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ld Standard TT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c5b80d33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c5b80d33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c5b80d335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c5b80d335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c5b80d335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c5b80d335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5b80d335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c5b80d335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1140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00"/>
              <a:t>Organization : Councilor Ruthzee Louijeune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00"/>
              <a:t>Team Members : Yuesi Liu / Haoran Yang  / Shun Yao / Hanlin Zou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00"/>
              <a:t>Lecturer: Hanlin Zou</a:t>
            </a:r>
            <a:endParaRPr sz="1900"/>
          </a:p>
        </p:txBody>
      </p:sp>
      <p:sp>
        <p:nvSpPr>
          <p:cNvPr id="60" name="Google Shape;60;p13"/>
          <p:cNvSpPr txBox="1"/>
          <p:nvPr/>
        </p:nvSpPr>
        <p:spPr>
          <a:xfrm>
            <a:off x="1361690" y="-209006"/>
            <a:ext cx="5830200" cy="207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zh-HK" sz="3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Landlord Mapping </a:t>
            </a:r>
            <a:endParaRPr lang="en-US" altLang="zh-HK" sz="3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zh-HK" sz="3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(Small Landlord Data Analysis)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05175" y="1262950"/>
            <a:ext cx="6116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zh-HK" sz="1350" dirty="0">
                <a:latin typeface="Arial"/>
                <a:ea typeface="Arial"/>
                <a:cs typeface="Arial"/>
                <a:sym typeface="Arial"/>
              </a:rPr>
              <a:t>Re-evaluate what we have obtained and move on to the extension part.</a:t>
            </a: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142875" lvl="0" indent="0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altLang="zh-HK" sz="1350" dirty="0">
                <a:latin typeface="Arial"/>
                <a:ea typeface="Arial"/>
                <a:cs typeface="Arial"/>
                <a:sym typeface="Arial"/>
              </a:rPr>
              <a:t>2.   </a:t>
            </a:r>
            <a:r>
              <a:rPr lang="zh-HK" sz="1350" dirty="0">
                <a:latin typeface="Arial"/>
                <a:ea typeface="Arial"/>
                <a:cs typeface="Arial"/>
                <a:sym typeface="Arial"/>
              </a:rPr>
              <a:t>Make a feasible plan and complete before deadline.</a:t>
            </a: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240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Next step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zh-HK" sz="2500" b="1" dirty="0"/>
              <a:t>Project motivation</a:t>
            </a:r>
            <a:endParaRPr sz="2500"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500" dirty="0"/>
              <a:t>Help people with lower income to find suitable housing</a:t>
            </a:r>
            <a:endParaRPr sz="2500" dirty="0"/>
          </a:p>
          <a:p>
            <a:pPr marL="698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altLang="zh-HK" sz="2500" b="1" dirty="0"/>
              <a:t>2. </a:t>
            </a:r>
            <a:r>
              <a:rPr lang="zh-HK" sz="2500" b="1" dirty="0"/>
              <a:t>Goal</a:t>
            </a:r>
            <a:endParaRPr sz="2500"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500" dirty="0"/>
              <a:t>Create a connection between affordable housing units to qualified tenants.</a:t>
            </a:r>
            <a:endParaRPr sz="2500" dirty="0"/>
          </a:p>
          <a:p>
            <a:pPr marL="698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altLang="zh-HK" sz="2500" b="1" dirty="0"/>
              <a:t>3. </a:t>
            </a:r>
            <a:r>
              <a:rPr lang="zh-HK" sz="2500" b="1" dirty="0"/>
              <a:t>Background</a:t>
            </a:r>
            <a:endParaRPr sz="2500"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500" dirty="0"/>
              <a:t>Basic knowledge of Data Science techniques and sense of urban infrastructure.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3132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350">
                <a:latin typeface="Arial"/>
                <a:ea typeface="Arial"/>
                <a:cs typeface="Arial"/>
                <a:sym typeface="Arial"/>
              </a:rPr>
              <a:t>Yuesi Liu/Haoran Yang: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zh-HK" sz="1350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zh-HK" sz="1350">
                <a:latin typeface="Arial"/>
                <a:ea typeface="Arial"/>
                <a:cs typeface="Arial"/>
                <a:sym typeface="Arial"/>
              </a:rPr>
              <a:t>Landlords and Housing analysis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zh-HK" sz="1350">
                <a:latin typeface="Arial"/>
                <a:ea typeface="Arial"/>
                <a:cs typeface="Arial"/>
                <a:sym typeface="Arial"/>
              </a:rPr>
              <a:t>Housing stock analysis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500">
                <a:latin typeface="Arial"/>
                <a:ea typeface="Arial"/>
                <a:cs typeface="Arial"/>
                <a:sym typeface="Arial"/>
              </a:rPr>
              <a:t>Shun Yao/Hanlin Zou: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HK" sz="1500">
                <a:latin typeface="Arial"/>
                <a:ea typeface="Arial"/>
                <a:cs typeface="Arial"/>
                <a:sym typeface="Arial"/>
              </a:rPr>
              <a:t>Partial Data Cleaning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HK" sz="1500">
                <a:latin typeface="Arial"/>
                <a:ea typeface="Arial"/>
                <a:cs typeface="Arial"/>
                <a:sym typeface="Arial"/>
              </a:rPr>
              <a:t>NOT-enrolled Landlords analysis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HK" sz="1500">
                <a:latin typeface="Arial"/>
                <a:ea typeface="Arial"/>
                <a:cs typeface="Arial"/>
                <a:sym typeface="Arial"/>
              </a:rPr>
              <a:t>wrapping up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408800" y="105822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HK" sz="1500" dirty="0">
                <a:latin typeface="Arial"/>
                <a:ea typeface="Arial"/>
                <a:cs typeface="Arial"/>
                <a:sym typeface="Arial"/>
              </a:rPr>
              <a:t>Dataset Used:</a:t>
            </a:r>
            <a:endParaRPr lang="en-US" altLang="zh-HK" sz="1500" dirty="0">
              <a:latin typeface="Arial"/>
              <a:ea typeface="Arial"/>
              <a:cs typeface="Arial"/>
              <a:sym typeface="Arial"/>
            </a:endParaRP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zh-HK" sz="1300" dirty="0">
                <a:latin typeface="Arial"/>
                <a:ea typeface="Arial"/>
                <a:cs typeface="Arial"/>
                <a:sym typeface="Arial"/>
              </a:rPr>
              <a:t>BostonAssessorsDataCleaned.csv</a:t>
            </a:r>
            <a:endParaRPr lang="en-US" altLang="zh-HK" sz="1300" dirty="0">
              <a:latin typeface="Arial"/>
              <a:ea typeface="Arial"/>
              <a:cs typeface="Arial"/>
              <a:sym typeface="Arial"/>
            </a:endParaRP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zh-HK" sz="1500" dirty="0">
                <a:latin typeface="Arial"/>
                <a:ea typeface="Arial"/>
                <a:cs typeface="Arial"/>
                <a:sym typeface="Arial"/>
              </a:rPr>
              <a:t>income-restricted-inventory-2021.csv</a:t>
            </a:r>
            <a:endParaRPr lang="en-US" altLang="zh-HK" sz="1500" dirty="0">
              <a:latin typeface="Arial"/>
              <a:ea typeface="Arial"/>
              <a:cs typeface="Arial"/>
              <a:sym typeface="Arial"/>
            </a:endParaRPr>
          </a:p>
          <a:p>
            <a:pPr marL="590550" lvl="1" indent="0">
              <a:spcBef>
                <a:spcPts val="0"/>
              </a:spcBef>
              <a:buSzPts val="1500"/>
              <a:buNone/>
            </a:pPr>
            <a:r>
              <a:rPr lang="zh-HK" sz="1500" dirty="0">
                <a:latin typeface="Arial"/>
                <a:ea typeface="Arial"/>
                <a:cs typeface="Arial"/>
                <a:sym typeface="Arial"/>
              </a:rPr>
              <a:t>boston-neighborhood-data.csv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CN" alt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zh-HK" sz="1500" dirty="0">
                <a:latin typeface="Arial"/>
                <a:ea typeface="Arial"/>
                <a:cs typeface="Arial"/>
                <a:sym typeface="Arial"/>
              </a:rPr>
              <a:t>2.   Using Google API to obtain the detailed addresses from income-restricted dataset.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zh-HK" sz="1500" dirty="0">
                <a:latin typeface="Arial"/>
                <a:ea typeface="Arial"/>
                <a:cs typeface="Arial"/>
                <a:sym typeface="Arial"/>
              </a:rPr>
              <a:t>3.   </a:t>
            </a:r>
            <a:r>
              <a:rPr lang="zh-HK" sz="1500" dirty="0">
                <a:latin typeface="Arial"/>
                <a:ea typeface="Arial"/>
                <a:cs typeface="Arial"/>
                <a:sym typeface="Arial"/>
              </a:rPr>
              <a:t>Clean data from step 2 to obtain new attributes and merge with BostonAssessor Dataset.</a:t>
            </a:r>
            <a:endParaRPr sz="16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Labor division and data preparation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29500" y="1101600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 sz="1800" dirty="0"/>
              <a:t>Base Question 1</a:t>
            </a:r>
            <a:r>
              <a:rPr lang="zh-HK" sz="1800" dirty="0"/>
              <a:t>:</a:t>
            </a:r>
            <a:endParaRPr lang="en-US" altLang="zh-H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</a:t>
            </a:r>
            <a:r>
              <a:rPr lang="en-US" sz="1100" dirty="0">
                <a:latin typeface="Old Standard TT" panose="020B0604020202020204" charset="0"/>
              </a:rPr>
              <a:t># of</a:t>
            </a:r>
            <a:r>
              <a:rPr lang="zh-CN" altLang="en-US" sz="1100" dirty="0">
                <a:latin typeface="Old Standard TT" panose="020B0604020202020204" charset="0"/>
              </a:rPr>
              <a:t> </a:t>
            </a:r>
            <a:r>
              <a:rPr lang="en-US" altLang="zh-CN" sz="1100" dirty="0">
                <a:latin typeface="Old Standard TT" panose="020B0604020202020204" charset="0"/>
              </a:rPr>
              <a:t>units are NOT enrolled in any programs: 19304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Old Standard TT" panose="020B0604020202020204" charset="0"/>
            </a:endParaRPr>
          </a:p>
          <a:p>
            <a:pPr marL="15875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zh-HK" sz="1100" dirty="0">
                <a:latin typeface="Old Standard TT" panose="020B0604020202020204" charset="0"/>
              </a:rPr>
              <a:t>Most NOT-enrolled landlords</a:t>
            </a:r>
            <a:r>
              <a:rPr lang="en-US" altLang="zh-HK" sz="1100" dirty="0">
                <a:latin typeface="Old Standard TT" panose="020B0604020202020204" charset="0"/>
              </a:rPr>
              <a:t> zip code</a:t>
            </a:r>
            <a:r>
              <a:rPr lang="zh-HK" sz="1100" dirty="0">
                <a:latin typeface="Old Standard TT" panose="020B0604020202020204" charset="0"/>
              </a:rPr>
              <a:t>: 02132</a:t>
            </a:r>
            <a:endParaRPr lang="en-US" altLang="zh-HK" sz="1100" dirty="0">
              <a:latin typeface="Old Standard TT" panose="020B0604020202020204" charset="0"/>
            </a:endParaRPr>
          </a:p>
          <a:p>
            <a:pPr marL="15875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endParaRPr sz="1100" dirty="0">
              <a:latin typeface="Old Standard TT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100" dirty="0">
                <a:latin typeface="Old Standard TT" panose="020B0604020202020204" charset="0"/>
              </a:rPr>
              <a:t>    </a:t>
            </a:r>
            <a:r>
              <a:rPr lang="en-US" altLang="zh-HK" sz="1100" dirty="0">
                <a:latin typeface="Old Standard TT" panose="020B0604020202020204" charset="0"/>
                <a:ea typeface="Arial"/>
                <a:cs typeface="Arial"/>
                <a:sym typeface="Arial"/>
              </a:rPr>
              <a:t>In terms of race distribution, top 3 majority races are: White(39.70%), Black or African American(23.13%) and Hispanic or Latino(21.47%)</a:t>
            </a:r>
            <a:endParaRPr lang="en-US" altLang="zh-CN" sz="1100" dirty="0">
              <a:latin typeface="Old Standard TT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84800" y="461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Result </a:t>
            </a:r>
            <a:endParaRPr/>
          </a:p>
        </p:txBody>
      </p:sp>
      <p:pic>
        <p:nvPicPr>
          <p:cNvPr id="2" name="Google Shape;88;p17">
            <a:extLst>
              <a:ext uri="{FF2B5EF4-FFF2-40B4-BE49-F238E27FC236}">
                <a16:creationId xmlns:a16="http://schemas.microsoft.com/office/drawing/2014/main" id="{D0123AF9-8A91-4DE5-7717-35CA7378A9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35" y="2738984"/>
            <a:ext cx="4584608" cy="190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125B7F-4053-E5F9-FA54-8AD9C429C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034" y="594302"/>
            <a:ext cx="3074398" cy="1810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C97D-7DBF-6491-6CF3-AD9B8D4B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DB26C67F-6D0A-0A3D-A4A6-1124A84D0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71575"/>
            <a:ext cx="4000500" cy="33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altLang="zh-HK" sz="1800" b="1" dirty="0">
                <a:latin typeface="Old Standard TT" panose="020B0604020202020204" charset="0"/>
                <a:ea typeface="Calibri"/>
                <a:cs typeface="Calibri"/>
                <a:sym typeface="Calibri"/>
              </a:rPr>
              <a:t>Base Question 2:</a:t>
            </a:r>
          </a:p>
          <a:p>
            <a:pPr marL="15875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altLang="zh-HK" sz="1100" dirty="0">
                <a:latin typeface="Old Standard TT" panose="020B0604020202020204" charset="0"/>
                <a:ea typeface="Calibri"/>
                <a:cs typeface="Calibri"/>
                <a:sym typeface="Calibri"/>
              </a:rPr>
              <a:t>In affordable housing, Millennium Tower Trust is the landlord that has the most available units.</a:t>
            </a:r>
          </a:p>
          <a:p>
            <a:pPr marL="15875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altLang="zh-HK" sz="1100" dirty="0">
                <a:latin typeface="Old Standard TT" panose="020B0604020202020204" charset="0"/>
              </a:rPr>
              <a:t>Most landlords zip code: </a:t>
            </a:r>
            <a:r>
              <a:rPr lang="en-US" altLang="zh-HK" sz="1500" dirty="0">
                <a:latin typeface="Old Standard TT" panose="020B0604020202020204" charset="0"/>
              </a:rPr>
              <a:t>02132</a:t>
            </a:r>
            <a:endParaRPr lang="en-US" altLang="zh-CN" sz="1500" dirty="0">
              <a:latin typeface="Old Standard TT" panose="020B0604020202020204" charset="0"/>
            </a:endParaRPr>
          </a:p>
          <a:p>
            <a:pPr marL="15875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altLang="zh-HK" sz="1100" dirty="0">
                <a:latin typeface="Old Standard TT" panose="020B0604020202020204" charset="0"/>
              </a:rPr>
              <a:t>Most housing: </a:t>
            </a:r>
            <a:r>
              <a:rPr lang="en-US" altLang="zh-HK" sz="1500" dirty="0">
                <a:latin typeface="Old Standard TT" panose="020B0604020202020204" charset="0"/>
              </a:rPr>
              <a:t>02127</a:t>
            </a:r>
            <a:endParaRPr lang="en-US" altLang="zh-CN" sz="1500" dirty="0">
              <a:latin typeface="Old Standard TT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6" name="Google Shape;91;p17">
            <a:extLst>
              <a:ext uri="{FF2B5EF4-FFF2-40B4-BE49-F238E27FC236}">
                <a16:creationId xmlns:a16="http://schemas.microsoft.com/office/drawing/2014/main" id="{55224A9D-7BFE-6A9B-1D94-FDBD34CB00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5316" y="60550"/>
            <a:ext cx="3380999" cy="19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C14D04-4E76-EED3-E53F-787EE523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68" y="2903625"/>
            <a:ext cx="2670237" cy="16125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13F863-923B-8D79-8280-B2F4666A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74" y="2926079"/>
            <a:ext cx="2670237" cy="15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89CB4-58CC-AAAD-73C5-44E7E41F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CDC43-21AF-1810-7239-3F17618A1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CN" dirty="0"/>
              <a:t>Base Question 3:</a:t>
            </a:r>
          </a:p>
          <a:p>
            <a:pPr marL="139700" indent="0">
              <a:buNone/>
            </a:pPr>
            <a:endParaRPr lang="en-US" altLang="zh-CN" dirty="0"/>
          </a:p>
          <a:p>
            <a:pPr marL="139700" indent="0">
              <a:buNone/>
            </a:pPr>
            <a:r>
              <a:rPr lang="en-US" altLang="zh-CN" dirty="0"/>
              <a:t>Dorchester city has the most affordable housing and non affordable housing</a:t>
            </a:r>
          </a:p>
          <a:p>
            <a:pPr marL="139700" indent="0">
              <a:buNone/>
            </a:pPr>
            <a:endParaRPr lang="en-US" altLang="zh-CN" dirty="0"/>
          </a:p>
          <a:p>
            <a:pPr marL="139700" indent="0">
              <a:buNone/>
            </a:pPr>
            <a:endParaRPr lang="zh-CN" altLang="en-US" dirty="0"/>
          </a:p>
        </p:txBody>
      </p:sp>
      <p:pic>
        <p:nvPicPr>
          <p:cNvPr id="5" name="Google Shape;93;p17">
            <a:extLst>
              <a:ext uri="{FF2B5EF4-FFF2-40B4-BE49-F238E27FC236}">
                <a16:creationId xmlns:a16="http://schemas.microsoft.com/office/drawing/2014/main" id="{A7374875-66AF-CE25-26A3-38E5EE97D7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8185" y="1171675"/>
            <a:ext cx="1059327" cy="25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2;p17">
            <a:extLst>
              <a:ext uri="{FF2B5EF4-FFF2-40B4-BE49-F238E27FC236}">
                <a16:creationId xmlns:a16="http://schemas.microsoft.com/office/drawing/2014/main" id="{0C26C180-FB70-DFF8-E238-2DB8B71FED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074" y="1171675"/>
            <a:ext cx="955646" cy="2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871FE9-0085-EE97-00C5-5C79B5B62147}"/>
              </a:ext>
            </a:extLst>
          </p:cNvPr>
          <p:cNvSpPr txBox="1"/>
          <p:nvPr/>
        </p:nvSpPr>
        <p:spPr>
          <a:xfrm>
            <a:off x="5127550" y="88174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Affordable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A1458B-21C0-34E9-A4DB-867940EB7C52}"/>
              </a:ext>
            </a:extLst>
          </p:cNvPr>
          <p:cNvSpPr txBox="1"/>
          <p:nvPr/>
        </p:nvSpPr>
        <p:spPr>
          <a:xfrm>
            <a:off x="7004056" y="881742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Non-affordable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1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FCDB-E25E-2A34-6E44-4DA2A83B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E0CD8-AD1E-BEBC-5291-81252BA3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71675"/>
            <a:ext cx="5135511" cy="33972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 sz="2400" dirty="0"/>
              <a:t>Base Question 4:</a:t>
            </a:r>
            <a:endParaRPr lang="en-US" altLang="zh-C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-US" altLang="zh-HK" sz="1400" dirty="0">
                <a:latin typeface="Calibri"/>
                <a:ea typeface="Calibri"/>
                <a:cs typeface="Calibri"/>
                <a:sym typeface="Calibri"/>
              </a:rPr>
              <a:t>Owner occupied and small landlords: 75.91%</a:t>
            </a:r>
            <a:endParaRPr lang="en-US" altLang="zh-CN"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 sz="1400" dirty="0">
                <a:latin typeface="Calibri"/>
                <a:ea typeface="Calibri"/>
                <a:cs typeface="Calibri"/>
                <a:sym typeface="Calibri"/>
              </a:rPr>
              <a:t>Other: 24.09%</a:t>
            </a:r>
            <a:endParaRPr lang="en-US" altLang="zh-CN"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 sz="14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altLang="zh-CN"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HK" sz="1400" dirty="0">
                <a:latin typeface="Calibri"/>
                <a:ea typeface="Calibri"/>
                <a:cs typeface="Calibri"/>
                <a:sym typeface="Calibri"/>
              </a:rPr>
              <a:t>2.    Affordable Owner occupied and small landlords: 36.27%</a:t>
            </a:r>
            <a:endParaRPr lang="en-US" altLang="zh-CN"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 sz="1400" dirty="0">
                <a:latin typeface="Calibri"/>
                <a:ea typeface="Calibri"/>
                <a:cs typeface="Calibri"/>
                <a:sym typeface="Calibri"/>
              </a:rPr>
              <a:t>Non-Affordable: 64.53%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404175"/>
            <a:ext cx="5215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HK" sz="1500" dirty="0">
                <a:latin typeface="Arial"/>
                <a:ea typeface="Arial"/>
                <a:cs typeface="Arial"/>
                <a:sym typeface="Arial"/>
              </a:rPr>
              <a:t>In the process of getting a detailed address through google api, the process of splitting the address is very complicated.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zh-HK" sz="1500" dirty="0"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zh-HK" sz="1500" dirty="0">
                <a:latin typeface="Arial"/>
                <a:ea typeface="Arial"/>
                <a:cs typeface="Arial"/>
                <a:sym typeface="Arial"/>
              </a:rPr>
              <a:t>The process of obtaining affordable house longitude and latitude takes too long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240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Challenge when dealing with data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85825" y="1215900"/>
            <a:ext cx="5706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HK" sz="1350" dirty="0">
                <a:latin typeface="Arial"/>
                <a:ea typeface="Arial"/>
                <a:cs typeface="Arial"/>
                <a:sym typeface="Arial"/>
              </a:rPr>
              <a:t>Not familiar with the zip code and street names in the Boston area. So we don't have a very intuitive sense of the data</a:t>
            </a: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zh-HK" sz="1350" dirty="0">
                <a:latin typeface="Arial"/>
                <a:ea typeface="Arial"/>
                <a:cs typeface="Arial"/>
                <a:sym typeface="Arial"/>
              </a:rPr>
              <a:t>2.    W</a:t>
            </a:r>
            <a:r>
              <a:rPr lang="zh-HK" sz="1350" dirty="0">
                <a:latin typeface="Arial"/>
                <a:ea typeface="Arial"/>
                <a:cs typeface="Arial"/>
                <a:sym typeface="Arial"/>
              </a:rPr>
              <a:t>e cannot find ratios of each race living in affordable housing and non affordable housing </a:t>
            </a: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142875" lvl="0" indent="0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altLang="zh-HK" sz="1350" dirty="0">
                <a:latin typeface="Arial"/>
                <a:ea typeface="Arial"/>
                <a:cs typeface="Arial"/>
                <a:sym typeface="Arial"/>
              </a:rPr>
              <a:t>3.   </a:t>
            </a:r>
            <a:r>
              <a:rPr lang="zh-HK" sz="1350" dirty="0">
                <a:latin typeface="Arial"/>
                <a:ea typeface="Arial"/>
                <a:cs typeface="Arial"/>
                <a:sym typeface="Arial"/>
              </a:rPr>
              <a:t>We suspect that the addresses we get from google api are not only located in boston, but also some other cities like NYC share the same street addresses.</a:t>
            </a: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240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Challenge / Limitation / Assumption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全屏显示(16:9)</PresentationFormat>
  <Paragraphs>76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Arial</vt:lpstr>
      <vt:lpstr>Old Standard TT</vt:lpstr>
      <vt:lpstr>Paperback</vt:lpstr>
      <vt:lpstr>Organization : Councilor Ruthzee Louijeune  Team Members : Yuesi Liu / Haoran Yang  / Shun Yao / Hanlin Zou  Lecturer: Hanlin Zou</vt:lpstr>
      <vt:lpstr>Project Introduction</vt:lpstr>
      <vt:lpstr>Labor division and data preparation</vt:lpstr>
      <vt:lpstr>Result </vt:lpstr>
      <vt:lpstr>Result</vt:lpstr>
      <vt:lpstr>Result</vt:lpstr>
      <vt:lpstr>Result</vt:lpstr>
      <vt:lpstr>Challenge when dealing with data </vt:lpstr>
      <vt:lpstr>Challenge / Limitation / Assumption </vt:lpstr>
      <vt:lpstr>Next step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: Councilor Ruthzee Louijeune  Team Members : Yuesi Liu / Haoran Yang  / Shun Yao / Hanlin Zou  Lecturer: Hanlin Zou</dc:title>
  <cp:lastModifiedBy>Hanlin Zou</cp:lastModifiedBy>
  <cp:revision>1</cp:revision>
  <dcterms:modified xsi:type="dcterms:W3CDTF">2022-11-15T03:22:28Z</dcterms:modified>
</cp:coreProperties>
</file>