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3" r:id="rId4"/>
    <p:sldMasterId id="2147483764" r:id="rId5"/>
    <p:sldMasterId id="21474837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20b01137eb_1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20b01137eb_1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21dccf1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21dccf1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d190f376e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d190f376e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d190f376e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d190f376e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20b01137e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20b01137e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20b01137e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20b01137e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d190f376e2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d190f376e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C11 / B3 / E13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d190f376e2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d190f376e2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C11 / B3 / E13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1dccf102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1dccf102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21dccf102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21dccf102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3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5" name="Google Shape;845;p103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6" name="Google Shape;846;p103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7" name="Google Shape;847;p103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8" name="Google Shape;848;p103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9" name="Google Shape;849;p103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0" name="Google Shape;850;p103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51" name="Google Shape;851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4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5" name="Google Shape;855;p104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04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7" name="Google Shape;857;p104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04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9" name="Google Shape;859;p104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04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61" name="Google Shape;861;p104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0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63" name="Google Shape;863;p1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1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6" name="Google Shape;866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10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10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0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0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105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3" name="Google Shape;873;p105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05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5" name="Google Shape;875;p105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0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877" name="Google Shape;877;p105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8" name="Google Shape;878;p105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6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1" name="Google Shape;881;p106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106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3" name="Google Shape;883;p106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106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5" name="Google Shape;885;p106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6" name="Google Shape;886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7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0" name="Google Shape;890;p107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07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2" name="Google Shape;892;p107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07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4" name="Google Shape;894;p107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5" name="Google Shape;895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0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0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0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107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1" name="Google Shape;901;p107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2" name="Google Shape;902;p107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8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5" name="Google Shape;905;p108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6" name="Google Shape;906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9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910" name="Google Shape;910;p109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11" name="Google Shape;911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5" name="Google Shape;915;p11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16" name="Google Shape;916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1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Google Shape;920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1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1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11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27" name="Google Shape;927;p111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8" name="Google Shape;928;p111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1" name="Google Shape;931;p11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11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3" name="Google Shape;933;p11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11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35" name="Google Shape;935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39" name="Google Shape;939;p113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0" name="Google Shape;940;p113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113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2" name="Google Shape;942;p113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3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4" name="Google Shape;944;p113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45" name="Google Shape;945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11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1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4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1" name="Google Shape;951;p114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14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114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114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8" name="Google Shape;958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1" name="Google Shape;961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11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11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6" name="Google Shape;966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1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0" name="Google Shape;970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11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1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1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11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8" name="Google Shape;518;p6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9" name="Google Shape;519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6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6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68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7" name="Google Shape;527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6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6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3" name="Google Shape;533;p6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534" name="Google Shape;534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9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0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70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0" name="Google Shape;540;p70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70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2" name="Google Shape;542;p70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3" name="Google Shape;543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70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48" name="Google Shape;54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52" name="Google Shape;552;p72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3" name="Google Shape;553;p72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54" name="Google Shape;554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58" name="Google Shape;55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7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7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7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65" name="Google Shape;565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74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570" name="Google Shape;570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75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76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6" name="Google Shape;57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7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7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4" name="Google Shape;584;p78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8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6" name="Google Shape;586;p78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78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8" name="Google Shape;588;p78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78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90" name="Google Shape;590;p78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78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2" name="Google Shape;592;p78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78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78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595" name="Google Shape;595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79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0" name="Google Shape;600;p79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79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79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3" name="Google Shape;603;p79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9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5" name="Google Shape;605;p79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6" name="Google Shape;606;p79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9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8" name="Google Shape;608;p79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9" name="Google Shape;609;p79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9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1" name="Google Shape;611;p79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2" name="Google Shape;612;p79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79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4" name="Google Shape;614;p79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5" name="Google Shape;615;p79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79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17" name="Google Shape;617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7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7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3" name="Google Shape;623;p80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4" name="Google Shape;624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1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8" name="Google Shape;628;p81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9" name="Google Shape;629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8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8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5" name="Google Shape;635;p8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6" name="Google Shape;636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2" name="Google Shape;642;p8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3" name="Google Shape;643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7" name="Google Shape;647;p84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8" name="Google Shape;648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8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8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6" name="Google Shape;656;p85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57" name="Google Shape;657;p85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8" name="Google Shape;658;p85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85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85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85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4" name="Google Shape;664;p8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8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8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8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8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8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8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7" name="Google Shape;677;p88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78" name="Google Shape;678;p88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88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0" name="Google Shape;680;p88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8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2" name="Google Shape;682;p88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8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4" name="Google Shape;684;p88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5" name="Google Shape;685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8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8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89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5" name="Google Shape;695;p90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96" name="Google Shape;696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9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9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2" name="Google Shape;702;p91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03" name="Google Shape;703;p91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4" name="Google Shape;704;p9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9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91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9" name="Google Shape;709;p92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10" name="Google Shape;710;p92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1" name="Google Shape;711;p9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9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9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9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9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9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9" name="Google Shape;719;p93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0" name="Google Shape;720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93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4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5" name="Google Shape;725;p94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6" name="Google Shape;726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9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9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9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9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4" name="Google Shape;734;p95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95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6" name="Google Shape;736;p95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95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8" name="Google Shape;738;p95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5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40" name="Google Shape;740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6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4" name="Google Shape;744;p96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96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6" name="Google Shape;746;p96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96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8" name="Google Shape;748;p96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96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50" name="Google Shape;750;p96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1" name="Google Shape;751;p96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96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3" name="Google Shape;753;p96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6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5" name="Google Shape;755;p96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6" name="Google Shape;756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7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2" name="Google Shape;762;p97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97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4" name="Google Shape;764;p97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97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6" name="Google Shape;766;p97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97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8" name="Google Shape;768;p97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97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0" name="Google Shape;770;p97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97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2" name="Google Shape;772;p97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7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74" name="Google Shape;774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8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8" name="Google Shape;778;p98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8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0" name="Google Shape;780;p98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98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2" name="Google Shape;782;p98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98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4" name="Google Shape;784;p98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98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6" name="Google Shape;786;p98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9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88" name="Google Shape;788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9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9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94" name="Google Shape;794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9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9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9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9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2" name="Google Shape;802;p100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00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4" name="Google Shape;804;p100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100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6" name="Google Shape;806;p100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00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8" name="Google Shape;808;p100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00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10" name="Google Shape;81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1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4" name="Google Shape;814;p101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01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6" name="Google Shape;816;p101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01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8" name="Google Shape;818;p101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01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20" name="Google Shape;820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10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102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02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2" name="Google Shape;832;p102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102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4" name="Google Shape;834;p102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2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6" name="Google Shape;836;p102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02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8" name="Google Shape;838;p102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02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02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02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02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2.xml"/><Relationship Id="rId51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3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30.png"/><Relationship Id="rId11" Type="http://schemas.openxmlformats.org/officeDocument/2006/relationships/image" Target="../media/image8.png"/><Relationship Id="rId10" Type="http://schemas.openxmlformats.org/officeDocument/2006/relationships/image" Target="../media/image29.png"/><Relationship Id="rId12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9"/>
          <p:cNvSpPr txBox="1"/>
          <p:nvPr>
            <p:ph type="ctrTitle"/>
          </p:nvPr>
        </p:nvSpPr>
        <p:spPr>
          <a:xfrm>
            <a:off x="1039950" y="1435650"/>
            <a:ext cx="70641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Gun Violence - Team 4</a:t>
            </a:r>
            <a:endParaRPr/>
          </a:p>
        </p:txBody>
      </p:sp>
      <p:sp>
        <p:nvSpPr>
          <p:cNvPr id="981" name="Google Shape;981;p119"/>
          <p:cNvSpPr txBox="1"/>
          <p:nvPr>
            <p:ph idx="1" type="subTitle"/>
          </p:nvPr>
        </p:nvSpPr>
        <p:spPr>
          <a:xfrm>
            <a:off x="302825" y="3615550"/>
            <a:ext cx="25755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Team members: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Snigdha Reddy Pulim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Patrick Wright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Tarek Mourad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Vaishnavi Vadlamudi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8"/>
          <p:cNvSpPr txBox="1"/>
          <p:nvPr>
            <p:ph type="title"/>
          </p:nvPr>
        </p:nvSpPr>
        <p:spPr>
          <a:xfrm>
            <a:off x="713225" y="445025"/>
            <a:ext cx="653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Further: A Deeper Look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28"/>
          <p:cNvSpPr txBox="1"/>
          <p:nvPr>
            <p:ph idx="3" type="subTitle"/>
          </p:nvPr>
        </p:nvSpPr>
        <p:spPr>
          <a:xfrm>
            <a:off x="0" y="1604938"/>
            <a:ext cx="4572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BPD FIO vs </a:t>
            </a:r>
            <a:r>
              <a:rPr lang="en" sz="2000"/>
              <a:t>Shootings</a:t>
            </a:r>
            <a:endParaRPr sz="2000"/>
          </a:p>
        </p:txBody>
      </p:sp>
      <p:sp>
        <p:nvSpPr>
          <p:cNvPr id="1080" name="Google Shape;1080;p128"/>
          <p:cNvSpPr txBox="1"/>
          <p:nvPr>
            <p:ph idx="1" type="subTitle"/>
          </p:nvPr>
        </p:nvSpPr>
        <p:spPr>
          <a:xfrm>
            <a:off x="4572000" y="1604938"/>
            <a:ext cx="4572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Student Discipline on specific offenses</a:t>
            </a:r>
            <a:r>
              <a:rPr lang="en"/>
              <a:t> </a:t>
            </a:r>
            <a:endParaRPr/>
          </a:p>
        </p:txBody>
      </p:sp>
      <p:sp>
        <p:nvSpPr>
          <p:cNvPr id="1081" name="Google Shape;1081;p128"/>
          <p:cNvSpPr txBox="1"/>
          <p:nvPr>
            <p:ph idx="2" type="subTitle"/>
          </p:nvPr>
        </p:nvSpPr>
        <p:spPr>
          <a:xfrm>
            <a:off x="5614950" y="1924474"/>
            <a:ext cx="24861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offenses related to gun </a:t>
            </a:r>
            <a:r>
              <a:rPr lang="en"/>
              <a:t>violence</a:t>
            </a:r>
            <a:r>
              <a:rPr lang="en"/>
              <a:t> for all districts. And what are the popular offenses?</a:t>
            </a:r>
            <a:endParaRPr/>
          </a:p>
        </p:txBody>
      </p:sp>
      <p:sp>
        <p:nvSpPr>
          <p:cNvPr id="1082" name="Google Shape;1082;p128"/>
          <p:cNvSpPr txBox="1"/>
          <p:nvPr>
            <p:ph idx="4" type="subTitle"/>
          </p:nvPr>
        </p:nvSpPr>
        <p:spPr>
          <a:xfrm>
            <a:off x="1042950" y="1924463"/>
            <a:ext cx="24861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police presence effect crime (</a:t>
            </a:r>
            <a:r>
              <a:rPr lang="en"/>
              <a:t>especially</a:t>
            </a:r>
            <a:r>
              <a:rPr lang="en"/>
              <a:t> involving shooting) ?</a:t>
            </a:r>
            <a:endParaRPr/>
          </a:p>
        </p:txBody>
      </p:sp>
      <p:sp>
        <p:nvSpPr>
          <p:cNvPr id="1083" name="Google Shape;1083;p128"/>
          <p:cNvSpPr txBox="1"/>
          <p:nvPr>
            <p:ph idx="7" type="subTitle"/>
          </p:nvPr>
        </p:nvSpPr>
        <p:spPr>
          <a:xfrm>
            <a:off x="0" y="3278450"/>
            <a:ext cx="9144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BPD FIO vs Student Discipline</a:t>
            </a:r>
            <a:endParaRPr/>
          </a:p>
        </p:txBody>
      </p:sp>
      <p:sp>
        <p:nvSpPr>
          <p:cNvPr id="1084" name="Google Shape;1084;p128"/>
          <p:cNvSpPr txBox="1"/>
          <p:nvPr>
            <p:ph idx="8" type="subTitle"/>
          </p:nvPr>
        </p:nvSpPr>
        <p:spPr>
          <a:xfrm>
            <a:off x="3328950" y="3635450"/>
            <a:ext cx="24861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police and the number or kind of students offenses?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0"/>
          <p:cNvSpPr txBox="1"/>
          <p:nvPr>
            <p:ph type="title"/>
          </p:nvPr>
        </p:nvSpPr>
        <p:spPr>
          <a:xfrm>
            <a:off x="713225" y="445025"/>
            <a:ext cx="63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 Data of District 4 Shootings</a:t>
            </a:r>
            <a:endParaRPr/>
          </a:p>
        </p:txBody>
      </p:sp>
      <p:pic>
        <p:nvPicPr>
          <p:cNvPr id="987" name="Google Shape;98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25" y="10522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25" y="229820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525" y="35441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7679" y="1052247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0700" y="2298197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7025" y="3568613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1072272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0825" y="2320448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1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0825" y="3568622"/>
            <a:ext cx="1828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120"/>
          <p:cNvSpPr txBox="1"/>
          <p:nvPr/>
        </p:nvSpPr>
        <p:spPr>
          <a:xfrm>
            <a:off x="7316875" y="1560200"/>
            <a:ext cx="164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graphs to my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show the data for days of the week that shootings occurred within District 4 from 2015 - 2023.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1"/>
          <p:cNvSpPr txBox="1"/>
          <p:nvPr>
            <p:ph type="title"/>
          </p:nvPr>
        </p:nvSpPr>
        <p:spPr>
          <a:xfrm>
            <a:off x="638575" y="439075"/>
            <a:ext cx="76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by Race and Gender in District 4</a:t>
            </a:r>
            <a:endParaRPr/>
          </a:p>
        </p:txBody>
      </p:sp>
      <p:sp>
        <p:nvSpPr>
          <p:cNvPr id="1002" name="Google Shape;1002;p121"/>
          <p:cNvSpPr txBox="1"/>
          <p:nvPr/>
        </p:nvSpPr>
        <p:spPr>
          <a:xfrm>
            <a:off x="6700363" y="2977550"/>
            <a:ext cx="214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These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show shootings by race from 2015 - 2023 in District 4. The graph above shows shootings based on gender using the same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3" name="Google Shape;100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00" y="1061708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94" y="2339125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94" y="36165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744" y="1060713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9744" y="2326413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9744" y="3592125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1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3769" y="106170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87319" y="2339125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8994" y="36165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57800" y="1188400"/>
            <a:ext cx="2392124" cy="1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5" y="965125"/>
            <a:ext cx="1758200" cy="13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25" y="970800"/>
            <a:ext cx="3058174" cy="24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22"/>
          <p:cNvSpPr txBox="1"/>
          <p:nvPr/>
        </p:nvSpPr>
        <p:spPr>
          <a:xfrm>
            <a:off x="384975" y="2489900"/>
            <a:ext cx="4188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Year-on-year growth rates: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2015 to 2016:  54.08%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2016 to 2017: 16.56%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2017 to 2018: -9.66%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2018 to 2019: 103.77%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2019 to 2020: 37.39%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2020 to 2021: -19.80%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2021 to 2022: -25.80%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Based on the above calculation, we can see that the year-on-year growth rate has been decreasing over the past few years. </a:t>
            </a: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This suggests that the trend has been slowing down, and the numbers are not growing as quickly as they have in the past.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However, as noted earlier, the latest observation for February 2023 is lower than the previous year's observation, suggesting a decrease in the trend.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0" name="Google Shape;1020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000" y="965125"/>
            <a:ext cx="2775575" cy="1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5000" y="2671850"/>
            <a:ext cx="2775573" cy="15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122"/>
          <p:cNvSpPr txBox="1"/>
          <p:nvPr/>
        </p:nvSpPr>
        <p:spPr>
          <a:xfrm>
            <a:off x="920450" y="340500"/>
            <a:ext cx="750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DECREASING TRENDS ON GUN CRIMES REPORTED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23" name="Google Shape;1023;p122"/>
          <p:cNvSpPr txBox="1"/>
          <p:nvPr/>
        </p:nvSpPr>
        <p:spPr>
          <a:xfrm>
            <a:off x="201400" y="2279775"/>
            <a:ext cx="24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idaloka"/>
                <a:ea typeface="Vidaloka"/>
                <a:cs typeface="Vidaloka"/>
                <a:sym typeface="Vidaloka"/>
              </a:rPr>
              <a:t>NUMBER OF GUN CRIMES REPORTED</a:t>
            </a:r>
            <a:endParaRPr sz="1000"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3"/>
          <p:cNvSpPr txBox="1"/>
          <p:nvPr/>
        </p:nvSpPr>
        <p:spPr>
          <a:xfrm>
            <a:off x="1225250" y="340500"/>
            <a:ext cx="736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HOURLY</a:t>
            </a: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 TRENDS ON GUN CRIMES REPORTED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29" name="Google Shape;1029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00" y="801150"/>
            <a:ext cx="4247476" cy="21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0" y="3067150"/>
            <a:ext cx="2483574" cy="1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000" y="3067150"/>
            <a:ext cx="2572176" cy="1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0200" y="3067150"/>
            <a:ext cx="2483574" cy="170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23"/>
          <p:cNvSpPr txBox="1"/>
          <p:nvPr/>
        </p:nvSpPr>
        <p:spPr>
          <a:xfrm>
            <a:off x="263450" y="1448163"/>
            <a:ext cx="342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Based on the hourly data, We observe that Hour 22, 23 and 0 have the highest number of reports throughout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years and Below are the analysis of these hours.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We observe a decreasing trend in the reported crime incidents in those hours.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4"/>
          <p:cNvSpPr txBox="1"/>
          <p:nvPr/>
        </p:nvSpPr>
        <p:spPr>
          <a:xfrm>
            <a:off x="1225250" y="340500"/>
            <a:ext cx="736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Monthly Field Contacts Data - 2016 / 2022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39" name="Google Shape;103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38" y="894600"/>
            <a:ext cx="2042625" cy="183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462" y="894625"/>
            <a:ext cx="2042625" cy="18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38" y="2855312"/>
            <a:ext cx="2042625" cy="183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2463" y="2855300"/>
            <a:ext cx="2042625" cy="183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24"/>
          <p:cNvSpPr txBox="1"/>
          <p:nvPr/>
        </p:nvSpPr>
        <p:spPr>
          <a:xfrm>
            <a:off x="56250" y="1037175"/>
            <a:ext cx="174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Field Contact Reasons: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Reasonable suspicion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911 Call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24"/>
          <p:cNvSpPr txBox="1"/>
          <p:nvPr/>
        </p:nvSpPr>
        <p:spPr>
          <a:xfrm>
            <a:off x="56250" y="2113925"/>
            <a:ext cx="1538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5 months by count: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May (4950)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July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(4677)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March (4386)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June (4363)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April (4304)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5" name="Google Shape;1045;p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7900" y="1489229"/>
            <a:ext cx="3947075" cy="23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5"/>
          <p:cNvSpPr txBox="1"/>
          <p:nvPr/>
        </p:nvSpPr>
        <p:spPr>
          <a:xfrm>
            <a:off x="1218200" y="293175"/>
            <a:ext cx="77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Field Contacts in Districts C11/B3/E13/D4</a:t>
            </a: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 - 2017 / 2022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51" name="Google Shape;1051;p125"/>
          <p:cNvSpPr txBox="1"/>
          <p:nvPr/>
        </p:nvSpPr>
        <p:spPr>
          <a:xfrm>
            <a:off x="52613" y="969550"/>
            <a:ext cx="1640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Districts Observed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C11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(02122)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B3 (02124/02126)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E13 (02130)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D4 (02118)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450" y="847275"/>
            <a:ext cx="2235325" cy="17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63" y="842987"/>
            <a:ext cx="2221950" cy="17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900" y="843000"/>
            <a:ext cx="2218551" cy="17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452" y="2751650"/>
            <a:ext cx="2235325" cy="190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3250" y="2751650"/>
            <a:ext cx="2193850" cy="19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0575" y="2749641"/>
            <a:ext cx="2235325" cy="190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25"/>
          <p:cNvSpPr txBox="1"/>
          <p:nvPr/>
        </p:nvSpPr>
        <p:spPr>
          <a:xfrm>
            <a:off x="218725" y="2871600"/>
            <a:ext cx="13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125"/>
          <p:cNvSpPr txBox="1"/>
          <p:nvPr/>
        </p:nvSpPr>
        <p:spPr>
          <a:xfrm>
            <a:off x="96925" y="2508875"/>
            <a:ext cx="1640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in field contacts in district D4 (~32%-~55%)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Decrease in field contacts in district E13 (~20%-~11%)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6"/>
          <p:cNvSpPr txBox="1"/>
          <p:nvPr>
            <p:ph type="title"/>
          </p:nvPr>
        </p:nvSpPr>
        <p:spPr>
          <a:xfrm>
            <a:off x="-25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Patterns in terms of Type of violence involving shooting in the last 5 years</a:t>
            </a:r>
            <a:endParaRPr sz="2200"/>
          </a:p>
        </p:txBody>
      </p:sp>
      <p:sp>
        <p:nvSpPr>
          <p:cNvPr id="1065" name="Google Shape;1065;p126"/>
          <p:cNvSpPr txBox="1"/>
          <p:nvPr>
            <p:ph idx="4294967295" type="body"/>
          </p:nvPr>
        </p:nvSpPr>
        <p:spPr>
          <a:xfrm>
            <a:off x="6724750" y="1547275"/>
            <a:ext cx="24192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Key Points: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/>
              <a:t>Overall, most crimes have consistently reduced after peaking in 2020.</a:t>
            </a:r>
            <a:endParaRPr b="1"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However, Ballistics evidence showed an increase in 2021, making it the peak year for this type of crime.</a:t>
            </a:r>
            <a:endParaRPr sz="1200"/>
          </a:p>
        </p:txBody>
      </p:sp>
      <p:pic>
        <p:nvPicPr>
          <p:cNvPr id="1066" name="Google Shape;106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170125"/>
            <a:ext cx="6724752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7"/>
          <p:cNvSpPr txBox="1"/>
          <p:nvPr>
            <p:ph type="title"/>
          </p:nvPr>
        </p:nvSpPr>
        <p:spPr>
          <a:xfrm>
            <a:off x="713225" y="445025"/>
            <a:ext cx="615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Discipline Data analyses</a:t>
            </a:r>
            <a:endParaRPr/>
          </a:p>
        </p:txBody>
      </p:sp>
      <p:pic>
        <p:nvPicPr>
          <p:cNvPr id="1072" name="Google Shape;1072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" y="1120675"/>
            <a:ext cx="5676499" cy="33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27"/>
          <p:cNvSpPr txBox="1"/>
          <p:nvPr>
            <p:ph idx="1" type="body"/>
          </p:nvPr>
        </p:nvSpPr>
        <p:spPr>
          <a:xfrm>
            <a:off x="6345400" y="1167589"/>
            <a:ext cx="2585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Key Points: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B3 School District had high disciplinary rates compared to other districts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This trend changed from the academic year 2018-2019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/>
              <a:t>There has been a steady decrease in disciplinary rates from 2017-2022 in B3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/>
              <a:t>C11's disciplinary rates have also been significantly smaller since 2016-2017</a:t>
            </a:r>
            <a:endParaRPr b="1"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