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89ae45db4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89ae45db4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7ac286f6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7ac286f6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7ac286f6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7ac286f6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89ae45db4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89ae45db4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9ae45db4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89ae45db4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7ac286f6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7ac286f6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7ac286f6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7ac286f6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7ac286f6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7ac286f6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79b0b06e4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79b0b06e4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79b0b06e4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79b0b06e4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79b0b06e4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79b0b06e4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9ae45db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89ae45db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9ae45db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9ae45db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89ae45db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89ae45db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79b0b06e4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79b0b06e4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89ae45db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89ae45db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rive.google.com/drive/folders/1pqwVj7PQ_YaXCPW4H3AAFenMzZWP6191?usp=sharing" TargetMode="External"/><Relationship Id="rId4" Type="http://schemas.openxmlformats.org/officeDocument/2006/relationships/hyperlink" Target="https://www.naics.com/six-digit-na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07400" y="1635300"/>
            <a:ext cx="5969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Small Business - Team 3</a:t>
            </a:r>
            <a:endParaRPr/>
          </a:p>
        </p:txBody>
      </p:sp>
      <p:sp>
        <p:nvSpPr>
          <p:cNvPr id="278" name="Google Shape;278;p13"/>
          <p:cNvSpPr txBox="1"/>
          <p:nvPr>
            <p:ph idx="1" type="subTitle"/>
          </p:nvPr>
        </p:nvSpPr>
        <p:spPr>
          <a:xfrm>
            <a:off x="708575" y="30686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Councillor Worrell</a:t>
            </a:r>
            <a:endParaRPr/>
          </a:p>
        </p:txBody>
      </p:sp>
      <p:sp>
        <p:nvSpPr>
          <p:cNvPr id="279" name="Google Shape;279;p13"/>
          <p:cNvSpPr txBox="1"/>
          <p:nvPr>
            <p:ph idx="1" type="subTitle"/>
          </p:nvPr>
        </p:nvSpPr>
        <p:spPr>
          <a:xfrm>
            <a:off x="708575" y="37640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Galo Guerra, Jiahua Zhang, Xingru Chen, and Andrew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from Graph</a:t>
            </a:r>
            <a:endParaRPr/>
          </a:p>
        </p:txBody>
      </p:sp>
      <p:sp>
        <p:nvSpPr>
          <p:cNvPr id="342" name="Google Shape;342;p22"/>
          <p:cNvSpPr txBox="1"/>
          <p:nvPr>
            <p:ph idx="1" type="body"/>
          </p:nvPr>
        </p:nvSpPr>
        <p:spPr>
          <a:xfrm>
            <a:off x="3905025" y="2662775"/>
            <a:ext cx="5176200" cy="145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Healthcare and Social Assistance (2digit) - 46</a:t>
            </a:r>
            <a:endParaRPr/>
          </a:p>
          <a:p>
            <a:pPr indent="-311150" lvl="0" marL="457200" rtl="0" algn="l">
              <a:spcBef>
                <a:spcPts val="0"/>
              </a:spcBef>
              <a:spcAft>
                <a:spcPts val="0"/>
              </a:spcAft>
              <a:buSzPts val="1300"/>
              <a:buAutoNum type="arabicParenR"/>
            </a:pPr>
            <a:r>
              <a:rPr lang="en"/>
              <a:t>Accommodation</a:t>
            </a:r>
            <a:r>
              <a:rPr lang="en"/>
              <a:t> and Food Services (2digit) - 44</a:t>
            </a:r>
            <a:endParaRPr/>
          </a:p>
          <a:p>
            <a:pPr indent="-311150" lvl="0" marL="457200" rtl="0" algn="l">
              <a:spcBef>
                <a:spcPts val="0"/>
              </a:spcBef>
              <a:spcAft>
                <a:spcPts val="0"/>
              </a:spcAft>
              <a:buSzPts val="1300"/>
              <a:buAutoNum type="arabicParenR"/>
            </a:pPr>
            <a:r>
              <a:rPr lang="en"/>
              <a:t>Professional, Scientific, and Technical Services (2digit) -26</a:t>
            </a:r>
            <a:endParaRPr/>
          </a:p>
          <a:p>
            <a:pPr indent="-311150" lvl="0" marL="457200" rtl="0" algn="l">
              <a:spcBef>
                <a:spcPts val="0"/>
              </a:spcBef>
              <a:spcAft>
                <a:spcPts val="0"/>
              </a:spcAft>
              <a:buSzPts val="1300"/>
              <a:buAutoNum type="arabicParenR"/>
            </a:pPr>
            <a:r>
              <a:rPr lang="en"/>
              <a:t>Beauty Salons (6digit) - 23</a:t>
            </a:r>
            <a:endParaRPr/>
          </a:p>
          <a:p>
            <a:pPr indent="-311150" lvl="0" marL="457200" rtl="0" algn="l">
              <a:spcBef>
                <a:spcPts val="0"/>
              </a:spcBef>
              <a:spcAft>
                <a:spcPts val="0"/>
              </a:spcAft>
              <a:buSzPts val="1300"/>
              <a:buAutoNum type="arabicParenR"/>
            </a:pPr>
            <a:r>
              <a:rPr lang="en"/>
              <a:t>Information (2digit) - 22</a:t>
            </a:r>
            <a:endParaRPr/>
          </a:p>
        </p:txBody>
      </p:sp>
      <p:sp>
        <p:nvSpPr>
          <p:cNvPr id="343" name="Google Shape;343;p22"/>
          <p:cNvSpPr txBox="1"/>
          <p:nvPr/>
        </p:nvSpPr>
        <p:spPr>
          <a:xfrm>
            <a:off x="5012500" y="2071350"/>
            <a:ext cx="28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Largest Categories in District 4:</a:t>
            </a:r>
            <a:endParaRPr b="1">
              <a:latin typeface="Nunito"/>
              <a:ea typeface="Nunito"/>
              <a:cs typeface="Nunito"/>
              <a:sym typeface="Nunito"/>
            </a:endParaRPr>
          </a:p>
        </p:txBody>
      </p:sp>
      <p:sp>
        <p:nvSpPr>
          <p:cNvPr id="344" name="Google Shape;344;p22"/>
          <p:cNvSpPr txBox="1"/>
          <p:nvPr/>
        </p:nvSpPr>
        <p:spPr>
          <a:xfrm>
            <a:off x="418600" y="1952900"/>
            <a:ext cx="2887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It is clear to us that to get the most out of the graph, some trade off is to be made between more descriptive 6digit and less descriptive 2digit.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6digit categories still can make up large portions of the businesses, though 2digit dominates.</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idx="1" type="body"/>
          </p:nvPr>
        </p:nvSpPr>
        <p:spPr>
          <a:xfrm>
            <a:off x="1388550" y="4126800"/>
            <a:ext cx="6366900" cy="549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
              <a:t>https://colab.research.google.com/drive/1_7zUFTw2x3bLghx1Noqr9SaZluoqtAaf?authuser=1#scrollTo=SDZGbnoKbOFM</a:t>
            </a:r>
            <a:endParaRPr/>
          </a:p>
        </p:txBody>
      </p:sp>
      <p:pic>
        <p:nvPicPr>
          <p:cNvPr id="350" name="Google Shape;350;p23"/>
          <p:cNvPicPr preferRelativeResize="0"/>
          <p:nvPr/>
        </p:nvPicPr>
        <p:blipFill>
          <a:blip r:embed="rId3">
            <a:alphaModFix/>
          </a:blip>
          <a:stretch>
            <a:fillRect/>
          </a:stretch>
        </p:blipFill>
        <p:spPr>
          <a:xfrm>
            <a:off x="2186200" y="91525"/>
            <a:ext cx="4771609" cy="3986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 of Map.html</a:t>
            </a:r>
            <a:endParaRPr/>
          </a:p>
        </p:txBody>
      </p:sp>
      <p:sp>
        <p:nvSpPr>
          <p:cNvPr id="356" name="Google Shape;356;p24"/>
          <p:cNvSpPr txBox="1"/>
          <p:nvPr>
            <p:ph idx="1" type="body"/>
          </p:nvPr>
        </p:nvSpPr>
        <p:spPr>
          <a:xfrm>
            <a:off x="992075" y="1597875"/>
            <a:ext cx="3268200" cy="251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Each label represents a business within district 4</a:t>
            </a:r>
            <a:endParaRPr/>
          </a:p>
          <a:p>
            <a:pPr indent="-311150" lvl="0" marL="457200" rtl="0" algn="l">
              <a:spcBef>
                <a:spcPts val="0"/>
              </a:spcBef>
              <a:spcAft>
                <a:spcPts val="0"/>
              </a:spcAft>
              <a:buSzPts val="1300"/>
              <a:buChar char="-"/>
            </a:pPr>
            <a:r>
              <a:rPr lang="en"/>
              <a:t>Each color represents a descriptor for a business (next slide)</a:t>
            </a:r>
            <a:endParaRPr/>
          </a:p>
          <a:p>
            <a:pPr indent="-311150" lvl="0" marL="457200" rtl="0" algn="l">
              <a:spcBef>
                <a:spcPts val="0"/>
              </a:spcBef>
              <a:spcAft>
                <a:spcPts val="0"/>
              </a:spcAft>
              <a:buSzPts val="1300"/>
              <a:buChar char="-"/>
            </a:pPr>
            <a:r>
              <a:rPr lang="en"/>
              <a:t>The two large circles are clusters we used to determine proximity between businesses</a:t>
            </a:r>
            <a:endParaRPr/>
          </a:p>
          <a:p>
            <a:pPr indent="-311150" lvl="0" marL="457200" rtl="0" algn="l">
              <a:spcBef>
                <a:spcPts val="0"/>
              </a:spcBef>
              <a:spcAft>
                <a:spcPts val="0"/>
              </a:spcAft>
              <a:buSzPts val="1300"/>
              <a:buChar char="-"/>
            </a:pPr>
            <a:r>
              <a:rPr lang="en"/>
              <a:t>Businesses within clusters are tested only against each other for overrepresentation</a:t>
            </a:r>
            <a:endParaRPr/>
          </a:p>
        </p:txBody>
      </p:sp>
      <p:pic>
        <p:nvPicPr>
          <p:cNvPr id="357" name="Google Shape;357;p24"/>
          <p:cNvPicPr preferRelativeResize="0"/>
          <p:nvPr/>
        </p:nvPicPr>
        <p:blipFill>
          <a:blip r:embed="rId3">
            <a:alphaModFix/>
          </a:blip>
          <a:stretch>
            <a:fillRect/>
          </a:stretch>
        </p:blipFill>
        <p:spPr>
          <a:xfrm>
            <a:off x="4691575" y="1282700"/>
            <a:ext cx="4267200" cy="32118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5579100" cy="7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Color Breakdown of map.html</a:t>
            </a:r>
            <a:endParaRPr/>
          </a:p>
        </p:txBody>
      </p:sp>
      <p:sp>
        <p:nvSpPr>
          <p:cNvPr id="363" name="Google Shape;363;p25"/>
          <p:cNvSpPr txBox="1"/>
          <p:nvPr>
            <p:ph idx="1" type="body"/>
          </p:nvPr>
        </p:nvSpPr>
        <p:spPr>
          <a:xfrm>
            <a:off x="1672050" y="1977500"/>
            <a:ext cx="5799900" cy="292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FF"/>
                </a:solidFill>
              </a:rPr>
              <a:t>Blue </a:t>
            </a:r>
            <a:r>
              <a:rPr lang="en"/>
              <a:t>= </a:t>
            </a:r>
            <a:r>
              <a:rPr lang="en"/>
              <a:t>Accommodation</a:t>
            </a:r>
            <a:r>
              <a:rPr lang="en"/>
              <a:t> and Food Services</a:t>
            </a:r>
            <a:endParaRPr/>
          </a:p>
          <a:p>
            <a:pPr indent="0" lvl="0" marL="0" rtl="0" algn="l">
              <a:spcBef>
                <a:spcPts val="1200"/>
              </a:spcBef>
              <a:spcAft>
                <a:spcPts val="0"/>
              </a:spcAft>
              <a:buNone/>
            </a:pPr>
            <a:r>
              <a:rPr lang="en">
                <a:solidFill>
                  <a:srgbClr val="9900FF"/>
                </a:solidFill>
              </a:rPr>
              <a:t>Purple </a:t>
            </a:r>
            <a:r>
              <a:rPr lang="en"/>
              <a:t>= Information</a:t>
            </a:r>
            <a:endParaRPr/>
          </a:p>
          <a:p>
            <a:pPr indent="0" lvl="0" marL="0" rtl="0" algn="l">
              <a:spcBef>
                <a:spcPts val="1200"/>
              </a:spcBef>
              <a:spcAft>
                <a:spcPts val="0"/>
              </a:spcAft>
              <a:buNone/>
            </a:pPr>
            <a:r>
              <a:rPr lang="en">
                <a:solidFill>
                  <a:srgbClr val="218B56"/>
                </a:solidFill>
              </a:rPr>
              <a:t>Green </a:t>
            </a:r>
            <a:r>
              <a:rPr lang="en"/>
              <a:t>= Healthcare and Social Assistance</a:t>
            </a:r>
            <a:endParaRPr/>
          </a:p>
          <a:p>
            <a:pPr indent="0" lvl="0" marL="0" rtl="0" algn="l">
              <a:spcBef>
                <a:spcPts val="1200"/>
              </a:spcBef>
              <a:spcAft>
                <a:spcPts val="0"/>
              </a:spcAft>
              <a:buNone/>
            </a:pPr>
            <a:r>
              <a:rPr lang="en">
                <a:solidFill>
                  <a:srgbClr val="FF0000"/>
                </a:solidFill>
              </a:rPr>
              <a:t>Red </a:t>
            </a:r>
            <a:r>
              <a:rPr lang="en"/>
              <a:t>= Beauty Salons</a:t>
            </a:r>
            <a:endParaRPr/>
          </a:p>
          <a:p>
            <a:pPr indent="0" lvl="0" marL="0" rtl="0" algn="l">
              <a:spcBef>
                <a:spcPts val="1200"/>
              </a:spcBef>
              <a:spcAft>
                <a:spcPts val="0"/>
              </a:spcAft>
              <a:buNone/>
            </a:pPr>
            <a:r>
              <a:rPr lang="en">
                <a:solidFill>
                  <a:srgbClr val="FF9900"/>
                </a:solidFill>
              </a:rPr>
              <a:t>Orange </a:t>
            </a:r>
            <a:r>
              <a:rPr lang="en"/>
              <a:t>= Professional, Scientific, and Technical Services</a:t>
            </a:r>
            <a:endParaRPr/>
          </a:p>
          <a:p>
            <a:pPr indent="0" lvl="0" marL="0" rtl="0" algn="l">
              <a:spcBef>
                <a:spcPts val="1200"/>
              </a:spcBef>
              <a:spcAft>
                <a:spcPts val="0"/>
              </a:spcAft>
              <a:buNone/>
            </a:pPr>
            <a:r>
              <a:rPr lang="en">
                <a:solidFill>
                  <a:srgbClr val="000000"/>
                </a:solidFill>
              </a:rPr>
              <a:t>Black </a:t>
            </a:r>
            <a:r>
              <a:rPr lang="en"/>
              <a:t>= Finance and Insurance</a:t>
            </a:r>
            <a:endParaRPr/>
          </a:p>
          <a:p>
            <a:pPr indent="0" lvl="0" marL="0" rtl="0" algn="l">
              <a:spcBef>
                <a:spcPts val="1200"/>
              </a:spcBef>
              <a:spcAft>
                <a:spcPts val="0"/>
              </a:spcAft>
              <a:buNone/>
            </a:pPr>
            <a:r>
              <a:rPr lang="en">
                <a:solidFill>
                  <a:srgbClr val="B7B7B7"/>
                </a:solidFill>
              </a:rPr>
              <a:t>Grey </a:t>
            </a:r>
            <a:r>
              <a:rPr lang="en"/>
              <a:t>= Religious Organizations</a:t>
            </a:r>
            <a:endParaRPr/>
          </a:p>
          <a:p>
            <a:pPr indent="0" lvl="0" marL="0" rtl="0" algn="l">
              <a:spcBef>
                <a:spcPts val="1200"/>
              </a:spcBef>
              <a:spcAft>
                <a:spcPts val="1200"/>
              </a:spcAft>
              <a:buNone/>
            </a:pPr>
            <a:r>
              <a:t/>
            </a:r>
            <a:endParaRPr/>
          </a:p>
        </p:txBody>
      </p:sp>
      <p:sp>
        <p:nvSpPr>
          <p:cNvPr id="364" name="Google Shape;364;p25"/>
          <p:cNvSpPr txBox="1"/>
          <p:nvPr/>
        </p:nvSpPr>
        <p:spPr>
          <a:xfrm>
            <a:off x="1739325" y="1378675"/>
            <a:ext cx="51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Map.html graphs the 7 most </a:t>
            </a:r>
            <a:r>
              <a:rPr lang="en">
                <a:latin typeface="Nunito"/>
                <a:ea typeface="Nunito"/>
                <a:cs typeface="Nunito"/>
                <a:sym typeface="Nunito"/>
              </a:rPr>
              <a:t>prevalent</a:t>
            </a:r>
            <a:r>
              <a:rPr lang="en">
                <a:latin typeface="Nunito"/>
                <a:ea typeface="Nunito"/>
                <a:cs typeface="Nunito"/>
                <a:sym typeface="Nunito"/>
              </a:rPr>
              <a:t> business types:</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learned from our map</a:t>
            </a:r>
            <a:endParaRPr/>
          </a:p>
        </p:txBody>
      </p:sp>
      <p:sp>
        <p:nvSpPr>
          <p:cNvPr id="370" name="Google Shape;370;p26"/>
          <p:cNvSpPr txBox="1"/>
          <p:nvPr>
            <p:ph idx="1" type="body"/>
          </p:nvPr>
        </p:nvSpPr>
        <p:spPr>
          <a:xfrm>
            <a:off x="532675" y="1493525"/>
            <a:ext cx="3430500" cy="35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Thankfully, no business is restricted to one part of district 4, as all our largest types seem to be spread across the district.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However, where </a:t>
            </a:r>
            <a:r>
              <a:rPr lang="en"/>
              <a:t>there's</a:t>
            </a:r>
            <a:r>
              <a:rPr lang="en"/>
              <a:t>’ one, there’s usually many more, like for example the heavy number of beauty salons on Washington Street.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 is refinement to be made in judging appropriate distance between similar businesses, as our clusters were imprecise.</a:t>
            </a:r>
            <a:endParaRPr/>
          </a:p>
        </p:txBody>
      </p:sp>
      <p:pic>
        <p:nvPicPr>
          <p:cNvPr id="371" name="Google Shape;371;p26"/>
          <p:cNvPicPr preferRelativeResize="0"/>
          <p:nvPr/>
        </p:nvPicPr>
        <p:blipFill>
          <a:blip r:embed="rId3">
            <a:alphaModFix/>
          </a:blip>
          <a:stretch>
            <a:fillRect/>
          </a:stretch>
        </p:blipFill>
        <p:spPr>
          <a:xfrm>
            <a:off x="4837450" y="1208875"/>
            <a:ext cx="3496850" cy="36479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and Limitations</a:t>
            </a:r>
            <a:endParaRPr/>
          </a:p>
        </p:txBody>
      </p:sp>
      <p:sp>
        <p:nvSpPr>
          <p:cNvPr id="377" name="Google Shape;377;p27"/>
          <p:cNvSpPr txBox="1"/>
          <p:nvPr/>
        </p:nvSpPr>
        <p:spPr>
          <a:xfrm>
            <a:off x="1963350" y="1313050"/>
            <a:ext cx="521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As a team there were 2 main issues we attempted to resolve:</a:t>
            </a:r>
            <a:endParaRPr>
              <a:latin typeface="Nunito"/>
              <a:ea typeface="Nunito"/>
              <a:cs typeface="Nunito"/>
              <a:sym typeface="Nunito"/>
            </a:endParaRPr>
          </a:p>
        </p:txBody>
      </p:sp>
      <p:sp>
        <p:nvSpPr>
          <p:cNvPr id="378" name="Google Shape;378;p27"/>
          <p:cNvSpPr txBox="1"/>
          <p:nvPr/>
        </p:nvSpPr>
        <p:spPr>
          <a:xfrm>
            <a:off x="1042050" y="1944675"/>
            <a:ext cx="2862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Some categories were too non-specific or unhelpful. While we could fix this issue with “Other Services” by using the 6digit representative,, others we did not. The 2digit category “Undefined” was entirely removed, as it had no 6digit descriptors and appeared to be mostly housing units.</a:t>
            </a:r>
            <a:endParaRPr>
              <a:latin typeface="Nunito"/>
              <a:ea typeface="Nunito"/>
              <a:cs typeface="Nunito"/>
              <a:sym typeface="Nunito"/>
            </a:endParaRPr>
          </a:p>
        </p:txBody>
      </p:sp>
      <p:sp>
        <p:nvSpPr>
          <p:cNvPr id="379" name="Google Shape;379;p27"/>
          <p:cNvSpPr txBox="1"/>
          <p:nvPr/>
        </p:nvSpPr>
        <p:spPr>
          <a:xfrm>
            <a:off x="5537450" y="1729275"/>
            <a:ext cx="2592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Some businesses in the dataset could not be considered small businesses. One example being Xfinity. However, we decided to keep these in the data as these large companies still take away business from small businesses as well as compete for storefronts with them. We are open to changing this however.</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Next Steps</a:t>
            </a:r>
            <a:endParaRPr/>
          </a:p>
        </p:txBody>
      </p:sp>
      <p:sp>
        <p:nvSpPr>
          <p:cNvPr id="385" name="Google Shape;385;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points we were considering to refine our key questions going forward:</a:t>
            </a:r>
            <a:endParaRPr/>
          </a:p>
          <a:p>
            <a:pPr indent="-311150" lvl="0" marL="457200" rtl="0" algn="l">
              <a:spcBef>
                <a:spcPts val="1200"/>
              </a:spcBef>
              <a:spcAft>
                <a:spcPts val="0"/>
              </a:spcAft>
              <a:buSzPts val="1300"/>
              <a:buChar char="-"/>
            </a:pPr>
            <a:r>
              <a:rPr lang="en"/>
              <a:t>Looking at business data from other districts, so far we’ve only tried to find overrepresentation within the district itself</a:t>
            </a:r>
            <a:endParaRPr/>
          </a:p>
          <a:p>
            <a:pPr indent="-311150" lvl="0" marL="457200" rtl="0" algn="l">
              <a:spcBef>
                <a:spcPts val="0"/>
              </a:spcBef>
              <a:spcAft>
                <a:spcPts val="0"/>
              </a:spcAft>
              <a:buSzPts val="1300"/>
              <a:buChar char="-"/>
            </a:pPr>
            <a:r>
              <a:rPr lang="en"/>
              <a:t>How to refine the map for readability / provide more data to the viewer without background knowledge</a:t>
            </a:r>
            <a:endParaRPr/>
          </a:p>
          <a:p>
            <a:pPr indent="-311150" lvl="0" marL="457200" rtl="0" algn="l">
              <a:spcBef>
                <a:spcPts val="0"/>
              </a:spcBef>
              <a:spcAft>
                <a:spcPts val="0"/>
              </a:spcAft>
              <a:buSzPts val="1300"/>
              <a:buChar char="-"/>
            </a:pPr>
            <a:r>
              <a:rPr lang="en"/>
              <a:t>Review our graphs and see if there are any improvements to be made with visualization or list of businesses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 of Extension Project</a:t>
            </a:r>
            <a:endParaRPr/>
          </a:p>
        </p:txBody>
      </p:sp>
      <p:sp>
        <p:nvSpPr>
          <p:cNvPr id="391" name="Google Shape;391;p29"/>
          <p:cNvSpPr txBox="1"/>
          <p:nvPr>
            <p:ph idx="1" type="body"/>
          </p:nvPr>
        </p:nvSpPr>
        <p:spPr>
          <a:xfrm>
            <a:off x="1056750" y="1637325"/>
            <a:ext cx="7030500" cy="288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District 4 to other districts, as well as introducing two new datasets:</a:t>
            </a:r>
            <a:endParaRPr/>
          </a:p>
          <a:p>
            <a:pPr indent="-311150" lvl="0" marL="457200" rtl="0" algn="l">
              <a:spcBef>
                <a:spcPts val="1200"/>
              </a:spcBef>
              <a:spcAft>
                <a:spcPts val="0"/>
              </a:spcAft>
              <a:buSzPts val="1300"/>
              <a:buChar char="-"/>
            </a:pPr>
            <a:r>
              <a:rPr lang="en"/>
              <a:t>Food establishments</a:t>
            </a:r>
            <a:endParaRPr/>
          </a:p>
          <a:p>
            <a:pPr indent="-311150" lvl="0" marL="914400" rtl="0" algn="l">
              <a:spcBef>
                <a:spcPts val="0"/>
              </a:spcBef>
              <a:spcAft>
                <a:spcPts val="0"/>
              </a:spcAft>
              <a:buSzPts val="1300"/>
              <a:buChar char="-"/>
            </a:pPr>
            <a:r>
              <a:rPr lang="en"/>
              <a:t>Look at alcohol licenses </a:t>
            </a:r>
            <a:endParaRPr/>
          </a:p>
          <a:p>
            <a:pPr indent="-311150" lvl="0" marL="914400" rtl="0" algn="l">
              <a:spcBef>
                <a:spcPts val="0"/>
              </a:spcBef>
              <a:spcAft>
                <a:spcPts val="0"/>
              </a:spcAft>
              <a:buSzPts val="1300"/>
              <a:buChar char="-"/>
            </a:pPr>
            <a:r>
              <a:rPr lang="en"/>
              <a:t>Too many? Too little?</a:t>
            </a:r>
            <a:endParaRPr/>
          </a:p>
          <a:p>
            <a:pPr indent="-311150" lvl="0" marL="914400" rtl="0" algn="l">
              <a:spcBef>
                <a:spcPts val="0"/>
              </a:spcBef>
              <a:spcAft>
                <a:spcPts val="0"/>
              </a:spcAft>
              <a:buSzPts val="1300"/>
              <a:buChar char="-"/>
            </a:pPr>
            <a:r>
              <a:rPr lang="en"/>
              <a:t>Is there enough distinguishment between full-service / no-service restaurants?</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
              <a:t>Cannabis License datasets</a:t>
            </a:r>
            <a:endParaRPr/>
          </a:p>
          <a:p>
            <a:pPr indent="-298450" lvl="1" marL="914400" rtl="0" algn="l">
              <a:spcBef>
                <a:spcPts val="0"/>
              </a:spcBef>
              <a:spcAft>
                <a:spcPts val="0"/>
              </a:spcAft>
              <a:buSzPts val="1100"/>
              <a:buChar char="-"/>
            </a:pPr>
            <a:r>
              <a:rPr lang="en"/>
              <a:t>How has the industry grown in District 4 / Boston since 2016?</a:t>
            </a:r>
            <a:endParaRPr/>
          </a:p>
          <a:p>
            <a:pPr indent="-298450" lvl="1" marL="914400" rtl="0" algn="l">
              <a:spcBef>
                <a:spcPts val="0"/>
              </a:spcBef>
              <a:spcAft>
                <a:spcPts val="0"/>
              </a:spcAft>
              <a:buSzPts val="1100"/>
              <a:buChar char="-"/>
            </a:pPr>
            <a:r>
              <a:rPr lang="en"/>
              <a:t>Is it even present in/near district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Goal of our project?</a:t>
            </a:r>
            <a:endParaRPr/>
          </a:p>
        </p:txBody>
      </p:sp>
      <p:sp>
        <p:nvSpPr>
          <p:cNvPr id="285" name="Google Shape;285;p14"/>
          <p:cNvSpPr txBox="1"/>
          <p:nvPr>
            <p:ph idx="1" type="body"/>
          </p:nvPr>
        </p:nvSpPr>
        <p:spPr>
          <a:xfrm>
            <a:off x="877800" y="1597875"/>
            <a:ext cx="7456500" cy="188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Our project was specifically focused in on two key questions from the original draft we were given:</a:t>
            </a:r>
            <a:endParaRPr/>
          </a:p>
          <a:p>
            <a:pPr indent="-311150" lvl="0" marL="457200" rtl="0" algn="l">
              <a:spcBef>
                <a:spcPts val="1200"/>
              </a:spcBef>
              <a:spcAft>
                <a:spcPts val="0"/>
              </a:spcAft>
              <a:buSzPts val="1300"/>
              <a:buAutoNum type="arabicParenR"/>
            </a:pPr>
            <a:r>
              <a:rPr lang="en"/>
              <a:t>What businesses exist?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arenR"/>
            </a:pPr>
            <a:r>
              <a:rPr lang="en"/>
              <a:t>What businesses are overrepresented?</a:t>
            </a:r>
            <a:endParaRPr/>
          </a:p>
          <a:p>
            <a:pPr indent="0" lvl="0" marL="45720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 So Far:</a:t>
            </a:r>
            <a:endParaRPr/>
          </a:p>
        </p:txBody>
      </p:sp>
      <p:sp>
        <p:nvSpPr>
          <p:cNvPr id="291" name="Google Shape;291;p15"/>
          <p:cNvSpPr txBox="1"/>
          <p:nvPr>
            <p:ph idx="1" type="body"/>
          </p:nvPr>
        </p:nvSpPr>
        <p:spPr>
          <a:xfrm>
            <a:off x="1124075" y="1679900"/>
            <a:ext cx="7318200" cy="31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Our team analyzed the provide Boston Planning and Development Agency’s </a:t>
            </a:r>
            <a:r>
              <a:rPr lang="en" sz="1600" u="sng">
                <a:solidFill>
                  <a:schemeClr val="hlink"/>
                </a:solidFill>
                <a:hlinkClick r:id="rId3"/>
              </a:rPr>
              <a:t>data</a:t>
            </a:r>
            <a:r>
              <a:rPr lang="en" sz="1600"/>
              <a:t> in order to research this topic. We restricted the full listing of businesses to those located in District 4 using the provided shape file as well.</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Most of defining business types was done through the </a:t>
            </a:r>
            <a:r>
              <a:rPr lang="en" sz="1600" u="sng">
                <a:solidFill>
                  <a:schemeClr val="hlink"/>
                </a:solidFill>
                <a:hlinkClick r:id="rId4"/>
              </a:rPr>
              <a:t>NAICS</a:t>
            </a:r>
            <a:r>
              <a:rPr lang="en" sz="1600"/>
              <a:t> </a:t>
            </a:r>
            <a:r>
              <a:rPr lang="en" sz="1600"/>
              <a:t>descriptive</a:t>
            </a:r>
            <a:r>
              <a:rPr lang="en" sz="1600"/>
              <a:t> codes, which were provided in the BPDA dataset.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1" type="body"/>
          </p:nvPr>
        </p:nvSpPr>
        <p:spPr>
          <a:xfrm>
            <a:off x="1495275" y="3298250"/>
            <a:ext cx="6366900" cy="631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Answering Our Key Questions</a:t>
            </a:r>
            <a:endParaRPr/>
          </a:p>
        </p:txBody>
      </p:sp>
      <p:pic>
        <p:nvPicPr>
          <p:cNvPr id="297" name="Google Shape;297;p16"/>
          <p:cNvPicPr preferRelativeResize="0"/>
          <p:nvPr/>
        </p:nvPicPr>
        <p:blipFill>
          <a:blip r:embed="rId3">
            <a:alphaModFix/>
          </a:blip>
          <a:stretch>
            <a:fillRect/>
          </a:stretch>
        </p:blipFill>
        <p:spPr>
          <a:xfrm>
            <a:off x="2090075" y="234400"/>
            <a:ext cx="4963850" cy="2792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6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NAICS-2017-2digit Identifiers</a:t>
            </a:r>
            <a:endParaRPr/>
          </a:p>
        </p:txBody>
      </p:sp>
      <p:sp>
        <p:nvSpPr>
          <p:cNvPr id="303" name="Google Shape;303;p17"/>
          <p:cNvSpPr txBox="1"/>
          <p:nvPr>
            <p:ph idx="1" type="body"/>
          </p:nvPr>
        </p:nvSpPr>
        <p:spPr>
          <a:xfrm>
            <a:off x="852625" y="1362250"/>
            <a:ext cx="3430500" cy="3732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accent2"/>
                </a:solidFill>
              </a:rPr>
              <a:t>Agriculture, Forestry, Fishing and Hunting</a:t>
            </a:r>
            <a:endParaRPr>
              <a:solidFill>
                <a:schemeClr val="accent2"/>
              </a:solidFill>
            </a:endParaRPr>
          </a:p>
          <a:p>
            <a:pPr indent="0" lvl="0" marL="0" rtl="0" algn="l">
              <a:spcBef>
                <a:spcPts val="1200"/>
              </a:spcBef>
              <a:spcAft>
                <a:spcPts val="0"/>
              </a:spcAft>
              <a:buNone/>
            </a:pPr>
            <a:r>
              <a:rPr lang="en">
                <a:solidFill>
                  <a:schemeClr val="accent2"/>
                </a:solidFill>
              </a:rPr>
              <a:t>Mining</a:t>
            </a:r>
            <a:endParaRPr>
              <a:solidFill>
                <a:schemeClr val="accent2"/>
              </a:solidFill>
            </a:endParaRPr>
          </a:p>
          <a:p>
            <a:pPr indent="0" lvl="0" marL="0" rtl="0" algn="l">
              <a:spcBef>
                <a:spcPts val="1200"/>
              </a:spcBef>
              <a:spcAft>
                <a:spcPts val="0"/>
              </a:spcAft>
              <a:buNone/>
            </a:pPr>
            <a:r>
              <a:rPr lang="en">
                <a:solidFill>
                  <a:schemeClr val="accent2"/>
                </a:solidFill>
              </a:rPr>
              <a:t>Utilities</a:t>
            </a:r>
            <a:r>
              <a:rPr lang="en"/>
              <a:t>	</a:t>
            </a:r>
            <a:endParaRPr/>
          </a:p>
          <a:p>
            <a:pPr indent="0" lvl="0" marL="0" rtl="0" algn="l">
              <a:spcBef>
                <a:spcPts val="1200"/>
              </a:spcBef>
              <a:spcAft>
                <a:spcPts val="0"/>
              </a:spcAft>
              <a:buNone/>
            </a:pPr>
            <a:r>
              <a:rPr lang="en">
                <a:solidFill>
                  <a:srgbClr val="0000FF"/>
                </a:solidFill>
              </a:rPr>
              <a:t>Construction	</a:t>
            </a:r>
            <a:endParaRPr>
              <a:solidFill>
                <a:srgbClr val="0000FF"/>
              </a:solidFill>
            </a:endParaRPr>
          </a:p>
          <a:p>
            <a:pPr indent="0" lvl="0" marL="0" rtl="0" algn="l">
              <a:spcBef>
                <a:spcPts val="1200"/>
              </a:spcBef>
              <a:spcAft>
                <a:spcPts val="0"/>
              </a:spcAft>
              <a:buNone/>
            </a:pPr>
            <a:r>
              <a:rPr lang="en">
                <a:solidFill>
                  <a:srgbClr val="0000FF"/>
                </a:solidFill>
              </a:rPr>
              <a:t>Manufacturing	</a:t>
            </a:r>
            <a:endParaRPr>
              <a:solidFill>
                <a:srgbClr val="0000FF"/>
              </a:solidFill>
            </a:endParaRPr>
          </a:p>
          <a:p>
            <a:pPr indent="0" lvl="0" marL="0" rtl="0" algn="l">
              <a:spcBef>
                <a:spcPts val="1200"/>
              </a:spcBef>
              <a:spcAft>
                <a:spcPts val="0"/>
              </a:spcAft>
              <a:buNone/>
            </a:pPr>
            <a:r>
              <a:rPr lang="en">
                <a:solidFill>
                  <a:srgbClr val="0000FF"/>
                </a:solidFill>
              </a:rPr>
              <a:t>Wholesale Trade	</a:t>
            </a:r>
            <a:endParaRPr>
              <a:solidFill>
                <a:srgbClr val="0000FF"/>
              </a:solidFill>
            </a:endParaRPr>
          </a:p>
          <a:p>
            <a:pPr indent="0" lvl="0" marL="0" rtl="0" algn="l">
              <a:spcBef>
                <a:spcPts val="1200"/>
              </a:spcBef>
              <a:spcAft>
                <a:spcPts val="0"/>
              </a:spcAft>
              <a:buNone/>
            </a:pPr>
            <a:r>
              <a:rPr lang="en">
                <a:solidFill>
                  <a:srgbClr val="0000FF"/>
                </a:solidFill>
                <a:highlight>
                  <a:schemeClr val="lt1"/>
                </a:highlight>
              </a:rPr>
              <a:t>Retail Trade	</a:t>
            </a:r>
            <a:endParaRPr>
              <a:solidFill>
                <a:srgbClr val="0000FF"/>
              </a:solidFill>
              <a:highlight>
                <a:schemeClr val="lt1"/>
              </a:highlight>
            </a:endParaRPr>
          </a:p>
          <a:p>
            <a:pPr indent="0" lvl="0" marL="0" rtl="0" algn="l">
              <a:spcBef>
                <a:spcPts val="1200"/>
              </a:spcBef>
              <a:spcAft>
                <a:spcPts val="0"/>
              </a:spcAft>
              <a:buNone/>
            </a:pPr>
            <a:r>
              <a:rPr lang="en">
                <a:solidFill>
                  <a:srgbClr val="0000FF"/>
                </a:solidFill>
              </a:rPr>
              <a:t>Transportation and Warehousing	</a:t>
            </a:r>
            <a:endParaRPr>
              <a:solidFill>
                <a:srgbClr val="0000FF"/>
              </a:solidFill>
            </a:endParaRPr>
          </a:p>
          <a:p>
            <a:pPr indent="0" lvl="0" marL="0" rtl="0" algn="l">
              <a:spcBef>
                <a:spcPts val="1200"/>
              </a:spcBef>
              <a:spcAft>
                <a:spcPts val="0"/>
              </a:spcAft>
              <a:buNone/>
            </a:pPr>
            <a:r>
              <a:rPr lang="en">
                <a:solidFill>
                  <a:srgbClr val="0000FF"/>
                </a:solidFill>
              </a:rPr>
              <a:t>Information	</a:t>
            </a:r>
            <a:endParaRPr>
              <a:solidFill>
                <a:srgbClr val="0000FF"/>
              </a:solidFill>
            </a:endParaRPr>
          </a:p>
          <a:p>
            <a:pPr indent="0" lvl="0" marL="0" rtl="0" algn="l">
              <a:spcBef>
                <a:spcPts val="1200"/>
              </a:spcBef>
              <a:spcAft>
                <a:spcPts val="0"/>
              </a:spcAft>
              <a:buNone/>
            </a:pPr>
            <a:r>
              <a:rPr lang="en">
                <a:solidFill>
                  <a:srgbClr val="0000FF"/>
                </a:solidFill>
              </a:rPr>
              <a:t>Finance and Insurance</a:t>
            </a:r>
            <a:endParaRPr>
              <a:solidFill>
                <a:srgbClr val="0000FF"/>
              </a:solidFill>
            </a:endParaRPr>
          </a:p>
          <a:p>
            <a:pPr indent="0" lvl="0" marL="0" rtl="0" algn="l">
              <a:spcBef>
                <a:spcPts val="1200"/>
              </a:spcBef>
              <a:spcAft>
                <a:spcPts val="1200"/>
              </a:spcAft>
              <a:buNone/>
            </a:pPr>
            <a:r>
              <a:rPr lang="en">
                <a:solidFill>
                  <a:srgbClr val="0000FF"/>
                </a:solidFill>
              </a:rPr>
              <a:t>Undefined</a:t>
            </a:r>
            <a:endParaRPr>
              <a:solidFill>
                <a:srgbClr val="0000FF"/>
              </a:solidFill>
            </a:endParaRPr>
          </a:p>
        </p:txBody>
      </p:sp>
      <p:sp>
        <p:nvSpPr>
          <p:cNvPr id="304" name="Google Shape;304;p17"/>
          <p:cNvSpPr txBox="1"/>
          <p:nvPr>
            <p:ph idx="2" type="body"/>
          </p:nvPr>
        </p:nvSpPr>
        <p:spPr>
          <a:xfrm>
            <a:off x="4985675" y="1206400"/>
            <a:ext cx="3430500" cy="3839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00FF"/>
                </a:solidFill>
              </a:rPr>
              <a:t>Real Estate Rental and Leasing</a:t>
            </a:r>
            <a:endParaRPr>
              <a:solidFill>
                <a:srgbClr val="0000FF"/>
              </a:solidFill>
            </a:endParaRPr>
          </a:p>
          <a:p>
            <a:pPr indent="0" lvl="0" marL="0" rtl="0" algn="l">
              <a:spcBef>
                <a:spcPts val="1200"/>
              </a:spcBef>
              <a:spcAft>
                <a:spcPts val="0"/>
              </a:spcAft>
              <a:buNone/>
            </a:pPr>
            <a:r>
              <a:rPr lang="en">
                <a:solidFill>
                  <a:srgbClr val="0000FF"/>
                </a:solidFill>
              </a:rPr>
              <a:t>Professional, Scientific, and Technical Services</a:t>
            </a:r>
            <a:endParaRPr>
              <a:solidFill>
                <a:srgbClr val="0000FF"/>
              </a:solidFill>
            </a:endParaRPr>
          </a:p>
          <a:p>
            <a:pPr indent="0" lvl="0" marL="0" rtl="0" algn="l">
              <a:spcBef>
                <a:spcPts val="1200"/>
              </a:spcBef>
              <a:spcAft>
                <a:spcPts val="0"/>
              </a:spcAft>
              <a:buNone/>
            </a:pPr>
            <a:r>
              <a:rPr lang="en">
                <a:solidFill>
                  <a:schemeClr val="accent2"/>
                </a:solidFill>
              </a:rPr>
              <a:t>Management of Companies and Enterprises</a:t>
            </a:r>
            <a:endParaRPr>
              <a:solidFill>
                <a:schemeClr val="accent2"/>
              </a:solidFill>
            </a:endParaRPr>
          </a:p>
          <a:p>
            <a:pPr indent="0" lvl="0" marL="0" rtl="0" algn="l">
              <a:spcBef>
                <a:spcPts val="1200"/>
              </a:spcBef>
              <a:spcAft>
                <a:spcPts val="0"/>
              </a:spcAft>
              <a:buNone/>
            </a:pPr>
            <a:r>
              <a:rPr lang="en">
                <a:solidFill>
                  <a:srgbClr val="0000FF"/>
                </a:solidFill>
              </a:rPr>
              <a:t>Administrative and Support and Waste Management and Remediation Services</a:t>
            </a:r>
            <a:endParaRPr>
              <a:solidFill>
                <a:srgbClr val="0000FF"/>
              </a:solidFill>
            </a:endParaRPr>
          </a:p>
          <a:p>
            <a:pPr indent="0" lvl="0" marL="0" rtl="0" algn="l">
              <a:spcBef>
                <a:spcPts val="1200"/>
              </a:spcBef>
              <a:spcAft>
                <a:spcPts val="0"/>
              </a:spcAft>
              <a:buNone/>
            </a:pPr>
            <a:r>
              <a:rPr lang="en">
                <a:solidFill>
                  <a:srgbClr val="0000FF"/>
                </a:solidFill>
              </a:rPr>
              <a:t>Educational Services</a:t>
            </a:r>
            <a:endParaRPr>
              <a:solidFill>
                <a:srgbClr val="0000FF"/>
              </a:solidFill>
            </a:endParaRPr>
          </a:p>
          <a:p>
            <a:pPr indent="0" lvl="0" marL="0" rtl="0" algn="l">
              <a:spcBef>
                <a:spcPts val="1200"/>
              </a:spcBef>
              <a:spcAft>
                <a:spcPts val="0"/>
              </a:spcAft>
              <a:buNone/>
            </a:pPr>
            <a:r>
              <a:rPr lang="en">
                <a:solidFill>
                  <a:srgbClr val="0000FF"/>
                </a:solidFill>
              </a:rPr>
              <a:t>Health Care and Social Assistance</a:t>
            </a:r>
            <a:endParaRPr>
              <a:solidFill>
                <a:srgbClr val="0000FF"/>
              </a:solidFill>
            </a:endParaRPr>
          </a:p>
          <a:p>
            <a:pPr indent="0" lvl="0" marL="0" rtl="0" algn="l">
              <a:spcBef>
                <a:spcPts val="1200"/>
              </a:spcBef>
              <a:spcAft>
                <a:spcPts val="0"/>
              </a:spcAft>
              <a:buNone/>
            </a:pPr>
            <a:r>
              <a:rPr lang="en">
                <a:solidFill>
                  <a:srgbClr val="0000FF"/>
                </a:solidFill>
              </a:rPr>
              <a:t>Arts, Entertainment, and Recreation</a:t>
            </a:r>
            <a:endParaRPr>
              <a:solidFill>
                <a:srgbClr val="0000FF"/>
              </a:solidFill>
            </a:endParaRPr>
          </a:p>
          <a:p>
            <a:pPr indent="0" lvl="0" marL="0" rtl="0" algn="l">
              <a:spcBef>
                <a:spcPts val="1200"/>
              </a:spcBef>
              <a:spcAft>
                <a:spcPts val="0"/>
              </a:spcAft>
              <a:buNone/>
            </a:pPr>
            <a:r>
              <a:rPr lang="en">
                <a:solidFill>
                  <a:srgbClr val="0000FF"/>
                </a:solidFill>
              </a:rPr>
              <a:t>Accommodation and Food Services</a:t>
            </a:r>
            <a:endParaRPr>
              <a:solidFill>
                <a:srgbClr val="0000FF"/>
              </a:solidFill>
            </a:endParaRPr>
          </a:p>
          <a:p>
            <a:pPr indent="0" lvl="0" marL="0" rtl="0" algn="l">
              <a:spcBef>
                <a:spcPts val="1200"/>
              </a:spcBef>
              <a:spcAft>
                <a:spcPts val="0"/>
              </a:spcAft>
              <a:buNone/>
            </a:pPr>
            <a:r>
              <a:rPr lang="en">
                <a:solidFill>
                  <a:srgbClr val="0000FF"/>
                </a:solidFill>
              </a:rPr>
              <a:t>Other Services </a:t>
            </a:r>
            <a:endParaRPr>
              <a:solidFill>
                <a:srgbClr val="0000FF"/>
              </a:solidFill>
            </a:endParaRPr>
          </a:p>
          <a:p>
            <a:pPr indent="0" lvl="0" marL="0" rtl="0" algn="l">
              <a:spcBef>
                <a:spcPts val="1200"/>
              </a:spcBef>
              <a:spcAft>
                <a:spcPts val="1200"/>
              </a:spcAft>
              <a:buNone/>
            </a:pPr>
            <a:r>
              <a:rPr lang="en">
                <a:solidFill>
                  <a:srgbClr val="0000FF"/>
                </a:solidFill>
              </a:rPr>
              <a:t>Public Administration</a:t>
            </a:r>
            <a:endParaRPr>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06100" y="270450"/>
            <a:ext cx="3312000" cy="9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Adjustments</a:t>
            </a:r>
            <a:endParaRPr/>
          </a:p>
        </p:txBody>
      </p:sp>
      <p:sp>
        <p:nvSpPr>
          <p:cNvPr id="310" name="Google Shape;310;p18"/>
          <p:cNvSpPr txBox="1"/>
          <p:nvPr>
            <p:ph idx="1" type="body"/>
          </p:nvPr>
        </p:nvSpPr>
        <p:spPr>
          <a:xfrm>
            <a:off x="7243775" y="1457850"/>
            <a:ext cx="1777200" cy="241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It is clear from the graph that “Other Services” and “Retail Trade” are far overrepresented compared to the other descriptors, however neither are actually very descriptive. </a:t>
            </a:r>
            <a:endParaRPr/>
          </a:p>
        </p:txBody>
      </p:sp>
      <p:pic>
        <p:nvPicPr>
          <p:cNvPr id="311" name="Google Shape;311;p18"/>
          <p:cNvPicPr preferRelativeResize="0"/>
          <p:nvPr/>
        </p:nvPicPr>
        <p:blipFill>
          <a:blip r:embed="rId3">
            <a:alphaModFix/>
          </a:blip>
          <a:stretch>
            <a:fillRect/>
          </a:stretch>
        </p:blipFill>
        <p:spPr>
          <a:xfrm>
            <a:off x="152400" y="1416150"/>
            <a:ext cx="6938974" cy="28555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37225" y="409875"/>
            <a:ext cx="3312000" cy="59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Adjustments</a:t>
            </a:r>
            <a:endParaRPr/>
          </a:p>
        </p:txBody>
      </p:sp>
      <p:sp>
        <p:nvSpPr>
          <p:cNvPr id="317" name="Google Shape;317;p19"/>
          <p:cNvSpPr txBox="1"/>
          <p:nvPr>
            <p:ph idx="1" type="body"/>
          </p:nvPr>
        </p:nvSpPr>
        <p:spPr>
          <a:xfrm>
            <a:off x="1337225" y="1009575"/>
            <a:ext cx="7039200" cy="54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Now using the NAICS-6digit descriptions in place of “Retail Trade” and “Other Services”, here are a few examples of how the categories were broken down:</a:t>
            </a:r>
            <a:endParaRPr/>
          </a:p>
        </p:txBody>
      </p:sp>
      <p:sp>
        <p:nvSpPr>
          <p:cNvPr id="318" name="Google Shape;318;p19"/>
          <p:cNvSpPr txBox="1"/>
          <p:nvPr/>
        </p:nvSpPr>
        <p:spPr>
          <a:xfrm>
            <a:off x="0" y="1936500"/>
            <a:ext cx="125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Retail Trade:</a:t>
            </a:r>
            <a:endParaRPr>
              <a:latin typeface="Nunito"/>
              <a:ea typeface="Nunito"/>
              <a:cs typeface="Nunito"/>
              <a:sym typeface="Nunito"/>
            </a:endParaRPr>
          </a:p>
        </p:txBody>
      </p:sp>
      <p:sp>
        <p:nvSpPr>
          <p:cNvPr id="319" name="Google Shape;319;p19"/>
          <p:cNvSpPr txBox="1"/>
          <p:nvPr/>
        </p:nvSpPr>
        <p:spPr>
          <a:xfrm>
            <a:off x="1337225" y="1633850"/>
            <a:ext cx="2633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Tobacco Stores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Supermarkets and Grocery Stores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Sporting Goods Stores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Shoe Stores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Pharmacies and Drug Stores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Gasoline Stations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Other Direct Selling Establishments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Other Building Material Dealers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Clothing Stores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Meat Markets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Jewelry Stores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(etc.)</a:t>
            </a:r>
            <a:endParaRPr>
              <a:latin typeface="Nunito"/>
              <a:ea typeface="Nunito"/>
              <a:cs typeface="Nunito"/>
              <a:sym typeface="Nunito"/>
            </a:endParaRPr>
          </a:p>
        </p:txBody>
      </p:sp>
      <p:sp>
        <p:nvSpPr>
          <p:cNvPr id="320" name="Google Shape;320;p19"/>
          <p:cNvSpPr txBox="1"/>
          <p:nvPr/>
        </p:nvSpPr>
        <p:spPr>
          <a:xfrm>
            <a:off x="4676125" y="2018525"/>
            <a:ext cx="16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Other Services:</a:t>
            </a:r>
            <a:endParaRPr>
              <a:latin typeface="Nunito"/>
              <a:ea typeface="Nunito"/>
              <a:cs typeface="Nunito"/>
              <a:sym typeface="Nunito"/>
            </a:endParaRPr>
          </a:p>
        </p:txBody>
      </p:sp>
      <p:sp>
        <p:nvSpPr>
          <p:cNvPr id="321" name="Google Shape;321;p19"/>
          <p:cNvSpPr txBox="1"/>
          <p:nvPr/>
        </p:nvSpPr>
        <p:spPr>
          <a:xfrm>
            <a:off x="6193725" y="1633850"/>
            <a:ext cx="2633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Reupholstery and Furniture Repair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Religious Organizations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Political Organizations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Other Social Advocacy Organizations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Personal Care Services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Nail Salons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General Automotive Repair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Beauty Salons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Barber Shops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Civic and Social Organizations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Computer and Office Machine Repair and Maintenance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(etc.)</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does the graphic indicate?</a:t>
            </a:r>
            <a:endParaRPr/>
          </a:p>
        </p:txBody>
      </p:sp>
      <p:sp>
        <p:nvSpPr>
          <p:cNvPr id="327" name="Google Shape;327;p20"/>
          <p:cNvSpPr txBox="1"/>
          <p:nvPr>
            <p:ph idx="1" type="body"/>
          </p:nvPr>
        </p:nvSpPr>
        <p:spPr>
          <a:xfrm>
            <a:off x="4946825" y="1370475"/>
            <a:ext cx="3675000" cy="1287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top graph is our original graph that only used NAICS-2digit descriptions for the various businesses around District 4</a:t>
            </a:r>
            <a:endParaRPr/>
          </a:p>
          <a:p>
            <a:pPr indent="0" lvl="0" marL="0" rtl="0" algn="l">
              <a:spcBef>
                <a:spcPts val="1200"/>
              </a:spcBef>
              <a:spcAft>
                <a:spcPts val="1200"/>
              </a:spcAft>
              <a:buNone/>
            </a:pPr>
            <a:r>
              <a:rPr lang="en"/>
              <a:t>This graph contains 17 different business types</a:t>
            </a:r>
            <a:endParaRPr/>
          </a:p>
        </p:txBody>
      </p:sp>
      <p:pic>
        <p:nvPicPr>
          <p:cNvPr id="328" name="Google Shape;328;p20"/>
          <p:cNvPicPr preferRelativeResize="0"/>
          <p:nvPr/>
        </p:nvPicPr>
        <p:blipFill>
          <a:blip r:embed="rId3">
            <a:alphaModFix/>
          </a:blip>
          <a:stretch>
            <a:fillRect/>
          </a:stretch>
        </p:blipFill>
        <p:spPr>
          <a:xfrm>
            <a:off x="478387" y="1291000"/>
            <a:ext cx="3349776" cy="1528275"/>
          </a:xfrm>
          <a:prstGeom prst="rect">
            <a:avLst/>
          </a:prstGeom>
          <a:noFill/>
          <a:ln>
            <a:noFill/>
          </a:ln>
        </p:spPr>
      </p:pic>
      <p:pic>
        <p:nvPicPr>
          <p:cNvPr id="329" name="Google Shape;329;p20"/>
          <p:cNvPicPr preferRelativeResize="0"/>
          <p:nvPr/>
        </p:nvPicPr>
        <p:blipFill>
          <a:blip r:embed="rId4">
            <a:alphaModFix/>
          </a:blip>
          <a:stretch>
            <a:fillRect/>
          </a:stretch>
        </p:blipFill>
        <p:spPr>
          <a:xfrm>
            <a:off x="544451" y="3316750"/>
            <a:ext cx="3217649" cy="1712526"/>
          </a:xfrm>
          <a:prstGeom prst="rect">
            <a:avLst/>
          </a:prstGeom>
          <a:noFill/>
          <a:ln>
            <a:noFill/>
          </a:ln>
        </p:spPr>
      </p:pic>
      <p:cxnSp>
        <p:nvCxnSpPr>
          <p:cNvPr id="330" name="Google Shape;330;p20"/>
          <p:cNvCxnSpPr>
            <a:stCxn id="328" idx="2"/>
            <a:endCxn id="329" idx="0"/>
          </p:cNvCxnSpPr>
          <p:nvPr/>
        </p:nvCxnSpPr>
        <p:spPr>
          <a:xfrm>
            <a:off x="2153276" y="2819275"/>
            <a:ext cx="0" cy="49740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20"/>
          <p:cNvSpPr txBox="1"/>
          <p:nvPr/>
        </p:nvSpPr>
        <p:spPr>
          <a:xfrm>
            <a:off x="4946825" y="3339275"/>
            <a:ext cx="3708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 bottom graph now contains NAICS-6digit descriptions in place of “Retail Trade” and “Other Services”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This graph contains 58 different business types</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1"/>
          <p:cNvPicPr preferRelativeResize="0"/>
          <p:nvPr/>
        </p:nvPicPr>
        <p:blipFill>
          <a:blip r:embed="rId3">
            <a:alphaModFix/>
          </a:blip>
          <a:stretch>
            <a:fillRect/>
          </a:stretch>
        </p:blipFill>
        <p:spPr>
          <a:xfrm>
            <a:off x="65850" y="66125"/>
            <a:ext cx="8982651" cy="4987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