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Merriweather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Merriweather-bold.fntdata"/><Relationship Id="rId23" Type="http://schemas.openxmlformats.org/officeDocument/2006/relationships/font" Target="fonts/Merriweather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Italic.fntdata"/><Relationship Id="rId25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86e3cef4c1_7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86e3cef4c1_7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8639ebf0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8639ebf0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 Shih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86e3cef4c1_7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86e3cef4c1_7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86b16d502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86b16d502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86b16d502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86b16d502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83c1bee7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83c1bee7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general(anyone)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86e3cef4c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86e3cef4c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83c1bee71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83c1bee71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PJ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8639ebf07f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8639ebf07f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PJ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83c1bee71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83c1bee71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Vedika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83c1bee71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83c1bee71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Vedika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83c1bee71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83c1bee71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 Shih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Relationship Id="rId4" Type="http://schemas.openxmlformats.org/officeDocument/2006/relationships/image" Target="../media/image13.png"/><Relationship Id="rId5" Type="http://schemas.openxmlformats.org/officeDocument/2006/relationships/image" Target="../media/image11.png"/><Relationship Id="rId6" Type="http://schemas.openxmlformats.org/officeDocument/2006/relationships/image" Target="../media/image10.png"/><Relationship Id="rId7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8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CPCS Findings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Kevin, Vedika, Sam, and PJ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2"/>
          <p:cNvPicPr preferRelativeResize="0"/>
          <p:nvPr/>
        </p:nvPicPr>
        <p:blipFill rotWithShape="1">
          <a:blip r:embed="rId3">
            <a:alphaModFix/>
          </a:blip>
          <a:srcRect b="0" l="67093" r="0" t="2799"/>
          <a:stretch/>
        </p:blipFill>
        <p:spPr>
          <a:xfrm>
            <a:off x="6179775" y="1385200"/>
            <a:ext cx="1786301" cy="3758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7925" y="1277025"/>
            <a:ext cx="5367126" cy="3866474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 txBox="1"/>
          <p:nvPr>
            <p:ph type="title"/>
          </p:nvPr>
        </p:nvSpPr>
        <p:spPr>
          <a:xfrm>
            <a:off x="311700" y="25395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Worcester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DRUG, POSSESS CLASS B c94C ?34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Norfolk</a:t>
            </a:r>
            <a:endParaRPr/>
          </a:p>
        </p:txBody>
      </p:sp>
      <p:pic>
        <p:nvPicPr>
          <p:cNvPr id="143" name="Google Shape;143;p23"/>
          <p:cNvPicPr preferRelativeResize="0"/>
          <p:nvPr/>
        </p:nvPicPr>
        <p:blipFill rotWithShape="1">
          <a:blip r:embed="rId3">
            <a:alphaModFix/>
          </a:blip>
          <a:srcRect b="0" l="1565" r="0" t="0"/>
          <a:stretch/>
        </p:blipFill>
        <p:spPr>
          <a:xfrm>
            <a:off x="4445525" y="58950"/>
            <a:ext cx="4600050" cy="494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3"/>
          <p:cNvSpPr txBox="1"/>
          <p:nvPr/>
        </p:nvSpPr>
        <p:spPr>
          <a:xfrm>
            <a:off x="311725" y="1232750"/>
            <a:ext cx="3092700" cy="23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erriweather"/>
              <a:buChar char="-"/>
            </a:pPr>
            <a:r>
              <a:rPr lang="en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Heatmap showing correlation between the features</a:t>
            </a:r>
            <a:endParaRPr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erriweather"/>
              <a:buChar char="-"/>
            </a:pPr>
            <a:r>
              <a:rPr lang="en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Most significant correlations with Defendant’s Race (Code Rc)</a:t>
            </a:r>
            <a:endParaRPr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erriweather"/>
              <a:buChar char="-"/>
            </a:pPr>
            <a:r>
              <a:rPr lang="en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Court Location (Code Crt Lctn Disp)</a:t>
            </a:r>
            <a:endParaRPr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erriweather"/>
              <a:buChar char="-"/>
            </a:pPr>
            <a:r>
              <a:rPr lang="en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Charge</a:t>
            </a:r>
            <a:endParaRPr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311700" y="25395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Norfolk: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DRUG, POSSESS CLASS B c94C ?34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6748" y="1336413"/>
            <a:ext cx="4970500" cy="355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Generalized </a:t>
            </a:r>
            <a:r>
              <a:rPr lang="en"/>
              <a:t>graphing</a:t>
            </a:r>
            <a:r>
              <a:rPr lang="en"/>
              <a:t> and visualization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250" y="3043650"/>
            <a:ext cx="4812749" cy="202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 rotWithShape="1">
          <a:blip r:embed="rId4">
            <a:alphaModFix/>
          </a:blip>
          <a:srcRect b="0" l="-10880" r="10880" t="0"/>
          <a:stretch/>
        </p:blipFill>
        <p:spPr>
          <a:xfrm>
            <a:off x="368950" y="1277025"/>
            <a:ext cx="2155948" cy="161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41223" y="1322150"/>
            <a:ext cx="2145004" cy="161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38425" y="1322150"/>
            <a:ext cx="1838580" cy="161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41224" y="3043650"/>
            <a:ext cx="2218112" cy="194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677675" y="725150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that we asked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644675" y="1194375"/>
            <a:ext cx="4166400" cy="22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Is there a correlation between race and </a:t>
            </a:r>
            <a:r>
              <a:rPr lang="en"/>
              <a:t>prosecution frequency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 different groups of people have any </a:t>
            </a:r>
            <a:r>
              <a:rPr lang="en"/>
              <a:t>noticeable</a:t>
            </a:r>
            <a:r>
              <a:rPr lang="en"/>
              <a:t> </a:t>
            </a:r>
            <a:r>
              <a:rPr lang="en"/>
              <a:t>discrepancy when committing the same crimes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 different groups of people commit different crimes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is size of each data set and how much data will I need to get from each one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</a:t>
            </a:r>
            <a:r>
              <a:rPr lang="en"/>
              <a:t>obstacles/limitation of the </a:t>
            </a:r>
            <a:r>
              <a:rPr lang="en"/>
              <a:t>project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1975" y="1653775"/>
            <a:ext cx="3240350" cy="25367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658725" y="1653775"/>
            <a:ext cx="3630000" cy="22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Being able to meaningfully quantify the groups of people who are being discriminated against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potential inconsistency/discrepancy between the race of people vs their ethnicity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Berkshire</a:t>
            </a:r>
            <a:r>
              <a:rPr lang="en"/>
              <a:t> and Northwestern Data collection</a:t>
            </a:r>
            <a:endParaRPr/>
          </a:p>
        </p:txBody>
      </p:sp>
      <p:sp>
        <p:nvSpPr>
          <p:cNvPr id="94" name="Google Shape;94;p17"/>
          <p:cNvSpPr txBox="1"/>
          <p:nvPr>
            <p:ph idx="2" type="body"/>
          </p:nvPr>
        </p:nvSpPr>
        <p:spPr>
          <a:xfrm>
            <a:off x="4680700" y="2771350"/>
            <a:ext cx="4117500" cy="5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Northwestern Correlation matrix:</a:t>
            </a:r>
            <a:endParaRPr/>
          </a:p>
        </p:txBody>
      </p:sp>
      <p:sp>
        <p:nvSpPr>
          <p:cNvPr id="95" name="Google Shape;95;p17"/>
          <p:cNvSpPr txBox="1"/>
          <p:nvPr>
            <p:ph idx="1" type="subTitle"/>
          </p:nvPr>
        </p:nvSpPr>
        <p:spPr>
          <a:xfrm>
            <a:off x="261650" y="2571750"/>
            <a:ext cx="3754200" cy="17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-29972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Which data had correlation and how could this be expanded on</a:t>
            </a:r>
            <a:endParaRPr/>
          </a:p>
          <a:p>
            <a:pPr indent="-29972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What crime, dispositions, and sentences were most common among races (by percentage)</a:t>
            </a:r>
            <a:endParaRPr/>
          </a:p>
          <a:p>
            <a:pPr indent="-29972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Which races had the highest percentage of which crimes</a:t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1975" y="3284946"/>
            <a:ext cx="4530600" cy="1126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1962" y="988222"/>
            <a:ext cx="4530610" cy="10919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/>
        </p:nvSpPr>
        <p:spPr>
          <a:xfrm>
            <a:off x="4680700" y="459225"/>
            <a:ext cx="3386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Berkshire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Correlation matrix: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Representation of Crime-Race Relation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11700" y="1505700"/>
            <a:ext cx="4155000" cy="4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Berkshire</a:t>
            </a:r>
            <a:r>
              <a:rPr lang="en"/>
              <a:t> Bar Graph Data:</a:t>
            </a:r>
            <a:endParaRPr/>
          </a:p>
        </p:txBody>
      </p:sp>
      <p:sp>
        <p:nvSpPr>
          <p:cNvPr id="105" name="Google Shape;105;p18"/>
          <p:cNvSpPr txBox="1"/>
          <p:nvPr>
            <p:ph idx="2" type="body"/>
          </p:nvPr>
        </p:nvSpPr>
        <p:spPr>
          <a:xfrm>
            <a:off x="4832400" y="1505700"/>
            <a:ext cx="3794400" cy="4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Northwestern Bar Graph Data:</a:t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976575"/>
            <a:ext cx="2980249" cy="303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3525" y="1976700"/>
            <a:ext cx="2980249" cy="3043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Essex Data Insights</a:t>
            </a: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600" y="1936300"/>
            <a:ext cx="3931920" cy="2494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0775" y="2469600"/>
            <a:ext cx="3720945" cy="2558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55262" y="1292125"/>
            <a:ext cx="2171974" cy="117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Plymouth Data Insights</a:t>
            </a:r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836103"/>
            <a:ext cx="3936449" cy="2678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0875" y="2571750"/>
            <a:ext cx="3613157" cy="2439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21175" y="1284925"/>
            <a:ext cx="1853492" cy="1219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Worcester</a:t>
            </a:r>
            <a:endParaRPr/>
          </a:p>
        </p:txBody>
      </p:sp>
      <p:pic>
        <p:nvPicPr>
          <p:cNvPr id="129" name="Google Shape;129;p21"/>
          <p:cNvPicPr preferRelativeResize="0"/>
          <p:nvPr/>
        </p:nvPicPr>
        <p:blipFill rotWithShape="1">
          <a:blip r:embed="rId3">
            <a:alphaModFix/>
          </a:blip>
          <a:srcRect b="3063" l="0" r="1156" t="0"/>
          <a:stretch/>
        </p:blipFill>
        <p:spPr>
          <a:xfrm>
            <a:off x="4417625" y="152400"/>
            <a:ext cx="4580825" cy="469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1"/>
          <p:cNvSpPr txBox="1"/>
          <p:nvPr/>
        </p:nvSpPr>
        <p:spPr>
          <a:xfrm>
            <a:off x="311725" y="1245600"/>
            <a:ext cx="3027900" cy="21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erriweather"/>
              <a:buChar char="-"/>
            </a:pPr>
            <a:r>
              <a:rPr lang="en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Heatmap showing correlation between the features</a:t>
            </a:r>
            <a:endParaRPr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erriweather"/>
              <a:buChar char="-"/>
            </a:pPr>
            <a:r>
              <a:rPr lang="en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Most </a:t>
            </a:r>
            <a:r>
              <a:rPr lang="en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significant</a:t>
            </a:r>
            <a:r>
              <a:rPr lang="en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 correlations with Defendant’s race/ethnicity</a:t>
            </a:r>
            <a:endParaRPr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erriweather"/>
              <a:buChar char="-"/>
            </a:pPr>
            <a:r>
              <a:rPr lang="en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Disposition Code</a:t>
            </a:r>
            <a:endParaRPr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erriweather"/>
              <a:buChar char="-"/>
            </a:pPr>
            <a:r>
              <a:rPr lang="en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Sentence Description</a:t>
            </a:r>
            <a:endParaRPr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