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Playfair Display"/>
      <p:regular r:id="rId20"/>
      <p:bold r:id="rId21"/>
      <p:italic r:id="rId22"/>
      <p:boldItalic r:id="rId23"/>
    </p:embeddedFont>
    <p:embeddedFont>
      <p:font typeface="Public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hWdBswCHOoTXXgOaSpv/0pPsMI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PublicSans-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ublicSans-italic.fntdata"/><Relationship Id="rId25" Type="http://schemas.openxmlformats.org/officeDocument/2006/relationships/font" Target="fonts/PublicSans-bold.fntdata"/><Relationship Id="rId28" Type="http://customschemas.google.com/relationships/presentationmetadata" Target="metadata"/><Relationship Id="rId27" Type="http://schemas.openxmlformats.org/officeDocument/2006/relationships/font" Target="fonts/Public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f553bee3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$9,047,457 increase overall from 2019-2020</a:t>
            </a:r>
            <a:endParaRPr/>
          </a:p>
        </p:txBody>
      </p:sp>
      <p:sp>
        <p:nvSpPr>
          <p:cNvPr id="177" name="Google Shape;177;g2cf553bee3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f553bee3e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$9,047,457 increase overall from 2019-2020</a:t>
            </a:r>
            <a:endParaRPr/>
          </a:p>
        </p:txBody>
      </p:sp>
      <p:sp>
        <p:nvSpPr>
          <p:cNvPr id="185" name="Google Shape;185;g2cf553bee3e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79ebb7893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2c79ebb7893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 How much funding is going toward nonprofits led by Black or LatinX individuals (president, executive director, board chair, etc.) in Massachusetts?</a:t>
            </a:r>
            <a:endParaRPr/>
          </a:p>
          <a:p>
            <a:pPr indent="0" lvl="0" marL="0" rtl="0" algn="l">
              <a:lnSpc>
                <a:spcPct val="100000"/>
              </a:lnSpc>
              <a:spcBef>
                <a:spcPts val="0"/>
              </a:spcBef>
              <a:spcAft>
                <a:spcPts val="0"/>
              </a:spcAft>
              <a:buClr>
                <a:schemeClr val="dk1"/>
              </a:buClr>
              <a:buSzPts val="1100"/>
              <a:buFont typeface="Arial"/>
              <a:buNone/>
            </a:pPr>
            <a:r>
              <a:rPr lang="en-US"/>
              <a:t>3. What are other trends related to the type of organizations and grants that are being funded serving the Black and LatinX communities in Massachusetts e.g. missions of the nonprofits, issue focus of the grants, changes in amounts donated over time, etc.</a:t>
            </a:r>
            <a:endParaRPr/>
          </a:p>
        </p:txBody>
      </p:sp>
      <p:sp>
        <p:nvSpPr>
          <p:cNvPr id="90" name="Google Shape;9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f553bee3e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
        <p:nvSpPr>
          <p:cNvPr id="97" name="Google Shape;97;g2cf553bee3e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e9fdfe0f2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$9,047,457 increase overall from 2019-2020</a:t>
            </a:r>
            <a:endParaRPr/>
          </a:p>
        </p:txBody>
      </p:sp>
      <p:sp>
        <p:nvSpPr>
          <p:cNvPr id="114" name="Google Shape;114;g2be9fdfe0f2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f553bee3e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$9,047,457 increase overall from 2019-2020</a:t>
            </a:r>
            <a:endParaRPr/>
          </a:p>
        </p:txBody>
      </p:sp>
      <p:sp>
        <p:nvSpPr>
          <p:cNvPr id="126" name="Google Shape;126;g2cf553bee3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f553bee3e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$9,047,457 increase overall from 2019-2020</a:t>
            </a:r>
            <a:endParaRPr/>
          </a:p>
        </p:txBody>
      </p:sp>
      <p:sp>
        <p:nvSpPr>
          <p:cNvPr id="139" name="Google Shape;139;g2cf553bee3e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f553bee3e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$9,047,457 increase overall from 2019-2020</a:t>
            </a:r>
            <a:endParaRPr/>
          </a:p>
        </p:txBody>
      </p:sp>
      <p:sp>
        <p:nvSpPr>
          <p:cNvPr id="149" name="Google Shape;149;g2cf553bee3e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f553bee3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$9,047,457 increase overall from 2019-2020</a:t>
            </a:r>
            <a:endParaRPr/>
          </a:p>
        </p:txBody>
      </p:sp>
      <p:sp>
        <p:nvSpPr>
          <p:cNvPr id="159" name="Google Shape;159;g2cf553bee3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f553bee3e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$9,047,457 increase overall from 2019-2020</a:t>
            </a:r>
            <a:endParaRPr/>
          </a:p>
        </p:txBody>
      </p:sp>
      <p:sp>
        <p:nvSpPr>
          <p:cNvPr id="167" name="Google Shape;167;g2cf553bee3e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p:nvPr>
            <p:ph idx="2" type="pic"/>
          </p:nvPr>
        </p:nvSpPr>
        <p:spPr>
          <a:xfrm>
            <a:off x="1792288" y="612775"/>
            <a:ext cx="5486400" cy="4114800"/>
          </a:xfrm>
          <a:prstGeom prst="rect">
            <a:avLst/>
          </a:prstGeom>
          <a:noFill/>
          <a:ln>
            <a:noFill/>
          </a:ln>
        </p:spPr>
      </p:sp>
      <p:sp>
        <p:nvSpPr>
          <p:cNvPr id="64" name="Google Shape;64;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83" name="Shape 83"/>
        <p:cNvGrpSpPr/>
        <p:nvPr/>
      </p:nvGrpSpPr>
      <p:grpSpPr>
        <a:xfrm>
          <a:off x="0" y="0"/>
          <a:ext cx="0" cy="0"/>
          <a:chOff x="0" y="0"/>
          <a:chExt cx="0" cy="0"/>
        </a:xfrm>
      </p:grpSpPr>
      <p:cxnSp>
        <p:nvCxnSpPr>
          <p:cNvPr id="84" name="Google Shape;84;p1"/>
          <p:cNvCxnSpPr/>
          <p:nvPr/>
        </p:nvCxnSpPr>
        <p:spPr>
          <a:xfrm flipH="1" rot="10800000">
            <a:off x="1028706" y="4514765"/>
            <a:ext cx="16230594" cy="38509"/>
          </a:xfrm>
          <a:prstGeom prst="straightConnector1">
            <a:avLst/>
          </a:prstGeom>
          <a:noFill/>
          <a:ln cap="flat" cmpd="sng" w="9525">
            <a:solidFill>
              <a:srgbClr val="2B2C30"/>
            </a:solidFill>
            <a:prstDash val="solid"/>
            <a:round/>
            <a:headEnd len="sm" w="sm" type="none"/>
            <a:tailEnd len="sm" w="sm" type="none"/>
          </a:ln>
        </p:spPr>
      </p:cxnSp>
      <p:sp>
        <p:nvSpPr>
          <p:cNvPr id="85" name="Google Shape;85;p1"/>
          <p:cNvSpPr txBox="1"/>
          <p:nvPr/>
        </p:nvSpPr>
        <p:spPr>
          <a:xfrm>
            <a:off x="1006882" y="4728792"/>
            <a:ext cx="16230600" cy="13722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714"/>
              <a:buFont typeface="Arial"/>
              <a:buNone/>
            </a:pPr>
            <a:r>
              <a:rPr b="1" i="0" lang="en-US" sz="3714" u="none" cap="none" strike="noStrike">
                <a:solidFill>
                  <a:srgbClr val="2B2C30"/>
                </a:solidFill>
                <a:latin typeface="Public Sans"/>
                <a:ea typeface="Public Sans"/>
                <a:cs typeface="Public Sans"/>
                <a:sym typeface="Public Sans"/>
              </a:rPr>
              <a:t>NCF and BIPOC Philanthropy:</a:t>
            </a:r>
            <a:endParaRPr b="1" i="0" sz="3714" u="none" cap="none" strike="noStrike">
              <a:solidFill>
                <a:srgbClr val="2B2C30"/>
              </a:solidFill>
              <a:latin typeface="Public Sans"/>
              <a:ea typeface="Public Sans"/>
              <a:cs typeface="Public Sans"/>
              <a:sym typeface="Public Sans"/>
            </a:endParaRPr>
          </a:p>
          <a:p>
            <a:pPr indent="0" lvl="0" marL="0" marR="0" rtl="0" algn="l">
              <a:lnSpc>
                <a:spcPct val="140010"/>
              </a:lnSpc>
              <a:spcBef>
                <a:spcPts val="0"/>
              </a:spcBef>
              <a:spcAft>
                <a:spcPts val="0"/>
              </a:spcAft>
              <a:buClr>
                <a:srgbClr val="000000"/>
              </a:buClr>
              <a:buSzPts val="3714"/>
              <a:buFont typeface="Arial"/>
              <a:buNone/>
            </a:pPr>
            <a:r>
              <a:rPr b="1" i="0" lang="en-US" sz="3714" u="none" cap="none" strike="noStrike">
                <a:solidFill>
                  <a:srgbClr val="2B2C30"/>
                </a:solidFill>
                <a:latin typeface="Public Sans"/>
                <a:ea typeface="Public Sans"/>
                <a:cs typeface="Public Sans"/>
                <a:sym typeface="Public Sans"/>
              </a:rPr>
              <a:t>Equity and Philanthropic Giving in Massachusetts</a:t>
            </a:r>
            <a:endParaRPr b="0" i="0" sz="1400" u="none" cap="none" strike="noStrike">
              <a:solidFill>
                <a:srgbClr val="000000"/>
              </a:solidFill>
              <a:latin typeface="Arial"/>
              <a:ea typeface="Arial"/>
              <a:cs typeface="Arial"/>
              <a:sym typeface="Arial"/>
            </a:endParaRPr>
          </a:p>
        </p:txBody>
      </p:sp>
      <p:sp>
        <p:nvSpPr>
          <p:cNvPr id="86" name="Google Shape;86;p1"/>
          <p:cNvSpPr txBox="1"/>
          <p:nvPr/>
        </p:nvSpPr>
        <p:spPr>
          <a:xfrm>
            <a:off x="918074" y="3164966"/>
            <a:ext cx="16408200" cy="980400"/>
          </a:xfrm>
          <a:prstGeom prst="rect">
            <a:avLst/>
          </a:prstGeom>
          <a:noFill/>
          <a:ln>
            <a:noFill/>
          </a:ln>
        </p:spPr>
        <p:txBody>
          <a:bodyPr anchorCtr="0" anchor="t" bIns="0" lIns="0" spcFirstLastPara="1" rIns="0" wrap="square" tIns="0">
            <a:spAutoFit/>
          </a:bodyPr>
          <a:lstStyle/>
          <a:p>
            <a:pPr indent="0" lvl="0" marL="0" marR="0" rtl="0" algn="l">
              <a:lnSpc>
                <a:spcPct val="91001"/>
              </a:lnSpc>
              <a:spcBef>
                <a:spcPts val="0"/>
              </a:spcBef>
              <a:spcAft>
                <a:spcPts val="0"/>
              </a:spcAft>
              <a:buClr>
                <a:srgbClr val="000000"/>
              </a:buClr>
              <a:buSzPts val="12000"/>
              <a:buFont typeface="Arial"/>
              <a:buNone/>
            </a:pPr>
            <a:r>
              <a:rPr lang="en-US" sz="7000">
                <a:solidFill>
                  <a:srgbClr val="2B2C30"/>
                </a:solidFill>
                <a:latin typeface="Playfair Display"/>
                <a:ea typeface="Playfair Display"/>
                <a:cs typeface="Playfair Display"/>
                <a:sym typeface="Playfair Display"/>
              </a:rPr>
              <a:t>Final</a:t>
            </a:r>
            <a:r>
              <a:rPr b="0" i="0" lang="en-US" sz="7000" u="none" cap="none" strike="noStrike">
                <a:solidFill>
                  <a:srgbClr val="2B2C30"/>
                </a:solidFill>
                <a:latin typeface="Playfair Display"/>
                <a:ea typeface="Playfair Display"/>
                <a:cs typeface="Playfair Display"/>
                <a:sym typeface="Playfair Display"/>
              </a:rPr>
              <a:t> Insights Report Updates</a:t>
            </a:r>
            <a:endParaRPr b="0" i="0" sz="7000" u="none" cap="none" strike="noStrike">
              <a:solidFill>
                <a:srgbClr val="000000"/>
              </a:solidFill>
              <a:latin typeface="Arial"/>
              <a:ea typeface="Arial"/>
              <a:cs typeface="Arial"/>
              <a:sym typeface="Arial"/>
            </a:endParaRPr>
          </a:p>
        </p:txBody>
      </p:sp>
      <p:sp>
        <p:nvSpPr>
          <p:cNvPr id="87" name="Google Shape;87;p1"/>
          <p:cNvSpPr txBox="1"/>
          <p:nvPr/>
        </p:nvSpPr>
        <p:spPr>
          <a:xfrm>
            <a:off x="1006875" y="8054214"/>
            <a:ext cx="7862400" cy="14160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300"/>
              <a:buFont typeface="Arial"/>
              <a:buNone/>
            </a:pPr>
            <a:r>
              <a:rPr b="0" i="0" lang="en-US" sz="2300" u="none" cap="none" strike="noStrike">
                <a:solidFill>
                  <a:srgbClr val="2B2C30"/>
                </a:solidFill>
                <a:latin typeface="Public Sans"/>
                <a:ea typeface="Public Sans"/>
                <a:cs typeface="Public Sans"/>
                <a:sym typeface="Public Sans"/>
              </a:rPr>
              <a:t>CS506</a:t>
            </a:r>
            <a:endParaRPr b="0" i="0" sz="2300" u="none" cap="none" strike="noStrike">
              <a:solidFill>
                <a:srgbClr val="2B2C30"/>
              </a:solidFill>
              <a:latin typeface="Public Sans"/>
              <a:ea typeface="Public Sans"/>
              <a:cs typeface="Public Sans"/>
              <a:sym typeface="Public Sans"/>
            </a:endParaRPr>
          </a:p>
          <a:p>
            <a:pPr indent="0" lvl="0" marL="0" marR="0" rtl="0" algn="l">
              <a:lnSpc>
                <a:spcPct val="150000"/>
              </a:lnSpc>
              <a:spcBef>
                <a:spcPts val="0"/>
              </a:spcBef>
              <a:spcAft>
                <a:spcPts val="0"/>
              </a:spcAft>
              <a:buClr>
                <a:srgbClr val="000000"/>
              </a:buClr>
              <a:buSzPts val="2300"/>
              <a:buFont typeface="Arial"/>
              <a:buNone/>
            </a:pPr>
            <a:r>
              <a:rPr b="0" i="0" lang="en-US" sz="2300" u="none" cap="none" strike="noStrike">
                <a:solidFill>
                  <a:srgbClr val="2B2C30"/>
                </a:solidFill>
                <a:latin typeface="Public Sans"/>
                <a:ea typeface="Public Sans"/>
                <a:cs typeface="Public Sans"/>
                <a:sym typeface="Public Sans"/>
              </a:rPr>
              <a:t>Team C: Sharon, Fiona, Justin, Tyler, Esther</a:t>
            </a:r>
            <a:endParaRPr b="0" i="0" sz="2300" u="none" cap="none" strike="noStrike">
              <a:solidFill>
                <a:srgbClr val="2B2C30"/>
              </a:solidFill>
              <a:latin typeface="Public Sans"/>
              <a:ea typeface="Public Sans"/>
              <a:cs typeface="Public Sans"/>
              <a:sym typeface="Public Sans"/>
            </a:endParaRPr>
          </a:p>
          <a:p>
            <a:pPr indent="0" lvl="0" marL="0" marR="0" rtl="0" algn="l">
              <a:lnSpc>
                <a:spcPct val="150000"/>
              </a:lnSpc>
              <a:spcBef>
                <a:spcPts val="0"/>
              </a:spcBef>
              <a:spcAft>
                <a:spcPts val="0"/>
              </a:spcAft>
              <a:buClr>
                <a:schemeClr val="dk1"/>
              </a:buClr>
              <a:buSzPts val="2300"/>
              <a:buFont typeface="Arial"/>
              <a:buNone/>
            </a:pPr>
            <a:r>
              <a:rPr b="0" i="0" lang="en-US" sz="2300" u="none" cap="none" strike="noStrike">
                <a:solidFill>
                  <a:srgbClr val="2B2C30"/>
                </a:solidFill>
                <a:latin typeface="Public Sans"/>
                <a:ea typeface="Public Sans"/>
                <a:cs typeface="Public Sans"/>
                <a:sym typeface="Public Sans"/>
              </a:rPr>
              <a:t>2</a:t>
            </a:r>
            <a:r>
              <a:rPr lang="en-US" sz="2300">
                <a:solidFill>
                  <a:srgbClr val="2B2C30"/>
                </a:solidFill>
                <a:latin typeface="Public Sans"/>
                <a:ea typeface="Public Sans"/>
                <a:cs typeface="Public Sans"/>
                <a:sym typeface="Public Sans"/>
              </a:rPr>
              <a:t>6 April</a:t>
            </a:r>
            <a:r>
              <a:rPr b="0" i="0" lang="en-US" sz="2300" u="none" cap="none" strike="noStrike">
                <a:solidFill>
                  <a:srgbClr val="2B2C30"/>
                </a:solidFill>
                <a:latin typeface="Public Sans"/>
                <a:ea typeface="Public Sans"/>
                <a:cs typeface="Public Sans"/>
                <a:sym typeface="Public Sans"/>
              </a:rPr>
              <a:t>, 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78" name="Shape 178"/>
        <p:cNvGrpSpPr/>
        <p:nvPr/>
      </p:nvGrpSpPr>
      <p:grpSpPr>
        <a:xfrm>
          <a:off x="0" y="0"/>
          <a:ext cx="0" cy="0"/>
          <a:chOff x="0" y="0"/>
          <a:chExt cx="0" cy="0"/>
        </a:xfrm>
      </p:grpSpPr>
      <p:cxnSp>
        <p:nvCxnSpPr>
          <p:cNvPr id="179" name="Google Shape;179;g2cf553bee3e_0_8"/>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180" name="Google Shape;180;g2cf553bee3e_0_8"/>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714"/>
              <a:buFont typeface="Arial"/>
              <a:buNone/>
            </a:pPr>
            <a:r>
              <a:rPr b="1" lang="en-US" sz="3714">
                <a:solidFill>
                  <a:srgbClr val="2B2C30"/>
                </a:solidFill>
                <a:latin typeface="Public Sans"/>
                <a:ea typeface="Public Sans"/>
                <a:cs typeface="Public Sans"/>
                <a:sym typeface="Public Sans"/>
              </a:rPr>
              <a:t>Extension Question #3</a:t>
            </a:r>
            <a:endParaRPr b="1" i="0" sz="3714" u="none" cap="none" strike="noStrike">
              <a:solidFill>
                <a:srgbClr val="2B2C30"/>
              </a:solidFill>
              <a:latin typeface="Public Sans"/>
              <a:ea typeface="Public Sans"/>
              <a:cs typeface="Public Sans"/>
              <a:sym typeface="Public Sans"/>
            </a:endParaRPr>
          </a:p>
        </p:txBody>
      </p:sp>
      <p:sp>
        <p:nvSpPr>
          <p:cNvPr id="181" name="Google Shape;181;g2cf553bee3e_0_8"/>
          <p:cNvSpPr txBox="1"/>
          <p:nvPr/>
        </p:nvSpPr>
        <p:spPr>
          <a:xfrm>
            <a:off x="1028700" y="2270700"/>
            <a:ext cx="16614600" cy="10698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Clr>
                <a:schemeClr val="dk1"/>
              </a:buClr>
              <a:buSzPts val="1100"/>
              <a:buFont typeface="Arial"/>
              <a:buNone/>
            </a:pPr>
            <a:r>
              <a:rPr b="1" lang="en-US" sz="2500">
                <a:solidFill>
                  <a:schemeClr val="dk1"/>
                </a:solidFill>
                <a:latin typeface="Public Sans"/>
                <a:ea typeface="Public Sans"/>
                <a:cs typeface="Public Sans"/>
                <a:sym typeface="Public Sans"/>
              </a:rPr>
              <a:t>What is the proportion of contributions to Black/brown communities compared to all grants?:</a:t>
            </a:r>
            <a:endParaRPr b="1" sz="2500">
              <a:solidFill>
                <a:schemeClr val="dk1"/>
              </a:solidFill>
              <a:latin typeface="Public Sans"/>
              <a:ea typeface="Public Sans"/>
              <a:cs typeface="Public Sans"/>
              <a:sym typeface="Public Sans"/>
            </a:endParaRPr>
          </a:p>
          <a:p>
            <a:pPr indent="-387350" lvl="0" marL="457200" rtl="0" algn="l">
              <a:lnSpc>
                <a:spcPct val="130000"/>
              </a:lnSpc>
              <a:spcBef>
                <a:spcPts val="0"/>
              </a:spcBef>
              <a:spcAft>
                <a:spcPts val="0"/>
              </a:spcAft>
              <a:buClr>
                <a:schemeClr val="dk1"/>
              </a:buClr>
              <a:buSzPts val="2500"/>
              <a:buFont typeface="Public Sans"/>
              <a:buChar char="●"/>
            </a:pPr>
            <a:r>
              <a:rPr lang="en-US" sz="2500">
                <a:solidFill>
                  <a:schemeClr val="dk1"/>
                </a:solidFill>
                <a:latin typeface="Public Sans"/>
                <a:ea typeface="Public Sans"/>
                <a:cs typeface="Public Sans"/>
                <a:sym typeface="Public Sans"/>
              </a:rPr>
              <a:t>How has this share of contributions changed between 2015 and 2020?</a:t>
            </a:r>
            <a:endParaRPr sz="2500">
              <a:solidFill>
                <a:schemeClr val="dk1"/>
              </a:solidFill>
              <a:latin typeface="Public Sans"/>
              <a:ea typeface="Public Sans"/>
              <a:cs typeface="Public Sans"/>
              <a:sym typeface="Public Sans"/>
            </a:endParaRPr>
          </a:p>
        </p:txBody>
      </p:sp>
      <p:pic>
        <p:nvPicPr>
          <p:cNvPr id="182" name="Google Shape;182;g2cf553bee3e_0_8"/>
          <p:cNvPicPr preferRelativeResize="0"/>
          <p:nvPr/>
        </p:nvPicPr>
        <p:blipFill rotWithShape="1">
          <a:blip r:embed="rId3">
            <a:alphaModFix/>
          </a:blip>
          <a:srcRect b="1430" l="0" r="0" t="1913"/>
          <a:stretch/>
        </p:blipFill>
        <p:spPr>
          <a:xfrm>
            <a:off x="3882837" y="3640252"/>
            <a:ext cx="10478675" cy="599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86" name="Shape 186"/>
        <p:cNvGrpSpPr/>
        <p:nvPr/>
      </p:nvGrpSpPr>
      <p:grpSpPr>
        <a:xfrm>
          <a:off x="0" y="0"/>
          <a:ext cx="0" cy="0"/>
          <a:chOff x="0" y="0"/>
          <a:chExt cx="0" cy="0"/>
        </a:xfrm>
      </p:grpSpPr>
      <p:cxnSp>
        <p:nvCxnSpPr>
          <p:cNvPr id="187" name="Google Shape;187;g2cf553bee3e_0_92"/>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188" name="Google Shape;188;g2cf553bee3e_0_92"/>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714"/>
              <a:buFont typeface="Arial"/>
              <a:buNone/>
            </a:pPr>
            <a:r>
              <a:rPr b="1" lang="en-US" sz="3714">
                <a:solidFill>
                  <a:srgbClr val="2B2C30"/>
                </a:solidFill>
                <a:latin typeface="Public Sans"/>
                <a:ea typeface="Public Sans"/>
                <a:cs typeface="Public Sans"/>
                <a:sym typeface="Public Sans"/>
              </a:rPr>
              <a:t>Extension Question #3</a:t>
            </a:r>
            <a:endParaRPr b="1" i="0" sz="3714" u="none" cap="none" strike="noStrike">
              <a:solidFill>
                <a:srgbClr val="2B2C30"/>
              </a:solidFill>
              <a:latin typeface="Public Sans"/>
              <a:ea typeface="Public Sans"/>
              <a:cs typeface="Public Sans"/>
              <a:sym typeface="Public Sans"/>
            </a:endParaRPr>
          </a:p>
        </p:txBody>
      </p:sp>
      <p:sp>
        <p:nvSpPr>
          <p:cNvPr id="189" name="Google Shape;189;g2cf553bee3e_0_92"/>
          <p:cNvSpPr txBox="1"/>
          <p:nvPr/>
        </p:nvSpPr>
        <p:spPr>
          <a:xfrm>
            <a:off x="1028700" y="2270700"/>
            <a:ext cx="16614600" cy="10698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b="1" lang="en-US" sz="2500">
                <a:solidFill>
                  <a:schemeClr val="dk1"/>
                </a:solidFill>
                <a:latin typeface="Public Sans"/>
                <a:ea typeface="Public Sans"/>
                <a:cs typeface="Public Sans"/>
                <a:sym typeface="Public Sans"/>
              </a:rPr>
              <a:t>What is the proportion of contributions to Black/brown communities compared to all grants?:</a:t>
            </a:r>
            <a:endParaRPr b="1" sz="2500">
              <a:solidFill>
                <a:schemeClr val="dk1"/>
              </a:solidFill>
              <a:latin typeface="Public Sans"/>
              <a:ea typeface="Public Sans"/>
              <a:cs typeface="Public Sans"/>
              <a:sym typeface="Public Sans"/>
            </a:endParaRPr>
          </a:p>
          <a:p>
            <a:pPr indent="-387350" lvl="0" marL="457200" rtl="0" algn="l">
              <a:lnSpc>
                <a:spcPct val="130000"/>
              </a:lnSpc>
              <a:spcBef>
                <a:spcPts val="0"/>
              </a:spcBef>
              <a:spcAft>
                <a:spcPts val="0"/>
              </a:spcAft>
              <a:buClr>
                <a:schemeClr val="dk1"/>
              </a:buClr>
              <a:buSzPts val="2500"/>
              <a:buFont typeface="Public Sans"/>
              <a:buChar char="●"/>
            </a:pPr>
            <a:r>
              <a:rPr lang="en-US" sz="2500">
                <a:solidFill>
                  <a:schemeClr val="dk1"/>
                </a:solidFill>
                <a:latin typeface="Public Sans"/>
                <a:ea typeface="Public Sans"/>
                <a:cs typeface="Public Sans"/>
                <a:sym typeface="Public Sans"/>
              </a:rPr>
              <a:t>Where are the recipient organizations located?</a:t>
            </a:r>
            <a:endParaRPr sz="2500">
              <a:solidFill>
                <a:schemeClr val="dk1"/>
              </a:solidFill>
              <a:latin typeface="Public Sans"/>
              <a:ea typeface="Public Sans"/>
              <a:cs typeface="Public Sans"/>
              <a:sym typeface="Public Sans"/>
            </a:endParaRPr>
          </a:p>
        </p:txBody>
      </p:sp>
      <p:pic>
        <p:nvPicPr>
          <p:cNvPr id="190" name="Google Shape;190;g2cf553bee3e_0_92"/>
          <p:cNvPicPr preferRelativeResize="0"/>
          <p:nvPr/>
        </p:nvPicPr>
        <p:blipFill>
          <a:blip r:embed="rId3">
            <a:alphaModFix/>
          </a:blip>
          <a:stretch>
            <a:fillRect/>
          </a:stretch>
        </p:blipFill>
        <p:spPr>
          <a:xfrm>
            <a:off x="3748275" y="3456512"/>
            <a:ext cx="10747792" cy="5029425"/>
          </a:xfrm>
          <a:prstGeom prst="rect">
            <a:avLst/>
          </a:prstGeom>
          <a:noFill/>
          <a:ln>
            <a:noFill/>
          </a:ln>
        </p:spPr>
      </p:pic>
      <p:sp>
        <p:nvSpPr>
          <p:cNvPr id="191" name="Google Shape;191;g2cf553bee3e_0_92"/>
          <p:cNvSpPr txBox="1"/>
          <p:nvPr/>
        </p:nvSpPr>
        <p:spPr>
          <a:xfrm>
            <a:off x="4163838" y="9094550"/>
            <a:ext cx="10344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888888"/>
                </a:solidFill>
                <a:latin typeface="Calibri"/>
                <a:ea typeface="Calibri"/>
                <a:cs typeface="Calibri"/>
                <a:sym typeface="Calibri"/>
              </a:rPr>
              <a:t>Source: filtered ‘Grants’ Bundle</a:t>
            </a:r>
            <a:endParaRPr sz="2000">
              <a:solidFill>
                <a:srgbClr val="888888"/>
              </a:solidFill>
              <a:latin typeface="Calibri"/>
              <a:ea typeface="Calibri"/>
              <a:cs typeface="Calibri"/>
              <a:sym typeface="Calibri"/>
            </a:endParaRPr>
          </a:p>
          <a:p>
            <a:pPr indent="0" lvl="0" marL="0" rtl="0" algn="l">
              <a:spcBef>
                <a:spcPts val="0"/>
              </a:spcBef>
              <a:spcAft>
                <a:spcPts val="0"/>
              </a:spcAft>
              <a:buNone/>
            </a:pPr>
            <a:r>
              <a:rPr lang="en-US" sz="2000">
                <a:solidFill>
                  <a:srgbClr val="888888"/>
                </a:solidFill>
                <a:latin typeface="Calibri"/>
                <a:ea typeface="Calibri"/>
                <a:cs typeface="Calibri"/>
                <a:sym typeface="Calibri"/>
              </a:rPr>
              <a:t>Columns used: ‘recip_city, ‘amount_usd’</a:t>
            </a:r>
            <a:endParaRPr sz="2000">
              <a:solidFill>
                <a:srgbClr val="888888"/>
              </a:solidFill>
              <a:latin typeface="Calibri"/>
              <a:ea typeface="Calibri"/>
              <a:cs typeface="Calibri"/>
              <a:sym typeface="Calibri"/>
            </a:endParaRPr>
          </a:p>
        </p:txBody>
      </p:sp>
      <p:sp>
        <p:nvSpPr>
          <p:cNvPr id="192" name="Google Shape;192;g2cf553bee3e_0_92"/>
          <p:cNvSpPr txBox="1"/>
          <p:nvPr/>
        </p:nvSpPr>
        <p:spPr>
          <a:xfrm>
            <a:off x="5066982" y="8601950"/>
            <a:ext cx="8538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lang="en-US" sz="2000">
                <a:solidFill>
                  <a:schemeClr val="dk1"/>
                </a:solidFill>
                <a:latin typeface="Calibri"/>
                <a:ea typeface="Calibri"/>
                <a:cs typeface="Calibri"/>
                <a:sym typeface="Calibri"/>
              </a:rPr>
              <a:t>Top 10 Organizations Funded by Location</a:t>
            </a:r>
            <a:endParaRPr b="1" i="0" sz="20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96" name="Shape 196"/>
        <p:cNvGrpSpPr/>
        <p:nvPr/>
      </p:nvGrpSpPr>
      <p:grpSpPr>
        <a:xfrm>
          <a:off x="0" y="0"/>
          <a:ext cx="0" cy="0"/>
          <a:chOff x="0" y="0"/>
          <a:chExt cx="0" cy="0"/>
        </a:xfrm>
      </p:grpSpPr>
      <p:sp>
        <p:nvSpPr>
          <p:cNvPr id="197" name="Google Shape;197;p16"/>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714"/>
              <a:buFont typeface="Arial"/>
              <a:buNone/>
            </a:pPr>
            <a:r>
              <a:rPr b="1" i="0" lang="en-US" sz="3714" u="none" cap="none" strike="noStrike">
                <a:solidFill>
                  <a:srgbClr val="2B2C30"/>
                </a:solidFill>
                <a:latin typeface="Public Sans"/>
                <a:ea typeface="Public Sans"/>
                <a:cs typeface="Public Sans"/>
                <a:sym typeface="Public Sans"/>
              </a:rPr>
              <a:t>Next Steps</a:t>
            </a:r>
            <a:endParaRPr b="0" i="0" sz="1400" u="none" cap="none" strike="noStrike">
              <a:solidFill>
                <a:srgbClr val="000000"/>
              </a:solidFill>
              <a:latin typeface="Arial"/>
              <a:ea typeface="Arial"/>
              <a:cs typeface="Arial"/>
              <a:sym typeface="Arial"/>
            </a:endParaRPr>
          </a:p>
        </p:txBody>
      </p:sp>
      <p:cxnSp>
        <p:nvCxnSpPr>
          <p:cNvPr id="198" name="Google Shape;198;p16"/>
          <p:cNvCxnSpPr/>
          <p:nvPr/>
        </p:nvCxnSpPr>
        <p:spPr>
          <a:xfrm flipH="1" rot="10800000">
            <a:off x="-7086597" y="1760761"/>
            <a:ext cx="16230594" cy="38509"/>
          </a:xfrm>
          <a:prstGeom prst="straightConnector1">
            <a:avLst/>
          </a:prstGeom>
          <a:noFill/>
          <a:ln cap="flat" cmpd="sng" w="9525">
            <a:solidFill>
              <a:srgbClr val="2B2C30"/>
            </a:solidFill>
            <a:prstDash val="solid"/>
            <a:round/>
            <a:headEnd len="sm" w="sm" type="none"/>
            <a:tailEnd len="sm" w="sm" type="none"/>
          </a:ln>
        </p:spPr>
      </p:cxnSp>
      <p:sp>
        <p:nvSpPr>
          <p:cNvPr id="199" name="Google Shape;199;p16"/>
          <p:cNvSpPr txBox="1"/>
          <p:nvPr/>
        </p:nvSpPr>
        <p:spPr>
          <a:xfrm>
            <a:off x="7620000" y="3216198"/>
            <a:ext cx="2785500" cy="981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900"/>
              <a:buFont typeface="Arial"/>
              <a:buNone/>
            </a:pPr>
            <a:r>
              <a:rPr b="0" i="0" lang="en-US" sz="2900" u="none" cap="none" strike="noStrike">
                <a:solidFill>
                  <a:srgbClr val="6AA84F"/>
                </a:solidFill>
                <a:latin typeface="Playfair Display"/>
                <a:ea typeface="Playfair Display"/>
                <a:cs typeface="Playfair Display"/>
                <a:sym typeface="Playfair Display"/>
              </a:rPr>
              <a:t>Mid-Semester Report</a:t>
            </a:r>
            <a:endParaRPr b="0" i="0" sz="1400" u="none" cap="none" strike="noStrike">
              <a:solidFill>
                <a:srgbClr val="6AA84F"/>
              </a:solidFill>
              <a:latin typeface="Arial"/>
              <a:ea typeface="Arial"/>
              <a:cs typeface="Arial"/>
              <a:sym typeface="Arial"/>
            </a:endParaRPr>
          </a:p>
        </p:txBody>
      </p:sp>
      <p:sp>
        <p:nvSpPr>
          <p:cNvPr id="200" name="Google Shape;200;p16"/>
          <p:cNvSpPr txBox="1"/>
          <p:nvPr/>
        </p:nvSpPr>
        <p:spPr>
          <a:xfrm>
            <a:off x="1066796" y="4489373"/>
            <a:ext cx="3086100" cy="33801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000000"/>
              </a:buClr>
              <a:buSzPts val="1800"/>
              <a:buFont typeface="Arial"/>
              <a:buNone/>
            </a:pPr>
            <a:r>
              <a:rPr b="0" i="0" lang="en-US" sz="1800" u="none" cap="none" strike="noStrike">
                <a:solidFill>
                  <a:srgbClr val="2B2C30"/>
                </a:solidFill>
                <a:latin typeface="Public Sans"/>
                <a:ea typeface="Public Sans"/>
                <a:cs typeface="Public Sans"/>
                <a:sym typeface="Public Sans"/>
              </a:rPr>
              <a:t>Initial analysis of data to become more familiar with the structure of our dataset and how we can best work with it. </a:t>
            </a:r>
            <a:endParaRPr b="0" i="0" sz="1800" u="none" cap="none" strike="noStrike">
              <a:solidFill>
                <a:srgbClr val="2B2C30"/>
              </a:solidFill>
              <a:latin typeface="Public Sans"/>
              <a:ea typeface="Public Sans"/>
              <a:cs typeface="Public Sans"/>
              <a:sym typeface="Public Sans"/>
            </a:endParaRPr>
          </a:p>
          <a:p>
            <a:pPr indent="0" lvl="0" marL="0" marR="0" rtl="0" algn="l">
              <a:lnSpc>
                <a:spcPct val="160000"/>
              </a:lnSpc>
              <a:spcBef>
                <a:spcPts val="0"/>
              </a:spcBef>
              <a:spcAft>
                <a:spcPts val="0"/>
              </a:spcAft>
              <a:buClr>
                <a:srgbClr val="000000"/>
              </a:buClr>
              <a:buSzPts val="1800"/>
              <a:buFont typeface="Arial"/>
              <a:buNone/>
            </a:pPr>
            <a:r>
              <a:t/>
            </a:r>
            <a:endParaRPr b="0" i="0" sz="1800" u="none" cap="none" strike="noStrike">
              <a:solidFill>
                <a:srgbClr val="2B2C30"/>
              </a:solidFill>
              <a:latin typeface="Public Sans"/>
              <a:ea typeface="Public Sans"/>
              <a:cs typeface="Public Sans"/>
              <a:sym typeface="Public Sans"/>
            </a:endParaRPr>
          </a:p>
          <a:p>
            <a:pPr indent="0" lvl="0" marL="0" marR="0" rtl="0" algn="l">
              <a:lnSpc>
                <a:spcPct val="160000"/>
              </a:lnSpc>
              <a:spcBef>
                <a:spcPts val="0"/>
              </a:spcBef>
              <a:spcAft>
                <a:spcPts val="0"/>
              </a:spcAft>
              <a:buClr>
                <a:srgbClr val="000000"/>
              </a:buClr>
              <a:buSzPts val="1800"/>
              <a:buFont typeface="Arial"/>
              <a:buNone/>
            </a:pPr>
            <a:r>
              <a:rPr b="0" i="0" lang="en-US" sz="1800" u="none" cap="none" strike="noStrike">
                <a:solidFill>
                  <a:srgbClr val="2B2C30"/>
                </a:solidFill>
                <a:latin typeface="Public Sans"/>
                <a:ea typeface="Public Sans"/>
                <a:cs typeface="Public Sans"/>
                <a:sym typeface="Public Sans"/>
              </a:rPr>
              <a:t>In this phase, we answered 2 key questions. </a:t>
            </a:r>
            <a:endParaRPr b="0" i="0" sz="1800" u="none" cap="none" strike="noStrike">
              <a:solidFill>
                <a:srgbClr val="2B2C30"/>
              </a:solidFill>
              <a:latin typeface="Public Sans"/>
              <a:ea typeface="Public Sans"/>
              <a:cs typeface="Public Sans"/>
              <a:sym typeface="Public Sans"/>
            </a:endParaRPr>
          </a:p>
        </p:txBody>
      </p:sp>
      <p:sp>
        <p:nvSpPr>
          <p:cNvPr id="201" name="Google Shape;201;p16"/>
          <p:cNvSpPr txBox="1"/>
          <p:nvPr/>
        </p:nvSpPr>
        <p:spPr>
          <a:xfrm>
            <a:off x="1066800" y="3216198"/>
            <a:ext cx="2785500" cy="981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900"/>
              <a:buFont typeface="Arial"/>
              <a:buNone/>
            </a:pPr>
            <a:r>
              <a:rPr b="0" i="0" lang="en-US" sz="2900" u="none" cap="none" strike="noStrike">
                <a:solidFill>
                  <a:srgbClr val="6AA84F"/>
                </a:solidFill>
                <a:latin typeface="Playfair Display"/>
                <a:ea typeface="Playfair Display"/>
                <a:cs typeface="Playfair Display"/>
                <a:sym typeface="Playfair Display"/>
              </a:rPr>
              <a:t>Preliminary </a:t>
            </a:r>
            <a:endParaRPr b="0" i="0" sz="2900" u="none" cap="none" strike="noStrike">
              <a:solidFill>
                <a:srgbClr val="6AA84F"/>
              </a:solidFill>
              <a:latin typeface="Playfair Display"/>
              <a:ea typeface="Playfair Display"/>
              <a:cs typeface="Playfair Display"/>
              <a:sym typeface="Playfair Display"/>
            </a:endParaRPr>
          </a:p>
          <a:p>
            <a:pPr indent="0" lvl="0" marL="0" marR="0" rtl="0" algn="l">
              <a:lnSpc>
                <a:spcPct val="120000"/>
              </a:lnSpc>
              <a:spcBef>
                <a:spcPts val="0"/>
              </a:spcBef>
              <a:spcAft>
                <a:spcPts val="0"/>
              </a:spcAft>
              <a:buClr>
                <a:srgbClr val="000000"/>
              </a:buClr>
              <a:buSzPts val="2900"/>
              <a:buFont typeface="Arial"/>
              <a:buNone/>
            </a:pPr>
            <a:r>
              <a:rPr b="0" i="0" lang="en-US" sz="2900" u="none" cap="none" strike="noStrike">
                <a:solidFill>
                  <a:srgbClr val="6AA84F"/>
                </a:solidFill>
                <a:latin typeface="Playfair Display"/>
                <a:ea typeface="Playfair Display"/>
                <a:cs typeface="Playfair Display"/>
                <a:sym typeface="Playfair Display"/>
              </a:rPr>
              <a:t>Analysis</a:t>
            </a:r>
            <a:endParaRPr b="0" i="0" sz="2900" u="none" cap="none" strike="noStrike">
              <a:solidFill>
                <a:srgbClr val="6AA84F"/>
              </a:solidFill>
              <a:latin typeface="Playfair Display"/>
              <a:ea typeface="Playfair Display"/>
              <a:cs typeface="Playfair Display"/>
              <a:sym typeface="Playfair Display"/>
            </a:endParaRPr>
          </a:p>
        </p:txBody>
      </p:sp>
      <p:sp>
        <p:nvSpPr>
          <p:cNvPr id="202" name="Google Shape;202;p16"/>
          <p:cNvSpPr txBox="1"/>
          <p:nvPr/>
        </p:nvSpPr>
        <p:spPr>
          <a:xfrm>
            <a:off x="4343400" y="3216198"/>
            <a:ext cx="2785500" cy="2053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2900"/>
              <a:buFont typeface="Arial"/>
              <a:buNone/>
            </a:pPr>
            <a:r>
              <a:rPr b="0" i="0" lang="en-US" sz="2900" u="none" cap="none" strike="noStrike">
                <a:solidFill>
                  <a:srgbClr val="6AA84F"/>
                </a:solidFill>
                <a:latin typeface="Playfair Display"/>
                <a:ea typeface="Playfair Display"/>
                <a:cs typeface="Playfair Display"/>
                <a:sym typeface="Playfair Display"/>
              </a:rPr>
              <a:t>Create More Visualizations + Find Trends</a:t>
            </a:r>
            <a:endParaRPr b="0" i="0" sz="1400" u="none" cap="none" strike="noStrike">
              <a:solidFill>
                <a:srgbClr val="6AA84F"/>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2900"/>
              <a:buFont typeface="Arial"/>
              <a:buNone/>
            </a:pPr>
            <a:r>
              <a:t/>
            </a:r>
            <a:endParaRPr b="0" i="0" sz="2900" u="none" cap="none" strike="noStrike">
              <a:solidFill>
                <a:srgbClr val="6AA84F"/>
              </a:solidFill>
              <a:latin typeface="Playfair Display"/>
              <a:ea typeface="Playfair Display"/>
              <a:cs typeface="Playfair Display"/>
              <a:sym typeface="Playfair Display"/>
            </a:endParaRPr>
          </a:p>
        </p:txBody>
      </p:sp>
      <p:sp>
        <p:nvSpPr>
          <p:cNvPr id="203" name="Google Shape;203;p16"/>
          <p:cNvSpPr txBox="1"/>
          <p:nvPr/>
        </p:nvSpPr>
        <p:spPr>
          <a:xfrm>
            <a:off x="10896600" y="3216198"/>
            <a:ext cx="2785500" cy="1517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900"/>
              <a:buFont typeface="Arial"/>
              <a:buNone/>
            </a:pPr>
            <a:r>
              <a:rPr b="0" i="0" lang="en-US" sz="2900" u="none" cap="none" strike="noStrike">
                <a:solidFill>
                  <a:srgbClr val="6AA84F"/>
                </a:solidFill>
                <a:latin typeface="Playfair Display"/>
                <a:ea typeface="Playfair Display"/>
                <a:cs typeface="Playfair Display"/>
                <a:sym typeface="Playfair Display"/>
              </a:rPr>
              <a:t>Extension Questions Answered</a:t>
            </a:r>
            <a:endParaRPr b="0" i="0" sz="1400" u="none" cap="none" strike="noStrike">
              <a:solidFill>
                <a:srgbClr val="6AA84F"/>
              </a:solidFill>
              <a:latin typeface="Arial"/>
              <a:ea typeface="Arial"/>
              <a:cs typeface="Arial"/>
              <a:sym typeface="Arial"/>
            </a:endParaRPr>
          </a:p>
        </p:txBody>
      </p:sp>
      <p:sp>
        <p:nvSpPr>
          <p:cNvPr id="204" name="Google Shape;204;p16"/>
          <p:cNvSpPr txBox="1"/>
          <p:nvPr/>
        </p:nvSpPr>
        <p:spPr>
          <a:xfrm>
            <a:off x="14173200" y="3216198"/>
            <a:ext cx="2785500" cy="446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900"/>
              <a:buFont typeface="Arial"/>
              <a:buNone/>
            </a:pPr>
            <a:r>
              <a:rPr b="0" i="0" lang="en-US" sz="2900" u="none" cap="none" strike="noStrike">
                <a:solidFill>
                  <a:srgbClr val="BF9000"/>
                </a:solidFill>
                <a:latin typeface="Playfair Display"/>
                <a:ea typeface="Playfair Display"/>
                <a:cs typeface="Playfair Display"/>
                <a:sym typeface="Playfair Display"/>
              </a:rPr>
              <a:t>Final Report</a:t>
            </a:r>
            <a:endParaRPr b="0" i="0" sz="1400" u="none" cap="none" strike="noStrike">
              <a:solidFill>
                <a:srgbClr val="BF9000"/>
              </a:solidFill>
              <a:latin typeface="Arial"/>
              <a:ea typeface="Arial"/>
              <a:cs typeface="Arial"/>
              <a:sym typeface="Arial"/>
            </a:endParaRPr>
          </a:p>
        </p:txBody>
      </p:sp>
      <p:grpSp>
        <p:nvGrpSpPr>
          <p:cNvPr id="205" name="Google Shape;205;p16"/>
          <p:cNvGrpSpPr/>
          <p:nvPr/>
        </p:nvGrpSpPr>
        <p:grpSpPr>
          <a:xfrm>
            <a:off x="4343400" y="2756663"/>
            <a:ext cx="138677" cy="138677"/>
            <a:chOff x="0" y="0"/>
            <a:chExt cx="812800" cy="812800"/>
          </a:xfrm>
        </p:grpSpPr>
        <p:sp>
          <p:nvSpPr>
            <p:cNvPr id="206" name="Google Shape;206;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6"/>
            <p:cNvSpPr txBox="1"/>
            <p:nvPr/>
          </p:nvSpPr>
          <p:spPr>
            <a:xfrm>
              <a:off x="76200" y="85725"/>
              <a:ext cx="660400" cy="650875"/>
            </a:xfrm>
            <a:prstGeom prst="rect">
              <a:avLst/>
            </a:prstGeom>
            <a:solidFill>
              <a:srgbClr val="6AA84F"/>
            </a:solidFill>
            <a:ln>
              <a:noFill/>
            </a:ln>
          </p:spPr>
          <p:txBody>
            <a:bodyPr anchorCtr="0" anchor="ctr" bIns="50800" lIns="50800" spcFirstLastPara="1" rIns="50800" wrap="square" tIns="50800">
              <a:noAutofit/>
            </a:bodyPr>
            <a:lstStyle/>
            <a:p>
              <a:pPr indent="0" lvl="0" marL="0" marR="0" rtl="0" algn="ctr">
                <a:lnSpc>
                  <a:spcPct val="117777"/>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08" name="Google Shape;208;p16"/>
          <p:cNvGrpSpPr/>
          <p:nvPr/>
        </p:nvGrpSpPr>
        <p:grpSpPr>
          <a:xfrm>
            <a:off x="1028700" y="2756663"/>
            <a:ext cx="138677" cy="138677"/>
            <a:chOff x="0" y="0"/>
            <a:chExt cx="812800" cy="812800"/>
          </a:xfrm>
        </p:grpSpPr>
        <p:sp>
          <p:nvSpPr>
            <p:cNvPr id="209" name="Google Shape;209;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6"/>
            <p:cNvSpPr txBox="1"/>
            <p:nvPr/>
          </p:nvSpPr>
          <p:spPr>
            <a:xfrm>
              <a:off x="76200" y="85725"/>
              <a:ext cx="660400" cy="650875"/>
            </a:xfrm>
            <a:prstGeom prst="rect">
              <a:avLst/>
            </a:prstGeom>
            <a:solidFill>
              <a:srgbClr val="93C47D"/>
            </a:solidFill>
            <a:ln>
              <a:noFill/>
            </a:ln>
          </p:spPr>
          <p:txBody>
            <a:bodyPr anchorCtr="0" anchor="ctr" bIns="50800" lIns="50800" spcFirstLastPara="1" rIns="50800" wrap="square" tIns="50800">
              <a:noAutofit/>
            </a:bodyPr>
            <a:lstStyle/>
            <a:p>
              <a:pPr indent="0" lvl="0" marL="0" marR="0" rtl="0" algn="ctr">
                <a:lnSpc>
                  <a:spcPct val="117777"/>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1" name="Google Shape;211;p16"/>
          <p:cNvGrpSpPr/>
          <p:nvPr/>
        </p:nvGrpSpPr>
        <p:grpSpPr>
          <a:xfrm>
            <a:off x="7620000" y="2756663"/>
            <a:ext cx="138677" cy="138677"/>
            <a:chOff x="0" y="0"/>
            <a:chExt cx="812800" cy="812800"/>
          </a:xfrm>
        </p:grpSpPr>
        <p:sp>
          <p:nvSpPr>
            <p:cNvPr id="212" name="Google Shape;212;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highlight>
                  <a:srgbClr val="6AA84F"/>
                </a:highlight>
                <a:latin typeface="Arial"/>
                <a:ea typeface="Arial"/>
                <a:cs typeface="Arial"/>
                <a:sym typeface="Arial"/>
              </a:endParaRPr>
            </a:p>
          </p:txBody>
        </p:sp>
        <p:sp>
          <p:nvSpPr>
            <p:cNvPr id="213" name="Google Shape;213;p16"/>
            <p:cNvSpPr txBox="1"/>
            <p:nvPr/>
          </p:nvSpPr>
          <p:spPr>
            <a:xfrm>
              <a:off x="76200" y="85725"/>
              <a:ext cx="660400" cy="650875"/>
            </a:xfrm>
            <a:prstGeom prst="rect">
              <a:avLst/>
            </a:prstGeom>
            <a:solidFill>
              <a:srgbClr val="6AA84F"/>
            </a:solidFill>
            <a:ln>
              <a:noFill/>
            </a:ln>
          </p:spPr>
          <p:txBody>
            <a:bodyPr anchorCtr="0" anchor="ctr" bIns="50800" lIns="50800" spcFirstLastPara="1" rIns="50800" wrap="square" tIns="50800">
              <a:noAutofit/>
            </a:bodyPr>
            <a:lstStyle/>
            <a:p>
              <a:pPr indent="0" lvl="0" marL="0" marR="0" rtl="0" algn="ctr">
                <a:lnSpc>
                  <a:spcPct val="117777"/>
                </a:lnSpc>
                <a:spcBef>
                  <a:spcPts val="0"/>
                </a:spcBef>
                <a:spcAft>
                  <a:spcPts val="0"/>
                </a:spcAft>
                <a:buClr>
                  <a:srgbClr val="000000"/>
                </a:buClr>
                <a:buSzPts val="1800"/>
                <a:buFont typeface="Arial"/>
                <a:buNone/>
              </a:pPr>
              <a:r>
                <a:t/>
              </a:r>
              <a:endParaRPr b="0" i="0" sz="1800" u="none" cap="none" strike="noStrike">
                <a:solidFill>
                  <a:srgbClr val="6AA84F"/>
                </a:solidFill>
                <a:highlight>
                  <a:srgbClr val="6AA84F"/>
                </a:highlight>
                <a:latin typeface="Calibri"/>
                <a:ea typeface="Calibri"/>
                <a:cs typeface="Calibri"/>
                <a:sym typeface="Calibri"/>
              </a:endParaRPr>
            </a:p>
          </p:txBody>
        </p:sp>
      </p:grpSp>
      <p:grpSp>
        <p:nvGrpSpPr>
          <p:cNvPr id="214" name="Google Shape;214;p16"/>
          <p:cNvGrpSpPr/>
          <p:nvPr/>
        </p:nvGrpSpPr>
        <p:grpSpPr>
          <a:xfrm>
            <a:off x="10896600" y="2756663"/>
            <a:ext cx="138677" cy="138677"/>
            <a:chOff x="0" y="0"/>
            <a:chExt cx="812800" cy="812800"/>
          </a:xfrm>
        </p:grpSpPr>
        <p:sp>
          <p:nvSpPr>
            <p:cNvPr id="215" name="Google Shape;215;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6"/>
            <p:cNvSpPr txBox="1"/>
            <p:nvPr/>
          </p:nvSpPr>
          <p:spPr>
            <a:xfrm>
              <a:off x="76200" y="85725"/>
              <a:ext cx="660400" cy="650875"/>
            </a:xfrm>
            <a:prstGeom prst="rect">
              <a:avLst/>
            </a:prstGeom>
            <a:noFill/>
            <a:ln>
              <a:noFill/>
            </a:ln>
          </p:spPr>
          <p:txBody>
            <a:bodyPr anchorCtr="0" anchor="ctr" bIns="50800" lIns="50800" spcFirstLastPara="1" rIns="50800" wrap="square" tIns="50800">
              <a:noAutofit/>
            </a:bodyPr>
            <a:lstStyle/>
            <a:p>
              <a:pPr indent="0" lvl="0" marL="0" marR="0" rtl="0" algn="ctr">
                <a:lnSpc>
                  <a:spcPct val="117777"/>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7" name="Google Shape;217;p16"/>
          <p:cNvGrpSpPr/>
          <p:nvPr/>
        </p:nvGrpSpPr>
        <p:grpSpPr>
          <a:xfrm>
            <a:off x="14173200" y="2756663"/>
            <a:ext cx="138677" cy="138677"/>
            <a:chOff x="0" y="0"/>
            <a:chExt cx="812800" cy="812800"/>
          </a:xfrm>
        </p:grpSpPr>
        <p:sp>
          <p:nvSpPr>
            <p:cNvPr id="218" name="Google Shape;218;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6"/>
            <p:cNvSpPr txBox="1"/>
            <p:nvPr/>
          </p:nvSpPr>
          <p:spPr>
            <a:xfrm>
              <a:off x="76200" y="85725"/>
              <a:ext cx="660400" cy="650875"/>
            </a:xfrm>
            <a:prstGeom prst="rect">
              <a:avLst/>
            </a:prstGeom>
            <a:noFill/>
            <a:ln>
              <a:noFill/>
            </a:ln>
          </p:spPr>
          <p:txBody>
            <a:bodyPr anchorCtr="0" anchor="ctr" bIns="50800" lIns="50800" spcFirstLastPara="1" rIns="50800" wrap="square" tIns="50800">
              <a:noAutofit/>
            </a:bodyPr>
            <a:lstStyle/>
            <a:p>
              <a:pPr indent="0" lvl="0" marL="0" marR="0" rtl="0" algn="ctr">
                <a:lnSpc>
                  <a:spcPct val="117777"/>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20" name="Google Shape;220;p16"/>
          <p:cNvCxnSpPr/>
          <p:nvPr/>
        </p:nvCxnSpPr>
        <p:spPr>
          <a:xfrm>
            <a:off x="1127760" y="2821239"/>
            <a:ext cx="17396401" cy="0"/>
          </a:xfrm>
          <a:prstGeom prst="straightConnector1">
            <a:avLst/>
          </a:prstGeom>
          <a:noFill/>
          <a:ln cap="flat" cmpd="sng" w="9525">
            <a:solidFill>
              <a:srgbClr val="2B2C30"/>
            </a:solidFill>
            <a:prstDash val="solid"/>
            <a:round/>
            <a:headEnd len="sm" w="sm" type="none"/>
            <a:tailEnd len="sm" w="sm" type="none"/>
          </a:ln>
        </p:spPr>
      </p:cxnSp>
      <p:sp>
        <p:nvSpPr>
          <p:cNvPr id="221" name="Google Shape;221;p16"/>
          <p:cNvSpPr txBox="1"/>
          <p:nvPr/>
        </p:nvSpPr>
        <p:spPr>
          <a:xfrm>
            <a:off x="7619996" y="4518973"/>
            <a:ext cx="3086100" cy="1163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000000"/>
              </a:buClr>
              <a:buSzPts val="1800"/>
              <a:buFont typeface="Arial"/>
              <a:buNone/>
            </a:pPr>
            <a:r>
              <a:rPr b="0" i="0" lang="en-US" sz="1800" u="none" cap="none" strike="noStrike">
                <a:solidFill>
                  <a:srgbClr val="2B2C30"/>
                </a:solidFill>
                <a:latin typeface="Public Sans"/>
                <a:ea typeface="Public Sans"/>
                <a:cs typeface="Public Sans"/>
                <a:sym typeface="Public Sans"/>
              </a:rPr>
              <a:t>Further analysis of datasets and all key questions answered.</a:t>
            </a:r>
            <a:endParaRPr b="0" i="0" sz="1800" u="none" cap="none" strike="noStrike">
              <a:solidFill>
                <a:srgbClr val="2B2C30"/>
              </a:solidFill>
              <a:latin typeface="Public Sans"/>
              <a:ea typeface="Public Sans"/>
              <a:cs typeface="Public Sans"/>
              <a:sym typeface="Public Sans"/>
            </a:endParaRPr>
          </a:p>
        </p:txBody>
      </p:sp>
      <p:sp>
        <p:nvSpPr>
          <p:cNvPr id="222" name="Google Shape;222;p16"/>
          <p:cNvSpPr txBox="1"/>
          <p:nvPr/>
        </p:nvSpPr>
        <p:spPr>
          <a:xfrm>
            <a:off x="14173196" y="3855248"/>
            <a:ext cx="3086100" cy="20502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000000"/>
              </a:buClr>
              <a:buSzPts val="1800"/>
              <a:buFont typeface="Arial"/>
              <a:buNone/>
            </a:pPr>
            <a:r>
              <a:rPr b="0" i="0" lang="en-US" sz="1800" u="none" cap="none" strike="noStrike">
                <a:solidFill>
                  <a:srgbClr val="2B2C30"/>
                </a:solidFill>
                <a:latin typeface="Public Sans"/>
                <a:ea typeface="Public Sans"/>
                <a:cs typeface="Public Sans"/>
                <a:sym typeface="Public Sans"/>
              </a:rPr>
              <a:t>Wrap up project by completing 3-page final report containing visualizations, key findings, and summary. </a:t>
            </a:r>
            <a:endParaRPr b="0" i="0" sz="1800" u="none" cap="none" strike="noStrike">
              <a:solidFill>
                <a:srgbClr val="2B2C30"/>
              </a:solidFill>
              <a:latin typeface="Public Sans"/>
              <a:ea typeface="Public Sans"/>
              <a:cs typeface="Public Sans"/>
              <a:sym typeface="Public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26" name="Shape 226"/>
        <p:cNvGrpSpPr/>
        <p:nvPr/>
      </p:nvGrpSpPr>
      <p:grpSpPr>
        <a:xfrm>
          <a:off x="0" y="0"/>
          <a:ext cx="0" cy="0"/>
          <a:chOff x="0" y="0"/>
          <a:chExt cx="0" cy="0"/>
        </a:xfrm>
      </p:grpSpPr>
      <p:cxnSp>
        <p:nvCxnSpPr>
          <p:cNvPr id="227" name="Google Shape;227;p18"/>
          <p:cNvCxnSpPr/>
          <p:nvPr/>
        </p:nvCxnSpPr>
        <p:spPr>
          <a:xfrm flipH="1" rot="10800000">
            <a:off x="1028706" y="4514765"/>
            <a:ext cx="16230594" cy="38509"/>
          </a:xfrm>
          <a:prstGeom prst="straightConnector1">
            <a:avLst/>
          </a:prstGeom>
          <a:noFill/>
          <a:ln cap="flat" cmpd="sng" w="9525">
            <a:solidFill>
              <a:srgbClr val="2B2C30"/>
            </a:solidFill>
            <a:prstDash val="solid"/>
            <a:round/>
            <a:headEnd len="sm" w="sm" type="none"/>
            <a:tailEnd len="sm" w="sm" type="none"/>
          </a:ln>
        </p:spPr>
      </p:cxnSp>
      <p:sp>
        <p:nvSpPr>
          <p:cNvPr id="228" name="Google Shape;228;p18"/>
          <p:cNvSpPr txBox="1"/>
          <p:nvPr/>
        </p:nvSpPr>
        <p:spPr>
          <a:xfrm>
            <a:off x="1006882" y="4728792"/>
            <a:ext cx="16230600" cy="2154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txBox="1"/>
          <p:nvPr/>
        </p:nvSpPr>
        <p:spPr>
          <a:xfrm>
            <a:off x="850974" y="2332416"/>
            <a:ext cx="16408332" cy="2084083"/>
          </a:xfrm>
          <a:prstGeom prst="rect">
            <a:avLst/>
          </a:prstGeom>
          <a:noFill/>
          <a:ln>
            <a:noFill/>
          </a:ln>
        </p:spPr>
        <p:txBody>
          <a:bodyPr anchorCtr="0" anchor="t" bIns="0" lIns="0" spcFirstLastPara="1" rIns="0" wrap="square" tIns="0">
            <a:spAutoFit/>
          </a:bodyPr>
          <a:lstStyle/>
          <a:p>
            <a:pPr indent="0" lvl="0" marL="0" marR="0" rtl="0" algn="l">
              <a:lnSpc>
                <a:spcPct val="91001"/>
              </a:lnSpc>
              <a:spcBef>
                <a:spcPts val="0"/>
              </a:spcBef>
              <a:spcAft>
                <a:spcPts val="0"/>
              </a:spcAft>
              <a:buClr>
                <a:srgbClr val="000000"/>
              </a:buClr>
              <a:buSzPts val="16758"/>
              <a:buFont typeface="Arial"/>
              <a:buNone/>
            </a:pPr>
            <a:r>
              <a:rPr b="0" i="0" lang="en-US" sz="16758" u="none" cap="none" strike="noStrike">
                <a:solidFill>
                  <a:srgbClr val="2B2C30"/>
                </a:solidFill>
                <a:latin typeface="Playfair Display"/>
                <a:ea typeface="Playfair Display"/>
                <a:cs typeface="Playfair Display"/>
                <a:sym typeface="Playfair Display"/>
              </a:rPr>
              <a:t>Thank you!</a:t>
            </a:r>
            <a:endParaRPr b="0" i="0" sz="1400" u="none" cap="none" strike="noStrike">
              <a:solidFill>
                <a:srgbClr val="000000"/>
              </a:solidFill>
              <a:latin typeface="Arial"/>
              <a:ea typeface="Arial"/>
              <a:cs typeface="Arial"/>
              <a:sym typeface="Arial"/>
            </a:endParaRPr>
          </a:p>
        </p:txBody>
      </p:sp>
      <p:sp>
        <p:nvSpPr>
          <p:cNvPr id="230" name="Google Shape;230;p18"/>
          <p:cNvSpPr txBox="1"/>
          <p:nvPr/>
        </p:nvSpPr>
        <p:spPr>
          <a:xfrm>
            <a:off x="1016407" y="8041005"/>
            <a:ext cx="7862400" cy="14160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chemeClr val="dk1"/>
              </a:buClr>
              <a:buSzPts val="2300"/>
              <a:buFont typeface="Arial"/>
              <a:buNone/>
            </a:pPr>
            <a:r>
              <a:rPr b="0" i="0" lang="en-US" sz="2300" u="none" cap="none" strike="noStrike">
                <a:solidFill>
                  <a:srgbClr val="2B2C30"/>
                </a:solidFill>
                <a:latin typeface="Public Sans"/>
                <a:ea typeface="Public Sans"/>
                <a:cs typeface="Public Sans"/>
                <a:sym typeface="Public Sans"/>
              </a:rPr>
              <a:t>CS506</a:t>
            </a:r>
            <a:endParaRPr b="0" i="0" sz="2300" u="none" cap="none" strike="noStrike">
              <a:solidFill>
                <a:srgbClr val="2B2C30"/>
              </a:solidFill>
              <a:latin typeface="Public Sans"/>
              <a:ea typeface="Public Sans"/>
              <a:cs typeface="Public Sans"/>
              <a:sym typeface="Public Sans"/>
            </a:endParaRPr>
          </a:p>
          <a:p>
            <a:pPr indent="0" lvl="0" marL="0" marR="0" rtl="0" algn="l">
              <a:lnSpc>
                <a:spcPct val="150000"/>
              </a:lnSpc>
              <a:spcBef>
                <a:spcPts val="0"/>
              </a:spcBef>
              <a:spcAft>
                <a:spcPts val="0"/>
              </a:spcAft>
              <a:buClr>
                <a:schemeClr val="dk1"/>
              </a:buClr>
              <a:buSzPts val="2300"/>
              <a:buFont typeface="Arial"/>
              <a:buNone/>
            </a:pPr>
            <a:r>
              <a:rPr b="0" i="0" lang="en-US" sz="2300" u="none" cap="none" strike="noStrike">
                <a:solidFill>
                  <a:srgbClr val="2B2C30"/>
                </a:solidFill>
                <a:latin typeface="Public Sans"/>
                <a:ea typeface="Public Sans"/>
                <a:cs typeface="Public Sans"/>
                <a:sym typeface="Public Sans"/>
              </a:rPr>
              <a:t>Team C: Sharon, Fiona, Justin, Tyler, Esther</a:t>
            </a:r>
            <a:endParaRPr b="0" i="0" sz="2300" u="none" cap="none" strike="noStrike">
              <a:solidFill>
                <a:srgbClr val="2B2C30"/>
              </a:solidFill>
              <a:latin typeface="Public Sans"/>
              <a:ea typeface="Public Sans"/>
              <a:cs typeface="Public Sans"/>
              <a:sym typeface="Public Sans"/>
            </a:endParaRPr>
          </a:p>
          <a:p>
            <a:pPr indent="0" lvl="0" marL="0" marR="0" rtl="0" algn="l">
              <a:lnSpc>
                <a:spcPct val="150000"/>
              </a:lnSpc>
              <a:spcBef>
                <a:spcPts val="0"/>
              </a:spcBef>
              <a:spcAft>
                <a:spcPts val="0"/>
              </a:spcAft>
              <a:buClr>
                <a:srgbClr val="000000"/>
              </a:buClr>
              <a:buSzPts val="2300"/>
              <a:buFont typeface="Arial"/>
              <a:buNone/>
            </a:pPr>
            <a:r>
              <a:rPr b="0" i="0" lang="en-US" sz="2300" u="none" cap="none" strike="noStrike">
                <a:solidFill>
                  <a:srgbClr val="2B2C30"/>
                </a:solidFill>
                <a:latin typeface="Public Sans"/>
                <a:ea typeface="Public Sans"/>
                <a:cs typeface="Public Sans"/>
                <a:sym typeface="Public Sans"/>
              </a:rPr>
              <a:t>2</a:t>
            </a:r>
            <a:r>
              <a:rPr lang="en-US" sz="2300">
                <a:solidFill>
                  <a:srgbClr val="2B2C30"/>
                </a:solidFill>
                <a:latin typeface="Public Sans"/>
                <a:ea typeface="Public Sans"/>
                <a:cs typeface="Public Sans"/>
                <a:sym typeface="Public Sans"/>
              </a:rPr>
              <a:t>6</a:t>
            </a:r>
            <a:r>
              <a:rPr b="0" i="0" lang="en-US" sz="2300" u="none" cap="none" strike="noStrike">
                <a:solidFill>
                  <a:srgbClr val="2B2C30"/>
                </a:solidFill>
                <a:latin typeface="Public Sans"/>
                <a:ea typeface="Public Sans"/>
                <a:cs typeface="Public Sans"/>
                <a:sym typeface="Public Sans"/>
              </a:rPr>
              <a:t> </a:t>
            </a:r>
            <a:r>
              <a:rPr lang="en-US" sz="2300">
                <a:solidFill>
                  <a:srgbClr val="2B2C30"/>
                </a:solidFill>
                <a:latin typeface="Public Sans"/>
                <a:ea typeface="Public Sans"/>
                <a:cs typeface="Public Sans"/>
                <a:sym typeface="Public Sans"/>
              </a:rPr>
              <a:t>April</a:t>
            </a:r>
            <a:r>
              <a:rPr b="0" i="0" lang="en-US" sz="2300" u="none" cap="none" strike="noStrike">
                <a:solidFill>
                  <a:srgbClr val="2B2C30"/>
                </a:solidFill>
                <a:latin typeface="Public Sans"/>
                <a:ea typeface="Public Sans"/>
                <a:cs typeface="Public Sans"/>
                <a:sym typeface="Public Sans"/>
              </a:rPr>
              <a:t>, 2024</a:t>
            </a:r>
            <a:endParaRPr b="0" i="0" sz="2300" u="none" cap="none" strike="noStrike">
              <a:solidFill>
                <a:srgbClr val="2B2C30"/>
              </a:solidFill>
              <a:latin typeface="Public Sans"/>
              <a:ea typeface="Public Sans"/>
              <a:cs typeface="Public Sans"/>
              <a:sym typeface="Public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EFEEE7"/>
        </a:solidFill>
      </p:bgPr>
    </p:bg>
    <p:spTree>
      <p:nvGrpSpPr>
        <p:cNvPr id="234" name="Shape 234"/>
        <p:cNvGrpSpPr/>
        <p:nvPr/>
      </p:nvGrpSpPr>
      <p:grpSpPr>
        <a:xfrm>
          <a:off x="0" y="0"/>
          <a:ext cx="0" cy="0"/>
          <a:chOff x="0" y="0"/>
          <a:chExt cx="0" cy="0"/>
        </a:xfrm>
      </p:grpSpPr>
      <p:sp>
        <p:nvSpPr>
          <p:cNvPr id="235" name="Google Shape;235;g2c79ebb7893_3_5"/>
          <p:cNvSpPr txBox="1"/>
          <p:nvPr/>
        </p:nvSpPr>
        <p:spPr>
          <a:xfrm>
            <a:off x="10245875" y="4248875"/>
            <a:ext cx="74733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888888"/>
                </a:solidFill>
                <a:latin typeface="Calibri"/>
                <a:ea typeface="Calibri"/>
                <a:cs typeface="Calibri"/>
                <a:sym typeface="Calibri"/>
              </a:rPr>
              <a:t>Source: ‘Grants’ Bundle, ‘Organizations’ Bundle</a:t>
            </a:r>
            <a:endParaRPr b="0" i="0" sz="2500" u="none" cap="none" strike="noStrike">
              <a:solidFill>
                <a:srgbClr val="88888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888888"/>
                </a:solidFill>
                <a:latin typeface="Calibri"/>
                <a:ea typeface="Calibri"/>
                <a:cs typeface="Calibri"/>
                <a:sym typeface="Calibri"/>
              </a:rPr>
              <a:t>Columns used: ‘amount_usd’, ‘recip_name’, ‘org_name’, ‘race_leader’</a:t>
            </a:r>
            <a:endParaRPr b="0" i="0" sz="2500" u="none" cap="none" strike="noStrike">
              <a:solidFill>
                <a:srgbClr val="888888"/>
              </a:solidFill>
              <a:latin typeface="Calibri"/>
              <a:ea typeface="Calibri"/>
              <a:cs typeface="Calibri"/>
              <a:sym typeface="Calibri"/>
            </a:endParaRPr>
          </a:p>
        </p:txBody>
      </p:sp>
      <p:sp>
        <p:nvSpPr>
          <p:cNvPr id="236" name="Google Shape;236;g2c79ebb7893_3_5"/>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chemeClr val="dk1"/>
              </a:buClr>
              <a:buSzPts val="3714"/>
              <a:buFont typeface="Arial"/>
              <a:buNone/>
            </a:pPr>
            <a:r>
              <a:rPr b="1" i="0" lang="en-US" sz="3714" u="none" cap="none" strike="noStrike">
                <a:solidFill>
                  <a:srgbClr val="2B2C30"/>
                </a:solidFill>
                <a:latin typeface="Public Sans"/>
                <a:ea typeface="Public Sans"/>
                <a:cs typeface="Public Sans"/>
                <a:sym typeface="Public Sans"/>
              </a:rPr>
              <a:t>Key Question #2</a:t>
            </a:r>
            <a:endParaRPr b="1" i="0" sz="3714" u="none" cap="none" strike="noStrike">
              <a:solidFill>
                <a:srgbClr val="2B2C30"/>
              </a:solidFill>
              <a:latin typeface="Public Sans"/>
              <a:ea typeface="Public Sans"/>
              <a:cs typeface="Public Sans"/>
              <a:sym typeface="Public Sans"/>
            </a:endParaRPr>
          </a:p>
        </p:txBody>
      </p:sp>
      <p:sp>
        <p:nvSpPr>
          <p:cNvPr id="237" name="Google Shape;237;g2c79ebb7893_3_5"/>
          <p:cNvSpPr txBox="1"/>
          <p:nvPr/>
        </p:nvSpPr>
        <p:spPr>
          <a:xfrm>
            <a:off x="752175" y="9344024"/>
            <a:ext cx="7877400" cy="2154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2c79ebb7893_3_5"/>
          <p:cNvSpPr txBox="1"/>
          <p:nvPr/>
        </p:nvSpPr>
        <p:spPr>
          <a:xfrm>
            <a:off x="10245875" y="3361275"/>
            <a:ext cx="71484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2500">
                <a:solidFill>
                  <a:schemeClr val="dk1"/>
                </a:solidFill>
                <a:latin typeface="Calibri"/>
                <a:ea typeface="Calibri"/>
                <a:cs typeface="Calibri"/>
                <a:sym typeface="Calibri"/>
              </a:rPr>
              <a:t>24</a:t>
            </a:r>
            <a:r>
              <a:rPr b="1" i="0" lang="en-US" sz="2500" u="none" cap="none" strike="noStrike">
                <a:solidFill>
                  <a:schemeClr val="dk1"/>
                </a:solidFill>
                <a:latin typeface="Calibri"/>
                <a:ea typeface="Calibri"/>
                <a:cs typeface="Calibri"/>
                <a:sym typeface="Calibri"/>
              </a:rPr>
              <a:t>% of funding is going towards nonprofits led by Black or LatinX individuals in MA</a:t>
            </a:r>
            <a:endParaRPr b="1" i="0" sz="2500" u="none" cap="none" strike="noStrike">
              <a:solidFill>
                <a:schemeClr val="dk1"/>
              </a:solidFill>
              <a:latin typeface="Calibri"/>
              <a:ea typeface="Calibri"/>
              <a:cs typeface="Calibri"/>
              <a:sym typeface="Calibri"/>
            </a:endParaRPr>
          </a:p>
        </p:txBody>
      </p:sp>
      <p:cxnSp>
        <p:nvCxnSpPr>
          <p:cNvPr id="239" name="Google Shape;239;g2c79ebb7893_3_5"/>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240" name="Google Shape;240;g2c79ebb7893_3_5"/>
          <p:cNvSpPr txBox="1"/>
          <p:nvPr/>
        </p:nvSpPr>
        <p:spPr>
          <a:xfrm>
            <a:off x="1006875" y="2045375"/>
            <a:ext cx="16509300" cy="10698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2500"/>
              <a:buFont typeface="Arial"/>
              <a:buNone/>
            </a:pPr>
            <a:r>
              <a:rPr b="1" i="0" lang="en-US" sz="2500" u="none" cap="none" strike="noStrike">
                <a:solidFill>
                  <a:schemeClr val="dk1"/>
                </a:solidFill>
                <a:latin typeface="Public Sans"/>
                <a:ea typeface="Public Sans"/>
                <a:cs typeface="Public Sans"/>
                <a:sym typeface="Public Sans"/>
              </a:rPr>
              <a:t>2. How much funding is going toward nonprofits led by Black or LatinX individuals (president, executive director, board chair, etc.) in Massachusetts?</a:t>
            </a:r>
            <a:endParaRPr b="0" i="0" sz="2500" u="none" cap="none" strike="noStrike">
              <a:solidFill>
                <a:schemeClr val="dk1"/>
              </a:solidFill>
              <a:latin typeface="Public Sans"/>
              <a:ea typeface="Public Sans"/>
              <a:cs typeface="Public Sans"/>
              <a:sym typeface="Public Sans"/>
            </a:endParaRPr>
          </a:p>
        </p:txBody>
      </p:sp>
      <p:sp>
        <p:nvSpPr>
          <p:cNvPr id="241" name="Google Shape;241;g2c79ebb7893_3_5"/>
          <p:cNvSpPr/>
          <p:nvPr/>
        </p:nvSpPr>
        <p:spPr>
          <a:xfrm>
            <a:off x="596475" y="5661875"/>
            <a:ext cx="1909500" cy="800400"/>
          </a:xfrm>
          <a:prstGeom prst="roundRect">
            <a:avLst>
              <a:gd fmla="val 16667" name="adj"/>
            </a:avLst>
          </a:prstGeom>
          <a:solidFill>
            <a:schemeClr val="lt2"/>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38761D"/>
                </a:solidFill>
                <a:latin typeface="Calibri"/>
                <a:ea typeface="Calibri"/>
                <a:cs typeface="Calibri"/>
                <a:sym typeface="Calibri"/>
              </a:rPr>
              <a:t>new, updated chart!</a:t>
            </a:r>
            <a:endParaRPr b="0" i="0" sz="2000" u="none" cap="none" strike="noStrike">
              <a:solidFill>
                <a:srgbClr val="38761D"/>
              </a:solidFill>
              <a:latin typeface="Calibri"/>
              <a:ea typeface="Calibri"/>
              <a:cs typeface="Calibri"/>
              <a:sym typeface="Calibri"/>
            </a:endParaRPr>
          </a:p>
        </p:txBody>
      </p:sp>
      <p:sp>
        <p:nvSpPr>
          <p:cNvPr id="242" name="Google Shape;242;g2c79ebb7893_3_5"/>
          <p:cNvSpPr txBox="1"/>
          <p:nvPr/>
        </p:nvSpPr>
        <p:spPr>
          <a:xfrm>
            <a:off x="10491100" y="9051525"/>
            <a:ext cx="6000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888888"/>
              </a:solidFill>
              <a:latin typeface="Calibri"/>
              <a:ea typeface="Calibri"/>
              <a:cs typeface="Calibri"/>
              <a:sym typeface="Calibri"/>
            </a:endParaRPr>
          </a:p>
        </p:txBody>
      </p:sp>
      <p:sp>
        <p:nvSpPr>
          <p:cNvPr id="243" name="Google Shape;243;g2c79ebb7893_3_5"/>
          <p:cNvSpPr/>
          <p:nvPr/>
        </p:nvSpPr>
        <p:spPr>
          <a:xfrm>
            <a:off x="10139125" y="5661875"/>
            <a:ext cx="7148400" cy="1789500"/>
          </a:xfrm>
          <a:prstGeom prst="roundRect">
            <a:avLst>
              <a:gd fmla="val 16667" name="adj"/>
            </a:avLst>
          </a:prstGeom>
          <a:solidFill>
            <a:srgbClr val="F4CCCC"/>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4" name="Google Shape;244;g2c79ebb7893_3_5"/>
          <p:cNvSpPr txBox="1"/>
          <p:nvPr/>
        </p:nvSpPr>
        <p:spPr>
          <a:xfrm>
            <a:off x="10245875" y="5728700"/>
            <a:ext cx="72702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chemeClr val="dk1"/>
                </a:solidFill>
                <a:latin typeface="Calibri"/>
                <a:ea typeface="Calibri"/>
                <a:cs typeface="Calibri"/>
                <a:sym typeface="Calibri"/>
              </a:rPr>
              <a:t>Limitations</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rgbClr val="888888"/>
              </a:buClr>
              <a:buSzPts val="2000"/>
              <a:buFont typeface="Calibri"/>
              <a:buChar char="●"/>
            </a:pPr>
            <a:r>
              <a:rPr b="1" i="0" lang="en-US" sz="2000" u="none" cap="none" strike="noStrike">
                <a:solidFill>
                  <a:srgbClr val="888888"/>
                </a:solidFill>
                <a:latin typeface="Calibri"/>
                <a:ea typeface="Calibri"/>
                <a:cs typeface="Calibri"/>
                <a:sym typeface="Calibri"/>
              </a:rPr>
              <a:t>10.26%</a:t>
            </a:r>
            <a:r>
              <a:rPr b="0" i="0" lang="en-US" sz="2000" u="none" cap="none" strike="noStrike">
                <a:solidFill>
                  <a:srgbClr val="888888"/>
                </a:solidFill>
                <a:latin typeface="Calibri"/>
                <a:ea typeface="Calibri"/>
                <a:cs typeface="Calibri"/>
                <a:sym typeface="Calibri"/>
              </a:rPr>
              <a:t> of organizations do not have race_leader data</a:t>
            </a:r>
            <a:endParaRPr b="0" i="0" sz="2000" u="none" cap="none" strike="noStrike">
              <a:solidFill>
                <a:srgbClr val="88888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8888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888888"/>
                </a:solidFill>
                <a:latin typeface="Calibri"/>
                <a:ea typeface="Calibri"/>
                <a:cs typeface="Calibri"/>
                <a:sym typeface="Calibri"/>
              </a:rPr>
              <a:t>Note: only 89% of organizations has race_leader data included.</a:t>
            </a:r>
            <a:endParaRPr b="0" i="0" sz="2000" u="none" cap="none" strike="noStrike">
              <a:solidFill>
                <a:srgbClr val="888888"/>
              </a:solidFill>
              <a:latin typeface="Calibri"/>
              <a:ea typeface="Calibri"/>
              <a:cs typeface="Calibri"/>
              <a:sym typeface="Calibri"/>
            </a:endParaRPr>
          </a:p>
        </p:txBody>
      </p:sp>
      <p:pic>
        <p:nvPicPr>
          <p:cNvPr id="245" name="Google Shape;245;g2c79ebb7893_3_5"/>
          <p:cNvPicPr preferRelativeResize="0"/>
          <p:nvPr/>
        </p:nvPicPr>
        <p:blipFill rotWithShape="1">
          <a:blip r:embed="rId3">
            <a:alphaModFix/>
          </a:blip>
          <a:srcRect b="0" l="0" r="6976" t="0"/>
          <a:stretch/>
        </p:blipFill>
        <p:spPr>
          <a:xfrm>
            <a:off x="2859398" y="4055275"/>
            <a:ext cx="6926291" cy="4013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91" name="Shape 91"/>
        <p:cNvGrpSpPr/>
        <p:nvPr/>
      </p:nvGrpSpPr>
      <p:grpSpPr>
        <a:xfrm>
          <a:off x="0" y="0"/>
          <a:ext cx="0" cy="0"/>
          <a:chOff x="0" y="0"/>
          <a:chExt cx="0" cy="0"/>
        </a:xfrm>
      </p:grpSpPr>
      <p:sp>
        <p:nvSpPr>
          <p:cNvPr id="92" name="Google Shape;92;p6"/>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714"/>
              <a:buFont typeface="Arial"/>
              <a:buNone/>
            </a:pPr>
            <a:r>
              <a:rPr b="1" lang="en-US" sz="3714">
                <a:solidFill>
                  <a:srgbClr val="2B2C30"/>
                </a:solidFill>
                <a:latin typeface="Public Sans"/>
                <a:ea typeface="Public Sans"/>
                <a:cs typeface="Public Sans"/>
                <a:sym typeface="Public Sans"/>
              </a:rPr>
              <a:t>Base Analysis </a:t>
            </a:r>
            <a:r>
              <a:rPr b="1" i="0" lang="en-US" sz="3714" u="none" cap="none" strike="noStrike">
                <a:solidFill>
                  <a:srgbClr val="2B2C30"/>
                </a:solidFill>
                <a:latin typeface="Public Sans"/>
                <a:ea typeface="Public Sans"/>
                <a:cs typeface="Public Sans"/>
                <a:sym typeface="Public Sans"/>
              </a:rPr>
              <a:t>Overview</a:t>
            </a:r>
            <a:endParaRPr b="0" i="0" sz="1400" u="none" cap="none" strike="noStrike">
              <a:solidFill>
                <a:srgbClr val="000000"/>
              </a:solidFill>
              <a:latin typeface="Arial"/>
              <a:ea typeface="Arial"/>
              <a:cs typeface="Arial"/>
              <a:sym typeface="Arial"/>
            </a:endParaRPr>
          </a:p>
        </p:txBody>
      </p:sp>
      <p:cxnSp>
        <p:nvCxnSpPr>
          <p:cNvPr id="93" name="Google Shape;93;p6"/>
          <p:cNvCxnSpPr/>
          <p:nvPr/>
        </p:nvCxnSpPr>
        <p:spPr>
          <a:xfrm flipH="1" rot="10800000">
            <a:off x="1028695" y="1760761"/>
            <a:ext cx="16230594" cy="38509"/>
          </a:xfrm>
          <a:prstGeom prst="straightConnector1">
            <a:avLst/>
          </a:prstGeom>
          <a:noFill/>
          <a:ln cap="flat" cmpd="sng" w="9525">
            <a:solidFill>
              <a:srgbClr val="2B2C30"/>
            </a:solidFill>
            <a:prstDash val="solid"/>
            <a:round/>
            <a:headEnd len="sm" w="sm" type="none"/>
            <a:tailEnd len="sm" w="sm" type="none"/>
          </a:ln>
        </p:spPr>
      </p:cxnSp>
      <p:sp>
        <p:nvSpPr>
          <p:cNvPr id="94" name="Google Shape;94;p6"/>
          <p:cNvSpPr txBox="1"/>
          <p:nvPr/>
        </p:nvSpPr>
        <p:spPr>
          <a:xfrm>
            <a:off x="1028700" y="2227075"/>
            <a:ext cx="16544700" cy="63573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b="1" lang="en-US" sz="2799">
                <a:solidFill>
                  <a:srgbClr val="2B2C30"/>
                </a:solidFill>
                <a:latin typeface="Public Sans"/>
                <a:ea typeface="Public Sans"/>
                <a:cs typeface="Public Sans"/>
                <a:sym typeface="Public Sans"/>
              </a:rPr>
              <a:t>General Ideas:</a:t>
            </a:r>
            <a:endParaRPr sz="2799">
              <a:solidFill>
                <a:srgbClr val="2B2C30"/>
              </a:solidFill>
              <a:latin typeface="Public Sans"/>
              <a:ea typeface="Public Sans"/>
              <a:cs typeface="Public Sans"/>
              <a:sym typeface="Public Sans"/>
            </a:endParaRPr>
          </a:p>
          <a:p>
            <a:pPr indent="-374650" lvl="0" marL="457200" marR="0" rtl="0" algn="l">
              <a:lnSpc>
                <a:spcPct val="150017"/>
              </a:lnSpc>
              <a:spcBef>
                <a:spcPts val="0"/>
              </a:spcBef>
              <a:spcAft>
                <a:spcPts val="0"/>
              </a:spcAft>
              <a:buClr>
                <a:srgbClr val="2B2C30"/>
              </a:buClr>
              <a:buSzPts val="2300"/>
              <a:buFont typeface="Public Sans"/>
              <a:buChar char="●"/>
            </a:pPr>
            <a:r>
              <a:rPr lang="en-US" sz="2300">
                <a:solidFill>
                  <a:srgbClr val="2B2C30"/>
                </a:solidFill>
                <a:latin typeface="Public Sans"/>
                <a:ea typeface="Public Sans"/>
                <a:cs typeface="Public Sans"/>
                <a:sym typeface="Public Sans"/>
              </a:rPr>
              <a:t>Funding for the Black/LatinX community have had an overall upwards trend throughout the years.</a:t>
            </a:r>
            <a:endParaRPr sz="2300">
              <a:solidFill>
                <a:srgbClr val="2B2C30"/>
              </a:solidFill>
              <a:latin typeface="Public Sans"/>
              <a:ea typeface="Public Sans"/>
              <a:cs typeface="Public Sans"/>
              <a:sym typeface="Public Sans"/>
            </a:endParaRPr>
          </a:p>
          <a:p>
            <a:pPr indent="-374650" lvl="0" marL="457200" marR="0" rtl="0" algn="l">
              <a:lnSpc>
                <a:spcPct val="150017"/>
              </a:lnSpc>
              <a:spcBef>
                <a:spcPts val="0"/>
              </a:spcBef>
              <a:spcAft>
                <a:spcPts val="0"/>
              </a:spcAft>
              <a:buClr>
                <a:srgbClr val="2B2C30"/>
              </a:buClr>
              <a:buSzPts val="2300"/>
              <a:buFont typeface="Public Sans"/>
              <a:buChar char="●"/>
            </a:pPr>
            <a:r>
              <a:rPr lang="en-US" sz="2300">
                <a:solidFill>
                  <a:srgbClr val="2B2C30"/>
                </a:solidFill>
                <a:latin typeface="Public Sans"/>
                <a:ea typeface="Public Sans"/>
                <a:cs typeface="Public Sans"/>
                <a:sym typeface="Public Sans"/>
              </a:rPr>
              <a:t> 23.68% of funding for Black/LatinX community is going towards non-profits led by members of that community</a:t>
            </a:r>
            <a:endParaRPr sz="2300">
              <a:solidFill>
                <a:srgbClr val="2B2C30"/>
              </a:solidFill>
              <a:latin typeface="Public Sans"/>
              <a:ea typeface="Public Sans"/>
              <a:cs typeface="Public Sans"/>
              <a:sym typeface="Public Sans"/>
            </a:endParaRPr>
          </a:p>
          <a:p>
            <a:pPr indent="-374650" lvl="0" marL="457200" marR="0" rtl="0" algn="l">
              <a:lnSpc>
                <a:spcPct val="150017"/>
              </a:lnSpc>
              <a:spcBef>
                <a:spcPts val="0"/>
              </a:spcBef>
              <a:spcAft>
                <a:spcPts val="0"/>
              </a:spcAft>
              <a:buClr>
                <a:srgbClr val="2B2C30"/>
              </a:buClr>
              <a:buSzPts val="2300"/>
              <a:buFont typeface="Public Sans"/>
              <a:buChar char="●"/>
            </a:pPr>
            <a:r>
              <a:rPr lang="en-US" sz="2300">
                <a:solidFill>
                  <a:srgbClr val="2B2C30"/>
                </a:solidFill>
                <a:latin typeface="Public Sans"/>
                <a:ea typeface="Public Sans"/>
                <a:cs typeface="Public Sans"/>
                <a:sym typeface="Public Sans"/>
              </a:rPr>
              <a:t>Top categories between non-profit mission and grant issues tend to surround Youth Development, </a:t>
            </a:r>
            <a:r>
              <a:rPr lang="en-US" sz="2300">
                <a:solidFill>
                  <a:srgbClr val="2B2C30"/>
                </a:solidFill>
                <a:latin typeface="Public Sans"/>
                <a:ea typeface="Public Sans"/>
                <a:cs typeface="Public Sans"/>
                <a:sym typeface="Public Sans"/>
              </a:rPr>
              <a:t>Education</a:t>
            </a:r>
            <a:r>
              <a:rPr lang="en-US" sz="2300">
                <a:solidFill>
                  <a:srgbClr val="2B2C30"/>
                </a:solidFill>
                <a:latin typeface="Public Sans"/>
                <a:ea typeface="Public Sans"/>
                <a:cs typeface="Public Sans"/>
                <a:sym typeface="Public Sans"/>
              </a:rPr>
              <a:t>, and Human Services, although this may differ depending on whether we sort by quantity or quality of grants.</a:t>
            </a:r>
            <a:endParaRPr sz="2300">
              <a:solidFill>
                <a:srgbClr val="2B2C30"/>
              </a:solidFill>
              <a:latin typeface="Public Sans"/>
              <a:ea typeface="Public Sans"/>
              <a:cs typeface="Public Sans"/>
              <a:sym typeface="Public Sans"/>
            </a:endParaRPr>
          </a:p>
          <a:p>
            <a:pPr indent="-374650" lvl="0" marL="457200" marR="0" rtl="0" algn="l">
              <a:lnSpc>
                <a:spcPct val="150017"/>
              </a:lnSpc>
              <a:spcBef>
                <a:spcPts val="0"/>
              </a:spcBef>
              <a:spcAft>
                <a:spcPts val="0"/>
              </a:spcAft>
              <a:buClr>
                <a:srgbClr val="2B2C30"/>
              </a:buClr>
              <a:buSzPts val="2300"/>
              <a:buFont typeface="Public Sans"/>
              <a:buChar char="●"/>
            </a:pPr>
            <a:r>
              <a:rPr lang="en-US" sz="2300">
                <a:solidFill>
                  <a:srgbClr val="2B2C30"/>
                </a:solidFill>
                <a:latin typeface="Public Sans"/>
                <a:ea typeface="Public Sans"/>
                <a:cs typeface="Public Sans"/>
                <a:sym typeface="Public Sans"/>
              </a:rPr>
              <a:t>Most</a:t>
            </a:r>
            <a:r>
              <a:rPr lang="en-US" sz="2300">
                <a:solidFill>
                  <a:srgbClr val="2B2C30"/>
                </a:solidFill>
                <a:latin typeface="Public Sans"/>
                <a:ea typeface="Public Sans"/>
                <a:cs typeface="Public Sans"/>
                <a:sym typeface="Public Sans"/>
              </a:rPr>
              <a:t> organizations being funded are located in Boston. </a:t>
            </a:r>
            <a:endParaRPr sz="2300">
              <a:solidFill>
                <a:srgbClr val="2B2C30"/>
              </a:solidFill>
              <a:latin typeface="Public Sans"/>
              <a:ea typeface="Public Sans"/>
              <a:cs typeface="Public Sans"/>
              <a:sym typeface="Public Sans"/>
            </a:endParaRPr>
          </a:p>
          <a:p>
            <a:pPr indent="0" lvl="0" marL="0" marR="0" rtl="0" algn="l">
              <a:lnSpc>
                <a:spcPct val="150017"/>
              </a:lnSpc>
              <a:spcBef>
                <a:spcPts val="0"/>
              </a:spcBef>
              <a:spcAft>
                <a:spcPts val="0"/>
              </a:spcAft>
              <a:buNone/>
            </a:pPr>
            <a:r>
              <a:t/>
            </a:r>
            <a:endParaRPr sz="2000">
              <a:solidFill>
                <a:srgbClr val="2B2C30"/>
              </a:solidFill>
              <a:latin typeface="Public Sans"/>
              <a:ea typeface="Public Sans"/>
              <a:cs typeface="Public Sans"/>
              <a:sym typeface="Public Sans"/>
            </a:endParaRPr>
          </a:p>
          <a:p>
            <a:pPr indent="0" lvl="0" marL="0" marR="0" rtl="0" algn="l">
              <a:lnSpc>
                <a:spcPct val="150017"/>
              </a:lnSpc>
              <a:spcBef>
                <a:spcPts val="0"/>
              </a:spcBef>
              <a:spcAft>
                <a:spcPts val="0"/>
              </a:spcAft>
              <a:buNone/>
            </a:pPr>
            <a:r>
              <a:rPr b="1" lang="en-US" sz="2799">
                <a:solidFill>
                  <a:srgbClr val="2B2C30"/>
                </a:solidFill>
                <a:latin typeface="Public Sans"/>
                <a:ea typeface="Public Sans"/>
                <a:cs typeface="Public Sans"/>
                <a:sym typeface="Public Sans"/>
              </a:rPr>
              <a:t>Interesting Findings:</a:t>
            </a:r>
            <a:endParaRPr sz="2799">
              <a:solidFill>
                <a:srgbClr val="2B2C30"/>
              </a:solidFill>
              <a:latin typeface="Public Sans"/>
              <a:ea typeface="Public Sans"/>
              <a:cs typeface="Public Sans"/>
              <a:sym typeface="Public Sans"/>
            </a:endParaRPr>
          </a:p>
          <a:p>
            <a:pPr indent="-374650" lvl="0" marL="457200" marR="0" rtl="0" algn="l">
              <a:lnSpc>
                <a:spcPct val="150017"/>
              </a:lnSpc>
              <a:spcBef>
                <a:spcPts val="0"/>
              </a:spcBef>
              <a:spcAft>
                <a:spcPts val="0"/>
              </a:spcAft>
              <a:buClr>
                <a:srgbClr val="2B2C30"/>
              </a:buClr>
              <a:buSzPts val="2300"/>
              <a:buFont typeface="Public Sans"/>
              <a:buChar char="●"/>
            </a:pPr>
            <a:r>
              <a:rPr lang="en-US" sz="2300">
                <a:solidFill>
                  <a:srgbClr val="2B2C30"/>
                </a:solidFill>
                <a:latin typeface="Public Sans"/>
                <a:ea typeface="Public Sans"/>
                <a:cs typeface="Public Sans"/>
                <a:sym typeface="Public Sans"/>
              </a:rPr>
              <a:t>‘Education’ came out on top for being the </a:t>
            </a:r>
            <a:r>
              <a:rPr lang="en-US" sz="2300">
                <a:solidFill>
                  <a:srgbClr val="2B2C30"/>
                </a:solidFill>
                <a:latin typeface="Public Sans"/>
                <a:ea typeface="Public Sans"/>
                <a:cs typeface="Public Sans"/>
                <a:sym typeface="Public Sans"/>
              </a:rPr>
              <a:t>category</a:t>
            </a:r>
            <a:r>
              <a:rPr lang="en-US" sz="2300">
                <a:solidFill>
                  <a:srgbClr val="2B2C30"/>
                </a:solidFill>
                <a:latin typeface="Public Sans"/>
                <a:ea typeface="Public Sans"/>
                <a:cs typeface="Public Sans"/>
                <a:sym typeface="Public Sans"/>
              </a:rPr>
              <a:t> with the most money received, but it was </a:t>
            </a:r>
            <a:r>
              <a:rPr lang="en-US" sz="2300">
                <a:solidFill>
                  <a:srgbClr val="2B2C30"/>
                </a:solidFill>
                <a:latin typeface="Public Sans"/>
                <a:ea typeface="Public Sans"/>
                <a:cs typeface="Public Sans"/>
                <a:sym typeface="Public Sans"/>
              </a:rPr>
              <a:t>nowhere</a:t>
            </a:r>
            <a:r>
              <a:rPr lang="en-US" sz="2300">
                <a:solidFill>
                  <a:srgbClr val="2B2C30"/>
                </a:solidFill>
                <a:latin typeface="Public Sans"/>
                <a:ea typeface="Public Sans"/>
                <a:cs typeface="Public Sans"/>
                <a:sym typeface="Public Sans"/>
              </a:rPr>
              <a:t> in the top 10 when we looked at the top </a:t>
            </a:r>
            <a:r>
              <a:rPr lang="en-US" sz="2300">
                <a:solidFill>
                  <a:srgbClr val="2B2C30"/>
                </a:solidFill>
                <a:latin typeface="Public Sans"/>
                <a:ea typeface="Public Sans"/>
                <a:cs typeface="Public Sans"/>
                <a:sym typeface="Public Sans"/>
              </a:rPr>
              <a:t>categories</a:t>
            </a:r>
            <a:r>
              <a:rPr lang="en-US" sz="2300">
                <a:solidFill>
                  <a:srgbClr val="2B2C30"/>
                </a:solidFill>
                <a:latin typeface="Public Sans"/>
                <a:ea typeface="Public Sans"/>
                <a:cs typeface="Public Sans"/>
                <a:sym typeface="Public Sans"/>
              </a:rPr>
              <a:t> based on number of grants received – this may be an interesting </a:t>
            </a:r>
            <a:r>
              <a:rPr lang="en-US" sz="2300">
                <a:solidFill>
                  <a:srgbClr val="2B2C30"/>
                </a:solidFill>
                <a:latin typeface="Public Sans"/>
                <a:ea typeface="Public Sans"/>
                <a:cs typeface="Public Sans"/>
                <a:sym typeface="Public Sans"/>
              </a:rPr>
              <a:t>phenomenon</a:t>
            </a:r>
            <a:r>
              <a:rPr lang="en-US" sz="2300">
                <a:solidFill>
                  <a:srgbClr val="2B2C30"/>
                </a:solidFill>
                <a:latin typeface="Public Sans"/>
                <a:ea typeface="Public Sans"/>
                <a:cs typeface="Public Sans"/>
                <a:sym typeface="Public Sans"/>
              </a:rPr>
              <a:t> to keep in mind. </a:t>
            </a:r>
            <a:endParaRPr sz="2300">
              <a:solidFill>
                <a:srgbClr val="2B2C30"/>
              </a:solidFill>
              <a:latin typeface="Public Sans"/>
              <a:ea typeface="Public Sans"/>
              <a:cs typeface="Public Sans"/>
              <a:sym typeface="Public Sans"/>
            </a:endParaRPr>
          </a:p>
          <a:p>
            <a:pPr indent="-374650" lvl="0" marL="457200" marR="0" rtl="0" algn="l">
              <a:lnSpc>
                <a:spcPct val="150017"/>
              </a:lnSpc>
              <a:spcBef>
                <a:spcPts val="0"/>
              </a:spcBef>
              <a:spcAft>
                <a:spcPts val="0"/>
              </a:spcAft>
              <a:buClr>
                <a:srgbClr val="2B2C30"/>
              </a:buClr>
              <a:buSzPts val="2300"/>
              <a:buFont typeface="Public Sans"/>
              <a:buChar char="●"/>
            </a:pPr>
            <a:r>
              <a:rPr lang="en-US" sz="2300">
                <a:solidFill>
                  <a:srgbClr val="2B2C30"/>
                </a:solidFill>
                <a:latin typeface="Public Sans"/>
                <a:ea typeface="Public Sans"/>
                <a:cs typeface="Public Sans"/>
                <a:sym typeface="Public Sans"/>
              </a:rPr>
              <a:t>There’s more information lacking than we originally thought from the </a:t>
            </a:r>
            <a:r>
              <a:rPr lang="en-US" sz="2300">
                <a:solidFill>
                  <a:srgbClr val="2B2C30"/>
                </a:solidFill>
                <a:latin typeface="Public Sans"/>
                <a:ea typeface="Public Sans"/>
                <a:cs typeface="Public Sans"/>
                <a:sym typeface="Public Sans"/>
              </a:rPr>
              <a:t>initial</a:t>
            </a:r>
            <a:r>
              <a:rPr lang="en-US" sz="2300">
                <a:solidFill>
                  <a:srgbClr val="2B2C30"/>
                </a:solidFill>
                <a:latin typeface="Public Sans"/>
                <a:ea typeface="Public Sans"/>
                <a:cs typeface="Public Sans"/>
                <a:sym typeface="Public Sans"/>
              </a:rPr>
              <a:t> insight report. </a:t>
            </a:r>
            <a:endParaRPr sz="2300">
              <a:solidFill>
                <a:srgbClr val="2B2C30"/>
              </a:solidFill>
              <a:latin typeface="Public Sans"/>
              <a:ea typeface="Public Sans"/>
              <a:cs typeface="Public Sans"/>
              <a:sym typeface="Public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98" name="Shape 98"/>
        <p:cNvGrpSpPr/>
        <p:nvPr/>
      </p:nvGrpSpPr>
      <p:grpSpPr>
        <a:xfrm>
          <a:off x="0" y="0"/>
          <a:ext cx="0" cy="0"/>
          <a:chOff x="0" y="0"/>
          <a:chExt cx="0" cy="0"/>
        </a:xfrm>
      </p:grpSpPr>
      <p:sp>
        <p:nvSpPr>
          <p:cNvPr id="99" name="Google Shape;99;g2cf553bee3e_0_105"/>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rtl="0" algn="l">
              <a:lnSpc>
                <a:spcPct val="140010"/>
              </a:lnSpc>
              <a:spcBef>
                <a:spcPts val="0"/>
              </a:spcBef>
              <a:spcAft>
                <a:spcPts val="0"/>
              </a:spcAft>
              <a:buClr>
                <a:schemeClr val="dk1"/>
              </a:buClr>
              <a:buSzPts val="3714"/>
              <a:buFont typeface="Arial"/>
              <a:buNone/>
            </a:pPr>
            <a:r>
              <a:rPr b="1" lang="en-US" sz="3714">
                <a:solidFill>
                  <a:srgbClr val="2B2C30"/>
                </a:solidFill>
                <a:latin typeface="Public Sans"/>
                <a:ea typeface="Public Sans"/>
                <a:cs typeface="Public Sans"/>
                <a:sym typeface="Public Sans"/>
              </a:rPr>
              <a:t>Key Question #2 Revised</a:t>
            </a:r>
            <a:endParaRPr b="1" sz="3714">
              <a:solidFill>
                <a:srgbClr val="2B2C30"/>
              </a:solidFill>
              <a:latin typeface="Public Sans"/>
              <a:ea typeface="Public Sans"/>
              <a:cs typeface="Public Sans"/>
              <a:sym typeface="Public Sans"/>
            </a:endParaRPr>
          </a:p>
        </p:txBody>
      </p:sp>
      <p:sp>
        <p:nvSpPr>
          <p:cNvPr id="100" name="Google Shape;100;g2cf553bee3e_0_105"/>
          <p:cNvSpPr txBox="1"/>
          <p:nvPr/>
        </p:nvSpPr>
        <p:spPr>
          <a:xfrm>
            <a:off x="752175" y="9344024"/>
            <a:ext cx="7877400" cy="2154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 name="Google Shape;101;g2cf553bee3e_0_105"/>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102" name="Google Shape;102;g2cf553bee3e_0_105"/>
          <p:cNvSpPr txBox="1"/>
          <p:nvPr/>
        </p:nvSpPr>
        <p:spPr>
          <a:xfrm>
            <a:off x="1006875" y="2045375"/>
            <a:ext cx="16509300" cy="10698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b="1" lang="en-US" sz="2500">
                <a:solidFill>
                  <a:schemeClr val="dk1"/>
                </a:solidFill>
                <a:latin typeface="Public Sans"/>
                <a:ea typeface="Public Sans"/>
                <a:cs typeface="Public Sans"/>
                <a:sym typeface="Public Sans"/>
              </a:rPr>
              <a:t>2. How much funding is going toward nonprofits led by Black or LatinX individuals (president, executive director, board chair, etc.) in Massachusetts?</a:t>
            </a:r>
            <a:endParaRPr sz="2500">
              <a:solidFill>
                <a:schemeClr val="dk1"/>
              </a:solidFill>
              <a:latin typeface="Public Sans"/>
              <a:ea typeface="Public Sans"/>
              <a:cs typeface="Public Sans"/>
              <a:sym typeface="Public Sans"/>
            </a:endParaRPr>
          </a:p>
        </p:txBody>
      </p:sp>
      <p:sp>
        <p:nvSpPr>
          <p:cNvPr id="103" name="Google Shape;103;g2cf553bee3e_0_105"/>
          <p:cNvSpPr txBox="1"/>
          <p:nvPr/>
        </p:nvSpPr>
        <p:spPr>
          <a:xfrm>
            <a:off x="10491100" y="9051525"/>
            <a:ext cx="600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solidFill>
                <a:srgbClr val="888888"/>
              </a:solidFill>
              <a:latin typeface="Calibri"/>
              <a:ea typeface="Calibri"/>
              <a:cs typeface="Calibri"/>
              <a:sym typeface="Calibri"/>
            </a:endParaRPr>
          </a:p>
        </p:txBody>
      </p:sp>
      <p:pic>
        <p:nvPicPr>
          <p:cNvPr id="104" name="Google Shape;104;g2cf553bee3e_0_105"/>
          <p:cNvPicPr preferRelativeResize="0"/>
          <p:nvPr/>
        </p:nvPicPr>
        <p:blipFill>
          <a:blip r:embed="rId3">
            <a:alphaModFix/>
          </a:blip>
          <a:stretch>
            <a:fillRect/>
          </a:stretch>
        </p:blipFill>
        <p:spPr>
          <a:xfrm>
            <a:off x="1006875" y="4121762"/>
            <a:ext cx="6843120" cy="4013574"/>
          </a:xfrm>
          <a:prstGeom prst="rect">
            <a:avLst/>
          </a:prstGeom>
          <a:noFill/>
          <a:ln>
            <a:noFill/>
          </a:ln>
        </p:spPr>
      </p:pic>
      <p:sp>
        <p:nvSpPr>
          <p:cNvPr id="105" name="Google Shape;105;g2cf553bee3e_0_105"/>
          <p:cNvSpPr/>
          <p:nvPr/>
        </p:nvSpPr>
        <p:spPr>
          <a:xfrm>
            <a:off x="8270713" y="5898400"/>
            <a:ext cx="938100" cy="662400"/>
          </a:xfrm>
          <a:prstGeom prst="right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93C47D"/>
              </a:highlight>
              <a:latin typeface="Calibri"/>
              <a:ea typeface="Calibri"/>
              <a:cs typeface="Calibri"/>
              <a:sym typeface="Calibri"/>
            </a:endParaRPr>
          </a:p>
        </p:txBody>
      </p:sp>
      <p:sp>
        <p:nvSpPr>
          <p:cNvPr id="106" name="Google Shape;106;g2cf553bee3e_0_105"/>
          <p:cNvSpPr txBox="1"/>
          <p:nvPr/>
        </p:nvSpPr>
        <p:spPr>
          <a:xfrm>
            <a:off x="1006875" y="8845275"/>
            <a:ext cx="7723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solidFill>
                  <a:srgbClr val="888888"/>
                </a:solidFill>
                <a:latin typeface="Calibri"/>
                <a:ea typeface="Calibri"/>
                <a:cs typeface="Calibri"/>
                <a:sym typeface="Calibri"/>
              </a:rPr>
              <a:t>Source: ‘Grants’ Bundle, ‘Organizations’ Bundle joined on ‘org_name’</a:t>
            </a:r>
            <a:endParaRPr sz="2000">
              <a:solidFill>
                <a:srgbClr val="888888"/>
              </a:solidFill>
              <a:latin typeface="Calibri"/>
              <a:ea typeface="Calibri"/>
              <a:cs typeface="Calibri"/>
              <a:sym typeface="Calibri"/>
            </a:endParaRPr>
          </a:p>
          <a:p>
            <a:pPr indent="0" lvl="0" marL="0" rtl="0" algn="l">
              <a:spcBef>
                <a:spcPts val="0"/>
              </a:spcBef>
              <a:spcAft>
                <a:spcPts val="0"/>
              </a:spcAft>
              <a:buNone/>
            </a:pPr>
            <a:r>
              <a:rPr lang="en-US" sz="2000">
                <a:solidFill>
                  <a:srgbClr val="888888"/>
                </a:solidFill>
                <a:latin typeface="Calibri"/>
                <a:ea typeface="Calibri"/>
                <a:cs typeface="Calibri"/>
                <a:sym typeface="Calibri"/>
              </a:rPr>
              <a:t>Columns used: ‘amount_usd’, ‘recip_name’, ‘org_name’, ‘race_leader’</a:t>
            </a:r>
            <a:endParaRPr sz="2000">
              <a:solidFill>
                <a:srgbClr val="888888"/>
              </a:solidFill>
              <a:latin typeface="Calibri"/>
              <a:ea typeface="Calibri"/>
              <a:cs typeface="Calibri"/>
              <a:sym typeface="Calibri"/>
            </a:endParaRPr>
          </a:p>
        </p:txBody>
      </p:sp>
      <p:sp>
        <p:nvSpPr>
          <p:cNvPr id="107" name="Google Shape;107;g2cf553bee3e_0_105"/>
          <p:cNvSpPr txBox="1"/>
          <p:nvPr/>
        </p:nvSpPr>
        <p:spPr>
          <a:xfrm>
            <a:off x="1305587" y="8352675"/>
            <a:ext cx="6245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lang="en-US" sz="2000">
                <a:solidFill>
                  <a:schemeClr val="dk1"/>
                </a:solidFill>
                <a:latin typeface="Calibri"/>
                <a:ea typeface="Calibri"/>
                <a:cs typeface="Calibri"/>
                <a:sym typeface="Calibri"/>
              </a:rPr>
              <a:t>Total Grants </a:t>
            </a:r>
            <a:r>
              <a:rPr b="1" lang="en-US" sz="2000">
                <a:solidFill>
                  <a:schemeClr val="dk1"/>
                </a:solidFill>
                <a:latin typeface="Calibri"/>
                <a:ea typeface="Calibri"/>
                <a:cs typeface="Calibri"/>
                <a:sym typeface="Calibri"/>
              </a:rPr>
              <a:t>Distribution</a:t>
            </a:r>
            <a:r>
              <a:rPr b="1" lang="en-US" sz="2000">
                <a:solidFill>
                  <a:schemeClr val="dk1"/>
                </a:solidFill>
                <a:latin typeface="Calibri"/>
                <a:ea typeface="Calibri"/>
                <a:cs typeface="Calibri"/>
                <a:sym typeface="Calibri"/>
              </a:rPr>
              <a:t> based on Leadership Race</a:t>
            </a:r>
            <a:endParaRPr b="1" i="0" sz="2000" u="none" cap="none" strike="noStrike">
              <a:solidFill>
                <a:schemeClr val="dk1"/>
              </a:solidFill>
              <a:latin typeface="Calibri"/>
              <a:ea typeface="Calibri"/>
              <a:cs typeface="Calibri"/>
              <a:sym typeface="Calibri"/>
            </a:endParaRPr>
          </a:p>
        </p:txBody>
      </p:sp>
      <p:sp>
        <p:nvSpPr>
          <p:cNvPr id="108" name="Google Shape;108;g2cf553bee3e_0_105"/>
          <p:cNvSpPr txBox="1"/>
          <p:nvPr/>
        </p:nvSpPr>
        <p:spPr>
          <a:xfrm>
            <a:off x="9629675" y="8931200"/>
            <a:ext cx="7723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888888"/>
                </a:solidFill>
                <a:latin typeface="Calibri"/>
                <a:ea typeface="Calibri"/>
                <a:cs typeface="Calibri"/>
                <a:sym typeface="Calibri"/>
              </a:rPr>
              <a:t>Source: ‘Grants’ Bundle, ‘Organizations’ Bundle joined on ‘ein’</a:t>
            </a:r>
            <a:endParaRPr sz="2000">
              <a:solidFill>
                <a:srgbClr val="888888"/>
              </a:solidFill>
              <a:latin typeface="Calibri"/>
              <a:ea typeface="Calibri"/>
              <a:cs typeface="Calibri"/>
              <a:sym typeface="Calibri"/>
            </a:endParaRPr>
          </a:p>
          <a:p>
            <a:pPr indent="0" lvl="0" marL="0" rtl="0" algn="l">
              <a:spcBef>
                <a:spcPts val="0"/>
              </a:spcBef>
              <a:spcAft>
                <a:spcPts val="0"/>
              </a:spcAft>
              <a:buNone/>
            </a:pPr>
            <a:r>
              <a:rPr lang="en-US" sz="2000">
                <a:solidFill>
                  <a:srgbClr val="888888"/>
                </a:solidFill>
                <a:latin typeface="Calibri"/>
                <a:ea typeface="Calibri"/>
                <a:cs typeface="Calibri"/>
                <a:sym typeface="Calibri"/>
              </a:rPr>
              <a:t>Columns used: ‘amount_usd’, ‘recip_name’, ‘org_name’, ‘race_leader’</a:t>
            </a:r>
            <a:endParaRPr sz="2000">
              <a:solidFill>
                <a:srgbClr val="888888"/>
              </a:solidFill>
              <a:latin typeface="Calibri"/>
              <a:ea typeface="Calibri"/>
              <a:cs typeface="Calibri"/>
              <a:sym typeface="Calibri"/>
            </a:endParaRPr>
          </a:p>
        </p:txBody>
      </p:sp>
      <p:sp>
        <p:nvSpPr>
          <p:cNvPr id="109" name="Google Shape;109;g2cf553bee3e_0_105"/>
          <p:cNvSpPr txBox="1"/>
          <p:nvPr/>
        </p:nvSpPr>
        <p:spPr>
          <a:xfrm>
            <a:off x="10667221" y="8438600"/>
            <a:ext cx="5648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200"/>
              <a:buFont typeface="Arial"/>
              <a:buNone/>
            </a:pPr>
            <a:r>
              <a:rPr b="1" lang="en-US" sz="2000">
                <a:solidFill>
                  <a:schemeClr val="dk1"/>
                </a:solidFill>
                <a:latin typeface="Calibri"/>
                <a:ea typeface="Calibri"/>
                <a:cs typeface="Calibri"/>
                <a:sym typeface="Calibri"/>
              </a:rPr>
              <a:t>Total Grants Distribution based on Leadership Race</a:t>
            </a:r>
            <a:endParaRPr b="1" sz="2000">
              <a:solidFill>
                <a:schemeClr val="dk1"/>
              </a:solidFill>
              <a:latin typeface="Calibri"/>
              <a:ea typeface="Calibri"/>
              <a:cs typeface="Calibri"/>
              <a:sym typeface="Calibri"/>
            </a:endParaRPr>
          </a:p>
        </p:txBody>
      </p:sp>
      <p:sp>
        <p:nvSpPr>
          <p:cNvPr id="110" name="Google Shape;110;g2cf553bee3e_0_105"/>
          <p:cNvSpPr/>
          <p:nvPr/>
        </p:nvSpPr>
        <p:spPr>
          <a:xfrm>
            <a:off x="10667225" y="2659000"/>
            <a:ext cx="7476300" cy="800400"/>
          </a:xfrm>
          <a:prstGeom prst="roundRect">
            <a:avLst>
              <a:gd fmla="val 16667" name="adj"/>
            </a:avLst>
          </a:prstGeom>
          <a:solidFill>
            <a:schemeClr val="lt2"/>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US" sz="2000">
                <a:solidFill>
                  <a:srgbClr val="38761D"/>
                </a:solidFill>
                <a:latin typeface="Calibri"/>
                <a:ea typeface="Calibri"/>
                <a:cs typeface="Calibri"/>
                <a:sym typeface="Calibri"/>
              </a:rPr>
              <a:t>as asked by NCF, we revised the methodology by joining data bundles using a ‘EIN’ to ensure more consistency! </a:t>
            </a:r>
            <a:endParaRPr b="0" i="0" sz="2000" u="none" cap="none" strike="noStrike">
              <a:solidFill>
                <a:srgbClr val="38761D"/>
              </a:solidFill>
              <a:latin typeface="Calibri"/>
              <a:ea typeface="Calibri"/>
              <a:cs typeface="Calibri"/>
              <a:sym typeface="Calibri"/>
            </a:endParaRPr>
          </a:p>
        </p:txBody>
      </p:sp>
      <p:pic>
        <p:nvPicPr>
          <p:cNvPr id="111" name="Google Shape;111;g2cf553bee3e_0_105"/>
          <p:cNvPicPr preferRelativeResize="0"/>
          <p:nvPr/>
        </p:nvPicPr>
        <p:blipFill rotWithShape="1">
          <a:blip r:embed="rId4">
            <a:alphaModFix/>
          </a:blip>
          <a:srcRect b="0" l="0" r="6976" t="0"/>
          <a:stretch/>
        </p:blipFill>
        <p:spPr>
          <a:xfrm>
            <a:off x="10028110" y="4188513"/>
            <a:ext cx="6926291" cy="401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15" name="Shape 115"/>
        <p:cNvGrpSpPr/>
        <p:nvPr/>
      </p:nvGrpSpPr>
      <p:grpSpPr>
        <a:xfrm>
          <a:off x="0" y="0"/>
          <a:ext cx="0" cy="0"/>
          <a:chOff x="0" y="0"/>
          <a:chExt cx="0" cy="0"/>
        </a:xfrm>
      </p:grpSpPr>
      <p:cxnSp>
        <p:nvCxnSpPr>
          <p:cNvPr id="116" name="Google Shape;116;g2be9fdfe0f2_1_1"/>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117" name="Google Shape;117;g2be9fdfe0f2_1_1"/>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714"/>
              <a:buFont typeface="Arial"/>
              <a:buNone/>
            </a:pPr>
            <a:r>
              <a:rPr b="1" lang="en-US" sz="3714">
                <a:solidFill>
                  <a:srgbClr val="2B2C30"/>
                </a:solidFill>
                <a:latin typeface="Public Sans"/>
                <a:ea typeface="Public Sans"/>
                <a:cs typeface="Public Sans"/>
                <a:sym typeface="Public Sans"/>
              </a:rPr>
              <a:t>Extension Question #1</a:t>
            </a:r>
            <a:endParaRPr b="1" i="0" sz="3714" u="none" cap="none" strike="noStrike">
              <a:solidFill>
                <a:srgbClr val="2B2C30"/>
              </a:solidFill>
              <a:latin typeface="Public Sans"/>
              <a:ea typeface="Public Sans"/>
              <a:cs typeface="Public Sans"/>
              <a:sym typeface="Public Sans"/>
            </a:endParaRPr>
          </a:p>
        </p:txBody>
      </p:sp>
      <p:sp>
        <p:nvSpPr>
          <p:cNvPr id="118" name="Google Shape;118;g2be9fdfe0f2_1_1"/>
          <p:cNvSpPr txBox="1"/>
          <p:nvPr/>
        </p:nvSpPr>
        <p:spPr>
          <a:xfrm>
            <a:off x="1028700" y="2270700"/>
            <a:ext cx="16614600" cy="5694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Clr>
                <a:schemeClr val="dk1"/>
              </a:buClr>
              <a:buSzPts val="1100"/>
              <a:buFont typeface="Arial"/>
              <a:buNone/>
            </a:pPr>
            <a:r>
              <a:rPr b="1" lang="en-US" sz="2500">
                <a:solidFill>
                  <a:schemeClr val="dk1"/>
                </a:solidFill>
                <a:latin typeface="Public Sans"/>
                <a:ea typeface="Public Sans"/>
                <a:cs typeface="Public Sans"/>
                <a:sym typeface="Public Sans"/>
              </a:rPr>
              <a:t>Filter out hospitals, churches, and higher education institutions. </a:t>
            </a:r>
            <a:endParaRPr b="1" sz="2500">
              <a:solidFill>
                <a:schemeClr val="dk1"/>
              </a:solidFill>
              <a:latin typeface="Public Sans"/>
              <a:ea typeface="Public Sans"/>
              <a:cs typeface="Public Sans"/>
              <a:sym typeface="Public Sans"/>
            </a:endParaRPr>
          </a:p>
        </p:txBody>
      </p:sp>
      <p:pic>
        <p:nvPicPr>
          <p:cNvPr id="119" name="Google Shape;119;g2be9fdfe0f2_1_1"/>
          <p:cNvPicPr preferRelativeResize="0"/>
          <p:nvPr/>
        </p:nvPicPr>
        <p:blipFill>
          <a:blip r:embed="rId3">
            <a:alphaModFix/>
          </a:blip>
          <a:stretch>
            <a:fillRect/>
          </a:stretch>
        </p:blipFill>
        <p:spPr>
          <a:xfrm>
            <a:off x="1028700" y="3429000"/>
            <a:ext cx="15163800" cy="1028700"/>
          </a:xfrm>
          <a:prstGeom prst="rect">
            <a:avLst/>
          </a:prstGeom>
          <a:noFill/>
          <a:ln>
            <a:noFill/>
          </a:ln>
        </p:spPr>
      </p:pic>
      <p:pic>
        <p:nvPicPr>
          <p:cNvPr id="120" name="Google Shape;120;g2be9fdfe0f2_1_1"/>
          <p:cNvPicPr preferRelativeResize="0"/>
          <p:nvPr/>
        </p:nvPicPr>
        <p:blipFill>
          <a:blip r:embed="rId4">
            <a:alphaModFix/>
          </a:blip>
          <a:stretch>
            <a:fillRect/>
          </a:stretch>
        </p:blipFill>
        <p:spPr>
          <a:xfrm>
            <a:off x="1006875" y="4925850"/>
            <a:ext cx="14935200" cy="876300"/>
          </a:xfrm>
          <a:prstGeom prst="rect">
            <a:avLst/>
          </a:prstGeom>
          <a:noFill/>
          <a:ln>
            <a:noFill/>
          </a:ln>
        </p:spPr>
      </p:pic>
      <p:pic>
        <p:nvPicPr>
          <p:cNvPr id="121" name="Google Shape;121;g2be9fdfe0f2_1_1"/>
          <p:cNvPicPr preferRelativeResize="0"/>
          <p:nvPr/>
        </p:nvPicPr>
        <p:blipFill>
          <a:blip r:embed="rId5">
            <a:alphaModFix/>
          </a:blip>
          <a:stretch>
            <a:fillRect/>
          </a:stretch>
        </p:blipFill>
        <p:spPr>
          <a:xfrm>
            <a:off x="1006875" y="6170575"/>
            <a:ext cx="15125700" cy="895350"/>
          </a:xfrm>
          <a:prstGeom prst="rect">
            <a:avLst/>
          </a:prstGeom>
          <a:noFill/>
          <a:ln>
            <a:noFill/>
          </a:ln>
        </p:spPr>
      </p:pic>
      <p:sp>
        <p:nvSpPr>
          <p:cNvPr id="122" name="Google Shape;122;g2be9fdfe0f2_1_1"/>
          <p:cNvSpPr txBox="1"/>
          <p:nvPr/>
        </p:nvSpPr>
        <p:spPr>
          <a:xfrm>
            <a:off x="1041675" y="7434350"/>
            <a:ext cx="15056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Note:  There were </a:t>
            </a:r>
            <a:r>
              <a:rPr b="1" lang="en-US" sz="2300">
                <a:solidFill>
                  <a:schemeClr val="dk1"/>
                </a:solidFill>
                <a:latin typeface="Calibri"/>
                <a:ea typeface="Calibri"/>
                <a:cs typeface="Calibri"/>
                <a:sym typeface="Calibri"/>
              </a:rPr>
              <a:t>no</a:t>
            </a:r>
            <a:r>
              <a:rPr lang="en-US" sz="2300">
                <a:solidFill>
                  <a:schemeClr val="dk1"/>
                </a:solidFill>
                <a:latin typeface="Calibri"/>
                <a:ea typeface="Calibri"/>
                <a:cs typeface="Calibri"/>
                <a:sym typeface="Calibri"/>
              </a:rPr>
              <a:t> organizations that fell into these categories, but we still need to look at NTEE codes, which will provide us with more information – we will include this analysis in the final report!</a:t>
            </a:r>
            <a:endParaRPr sz="2300">
              <a:solidFill>
                <a:schemeClr val="dk1"/>
              </a:solidFill>
              <a:latin typeface="Calibri"/>
              <a:ea typeface="Calibri"/>
              <a:cs typeface="Calibri"/>
              <a:sym typeface="Calibri"/>
            </a:endParaRPr>
          </a:p>
        </p:txBody>
      </p:sp>
      <p:sp>
        <p:nvSpPr>
          <p:cNvPr id="123" name="Google Shape;123;g2be9fdfe0f2_1_1"/>
          <p:cNvSpPr txBox="1"/>
          <p:nvPr/>
        </p:nvSpPr>
        <p:spPr>
          <a:xfrm>
            <a:off x="1006875" y="8327150"/>
            <a:ext cx="11409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888888"/>
                </a:solidFill>
                <a:latin typeface="Calibri"/>
                <a:ea typeface="Calibri"/>
                <a:cs typeface="Calibri"/>
                <a:sym typeface="Calibri"/>
              </a:rPr>
              <a:t>Source: ‘Organizations’ Bundle</a:t>
            </a:r>
            <a:endParaRPr sz="2000">
              <a:solidFill>
                <a:srgbClr val="888888"/>
              </a:solidFill>
              <a:latin typeface="Calibri"/>
              <a:ea typeface="Calibri"/>
              <a:cs typeface="Calibri"/>
              <a:sym typeface="Calibri"/>
            </a:endParaRPr>
          </a:p>
          <a:p>
            <a:pPr indent="0" lvl="0" marL="0" rtl="0" algn="l">
              <a:spcBef>
                <a:spcPts val="0"/>
              </a:spcBef>
              <a:spcAft>
                <a:spcPts val="0"/>
              </a:spcAft>
              <a:buNone/>
            </a:pPr>
            <a:r>
              <a:rPr lang="en-US" sz="2000">
                <a:solidFill>
                  <a:srgbClr val="888888"/>
                </a:solidFill>
                <a:latin typeface="Calibri"/>
                <a:ea typeface="Calibri"/>
                <a:cs typeface="Calibri"/>
                <a:sym typeface="Calibri"/>
              </a:rPr>
              <a:t>Columns used: ‘organization_name’; checking if it contains corresponding word</a:t>
            </a:r>
            <a:endParaRPr sz="2000">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27" name="Shape 127"/>
        <p:cNvGrpSpPr/>
        <p:nvPr/>
      </p:nvGrpSpPr>
      <p:grpSpPr>
        <a:xfrm>
          <a:off x="0" y="0"/>
          <a:ext cx="0" cy="0"/>
          <a:chOff x="0" y="0"/>
          <a:chExt cx="0" cy="0"/>
        </a:xfrm>
      </p:grpSpPr>
      <p:cxnSp>
        <p:nvCxnSpPr>
          <p:cNvPr id="128" name="Google Shape;128;g2cf553bee3e_0_23"/>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129" name="Google Shape;129;g2cf553bee3e_0_23"/>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714"/>
              <a:buFont typeface="Arial"/>
              <a:buNone/>
            </a:pPr>
            <a:r>
              <a:rPr b="1" lang="en-US" sz="3714">
                <a:solidFill>
                  <a:srgbClr val="2B2C30"/>
                </a:solidFill>
                <a:latin typeface="Public Sans"/>
                <a:ea typeface="Public Sans"/>
                <a:cs typeface="Public Sans"/>
                <a:sym typeface="Public Sans"/>
              </a:rPr>
              <a:t>Extension Question #1</a:t>
            </a:r>
            <a:endParaRPr b="1" i="0" sz="3714" u="none" cap="none" strike="noStrike">
              <a:solidFill>
                <a:srgbClr val="2B2C30"/>
              </a:solidFill>
              <a:latin typeface="Public Sans"/>
              <a:ea typeface="Public Sans"/>
              <a:cs typeface="Public Sans"/>
              <a:sym typeface="Public Sans"/>
            </a:endParaRPr>
          </a:p>
        </p:txBody>
      </p:sp>
      <p:sp>
        <p:nvSpPr>
          <p:cNvPr id="130" name="Google Shape;130;g2cf553bee3e_0_23"/>
          <p:cNvSpPr txBox="1"/>
          <p:nvPr/>
        </p:nvSpPr>
        <p:spPr>
          <a:xfrm>
            <a:off x="1028700" y="2270700"/>
            <a:ext cx="16614600" cy="5694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Clr>
                <a:schemeClr val="dk1"/>
              </a:buClr>
              <a:buSzPts val="1100"/>
              <a:buFont typeface="Arial"/>
              <a:buNone/>
            </a:pPr>
            <a:r>
              <a:rPr b="1" lang="en-US" sz="2500">
                <a:solidFill>
                  <a:schemeClr val="dk1"/>
                </a:solidFill>
                <a:latin typeface="Public Sans"/>
                <a:ea typeface="Public Sans"/>
                <a:cs typeface="Public Sans"/>
                <a:sym typeface="Public Sans"/>
              </a:rPr>
              <a:t>Grantmaker Analysis</a:t>
            </a:r>
            <a:endParaRPr b="1" sz="2500">
              <a:solidFill>
                <a:schemeClr val="dk1"/>
              </a:solidFill>
              <a:latin typeface="Public Sans"/>
              <a:ea typeface="Public Sans"/>
              <a:cs typeface="Public Sans"/>
              <a:sym typeface="Public Sans"/>
            </a:endParaRPr>
          </a:p>
        </p:txBody>
      </p:sp>
      <p:pic>
        <p:nvPicPr>
          <p:cNvPr id="131" name="Google Shape;131;g2cf553bee3e_0_23"/>
          <p:cNvPicPr preferRelativeResize="0"/>
          <p:nvPr/>
        </p:nvPicPr>
        <p:blipFill>
          <a:blip r:embed="rId3">
            <a:alphaModFix/>
          </a:blip>
          <a:stretch>
            <a:fillRect/>
          </a:stretch>
        </p:blipFill>
        <p:spPr>
          <a:xfrm>
            <a:off x="6938713" y="2341550"/>
            <a:ext cx="10308276" cy="6211400"/>
          </a:xfrm>
          <a:prstGeom prst="rect">
            <a:avLst/>
          </a:prstGeom>
          <a:noFill/>
          <a:ln>
            <a:noFill/>
          </a:ln>
        </p:spPr>
      </p:pic>
      <p:sp>
        <p:nvSpPr>
          <p:cNvPr id="132" name="Google Shape;132;g2cf553bee3e_0_23"/>
          <p:cNvSpPr/>
          <p:nvPr/>
        </p:nvSpPr>
        <p:spPr>
          <a:xfrm>
            <a:off x="1004450" y="4940875"/>
            <a:ext cx="5523300" cy="2178300"/>
          </a:xfrm>
          <a:prstGeom prst="roundRect">
            <a:avLst>
              <a:gd fmla="val 16667" name="adj"/>
            </a:avLst>
          </a:prstGeom>
          <a:solidFill>
            <a:srgbClr val="F4CCCC"/>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3" name="Google Shape;133;g2cf553bee3e_0_23"/>
          <p:cNvSpPr txBox="1"/>
          <p:nvPr/>
        </p:nvSpPr>
        <p:spPr>
          <a:xfrm>
            <a:off x="1111225" y="5014075"/>
            <a:ext cx="51837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Note</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rgbClr val="888888"/>
              </a:buClr>
              <a:buSzPts val="2000"/>
              <a:buFont typeface="Calibri"/>
              <a:buChar char="●"/>
            </a:pPr>
            <a:r>
              <a:rPr lang="en-US" sz="2000">
                <a:solidFill>
                  <a:srgbClr val="888888"/>
                </a:solidFill>
                <a:latin typeface="Calibri"/>
                <a:ea typeface="Calibri"/>
                <a:cs typeface="Calibri"/>
                <a:sym typeface="Calibri"/>
              </a:rPr>
              <a:t>During our previous slides, we showed a version of this graph that had a mistake in its methodology - we looked at grants for ALL populations instead of just the filtered grants</a:t>
            </a:r>
            <a:endParaRPr i="0" sz="2000" u="none" cap="none" strike="noStrike">
              <a:solidFill>
                <a:srgbClr val="888888"/>
              </a:solidFill>
              <a:latin typeface="Calibri"/>
              <a:ea typeface="Calibri"/>
              <a:cs typeface="Calibri"/>
              <a:sym typeface="Calibri"/>
            </a:endParaRPr>
          </a:p>
        </p:txBody>
      </p:sp>
      <p:sp>
        <p:nvSpPr>
          <p:cNvPr id="134" name="Google Shape;134;g2cf553bee3e_0_23"/>
          <p:cNvSpPr txBox="1"/>
          <p:nvPr/>
        </p:nvSpPr>
        <p:spPr>
          <a:xfrm>
            <a:off x="6920713" y="9277350"/>
            <a:ext cx="10344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888888"/>
                </a:solidFill>
                <a:latin typeface="Calibri"/>
                <a:ea typeface="Calibri"/>
                <a:cs typeface="Calibri"/>
                <a:sym typeface="Calibri"/>
              </a:rPr>
              <a:t>Source: </a:t>
            </a:r>
            <a:r>
              <a:rPr lang="en-US" sz="2000">
                <a:solidFill>
                  <a:srgbClr val="888888"/>
                </a:solidFill>
                <a:latin typeface="Calibri"/>
                <a:ea typeface="Calibri"/>
                <a:cs typeface="Calibri"/>
                <a:sym typeface="Calibri"/>
              </a:rPr>
              <a:t>filtered</a:t>
            </a:r>
            <a:r>
              <a:rPr lang="en-US" sz="2000">
                <a:solidFill>
                  <a:srgbClr val="888888"/>
                </a:solidFill>
                <a:latin typeface="Calibri"/>
                <a:ea typeface="Calibri"/>
                <a:cs typeface="Calibri"/>
                <a:sym typeface="Calibri"/>
              </a:rPr>
              <a:t> ‘Grants’ Bundle</a:t>
            </a:r>
            <a:endParaRPr sz="2000">
              <a:solidFill>
                <a:srgbClr val="888888"/>
              </a:solidFill>
              <a:latin typeface="Calibri"/>
              <a:ea typeface="Calibri"/>
              <a:cs typeface="Calibri"/>
              <a:sym typeface="Calibri"/>
            </a:endParaRPr>
          </a:p>
          <a:p>
            <a:pPr indent="0" lvl="0" marL="0" rtl="0" algn="l">
              <a:spcBef>
                <a:spcPts val="0"/>
              </a:spcBef>
              <a:spcAft>
                <a:spcPts val="0"/>
              </a:spcAft>
              <a:buNone/>
            </a:pPr>
            <a:r>
              <a:rPr lang="en-US" sz="2000">
                <a:solidFill>
                  <a:srgbClr val="888888"/>
                </a:solidFill>
                <a:latin typeface="Calibri"/>
                <a:ea typeface="Calibri"/>
                <a:cs typeface="Calibri"/>
                <a:sym typeface="Calibri"/>
              </a:rPr>
              <a:t>Columns used: ‘gm_name’, ‘amount_usd’</a:t>
            </a:r>
            <a:endParaRPr sz="2000">
              <a:solidFill>
                <a:srgbClr val="888888"/>
              </a:solidFill>
              <a:latin typeface="Calibri"/>
              <a:ea typeface="Calibri"/>
              <a:cs typeface="Calibri"/>
              <a:sym typeface="Calibri"/>
            </a:endParaRPr>
          </a:p>
        </p:txBody>
      </p:sp>
      <p:sp>
        <p:nvSpPr>
          <p:cNvPr id="135" name="Google Shape;135;g2cf553bee3e_0_23"/>
          <p:cNvSpPr txBox="1"/>
          <p:nvPr/>
        </p:nvSpPr>
        <p:spPr>
          <a:xfrm>
            <a:off x="7823857" y="8784750"/>
            <a:ext cx="8538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lang="en-US" sz="2000">
                <a:solidFill>
                  <a:schemeClr val="dk1"/>
                </a:solidFill>
                <a:latin typeface="Calibri"/>
                <a:ea typeface="Calibri"/>
                <a:cs typeface="Calibri"/>
                <a:sym typeface="Calibri"/>
              </a:rPr>
              <a:t>Top 10 Grantmakers for Racial Justice Programs</a:t>
            </a:r>
            <a:endParaRPr b="1" i="0" sz="2000" u="none" cap="none" strike="noStrike">
              <a:solidFill>
                <a:schemeClr val="dk1"/>
              </a:solidFill>
              <a:latin typeface="Calibri"/>
              <a:ea typeface="Calibri"/>
              <a:cs typeface="Calibri"/>
              <a:sym typeface="Calibri"/>
            </a:endParaRPr>
          </a:p>
        </p:txBody>
      </p:sp>
      <p:sp>
        <p:nvSpPr>
          <p:cNvPr id="136" name="Google Shape;136;g2cf553bee3e_0_23"/>
          <p:cNvSpPr/>
          <p:nvPr/>
        </p:nvSpPr>
        <p:spPr>
          <a:xfrm>
            <a:off x="1004450" y="3429000"/>
            <a:ext cx="5523300" cy="1178400"/>
          </a:xfrm>
          <a:prstGeom prst="roundRect">
            <a:avLst>
              <a:gd fmla="val 16667" name="adj"/>
            </a:avLst>
          </a:prstGeom>
          <a:solidFill>
            <a:schemeClr val="lt2"/>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US" sz="2000">
                <a:solidFill>
                  <a:srgbClr val="38761D"/>
                </a:solidFill>
                <a:latin typeface="Calibri"/>
                <a:ea typeface="Calibri"/>
                <a:cs typeface="Calibri"/>
                <a:sym typeface="Calibri"/>
              </a:rPr>
              <a:t>again, we define ‘Racial Justice Program’ = any organization whose pcs_population contains the Black/LatinX community</a:t>
            </a:r>
            <a:endParaRPr b="0" i="0" sz="2000" u="none" cap="none" strike="noStrike">
              <a:solidFill>
                <a:srgbClr val="38761D"/>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40" name="Shape 140"/>
        <p:cNvGrpSpPr/>
        <p:nvPr/>
      </p:nvGrpSpPr>
      <p:grpSpPr>
        <a:xfrm>
          <a:off x="0" y="0"/>
          <a:ext cx="0" cy="0"/>
          <a:chOff x="0" y="0"/>
          <a:chExt cx="0" cy="0"/>
        </a:xfrm>
      </p:grpSpPr>
      <p:cxnSp>
        <p:nvCxnSpPr>
          <p:cNvPr id="141" name="Google Shape;141;g2cf553bee3e_0_38"/>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142" name="Google Shape;142;g2cf553bee3e_0_38"/>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714"/>
              <a:buFont typeface="Arial"/>
              <a:buNone/>
            </a:pPr>
            <a:r>
              <a:rPr b="1" lang="en-US" sz="3714">
                <a:solidFill>
                  <a:srgbClr val="2B2C30"/>
                </a:solidFill>
                <a:latin typeface="Public Sans"/>
                <a:ea typeface="Public Sans"/>
                <a:cs typeface="Public Sans"/>
                <a:sym typeface="Public Sans"/>
              </a:rPr>
              <a:t>Extension Question #1</a:t>
            </a:r>
            <a:endParaRPr b="1" i="0" sz="3714" u="none" cap="none" strike="noStrike">
              <a:solidFill>
                <a:srgbClr val="2B2C30"/>
              </a:solidFill>
              <a:latin typeface="Public Sans"/>
              <a:ea typeface="Public Sans"/>
              <a:cs typeface="Public Sans"/>
              <a:sym typeface="Public Sans"/>
            </a:endParaRPr>
          </a:p>
        </p:txBody>
      </p:sp>
      <p:sp>
        <p:nvSpPr>
          <p:cNvPr id="143" name="Google Shape;143;g2cf553bee3e_0_38"/>
          <p:cNvSpPr txBox="1"/>
          <p:nvPr/>
        </p:nvSpPr>
        <p:spPr>
          <a:xfrm>
            <a:off x="1028700" y="2270700"/>
            <a:ext cx="16614600" cy="5694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Clr>
                <a:schemeClr val="dk1"/>
              </a:buClr>
              <a:buSzPts val="1100"/>
              <a:buFont typeface="Arial"/>
              <a:buNone/>
            </a:pPr>
            <a:r>
              <a:rPr b="1" lang="en-US" sz="2500">
                <a:solidFill>
                  <a:schemeClr val="dk1"/>
                </a:solidFill>
                <a:latin typeface="Public Sans"/>
                <a:ea typeface="Public Sans"/>
                <a:cs typeface="Public Sans"/>
                <a:sym typeface="Public Sans"/>
              </a:rPr>
              <a:t>Grantmaker Analysis</a:t>
            </a:r>
            <a:endParaRPr b="1" sz="2500">
              <a:solidFill>
                <a:schemeClr val="dk1"/>
              </a:solidFill>
              <a:latin typeface="Public Sans"/>
              <a:ea typeface="Public Sans"/>
              <a:cs typeface="Public Sans"/>
              <a:sym typeface="Public Sans"/>
            </a:endParaRPr>
          </a:p>
        </p:txBody>
      </p:sp>
      <p:pic>
        <p:nvPicPr>
          <p:cNvPr id="144" name="Google Shape;144;g2cf553bee3e_0_38"/>
          <p:cNvPicPr preferRelativeResize="0"/>
          <p:nvPr/>
        </p:nvPicPr>
        <p:blipFill>
          <a:blip r:embed="rId3">
            <a:alphaModFix/>
          </a:blip>
          <a:stretch>
            <a:fillRect/>
          </a:stretch>
        </p:blipFill>
        <p:spPr>
          <a:xfrm>
            <a:off x="4224563" y="2840100"/>
            <a:ext cx="9795232" cy="5839475"/>
          </a:xfrm>
          <a:prstGeom prst="rect">
            <a:avLst/>
          </a:prstGeom>
          <a:noFill/>
          <a:ln>
            <a:noFill/>
          </a:ln>
        </p:spPr>
      </p:pic>
      <p:sp>
        <p:nvSpPr>
          <p:cNvPr id="145" name="Google Shape;145;g2cf553bee3e_0_38"/>
          <p:cNvSpPr txBox="1"/>
          <p:nvPr/>
        </p:nvSpPr>
        <p:spPr>
          <a:xfrm>
            <a:off x="4163838" y="9277350"/>
            <a:ext cx="10344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888888"/>
                </a:solidFill>
                <a:latin typeface="Calibri"/>
                <a:ea typeface="Calibri"/>
                <a:cs typeface="Calibri"/>
                <a:sym typeface="Calibri"/>
              </a:rPr>
              <a:t>Source: filtered ‘Grants’ Bundle</a:t>
            </a:r>
            <a:endParaRPr sz="2000">
              <a:solidFill>
                <a:srgbClr val="888888"/>
              </a:solidFill>
              <a:latin typeface="Calibri"/>
              <a:ea typeface="Calibri"/>
              <a:cs typeface="Calibri"/>
              <a:sym typeface="Calibri"/>
            </a:endParaRPr>
          </a:p>
          <a:p>
            <a:pPr indent="0" lvl="0" marL="0" rtl="0" algn="l">
              <a:spcBef>
                <a:spcPts val="0"/>
              </a:spcBef>
              <a:spcAft>
                <a:spcPts val="0"/>
              </a:spcAft>
              <a:buNone/>
            </a:pPr>
            <a:r>
              <a:rPr lang="en-US" sz="2000">
                <a:solidFill>
                  <a:srgbClr val="888888"/>
                </a:solidFill>
                <a:latin typeface="Calibri"/>
                <a:ea typeface="Calibri"/>
                <a:cs typeface="Calibri"/>
                <a:sym typeface="Calibri"/>
              </a:rPr>
              <a:t>Columns used: ‘gm_name’, ‘gm_city’</a:t>
            </a:r>
            <a:endParaRPr sz="2000">
              <a:solidFill>
                <a:srgbClr val="888888"/>
              </a:solidFill>
              <a:latin typeface="Calibri"/>
              <a:ea typeface="Calibri"/>
              <a:cs typeface="Calibri"/>
              <a:sym typeface="Calibri"/>
            </a:endParaRPr>
          </a:p>
        </p:txBody>
      </p:sp>
      <p:sp>
        <p:nvSpPr>
          <p:cNvPr id="146" name="Google Shape;146;g2cf553bee3e_0_38"/>
          <p:cNvSpPr txBox="1"/>
          <p:nvPr/>
        </p:nvSpPr>
        <p:spPr>
          <a:xfrm>
            <a:off x="5066982" y="8784750"/>
            <a:ext cx="8538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lang="en-US" sz="2000">
                <a:solidFill>
                  <a:schemeClr val="dk1"/>
                </a:solidFill>
                <a:latin typeface="Calibri"/>
                <a:ea typeface="Calibri"/>
                <a:cs typeface="Calibri"/>
                <a:sym typeface="Calibri"/>
              </a:rPr>
              <a:t>Top 10 Cities with Grantmakers for Racial Justice Programs</a:t>
            </a:r>
            <a:endParaRPr b="1" i="0" sz="20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50" name="Shape 150"/>
        <p:cNvGrpSpPr/>
        <p:nvPr/>
      </p:nvGrpSpPr>
      <p:grpSpPr>
        <a:xfrm>
          <a:off x="0" y="0"/>
          <a:ext cx="0" cy="0"/>
          <a:chOff x="0" y="0"/>
          <a:chExt cx="0" cy="0"/>
        </a:xfrm>
      </p:grpSpPr>
      <p:cxnSp>
        <p:nvCxnSpPr>
          <p:cNvPr id="151" name="Google Shape;151;g2cf553bee3e_0_49"/>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152" name="Google Shape;152;g2cf553bee3e_0_49"/>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714"/>
              <a:buFont typeface="Arial"/>
              <a:buNone/>
            </a:pPr>
            <a:r>
              <a:rPr b="1" lang="en-US" sz="3714">
                <a:solidFill>
                  <a:srgbClr val="2B2C30"/>
                </a:solidFill>
                <a:latin typeface="Public Sans"/>
                <a:ea typeface="Public Sans"/>
                <a:cs typeface="Public Sans"/>
                <a:sym typeface="Public Sans"/>
              </a:rPr>
              <a:t>Extension Question #1</a:t>
            </a:r>
            <a:endParaRPr b="1" i="0" sz="3714" u="none" cap="none" strike="noStrike">
              <a:solidFill>
                <a:srgbClr val="2B2C30"/>
              </a:solidFill>
              <a:latin typeface="Public Sans"/>
              <a:ea typeface="Public Sans"/>
              <a:cs typeface="Public Sans"/>
              <a:sym typeface="Public Sans"/>
            </a:endParaRPr>
          </a:p>
        </p:txBody>
      </p:sp>
      <p:sp>
        <p:nvSpPr>
          <p:cNvPr id="153" name="Google Shape;153;g2cf553bee3e_0_49"/>
          <p:cNvSpPr txBox="1"/>
          <p:nvPr/>
        </p:nvSpPr>
        <p:spPr>
          <a:xfrm>
            <a:off x="1028700" y="2270700"/>
            <a:ext cx="16614600" cy="5694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Clr>
                <a:schemeClr val="dk1"/>
              </a:buClr>
              <a:buSzPts val="1100"/>
              <a:buFont typeface="Arial"/>
              <a:buNone/>
            </a:pPr>
            <a:r>
              <a:rPr b="1" lang="en-US" sz="2500">
                <a:solidFill>
                  <a:schemeClr val="dk1"/>
                </a:solidFill>
                <a:latin typeface="Public Sans"/>
                <a:ea typeface="Public Sans"/>
                <a:cs typeface="Public Sans"/>
                <a:sym typeface="Public Sans"/>
              </a:rPr>
              <a:t>Grantmaker Analysis</a:t>
            </a:r>
            <a:endParaRPr b="1" sz="2500">
              <a:solidFill>
                <a:schemeClr val="dk1"/>
              </a:solidFill>
              <a:latin typeface="Public Sans"/>
              <a:ea typeface="Public Sans"/>
              <a:cs typeface="Public Sans"/>
              <a:sym typeface="Public Sans"/>
            </a:endParaRPr>
          </a:p>
        </p:txBody>
      </p:sp>
      <p:pic>
        <p:nvPicPr>
          <p:cNvPr id="154" name="Google Shape;154;g2cf553bee3e_0_49"/>
          <p:cNvPicPr preferRelativeResize="0"/>
          <p:nvPr/>
        </p:nvPicPr>
        <p:blipFill>
          <a:blip r:embed="rId3">
            <a:alphaModFix/>
          </a:blip>
          <a:stretch>
            <a:fillRect/>
          </a:stretch>
        </p:blipFill>
        <p:spPr>
          <a:xfrm>
            <a:off x="4501249" y="2931275"/>
            <a:ext cx="9241839" cy="5509575"/>
          </a:xfrm>
          <a:prstGeom prst="rect">
            <a:avLst/>
          </a:prstGeom>
          <a:noFill/>
          <a:ln>
            <a:noFill/>
          </a:ln>
        </p:spPr>
      </p:pic>
      <p:sp>
        <p:nvSpPr>
          <p:cNvPr id="155" name="Google Shape;155;g2cf553bee3e_0_49"/>
          <p:cNvSpPr txBox="1"/>
          <p:nvPr/>
        </p:nvSpPr>
        <p:spPr>
          <a:xfrm>
            <a:off x="4163838" y="9094550"/>
            <a:ext cx="10344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888888"/>
                </a:solidFill>
                <a:latin typeface="Calibri"/>
                <a:ea typeface="Calibri"/>
                <a:cs typeface="Calibri"/>
                <a:sym typeface="Calibri"/>
              </a:rPr>
              <a:t>Source: filtered ‘Grants’ Bundle</a:t>
            </a:r>
            <a:endParaRPr sz="2000">
              <a:solidFill>
                <a:srgbClr val="888888"/>
              </a:solidFill>
              <a:latin typeface="Calibri"/>
              <a:ea typeface="Calibri"/>
              <a:cs typeface="Calibri"/>
              <a:sym typeface="Calibri"/>
            </a:endParaRPr>
          </a:p>
          <a:p>
            <a:pPr indent="0" lvl="0" marL="0" rtl="0" algn="l">
              <a:spcBef>
                <a:spcPts val="0"/>
              </a:spcBef>
              <a:spcAft>
                <a:spcPts val="0"/>
              </a:spcAft>
              <a:buNone/>
            </a:pPr>
            <a:r>
              <a:rPr lang="en-US" sz="2000">
                <a:solidFill>
                  <a:srgbClr val="888888"/>
                </a:solidFill>
                <a:latin typeface="Calibri"/>
                <a:ea typeface="Calibri"/>
                <a:cs typeface="Calibri"/>
                <a:sym typeface="Calibri"/>
              </a:rPr>
              <a:t>Columns used: ‘amount_usd’, ‘gm_city’</a:t>
            </a:r>
            <a:endParaRPr sz="2000">
              <a:solidFill>
                <a:srgbClr val="888888"/>
              </a:solidFill>
              <a:latin typeface="Calibri"/>
              <a:ea typeface="Calibri"/>
              <a:cs typeface="Calibri"/>
              <a:sym typeface="Calibri"/>
            </a:endParaRPr>
          </a:p>
        </p:txBody>
      </p:sp>
      <p:sp>
        <p:nvSpPr>
          <p:cNvPr id="156" name="Google Shape;156;g2cf553bee3e_0_49"/>
          <p:cNvSpPr txBox="1"/>
          <p:nvPr/>
        </p:nvSpPr>
        <p:spPr>
          <a:xfrm>
            <a:off x="5066982" y="8601950"/>
            <a:ext cx="8538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lang="en-US" sz="2000">
                <a:solidFill>
                  <a:schemeClr val="dk1"/>
                </a:solidFill>
                <a:latin typeface="Calibri"/>
                <a:ea typeface="Calibri"/>
                <a:cs typeface="Calibri"/>
                <a:sym typeface="Calibri"/>
              </a:rPr>
              <a:t>Top 10 GM Cities by Grant Amount for Racial Justice Programs</a:t>
            </a:r>
            <a:endParaRPr b="1" i="0" sz="20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60" name="Shape 160"/>
        <p:cNvGrpSpPr/>
        <p:nvPr/>
      </p:nvGrpSpPr>
      <p:grpSpPr>
        <a:xfrm>
          <a:off x="0" y="0"/>
          <a:ext cx="0" cy="0"/>
          <a:chOff x="0" y="0"/>
          <a:chExt cx="0" cy="0"/>
        </a:xfrm>
      </p:grpSpPr>
      <p:cxnSp>
        <p:nvCxnSpPr>
          <p:cNvPr id="161" name="Google Shape;161;g2cf553bee3e_0_1"/>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162" name="Google Shape;162;g2cf553bee3e_0_1"/>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714"/>
              <a:buFont typeface="Arial"/>
              <a:buNone/>
            </a:pPr>
            <a:r>
              <a:rPr b="1" lang="en-US" sz="3714">
                <a:solidFill>
                  <a:srgbClr val="2B2C30"/>
                </a:solidFill>
                <a:latin typeface="Public Sans"/>
                <a:ea typeface="Public Sans"/>
                <a:cs typeface="Public Sans"/>
                <a:sym typeface="Public Sans"/>
              </a:rPr>
              <a:t>Extension Question #2</a:t>
            </a:r>
            <a:endParaRPr b="1" i="0" sz="3714" u="none" cap="none" strike="noStrike">
              <a:solidFill>
                <a:srgbClr val="2B2C30"/>
              </a:solidFill>
              <a:latin typeface="Public Sans"/>
              <a:ea typeface="Public Sans"/>
              <a:cs typeface="Public Sans"/>
              <a:sym typeface="Public Sans"/>
            </a:endParaRPr>
          </a:p>
        </p:txBody>
      </p:sp>
      <p:sp>
        <p:nvSpPr>
          <p:cNvPr id="163" name="Google Shape;163;g2cf553bee3e_0_1"/>
          <p:cNvSpPr txBox="1"/>
          <p:nvPr/>
        </p:nvSpPr>
        <p:spPr>
          <a:xfrm>
            <a:off x="1028700" y="2270700"/>
            <a:ext cx="16614600" cy="10698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Clr>
                <a:schemeClr val="dk1"/>
              </a:buClr>
              <a:buSzPts val="1100"/>
              <a:buFont typeface="Arial"/>
              <a:buNone/>
            </a:pPr>
            <a:r>
              <a:rPr b="1" lang="en-US" sz="2500">
                <a:solidFill>
                  <a:schemeClr val="dk1"/>
                </a:solidFill>
                <a:latin typeface="Public Sans"/>
                <a:ea typeface="Public Sans"/>
                <a:cs typeface="Public Sans"/>
                <a:sym typeface="Public Sans"/>
              </a:rPr>
              <a:t>Propose a methodology for using and filtering by NTEE codes to extract more meaningful insights from organization mission. Why did you make the decisions that you did? </a:t>
            </a:r>
            <a:endParaRPr b="1" sz="2500">
              <a:solidFill>
                <a:schemeClr val="dk1"/>
              </a:solidFill>
              <a:latin typeface="Public Sans"/>
              <a:ea typeface="Public Sans"/>
              <a:cs typeface="Public Sans"/>
              <a:sym typeface="Public Sans"/>
            </a:endParaRPr>
          </a:p>
        </p:txBody>
      </p:sp>
      <p:sp>
        <p:nvSpPr>
          <p:cNvPr id="164" name="Google Shape;164;g2cf553bee3e_0_1"/>
          <p:cNvSpPr txBox="1"/>
          <p:nvPr/>
        </p:nvSpPr>
        <p:spPr>
          <a:xfrm>
            <a:off x="1028700" y="3579275"/>
            <a:ext cx="162306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lang="en-US" sz="2500">
                <a:solidFill>
                  <a:schemeClr val="dk1"/>
                </a:solidFill>
                <a:latin typeface="Calibri"/>
                <a:ea typeface="Calibri"/>
                <a:cs typeface="Calibri"/>
                <a:sym typeface="Calibri"/>
              </a:rPr>
              <a:t>We can </a:t>
            </a:r>
            <a:r>
              <a:rPr b="1" lang="en-US" sz="2500">
                <a:solidFill>
                  <a:schemeClr val="dk1"/>
                </a:solidFill>
                <a:latin typeface="Calibri"/>
                <a:ea typeface="Calibri"/>
                <a:cs typeface="Calibri"/>
                <a:sym typeface="Calibri"/>
              </a:rPr>
              <a:t>utilize filters</a:t>
            </a:r>
            <a:r>
              <a:rPr lang="en-US" sz="2500">
                <a:solidFill>
                  <a:schemeClr val="dk1"/>
                </a:solidFill>
                <a:latin typeface="Calibri"/>
                <a:ea typeface="Calibri"/>
                <a:cs typeface="Calibri"/>
                <a:sym typeface="Calibri"/>
              </a:rPr>
              <a:t> based on </a:t>
            </a:r>
            <a:r>
              <a:rPr b="1" lang="en-US" sz="2500">
                <a:solidFill>
                  <a:schemeClr val="dk1"/>
                </a:solidFill>
                <a:latin typeface="Calibri"/>
                <a:ea typeface="Calibri"/>
                <a:cs typeface="Calibri"/>
                <a:sym typeface="Calibri"/>
              </a:rPr>
              <a:t>NTEE codes starting with R20</a:t>
            </a:r>
            <a:r>
              <a:rPr lang="en-US" sz="2500">
                <a:solidFill>
                  <a:schemeClr val="dk1"/>
                </a:solidFill>
                <a:latin typeface="Calibri"/>
                <a:ea typeface="Calibri"/>
                <a:cs typeface="Calibri"/>
                <a:sym typeface="Calibri"/>
              </a:rPr>
              <a:t>, as these codes are associated with Civil Rights, Social Action, and Advocacy specifically aimed at the Black community. </a:t>
            </a:r>
            <a:endParaRPr sz="2500">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While R20 is tailored for Black causes, R40 is designated for Latinx causes, so ideally looking into both would be what we want to include both black and brown communities. </a:t>
            </a:r>
            <a:endParaRPr sz="2500">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However, within our dataset, only R20 and R99 codes are present, with R99 representing Civil Rights, Social Action, and Advocacy activities that are not classified under more specific categories (Not Elsewhere Classified). </a:t>
            </a:r>
            <a:endParaRPr sz="2500">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Therefore, </a:t>
            </a:r>
            <a:r>
              <a:rPr b="1" lang="en-US" sz="2500">
                <a:solidFill>
                  <a:schemeClr val="dk1"/>
                </a:solidFill>
                <a:latin typeface="Calibri"/>
                <a:ea typeface="Calibri"/>
                <a:cs typeface="Calibri"/>
                <a:sym typeface="Calibri"/>
              </a:rPr>
              <a:t>narrowing down to only the Black NTEE social justice codes</a:t>
            </a:r>
            <a:r>
              <a:rPr lang="en-US" sz="2500">
                <a:solidFill>
                  <a:schemeClr val="dk1"/>
                </a:solidFill>
                <a:latin typeface="Calibri"/>
                <a:ea typeface="Calibri"/>
                <a:cs typeface="Calibri"/>
                <a:sym typeface="Calibri"/>
              </a:rPr>
              <a:t> indicates a broader involvement in social advocacy initiatives supporting the Black community, beyond organizations explicitly focused solely on Black causes.</a:t>
            </a:r>
            <a:endParaRPr sz="2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68" name="Shape 168"/>
        <p:cNvGrpSpPr/>
        <p:nvPr/>
      </p:nvGrpSpPr>
      <p:grpSpPr>
        <a:xfrm>
          <a:off x="0" y="0"/>
          <a:ext cx="0" cy="0"/>
          <a:chOff x="0" y="0"/>
          <a:chExt cx="0" cy="0"/>
        </a:xfrm>
      </p:grpSpPr>
      <p:cxnSp>
        <p:nvCxnSpPr>
          <p:cNvPr id="169" name="Google Shape;169;g2cf553bee3e_0_63"/>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170" name="Google Shape;170;g2cf553bee3e_0_63"/>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714"/>
              <a:buFont typeface="Arial"/>
              <a:buNone/>
            </a:pPr>
            <a:r>
              <a:rPr b="1" lang="en-US" sz="3714">
                <a:solidFill>
                  <a:srgbClr val="2B2C30"/>
                </a:solidFill>
                <a:latin typeface="Public Sans"/>
                <a:ea typeface="Public Sans"/>
                <a:cs typeface="Public Sans"/>
                <a:sym typeface="Public Sans"/>
              </a:rPr>
              <a:t>Extension Question #2</a:t>
            </a:r>
            <a:endParaRPr b="1" i="0" sz="3714" u="none" cap="none" strike="noStrike">
              <a:solidFill>
                <a:srgbClr val="2B2C30"/>
              </a:solidFill>
              <a:latin typeface="Public Sans"/>
              <a:ea typeface="Public Sans"/>
              <a:cs typeface="Public Sans"/>
              <a:sym typeface="Public Sans"/>
            </a:endParaRPr>
          </a:p>
        </p:txBody>
      </p:sp>
      <p:sp>
        <p:nvSpPr>
          <p:cNvPr id="171" name="Google Shape;171;g2cf553bee3e_0_63"/>
          <p:cNvSpPr txBox="1"/>
          <p:nvPr/>
        </p:nvSpPr>
        <p:spPr>
          <a:xfrm>
            <a:off x="1028700" y="2270700"/>
            <a:ext cx="16614600" cy="10698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Clr>
                <a:schemeClr val="dk1"/>
              </a:buClr>
              <a:buSzPts val="1100"/>
              <a:buFont typeface="Arial"/>
              <a:buNone/>
            </a:pPr>
            <a:r>
              <a:rPr b="1" lang="en-US" sz="2500">
                <a:solidFill>
                  <a:schemeClr val="dk1"/>
                </a:solidFill>
                <a:latin typeface="Public Sans"/>
                <a:ea typeface="Public Sans"/>
                <a:cs typeface="Public Sans"/>
                <a:sym typeface="Public Sans"/>
              </a:rPr>
              <a:t>Propose a methodology for using and filtering by NTEE codes to extract more meaningful insights from organization mission. Why did you make the decisions that you did? </a:t>
            </a:r>
            <a:endParaRPr b="1" sz="2500">
              <a:solidFill>
                <a:schemeClr val="dk1"/>
              </a:solidFill>
              <a:latin typeface="Public Sans"/>
              <a:ea typeface="Public Sans"/>
              <a:cs typeface="Public Sans"/>
              <a:sym typeface="Public Sans"/>
            </a:endParaRPr>
          </a:p>
        </p:txBody>
      </p:sp>
      <p:pic>
        <p:nvPicPr>
          <p:cNvPr id="172" name="Google Shape;172;g2cf553bee3e_0_63"/>
          <p:cNvPicPr preferRelativeResize="0"/>
          <p:nvPr/>
        </p:nvPicPr>
        <p:blipFill>
          <a:blip r:embed="rId3">
            <a:alphaModFix/>
          </a:blip>
          <a:stretch>
            <a:fillRect/>
          </a:stretch>
        </p:blipFill>
        <p:spPr>
          <a:xfrm>
            <a:off x="7580975" y="3429000"/>
            <a:ext cx="9159575" cy="5776300"/>
          </a:xfrm>
          <a:prstGeom prst="rect">
            <a:avLst/>
          </a:prstGeom>
          <a:noFill/>
          <a:ln>
            <a:noFill/>
          </a:ln>
        </p:spPr>
      </p:pic>
      <p:sp>
        <p:nvSpPr>
          <p:cNvPr id="173" name="Google Shape;173;g2cf553bee3e_0_63"/>
          <p:cNvSpPr txBox="1"/>
          <p:nvPr/>
        </p:nvSpPr>
        <p:spPr>
          <a:xfrm>
            <a:off x="1028700" y="4603400"/>
            <a:ext cx="62079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Looking at the graph, there are a lot more organizations indicating they support civil rights and racial justice issues affecting the Black community than just the ones with pcs_codes for Black/Latinx organizations.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US" sz="2000">
                <a:solidFill>
                  <a:schemeClr val="dk1"/>
                </a:solidFill>
                <a:latin typeface="Calibri"/>
                <a:ea typeface="Calibri"/>
                <a:cs typeface="Calibri"/>
                <a:sym typeface="Calibri"/>
              </a:rPr>
              <a:t>Some useful analysis we could do in the future is compare the organizations with pcs supporting black/brown and NTEE codes supporting those causes.</a:t>
            </a:r>
            <a:endParaRPr sz="2000">
              <a:solidFill>
                <a:schemeClr val="dk1"/>
              </a:solidFill>
            </a:endParaRPr>
          </a:p>
        </p:txBody>
      </p:sp>
      <p:sp>
        <p:nvSpPr>
          <p:cNvPr id="174" name="Google Shape;174;g2cf553bee3e_0_63"/>
          <p:cNvSpPr txBox="1"/>
          <p:nvPr/>
        </p:nvSpPr>
        <p:spPr>
          <a:xfrm>
            <a:off x="7580974" y="9293800"/>
            <a:ext cx="9159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888888"/>
                </a:solidFill>
                <a:latin typeface="Calibri"/>
                <a:ea typeface="Calibri"/>
                <a:cs typeface="Calibri"/>
                <a:sym typeface="Calibri"/>
              </a:rPr>
              <a:t>Source: filtered ‘Organizations’ Bundle</a:t>
            </a:r>
            <a:endParaRPr sz="2000">
              <a:solidFill>
                <a:srgbClr val="888888"/>
              </a:solidFill>
              <a:latin typeface="Calibri"/>
              <a:ea typeface="Calibri"/>
              <a:cs typeface="Calibri"/>
              <a:sym typeface="Calibri"/>
            </a:endParaRPr>
          </a:p>
          <a:p>
            <a:pPr indent="0" lvl="0" marL="0" rtl="0" algn="l">
              <a:spcBef>
                <a:spcPts val="0"/>
              </a:spcBef>
              <a:spcAft>
                <a:spcPts val="0"/>
              </a:spcAft>
              <a:buNone/>
            </a:pPr>
            <a:r>
              <a:rPr lang="en-US" sz="2000">
                <a:solidFill>
                  <a:srgbClr val="888888"/>
                </a:solidFill>
                <a:latin typeface="Calibri"/>
                <a:ea typeface="Calibri"/>
                <a:cs typeface="Calibri"/>
                <a:sym typeface="Calibri"/>
              </a:rPr>
              <a:t>Columns used: ‘NTEE’ column for both entire bundle and filtered bundle</a:t>
            </a:r>
            <a:endParaRPr sz="20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