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ba0bcd4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ba0bcd4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ac29811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ac29811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51b49e80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51b49e80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51b49e80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51b49e80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656925b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656925b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656925b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656925b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c22a995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c22a995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ac29811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ac29811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656925b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656925b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4700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Boston Police Overtime D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251700" y="43451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Aaron Zheng, Rithik Bhandary, Chen Yang, Jakob Rundlett</a:t>
            </a:r>
            <a:endParaRPr/>
          </a:p>
        </p:txBody>
      </p:sp>
      <p:sp>
        <p:nvSpPr>
          <p:cNvPr id="136" name="Google Shape;136;p13"/>
          <p:cNvSpPr txBox="1"/>
          <p:nvPr/>
        </p:nvSpPr>
        <p:spPr>
          <a:xfrm>
            <a:off x="3197400" y="1762500"/>
            <a:ext cx="59883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Sponsor: City of Boston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Project Motivation: Potentially save taxpayer dollars and improve efficiency of the Boston police system</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Goal: </a:t>
            </a:r>
            <a:r>
              <a:rPr lang="en" sz="1300">
                <a:solidFill>
                  <a:schemeClr val="lt1"/>
                </a:solidFill>
                <a:latin typeface="Lato"/>
                <a:ea typeface="Lato"/>
                <a:cs typeface="Lato"/>
                <a:sym typeface="Lato"/>
              </a:rPr>
              <a:t>To identify trends in police overtime misuse with actionable evidence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Background: </a:t>
            </a:r>
            <a:r>
              <a:rPr lang="en">
                <a:solidFill>
                  <a:schemeClr val="lt1"/>
                </a:solidFill>
                <a:latin typeface="Times New Roman"/>
                <a:ea typeface="Times New Roman"/>
                <a:cs typeface="Times New Roman"/>
                <a:sym typeface="Times New Roman"/>
              </a:rPr>
              <a:t>The BPD operates with a budget exceeding $400 million, and understanding how this budget is distributed is of paramount importance to ensure accountability, transparency, and to address potential issues of financial excess and wasteful spending.</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052550" y="0"/>
            <a:ext cx="7038900" cy="6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Extension Proposal: </a:t>
            </a:r>
            <a:endParaRPr/>
          </a:p>
        </p:txBody>
      </p:sp>
      <p:sp>
        <p:nvSpPr>
          <p:cNvPr id="226" name="Google Shape;226;p22"/>
          <p:cNvSpPr txBox="1"/>
          <p:nvPr>
            <p:ph idx="1" type="body"/>
          </p:nvPr>
        </p:nvSpPr>
        <p:spPr>
          <a:xfrm>
            <a:off x="1052550" y="806625"/>
            <a:ext cx="7777200" cy="38943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0"/>
              </a:spcBef>
              <a:spcAft>
                <a:spcPts val="0"/>
              </a:spcAft>
              <a:buSzPts val="1300"/>
              <a:buChar char="●"/>
            </a:pPr>
            <a:r>
              <a:rPr lang="en" sz="1400">
                <a:latin typeface="Times New Roman"/>
                <a:ea typeface="Times New Roman"/>
                <a:cs typeface="Times New Roman"/>
                <a:sym typeface="Times New Roman"/>
              </a:rPr>
              <a:t>In the overtime dataset, we have no mention about the age and ethnicity of the officers. If the stakeholders could provide us with a dataset that has this information, we could answer few of the base questions and hope to draw out more insights.</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 the overtime dataset, we don’t have a dataset that has information on the officers that have been disciplined for overtime abuse or misconduct. If the stakeholders could provide us with a dataset of these records we could attempt to extract more information.</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already have visualized some important information from the campaign contributions dataset that are not part of the base questions. We could follow this up and find the big picture.</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557400" y="0"/>
            <a:ext cx="7038900" cy="6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Work done so far:</a:t>
            </a:r>
            <a:endParaRPr>
              <a:latin typeface="Times New Roman"/>
              <a:ea typeface="Times New Roman"/>
              <a:cs typeface="Times New Roman"/>
              <a:sym typeface="Times New Roman"/>
            </a:endParaRPr>
          </a:p>
        </p:txBody>
      </p:sp>
      <p:sp>
        <p:nvSpPr>
          <p:cNvPr id="142" name="Google Shape;142;p14"/>
          <p:cNvSpPr txBox="1"/>
          <p:nvPr>
            <p:ph idx="1" type="body"/>
          </p:nvPr>
        </p:nvSpPr>
        <p:spPr>
          <a:xfrm>
            <a:off x="557400" y="533575"/>
            <a:ext cx="7779300" cy="3945300"/>
          </a:xfrm>
          <a:prstGeom prst="rect">
            <a:avLst/>
          </a:prstGeom>
          <a:solidFill>
            <a:schemeClr val="dk1"/>
          </a:solidFill>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latin typeface="Times New Roman"/>
                <a:ea typeface="Times New Roman"/>
                <a:cs typeface="Times New Roman"/>
                <a:sym typeface="Times New Roman"/>
              </a:rPr>
              <a:t>Division of Work:</a:t>
            </a:r>
            <a:endParaRPr b="1" sz="1200">
              <a:latin typeface="Times New Roman"/>
              <a:ea typeface="Times New Roman"/>
              <a:cs typeface="Times New Roman"/>
              <a:sym typeface="Times New Roman"/>
            </a:endParaRPr>
          </a:p>
          <a:p>
            <a:pPr indent="-292100" lvl="0" marL="457200" rtl="0" algn="just">
              <a:lnSpc>
                <a:spcPct val="100000"/>
              </a:lnSpc>
              <a:spcBef>
                <a:spcPts val="1200"/>
              </a:spcBef>
              <a:spcAft>
                <a:spcPts val="0"/>
              </a:spcAft>
              <a:buSzPts val="1000"/>
              <a:buFont typeface="Times New Roman"/>
              <a:buAutoNum type="arabicPeriod"/>
            </a:pPr>
            <a:r>
              <a:rPr lang="en" sz="1000">
                <a:latin typeface="Times New Roman"/>
                <a:ea typeface="Times New Roman"/>
                <a:cs typeface="Times New Roman"/>
                <a:sym typeface="Times New Roman"/>
              </a:rPr>
              <a:t>Each of us took one of the four datasets and worked on them and upon completion of the current dataset, we took a dataset of our choice and continued extracting information from them.</a:t>
            </a:r>
            <a:endParaRPr sz="1000">
              <a:latin typeface="Times New Roman"/>
              <a:ea typeface="Times New Roman"/>
              <a:cs typeface="Times New Roman"/>
              <a:sym typeface="Times New Roman"/>
            </a:endParaRPr>
          </a:p>
          <a:p>
            <a:pPr indent="-292100" lvl="0" marL="457200" rtl="0" algn="just">
              <a:lnSpc>
                <a:spcPct val="100000"/>
              </a:lnSpc>
              <a:spcBef>
                <a:spcPts val="1200"/>
              </a:spcBef>
              <a:spcAft>
                <a:spcPts val="0"/>
              </a:spcAft>
              <a:buSzPts val="1000"/>
              <a:buFont typeface="Times New Roman"/>
              <a:buAutoNum type="arabicPeriod"/>
            </a:pPr>
            <a:r>
              <a:rPr lang="en" sz="1000">
                <a:latin typeface="Times New Roman"/>
                <a:ea typeface="Times New Roman"/>
                <a:cs typeface="Times New Roman"/>
                <a:sym typeface="Times New Roman"/>
              </a:rPr>
              <a:t>We met biweekly to set goals and update each other with our individual progress.</a:t>
            </a:r>
            <a:endParaRPr sz="1000">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0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200">
                <a:latin typeface="Times New Roman"/>
                <a:ea typeface="Times New Roman"/>
                <a:cs typeface="Times New Roman"/>
                <a:sym typeface="Times New Roman"/>
              </a:rPr>
              <a:t>Datasets Used:</a:t>
            </a:r>
            <a:endParaRPr b="1" sz="12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000">
                <a:highlight>
                  <a:schemeClr val="dk1"/>
                </a:highlight>
                <a:latin typeface="Times New Roman"/>
                <a:ea typeface="Times New Roman"/>
                <a:cs typeface="Times New Roman"/>
                <a:sym typeface="Times New Roman"/>
              </a:rPr>
              <a:t>1. Employee earnings data (search police) - </a:t>
            </a:r>
            <a:r>
              <a:rPr lang="en" sz="1000">
                <a:highlight>
                  <a:schemeClr val="dk1"/>
                </a:highlight>
                <a:latin typeface="Times New Roman"/>
                <a:ea typeface="Times New Roman"/>
                <a:cs typeface="Times New Roman"/>
                <a:sym typeface="Times New Roman"/>
              </a:rPr>
              <a:t>This dataset contains information on the earnings of all employees of the City of Boston, including job title, name, department name, regular pay, gross pay, injury pay, “other pay” and overtime pay.</a:t>
            </a:r>
            <a:endParaRPr sz="1000">
              <a:highlight>
                <a:schemeClr val="dk1"/>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000">
                <a:highlight>
                  <a:schemeClr val="dk1"/>
                </a:highlight>
                <a:latin typeface="Times New Roman"/>
                <a:ea typeface="Times New Roman"/>
                <a:cs typeface="Times New Roman"/>
                <a:sym typeface="Times New Roman"/>
              </a:rPr>
              <a:t>2. Campaign contribution data - </a:t>
            </a:r>
            <a:r>
              <a:rPr lang="en" sz="1000">
                <a:highlight>
                  <a:schemeClr val="dk1"/>
                </a:highlight>
                <a:latin typeface="Times New Roman"/>
                <a:ea typeface="Times New Roman"/>
                <a:cs typeface="Times New Roman"/>
                <a:sym typeface="Times New Roman"/>
              </a:rPr>
              <a:t>This dataset has information on the contributions made to the house representatives, senator and CC contributions, with a focus on contributions made by the police force.</a:t>
            </a:r>
            <a:endParaRPr sz="1000">
              <a:highlight>
                <a:schemeClr val="dk1"/>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000">
                <a:latin typeface="Times New Roman"/>
                <a:ea typeface="Times New Roman"/>
                <a:cs typeface="Times New Roman"/>
                <a:sym typeface="Times New Roman"/>
              </a:rPr>
              <a:t>3. BPD field activity data - Spanning from 2011 to 2022, this dataset details interactions between the Boston Police Department (BPD) and the public via three record management systems: OLD RMS, NEW RMS, and MARK43. It sheds light on the frequency and duration of stops, highlighting specific officers and supervisors involved. The data aids in recognizing patterns, potential discrepancies, and mapping active officers and supervisors using key variables like 'stop_duration', 'contact_officer', and 'supervisor'. It offers a comprehensive view of BPD's field activities and trends over the years.</a:t>
            </a:r>
            <a:endParaRPr b="1" sz="1000">
              <a:latin typeface="Times New Roman"/>
              <a:ea typeface="Times New Roman"/>
              <a:cs typeface="Times New Roman"/>
              <a:sym typeface="Times New Roman"/>
            </a:endParaRPr>
          </a:p>
          <a:p>
            <a:pPr indent="0" lvl="0" marL="0" rtl="0" algn="just">
              <a:lnSpc>
                <a:spcPct val="100000"/>
              </a:lnSpc>
              <a:spcBef>
                <a:spcPts val="1200"/>
              </a:spcBef>
              <a:spcAft>
                <a:spcPts val="1200"/>
              </a:spcAft>
              <a:buNone/>
            </a:pPr>
            <a:r>
              <a:rPr b="1" lang="en" sz="1000">
                <a:latin typeface="Times New Roman"/>
                <a:ea typeface="Times New Roman"/>
                <a:cs typeface="Times New Roman"/>
                <a:sym typeface="Times New Roman"/>
              </a:rPr>
              <a:t>4. Overtime data from 2012-2022 - This dataset provides valuable information to discover the discrepancies between the amount of authorized overtime hours and the amount of hours actually worked. Also, it provides insights on the overtime details for the duty performed by the police in the Court.</a:t>
            </a:r>
            <a:endParaRPr sz="1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30250" y="0"/>
            <a:ext cx="70389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Observations:</a:t>
            </a:r>
            <a:endParaRPr>
              <a:latin typeface="Times New Roman"/>
              <a:ea typeface="Times New Roman"/>
              <a:cs typeface="Times New Roman"/>
              <a:sym typeface="Times New Roman"/>
            </a:endParaRPr>
          </a:p>
        </p:txBody>
      </p:sp>
      <p:sp>
        <p:nvSpPr>
          <p:cNvPr id="148" name="Google Shape;148;p15"/>
          <p:cNvSpPr txBox="1"/>
          <p:nvPr>
            <p:ph idx="1" type="body"/>
          </p:nvPr>
        </p:nvSpPr>
        <p:spPr>
          <a:xfrm>
            <a:off x="1052550" y="455450"/>
            <a:ext cx="7038900" cy="660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Performed analysis on the earning-data.csv dataset which includes general earnings data for city of Boston employees.</a:t>
            </a:r>
            <a:endParaRPr sz="1400">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1" y="1036749"/>
            <a:ext cx="3137975" cy="668444"/>
          </a:xfrm>
          <a:prstGeom prst="rect">
            <a:avLst/>
          </a:prstGeom>
          <a:noFill/>
          <a:ln>
            <a:noFill/>
          </a:ln>
        </p:spPr>
      </p:pic>
      <p:pic>
        <p:nvPicPr>
          <p:cNvPr id="150" name="Google Shape;150;p15"/>
          <p:cNvPicPr preferRelativeResize="0"/>
          <p:nvPr/>
        </p:nvPicPr>
        <p:blipFill>
          <a:blip r:embed="rId4">
            <a:alphaModFix/>
          </a:blip>
          <a:stretch>
            <a:fillRect/>
          </a:stretch>
        </p:blipFill>
        <p:spPr>
          <a:xfrm>
            <a:off x="3230363" y="1036750"/>
            <a:ext cx="2638675" cy="2097250"/>
          </a:xfrm>
          <a:prstGeom prst="rect">
            <a:avLst/>
          </a:prstGeom>
          <a:noFill/>
          <a:ln>
            <a:noFill/>
          </a:ln>
        </p:spPr>
      </p:pic>
      <p:pic>
        <p:nvPicPr>
          <p:cNvPr id="151" name="Google Shape;151;p15"/>
          <p:cNvPicPr preferRelativeResize="0"/>
          <p:nvPr/>
        </p:nvPicPr>
        <p:blipFill>
          <a:blip r:embed="rId5">
            <a:alphaModFix/>
          </a:blip>
          <a:stretch>
            <a:fillRect/>
          </a:stretch>
        </p:blipFill>
        <p:spPr>
          <a:xfrm>
            <a:off x="0" y="1744125"/>
            <a:ext cx="3245324" cy="1742088"/>
          </a:xfrm>
          <a:prstGeom prst="rect">
            <a:avLst/>
          </a:prstGeom>
          <a:noFill/>
          <a:ln>
            <a:noFill/>
          </a:ln>
        </p:spPr>
      </p:pic>
      <p:pic>
        <p:nvPicPr>
          <p:cNvPr id="152" name="Google Shape;152;p15"/>
          <p:cNvPicPr preferRelativeResize="0"/>
          <p:nvPr/>
        </p:nvPicPr>
        <p:blipFill>
          <a:blip r:embed="rId6">
            <a:alphaModFix/>
          </a:blip>
          <a:stretch>
            <a:fillRect/>
          </a:stretch>
        </p:blipFill>
        <p:spPr>
          <a:xfrm>
            <a:off x="5791350" y="881857"/>
            <a:ext cx="3352651" cy="2407031"/>
          </a:xfrm>
          <a:prstGeom prst="rect">
            <a:avLst/>
          </a:prstGeom>
          <a:noFill/>
          <a:ln>
            <a:noFill/>
          </a:ln>
        </p:spPr>
      </p:pic>
      <p:pic>
        <p:nvPicPr>
          <p:cNvPr id="153" name="Google Shape;153;p15"/>
          <p:cNvPicPr preferRelativeResize="0"/>
          <p:nvPr/>
        </p:nvPicPr>
        <p:blipFill>
          <a:blip r:embed="rId7">
            <a:alphaModFix/>
          </a:blip>
          <a:stretch>
            <a:fillRect/>
          </a:stretch>
        </p:blipFill>
        <p:spPr>
          <a:xfrm>
            <a:off x="2809513" y="3025043"/>
            <a:ext cx="3137974" cy="20567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02292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Observations:</a:t>
            </a:r>
            <a:endParaRPr>
              <a:latin typeface="Times New Roman"/>
              <a:ea typeface="Times New Roman"/>
              <a:cs typeface="Times New Roman"/>
              <a:sym typeface="Times New Roman"/>
            </a:endParaRPr>
          </a:p>
        </p:txBody>
      </p:sp>
      <p:sp>
        <p:nvSpPr>
          <p:cNvPr id="159" name="Google Shape;159;p16"/>
          <p:cNvSpPr txBox="1"/>
          <p:nvPr>
            <p:ph idx="1" type="body"/>
          </p:nvPr>
        </p:nvSpPr>
        <p:spPr>
          <a:xfrm>
            <a:off x="1022925" y="523025"/>
            <a:ext cx="7038900" cy="10050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In the BPD field activities dataset, we investigated the top 10 officers and supervisors who were most frequently involved in these field activities between 2011 and 2022. We also explored the distribution of the stop duration variable and, after removing outliers, found that the average stop time was approximately 11.17 minutes. </a:t>
            </a:r>
            <a:endParaRPr sz="1400">
              <a:latin typeface="Times New Roman"/>
              <a:ea typeface="Times New Roman"/>
              <a:cs typeface="Times New Roman"/>
              <a:sym typeface="Times New Roman"/>
            </a:endParaRPr>
          </a:p>
        </p:txBody>
      </p:sp>
      <p:pic>
        <p:nvPicPr>
          <p:cNvPr id="160" name="Google Shape;160;p16"/>
          <p:cNvPicPr preferRelativeResize="0"/>
          <p:nvPr/>
        </p:nvPicPr>
        <p:blipFill>
          <a:blip r:embed="rId3">
            <a:alphaModFix/>
          </a:blip>
          <a:stretch>
            <a:fillRect/>
          </a:stretch>
        </p:blipFill>
        <p:spPr>
          <a:xfrm>
            <a:off x="524750" y="3006077"/>
            <a:ext cx="2258251" cy="1787650"/>
          </a:xfrm>
          <a:prstGeom prst="rect">
            <a:avLst/>
          </a:prstGeom>
          <a:noFill/>
          <a:ln>
            <a:noFill/>
          </a:ln>
        </p:spPr>
      </p:pic>
      <p:pic>
        <p:nvPicPr>
          <p:cNvPr id="161" name="Google Shape;161;p16"/>
          <p:cNvPicPr preferRelativeResize="0"/>
          <p:nvPr/>
        </p:nvPicPr>
        <p:blipFill>
          <a:blip r:embed="rId4">
            <a:alphaModFix/>
          </a:blip>
          <a:stretch>
            <a:fillRect/>
          </a:stretch>
        </p:blipFill>
        <p:spPr>
          <a:xfrm>
            <a:off x="3712343" y="3088375"/>
            <a:ext cx="2047694" cy="1623050"/>
          </a:xfrm>
          <a:prstGeom prst="rect">
            <a:avLst/>
          </a:prstGeom>
          <a:noFill/>
          <a:ln>
            <a:noFill/>
          </a:ln>
        </p:spPr>
      </p:pic>
      <p:pic>
        <p:nvPicPr>
          <p:cNvPr id="162" name="Google Shape;162;p16"/>
          <p:cNvPicPr preferRelativeResize="0"/>
          <p:nvPr/>
        </p:nvPicPr>
        <p:blipFill>
          <a:blip r:embed="rId5">
            <a:alphaModFix/>
          </a:blip>
          <a:stretch>
            <a:fillRect/>
          </a:stretch>
        </p:blipFill>
        <p:spPr>
          <a:xfrm>
            <a:off x="524750" y="1655703"/>
            <a:ext cx="2561975" cy="306475"/>
          </a:xfrm>
          <a:prstGeom prst="rect">
            <a:avLst/>
          </a:prstGeom>
          <a:noFill/>
          <a:ln>
            <a:noFill/>
          </a:ln>
        </p:spPr>
      </p:pic>
      <p:pic>
        <p:nvPicPr>
          <p:cNvPr id="163" name="Google Shape;163;p16"/>
          <p:cNvPicPr preferRelativeResize="0"/>
          <p:nvPr/>
        </p:nvPicPr>
        <p:blipFill>
          <a:blip r:embed="rId6">
            <a:alphaModFix/>
          </a:blip>
          <a:stretch>
            <a:fillRect/>
          </a:stretch>
        </p:blipFill>
        <p:spPr>
          <a:xfrm>
            <a:off x="6255776" y="3088384"/>
            <a:ext cx="2149101" cy="1623040"/>
          </a:xfrm>
          <a:prstGeom prst="rect">
            <a:avLst/>
          </a:prstGeom>
          <a:noFill/>
          <a:ln>
            <a:noFill/>
          </a:ln>
        </p:spPr>
      </p:pic>
      <p:pic>
        <p:nvPicPr>
          <p:cNvPr id="164" name="Google Shape;164;p16"/>
          <p:cNvPicPr preferRelativeResize="0"/>
          <p:nvPr/>
        </p:nvPicPr>
        <p:blipFill>
          <a:blip r:embed="rId7">
            <a:alphaModFix/>
          </a:blip>
          <a:stretch>
            <a:fillRect/>
          </a:stretch>
        </p:blipFill>
        <p:spPr>
          <a:xfrm>
            <a:off x="3785913" y="1520215"/>
            <a:ext cx="1900537" cy="1270073"/>
          </a:xfrm>
          <a:prstGeom prst="rect">
            <a:avLst/>
          </a:prstGeom>
          <a:noFill/>
          <a:ln>
            <a:noFill/>
          </a:ln>
        </p:spPr>
      </p:pic>
      <p:pic>
        <p:nvPicPr>
          <p:cNvPr id="165" name="Google Shape;165;p16"/>
          <p:cNvPicPr preferRelativeResize="0"/>
          <p:nvPr/>
        </p:nvPicPr>
        <p:blipFill>
          <a:blip r:embed="rId8">
            <a:alphaModFix/>
          </a:blip>
          <a:stretch>
            <a:fillRect/>
          </a:stretch>
        </p:blipFill>
        <p:spPr>
          <a:xfrm>
            <a:off x="6385623" y="1450925"/>
            <a:ext cx="2149112" cy="140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981575" y="0"/>
            <a:ext cx="70389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Observations:</a:t>
            </a:r>
            <a:endParaRPr>
              <a:latin typeface="Times New Roman"/>
              <a:ea typeface="Times New Roman"/>
              <a:cs typeface="Times New Roman"/>
              <a:sym typeface="Times New Roman"/>
            </a:endParaRPr>
          </a:p>
        </p:txBody>
      </p:sp>
      <p:sp>
        <p:nvSpPr>
          <p:cNvPr id="171" name="Google Shape;171;p17"/>
          <p:cNvSpPr txBox="1"/>
          <p:nvPr>
            <p:ph idx="1" type="body"/>
          </p:nvPr>
        </p:nvSpPr>
        <p:spPr>
          <a:xfrm>
            <a:off x="981575" y="545150"/>
            <a:ext cx="7697100" cy="341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the Campaign Contribution Dataset we explored active CC contributions.</a:t>
            </a:r>
            <a:endParaRPr sz="1400">
              <a:latin typeface="Times New Roman"/>
              <a:ea typeface="Times New Roman"/>
              <a:cs typeface="Times New Roman"/>
              <a:sym typeface="Times New Roman"/>
            </a:endParaRPr>
          </a:p>
        </p:txBody>
      </p:sp>
      <p:sp>
        <p:nvSpPr>
          <p:cNvPr id="172" name="Google Shape;172;p17"/>
          <p:cNvSpPr txBox="1"/>
          <p:nvPr/>
        </p:nvSpPr>
        <p:spPr>
          <a:xfrm>
            <a:off x="499775" y="3025125"/>
            <a:ext cx="22416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Active CC  contributors</a:t>
            </a:r>
            <a:endParaRPr sz="1000">
              <a:solidFill>
                <a:schemeClr val="lt1"/>
              </a:solidFill>
              <a:latin typeface="Lato"/>
              <a:ea typeface="Lato"/>
              <a:cs typeface="Lato"/>
              <a:sym typeface="Lato"/>
            </a:endParaRPr>
          </a:p>
        </p:txBody>
      </p:sp>
      <p:sp>
        <p:nvSpPr>
          <p:cNvPr id="173" name="Google Shape;173;p17"/>
          <p:cNvSpPr txBox="1"/>
          <p:nvPr/>
        </p:nvSpPr>
        <p:spPr>
          <a:xfrm>
            <a:off x="3416025" y="2644900"/>
            <a:ext cx="15654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Top 15 CC recipients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4" name="Google Shape;174;p17"/>
          <p:cNvPicPr preferRelativeResize="0"/>
          <p:nvPr/>
        </p:nvPicPr>
        <p:blipFill>
          <a:blip r:embed="rId3">
            <a:alphaModFix/>
          </a:blip>
          <a:stretch>
            <a:fillRect/>
          </a:stretch>
        </p:blipFill>
        <p:spPr>
          <a:xfrm>
            <a:off x="6141124" y="1157288"/>
            <a:ext cx="2736298" cy="2189736"/>
          </a:xfrm>
          <a:prstGeom prst="rect">
            <a:avLst/>
          </a:prstGeom>
          <a:noFill/>
          <a:ln>
            <a:noFill/>
          </a:ln>
        </p:spPr>
      </p:pic>
      <p:sp>
        <p:nvSpPr>
          <p:cNvPr id="175" name="Google Shape;175;p17"/>
          <p:cNvSpPr txBox="1"/>
          <p:nvPr/>
        </p:nvSpPr>
        <p:spPr>
          <a:xfrm>
            <a:off x="6218226" y="3274150"/>
            <a:ext cx="25821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Year-wise contributions to Flaherty Jr.</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6" name="Google Shape;176;p17"/>
          <p:cNvSpPr txBox="1"/>
          <p:nvPr/>
        </p:nvSpPr>
        <p:spPr>
          <a:xfrm>
            <a:off x="524375" y="4715600"/>
            <a:ext cx="19902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Cities from where Flaherty Jr. received his contributions  </a:t>
            </a:r>
            <a:endParaRPr>
              <a:latin typeface="Lato"/>
              <a:ea typeface="Lato"/>
              <a:cs typeface="Lato"/>
              <a:sym typeface="Lato"/>
            </a:endParaRPr>
          </a:p>
        </p:txBody>
      </p:sp>
      <p:pic>
        <p:nvPicPr>
          <p:cNvPr id="177" name="Google Shape;177;p17"/>
          <p:cNvPicPr preferRelativeResize="0"/>
          <p:nvPr/>
        </p:nvPicPr>
        <p:blipFill>
          <a:blip r:embed="rId4">
            <a:alphaModFix/>
          </a:blip>
          <a:stretch>
            <a:fillRect/>
          </a:stretch>
        </p:blipFill>
        <p:spPr>
          <a:xfrm>
            <a:off x="3210374" y="2966800"/>
            <a:ext cx="2312051" cy="1869449"/>
          </a:xfrm>
          <a:prstGeom prst="rect">
            <a:avLst/>
          </a:prstGeom>
          <a:noFill/>
          <a:ln>
            <a:noFill/>
          </a:ln>
        </p:spPr>
      </p:pic>
      <p:sp>
        <p:nvSpPr>
          <p:cNvPr id="178" name="Google Shape;178;p17"/>
          <p:cNvSpPr txBox="1"/>
          <p:nvPr/>
        </p:nvSpPr>
        <p:spPr>
          <a:xfrm>
            <a:off x="3143050" y="4766800"/>
            <a:ext cx="25461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Year-wise contribution by the Police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9" name="Google Shape;179;p17"/>
          <p:cNvPicPr preferRelativeResize="0"/>
          <p:nvPr/>
        </p:nvPicPr>
        <p:blipFill>
          <a:blip r:embed="rId5">
            <a:alphaModFix/>
          </a:blip>
          <a:stretch>
            <a:fillRect/>
          </a:stretch>
        </p:blipFill>
        <p:spPr>
          <a:xfrm>
            <a:off x="97550" y="957123"/>
            <a:ext cx="2736300" cy="2151697"/>
          </a:xfrm>
          <a:prstGeom prst="rect">
            <a:avLst/>
          </a:prstGeom>
          <a:noFill/>
          <a:ln>
            <a:noFill/>
          </a:ln>
        </p:spPr>
      </p:pic>
      <p:pic>
        <p:nvPicPr>
          <p:cNvPr id="180" name="Google Shape;180;p17"/>
          <p:cNvPicPr preferRelativeResize="0"/>
          <p:nvPr/>
        </p:nvPicPr>
        <p:blipFill>
          <a:blip r:embed="rId6">
            <a:alphaModFix/>
          </a:blip>
          <a:stretch>
            <a:fillRect/>
          </a:stretch>
        </p:blipFill>
        <p:spPr>
          <a:xfrm>
            <a:off x="3283750" y="957125"/>
            <a:ext cx="1829947" cy="1751050"/>
          </a:xfrm>
          <a:prstGeom prst="rect">
            <a:avLst/>
          </a:prstGeom>
          <a:noFill/>
          <a:ln>
            <a:noFill/>
          </a:ln>
        </p:spPr>
      </p:pic>
      <p:pic>
        <p:nvPicPr>
          <p:cNvPr id="181" name="Google Shape;181;p17"/>
          <p:cNvPicPr preferRelativeResize="0"/>
          <p:nvPr/>
        </p:nvPicPr>
        <p:blipFill>
          <a:blip r:embed="rId7">
            <a:alphaModFix/>
          </a:blip>
          <a:stretch>
            <a:fillRect/>
          </a:stretch>
        </p:blipFill>
        <p:spPr>
          <a:xfrm>
            <a:off x="416827" y="3460850"/>
            <a:ext cx="2097749" cy="130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1052550" y="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Observations: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87" name="Google Shape;187;p18"/>
          <p:cNvSpPr txBox="1"/>
          <p:nvPr>
            <p:ph idx="1" type="body"/>
          </p:nvPr>
        </p:nvSpPr>
        <p:spPr>
          <a:xfrm>
            <a:off x="1052550" y="426175"/>
            <a:ext cx="7038900" cy="65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explored the Overtime </a:t>
            </a:r>
            <a:r>
              <a:rPr lang="en" sz="1400">
                <a:latin typeface="Times New Roman"/>
                <a:ea typeface="Times New Roman"/>
                <a:cs typeface="Times New Roman"/>
                <a:sym typeface="Times New Roman"/>
              </a:rPr>
              <a:t>dataset and answered all the base questions related to this dataset.</a:t>
            </a:r>
            <a:endParaRPr sz="1400">
              <a:latin typeface="Times New Roman"/>
              <a:ea typeface="Times New Roman"/>
              <a:cs typeface="Times New Roman"/>
              <a:sym typeface="Times New Roman"/>
            </a:endParaRPr>
          </a:p>
        </p:txBody>
      </p:sp>
      <p:sp>
        <p:nvSpPr>
          <p:cNvPr id="188" name="Google Shape;188;p18"/>
          <p:cNvSpPr txBox="1"/>
          <p:nvPr/>
        </p:nvSpPr>
        <p:spPr>
          <a:xfrm>
            <a:off x="1391250" y="2822150"/>
            <a:ext cx="34458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Year-wise trend of how much the state could have saved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89" name="Google Shape;189;p18"/>
          <p:cNvPicPr preferRelativeResize="0"/>
          <p:nvPr/>
        </p:nvPicPr>
        <p:blipFill>
          <a:blip r:embed="rId3">
            <a:alphaModFix/>
          </a:blip>
          <a:stretch>
            <a:fillRect/>
          </a:stretch>
        </p:blipFill>
        <p:spPr>
          <a:xfrm>
            <a:off x="5939825" y="801678"/>
            <a:ext cx="2838750" cy="938222"/>
          </a:xfrm>
          <a:prstGeom prst="rect">
            <a:avLst/>
          </a:prstGeom>
          <a:noFill/>
          <a:ln>
            <a:noFill/>
          </a:ln>
        </p:spPr>
      </p:pic>
      <p:sp>
        <p:nvSpPr>
          <p:cNvPr id="190" name="Google Shape;190;p18"/>
          <p:cNvSpPr txBox="1"/>
          <p:nvPr/>
        </p:nvSpPr>
        <p:spPr>
          <a:xfrm>
            <a:off x="6071550" y="1664625"/>
            <a:ext cx="29265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Finding the number of overpaid hours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91" name="Google Shape;191;p18"/>
          <p:cNvPicPr preferRelativeResize="0"/>
          <p:nvPr/>
        </p:nvPicPr>
        <p:blipFill>
          <a:blip r:embed="rId4">
            <a:alphaModFix/>
          </a:blip>
          <a:stretch>
            <a:fillRect/>
          </a:stretch>
        </p:blipFill>
        <p:spPr>
          <a:xfrm>
            <a:off x="1605500" y="3142073"/>
            <a:ext cx="3017301" cy="1778526"/>
          </a:xfrm>
          <a:prstGeom prst="rect">
            <a:avLst/>
          </a:prstGeom>
          <a:noFill/>
          <a:ln>
            <a:noFill/>
          </a:ln>
        </p:spPr>
      </p:pic>
      <p:sp>
        <p:nvSpPr>
          <p:cNvPr id="192" name="Google Shape;192;p18"/>
          <p:cNvSpPr txBox="1"/>
          <p:nvPr/>
        </p:nvSpPr>
        <p:spPr>
          <a:xfrm>
            <a:off x="1864675" y="4836900"/>
            <a:ext cx="20919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Trend of Court overpaid hours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93" name="Google Shape;193;p18"/>
          <p:cNvPicPr preferRelativeResize="0"/>
          <p:nvPr/>
        </p:nvPicPr>
        <p:blipFill>
          <a:blip r:embed="rId5">
            <a:alphaModFix/>
          </a:blip>
          <a:stretch>
            <a:fillRect/>
          </a:stretch>
        </p:blipFill>
        <p:spPr>
          <a:xfrm>
            <a:off x="6177424" y="2014550"/>
            <a:ext cx="2363555" cy="2793651"/>
          </a:xfrm>
          <a:prstGeom prst="rect">
            <a:avLst/>
          </a:prstGeom>
          <a:noFill/>
          <a:ln>
            <a:noFill/>
          </a:ln>
        </p:spPr>
      </p:pic>
      <p:sp>
        <p:nvSpPr>
          <p:cNvPr id="194" name="Google Shape;194;p18"/>
          <p:cNvSpPr txBox="1"/>
          <p:nvPr/>
        </p:nvSpPr>
        <p:spPr>
          <a:xfrm>
            <a:off x="6177425" y="4722900"/>
            <a:ext cx="25023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Ratio of OT worked Vs. OT paid and finding outliers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95" name="Google Shape;195;p18"/>
          <p:cNvPicPr preferRelativeResize="0"/>
          <p:nvPr/>
        </p:nvPicPr>
        <p:blipFill>
          <a:blip r:embed="rId6">
            <a:alphaModFix/>
          </a:blip>
          <a:stretch>
            <a:fillRect/>
          </a:stretch>
        </p:blipFill>
        <p:spPr>
          <a:xfrm>
            <a:off x="1605488" y="984600"/>
            <a:ext cx="3017301" cy="18835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052550" y="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Observations: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1" name="Google Shape;201;p19"/>
          <p:cNvSpPr txBox="1"/>
          <p:nvPr>
            <p:ph idx="1" type="body"/>
          </p:nvPr>
        </p:nvSpPr>
        <p:spPr>
          <a:xfrm>
            <a:off x="1052550" y="426175"/>
            <a:ext cx="7038900" cy="105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the interest of finding the economic usefulness of police overtime in the field, we graphed average pay over the 'overtime to regular time ratio' to compare with the </a:t>
            </a:r>
            <a:r>
              <a:rPr lang="en" sz="1400">
                <a:latin typeface="Times New Roman"/>
                <a:ea typeface="Times New Roman"/>
                <a:cs typeface="Times New Roman"/>
                <a:sym typeface="Times New Roman"/>
              </a:rPr>
              <a:t>perceived</a:t>
            </a:r>
            <a:r>
              <a:rPr lang="en" sz="1400">
                <a:latin typeface="Times New Roman"/>
                <a:ea typeface="Times New Roman"/>
                <a:cs typeface="Times New Roman"/>
                <a:sym typeface="Times New Roman"/>
              </a:rPr>
              <a:t> decrease in performance during overtime hours.</a:t>
            </a:r>
            <a:endParaRPr sz="1400">
              <a:latin typeface="Times New Roman"/>
              <a:ea typeface="Times New Roman"/>
              <a:cs typeface="Times New Roman"/>
              <a:sym typeface="Times New Roman"/>
            </a:endParaRPr>
          </a:p>
        </p:txBody>
      </p:sp>
      <p:pic>
        <p:nvPicPr>
          <p:cNvPr id="202" name="Google Shape;202;p19"/>
          <p:cNvPicPr preferRelativeResize="0"/>
          <p:nvPr/>
        </p:nvPicPr>
        <p:blipFill>
          <a:blip r:embed="rId3">
            <a:alphaModFix/>
          </a:blip>
          <a:stretch>
            <a:fillRect/>
          </a:stretch>
        </p:blipFill>
        <p:spPr>
          <a:xfrm>
            <a:off x="4609050" y="1483675"/>
            <a:ext cx="3937850" cy="2423300"/>
          </a:xfrm>
          <a:prstGeom prst="rect">
            <a:avLst/>
          </a:prstGeom>
          <a:noFill/>
          <a:ln>
            <a:noFill/>
          </a:ln>
        </p:spPr>
      </p:pic>
      <p:sp>
        <p:nvSpPr>
          <p:cNvPr id="203" name="Google Shape;203;p19"/>
          <p:cNvSpPr txBox="1"/>
          <p:nvPr/>
        </p:nvSpPr>
        <p:spPr>
          <a:xfrm>
            <a:off x="246050" y="3950100"/>
            <a:ext cx="449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The contacts per hour for each officer as a function of the 'overtime to regular time ratio'</a:t>
            </a:r>
            <a:endParaRPr sz="1300">
              <a:solidFill>
                <a:schemeClr val="lt1"/>
              </a:solidFill>
              <a:latin typeface="Lato"/>
              <a:ea typeface="Lato"/>
              <a:cs typeface="Lato"/>
              <a:sym typeface="Lato"/>
            </a:endParaRPr>
          </a:p>
        </p:txBody>
      </p:sp>
      <p:sp>
        <p:nvSpPr>
          <p:cNvPr id="204" name="Google Shape;204;p19"/>
          <p:cNvSpPr txBox="1"/>
          <p:nvPr/>
        </p:nvSpPr>
        <p:spPr>
          <a:xfrm>
            <a:off x="4609050" y="3989150"/>
            <a:ext cx="3746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 The average total pay for each officer as a function of the 'overtime to regular time ration'</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05" name="Google Shape;205;p19"/>
          <p:cNvPicPr preferRelativeResize="0"/>
          <p:nvPr/>
        </p:nvPicPr>
        <p:blipFill>
          <a:blip r:embed="rId4">
            <a:alphaModFix/>
          </a:blip>
          <a:stretch>
            <a:fillRect/>
          </a:stretch>
        </p:blipFill>
        <p:spPr>
          <a:xfrm>
            <a:off x="246050" y="1483675"/>
            <a:ext cx="3862645" cy="242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105255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Challenges and Limitations:</a:t>
            </a:r>
            <a:endParaRPr>
              <a:latin typeface="Times New Roman"/>
              <a:ea typeface="Times New Roman"/>
              <a:cs typeface="Times New Roman"/>
              <a:sym typeface="Times New Roman"/>
            </a:endParaRPr>
          </a:p>
        </p:txBody>
      </p:sp>
      <p:sp>
        <p:nvSpPr>
          <p:cNvPr id="211" name="Google Shape;211;p20"/>
          <p:cNvSpPr txBox="1"/>
          <p:nvPr>
            <p:ph idx="1" type="body"/>
          </p:nvPr>
        </p:nvSpPr>
        <p:spPr>
          <a:xfrm>
            <a:off x="1052550" y="682275"/>
            <a:ext cx="7565100" cy="39747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Are certain officers (e.g., white, old, male, long tenure, high ranking title) more likely than others to have lower worked-to-paid ratios? For this base question in the overtime dataset we have no mention about the age and ethnicity of the officers. Rank information is provided and we have visualized our findings based on rank.</a:t>
            </a:r>
            <a:endParaRPr sz="14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Have previously been disciplined for overtime abuse or other misconduct? Yet again for this question we don’t have a dataset that has information on the officers that have been </a:t>
            </a:r>
            <a:r>
              <a:rPr lang="en" sz="1400">
                <a:latin typeface="Times New Roman"/>
                <a:ea typeface="Times New Roman"/>
                <a:cs typeface="Times New Roman"/>
                <a:sym typeface="Times New Roman"/>
              </a:rPr>
              <a:t>disciplined</a:t>
            </a:r>
            <a:r>
              <a:rPr lang="en" sz="1400">
                <a:latin typeface="Times New Roman"/>
                <a:ea typeface="Times New Roman"/>
                <a:cs typeface="Times New Roman"/>
                <a:sym typeface="Times New Roman"/>
              </a:rPr>
              <a:t> for overtime abuse or misconduct.</a:t>
            </a:r>
            <a:endParaRPr sz="1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012175" y="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7" name="Google Shape;217;p21"/>
          <p:cNvSpPr txBox="1"/>
          <p:nvPr>
            <p:ph idx="1" type="body"/>
          </p:nvPr>
        </p:nvSpPr>
        <p:spPr>
          <a:xfrm>
            <a:off x="1034100" y="684900"/>
            <a:ext cx="7356600" cy="39282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Having Performed early analysis on the datasets provided to us, we aim to extend our work by finding more crucial insights and we will attempt to see if there’s a bridge between the different datasets.</a:t>
            </a:r>
            <a:endParaRPr sz="1400">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1200"/>
              </a:spcBef>
              <a:spcAft>
                <a:spcPts val="0"/>
              </a:spcAft>
              <a:buSzPts val="1400"/>
              <a:buFont typeface="Times New Roman"/>
              <a:buChar char="●"/>
            </a:pPr>
            <a:r>
              <a:rPr lang="en" sz="1400">
                <a:latin typeface="Times New Roman"/>
                <a:ea typeface="Times New Roman"/>
                <a:cs typeface="Times New Roman"/>
                <a:sym typeface="Times New Roman"/>
              </a:rPr>
              <a:t>We </a:t>
            </a:r>
            <a:r>
              <a:rPr lang="en" sz="1400">
                <a:latin typeface="Times New Roman"/>
                <a:ea typeface="Times New Roman"/>
                <a:cs typeface="Times New Roman"/>
                <a:sym typeface="Times New Roman"/>
              </a:rPr>
              <a:t>propose</a:t>
            </a:r>
            <a:r>
              <a:rPr lang="en" sz="1400">
                <a:latin typeface="Times New Roman"/>
                <a:ea typeface="Times New Roman"/>
                <a:cs typeface="Times New Roman"/>
                <a:sym typeface="Times New Roman"/>
              </a:rPr>
              <a:t> to answer all of the remaining project base questions too.</a:t>
            </a:r>
            <a:endParaRPr sz="1400">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1200"/>
              </a:spcBef>
              <a:spcAft>
                <a:spcPts val="0"/>
              </a:spcAft>
              <a:buSzPts val="1400"/>
              <a:buFont typeface="Times New Roman"/>
              <a:buChar char="●"/>
            </a:pPr>
            <a:r>
              <a:rPr lang="en" sz="1400">
                <a:latin typeface="Times New Roman"/>
                <a:ea typeface="Times New Roman"/>
                <a:cs typeface="Times New Roman"/>
                <a:sym typeface="Times New Roman"/>
              </a:rPr>
              <a:t>Finally, we plan to take inspiration from the other Police Overtime teams to help view our data from another perspective.</a:t>
            </a:r>
            <a:endParaRPr sz="1400">
              <a:latin typeface="Times New Roman"/>
              <a:ea typeface="Times New Roman"/>
              <a:cs typeface="Times New Roman"/>
              <a:sym typeface="Times New Roman"/>
            </a:endParaRPr>
          </a:p>
        </p:txBody>
      </p:sp>
      <p:sp>
        <p:nvSpPr>
          <p:cNvPr id="218" name="Google Shape;218;p21"/>
          <p:cNvSpPr txBox="1"/>
          <p:nvPr/>
        </p:nvSpPr>
        <p:spPr>
          <a:xfrm>
            <a:off x="6071550" y="1664625"/>
            <a:ext cx="29265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9" name="Google Shape;219;p21"/>
          <p:cNvSpPr txBox="1"/>
          <p:nvPr/>
        </p:nvSpPr>
        <p:spPr>
          <a:xfrm>
            <a:off x="1864675" y="4488900"/>
            <a:ext cx="20919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0" name="Google Shape;220;p21"/>
          <p:cNvSpPr txBox="1"/>
          <p:nvPr/>
        </p:nvSpPr>
        <p:spPr>
          <a:xfrm>
            <a:off x="6177425" y="4722900"/>
            <a:ext cx="25023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