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31d9b37f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31d9b37f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365439ad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365439ad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9b87037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9b87037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9b87037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9b87037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29a7511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29a7511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29a7511c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29a7511c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365439a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365439a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365439ad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365439ad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e7e548d7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e7e548d7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365439a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365439a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e7e548d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e7e548d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e7e548d7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e7e548d7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1e7e548d7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e7e548d7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365439ad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365439ad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365439a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365439a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31d9b37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31d9b37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31d9b37f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31d9b37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31d9b37f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31d9b37f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29800"/>
            <a:ext cx="8520600" cy="11511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3500">
                <a:latin typeface="Helvetica Neue"/>
                <a:ea typeface="Helvetica Neue"/>
                <a:cs typeface="Helvetica Neue"/>
                <a:sym typeface="Helvetica Neue"/>
              </a:rPr>
              <a:t>Sidewalk Accessibility </a:t>
            </a:r>
            <a:endParaRPr sz="7600"/>
          </a:p>
        </p:txBody>
      </p:sp>
      <p:sp>
        <p:nvSpPr>
          <p:cNvPr id="55" name="Google Shape;55;p13"/>
          <p:cNvSpPr txBox="1"/>
          <p:nvPr>
            <p:ph idx="1" type="subTitle"/>
          </p:nvPr>
        </p:nvSpPr>
        <p:spPr>
          <a:xfrm>
            <a:off x="311700" y="2771850"/>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800">
                <a:solidFill>
                  <a:schemeClr val="dk1"/>
                </a:solidFill>
              </a:rPr>
              <a:t>Billy Nowosielski, Xiao Zhang(Team Lead), Arnav Mishra, Haocheng Zhao</a:t>
            </a:r>
            <a:endParaRPr sz="1800">
              <a:solidFill>
                <a:schemeClr val="dk1"/>
              </a:solidFill>
            </a:endParaRPr>
          </a:p>
        </p:txBody>
      </p:sp>
      <p:sp>
        <p:nvSpPr>
          <p:cNvPr id="56" name="Google Shape;56;p13"/>
          <p:cNvSpPr txBox="1"/>
          <p:nvPr/>
        </p:nvSpPr>
        <p:spPr>
          <a:xfrm>
            <a:off x="1628250" y="1663650"/>
            <a:ext cx="58875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t>Client</a:t>
            </a:r>
            <a:endParaRPr b="1" sz="1700"/>
          </a:p>
          <a:p>
            <a:pPr indent="0" lvl="0" marL="0" rtl="0" algn="ctr">
              <a:spcBef>
                <a:spcPts val="0"/>
              </a:spcBef>
              <a:spcAft>
                <a:spcPts val="0"/>
              </a:spcAft>
              <a:buNone/>
            </a:pPr>
            <a:r>
              <a:rPr lang="en" sz="1700"/>
              <a:t>Ramandeep Josen</a:t>
            </a:r>
            <a:endParaRPr sz="1700"/>
          </a:p>
        </p:txBody>
      </p:sp>
      <p:sp>
        <p:nvSpPr>
          <p:cNvPr id="57" name="Google Shape;57;p13"/>
          <p:cNvSpPr txBox="1"/>
          <p:nvPr/>
        </p:nvSpPr>
        <p:spPr>
          <a:xfrm>
            <a:off x="3084000" y="2371650"/>
            <a:ext cx="297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Team 2 Members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Hazards on sidewalks</a:t>
            </a:r>
            <a:endParaRPr/>
          </a:p>
        </p:txBody>
      </p:sp>
      <p:sp>
        <p:nvSpPr>
          <p:cNvPr id="118" name="Google Shape;118;p22"/>
          <p:cNvSpPr txBox="1"/>
          <p:nvPr>
            <p:ph idx="1" type="body"/>
          </p:nvPr>
        </p:nvSpPr>
        <p:spPr>
          <a:xfrm>
            <a:off x="5973325" y="1152475"/>
            <a:ext cx="2859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For example, this street is full of blue points. There are so many hazards due to </a:t>
            </a:r>
            <a:r>
              <a:rPr lang="en">
                <a:solidFill>
                  <a:schemeClr val="accent1"/>
                </a:solidFill>
              </a:rPr>
              <a:t>tree roots</a:t>
            </a:r>
            <a:r>
              <a:rPr lang="en">
                <a:solidFill>
                  <a:schemeClr val="dk1"/>
                </a:solidFill>
              </a:rPr>
              <a:t>. </a:t>
            </a:r>
            <a:endParaRPr>
              <a:solidFill>
                <a:schemeClr val="dk1"/>
              </a:solidFill>
            </a:endParaRPr>
          </a:p>
          <a:p>
            <a:pPr indent="0" lvl="0" marL="0" rtl="0" algn="l">
              <a:spcBef>
                <a:spcPts val="1200"/>
              </a:spcBef>
              <a:spcAft>
                <a:spcPts val="1200"/>
              </a:spcAft>
              <a:buNone/>
            </a:pPr>
            <a:r>
              <a:rPr lang="en">
                <a:solidFill>
                  <a:schemeClr val="dk1"/>
                </a:solidFill>
              </a:rPr>
              <a:t>We can guess the species of trees are special here. Or the nearby park is influencing this street by strong winds.</a:t>
            </a:r>
            <a:endParaRPr>
              <a:solidFill>
                <a:schemeClr val="dk1"/>
              </a:solidFill>
            </a:endParaRPr>
          </a:p>
        </p:txBody>
      </p:sp>
      <p:pic>
        <p:nvPicPr>
          <p:cNvPr id="119" name="Google Shape;119;p22"/>
          <p:cNvPicPr preferRelativeResize="0"/>
          <p:nvPr/>
        </p:nvPicPr>
        <p:blipFill>
          <a:blip r:embed="rId3">
            <a:alphaModFix/>
          </a:blip>
          <a:stretch>
            <a:fillRect/>
          </a:stretch>
        </p:blipFill>
        <p:spPr>
          <a:xfrm>
            <a:off x="311688" y="1150925"/>
            <a:ext cx="5267325" cy="341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preview of Ramps</a:t>
            </a:r>
            <a:endParaRPr/>
          </a:p>
        </p:txBody>
      </p:sp>
      <p:sp>
        <p:nvSpPr>
          <p:cNvPr id="125" name="Google Shape;125;p23"/>
          <p:cNvSpPr txBox="1"/>
          <p:nvPr>
            <p:ph idx="1" type="body"/>
          </p:nvPr>
        </p:nvSpPr>
        <p:spPr>
          <a:xfrm>
            <a:off x="311700" y="1152475"/>
            <a:ext cx="3566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There are about 17500 ramps are rated as a </a:t>
            </a:r>
            <a:r>
              <a:rPr lang="en">
                <a:solidFill>
                  <a:schemeClr val="dk1"/>
                </a:solidFill>
              </a:rPr>
              <a:t>fairly</a:t>
            </a:r>
            <a:r>
              <a:rPr lang="en">
                <a:solidFill>
                  <a:schemeClr val="dk1"/>
                </a:solidFill>
              </a:rPr>
              <a:t> good or excellent conditions and 4000 ramps are rated as harsh conditions.</a:t>
            </a:r>
            <a:endParaRPr>
              <a:solidFill>
                <a:schemeClr val="dk1"/>
              </a:solidFill>
            </a:endParaRPr>
          </a:p>
          <a:p>
            <a:pPr indent="0" lvl="0" marL="0" rtl="0" algn="l">
              <a:spcBef>
                <a:spcPts val="1200"/>
              </a:spcBef>
              <a:spcAft>
                <a:spcPts val="1200"/>
              </a:spcAft>
              <a:buNone/>
            </a:pPr>
            <a:r>
              <a:rPr lang="en">
                <a:solidFill>
                  <a:schemeClr val="dk1"/>
                </a:solidFill>
              </a:rPr>
              <a:t>We will try to focus on these two score area to modify our model.</a:t>
            </a:r>
            <a:endParaRPr>
              <a:solidFill>
                <a:schemeClr val="dk1"/>
              </a:solidFill>
            </a:endParaRPr>
          </a:p>
        </p:txBody>
      </p:sp>
      <p:pic>
        <p:nvPicPr>
          <p:cNvPr id="126" name="Google Shape;126;p23"/>
          <p:cNvPicPr preferRelativeResize="0"/>
          <p:nvPr/>
        </p:nvPicPr>
        <p:blipFill>
          <a:blip r:embed="rId3">
            <a:alphaModFix/>
          </a:blip>
          <a:stretch>
            <a:fillRect/>
          </a:stretch>
        </p:blipFill>
        <p:spPr>
          <a:xfrm>
            <a:off x="4156524" y="1025399"/>
            <a:ext cx="4801248" cy="367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Ramps with their scores</a:t>
            </a:r>
            <a:endParaRPr/>
          </a:p>
        </p:txBody>
      </p:sp>
      <p:sp>
        <p:nvSpPr>
          <p:cNvPr id="132" name="Google Shape;132;p24"/>
          <p:cNvSpPr txBox="1"/>
          <p:nvPr>
            <p:ph idx="1" type="body"/>
          </p:nvPr>
        </p:nvSpPr>
        <p:spPr>
          <a:xfrm>
            <a:off x="5758000" y="1152475"/>
            <a:ext cx="307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make a marker on the map to show the score of each ramp point. </a:t>
            </a:r>
            <a:endParaRPr>
              <a:solidFill>
                <a:schemeClr val="dk1"/>
              </a:solidFill>
            </a:endParaRPr>
          </a:p>
          <a:p>
            <a:pPr indent="0" lvl="0" marL="0" rtl="0" algn="l">
              <a:spcBef>
                <a:spcPts val="1200"/>
              </a:spcBef>
              <a:spcAft>
                <a:spcPts val="0"/>
              </a:spcAft>
              <a:buNone/>
            </a:pPr>
            <a:r>
              <a:rPr lang="en">
                <a:solidFill>
                  <a:schemeClr val="dk1"/>
                </a:solidFill>
              </a:rPr>
              <a:t>It can clearly help us to pinpoint the issues that we are going to work on.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33" name="Google Shape;133;p24"/>
          <p:cNvPicPr preferRelativeResize="0"/>
          <p:nvPr/>
        </p:nvPicPr>
        <p:blipFill>
          <a:blip r:embed="rId3">
            <a:alphaModFix/>
          </a:blip>
          <a:stretch>
            <a:fillRect/>
          </a:stretch>
        </p:blipFill>
        <p:spPr>
          <a:xfrm>
            <a:off x="548475" y="1246225"/>
            <a:ext cx="5032151" cy="355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Ramps connecting to Sidewalks</a:t>
            </a:r>
            <a:endParaRPr/>
          </a:p>
        </p:txBody>
      </p:sp>
      <p:sp>
        <p:nvSpPr>
          <p:cNvPr id="139" name="Google Shape;139;p25"/>
          <p:cNvSpPr txBox="1"/>
          <p:nvPr>
            <p:ph idx="1" type="body"/>
          </p:nvPr>
        </p:nvSpPr>
        <p:spPr>
          <a:xfrm>
            <a:off x="5790250" y="1017725"/>
            <a:ext cx="3042000" cy="355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We </a:t>
            </a:r>
            <a:r>
              <a:rPr lang="en">
                <a:solidFill>
                  <a:schemeClr val="dk1"/>
                </a:solidFill>
              </a:rPr>
              <a:t>overlaid</a:t>
            </a:r>
            <a:r>
              <a:rPr lang="en">
                <a:solidFill>
                  <a:schemeClr val="dk1"/>
                </a:solidFill>
              </a:rPr>
              <a:t> the ramp points onto the sidewalks. The sidewalks’ colors are black at present, because we aim to change their </a:t>
            </a:r>
            <a:r>
              <a:rPr lang="en">
                <a:solidFill>
                  <a:srgbClr val="FF0000"/>
                </a:solidFill>
              </a:rPr>
              <a:t>colors according to their average scores</a:t>
            </a:r>
            <a:r>
              <a:rPr lang="en">
                <a:solidFill>
                  <a:schemeClr val="dk1"/>
                </a:solidFill>
              </a:rPr>
              <a:t> once we finish the whole connection to the ramps_scores.</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We </a:t>
            </a:r>
            <a:r>
              <a:rPr lang="en">
                <a:solidFill>
                  <a:schemeClr val="dk1"/>
                </a:solidFill>
              </a:rPr>
              <a:t>met with some challenges.</a:t>
            </a:r>
            <a:endParaRPr>
              <a:solidFill>
                <a:schemeClr val="dk1"/>
              </a:solidFill>
            </a:endParaRPr>
          </a:p>
        </p:txBody>
      </p:sp>
      <p:pic>
        <p:nvPicPr>
          <p:cNvPr id="140" name="Google Shape;140;p25"/>
          <p:cNvPicPr preferRelativeResize="0"/>
          <p:nvPr/>
        </p:nvPicPr>
        <p:blipFill>
          <a:blip r:embed="rId3">
            <a:alphaModFix/>
          </a:blip>
          <a:stretch>
            <a:fillRect/>
          </a:stretch>
        </p:blipFill>
        <p:spPr>
          <a:xfrm>
            <a:off x="226100" y="1152475"/>
            <a:ext cx="5290051" cy="3130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a:t>
            </a:r>
            <a:r>
              <a:rPr lang="en"/>
              <a:t>bout Schools(children)</a:t>
            </a:r>
            <a:endParaRPr/>
          </a:p>
        </p:txBody>
      </p:sp>
      <p:sp>
        <p:nvSpPr>
          <p:cNvPr id="146" name="Google Shape;146;p26"/>
          <p:cNvSpPr txBox="1"/>
          <p:nvPr>
            <p:ph idx="1" type="body"/>
          </p:nvPr>
        </p:nvSpPr>
        <p:spPr>
          <a:xfrm>
            <a:off x="311700" y="1127850"/>
            <a:ext cx="4467900" cy="344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truly care </a:t>
            </a:r>
            <a:r>
              <a:rPr lang="en">
                <a:solidFill>
                  <a:schemeClr val="dk1"/>
                </a:solidFill>
              </a:rPr>
              <a:t>about children who are the most common user of sidewalks.</a:t>
            </a:r>
            <a:endParaRPr>
              <a:solidFill>
                <a:schemeClr val="dk1"/>
              </a:solidFill>
            </a:endParaRPr>
          </a:p>
          <a:p>
            <a:pPr indent="0" lvl="0" marL="0" rtl="0" algn="l">
              <a:spcBef>
                <a:spcPts val="1200"/>
              </a:spcBef>
              <a:spcAft>
                <a:spcPts val="0"/>
              </a:spcAft>
              <a:buNone/>
            </a:pPr>
            <a:r>
              <a:rPr lang="en">
                <a:solidFill>
                  <a:schemeClr val="dk1"/>
                </a:solidFill>
              </a:rPr>
              <a:t>Right? They walk on them after schools, they play with their friends on them, they walk their dogs on them and the way to school is the most important one.</a:t>
            </a:r>
            <a:endParaRPr>
              <a:solidFill>
                <a:schemeClr val="dk1"/>
              </a:solidFill>
            </a:endParaRPr>
          </a:p>
          <a:p>
            <a:pPr indent="0" lvl="0" marL="0" rtl="0" algn="l">
              <a:spcBef>
                <a:spcPts val="1200"/>
              </a:spcBef>
              <a:spcAft>
                <a:spcPts val="1200"/>
              </a:spcAft>
              <a:buNone/>
            </a:pPr>
            <a:r>
              <a:rPr lang="en">
                <a:solidFill>
                  <a:schemeClr val="dk1"/>
                </a:solidFill>
              </a:rPr>
              <a:t>The freedom of childhood should be protected by adults, first from the sidewalks safety.</a:t>
            </a:r>
            <a:endParaRPr>
              <a:solidFill>
                <a:schemeClr val="dk1"/>
              </a:solidFill>
            </a:endParaRPr>
          </a:p>
        </p:txBody>
      </p:sp>
      <p:pic>
        <p:nvPicPr>
          <p:cNvPr id="147" name="Google Shape;147;p26"/>
          <p:cNvPicPr preferRelativeResize="0"/>
          <p:nvPr/>
        </p:nvPicPr>
        <p:blipFill>
          <a:blip r:embed="rId3">
            <a:alphaModFix/>
          </a:blip>
          <a:stretch>
            <a:fillRect/>
          </a:stretch>
        </p:blipFill>
        <p:spPr>
          <a:xfrm>
            <a:off x="4779600" y="408188"/>
            <a:ext cx="4159575" cy="4327125"/>
          </a:xfrm>
          <a:prstGeom prst="rect">
            <a:avLst/>
          </a:prstGeom>
          <a:noFill/>
          <a:ln>
            <a:noFill/>
          </a:ln>
        </p:spPr>
      </p:pic>
      <p:pic>
        <p:nvPicPr>
          <p:cNvPr id="148" name="Google Shape;148;p26"/>
          <p:cNvPicPr preferRelativeResize="0"/>
          <p:nvPr/>
        </p:nvPicPr>
        <p:blipFill>
          <a:blip r:embed="rId4">
            <a:alphaModFix/>
          </a:blip>
          <a:stretch>
            <a:fillRect/>
          </a:stretch>
        </p:blipFill>
        <p:spPr>
          <a:xfrm>
            <a:off x="5146275" y="294670"/>
            <a:ext cx="3888400" cy="2957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hospital(Patients)</a:t>
            </a:r>
            <a:endParaRPr/>
          </a:p>
        </p:txBody>
      </p:sp>
      <p:sp>
        <p:nvSpPr>
          <p:cNvPr id="154" name="Google Shape;154;p27"/>
          <p:cNvSpPr txBox="1"/>
          <p:nvPr>
            <p:ph idx="1" type="body"/>
          </p:nvPr>
        </p:nvSpPr>
        <p:spPr>
          <a:xfrm>
            <a:off x="4902025" y="1166425"/>
            <a:ext cx="3481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make use of the hospital information on Boston Analysis.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After we color the nearby sidewalks with their accessibility scores successfully, we can figure out the total sidewalk accessibility of this hospital</a:t>
            </a:r>
            <a:endParaRPr>
              <a:solidFill>
                <a:schemeClr val="dk1"/>
              </a:solidFill>
            </a:endParaRPr>
          </a:p>
        </p:txBody>
      </p:sp>
      <p:pic>
        <p:nvPicPr>
          <p:cNvPr id="155" name="Google Shape;155;p27"/>
          <p:cNvPicPr preferRelativeResize="0"/>
          <p:nvPr/>
        </p:nvPicPr>
        <p:blipFill>
          <a:blip r:embed="rId3">
            <a:alphaModFix/>
          </a:blip>
          <a:stretch>
            <a:fillRect/>
          </a:stretch>
        </p:blipFill>
        <p:spPr>
          <a:xfrm>
            <a:off x="480250" y="1017725"/>
            <a:ext cx="3537870" cy="3713799"/>
          </a:xfrm>
          <a:prstGeom prst="rect">
            <a:avLst/>
          </a:prstGeom>
          <a:noFill/>
          <a:ln>
            <a:noFill/>
          </a:ln>
        </p:spPr>
      </p:pic>
      <p:cxnSp>
        <p:nvCxnSpPr>
          <p:cNvPr id="156" name="Google Shape;156;p27"/>
          <p:cNvCxnSpPr/>
          <p:nvPr/>
        </p:nvCxnSpPr>
        <p:spPr>
          <a:xfrm>
            <a:off x="1620425" y="2501200"/>
            <a:ext cx="975000" cy="1103100"/>
          </a:xfrm>
          <a:prstGeom prst="straightConnector1">
            <a:avLst/>
          </a:prstGeom>
          <a:noFill/>
          <a:ln cap="flat" cmpd="sng" w="38100">
            <a:solidFill>
              <a:srgbClr val="FF0000"/>
            </a:solidFill>
            <a:prstDash val="solid"/>
            <a:round/>
            <a:headEnd len="med" w="med" type="none"/>
            <a:tailEnd len="med" w="med" type="none"/>
          </a:ln>
        </p:spPr>
      </p:cxnSp>
      <p:cxnSp>
        <p:nvCxnSpPr>
          <p:cNvPr id="157" name="Google Shape;157;p27"/>
          <p:cNvCxnSpPr/>
          <p:nvPr/>
        </p:nvCxnSpPr>
        <p:spPr>
          <a:xfrm flipH="1">
            <a:off x="1543600" y="3642775"/>
            <a:ext cx="1026000" cy="1000500"/>
          </a:xfrm>
          <a:prstGeom prst="straightConnector1">
            <a:avLst/>
          </a:prstGeom>
          <a:noFill/>
          <a:ln cap="flat" cmpd="sng" w="38100">
            <a:solidFill>
              <a:srgbClr val="00FF00"/>
            </a:solidFill>
            <a:prstDash val="solid"/>
            <a:round/>
            <a:headEnd len="med" w="med" type="none"/>
            <a:tailEnd len="med" w="med" type="none"/>
          </a:ln>
        </p:spPr>
      </p:cxnSp>
      <p:cxnSp>
        <p:nvCxnSpPr>
          <p:cNvPr id="158" name="Google Shape;158;p27"/>
          <p:cNvCxnSpPr/>
          <p:nvPr/>
        </p:nvCxnSpPr>
        <p:spPr>
          <a:xfrm flipH="1">
            <a:off x="594425" y="2539675"/>
            <a:ext cx="1026000" cy="1064700"/>
          </a:xfrm>
          <a:prstGeom prst="straightConnector1">
            <a:avLst/>
          </a:prstGeom>
          <a:noFill/>
          <a:ln cap="flat" cmpd="sng" w="38100">
            <a:solidFill>
              <a:srgbClr val="FF9900"/>
            </a:solidFill>
            <a:prstDash val="solid"/>
            <a:round/>
            <a:headEnd len="med" w="med" type="none"/>
            <a:tailEnd len="med" w="med" type="none"/>
          </a:ln>
        </p:spPr>
      </p:cxnSp>
      <p:cxnSp>
        <p:nvCxnSpPr>
          <p:cNvPr id="159" name="Google Shape;159;p27"/>
          <p:cNvCxnSpPr/>
          <p:nvPr/>
        </p:nvCxnSpPr>
        <p:spPr>
          <a:xfrm>
            <a:off x="639275" y="3655675"/>
            <a:ext cx="936300" cy="974700"/>
          </a:xfrm>
          <a:prstGeom prst="straightConnector1">
            <a:avLst/>
          </a:prstGeom>
          <a:noFill/>
          <a:ln cap="flat" cmpd="sng" w="38100">
            <a:solidFill>
              <a:srgbClr val="569CD6"/>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8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65" name="Google Shape;165;p28"/>
          <p:cNvSpPr txBox="1"/>
          <p:nvPr>
            <p:ph idx="1" type="body"/>
          </p:nvPr>
        </p:nvSpPr>
        <p:spPr>
          <a:xfrm>
            <a:off x="5904550" y="1152475"/>
            <a:ext cx="2927700" cy="34164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rPr lang="en" sz="1700">
                <a:solidFill>
                  <a:schemeClr val="dk1"/>
                </a:solidFill>
              </a:rPr>
              <a:t>First of all, the ramp points are too many of them. We need to somehow reduce the calculation workload of </a:t>
            </a:r>
            <a:r>
              <a:rPr lang="en" sz="1700">
                <a:solidFill>
                  <a:schemeClr val="dk1"/>
                </a:solidFill>
              </a:rPr>
              <a:t>plotting</a:t>
            </a:r>
            <a:r>
              <a:rPr lang="en" sz="1700">
                <a:solidFill>
                  <a:schemeClr val="dk1"/>
                </a:solidFill>
              </a:rPr>
              <a:t> them all or fitting them into our model. </a:t>
            </a:r>
            <a:endParaRPr sz="17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7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700">
                <a:solidFill>
                  <a:schemeClr val="dk1"/>
                </a:solidFill>
              </a:rPr>
              <a:t>Something first come to my mind is using </a:t>
            </a:r>
            <a:r>
              <a:rPr lang="en" sz="1700">
                <a:solidFill>
                  <a:schemeClr val="dk1"/>
                </a:solidFill>
              </a:rPr>
              <a:t>KNN method to cluster nearby ramp points to one “virtual ramp” </a:t>
            </a:r>
            <a:endParaRPr sz="1700">
              <a:solidFill>
                <a:schemeClr val="dk1"/>
              </a:solidFill>
            </a:endParaRPr>
          </a:p>
        </p:txBody>
      </p:sp>
      <p:pic>
        <p:nvPicPr>
          <p:cNvPr id="166" name="Google Shape;166;p28"/>
          <p:cNvPicPr preferRelativeResize="0"/>
          <p:nvPr/>
        </p:nvPicPr>
        <p:blipFill>
          <a:blip r:embed="rId3">
            <a:alphaModFix/>
          </a:blip>
          <a:stretch>
            <a:fillRect/>
          </a:stretch>
        </p:blipFill>
        <p:spPr>
          <a:xfrm>
            <a:off x="311700" y="1274400"/>
            <a:ext cx="5259350" cy="3172550"/>
          </a:xfrm>
          <a:prstGeom prst="rect">
            <a:avLst/>
          </a:prstGeom>
          <a:noFill/>
          <a:ln cap="flat" cmpd="sng" w="9525">
            <a:solidFill>
              <a:schemeClr val="dk1"/>
            </a:solidFill>
            <a:prstDash val="solid"/>
            <a:round/>
            <a:headEnd len="sm" w="sm" type="none"/>
            <a:tailEnd len="sm" w="sm" type="none"/>
          </a:ln>
        </p:spPr>
      </p:pic>
      <p:sp>
        <p:nvSpPr>
          <p:cNvPr id="167" name="Google Shape;167;p28"/>
          <p:cNvSpPr/>
          <p:nvPr/>
        </p:nvSpPr>
        <p:spPr>
          <a:xfrm>
            <a:off x="2513800" y="3113975"/>
            <a:ext cx="983400" cy="1112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73" name="Google Shape;173;p29"/>
          <p:cNvSpPr txBox="1"/>
          <p:nvPr>
            <p:ph idx="1" type="body"/>
          </p:nvPr>
        </p:nvSpPr>
        <p:spPr>
          <a:xfrm>
            <a:off x="5801925" y="1152475"/>
            <a:ext cx="303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629">
                <a:solidFill>
                  <a:schemeClr val="dk1"/>
                </a:solidFill>
              </a:rPr>
              <a:t>These ramp points sharing almost the same position, have completely different accessibility score. </a:t>
            </a:r>
            <a:endParaRPr sz="1629">
              <a:solidFill>
                <a:schemeClr val="dk1"/>
              </a:solidFill>
            </a:endParaRPr>
          </a:p>
          <a:p>
            <a:pPr indent="0" lvl="0" marL="0" marR="0" rtl="0" algn="l">
              <a:lnSpc>
                <a:spcPct val="115000"/>
              </a:lnSpc>
              <a:spcBef>
                <a:spcPts val="0"/>
              </a:spcBef>
              <a:spcAft>
                <a:spcPts val="0"/>
              </a:spcAft>
              <a:buClr>
                <a:srgbClr val="000000"/>
              </a:buClr>
              <a:buSzPts val="990"/>
              <a:buFont typeface="Arial"/>
              <a:buNone/>
            </a:pPr>
            <a:r>
              <a:t/>
            </a:r>
            <a:endParaRPr sz="1629">
              <a:solidFill>
                <a:schemeClr val="dk1"/>
              </a:solidFill>
            </a:endParaRPr>
          </a:p>
          <a:p>
            <a:pPr indent="0" lvl="0" marL="0" marR="0" rtl="0" algn="l">
              <a:lnSpc>
                <a:spcPct val="115000"/>
              </a:lnSpc>
              <a:spcBef>
                <a:spcPts val="0"/>
              </a:spcBef>
              <a:spcAft>
                <a:spcPts val="0"/>
              </a:spcAft>
              <a:buClr>
                <a:srgbClr val="000000"/>
              </a:buClr>
              <a:buSzPts val="990"/>
              <a:buFont typeface="Arial"/>
              <a:buNone/>
            </a:pPr>
            <a:r>
              <a:rPr lang="en" sz="1629">
                <a:solidFill>
                  <a:schemeClr val="dk1"/>
                </a:solidFill>
              </a:rPr>
              <a:t>We need to make sure such cases will not be ignored by our models or be neglected because of wrong records.</a:t>
            </a:r>
            <a:endParaRPr sz="1629">
              <a:solidFill>
                <a:schemeClr val="dk1"/>
              </a:solidFill>
            </a:endParaRPr>
          </a:p>
        </p:txBody>
      </p:sp>
      <p:pic>
        <p:nvPicPr>
          <p:cNvPr id="174" name="Google Shape;174;p29"/>
          <p:cNvPicPr preferRelativeResize="0"/>
          <p:nvPr/>
        </p:nvPicPr>
        <p:blipFill>
          <a:blip r:embed="rId3">
            <a:alphaModFix/>
          </a:blip>
          <a:stretch>
            <a:fillRect/>
          </a:stretch>
        </p:blipFill>
        <p:spPr>
          <a:xfrm>
            <a:off x="122500" y="1592450"/>
            <a:ext cx="2495915" cy="2162150"/>
          </a:xfrm>
          <a:prstGeom prst="rect">
            <a:avLst/>
          </a:prstGeom>
          <a:noFill/>
          <a:ln>
            <a:noFill/>
          </a:ln>
        </p:spPr>
      </p:pic>
      <p:pic>
        <p:nvPicPr>
          <p:cNvPr id="175" name="Google Shape;175;p29"/>
          <p:cNvPicPr preferRelativeResize="0"/>
          <p:nvPr/>
        </p:nvPicPr>
        <p:blipFill>
          <a:blip r:embed="rId4">
            <a:alphaModFix/>
          </a:blip>
          <a:stretch>
            <a:fillRect/>
          </a:stretch>
        </p:blipFill>
        <p:spPr>
          <a:xfrm>
            <a:off x="2765688" y="1592455"/>
            <a:ext cx="2621607" cy="2162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30725"/>
            <a:ext cx="8520600" cy="1672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b="1" lang="en" sz="1629"/>
              <a:t>Limitations</a:t>
            </a:r>
            <a:endParaRPr b="1" sz="1629"/>
          </a:p>
          <a:p>
            <a:pPr indent="0" lvl="0" marL="0" rtl="0" algn="l">
              <a:lnSpc>
                <a:spcPct val="115000"/>
              </a:lnSpc>
              <a:spcBef>
                <a:spcPts val="0"/>
              </a:spcBef>
              <a:spcAft>
                <a:spcPts val="0"/>
              </a:spcAft>
              <a:buSzPts val="990"/>
              <a:buNone/>
            </a:pPr>
            <a:r>
              <a:rPr lang="en" sz="1629"/>
              <a:t>Recently the limitations are still our own technological limitations, we still need some time to handle and make full use of present datasets and resources. There are also noise points or wrong data or vacant data in the datasets. We need make sure that they are not going to influence our final results.</a:t>
            </a:r>
            <a:endParaRPr sz="1629"/>
          </a:p>
        </p:txBody>
      </p:sp>
      <p:sp>
        <p:nvSpPr>
          <p:cNvPr id="181" name="Google Shape;181;p30"/>
          <p:cNvSpPr txBox="1"/>
          <p:nvPr>
            <p:ph idx="1" type="body"/>
          </p:nvPr>
        </p:nvSpPr>
        <p:spPr>
          <a:xfrm>
            <a:off x="311700" y="2103525"/>
            <a:ext cx="8520600" cy="2719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b="1" lang="en" sz="1700">
                <a:solidFill>
                  <a:schemeClr val="dk1"/>
                </a:solidFill>
              </a:rPr>
              <a:t>Expected Next Steps</a:t>
            </a:r>
            <a:endParaRPr b="1" sz="17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700">
                <a:solidFill>
                  <a:schemeClr val="dk1"/>
                </a:solidFill>
              </a:rPr>
              <a:t>Once we complete the scores for each sidewalk(including the ramps and hazards), we will connect other facilities or places like neighborhoods or parks. We have connected the hospitals and schools. It should be good to connect them as well.</a:t>
            </a:r>
            <a:endParaRPr sz="17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700">
                <a:solidFill>
                  <a:schemeClr val="dk1"/>
                </a:solidFill>
              </a:rPr>
              <a:t>And then, giving </a:t>
            </a:r>
            <a:r>
              <a:rPr lang="en" sz="1700">
                <a:solidFill>
                  <a:srgbClr val="FF0000"/>
                </a:solidFill>
              </a:rPr>
              <a:t>comprehensive scores</a:t>
            </a:r>
            <a:r>
              <a:rPr lang="en" sz="1700">
                <a:solidFill>
                  <a:schemeClr val="dk1"/>
                </a:solidFill>
              </a:rPr>
              <a:t> to neighborhoods and clustering them into different priorities for governments should be our main focus. </a:t>
            </a:r>
            <a:endParaRPr sz="17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700">
                <a:solidFill>
                  <a:schemeClr val="dk1"/>
                </a:solidFill>
              </a:rPr>
              <a:t>Meanwhile, we will try to apply a </a:t>
            </a:r>
            <a:r>
              <a:rPr lang="en" sz="1700">
                <a:solidFill>
                  <a:srgbClr val="FF0000"/>
                </a:solidFill>
              </a:rPr>
              <a:t>smart path navigation</a:t>
            </a:r>
            <a:r>
              <a:rPr lang="en" sz="1700">
                <a:solidFill>
                  <a:schemeClr val="dk1"/>
                </a:solidFill>
              </a:rPr>
              <a:t> for people from different neighborhoods to different facilities.</a:t>
            </a:r>
            <a:endParaRPr sz="17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7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Thanks!</a:t>
            </a:r>
            <a:endParaRPr/>
          </a:p>
        </p:txBody>
      </p:sp>
      <p:sp>
        <p:nvSpPr>
          <p:cNvPr id="187" name="Google Shape;187;p3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a:t>
            </a:r>
            <a:r>
              <a:rPr lang="en"/>
              <a:t>resenter</a:t>
            </a:r>
            <a:r>
              <a:rPr lang="en"/>
              <a:t>: Xiao Zhang</a:t>
            </a:r>
            <a:endParaRPr/>
          </a:p>
          <a:p>
            <a:pPr indent="0" lvl="0" marL="0" rtl="0" algn="ctr">
              <a:spcBef>
                <a:spcPts val="0"/>
              </a:spcBef>
              <a:spcAft>
                <a:spcPts val="0"/>
              </a:spcAft>
              <a:buNone/>
            </a:pPr>
            <a:r>
              <a:rPr lang="en"/>
              <a:t>Team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95950"/>
            <a:ext cx="8520600" cy="9999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990"/>
              <a:buNone/>
            </a:pPr>
            <a:r>
              <a:rPr b="1" lang="en" sz="1720"/>
              <a:t>Goal</a:t>
            </a:r>
            <a:endParaRPr b="1" sz="1720"/>
          </a:p>
          <a:p>
            <a:pPr indent="0" lvl="0" marL="0" rtl="0" algn="ctr">
              <a:lnSpc>
                <a:spcPct val="115000"/>
              </a:lnSpc>
              <a:spcBef>
                <a:spcPts val="0"/>
              </a:spcBef>
              <a:spcAft>
                <a:spcPts val="0"/>
              </a:spcAft>
              <a:buSzPts val="990"/>
              <a:buNone/>
            </a:pPr>
            <a:r>
              <a:rPr lang="en" sz="1720"/>
              <a:t> Create Accessibility Scores for sidewalks that can be used to determine areas in need of improvement. Also find best routes for people to walk to the public facilities</a:t>
            </a:r>
            <a:endParaRPr sz="2620"/>
          </a:p>
        </p:txBody>
      </p:sp>
      <p:sp>
        <p:nvSpPr>
          <p:cNvPr id="63" name="Google Shape;63;p14"/>
          <p:cNvSpPr txBox="1"/>
          <p:nvPr>
            <p:ph idx="1" type="body"/>
          </p:nvPr>
        </p:nvSpPr>
        <p:spPr>
          <a:xfrm>
            <a:off x="247575" y="1813825"/>
            <a:ext cx="8520600" cy="2803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700">
                <a:solidFill>
                  <a:schemeClr val="dk1"/>
                </a:solidFill>
              </a:rPr>
              <a:t>Background</a:t>
            </a:r>
            <a:endParaRPr b="1" sz="1700">
              <a:solidFill>
                <a:schemeClr val="dk1"/>
              </a:solidFill>
            </a:endParaRPr>
          </a:p>
          <a:p>
            <a:pPr indent="0" lvl="0" marL="0" rtl="0" algn="ctr">
              <a:spcBef>
                <a:spcPts val="1200"/>
              </a:spcBef>
              <a:spcAft>
                <a:spcPts val="1200"/>
              </a:spcAft>
              <a:buNone/>
            </a:pPr>
            <a:r>
              <a:rPr lang="en" sz="1700">
                <a:solidFill>
                  <a:schemeClr val="dk1"/>
                </a:solidFill>
              </a:rPr>
              <a:t> The current system requires residents to call to report sidewalk issues/hazards. We are trying to see through the data how the current system is helping the various regions of boston and where the help may be lacking. Therefore, with the introduction of </a:t>
            </a:r>
            <a:r>
              <a:rPr lang="en" sz="1700">
                <a:solidFill>
                  <a:schemeClr val="dk1"/>
                </a:solidFill>
              </a:rPr>
              <a:t>accessibility</a:t>
            </a:r>
            <a:r>
              <a:rPr lang="en" sz="1700">
                <a:solidFill>
                  <a:schemeClr val="dk1"/>
                </a:solidFill>
              </a:rPr>
              <a:t> scores we will be able to determine the areas that are not </a:t>
            </a:r>
            <a:r>
              <a:rPr lang="en" sz="1700">
                <a:solidFill>
                  <a:schemeClr val="dk1"/>
                </a:solidFill>
              </a:rPr>
              <a:t>receiving</a:t>
            </a:r>
            <a:r>
              <a:rPr lang="en" sz="1700">
                <a:solidFill>
                  <a:schemeClr val="dk1"/>
                </a:solidFill>
              </a:rPr>
              <a:t> proper treatment of their sidewalks.</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86075" y="338175"/>
            <a:ext cx="8520600" cy="186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dk1"/>
                </a:solidFill>
              </a:rPr>
              <a:t>Data Analysis</a:t>
            </a:r>
            <a:endParaRPr b="1" sz="1600">
              <a:solidFill>
                <a:schemeClr val="dk1"/>
              </a:solidFill>
            </a:endParaRPr>
          </a:p>
          <a:p>
            <a:pPr indent="0" lvl="0" marL="0" rtl="0" algn="ctr">
              <a:spcBef>
                <a:spcPts val="1200"/>
              </a:spcBef>
              <a:spcAft>
                <a:spcPts val="1200"/>
              </a:spcAft>
              <a:buNone/>
            </a:pPr>
            <a:r>
              <a:rPr lang="en" sz="1600">
                <a:solidFill>
                  <a:schemeClr val="dk1"/>
                </a:solidFill>
              </a:rPr>
              <a:t>So far we have done preliminary analyses on the data and are currently working on doing a more in depth analysis using the newly provided ramp scores, and sidewalk locations. We have </a:t>
            </a:r>
            <a:r>
              <a:rPr lang="en" sz="1600">
                <a:solidFill>
                  <a:schemeClr val="dk1"/>
                </a:solidFill>
              </a:rPr>
              <a:t>plotted</a:t>
            </a:r>
            <a:r>
              <a:rPr lang="en" sz="1600">
                <a:solidFill>
                  <a:schemeClr val="dk1"/>
                </a:solidFill>
              </a:rPr>
              <a:t> the data to a real map and we can have direct visions of them to find our research directions.</a:t>
            </a:r>
            <a:endParaRPr sz="1600">
              <a:solidFill>
                <a:schemeClr val="dk1"/>
              </a:solidFill>
            </a:endParaRPr>
          </a:p>
        </p:txBody>
      </p:sp>
      <p:sp>
        <p:nvSpPr>
          <p:cNvPr id="69" name="Google Shape;69;p15"/>
          <p:cNvSpPr txBox="1"/>
          <p:nvPr/>
        </p:nvSpPr>
        <p:spPr>
          <a:xfrm>
            <a:off x="386075" y="2206275"/>
            <a:ext cx="80766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t>Data</a:t>
            </a:r>
            <a:endParaRPr b="1" sz="1600"/>
          </a:p>
          <a:p>
            <a:pPr indent="0" lvl="0" marL="0" rtl="0" algn="ctr">
              <a:spcBef>
                <a:spcPts val="0"/>
              </a:spcBef>
              <a:spcAft>
                <a:spcPts val="0"/>
              </a:spcAft>
              <a:buNone/>
            </a:pPr>
            <a:r>
              <a:rPr lang="en" sz="1600"/>
              <a:t>So far we have analyzed all of the initial datasets. As for the new ones we have decided to focus more on the ramps data set with its new accessibility score and the sidewalks dataset to determine accessibility scores for entire sidewalks. We aim to make use of all the elements to decide whether a sidewalk is </a:t>
            </a:r>
            <a:r>
              <a:rPr lang="en" sz="1600"/>
              <a:t>in good conditions</a:t>
            </a:r>
            <a:r>
              <a:rPr lang="en" sz="1600"/>
              <a:t>.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b="1" lang="en" sz="1600"/>
              <a:t>DataSets</a:t>
            </a:r>
            <a:r>
              <a:rPr lang="en" sz="1600"/>
              <a:t>: Ramps_new.json, Sidewalks.json, Hospitals.csv, Schools.csv and so 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30425"/>
            <a:ext cx="8520600" cy="16653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990"/>
              <a:buNone/>
            </a:pPr>
            <a:r>
              <a:rPr b="1" lang="en" sz="1700"/>
              <a:t>Early Observations</a:t>
            </a:r>
            <a:endParaRPr b="1" sz="1700"/>
          </a:p>
          <a:p>
            <a:pPr indent="0" lvl="0" marL="0" rtl="0" algn="ctr">
              <a:lnSpc>
                <a:spcPct val="115000"/>
              </a:lnSpc>
              <a:spcBef>
                <a:spcPts val="0"/>
              </a:spcBef>
              <a:spcAft>
                <a:spcPts val="0"/>
              </a:spcAft>
              <a:buSzPts val="990"/>
              <a:buNone/>
            </a:pPr>
            <a:r>
              <a:rPr lang="en" sz="1700"/>
              <a:t>Using the sidewalk hazards dataset and pinpointing the locations of the fixed hazards we </a:t>
            </a:r>
            <a:r>
              <a:rPr lang="en" sz="1700"/>
              <a:t>overlaid</a:t>
            </a:r>
            <a:r>
              <a:rPr lang="en" sz="1700"/>
              <a:t> it with a map of the neighborhoods in boston which shows how many repairs each neighborhood is getting. Generally the hazards are gathering together.</a:t>
            </a:r>
            <a:endParaRPr sz="1700"/>
          </a:p>
          <a:p>
            <a:pPr indent="0" lvl="0" marL="0" rtl="0" algn="l">
              <a:spcBef>
                <a:spcPts val="0"/>
              </a:spcBef>
              <a:spcAft>
                <a:spcPts val="0"/>
              </a:spcAft>
              <a:buSzPts val="990"/>
              <a:buNone/>
            </a:pPr>
            <a:r>
              <a:t/>
            </a:r>
            <a:endParaRPr sz="1788"/>
          </a:p>
        </p:txBody>
      </p:sp>
      <p:sp>
        <p:nvSpPr>
          <p:cNvPr id="75" name="Google Shape;75;p16"/>
          <p:cNvSpPr txBox="1"/>
          <p:nvPr>
            <p:ph idx="1" type="body"/>
          </p:nvPr>
        </p:nvSpPr>
        <p:spPr>
          <a:xfrm>
            <a:off x="311700" y="2088875"/>
            <a:ext cx="8520600" cy="2487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700">
                <a:solidFill>
                  <a:schemeClr val="dk1"/>
                </a:solidFill>
              </a:rPr>
              <a:t>Early Challenges With The Data</a:t>
            </a:r>
            <a:endParaRPr b="1" sz="1700">
              <a:solidFill>
                <a:schemeClr val="dk1"/>
              </a:solidFill>
            </a:endParaRPr>
          </a:p>
          <a:p>
            <a:pPr indent="0" lvl="0" marL="0" rtl="0" algn="ctr">
              <a:spcBef>
                <a:spcPts val="1200"/>
              </a:spcBef>
              <a:spcAft>
                <a:spcPts val="1200"/>
              </a:spcAft>
              <a:buNone/>
            </a:pPr>
            <a:r>
              <a:rPr lang="en" sz="1700">
                <a:solidFill>
                  <a:schemeClr val="dk1"/>
                </a:solidFill>
              </a:rPr>
              <a:t>Early on we had several problems the main being a lack of documentation to aid in the interpretation of the datasets. Another challenge came from issues with displaying the data from sidewalks in a meaningful way since they were large areas and not singular points with a latitude and longitude.</a:t>
            </a:r>
            <a:endParaRPr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490250" y="450150"/>
            <a:ext cx="65943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Early </a:t>
            </a:r>
            <a:r>
              <a:rPr lang="en"/>
              <a:t>results and Visions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preview of Sidewalks</a:t>
            </a:r>
            <a:endParaRPr/>
          </a:p>
        </p:txBody>
      </p:sp>
      <p:sp>
        <p:nvSpPr>
          <p:cNvPr id="86" name="Google Shape;86;p18"/>
          <p:cNvSpPr txBox="1"/>
          <p:nvPr>
            <p:ph idx="1" type="body"/>
          </p:nvPr>
        </p:nvSpPr>
        <p:spPr>
          <a:xfrm>
            <a:off x="311700" y="1152475"/>
            <a:ext cx="3078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Having this plot, we can divide them into different groups for the sidewalk numbers that they have.</a:t>
            </a:r>
            <a:endParaRPr>
              <a:solidFill>
                <a:schemeClr val="dk1"/>
              </a:solidFill>
            </a:endParaRPr>
          </a:p>
          <a:p>
            <a:pPr indent="0" lvl="0" marL="0" rtl="0" algn="l">
              <a:spcBef>
                <a:spcPts val="1200"/>
              </a:spcBef>
              <a:spcAft>
                <a:spcPts val="1200"/>
              </a:spcAft>
              <a:buNone/>
            </a:pPr>
            <a:r>
              <a:rPr lang="en">
                <a:solidFill>
                  <a:schemeClr val="dk1"/>
                </a:solidFill>
              </a:rPr>
              <a:t>Start with small groups will be a good choice to adjust the model. Then we can try to fit into the larger ones.</a:t>
            </a:r>
            <a:endParaRPr>
              <a:solidFill>
                <a:schemeClr val="dk1"/>
              </a:solidFill>
            </a:endParaRPr>
          </a:p>
        </p:txBody>
      </p:sp>
      <p:pic>
        <p:nvPicPr>
          <p:cNvPr id="87" name="Google Shape;87;p18"/>
          <p:cNvPicPr preferRelativeResize="0"/>
          <p:nvPr/>
        </p:nvPicPr>
        <p:blipFill>
          <a:blip r:embed="rId3">
            <a:alphaModFix/>
          </a:blip>
          <a:stretch>
            <a:fillRect/>
          </a:stretch>
        </p:blipFill>
        <p:spPr>
          <a:xfrm>
            <a:off x="3468275" y="1244178"/>
            <a:ext cx="5364025" cy="3121000"/>
          </a:xfrm>
          <a:prstGeom prst="rect">
            <a:avLst/>
          </a:prstGeom>
          <a:noFill/>
          <a:ln>
            <a:noFill/>
          </a:ln>
        </p:spPr>
      </p:pic>
      <p:sp>
        <p:nvSpPr>
          <p:cNvPr id="88" name="Google Shape;88;p18"/>
          <p:cNvSpPr/>
          <p:nvPr/>
        </p:nvSpPr>
        <p:spPr>
          <a:xfrm>
            <a:off x="4172950" y="1462250"/>
            <a:ext cx="1167300" cy="808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4172950" y="2311113"/>
            <a:ext cx="1167300" cy="5727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4185775" y="2924475"/>
            <a:ext cx="1167300" cy="11031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Sidewalk Shape</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257525" y="1152475"/>
            <a:ext cx="5215026" cy="2442250"/>
          </a:xfrm>
          <a:prstGeom prst="rect">
            <a:avLst/>
          </a:prstGeom>
          <a:noFill/>
          <a:ln>
            <a:noFill/>
          </a:ln>
        </p:spPr>
      </p:pic>
      <p:pic>
        <p:nvPicPr>
          <p:cNvPr id="98" name="Google Shape;98;p19"/>
          <p:cNvPicPr preferRelativeResize="0"/>
          <p:nvPr/>
        </p:nvPicPr>
        <p:blipFill>
          <a:blip r:embed="rId4">
            <a:alphaModFix/>
          </a:blip>
          <a:stretch>
            <a:fillRect/>
          </a:stretch>
        </p:blipFill>
        <p:spPr>
          <a:xfrm>
            <a:off x="5825848" y="1055925"/>
            <a:ext cx="2765725" cy="351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Sidewalk shape</a:t>
            </a:r>
            <a:endParaRPr/>
          </a:p>
        </p:txBody>
      </p:sp>
      <p:sp>
        <p:nvSpPr>
          <p:cNvPr id="104" name="Google Shape;104;p20"/>
          <p:cNvSpPr txBox="1"/>
          <p:nvPr>
            <p:ph idx="1" type="body"/>
          </p:nvPr>
        </p:nvSpPr>
        <p:spPr>
          <a:xfrm>
            <a:off x="167975" y="1152475"/>
            <a:ext cx="3201600" cy="361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draw these blue sidewalk shapes using data we gathered and we will make markers on this base map to give more interpretations of data and research directions.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05" name="Google Shape;105;p20"/>
          <p:cNvPicPr preferRelativeResize="0"/>
          <p:nvPr/>
        </p:nvPicPr>
        <p:blipFill>
          <a:blip r:embed="rId3">
            <a:alphaModFix/>
          </a:blip>
          <a:stretch>
            <a:fillRect/>
          </a:stretch>
        </p:blipFill>
        <p:spPr>
          <a:xfrm>
            <a:off x="3540251" y="1152475"/>
            <a:ext cx="5292050" cy="36181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Hazards on sidewalks</a:t>
            </a:r>
            <a:endParaRPr/>
          </a:p>
        </p:txBody>
      </p:sp>
      <p:sp>
        <p:nvSpPr>
          <p:cNvPr id="111" name="Google Shape;111;p21"/>
          <p:cNvSpPr txBox="1"/>
          <p:nvPr>
            <p:ph idx="1" type="body"/>
          </p:nvPr>
        </p:nvSpPr>
        <p:spPr>
          <a:xfrm>
            <a:off x="5830200" y="1283138"/>
            <a:ext cx="3002100" cy="3416400"/>
          </a:xfrm>
          <a:prstGeom prst="rect">
            <a:avLst/>
          </a:prstGeom>
        </p:spPr>
        <p:txBody>
          <a:bodyPr anchorCtr="0" anchor="t" bIns="91425" lIns="91425" spcFirstLastPara="1" rIns="91425" wrap="square" tIns="91425">
            <a:normAutofit fontScale="85000" lnSpcReduction="20000"/>
          </a:bodyPr>
          <a:lstStyle/>
          <a:p>
            <a:pPr indent="0" lvl="0" marL="0" marR="0" rtl="0" algn="l">
              <a:lnSpc>
                <a:spcPct val="115000"/>
              </a:lnSpc>
              <a:spcBef>
                <a:spcPts val="0"/>
              </a:spcBef>
              <a:spcAft>
                <a:spcPts val="0"/>
              </a:spcAft>
              <a:buNone/>
            </a:pPr>
            <a:r>
              <a:rPr lang="en">
                <a:solidFill>
                  <a:schemeClr val="dk1"/>
                </a:solidFill>
              </a:rPr>
              <a:t>Then </a:t>
            </a:r>
            <a:r>
              <a:rPr lang="en">
                <a:solidFill>
                  <a:schemeClr val="dk1"/>
                </a:solidFill>
              </a:rPr>
              <a:t>we</a:t>
            </a:r>
            <a:r>
              <a:rPr lang="en">
                <a:solidFill>
                  <a:schemeClr val="dk1"/>
                </a:solidFill>
              </a:rPr>
              <a:t> added the places where</a:t>
            </a:r>
            <a:r>
              <a:rPr lang="en">
                <a:solidFill>
                  <a:schemeClr val="dk1"/>
                </a:solidFill>
              </a:rPr>
              <a:t> </a:t>
            </a:r>
            <a:r>
              <a:rPr lang="en">
                <a:solidFill>
                  <a:schemeClr val="dk1"/>
                </a:solidFill>
              </a:rPr>
              <a:t>hazards happened so that we can have a concept of hazards on these sidewalks</a:t>
            </a:r>
            <a:endParaRPr>
              <a:solidFill>
                <a:schemeClr val="dk1"/>
              </a:solidFill>
            </a:endParaRPr>
          </a:p>
          <a:p>
            <a:pPr indent="0" lvl="0" marL="0" marR="0" rtl="0" algn="l">
              <a:lnSpc>
                <a:spcPct val="115000"/>
              </a:lnSpc>
              <a:spcBef>
                <a:spcPts val="1200"/>
              </a:spcBef>
              <a:spcAft>
                <a:spcPts val="0"/>
              </a:spcAft>
              <a:buNone/>
            </a:pPr>
            <a:r>
              <a:rPr lang="en">
                <a:solidFill>
                  <a:srgbClr val="FF0000"/>
                </a:solidFill>
              </a:rPr>
              <a:t>Red-</a:t>
            </a:r>
            <a:r>
              <a:rPr lang="en">
                <a:solidFill>
                  <a:schemeClr val="dk1"/>
                </a:solidFill>
              </a:rPr>
              <a:t> </a:t>
            </a:r>
            <a:r>
              <a:rPr lang="en">
                <a:solidFill>
                  <a:schemeClr val="dk1"/>
                </a:solidFill>
              </a:rPr>
              <a:t>Trip </a:t>
            </a:r>
            <a:r>
              <a:rPr lang="en">
                <a:solidFill>
                  <a:schemeClr val="dk1"/>
                </a:solidFill>
              </a:rPr>
              <a:t>hazards not due to tree roots</a:t>
            </a:r>
            <a:endParaRPr>
              <a:solidFill>
                <a:schemeClr val="dk1"/>
              </a:solidFill>
            </a:endParaRPr>
          </a:p>
          <a:p>
            <a:pPr indent="0" lvl="0" marL="0" marR="0" rtl="0" algn="l">
              <a:lnSpc>
                <a:spcPct val="115000"/>
              </a:lnSpc>
              <a:spcBef>
                <a:spcPts val="1200"/>
              </a:spcBef>
              <a:spcAft>
                <a:spcPts val="0"/>
              </a:spcAft>
              <a:buNone/>
            </a:pPr>
            <a:r>
              <a:rPr lang="en">
                <a:solidFill>
                  <a:schemeClr val="accent1"/>
                </a:solidFill>
              </a:rPr>
              <a:t>Blue-</a:t>
            </a:r>
            <a:r>
              <a:rPr lang="en">
                <a:solidFill>
                  <a:schemeClr val="accent1"/>
                </a:solidFill>
              </a:rPr>
              <a:t> </a:t>
            </a:r>
            <a:r>
              <a:rPr lang="en">
                <a:solidFill>
                  <a:schemeClr val="dk1"/>
                </a:solidFill>
              </a:rPr>
              <a:t>Trip</a:t>
            </a:r>
            <a:r>
              <a:rPr lang="en">
                <a:solidFill>
                  <a:schemeClr val="dk1"/>
                </a:solidFill>
              </a:rPr>
              <a:t> hazards due to tree roots</a:t>
            </a:r>
            <a:endParaRPr>
              <a:solidFill>
                <a:schemeClr val="dk1"/>
              </a:solidFill>
            </a:endParaRPr>
          </a:p>
          <a:p>
            <a:pPr indent="0" lvl="0" marL="0" marR="0" rtl="0" algn="l">
              <a:lnSpc>
                <a:spcPct val="115000"/>
              </a:lnSpc>
              <a:spcBef>
                <a:spcPts val="1200"/>
              </a:spcBef>
              <a:spcAft>
                <a:spcPts val="0"/>
              </a:spcAft>
              <a:buNone/>
            </a:pPr>
            <a:r>
              <a:rPr lang="en">
                <a:solidFill>
                  <a:srgbClr val="00FF00"/>
                </a:solidFill>
              </a:rPr>
              <a:t>Green -</a:t>
            </a:r>
            <a:r>
              <a:rPr lang="en">
                <a:solidFill>
                  <a:schemeClr val="dk1"/>
                </a:solidFill>
              </a:rPr>
              <a:t> Fixed pinch point &lt;36” sidewalk width</a:t>
            </a:r>
            <a:endParaRPr>
              <a:solidFill>
                <a:schemeClr val="dk1"/>
              </a:solidFill>
            </a:endParaRPr>
          </a:p>
          <a:p>
            <a:pPr indent="0" lvl="0" marL="0" marR="0" rtl="0" algn="l">
              <a:lnSpc>
                <a:spcPct val="115000"/>
              </a:lnSpc>
              <a:spcBef>
                <a:spcPts val="120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311700" y="1244100"/>
            <a:ext cx="5139401" cy="349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