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379" r:id="rId4"/>
    <p:sldId id="380" r:id="rId5"/>
    <p:sldId id="258" r:id="rId6"/>
    <p:sldId id="259" r:id="rId7"/>
    <p:sldId id="465" r:id="rId8"/>
    <p:sldId id="322" r:id="rId9"/>
    <p:sldId id="323" r:id="rId10"/>
    <p:sldId id="326" r:id="rId11"/>
    <p:sldId id="412" r:id="rId12"/>
    <p:sldId id="414" r:id="rId13"/>
    <p:sldId id="415" r:id="rId14"/>
    <p:sldId id="439" r:id="rId15"/>
    <p:sldId id="440" r:id="rId16"/>
    <p:sldId id="329" r:id="rId17"/>
    <p:sldId id="267" r:id="rId18"/>
    <p:sldId id="344" r:id="rId19"/>
    <p:sldId id="331" r:id="rId20"/>
    <p:sldId id="332" r:id="rId21"/>
    <p:sldId id="333" r:id="rId22"/>
    <p:sldId id="345" r:id="rId23"/>
    <p:sldId id="334" r:id="rId24"/>
    <p:sldId id="342" r:id="rId25"/>
    <p:sldId id="338" r:id="rId26"/>
    <p:sldId id="340" r:id="rId27"/>
    <p:sldId id="346" r:id="rId28"/>
    <p:sldId id="336" r:id="rId29"/>
    <p:sldId id="459" r:id="rId30"/>
    <p:sldId id="337" r:id="rId31"/>
    <p:sldId id="330" r:id="rId32"/>
    <p:sldId id="286" r:id="rId33"/>
    <p:sldId id="347" r:id="rId34"/>
    <p:sldId id="320" r:id="rId35"/>
  </p:sldIdLst>
  <p:sldSz cx="9144000" cy="5715000" type="screen16x1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7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53C3B0"/>
    <a:srgbClr val="A9E1D7"/>
    <a:srgbClr val="317FB7"/>
    <a:srgbClr val="EE3636"/>
    <a:srgbClr val="F49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99"/>
  </p:normalViewPr>
  <p:slideViewPr>
    <p:cSldViewPr showGuides="1">
      <p:cViewPr varScale="1">
        <p:scale>
          <a:sx n="76" d="100"/>
          <a:sy n="76" d="100"/>
        </p:scale>
        <p:origin x="672" y="53"/>
      </p:cViewPr>
      <p:guideLst>
        <p:guide orient="horz" pos="177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71D1A7-D54B-4C78-B87D-9D3044F7B5C7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40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50181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bevel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0" marR="0" lvl="0" indent="0" algn="l" defTabSz="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9D195E-9AD3-4671-84B3-BC86E568BEF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71D1A7-D54B-4C78-B87D-9D3044F7B5C7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西津云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71D1A7-D54B-4C78-B87D-9D3044F7B5C7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71D1A7-D54B-4C78-B87D-9D3044F7B5C7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71D1A7-D54B-4C78-B87D-9D3044F7B5C7}" type="datetime1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/>
          </p:nvPr>
        </p:nvSpPr>
        <p:spPr>
          <a:xfrm>
            <a:off x="662016" y="3931500"/>
            <a:ext cx="5296132" cy="321668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4825"/>
            <a:ext cx="7772400" cy="12255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C2E0257-877B-4887-8709-A7694A76C055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6352857-9636-40E0-B934-B12CE60D91F6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8058107-EA06-48DB-99DA-DEEBC430A62C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1FC3B67-27DE-4373-9845-54CB4637ECF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4876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4876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6B315BA-ED5E-456C-959D-BAA43090FC4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63BA25-F743-47AA-9FE1-56A7AF0A097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7F1B872-8FA5-4BC1-B3EC-CB3EABC1E4A6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844CC25-5763-410C-B2B4-991FD21427EF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C58A57E-1AB0-439E-98B6-B8BAECD21B9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F3310A1-C368-4159-9A58-A935FA89F10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188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525"/>
            <a:ext cx="7772400" cy="12493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26A453-8A21-468F-8DC5-C803AE5A9042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EC9AC2F-BB08-4640-9AD5-78F56D946A9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E84CBA1-9E1E-4109-B179-C7A2DD6BD014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EB43E86-778A-4448-802C-A1EB1706FD1E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79525"/>
            <a:ext cx="4040188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812925"/>
            <a:ext cx="4040188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279525"/>
            <a:ext cx="4041775" cy="5334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812925"/>
            <a:ext cx="4041775" cy="32924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4A948E2-8D0C-41FD-A103-D71DF33111C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4094404-D55D-4E5F-B81A-310DDF67179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0FAD962-1BB6-4B18-95E2-4D939740407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2E9DB5D-BF18-4B0B-887A-A0772384771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FBFC63-0436-4D93-9630-8AF02B8A03D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42DBE36-872D-4D1B-95CB-F689CE297D7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7013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27013"/>
            <a:ext cx="5111750" cy="48783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95388"/>
            <a:ext cx="3008313" cy="39100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F8E6B03-DEC5-4593-AD5A-3F659E5E9C73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5F04BC-B85C-4225-B2DC-36542DE41F9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30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11175"/>
            <a:ext cx="5486400" cy="34290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473575"/>
            <a:ext cx="5486400" cy="669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2F73190-6A17-418B-91E1-E0E4A90148F7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38B9D2D-9C20-4655-BE14-2D867060448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52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297488"/>
            <a:ext cx="2133600" cy="30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1F94C98-A6E2-4D1B-89CC-F16DC5621B50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20/10/25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297488"/>
            <a:ext cx="2895600" cy="30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297488"/>
            <a:ext cx="2133600" cy="3032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EB3CD9-C556-40B6-B213-2D8F912F4C7A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方正兰亭粗黑_GBK" pitchFamily="2" charset="-122"/>
        </a:defRPr>
      </a:lvl1pPr>
      <a:lvl2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兰亭粗黑_GBK" pitchFamily="2" charset="-122"/>
          <a:ea typeface="宋体" panose="02010600030101010101" pitchFamily="2" charset="-122"/>
          <a:sym typeface="方正兰亭粗黑_GBK" pitchFamily="2" charset="-122"/>
        </a:defRPr>
      </a:lvl2pPr>
      <a:lvl3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兰亭粗黑_GBK" pitchFamily="2" charset="-122"/>
          <a:ea typeface="宋体" panose="02010600030101010101" pitchFamily="2" charset="-122"/>
          <a:sym typeface="方正兰亭粗黑_GBK" pitchFamily="2" charset="-122"/>
        </a:defRPr>
      </a:lvl3pPr>
      <a:lvl4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兰亭粗黑_GBK" pitchFamily="2" charset="-122"/>
          <a:ea typeface="宋体" panose="02010600030101010101" pitchFamily="2" charset="-122"/>
          <a:sym typeface="方正兰亭粗黑_GBK" pitchFamily="2" charset="-122"/>
        </a:defRPr>
      </a:lvl4pPr>
      <a:lvl5pPr marL="914400" indent="-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兰亭粗黑_GBK" pitchFamily="2" charset="-122"/>
          <a:ea typeface="宋体" panose="02010600030101010101" pitchFamily="2" charset="-122"/>
          <a:sym typeface="方正兰亭粗黑_GBK" pitchFamily="2" charset="-122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兰亭粗黑_GBK" pitchFamily="2" charset="-122"/>
          <a:ea typeface="宋体" panose="02010600030101010101" pitchFamily="2" charset="-122"/>
          <a:sym typeface="方正兰亭粗黑_GBK" pitchFamily="2" charset="-122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兰亭粗黑_GBK" pitchFamily="2" charset="-122"/>
          <a:ea typeface="宋体" panose="02010600030101010101" pitchFamily="2" charset="-122"/>
          <a:sym typeface="方正兰亭粗黑_GBK" pitchFamily="2" charset="-122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兰亭粗黑_GBK" pitchFamily="2" charset="-122"/>
          <a:ea typeface="宋体" panose="02010600030101010101" pitchFamily="2" charset="-122"/>
          <a:sym typeface="方正兰亭粗黑_GBK" pitchFamily="2" charset="-122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方正兰亭粗黑_GBK" pitchFamily="2" charset="-122"/>
          <a:ea typeface="宋体" panose="02010600030101010101" pitchFamily="2" charset="-122"/>
          <a:sym typeface="方正兰亭粗黑_GBK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方正兰亭粗黑_GBK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方正兰亭粗黑_GBK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方正兰亭粗黑_GBK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方正兰亭粗黑_GBK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方正兰亭粗黑_GBK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方正兰亭粗黑_GBK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方正兰亭粗黑_GBK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方正兰亭粗黑_GBK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方正兰亭粗黑_GBK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5611886638@163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1563552397@qq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等腰三角形 4"/>
          <p:cNvSpPr/>
          <p:nvPr/>
        </p:nvSpPr>
        <p:spPr>
          <a:xfrm rot="5400000">
            <a:off x="-15875" y="315913"/>
            <a:ext cx="287338" cy="249237"/>
          </a:xfrm>
          <a:prstGeom prst="triangle">
            <a:avLst>
              <a:gd name="adj" fmla="val 50000"/>
            </a:avLst>
          </a:prstGeom>
          <a:solidFill>
            <a:srgbClr val="7F7F7F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6387" name="TextBox 1"/>
          <p:cNvSpPr/>
          <p:nvPr/>
        </p:nvSpPr>
        <p:spPr>
          <a:xfrm>
            <a:off x="755682" y="1086069"/>
            <a:ext cx="6737420" cy="378565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0000CC"/>
                </a:solidFill>
                <a:effectLst/>
                <a:latin typeface="方正细圆简体" pitchFamily="65" charset="-122"/>
                <a:ea typeface="方正细圆简体" pitchFamily="65" charset="-122"/>
                <a:sym typeface="方正细圆简体" pitchFamily="65" charset="-122"/>
              </a:rPr>
              <a:t>数据挖掘</a:t>
            </a:r>
            <a:r>
              <a:rPr lang="zh-CN" altLang="en-US" sz="4400" b="1" dirty="0" smtClean="0">
                <a:solidFill>
                  <a:srgbClr val="0000CC"/>
                </a:solidFill>
                <a:effectLst/>
                <a:latin typeface="方正细圆简体" pitchFamily="65" charset="-122"/>
                <a:ea typeface="方正细圆简体" pitchFamily="65" charset="-122"/>
                <a:sym typeface="方正细圆简体" pitchFamily="65" charset="-122"/>
              </a:rPr>
              <a:t>实验</a:t>
            </a:r>
            <a:r>
              <a:rPr lang="en-US" altLang="zh-CN" sz="4400" b="1" dirty="0" smtClean="0">
                <a:solidFill>
                  <a:srgbClr val="0000CC"/>
                </a:solidFill>
                <a:effectLst/>
                <a:latin typeface="方正细圆简体" pitchFamily="65" charset="-122"/>
                <a:ea typeface="方正细圆简体" pitchFamily="65" charset="-122"/>
                <a:sym typeface="方正细圆简体" pitchFamily="65" charset="-122"/>
              </a:rPr>
              <a:t>1</a:t>
            </a: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b="1" dirty="0" smtClean="0">
              <a:solidFill>
                <a:schemeClr val="accent4"/>
              </a:solidFill>
              <a:latin typeface="方正细圆简体" pitchFamily="65" charset="-122"/>
              <a:ea typeface="方正细圆简体" pitchFamily="65" charset="-122"/>
              <a:sym typeface="方正细圆简体" pitchFamily="65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 smtClean="0">
                <a:solidFill>
                  <a:schemeClr val="accent4"/>
                </a:solidFill>
                <a:latin typeface="方正细圆简体" pitchFamily="65" charset="-122"/>
                <a:ea typeface="方正细圆简体" pitchFamily="65" charset="-122"/>
                <a:sym typeface="方正细圆简体" pitchFamily="65" charset="-122"/>
              </a:rPr>
              <a:t>——</a:t>
            </a:r>
            <a:r>
              <a:rPr lang="zh-CN" altLang="en-US" b="1" dirty="0">
                <a:solidFill>
                  <a:schemeClr val="accent4"/>
                </a:solidFill>
                <a:latin typeface="方正细圆简体" pitchFamily="65" charset="-122"/>
                <a:ea typeface="方正细圆简体" pitchFamily="65" charset="-122"/>
                <a:sym typeface="方正细圆简体" pitchFamily="65" charset="-122"/>
              </a:rPr>
              <a:t>熟悉平台与基本操作</a:t>
            </a:r>
            <a:endParaRPr lang="en-US" altLang="zh-CN" b="1" dirty="0" smtClean="0">
              <a:solidFill>
                <a:schemeClr val="accent4"/>
              </a:solidFill>
              <a:effectLst/>
              <a:latin typeface="方正细圆简体" pitchFamily="65" charset="-122"/>
              <a:ea typeface="方正细圆简体" pitchFamily="65" charset="-122"/>
              <a:sym typeface="方正细圆简体" pitchFamily="65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4400" dirty="0" smtClean="0">
              <a:solidFill>
                <a:schemeClr val="accent4"/>
              </a:solidFill>
              <a:effectLst/>
              <a:latin typeface="方正细圆简体" pitchFamily="65" charset="-122"/>
              <a:ea typeface="方正细圆简体" pitchFamily="65" charset="-122"/>
              <a:sym typeface="方正细圆简体" pitchFamily="65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4400" dirty="0">
              <a:solidFill>
                <a:schemeClr val="accent4"/>
              </a:solidFill>
              <a:latin typeface="方正细圆简体" pitchFamily="65" charset="-122"/>
              <a:ea typeface="方正细圆简体" pitchFamily="65" charset="-122"/>
              <a:sym typeface="方正细圆简体" pitchFamily="65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4400" dirty="0">
              <a:solidFill>
                <a:schemeClr val="accent4"/>
              </a:solidFill>
              <a:latin typeface="方正细圆简体" pitchFamily="65" charset="-122"/>
              <a:ea typeface="方正细圆简体" pitchFamily="65" charset="-122"/>
              <a:sym typeface="方正细圆简体" pitchFamily="65" charset="-122"/>
            </a:endParaRPr>
          </a:p>
        </p:txBody>
      </p:sp>
      <p:sp>
        <p:nvSpPr>
          <p:cNvPr id="16388" name="TextBox 5"/>
          <p:cNvSpPr/>
          <p:nvPr/>
        </p:nvSpPr>
        <p:spPr>
          <a:xfrm>
            <a:off x="2555832" y="3865584"/>
            <a:ext cx="352891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dirty="0" smtClean="0">
                <a:solidFill>
                  <a:srgbClr val="262626"/>
                </a:solidFill>
                <a:latin typeface="方正兰亭中黑_GBK" pitchFamily="2" charset="-122"/>
                <a:ea typeface="方正兰亭中黑_GBK" pitchFamily="2" charset="-122"/>
                <a:sym typeface="方正兰亭中黑_GBK" pitchFamily="2" charset="-122"/>
              </a:rPr>
              <a:t>助教</a:t>
            </a:r>
            <a:r>
              <a:rPr lang="zh-CN" altLang="en-US" sz="1600" dirty="0">
                <a:solidFill>
                  <a:srgbClr val="262626"/>
                </a:solidFill>
                <a:latin typeface="方正兰亭中黑_GBK" pitchFamily="2" charset="-122"/>
                <a:ea typeface="方正兰亭中黑_GBK" pitchFamily="2" charset="-122"/>
                <a:sym typeface="方正兰亭中黑_GBK" pitchFamily="2" charset="-122"/>
              </a:rPr>
              <a:t>：尚路宽 </a:t>
            </a:r>
            <a:r>
              <a:rPr lang="en-US" altLang="zh-CN" sz="1600" dirty="0" smtClean="0">
                <a:solidFill>
                  <a:srgbClr val="262626"/>
                </a:solidFill>
                <a:latin typeface="方正兰亭中黑_GBK" pitchFamily="2" charset="-122"/>
                <a:ea typeface="方正兰亭中黑_GBK" pitchFamily="2" charset="-122"/>
                <a:sym typeface="方正兰亭中黑_GBK" pitchFamily="2" charset="-122"/>
                <a:hlinkClick r:id="rId3"/>
              </a:rPr>
              <a:t>15611886638@163.com</a:t>
            </a:r>
            <a:endParaRPr lang="en-US" altLang="zh-CN" sz="1600" dirty="0" smtClean="0">
              <a:solidFill>
                <a:srgbClr val="262626"/>
              </a:solidFill>
              <a:latin typeface="方正兰亭中黑_GBK" pitchFamily="2" charset="-122"/>
              <a:ea typeface="方正兰亭中黑_GBK" pitchFamily="2" charset="-122"/>
              <a:sym typeface="方正兰亭中黑_GBK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600" dirty="0" smtClean="0">
                <a:solidFill>
                  <a:srgbClr val="262626"/>
                </a:solidFill>
                <a:latin typeface="方正兰亭中黑_GBK" pitchFamily="2" charset="-122"/>
                <a:ea typeface="方正兰亭中黑_GBK" pitchFamily="2" charset="-122"/>
                <a:sym typeface="方正兰亭中黑_GBK" pitchFamily="2" charset="-122"/>
              </a:rPr>
              <a:t>助教</a:t>
            </a:r>
            <a:r>
              <a:rPr lang="en-US" altLang="zh-CN" sz="1600" dirty="0">
                <a:solidFill>
                  <a:srgbClr val="262626"/>
                </a:solidFill>
                <a:latin typeface="方正兰亭中黑_GBK" pitchFamily="2" charset="-122"/>
                <a:ea typeface="方正兰亭中黑_GBK" pitchFamily="2" charset="-122"/>
                <a:sym typeface="方正兰亭中黑_GBK" pitchFamily="2" charset="-122"/>
              </a:rPr>
              <a:t>:</a:t>
            </a:r>
            <a:r>
              <a:rPr lang="zh-CN" altLang="en-US" sz="1600" dirty="0">
                <a:solidFill>
                  <a:srgbClr val="262626"/>
                </a:solidFill>
                <a:latin typeface="方正兰亭中黑_GBK" pitchFamily="2" charset="-122"/>
                <a:ea typeface="方正兰亭中黑_GBK" pitchFamily="2" charset="-122"/>
                <a:sym typeface="方正兰亭中黑_GBK" pitchFamily="2" charset="-122"/>
              </a:rPr>
              <a:t> </a:t>
            </a:r>
            <a:r>
              <a:rPr lang="zh-CN" altLang="en-US" sz="1600" dirty="0" smtClean="0">
                <a:solidFill>
                  <a:srgbClr val="262626"/>
                </a:solidFill>
                <a:latin typeface="方正兰亭中黑_GBK" pitchFamily="2" charset="-122"/>
                <a:ea typeface="方正兰亭中黑_GBK" pitchFamily="2" charset="-122"/>
                <a:sym typeface="方正兰亭中黑_GBK" pitchFamily="2" charset="-122"/>
              </a:rPr>
              <a:t>石建鑫 </a:t>
            </a:r>
            <a:r>
              <a:rPr lang="en-US" altLang="zh-CN" sz="1600" dirty="0" smtClean="0">
                <a:solidFill>
                  <a:srgbClr val="262626"/>
                </a:solidFill>
                <a:latin typeface="方正兰亭中黑_GBK" pitchFamily="2" charset="-122"/>
                <a:ea typeface="方正兰亭中黑_GBK" pitchFamily="2" charset="-122"/>
                <a:sym typeface="方正兰亭中黑_GBK" pitchFamily="2" charset="-122"/>
                <a:hlinkClick r:id="rId4"/>
              </a:rPr>
              <a:t>1563552397@qq.com</a:t>
            </a:r>
            <a:r>
              <a:rPr lang="en-US" altLang="zh-CN" sz="1600" dirty="0" smtClean="0">
                <a:solidFill>
                  <a:srgbClr val="262626"/>
                </a:solidFill>
                <a:latin typeface="方正兰亭中黑_GBK" pitchFamily="2" charset="-122"/>
                <a:ea typeface="方正兰亭中黑_GBK" pitchFamily="2" charset="-122"/>
                <a:sym typeface="方正兰亭中黑_GBK" pitchFamily="2" charset="-122"/>
              </a:rPr>
              <a:t>  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sp>
        <p:nvSpPr>
          <p:cNvPr id="16389" name="矩形 7"/>
          <p:cNvSpPr/>
          <p:nvPr/>
        </p:nvSpPr>
        <p:spPr>
          <a:xfrm>
            <a:off x="8831263" y="1792288"/>
            <a:ext cx="312737" cy="18589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10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22531" name="矩形 4"/>
          <p:cNvSpPr/>
          <p:nvPr/>
        </p:nvSpPr>
        <p:spPr>
          <a:xfrm>
            <a:off x="5867400" y="307975"/>
            <a:ext cx="3276600" cy="2232025"/>
          </a:xfrm>
          <a:prstGeom prst="rect">
            <a:avLst/>
          </a:prstGeom>
          <a:solidFill>
            <a:srgbClr val="317FB7">
              <a:alpha val="50195"/>
            </a:srgbClr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2" name="矩形 5"/>
          <p:cNvSpPr/>
          <p:nvPr/>
        </p:nvSpPr>
        <p:spPr>
          <a:xfrm>
            <a:off x="0" y="2541588"/>
            <a:ext cx="5867400" cy="3144837"/>
          </a:xfrm>
          <a:prstGeom prst="rect">
            <a:avLst/>
          </a:prstGeom>
          <a:solidFill>
            <a:srgbClr val="53C3B0">
              <a:alpha val="50195"/>
            </a:srgbClr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3" name="矩形 7"/>
          <p:cNvSpPr/>
          <p:nvPr/>
        </p:nvSpPr>
        <p:spPr>
          <a:xfrm>
            <a:off x="5867400" y="0"/>
            <a:ext cx="3276600" cy="193675"/>
          </a:xfrm>
          <a:prstGeom prst="rect">
            <a:avLst/>
          </a:prstGeom>
          <a:solidFill>
            <a:srgbClr val="317FB7">
              <a:alpha val="50195"/>
            </a:srgbClr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2534" name="椭圆 8"/>
          <p:cNvSpPr/>
          <p:nvPr/>
        </p:nvSpPr>
        <p:spPr>
          <a:xfrm>
            <a:off x="6929438" y="625475"/>
            <a:ext cx="1152525" cy="1150938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800" dirty="0">
                <a:solidFill>
                  <a:schemeClr val="bg1"/>
                </a:solidFill>
                <a:ea typeface="方正兰亭粗黑_GBK" pitchFamily="2" charset="-122"/>
              </a:rPr>
              <a:t>3</a:t>
            </a:r>
          </a:p>
        </p:txBody>
      </p:sp>
      <p:sp>
        <p:nvSpPr>
          <p:cNvPr id="22535" name="TextBox 11"/>
          <p:cNvSpPr/>
          <p:nvPr/>
        </p:nvSpPr>
        <p:spPr>
          <a:xfrm>
            <a:off x="1407954" y="3794125"/>
            <a:ext cx="26212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基本操作介绍</a:t>
            </a:r>
          </a:p>
        </p:txBody>
      </p:sp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11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21507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8" name="TextBox 4"/>
          <p:cNvSpPr/>
          <p:nvPr/>
        </p:nvSpPr>
        <p:spPr>
          <a:xfrm>
            <a:off x="201613" y="390525"/>
            <a:ext cx="36264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基本操作介绍</a:t>
            </a:r>
            <a:r>
              <a:rPr lang="en-US" altLang="zh-CN" sz="1800" dirty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800" dirty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创建工作流</a:t>
            </a:r>
          </a:p>
        </p:txBody>
      </p:sp>
      <p:sp>
        <p:nvSpPr>
          <p:cNvPr id="21509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0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1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2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-156" t="5629" r="22558" b="8144"/>
          <a:stretch>
            <a:fillRect/>
          </a:stretch>
        </p:blipFill>
        <p:spPr>
          <a:xfrm>
            <a:off x="1899285" y="912495"/>
            <a:ext cx="7095490" cy="44354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907540" y="1169035"/>
            <a:ext cx="215900" cy="215900"/>
          </a:xfrm>
          <a:prstGeom prst="rect">
            <a:avLst/>
          </a:prstGeom>
          <a:noFill/>
          <a:ln w="38100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36845" y="2263775"/>
            <a:ext cx="2520315" cy="215900"/>
          </a:xfrm>
          <a:prstGeom prst="rect">
            <a:avLst/>
          </a:prstGeom>
          <a:noFill/>
          <a:ln w="349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36845" y="2907030"/>
            <a:ext cx="797560" cy="14859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3" name="矩形 6"/>
          <p:cNvSpPr/>
          <p:nvPr/>
        </p:nvSpPr>
        <p:spPr>
          <a:xfrm>
            <a:off x="0" y="2050415"/>
            <a:ext cx="178371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EE363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注意</a:t>
            </a:r>
            <a:r>
              <a:rPr lang="en-US" altLang="zh-CN" sz="1400" b="1" dirty="0">
                <a:solidFill>
                  <a:srgbClr val="EE3636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en-US" altLang="zh-CN" sz="1400" b="1" dirty="0">
                <a:solidFill>
                  <a:srgbClr val="53C3B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>
                <a:latin typeface="Arial" panose="020B0604020202020204" pitchFamily="34" charset="0"/>
              </a:rPr>
              <a:t>建立工作流时，在“</a:t>
            </a:r>
            <a:r>
              <a:rPr lang="en-US" altLang="zh-CN" sz="1400" dirty="0">
                <a:latin typeface="Arial" panose="020B0604020202020204" pitchFamily="34" charset="0"/>
              </a:rPr>
              <a:t>XX_</a:t>
            </a:r>
            <a:r>
              <a:rPr lang="zh-CN" altLang="en-US" sz="1400" dirty="0">
                <a:latin typeface="Arial" panose="020B0604020202020204" pitchFamily="34" charset="0"/>
              </a:rPr>
              <a:t>个人流”下建立，</a:t>
            </a:r>
            <a:r>
              <a:rPr lang="zh-CN" altLang="zh-CN" sz="1400" dirty="0">
                <a:latin typeface="Arial" panose="020B0604020202020204" pitchFamily="34" charset="0"/>
              </a:rPr>
              <a:t>防止公共流中他人误操作</a:t>
            </a:r>
            <a:r>
              <a:rPr lang="en-US" altLang="zh-CN" sz="1400" dirty="0">
                <a:latin typeface="Arial" panose="020B0604020202020204" pitchFamily="34" charset="0"/>
              </a:rPr>
              <a:t>/</a:t>
            </a:r>
            <a:r>
              <a:rPr lang="zh-CN" altLang="zh-CN" sz="1400" dirty="0">
                <a:latin typeface="Arial" panose="020B0604020202020204" pitchFamily="34" charset="0"/>
              </a:rPr>
              <a:t>删除引起的工作流被修改或丢失情况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 dir="l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12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21507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8" name="TextBox 4"/>
          <p:cNvSpPr/>
          <p:nvPr/>
        </p:nvSpPr>
        <p:spPr>
          <a:xfrm>
            <a:off x="201613" y="390525"/>
            <a:ext cx="3361818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基本操作介绍</a:t>
            </a:r>
            <a:r>
              <a:rPr lang="en-US" altLang="zh-CN" sz="1800" dirty="0" smtClean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</a:t>
            </a:r>
            <a:r>
              <a:rPr lang="zh-CN" altLang="en-US" sz="1800" dirty="0" smtClean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节点创建</a:t>
            </a:r>
            <a:endParaRPr lang="zh-CN" altLang="en-US" sz="1800" dirty="0">
              <a:solidFill>
                <a:srgbClr val="F4902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1509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0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1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2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3530" y="1489710"/>
            <a:ext cx="999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1</a:t>
            </a:r>
            <a:r>
              <a:rPr lang="zh-CN" altLang="en-US" b="1"/>
              <a:t>、拖拽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6870" y="3418205"/>
            <a:ext cx="999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、双击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105" t="6647" b="6375"/>
          <a:stretch>
            <a:fillRect/>
          </a:stretch>
        </p:blipFill>
        <p:spPr>
          <a:xfrm>
            <a:off x="1423670" y="1282700"/>
            <a:ext cx="7442200" cy="3644900"/>
          </a:xfrm>
          <a:prstGeom prst="rect">
            <a:avLst/>
          </a:prstGeom>
        </p:spPr>
      </p:pic>
    </p:spTree>
  </p:cSld>
  <p:clrMapOvr>
    <a:masterClrMapping/>
  </p:clrMapOvr>
  <p:transition spd="slow">
    <p:cover dir="l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13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21507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8" name="TextBox 4"/>
          <p:cNvSpPr/>
          <p:nvPr/>
        </p:nvSpPr>
        <p:spPr>
          <a:xfrm>
            <a:off x="201613" y="390525"/>
            <a:ext cx="33978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基本操作介绍</a:t>
            </a:r>
            <a:r>
              <a:rPr lang="en-US" altLang="zh-CN" sz="1800" dirty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800" dirty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节点连接</a:t>
            </a:r>
          </a:p>
        </p:txBody>
      </p:sp>
      <p:sp>
        <p:nvSpPr>
          <p:cNvPr id="21509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0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1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2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105" y="1346835"/>
            <a:ext cx="1459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1</a:t>
            </a:r>
            <a:r>
              <a:rPr lang="zh-CN" altLang="en-US" b="1"/>
              <a:t>、箭头连接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9705" y="3425825"/>
            <a:ext cx="15621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2</a:t>
            </a:r>
            <a:r>
              <a:rPr lang="zh-CN" altLang="en-US" b="1"/>
              <a:t>、选中前一</a:t>
            </a:r>
          </a:p>
          <a:p>
            <a:r>
              <a:rPr lang="zh-CN" altLang="en-US" b="1"/>
              <a:t>节点，双击所</a:t>
            </a:r>
          </a:p>
          <a:p>
            <a:r>
              <a:rPr lang="zh-CN" altLang="en-US" b="1"/>
              <a:t>选后一节点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431" t="6250" b="7130"/>
          <a:stretch>
            <a:fillRect/>
          </a:stretch>
        </p:blipFill>
        <p:spPr>
          <a:xfrm>
            <a:off x="1778635" y="1346835"/>
            <a:ext cx="7187565" cy="3517265"/>
          </a:xfrm>
          <a:prstGeom prst="rect">
            <a:avLst/>
          </a:prstGeom>
        </p:spPr>
      </p:pic>
    </p:spTree>
  </p:cSld>
  <p:clrMapOvr>
    <a:masterClrMapping/>
  </p:clrMapOvr>
  <p:transition spd="slow">
    <p:cover dir="l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14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21507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8" name="TextBox 4"/>
          <p:cNvSpPr/>
          <p:nvPr/>
        </p:nvSpPr>
        <p:spPr>
          <a:xfrm>
            <a:off x="201613" y="390525"/>
            <a:ext cx="33978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基本操作介绍</a:t>
            </a:r>
            <a:r>
              <a:rPr lang="en-US" altLang="zh-CN" sz="1800" dirty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800" dirty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节点设置</a:t>
            </a:r>
          </a:p>
        </p:txBody>
      </p:sp>
      <p:sp>
        <p:nvSpPr>
          <p:cNvPr id="21509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0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1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2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000" y="1447165"/>
            <a:ext cx="110236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双击节点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选项卡：</a:t>
            </a:r>
            <a:endParaRPr lang="zh-CN" altLang="en-US"/>
          </a:p>
          <a:p>
            <a:r>
              <a:rPr lang="zh-CN" altLang="en-US"/>
              <a:t> 配置</a:t>
            </a:r>
          </a:p>
          <a:p>
            <a:r>
              <a:rPr lang="zh-CN" altLang="en-US"/>
              <a:t> 过滤</a:t>
            </a:r>
          </a:p>
          <a:p>
            <a:r>
              <a:rPr lang="zh-CN" altLang="en-US"/>
              <a:t> 优化</a:t>
            </a:r>
          </a:p>
          <a:p>
            <a:r>
              <a:rPr lang="zh-CN" altLang="en-US"/>
              <a:t> 注释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015521-E3BA-4BAB-AA42-4F08D880C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957" y="1489386"/>
            <a:ext cx="7596252" cy="3658489"/>
          </a:xfrm>
          <a:prstGeom prst="rect">
            <a:avLst/>
          </a:prstGeom>
        </p:spPr>
      </p:pic>
    </p:spTree>
  </p:cSld>
  <p:clrMapOvr>
    <a:masterClrMapping/>
  </p:clrMapOvr>
  <p:transition spd="slow">
    <p:cover dir="l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15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21507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FF000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8" name="TextBox 4"/>
          <p:cNvSpPr/>
          <p:nvPr/>
        </p:nvSpPr>
        <p:spPr>
          <a:xfrm>
            <a:off x="201613" y="390525"/>
            <a:ext cx="33978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基本操作介绍</a:t>
            </a:r>
            <a:r>
              <a:rPr lang="en-US" altLang="zh-CN" sz="1800" dirty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800" dirty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节点执行</a:t>
            </a:r>
          </a:p>
        </p:txBody>
      </p:sp>
      <p:sp>
        <p:nvSpPr>
          <p:cNvPr id="21509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0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1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2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-325" t="5630" r="28622" b="7130"/>
          <a:stretch>
            <a:fillRect/>
          </a:stretch>
        </p:blipFill>
        <p:spPr>
          <a:xfrm>
            <a:off x="2725420" y="1196975"/>
            <a:ext cx="6119495" cy="41878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5255" y="1196975"/>
            <a:ext cx="24688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节点下方</a:t>
            </a:r>
            <a:r>
              <a:rPr lang="en-US" altLang="zh-CN" b="1"/>
              <a:t>“</a:t>
            </a:r>
            <a:r>
              <a:rPr lang="zh-CN" altLang="en-US" b="1"/>
              <a:t>指示灯</a:t>
            </a:r>
            <a:r>
              <a:rPr lang="en-US" altLang="zh-CN" b="1"/>
              <a:t>”</a:t>
            </a:r>
            <a:r>
              <a:rPr lang="zh-CN" altLang="en-US" b="1"/>
              <a:t>：</a:t>
            </a:r>
            <a:endParaRPr lang="en-US" altLang="zh-CN"/>
          </a:p>
          <a:p>
            <a:r>
              <a:rPr lang="zh-CN" altLang="en-US"/>
              <a:t>红色</a:t>
            </a:r>
            <a:r>
              <a:rPr lang="en-US" altLang="zh-CN"/>
              <a:t>——</a:t>
            </a:r>
            <a:r>
              <a:rPr lang="zh-CN" altLang="en-US"/>
              <a:t>无法执行</a:t>
            </a:r>
          </a:p>
          <a:p>
            <a:r>
              <a:rPr lang="zh-CN" altLang="en-US"/>
              <a:t>黄色</a:t>
            </a:r>
            <a:r>
              <a:rPr lang="en-US" altLang="zh-CN"/>
              <a:t>——</a:t>
            </a:r>
            <a:r>
              <a:rPr lang="zh-CN" altLang="en-US"/>
              <a:t>待执行</a:t>
            </a:r>
          </a:p>
          <a:p>
            <a:r>
              <a:rPr lang="zh-CN" altLang="en-US"/>
              <a:t>绿色</a:t>
            </a:r>
            <a:r>
              <a:rPr lang="en-US" altLang="zh-CN"/>
              <a:t>——</a:t>
            </a:r>
            <a:r>
              <a:rPr lang="zh-CN" altLang="en-US"/>
              <a:t>成功执行完成</a:t>
            </a:r>
          </a:p>
          <a:p>
            <a:endParaRPr lang="zh-CN" altLang="en-US"/>
          </a:p>
          <a:p>
            <a:r>
              <a:rPr lang="zh-CN" altLang="en-US"/>
              <a:t>需缓存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9705" y="3084830"/>
            <a:ext cx="18973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执行：</a:t>
            </a:r>
            <a:endParaRPr lang="zh-CN" altLang="en-US"/>
          </a:p>
          <a:p>
            <a:r>
              <a:rPr lang="zh-CN" altLang="en-US"/>
              <a:t>   节点右键</a:t>
            </a:r>
            <a:r>
              <a:rPr lang="en-US" altLang="zh-CN"/>
              <a:t>“</a:t>
            </a:r>
            <a:r>
              <a:rPr lang="zh-CN" altLang="en-US"/>
              <a:t>执行</a:t>
            </a:r>
            <a:r>
              <a:rPr lang="en-US" altLang="zh-CN"/>
              <a:t>”</a:t>
            </a:r>
          </a:p>
        </p:txBody>
      </p:sp>
    </p:spTree>
  </p:cSld>
  <p:clrMapOvr>
    <a:masterClrMapping/>
  </p:clrMapOvr>
  <p:transition spd="slow">
    <p:cover dir="l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16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27651" name="矩形 4"/>
          <p:cNvSpPr/>
          <p:nvPr/>
        </p:nvSpPr>
        <p:spPr>
          <a:xfrm>
            <a:off x="5867400" y="307975"/>
            <a:ext cx="3276600" cy="2232025"/>
          </a:xfrm>
          <a:prstGeom prst="rect">
            <a:avLst/>
          </a:prstGeom>
          <a:solidFill>
            <a:srgbClr val="317FB7">
              <a:alpha val="50195"/>
            </a:srgbClr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2" name="矩形 5"/>
          <p:cNvSpPr/>
          <p:nvPr/>
        </p:nvSpPr>
        <p:spPr>
          <a:xfrm>
            <a:off x="0" y="2541588"/>
            <a:ext cx="5867400" cy="3144837"/>
          </a:xfrm>
          <a:prstGeom prst="rect">
            <a:avLst/>
          </a:prstGeom>
          <a:solidFill>
            <a:srgbClr val="53C3B0">
              <a:alpha val="50195"/>
            </a:srgbClr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3" name="矩形 7"/>
          <p:cNvSpPr/>
          <p:nvPr/>
        </p:nvSpPr>
        <p:spPr>
          <a:xfrm>
            <a:off x="5867400" y="0"/>
            <a:ext cx="3276600" cy="193675"/>
          </a:xfrm>
          <a:prstGeom prst="rect">
            <a:avLst/>
          </a:prstGeom>
          <a:solidFill>
            <a:srgbClr val="317FB7">
              <a:alpha val="50195"/>
            </a:srgbClr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7654" name="椭圆 8"/>
          <p:cNvSpPr/>
          <p:nvPr/>
        </p:nvSpPr>
        <p:spPr>
          <a:xfrm>
            <a:off x="6929438" y="625475"/>
            <a:ext cx="1152525" cy="1150938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800" dirty="0">
                <a:solidFill>
                  <a:schemeClr val="bg1"/>
                </a:solidFill>
                <a:ea typeface="方正兰亭粗黑_GBK" pitchFamily="2" charset="-122"/>
              </a:rPr>
              <a:t>4</a:t>
            </a:r>
          </a:p>
        </p:txBody>
      </p:sp>
      <p:sp>
        <p:nvSpPr>
          <p:cNvPr id="27655" name="TextBox 11"/>
          <p:cNvSpPr/>
          <p:nvPr/>
        </p:nvSpPr>
        <p:spPr>
          <a:xfrm>
            <a:off x="1692275" y="3821113"/>
            <a:ext cx="2095500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节点介绍</a:t>
            </a:r>
          </a:p>
        </p:txBody>
      </p:sp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17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23555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6" name="TextBox 4"/>
          <p:cNvSpPr/>
          <p:nvPr/>
        </p:nvSpPr>
        <p:spPr>
          <a:xfrm>
            <a:off x="201613" y="390525"/>
            <a:ext cx="279209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节点介绍 </a:t>
            </a:r>
            <a:r>
              <a:rPr lang="en-US" altLang="zh-CN" sz="1800" dirty="0">
                <a:solidFill>
                  <a:srgbClr val="EE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800" dirty="0">
                <a:solidFill>
                  <a:srgbClr val="EE363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节点类型</a:t>
            </a:r>
          </a:p>
        </p:txBody>
      </p:sp>
      <p:sp>
        <p:nvSpPr>
          <p:cNvPr id="23557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8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59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3560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3561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73785"/>
            <a:ext cx="6324600" cy="39068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18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28675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76" name="TextBox 4"/>
          <p:cNvSpPr/>
          <p:nvPr/>
        </p:nvSpPr>
        <p:spPr>
          <a:xfrm>
            <a:off x="201613" y="390525"/>
            <a:ext cx="28448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节点介绍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导入数据</a:t>
            </a:r>
          </a:p>
        </p:txBody>
      </p:sp>
      <p:sp>
        <p:nvSpPr>
          <p:cNvPr id="28677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78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79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80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8681" name="矩形 6"/>
          <p:cNvSpPr/>
          <p:nvPr/>
        </p:nvSpPr>
        <p:spPr>
          <a:xfrm>
            <a:off x="3573463" y="1993900"/>
            <a:ext cx="2124075" cy="1014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285750" lvl="0" indent="-285750">
              <a:spcBef>
                <a:spcPct val="0"/>
              </a:spcBef>
            </a:pPr>
            <a:r>
              <a:rPr lang="zh-CN" altLang="en-US" sz="2000" b="1" dirty="0">
                <a:solidFill>
                  <a:srgbClr val="53C3B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导入数据</a:t>
            </a:r>
            <a:endParaRPr lang="en-US" altLang="zh-CN" sz="2000" b="1" dirty="0">
              <a:solidFill>
                <a:srgbClr val="53C3B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spcBef>
                <a:spcPct val="0"/>
              </a:spcBef>
            </a:pPr>
            <a:r>
              <a:rPr lang="zh-CN" altLang="en-US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数据预处理</a:t>
            </a:r>
            <a:endParaRPr lang="en-US" altLang="zh-CN" sz="20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spcBef>
                <a:spcPct val="0"/>
              </a:spcBef>
            </a:pPr>
            <a:r>
              <a:rPr lang="zh-CN" altLang="en-US" sz="2000" b="1" dirty="0">
                <a:latin typeface="Calibri" panose="020F0502020204030204" pitchFamily="34" charset="0"/>
                <a:cs typeface="Times New Roman" panose="02020603050405020304" pitchFamily="18" charset="0"/>
              </a:rPr>
              <a:t>数据可视化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l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19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29699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00" name="TextBox 4"/>
          <p:cNvSpPr/>
          <p:nvPr/>
        </p:nvSpPr>
        <p:spPr>
          <a:xfrm>
            <a:off x="201613" y="390525"/>
            <a:ext cx="28448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节点介绍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导入数据</a:t>
            </a:r>
          </a:p>
        </p:txBody>
      </p:sp>
      <p:sp>
        <p:nvSpPr>
          <p:cNvPr id="29701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02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03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04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9707" name="矩形 2"/>
          <p:cNvSpPr/>
          <p:nvPr/>
        </p:nvSpPr>
        <p:spPr>
          <a:xfrm>
            <a:off x="89693" y="3840774"/>
            <a:ext cx="4898231" cy="211339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266700">
              <a:spcBef>
                <a:spcPct val="0"/>
              </a:spcBef>
              <a:spcAft>
                <a:spcPts val="1000"/>
              </a:spcAft>
              <a:buNone/>
            </a:pPr>
            <a:r>
              <a:rPr lang="zh-CN" altLang="en-US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连接数据库：</a:t>
            </a:r>
            <a:r>
              <a:rPr lang="en-US" altLang="zh-CN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266700">
              <a:spcBef>
                <a:spcPct val="0"/>
              </a:spcBef>
              <a:spcAft>
                <a:spcPts val="1000"/>
              </a:spcAft>
              <a:buNone/>
            </a:pPr>
            <a:r>
              <a:rPr lang="zh-CN" alt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示例连接为</a:t>
            </a:r>
            <a:r>
              <a:rPr lang="en-US" alt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zh-CN" alt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数据库，注意将数据库连接字符串相应位置的</a:t>
            </a:r>
            <a:r>
              <a:rPr lang="en-US" alt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IP</a:t>
            </a:r>
            <a:r>
              <a:rPr lang="zh-CN" alt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和数据库名设置为需要连接的数据库的对应配置。</a:t>
            </a:r>
            <a:endParaRPr lang="en-US" altLang="zh-CN" sz="1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266700"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10.251.254.54:3306 </a:t>
            </a:r>
            <a:r>
              <a:rPr lang="en-US" altLang="zh-CN" sz="1400" dirty="0" err="1">
                <a:latin typeface="Calibri" panose="020F0502020204030204" pitchFamily="34" charset="0"/>
                <a:cs typeface="Times New Roman" panose="02020603050405020304" pitchFamily="18" charset="0"/>
              </a:rPr>
              <a:t>sjx</a:t>
            </a:r>
            <a:r>
              <a:rPr lang="zh-CN" alt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 在模式和表名称中选择需要用到的表。</a:t>
            </a:r>
          </a:p>
          <a:p>
            <a:pPr marL="0" lvl="0" indent="266700">
              <a:spcBef>
                <a:spcPct val="0"/>
              </a:spcBef>
              <a:spcAft>
                <a:spcPts val="1000"/>
              </a:spcAft>
              <a:buNone/>
            </a:pPr>
            <a:r>
              <a:rPr lang="zh-CN" altLang="en-US" sz="1400" b="1" dirty="0">
                <a:latin typeface="Calibri" panose="020F0502020204030204" pitchFamily="34" charset="0"/>
                <a:cs typeface="Times New Roman" panose="02020603050405020304" pitchFamily="18" charset="0"/>
                <a:sym typeface="+mn-ea"/>
              </a:rPr>
              <a:t>用户名：</a:t>
            </a:r>
            <a:r>
              <a:rPr lang="en-US" altLang="zh-CN" sz="1400" b="1" dirty="0">
                <a:latin typeface="Calibri" panose="020F0502020204030204" pitchFamily="34" charset="0"/>
                <a:cs typeface="Times New Roman" panose="02020603050405020304" pitchFamily="18" charset="0"/>
                <a:sym typeface="+mn-ea"/>
              </a:rPr>
              <a:t>root </a:t>
            </a:r>
            <a:r>
              <a:rPr lang="zh-CN" altLang="en-US" sz="1400" b="1" dirty="0">
                <a:latin typeface="Calibri" panose="020F0502020204030204" pitchFamily="34" charset="0"/>
                <a:cs typeface="Times New Roman" panose="02020603050405020304" pitchFamily="18" charset="0"/>
                <a:sym typeface="+mn-ea"/>
              </a:rPr>
              <a:t>密码：</a:t>
            </a:r>
            <a:r>
              <a:rPr lang="en-US" altLang="zh-CN" sz="1400" b="1" dirty="0">
                <a:latin typeface="Calibri" panose="020F0502020204030204" pitchFamily="34" charset="0"/>
                <a:cs typeface="Times New Roman" panose="02020603050405020304" pitchFamily="18" charset="0"/>
                <a:sym typeface="+mn-ea"/>
              </a:rPr>
              <a:t> Car-M54PW</a:t>
            </a:r>
            <a:endParaRPr lang="en-US" altLang="zh-CN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266700">
              <a:spcBef>
                <a:spcPct val="0"/>
              </a:spcBef>
              <a:spcAft>
                <a:spcPts val="1000"/>
              </a:spcAft>
              <a:buNone/>
            </a:pPr>
            <a:endParaRPr lang="zh-CN" altLang="zh-CN" sz="1400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32711" t="26612" r="33084" b="28502"/>
          <a:stretch>
            <a:fillRect/>
          </a:stretch>
        </p:blipFill>
        <p:spPr>
          <a:xfrm>
            <a:off x="179705" y="837565"/>
            <a:ext cx="4608313" cy="29946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44889" t="27815" r="20160" b="21101"/>
          <a:stretch>
            <a:fillRect/>
          </a:stretch>
        </p:blipFill>
        <p:spPr>
          <a:xfrm>
            <a:off x="4987925" y="814070"/>
            <a:ext cx="3699510" cy="3041650"/>
          </a:xfrm>
          <a:prstGeom prst="rect">
            <a:avLst/>
          </a:prstGeom>
        </p:spPr>
      </p:pic>
      <p:sp>
        <p:nvSpPr>
          <p:cNvPr id="4" name="矩形 2"/>
          <p:cNvSpPr/>
          <p:nvPr/>
        </p:nvSpPr>
        <p:spPr>
          <a:xfrm>
            <a:off x="4987925" y="4227830"/>
            <a:ext cx="3804920" cy="6502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266700"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zh-CN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zh-CN" altLang="en-US" sz="1400" b="1" dirty="0">
                <a:latin typeface="Calibri" panose="020F0502020204030204" pitchFamily="34" charset="0"/>
                <a:cs typeface="Times New Roman" panose="02020603050405020304" pitchFamily="18" charset="0"/>
              </a:rPr>
              <a:t>用户输入：</a:t>
            </a:r>
            <a:endParaRPr lang="en-US" altLang="zh-CN" sz="14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266700">
              <a:spcBef>
                <a:spcPct val="0"/>
              </a:spcBef>
              <a:spcAft>
                <a:spcPts val="1000"/>
              </a:spcAft>
              <a:buNone/>
            </a:pPr>
            <a:r>
              <a:rPr lang="en-US" alt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可直接将</a:t>
            </a:r>
            <a:r>
              <a:rPr lang="en-US" altLang="zh-CN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zh-CN" altLang="en-US" sz="1400" dirty="0">
                <a:latin typeface="Calibri" panose="020F0502020204030204" pitchFamily="34" charset="0"/>
                <a:cs typeface="Times New Roman" panose="02020603050405020304" pitchFamily="18" charset="0"/>
              </a:rPr>
              <a:t>整张表复制进去</a:t>
            </a:r>
            <a:endParaRPr lang="zh-CN" alt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2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17411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2" name="TextBox 4"/>
          <p:cNvSpPr/>
          <p:nvPr/>
        </p:nvSpPr>
        <p:spPr>
          <a:xfrm>
            <a:off x="201613" y="184150"/>
            <a:ext cx="1160462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17413" name="TextBox 5"/>
          <p:cNvSpPr/>
          <p:nvPr/>
        </p:nvSpPr>
        <p:spPr>
          <a:xfrm>
            <a:off x="179388" y="687388"/>
            <a:ext cx="118110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 sz="1800" dirty="0">
              <a:solidFill>
                <a:srgbClr val="7F7F7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414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5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6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7417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pSp>
        <p:nvGrpSpPr>
          <p:cNvPr id="17418" name="组合 30"/>
          <p:cNvGrpSpPr/>
          <p:nvPr/>
        </p:nvGrpSpPr>
        <p:grpSpPr>
          <a:xfrm>
            <a:off x="3881438" y="2082483"/>
            <a:ext cx="2660650" cy="420687"/>
            <a:chOff x="6113" y="-19596"/>
            <a:chExt cx="1441216" cy="421832"/>
          </a:xfrm>
        </p:grpSpPr>
        <p:sp>
          <p:nvSpPr>
            <p:cNvPr id="17440" name="矩形 23"/>
            <p:cNvSpPr/>
            <p:nvPr/>
          </p:nvSpPr>
          <p:spPr>
            <a:xfrm>
              <a:off x="6113" y="-19596"/>
              <a:ext cx="1441216" cy="421832"/>
            </a:xfrm>
            <a:prstGeom prst="rect">
              <a:avLst/>
            </a:prstGeom>
            <a:solidFill>
              <a:srgbClr val="F49022"/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41" name="TextBox 19"/>
            <p:cNvSpPr/>
            <p:nvPr/>
          </p:nvSpPr>
          <p:spPr>
            <a:xfrm>
              <a:off x="232766" y="29417"/>
              <a:ext cx="1028391" cy="3090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SmartMining</a:t>
              </a: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简介</a:t>
              </a:r>
            </a:p>
          </p:txBody>
        </p:sp>
      </p:grpSp>
      <p:grpSp>
        <p:nvGrpSpPr>
          <p:cNvPr id="17419" name="组合 31"/>
          <p:cNvGrpSpPr/>
          <p:nvPr/>
        </p:nvGrpSpPr>
        <p:grpSpPr>
          <a:xfrm>
            <a:off x="3897313" y="2822258"/>
            <a:ext cx="2649537" cy="419100"/>
            <a:chOff x="-957081" y="-6360"/>
            <a:chExt cx="3182538" cy="360903"/>
          </a:xfrm>
        </p:grpSpPr>
        <p:sp>
          <p:nvSpPr>
            <p:cNvPr id="17438" name="矩形 24"/>
            <p:cNvSpPr/>
            <p:nvPr/>
          </p:nvSpPr>
          <p:spPr>
            <a:xfrm>
              <a:off x="-957081" y="-6360"/>
              <a:ext cx="3182538" cy="360903"/>
            </a:xfrm>
            <a:prstGeom prst="rect">
              <a:avLst/>
            </a:prstGeom>
            <a:solidFill>
              <a:srgbClr val="EE3636"/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9" name="TextBox 25"/>
            <p:cNvSpPr/>
            <p:nvPr/>
          </p:nvSpPr>
          <p:spPr>
            <a:xfrm>
              <a:off x="-110028" y="29412"/>
              <a:ext cx="1607213" cy="26411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基本操作介绍</a:t>
              </a:r>
            </a:p>
          </p:txBody>
        </p:sp>
      </p:grpSp>
      <p:grpSp>
        <p:nvGrpSpPr>
          <p:cNvPr id="17420" name="组合 32"/>
          <p:cNvGrpSpPr/>
          <p:nvPr/>
        </p:nvGrpSpPr>
        <p:grpSpPr>
          <a:xfrm>
            <a:off x="3892550" y="3522345"/>
            <a:ext cx="2649538" cy="422275"/>
            <a:chOff x="0" y="-1"/>
            <a:chExt cx="2649225" cy="421832"/>
          </a:xfrm>
        </p:grpSpPr>
        <p:sp>
          <p:nvSpPr>
            <p:cNvPr id="17436" name="矩形 26"/>
            <p:cNvSpPr/>
            <p:nvPr/>
          </p:nvSpPr>
          <p:spPr>
            <a:xfrm>
              <a:off x="0" y="-1"/>
              <a:ext cx="2649225" cy="421832"/>
            </a:xfrm>
            <a:prstGeom prst="rect">
              <a:avLst/>
            </a:prstGeom>
            <a:solidFill>
              <a:srgbClr val="53C3B0"/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7" name="TextBox 27"/>
            <p:cNvSpPr/>
            <p:nvPr/>
          </p:nvSpPr>
          <p:spPr>
            <a:xfrm>
              <a:off x="884371" y="43127"/>
              <a:ext cx="309843" cy="30638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7421" name="组合 24"/>
          <p:cNvGrpSpPr/>
          <p:nvPr/>
        </p:nvGrpSpPr>
        <p:grpSpPr>
          <a:xfrm>
            <a:off x="2692400" y="1939608"/>
            <a:ext cx="865188" cy="706755"/>
            <a:chOff x="0" y="0"/>
            <a:chExt cx="864096" cy="706477"/>
          </a:xfrm>
        </p:grpSpPr>
        <p:sp>
          <p:nvSpPr>
            <p:cNvPr id="17434" name="五边形 25"/>
            <p:cNvSpPr/>
            <p:nvPr/>
          </p:nvSpPr>
          <p:spPr>
            <a:xfrm>
              <a:off x="0" y="107437"/>
              <a:ext cx="864096" cy="461665"/>
            </a:xfrm>
            <a:prstGeom prst="homePlate">
              <a:avLst>
                <a:gd name="adj" fmla="val 46792"/>
              </a:avLst>
            </a:prstGeom>
            <a:solidFill>
              <a:srgbClr val="F49022"/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5" name="TextBox 43"/>
            <p:cNvSpPr/>
            <p:nvPr/>
          </p:nvSpPr>
          <p:spPr>
            <a:xfrm>
              <a:off x="50480" y="0"/>
              <a:ext cx="521945" cy="7064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4000" b="1" dirty="0">
                  <a:solidFill>
                    <a:schemeClr val="bg1"/>
                  </a:solidFill>
                  <a:latin typeface="Arial Black" panose="020B0A04020102020204" pitchFamily="34" charset="0"/>
                  <a:ea typeface="Arial Unicode MS" panose="020B0604020202020204" pitchFamily="34" charset="-122"/>
                  <a:sym typeface="Arial Unicode MS" panose="020B0604020202020204" pitchFamily="34" charset="-122"/>
                </a:rPr>
                <a:t>2</a:t>
              </a:r>
            </a:p>
          </p:txBody>
        </p:sp>
      </p:grpSp>
      <p:grpSp>
        <p:nvGrpSpPr>
          <p:cNvPr id="17422" name="组合 24"/>
          <p:cNvGrpSpPr/>
          <p:nvPr/>
        </p:nvGrpSpPr>
        <p:grpSpPr>
          <a:xfrm>
            <a:off x="2692400" y="2677795"/>
            <a:ext cx="865188" cy="706755"/>
            <a:chOff x="0" y="0"/>
            <a:chExt cx="864096" cy="706477"/>
          </a:xfrm>
        </p:grpSpPr>
        <p:sp>
          <p:nvSpPr>
            <p:cNvPr id="17432" name="五边形 25"/>
            <p:cNvSpPr/>
            <p:nvPr/>
          </p:nvSpPr>
          <p:spPr>
            <a:xfrm>
              <a:off x="0" y="107437"/>
              <a:ext cx="864096" cy="461665"/>
            </a:xfrm>
            <a:prstGeom prst="homePlate">
              <a:avLst>
                <a:gd name="adj" fmla="val 46792"/>
              </a:avLst>
            </a:prstGeom>
            <a:solidFill>
              <a:srgbClr val="EE3636"/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3" name="TextBox 43"/>
            <p:cNvSpPr/>
            <p:nvPr/>
          </p:nvSpPr>
          <p:spPr>
            <a:xfrm>
              <a:off x="50480" y="0"/>
              <a:ext cx="521945" cy="7064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4000" b="1" dirty="0">
                  <a:solidFill>
                    <a:schemeClr val="bg1"/>
                  </a:solidFill>
                  <a:latin typeface="Arial Black" panose="020B0A04020102020204" pitchFamily="34" charset="0"/>
                  <a:ea typeface="Arial Unicode MS" panose="020B0604020202020204" pitchFamily="34" charset="-122"/>
                  <a:sym typeface="Arial Unicode MS" panose="020B0604020202020204" pitchFamily="34" charset="-122"/>
                </a:rPr>
                <a:t>3</a:t>
              </a:r>
            </a:p>
          </p:txBody>
        </p:sp>
      </p:grpSp>
      <p:grpSp>
        <p:nvGrpSpPr>
          <p:cNvPr id="17423" name="组合 24"/>
          <p:cNvGrpSpPr/>
          <p:nvPr/>
        </p:nvGrpSpPr>
        <p:grpSpPr>
          <a:xfrm>
            <a:off x="2686050" y="3363595"/>
            <a:ext cx="865188" cy="706755"/>
            <a:chOff x="0" y="0"/>
            <a:chExt cx="864096" cy="708065"/>
          </a:xfrm>
        </p:grpSpPr>
        <p:sp>
          <p:nvSpPr>
            <p:cNvPr id="17430" name="五边形 25"/>
            <p:cNvSpPr/>
            <p:nvPr/>
          </p:nvSpPr>
          <p:spPr>
            <a:xfrm>
              <a:off x="0" y="107437"/>
              <a:ext cx="864096" cy="461665"/>
            </a:xfrm>
            <a:prstGeom prst="homePlate">
              <a:avLst>
                <a:gd name="adj" fmla="val 46792"/>
              </a:avLst>
            </a:prstGeom>
            <a:solidFill>
              <a:srgbClr val="53C3B0"/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31" name="TextBox 43"/>
            <p:cNvSpPr/>
            <p:nvPr/>
          </p:nvSpPr>
          <p:spPr>
            <a:xfrm>
              <a:off x="50480" y="0"/>
              <a:ext cx="521945" cy="7080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4000" b="1" dirty="0">
                  <a:solidFill>
                    <a:schemeClr val="bg1"/>
                  </a:solidFill>
                  <a:latin typeface="Arial Black" panose="020B0A04020102020204" pitchFamily="34" charset="0"/>
                  <a:ea typeface="Arial Unicode MS" panose="020B0604020202020204" pitchFamily="34" charset="-122"/>
                  <a:sym typeface="Arial Unicode MS" panose="020B0604020202020204" pitchFamily="34" charset="-122"/>
                </a:rPr>
                <a:t>4</a:t>
              </a:r>
            </a:p>
          </p:txBody>
        </p:sp>
      </p:grpSp>
      <p:grpSp>
        <p:nvGrpSpPr>
          <p:cNvPr id="17424" name="组合 24"/>
          <p:cNvGrpSpPr/>
          <p:nvPr/>
        </p:nvGrpSpPr>
        <p:grpSpPr>
          <a:xfrm>
            <a:off x="2686050" y="4160520"/>
            <a:ext cx="865188" cy="706755"/>
            <a:chOff x="0" y="0"/>
            <a:chExt cx="864096" cy="706477"/>
          </a:xfrm>
        </p:grpSpPr>
        <p:sp>
          <p:nvSpPr>
            <p:cNvPr id="17428" name="五边形 25"/>
            <p:cNvSpPr/>
            <p:nvPr/>
          </p:nvSpPr>
          <p:spPr>
            <a:xfrm>
              <a:off x="0" y="107437"/>
              <a:ext cx="864096" cy="461665"/>
            </a:xfrm>
            <a:prstGeom prst="homePlate">
              <a:avLst>
                <a:gd name="adj" fmla="val 46792"/>
              </a:avLst>
            </a:prstGeom>
            <a:solidFill>
              <a:srgbClr val="317FB7"/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9" name="TextBox 43"/>
            <p:cNvSpPr/>
            <p:nvPr/>
          </p:nvSpPr>
          <p:spPr>
            <a:xfrm>
              <a:off x="50480" y="0"/>
              <a:ext cx="521945" cy="7064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4000" b="1" dirty="0">
                  <a:solidFill>
                    <a:schemeClr val="bg1"/>
                  </a:solidFill>
                  <a:latin typeface="Arial Black" panose="020B0A04020102020204" pitchFamily="34" charset="0"/>
                  <a:ea typeface="Arial Unicode MS" panose="020B0604020202020204" pitchFamily="34" charset="-122"/>
                  <a:sym typeface="Arial Unicode MS" panose="020B0604020202020204" pitchFamily="34" charset="-122"/>
                </a:rPr>
                <a:t>5</a:t>
              </a:r>
            </a:p>
          </p:txBody>
        </p:sp>
      </p:grpSp>
      <p:grpSp>
        <p:nvGrpSpPr>
          <p:cNvPr id="17425" name="组合 33"/>
          <p:cNvGrpSpPr/>
          <p:nvPr/>
        </p:nvGrpSpPr>
        <p:grpSpPr>
          <a:xfrm>
            <a:off x="3903663" y="4260533"/>
            <a:ext cx="2649537" cy="420687"/>
            <a:chOff x="1933" y="0"/>
            <a:chExt cx="2650002" cy="421832"/>
          </a:xfrm>
        </p:grpSpPr>
        <p:sp>
          <p:nvSpPr>
            <p:cNvPr id="17426" name="矩形 28"/>
            <p:cNvSpPr/>
            <p:nvPr/>
          </p:nvSpPr>
          <p:spPr>
            <a:xfrm>
              <a:off x="1933" y="0"/>
              <a:ext cx="2650002" cy="421832"/>
            </a:xfrm>
            <a:prstGeom prst="rect">
              <a:avLst/>
            </a:prstGeom>
            <a:solidFill>
              <a:srgbClr val="317FB7"/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7427" name="TextBox 29"/>
            <p:cNvSpPr/>
            <p:nvPr/>
          </p:nvSpPr>
          <p:spPr>
            <a:xfrm>
              <a:off x="918550" y="56608"/>
              <a:ext cx="902969" cy="30861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实验要求</a:t>
              </a:r>
            </a:p>
          </p:txBody>
        </p:sp>
      </p:grpSp>
      <p:grpSp>
        <p:nvGrpSpPr>
          <p:cNvPr id="2" name="组合 30"/>
          <p:cNvGrpSpPr/>
          <p:nvPr/>
        </p:nvGrpSpPr>
        <p:grpSpPr>
          <a:xfrm>
            <a:off x="3881438" y="1321118"/>
            <a:ext cx="2660650" cy="420687"/>
            <a:chOff x="6113" y="-19596"/>
            <a:chExt cx="1441216" cy="421832"/>
          </a:xfrm>
          <a:solidFill>
            <a:srgbClr val="7030A0"/>
          </a:solidFill>
        </p:grpSpPr>
        <p:sp>
          <p:nvSpPr>
            <p:cNvPr id="3" name="矩形 23"/>
            <p:cNvSpPr/>
            <p:nvPr/>
          </p:nvSpPr>
          <p:spPr>
            <a:xfrm>
              <a:off x="6113" y="-19596"/>
              <a:ext cx="1441216" cy="421832"/>
            </a:xfrm>
            <a:prstGeom prst="rect">
              <a:avLst/>
            </a:prstGeom>
            <a:grpFill/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4" name="TextBox 19"/>
            <p:cNvSpPr/>
            <p:nvPr/>
          </p:nvSpPr>
          <p:spPr>
            <a:xfrm>
              <a:off x="232766" y="29417"/>
              <a:ext cx="1028391" cy="307540"/>
            </a:xfrm>
            <a:prstGeom prst="rect">
              <a:avLst/>
            </a:prstGeom>
            <a:grp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sz="1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实验安排</a:t>
              </a:r>
            </a:p>
          </p:txBody>
        </p:sp>
      </p:grpSp>
      <p:grpSp>
        <p:nvGrpSpPr>
          <p:cNvPr id="5" name="组合 24"/>
          <p:cNvGrpSpPr/>
          <p:nvPr/>
        </p:nvGrpSpPr>
        <p:grpSpPr>
          <a:xfrm>
            <a:off x="2686050" y="1172528"/>
            <a:ext cx="865188" cy="708025"/>
            <a:chOff x="0" y="0"/>
            <a:chExt cx="864096" cy="707747"/>
          </a:xfrm>
        </p:grpSpPr>
        <p:sp>
          <p:nvSpPr>
            <p:cNvPr id="6" name="五边形 25"/>
            <p:cNvSpPr/>
            <p:nvPr/>
          </p:nvSpPr>
          <p:spPr>
            <a:xfrm>
              <a:off x="0" y="107437"/>
              <a:ext cx="864096" cy="461665"/>
            </a:xfrm>
            <a:prstGeom prst="homePlate">
              <a:avLst>
                <a:gd name="adj" fmla="val 46792"/>
              </a:avLst>
            </a:prstGeom>
            <a:solidFill>
              <a:srgbClr val="7030A0"/>
            </a:solidFill>
            <a:ln w="25400">
              <a:noFill/>
            </a:ln>
          </p:spPr>
          <p:txBody>
            <a:bodyPr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 algn="ctr">
                <a:spcBef>
                  <a:spcPct val="0"/>
                </a:spcBef>
                <a:buNone/>
              </a:pPr>
              <a:endParaRPr lang="zh-CN" altLang="zh-CN" sz="1800" dirty="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7" name="TextBox 43"/>
            <p:cNvSpPr/>
            <p:nvPr/>
          </p:nvSpPr>
          <p:spPr>
            <a:xfrm>
              <a:off x="50480" y="0"/>
              <a:ext cx="525442" cy="70774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方正兰亭粗黑_GBK" pitchFamily="2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sym typeface="方正兰亭粗黑_GBK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4000" b="1" dirty="0">
                  <a:solidFill>
                    <a:schemeClr val="bg1"/>
                  </a:solidFill>
                  <a:latin typeface="Arial Black" panose="020B0A04020102020204" pitchFamily="34" charset="0"/>
                  <a:ea typeface="Arial Unicode MS" panose="020B0604020202020204" pitchFamily="34" charset="-122"/>
                  <a:sym typeface="Arial Unicode MS" panose="020B0604020202020204" pitchFamily="34" charset="-122"/>
                </a:rPr>
                <a:t>1</a:t>
              </a:r>
              <a:endParaRPr lang="zh-CN" altLang="en-US" sz="4000" b="1" dirty="0">
                <a:solidFill>
                  <a:schemeClr val="bg1"/>
                </a:solidFill>
                <a:latin typeface="Arial Black" panose="020B0A04020102020204" pitchFamily="34" charset="0"/>
                <a:ea typeface="Arial Unicode MS" panose="020B0604020202020204" pitchFamily="34" charset="-122"/>
                <a:sym typeface="Arial Unicode MS" panose="020B0604020202020204" pitchFamily="34" charset="-122"/>
              </a:endParaRPr>
            </a:p>
          </p:txBody>
        </p:sp>
      </p:grpSp>
      <p:sp>
        <p:nvSpPr>
          <p:cNvPr id="8" name="TextBox 25"/>
          <p:cNvSpPr/>
          <p:nvPr/>
        </p:nvSpPr>
        <p:spPr>
          <a:xfrm>
            <a:off x="4580279" y="3563568"/>
            <a:ext cx="1338042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节点介绍</a:t>
            </a: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20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30723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4" name="TextBox 4"/>
          <p:cNvSpPr/>
          <p:nvPr/>
        </p:nvSpPr>
        <p:spPr>
          <a:xfrm>
            <a:off x="201613" y="390525"/>
            <a:ext cx="35004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节点介绍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导入数据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过滤</a:t>
            </a:r>
          </a:p>
        </p:txBody>
      </p:sp>
      <p:sp>
        <p:nvSpPr>
          <p:cNvPr id="30725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6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7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28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0729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273175"/>
            <a:ext cx="4492625" cy="3313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30" name="矩形 6"/>
          <p:cNvSpPr/>
          <p:nvPr/>
        </p:nvSpPr>
        <p:spPr>
          <a:xfrm>
            <a:off x="5859463" y="2825750"/>
            <a:ext cx="282733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1400" b="1" dirty="0">
                <a:solidFill>
                  <a:srgbClr val="53C3B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过滤</a:t>
            </a:r>
            <a:r>
              <a:rPr lang="en-US" altLang="zh-CN" sz="1400" b="1" dirty="0">
                <a:solidFill>
                  <a:srgbClr val="53C3B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zh-CN" altLang="en-US" sz="1400" dirty="0">
                <a:latin typeface="Arial" panose="020B0604020202020204" pitchFamily="34" charset="0"/>
              </a:rPr>
              <a:t>勾选相应字段过滤箭头可以直接过滤掉此数据列。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zh-CN" altLang="en-US" sz="16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53C3B0"/>
                </a:solidFill>
                <a:latin typeface="Arial" panose="020B0604020202020204" pitchFamily="34" charset="0"/>
              </a:rPr>
              <a:t>输出字段 </a:t>
            </a:r>
            <a:r>
              <a:rPr lang="en-US" altLang="zh-CN" sz="1400" b="1" dirty="0">
                <a:solidFill>
                  <a:srgbClr val="53C3B0"/>
                </a:solidFill>
                <a:latin typeface="Arial" panose="020B0604020202020204" pitchFamily="34" charset="0"/>
              </a:rPr>
              <a:t>- </a:t>
            </a:r>
            <a:r>
              <a:rPr lang="zh-CN" altLang="en-US" sz="1400" dirty="0">
                <a:latin typeface="Arial" panose="020B0604020202020204" pitchFamily="34" charset="0"/>
              </a:rPr>
              <a:t>对相应字段进行设置别名。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l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21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31747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748" name="TextBox 4"/>
          <p:cNvSpPr/>
          <p:nvPr/>
        </p:nvSpPr>
        <p:spPr>
          <a:xfrm>
            <a:off x="201613" y="390525"/>
            <a:ext cx="35004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节点介绍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导入数据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</a:t>
            </a:r>
          </a:p>
        </p:txBody>
      </p:sp>
      <p:sp>
        <p:nvSpPr>
          <p:cNvPr id="31749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750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751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1752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3175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175" y="1349375"/>
            <a:ext cx="4492625" cy="3278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20650" y="1212850"/>
            <a:ext cx="3997960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/>
              <a:t>节点用途：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       主要是为了计算或更新字段的元数据，包括字段测量类型、值域和缺</a:t>
            </a:r>
          </a:p>
          <a:p>
            <a:r>
              <a:rPr lang="zh-CN" altLang="en-US" dirty="0"/>
              <a:t>失，以及指定字段的角色。</a:t>
            </a:r>
          </a:p>
          <a:p>
            <a:r>
              <a:rPr lang="zh-CN" altLang="en-US" dirty="0"/>
              <a:t>比如，分类预测类模型都需要指定一个目标变量，所以必须通</a:t>
            </a:r>
          </a:p>
          <a:p>
            <a:r>
              <a:rPr lang="zh-CN" altLang="en-US" dirty="0"/>
              <a:t>过类型节点的角色功能。首先指定一个字段的角色为目标，指定影</a:t>
            </a:r>
          </a:p>
          <a:p>
            <a:r>
              <a:rPr lang="zh-CN" altLang="en-US" dirty="0"/>
              <a:t>响因素的角色为输入，这样模型节点就可以自动识别目标字段，并将其作为目标变量，而输入字段被作为自变量，参与训练模型</a:t>
            </a:r>
          </a:p>
        </p:txBody>
      </p:sp>
    </p:spTree>
  </p:cSld>
  <p:clrMapOvr>
    <a:masterClrMapping/>
  </p:clrMapOvr>
  <p:transition spd="slow">
    <p:pull dir="l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22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33795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796" name="TextBox 4"/>
          <p:cNvSpPr/>
          <p:nvPr/>
        </p:nvSpPr>
        <p:spPr>
          <a:xfrm>
            <a:off x="201613" y="390525"/>
            <a:ext cx="28448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节点介绍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导入数据</a:t>
            </a:r>
          </a:p>
        </p:txBody>
      </p:sp>
      <p:sp>
        <p:nvSpPr>
          <p:cNvPr id="33797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798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799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3800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3573463" y="1993900"/>
            <a:ext cx="21240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方正兰亭粗黑_GBK" pitchFamily="2" charset="-122"/>
              </a:rPr>
              <a:t>导入数据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方正兰亭粗黑_GBK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3C3B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方正兰亭粗黑_GBK" pitchFamily="2" charset="-122"/>
              </a:rPr>
              <a:t>数据预处理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53C3B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方正兰亭粗黑_GBK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方正兰亭粗黑_GBK" pitchFamily="2" charset="-122"/>
              </a:rPr>
              <a:t>数据分析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方正兰亭粗黑_GBK" pitchFamily="2" charset="-122"/>
            </a:endParaRPr>
          </a:p>
        </p:txBody>
      </p:sp>
    </p:spTree>
  </p:cSld>
  <p:clrMapOvr>
    <a:masterClrMapping/>
  </p:clrMapOvr>
  <p:transition spd="slow">
    <p:pull dir="l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23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34819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820" name="TextBox 4"/>
          <p:cNvSpPr/>
          <p:nvPr/>
        </p:nvSpPr>
        <p:spPr>
          <a:xfrm>
            <a:off x="201613" y="390525"/>
            <a:ext cx="41925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节点介绍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类型转换</a:t>
            </a:r>
          </a:p>
        </p:txBody>
      </p:sp>
      <p:sp>
        <p:nvSpPr>
          <p:cNvPr id="34821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822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823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824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4825" name="矩形 6"/>
          <p:cNvSpPr/>
          <p:nvPr/>
        </p:nvSpPr>
        <p:spPr>
          <a:xfrm>
            <a:off x="5845175" y="2300288"/>
            <a:ext cx="2827338" cy="1816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53C3B0"/>
                </a:solidFill>
                <a:latin typeface="Arial" panose="020B0604020202020204" pitchFamily="34" charset="0"/>
              </a:rPr>
              <a:t>选择转换类型 </a:t>
            </a:r>
            <a:r>
              <a:rPr lang="en-US" altLang="zh-CN" sz="1400" b="1" dirty="0">
                <a:solidFill>
                  <a:srgbClr val="53C3B0"/>
                </a:solidFill>
                <a:latin typeface="Arial" panose="020B0604020202020204" pitchFamily="34" charset="0"/>
              </a:rPr>
              <a:t>- </a:t>
            </a:r>
            <a:r>
              <a:rPr lang="zh-CN" altLang="zh-CN" sz="1400" dirty="0">
                <a:latin typeface="Arial" panose="020B0604020202020204" pitchFamily="34" charset="0"/>
              </a:rPr>
              <a:t>提供了该数据支持的数据转化</a:t>
            </a:r>
            <a:r>
              <a:rPr lang="zh-CN" altLang="en-US" sz="1400" dirty="0">
                <a:latin typeface="Arial" panose="020B0604020202020204" pitchFamily="34" charset="0"/>
              </a:rPr>
              <a:t>。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4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4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zh-CN" sz="1400" dirty="0">
                <a:latin typeface="Arial" panose="020B0604020202020204" pitchFamily="34" charset="0"/>
              </a:rPr>
              <a:t>以字符串到数值为例，可用字段会列出当前数据类型是字符串的列</a:t>
            </a:r>
            <a:r>
              <a:rPr lang="zh-CN" altLang="en-US" sz="1400" dirty="0">
                <a:latin typeface="Arial" panose="020B0604020202020204" pitchFamily="34" charset="0"/>
              </a:rPr>
              <a:t>，其</a:t>
            </a:r>
            <a:r>
              <a:rPr lang="zh-CN" altLang="zh-CN" sz="1400" dirty="0">
                <a:latin typeface="Arial" panose="020B0604020202020204" pitchFamily="34" charset="0"/>
              </a:rPr>
              <a:t>支持转化的数值类型有</a:t>
            </a:r>
            <a:r>
              <a:rPr lang="en-US" altLang="zh-CN" sz="1400" dirty="0">
                <a:latin typeface="Arial" panose="020B0604020202020204" pitchFamily="34" charset="0"/>
              </a:rPr>
              <a:t>double</a:t>
            </a:r>
            <a:r>
              <a:rPr lang="zh-CN" altLang="zh-CN" sz="1400" dirty="0">
                <a:latin typeface="Arial" panose="020B0604020202020204" pitchFamily="34" charset="0"/>
              </a:rPr>
              <a:t>、</a:t>
            </a:r>
            <a:r>
              <a:rPr lang="en-US" altLang="zh-CN" sz="1400" dirty="0">
                <a:latin typeface="Arial" panose="020B0604020202020204" pitchFamily="34" charset="0"/>
              </a:rPr>
              <a:t>int</a:t>
            </a:r>
            <a:r>
              <a:rPr lang="zh-CN" altLang="zh-CN" sz="1400" dirty="0">
                <a:latin typeface="Arial" panose="020B0604020202020204" pitchFamily="34" charset="0"/>
              </a:rPr>
              <a:t>、</a:t>
            </a:r>
            <a:r>
              <a:rPr lang="en-US" altLang="zh-CN" sz="1400" dirty="0">
                <a:latin typeface="Arial" panose="020B0604020202020204" pitchFamily="34" charset="0"/>
              </a:rPr>
              <a:t>long</a:t>
            </a:r>
            <a:r>
              <a:rPr lang="zh-CN" altLang="zh-CN" sz="1400" dirty="0">
                <a:latin typeface="Arial" panose="020B0604020202020204" pitchFamily="34" charset="0"/>
              </a:rPr>
              <a:t>。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pic>
        <p:nvPicPr>
          <p:cNvPr id="3482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562100"/>
            <a:ext cx="5033963" cy="2917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l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24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35843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844" name="TextBox 4"/>
          <p:cNvSpPr/>
          <p:nvPr/>
        </p:nvSpPr>
        <p:spPr>
          <a:xfrm>
            <a:off x="201613" y="390525"/>
            <a:ext cx="37306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节点介绍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派生</a:t>
            </a:r>
          </a:p>
        </p:txBody>
      </p:sp>
      <p:sp>
        <p:nvSpPr>
          <p:cNvPr id="35845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846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847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848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5849" name="矩形 6"/>
          <p:cNvSpPr/>
          <p:nvPr/>
        </p:nvSpPr>
        <p:spPr>
          <a:xfrm>
            <a:off x="5676900" y="2720975"/>
            <a:ext cx="2827338" cy="12017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53C3B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派生</a:t>
            </a:r>
            <a:r>
              <a:rPr lang="en-US" altLang="zh-CN" sz="1600" b="1" dirty="0">
                <a:solidFill>
                  <a:srgbClr val="53C3B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zh-CN" altLang="zh-CN" sz="1400" dirty="0">
                <a:latin typeface="Arial" panose="020B0604020202020204" pitchFamily="34" charset="0"/>
              </a:rPr>
              <a:t>可以根据表达式创建新的字段。在左侧可以为新建的字段命名，在右边表达式栏配置字段内容，支持双击函数或者字段进行快捷编辑</a:t>
            </a:r>
            <a:r>
              <a:rPr lang="zh-CN" altLang="en-US" sz="1400" dirty="0">
                <a:latin typeface="Arial" panose="020B0604020202020204" pitchFamily="34" charset="0"/>
              </a:rPr>
              <a:t>。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  <p:pic>
        <p:nvPicPr>
          <p:cNvPr id="358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187450"/>
            <a:ext cx="4972050" cy="3527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l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25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37891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892" name="TextBox 4"/>
          <p:cNvSpPr/>
          <p:nvPr/>
        </p:nvSpPr>
        <p:spPr>
          <a:xfrm>
            <a:off x="201613" y="390525"/>
            <a:ext cx="37306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节点介绍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数据预处理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汇总</a:t>
            </a:r>
          </a:p>
        </p:txBody>
      </p:sp>
      <p:sp>
        <p:nvSpPr>
          <p:cNvPr id="37893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894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895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896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7897" name="矩形 6"/>
          <p:cNvSpPr/>
          <p:nvPr/>
        </p:nvSpPr>
        <p:spPr>
          <a:xfrm>
            <a:off x="4754563" y="4586288"/>
            <a:ext cx="3562350" cy="738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53C3B0"/>
                </a:solidFill>
                <a:latin typeface="Arial" panose="020B0604020202020204" pitchFamily="34" charset="0"/>
              </a:rPr>
              <a:t>汇总 </a:t>
            </a:r>
            <a:r>
              <a:rPr lang="en-US" altLang="zh-CN" sz="1400" b="1" dirty="0">
                <a:solidFill>
                  <a:srgbClr val="53C3B0"/>
                </a:solidFill>
                <a:latin typeface="Arial" panose="020B0604020202020204" pitchFamily="34" charset="0"/>
              </a:rPr>
              <a:t>- </a:t>
            </a:r>
            <a:r>
              <a:rPr lang="zh-CN" altLang="zh-CN" sz="1400" dirty="0">
                <a:latin typeface="Arial" panose="020B0604020202020204" pitchFamily="34" charset="0"/>
              </a:rPr>
              <a:t>可以对数值型字段、分类型字段和日期型字段</a:t>
            </a:r>
            <a:r>
              <a:rPr lang="zh-CN" altLang="en-US" sz="1400" dirty="0">
                <a:latin typeface="Arial" panose="020B0604020202020204" pitchFamily="34" charset="0"/>
              </a:rPr>
              <a:t>进行</a:t>
            </a:r>
            <a:r>
              <a:rPr lang="zh-CN" altLang="zh-CN" sz="1400" dirty="0">
                <a:latin typeface="Arial" panose="020B0604020202020204" pitchFamily="34" charset="0"/>
              </a:rPr>
              <a:t>总和、最小值等</a:t>
            </a:r>
            <a:r>
              <a:rPr lang="zh-CN" altLang="en-US" sz="1400" dirty="0">
                <a:latin typeface="Arial" panose="020B0604020202020204" pitchFamily="34" charset="0"/>
              </a:rPr>
              <a:t>汇总操作。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400" dirty="0">
              <a:latin typeface="Arial" panose="020B0604020202020204" pitchFamily="34" charset="0"/>
            </a:endParaRPr>
          </a:p>
        </p:txBody>
      </p:sp>
      <p:pic>
        <p:nvPicPr>
          <p:cNvPr id="37898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652588"/>
            <a:ext cx="3827463" cy="2613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9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52588"/>
            <a:ext cx="3822700" cy="2617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900" name="矩形 13"/>
          <p:cNvSpPr/>
          <p:nvPr/>
        </p:nvSpPr>
        <p:spPr>
          <a:xfrm>
            <a:off x="3159125" y="1190625"/>
            <a:ext cx="28257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1400" dirty="0">
                <a:latin typeface="Arial" panose="020B0604020202020204" pitchFamily="34" charset="0"/>
              </a:rPr>
              <a:t>汇总分为</a:t>
            </a:r>
            <a:r>
              <a:rPr lang="zh-CN" altLang="zh-CN" sz="1400" b="1" dirty="0">
                <a:solidFill>
                  <a:srgbClr val="53C3B0"/>
                </a:solidFill>
                <a:latin typeface="Arial" panose="020B0604020202020204" pitchFamily="34" charset="0"/>
              </a:rPr>
              <a:t>分组</a:t>
            </a:r>
            <a:r>
              <a:rPr lang="zh-CN" altLang="zh-CN" sz="1400" dirty="0">
                <a:latin typeface="Arial" panose="020B0604020202020204" pitchFamily="34" charset="0"/>
              </a:rPr>
              <a:t>和</a:t>
            </a:r>
            <a:r>
              <a:rPr lang="zh-CN" altLang="zh-CN" sz="1400" b="1" dirty="0">
                <a:solidFill>
                  <a:srgbClr val="53C3B0"/>
                </a:solidFill>
                <a:latin typeface="Arial" panose="020B0604020202020204" pitchFamily="34" charset="0"/>
              </a:rPr>
              <a:t>汇总</a:t>
            </a:r>
            <a:r>
              <a:rPr lang="zh-CN" altLang="zh-CN" sz="1400" dirty="0">
                <a:latin typeface="Arial" panose="020B0604020202020204" pitchFamily="34" charset="0"/>
              </a:rPr>
              <a:t>两部分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37901" name="矩形 14"/>
          <p:cNvSpPr/>
          <p:nvPr/>
        </p:nvSpPr>
        <p:spPr>
          <a:xfrm>
            <a:off x="1042988" y="4586288"/>
            <a:ext cx="2827337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53C3B0"/>
                </a:solidFill>
                <a:latin typeface="Arial" panose="020B0604020202020204" pitchFamily="34" charset="0"/>
              </a:rPr>
              <a:t>分组 </a:t>
            </a:r>
            <a:r>
              <a:rPr lang="en-US" altLang="zh-CN" sz="1400" b="1" dirty="0">
                <a:solidFill>
                  <a:srgbClr val="53C3B0"/>
                </a:solidFill>
                <a:latin typeface="Arial" panose="020B0604020202020204" pitchFamily="34" charset="0"/>
              </a:rPr>
              <a:t>- </a:t>
            </a:r>
            <a:r>
              <a:rPr lang="zh-CN" altLang="zh-CN" sz="1400" dirty="0">
                <a:latin typeface="Arial" panose="020B0604020202020204" pitchFamily="34" charset="0"/>
              </a:rPr>
              <a:t>选择需要进行分组的列</a:t>
            </a:r>
            <a:r>
              <a:rPr lang="zh-CN" altLang="en-US" sz="1400" dirty="0">
                <a:latin typeface="Arial" panose="020B0604020202020204" pitchFamily="34" charset="0"/>
              </a:rPr>
              <a:t>。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l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26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38915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916" name="TextBox 4"/>
          <p:cNvSpPr/>
          <p:nvPr/>
        </p:nvSpPr>
        <p:spPr>
          <a:xfrm>
            <a:off x="201613" y="390525"/>
            <a:ext cx="366236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节点介绍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数据预处理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: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排序</a:t>
            </a:r>
          </a:p>
        </p:txBody>
      </p:sp>
      <p:sp>
        <p:nvSpPr>
          <p:cNvPr id="38917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918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919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920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8921" name="矩形 6"/>
          <p:cNvSpPr/>
          <p:nvPr/>
        </p:nvSpPr>
        <p:spPr>
          <a:xfrm>
            <a:off x="5705475" y="3649663"/>
            <a:ext cx="2827338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dirty="0">
                <a:latin typeface="Arial" panose="020B0604020202020204" pitchFamily="34" charset="0"/>
              </a:rPr>
              <a:t>可以选择主要、次要关键词。</a:t>
            </a:r>
            <a:endParaRPr lang="zh-CN" altLang="en-US" sz="1600" dirty="0">
              <a:latin typeface="Arial" panose="020B0604020202020204" pitchFamily="34" charset="0"/>
            </a:endParaRPr>
          </a:p>
        </p:txBody>
      </p:sp>
      <p:pic>
        <p:nvPicPr>
          <p:cNvPr id="3892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279525"/>
            <a:ext cx="4105275" cy="3270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l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27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39939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940" name="TextBox 4"/>
          <p:cNvSpPr/>
          <p:nvPr/>
        </p:nvSpPr>
        <p:spPr>
          <a:xfrm>
            <a:off x="201613" y="390525"/>
            <a:ext cx="30749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节点介绍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数据可视化</a:t>
            </a:r>
          </a:p>
        </p:txBody>
      </p:sp>
      <p:sp>
        <p:nvSpPr>
          <p:cNvPr id="39941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942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943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9944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3573463" y="1993900"/>
            <a:ext cx="2124075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方正兰亭粗黑_GBK" pitchFamily="2" charset="-122"/>
                <a:ea typeface="宋体" panose="02010600030101010101" pitchFamily="2" charset="-122"/>
                <a:sym typeface="方正兰亭粗黑_GBK" pitchFamily="2" charset="-122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方正兰亭粗黑_GBK" pitchFamily="2" charset="-122"/>
              </a:rPr>
              <a:t>导入数据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方正兰亭粗黑_GBK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方正兰亭粗黑_GBK" pitchFamily="2" charset="-122"/>
              </a:rPr>
              <a:t>数据预处理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  <a:sym typeface="方正兰亭粗黑_GBK" pitchFamily="2" charset="-122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3C3B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方正兰亭粗黑_GBK" pitchFamily="2" charset="-122"/>
              </a:rPr>
              <a:t>数据可视化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53C3B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方正兰亭粗黑_GBK" pitchFamily="2" charset="-122"/>
            </a:endParaRPr>
          </a:p>
        </p:txBody>
      </p:sp>
    </p:spTree>
  </p:cSld>
  <p:clrMapOvr>
    <a:masterClrMapping/>
  </p:clrMapOvr>
  <p:transition spd="slow">
    <p:pull dir="l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28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40963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4" name="TextBox 4"/>
          <p:cNvSpPr/>
          <p:nvPr/>
        </p:nvSpPr>
        <p:spPr>
          <a:xfrm>
            <a:off x="201613" y="390525"/>
            <a:ext cx="3960812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节点介绍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数据可视化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: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散点图</a:t>
            </a:r>
          </a:p>
        </p:txBody>
      </p:sp>
      <p:sp>
        <p:nvSpPr>
          <p:cNvPr id="40965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6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7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8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9" name="矩形 6"/>
          <p:cNvSpPr/>
          <p:nvPr/>
        </p:nvSpPr>
        <p:spPr>
          <a:xfrm>
            <a:off x="6516688" y="3062288"/>
            <a:ext cx="2566987" cy="7699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600" b="1" dirty="0">
                <a:solidFill>
                  <a:srgbClr val="53C3B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属性配置</a:t>
            </a:r>
            <a:r>
              <a:rPr lang="en-US" altLang="zh-CN" sz="1600" b="1" dirty="0">
                <a:solidFill>
                  <a:srgbClr val="53C3B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zh-CN" altLang="en-US" sz="1400" dirty="0">
                <a:latin typeface="Arial" panose="020B0604020202020204" pitchFamily="34" charset="0"/>
              </a:rPr>
              <a:t>通过节点的样式（如颜色、大小等）来展示节点的其他字段值。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  <p:pic>
        <p:nvPicPr>
          <p:cNvPr id="4097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273175"/>
            <a:ext cx="5953125" cy="3579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pull dir="l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29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40963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4" name="TextBox 4"/>
          <p:cNvSpPr/>
          <p:nvPr/>
        </p:nvSpPr>
        <p:spPr>
          <a:xfrm>
            <a:off x="201613" y="390525"/>
            <a:ext cx="34645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节点介绍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数据可视化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: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表</a:t>
            </a:r>
          </a:p>
        </p:txBody>
      </p:sp>
      <p:sp>
        <p:nvSpPr>
          <p:cNvPr id="40965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6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7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0968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l="-199" t="6084" r="23886" b="13667"/>
          <a:stretch>
            <a:fillRect/>
          </a:stretch>
        </p:blipFill>
        <p:spPr>
          <a:xfrm>
            <a:off x="1186815" y="1173480"/>
            <a:ext cx="6203950" cy="3669665"/>
          </a:xfrm>
          <a:prstGeom prst="rect">
            <a:avLst/>
          </a:prstGeom>
        </p:spPr>
      </p:pic>
    </p:spTree>
  </p:cSld>
  <p:clrMapOvr>
    <a:masterClrMapping/>
  </p:clrMapOvr>
  <p:transition spd="slow">
    <p:pull dir="l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3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18435" name="矩形 4"/>
          <p:cNvSpPr/>
          <p:nvPr/>
        </p:nvSpPr>
        <p:spPr>
          <a:xfrm>
            <a:off x="5867400" y="307975"/>
            <a:ext cx="3276600" cy="2232025"/>
          </a:xfrm>
          <a:prstGeom prst="rect">
            <a:avLst/>
          </a:prstGeom>
          <a:solidFill>
            <a:srgbClr val="317FB7">
              <a:alpha val="50195"/>
            </a:srgbClr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矩形 5"/>
          <p:cNvSpPr/>
          <p:nvPr/>
        </p:nvSpPr>
        <p:spPr>
          <a:xfrm>
            <a:off x="0" y="2541588"/>
            <a:ext cx="5867400" cy="3144837"/>
          </a:xfrm>
          <a:prstGeom prst="rect">
            <a:avLst/>
          </a:prstGeom>
          <a:solidFill>
            <a:srgbClr val="53C3B0">
              <a:alpha val="50195"/>
            </a:srgbClr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5867400" y="0"/>
            <a:ext cx="3276600" cy="193675"/>
          </a:xfrm>
          <a:prstGeom prst="rect">
            <a:avLst/>
          </a:prstGeom>
          <a:solidFill>
            <a:srgbClr val="317FB7">
              <a:alpha val="50195"/>
            </a:srgbClr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椭圆 8"/>
          <p:cNvSpPr/>
          <p:nvPr/>
        </p:nvSpPr>
        <p:spPr>
          <a:xfrm>
            <a:off x="6929438" y="625475"/>
            <a:ext cx="1152525" cy="1150938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800" dirty="0">
                <a:solidFill>
                  <a:schemeClr val="bg1"/>
                </a:solidFill>
                <a:ea typeface="方正兰亭粗黑_GBK" pitchFamily="2" charset="-122"/>
              </a:rPr>
              <a:t>1</a:t>
            </a:r>
          </a:p>
        </p:txBody>
      </p:sp>
      <p:sp>
        <p:nvSpPr>
          <p:cNvPr id="18439" name="TextBox 11"/>
          <p:cNvSpPr/>
          <p:nvPr/>
        </p:nvSpPr>
        <p:spPr>
          <a:xfrm>
            <a:off x="1814354" y="3794125"/>
            <a:ext cx="18084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实验安排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30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41987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988" name="TextBox 4"/>
          <p:cNvSpPr/>
          <p:nvPr/>
        </p:nvSpPr>
        <p:spPr>
          <a:xfrm>
            <a:off x="201613" y="390525"/>
            <a:ext cx="26130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节点介绍 </a:t>
            </a:r>
            <a:r>
              <a:rPr lang="en-US" altLang="zh-CN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– </a:t>
            </a:r>
            <a:r>
              <a:rPr lang="zh-CN" altLang="en-US" sz="1800" dirty="0">
                <a:solidFill>
                  <a:srgbClr val="53C3B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超节点</a:t>
            </a:r>
          </a:p>
        </p:txBody>
      </p:sp>
      <p:sp>
        <p:nvSpPr>
          <p:cNvPr id="41989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990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991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1992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4199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3103563"/>
            <a:ext cx="5761038" cy="22193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1196975"/>
            <a:ext cx="3773488" cy="1771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95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0" y="731838"/>
            <a:ext cx="5111750" cy="2852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6" name="矩形 14"/>
          <p:cNvSpPr/>
          <p:nvPr/>
        </p:nvSpPr>
        <p:spPr>
          <a:xfrm>
            <a:off x="176213" y="3937000"/>
            <a:ext cx="253365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b="1" dirty="0">
                <a:solidFill>
                  <a:srgbClr val="53C3B0"/>
                </a:solidFill>
                <a:latin typeface="Arial" panose="020B0604020202020204" pitchFamily="34" charset="0"/>
              </a:rPr>
              <a:t>超节点 </a:t>
            </a:r>
            <a:r>
              <a:rPr lang="en-US" altLang="zh-CN" sz="1400" b="1" dirty="0">
                <a:solidFill>
                  <a:srgbClr val="53C3B0"/>
                </a:solidFill>
                <a:latin typeface="Arial" panose="020B0604020202020204" pitchFamily="34" charset="0"/>
              </a:rPr>
              <a:t>– </a:t>
            </a:r>
            <a:r>
              <a:rPr lang="zh-CN" altLang="en-US" sz="1400" dirty="0">
                <a:latin typeface="Arial" panose="020B0604020202020204" pitchFamily="34" charset="0"/>
              </a:rPr>
              <a:t>没有实际的数据处理功能，仅可以简化工作流的展示效果。</a:t>
            </a:r>
            <a:endParaRPr lang="en-US" altLang="zh-CN" sz="1400" dirty="0">
              <a:latin typeface="Arial" panose="020B0604020202020204" pitchFamily="34" charset="0"/>
            </a:endParaRPr>
          </a:p>
          <a:p>
            <a:pPr marL="0" lvl="0" indent="0">
              <a:spcBef>
                <a:spcPct val="0"/>
              </a:spcBef>
              <a:buNone/>
            </a:pP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 dir="l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31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43011" name="矩形 4"/>
          <p:cNvSpPr/>
          <p:nvPr/>
        </p:nvSpPr>
        <p:spPr>
          <a:xfrm>
            <a:off x="5867400" y="307975"/>
            <a:ext cx="3276600" cy="2232025"/>
          </a:xfrm>
          <a:prstGeom prst="rect">
            <a:avLst/>
          </a:prstGeom>
          <a:solidFill>
            <a:srgbClr val="317FB7">
              <a:alpha val="50195"/>
            </a:srgbClr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012" name="矩形 5"/>
          <p:cNvSpPr/>
          <p:nvPr/>
        </p:nvSpPr>
        <p:spPr>
          <a:xfrm>
            <a:off x="0" y="2541588"/>
            <a:ext cx="5867400" cy="3144837"/>
          </a:xfrm>
          <a:prstGeom prst="rect">
            <a:avLst/>
          </a:prstGeom>
          <a:solidFill>
            <a:srgbClr val="53C3B0">
              <a:alpha val="50195"/>
            </a:srgbClr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013" name="矩形 7"/>
          <p:cNvSpPr/>
          <p:nvPr/>
        </p:nvSpPr>
        <p:spPr>
          <a:xfrm>
            <a:off x="5867400" y="0"/>
            <a:ext cx="3276600" cy="193675"/>
          </a:xfrm>
          <a:prstGeom prst="rect">
            <a:avLst/>
          </a:prstGeom>
          <a:solidFill>
            <a:srgbClr val="317FB7">
              <a:alpha val="50195"/>
            </a:srgbClr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3014" name="椭圆 8"/>
          <p:cNvSpPr/>
          <p:nvPr/>
        </p:nvSpPr>
        <p:spPr>
          <a:xfrm>
            <a:off x="6929438" y="625475"/>
            <a:ext cx="1152525" cy="1150938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800" dirty="0">
                <a:solidFill>
                  <a:schemeClr val="bg1"/>
                </a:solidFill>
                <a:ea typeface="方正兰亭粗黑_GBK" pitchFamily="2" charset="-122"/>
              </a:rPr>
              <a:t>4</a:t>
            </a:r>
          </a:p>
        </p:txBody>
      </p:sp>
      <p:sp>
        <p:nvSpPr>
          <p:cNvPr id="43015" name="TextBox 11"/>
          <p:cNvSpPr/>
          <p:nvPr/>
        </p:nvSpPr>
        <p:spPr>
          <a:xfrm>
            <a:off x="1692275" y="3821113"/>
            <a:ext cx="2095500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实验要求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32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44035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036" name="TextBox 4"/>
          <p:cNvSpPr/>
          <p:nvPr/>
        </p:nvSpPr>
        <p:spPr>
          <a:xfrm>
            <a:off x="201613" y="390525"/>
            <a:ext cx="1620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实验要求</a:t>
            </a:r>
            <a:endParaRPr lang="zh-CN" altLang="en-US" sz="2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037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038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039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040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9354" y="981443"/>
            <a:ext cx="8037058" cy="432426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、实验内容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zh-CN" altLang="zh-CN" sz="2000" b="0" i="0" u="none" strike="noStrike" kern="1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</a:rPr>
              <a:t>根据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Times New Roman" panose="02020603050405020304" pitchFamily="18" charset="0"/>
              </a:rPr>
              <a:t>班级群上作业布置要求完成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、实验报告提交：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依照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下一页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PPT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所示，将自己的工作流保存到公共流中，命名为</a:t>
            </a: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学号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_</a:t>
            </a: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姓名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_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实验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，并下载到本地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。</a:t>
            </a: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完成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《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学号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_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姓名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_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DM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实验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报告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与工作流文件（</a:t>
            </a: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学号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_</a:t>
            </a: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姓名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_DM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实验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1.flo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）打包压缩，命名格式为</a:t>
            </a: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学号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_</a:t>
            </a:r>
            <a:r>
              <a:rPr kumimoji="0" lang="zh-CN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姓名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_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实验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，上传到学院云平台上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QQ</a:t>
            </a:r>
            <a:r>
              <a:rPr lang="zh-CN" altLang="en-US" sz="2400" dirty="0" smtClean="0"/>
              <a:t>群作业：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zh-CN" altLang="en-US" sz="2000" dirty="0" smtClean="0"/>
              <a:t>也请提交到云平台相应的作业中，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</a:rPr>
              <a:t>命名为</a:t>
            </a:r>
            <a:r>
              <a:rPr kumimoji="0" lang="zh-CN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学号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_</a:t>
            </a:r>
            <a:r>
              <a:rPr kumimoji="0" lang="zh-CN" altLang="en-US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姓名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_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作业</a:t>
            </a:r>
            <a:r>
              <a:rPr kumimoji="0" lang="en-US" altLang="zh-CN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。</a:t>
            </a:r>
            <a:endParaRPr kumimoji="0" lang="en-US" altLang="zh-CN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lvl="0">
              <a:defRPr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、截止时间：</a:t>
            </a:r>
            <a:endParaRPr lang="zh-CN" altLang="en-US" sz="24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rgbClr val="FF0000"/>
                </a:solidFill>
              </a:rPr>
              <a:t>11</a:t>
            </a:r>
            <a:r>
              <a:rPr lang="zh-CN" altLang="en-US" sz="2000" dirty="0">
                <a:solidFill>
                  <a:srgbClr val="FF0000"/>
                </a:solidFill>
              </a:rPr>
              <a:t>月</a:t>
            </a:r>
            <a:r>
              <a:rPr lang="en-US" altLang="zh-CN" sz="2000" dirty="0" smtClean="0">
                <a:solidFill>
                  <a:srgbClr val="FF0000"/>
                </a:solidFill>
              </a:rPr>
              <a:t>2</a:t>
            </a:r>
            <a:r>
              <a:rPr lang="zh-CN" altLang="en-US" sz="2000" dirty="0" smtClean="0">
                <a:solidFill>
                  <a:srgbClr val="FF0000"/>
                </a:solidFill>
              </a:rPr>
              <a:t>日（星期一）中午</a:t>
            </a:r>
            <a:r>
              <a:rPr lang="en-US" altLang="zh-CN" sz="2000" dirty="0">
                <a:solidFill>
                  <a:srgbClr val="FF0000"/>
                </a:solidFill>
              </a:rPr>
              <a:t>12:00</a:t>
            </a:r>
            <a:r>
              <a:rPr lang="zh-CN" altLang="en-US" sz="2000" dirty="0" smtClean="0">
                <a:solidFill>
                  <a:srgbClr val="FF0000"/>
                </a:solidFill>
              </a:rPr>
              <a:t>前</a:t>
            </a:r>
            <a:r>
              <a:rPr lang="zh-CN" altLang="en-US" sz="2000" dirty="0" smtClean="0"/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slow">
    <p:cover dir="l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33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45059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0" name="TextBox 4"/>
          <p:cNvSpPr/>
          <p:nvPr/>
        </p:nvSpPr>
        <p:spPr>
          <a:xfrm>
            <a:off x="201613" y="390525"/>
            <a:ext cx="162083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latin typeface="微软雅黑" panose="020B0503020204020204" pitchFamily="34" charset="-122"/>
              </a:rPr>
              <a:t>提交方法</a:t>
            </a:r>
            <a:endParaRPr lang="zh-CN" altLang="en-US" sz="28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061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2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3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4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5065" name="矩形 14"/>
          <p:cNvSpPr/>
          <p:nvPr/>
        </p:nvSpPr>
        <p:spPr>
          <a:xfrm>
            <a:off x="1403350" y="4081463"/>
            <a:ext cx="2533650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en-US" sz="1400" dirty="0">
                <a:latin typeface="Arial" panose="020B0604020202020204" pitchFamily="34" charset="0"/>
              </a:rPr>
              <a:t>完成自己的工作流后，</a:t>
            </a:r>
            <a:r>
              <a:rPr lang="zh-CN" altLang="zh-CN" sz="1400" dirty="0"/>
              <a:t>将个人的工作流另存到</a:t>
            </a:r>
            <a:r>
              <a:rPr lang="zh-CN" altLang="zh-CN" sz="1400" b="1" dirty="0">
                <a:solidFill>
                  <a:srgbClr val="317FB7"/>
                </a:solidFill>
              </a:rPr>
              <a:t>公共流</a:t>
            </a:r>
            <a:r>
              <a:rPr lang="zh-CN" altLang="zh-CN" sz="1400" dirty="0"/>
              <a:t>中</a:t>
            </a:r>
            <a:r>
              <a:rPr lang="zh-CN" altLang="en-US" sz="1400" dirty="0"/>
              <a:t>。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45066" name="矩形 3"/>
          <p:cNvSpPr/>
          <p:nvPr/>
        </p:nvSpPr>
        <p:spPr>
          <a:xfrm>
            <a:off x="5002213" y="4086225"/>
            <a:ext cx="3662362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公共流中提交作业的</a:t>
            </a:r>
            <a:r>
              <a:rPr lang="zh-CN" altLang="zh-CN" sz="1400" b="1" dirty="0">
                <a:solidFill>
                  <a:srgbClr val="317FB7"/>
                </a:solidFill>
                <a:latin typeface="Arial" panose="020B0604020202020204" pitchFamily="34" charset="0"/>
              </a:rPr>
              <a:t>文件夹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以每次作业说明为准。例如第一次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实验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提交到“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2020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年</a:t>
            </a: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DM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第一次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实验</a:t>
            </a:r>
            <a:r>
              <a:rPr lang="zh-CN" altLang="zh-CN" sz="1400" dirty="0">
                <a:solidFill>
                  <a:srgbClr val="000000"/>
                </a:solidFill>
                <a:latin typeface="Arial" panose="020B0604020202020204" pitchFamily="34" charset="0"/>
              </a:rPr>
              <a:t>”目录中</a:t>
            </a:r>
            <a:r>
              <a:rPr lang="zh-CN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。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pic>
        <p:nvPicPr>
          <p:cNvPr id="4506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013" y="1008063"/>
            <a:ext cx="3260725" cy="2898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337B892-B630-4E10-865C-36F8B01A2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831" y="737371"/>
            <a:ext cx="3455126" cy="3344092"/>
          </a:xfrm>
          <a:prstGeom prst="rect">
            <a:avLst/>
          </a:prstGeom>
        </p:spPr>
      </p:pic>
    </p:spTree>
  </p:cSld>
  <p:clrMapOvr>
    <a:masterClrMapping/>
  </p:clrMapOvr>
  <p:transition spd="slow">
    <p:cover dir="l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34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46083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084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085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086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6087" name="TextBox 53"/>
          <p:cNvSpPr/>
          <p:nvPr/>
        </p:nvSpPr>
        <p:spPr>
          <a:xfrm>
            <a:off x="2806700" y="1973263"/>
            <a:ext cx="4032250" cy="1631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10000" dirty="0">
                <a:solidFill>
                  <a:srgbClr val="53C3B0"/>
                </a:solidFill>
                <a:latin typeface="方正细圆简体" pitchFamily="65" charset="-122"/>
                <a:ea typeface="方正细圆简体" pitchFamily="65" charset="-122"/>
                <a:sym typeface="方正细圆简体" pitchFamily="65" charset="-122"/>
              </a:rPr>
              <a:t>谢谢！</a:t>
            </a:r>
            <a:endParaRPr lang="en-US" altLang="zh-CN" sz="10000" dirty="0">
              <a:solidFill>
                <a:srgbClr val="53C3B0"/>
              </a:solidFill>
              <a:latin typeface="方正细圆简体" pitchFamily="65" charset="-122"/>
              <a:ea typeface="方正细圆简体" pitchFamily="65" charset="-122"/>
              <a:sym typeface="方正细圆简体" pitchFamily="65" charset="-122"/>
            </a:endParaRPr>
          </a:p>
        </p:txBody>
      </p:sp>
      <p:sp>
        <p:nvSpPr>
          <p:cNvPr id="46088" name="矩形 56"/>
          <p:cNvSpPr/>
          <p:nvPr/>
        </p:nvSpPr>
        <p:spPr>
          <a:xfrm>
            <a:off x="8783638" y="1973263"/>
            <a:ext cx="360362" cy="22018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-10795" y="-4445"/>
            <a:ext cx="4975225" cy="5709255"/>
          </a:xfrm>
          <a:prstGeom prst="rect">
            <a:avLst/>
          </a:prstGeom>
          <a:solidFill>
            <a:srgbClr val="A9E1D7"/>
          </a:solidFill>
        </p:spPr>
        <p:txBody>
          <a:bodyPr wrap="square" rtlCol="0">
            <a:spAutoFit/>
          </a:bodyPr>
          <a:lstStyle/>
          <a:p>
            <a:pPr algn="l"/>
            <a:endParaRPr lang="zh-CN" altLang="en-US" sz="1400" dirty="0"/>
          </a:p>
          <a:p>
            <a:pPr algn="l"/>
            <a:r>
              <a:rPr lang="zh-CN" altLang="en-US" sz="2000" b="1" dirty="0" smtClean="0"/>
              <a:t>本次实验</a:t>
            </a:r>
            <a:r>
              <a:rPr lang="zh-CN" altLang="en-US" sz="2000" b="1" dirty="0"/>
              <a:t>安排</a:t>
            </a:r>
            <a:endParaRPr lang="zh-CN" altLang="en-US" sz="1400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/>
              <a:t>SmartMining</a:t>
            </a:r>
            <a:r>
              <a:rPr lang="zh-CN" altLang="en-US" sz="2000" b="1" dirty="0" smtClean="0"/>
              <a:t>简介：</a:t>
            </a:r>
            <a:endParaRPr lang="en-US" altLang="zh-CN" sz="20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</a:t>
            </a:r>
            <a:r>
              <a:rPr lang="zh-CN" altLang="en-US" dirty="0" smtClean="0"/>
              <a:t>平台与登录</a:t>
            </a:r>
            <a:endParaRPr lang="en-US" altLang="zh-CN" dirty="0" smtClean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基本操作介绍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</a:t>
            </a:r>
            <a:r>
              <a:rPr lang="zh-CN" altLang="en-US" dirty="0" smtClean="0"/>
              <a:t>创建</a:t>
            </a:r>
            <a:r>
              <a:rPr lang="zh-CN" altLang="en-US" dirty="0"/>
              <a:t>工作流、创建节点、节点连接</a:t>
            </a:r>
            <a:r>
              <a:rPr lang="zh-CN" altLang="en-US" dirty="0" smtClean="0"/>
              <a:t>、节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点</a:t>
            </a:r>
            <a:r>
              <a:rPr lang="zh-CN" altLang="en-US" dirty="0"/>
              <a:t>设置、节点执行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节点介绍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    节点类型、导</a:t>
            </a:r>
            <a:r>
              <a:rPr lang="zh-CN" altLang="en-US" dirty="0"/>
              <a:t>入</a:t>
            </a:r>
            <a:r>
              <a:rPr lang="zh-CN" altLang="en-US" dirty="0" smtClean="0"/>
              <a:t>数据、数据预处理、数</a:t>
            </a:r>
            <a:endParaRPr lang="en-US" altLang="zh-CN" dirty="0" smtClean="0"/>
          </a:p>
          <a:p>
            <a:pPr lvl="1"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据可视化</a:t>
            </a:r>
            <a:endParaRPr lang="zh-CN" altLang="en-US" dirty="0"/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/>
              <a:t>实验</a:t>
            </a:r>
            <a:r>
              <a:rPr lang="zh-CN" altLang="en-US" sz="2000" b="1" dirty="0" smtClean="0"/>
              <a:t>要求：</a:t>
            </a:r>
            <a:endParaRPr lang="en-US" altLang="zh-CN" sz="2000" b="1" dirty="0" smtClean="0"/>
          </a:p>
          <a:p>
            <a:pPr lvl="1">
              <a:lnSpc>
                <a:spcPct val="150000"/>
              </a:lnSpc>
            </a:pPr>
            <a:r>
              <a:rPr lang="en-US" altLang="zh-CN" sz="2000" b="1" dirty="0"/>
              <a:t> </a:t>
            </a:r>
            <a:r>
              <a:rPr lang="en-US" altLang="zh-CN" sz="2000" b="1" dirty="0" smtClean="0"/>
              <a:t>   </a:t>
            </a:r>
            <a:r>
              <a:rPr lang="zh-CN" altLang="en-US" dirty="0" smtClean="0"/>
              <a:t>实验内容与实验报告提交</a:t>
            </a:r>
            <a:endParaRPr lang="zh-CN" altLang="en-US" sz="1000" dirty="0"/>
          </a:p>
        </p:txBody>
      </p:sp>
      <p:sp>
        <p:nvSpPr>
          <p:cNvPr id="10" name="文本框 9"/>
          <p:cNvSpPr txBox="1"/>
          <p:nvPr/>
        </p:nvSpPr>
        <p:spPr>
          <a:xfrm>
            <a:off x="5026660" y="1022350"/>
            <a:ext cx="4114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/>
              <a:t>实验说明：</a:t>
            </a:r>
          </a:p>
          <a:p>
            <a:r>
              <a:rPr lang="en-US" altLang="zh-CN" sz="1600" b="1" dirty="0"/>
              <a:t>1</a:t>
            </a:r>
            <a:r>
              <a:rPr lang="zh-CN" altLang="en-US" sz="1600" b="1" dirty="0"/>
              <a:t>、实验课和非实验课交替进行</a:t>
            </a:r>
          </a:p>
          <a:p>
            <a:r>
              <a:rPr lang="zh-CN" altLang="en-US" sz="1600" dirty="0"/>
              <a:t>      非实验课会进行下一节实验课的知识教学（综合实验除外）。</a:t>
            </a:r>
          </a:p>
          <a:p>
            <a:endParaRPr lang="en-US" altLang="zh-CN" sz="1600" b="1" dirty="0"/>
          </a:p>
          <a:p>
            <a:r>
              <a:rPr lang="en-US" altLang="zh-CN" sz="1600" b="1" dirty="0"/>
              <a:t>2</a:t>
            </a:r>
            <a:r>
              <a:rPr lang="zh-CN" altLang="en-US" sz="1600" b="1" dirty="0"/>
              <a:t>、个人展示</a:t>
            </a:r>
            <a:endParaRPr lang="zh-CN" altLang="en-US" sz="1600" dirty="0"/>
          </a:p>
          <a:p>
            <a:r>
              <a:rPr lang="en-US" altLang="zh-CN" sz="1600" dirty="0"/>
              <a:t>      </a:t>
            </a:r>
            <a:r>
              <a:rPr lang="zh-CN" altLang="en-US" sz="1600" dirty="0"/>
              <a:t>每次新实验介绍前会邀请上一实验完成优秀的同学进行展示。</a:t>
            </a:r>
            <a:endParaRPr lang="en-US" altLang="zh-CN" sz="1600" dirty="0"/>
          </a:p>
          <a:p>
            <a:endParaRPr lang="en-US" altLang="zh-CN" sz="1600" b="1" dirty="0"/>
          </a:p>
          <a:p>
            <a:endParaRPr lang="zh-CN" altLang="en-US" sz="1600" b="1" dirty="0"/>
          </a:p>
          <a:p>
            <a:r>
              <a:rPr lang="en-US" altLang="zh-CN" sz="1600" b="1" dirty="0"/>
              <a:t>3</a:t>
            </a:r>
            <a:r>
              <a:rPr lang="zh-CN" altLang="en-US" sz="1600" b="1" dirty="0"/>
              <a:t>、加分项</a:t>
            </a:r>
            <a:endParaRPr lang="zh-CN" altLang="en-US" sz="1600" dirty="0"/>
          </a:p>
          <a:p>
            <a:r>
              <a:rPr lang="zh-CN" altLang="en-US" sz="1600" dirty="0"/>
              <a:t>      （</a:t>
            </a:r>
            <a:r>
              <a:rPr lang="en-US" altLang="zh-CN" sz="1600" dirty="0"/>
              <a:t>1</a:t>
            </a:r>
            <a:r>
              <a:rPr lang="zh-CN" altLang="en-US" sz="1600" dirty="0"/>
              <a:t>）毛遂自荐进行下一次分享者</a:t>
            </a:r>
            <a:endParaRPr lang="en-US" altLang="zh-CN" sz="1600" dirty="0"/>
          </a:p>
          <a:p>
            <a:r>
              <a:rPr lang="en-US" altLang="zh-CN" sz="1600" dirty="0"/>
              <a:t>      </a:t>
            </a:r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）实验优秀被选中者</a:t>
            </a:r>
            <a:endParaRPr lang="en-US" altLang="zh-CN" sz="1600" dirty="0"/>
          </a:p>
          <a:p>
            <a:r>
              <a:rPr lang="en-US" altLang="zh-CN" sz="1600" dirty="0"/>
              <a:t>      </a:t>
            </a:r>
            <a:r>
              <a:rPr lang="zh-CN" altLang="en-US" sz="1600" dirty="0"/>
              <a:t>（</a:t>
            </a:r>
            <a:r>
              <a:rPr lang="en-US" altLang="zh-CN" sz="1600" dirty="0"/>
              <a:t>3</a:t>
            </a:r>
            <a:r>
              <a:rPr lang="zh-CN" altLang="en-US" sz="1600" dirty="0"/>
              <a:t>）优先提交者</a:t>
            </a:r>
          </a:p>
          <a:p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5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18435" name="矩形 4"/>
          <p:cNvSpPr/>
          <p:nvPr/>
        </p:nvSpPr>
        <p:spPr>
          <a:xfrm>
            <a:off x="5867400" y="307975"/>
            <a:ext cx="3276600" cy="2232025"/>
          </a:xfrm>
          <a:prstGeom prst="rect">
            <a:avLst/>
          </a:prstGeom>
          <a:solidFill>
            <a:srgbClr val="317FB7">
              <a:alpha val="50195"/>
            </a:srgbClr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6" name="矩形 5"/>
          <p:cNvSpPr/>
          <p:nvPr/>
        </p:nvSpPr>
        <p:spPr>
          <a:xfrm>
            <a:off x="0" y="2541588"/>
            <a:ext cx="5867400" cy="3144837"/>
          </a:xfrm>
          <a:prstGeom prst="rect">
            <a:avLst/>
          </a:prstGeom>
          <a:solidFill>
            <a:srgbClr val="53C3B0">
              <a:alpha val="50195"/>
            </a:srgbClr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7" name="矩形 7"/>
          <p:cNvSpPr/>
          <p:nvPr/>
        </p:nvSpPr>
        <p:spPr>
          <a:xfrm>
            <a:off x="5867400" y="0"/>
            <a:ext cx="3276600" cy="193675"/>
          </a:xfrm>
          <a:prstGeom prst="rect">
            <a:avLst/>
          </a:prstGeom>
          <a:solidFill>
            <a:srgbClr val="317FB7">
              <a:alpha val="50195"/>
            </a:srgbClr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8438" name="椭圆 8"/>
          <p:cNvSpPr/>
          <p:nvPr/>
        </p:nvSpPr>
        <p:spPr>
          <a:xfrm>
            <a:off x="6929438" y="625475"/>
            <a:ext cx="1152525" cy="1150938"/>
          </a:xfrm>
          <a:prstGeom prst="ellipse">
            <a:avLst/>
          </a:prstGeom>
          <a:solidFill>
            <a:srgbClr val="FFFFFF">
              <a:alpha val="32156"/>
            </a:srgbClr>
          </a:solidFill>
          <a:ln w="12700" cap="flat" cmpd="sng">
            <a:solidFill>
              <a:schemeClr val="bg1"/>
            </a:solidFill>
            <a:prstDash val="solid"/>
            <a:bevel/>
            <a:headEnd type="non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4800" dirty="0">
                <a:solidFill>
                  <a:schemeClr val="bg1"/>
                </a:solidFill>
                <a:ea typeface="方正兰亭粗黑_GBK" pitchFamily="2" charset="-122"/>
              </a:rPr>
              <a:t>2</a:t>
            </a:r>
          </a:p>
        </p:txBody>
      </p:sp>
      <p:sp>
        <p:nvSpPr>
          <p:cNvPr id="18439" name="TextBox 11"/>
          <p:cNvSpPr/>
          <p:nvPr/>
        </p:nvSpPr>
        <p:spPr>
          <a:xfrm>
            <a:off x="868363" y="3794125"/>
            <a:ext cx="3700462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SmartMining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简介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6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19459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TextBox 4"/>
          <p:cNvSpPr/>
          <p:nvPr/>
        </p:nvSpPr>
        <p:spPr>
          <a:xfrm>
            <a:off x="201613" y="390525"/>
            <a:ext cx="31591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SmartMining </a:t>
            </a:r>
            <a:r>
              <a:rPr lang="en-US" altLang="zh-CN" sz="1800" dirty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800" dirty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介绍</a:t>
            </a:r>
          </a:p>
        </p:txBody>
      </p:sp>
      <p:sp>
        <p:nvSpPr>
          <p:cNvPr id="19461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68313" y="2063750"/>
            <a:ext cx="8496300" cy="22453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是易莱信开发的一款敏捷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（Business Intelligence）平台    http://www.elaixin.cn/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是一个拖拽式的数据分析平台，使用节点封装了各种数据挖掘算法、统计学习方法、数据处理等操作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分为个人版、桌面版、服务器版、云版四种。提供了数据源、数据预处理、数据探索、模型设计、模型展示及模型评估等所有数据挖掘功能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现在主要提供敏捷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的私有云服务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随着实际数据分析需求的发展，产品还在不断的升级更新中</a:t>
            </a:r>
          </a:p>
        </p:txBody>
      </p:sp>
      <p:pic>
        <p:nvPicPr>
          <p:cNvPr id="1946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3338"/>
            <a:ext cx="1905000" cy="190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7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19459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TextBox 4"/>
          <p:cNvSpPr/>
          <p:nvPr/>
        </p:nvSpPr>
        <p:spPr>
          <a:xfrm>
            <a:off x="201613" y="390525"/>
            <a:ext cx="3129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SmartMining </a:t>
            </a:r>
            <a:r>
              <a:rPr lang="en-US" altLang="zh-CN" sz="1800" dirty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800" dirty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登录</a:t>
            </a:r>
          </a:p>
        </p:txBody>
      </p:sp>
      <p:sp>
        <p:nvSpPr>
          <p:cNvPr id="19461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2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3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4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946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33338"/>
            <a:ext cx="1905000" cy="1905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01930" y="1069975"/>
            <a:ext cx="62122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/>
              <a:t>网址：</a:t>
            </a:r>
            <a:r>
              <a:rPr lang="en-US" altLang="zh-CN" b="1" dirty="0"/>
              <a:t> http://10.251.254.58:9499/index.html#/index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179705" y="1570355"/>
            <a:ext cx="5949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账号：学号    初试密码：学号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D662AF-DA87-47D2-8548-D28BBAC39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30" y="2068040"/>
            <a:ext cx="7020204" cy="3381054"/>
          </a:xfrm>
          <a:prstGeom prst="rect">
            <a:avLst/>
          </a:prstGeom>
        </p:spPr>
      </p:pic>
    </p:spTree>
  </p:cSld>
  <p:clrMapOvr>
    <a:masterClrMapping/>
  </p:clrMapOvr>
  <p:transition spd="slow">
    <p:cover dir="l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8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20483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4" name="TextBox 4"/>
          <p:cNvSpPr/>
          <p:nvPr/>
        </p:nvSpPr>
        <p:spPr>
          <a:xfrm>
            <a:off x="201613" y="390525"/>
            <a:ext cx="31591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SmartMining </a:t>
            </a:r>
            <a:r>
              <a:rPr lang="en-US" altLang="zh-CN" sz="1800" dirty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800" dirty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</a:t>
            </a:r>
          </a:p>
        </p:txBody>
      </p:sp>
      <p:sp>
        <p:nvSpPr>
          <p:cNvPr id="20485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6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7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8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99915" y="1294130"/>
            <a:ext cx="504190" cy="28765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725808-375A-4379-A6CA-B57868688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48" y="985838"/>
            <a:ext cx="8460324" cy="4074642"/>
          </a:xfrm>
          <a:prstGeom prst="rect">
            <a:avLst/>
          </a:prstGeom>
        </p:spPr>
      </p:pic>
    </p:spTree>
  </p:cSld>
  <p:clrMapOvr>
    <a:masterClrMapping/>
  </p:clrMapOvr>
  <p:transition spd="slow">
    <p:cover dir="l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4"/>
          <p:cNvSpPr txBox="1">
            <a:spLocks noGrp="1"/>
          </p:cNvSpPr>
          <p:nvPr>
            <p:ph type="sldNum" sz="quarter" idx="4"/>
          </p:nvPr>
        </p:nvSpPr>
        <p:spPr>
          <a:xfrm>
            <a:off x="6553200" y="5297488"/>
            <a:ext cx="2133600" cy="303212"/>
          </a:xfrm>
        </p:spPr>
        <p:txBody>
          <a:bodyPr anchor="ctr"/>
          <a:lstStyle/>
          <a:p>
            <a:pPr marL="0" indent="0"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fld id="{9A0DB2DC-4C9A-4742-B13C-FB6460FD3503}" type="slidenum">
              <a:rPr lang="zh-CN" altLang="en-US" sz="1200" dirty="0">
                <a:solidFill>
                  <a:srgbClr val="898989"/>
                </a:solidFill>
                <a:latin typeface="Arial" panose="020B0604020202020204" pitchFamily="34" charset="0"/>
                <a:ea typeface="+mn-ea"/>
                <a:cs typeface="+mn-cs"/>
                <a:sym typeface="方正兰亭粗黑_GBK" pitchFamily="2" charset="-122"/>
              </a:rPr>
              <a:t>9</a:t>
            </a:fld>
            <a:endParaRPr lang="zh-CN" altLang="en-US" sz="1200" dirty="0">
              <a:solidFill>
                <a:srgbClr val="898989"/>
              </a:solidFill>
              <a:latin typeface="Arial" panose="020B0604020202020204" pitchFamily="34" charset="0"/>
              <a:ea typeface="+mn-ea"/>
              <a:cs typeface="+mn-cs"/>
              <a:sym typeface="方正兰亭粗黑_GBK" pitchFamily="2" charset="-122"/>
            </a:endParaRPr>
          </a:p>
        </p:txBody>
      </p:sp>
      <p:sp>
        <p:nvSpPr>
          <p:cNvPr id="21507" name="矩形 3"/>
          <p:cNvSpPr/>
          <p:nvPr/>
        </p:nvSpPr>
        <p:spPr>
          <a:xfrm>
            <a:off x="0" y="265113"/>
            <a:ext cx="179388" cy="720725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08" name="TextBox 4"/>
          <p:cNvSpPr/>
          <p:nvPr/>
        </p:nvSpPr>
        <p:spPr>
          <a:xfrm>
            <a:off x="201613" y="390525"/>
            <a:ext cx="31591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SmartMining </a:t>
            </a:r>
            <a:r>
              <a:rPr lang="en-US" altLang="zh-CN" sz="1800" dirty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- </a:t>
            </a:r>
            <a:r>
              <a:rPr lang="zh-CN" altLang="en-US" sz="1800" dirty="0">
                <a:solidFill>
                  <a:srgbClr val="F4902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平台</a:t>
            </a:r>
          </a:p>
        </p:txBody>
      </p:sp>
      <p:sp>
        <p:nvSpPr>
          <p:cNvPr id="21509" name="矩形 6"/>
          <p:cNvSpPr/>
          <p:nvPr/>
        </p:nvSpPr>
        <p:spPr>
          <a:xfrm>
            <a:off x="0" y="5570538"/>
            <a:ext cx="2266950" cy="144462"/>
          </a:xfrm>
          <a:prstGeom prst="rect">
            <a:avLst/>
          </a:prstGeom>
          <a:solidFill>
            <a:srgbClr val="F49022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0" name="矩形 7"/>
          <p:cNvSpPr/>
          <p:nvPr/>
        </p:nvSpPr>
        <p:spPr>
          <a:xfrm>
            <a:off x="2266950" y="5570538"/>
            <a:ext cx="2305050" cy="144462"/>
          </a:xfrm>
          <a:prstGeom prst="rect">
            <a:avLst/>
          </a:prstGeom>
          <a:solidFill>
            <a:srgbClr val="EE3636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1" name="矩形 8"/>
          <p:cNvSpPr/>
          <p:nvPr/>
        </p:nvSpPr>
        <p:spPr>
          <a:xfrm>
            <a:off x="4572000" y="5570538"/>
            <a:ext cx="2266950" cy="144462"/>
          </a:xfrm>
          <a:prstGeom prst="rect">
            <a:avLst/>
          </a:prstGeom>
          <a:solidFill>
            <a:srgbClr val="53C3B0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1512" name="矩形 9"/>
          <p:cNvSpPr/>
          <p:nvPr/>
        </p:nvSpPr>
        <p:spPr>
          <a:xfrm>
            <a:off x="6838950" y="5570538"/>
            <a:ext cx="2305050" cy="144462"/>
          </a:xfrm>
          <a:prstGeom prst="rect">
            <a:avLst/>
          </a:prstGeom>
          <a:solidFill>
            <a:srgbClr val="317FB7"/>
          </a:solidFill>
          <a:ln w="25400">
            <a:noFill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方正兰亭粗黑_GBK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方正兰亭粗黑_GBK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5" name="图片 4" descr="平台功能"/>
          <p:cNvPicPr>
            <a:picLocks noChangeAspect="1"/>
          </p:cNvPicPr>
          <p:nvPr/>
        </p:nvPicPr>
        <p:blipFill>
          <a:blip r:embed="rId3"/>
          <a:srcRect r="4348" b="25643"/>
          <a:stretch>
            <a:fillRect/>
          </a:stretch>
        </p:blipFill>
        <p:spPr>
          <a:xfrm>
            <a:off x="57785" y="1187450"/>
            <a:ext cx="9086215" cy="3973195"/>
          </a:xfrm>
          <a:prstGeom prst="rect">
            <a:avLst/>
          </a:prstGeom>
        </p:spPr>
      </p:pic>
    </p:spTree>
  </p:cSld>
  <p:clrMapOvr>
    <a:masterClrMapping/>
  </p:clrMapOvr>
  <p:transition spd="slow">
    <p:cover dir="lu"/>
  </p:transition>
</p:sld>
</file>

<file path=ppt/theme/theme1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方正兰亭粗黑_GBK"/>
        <a:ea typeface="宋体"/>
        <a:cs typeface=""/>
      </a:majorFont>
      <a:minorFont>
        <a:latin typeface="方正兰亭粗黑_GBK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1169</Words>
  <Application>Microsoft Office PowerPoint</Application>
  <PresentationFormat>全屏显示(16:10)</PresentationFormat>
  <Paragraphs>194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 Unicode MS</vt:lpstr>
      <vt:lpstr>方正兰亭粗黑_GBK</vt:lpstr>
      <vt:lpstr>方正兰亭中黑_GBK</vt:lpstr>
      <vt:lpstr>方正细圆简体</vt:lpstr>
      <vt:lpstr>宋体</vt:lpstr>
      <vt:lpstr>微软雅黑</vt:lpstr>
      <vt:lpstr>Arial</vt:lpstr>
      <vt:lpstr>Arial Black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xpdu</cp:lastModifiedBy>
  <cp:revision>157</cp:revision>
  <dcterms:created xsi:type="dcterms:W3CDTF">2014-08-09T08:49:00Z</dcterms:created>
  <dcterms:modified xsi:type="dcterms:W3CDTF">2020-10-25T14:53:23Z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