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8" r:id="rId4"/>
    <p:sldId id="288" r:id="rId5"/>
    <p:sldId id="289" r:id="rId6"/>
    <p:sldId id="290" r:id="rId7"/>
    <p:sldId id="287" r:id="rId8"/>
    <p:sldId id="285" r:id="rId9"/>
    <p:sldId id="286" r:id="rId10"/>
    <p:sldId id="291" r:id="rId11"/>
    <p:sldId id="293" r:id="rId12"/>
    <p:sldId id="296" r:id="rId13"/>
    <p:sldId id="294" r:id="rId14"/>
    <p:sldId id="292" r:id="rId15"/>
    <p:sldId id="295" r:id="rId16"/>
    <p:sldId id="298" r:id="rId17"/>
    <p:sldId id="299" r:id="rId18"/>
    <p:sldId id="300" r:id="rId19"/>
    <p:sldId id="301" r:id="rId20"/>
    <p:sldId id="302" r:id="rId21"/>
    <p:sldId id="303" r:id="rId22"/>
    <p:sldId id="308" r:id="rId23"/>
    <p:sldId id="310" r:id="rId24"/>
    <p:sldId id="313" r:id="rId25"/>
    <p:sldId id="311" r:id="rId26"/>
    <p:sldId id="304" r:id="rId27"/>
    <p:sldId id="305" r:id="rId28"/>
    <p:sldId id="306" r:id="rId29"/>
    <p:sldId id="307" r:id="rId30"/>
    <p:sldId id="314" r:id="rId31"/>
    <p:sldId id="315" r:id="rId32"/>
    <p:sldId id="316" r:id="rId33"/>
    <p:sldId id="317" r:id="rId34"/>
    <p:sldId id="318" r:id="rId35"/>
    <p:sldId id="321" r:id="rId36"/>
    <p:sldId id="319" r:id="rId37"/>
    <p:sldId id="320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 Yinghao" initials="ZY" lastIdx="1" clrIdx="0">
    <p:extLst>
      <p:ext uri="{19B8F6BF-5375-455C-9EA6-DF929625EA0E}">
        <p15:presenceInfo xmlns:p15="http://schemas.microsoft.com/office/powerpoint/2012/main" userId="30ef9639fcf339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35372"/>
    <a:srgbClr val="C99B4F"/>
    <a:srgbClr val="2F3B51"/>
    <a:srgbClr val="333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2" y="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7187-26A0-4CBD-A10C-2DE1DE41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EEA7E-2AB6-4BE8-A345-7B87B94E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EB-A44B-45EC-96AA-153D8EC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B829B-AAEE-4234-B428-FF08013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EE30-3075-4927-B018-623194D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0313-287C-48B7-AB5C-AACE0A5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42371-BA73-4FCB-9AEF-F3D67E66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12F4-365F-4368-8D2C-C16B974B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25F38-AD11-48C7-9910-BFDB4FDA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BBE80-AF79-452E-9830-CED5C2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591-E1F3-4263-B9A2-10D951839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E7C37-3718-4BD2-B74F-269D8D6D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622C-59D1-45D2-B917-0798101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819A-74E7-422F-A15F-19F80B8F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F183-AD35-4C8B-809B-F8FA052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0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BACB-3881-496E-99A3-D6EDA2C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E6C1-65B5-434C-9EDE-598DB4F1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5A2AB-4BE0-477C-943C-BC12F6D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BA71-0AF6-4452-9F87-D7415162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B1EED-DEDF-4B26-B266-140E76B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05EB-5A8A-4240-86FC-2303F2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79EC7-AF42-493A-826F-7B354E28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03C4-6307-4920-8E7E-3A94FDD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487A7-EA63-4A71-87D3-AEFA4D8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E58A6-C64C-474A-990D-B3A5B8F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E114-2FB9-48C1-B866-EFD0BCA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49253-0BAD-4170-931E-EA106E69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38B3C-C922-4A0D-8137-88F6A21C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125E-C9EA-4B5A-8D81-E4E3713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28E1-46FD-48E1-BC86-B3A71CBF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266A-14C7-4DE5-A04B-31D8FBC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49D5-E48B-4C7A-8FEE-7D5862B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1AD89-9D0C-4799-A302-9637414B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02FC-F61C-45F6-9E2E-6AFA3758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02156-F9C3-450A-B894-485F3814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0E5C1-E12B-41AB-A7DB-FEDC0E5A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86F41-F76A-4695-9595-D9FA751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53AADE-096F-4186-B040-C907E10B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ECDDB-BB5C-4B51-9E1E-E27D2AC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51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1667B-BAE5-480C-A68B-73C9A56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3138-D28F-4C77-BFEB-E05B3C7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8F5B3-D563-4114-AB3B-7BCD072B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7141C-DD11-4C6C-9058-BB46313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171D5-85DB-4BE5-9192-21CFE2E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28D10-4206-4AC3-99A2-9AE21640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8C269-82D3-43D4-9BD9-7D053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BAD5-1016-48E8-82EB-F74A8ABB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1831-427D-4EB3-ABF5-F2040CFD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BD00D-E082-4717-BA8B-97E2B7F7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1A2CB-57F0-4321-840B-E6957FD1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EEDFF-22D8-418E-8002-427500B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3591A-73A5-4062-AD26-7B05DE1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80-BE6E-42B4-85CA-B74A93E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BC3BF-3902-4C68-ADE7-DB8A0309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87630-EAD5-4119-B076-11901C3F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AB513-A53B-4670-B5EA-1AC8FE8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D43B6-6420-4F6C-B2AF-BC696A2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C1F89-AE2F-49D5-904C-9F5201C1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08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3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hyperlink" Target="https://www.emojiall.com/zh-hant/emoji/%F0%9F%A4%9E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eph.com/en/latest/cephadm/#cephad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hyperlink" Target="https://rook.io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s://www.emojiall.com/zh-hant/emoji/%E2%98%91%EF%B8%8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45155345-7E28-4E63-9873-D7B88A4E7154}"/>
              </a:ext>
            </a:extLst>
          </p:cNvPr>
          <p:cNvSpPr txBox="1"/>
          <p:nvPr/>
        </p:nvSpPr>
        <p:spPr>
          <a:xfrm>
            <a:off x="1326984" y="2029266"/>
            <a:ext cx="751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Network Storage</a:t>
            </a:r>
            <a:endParaRPr lang="zh-CN" altLang="en-US" sz="4400" b="1" i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1326984" y="2970158"/>
            <a:ext cx="784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err="1">
                <a:latin typeface="Consolas" panose="020B0609020204030204" pitchFamily="49" charset="0"/>
                <a:ea typeface="方正正黑简体" panose="02000000000000000000" pitchFamily="2" charset="-122"/>
                <a:cs typeface="+mn-ea"/>
                <a:sym typeface="+mn-lt"/>
              </a:rPr>
              <a:t>Ceph</a:t>
            </a:r>
            <a:r>
              <a:rPr lang="zh-CN" altLang="en-US" sz="7200" b="1" dirty="0">
                <a:latin typeface="Consolas" panose="020B0609020204030204" pitchFamily="49" charset="0"/>
                <a:ea typeface="方正正黑简体" panose="02000000000000000000" pitchFamily="2" charset="-122"/>
                <a:cs typeface="+mn-ea"/>
                <a:sym typeface="+mn-lt"/>
              </a:rPr>
              <a:t>实践答辩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39416FF-00F8-4315-82B0-B6BE31C9B65E}"/>
              </a:ext>
            </a:extLst>
          </p:cNvPr>
          <p:cNvCxnSpPr>
            <a:cxnSpLocks/>
          </p:cNvCxnSpPr>
          <p:nvPr/>
        </p:nvCxnSpPr>
        <p:spPr>
          <a:xfrm>
            <a:off x="1678549" y="4633582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7FF26A9-77FE-4032-9442-3D22260DD7DA}"/>
              </a:ext>
            </a:extLst>
          </p:cNvPr>
          <p:cNvSpPr txBox="1"/>
          <p:nvPr/>
        </p:nvSpPr>
        <p:spPr>
          <a:xfrm>
            <a:off x="964325" y="4489918"/>
            <a:ext cx="8789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答辩人：朱英豪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2020-12-28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1EC49BF-C072-49CF-98FC-A2F128CF4A03}"/>
              </a:ext>
            </a:extLst>
          </p:cNvPr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92D400E-BB9C-4D17-AF06-C44BCB2CAD3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F72E8F5-ABDB-47B1-8993-F2DD08F67FA2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C65279C-389C-4262-A5AB-A140C48D3D10}"/>
              </a:ext>
            </a:extLst>
          </p:cNvPr>
          <p:cNvSpPr txBox="1"/>
          <p:nvPr/>
        </p:nvSpPr>
        <p:spPr>
          <a:xfrm>
            <a:off x="10721812" y="211443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11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CCDCE-62A3-4FB9-A6A2-FC11BF9CACE0}"/>
              </a:ext>
            </a:extLst>
          </p:cNvPr>
          <p:cNvSpPr txBox="1"/>
          <p:nvPr/>
        </p:nvSpPr>
        <p:spPr>
          <a:xfrm>
            <a:off x="802728" y="2889376"/>
            <a:ext cx="6255020" cy="3704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让</a:t>
            </a:r>
            <a:r>
              <a:rPr lang="en-US" altLang="zh-CN" sz="3200" b="0" i="0" dirty="0">
                <a:effectLst/>
                <a:latin typeface="Consolas" panose="020B0609020204030204" pitchFamily="49" charset="0"/>
              </a:rPr>
              <a:t>CentOS</a:t>
            </a: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服务器连上网</a:t>
            </a:r>
            <a:endParaRPr lang="en-US" altLang="zh-CN" sz="3200" b="0" i="0" dirty="0">
              <a:effectLst/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防火墙、</a:t>
            </a:r>
            <a:r>
              <a:rPr lang="en-US" altLang="zh-CN" sz="3200" b="0" i="0" dirty="0" err="1">
                <a:effectLst/>
                <a:latin typeface="Consolas" panose="020B0609020204030204" pitchFamily="49" charset="0"/>
              </a:rPr>
              <a:t>SELinux</a:t>
            </a:r>
            <a:endParaRPr lang="en-US" altLang="zh-CN" sz="3200" b="0" i="0" dirty="0">
              <a:effectLst/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互相能通过</a:t>
            </a:r>
            <a:r>
              <a:rPr lang="en-US" altLang="zh-CN" sz="3200" b="0" i="0" dirty="0">
                <a:effectLst/>
                <a:latin typeface="Consolas" panose="020B0609020204030204" pitchFamily="49" charset="0"/>
              </a:rPr>
              <a:t>SSH</a:t>
            </a: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连通</a:t>
            </a:r>
            <a:endParaRPr lang="en-US" altLang="zh-CN" sz="3200" b="0" i="0" dirty="0">
              <a:effectLst/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altLang="zh-CN" sz="3200" dirty="0">
                <a:latin typeface="Consolas" panose="020B0609020204030204" pitchFamily="49" charset="0"/>
              </a:rPr>
              <a:t>y</a:t>
            </a:r>
            <a:r>
              <a:rPr lang="en-US" altLang="zh-CN" sz="3200" b="0" i="0" dirty="0">
                <a:effectLst/>
                <a:latin typeface="Consolas" panose="020B0609020204030204" pitchFamily="49" charset="0"/>
              </a:rPr>
              <a:t>um install </a:t>
            </a:r>
            <a:r>
              <a:rPr lang="en-US" altLang="zh-CN" sz="3200" b="0" i="0" dirty="0" err="1">
                <a:effectLst/>
                <a:latin typeface="Consolas" panose="020B0609020204030204" pitchFamily="49" charset="0"/>
              </a:rPr>
              <a:t>ceph</a:t>
            </a:r>
            <a:r>
              <a:rPr lang="en-US" altLang="zh-CN" sz="3200" b="0" i="0" dirty="0">
                <a:effectLst/>
                <a:latin typeface="Consolas" panose="020B0609020204030204" pitchFamily="49" charset="0"/>
              </a:rPr>
              <a:t>-deploy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部署集群</a:t>
            </a:r>
            <a:r>
              <a:rPr lang="en-US" altLang="zh-CN" sz="3200" b="0" i="0" dirty="0">
                <a:effectLst/>
                <a:latin typeface="Consolas" panose="020B0609020204030204" pitchFamily="49" charset="0"/>
              </a:rPr>
              <a:t>&amp;</a:t>
            </a:r>
            <a:r>
              <a:rPr lang="zh-CN" altLang="en-US" sz="3200" b="0" i="0" dirty="0">
                <a:effectLst/>
                <a:latin typeface="Consolas" panose="020B0609020204030204" pitchFamily="49" charset="0"/>
              </a:rPr>
              <a:t>文件存储</a:t>
            </a:r>
            <a:r>
              <a:rPr lang="en-US" altLang="zh-CN" sz="3200" dirty="0">
                <a:latin typeface="Consolas" panose="020B0609020204030204" pitchFamily="49" charset="0"/>
              </a:rPr>
              <a:t>……</a:t>
            </a:r>
            <a:r>
              <a:rPr lang="zh-CN" altLang="en-US" sz="3200" dirty="0">
                <a:latin typeface="Consolas" panose="020B0609020204030204" pitchFamily="49" charset="0"/>
              </a:rPr>
              <a:t>开展验证</a:t>
            </a:r>
            <a:endParaRPr lang="en-US" altLang="zh-CN" sz="32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BB51-43FE-4F30-BAED-AC391C977C79}"/>
              </a:ext>
            </a:extLst>
          </p:cNvPr>
          <p:cNvSpPr txBox="1"/>
          <p:nvPr/>
        </p:nvSpPr>
        <p:spPr>
          <a:xfrm>
            <a:off x="433915" y="1319716"/>
            <a:ext cx="11324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</a:rPr>
              <a:t>CentOS</a:t>
            </a:r>
            <a:r>
              <a:rPr lang="zh-CN" altLang="en-US" sz="9600" b="1" dirty="0">
                <a:latin typeface="Consolas" panose="020B0609020204030204" pitchFamily="49" charset="0"/>
              </a:rPr>
              <a:t>上从零搭建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270915-9C8C-4AB6-AF96-192A0B75CCB0}"/>
              </a:ext>
            </a:extLst>
          </p:cNvPr>
          <p:cNvSpPr/>
          <p:nvPr/>
        </p:nvSpPr>
        <p:spPr>
          <a:xfrm rot="1890237">
            <a:off x="7496968" y="3178537"/>
            <a:ext cx="3085214" cy="3035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b="1" dirty="0"/>
              <a:t>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79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60EF95-1742-4F49-99C4-D87912AFE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8" y="772286"/>
            <a:ext cx="6677957" cy="5811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4C7E4-21A0-4DAD-9472-D21462CD85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5"/>
          <a:stretch/>
        </p:blipFill>
        <p:spPr>
          <a:xfrm>
            <a:off x="0" y="2535420"/>
            <a:ext cx="12192000" cy="1264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12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78473" y="188051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673714" y="2687394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latin typeface="Consolas" panose="020B0609020204030204" pitchFamily="49" charset="0"/>
                  <a:cs typeface="+mn-ea"/>
                  <a:sym typeface="+mn-lt"/>
                </a:rPr>
                <a:t>02</a:t>
              </a:r>
              <a:endParaRPr lang="zh-CN" altLang="en-US" sz="11500" i="1" dirty="0">
                <a:latin typeface="Consolas" panose="020B0609020204030204" pitchFamily="49" charset="0"/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741115" y="2644915"/>
            <a:ext cx="6737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err="1">
                <a:latin typeface="Consolas" panose="020B0609020204030204" pitchFamily="49" charset="0"/>
                <a:cs typeface="+mn-ea"/>
                <a:sym typeface="+mn-lt"/>
              </a:rPr>
              <a:t>Ceph</a:t>
            </a:r>
            <a:r>
              <a:rPr lang="zh-CN" altLang="en-US" sz="9600" b="1" dirty="0">
                <a:latin typeface="Consolas" panose="020B0609020204030204" pitchFamily="49" charset="0"/>
                <a:cs typeface="+mn-ea"/>
                <a:sym typeface="+mn-lt"/>
              </a:rPr>
              <a:t>架构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76">
            <a:extLst>
              <a:ext uri="{FF2B5EF4-FFF2-40B4-BE49-F238E27FC236}">
                <a16:creationId xmlns:a16="http://schemas.microsoft.com/office/drawing/2014/main" id="{DB07E6B6-C9DC-4918-874D-E36EE485702C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6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ECA8EA-9E2D-453B-B1DB-6B5F5409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49" y="1304125"/>
            <a:ext cx="1532903" cy="1484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BC866A-2035-498E-8549-31794C24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47" y="4472033"/>
            <a:ext cx="1320990" cy="12348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7AD7A-9E4E-43E5-B446-316D5E24F1B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68842" y="2796763"/>
            <a:ext cx="1282986" cy="167527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7D2F9-5188-400D-AD9D-61FE24B78FF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5890801" y="2788365"/>
            <a:ext cx="70912" cy="164679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614BCC-4C54-4938-B24F-12EA79C77934}"/>
              </a:ext>
            </a:extLst>
          </p:cNvPr>
          <p:cNvCxnSpPr>
            <a:cxnSpLocks/>
          </p:cNvCxnSpPr>
          <p:nvPr/>
        </p:nvCxnSpPr>
        <p:spPr>
          <a:xfrm flipH="1" flipV="1">
            <a:off x="6249018" y="2751882"/>
            <a:ext cx="1581572" cy="172015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4828B40-735D-453E-BDEA-A7A1058F1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21" y="4460027"/>
            <a:ext cx="1320990" cy="12348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70A585-06DF-4D81-A07F-51BABB788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774" y="4449172"/>
            <a:ext cx="1320990" cy="12348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1B1AF4-3C39-48DE-B811-C4E52630E141}"/>
              </a:ext>
            </a:extLst>
          </p:cNvPr>
          <p:cNvSpPr/>
          <p:nvPr/>
        </p:nvSpPr>
        <p:spPr>
          <a:xfrm>
            <a:off x="2630732" y="4156629"/>
            <a:ext cx="7324077" cy="181992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19D38-AB08-4B40-B83A-F22BD9D4A3CE}"/>
              </a:ext>
            </a:extLst>
          </p:cNvPr>
          <p:cNvSpPr txBox="1"/>
          <p:nvPr/>
        </p:nvSpPr>
        <p:spPr>
          <a:xfrm>
            <a:off x="6825886" y="1892690"/>
            <a:ext cx="241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MDS/Monitor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234D0-129B-47C2-894F-3099EEEE2F37}"/>
              </a:ext>
            </a:extLst>
          </p:cNvPr>
          <p:cNvSpPr txBox="1"/>
          <p:nvPr/>
        </p:nvSpPr>
        <p:spPr>
          <a:xfrm>
            <a:off x="3226169" y="5976552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OSD1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F6D4D-DD5C-4889-9884-1649D4572EEA}"/>
              </a:ext>
            </a:extLst>
          </p:cNvPr>
          <p:cNvSpPr txBox="1"/>
          <p:nvPr/>
        </p:nvSpPr>
        <p:spPr>
          <a:xfrm>
            <a:off x="5451828" y="6070358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OSD2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83F06-A6E8-4D17-B63E-D4AD30FB88FA}"/>
              </a:ext>
            </a:extLst>
          </p:cNvPr>
          <p:cNvSpPr txBox="1"/>
          <p:nvPr/>
        </p:nvSpPr>
        <p:spPr>
          <a:xfrm>
            <a:off x="7486381" y="6116974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OSD3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CA18A-2FFF-4616-81F2-F91091EB112E}"/>
              </a:ext>
            </a:extLst>
          </p:cNvPr>
          <p:cNvSpPr txBox="1"/>
          <p:nvPr/>
        </p:nvSpPr>
        <p:spPr>
          <a:xfrm>
            <a:off x="8777367" y="3925796"/>
            <a:ext cx="234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Cluster/Pool</a:t>
            </a:r>
            <a:endParaRPr lang="zh-CN" alt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20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78473" y="188051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673714" y="2687394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latin typeface="Consolas" panose="020B0609020204030204" pitchFamily="49" charset="0"/>
                  <a:cs typeface="+mn-ea"/>
                  <a:sym typeface="+mn-lt"/>
                </a:rPr>
                <a:t>03</a:t>
              </a:r>
              <a:endParaRPr lang="zh-CN" altLang="en-US" sz="11500" i="1" dirty="0">
                <a:latin typeface="Consolas" panose="020B0609020204030204" pitchFamily="49" charset="0"/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741115" y="2644915"/>
            <a:ext cx="6737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dirty="0">
                <a:latin typeface="Consolas" panose="020B0609020204030204" pitchFamily="49" charset="0"/>
                <a:cs typeface="+mn-ea"/>
                <a:sym typeface="+mn-lt"/>
              </a:rPr>
              <a:t>存储系统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76">
            <a:extLst>
              <a:ext uri="{FF2B5EF4-FFF2-40B4-BE49-F238E27FC236}">
                <a16:creationId xmlns:a16="http://schemas.microsoft.com/office/drawing/2014/main" id="{DB07E6B6-C9DC-4918-874D-E36EE485702C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12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</a:rPr>
              <a:t>步骤流程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934449" y="1481040"/>
            <a:ext cx="8763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创建集群 </a:t>
            </a:r>
            <a:r>
              <a:rPr lang="en-US" altLang="zh-CN" sz="3200" dirty="0"/>
              <a:t>(</a:t>
            </a:r>
            <a:r>
              <a:rPr lang="zh-CN" altLang="en-US" sz="3200" dirty="0"/>
              <a:t>从</a:t>
            </a:r>
            <a:r>
              <a:rPr lang="en-US" altLang="zh-CN" sz="3200" dirty="0"/>
              <a:t>admin</a:t>
            </a:r>
            <a:r>
              <a:rPr lang="zh-CN" altLang="en-US" sz="3200" dirty="0"/>
              <a:t>节点</a:t>
            </a:r>
            <a:r>
              <a:rPr lang="en-US" altLang="zh-CN" sz="3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配置监控节点 </a:t>
            </a:r>
            <a:r>
              <a:rPr lang="en-US" altLang="zh-CN" sz="3200" dirty="0"/>
              <a:t>(admin</a:t>
            </a:r>
            <a:r>
              <a:rPr lang="zh-CN" altLang="en-US" sz="3200" dirty="0"/>
              <a:t>兼任</a:t>
            </a:r>
            <a:r>
              <a:rPr lang="en-US" altLang="zh-CN" sz="3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添加</a:t>
            </a:r>
            <a:r>
              <a:rPr lang="en-US" altLang="zh-CN" sz="3200" dirty="0"/>
              <a:t>OSDs</a:t>
            </a:r>
            <a:r>
              <a:rPr lang="zh-CN" altLang="en-US" sz="3200" dirty="0"/>
              <a:t>到集群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创建文件系统（先要创建管理节点）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创建</a:t>
            </a:r>
            <a:r>
              <a:rPr lang="en-US" altLang="zh-CN" sz="3200" dirty="0"/>
              <a:t>Pool</a:t>
            </a:r>
            <a:r>
              <a:rPr lang="zh-CN" altLang="en-US" sz="3200" dirty="0"/>
              <a:t>（</a:t>
            </a:r>
            <a:r>
              <a:rPr lang="en-US" altLang="zh-CN" sz="3200" dirty="0" err="1"/>
              <a:t>Ceph</a:t>
            </a:r>
            <a:r>
              <a:rPr lang="zh-CN" altLang="en-US" sz="3200" dirty="0"/>
              <a:t>存储数据时的逻辑分区）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检查各节点状态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（部署</a:t>
            </a:r>
            <a:r>
              <a:rPr lang="en-US" altLang="zh-CN" sz="3200" dirty="0"/>
              <a:t>MGR</a:t>
            </a:r>
            <a:r>
              <a:rPr lang="zh-CN" altLang="en-US" sz="3200" dirty="0"/>
              <a:t>（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集群管理的组件</a:t>
            </a:r>
            <a:r>
              <a:rPr lang="zh-CN" altLang="en-US" sz="3200" dirty="0"/>
              <a:t>），配置</a:t>
            </a:r>
            <a:r>
              <a:rPr lang="en-US" altLang="zh-CN" sz="3200" dirty="0"/>
              <a:t>Dashboard</a:t>
            </a:r>
            <a:r>
              <a:rPr lang="zh-CN" altLang="en-US" sz="3200" dirty="0"/>
              <a:t>插件）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97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</a:rPr>
              <a:t>集群状态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6FA8909-2E82-4C68-AF9B-40A786A42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6" y="2752080"/>
            <a:ext cx="8271829" cy="2736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A735D3-8945-4E6F-AD80-18231093B38A}"/>
              </a:ext>
            </a:extLst>
          </p:cNvPr>
          <p:cNvSpPr txBox="1"/>
          <p:nvPr/>
        </p:nvSpPr>
        <p:spPr>
          <a:xfrm>
            <a:off x="674110" y="1324480"/>
            <a:ext cx="748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err="1"/>
              <a:t>Ceph</a:t>
            </a:r>
            <a:r>
              <a:rPr lang="zh-CN" altLang="en-US" sz="6000" b="1" dirty="0"/>
              <a:t>集群状态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61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78473" y="188051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673714" y="2687394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latin typeface="Consolas" panose="020B0609020204030204" pitchFamily="49" charset="0"/>
                  <a:cs typeface="+mn-ea"/>
                  <a:sym typeface="+mn-lt"/>
                </a:rPr>
                <a:t>04</a:t>
              </a:r>
              <a:endParaRPr lang="zh-CN" altLang="en-US" sz="11500" i="1" dirty="0">
                <a:latin typeface="Consolas" panose="020B0609020204030204" pitchFamily="49" charset="0"/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591002" y="2762918"/>
            <a:ext cx="67373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latin typeface="Consolas" panose="020B0609020204030204" pitchFamily="49" charset="0"/>
                <a:cs typeface="+mn-ea"/>
                <a:sym typeface="+mn-lt"/>
              </a:rPr>
              <a:t>Client</a:t>
            </a:r>
            <a:r>
              <a:rPr lang="zh-CN" altLang="en-US" sz="8000" b="1" dirty="0">
                <a:latin typeface="Consolas" panose="020B0609020204030204" pitchFamily="49" charset="0"/>
                <a:cs typeface="+mn-ea"/>
                <a:sym typeface="+mn-lt"/>
              </a:rPr>
              <a:t>挂载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76">
            <a:extLst>
              <a:ext uri="{FF2B5EF4-FFF2-40B4-BE49-F238E27FC236}">
                <a16:creationId xmlns:a16="http://schemas.microsoft.com/office/drawing/2014/main" id="{DB07E6B6-C9DC-4918-874D-E36EE485702C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29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ECA8EA-9E2D-453B-B1DB-6B5F5409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94" y="1304125"/>
            <a:ext cx="1532903" cy="1484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BC866A-2035-498E-8549-31794C24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992" y="4472033"/>
            <a:ext cx="1320990" cy="12348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7AD7A-9E4E-43E5-B446-316D5E24F1B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536487" y="2796763"/>
            <a:ext cx="1282986" cy="167527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7D2F9-5188-400D-AD9D-61FE24B78FF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258446" y="2788365"/>
            <a:ext cx="70912" cy="164679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614BCC-4C54-4938-B24F-12EA79C77934}"/>
              </a:ext>
            </a:extLst>
          </p:cNvPr>
          <p:cNvCxnSpPr>
            <a:cxnSpLocks/>
          </p:cNvCxnSpPr>
          <p:nvPr/>
        </p:nvCxnSpPr>
        <p:spPr>
          <a:xfrm flipH="1" flipV="1">
            <a:off x="6616663" y="2751882"/>
            <a:ext cx="1581572" cy="172015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4828B40-735D-453E-BDEA-A7A1058F1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66" y="4460027"/>
            <a:ext cx="1320990" cy="12348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70A585-06DF-4D81-A07F-51BABB788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419" y="4449172"/>
            <a:ext cx="1320990" cy="12348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1B1AF4-3C39-48DE-B811-C4E52630E141}"/>
              </a:ext>
            </a:extLst>
          </p:cNvPr>
          <p:cNvSpPr/>
          <p:nvPr/>
        </p:nvSpPr>
        <p:spPr>
          <a:xfrm>
            <a:off x="2998377" y="4156629"/>
            <a:ext cx="7324077" cy="181992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19D38-AB08-4B40-B83A-F22BD9D4A3CE}"/>
              </a:ext>
            </a:extLst>
          </p:cNvPr>
          <p:cNvSpPr txBox="1"/>
          <p:nvPr/>
        </p:nvSpPr>
        <p:spPr>
          <a:xfrm>
            <a:off x="7193531" y="1892690"/>
            <a:ext cx="241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MDS/Monitor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234D0-129B-47C2-894F-3099EEEE2F37}"/>
              </a:ext>
            </a:extLst>
          </p:cNvPr>
          <p:cNvSpPr txBox="1"/>
          <p:nvPr/>
        </p:nvSpPr>
        <p:spPr>
          <a:xfrm>
            <a:off x="3593814" y="5976552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OSD1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F6D4D-DD5C-4889-9884-1649D4572EEA}"/>
              </a:ext>
            </a:extLst>
          </p:cNvPr>
          <p:cNvSpPr txBox="1"/>
          <p:nvPr/>
        </p:nvSpPr>
        <p:spPr>
          <a:xfrm>
            <a:off x="5819473" y="6070358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OSD2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83F06-A6E8-4D17-B63E-D4AD30FB88FA}"/>
              </a:ext>
            </a:extLst>
          </p:cNvPr>
          <p:cNvSpPr txBox="1"/>
          <p:nvPr/>
        </p:nvSpPr>
        <p:spPr>
          <a:xfrm>
            <a:off x="7854026" y="6116974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OSD3</a:t>
            </a:r>
            <a:endParaRPr lang="zh-CN" altLang="en-US" sz="2400" dirty="0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A7672B-547C-4AD1-A1EC-9DE60D26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46" y="1892690"/>
            <a:ext cx="1941194" cy="148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BAB40C-B94B-4BE9-B516-A7130CE91560}"/>
              </a:ext>
            </a:extLst>
          </p:cNvPr>
          <p:cNvCxnSpPr>
            <a:cxnSpLocks/>
            <a:stCxn id="1028" idx="2"/>
          </p:cNvCxnSpPr>
          <p:nvPr/>
        </p:nvCxnSpPr>
        <p:spPr>
          <a:xfrm>
            <a:off x="4020343" y="3376930"/>
            <a:ext cx="173407" cy="93278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105B5-D7FC-45DD-B2A3-45D9989195A4}"/>
              </a:ext>
            </a:extLst>
          </p:cNvPr>
          <p:cNvSpPr txBox="1"/>
          <p:nvPr/>
        </p:nvSpPr>
        <p:spPr>
          <a:xfrm>
            <a:off x="2788818" y="3464131"/>
            <a:ext cx="12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Client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CA18A-2FFF-4616-81F2-F91091EB112E}"/>
              </a:ext>
            </a:extLst>
          </p:cNvPr>
          <p:cNvSpPr txBox="1"/>
          <p:nvPr/>
        </p:nvSpPr>
        <p:spPr>
          <a:xfrm>
            <a:off x="9145012" y="3925796"/>
            <a:ext cx="234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Cluster/Pool</a:t>
            </a:r>
            <a:endParaRPr lang="zh-CN" alt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5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</a:rPr>
              <a:t>步骤流程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907816" y="2052271"/>
            <a:ext cx="7659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使用</a:t>
            </a:r>
            <a:r>
              <a:rPr lang="en-US" altLang="zh-CN" sz="3200" dirty="0" err="1"/>
              <a:t>ceph</a:t>
            </a:r>
            <a:r>
              <a:rPr lang="en-US" altLang="zh-CN" sz="3200" dirty="0"/>
              <a:t>-fuse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创建挂载目录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挂载集群到</a:t>
            </a:r>
            <a:r>
              <a:rPr lang="en-US" altLang="zh-CN" sz="3200" dirty="0"/>
              <a:t>Client</a:t>
            </a:r>
            <a:r>
              <a:rPr lang="zh-CN" altLang="en-US" sz="3200" dirty="0"/>
              <a:t>端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4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Rsync</a:t>
            </a:r>
            <a:endParaRPr lang="en-US" altLang="zh-CN" sz="4800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实现增量备份的工具。配合任务计划，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rsync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能实现定时或间隔同步；配合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inotify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或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sersync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，可以实现触发式的实时同步</a:t>
            </a:r>
            <a:endParaRPr lang="en-US" altLang="zh-CN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5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78473" y="188051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673714" y="2687394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latin typeface="Consolas" panose="020B0609020204030204" pitchFamily="49" charset="0"/>
                  <a:cs typeface="+mn-ea"/>
                  <a:sym typeface="+mn-lt"/>
                </a:rPr>
                <a:t>01</a:t>
              </a:r>
              <a:endParaRPr lang="zh-CN" altLang="en-US" sz="11500" i="1" dirty="0">
                <a:latin typeface="Consolas" panose="020B0609020204030204" pitchFamily="49" charset="0"/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741115" y="2644915"/>
            <a:ext cx="6737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err="1">
                <a:latin typeface="Consolas" panose="020B0609020204030204" pitchFamily="49" charset="0"/>
                <a:cs typeface="+mn-ea"/>
                <a:sym typeface="+mn-lt"/>
              </a:rPr>
              <a:t>Ceph</a:t>
            </a:r>
            <a:r>
              <a:rPr lang="zh-CN" altLang="en-US" sz="9600" b="1" dirty="0">
                <a:latin typeface="Consolas" panose="020B0609020204030204" pitchFamily="49" charset="0"/>
                <a:cs typeface="+mn-ea"/>
                <a:sym typeface="+mn-lt"/>
              </a:rPr>
              <a:t>概述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76">
            <a:extLst>
              <a:ext uri="{FF2B5EF4-FFF2-40B4-BE49-F238E27FC236}">
                <a16:creationId xmlns:a16="http://schemas.microsoft.com/office/drawing/2014/main" id="{DB07E6B6-C9DC-4918-874D-E36EE485702C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23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</a:rPr>
              <a:t>挂载情况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88D4D-B450-4F16-9E5E-B9643845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8" y="2645573"/>
            <a:ext cx="9753059" cy="3426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83E736-3B52-47FC-A186-7B5A33CCC7AA}"/>
              </a:ext>
            </a:extLst>
          </p:cNvPr>
          <p:cNvSpPr txBox="1"/>
          <p:nvPr/>
        </p:nvSpPr>
        <p:spPr>
          <a:xfrm>
            <a:off x="474280" y="1381597"/>
            <a:ext cx="888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3</a:t>
            </a:r>
            <a:r>
              <a:rPr lang="zh-CN" altLang="en-US" sz="3600" b="1" dirty="0"/>
              <a:t>台</a:t>
            </a:r>
            <a:r>
              <a:rPr lang="en-US" altLang="zh-CN" sz="3600" b="1" dirty="0"/>
              <a:t>OSDs</a:t>
            </a:r>
            <a:r>
              <a:rPr lang="en-US" altLang="zh-CN" sz="6000" b="1" dirty="0"/>
              <a:t>x15</a:t>
            </a:r>
            <a:r>
              <a:rPr lang="en-US" altLang="zh-CN" sz="3600" b="1" dirty="0"/>
              <a:t>G</a:t>
            </a:r>
            <a:r>
              <a:rPr lang="en-US" altLang="zh-CN" sz="6000" b="1" dirty="0"/>
              <a:t>=45</a:t>
            </a:r>
            <a:r>
              <a:rPr lang="en-US" altLang="zh-CN" sz="3600" b="1" dirty="0"/>
              <a:t>G -&gt; </a:t>
            </a:r>
            <a:r>
              <a:rPr lang="en-US" altLang="zh-CN" sz="4400" b="1" dirty="0"/>
              <a:t>/</a:t>
            </a:r>
            <a:r>
              <a:rPr lang="en-US" altLang="zh-CN" sz="4400" b="1" dirty="0" err="1"/>
              <a:t>cephfs</a:t>
            </a:r>
            <a:endParaRPr lang="zh-CN" alt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26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433B39-9835-4A2D-AF7D-38C8CB24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2" y="1616711"/>
            <a:ext cx="8172126" cy="403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EA0251-8DF1-4E67-978A-C0623851933F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7DCF8-648B-4B55-9BA3-C89B1EBD2D84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IO</a:t>
            </a:r>
            <a:r>
              <a:rPr lang="zh-CN" altLang="en-US" sz="9600" b="1" dirty="0">
                <a:solidFill>
                  <a:schemeClr val="bg1"/>
                </a:solidFill>
              </a:rPr>
              <a:t>流程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03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IO</a:t>
            </a:r>
            <a:r>
              <a:rPr lang="zh-CN" altLang="en-US" sz="9600" b="1" dirty="0">
                <a:solidFill>
                  <a:schemeClr val="bg1"/>
                </a:solidFill>
              </a:rPr>
              <a:t>流程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683581" y="1629020"/>
            <a:ext cx="8282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1. Client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创建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Cluster handler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2. Client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读取配置文件。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3. Client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连接上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Monitor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，获取集群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Map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信息。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4. Client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读写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IO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，根据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C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rush Map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算法请求对应的主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OSD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数据节点。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5.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主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OSD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数据节点同时写入另外两个副本节点数据。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6.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等待主节点以及另外两个副本节点写完数据状态。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7.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主节点及副本节点写入状态都成功后，返回给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C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lient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IO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写入完成。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A2527D0-A5BE-467E-ABA1-B5C9CEC4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95" y="172865"/>
            <a:ext cx="4499634" cy="22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194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487936" y="1300519"/>
            <a:ext cx="67047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   Pool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是存储对象的逻辑分区，它规定了数据冗余的类型和对应的副本分布策略；支持两种类型：副本（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replicated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）和 纠删码（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Erasure Code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）；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（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placement group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）是一个放置策略组，它是对象的集合，该集合里的所有对象都具有相同的放置策略；简单点说就是相同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内的对象都会放到相同的硬盘上；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OSD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是负责物理存储的进程，一般配置成和磁盘一一对应，一块磁盘启动一个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OSD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进程；</a:t>
            </a:r>
            <a:endParaRPr lang="en-US" altLang="zh-CN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zh-CN" altLang="en-US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一个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Pool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里有很多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一个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里包含一堆对象；一个对象只能属于一个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有主从之分，一个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PG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分布在不同的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OSD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A72B5-744E-4795-A70F-1F4B384B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97" y="2338948"/>
            <a:ext cx="4514464" cy="3173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C75B0-28A7-49F0-A32B-09A89A3E2F3A}"/>
              </a:ext>
            </a:extLst>
          </p:cNvPr>
          <p:cNvSpPr txBox="1"/>
          <p:nvPr/>
        </p:nvSpPr>
        <p:spPr>
          <a:xfrm>
            <a:off x="1694917" y="264454"/>
            <a:ext cx="498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Pool/PG</a:t>
            </a:r>
            <a:endParaRPr lang="zh-CN" altLang="en-US" sz="6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63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050" name="Picture 2" descr="640?wx_fmt=png">
            <a:extLst>
              <a:ext uri="{FF2B5EF4-FFF2-40B4-BE49-F238E27FC236}">
                <a16:creationId xmlns:a16="http://schemas.microsoft.com/office/drawing/2014/main" id="{32CE371F-6F4A-43DF-A2D2-E513EB74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90" y="1166249"/>
            <a:ext cx="9103019" cy="45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557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78473" y="188051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673714" y="2687394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latin typeface="Consolas" panose="020B0609020204030204" pitchFamily="49" charset="0"/>
                  <a:cs typeface="+mn-ea"/>
                  <a:sym typeface="+mn-lt"/>
                </a:rPr>
                <a:t>05</a:t>
              </a:r>
              <a:endParaRPr lang="zh-CN" altLang="en-US" sz="11500" i="1" dirty="0">
                <a:latin typeface="Consolas" panose="020B0609020204030204" pitchFamily="49" charset="0"/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987900" y="2270476"/>
            <a:ext cx="5547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dirty="0">
                <a:latin typeface="Consolas" panose="020B0609020204030204" pitchFamily="49" charset="0"/>
                <a:cs typeface="+mn-ea"/>
                <a:sym typeface="+mn-lt"/>
              </a:rPr>
              <a:t>模拟宕机</a:t>
            </a:r>
            <a:endParaRPr lang="en-US" altLang="zh-CN" sz="9600" b="1" dirty="0">
              <a:latin typeface="Consolas" panose="020B0609020204030204" pitchFamily="49" charset="0"/>
              <a:cs typeface="+mn-ea"/>
              <a:sym typeface="+mn-lt"/>
            </a:endParaRPr>
          </a:p>
          <a:p>
            <a:pPr algn="r"/>
            <a:r>
              <a:rPr lang="en-US" altLang="zh-CN" sz="4400" b="1" dirty="0">
                <a:latin typeface="Consolas" panose="020B0609020204030204" pitchFamily="49" charset="0"/>
                <a:cs typeface="+mn-ea"/>
                <a:sym typeface="+mn-lt"/>
              </a:rPr>
              <a:t>——</a:t>
            </a:r>
            <a:r>
              <a:rPr lang="zh-CN" altLang="en-US" sz="4400" b="1" dirty="0">
                <a:latin typeface="Consolas" panose="020B0609020204030204" pitchFamily="49" charset="0"/>
                <a:cs typeface="+mn-ea"/>
                <a:sym typeface="+mn-lt"/>
              </a:rPr>
              <a:t>验证备份效果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76">
            <a:extLst>
              <a:ext uri="{FF2B5EF4-FFF2-40B4-BE49-F238E27FC236}">
                <a16:creationId xmlns:a16="http://schemas.microsoft.com/office/drawing/2014/main" id="{DB07E6B6-C9DC-4918-874D-E36EE485702C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41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B834B-B3D5-47F4-AFD2-F964CDCBC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6" y="3830981"/>
            <a:ext cx="10116962" cy="214342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5962617-5CD1-4C49-9AAB-FCF84EA52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60" y="1361787"/>
            <a:ext cx="10126488" cy="2067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5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703A4-5B7C-4F9D-9A53-5FD13659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56" y="0"/>
            <a:ext cx="333051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E4BA9-FBFC-4024-B073-14B8C32C3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38" y="2158869"/>
            <a:ext cx="6082334" cy="72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7E240E-2915-4977-82D3-37515C5C2E7B}"/>
              </a:ext>
            </a:extLst>
          </p:cNvPr>
          <p:cNvSpPr txBox="1"/>
          <p:nvPr/>
        </p:nvSpPr>
        <p:spPr>
          <a:xfrm>
            <a:off x="5707243" y="3239264"/>
            <a:ext cx="55901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总共</a:t>
            </a:r>
            <a:r>
              <a:rPr lang="en-US" altLang="zh-CN" sz="6000" b="1" dirty="0"/>
              <a:t>3</a:t>
            </a:r>
            <a:r>
              <a:rPr lang="zh-CN" altLang="en-US" sz="6000" b="1" dirty="0"/>
              <a:t>台</a:t>
            </a:r>
            <a:r>
              <a:rPr lang="en-US" altLang="zh-CN" sz="6000" b="1" dirty="0"/>
              <a:t>OSDs</a:t>
            </a:r>
          </a:p>
          <a:p>
            <a:pPr algn="ctr"/>
            <a:r>
              <a:rPr lang="zh-CN" altLang="en-US" sz="4400" dirty="0"/>
              <a:t>挂</a:t>
            </a:r>
            <a:r>
              <a:rPr lang="en-US" altLang="zh-CN" sz="4400" dirty="0"/>
              <a:t>1</a:t>
            </a:r>
            <a:r>
              <a:rPr lang="zh-CN" altLang="en-US" sz="4400" dirty="0"/>
              <a:t>台</a:t>
            </a:r>
            <a:r>
              <a:rPr lang="zh-CN" altLang="en-US" sz="4400" b="0" i="0" u="none" strike="noStrike" dirty="0">
                <a:solidFill>
                  <a:srgbClr val="EDF2F6"/>
                </a:solidFill>
                <a:effectLst/>
                <a:latin typeface="Apple Color Emoji"/>
                <a:hlinkClick r:id="rId5"/>
              </a:rPr>
              <a:t>🤞</a:t>
            </a:r>
            <a:r>
              <a:rPr lang="zh-CN" altLang="en-US" sz="4400" dirty="0"/>
              <a:t>，挂</a:t>
            </a:r>
            <a:r>
              <a:rPr lang="en-US" altLang="zh-CN" sz="4400" dirty="0"/>
              <a:t>2</a:t>
            </a:r>
            <a:r>
              <a:rPr lang="zh-CN" altLang="en-US" sz="4400" dirty="0"/>
              <a:t>台</a:t>
            </a:r>
            <a:r>
              <a:rPr lang="zh-CN" altLang="en-US" sz="4400" b="0" i="0" dirty="0">
                <a:solidFill>
                  <a:srgbClr val="FFFFFF"/>
                </a:solidFill>
                <a:effectLst/>
                <a:latin typeface="Apple Color Emoji"/>
              </a:rPr>
              <a:t>😭</a:t>
            </a:r>
            <a:endParaRPr lang="zh-CN" altLang="en-US" sz="4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5F58C8-FD5B-457B-A085-283FEFE483D6}"/>
              </a:ext>
            </a:extLst>
          </p:cNvPr>
          <p:cNvCxnSpPr>
            <a:cxnSpLocks/>
          </p:cNvCxnSpPr>
          <p:nvPr/>
        </p:nvCxnSpPr>
        <p:spPr>
          <a:xfrm flipH="1">
            <a:off x="8927184" y="1730681"/>
            <a:ext cx="443059" cy="40535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03F087-A0D0-459F-ACC5-574ABCDE12C8}"/>
              </a:ext>
            </a:extLst>
          </p:cNvPr>
          <p:cNvSpPr txBox="1"/>
          <p:nvPr/>
        </p:nvSpPr>
        <p:spPr>
          <a:xfrm>
            <a:off x="9012226" y="835985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卡死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93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E240E-2915-4977-82D3-37515C5C2E7B}"/>
              </a:ext>
            </a:extLst>
          </p:cNvPr>
          <p:cNvSpPr txBox="1"/>
          <p:nvPr/>
        </p:nvSpPr>
        <p:spPr>
          <a:xfrm>
            <a:off x="1180730" y="2909511"/>
            <a:ext cx="96233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0" dirty="0">
                <a:effectLst/>
                <a:latin typeface="Consolas" panose="020B0609020204030204" pitchFamily="49" charset="0"/>
              </a:rPr>
              <a:t>    当有一半以上的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节点挂掉后，远程客户端挂载的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存储就会使用异常了，即暂停使用。比如本实验中有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个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节点，当其中一个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节点挂掉后（比如宕机），客户端挂载的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存储使用正常；但当有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个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节点挂掉后，客户端挂载的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存储就不能正常使用了（表现为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存储目录下的数据读写操作一直卡着的状态），当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节点恢复后，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存储也会恢复正常使用。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节点宕机重新启动后，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500" b="0" dirty="0">
                <a:effectLst/>
                <a:latin typeface="Consolas" panose="020B0609020204030204" pitchFamily="49" charset="0"/>
              </a:rPr>
              <a:t>程序会自动运行起来（通过监控节点）</a:t>
            </a:r>
          </a:p>
        </p:txBody>
      </p:sp>
      <p:sp>
        <p:nvSpPr>
          <p:cNvPr id="11" name="矩形 25">
            <a:extLst>
              <a:ext uri="{FF2B5EF4-FFF2-40B4-BE49-F238E27FC236}">
                <a16:creationId xmlns:a16="http://schemas.microsoft.com/office/drawing/2014/main" id="{61B48933-CC15-4842-B2F3-BE7509E26865}"/>
              </a:ext>
            </a:extLst>
          </p:cNvPr>
          <p:cNvSpPr/>
          <p:nvPr/>
        </p:nvSpPr>
        <p:spPr>
          <a:xfrm>
            <a:off x="1384108" y="1603894"/>
            <a:ext cx="9623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 err="1">
                <a:latin typeface="Consolas" panose="020B0609020204030204" pitchFamily="49" charset="0"/>
                <a:cs typeface="+mn-ea"/>
                <a:sym typeface="+mn-lt"/>
              </a:rPr>
              <a:t>Ceph</a:t>
            </a:r>
            <a:r>
              <a:rPr lang="zh-CN" altLang="en-US" sz="6000" b="1" dirty="0">
                <a:latin typeface="Consolas" panose="020B0609020204030204" pitchFamily="49" charset="0"/>
                <a:cs typeface="+mn-ea"/>
                <a:sym typeface="+mn-lt"/>
              </a:rPr>
              <a:t>背后起作用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62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矩形 25">
            <a:extLst>
              <a:ext uri="{FF2B5EF4-FFF2-40B4-BE49-F238E27FC236}">
                <a16:creationId xmlns:a16="http://schemas.microsoft.com/office/drawing/2014/main" id="{61B48933-CC15-4842-B2F3-BE7509E26865}"/>
              </a:ext>
            </a:extLst>
          </p:cNvPr>
          <p:cNvSpPr/>
          <p:nvPr/>
        </p:nvSpPr>
        <p:spPr>
          <a:xfrm>
            <a:off x="1384108" y="1874728"/>
            <a:ext cx="98574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Consolas" panose="020B0609020204030204" pitchFamily="49" charset="0"/>
                <a:cs typeface="+mn-ea"/>
                <a:sym typeface="+mn-lt"/>
              </a:rPr>
              <a:t>遇到了哪些问题？与思考的解决方法！</a:t>
            </a:r>
            <a:endParaRPr lang="en-US" altLang="zh-CN" sz="4400" b="1" dirty="0"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sz="4400" b="1" dirty="0">
              <a:latin typeface="Consolas" panose="020B0609020204030204" pitchFamily="49" charset="0"/>
              <a:cs typeface="+mn-ea"/>
              <a:sym typeface="+mn-lt"/>
            </a:endParaRPr>
          </a:p>
          <a:p>
            <a:pPr marL="571500" indent="-571500">
              <a:buFontTx/>
              <a:buChar char="-"/>
            </a:pP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IP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地址在做实验的时候可能会变化</a:t>
            </a:r>
            <a:endParaRPr lang="en-US" altLang="zh-CN" sz="3600" dirty="0">
              <a:latin typeface="Consolas" panose="020B0609020204030204" pitchFamily="49" charset="0"/>
              <a:cs typeface="+mn-ea"/>
              <a:sym typeface="+mn-lt"/>
            </a:endParaRPr>
          </a:p>
          <a:p>
            <a:pPr marL="1028700" lvl="1" indent="-571500">
              <a:buFontTx/>
              <a:buChar char="-"/>
            </a:pPr>
            <a:r>
              <a:rPr lang="zh-CN" altLang="en-US" sz="3600" dirty="0">
                <a:highlight>
                  <a:srgbClr val="FFFF00"/>
                </a:highlight>
                <a:latin typeface="Consolas" panose="020B0609020204030204" pitchFamily="49" charset="0"/>
                <a:cs typeface="+mn-ea"/>
                <a:sym typeface="+mn-lt"/>
              </a:rPr>
              <a:t>解决方法：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修改</a:t>
            </a: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/</a:t>
            </a:r>
            <a:r>
              <a:rPr lang="en-US" altLang="zh-CN" sz="3600" dirty="0" err="1">
                <a:latin typeface="Consolas" panose="020B0609020204030204" pitchFamily="49" charset="0"/>
                <a:cs typeface="+mn-ea"/>
                <a:sym typeface="+mn-lt"/>
              </a:rPr>
              <a:t>etc</a:t>
            </a: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/hosts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中的配置</a:t>
            </a: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(IP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与</a:t>
            </a: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Hostname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的对应</a:t>
            </a: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32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11D56-0701-488E-9DA1-E82009F05186}"/>
              </a:ext>
            </a:extLst>
          </p:cNvPr>
          <p:cNvSpPr txBox="1"/>
          <p:nvPr/>
        </p:nvSpPr>
        <p:spPr>
          <a:xfrm>
            <a:off x="221348" y="886586"/>
            <a:ext cx="748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u="sng" dirty="0"/>
              <a:t>What is </a:t>
            </a:r>
            <a:r>
              <a:rPr lang="en-US" altLang="zh-CN" sz="6000" b="1" i="1" u="sng" dirty="0" err="1"/>
              <a:t>Ceph</a:t>
            </a:r>
            <a:r>
              <a:rPr lang="zh-CN" altLang="en-US" sz="6000" b="1" i="1" u="sng" dirty="0"/>
              <a:t>？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56843-F2CF-4CAE-8F22-35B5B5DCDEE3}"/>
              </a:ext>
            </a:extLst>
          </p:cNvPr>
          <p:cNvSpPr txBox="1"/>
          <p:nvPr/>
        </p:nvSpPr>
        <p:spPr>
          <a:xfrm>
            <a:off x="1020931" y="2361551"/>
            <a:ext cx="100398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是一个分布式存储系统，诞生于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2004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年，最早致力于开发下一代高性能分布式文件系统的项目。随着云计算的发展，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乘上了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OpenStack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的春风，进而成为了开源社区受关注较高的项目之一。</a:t>
            </a:r>
          </a:p>
          <a:p>
            <a:br>
              <a:rPr lang="zh-CN" altLang="en-US" sz="2400" b="0" dirty="0"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D19A66"/>
                </a:solidFill>
                <a:latin typeface="Consolas" panose="020B0609020204030204" pitchFamily="49" charset="0"/>
              </a:rPr>
              <a:t>- </a:t>
            </a:r>
            <a:r>
              <a:rPr lang="zh-CN" altLang="en-US" sz="2400" b="1" dirty="0">
                <a:solidFill>
                  <a:srgbClr val="D19A66"/>
                </a:solidFill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D19A66"/>
                </a:solidFill>
                <a:latin typeface="Consolas" panose="020B0609020204030204" pitchFamily="49" charset="0"/>
              </a:rPr>
              <a:t>CRUSH</a:t>
            </a:r>
            <a:r>
              <a:rPr lang="zh-CN" altLang="en-US" sz="2400" b="1" dirty="0">
                <a:solidFill>
                  <a:srgbClr val="D19A66"/>
                </a:solidFill>
                <a:latin typeface="Consolas" panose="020B0609020204030204" pitchFamily="49" charset="0"/>
              </a:rPr>
              <a:t>算法**</a:t>
            </a:r>
          </a:p>
          <a:p>
            <a:r>
              <a:rPr lang="zh-CN" altLang="en-US" sz="24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 CRUSH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算法是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的两大创新之一，简单来说，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摒弃了传统的集中式存储元数据寻址的方案，转而使用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CRUSH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算法完成数据的寻址操作。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CRUSH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在一致性哈希基础上很好的考虑了容灾域的隔离，能够实现各类负载的副本放置规则，例如跨机房、机架感知等。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CRUSH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算法有相当强大的扩展性，理论上支持数千个存储节点。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880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矩形 25">
            <a:extLst>
              <a:ext uri="{FF2B5EF4-FFF2-40B4-BE49-F238E27FC236}">
                <a16:creationId xmlns:a16="http://schemas.microsoft.com/office/drawing/2014/main" id="{61B48933-CC15-4842-B2F3-BE7509E26865}"/>
              </a:ext>
            </a:extLst>
          </p:cNvPr>
          <p:cNvSpPr/>
          <p:nvPr/>
        </p:nvSpPr>
        <p:spPr>
          <a:xfrm>
            <a:off x="1384108" y="1299693"/>
            <a:ext cx="98574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Consolas" panose="020B0609020204030204" pitchFamily="49" charset="0"/>
                <a:cs typeface="+mn-ea"/>
                <a:sym typeface="+mn-lt"/>
              </a:rPr>
              <a:t>遇到了哪些问题？与思考的解决方法！</a:t>
            </a:r>
            <a:endParaRPr lang="en-US" altLang="zh-CN" sz="4400" b="1" dirty="0"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sz="4400" b="1" dirty="0">
              <a:latin typeface="Consolas" panose="020B0609020204030204" pitchFamily="49" charset="0"/>
              <a:cs typeface="+mn-ea"/>
              <a:sym typeface="+mn-lt"/>
            </a:endParaRPr>
          </a:p>
          <a:p>
            <a:pPr marL="571500" indent="-571500">
              <a:buFontTx/>
              <a:buChar char="-"/>
            </a:pP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想要重做</a:t>
            </a:r>
            <a:r>
              <a:rPr lang="en-US" altLang="zh-CN" sz="3600" dirty="0" err="1">
                <a:latin typeface="Consolas" panose="020B0609020204030204" pitchFamily="49" charset="0"/>
                <a:cs typeface="+mn-ea"/>
                <a:sym typeface="+mn-lt"/>
              </a:rPr>
              <a:t>Ceph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实验时，</a:t>
            </a:r>
            <a:r>
              <a:rPr lang="en-US" altLang="zh-CN" sz="3600" dirty="0">
                <a:latin typeface="Consolas" panose="020B0609020204030204" pitchFamily="49" charset="0"/>
                <a:cs typeface="+mn-ea"/>
                <a:sym typeface="+mn-lt"/>
              </a:rPr>
              <a:t>Mon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无法创建</a:t>
            </a:r>
            <a:endParaRPr lang="en-US" altLang="zh-CN" sz="3600" dirty="0">
              <a:latin typeface="Consolas" panose="020B0609020204030204" pitchFamily="49" charset="0"/>
              <a:cs typeface="+mn-ea"/>
              <a:sym typeface="+mn-lt"/>
            </a:endParaRPr>
          </a:p>
          <a:p>
            <a:pPr marL="1028700" lvl="1" indent="-571500">
              <a:buFontTx/>
              <a:buChar char="-"/>
            </a:pP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原来的</a:t>
            </a:r>
            <a:r>
              <a:rPr lang="en-US" altLang="zh-CN" sz="3600" dirty="0" err="1">
                <a:latin typeface="Consolas" panose="020B0609020204030204" pitchFamily="49" charset="0"/>
                <a:cs typeface="+mn-ea"/>
                <a:sym typeface="+mn-lt"/>
              </a:rPr>
              <a:t>Ceph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配置没有删除</a:t>
            </a:r>
            <a:endParaRPr lang="en-US" altLang="zh-CN" sz="3600" dirty="0">
              <a:latin typeface="Consolas" panose="020B0609020204030204" pitchFamily="49" charset="0"/>
              <a:cs typeface="+mn-ea"/>
              <a:sym typeface="+mn-lt"/>
            </a:endParaRPr>
          </a:p>
          <a:p>
            <a:pPr marL="1028700" lvl="1" indent="-571500">
              <a:buFontTx/>
              <a:buChar char="-"/>
            </a:pPr>
            <a:r>
              <a:rPr lang="en-US" altLang="zh-CN" sz="3600" dirty="0" err="1">
                <a:latin typeface="Consolas" panose="020B0609020204030204" pitchFamily="49" charset="0"/>
                <a:cs typeface="+mn-ea"/>
                <a:sym typeface="+mn-lt"/>
              </a:rPr>
              <a:t>ceph.conf</a:t>
            </a:r>
            <a:r>
              <a:rPr lang="zh-CN" altLang="en-US" sz="3600" dirty="0">
                <a:latin typeface="Consolas" panose="020B0609020204030204" pitchFamily="49" charset="0"/>
                <a:cs typeface="+mn-ea"/>
                <a:sym typeface="+mn-lt"/>
              </a:rPr>
              <a:t>在两个目录下：</a:t>
            </a:r>
            <a:endParaRPr lang="en-US" altLang="zh-CN" sz="36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3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36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cephuser</a:t>
            </a:r>
            <a:r>
              <a:rPr lang="en-US" altLang="zh-CN" sz="3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/cluster/</a:t>
            </a:r>
            <a:r>
              <a:rPr lang="en-US" altLang="zh-CN" sz="36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ceph.conf</a:t>
            </a:r>
            <a:endParaRPr lang="en-US" altLang="zh-CN" sz="3600" b="0" i="1" dirty="0">
              <a:solidFill>
                <a:srgbClr val="5C637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36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zh-CN" sz="3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36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ceph</a:t>
            </a:r>
            <a:r>
              <a:rPr lang="en-US" altLang="zh-CN" sz="3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36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ceph.conf</a:t>
            </a:r>
            <a:endParaRPr lang="en-US" altLang="zh-CN" sz="3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zh-CN" altLang="en-US" sz="4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卸载干净！ </a:t>
            </a:r>
            <a:r>
              <a:rPr lang="en-US" altLang="zh-CN" sz="4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zh-CN" altLang="en-US" sz="4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一定要对应！</a:t>
            </a:r>
            <a:endParaRPr lang="en-US" altLang="zh-CN" sz="44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14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301948" y="843379"/>
            <a:ext cx="1415772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更多选择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683581" y="2119023"/>
            <a:ext cx="865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通过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ceph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-ansible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来安装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可在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Ubuntu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中等更多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系统中配置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通过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yaml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文件改配置信息更加方便且直观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Hosts(mons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osds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mdss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mgrs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4D4D4D"/>
                </a:solidFill>
                <a:latin typeface="-apple-system"/>
              </a:rPr>
              <a:t>iscsi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en-US" altLang="zh-CN" sz="2800" dirty="0" err="1">
                <a:solidFill>
                  <a:srgbClr val="4D4D4D"/>
                </a:solidFill>
                <a:latin typeface="-apple-system"/>
              </a:rPr>
              <a:t>rgw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4D4D4D"/>
                </a:solidFill>
                <a:latin typeface="-apple-system"/>
              </a:rPr>
              <a:t>nfss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一行命令部署</a:t>
            </a:r>
            <a:br>
              <a:rPr lang="en-US" altLang="zh-CN" sz="28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ansible-playbook -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hosts 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site.yml</a:t>
            </a:r>
            <a:endParaRPr lang="en-US" altLang="zh-CN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491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301948" y="843379"/>
            <a:ext cx="1415772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更多尝试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683581" y="1312896"/>
            <a:ext cx="8655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尝试可视化安装的方法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Copilot</a:t>
            </a:r>
            <a:r>
              <a:rPr lang="zh-CN" altLang="en-US" sz="2800" b="1" i="0" dirty="0">
                <a:solidFill>
                  <a:srgbClr val="4F4F4F"/>
                </a:solidFill>
                <a:effectLst/>
                <a:latin typeface="PingFang SC"/>
              </a:rPr>
              <a:t>可视化配置</a:t>
            </a:r>
            <a:endParaRPr lang="en-US" altLang="zh-CN" sz="28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52E8B6-D53D-458E-A30C-7D2FF352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0" y="2439954"/>
            <a:ext cx="8307974" cy="38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543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683581" y="1312896"/>
            <a:ext cx="865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尝试可视化安装的方法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44CE8-74B3-4EFE-B3A7-D5208AC5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1" y="1855104"/>
            <a:ext cx="11141405" cy="4633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249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301948" y="843379"/>
            <a:ext cx="1415772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更多选择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1D077-1D26-4251-8D63-4BDF7183E540}"/>
              </a:ext>
            </a:extLst>
          </p:cNvPr>
          <p:cNvSpPr txBox="1"/>
          <p:nvPr/>
        </p:nvSpPr>
        <p:spPr>
          <a:xfrm>
            <a:off x="474280" y="2073897"/>
            <a:ext cx="82718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事实上，</a:t>
            </a:r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ceph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-deploy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已不再维护，官方不建议再通过</a:t>
            </a:r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ceph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-deploy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来部署了。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推荐：</a:t>
            </a:r>
            <a:r>
              <a:rPr lang="en-US" altLang="zh-CN" sz="36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Cephadm</a:t>
            </a:r>
            <a:r>
              <a:rPr lang="en-US" altLang="zh-CN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CN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CLI and dashboard GUI.</a:t>
            </a:r>
            <a:r>
              <a:rPr lang="zh-CN" altLang="en-US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sz="36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推荐：</a:t>
            </a:r>
            <a:r>
              <a:rPr lang="en-US" altLang="zh-CN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Rook</a:t>
            </a:r>
            <a:r>
              <a:rPr lang="en-US" altLang="zh-CN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running in Kubernetes</a:t>
            </a:r>
            <a:r>
              <a:rPr lang="en-US" altLang="zh-CN" sz="3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18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301948" y="843379"/>
            <a:ext cx="1415772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探索更多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683581" y="1312896"/>
            <a:ext cx="86557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尝试更多的可视化监控插件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4F4F4F"/>
                </a:solidFill>
                <a:effectLst/>
                <a:latin typeface="PingFang SC"/>
              </a:rPr>
              <a:t>官方的</a:t>
            </a:r>
            <a:r>
              <a:rPr lang="en-US" altLang="zh-CN" sz="2800" b="1" dirty="0">
                <a:solidFill>
                  <a:srgbClr val="4F4F4F"/>
                </a:solidFill>
                <a:latin typeface="PingFang SC"/>
              </a:rPr>
              <a:t>D</a:t>
            </a:r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ashboard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F4F4F"/>
                </a:solidFill>
                <a:latin typeface="PingFang SC"/>
              </a:rPr>
              <a:t>Calamari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F4F4F"/>
                </a:solidFill>
                <a:latin typeface="PingFang SC"/>
              </a:rPr>
              <a:t>G</a:t>
            </a:r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rafana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Prometheus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F4F4F"/>
                </a:solidFill>
                <a:latin typeface="PingFang SC"/>
              </a:rPr>
              <a:t>…</a:t>
            </a:r>
            <a:endParaRPr lang="en-US" altLang="zh-CN" sz="28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13314" name="Picture 2" descr="在这里插入图片描述">
            <a:extLst>
              <a:ext uri="{FF2B5EF4-FFF2-40B4-BE49-F238E27FC236}">
                <a16:creationId xmlns:a16="http://schemas.microsoft.com/office/drawing/2014/main" id="{10E18B11-A50F-4143-B7FC-9C2E6718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23" y="3620135"/>
            <a:ext cx="6091228" cy="29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919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301948" y="843379"/>
            <a:ext cx="1415772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与时俱进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474280" y="2044005"/>
            <a:ext cx="86557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云上部署</a:t>
            </a:r>
            <a:r>
              <a:rPr lang="en-US" altLang="zh-CN" sz="5400" b="1" i="0" dirty="0" err="1">
                <a:solidFill>
                  <a:srgbClr val="4F4F4F"/>
                </a:solidFill>
                <a:effectLst/>
                <a:latin typeface="PingFang SC"/>
              </a:rPr>
              <a:t>Ceph</a:t>
            </a:r>
            <a:endParaRPr lang="en-US" altLang="zh-CN" sz="54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4000" b="1" i="0" dirty="0">
                <a:solidFill>
                  <a:srgbClr val="4F4F4F"/>
                </a:solidFill>
                <a:effectLst/>
                <a:latin typeface="PingFang SC"/>
              </a:rPr>
              <a:t>AWS / Google Cloud Platform…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4F4F4F"/>
                </a:solidFill>
                <a:latin typeface="PingFang SC"/>
              </a:rPr>
              <a:t>Docker</a:t>
            </a:r>
            <a:r>
              <a:rPr lang="zh-CN" altLang="en-US" sz="4000" b="1" dirty="0">
                <a:solidFill>
                  <a:srgbClr val="4F4F4F"/>
                </a:solidFill>
                <a:latin typeface="PingFang SC"/>
              </a:rPr>
              <a:t>容器</a:t>
            </a:r>
            <a:endParaRPr lang="en-US" altLang="zh-CN" sz="40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4000" b="1" i="0" dirty="0">
                <a:solidFill>
                  <a:srgbClr val="4F4F4F"/>
                </a:solidFill>
                <a:effectLst/>
                <a:latin typeface="PingFang SC"/>
              </a:rPr>
              <a:t>K8s (Rook)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41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A0DB2586-72C8-4A52-BBF4-3F0C0D6C61C0}"/>
              </a:ext>
            </a:extLst>
          </p:cNvPr>
          <p:cNvSpPr txBox="1"/>
          <p:nvPr/>
        </p:nvSpPr>
        <p:spPr>
          <a:xfrm>
            <a:off x="800100" y="2267529"/>
            <a:ext cx="9373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latin typeface="Consolas" panose="020B0609020204030204" pitchFamily="49" charset="0"/>
                <a:ea typeface="方正正黑简体" panose="02000000000000000000" pitchFamily="2" charset="-122"/>
                <a:cs typeface="+mn-ea"/>
                <a:sym typeface="+mn-lt"/>
              </a:rPr>
              <a:t>祝大家实验顺利！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BF2F93-4D06-411F-8BB9-7C7DDD0BB25A}"/>
              </a:ext>
            </a:extLst>
          </p:cNvPr>
          <p:cNvCxnSpPr>
            <a:cxnSpLocks/>
          </p:cNvCxnSpPr>
          <p:nvPr/>
        </p:nvCxnSpPr>
        <p:spPr>
          <a:xfrm>
            <a:off x="1161401" y="3923628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0187BA5-04A4-485E-A814-C1DF0F5F7EC3}"/>
              </a:ext>
            </a:extLst>
          </p:cNvPr>
          <p:cNvSpPr txBox="1"/>
          <p:nvPr/>
        </p:nvSpPr>
        <p:spPr>
          <a:xfrm>
            <a:off x="1039333" y="4236393"/>
            <a:ext cx="6381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网络存储课程实验答辩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朱英豪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2020-12-28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EFB883-84EA-4731-8509-8AEF47BAEE9C}"/>
              </a:ext>
            </a:extLst>
          </p:cNvPr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B0FB22-0FD9-48A6-ACBC-72D8F4F33C0F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30187E8-9A8C-4616-8050-BDFA3D153504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EFAC774-A535-4A11-ACEB-F30A3BBCD3A3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56DFA4C-49D2-40EB-9232-1838439A709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3E7B38-0DAA-4F3A-A722-2C7E750B2F2B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B52710CA-B79D-453E-B8EC-BBA08C5B98F9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D067DB-EF9F-46AF-96CD-55084B667A9D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3DF310F-0822-4C15-AF1D-92DAAD658754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4BE58CF-C025-4075-B769-74B91A69F983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5AD019AC-A1E7-40B3-9675-7595CBE8AAA6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B72FBCB3-6588-4557-8520-C00DB563DADA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76">
            <a:extLst>
              <a:ext uri="{FF2B5EF4-FFF2-40B4-BE49-F238E27FC236}">
                <a16:creationId xmlns:a16="http://schemas.microsoft.com/office/drawing/2014/main" id="{15D298C7-062E-41AB-8D69-BB034968DBC9}"/>
              </a:ext>
            </a:extLst>
          </p:cNvPr>
          <p:cNvSpPr txBox="1"/>
          <p:nvPr/>
        </p:nvSpPr>
        <p:spPr>
          <a:xfrm>
            <a:off x="10721812" y="211443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67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11D56-0701-488E-9DA1-E82009F05186}"/>
              </a:ext>
            </a:extLst>
          </p:cNvPr>
          <p:cNvSpPr txBox="1"/>
          <p:nvPr/>
        </p:nvSpPr>
        <p:spPr>
          <a:xfrm>
            <a:off x="221348" y="886586"/>
            <a:ext cx="748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u="sng" dirty="0"/>
              <a:t>What is </a:t>
            </a:r>
            <a:r>
              <a:rPr lang="en-US" altLang="zh-CN" sz="6000" b="1" i="1" u="sng" dirty="0" err="1"/>
              <a:t>Ceph</a:t>
            </a:r>
            <a:r>
              <a:rPr lang="zh-CN" altLang="en-US" sz="6000" b="1" i="1" u="sng" dirty="0"/>
              <a:t>？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56843-F2CF-4CAE-8F22-35B5B5DCDEE3}"/>
              </a:ext>
            </a:extLst>
          </p:cNvPr>
          <p:cNvSpPr txBox="1"/>
          <p:nvPr/>
        </p:nvSpPr>
        <p:spPr>
          <a:xfrm>
            <a:off x="656193" y="2008781"/>
            <a:ext cx="106539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**高可用**</a:t>
            </a:r>
            <a:endParaRPr lang="zh-CN" altLang="en-US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中的数据副本数量可以由管理员自行定义，并可以通过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CRUSH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算法指定副本的物理存储位置以分隔故障域，支持数据强一致性；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可以忍受多种故障场景并自动尝试并行修复。</a:t>
            </a:r>
          </a:p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**高扩展性**</a:t>
            </a:r>
            <a:endParaRPr lang="zh-CN" altLang="en-US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不同于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swift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，客户端所有的读写操作都要经过代理节点。一旦集群并发量增大时，代理节点很容易成为单点瓶颈。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本身并没有主控节点，扩展起来比较容易，并且理论上，它的性能会随着磁盘数量的增加而线性增长。</a:t>
            </a:r>
          </a:p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**特性丰富**</a:t>
            </a:r>
            <a:endParaRPr lang="zh-CN" altLang="en-US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支持三种调用接口：对象存储，块存储，文件系统挂载。三种方式可以一同使用。在国内一些公司的云环境中，通常会采用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作为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openstack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的唯一后端存储来提升数据转发效率。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4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11D56-0701-488E-9DA1-E82009F05186}"/>
              </a:ext>
            </a:extLst>
          </p:cNvPr>
          <p:cNvSpPr txBox="1"/>
          <p:nvPr/>
        </p:nvSpPr>
        <p:spPr>
          <a:xfrm>
            <a:off x="221348" y="886586"/>
            <a:ext cx="748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u="sng" dirty="0" err="1"/>
              <a:t>Ceph</a:t>
            </a:r>
            <a:r>
              <a:rPr lang="zh-CN" altLang="en-US" sz="6000" b="1" i="1" u="sng" dirty="0"/>
              <a:t> </a:t>
            </a:r>
            <a:r>
              <a:rPr lang="en-US" altLang="zh-CN" sz="6000" b="1" i="1" u="sng" dirty="0"/>
              <a:t>Nodes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56843-F2CF-4CAE-8F22-35B5B5DCDEE3}"/>
              </a:ext>
            </a:extLst>
          </p:cNvPr>
          <p:cNvSpPr txBox="1"/>
          <p:nvPr/>
        </p:nvSpPr>
        <p:spPr>
          <a:xfrm>
            <a:off x="735315" y="2630218"/>
            <a:ext cx="106539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800" b="1" dirty="0" err="1">
                <a:solidFill>
                  <a:srgbClr val="D19A66"/>
                </a:solidFill>
                <a:latin typeface="Consolas" panose="020B0609020204030204" pitchFamily="49" charset="0"/>
              </a:rPr>
              <a:t>Ceph</a:t>
            </a:r>
            <a:r>
              <a:rPr lang="zh-CN" altLang="en-US" sz="2800" b="1" dirty="0">
                <a:solidFill>
                  <a:srgbClr val="D19A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D19A66"/>
                </a:solidFill>
                <a:latin typeface="Consolas" panose="020B0609020204030204" pitchFamily="49" charset="0"/>
              </a:rPr>
              <a:t>OSD</a:t>
            </a:r>
            <a:r>
              <a:rPr lang="zh-CN" altLang="en-US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</a:t>
            </a:r>
            <a:endParaRPr lang="zh-CN" alt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- Object Storage Device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。用来存储数据、复制数据、平衡数据、恢复数据</a:t>
            </a:r>
            <a:r>
              <a:rPr lang="zh-CN" altLang="en-US" sz="2800" dirty="0">
                <a:latin typeface="Consolas" panose="020B0609020204030204" pitchFamily="49" charset="0"/>
              </a:rPr>
              <a:t>。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一般情况下一块硬盘对应一个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OSD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。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800" b="1" dirty="0" err="1">
                <a:solidFill>
                  <a:srgbClr val="D19A66"/>
                </a:solidFill>
                <a:latin typeface="Consolas" panose="020B0609020204030204" pitchFamily="49" charset="0"/>
              </a:rPr>
              <a:t>Ceph</a:t>
            </a:r>
            <a:r>
              <a:rPr lang="zh-CN" altLang="en-US" sz="2800" b="1" dirty="0">
                <a:solidFill>
                  <a:srgbClr val="D19A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D19A66"/>
                </a:solidFill>
                <a:latin typeface="Consolas" panose="020B0609020204030204" pitchFamily="49" charset="0"/>
              </a:rPr>
              <a:t>Monitor</a:t>
            </a:r>
            <a:r>
              <a:rPr lang="zh-CN" altLang="en-US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</a:t>
            </a:r>
            <a:endParaRPr lang="zh-CN" alt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负责监视</a:t>
            </a:r>
            <a:r>
              <a:rPr lang="en-US" altLang="zh-CN" sz="28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集群，维护</a:t>
            </a:r>
            <a:r>
              <a:rPr lang="en-US" altLang="zh-CN" sz="28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集群的健康状态等</a:t>
            </a:r>
          </a:p>
          <a:p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zh-CN" altLang="en-US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800" b="1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Ceph</a:t>
            </a:r>
            <a:r>
              <a:rPr lang="en-US" altLang="zh-CN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MDS</a:t>
            </a:r>
            <a:r>
              <a:rPr lang="zh-CN" altLang="en-US" sz="28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**</a:t>
            </a:r>
            <a:endParaRPr lang="zh-CN" alt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- </a:t>
            </a:r>
            <a:r>
              <a:rPr lang="en-US" altLang="zh-CN" sz="2800" b="0" dirty="0" err="1">
                <a:effectLst/>
                <a:latin typeface="Consolas" panose="020B0609020204030204" pitchFamily="49" charset="0"/>
              </a:rPr>
              <a:t>Ceph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effectLst/>
                <a:latin typeface="Consolas" panose="020B0609020204030204" pitchFamily="49" charset="0"/>
              </a:rPr>
              <a:t>MetaData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 Server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。保存文件系统服务的元数据。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0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5F9A9-7E8F-4024-B125-8CB89DFA02CD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8A7958-BD68-454B-9E37-D77A4AD94042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A1F5C5F-68EA-4EBD-8D29-ADD45FC990B9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2440BA9-666D-4C19-BA3D-A7ABE3362BE1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D33765D1-86C6-4346-A776-7902EB04F324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000539-DB56-4E77-82BF-87B8D0928A18}"/>
              </a:ext>
            </a:extLst>
          </p:cNvPr>
          <p:cNvGrpSpPr/>
          <p:nvPr/>
        </p:nvGrpSpPr>
        <p:grpSpPr>
          <a:xfrm>
            <a:off x="978473" y="1880511"/>
            <a:ext cx="3253831" cy="3088254"/>
            <a:chOff x="918118" y="2074291"/>
            <a:chExt cx="3253831" cy="30882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1F17C7-A88A-4018-91BE-4259FCC4794F}"/>
                </a:ext>
              </a:extLst>
            </p:cNvPr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D0E4C2-2E97-4FEB-9EF1-9FD33D7B6F03}"/>
                </a:ext>
              </a:extLst>
            </p:cNvPr>
            <p:cNvSpPr txBox="1"/>
            <p:nvPr/>
          </p:nvSpPr>
          <p:spPr>
            <a:xfrm>
              <a:off x="1673714" y="2687394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latin typeface="Consolas" panose="020B0609020204030204" pitchFamily="49" charset="0"/>
                  <a:cs typeface="+mn-ea"/>
                  <a:sym typeface="+mn-lt"/>
                </a:rPr>
                <a:t>01</a:t>
              </a:r>
              <a:endParaRPr lang="zh-CN" altLang="en-US" sz="11500" i="1" dirty="0">
                <a:latin typeface="Consolas" panose="020B0609020204030204" pitchFamily="49" charset="0"/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0ADE64-9B39-4811-B53C-9FF1BC9069BD}"/>
              </a:ext>
            </a:extLst>
          </p:cNvPr>
          <p:cNvSpPr/>
          <p:nvPr/>
        </p:nvSpPr>
        <p:spPr>
          <a:xfrm>
            <a:off x="4741115" y="2644915"/>
            <a:ext cx="6737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dirty="0">
                <a:latin typeface="Consolas" panose="020B0609020204030204" pitchFamily="49" charset="0"/>
                <a:cs typeface="+mn-ea"/>
                <a:sym typeface="+mn-lt"/>
              </a:rPr>
              <a:t>部署</a:t>
            </a:r>
            <a:r>
              <a:rPr lang="en-US" altLang="zh-CN" sz="9600" b="1" dirty="0" err="1">
                <a:latin typeface="Consolas" panose="020B0609020204030204" pitchFamily="49" charset="0"/>
                <a:cs typeface="+mn-ea"/>
                <a:sym typeface="+mn-lt"/>
              </a:rPr>
              <a:t>Ceph</a:t>
            </a:r>
            <a:endParaRPr lang="zh-CN" altLang="en-US" sz="9600" b="1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88CB527-EBF8-4F41-BCB3-4CB39516D6A6}"/>
              </a:ext>
            </a:extLst>
          </p:cNvPr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FA66970-06DE-47A7-89D7-B78AEA096C4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637D35-46F3-477A-8F48-B9F0EA930C0D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76">
            <a:extLst>
              <a:ext uri="{FF2B5EF4-FFF2-40B4-BE49-F238E27FC236}">
                <a16:creationId xmlns:a16="http://schemas.microsoft.com/office/drawing/2014/main" id="{DB07E6B6-C9DC-4918-874D-E36EE485702C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2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06526-7D25-4580-A426-D22B7A838B65}"/>
              </a:ext>
            </a:extLst>
          </p:cNvPr>
          <p:cNvSpPr/>
          <p:nvPr/>
        </p:nvSpPr>
        <p:spPr>
          <a:xfrm>
            <a:off x="9339309" y="-46608"/>
            <a:ext cx="3074038" cy="695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D74-758C-4E17-AF09-94076D5D317B}"/>
              </a:ext>
            </a:extLst>
          </p:cNvPr>
          <p:cNvSpPr txBox="1"/>
          <p:nvPr/>
        </p:nvSpPr>
        <p:spPr>
          <a:xfrm>
            <a:off x="10055727" y="843379"/>
            <a:ext cx="1661993" cy="522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</a:rPr>
              <a:t>多种方式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B0F5-DC22-42EF-A9F3-D08F57D2D9F4}"/>
              </a:ext>
            </a:extLst>
          </p:cNvPr>
          <p:cNvSpPr txBox="1"/>
          <p:nvPr/>
        </p:nvSpPr>
        <p:spPr>
          <a:xfrm>
            <a:off x="1384108" y="1629020"/>
            <a:ext cx="7036824" cy="359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4000" b="1" dirty="0"/>
              <a:t>Ubuntu (</a:t>
            </a:r>
            <a:r>
              <a:rPr lang="en-US" altLang="zh-CN" sz="4000" b="1" dirty="0" err="1"/>
              <a:t>ceph</a:t>
            </a:r>
            <a:r>
              <a:rPr lang="en-US" altLang="zh-CN" sz="4000" b="1" dirty="0"/>
              <a:t>-ansible)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4000" b="1" dirty="0"/>
              <a:t>Google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Cloud Platform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4000" b="1" dirty="0"/>
              <a:t>CentOS (</a:t>
            </a:r>
            <a:r>
              <a:rPr lang="en-US" altLang="zh-CN" sz="4000" b="1" dirty="0" err="1"/>
              <a:t>ceph</a:t>
            </a:r>
            <a:r>
              <a:rPr lang="en-US" altLang="zh-CN" sz="4000" b="1" dirty="0"/>
              <a:t>-deploy)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7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11D56-0701-488E-9DA1-E82009F05186}"/>
              </a:ext>
            </a:extLst>
          </p:cNvPr>
          <p:cNvSpPr txBox="1"/>
          <p:nvPr/>
        </p:nvSpPr>
        <p:spPr>
          <a:xfrm>
            <a:off x="327880" y="1223988"/>
            <a:ext cx="748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在</a:t>
            </a:r>
            <a:r>
              <a:rPr lang="en-US" altLang="zh-CN" sz="6000" b="1" dirty="0"/>
              <a:t>Ubuntu</a:t>
            </a:r>
            <a:r>
              <a:rPr lang="zh-CN" altLang="en-US" sz="6000" b="1" dirty="0"/>
              <a:t>中初尝试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7FED5-10CC-4D95-A8E5-615D7BB7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180" y="2788895"/>
            <a:ext cx="1532903" cy="148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E26D6-9507-4FF7-A907-C6465464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22" y="4913178"/>
            <a:ext cx="1320990" cy="12348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8CCDCE-62A3-4FB9-A6A2-FC11BF9CACE0}"/>
              </a:ext>
            </a:extLst>
          </p:cNvPr>
          <p:cNvSpPr txBox="1"/>
          <p:nvPr/>
        </p:nvSpPr>
        <p:spPr>
          <a:xfrm>
            <a:off x="559294" y="2380298"/>
            <a:ext cx="7864900" cy="35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/>
              <a:t>通过</a:t>
            </a:r>
            <a:r>
              <a:rPr lang="en-US" altLang="zh-CN" sz="4400" dirty="0"/>
              <a:t>Ansible </a:t>
            </a:r>
            <a:r>
              <a:rPr lang="zh-CN" altLang="en-US" sz="4400" dirty="0"/>
              <a:t>部署：失败了😭</a:t>
            </a:r>
            <a:endParaRPr lang="en-US" altLang="zh-CN" sz="4400" dirty="0"/>
          </a:p>
          <a:p>
            <a:pPr algn="l">
              <a:lnSpc>
                <a:spcPct val="150000"/>
              </a:lnSpc>
            </a:pPr>
            <a:r>
              <a:rPr lang="en-US" altLang="zh-CN" sz="3200" b="0" i="0" dirty="0">
                <a:solidFill>
                  <a:srgbClr val="292929"/>
                </a:solidFill>
                <a:effectLst/>
                <a:latin typeface="fell"/>
              </a:rPr>
              <a:t>    - </a:t>
            </a:r>
            <a:r>
              <a:rPr lang="zh-CN" altLang="en-US" sz="4400" b="1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fell"/>
              </a:rPr>
              <a:t>反思原因</a:t>
            </a:r>
            <a:r>
              <a:rPr lang="zh-CN" altLang="en-US" sz="3200" b="0" i="0" dirty="0">
                <a:solidFill>
                  <a:srgbClr val="292929"/>
                </a:solidFill>
                <a:effectLst/>
                <a:latin typeface="fell"/>
              </a:rPr>
              <a:t>：没有提前准备好多个可以互相连通的</a:t>
            </a:r>
            <a:r>
              <a:rPr lang="en-US" altLang="zh-CN" sz="3200" b="0" i="0" dirty="0">
                <a:solidFill>
                  <a:srgbClr val="292929"/>
                </a:solidFill>
                <a:effectLst/>
                <a:latin typeface="fell"/>
              </a:rPr>
              <a:t>Nodes</a:t>
            </a:r>
            <a:r>
              <a:rPr lang="zh-CN" altLang="en-US" sz="3200" b="0" i="0" dirty="0">
                <a:solidFill>
                  <a:srgbClr val="292929"/>
                </a:solidFill>
                <a:effectLst/>
                <a:latin typeface="fell"/>
              </a:rPr>
              <a:t>。</a:t>
            </a:r>
            <a:r>
              <a:rPr lang="en-US" altLang="zh-CN" sz="3200" b="0" i="0" dirty="0" err="1">
                <a:solidFill>
                  <a:srgbClr val="292929"/>
                </a:solidFill>
                <a:effectLst/>
                <a:latin typeface="fell"/>
              </a:rPr>
              <a:t>Ceph</a:t>
            </a:r>
            <a:r>
              <a:rPr lang="zh-CN" altLang="en-US" sz="3200" b="0" i="0" dirty="0">
                <a:solidFill>
                  <a:srgbClr val="292929"/>
                </a:solidFill>
                <a:effectLst/>
                <a:latin typeface="fell"/>
              </a:rPr>
              <a:t>的搭建至少需要</a:t>
            </a:r>
            <a:r>
              <a:rPr lang="en-US" altLang="zh-CN" sz="3200" b="0" i="0" dirty="0">
                <a:solidFill>
                  <a:srgbClr val="292929"/>
                </a:solidFill>
                <a:effectLst/>
                <a:latin typeface="fell"/>
              </a:rPr>
              <a:t>4</a:t>
            </a:r>
            <a:r>
              <a:rPr lang="zh-CN" altLang="en-US" sz="3200" b="0" i="0" dirty="0">
                <a:solidFill>
                  <a:srgbClr val="292929"/>
                </a:solidFill>
                <a:effectLst/>
                <a:latin typeface="fell"/>
              </a:rPr>
              <a:t>台服务器。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36295D-C9EE-407A-924B-DE206AF36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196" y="4913178"/>
            <a:ext cx="1320990" cy="1234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EA912D-ADB4-4777-B933-A41A559C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070" y="4913178"/>
            <a:ext cx="1320990" cy="12348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8910FD-A446-49B3-9EB3-CD09F799B80B}"/>
              </a:ext>
            </a:extLst>
          </p:cNvPr>
          <p:cNvCxnSpPr>
            <a:cxnSpLocks/>
          </p:cNvCxnSpPr>
          <p:nvPr/>
        </p:nvCxnSpPr>
        <p:spPr>
          <a:xfrm flipV="1">
            <a:off x="8229600" y="4079740"/>
            <a:ext cx="932098" cy="1220229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F1F228-7731-48D8-A90B-FDD0EA1D50C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75435" y="4087046"/>
            <a:ext cx="61256" cy="82613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97BAF0-3BB2-487C-9375-A83209BBFF48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9703947" y="4079742"/>
            <a:ext cx="1663618" cy="83343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518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76">
            <a:extLst>
              <a:ext uri="{FF2B5EF4-FFF2-40B4-BE49-F238E27FC236}">
                <a16:creationId xmlns:a16="http://schemas.microsoft.com/office/drawing/2014/main" id="{EE10052C-107A-4CCC-8FD1-E93402695348}"/>
              </a:ext>
            </a:extLst>
          </p:cNvPr>
          <p:cNvSpPr txBox="1"/>
          <p:nvPr/>
        </p:nvSpPr>
        <p:spPr>
          <a:xfrm>
            <a:off x="221348" y="172866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CEPH</a:t>
            </a:r>
            <a:endParaRPr lang="zh-CN" altLang="en-US" sz="2800" b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E2D66-01BF-4D0E-87B6-9B8607FDF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88" y="172866"/>
            <a:ext cx="10067961" cy="6347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8CCDCE-62A3-4FB9-A6A2-FC11BF9CACE0}"/>
              </a:ext>
            </a:extLst>
          </p:cNvPr>
          <p:cNvSpPr txBox="1"/>
          <p:nvPr/>
        </p:nvSpPr>
        <p:spPr>
          <a:xfrm>
            <a:off x="802728" y="5864506"/>
            <a:ext cx="4802819" cy="75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fell"/>
              </a:rPr>
              <a:t>一键部署集群 真不错 </a:t>
            </a:r>
            <a:r>
              <a:rPr lang="zh-CN" altLang="en-US" sz="3200" b="0" i="0" u="none" strike="noStrike" dirty="0">
                <a:solidFill>
                  <a:srgbClr val="FFFFFF"/>
                </a:solidFill>
                <a:effectLst/>
                <a:highlight>
                  <a:srgbClr val="FFFF00"/>
                </a:highlight>
                <a:latin typeface="Apple Color Emoji"/>
                <a:hlinkClick r:id="rId4"/>
              </a:rPr>
              <a:t>☑︎</a:t>
            </a:r>
            <a:endParaRPr lang="zh-CN" altLang="en-US" sz="3200" b="0" i="0" dirty="0">
              <a:solidFill>
                <a:srgbClr val="292929"/>
              </a:solidFill>
              <a:effectLst/>
              <a:highlight>
                <a:srgbClr val="FFFF00"/>
              </a:highlight>
              <a:latin typeface="fel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BB51-43FE-4F30-BAED-AC391C977C79}"/>
              </a:ext>
            </a:extLst>
          </p:cNvPr>
          <p:cNvSpPr txBox="1"/>
          <p:nvPr/>
        </p:nvSpPr>
        <p:spPr>
          <a:xfrm>
            <a:off x="802728" y="4409146"/>
            <a:ext cx="3168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</a:rPr>
              <a:t>GCP</a:t>
            </a:r>
            <a:endParaRPr lang="zh-CN" altLang="en-US" sz="9600" b="1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983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7|0.7|0.9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7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1354</Words>
  <Application>Microsoft Office PowerPoint</Application>
  <PresentationFormat>Widescreen</PresentationFormat>
  <Paragraphs>179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Apple Color Emoji</vt:lpstr>
      <vt:lpstr>-apple-system</vt:lpstr>
      <vt:lpstr>fell</vt:lpstr>
      <vt:lpstr>PingFang SC</vt:lpstr>
      <vt:lpstr>微软雅黑</vt:lpstr>
      <vt:lpstr>Agency FB</vt:lpstr>
      <vt:lpstr>Arial</vt:lpstr>
      <vt:lpstr>Calibri</vt:lpstr>
      <vt:lpstr>Consolas</vt:lpstr>
      <vt:lpstr>Courier New</vt:lpstr>
      <vt:lpstr>verdana</vt:lpstr>
      <vt:lpstr>Wingdings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Yinghao</cp:lastModifiedBy>
  <cp:revision>119</cp:revision>
  <dcterms:created xsi:type="dcterms:W3CDTF">2020-12-15T09:58:26Z</dcterms:created>
  <dcterms:modified xsi:type="dcterms:W3CDTF">2020-12-28T07:28:25Z</dcterms:modified>
</cp:coreProperties>
</file>