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749" r:id="rId2"/>
  </p:sldMasterIdLst>
  <p:notesMasterIdLst>
    <p:notesMasterId r:id="rId30"/>
  </p:notesMasterIdLst>
  <p:sldIdLst>
    <p:sldId id="335" r:id="rId3"/>
    <p:sldId id="336" r:id="rId4"/>
    <p:sldId id="337" r:id="rId5"/>
    <p:sldId id="260" r:id="rId6"/>
    <p:sldId id="338" r:id="rId7"/>
    <p:sldId id="339" r:id="rId8"/>
    <p:sldId id="340" r:id="rId9"/>
    <p:sldId id="341" r:id="rId10"/>
    <p:sldId id="342" r:id="rId11"/>
    <p:sldId id="343" r:id="rId12"/>
    <p:sldId id="344" r:id="rId13"/>
    <p:sldId id="345" r:id="rId14"/>
    <p:sldId id="346" r:id="rId15"/>
    <p:sldId id="347" r:id="rId16"/>
    <p:sldId id="348" r:id="rId17"/>
    <p:sldId id="399" r:id="rId18"/>
    <p:sldId id="349" r:id="rId19"/>
    <p:sldId id="350" r:id="rId20"/>
    <p:sldId id="400" r:id="rId21"/>
    <p:sldId id="401" r:id="rId22"/>
    <p:sldId id="402" r:id="rId23"/>
    <p:sldId id="403" r:id="rId24"/>
    <p:sldId id="279" r:id="rId25"/>
    <p:sldId id="281" r:id="rId26"/>
    <p:sldId id="355" r:id="rId27"/>
    <p:sldId id="356" r:id="rId28"/>
    <p:sldId id="404" r:id="rId2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D8686"/>
    <a:srgbClr val="3B3BFF"/>
    <a:srgbClr val="008080"/>
    <a:srgbClr val="FF6803"/>
    <a:srgbClr val="F7A20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72326" autoAdjust="0"/>
  </p:normalViewPr>
  <p:slideViewPr>
    <p:cSldViewPr snapToGrid="0">
      <p:cViewPr varScale="1">
        <p:scale>
          <a:sx n="35" d="100"/>
          <a:sy n="35" d="100"/>
        </p:scale>
        <p:origin x="870" y="36"/>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2772B3-2590-4925-9EF5-1A151E60967C}"/>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3" name="Date Placeholder 2">
            <a:extLst>
              <a:ext uri="{FF2B5EF4-FFF2-40B4-BE49-F238E27FC236}">
                <a16:creationId xmlns:a16="http://schemas.microsoft.com/office/drawing/2014/main" id="{23F3D8C4-4864-4A38-AABD-F8C0F6F12B4A}"/>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fld id="{4A371EB3-D759-4934-AA96-B8571FBD925A}" type="datetimeFigureOut">
              <a:rPr lang="en-US" altLang="zh-CN"/>
              <a:pPr>
                <a:defRPr/>
              </a:pPr>
              <a:t>1/31/2021</a:t>
            </a:fld>
            <a:endParaRPr lang="en-US" altLang="zh-CN"/>
          </a:p>
        </p:txBody>
      </p:sp>
      <p:sp>
        <p:nvSpPr>
          <p:cNvPr id="4" name="Slide Image Placeholder 3">
            <a:extLst>
              <a:ext uri="{FF2B5EF4-FFF2-40B4-BE49-F238E27FC236}">
                <a16:creationId xmlns:a16="http://schemas.microsoft.com/office/drawing/2014/main" id="{883961CB-3F07-4D91-B1B4-ACC2A8C5D95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4915114-AA58-4A37-A6CB-C2869601E70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7EB29B2-4A1B-4555-B703-EC800B3859BE}"/>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7" name="Slide Number Placeholder 6">
            <a:extLst>
              <a:ext uri="{FF2B5EF4-FFF2-40B4-BE49-F238E27FC236}">
                <a16:creationId xmlns:a16="http://schemas.microsoft.com/office/drawing/2014/main" id="{E507C4B2-699A-473E-AE74-7B7FCA43C3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4C67B127-0054-4C7D-89F6-9FAE1DB4323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9A51A7FB-51DF-4BA0-B6C4-144FED1B9F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33D71FFB-6FFA-40CE-B577-FCE4079C59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So the first example of transportation data analysis is the safety analysis</a:t>
            </a:r>
          </a:p>
        </p:txBody>
      </p:sp>
      <p:sp>
        <p:nvSpPr>
          <p:cNvPr id="26628" name="Slide Number Placeholder 3">
            <a:extLst>
              <a:ext uri="{FF2B5EF4-FFF2-40B4-BE49-F238E27FC236}">
                <a16:creationId xmlns:a16="http://schemas.microsoft.com/office/drawing/2014/main" id="{4D5EAB42-BD32-42C9-9D05-96436957C9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2C859D4-E6C9-4035-AECE-427AE105140E}"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C5D9425F-CE84-45C1-80FB-BB7BA01264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21AEE9B2-C122-469C-8CC3-9F5881F209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Poisson distribution describes the data that is generated from a Poisson process. </a:t>
            </a:r>
          </a:p>
          <a:p>
            <a:pPr eaLnBrk="1" hangingPunct="1">
              <a:spcBef>
                <a:spcPct val="0"/>
              </a:spcBef>
            </a:pPr>
            <a:r>
              <a:rPr lang="en-US" altLang="zh-CN">
                <a:ea typeface="宋体" panose="02010600030101010101" pitchFamily="2" charset="-122"/>
              </a:rPr>
              <a:t>This is a discrete probability distribution, and assumes the rate or expected value is constant in time. </a:t>
            </a:r>
          </a:p>
          <a:p>
            <a:pPr eaLnBrk="1" hangingPunct="1">
              <a:spcBef>
                <a:spcPct val="0"/>
              </a:spcBef>
            </a:pPr>
            <a:r>
              <a:rPr lang="en-US" altLang="zh-CN">
                <a:ea typeface="宋体" panose="02010600030101010101" pitchFamily="2" charset="-122"/>
              </a:rPr>
              <a:t>Also, the data must be non-negative, which is obvious for count data.</a:t>
            </a:r>
          </a:p>
          <a:p>
            <a:pPr eaLnBrk="1" hangingPunct="1">
              <a:spcBef>
                <a:spcPct val="0"/>
              </a:spcBef>
            </a:pPr>
            <a:r>
              <a:rPr lang="en-US" altLang="zh-CN">
                <a:ea typeface="宋体" panose="02010600030101010101" pitchFamily="2" charset="-122"/>
              </a:rPr>
              <a:t>The most well-known characteristic is that the mean of the event counts is equal to the variance.</a:t>
            </a:r>
          </a:p>
          <a:p>
            <a:pPr eaLnBrk="1" hangingPunct="1">
              <a:spcBef>
                <a:spcPct val="0"/>
              </a:spcBef>
            </a:pPr>
            <a:r>
              <a:rPr lang="en-US" altLang="zh-CN">
                <a:ea typeface="宋体" panose="02010600030101010101" pitchFamily="2" charset="-122"/>
              </a:rPr>
              <a:t>It is popular for used to model fixed time event count data, which makes it intuitive for use in accident counts.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This is the probability mass function, where y is the count value we want to model. </a:t>
            </a:r>
          </a:p>
          <a:p>
            <a:pPr eaLnBrk="1" hangingPunct="1">
              <a:spcBef>
                <a:spcPct val="0"/>
              </a:spcBef>
            </a:pPr>
            <a:r>
              <a:rPr lang="en-US" altLang="zh-CN">
                <a:ea typeface="宋体" panose="02010600030101010101" pitchFamily="2" charset="-122"/>
              </a:rPr>
              <a:t>You will note here that there is only one parameter, lambda, in the function. This is because in a Poisson process, mean and variance are equal and thus only one parameter is needed.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here is a question, the core assumption that the mean is equal to the variance, how realistic is this for accident data?</a:t>
            </a:r>
          </a:p>
          <a:p>
            <a:pPr eaLnBrk="1" hangingPunct="1">
              <a:spcBef>
                <a:spcPct val="0"/>
              </a:spcBef>
            </a:pPr>
            <a:r>
              <a:rPr lang="en-US" altLang="zh-CN">
                <a:ea typeface="宋体" panose="02010600030101010101" pitchFamily="2" charset="-122"/>
              </a:rPr>
              <a:t>It kind of makes sense, in that we might expect the variance to increase with the mean, generally this is a very strict assumption and in fact it is seldom found to be true.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There are something we can do to solve this. But for now let’s just keep this going.</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e is the Euler’s number which is the basis for natural logarithm.</a:t>
            </a:r>
          </a:p>
          <a:p>
            <a:pPr eaLnBrk="1" hangingPunct="1">
              <a:spcBef>
                <a:spcPct val="0"/>
              </a:spcBef>
            </a:pPr>
            <a:r>
              <a:rPr lang="en-US" altLang="zh-CN">
                <a:ea typeface="宋体" panose="02010600030101010101" pitchFamily="2" charset="-122"/>
              </a:rPr>
              <a:t>Factorial of y</a:t>
            </a: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p:txBody>
      </p:sp>
      <p:sp>
        <p:nvSpPr>
          <p:cNvPr id="45060" name="Slide Number Placeholder 3">
            <a:extLst>
              <a:ext uri="{FF2B5EF4-FFF2-40B4-BE49-F238E27FC236}">
                <a16:creationId xmlns:a16="http://schemas.microsoft.com/office/drawing/2014/main" id="{2FD5AE68-CFA6-470C-AD22-432861CBB8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4FA9F15-8AEE-4C44-98B8-E4810646C66C}"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79F055E7-0D0B-4E7E-A91E-BFB95FF3BB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D6C028A5-9655-4640-9971-EB5DF2FD75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Okay, let’s look at Poisson regression for accident count data.</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Suppose </a:t>
            </a:r>
            <a:r>
              <a:rPr lang="zh-CN" altLang="en-US">
                <a:ea typeface="宋体" panose="02010600030101010101" pitchFamily="2" charset="-122"/>
              </a:rPr>
              <a:t>𝑌 </a:t>
            </a:r>
            <a:r>
              <a:rPr lang="en-US" altLang="zh-CN">
                <a:ea typeface="宋体" panose="02010600030101010101" pitchFamily="2" charset="-122"/>
              </a:rPr>
              <a:t>is the accident count, which can be influenced by a number of factors, {</a:t>
            </a:r>
            <a:r>
              <a:rPr lang="zh-CN" altLang="en-US">
                <a:ea typeface="宋体" panose="02010600030101010101" pitchFamily="2" charset="-122"/>
              </a:rPr>
              <a:t>𝑋</a:t>
            </a:r>
            <a:r>
              <a:rPr lang="en-US" altLang="zh-CN">
                <a:ea typeface="宋体" panose="02010600030101010101" pitchFamily="2" charset="-122"/>
              </a:rPr>
              <a:t>_1, </a:t>
            </a:r>
            <a:r>
              <a:rPr lang="zh-CN" altLang="en-US">
                <a:ea typeface="宋体" panose="02010600030101010101" pitchFamily="2" charset="-122"/>
              </a:rPr>
              <a:t>𝑋</a:t>
            </a:r>
            <a:r>
              <a:rPr lang="en-US" altLang="zh-CN">
                <a:ea typeface="宋体" panose="02010600030101010101" pitchFamily="2" charset="-122"/>
              </a:rPr>
              <a:t>_2, …, </a:t>
            </a:r>
            <a:r>
              <a:rPr lang="zh-CN" altLang="en-US">
                <a:ea typeface="宋体" panose="02010600030101010101" pitchFamily="2" charset="-122"/>
              </a:rPr>
              <a:t>𝑋</a:t>
            </a:r>
            <a:r>
              <a:rPr lang="en-US" altLang="zh-CN">
                <a:ea typeface="宋体" panose="02010600030101010101" pitchFamily="2" charset="-122"/>
              </a:rPr>
              <a:t>_</a:t>
            </a:r>
            <a:r>
              <a:rPr lang="zh-CN" altLang="en-US">
                <a:ea typeface="宋体" panose="02010600030101010101" pitchFamily="2" charset="-122"/>
              </a:rPr>
              <a:t>𝑛</a:t>
            </a:r>
            <a:r>
              <a:rPr lang="en-US" altLang="zh-CN">
                <a:ea typeface="宋体" panose="02010600030101010101" pitchFamily="2" charset="-122"/>
              </a:rPr>
              <a:t>}. And </a:t>
            </a:r>
            <a:r>
              <a:rPr lang="zh-CN" altLang="en-US">
                <a:ea typeface="宋体" panose="02010600030101010101" pitchFamily="2" charset="-122"/>
              </a:rPr>
              <a:t>𝑌 </a:t>
            </a:r>
            <a:r>
              <a:rPr lang="en-US" altLang="zh-CN">
                <a:ea typeface="宋体" panose="02010600030101010101" pitchFamily="2" charset="-122"/>
              </a:rPr>
              <a:t>follows a Poisson distribution with the parameter </a:t>
            </a:r>
            <a:r>
              <a:rPr lang="zh-CN" altLang="en-US">
                <a:ea typeface="宋体" panose="02010600030101010101" pitchFamily="2" charset="-122"/>
              </a:rPr>
              <a:t>𝜆</a:t>
            </a:r>
            <a:r>
              <a:rPr lang="en-US" altLang="zh-CN">
                <a:ea typeface="宋体" panose="02010600030101010101" pitchFamily="2" charset="-122"/>
              </a:rPr>
              <a: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How to build a connection between X and Y? Because we have fixed the model form (Poisson), the distribution of Y is fixed to some extent. But what we can do is to model the distribution parameter </a:t>
            </a:r>
            <a:r>
              <a:rPr lang="zh-CN" altLang="en-US">
                <a:ea typeface="宋体" panose="02010600030101010101" pitchFamily="2" charset="-122"/>
              </a:rPr>
              <a:t>𝜆</a:t>
            </a:r>
            <a:r>
              <a:rPr lang="en-US" altLang="zh-CN">
                <a:ea typeface="宋体" panose="02010600030101010101" pitchFamily="2" charset="-122"/>
              </a:rPr>
              <a:t>. From definition we know this equals to the mean of </a:t>
            </a:r>
            <a:r>
              <a:rPr lang="en-US" altLang="zh-CN" i="1">
                <a:ea typeface="宋体" panose="02010600030101010101" pitchFamily="2" charset="-122"/>
              </a:rPr>
              <a:t>Y</a:t>
            </a:r>
            <a:r>
              <a:rPr lang="en-US" altLang="zh-CN">
                <a:ea typeface="宋体" panose="02010600030101010101" pitchFamily="2" charset="-122"/>
              </a:rPr>
              <a:t>.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Then how to model? The first thing I would think of is to use some kind of linear model, like this here. </a:t>
            </a:r>
          </a:p>
          <a:p>
            <a:pPr eaLnBrk="1" hangingPunct="1">
              <a:spcBef>
                <a:spcPct val="0"/>
              </a:spcBef>
            </a:pPr>
            <a:r>
              <a:rPr lang="zh-CN" altLang="en-US">
                <a:ea typeface="宋体" panose="02010600030101010101" pitchFamily="2" charset="-122"/>
              </a:rPr>
              <a:t>𝜆 </a:t>
            </a:r>
            <a:r>
              <a:rPr lang="en-US" altLang="zh-CN">
                <a:ea typeface="宋体" panose="02010600030101010101" pitchFamily="2" charset="-122"/>
              </a:rPr>
              <a:t>is the response variable, and then some regression coefficients beta 1 through beta n with predictors X1 through Xn. These could be things like speed limit, traffic volume, or weather.</a:t>
            </a:r>
          </a:p>
          <a:p>
            <a:pPr eaLnBrk="1" hangingPunct="1">
              <a:spcBef>
                <a:spcPct val="0"/>
              </a:spcBef>
            </a:pPr>
            <a:r>
              <a:rPr lang="en-US" altLang="zh-CN">
                <a:ea typeface="宋体" panose="02010600030101010101" pitchFamily="2" charset="-122"/>
              </a:rPr>
              <a:t>Is this a good model form? Probably not. The issue with this model is that it can predict negative values.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what if I take the natural log of </a:t>
            </a:r>
            <a:r>
              <a:rPr lang="zh-CN" altLang="en-US">
                <a:ea typeface="宋体" panose="02010600030101010101" pitchFamily="2" charset="-122"/>
              </a:rPr>
              <a:t>𝜆</a:t>
            </a:r>
            <a:r>
              <a:rPr lang="en-US" altLang="zh-CN">
                <a:ea typeface="宋体" panose="02010600030101010101" pitchFamily="2" charset="-122"/>
              </a:rPr>
              <a:t>, and make this the response variable? </a:t>
            </a:r>
          </a:p>
          <a:p>
            <a:pPr eaLnBrk="1" hangingPunct="1">
              <a:spcBef>
                <a:spcPct val="0"/>
              </a:spcBef>
            </a:pPr>
            <a:r>
              <a:rPr lang="en-US" altLang="zh-CN">
                <a:ea typeface="宋体" panose="02010600030101010101" pitchFamily="2" charset="-122"/>
              </a:rPr>
              <a:t>You can see that in such model form, </a:t>
            </a:r>
            <a:r>
              <a:rPr lang="zh-CN" altLang="en-US">
                <a:ea typeface="宋体" panose="02010600030101010101" pitchFamily="2" charset="-122"/>
              </a:rPr>
              <a:t>𝜆 </a:t>
            </a:r>
            <a:r>
              <a:rPr lang="en-US" altLang="zh-CN">
                <a:ea typeface="宋体" panose="02010600030101010101" pitchFamily="2" charset="-122"/>
              </a:rPr>
              <a:t>is actually the exponent of e, which is guaranteed to be positive.</a:t>
            </a:r>
          </a:p>
        </p:txBody>
      </p:sp>
      <p:sp>
        <p:nvSpPr>
          <p:cNvPr id="47108" name="Slide Number Placeholder 3">
            <a:extLst>
              <a:ext uri="{FF2B5EF4-FFF2-40B4-BE49-F238E27FC236}">
                <a16:creationId xmlns:a16="http://schemas.microsoft.com/office/drawing/2014/main" id="{D8BAE5E2-1361-4570-A532-BC5D0C02A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4A0874D-B48B-48C4-A5F7-D50A38DD4B62}"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3AD89E1B-0CA8-4205-B252-EB6582A6FE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EE844E41-EF83-4028-A9B6-CBAAA8749E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From the previous model we just developed, we can represent the probability for each accident count number by putting the formulation into the Poisson distribution probability mass function.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assuming you have collected some data, including the accident count </a:t>
            </a:r>
            <a:r>
              <a:rPr lang="en-US" altLang="zh-CN" i="1">
                <a:ea typeface="宋体" panose="02010600030101010101" pitchFamily="2" charset="-122"/>
              </a:rPr>
              <a:t>Y</a:t>
            </a:r>
            <a:r>
              <a:rPr lang="en-US" altLang="zh-CN">
                <a:ea typeface="宋体" panose="02010600030101010101" pitchFamily="2" charset="-122"/>
              </a:rPr>
              <a:t> and predictor set </a:t>
            </a:r>
            <a:r>
              <a:rPr lang="en-US" altLang="zh-CN" i="1">
                <a:ea typeface="宋体" panose="02010600030101010101" pitchFamily="2" charset="-122"/>
              </a:rPr>
              <a:t>X</a:t>
            </a:r>
            <a:r>
              <a:rPr lang="en-US" altLang="zh-CN">
                <a:ea typeface="宋体" panose="02010600030101010101" pitchFamily="2" charset="-122"/>
              </a:rPr>
              <a:t> (e.g., speed limit, traffic volume, weather, etc.). </a:t>
            </a:r>
          </a:p>
          <a:p>
            <a:pPr eaLnBrk="1" hangingPunct="1">
              <a:spcBef>
                <a:spcPct val="0"/>
              </a:spcBef>
            </a:pPr>
            <a:r>
              <a:rPr lang="en-US" altLang="zh-CN">
                <a:ea typeface="宋体" panose="02010600030101010101" pitchFamily="2" charset="-122"/>
              </a:rPr>
              <a:t>The likelihood that the observed data will occur is calculated as the product of probabilities for all observations: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Here we introduce the concept of Maximum Likelihood Estimation (MLE). This is a very popular statistical method for estimating model parameters, and the idea behind it is that what we observed in reality must be something that are likely to occur, and thus we want to choose the model parameter that maximize the probability of our observations.</a:t>
            </a:r>
          </a:p>
          <a:p>
            <a:pPr eaLnBrk="1" hangingPunct="1">
              <a:spcBef>
                <a:spcPct val="0"/>
              </a:spcBef>
            </a:pPr>
            <a:endParaRPr lang="en-US" altLang="zh-CN">
              <a:ea typeface="宋体" panose="02010600030101010101" pitchFamily="2" charset="-122"/>
            </a:endParaRPr>
          </a:p>
        </p:txBody>
      </p:sp>
      <p:sp>
        <p:nvSpPr>
          <p:cNvPr id="49156" name="Slide Number Placeholder 3">
            <a:extLst>
              <a:ext uri="{FF2B5EF4-FFF2-40B4-BE49-F238E27FC236}">
                <a16:creationId xmlns:a16="http://schemas.microsoft.com/office/drawing/2014/main" id="{8151E14E-43F4-4538-A4C6-95DC3A7B5C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2D45C9D-F058-4110-A2DB-4F919EF55CAF}" type="slidenum">
              <a:rPr lang="en-US" altLang="zh-CN" smtClean="0"/>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A175A97F-4E2B-47D6-8ABE-DF77B3D5BA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29192961-2776-4A9A-A127-7CBA308FC9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We typically take the logarithm of likelihood function to make it for computational convenience.</a:t>
            </a:r>
          </a:p>
          <a:p>
            <a:pPr eaLnBrk="1" hangingPunct="1">
              <a:spcBef>
                <a:spcPct val="0"/>
              </a:spcBef>
            </a:pPr>
            <a:r>
              <a:rPr lang="en-US" altLang="zh-CN">
                <a:ea typeface="宋体" panose="02010600030101010101" pitchFamily="2" charset="-122"/>
              </a:rPr>
              <a:t>You can see there is a term on the end that does not have any beta in it, which is not of interest because it is a fixed quantity.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After dropping the fixed term, I have this as my final objective function.</a:t>
            </a:r>
          </a:p>
          <a:p>
            <a:pPr eaLnBrk="1" hangingPunct="1">
              <a:spcBef>
                <a:spcPct val="0"/>
              </a:spcBef>
            </a:pPr>
            <a:r>
              <a:rPr lang="en-US" altLang="zh-CN">
                <a:ea typeface="宋体" panose="02010600030101010101" pitchFamily="2" charset="-122"/>
              </a:rPr>
              <a:t>My goal is to find beta that that results in the highest (log) likelihood for observed data.</a:t>
            </a:r>
          </a:p>
          <a:p>
            <a:pPr eaLnBrk="1" hangingPunct="1">
              <a:spcBef>
                <a:spcPct val="0"/>
              </a:spcBef>
            </a:pPr>
            <a:r>
              <a:rPr lang="en-US" altLang="zh-CN">
                <a:ea typeface="宋体" panose="02010600030101010101" pitchFamily="2" charset="-122"/>
              </a:rPr>
              <a:t>One would think I could take the derivative of this and find the maximum value, but there is actually no closed form solution. So the software that does this uses numerical methods to estimate the parameters. </a:t>
            </a:r>
          </a:p>
          <a:p>
            <a:pPr eaLnBrk="1" hangingPunct="1">
              <a:spcBef>
                <a:spcPct val="0"/>
              </a:spcBef>
            </a:pPr>
            <a:endParaRPr lang="en-US" altLang="zh-CN">
              <a:ea typeface="宋体" panose="02010600030101010101" pitchFamily="2" charset="-122"/>
            </a:endParaRPr>
          </a:p>
        </p:txBody>
      </p:sp>
      <p:sp>
        <p:nvSpPr>
          <p:cNvPr id="51204" name="Slide Number Placeholder 3">
            <a:extLst>
              <a:ext uri="{FF2B5EF4-FFF2-40B4-BE49-F238E27FC236}">
                <a16:creationId xmlns:a16="http://schemas.microsoft.com/office/drawing/2014/main" id="{B1B9465E-DCDB-419C-9D8F-139B749E99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34BCC59-B05F-40F7-975A-E8FC3E27AC27}"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A9AC87C-F764-499D-AE91-5065B99400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2E86B319-A5E5-4103-99F1-939B93516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Now we have finished the Poisson regression, but there is still room to further improve the model.</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Consider the assumption of a Poisson process, which requires the mean to be equal to the variance. This may not hold true in reality. This can be solved by introducing a dispersion term into the model to allow variance greater than the mean.</a:t>
            </a:r>
          </a:p>
          <a:p>
            <a:pPr eaLnBrk="1" hangingPunct="1">
              <a:spcBef>
                <a:spcPct val="0"/>
              </a:spcBef>
            </a:pPr>
            <a:r>
              <a:rPr lang="en-US" altLang="zh-CN">
                <a:ea typeface="宋体" panose="02010600030101010101" pitchFamily="2" charset="-122"/>
              </a:rPr>
              <a:t>This model form is called Negative Binomial regression (Poisson gamma distribution).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let us define another variable, miu, that will represent the mean, and the variance as the mean plus some added quantity multiplied by the mean. </a:t>
            </a:r>
          </a:p>
          <a:p>
            <a:pPr eaLnBrk="1" hangingPunct="1">
              <a:spcBef>
                <a:spcPct val="0"/>
              </a:spcBef>
            </a:pPr>
            <a:r>
              <a:rPr lang="en-US" altLang="zh-CN">
                <a:ea typeface="宋体" panose="02010600030101010101" pitchFamily="2" charset="-122"/>
              </a:rPr>
              <a:t>Without going through the tedious derivation, this is the probability mass function you end up with.</a:t>
            </a:r>
          </a:p>
          <a:p>
            <a:pPr eaLnBrk="1" hangingPunct="1">
              <a:spcBef>
                <a:spcPct val="0"/>
              </a:spcBef>
            </a:pPr>
            <a:r>
              <a:rPr lang="en-US" altLang="zh-CN">
                <a:ea typeface="宋体" panose="02010600030101010101" pitchFamily="2" charset="-122"/>
              </a:rPr>
              <a:t>You can see this symbol here, this is the gamma function.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It is defined as the factorial of a number minus one, and has some other interpretations for non-integers, but that is not really important for what we are doing.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Let us look at what this means.</a:t>
            </a: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p:txBody>
      </p:sp>
      <p:sp>
        <p:nvSpPr>
          <p:cNvPr id="53252" name="Slide Number Placeholder 3">
            <a:extLst>
              <a:ext uri="{FF2B5EF4-FFF2-40B4-BE49-F238E27FC236}">
                <a16:creationId xmlns:a16="http://schemas.microsoft.com/office/drawing/2014/main" id="{F24E4B02-E77C-4547-8ECE-B0AA0B9FA9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BE8DCBD-7B71-408E-901B-361FB6451968}"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2C9BDE33-01AD-4540-A668-F28173F4AA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19D77089-D121-4B62-9EEC-DE9F7114CC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So in the Poisson model, if a variable is Poisson distributed, we use this notation to say it is Poisson distributed with mean and variance equal to lambda.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the negative binomial model, the mean itself is a random variable which is gamma distributed with parameters alpha and beta, hence the name Poisson gamma distribution.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result is that the mean is a product of alpha and beta, and the variance cam be calculated through decomposition following law of total variance.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Thus, we have two parameters in the negative binomial model, the mean, miu, and the dispersion parameter, k.</a:t>
            </a:r>
          </a:p>
        </p:txBody>
      </p:sp>
      <p:sp>
        <p:nvSpPr>
          <p:cNvPr id="55300" name="Slide Number Placeholder 3">
            <a:extLst>
              <a:ext uri="{FF2B5EF4-FFF2-40B4-BE49-F238E27FC236}">
                <a16:creationId xmlns:a16="http://schemas.microsoft.com/office/drawing/2014/main" id="{3285880B-7EB8-4B35-94D0-48D2DC71FE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596846B-8DE0-4E10-8E6E-B340BA9256DD}"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ACB727B3-B857-47B0-A980-5A5964CBD3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09B79C2E-C5D4-447F-8DBB-D039B48B24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Now we need to find both regression parameters (the coefficient vector </a:t>
            </a:r>
            <a:r>
              <a:rPr lang="zh-CN" altLang="en-US">
                <a:latin typeface="Cambria Math" panose="02040503050406030204" pitchFamily="18" charset="0"/>
                <a:ea typeface="宋体" panose="02010600030101010101" pitchFamily="2" charset="-122"/>
              </a:rPr>
              <a:t>𝛽</a:t>
            </a:r>
            <a:r>
              <a:rPr lang="en-US" altLang="zh-CN">
                <a:ea typeface="宋体" panose="02010600030101010101" pitchFamily="2" charset="-122"/>
              </a:rPr>
              <a:t>) and the dispersion parameter, </a:t>
            </a:r>
            <a:r>
              <a:rPr lang="zh-CN" altLang="en-US">
                <a:latin typeface="Cambria Math" panose="02040503050406030204" pitchFamily="18" charset="0"/>
                <a:ea typeface="宋体" panose="02010600030101010101" pitchFamily="2" charset="-122"/>
              </a:rPr>
              <a:t>𝑘</a:t>
            </a:r>
            <a:r>
              <a:rPr lang="en-US" altLang="zh-CN">
                <a:ea typeface="宋体" panose="02010600030101010101" pitchFamily="2" charset="-122"/>
              </a:rPr>
              <a:t>. Again, this is solved with the maximum likelihood estimation.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did not write out the log likelihood function, but it is derived similar to the Poisson distribution.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Some notes about the negative binomial regression:</a:t>
            </a:r>
          </a:p>
          <a:p>
            <a:pPr eaLnBrk="1" hangingPunct="1">
              <a:spcBef>
                <a:spcPct val="0"/>
              </a:spcBef>
            </a:pPr>
            <a:r>
              <a:rPr lang="en-US" altLang="zh-CN">
                <a:ea typeface="宋体" panose="02010600030101010101" pitchFamily="2" charset="-122"/>
              </a:rPr>
              <a:t>As one could imagine, as k goes to zero, the model tends toward the Poisson distribution. This can be interpreted as the variance reducing to the mean. </a:t>
            </a:r>
          </a:p>
          <a:p>
            <a:pPr eaLnBrk="1" hangingPunct="1">
              <a:spcBef>
                <a:spcPct val="0"/>
              </a:spcBef>
            </a:pPr>
            <a:r>
              <a:rPr lang="en-US" altLang="zh-CN">
                <a:ea typeface="宋体" panose="02010600030101010101" pitchFamily="2" charset="-122"/>
              </a:rPr>
              <a:t>Also, it is worth mentioning that there are still limitations to this model.</a:t>
            </a:r>
          </a:p>
          <a:p>
            <a:pPr eaLnBrk="1" hangingPunct="1">
              <a:spcBef>
                <a:spcPct val="0"/>
              </a:spcBef>
            </a:pPr>
            <a:r>
              <a:rPr lang="en-US" altLang="zh-CN">
                <a:ea typeface="宋体" panose="02010600030101010101" pitchFamily="2" charset="-122"/>
              </a:rPr>
              <a:t>For one, it does not handle under dispersion, when the </a:t>
            </a:r>
            <a:r>
              <a:rPr lang="en-US" altLang="zh-CN">
                <a:ea typeface="宋体" panose="02010600030101010101" pitchFamily="2" charset="-122"/>
                <a:sym typeface="Wingdings" panose="05000000000000000000" pitchFamily="2" charset="2"/>
              </a:rPr>
              <a:t>variance is less than the mean</a:t>
            </a:r>
            <a:r>
              <a:rPr lang="en-US" altLang="zh-CN">
                <a:ea typeface="宋体" panose="02010600030101010101" pitchFamily="2" charset="-122"/>
              </a:rPr>
              <a: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Also, it does not work well when there are a large number of zero counts in the dataset. But, it tends to work quite well for accident data so it is used extensively.</a:t>
            </a:r>
          </a:p>
        </p:txBody>
      </p:sp>
      <p:sp>
        <p:nvSpPr>
          <p:cNvPr id="58372" name="Slide Number Placeholder 3">
            <a:extLst>
              <a:ext uri="{FF2B5EF4-FFF2-40B4-BE49-F238E27FC236}">
                <a16:creationId xmlns:a16="http://schemas.microsoft.com/office/drawing/2014/main" id="{1C5165ED-D76B-46A3-9CF8-BB1875B32C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5E7786F-24E2-4CCD-BED6-923E579C5F3D}" type="slidenum">
              <a:rPr lang="en-US" altLang="zh-CN" smtClean="0"/>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57E1F82-E6E5-4AD2-81FE-617EE7CDDD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1EDFC7FB-BDC2-4B39-805E-031BDE69AC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Let’s move on. You have probably encountered Bayes theorem and general field of Bayesian statistics, we will not go into much detail on the general subject.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But, just as a simple introduction to the Bayes approach, consider that standard statistical inference is based on the likelihood function, with the goal of obtaining maximum likelihood estimates for parameters and standard errors.</a:t>
            </a:r>
          </a:p>
          <a:p>
            <a:pPr eaLnBrk="1" hangingPunct="1">
              <a:spcBef>
                <a:spcPct val="0"/>
              </a:spcBef>
            </a:pPr>
            <a:r>
              <a:rPr lang="en-US" altLang="zh-CN">
                <a:ea typeface="宋体" panose="02010600030101010101" pitchFamily="2" charset="-122"/>
              </a:rPr>
              <a:t>The Bayesian program says that, we have some prior distributions about the parameters, maybe from some experiments or knowledge we already have, prior to considering any data.</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 simple example is coin flipping. </a:t>
            </a:r>
          </a:p>
          <a:p>
            <a:pPr eaLnBrk="1" hangingPunct="1">
              <a:spcBef>
                <a:spcPct val="0"/>
              </a:spcBef>
            </a:pPr>
            <a:r>
              <a:rPr lang="en-US" altLang="zh-CN">
                <a:ea typeface="宋体" panose="02010600030101010101" pitchFamily="2" charset="-122"/>
              </a:rPr>
              <a:t>How would we estimate the probability of getting a head if we only flip the coin once and get a head?</a:t>
            </a:r>
          </a:p>
          <a:p>
            <a:pPr eaLnBrk="1" hangingPunct="1">
              <a:spcBef>
                <a:spcPct val="0"/>
              </a:spcBef>
            </a:pPr>
            <a:r>
              <a:rPr lang="en-US" altLang="zh-CN">
                <a:ea typeface="宋体" panose="02010600030101010101" pitchFamily="2" charset="-122"/>
              </a:rPr>
              <a:t>Using MLE, your estimation would be 100%, no matter you believe it or not.</a:t>
            </a:r>
          </a:p>
          <a:p>
            <a:pPr eaLnBrk="1" hangingPunct="1">
              <a:spcBef>
                <a:spcPct val="0"/>
              </a:spcBef>
            </a:pPr>
            <a:r>
              <a:rPr lang="en-US" altLang="zh-CN">
                <a:ea typeface="宋体" panose="02010600030101010101" pitchFamily="2" charset="-122"/>
              </a:rPr>
              <a:t>However, using Bayesian approach, you might have some prior belief that the probabilities for head and tail are 50% each. Then with the observation, you gradually adjust your belief and generate some new estimation.</a:t>
            </a: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Thus, we need to define hyperparameters, which describe the prior distribution of model parameters.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the Empirical Bayes method, at least in the context of accident analysis, we estimate the hyper parameters using observed data. </a:t>
            </a:r>
          </a:p>
          <a:p>
            <a:pPr eaLnBrk="1" hangingPunct="1">
              <a:spcBef>
                <a:spcPct val="0"/>
              </a:spcBef>
            </a:pPr>
            <a:r>
              <a:rPr lang="en-US" altLang="zh-CN">
                <a:ea typeface="宋体" panose="02010600030101010101" pitchFamily="2" charset="-122"/>
              </a:rPr>
              <a:t>While in the hierarchical method the hyperparameters are themselves given a prior distributions or hyper-priors. This is sort of like a multi-level prior distribution, hence the name “hierarchical”.</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am not going to discuss the full Bayes method, but you will find the EB method to be both intuitive and simpler than you might assume, once you have access to the data. </a:t>
            </a:r>
          </a:p>
          <a:p>
            <a:pPr eaLnBrk="1" hangingPunct="1">
              <a:spcBef>
                <a:spcPct val="0"/>
              </a:spcBef>
            </a:pPr>
            <a:endParaRPr lang="en-US" altLang="zh-CN">
              <a:ea typeface="宋体" panose="02010600030101010101" pitchFamily="2" charset="-122"/>
            </a:endParaRPr>
          </a:p>
        </p:txBody>
      </p:sp>
      <p:sp>
        <p:nvSpPr>
          <p:cNvPr id="60420" name="Slide Number Placeholder 3">
            <a:extLst>
              <a:ext uri="{FF2B5EF4-FFF2-40B4-BE49-F238E27FC236}">
                <a16:creationId xmlns:a16="http://schemas.microsoft.com/office/drawing/2014/main" id="{1DB1A8A6-F94F-4365-ABCE-2B9E45CD4A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F00DE9E-2823-447E-ACB0-F83E038C8AC6}" type="slidenum">
              <a:rPr lang="en-US" altLang="zh-CN" smtClean="0"/>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9F6BC6EC-6902-4CC2-9D8B-AB2FE297F9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8E96A6BA-6A5A-47DF-B0B2-1E9166A9E8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panose="02010600030101010101" pitchFamily="2" charset="-122"/>
              </a:rPr>
              <a:t>In the accident hotspot identification analysis, the idea of empirical Bayes method is to combine two pieces of information.</a:t>
            </a:r>
          </a:p>
          <a:p>
            <a:pPr>
              <a:buFontTx/>
              <a:buChar char="•"/>
            </a:pPr>
            <a:r>
              <a:rPr lang="en-US" altLang="zh-CN">
                <a:ea typeface="宋体" panose="02010600030101010101" pitchFamily="2" charset="-122"/>
              </a:rPr>
              <a:t>Prior knowledge about the facility safety level, this is represented by the estimated crash count from a model; and</a:t>
            </a:r>
          </a:p>
          <a:p>
            <a:pPr>
              <a:buFontTx/>
              <a:buChar char="•"/>
            </a:pPr>
            <a:r>
              <a:rPr lang="en-US" altLang="zh-CN">
                <a:ea typeface="宋体" panose="02010600030101010101" pitchFamily="2" charset="-122"/>
              </a:rPr>
              <a:t>The observed data at the site of interest. </a:t>
            </a:r>
          </a:p>
          <a:p>
            <a:endParaRPr lang="en-US" altLang="zh-CN">
              <a:ea typeface="宋体" panose="02010600030101010101" pitchFamily="2" charset="-122"/>
            </a:endParaRPr>
          </a:p>
          <a:p>
            <a:r>
              <a:rPr lang="en-US" altLang="zh-CN">
                <a:ea typeface="宋体" panose="02010600030101010101" pitchFamily="2" charset="-122"/>
              </a:rPr>
              <a:t>The estimated crash count comes from the Safety Performance function, which is the accident count regression we have just talked about. Note that the function can take a number of forms. But the negative binomial regression is pretty much universal. </a:t>
            </a:r>
          </a:p>
          <a:p>
            <a:endParaRPr lang="en-US" altLang="zh-CN">
              <a:ea typeface="宋体" panose="02010600030101010101" pitchFamily="2" charset="-122"/>
            </a:endParaRPr>
          </a:p>
        </p:txBody>
      </p:sp>
      <p:sp>
        <p:nvSpPr>
          <p:cNvPr id="62468" name="Slide Number Placeholder 3">
            <a:extLst>
              <a:ext uri="{FF2B5EF4-FFF2-40B4-BE49-F238E27FC236}">
                <a16:creationId xmlns:a16="http://schemas.microsoft.com/office/drawing/2014/main" id="{8734628F-EE68-49D4-9118-330131CB14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A5DDF9D-AA58-4140-BFA8-6567D937D4B4}" type="slidenum">
              <a:rPr lang="en-US" altLang="zh-CN" smtClean="0">
                <a:solidFill>
                  <a:srgbClr val="000000"/>
                </a:solidFill>
              </a:rPr>
              <a:pPr/>
              <a:t>19</a:t>
            </a:fld>
            <a:endParaRPr lang="en-US" altLang="zh-CN">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677032F7-635B-41F8-82BC-C5BED47124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90305115-2A73-4B1A-8C58-127FC3D546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panose="02010600030101010101" pitchFamily="2" charset="-122"/>
              </a:rPr>
              <a:t>This top equation here is fundamental to the EB method. </a:t>
            </a:r>
          </a:p>
          <a:p>
            <a:r>
              <a:rPr lang="en-US" altLang="zh-CN">
                <a:ea typeface="宋体" panose="02010600030101010101" pitchFamily="2" charset="-122"/>
              </a:rPr>
              <a:t>Let us define the terms. Pi_i is the EB estimated crash count, or safety at a location i. it is a weighted average of the estimated crash mean from the SPF and the observed crash count. Alpha, then, is the weight parameter. Ki is the observed count at road segment i.</a:t>
            </a:r>
          </a:p>
          <a:p>
            <a:endParaRPr lang="en-US" altLang="zh-CN">
              <a:ea typeface="宋体" panose="02010600030101010101" pitchFamily="2" charset="-122"/>
            </a:endParaRPr>
          </a:p>
          <a:p>
            <a:r>
              <a:rPr lang="en-US" altLang="zh-CN">
                <a:ea typeface="宋体" panose="02010600030101010101" pitchFamily="2" charset="-122"/>
              </a:rPr>
              <a:t>This alpha value, is then computed from the dispersion parameter, k, of the negative binomial model. The function is shown below.</a:t>
            </a:r>
          </a:p>
          <a:p>
            <a:endParaRPr lang="en-US" altLang="zh-CN">
              <a:ea typeface="宋体" panose="02010600030101010101" pitchFamily="2" charset="-122"/>
            </a:endParaRPr>
          </a:p>
          <a:p>
            <a:r>
              <a:rPr lang="en-US" altLang="zh-CN">
                <a:ea typeface="宋体" panose="02010600030101010101" pitchFamily="2" charset="-122"/>
              </a:rPr>
              <a:t>So if you think about it, the over dispersion represents the variance of the model estimate in some sense, and so we can think of it as a measure of confidence that we have in the model. In general, higher dispersion of the data, we tend to rely more on our model estimations rather than observations.</a:t>
            </a:r>
          </a:p>
          <a:p>
            <a:endParaRPr lang="en-US" altLang="zh-CN">
              <a:ea typeface="宋体" panose="02010600030101010101" pitchFamily="2" charset="-122"/>
            </a:endParaRPr>
          </a:p>
          <a:p>
            <a:r>
              <a:rPr lang="en-US" altLang="zh-CN">
                <a:ea typeface="宋体" panose="02010600030101010101" pitchFamily="2" charset="-122"/>
              </a:rPr>
              <a:t>You can also see that segment length makes its way into the alpha equation, under the notion that longer segments will have higher crash counts and thus higher variance. </a:t>
            </a:r>
          </a:p>
          <a:p>
            <a:r>
              <a:rPr lang="en-US" altLang="zh-CN">
                <a:ea typeface="宋体" panose="02010600030101010101" pitchFamily="2" charset="-122"/>
              </a:rPr>
              <a:t>However, this length term has a gamma as the exponent, and we have not defined this yet. There are a couple perspectives on what that gamma value should be, most people just use either 1 or 0. Zero of course means that length has not effect on variance. We will use 0 in this class, according to recommendations from HSM.</a:t>
            </a:r>
          </a:p>
        </p:txBody>
      </p:sp>
      <p:sp>
        <p:nvSpPr>
          <p:cNvPr id="64516" name="Slide Number Placeholder 3">
            <a:extLst>
              <a:ext uri="{FF2B5EF4-FFF2-40B4-BE49-F238E27FC236}">
                <a16:creationId xmlns:a16="http://schemas.microsoft.com/office/drawing/2014/main" id="{20A25297-4CFE-4E7E-B64A-B5D9D2EE5F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3307667-FB93-41C8-A8BD-366D20E57CF5}" type="slidenum">
              <a:rPr lang="en-US" altLang="zh-CN" smtClean="0">
                <a:solidFill>
                  <a:srgbClr val="000000"/>
                </a:solidFill>
              </a:rPr>
              <a:pPr/>
              <a:t>20</a:t>
            </a:fld>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74F5B65C-BC31-405E-AAA6-E96CA099D3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169B329C-2AD2-4ADC-97CB-5C6147917C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Traffic safety analysis might seem like a very conventional topic, but still very important in today’s transportation.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general, traffic accident rate in the US is still high compared with many developed countries.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Crashes are the leading cause of death for young people, and the cost of traffic accidents is passed on to everyone due to the resulting congestion, pollution, and policing/medical costs.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There is really no doubt that the money spent to remediate this issue can be a good investment, and that is why we do accident analysis, to make sure that we maximize the return on that investment.</a:t>
            </a:r>
          </a:p>
        </p:txBody>
      </p:sp>
      <p:sp>
        <p:nvSpPr>
          <p:cNvPr id="28676" name="Slide Number Placeholder 3">
            <a:extLst>
              <a:ext uri="{FF2B5EF4-FFF2-40B4-BE49-F238E27FC236}">
                <a16:creationId xmlns:a16="http://schemas.microsoft.com/office/drawing/2014/main" id="{F533807B-0496-4590-993B-974A5017C5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6F8D008-5F62-4690-9530-92A1F5A13461}"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7357D3C6-73FA-4216-B9EC-D2D8F7FB74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A69E9FDF-A6BC-44A6-86D9-2AF4F70152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panose="02010600030101010101" pitchFamily="2" charset="-122"/>
              </a:rPr>
              <a:t>One additional measure we use to rank and prioritize road segments for safety treatments is the accident reduction potential, or ARP. </a:t>
            </a:r>
          </a:p>
          <a:p>
            <a:r>
              <a:rPr lang="en-US" altLang="zh-CN">
                <a:ea typeface="宋体" panose="02010600030101010101" pitchFamily="2" charset="-122"/>
              </a:rPr>
              <a:t>It just uses the information we got from using the EB method, including the SPF estimated crash count, the observed crash count, and the weight factor computed from the dispersion parameter.</a:t>
            </a:r>
          </a:p>
          <a:p>
            <a:endParaRPr lang="en-US" altLang="zh-CN">
              <a:ea typeface="宋体" panose="02010600030101010101" pitchFamily="2" charset="-122"/>
            </a:endParaRPr>
          </a:p>
          <a:p>
            <a:r>
              <a:rPr lang="en-US" altLang="zh-CN">
                <a:ea typeface="宋体" panose="02010600030101010101" pitchFamily="2" charset="-122"/>
              </a:rPr>
              <a:t>This is quite an intuitive measure of accident safety, as an observed count much larger than expected based on the SPF will result in a higher ARP. </a:t>
            </a:r>
          </a:p>
          <a:p>
            <a:r>
              <a:rPr lang="en-US" altLang="zh-CN">
                <a:ea typeface="宋体" panose="02010600030101010101" pitchFamily="2" charset="-122"/>
              </a:rPr>
              <a:t>Likewise, a large alpha value, which is a measure of the variance of the SPF estimate and in a sense is the indicator of the confidence we have in the SPF estimate, will result in a smaller ARP. </a:t>
            </a:r>
          </a:p>
          <a:p>
            <a:endParaRPr lang="en-US" altLang="zh-CN">
              <a:ea typeface="宋体" panose="02010600030101010101" pitchFamily="2" charset="-122"/>
            </a:endParaRPr>
          </a:p>
          <a:p>
            <a:r>
              <a:rPr lang="en-US" altLang="zh-CN">
                <a:ea typeface="宋体" panose="02010600030101010101" pitchFamily="2" charset="-122"/>
              </a:rPr>
              <a:t>This makes sense, because if my observed accident count is way higher than my SPF estimate, I might think this is a high priority location. But, the less confidence I have in the SPF estimate, the less worked up I will be when a particular location has a higher than expected value.</a:t>
            </a:r>
          </a:p>
        </p:txBody>
      </p:sp>
      <p:sp>
        <p:nvSpPr>
          <p:cNvPr id="66564" name="Slide Number Placeholder 3">
            <a:extLst>
              <a:ext uri="{FF2B5EF4-FFF2-40B4-BE49-F238E27FC236}">
                <a16:creationId xmlns:a16="http://schemas.microsoft.com/office/drawing/2014/main" id="{D3C5E69A-B510-45B7-996D-B5FA22FFC9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6473E46-DDF0-4AF3-85EB-3D700CEFDE6B}" type="slidenum">
              <a:rPr lang="en-US" altLang="zh-CN" smtClean="0">
                <a:solidFill>
                  <a:srgbClr val="000000"/>
                </a:solidFill>
              </a:rPr>
              <a:pPr/>
              <a:t>21</a:t>
            </a:fld>
            <a:endParaRPr lang="en-US" altLang="zh-CN">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6583C583-FB26-4502-B0CC-8A8F57F293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DDA4ADAB-2BB0-48A0-9938-E19AC50D2D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panose="02010600030101010101" pitchFamily="2" charset="-122"/>
              </a:rPr>
              <a:t>Okay, what I want you to keep in mind is, this brief lecture and the exercise is all the treatment of the EB method you will get from this class.</a:t>
            </a:r>
          </a:p>
          <a:p>
            <a:r>
              <a:rPr lang="en-US" altLang="zh-CN">
                <a:ea typeface="宋体" panose="02010600030101010101" pitchFamily="2" charset="-122"/>
              </a:rPr>
              <a:t>To close this, I want to leave you with some considerations in using the method:</a:t>
            </a:r>
          </a:p>
          <a:p>
            <a:endParaRPr lang="en-US" altLang="zh-CN">
              <a:ea typeface="宋体" panose="02010600030101010101" pitchFamily="2" charset="-122"/>
            </a:endParaRPr>
          </a:p>
          <a:p>
            <a:r>
              <a:rPr lang="en-US" altLang="zh-CN">
                <a:ea typeface="宋体" panose="02010600030101010101" pitchFamily="2" charset="-122"/>
              </a:rPr>
              <a:t>First, you need at minimum 2-3 years of accident data. Now, we often say that too many years of accident data is a bad thing, because it increases the likelihood that we are no longer dealing with a stationary process, i.e. there maybe longer term changes over time. </a:t>
            </a:r>
          </a:p>
          <a:p>
            <a:r>
              <a:rPr lang="en-US" altLang="zh-CN">
                <a:ea typeface="宋体" panose="02010600030101010101" pitchFamily="2" charset="-122"/>
              </a:rPr>
              <a:t>There is some other methods that allows you to consider year to year changes, and you should look it up if you plan to do longer term analysis.</a:t>
            </a:r>
          </a:p>
          <a:p>
            <a:r>
              <a:rPr lang="zh-CN" altLang="en-US"/>
              <a:t>时间周期太短，可能没有一个稳定的安全状况，时间太长，道路条件又开始有所变化。</a:t>
            </a:r>
            <a:endParaRPr lang="zh-CN" altLang="en-US">
              <a:ea typeface="宋体" panose="02010600030101010101" pitchFamily="2" charset="-122"/>
            </a:endParaRPr>
          </a:p>
          <a:p>
            <a:r>
              <a:rPr lang="en-US" altLang="zh-CN">
                <a:ea typeface="宋体" panose="02010600030101010101" pitchFamily="2" charset="-122"/>
              </a:rPr>
              <a:t>Often, we want to model different accident types and severity separately, and it is not too hard to do once you get this down. Here we took a pretty simple approach of just predicting accident count. </a:t>
            </a:r>
          </a:p>
          <a:p>
            <a:pPr eaLnBrk="1" hangingPunct="1">
              <a:spcBef>
                <a:spcPct val="0"/>
              </a:spcBef>
            </a:pPr>
            <a:r>
              <a:rPr lang="en-US" altLang="zh-CN">
                <a:ea typeface="宋体" panose="02010600030101010101" pitchFamily="2" charset="-122"/>
              </a:rPr>
              <a:t>Also, the way we define “similar” road segments could break down considering between-site heterogeneity. And there are actually a broad range of other modeling methodologies to deal with this.</a:t>
            </a:r>
          </a:p>
          <a:p>
            <a:r>
              <a:rPr lang="en-US" altLang="zh-CN">
                <a:ea typeface="宋体" panose="02010600030101010101" pitchFamily="2" charset="-122"/>
              </a:rPr>
              <a:t>Last, if the data is under dispersed rather than over dispersed, or if there are a large number of segments with zero accidents, we might want to consider a zero inflated negative binomial model or something else.</a:t>
            </a:r>
          </a:p>
        </p:txBody>
      </p:sp>
      <p:sp>
        <p:nvSpPr>
          <p:cNvPr id="68612" name="Slide Number Placeholder 3">
            <a:extLst>
              <a:ext uri="{FF2B5EF4-FFF2-40B4-BE49-F238E27FC236}">
                <a16:creationId xmlns:a16="http://schemas.microsoft.com/office/drawing/2014/main" id="{CC0A6651-8185-416F-B0E8-130DA96942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589D35E-3AA7-4B1C-B3D3-69DCCBECB1DD}" type="slidenum">
              <a:rPr lang="en-US" altLang="zh-CN" smtClean="0">
                <a:solidFill>
                  <a:srgbClr val="000000"/>
                </a:solidFill>
              </a:rPr>
              <a:pPr/>
              <a:t>22</a:t>
            </a:fld>
            <a:endParaRPr lang="en-US" altLang="zh-CN">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54170574-B52A-4109-8E05-1485166636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4E3F5694-036E-4E5F-9987-4634C72311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Let’s talk about how to do this analysis in SQL and R.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Assume that we have a accident database, somewhat similar to what you created in project 1. </a:t>
            </a:r>
          </a:p>
          <a:p>
            <a:pPr eaLnBrk="1" hangingPunct="1">
              <a:spcBef>
                <a:spcPct val="0"/>
              </a:spcBef>
            </a:pPr>
            <a:r>
              <a:rPr lang="en-US" altLang="zh-CN">
                <a:ea typeface="宋体" panose="02010600030101010101" pitchFamily="2" charset="-122"/>
              </a:rPr>
              <a:t>At minimum, I have a table describing road segments and a table describing accidents, as well as some relationship I can use to join them together.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To create a data table that I can use for the modeling task, namely accident hot spot analysis, you will start by constructing a sql query selecting the predictor variables.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Generally the predictors are somehow descriptive of the road segments. </a:t>
            </a:r>
          </a:p>
          <a:p>
            <a:pPr eaLnBrk="1" hangingPunct="1">
              <a:spcBef>
                <a:spcPct val="0"/>
              </a:spcBef>
            </a:pPr>
            <a:r>
              <a:rPr lang="en-US" altLang="zh-CN">
                <a:ea typeface="宋体" panose="02010600030101010101" pitchFamily="2" charset="-122"/>
              </a:rPr>
              <a:t>We use the count aggregation function to count the accidents that occurred on each road segments. Then group by the predictor variables and possibly the identifying information about road segments. Let us look at this.</a:t>
            </a:r>
          </a:p>
        </p:txBody>
      </p:sp>
      <p:sp>
        <p:nvSpPr>
          <p:cNvPr id="70660" name="Slide Number Placeholder 3">
            <a:extLst>
              <a:ext uri="{FF2B5EF4-FFF2-40B4-BE49-F238E27FC236}">
                <a16:creationId xmlns:a16="http://schemas.microsoft.com/office/drawing/2014/main" id="{16EFCED7-E876-45BF-B3F2-9C9842DD34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3B6AC10-EE27-444A-8C9F-E0A10E222F9D}" type="slidenum">
              <a:rPr lang="en-US" altLang="zh-CN" smtClean="0"/>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F15017B6-9530-4C06-A170-72B98F395A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1016A071-91C9-4A4F-A3E7-876CF51AB9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result table is something like this. </a:t>
            </a:r>
          </a:p>
          <a:p>
            <a:pPr eaLnBrk="1" hangingPunct="1">
              <a:spcBef>
                <a:spcPct val="0"/>
              </a:spcBef>
            </a:pPr>
            <a:r>
              <a:rPr lang="en-US" altLang="zh-CN">
                <a:ea typeface="宋体" panose="02010600030101010101" pitchFamily="2" charset="-122"/>
              </a:rPr>
              <a:t>Given the accident and road table, you should know how to write a SQL code to return some table like this.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This is really similar to what you would hopefully obtain for any regression analysis. A table containing predictors and a response. </a:t>
            </a:r>
          </a:p>
          <a:p>
            <a:pPr eaLnBrk="1" hangingPunct="1">
              <a:spcBef>
                <a:spcPct val="0"/>
              </a:spcBef>
            </a:pPr>
            <a:r>
              <a:rPr lang="en-US" altLang="zh-CN">
                <a:ea typeface="宋体" panose="02010600030101010101" pitchFamily="2" charset="-122"/>
              </a:rPr>
              <a:t>I included the roadway identifying information, because once I identify the safety or ARP ranking, I want to be able to join this back to the physical road segments.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b="1">
                <a:ea typeface="宋体" panose="02010600030101010101" pitchFamily="2" charset="-122"/>
              </a:rPr>
              <a:t>AADT</a:t>
            </a:r>
            <a:r>
              <a:rPr lang="en-US" altLang="zh-CN">
                <a:ea typeface="宋体" panose="02010600030101010101" pitchFamily="2" charset="-122"/>
              </a:rPr>
              <a:t> = Annual average daily traffic</a:t>
            </a:r>
          </a:p>
          <a:p>
            <a:pPr eaLnBrk="1" hangingPunct="1">
              <a:spcBef>
                <a:spcPct val="0"/>
              </a:spcBef>
            </a:pPr>
            <a:r>
              <a:rPr lang="en-US" altLang="zh-CN" b="1">
                <a:ea typeface="宋体" panose="02010600030101010101" pitchFamily="2" charset="-122"/>
              </a:rPr>
              <a:t>SpeedLMT</a:t>
            </a:r>
            <a:r>
              <a:rPr lang="en-US" altLang="zh-CN">
                <a:ea typeface="宋体" panose="02010600030101010101" pitchFamily="2" charset="-122"/>
              </a:rPr>
              <a:t> = Speed limit</a:t>
            </a:r>
          </a:p>
          <a:p>
            <a:pPr eaLnBrk="1" hangingPunct="1">
              <a:spcBef>
                <a:spcPct val="0"/>
              </a:spcBef>
            </a:pPr>
            <a:r>
              <a:rPr lang="en-US" altLang="zh-CN" b="1">
                <a:ea typeface="宋体" panose="02010600030101010101" pitchFamily="2" charset="-122"/>
              </a:rPr>
              <a:t>TruckRate</a:t>
            </a:r>
            <a:r>
              <a:rPr lang="en-US" altLang="zh-CN">
                <a:ea typeface="宋体" panose="02010600030101010101" pitchFamily="2" charset="-122"/>
              </a:rPr>
              <a:t> = Percent truck volume</a:t>
            </a:r>
          </a:p>
          <a:p>
            <a:pPr eaLnBrk="1" hangingPunct="1">
              <a:spcBef>
                <a:spcPct val="0"/>
              </a:spcBef>
            </a:pPr>
            <a:r>
              <a:rPr lang="en-US" altLang="zh-CN" b="1">
                <a:ea typeface="宋体" panose="02010600030101010101" pitchFamily="2" charset="-122"/>
              </a:rPr>
              <a:t>AccCnt</a:t>
            </a:r>
            <a:r>
              <a:rPr lang="en-US" altLang="zh-CN">
                <a:ea typeface="宋体" panose="02010600030101010101" pitchFamily="2" charset="-122"/>
              </a:rPr>
              <a:t> = Accident count</a:t>
            </a:r>
          </a:p>
          <a:p>
            <a:pPr eaLnBrk="1" hangingPunct="1">
              <a:spcBef>
                <a:spcPct val="0"/>
              </a:spcBef>
            </a:pPr>
            <a:endParaRPr lang="en-US" altLang="zh-CN">
              <a:ea typeface="宋体" panose="02010600030101010101" pitchFamily="2" charset="-122"/>
            </a:endParaRPr>
          </a:p>
        </p:txBody>
      </p:sp>
      <p:sp>
        <p:nvSpPr>
          <p:cNvPr id="72708" name="Slide Number Placeholder 3">
            <a:extLst>
              <a:ext uri="{FF2B5EF4-FFF2-40B4-BE49-F238E27FC236}">
                <a16:creationId xmlns:a16="http://schemas.microsoft.com/office/drawing/2014/main" id="{AB958A60-8F17-4BE8-83E8-3FE1CDB46E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8540D3B-DB72-4652-9338-54855D91BC57}" type="slidenum">
              <a:rPr lang="en-US" altLang="zh-CN" smtClean="0"/>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4FFD8189-8F51-43C7-A872-118967132B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64ACFCE2-5655-4B1E-ABC9-B9740ED10D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Now in R, connect to the SQL database and get the table as a dataframe. </a:t>
            </a:r>
          </a:p>
          <a:p>
            <a:pPr eaLnBrk="1" hangingPunct="1">
              <a:spcBef>
                <a:spcPct val="0"/>
              </a:spcBef>
            </a:pPr>
            <a:r>
              <a:rPr lang="en-US" altLang="zh-CN">
                <a:ea typeface="宋体" panose="02010600030101010101" pitchFamily="2" charset="-122"/>
              </a:rPr>
              <a:t>Below shows the top 15 rows of the dataframe.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attributes are the same as the previous slide.</a:t>
            </a:r>
          </a:p>
        </p:txBody>
      </p:sp>
      <p:sp>
        <p:nvSpPr>
          <p:cNvPr id="74756" name="Slide Number Placeholder 3">
            <a:extLst>
              <a:ext uri="{FF2B5EF4-FFF2-40B4-BE49-F238E27FC236}">
                <a16:creationId xmlns:a16="http://schemas.microsoft.com/office/drawing/2014/main" id="{E8C0A787-72B0-41AD-8EC3-860D0F4E07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36D485D-2362-4F1E-8FC2-862C4AFDF7F3}" type="slidenum">
              <a:rPr lang="en-US" altLang="zh-CN" smtClean="0"/>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8D9BD319-8EC4-4613-A432-D8E7B20EE6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C5C15F2C-D9AD-400A-B80D-A161519C9C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is how you build that model in R.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Here is a model fitting function, which creates and fits a Poisson regression model. </a:t>
            </a:r>
          </a:p>
          <a:p>
            <a:pPr eaLnBrk="1" hangingPunct="1">
              <a:spcBef>
                <a:spcPct val="0"/>
              </a:spcBef>
            </a:pPr>
            <a:r>
              <a:rPr lang="en-US" altLang="zh-CN">
                <a:ea typeface="宋体" panose="02010600030101010101" pitchFamily="2" charset="-122"/>
              </a:rPr>
              <a:t>I used the glm function, which means generalize linear model. The first input in the function is the model form, where I put the response or independent variable at first, followed by a tilde sign, and then all of the predictors are entered and separated by plus signs. </a:t>
            </a:r>
          </a:p>
          <a:p>
            <a:pPr eaLnBrk="1" hangingPunct="1">
              <a:spcBef>
                <a:spcPct val="0"/>
              </a:spcBef>
            </a:pPr>
            <a:r>
              <a:rPr lang="en-US" altLang="zh-CN">
                <a:ea typeface="宋体" panose="02010600030101010101" pitchFamily="2" charset="-122"/>
              </a:rPr>
              <a:t>Following the model form I specify the model family, and then the name of the dataframe we are using. By entering the name of the dataframe in this way, I can reference the columns by name without specifying the full path to the columns.</a:t>
            </a:r>
          </a:p>
          <a:p>
            <a:pPr eaLnBrk="1" hangingPunct="1">
              <a:spcBef>
                <a:spcPct val="0"/>
              </a:spcBef>
            </a:pPr>
            <a:r>
              <a:rPr lang="en-US" altLang="zh-CN">
                <a:ea typeface="宋体" panose="02010600030101010101" pitchFamily="2" charset="-122"/>
              </a:rPr>
              <a:t>Here we used the Poisson regression as an example. We can also fit a negative binomial regression but that function is available in another package named “MASS”. We will try that in our exercise this week.</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glm function will return me an object that stores all information about my model fitting procedure and result.</a:t>
            </a:r>
          </a:p>
          <a:p>
            <a:pPr eaLnBrk="1" hangingPunct="1">
              <a:spcBef>
                <a:spcPct val="0"/>
              </a:spcBef>
            </a:pPr>
            <a:r>
              <a:rPr lang="en-US" altLang="zh-CN">
                <a:ea typeface="宋体" panose="02010600030101010101" pitchFamily="2" charset="-122"/>
              </a:rPr>
              <a:t>I can summarize the modeling result using the summary function. </a:t>
            </a:r>
          </a:p>
          <a:p>
            <a:pPr eaLnBrk="1" hangingPunct="1">
              <a:spcBef>
                <a:spcPct val="0"/>
              </a:spcBef>
            </a:pPr>
            <a:r>
              <a:rPr lang="en-US" altLang="zh-CN">
                <a:ea typeface="宋体" panose="02010600030101010101" pitchFamily="2" charset="-122"/>
              </a:rPr>
              <a:t>This will print out a bunch of information about the model fit, including the residuals and coefficient estimates.</a:t>
            </a:r>
          </a:p>
          <a:p>
            <a:pPr eaLnBrk="1" hangingPunct="1">
              <a:spcBef>
                <a:spcPct val="0"/>
              </a:spcBef>
            </a:pPr>
            <a:endParaRPr lang="en-US" altLang="zh-CN">
              <a:ea typeface="宋体" panose="02010600030101010101" pitchFamily="2" charset="-122"/>
            </a:endParaRPr>
          </a:p>
        </p:txBody>
      </p:sp>
      <p:sp>
        <p:nvSpPr>
          <p:cNvPr id="76804" name="Slide Number Placeholder 3">
            <a:extLst>
              <a:ext uri="{FF2B5EF4-FFF2-40B4-BE49-F238E27FC236}">
                <a16:creationId xmlns:a16="http://schemas.microsoft.com/office/drawing/2014/main" id="{92702376-EC12-4AF6-BE2D-7C2FE512CA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97D4668-7DCF-42A8-B83F-385B54E26CC8}" type="slidenum">
              <a:rPr lang="en-US" altLang="zh-CN" smtClean="0"/>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F4F37E1A-EB76-49D6-BF86-99CE079D7C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FA8FC5FA-C30F-43A0-ADC3-2D2EFCB10E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Within the model result object, there are a number of things you can reference by name, by writing the name of the model result followed by the dollar sign and then the name of the information you want to look at.</a:t>
            </a:r>
          </a:p>
          <a:p>
            <a:pPr eaLnBrk="1" hangingPunct="1">
              <a:spcBef>
                <a:spcPct val="0"/>
              </a:spcBef>
            </a:pPr>
            <a:r>
              <a:rPr lang="en-US" altLang="zh-CN">
                <a:ea typeface="宋体" panose="02010600030101010101" pitchFamily="2" charset="-122"/>
              </a:rPr>
              <a:t>Here I am extracting the model predictions (fitted values) and the AIC (Alkai information criterion). Note that in accident analysis, the model predictions are actually the Safety performance functions (SPF) we mentioned earlier.</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addition, we can plot model residuals and other stuff using the plot function.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One last thing I want to show is that in R if you use a vector in some arithmetic operation, the calculation will be repeated for each element in the vector. </a:t>
            </a:r>
          </a:p>
          <a:p>
            <a:pPr eaLnBrk="1" hangingPunct="1">
              <a:spcBef>
                <a:spcPct val="0"/>
              </a:spcBef>
            </a:pPr>
            <a:r>
              <a:rPr lang="en-US" altLang="zh-CN">
                <a:ea typeface="宋体" panose="02010600030101010101" pitchFamily="2" charset="-122"/>
              </a:rPr>
              <a:t>Recall that in EB method, expected safety is a weighted average of prediction and observation. You can see here that I typed weighted value times the model prediction (which is a vector). The result will just be a vector of the same length where each row has been calculated separately.</a:t>
            </a:r>
          </a:p>
        </p:txBody>
      </p:sp>
      <p:sp>
        <p:nvSpPr>
          <p:cNvPr id="78852" name="Slide Number Placeholder 3">
            <a:extLst>
              <a:ext uri="{FF2B5EF4-FFF2-40B4-BE49-F238E27FC236}">
                <a16:creationId xmlns:a16="http://schemas.microsoft.com/office/drawing/2014/main" id="{D5F27FAF-D027-444A-B947-3C7A61E64E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8E15C1A-D326-4DB2-8432-695A613F4D0F}" type="slidenum">
              <a:rPr lang="en-US" altLang="zh-CN" smtClean="0"/>
              <a:pPr/>
              <a:t>27</a:t>
            </a:fld>
            <a:endParaRPr lang="en-US" altLang="zh-CN"/>
          </a:p>
        </p:txBody>
      </p:sp>
    </p:spTree>
    <p:extLst>
      <p:ext uri="{BB962C8B-B14F-4D97-AF65-F5344CB8AC3E}">
        <p14:creationId xmlns:p14="http://schemas.microsoft.com/office/powerpoint/2010/main" val="148244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F6A0F693-8A30-49D0-B8D7-40941445DE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A799D56E-3C9D-40E4-B5AE-DA6F333886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Let’s start with some numbers.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According to the world health organization, there were 1.25 million traffic related deaths worldwide in 2013.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the US, there was more than 32,000 people died in traffic accidents. An additional 2.3 million people were injured, with a total monetary loss of more than 200 billion dollars.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We know that a very large percentage of congestion is caused by accidents, but the accidents themselves are much more expensive than the secondary costs. Cost of accidents is 2.2 times higher than congestion cost.</a:t>
            </a:r>
            <a:endParaRPr lang="en-US" altLang="zh-CN">
              <a:solidFill>
                <a:schemeClr val="bg1"/>
              </a:solidFill>
              <a:ea typeface="宋体" panose="02010600030101010101" pitchFamily="2" charset="-122"/>
            </a:endParaRPr>
          </a:p>
        </p:txBody>
      </p:sp>
      <p:sp>
        <p:nvSpPr>
          <p:cNvPr id="30724" name="Slide Number Placeholder 3">
            <a:extLst>
              <a:ext uri="{FF2B5EF4-FFF2-40B4-BE49-F238E27FC236}">
                <a16:creationId xmlns:a16="http://schemas.microsoft.com/office/drawing/2014/main" id="{69BC40FF-366E-4975-914B-EFB17A6B62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DC35215-4AED-43CE-8F31-FD3331F2564D}" type="slidenum">
              <a:rPr lang="en-US" altLang="zh-CN"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93EEF7A-11F5-4158-8087-B86A4EE54A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22553649-ACE1-4E97-9781-9E29331EF5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is a infographic made by WSDOT a few years ago, which might help to give an indication of how expensive a traffic accident can be.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Obviously, this is a pretty severe accident. The largest portion of cost comes from the truck itself. The damaged truck as well as destroyed load will cost around 80 grand. Besides the truck, there are several small vehicles involved, and each can worth 30~40 thousand dollars.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DOT, local police and fire department will commit staff, vehicles, and other resources to the incident clearance work. In addition, this will also involve costs in towing, emergency medical services, and state patrol.</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After all of that, now you can start thinking about how much time was wasted by commuters, as well as the additional pollution and fuel consumption generated.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point is, transportation agencies and researchers still take the issue of safety to be central, and not just because we don’t want to see accidents on the roadways, but because of the huge cost as well.</a:t>
            </a:r>
          </a:p>
        </p:txBody>
      </p:sp>
      <p:sp>
        <p:nvSpPr>
          <p:cNvPr id="32772" name="Slide Number Placeholder 3">
            <a:extLst>
              <a:ext uri="{FF2B5EF4-FFF2-40B4-BE49-F238E27FC236}">
                <a16:creationId xmlns:a16="http://schemas.microsoft.com/office/drawing/2014/main" id="{ACD55B3E-F3DE-4F5B-A64A-F66DA66D48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a:solidFill>
                  <a:schemeClr val="tx1"/>
                </a:solidFill>
                <a:latin typeface="Calibri" panose="020F0502020204030204" pitchFamily="34" charset="0"/>
              </a:defRPr>
            </a:lvl9pPr>
          </a:lstStyle>
          <a:p>
            <a:fld id="{BC1F4F93-4A62-4773-A40A-3911B28F3638}" type="slidenum">
              <a:rPr lang="en-US" altLang="zh-CN" smtClean="0">
                <a:solidFill>
                  <a:srgbClr val="000000"/>
                </a:solidFill>
                <a:latin typeface="Arial" panose="020B0604020202020204" pitchFamily="34" charset="0"/>
              </a:rPr>
              <a:pPr/>
              <a:t>4</a:t>
            </a:fld>
            <a:endParaRPr lang="en-US" altLang="zh-CN">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7C8E24B0-7BA4-49C9-B672-66CE020730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B95772BD-0196-46DD-ADB2-5CC9B1C002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This plot shows the change in VMT and fatality rate in the United States over the past 100 years.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If we just look at the curve of fatality rate (red curve), it might be a little deceiving as it looks like we are doing pretty good in improving the traffic safety and reducing accidents. </a:t>
            </a:r>
          </a:p>
          <a:p>
            <a:pPr eaLnBrk="1" hangingPunct="1">
              <a:spcBef>
                <a:spcPct val="0"/>
              </a:spcBef>
            </a:pPr>
            <a:r>
              <a:rPr lang="en-US" altLang="zh-CN">
                <a:ea typeface="宋体" panose="02010600030101010101" pitchFamily="2" charset="-122"/>
              </a:rPr>
              <a:t>I am sure much of it can be explained by better vehicle technology. But from the policy perspective as a point of reference, the first auto design legislation was passed in the 1940s, the federal seat belt law and the highway safety act was initialized sometime around 1970.</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However, if we look at the total vehicle mile traveled, in 2014 the number was around 3.2 trillion. This is almost 100 times compared to 100 years ago.</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What it generally means is that today we do have a better driving environment, but traffic safety remains as an important issue because of the significant increase in vehicle use.</a:t>
            </a:r>
          </a:p>
          <a:p>
            <a:pPr eaLnBrk="1" hangingPunct="1">
              <a:spcBef>
                <a:spcPct val="0"/>
              </a:spcBef>
            </a:pPr>
            <a:endParaRPr lang="en-US" altLang="zh-CN">
              <a:ea typeface="宋体" panose="02010600030101010101" pitchFamily="2" charset="-122"/>
            </a:endParaRPr>
          </a:p>
          <a:p>
            <a:pPr eaLnBrk="1" hangingPunct="1">
              <a:spcBef>
                <a:spcPct val="0"/>
              </a:spcBef>
            </a:pPr>
            <a:endParaRPr lang="en-US" altLang="zh-CN">
              <a:ea typeface="宋体" panose="02010600030101010101" pitchFamily="2" charset="-122"/>
            </a:endParaRPr>
          </a:p>
        </p:txBody>
      </p:sp>
      <p:sp>
        <p:nvSpPr>
          <p:cNvPr id="34820" name="Slide Number Placeholder 3">
            <a:extLst>
              <a:ext uri="{FF2B5EF4-FFF2-40B4-BE49-F238E27FC236}">
                <a16:creationId xmlns:a16="http://schemas.microsoft.com/office/drawing/2014/main" id="{95AE18C6-18EA-42CF-95C6-32C2859DE0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FFE4F9F-97C9-4623-98C2-899DD98C626D}"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6422B87E-37F7-4BAB-A931-6455C4FF2F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4A2E9C4D-50CD-4192-86D6-7F1C1CAC50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Maybe a more informative chart is this one, which combines the two curves from the previous picture and shows the annual crash fatalities in the US.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general, we do see a decrease in the total number of fatalities from 1970s. But there are still plenty of room of improvement.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 included a label here, vision zero is an international safety project initiated in Europe around 20 years ago. The aim of the project is to achieve no fatalities or serious injuries in the highway system. In recent years the project has been introduced to US and many states and cities has developed plans to achieve the target.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Seattle, the goal is to end traffic deaths and serious injuries by 2030.</a:t>
            </a:r>
          </a:p>
          <a:p>
            <a:pPr eaLnBrk="1" hangingPunct="1">
              <a:spcBef>
                <a:spcPct val="0"/>
              </a:spcBef>
            </a:pPr>
            <a:endParaRPr lang="en-US" altLang="zh-CN">
              <a:ea typeface="宋体" panose="02010600030101010101" pitchFamily="2" charset="-122"/>
            </a:endParaRPr>
          </a:p>
        </p:txBody>
      </p:sp>
      <p:sp>
        <p:nvSpPr>
          <p:cNvPr id="36868" name="Slide Number Placeholder 3">
            <a:extLst>
              <a:ext uri="{FF2B5EF4-FFF2-40B4-BE49-F238E27FC236}">
                <a16:creationId xmlns:a16="http://schemas.microsoft.com/office/drawing/2014/main" id="{BC57F02D-B20D-4D2C-9064-7CF1D6F562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7E50854-0FB2-4C97-96E1-FA01255E2633}" type="slidenum">
              <a:rPr lang="en-US" altLang="zh-CN"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5CEE4121-3D13-4C31-9FA2-956F44AFDC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C618CC89-5B5F-43A0-83FD-4F0ECAC61D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Through safety analysis, we can answer a lot of questions about the safety of transportation facilities. </a:t>
            </a:r>
          </a:p>
          <a:p>
            <a:pPr eaLnBrk="1" hangingPunct="1">
              <a:spcBef>
                <a:spcPct val="0"/>
              </a:spcBef>
            </a:pPr>
            <a:r>
              <a:rPr lang="en-US" altLang="zh-CN">
                <a:ea typeface="宋体" panose="02010600030101010101" pitchFamily="2" charset="-122"/>
              </a:rPr>
              <a:t>Some common topics in traffic safety analysis are:</a:t>
            </a:r>
          </a:p>
          <a:p>
            <a:pPr eaLnBrk="1" hangingPunct="1">
              <a:spcBef>
                <a:spcPct val="0"/>
              </a:spcBef>
              <a:buFontTx/>
              <a:buChar char="•"/>
            </a:pPr>
            <a:r>
              <a:rPr lang="en-US" altLang="zh-CN">
                <a:ea typeface="宋体" panose="02010600030101010101" pitchFamily="2" charset="-122"/>
              </a:rPr>
              <a:t>Risk analysis which predict how much likely an accident is to occur based on a number of factors, including weather, roadway geometrics, and driver behaviors.</a:t>
            </a:r>
          </a:p>
          <a:p>
            <a:pPr eaLnBrk="1" hangingPunct="1">
              <a:spcBef>
                <a:spcPct val="0"/>
              </a:spcBef>
              <a:buFontTx/>
              <a:buChar char="•"/>
            </a:pPr>
            <a:r>
              <a:rPr lang="en-US" altLang="zh-CN">
                <a:ea typeface="宋体" panose="02010600030101010101" pitchFamily="2" charset="-122"/>
              </a:rPr>
              <a:t>Impact analysis which targets to predict the broader impact of accidents in the traffic system. Topics include accident induced delay estimation, as well as clearance time prediction.</a:t>
            </a:r>
          </a:p>
          <a:p>
            <a:pPr eaLnBrk="1" hangingPunct="1">
              <a:spcBef>
                <a:spcPct val="0"/>
              </a:spcBef>
              <a:buFontTx/>
              <a:buChar char="•"/>
            </a:pPr>
            <a:r>
              <a:rPr lang="en-US" altLang="zh-CN">
                <a:ea typeface="宋体" panose="02010600030101010101" pitchFamily="2" charset="-122"/>
              </a:rPr>
              <a:t>Another important topic which is also what we will be focusing here is Hotspot Identification (HSID).</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 crash hotspot is generally defined as a location that has elevated risk of accidents, and should receive priority consideration for future safety treatments.</a:t>
            </a:r>
          </a:p>
          <a:p>
            <a:pPr eaLnBrk="1" hangingPunct="1">
              <a:spcBef>
                <a:spcPct val="0"/>
              </a:spcBef>
            </a:pPr>
            <a:r>
              <a:rPr lang="en-US" altLang="zh-CN">
                <a:ea typeface="宋体" panose="02010600030101010101" pitchFamily="2" charset="-122"/>
              </a:rPr>
              <a:t>One of the most important questions DOTs have is how to prioritize limited resources to make the best possible improvement. </a:t>
            </a:r>
          </a:p>
          <a:p>
            <a:pPr eaLnBrk="1" hangingPunct="1">
              <a:spcBef>
                <a:spcPct val="0"/>
              </a:spcBef>
            </a:pPr>
            <a:r>
              <a:rPr lang="en-US" altLang="zh-CN">
                <a:ea typeface="宋体" panose="02010600030101010101" pitchFamily="2" charset="-122"/>
              </a:rPr>
              <a:t>Hotspot Identification is able to help us find those locations on a road network that have poor safety conditions and could potentially benefit the most from some safety treatments.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There are a lot of analysis methods for this.</a:t>
            </a:r>
          </a:p>
          <a:p>
            <a:pPr eaLnBrk="1" hangingPunct="1">
              <a:spcBef>
                <a:spcPct val="0"/>
              </a:spcBef>
            </a:pPr>
            <a:r>
              <a:rPr lang="en-US" altLang="zh-CN">
                <a:ea typeface="宋体" panose="02010600030101010101" pitchFamily="2" charset="-122"/>
              </a:rPr>
              <a:t>For example, we can just look at the accident count and frequency, as well as the property damage to decide without too much quantitative analysis.</a:t>
            </a:r>
          </a:p>
          <a:p>
            <a:pPr eaLnBrk="1" hangingPunct="1">
              <a:spcBef>
                <a:spcPct val="0"/>
              </a:spcBef>
            </a:pPr>
            <a:r>
              <a:rPr lang="en-US" altLang="zh-CN">
                <a:ea typeface="宋体" panose="02010600030101010101" pitchFamily="2" charset="-122"/>
              </a:rPr>
              <a:t>There are also some geospatial methods that use the spatial patterns of accidents to identify problem areas.</a:t>
            </a:r>
          </a:p>
          <a:p>
            <a:pPr eaLnBrk="1" hangingPunct="1">
              <a:spcBef>
                <a:spcPct val="0"/>
              </a:spcBef>
            </a:pPr>
            <a:r>
              <a:rPr lang="en-US" altLang="zh-CN">
                <a:ea typeface="宋体" panose="02010600030101010101" pitchFamily="2" charset="-122"/>
              </a:rPr>
              <a:t>Probably the most used methods are statistical models that look for individual segments of a road that have a high crash risk. </a:t>
            </a:r>
          </a:p>
          <a:p>
            <a:pPr eaLnBrk="1" hangingPunct="1">
              <a:spcBef>
                <a:spcPct val="0"/>
              </a:spcBef>
            </a:pPr>
            <a:r>
              <a:rPr lang="en-US" altLang="zh-CN">
                <a:ea typeface="宋体" panose="02010600030101010101" pitchFamily="2" charset="-122"/>
              </a:rPr>
              <a:t>This is basically what we are going to talk about today, and I am going to go over a particular method that is generally considered to be quite adequate and is widely used in practice.</a:t>
            </a:r>
          </a:p>
        </p:txBody>
      </p:sp>
      <p:sp>
        <p:nvSpPr>
          <p:cNvPr id="38916" name="Slide Number Placeholder 3">
            <a:extLst>
              <a:ext uri="{FF2B5EF4-FFF2-40B4-BE49-F238E27FC236}">
                <a16:creationId xmlns:a16="http://schemas.microsoft.com/office/drawing/2014/main" id="{B1A000D1-4038-46A8-BF31-C1080AF57C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0E5C323-17D6-41E2-A465-AE86106F38F5}"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377D0CCE-0BE0-4405-A9BF-254A8F5F65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29B7802D-E441-4F03-850C-DA609FFC6B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This brings up the question, why do we want to model accidents, rather than just fix those locations with high accident counts?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One of the reasons is  that crashes are random event, and there are a lot of cases where a high accident count is just due to random fluctuations.</a:t>
            </a:r>
          </a:p>
          <a:p>
            <a:pPr eaLnBrk="1" hangingPunct="1">
              <a:spcBef>
                <a:spcPct val="0"/>
              </a:spcBef>
            </a:pPr>
            <a:r>
              <a:rPr lang="en-US" altLang="zh-CN">
                <a:ea typeface="宋体" panose="02010600030101010101" pitchFamily="2" charset="-122"/>
              </a:rPr>
              <a:t>The other thing is that some facilities are just inherently high risk. For example, facilities with higher traffic volumes and longer road segment lengths will generally has more accidents, but this does not really indicate high accident risk. </a:t>
            </a:r>
          </a:p>
          <a:p>
            <a:pPr eaLnBrk="1" hangingPunct="1">
              <a:spcBef>
                <a:spcPct val="0"/>
              </a:spcBef>
            </a:pPr>
            <a:r>
              <a:rPr lang="en-US" altLang="zh-CN">
                <a:ea typeface="宋体" panose="02010600030101010101" pitchFamily="2" charset="-122"/>
              </a:rPr>
              <a:t>We can develop statistical models to make sure we are comparing facilities on the same level.</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particular, we will introduce the Empirical Bayes method, which is recommended in the highway safety manual and generally considered as standard in accident hotspot identification studies. There are variations of this method, and even many more sophisticated methods out there, but any new method developed is typically compared to the Empirical Bayes method, as it is quite consistent and interpretable.</a:t>
            </a:r>
          </a:p>
        </p:txBody>
      </p:sp>
      <p:sp>
        <p:nvSpPr>
          <p:cNvPr id="40964" name="Slide Number Placeholder 3">
            <a:extLst>
              <a:ext uri="{FF2B5EF4-FFF2-40B4-BE49-F238E27FC236}">
                <a16:creationId xmlns:a16="http://schemas.microsoft.com/office/drawing/2014/main" id="{3169F7D0-0A12-4C66-9F39-BB1690CA09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7990936-1BF8-4869-B214-2C7806084EE0}"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00C171C8-7132-49D1-8068-359AD0ED52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E71042BC-D076-4421-983A-ED7F28D705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Let us start by briefly covering the statistics involved.</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Poisson process is one of the most important models used in queueing theory.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 Poisson process describes the time-dependent event-based count data, for example, number of customers arrived in a time period.</a:t>
            </a:r>
          </a:p>
          <a:p>
            <a:pPr eaLnBrk="1" hangingPunct="1">
              <a:spcBef>
                <a:spcPct val="0"/>
              </a:spcBef>
            </a:pPr>
            <a:r>
              <a:rPr lang="en-US" altLang="zh-CN">
                <a:ea typeface="宋体" panose="02010600030101010101" pitchFamily="2" charset="-122"/>
              </a:rPr>
              <a:t>Another feature of the process is that counts in non-concurrent time periods are independent. Which means that the process has no memory and what happens before has no influence on what will happen next.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With these natures, the event count in a given time period will follow a Poisson distribution, while the time between events has an exponential distribution.</a:t>
            </a:r>
          </a:p>
          <a:p>
            <a:pPr eaLnBrk="1" hangingPunct="1">
              <a:spcBef>
                <a:spcPct val="0"/>
              </a:spcBef>
            </a:pPr>
            <a:endParaRPr lang="en-US" altLang="zh-CN">
              <a:ea typeface="宋体" panose="02010600030101010101" pitchFamily="2" charset="-122"/>
            </a:endParaRPr>
          </a:p>
        </p:txBody>
      </p:sp>
      <p:sp>
        <p:nvSpPr>
          <p:cNvPr id="43012" name="Slide Number Placeholder 3">
            <a:extLst>
              <a:ext uri="{FF2B5EF4-FFF2-40B4-BE49-F238E27FC236}">
                <a16:creationId xmlns:a16="http://schemas.microsoft.com/office/drawing/2014/main" id="{5FF7C1E4-9E0D-49AA-8DB7-C4B8B6BC27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BFC4048-1806-442B-A8C6-B4EAB5C33B56}"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85012C20-6DFF-47B8-9800-3B7A2126B7E7}"/>
              </a:ext>
            </a:extLst>
          </p:cNvPr>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65398B18-45F4-4E4D-AEBF-ACCEE309875A}"/>
              </a:ext>
            </a:extLst>
          </p:cNvPr>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09E2EFB6-CDF0-44C8-9DFE-7108A60E1176}"/>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18A03E5D-EF74-4118-AC24-F1AA301812BC}"/>
              </a:ext>
            </a:extLst>
          </p:cNvPr>
          <p:cNvSpPr>
            <a:spLocks noGrp="1"/>
          </p:cNvSpPr>
          <p:nvPr>
            <p:ph type="dt" sz="half" idx="10"/>
          </p:nvPr>
        </p:nvSpPr>
        <p:spPr/>
        <p:txBody>
          <a:bodyPr/>
          <a:lstStyle>
            <a:lvl1pPr>
              <a:defRPr/>
            </a:lvl1pPr>
          </a:lstStyle>
          <a:p>
            <a:pPr>
              <a:defRPr/>
            </a:pPr>
            <a:fld id="{241CCB33-CEC8-4566-B053-F600178D8D69}" type="datetime1">
              <a:rPr lang="en-US" altLang="zh-CN"/>
              <a:pPr>
                <a:defRPr/>
              </a:pPr>
              <a:t>1/31/2021</a:t>
            </a:fld>
            <a:endParaRPr lang="en-US" altLang="zh-CN"/>
          </a:p>
        </p:txBody>
      </p:sp>
      <p:sp>
        <p:nvSpPr>
          <p:cNvPr id="8" name="Footer Placeholder 4">
            <a:extLst>
              <a:ext uri="{FF2B5EF4-FFF2-40B4-BE49-F238E27FC236}">
                <a16:creationId xmlns:a16="http://schemas.microsoft.com/office/drawing/2014/main" id="{E586D8F3-04F8-40BC-9152-5A30E15C1CEF}"/>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3F29909B-1370-4792-A90F-0549B9F38C76}"/>
              </a:ext>
            </a:extLst>
          </p:cNvPr>
          <p:cNvSpPr>
            <a:spLocks noGrp="1"/>
          </p:cNvSpPr>
          <p:nvPr>
            <p:ph type="sldNum" sz="quarter" idx="12"/>
          </p:nvPr>
        </p:nvSpPr>
        <p:spPr/>
        <p:txBody>
          <a:bodyPr/>
          <a:lstStyle>
            <a:lvl1pPr>
              <a:defRPr/>
            </a:lvl1pPr>
          </a:lstStyle>
          <a:p>
            <a:pPr>
              <a:defRPr/>
            </a:pPr>
            <a:fld id="{1E7B3C84-67C9-41CE-AD7A-37115B723C7D}" type="slidenum">
              <a:rPr lang="en-US" altLang="zh-CN"/>
              <a:pPr>
                <a:defRPr/>
              </a:pPr>
              <a:t>‹#›</a:t>
            </a:fld>
            <a:endParaRPr lang="en-US" altLang="zh-CN"/>
          </a:p>
        </p:txBody>
      </p:sp>
    </p:spTree>
    <p:extLst>
      <p:ext uri="{BB962C8B-B14F-4D97-AF65-F5344CB8AC3E}">
        <p14:creationId xmlns:p14="http://schemas.microsoft.com/office/powerpoint/2010/main" val="273714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5574EAF-938F-49D3-8D16-B737600F2562}"/>
              </a:ext>
            </a:extLst>
          </p:cNvPr>
          <p:cNvSpPr>
            <a:spLocks noGrp="1"/>
          </p:cNvSpPr>
          <p:nvPr>
            <p:ph type="dt" sz="half" idx="10"/>
          </p:nvPr>
        </p:nvSpPr>
        <p:spPr/>
        <p:txBody>
          <a:bodyPr/>
          <a:lstStyle>
            <a:lvl1pPr>
              <a:defRPr/>
            </a:lvl1pPr>
          </a:lstStyle>
          <a:p>
            <a:pPr>
              <a:defRPr/>
            </a:pPr>
            <a:fld id="{B693E08E-E9D8-436E-B63F-AA9AF3CFD4A0}" type="datetime1">
              <a:rPr lang="en-US" altLang="zh-CN"/>
              <a:pPr>
                <a:defRPr/>
              </a:pPr>
              <a:t>1/31/2021</a:t>
            </a:fld>
            <a:endParaRPr lang="en-US" altLang="zh-CN"/>
          </a:p>
        </p:txBody>
      </p:sp>
      <p:sp>
        <p:nvSpPr>
          <p:cNvPr id="5" name="Footer Placeholder 4">
            <a:extLst>
              <a:ext uri="{FF2B5EF4-FFF2-40B4-BE49-F238E27FC236}">
                <a16:creationId xmlns:a16="http://schemas.microsoft.com/office/drawing/2014/main" id="{03B078DE-F04F-4CCE-A2CB-A63921F11EB6}"/>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D501332D-41AB-4DE8-A032-EEBAFAEE7FC1}"/>
              </a:ext>
            </a:extLst>
          </p:cNvPr>
          <p:cNvSpPr>
            <a:spLocks noGrp="1"/>
          </p:cNvSpPr>
          <p:nvPr>
            <p:ph type="sldNum" sz="quarter" idx="12"/>
          </p:nvPr>
        </p:nvSpPr>
        <p:spPr/>
        <p:txBody>
          <a:bodyPr/>
          <a:lstStyle>
            <a:lvl1pPr>
              <a:defRPr/>
            </a:lvl1pPr>
          </a:lstStyle>
          <a:p>
            <a:pPr>
              <a:defRPr/>
            </a:pPr>
            <a:fld id="{57609F6B-0E4C-4C16-9514-BF1BE02575F6}" type="slidenum">
              <a:rPr lang="en-US" altLang="zh-CN"/>
              <a:pPr>
                <a:defRPr/>
              </a:pPr>
              <a:t>‹#›</a:t>
            </a:fld>
            <a:endParaRPr lang="en-US" altLang="zh-CN"/>
          </a:p>
        </p:txBody>
      </p:sp>
    </p:spTree>
    <p:extLst>
      <p:ext uri="{BB962C8B-B14F-4D97-AF65-F5344CB8AC3E}">
        <p14:creationId xmlns:p14="http://schemas.microsoft.com/office/powerpoint/2010/main" val="420721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70784F33-D963-451D-992B-741A667612DC}"/>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862D5A1E-A651-443C-9808-7E67A2516BAE}"/>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472C0EBA-FCBB-4740-B1DA-1A6A96227C0B}"/>
              </a:ext>
            </a:extLst>
          </p:cNvPr>
          <p:cNvSpPr>
            <a:spLocks noGrp="1"/>
          </p:cNvSpPr>
          <p:nvPr>
            <p:ph type="dt" sz="half" idx="10"/>
          </p:nvPr>
        </p:nvSpPr>
        <p:spPr/>
        <p:txBody>
          <a:bodyPr/>
          <a:lstStyle>
            <a:lvl1pPr>
              <a:defRPr/>
            </a:lvl1pPr>
          </a:lstStyle>
          <a:p>
            <a:pPr>
              <a:defRPr/>
            </a:pPr>
            <a:fld id="{5DD5C87B-25FD-4835-BE6D-4EB7CD5CE2CC}" type="datetime1">
              <a:rPr lang="en-US" altLang="zh-CN"/>
              <a:pPr>
                <a:defRPr/>
              </a:pPr>
              <a:t>1/31/2021</a:t>
            </a:fld>
            <a:endParaRPr lang="en-US" altLang="zh-CN"/>
          </a:p>
        </p:txBody>
      </p:sp>
      <p:sp>
        <p:nvSpPr>
          <p:cNvPr id="7" name="Footer Placeholder 4">
            <a:extLst>
              <a:ext uri="{FF2B5EF4-FFF2-40B4-BE49-F238E27FC236}">
                <a16:creationId xmlns:a16="http://schemas.microsoft.com/office/drawing/2014/main" id="{5985232B-78C6-4C52-B67F-C0FCDC653FF8}"/>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8" name="Slide Number Placeholder 5">
            <a:extLst>
              <a:ext uri="{FF2B5EF4-FFF2-40B4-BE49-F238E27FC236}">
                <a16:creationId xmlns:a16="http://schemas.microsoft.com/office/drawing/2014/main" id="{5E012812-1574-42E0-970B-FD49D9C338AC}"/>
              </a:ext>
            </a:extLst>
          </p:cNvPr>
          <p:cNvSpPr>
            <a:spLocks noGrp="1"/>
          </p:cNvSpPr>
          <p:nvPr>
            <p:ph type="sldNum" sz="quarter" idx="12"/>
          </p:nvPr>
        </p:nvSpPr>
        <p:spPr/>
        <p:txBody>
          <a:bodyPr/>
          <a:lstStyle>
            <a:lvl1pPr>
              <a:defRPr/>
            </a:lvl1pPr>
          </a:lstStyle>
          <a:p>
            <a:pPr>
              <a:defRPr/>
            </a:pPr>
            <a:fld id="{94710366-389E-41B3-93A8-D98731D28FAF}" type="slidenum">
              <a:rPr lang="en-US" altLang="zh-CN"/>
              <a:pPr>
                <a:defRPr/>
              </a:pPr>
              <a:t>‹#›</a:t>
            </a:fld>
            <a:endParaRPr lang="en-US" altLang="zh-CN"/>
          </a:p>
        </p:txBody>
      </p:sp>
    </p:spTree>
    <p:extLst>
      <p:ext uri="{BB962C8B-B14F-4D97-AF65-F5344CB8AC3E}">
        <p14:creationId xmlns:p14="http://schemas.microsoft.com/office/powerpoint/2010/main" val="3159721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A878A149-F863-4216-A2CC-992C4DEF214B}"/>
              </a:ext>
            </a:extLst>
          </p:cNvPr>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68C12A0C-E326-491F-8A28-DC6C51AAD6E0}" type="datetime1">
              <a:rPr lang="en-US" altLang="en-US"/>
              <a:pPr>
                <a:defRPr/>
              </a:pPr>
              <a:t>1/31/2021</a:t>
            </a:fld>
            <a:endParaRPr lang="en-US" altLang="en-US"/>
          </a:p>
        </p:txBody>
      </p:sp>
      <p:sp>
        <p:nvSpPr>
          <p:cNvPr id="4" name="Footer Placeholder 3">
            <a:extLst>
              <a:ext uri="{FF2B5EF4-FFF2-40B4-BE49-F238E27FC236}">
                <a16:creationId xmlns:a16="http://schemas.microsoft.com/office/drawing/2014/main" id="{942124E8-06FA-40C3-B04F-973F734C46C1}"/>
              </a:ext>
            </a:extLst>
          </p:cNvPr>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5" name="Slide Number Placeholder 4">
            <a:extLst>
              <a:ext uri="{FF2B5EF4-FFF2-40B4-BE49-F238E27FC236}">
                <a16:creationId xmlns:a16="http://schemas.microsoft.com/office/drawing/2014/main" id="{17509D5F-A22C-4309-B185-80D27BADDBAE}"/>
              </a:ext>
            </a:extLst>
          </p:cNvPr>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A58E82A8-7FDE-40D7-8C63-8305FB4EEBEC}" type="slidenum">
              <a:rPr lang="en-US" altLang="en-US"/>
              <a:pPr>
                <a:defRPr/>
              </a:pPr>
              <a:t>‹#›</a:t>
            </a:fld>
            <a:endParaRPr lang="en-US" altLang="en-US"/>
          </a:p>
        </p:txBody>
      </p:sp>
    </p:spTree>
    <p:extLst>
      <p:ext uri="{BB962C8B-B14F-4D97-AF65-F5344CB8AC3E}">
        <p14:creationId xmlns:p14="http://schemas.microsoft.com/office/powerpoint/2010/main" val="1080457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9C8505A1-11BE-414D-9793-096549E47A0B}"/>
              </a:ext>
            </a:extLst>
          </p:cNvPr>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3BB89E5D-5C48-4D8F-AA86-7CA3C3DC1DC4}" type="datetime1">
              <a:rPr lang="en-US" altLang="en-US"/>
              <a:pPr>
                <a:defRPr/>
              </a:pPr>
              <a:t>1/31/2021</a:t>
            </a:fld>
            <a:endParaRPr lang="en-US" altLang="en-US"/>
          </a:p>
        </p:txBody>
      </p:sp>
      <p:sp>
        <p:nvSpPr>
          <p:cNvPr id="6" name="Footer Placeholder 5">
            <a:extLst>
              <a:ext uri="{FF2B5EF4-FFF2-40B4-BE49-F238E27FC236}">
                <a16:creationId xmlns:a16="http://schemas.microsoft.com/office/drawing/2014/main" id="{1266586E-22EA-4F20-9009-654630912964}"/>
              </a:ext>
            </a:extLst>
          </p:cNvPr>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7" name="Slide Number Placeholder 6">
            <a:extLst>
              <a:ext uri="{FF2B5EF4-FFF2-40B4-BE49-F238E27FC236}">
                <a16:creationId xmlns:a16="http://schemas.microsoft.com/office/drawing/2014/main" id="{7F5267C8-E410-4AB7-9F8E-5CEC3AEC77FA}"/>
              </a:ext>
            </a:extLst>
          </p:cNvPr>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EF375B92-87C5-41A8-B41D-7341E630C92F}" type="slidenum">
              <a:rPr lang="en-US" altLang="en-US"/>
              <a:pPr>
                <a:defRPr/>
              </a:pPr>
              <a:t>‹#›</a:t>
            </a:fld>
            <a:endParaRPr lang="en-US" altLang="en-US"/>
          </a:p>
        </p:txBody>
      </p:sp>
    </p:spTree>
    <p:extLst>
      <p:ext uri="{BB962C8B-B14F-4D97-AF65-F5344CB8AC3E}">
        <p14:creationId xmlns:p14="http://schemas.microsoft.com/office/powerpoint/2010/main" val="625333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12E25544-6282-4ABF-94B8-40CD0BA1E436}"/>
              </a:ext>
            </a:extLst>
          </p:cNvPr>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80D85207-261B-4496-BE87-07B6204F5262}"/>
              </a:ext>
            </a:extLst>
          </p:cNvPr>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EEFC1C6A-8833-48B0-949B-31EAFAFD99EC}"/>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8337D867-0F00-4771-B253-0C42CCA5936D}"/>
              </a:ext>
            </a:extLst>
          </p:cNvPr>
          <p:cNvSpPr>
            <a:spLocks noGrp="1"/>
          </p:cNvSpPr>
          <p:nvPr>
            <p:ph type="dt" sz="half" idx="10"/>
          </p:nvPr>
        </p:nvSpPr>
        <p:spPr/>
        <p:txBody>
          <a:bodyPr/>
          <a:lstStyle>
            <a:lvl1pPr eaLnBrk="0" hangingPunct="0">
              <a:defRPr smtClean="0"/>
            </a:lvl1pPr>
          </a:lstStyle>
          <a:p>
            <a:pPr>
              <a:defRPr/>
            </a:pPr>
            <a:fld id="{B2A56108-4D51-4E9C-AFA6-23029164F3D8}" type="datetime1">
              <a:rPr lang="en-US" altLang="zh-CN"/>
              <a:pPr>
                <a:defRPr/>
              </a:pPr>
              <a:t>1/31/2021</a:t>
            </a:fld>
            <a:endParaRPr lang="en-US" altLang="zh-CN"/>
          </a:p>
        </p:txBody>
      </p:sp>
      <p:sp>
        <p:nvSpPr>
          <p:cNvPr id="8" name="Footer Placeholder 4">
            <a:extLst>
              <a:ext uri="{FF2B5EF4-FFF2-40B4-BE49-F238E27FC236}">
                <a16:creationId xmlns:a16="http://schemas.microsoft.com/office/drawing/2014/main" id="{50671D71-CC25-4EF5-9B38-816C462BAFBC}"/>
              </a:ext>
            </a:extLst>
          </p:cNvPr>
          <p:cNvSpPr>
            <a:spLocks noGrp="1"/>
          </p:cNvSpPr>
          <p:nvPr>
            <p:ph type="ftr" sz="quarter" idx="11"/>
          </p:nvPr>
        </p:nvSpPr>
        <p:spPr/>
        <p:txBody>
          <a:bodyPr/>
          <a:lstStyle>
            <a:lvl1pPr eaLnBrk="0" fontAlgn="base" hangingPunct="0">
              <a:spcBef>
                <a:spcPct val="0"/>
              </a:spcBef>
              <a:spcAft>
                <a:spcPct val="0"/>
              </a:spcAft>
              <a:defRPr>
                <a:latin typeface="Calibri" panose="020F0502020204030204" pitchFamily="34" charset="0"/>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E75596DF-CC0E-44C8-9AB5-AB2713FAF7EA}"/>
              </a:ext>
            </a:extLst>
          </p:cNvPr>
          <p:cNvSpPr>
            <a:spLocks noGrp="1"/>
          </p:cNvSpPr>
          <p:nvPr>
            <p:ph type="sldNum" sz="quarter" idx="12"/>
          </p:nvPr>
        </p:nvSpPr>
        <p:spPr/>
        <p:txBody>
          <a:bodyPr/>
          <a:lstStyle>
            <a:lvl1pPr eaLnBrk="0" hangingPunct="0">
              <a:defRPr smtClean="0"/>
            </a:lvl1pPr>
          </a:lstStyle>
          <a:p>
            <a:pPr>
              <a:defRPr/>
            </a:pPr>
            <a:fld id="{C62CC717-4DF0-4546-B4A9-449C55FC37BD}" type="slidenum">
              <a:rPr lang="en-US" altLang="zh-CN"/>
              <a:pPr>
                <a:defRPr/>
              </a:pPr>
              <a:t>‹#›</a:t>
            </a:fld>
            <a:endParaRPr lang="en-US" altLang="zh-CN"/>
          </a:p>
        </p:txBody>
      </p:sp>
    </p:spTree>
    <p:extLst>
      <p:ext uri="{BB962C8B-B14F-4D97-AF65-F5344CB8AC3E}">
        <p14:creationId xmlns:p14="http://schemas.microsoft.com/office/powerpoint/2010/main" val="2540782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38C8696-576A-4E0E-8EB0-2225B4EE09D6}"/>
              </a:ext>
            </a:extLst>
          </p:cNvPr>
          <p:cNvSpPr>
            <a:spLocks noGrp="1"/>
          </p:cNvSpPr>
          <p:nvPr>
            <p:ph type="dt" sz="half" idx="10"/>
          </p:nvPr>
        </p:nvSpPr>
        <p:spPr/>
        <p:txBody>
          <a:bodyPr/>
          <a:lstStyle>
            <a:lvl1pPr eaLnBrk="0" hangingPunct="0">
              <a:defRPr smtClean="0"/>
            </a:lvl1pPr>
          </a:lstStyle>
          <a:p>
            <a:pPr>
              <a:defRPr/>
            </a:pPr>
            <a:fld id="{9E5CE013-7610-4B44-AFAC-2B1B6F1C5D2A}" type="datetime1">
              <a:rPr lang="en-US" altLang="zh-CN"/>
              <a:pPr>
                <a:defRPr/>
              </a:pPr>
              <a:t>1/31/2021</a:t>
            </a:fld>
            <a:endParaRPr lang="en-US" altLang="zh-CN"/>
          </a:p>
        </p:txBody>
      </p:sp>
      <p:sp>
        <p:nvSpPr>
          <p:cNvPr id="5" name="Footer Placeholder 4">
            <a:extLst>
              <a:ext uri="{FF2B5EF4-FFF2-40B4-BE49-F238E27FC236}">
                <a16:creationId xmlns:a16="http://schemas.microsoft.com/office/drawing/2014/main" id="{67D81B0E-3BAF-4E32-A02A-F4AD0161890A}"/>
              </a:ext>
            </a:extLst>
          </p:cNvPr>
          <p:cNvSpPr>
            <a:spLocks noGrp="1"/>
          </p:cNvSpPr>
          <p:nvPr>
            <p:ph type="ftr" sz="quarter" idx="11"/>
          </p:nvPr>
        </p:nvSpPr>
        <p:spPr/>
        <p:txBody>
          <a:bodyPr/>
          <a:lstStyle>
            <a:lvl1pPr eaLnBrk="0" fontAlgn="base" hangingPunct="0">
              <a:spcBef>
                <a:spcPct val="0"/>
              </a:spcBef>
              <a:spcAft>
                <a:spcPct val="0"/>
              </a:spcAft>
              <a:defRPr>
                <a:latin typeface="Calibri" panose="020F0502020204030204" pitchFamily="34" charset="0"/>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7E05D0FF-FBA9-4E9F-BAA0-C74EBDD51714}"/>
              </a:ext>
            </a:extLst>
          </p:cNvPr>
          <p:cNvSpPr>
            <a:spLocks noGrp="1"/>
          </p:cNvSpPr>
          <p:nvPr>
            <p:ph type="sldNum" sz="quarter" idx="12"/>
          </p:nvPr>
        </p:nvSpPr>
        <p:spPr/>
        <p:txBody>
          <a:bodyPr/>
          <a:lstStyle>
            <a:lvl1pPr eaLnBrk="0" hangingPunct="0">
              <a:defRPr smtClean="0"/>
            </a:lvl1pPr>
          </a:lstStyle>
          <a:p>
            <a:pPr>
              <a:defRPr/>
            </a:pPr>
            <a:fld id="{D3C40448-3C9E-4704-B056-1F9FD58D47D7}" type="slidenum">
              <a:rPr lang="en-US" altLang="zh-CN"/>
              <a:pPr>
                <a:defRPr/>
              </a:pPr>
              <a:t>‹#›</a:t>
            </a:fld>
            <a:endParaRPr lang="en-US" altLang="zh-CN"/>
          </a:p>
        </p:txBody>
      </p:sp>
    </p:spTree>
    <p:extLst>
      <p:ext uri="{BB962C8B-B14F-4D97-AF65-F5344CB8AC3E}">
        <p14:creationId xmlns:p14="http://schemas.microsoft.com/office/powerpoint/2010/main" val="875223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EB31517-1CBD-414F-98AE-EE44A64A45D6}"/>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46B4E3EC-3B88-499C-AFEC-61575E2A0C36}"/>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AEB9AB7D-E97B-4398-B308-9A92570DF46C}"/>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9DEAE570-8677-4823-8288-536232D62770}"/>
              </a:ext>
            </a:extLst>
          </p:cNvPr>
          <p:cNvSpPr>
            <a:spLocks noGrp="1"/>
          </p:cNvSpPr>
          <p:nvPr>
            <p:ph type="dt" sz="half" idx="10"/>
          </p:nvPr>
        </p:nvSpPr>
        <p:spPr/>
        <p:txBody>
          <a:bodyPr/>
          <a:lstStyle>
            <a:lvl1pPr eaLnBrk="0" hangingPunct="0">
              <a:defRPr smtClean="0"/>
            </a:lvl1pPr>
          </a:lstStyle>
          <a:p>
            <a:pPr>
              <a:defRPr/>
            </a:pPr>
            <a:fld id="{1E4F9304-68FC-41E5-A26C-BB0326A56701}" type="datetime1">
              <a:rPr lang="en-US" altLang="zh-CN"/>
              <a:pPr>
                <a:defRPr/>
              </a:pPr>
              <a:t>1/31/2021</a:t>
            </a:fld>
            <a:endParaRPr lang="en-US" altLang="zh-CN"/>
          </a:p>
        </p:txBody>
      </p:sp>
      <p:sp>
        <p:nvSpPr>
          <p:cNvPr id="8" name="Footer Placeholder 4">
            <a:extLst>
              <a:ext uri="{FF2B5EF4-FFF2-40B4-BE49-F238E27FC236}">
                <a16:creationId xmlns:a16="http://schemas.microsoft.com/office/drawing/2014/main" id="{3573DD48-2F14-4123-B890-082DB48A8A82}"/>
              </a:ext>
            </a:extLst>
          </p:cNvPr>
          <p:cNvSpPr>
            <a:spLocks noGrp="1"/>
          </p:cNvSpPr>
          <p:nvPr>
            <p:ph type="ftr" sz="quarter" idx="11"/>
          </p:nvPr>
        </p:nvSpPr>
        <p:spPr/>
        <p:txBody>
          <a:bodyPr/>
          <a:lstStyle>
            <a:lvl1pPr eaLnBrk="0" fontAlgn="base" hangingPunct="0">
              <a:spcBef>
                <a:spcPct val="0"/>
              </a:spcBef>
              <a:spcAft>
                <a:spcPct val="0"/>
              </a:spcAft>
              <a:defRPr>
                <a:latin typeface="Calibri" panose="020F0502020204030204" pitchFamily="34" charset="0"/>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56C6FE9F-0869-4615-BEE9-0DCE2A0D5C72}"/>
              </a:ext>
            </a:extLst>
          </p:cNvPr>
          <p:cNvSpPr>
            <a:spLocks noGrp="1"/>
          </p:cNvSpPr>
          <p:nvPr>
            <p:ph type="sldNum" sz="quarter" idx="12"/>
          </p:nvPr>
        </p:nvSpPr>
        <p:spPr/>
        <p:txBody>
          <a:bodyPr/>
          <a:lstStyle>
            <a:lvl1pPr eaLnBrk="0" hangingPunct="0">
              <a:defRPr smtClean="0"/>
            </a:lvl1pPr>
          </a:lstStyle>
          <a:p>
            <a:pPr>
              <a:defRPr/>
            </a:pPr>
            <a:fld id="{8487C65A-7C87-4499-BC11-1F9F4BA7AD26}" type="slidenum">
              <a:rPr lang="en-US" altLang="zh-CN"/>
              <a:pPr>
                <a:defRPr/>
              </a:pPr>
              <a:t>‹#›</a:t>
            </a:fld>
            <a:endParaRPr lang="en-US" altLang="zh-CN"/>
          </a:p>
        </p:txBody>
      </p:sp>
    </p:spTree>
    <p:extLst>
      <p:ext uri="{BB962C8B-B14F-4D97-AF65-F5344CB8AC3E}">
        <p14:creationId xmlns:p14="http://schemas.microsoft.com/office/powerpoint/2010/main" val="4249586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B5F5-10CA-47C8-9AC4-3B0DE64E84A7}"/>
              </a:ext>
            </a:extLst>
          </p:cNvPr>
          <p:cNvSpPr>
            <a:spLocks noGrp="1"/>
          </p:cNvSpPr>
          <p:nvPr>
            <p:ph type="dt" sz="half" idx="10"/>
          </p:nvPr>
        </p:nvSpPr>
        <p:spPr/>
        <p:txBody>
          <a:bodyPr/>
          <a:lstStyle>
            <a:lvl1pPr eaLnBrk="0" hangingPunct="0">
              <a:defRPr smtClean="0"/>
            </a:lvl1pPr>
          </a:lstStyle>
          <a:p>
            <a:pPr>
              <a:defRPr/>
            </a:pPr>
            <a:fld id="{F50ECC67-D8D6-4521-AA53-437D6192E22A}" type="datetime1">
              <a:rPr lang="en-US" altLang="zh-CN"/>
              <a:pPr>
                <a:defRPr/>
              </a:pPr>
              <a:t>1/31/2021</a:t>
            </a:fld>
            <a:endParaRPr lang="en-US" altLang="zh-CN"/>
          </a:p>
        </p:txBody>
      </p:sp>
      <p:sp>
        <p:nvSpPr>
          <p:cNvPr id="6" name="Footer Placeholder 5">
            <a:extLst>
              <a:ext uri="{FF2B5EF4-FFF2-40B4-BE49-F238E27FC236}">
                <a16:creationId xmlns:a16="http://schemas.microsoft.com/office/drawing/2014/main" id="{3CC6BD14-046A-417A-81F8-21285D4BAF99}"/>
              </a:ext>
            </a:extLst>
          </p:cNvPr>
          <p:cNvSpPr>
            <a:spLocks noGrp="1"/>
          </p:cNvSpPr>
          <p:nvPr>
            <p:ph type="ftr" sz="quarter" idx="11"/>
          </p:nvPr>
        </p:nvSpPr>
        <p:spPr/>
        <p:txBody>
          <a:bodyPr/>
          <a:lstStyle>
            <a:lvl1pPr eaLnBrk="0" fontAlgn="base" hangingPunct="0">
              <a:spcBef>
                <a:spcPct val="0"/>
              </a:spcBef>
              <a:spcAft>
                <a:spcPct val="0"/>
              </a:spcAft>
              <a:defRPr>
                <a:latin typeface="Calibri" panose="020F0502020204030204" pitchFamily="34" charset="0"/>
              </a:defRPr>
            </a:lvl1pPr>
          </a:lstStyle>
          <a:p>
            <a:pPr>
              <a:defRPr/>
            </a:pPr>
            <a:r>
              <a:rPr lang="en-US"/>
              <a:t>Transportation Big Data Analytics</a:t>
            </a:r>
          </a:p>
        </p:txBody>
      </p:sp>
      <p:sp>
        <p:nvSpPr>
          <p:cNvPr id="7" name="Slide Number Placeholder 6">
            <a:extLst>
              <a:ext uri="{FF2B5EF4-FFF2-40B4-BE49-F238E27FC236}">
                <a16:creationId xmlns:a16="http://schemas.microsoft.com/office/drawing/2014/main" id="{5AAA66B3-8B2E-4BDE-A827-031E7923DD34}"/>
              </a:ext>
            </a:extLst>
          </p:cNvPr>
          <p:cNvSpPr>
            <a:spLocks noGrp="1"/>
          </p:cNvSpPr>
          <p:nvPr>
            <p:ph type="sldNum" sz="quarter" idx="12"/>
          </p:nvPr>
        </p:nvSpPr>
        <p:spPr/>
        <p:txBody>
          <a:bodyPr/>
          <a:lstStyle>
            <a:lvl1pPr eaLnBrk="0" hangingPunct="0">
              <a:defRPr smtClean="0"/>
            </a:lvl1pPr>
          </a:lstStyle>
          <a:p>
            <a:pPr>
              <a:defRPr/>
            </a:pPr>
            <a:fld id="{30542203-ED55-4D3D-A615-FBC671019E60}" type="slidenum">
              <a:rPr lang="en-US" altLang="zh-CN"/>
              <a:pPr>
                <a:defRPr/>
              </a:pPr>
              <a:t>‹#›</a:t>
            </a:fld>
            <a:endParaRPr lang="en-US" altLang="zh-CN"/>
          </a:p>
        </p:txBody>
      </p:sp>
    </p:spTree>
    <p:extLst>
      <p:ext uri="{BB962C8B-B14F-4D97-AF65-F5344CB8AC3E}">
        <p14:creationId xmlns:p14="http://schemas.microsoft.com/office/powerpoint/2010/main" val="1199475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E68537C-3FB0-47D7-95DC-9B18609C6529}"/>
              </a:ext>
            </a:extLst>
          </p:cNvPr>
          <p:cNvSpPr>
            <a:spLocks noGrp="1"/>
          </p:cNvSpPr>
          <p:nvPr>
            <p:ph type="dt" sz="half" idx="10"/>
          </p:nvPr>
        </p:nvSpPr>
        <p:spPr/>
        <p:txBody>
          <a:bodyPr/>
          <a:lstStyle>
            <a:lvl1pPr eaLnBrk="0" hangingPunct="0">
              <a:defRPr smtClean="0"/>
            </a:lvl1pPr>
          </a:lstStyle>
          <a:p>
            <a:pPr>
              <a:defRPr/>
            </a:pPr>
            <a:fld id="{A1782F88-7BD5-478F-ABA4-62F4A4A8F654}" type="datetime1">
              <a:rPr lang="en-US" altLang="zh-CN"/>
              <a:pPr>
                <a:defRPr/>
              </a:pPr>
              <a:t>1/31/2021</a:t>
            </a:fld>
            <a:endParaRPr lang="en-US" altLang="zh-CN"/>
          </a:p>
        </p:txBody>
      </p:sp>
      <p:sp>
        <p:nvSpPr>
          <p:cNvPr id="8" name="Footer Placeholder 7">
            <a:extLst>
              <a:ext uri="{FF2B5EF4-FFF2-40B4-BE49-F238E27FC236}">
                <a16:creationId xmlns:a16="http://schemas.microsoft.com/office/drawing/2014/main" id="{C88497CC-04ED-48A9-A8BA-33C11D8BCE00}"/>
              </a:ext>
            </a:extLst>
          </p:cNvPr>
          <p:cNvSpPr>
            <a:spLocks noGrp="1"/>
          </p:cNvSpPr>
          <p:nvPr>
            <p:ph type="ftr" sz="quarter" idx="11"/>
          </p:nvPr>
        </p:nvSpPr>
        <p:spPr/>
        <p:txBody>
          <a:bodyPr/>
          <a:lstStyle>
            <a:lvl1pPr eaLnBrk="0" fontAlgn="base" hangingPunct="0">
              <a:spcBef>
                <a:spcPct val="0"/>
              </a:spcBef>
              <a:spcAft>
                <a:spcPct val="0"/>
              </a:spcAft>
              <a:defRPr>
                <a:latin typeface="Calibri" panose="020F0502020204030204" pitchFamily="34" charset="0"/>
              </a:defRPr>
            </a:lvl1pPr>
          </a:lstStyle>
          <a:p>
            <a:pPr>
              <a:defRPr/>
            </a:pPr>
            <a:r>
              <a:rPr lang="en-US"/>
              <a:t>Transportation Big Data Analytics</a:t>
            </a:r>
          </a:p>
        </p:txBody>
      </p:sp>
      <p:sp>
        <p:nvSpPr>
          <p:cNvPr id="9" name="Slide Number Placeholder 8">
            <a:extLst>
              <a:ext uri="{FF2B5EF4-FFF2-40B4-BE49-F238E27FC236}">
                <a16:creationId xmlns:a16="http://schemas.microsoft.com/office/drawing/2014/main" id="{57DC1F42-A802-4221-A0DD-8296125DE837}"/>
              </a:ext>
            </a:extLst>
          </p:cNvPr>
          <p:cNvSpPr>
            <a:spLocks noGrp="1"/>
          </p:cNvSpPr>
          <p:nvPr>
            <p:ph type="sldNum" sz="quarter" idx="12"/>
          </p:nvPr>
        </p:nvSpPr>
        <p:spPr/>
        <p:txBody>
          <a:bodyPr/>
          <a:lstStyle>
            <a:lvl1pPr eaLnBrk="0" hangingPunct="0">
              <a:defRPr smtClean="0"/>
            </a:lvl1pPr>
          </a:lstStyle>
          <a:p>
            <a:pPr>
              <a:defRPr/>
            </a:pPr>
            <a:fld id="{5B79554F-FFD8-4259-90D7-364ED2B7A381}" type="slidenum">
              <a:rPr lang="en-US" altLang="zh-CN"/>
              <a:pPr>
                <a:defRPr/>
              </a:pPr>
              <a:t>‹#›</a:t>
            </a:fld>
            <a:endParaRPr lang="en-US" altLang="zh-CN"/>
          </a:p>
        </p:txBody>
      </p:sp>
    </p:spTree>
    <p:extLst>
      <p:ext uri="{BB962C8B-B14F-4D97-AF65-F5344CB8AC3E}">
        <p14:creationId xmlns:p14="http://schemas.microsoft.com/office/powerpoint/2010/main" val="187224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2">
            <a:extLst>
              <a:ext uri="{FF2B5EF4-FFF2-40B4-BE49-F238E27FC236}">
                <a16:creationId xmlns:a16="http://schemas.microsoft.com/office/drawing/2014/main" id="{36ED07E3-865E-4086-97E2-CEC17A82006B}"/>
              </a:ext>
            </a:extLst>
          </p:cNvPr>
          <p:cNvSpPr>
            <a:spLocks noGrp="1"/>
          </p:cNvSpPr>
          <p:nvPr>
            <p:ph type="dt" sz="half" idx="10"/>
          </p:nvPr>
        </p:nvSpPr>
        <p:spPr/>
        <p:txBody>
          <a:bodyPr/>
          <a:lstStyle>
            <a:lvl1pPr eaLnBrk="0" hangingPunct="0">
              <a:defRPr smtClean="0"/>
            </a:lvl1pPr>
          </a:lstStyle>
          <a:p>
            <a:pPr>
              <a:defRPr/>
            </a:pPr>
            <a:fld id="{6FF9D500-12DB-4862-B4F1-2BE5355834CF}" type="datetime1">
              <a:rPr lang="en-US" altLang="zh-CN"/>
              <a:pPr>
                <a:defRPr/>
              </a:pPr>
              <a:t>1/31/2021</a:t>
            </a:fld>
            <a:endParaRPr lang="en-US" altLang="zh-CN"/>
          </a:p>
        </p:txBody>
      </p:sp>
      <p:sp>
        <p:nvSpPr>
          <p:cNvPr id="4" name="Footer Placeholder 3">
            <a:extLst>
              <a:ext uri="{FF2B5EF4-FFF2-40B4-BE49-F238E27FC236}">
                <a16:creationId xmlns:a16="http://schemas.microsoft.com/office/drawing/2014/main" id="{D10FF06F-21DF-4EB9-A788-F2A4E67963C4}"/>
              </a:ext>
            </a:extLst>
          </p:cNvPr>
          <p:cNvSpPr>
            <a:spLocks noGrp="1"/>
          </p:cNvSpPr>
          <p:nvPr>
            <p:ph type="ftr" sz="quarter" idx="11"/>
          </p:nvPr>
        </p:nvSpPr>
        <p:spPr/>
        <p:txBody>
          <a:bodyPr/>
          <a:lstStyle>
            <a:lvl1pPr eaLnBrk="0" fontAlgn="base" hangingPunct="0">
              <a:spcBef>
                <a:spcPct val="0"/>
              </a:spcBef>
              <a:spcAft>
                <a:spcPct val="0"/>
              </a:spcAft>
              <a:defRPr>
                <a:latin typeface="Calibri" panose="020F0502020204030204" pitchFamily="34" charset="0"/>
              </a:defRPr>
            </a:lvl1pPr>
          </a:lstStyle>
          <a:p>
            <a:pPr>
              <a:defRPr/>
            </a:pPr>
            <a:r>
              <a:rPr lang="en-US"/>
              <a:t>Transportation Big Data Analytics</a:t>
            </a:r>
          </a:p>
        </p:txBody>
      </p:sp>
      <p:sp>
        <p:nvSpPr>
          <p:cNvPr id="5" name="Slide Number Placeholder 4">
            <a:extLst>
              <a:ext uri="{FF2B5EF4-FFF2-40B4-BE49-F238E27FC236}">
                <a16:creationId xmlns:a16="http://schemas.microsoft.com/office/drawing/2014/main" id="{F3A7B18A-EA86-4FF8-95E9-DFAE9F3EDD8D}"/>
              </a:ext>
            </a:extLst>
          </p:cNvPr>
          <p:cNvSpPr>
            <a:spLocks noGrp="1"/>
          </p:cNvSpPr>
          <p:nvPr>
            <p:ph type="sldNum" sz="quarter" idx="12"/>
          </p:nvPr>
        </p:nvSpPr>
        <p:spPr/>
        <p:txBody>
          <a:bodyPr/>
          <a:lstStyle>
            <a:lvl1pPr eaLnBrk="0" hangingPunct="0">
              <a:defRPr smtClean="0"/>
            </a:lvl1pPr>
          </a:lstStyle>
          <a:p>
            <a:pPr>
              <a:defRPr/>
            </a:pPr>
            <a:fld id="{67BACB01-C8BC-4E69-A904-C6C2BF9BB97A}" type="slidenum">
              <a:rPr lang="en-US" altLang="zh-CN"/>
              <a:pPr>
                <a:defRPr/>
              </a:pPr>
              <a:t>‹#›</a:t>
            </a:fld>
            <a:endParaRPr lang="en-US" altLang="zh-CN"/>
          </a:p>
        </p:txBody>
      </p:sp>
    </p:spTree>
    <p:extLst>
      <p:ext uri="{BB962C8B-B14F-4D97-AF65-F5344CB8AC3E}">
        <p14:creationId xmlns:p14="http://schemas.microsoft.com/office/powerpoint/2010/main" val="308135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A695E70-A196-4B6D-9E26-206C8AE1F4C5}"/>
              </a:ext>
            </a:extLst>
          </p:cNvPr>
          <p:cNvSpPr>
            <a:spLocks noGrp="1"/>
          </p:cNvSpPr>
          <p:nvPr>
            <p:ph type="dt" sz="half" idx="10"/>
          </p:nvPr>
        </p:nvSpPr>
        <p:spPr/>
        <p:txBody>
          <a:bodyPr/>
          <a:lstStyle>
            <a:lvl1pPr>
              <a:defRPr/>
            </a:lvl1pPr>
          </a:lstStyle>
          <a:p>
            <a:pPr>
              <a:defRPr/>
            </a:pPr>
            <a:fld id="{426DB2B9-10AD-4CE3-B8E0-5BA47989F4D2}" type="datetime1">
              <a:rPr lang="en-US" altLang="zh-CN"/>
              <a:pPr>
                <a:defRPr/>
              </a:pPr>
              <a:t>1/31/2021</a:t>
            </a:fld>
            <a:endParaRPr lang="en-US" altLang="zh-CN"/>
          </a:p>
        </p:txBody>
      </p:sp>
      <p:sp>
        <p:nvSpPr>
          <p:cNvPr id="5" name="Footer Placeholder 4">
            <a:extLst>
              <a:ext uri="{FF2B5EF4-FFF2-40B4-BE49-F238E27FC236}">
                <a16:creationId xmlns:a16="http://schemas.microsoft.com/office/drawing/2014/main" id="{A8F69A05-7EBC-4906-B0A9-2694E59D144F}"/>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AC9EEE63-27CF-4F50-80EF-428AD9382DFB}"/>
              </a:ext>
            </a:extLst>
          </p:cNvPr>
          <p:cNvSpPr>
            <a:spLocks noGrp="1"/>
          </p:cNvSpPr>
          <p:nvPr>
            <p:ph type="sldNum" sz="quarter" idx="12"/>
          </p:nvPr>
        </p:nvSpPr>
        <p:spPr/>
        <p:txBody>
          <a:bodyPr/>
          <a:lstStyle>
            <a:lvl1pPr>
              <a:defRPr/>
            </a:lvl1pPr>
          </a:lstStyle>
          <a:p>
            <a:pPr>
              <a:defRPr/>
            </a:pPr>
            <a:fld id="{68984EC7-CC7E-48AC-BB77-A11F59403541}" type="slidenum">
              <a:rPr lang="en-US" altLang="zh-CN"/>
              <a:pPr>
                <a:defRPr/>
              </a:pPr>
              <a:t>‹#›</a:t>
            </a:fld>
            <a:endParaRPr lang="en-US" altLang="zh-CN"/>
          </a:p>
        </p:txBody>
      </p:sp>
    </p:spTree>
    <p:extLst>
      <p:ext uri="{BB962C8B-B14F-4D97-AF65-F5344CB8AC3E}">
        <p14:creationId xmlns:p14="http://schemas.microsoft.com/office/powerpoint/2010/main" val="2697209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E5CD5DBD-DA25-4511-89BF-711AED66A3F9}"/>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5">
            <a:extLst>
              <a:ext uri="{FF2B5EF4-FFF2-40B4-BE49-F238E27FC236}">
                <a16:creationId xmlns:a16="http://schemas.microsoft.com/office/drawing/2014/main" id="{58AE05CF-A415-4DF6-A737-BFD8CEBFAFDC}"/>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p:cNvSpPr>
            <a:spLocks noGrp="1"/>
          </p:cNvSpPr>
          <p:nvPr>
            <p:ph type="title"/>
          </p:nvPr>
        </p:nvSpPr>
        <p:spPr>
          <a:xfrm>
            <a:off x="1097280" y="123091"/>
            <a:ext cx="10058400" cy="999718"/>
          </a:xfrm>
        </p:spPr>
        <p:txBody>
          <a:bodyPr/>
          <a:lstStyle>
            <a:lvl1pPr>
              <a:defRPr sz="4800"/>
            </a:lvl1pPr>
          </a:lstStyle>
          <a:p>
            <a:r>
              <a:rPr lang="en-US" dirty="0"/>
              <a:t>Click to edit Master title style</a:t>
            </a:r>
          </a:p>
        </p:txBody>
      </p:sp>
      <p:sp>
        <p:nvSpPr>
          <p:cNvPr id="5" name="Date Placeholder 6">
            <a:extLst>
              <a:ext uri="{FF2B5EF4-FFF2-40B4-BE49-F238E27FC236}">
                <a16:creationId xmlns:a16="http://schemas.microsoft.com/office/drawing/2014/main" id="{6119C6C7-8472-422B-A3BD-701062C36171}"/>
              </a:ext>
            </a:extLst>
          </p:cNvPr>
          <p:cNvSpPr>
            <a:spLocks noGrp="1"/>
          </p:cNvSpPr>
          <p:nvPr>
            <p:ph type="dt" sz="half" idx="10"/>
          </p:nvPr>
        </p:nvSpPr>
        <p:spPr/>
        <p:txBody>
          <a:bodyPr/>
          <a:lstStyle>
            <a:lvl1pPr eaLnBrk="0" hangingPunct="0">
              <a:defRPr smtClean="0"/>
            </a:lvl1pPr>
          </a:lstStyle>
          <a:p>
            <a:pPr>
              <a:defRPr/>
            </a:pPr>
            <a:fld id="{EF578090-207E-4DA3-B1A1-A80FEEB5AF47}" type="datetime1">
              <a:rPr lang="en-US" altLang="zh-CN"/>
              <a:pPr>
                <a:defRPr/>
              </a:pPr>
              <a:t>1/31/2021</a:t>
            </a:fld>
            <a:endParaRPr lang="en-US" altLang="zh-CN"/>
          </a:p>
        </p:txBody>
      </p:sp>
      <p:sp>
        <p:nvSpPr>
          <p:cNvPr id="6" name="Footer Placeholder 7">
            <a:extLst>
              <a:ext uri="{FF2B5EF4-FFF2-40B4-BE49-F238E27FC236}">
                <a16:creationId xmlns:a16="http://schemas.microsoft.com/office/drawing/2014/main" id="{C6D8907F-E967-4020-93D0-8757C414CE61}"/>
              </a:ext>
            </a:extLst>
          </p:cNvPr>
          <p:cNvSpPr>
            <a:spLocks noGrp="1"/>
          </p:cNvSpPr>
          <p:nvPr>
            <p:ph type="ftr" sz="quarter" idx="11"/>
          </p:nvPr>
        </p:nvSpPr>
        <p:spPr/>
        <p:txBody>
          <a:bodyPr/>
          <a:lstStyle>
            <a:lvl1pPr eaLnBrk="0" fontAlgn="base" hangingPunct="0">
              <a:spcBef>
                <a:spcPct val="0"/>
              </a:spcBef>
              <a:spcAft>
                <a:spcPct val="0"/>
              </a:spcAft>
              <a:defRPr>
                <a:solidFill>
                  <a:srgbClr val="FFFFFF"/>
                </a:solidFill>
                <a:latin typeface="Calibri" panose="020F0502020204030204" pitchFamily="34" charset="0"/>
              </a:defRPr>
            </a:lvl1pPr>
          </a:lstStyle>
          <a:p>
            <a:pPr>
              <a:defRPr/>
            </a:pPr>
            <a:r>
              <a:rPr lang="en-US"/>
              <a:t>Transportation Big Data Analytics</a:t>
            </a:r>
          </a:p>
        </p:txBody>
      </p:sp>
      <p:sp>
        <p:nvSpPr>
          <p:cNvPr id="7" name="Slide Number Placeholder 8">
            <a:extLst>
              <a:ext uri="{FF2B5EF4-FFF2-40B4-BE49-F238E27FC236}">
                <a16:creationId xmlns:a16="http://schemas.microsoft.com/office/drawing/2014/main" id="{EB1B231D-8CA8-4EB3-A791-B6E0175C1036}"/>
              </a:ext>
            </a:extLst>
          </p:cNvPr>
          <p:cNvSpPr>
            <a:spLocks noGrp="1"/>
          </p:cNvSpPr>
          <p:nvPr>
            <p:ph type="sldNum" sz="quarter" idx="12"/>
          </p:nvPr>
        </p:nvSpPr>
        <p:spPr/>
        <p:txBody>
          <a:bodyPr/>
          <a:lstStyle>
            <a:lvl1pPr eaLnBrk="0" hangingPunct="0">
              <a:defRPr smtClean="0"/>
            </a:lvl1pPr>
          </a:lstStyle>
          <a:p>
            <a:pPr>
              <a:defRPr/>
            </a:pPr>
            <a:fld id="{2C0CD55F-5817-4C99-8652-BF6A15F04DFD}" type="slidenum">
              <a:rPr lang="en-US" altLang="zh-CN"/>
              <a:pPr>
                <a:defRPr/>
              </a:pPr>
              <a:t>‹#›</a:t>
            </a:fld>
            <a:endParaRPr lang="en-US" altLang="zh-CN"/>
          </a:p>
        </p:txBody>
      </p:sp>
    </p:spTree>
    <p:extLst>
      <p:ext uri="{BB962C8B-B14F-4D97-AF65-F5344CB8AC3E}">
        <p14:creationId xmlns:p14="http://schemas.microsoft.com/office/powerpoint/2010/main" val="3347765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410901-A949-451B-A742-0E514F8DB4D0}"/>
              </a:ext>
            </a:extLst>
          </p:cNvPr>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2CAF5578-D1BF-4B93-8C28-E47A340D9C2E}"/>
              </a:ext>
            </a:extLst>
          </p:cNvPr>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FA0E3DBB-AEAB-4862-B19D-B13B5C4D059E}"/>
              </a:ext>
            </a:extLst>
          </p:cNvPr>
          <p:cNvSpPr>
            <a:spLocks noGrp="1"/>
          </p:cNvSpPr>
          <p:nvPr>
            <p:ph type="dt" sz="half" idx="10"/>
          </p:nvPr>
        </p:nvSpPr>
        <p:spPr>
          <a:xfrm>
            <a:off x="465138" y="6459538"/>
            <a:ext cx="2619375" cy="365125"/>
          </a:xfrm>
        </p:spPr>
        <p:txBody>
          <a:bodyPr/>
          <a:lstStyle>
            <a:lvl1pPr eaLnBrk="0" hangingPunct="0">
              <a:defRPr smtClean="0"/>
            </a:lvl1pPr>
          </a:lstStyle>
          <a:p>
            <a:pPr>
              <a:defRPr/>
            </a:pPr>
            <a:fld id="{10D481A2-DDD5-4593-A228-84F8D3E9A61F}" type="datetime1">
              <a:rPr lang="en-US" altLang="zh-CN"/>
              <a:pPr>
                <a:defRPr/>
              </a:pPr>
              <a:t>1/31/2021</a:t>
            </a:fld>
            <a:endParaRPr lang="en-US" altLang="zh-CN"/>
          </a:p>
        </p:txBody>
      </p:sp>
      <p:sp>
        <p:nvSpPr>
          <p:cNvPr id="8" name="Footer Placeholder 5">
            <a:extLst>
              <a:ext uri="{FF2B5EF4-FFF2-40B4-BE49-F238E27FC236}">
                <a16:creationId xmlns:a16="http://schemas.microsoft.com/office/drawing/2014/main" id="{6A74C716-3EBF-446A-A9A6-698C14792559}"/>
              </a:ext>
            </a:extLst>
          </p:cNvPr>
          <p:cNvSpPr>
            <a:spLocks noGrp="1"/>
          </p:cNvSpPr>
          <p:nvPr>
            <p:ph type="ftr" sz="quarter" idx="11"/>
          </p:nvPr>
        </p:nvSpPr>
        <p:spPr>
          <a:xfrm>
            <a:off x="4800600" y="6459538"/>
            <a:ext cx="4648200" cy="365125"/>
          </a:xfrm>
        </p:spPr>
        <p:txBody>
          <a:bodyPr/>
          <a:lstStyle>
            <a:lvl1pPr algn="l" eaLnBrk="0" fontAlgn="base" hangingPunct="0">
              <a:spcBef>
                <a:spcPct val="0"/>
              </a:spcBef>
              <a:spcAft>
                <a:spcPct val="0"/>
              </a:spcAft>
              <a:defRPr>
                <a:solidFill>
                  <a:srgbClr val="344068"/>
                </a:solidFill>
                <a:latin typeface="Calibri" panose="020F0502020204030204" pitchFamily="34" charset="0"/>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29F3DEFC-C141-4C34-978F-F1EB228F7388}"/>
              </a:ext>
            </a:extLst>
          </p:cNvPr>
          <p:cNvSpPr>
            <a:spLocks noGrp="1"/>
          </p:cNvSpPr>
          <p:nvPr>
            <p:ph type="sldNum" sz="quarter" idx="12"/>
          </p:nvPr>
        </p:nvSpPr>
        <p:spPr/>
        <p:txBody>
          <a:bodyPr/>
          <a:lstStyle>
            <a:lvl1pPr eaLnBrk="0" hangingPunct="0">
              <a:defRPr smtClean="0">
                <a:solidFill>
                  <a:srgbClr val="344068"/>
                </a:solidFill>
              </a:defRPr>
            </a:lvl1pPr>
          </a:lstStyle>
          <a:p>
            <a:pPr>
              <a:defRPr/>
            </a:pPr>
            <a:fld id="{29C0C1AC-2EAD-41C6-9C1C-646E7A8E3472}" type="slidenum">
              <a:rPr lang="en-US" altLang="zh-CN"/>
              <a:pPr>
                <a:defRPr/>
              </a:pPr>
              <a:t>‹#›</a:t>
            </a:fld>
            <a:endParaRPr lang="en-US" altLang="zh-CN"/>
          </a:p>
        </p:txBody>
      </p:sp>
    </p:spTree>
    <p:extLst>
      <p:ext uri="{BB962C8B-B14F-4D97-AF65-F5344CB8AC3E}">
        <p14:creationId xmlns:p14="http://schemas.microsoft.com/office/powerpoint/2010/main" val="1336870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AD34C0-264D-457F-96D7-0C3B0DEFEF94}"/>
              </a:ext>
            </a:extLst>
          </p:cNvPr>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FE4BAE28-5338-42D3-B305-1B5F76B12D3D}"/>
              </a:ext>
            </a:extLst>
          </p:cNvPr>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C592DED9-23EB-4B8C-9EEC-63540BC81E42}"/>
              </a:ext>
            </a:extLst>
          </p:cNvPr>
          <p:cNvSpPr>
            <a:spLocks noGrp="1"/>
          </p:cNvSpPr>
          <p:nvPr>
            <p:ph type="dt" sz="half" idx="10"/>
          </p:nvPr>
        </p:nvSpPr>
        <p:spPr/>
        <p:txBody>
          <a:bodyPr/>
          <a:lstStyle>
            <a:lvl1pPr eaLnBrk="0" hangingPunct="0">
              <a:defRPr smtClean="0"/>
            </a:lvl1pPr>
          </a:lstStyle>
          <a:p>
            <a:pPr>
              <a:defRPr/>
            </a:pPr>
            <a:fld id="{CEDB2B3B-99C2-4F0E-80E8-169600CEDA91}" type="datetime1">
              <a:rPr lang="en-US" altLang="zh-CN"/>
              <a:pPr>
                <a:defRPr/>
              </a:pPr>
              <a:t>1/31/2021</a:t>
            </a:fld>
            <a:endParaRPr lang="en-US" altLang="zh-CN"/>
          </a:p>
        </p:txBody>
      </p:sp>
      <p:sp>
        <p:nvSpPr>
          <p:cNvPr id="8" name="Footer Placeholder 5">
            <a:extLst>
              <a:ext uri="{FF2B5EF4-FFF2-40B4-BE49-F238E27FC236}">
                <a16:creationId xmlns:a16="http://schemas.microsoft.com/office/drawing/2014/main" id="{622777B7-8A0A-4CA1-BEE2-7753803CE276}"/>
              </a:ext>
            </a:extLst>
          </p:cNvPr>
          <p:cNvSpPr>
            <a:spLocks noGrp="1"/>
          </p:cNvSpPr>
          <p:nvPr>
            <p:ph type="ftr" sz="quarter" idx="11"/>
          </p:nvPr>
        </p:nvSpPr>
        <p:spPr/>
        <p:txBody>
          <a:bodyPr/>
          <a:lstStyle>
            <a:lvl1pPr eaLnBrk="0" fontAlgn="base" hangingPunct="0">
              <a:spcBef>
                <a:spcPct val="0"/>
              </a:spcBef>
              <a:spcAft>
                <a:spcPct val="0"/>
              </a:spcAft>
              <a:defRPr>
                <a:latin typeface="Calibri" panose="020F0502020204030204" pitchFamily="34" charset="0"/>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5DCAD1F7-7636-4DD2-A781-3C0F9B62D07B}"/>
              </a:ext>
            </a:extLst>
          </p:cNvPr>
          <p:cNvSpPr>
            <a:spLocks noGrp="1"/>
          </p:cNvSpPr>
          <p:nvPr>
            <p:ph type="sldNum" sz="quarter" idx="12"/>
          </p:nvPr>
        </p:nvSpPr>
        <p:spPr/>
        <p:txBody>
          <a:bodyPr/>
          <a:lstStyle>
            <a:lvl1pPr eaLnBrk="0" hangingPunct="0">
              <a:defRPr smtClean="0"/>
            </a:lvl1pPr>
          </a:lstStyle>
          <a:p>
            <a:pPr>
              <a:defRPr/>
            </a:pPr>
            <a:fld id="{11A13A25-A20F-4A18-9FE4-DFA9462BCD95}" type="slidenum">
              <a:rPr lang="en-US" altLang="zh-CN"/>
              <a:pPr>
                <a:defRPr/>
              </a:pPr>
              <a:t>‹#›</a:t>
            </a:fld>
            <a:endParaRPr lang="en-US" altLang="zh-CN"/>
          </a:p>
        </p:txBody>
      </p:sp>
    </p:spTree>
    <p:extLst>
      <p:ext uri="{BB962C8B-B14F-4D97-AF65-F5344CB8AC3E}">
        <p14:creationId xmlns:p14="http://schemas.microsoft.com/office/powerpoint/2010/main" val="815481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05D8646-17E1-481E-B628-3FC6974F56CF}"/>
              </a:ext>
            </a:extLst>
          </p:cNvPr>
          <p:cNvSpPr>
            <a:spLocks noGrp="1"/>
          </p:cNvSpPr>
          <p:nvPr>
            <p:ph type="dt" sz="half" idx="10"/>
          </p:nvPr>
        </p:nvSpPr>
        <p:spPr/>
        <p:txBody>
          <a:bodyPr/>
          <a:lstStyle>
            <a:lvl1pPr eaLnBrk="0" hangingPunct="0">
              <a:defRPr smtClean="0"/>
            </a:lvl1pPr>
          </a:lstStyle>
          <a:p>
            <a:pPr>
              <a:defRPr/>
            </a:pPr>
            <a:fld id="{3A46E08F-8E23-450C-B157-6580B3680CC9}" type="datetime1">
              <a:rPr lang="en-US" altLang="zh-CN"/>
              <a:pPr>
                <a:defRPr/>
              </a:pPr>
              <a:t>1/31/2021</a:t>
            </a:fld>
            <a:endParaRPr lang="en-US" altLang="zh-CN"/>
          </a:p>
        </p:txBody>
      </p:sp>
      <p:sp>
        <p:nvSpPr>
          <p:cNvPr id="5" name="Footer Placeholder 4">
            <a:extLst>
              <a:ext uri="{FF2B5EF4-FFF2-40B4-BE49-F238E27FC236}">
                <a16:creationId xmlns:a16="http://schemas.microsoft.com/office/drawing/2014/main" id="{C749762C-8F94-422C-B0E1-06075BC284CD}"/>
              </a:ext>
            </a:extLst>
          </p:cNvPr>
          <p:cNvSpPr>
            <a:spLocks noGrp="1"/>
          </p:cNvSpPr>
          <p:nvPr>
            <p:ph type="ftr" sz="quarter" idx="11"/>
          </p:nvPr>
        </p:nvSpPr>
        <p:spPr/>
        <p:txBody>
          <a:bodyPr/>
          <a:lstStyle>
            <a:lvl1pPr eaLnBrk="0" fontAlgn="base" hangingPunct="0">
              <a:spcBef>
                <a:spcPct val="0"/>
              </a:spcBef>
              <a:spcAft>
                <a:spcPct val="0"/>
              </a:spcAft>
              <a:defRPr>
                <a:latin typeface="Calibri" panose="020F0502020204030204" pitchFamily="34" charset="0"/>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A52B9806-2D1A-40DB-B3DD-E566176CE61B}"/>
              </a:ext>
            </a:extLst>
          </p:cNvPr>
          <p:cNvSpPr>
            <a:spLocks noGrp="1"/>
          </p:cNvSpPr>
          <p:nvPr>
            <p:ph type="sldNum" sz="quarter" idx="12"/>
          </p:nvPr>
        </p:nvSpPr>
        <p:spPr/>
        <p:txBody>
          <a:bodyPr/>
          <a:lstStyle>
            <a:lvl1pPr eaLnBrk="0" hangingPunct="0">
              <a:defRPr smtClean="0"/>
            </a:lvl1pPr>
          </a:lstStyle>
          <a:p>
            <a:pPr>
              <a:defRPr/>
            </a:pPr>
            <a:fld id="{5253E44B-D98E-4274-97BE-624A30351179}" type="slidenum">
              <a:rPr lang="en-US" altLang="zh-CN"/>
              <a:pPr>
                <a:defRPr/>
              </a:pPr>
              <a:t>‹#›</a:t>
            </a:fld>
            <a:endParaRPr lang="en-US" altLang="zh-CN"/>
          </a:p>
        </p:txBody>
      </p:sp>
    </p:spTree>
    <p:extLst>
      <p:ext uri="{BB962C8B-B14F-4D97-AF65-F5344CB8AC3E}">
        <p14:creationId xmlns:p14="http://schemas.microsoft.com/office/powerpoint/2010/main" val="18350797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172280D-7ADC-46FC-9CCD-77751D3B3893}"/>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A2FF92C4-F446-4BB1-82B2-271AB60CBF4D}"/>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A8D96037-7077-415B-83DE-31FC1127541C}"/>
              </a:ext>
            </a:extLst>
          </p:cNvPr>
          <p:cNvSpPr>
            <a:spLocks noGrp="1"/>
          </p:cNvSpPr>
          <p:nvPr>
            <p:ph type="dt" sz="half" idx="10"/>
          </p:nvPr>
        </p:nvSpPr>
        <p:spPr/>
        <p:txBody>
          <a:bodyPr/>
          <a:lstStyle>
            <a:lvl1pPr eaLnBrk="0" hangingPunct="0">
              <a:defRPr smtClean="0"/>
            </a:lvl1pPr>
          </a:lstStyle>
          <a:p>
            <a:pPr>
              <a:defRPr/>
            </a:pPr>
            <a:fld id="{0D9CB834-2ACF-479C-B51B-1AA4CC1A880A}" type="datetime1">
              <a:rPr lang="en-US" altLang="zh-CN"/>
              <a:pPr>
                <a:defRPr/>
              </a:pPr>
              <a:t>1/31/2021</a:t>
            </a:fld>
            <a:endParaRPr lang="en-US" altLang="zh-CN"/>
          </a:p>
        </p:txBody>
      </p:sp>
      <p:sp>
        <p:nvSpPr>
          <p:cNvPr id="7" name="Footer Placeholder 4">
            <a:extLst>
              <a:ext uri="{FF2B5EF4-FFF2-40B4-BE49-F238E27FC236}">
                <a16:creationId xmlns:a16="http://schemas.microsoft.com/office/drawing/2014/main" id="{398B6BCB-CDBD-4BAB-B163-14C286E7F35B}"/>
              </a:ext>
            </a:extLst>
          </p:cNvPr>
          <p:cNvSpPr>
            <a:spLocks noGrp="1"/>
          </p:cNvSpPr>
          <p:nvPr>
            <p:ph type="ftr" sz="quarter" idx="11"/>
          </p:nvPr>
        </p:nvSpPr>
        <p:spPr/>
        <p:txBody>
          <a:bodyPr/>
          <a:lstStyle>
            <a:lvl1pPr eaLnBrk="0" fontAlgn="base" hangingPunct="0">
              <a:spcBef>
                <a:spcPct val="0"/>
              </a:spcBef>
              <a:spcAft>
                <a:spcPct val="0"/>
              </a:spcAft>
              <a:defRPr>
                <a:latin typeface="Calibri" panose="020F0502020204030204" pitchFamily="34" charset="0"/>
              </a:defRPr>
            </a:lvl1pPr>
          </a:lstStyle>
          <a:p>
            <a:pPr>
              <a:defRPr/>
            </a:pPr>
            <a:r>
              <a:rPr lang="en-US"/>
              <a:t>Transportation Big Data Analytics</a:t>
            </a:r>
          </a:p>
        </p:txBody>
      </p:sp>
      <p:sp>
        <p:nvSpPr>
          <p:cNvPr id="8" name="Slide Number Placeholder 5">
            <a:extLst>
              <a:ext uri="{FF2B5EF4-FFF2-40B4-BE49-F238E27FC236}">
                <a16:creationId xmlns:a16="http://schemas.microsoft.com/office/drawing/2014/main" id="{97B05855-1747-49BE-9FD6-5A436FB2737E}"/>
              </a:ext>
            </a:extLst>
          </p:cNvPr>
          <p:cNvSpPr>
            <a:spLocks noGrp="1"/>
          </p:cNvSpPr>
          <p:nvPr>
            <p:ph type="sldNum" sz="quarter" idx="12"/>
          </p:nvPr>
        </p:nvSpPr>
        <p:spPr/>
        <p:txBody>
          <a:bodyPr/>
          <a:lstStyle>
            <a:lvl1pPr eaLnBrk="0" hangingPunct="0">
              <a:defRPr smtClean="0"/>
            </a:lvl1pPr>
          </a:lstStyle>
          <a:p>
            <a:pPr>
              <a:defRPr/>
            </a:pPr>
            <a:fld id="{E08406CA-B122-4E07-BBF6-95373C1E91D1}" type="slidenum">
              <a:rPr lang="en-US" altLang="zh-CN"/>
              <a:pPr>
                <a:defRPr/>
              </a:pPr>
              <a:t>‹#›</a:t>
            </a:fld>
            <a:endParaRPr lang="en-US" altLang="zh-CN"/>
          </a:p>
        </p:txBody>
      </p:sp>
    </p:spTree>
    <p:extLst>
      <p:ext uri="{BB962C8B-B14F-4D97-AF65-F5344CB8AC3E}">
        <p14:creationId xmlns:p14="http://schemas.microsoft.com/office/powerpoint/2010/main" val="30788560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931429EE-F23A-4065-B901-4E7C2D60DE4A}"/>
              </a:ext>
            </a:extLst>
          </p:cNvPr>
          <p:cNvSpPr>
            <a:spLocks noGrp="1"/>
          </p:cNvSpPr>
          <p:nvPr>
            <p:ph type="dt" sz="half" idx="10"/>
          </p:nvPr>
        </p:nvSpPr>
        <p:spPr>
          <a:xfrm>
            <a:off x="914400" y="6248400"/>
            <a:ext cx="2540000" cy="457200"/>
          </a:xfrm>
        </p:spPr>
        <p:txBody>
          <a:bodyPr rtlCol="0"/>
          <a:lstStyle>
            <a:lvl1pPr eaLnBrk="0" hangingPunct="0">
              <a:defRPr/>
            </a:lvl1pPr>
          </a:lstStyle>
          <a:p>
            <a:pPr>
              <a:defRPr/>
            </a:pPr>
            <a:fld id="{BBCC01D0-A42A-42AD-B121-ECF19BD00E71}" type="datetime1">
              <a:rPr lang="en-US" altLang="en-US"/>
              <a:pPr>
                <a:defRPr/>
              </a:pPr>
              <a:t>1/31/2021</a:t>
            </a:fld>
            <a:endParaRPr lang="en-US" altLang="en-US"/>
          </a:p>
        </p:txBody>
      </p:sp>
      <p:sp>
        <p:nvSpPr>
          <p:cNvPr id="4" name="Footer Placeholder 3">
            <a:extLst>
              <a:ext uri="{FF2B5EF4-FFF2-40B4-BE49-F238E27FC236}">
                <a16:creationId xmlns:a16="http://schemas.microsoft.com/office/drawing/2014/main" id="{5EE38962-9BD3-40E0-9AA5-68DA8248E3F4}"/>
              </a:ext>
            </a:extLst>
          </p:cNvPr>
          <p:cNvSpPr>
            <a:spLocks noGrp="1"/>
          </p:cNvSpPr>
          <p:nvPr>
            <p:ph type="ftr" sz="quarter" idx="11"/>
          </p:nvPr>
        </p:nvSpPr>
        <p:spPr>
          <a:xfrm>
            <a:off x="4165600" y="6248400"/>
            <a:ext cx="3860800" cy="457200"/>
          </a:xfrm>
        </p:spPr>
        <p:txBody>
          <a:bodyPr/>
          <a:lstStyle>
            <a:lvl1pPr eaLnBrk="0" fontAlgn="base" hangingPunct="0">
              <a:spcBef>
                <a:spcPct val="0"/>
              </a:spcBef>
              <a:spcAft>
                <a:spcPct val="0"/>
              </a:spcAft>
              <a:defRPr>
                <a:latin typeface="Arial" charset="0"/>
              </a:defRPr>
            </a:lvl1pPr>
          </a:lstStyle>
          <a:p>
            <a:pPr>
              <a:defRPr/>
            </a:pPr>
            <a:r>
              <a:rPr lang="en-US"/>
              <a:t>Transportation Big Data Analytics</a:t>
            </a:r>
          </a:p>
        </p:txBody>
      </p:sp>
      <p:sp>
        <p:nvSpPr>
          <p:cNvPr id="5" name="Slide Number Placeholder 4">
            <a:extLst>
              <a:ext uri="{FF2B5EF4-FFF2-40B4-BE49-F238E27FC236}">
                <a16:creationId xmlns:a16="http://schemas.microsoft.com/office/drawing/2014/main" id="{D85EC4E6-394A-4F47-8F93-C77CA0959167}"/>
              </a:ext>
            </a:extLst>
          </p:cNvPr>
          <p:cNvSpPr>
            <a:spLocks noGrp="1"/>
          </p:cNvSpPr>
          <p:nvPr>
            <p:ph type="sldNum" sz="quarter" idx="12"/>
          </p:nvPr>
        </p:nvSpPr>
        <p:spPr>
          <a:xfrm>
            <a:off x="8737600" y="6248400"/>
            <a:ext cx="2540000" cy="457200"/>
          </a:xfrm>
        </p:spPr>
        <p:txBody>
          <a:bodyPr rtlCol="0"/>
          <a:lstStyle>
            <a:lvl1pPr eaLnBrk="0" hangingPunct="0">
              <a:defRPr sz="1050">
                <a:solidFill>
                  <a:prstClr val="white"/>
                </a:solidFill>
              </a:defRPr>
            </a:lvl1pPr>
          </a:lstStyle>
          <a:p>
            <a:pPr>
              <a:defRPr/>
            </a:pPr>
            <a:fld id="{FA9C7049-BDED-4B9A-8F0C-E68B2EB09E0A}" type="slidenum">
              <a:rPr lang="en-US" altLang="en-US"/>
              <a:pPr>
                <a:defRPr/>
              </a:pPr>
              <a:t>‹#›</a:t>
            </a:fld>
            <a:endParaRPr lang="en-US" altLang="en-US"/>
          </a:p>
        </p:txBody>
      </p:sp>
    </p:spTree>
    <p:extLst>
      <p:ext uri="{BB962C8B-B14F-4D97-AF65-F5344CB8AC3E}">
        <p14:creationId xmlns:p14="http://schemas.microsoft.com/office/powerpoint/2010/main" val="3148176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D059B8E8-110C-4945-9008-448BA1E18340}"/>
              </a:ext>
            </a:extLst>
          </p:cNvPr>
          <p:cNvSpPr>
            <a:spLocks noGrp="1"/>
          </p:cNvSpPr>
          <p:nvPr>
            <p:ph type="dt" sz="half" idx="10"/>
          </p:nvPr>
        </p:nvSpPr>
        <p:spPr>
          <a:xfrm>
            <a:off x="914400" y="6248400"/>
            <a:ext cx="2540000" cy="457200"/>
          </a:xfrm>
        </p:spPr>
        <p:txBody>
          <a:bodyPr rtlCol="0"/>
          <a:lstStyle>
            <a:lvl1pPr eaLnBrk="0" hangingPunct="0">
              <a:defRPr/>
            </a:lvl1pPr>
          </a:lstStyle>
          <a:p>
            <a:pPr>
              <a:defRPr/>
            </a:pPr>
            <a:fld id="{1340DDEC-7D3C-4EA8-B5F3-727E9E1E7B94}" type="datetime1">
              <a:rPr lang="en-US" altLang="en-US"/>
              <a:pPr>
                <a:defRPr/>
              </a:pPr>
              <a:t>1/31/2021</a:t>
            </a:fld>
            <a:endParaRPr lang="en-US" altLang="en-US"/>
          </a:p>
        </p:txBody>
      </p:sp>
      <p:sp>
        <p:nvSpPr>
          <p:cNvPr id="6" name="Footer Placeholder 5">
            <a:extLst>
              <a:ext uri="{FF2B5EF4-FFF2-40B4-BE49-F238E27FC236}">
                <a16:creationId xmlns:a16="http://schemas.microsoft.com/office/drawing/2014/main" id="{B4A30DAD-01BF-4BF0-8459-260A72271496}"/>
              </a:ext>
            </a:extLst>
          </p:cNvPr>
          <p:cNvSpPr>
            <a:spLocks noGrp="1"/>
          </p:cNvSpPr>
          <p:nvPr>
            <p:ph type="ftr" sz="quarter" idx="11"/>
          </p:nvPr>
        </p:nvSpPr>
        <p:spPr>
          <a:xfrm>
            <a:off x="4165600" y="6248400"/>
            <a:ext cx="3860800" cy="457200"/>
          </a:xfrm>
        </p:spPr>
        <p:txBody>
          <a:bodyPr/>
          <a:lstStyle>
            <a:lvl1pPr eaLnBrk="0" fontAlgn="base" hangingPunct="0">
              <a:spcBef>
                <a:spcPct val="0"/>
              </a:spcBef>
              <a:spcAft>
                <a:spcPct val="0"/>
              </a:spcAft>
              <a:defRPr>
                <a:latin typeface="Arial" charset="0"/>
              </a:defRPr>
            </a:lvl1pPr>
          </a:lstStyle>
          <a:p>
            <a:pPr>
              <a:defRPr/>
            </a:pPr>
            <a:r>
              <a:rPr lang="en-US"/>
              <a:t>Transportation Big Data Analytics</a:t>
            </a:r>
          </a:p>
        </p:txBody>
      </p:sp>
      <p:sp>
        <p:nvSpPr>
          <p:cNvPr id="7" name="Slide Number Placeholder 6">
            <a:extLst>
              <a:ext uri="{FF2B5EF4-FFF2-40B4-BE49-F238E27FC236}">
                <a16:creationId xmlns:a16="http://schemas.microsoft.com/office/drawing/2014/main" id="{9959C46A-FB4D-4A6A-876C-9738AF4AA5E6}"/>
              </a:ext>
            </a:extLst>
          </p:cNvPr>
          <p:cNvSpPr>
            <a:spLocks noGrp="1"/>
          </p:cNvSpPr>
          <p:nvPr>
            <p:ph type="sldNum" sz="quarter" idx="12"/>
          </p:nvPr>
        </p:nvSpPr>
        <p:spPr>
          <a:xfrm>
            <a:off x="8737600" y="6248400"/>
            <a:ext cx="2540000" cy="457200"/>
          </a:xfrm>
        </p:spPr>
        <p:txBody>
          <a:bodyPr rtlCol="0"/>
          <a:lstStyle>
            <a:lvl1pPr eaLnBrk="0" hangingPunct="0">
              <a:defRPr sz="1050">
                <a:solidFill>
                  <a:prstClr val="white"/>
                </a:solidFill>
              </a:defRPr>
            </a:lvl1pPr>
          </a:lstStyle>
          <a:p>
            <a:pPr>
              <a:defRPr/>
            </a:pPr>
            <a:fld id="{AA8358A4-EC8E-4626-9C39-2529632232C7}" type="slidenum">
              <a:rPr lang="en-US" altLang="en-US"/>
              <a:pPr>
                <a:defRPr/>
              </a:pPr>
              <a:t>‹#›</a:t>
            </a:fld>
            <a:endParaRPr lang="en-US" altLang="en-US"/>
          </a:p>
        </p:txBody>
      </p:sp>
    </p:spTree>
    <p:extLst>
      <p:ext uri="{BB962C8B-B14F-4D97-AF65-F5344CB8AC3E}">
        <p14:creationId xmlns:p14="http://schemas.microsoft.com/office/powerpoint/2010/main" val="36194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FEFE57A-7627-42D0-8B49-7A84FBE41692}"/>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a:extLst>
              <a:ext uri="{FF2B5EF4-FFF2-40B4-BE49-F238E27FC236}">
                <a16:creationId xmlns:a16="http://schemas.microsoft.com/office/drawing/2014/main" id="{26224640-33DC-4689-8516-49FD9AABD475}"/>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a:extLst>
              <a:ext uri="{FF2B5EF4-FFF2-40B4-BE49-F238E27FC236}">
                <a16:creationId xmlns:a16="http://schemas.microsoft.com/office/drawing/2014/main" id="{2675618E-CB5E-48A2-B79E-5AE89116E5F8}"/>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34857E3E-B3E4-4D4F-AA74-994FEE56664F}"/>
              </a:ext>
            </a:extLst>
          </p:cNvPr>
          <p:cNvSpPr>
            <a:spLocks noGrp="1"/>
          </p:cNvSpPr>
          <p:nvPr>
            <p:ph type="dt" sz="half" idx="10"/>
          </p:nvPr>
        </p:nvSpPr>
        <p:spPr/>
        <p:txBody>
          <a:bodyPr/>
          <a:lstStyle>
            <a:lvl1pPr>
              <a:defRPr/>
            </a:lvl1pPr>
          </a:lstStyle>
          <a:p>
            <a:pPr>
              <a:defRPr/>
            </a:pPr>
            <a:fld id="{80401B46-BED2-426C-9688-40B6030CDF55}" type="datetime1">
              <a:rPr lang="en-US" altLang="zh-CN"/>
              <a:pPr>
                <a:defRPr/>
              </a:pPr>
              <a:t>1/31/2021</a:t>
            </a:fld>
            <a:endParaRPr lang="en-US" altLang="zh-CN"/>
          </a:p>
        </p:txBody>
      </p:sp>
      <p:sp>
        <p:nvSpPr>
          <p:cNvPr id="8" name="Footer Placeholder 4">
            <a:extLst>
              <a:ext uri="{FF2B5EF4-FFF2-40B4-BE49-F238E27FC236}">
                <a16:creationId xmlns:a16="http://schemas.microsoft.com/office/drawing/2014/main" id="{476E04BE-D35B-438B-8791-E33E4CAA6173}"/>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F0691446-B33C-41D7-8E44-7AC563DF501C}"/>
              </a:ext>
            </a:extLst>
          </p:cNvPr>
          <p:cNvSpPr>
            <a:spLocks noGrp="1"/>
          </p:cNvSpPr>
          <p:nvPr>
            <p:ph type="sldNum" sz="quarter" idx="12"/>
          </p:nvPr>
        </p:nvSpPr>
        <p:spPr/>
        <p:txBody>
          <a:bodyPr/>
          <a:lstStyle>
            <a:lvl1pPr>
              <a:defRPr/>
            </a:lvl1pPr>
          </a:lstStyle>
          <a:p>
            <a:pPr>
              <a:defRPr/>
            </a:pPr>
            <a:fld id="{CE37B1D8-38D7-41EF-AE6C-8D4376A2F441}" type="slidenum">
              <a:rPr lang="en-US" altLang="zh-CN"/>
              <a:pPr>
                <a:defRPr/>
              </a:pPr>
              <a:t>‹#›</a:t>
            </a:fld>
            <a:endParaRPr lang="en-US" altLang="zh-CN"/>
          </a:p>
        </p:txBody>
      </p:sp>
    </p:spTree>
    <p:extLst>
      <p:ext uri="{BB962C8B-B14F-4D97-AF65-F5344CB8AC3E}">
        <p14:creationId xmlns:p14="http://schemas.microsoft.com/office/powerpoint/2010/main" val="334344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874874F-8ACB-4ABE-8A43-318023373833}"/>
              </a:ext>
            </a:extLst>
          </p:cNvPr>
          <p:cNvSpPr>
            <a:spLocks noGrp="1"/>
          </p:cNvSpPr>
          <p:nvPr>
            <p:ph type="dt" sz="half" idx="10"/>
          </p:nvPr>
        </p:nvSpPr>
        <p:spPr/>
        <p:txBody>
          <a:bodyPr/>
          <a:lstStyle>
            <a:lvl1pPr>
              <a:defRPr/>
            </a:lvl1pPr>
          </a:lstStyle>
          <a:p>
            <a:pPr>
              <a:defRPr/>
            </a:pPr>
            <a:fld id="{3171FCA2-72E3-4523-BC69-29982AE249A9}" type="datetime1">
              <a:rPr lang="en-US" altLang="zh-CN"/>
              <a:pPr>
                <a:defRPr/>
              </a:pPr>
              <a:t>1/31/2021</a:t>
            </a:fld>
            <a:endParaRPr lang="en-US" altLang="zh-CN"/>
          </a:p>
        </p:txBody>
      </p:sp>
      <p:sp>
        <p:nvSpPr>
          <p:cNvPr id="6" name="Footer Placeholder 4">
            <a:extLst>
              <a:ext uri="{FF2B5EF4-FFF2-40B4-BE49-F238E27FC236}">
                <a16:creationId xmlns:a16="http://schemas.microsoft.com/office/drawing/2014/main" id="{2BA71E02-7091-4528-B28E-E305ADD29186}"/>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7" name="Slide Number Placeholder 5">
            <a:extLst>
              <a:ext uri="{FF2B5EF4-FFF2-40B4-BE49-F238E27FC236}">
                <a16:creationId xmlns:a16="http://schemas.microsoft.com/office/drawing/2014/main" id="{A9EF8D51-C6C6-4800-9AEC-9D42D255258E}"/>
              </a:ext>
            </a:extLst>
          </p:cNvPr>
          <p:cNvSpPr>
            <a:spLocks noGrp="1"/>
          </p:cNvSpPr>
          <p:nvPr>
            <p:ph type="sldNum" sz="quarter" idx="12"/>
          </p:nvPr>
        </p:nvSpPr>
        <p:spPr/>
        <p:txBody>
          <a:bodyPr/>
          <a:lstStyle>
            <a:lvl1pPr>
              <a:defRPr/>
            </a:lvl1pPr>
          </a:lstStyle>
          <a:p>
            <a:pPr>
              <a:defRPr/>
            </a:pPr>
            <a:fld id="{27499BD6-00E0-4271-8700-6D284C2200DC}" type="slidenum">
              <a:rPr lang="en-US" altLang="zh-CN"/>
              <a:pPr>
                <a:defRPr/>
              </a:pPr>
              <a:t>‹#›</a:t>
            </a:fld>
            <a:endParaRPr lang="en-US" altLang="zh-CN"/>
          </a:p>
        </p:txBody>
      </p:sp>
    </p:spTree>
    <p:extLst>
      <p:ext uri="{BB962C8B-B14F-4D97-AF65-F5344CB8AC3E}">
        <p14:creationId xmlns:p14="http://schemas.microsoft.com/office/powerpoint/2010/main" val="314786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8A1BF71-F2E9-4B7A-94C2-E80A0DC2FF8A}"/>
              </a:ext>
            </a:extLst>
          </p:cNvPr>
          <p:cNvSpPr>
            <a:spLocks noGrp="1"/>
          </p:cNvSpPr>
          <p:nvPr>
            <p:ph type="dt" sz="half" idx="10"/>
          </p:nvPr>
        </p:nvSpPr>
        <p:spPr/>
        <p:txBody>
          <a:bodyPr/>
          <a:lstStyle>
            <a:lvl1pPr>
              <a:defRPr/>
            </a:lvl1pPr>
          </a:lstStyle>
          <a:p>
            <a:pPr>
              <a:defRPr/>
            </a:pPr>
            <a:fld id="{BC558D30-1B6A-4CF7-954F-5D4C8EC88C5F}" type="datetime1">
              <a:rPr lang="en-US" altLang="zh-CN"/>
              <a:pPr>
                <a:defRPr/>
              </a:pPr>
              <a:t>1/31/2021</a:t>
            </a:fld>
            <a:endParaRPr lang="en-US" altLang="zh-CN"/>
          </a:p>
        </p:txBody>
      </p:sp>
      <p:sp>
        <p:nvSpPr>
          <p:cNvPr id="8" name="Footer Placeholder 4">
            <a:extLst>
              <a:ext uri="{FF2B5EF4-FFF2-40B4-BE49-F238E27FC236}">
                <a16:creationId xmlns:a16="http://schemas.microsoft.com/office/drawing/2014/main" id="{F9574AC8-55CC-458E-AC41-B2E212908021}"/>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a:extLst>
              <a:ext uri="{FF2B5EF4-FFF2-40B4-BE49-F238E27FC236}">
                <a16:creationId xmlns:a16="http://schemas.microsoft.com/office/drawing/2014/main" id="{3252EA54-4608-45D9-8469-B5E73C8104D9}"/>
              </a:ext>
            </a:extLst>
          </p:cNvPr>
          <p:cNvSpPr>
            <a:spLocks noGrp="1"/>
          </p:cNvSpPr>
          <p:nvPr>
            <p:ph type="sldNum" sz="quarter" idx="12"/>
          </p:nvPr>
        </p:nvSpPr>
        <p:spPr/>
        <p:txBody>
          <a:bodyPr/>
          <a:lstStyle>
            <a:lvl1pPr>
              <a:defRPr/>
            </a:lvl1pPr>
          </a:lstStyle>
          <a:p>
            <a:pPr>
              <a:defRPr/>
            </a:pPr>
            <a:fld id="{6F4571E1-2C6D-4D08-8B2F-46799743D455}" type="slidenum">
              <a:rPr lang="en-US" altLang="zh-CN"/>
              <a:pPr>
                <a:defRPr/>
              </a:pPr>
              <a:t>‹#›</a:t>
            </a:fld>
            <a:endParaRPr lang="en-US" altLang="zh-CN"/>
          </a:p>
        </p:txBody>
      </p:sp>
    </p:spTree>
    <p:extLst>
      <p:ext uri="{BB962C8B-B14F-4D97-AF65-F5344CB8AC3E}">
        <p14:creationId xmlns:p14="http://schemas.microsoft.com/office/powerpoint/2010/main" val="194510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3">
            <a:extLst>
              <a:ext uri="{FF2B5EF4-FFF2-40B4-BE49-F238E27FC236}">
                <a16:creationId xmlns:a16="http://schemas.microsoft.com/office/drawing/2014/main" id="{CCC9501E-1D4E-4B00-AD94-C28EF261D703}"/>
              </a:ext>
            </a:extLst>
          </p:cNvPr>
          <p:cNvSpPr>
            <a:spLocks noGrp="1"/>
          </p:cNvSpPr>
          <p:nvPr>
            <p:ph type="dt" sz="half" idx="10"/>
          </p:nvPr>
        </p:nvSpPr>
        <p:spPr/>
        <p:txBody>
          <a:bodyPr/>
          <a:lstStyle>
            <a:lvl1pPr>
              <a:defRPr/>
            </a:lvl1pPr>
          </a:lstStyle>
          <a:p>
            <a:pPr>
              <a:defRPr/>
            </a:pPr>
            <a:fld id="{7E4DDCF6-A84C-4F94-9759-E1035B4E4B82}" type="datetime1">
              <a:rPr lang="en-US" altLang="zh-CN"/>
              <a:pPr>
                <a:defRPr/>
              </a:pPr>
              <a:t>1/31/2021</a:t>
            </a:fld>
            <a:endParaRPr lang="en-US" altLang="zh-CN"/>
          </a:p>
        </p:txBody>
      </p:sp>
      <p:sp>
        <p:nvSpPr>
          <p:cNvPr id="4" name="Footer Placeholder 4">
            <a:extLst>
              <a:ext uri="{FF2B5EF4-FFF2-40B4-BE49-F238E27FC236}">
                <a16:creationId xmlns:a16="http://schemas.microsoft.com/office/drawing/2014/main" id="{FE3D3249-2C59-4395-B5DA-7B1D65E0716A}"/>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5" name="Slide Number Placeholder 5">
            <a:extLst>
              <a:ext uri="{FF2B5EF4-FFF2-40B4-BE49-F238E27FC236}">
                <a16:creationId xmlns:a16="http://schemas.microsoft.com/office/drawing/2014/main" id="{346A7240-C166-4D7E-959F-2C6574BB16CE}"/>
              </a:ext>
            </a:extLst>
          </p:cNvPr>
          <p:cNvSpPr>
            <a:spLocks noGrp="1"/>
          </p:cNvSpPr>
          <p:nvPr>
            <p:ph type="sldNum" sz="quarter" idx="12"/>
          </p:nvPr>
        </p:nvSpPr>
        <p:spPr/>
        <p:txBody>
          <a:bodyPr/>
          <a:lstStyle>
            <a:lvl1pPr>
              <a:defRPr/>
            </a:lvl1pPr>
          </a:lstStyle>
          <a:p>
            <a:pPr>
              <a:defRPr/>
            </a:pPr>
            <a:fld id="{0F0F33EE-27D0-4C37-AF80-3AD27FB20E48}" type="slidenum">
              <a:rPr lang="en-US" altLang="zh-CN"/>
              <a:pPr>
                <a:defRPr/>
              </a:pPr>
              <a:t>‹#›</a:t>
            </a:fld>
            <a:endParaRPr lang="en-US" altLang="zh-CN"/>
          </a:p>
        </p:txBody>
      </p:sp>
    </p:spTree>
    <p:extLst>
      <p:ext uri="{BB962C8B-B14F-4D97-AF65-F5344CB8AC3E}">
        <p14:creationId xmlns:p14="http://schemas.microsoft.com/office/powerpoint/2010/main" val="338424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9BF28C40-EC34-4334-B2DC-1B80BFE458E6}"/>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5">
            <a:extLst>
              <a:ext uri="{FF2B5EF4-FFF2-40B4-BE49-F238E27FC236}">
                <a16:creationId xmlns:a16="http://schemas.microsoft.com/office/drawing/2014/main" id="{B66F5404-33C6-4F6F-A5ED-1BB1D650BCFF}"/>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p:cNvSpPr>
            <a:spLocks noGrp="1"/>
          </p:cNvSpPr>
          <p:nvPr>
            <p:ph type="title"/>
          </p:nvPr>
        </p:nvSpPr>
        <p:spPr>
          <a:xfrm>
            <a:off x="1097280" y="123091"/>
            <a:ext cx="10058400" cy="999718"/>
          </a:xfrm>
        </p:spPr>
        <p:txBody>
          <a:bodyPr/>
          <a:lstStyle>
            <a:lvl1pPr>
              <a:defRPr sz="4800"/>
            </a:lvl1pPr>
          </a:lstStyle>
          <a:p>
            <a:r>
              <a:rPr lang="en-US" dirty="0"/>
              <a:t>Click to edit Master title style</a:t>
            </a:r>
          </a:p>
        </p:txBody>
      </p:sp>
      <p:sp>
        <p:nvSpPr>
          <p:cNvPr id="5" name="Date Placeholder 6">
            <a:extLst>
              <a:ext uri="{FF2B5EF4-FFF2-40B4-BE49-F238E27FC236}">
                <a16:creationId xmlns:a16="http://schemas.microsoft.com/office/drawing/2014/main" id="{664982C9-E088-4232-B8EC-E1A15615CFC5}"/>
              </a:ext>
            </a:extLst>
          </p:cNvPr>
          <p:cNvSpPr>
            <a:spLocks noGrp="1"/>
          </p:cNvSpPr>
          <p:nvPr>
            <p:ph type="dt" sz="half" idx="10"/>
          </p:nvPr>
        </p:nvSpPr>
        <p:spPr/>
        <p:txBody>
          <a:bodyPr/>
          <a:lstStyle>
            <a:lvl1pPr>
              <a:defRPr/>
            </a:lvl1pPr>
          </a:lstStyle>
          <a:p>
            <a:pPr>
              <a:defRPr/>
            </a:pPr>
            <a:fld id="{7B351F01-3C30-4923-BC42-F65968E24502}" type="datetime1">
              <a:rPr lang="en-US" altLang="zh-CN"/>
              <a:pPr>
                <a:defRPr/>
              </a:pPr>
              <a:t>1/31/2021</a:t>
            </a:fld>
            <a:endParaRPr lang="en-US" altLang="zh-CN"/>
          </a:p>
        </p:txBody>
      </p:sp>
      <p:sp>
        <p:nvSpPr>
          <p:cNvPr id="6" name="Footer Placeholder 7">
            <a:extLst>
              <a:ext uri="{FF2B5EF4-FFF2-40B4-BE49-F238E27FC236}">
                <a16:creationId xmlns:a16="http://schemas.microsoft.com/office/drawing/2014/main" id="{AA376738-10CA-4335-BA86-5DE515A7DDA8}"/>
              </a:ext>
            </a:extLst>
          </p:cNvPr>
          <p:cNvSpPr>
            <a:spLocks noGrp="1"/>
          </p:cNvSpPr>
          <p:nvPr>
            <p:ph type="ftr" sz="quarter" idx="11"/>
          </p:nvPr>
        </p:nvSpPr>
        <p:spPr/>
        <p:txBody>
          <a:bodyPr/>
          <a:lstStyle>
            <a:lvl1pPr>
              <a:defRPr>
                <a:solidFill>
                  <a:srgbClr val="FFFFFF"/>
                </a:solidFill>
              </a:defRPr>
            </a:lvl1pPr>
          </a:lstStyle>
          <a:p>
            <a:pPr>
              <a:defRPr/>
            </a:pPr>
            <a:r>
              <a:rPr lang="en-US"/>
              <a:t>Transportation Big Data Analytics</a:t>
            </a:r>
          </a:p>
        </p:txBody>
      </p:sp>
      <p:sp>
        <p:nvSpPr>
          <p:cNvPr id="7" name="Slide Number Placeholder 8">
            <a:extLst>
              <a:ext uri="{FF2B5EF4-FFF2-40B4-BE49-F238E27FC236}">
                <a16:creationId xmlns:a16="http://schemas.microsoft.com/office/drawing/2014/main" id="{2B7F5494-19A2-4B87-AA32-EF3BF21501B4}"/>
              </a:ext>
            </a:extLst>
          </p:cNvPr>
          <p:cNvSpPr>
            <a:spLocks noGrp="1"/>
          </p:cNvSpPr>
          <p:nvPr>
            <p:ph type="sldNum" sz="quarter" idx="12"/>
          </p:nvPr>
        </p:nvSpPr>
        <p:spPr/>
        <p:txBody>
          <a:bodyPr/>
          <a:lstStyle>
            <a:lvl1pPr>
              <a:defRPr/>
            </a:lvl1pPr>
          </a:lstStyle>
          <a:p>
            <a:pPr>
              <a:defRPr/>
            </a:pPr>
            <a:fld id="{35AD8938-24C7-4937-9CCB-EEC7F6B16829}" type="slidenum">
              <a:rPr lang="en-US" altLang="zh-CN"/>
              <a:pPr>
                <a:defRPr/>
              </a:pPr>
              <a:t>‹#›</a:t>
            </a:fld>
            <a:endParaRPr lang="en-US" altLang="zh-CN"/>
          </a:p>
        </p:txBody>
      </p:sp>
    </p:spTree>
    <p:extLst>
      <p:ext uri="{BB962C8B-B14F-4D97-AF65-F5344CB8AC3E}">
        <p14:creationId xmlns:p14="http://schemas.microsoft.com/office/powerpoint/2010/main" val="215789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F40F2E-21F3-4665-B72B-89EB1EB21379}"/>
              </a:ext>
            </a:extLst>
          </p:cNvPr>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C99CE4DA-F0CD-439B-9B69-36AE51E8E1A1}"/>
              </a:ext>
            </a:extLst>
          </p:cNvPr>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8167007D-8655-439D-B7C9-DF413D204B54}"/>
              </a:ext>
            </a:extLst>
          </p:cNvPr>
          <p:cNvSpPr>
            <a:spLocks noGrp="1"/>
          </p:cNvSpPr>
          <p:nvPr>
            <p:ph type="dt" sz="half" idx="10"/>
          </p:nvPr>
        </p:nvSpPr>
        <p:spPr>
          <a:xfrm>
            <a:off x="465138" y="6459538"/>
            <a:ext cx="2619375" cy="365125"/>
          </a:xfrm>
        </p:spPr>
        <p:txBody>
          <a:bodyPr/>
          <a:lstStyle>
            <a:lvl1pPr>
              <a:defRPr/>
            </a:lvl1pPr>
          </a:lstStyle>
          <a:p>
            <a:pPr>
              <a:defRPr/>
            </a:pPr>
            <a:fld id="{5B4DE26B-3B33-43F6-8060-8BF4B6E7D779}" type="datetime1">
              <a:rPr lang="en-US" altLang="zh-CN"/>
              <a:pPr>
                <a:defRPr/>
              </a:pPr>
              <a:t>1/31/2021</a:t>
            </a:fld>
            <a:endParaRPr lang="en-US" altLang="zh-CN"/>
          </a:p>
        </p:txBody>
      </p:sp>
      <p:sp>
        <p:nvSpPr>
          <p:cNvPr id="8" name="Footer Placeholder 5">
            <a:extLst>
              <a:ext uri="{FF2B5EF4-FFF2-40B4-BE49-F238E27FC236}">
                <a16:creationId xmlns:a16="http://schemas.microsoft.com/office/drawing/2014/main" id="{F841944E-E906-4795-9208-DFD08452A7C2}"/>
              </a:ext>
            </a:extLst>
          </p:cNvPr>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401C953D-43EB-4908-A8A9-2EADBDD73109}"/>
              </a:ext>
            </a:extLst>
          </p:cNvPr>
          <p:cNvSpPr>
            <a:spLocks noGrp="1"/>
          </p:cNvSpPr>
          <p:nvPr>
            <p:ph type="sldNum" sz="quarter" idx="12"/>
          </p:nvPr>
        </p:nvSpPr>
        <p:spPr/>
        <p:txBody>
          <a:bodyPr/>
          <a:lstStyle>
            <a:lvl1pPr>
              <a:defRPr>
                <a:solidFill>
                  <a:schemeClr val="tx2"/>
                </a:solidFill>
              </a:defRPr>
            </a:lvl1pPr>
          </a:lstStyle>
          <a:p>
            <a:pPr>
              <a:defRPr/>
            </a:pPr>
            <a:fld id="{782460BB-CA0B-4A04-BF8C-7C6CE8F64692}" type="slidenum">
              <a:rPr lang="en-US" altLang="zh-CN"/>
              <a:pPr>
                <a:defRPr/>
              </a:pPr>
              <a:t>‹#›</a:t>
            </a:fld>
            <a:endParaRPr lang="en-US" altLang="zh-CN"/>
          </a:p>
        </p:txBody>
      </p:sp>
    </p:spTree>
    <p:extLst>
      <p:ext uri="{BB962C8B-B14F-4D97-AF65-F5344CB8AC3E}">
        <p14:creationId xmlns:p14="http://schemas.microsoft.com/office/powerpoint/2010/main" val="237522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33300EF-9220-4CEF-AF9A-C34237F3AE4B}"/>
              </a:ext>
            </a:extLst>
          </p:cNvPr>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a:extLst>
              <a:ext uri="{FF2B5EF4-FFF2-40B4-BE49-F238E27FC236}">
                <a16:creationId xmlns:a16="http://schemas.microsoft.com/office/drawing/2014/main" id="{FBAC6A2C-93BE-4E9D-8689-B7E68FC4B86B}"/>
              </a:ext>
            </a:extLst>
          </p:cNvPr>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1222B6AE-05B7-4D4B-979E-A18C5A37E0D2}"/>
              </a:ext>
            </a:extLst>
          </p:cNvPr>
          <p:cNvSpPr>
            <a:spLocks noGrp="1"/>
          </p:cNvSpPr>
          <p:nvPr>
            <p:ph type="dt" sz="half" idx="10"/>
          </p:nvPr>
        </p:nvSpPr>
        <p:spPr/>
        <p:txBody>
          <a:bodyPr/>
          <a:lstStyle>
            <a:lvl1pPr>
              <a:defRPr/>
            </a:lvl1pPr>
          </a:lstStyle>
          <a:p>
            <a:pPr>
              <a:defRPr/>
            </a:pPr>
            <a:fld id="{C4161A83-CF28-4CF3-AB34-1E92DCD4081A}" type="datetime1">
              <a:rPr lang="en-US" altLang="zh-CN"/>
              <a:pPr>
                <a:defRPr/>
              </a:pPr>
              <a:t>1/31/2021</a:t>
            </a:fld>
            <a:endParaRPr lang="en-US" altLang="zh-CN"/>
          </a:p>
        </p:txBody>
      </p:sp>
      <p:sp>
        <p:nvSpPr>
          <p:cNvPr id="8" name="Footer Placeholder 5">
            <a:extLst>
              <a:ext uri="{FF2B5EF4-FFF2-40B4-BE49-F238E27FC236}">
                <a16:creationId xmlns:a16="http://schemas.microsoft.com/office/drawing/2014/main" id="{5447B66A-7617-4935-BB60-4272622E949D}"/>
              </a:ext>
            </a:extLst>
          </p:cNvPr>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6">
            <a:extLst>
              <a:ext uri="{FF2B5EF4-FFF2-40B4-BE49-F238E27FC236}">
                <a16:creationId xmlns:a16="http://schemas.microsoft.com/office/drawing/2014/main" id="{F3F2F4D0-417D-4435-B011-BA0DA841F9A4}"/>
              </a:ext>
            </a:extLst>
          </p:cNvPr>
          <p:cNvSpPr>
            <a:spLocks noGrp="1"/>
          </p:cNvSpPr>
          <p:nvPr>
            <p:ph type="sldNum" sz="quarter" idx="12"/>
          </p:nvPr>
        </p:nvSpPr>
        <p:spPr/>
        <p:txBody>
          <a:bodyPr/>
          <a:lstStyle>
            <a:lvl1pPr>
              <a:defRPr/>
            </a:lvl1pPr>
          </a:lstStyle>
          <a:p>
            <a:pPr>
              <a:defRPr/>
            </a:pPr>
            <a:fld id="{A002F059-453D-4998-B0C1-29B1F08FA165}" type="slidenum">
              <a:rPr lang="en-US" altLang="zh-CN"/>
              <a:pPr>
                <a:defRPr/>
              </a:pPr>
              <a:t>‹#›</a:t>
            </a:fld>
            <a:endParaRPr lang="en-US" altLang="zh-CN"/>
          </a:p>
        </p:txBody>
      </p:sp>
    </p:spTree>
    <p:extLst>
      <p:ext uri="{BB962C8B-B14F-4D97-AF65-F5344CB8AC3E}">
        <p14:creationId xmlns:p14="http://schemas.microsoft.com/office/powerpoint/2010/main" val="132677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45A900-22B0-43B5-B9E2-86518C994C7C}"/>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296100C8-8D22-44C7-BD77-D584D37CD92E}"/>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B5CC0623-5221-47B2-98E4-CC5B55CF8726}"/>
              </a:ext>
            </a:extLst>
          </p:cNvPr>
          <p:cNvSpPr>
            <a:spLocks noGrp="1"/>
          </p:cNvSpPr>
          <p:nvPr>
            <p:ph type="title"/>
          </p:nvPr>
        </p:nvSpPr>
        <p:spPr>
          <a:xfrm>
            <a:off x="1096963" y="123825"/>
            <a:ext cx="10058400" cy="998538"/>
          </a:xfrm>
          <a:prstGeom prst="rect">
            <a:avLst/>
          </a:prstGeom>
        </p:spPr>
        <p:txBody>
          <a:bodyPr vert="horz" lIns="91440" tIns="45720" rIns="91440" bIns="45720" rtlCol="0" anchor="b">
            <a:normAutofit/>
          </a:bodyPr>
          <a:lstStyle/>
          <a:p>
            <a:r>
              <a:rPr lang="en-US" dirty="0"/>
              <a:t>Click to edit Master title style</a:t>
            </a:r>
          </a:p>
        </p:txBody>
      </p:sp>
      <p:sp>
        <p:nvSpPr>
          <p:cNvPr id="1029" name="Text Placeholder 2">
            <a:extLst>
              <a:ext uri="{FF2B5EF4-FFF2-40B4-BE49-F238E27FC236}">
                <a16:creationId xmlns:a16="http://schemas.microsoft.com/office/drawing/2014/main" id="{ADF1F4A0-59DA-4587-BEB9-0719D2E3D33D}"/>
              </a:ext>
            </a:extLst>
          </p:cNvPr>
          <p:cNvSpPr>
            <a:spLocks noGrp="1"/>
          </p:cNvSpPr>
          <p:nvPr>
            <p:ph type="body" idx="1"/>
          </p:nvPr>
        </p:nvSpPr>
        <p:spPr bwMode="auto">
          <a:xfrm>
            <a:off x="1096963" y="1241425"/>
            <a:ext cx="100584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11C83AE1-D2CF-4D4A-A010-0E0D74C0C87B}"/>
              </a:ext>
            </a:extLst>
          </p:cNvPr>
          <p:cNvSpPr>
            <a:spLocks noGrp="1"/>
          </p:cNvSpPr>
          <p:nvPr>
            <p:ph type="dt" sz="half" idx="2"/>
          </p:nvPr>
        </p:nvSpPr>
        <p:spPr>
          <a:xfrm>
            <a:off x="1096963" y="6459538"/>
            <a:ext cx="24733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FFFFFF"/>
                </a:solidFill>
              </a:defRPr>
            </a:lvl1pPr>
          </a:lstStyle>
          <a:p>
            <a:pPr>
              <a:defRPr/>
            </a:pPr>
            <a:fld id="{6B1EBDC2-7A0E-4986-BB56-0CA53B313674}" type="datetime1">
              <a:rPr lang="en-US" altLang="zh-CN"/>
              <a:pPr>
                <a:defRPr/>
              </a:pPr>
              <a:t>1/31/2021</a:t>
            </a:fld>
            <a:endParaRPr lang="en-US" altLang="zh-CN"/>
          </a:p>
        </p:txBody>
      </p:sp>
      <p:sp>
        <p:nvSpPr>
          <p:cNvPr id="5" name="Footer Placeholder 4">
            <a:extLst>
              <a:ext uri="{FF2B5EF4-FFF2-40B4-BE49-F238E27FC236}">
                <a16:creationId xmlns:a16="http://schemas.microsoft.com/office/drawing/2014/main" id="{4E64F45E-6E11-4980-8928-E8204B0678AA}"/>
              </a:ext>
            </a:extLst>
          </p:cNvPr>
          <p:cNvSpPr>
            <a:spLocks noGrp="1"/>
          </p:cNvSpPr>
          <p:nvPr>
            <p:ph type="ftr" sz="quarter" idx="3"/>
          </p:nvPr>
        </p:nvSpPr>
        <p:spPr>
          <a:xfrm>
            <a:off x="3714750"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B99211F4-143A-4F85-B5B1-03CC3694BADC}"/>
              </a:ext>
            </a:extLst>
          </p:cNvPr>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chemeClr val="bg1"/>
                </a:solidFill>
              </a:defRPr>
            </a:lvl1pPr>
          </a:lstStyle>
          <a:p>
            <a:pPr>
              <a:defRPr/>
            </a:pPr>
            <a:fld id="{22A4A6CF-1623-4EF3-9A2B-8E32CC77F25C}" type="slidenum">
              <a:rPr lang="en-US" altLang="zh-CN"/>
              <a:pPr>
                <a:defRPr/>
              </a:pPr>
              <a:t>‹#›</a:t>
            </a:fld>
            <a:endParaRPr lang="en-US" altLang="zh-CN"/>
          </a:p>
        </p:txBody>
      </p:sp>
      <p:cxnSp>
        <p:nvCxnSpPr>
          <p:cNvPr id="10" name="Straight Connector 9">
            <a:extLst>
              <a:ext uri="{FF2B5EF4-FFF2-40B4-BE49-F238E27FC236}">
                <a16:creationId xmlns:a16="http://schemas.microsoft.com/office/drawing/2014/main" id="{CFF737D2-3916-4D24-991A-CDE927525CE0}"/>
              </a:ext>
            </a:extLst>
          </p:cNvPr>
          <p:cNvCxnSpPr/>
          <p:nvPr/>
        </p:nvCxnSpPr>
        <p:spPr>
          <a:xfrm>
            <a:off x="1096963" y="1181100"/>
            <a:ext cx="1006316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36" r:id="rId1"/>
    <p:sldLayoutId id="2147483831" r:id="rId2"/>
    <p:sldLayoutId id="2147483837" r:id="rId3"/>
    <p:sldLayoutId id="2147483832" r:id="rId4"/>
    <p:sldLayoutId id="2147483833" r:id="rId5"/>
    <p:sldLayoutId id="2147483834" r:id="rId6"/>
    <p:sldLayoutId id="2147483838" r:id="rId7"/>
    <p:sldLayoutId id="2147483839" r:id="rId8"/>
    <p:sldLayoutId id="2147483840" r:id="rId9"/>
    <p:sldLayoutId id="2147483835" r:id="rId10"/>
    <p:sldLayoutId id="2147483841" r:id="rId11"/>
    <p:sldLayoutId id="2147483842" r:id="rId12"/>
    <p:sldLayoutId id="2147483843" r:id="rId13"/>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5B0AD9-FA44-4841-AF9E-EB6AB625FF1B}"/>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E0FB91EE-9725-4321-B186-B35D87DCAF40}"/>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627ECDDB-8D6A-4056-A4FF-9B81A0F0E1BD}"/>
              </a:ext>
            </a:extLst>
          </p:cNvPr>
          <p:cNvSpPr>
            <a:spLocks noGrp="1"/>
          </p:cNvSpPr>
          <p:nvPr>
            <p:ph type="title"/>
          </p:nvPr>
        </p:nvSpPr>
        <p:spPr>
          <a:xfrm>
            <a:off x="1096963" y="123825"/>
            <a:ext cx="10058400" cy="998538"/>
          </a:xfrm>
          <a:prstGeom prst="rect">
            <a:avLst/>
          </a:prstGeom>
        </p:spPr>
        <p:txBody>
          <a:bodyPr vert="horz" lIns="91440" tIns="45720" rIns="91440" bIns="45720" rtlCol="0" anchor="b">
            <a:normAutofit/>
          </a:bodyPr>
          <a:lstStyle/>
          <a:p>
            <a:r>
              <a:rPr lang="en-US" dirty="0"/>
              <a:t>Click to edit Master title style</a:t>
            </a:r>
          </a:p>
        </p:txBody>
      </p:sp>
      <p:sp>
        <p:nvSpPr>
          <p:cNvPr id="2053" name="Text Placeholder 2">
            <a:extLst>
              <a:ext uri="{FF2B5EF4-FFF2-40B4-BE49-F238E27FC236}">
                <a16:creationId xmlns:a16="http://schemas.microsoft.com/office/drawing/2014/main" id="{BD3A8871-6A50-4C26-ADE1-D0A09C46B195}"/>
              </a:ext>
            </a:extLst>
          </p:cNvPr>
          <p:cNvSpPr>
            <a:spLocks noGrp="1"/>
          </p:cNvSpPr>
          <p:nvPr>
            <p:ph type="body" idx="1"/>
          </p:nvPr>
        </p:nvSpPr>
        <p:spPr bwMode="auto">
          <a:xfrm>
            <a:off x="1096963" y="1241425"/>
            <a:ext cx="100584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A2602739-C1CD-4729-A3DD-098A6C02B2F7}"/>
              </a:ext>
            </a:extLst>
          </p:cNvPr>
          <p:cNvSpPr>
            <a:spLocks noGrp="1"/>
          </p:cNvSpPr>
          <p:nvPr>
            <p:ph type="dt" sz="half" idx="2"/>
          </p:nvPr>
        </p:nvSpPr>
        <p:spPr>
          <a:xfrm>
            <a:off x="1096963" y="6459538"/>
            <a:ext cx="24733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smtClean="0">
                <a:solidFill>
                  <a:srgbClr val="FFFFFF"/>
                </a:solidFill>
              </a:defRPr>
            </a:lvl1pPr>
          </a:lstStyle>
          <a:p>
            <a:pPr>
              <a:defRPr/>
            </a:pPr>
            <a:fld id="{918EE065-C8E2-452B-9A8B-C34E57682CCE}" type="datetime1">
              <a:rPr lang="en-US" altLang="zh-CN"/>
              <a:pPr>
                <a:defRPr/>
              </a:pPr>
              <a:t>1/31/2021</a:t>
            </a:fld>
            <a:endParaRPr lang="en-US" altLang="zh-CN"/>
          </a:p>
        </p:txBody>
      </p:sp>
      <p:sp>
        <p:nvSpPr>
          <p:cNvPr id="5" name="Footer Placeholder 4">
            <a:extLst>
              <a:ext uri="{FF2B5EF4-FFF2-40B4-BE49-F238E27FC236}">
                <a16:creationId xmlns:a16="http://schemas.microsoft.com/office/drawing/2014/main" id="{2DB08F51-95A0-438A-942B-BB1E39C09612}"/>
              </a:ext>
            </a:extLst>
          </p:cNvPr>
          <p:cNvSpPr>
            <a:spLocks noGrp="1"/>
          </p:cNvSpPr>
          <p:nvPr>
            <p:ph type="ftr" sz="quarter" idx="3"/>
          </p:nvPr>
        </p:nvSpPr>
        <p:spPr>
          <a:xfrm>
            <a:off x="3714750"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Calibri"/>
              </a:defRPr>
            </a:lvl1pPr>
          </a:lstStyle>
          <a:p>
            <a:pPr>
              <a:defRPr/>
            </a:pPr>
            <a:r>
              <a:rPr lang="en-US"/>
              <a:t>Transportation Big Data Analytics</a:t>
            </a:r>
          </a:p>
        </p:txBody>
      </p:sp>
      <p:sp>
        <p:nvSpPr>
          <p:cNvPr id="6" name="Slide Number Placeholder 5">
            <a:extLst>
              <a:ext uri="{FF2B5EF4-FFF2-40B4-BE49-F238E27FC236}">
                <a16:creationId xmlns:a16="http://schemas.microsoft.com/office/drawing/2014/main" id="{01177FC1-A738-47A1-B1D3-BF6E8E7D5C50}"/>
              </a:ext>
            </a:extLst>
          </p:cNvPr>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smtClean="0">
                <a:solidFill>
                  <a:srgbClr val="FFFFFF"/>
                </a:solidFill>
              </a:defRPr>
            </a:lvl1pPr>
          </a:lstStyle>
          <a:p>
            <a:pPr>
              <a:defRPr/>
            </a:pPr>
            <a:fld id="{A38B571B-9ECA-4380-9036-B4A5F1A67C5D}" type="slidenum">
              <a:rPr lang="en-US" altLang="zh-CN"/>
              <a:pPr>
                <a:defRPr/>
              </a:pPr>
              <a:t>‹#›</a:t>
            </a:fld>
            <a:endParaRPr lang="en-US" altLang="zh-CN"/>
          </a:p>
        </p:txBody>
      </p:sp>
      <p:cxnSp>
        <p:nvCxnSpPr>
          <p:cNvPr id="10" name="Straight Connector 9">
            <a:extLst>
              <a:ext uri="{FF2B5EF4-FFF2-40B4-BE49-F238E27FC236}">
                <a16:creationId xmlns:a16="http://schemas.microsoft.com/office/drawing/2014/main" id="{DAD5CEA8-55C8-4DFC-AD33-95D5A057F2D2}"/>
              </a:ext>
            </a:extLst>
          </p:cNvPr>
          <p:cNvCxnSpPr/>
          <p:nvPr/>
        </p:nvCxnSpPr>
        <p:spPr>
          <a:xfrm>
            <a:off x="1096963" y="1181100"/>
            <a:ext cx="1006316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ho.int/violence_injury_prevention/road_safety_status/2015/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fars.nhtsa.dot.gov/Main/index.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27B7E5-AF48-4ABB-8722-325352E4764A}"/>
              </a:ext>
            </a:extLst>
          </p:cNvPr>
          <p:cNvSpPr>
            <a:spLocks noGrp="1"/>
          </p:cNvSpPr>
          <p:nvPr>
            <p:ph type="title"/>
          </p:nvPr>
        </p:nvSpPr>
        <p:spPr>
          <a:xfrm>
            <a:off x="1096963" y="758825"/>
            <a:ext cx="10058400" cy="3565525"/>
          </a:xfrm>
        </p:spPr>
        <p:txBody>
          <a:bodyPr wrap="square" numCol="1" compatLnSpc="1">
            <a:prstTxWarp prst="textNoShape">
              <a:avLst/>
            </a:prstTxWarp>
          </a:bodyPr>
          <a:lstStyle/>
          <a:p>
            <a:pPr eaLnBrk="1" hangingPunct="1">
              <a:defRPr/>
            </a:pPr>
            <a:r>
              <a:rPr lang="zh-CN" altLang="en-US" sz="6000">
                <a:solidFill>
                  <a:srgbClr val="262626"/>
                </a:solidFill>
              </a:rPr>
              <a:t>交通安全分析</a:t>
            </a:r>
          </a:p>
        </p:txBody>
      </p:sp>
      <p:sp>
        <p:nvSpPr>
          <p:cNvPr id="25603" name="Date Placeholder 8">
            <a:extLst>
              <a:ext uri="{FF2B5EF4-FFF2-40B4-BE49-F238E27FC236}">
                <a16:creationId xmlns:a16="http://schemas.microsoft.com/office/drawing/2014/main" id="{07CA0A8E-49ED-4EB1-AFD2-AC8BCCFDF3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5604" name="Footer Placeholder 9">
            <a:extLst>
              <a:ext uri="{FF2B5EF4-FFF2-40B4-BE49-F238E27FC236}">
                <a16:creationId xmlns:a16="http://schemas.microsoft.com/office/drawing/2014/main" id="{F4FB739A-F61C-44CB-A424-9678EB4BFB6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5605" name="Slide Number Placeholder 10">
            <a:extLst>
              <a:ext uri="{FF2B5EF4-FFF2-40B4-BE49-F238E27FC236}">
                <a16:creationId xmlns:a16="http://schemas.microsoft.com/office/drawing/2014/main" id="{3F23BE1E-1A1C-445F-B3E2-7AB744F5C0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a:t>
            </a:r>
          </a:p>
        </p:txBody>
      </p:sp>
      <p:sp>
        <p:nvSpPr>
          <p:cNvPr id="8" name="Subtitle 2">
            <a:extLst>
              <a:ext uri="{FF2B5EF4-FFF2-40B4-BE49-F238E27FC236}">
                <a16:creationId xmlns:a16="http://schemas.microsoft.com/office/drawing/2014/main" id="{D66F0195-3BB9-482C-9AFC-6C12C563000B}"/>
              </a:ext>
            </a:extLst>
          </p:cNvPr>
          <p:cNvSpPr txBox="1">
            <a:spLocks/>
          </p:cNvSpPr>
          <p:nvPr/>
        </p:nvSpPr>
        <p:spPr bwMode="auto">
          <a:xfrm>
            <a:off x="1100138" y="4456113"/>
            <a:ext cx="10058400"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800" kern="1200">
                <a:solidFill>
                  <a:schemeClr val="tx1">
                    <a:tint val="75000"/>
                  </a:schemeClr>
                </a:solidFill>
                <a:latin typeface="+mn-lt"/>
                <a:ea typeface="+mn-ea"/>
                <a:cs typeface="+mn-cs"/>
              </a:defRPr>
            </a:lvl2pPr>
            <a:lvl3pPr marL="9144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600" kern="1200">
                <a:solidFill>
                  <a:schemeClr val="tx1">
                    <a:tint val="75000"/>
                  </a:schemeClr>
                </a:solidFill>
                <a:latin typeface="+mn-lt"/>
                <a:ea typeface="+mn-ea"/>
                <a:cs typeface="+mn-cs"/>
              </a:defRPr>
            </a:lvl3pPr>
            <a:lvl4pPr marL="13716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400" kern="1200">
                <a:solidFill>
                  <a:schemeClr val="tx1">
                    <a:tint val="75000"/>
                  </a:schemeClr>
                </a:solidFill>
                <a:latin typeface="+mn-lt"/>
                <a:ea typeface="+mn-ea"/>
                <a:cs typeface="+mn-cs"/>
              </a:defRPr>
            </a:lvl4pPr>
            <a:lvl5pPr marL="18288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9pPr>
          </a:lstStyle>
          <a:p>
            <a:pPr defTabSz="914400" eaLnBrk="1" fontAlgn="auto" hangingPunct="1">
              <a:defRPr/>
            </a:pPr>
            <a:r>
              <a:rPr lang="zh-CN" altLang="en-US">
                <a:latin typeface="Times New Roman" panose="02020603050405020304" pitchFamily="18" charset="0"/>
                <a:ea typeface="宋体" panose="02010600030101010101" pitchFamily="2" charset="-122"/>
              </a:rPr>
              <a:t>交通大数据分析</a:t>
            </a:r>
          </a:p>
          <a:p>
            <a:pPr defTabSz="914400" eaLnBrk="1" fontAlgn="auto" hangingPunct="1">
              <a:defRPr/>
            </a:pP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2021</a:t>
            </a:r>
            <a:r>
              <a:rPr lang="zh-CN" altLang="en-US">
                <a:latin typeface="Times New Roman" panose="02020603050405020304" pitchFamily="18" charset="0"/>
                <a:ea typeface="宋体" panose="02010600030101010101" pitchFamily="2" charset="-122"/>
              </a:rPr>
              <a:t>年春季</a:t>
            </a:r>
          </a:p>
          <a:p>
            <a:pPr defTabSz="914400" eaLnBrk="1" fontAlgn="auto" hangingPunct="1">
              <a:defRPr/>
            </a:pPr>
            <a:r>
              <a:rPr lang="zh-CN" altLang="en-US">
                <a:latin typeface="Times New Roman" panose="02020603050405020304" pitchFamily="18" charset="0"/>
                <a:ea typeface="宋体" panose="02010600030101010101" pitchFamily="2" charset="-122"/>
              </a:rPr>
              <a:t>马晓磊</a:t>
            </a: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B383-5C8A-42E1-B866-64D0654D1A80}"/>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泊松分布</a:t>
            </a:r>
          </a:p>
        </p:txBody>
      </p:sp>
      <p:sp>
        <p:nvSpPr>
          <p:cNvPr id="44035" name="Date Placeholder 3">
            <a:extLst>
              <a:ext uri="{FF2B5EF4-FFF2-40B4-BE49-F238E27FC236}">
                <a16:creationId xmlns:a16="http://schemas.microsoft.com/office/drawing/2014/main" id="{76B98E12-0D62-4A4C-90AA-6F607BD4C89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44036" name="Footer Placeholder 4">
            <a:extLst>
              <a:ext uri="{FF2B5EF4-FFF2-40B4-BE49-F238E27FC236}">
                <a16:creationId xmlns:a16="http://schemas.microsoft.com/office/drawing/2014/main" id="{ACDCC27A-FC97-4367-88E6-EAFBEDADED2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4037" name="Slide Number Placeholder 5">
            <a:extLst>
              <a:ext uri="{FF2B5EF4-FFF2-40B4-BE49-F238E27FC236}">
                <a16:creationId xmlns:a16="http://schemas.microsoft.com/office/drawing/2014/main" id="{1CC906FB-E765-43C2-BEDB-3AA3D55D51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10</a:t>
            </a:r>
          </a:p>
        </p:txBody>
      </p:sp>
      <p:sp>
        <p:nvSpPr>
          <p:cNvPr id="8" name="Content Placeholder 2">
            <a:extLst>
              <a:ext uri="{FF2B5EF4-FFF2-40B4-BE49-F238E27FC236}">
                <a16:creationId xmlns:a16="http://schemas.microsoft.com/office/drawing/2014/main" id="{3712BC91-3EAE-45B6-9F4A-31DA206B462D}"/>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rotWithShape="0">
            <a:blip r:embed="rId3"/>
            <a:stretch>
              <a:fillRect l="-364" t="-2651"/>
            </a:stretch>
          </a:blipFill>
          <a:extLst/>
        </p:spPr>
        <p:txBody>
          <a:bodyPr/>
          <a:lstStyle/>
          <a:p>
            <a:pPr>
              <a:defRPr/>
            </a:pPr>
            <a:r>
              <a:rPr lang="zh-CN" altLang="en-US">
                <a:no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638E-339A-4941-8785-BBF2B95AA47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事故计数的泊松回归</a:t>
            </a:r>
          </a:p>
        </p:txBody>
      </p:sp>
      <p:sp>
        <p:nvSpPr>
          <p:cNvPr id="46083" name="Date Placeholder 3">
            <a:extLst>
              <a:ext uri="{FF2B5EF4-FFF2-40B4-BE49-F238E27FC236}">
                <a16:creationId xmlns:a16="http://schemas.microsoft.com/office/drawing/2014/main" id="{92256331-C59B-44BE-A45A-5D92541803E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46084" name="Footer Placeholder 4">
            <a:extLst>
              <a:ext uri="{FF2B5EF4-FFF2-40B4-BE49-F238E27FC236}">
                <a16:creationId xmlns:a16="http://schemas.microsoft.com/office/drawing/2014/main" id="{E611E349-5E10-4159-86EB-B6587CCA658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6085" name="Slide Number Placeholder 5">
            <a:extLst>
              <a:ext uri="{FF2B5EF4-FFF2-40B4-BE49-F238E27FC236}">
                <a16:creationId xmlns:a16="http://schemas.microsoft.com/office/drawing/2014/main" id="{3DC2A5E1-079C-4F75-BA33-3D1257BE49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11</a:t>
            </a:r>
          </a:p>
        </p:txBody>
      </p:sp>
      <p:sp>
        <p:nvSpPr>
          <p:cNvPr id="8" name="Content Placeholder 2">
            <a:extLst>
              <a:ext uri="{FF2B5EF4-FFF2-40B4-BE49-F238E27FC236}">
                <a16:creationId xmlns:a16="http://schemas.microsoft.com/office/drawing/2014/main" id="{9BEFB890-0B42-44B4-B0ED-2DDAEA1FF1E5}"/>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rotWithShape="0">
            <a:blip r:embed="rId3"/>
            <a:stretch>
              <a:fillRect l="-364" t="-3735"/>
            </a:stretch>
          </a:blipFill>
          <a:extLst/>
        </p:spPr>
        <p:txBody>
          <a:bodyPr/>
          <a:lstStyle/>
          <a:p>
            <a:pPr>
              <a:defRPr/>
            </a:pPr>
            <a:r>
              <a:rPr lang="zh-CN" altLang="en-US">
                <a:no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25F5-B60D-42C8-94C6-DF8E9E8A9F4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极大似然估计</a:t>
            </a:r>
          </a:p>
        </p:txBody>
      </p:sp>
      <p:sp>
        <p:nvSpPr>
          <p:cNvPr id="48131" name="Date Placeholder 3">
            <a:extLst>
              <a:ext uri="{FF2B5EF4-FFF2-40B4-BE49-F238E27FC236}">
                <a16:creationId xmlns:a16="http://schemas.microsoft.com/office/drawing/2014/main" id="{DD6F813F-6A8E-4C24-B345-90ECDAAB874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48132" name="Footer Placeholder 4">
            <a:extLst>
              <a:ext uri="{FF2B5EF4-FFF2-40B4-BE49-F238E27FC236}">
                <a16:creationId xmlns:a16="http://schemas.microsoft.com/office/drawing/2014/main" id="{7414E34C-BABB-47B2-A588-08245E7BC59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8133" name="Slide Number Placeholder 5">
            <a:extLst>
              <a:ext uri="{FF2B5EF4-FFF2-40B4-BE49-F238E27FC236}">
                <a16:creationId xmlns:a16="http://schemas.microsoft.com/office/drawing/2014/main" id="{4B885333-6005-4222-BD9F-FA95DA7865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12</a:t>
            </a:r>
          </a:p>
        </p:txBody>
      </p:sp>
      <p:sp>
        <p:nvSpPr>
          <p:cNvPr id="8" name="Content Placeholder 2">
            <a:extLst>
              <a:ext uri="{FF2B5EF4-FFF2-40B4-BE49-F238E27FC236}">
                <a16:creationId xmlns:a16="http://schemas.microsoft.com/office/drawing/2014/main" id="{B230B645-BE3E-4EA2-A77C-4CCEF9A34771}"/>
              </a:ext>
            </a:extLst>
          </p:cNvPr>
          <p:cNvSpPr>
            <a:spLocks noGrp="1" noRot="1" noChangeAspect="1" noMove="1" noResize="1" noEditPoints="1" noAdjustHandles="1" noChangeArrowheads="1" noChangeShapeType="1" noTextEdit="1"/>
          </p:cNvSpPr>
          <p:nvPr>
            <p:ph idx="1"/>
          </p:nvPr>
        </p:nvSpPr>
        <p:spPr>
          <a:xfrm>
            <a:off x="1097280" y="1240778"/>
            <a:ext cx="10058400" cy="5219007"/>
          </a:xfrm>
          <a:blipFill rotWithShape="0">
            <a:blip r:embed="rId3"/>
            <a:stretch>
              <a:fillRect l="-364" t="-2103"/>
            </a:stretch>
          </a:blipFill>
          <a:extLst/>
        </p:spPr>
        <p:txBody>
          <a:bodyPr/>
          <a:lstStyle/>
          <a:p>
            <a:pPr>
              <a:defRPr/>
            </a:pPr>
            <a:r>
              <a:rPr lang="zh-CN" altLang="en-US">
                <a:no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B562-35C0-43B2-9D69-77A303A58183}"/>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极大似然估计</a:t>
            </a:r>
          </a:p>
        </p:txBody>
      </p:sp>
      <p:sp>
        <p:nvSpPr>
          <p:cNvPr id="50179" name="Date Placeholder 3">
            <a:extLst>
              <a:ext uri="{FF2B5EF4-FFF2-40B4-BE49-F238E27FC236}">
                <a16:creationId xmlns:a16="http://schemas.microsoft.com/office/drawing/2014/main" id="{15683F69-8E30-4DC5-919E-4678196BBEF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0180" name="Footer Placeholder 4">
            <a:extLst>
              <a:ext uri="{FF2B5EF4-FFF2-40B4-BE49-F238E27FC236}">
                <a16:creationId xmlns:a16="http://schemas.microsoft.com/office/drawing/2014/main" id="{D6645E02-1838-491A-8E1E-00BBD3F12EB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0181" name="Slide Number Placeholder 5">
            <a:extLst>
              <a:ext uri="{FF2B5EF4-FFF2-40B4-BE49-F238E27FC236}">
                <a16:creationId xmlns:a16="http://schemas.microsoft.com/office/drawing/2014/main" id="{9A9CDA22-367E-4218-A62F-A421A62F98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13</a:t>
            </a:r>
          </a:p>
        </p:txBody>
      </p:sp>
      <p:sp>
        <p:nvSpPr>
          <p:cNvPr id="50182" name="TextBox 6">
            <a:extLst>
              <a:ext uri="{FF2B5EF4-FFF2-40B4-BE49-F238E27FC236}">
                <a16:creationId xmlns:a16="http://schemas.microsoft.com/office/drawing/2014/main" id="{225905E6-9EA9-4496-9582-CE4A7F0B320B}"/>
              </a:ext>
            </a:extLst>
          </p:cNvPr>
          <p:cNvSpPr txBox="1">
            <a:spLocks noChangeArrowheads="1"/>
          </p:cNvSpPr>
          <p:nvPr/>
        </p:nvSpPr>
        <p:spPr bwMode="auto">
          <a:xfrm>
            <a:off x="9136063" y="1911350"/>
            <a:ext cx="2409825" cy="64611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t>这个项是一个常数，可以去掉。</a:t>
            </a:r>
            <a:endParaRPr lang="en-US" altLang="zh-CN"/>
          </a:p>
        </p:txBody>
      </p:sp>
      <p:sp>
        <p:nvSpPr>
          <p:cNvPr id="8" name="Rectangle 7">
            <a:extLst>
              <a:ext uri="{FF2B5EF4-FFF2-40B4-BE49-F238E27FC236}">
                <a16:creationId xmlns:a16="http://schemas.microsoft.com/office/drawing/2014/main" id="{E1AF1705-7090-44FD-A253-39EE697281A3}"/>
              </a:ext>
            </a:extLst>
          </p:cNvPr>
          <p:cNvSpPr/>
          <p:nvPr/>
        </p:nvSpPr>
        <p:spPr>
          <a:xfrm>
            <a:off x="7497763" y="1878013"/>
            <a:ext cx="1296987" cy="449262"/>
          </a:xfrm>
          <a:prstGeom prst="rect">
            <a:avLst/>
          </a:prstGeom>
          <a:solidFill>
            <a:schemeClr val="accent1">
              <a:alpha val="2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cxnSp>
        <p:nvCxnSpPr>
          <p:cNvPr id="10" name="Straight Connector 9">
            <a:extLst>
              <a:ext uri="{FF2B5EF4-FFF2-40B4-BE49-F238E27FC236}">
                <a16:creationId xmlns:a16="http://schemas.microsoft.com/office/drawing/2014/main" id="{FB05CC8B-1757-4BEB-B518-C87396D52776}"/>
              </a:ext>
            </a:extLst>
          </p:cNvPr>
          <p:cNvCxnSpPr>
            <a:stCxn id="50182" idx="1"/>
            <a:endCxn id="8" idx="3"/>
          </p:cNvCxnSpPr>
          <p:nvPr/>
        </p:nvCxnSpPr>
        <p:spPr>
          <a:xfrm flipH="1" flipV="1">
            <a:off x="8794750" y="2103438"/>
            <a:ext cx="341313" cy="130175"/>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2B9F4E4-2D5A-468D-AEBC-37440D814F11}"/>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rotWithShape="0">
            <a:blip r:embed="rId3"/>
            <a:stretch>
              <a:fillRect t="-2048"/>
            </a:stretch>
          </a:blipFill>
          <a:extLst/>
        </p:spPr>
        <p:txBody>
          <a:bodyPr/>
          <a:lstStyle/>
          <a:p>
            <a:pPr>
              <a:defRPr/>
            </a:pPr>
            <a:r>
              <a:rPr lang="zh-CN" altLang="en-US">
                <a:no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6268-0F43-4A82-B3D2-B3822D66EBBE}"/>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负二项回归</a:t>
            </a:r>
          </a:p>
        </p:txBody>
      </p:sp>
      <p:sp>
        <p:nvSpPr>
          <p:cNvPr id="52227" name="Date Placeholder 3">
            <a:extLst>
              <a:ext uri="{FF2B5EF4-FFF2-40B4-BE49-F238E27FC236}">
                <a16:creationId xmlns:a16="http://schemas.microsoft.com/office/drawing/2014/main" id="{7CF64FC9-2291-447D-86F4-89245716F73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2228" name="Footer Placeholder 4">
            <a:extLst>
              <a:ext uri="{FF2B5EF4-FFF2-40B4-BE49-F238E27FC236}">
                <a16:creationId xmlns:a16="http://schemas.microsoft.com/office/drawing/2014/main" id="{7CF0B2DB-4177-47BB-8EF8-368CDAA75C6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2229" name="Slide Number Placeholder 5">
            <a:extLst>
              <a:ext uri="{FF2B5EF4-FFF2-40B4-BE49-F238E27FC236}">
                <a16:creationId xmlns:a16="http://schemas.microsoft.com/office/drawing/2014/main" id="{E4C6D398-267B-45FB-923C-7DDD28694C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14</a:t>
            </a:r>
          </a:p>
        </p:txBody>
      </p:sp>
      <p:sp>
        <p:nvSpPr>
          <p:cNvPr id="8" name="Content Placeholder 2">
            <a:extLst>
              <a:ext uri="{FF2B5EF4-FFF2-40B4-BE49-F238E27FC236}">
                <a16:creationId xmlns:a16="http://schemas.microsoft.com/office/drawing/2014/main" id="{B14582BB-9403-485C-B055-0BB989BA1E49}"/>
              </a:ext>
            </a:extLst>
          </p:cNvPr>
          <p:cNvSpPr>
            <a:spLocks noGrp="1" noRot="1" noChangeAspect="1" noMove="1" noResize="1" noEditPoints="1" noAdjustHandles="1" noChangeArrowheads="1" noChangeShapeType="1" noTextEdit="1"/>
          </p:cNvSpPr>
          <p:nvPr>
            <p:ph idx="1"/>
          </p:nvPr>
        </p:nvSpPr>
        <p:spPr>
          <a:xfrm>
            <a:off x="1097280" y="1240778"/>
            <a:ext cx="10058400" cy="5409404"/>
          </a:xfrm>
          <a:blipFill rotWithShape="0">
            <a:blip r:embed="rId3"/>
            <a:stretch>
              <a:fillRect l="-364" t="-2480"/>
            </a:stretch>
          </a:blipFill>
          <a:extLst/>
        </p:spPr>
        <p:txBody>
          <a:bodyPr/>
          <a:lstStyle/>
          <a:p>
            <a:pPr>
              <a:defRPr/>
            </a:pPr>
            <a:r>
              <a:rPr lang="zh-CN" altLang="en-US">
                <a:no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7AD9-5AFF-4E38-BB95-72FBD81D47A1}"/>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负二项回归</a:t>
            </a:r>
          </a:p>
        </p:txBody>
      </p:sp>
      <p:sp>
        <p:nvSpPr>
          <p:cNvPr id="54275" name="Date Placeholder 3">
            <a:extLst>
              <a:ext uri="{FF2B5EF4-FFF2-40B4-BE49-F238E27FC236}">
                <a16:creationId xmlns:a16="http://schemas.microsoft.com/office/drawing/2014/main" id="{D180B113-E0D8-4297-ABBA-DEAD6BE7541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4276" name="Footer Placeholder 4">
            <a:extLst>
              <a:ext uri="{FF2B5EF4-FFF2-40B4-BE49-F238E27FC236}">
                <a16:creationId xmlns:a16="http://schemas.microsoft.com/office/drawing/2014/main" id="{CA114A54-A3E0-4D3C-8B8B-51831B8833C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4277" name="Slide Number Placeholder 5">
            <a:extLst>
              <a:ext uri="{FF2B5EF4-FFF2-40B4-BE49-F238E27FC236}">
                <a16:creationId xmlns:a16="http://schemas.microsoft.com/office/drawing/2014/main" id="{50FE535C-E59E-4453-9B84-C1ED668D0E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15</a:t>
            </a:r>
          </a:p>
        </p:txBody>
      </p:sp>
      <p:sp>
        <p:nvSpPr>
          <p:cNvPr id="8" name="Content Placeholder 2">
            <a:extLst>
              <a:ext uri="{FF2B5EF4-FFF2-40B4-BE49-F238E27FC236}">
                <a16:creationId xmlns:a16="http://schemas.microsoft.com/office/drawing/2014/main" id="{50093858-1842-4FC9-8A5F-E91847F35EA2}"/>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rotWithShape="0">
            <a:blip r:embed="rId3"/>
            <a:stretch>
              <a:fillRect l="-364" t="-3494"/>
            </a:stretch>
          </a:blipFill>
          <a:extLst/>
        </p:spPr>
        <p:txBody>
          <a:bodyPr/>
          <a:lstStyle/>
          <a:p>
            <a:pPr>
              <a:defRPr/>
            </a:pPr>
            <a:r>
              <a:rPr lang="zh-CN" altLang="en-US">
                <a:no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5822E-19ED-419B-83C5-64DA6ADED690}"/>
              </a:ext>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全方差律的证明</a:t>
            </a:r>
            <a:endParaRPr lang="zh-CN" altLang="en-US" dirty="0">
              <a:solidFill>
                <a:schemeClr val="tx1">
                  <a:lumMod val="75000"/>
                  <a:lumOff val="25000"/>
                </a:schemeClr>
              </a:solidFill>
            </a:endParaRPr>
          </a:p>
        </p:txBody>
      </p:sp>
      <p:sp>
        <p:nvSpPr>
          <p:cNvPr id="56323" name="日期占位符 3">
            <a:extLst>
              <a:ext uri="{FF2B5EF4-FFF2-40B4-BE49-F238E27FC236}">
                <a16:creationId xmlns:a16="http://schemas.microsoft.com/office/drawing/2014/main" id="{E59EE631-9197-4579-8287-4167F821287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6324" name="页脚占位符 4">
            <a:extLst>
              <a:ext uri="{FF2B5EF4-FFF2-40B4-BE49-F238E27FC236}">
                <a16:creationId xmlns:a16="http://schemas.microsoft.com/office/drawing/2014/main" id="{C131F56A-5EAE-4A13-9328-1063689EFD5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6325" name="灯片编号占位符 5">
            <a:extLst>
              <a:ext uri="{FF2B5EF4-FFF2-40B4-BE49-F238E27FC236}">
                <a16:creationId xmlns:a16="http://schemas.microsoft.com/office/drawing/2014/main" id="{66ECCC19-E416-409F-A14C-7E541BE24E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16</a:t>
            </a:r>
          </a:p>
        </p:txBody>
      </p:sp>
      <p:graphicFrame>
        <p:nvGraphicFramePr>
          <p:cNvPr id="56326" name="对象 6">
            <a:extLst>
              <a:ext uri="{FF2B5EF4-FFF2-40B4-BE49-F238E27FC236}">
                <a16:creationId xmlns:a16="http://schemas.microsoft.com/office/drawing/2014/main" id="{5F05D350-39DC-4947-810F-F03E197F6B1B}"/>
              </a:ext>
            </a:extLst>
          </p:cNvPr>
          <p:cNvGraphicFramePr>
            <a:graphicFrameLocks noChangeAspect="1"/>
          </p:cNvGraphicFramePr>
          <p:nvPr/>
        </p:nvGraphicFramePr>
        <p:xfrm>
          <a:off x="1096963" y="1366838"/>
          <a:ext cx="6718300" cy="2632075"/>
        </p:xfrm>
        <a:graphic>
          <a:graphicData uri="http://schemas.openxmlformats.org/presentationml/2006/ole">
            <mc:AlternateContent xmlns:mc="http://schemas.openxmlformats.org/markup-compatibility/2006">
              <mc:Choice xmlns:v="urn:schemas-microsoft-com:vml" Requires="v">
                <p:oleObj spid="_x0000_s56335" name="Equation" r:id="rId3" imgW="3048000" imgH="1193800" progId="Equation.DSMT4">
                  <p:embed/>
                </p:oleObj>
              </mc:Choice>
              <mc:Fallback>
                <p:oleObj name="Equation" r:id="rId3" imgW="3048000" imgH="11938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366838"/>
                        <a:ext cx="67183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7" name="对象 7">
            <a:extLst>
              <a:ext uri="{FF2B5EF4-FFF2-40B4-BE49-F238E27FC236}">
                <a16:creationId xmlns:a16="http://schemas.microsoft.com/office/drawing/2014/main" id="{954A6127-D6D7-48DE-8961-42634D07523F}"/>
              </a:ext>
            </a:extLst>
          </p:cNvPr>
          <p:cNvGraphicFramePr>
            <a:graphicFrameLocks noChangeAspect="1"/>
          </p:cNvGraphicFramePr>
          <p:nvPr/>
        </p:nvGraphicFramePr>
        <p:xfrm>
          <a:off x="1127125" y="4773613"/>
          <a:ext cx="2228850" cy="374650"/>
        </p:xfrm>
        <a:graphic>
          <a:graphicData uri="http://schemas.openxmlformats.org/presentationml/2006/ole">
            <mc:AlternateContent xmlns:mc="http://schemas.openxmlformats.org/markup-compatibility/2006">
              <mc:Choice xmlns:v="urn:schemas-microsoft-com:vml" Requires="v">
                <p:oleObj spid="_x0000_s56336" name="Equation" r:id="rId5" imgW="1206500" imgH="203200" progId="Equation.DSMT4">
                  <p:embed/>
                </p:oleObj>
              </mc:Choice>
              <mc:Fallback>
                <p:oleObj name="Equation" r:id="rId5" imgW="1206500" imgH="2032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7125" y="4773613"/>
                        <a:ext cx="2228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8" name="文本框 8">
            <a:extLst>
              <a:ext uri="{FF2B5EF4-FFF2-40B4-BE49-F238E27FC236}">
                <a16:creationId xmlns:a16="http://schemas.microsoft.com/office/drawing/2014/main" id="{0381431D-CD3D-4D7A-8AAD-1786CD4838F2}"/>
              </a:ext>
            </a:extLst>
          </p:cNvPr>
          <p:cNvSpPr txBox="1">
            <a:spLocks noChangeArrowheads="1"/>
          </p:cNvSpPr>
          <p:nvPr/>
        </p:nvSpPr>
        <p:spPr bwMode="auto">
          <a:xfrm>
            <a:off x="4191000" y="4773613"/>
            <a:ext cx="630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a:t>总期望定律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E1D2-5691-4C38-90A9-4F52C535B68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负二项回归</a:t>
            </a:r>
          </a:p>
        </p:txBody>
      </p:sp>
      <p:sp>
        <p:nvSpPr>
          <p:cNvPr id="57347" name="Date Placeholder 3">
            <a:extLst>
              <a:ext uri="{FF2B5EF4-FFF2-40B4-BE49-F238E27FC236}">
                <a16:creationId xmlns:a16="http://schemas.microsoft.com/office/drawing/2014/main" id="{C36702A0-3A46-4BC7-8F77-D01B5574D77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7348" name="Footer Placeholder 4">
            <a:extLst>
              <a:ext uri="{FF2B5EF4-FFF2-40B4-BE49-F238E27FC236}">
                <a16:creationId xmlns:a16="http://schemas.microsoft.com/office/drawing/2014/main" id="{94B30A56-EA2D-4389-A501-F0E9C8BA2F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7349" name="Slide Number Placeholder 5">
            <a:extLst>
              <a:ext uri="{FF2B5EF4-FFF2-40B4-BE49-F238E27FC236}">
                <a16:creationId xmlns:a16="http://schemas.microsoft.com/office/drawing/2014/main" id="{C12B58DB-5A1F-4549-8959-D4849044ED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17</a:t>
            </a:r>
          </a:p>
        </p:txBody>
      </p:sp>
      <p:sp>
        <p:nvSpPr>
          <p:cNvPr id="8" name="Content Placeholder 2">
            <a:extLst>
              <a:ext uri="{FF2B5EF4-FFF2-40B4-BE49-F238E27FC236}">
                <a16:creationId xmlns:a16="http://schemas.microsoft.com/office/drawing/2014/main" id="{DF29EC64-2DFF-4EC9-853F-46529935670C}"/>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rotWithShape="0">
            <a:blip r:embed="rId3"/>
            <a:stretch>
              <a:fillRect l="-1212" t="-964" r="-1333"/>
            </a:stretch>
          </a:blipFill>
          <a:extLst/>
        </p:spPr>
        <p:txBody>
          <a:bodyPr/>
          <a:lstStyle/>
          <a:p>
            <a:pPr>
              <a:defRPr/>
            </a:pPr>
            <a:r>
              <a:rPr lang="zh-CN" altLang="en-US">
                <a:no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8723-CE87-4727-9B53-F0F1E085AA5D}"/>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经验贝叶斯方法（</a:t>
            </a:r>
            <a:r>
              <a:rPr lang="en-US" altLang="zh-CN" dirty="0"/>
              <a:t>EB Method</a:t>
            </a:r>
            <a:r>
              <a:rPr lang="zh-CN" altLang="en-US" dirty="0"/>
              <a:t>）</a:t>
            </a:r>
          </a:p>
        </p:txBody>
      </p:sp>
      <p:sp>
        <p:nvSpPr>
          <p:cNvPr id="59395" name="Content Placeholder 2">
            <a:extLst>
              <a:ext uri="{FF2B5EF4-FFF2-40B4-BE49-F238E27FC236}">
                <a16:creationId xmlns:a16="http://schemas.microsoft.com/office/drawing/2014/main" id="{660E98C2-3185-48B9-B64A-B41681CE63BA}"/>
              </a:ext>
            </a:extLst>
          </p:cNvPr>
          <p:cNvSpPr>
            <a:spLocks noGrp="1"/>
          </p:cNvSpPr>
          <p:nvPr>
            <p:ph idx="1"/>
          </p:nvPr>
        </p:nvSpPr>
        <p:spPr/>
        <p:txBody>
          <a:bodyPr/>
          <a:lstStyle/>
          <a:p>
            <a:pPr>
              <a:lnSpc>
                <a:spcPct val="120000"/>
              </a:lnSpc>
            </a:pPr>
            <a:r>
              <a:rPr lang="zh-CN" altLang="en-US"/>
              <a:t>标准统计推断是基于似然函数，目的是获得参数和标准误差的最大似然估计。</a:t>
            </a:r>
          </a:p>
          <a:p>
            <a:pPr>
              <a:lnSpc>
                <a:spcPct val="120000"/>
              </a:lnSpc>
              <a:spcBef>
                <a:spcPts val="2400"/>
              </a:spcBef>
              <a:spcAft>
                <a:spcPts val="1200"/>
              </a:spcAft>
            </a:pPr>
            <a:r>
              <a:rPr lang="zh-CN" altLang="en-US"/>
              <a:t>贝叶斯方法：在考虑任何数据之前，有一个描述参数知识的先验分布。</a:t>
            </a:r>
          </a:p>
          <a:p>
            <a:pPr lvl="1">
              <a:lnSpc>
                <a:spcPct val="120000"/>
              </a:lnSpc>
              <a:spcBef>
                <a:spcPts val="600"/>
              </a:spcBef>
            </a:pPr>
            <a:r>
              <a:rPr lang="zh-CN" altLang="en-US"/>
              <a:t>需要定义</a:t>
            </a:r>
            <a:r>
              <a:rPr lang="zh-CN" altLang="en-US" b="1"/>
              <a:t>超参数</a:t>
            </a:r>
            <a:r>
              <a:rPr lang="zh-CN" altLang="en-US"/>
              <a:t>，描述模型参数的先验分布。</a:t>
            </a:r>
          </a:p>
          <a:p>
            <a:pPr lvl="1">
              <a:lnSpc>
                <a:spcPct val="120000"/>
              </a:lnSpc>
              <a:spcBef>
                <a:spcPts val="600"/>
              </a:spcBef>
            </a:pPr>
            <a:r>
              <a:rPr lang="zh-CN" altLang="en-US"/>
              <a:t>在经验贝叶斯（</a:t>
            </a:r>
            <a:r>
              <a:rPr lang="en-US" altLang="zh-CN"/>
              <a:t>EB</a:t>
            </a:r>
            <a:r>
              <a:rPr lang="zh-CN" altLang="en-US"/>
              <a:t>）方法中，超参数是从观测数据中估计出来的。</a:t>
            </a:r>
          </a:p>
          <a:p>
            <a:pPr lvl="1">
              <a:lnSpc>
                <a:spcPct val="120000"/>
              </a:lnSpc>
              <a:spcBef>
                <a:spcPts val="600"/>
              </a:spcBef>
            </a:pPr>
            <a:r>
              <a:rPr lang="zh-CN" altLang="en-US"/>
              <a:t>在层次贝叶斯方法中，超参数本身被赋予一个先验分布（超先验）。 </a:t>
            </a:r>
            <a:endParaRPr lang="en-US" altLang="zh-CN"/>
          </a:p>
        </p:txBody>
      </p:sp>
      <p:sp>
        <p:nvSpPr>
          <p:cNvPr id="59396" name="Date Placeholder 3">
            <a:extLst>
              <a:ext uri="{FF2B5EF4-FFF2-40B4-BE49-F238E27FC236}">
                <a16:creationId xmlns:a16="http://schemas.microsoft.com/office/drawing/2014/main" id="{07EDB068-B7D8-488E-BAC3-9D2EA82CAE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59397" name="Footer Placeholder 4">
            <a:extLst>
              <a:ext uri="{FF2B5EF4-FFF2-40B4-BE49-F238E27FC236}">
                <a16:creationId xmlns:a16="http://schemas.microsoft.com/office/drawing/2014/main" id="{6D05C0AB-E447-45D5-B3C9-3BD8BF9A6B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59398" name="Slide Number Placeholder 5">
            <a:extLst>
              <a:ext uri="{FF2B5EF4-FFF2-40B4-BE49-F238E27FC236}">
                <a16:creationId xmlns:a16="http://schemas.microsoft.com/office/drawing/2014/main" id="{710464F1-F4A4-408D-8956-5F938080CA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42B3-E979-4815-A39F-20B3DA39657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经验贝叶斯方法（</a:t>
            </a:r>
            <a:r>
              <a:rPr lang="en-US" altLang="zh-CN"/>
              <a:t>EB Method</a:t>
            </a:r>
            <a:r>
              <a:rPr lang="zh-CN" altLang="en-US"/>
              <a:t>）</a:t>
            </a:r>
          </a:p>
        </p:txBody>
      </p:sp>
      <p:sp>
        <p:nvSpPr>
          <p:cNvPr id="3" name="Content Placeholder 2">
            <a:extLst>
              <a:ext uri="{FF2B5EF4-FFF2-40B4-BE49-F238E27FC236}">
                <a16:creationId xmlns:a16="http://schemas.microsoft.com/office/drawing/2014/main" id="{6B7EFB6F-4E6E-48C6-B306-D69F356A2B34}"/>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rotWithShape="0">
            <a:blip r:embed="rId3"/>
            <a:stretch>
              <a:fillRect l="-364" t="-964"/>
            </a:stretch>
          </a:blipFill>
          <a:extLst/>
        </p:spPr>
        <p:txBody>
          <a:bodyPr/>
          <a:lstStyle/>
          <a:p>
            <a:pPr eaLnBrk="1" hangingPunct="1">
              <a:defRPr/>
            </a:pPr>
            <a:r>
              <a:rPr lang="zh-CN" altLang="en-US">
                <a:noFill/>
              </a:rPr>
              <a:t> </a:t>
            </a:r>
          </a:p>
        </p:txBody>
      </p:sp>
      <p:sp>
        <p:nvSpPr>
          <p:cNvPr id="61444" name="Date Placeholder 3">
            <a:extLst>
              <a:ext uri="{FF2B5EF4-FFF2-40B4-BE49-F238E27FC236}">
                <a16:creationId xmlns:a16="http://schemas.microsoft.com/office/drawing/2014/main" id="{6B15C632-C1F7-4AE3-8A63-589C9FEB530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151D65A-41BB-44E2-AC76-955E5DB5D07A}" type="datetime1">
              <a:rPr lang="en-US" altLang="zh-CN">
                <a:solidFill>
                  <a:srgbClr val="FFFFFF"/>
                </a:solidFill>
              </a:rPr>
              <a:pPr/>
              <a:t>1/31/2021</a:t>
            </a:fld>
            <a:endParaRPr lang="en-US" altLang="zh-CN">
              <a:solidFill>
                <a:srgbClr val="FFFFFF"/>
              </a:solidFill>
            </a:endParaRPr>
          </a:p>
        </p:txBody>
      </p:sp>
      <p:sp>
        <p:nvSpPr>
          <p:cNvPr id="5" name="Footer Placeholder 4">
            <a:extLst>
              <a:ext uri="{FF2B5EF4-FFF2-40B4-BE49-F238E27FC236}">
                <a16:creationId xmlns:a16="http://schemas.microsoft.com/office/drawing/2014/main" id="{DFD52A10-2BEA-4AFF-A236-E9A2E14426FC}"/>
              </a:ext>
            </a:extLst>
          </p:cNvPr>
          <p:cNvSpPr>
            <a:spLocks noGrp="1"/>
          </p:cNvSpPr>
          <p:nvPr>
            <p:ph type="ftr" sz="quarter" idx="11"/>
          </p:nvPr>
        </p:nvSpPr>
        <p:spPr/>
        <p:txBody>
          <a:bodyPr/>
          <a:lstStyle/>
          <a:p>
            <a:pPr>
              <a:defRPr/>
            </a:pPr>
            <a:r>
              <a:rPr lang="en-US"/>
              <a:t>Transportation Big Data Analytics</a:t>
            </a:r>
          </a:p>
        </p:txBody>
      </p:sp>
      <p:sp>
        <p:nvSpPr>
          <p:cNvPr id="61446" name="Slide Number Placeholder 5">
            <a:extLst>
              <a:ext uri="{FF2B5EF4-FFF2-40B4-BE49-F238E27FC236}">
                <a16:creationId xmlns:a16="http://schemas.microsoft.com/office/drawing/2014/main" id="{CE7A688B-B042-4B3A-AF34-2920BFDDB1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21512C2-F50C-4C2E-8262-F45B5C0DD33C}" type="slidenum">
              <a:rPr lang="en-US" altLang="zh-CN">
                <a:solidFill>
                  <a:srgbClr val="FFFFFF"/>
                </a:solidFill>
              </a:rPr>
              <a:pPr/>
              <a:t>19</a:t>
            </a:fld>
            <a:endParaRPr lang="en-US" altLang="zh-CN">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A7D305-FB1F-46FC-9902-CE4808A1F86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交通安全分析</a:t>
            </a:r>
          </a:p>
        </p:txBody>
      </p:sp>
      <p:sp>
        <p:nvSpPr>
          <p:cNvPr id="27651" name="Content Placeholder 7">
            <a:extLst>
              <a:ext uri="{FF2B5EF4-FFF2-40B4-BE49-F238E27FC236}">
                <a16:creationId xmlns:a16="http://schemas.microsoft.com/office/drawing/2014/main" id="{D1995A67-6151-4B60-92BE-44221598FFD5}"/>
              </a:ext>
            </a:extLst>
          </p:cNvPr>
          <p:cNvSpPr>
            <a:spLocks noGrp="1"/>
          </p:cNvSpPr>
          <p:nvPr>
            <p:ph idx="1"/>
          </p:nvPr>
        </p:nvSpPr>
        <p:spPr/>
        <p:txBody>
          <a:bodyPr/>
          <a:lstStyle/>
          <a:p>
            <a:pPr lvl="1" eaLnBrk="1" hangingPunct="1">
              <a:lnSpc>
                <a:spcPct val="120000"/>
              </a:lnSpc>
              <a:spcAft>
                <a:spcPts val="1200"/>
              </a:spcAft>
            </a:pPr>
            <a:r>
              <a:rPr lang="zh-CN" altLang="en-US" sz="2800" dirty="0"/>
              <a:t>安全分析似乎是交通领域的一个非常传统的话题，但在今天仍然非常重要。</a:t>
            </a:r>
          </a:p>
          <a:p>
            <a:pPr lvl="1" eaLnBrk="1" hangingPunct="1">
              <a:lnSpc>
                <a:spcPct val="120000"/>
              </a:lnSpc>
              <a:spcAft>
                <a:spcPts val="1200"/>
              </a:spcAft>
            </a:pPr>
            <a:r>
              <a:rPr lang="zh-CN" altLang="en-US" sz="2800" dirty="0"/>
              <a:t>与许多发达国家相比，美国的交通事故率仍然很高。</a:t>
            </a:r>
          </a:p>
          <a:p>
            <a:pPr lvl="1" eaLnBrk="1" hangingPunct="1">
              <a:lnSpc>
                <a:spcPct val="120000"/>
              </a:lnSpc>
              <a:spcAft>
                <a:spcPts val="1200"/>
              </a:spcAft>
            </a:pPr>
            <a:r>
              <a:rPr lang="zh-CN" altLang="en-US" sz="2800" dirty="0"/>
              <a:t>交通事故是美国</a:t>
            </a:r>
            <a:r>
              <a:rPr lang="en-US" altLang="zh-CN" sz="2800" dirty="0"/>
              <a:t>15-24</a:t>
            </a:r>
            <a:r>
              <a:rPr lang="zh-CN" altLang="en-US" sz="2800" dirty="0"/>
              <a:t>岁儿童死亡的首要原因。</a:t>
            </a:r>
          </a:p>
          <a:p>
            <a:pPr lvl="1" eaLnBrk="1" hangingPunct="1">
              <a:lnSpc>
                <a:spcPct val="120000"/>
              </a:lnSpc>
              <a:spcAft>
                <a:spcPts val="1200"/>
              </a:spcAft>
            </a:pPr>
            <a:r>
              <a:rPr lang="zh-CN" altLang="en-US" sz="2800" dirty="0"/>
              <a:t>道路交通事故给我们的社会带来了沉重的经济负担，无论是直接成本还是拥堵、污染和治安</a:t>
            </a:r>
            <a:r>
              <a:rPr lang="en-US" altLang="zh-CN" sz="2800" dirty="0"/>
              <a:t>/</a:t>
            </a:r>
            <a:r>
              <a:rPr lang="zh-CN" altLang="en-US" sz="2800" dirty="0"/>
              <a:t>医疗成本。因此，安全分析</a:t>
            </a:r>
            <a:r>
              <a:rPr lang="zh-CN" altLang="en-US" sz="2800"/>
              <a:t>和改进是</a:t>
            </a:r>
            <a:r>
              <a:rPr lang="zh-CN" altLang="en-US" sz="2800" dirty="0"/>
              <a:t>一项不错的投资。</a:t>
            </a:r>
            <a:endParaRPr lang="en-US" altLang="zh-CN" sz="2800" dirty="0"/>
          </a:p>
        </p:txBody>
      </p:sp>
      <p:sp>
        <p:nvSpPr>
          <p:cNvPr id="27652" name="Date Placeholder 8">
            <a:extLst>
              <a:ext uri="{FF2B5EF4-FFF2-40B4-BE49-F238E27FC236}">
                <a16:creationId xmlns:a16="http://schemas.microsoft.com/office/drawing/2014/main" id="{A149C83C-8A72-4C8C-B8B7-F6C083C9255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7653" name="Footer Placeholder 9">
            <a:extLst>
              <a:ext uri="{FF2B5EF4-FFF2-40B4-BE49-F238E27FC236}">
                <a16:creationId xmlns:a16="http://schemas.microsoft.com/office/drawing/2014/main" id="{88CFDAD1-4B58-4E8F-8DBA-D3ECEEF9CA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7654" name="Slide Number Placeholder 10">
            <a:extLst>
              <a:ext uri="{FF2B5EF4-FFF2-40B4-BE49-F238E27FC236}">
                <a16:creationId xmlns:a16="http://schemas.microsoft.com/office/drawing/2014/main" id="{41C5CF31-5335-4362-B6D5-FE4B983FED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0729-09BF-42AC-AEA9-DBC6A4A2875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经验贝叶斯方法（</a:t>
            </a:r>
            <a:r>
              <a:rPr lang="en-US" altLang="zh-CN"/>
              <a:t>EB Method</a:t>
            </a:r>
            <a:r>
              <a:rPr lang="zh-CN" altLang="en-US"/>
              <a:t>）</a:t>
            </a:r>
          </a:p>
        </p:txBody>
      </p:sp>
      <p:sp>
        <p:nvSpPr>
          <p:cNvPr id="3" name="Content Placeholder 2">
            <a:extLst>
              <a:ext uri="{FF2B5EF4-FFF2-40B4-BE49-F238E27FC236}">
                <a16:creationId xmlns:a16="http://schemas.microsoft.com/office/drawing/2014/main" id="{96F1A1E8-D88B-44F1-A0D1-CCE8B3A3D447}"/>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rotWithShape="0">
            <a:blip r:embed="rId3"/>
            <a:stretch>
              <a:fillRect t="-2169"/>
            </a:stretch>
          </a:blipFill>
          <a:extLst/>
        </p:spPr>
        <p:txBody>
          <a:bodyPr/>
          <a:lstStyle/>
          <a:p>
            <a:pPr eaLnBrk="1" hangingPunct="1">
              <a:defRPr/>
            </a:pPr>
            <a:r>
              <a:rPr lang="zh-CN" altLang="en-US">
                <a:noFill/>
              </a:rPr>
              <a:t> </a:t>
            </a:r>
          </a:p>
        </p:txBody>
      </p:sp>
      <p:sp>
        <p:nvSpPr>
          <p:cNvPr id="63492" name="Date Placeholder 3">
            <a:extLst>
              <a:ext uri="{FF2B5EF4-FFF2-40B4-BE49-F238E27FC236}">
                <a16:creationId xmlns:a16="http://schemas.microsoft.com/office/drawing/2014/main" id="{BEDCF462-76B5-4CBA-9546-781AA6C73B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9AD26F6-B842-4D57-8510-98ACA7152C09}" type="datetime1">
              <a:rPr lang="en-US" altLang="zh-CN">
                <a:solidFill>
                  <a:srgbClr val="FFFFFF"/>
                </a:solidFill>
              </a:rPr>
              <a:pPr/>
              <a:t>1/31/2021</a:t>
            </a:fld>
            <a:endParaRPr lang="en-US" altLang="zh-CN">
              <a:solidFill>
                <a:srgbClr val="FFFFFF"/>
              </a:solidFill>
            </a:endParaRPr>
          </a:p>
        </p:txBody>
      </p:sp>
      <p:sp>
        <p:nvSpPr>
          <p:cNvPr id="5" name="Footer Placeholder 4">
            <a:extLst>
              <a:ext uri="{FF2B5EF4-FFF2-40B4-BE49-F238E27FC236}">
                <a16:creationId xmlns:a16="http://schemas.microsoft.com/office/drawing/2014/main" id="{2BF83DFB-D844-4790-BD9E-10827A1B5125}"/>
              </a:ext>
            </a:extLst>
          </p:cNvPr>
          <p:cNvSpPr>
            <a:spLocks noGrp="1"/>
          </p:cNvSpPr>
          <p:nvPr>
            <p:ph type="ftr" sz="quarter" idx="11"/>
          </p:nvPr>
        </p:nvSpPr>
        <p:spPr/>
        <p:txBody>
          <a:bodyPr/>
          <a:lstStyle/>
          <a:p>
            <a:pPr>
              <a:defRPr/>
            </a:pPr>
            <a:r>
              <a:rPr lang="en-US"/>
              <a:t>Transportation Big Data Analytics</a:t>
            </a:r>
          </a:p>
        </p:txBody>
      </p:sp>
      <p:sp>
        <p:nvSpPr>
          <p:cNvPr id="63494" name="Slide Number Placeholder 5">
            <a:extLst>
              <a:ext uri="{FF2B5EF4-FFF2-40B4-BE49-F238E27FC236}">
                <a16:creationId xmlns:a16="http://schemas.microsoft.com/office/drawing/2014/main" id="{D9E7E1CD-CFAC-44DF-A0F5-6A310169E2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AE22594-00EE-4B9F-871A-43ADC70551EB}" type="slidenum">
              <a:rPr lang="en-US" altLang="zh-CN">
                <a:solidFill>
                  <a:srgbClr val="FFFFFF"/>
                </a:solidFill>
              </a:rPr>
              <a:pPr/>
              <a:t>20</a:t>
            </a:fld>
            <a:endParaRPr lang="en-US" altLang="zh-CN">
              <a:solidFill>
                <a:srgbClr val="FFFFFF"/>
              </a:solidFill>
            </a:endParaRPr>
          </a:p>
        </p:txBody>
      </p:sp>
      <p:sp>
        <p:nvSpPr>
          <p:cNvPr id="63495" name="TextBox 6">
            <a:extLst>
              <a:ext uri="{FF2B5EF4-FFF2-40B4-BE49-F238E27FC236}">
                <a16:creationId xmlns:a16="http://schemas.microsoft.com/office/drawing/2014/main" id="{4DB35C84-AFBE-415D-8A77-1A0262E2A53E}"/>
              </a:ext>
            </a:extLst>
          </p:cNvPr>
          <p:cNvSpPr txBox="1">
            <a:spLocks noChangeArrowheads="1"/>
          </p:cNvSpPr>
          <p:nvPr/>
        </p:nvSpPr>
        <p:spPr bwMode="auto">
          <a:xfrm>
            <a:off x="1190625" y="1630363"/>
            <a:ext cx="2638425" cy="4016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a:solidFill>
                  <a:srgbClr val="000000"/>
                </a:solidFill>
              </a:rPr>
              <a:t>地点 </a:t>
            </a:r>
            <a:r>
              <a:rPr lang="en-US" altLang="zh-CN" sz="2000" i="1">
                <a:solidFill>
                  <a:srgbClr val="000000"/>
                </a:solidFill>
                <a:latin typeface="Cambria" panose="02040503050406030204" pitchFamily="18" charset="0"/>
              </a:rPr>
              <a:t>i </a:t>
            </a:r>
            <a:r>
              <a:rPr lang="zh-CN" altLang="en-US" sz="2000">
                <a:solidFill>
                  <a:srgbClr val="000000"/>
                </a:solidFill>
                <a:latin typeface="Cambria" panose="02040503050406030204" pitchFamily="18" charset="0"/>
              </a:rPr>
              <a:t>的预期安全性</a:t>
            </a:r>
          </a:p>
        </p:txBody>
      </p:sp>
      <p:cxnSp>
        <p:nvCxnSpPr>
          <p:cNvPr id="8" name="Straight Connector 7">
            <a:extLst>
              <a:ext uri="{FF2B5EF4-FFF2-40B4-BE49-F238E27FC236}">
                <a16:creationId xmlns:a16="http://schemas.microsoft.com/office/drawing/2014/main" id="{A81F85AC-2010-439C-BBD3-42C9BF93FF58}"/>
              </a:ext>
            </a:extLst>
          </p:cNvPr>
          <p:cNvCxnSpPr/>
          <p:nvPr/>
        </p:nvCxnSpPr>
        <p:spPr>
          <a:xfrm>
            <a:off x="3829050" y="1844675"/>
            <a:ext cx="517525" cy="0"/>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2321DA7-D000-4997-B421-FD911D7972A4}"/>
              </a:ext>
            </a:extLst>
          </p:cNvPr>
          <p:cNvSpPr txBox="1">
            <a:spLocks noRot="1" noChangeAspect="1" noMove="1" noResize="1" noEditPoints="1" noAdjustHandles="1" noChangeArrowheads="1" noChangeShapeType="1" noTextEdit="1"/>
          </p:cNvSpPr>
          <p:nvPr/>
        </p:nvSpPr>
        <p:spPr>
          <a:xfrm>
            <a:off x="2409354" y="2244098"/>
            <a:ext cx="2611447" cy="707886"/>
          </a:xfrm>
          <a:prstGeom prst="rect">
            <a:avLst/>
          </a:prstGeom>
          <a:blipFill rotWithShape="0">
            <a:blip r:embed="rId4"/>
            <a:stretch>
              <a:fillRect l="-2083" t="-5042" b="-13445"/>
            </a:stretch>
          </a:blipFill>
          <a:ln w="19050">
            <a:solidFill>
              <a:srgbClr val="FF0000"/>
            </a:solidFill>
          </a:ln>
        </p:spPr>
        <p:txBody>
          <a:bodyPr/>
          <a:lstStyle/>
          <a:p>
            <a:pPr>
              <a:defRPr/>
            </a:pPr>
            <a:r>
              <a:rPr lang="zh-CN" altLang="en-US">
                <a:noFill/>
              </a:rPr>
              <a:t> </a:t>
            </a:r>
          </a:p>
        </p:txBody>
      </p:sp>
      <p:sp>
        <p:nvSpPr>
          <p:cNvPr id="14" name="TextBox 13">
            <a:extLst>
              <a:ext uri="{FF2B5EF4-FFF2-40B4-BE49-F238E27FC236}">
                <a16:creationId xmlns:a16="http://schemas.microsoft.com/office/drawing/2014/main" id="{BC939FEA-C964-450B-84DE-A3C2274AD9E3}"/>
              </a:ext>
            </a:extLst>
          </p:cNvPr>
          <p:cNvSpPr txBox="1">
            <a:spLocks noRot="1" noChangeAspect="1" noMove="1" noResize="1" noEditPoints="1" noAdjustHandles="1" noChangeArrowheads="1" noChangeShapeType="1" noTextEdit="1"/>
          </p:cNvSpPr>
          <p:nvPr/>
        </p:nvSpPr>
        <p:spPr>
          <a:xfrm>
            <a:off x="5281441" y="2244098"/>
            <a:ext cx="2806799" cy="707886"/>
          </a:xfrm>
          <a:prstGeom prst="rect">
            <a:avLst/>
          </a:prstGeom>
          <a:blipFill rotWithShape="0">
            <a:blip r:embed="rId5"/>
            <a:stretch>
              <a:fillRect t="-5882" b="-13445"/>
            </a:stretch>
          </a:blipFill>
          <a:ln w="19050">
            <a:solidFill>
              <a:srgbClr val="FF0000"/>
            </a:solidFill>
          </a:ln>
        </p:spPr>
        <p:txBody>
          <a:bodyPr/>
          <a:lstStyle/>
          <a:p>
            <a:pPr>
              <a:defRPr/>
            </a:pPr>
            <a:r>
              <a:rPr lang="zh-CN" altLang="en-US">
                <a:noFill/>
              </a:rPr>
              <a:t> </a:t>
            </a:r>
          </a:p>
        </p:txBody>
      </p:sp>
      <p:sp>
        <p:nvSpPr>
          <p:cNvPr id="15" name="TextBox 14">
            <a:extLst>
              <a:ext uri="{FF2B5EF4-FFF2-40B4-BE49-F238E27FC236}">
                <a16:creationId xmlns:a16="http://schemas.microsoft.com/office/drawing/2014/main" id="{69BC2C10-F616-4830-8342-0FA770EB619C}"/>
              </a:ext>
            </a:extLst>
          </p:cNvPr>
          <p:cNvSpPr txBox="1">
            <a:spLocks noRot="1" noChangeAspect="1" noMove="1" noResize="1" noEditPoints="1" noAdjustHandles="1" noChangeArrowheads="1" noChangeShapeType="1" noTextEdit="1"/>
          </p:cNvSpPr>
          <p:nvPr/>
        </p:nvSpPr>
        <p:spPr>
          <a:xfrm>
            <a:off x="8348881" y="1631100"/>
            <a:ext cx="2806799" cy="707886"/>
          </a:xfrm>
          <a:prstGeom prst="rect">
            <a:avLst/>
          </a:prstGeom>
          <a:blipFill rotWithShape="0">
            <a:blip r:embed="rId6"/>
            <a:stretch>
              <a:fillRect l="-2160" t="-6723" b="-10084"/>
            </a:stretch>
          </a:blipFill>
          <a:ln w="19050">
            <a:solidFill>
              <a:srgbClr val="FF0000"/>
            </a:solidFill>
          </a:ln>
        </p:spPr>
        <p:txBody>
          <a:bodyPr/>
          <a:lstStyle/>
          <a:p>
            <a:pPr>
              <a:defRPr/>
            </a:pPr>
            <a:r>
              <a:rPr lang="zh-CN" altLang="en-US">
                <a:noFill/>
              </a:rPr>
              <a:t> </a:t>
            </a:r>
          </a:p>
        </p:txBody>
      </p:sp>
      <p:cxnSp>
        <p:nvCxnSpPr>
          <p:cNvPr id="16" name="Straight Connector 15">
            <a:extLst>
              <a:ext uri="{FF2B5EF4-FFF2-40B4-BE49-F238E27FC236}">
                <a16:creationId xmlns:a16="http://schemas.microsoft.com/office/drawing/2014/main" id="{5B75B303-A4CB-4002-A5AA-8B86B2AB1674}"/>
              </a:ext>
            </a:extLst>
          </p:cNvPr>
          <p:cNvCxnSpPr/>
          <p:nvPr/>
        </p:nvCxnSpPr>
        <p:spPr>
          <a:xfrm flipV="1">
            <a:off x="4784725" y="1997075"/>
            <a:ext cx="317500" cy="247650"/>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D2B1E6-57E5-4849-8CA3-7B2773CF7F52}"/>
              </a:ext>
            </a:extLst>
          </p:cNvPr>
          <p:cNvCxnSpPr/>
          <p:nvPr/>
        </p:nvCxnSpPr>
        <p:spPr>
          <a:xfrm flipH="1" flipV="1">
            <a:off x="5581650" y="1990725"/>
            <a:ext cx="127000" cy="254000"/>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C7A470-6FAB-4D84-AFE9-9A4B1A9257F9}"/>
              </a:ext>
            </a:extLst>
          </p:cNvPr>
          <p:cNvCxnSpPr>
            <a:stCxn id="15" idx="1"/>
          </p:cNvCxnSpPr>
          <p:nvPr/>
        </p:nvCxnSpPr>
        <p:spPr>
          <a:xfrm flipH="1" flipV="1">
            <a:off x="7732713" y="1844675"/>
            <a:ext cx="615950" cy="139700"/>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0AA2A13-4EF1-4830-9F17-50BD30CED985}"/>
              </a:ext>
            </a:extLst>
          </p:cNvPr>
          <p:cNvSpPr txBox="1">
            <a:spLocks noRot="1" noChangeAspect="1" noMove="1" noResize="1" noEditPoints="1" noAdjustHandles="1" noChangeArrowheads="1" noChangeShapeType="1" noTextEdit="1"/>
          </p:cNvSpPr>
          <p:nvPr/>
        </p:nvSpPr>
        <p:spPr>
          <a:xfrm>
            <a:off x="3233392" y="5244664"/>
            <a:ext cx="3284737" cy="400110"/>
          </a:xfrm>
          <a:prstGeom prst="rect">
            <a:avLst/>
          </a:prstGeom>
          <a:blipFill rotWithShape="0">
            <a:blip r:embed="rId7"/>
            <a:stretch>
              <a:fillRect b="-4348"/>
            </a:stretch>
          </a:blipFill>
          <a:ln w="19050">
            <a:solidFill>
              <a:srgbClr val="FF0000"/>
            </a:solidFill>
          </a:ln>
        </p:spPr>
        <p:txBody>
          <a:bodyPr/>
          <a:lstStyle/>
          <a:p>
            <a:pPr>
              <a:defRPr/>
            </a:pPr>
            <a:r>
              <a:rPr lang="zh-CN" altLang="en-US">
                <a:noFill/>
              </a:rPr>
              <a:t> </a:t>
            </a:r>
          </a:p>
        </p:txBody>
      </p:sp>
      <p:cxnSp>
        <p:nvCxnSpPr>
          <p:cNvPr id="25" name="Straight Connector 24">
            <a:extLst>
              <a:ext uri="{FF2B5EF4-FFF2-40B4-BE49-F238E27FC236}">
                <a16:creationId xmlns:a16="http://schemas.microsoft.com/office/drawing/2014/main" id="{90916629-B1F6-4C18-9E7D-8F867C1FFC0C}"/>
              </a:ext>
            </a:extLst>
          </p:cNvPr>
          <p:cNvCxnSpPr/>
          <p:nvPr/>
        </p:nvCxnSpPr>
        <p:spPr>
          <a:xfrm flipV="1">
            <a:off x="6359525" y="4997450"/>
            <a:ext cx="317500" cy="247650"/>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BA4873-37A2-4A2F-A6D3-8BD8ACBF03F8}"/>
              </a:ext>
            </a:extLst>
          </p:cNvPr>
          <p:cNvSpPr txBox="1">
            <a:spLocks noRot="1" noChangeAspect="1" noMove="1" noResize="1" noEditPoints="1" noAdjustHandles="1" noChangeArrowheads="1" noChangeShapeType="1" noTextEdit="1"/>
          </p:cNvSpPr>
          <p:nvPr/>
        </p:nvSpPr>
        <p:spPr>
          <a:xfrm>
            <a:off x="7727734" y="4045443"/>
            <a:ext cx="3427946" cy="707886"/>
          </a:xfrm>
          <a:prstGeom prst="rect">
            <a:avLst/>
          </a:prstGeom>
          <a:blipFill rotWithShape="0">
            <a:blip r:embed="rId8"/>
            <a:stretch>
              <a:fillRect l="-1770" t="-6723" r="-531" b="-13445"/>
            </a:stretch>
          </a:blipFill>
          <a:ln w="19050">
            <a:solidFill>
              <a:srgbClr val="FF0000"/>
            </a:solidFill>
          </a:ln>
        </p:spPr>
        <p:txBody>
          <a:bodyPr/>
          <a:lstStyle/>
          <a:p>
            <a:pPr>
              <a:defRPr/>
            </a:pPr>
            <a:r>
              <a:rPr lang="zh-CN" altLang="en-US">
                <a:noFill/>
              </a:rPr>
              <a:t> </a:t>
            </a:r>
          </a:p>
        </p:txBody>
      </p:sp>
      <p:cxnSp>
        <p:nvCxnSpPr>
          <p:cNvPr id="28" name="Straight Connector 27">
            <a:extLst>
              <a:ext uri="{FF2B5EF4-FFF2-40B4-BE49-F238E27FC236}">
                <a16:creationId xmlns:a16="http://schemas.microsoft.com/office/drawing/2014/main" id="{C9871593-243C-4C83-AA00-67FAC28D82BE}"/>
              </a:ext>
            </a:extLst>
          </p:cNvPr>
          <p:cNvCxnSpPr/>
          <p:nvPr/>
        </p:nvCxnSpPr>
        <p:spPr>
          <a:xfrm flipH="1" flipV="1">
            <a:off x="7261225" y="4997450"/>
            <a:ext cx="252413" cy="246063"/>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FF12FD5-CA9B-4099-AE6C-C70DD093EC21}"/>
              </a:ext>
            </a:extLst>
          </p:cNvPr>
          <p:cNvSpPr txBox="1">
            <a:spLocks noRot="1" noChangeAspect="1" noMove="1" noResize="1" noEditPoints="1" noAdjustHandles="1" noChangeArrowheads="1" noChangeShapeType="1" noTextEdit="1"/>
          </p:cNvSpPr>
          <p:nvPr/>
        </p:nvSpPr>
        <p:spPr>
          <a:xfrm>
            <a:off x="7047912" y="5243072"/>
            <a:ext cx="2441145" cy="400110"/>
          </a:xfrm>
          <a:prstGeom prst="rect">
            <a:avLst/>
          </a:prstGeom>
          <a:blipFill rotWithShape="0">
            <a:blip r:embed="rId9"/>
            <a:stretch>
              <a:fillRect t="-10145" b="-20290"/>
            </a:stretch>
          </a:blipFill>
          <a:ln w="19050">
            <a:solidFill>
              <a:srgbClr val="FF0000"/>
            </a:solidFill>
          </a:ln>
        </p:spPr>
        <p:txBody>
          <a:bodyPr/>
          <a:lstStyle/>
          <a:p>
            <a:pPr>
              <a:defRPr/>
            </a:pPr>
            <a:r>
              <a:rPr lang="zh-CN" altLang="en-US">
                <a:noFill/>
              </a:rPr>
              <a:t> </a:t>
            </a:r>
          </a:p>
        </p:txBody>
      </p:sp>
      <p:cxnSp>
        <p:nvCxnSpPr>
          <p:cNvPr id="33" name="Straight Connector 32">
            <a:extLst>
              <a:ext uri="{FF2B5EF4-FFF2-40B4-BE49-F238E27FC236}">
                <a16:creationId xmlns:a16="http://schemas.microsoft.com/office/drawing/2014/main" id="{2D8DE7DF-F145-4769-9291-00C3AEA1C961}"/>
              </a:ext>
            </a:extLst>
          </p:cNvPr>
          <p:cNvCxnSpPr>
            <a:stCxn id="27" idx="1"/>
          </p:cNvCxnSpPr>
          <p:nvPr/>
        </p:nvCxnSpPr>
        <p:spPr>
          <a:xfrm flipH="1">
            <a:off x="7261225" y="4398963"/>
            <a:ext cx="466725" cy="333375"/>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9" name="矩形 8">
            <a:extLst>
              <a:ext uri="{FF2B5EF4-FFF2-40B4-BE49-F238E27FC236}">
                <a16:creationId xmlns:a16="http://schemas.microsoft.com/office/drawing/2014/main" id="{161AD303-E4EE-4AA8-A0AE-19797D787F53}"/>
              </a:ext>
            </a:extLst>
          </p:cNvPr>
          <p:cNvSpPr>
            <a:spLocks noChangeArrowheads="1"/>
          </p:cNvSpPr>
          <p:nvPr/>
        </p:nvSpPr>
        <p:spPr bwMode="auto">
          <a:xfrm>
            <a:off x="190500" y="6003925"/>
            <a:ext cx="11391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1600">
                <a:solidFill>
                  <a:srgbClr val="000000"/>
                </a:solidFill>
              </a:rPr>
              <a:t>详细推导过程可见：卢杨，基于经验贝叶斯法的高速公路事故黑点识别研究</a:t>
            </a:r>
            <a:r>
              <a:rPr lang="en-US" altLang="zh-CN" sz="1600">
                <a:solidFill>
                  <a:srgbClr val="000000"/>
                </a:solidFill>
              </a:rPr>
              <a:t>[D]. </a:t>
            </a:r>
            <a:r>
              <a:rPr lang="zh-CN" altLang="en-US" sz="1600">
                <a:solidFill>
                  <a:srgbClr val="000000"/>
                </a:solidFill>
              </a:rPr>
              <a:t>长安大学硕士论文</a:t>
            </a:r>
            <a:endParaRPr lang="en-US" altLang="zh-CN" sz="16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A363-0AD3-40AE-9157-8114C70BEE1E}"/>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经验贝叶斯方法（</a:t>
            </a:r>
            <a:r>
              <a:rPr lang="en-US" altLang="zh-CN"/>
              <a:t>EB Method</a:t>
            </a:r>
            <a:r>
              <a:rPr lang="zh-CN" altLang="en-US"/>
              <a:t>）</a:t>
            </a:r>
          </a:p>
        </p:txBody>
      </p:sp>
      <p:sp>
        <p:nvSpPr>
          <p:cNvPr id="3" name="Content Placeholder 2">
            <a:extLst>
              <a:ext uri="{FF2B5EF4-FFF2-40B4-BE49-F238E27FC236}">
                <a16:creationId xmlns:a16="http://schemas.microsoft.com/office/drawing/2014/main" id="{3A74FFAC-A5EA-4763-BCB6-C297B592EE44}"/>
              </a:ext>
            </a:extLst>
          </p:cNvPr>
          <p:cNvSpPr>
            <a:spLocks noGrp="1" noRot="1" noChangeAspect="1" noMove="1" noResize="1" noEditPoints="1" noAdjustHandles="1" noChangeArrowheads="1" noChangeShapeType="1" noTextEdit="1"/>
          </p:cNvSpPr>
          <p:nvPr>
            <p:ph idx="1"/>
          </p:nvPr>
        </p:nvSpPr>
        <p:spPr>
          <a:xfrm>
            <a:off x="1097280" y="1240778"/>
            <a:ext cx="10058400" cy="5060447"/>
          </a:xfrm>
          <a:blipFill rotWithShape="0">
            <a:blip r:embed="rId3"/>
            <a:stretch>
              <a:fillRect l="-2121" t="-2169" r="-788"/>
            </a:stretch>
          </a:blipFill>
          <a:extLst/>
        </p:spPr>
        <p:txBody>
          <a:bodyPr/>
          <a:lstStyle/>
          <a:p>
            <a:pPr eaLnBrk="1" hangingPunct="1">
              <a:defRPr/>
            </a:pPr>
            <a:r>
              <a:rPr lang="zh-CN" altLang="en-US">
                <a:noFill/>
              </a:rPr>
              <a:t> </a:t>
            </a:r>
          </a:p>
        </p:txBody>
      </p:sp>
      <p:sp>
        <p:nvSpPr>
          <p:cNvPr id="65540" name="Date Placeholder 3">
            <a:extLst>
              <a:ext uri="{FF2B5EF4-FFF2-40B4-BE49-F238E27FC236}">
                <a16:creationId xmlns:a16="http://schemas.microsoft.com/office/drawing/2014/main" id="{08DF08FE-E9B5-4E4B-9A8F-7CCFAF4562C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921EBF5-5A21-4D2F-BBFD-56A2C18FD16C}" type="datetime1">
              <a:rPr lang="en-US" altLang="zh-CN">
                <a:solidFill>
                  <a:srgbClr val="FFFFFF"/>
                </a:solidFill>
              </a:rPr>
              <a:pPr/>
              <a:t>1/31/2021</a:t>
            </a:fld>
            <a:endParaRPr lang="en-US" altLang="zh-CN">
              <a:solidFill>
                <a:srgbClr val="FFFFFF"/>
              </a:solidFill>
            </a:endParaRPr>
          </a:p>
        </p:txBody>
      </p:sp>
      <p:sp>
        <p:nvSpPr>
          <p:cNvPr id="5" name="Footer Placeholder 4">
            <a:extLst>
              <a:ext uri="{FF2B5EF4-FFF2-40B4-BE49-F238E27FC236}">
                <a16:creationId xmlns:a16="http://schemas.microsoft.com/office/drawing/2014/main" id="{2062E139-E11A-43EF-A160-8D2CF6897012}"/>
              </a:ext>
            </a:extLst>
          </p:cNvPr>
          <p:cNvSpPr>
            <a:spLocks noGrp="1"/>
          </p:cNvSpPr>
          <p:nvPr>
            <p:ph type="ftr" sz="quarter" idx="11"/>
          </p:nvPr>
        </p:nvSpPr>
        <p:spPr/>
        <p:txBody>
          <a:bodyPr/>
          <a:lstStyle/>
          <a:p>
            <a:pPr>
              <a:defRPr/>
            </a:pPr>
            <a:r>
              <a:rPr lang="en-US"/>
              <a:t>Transportation Big Data Analytics</a:t>
            </a:r>
          </a:p>
        </p:txBody>
      </p:sp>
      <p:sp>
        <p:nvSpPr>
          <p:cNvPr id="65542" name="Slide Number Placeholder 5">
            <a:extLst>
              <a:ext uri="{FF2B5EF4-FFF2-40B4-BE49-F238E27FC236}">
                <a16:creationId xmlns:a16="http://schemas.microsoft.com/office/drawing/2014/main" id="{29F5F7A1-9439-4636-9233-D42C241D13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8857E60-F3E8-43E7-B829-42ADB72FFB48}" type="slidenum">
              <a:rPr lang="en-US" altLang="zh-CN">
                <a:solidFill>
                  <a:srgbClr val="FFFFFF"/>
                </a:solidFill>
              </a:rPr>
              <a:pPr/>
              <a:t>21</a:t>
            </a:fld>
            <a:endParaRPr lang="en-US" altLang="zh-CN">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EB63-D110-4DC3-AC70-8CB00DA02836}"/>
              </a:ext>
            </a:extLst>
          </p:cNvPr>
          <p:cNvSpPr>
            <a:spLocks noGrp="1"/>
          </p:cNvSpPr>
          <p:nvPr>
            <p:ph type="title"/>
          </p:nvPr>
        </p:nvSpPr>
        <p:spPr/>
        <p:txBody>
          <a:bodyPr wrap="square" numCol="1" anchorCtr="0" compatLnSpc="1">
            <a:prstTxWarp prst="textNoShape">
              <a:avLst/>
            </a:prstTxWarp>
          </a:bodyPr>
          <a:lstStyle/>
          <a:p>
            <a:pPr eaLnBrk="1" hangingPunct="1">
              <a:defRPr/>
            </a:pPr>
            <a:r>
              <a:rPr lang="en-US" altLang="zh-CN"/>
              <a:t>EB Method</a:t>
            </a:r>
            <a:r>
              <a:rPr lang="zh-CN" altLang="en-US"/>
              <a:t>的考虑因素</a:t>
            </a:r>
          </a:p>
        </p:txBody>
      </p:sp>
      <p:sp>
        <p:nvSpPr>
          <p:cNvPr id="67587" name="Content Placeholder 2">
            <a:extLst>
              <a:ext uri="{FF2B5EF4-FFF2-40B4-BE49-F238E27FC236}">
                <a16:creationId xmlns:a16="http://schemas.microsoft.com/office/drawing/2014/main" id="{2BBA5688-679A-4D73-A25B-5510F3BA8E7D}"/>
              </a:ext>
            </a:extLst>
          </p:cNvPr>
          <p:cNvSpPr>
            <a:spLocks noGrp="1"/>
          </p:cNvSpPr>
          <p:nvPr>
            <p:ph idx="1"/>
          </p:nvPr>
        </p:nvSpPr>
        <p:spPr/>
        <p:txBody>
          <a:bodyPr/>
          <a:lstStyle/>
          <a:p>
            <a:pPr marL="514350" indent="-514350" eaLnBrk="1" hangingPunct="1">
              <a:lnSpc>
                <a:spcPct val="100000"/>
              </a:lnSpc>
              <a:buFont typeface="Calibri Light" panose="020F0302020204030204" pitchFamily="34" charset="0"/>
              <a:buAutoNum type="arabicPeriod"/>
            </a:pPr>
            <a:r>
              <a:rPr lang="zh-CN" altLang="en-US"/>
              <a:t>你需要至少</a:t>
            </a:r>
            <a:r>
              <a:rPr lang="en-US" altLang="zh-CN"/>
              <a:t>2-3</a:t>
            </a:r>
            <a:r>
              <a:rPr lang="zh-CN" altLang="en-US"/>
              <a:t>年的事故数据。</a:t>
            </a:r>
          </a:p>
          <a:p>
            <a:pPr marL="514350" indent="-514350" eaLnBrk="1" hangingPunct="1">
              <a:lnSpc>
                <a:spcPct val="100000"/>
              </a:lnSpc>
              <a:buFont typeface="Calibri Light" panose="020F0302020204030204" pitchFamily="34" charset="0"/>
              <a:buAutoNum type="arabicPeriod"/>
            </a:pPr>
            <a:r>
              <a:rPr lang="zh-CN" altLang="en-US"/>
              <a:t>我们将多年数据视为一个时间间隔，需要其他方法来考虑更长（可能是随时间变化）的周期。</a:t>
            </a:r>
          </a:p>
          <a:p>
            <a:pPr marL="514350" indent="-514350" eaLnBrk="1" hangingPunct="1">
              <a:lnSpc>
                <a:spcPct val="100000"/>
              </a:lnSpc>
              <a:buFont typeface="Calibri Light" panose="020F0302020204030204" pitchFamily="34" charset="0"/>
              <a:buAutoNum type="arabicPeriod"/>
            </a:pPr>
            <a:r>
              <a:rPr lang="zh-CN" altLang="en-US"/>
              <a:t>通常需要分别考虑事故类型和</a:t>
            </a:r>
            <a:r>
              <a:rPr lang="en-US" altLang="zh-CN"/>
              <a:t>/</a:t>
            </a:r>
            <a:r>
              <a:rPr lang="zh-CN" altLang="en-US"/>
              <a:t>或严重程度（此处未涵盖）。</a:t>
            </a:r>
          </a:p>
          <a:p>
            <a:pPr marL="514350" indent="-514350" eaLnBrk="1" hangingPunct="1">
              <a:lnSpc>
                <a:spcPct val="100000"/>
              </a:lnSpc>
              <a:buFont typeface="Calibri Light" panose="020F0302020204030204" pitchFamily="34" charset="0"/>
              <a:buAutoNum type="arabicPeriod"/>
            </a:pPr>
            <a:r>
              <a:rPr lang="zh-CN" altLang="en-US"/>
              <a:t>考虑到地点之间的异质性，我们定义“相似”路段的方式可能会出现问题。</a:t>
            </a:r>
          </a:p>
          <a:p>
            <a:pPr marL="514350" indent="-514350" eaLnBrk="1" hangingPunct="1">
              <a:lnSpc>
                <a:spcPct val="100000"/>
              </a:lnSpc>
              <a:buFont typeface="Calibri Light" panose="020F0302020204030204" pitchFamily="34" charset="0"/>
              <a:buAutoNum type="arabicPeriod"/>
            </a:pPr>
            <a:r>
              <a:rPr lang="zh-CN" altLang="en-US"/>
              <a:t>如果有大量零事故路段，我们可能需要使用零膨胀负二项模型。</a:t>
            </a:r>
          </a:p>
        </p:txBody>
      </p:sp>
      <p:sp>
        <p:nvSpPr>
          <p:cNvPr id="67588" name="Date Placeholder 3">
            <a:extLst>
              <a:ext uri="{FF2B5EF4-FFF2-40B4-BE49-F238E27FC236}">
                <a16:creationId xmlns:a16="http://schemas.microsoft.com/office/drawing/2014/main" id="{706EB454-F5FB-4277-AC60-774B2D1AA6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CC6CFAA-1CDF-45DE-8092-4EAEB160644A}" type="datetime1">
              <a:rPr lang="en-US" altLang="zh-CN">
                <a:solidFill>
                  <a:srgbClr val="FFFFFF"/>
                </a:solidFill>
              </a:rPr>
              <a:pPr/>
              <a:t>1/31/2021</a:t>
            </a:fld>
            <a:endParaRPr lang="en-US" altLang="zh-CN">
              <a:solidFill>
                <a:srgbClr val="FFFFFF"/>
              </a:solidFill>
            </a:endParaRPr>
          </a:p>
        </p:txBody>
      </p:sp>
      <p:sp>
        <p:nvSpPr>
          <p:cNvPr id="5" name="Footer Placeholder 4">
            <a:extLst>
              <a:ext uri="{FF2B5EF4-FFF2-40B4-BE49-F238E27FC236}">
                <a16:creationId xmlns:a16="http://schemas.microsoft.com/office/drawing/2014/main" id="{F5D5F846-7542-43BE-AF78-B5A21FD2E06D}"/>
              </a:ext>
            </a:extLst>
          </p:cNvPr>
          <p:cNvSpPr>
            <a:spLocks noGrp="1"/>
          </p:cNvSpPr>
          <p:nvPr>
            <p:ph type="ftr" sz="quarter" idx="11"/>
          </p:nvPr>
        </p:nvSpPr>
        <p:spPr/>
        <p:txBody>
          <a:bodyPr/>
          <a:lstStyle/>
          <a:p>
            <a:pPr>
              <a:defRPr/>
            </a:pPr>
            <a:r>
              <a:rPr lang="en-US"/>
              <a:t>Transportation Big Data Analytics</a:t>
            </a:r>
          </a:p>
        </p:txBody>
      </p:sp>
      <p:sp>
        <p:nvSpPr>
          <p:cNvPr id="67590" name="Slide Number Placeholder 5">
            <a:extLst>
              <a:ext uri="{FF2B5EF4-FFF2-40B4-BE49-F238E27FC236}">
                <a16:creationId xmlns:a16="http://schemas.microsoft.com/office/drawing/2014/main" id="{FB4D59DB-3EC8-498F-A707-1B828CC497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EA22B8F-881F-475C-BC31-56209FC60BBC}" type="slidenum">
              <a:rPr lang="en-US" altLang="zh-CN">
                <a:solidFill>
                  <a:srgbClr val="FFFFFF"/>
                </a:solidFill>
              </a:rPr>
              <a:pPr/>
              <a:t>22</a:t>
            </a:fld>
            <a:endParaRPr lang="en-US" altLang="zh-CN">
              <a:solidFill>
                <a:srgbClr val="FFFFFF"/>
              </a:solidFill>
            </a:endParaRPr>
          </a:p>
        </p:txBody>
      </p:sp>
      <p:sp>
        <p:nvSpPr>
          <p:cNvPr id="67591" name="TextBox 6">
            <a:extLst>
              <a:ext uri="{FF2B5EF4-FFF2-40B4-BE49-F238E27FC236}">
                <a16:creationId xmlns:a16="http://schemas.microsoft.com/office/drawing/2014/main" id="{3991123D-1E9D-4102-B108-1AFFA158693E}"/>
              </a:ext>
            </a:extLst>
          </p:cNvPr>
          <p:cNvSpPr txBox="1">
            <a:spLocks noChangeArrowheads="1"/>
          </p:cNvSpPr>
          <p:nvPr/>
        </p:nvSpPr>
        <p:spPr bwMode="auto">
          <a:xfrm>
            <a:off x="1096963" y="5883275"/>
            <a:ext cx="1005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1200">
                <a:solidFill>
                  <a:srgbClr val="000000"/>
                </a:solidFill>
              </a:rPr>
              <a:t>Source: </a:t>
            </a:r>
          </a:p>
          <a:p>
            <a:pPr eaLnBrk="1" hangingPunct="1"/>
            <a:r>
              <a:rPr lang="en-US" altLang="zh-CN" sz="1200">
                <a:solidFill>
                  <a:srgbClr val="000000"/>
                </a:solidFill>
              </a:rPr>
              <a:t>Powers, M., and J. Carson. Before-After Crash Analysis: A Primer for Using the Empirical Bayes Method. Tutorial. No. FHWA/MT-04-002-8117-21,. 2004.</a:t>
            </a:r>
          </a:p>
          <a:p>
            <a:pPr eaLnBrk="1" hangingPunct="1"/>
            <a:endParaRPr lang="en-US" altLang="zh-CN" sz="12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3C28-BB2E-4C7E-9D94-E294A730760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在</a:t>
            </a:r>
            <a:r>
              <a:rPr lang="en-US" altLang="zh-CN"/>
              <a:t>SQL</a:t>
            </a:r>
            <a:r>
              <a:rPr lang="zh-CN" altLang="en-US"/>
              <a:t>中创建数据表</a:t>
            </a:r>
          </a:p>
        </p:txBody>
      </p:sp>
      <p:sp>
        <p:nvSpPr>
          <p:cNvPr id="69635" name="Content Placeholder 2">
            <a:extLst>
              <a:ext uri="{FF2B5EF4-FFF2-40B4-BE49-F238E27FC236}">
                <a16:creationId xmlns:a16="http://schemas.microsoft.com/office/drawing/2014/main" id="{3598ED08-F807-417B-BCE7-70542149E812}"/>
              </a:ext>
            </a:extLst>
          </p:cNvPr>
          <p:cNvSpPr>
            <a:spLocks noGrp="1"/>
          </p:cNvSpPr>
          <p:nvPr>
            <p:ph idx="1"/>
          </p:nvPr>
        </p:nvSpPr>
        <p:spPr/>
        <p:txBody>
          <a:bodyPr/>
          <a:lstStyle/>
          <a:p>
            <a:pPr eaLnBrk="1" hangingPunct="1"/>
            <a:r>
              <a:rPr lang="zh-CN" altLang="en-US"/>
              <a:t>假设我们有一个至少包含事故表和道路表的数据库</a:t>
            </a:r>
          </a:p>
          <a:p>
            <a:pPr eaLnBrk="1" hangingPunct="1"/>
            <a:r>
              <a:rPr lang="zh-CN" altLang="en-US"/>
              <a:t> </a:t>
            </a:r>
          </a:p>
          <a:p>
            <a:pPr eaLnBrk="1" hangingPunct="1"/>
            <a:r>
              <a:rPr lang="zh-CN" altLang="en-US"/>
              <a:t>使用</a:t>
            </a:r>
            <a:r>
              <a:rPr lang="en-US" altLang="zh-CN"/>
              <a:t>SQL</a:t>
            </a:r>
            <a:r>
              <a:rPr lang="zh-CN" altLang="en-US"/>
              <a:t>语句为</a:t>
            </a:r>
            <a:r>
              <a:rPr lang="en-US" altLang="zh-CN"/>
              <a:t>HSID</a:t>
            </a:r>
            <a:r>
              <a:rPr lang="zh-CN" altLang="en-US"/>
              <a:t>分析创建一个数据表：</a:t>
            </a:r>
          </a:p>
          <a:p>
            <a:pPr lvl="1" eaLnBrk="1" hangingPunct="1"/>
            <a:r>
              <a:rPr lang="en-US" altLang="zh-CN">
                <a:solidFill>
                  <a:srgbClr val="0000FF"/>
                </a:solidFill>
              </a:rPr>
              <a:t>SELECT</a:t>
            </a:r>
            <a:r>
              <a:rPr lang="zh-CN" altLang="en-US">
                <a:solidFill>
                  <a:schemeClr val="tx1"/>
                </a:solidFill>
              </a:rPr>
              <a:t>将用作预测值的所有道路和事故属性；</a:t>
            </a:r>
            <a:endParaRPr lang="en-US" altLang="zh-CN">
              <a:solidFill>
                <a:schemeClr val="tx1"/>
              </a:solidFill>
            </a:endParaRPr>
          </a:p>
          <a:p>
            <a:pPr lvl="1" eaLnBrk="1" hangingPunct="1"/>
            <a:r>
              <a:rPr lang="zh-CN" altLang="en-US">
                <a:solidFill>
                  <a:schemeClr val="tx1"/>
                </a:solidFill>
              </a:rPr>
              <a:t>使用</a:t>
            </a:r>
            <a:r>
              <a:rPr lang="en-US" altLang="zh-CN">
                <a:solidFill>
                  <a:srgbClr val="FF00FF"/>
                </a:solidFill>
              </a:rPr>
              <a:t>COUNT</a:t>
            </a:r>
            <a:r>
              <a:rPr lang="zh-CN" altLang="en-US">
                <a:solidFill>
                  <a:schemeClr val="tx1"/>
                </a:solidFill>
              </a:rPr>
              <a:t>（）聚合函数计算与每个预测变量组合相关的事故数；</a:t>
            </a:r>
            <a:endParaRPr lang="en-US" altLang="zh-CN">
              <a:solidFill>
                <a:schemeClr val="tx1"/>
              </a:solidFill>
            </a:endParaRPr>
          </a:p>
          <a:p>
            <a:pPr lvl="1" eaLnBrk="1" hangingPunct="1"/>
            <a:r>
              <a:rPr lang="zh-CN" altLang="en-US">
                <a:solidFill>
                  <a:schemeClr val="tx1"/>
                </a:solidFill>
              </a:rPr>
              <a:t>按预测变量</a:t>
            </a:r>
            <a:r>
              <a:rPr lang="en-US" altLang="zh-CN">
                <a:solidFill>
                  <a:srgbClr val="0000FF"/>
                </a:solidFill>
              </a:rPr>
              <a:t>GROUP BY </a:t>
            </a:r>
            <a:r>
              <a:rPr lang="zh-CN" altLang="en-US">
                <a:solidFill>
                  <a:schemeClr val="tx1"/>
                </a:solidFill>
              </a:rPr>
              <a:t>（通常是描述路段特征的字段）。</a:t>
            </a:r>
            <a:endParaRPr lang="en-US" altLang="zh-CN">
              <a:solidFill>
                <a:schemeClr val="tx1"/>
              </a:solidFill>
            </a:endParaRPr>
          </a:p>
        </p:txBody>
      </p:sp>
      <p:sp>
        <p:nvSpPr>
          <p:cNvPr id="69636" name="Date Placeholder 3">
            <a:extLst>
              <a:ext uri="{FF2B5EF4-FFF2-40B4-BE49-F238E27FC236}">
                <a16:creationId xmlns:a16="http://schemas.microsoft.com/office/drawing/2014/main" id="{D81C9381-FA28-44B7-8B64-9B20994B015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69637" name="Footer Placeholder 4">
            <a:extLst>
              <a:ext uri="{FF2B5EF4-FFF2-40B4-BE49-F238E27FC236}">
                <a16:creationId xmlns:a16="http://schemas.microsoft.com/office/drawing/2014/main" id="{1F7F8EAD-0FB2-4933-9EE2-A6D3CD944C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69638" name="Slide Number Placeholder 5">
            <a:extLst>
              <a:ext uri="{FF2B5EF4-FFF2-40B4-BE49-F238E27FC236}">
                <a16:creationId xmlns:a16="http://schemas.microsoft.com/office/drawing/2014/main" id="{6C4C2C76-3FC5-43BC-A874-66B4D53B3C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1562-4334-4055-BFAB-7B4F1402F37F}"/>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在</a:t>
            </a:r>
            <a:r>
              <a:rPr lang="en-US" altLang="zh-CN"/>
              <a:t>SQL</a:t>
            </a:r>
            <a:r>
              <a:rPr lang="zh-CN" altLang="en-US"/>
              <a:t>中创建数据表</a:t>
            </a:r>
          </a:p>
        </p:txBody>
      </p:sp>
      <p:sp>
        <p:nvSpPr>
          <p:cNvPr id="9" name="Right Brace 8">
            <a:extLst>
              <a:ext uri="{FF2B5EF4-FFF2-40B4-BE49-F238E27FC236}">
                <a16:creationId xmlns:a16="http://schemas.microsoft.com/office/drawing/2014/main" id="{88FE07A2-B0C7-4188-847B-BA3BE36849F9}"/>
              </a:ext>
            </a:extLst>
          </p:cNvPr>
          <p:cNvSpPr/>
          <p:nvPr/>
        </p:nvSpPr>
        <p:spPr>
          <a:xfrm rot="16200000">
            <a:off x="7182644" y="129381"/>
            <a:ext cx="255588" cy="4733925"/>
          </a:xfrm>
          <a:prstGeom prst="rightBrace">
            <a:avLst>
              <a:gd name="adj1" fmla="val 50585"/>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p>
        </p:txBody>
      </p:sp>
      <p:sp>
        <p:nvSpPr>
          <p:cNvPr id="71684" name="Date Placeholder 2">
            <a:extLst>
              <a:ext uri="{FF2B5EF4-FFF2-40B4-BE49-F238E27FC236}">
                <a16:creationId xmlns:a16="http://schemas.microsoft.com/office/drawing/2014/main" id="{17C99AE1-3F44-42DA-A359-1811374429C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71685" name="Footer Placeholder 6">
            <a:extLst>
              <a:ext uri="{FF2B5EF4-FFF2-40B4-BE49-F238E27FC236}">
                <a16:creationId xmlns:a16="http://schemas.microsoft.com/office/drawing/2014/main" id="{D70D36DB-F659-49C3-B933-6A3443BB7D1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1686" name="Slide Number Placeholder 10">
            <a:extLst>
              <a:ext uri="{FF2B5EF4-FFF2-40B4-BE49-F238E27FC236}">
                <a16:creationId xmlns:a16="http://schemas.microsoft.com/office/drawing/2014/main" id="{80EF5437-22CC-41A9-A1A8-675879E3C3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24</a:t>
            </a:r>
          </a:p>
        </p:txBody>
      </p:sp>
      <p:sp>
        <p:nvSpPr>
          <p:cNvPr id="71687" name="TextBox 11">
            <a:extLst>
              <a:ext uri="{FF2B5EF4-FFF2-40B4-BE49-F238E27FC236}">
                <a16:creationId xmlns:a16="http://schemas.microsoft.com/office/drawing/2014/main" id="{112012F0-D1A8-4449-94A3-0970328670A7}"/>
              </a:ext>
            </a:extLst>
          </p:cNvPr>
          <p:cNvSpPr txBox="1">
            <a:spLocks noChangeArrowheads="1"/>
          </p:cNvSpPr>
          <p:nvPr/>
        </p:nvSpPr>
        <p:spPr bwMode="auto">
          <a:xfrm>
            <a:off x="6026150" y="1646238"/>
            <a:ext cx="2565400"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2000"/>
              <a:t>预测因素</a:t>
            </a:r>
            <a:r>
              <a:rPr lang="en-US" altLang="zh-CN" sz="2000"/>
              <a:t>/</a:t>
            </a:r>
            <a:r>
              <a:rPr lang="zh-CN" altLang="en-US" sz="2000"/>
              <a:t>自变量</a:t>
            </a:r>
            <a:endParaRPr lang="en-US" altLang="zh-CN" sz="2000"/>
          </a:p>
        </p:txBody>
      </p:sp>
      <p:cxnSp>
        <p:nvCxnSpPr>
          <p:cNvPr id="13" name="Straight Connector 12">
            <a:extLst>
              <a:ext uri="{FF2B5EF4-FFF2-40B4-BE49-F238E27FC236}">
                <a16:creationId xmlns:a16="http://schemas.microsoft.com/office/drawing/2014/main" id="{F8B0B628-0E77-4A24-B293-7619E80507F8}"/>
              </a:ext>
            </a:extLst>
          </p:cNvPr>
          <p:cNvCxnSpPr/>
          <p:nvPr/>
        </p:nvCxnSpPr>
        <p:spPr>
          <a:xfrm>
            <a:off x="7308850" y="2046288"/>
            <a:ext cx="0" cy="279400"/>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1689" name="TextBox 17">
            <a:extLst>
              <a:ext uri="{FF2B5EF4-FFF2-40B4-BE49-F238E27FC236}">
                <a16:creationId xmlns:a16="http://schemas.microsoft.com/office/drawing/2014/main" id="{148921FD-502D-485B-9400-F134A1D9C9B2}"/>
              </a:ext>
            </a:extLst>
          </p:cNvPr>
          <p:cNvSpPr txBox="1">
            <a:spLocks noChangeArrowheads="1"/>
          </p:cNvSpPr>
          <p:nvPr/>
        </p:nvSpPr>
        <p:spPr bwMode="auto">
          <a:xfrm>
            <a:off x="8953500" y="1646238"/>
            <a:ext cx="2438400"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2000"/>
              <a:t>响应</a:t>
            </a:r>
            <a:r>
              <a:rPr lang="en-US" altLang="zh-CN" sz="2000"/>
              <a:t>/</a:t>
            </a:r>
            <a:r>
              <a:rPr lang="zh-CN" altLang="en-US" sz="2000"/>
              <a:t>因变量</a:t>
            </a:r>
            <a:endParaRPr lang="en-US" altLang="zh-CN" sz="2000"/>
          </a:p>
        </p:txBody>
      </p:sp>
      <p:cxnSp>
        <p:nvCxnSpPr>
          <p:cNvPr id="21" name="Straight Connector 20">
            <a:extLst>
              <a:ext uri="{FF2B5EF4-FFF2-40B4-BE49-F238E27FC236}">
                <a16:creationId xmlns:a16="http://schemas.microsoft.com/office/drawing/2014/main" id="{CA47DB89-703D-4375-B4EF-0C965A1E14A5}"/>
              </a:ext>
            </a:extLst>
          </p:cNvPr>
          <p:cNvCxnSpPr/>
          <p:nvPr/>
        </p:nvCxnSpPr>
        <p:spPr>
          <a:xfrm>
            <a:off x="10172700" y="2046288"/>
            <a:ext cx="0" cy="577850"/>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1691" name="Content Placeholder 2">
            <a:extLst>
              <a:ext uri="{FF2B5EF4-FFF2-40B4-BE49-F238E27FC236}">
                <a16:creationId xmlns:a16="http://schemas.microsoft.com/office/drawing/2014/main" id="{185522E9-1685-4458-864F-8065BC992315}"/>
              </a:ext>
            </a:extLst>
          </p:cNvPr>
          <p:cNvSpPr txBox="1">
            <a:spLocks/>
          </p:cNvSpPr>
          <p:nvPr/>
        </p:nvSpPr>
        <p:spPr bwMode="auto">
          <a:xfrm>
            <a:off x="1096963" y="1241425"/>
            <a:ext cx="3779837"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a:t>结果表：</a:t>
            </a:r>
            <a:endParaRPr lang="en-US" altLang="zh-CN"/>
          </a:p>
        </p:txBody>
      </p:sp>
      <p:graphicFrame>
        <p:nvGraphicFramePr>
          <p:cNvPr id="5" name="Table 4">
            <a:extLst>
              <a:ext uri="{FF2B5EF4-FFF2-40B4-BE49-F238E27FC236}">
                <a16:creationId xmlns:a16="http://schemas.microsoft.com/office/drawing/2014/main" id="{5566C47A-0F46-4284-99AB-ED6280B7FB05}"/>
              </a:ext>
            </a:extLst>
          </p:cNvPr>
          <p:cNvGraphicFramePr>
            <a:graphicFrameLocks noGrp="1"/>
          </p:cNvGraphicFramePr>
          <p:nvPr/>
        </p:nvGraphicFramePr>
        <p:xfrm>
          <a:off x="1384300" y="2667000"/>
          <a:ext cx="9483725" cy="3527425"/>
        </p:xfrm>
        <a:graphic>
          <a:graphicData uri="http://schemas.openxmlformats.org/drawingml/2006/table">
            <a:tbl>
              <a:tblPr/>
              <a:tblGrid>
                <a:gridCol w="1185863">
                  <a:extLst>
                    <a:ext uri="{9D8B030D-6E8A-4147-A177-3AD203B41FA5}">
                      <a16:colId xmlns:a16="http://schemas.microsoft.com/office/drawing/2014/main" val="20000"/>
                    </a:ext>
                  </a:extLst>
                </a:gridCol>
                <a:gridCol w="1185862">
                  <a:extLst>
                    <a:ext uri="{9D8B030D-6E8A-4147-A177-3AD203B41FA5}">
                      <a16:colId xmlns:a16="http://schemas.microsoft.com/office/drawing/2014/main" val="20001"/>
                    </a:ext>
                  </a:extLst>
                </a:gridCol>
                <a:gridCol w="1184275">
                  <a:extLst>
                    <a:ext uri="{9D8B030D-6E8A-4147-A177-3AD203B41FA5}">
                      <a16:colId xmlns:a16="http://schemas.microsoft.com/office/drawing/2014/main" val="20002"/>
                    </a:ext>
                  </a:extLst>
                </a:gridCol>
                <a:gridCol w="1185863">
                  <a:extLst>
                    <a:ext uri="{9D8B030D-6E8A-4147-A177-3AD203B41FA5}">
                      <a16:colId xmlns:a16="http://schemas.microsoft.com/office/drawing/2014/main" val="20003"/>
                    </a:ext>
                  </a:extLst>
                </a:gridCol>
                <a:gridCol w="1185862">
                  <a:extLst>
                    <a:ext uri="{9D8B030D-6E8A-4147-A177-3AD203B41FA5}">
                      <a16:colId xmlns:a16="http://schemas.microsoft.com/office/drawing/2014/main" val="20004"/>
                    </a:ext>
                  </a:extLst>
                </a:gridCol>
                <a:gridCol w="1185863">
                  <a:extLst>
                    <a:ext uri="{9D8B030D-6E8A-4147-A177-3AD203B41FA5}">
                      <a16:colId xmlns:a16="http://schemas.microsoft.com/office/drawing/2014/main" val="20005"/>
                    </a:ext>
                  </a:extLst>
                </a:gridCol>
                <a:gridCol w="1185862">
                  <a:extLst>
                    <a:ext uri="{9D8B030D-6E8A-4147-A177-3AD203B41FA5}">
                      <a16:colId xmlns:a16="http://schemas.microsoft.com/office/drawing/2014/main" val="20006"/>
                    </a:ext>
                  </a:extLst>
                </a:gridCol>
                <a:gridCol w="1184275">
                  <a:extLst>
                    <a:ext uri="{9D8B030D-6E8A-4147-A177-3AD203B41FA5}">
                      <a16:colId xmlns:a16="http://schemas.microsoft.com/office/drawing/2014/main" val="20007"/>
                    </a:ext>
                  </a:extLst>
                </a:gridCol>
              </a:tblGrid>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RouteNo</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BeginMP</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EndMP</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AADT</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Length</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SpeedLMT</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TruckRate</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AccCnt</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0.28</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0.28</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0.29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0.32</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0.32</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0.39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0.07</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0.39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0.11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6"/>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0.59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7"/>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0.59</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0.60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8"/>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0.60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0.68</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123000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0.08</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9"/>
                  </a:ext>
                </a:extLst>
              </a:tr>
              <a:tr h="3206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5EB8-7F64-4C6E-8B45-B4B1BD9AA6B7}"/>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在</a:t>
            </a:r>
            <a:r>
              <a:rPr lang="en-US" altLang="zh-CN"/>
              <a:t>R</a:t>
            </a:r>
            <a:r>
              <a:rPr lang="zh-CN" altLang="en-US"/>
              <a:t>中建立模型</a:t>
            </a:r>
          </a:p>
        </p:txBody>
      </p:sp>
      <p:sp>
        <p:nvSpPr>
          <p:cNvPr id="73731" name="Content Placeholder 2">
            <a:extLst>
              <a:ext uri="{FF2B5EF4-FFF2-40B4-BE49-F238E27FC236}">
                <a16:creationId xmlns:a16="http://schemas.microsoft.com/office/drawing/2014/main" id="{CD6B2EC0-0957-43AD-916A-810881F43AA0}"/>
              </a:ext>
            </a:extLst>
          </p:cNvPr>
          <p:cNvSpPr>
            <a:spLocks noGrp="1"/>
          </p:cNvSpPr>
          <p:nvPr>
            <p:ph idx="1"/>
          </p:nvPr>
        </p:nvSpPr>
        <p:spPr/>
        <p:txBody>
          <a:bodyPr/>
          <a:lstStyle/>
          <a:p>
            <a:pPr eaLnBrk="1" hangingPunct="1">
              <a:lnSpc>
                <a:spcPct val="120000"/>
              </a:lnSpc>
            </a:pPr>
            <a:r>
              <a:rPr lang="zh-CN" altLang="en-US" dirty="0"/>
              <a:t>在</a:t>
            </a:r>
            <a:r>
              <a:rPr lang="en-US" altLang="zh-CN" dirty="0"/>
              <a:t>R</a:t>
            </a:r>
            <a:r>
              <a:rPr lang="zh-CN" altLang="en-US" dirty="0"/>
              <a:t>中，连接到 </a:t>
            </a:r>
            <a:r>
              <a:rPr lang="en-US" altLang="zh-CN" dirty="0"/>
              <a:t>SQL </a:t>
            </a:r>
            <a:r>
              <a:rPr lang="zh-CN" altLang="en-US" dirty="0"/>
              <a:t>数据库并将以</a:t>
            </a:r>
            <a:r>
              <a:rPr lang="en-US" altLang="zh-CN" dirty="0" err="1"/>
              <a:t>dataframe</a:t>
            </a:r>
            <a:r>
              <a:rPr lang="zh-CN" altLang="en-US" dirty="0"/>
              <a:t>形式获取表（下面显示了前</a:t>
            </a:r>
            <a:r>
              <a:rPr lang="en-US" altLang="zh-CN" dirty="0"/>
              <a:t>15</a:t>
            </a:r>
            <a:r>
              <a:rPr lang="zh-CN" altLang="en-US" dirty="0"/>
              <a:t>行）：</a:t>
            </a:r>
            <a:endParaRPr lang="en-US" altLang="zh-CN" dirty="0"/>
          </a:p>
        </p:txBody>
      </p:sp>
      <p:sp>
        <p:nvSpPr>
          <p:cNvPr id="73732" name="Date Placeholder 3">
            <a:extLst>
              <a:ext uri="{FF2B5EF4-FFF2-40B4-BE49-F238E27FC236}">
                <a16:creationId xmlns:a16="http://schemas.microsoft.com/office/drawing/2014/main" id="{B7EABADF-C426-410B-92E3-C844C0ED5B6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73733" name="Footer Placeholder 4">
            <a:extLst>
              <a:ext uri="{FF2B5EF4-FFF2-40B4-BE49-F238E27FC236}">
                <a16:creationId xmlns:a16="http://schemas.microsoft.com/office/drawing/2014/main" id="{3B43437C-F7B4-4D90-921B-59672FCA9A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3734" name="Slide Number Placeholder 5">
            <a:extLst>
              <a:ext uri="{FF2B5EF4-FFF2-40B4-BE49-F238E27FC236}">
                <a16:creationId xmlns:a16="http://schemas.microsoft.com/office/drawing/2014/main" id="{63634F84-7756-426B-A8EB-DC2520CD46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25</a:t>
            </a:r>
          </a:p>
        </p:txBody>
      </p:sp>
      <p:sp>
        <p:nvSpPr>
          <p:cNvPr id="73735" name="Rectangle 7">
            <a:extLst>
              <a:ext uri="{FF2B5EF4-FFF2-40B4-BE49-F238E27FC236}">
                <a16:creationId xmlns:a16="http://schemas.microsoft.com/office/drawing/2014/main" id="{A658DBA6-CBC0-4AFE-A044-8FFB418B0367}"/>
              </a:ext>
            </a:extLst>
          </p:cNvPr>
          <p:cNvSpPr>
            <a:spLocks noChangeArrowheads="1"/>
          </p:cNvSpPr>
          <p:nvPr/>
        </p:nvSpPr>
        <p:spPr bwMode="auto">
          <a:xfrm>
            <a:off x="1096963" y="2786063"/>
            <a:ext cx="261778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0" lvl="1" eaLnBrk="1" hangingPunct="1"/>
            <a:r>
              <a:rPr lang="zh-CN" altLang="en-US" sz="2000" dirty="0">
                <a:solidFill>
                  <a:srgbClr val="404040"/>
                </a:solidFill>
              </a:rPr>
              <a:t>每一行代表一个具有一定</a:t>
            </a:r>
            <a:r>
              <a:rPr lang="en-US" altLang="zh-CN" sz="2000" dirty="0">
                <a:solidFill>
                  <a:srgbClr val="404040"/>
                </a:solidFill>
              </a:rPr>
              <a:t>AADT</a:t>
            </a:r>
            <a:r>
              <a:rPr lang="zh-CN" altLang="en-US" sz="2000" dirty="0">
                <a:solidFill>
                  <a:srgbClr val="404040"/>
                </a:solidFill>
              </a:rPr>
              <a:t>、速度限制（</a:t>
            </a:r>
            <a:r>
              <a:rPr lang="en-US" altLang="zh-CN" sz="2000" dirty="0" err="1">
                <a:solidFill>
                  <a:srgbClr val="404040"/>
                </a:solidFill>
              </a:rPr>
              <a:t>SpeedLMT</a:t>
            </a:r>
            <a:r>
              <a:rPr lang="zh-CN" altLang="en-US" sz="2000" dirty="0">
                <a:solidFill>
                  <a:srgbClr val="404040"/>
                </a:solidFill>
              </a:rPr>
              <a:t>）和大车车比例（</a:t>
            </a:r>
            <a:r>
              <a:rPr lang="en-US" altLang="zh-CN" sz="2000" dirty="0" err="1">
                <a:solidFill>
                  <a:srgbClr val="404040"/>
                </a:solidFill>
              </a:rPr>
              <a:t>TrunkRate</a:t>
            </a:r>
            <a:r>
              <a:rPr lang="zh-CN" altLang="en-US" sz="2000" dirty="0">
                <a:solidFill>
                  <a:srgbClr val="404040"/>
                </a:solidFill>
              </a:rPr>
              <a:t>）的路段。事故计数（</a:t>
            </a:r>
            <a:r>
              <a:rPr lang="en-US" altLang="zh-CN" sz="2000" dirty="0" err="1">
                <a:solidFill>
                  <a:srgbClr val="404040"/>
                </a:solidFill>
              </a:rPr>
              <a:t>AccCnt</a:t>
            </a:r>
            <a:r>
              <a:rPr lang="zh-CN" altLang="en-US" sz="2000" dirty="0">
                <a:solidFill>
                  <a:srgbClr val="404040"/>
                </a:solidFill>
              </a:rPr>
              <a:t>）是指该路段上发生的事故数。</a:t>
            </a:r>
          </a:p>
        </p:txBody>
      </p:sp>
      <p:pic>
        <p:nvPicPr>
          <p:cNvPr id="9" name="Picture 8">
            <a:extLst>
              <a:ext uri="{FF2B5EF4-FFF2-40B4-BE49-F238E27FC236}">
                <a16:creationId xmlns:a16="http://schemas.microsoft.com/office/drawing/2014/main" id="{C717C123-72F3-4CB7-AF3F-62ABDE305D45}"/>
              </a:ext>
            </a:extLst>
          </p:cNvPr>
          <p:cNvPicPr>
            <a:picLocks noChangeAspect="1"/>
          </p:cNvPicPr>
          <p:nvPr/>
        </p:nvPicPr>
        <p:blipFill>
          <a:blip r:embed="rId3"/>
          <a:stretch>
            <a:fillRect/>
          </a:stretch>
        </p:blipFill>
        <p:spPr>
          <a:xfrm>
            <a:off x="4008438" y="2360613"/>
            <a:ext cx="7146925" cy="37115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6">
            <a:extLst>
              <a:ext uri="{FF2B5EF4-FFF2-40B4-BE49-F238E27FC236}">
                <a16:creationId xmlns:a16="http://schemas.microsoft.com/office/drawing/2014/main" id="{C6FEF70C-9201-4431-A1BE-1ECF7D31C737}"/>
              </a:ext>
            </a:extLst>
          </p:cNvPr>
          <p:cNvSpPr/>
          <p:nvPr/>
        </p:nvSpPr>
        <p:spPr>
          <a:xfrm>
            <a:off x="1096963" y="1725613"/>
            <a:ext cx="10058400"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&gt; </a:t>
            </a:r>
            <a:r>
              <a:rPr lang="en-US" sz="2000" dirty="0" err="1">
                <a:solidFill>
                  <a:srgbClr val="FF0000"/>
                </a:solidFill>
              </a:rPr>
              <a:t>model.pois</a:t>
            </a:r>
            <a:r>
              <a:rPr lang="en-US" sz="2000" dirty="0">
                <a:solidFill>
                  <a:srgbClr val="FF0000"/>
                </a:solidFill>
              </a:rPr>
              <a:t> = </a:t>
            </a:r>
            <a:r>
              <a:rPr lang="en-US" sz="2000" dirty="0" err="1">
                <a:solidFill>
                  <a:srgbClr val="FF0000"/>
                </a:solidFill>
              </a:rPr>
              <a:t>glm</a:t>
            </a:r>
            <a:r>
              <a:rPr lang="en-US" sz="2000" dirty="0">
                <a:solidFill>
                  <a:srgbClr val="FF0000"/>
                </a:solidFill>
              </a:rPr>
              <a:t>(</a:t>
            </a:r>
            <a:r>
              <a:rPr lang="en-US" sz="2000" dirty="0" err="1">
                <a:solidFill>
                  <a:srgbClr val="FF0000"/>
                </a:solidFill>
              </a:rPr>
              <a:t>AccCnt~TruckRate+SpeedLMT+AADT</a:t>
            </a:r>
            <a:r>
              <a:rPr lang="en-US" sz="2000" dirty="0">
                <a:solidFill>
                  <a:srgbClr val="FF0000"/>
                </a:solidFill>
              </a:rPr>
              <a:t>, family="</a:t>
            </a:r>
            <a:r>
              <a:rPr lang="en-US" sz="2000" dirty="0" err="1">
                <a:solidFill>
                  <a:srgbClr val="FF0000"/>
                </a:solidFill>
              </a:rPr>
              <a:t>poisson</a:t>
            </a:r>
            <a:r>
              <a:rPr lang="en-US" sz="2000" dirty="0">
                <a:solidFill>
                  <a:srgbClr val="FF0000"/>
                </a:solidFill>
              </a:rPr>
              <a:t>", data=</a:t>
            </a:r>
            <a:r>
              <a:rPr lang="en-US" sz="2000" dirty="0" err="1">
                <a:solidFill>
                  <a:srgbClr val="FF0000"/>
                </a:solidFill>
              </a:rPr>
              <a:t>AccCnt_Table</a:t>
            </a:r>
            <a:r>
              <a:rPr lang="en-US" sz="2000" dirty="0">
                <a:solidFill>
                  <a:srgbClr val="FF0000"/>
                </a:solidFill>
              </a:rPr>
              <a:t>)</a:t>
            </a:r>
          </a:p>
        </p:txBody>
      </p:sp>
      <p:sp>
        <p:nvSpPr>
          <p:cNvPr id="2" name="Title 1">
            <a:extLst>
              <a:ext uri="{FF2B5EF4-FFF2-40B4-BE49-F238E27FC236}">
                <a16:creationId xmlns:a16="http://schemas.microsoft.com/office/drawing/2014/main" id="{0074391A-BAAD-46B2-851E-733F918FE7A5}"/>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在</a:t>
            </a:r>
            <a:r>
              <a:rPr lang="en-US" altLang="zh-CN"/>
              <a:t>R</a:t>
            </a:r>
            <a:r>
              <a:rPr lang="zh-CN" altLang="en-US"/>
              <a:t>中建立模型</a:t>
            </a:r>
          </a:p>
        </p:txBody>
      </p:sp>
      <p:sp>
        <p:nvSpPr>
          <p:cNvPr id="61443" name="Content Placeholder 2">
            <a:extLst>
              <a:ext uri="{FF2B5EF4-FFF2-40B4-BE49-F238E27FC236}">
                <a16:creationId xmlns:a16="http://schemas.microsoft.com/office/drawing/2014/main" id="{4284D2CE-8CC8-43CC-9965-7E2C91E774E5}"/>
              </a:ext>
            </a:extLst>
          </p:cNvPr>
          <p:cNvSpPr>
            <a:spLocks noGrp="1"/>
          </p:cNvSpPr>
          <p:nvPr>
            <p:ph idx="1"/>
          </p:nvPr>
        </p:nvSpPr>
        <p:spPr/>
        <p:txBody>
          <a:bodyPr/>
          <a:lstStyle/>
          <a:p>
            <a:pPr eaLnBrk="1" hangingPunct="1">
              <a:defRPr/>
            </a:pPr>
            <a:r>
              <a:rPr lang="zh-CN" altLang="en-US" dirty="0"/>
              <a:t>拟合泊松回归模型：</a:t>
            </a:r>
            <a:endParaRPr lang="en-US" altLang="zh-CN" dirty="0"/>
          </a:p>
          <a:p>
            <a:pPr eaLnBrk="1" hangingPunct="1">
              <a:defRPr/>
            </a:pPr>
            <a:endParaRPr lang="en-US" altLang="zh-CN" dirty="0"/>
          </a:p>
          <a:p>
            <a:pPr marL="0" indent="0" eaLnBrk="1" hangingPunct="1">
              <a:buFont typeface="Calibri" panose="020F0502020204030204" pitchFamily="34" charset="0"/>
              <a:buNone/>
              <a:defRPr/>
            </a:pPr>
            <a:endParaRPr lang="en-US" altLang="zh-CN" dirty="0"/>
          </a:p>
          <a:p>
            <a:pPr marL="0" indent="0" eaLnBrk="1" hangingPunct="1">
              <a:buFont typeface="Calibri" panose="020F0502020204030204" pitchFamily="34" charset="0"/>
              <a:buNone/>
              <a:defRPr/>
            </a:pPr>
            <a:endParaRPr lang="en-US" altLang="zh-CN" dirty="0"/>
          </a:p>
          <a:p>
            <a:pPr marL="384048" lvl="1" indent="-182880" eaLnBrk="1" hangingPunct="1">
              <a:defRPr/>
            </a:pPr>
            <a:r>
              <a:rPr lang="zh-CN" altLang="en-US" dirty="0">
                <a:solidFill>
                  <a:schemeClr val="tx1">
                    <a:lumMod val="75000"/>
                    <a:lumOff val="25000"/>
                  </a:schemeClr>
                </a:solidFill>
              </a:rPr>
              <a:t>以泊松回归模型为例进行了拟合。用于拟合负二项模型的函数在“</a:t>
            </a:r>
            <a:r>
              <a:rPr lang="en-US" altLang="zh-CN" dirty="0">
                <a:solidFill>
                  <a:schemeClr val="tx1">
                    <a:lumMod val="75000"/>
                    <a:lumOff val="25000"/>
                  </a:schemeClr>
                </a:solidFill>
              </a:rPr>
              <a:t>MASS”</a:t>
            </a:r>
            <a:r>
              <a:rPr lang="zh-CN" altLang="en-US" dirty="0">
                <a:solidFill>
                  <a:schemeClr val="tx1">
                    <a:lumMod val="75000"/>
                    <a:lumOff val="25000"/>
                  </a:schemeClr>
                </a:solidFill>
              </a:rPr>
              <a:t>包中提供。</a:t>
            </a:r>
            <a:endParaRPr lang="en-US" altLang="zh-CN" dirty="0">
              <a:solidFill>
                <a:schemeClr val="tx1">
                  <a:lumMod val="75000"/>
                  <a:lumOff val="25000"/>
                </a:schemeClr>
              </a:solidFill>
            </a:endParaRPr>
          </a:p>
          <a:p>
            <a:pPr marL="384048" lvl="1" indent="-182880" eaLnBrk="1" hangingPunct="1">
              <a:defRPr/>
            </a:pPr>
            <a:endParaRPr lang="en-US" altLang="zh-CN" dirty="0">
              <a:solidFill>
                <a:schemeClr val="tx1">
                  <a:lumMod val="75000"/>
                  <a:lumOff val="25000"/>
                </a:schemeClr>
              </a:solidFill>
            </a:endParaRPr>
          </a:p>
          <a:p>
            <a:pPr marL="201168" lvl="1" indent="0" eaLnBrk="1" hangingPunct="1">
              <a:buNone/>
              <a:defRPr/>
            </a:pPr>
            <a:r>
              <a:rPr lang="zh-CN" altLang="en-US" sz="2800" dirty="0">
                <a:solidFill>
                  <a:schemeClr val="tx1">
                    <a:lumMod val="75000"/>
                    <a:lumOff val="25000"/>
                  </a:schemeClr>
                </a:solidFill>
              </a:rPr>
              <a:t>解读模型：</a:t>
            </a:r>
            <a:endParaRPr lang="en-US" altLang="zh-CN" sz="2800" dirty="0">
              <a:solidFill>
                <a:schemeClr val="tx1">
                  <a:lumMod val="75000"/>
                  <a:lumOff val="25000"/>
                </a:schemeClr>
              </a:solidFill>
            </a:endParaRPr>
          </a:p>
        </p:txBody>
      </p:sp>
      <p:sp>
        <p:nvSpPr>
          <p:cNvPr id="75781" name="Date Placeholder 3">
            <a:extLst>
              <a:ext uri="{FF2B5EF4-FFF2-40B4-BE49-F238E27FC236}">
                <a16:creationId xmlns:a16="http://schemas.microsoft.com/office/drawing/2014/main" id="{4DF30F9F-6488-4707-85C5-A591ABF8243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75782" name="Footer Placeholder 4">
            <a:extLst>
              <a:ext uri="{FF2B5EF4-FFF2-40B4-BE49-F238E27FC236}">
                <a16:creationId xmlns:a16="http://schemas.microsoft.com/office/drawing/2014/main" id="{F01CDEBC-37C5-4AAC-98E6-78FD5B900E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5783" name="Slide Number Placeholder 5">
            <a:extLst>
              <a:ext uri="{FF2B5EF4-FFF2-40B4-BE49-F238E27FC236}">
                <a16:creationId xmlns:a16="http://schemas.microsoft.com/office/drawing/2014/main" id="{8902390F-2A3C-4980-A38C-13755D3AABD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26</a:t>
            </a:r>
          </a:p>
        </p:txBody>
      </p:sp>
      <p:sp>
        <p:nvSpPr>
          <p:cNvPr id="75784" name="TextBox 7">
            <a:extLst>
              <a:ext uri="{FF2B5EF4-FFF2-40B4-BE49-F238E27FC236}">
                <a16:creationId xmlns:a16="http://schemas.microsoft.com/office/drawing/2014/main" id="{A11778F2-DF23-4930-89AF-FD28A2BE6EBC}"/>
              </a:ext>
            </a:extLst>
          </p:cNvPr>
          <p:cNvSpPr txBox="1">
            <a:spLocks noChangeArrowheads="1"/>
          </p:cNvSpPr>
          <p:nvPr/>
        </p:nvSpPr>
        <p:spPr bwMode="auto">
          <a:xfrm>
            <a:off x="4649788" y="2411413"/>
            <a:ext cx="1476375"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2000"/>
              <a:t>模型形式</a:t>
            </a:r>
            <a:endParaRPr lang="en-US" altLang="zh-CN" sz="2000"/>
          </a:p>
        </p:txBody>
      </p:sp>
      <p:sp>
        <p:nvSpPr>
          <p:cNvPr id="75785" name="TextBox 8">
            <a:extLst>
              <a:ext uri="{FF2B5EF4-FFF2-40B4-BE49-F238E27FC236}">
                <a16:creationId xmlns:a16="http://schemas.microsoft.com/office/drawing/2014/main" id="{77FDEDB2-8B0C-4B3E-B06B-675B18766276}"/>
              </a:ext>
            </a:extLst>
          </p:cNvPr>
          <p:cNvSpPr txBox="1">
            <a:spLocks noChangeArrowheads="1"/>
          </p:cNvSpPr>
          <p:nvPr/>
        </p:nvSpPr>
        <p:spPr bwMode="auto">
          <a:xfrm>
            <a:off x="7075488" y="2411413"/>
            <a:ext cx="1476375"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2000"/>
              <a:t>模型类型</a:t>
            </a:r>
            <a:endParaRPr lang="en-US" altLang="zh-CN" sz="2000"/>
          </a:p>
        </p:txBody>
      </p:sp>
      <p:sp>
        <p:nvSpPr>
          <p:cNvPr id="75786" name="TextBox 9">
            <a:extLst>
              <a:ext uri="{FF2B5EF4-FFF2-40B4-BE49-F238E27FC236}">
                <a16:creationId xmlns:a16="http://schemas.microsoft.com/office/drawing/2014/main" id="{C4A9DE18-1375-4398-8AEF-660774AE0E74}"/>
              </a:ext>
            </a:extLst>
          </p:cNvPr>
          <p:cNvSpPr txBox="1">
            <a:spLocks noChangeArrowheads="1"/>
          </p:cNvSpPr>
          <p:nvPr/>
        </p:nvSpPr>
        <p:spPr bwMode="auto">
          <a:xfrm>
            <a:off x="9501188" y="2411413"/>
            <a:ext cx="1476375"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2000"/>
              <a:t>数据表</a:t>
            </a:r>
            <a:endParaRPr lang="en-US" altLang="zh-CN" sz="2000"/>
          </a:p>
        </p:txBody>
      </p:sp>
      <p:sp>
        <p:nvSpPr>
          <p:cNvPr id="75787" name="TextBox 10">
            <a:extLst>
              <a:ext uri="{FF2B5EF4-FFF2-40B4-BE49-F238E27FC236}">
                <a16:creationId xmlns:a16="http://schemas.microsoft.com/office/drawing/2014/main" id="{BA0B9DCC-55B5-4F5F-8861-0C7B59C12C78}"/>
              </a:ext>
            </a:extLst>
          </p:cNvPr>
          <p:cNvSpPr txBox="1">
            <a:spLocks noChangeArrowheads="1"/>
          </p:cNvSpPr>
          <p:nvPr/>
        </p:nvSpPr>
        <p:spPr bwMode="auto">
          <a:xfrm>
            <a:off x="1096963" y="2411413"/>
            <a:ext cx="3192462" cy="400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2000"/>
              <a:t>拟合广义线性模型的函数</a:t>
            </a:r>
            <a:endParaRPr lang="en-US" altLang="zh-CN" sz="2000"/>
          </a:p>
        </p:txBody>
      </p:sp>
      <p:cxnSp>
        <p:nvCxnSpPr>
          <p:cNvPr id="13" name="Straight Arrow Connector 12">
            <a:extLst>
              <a:ext uri="{FF2B5EF4-FFF2-40B4-BE49-F238E27FC236}">
                <a16:creationId xmlns:a16="http://schemas.microsoft.com/office/drawing/2014/main" id="{C8628439-9828-4F4C-A9FA-00820112BA58}"/>
              </a:ext>
            </a:extLst>
          </p:cNvPr>
          <p:cNvCxnSpPr/>
          <p:nvPr/>
        </p:nvCxnSpPr>
        <p:spPr>
          <a:xfrm flipV="1">
            <a:off x="2952750" y="2125663"/>
            <a:ext cx="0" cy="2857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D079AD5-5BF2-46FA-BB6C-DC4DB61A8BA9}"/>
              </a:ext>
            </a:extLst>
          </p:cNvPr>
          <p:cNvCxnSpPr/>
          <p:nvPr/>
        </p:nvCxnSpPr>
        <p:spPr>
          <a:xfrm flipV="1">
            <a:off x="5238750" y="2125663"/>
            <a:ext cx="0" cy="2857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D4BD1FA-FA09-4D0F-9D8A-AC5DDFB589C5}"/>
              </a:ext>
            </a:extLst>
          </p:cNvPr>
          <p:cNvCxnSpPr/>
          <p:nvPr/>
        </p:nvCxnSpPr>
        <p:spPr>
          <a:xfrm flipV="1">
            <a:off x="7791450" y="2125663"/>
            <a:ext cx="0" cy="2857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335AEF-3FEB-412B-B4D3-F0C6600D6DB8}"/>
              </a:ext>
            </a:extLst>
          </p:cNvPr>
          <p:cNvCxnSpPr/>
          <p:nvPr/>
        </p:nvCxnSpPr>
        <p:spPr>
          <a:xfrm flipV="1">
            <a:off x="10353675" y="2125663"/>
            <a:ext cx="0" cy="2857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275F64D-F8C1-4BB7-838D-88468BE0B270}"/>
              </a:ext>
            </a:extLst>
          </p:cNvPr>
          <p:cNvSpPr/>
          <p:nvPr/>
        </p:nvSpPr>
        <p:spPr>
          <a:xfrm>
            <a:off x="3208338" y="1797050"/>
            <a:ext cx="3779837" cy="28575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20" name="Rectangle 19">
            <a:extLst>
              <a:ext uri="{FF2B5EF4-FFF2-40B4-BE49-F238E27FC236}">
                <a16:creationId xmlns:a16="http://schemas.microsoft.com/office/drawing/2014/main" id="{8A419875-3954-4AE4-8387-C99E588BA40A}"/>
              </a:ext>
            </a:extLst>
          </p:cNvPr>
          <p:cNvSpPr/>
          <p:nvPr/>
        </p:nvSpPr>
        <p:spPr>
          <a:xfrm>
            <a:off x="7075488" y="1797050"/>
            <a:ext cx="1747837" cy="28575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21" name="Rectangle 20">
            <a:extLst>
              <a:ext uri="{FF2B5EF4-FFF2-40B4-BE49-F238E27FC236}">
                <a16:creationId xmlns:a16="http://schemas.microsoft.com/office/drawing/2014/main" id="{E7D340C5-4698-4D2F-A917-A0CCDA9A06AB}"/>
              </a:ext>
            </a:extLst>
          </p:cNvPr>
          <p:cNvSpPr/>
          <p:nvPr/>
        </p:nvSpPr>
        <p:spPr>
          <a:xfrm>
            <a:off x="8961438" y="1797050"/>
            <a:ext cx="1985962" cy="28575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pic>
        <p:nvPicPr>
          <p:cNvPr id="23" name="Picture 22">
            <a:extLst>
              <a:ext uri="{FF2B5EF4-FFF2-40B4-BE49-F238E27FC236}">
                <a16:creationId xmlns:a16="http://schemas.microsoft.com/office/drawing/2014/main" id="{C021E05F-4925-4BFD-80BC-275CEFE33078}"/>
              </a:ext>
            </a:extLst>
          </p:cNvPr>
          <p:cNvPicPr>
            <a:picLocks noChangeAspect="1"/>
          </p:cNvPicPr>
          <p:nvPr/>
        </p:nvPicPr>
        <p:blipFill rotWithShape="1">
          <a:blip r:embed="rId3"/>
          <a:srcRect b="28957"/>
          <a:stretch/>
        </p:blipFill>
        <p:spPr>
          <a:xfrm>
            <a:off x="4737100" y="4243388"/>
            <a:ext cx="6418263" cy="1970087"/>
          </a:xfrm>
          <a:prstGeom prst="rect">
            <a:avLst/>
          </a:prstGeom>
          <a:ln>
            <a:noFill/>
          </a:ln>
          <a:effectLst>
            <a:outerShdw blurRad="292100" dist="139700" dir="2700000" algn="tl" rotWithShape="0">
              <a:srgbClr val="333333">
                <a:alpha val="65000"/>
              </a:srgbClr>
            </a:outerShdw>
          </a:effectLst>
        </p:spPr>
      </p:pic>
      <p:sp>
        <p:nvSpPr>
          <p:cNvPr id="24" name="Right Arrow 23">
            <a:extLst>
              <a:ext uri="{FF2B5EF4-FFF2-40B4-BE49-F238E27FC236}">
                <a16:creationId xmlns:a16="http://schemas.microsoft.com/office/drawing/2014/main" id="{B1534473-BC89-4CE7-B4D2-F8EB6005360C}"/>
              </a:ext>
            </a:extLst>
          </p:cNvPr>
          <p:cNvSpPr/>
          <p:nvPr/>
        </p:nvSpPr>
        <p:spPr>
          <a:xfrm>
            <a:off x="3336925" y="5514975"/>
            <a:ext cx="839788" cy="23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26" name="Rectangle 21">
            <a:extLst>
              <a:ext uri="{FF2B5EF4-FFF2-40B4-BE49-F238E27FC236}">
                <a16:creationId xmlns:a16="http://schemas.microsoft.com/office/drawing/2014/main" id="{2EF3516F-17B7-49C5-88F5-8155DB8F27F9}"/>
              </a:ext>
            </a:extLst>
          </p:cNvPr>
          <p:cNvSpPr/>
          <p:nvPr/>
        </p:nvSpPr>
        <p:spPr>
          <a:xfrm>
            <a:off x="1105695" y="5055394"/>
            <a:ext cx="2659062" cy="4000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sz="2000" dirty="0"/>
              <a:t>&gt; </a:t>
            </a:r>
            <a:r>
              <a:rPr lang="en-US" sz="2000" dirty="0">
                <a:solidFill>
                  <a:srgbClr val="FF0000"/>
                </a:solidFill>
              </a:rPr>
              <a:t>summary(</a:t>
            </a:r>
            <a:r>
              <a:rPr lang="en-US" sz="2000" dirty="0" err="1">
                <a:solidFill>
                  <a:srgbClr val="FF0000"/>
                </a:solidFill>
              </a:rPr>
              <a:t>model.pois</a:t>
            </a:r>
            <a:r>
              <a:rPr lang="en-US" sz="2000" dirty="0">
                <a:solidFill>
                  <a:srgbClr val="FF0000"/>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F2BF-BA06-4AEC-AC2D-50D8569CEA1F}"/>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在</a:t>
            </a:r>
            <a:r>
              <a:rPr lang="en-US" altLang="zh-CN" dirty="0"/>
              <a:t>R</a:t>
            </a:r>
            <a:r>
              <a:rPr lang="zh-CN" altLang="en-US" dirty="0"/>
              <a:t>中建立模型</a:t>
            </a:r>
          </a:p>
        </p:txBody>
      </p:sp>
      <p:sp>
        <p:nvSpPr>
          <p:cNvPr id="77827" name="Date Placeholder 3">
            <a:extLst>
              <a:ext uri="{FF2B5EF4-FFF2-40B4-BE49-F238E27FC236}">
                <a16:creationId xmlns:a16="http://schemas.microsoft.com/office/drawing/2014/main" id="{C0F9F138-4F98-48F4-82FD-A0EB54CCD97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dirty="0">
                <a:solidFill>
                  <a:srgbClr val="FFFFFF"/>
                </a:solidFill>
              </a:rPr>
              <a:t>2020</a:t>
            </a:r>
            <a:r>
              <a:rPr lang="zh-CN" altLang="en-US" dirty="0">
                <a:solidFill>
                  <a:srgbClr val="FFFFFF"/>
                </a:solidFill>
              </a:rPr>
              <a:t>年</a:t>
            </a:r>
            <a:r>
              <a:rPr lang="en-US" altLang="zh-CN" dirty="0">
                <a:solidFill>
                  <a:srgbClr val="FFFFFF"/>
                </a:solidFill>
              </a:rPr>
              <a:t>12</a:t>
            </a:r>
            <a:r>
              <a:rPr lang="zh-CN" altLang="en-US" dirty="0">
                <a:solidFill>
                  <a:srgbClr val="FFFFFF"/>
                </a:solidFill>
              </a:rPr>
              <a:t>月</a:t>
            </a:r>
            <a:r>
              <a:rPr lang="en-US" altLang="zh-CN" dirty="0">
                <a:solidFill>
                  <a:srgbClr val="FFFFFF"/>
                </a:solidFill>
              </a:rPr>
              <a:t>22</a:t>
            </a:r>
            <a:r>
              <a:rPr lang="zh-CN" altLang="en-US" dirty="0">
                <a:solidFill>
                  <a:srgbClr val="FFFFFF"/>
                </a:solidFill>
              </a:rPr>
              <a:t>日</a:t>
            </a:r>
            <a:endParaRPr lang="en-US" altLang="zh-CN" dirty="0">
              <a:solidFill>
                <a:srgbClr val="FFFFFF"/>
              </a:solidFill>
            </a:endParaRPr>
          </a:p>
        </p:txBody>
      </p:sp>
      <p:sp>
        <p:nvSpPr>
          <p:cNvPr id="77828" name="Footer Placeholder 4">
            <a:extLst>
              <a:ext uri="{FF2B5EF4-FFF2-40B4-BE49-F238E27FC236}">
                <a16:creationId xmlns:a16="http://schemas.microsoft.com/office/drawing/2014/main" id="{B41F04F1-1895-4AA8-94C0-128DA9A549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77829" name="Slide Number Placeholder 5">
            <a:extLst>
              <a:ext uri="{FF2B5EF4-FFF2-40B4-BE49-F238E27FC236}">
                <a16:creationId xmlns:a16="http://schemas.microsoft.com/office/drawing/2014/main" id="{70B784C4-BCED-4DFA-9DE2-2C5F4B7E20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27</a:t>
            </a:r>
          </a:p>
        </p:txBody>
      </p:sp>
      <p:sp>
        <p:nvSpPr>
          <p:cNvPr id="13" name="Rectangle 6">
            <a:extLst>
              <a:ext uri="{FF2B5EF4-FFF2-40B4-BE49-F238E27FC236}">
                <a16:creationId xmlns:a16="http://schemas.microsoft.com/office/drawing/2014/main" id="{F8D87907-CB2A-475D-9636-AB7724C4F751}"/>
              </a:ext>
            </a:extLst>
          </p:cNvPr>
          <p:cNvSpPr/>
          <p:nvPr/>
        </p:nvSpPr>
        <p:spPr>
          <a:xfrm>
            <a:off x="1219200" y="1981200"/>
            <a:ext cx="9072563" cy="7080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&gt; </a:t>
            </a:r>
            <a:r>
              <a:rPr lang="en-US" sz="2000" dirty="0">
                <a:solidFill>
                  <a:srgbClr val="FF0000"/>
                </a:solidFill>
              </a:rPr>
              <a:t>SPF = </a:t>
            </a:r>
            <a:r>
              <a:rPr lang="en-US" sz="2000" dirty="0" err="1">
                <a:solidFill>
                  <a:srgbClr val="FF0000"/>
                </a:solidFill>
              </a:rPr>
              <a:t>model.pois$fitted.values</a:t>
            </a:r>
            <a:r>
              <a:rPr lang="en-US" sz="2000" dirty="0">
                <a:solidFill>
                  <a:srgbClr val="FF0000"/>
                </a:solidFill>
              </a:rPr>
              <a:t>     	# model predictions (fitted values)</a:t>
            </a:r>
          </a:p>
          <a:p>
            <a:pPr>
              <a:defRPr/>
            </a:pPr>
            <a:r>
              <a:rPr lang="en-US" sz="2000" dirty="0"/>
              <a:t>&gt; </a:t>
            </a:r>
            <a:r>
              <a:rPr lang="en-US" sz="2000" dirty="0">
                <a:solidFill>
                  <a:srgbClr val="FF0000"/>
                </a:solidFill>
              </a:rPr>
              <a:t>AIC = </a:t>
            </a:r>
            <a:r>
              <a:rPr lang="en-US" sz="2000" dirty="0" err="1">
                <a:solidFill>
                  <a:srgbClr val="FF0000"/>
                </a:solidFill>
              </a:rPr>
              <a:t>model.pois#aic</a:t>
            </a:r>
            <a:r>
              <a:rPr lang="en-US" sz="2000" dirty="0">
                <a:solidFill>
                  <a:srgbClr val="FF0000"/>
                </a:solidFill>
              </a:rPr>
              <a:t>                      	# AIC (</a:t>
            </a:r>
            <a:r>
              <a:rPr lang="en-US" sz="2000" dirty="0" err="1">
                <a:solidFill>
                  <a:srgbClr val="FF0000"/>
                </a:solidFill>
              </a:rPr>
              <a:t>Akaike</a:t>
            </a:r>
            <a:r>
              <a:rPr lang="en-US" sz="2000" dirty="0">
                <a:solidFill>
                  <a:srgbClr val="FF0000"/>
                </a:solidFill>
              </a:rPr>
              <a:t> Information Criterion) of the model</a:t>
            </a:r>
          </a:p>
        </p:txBody>
      </p:sp>
      <p:sp>
        <p:nvSpPr>
          <p:cNvPr id="14" name="Rectangle 8">
            <a:extLst>
              <a:ext uri="{FF2B5EF4-FFF2-40B4-BE49-F238E27FC236}">
                <a16:creationId xmlns:a16="http://schemas.microsoft.com/office/drawing/2014/main" id="{429FE289-9E21-4406-A324-6DED7A6376B8}"/>
              </a:ext>
            </a:extLst>
          </p:cNvPr>
          <p:cNvSpPr/>
          <p:nvPr/>
        </p:nvSpPr>
        <p:spPr>
          <a:xfrm>
            <a:off x="1219200" y="3097213"/>
            <a:ext cx="2495550"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&gt; </a:t>
            </a:r>
            <a:r>
              <a:rPr lang="en-US" sz="2000" dirty="0">
                <a:solidFill>
                  <a:srgbClr val="FF0000"/>
                </a:solidFill>
              </a:rPr>
              <a:t>plot(</a:t>
            </a:r>
            <a:r>
              <a:rPr lang="en-US" sz="2000" dirty="0" err="1">
                <a:solidFill>
                  <a:srgbClr val="FF0000"/>
                </a:solidFill>
              </a:rPr>
              <a:t>model.pois</a:t>
            </a:r>
            <a:r>
              <a:rPr lang="en-US" sz="2000" dirty="0">
                <a:solidFill>
                  <a:srgbClr val="FF0000"/>
                </a:solidFill>
              </a:rPr>
              <a:t>)</a:t>
            </a:r>
          </a:p>
        </p:txBody>
      </p:sp>
      <p:sp>
        <p:nvSpPr>
          <p:cNvPr id="15" name="Rectangle 10">
            <a:extLst>
              <a:ext uri="{FF2B5EF4-FFF2-40B4-BE49-F238E27FC236}">
                <a16:creationId xmlns:a16="http://schemas.microsoft.com/office/drawing/2014/main" id="{7E2CF586-A8AD-48E7-9BF2-46B196AE33D8}"/>
              </a:ext>
            </a:extLst>
          </p:cNvPr>
          <p:cNvSpPr/>
          <p:nvPr/>
        </p:nvSpPr>
        <p:spPr>
          <a:xfrm>
            <a:off x="1219200" y="5143500"/>
            <a:ext cx="6889750" cy="4000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&gt; </a:t>
            </a:r>
            <a:r>
              <a:rPr lang="en-US" sz="2000" dirty="0">
                <a:solidFill>
                  <a:srgbClr val="FF0000"/>
                </a:solidFill>
              </a:rPr>
              <a:t>pi = alpha*SPF + (1-alpha)*</a:t>
            </a:r>
            <a:r>
              <a:rPr lang="en-US" sz="2000" dirty="0" err="1">
                <a:solidFill>
                  <a:srgbClr val="FF0000"/>
                </a:solidFill>
              </a:rPr>
              <a:t>AccCnt_Table$AccCnt</a:t>
            </a:r>
            <a:endParaRPr lang="en-US" sz="2000" dirty="0">
              <a:solidFill>
                <a:srgbClr val="FF0000"/>
              </a:solidFill>
            </a:endParaRP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C7264F28-44B0-4AD3-8FA5-0FA534932DFB}"/>
                  </a:ext>
                </a:extLst>
              </p:cNvPr>
              <p:cNvSpPr>
                <a:spLocks noGrp="1"/>
              </p:cNvSpPr>
              <p:nvPr>
                <p:ph idx="1"/>
              </p:nvPr>
            </p:nvSpPr>
            <p:spPr>
              <a:xfrm>
                <a:off x="1096963" y="1308147"/>
                <a:ext cx="10058400" cy="5151391"/>
              </a:xfrm>
            </p:spPr>
            <p:txBody>
              <a:bodyPr>
                <a:normAutofit fontScale="92500" lnSpcReduction="10000"/>
              </a:bodyPr>
              <a:lstStyle/>
              <a:p>
                <a:r>
                  <a:rPr lang="zh-CN" altLang="en-US" dirty="0"/>
                  <a:t>其他一些有用的函数：</a:t>
                </a:r>
                <a:endParaRPr lang="en-US" dirty="0"/>
              </a:p>
              <a:p>
                <a:pPr lvl="1"/>
                <a:r>
                  <a:rPr lang="en-US" dirty="0">
                    <a:solidFill>
                      <a:prstClr val="black"/>
                    </a:solidFill>
                  </a:rPr>
                  <a:t> </a:t>
                </a:r>
                <a:r>
                  <a:rPr lang="zh-CN" altLang="en-US" dirty="0">
                    <a:solidFill>
                      <a:prstClr val="black"/>
                    </a:solidFill>
                  </a:rPr>
                  <a:t>访问特定模型属性</a:t>
                </a:r>
                <a:endParaRPr lang="en-US" altLang="zh-CN" dirty="0">
                  <a:solidFill>
                    <a:prstClr val="black"/>
                  </a:solidFill>
                </a:endParaRPr>
              </a:p>
              <a:p>
                <a:pPr lvl="1"/>
                <a:endParaRPr lang="en-US" dirty="0">
                  <a:solidFill>
                    <a:prstClr val="black"/>
                  </a:solidFill>
                </a:endParaRPr>
              </a:p>
              <a:p>
                <a:pPr marL="200025" lvl="1" indent="0">
                  <a:buNone/>
                </a:pPr>
                <a:endParaRPr lang="en-US" dirty="0">
                  <a:solidFill>
                    <a:prstClr val="black"/>
                  </a:solidFill>
                </a:endParaRPr>
              </a:p>
              <a:p>
                <a:pPr lvl="1"/>
                <a:r>
                  <a:rPr lang="en-US" dirty="0">
                    <a:solidFill>
                      <a:prstClr val="black"/>
                    </a:solidFill>
                  </a:rPr>
                  <a:t> </a:t>
                </a:r>
                <a:r>
                  <a:rPr lang="zh-CN" altLang="en-US" dirty="0">
                    <a:solidFill>
                      <a:prstClr val="black"/>
                    </a:solidFill>
                  </a:rPr>
                  <a:t>残差图，正态</a:t>
                </a:r>
                <a:r>
                  <a:rPr lang="en-US" dirty="0">
                    <a:solidFill>
                      <a:prstClr val="black"/>
                    </a:solidFill>
                  </a:rPr>
                  <a:t>Q-Q</a:t>
                </a:r>
                <a:r>
                  <a:rPr lang="zh-CN" altLang="en-US" dirty="0">
                    <a:solidFill>
                      <a:prstClr val="black"/>
                    </a:solidFill>
                  </a:rPr>
                  <a:t>图，以及其他诊断图</a:t>
                </a:r>
                <a:endParaRPr lang="en-US" dirty="0">
                  <a:solidFill>
                    <a:prstClr val="black"/>
                  </a:solidFill>
                </a:endParaRPr>
              </a:p>
              <a:p>
                <a:endParaRPr lang="en-US" altLang="zh-CN" dirty="0"/>
              </a:p>
              <a:p>
                <a:r>
                  <a:rPr lang="zh-CN" altLang="en-US" dirty="0"/>
                  <a:t>回想一下，在</a:t>
                </a:r>
                <a:r>
                  <a:rPr lang="en-US" altLang="zh-CN" dirty="0"/>
                  <a:t>EB</a:t>
                </a:r>
                <a:r>
                  <a:rPr lang="zh-CN" altLang="en-US" dirty="0"/>
                  <a:t>方法中，预期安全性是预测和观察的加权平均值：</a:t>
                </a:r>
                <a:endParaRPr lang="en-US" dirty="0"/>
              </a:p>
              <a:p>
                <a:pPr marL="201168"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𝑆𝑃𝐹</m:t>
                          </m:r>
                        </m:e>
                        <m:sub>
                          <m:r>
                            <a:rPr lang="en-US" i="1">
                              <a:latin typeface="Cambria Math" panose="02040503050406030204" pitchFamily="18" charset="0"/>
                            </a:rPr>
                            <m:t>𝑖</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oMath>
                  </m:oMathPara>
                </a14:m>
                <a:endParaRPr lang="en-US" dirty="0"/>
              </a:p>
              <a:p>
                <a:pPr marL="200025" lvl="1" indent="0">
                  <a:buNone/>
                </a:pPr>
                <a:endParaRPr lang="en-US" altLang="zh-CN" dirty="0"/>
              </a:p>
              <a:p>
                <a:pPr lvl="1"/>
                <a:r>
                  <a:rPr lang="zh-CN" altLang="en-US" dirty="0"/>
                  <a:t>在</a:t>
                </a:r>
                <a:r>
                  <a:rPr lang="en-US" altLang="zh-CN" dirty="0"/>
                  <a:t>R</a:t>
                </a:r>
                <a:r>
                  <a:rPr lang="zh-CN" altLang="en-US" dirty="0"/>
                  <a:t>中，可以使用下式</a:t>
                </a:r>
                <a:r>
                  <a:rPr lang="en-US" altLang="zh-CN" dirty="0"/>
                  <a:t>(</a:t>
                </a:r>
                <a:r>
                  <a:rPr lang="zh-CN" altLang="en-US" dirty="0"/>
                  <a:t>假设已经有</a:t>
                </a:r>
                <a14:m>
                  <m:oMath xmlns:m="http://schemas.openxmlformats.org/officeDocument/2006/math">
                    <m:r>
                      <a:rPr lang="zh-CN" altLang="en-US" i="1" smtClean="0">
                        <a:latin typeface="Cambria Math" panose="02040503050406030204" pitchFamily="18" charset="0"/>
                      </a:rPr>
                      <m:t>𝛼</m:t>
                    </m:r>
                  </m:oMath>
                </a14:m>
                <a:r>
                  <a:rPr lang="en-US" altLang="zh-CN" dirty="0"/>
                  <a:t>)</a:t>
                </a:r>
                <a:r>
                  <a:rPr lang="zh-CN" altLang="en-US" dirty="0"/>
                  <a:t>计算：</a:t>
                </a:r>
                <a:endParaRPr lang="en-US" altLang="zh-CN" dirty="0">
                  <a:solidFill>
                    <a:schemeClr val="accent2"/>
                  </a:solidFill>
                </a:endParaRPr>
              </a:p>
              <a:p>
                <a:pPr marL="200025" lvl="1" indent="0">
                  <a:buNone/>
                </a:pPr>
                <a:endParaRPr lang="en-US" altLang="zh-CN" dirty="0">
                  <a:solidFill>
                    <a:schemeClr val="accent2"/>
                  </a:solidFill>
                </a:endParaRPr>
              </a:p>
              <a:p>
                <a:pPr lvl="1">
                  <a:spcBef>
                    <a:spcPts val="1800"/>
                  </a:spcBef>
                </a:pPr>
                <a:r>
                  <a:rPr lang="zh-CN" altLang="en-US" dirty="0">
                    <a:solidFill>
                      <a:schemeClr val="accent2"/>
                    </a:solidFill>
                  </a:rPr>
                  <a:t>注意：</a:t>
                </a:r>
                <a:r>
                  <a:rPr lang="zh-CN" altLang="en-US" dirty="0">
                    <a:solidFill>
                      <a:schemeClr val="tx1"/>
                    </a:solidFill>
                  </a:rPr>
                  <a:t>在某些算术运算（例如</a:t>
                </a:r>
                <a14:m>
                  <m:oMath xmlns:m="http://schemas.openxmlformats.org/officeDocument/2006/math">
                    <m:r>
                      <a:rPr lang="zh-CN" altLang="en-US" i="1" smtClean="0">
                        <a:solidFill>
                          <a:schemeClr val="tx1"/>
                        </a:solidFill>
                        <a:latin typeface="Cambria Math" panose="02040503050406030204" pitchFamily="18" charset="0"/>
                      </a:rPr>
                      <m:t>𝛼</m:t>
                    </m:r>
                  </m:oMath>
                </a14:m>
                <a:r>
                  <a:rPr lang="en-US" altLang="zh-CN" dirty="0">
                    <a:solidFill>
                      <a:schemeClr val="tx1"/>
                    </a:solidFill>
                  </a:rPr>
                  <a:t>* SPF</a:t>
                </a:r>
                <a:r>
                  <a:rPr lang="zh-CN" altLang="en-US" dirty="0">
                    <a:solidFill>
                      <a:schemeClr val="tx1"/>
                    </a:solidFill>
                  </a:rPr>
                  <a:t>）中使用向量将重复计算向量中的每个元素。 结果将是相同长度的向量。</a:t>
                </a:r>
                <a:endParaRPr lang="en-US" dirty="0"/>
              </a:p>
            </p:txBody>
          </p:sp>
        </mc:Choice>
        <mc:Fallback xmlns="">
          <p:sp>
            <p:nvSpPr>
              <p:cNvPr id="16" name="Content Placeholder 2">
                <a:extLst>
                  <a:ext uri="{FF2B5EF4-FFF2-40B4-BE49-F238E27FC236}">
                    <a16:creationId xmlns:a16="http://schemas.microsoft.com/office/drawing/2014/main" id="{C7264F28-44B0-4AD3-8FA5-0FA534932DFB}"/>
                  </a:ext>
                </a:extLst>
              </p:cNvPr>
              <p:cNvSpPr>
                <a:spLocks noGrp="1" noRot="1" noChangeAspect="1" noMove="1" noResize="1" noEditPoints="1" noAdjustHandles="1" noChangeArrowheads="1" noChangeShapeType="1" noTextEdit="1"/>
              </p:cNvSpPr>
              <p:nvPr>
                <p:ph idx="1"/>
              </p:nvPr>
            </p:nvSpPr>
            <p:spPr>
              <a:xfrm>
                <a:off x="1096963" y="1308147"/>
                <a:ext cx="10058400" cy="5151391"/>
              </a:xfrm>
              <a:blipFill>
                <a:blip r:embed="rId3"/>
                <a:stretch>
                  <a:fillRect l="-364" t="-30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670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0AEE-6AE8-4EBB-9579-F2878D9929A2}"/>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solidFill>
                  <a:srgbClr val="000000"/>
                </a:solidFill>
                <a:cs typeface="Times New Roman" panose="02020603050405020304" pitchFamily="18" charset="0"/>
              </a:rPr>
              <a:t>交通事故影响</a:t>
            </a:r>
            <a:endParaRPr lang="en-US" altLang="zh-CN"/>
          </a:p>
        </p:txBody>
      </p:sp>
      <p:sp>
        <p:nvSpPr>
          <p:cNvPr id="15363" name="Content Placeholder 2">
            <a:extLst>
              <a:ext uri="{FF2B5EF4-FFF2-40B4-BE49-F238E27FC236}">
                <a16:creationId xmlns:a16="http://schemas.microsoft.com/office/drawing/2014/main" id="{606F1FC1-1BB4-4462-AE12-C58204D287EF}"/>
              </a:ext>
            </a:extLst>
          </p:cNvPr>
          <p:cNvSpPr>
            <a:spLocks noGrp="1"/>
          </p:cNvSpPr>
          <p:nvPr>
            <p:ph idx="1"/>
          </p:nvPr>
        </p:nvSpPr>
        <p:spPr>
          <a:xfrm>
            <a:off x="1096963" y="1241425"/>
            <a:ext cx="10058400" cy="4295775"/>
          </a:xfrm>
        </p:spPr>
        <p:txBody>
          <a:bodyPr/>
          <a:lstStyle/>
          <a:p>
            <a:pPr eaLnBrk="1" hangingPunct="1">
              <a:defRPr/>
            </a:pPr>
            <a:r>
              <a:rPr lang="zh-CN" altLang="en-US" dirty="0"/>
              <a:t>在世界范围内：</a:t>
            </a:r>
            <a:endParaRPr lang="en-US" altLang="zh-CN" dirty="0"/>
          </a:p>
          <a:p>
            <a:pPr algn="ctr" eaLnBrk="1" hangingPunct="1">
              <a:defRPr/>
            </a:pPr>
            <a:r>
              <a:rPr lang="zh-CN" altLang="en-US" sz="3600" dirty="0"/>
              <a:t>每年有</a:t>
            </a:r>
            <a:r>
              <a:rPr lang="en-US" altLang="zh-CN" sz="4000" dirty="0"/>
              <a:t>1,250,000</a:t>
            </a:r>
            <a:r>
              <a:rPr lang="zh-CN" altLang="en-US" sz="3600" dirty="0"/>
              <a:t>人</a:t>
            </a:r>
            <a:endParaRPr lang="en-US" altLang="zh-CN" sz="3600" dirty="0"/>
          </a:p>
          <a:p>
            <a:pPr algn="ctr" eaLnBrk="1" hangingPunct="1">
              <a:defRPr/>
            </a:pPr>
            <a:r>
              <a:rPr lang="zh-CN" altLang="en-US" sz="3600" dirty="0"/>
              <a:t>死于道路交通事故</a:t>
            </a:r>
            <a:endParaRPr lang="en-US" altLang="zh-CN" dirty="0"/>
          </a:p>
          <a:p>
            <a:pPr marL="0" indent="0" eaLnBrk="1" hangingPunct="1">
              <a:buFont typeface="Calibri" panose="020F0502020204030204" pitchFamily="34" charset="0"/>
              <a:buNone/>
              <a:defRPr/>
            </a:pPr>
            <a:r>
              <a:rPr lang="zh-CN" altLang="en-US" dirty="0"/>
              <a:t> 在美国：</a:t>
            </a:r>
            <a:endParaRPr lang="en-US" altLang="zh-CN" dirty="0"/>
          </a:p>
          <a:p>
            <a:pPr marL="384048" lvl="1" indent="-182880" eaLnBrk="1" hangingPunct="1">
              <a:defRPr/>
            </a:pPr>
            <a:r>
              <a:rPr lang="en-US" altLang="zh-CN" dirty="0">
                <a:solidFill>
                  <a:schemeClr val="tx1">
                    <a:lumMod val="75000"/>
                    <a:lumOff val="25000"/>
                  </a:schemeClr>
                </a:solidFill>
              </a:rPr>
              <a:t>2013</a:t>
            </a:r>
            <a:r>
              <a:rPr lang="zh-CN" altLang="en-US" dirty="0">
                <a:solidFill>
                  <a:schemeClr val="tx1">
                    <a:lumMod val="75000"/>
                    <a:lumOff val="25000"/>
                  </a:schemeClr>
                </a:solidFill>
              </a:rPr>
              <a:t>年有</a:t>
            </a:r>
            <a:r>
              <a:rPr lang="en-US" altLang="zh-CN" dirty="0">
                <a:solidFill>
                  <a:schemeClr val="tx1">
                    <a:lumMod val="75000"/>
                    <a:lumOff val="25000"/>
                  </a:schemeClr>
                </a:solidFill>
              </a:rPr>
              <a:t>32000</a:t>
            </a:r>
            <a:r>
              <a:rPr lang="zh-CN" altLang="en-US" dirty="0">
                <a:solidFill>
                  <a:schemeClr val="tx1">
                    <a:lumMod val="75000"/>
                    <a:lumOff val="25000"/>
                  </a:schemeClr>
                </a:solidFill>
              </a:rPr>
              <a:t>多人死于交通事故；</a:t>
            </a:r>
            <a:endParaRPr lang="en-US" altLang="zh-CN" dirty="0">
              <a:solidFill>
                <a:schemeClr val="tx1">
                  <a:lumMod val="75000"/>
                  <a:lumOff val="25000"/>
                </a:schemeClr>
              </a:solidFill>
            </a:endParaRPr>
          </a:p>
          <a:p>
            <a:pPr marL="384048" lvl="1" indent="-182880" eaLnBrk="1" hangingPunct="1">
              <a:defRPr/>
            </a:pPr>
            <a:r>
              <a:rPr lang="en-US" altLang="zh-CN" dirty="0">
                <a:solidFill>
                  <a:schemeClr val="tx1">
                    <a:lumMod val="75000"/>
                    <a:lumOff val="25000"/>
                  </a:schemeClr>
                </a:solidFill>
              </a:rPr>
              <a:t>230</a:t>
            </a:r>
            <a:r>
              <a:rPr lang="zh-CN" altLang="en-US" dirty="0">
                <a:solidFill>
                  <a:schemeClr val="tx1">
                    <a:lumMod val="75000"/>
                    <a:lumOff val="25000"/>
                  </a:schemeClr>
                </a:solidFill>
              </a:rPr>
              <a:t>万人因交通事故受伤；</a:t>
            </a:r>
            <a:endParaRPr lang="en-US" altLang="zh-CN" dirty="0">
              <a:solidFill>
                <a:schemeClr val="tx1">
                  <a:lumMod val="75000"/>
                  <a:lumOff val="25000"/>
                </a:schemeClr>
              </a:solidFill>
            </a:endParaRPr>
          </a:p>
          <a:p>
            <a:pPr marL="384048" lvl="1" indent="-182880" eaLnBrk="1" hangingPunct="1">
              <a:defRPr/>
            </a:pPr>
            <a:r>
              <a:rPr lang="zh-CN" altLang="en-US" dirty="0">
                <a:solidFill>
                  <a:schemeClr val="tx1">
                    <a:lumMod val="75000"/>
                    <a:lumOff val="25000"/>
                  </a:schemeClr>
                </a:solidFill>
              </a:rPr>
              <a:t>总损失：在美国</a:t>
            </a:r>
            <a:r>
              <a:rPr lang="en-US" altLang="zh-CN" dirty="0">
                <a:solidFill>
                  <a:schemeClr val="tx1">
                    <a:lumMod val="75000"/>
                    <a:lumOff val="25000"/>
                  </a:schemeClr>
                </a:solidFill>
              </a:rPr>
              <a:t>2675</a:t>
            </a:r>
            <a:r>
              <a:rPr lang="zh-CN" altLang="en-US" dirty="0">
                <a:solidFill>
                  <a:schemeClr val="tx1">
                    <a:lumMod val="75000"/>
                    <a:lumOff val="25000"/>
                  </a:schemeClr>
                </a:solidFill>
              </a:rPr>
              <a:t>亿美元；</a:t>
            </a:r>
            <a:endParaRPr lang="en-US" altLang="zh-CN" dirty="0">
              <a:solidFill>
                <a:schemeClr val="tx1">
                  <a:lumMod val="75000"/>
                  <a:lumOff val="25000"/>
                </a:schemeClr>
              </a:solidFill>
            </a:endParaRPr>
          </a:p>
          <a:p>
            <a:pPr marL="384048" lvl="1" indent="-182880" eaLnBrk="1" hangingPunct="1">
              <a:defRPr/>
            </a:pPr>
            <a:r>
              <a:rPr lang="zh-CN" altLang="en-US" dirty="0">
                <a:solidFill>
                  <a:schemeClr val="tx1">
                    <a:lumMod val="75000"/>
                    <a:lumOff val="25000"/>
                  </a:schemeClr>
                </a:solidFill>
              </a:rPr>
              <a:t>事故成本是拥堵成本的</a:t>
            </a:r>
            <a:r>
              <a:rPr lang="en-US" altLang="zh-CN" dirty="0">
                <a:solidFill>
                  <a:schemeClr val="tx1">
                    <a:lumMod val="75000"/>
                    <a:lumOff val="25000"/>
                  </a:schemeClr>
                </a:solidFill>
              </a:rPr>
              <a:t>2.2</a:t>
            </a:r>
            <a:r>
              <a:rPr lang="zh-CN" altLang="en-US" dirty="0">
                <a:solidFill>
                  <a:schemeClr val="tx1">
                    <a:lumMod val="75000"/>
                    <a:lumOff val="25000"/>
                  </a:schemeClr>
                </a:solidFill>
              </a:rPr>
              <a:t>倍。</a:t>
            </a:r>
            <a:endParaRPr lang="en-US" altLang="zh-CN" dirty="0">
              <a:solidFill>
                <a:schemeClr val="tx1">
                  <a:lumMod val="75000"/>
                  <a:lumOff val="25000"/>
                </a:schemeClr>
              </a:solidFill>
            </a:endParaRPr>
          </a:p>
        </p:txBody>
      </p:sp>
      <p:sp>
        <p:nvSpPr>
          <p:cNvPr id="29700" name="Date Placeholder 3">
            <a:extLst>
              <a:ext uri="{FF2B5EF4-FFF2-40B4-BE49-F238E27FC236}">
                <a16:creationId xmlns:a16="http://schemas.microsoft.com/office/drawing/2014/main" id="{950D5C3B-1F43-4B9A-8A41-27C5A2796C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29701" name="Footer Placeholder 4">
            <a:extLst>
              <a:ext uri="{FF2B5EF4-FFF2-40B4-BE49-F238E27FC236}">
                <a16:creationId xmlns:a16="http://schemas.microsoft.com/office/drawing/2014/main" id="{62D5501A-7333-4B7A-A692-1ECFAF0347D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29702" name="Slide Number Placeholder 5">
            <a:extLst>
              <a:ext uri="{FF2B5EF4-FFF2-40B4-BE49-F238E27FC236}">
                <a16:creationId xmlns:a16="http://schemas.microsoft.com/office/drawing/2014/main" id="{1CCCF2A2-491F-4D87-8D18-4A5EFCEAC0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a:solidFill>
                  <a:schemeClr val="bg1"/>
                </a:solidFill>
              </a:rPr>
              <a:t>三</a:t>
            </a:r>
            <a:endParaRPr lang="en-US" altLang="zh-CN">
              <a:solidFill>
                <a:schemeClr val="bg1"/>
              </a:solidFill>
            </a:endParaRPr>
          </a:p>
        </p:txBody>
      </p:sp>
      <p:sp>
        <p:nvSpPr>
          <p:cNvPr id="29703" name="Rectangle 7">
            <a:extLst>
              <a:ext uri="{FF2B5EF4-FFF2-40B4-BE49-F238E27FC236}">
                <a16:creationId xmlns:a16="http://schemas.microsoft.com/office/drawing/2014/main" id="{B45B1C3C-777D-4D13-8617-F7B02D5D8078}"/>
              </a:ext>
            </a:extLst>
          </p:cNvPr>
          <p:cNvSpPr>
            <a:spLocks noChangeArrowheads="1"/>
          </p:cNvSpPr>
          <p:nvPr/>
        </p:nvSpPr>
        <p:spPr bwMode="auto">
          <a:xfrm>
            <a:off x="1096963" y="5675313"/>
            <a:ext cx="10058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200">
                <a:solidFill>
                  <a:srgbClr val="404040"/>
                </a:solidFill>
              </a:rPr>
              <a:t>来源</a:t>
            </a:r>
            <a:r>
              <a:rPr lang="en-US" altLang="zh-CN" sz="1200">
                <a:solidFill>
                  <a:srgbClr val="404040"/>
                </a:solidFill>
              </a:rPr>
              <a:t>: </a:t>
            </a:r>
          </a:p>
          <a:p>
            <a:r>
              <a:rPr lang="zh-CN" altLang="en-US" sz="1200"/>
              <a:t>世界卫生组织</a:t>
            </a:r>
            <a:r>
              <a:rPr lang="en-US" altLang="zh-CN" sz="1200">
                <a:solidFill>
                  <a:srgbClr val="404040"/>
                </a:solidFill>
              </a:rPr>
              <a:t>WHO. </a:t>
            </a:r>
            <a:r>
              <a:rPr lang="en-US" altLang="zh-CN" sz="1200">
                <a:hlinkClick r:id="rId3"/>
              </a:rPr>
              <a:t>http://www.who.int/violence_injury_prevention/road_safety_status/2015/en/</a:t>
            </a:r>
            <a:endParaRPr lang="en-US" altLang="zh-CN" sz="1200"/>
          </a:p>
          <a:p>
            <a:r>
              <a:rPr lang="zh-CN" altLang="en-US" sz="1200"/>
              <a:t>美国高速公路安全管理局</a:t>
            </a:r>
            <a:r>
              <a:rPr lang="en-US" altLang="zh-CN" sz="1200">
                <a:solidFill>
                  <a:srgbClr val="404040"/>
                </a:solidFill>
              </a:rPr>
              <a:t>NHTSA. </a:t>
            </a:r>
            <a:r>
              <a:rPr lang="en-US" altLang="zh-CN" sz="1200">
                <a:hlinkClick r:id="rId4"/>
              </a:rPr>
              <a:t>https://www-fars.nhtsa.dot.gov/Main/index.aspx</a:t>
            </a:r>
            <a:r>
              <a:rPr lang="en-US" altLang="zh-CN" sz="12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32A95B50-6897-428D-B8B0-5CCE8AB7D857}"/>
              </a:ext>
            </a:extLst>
          </p:cNvPr>
          <p:cNvSpPr>
            <a:spLocks noChangeArrowheads="1"/>
          </p:cNvSpPr>
          <p:nvPr/>
        </p:nvSpPr>
        <p:spPr bwMode="auto">
          <a:xfrm>
            <a:off x="9042400" y="5476875"/>
            <a:ext cx="21701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1200">
                <a:solidFill>
                  <a:srgbClr val="404040"/>
                </a:solidFill>
                <a:latin typeface="Arial" panose="020B0604020202020204" pitchFamily="34" charset="0"/>
              </a:rPr>
              <a:t>来源：</a:t>
            </a:r>
          </a:p>
          <a:p>
            <a:pPr eaLnBrk="1" hangingPunct="1"/>
            <a:r>
              <a:rPr lang="zh-CN" altLang="en-US" sz="1200">
                <a:solidFill>
                  <a:srgbClr val="404040"/>
                </a:solidFill>
                <a:latin typeface="Arial" panose="020B0604020202020204" pitchFamily="34" charset="0"/>
              </a:rPr>
              <a:t> </a:t>
            </a:r>
            <a:r>
              <a:rPr lang="en-US" altLang="zh-CN" sz="1200">
                <a:solidFill>
                  <a:srgbClr val="404040"/>
                </a:solidFill>
                <a:latin typeface="Arial" panose="020B0604020202020204" pitchFamily="34" charset="0"/>
              </a:rPr>
              <a:t>2004</a:t>
            </a:r>
            <a:r>
              <a:rPr lang="zh-CN" altLang="en-US" sz="1200">
                <a:solidFill>
                  <a:srgbClr val="404040"/>
                </a:solidFill>
                <a:latin typeface="Arial" panose="020B0604020202020204" pitchFamily="34" charset="0"/>
              </a:rPr>
              <a:t>年国家公路碰撞数据汇总，美国</a:t>
            </a:r>
            <a:r>
              <a:rPr lang="zh-CN" altLang="en-US" sz="1200"/>
              <a:t>华盛顿州交通部</a:t>
            </a:r>
            <a:r>
              <a:rPr lang="zh-CN" altLang="en-US" sz="1200">
                <a:solidFill>
                  <a:srgbClr val="404040"/>
                </a:solidFill>
                <a:latin typeface="Arial" panose="020B0604020202020204" pitchFamily="34" charset="0"/>
              </a:rPr>
              <a:t>，</a:t>
            </a:r>
            <a:r>
              <a:rPr lang="en-US" altLang="zh-CN" sz="1200">
                <a:solidFill>
                  <a:srgbClr val="404040"/>
                </a:solidFill>
                <a:latin typeface="Arial" panose="020B0604020202020204" pitchFamily="34" charset="0"/>
              </a:rPr>
              <a:t>2006</a:t>
            </a:r>
            <a:r>
              <a:rPr lang="zh-CN" altLang="en-US" sz="1200">
                <a:solidFill>
                  <a:srgbClr val="404040"/>
                </a:solidFill>
                <a:latin typeface="Arial" panose="020B0604020202020204" pitchFamily="34" charset="0"/>
              </a:rPr>
              <a:t>年</a:t>
            </a:r>
          </a:p>
        </p:txBody>
      </p:sp>
      <p:pic>
        <p:nvPicPr>
          <p:cNvPr id="31747" name="Picture 2">
            <a:extLst>
              <a:ext uri="{FF2B5EF4-FFF2-40B4-BE49-F238E27FC236}">
                <a16:creationId xmlns:a16="http://schemas.microsoft.com/office/drawing/2014/main" id="{B0D9C21E-44AD-4950-90C7-226086FED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889"/>
          <a:stretch>
            <a:fillRect/>
          </a:stretch>
        </p:blipFill>
        <p:spPr bwMode="auto">
          <a:xfrm>
            <a:off x="1096963" y="1268413"/>
            <a:ext cx="7945437"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itle 6">
            <a:extLst>
              <a:ext uri="{FF2B5EF4-FFF2-40B4-BE49-F238E27FC236}">
                <a16:creationId xmlns:a16="http://schemas.microsoft.com/office/drawing/2014/main" id="{61E039EC-6147-4E65-A5F2-BE63B60A771E}"/>
              </a:ext>
            </a:extLst>
          </p:cNvPr>
          <p:cNvSpPr txBox="1">
            <a:spLocks/>
          </p:cNvSpPr>
          <p:nvPr/>
        </p:nvSpPr>
        <p:spPr bwMode="auto">
          <a:xfrm>
            <a:off x="1096963" y="123825"/>
            <a:ext cx="100584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eaLnBrk="1" hangingPunct="1">
              <a:lnSpc>
                <a:spcPct val="85000"/>
              </a:lnSpc>
            </a:pPr>
            <a:r>
              <a:rPr lang="zh-CN" altLang="en-US" sz="4800">
                <a:solidFill>
                  <a:srgbClr val="404040"/>
                </a:solidFill>
                <a:latin typeface="Calibri Light" panose="020F0302020204030204" pitchFamily="34" charset="0"/>
              </a:rPr>
              <a:t>一次冲突要花费多少？</a:t>
            </a:r>
          </a:p>
        </p:txBody>
      </p:sp>
      <p:sp>
        <p:nvSpPr>
          <p:cNvPr id="31749" name="Date Placeholder 1">
            <a:extLst>
              <a:ext uri="{FF2B5EF4-FFF2-40B4-BE49-F238E27FC236}">
                <a16:creationId xmlns:a16="http://schemas.microsoft.com/office/drawing/2014/main" id="{0BDC1B75-9A7F-4881-8C23-00D80C77287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1750" name="Footer Placeholder 2">
            <a:extLst>
              <a:ext uri="{FF2B5EF4-FFF2-40B4-BE49-F238E27FC236}">
                <a16:creationId xmlns:a16="http://schemas.microsoft.com/office/drawing/2014/main" id="{892D694E-8F75-41A7-8261-90967A4D913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1751" name="Slide Number Placeholder 3">
            <a:extLst>
              <a:ext uri="{FF2B5EF4-FFF2-40B4-BE49-F238E27FC236}">
                <a16:creationId xmlns:a16="http://schemas.microsoft.com/office/drawing/2014/main" id="{CE9EDE37-3F92-47C8-9E14-A5FA6DB7A6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79EA-D7E6-4117-A09F-494BAD788F17}"/>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sz="4000"/>
              <a:t>美国车辆行驶里程和死亡率</a:t>
            </a:r>
          </a:p>
        </p:txBody>
      </p:sp>
      <p:sp>
        <p:nvSpPr>
          <p:cNvPr id="33795" name="Date Placeholder 3">
            <a:extLst>
              <a:ext uri="{FF2B5EF4-FFF2-40B4-BE49-F238E27FC236}">
                <a16:creationId xmlns:a16="http://schemas.microsoft.com/office/drawing/2014/main" id="{5C78558B-0DE2-4CB0-86B7-0C4974286C6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3796" name="Footer Placeholder 4">
            <a:extLst>
              <a:ext uri="{FF2B5EF4-FFF2-40B4-BE49-F238E27FC236}">
                <a16:creationId xmlns:a16="http://schemas.microsoft.com/office/drawing/2014/main" id="{8B6083DA-72AD-4D94-9180-27A55C69F1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3797" name="Slide Number Placeholder 5">
            <a:extLst>
              <a:ext uri="{FF2B5EF4-FFF2-40B4-BE49-F238E27FC236}">
                <a16:creationId xmlns:a16="http://schemas.microsoft.com/office/drawing/2014/main" id="{5ED514AB-0CBF-4AC5-B8B4-5D86348F3D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a:t>
            </a:r>
          </a:p>
        </p:txBody>
      </p:sp>
      <p:pic>
        <p:nvPicPr>
          <p:cNvPr id="3074" name="Picture 2" descr="https://upload.wikimedia.org/wikipedia/commons/thumb/d/d8/USA_annual_VMT_vs_deaths_per_VMT.png/1280px-USA_annual_VMT_vs_deaths_per_VMT.png">
            <a:extLst>
              <a:ext uri="{FF2B5EF4-FFF2-40B4-BE49-F238E27FC236}">
                <a16:creationId xmlns:a16="http://schemas.microsoft.com/office/drawing/2014/main" id="{18A97628-CD47-48E7-9944-70D6B17982E7}"/>
              </a:ext>
            </a:extLst>
          </p:cNvPr>
          <p:cNvPicPr>
            <a:picLocks noChangeAspect="1" noChangeArrowheads="1"/>
          </p:cNvPicPr>
          <p:nvPr/>
        </p:nvPicPr>
        <p:blipFill rotWithShape="1">
          <a:blip r:embed="rId3"/>
          <a:srcRect t="3018"/>
          <a:stretch/>
        </p:blipFill>
        <p:spPr bwMode="auto">
          <a:xfrm>
            <a:off x="1096963" y="1270000"/>
            <a:ext cx="8167687" cy="497522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9D518F41-7B11-4D47-A7C7-0748C9BF54A2}"/>
              </a:ext>
            </a:extLst>
          </p:cNvPr>
          <p:cNvSpPr>
            <a:spLocks noChangeArrowheads="1"/>
          </p:cNvSpPr>
          <p:nvPr/>
        </p:nvSpPr>
        <p:spPr bwMode="auto">
          <a:xfrm>
            <a:off x="9264650" y="5229225"/>
            <a:ext cx="2636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1200" dirty="0">
                <a:solidFill>
                  <a:schemeClr val="tx1">
                    <a:lumMod val="75000"/>
                    <a:lumOff val="25000"/>
                  </a:schemeClr>
                </a:solidFill>
                <a:latin typeface="Arial" charset="0"/>
              </a:rPr>
              <a:t>来源：</a:t>
            </a:r>
            <a:r>
              <a:rPr lang="zh-CN" altLang="en-US" sz="1200" dirty="0"/>
              <a:t>外文学术资源整合服务系统</a:t>
            </a:r>
            <a:r>
              <a:rPr lang="zh-CN" altLang="en-US" sz="1200" dirty="0">
                <a:solidFill>
                  <a:schemeClr val="tx1">
                    <a:lumMod val="75000"/>
                    <a:lumOff val="25000"/>
                  </a:schemeClr>
                </a:solidFill>
                <a:latin typeface="Arial" charset="0"/>
              </a:rPr>
              <a:t>，</a:t>
            </a:r>
            <a:r>
              <a:rPr lang="zh-CN" altLang="en-US" sz="1200" dirty="0"/>
              <a:t>美国高速公路安全管理局</a:t>
            </a:r>
            <a:r>
              <a:rPr lang="en-US" sz="1200" dirty="0">
                <a:solidFill>
                  <a:schemeClr val="tx1">
                    <a:lumMod val="75000"/>
                    <a:lumOff val="25000"/>
                  </a:schemeClr>
                </a:solidFill>
                <a:latin typeface="Arial" charset="0"/>
              </a:rPr>
              <a:t>https://upload.wikimedia.org/wikipedia/commons/d/d8/USA_VMT_vs_death_per_VMT.png</a:t>
            </a:r>
          </a:p>
        </p:txBody>
      </p:sp>
      <p:sp>
        <p:nvSpPr>
          <p:cNvPr id="33800" name="TextBox 6">
            <a:extLst>
              <a:ext uri="{FF2B5EF4-FFF2-40B4-BE49-F238E27FC236}">
                <a16:creationId xmlns:a16="http://schemas.microsoft.com/office/drawing/2014/main" id="{8454F1CB-E69C-466A-85B6-1E7B8EB9384F}"/>
              </a:ext>
            </a:extLst>
          </p:cNvPr>
          <p:cNvSpPr txBox="1">
            <a:spLocks noChangeArrowheads="1"/>
          </p:cNvSpPr>
          <p:nvPr/>
        </p:nvSpPr>
        <p:spPr bwMode="auto">
          <a:xfrm>
            <a:off x="2168525" y="2197100"/>
            <a:ext cx="203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1600"/>
              <a:t>第一部汽车设计立法</a:t>
            </a:r>
            <a:endParaRPr lang="en-US" altLang="zh-CN" sz="1600"/>
          </a:p>
        </p:txBody>
      </p:sp>
      <p:cxnSp>
        <p:nvCxnSpPr>
          <p:cNvPr id="10" name="Straight Arrow Connector 9">
            <a:extLst>
              <a:ext uri="{FF2B5EF4-FFF2-40B4-BE49-F238E27FC236}">
                <a16:creationId xmlns:a16="http://schemas.microsoft.com/office/drawing/2014/main" id="{5C0A47DF-F230-4663-B499-12AB42A5E88E}"/>
              </a:ext>
            </a:extLst>
          </p:cNvPr>
          <p:cNvCxnSpPr/>
          <p:nvPr/>
        </p:nvCxnSpPr>
        <p:spPr>
          <a:xfrm>
            <a:off x="3184525" y="2536825"/>
            <a:ext cx="0" cy="1387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802" name="TextBox 14">
            <a:extLst>
              <a:ext uri="{FF2B5EF4-FFF2-40B4-BE49-F238E27FC236}">
                <a16:creationId xmlns:a16="http://schemas.microsoft.com/office/drawing/2014/main" id="{A6619EBD-F5EA-438F-B701-578493603C14}"/>
              </a:ext>
            </a:extLst>
          </p:cNvPr>
          <p:cNvSpPr txBox="1">
            <a:spLocks noChangeArrowheads="1"/>
          </p:cNvSpPr>
          <p:nvPr/>
        </p:nvSpPr>
        <p:spPr bwMode="auto">
          <a:xfrm>
            <a:off x="3917950" y="3040063"/>
            <a:ext cx="2647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1600"/>
              <a:t>联邦安全带法和公路安全法</a:t>
            </a:r>
            <a:endParaRPr lang="en-US" altLang="zh-CN" sz="1600"/>
          </a:p>
        </p:txBody>
      </p:sp>
      <p:cxnSp>
        <p:nvCxnSpPr>
          <p:cNvPr id="16" name="Straight Arrow Connector 15">
            <a:extLst>
              <a:ext uri="{FF2B5EF4-FFF2-40B4-BE49-F238E27FC236}">
                <a16:creationId xmlns:a16="http://schemas.microsoft.com/office/drawing/2014/main" id="{418A3184-C7B4-49B5-BC96-AACEA80EEE4E}"/>
              </a:ext>
            </a:extLst>
          </p:cNvPr>
          <p:cNvCxnSpPr/>
          <p:nvPr/>
        </p:nvCxnSpPr>
        <p:spPr>
          <a:xfrm>
            <a:off x="5241925" y="3625850"/>
            <a:ext cx="0" cy="1387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804" name="文本框 2">
            <a:extLst>
              <a:ext uri="{FF2B5EF4-FFF2-40B4-BE49-F238E27FC236}">
                <a16:creationId xmlns:a16="http://schemas.microsoft.com/office/drawing/2014/main" id="{465386FA-DFBE-4FFB-AC54-B062C62C1639}"/>
              </a:ext>
            </a:extLst>
          </p:cNvPr>
          <p:cNvSpPr txBox="1">
            <a:spLocks noChangeArrowheads="1"/>
          </p:cNvSpPr>
          <p:nvPr/>
        </p:nvSpPr>
        <p:spPr bwMode="auto">
          <a:xfrm>
            <a:off x="5602288" y="1787525"/>
            <a:ext cx="2105025" cy="24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zh-CN" altLang="en-US" sz="1600"/>
              <a:t>车辆里程数（百亿）</a:t>
            </a:r>
          </a:p>
        </p:txBody>
      </p:sp>
      <p:sp>
        <p:nvSpPr>
          <p:cNvPr id="33805" name="文本框 12">
            <a:extLst>
              <a:ext uri="{FF2B5EF4-FFF2-40B4-BE49-F238E27FC236}">
                <a16:creationId xmlns:a16="http://schemas.microsoft.com/office/drawing/2014/main" id="{155E2538-80E7-405A-A5A6-EED98C0B828A}"/>
              </a:ext>
            </a:extLst>
          </p:cNvPr>
          <p:cNvSpPr txBox="1">
            <a:spLocks noChangeArrowheads="1"/>
          </p:cNvSpPr>
          <p:nvPr/>
        </p:nvSpPr>
        <p:spPr bwMode="auto">
          <a:xfrm>
            <a:off x="6611938" y="5330825"/>
            <a:ext cx="2498725"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1600"/>
              <a:t>每年每十亿英里的死亡人数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0C3C-F134-4379-9E6C-DC2094BBED94}"/>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美国每年的车祸死亡人数</a:t>
            </a:r>
          </a:p>
        </p:txBody>
      </p:sp>
      <p:sp>
        <p:nvSpPr>
          <p:cNvPr id="35843" name="Date Placeholder 3">
            <a:extLst>
              <a:ext uri="{FF2B5EF4-FFF2-40B4-BE49-F238E27FC236}">
                <a16:creationId xmlns:a16="http://schemas.microsoft.com/office/drawing/2014/main" id="{D208B519-0613-4EC9-A157-FDDD83B195E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5844" name="Footer Placeholder 4">
            <a:extLst>
              <a:ext uri="{FF2B5EF4-FFF2-40B4-BE49-F238E27FC236}">
                <a16:creationId xmlns:a16="http://schemas.microsoft.com/office/drawing/2014/main" id="{403FE1F4-192F-405F-B594-EF8E7958A1D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5845" name="Slide Number Placeholder 5">
            <a:extLst>
              <a:ext uri="{FF2B5EF4-FFF2-40B4-BE49-F238E27FC236}">
                <a16:creationId xmlns:a16="http://schemas.microsoft.com/office/drawing/2014/main" id="{7C29C254-0FD1-46B6-8F0D-02750A9FD6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a:t>
            </a:r>
          </a:p>
        </p:txBody>
      </p:sp>
      <p:pic>
        <p:nvPicPr>
          <p:cNvPr id="4098" name="Picture 2" descr="https://upload.wikimedia.org/wikipedia/commons/thumb/d/d1/Motor_vehicle_deaths_in_the_US.svg/700px-Motor_vehicle_deaths_in_the_US.svg.png">
            <a:extLst>
              <a:ext uri="{FF2B5EF4-FFF2-40B4-BE49-F238E27FC236}">
                <a16:creationId xmlns:a16="http://schemas.microsoft.com/office/drawing/2014/main" id="{A1AF7E7F-C347-4D02-BD3D-80587CB9247F}"/>
              </a:ext>
            </a:extLst>
          </p:cNvPr>
          <p:cNvPicPr>
            <a:picLocks noChangeAspect="1" noChangeArrowheads="1"/>
          </p:cNvPicPr>
          <p:nvPr/>
        </p:nvPicPr>
        <p:blipFill rotWithShape="1">
          <a:blip r:embed="rId3"/>
          <a:srcRect l="4686" t="2001" r="8309" b="3999"/>
          <a:stretch/>
        </p:blipFill>
        <p:spPr bwMode="auto">
          <a:xfrm>
            <a:off x="1096963" y="1285875"/>
            <a:ext cx="8115300" cy="50101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D5D1C872-B7BC-47A2-B891-06CF05AF5C90}"/>
              </a:ext>
            </a:extLst>
          </p:cNvPr>
          <p:cNvSpPr>
            <a:spLocks noChangeArrowheads="1"/>
          </p:cNvSpPr>
          <p:nvPr/>
        </p:nvSpPr>
        <p:spPr bwMode="auto">
          <a:xfrm>
            <a:off x="9212263" y="5280025"/>
            <a:ext cx="2674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sz="1200" dirty="0">
                <a:solidFill>
                  <a:schemeClr val="tx1">
                    <a:lumMod val="75000"/>
                    <a:lumOff val="25000"/>
                  </a:schemeClr>
                </a:solidFill>
                <a:latin typeface="Arial" charset="0"/>
              </a:rPr>
              <a:t>来源：</a:t>
            </a:r>
            <a:r>
              <a:rPr lang="zh-CN" altLang="en-US" sz="1200" dirty="0"/>
              <a:t>外文学术资源整合服务系统</a:t>
            </a:r>
            <a:r>
              <a:rPr lang="zh-CN" altLang="en-US" sz="1200" dirty="0">
                <a:solidFill>
                  <a:schemeClr val="tx1">
                    <a:lumMod val="75000"/>
                    <a:lumOff val="25000"/>
                  </a:schemeClr>
                </a:solidFill>
                <a:latin typeface="Arial" charset="0"/>
              </a:rPr>
              <a:t>，</a:t>
            </a:r>
            <a:r>
              <a:rPr lang="zh-CN" altLang="en-US" sz="1200" dirty="0"/>
              <a:t>美国高速公路安全管理局</a:t>
            </a:r>
            <a:r>
              <a:rPr lang="en-US" sz="1200" dirty="0">
                <a:solidFill>
                  <a:schemeClr val="tx1">
                    <a:lumMod val="75000"/>
                    <a:lumOff val="25000"/>
                  </a:schemeClr>
                </a:solidFill>
                <a:latin typeface="Arial" charset="0"/>
              </a:rPr>
              <a:t>https://upload.wikimedia.org/wikipedia/commons/d/d1/Motor_vehicle_death_in_the_US.svg</a:t>
            </a:r>
          </a:p>
        </p:txBody>
      </p:sp>
      <p:sp>
        <p:nvSpPr>
          <p:cNvPr id="35848" name="TextBox 8">
            <a:extLst>
              <a:ext uri="{FF2B5EF4-FFF2-40B4-BE49-F238E27FC236}">
                <a16:creationId xmlns:a16="http://schemas.microsoft.com/office/drawing/2014/main" id="{D3F4DAF0-CABD-4AC9-B36E-E784861B7883}"/>
              </a:ext>
            </a:extLst>
          </p:cNvPr>
          <p:cNvSpPr txBox="1">
            <a:spLocks noChangeArrowheads="1"/>
          </p:cNvSpPr>
          <p:nvPr/>
        </p:nvSpPr>
        <p:spPr bwMode="auto">
          <a:xfrm>
            <a:off x="6921500" y="4140200"/>
            <a:ext cx="1289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sz="1600" b="1"/>
              <a:t>零事故愿景</a:t>
            </a:r>
            <a:endParaRPr lang="en-US" altLang="zh-CN" sz="1600" b="1"/>
          </a:p>
          <a:p>
            <a:r>
              <a:rPr lang="en-US" altLang="zh-CN" sz="1600"/>
              <a:t>“Vision Zero”</a:t>
            </a:r>
            <a:endParaRPr lang="zh-CN" altLang="en-US" sz="1600" b="1"/>
          </a:p>
        </p:txBody>
      </p:sp>
      <p:cxnSp>
        <p:nvCxnSpPr>
          <p:cNvPr id="10" name="Straight Arrow Connector 9">
            <a:extLst>
              <a:ext uri="{FF2B5EF4-FFF2-40B4-BE49-F238E27FC236}">
                <a16:creationId xmlns:a16="http://schemas.microsoft.com/office/drawing/2014/main" id="{F210D64F-E133-4407-869A-24B6EBDFAF74}"/>
              </a:ext>
            </a:extLst>
          </p:cNvPr>
          <p:cNvCxnSpPr/>
          <p:nvPr/>
        </p:nvCxnSpPr>
        <p:spPr>
          <a:xfrm flipV="1">
            <a:off x="7566025" y="3086100"/>
            <a:ext cx="0" cy="1054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E735-5845-47F2-8EE2-5337BE23855A}"/>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交通安全分析</a:t>
            </a:r>
          </a:p>
        </p:txBody>
      </p:sp>
      <p:sp>
        <p:nvSpPr>
          <p:cNvPr id="23555" name="Content Placeholder 2">
            <a:extLst>
              <a:ext uri="{FF2B5EF4-FFF2-40B4-BE49-F238E27FC236}">
                <a16:creationId xmlns:a16="http://schemas.microsoft.com/office/drawing/2014/main" id="{AE854D2B-0AF2-431A-BD9F-92B44DD75C21}"/>
              </a:ext>
            </a:extLst>
          </p:cNvPr>
          <p:cNvSpPr>
            <a:spLocks noGrp="1"/>
          </p:cNvSpPr>
          <p:nvPr>
            <p:ph idx="1"/>
          </p:nvPr>
        </p:nvSpPr>
        <p:spPr/>
        <p:txBody>
          <a:bodyPr/>
          <a:lstStyle/>
          <a:p>
            <a:pPr eaLnBrk="1" hangingPunct="1">
              <a:defRPr/>
            </a:pPr>
            <a:r>
              <a:rPr lang="zh-CN" altLang="en-US" dirty="0"/>
              <a:t>常见话题：</a:t>
            </a:r>
          </a:p>
          <a:p>
            <a:pPr marL="384048" lvl="1" indent="-182880" eaLnBrk="1" hangingPunct="1">
              <a:defRPr/>
            </a:pPr>
            <a:r>
              <a:rPr lang="zh-CN" altLang="en-US" dirty="0">
                <a:solidFill>
                  <a:schemeClr val="tx1">
                    <a:lumMod val="75000"/>
                    <a:lumOff val="25000"/>
                  </a:schemeClr>
                </a:solidFill>
              </a:rPr>
              <a:t>基于不同因素的风险分析（如：天气、驾驶员等）</a:t>
            </a:r>
          </a:p>
          <a:p>
            <a:pPr marL="384048" lvl="1" indent="-182880" eaLnBrk="1" hangingPunct="1">
              <a:defRPr/>
            </a:pPr>
            <a:r>
              <a:rPr lang="zh-CN" altLang="en-US" dirty="0">
                <a:solidFill>
                  <a:schemeClr val="tx1">
                    <a:lumMod val="75000"/>
                    <a:lumOff val="25000"/>
                  </a:schemeClr>
                </a:solidFill>
              </a:rPr>
              <a:t>影响分析（如：事故引起的延误、清理时间等）</a:t>
            </a:r>
          </a:p>
          <a:p>
            <a:pPr marL="384048" lvl="1" indent="-182880" eaLnBrk="1" hangingPunct="1">
              <a:defRPr/>
            </a:pPr>
            <a:r>
              <a:rPr lang="zh-CN" altLang="en-US" dirty="0">
                <a:solidFill>
                  <a:schemeClr val="tx1">
                    <a:lumMod val="75000"/>
                    <a:lumOff val="25000"/>
                  </a:schemeClr>
                </a:solidFill>
              </a:rPr>
              <a:t>安全处理的</a:t>
            </a:r>
            <a:r>
              <a:rPr lang="zh-CN" altLang="en-US" b="1" dirty="0">
                <a:solidFill>
                  <a:schemeClr val="tx1">
                    <a:lumMod val="75000"/>
                    <a:lumOff val="25000"/>
                  </a:schemeClr>
                </a:solidFill>
              </a:rPr>
              <a:t>热点识别（</a:t>
            </a:r>
            <a:r>
              <a:rPr lang="en-US" altLang="zh-CN" b="1" dirty="0">
                <a:solidFill>
                  <a:schemeClr val="tx1">
                    <a:lumMod val="75000"/>
                    <a:lumOff val="25000"/>
                  </a:schemeClr>
                </a:solidFill>
              </a:rPr>
              <a:t>HSID</a:t>
            </a:r>
            <a:r>
              <a:rPr lang="zh-CN" altLang="en-US" b="1" dirty="0">
                <a:solidFill>
                  <a:schemeClr val="tx1">
                    <a:lumMod val="75000"/>
                    <a:lumOff val="25000"/>
                  </a:schemeClr>
                </a:solidFill>
              </a:rPr>
              <a:t>）</a:t>
            </a:r>
          </a:p>
          <a:p>
            <a:pPr marL="91440" indent="-91440" eaLnBrk="1" hangingPunct="1">
              <a:lnSpc>
                <a:spcPct val="120000"/>
              </a:lnSpc>
              <a:defRPr/>
            </a:pPr>
            <a:r>
              <a:rPr lang="zh-CN" altLang="en-US" dirty="0">
                <a:solidFill>
                  <a:schemeClr val="tx1">
                    <a:lumMod val="75000"/>
                    <a:lumOff val="25000"/>
                  </a:schemeClr>
                </a:solidFill>
              </a:rPr>
              <a:t>碰撞热点通常定义为事故风险较高的位置，应优先考虑未来的安全处理。</a:t>
            </a:r>
            <a:endParaRPr lang="en-US" altLang="zh-CN" dirty="0">
              <a:solidFill>
                <a:schemeClr val="tx1">
                  <a:lumMod val="75000"/>
                  <a:lumOff val="25000"/>
                </a:schemeClr>
              </a:solidFill>
            </a:endParaRPr>
          </a:p>
          <a:p>
            <a:pPr marL="91440" indent="-91440" eaLnBrk="1" hangingPunct="1">
              <a:defRPr/>
            </a:pPr>
            <a:r>
              <a:rPr lang="zh-CN" altLang="en-US" dirty="0">
                <a:solidFill>
                  <a:srgbClr val="FF0000"/>
                </a:solidFill>
              </a:rPr>
              <a:t>怎么做？</a:t>
            </a:r>
            <a:endParaRPr lang="en-US" altLang="zh-CN" dirty="0">
              <a:solidFill>
                <a:srgbClr val="FF0000"/>
              </a:solidFill>
            </a:endParaRPr>
          </a:p>
          <a:p>
            <a:pPr marL="384048" lvl="1" indent="-182880" eaLnBrk="1" hangingPunct="1">
              <a:defRPr/>
            </a:pPr>
            <a:r>
              <a:rPr lang="zh-CN" altLang="en-US" dirty="0">
                <a:solidFill>
                  <a:schemeClr val="tx1">
                    <a:lumMod val="75000"/>
                    <a:lumOff val="25000"/>
                  </a:schemeClr>
                </a:solidFill>
              </a:rPr>
              <a:t>观察到的事故数、频率、财产损失等</a:t>
            </a:r>
          </a:p>
          <a:p>
            <a:pPr marL="384048" lvl="1" indent="-182880" eaLnBrk="1" hangingPunct="1">
              <a:defRPr/>
            </a:pPr>
            <a:r>
              <a:rPr lang="zh-CN" altLang="en-US" dirty="0">
                <a:solidFill>
                  <a:schemeClr val="tx1">
                    <a:lumMod val="75000"/>
                    <a:lumOff val="25000"/>
                  </a:schemeClr>
                </a:solidFill>
              </a:rPr>
              <a:t>地理空间分析：核密度估计、聚类分析等</a:t>
            </a:r>
          </a:p>
          <a:p>
            <a:pPr marL="384048" lvl="1" indent="-182880" eaLnBrk="1" hangingPunct="1">
              <a:defRPr/>
            </a:pPr>
            <a:r>
              <a:rPr lang="zh-CN" altLang="en-US" dirty="0">
                <a:solidFill>
                  <a:schemeClr val="tx1">
                    <a:lumMod val="75000"/>
                    <a:lumOff val="25000"/>
                  </a:schemeClr>
                </a:solidFill>
              </a:rPr>
              <a:t>建模：经验贝叶斯、改进潜力等</a:t>
            </a:r>
            <a:endParaRPr lang="en-US" altLang="zh-CN" dirty="0">
              <a:solidFill>
                <a:schemeClr val="tx1">
                  <a:lumMod val="75000"/>
                  <a:lumOff val="25000"/>
                </a:schemeClr>
              </a:solidFill>
            </a:endParaRPr>
          </a:p>
        </p:txBody>
      </p:sp>
      <p:sp>
        <p:nvSpPr>
          <p:cNvPr id="37892" name="Date Placeholder 3">
            <a:extLst>
              <a:ext uri="{FF2B5EF4-FFF2-40B4-BE49-F238E27FC236}">
                <a16:creationId xmlns:a16="http://schemas.microsoft.com/office/drawing/2014/main" id="{477C6EB0-ADE4-4736-8DDE-A60F7E5A9AD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7893" name="Footer Placeholder 4">
            <a:extLst>
              <a:ext uri="{FF2B5EF4-FFF2-40B4-BE49-F238E27FC236}">
                <a16:creationId xmlns:a16="http://schemas.microsoft.com/office/drawing/2014/main" id="{E7DD9E8B-2B33-4EAB-9938-FFFA9E1FA15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7894" name="Slide Number Placeholder 5">
            <a:extLst>
              <a:ext uri="{FF2B5EF4-FFF2-40B4-BE49-F238E27FC236}">
                <a16:creationId xmlns:a16="http://schemas.microsoft.com/office/drawing/2014/main" id="{F4B88615-3A8B-4A4F-9A0C-A61624C37E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D507-6CD0-45BE-958C-1F6BAC069C5E}"/>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事故热点识别</a:t>
            </a:r>
          </a:p>
        </p:txBody>
      </p:sp>
      <p:sp>
        <p:nvSpPr>
          <p:cNvPr id="25603" name="Content Placeholder 2">
            <a:extLst>
              <a:ext uri="{FF2B5EF4-FFF2-40B4-BE49-F238E27FC236}">
                <a16:creationId xmlns:a16="http://schemas.microsoft.com/office/drawing/2014/main" id="{BA3454F6-487D-4E14-A6F9-017CA1E52530}"/>
              </a:ext>
            </a:extLst>
          </p:cNvPr>
          <p:cNvSpPr>
            <a:spLocks noGrp="1"/>
          </p:cNvSpPr>
          <p:nvPr>
            <p:ph idx="1"/>
          </p:nvPr>
        </p:nvSpPr>
        <p:spPr>
          <a:solidFill>
            <a:schemeClr val="bg1"/>
          </a:solidFill>
        </p:spPr>
        <p:txBody>
          <a:bodyPr/>
          <a:lstStyle/>
          <a:p>
            <a:pPr marL="91440" lvl="1" indent="-91440" eaLnBrk="1" hangingPunct="1">
              <a:lnSpc>
                <a:spcPct val="120000"/>
              </a:lnSpc>
              <a:spcBef>
                <a:spcPts val="1200"/>
              </a:spcBef>
              <a:spcAft>
                <a:spcPts val="200"/>
              </a:spcAft>
              <a:buSzPct val="100000"/>
              <a:buFont typeface="Calibri" panose="020F0502020204030204" pitchFamily="34" charset="0"/>
              <a:buChar char=" "/>
              <a:defRPr/>
            </a:pPr>
            <a:r>
              <a:rPr lang="zh-CN" altLang="en-US" sz="2800" dirty="0">
                <a:solidFill>
                  <a:srgbClr val="FF0000"/>
                </a:solidFill>
              </a:rPr>
              <a:t>为什么要给事故建模，而不是仅仅修复那些事故率高的地点？</a:t>
            </a:r>
            <a:endParaRPr lang="en-US" altLang="zh-CN" sz="2800" dirty="0">
              <a:solidFill>
                <a:srgbClr val="FF0000"/>
              </a:solidFill>
            </a:endParaRPr>
          </a:p>
          <a:p>
            <a:pPr marL="384048" lvl="1" indent="-182880" eaLnBrk="1" hangingPunct="1">
              <a:lnSpc>
                <a:spcPct val="120000"/>
              </a:lnSpc>
              <a:defRPr/>
            </a:pPr>
            <a:r>
              <a:rPr lang="zh-CN" altLang="en-US" dirty="0">
                <a:solidFill>
                  <a:schemeClr val="tx1">
                    <a:lumMod val="75000"/>
                    <a:lumOff val="25000"/>
                  </a:schemeClr>
                </a:solidFill>
              </a:rPr>
              <a:t>车祸是随机事件，不能对风险进行稳定的估计。</a:t>
            </a:r>
          </a:p>
          <a:p>
            <a:pPr marL="384048" lvl="1" indent="-182880" eaLnBrk="1" hangingPunct="1">
              <a:lnSpc>
                <a:spcPct val="120000"/>
              </a:lnSpc>
              <a:defRPr/>
            </a:pPr>
            <a:r>
              <a:rPr lang="zh-CN" altLang="en-US" dirty="0">
                <a:solidFill>
                  <a:schemeClr val="tx1">
                    <a:lumMod val="75000"/>
                    <a:lumOff val="25000"/>
                  </a:schemeClr>
                </a:solidFill>
              </a:rPr>
              <a:t>某些设施类别本身就具有较高的风险（较高的交通量、较长的路段长度等）。</a:t>
            </a:r>
          </a:p>
          <a:p>
            <a:pPr marL="384048" lvl="1" indent="-182880" eaLnBrk="1" hangingPunct="1">
              <a:lnSpc>
                <a:spcPct val="120000"/>
              </a:lnSpc>
              <a:defRPr/>
            </a:pPr>
            <a:r>
              <a:rPr lang="zh-CN" altLang="en-US" dirty="0">
                <a:solidFill>
                  <a:schemeClr val="tx1">
                    <a:lumMod val="75000"/>
                    <a:lumOff val="25000"/>
                  </a:schemeClr>
                </a:solidFill>
              </a:rPr>
              <a:t>我们可以使用统计模型来比较同一级别的设施。</a:t>
            </a:r>
          </a:p>
          <a:p>
            <a:pPr eaLnBrk="1" hangingPunct="1">
              <a:lnSpc>
                <a:spcPct val="120000"/>
              </a:lnSpc>
              <a:defRPr/>
            </a:pPr>
            <a:r>
              <a:rPr lang="zh-CN" altLang="en-US" dirty="0">
                <a:solidFill>
                  <a:srgbClr val="FF0000"/>
                </a:solidFill>
              </a:rPr>
              <a:t> </a:t>
            </a:r>
          </a:p>
          <a:p>
            <a:pPr marL="91440" indent="-91440" eaLnBrk="1" hangingPunct="1">
              <a:lnSpc>
                <a:spcPct val="120000"/>
              </a:lnSpc>
              <a:defRPr/>
            </a:pPr>
            <a:r>
              <a:rPr lang="zh-CN" altLang="en-US" dirty="0">
                <a:solidFill>
                  <a:schemeClr val="tx1">
                    <a:lumMod val="75000"/>
                    <a:lumOff val="25000"/>
                  </a:schemeClr>
                </a:solidFill>
              </a:rPr>
              <a:t>尽管已经提出了更先进</a:t>
            </a:r>
            <a:r>
              <a:rPr lang="en-US" altLang="zh-CN" dirty="0">
                <a:solidFill>
                  <a:schemeClr val="tx1">
                    <a:lumMod val="75000"/>
                    <a:lumOff val="25000"/>
                  </a:schemeClr>
                </a:solidFill>
              </a:rPr>
              <a:t>/</a:t>
            </a:r>
            <a:r>
              <a:rPr lang="zh-CN" altLang="en-US" dirty="0">
                <a:solidFill>
                  <a:schemeClr val="tx1">
                    <a:lumMod val="75000"/>
                    <a:lumOff val="25000"/>
                  </a:schemeClr>
                </a:solidFill>
              </a:rPr>
              <a:t>更精确的方法，经验贝叶斯（</a:t>
            </a:r>
            <a:r>
              <a:rPr lang="en-US" altLang="zh-CN" dirty="0">
                <a:solidFill>
                  <a:schemeClr val="tx1">
                    <a:lumMod val="75000"/>
                    <a:lumOff val="25000"/>
                  </a:schemeClr>
                </a:solidFill>
              </a:rPr>
              <a:t>EB</a:t>
            </a:r>
            <a:r>
              <a:rPr lang="zh-CN" altLang="en-US" dirty="0">
                <a:solidFill>
                  <a:schemeClr val="tx1">
                    <a:lumMod val="75000"/>
                    <a:lumOff val="25000"/>
                  </a:schemeClr>
                </a:solidFill>
              </a:rPr>
              <a:t>）通常被认为是标准。</a:t>
            </a:r>
            <a:endParaRPr lang="en-US" altLang="zh-CN" dirty="0">
              <a:solidFill>
                <a:schemeClr val="tx1">
                  <a:lumMod val="75000"/>
                  <a:lumOff val="25000"/>
                </a:schemeClr>
              </a:solidFill>
            </a:endParaRPr>
          </a:p>
        </p:txBody>
      </p:sp>
      <p:sp>
        <p:nvSpPr>
          <p:cNvPr id="39940" name="Date Placeholder 3">
            <a:extLst>
              <a:ext uri="{FF2B5EF4-FFF2-40B4-BE49-F238E27FC236}">
                <a16:creationId xmlns:a16="http://schemas.microsoft.com/office/drawing/2014/main" id="{902AE34E-39A9-4250-A1BF-813189DC86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39941" name="Footer Placeholder 4">
            <a:extLst>
              <a:ext uri="{FF2B5EF4-FFF2-40B4-BE49-F238E27FC236}">
                <a16:creationId xmlns:a16="http://schemas.microsoft.com/office/drawing/2014/main" id="{2A6821FE-42F8-4A65-A056-5C2A4C2CAC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39942" name="Slide Number Placeholder 5">
            <a:extLst>
              <a:ext uri="{FF2B5EF4-FFF2-40B4-BE49-F238E27FC236}">
                <a16:creationId xmlns:a16="http://schemas.microsoft.com/office/drawing/2014/main" id="{673A4932-33C5-49BD-87EE-9D52C7B791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BCCA-91AD-4970-BAD2-EA84F5A80248}"/>
              </a:ext>
            </a:extLst>
          </p:cNvPr>
          <p:cNvSpPr>
            <a:spLocks noGrp="1"/>
          </p:cNvSpPr>
          <p:nvPr>
            <p:ph type="title"/>
          </p:nvPr>
        </p:nvSpPr>
        <p:spPr/>
        <p:txBody>
          <a:bodyPr wrap="square" numCol="1" anchorCtr="0" compatLnSpc="1">
            <a:prstTxWarp prst="textNoShape">
              <a:avLst/>
            </a:prstTxWarp>
          </a:bodyPr>
          <a:lstStyle/>
          <a:p>
            <a:pPr eaLnBrk="1" hangingPunct="1">
              <a:defRPr/>
            </a:pPr>
            <a:r>
              <a:rPr lang="zh-CN" altLang="en-US"/>
              <a:t>泊松过程</a:t>
            </a:r>
          </a:p>
        </p:txBody>
      </p:sp>
      <p:sp>
        <p:nvSpPr>
          <p:cNvPr id="27651" name="Content Placeholder 2">
            <a:extLst>
              <a:ext uri="{FF2B5EF4-FFF2-40B4-BE49-F238E27FC236}">
                <a16:creationId xmlns:a16="http://schemas.microsoft.com/office/drawing/2014/main" id="{B6F8BC47-4340-42E9-9675-BCE98CC0CC9C}"/>
              </a:ext>
            </a:extLst>
          </p:cNvPr>
          <p:cNvSpPr>
            <a:spLocks noGrp="1"/>
          </p:cNvSpPr>
          <p:nvPr>
            <p:ph idx="1"/>
          </p:nvPr>
        </p:nvSpPr>
        <p:spPr/>
        <p:txBody>
          <a:bodyPr/>
          <a:lstStyle/>
          <a:p>
            <a:pPr eaLnBrk="1" hangingPunct="1">
              <a:lnSpc>
                <a:spcPct val="120000"/>
              </a:lnSpc>
              <a:defRPr/>
            </a:pPr>
            <a:r>
              <a:rPr lang="zh-CN" altLang="en-US" dirty="0"/>
              <a:t>泊松过程是排队论中最重要的模型之一。</a:t>
            </a:r>
            <a:endParaRPr lang="en-US" altLang="zh-CN" dirty="0"/>
          </a:p>
          <a:p>
            <a:pPr marL="384048" lvl="1" indent="-182880" eaLnBrk="1" hangingPunct="1">
              <a:lnSpc>
                <a:spcPct val="120000"/>
              </a:lnSpc>
              <a:defRPr/>
            </a:pPr>
            <a:r>
              <a:rPr lang="zh-CN" altLang="en-US" dirty="0">
                <a:solidFill>
                  <a:schemeClr val="tx1">
                    <a:lumMod val="75000"/>
                    <a:lumOff val="25000"/>
                  </a:schemeClr>
                </a:solidFill>
              </a:rPr>
              <a:t>基于时间的，基于事件的计数数据（例如，一个时间段内到达的客户数量） </a:t>
            </a:r>
            <a:endParaRPr lang="en-US" altLang="zh-CN" dirty="0">
              <a:solidFill>
                <a:schemeClr val="tx1">
                  <a:lumMod val="75000"/>
                  <a:lumOff val="25000"/>
                </a:schemeClr>
              </a:solidFill>
            </a:endParaRPr>
          </a:p>
          <a:p>
            <a:pPr marL="384048" lvl="1" indent="-182880" eaLnBrk="1" hangingPunct="1">
              <a:lnSpc>
                <a:spcPct val="120000"/>
              </a:lnSpc>
              <a:defRPr/>
            </a:pPr>
            <a:r>
              <a:rPr lang="zh-CN" altLang="en-US" dirty="0">
                <a:solidFill>
                  <a:schemeClr val="tx1">
                    <a:lumMod val="75000"/>
                    <a:lumOff val="25000"/>
                  </a:schemeClr>
                </a:solidFill>
              </a:rPr>
              <a:t>非并行时间段中的计数是独立的</a:t>
            </a:r>
          </a:p>
          <a:p>
            <a:pPr eaLnBrk="1" hangingPunct="1">
              <a:lnSpc>
                <a:spcPct val="120000"/>
              </a:lnSpc>
              <a:defRPr/>
            </a:pPr>
            <a:r>
              <a:rPr lang="zh-CN" altLang="en-US" dirty="0"/>
              <a:t>分布</a:t>
            </a:r>
          </a:p>
          <a:p>
            <a:pPr marL="384048" lvl="1" indent="-182880" eaLnBrk="1" hangingPunct="1">
              <a:lnSpc>
                <a:spcPct val="120000"/>
              </a:lnSpc>
              <a:defRPr/>
            </a:pPr>
            <a:r>
              <a:rPr lang="zh-CN" altLang="en-US" dirty="0">
                <a:solidFill>
                  <a:schemeClr val="tx1">
                    <a:lumMod val="75000"/>
                    <a:lumOff val="25000"/>
                  </a:schemeClr>
                </a:solidFill>
              </a:rPr>
              <a:t>一个时间段内的事件计数服从</a:t>
            </a:r>
            <a:r>
              <a:rPr lang="zh-CN" altLang="en-US" b="1" dirty="0">
                <a:solidFill>
                  <a:schemeClr val="tx1">
                    <a:lumMod val="75000"/>
                    <a:lumOff val="25000"/>
                  </a:schemeClr>
                </a:solidFill>
              </a:rPr>
              <a:t>泊松分布</a:t>
            </a:r>
          </a:p>
          <a:p>
            <a:pPr marL="384048" lvl="1" indent="-182880" eaLnBrk="1" hangingPunct="1">
              <a:lnSpc>
                <a:spcPct val="120000"/>
              </a:lnSpc>
              <a:defRPr/>
            </a:pPr>
            <a:r>
              <a:rPr lang="zh-CN" altLang="en-US" dirty="0">
                <a:solidFill>
                  <a:schemeClr val="tx1">
                    <a:lumMod val="75000"/>
                    <a:lumOff val="25000"/>
                  </a:schemeClr>
                </a:solidFill>
              </a:rPr>
              <a:t>两个连续事件之间的时间间隔服从</a:t>
            </a:r>
            <a:r>
              <a:rPr lang="zh-CN" altLang="en-US" b="1" dirty="0">
                <a:solidFill>
                  <a:schemeClr val="tx1">
                    <a:lumMod val="75000"/>
                    <a:lumOff val="25000"/>
                  </a:schemeClr>
                </a:solidFill>
              </a:rPr>
              <a:t>指数分布</a:t>
            </a:r>
            <a:endParaRPr lang="en-US" altLang="zh-CN" b="1" dirty="0">
              <a:solidFill>
                <a:schemeClr val="tx1">
                  <a:lumMod val="75000"/>
                  <a:lumOff val="25000"/>
                </a:schemeClr>
              </a:solidFill>
            </a:endParaRPr>
          </a:p>
        </p:txBody>
      </p:sp>
      <p:sp>
        <p:nvSpPr>
          <p:cNvPr id="41988" name="Date Placeholder 3">
            <a:extLst>
              <a:ext uri="{FF2B5EF4-FFF2-40B4-BE49-F238E27FC236}">
                <a16:creationId xmlns:a16="http://schemas.microsoft.com/office/drawing/2014/main" id="{E32A85E6-78A0-463F-B5D7-9023C7C8DE5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22</a:t>
            </a:r>
            <a:r>
              <a:rPr lang="zh-CN" altLang="en-US">
                <a:solidFill>
                  <a:srgbClr val="FFFFFF"/>
                </a:solidFill>
              </a:rPr>
              <a:t>日</a:t>
            </a:r>
            <a:endParaRPr lang="en-US" altLang="zh-CN">
              <a:solidFill>
                <a:srgbClr val="FFFFFF"/>
              </a:solidFill>
            </a:endParaRPr>
          </a:p>
        </p:txBody>
      </p:sp>
      <p:sp>
        <p:nvSpPr>
          <p:cNvPr id="41989" name="Footer Placeholder 4">
            <a:extLst>
              <a:ext uri="{FF2B5EF4-FFF2-40B4-BE49-F238E27FC236}">
                <a16:creationId xmlns:a16="http://schemas.microsoft.com/office/drawing/2014/main" id="{5F1C0281-2139-465C-A464-DDBF81C039E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zh-CN" altLang="en-US" cap="none">
                <a:solidFill>
                  <a:srgbClr val="FFFFFF"/>
                </a:solidFill>
              </a:rPr>
              <a:t>交通大数据分析</a:t>
            </a:r>
          </a:p>
        </p:txBody>
      </p:sp>
      <p:sp>
        <p:nvSpPr>
          <p:cNvPr id="41990" name="Slide Number Placeholder 5">
            <a:extLst>
              <a:ext uri="{FF2B5EF4-FFF2-40B4-BE49-F238E27FC236}">
                <a16:creationId xmlns:a16="http://schemas.microsoft.com/office/drawing/2014/main" id="{3BEE84C0-D135-4DA6-B54B-B45F8BABBE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35214</TotalTime>
  <Words>5994</Words>
  <Application>Microsoft Office PowerPoint</Application>
  <PresentationFormat>宽屏</PresentationFormat>
  <Paragraphs>569</Paragraphs>
  <Slides>27</Slides>
  <Notes>26</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27</vt:i4>
      </vt:variant>
    </vt:vector>
  </HeadingPairs>
  <TitlesOfParts>
    <vt:vector size="39" baseType="lpstr">
      <vt:lpstr>等线</vt:lpstr>
      <vt:lpstr>宋体</vt:lpstr>
      <vt:lpstr>Arial</vt:lpstr>
      <vt:lpstr>Calibri</vt:lpstr>
      <vt:lpstr>Calibri Light</vt:lpstr>
      <vt:lpstr>Cambria</vt:lpstr>
      <vt:lpstr>Cambria Math</vt:lpstr>
      <vt:lpstr>Times New Roman</vt:lpstr>
      <vt:lpstr>Wingdings</vt:lpstr>
      <vt:lpstr>Retrospect</vt:lpstr>
      <vt:lpstr>1_Retrospect</vt:lpstr>
      <vt:lpstr>Equation</vt:lpstr>
      <vt:lpstr>交通安全分析</vt:lpstr>
      <vt:lpstr>交通安全分析</vt:lpstr>
      <vt:lpstr>交通事故影响</vt:lpstr>
      <vt:lpstr>PowerPoint 演示文稿</vt:lpstr>
      <vt:lpstr>美国车辆行驶里程和死亡率</vt:lpstr>
      <vt:lpstr>美国每年的车祸死亡人数</vt:lpstr>
      <vt:lpstr>交通安全分析</vt:lpstr>
      <vt:lpstr>事故热点识别</vt:lpstr>
      <vt:lpstr>泊松过程</vt:lpstr>
      <vt:lpstr>泊松分布</vt:lpstr>
      <vt:lpstr>事故计数的泊松回归</vt:lpstr>
      <vt:lpstr>极大似然估计</vt:lpstr>
      <vt:lpstr>极大似然估计</vt:lpstr>
      <vt:lpstr>负二项回归</vt:lpstr>
      <vt:lpstr>负二项回归</vt:lpstr>
      <vt:lpstr>全方差律的证明</vt:lpstr>
      <vt:lpstr>负二项回归</vt:lpstr>
      <vt:lpstr>经验贝叶斯方法（EB Method）</vt:lpstr>
      <vt:lpstr>经验贝叶斯方法（EB Method）</vt:lpstr>
      <vt:lpstr>经验贝叶斯方法（EB Method）</vt:lpstr>
      <vt:lpstr>经验贝叶斯方法（EB Method）</vt:lpstr>
      <vt:lpstr>EB Method的考虑因素</vt:lpstr>
      <vt:lpstr>在SQL中创建数据表</vt:lpstr>
      <vt:lpstr>在SQL中创建数据表</vt:lpstr>
      <vt:lpstr>在R中建立模型</vt:lpstr>
      <vt:lpstr>在R中建立模型</vt:lpstr>
      <vt:lpstr>在R中建立模型</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LYJ</cp:lastModifiedBy>
  <cp:revision>798</cp:revision>
  <dcterms:created xsi:type="dcterms:W3CDTF">2016-12-05T18:51:00Z</dcterms:created>
  <dcterms:modified xsi:type="dcterms:W3CDTF">2021-01-31T05:52:29Z</dcterms:modified>
</cp:coreProperties>
</file>