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39"/>
  </p:notesMasterIdLst>
  <p:sldIdLst>
    <p:sldId id="358" r:id="rId2"/>
    <p:sldId id="359" r:id="rId3"/>
    <p:sldId id="360" r:id="rId4"/>
    <p:sldId id="361" r:id="rId5"/>
    <p:sldId id="362" r:id="rId6"/>
    <p:sldId id="363" r:id="rId7"/>
    <p:sldId id="364" r:id="rId8"/>
    <p:sldId id="365" r:id="rId9"/>
    <p:sldId id="366" r:id="rId10"/>
    <p:sldId id="367" r:id="rId11"/>
    <p:sldId id="368" r:id="rId12"/>
    <p:sldId id="369" r:id="rId13"/>
    <p:sldId id="370" r:id="rId14"/>
    <p:sldId id="371" r:id="rId15"/>
    <p:sldId id="372" r:id="rId16"/>
    <p:sldId id="373" r:id="rId17"/>
    <p:sldId id="374" r:id="rId18"/>
    <p:sldId id="375" r:id="rId19"/>
    <p:sldId id="377" r:id="rId20"/>
    <p:sldId id="378" r:id="rId21"/>
    <p:sldId id="379" r:id="rId22"/>
    <p:sldId id="382" r:id="rId23"/>
    <p:sldId id="312" r:id="rId24"/>
    <p:sldId id="383" r:id="rId25"/>
    <p:sldId id="399" r:id="rId26"/>
    <p:sldId id="385" r:id="rId27"/>
    <p:sldId id="386" r:id="rId28"/>
    <p:sldId id="387" r:id="rId29"/>
    <p:sldId id="388" r:id="rId30"/>
    <p:sldId id="389" r:id="rId31"/>
    <p:sldId id="390" r:id="rId32"/>
    <p:sldId id="391" r:id="rId33"/>
    <p:sldId id="393" r:id="rId34"/>
    <p:sldId id="395" r:id="rId35"/>
    <p:sldId id="397" r:id="rId36"/>
    <p:sldId id="398" r:id="rId37"/>
    <p:sldId id="333" r:id="rId38"/>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FF"/>
    <a:srgbClr val="0D8686"/>
    <a:srgbClr val="3B3BFF"/>
    <a:srgbClr val="008080"/>
    <a:srgbClr val="FF6803"/>
    <a:srgbClr val="F7A20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34" autoAdjust="0"/>
    <p:restoredTop sz="72326" autoAdjust="0"/>
  </p:normalViewPr>
  <p:slideViewPr>
    <p:cSldViewPr snapToGrid="0">
      <p:cViewPr varScale="1">
        <p:scale>
          <a:sx n="56" d="100"/>
          <a:sy n="56" d="100"/>
        </p:scale>
        <p:origin x="66" y="81"/>
      </p:cViewPr>
      <p:guideLst>
        <p:guide orient="horz" pos="2160"/>
        <p:guide pos="3840"/>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73302D-C873-45AA-B547-1E6E06174CF1}"/>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ea typeface="宋体" panose="02010600030101010101" pitchFamily="2" charset="-122"/>
              </a:defRPr>
            </a:lvl1pPr>
          </a:lstStyle>
          <a:p>
            <a:pPr>
              <a:defRPr/>
            </a:pPr>
            <a:endParaRPr lang="en-US" altLang="zh-CN"/>
          </a:p>
        </p:txBody>
      </p:sp>
      <p:sp>
        <p:nvSpPr>
          <p:cNvPr id="3" name="Date Placeholder 2">
            <a:extLst>
              <a:ext uri="{FF2B5EF4-FFF2-40B4-BE49-F238E27FC236}">
                <a16:creationId xmlns:a16="http://schemas.microsoft.com/office/drawing/2014/main" id="{12C1191F-5A42-4017-8603-4FBCB9B3536C}"/>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宋体" panose="02010600030101010101" pitchFamily="2" charset="-122"/>
              </a:defRPr>
            </a:lvl1pPr>
          </a:lstStyle>
          <a:p>
            <a:pPr>
              <a:defRPr/>
            </a:pPr>
            <a:fld id="{429AE658-8B60-4743-A0D9-2F6406057CEE}" type="datetimeFigureOut">
              <a:rPr lang="en-US" altLang="zh-CN"/>
              <a:pPr>
                <a:defRPr/>
              </a:pPr>
              <a:t>1/27/2021</a:t>
            </a:fld>
            <a:endParaRPr lang="en-US" altLang="zh-CN"/>
          </a:p>
        </p:txBody>
      </p:sp>
      <p:sp>
        <p:nvSpPr>
          <p:cNvPr id="4" name="Slide Image Placeholder 3">
            <a:extLst>
              <a:ext uri="{FF2B5EF4-FFF2-40B4-BE49-F238E27FC236}">
                <a16:creationId xmlns:a16="http://schemas.microsoft.com/office/drawing/2014/main" id="{40F17C87-F9FE-47BC-971B-0FFE718E3817}"/>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721A1535-7A2B-44F6-AEB1-AD6B3CC68E1F}"/>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F5782430-F41A-4754-B3B2-B1E84D6E69C9}"/>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ea typeface="宋体" panose="02010600030101010101" pitchFamily="2" charset="-122"/>
              </a:defRPr>
            </a:lvl1pPr>
          </a:lstStyle>
          <a:p>
            <a:pPr>
              <a:defRPr/>
            </a:pPr>
            <a:endParaRPr lang="en-US" altLang="zh-CN"/>
          </a:p>
        </p:txBody>
      </p:sp>
      <p:sp>
        <p:nvSpPr>
          <p:cNvPr id="7" name="Slide Number Placeholder 6">
            <a:extLst>
              <a:ext uri="{FF2B5EF4-FFF2-40B4-BE49-F238E27FC236}">
                <a16:creationId xmlns:a16="http://schemas.microsoft.com/office/drawing/2014/main" id="{567A8B05-C903-400B-97D5-9F02963CE081}"/>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ea typeface="宋体" panose="02010600030101010101" pitchFamily="2" charset="-122"/>
              </a:defRPr>
            </a:lvl1pPr>
          </a:lstStyle>
          <a:p>
            <a:pPr>
              <a:defRPr/>
            </a:pPr>
            <a:fld id="{734D035A-73B4-424C-9096-52158F58D7F9}"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1126584E-C928-42D7-808F-E754D6AF4F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a:extLst>
              <a:ext uri="{FF2B5EF4-FFF2-40B4-BE49-F238E27FC236}">
                <a16:creationId xmlns:a16="http://schemas.microsoft.com/office/drawing/2014/main" id="{5B3C5B7D-2007-4E23-99F4-18A4DA83C68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ea typeface="宋体" panose="02010600030101010101" pitchFamily="2" charset="-122"/>
              </a:rPr>
              <a:t>We then move to our next topic today, road capacity analysis. </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Note that EB method we just introduced is very general and can be used in a large number of fields, but the HCM methods are really just a recipe for traffic capacity analysis and not at all applicable to anything else.</a:t>
            </a:r>
          </a:p>
          <a:p>
            <a:pPr eaLnBrk="1" hangingPunct="1">
              <a:spcBef>
                <a:spcPct val="0"/>
              </a:spcBef>
            </a:pPr>
            <a:endParaRPr lang="en-US" altLang="zh-CN">
              <a:ea typeface="宋体" panose="02010600030101010101" pitchFamily="2" charset="-122"/>
            </a:endParaRPr>
          </a:p>
        </p:txBody>
      </p:sp>
      <p:sp>
        <p:nvSpPr>
          <p:cNvPr id="12292" name="Slide Number Placeholder 3">
            <a:extLst>
              <a:ext uri="{FF2B5EF4-FFF2-40B4-BE49-F238E27FC236}">
                <a16:creationId xmlns:a16="http://schemas.microsoft.com/office/drawing/2014/main" id="{C225FB15-19DB-4A44-A9DE-8EBADD6E311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8E226EAF-CE83-4CB8-B889-06F26D0DD863}" type="slidenum">
              <a:rPr lang="en-US" altLang="zh-CN" smtClean="0"/>
              <a:pPr/>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3759CC98-835A-4F9A-8B8C-56367247ADE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a:extLst>
              <a:ext uri="{FF2B5EF4-FFF2-40B4-BE49-F238E27FC236}">
                <a16:creationId xmlns:a16="http://schemas.microsoft.com/office/drawing/2014/main" id="{269B47EB-D06A-4DA9-BDAC-CACFCE8120B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ea typeface="宋体" panose="02010600030101010101" pitchFamily="2" charset="-122"/>
              </a:rPr>
              <a:t>Here are couple other things to note from the HCM definition of capacity. </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Capacity is a measurement of a single point or uniform road section. Uniform refers to the same prevailing conditions, we need to limit our analysis to a homogenous section of roadway. If any prevailing condition changes, we need to analyze the capacity as another road section.</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The units of capacity may be defined in terms of persons/hour or vehicles/hour, depending on the type of facility involved, and the purpose of the analysis. </a:t>
            </a:r>
          </a:p>
          <a:p>
            <a:pPr eaLnBrk="1" hangingPunct="1">
              <a:spcBef>
                <a:spcPct val="0"/>
              </a:spcBef>
            </a:pPr>
            <a:r>
              <a:rPr lang="en-US" altLang="zh-CN">
                <a:ea typeface="宋体" panose="02010600030101010101" pitchFamily="2" charset="-122"/>
              </a:rPr>
              <a:t>But, when we are talking about transit, bicycles, and pedestrians, we are using units of people per hour. </a:t>
            </a:r>
          </a:p>
        </p:txBody>
      </p:sp>
      <p:sp>
        <p:nvSpPr>
          <p:cNvPr id="30724" name="Slide Number Placeholder 3">
            <a:extLst>
              <a:ext uri="{FF2B5EF4-FFF2-40B4-BE49-F238E27FC236}">
                <a16:creationId xmlns:a16="http://schemas.microsoft.com/office/drawing/2014/main" id="{14464B2F-12A6-4056-BD57-7320662E2DD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9C9629B2-85BD-48DA-8A7A-321B6E8965FD}" type="slidenum">
              <a:rPr lang="en-US" altLang="zh-CN" smtClean="0"/>
              <a:pPr/>
              <a:t>10</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76F70EF2-E1AE-4995-A8C3-BB74C5BBBC5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a:extLst>
              <a:ext uri="{FF2B5EF4-FFF2-40B4-BE49-F238E27FC236}">
                <a16:creationId xmlns:a16="http://schemas.microsoft.com/office/drawing/2014/main" id="{6AB8FE28-7034-4103-853D-E91FF86B5E3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ea typeface="宋体" panose="02010600030101010101" pitchFamily="2" charset="-122"/>
              </a:rPr>
              <a:t>I am going to briefly go over these three basic analysis types, though we will focus on basic freeway segments. </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There are a lot more to consider in capacity analysis such as ramp/weaving sections and multi-modal capacity. But we will focus on these types in the scope of this class.</a:t>
            </a:r>
          </a:p>
        </p:txBody>
      </p:sp>
      <p:sp>
        <p:nvSpPr>
          <p:cNvPr id="32772" name="Slide Number Placeholder 3">
            <a:extLst>
              <a:ext uri="{FF2B5EF4-FFF2-40B4-BE49-F238E27FC236}">
                <a16:creationId xmlns:a16="http://schemas.microsoft.com/office/drawing/2014/main" id="{172CF198-17A8-4AF6-9F10-6D01A84CBB6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42DA4819-8508-494B-A36E-49AAC5949A64}" type="slidenum">
              <a:rPr lang="en-US" altLang="zh-CN" smtClean="0"/>
              <a:pPr/>
              <a:t>11</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83D1E572-E019-4E24-B195-37D91880F92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FF25835D-A531-44F2-BBF2-69B4B6A5B83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ea typeface="宋体" panose="02010600030101010101" pitchFamily="2" charset="-122"/>
              </a:rPr>
              <a:t>In general, we start with defining a base or ideal condition, and the capacity for such condition.</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Note that this does not indicate typical real world conditions. Rather, this is something close to the best possible conditions under typical design standards.</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That way we can consider the reduction in capacity that is due to any differences between the ideal conditions and the given conditions.</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So let’s take a look at how the HCM defines ideal conditions. </a:t>
            </a:r>
          </a:p>
          <a:p>
            <a:pPr eaLnBrk="1" hangingPunct="1">
              <a:spcBef>
                <a:spcPct val="0"/>
              </a:spcBef>
            </a:pPr>
            <a:endParaRPr lang="en-US" altLang="en-US" b="1">
              <a:solidFill>
                <a:schemeClr val="bg1"/>
              </a:solidFill>
            </a:endParaRPr>
          </a:p>
          <a:p>
            <a:pPr eaLnBrk="1" hangingPunct="1">
              <a:spcBef>
                <a:spcPct val="0"/>
              </a:spcBef>
            </a:pPr>
            <a:endParaRPr lang="en-US" altLang="zh-CN">
              <a:ea typeface="宋体" panose="02010600030101010101" pitchFamily="2" charset="-122"/>
            </a:endParaRPr>
          </a:p>
        </p:txBody>
      </p:sp>
      <p:sp>
        <p:nvSpPr>
          <p:cNvPr id="34820" name="Slide Number Placeholder 3">
            <a:extLst>
              <a:ext uri="{FF2B5EF4-FFF2-40B4-BE49-F238E27FC236}">
                <a16:creationId xmlns:a16="http://schemas.microsoft.com/office/drawing/2014/main" id="{911B6F68-F93F-4122-9757-6C34F2C6F5F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E704064F-F1DF-4A9A-9E8E-08CDA0AF77D1}" type="slidenum">
              <a:rPr lang="en-US" altLang="zh-CN" smtClean="0"/>
              <a:pPr/>
              <a:t>12</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75952A49-FD8C-4C35-8258-49270732229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a:extLst>
              <a:ext uri="{FF2B5EF4-FFF2-40B4-BE49-F238E27FC236}">
                <a16:creationId xmlns:a16="http://schemas.microsoft.com/office/drawing/2014/main" id="{5623B814-7DBB-40A1-BE95-FEFE678FA37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ea typeface="宋体" panose="02010600030101010101" pitchFamily="2" charset="-122"/>
              </a:rPr>
              <a:t>Here is a list of base conditions for basic freeway segments, including…</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It should be clear that there is almost no case when the case conditions will exist. </a:t>
            </a:r>
          </a:p>
          <a:p>
            <a:pPr eaLnBrk="1" hangingPunct="1">
              <a:spcBef>
                <a:spcPct val="0"/>
              </a:spcBef>
            </a:pPr>
            <a:r>
              <a:rPr lang="en-US" altLang="zh-CN">
                <a:ea typeface="宋体" panose="02010600030101010101" pitchFamily="2" charset="-122"/>
              </a:rPr>
              <a:t>For example, we assume there are no heavy vehicles in the traffic stream, no ramps, and all drivers are familiar with the facilities.</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b="1"/>
              <a:t>The term itself is self explanatory. It can be defined as the clearance between the body of the vehicle (moving on the outermost lane) to any of the way side installations (like sign posts, signal tree etc).</a:t>
            </a:r>
            <a:r>
              <a:rPr lang="zh-CN" altLang="en-US"/>
              <a:t>侧向净空</a:t>
            </a:r>
            <a:endParaRPr lang="zh-CN" altLang="en-US" b="1">
              <a:ea typeface="宋体" panose="02010600030101010101" pitchFamily="2" charset="-122"/>
            </a:endParaRPr>
          </a:p>
          <a:p>
            <a:pPr eaLnBrk="1" hangingPunct="1">
              <a:spcBef>
                <a:spcPct val="0"/>
              </a:spcBef>
            </a:pPr>
            <a:endParaRPr lang="zh-CN" altLang="en-US">
              <a:ea typeface="宋体" panose="02010600030101010101" pitchFamily="2" charset="-122"/>
            </a:endParaRPr>
          </a:p>
          <a:p>
            <a:pPr eaLnBrk="1" hangingPunct="1">
              <a:spcBef>
                <a:spcPct val="0"/>
              </a:spcBef>
            </a:pPr>
            <a:r>
              <a:rPr lang="en-US" altLang="zh-CN">
                <a:ea typeface="宋体" panose="02010600030101010101" pitchFamily="2" charset="-122"/>
              </a:rPr>
              <a:t>But given these ideal conditions, can we get some standard capacity? </a:t>
            </a:r>
          </a:p>
          <a:p>
            <a:pPr eaLnBrk="1" hangingPunct="1">
              <a:spcBef>
                <a:spcPct val="0"/>
              </a:spcBef>
            </a:pPr>
            <a:r>
              <a:rPr lang="en-US" altLang="zh-CN">
                <a:ea typeface="宋体" panose="02010600030101010101" pitchFamily="2" charset="-122"/>
              </a:rPr>
              <a:t>The answer is no, we also need to know free flow speed. </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FFS is the average speed of passenger cars measured during periods of low to moderate flow (up to 1,000 pc/h/ln). That is, the speed when vehicles are free from the influence of other vehicles. </a:t>
            </a:r>
          </a:p>
          <a:p>
            <a:pPr eaLnBrk="1" hangingPunct="1">
              <a:spcBef>
                <a:spcPct val="0"/>
              </a:spcBef>
            </a:pPr>
            <a:r>
              <a:rPr lang="en-US" altLang="zh-CN">
                <a:ea typeface="宋体" panose="02010600030101010101" pitchFamily="2" charset="-122"/>
              </a:rPr>
              <a:t>In general, FFS should be measured, but can also be estimated using the standard HCM methodology.</a:t>
            </a:r>
          </a:p>
        </p:txBody>
      </p:sp>
      <p:sp>
        <p:nvSpPr>
          <p:cNvPr id="36868" name="Slide Number Placeholder 3">
            <a:extLst>
              <a:ext uri="{FF2B5EF4-FFF2-40B4-BE49-F238E27FC236}">
                <a16:creationId xmlns:a16="http://schemas.microsoft.com/office/drawing/2014/main" id="{B4360DCE-C648-44E7-9AAB-87C4F9481D7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83B6DE02-6172-46F1-B077-6C7BDFF000EB}" type="slidenum">
              <a:rPr lang="en-US" altLang="zh-CN" smtClean="0"/>
              <a:pPr/>
              <a:t>13</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BE20E69B-F0B0-48C7-999B-D3B46B32035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a:extLst>
              <a:ext uri="{FF2B5EF4-FFF2-40B4-BE49-F238E27FC236}">
                <a16:creationId xmlns:a16="http://schemas.microsoft.com/office/drawing/2014/main" id="{3AEB90A9-9D91-4B3F-90D0-515C0FA5156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ea typeface="宋体" panose="02010600030101010101" pitchFamily="2" charset="-122"/>
              </a:rPr>
              <a:t>This chart illustrates what is generally true about the relationship between average vehicle speed and flow rate. Each o the lines here represent a different freeflow speed. </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Note that, at nearly any freeflow speed, the density does not cause the average speed to reduce until volume exceeds around 1300 passenger cars per lane per hour.</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Also note that the ratio between flow rate and speed is density with increases as you move to the right side. </a:t>
            </a:r>
          </a:p>
          <a:p>
            <a:pPr eaLnBrk="1" hangingPunct="1">
              <a:spcBef>
                <a:spcPct val="0"/>
              </a:spcBef>
            </a:pPr>
            <a:r>
              <a:rPr lang="en-US" altLang="zh-CN">
                <a:ea typeface="宋体" panose="02010600030101010101" pitchFamily="2" charset="-122"/>
              </a:rPr>
              <a:t>When reaching some critical density value, traffic will break down and the </a:t>
            </a:r>
            <a:r>
              <a:rPr lang="en-US" altLang="zh-CN"/>
              <a:t>corresponding flow rate is your capacity</a:t>
            </a:r>
            <a:endParaRPr lang="en-US" altLang="en-US" b="1">
              <a:solidFill>
                <a:schemeClr val="bg1"/>
              </a:solidFill>
            </a:endParaRPr>
          </a:p>
        </p:txBody>
      </p:sp>
      <p:sp>
        <p:nvSpPr>
          <p:cNvPr id="38916" name="Slide Number Placeholder 3">
            <a:extLst>
              <a:ext uri="{FF2B5EF4-FFF2-40B4-BE49-F238E27FC236}">
                <a16:creationId xmlns:a16="http://schemas.microsoft.com/office/drawing/2014/main" id="{13AE8121-FE7B-418F-997D-A7C23AF0FE0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C226EF75-201D-4CB2-9238-5CB554931599}" type="slidenum">
              <a:rPr lang="en-US" altLang="zh-CN" smtClean="0"/>
              <a:pPr/>
              <a:t>14</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id="{D21EC1E8-B3C7-4198-B99A-11B461137A8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a:extLst>
              <a:ext uri="{FF2B5EF4-FFF2-40B4-BE49-F238E27FC236}">
                <a16:creationId xmlns:a16="http://schemas.microsoft.com/office/drawing/2014/main" id="{3335148B-FDD5-4EC7-8123-6EC394EBF5E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ea typeface="宋体" panose="02010600030101010101" pitchFamily="2" charset="-122"/>
              </a:rPr>
              <a:t>A special case of uninterrupted flow facilities is the two lane highway, which has one lane in each direction. </a:t>
            </a:r>
          </a:p>
          <a:p>
            <a:pPr eaLnBrk="1" hangingPunct="1">
              <a:spcBef>
                <a:spcPct val="0"/>
              </a:spcBef>
            </a:pPr>
            <a:r>
              <a:rPr lang="en-US" altLang="zh-CN">
                <a:ea typeface="宋体" panose="02010600030101010101" pitchFamily="2" charset="-122"/>
              </a:rPr>
              <a:t>The capacity analysis approach for a two lane highway is different from a multilane highway. Why?</a:t>
            </a:r>
          </a:p>
          <a:p>
            <a:pPr eaLnBrk="1" hangingPunct="1">
              <a:spcBef>
                <a:spcPct val="0"/>
              </a:spcBef>
              <a:buFontTx/>
              <a:buChar char="•"/>
            </a:pPr>
            <a:r>
              <a:rPr lang="en-US" altLang="zh-CN">
                <a:ea typeface="宋体" panose="02010600030101010101" pitchFamily="2" charset="-122"/>
              </a:rPr>
              <a:t>It is because of the passing impacts. In a multilane highway, if you are unhappy with the speed of the vehicle that is in front of you, you can simply pass them at any time under low to relatively high traffic density.</a:t>
            </a:r>
          </a:p>
          <a:p>
            <a:pPr eaLnBrk="1" hangingPunct="1">
              <a:spcBef>
                <a:spcPct val="0"/>
              </a:spcBef>
              <a:buFontTx/>
              <a:buChar char="•"/>
            </a:pPr>
            <a:r>
              <a:rPr lang="en-US" altLang="zh-CN">
                <a:ea typeface="宋体" panose="02010600030101010101" pitchFamily="2" charset="-122"/>
              </a:rPr>
              <a:t>On a two lane road, the slowest vehicle determines the speed of many vehicles until there is an opportunity to pass. And, opportunities to pass become lower as the volume on the opposing direction increases.</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Because of this, we have some special conditions for the ideal case in two lane highway operation.</a:t>
            </a:r>
          </a:p>
          <a:p>
            <a:pPr eaLnBrk="1" hangingPunct="1">
              <a:spcBef>
                <a:spcPct val="0"/>
              </a:spcBef>
            </a:pPr>
            <a:r>
              <a:rPr lang="en-US" altLang="zh-CN">
                <a:ea typeface="宋体" panose="02010600030101010101" pitchFamily="2" charset="-122"/>
              </a:rPr>
              <a:t>We assume level terrain, no “no passing” zones, no direct access points along the highway, and an even volume split between the two directions.</a:t>
            </a:r>
          </a:p>
        </p:txBody>
      </p:sp>
      <p:sp>
        <p:nvSpPr>
          <p:cNvPr id="40964" name="Slide Number Placeholder 3">
            <a:extLst>
              <a:ext uri="{FF2B5EF4-FFF2-40B4-BE49-F238E27FC236}">
                <a16:creationId xmlns:a16="http://schemas.microsoft.com/office/drawing/2014/main" id="{A971211A-E5C0-444C-8BBD-9137F04A963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DEA767AE-7464-427F-B098-064581D448A9}" type="slidenum">
              <a:rPr lang="en-US" altLang="zh-CN" smtClean="0"/>
              <a:pPr/>
              <a:t>15</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A134D725-4262-41C1-BC4F-DB671F53608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a:extLst>
              <a:ext uri="{FF2B5EF4-FFF2-40B4-BE49-F238E27FC236}">
                <a16:creationId xmlns:a16="http://schemas.microsoft.com/office/drawing/2014/main" id="{940988D3-0C9F-413C-96AF-D4069CA9871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ea typeface="宋体" panose="02010600030101010101" pitchFamily="2" charset="-122"/>
              </a:rPr>
              <a:t>The capacity for a two lane highway under ideal conditions is 3200 passenger cars per vehicle per hour in both directions, or 1700 in one direction. </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Note that, due to the limitations on passing caused by traffic in the opposing direction, the 1700 per hour is only considered possible if the opposing traffic volumes are lower, hence the 3200 per hour capacity for the two directions combined.</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Capacity conditions, however, are rarely observed on two lane highways. Because most two‐lane highways are upgraded before demand approaches capacity.</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Why do we specify level terrain?</a:t>
            </a:r>
          </a:p>
          <a:p>
            <a:pPr eaLnBrk="1" hangingPunct="1">
              <a:spcBef>
                <a:spcPct val="0"/>
              </a:spcBef>
            </a:pPr>
            <a:r>
              <a:rPr lang="en-US" altLang="zh-CN">
                <a:ea typeface="宋体" panose="02010600030101010101" pitchFamily="2" charset="-122"/>
              </a:rPr>
              <a:t>Again, this is due to passing restrictions. It is assumed that it will take more time to pass someone on an up-hill section, and that in general elevation changes are an impediment to passing.</a:t>
            </a:r>
          </a:p>
        </p:txBody>
      </p:sp>
      <p:sp>
        <p:nvSpPr>
          <p:cNvPr id="43012" name="Slide Number Placeholder 3">
            <a:extLst>
              <a:ext uri="{FF2B5EF4-FFF2-40B4-BE49-F238E27FC236}">
                <a16:creationId xmlns:a16="http://schemas.microsoft.com/office/drawing/2014/main" id="{20CF576D-44D5-4F99-8EDB-DF39114F745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73E673B9-B7C0-41B0-9EF2-17F1DECDE58F}" type="slidenum">
              <a:rPr lang="en-US" altLang="zh-CN" smtClean="0"/>
              <a:pPr/>
              <a:t>16</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9AB46FAD-0737-49D0-A146-34EABC27224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a:extLst>
              <a:ext uri="{FF2B5EF4-FFF2-40B4-BE49-F238E27FC236}">
                <a16:creationId xmlns:a16="http://schemas.microsoft.com/office/drawing/2014/main" id="{3BA459EC-7FBF-4541-8685-E8C2CE70D9B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ea typeface="宋体" panose="02010600030101010101" pitchFamily="2" charset="-122"/>
              </a:rPr>
              <a:t>Interrupted flow facilities have the most severe capacity restrictions. This is intuitive given that you have conflicts between separate traffic streams. </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For example, the performance of a signalized intersection is greatly impacted by the signal timing. </a:t>
            </a:r>
          </a:p>
          <a:p>
            <a:pPr eaLnBrk="1" hangingPunct="1">
              <a:spcBef>
                <a:spcPct val="0"/>
              </a:spcBef>
            </a:pPr>
            <a:r>
              <a:rPr lang="en-US" altLang="zh-CN">
                <a:ea typeface="宋体" panose="02010600030101010101" pitchFamily="2" charset="-122"/>
              </a:rPr>
              <a:t>In fact, the capacity of the road itself is not really that important, because the signal determines how many vehicles can pass through.</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One of the basic parameters for signalized intersections is the saturation flow, which is essentially the capacity of the road assuming the signals always showed green to the traffic movement of interest.</a:t>
            </a:r>
            <a:endParaRPr lang="en-US" altLang="en-US" b="1">
              <a:solidFill>
                <a:schemeClr val="bg1"/>
              </a:solidFill>
            </a:endParaRPr>
          </a:p>
        </p:txBody>
      </p:sp>
      <p:sp>
        <p:nvSpPr>
          <p:cNvPr id="45060" name="Slide Number Placeholder 3">
            <a:extLst>
              <a:ext uri="{FF2B5EF4-FFF2-40B4-BE49-F238E27FC236}">
                <a16:creationId xmlns:a16="http://schemas.microsoft.com/office/drawing/2014/main" id="{02EE09C7-111C-4793-A17C-4978C75986D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2959E1CB-2D74-4D7E-812A-6F4F9D99D547}" type="slidenum">
              <a:rPr lang="en-US" altLang="zh-CN" smtClean="0"/>
              <a:pPr/>
              <a:t>17</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a16="http://schemas.microsoft.com/office/drawing/2014/main" id="{6251F6C9-4408-430E-91E3-B7B1C0B6D7D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a:extLst>
              <a:ext uri="{FF2B5EF4-FFF2-40B4-BE49-F238E27FC236}">
                <a16:creationId xmlns:a16="http://schemas.microsoft.com/office/drawing/2014/main" id="{130EBBF1-5DC5-4635-B42B-25DF4CC72CB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ea typeface="宋体" panose="02010600030101010101" pitchFamily="2" charset="-122"/>
              </a:rPr>
              <a:t>The base or ideal conditions for a signalized intersection include these measures:</a:t>
            </a:r>
          </a:p>
          <a:p>
            <a:pPr eaLnBrk="1" hangingPunct="1">
              <a:spcBef>
                <a:spcPct val="0"/>
              </a:spcBef>
            </a:pPr>
            <a:r>
              <a:rPr lang="en-US" altLang="zh-CN">
                <a:ea typeface="宋体" panose="02010600030101010101" pitchFamily="2" charset="-122"/>
              </a:rPr>
              <a:t>No turning movements, no parking adjacent to the travel lane near the intersections, and that the facility is not located in the central business district.</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Under ideal conditions, the saturation flow rate is assumed to be 1900 vehicles per hour of green per lane. </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So now we have the capacity values under ideal conditions. For any factors that would reduce capacity, they will be considered as a reduction in the ideal capacity. </a:t>
            </a:r>
          </a:p>
        </p:txBody>
      </p:sp>
      <p:sp>
        <p:nvSpPr>
          <p:cNvPr id="47108" name="Slide Number Placeholder 3">
            <a:extLst>
              <a:ext uri="{FF2B5EF4-FFF2-40B4-BE49-F238E27FC236}">
                <a16:creationId xmlns:a16="http://schemas.microsoft.com/office/drawing/2014/main" id="{AFC64BF6-50F0-46DD-8556-B4318ADF457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025B304C-46EB-4146-8D1F-247C1600C816}" type="slidenum">
              <a:rPr lang="en-US" altLang="zh-CN" smtClean="0"/>
              <a:pPr/>
              <a:t>18</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a:extLst>
              <a:ext uri="{FF2B5EF4-FFF2-40B4-BE49-F238E27FC236}">
                <a16:creationId xmlns:a16="http://schemas.microsoft.com/office/drawing/2014/main" id="{E6EE0E67-843E-4A1C-BF04-2807493AD92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a:extLst>
              <a:ext uri="{FF2B5EF4-FFF2-40B4-BE49-F238E27FC236}">
                <a16:creationId xmlns:a16="http://schemas.microsoft.com/office/drawing/2014/main" id="{0CA7DE12-FDD2-462D-9A81-F15EC83D955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ea typeface="宋体" panose="02010600030101010101" pitchFamily="2" charset="-122"/>
              </a:rPr>
              <a:t>I mentioned in the beginning that we need a better measure of system performance than simply use the capacity as the maximum number of vehicles that can be served. </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In the HCM, we do have a performance measurement called “Level of Service (LOS)” which is a qualitative ranking of traffic operational conditions for transportation facilities. </a:t>
            </a:r>
          </a:p>
          <a:p>
            <a:pPr eaLnBrk="1" hangingPunct="1">
              <a:spcBef>
                <a:spcPct val="0"/>
              </a:spcBef>
            </a:pPr>
            <a:r>
              <a:rPr lang="en-US" altLang="zh-CN">
                <a:ea typeface="宋体" panose="02010600030101010101" pitchFamily="2" charset="-122"/>
              </a:rPr>
              <a:t>LOS can take a range from level A to level F, representing from the best service level to the worst level.</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On a highway facility, for example, </a:t>
            </a:r>
          </a:p>
          <a:p>
            <a:pPr eaLnBrk="1" hangingPunct="1">
              <a:spcBef>
                <a:spcPct val="0"/>
              </a:spcBef>
            </a:pPr>
            <a:r>
              <a:rPr lang="en-US" altLang="zh-CN">
                <a:ea typeface="宋体" panose="02010600030101010101" pitchFamily="2" charset="-122"/>
              </a:rPr>
              <a:t>LOS A indicates excellent service, freeflow speeds and very little interaction between vehicles in the traffic stream. </a:t>
            </a:r>
          </a:p>
          <a:p>
            <a:pPr eaLnBrk="1" hangingPunct="1">
              <a:spcBef>
                <a:spcPct val="0"/>
              </a:spcBef>
            </a:pPr>
            <a:r>
              <a:rPr lang="en-US" altLang="zh-CN">
                <a:ea typeface="宋体" panose="02010600030101010101" pitchFamily="2" charset="-122"/>
              </a:rPr>
              <a:t>As a contrast, LOS E represents operation at near capacity, which means that the traffic flow will be unstable and </a:t>
            </a:r>
            <a:r>
              <a:rPr lang="en-US" altLang="zh-CN"/>
              <a:t>close</a:t>
            </a:r>
            <a:r>
              <a:rPr lang="en-US" altLang="zh-CN">
                <a:ea typeface="宋体" panose="02010600030101010101" pitchFamily="2" charset="-122"/>
              </a:rPr>
              <a:t> to break down. </a:t>
            </a:r>
          </a:p>
          <a:p>
            <a:pPr eaLnBrk="1" hangingPunct="1">
              <a:spcBef>
                <a:spcPct val="0"/>
              </a:spcBef>
            </a:pPr>
            <a:r>
              <a:rPr lang="en-US" altLang="zh-CN">
                <a:ea typeface="宋体" panose="02010600030101010101" pitchFamily="2" charset="-122"/>
              </a:rPr>
              <a:t>The divide between E and F, when traffic goes from unstable to total breakdown, represents the capacity that we will calculate. </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In </a:t>
            </a:r>
            <a:r>
              <a:rPr lang="en-US" altLang="zh-CN"/>
              <a:t>real-world design practice</a:t>
            </a:r>
            <a:r>
              <a:rPr lang="en-US" altLang="zh-CN">
                <a:ea typeface="宋体" panose="02010600030101010101" pitchFamily="2" charset="-122"/>
              </a:rPr>
              <a:t>, when designing a facility, we most often start by picking a LOS for the facility, and then design a facility to serve the required traffic at that LOS.</a:t>
            </a:r>
          </a:p>
        </p:txBody>
      </p:sp>
      <p:sp>
        <p:nvSpPr>
          <p:cNvPr id="49156" name="Slide Number Placeholder 3">
            <a:extLst>
              <a:ext uri="{FF2B5EF4-FFF2-40B4-BE49-F238E27FC236}">
                <a16:creationId xmlns:a16="http://schemas.microsoft.com/office/drawing/2014/main" id="{AA267963-7044-4845-B2CA-F9BBA7A335E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E3E5AF00-0D39-4983-8141-F5C32D94F60D}" type="slidenum">
              <a:rPr lang="en-US" altLang="zh-CN" smtClean="0"/>
              <a:pPr/>
              <a:t>19</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6E590AE9-04DD-4C0C-869D-EB6629ACB27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a:extLst>
              <a:ext uri="{FF2B5EF4-FFF2-40B4-BE49-F238E27FC236}">
                <a16:creationId xmlns:a16="http://schemas.microsoft.com/office/drawing/2014/main" id="{903B1060-57E7-4CCB-BFEB-A1EB5506E32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ea typeface="宋体" panose="02010600030101010101" pitchFamily="2" charset="-122"/>
              </a:rPr>
              <a:t>Traffic capacity analysis covers the issues shown here: how much traffic can a given facility accommodate, and how does capacity change with operating conditions.</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These questions are of interest for nearly all travel modes, including cars, pedestrian, bicycle, and transit. </a:t>
            </a:r>
          </a:p>
          <a:p>
            <a:pPr eaLnBrk="1" hangingPunct="1">
              <a:spcBef>
                <a:spcPct val="0"/>
              </a:spcBef>
            </a:pPr>
            <a:r>
              <a:rPr lang="en-US" altLang="zh-CN">
                <a:ea typeface="宋体" panose="02010600030101010101" pitchFamily="2" charset="-122"/>
              </a:rPr>
              <a:t>And for each mode, there is a very specific definition of capacity, but in general terms it can be thought of as the maximum of something that can be accommodated.</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The picture here shows the subway train in Tokyo during rush hour. You might have known this, but </a:t>
            </a:r>
            <a:r>
              <a:rPr lang="en-US" altLang="zh-CN"/>
              <a:t>there is a man here whose</a:t>
            </a:r>
            <a:r>
              <a:rPr lang="en-US" altLang="zh-CN">
                <a:ea typeface="宋体" panose="02010600030101010101" pitchFamily="2" charset="-122"/>
              </a:rPr>
              <a:t> job is to push as many people onto the train as possible before the door closes. So in this case the capacity of this train may be the maximum number of people that can be physically pushed onto the train.</a:t>
            </a:r>
          </a:p>
          <a:p>
            <a:pPr eaLnBrk="1" hangingPunct="1">
              <a:spcBef>
                <a:spcPct val="0"/>
              </a:spcBef>
            </a:pPr>
            <a:r>
              <a:rPr lang="en-US" altLang="zh-CN">
                <a:ea typeface="宋体" panose="02010600030101010101" pitchFamily="2" charset="-122"/>
              </a:rPr>
              <a:t>However, this may be very hard to measure and may not make too much sense in traffic study as well. </a:t>
            </a:r>
          </a:p>
          <a:p>
            <a:pPr eaLnBrk="1" hangingPunct="1">
              <a:spcBef>
                <a:spcPct val="0"/>
              </a:spcBef>
            </a:pPr>
            <a:r>
              <a:rPr lang="en-US" altLang="zh-CN">
                <a:ea typeface="宋体" panose="02010600030101010101" pitchFamily="2" charset="-122"/>
              </a:rPr>
              <a:t>In general, we want a better way to measure capacity, such there is some relationship between capacity and traveler comfort. </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So how is traffic capacity analysis currently conducted?</a:t>
            </a:r>
          </a:p>
        </p:txBody>
      </p:sp>
      <p:sp>
        <p:nvSpPr>
          <p:cNvPr id="14340" name="Slide Number Placeholder 3">
            <a:extLst>
              <a:ext uri="{FF2B5EF4-FFF2-40B4-BE49-F238E27FC236}">
                <a16:creationId xmlns:a16="http://schemas.microsoft.com/office/drawing/2014/main" id="{CFD52C1D-6099-4E82-B332-52E6D90562C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84ED531D-D408-491F-95EC-E145D5EBBED4}" type="slidenum">
              <a:rPr lang="en-US" altLang="zh-CN" smtClean="0"/>
              <a:pPr/>
              <a:t>2</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a:extLst>
              <a:ext uri="{FF2B5EF4-FFF2-40B4-BE49-F238E27FC236}">
                <a16:creationId xmlns:a16="http://schemas.microsoft.com/office/drawing/2014/main" id="{3FDD4DF4-8F72-4AFF-9BEE-28C4056304B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a:extLst>
              <a:ext uri="{FF2B5EF4-FFF2-40B4-BE49-F238E27FC236}">
                <a16:creationId xmlns:a16="http://schemas.microsoft.com/office/drawing/2014/main" id="{3231ED43-D704-4144-9BDA-95C3DFDABDE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ea typeface="宋体" panose="02010600030101010101" pitchFamily="2" charset="-122"/>
              </a:rPr>
              <a:t>These are some widely used pictures that describe different LOS scores. </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If you consider the I-5 in Seattle, probably the daytime condition looks more like D and E, and even Level F during rush hours.</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My question here is that, what measurement determines the LOS? Or what factor can serve as the LOS indicator?</a:t>
            </a:r>
          </a:p>
          <a:p>
            <a:pPr eaLnBrk="1" hangingPunct="1">
              <a:spcBef>
                <a:spcPct val="0"/>
              </a:spcBef>
            </a:pPr>
            <a:r>
              <a:rPr lang="en-US" altLang="zh-CN">
                <a:ea typeface="宋体" panose="02010600030101010101" pitchFamily="2" charset="-122"/>
              </a:rPr>
              <a:t>For freeway segment, the indicator is Density.</a:t>
            </a:r>
          </a:p>
        </p:txBody>
      </p:sp>
      <p:sp>
        <p:nvSpPr>
          <p:cNvPr id="51204" name="Slide Number Placeholder 3">
            <a:extLst>
              <a:ext uri="{FF2B5EF4-FFF2-40B4-BE49-F238E27FC236}">
                <a16:creationId xmlns:a16="http://schemas.microsoft.com/office/drawing/2014/main" id="{9C9CE129-A65F-4717-8FB7-35B71886D16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3A5D111E-C1E5-49DB-B545-8C3A6FE7621F}" type="slidenum">
              <a:rPr lang="en-US" altLang="zh-CN" smtClean="0"/>
              <a:pPr/>
              <a:t>20</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a:extLst>
              <a:ext uri="{FF2B5EF4-FFF2-40B4-BE49-F238E27FC236}">
                <a16:creationId xmlns:a16="http://schemas.microsoft.com/office/drawing/2014/main" id="{FBF0C828-1354-4813-B8F4-1E54251020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a:extLst>
              <a:ext uri="{FF2B5EF4-FFF2-40B4-BE49-F238E27FC236}">
                <a16:creationId xmlns:a16="http://schemas.microsoft.com/office/drawing/2014/main" id="{1CBA61CC-D7BD-4924-850F-4B87D2C0111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ea typeface="宋体" panose="02010600030101010101" pitchFamily="2" charset="-122"/>
              </a:rPr>
              <a:t>This tables shows the measures of effectiveness (MOE), or LOS indicators for different facility types. </a:t>
            </a:r>
          </a:p>
          <a:p>
            <a:pPr eaLnBrk="1" hangingPunct="1">
              <a:spcBef>
                <a:spcPct val="0"/>
              </a:spcBef>
            </a:pPr>
            <a:r>
              <a:rPr lang="en-US" altLang="zh-CN">
                <a:ea typeface="宋体" panose="02010600030101010101" pitchFamily="2" charset="-122"/>
              </a:rPr>
              <a:t>You may have found from the previous graph, freeway LOS is determined by the traffic density.</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Actually, for other travel modes and facility types, a number of different indicators are used.</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Note in particular that the LOS for transit and pedestrians (and bikes, for that matter) are determined by something called the “LOS Score”, which is a numerical value computed from a number of factors that impact users’ perception of the quality of service. </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This is part of the improvements in the 2010 version of the HCM, as the previous version had only very rudimentary calculation process.</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For most of what we will be doing, we will stick to density.</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b="1"/>
              <a:t>Percent Time Spent Following (PTSF) </a:t>
            </a:r>
            <a:r>
              <a:rPr lang="en-US" altLang="zh-CN"/>
              <a:t>is the average percent of total travel time that vehicles must travel in platoons behind slower vehicles due to inability to pass on a two-lane highway. It therefore represents the freedom to maneuver and convenience of travel.</a:t>
            </a:r>
            <a:endParaRPr lang="en-US" altLang="zh-CN">
              <a:ea typeface="宋体" panose="02010600030101010101" pitchFamily="2" charset="-122"/>
            </a:endParaRPr>
          </a:p>
        </p:txBody>
      </p:sp>
      <p:sp>
        <p:nvSpPr>
          <p:cNvPr id="53252" name="Slide Number Placeholder 3">
            <a:extLst>
              <a:ext uri="{FF2B5EF4-FFF2-40B4-BE49-F238E27FC236}">
                <a16:creationId xmlns:a16="http://schemas.microsoft.com/office/drawing/2014/main" id="{6E23DAE7-F45C-4165-AE81-D3FB3A190C7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1FAD90D1-CEC9-4893-BB3E-1996E5646F6F}" type="slidenum">
              <a:rPr lang="en-US" altLang="zh-CN" smtClean="0"/>
              <a:pPr/>
              <a:t>21</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a:extLst>
              <a:ext uri="{FF2B5EF4-FFF2-40B4-BE49-F238E27FC236}">
                <a16:creationId xmlns:a16="http://schemas.microsoft.com/office/drawing/2014/main" id="{78B8AD3F-8421-40F1-909C-8B014D472AA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a:extLst>
              <a:ext uri="{FF2B5EF4-FFF2-40B4-BE49-F238E27FC236}">
                <a16:creationId xmlns:a16="http://schemas.microsoft.com/office/drawing/2014/main" id="{06684D1F-B7A7-467E-B1E6-1010B508B5C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ea typeface="宋体" panose="02010600030101010101" pitchFamily="2" charset="-122"/>
              </a:rPr>
              <a:t>As I said, freeway LOS is based on density. </a:t>
            </a:r>
          </a:p>
          <a:p>
            <a:pPr eaLnBrk="1" hangingPunct="1">
              <a:spcBef>
                <a:spcPct val="0"/>
              </a:spcBef>
            </a:pPr>
            <a:r>
              <a:rPr lang="en-US" altLang="zh-CN">
                <a:ea typeface="宋体" panose="02010600030101010101" pitchFamily="2" charset="-122"/>
              </a:rPr>
              <a:t>So I may use a speed flow plot to illustrate the different levels of service.</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Also note that density equals flow divided by speed. As you might expect, if I create a plot of speed vs. flow rate, then a straight line beginning at the origin will represent a constant density.</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Let’s take a look.</a:t>
            </a:r>
          </a:p>
        </p:txBody>
      </p:sp>
      <p:sp>
        <p:nvSpPr>
          <p:cNvPr id="55300" name="Slide Number Placeholder 3">
            <a:extLst>
              <a:ext uri="{FF2B5EF4-FFF2-40B4-BE49-F238E27FC236}">
                <a16:creationId xmlns:a16="http://schemas.microsoft.com/office/drawing/2014/main" id="{2701CA66-BD7A-4D76-AC07-D87B1141E4C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FF8E32A9-EA5E-4144-AE7B-10A9B84F723E}" type="slidenum">
              <a:rPr lang="en-US" altLang="zh-CN" smtClean="0"/>
              <a:pPr/>
              <a:t>22</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a:extLst>
              <a:ext uri="{FF2B5EF4-FFF2-40B4-BE49-F238E27FC236}">
                <a16:creationId xmlns:a16="http://schemas.microsoft.com/office/drawing/2014/main" id="{73B0487A-FF30-4772-AD62-B1F216D157D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a:extLst>
              <a:ext uri="{FF2B5EF4-FFF2-40B4-BE49-F238E27FC236}">
                <a16:creationId xmlns:a16="http://schemas.microsoft.com/office/drawing/2014/main" id="{B65F0946-E225-45A6-A25D-4543F27F627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ea typeface="宋体" panose="02010600030101010101" pitchFamily="2" charset="-122"/>
              </a:rPr>
              <a:t>This is similar to the speed flow plot I showed you earlier, except that now I have constant density lines delimiting the various levels of service.</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What we will do in the freeway LOS analysis, is to first figure out which of these speed lines we will use, then determine the analysis flow rate, and then it is really easy to figure out what the level of service is. </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The HCM also gives you equations to define these lines analytically, so you can do everything without looking up values on a chart like this.</a:t>
            </a:r>
          </a:p>
          <a:p>
            <a:pPr eaLnBrk="1" hangingPunct="1">
              <a:spcBef>
                <a:spcPct val="0"/>
              </a:spcBef>
            </a:pPr>
            <a:endParaRPr lang="en-US" altLang="zh-CN">
              <a:ea typeface="宋体" panose="02010600030101010101" pitchFamily="2" charset="-122"/>
            </a:endParaRPr>
          </a:p>
        </p:txBody>
      </p:sp>
      <p:sp>
        <p:nvSpPr>
          <p:cNvPr id="57348" name="Slide Number Placeholder 3">
            <a:extLst>
              <a:ext uri="{FF2B5EF4-FFF2-40B4-BE49-F238E27FC236}">
                <a16:creationId xmlns:a16="http://schemas.microsoft.com/office/drawing/2014/main" id="{B5A075AC-A299-4AD9-92C8-E51604C603B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E28951D2-9736-4587-8BBA-40B9AA383CA6}" type="slidenum">
              <a:rPr lang="en-US" altLang="zh-CN" smtClean="0"/>
              <a:pPr/>
              <a:t>23</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a:extLst>
              <a:ext uri="{FF2B5EF4-FFF2-40B4-BE49-F238E27FC236}">
                <a16:creationId xmlns:a16="http://schemas.microsoft.com/office/drawing/2014/main" id="{A5665759-87FE-44C0-B395-5DBF698F65A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a:extLst>
              <a:ext uri="{FF2B5EF4-FFF2-40B4-BE49-F238E27FC236}">
                <a16:creationId xmlns:a16="http://schemas.microsoft.com/office/drawing/2014/main" id="{9B173BBA-8BE1-4303-BCB4-1D57122BDBC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ea typeface="宋体" panose="02010600030101010101" pitchFamily="2" charset="-122"/>
              </a:rPr>
              <a:t>So here is generally the procedure of LOS analysis for a freeway or a multilane highway segment.</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You can see in my list that the primary goals are to get free flow speed, adjusted volume, and then operating speed. </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As we will find, once we have FFS and adjusted volume, the rest is simple.</a:t>
            </a:r>
          </a:p>
        </p:txBody>
      </p:sp>
      <p:sp>
        <p:nvSpPr>
          <p:cNvPr id="59396" name="Slide Number Placeholder 3">
            <a:extLst>
              <a:ext uri="{FF2B5EF4-FFF2-40B4-BE49-F238E27FC236}">
                <a16:creationId xmlns:a16="http://schemas.microsoft.com/office/drawing/2014/main" id="{DE3D31D1-02B9-4361-92FB-0885CCFB186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50E84B56-E232-44F9-9E82-138334553F13}" type="slidenum">
              <a:rPr lang="en-US" altLang="zh-CN" smtClean="0"/>
              <a:pPr/>
              <a:t>24</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a:extLst>
              <a:ext uri="{FF2B5EF4-FFF2-40B4-BE49-F238E27FC236}">
                <a16:creationId xmlns:a16="http://schemas.microsoft.com/office/drawing/2014/main" id="{FC5765D1-119C-4DA7-B97E-93124F6B013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a:extLst>
              <a:ext uri="{FF2B5EF4-FFF2-40B4-BE49-F238E27FC236}">
                <a16:creationId xmlns:a16="http://schemas.microsoft.com/office/drawing/2014/main" id="{13E8B465-18E5-466F-979A-045616C672A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ea typeface="宋体" panose="02010600030101010101" pitchFamily="2" charset="-122"/>
              </a:rPr>
              <a:t>Here is a more detailed layout of the steps. You can also find the flowchart in the reading I provided.</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Step one, get input data. There is a specific list of input data elements. </a:t>
            </a:r>
          </a:p>
          <a:p>
            <a:pPr eaLnBrk="1" hangingPunct="1">
              <a:spcBef>
                <a:spcPct val="0"/>
              </a:spcBef>
            </a:pPr>
            <a:r>
              <a:rPr lang="en-US" altLang="zh-CN">
                <a:ea typeface="宋体" panose="02010600030101010101" pitchFamily="2" charset="-122"/>
              </a:rPr>
              <a:t>Step two: compute FFS. This step is only performed if you do not have the ability to measure FFS.</a:t>
            </a:r>
          </a:p>
          <a:p>
            <a:pPr eaLnBrk="1" hangingPunct="1">
              <a:spcBef>
                <a:spcPct val="0"/>
              </a:spcBef>
            </a:pPr>
            <a:r>
              <a:rPr lang="en-US" altLang="zh-CN">
                <a:ea typeface="宋体" panose="02010600030101010101" pitchFamily="2" charset="-122"/>
              </a:rPr>
              <a:t>Step 3: select the free-flow speed curve that shows the relationship between speed and flowrate.</a:t>
            </a:r>
          </a:p>
          <a:p>
            <a:pPr eaLnBrk="1" hangingPunct="1">
              <a:spcBef>
                <a:spcPct val="0"/>
              </a:spcBef>
            </a:pPr>
            <a:r>
              <a:rPr lang="en-US" altLang="zh-CN">
                <a:ea typeface="宋体" panose="02010600030101010101" pitchFamily="2" charset="-122"/>
              </a:rPr>
              <a:t>Step 4: adjust demand volume. For the purpose of our analysis, everything must be converted into units of passenger car equivalent per lane per hour. We use knowledge about the traffic stream and roadway characteristics to convert vehicles per hour to passenger cars per hour.</a:t>
            </a:r>
          </a:p>
          <a:p>
            <a:pPr eaLnBrk="1" hangingPunct="1">
              <a:spcBef>
                <a:spcPct val="0"/>
              </a:spcBef>
            </a:pPr>
            <a:r>
              <a:rPr lang="en-US" altLang="zh-CN">
                <a:ea typeface="宋体" panose="02010600030101010101" pitchFamily="2" charset="-122"/>
              </a:rPr>
              <a:t>Step 5: estimate speed and density. With the FFS curve and demand volume, this is trivial.</a:t>
            </a:r>
          </a:p>
          <a:p>
            <a:pPr eaLnBrk="1" hangingPunct="1">
              <a:spcBef>
                <a:spcPct val="0"/>
              </a:spcBef>
            </a:pPr>
            <a:r>
              <a:rPr lang="en-US" altLang="zh-CN">
                <a:ea typeface="宋体" panose="02010600030101010101" pitchFamily="2" charset="-122"/>
              </a:rPr>
              <a:t>Step 6: determine level of service. This is really as simple as looking it up in a table or chart.</a:t>
            </a:r>
          </a:p>
        </p:txBody>
      </p:sp>
      <p:sp>
        <p:nvSpPr>
          <p:cNvPr id="61444" name="Slide Number Placeholder 3">
            <a:extLst>
              <a:ext uri="{FF2B5EF4-FFF2-40B4-BE49-F238E27FC236}">
                <a16:creationId xmlns:a16="http://schemas.microsoft.com/office/drawing/2014/main" id="{7A37F27C-7560-443C-8B54-62F58267313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1BA5F9A2-BD04-43DD-8B94-F56E6FD0DC3E}" type="slidenum">
              <a:rPr lang="en-US" altLang="zh-CN" smtClean="0"/>
              <a:pPr/>
              <a:t>25</a:t>
            </a:fld>
            <a:endParaRPr lang="en-US" altLang="zh-CN"/>
          </a:p>
        </p:txBody>
      </p:sp>
    </p:spTree>
    <p:extLst>
      <p:ext uri="{BB962C8B-B14F-4D97-AF65-F5344CB8AC3E}">
        <p14:creationId xmlns:p14="http://schemas.microsoft.com/office/powerpoint/2010/main" val="20341326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a:extLst>
              <a:ext uri="{FF2B5EF4-FFF2-40B4-BE49-F238E27FC236}">
                <a16:creationId xmlns:a16="http://schemas.microsoft.com/office/drawing/2014/main" id="{579BE660-4DA1-4580-B170-CC2FB9A9702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a:extLst>
              <a:ext uri="{FF2B5EF4-FFF2-40B4-BE49-F238E27FC236}">
                <a16:creationId xmlns:a16="http://schemas.microsoft.com/office/drawing/2014/main" id="{E7EEFF71-2307-4F59-ADCD-246A36D5B6C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ea typeface="宋体" panose="02010600030101010101" pitchFamily="2" charset="-122"/>
              </a:rPr>
              <a:t>So let me go through the steps, and show examples where applicable. </a:t>
            </a:r>
          </a:p>
          <a:p>
            <a:pPr eaLnBrk="1" hangingPunct="1">
              <a:spcBef>
                <a:spcPct val="0"/>
              </a:spcBef>
            </a:pPr>
            <a:r>
              <a:rPr lang="en-US" altLang="zh-CN">
                <a:ea typeface="宋体" panose="02010600030101010101" pitchFamily="2" charset="-122"/>
              </a:rPr>
              <a:t>Here is a list of the information I need for the analysis.</a:t>
            </a:r>
          </a:p>
          <a:p>
            <a:pPr eaLnBrk="1" hangingPunct="1">
              <a:spcBef>
                <a:spcPct val="0"/>
              </a:spcBef>
            </a:pPr>
            <a:r>
              <a:rPr lang="en-US" altLang="zh-CN">
                <a:ea typeface="宋体" panose="02010600030101010101" pitchFamily="2" charset="-122"/>
              </a:rPr>
              <a:t>Geometric data, demand data, and measured FFS if possible. As you will find, we can estimate it if need be. </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I am not going to go through each of these, you will see them in my examples.</a:t>
            </a:r>
          </a:p>
        </p:txBody>
      </p:sp>
      <p:sp>
        <p:nvSpPr>
          <p:cNvPr id="63492" name="Slide Number Placeholder 3">
            <a:extLst>
              <a:ext uri="{FF2B5EF4-FFF2-40B4-BE49-F238E27FC236}">
                <a16:creationId xmlns:a16="http://schemas.microsoft.com/office/drawing/2014/main" id="{2D959CEA-0573-40A6-8D47-58C2EB7CADE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DE10049B-83F1-47FD-841C-96B7852F7F72}" type="slidenum">
              <a:rPr lang="en-US" altLang="zh-CN" smtClean="0"/>
              <a:pPr/>
              <a:t>26</a:t>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a:extLst>
              <a:ext uri="{FF2B5EF4-FFF2-40B4-BE49-F238E27FC236}">
                <a16:creationId xmlns:a16="http://schemas.microsoft.com/office/drawing/2014/main" id="{ACB66399-5916-4D66-B830-726BFF1F9A7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a:extLst>
              <a:ext uri="{FF2B5EF4-FFF2-40B4-BE49-F238E27FC236}">
                <a16:creationId xmlns:a16="http://schemas.microsoft.com/office/drawing/2014/main" id="{73F7AA1F-804C-4065-89E7-F30C30817DE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ea typeface="宋体" panose="02010600030101010101" pitchFamily="2" charset="-122"/>
              </a:rPr>
              <a:t>In step 2, I need to compute FFS. Generally there are two methods.</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The first method is directly measure the FFS. This is fairly easy if you are considering an existing facility equipped with traffic detectors. In the homework, you will use the 85</a:t>
            </a:r>
            <a:r>
              <a:rPr lang="en-US" altLang="zh-CN" baseline="30000">
                <a:ea typeface="宋体" panose="02010600030101010101" pitchFamily="2" charset="-122"/>
              </a:rPr>
              <a:t>th</a:t>
            </a:r>
            <a:r>
              <a:rPr lang="en-US" altLang="zh-CN">
                <a:ea typeface="宋体" panose="02010600030101010101" pitchFamily="2" charset="-122"/>
              </a:rPr>
              <a:t> percentile of speeds from loop detector measurements as the FFS.</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Can we use the average speed under low traffic volume?</a:t>
            </a:r>
          </a:p>
          <a:p>
            <a:pPr eaLnBrk="1" hangingPunct="1">
              <a:spcBef>
                <a:spcPct val="0"/>
              </a:spcBef>
            </a:pPr>
            <a:r>
              <a:rPr lang="en-US" altLang="zh-CN">
                <a:ea typeface="宋体" panose="02010600030101010101" pitchFamily="2" charset="-122"/>
              </a:rPr>
              <a:t>You need to be careful because low traffic volumes might actually indicate highly congested conditions.</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If you do not have field measurement, you can use this equation to estimate the FFS. </a:t>
            </a:r>
          </a:p>
          <a:p>
            <a:pPr eaLnBrk="1" hangingPunct="1">
              <a:spcBef>
                <a:spcPct val="0"/>
              </a:spcBef>
            </a:pPr>
            <a:r>
              <a:rPr lang="en-US" altLang="zh-CN">
                <a:ea typeface="宋体" panose="02010600030101010101" pitchFamily="2" charset="-122"/>
              </a:rPr>
              <a:t>Note that this equation is different for different facility types, though this is the one you can use for basic freeway segments. </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You start with a base FFS given by the HCM, then, based on the lane width and lateral clearance, you look up the adjustments in HCM tables. The Total ramp density is just the number of ramps per mile, which can reasonably be expected to reduce FFS.</a:t>
            </a:r>
          </a:p>
          <a:p>
            <a:pPr eaLnBrk="1" hangingPunct="1">
              <a:spcBef>
                <a:spcPct val="0"/>
              </a:spcBef>
            </a:pPr>
            <a:endParaRPr lang="en-US" altLang="zh-CN">
              <a:ea typeface="宋体" panose="02010600030101010101" pitchFamily="2" charset="-122"/>
            </a:endParaRPr>
          </a:p>
          <a:p>
            <a:pPr eaLnBrk="1" hangingPunct="1">
              <a:spcBef>
                <a:spcPct val="0"/>
              </a:spcBef>
            </a:pPr>
            <a:endParaRPr lang="en-US" altLang="zh-CN">
              <a:ea typeface="宋体" panose="02010600030101010101" pitchFamily="2" charset="-122"/>
            </a:endParaRPr>
          </a:p>
        </p:txBody>
      </p:sp>
      <p:sp>
        <p:nvSpPr>
          <p:cNvPr id="65540" name="Slide Number Placeholder 3">
            <a:extLst>
              <a:ext uri="{FF2B5EF4-FFF2-40B4-BE49-F238E27FC236}">
                <a16:creationId xmlns:a16="http://schemas.microsoft.com/office/drawing/2014/main" id="{30A1E08D-0623-43B0-8A56-5EBFC1A190A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002DFEE5-6027-44CC-9D1C-149F7721E88D}" type="slidenum">
              <a:rPr lang="en-US" altLang="zh-CN" smtClean="0"/>
              <a:pPr/>
              <a:t>27</a:t>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a:extLst>
              <a:ext uri="{FF2B5EF4-FFF2-40B4-BE49-F238E27FC236}">
                <a16:creationId xmlns:a16="http://schemas.microsoft.com/office/drawing/2014/main" id="{9FC91C52-2CBF-44E1-961F-3E60928C157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a:extLst>
              <a:ext uri="{FF2B5EF4-FFF2-40B4-BE49-F238E27FC236}">
                <a16:creationId xmlns:a16="http://schemas.microsoft.com/office/drawing/2014/main" id="{D32C92F3-AB63-443B-848C-81A6DA6A701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ea typeface="宋体" panose="02010600030101010101" pitchFamily="2" charset="-122"/>
              </a:rPr>
              <a:t>So let’s look at an example of how to compute FFS. </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I have a scenario here with 65mph design speed, and the geometry you see here. </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What I will do is grab the relevant geometric characteristics, look up the required adjustment factors, and get to an estimate of the FFS using the equation on the previous slide.</a:t>
            </a:r>
          </a:p>
        </p:txBody>
      </p:sp>
      <p:sp>
        <p:nvSpPr>
          <p:cNvPr id="67588" name="Slide Number Placeholder 3">
            <a:extLst>
              <a:ext uri="{FF2B5EF4-FFF2-40B4-BE49-F238E27FC236}">
                <a16:creationId xmlns:a16="http://schemas.microsoft.com/office/drawing/2014/main" id="{0ABF45F1-6718-44E8-88DF-FB957D93909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E096BBA8-AC9A-4BDC-8344-C81EC6510D92}" type="slidenum">
              <a:rPr lang="en-US" altLang="zh-CN" smtClean="0"/>
              <a:pPr/>
              <a:t>28</a:t>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a:extLst>
              <a:ext uri="{FF2B5EF4-FFF2-40B4-BE49-F238E27FC236}">
                <a16:creationId xmlns:a16="http://schemas.microsoft.com/office/drawing/2014/main" id="{E6D9B214-3908-4845-8C60-B04E4AC4A03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a:extLst>
              <a:ext uri="{FF2B5EF4-FFF2-40B4-BE49-F238E27FC236}">
                <a16:creationId xmlns:a16="http://schemas.microsoft.com/office/drawing/2014/main" id="{CE232873-2F86-4903-AE63-4ED0A42C294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ea typeface="宋体" panose="02010600030101010101" pitchFamily="2" charset="-122"/>
              </a:rPr>
              <a:t>Here are the look up tables that the HCM provides for adjusting FFS. So it really is just looking up the values in these tables and putting them into the correct equation.</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Okay, in the upper table, I can find the lateral clearance adjustment factor, which is actually also a function of the number of lanes. I said four lanes and 4 foot right side clearance, so the adjustment factor is 0.4 miles per hour.</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In the lower table I can find the adjustment factor for lane width, I said 11 feet so the adjustement factor is 1.9 miles per hour.</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Finally, the Total ramp density is 2.9, no factor needed here. At the bottom of the slide you can see the solution, just put the factors into the equation and compute the result. This is important, whether you measure or estimate it, FFS is always rounded to the nearest 5 miles per hour, in this case 65 mph.</a:t>
            </a:r>
          </a:p>
        </p:txBody>
      </p:sp>
      <p:sp>
        <p:nvSpPr>
          <p:cNvPr id="69636" name="Slide Number Placeholder 3">
            <a:extLst>
              <a:ext uri="{FF2B5EF4-FFF2-40B4-BE49-F238E27FC236}">
                <a16:creationId xmlns:a16="http://schemas.microsoft.com/office/drawing/2014/main" id="{BF103F7A-137C-488C-A31D-7563AF30F15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07BF5DA5-864E-404A-96A4-8425DF2CB93E}" type="slidenum">
              <a:rPr lang="en-US" altLang="zh-CN" smtClean="0"/>
              <a:pPr/>
              <a:t>29</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a:extLst>
              <a:ext uri="{FF2B5EF4-FFF2-40B4-BE49-F238E27FC236}">
                <a16:creationId xmlns:a16="http://schemas.microsoft.com/office/drawing/2014/main" id="{E3AEE9B4-4A11-4F1B-96A8-298E3155281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a:extLst>
              <a:ext uri="{FF2B5EF4-FFF2-40B4-BE49-F238E27FC236}">
                <a16:creationId xmlns:a16="http://schemas.microsoft.com/office/drawing/2014/main" id="{67249278-5B02-46B6-B80C-ADBA2B8E1D4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ea typeface="宋体" panose="02010600030101010101" pitchFamily="2" charset="-122"/>
              </a:rPr>
              <a:t>Well, the typical engineering approach would be to define a set of analytical models that relate measurable quantities like flow levels, geometric characteristics, and control mechanisms to some indicator of traveler comfort.</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This is exactly what we do.</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We use this term quality of service to indicate how comfortable users are, and then capacity can be defined in terms of comfort by setting some threshold for quality of service.</a:t>
            </a:r>
            <a:endParaRPr lang="en-US" altLang="en-US" b="1">
              <a:solidFill>
                <a:schemeClr val="bg1"/>
              </a:solidFill>
            </a:endParaRPr>
          </a:p>
          <a:p>
            <a:pPr eaLnBrk="1" hangingPunct="1">
              <a:spcBef>
                <a:spcPct val="0"/>
              </a:spcBef>
            </a:pPr>
            <a:endParaRPr lang="en-US" altLang="zh-CN">
              <a:ea typeface="宋体" panose="02010600030101010101" pitchFamily="2" charset="-122"/>
            </a:endParaRPr>
          </a:p>
        </p:txBody>
      </p:sp>
      <p:sp>
        <p:nvSpPr>
          <p:cNvPr id="16388" name="Slide Number Placeholder 3">
            <a:extLst>
              <a:ext uri="{FF2B5EF4-FFF2-40B4-BE49-F238E27FC236}">
                <a16:creationId xmlns:a16="http://schemas.microsoft.com/office/drawing/2014/main" id="{C857F38E-0328-47FE-A648-24F2E9317A7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89EA95EA-D559-4523-A143-7AD3DC7ED811}" type="slidenum">
              <a:rPr lang="en-US" altLang="zh-CN" smtClean="0"/>
              <a:pPr/>
              <a:t>3</a:t>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a:extLst>
              <a:ext uri="{FF2B5EF4-FFF2-40B4-BE49-F238E27FC236}">
                <a16:creationId xmlns:a16="http://schemas.microsoft.com/office/drawing/2014/main" id="{CA2A2207-D82C-4A50-94BD-E9676734E02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a:extLst>
              <a:ext uri="{FF2B5EF4-FFF2-40B4-BE49-F238E27FC236}">
                <a16:creationId xmlns:a16="http://schemas.microsoft.com/office/drawing/2014/main" id="{46C05B99-85B1-40DA-B8E7-CF6FC0A3FAF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ea typeface="宋体" panose="02010600030101010101" pitchFamily="2" charset="-122"/>
              </a:rPr>
              <a:t>The next step is to select a FFS curve, which is pretty simple as long as I have the FFS value.</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Then the fourth step is to adjust demand volume.</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Now, this assumes that I have an actual flow rate in vehicles per hour, and I want to find the adjusted demand flow rate to find LOS.</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The function I need is shown here. On the top you see the observed volume in vehicles per hour. </a:t>
            </a:r>
          </a:p>
          <a:p>
            <a:pPr eaLnBrk="1" hangingPunct="1">
              <a:spcBef>
                <a:spcPct val="0"/>
              </a:spcBef>
            </a:pPr>
            <a:r>
              <a:rPr lang="en-US" altLang="zh-CN">
                <a:ea typeface="宋体" panose="02010600030101010101" pitchFamily="2" charset="-122"/>
              </a:rPr>
              <a:t>On the bottom you see peak hour factor. N is the number of lanes in one direction. FHV is the heavy vehicle factor, which converts the volume that I have to units of passenger car equivalents.</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The driver population factor is another thing we need here. This factor, almost always less than 1, reflects the influence of unfamiliar drivers in the traffic flow. This is something you can estimate from the data, or can be based on some local knowledge. </a:t>
            </a:r>
          </a:p>
        </p:txBody>
      </p:sp>
      <p:sp>
        <p:nvSpPr>
          <p:cNvPr id="71684" name="Slide Number Placeholder 3">
            <a:extLst>
              <a:ext uri="{FF2B5EF4-FFF2-40B4-BE49-F238E27FC236}">
                <a16:creationId xmlns:a16="http://schemas.microsoft.com/office/drawing/2014/main" id="{B6E945BC-A1EE-437A-A84C-189ECC6DCF5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9DE0E6EF-5F0D-4309-A3EF-3A22051AE841}" type="slidenum">
              <a:rPr lang="en-US" altLang="zh-CN" smtClean="0"/>
              <a:pPr/>
              <a:t>30</a:t>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a:extLst>
              <a:ext uri="{FF2B5EF4-FFF2-40B4-BE49-F238E27FC236}">
                <a16:creationId xmlns:a16="http://schemas.microsoft.com/office/drawing/2014/main" id="{65317D17-9C2D-48B8-BA61-2B4368324BE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a:extLst>
              <a:ext uri="{FF2B5EF4-FFF2-40B4-BE49-F238E27FC236}">
                <a16:creationId xmlns:a16="http://schemas.microsoft.com/office/drawing/2014/main" id="{7E92C4AD-8B58-49A1-A211-C5CA9E421FD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dirty="0">
                <a:ea typeface="宋体" panose="02010600030101010101" pitchFamily="2" charset="-122"/>
              </a:rPr>
              <a:t>\\Note that the equation I showed on the previous slide can be thought of in a couple different ways. </a:t>
            </a:r>
          </a:p>
          <a:p>
            <a:pPr eaLnBrk="1" hangingPunct="1">
              <a:spcBef>
                <a:spcPct val="0"/>
              </a:spcBef>
            </a:pPr>
            <a:endParaRPr lang="en-US" altLang="zh-CN" dirty="0">
              <a:ea typeface="宋体" panose="02010600030101010101" pitchFamily="2" charset="-122"/>
            </a:endParaRPr>
          </a:p>
          <a:p>
            <a:pPr eaLnBrk="1" hangingPunct="1">
              <a:spcBef>
                <a:spcPct val="0"/>
              </a:spcBef>
            </a:pPr>
            <a:r>
              <a:rPr lang="en-US" altLang="zh-CN" dirty="0">
                <a:ea typeface="宋体" panose="02010600030101010101" pitchFamily="2" charset="-122"/>
              </a:rPr>
              <a:t>For one, I started by some facility with traffic data, and I want to find the LOS of the facility.</a:t>
            </a:r>
          </a:p>
          <a:p>
            <a:pPr eaLnBrk="1" hangingPunct="1">
              <a:spcBef>
                <a:spcPct val="0"/>
              </a:spcBef>
            </a:pPr>
            <a:endParaRPr lang="en-US" altLang="zh-CN" dirty="0">
              <a:ea typeface="宋体" panose="02010600030101010101" pitchFamily="2" charset="-122"/>
            </a:endParaRPr>
          </a:p>
          <a:p>
            <a:pPr eaLnBrk="1" hangingPunct="1">
              <a:spcBef>
                <a:spcPct val="0"/>
              </a:spcBef>
            </a:pPr>
            <a:r>
              <a:rPr lang="en-US" altLang="zh-CN" dirty="0">
                <a:ea typeface="宋体" panose="02010600030101010101" pitchFamily="2" charset="-122"/>
              </a:rPr>
              <a:t>The other way would be to design a facility to support some amount of traffic. I start with LOS I want, and estimate FFS. Then, I find the maximum volume by looking it up on the speed flow plot. </a:t>
            </a:r>
          </a:p>
          <a:p>
            <a:pPr eaLnBrk="1" hangingPunct="1">
              <a:spcBef>
                <a:spcPct val="0"/>
              </a:spcBef>
            </a:pPr>
            <a:r>
              <a:rPr lang="en-US" altLang="zh-CN" dirty="0">
                <a:ea typeface="宋体" panose="02010600030101010101" pitchFamily="2" charset="-122"/>
              </a:rPr>
              <a:t>Then, I use the equation shown on the previous slide to compute the maximum service volume under prevailing conditions.</a:t>
            </a:r>
          </a:p>
          <a:p>
            <a:pPr eaLnBrk="1" hangingPunct="1">
              <a:spcBef>
                <a:spcPct val="0"/>
              </a:spcBef>
            </a:pPr>
            <a:endParaRPr lang="en-US" altLang="zh-CN" dirty="0">
              <a:ea typeface="宋体" panose="02010600030101010101" pitchFamily="2" charset="-122"/>
            </a:endParaRPr>
          </a:p>
          <a:p>
            <a:pPr eaLnBrk="1" hangingPunct="1">
              <a:spcBef>
                <a:spcPct val="0"/>
              </a:spcBef>
            </a:pPr>
            <a:r>
              <a:rPr lang="en-US" altLang="zh-CN" dirty="0">
                <a:ea typeface="宋体" panose="02010600030101010101" pitchFamily="2" charset="-122"/>
              </a:rPr>
              <a:t>I could do something similar to select a number of lanes that would be needed to support a particular traffic volume at some level of service.</a:t>
            </a:r>
          </a:p>
          <a:p>
            <a:pPr eaLnBrk="1" hangingPunct="1">
              <a:spcBef>
                <a:spcPct val="0"/>
              </a:spcBef>
            </a:pPr>
            <a:endParaRPr lang="en-US" altLang="en-US" b="1" dirty="0">
              <a:solidFill>
                <a:schemeClr val="bg1"/>
              </a:solidFill>
            </a:endParaRPr>
          </a:p>
          <a:p>
            <a:pPr eaLnBrk="1" hangingPunct="1">
              <a:spcBef>
                <a:spcPct val="0"/>
              </a:spcBef>
            </a:pPr>
            <a:endParaRPr lang="en-US" altLang="zh-CN" dirty="0">
              <a:ea typeface="宋体" panose="02010600030101010101" pitchFamily="2" charset="-122"/>
            </a:endParaRPr>
          </a:p>
        </p:txBody>
      </p:sp>
      <p:sp>
        <p:nvSpPr>
          <p:cNvPr id="73732" name="Slide Number Placeholder 3">
            <a:extLst>
              <a:ext uri="{FF2B5EF4-FFF2-40B4-BE49-F238E27FC236}">
                <a16:creationId xmlns:a16="http://schemas.microsoft.com/office/drawing/2014/main" id="{CED8953B-0B9F-44B3-804C-8A8FB65C281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905A1B7E-8A6C-4DA4-8EA0-250499D70853}" type="slidenum">
              <a:rPr lang="en-US" altLang="zh-CN" smtClean="0"/>
              <a:pPr/>
              <a:t>31</a:t>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a:extLst>
              <a:ext uri="{FF2B5EF4-FFF2-40B4-BE49-F238E27FC236}">
                <a16:creationId xmlns:a16="http://schemas.microsoft.com/office/drawing/2014/main" id="{F7C4956F-E254-4CC5-A5FD-0F185982380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a:extLst>
              <a:ext uri="{FF2B5EF4-FFF2-40B4-BE49-F238E27FC236}">
                <a16:creationId xmlns:a16="http://schemas.microsoft.com/office/drawing/2014/main" id="{2229DA78-2F94-4F66-8415-415DAC634B9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ea typeface="宋体" panose="02010600030101010101" pitchFamily="2" charset="-122"/>
              </a:rPr>
              <a:t>An important step in adjusting demand volume is to calculate heavy vehicle adjustments.</a:t>
            </a:r>
          </a:p>
          <a:p>
            <a:pPr eaLnBrk="1" hangingPunct="1">
              <a:spcBef>
                <a:spcPct val="0"/>
              </a:spcBef>
            </a:pPr>
            <a:r>
              <a:rPr lang="en-US" altLang="zh-CN">
                <a:ea typeface="宋体" panose="02010600030101010101" pitchFamily="2" charset="-122"/>
              </a:rPr>
              <a:t>The general function is shown here.</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HCM separates heavy vehicles into two classes, one containing trucks and busses and the other containing RVs. </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For each class, we need two pieces of information to complete the heavy vehicle factor: </a:t>
            </a:r>
          </a:p>
          <a:p>
            <a:pPr eaLnBrk="1" hangingPunct="1">
              <a:spcBef>
                <a:spcPct val="0"/>
              </a:spcBef>
              <a:buFontTx/>
              <a:buChar char="•"/>
            </a:pPr>
            <a:r>
              <a:rPr lang="en-US" altLang="zh-CN">
                <a:ea typeface="宋体" panose="02010600030101010101" pitchFamily="2" charset="-122"/>
              </a:rPr>
              <a:t>the percent of that type of vehicle in the traffic flow, and </a:t>
            </a:r>
          </a:p>
          <a:p>
            <a:pPr eaLnBrk="1" hangingPunct="1">
              <a:spcBef>
                <a:spcPct val="0"/>
              </a:spcBef>
              <a:buFontTx/>
              <a:buChar char="•"/>
            </a:pPr>
            <a:r>
              <a:rPr lang="en-US" altLang="zh-CN">
                <a:ea typeface="宋体" panose="02010600030101010101" pitchFamily="2" charset="-122"/>
              </a:rPr>
              <a:t>the passenger car equivalent factor which is related to the grade of the roadway</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Equivalent factors can be found in HCM lookup tables. You can imagine that these equivalency factors are greater than 1. </a:t>
            </a:r>
            <a:endParaRPr lang="en-US" altLang="en-US" b="1">
              <a:solidFill>
                <a:schemeClr val="bg1"/>
              </a:solidFill>
            </a:endParaRPr>
          </a:p>
        </p:txBody>
      </p:sp>
      <p:sp>
        <p:nvSpPr>
          <p:cNvPr id="75780" name="Slide Number Placeholder 3">
            <a:extLst>
              <a:ext uri="{FF2B5EF4-FFF2-40B4-BE49-F238E27FC236}">
                <a16:creationId xmlns:a16="http://schemas.microsoft.com/office/drawing/2014/main" id="{EDC894DF-3188-406F-95F6-F70625D6F9D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E91EBCC6-07F1-4038-A22D-32C121DC202C}" type="slidenum">
              <a:rPr lang="en-US" altLang="zh-CN" smtClean="0"/>
              <a:pPr/>
              <a:t>32</a:t>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a:extLst>
              <a:ext uri="{FF2B5EF4-FFF2-40B4-BE49-F238E27FC236}">
                <a16:creationId xmlns:a16="http://schemas.microsoft.com/office/drawing/2014/main" id="{99625BCA-3E68-4F68-8C9A-423A92AF621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Notes Placeholder 2">
            <a:extLst>
              <a:ext uri="{FF2B5EF4-FFF2-40B4-BE49-F238E27FC236}">
                <a16:creationId xmlns:a16="http://schemas.microsoft.com/office/drawing/2014/main" id="{3A97F3F2-6FC0-408F-AEDD-79577AEC68A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ea typeface="宋体" panose="02010600030101010101" pitchFamily="2" charset="-122"/>
              </a:rPr>
              <a:t>Actually HCM has a quite complicate framework to determine the heavy vehicle equivalent factors.</a:t>
            </a:r>
          </a:p>
          <a:p>
            <a:pPr eaLnBrk="1" hangingPunct="1">
              <a:spcBef>
                <a:spcPct val="0"/>
              </a:spcBef>
            </a:pPr>
            <a:endParaRPr lang="en-US" altLang="en-US" b="1"/>
          </a:p>
          <a:p>
            <a:pPr eaLnBrk="1" hangingPunct="1">
              <a:spcBef>
                <a:spcPct val="0"/>
              </a:spcBef>
            </a:pPr>
            <a:r>
              <a:rPr lang="en-US" altLang="zh-CN">
                <a:ea typeface="宋体" panose="02010600030101010101" pitchFamily="2" charset="-122"/>
              </a:rPr>
              <a:t>Note that the impact of heavy vehicles depends on the grade conditions of the freeway location.</a:t>
            </a:r>
          </a:p>
          <a:p>
            <a:pPr eaLnBrk="1" hangingPunct="1">
              <a:spcBef>
                <a:spcPct val="0"/>
              </a:spcBef>
            </a:pPr>
            <a:r>
              <a:rPr lang="en-US" altLang="en-US">
                <a:solidFill>
                  <a:schemeClr val="bg1"/>
                </a:solidFill>
              </a:rPr>
              <a:t>In general, Passenger car equivalents are specified for two terrain conditions: general terrain and specific grade.</a:t>
            </a:r>
          </a:p>
        </p:txBody>
      </p:sp>
      <p:sp>
        <p:nvSpPr>
          <p:cNvPr id="77828" name="Slide Number Placeholder 3">
            <a:extLst>
              <a:ext uri="{FF2B5EF4-FFF2-40B4-BE49-F238E27FC236}">
                <a16:creationId xmlns:a16="http://schemas.microsoft.com/office/drawing/2014/main" id="{FD041274-5DF7-4B5E-94CB-A03CAD46397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A6D83208-7AB7-4DE4-ACC6-A594530951A2}" type="slidenum">
              <a:rPr lang="en-US" altLang="zh-CN" smtClean="0"/>
              <a:pPr/>
              <a:t>33</a:t>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a:extLst>
              <a:ext uri="{FF2B5EF4-FFF2-40B4-BE49-F238E27FC236}">
                <a16:creationId xmlns:a16="http://schemas.microsoft.com/office/drawing/2014/main" id="{2F2A90BE-2D7C-4B58-BBFD-5EEE0EB9984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a:extLst>
              <a:ext uri="{FF2B5EF4-FFF2-40B4-BE49-F238E27FC236}">
                <a16:creationId xmlns:a16="http://schemas.microsoft.com/office/drawing/2014/main" id="{6B7482EB-25F7-4DEE-941E-1ABB056462D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ea typeface="宋体" panose="02010600030101010101" pitchFamily="2" charset="-122"/>
              </a:rPr>
              <a:t>For general terrain, you need to further define your terrain as one of these categories. </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Level terrain: heavy vehicles perform not too dissimilar to PCs. This generally includes short grades of no more than 2%.</a:t>
            </a:r>
          </a:p>
          <a:p>
            <a:pPr eaLnBrk="1" hangingPunct="1">
              <a:spcBef>
                <a:spcPct val="0"/>
              </a:spcBef>
            </a:pPr>
            <a:r>
              <a:rPr lang="en-US" altLang="zh-CN">
                <a:ea typeface="宋体" panose="02010600030101010101" pitchFamily="2" charset="-122"/>
              </a:rPr>
              <a:t>Rolling terrain: causes heavy vehicles to reduce speeds substantially below those of PCs, but does not cause heavy vehicles to operate at crawl speeds for any significant length of time.</a:t>
            </a:r>
          </a:p>
          <a:p>
            <a:pPr eaLnBrk="1" hangingPunct="1">
              <a:spcBef>
                <a:spcPct val="0"/>
              </a:spcBef>
            </a:pPr>
            <a:r>
              <a:rPr lang="en-US" altLang="zh-CN">
                <a:ea typeface="宋体" panose="02010600030101010101" pitchFamily="2" charset="-122"/>
              </a:rPr>
              <a:t>Mountainous terrain: heavy vehicles operate at crawl speeds for significant distances or at frequent intervals.</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Then look up the PC equivalents.</a:t>
            </a:r>
          </a:p>
          <a:p>
            <a:pPr eaLnBrk="1" hangingPunct="1">
              <a:spcBef>
                <a:spcPct val="0"/>
              </a:spcBef>
            </a:pPr>
            <a:r>
              <a:rPr lang="en-US" altLang="zh-CN">
                <a:ea typeface="宋体" panose="02010600030101010101" pitchFamily="2" charset="-122"/>
              </a:rPr>
              <a:t>In most cases your analysis segment will fall in some general terrain category, which make it pretty simple to find the adjustment.</a:t>
            </a:r>
          </a:p>
          <a:p>
            <a:pPr eaLnBrk="1" hangingPunct="1">
              <a:spcBef>
                <a:spcPct val="0"/>
              </a:spcBef>
            </a:pPr>
            <a:endParaRPr lang="en-US" altLang="zh-CN">
              <a:ea typeface="宋体" panose="02010600030101010101" pitchFamily="2" charset="-122"/>
            </a:endParaRPr>
          </a:p>
        </p:txBody>
      </p:sp>
      <p:sp>
        <p:nvSpPr>
          <p:cNvPr id="79876" name="Slide Number Placeholder 3">
            <a:extLst>
              <a:ext uri="{FF2B5EF4-FFF2-40B4-BE49-F238E27FC236}">
                <a16:creationId xmlns:a16="http://schemas.microsoft.com/office/drawing/2014/main" id="{F8F76F7A-E4E9-4DFC-8A13-054B9A759D6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FDEFB70D-6BAF-46A8-B921-A50CA4224B1C}" type="slidenum">
              <a:rPr lang="en-US" altLang="zh-CN" smtClean="0"/>
              <a:pPr/>
              <a:t>34</a:t>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a:extLst>
              <a:ext uri="{FF2B5EF4-FFF2-40B4-BE49-F238E27FC236}">
                <a16:creationId xmlns:a16="http://schemas.microsoft.com/office/drawing/2014/main" id="{A7D58738-239C-49D1-9A71-5369A9BED17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a:extLst>
              <a:ext uri="{FF2B5EF4-FFF2-40B4-BE49-F238E27FC236}">
                <a16:creationId xmlns:a16="http://schemas.microsoft.com/office/drawing/2014/main" id="{5D46AC5E-816F-4260-BABC-5878BBC90D2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ea typeface="宋体" panose="02010600030101010101" pitchFamily="2" charset="-122"/>
              </a:rPr>
              <a:t>The next thing we need to do is compute the driver population factor. We do not have an algorithm or table to look this up, you need to just take some general guidelines and knowledge of the traffic to get an estimate. </a:t>
            </a:r>
          </a:p>
          <a:p>
            <a:pPr eaLnBrk="1" hangingPunct="1">
              <a:spcBef>
                <a:spcPct val="0"/>
              </a:spcBef>
            </a:pPr>
            <a:r>
              <a:rPr lang="en-US" altLang="zh-CN">
                <a:ea typeface="宋体" panose="02010600030101010101" pitchFamily="2" charset="-122"/>
              </a:rPr>
              <a:t>For example, research has shown that capacity can decline as much as 10 to 15 percent on weekends, when there is a higher percentage of non-routine drivers on the roadway. What the population factor is, then, is one minus the fractional loss in capacity due to unfamiliar drivers. </a:t>
            </a:r>
          </a:p>
          <a:p>
            <a:pPr eaLnBrk="1" hangingPunct="1">
              <a:spcBef>
                <a:spcPct val="0"/>
              </a:spcBef>
            </a:pPr>
            <a:r>
              <a:rPr lang="en-US" altLang="zh-CN">
                <a:ea typeface="宋体" panose="02010600030101010101" pitchFamily="2" charset="-122"/>
              </a:rPr>
              <a:t>You can base this on observations of similar sites, for example the decline in maximum volume that is observed on the weekend vs. the weekday. In our problems, I will give you some guidance on for selecting this. For example, if the conditions are described as “weekend traffic with a high percentage of tourist traffic” you would select 0.85 for the population factor. </a:t>
            </a:r>
          </a:p>
        </p:txBody>
      </p:sp>
      <p:sp>
        <p:nvSpPr>
          <p:cNvPr id="82948" name="Slide Number Placeholder 3">
            <a:extLst>
              <a:ext uri="{FF2B5EF4-FFF2-40B4-BE49-F238E27FC236}">
                <a16:creationId xmlns:a16="http://schemas.microsoft.com/office/drawing/2014/main" id="{7ED66150-B36F-4ACF-8479-4520093392A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FE8445F0-7FD5-4922-80CF-4A75333EB2E2}" type="slidenum">
              <a:rPr lang="en-US" altLang="zh-CN" smtClean="0"/>
              <a:pPr/>
              <a:t>36</a:t>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a:extLst>
              <a:ext uri="{FF2B5EF4-FFF2-40B4-BE49-F238E27FC236}">
                <a16:creationId xmlns:a16="http://schemas.microsoft.com/office/drawing/2014/main" id="{A8D61F19-BC5F-497B-879F-7353DD50546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a:extLst>
              <a:ext uri="{FF2B5EF4-FFF2-40B4-BE49-F238E27FC236}">
                <a16:creationId xmlns:a16="http://schemas.microsoft.com/office/drawing/2014/main" id="{975C6DDE-9366-419C-BCF9-5B1248713EB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ea typeface="宋体" panose="02010600030101010101" pitchFamily="2" charset="-122"/>
              </a:rPr>
              <a:t>The assignment will be in the form of an exercise, which we will work on during lab time.</a:t>
            </a:r>
          </a:p>
          <a:p>
            <a:pPr eaLnBrk="1" hangingPunct="1">
              <a:spcBef>
                <a:spcPct val="0"/>
              </a:spcBef>
            </a:pPr>
            <a:r>
              <a:rPr lang="en-US" altLang="zh-CN">
                <a:ea typeface="宋体" panose="02010600030101010101" pitchFamily="2" charset="-122"/>
              </a:rPr>
              <a:t>So make sure you come to the lab if you are not very familiar with R. </a:t>
            </a:r>
          </a:p>
        </p:txBody>
      </p:sp>
      <p:sp>
        <p:nvSpPr>
          <p:cNvPr id="84996" name="Slide Number Placeholder 3">
            <a:extLst>
              <a:ext uri="{FF2B5EF4-FFF2-40B4-BE49-F238E27FC236}">
                <a16:creationId xmlns:a16="http://schemas.microsoft.com/office/drawing/2014/main" id="{FEE8FED4-B55E-493B-B22E-85958596C02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EF2ECD22-F9F7-4AB7-9AEE-752D8FF06334}" type="slidenum">
              <a:rPr lang="en-US" altLang="zh-CN" smtClean="0"/>
              <a:pPr/>
              <a:t>37</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9199B5E0-1A84-4537-891C-3013CA465CC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a:extLst>
              <a:ext uri="{FF2B5EF4-FFF2-40B4-BE49-F238E27FC236}">
                <a16:creationId xmlns:a16="http://schemas.microsoft.com/office/drawing/2014/main" id="{9F440FEC-3AE2-41FF-A5AA-908256E1D56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ea typeface="宋体" panose="02010600030101010101" pitchFamily="2" charset="-122"/>
              </a:rPr>
              <a:t>The capacity analysis models are described in a publication called the Highway Capacity Manual, which is the standard reference for capacity analysis procedures.</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HCM is published by the Transportation Research Board (TRB). If you still remember, the reason that we have one class off in the first week is because of the TRB annual meeting.</a:t>
            </a:r>
          </a:p>
          <a:p>
            <a:pPr eaLnBrk="1" hangingPunct="1">
              <a:spcBef>
                <a:spcPct val="0"/>
              </a:spcBef>
            </a:pPr>
            <a:r>
              <a:rPr lang="en-US" altLang="zh-CN">
                <a:ea typeface="宋体" panose="02010600030101010101" pitchFamily="2" charset="-122"/>
              </a:rPr>
              <a:t>TRB has a number of committees on a wide range of transportation related topics, but the Highway Capacity and Quality of Service Committee is the one that is responsible for the HCM development.</a:t>
            </a:r>
            <a:endParaRPr lang="pt-BR" altLang="en-US" b="1">
              <a:solidFill>
                <a:schemeClr val="bg1"/>
              </a:solidFill>
            </a:endParaRPr>
          </a:p>
          <a:p>
            <a:pPr eaLnBrk="1" hangingPunct="1">
              <a:spcBef>
                <a:spcPct val="0"/>
              </a:spcBef>
            </a:pPr>
            <a:endParaRPr lang="en-US" altLang="zh-CN">
              <a:ea typeface="宋体" panose="02010600030101010101" pitchFamily="2" charset="-122"/>
            </a:endParaRPr>
          </a:p>
          <a:p>
            <a:pPr eaLnBrk="1" hangingPunct="1">
              <a:spcBef>
                <a:spcPct val="0"/>
              </a:spcBef>
            </a:pPr>
            <a:endParaRPr lang="en-US" altLang="zh-CN">
              <a:ea typeface="宋体" panose="02010600030101010101" pitchFamily="2" charset="-122"/>
            </a:endParaRP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If not, TRB is one of six major divisions of the National Research Council— a private, nonprofit institution. The National Research Council is jointly administered by the National Academy of Sciences, the National Academy of Engineering, and the Institute of Medicine.</a:t>
            </a:r>
          </a:p>
          <a:p>
            <a:pPr eaLnBrk="1" hangingPunct="1">
              <a:spcBef>
                <a:spcPct val="0"/>
              </a:spcBef>
            </a:pPr>
            <a:r>
              <a:rPr lang="en-US" altLang="zh-CN">
                <a:ea typeface="宋体" panose="02010600030101010101" pitchFamily="2" charset="-122"/>
              </a:rPr>
              <a:t>TRB was established in 1920 as the National Advisory Board on Highway Research to provide a mechanism for the exchange of information and research results about highway technology. Now, its mission includes managing research programs on nearly all modes of transportation. </a:t>
            </a:r>
          </a:p>
        </p:txBody>
      </p:sp>
      <p:sp>
        <p:nvSpPr>
          <p:cNvPr id="18436" name="Slide Number Placeholder 3">
            <a:extLst>
              <a:ext uri="{FF2B5EF4-FFF2-40B4-BE49-F238E27FC236}">
                <a16:creationId xmlns:a16="http://schemas.microsoft.com/office/drawing/2014/main" id="{DEE5E91B-4173-4071-B5CF-5246B80AD1F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E28A687F-8D3C-4D65-90BA-2327916F7A37}" type="slidenum">
              <a:rPr lang="en-US" altLang="zh-CN" smtClean="0"/>
              <a:pPr/>
              <a:t>4</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AFEF276E-6E1A-4400-A7F4-E4CD707CC50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A72BF922-30B3-48AE-B903-4B68FB4659D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ea typeface="宋体" panose="02010600030101010101" pitchFamily="2" charset="-122"/>
              </a:rPr>
              <a:t>Up to now, there are in total five versions of HCM.</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The earliest versions were based on volunteering efforts of committee members. And after that, a number of research projects have been initiated to expand the contents of the document. </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The first version produced in 1950 had 147 pages, now we have four volumes with a total of over 1600 pages. It seems they have now given up on the idea of creating a printable volume, given the ponderous size of the thing.</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Right now the most recent document is the fifth version published in 2010. They have a plan to publish a new version in 2016 but is delayed for some reason.</a:t>
            </a:r>
          </a:p>
          <a:p>
            <a:pPr eaLnBrk="1" hangingPunct="1">
              <a:spcBef>
                <a:spcPct val="0"/>
              </a:spcBef>
            </a:pPr>
            <a:endParaRPr lang="en-US" altLang="zh-CN">
              <a:ea typeface="宋体" panose="02010600030101010101" pitchFamily="2" charset="-122"/>
            </a:endParaRPr>
          </a:p>
          <a:p>
            <a:pPr eaLnBrk="1" hangingPunct="1">
              <a:spcBef>
                <a:spcPct val="0"/>
              </a:spcBef>
            </a:pPr>
            <a:endParaRPr lang="en-US" altLang="zh-CN">
              <a:ea typeface="宋体" panose="02010600030101010101" pitchFamily="2" charset="-122"/>
            </a:endParaRP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Both the 1st and 2nd versions of the HCM were based on efforts of volunteer committee members.</a:t>
            </a:r>
          </a:p>
          <a:p>
            <a:pPr eaLnBrk="1" hangingPunct="1">
              <a:spcBef>
                <a:spcPct val="0"/>
              </a:spcBef>
            </a:pPr>
            <a:r>
              <a:rPr lang="en-US" altLang="zh-CN" b="1">
                <a:ea typeface="宋体" panose="02010600030101010101" pitchFamily="2" charset="-122"/>
              </a:rPr>
              <a:t>1950 by Bureau of Public Roads </a:t>
            </a: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The first edition was published by the Bureau of Public Roads in 1950 (post-WWII).</a:t>
            </a:r>
          </a:p>
          <a:p>
            <a:pPr eaLnBrk="1" hangingPunct="1">
              <a:spcBef>
                <a:spcPct val="0"/>
              </a:spcBef>
            </a:pPr>
            <a:r>
              <a:rPr lang="en-US" altLang="zh-CN">
                <a:ea typeface="宋体" panose="02010600030101010101" pitchFamily="2" charset="-122"/>
              </a:rPr>
              <a:t>	design guide</a:t>
            </a:r>
          </a:p>
          <a:p>
            <a:pPr eaLnBrk="1" hangingPunct="1">
              <a:spcBef>
                <a:spcPct val="0"/>
              </a:spcBef>
            </a:pPr>
            <a:r>
              <a:rPr lang="en-US" altLang="zh-CN">
                <a:ea typeface="宋体" panose="02010600030101010101" pitchFamily="2" charset="-122"/>
              </a:rPr>
              <a:t>	design consistency</a:t>
            </a:r>
          </a:p>
          <a:p>
            <a:pPr eaLnBrk="1" hangingPunct="1">
              <a:spcBef>
                <a:spcPct val="0"/>
              </a:spcBef>
            </a:pPr>
            <a:r>
              <a:rPr lang="en-US" altLang="zh-CN">
                <a:ea typeface="宋体" panose="02010600030101010101" pitchFamily="2" charset="-122"/>
              </a:rPr>
              <a:t>	based on scant data</a:t>
            </a:r>
          </a:p>
          <a:p>
            <a:pPr eaLnBrk="1" hangingPunct="1">
              <a:spcBef>
                <a:spcPct val="0"/>
              </a:spcBef>
            </a:pPr>
            <a:r>
              <a:rPr lang="en-US" altLang="zh-CN" b="1">
                <a:ea typeface="宋体" panose="02010600030101010101" pitchFamily="2" charset="-122"/>
              </a:rPr>
              <a:t>1965 by TRB</a:t>
            </a: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The second edition of the HCM was published in 1965.</a:t>
            </a:r>
          </a:p>
          <a:p>
            <a:pPr eaLnBrk="1" hangingPunct="1">
              <a:spcBef>
                <a:spcPct val="0"/>
              </a:spcBef>
            </a:pPr>
            <a:r>
              <a:rPr lang="en-US" altLang="zh-CN">
                <a:ea typeface="宋体" panose="02010600030101010101" pitchFamily="2" charset="-122"/>
              </a:rPr>
              <a:t>	based on improved database</a:t>
            </a:r>
          </a:p>
          <a:p>
            <a:pPr eaLnBrk="1" hangingPunct="1">
              <a:spcBef>
                <a:spcPct val="0"/>
              </a:spcBef>
            </a:pPr>
            <a:r>
              <a:rPr lang="en-US" altLang="zh-CN">
                <a:ea typeface="宋体" panose="02010600030101010101" pitchFamily="2" charset="-122"/>
              </a:rPr>
              <a:t>	the concept of LOS was introduced</a:t>
            </a:r>
          </a:p>
          <a:p>
            <a:pPr eaLnBrk="1" hangingPunct="1">
              <a:spcBef>
                <a:spcPct val="0"/>
              </a:spcBef>
            </a:pPr>
            <a:r>
              <a:rPr lang="en-US" altLang="zh-CN">
                <a:ea typeface="宋体" panose="02010600030101010101" pitchFamily="2" charset="-122"/>
              </a:rPr>
              <a:t>	for both design and analysis of operations </a:t>
            </a:r>
          </a:p>
          <a:p>
            <a:pPr eaLnBrk="1" hangingPunct="1">
              <a:spcBef>
                <a:spcPct val="0"/>
              </a:spcBef>
            </a:pPr>
            <a:r>
              <a:rPr lang="en-US" altLang="zh-CN">
                <a:ea typeface="宋体" panose="02010600030101010101" pitchFamily="2" charset="-122"/>
              </a:rPr>
              <a:t> </a:t>
            </a:r>
          </a:p>
          <a:p>
            <a:pPr eaLnBrk="1" hangingPunct="1">
              <a:spcBef>
                <a:spcPct val="0"/>
              </a:spcBef>
            </a:pPr>
            <a:r>
              <a:rPr lang="en-US" altLang="zh-CN" b="1">
                <a:ea typeface="宋体" panose="02010600030101010101" pitchFamily="2" charset="-122"/>
              </a:rPr>
              <a:t>1985 by TRB (w/ Highway Capacity Software)  NCHRP + FHWA</a:t>
            </a: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The third edition was published in 1985.</a:t>
            </a:r>
          </a:p>
          <a:p>
            <a:pPr eaLnBrk="1" hangingPunct="1">
              <a:spcBef>
                <a:spcPct val="0"/>
              </a:spcBef>
            </a:pPr>
            <a:r>
              <a:rPr lang="en-US" altLang="zh-CN">
                <a:ea typeface="宋体" panose="02010600030101010101" pitchFamily="2" charset="-122"/>
              </a:rPr>
              <a:t>	based on FHWA and NCHRP funded research</a:t>
            </a:r>
          </a:p>
          <a:p>
            <a:pPr eaLnBrk="1" hangingPunct="1">
              <a:spcBef>
                <a:spcPct val="0"/>
              </a:spcBef>
            </a:pPr>
            <a:r>
              <a:rPr lang="en-US" altLang="zh-CN">
                <a:ea typeface="宋体" panose="02010600030101010101" pitchFamily="2" charset="-122"/>
              </a:rPr>
              <a:t>	represented a significant move towards operational analysis as the primary use of the procedures.</a:t>
            </a:r>
          </a:p>
          <a:p>
            <a:pPr eaLnBrk="1" hangingPunct="1">
              <a:spcBef>
                <a:spcPct val="0"/>
              </a:spcBef>
            </a:pPr>
            <a:r>
              <a:rPr lang="en-US" altLang="zh-CN">
                <a:ea typeface="宋体" panose="02010600030101010101" pitchFamily="2" charset="-122"/>
              </a:rPr>
              <a:t>	software package for complex computations</a:t>
            </a:r>
          </a:p>
          <a:p>
            <a:pPr eaLnBrk="1" hangingPunct="1">
              <a:spcBef>
                <a:spcPct val="0"/>
              </a:spcBef>
            </a:pPr>
            <a:r>
              <a:rPr lang="en-US" altLang="zh-CN">
                <a:ea typeface="宋体" panose="02010600030101010101" pitchFamily="2" charset="-122"/>
              </a:rPr>
              <a:t>1994 update 1997 update</a:t>
            </a:r>
          </a:p>
          <a:p>
            <a:pPr eaLnBrk="1" hangingPunct="1">
              <a:spcBef>
                <a:spcPct val="0"/>
              </a:spcBef>
            </a:pPr>
            <a:r>
              <a:rPr lang="en-US" altLang="zh-CN" b="1">
                <a:ea typeface="宋体" panose="02010600030101010101" pitchFamily="2" charset="-122"/>
              </a:rPr>
              <a:t>2000 by TRB FHWA, NCHRP and TCRP (Federal Transit Administration, Transit Development Corporation, the American Public Transportation Association)</a:t>
            </a: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	based on research sponsored by FHWA, NCHRP, and TCRP</a:t>
            </a:r>
          </a:p>
          <a:p>
            <a:pPr eaLnBrk="1" hangingPunct="1">
              <a:spcBef>
                <a:spcPct val="0"/>
              </a:spcBef>
            </a:pPr>
            <a:r>
              <a:rPr lang="en-US" altLang="zh-CN">
                <a:ea typeface="宋体" panose="02010600030101010101" pitchFamily="2" charset="-122"/>
              </a:rPr>
              <a:t>	simulation application</a:t>
            </a:r>
          </a:p>
          <a:p>
            <a:pPr eaLnBrk="1" hangingPunct="1">
              <a:spcBef>
                <a:spcPct val="0"/>
              </a:spcBef>
            </a:pPr>
            <a:r>
              <a:rPr lang="en-US" altLang="zh-CN">
                <a:ea typeface="宋体" panose="02010600030101010101" pitchFamily="2" charset="-122"/>
              </a:rPr>
              <a:t>	CD-Rom version is also available</a:t>
            </a:r>
          </a:p>
          <a:p>
            <a:pPr eaLnBrk="1" hangingPunct="1">
              <a:spcBef>
                <a:spcPct val="0"/>
              </a:spcBef>
            </a:pPr>
            <a:r>
              <a:rPr lang="en-US" altLang="zh-CN">
                <a:ea typeface="宋体" panose="02010600030101010101" pitchFamily="2" charset="-122"/>
              </a:rPr>
              <a:t>	New chapters on interchange ramp terminals, etc.</a:t>
            </a:r>
          </a:p>
          <a:p>
            <a:pPr eaLnBrk="1" hangingPunct="1">
              <a:spcBef>
                <a:spcPct val="0"/>
              </a:spcBef>
            </a:pPr>
            <a:r>
              <a:rPr lang="en-US" altLang="zh-CN">
                <a:ea typeface="宋体" panose="02010600030101010101" pitchFamily="2" charset="-122"/>
              </a:rPr>
              <a:t>2001 update</a:t>
            </a:r>
          </a:p>
          <a:p>
            <a:pPr eaLnBrk="1" hangingPunct="1">
              <a:spcBef>
                <a:spcPct val="0"/>
              </a:spcBef>
            </a:pPr>
            <a:r>
              <a:rPr lang="en-US" altLang="zh-CN">
                <a:ea typeface="宋体" panose="02010600030101010101" pitchFamily="2" charset="-122"/>
              </a:rPr>
              <a:t>5</a:t>
            </a:r>
            <a:r>
              <a:rPr lang="en-US" altLang="zh-CN" baseline="30000">
                <a:ea typeface="宋体" panose="02010600030101010101" pitchFamily="2" charset="-122"/>
              </a:rPr>
              <a:t>th</a:t>
            </a:r>
            <a:r>
              <a:rPr lang="en-US" altLang="zh-CN">
                <a:ea typeface="宋体" panose="02010600030101010101" pitchFamily="2" charset="-122"/>
              </a:rPr>
              <a:t> and current version: HCM 2010</a:t>
            </a:r>
          </a:p>
          <a:p>
            <a:pPr eaLnBrk="1" hangingPunct="1">
              <a:spcBef>
                <a:spcPct val="0"/>
              </a:spcBef>
            </a:pPr>
            <a:r>
              <a:rPr lang="en-US" altLang="zh-CN">
                <a:ea typeface="宋体" panose="02010600030101010101" pitchFamily="2" charset="-122"/>
              </a:rPr>
              <a:t>In the 5</a:t>
            </a:r>
            <a:r>
              <a:rPr lang="en-US" altLang="zh-CN" baseline="30000">
                <a:ea typeface="宋体" panose="02010600030101010101" pitchFamily="2" charset="-122"/>
              </a:rPr>
              <a:t>th</a:t>
            </a:r>
            <a:r>
              <a:rPr lang="en-US" altLang="zh-CN">
                <a:ea typeface="宋体" panose="02010600030101010101" pitchFamily="2" charset="-122"/>
              </a:rPr>
              <a:t> version, they made more of an effort to make the manual multimodal, and included information about the proper application of microsimulation models. They actually had a lot in the 2000 version about non-motorized and transit, but they were really focused on single driver vehicle centric concepts like capacity and delay. </a:t>
            </a:r>
            <a:endParaRPr lang="pt-BR" altLang="en-US" b="1">
              <a:solidFill>
                <a:schemeClr val="bg1"/>
              </a:solidFill>
            </a:endParaRPr>
          </a:p>
          <a:p>
            <a:pPr eaLnBrk="1" hangingPunct="1">
              <a:spcBef>
                <a:spcPct val="0"/>
              </a:spcBef>
            </a:pPr>
            <a:r>
              <a:rPr lang="pt-BR" altLang="en-US" b="1">
                <a:solidFill>
                  <a:schemeClr val="bg1"/>
                </a:solidFill>
              </a:rPr>
              <a:t>Source: Paul Ryus, mark Vandehey, Lily Elefteriadou, Richard G. Dowling, and Barbara K. Otrom. “Highway capacity Manual 2010” TRB Publication Mini-feature.</a:t>
            </a:r>
            <a:endParaRPr lang="en-US" altLang="en-US" b="1">
              <a:solidFill>
                <a:schemeClr val="bg1"/>
              </a:solidFill>
            </a:endParaRPr>
          </a:p>
        </p:txBody>
      </p:sp>
      <p:sp>
        <p:nvSpPr>
          <p:cNvPr id="20484" name="Slide Number Placeholder 3">
            <a:extLst>
              <a:ext uri="{FF2B5EF4-FFF2-40B4-BE49-F238E27FC236}">
                <a16:creationId xmlns:a16="http://schemas.microsoft.com/office/drawing/2014/main" id="{6E637DED-E945-43DE-A703-999B740B543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CE1624F9-C9BB-4B62-9E5B-7AE539980A6D}" type="slidenum">
              <a:rPr lang="en-US" altLang="zh-CN" smtClean="0"/>
              <a:pPr/>
              <a:t>5</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CCA4E393-5282-4A9A-A230-031D48D7968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a:extLst>
              <a:ext uri="{FF2B5EF4-FFF2-40B4-BE49-F238E27FC236}">
                <a16:creationId xmlns:a16="http://schemas.microsoft.com/office/drawing/2014/main" id="{301703B2-D873-40C1-9AD0-1279340CC01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ea typeface="宋体" panose="02010600030101010101" pitchFamily="2" charset="-122"/>
              </a:rPr>
              <a:t>Here are the two facility oriented volumes. </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Out of four volumes, the first is oriented toward concepts, the second is oriented toward uninterrupted flow such as freeways and highways, and the third is oriented toward interrupted flow such as intersections and control systems.</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I provided chapter 11 which introduces procedures for basic freeway segments as a reading. In general, what is contained in the chapter is relatively simple step by step instructions that are not hard to follow. Because of this, you would be able to follow the procedures to complete the next assignment. My following slides will also summarize the procedure. </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I should stress that, like any engineering analysis, some domain knowledge and math skills are required to apply most of these methods.</a:t>
            </a:r>
          </a:p>
          <a:p>
            <a:pPr eaLnBrk="1" hangingPunct="1">
              <a:spcBef>
                <a:spcPct val="0"/>
              </a:spcBef>
            </a:pPr>
            <a:endParaRPr lang="en-US" altLang="zh-CN">
              <a:ea typeface="宋体" panose="02010600030101010101" pitchFamily="2" charset="-122"/>
            </a:endParaRPr>
          </a:p>
        </p:txBody>
      </p:sp>
      <p:sp>
        <p:nvSpPr>
          <p:cNvPr id="22532" name="Slide Number Placeholder 3">
            <a:extLst>
              <a:ext uri="{FF2B5EF4-FFF2-40B4-BE49-F238E27FC236}">
                <a16:creationId xmlns:a16="http://schemas.microsoft.com/office/drawing/2014/main" id="{94C1B2A5-4DDD-40BF-967F-1CAE9A5EC60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C328F35B-ED4D-4A6B-A793-36B58EE8EA74}" type="slidenum">
              <a:rPr lang="en-US" altLang="zh-CN" smtClean="0"/>
              <a:pPr/>
              <a:t>6</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429FE2D1-F3C3-4F73-9F33-6F3BE8BAFFD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a:extLst>
              <a:ext uri="{FF2B5EF4-FFF2-40B4-BE49-F238E27FC236}">
                <a16:creationId xmlns:a16="http://schemas.microsoft.com/office/drawing/2014/main" id="{9D55036F-1346-4D0B-92AF-08654667677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ea typeface="宋体" panose="02010600030101010101" pitchFamily="2" charset="-122"/>
              </a:rPr>
              <a:t>Here is the capacity definition given in the HCM.</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I will not read through this but there are some key points. The capacity definition is based on the reasonable expectation for some given time period. In HCM usually 15 minutes is used as the time period.</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Does this mean that the capacity is the greatest observable flow rate, in other words, can we ever see flow rates higher than our definition of capacity?</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The answer is yes, and it happens all the time. In fact, because the actual flow rate is constantly in flux, for any time period, there will be peaks and valleys in traffic flow. </a:t>
            </a:r>
            <a:endParaRPr lang="en-US" altLang="en-US" b="1">
              <a:solidFill>
                <a:schemeClr val="bg1"/>
              </a:solidFill>
            </a:endParaRPr>
          </a:p>
        </p:txBody>
      </p:sp>
      <p:sp>
        <p:nvSpPr>
          <p:cNvPr id="24580" name="Slide Number Placeholder 3">
            <a:extLst>
              <a:ext uri="{FF2B5EF4-FFF2-40B4-BE49-F238E27FC236}">
                <a16:creationId xmlns:a16="http://schemas.microsoft.com/office/drawing/2014/main" id="{86494042-5964-4658-BABE-942301F0ADB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8DE54BA5-6EC2-499C-8197-541C225196B0}" type="slidenum">
              <a:rPr lang="en-US" altLang="zh-CN" smtClean="0"/>
              <a:pPr/>
              <a:t>7</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DFD87DD0-93B5-4C66-A321-E1B3CFA3213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6AFA4214-0D95-4669-96DD-19A60341AE9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ea typeface="宋体" panose="02010600030101010101" pitchFamily="2" charset="-122"/>
              </a:rPr>
              <a:t>This illustrates how traffic volumes can change with time during a day. </a:t>
            </a:r>
          </a:p>
          <a:p>
            <a:pPr eaLnBrk="1" hangingPunct="1">
              <a:spcBef>
                <a:spcPct val="0"/>
              </a:spcBef>
            </a:pPr>
            <a:r>
              <a:rPr lang="en-US" altLang="zh-CN">
                <a:ea typeface="宋体" panose="02010600030101010101" pitchFamily="2" charset="-122"/>
              </a:rPr>
              <a:t>The red arrow in the graph represent the peak hour volume in the day.</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Usually the maximum hourly flow rate is determined by the traffic flow rate within the highest 15 minutes. </a:t>
            </a:r>
          </a:p>
          <a:p>
            <a:pPr eaLnBrk="1" hangingPunct="1">
              <a:spcBef>
                <a:spcPct val="0"/>
              </a:spcBef>
            </a:pPr>
            <a:r>
              <a:rPr lang="en-US" altLang="zh-CN">
                <a:ea typeface="宋体" panose="02010600030101010101" pitchFamily="2" charset="-122"/>
              </a:rPr>
              <a:t>Note that this must be smaller than the highest 5-minute flow rate, as that volume can not sustain,</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If looking at more details about the graph, you may notice that traffic volume drops sharply after the peak flow rate, and cannot achieve the same level again. This is because traffic become congested after the peak traffic volume. </a:t>
            </a:r>
          </a:p>
          <a:p>
            <a:pPr eaLnBrk="1" hangingPunct="1">
              <a:spcBef>
                <a:spcPct val="0"/>
              </a:spcBef>
            </a:pPr>
            <a:r>
              <a:rPr lang="en-US" altLang="zh-CN">
                <a:ea typeface="宋体" panose="02010600030101010101" pitchFamily="2" charset="-122"/>
              </a:rPr>
              <a:t>As a result of this, though the maximum hourly rate is often defined in terms of what is observed in the peak 15 minutes, we know that this volume will almost never be achieved for an entire hour.</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So what are the factors that determines capacity?</a:t>
            </a:r>
          </a:p>
        </p:txBody>
      </p:sp>
      <p:sp>
        <p:nvSpPr>
          <p:cNvPr id="26628" name="Slide Number Placeholder 3">
            <a:extLst>
              <a:ext uri="{FF2B5EF4-FFF2-40B4-BE49-F238E27FC236}">
                <a16:creationId xmlns:a16="http://schemas.microsoft.com/office/drawing/2014/main" id="{611BFA47-A372-405A-9C02-EE35CE80126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EEFF9FDF-B8DE-4041-9F16-783BF790B060}" type="slidenum">
              <a:rPr lang="en-US" altLang="zh-CN" smtClean="0"/>
              <a:pPr/>
              <a:t>8</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20EBB460-3A0F-43DB-A692-D4DB2292D03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a:extLst>
              <a:ext uri="{FF2B5EF4-FFF2-40B4-BE49-F238E27FC236}">
                <a16:creationId xmlns:a16="http://schemas.microsoft.com/office/drawing/2014/main" id="{17C37025-171A-4162-8F06-3524732A204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ea typeface="宋体" panose="02010600030101010101" pitchFamily="2" charset="-122"/>
              </a:rPr>
              <a:t>The capacity of a facility depends on prevailing conditions at the site. </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For our analysis, we define three basic groups of contributing factors. </a:t>
            </a:r>
          </a:p>
          <a:p>
            <a:pPr eaLnBrk="1" hangingPunct="1">
              <a:spcBef>
                <a:spcPct val="0"/>
              </a:spcBef>
            </a:pPr>
            <a:r>
              <a:rPr lang="en-US" altLang="zh-CN">
                <a:ea typeface="宋体" panose="02010600030101010101" pitchFamily="2" charset="-122"/>
              </a:rPr>
              <a:t>Traffic conditions, including vehicle populations, driver behavior, turning volumes, and peaking characteristics.</a:t>
            </a:r>
          </a:p>
          <a:p>
            <a:pPr eaLnBrk="1" hangingPunct="1">
              <a:spcBef>
                <a:spcPct val="0"/>
              </a:spcBef>
            </a:pPr>
            <a:r>
              <a:rPr lang="en-US" altLang="zh-CN">
                <a:ea typeface="宋体" panose="02010600030101010101" pitchFamily="2" charset="-122"/>
              </a:rPr>
              <a:t>Roadway conditions including lane width, alignment which includes the grade, and shoulder width.</a:t>
            </a:r>
          </a:p>
          <a:p>
            <a:pPr eaLnBrk="1" hangingPunct="1">
              <a:spcBef>
                <a:spcPct val="0"/>
              </a:spcBef>
            </a:pPr>
            <a:r>
              <a:rPr lang="en-US" altLang="zh-CN">
                <a:ea typeface="宋体" panose="02010600030101010101" pitchFamily="2" charset="-122"/>
              </a:rPr>
              <a:t>Control facilities, including traffic signals, signs, and road markings.</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So describing prevailing conditions would require you to define the facility type and as well as a description of the geometry, traffic stream, and control conditions.</a:t>
            </a:r>
          </a:p>
        </p:txBody>
      </p:sp>
      <p:sp>
        <p:nvSpPr>
          <p:cNvPr id="28676" name="Slide Number Placeholder 3">
            <a:extLst>
              <a:ext uri="{FF2B5EF4-FFF2-40B4-BE49-F238E27FC236}">
                <a16:creationId xmlns:a16="http://schemas.microsoft.com/office/drawing/2014/main" id="{609DC505-0F12-4A1A-9EED-5AECA7F8C55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DBA1162B-A4C7-4FE5-826C-22D842B0A409}" type="slidenum">
              <a:rPr lang="en-US" altLang="zh-CN" smtClean="0"/>
              <a:pPr/>
              <a:t>9</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DA7E53D2-757A-4821-91B5-F5027832A016}"/>
              </a:ext>
            </a:extLst>
          </p:cNvPr>
          <p:cNvSpPr/>
          <p:nvPr/>
        </p:nvSpPr>
        <p:spPr>
          <a:xfrm>
            <a:off x="0"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7">
            <a:extLst>
              <a:ext uri="{FF2B5EF4-FFF2-40B4-BE49-F238E27FC236}">
                <a16:creationId xmlns:a16="http://schemas.microsoft.com/office/drawing/2014/main" id="{4E8C1C51-570A-4C62-AC7C-DCB7574809BC}"/>
              </a:ext>
            </a:extLst>
          </p:cNvPr>
          <p:cNvSpPr/>
          <p:nvPr/>
        </p:nvSpPr>
        <p:spPr>
          <a:xfrm>
            <a:off x="0" y="6334125"/>
            <a:ext cx="12192000" cy="6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8">
            <a:extLst>
              <a:ext uri="{FF2B5EF4-FFF2-40B4-BE49-F238E27FC236}">
                <a16:creationId xmlns:a16="http://schemas.microsoft.com/office/drawing/2014/main" id="{2892E12A-ED58-40BD-9877-ECF067C8621F}"/>
              </a:ext>
            </a:extLst>
          </p:cNvPr>
          <p:cNvCxnSpPr/>
          <p:nvPr/>
        </p:nvCxnSpPr>
        <p:spPr>
          <a:xfrm>
            <a:off x="1208088" y="4343400"/>
            <a:ext cx="987583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097280" y="758952"/>
            <a:ext cx="10058400" cy="3566160"/>
          </a:xfrm>
        </p:spPr>
        <p:txBody>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3">
            <a:extLst>
              <a:ext uri="{FF2B5EF4-FFF2-40B4-BE49-F238E27FC236}">
                <a16:creationId xmlns:a16="http://schemas.microsoft.com/office/drawing/2014/main" id="{1FD3DC9E-8C60-4F0B-B893-BCD11E22A5CE}"/>
              </a:ext>
            </a:extLst>
          </p:cNvPr>
          <p:cNvSpPr>
            <a:spLocks noGrp="1"/>
          </p:cNvSpPr>
          <p:nvPr>
            <p:ph type="dt" sz="half" idx="10"/>
          </p:nvPr>
        </p:nvSpPr>
        <p:spPr/>
        <p:txBody>
          <a:bodyPr/>
          <a:lstStyle>
            <a:lvl1pPr>
              <a:defRPr/>
            </a:lvl1pPr>
          </a:lstStyle>
          <a:p>
            <a:pPr>
              <a:defRPr/>
            </a:pPr>
            <a:fld id="{C0C8B31E-53ED-4648-A74F-862ACA3A5818}" type="datetime1">
              <a:rPr lang="en-US" altLang="zh-CN"/>
              <a:pPr>
                <a:defRPr/>
              </a:pPr>
              <a:t>1/27/2021</a:t>
            </a:fld>
            <a:endParaRPr lang="en-US" altLang="zh-CN"/>
          </a:p>
        </p:txBody>
      </p:sp>
      <p:sp>
        <p:nvSpPr>
          <p:cNvPr id="8" name="Footer Placeholder 4">
            <a:extLst>
              <a:ext uri="{FF2B5EF4-FFF2-40B4-BE49-F238E27FC236}">
                <a16:creationId xmlns:a16="http://schemas.microsoft.com/office/drawing/2014/main" id="{2FCFBE97-3D6A-40D2-A13B-2264EFB4F77F}"/>
              </a:ext>
            </a:extLst>
          </p:cNvPr>
          <p:cNvSpPr>
            <a:spLocks noGrp="1"/>
          </p:cNvSpPr>
          <p:nvPr>
            <p:ph type="ftr" sz="quarter" idx="11"/>
          </p:nvPr>
        </p:nvSpPr>
        <p:spPr/>
        <p:txBody>
          <a:bodyPr/>
          <a:lstStyle>
            <a:lvl1pPr>
              <a:defRPr/>
            </a:lvl1pPr>
          </a:lstStyle>
          <a:p>
            <a:pPr>
              <a:defRPr/>
            </a:pPr>
            <a:r>
              <a:rPr lang="en-US"/>
              <a:t>Transportation Big Data Analytics</a:t>
            </a:r>
          </a:p>
        </p:txBody>
      </p:sp>
      <p:sp>
        <p:nvSpPr>
          <p:cNvPr id="9" name="Slide Number Placeholder 5">
            <a:extLst>
              <a:ext uri="{FF2B5EF4-FFF2-40B4-BE49-F238E27FC236}">
                <a16:creationId xmlns:a16="http://schemas.microsoft.com/office/drawing/2014/main" id="{C80DB295-68D8-4350-978F-0937A3C41E46}"/>
              </a:ext>
            </a:extLst>
          </p:cNvPr>
          <p:cNvSpPr>
            <a:spLocks noGrp="1"/>
          </p:cNvSpPr>
          <p:nvPr>
            <p:ph type="sldNum" sz="quarter" idx="12"/>
          </p:nvPr>
        </p:nvSpPr>
        <p:spPr/>
        <p:txBody>
          <a:bodyPr/>
          <a:lstStyle>
            <a:lvl1pPr>
              <a:defRPr/>
            </a:lvl1pPr>
          </a:lstStyle>
          <a:p>
            <a:pPr>
              <a:defRPr/>
            </a:pPr>
            <a:fld id="{24AF01ED-7F7B-4B8C-9013-06B7D6750E53}" type="slidenum">
              <a:rPr lang="en-US" altLang="zh-CN"/>
              <a:pPr>
                <a:defRPr/>
              </a:pPr>
              <a:t>‹#›</a:t>
            </a:fld>
            <a:endParaRPr lang="en-US" altLang="zh-CN"/>
          </a:p>
        </p:txBody>
      </p:sp>
    </p:spTree>
    <p:extLst>
      <p:ext uri="{BB962C8B-B14F-4D97-AF65-F5344CB8AC3E}">
        <p14:creationId xmlns:p14="http://schemas.microsoft.com/office/powerpoint/2010/main" val="2713443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9D24EBE-8887-40B5-A411-EA7672A3D885}"/>
              </a:ext>
            </a:extLst>
          </p:cNvPr>
          <p:cNvSpPr>
            <a:spLocks noGrp="1"/>
          </p:cNvSpPr>
          <p:nvPr>
            <p:ph type="dt" sz="half" idx="10"/>
          </p:nvPr>
        </p:nvSpPr>
        <p:spPr/>
        <p:txBody>
          <a:bodyPr/>
          <a:lstStyle>
            <a:lvl1pPr>
              <a:defRPr/>
            </a:lvl1pPr>
          </a:lstStyle>
          <a:p>
            <a:pPr>
              <a:defRPr/>
            </a:pPr>
            <a:fld id="{8495D4B7-3C85-4A73-B35D-5BD2471E5247}" type="datetime1">
              <a:rPr lang="en-US" altLang="zh-CN"/>
              <a:pPr>
                <a:defRPr/>
              </a:pPr>
              <a:t>1/27/2021</a:t>
            </a:fld>
            <a:endParaRPr lang="en-US" altLang="zh-CN"/>
          </a:p>
        </p:txBody>
      </p:sp>
      <p:sp>
        <p:nvSpPr>
          <p:cNvPr id="5" name="Footer Placeholder 4">
            <a:extLst>
              <a:ext uri="{FF2B5EF4-FFF2-40B4-BE49-F238E27FC236}">
                <a16:creationId xmlns:a16="http://schemas.microsoft.com/office/drawing/2014/main" id="{262E115C-F045-4B71-8A95-7EB86F62511C}"/>
              </a:ext>
            </a:extLst>
          </p:cNvPr>
          <p:cNvSpPr>
            <a:spLocks noGrp="1"/>
          </p:cNvSpPr>
          <p:nvPr>
            <p:ph type="ftr" sz="quarter" idx="11"/>
          </p:nvPr>
        </p:nvSpPr>
        <p:spPr/>
        <p:txBody>
          <a:bodyPr/>
          <a:lstStyle>
            <a:lvl1pPr>
              <a:defRPr/>
            </a:lvl1pPr>
          </a:lstStyle>
          <a:p>
            <a:pPr>
              <a:defRPr/>
            </a:pPr>
            <a:r>
              <a:rPr lang="en-US"/>
              <a:t>Transportation Big Data Analytics</a:t>
            </a:r>
          </a:p>
        </p:txBody>
      </p:sp>
      <p:sp>
        <p:nvSpPr>
          <p:cNvPr id="6" name="Slide Number Placeholder 5">
            <a:extLst>
              <a:ext uri="{FF2B5EF4-FFF2-40B4-BE49-F238E27FC236}">
                <a16:creationId xmlns:a16="http://schemas.microsoft.com/office/drawing/2014/main" id="{C987D9F1-3941-4442-8A2B-662997D7C839}"/>
              </a:ext>
            </a:extLst>
          </p:cNvPr>
          <p:cNvSpPr>
            <a:spLocks noGrp="1"/>
          </p:cNvSpPr>
          <p:nvPr>
            <p:ph type="sldNum" sz="quarter" idx="12"/>
          </p:nvPr>
        </p:nvSpPr>
        <p:spPr/>
        <p:txBody>
          <a:bodyPr/>
          <a:lstStyle>
            <a:lvl1pPr>
              <a:defRPr/>
            </a:lvl1pPr>
          </a:lstStyle>
          <a:p>
            <a:pPr>
              <a:defRPr/>
            </a:pPr>
            <a:fld id="{F9A16594-D97E-433B-B3B9-9138D8D3988D}" type="slidenum">
              <a:rPr lang="en-US" altLang="zh-CN"/>
              <a:pPr>
                <a:defRPr/>
              </a:pPr>
              <a:t>‹#›</a:t>
            </a:fld>
            <a:endParaRPr lang="en-US" altLang="zh-CN"/>
          </a:p>
        </p:txBody>
      </p:sp>
    </p:spTree>
    <p:extLst>
      <p:ext uri="{BB962C8B-B14F-4D97-AF65-F5344CB8AC3E}">
        <p14:creationId xmlns:p14="http://schemas.microsoft.com/office/powerpoint/2010/main" val="4064660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8CD59B73-7888-4EA9-97F7-8BD0B0FF85E0}"/>
              </a:ext>
            </a:extLst>
          </p:cNvPr>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7">
            <a:extLst>
              <a:ext uri="{FF2B5EF4-FFF2-40B4-BE49-F238E27FC236}">
                <a16:creationId xmlns:a16="http://schemas.microsoft.com/office/drawing/2014/main" id="{DE56C096-C165-4779-AAEE-30D48DCC19FD}"/>
              </a:ext>
            </a:extLst>
          </p:cNvPr>
          <p:cNvSpPr/>
          <p:nvPr/>
        </p:nvSpPr>
        <p:spPr>
          <a:xfrm>
            <a:off x="0" y="6334125"/>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3">
            <a:extLst>
              <a:ext uri="{FF2B5EF4-FFF2-40B4-BE49-F238E27FC236}">
                <a16:creationId xmlns:a16="http://schemas.microsoft.com/office/drawing/2014/main" id="{D4AA0B0B-EB52-4C03-8711-BC0B88EE6EF4}"/>
              </a:ext>
            </a:extLst>
          </p:cNvPr>
          <p:cNvSpPr>
            <a:spLocks noGrp="1"/>
          </p:cNvSpPr>
          <p:nvPr>
            <p:ph type="dt" sz="half" idx="10"/>
          </p:nvPr>
        </p:nvSpPr>
        <p:spPr/>
        <p:txBody>
          <a:bodyPr/>
          <a:lstStyle>
            <a:lvl1pPr>
              <a:defRPr/>
            </a:lvl1pPr>
          </a:lstStyle>
          <a:p>
            <a:pPr>
              <a:defRPr/>
            </a:pPr>
            <a:fld id="{18B052DE-228A-4E8E-8F35-52432B85BE50}" type="datetime1">
              <a:rPr lang="en-US" altLang="zh-CN"/>
              <a:pPr>
                <a:defRPr/>
              </a:pPr>
              <a:t>1/27/2021</a:t>
            </a:fld>
            <a:endParaRPr lang="en-US" altLang="zh-CN"/>
          </a:p>
        </p:txBody>
      </p:sp>
      <p:sp>
        <p:nvSpPr>
          <p:cNvPr id="7" name="Footer Placeholder 4">
            <a:extLst>
              <a:ext uri="{FF2B5EF4-FFF2-40B4-BE49-F238E27FC236}">
                <a16:creationId xmlns:a16="http://schemas.microsoft.com/office/drawing/2014/main" id="{D48032FF-884B-4E2E-AC08-F6B21ADC59E0}"/>
              </a:ext>
            </a:extLst>
          </p:cNvPr>
          <p:cNvSpPr>
            <a:spLocks noGrp="1"/>
          </p:cNvSpPr>
          <p:nvPr>
            <p:ph type="ftr" sz="quarter" idx="11"/>
          </p:nvPr>
        </p:nvSpPr>
        <p:spPr/>
        <p:txBody>
          <a:bodyPr/>
          <a:lstStyle>
            <a:lvl1pPr>
              <a:defRPr/>
            </a:lvl1pPr>
          </a:lstStyle>
          <a:p>
            <a:pPr>
              <a:defRPr/>
            </a:pPr>
            <a:r>
              <a:rPr lang="en-US"/>
              <a:t>Transportation Big Data Analytics</a:t>
            </a:r>
          </a:p>
        </p:txBody>
      </p:sp>
      <p:sp>
        <p:nvSpPr>
          <p:cNvPr id="8" name="Slide Number Placeholder 5">
            <a:extLst>
              <a:ext uri="{FF2B5EF4-FFF2-40B4-BE49-F238E27FC236}">
                <a16:creationId xmlns:a16="http://schemas.microsoft.com/office/drawing/2014/main" id="{0AC63316-AF62-4648-A380-157CF243EDDF}"/>
              </a:ext>
            </a:extLst>
          </p:cNvPr>
          <p:cNvSpPr>
            <a:spLocks noGrp="1"/>
          </p:cNvSpPr>
          <p:nvPr>
            <p:ph type="sldNum" sz="quarter" idx="12"/>
          </p:nvPr>
        </p:nvSpPr>
        <p:spPr/>
        <p:txBody>
          <a:bodyPr/>
          <a:lstStyle>
            <a:lvl1pPr>
              <a:defRPr/>
            </a:lvl1pPr>
          </a:lstStyle>
          <a:p>
            <a:pPr>
              <a:defRPr/>
            </a:pPr>
            <a:fld id="{107C29F7-787C-4043-BB67-D84E3EDD0F2B}" type="slidenum">
              <a:rPr lang="en-US" altLang="zh-CN"/>
              <a:pPr>
                <a:defRPr/>
              </a:pPr>
              <a:t>‹#›</a:t>
            </a:fld>
            <a:endParaRPr lang="en-US" altLang="zh-CN"/>
          </a:p>
        </p:txBody>
      </p:sp>
    </p:spTree>
    <p:extLst>
      <p:ext uri="{BB962C8B-B14F-4D97-AF65-F5344CB8AC3E}">
        <p14:creationId xmlns:p14="http://schemas.microsoft.com/office/powerpoint/2010/main" val="33206451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914400" y="609600"/>
            <a:ext cx="103632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CBD705B1-8225-4693-BB3F-AAE74FD40287}"/>
              </a:ext>
            </a:extLst>
          </p:cNvPr>
          <p:cNvSpPr>
            <a:spLocks noGrp="1"/>
          </p:cNvSpPr>
          <p:nvPr>
            <p:ph type="dt" sz="half" idx="10"/>
          </p:nvPr>
        </p:nvSpPr>
        <p:spPr>
          <a:xfrm>
            <a:off x="914400" y="6248400"/>
            <a:ext cx="2540000" cy="457200"/>
          </a:xfrm>
        </p:spPr>
        <p:txBody>
          <a:bodyPr rtlCol="0"/>
          <a:lstStyle>
            <a:lvl1pPr fontAlgn="auto">
              <a:spcBef>
                <a:spcPts val="0"/>
              </a:spcBef>
              <a:spcAft>
                <a:spcPts val="0"/>
              </a:spcAft>
              <a:defRPr>
                <a:latin typeface="+mn-lt"/>
              </a:defRPr>
            </a:lvl1pPr>
          </a:lstStyle>
          <a:p>
            <a:pPr>
              <a:defRPr/>
            </a:pPr>
            <a:fld id="{BB4FF0A4-E9CD-4776-98C1-BC9FC9BAD759}" type="datetime1">
              <a:rPr lang="en-US" altLang="en-US"/>
              <a:pPr>
                <a:defRPr/>
              </a:pPr>
              <a:t>1/27/2021</a:t>
            </a:fld>
            <a:endParaRPr lang="en-US" altLang="en-US"/>
          </a:p>
        </p:txBody>
      </p:sp>
      <p:sp>
        <p:nvSpPr>
          <p:cNvPr id="4" name="Footer Placeholder 3">
            <a:extLst>
              <a:ext uri="{FF2B5EF4-FFF2-40B4-BE49-F238E27FC236}">
                <a16:creationId xmlns:a16="http://schemas.microsoft.com/office/drawing/2014/main" id="{A03EEE3F-136B-47A6-9AC6-740CBFEAE98D}"/>
              </a:ext>
            </a:extLst>
          </p:cNvPr>
          <p:cNvSpPr>
            <a:spLocks noGrp="1"/>
          </p:cNvSpPr>
          <p:nvPr>
            <p:ph type="ftr" sz="quarter" idx="11"/>
          </p:nvPr>
        </p:nvSpPr>
        <p:spPr>
          <a:xfrm>
            <a:off x="4165600" y="6248400"/>
            <a:ext cx="3860800" cy="457200"/>
          </a:xfrm>
        </p:spPr>
        <p:txBody>
          <a:bodyPr/>
          <a:lstStyle>
            <a:lvl1pPr>
              <a:defRPr>
                <a:latin typeface="Arial" charset="0"/>
              </a:defRPr>
            </a:lvl1pPr>
          </a:lstStyle>
          <a:p>
            <a:pPr>
              <a:defRPr/>
            </a:pPr>
            <a:r>
              <a:rPr lang="en-US"/>
              <a:t>Transportation Big Data Analytics</a:t>
            </a:r>
          </a:p>
        </p:txBody>
      </p:sp>
      <p:sp>
        <p:nvSpPr>
          <p:cNvPr id="5" name="Slide Number Placeholder 4">
            <a:extLst>
              <a:ext uri="{FF2B5EF4-FFF2-40B4-BE49-F238E27FC236}">
                <a16:creationId xmlns:a16="http://schemas.microsoft.com/office/drawing/2014/main" id="{60575592-826F-408D-90D5-FC71A704E54A}"/>
              </a:ext>
            </a:extLst>
          </p:cNvPr>
          <p:cNvSpPr>
            <a:spLocks noGrp="1"/>
          </p:cNvSpPr>
          <p:nvPr>
            <p:ph type="sldNum" sz="quarter" idx="12"/>
          </p:nvPr>
        </p:nvSpPr>
        <p:spPr>
          <a:xfrm>
            <a:off x="8737600" y="6248400"/>
            <a:ext cx="2540000" cy="457200"/>
          </a:xfrm>
        </p:spPr>
        <p:txBody>
          <a:bodyPr rtlCol="0"/>
          <a:lstStyle>
            <a:lvl1pPr fontAlgn="auto">
              <a:spcBef>
                <a:spcPts val="0"/>
              </a:spcBef>
              <a:spcAft>
                <a:spcPts val="0"/>
              </a:spcAft>
              <a:defRPr sz="1050">
                <a:latin typeface="+mn-lt"/>
              </a:defRPr>
            </a:lvl1pPr>
          </a:lstStyle>
          <a:p>
            <a:pPr>
              <a:defRPr/>
            </a:pPr>
            <a:fld id="{C581454F-8B83-4361-BC74-DBC3CC8668D2}" type="slidenum">
              <a:rPr lang="en-US" altLang="en-US"/>
              <a:pPr>
                <a:defRPr/>
              </a:pPr>
              <a:t>‹#›</a:t>
            </a:fld>
            <a:endParaRPr lang="en-US" altLang="en-US"/>
          </a:p>
        </p:txBody>
      </p:sp>
    </p:spTree>
    <p:extLst>
      <p:ext uri="{BB962C8B-B14F-4D97-AF65-F5344CB8AC3E}">
        <p14:creationId xmlns:p14="http://schemas.microsoft.com/office/powerpoint/2010/main" val="6845578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a:t>Click to edit Master title style</a:t>
            </a:r>
          </a:p>
        </p:txBody>
      </p:sp>
      <p:sp>
        <p:nvSpPr>
          <p:cNvPr id="3" name="Text Placeholder 2"/>
          <p:cNvSpPr>
            <a:spLocks noGrp="1"/>
          </p:cNvSpPr>
          <p:nvPr>
            <p:ph type="body" sz="half" idx="1"/>
          </p:nvPr>
        </p:nvSpPr>
        <p:spPr>
          <a:xfrm>
            <a:off x="9144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6197600" y="1981200"/>
            <a:ext cx="5080000" cy="4114800"/>
          </a:xfrm>
        </p:spPr>
        <p:txBody>
          <a:bodyPr rtlCol="0">
            <a:normAutofit/>
          </a:bodyPr>
          <a:lstStyle/>
          <a:p>
            <a:pPr lvl="0"/>
            <a:endParaRPr lang="en-US" noProof="0"/>
          </a:p>
        </p:txBody>
      </p:sp>
      <p:sp>
        <p:nvSpPr>
          <p:cNvPr id="5" name="Date Placeholder 4">
            <a:extLst>
              <a:ext uri="{FF2B5EF4-FFF2-40B4-BE49-F238E27FC236}">
                <a16:creationId xmlns:a16="http://schemas.microsoft.com/office/drawing/2014/main" id="{3B7ADFDB-EE01-43BB-B94F-8EEDEBA9A0F8}"/>
              </a:ext>
            </a:extLst>
          </p:cNvPr>
          <p:cNvSpPr>
            <a:spLocks noGrp="1"/>
          </p:cNvSpPr>
          <p:nvPr>
            <p:ph type="dt" sz="half" idx="10"/>
          </p:nvPr>
        </p:nvSpPr>
        <p:spPr>
          <a:xfrm>
            <a:off x="914400" y="6248400"/>
            <a:ext cx="2540000" cy="457200"/>
          </a:xfrm>
        </p:spPr>
        <p:txBody>
          <a:bodyPr rtlCol="0"/>
          <a:lstStyle>
            <a:lvl1pPr fontAlgn="auto">
              <a:spcBef>
                <a:spcPts val="0"/>
              </a:spcBef>
              <a:spcAft>
                <a:spcPts val="0"/>
              </a:spcAft>
              <a:defRPr>
                <a:latin typeface="+mn-lt"/>
              </a:defRPr>
            </a:lvl1pPr>
          </a:lstStyle>
          <a:p>
            <a:pPr>
              <a:defRPr/>
            </a:pPr>
            <a:fld id="{6A478CC9-6FE6-4535-95DD-3B4B8179DC8E}" type="datetime1">
              <a:rPr lang="en-US" altLang="en-US"/>
              <a:pPr>
                <a:defRPr/>
              </a:pPr>
              <a:t>1/27/2021</a:t>
            </a:fld>
            <a:endParaRPr lang="en-US" altLang="en-US"/>
          </a:p>
        </p:txBody>
      </p:sp>
      <p:sp>
        <p:nvSpPr>
          <p:cNvPr id="6" name="Footer Placeholder 5">
            <a:extLst>
              <a:ext uri="{FF2B5EF4-FFF2-40B4-BE49-F238E27FC236}">
                <a16:creationId xmlns:a16="http://schemas.microsoft.com/office/drawing/2014/main" id="{6BC7393D-7358-4243-8BBD-72366043D5E5}"/>
              </a:ext>
            </a:extLst>
          </p:cNvPr>
          <p:cNvSpPr>
            <a:spLocks noGrp="1"/>
          </p:cNvSpPr>
          <p:nvPr>
            <p:ph type="ftr" sz="quarter" idx="11"/>
          </p:nvPr>
        </p:nvSpPr>
        <p:spPr>
          <a:xfrm>
            <a:off x="4165600" y="6248400"/>
            <a:ext cx="3860800" cy="457200"/>
          </a:xfrm>
        </p:spPr>
        <p:txBody>
          <a:bodyPr/>
          <a:lstStyle>
            <a:lvl1pPr>
              <a:defRPr>
                <a:latin typeface="Arial" charset="0"/>
              </a:defRPr>
            </a:lvl1pPr>
          </a:lstStyle>
          <a:p>
            <a:pPr>
              <a:defRPr/>
            </a:pPr>
            <a:r>
              <a:rPr lang="en-US"/>
              <a:t>Transportation Big Data Analytics</a:t>
            </a:r>
          </a:p>
        </p:txBody>
      </p:sp>
      <p:sp>
        <p:nvSpPr>
          <p:cNvPr id="7" name="Slide Number Placeholder 6">
            <a:extLst>
              <a:ext uri="{FF2B5EF4-FFF2-40B4-BE49-F238E27FC236}">
                <a16:creationId xmlns:a16="http://schemas.microsoft.com/office/drawing/2014/main" id="{B3D1CBD6-C01B-40F8-82B8-E186252D81BD}"/>
              </a:ext>
            </a:extLst>
          </p:cNvPr>
          <p:cNvSpPr>
            <a:spLocks noGrp="1"/>
          </p:cNvSpPr>
          <p:nvPr>
            <p:ph type="sldNum" sz="quarter" idx="12"/>
          </p:nvPr>
        </p:nvSpPr>
        <p:spPr>
          <a:xfrm>
            <a:off x="8737600" y="6248400"/>
            <a:ext cx="2540000" cy="457200"/>
          </a:xfrm>
        </p:spPr>
        <p:txBody>
          <a:bodyPr rtlCol="0"/>
          <a:lstStyle>
            <a:lvl1pPr fontAlgn="auto">
              <a:spcBef>
                <a:spcPts val="0"/>
              </a:spcBef>
              <a:spcAft>
                <a:spcPts val="0"/>
              </a:spcAft>
              <a:defRPr sz="1050">
                <a:latin typeface="+mn-lt"/>
              </a:defRPr>
            </a:lvl1pPr>
          </a:lstStyle>
          <a:p>
            <a:pPr>
              <a:defRPr/>
            </a:pPr>
            <a:fld id="{1DEC5517-5D97-42A3-802B-00034F30A03C}" type="slidenum">
              <a:rPr lang="en-US" altLang="en-US"/>
              <a:pPr>
                <a:defRPr/>
              </a:pPr>
              <a:t>‹#›</a:t>
            </a:fld>
            <a:endParaRPr lang="en-US" altLang="en-US"/>
          </a:p>
        </p:txBody>
      </p:sp>
    </p:spTree>
    <p:extLst>
      <p:ext uri="{BB962C8B-B14F-4D97-AF65-F5344CB8AC3E}">
        <p14:creationId xmlns:p14="http://schemas.microsoft.com/office/powerpoint/2010/main" val="1039677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A4EF899-0FD0-495C-A1C3-4A5B0E8B2CB9}"/>
              </a:ext>
            </a:extLst>
          </p:cNvPr>
          <p:cNvSpPr>
            <a:spLocks noGrp="1"/>
          </p:cNvSpPr>
          <p:nvPr>
            <p:ph type="dt" sz="half" idx="10"/>
          </p:nvPr>
        </p:nvSpPr>
        <p:spPr/>
        <p:txBody>
          <a:bodyPr/>
          <a:lstStyle>
            <a:lvl1pPr>
              <a:defRPr/>
            </a:lvl1pPr>
          </a:lstStyle>
          <a:p>
            <a:pPr>
              <a:defRPr/>
            </a:pPr>
            <a:fld id="{25A7377C-F18E-44D8-85B3-FF77FE634A5E}" type="datetime1">
              <a:rPr lang="en-US" altLang="zh-CN"/>
              <a:pPr>
                <a:defRPr/>
              </a:pPr>
              <a:t>1/27/2021</a:t>
            </a:fld>
            <a:endParaRPr lang="en-US" altLang="zh-CN"/>
          </a:p>
        </p:txBody>
      </p:sp>
      <p:sp>
        <p:nvSpPr>
          <p:cNvPr id="5" name="Footer Placeholder 4">
            <a:extLst>
              <a:ext uri="{FF2B5EF4-FFF2-40B4-BE49-F238E27FC236}">
                <a16:creationId xmlns:a16="http://schemas.microsoft.com/office/drawing/2014/main" id="{5F46C026-AA85-41F2-AAE5-AFFB80BC81D5}"/>
              </a:ext>
            </a:extLst>
          </p:cNvPr>
          <p:cNvSpPr>
            <a:spLocks noGrp="1"/>
          </p:cNvSpPr>
          <p:nvPr>
            <p:ph type="ftr" sz="quarter" idx="11"/>
          </p:nvPr>
        </p:nvSpPr>
        <p:spPr/>
        <p:txBody>
          <a:bodyPr/>
          <a:lstStyle>
            <a:lvl1pPr>
              <a:defRPr/>
            </a:lvl1pPr>
          </a:lstStyle>
          <a:p>
            <a:pPr>
              <a:defRPr/>
            </a:pPr>
            <a:r>
              <a:rPr lang="en-US"/>
              <a:t>Transportation Big Data Analytics</a:t>
            </a:r>
          </a:p>
        </p:txBody>
      </p:sp>
      <p:sp>
        <p:nvSpPr>
          <p:cNvPr id="6" name="Slide Number Placeholder 5">
            <a:extLst>
              <a:ext uri="{FF2B5EF4-FFF2-40B4-BE49-F238E27FC236}">
                <a16:creationId xmlns:a16="http://schemas.microsoft.com/office/drawing/2014/main" id="{1BF1D2C9-BFF1-456A-A6B2-ED47F4815C19}"/>
              </a:ext>
            </a:extLst>
          </p:cNvPr>
          <p:cNvSpPr>
            <a:spLocks noGrp="1"/>
          </p:cNvSpPr>
          <p:nvPr>
            <p:ph type="sldNum" sz="quarter" idx="12"/>
          </p:nvPr>
        </p:nvSpPr>
        <p:spPr/>
        <p:txBody>
          <a:bodyPr/>
          <a:lstStyle>
            <a:lvl1pPr>
              <a:defRPr/>
            </a:lvl1pPr>
          </a:lstStyle>
          <a:p>
            <a:pPr>
              <a:defRPr/>
            </a:pPr>
            <a:fld id="{AF635291-D0EF-4377-B249-2C75DED19D2D}" type="slidenum">
              <a:rPr lang="en-US" altLang="zh-CN"/>
              <a:pPr>
                <a:defRPr/>
              </a:pPr>
              <a:t>‹#›</a:t>
            </a:fld>
            <a:endParaRPr lang="en-US" altLang="zh-CN"/>
          </a:p>
        </p:txBody>
      </p:sp>
    </p:spTree>
    <p:extLst>
      <p:ext uri="{BB962C8B-B14F-4D97-AF65-F5344CB8AC3E}">
        <p14:creationId xmlns:p14="http://schemas.microsoft.com/office/powerpoint/2010/main" val="906498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D4BBB6DF-187E-45A6-AEFB-4D4098F328CD}"/>
              </a:ext>
            </a:extLst>
          </p:cNvPr>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7">
            <a:extLst>
              <a:ext uri="{FF2B5EF4-FFF2-40B4-BE49-F238E27FC236}">
                <a16:creationId xmlns:a16="http://schemas.microsoft.com/office/drawing/2014/main" id="{77010BF7-7FE0-4CB9-A4F7-DE091C218CD4}"/>
              </a:ext>
            </a:extLst>
          </p:cNvPr>
          <p:cNvSpPr/>
          <p:nvPr/>
        </p:nvSpPr>
        <p:spPr>
          <a:xfrm>
            <a:off x="0" y="6334125"/>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8">
            <a:extLst>
              <a:ext uri="{FF2B5EF4-FFF2-40B4-BE49-F238E27FC236}">
                <a16:creationId xmlns:a16="http://schemas.microsoft.com/office/drawing/2014/main" id="{847EED3E-4538-4C27-8F9E-85847BE8C6EC}"/>
              </a:ext>
            </a:extLst>
          </p:cNvPr>
          <p:cNvCxnSpPr/>
          <p:nvPr/>
        </p:nvCxnSpPr>
        <p:spPr>
          <a:xfrm>
            <a:off x="1208088" y="4343400"/>
            <a:ext cx="987583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97280" y="758952"/>
            <a:ext cx="10058400" cy="3566160"/>
          </a:xfrm>
        </p:spPr>
        <p:txBody>
          <a:bodyPr anchorCtr="0"/>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Date Placeholder 3">
            <a:extLst>
              <a:ext uri="{FF2B5EF4-FFF2-40B4-BE49-F238E27FC236}">
                <a16:creationId xmlns:a16="http://schemas.microsoft.com/office/drawing/2014/main" id="{C9D164E1-EE5B-4E4E-9944-851AE522321E}"/>
              </a:ext>
            </a:extLst>
          </p:cNvPr>
          <p:cNvSpPr>
            <a:spLocks noGrp="1"/>
          </p:cNvSpPr>
          <p:nvPr>
            <p:ph type="dt" sz="half" idx="10"/>
          </p:nvPr>
        </p:nvSpPr>
        <p:spPr/>
        <p:txBody>
          <a:bodyPr/>
          <a:lstStyle>
            <a:lvl1pPr>
              <a:defRPr/>
            </a:lvl1pPr>
          </a:lstStyle>
          <a:p>
            <a:pPr>
              <a:defRPr/>
            </a:pPr>
            <a:fld id="{FA945580-CF31-43E6-8FA0-07FCDE6F526B}" type="datetime1">
              <a:rPr lang="en-US" altLang="zh-CN"/>
              <a:pPr>
                <a:defRPr/>
              </a:pPr>
              <a:t>1/27/2021</a:t>
            </a:fld>
            <a:endParaRPr lang="en-US" altLang="zh-CN"/>
          </a:p>
        </p:txBody>
      </p:sp>
      <p:sp>
        <p:nvSpPr>
          <p:cNvPr id="8" name="Footer Placeholder 4">
            <a:extLst>
              <a:ext uri="{FF2B5EF4-FFF2-40B4-BE49-F238E27FC236}">
                <a16:creationId xmlns:a16="http://schemas.microsoft.com/office/drawing/2014/main" id="{B666376E-F39F-495A-863A-5021D6874591}"/>
              </a:ext>
            </a:extLst>
          </p:cNvPr>
          <p:cNvSpPr>
            <a:spLocks noGrp="1"/>
          </p:cNvSpPr>
          <p:nvPr>
            <p:ph type="ftr" sz="quarter" idx="11"/>
          </p:nvPr>
        </p:nvSpPr>
        <p:spPr/>
        <p:txBody>
          <a:bodyPr/>
          <a:lstStyle>
            <a:lvl1pPr>
              <a:defRPr/>
            </a:lvl1pPr>
          </a:lstStyle>
          <a:p>
            <a:pPr>
              <a:defRPr/>
            </a:pPr>
            <a:r>
              <a:rPr lang="en-US"/>
              <a:t>Transportation Big Data Analytics</a:t>
            </a:r>
          </a:p>
        </p:txBody>
      </p:sp>
      <p:sp>
        <p:nvSpPr>
          <p:cNvPr id="9" name="Slide Number Placeholder 5">
            <a:extLst>
              <a:ext uri="{FF2B5EF4-FFF2-40B4-BE49-F238E27FC236}">
                <a16:creationId xmlns:a16="http://schemas.microsoft.com/office/drawing/2014/main" id="{338EB6A5-F557-4473-BF6E-C1A71528A1F6}"/>
              </a:ext>
            </a:extLst>
          </p:cNvPr>
          <p:cNvSpPr>
            <a:spLocks noGrp="1"/>
          </p:cNvSpPr>
          <p:nvPr>
            <p:ph type="sldNum" sz="quarter" idx="12"/>
          </p:nvPr>
        </p:nvSpPr>
        <p:spPr/>
        <p:txBody>
          <a:bodyPr/>
          <a:lstStyle>
            <a:lvl1pPr>
              <a:defRPr/>
            </a:lvl1pPr>
          </a:lstStyle>
          <a:p>
            <a:pPr>
              <a:defRPr/>
            </a:pPr>
            <a:fld id="{AC355EF9-6A20-4EA4-A23D-05AD7CCF36B3}" type="slidenum">
              <a:rPr lang="en-US" altLang="zh-CN"/>
              <a:pPr>
                <a:defRPr/>
              </a:pPr>
              <a:t>‹#›</a:t>
            </a:fld>
            <a:endParaRPr lang="en-US" altLang="zh-CN"/>
          </a:p>
        </p:txBody>
      </p:sp>
    </p:spTree>
    <p:extLst>
      <p:ext uri="{BB962C8B-B14F-4D97-AF65-F5344CB8AC3E}">
        <p14:creationId xmlns:p14="http://schemas.microsoft.com/office/powerpoint/2010/main" val="3125552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844365"/>
          </a:xfrm>
        </p:spPr>
        <p:txBody>
          <a:bodyPr/>
          <a:lstStyle/>
          <a:p>
            <a:r>
              <a:rPr lang="en-US" dirty="0"/>
              <a:t>Click to edit Master title style</a:t>
            </a:r>
          </a:p>
        </p:txBody>
      </p:sp>
      <p:sp>
        <p:nvSpPr>
          <p:cNvPr id="3" name="Content Placeholder 2"/>
          <p:cNvSpPr>
            <a:spLocks noGrp="1"/>
          </p:cNvSpPr>
          <p:nvPr>
            <p:ph sz="half" idx="1"/>
          </p:nvPr>
        </p:nvSpPr>
        <p:spPr>
          <a:xfrm>
            <a:off x="1097280" y="1244155"/>
            <a:ext cx="4937760" cy="50242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244155"/>
            <a:ext cx="4937760" cy="50242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3456D66C-8709-4720-AC79-DF42E92E8B7D}"/>
              </a:ext>
            </a:extLst>
          </p:cNvPr>
          <p:cNvSpPr>
            <a:spLocks noGrp="1"/>
          </p:cNvSpPr>
          <p:nvPr>
            <p:ph type="dt" sz="half" idx="10"/>
          </p:nvPr>
        </p:nvSpPr>
        <p:spPr/>
        <p:txBody>
          <a:bodyPr/>
          <a:lstStyle>
            <a:lvl1pPr>
              <a:defRPr/>
            </a:lvl1pPr>
          </a:lstStyle>
          <a:p>
            <a:pPr>
              <a:defRPr/>
            </a:pPr>
            <a:fld id="{7D51B285-9F6B-4DD3-980B-01C199203C69}" type="datetime1">
              <a:rPr lang="en-US" altLang="zh-CN"/>
              <a:pPr>
                <a:defRPr/>
              </a:pPr>
              <a:t>1/27/2021</a:t>
            </a:fld>
            <a:endParaRPr lang="en-US" altLang="zh-CN"/>
          </a:p>
        </p:txBody>
      </p:sp>
      <p:sp>
        <p:nvSpPr>
          <p:cNvPr id="6" name="Footer Placeholder 4">
            <a:extLst>
              <a:ext uri="{FF2B5EF4-FFF2-40B4-BE49-F238E27FC236}">
                <a16:creationId xmlns:a16="http://schemas.microsoft.com/office/drawing/2014/main" id="{8EE00944-3B11-4E89-AE9D-8A2F6F647C58}"/>
              </a:ext>
            </a:extLst>
          </p:cNvPr>
          <p:cNvSpPr>
            <a:spLocks noGrp="1"/>
          </p:cNvSpPr>
          <p:nvPr>
            <p:ph type="ftr" sz="quarter" idx="11"/>
          </p:nvPr>
        </p:nvSpPr>
        <p:spPr/>
        <p:txBody>
          <a:bodyPr/>
          <a:lstStyle>
            <a:lvl1pPr>
              <a:defRPr/>
            </a:lvl1pPr>
          </a:lstStyle>
          <a:p>
            <a:pPr>
              <a:defRPr/>
            </a:pPr>
            <a:r>
              <a:rPr lang="en-US"/>
              <a:t>Transportation Big Data Analytics</a:t>
            </a:r>
          </a:p>
        </p:txBody>
      </p:sp>
      <p:sp>
        <p:nvSpPr>
          <p:cNvPr id="7" name="Slide Number Placeholder 5">
            <a:extLst>
              <a:ext uri="{FF2B5EF4-FFF2-40B4-BE49-F238E27FC236}">
                <a16:creationId xmlns:a16="http://schemas.microsoft.com/office/drawing/2014/main" id="{52FA9602-0EC1-42B5-A454-D46D7D4AF017}"/>
              </a:ext>
            </a:extLst>
          </p:cNvPr>
          <p:cNvSpPr>
            <a:spLocks noGrp="1"/>
          </p:cNvSpPr>
          <p:nvPr>
            <p:ph type="sldNum" sz="quarter" idx="12"/>
          </p:nvPr>
        </p:nvSpPr>
        <p:spPr/>
        <p:txBody>
          <a:bodyPr/>
          <a:lstStyle>
            <a:lvl1pPr>
              <a:defRPr/>
            </a:lvl1pPr>
          </a:lstStyle>
          <a:p>
            <a:pPr>
              <a:defRPr/>
            </a:pPr>
            <a:fld id="{1CC970E0-18E1-4DFE-A3BB-4115EBCC491D}" type="slidenum">
              <a:rPr lang="en-US" altLang="zh-CN"/>
              <a:pPr>
                <a:defRPr/>
              </a:pPr>
              <a:t>‹#›</a:t>
            </a:fld>
            <a:endParaRPr lang="en-US" altLang="zh-CN"/>
          </a:p>
        </p:txBody>
      </p:sp>
    </p:spTree>
    <p:extLst>
      <p:ext uri="{BB962C8B-B14F-4D97-AF65-F5344CB8AC3E}">
        <p14:creationId xmlns:p14="http://schemas.microsoft.com/office/powerpoint/2010/main" val="2301187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4"/>
            <a:ext cx="10058400" cy="820302"/>
          </a:xfrm>
        </p:spPr>
        <p:txBody>
          <a:bodyPr/>
          <a:lstStyle/>
          <a:p>
            <a:r>
              <a:rPr lang="en-US" dirty="0"/>
              <a:t>Click to edit Master title style</a:t>
            </a:r>
          </a:p>
        </p:txBody>
      </p:sp>
      <p:sp>
        <p:nvSpPr>
          <p:cNvPr id="3" name="Text Placeholder 2"/>
          <p:cNvSpPr>
            <a:spLocks noGrp="1"/>
          </p:cNvSpPr>
          <p:nvPr>
            <p:ph type="body" idx="1"/>
          </p:nvPr>
        </p:nvSpPr>
        <p:spPr>
          <a:xfrm>
            <a:off x="1097280" y="125651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1992795"/>
            <a:ext cx="4937760" cy="426362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25651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1992793"/>
            <a:ext cx="4937760" cy="426362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6278BC72-97AB-4516-B3AB-E4BD2D3BB684}"/>
              </a:ext>
            </a:extLst>
          </p:cNvPr>
          <p:cNvSpPr>
            <a:spLocks noGrp="1"/>
          </p:cNvSpPr>
          <p:nvPr>
            <p:ph type="dt" sz="half" idx="10"/>
          </p:nvPr>
        </p:nvSpPr>
        <p:spPr/>
        <p:txBody>
          <a:bodyPr/>
          <a:lstStyle>
            <a:lvl1pPr>
              <a:defRPr/>
            </a:lvl1pPr>
          </a:lstStyle>
          <a:p>
            <a:pPr>
              <a:defRPr/>
            </a:pPr>
            <a:fld id="{B57D1E9C-418C-4940-83F8-60A5E57AEEC4}" type="datetime1">
              <a:rPr lang="en-US" altLang="zh-CN"/>
              <a:pPr>
                <a:defRPr/>
              </a:pPr>
              <a:t>1/27/2021</a:t>
            </a:fld>
            <a:endParaRPr lang="en-US" altLang="zh-CN"/>
          </a:p>
        </p:txBody>
      </p:sp>
      <p:sp>
        <p:nvSpPr>
          <p:cNvPr id="8" name="Footer Placeholder 4">
            <a:extLst>
              <a:ext uri="{FF2B5EF4-FFF2-40B4-BE49-F238E27FC236}">
                <a16:creationId xmlns:a16="http://schemas.microsoft.com/office/drawing/2014/main" id="{A42A0DE9-0A88-4136-8596-79D78A5F8365}"/>
              </a:ext>
            </a:extLst>
          </p:cNvPr>
          <p:cNvSpPr>
            <a:spLocks noGrp="1"/>
          </p:cNvSpPr>
          <p:nvPr>
            <p:ph type="ftr" sz="quarter" idx="11"/>
          </p:nvPr>
        </p:nvSpPr>
        <p:spPr/>
        <p:txBody>
          <a:bodyPr/>
          <a:lstStyle>
            <a:lvl1pPr>
              <a:defRPr/>
            </a:lvl1pPr>
          </a:lstStyle>
          <a:p>
            <a:pPr>
              <a:defRPr/>
            </a:pPr>
            <a:r>
              <a:rPr lang="en-US"/>
              <a:t>Transportation Big Data Analytics</a:t>
            </a:r>
          </a:p>
        </p:txBody>
      </p:sp>
      <p:sp>
        <p:nvSpPr>
          <p:cNvPr id="9" name="Slide Number Placeholder 5">
            <a:extLst>
              <a:ext uri="{FF2B5EF4-FFF2-40B4-BE49-F238E27FC236}">
                <a16:creationId xmlns:a16="http://schemas.microsoft.com/office/drawing/2014/main" id="{596CB05B-A385-45DB-A761-41D742509787}"/>
              </a:ext>
            </a:extLst>
          </p:cNvPr>
          <p:cNvSpPr>
            <a:spLocks noGrp="1"/>
          </p:cNvSpPr>
          <p:nvPr>
            <p:ph type="sldNum" sz="quarter" idx="12"/>
          </p:nvPr>
        </p:nvSpPr>
        <p:spPr/>
        <p:txBody>
          <a:bodyPr/>
          <a:lstStyle>
            <a:lvl1pPr>
              <a:defRPr/>
            </a:lvl1pPr>
          </a:lstStyle>
          <a:p>
            <a:pPr>
              <a:defRPr/>
            </a:pPr>
            <a:fld id="{7250AFAC-BE62-4412-BBD3-1244F83E8B7B}" type="slidenum">
              <a:rPr lang="en-US" altLang="zh-CN"/>
              <a:pPr>
                <a:defRPr/>
              </a:pPr>
              <a:t>‹#›</a:t>
            </a:fld>
            <a:endParaRPr lang="en-US" altLang="zh-CN"/>
          </a:p>
        </p:txBody>
      </p:sp>
    </p:spTree>
    <p:extLst>
      <p:ext uri="{BB962C8B-B14F-4D97-AF65-F5344CB8AC3E}">
        <p14:creationId xmlns:p14="http://schemas.microsoft.com/office/powerpoint/2010/main" val="2983449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en-US" dirty="0"/>
              <a:t>Click to edit Master title style</a:t>
            </a:r>
          </a:p>
        </p:txBody>
      </p:sp>
      <p:sp>
        <p:nvSpPr>
          <p:cNvPr id="3" name="Date Placeholder 3">
            <a:extLst>
              <a:ext uri="{FF2B5EF4-FFF2-40B4-BE49-F238E27FC236}">
                <a16:creationId xmlns:a16="http://schemas.microsoft.com/office/drawing/2014/main" id="{36337734-98AC-43C2-A422-74ED1DF5C2EB}"/>
              </a:ext>
            </a:extLst>
          </p:cNvPr>
          <p:cNvSpPr>
            <a:spLocks noGrp="1"/>
          </p:cNvSpPr>
          <p:nvPr>
            <p:ph type="dt" sz="half" idx="10"/>
          </p:nvPr>
        </p:nvSpPr>
        <p:spPr/>
        <p:txBody>
          <a:bodyPr/>
          <a:lstStyle>
            <a:lvl1pPr>
              <a:defRPr/>
            </a:lvl1pPr>
          </a:lstStyle>
          <a:p>
            <a:pPr>
              <a:defRPr/>
            </a:pPr>
            <a:fld id="{9BDE8807-F28F-43DE-9244-39CF57F9E122}" type="datetime1">
              <a:rPr lang="en-US" altLang="zh-CN"/>
              <a:pPr>
                <a:defRPr/>
              </a:pPr>
              <a:t>1/27/2021</a:t>
            </a:fld>
            <a:endParaRPr lang="en-US" altLang="zh-CN"/>
          </a:p>
        </p:txBody>
      </p:sp>
      <p:sp>
        <p:nvSpPr>
          <p:cNvPr id="4" name="Footer Placeholder 4">
            <a:extLst>
              <a:ext uri="{FF2B5EF4-FFF2-40B4-BE49-F238E27FC236}">
                <a16:creationId xmlns:a16="http://schemas.microsoft.com/office/drawing/2014/main" id="{F3167532-5649-4CAC-9922-213C0BD4C9D1}"/>
              </a:ext>
            </a:extLst>
          </p:cNvPr>
          <p:cNvSpPr>
            <a:spLocks noGrp="1"/>
          </p:cNvSpPr>
          <p:nvPr>
            <p:ph type="ftr" sz="quarter" idx="11"/>
          </p:nvPr>
        </p:nvSpPr>
        <p:spPr/>
        <p:txBody>
          <a:bodyPr/>
          <a:lstStyle>
            <a:lvl1pPr>
              <a:defRPr/>
            </a:lvl1pPr>
          </a:lstStyle>
          <a:p>
            <a:pPr>
              <a:defRPr/>
            </a:pPr>
            <a:r>
              <a:rPr lang="en-US"/>
              <a:t>Transportation Big Data Analytics</a:t>
            </a:r>
          </a:p>
        </p:txBody>
      </p:sp>
      <p:sp>
        <p:nvSpPr>
          <p:cNvPr id="5" name="Slide Number Placeholder 5">
            <a:extLst>
              <a:ext uri="{FF2B5EF4-FFF2-40B4-BE49-F238E27FC236}">
                <a16:creationId xmlns:a16="http://schemas.microsoft.com/office/drawing/2014/main" id="{2C2DFAEF-DDB3-452A-98A1-C37B05E8269E}"/>
              </a:ext>
            </a:extLst>
          </p:cNvPr>
          <p:cNvSpPr>
            <a:spLocks noGrp="1"/>
          </p:cNvSpPr>
          <p:nvPr>
            <p:ph type="sldNum" sz="quarter" idx="12"/>
          </p:nvPr>
        </p:nvSpPr>
        <p:spPr/>
        <p:txBody>
          <a:bodyPr/>
          <a:lstStyle>
            <a:lvl1pPr>
              <a:defRPr/>
            </a:lvl1pPr>
          </a:lstStyle>
          <a:p>
            <a:pPr>
              <a:defRPr/>
            </a:pPr>
            <a:fld id="{5D8A91A8-8CC7-4CAB-A847-F858FC9633FC}" type="slidenum">
              <a:rPr lang="en-US" altLang="zh-CN"/>
              <a:pPr>
                <a:defRPr/>
              </a:pPr>
              <a:t>‹#›</a:t>
            </a:fld>
            <a:endParaRPr lang="en-US" altLang="zh-CN"/>
          </a:p>
        </p:txBody>
      </p:sp>
    </p:spTree>
    <p:extLst>
      <p:ext uri="{BB962C8B-B14F-4D97-AF65-F5344CB8AC3E}">
        <p14:creationId xmlns:p14="http://schemas.microsoft.com/office/powerpoint/2010/main" val="239397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Rectangle 4">
            <a:extLst>
              <a:ext uri="{FF2B5EF4-FFF2-40B4-BE49-F238E27FC236}">
                <a16:creationId xmlns:a16="http://schemas.microsoft.com/office/drawing/2014/main" id="{AA7DC35D-2FAF-4582-AA80-3B877A9B8D89}"/>
              </a:ext>
            </a:extLst>
          </p:cNvPr>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Rectangle 5">
            <a:extLst>
              <a:ext uri="{FF2B5EF4-FFF2-40B4-BE49-F238E27FC236}">
                <a16:creationId xmlns:a16="http://schemas.microsoft.com/office/drawing/2014/main" id="{BD6A4B10-6759-471F-9691-49FCCC6FEE94}"/>
              </a:ext>
            </a:extLst>
          </p:cNvPr>
          <p:cNvSpPr/>
          <p:nvPr/>
        </p:nvSpPr>
        <p:spPr>
          <a:xfrm>
            <a:off x="0" y="6334125"/>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itle 1"/>
          <p:cNvSpPr>
            <a:spLocks noGrp="1"/>
          </p:cNvSpPr>
          <p:nvPr>
            <p:ph type="title"/>
          </p:nvPr>
        </p:nvSpPr>
        <p:spPr>
          <a:xfrm>
            <a:off x="1097280" y="123091"/>
            <a:ext cx="10058400" cy="999718"/>
          </a:xfrm>
        </p:spPr>
        <p:txBody>
          <a:bodyPr/>
          <a:lstStyle>
            <a:lvl1pPr>
              <a:defRPr sz="4800"/>
            </a:lvl1pPr>
          </a:lstStyle>
          <a:p>
            <a:r>
              <a:rPr lang="en-US" dirty="0"/>
              <a:t>Click to edit Master title style</a:t>
            </a:r>
          </a:p>
        </p:txBody>
      </p:sp>
      <p:sp>
        <p:nvSpPr>
          <p:cNvPr id="5" name="Date Placeholder 6">
            <a:extLst>
              <a:ext uri="{FF2B5EF4-FFF2-40B4-BE49-F238E27FC236}">
                <a16:creationId xmlns:a16="http://schemas.microsoft.com/office/drawing/2014/main" id="{860534C4-D314-4B57-B381-5E6564AD5A91}"/>
              </a:ext>
            </a:extLst>
          </p:cNvPr>
          <p:cNvSpPr>
            <a:spLocks noGrp="1"/>
          </p:cNvSpPr>
          <p:nvPr>
            <p:ph type="dt" sz="half" idx="10"/>
          </p:nvPr>
        </p:nvSpPr>
        <p:spPr/>
        <p:txBody>
          <a:bodyPr/>
          <a:lstStyle>
            <a:lvl1pPr>
              <a:defRPr/>
            </a:lvl1pPr>
          </a:lstStyle>
          <a:p>
            <a:pPr>
              <a:defRPr/>
            </a:pPr>
            <a:fld id="{D2C62DFA-DAE5-4416-A47A-984D177C19C7}" type="datetime1">
              <a:rPr lang="en-US" altLang="zh-CN"/>
              <a:pPr>
                <a:defRPr/>
              </a:pPr>
              <a:t>1/27/2021</a:t>
            </a:fld>
            <a:endParaRPr lang="en-US" altLang="zh-CN"/>
          </a:p>
        </p:txBody>
      </p:sp>
      <p:sp>
        <p:nvSpPr>
          <p:cNvPr id="6" name="Footer Placeholder 7">
            <a:extLst>
              <a:ext uri="{FF2B5EF4-FFF2-40B4-BE49-F238E27FC236}">
                <a16:creationId xmlns:a16="http://schemas.microsoft.com/office/drawing/2014/main" id="{EF0C1D45-D320-4BC4-8202-1B2A8CD3B5CD}"/>
              </a:ext>
            </a:extLst>
          </p:cNvPr>
          <p:cNvSpPr>
            <a:spLocks noGrp="1"/>
          </p:cNvSpPr>
          <p:nvPr>
            <p:ph type="ftr" sz="quarter" idx="11"/>
          </p:nvPr>
        </p:nvSpPr>
        <p:spPr/>
        <p:txBody>
          <a:bodyPr/>
          <a:lstStyle>
            <a:lvl1pPr>
              <a:defRPr>
                <a:solidFill>
                  <a:srgbClr val="FFFFFF"/>
                </a:solidFill>
              </a:defRPr>
            </a:lvl1pPr>
          </a:lstStyle>
          <a:p>
            <a:pPr>
              <a:defRPr/>
            </a:pPr>
            <a:r>
              <a:rPr lang="en-US"/>
              <a:t>Transportation Big Data Analytics</a:t>
            </a:r>
          </a:p>
        </p:txBody>
      </p:sp>
      <p:sp>
        <p:nvSpPr>
          <p:cNvPr id="7" name="Slide Number Placeholder 8">
            <a:extLst>
              <a:ext uri="{FF2B5EF4-FFF2-40B4-BE49-F238E27FC236}">
                <a16:creationId xmlns:a16="http://schemas.microsoft.com/office/drawing/2014/main" id="{BB0BA0D4-BB87-4446-AC61-2B287C9AC1BC}"/>
              </a:ext>
            </a:extLst>
          </p:cNvPr>
          <p:cNvSpPr>
            <a:spLocks noGrp="1"/>
          </p:cNvSpPr>
          <p:nvPr>
            <p:ph type="sldNum" sz="quarter" idx="12"/>
          </p:nvPr>
        </p:nvSpPr>
        <p:spPr/>
        <p:txBody>
          <a:bodyPr/>
          <a:lstStyle>
            <a:lvl1pPr>
              <a:defRPr/>
            </a:lvl1pPr>
          </a:lstStyle>
          <a:p>
            <a:pPr>
              <a:defRPr/>
            </a:pPr>
            <a:fld id="{64525872-2C50-47FE-896B-6F5749C5A5CB}" type="slidenum">
              <a:rPr lang="en-US" altLang="zh-CN"/>
              <a:pPr>
                <a:defRPr/>
              </a:pPr>
              <a:t>‹#›</a:t>
            </a:fld>
            <a:endParaRPr lang="en-US" altLang="zh-CN"/>
          </a:p>
        </p:txBody>
      </p:sp>
    </p:spTree>
    <p:extLst>
      <p:ext uri="{BB962C8B-B14F-4D97-AF65-F5344CB8AC3E}">
        <p14:creationId xmlns:p14="http://schemas.microsoft.com/office/powerpoint/2010/main" val="1565826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E0F0443-B29F-48ED-A50C-10EFD03D5176}"/>
              </a:ext>
            </a:extLst>
          </p:cNvPr>
          <p:cNvSpPr/>
          <p:nvPr/>
        </p:nvSpPr>
        <p:spPr>
          <a:xfrm>
            <a:off x="0" y="0"/>
            <a:ext cx="40513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8">
            <a:extLst>
              <a:ext uri="{FF2B5EF4-FFF2-40B4-BE49-F238E27FC236}">
                <a16:creationId xmlns:a16="http://schemas.microsoft.com/office/drawing/2014/main" id="{EEAF38E3-9BCA-49F9-9D48-32C27E06C426}"/>
              </a:ext>
            </a:extLst>
          </p:cNvPr>
          <p:cNvSpPr/>
          <p:nvPr/>
        </p:nvSpPr>
        <p:spPr>
          <a:xfrm>
            <a:off x="4040188" y="0"/>
            <a:ext cx="635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a:extLst>
              <a:ext uri="{FF2B5EF4-FFF2-40B4-BE49-F238E27FC236}">
                <a16:creationId xmlns:a16="http://schemas.microsoft.com/office/drawing/2014/main" id="{47CBB60D-B74D-4524-AE88-31494FA4A5D2}"/>
              </a:ext>
            </a:extLst>
          </p:cNvPr>
          <p:cNvSpPr>
            <a:spLocks noGrp="1"/>
          </p:cNvSpPr>
          <p:nvPr>
            <p:ph type="dt" sz="half" idx="10"/>
          </p:nvPr>
        </p:nvSpPr>
        <p:spPr>
          <a:xfrm>
            <a:off x="465138" y="6459538"/>
            <a:ext cx="2619375" cy="365125"/>
          </a:xfrm>
        </p:spPr>
        <p:txBody>
          <a:bodyPr/>
          <a:lstStyle>
            <a:lvl1pPr>
              <a:defRPr/>
            </a:lvl1pPr>
          </a:lstStyle>
          <a:p>
            <a:pPr>
              <a:defRPr/>
            </a:pPr>
            <a:fld id="{58D4E6F9-D937-47FF-B83F-0C218EA0FF3F}" type="datetime1">
              <a:rPr lang="en-US" altLang="zh-CN"/>
              <a:pPr>
                <a:defRPr/>
              </a:pPr>
              <a:t>1/27/2021</a:t>
            </a:fld>
            <a:endParaRPr lang="en-US" altLang="zh-CN"/>
          </a:p>
        </p:txBody>
      </p:sp>
      <p:sp>
        <p:nvSpPr>
          <p:cNvPr id="8" name="Footer Placeholder 5">
            <a:extLst>
              <a:ext uri="{FF2B5EF4-FFF2-40B4-BE49-F238E27FC236}">
                <a16:creationId xmlns:a16="http://schemas.microsoft.com/office/drawing/2014/main" id="{4929818E-147E-4139-91BE-C8483CABD8B1}"/>
              </a:ext>
            </a:extLst>
          </p:cNvPr>
          <p:cNvSpPr>
            <a:spLocks noGrp="1"/>
          </p:cNvSpPr>
          <p:nvPr>
            <p:ph type="ftr" sz="quarter" idx="11"/>
          </p:nvPr>
        </p:nvSpPr>
        <p:spPr>
          <a:xfrm>
            <a:off x="4800600" y="6459538"/>
            <a:ext cx="4648200" cy="365125"/>
          </a:xfrm>
        </p:spPr>
        <p:txBody>
          <a:bodyPr/>
          <a:lstStyle>
            <a:lvl1pPr algn="l">
              <a:defRPr>
                <a:solidFill>
                  <a:schemeClr val="tx2"/>
                </a:solidFill>
              </a:defRPr>
            </a:lvl1pPr>
          </a:lstStyle>
          <a:p>
            <a:pPr>
              <a:defRPr/>
            </a:pPr>
            <a:r>
              <a:rPr lang="en-US"/>
              <a:t>Transportation Big Data Analytics</a:t>
            </a:r>
          </a:p>
        </p:txBody>
      </p:sp>
      <p:sp>
        <p:nvSpPr>
          <p:cNvPr id="9" name="Slide Number Placeholder 6">
            <a:extLst>
              <a:ext uri="{FF2B5EF4-FFF2-40B4-BE49-F238E27FC236}">
                <a16:creationId xmlns:a16="http://schemas.microsoft.com/office/drawing/2014/main" id="{044A2B34-5C0C-4318-895E-A264863F7EA8}"/>
              </a:ext>
            </a:extLst>
          </p:cNvPr>
          <p:cNvSpPr>
            <a:spLocks noGrp="1"/>
          </p:cNvSpPr>
          <p:nvPr>
            <p:ph type="sldNum" sz="quarter" idx="12"/>
          </p:nvPr>
        </p:nvSpPr>
        <p:spPr/>
        <p:txBody>
          <a:bodyPr/>
          <a:lstStyle>
            <a:lvl1pPr>
              <a:defRPr>
                <a:solidFill>
                  <a:schemeClr val="tx2"/>
                </a:solidFill>
              </a:defRPr>
            </a:lvl1pPr>
          </a:lstStyle>
          <a:p>
            <a:pPr>
              <a:defRPr/>
            </a:pPr>
            <a:fld id="{ED0E4FB4-B16D-4F23-80D4-15DEC619A241}" type="slidenum">
              <a:rPr lang="en-US" altLang="zh-CN"/>
              <a:pPr>
                <a:defRPr/>
              </a:pPr>
              <a:t>‹#›</a:t>
            </a:fld>
            <a:endParaRPr lang="en-US" altLang="zh-CN"/>
          </a:p>
        </p:txBody>
      </p:sp>
    </p:spTree>
    <p:extLst>
      <p:ext uri="{BB962C8B-B14F-4D97-AF65-F5344CB8AC3E}">
        <p14:creationId xmlns:p14="http://schemas.microsoft.com/office/powerpoint/2010/main" val="3420507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9030B60-FE6F-4F42-93A0-86A1DF9005FB}"/>
              </a:ext>
            </a:extLst>
          </p:cNvPr>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8">
            <a:extLst>
              <a:ext uri="{FF2B5EF4-FFF2-40B4-BE49-F238E27FC236}">
                <a16:creationId xmlns:a16="http://schemas.microsoft.com/office/drawing/2014/main" id="{E76D1E7E-9AAF-4335-9B7C-02E4CD9D6A57}"/>
              </a:ext>
            </a:extLst>
          </p:cNvPr>
          <p:cNvSpPr/>
          <p:nvPr/>
        </p:nvSpPr>
        <p:spPr>
          <a:xfrm>
            <a:off x="0" y="4914900"/>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a:extLst>
              <a:ext uri="{FF2B5EF4-FFF2-40B4-BE49-F238E27FC236}">
                <a16:creationId xmlns:a16="http://schemas.microsoft.com/office/drawing/2014/main" id="{603DE1FB-1389-4404-BB9E-855043C28B29}"/>
              </a:ext>
            </a:extLst>
          </p:cNvPr>
          <p:cNvSpPr>
            <a:spLocks noGrp="1"/>
          </p:cNvSpPr>
          <p:nvPr>
            <p:ph type="dt" sz="half" idx="10"/>
          </p:nvPr>
        </p:nvSpPr>
        <p:spPr/>
        <p:txBody>
          <a:bodyPr/>
          <a:lstStyle>
            <a:lvl1pPr>
              <a:defRPr/>
            </a:lvl1pPr>
          </a:lstStyle>
          <a:p>
            <a:pPr>
              <a:defRPr/>
            </a:pPr>
            <a:fld id="{176B7755-DF71-4990-8856-C4CC3C247023}" type="datetime1">
              <a:rPr lang="en-US" altLang="zh-CN"/>
              <a:pPr>
                <a:defRPr/>
              </a:pPr>
              <a:t>1/27/2021</a:t>
            </a:fld>
            <a:endParaRPr lang="en-US" altLang="zh-CN"/>
          </a:p>
        </p:txBody>
      </p:sp>
      <p:sp>
        <p:nvSpPr>
          <p:cNvPr id="8" name="Footer Placeholder 5">
            <a:extLst>
              <a:ext uri="{FF2B5EF4-FFF2-40B4-BE49-F238E27FC236}">
                <a16:creationId xmlns:a16="http://schemas.microsoft.com/office/drawing/2014/main" id="{5345FCB5-8C40-4483-8A79-5498B8C1F3E2}"/>
              </a:ext>
            </a:extLst>
          </p:cNvPr>
          <p:cNvSpPr>
            <a:spLocks noGrp="1"/>
          </p:cNvSpPr>
          <p:nvPr>
            <p:ph type="ftr" sz="quarter" idx="11"/>
          </p:nvPr>
        </p:nvSpPr>
        <p:spPr/>
        <p:txBody>
          <a:bodyPr/>
          <a:lstStyle>
            <a:lvl1pPr>
              <a:defRPr/>
            </a:lvl1pPr>
          </a:lstStyle>
          <a:p>
            <a:pPr>
              <a:defRPr/>
            </a:pPr>
            <a:r>
              <a:rPr lang="en-US"/>
              <a:t>Transportation Big Data Analytics</a:t>
            </a:r>
          </a:p>
        </p:txBody>
      </p:sp>
      <p:sp>
        <p:nvSpPr>
          <p:cNvPr id="9" name="Slide Number Placeholder 6">
            <a:extLst>
              <a:ext uri="{FF2B5EF4-FFF2-40B4-BE49-F238E27FC236}">
                <a16:creationId xmlns:a16="http://schemas.microsoft.com/office/drawing/2014/main" id="{A006D4D6-E293-48B3-B52D-85FB43E03049}"/>
              </a:ext>
            </a:extLst>
          </p:cNvPr>
          <p:cNvSpPr>
            <a:spLocks noGrp="1"/>
          </p:cNvSpPr>
          <p:nvPr>
            <p:ph type="sldNum" sz="quarter" idx="12"/>
          </p:nvPr>
        </p:nvSpPr>
        <p:spPr/>
        <p:txBody>
          <a:bodyPr/>
          <a:lstStyle>
            <a:lvl1pPr>
              <a:defRPr/>
            </a:lvl1pPr>
          </a:lstStyle>
          <a:p>
            <a:pPr>
              <a:defRPr/>
            </a:pPr>
            <a:fld id="{F7E9FE02-21D5-40EC-94D7-91D6C7A5B354}" type="slidenum">
              <a:rPr lang="en-US" altLang="zh-CN"/>
              <a:pPr>
                <a:defRPr/>
              </a:pPr>
              <a:t>‹#›</a:t>
            </a:fld>
            <a:endParaRPr lang="en-US" altLang="zh-CN"/>
          </a:p>
        </p:txBody>
      </p:sp>
    </p:spTree>
    <p:extLst>
      <p:ext uri="{BB962C8B-B14F-4D97-AF65-F5344CB8AC3E}">
        <p14:creationId xmlns:p14="http://schemas.microsoft.com/office/powerpoint/2010/main" val="398066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50688BD-D23B-4BD2-9B40-74FD94ECEA6E}"/>
              </a:ext>
            </a:extLst>
          </p:cNvPr>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0D17CEC2-1937-4C64-B2BA-11CE63431EB6}"/>
              </a:ext>
            </a:extLst>
          </p:cNvPr>
          <p:cNvSpPr/>
          <p:nvPr/>
        </p:nvSpPr>
        <p:spPr>
          <a:xfrm>
            <a:off x="0" y="6334125"/>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a:extLst>
              <a:ext uri="{FF2B5EF4-FFF2-40B4-BE49-F238E27FC236}">
                <a16:creationId xmlns:a16="http://schemas.microsoft.com/office/drawing/2014/main" id="{E532AA1E-B7CF-47B2-BDF8-F13E8A5ADE25}"/>
              </a:ext>
            </a:extLst>
          </p:cNvPr>
          <p:cNvSpPr>
            <a:spLocks noGrp="1"/>
          </p:cNvSpPr>
          <p:nvPr>
            <p:ph type="title"/>
          </p:nvPr>
        </p:nvSpPr>
        <p:spPr>
          <a:xfrm>
            <a:off x="1096963" y="123825"/>
            <a:ext cx="10058400" cy="998538"/>
          </a:xfrm>
          <a:prstGeom prst="rect">
            <a:avLst/>
          </a:prstGeom>
        </p:spPr>
        <p:txBody>
          <a:bodyPr vert="horz" lIns="91440" tIns="45720" rIns="91440" bIns="45720" rtlCol="0" anchor="b">
            <a:normAutofit/>
          </a:bodyPr>
          <a:lstStyle/>
          <a:p>
            <a:r>
              <a:rPr lang="en-US" dirty="0"/>
              <a:t>Click to edit Master title style</a:t>
            </a:r>
          </a:p>
        </p:txBody>
      </p:sp>
      <p:sp>
        <p:nvSpPr>
          <p:cNvPr id="1029" name="Text Placeholder 2">
            <a:extLst>
              <a:ext uri="{FF2B5EF4-FFF2-40B4-BE49-F238E27FC236}">
                <a16:creationId xmlns:a16="http://schemas.microsoft.com/office/drawing/2014/main" id="{29CE9B35-B64E-417E-AAEB-C6D5AE336776}"/>
              </a:ext>
            </a:extLst>
          </p:cNvPr>
          <p:cNvSpPr>
            <a:spLocks noGrp="1"/>
          </p:cNvSpPr>
          <p:nvPr>
            <p:ph type="body" idx="1"/>
          </p:nvPr>
        </p:nvSpPr>
        <p:spPr bwMode="auto">
          <a:xfrm>
            <a:off x="1096963" y="1241425"/>
            <a:ext cx="10058400" cy="505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4" name="Date Placeholder 3">
            <a:extLst>
              <a:ext uri="{FF2B5EF4-FFF2-40B4-BE49-F238E27FC236}">
                <a16:creationId xmlns:a16="http://schemas.microsoft.com/office/drawing/2014/main" id="{4E1F371B-BA79-4903-B612-A61788D896A9}"/>
              </a:ext>
            </a:extLst>
          </p:cNvPr>
          <p:cNvSpPr>
            <a:spLocks noGrp="1"/>
          </p:cNvSpPr>
          <p:nvPr>
            <p:ph type="dt" sz="half" idx="2"/>
          </p:nvPr>
        </p:nvSpPr>
        <p:spPr>
          <a:xfrm>
            <a:off x="1096963" y="6459538"/>
            <a:ext cx="2473325"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900">
                <a:solidFill>
                  <a:srgbClr val="FFFFFF"/>
                </a:solidFill>
              </a:defRPr>
            </a:lvl1pPr>
          </a:lstStyle>
          <a:p>
            <a:pPr>
              <a:defRPr/>
            </a:pPr>
            <a:fld id="{B769AC06-F43E-4906-8A1D-9D95F2447114}" type="datetime1">
              <a:rPr lang="en-US" altLang="zh-CN"/>
              <a:pPr>
                <a:defRPr/>
              </a:pPr>
              <a:t>1/27/2021</a:t>
            </a:fld>
            <a:endParaRPr lang="en-US" altLang="zh-CN"/>
          </a:p>
        </p:txBody>
      </p:sp>
      <p:sp>
        <p:nvSpPr>
          <p:cNvPr id="5" name="Footer Placeholder 4">
            <a:extLst>
              <a:ext uri="{FF2B5EF4-FFF2-40B4-BE49-F238E27FC236}">
                <a16:creationId xmlns:a16="http://schemas.microsoft.com/office/drawing/2014/main" id="{E25A2503-DE3B-4FCF-BD5C-26CEFE286490}"/>
              </a:ext>
            </a:extLst>
          </p:cNvPr>
          <p:cNvSpPr>
            <a:spLocks noGrp="1"/>
          </p:cNvSpPr>
          <p:nvPr>
            <p:ph type="ftr" sz="quarter" idx="3"/>
          </p:nvPr>
        </p:nvSpPr>
        <p:spPr>
          <a:xfrm>
            <a:off x="3714750" y="6459538"/>
            <a:ext cx="4822825" cy="365125"/>
          </a:xfrm>
          <a:prstGeom prst="rect">
            <a:avLst/>
          </a:prstGeom>
        </p:spPr>
        <p:txBody>
          <a:bodyPr vert="horz" lIns="91440" tIns="45720" rIns="91440" bIns="45720" rtlCol="0" anchor="ctr"/>
          <a:lstStyle>
            <a:lvl1pPr algn="ctr" eaLnBrk="1" fontAlgn="auto" hangingPunct="1">
              <a:spcBef>
                <a:spcPts val="0"/>
              </a:spcBef>
              <a:spcAft>
                <a:spcPts val="0"/>
              </a:spcAft>
              <a:defRPr sz="900" cap="all" baseline="0">
                <a:solidFill>
                  <a:srgbClr val="FFFFFF"/>
                </a:solidFill>
                <a:latin typeface="+mn-lt"/>
              </a:defRPr>
            </a:lvl1pPr>
          </a:lstStyle>
          <a:p>
            <a:pPr>
              <a:defRPr/>
            </a:pPr>
            <a:r>
              <a:rPr lang="en-US"/>
              <a:t>Transportation Big Data Analytics</a:t>
            </a:r>
          </a:p>
        </p:txBody>
      </p:sp>
      <p:sp>
        <p:nvSpPr>
          <p:cNvPr id="6" name="Slide Number Placeholder 5">
            <a:extLst>
              <a:ext uri="{FF2B5EF4-FFF2-40B4-BE49-F238E27FC236}">
                <a16:creationId xmlns:a16="http://schemas.microsoft.com/office/drawing/2014/main" id="{3240D616-BAE6-45C5-9ECC-C750E05E9133}"/>
              </a:ext>
            </a:extLst>
          </p:cNvPr>
          <p:cNvSpPr>
            <a:spLocks noGrp="1"/>
          </p:cNvSpPr>
          <p:nvPr>
            <p:ph type="sldNum" sz="quarter" idx="4"/>
          </p:nvPr>
        </p:nvSpPr>
        <p:spPr>
          <a:xfrm>
            <a:off x="9901238" y="6459538"/>
            <a:ext cx="1311275"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000">
                <a:solidFill>
                  <a:schemeClr val="bg1"/>
                </a:solidFill>
              </a:defRPr>
            </a:lvl1pPr>
          </a:lstStyle>
          <a:p>
            <a:pPr>
              <a:defRPr/>
            </a:pPr>
            <a:fld id="{ADEC8C94-9511-46D2-9C2F-9BD09A5096F0}" type="slidenum">
              <a:rPr lang="en-US" altLang="zh-CN"/>
              <a:pPr>
                <a:defRPr/>
              </a:pPr>
              <a:t>‹#›</a:t>
            </a:fld>
            <a:endParaRPr lang="en-US" altLang="zh-CN"/>
          </a:p>
        </p:txBody>
      </p:sp>
      <p:cxnSp>
        <p:nvCxnSpPr>
          <p:cNvPr id="10" name="Straight Connector 9">
            <a:extLst>
              <a:ext uri="{FF2B5EF4-FFF2-40B4-BE49-F238E27FC236}">
                <a16:creationId xmlns:a16="http://schemas.microsoft.com/office/drawing/2014/main" id="{95F94406-0D73-4843-ACFA-DD9F57E1F7CD}"/>
              </a:ext>
            </a:extLst>
          </p:cNvPr>
          <p:cNvCxnSpPr/>
          <p:nvPr/>
        </p:nvCxnSpPr>
        <p:spPr>
          <a:xfrm>
            <a:off x="1096963" y="1181100"/>
            <a:ext cx="1006316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41" r:id="rId1"/>
    <p:sldLayoutId id="2147483736" r:id="rId2"/>
    <p:sldLayoutId id="2147483742" r:id="rId3"/>
    <p:sldLayoutId id="2147483737" r:id="rId4"/>
    <p:sldLayoutId id="2147483738" r:id="rId5"/>
    <p:sldLayoutId id="2147483739" r:id="rId6"/>
    <p:sldLayoutId id="2147483743" r:id="rId7"/>
    <p:sldLayoutId id="2147483744" r:id="rId8"/>
    <p:sldLayoutId id="2147483745" r:id="rId9"/>
    <p:sldLayoutId id="2147483740" r:id="rId10"/>
    <p:sldLayoutId id="2147483746" r:id="rId11"/>
    <p:sldLayoutId id="2147483747" r:id="rId12"/>
    <p:sldLayoutId id="2147483748" r:id="rId13"/>
  </p:sldLayoutIdLst>
  <p:hf hdr="0"/>
  <p:txStyles>
    <p:title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2pPr>
      <a:lvl3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3pPr>
      <a:lvl4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4pPr>
      <a:lvl5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defRPr>
      </a:lvl9pPr>
    </p:titleStyle>
    <p:bodyStyle>
      <a:lvl1pPr marL="90488" indent="-90488" algn="l" rtl="0" eaLnBrk="0" fontAlgn="base" hangingPunct="0">
        <a:lnSpc>
          <a:spcPct val="90000"/>
        </a:lnSpc>
        <a:spcBef>
          <a:spcPts val="1200"/>
        </a:spcBef>
        <a:spcAft>
          <a:spcPts val="200"/>
        </a:spcAft>
        <a:buClr>
          <a:schemeClr val="accent1"/>
        </a:buClr>
        <a:buSzPct val="100000"/>
        <a:buFont typeface="Calibri" panose="020F0502020204030204" pitchFamily="34" charset="0"/>
        <a:buChar char=" "/>
        <a:defRPr sz="2800" kern="1200">
          <a:solidFill>
            <a:srgbClr val="404040"/>
          </a:solidFill>
          <a:latin typeface="+mn-lt"/>
          <a:ea typeface="+mn-ea"/>
          <a:cs typeface="+mn-cs"/>
        </a:defRPr>
      </a:lvl1pPr>
      <a:lvl2pPr marL="38258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2400" kern="1200">
          <a:solidFill>
            <a:srgbClr val="404040"/>
          </a:solidFill>
          <a:latin typeface="+mn-lt"/>
          <a:ea typeface="+mn-ea"/>
          <a:cs typeface="+mn-cs"/>
        </a:defRPr>
      </a:lvl2pPr>
      <a:lvl3pPr marL="56673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2000" kern="1200">
          <a:solidFill>
            <a:srgbClr val="404040"/>
          </a:solidFill>
          <a:latin typeface="+mn-lt"/>
          <a:ea typeface="+mn-ea"/>
          <a:cs typeface="+mn-cs"/>
        </a:defRPr>
      </a:lvl3pPr>
      <a:lvl4pPr marL="749300"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2000" kern="1200">
          <a:solidFill>
            <a:srgbClr val="404040"/>
          </a:solidFill>
          <a:latin typeface="+mn-lt"/>
          <a:ea typeface="+mn-ea"/>
          <a:cs typeface="+mn-cs"/>
        </a:defRPr>
      </a:lvl4pPr>
      <a:lvl5pPr marL="931863"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20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0.wmf"/></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0.png"/><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C207BF7-7B8C-4B23-97F5-7B2660366ABD}"/>
              </a:ext>
            </a:extLst>
          </p:cNvPr>
          <p:cNvSpPr>
            <a:spLocks noGrp="1"/>
          </p:cNvSpPr>
          <p:nvPr>
            <p:ph type="title"/>
          </p:nvPr>
        </p:nvSpPr>
        <p:spPr>
          <a:xfrm>
            <a:off x="1096963" y="758825"/>
            <a:ext cx="10058400" cy="3565525"/>
          </a:xfrm>
        </p:spPr>
        <p:txBody>
          <a:bodyPr wrap="square" numCol="1" compatLnSpc="1">
            <a:prstTxWarp prst="textNoShape">
              <a:avLst/>
            </a:prstTxWarp>
          </a:bodyPr>
          <a:lstStyle/>
          <a:p>
            <a:pPr eaLnBrk="1" hangingPunct="1">
              <a:defRPr/>
            </a:pPr>
            <a:r>
              <a:rPr lang="zh-CN" altLang="en-US">
                <a:solidFill>
                  <a:srgbClr val="262626"/>
                </a:solidFill>
              </a:rPr>
              <a:t>道路通行能力分析</a:t>
            </a:r>
            <a:endParaRPr lang="en-US" altLang="zh-CN">
              <a:solidFill>
                <a:srgbClr val="262626"/>
              </a:solidFill>
            </a:endParaRPr>
          </a:p>
        </p:txBody>
      </p:sp>
      <p:sp>
        <p:nvSpPr>
          <p:cNvPr id="11267" name="Date Placeholder 3">
            <a:extLst>
              <a:ext uri="{FF2B5EF4-FFF2-40B4-BE49-F238E27FC236}">
                <a16:creationId xmlns:a16="http://schemas.microsoft.com/office/drawing/2014/main" id="{DD9C0258-AB35-4AE3-A20B-A55EA8581E70}"/>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12/23/2020</a:t>
            </a:r>
          </a:p>
        </p:txBody>
      </p:sp>
      <p:sp>
        <p:nvSpPr>
          <p:cNvPr id="11268" name="Footer Placeholder 4">
            <a:extLst>
              <a:ext uri="{FF2B5EF4-FFF2-40B4-BE49-F238E27FC236}">
                <a16:creationId xmlns:a16="http://schemas.microsoft.com/office/drawing/2014/main" id="{E963C127-B052-4AF2-A7A6-2E4CD5344738}"/>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11269" name="Slide Number Placeholder 5">
            <a:extLst>
              <a:ext uri="{FF2B5EF4-FFF2-40B4-BE49-F238E27FC236}">
                <a16:creationId xmlns:a16="http://schemas.microsoft.com/office/drawing/2014/main" id="{0DC884C1-B185-4BCB-984D-8DADC9FE84C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1</a:t>
            </a:r>
          </a:p>
        </p:txBody>
      </p:sp>
      <p:sp>
        <p:nvSpPr>
          <p:cNvPr id="6" name="Subtitle 2">
            <a:extLst>
              <a:ext uri="{FF2B5EF4-FFF2-40B4-BE49-F238E27FC236}">
                <a16:creationId xmlns:a16="http://schemas.microsoft.com/office/drawing/2014/main" id="{95F99FDD-28E1-4467-A37F-CF5CEC093721}"/>
              </a:ext>
            </a:extLst>
          </p:cNvPr>
          <p:cNvSpPr txBox="1">
            <a:spLocks/>
          </p:cNvSpPr>
          <p:nvPr/>
        </p:nvSpPr>
        <p:spPr bwMode="auto">
          <a:xfrm>
            <a:off x="1100138" y="4456113"/>
            <a:ext cx="10058400" cy="146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0" indent="0" algn="l" rtl="0" eaLnBrk="0" fontAlgn="base" hangingPunct="0">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l" rtl="0" eaLnBrk="0" fontAlgn="base" hangingPunct="0">
              <a:lnSpc>
                <a:spcPct val="90000"/>
              </a:lnSpc>
              <a:spcBef>
                <a:spcPts val="200"/>
              </a:spcBef>
              <a:spcAft>
                <a:spcPts val="400"/>
              </a:spcAft>
              <a:buClr>
                <a:schemeClr val="accent1"/>
              </a:buClr>
              <a:buFont typeface="Calibri" panose="020F0502020204030204" pitchFamily="34" charset="0"/>
              <a:buNone/>
              <a:defRPr sz="1800" kern="1200">
                <a:solidFill>
                  <a:schemeClr val="tx1">
                    <a:tint val="75000"/>
                  </a:schemeClr>
                </a:solidFill>
                <a:latin typeface="+mn-lt"/>
                <a:ea typeface="+mn-ea"/>
                <a:cs typeface="+mn-cs"/>
              </a:defRPr>
            </a:lvl2pPr>
            <a:lvl3pPr marL="914400" indent="0" algn="l" rtl="0" eaLnBrk="0" fontAlgn="base" hangingPunct="0">
              <a:lnSpc>
                <a:spcPct val="90000"/>
              </a:lnSpc>
              <a:spcBef>
                <a:spcPts val="200"/>
              </a:spcBef>
              <a:spcAft>
                <a:spcPts val="400"/>
              </a:spcAft>
              <a:buClr>
                <a:schemeClr val="accent1"/>
              </a:buClr>
              <a:buFont typeface="Calibri" panose="020F0502020204030204" pitchFamily="34" charset="0"/>
              <a:buNone/>
              <a:defRPr sz="1600" kern="1200">
                <a:solidFill>
                  <a:schemeClr val="tx1">
                    <a:tint val="75000"/>
                  </a:schemeClr>
                </a:solidFill>
                <a:latin typeface="+mn-lt"/>
                <a:ea typeface="+mn-ea"/>
                <a:cs typeface="+mn-cs"/>
              </a:defRPr>
            </a:lvl3pPr>
            <a:lvl4pPr marL="1371600" indent="0" algn="l" rtl="0" eaLnBrk="0" fontAlgn="base" hangingPunct="0">
              <a:lnSpc>
                <a:spcPct val="90000"/>
              </a:lnSpc>
              <a:spcBef>
                <a:spcPts val="200"/>
              </a:spcBef>
              <a:spcAft>
                <a:spcPts val="400"/>
              </a:spcAft>
              <a:buClr>
                <a:schemeClr val="accent1"/>
              </a:buClr>
              <a:buFont typeface="Calibri" panose="020F0502020204030204" pitchFamily="34" charset="0"/>
              <a:buNone/>
              <a:defRPr sz="1400" kern="1200">
                <a:solidFill>
                  <a:schemeClr val="tx1">
                    <a:tint val="75000"/>
                  </a:schemeClr>
                </a:solidFill>
                <a:latin typeface="+mn-lt"/>
                <a:ea typeface="+mn-ea"/>
                <a:cs typeface="+mn-cs"/>
              </a:defRPr>
            </a:lvl4pPr>
            <a:lvl5pPr marL="1828800" indent="0" algn="l" rtl="0" eaLnBrk="0" fontAlgn="base" hangingPunct="0">
              <a:lnSpc>
                <a:spcPct val="90000"/>
              </a:lnSpc>
              <a:spcBef>
                <a:spcPts val="200"/>
              </a:spcBef>
              <a:spcAft>
                <a:spcPts val="400"/>
              </a:spcAft>
              <a:buClr>
                <a:schemeClr val="accent1"/>
              </a:buClr>
              <a:buFont typeface="Calibri" panose="020F0502020204030204"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400" kern="1200">
                <a:solidFill>
                  <a:schemeClr val="tx1">
                    <a:tint val="75000"/>
                  </a:schemeClr>
                </a:solidFill>
                <a:latin typeface="+mn-lt"/>
                <a:ea typeface="+mn-ea"/>
                <a:cs typeface="+mn-cs"/>
              </a:defRPr>
            </a:lvl9pPr>
          </a:lstStyle>
          <a:p>
            <a:pPr defTabSz="914400" eaLnBrk="1" fontAlgn="auto" hangingPunct="1">
              <a:defRPr/>
            </a:pPr>
            <a:r>
              <a:rPr lang="zh-CN" altLang="en-US"/>
              <a:t>交通大数据分析</a:t>
            </a:r>
          </a:p>
          <a:p>
            <a:pPr defTabSz="914400" eaLnBrk="1" fontAlgn="auto" hangingPunct="1">
              <a:defRPr/>
            </a:pPr>
            <a:r>
              <a:rPr lang="zh-CN" altLang="en-US"/>
              <a:t> </a:t>
            </a:r>
            <a:r>
              <a:rPr lang="en-US" altLang="zh-CN"/>
              <a:t>2021</a:t>
            </a:r>
            <a:r>
              <a:rPr lang="zh-CN" altLang="en-US"/>
              <a:t>年春季</a:t>
            </a:r>
          </a:p>
          <a:p>
            <a:pPr defTabSz="914400" eaLnBrk="1" fontAlgn="auto" hangingPunct="1">
              <a:defRPr/>
            </a:pPr>
            <a:r>
              <a:rPr lang="zh-CN" altLang="en-US"/>
              <a:t>马晓磊</a:t>
            </a:r>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CB4A4-47ED-4403-93E8-12BF5D91FDAA}"/>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dirty="0"/>
              <a:t>通行能力定义</a:t>
            </a:r>
          </a:p>
        </p:txBody>
      </p:sp>
      <p:sp>
        <p:nvSpPr>
          <p:cNvPr id="29699" name="Content Placeholder 2">
            <a:extLst>
              <a:ext uri="{FF2B5EF4-FFF2-40B4-BE49-F238E27FC236}">
                <a16:creationId xmlns:a16="http://schemas.microsoft.com/office/drawing/2014/main" id="{26572E92-AD5B-4828-809A-274931C989A3}"/>
              </a:ext>
            </a:extLst>
          </p:cNvPr>
          <p:cNvSpPr>
            <a:spLocks noGrp="1"/>
          </p:cNvSpPr>
          <p:nvPr>
            <p:ph idx="1"/>
          </p:nvPr>
        </p:nvSpPr>
        <p:spPr/>
        <p:txBody>
          <a:bodyPr/>
          <a:lstStyle/>
          <a:p>
            <a:pPr eaLnBrk="1" hangingPunct="1">
              <a:lnSpc>
                <a:spcPct val="100000"/>
              </a:lnSpc>
            </a:pPr>
            <a:r>
              <a:rPr lang="zh-CN" altLang="en-US" dirty="0"/>
              <a:t>关于通行能力定义的其他注释：</a:t>
            </a:r>
          </a:p>
          <a:p>
            <a:pPr marL="384048" lvl="1" indent="-182880" eaLnBrk="1" hangingPunct="1">
              <a:lnSpc>
                <a:spcPct val="100000"/>
              </a:lnSpc>
            </a:pPr>
            <a:r>
              <a:rPr lang="zh-CN" altLang="en-US" dirty="0">
                <a:solidFill>
                  <a:schemeClr val="tx1">
                    <a:lumMod val="75000"/>
                    <a:lumOff val="25000"/>
                  </a:schemeClr>
                </a:solidFill>
              </a:rPr>
              <a:t>通行能力是指在相同通行条件下对单点或统一路段的测量。</a:t>
            </a:r>
          </a:p>
          <a:p>
            <a:pPr marL="384048" lvl="1" indent="-182880" eaLnBrk="1" hangingPunct="1">
              <a:lnSpc>
                <a:spcPct val="100000"/>
              </a:lnSpc>
            </a:pPr>
            <a:r>
              <a:rPr lang="zh-CN" altLang="en-US" dirty="0">
                <a:solidFill>
                  <a:schemeClr val="tx1">
                    <a:lumMod val="75000"/>
                    <a:lumOff val="25000"/>
                  </a:schemeClr>
                </a:solidFill>
              </a:rPr>
              <a:t>通行能力可根据所涉及设施的类型，以人</a:t>
            </a:r>
            <a:r>
              <a:rPr lang="en-US" altLang="zh-CN" dirty="0">
                <a:solidFill>
                  <a:schemeClr val="tx1">
                    <a:lumMod val="75000"/>
                    <a:lumOff val="25000"/>
                  </a:schemeClr>
                </a:solidFill>
              </a:rPr>
              <a:t>/</a:t>
            </a:r>
            <a:r>
              <a:rPr lang="zh-CN" altLang="en-US" dirty="0">
                <a:solidFill>
                  <a:schemeClr val="tx1">
                    <a:lumMod val="75000"/>
                    <a:lumOff val="25000"/>
                  </a:schemeClr>
                </a:solidFill>
              </a:rPr>
              <a:t>小时或车辆</a:t>
            </a:r>
            <a:r>
              <a:rPr lang="en-US" altLang="zh-CN" dirty="0">
                <a:solidFill>
                  <a:schemeClr val="tx1">
                    <a:lumMod val="75000"/>
                    <a:lumOff val="25000"/>
                  </a:schemeClr>
                </a:solidFill>
              </a:rPr>
              <a:t>/</a:t>
            </a:r>
            <a:r>
              <a:rPr lang="zh-CN" altLang="en-US" dirty="0">
                <a:solidFill>
                  <a:schemeClr val="tx1">
                    <a:lumMod val="75000"/>
                    <a:lumOff val="25000"/>
                  </a:schemeClr>
                </a:solidFill>
              </a:rPr>
              <a:t>小时的形式进行定义，以及分析的目的</a:t>
            </a:r>
            <a:endParaRPr lang="zh-CN" altLang="en-US" dirty="0"/>
          </a:p>
          <a:p>
            <a:pPr eaLnBrk="1" hangingPunct="1">
              <a:lnSpc>
                <a:spcPct val="100000"/>
              </a:lnSpc>
            </a:pPr>
            <a:r>
              <a:rPr lang="zh-CN" altLang="en-US" dirty="0"/>
              <a:t> </a:t>
            </a:r>
          </a:p>
          <a:p>
            <a:pPr eaLnBrk="1" hangingPunct="1">
              <a:lnSpc>
                <a:spcPct val="100000"/>
              </a:lnSpc>
            </a:pPr>
            <a:r>
              <a:rPr lang="zh-CN" altLang="en-US" dirty="0">
                <a:solidFill>
                  <a:srgbClr val="FF0000"/>
                </a:solidFill>
              </a:rPr>
              <a:t>什么时候使用</a:t>
            </a:r>
            <a:r>
              <a:rPr lang="en-US" altLang="zh-CN" dirty="0">
                <a:solidFill>
                  <a:srgbClr val="FF0000"/>
                </a:solidFill>
              </a:rPr>
              <a:t>vehicles/hour </a:t>
            </a:r>
            <a:r>
              <a:rPr lang="zh-CN" altLang="en-US" dirty="0">
                <a:solidFill>
                  <a:srgbClr val="FF0000"/>
                </a:solidFill>
              </a:rPr>
              <a:t>，什么时候我们需要使用</a:t>
            </a:r>
            <a:r>
              <a:rPr lang="en-US" altLang="zh-CN" dirty="0">
                <a:solidFill>
                  <a:srgbClr val="FF0000"/>
                </a:solidFill>
              </a:rPr>
              <a:t>persons/hour </a:t>
            </a:r>
            <a:r>
              <a:rPr lang="zh-CN" altLang="en-US" dirty="0">
                <a:solidFill>
                  <a:srgbClr val="FF0000"/>
                </a:solidFill>
              </a:rPr>
              <a:t>？</a:t>
            </a:r>
            <a:endParaRPr lang="en-US" altLang="zh-CN" dirty="0">
              <a:solidFill>
                <a:srgbClr val="FF0000"/>
              </a:solidFill>
            </a:endParaRPr>
          </a:p>
          <a:p>
            <a:pPr marL="384048" lvl="1" indent="-182880" eaLnBrk="1" hangingPunct="1">
              <a:lnSpc>
                <a:spcPct val="100000"/>
              </a:lnSpc>
            </a:pPr>
            <a:r>
              <a:rPr lang="zh-CN" altLang="en-US" dirty="0">
                <a:solidFill>
                  <a:schemeClr val="tx1">
                    <a:lumMod val="75000"/>
                    <a:lumOff val="25000"/>
                  </a:schemeClr>
                </a:solidFill>
              </a:rPr>
              <a:t>公共交通和行人设施：      </a:t>
            </a:r>
            <a:r>
              <a:rPr lang="en-US" altLang="zh-CN" dirty="0"/>
              <a:t>persons/hour</a:t>
            </a:r>
            <a:r>
              <a:rPr lang="zh-CN" altLang="en-US" dirty="0">
                <a:solidFill>
                  <a:schemeClr val="tx1">
                    <a:lumMod val="75000"/>
                    <a:lumOff val="25000"/>
                  </a:schemeClr>
                </a:solidFill>
              </a:rPr>
              <a:t>。</a:t>
            </a:r>
          </a:p>
          <a:p>
            <a:pPr marL="384048" lvl="1" indent="-182880" eaLnBrk="1" hangingPunct="1">
              <a:lnSpc>
                <a:spcPct val="100000"/>
              </a:lnSpc>
            </a:pPr>
            <a:r>
              <a:rPr lang="zh-CN" altLang="en-US" dirty="0">
                <a:solidFill>
                  <a:schemeClr val="tx1">
                    <a:lumMod val="75000"/>
                    <a:lumOff val="25000"/>
                  </a:schemeClr>
                </a:solidFill>
              </a:rPr>
              <a:t>设施：                           </a:t>
            </a:r>
            <a:r>
              <a:rPr lang="en-US" altLang="zh-CN" dirty="0"/>
              <a:t> vehicles/hour </a:t>
            </a:r>
            <a:r>
              <a:rPr lang="zh-CN" altLang="en-US" dirty="0">
                <a:solidFill>
                  <a:schemeClr val="tx1">
                    <a:lumMod val="75000"/>
                    <a:lumOff val="25000"/>
                  </a:schemeClr>
                </a:solidFill>
              </a:rPr>
              <a:t>。</a:t>
            </a:r>
            <a:endParaRPr lang="en-US" altLang="zh-CN" dirty="0">
              <a:solidFill>
                <a:schemeClr val="tx1">
                  <a:lumMod val="75000"/>
                  <a:lumOff val="25000"/>
                </a:schemeClr>
              </a:solidFill>
            </a:endParaRPr>
          </a:p>
        </p:txBody>
      </p:sp>
      <p:sp>
        <p:nvSpPr>
          <p:cNvPr id="29700" name="Date Placeholder 3">
            <a:extLst>
              <a:ext uri="{FF2B5EF4-FFF2-40B4-BE49-F238E27FC236}">
                <a16:creationId xmlns:a16="http://schemas.microsoft.com/office/drawing/2014/main" id="{DC58B18C-4D45-4633-9149-7E904DF9EE14}"/>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12/23/2020</a:t>
            </a:r>
          </a:p>
        </p:txBody>
      </p:sp>
      <p:sp>
        <p:nvSpPr>
          <p:cNvPr id="29701" name="Footer Placeholder 4">
            <a:extLst>
              <a:ext uri="{FF2B5EF4-FFF2-40B4-BE49-F238E27FC236}">
                <a16:creationId xmlns:a16="http://schemas.microsoft.com/office/drawing/2014/main" id="{8A82D9AB-52DA-4558-BF01-4FD1DCE545BA}"/>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29702" name="Slide Number Placeholder 5">
            <a:extLst>
              <a:ext uri="{FF2B5EF4-FFF2-40B4-BE49-F238E27FC236}">
                <a16:creationId xmlns:a16="http://schemas.microsoft.com/office/drawing/2014/main" id="{E9E451A9-A766-4C24-94B8-8FD5A2C0090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10</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4570F-DEAA-4E81-9E71-D8AB9F88C507}"/>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a:solidFill>
                  <a:srgbClr val="000000"/>
                </a:solidFill>
              </a:rPr>
              <a:t>设施类型</a:t>
            </a:r>
            <a:endParaRPr lang="en-US" altLang="zh-CN"/>
          </a:p>
        </p:txBody>
      </p:sp>
      <p:sp>
        <p:nvSpPr>
          <p:cNvPr id="31747" name="Content Placeholder 2">
            <a:extLst>
              <a:ext uri="{FF2B5EF4-FFF2-40B4-BE49-F238E27FC236}">
                <a16:creationId xmlns:a16="http://schemas.microsoft.com/office/drawing/2014/main" id="{D298203F-8C91-4574-8293-577144A0A03C}"/>
              </a:ext>
            </a:extLst>
          </p:cNvPr>
          <p:cNvSpPr>
            <a:spLocks noGrp="1"/>
          </p:cNvSpPr>
          <p:nvPr>
            <p:ph idx="1"/>
          </p:nvPr>
        </p:nvSpPr>
        <p:spPr/>
        <p:txBody>
          <a:bodyPr/>
          <a:lstStyle/>
          <a:p>
            <a:pPr eaLnBrk="1" hangingPunct="1">
              <a:lnSpc>
                <a:spcPct val="100000"/>
              </a:lnSpc>
            </a:pPr>
            <a:r>
              <a:rPr lang="zh-CN" altLang="en-US" dirty="0"/>
              <a:t>我们将简要讨论三种基本类型的设施：</a:t>
            </a:r>
          </a:p>
          <a:p>
            <a:pPr marL="384048" lvl="1" indent="-182880" eaLnBrk="1" hangingPunct="1">
              <a:lnSpc>
                <a:spcPct val="100000"/>
              </a:lnSpc>
            </a:pPr>
            <a:r>
              <a:rPr lang="zh-CN" altLang="en-US" dirty="0">
                <a:solidFill>
                  <a:schemeClr val="tx1">
                    <a:lumMod val="75000"/>
                    <a:lumOff val="25000"/>
                  </a:schemeClr>
                </a:solidFill>
              </a:rPr>
              <a:t>高速公路基本路段</a:t>
            </a:r>
          </a:p>
          <a:p>
            <a:pPr marL="384048" lvl="1" indent="-182880" eaLnBrk="1" hangingPunct="1">
              <a:lnSpc>
                <a:spcPct val="100000"/>
              </a:lnSpc>
            </a:pPr>
            <a:r>
              <a:rPr lang="zh-CN" altLang="en-US" dirty="0">
                <a:solidFill>
                  <a:schemeClr val="tx1">
                    <a:lumMod val="75000"/>
                    <a:lumOff val="25000"/>
                  </a:schemeClr>
                </a:solidFill>
              </a:rPr>
              <a:t>双车道公路</a:t>
            </a:r>
          </a:p>
          <a:p>
            <a:pPr marL="384048" lvl="1" indent="-182880" eaLnBrk="1" hangingPunct="1">
              <a:lnSpc>
                <a:spcPct val="100000"/>
              </a:lnSpc>
            </a:pPr>
            <a:r>
              <a:rPr lang="zh-CN" altLang="en-US" dirty="0">
                <a:solidFill>
                  <a:schemeClr val="tx1">
                    <a:lumMod val="75000"/>
                    <a:lumOff val="25000"/>
                  </a:schemeClr>
                </a:solidFill>
              </a:rPr>
              <a:t>间断流</a:t>
            </a:r>
            <a:endParaRPr lang="en-US" altLang="zh-CN" dirty="0">
              <a:solidFill>
                <a:schemeClr val="tx1">
                  <a:lumMod val="75000"/>
                  <a:lumOff val="25000"/>
                </a:schemeClr>
              </a:solidFill>
            </a:endParaRPr>
          </a:p>
          <a:p>
            <a:pPr marL="201168" lvl="1" indent="0" eaLnBrk="1" hangingPunct="1">
              <a:lnSpc>
                <a:spcPct val="100000"/>
              </a:lnSpc>
              <a:buNone/>
            </a:pPr>
            <a:endParaRPr lang="zh-CN" altLang="en-US" dirty="0">
              <a:solidFill>
                <a:schemeClr val="tx1">
                  <a:lumMod val="75000"/>
                  <a:lumOff val="25000"/>
                </a:schemeClr>
              </a:solidFill>
            </a:endParaRPr>
          </a:p>
          <a:p>
            <a:pPr eaLnBrk="1" hangingPunct="1">
              <a:lnSpc>
                <a:spcPct val="100000"/>
              </a:lnSpc>
            </a:pPr>
            <a:r>
              <a:rPr lang="zh-CN" altLang="en-US" dirty="0"/>
              <a:t>还有很多要考虑的</a:t>
            </a:r>
            <a:r>
              <a:rPr lang="en-US" altLang="zh-CN" dirty="0"/>
              <a:t>…</a:t>
            </a:r>
          </a:p>
        </p:txBody>
      </p:sp>
      <p:sp>
        <p:nvSpPr>
          <p:cNvPr id="31748" name="Date Placeholder 3">
            <a:extLst>
              <a:ext uri="{FF2B5EF4-FFF2-40B4-BE49-F238E27FC236}">
                <a16:creationId xmlns:a16="http://schemas.microsoft.com/office/drawing/2014/main" id="{AEF6CCF2-038E-42EC-9823-68BCC0D6D4EE}"/>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12/23/2020</a:t>
            </a:r>
          </a:p>
        </p:txBody>
      </p:sp>
      <p:sp>
        <p:nvSpPr>
          <p:cNvPr id="31749" name="Footer Placeholder 4">
            <a:extLst>
              <a:ext uri="{FF2B5EF4-FFF2-40B4-BE49-F238E27FC236}">
                <a16:creationId xmlns:a16="http://schemas.microsoft.com/office/drawing/2014/main" id="{F1AABBA3-EE52-4B40-BE4A-1C7D0F594143}"/>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31750" name="Slide Number Placeholder 5">
            <a:extLst>
              <a:ext uri="{FF2B5EF4-FFF2-40B4-BE49-F238E27FC236}">
                <a16:creationId xmlns:a16="http://schemas.microsoft.com/office/drawing/2014/main" id="{05D88BB8-D4C1-4709-BB70-E4C9F02657F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11</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E0A4F-E604-4751-9EB1-876DBB22B21E}"/>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a:solidFill>
                  <a:srgbClr val="000000"/>
                </a:solidFill>
              </a:rPr>
              <a:t>基本条件</a:t>
            </a:r>
            <a:endParaRPr lang="en-US" altLang="zh-CN"/>
          </a:p>
        </p:txBody>
      </p:sp>
      <p:sp>
        <p:nvSpPr>
          <p:cNvPr id="33795" name="Content Placeholder 2">
            <a:extLst>
              <a:ext uri="{FF2B5EF4-FFF2-40B4-BE49-F238E27FC236}">
                <a16:creationId xmlns:a16="http://schemas.microsoft.com/office/drawing/2014/main" id="{C99533B0-8176-41EF-9BD2-BB91DB433D5E}"/>
              </a:ext>
            </a:extLst>
          </p:cNvPr>
          <p:cNvSpPr>
            <a:spLocks noGrp="1"/>
          </p:cNvSpPr>
          <p:nvPr>
            <p:ph idx="1"/>
          </p:nvPr>
        </p:nvSpPr>
        <p:spPr/>
        <p:txBody>
          <a:bodyPr/>
          <a:lstStyle/>
          <a:p>
            <a:pPr eaLnBrk="1" hangingPunct="1"/>
            <a:r>
              <a:rPr lang="zh-CN" altLang="en-US" dirty="0"/>
              <a:t>大多数通行能力分析模型包括确定基本或</a:t>
            </a:r>
            <a:r>
              <a:rPr lang="zh-CN" altLang="en-US" dirty="0">
                <a:solidFill>
                  <a:srgbClr val="0070C0"/>
                </a:solidFill>
              </a:rPr>
              <a:t>理想</a:t>
            </a:r>
            <a:r>
              <a:rPr lang="zh-CN" altLang="en-US" dirty="0"/>
              <a:t>道路、交通和控制条件下的通行能力。</a:t>
            </a:r>
          </a:p>
          <a:p>
            <a:pPr eaLnBrk="1" hangingPunct="1"/>
            <a:r>
              <a:rPr lang="zh-CN" altLang="en-US" dirty="0"/>
              <a:t> </a:t>
            </a:r>
          </a:p>
          <a:p>
            <a:pPr eaLnBrk="1" hangingPunct="1"/>
            <a:r>
              <a:rPr lang="zh-CN" altLang="en-US" dirty="0"/>
              <a:t>这并不表示典型的实际情况。相反，这是一种在典型设计标准下接近最佳可能条件的情况。</a:t>
            </a:r>
          </a:p>
          <a:p>
            <a:pPr eaLnBrk="1" hangingPunct="1"/>
            <a:r>
              <a:rPr lang="zh-CN" altLang="en-US" dirty="0"/>
              <a:t> </a:t>
            </a:r>
          </a:p>
          <a:p>
            <a:pPr eaLnBrk="1" hangingPunct="1"/>
            <a:r>
              <a:rPr lang="zh-CN" altLang="en-US" dirty="0"/>
              <a:t>然后对基本同行能力进行调整，以反映当前条件的影响。</a:t>
            </a:r>
            <a:endParaRPr lang="en-US" altLang="zh-CN" dirty="0"/>
          </a:p>
        </p:txBody>
      </p:sp>
      <p:sp>
        <p:nvSpPr>
          <p:cNvPr id="33796" name="Date Placeholder 3">
            <a:extLst>
              <a:ext uri="{FF2B5EF4-FFF2-40B4-BE49-F238E27FC236}">
                <a16:creationId xmlns:a16="http://schemas.microsoft.com/office/drawing/2014/main" id="{B17921A4-2A36-49D0-A08F-F010265B6C48}"/>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12/23/2020</a:t>
            </a:r>
          </a:p>
        </p:txBody>
      </p:sp>
      <p:sp>
        <p:nvSpPr>
          <p:cNvPr id="33797" name="Footer Placeholder 4">
            <a:extLst>
              <a:ext uri="{FF2B5EF4-FFF2-40B4-BE49-F238E27FC236}">
                <a16:creationId xmlns:a16="http://schemas.microsoft.com/office/drawing/2014/main" id="{011F9169-FEDF-4C72-A0D8-0FBF69898710}"/>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33798" name="Slide Number Placeholder 5">
            <a:extLst>
              <a:ext uri="{FF2B5EF4-FFF2-40B4-BE49-F238E27FC236}">
                <a16:creationId xmlns:a16="http://schemas.microsoft.com/office/drawing/2014/main" id="{1E776F35-5610-48E9-9C25-E0CA220B705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12</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644F2-BCD4-41E1-9FDE-5F5C103DD9F0}"/>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a:solidFill>
                  <a:srgbClr val="000000"/>
                </a:solidFill>
              </a:rPr>
              <a:t>基本条件</a:t>
            </a:r>
            <a:endParaRPr lang="en-US" altLang="zh-CN"/>
          </a:p>
        </p:txBody>
      </p:sp>
      <p:sp>
        <p:nvSpPr>
          <p:cNvPr id="35843" name="Content Placeholder 2">
            <a:extLst>
              <a:ext uri="{FF2B5EF4-FFF2-40B4-BE49-F238E27FC236}">
                <a16:creationId xmlns:a16="http://schemas.microsoft.com/office/drawing/2014/main" id="{7CD30947-AE34-4F3B-90F4-930B18683B37}"/>
              </a:ext>
            </a:extLst>
          </p:cNvPr>
          <p:cNvSpPr>
            <a:spLocks noGrp="1"/>
          </p:cNvSpPr>
          <p:nvPr>
            <p:ph idx="1"/>
          </p:nvPr>
        </p:nvSpPr>
        <p:spPr>
          <a:xfrm>
            <a:off x="1096963" y="1241425"/>
            <a:ext cx="10058400" cy="5368925"/>
          </a:xfrm>
        </p:spPr>
        <p:txBody>
          <a:bodyPr/>
          <a:lstStyle/>
          <a:p>
            <a:pPr eaLnBrk="1" hangingPunct="1">
              <a:lnSpc>
                <a:spcPct val="80000"/>
              </a:lnSpc>
            </a:pPr>
            <a:r>
              <a:rPr lang="zh-CN" altLang="en-US" dirty="0"/>
              <a:t>高速公路基本路段的基本条件包括：</a:t>
            </a:r>
          </a:p>
          <a:p>
            <a:pPr marL="384048" lvl="1" indent="-182880" eaLnBrk="1" hangingPunct="1"/>
            <a:r>
              <a:rPr lang="zh-CN" altLang="en-US" dirty="0">
                <a:solidFill>
                  <a:schemeClr val="tx1">
                    <a:lumMod val="75000"/>
                    <a:lumOff val="25000"/>
                  </a:schemeClr>
                </a:solidFill>
              </a:rPr>
              <a:t> </a:t>
            </a:r>
            <a:r>
              <a:rPr lang="en-US" altLang="zh-CN" dirty="0">
                <a:solidFill>
                  <a:schemeClr val="tx1">
                    <a:lumMod val="75000"/>
                    <a:lumOff val="25000"/>
                  </a:schemeClr>
                </a:solidFill>
              </a:rPr>
              <a:t>12</a:t>
            </a:r>
            <a:r>
              <a:rPr lang="zh-CN" altLang="en-US" dirty="0">
                <a:solidFill>
                  <a:schemeClr val="tx1">
                    <a:lumMod val="75000"/>
                    <a:lumOff val="25000"/>
                  </a:schemeClr>
                </a:solidFill>
              </a:rPr>
              <a:t>英尺最小车道宽度</a:t>
            </a:r>
          </a:p>
          <a:p>
            <a:pPr marL="384048" lvl="1" indent="-182880" eaLnBrk="1" hangingPunct="1"/>
            <a:r>
              <a:rPr lang="zh-CN" altLang="en-US" dirty="0">
                <a:solidFill>
                  <a:schemeClr val="tx1">
                    <a:lumMod val="75000"/>
                    <a:lumOff val="25000"/>
                  </a:schemeClr>
                </a:solidFill>
              </a:rPr>
              <a:t> </a:t>
            </a:r>
            <a:r>
              <a:rPr lang="en-US" altLang="zh-CN" dirty="0">
                <a:solidFill>
                  <a:schemeClr val="tx1">
                    <a:lumMod val="75000"/>
                    <a:lumOff val="25000"/>
                  </a:schemeClr>
                </a:solidFill>
              </a:rPr>
              <a:t>6</a:t>
            </a:r>
            <a:r>
              <a:rPr lang="zh-CN" altLang="en-US" dirty="0">
                <a:solidFill>
                  <a:schemeClr val="tx1">
                    <a:lumMod val="75000"/>
                    <a:lumOff val="25000"/>
                  </a:schemeClr>
                </a:solidFill>
              </a:rPr>
              <a:t>英尺最小横向净空</a:t>
            </a:r>
          </a:p>
          <a:p>
            <a:pPr marL="384048" lvl="1" indent="-182880" eaLnBrk="1" hangingPunct="1"/>
            <a:r>
              <a:rPr lang="zh-CN" altLang="en-US" dirty="0">
                <a:solidFill>
                  <a:schemeClr val="tx1">
                    <a:lumMod val="75000"/>
                    <a:lumOff val="25000"/>
                  </a:schemeClr>
                </a:solidFill>
              </a:rPr>
              <a:t>仅在车流中使用</a:t>
            </a:r>
          </a:p>
          <a:p>
            <a:pPr marL="384048" lvl="1" indent="-182880" eaLnBrk="1" hangingPunct="1"/>
            <a:r>
              <a:rPr lang="zh-CN" altLang="en-US" dirty="0">
                <a:solidFill>
                  <a:schemeClr val="tx1">
                    <a:lumMod val="75000"/>
                    <a:lumOff val="25000"/>
                  </a:schemeClr>
                </a:solidFill>
              </a:rPr>
              <a:t>驾驶员熟悉该设施</a:t>
            </a:r>
          </a:p>
          <a:p>
            <a:pPr marL="384048" lvl="1" indent="-182880" eaLnBrk="1" hangingPunct="1"/>
            <a:r>
              <a:rPr lang="zh-CN" altLang="en-US" dirty="0">
                <a:solidFill>
                  <a:schemeClr val="tx1">
                    <a:lumMod val="75000"/>
                    <a:lumOff val="25000"/>
                  </a:schemeClr>
                </a:solidFill>
              </a:rPr>
              <a:t>没有恶劣天气或事故</a:t>
            </a:r>
            <a:endParaRPr lang="en-US" altLang="zh-CN" dirty="0">
              <a:solidFill>
                <a:schemeClr val="tx1">
                  <a:lumMod val="75000"/>
                  <a:lumOff val="25000"/>
                </a:schemeClr>
              </a:solidFill>
            </a:endParaRPr>
          </a:p>
          <a:p>
            <a:pPr marL="384048" lvl="1" indent="-182880" eaLnBrk="1" hangingPunct="1"/>
            <a:endParaRPr lang="zh-CN" altLang="en-US" dirty="0">
              <a:solidFill>
                <a:schemeClr val="tx1">
                  <a:lumMod val="75000"/>
                  <a:lumOff val="25000"/>
                </a:schemeClr>
              </a:solidFill>
            </a:endParaRPr>
          </a:p>
          <a:p>
            <a:pPr marL="91440" indent="-91440" eaLnBrk="1" hangingPunct="1">
              <a:lnSpc>
                <a:spcPct val="100000"/>
              </a:lnSpc>
            </a:pPr>
            <a:r>
              <a:rPr lang="zh-CN" altLang="en-US" dirty="0">
                <a:solidFill>
                  <a:srgbClr val="FF0000"/>
                </a:solidFill>
              </a:rPr>
              <a:t>我们是否知道处于理想状态的设施的通行能力？</a:t>
            </a:r>
            <a:endParaRPr lang="en-US" altLang="zh-CN" dirty="0">
              <a:solidFill>
                <a:srgbClr val="FF0000"/>
              </a:solidFill>
            </a:endParaRPr>
          </a:p>
          <a:p>
            <a:pPr lvl="1"/>
            <a:r>
              <a:rPr lang="zh-CN" altLang="en-US" dirty="0"/>
              <a:t>否。通行能力取决于自由流速度（</a:t>
            </a:r>
            <a:r>
              <a:rPr lang="en-US" altLang="zh-CN" dirty="0"/>
              <a:t>FFS</a:t>
            </a:r>
            <a:r>
              <a:rPr lang="zh-CN" altLang="en-US" dirty="0"/>
              <a:t>）。</a:t>
            </a:r>
          </a:p>
          <a:p>
            <a:pPr lvl="1"/>
            <a:r>
              <a:rPr lang="en-US" altLang="zh-CN" dirty="0"/>
              <a:t>FFS</a:t>
            </a:r>
            <a:r>
              <a:rPr lang="zh-CN" altLang="en-US" dirty="0"/>
              <a:t>是在中低流量（最高</a:t>
            </a:r>
            <a:r>
              <a:rPr lang="en-US" altLang="zh-CN" dirty="0"/>
              <a:t>1,000 pc / h / ln</a:t>
            </a:r>
            <a:r>
              <a:rPr lang="zh-CN" altLang="en-US" dirty="0"/>
              <a:t>）期间测得的小客车平均速度。</a:t>
            </a:r>
          </a:p>
          <a:p>
            <a:pPr lvl="1"/>
            <a:r>
              <a:rPr lang="en-US" altLang="zh-CN" dirty="0"/>
              <a:t>FFS</a:t>
            </a:r>
            <a:r>
              <a:rPr lang="zh-CN" altLang="en-US" dirty="0"/>
              <a:t>可以被测量，但也可以使用标准</a:t>
            </a:r>
            <a:r>
              <a:rPr lang="en-US" altLang="zh-CN" dirty="0"/>
              <a:t>HCM</a:t>
            </a:r>
            <a:r>
              <a:rPr lang="zh-CN" altLang="en-US" dirty="0"/>
              <a:t>方法进行估算。</a:t>
            </a:r>
            <a:endParaRPr lang="en-US" altLang="zh-CN" dirty="0"/>
          </a:p>
        </p:txBody>
      </p:sp>
      <p:sp>
        <p:nvSpPr>
          <p:cNvPr id="35844" name="Date Placeholder 3">
            <a:extLst>
              <a:ext uri="{FF2B5EF4-FFF2-40B4-BE49-F238E27FC236}">
                <a16:creationId xmlns:a16="http://schemas.microsoft.com/office/drawing/2014/main" id="{777F5E5E-F993-4E71-8FC3-B79DD8FC0FE6}"/>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12/23/2020</a:t>
            </a:r>
          </a:p>
        </p:txBody>
      </p:sp>
      <p:sp>
        <p:nvSpPr>
          <p:cNvPr id="35845" name="Footer Placeholder 4">
            <a:extLst>
              <a:ext uri="{FF2B5EF4-FFF2-40B4-BE49-F238E27FC236}">
                <a16:creationId xmlns:a16="http://schemas.microsoft.com/office/drawing/2014/main" id="{02CD41E2-5348-4471-A195-0D9ED597DCE3}"/>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35846" name="Slide Number Placeholder 5">
            <a:extLst>
              <a:ext uri="{FF2B5EF4-FFF2-40B4-BE49-F238E27FC236}">
                <a16:creationId xmlns:a16="http://schemas.microsoft.com/office/drawing/2014/main" id="{EB0F5F5E-2724-45AD-93C3-E7D70A09832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13</a:t>
            </a:r>
          </a:p>
        </p:txBody>
      </p:sp>
      <p:pic>
        <p:nvPicPr>
          <p:cNvPr id="35847" name="图片 6">
            <a:extLst>
              <a:ext uri="{FF2B5EF4-FFF2-40B4-BE49-F238E27FC236}">
                <a16:creationId xmlns:a16="http://schemas.microsoft.com/office/drawing/2014/main" id="{BF237DDF-2B7F-4C6A-A4D2-75274B6D210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23325" y="1398588"/>
            <a:ext cx="2930525"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1E250-89EB-467A-9EB5-0C31A8C00CA5}"/>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dirty="0">
                <a:solidFill>
                  <a:srgbClr val="000000"/>
                </a:solidFill>
              </a:rPr>
              <a:t>高速公路基本路段</a:t>
            </a:r>
            <a:endParaRPr lang="en-US" altLang="zh-CN" dirty="0"/>
          </a:p>
        </p:txBody>
      </p:sp>
      <p:sp>
        <p:nvSpPr>
          <p:cNvPr id="37891" name="Content Placeholder 2">
            <a:extLst>
              <a:ext uri="{FF2B5EF4-FFF2-40B4-BE49-F238E27FC236}">
                <a16:creationId xmlns:a16="http://schemas.microsoft.com/office/drawing/2014/main" id="{08809E90-E05E-4831-9602-03B59384E45A}"/>
              </a:ext>
            </a:extLst>
          </p:cNvPr>
          <p:cNvSpPr>
            <a:spLocks noGrp="1"/>
          </p:cNvSpPr>
          <p:nvPr>
            <p:ph idx="1"/>
          </p:nvPr>
        </p:nvSpPr>
        <p:spPr>
          <a:xfrm>
            <a:off x="895350" y="1241425"/>
            <a:ext cx="4286250" cy="1787525"/>
          </a:xfrm>
        </p:spPr>
        <p:txBody>
          <a:bodyPr/>
          <a:lstStyle/>
          <a:p>
            <a:pPr lvl="1" eaLnBrk="1" hangingPunct="1"/>
            <a:r>
              <a:rPr lang="zh-CN" altLang="en-US" dirty="0"/>
              <a:t>基本条件下高速公路基本路段通行能力随自由流速度变化：</a:t>
            </a:r>
            <a:endParaRPr lang="en-US" altLang="zh-CN" dirty="0"/>
          </a:p>
        </p:txBody>
      </p:sp>
      <p:sp>
        <p:nvSpPr>
          <p:cNvPr id="37892" name="Date Placeholder 3">
            <a:extLst>
              <a:ext uri="{FF2B5EF4-FFF2-40B4-BE49-F238E27FC236}">
                <a16:creationId xmlns:a16="http://schemas.microsoft.com/office/drawing/2014/main" id="{45D566B1-49B3-43E6-A512-60A2A9BEEC8C}"/>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12/23/2020</a:t>
            </a:r>
          </a:p>
        </p:txBody>
      </p:sp>
      <p:sp>
        <p:nvSpPr>
          <p:cNvPr id="37893" name="Footer Placeholder 4">
            <a:extLst>
              <a:ext uri="{FF2B5EF4-FFF2-40B4-BE49-F238E27FC236}">
                <a16:creationId xmlns:a16="http://schemas.microsoft.com/office/drawing/2014/main" id="{3225199A-A930-417D-9CFB-DF279761E3C7}"/>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37894" name="Slide Number Placeholder 5">
            <a:extLst>
              <a:ext uri="{FF2B5EF4-FFF2-40B4-BE49-F238E27FC236}">
                <a16:creationId xmlns:a16="http://schemas.microsoft.com/office/drawing/2014/main" id="{E42AE05E-9502-40E3-B107-CD958CEFBDD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14</a:t>
            </a:r>
          </a:p>
        </p:txBody>
      </p:sp>
      <p:pic>
        <p:nvPicPr>
          <p:cNvPr id="7" name="Picture 6">
            <a:extLst>
              <a:ext uri="{FF2B5EF4-FFF2-40B4-BE49-F238E27FC236}">
                <a16:creationId xmlns:a16="http://schemas.microsoft.com/office/drawing/2014/main" id="{EC7CB600-57C0-471E-83B5-8CC61EAD2F16}"/>
              </a:ext>
            </a:extLst>
          </p:cNvPr>
          <p:cNvPicPr>
            <a:picLocks noChangeAspect="1"/>
          </p:cNvPicPr>
          <p:nvPr/>
        </p:nvPicPr>
        <p:blipFill>
          <a:blip r:embed="rId3"/>
          <a:stretch>
            <a:fillRect/>
          </a:stretch>
        </p:blipFill>
        <p:spPr>
          <a:xfrm>
            <a:off x="5219700" y="1587500"/>
            <a:ext cx="6724650" cy="4408488"/>
          </a:xfrm>
          <a:prstGeom prst="rect">
            <a:avLst/>
          </a:prstGeom>
          <a:ln>
            <a:solidFill>
              <a:schemeClr val="bg1">
                <a:lumMod val="65000"/>
              </a:schemeClr>
            </a:solidFill>
          </a:ln>
        </p:spPr>
      </p:pic>
      <p:graphicFrame>
        <p:nvGraphicFramePr>
          <p:cNvPr id="8" name="Table 7">
            <a:extLst>
              <a:ext uri="{FF2B5EF4-FFF2-40B4-BE49-F238E27FC236}">
                <a16:creationId xmlns:a16="http://schemas.microsoft.com/office/drawing/2014/main" id="{D8363013-9862-4695-8D31-FAEE4569DCD8}"/>
              </a:ext>
            </a:extLst>
          </p:cNvPr>
          <p:cNvGraphicFramePr>
            <a:graphicFrameLocks noGrp="1"/>
          </p:cNvGraphicFramePr>
          <p:nvPr/>
        </p:nvGraphicFramePr>
        <p:xfrm>
          <a:off x="1096963" y="3944938"/>
          <a:ext cx="3856037" cy="1603375"/>
        </p:xfrm>
        <a:graphic>
          <a:graphicData uri="http://schemas.openxmlformats.org/drawingml/2006/table">
            <a:tbl>
              <a:tblPr/>
              <a:tblGrid>
                <a:gridCol w="1549400">
                  <a:extLst>
                    <a:ext uri="{9D8B030D-6E8A-4147-A177-3AD203B41FA5}">
                      <a16:colId xmlns:a16="http://schemas.microsoft.com/office/drawing/2014/main" val="20000"/>
                    </a:ext>
                  </a:extLst>
                </a:gridCol>
                <a:gridCol w="2306637">
                  <a:extLst>
                    <a:ext uri="{9D8B030D-6E8A-4147-A177-3AD203B41FA5}">
                      <a16:colId xmlns:a16="http://schemas.microsoft.com/office/drawing/2014/main" val="20001"/>
                    </a:ext>
                  </a:extLst>
                </a:gridCol>
              </a:tblGrid>
              <a:tr h="320675">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FFFF"/>
                          </a:solidFill>
                          <a:effectLst/>
                          <a:latin typeface="Calibri" panose="020F0502020204030204" pitchFamily="34" charset="0"/>
                          <a:ea typeface="宋体" panose="02010600030101010101" pitchFamily="2" charset="-122"/>
                        </a:rPr>
                        <a:t>FFS (mi/h)</a:t>
                      </a:r>
                      <a:endPar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FFFF"/>
                          </a:solidFill>
                          <a:effectLst/>
                          <a:latin typeface="Calibri" panose="020F0502020204030204" pitchFamily="34" charset="0"/>
                          <a:ea typeface="宋体" panose="02010600030101010101" pitchFamily="2" charset="-122"/>
                        </a:rPr>
                        <a:t>Capacity (pc/h/ln)</a:t>
                      </a:r>
                      <a:endPar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20675">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70-75</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2400</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extLst>
                  <a:ext uri="{0D108BD9-81ED-4DB2-BD59-A6C34878D82A}">
                    <a16:rowId xmlns:a16="http://schemas.microsoft.com/office/drawing/2014/main" val="10001"/>
                  </a:ext>
                </a:extLst>
              </a:tr>
              <a:tr h="320675">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65</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2350</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extLst>
                  <a:ext uri="{0D108BD9-81ED-4DB2-BD59-A6C34878D82A}">
                    <a16:rowId xmlns:a16="http://schemas.microsoft.com/office/drawing/2014/main" val="10002"/>
                  </a:ext>
                </a:extLst>
              </a:tr>
              <a:tr h="320675">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60</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2300</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extLst>
                  <a:ext uri="{0D108BD9-81ED-4DB2-BD59-A6C34878D82A}">
                    <a16:rowId xmlns:a16="http://schemas.microsoft.com/office/drawing/2014/main" val="10003"/>
                  </a:ext>
                </a:extLst>
              </a:tr>
              <a:tr h="320675">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55</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2250</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525E1-ECDA-4AB5-9FDF-110CE1497AFA}"/>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dirty="0">
                <a:solidFill>
                  <a:srgbClr val="000000"/>
                </a:solidFill>
              </a:rPr>
              <a:t>双车道公路</a:t>
            </a:r>
            <a:endParaRPr lang="en-US" altLang="zh-CN" dirty="0"/>
          </a:p>
        </p:txBody>
      </p:sp>
      <p:sp>
        <p:nvSpPr>
          <p:cNvPr id="39939" name="Content Placeholder 2">
            <a:extLst>
              <a:ext uri="{FF2B5EF4-FFF2-40B4-BE49-F238E27FC236}">
                <a16:creationId xmlns:a16="http://schemas.microsoft.com/office/drawing/2014/main" id="{4E01B13B-6980-4744-8804-14C0ACF5C2EB}"/>
              </a:ext>
            </a:extLst>
          </p:cNvPr>
          <p:cNvSpPr>
            <a:spLocks noGrp="1"/>
          </p:cNvSpPr>
          <p:nvPr>
            <p:ph idx="1"/>
          </p:nvPr>
        </p:nvSpPr>
        <p:spPr/>
        <p:txBody>
          <a:bodyPr/>
          <a:lstStyle/>
          <a:p>
            <a:pPr eaLnBrk="1" hangingPunct="1"/>
            <a:r>
              <a:rPr lang="zh-CN" altLang="en-US" dirty="0"/>
              <a:t>双车道公路的通行能力分析方法不同于多车道公路。</a:t>
            </a:r>
          </a:p>
          <a:p>
            <a:pPr marL="384048" lvl="1" indent="-182880" eaLnBrk="1" hangingPunct="1"/>
            <a:r>
              <a:rPr lang="zh-CN" altLang="en-US" dirty="0">
                <a:solidFill>
                  <a:schemeClr val="tx1">
                    <a:lumMod val="75000"/>
                    <a:lumOff val="25000"/>
                  </a:schemeClr>
                </a:solidFill>
              </a:rPr>
              <a:t>双车道公路具有超车影响。</a:t>
            </a:r>
            <a:endParaRPr lang="en-US" altLang="zh-CN" dirty="0">
              <a:solidFill>
                <a:schemeClr val="tx1">
                  <a:lumMod val="75000"/>
                  <a:lumOff val="25000"/>
                </a:schemeClr>
              </a:solidFill>
            </a:endParaRPr>
          </a:p>
          <a:p>
            <a:pPr marL="384048" lvl="1" indent="-182880" eaLnBrk="1" hangingPunct="1"/>
            <a:endParaRPr lang="zh-CN" altLang="en-US" dirty="0">
              <a:solidFill>
                <a:schemeClr val="tx1">
                  <a:lumMod val="75000"/>
                  <a:lumOff val="25000"/>
                </a:schemeClr>
              </a:solidFill>
            </a:endParaRPr>
          </a:p>
          <a:p>
            <a:pPr eaLnBrk="1" hangingPunct="1"/>
            <a:r>
              <a:rPr lang="zh-CN" altLang="en-US" dirty="0"/>
              <a:t>双车道公路的理想条件包括：</a:t>
            </a:r>
          </a:p>
          <a:p>
            <a:pPr marL="384048" lvl="1" indent="-182880" eaLnBrk="1" hangingPunct="1"/>
            <a:r>
              <a:rPr lang="zh-CN" altLang="en-US" dirty="0">
                <a:solidFill>
                  <a:schemeClr val="tx1">
                    <a:lumMod val="75000"/>
                    <a:lumOff val="25000"/>
                  </a:schemeClr>
                </a:solidFill>
              </a:rPr>
              <a:t>平坦地形</a:t>
            </a:r>
          </a:p>
          <a:p>
            <a:pPr marL="384048" lvl="1" indent="-182880" eaLnBrk="1" hangingPunct="1"/>
            <a:r>
              <a:rPr lang="zh-CN" altLang="en-US" dirty="0">
                <a:solidFill>
                  <a:schemeClr val="tx1">
                    <a:lumMod val="75000"/>
                    <a:lumOff val="25000"/>
                  </a:schemeClr>
                </a:solidFill>
              </a:rPr>
              <a:t>无“禁止超车”区域</a:t>
            </a:r>
          </a:p>
          <a:p>
            <a:pPr marL="384048" lvl="1" indent="-182880" eaLnBrk="1" hangingPunct="1"/>
            <a:r>
              <a:rPr lang="zh-CN" altLang="en-US" dirty="0">
                <a:solidFill>
                  <a:schemeClr val="tx1">
                    <a:lumMod val="75000"/>
                    <a:lumOff val="25000"/>
                  </a:schemeClr>
                </a:solidFill>
              </a:rPr>
              <a:t>沿道路无直接入口</a:t>
            </a:r>
          </a:p>
          <a:p>
            <a:pPr marL="384048" lvl="1" indent="-182880" eaLnBrk="1" hangingPunct="1"/>
            <a:r>
              <a:rPr lang="zh-CN" altLang="en-US" dirty="0">
                <a:solidFill>
                  <a:schemeClr val="tx1">
                    <a:lumMod val="75000"/>
                    <a:lumOff val="25000"/>
                  </a:schemeClr>
                </a:solidFill>
              </a:rPr>
              <a:t> </a:t>
            </a:r>
            <a:r>
              <a:rPr lang="en-US" altLang="zh-CN" dirty="0">
                <a:solidFill>
                  <a:schemeClr val="tx1">
                    <a:lumMod val="75000"/>
                    <a:lumOff val="25000"/>
                  </a:schemeClr>
                </a:solidFill>
              </a:rPr>
              <a:t>50/50</a:t>
            </a:r>
            <a:r>
              <a:rPr lang="zh-CN" altLang="en-US" dirty="0">
                <a:solidFill>
                  <a:schemeClr val="tx1">
                    <a:lumMod val="75000"/>
                    <a:lumOff val="25000"/>
                  </a:schemeClr>
                </a:solidFill>
              </a:rPr>
              <a:t>双向交通配流</a:t>
            </a:r>
            <a:endParaRPr lang="en-US" altLang="zh-CN" dirty="0">
              <a:solidFill>
                <a:schemeClr val="tx1">
                  <a:lumMod val="75000"/>
                  <a:lumOff val="25000"/>
                </a:schemeClr>
              </a:solidFill>
            </a:endParaRPr>
          </a:p>
        </p:txBody>
      </p:sp>
      <p:sp>
        <p:nvSpPr>
          <p:cNvPr id="39940" name="Date Placeholder 3">
            <a:extLst>
              <a:ext uri="{FF2B5EF4-FFF2-40B4-BE49-F238E27FC236}">
                <a16:creationId xmlns:a16="http://schemas.microsoft.com/office/drawing/2014/main" id="{31DD7E75-1758-416B-B535-AE373678C010}"/>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12/23/2020</a:t>
            </a:r>
          </a:p>
        </p:txBody>
      </p:sp>
      <p:sp>
        <p:nvSpPr>
          <p:cNvPr id="39941" name="Footer Placeholder 4">
            <a:extLst>
              <a:ext uri="{FF2B5EF4-FFF2-40B4-BE49-F238E27FC236}">
                <a16:creationId xmlns:a16="http://schemas.microsoft.com/office/drawing/2014/main" id="{3E7EBD8B-D25D-49E3-AEE5-5120DB8D4018}"/>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39942" name="Slide Number Placeholder 5">
            <a:extLst>
              <a:ext uri="{FF2B5EF4-FFF2-40B4-BE49-F238E27FC236}">
                <a16:creationId xmlns:a16="http://schemas.microsoft.com/office/drawing/2014/main" id="{BC4900A5-CFAB-4A03-9040-56A76A9336D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15</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319B5-82AD-4A87-8810-CFE062143C8B}"/>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dirty="0">
                <a:solidFill>
                  <a:srgbClr val="000000"/>
                </a:solidFill>
                <a:cs typeface="Times New Roman" panose="02020603050405020304" pitchFamily="18" charset="0"/>
              </a:rPr>
              <a:t>双车道公路</a:t>
            </a:r>
            <a:endParaRPr lang="en-US" altLang="zh-CN" dirty="0"/>
          </a:p>
        </p:txBody>
      </p:sp>
      <p:sp>
        <p:nvSpPr>
          <p:cNvPr id="41987" name="Content Placeholder 2">
            <a:extLst>
              <a:ext uri="{FF2B5EF4-FFF2-40B4-BE49-F238E27FC236}">
                <a16:creationId xmlns:a16="http://schemas.microsoft.com/office/drawing/2014/main" id="{2CBC6E22-D4B4-4DB7-AA60-D2147B792585}"/>
              </a:ext>
            </a:extLst>
          </p:cNvPr>
          <p:cNvSpPr>
            <a:spLocks noGrp="1"/>
          </p:cNvSpPr>
          <p:nvPr>
            <p:ph idx="1"/>
          </p:nvPr>
        </p:nvSpPr>
        <p:spPr/>
        <p:txBody>
          <a:bodyPr/>
          <a:lstStyle/>
          <a:p>
            <a:pPr eaLnBrk="1" hangingPunct="1"/>
            <a:r>
              <a:rPr lang="zh-CN" altLang="en-US" dirty="0"/>
              <a:t>在理想条件下，双车道乡村公路</a:t>
            </a:r>
            <a:r>
              <a:rPr lang="zh-CN" altLang="en-US" dirty="0">
                <a:solidFill>
                  <a:srgbClr val="FF0000"/>
                </a:solidFill>
              </a:rPr>
              <a:t>双向</a:t>
            </a:r>
            <a:r>
              <a:rPr lang="zh-CN" altLang="en-US" dirty="0"/>
              <a:t>通行能力为</a:t>
            </a:r>
            <a:r>
              <a:rPr lang="en-US" altLang="zh-CN" dirty="0"/>
              <a:t>3200 pc/h</a:t>
            </a:r>
            <a:r>
              <a:rPr lang="zh-CN" altLang="en-US" dirty="0"/>
              <a:t>，</a:t>
            </a:r>
            <a:r>
              <a:rPr lang="zh-CN" altLang="en-US" dirty="0">
                <a:solidFill>
                  <a:srgbClr val="FF0000"/>
                </a:solidFill>
              </a:rPr>
              <a:t>单向</a:t>
            </a:r>
            <a:r>
              <a:rPr lang="zh-CN" altLang="en-US" dirty="0"/>
              <a:t>通行能力为</a:t>
            </a:r>
            <a:r>
              <a:rPr lang="en-US" altLang="zh-CN" dirty="0"/>
              <a:t>1700 pc/h</a:t>
            </a:r>
            <a:r>
              <a:rPr lang="zh-CN" altLang="en-US" dirty="0"/>
              <a:t>。</a:t>
            </a:r>
            <a:endParaRPr lang="en-US" altLang="zh-CN" dirty="0"/>
          </a:p>
          <a:p>
            <a:pPr marL="384048" lvl="1" indent="-182880" eaLnBrk="1" hangingPunct="1"/>
            <a:r>
              <a:rPr lang="zh-CN" altLang="en-US" dirty="0">
                <a:solidFill>
                  <a:schemeClr val="tx1">
                    <a:lumMod val="75000"/>
                    <a:lumOff val="25000"/>
                  </a:schemeClr>
                </a:solidFill>
              </a:rPr>
              <a:t>双车道公路上很少观察到通行能力条件。因为大多数双车道公路都是在需求接近通行能力之前进行升级的。</a:t>
            </a:r>
          </a:p>
          <a:p>
            <a:pPr eaLnBrk="1" hangingPunct="1"/>
            <a:r>
              <a:rPr lang="zh-CN" altLang="en-US" dirty="0"/>
              <a:t> </a:t>
            </a:r>
          </a:p>
          <a:p>
            <a:pPr marL="91440" indent="-91440" eaLnBrk="1" hangingPunct="1"/>
            <a:r>
              <a:rPr lang="zh-CN" altLang="en-US" dirty="0">
                <a:solidFill>
                  <a:srgbClr val="FF0000"/>
                </a:solidFill>
              </a:rPr>
              <a:t>为什么在理想条件下指定“平坦地形”？</a:t>
            </a:r>
            <a:endParaRPr lang="en-US" altLang="zh-CN" dirty="0">
              <a:solidFill>
                <a:srgbClr val="FF0000"/>
              </a:solidFill>
            </a:endParaRPr>
          </a:p>
          <a:p>
            <a:pPr marL="384048" lvl="1" indent="-182880" eaLnBrk="1" hangingPunct="1"/>
            <a:r>
              <a:rPr lang="zh-CN" altLang="en-US" dirty="0">
                <a:solidFill>
                  <a:schemeClr val="tx1">
                    <a:lumMod val="75000"/>
                    <a:lumOff val="25000"/>
                  </a:schemeClr>
                </a:solidFill>
              </a:rPr>
              <a:t>它会影响双车道乡村公路上的通过行为。</a:t>
            </a:r>
          </a:p>
          <a:p>
            <a:pPr eaLnBrk="1" hangingPunct="1"/>
            <a:r>
              <a:rPr lang="zh-CN" altLang="en-US" dirty="0"/>
              <a:t> </a:t>
            </a:r>
          </a:p>
          <a:p>
            <a:pPr eaLnBrk="1" hangingPunct="1"/>
            <a:r>
              <a:rPr lang="zh-CN" altLang="en-US" dirty="0"/>
              <a:t>实际通行能力，当根据当时条件进行调整时，通常远低于此处引用的理想值。</a:t>
            </a:r>
            <a:endParaRPr lang="en-US" altLang="zh-CN" dirty="0"/>
          </a:p>
        </p:txBody>
      </p:sp>
      <p:sp>
        <p:nvSpPr>
          <p:cNvPr id="41988" name="Date Placeholder 3">
            <a:extLst>
              <a:ext uri="{FF2B5EF4-FFF2-40B4-BE49-F238E27FC236}">
                <a16:creationId xmlns:a16="http://schemas.microsoft.com/office/drawing/2014/main" id="{5C1AE435-A15D-4CF5-BEE2-2181DA5DFD0F}"/>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12/23/2020</a:t>
            </a:r>
          </a:p>
        </p:txBody>
      </p:sp>
      <p:sp>
        <p:nvSpPr>
          <p:cNvPr id="41989" name="Footer Placeholder 4">
            <a:extLst>
              <a:ext uri="{FF2B5EF4-FFF2-40B4-BE49-F238E27FC236}">
                <a16:creationId xmlns:a16="http://schemas.microsoft.com/office/drawing/2014/main" id="{6D43AE26-C8C3-4686-B9A8-9C7D7104FA65}"/>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41990" name="Slide Number Placeholder 5">
            <a:extLst>
              <a:ext uri="{FF2B5EF4-FFF2-40B4-BE49-F238E27FC236}">
                <a16:creationId xmlns:a16="http://schemas.microsoft.com/office/drawing/2014/main" id="{D2EC0F52-11B0-4B37-8DE0-1F2317AD311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16</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A2228-ABA9-47C5-A1A1-F23700A4E0E1}"/>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dirty="0">
                <a:solidFill>
                  <a:srgbClr val="000000"/>
                </a:solidFill>
              </a:rPr>
              <a:t>间断流</a:t>
            </a:r>
            <a:endParaRPr lang="en-US" altLang="zh-CN" dirty="0"/>
          </a:p>
        </p:txBody>
      </p:sp>
      <p:sp>
        <p:nvSpPr>
          <p:cNvPr id="44035" name="Content Placeholder 2">
            <a:extLst>
              <a:ext uri="{FF2B5EF4-FFF2-40B4-BE49-F238E27FC236}">
                <a16:creationId xmlns:a16="http://schemas.microsoft.com/office/drawing/2014/main" id="{E8639EAE-867A-48BD-A75E-8142A4BD4B3E}"/>
              </a:ext>
            </a:extLst>
          </p:cNvPr>
          <p:cNvSpPr>
            <a:spLocks noGrp="1"/>
          </p:cNvSpPr>
          <p:nvPr>
            <p:ph idx="1"/>
          </p:nvPr>
        </p:nvSpPr>
        <p:spPr/>
        <p:txBody>
          <a:bodyPr/>
          <a:lstStyle/>
          <a:p>
            <a:pPr eaLnBrk="1" hangingPunct="1">
              <a:lnSpc>
                <a:spcPct val="100000"/>
              </a:lnSpc>
            </a:pPr>
            <a:r>
              <a:rPr lang="zh-CN" altLang="en-US" dirty="0"/>
              <a:t>交叉口代表了最严格的通行能力限制。</a:t>
            </a:r>
          </a:p>
          <a:p>
            <a:pPr eaLnBrk="1" hangingPunct="1">
              <a:lnSpc>
                <a:spcPct val="100000"/>
              </a:lnSpc>
            </a:pPr>
            <a:r>
              <a:rPr lang="zh-CN" altLang="en-US" dirty="0"/>
              <a:t> </a:t>
            </a:r>
          </a:p>
          <a:p>
            <a:pPr eaLnBrk="1" hangingPunct="1">
              <a:lnSpc>
                <a:spcPct val="100000"/>
              </a:lnSpc>
            </a:pPr>
            <a:r>
              <a:rPr lang="zh-CN" altLang="en-US" dirty="0"/>
              <a:t>在信号交叉口，信号配时显著影响给定车道或进口道的通行能力。</a:t>
            </a:r>
          </a:p>
          <a:p>
            <a:pPr eaLnBrk="1" hangingPunct="1">
              <a:lnSpc>
                <a:spcPct val="100000"/>
              </a:lnSpc>
            </a:pPr>
            <a:endParaRPr lang="zh-CN" altLang="en-US" dirty="0"/>
          </a:p>
          <a:p>
            <a:pPr eaLnBrk="1" hangingPunct="1">
              <a:lnSpc>
                <a:spcPct val="100000"/>
              </a:lnSpc>
            </a:pPr>
            <a:r>
              <a:rPr lang="zh-CN" altLang="en-US" dirty="0"/>
              <a:t>信号交叉口的基本通行能力是根据饱和流率来定义的，即假设信号灯始终为绿色，车道或进口道的通行能力。</a:t>
            </a:r>
            <a:endParaRPr lang="en-US" altLang="zh-CN" dirty="0"/>
          </a:p>
          <a:p>
            <a:pPr marL="0" indent="0" eaLnBrk="1" hangingPunct="1">
              <a:buNone/>
            </a:pPr>
            <a:endParaRPr lang="en-US" altLang="zh-CN" dirty="0"/>
          </a:p>
        </p:txBody>
      </p:sp>
      <p:sp>
        <p:nvSpPr>
          <p:cNvPr id="44036" name="Date Placeholder 3">
            <a:extLst>
              <a:ext uri="{FF2B5EF4-FFF2-40B4-BE49-F238E27FC236}">
                <a16:creationId xmlns:a16="http://schemas.microsoft.com/office/drawing/2014/main" id="{9B5398F7-59AA-4165-B838-61242F196B82}"/>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12/23/2020</a:t>
            </a:r>
          </a:p>
        </p:txBody>
      </p:sp>
      <p:sp>
        <p:nvSpPr>
          <p:cNvPr id="44037" name="Footer Placeholder 4">
            <a:extLst>
              <a:ext uri="{FF2B5EF4-FFF2-40B4-BE49-F238E27FC236}">
                <a16:creationId xmlns:a16="http://schemas.microsoft.com/office/drawing/2014/main" id="{5BE264F0-C73E-4423-A2D2-CA6AA81F69DE}"/>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44038" name="Slide Number Placeholder 5">
            <a:extLst>
              <a:ext uri="{FF2B5EF4-FFF2-40B4-BE49-F238E27FC236}">
                <a16:creationId xmlns:a16="http://schemas.microsoft.com/office/drawing/2014/main" id="{9CC49549-F80C-434E-A5F6-59B7A27903D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17</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0C1E8-F251-4839-8135-89A621F9A171}"/>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dirty="0">
                <a:solidFill>
                  <a:srgbClr val="000000"/>
                </a:solidFill>
              </a:rPr>
              <a:t>间断流</a:t>
            </a:r>
            <a:endParaRPr lang="en-US" altLang="zh-CN" dirty="0"/>
          </a:p>
        </p:txBody>
      </p:sp>
      <p:sp>
        <p:nvSpPr>
          <p:cNvPr id="46083" name="Content Placeholder 2">
            <a:extLst>
              <a:ext uri="{FF2B5EF4-FFF2-40B4-BE49-F238E27FC236}">
                <a16:creationId xmlns:a16="http://schemas.microsoft.com/office/drawing/2014/main" id="{FCD69760-B8D2-4068-873A-E589A033717B}"/>
              </a:ext>
            </a:extLst>
          </p:cNvPr>
          <p:cNvSpPr>
            <a:spLocks noGrp="1"/>
          </p:cNvSpPr>
          <p:nvPr>
            <p:ph idx="1"/>
          </p:nvPr>
        </p:nvSpPr>
        <p:spPr/>
        <p:txBody>
          <a:bodyPr/>
          <a:lstStyle/>
          <a:p>
            <a:pPr eaLnBrk="1" hangingPunct="1"/>
            <a:r>
              <a:rPr lang="zh-CN" altLang="en-US" dirty="0"/>
              <a:t>信号交叉口进口道的理想条件包括：</a:t>
            </a:r>
          </a:p>
          <a:p>
            <a:pPr marL="384048" lvl="1" indent="-182880" eaLnBrk="1" hangingPunct="1"/>
            <a:r>
              <a:rPr lang="zh-CN" altLang="en-US" dirty="0">
                <a:solidFill>
                  <a:schemeClr val="tx1">
                    <a:lumMod val="75000"/>
                    <a:lumOff val="25000"/>
                  </a:schemeClr>
                </a:solidFill>
              </a:rPr>
              <a:t>交通流中没有左</a:t>
            </a:r>
            <a:r>
              <a:rPr lang="en-US" altLang="zh-CN" dirty="0">
                <a:solidFill>
                  <a:schemeClr val="tx1">
                    <a:lumMod val="75000"/>
                    <a:lumOff val="25000"/>
                  </a:schemeClr>
                </a:solidFill>
              </a:rPr>
              <a:t>/</a:t>
            </a:r>
            <a:r>
              <a:rPr lang="zh-CN" altLang="en-US" dirty="0">
                <a:solidFill>
                  <a:schemeClr val="tx1">
                    <a:lumMod val="75000"/>
                    <a:lumOff val="25000"/>
                  </a:schemeClr>
                </a:solidFill>
              </a:rPr>
              <a:t>右车辆</a:t>
            </a:r>
          </a:p>
          <a:p>
            <a:pPr marL="384048" lvl="1" indent="-182880" eaLnBrk="1" hangingPunct="1"/>
            <a:r>
              <a:rPr lang="zh-CN" altLang="en-US" dirty="0">
                <a:solidFill>
                  <a:schemeClr val="tx1">
                    <a:lumMod val="75000"/>
                    <a:lumOff val="25000"/>
                  </a:schemeClr>
                </a:solidFill>
              </a:rPr>
              <a:t>在停车线</a:t>
            </a:r>
            <a:r>
              <a:rPr lang="en-US" altLang="zh-CN" dirty="0">
                <a:solidFill>
                  <a:schemeClr val="tx1">
                    <a:lumMod val="75000"/>
                    <a:lumOff val="25000"/>
                  </a:schemeClr>
                </a:solidFill>
              </a:rPr>
              <a:t>250</a:t>
            </a:r>
            <a:r>
              <a:rPr lang="zh-CN" altLang="en-US" dirty="0">
                <a:solidFill>
                  <a:schemeClr val="tx1">
                    <a:lumMod val="75000"/>
                    <a:lumOff val="25000"/>
                  </a:schemeClr>
                </a:solidFill>
              </a:rPr>
              <a:t>英尺范围内没有靠近行车道的停车场</a:t>
            </a:r>
          </a:p>
          <a:p>
            <a:pPr marL="384048" lvl="1" indent="-182880" eaLnBrk="1" hangingPunct="1"/>
            <a:r>
              <a:rPr lang="zh-CN" altLang="en-US" dirty="0">
                <a:solidFill>
                  <a:schemeClr val="tx1">
                    <a:lumMod val="75000"/>
                    <a:lumOff val="25000"/>
                  </a:schemeClr>
                </a:solidFill>
              </a:rPr>
              <a:t>位于非</a:t>
            </a:r>
            <a:r>
              <a:rPr lang="en-US" altLang="zh-CN" dirty="0">
                <a:solidFill>
                  <a:schemeClr val="tx1">
                    <a:lumMod val="75000"/>
                    <a:lumOff val="25000"/>
                  </a:schemeClr>
                </a:solidFill>
              </a:rPr>
              <a:t>CBD</a:t>
            </a:r>
            <a:r>
              <a:rPr lang="zh-CN" altLang="en-US" dirty="0">
                <a:solidFill>
                  <a:schemeClr val="tx1">
                    <a:lumMod val="75000"/>
                    <a:lumOff val="25000"/>
                  </a:schemeClr>
                </a:solidFill>
              </a:rPr>
              <a:t>区域的交叉口</a:t>
            </a:r>
          </a:p>
          <a:p>
            <a:pPr eaLnBrk="1" hangingPunct="1"/>
            <a:endParaRPr lang="en-US" altLang="zh-CN" dirty="0"/>
          </a:p>
          <a:p>
            <a:pPr eaLnBrk="1" hangingPunct="1"/>
            <a:r>
              <a:rPr lang="zh-CN" altLang="en-US" dirty="0"/>
              <a:t>在理想条件下，信号交叉口的饱和流率为</a:t>
            </a:r>
            <a:r>
              <a:rPr lang="en-US" altLang="zh-CN" dirty="0"/>
              <a:t>1900 pc/hg/ln</a:t>
            </a:r>
            <a:r>
              <a:rPr lang="zh-CN" altLang="en-US" dirty="0"/>
              <a:t>（每车道每绿灯小时小客车当量）。</a:t>
            </a:r>
            <a:endParaRPr lang="en-US" altLang="zh-CN" dirty="0"/>
          </a:p>
        </p:txBody>
      </p:sp>
      <p:sp>
        <p:nvSpPr>
          <p:cNvPr id="46084" name="Date Placeholder 3">
            <a:extLst>
              <a:ext uri="{FF2B5EF4-FFF2-40B4-BE49-F238E27FC236}">
                <a16:creationId xmlns:a16="http://schemas.microsoft.com/office/drawing/2014/main" id="{B3989FA1-6B26-451A-9971-5E1446EC9BBC}"/>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12/23/2020</a:t>
            </a:r>
          </a:p>
        </p:txBody>
      </p:sp>
      <p:sp>
        <p:nvSpPr>
          <p:cNvPr id="46085" name="Footer Placeholder 4">
            <a:extLst>
              <a:ext uri="{FF2B5EF4-FFF2-40B4-BE49-F238E27FC236}">
                <a16:creationId xmlns:a16="http://schemas.microsoft.com/office/drawing/2014/main" id="{C9686CE4-5602-4679-A35B-CEFD8A048CA0}"/>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46086" name="Slide Number Placeholder 5">
            <a:extLst>
              <a:ext uri="{FF2B5EF4-FFF2-40B4-BE49-F238E27FC236}">
                <a16:creationId xmlns:a16="http://schemas.microsoft.com/office/drawing/2014/main" id="{D509AFA6-6EFB-408C-9EF5-4762278F305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18</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90BB1-5AD8-4DE8-B931-62722B4A3AB2}"/>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dirty="0">
                <a:solidFill>
                  <a:srgbClr val="000000"/>
                </a:solidFill>
              </a:rPr>
              <a:t>服务水平（</a:t>
            </a:r>
            <a:r>
              <a:rPr lang="en-US" altLang="en-US" dirty="0">
                <a:solidFill>
                  <a:srgbClr val="000000"/>
                </a:solidFill>
              </a:rPr>
              <a:t> Level of Service </a:t>
            </a:r>
            <a:r>
              <a:rPr lang="zh-CN" altLang="en-US" dirty="0">
                <a:solidFill>
                  <a:srgbClr val="000000"/>
                </a:solidFill>
              </a:rPr>
              <a:t>，</a:t>
            </a:r>
            <a:r>
              <a:rPr lang="en-US" altLang="zh-CN" dirty="0">
                <a:solidFill>
                  <a:srgbClr val="000000"/>
                </a:solidFill>
              </a:rPr>
              <a:t>LOS</a:t>
            </a:r>
            <a:r>
              <a:rPr lang="zh-CN" altLang="en-US" dirty="0">
                <a:solidFill>
                  <a:srgbClr val="000000"/>
                </a:solidFill>
              </a:rPr>
              <a:t>）</a:t>
            </a:r>
            <a:endParaRPr lang="en-US" altLang="zh-CN" dirty="0"/>
          </a:p>
        </p:txBody>
      </p:sp>
      <p:sp>
        <p:nvSpPr>
          <p:cNvPr id="48131" name="Content Placeholder 2">
            <a:extLst>
              <a:ext uri="{FF2B5EF4-FFF2-40B4-BE49-F238E27FC236}">
                <a16:creationId xmlns:a16="http://schemas.microsoft.com/office/drawing/2014/main" id="{F3D5C474-29D2-46AD-9D52-C01A3E7462C6}"/>
              </a:ext>
            </a:extLst>
          </p:cNvPr>
          <p:cNvSpPr>
            <a:spLocks noGrp="1"/>
          </p:cNvSpPr>
          <p:nvPr>
            <p:ph idx="1"/>
          </p:nvPr>
        </p:nvSpPr>
        <p:spPr>
          <a:xfrm>
            <a:off x="1096963" y="1241425"/>
            <a:ext cx="10447337" cy="5059363"/>
          </a:xfrm>
        </p:spPr>
        <p:txBody>
          <a:bodyPr/>
          <a:lstStyle/>
          <a:p>
            <a:pPr eaLnBrk="1" hangingPunct="1">
              <a:lnSpc>
                <a:spcPct val="120000"/>
              </a:lnSpc>
            </a:pPr>
            <a:r>
              <a:rPr lang="zh-CN" altLang="en-US" dirty="0"/>
              <a:t>服务水平（</a:t>
            </a:r>
            <a:r>
              <a:rPr lang="en-US" altLang="zh-CN" dirty="0"/>
              <a:t>LOS</a:t>
            </a:r>
            <a:r>
              <a:rPr lang="zh-CN" altLang="en-US" dirty="0"/>
              <a:t>）：</a:t>
            </a:r>
            <a:r>
              <a:rPr lang="en-US" altLang="zh-CN" dirty="0"/>
              <a:t>HCM</a:t>
            </a:r>
            <a:r>
              <a:rPr lang="zh-CN" altLang="en-US" dirty="0"/>
              <a:t>对交通设施的交通运行条件定性排序</a:t>
            </a:r>
          </a:p>
          <a:p>
            <a:pPr eaLnBrk="1" hangingPunct="1">
              <a:lnSpc>
                <a:spcPct val="120000"/>
              </a:lnSpc>
            </a:pPr>
            <a:r>
              <a:rPr lang="zh-CN" altLang="en-US" dirty="0"/>
              <a:t>从</a:t>
            </a:r>
            <a:r>
              <a:rPr lang="en-US" altLang="zh-CN" dirty="0"/>
              <a:t>A</a:t>
            </a:r>
            <a:r>
              <a:rPr lang="zh-CN" altLang="en-US" dirty="0"/>
              <a:t>级到</a:t>
            </a:r>
            <a:r>
              <a:rPr lang="en-US" altLang="zh-CN" dirty="0"/>
              <a:t>F</a:t>
            </a:r>
            <a:r>
              <a:rPr lang="zh-CN" altLang="en-US" dirty="0"/>
              <a:t>级，服务水平从最好变为最差：</a:t>
            </a:r>
          </a:p>
          <a:p>
            <a:pPr marL="384048" lvl="1" indent="-182880" eaLnBrk="1" hangingPunct="1">
              <a:lnSpc>
                <a:spcPct val="120000"/>
              </a:lnSpc>
            </a:pPr>
            <a:r>
              <a:rPr lang="zh-CN" altLang="en-US" dirty="0">
                <a:solidFill>
                  <a:schemeClr val="tx1">
                    <a:lumMod val="75000"/>
                    <a:lumOff val="25000"/>
                  </a:schemeClr>
                </a:solidFill>
              </a:rPr>
              <a:t> </a:t>
            </a:r>
            <a:r>
              <a:rPr lang="en-US" altLang="zh-CN" dirty="0">
                <a:solidFill>
                  <a:schemeClr val="tx1">
                    <a:lumMod val="75000"/>
                    <a:lumOff val="25000"/>
                  </a:schemeClr>
                </a:solidFill>
              </a:rPr>
              <a:t>A</a:t>
            </a:r>
            <a:r>
              <a:rPr lang="zh-CN" altLang="en-US" dirty="0">
                <a:solidFill>
                  <a:schemeClr val="tx1">
                    <a:lumMod val="75000"/>
                    <a:lumOff val="25000"/>
                  </a:schemeClr>
                </a:solidFill>
              </a:rPr>
              <a:t>级：代表最好的服务水平；</a:t>
            </a:r>
          </a:p>
          <a:p>
            <a:pPr marL="384048" lvl="1" indent="-182880" eaLnBrk="1" hangingPunct="1">
              <a:lnSpc>
                <a:spcPct val="120000"/>
              </a:lnSpc>
            </a:pPr>
            <a:r>
              <a:rPr lang="zh-CN" altLang="en-US" dirty="0">
                <a:solidFill>
                  <a:schemeClr val="tx1">
                    <a:lumMod val="75000"/>
                    <a:lumOff val="25000"/>
                  </a:schemeClr>
                </a:solidFill>
              </a:rPr>
              <a:t> </a:t>
            </a:r>
            <a:r>
              <a:rPr lang="en-US" altLang="zh-CN" dirty="0">
                <a:solidFill>
                  <a:schemeClr val="tx1">
                    <a:lumMod val="75000"/>
                    <a:lumOff val="25000"/>
                  </a:schemeClr>
                </a:solidFill>
              </a:rPr>
              <a:t>B</a:t>
            </a:r>
            <a:r>
              <a:rPr lang="zh-CN" altLang="en-US" dirty="0">
                <a:solidFill>
                  <a:schemeClr val="tx1">
                    <a:lumMod val="75000"/>
                    <a:lumOff val="25000"/>
                  </a:schemeClr>
                </a:solidFill>
              </a:rPr>
              <a:t>级：自由流，但明显能看到其他车辆的存在。</a:t>
            </a:r>
          </a:p>
          <a:p>
            <a:pPr marL="384048" lvl="1" indent="-182880" eaLnBrk="1" hangingPunct="1">
              <a:lnSpc>
                <a:spcPct val="120000"/>
              </a:lnSpc>
            </a:pPr>
            <a:r>
              <a:rPr lang="zh-CN" altLang="en-US" dirty="0">
                <a:solidFill>
                  <a:schemeClr val="tx1">
                    <a:lumMod val="75000"/>
                    <a:lumOff val="25000"/>
                  </a:schemeClr>
                </a:solidFill>
              </a:rPr>
              <a:t> </a:t>
            </a:r>
            <a:r>
              <a:rPr lang="en-US" altLang="zh-CN" dirty="0">
                <a:solidFill>
                  <a:schemeClr val="tx1">
                    <a:lumMod val="75000"/>
                    <a:lumOff val="25000"/>
                  </a:schemeClr>
                </a:solidFill>
              </a:rPr>
              <a:t>C</a:t>
            </a:r>
            <a:r>
              <a:rPr lang="zh-CN" altLang="en-US" dirty="0">
                <a:solidFill>
                  <a:schemeClr val="tx1">
                    <a:lumMod val="75000"/>
                    <a:lumOff val="25000"/>
                  </a:schemeClr>
                </a:solidFill>
              </a:rPr>
              <a:t>级：交通密度对驾驶操作的影响变得明显。</a:t>
            </a:r>
          </a:p>
          <a:p>
            <a:pPr marL="384048" lvl="1" indent="-182880" eaLnBrk="1" hangingPunct="1">
              <a:lnSpc>
                <a:spcPct val="120000"/>
              </a:lnSpc>
            </a:pPr>
            <a:r>
              <a:rPr lang="zh-CN" altLang="en-US" dirty="0">
                <a:solidFill>
                  <a:schemeClr val="tx1">
                    <a:lumMod val="75000"/>
                    <a:lumOff val="25000"/>
                  </a:schemeClr>
                </a:solidFill>
              </a:rPr>
              <a:t> </a:t>
            </a:r>
            <a:r>
              <a:rPr lang="en-US" altLang="zh-CN" dirty="0">
                <a:solidFill>
                  <a:schemeClr val="tx1">
                    <a:lumMod val="75000"/>
                    <a:lumOff val="25000"/>
                  </a:schemeClr>
                </a:solidFill>
              </a:rPr>
              <a:t>D</a:t>
            </a:r>
            <a:r>
              <a:rPr lang="zh-CN" altLang="en-US" dirty="0">
                <a:solidFill>
                  <a:schemeClr val="tx1">
                    <a:lumMod val="75000"/>
                    <a:lumOff val="25000"/>
                  </a:schemeClr>
                </a:solidFill>
              </a:rPr>
              <a:t>级：由于高交通密度，机动能力受到严重限制。</a:t>
            </a:r>
          </a:p>
          <a:p>
            <a:pPr marL="384048" lvl="1" indent="-182880" eaLnBrk="1" hangingPunct="1">
              <a:lnSpc>
                <a:spcPct val="120000"/>
              </a:lnSpc>
            </a:pPr>
            <a:r>
              <a:rPr lang="zh-CN" altLang="en-US" dirty="0">
                <a:solidFill>
                  <a:schemeClr val="tx1">
                    <a:lumMod val="75000"/>
                    <a:lumOff val="25000"/>
                  </a:schemeClr>
                </a:solidFill>
              </a:rPr>
              <a:t> </a:t>
            </a:r>
            <a:r>
              <a:rPr lang="en-US" altLang="zh-CN" dirty="0">
                <a:solidFill>
                  <a:schemeClr val="tx1">
                    <a:lumMod val="75000"/>
                    <a:lumOff val="25000"/>
                  </a:schemeClr>
                </a:solidFill>
              </a:rPr>
              <a:t>E</a:t>
            </a:r>
            <a:r>
              <a:rPr lang="zh-CN" altLang="en-US" dirty="0">
                <a:solidFill>
                  <a:schemeClr val="tx1">
                    <a:lumMod val="75000"/>
                    <a:lumOff val="25000"/>
                  </a:schemeClr>
                </a:solidFill>
              </a:rPr>
              <a:t>级：表示在通行能力或接近通行能力的情况下行驶，并且车流非常不稳定。</a:t>
            </a:r>
          </a:p>
          <a:p>
            <a:pPr marL="384048" lvl="1" indent="-182880" eaLnBrk="1" hangingPunct="1">
              <a:lnSpc>
                <a:spcPct val="120000"/>
              </a:lnSpc>
            </a:pPr>
            <a:r>
              <a:rPr lang="zh-CN" altLang="en-US" dirty="0">
                <a:solidFill>
                  <a:schemeClr val="tx1">
                    <a:lumMod val="75000"/>
                    <a:lumOff val="25000"/>
                  </a:schemeClr>
                </a:solidFill>
              </a:rPr>
              <a:t> </a:t>
            </a:r>
            <a:r>
              <a:rPr lang="en-US" altLang="zh-CN" dirty="0">
                <a:solidFill>
                  <a:schemeClr val="tx1">
                    <a:lumMod val="75000"/>
                    <a:lumOff val="25000"/>
                  </a:schemeClr>
                </a:solidFill>
              </a:rPr>
              <a:t>F</a:t>
            </a:r>
            <a:r>
              <a:rPr lang="zh-CN" altLang="en-US" dirty="0">
                <a:solidFill>
                  <a:schemeClr val="tx1">
                    <a:lumMod val="75000"/>
                    <a:lumOff val="25000"/>
                  </a:schemeClr>
                </a:solidFill>
              </a:rPr>
              <a:t>级：表示交通阻塞或崩溃。</a:t>
            </a:r>
            <a:endParaRPr lang="en-US" altLang="zh-CN" dirty="0">
              <a:solidFill>
                <a:schemeClr val="tx1">
                  <a:lumMod val="75000"/>
                  <a:lumOff val="25000"/>
                </a:schemeClr>
              </a:solidFill>
            </a:endParaRPr>
          </a:p>
        </p:txBody>
      </p:sp>
      <p:sp>
        <p:nvSpPr>
          <p:cNvPr id="48132" name="Date Placeholder 3">
            <a:extLst>
              <a:ext uri="{FF2B5EF4-FFF2-40B4-BE49-F238E27FC236}">
                <a16:creationId xmlns:a16="http://schemas.microsoft.com/office/drawing/2014/main" id="{D2063BBE-199B-4B28-A231-6C6DC8A3BFB2}"/>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12/23/2020</a:t>
            </a:r>
          </a:p>
        </p:txBody>
      </p:sp>
      <p:sp>
        <p:nvSpPr>
          <p:cNvPr id="48133" name="Footer Placeholder 4">
            <a:extLst>
              <a:ext uri="{FF2B5EF4-FFF2-40B4-BE49-F238E27FC236}">
                <a16:creationId xmlns:a16="http://schemas.microsoft.com/office/drawing/2014/main" id="{A472B6F5-0636-41C5-BF9C-467065E9BC9D}"/>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48134" name="Slide Number Placeholder 5">
            <a:extLst>
              <a:ext uri="{FF2B5EF4-FFF2-40B4-BE49-F238E27FC236}">
                <a16:creationId xmlns:a16="http://schemas.microsoft.com/office/drawing/2014/main" id="{5D3B3420-2FC9-4AFB-AB55-7687A51F2FB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19</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882E7F-D09F-4F8E-BFFB-0B728A59E5FD}"/>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a:t>通行能力概念</a:t>
            </a:r>
          </a:p>
        </p:txBody>
      </p:sp>
      <p:sp>
        <p:nvSpPr>
          <p:cNvPr id="13315" name="Content Placeholder 7">
            <a:extLst>
              <a:ext uri="{FF2B5EF4-FFF2-40B4-BE49-F238E27FC236}">
                <a16:creationId xmlns:a16="http://schemas.microsoft.com/office/drawing/2014/main" id="{C4823322-F63D-456D-B90F-28253DC1B463}"/>
              </a:ext>
            </a:extLst>
          </p:cNvPr>
          <p:cNvSpPr>
            <a:spLocks noGrp="1"/>
          </p:cNvSpPr>
          <p:nvPr>
            <p:ph idx="1"/>
          </p:nvPr>
        </p:nvSpPr>
        <p:spPr>
          <a:xfrm>
            <a:off x="1096963" y="1241425"/>
            <a:ext cx="6583362" cy="5059363"/>
          </a:xfrm>
        </p:spPr>
        <p:txBody>
          <a:bodyPr/>
          <a:lstStyle/>
          <a:p>
            <a:pPr eaLnBrk="1" hangingPunct="1">
              <a:defRPr/>
            </a:pPr>
            <a:r>
              <a:rPr lang="zh-CN" altLang="en-US" dirty="0"/>
              <a:t>交通通行能力分析解决了以下问题：</a:t>
            </a:r>
          </a:p>
          <a:p>
            <a:pPr marL="384048" lvl="1" indent="-182880" eaLnBrk="1" hangingPunct="1">
              <a:defRPr/>
            </a:pPr>
            <a:r>
              <a:rPr lang="zh-CN" altLang="en-US" dirty="0">
                <a:solidFill>
                  <a:srgbClr val="FF0000"/>
                </a:solidFill>
              </a:rPr>
              <a:t>给定设施能容纳多少交通量？</a:t>
            </a:r>
            <a:endParaRPr lang="en-US" altLang="zh-CN" dirty="0">
              <a:solidFill>
                <a:srgbClr val="FF0000"/>
              </a:solidFill>
            </a:endParaRPr>
          </a:p>
          <a:p>
            <a:pPr marL="384048" lvl="1" indent="-182880" eaLnBrk="1" hangingPunct="1">
              <a:defRPr/>
            </a:pPr>
            <a:r>
              <a:rPr lang="zh-CN" altLang="en-US" dirty="0">
                <a:solidFill>
                  <a:srgbClr val="FF0000"/>
                </a:solidFill>
              </a:rPr>
              <a:t>通行能力如何随运行条件变化？</a:t>
            </a:r>
            <a:endParaRPr lang="en-US" altLang="zh-CN" dirty="0">
              <a:solidFill>
                <a:srgbClr val="FF0000"/>
              </a:solidFill>
            </a:endParaRPr>
          </a:p>
          <a:p>
            <a:pPr eaLnBrk="1" hangingPunct="1">
              <a:lnSpc>
                <a:spcPct val="120000"/>
              </a:lnSpc>
              <a:defRPr/>
            </a:pPr>
            <a:r>
              <a:rPr lang="zh-CN" altLang="en-US" dirty="0"/>
              <a:t>通行能力分析详细定义了通行能力概念，适用于几乎所有的出行模式。</a:t>
            </a:r>
          </a:p>
          <a:p>
            <a:pPr marL="384048" lvl="1" indent="-182880" eaLnBrk="1" hangingPunct="1">
              <a:defRPr/>
            </a:pPr>
            <a:r>
              <a:rPr lang="zh-CN" altLang="en-US" dirty="0">
                <a:solidFill>
                  <a:schemeClr val="tx1">
                    <a:lumMod val="75000"/>
                    <a:lumOff val="25000"/>
                  </a:schemeClr>
                </a:solidFill>
              </a:rPr>
              <a:t>汽车</a:t>
            </a:r>
          </a:p>
          <a:p>
            <a:pPr marL="384048" lvl="1" indent="-182880" eaLnBrk="1" hangingPunct="1">
              <a:defRPr/>
            </a:pPr>
            <a:r>
              <a:rPr lang="zh-CN" altLang="en-US" dirty="0">
                <a:solidFill>
                  <a:schemeClr val="tx1">
                    <a:lumMod val="75000"/>
                    <a:lumOff val="25000"/>
                  </a:schemeClr>
                </a:solidFill>
              </a:rPr>
              <a:t>行人</a:t>
            </a:r>
          </a:p>
          <a:p>
            <a:pPr marL="384048" lvl="1" indent="-182880" eaLnBrk="1" hangingPunct="1">
              <a:defRPr/>
            </a:pPr>
            <a:r>
              <a:rPr lang="zh-CN" altLang="en-US" dirty="0">
                <a:solidFill>
                  <a:schemeClr val="tx1">
                    <a:lumMod val="75000"/>
                    <a:lumOff val="25000"/>
                  </a:schemeClr>
                </a:solidFill>
              </a:rPr>
              <a:t>自行车</a:t>
            </a:r>
          </a:p>
          <a:p>
            <a:pPr marL="384048" lvl="1" indent="-182880" eaLnBrk="1" hangingPunct="1">
              <a:defRPr/>
            </a:pPr>
            <a:r>
              <a:rPr lang="zh-CN" altLang="en-US" dirty="0">
                <a:solidFill>
                  <a:schemeClr val="tx1">
                    <a:lumMod val="75000"/>
                    <a:lumOff val="25000"/>
                  </a:schemeClr>
                </a:solidFill>
              </a:rPr>
              <a:t>公交</a:t>
            </a:r>
            <a:endParaRPr lang="en-US" altLang="zh-CN" dirty="0">
              <a:solidFill>
                <a:schemeClr val="tx1">
                  <a:lumMod val="75000"/>
                  <a:lumOff val="25000"/>
                </a:schemeClr>
              </a:solidFill>
            </a:endParaRPr>
          </a:p>
        </p:txBody>
      </p:sp>
      <p:sp>
        <p:nvSpPr>
          <p:cNvPr id="13316" name="Date Placeholder 3">
            <a:extLst>
              <a:ext uri="{FF2B5EF4-FFF2-40B4-BE49-F238E27FC236}">
                <a16:creationId xmlns:a16="http://schemas.microsoft.com/office/drawing/2014/main" id="{0AB6EF81-6EBF-44AC-88C5-75AE5C531FF3}"/>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12/23/2020</a:t>
            </a:r>
          </a:p>
        </p:txBody>
      </p:sp>
      <p:sp>
        <p:nvSpPr>
          <p:cNvPr id="13317" name="Footer Placeholder 4">
            <a:extLst>
              <a:ext uri="{FF2B5EF4-FFF2-40B4-BE49-F238E27FC236}">
                <a16:creationId xmlns:a16="http://schemas.microsoft.com/office/drawing/2014/main" id="{840CC69A-6214-45A4-A9F5-2C483B96D9B3}"/>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13318" name="Slide Number Placeholder 5">
            <a:extLst>
              <a:ext uri="{FF2B5EF4-FFF2-40B4-BE49-F238E27FC236}">
                <a16:creationId xmlns:a16="http://schemas.microsoft.com/office/drawing/2014/main" id="{3B745DBD-07AA-49C1-96C9-B563DBAB08B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2</a:t>
            </a:r>
          </a:p>
        </p:txBody>
      </p:sp>
      <p:pic>
        <p:nvPicPr>
          <p:cNvPr id="9" name="Picture 9">
            <a:extLst>
              <a:ext uri="{FF2B5EF4-FFF2-40B4-BE49-F238E27FC236}">
                <a16:creationId xmlns:a16="http://schemas.microsoft.com/office/drawing/2014/main" id="{6AE1A6AC-088B-4E73-91DD-C8CBCC5C297F}"/>
              </a:ext>
            </a:extLst>
          </p:cNvPr>
          <p:cNvPicPr>
            <a:picLocks noChangeAspect="1" noChangeArrowheads="1"/>
          </p:cNvPicPr>
          <p:nvPr/>
        </p:nvPicPr>
        <p:blipFill>
          <a:blip r:embed="rId3"/>
          <a:srcRect/>
          <a:stretch>
            <a:fillRect/>
          </a:stretch>
        </p:blipFill>
        <p:spPr bwMode="auto">
          <a:xfrm>
            <a:off x="7680325" y="1476375"/>
            <a:ext cx="3475038" cy="462756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2EAB7-7F6F-401E-AF93-411FE39D750A}"/>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a:solidFill>
                  <a:srgbClr val="000000"/>
                </a:solidFill>
              </a:rPr>
              <a:t>服务水平（</a:t>
            </a:r>
            <a:r>
              <a:rPr lang="en-US" altLang="zh-CN">
                <a:solidFill>
                  <a:srgbClr val="000000"/>
                </a:solidFill>
              </a:rPr>
              <a:t>LOS</a:t>
            </a:r>
            <a:r>
              <a:rPr lang="zh-CN" altLang="en-US">
                <a:solidFill>
                  <a:srgbClr val="000000"/>
                </a:solidFill>
              </a:rPr>
              <a:t>）</a:t>
            </a:r>
            <a:endParaRPr lang="en-US" altLang="zh-CN"/>
          </a:p>
        </p:txBody>
      </p:sp>
      <p:sp>
        <p:nvSpPr>
          <p:cNvPr id="50179" name="Date Placeholder 3">
            <a:extLst>
              <a:ext uri="{FF2B5EF4-FFF2-40B4-BE49-F238E27FC236}">
                <a16:creationId xmlns:a16="http://schemas.microsoft.com/office/drawing/2014/main" id="{8637C4B7-6EF8-4CE9-992C-1E61A16525CA}"/>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12/23/2020</a:t>
            </a:r>
          </a:p>
        </p:txBody>
      </p:sp>
      <p:sp>
        <p:nvSpPr>
          <p:cNvPr id="50180" name="Footer Placeholder 4">
            <a:extLst>
              <a:ext uri="{FF2B5EF4-FFF2-40B4-BE49-F238E27FC236}">
                <a16:creationId xmlns:a16="http://schemas.microsoft.com/office/drawing/2014/main" id="{4D56140A-D49E-4306-A62D-C482E7886FFC}"/>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50181" name="Slide Number Placeholder 5">
            <a:extLst>
              <a:ext uri="{FF2B5EF4-FFF2-40B4-BE49-F238E27FC236}">
                <a16:creationId xmlns:a16="http://schemas.microsoft.com/office/drawing/2014/main" id="{31B2E802-405D-421B-80BC-CDA6704977B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20</a:t>
            </a:r>
          </a:p>
        </p:txBody>
      </p:sp>
      <p:sp>
        <p:nvSpPr>
          <p:cNvPr id="7" name="Text Box 31">
            <a:extLst>
              <a:ext uri="{FF2B5EF4-FFF2-40B4-BE49-F238E27FC236}">
                <a16:creationId xmlns:a16="http://schemas.microsoft.com/office/drawing/2014/main" id="{307A71A3-D188-4CCF-B399-DBBDA4C802C2}"/>
              </a:ext>
            </a:extLst>
          </p:cNvPr>
          <p:cNvSpPr txBox="1">
            <a:spLocks noChangeArrowheads="1"/>
          </p:cNvSpPr>
          <p:nvPr/>
        </p:nvSpPr>
        <p:spPr bwMode="auto">
          <a:xfrm>
            <a:off x="2287588" y="3073400"/>
            <a:ext cx="14033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zh-CN" altLang="en-US" sz="2000" b="1">
                <a:solidFill>
                  <a:schemeClr val="tx1">
                    <a:lumMod val="75000"/>
                    <a:lumOff val="25000"/>
                  </a:schemeClr>
                </a:solidFill>
              </a:rPr>
              <a:t>服务水平</a:t>
            </a:r>
            <a:r>
              <a:rPr lang="en-US" altLang="en-US" sz="2000" b="1">
                <a:solidFill>
                  <a:schemeClr val="tx1">
                    <a:lumMod val="75000"/>
                    <a:lumOff val="25000"/>
                  </a:schemeClr>
                </a:solidFill>
              </a:rPr>
              <a:t>A</a:t>
            </a:r>
          </a:p>
        </p:txBody>
      </p:sp>
      <p:sp>
        <p:nvSpPr>
          <p:cNvPr id="8" name="Text Box 33">
            <a:extLst>
              <a:ext uri="{FF2B5EF4-FFF2-40B4-BE49-F238E27FC236}">
                <a16:creationId xmlns:a16="http://schemas.microsoft.com/office/drawing/2014/main" id="{238EC220-0BDF-4AC1-ADCC-3EBE8CA6C516}"/>
              </a:ext>
            </a:extLst>
          </p:cNvPr>
          <p:cNvSpPr txBox="1">
            <a:spLocks noChangeArrowheads="1"/>
          </p:cNvSpPr>
          <p:nvPr/>
        </p:nvSpPr>
        <p:spPr bwMode="auto">
          <a:xfrm>
            <a:off x="5664200" y="3073400"/>
            <a:ext cx="14033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zh-CN" altLang="en-US" sz="2000" b="1">
                <a:solidFill>
                  <a:schemeClr val="tx1">
                    <a:lumMod val="75000"/>
                    <a:lumOff val="25000"/>
                  </a:schemeClr>
                </a:solidFill>
              </a:rPr>
              <a:t>服务水平</a:t>
            </a:r>
            <a:r>
              <a:rPr lang="en-US" altLang="en-US" sz="2000" b="1">
                <a:solidFill>
                  <a:schemeClr val="tx1">
                    <a:lumMod val="75000"/>
                    <a:lumOff val="25000"/>
                  </a:schemeClr>
                </a:solidFill>
              </a:rPr>
              <a:t>B</a:t>
            </a:r>
          </a:p>
        </p:txBody>
      </p:sp>
      <p:sp>
        <p:nvSpPr>
          <p:cNvPr id="9" name="Text Box 35">
            <a:extLst>
              <a:ext uri="{FF2B5EF4-FFF2-40B4-BE49-F238E27FC236}">
                <a16:creationId xmlns:a16="http://schemas.microsoft.com/office/drawing/2014/main" id="{802E3ED3-ACB1-4972-872D-30AC2EF60FD9}"/>
              </a:ext>
            </a:extLst>
          </p:cNvPr>
          <p:cNvSpPr txBox="1">
            <a:spLocks noChangeArrowheads="1"/>
          </p:cNvSpPr>
          <p:nvPr/>
        </p:nvSpPr>
        <p:spPr bwMode="auto">
          <a:xfrm>
            <a:off x="9134475" y="3073400"/>
            <a:ext cx="14033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zh-CN" altLang="en-US" sz="2000" b="1">
                <a:solidFill>
                  <a:schemeClr val="tx1">
                    <a:lumMod val="75000"/>
                    <a:lumOff val="25000"/>
                  </a:schemeClr>
                </a:solidFill>
              </a:rPr>
              <a:t>服务水平</a:t>
            </a:r>
            <a:r>
              <a:rPr lang="en-US" altLang="en-US" sz="2000" b="1">
                <a:solidFill>
                  <a:schemeClr val="tx1">
                    <a:lumMod val="75000"/>
                    <a:lumOff val="25000"/>
                  </a:schemeClr>
                </a:solidFill>
              </a:rPr>
              <a:t>C</a:t>
            </a:r>
          </a:p>
        </p:txBody>
      </p:sp>
      <p:sp>
        <p:nvSpPr>
          <p:cNvPr id="10" name="Text Box 36">
            <a:extLst>
              <a:ext uri="{FF2B5EF4-FFF2-40B4-BE49-F238E27FC236}">
                <a16:creationId xmlns:a16="http://schemas.microsoft.com/office/drawing/2014/main" id="{5B7CDF02-C47B-4AC2-9101-577FA5B06516}"/>
              </a:ext>
            </a:extLst>
          </p:cNvPr>
          <p:cNvSpPr txBox="1">
            <a:spLocks noChangeArrowheads="1"/>
          </p:cNvSpPr>
          <p:nvPr/>
        </p:nvSpPr>
        <p:spPr bwMode="auto">
          <a:xfrm>
            <a:off x="2335213" y="5308600"/>
            <a:ext cx="14033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zh-CN" altLang="en-US" sz="2000" b="1">
                <a:solidFill>
                  <a:schemeClr val="tx1">
                    <a:lumMod val="75000"/>
                    <a:lumOff val="25000"/>
                  </a:schemeClr>
                </a:solidFill>
              </a:rPr>
              <a:t>服务水平</a:t>
            </a:r>
            <a:r>
              <a:rPr lang="en-US" altLang="en-US" sz="2000" b="1">
                <a:solidFill>
                  <a:schemeClr val="tx1">
                    <a:lumMod val="75000"/>
                    <a:lumOff val="25000"/>
                  </a:schemeClr>
                </a:solidFill>
              </a:rPr>
              <a:t>D</a:t>
            </a:r>
          </a:p>
        </p:txBody>
      </p:sp>
      <p:sp>
        <p:nvSpPr>
          <p:cNvPr id="11" name="Text Box 37">
            <a:extLst>
              <a:ext uri="{FF2B5EF4-FFF2-40B4-BE49-F238E27FC236}">
                <a16:creationId xmlns:a16="http://schemas.microsoft.com/office/drawing/2014/main" id="{7386C917-05E3-4615-9775-C58C24C21980}"/>
              </a:ext>
            </a:extLst>
          </p:cNvPr>
          <p:cNvSpPr txBox="1">
            <a:spLocks noChangeArrowheads="1"/>
          </p:cNvSpPr>
          <p:nvPr/>
        </p:nvSpPr>
        <p:spPr bwMode="auto">
          <a:xfrm>
            <a:off x="5665788" y="5308600"/>
            <a:ext cx="13890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zh-CN" altLang="en-US" sz="2000" b="1">
                <a:solidFill>
                  <a:schemeClr val="tx1">
                    <a:lumMod val="75000"/>
                    <a:lumOff val="25000"/>
                  </a:schemeClr>
                </a:solidFill>
              </a:rPr>
              <a:t>服务水平</a:t>
            </a:r>
            <a:r>
              <a:rPr lang="en-US" altLang="en-US" sz="2000" b="1">
                <a:solidFill>
                  <a:schemeClr val="tx1">
                    <a:lumMod val="75000"/>
                    <a:lumOff val="25000"/>
                  </a:schemeClr>
                </a:solidFill>
              </a:rPr>
              <a:t>E</a:t>
            </a:r>
          </a:p>
        </p:txBody>
      </p:sp>
      <p:sp>
        <p:nvSpPr>
          <p:cNvPr id="12" name="Text Box 38">
            <a:extLst>
              <a:ext uri="{FF2B5EF4-FFF2-40B4-BE49-F238E27FC236}">
                <a16:creationId xmlns:a16="http://schemas.microsoft.com/office/drawing/2014/main" id="{B249A658-4C34-4F13-AC26-7BAFD69E3C34}"/>
              </a:ext>
            </a:extLst>
          </p:cNvPr>
          <p:cNvSpPr txBox="1">
            <a:spLocks noChangeArrowheads="1"/>
          </p:cNvSpPr>
          <p:nvPr/>
        </p:nvSpPr>
        <p:spPr bwMode="auto">
          <a:xfrm>
            <a:off x="9294813" y="5308600"/>
            <a:ext cx="13747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zh-CN" altLang="en-US" sz="2000" b="1">
                <a:solidFill>
                  <a:schemeClr val="tx1">
                    <a:lumMod val="75000"/>
                    <a:lumOff val="25000"/>
                  </a:schemeClr>
                </a:solidFill>
              </a:rPr>
              <a:t>服务水平</a:t>
            </a:r>
            <a:r>
              <a:rPr lang="en-US" altLang="en-US" sz="2000" b="1">
                <a:solidFill>
                  <a:schemeClr val="tx1">
                    <a:lumMod val="75000"/>
                    <a:lumOff val="25000"/>
                  </a:schemeClr>
                </a:solidFill>
              </a:rPr>
              <a:t>F</a:t>
            </a:r>
          </a:p>
        </p:txBody>
      </p:sp>
      <p:pic>
        <p:nvPicPr>
          <p:cNvPr id="50188" name="Picture 16">
            <a:extLst>
              <a:ext uri="{FF2B5EF4-FFF2-40B4-BE49-F238E27FC236}">
                <a16:creationId xmlns:a16="http://schemas.microsoft.com/office/drawing/2014/main" id="{EC72FADB-ED5E-4F49-8AB7-E5FC1D85BB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4950" y="1333500"/>
            <a:ext cx="2613025" cy="1730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0189" name="Picture 17">
            <a:extLst>
              <a:ext uri="{FF2B5EF4-FFF2-40B4-BE49-F238E27FC236}">
                <a16:creationId xmlns:a16="http://schemas.microsoft.com/office/drawing/2014/main" id="{E910601B-3309-434C-B03F-E02B3501E6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0775" y="1333500"/>
            <a:ext cx="2576513" cy="1730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0190" name="Picture 18">
            <a:extLst>
              <a:ext uri="{FF2B5EF4-FFF2-40B4-BE49-F238E27FC236}">
                <a16:creationId xmlns:a16="http://schemas.microsoft.com/office/drawing/2014/main" id="{51EAE83D-8504-4378-B914-04C0A356D51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8500" y="1343025"/>
            <a:ext cx="2601913" cy="1730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0191" name="Picture 19">
            <a:extLst>
              <a:ext uri="{FF2B5EF4-FFF2-40B4-BE49-F238E27FC236}">
                <a16:creationId xmlns:a16="http://schemas.microsoft.com/office/drawing/2014/main" id="{47E8DCDE-6C5C-44FC-A35A-C835D56FBDF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09713" y="3541713"/>
            <a:ext cx="2605087" cy="17414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0192" name="Picture 20">
            <a:extLst>
              <a:ext uri="{FF2B5EF4-FFF2-40B4-BE49-F238E27FC236}">
                <a16:creationId xmlns:a16="http://schemas.microsoft.com/office/drawing/2014/main" id="{2DD4FA56-C5D3-4E7F-8F2E-19C574B85A0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1389" r="1318"/>
          <a:stretch>
            <a:fillRect/>
          </a:stretch>
        </p:blipFill>
        <p:spPr bwMode="auto">
          <a:xfrm>
            <a:off x="4930775" y="3541713"/>
            <a:ext cx="2576513" cy="17668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0193" name="Picture 21">
            <a:extLst>
              <a:ext uri="{FF2B5EF4-FFF2-40B4-BE49-F238E27FC236}">
                <a16:creationId xmlns:a16="http://schemas.microsoft.com/office/drawing/2014/main" id="{485FC8DF-D756-4936-9C11-6BA53DBEA10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l="1984"/>
          <a:stretch>
            <a:fillRect/>
          </a:stretch>
        </p:blipFill>
        <p:spPr bwMode="auto">
          <a:xfrm>
            <a:off x="8318500" y="3525838"/>
            <a:ext cx="2601913" cy="17668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0194" name="Content Placeholder 2">
            <a:extLst>
              <a:ext uri="{FF2B5EF4-FFF2-40B4-BE49-F238E27FC236}">
                <a16:creationId xmlns:a16="http://schemas.microsoft.com/office/drawing/2014/main" id="{5E36EDD2-49E5-4862-A015-F55ABD0F687C}"/>
              </a:ext>
            </a:extLst>
          </p:cNvPr>
          <p:cNvSpPr>
            <a:spLocks noGrp="1"/>
          </p:cNvSpPr>
          <p:nvPr>
            <p:ph idx="1"/>
          </p:nvPr>
        </p:nvSpPr>
        <p:spPr>
          <a:xfrm>
            <a:off x="1096963" y="5703888"/>
            <a:ext cx="10058400" cy="730250"/>
          </a:xfrm>
        </p:spPr>
        <p:txBody>
          <a:bodyPr/>
          <a:lstStyle/>
          <a:p>
            <a:pPr eaLnBrk="1" hangingPunct="1"/>
            <a:r>
              <a:rPr lang="zh-CN" altLang="en-US">
                <a:solidFill>
                  <a:srgbClr val="FF0000"/>
                </a:solidFill>
              </a:rPr>
              <a:t>是什么决定了服务水平？</a:t>
            </a:r>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86B9F869-B599-4987-A830-22EF1191575C}"/>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a:t>有效性度量（</a:t>
            </a:r>
            <a:r>
              <a:rPr lang="en-US" altLang="zh-CN"/>
              <a:t>MOE</a:t>
            </a:r>
            <a:r>
              <a:rPr lang="zh-CN" altLang="en-US"/>
              <a:t>）</a:t>
            </a:r>
          </a:p>
        </p:txBody>
      </p:sp>
      <p:sp>
        <p:nvSpPr>
          <p:cNvPr id="52227" name="Date Placeholder 3">
            <a:extLst>
              <a:ext uri="{FF2B5EF4-FFF2-40B4-BE49-F238E27FC236}">
                <a16:creationId xmlns:a16="http://schemas.microsoft.com/office/drawing/2014/main" id="{8B233F2D-CCE6-4BC8-94F0-96D16FB4097B}"/>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12/23/2020</a:t>
            </a:r>
          </a:p>
        </p:txBody>
      </p:sp>
      <p:sp>
        <p:nvSpPr>
          <p:cNvPr id="52228" name="Footer Placeholder 4">
            <a:extLst>
              <a:ext uri="{FF2B5EF4-FFF2-40B4-BE49-F238E27FC236}">
                <a16:creationId xmlns:a16="http://schemas.microsoft.com/office/drawing/2014/main" id="{53B3705E-FFE2-4BE3-8439-FB67B0924BCD}"/>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52229" name="Slide Number Placeholder 5">
            <a:extLst>
              <a:ext uri="{FF2B5EF4-FFF2-40B4-BE49-F238E27FC236}">
                <a16:creationId xmlns:a16="http://schemas.microsoft.com/office/drawing/2014/main" id="{CC3D25C4-110E-43C6-A31B-33895785169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21</a:t>
            </a:r>
          </a:p>
        </p:txBody>
      </p:sp>
      <p:sp>
        <p:nvSpPr>
          <p:cNvPr id="52270" name="Rectangle 15">
            <a:extLst>
              <a:ext uri="{FF2B5EF4-FFF2-40B4-BE49-F238E27FC236}">
                <a16:creationId xmlns:a16="http://schemas.microsoft.com/office/drawing/2014/main" id="{55493D13-7525-4B58-8CC8-37CDEEE6BCF3}"/>
              </a:ext>
            </a:extLst>
          </p:cNvPr>
          <p:cNvSpPr>
            <a:spLocks noChangeArrowheads="1"/>
          </p:cNvSpPr>
          <p:nvPr/>
        </p:nvSpPr>
        <p:spPr bwMode="auto">
          <a:xfrm>
            <a:off x="1096963" y="6027738"/>
            <a:ext cx="7440612"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sz="1400" dirty="0">
                <a:solidFill>
                  <a:srgbClr val="000000"/>
                </a:solidFill>
              </a:rPr>
              <a:t>资料来源：</a:t>
            </a:r>
            <a:r>
              <a:rPr lang="en-US" altLang="zh-CN" sz="1400" dirty="0">
                <a:solidFill>
                  <a:srgbClr val="000000"/>
                </a:solidFill>
              </a:rPr>
              <a:t>TRB</a:t>
            </a:r>
            <a:r>
              <a:rPr lang="zh-CN" altLang="en-US" sz="1400" dirty="0">
                <a:solidFill>
                  <a:srgbClr val="000000"/>
                </a:solidFill>
              </a:rPr>
              <a:t>绩效评估委员会（</a:t>
            </a:r>
            <a:r>
              <a:rPr lang="en-US" altLang="zh-CN" sz="1400" dirty="0">
                <a:solidFill>
                  <a:srgbClr val="000000"/>
                </a:solidFill>
              </a:rPr>
              <a:t>ABC30</a:t>
            </a:r>
            <a:r>
              <a:rPr lang="zh-CN" altLang="en-US" sz="1400" dirty="0">
                <a:solidFill>
                  <a:srgbClr val="000000"/>
                </a:solidFill>
              </a:rPr>
              <a:t>）</a:t>
            </a:r>
            <a:endParaRPr lang="en-US" altLang="zh-CN" sz="1400" dirty="0"/>
          </a:p>
        </p:txBody>
      </p:sp>
      <p:graphicFrame>
        <p:nvGraphicFramePr>
          <p:cNvPr id="11" name="Group 3">
            <a:extLst>
              <a:ext uri="{FF2B5EF4-FFF2-40B4-BE49-F238E27FC236}">
                <a16:creationId xmlns:a16="http://schemas.microsoft.com/office/drawing/2014/main" id="{D8F4001D-A904-4318-BA8F-CCABDFEB79A8}"/>
              </a:ext>
            </a:extLst>
          </p:cNvPr>
          <p:cNvGraphicFramePr>
            <a:graphicFrameLocks/>
          </p:cNvGraphicFramePr>
          <p:nvPr>
            <p:extLst>
              <p:ext uri="{D42A27DB-BD31-4B8C-83A1-F6EECF244321}">
                <p14:modId xmlns:p14="http://schemas.microsoft.com/office/powerpoint/2010/main" val="2175754838"/>
              </p:ext>
            </p:extLst>
          </p:nvPr>
        </p:nvGraphicFramePr>
        <p:xfrm>
          <a:off x="1861358" y="1313187"/>
          <a:ext cx="8787592" cy="4651240"/>
        </p:xfrm>
        <a:graphic>
          <a:graphicData uri="http://schemas.openxmlformats.org/drawingml/2006/table">
            <a:tbl>
              <a:tblPr bandRow="1">
                <a:tableStyleId>{8A107856-5554-42FB-B03E-39F5DBC370BA}</a:tableStyleId>
              </a:tblPr>
              <a:tblGrid>
                <a:gridCol w="2320440">
                  <a:extLst>
                    <a:ext uri="{9D8B030D-6E8A-4147-A177-3AD203B41FA5}">
                      <a16:colId xmlns:a16="http://schemas.microsoft.com/office/drawing/2014/main" val="20000"/>
                    </a:ext>
                  </a:extLst>
                </a:gridCol>
                <a:gridCol w="3095302">
                  <a:extLst>
                    <a:ext uri="{9D8B030D-6E8A-4147-A177-3AD203B41FA5}">
                      <a16:colId xmlns:a16="http://schemas.microsoft.com/office/drawing/2014/main" val="20001"/>
                    </a:ext>
                  </a:extLst>
                </a:gridCol>
                <a:gridCol w="3371850">
                  <a:extLst>
                    <a:ext uri="{9D8B030D-6E8A-4147-A177-3AD203B41FA5}">
                      <a16:colId xmlns:a16="http://schemas.microsoft.com/office/drawing/2014/main" val="20002"/>
                    </a:ext>
                  </a:extLst>
                </a:gridCol>
              </a:tblGrid>
              <a:tr h="438912">
                <a:tc rowSpan="5">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en-US" sz="2000" b="0" i="0" u="none" strike="noStrike" cap="none" normalizeH="0" baseline="0" dirty="0">
                          <a:ln>
                            <a:noFill/>
                          </a:ln>
                          <a:solidFill>
                            <a:schemeClr val="tx1"/>
                          </a:solidFill>
                          <a:effectLst/>
                          <a:latin typeface="Arial" charset="0"/>
                        </a:rPr>
                        <a:t>连续流</a:t>
                      </a:r>
                      <a:endParaRPr kumimoji="0" lang="en-US" sz="2000" b="0" i="0" u="none" strike="noStrike" cap="none" normalizeH="0" baseline="0" dirty="0">
                        <a:ln>
                          <a:noFill/>
                        </a:ln>
                        <a:solidFill>
                          <a:schemeClr val="tx1"/>
                        </a:solidFill>
                        <a:effectLst/>
                        <a:latin typeface="Arial" charset="0"/>
                      </a:endParaRPr>
                    </a:p>
                  </a:txBody>
                  <a:tcPr marT="45716" marB="45716"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2000" u="none" strike="noStrike" cap="none" normalizeH="0" baseline="0" dirty="0" err="1">
                          <a:ln>
                            <a:noFill/>
                          </a:ln>
                          <a:effectLst/>
                        </a:rPr>
                        <a:t>Fwy</a:t>
                      </a:r>
                      <a:r>
                        <a:rPr kumimoji="0" lang="en-US" sz="2000" u="none" strike="noStrike" cap="none" normalizeH="0" baseline="0" dirty="0">
                          <a:ln>
                            <a:noFill/>
                          </a:ln>
                          <a:effectLst/>
                        </a:rPr>
                        <a:t>: </a:t>
                      </a:r>
                      <a:r>
                        <a:rPr kumimoji="0" lang="zh-CN" altLang="en-US" sz="2000" u="none" strike="noStrike" cap="none" normalizeH="0" baseline="0" dirty="0">
                          <a:ln>
                            <a:noFill/>
                          </a:ln>
                          <a:effectLst/>
                        </a:rPr>
                        <a:t>基础路段</a:t>
                      </a:r>
                      <a:endParaRPr kumimoji="0" lang="en-US" sz="2000" b="0" i="0" u="none" strike="noStrike" cap="none" normalizeH="0" baseline="0" dirty="0">
                        <a:ln>
                          <a:noFill/>
                        </a:ln>
                        <a:solidFill>
                          <a:schemeClr val="tx1"/>
                        </a:solidFill>
                        <a:effectLst/>
                        <a:latin typeface="Arial" charset="0"/>
                      </a:endParaRPr>
                    </a:p>
                  </a:txBody>
                  <a:tcPr marT="45716" marB="45716" horzOverflow="overflow"/>
                </a:tc>
                <a:tc>
                  <a:txBody>
                    <a:bodyPr/>
                    <a:lstStyle/>
                    <a:p>
                      <a:pPr marL="0" marR="0" lvl="0" indent="0" algn="l" defTabSz="914400" rtl="0" eaLnBrk="1" fontAlgn="base" latinLnBrk="0" hangingPunct="1">
                        <a:lnSpc>
                          <a:spcPct val="100000"/>
                        </a:lnSpc>
                        <a:spcBef>
                          <a:spcPct val="20000"/>
                        </a:spcBef>
                        <a:spcAft>
                          <a:spcPct val="0"/>
                        </a:spcAft>
                        <a:buClr>
                          <a:srgbClr val="1CADE4"/>
                        </a:buClr>
                        <a:buSzPct val="80000"/>
                        <a:buFont typeface="Wingdings" pitchFamily="2" charset="2"/>
                        <a:buNone/>
                        <a:tabLst/>
                        <a:defRPr/>
                      </a:pPr>
                      <a:r>
                        <a:rPr kumimoji="0" lang="zh-CN" altLang="en-US" sz="20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t>密度</a:t>
                      </a:r>
                      <a:r>
                        <a:rPr kumimoji="0" lang="en-US" altLang="zh-CN" sz="20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t> (pc/mi/ln)</a:t>
                      </a:r>
                      <a:endParaRPr kumimoji="0" lang="en-US" altLang="zh-CN" sz="2000" b="0" i="0" u="none" strike="noStrike" kern="1200" cap="none" spc="0" normalizeH="0" baseline="0" noProof="0" dirty="0">
                        <a:ln>
                          <a:noFill/>
                        </a:ln>
                        <a:solidFill>
                          <a:prstClr val="black"/>
                        </a:solidFill>
                        <a:effectLst/>
                        <a:uLnTx/>
                        <a:uFillTx/>
                        <a:latin typeface="Arial" charset="0"/>
                        <a:ea typeface="宋体" panose="02010600030101010101" pitchFamily="2" charset="-122"/>
                        <a:cs typeface="+mn-cs"/>
                      </a:endParaRPr>
                    </a:p>
                  </a:txBody>
                  <a:tcPr marT="45716" marB="45716" horzOverflow="overflow"/>
                </a:tc>
                <a:extLst>
                  <a:ext uri="{0D108BD9-81ED-4DB2-BD59-A6C34878D82A}">
                    <a16:rowId xmlns:a16="http://schemas.microsoft.com/office/drawing/2014/main" val="10000"/>
                  </a:ext>
                </a:extLst>
              </a:tr>
              <a:tr h="438912">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2000" u="none" strike="noStrike" cap="none" normalizeH="0" baseline="0" dirty="0" err="1">
                          <a:ln>
                            <a:noFill/>
                          </a:ln>
                          <a:effectLst/>
                        </a:rPr>
                        <a:t>Fwy</a:t>
                      </a:r>
                      <a:r>
                        <a:rPr kumimoji="0" lang="en-US" sz="2000" u="none" strike="noStrike" cap="none" normalizeH="0" baseline="0" dirty="0">
                          <a:ln>
                            <a:noFill/>
                          </a:ln>
                          <a:effectLst/>
                        </a:rPr>
                        <a:t>: </a:t>
                      </a:r>
                      <a:r>
                        <a:rPr kumimoji="0" lang="zh-CN" altLang="en-US" sz="2000" u="none" strike="noStrike" cap="none" normalizeH="0" baseline="0" dirty="0">
                          <a:ln>
                            <a:noFill/>
                          </a:ln>
                          <a:effectLst/>
                        </a:rPr>
                        <a:t>交织区</a:t>
                      </a:r>
                      <a:endParaRPr kumimoji="0" lang="en-US" sz="2000" b="0" i="0" u="none" strike="noStrike" cap="none" normalizeH="0" baseline="0" dirty="0">
                        <a:ln>
                          <a:noFill/>
                        </a:ln>
                        <a:solidFill>
                          <a:schemeClr val="tx1"/>
                        </a:solidFill>
                        <a:effectLst/>
                        <a:latin typeface="Arial" charset="0"/>
                      </a:endParaRPr>
                    </a:p>
                  </a:txBody>
                  <a:tcPr marT="45716" marB="45716" horzOverflow="overflow"/>
                </a:tc>
                <a:tc>
                  <a:txBody>
                    <a:bodyPr/>
                    <a:lstStyle/>
                    <a:p>
                      <a:pPr marL="0" marR="0" lvl="0" indent="0" algn="l" defTabSz="914400" rtl="0" eaLnBrk="1" fontAlgn="base" latinLnBrk="0" hangingPunct="1">
                        <a:lnSpc>
                          <a:spcPct val="100000"/>
                        </a:lnSpc>
                        <a:spcBef>
                          <a:spcPct val="20000"/>
                        </a:spcBef>
                        <a:spcAft>
                          <a:spcPct val="0"/>
                        </a:spcAft>
                        <a:buClr>
                          <a:srgbClr val="1CADE4"/>
                        </a:buClr>
                        <a:buSzPct val="80000"/>
                        <a:buFont typeface="Wingdings" pitchFamily="2" charset="2"/>
                        <a:buNone/>
                        <a:tabLst/>
                        <a:defRPr/>
                      </a:pPr>
                      <a:r>
                        <a:rPr kumimoji="0" lang="zh-CN" altLang="en-US" sz="20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t>密度</a:t>
                      </a:r>
                      <a:r>
                        <a:rPr kumimoji="0" lang="en-US" altLang="zh-CN" sz="20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t> (pc/mi/ln)</a:t>
                      </a:r>
                      <a:endParaRPr kumimoji="0" lang="en-US" altLang="zh-CN" sz="2000" b="0" i="0" u="none" strike="noStrike" kern="1200" cap="none" spc="0" normalizeH="0" baseline="0" noProof="0" dirty="0">
                        <a:ln>
                          <a:noFill/>
                        </a:ln>
                        <a:solidFill>
                          <a:prstClr val="black"/>
                        </a:solidFill>
                        <a:effectLst/>
                        <a:uLnTx/>
                        <a:uFillTx/>
                        <a:latin typeface="Arial" charset="0"/>
                        <a:ea typeface="宋体" panose="02010600030101010101" pitchFamily="2" charset="-122"/>
                        <a:cs typeface="+mn-cs"/>
                      </a:endParaRPr>
                    </a:p>
                  </a:txBody>
                  <a:tcPr marT="45716" marB="45716" horzOverflow="overflow"/>
                </a:tc>
                <a:extLst>
                  <a:ext uri="{0D108BD9-81ED-4DB2-BD59-A6C34878D82A}">
                    <a16:rowId xmlns:a16="http://schemas.microsoft.com/office/drawing/2014/main" val="10001"/>
                  </a:ext>
                </a:extLst>
              </a:tr>
              <a:tr h="438912">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2000" u="none" strike="noStrike" cap="none" normalizeH="0" baseline="0" dirty="0" err="1">
                          <a:ln>
                            <a:noFill/>
                          </a:ln>
                          <a:effectLst/>
                        </a:rPr>
                        <a:t>Fwy</a:t>
                      </a:r>
                      <a:r>
                        <a:rPr kumimoji="0" lang="en-US" sz="2000" u="none" strike="noStrike" cap="none" normalizeH="0" baseline="0" dirty="0">
                          <a:ln>
                            <a:noFill/>
                          </a:ln>
                          <a:effectLst/>
                        </a:rPr>
                        <a:t>: </a:t>
                      </a:r>
                      <a:r>
                        <a:rPr kumimoji="0" lang="zh-CN" altLang="en-US" sz="2000" u="none" strike="noStrike" cap="none" normalizeH="0" baseline="0" dirty="0">
                          <a:ln>
                            <a:noFill/>
                          </a:ln>
                          <a:effectLst/>
                        </a:rPr>
                        <a:t>匝道</a:t>
                      </a:r>
                      <a:r>
                        <a:rPr kumimoji="0" lang="en-US" altLang="zh-CN" sz="2000" u="none" strike="noStrike" cap="none" normalizeH="0" baseline="0" dirty="0">
                          <a:ln>
                            <a:noFill/>
                          </a:ln>
                          <a:effectLst/>
                        </a:rPr>
                        <a:t>(</a:t>
                      </a:r>
                      <a:r>
                        <a:rPr kumimoji="0" lang="zh-CN" altLang="en-US" sz="2000" u="none" strike="noStrike" cap="none" normalizeH="0" baseline="0" dirty="0">
                          <a:ln>
                            <a:noFill/>
                          </a:ln>
                          <a:effectLst/>
                        </a:rPr>
                        <a:t>与普通公路</a:t>
                      </a:r>
                      <a:r>
                        <a:rPr kumimoji="0" lang="en-US" altLang="zh-CN" sz="2000" u="none" strike="noStrike" cap="none" normalizeH="0" baseline="0" dirty="0">
                          <a:ln>
                            <a:noFill/>
                          </a:ln>
                          <a:effectLst/>
                        </a:rPr>
                        <a:t>)</a:t>
                      </a:r>
                      <a:r>
                        <a:rPr kumimoji="0" lang="zh-CN" altLang="en-US" sz="2000" u="none" strike="noStrike" cap="none" normalizeH="0" baseline="0" dirty="0">
                          <a:ln>
                            <a:noFill/>
                          </a:ln>
                          <a:effectLst/>
                        </a:rPr>
                        <a:t>连接处</a:t>
                      </a:r>
                      <a:endParaRPr kumimoji="0" lang="en-US" sz="2000" b="0" i="0" u="none" strike="noStrike" cap="none" normalizeH="0" baseline="0" dirty="0">
                        <a:ln>
                          <a:noFill/>
                        </a:ln>
                        <a:solidFill>
                          <a:schemeClr val="tx1"/>
                        </a:solidFill>
                        <a:effectLst/>
                        <a:latin typeface="Arial" charset="0"/>
                      </a:endParaRPr>
                    </a:p>
                  </a:txBody>
                  <a:tcPr marT="45716" marB="45716" horzOverflow="overflow"/>
                </a:tc>
                <a:tc>
                  <a:txBody>
                    <a:bodyPr/>
                    <a:lstStyle/>
                    <a:p>
                      <a:pPr marL="0" marR="0" lvl="0" indent="0" algn="l" defTabSz="914400" rtl="0" eaLnBrk="1" fontAlgn="base" latinLnBrk="0" hangingPunct="1">
                        <a:lnSpc>
                          <a:spcPct val="100000"/>
                        </a:lnSpc>
                        <a:spcBef>
                          <a:spcPct val="20000"/>
                        </a:spcBef>
                        <a:spcAft>
                          <a:spcPct val="0"/>
                        </a:spcAft>
                        <a:buClr>
                          <a:srgbClr val="1CADE4"/>
                        </a:buClr>
                        <a:buSzPct val="80000"/>
                        <a:buFont typeface="Wingdings" pitchFamily="2" charset="2"/>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密度</a:t>
                      </a:r>
                      <a:r>
                        <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(pc/mi/ln)</a:t>
                      </a:r>
                      <a:endParaRPr kumimoji="0" lang="en-US" altLang="zh-CN" sz="2000" b="0" i="0" u="none" strike="noStrike" kern="1200" cap="none" spc="0" normalizeH="0" baseline="0" noProof="0" dirty="0">
                        <a:ln>
                          <a:noFill/>
                        </a:ln>
                        <a:solidFill>
                          <a:prstClr val="black"/>
                        </a:solidFill>
                        <a:effectLst/>
                        <a:uLnTx/>
                        <a:uFillTx/>
                        <a:latin typeface="Arial" charset="0"/>
                        <a:ea typeface="宋体" panose="02010600030101010101" pitchFamily="2" charset="-122"/>
                        <a:cs typeface="+mn-cs"/>
                      </a:endParaRPr>
                    </a:p>
                  </a:txBody>
                  <a:tcPr marT="45716" marB="45716" horzOverflow="overflow"/>
                </a:tc>
                <a:extLst>
                  <a:ext uri="{0D108BD9-81ED-4DB2-BD59-A6C34878D82A}">
                    <a16:rowId xmlns:a16="http://schemas.microsoft.com/office/drawing/2014/main" val="10002"/>
                  </a:ext>
                </a:extLst>
              </a:tr>
              <a:tr h="438912">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en-US" sz="2000" u="none" strike="noStrike" cap="none" normalizeH="0" baseline="0" dirty="0">
                          <a:ln>
                            <a:noFill/>
                          </a:ln>
                          <a:effectLst/>
                        </a:rPr>
                        <a:t>多车道公路</a:t>
                      </a:r>
                      <a:endParaRPr kumimoji="0" lang="en-US" sz="2000" b="0" i="0" u="none" strike="noStrike" cap="none" normalizeH="0" baseline="0" dirty="0">
                        <a:ln>
                          <a:noFill/>
                        </a:ln>
                        <a:solidFill>
                          <a:schemeClr val="tx1"/>
                        </a:solidFill>
                        <a:effectLst/>
                        <a:latin typeface="Arial" charset="0"/>
                      </a:endParaRPr>
                    </a:p>
                  </a:txBody>
                  <a:tcPr marT="45716" marB="45716"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en-US" sz="2000" u="none" strike="noStrike" cap="none" normalizeH="0" baseline="0" dirty="0">
                          <a:ln>
                            <a:noFill/>
                          </a:ln>
                          <a:effectLst/>
                        </a:rPr>
                        <a:t>密度</a:t>
                      </a:r>
                      <a:r>
                        <a:rPr kumimoji="0" lang="en-US" sz="2000" u="none" strike="noStrike" cap="none" normalizeH="0" baseline="0" dirty="0">
                          <a:ln>
                            <a:noFill/>
                          </a:ln>
                          <a:effectLst/>
                        </a:rPr>
                        <a:t> (pc/mi/ln)</a:t>
                      </a:r>
                      <a:endParaRPr kumimoji="0" lang="en-US" sz="2000" b="0" i="0" u="none" strike="noStrike" cap="none" normalizeH="0" baseline="0" dirty="0">
                        <a:ln>
                          <a:noFill/>
                        </a:ln>
                        <a:solidFill>
                          <a:schemeClr val="tx1"/>
                        </a:solidFill>
                        <a:effectLst/>
                        <a:latin typeface="Arial" charset="0"/>
                      </a:endParaRPr>
                    </a:p>
                  </a:txBody>
                  <a:tcPr marT="45716" marB="45716" horzOverflow="overflow"/>
                </a:tc>
                <a:extLst>
                  <a:ext uri="{0D108BD9-81ED-4DB2-BD59-A6C34878D82A}">
                    <a16:rowId xmlns:a16="http://schemas.microsoft.com/office/drawing/2014/main" val="10003"/>
                  </a:ext>
                </a:extLst>
              </a:tr>
              <a:tr h="438912">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en-US" sz="2000" u="none" strike="noStrike" cap="none" normalizeH="0" baseline="0" dirty="0">
                          <a:ln>
                            <a:noFill/>
                          </a:ln>
                          <a:effectLst/>
                        </a:rPr>
                        <a:t>双车道公路</a:t>
                      </a:r>
                      <a:endParaRPr kumimoji="0" lang="en-US" sz="2000" b="0" i="0" u="none" strike="noStrike" cap="none" normalizeH="0" baseline="0" dirty="0">
                        <a:ln>
                          <a:noFill/>
                        </a:ln>
                        <a:solidFill>
                          <a:schemeClr val="tx1"/>
                        </a:solidFill>
                        <a:effectLst/>
                        <a:latin typeface="Arial" charset="0"/>
                      </a:endParaRPr>
                    </a:p>
                  </a:txBody>
                  <a:tcPr marT="45716" marB="45716"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lang="zh-CN" altLang="en-US" sz="1800" b="0" i="0" kern="1200" dirty="0">
                          <a:solidFill>
                            <a:schemeClr val="dk1"/>
                          </a:solidFill>
                          <a:effectLst/>
                          <a:latin typeface="+mn-lt"/>
                          <a:ea typeface="+mn-ea"/>
                          <a:cs typeface="+mn-cs"/>
                        </a:rPr>
                        <a:t>跟驰时间百分数</a:t>
                      </a:r>
                      <a:endParaRPr kumimoji="0" lang="en-US" sz="2000" b="0" i="0" u="none" strike="noStrike" cap="none" normalizeH="0" baseline="0" dirty="0">
                        <a:ln>
                          <a:noFill/>
                        </a:ln>
                        <a:solidFill>
                          <a:schemeClr val="tx1"/>
                        </a:solidFill>
                        <a:effectLst/>
                        <a:latin typeface="Arial" charset="0"/>
                      </a:endParaRPr>
                    </a:p>
                  </a:txBody>
                  <a:tcPr marT="45716" marB="45716" horzOverflow="overflow"/>
                </a:tc>
                <a:extLst>
                  <a:ext uri="{0D108BD9-81ED-4DB2-BD59-A6C34878D82A}">
                    <a16:rowId xmlns:a16="http://schemas.microsoft.com/office/drawing/2014/main" val="10004"/>
                  </a:ext>
                </a:extLst>
              </a:tr>
              <a:tr h="438912">
                <a:tc rowSpan="5">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en-US" sz="2000" b="0" i="0" u="none" strike="noStrike" cap="none" normalizeH="0" baseline="0" dirty="0">
                          <a:ln>
                            <a:noFill/>
                          </a:ln>
                          <a:solidFill>
                            <a:schemeClr val="tx1"/>
                          </a:solidFill>
                          <a:effectLst/>
                          <a:latin typeface="Arial" charset="0"/>
                        </a:rPr>
                        <a:t>间断流</a:t>
                      </a:r>
                      <a:endParaRPr kumimoji="0" lang="en-US" sz="2000" b="0" i="0" u="none" strike="noStrike" cap="none" normalizeH="0" baseline="0" dirty="0">
                        <a:ln>
                          <a:noFill/>
                        </a:ln>
                        <a:solidFill>
                          <a:schemeClr val="tx1"/>
                        </a:solidFill>
                        <a:effectLst/>
                        <a:latin typeface="Arial" charset="0"/>
                      </a:endParaRPr>
                    </a:p>
                  </a:txBody>
                  <a:tcPr marT="45716" marB="45716"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en-US" sz="2000" u="none" strike="noStrike" cap="none" normalizeH="0" baseline="0" dirty="0">
                          <a:ln>
                            <a:noFill/>
                          </a:ln>
                          <a:effectLst/>
                        </a:rPr>
                        <a:t>信号交叉口</a:t>
                      </a:r>
                      <a:endParaRPr kumimoji="0" lang="en-US" sz="2000" b="0" i="0" u="none" strike="noStrike" cap="none" normalizeH="0" baseline="0" dirty="0">
                        <a:ln>
                          <a:noFill/>
                        </a:ln>
                        <a:solidFill>
                          <a:schemeClr val="tx1"/>
                        </a:solidFill>
                        <a:effectLst/>
                        <a:latin typeface="Arial" charset="0"/>
                      </a:endParaRPr>
                    </a:p>
                  </a:txBody>
                  <a:tcPr marT="45716" marB="45716"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en-US" sz="2000" u="none" strike="noStrike" cap="none" normalizeH="0" baseline="0" dirty="0">
                          <a:ln>
                            <a:noFill/>
                          </a:ln>
                          <a:effectLst/>
                        </a:rPr>
                        <a:t>延误</a:t>
                      </a:r>
                      <a:r>
                        <a:rPr kumimoji="0" lang="en-US" sz="2000" u="none" strike="noStrike" cap="none" normalizeH="0" baseline="0" dirty="0">
                          <a:ln>
                            <a:noFill/>
                          </a:ln>
                          <a:effectLst/>
                        </a:rPr>
                        <a:t> (sec/</a:t>
                      </a:r>
                      <a:r>
                        <a:rPr kumimoji="0" lang="en-US" sz="2000" u="none" strike="noStrike" cap="none" normalizeH="0" baseline="0" dirty="0" err="1">
                          <a:ln>
                            <a:noFill/>
                          </a:ln>
                          <a:effectLst/>
                        </a:rPr>
                        <a:t>veh</a:t>
                      </a:r>
                      <a:r>
                        <a:rPr kumimoji="0" lang="en-US" sz="2000" u="none" strike="noStrike" cap="none" normalizeH="0" baseline="0" dirty="0">
                          <a:ln>
                            <a:noFill/>
                          </a:ln>
                          <a:effectLst/>
                        </a:rPr>
                        <a:t>)</a:t>
                      </a:r>
                      <a:endParaRPr kumimoji="0" lang="en-US" sz="2000" b="0" i="0" u="none" strike="noStrike" cap="none" normalizeH="0" baseline="0" dirty="0">
                        <a:ln>
                          <a:noFill/>
                        </a:ln>
                        <a:solidFill>
                          <a:schemeClr val="tx1"/>
                        </a:solidFill>
                        <a:effectLst/>
                        <a:latin typeface="Arial" charset="0"/>
                      </a:endParaRPr>
                    </a:p>
                  </a:txBody>
                  <a:tcPr marT="45716" marB="45716" horzOverflow="overflow"/>
                </a:tc>
                <a:extLst>
                  <a:ext uri="{0D108BD9-81ED-4DB2-BD59-A6C34878D82A}">
                    <a16:rowId xmlns:a16="http://schemas.microsoft.com/office/drawing/2014/main" val="10005"/>
                  </a:ext>
                </a:extLst>
              </a:tr>
              <a:tr h="438912">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en-US" sz="2000" u="none" strike="noStrike" cap="none" normalizeH="0" baseline="0" dirty="0">
                          <a:ln>
                            <a:noFill/>
                          </a:ln>
                          <a:effectLst/>
                        </a:rPr>
                        <a:t>无信号交叉口</a:t>
                      </a:r>
                      <a:endParaRPr kumimoji="0" lang="en-US" sz="2000" b="0" i="0" u="none" strike="noStrike" cap="none" normalizeH="0" baseline="0" dirty="0">
                        <a:ln>
                          <a:noFill/>
                        </a:ln>
                        <a:solidFill>
                          <a:schemeClr val="tx1"/>
                        </a:solidFill>
                        <a:effectLst/>
                        <a:latin typeface="Arial" charset="0"/>
                      </a:endParaRPr>
                    </a:p>
                  </a:txBody>
                  <a:tcPr marT="45716" marB="45716"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en-US" sz="2000" u="none" strike="noStrike" cap="none" normalizeH="0" baseline="0" dirty="0">
                          <a:ln>
                            <a:noFill/>
                          </a:ln>
                          <a:effectLst/>
                        </a:rPr>
                        <a:t>延误</a:t>
                      </a:r>
                      <a:r>
                        <a:rPr kumimoji="0" lang="en-US" sz="2000" u="none" strike="noStrike" cap="none" normalizeH="0" baseline="0" dirty="0">
                          <a:ln>
                            <a:noFill/>
                          </a:ln>
                          <a:effectLst/>
                        </a:rPr>
                        <a:t>(sec/</a:t>
                      </a:r>
                      <a:r>
                        <a:rPr kumimoji="0" lang="en-US" sz="2000" u="none" strike="noStrike" cap="none" normalizeH="0" baseline="0" dirty="0" err="1">
                          <a:ln>
                            <a:noFill/>
                          </a:ln>
                          <a:effectLst/>
                        </a:rPr>
                        <a:t>veh</a:t>
                      </a:r>
                      <a:r>
                        <a:rPr kumimoji="0" lang="en-US" sz="2000" u="none" strike="noStrike" cap="none" normalizeH="0" baseline="0" dirty="0">
                          <a:ln>
                            <a:noFill/>
                          </a:ln>
                          <a:effectLst/>
                        </a:rPr>
                        <a:t>)</a:t>
                      </a:r>
                      <a:endParaRPr kumimoji="0" lang="en-US" sz="2000" b="0" i="0" u="none" strike="noStrike" cap="none" normalizeH="0" baseline="0" dirty="0">
                        <a:ln>
                          <a:noFill/>
                        </a:ln>
                        <a:solidFill>
                          <a:schemeClr val="tx1"/>
                        </a:solidFill>
                        <a:effectLst/>
                        <a:latin typeface="Arial" charset="0"/>
                      </a:endParaRPr>
                    </a:p>
                  </a:txBody>
                  <a:tcPr marT="45716" marB="45716" horzOverflow="overflow"/>
                </a:tc>
                <a:extLst>
                  <a:ext uri="{0D108BD9-81ED-4DB2-BD59-A6C34878D82A}">
                    <a16:rowId xmlns:a16="http://schemas.microsoft.com/office/drawing/2014/main" val="10006"/>
                  </a:ext>
                </a:extLst>
              </a:tr>
              <a:tr h="438912">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en-US" sz="2000" b="0" i="0" u="none" strike="noStrike" cap="none" normalizeH="0" baseline="0" dirty="0">
                          <a:ln>
                            <a:noFill/>
                          </a:ln>
                          <a:solidFill>
                            <a:schemeClr val="tx1"/>
                          </a:solidFill>
                          <a:effectLst/>
                          <a:latin typeface="Arial" charset="0"/>
                        </a:rPr>
                        <a:t>主干道</a:t>
                      </a:r>
                      <a:endParaRPr kumimoji="0" lang="en-US" sz="2000" b="0" i="0" u="none" strike="noStrike" cap="none" normalizeH="0" baseline="0" dirty="0">
                        <a:ln>
                          <a:noFill/>
                        </a:ln>
                        <a:solidFill>
                          <a:schemeClr val="tx1"/>
                        </a:solidFill>
                        <a:effectLst/>
                        <a:latin typeface="Arial" charset="0"/>
                      </a:endParaRPr>
                    </a:p>
                  </a:txBody>
                  <a:tcPr marT="45716" marB="45716"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en-US" sz="2000" u="none" strike="noStrike" cap="none" normalizeH="0" baseline="0" dirty="0">
                          <a:ln>
                            <a:noFill/>
                          </a:ln>
                          <a:effectLst/>
                        </a:rPr>
                        <a:t>平均行驶速度</a:t>
                      </a:r>
                      <a:endParaRPr kumimoji="0" lang="en-US" sz="2000" b="0" i="0" u="none" strike="noStrike" cap="none" normalizeH="0" baseline="0" dirty="0">
                        <a:ln>
                          <a:noFill/>
                        </a:ln>
                        <a:solidFill>
                          <a:schemeClr val="tx1"/>
                        </a:solidFill>
                        <a:effectLst/>
                        <a:latin typeface="Arial" charset="0"/>
                      </a:endParaRPr>
                    </a:p>
                  </a:txBody>
                  <a:tcPr marT="45716" marB="45716" horzOverflow="overflow"/>
                </a:tc>
                <a:extLst>
                  <a:ext uri="{0D108BD9-81ED-4DB2-BD59-A6C34878D82A}">
                    <a16:rowId xmlns:a16="http://schemas.microsoft.com/office/drawing/2014/main" val="10007"/>
                  </a:ext>
                </a:extLst>
              </a:tr>
              <a:tr h="438912">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en-US" sz="2000" u="none" strike="noStrike" cap="none" normalizeH="0" baseline="0" dirty="0">
                          <a:ln>
                            <a:noFill/>
                          </a:ln>
                          <a:effectLst/>
                        </a:rPr>
                        <a:t>公交</a:t>
                      </a:r>
                      <a:endParaRPr kumimoji="0" lang="en-US" sz="2000" b="0" i="0" u="none" strike="noStrike" cap="none" normalizeH="0" baseline="0" dirty="0">
                        <a:ln>
                          <a:noFill/>
                        </a:ln>
                        <a:solidFill>
                          <a:schemeClr val="tx1"/>
                        </a:solidFill>
                        <a:effectLst/>
                        <a:latin typeface="Arial" charset="0"/>
                      </a:endParaRPr>
                    </a:p>
                  </a:txBody>
                  <a:tcPr marT="45716" marB="45716"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2000" u="none" strike="noStrike" cap="none" normalizeH="0" baseline="0" dirty="0">
                          <a:ln>
                            <a:noFill/>
                          </a:ln>
                          <a:effectLst/>
                        </a:rPr>
                        <a:t>LOS </a:t>
                      </a:r>
                      <a:r>
                        <a:rPr kumimoji="0" lang="zh-CN" altLang="en-US" sz="2000" u="none" strike="noStrike" cap="none" normalizeH="0" baseline="0" dirty="0">
                          <a:ln>
                            <a:noFill/>
                          </a:ln>
                          <a:effectLst/>
                        </a:rPr>
                        <a:t>分数</a:t>
                      </a:r>
                      <a:endParaRPr kumimoji="0" lang="en-US" sz="2000" b="0" i="0" u="none" strike="noStrike" cap="none" normalizeH="0" baseline="0" dirty="0">
                        <a:ln>
                          <a:noFill/>
                        </a:ln>
                        <a:solidFill>
                          <a:schemeClr val="tx1"/>
                        </a:solidFill>
                        <a:effectLst/>
                        <a:latin typeface="Arial" charset="0"/>
                      </a:endParaRPr>
                    </a:p>
                  </a:txBody>
                  <a:tcPr marT="45716" marB="45716" horzOverflow="overflow"/>
                </a:tc>
                <a:extLst>
                  <a:ext uri="{0D108BD9-81ED-4DB2-BD59-A6C34878D82A}">
                    <a16:rowId xmlns:a16="http://schemas.microsoft.com/office/drawing/2014/main" val="10008"/>
                  </a:ext>
                </a:extLst>
              </a:tr>
              <a:tr h="438912">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en-US" sz="2000" b="0" i="0" u="none" strike="noStrike" cap="none" normalizeH="0" baseline="0" dirty="0">
                          <a:ln>
                            <a:noFill/>
                          </a:ln>
                          <a:solidFill>
                            <a:schemeClr val="tx1"/>
                          </a:solidFill>
                          <a:effectLst/>
                          <a:latin typeface="Arial" charset="0"/>
                        </a:rPr>
                        <a:t>行人</a:t>
                      </a:r>
                      <a:endParaRPr kumimoji="0" lang="en-US" sz="2000" b="0" i="0" u="none" strike="noStrike" cap="none" normalizeH="0" baseline="0" dirty="0">
                        <a:ln>
                          <a:noFill/>
                        </a:ln>
                        <a:solidFill>
                          <a:schemeClr val="tx1"/>
                        </a:solidFill>
                        <a:effectLst/>
                        <a:latin typeface="Arial" charset="0"/>
                      </a:endParaRPr>
                    </a:p>
                  </a:txBody>
                  <a:tcPr marT="45716" marB="45716"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2000" u="none" strike="noStrike" cap="none" normalizeH="0" baseline="0" dirty="0">
                          <a:ln>
                            <a:noFill/>
                          </a:ln>
                          <a:effectLst/>
                        </a:rPr>
                        <a:t>LOS </a:t>
                      </a:r>
                      <a:r>
                        <a:rPr kumimoji="0" lang="zh-CN" altLang="en-US" sz="2000" u="none" strike="noStrike" cap="none" normalizeH="0" baseline="0" dirty="0">
                          <a:ln>
                            <a:noFill/>
                          </a:ln>
                          <a:effectLst/>
                        </a:rPr>
                        <a:t>分数</a:t>
                      </a:r>
                      <a:endParaRPr kumimoji="0" lang="en-US" sz="2000" b="0" i="0" u="none" strike="noStrike" cap="none" normalizeH="0" baseline="0" dirty="0">
                        <a:ln>
                          <a:noFill/>
                        </a:ln>
                        <a:solidFill>
                          <a:schemeClr val="tx1"/>
                        </a:solidFill>
                        <a:effectLst/>
                        <a:latin typeface="Arial" charset="0"/>
                      </a:endParaRPr>
                    </a:p>
                  </a:txBody>
                  <a:tcPr marT="45716" marB="45716" horzOverflow="overflow"/>
                </a:tc>
                <a:extLst>
                  <a:ext uri="{0D108BD9-81ED-4DB2-BD59-A6C34878D82A}">
                    <a16:rowId xmlns:a16="http://schemas.microsoft.com/office/drawing/2014/main" val="10009"/>
                  </a:ext>
                </a:extLst>
              </a:tr>
            </a:tbl>
          </a:graphicData>
        </a:graphic>
      </p:graphicFrame>
      <p:pic>
        <p:nvPicPr>
          <p:cNvPr id="12" name="Picture 41">
            <a:extLst>
              <a:ext uri="{FF2B5EF4-FFF2-40B4-BE49-F238E27FC236}">
                <a16:creationId xmlns:a16="http://schemas.microsoft.com/office/drawing/2014/main" id="{10697966-9573-4AAD-863E-B423002BEF6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86836" y="1773369"/>
            <a:ext cx="1789752" cy="1731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42">
            <a:extLst>
              <a:ext uri="{FF2B5EF4-FFF2-40B4-BE49-F238E27FC236}">
                <a16:creationId xmlns:a16="http://schemas.microsoft.com/office/drawing/2014/main" id="{09EDFCF7-97AE-4B9C-8E7A-E8F665C619D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40262" y="4149919"/>
            <a:ext cx="1682901" cy="1674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BF278-95B8-4A21-A33A-59DDB6217891}"/>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dirty="0">
                <a:solidFill>
                  <a:srgbClr val="000000"/>
                </a:solidFill>
              </a:rPr>
              <a:t>服务水平（</a:t>
            </a:r>
            <a:r>
              <a:rPr lang="en-US" altLang="zh-CN" dirty="0">
                <a:solidFill>
                  <a:srgbClr val="000000"/>
                </a:solidFill>
              </a:rPr>
              <a:t>LOS</a:t>
            </a:r>
            <a:r>
              <a:rPr lang="zh-CN" altLang="en-US" dirty="0">
                <a:solidFill>
                  <a:srgbClr val="000000"/>
                </a:solidFill>
              </a:rPr>
              <a:t>）</a:t>
            </a:r>
            <a:endParaRPr lang="en-US" altLang="zh-CN" dirty="0"/>
          </a:p>
        </p:txBody>
      </p:sp>
      <p:sp>
        <p:nvSpPr>
          <p:cNvPr id="54276" name="Date Placeholder 3">
            <a:extLst>
              <a:ext uri="{FF2B5EF4-FFF2-40B4-BE49-F238E27FC236}">
                <a16:creationId xmlns:a16="http://schemas.microsoft.com/office/drawing/2014/main" id="{5307F497-C7E9-432B-8587-A40B8114800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12/23/2020</a:t>
            </a:r>
          </a:p>
        </p:txBody>
      </p:sp>
      <p:sp>
        <p:nvSpPr>
          <p:cNvPr id="54277" name="Footer Placeholder 4">
            <a:extLst>
              <a:ext uri="{FF2B5EF4-FFF2-40B4-BE49-F238E27FC236}">
                <a16:creationId xmlns:a16="http://schemas.microsoft.com/office/drawing/2014/main" id="{69D70B9E-FA57-40E8-BDD0-A79A5EC1FAA3}"/>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54278" name="Slide Number Placeholder 5">
            <a:extLst>
              <a:ext uri="{FF2B5EF4-FFF2-40B4-BE49-F238E27FC236}">
                <a16:creationId xmlns:a16="http://schemas.microsoft.com/office/drawing/2014/main" id="{309DC782-AF11-461E-91D0-728B2AE83E6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22</a:t>
            </a:r>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C2F28926-076E-4534-A3E2-3E0C0A8A3E0E}"/>
                  </a:ext>
                </a:extLst>
              </p:cNvPr>
              <p:cNvSpPr>
                <a:spLocks noGrp="1"/>
              </p:cNvSpPr>
              <p:nvPr>
                <p:ph idx="1"/>
              </p:nvPr>
            </p:nvSpPr>
            <p:spPr>
              <a:xfrm>
                <a:off x="1097280" y="1240778"/>
                <a:ext cx="10058400" cy="5060447"/>
              </a:xfrm>
            </p:spPr>
            <p:txBody>
              <a:bodyPr/>
              <a:lstStyle/>
              <a:p>
                <a:r>
                  <a:rPr lang="zh-CN" altLang="en-US" dirty="0"/>
                  <a:t>高速公路路段和高速公路设施的服务水平是根据密度</a:t>
                </a:r>
                <a:r>
                  <a:rPr lang="en-US" altLang="zh-CN" dirty="0"/>
                  <a:t>(pc/mi/ln)</a:t>
                </a:r>
                <a:r>
                  <a:rPr lang="zh-CN" altLang="en-US" dirty="0"/>
                  <a:t>来定义的。</a:t>
                </a:r>
                <a:endParaRPr lang="en-US" altLang="zh-CN" dirty="0"/>
              </a:p>
              <a:p>
                <a:endParaRPr lang="en-US" dirty="0"/>
              </a:p>
              <a:p>
                <a:r>
                  <a:rPr lang="zh-CN" altLang="en-US" dirty="0"/>
                  <a:t>服务水平可在基本速度</a:t>
                </a:r>
                <a:r>
                  <a:rPr lang="en-US" altLang="zh-CN" dirty="0"/>
                  <a:t>-</a:t>
                </a:r>
                <a:r>
                  <a:rPr lang="zh-CN" altLang="en-US" dirty="0"/>
                  <a:t>流量曲线上由图形表示。 因为：</a:t>
                </a:r>
                <a:endParaRPr lang="en-US" dirty="0"/>
              </a:p>
              <a:p>
                <a:pPr algn="ctr"/>
                <a14:m>
                  <m:oMath xmlns:m="http://schemas.openxmlformats.org/officeDocument/2006/math">
                    <m:r>
                      <a:rPr lang="en-US" i="1" dirty="0" smtClean="0">
                        <a:latin typeface="Cambria Math" panose="02040503050406030204" pitchFamily="18" charset="0"/>
                      </a:rPr>
                      <m:t>𝑑𝑒𝑛𝑠𝑖𝑡𝑦</m:t>
                    </m:r>
                    <m:r>
                      <a:rPr lang="en-US" i="1" dirty="0">
                        <a:latin typeface="Cambria Math" panose="02040503050406030204" pitchFamily="18" charset="0"/>
                      </a:rPr>
                      <m:t>=</m:t>
                    </m:r>
                    <m:r>
                      <a:rPr lang="en-US" i="1" dirty="0">
                        <a:latin typeface="Cambria Math" panose="02040503050406030204" pitchFamily="18" charset="0"/>
                      </a:rPr>
                      <m:t>𝑓𝑙𝑜𝑤</m:t>
                    </m:r>
                    <m:r>
                      <a:rPr lang="en-US" i="1" dirty="0">
                        <a:latin typeface="Cambria Math" panose="02040503050406030204" pitchFamily="18" charset="0"/>
                      </a:rPr>
                      <m:t> / </m:t>
                    </m:r>
                    <m:r>
                      <a:rPr lang="en-US" i="1" dirty="0">
                        <a:latin typeface="Cambria Math" panose="02040503050406030204" pitchFamily="18" charset="0"/>
                      </a:rPr>
                      <m:t>𝑠𝑝𝑒𝑒𝑑</m:t>
                    </m:r>
                  </m:oMath>
                </a14:m>
                <a:endParaRPr lang="en-US" dirty="0"/>
              </a:p>
              <a:p>
                <a:pPr algn="ctr"/>
                <a:r>
                  <a:rPr lang="zh-CN" altLang="en-US" dirty="0"/>
                  <a:t>密度</a:t>
                </a:r>
                <a:r>
                  <a:rPr lang="en-US" altLang="zh-CN" dirty="0"/>
                  <a:t> </a:t>
                </a:r>
                <a14:m>
                  <m:oMath xmlns:m="http://schemas.openxmlformats.org/officeDocument/2006/math">
                    <m:r>
                      <a:rPr lang="en-US" altLang="zh-CN" i="1" dirty="0">
                        <a:latin typeface="Cambria Math" panose="02040503050406030204" pitchFamily="18" charset="0"/>
                      </a:rPr>
                      <m:t>=</m:t>
                    </m:r>
                  </m:oMath>
                </a14:m>
                <a:r>
                  <a:rPr lang="en-US" altLang="zh-CN" dirty="0"/>
                  <a:t> </a:t>
                </a:r>
                <a:r>
                  <a:rPr lang="zh-CN" altLang="en-US" dirty="0"/>
                  <a:t>流量</a:t>
                </a:r>
                <a:r>
                  <a:rPr lang="en-US" altLang="zh-CN" dirty="0"/>
                  <a:t>/</a:t>
                </a:r>
                <a:r>
                  <a:rPr lang="zh-CN" altLang="en-US" dirty="0"/>
                  <a:t>速度</a:t>
                </a:r>
                <a:endParaRPr lang="en-US" dirty="0"/>
              </a:p>
              <a:p>
                <a:endParaRPr lang="en-US" dirty="0"/>
              </a:p>
              <a:p>
                <a:r>
                  <a:rPr lang="zh-CN" altLang="en-US" dirty="0"/>
                  <a:t>在速度</a:t>
                </a:r>
                <a:r>
                  <a:rPr lang="en-US" altLang="zh-CN" dirty="0"/>
                  <a:t>-</a:t>
                </a:r>
                <a:r>
                  <a:rPr lang="zh-CN" altLang="en-US" dirty="0"/>
                  <a:t>流量图中，原点开始的直线表示恒定密度。</a:t>
                </a:r>
                <a:endParaRPr lang="en-US" dirty="0"/>
              </a:p>
              <a:p>
                <a:endParaRPr lang="en-US" dirty="0"/>
              </a:p>
            </p:txBody>
          </p:sp>
        </mc:Choice>
        <mc:Fallback xmlns="">
          <p:sp>
            <p:nvSpPr>
              <p:cNvPr id="9" name="Content Placeholder 2">
                <a:extLst>
                  <a:ext uri="{FF2B5EF4-FFF2-40B4-BE49-F238E27FC236}">
                    <a16:creationId xmlns:a16="http://schemas.microsoft.com/office/drawing/2014/main" id="{C2F28926-076E-4534-A3E2-3E0C0A8A3E0E}"/>
                  </a:ext>
                </a:extLst>
              </p:cNvPr>
              <p:cNvSpPr>
                <a:spLocks noGrp="1" noRot="1" noChangeAspect="1" noMove="1" noResize="1" noEditPoints="1" noAdjustHandles="1" noChangeArrowheads="1" noChangeShapeType="1" noTextEdit="1"/>
              </p:cNvSpPr>
              <p:nvPr>
                <p:ph idx="1"/>
              </p:nvPr>
            </p:nvSpPr>
            <p:spPr>
              <a:xfrm>
                <a:off x="1097280" y="1240778"/>
                <a:ext cx="10058400" cy="5060447"/>
              </a:xfrm>
              <a:blipFill>
                <a:blip r:embed="rId3"/>
                <a:stretch>
                  <a:fillRect l="-1212" t="-2651"/>
                </a:stretch>
              </a:blipFill>
            </p:spPr>
            <p:txBody>
              <a:bodyPr/>
              <a:lstStyle/>
              <a:p>
                <a:r>
                  <a:rPr lang="zh-CN" altLang="en-US">
                    <a:noFill/>
                  </a:rPr>
                  <a:t> </a:t>
                </a:r>
              </a:p>
            </p:txBody>
          </p:sp>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3">
            <a:extLst>
              <a:ext uri="{FF2B5EF4-FFF2-40B4-BE49-F238E27FC236}">
                <a16:creationId xmlns:a16="http://schemas.microsoft.com/office/drawing/2014/main" id="{8A095488-EB5B-4E69-9A36-76B57BC838B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0"/>
            <a:ext cx="9353550" cy="628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3" name="Date Placeholder 4">
            <a:extLst>
              <a:ext uri="{FF2B5EF4-FFF2-40B4-BE49-F238E27FC236}">
                <a16:creationId xmlns:a16="http://schemas.microsoft.com/office/drawing/2014/main" id="{988BA313-A46B-4BCF-B43F-CFC44B4E0005}"/>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12/23/2020</a:t>
            </a:r>
          </a:p>
        </p:txBody>
      </p:sp>
      <p:sp>
        <p:nvSpPr>
          <p:cNvPr id="56324" name="Footer Placeholder 5">
            <a:extLst>
              <a:ext uri="{FF2B5EF4-FFF2-40B4-BE49-F238E27FC236}">
                <a16:creationId xmlns:a16="http://schemas.microsoft.com/office/drawing/2014/main" id="{E1097C22-CF8E-48BB-AF99-203331E023E6}"/>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56325" name="Slide Number Placeholder 6">
            <a:extLst>
              <a:ext uri="{FF2B5EF4-FFF2-40B4-BE49-F238E27FC236}">
                <a16:creationId xmlns:a16="http://schemas.microsoft.com/office/drawing/2014/main" id="{56B0714E-7AD5-4EAE-BA18-6BE22ADFB92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23</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7BCD6DF-FDC8-474E-9006-F69CFBD8B45B}"/>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dirty="0">
                <a:solidFill>
                  <a:srgbClr val="000000"/>
                </a:solidFill>
              </a:rPr>
              <a:t>高速公路服务水平分析</a:t>
            </a:r>
            <a:endParaRPr lang="en-US" altLang="zh-CN" dirty="0"/>
          </a:p>
        </p:txBody>
      </p:sp>
      <p:sp>
        <p:nvSpPr>
          <p:cNvPr id="58371" name="Content Placeholder 5">
            <a:extLst>
              <a:ext uri="{FF2B5EF4-FFF2-40B4-BE49-F238E27FC236}">
                <a16:creationId xmlns:a16="http://schemas.microsoft.com/office/drawing/2014/main" id="{22951802-7FB3-4483-AB81-5F1C85FBE486}"/>
              </a:ext>
            </a:extLst>
          </p:cNvPr>
          <p:cNvSpPr>
            <a:spLocks noGrp="1"/>
          </p:cNvSpPr>
          <p:nvPr>
            <p:ph idx="1"/>
          </p:nvPr>
        </p:nvSpPr>
        <p:spPr/>
        <p:txBody>
          <a:bodyPr/>
          <a:lstStyle/>
          <a:p>
            <a:pPr eaLnBrk="1" hangingPunct="1"/>
            <a:r>
              <a:rPr lang="zh-CN" altLang="en-US" dirty="0">
                <a:solidFill>
                  <a:srgbClr val="FF0000"/>
                </a:solidFill>
              </a:rPr>
              <a:t>在实践中，如何确定高速公路基本路段的服务水平？</a:t>
            </a:r>
            <a:endParaRPr lang="en-US" altLang="zh-CN" dirty="0">
              <a:solidFill>
                <a:srgbClr val="FF0000"/>
              </a:solidFill>
            </a:endParaRPr>
          </a:p>
          <a:p>
            <a:pPr eaLnBrk="1" hangingPunct="1"/>
            <a:endParaRPr lang="en-US" altLang="zh-CN" dirty="0">
              <a:solidFill>
                <a:srgbClr val="FF0000"/>
              </a:solidFill>
            </a:endParaRPr>
          </a:p>
          <a:p>
            <a:pPr marL="91440" indent="-91440" eaLnBrk="1" hangingPunct="1"/>
            <a:r>
              <a:rPr lang="zh-CN" altLang="en-US" dirty="0">
                <a:solidFill>
                  <a:schemeClr val="tx1">
                    <a:lumMod val="75000"/>
                    <a:lumOff val="25000"/>
                  </a:schemeClr>
                </a:solidFill>
              </a:rPr>
              <a:t>高速公路或多车道路段的服务水平预测通常包括四个步骤：</a:t>
            </a:r>
          </a:p>
          <a:p>
            <a:pPr marL="658368" lvl="1" indent="-457200" eaLnBrk="1" hangingPunct="1">
              <a:buFont typeface="+mj-lt"/>
              <a:buAutoNum type="arabicPeriod"/>
            </a:pPr>
            <a:r>
              <a:rPr lang="zh-CN" altLang="en-US" dirty="0">
                <a:solidFill>
                  <a:schemeClr val="tx1">
                    <a:lumMod val="75000"/>
                    <a:lumOff val="25000"/>
                  </a:schemeClr>
                </a:solidFill>
              </a:rPr>
              <a:t>确定自由流速度</a:t>
            </a:r>
          </a:p>
          <a:p>
            <a:pPr marL="658368" lvl="1" indent="-457200" eaLnBrk="1" hangingPunct="1">
              <a:buFont typeface="+mj-lt"/>
              <a:buAutoNum type="arabicPeriod"/>
            </a:pPr>
            <a:r>
              <a:rPr lang="zh-CN" altLang="en-US" dirty="0">
                <a:solidFill>
                  <a:schemeClr val="tx1">
                    <a:lumMod val="75000"/>
                    <a:lumOff val="25000"/>
                  </a:schemeClr>
                </a:solidFill>
              </a:rPr>
              <a:t>调整需求流量</a:t>
            </a:r>
          </a:p>
          <a:p>
            <a:pPr marL="658368" lvl="1" indent="-457200" eaLnBrk="1" hangingPunct="1">
              <a:buFont typeface="+mj-lt"/>
              <a:buAutoNum type="arabicPeriod"/>
            </a:pPr>
            <a:r>
              <a:rPr lang="zh-CN" altLang="en-US" dirty="0">
                <a:solidFill>
                  <a:schemeClr val="tx1">
                    <a:lumMod val="75000"/>
                    <a:lumOff val="25000"/>
                  </a:schemeClr>
                </a:solidFill>
              </a:rPr>
              <a:t>估计运行速度和密度，</a:t>
            </a:r>
          </a:p>
          <a:p>
            <a:pPr marL="658368" lvl="1" indent="-457200" eaLnBrk="1" hangingPunct="1">
              <a:buFont typeface="+mj-lt"/>
              <a:buAutoNum type="arabicPeriod"/>
            </a:pPr>
            <a:r>
              <a:rPr lang="zh-CN" altLang="en-US" dirty="0">
                <a:solidFill>
                  <a:schemeClr val="tx1">
                    <a:lumMod val="75000"/>
                    <a:lumOff val="25000"/>
                  </a:schemeClr>
                </a:solidFill>
              </a:rPr>
              <a:t>确定服务水平。</a:t>
            </a:r>
            <a:endParaRPr lang="en-US" altLang="zh-CN" dirty="0">
              <a:solidFill>
                <a:schemeClr val="tx1">
                  <a:lumMod val="75000"/>
                  <a:lumOff val="25000"/>
                </a:schemeClr>
              </a:solidFill>
            </a:endParaRPr>
          </a:p>
        </p:txBody>
      </p:sp>
      <p:sp>
        <p:nvSpPr>
          <p:cNvPr id="58372" name="Date Placeholder 1">
            <a:extLst>
              <a:ext uri="{FF2B5EF4-FFF2-40B4-BE49-F238E27FC236}">
                <a16:creationId xmlns:a16="http://schemas.microsoft.com/office/drawing/2014/main" id="{120CA0E8-0F7D-4847-A7F5-DF9A32B4A162}"/>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12/23/2020</a:t>
            </a:r>
          </a:p>
        </p:txBody>
      </p:sp>
      <p:sp>
        <p:nvSpPr>
          <p:cNvPr id="58373" name="Footer Placeholder 2">
            <a:extLst>
              <a:ext uri="{FF2B5EF4-FFF2-40B4-BE49-F238E27FC236}">
                <a16:creationId xmlns:a16="http://schemas.microsoft.com/office/drawing/2014/main" id="{6C4A3F23-5134-46A6-9A97-949679850767}"/>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58374" name="Slide Number Placeholder 3">
            <a:extLst>
              <a:ext uri="{FF2B5EF4-FFF2-40B4-BE49-F238E27FC236}">
                <a16:creationId xmlns:a16="http://schemas.microsoft.com/office/drawing/2014/main" id="{B9CCB40B-A367-4820-8E28-5BEE12D1DC4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24</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E80FB-A5A0-4F86-9E38-37B70DAC1966}"/>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dirty="0">
                <a:solidFill>
                  <a:srgbClr val="000000"/>
                </a:solidFill>
              </a:rPr>
              <a:t>高速公路服务水平分析</a:t>
            </a:r>
            <a:endParaRPr lang="en-US" altLang="zh-CN" dirty="0"/>
          </a:p>
        </p:txBody>
      </p:sp>
      <p:sp>
        <p:nvSpPr>
          <p:cNvPr id="60420" name="Date Placeholder 3">
            <a:extLst>
              <a:ext uri="{FF2B5EF4-FFF2-40B4-BE49-F238E27FC236}">
                <a16:creationId xmlns:a16="http://schemas.microsoft.com/office/drawing/2014/main" id="{1259C827-CEA2-4BA3-8E50-26BFF57D61D9}"/>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12/23/2020</a:t>
            </a:r>
          </a:p>
        </p:txBody>
      </p:sp>
      <p:sp>
        <p:nvSpPr>
          <p:cNvPr id="60421" name="Footer Placeholder 4">
            <a:extLst>
              <a:ext uri="{FF2B5EF4-FFF2-40B4-BE49-F238E27FC236}">
                <a16:creationId xmlns:a16="http://schemas.microsoft.com/office/drawing/2014/main" id="{65E6E70F-92C4-4BDF-B3FE-CB7EF2C53F5B}"/>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60422" name="Slide Number Placeholder 5">
            <a:extLst>
              <a:ext uri="{FF2B5EF4-FFF2-40B4-BE49-F238E27FC236}">
                <a16:creationId xmlns:a16="http://schemas.microsoft.com/office/drawing/2014/main" id="{A94A26AA-843B-4D06-B2DE-7E0AE83CE19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25</a:t>
            </a:r>
          </a:p>
        </p:txBody>
      </p:sp>
      <p:pic>
        <p:nvPicPr>
          <p:cNvPr id="60423" name="Picture 6">
            <a:extLst>
              <a:ext uri="{FF2B5EF4-FFF2-40B4-BE49-F238E27FC236}">
                <a16:creationId xmlns:a16="http://schemas.microsoft.com/office/drawing/2014/main" id="{B8498D78-5B88-40AF-B893-D74AAA7D6BA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05613" y="19050"/>
            <a:ext cx="4387850" cy="630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2">
            <a:extLst>
              <a:ext uri="{FF2B5EF4-FFF2-40B4-BE49-F238E27FC236}">
                <a16:creationId xmlns:a16="http://schemas.microsoft.com/office/drawing/2014/main" id="{88B86693-7E45-400B-994C-B7440BE6CA9A}"/>
              </a:ext>
            </a:extLst>
          </p:cNvPr>
          <p:cNvSpPr>
            <a:spLocks noGrp="1"/>
          </p:cNvSpPr>
          <p:nvPr>
            <p:ph idx="1"/>
          </p:nvPr>
        </p:nvSpPr>
        <p:spPr>
          <a:xfrm>
            <a:off x="1097280" y="1240778"/>
            <a:ext cx="10058400" cy="5060447"/>
          </a:xfrm>
        </p:spPr>
        <p:txBody>
          <a:bodyPr>
            <a:normAutofit lnSpcReduction="10000"/>
          </a:bodyPr>
          <a:lstStyle/>
          <a:p>
            <a:pPr eaLnBrk="1" hangingPunct="1">
              <a:lnSpc>
                <a:spcPct val="80000"/>
              </a:lnSpc>
            </a:pPr>
            <a:r>
              <a:rPr lang="zh-CN" altLang="en-US" dirty="0"/>
              <a:t>更详细的步骤</a:t>
            </a:r>
          </a:p>
          <a:p>
            <a:pPr lvl="1"/>
            <a:endParaRPr lang="en-US" dirty="0"/>
          </a:p>
          <a:p>
            <a:pPr lvl="1"/>
            <a:r>
              <a:rPr lang="en-US" dirty="0">
                <a:solidFill>
                  <a:schemeClr val="accent2"/>
                </a:solidFill>
              </a:rPr>
              <a:t>Step 1: </a:t>
            </a:r>
            <a:r>
              <a:rPr lang="zh-CN" altLang="en-US" dirty="0">
                <a:solidFill>
                  <a:schemeClr val="accent2"/>
                </a:solidFill>
              </a:rPr>
              <a:t>输入数据</a:t>
            </a:r>
            <a:endParaRPr lang="en-US" dirty="0">
              <a:solidFill>
                <a:schemeClr val="accent2"/>
              </a:solidFill>
            </a:endParaRPr>
          </a:p>
          <a:p>
            <a:pPr lvl="1"/>
            <a:endParaRPr lang="en-US" dirty="0">
              <a:solidFill>
                <a:schemeClr val="accent2"/>
              </a:solidFill>
            </a:endParaRPr>
          </a:p>
          <a:p>
            <a:pPr lvl="1"/>
            <a:r>
              <a:rPr lang="en-US" dirty="0">
                <a:solidFill>
                  <a:schemeClr val="accent2"/>
                </a:solidFill>
              </a:rPr>
              <a:t>Step 2: </a:t>
            </a:r>
            <a:r>
              <a:rPr lang="zh-CN" altLang="en-US" dirty="0">
                <a:solidFill>
                  <a:schemeClr val="accent2"/>
                </a:solidFill>
              </a:rPr>
              <a:t>计算</a:t>
            </a:r>
            <a:r>
              <a:rPr lang="en-US" dirty="0">
                <a:solidFill>
                  <a:schemeClr val="accent2"/>
                </a:solidFill>
              </a:rPr>
              <a:t> FFS</a:t>
            </a:r>
          </a:p>
          <a:p>
            <a:pPr lvl="1"/>
            <a:endParaRPr lang="en-US" dirty="0">
              <a:solidFill>
                <a:schemeClr val="accent2"/>
              </a:solidFill>
            </a:endParaRPr>
          </a:p>
          <a:p>
            <a:pPr lvl="1"/>
            <a:r>
              <a:rPr lang="en-US" dirty="0">
                <a:solidFill>
                  <a:schemeClr val="accent2"/>
                </a:solidFill>
              </a:rPr>
              <a:t>Step 3: </a:t>
            </a:r>
            <a:r>
              <a:rPr lang="zh-CN" altLang="en-US" dirty="0">
                <a:solidFill>
                  <a:schemeClr val="accent2"/>
                </a:solidFill>
              </a:rPr>
              <a:t>选择</a:t>
            </a:r>
            <a:r>
              <a:rPr lang="en-US" dirty="0">
                <a:solidFill>
                  <a:schemeClr val="accent2"/>
                </a:solidFill>
              </a:rPr>
              <a:t>FFS</a:t>
            </a:r>
            <a:r>
              <a:rPr lang="zh-CN" altLang="en-US" dirty="0">
                <a:solidFill>
                  <a:schemeClr val="accent2"/>
                </a:solidFill>
              </a:rPr>
              <a:t>曲线</a:t>
            </a:r>
            <a:endParaRPr lang="en-US" dirty="0">
              <a:solidFill>
                <a:schemeClr val="accent2"/>
              </a:solidFill>
            </a:endParaRPr>
          </a:p>
          <a:p>
            <a:pPr lvl="1"/>
            <a:endParaRPr lang="en-US" dirty="0">
              <a:solidFill>
                <a:schemeClr val="accent2"/>
              </a:solidFill>
            </a:endParaRPr>
          </a:p>
          <a:p>
            <a:pPr lvl="1"/>
            <a:r>
              <a:rPr lang="en-US" dirty="0">
                <a:solidFill>
                  <a:schemeClr val="accent2"/>
                </a:solidFill>
              </a:rPr>
              <a:t>Step 4:</a:t>
            </a:r>
            <a:r>
              <a:rPr lang="zh-CN" altLang="en-US" dirty="0">
                <a:solidFill>
                  <a:schemeClr val="accent2"/>
                </a:solidFill>
              </a:rPr>
              <a:t>调整需求流量</a:t>
            </a:r>
            <a:endParaRPr lang="en-US" dirty="0">
              <a:solidFill>
                <a:schemeClr val="accent2"/>
              </a:solidFill>
            </a:endParaRPr>
          </a:p>
          <a:p>
            <a:pPr lvl="1"/>
            <a:endParaRPr lang="en-US" dirty="0">
              <a:solidFill>
                <a:schemeClr val="accent2"/>
              </a:solidFill>
            </a:endParaRPr>
          </a:p>
          <a:p>
            <a:pPr lvl="1"/>
            <a:r>
              <a:rPr lang="en-US" dirty="0">
                <a:solidFill>
                  <a:schemeClr val="accent2"/>
                </a:solidFill>
              </a:rPr>
              <a:t>Step 5:</a:t>
            </a:r>
            <a:r>
              <a:rPr lang="zh-CN" altLang="en-US" dirty="0">
                <a:solidFill>
                  <a:schemeClr val="accent2"/>
                </a:solidFill>
              </a:rPr>
              <a:t>估算车速和密度</a:t>
            </a:r>
            <a:endParaRPr lang="en-US" dirty="0">
              <a:solidFill>
                <a:schemeClr val="accent2"/>
              </a:solidFill>
            </a:endParaRPr>
          </a:p>
          <a:p>
            <a:pPr lvl="1"/>
            <a:endParaRPr lang="en-US" dirty="0">
              <a:solidFill>
                <a:schemeClr val="accent2"/>
              </a:solidFill>
            </a:endParaRPr>
          </a:p>
          <a:p>
            <a:pPr lvl="1"/>
            <a:r>
              <a:rPr lang="en-US" dirty="0">
                <a:solidFill>
                  <a:schemeClr val="accent2"/>
                </a:solidFill>
              </a:rPr>
              <a:t>Step 6: </a:t>
            </a:r>
            <a:r>
              <a:rPr lang="zh-CN" altLang="en-US" dirty="0">
                <a:solidFill>
                  <a:schemeClr val="accent2"/>
                </a:solidFill>
              </a:rPr>
              <a:t>确定服务水平（</a:t>
            </a:r>
            <a:r>
              <a:rPr lang="en-US" dirty="0">
                <a:solidFill>
                  <a:schemeClr val="accent2"/>
                </a:solidFill>
              </a:rPr>
              <a:t>LOS</a:t>
            </a:r>
            <a:r>
              <a:rPr lang="zh-CN" altLang="en-US" dirty="0">
                <a:solidFill>
                  <a:schemeClr val="accent2"/>
                </a:solidFill>
              </a:rPr>
              <a:t>）</a:t>
            </a:r>
            <a:endParaRPr lang="en-US" dirty="0">
              <a:solidFill>
                <a:schemeClr val="accent2"/>
              </a:solidFill>
            </a:endParaRPr>
          </a:p>
        </p:txBody>
      </p:sp>
    </p:spTree>
    <p:extLst>
      <p:ext uri="{BB962C8B-B14F-4D97-AF65-F5344CB8AC3E}">
        <p14:creationId xmlns:p14="http://schemas.microsoft.com/office/powerpoint/2010/main" val="39457298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8D085-F05B-491A-B82F-4CB915CC8D0D}"/>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dirty="0">
                <a:solidFill>
                  <a:srgbClr val="000000"/>
                </a:solidFill>
              </a:rPr>
              <a:t>高速公路服务水平分析</a:t>
            </a:r>
            <a:endParaRPr lang="en-US" altLang="zh-CN" dirty="0"/>
          </a:p>
        </p:txBody>
      </p:sp>
      <p:sp>
        <p:nvSpPr>
          <p:cNvPr id="62467" name="Content Placeholder 2">
            <a:extLst>
              <a:ext uri="{FF2B5EF4-FFF2-40B4-BE49-F238E27FC236}">
                <a16:creationId xmlns:a16="http://schemas.microsoft.com/office/drawing/2014/main" id="{7119B035-EF76-406D-8671-ACB3C55084D8}"/>
              </a:ext>
            </a:extLst>
          </p:cNvPr>
          <p:cNvSpPr>
            <a:spLocks noGrp="1"/>
          </p:cNvSpPr>
          <p:nvPr>
            <p:ph idx="1"/>
          </p:nvPr>
        </p:nvSpPr>
        <p:spPr/>
        <p:txBody>
          <a:bodyPr/>
          <a:lstStyle/>
          <a:p>
            <a:pPr eaLnBrk="1" hangingPunct="1"/>
            <a:r>
              <a:rPr lang="zh-CN" altLang="en-US" dirty="0">
                <a:solidFill>
                  <a:schemeClr val="accent2"/>
                </a:solidFill>
              </a:rPr>
              <a:t>步骤</a:t>
            </a:r>
            <a:r>
              <a:rPr lang="en-US" altLang="zh-CN" dirty="0">
                <a:solidFill>
                  <a:schemeClr val="accent2"/>
                </a:solidFill>
              </a:rPr>
              <a:t>1</a:t>
            </a:r>
            <a:r>
              <a:rPr lang="zh-CN" altLang="en-US" dirty="0">
                <a:solidFill>
                  <a:schemeClr val="accent2"/>
                </a:solidFill>
              </a:rPr>
              <a:t>：输入数据</a:t>
            </a:r>
          </a:p>
          <a:p>
            <a:pPr eaLnBrk="1" hangingPunct="1"/>
            <a:r>
              <a:rPr lang="zh-CN" altLang="en-US" dirty="0">
                <a:solidFill>
                  <a:schemeClr val="accent2"/>
                </a:solidFill>
              </a:rPr>
              <a:t> </a:t>
            </a:r>
          </a:p>
          <a:p>
            <a:pPr eaLnBrk="1" hangingPunct="1"/>
            <a:r>
              <a:rPr lang="zh-CN" altLang="en-US" dirty="0">
                <a:solidFill>
                  <a:schemeClr val="tx1">
                    <a:lumMod val="75000"/>
                    <a:lumOff val="25000"/>
                  </a:schemeClr>
                </a:solidFill>
              </a:rPr>
              <a:t>几何数据：</a:t>
            </a:r>
          </a:p>
          <a:p>
            <a:pPr marL="384048" lvl="1" indent="-182880" eaLnBrk="1" hangingPunct="1"/>
            <a:r>
              <a:rPr lang="zh-CN" altLang="en-US" dirty="0">
                <a:solidFill>
                  <a:schemeClr val="tx1">
                    <a:lumMod val="75000"/>
                    <a:lumOff val="25000"/>
                  </a:schemeClr>
                </a:solidFill>
              </a:rPr>
              <a:t>车道数和车道宽度、右侧净空、匝道密度和地形</a:t>
            </a:r>
          </a:p>
          <a:p>
            <a:pPr eaLnBrk="1" hangingPunct="1"/>
            <a:r>
              <a:rPr lang="zh-CN" altLang="en-US" dirty="0">
                <a:solidFill>
                  <a:schemeClr val="tx1">
                    <a:lumMod val="75000"/>
                    <a:lumOff val="25000"/>
                  </a:schemeClr>
                </a:solidFill>
              </a:rPr>
              <a:t>需求量：</a:t>
            </a:r>
          </a:p>
          <a:p>
            <a:pPr marL="384048" lvl="1" indent="-182880" eaLnBrk="1" hangingPunct="1"/>
            <a:r>
              <a:rPr lang="zh-CN" altLang="en-US" dirty="0">
                <a:solidFill>
                  <a:schemeClr val="tx1">
                    <a:lumMod val="75000"/>
                    <a:lumOff val="25000"/>
                  </a:schemeClr>
                </a:solidFill>
              </a:rPr>
              <a:t>需求流量、重型车百分比（卡车、公共汽车和</a:t>
            </a:r>
            <a:r>
              <a:rPr lang="en-US" altLang="zh-CN" dirty="0">
                <a:solidFill>
                  <a:schemeClr val="tx1">
                    <a:lumMod val="75000"/>
                    <a:lumOff val="25000"/>
                  </a:schemeClr>
                </a:solidFill>
              </a:rPr>
              <a:t>RVs</a:t>
            </a:r>
            <a:r>
              <a:rPr lang="zh-CN" altLang="en-US" dirty="0">
                <a:solidFill>
                  <a:schemeClr val="tx1">
                    <a:lumMod val="75000"/>
                    <a:lumOff val="25000"/>
                  </a:schemeClr>
                </a:solidFill>
              </a:rPr>
              <a:t>）、</a:t>
            </a:r>
            <a:r>
              <a:rPr lang="en-US" altLang="zh-CN" dirty="0">
                <a:solidFill>
                  <a:schemeClr val="tx1">
                    <a:lumMod val="75000"/>
                    <a:lumOff val="25000"/>
                  </a:schemeClr>
                </a:solidFill>
              </a:rPr>
              <a:t>PHF</a:t>
            </a:r>
            <a:r>
              <a:rPr lang="zh-CN" altLang="en-US" dirty="0">
                <a:solidFill>
                  <a:schemeClr val="tx1">
                    <a:lumMod val="75000"/>
                    <a:lumOff val="25000"/>
                  </a:schemeClr>
                </a:solidFill>
              </a:rPr>
              <a:t>和驾驶员总体因素</a:t>
            </a:r>
          </a:p>
          <a:p>
            <a:pPr eaLnBrk="1" hangingPunct="1"/>
            <a:r>
              <a:rPr lang="zh-CN" altLang="en-US" dirty="0">
                <a:solidFill>
                  <a:schemeClr val="tx1">
                    <a:lumMod val="75000"/>
                    <a:lumOff val="25000"/>
                  </a:schemeClr>
                </a:solidFill>
              </a:rPr>
              <a:t>测量的自由流速度（如果可用）</a:t>
            </a:r>
            <a:endParaRPr lang="en-US" altLang="zh-CN" dirty="0">
              <a:solidFill>
                <a:schemeClr val="tx1">
                  <a:lumMod val="75000"/>
                  <a:lumOff val="25000"/>
                </a:schemeClr>
              </a:solidFill>
            </a:endParaRPr>
          </a:p>
        </p:txBody>
      </p:sp>
      <p:sp>
        <p:nvSpPr>
          <p:cNvPr id="62468" name="Date Placeholder 3">
            <a:extLst>
              <a:ext uri="{FF2B5EF4-FFF2-40B4-BE49-F238E27FC236}">
                <a16:creationId xmlns:a16="http://schemas.microsoft.com/office/drawing/2014/main" id="{1C08ABC7-E37D-451F-BE28-C219A86595F4}"/>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12/23/2020</a:t>
            </a:r>
          </a:p>
        </p:txBody>
      </p:sp>
      <p:sp>
        <p:nvSpPr>
          <p:cNvPr id="62469" name="Footer Placeholder 4">
            <a:extLst>
              <a:ext uri="{FF2B5EF4-FFF2-40B4-BE49-F238E27FC236}">
                <a16:creationId xmlns:a16="http://schemas.microsoft.com/office/drawing/2014/main" id="{D653A3FA-8D64-46CB-8459-F2CBCC3C429E}"/>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62470" name="Slide Number Placeholder 5">
            <a:extLst>
              <a:ext uri="{FF2B5EF4-FFF2-40B4-BE49-F238E27FC236}">
                <a16:creationId xmlns:a16="http://schemas.microsoft.com/office/drawing/2014/main" id="{CB2368F3-C595-4631-B795-D00ECD09C46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26</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DD43C-9565-4D9D-AB22-A5A1A0D76718}"/>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dirty="0">
                <a:solidFill>
                  <a:srgbClr val="000000"/>
                </a:solidFill>
              </a:rPr>
              <a:t>高速公路服务水平分析</a:t>
            </a:r>
            <a:endParaRPr lang="en-US" altLang="zh-CN" dirty="0"/>
          </a:p>
        </p:txBody>
      </p:sp>
      <p:sp>
        <p:nvSpPr>
          <p:cNvPr id="64516" name="Date Placeholder 3">
            <a:extLst>
              <a:ext uri="{FF2B5EF4-FFF2-40B4-BE49-F238E27FC236}">
                <a16:creationId xmlns:a16="http://schemas.microsoft.com/office/drawing/2014/main" id="{E8775FCE-736B-4EEB-A909-D9576BC84FE0}"/>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12/23/2020</a:t>
            </a:r>
          </a:p>
        </p:txBody>
      </p:sp>
      <p:sp>
        <p:nvSpPr>
          <p:cNvPr id="64517" name="Footer Placeholder 4">
            <a:extLst>
              <a:ext uri="{FF2B5EF4-FFF2-40B4-BE49-F238E27FC236}">
                <a16:creationId xmlns:a16="http://schemas.microsoft.com/office/drawing/2014/main" id="{FD04E586-29CD-4453-8C3F-80B75EA582B6}"/>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64518" name="Slide Number Placeholder 5">
            <a:extLst>
              <a:ext uri="{FF2B5EF4-FFF2-40B4-BE49-F238E27FC236}">
                <a16:creationId xmlns:a16="http://schemas.microsoft.com/office/drawing/2014/main" id="{1BA5932B-7C1A-4B51-877C-1F349B0A6B9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27</a:t>
            </a:r>
          </a:p>
        </p:txBody>
      </p:sp>
      <p:sp>
        <p:nvSpPr>
          <p:cNvPr id="64519" name="TextBox 6">
            <a:extLst>
              <a:ext uri="{FF2B5EF4-FFF2-40B4-BE49-F238E27FC236}">
                <a16:creationId xmlns:a16="http://schemas.microsoft.com/office/drawing/2014/main" id="{64CFC70F-F661-403C-8EC7-E8D7B586EC8B}"/>
              </a:ext>
            </a:extLst>
          </p:cNvPr>
          <p:cNvSpPr txBox="1">
            <a:spLocks noChangeArrowheads="1"/>
          </p:cNvSpPr>
          <p:nvPr/>
        </p:nvSpPr>
        <p:spPr bwMode="auto">
          <a:xfrm>
            <a:off x="4105275" y="5647671"/>
            <a:ext cx="1141413" cy="40011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sz="2000" dirty="0"/>
              <a:t>基本</a:t>
            </a:r>
            <a:r>
              <a:rPr lang="en-US" altLang="zh-CN" sz="2000" dirty="0"/>
              <a:t>FFS</a:t>
            </a:r>
          </a:p>
        </p:txBody>
      </p:sp>
      <p:cxnSp>
        <p:nvCxnSpPr>
          <p:cNvPr id="8" name="Straight Arrow Connector 7">
            <a:extLst>
              <a:ext uri="{FF2B5EF4-FFF2-40B4-BE49-F238E27FC236}">
                <a16:creationId xmlns:a16="http://schemas.microsoft.com/office/drawing/2014/main" id="{D8BAFA67-630F-4F24-B54A-3CDDB21F027D}"/>
              </a:ext>
            </a:extLst>
          </p:cNvPr>
          <p:cNvCxnSpPr/>
          <p:nvPr/>
        </p:nvCxnSpPr>
        <p:spPr>
          <a:xfrm flipV="1">
            <a:off x="4876800" y="5363508"/>
            <a:ext cx="0" cy="28416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4521" name="TextBox 8">
            <a:extLst>
              <a:ext uri="{FF2B5EF4-FFF2-40B4-BE49-F238E27FC236}">
                <a16:creationId xmlns:a16="http://schemas.microsoft.com/office/drawing/2014/main" id="{15C20604-D2D8-4A18-AF55-A41E9B7DB2CA}"/>
              </a:ext>
            </a:extLst>
          </p:cNvPr>
          <p:cNvSpPr txBox="1">
            <a:spLocks noChangeArrowheads="1"/>
          </p:cNvSpPr>
          <p:nvPr/>
        </p:nvSpPr>
        <p:spPr bwMode="auto">
          <a:xfrm>
            <a:off x="5446714" y="5647671"/>
            <a:ext cx="3318146" cy="40005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sz="2000"/>
              <a:t>车道宽度和侧向净空的调整</a:t>
            </a:r>
            <a:endParaRPr lang="en-US" altLang="zh-CN" sz="2000"/>
          </a:p>
        </p:txBody>
      </p:sp>
      <p:cxnSp>
        <p:nvCxnSpPr>
          <p:cNvPr id="10" name="Straight Arrow Connector 9">
            <a:extLst>
              <a:ext uri="{FF2B5EF4-FFF2-40B4-BE49-F238E27FC236}">
                <a16:creationId xmlns:a16="http://schemas.microsoft.com/office/drawing/2014/main" id="{20886DBF-BA3A-4C60-93FF-04FF89A7C95B}"/>
              </a:ext>
            </a:extLst>
          </p:cNvPr>
          <p:cNvCxnSpPr/>
          <p:nvPr/>
        </p:nvCxnSpPr>
        <p:spPr>
          <a:xfrm flipV="1">
            <a:off x="5656263" y="5363508"/>
            <a:ext cx="0" cy="28416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952122F-0DE6-4B83-BC4B-B1268E837794}"/>
              </a:ext>
            </a:extLst>
          </p:cNvPr>
          <p:cNvCxnSpPr/>
          <p:nvPr/>
        </p:nvCxnSpPr>
        <p:spPr>
          <a:xfrm flipV="1">
            <a:off x="6380163" y="5363508"/>
            <a:ext cx="0" cy="28416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4524" name="TextBox 11">
            <a:extLst>
              <a:ext uri="{FF2B5EF4-FFF2-40B4-BE49-F238E27FC236}">
                <a16:creationId xmlns:a16="http://schemas.microsoft.com/office/drawing/2014/main" id="{8A5A2DA3-B143-48ED-B726-6C09612A0F31}"/>
              </a:ext>
            </a:extLst>
          </p:cNvPr>
          <p:cNvSpPr txBox="1">
            <a:spLocks noChangeArrowheads="1"/>
          </p:cNvSpPr>
          <p:nvPr/>
        </p:nvSpPr>
        <p:spPr bwMode="auto">
          <a:xfrm>
            <a:off x="8637588" y="5136496"/>
            <a:ext cx="1465402" cy="40005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sz="2000"/>
              <a:t>总匝道密度</a:t>
            </a:r>
            <a:endParaRPr lang="en-US" altLang="zh-CN" sz="2000"/>
          </a:p>
        </p:txBody>
      </p:sp>
      <p:cxnSp>
        <p:nvCxnSpPr>
          <p:cNvPr id="13" name="Straight Arrow Connector 12">
            <a:extLst>
              <a:ext uri="{FF2B5EF4-FFF2-40B4-BE49-F238E27FC236}">
                <a16:creationId xmlns:a16="http://schemas.microsoft.com/office/drawing/2014/main" id="{32887420-3E59-410E-B38D-292192F8C5D0}"/>
              </a:ext>
            </a:extLst>
          </p:cNvPr>
          <p:cNvCxnSpPr>
            <a:cxnSpLocks/>
            <a:stCxn id="64524" idx="1"/>
          </p:cNvCxnSpPr>
          <p:nvPr/>
        </p:nvCxnSpPr>
        <p:spPr>
          <a:xfrm flipH="1" flipV="1">
            <a:off x="8077200" y="5247621"/>
            <a:ext cx="560388" cy="889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Content Placeholder 2">
                <a:extLst>
                  <a:ext uri="{FF2B5EF4-FFF2-40B4-BE49-F238E27FC236}">
                    <a16:creationId xmlns:a16="http://schemas.microsoft.com/office/drawing/2014/main" id="{D9A2F6E7-7FEC-4759-AB9D-34196D4E0D4D}"/>
                  </a:ext>
                </a:extLst>
              </p:cNvPr>
              <p:cNvSpPr>
                <a:spLocks noGrp="1"/>
              </p:cNvSpPr>
              <p:nvPr>
                <p:ph idx="1"/>
              </p:nvPr>
            </p:nvSpPr>
            <p:spPr>
              <a:xfrm>
                <a:off x="1097280" y="1240779"/>
                <a:ext cx="10058400" cy="4596712"/>
              </a:xfrm>
            </p:spPr>
            <p:txBody>
              <a:bodyPr>
                <a:normAutofit/>
              </a:bodyPr>
              <a:lstStyle/>
              <a:p>
                <a:r>
                  <a:rPr lang="en-US" dirty="0">
                    <a:solidFill>
                      <a:schemeClr val="accent2"/>
                    </a:solidFill>
                  </a:rPr>
                  <a:t>Step 2: </a:t>
                </a:r>
                <a:r>
                  <a:rPr lang="zh-CN" altLang="en-US" dirty="0">
                    <a:solidFill>
                      <a:schemeClr val="accent2"/>
                    </a:solidFill>
                  </a:rPr>
                  <a:t>计算</a:t>
                </a:r>
                <a:r>
                  <a:rPr lang="en-US" dirty="0">
                    <a:solidFill>
                      <a:schemeClr val="accent2"/>
                    </a:solidFill>
                  </a:rPr>
                  <a:t>FFS (</a:t>
                </a:r>
                <a:r>
                  <a:rPr lang="zh-CN" altLang="en-US" dirty="0">
                    <a:solidFill>
                      <a:schemeClr val="accent2"/>
                    </a:solidFill>
                  </a:rPr>
                  <a:t>可以使用两种通用方法</a:t>
                </a:r>
                <a:r>
                  <a:rPr lang="en-US" dirty="0">
                    <a:solidFill>
                      <a:schemeClr val="accent2"/>
                    </a:solidFill>
                  </a:rPr>
                  <a:t>)</a:t>
                </a:r>
              </a:p>
              <a:p>
                <a:pPr lvl="1"/>
                <a:endParaRPr lang="en-US" dirty="0"/>
              </a:p>
              <a:p>
                <a:pPr marL="514350" indent="-514350">
                  <a:buFont typeface="+mj-lt"/>
                  <a:buAutoNum type="arabicPeriod"/>
                </a:pPr>
                <a:r>
                  <a:rPr lang="zh-CN" altLang="en-US" dirty="0"/>
                  <a:t>实地观测</a:t>
                </a:r>
                <a:endParaRPr lang="en-US" dirty="0"/>
              </a:p>
              <a:p>
                <a:pPr lvl="1"/>
                <a:r>
                  <a:rPr lang="zh-CN" altLang="en-US" dirty="0"/>
                  <a:t>对现有设施来说相当容易</a:t>
                </a:r>
                <a:endParaRPr lang="en-US" altLang="zh-CN" dirty="0"/>
              </a:p>
              <a:p>
                <a:pPr lvl="1"/>
                <a:r>
                  <a:rPr lang="zh-CN" altLang="en-US" dirty="0"/>
                  <a:t>优于估计值</a:t>
                </a:r>
                <a:endParaRPr lang="en-US" altLang="zh-CN" dirty="0"/>
              </a:p>
              <a:p>
                <a:pPr lvl="1"/>
                <a:r>
                  <a:rPr lang="zh-CN" altLang="en-US" dirty="0"/>
                  <a:t>作业中观测速度的</a:t>
                </a:r>
                <a:r>
                  <a:rPr lang="en-US" altLang="zh-CN" dirty="0"/>
                  <a:t>85</a:t>
                </a:r>
                <a:r>
                  <a:rPr lang="en-US" altLang="zh-CN" baseline="30000" dirty="0"/>
                  <a:t>th</a:t>
                </a:r>
                <a:r>
                  <a:rPr lang="zh-CN" altLang="en-US" dirty="0"/>
                  <a:t>百分位车速</a:t>
                </a:r>
                <a:endParaRPr lang="en-US" altLang="zh-CN" dirty="0"/>
              </a:p>
              <a:p>
                <a:pPr lvl="1"/>
                <a:endParaRPr lang="en-US" dirty="0"/>
              </a:p>
              <a:p>
                <a:pPr marL="514350" indent="-514350">
                  <a:buFont typeface="+mj-lt"/>
                  <a:buAutoNum type="arabicPeriod"/>
                </a:pPr>
                <a:r>
                  <a:rPr lang="zh-CN" altLang="en-US" dirty="0"/>
                  <a:t>使用</a:t>
                </a:r>
                <a:r>
                  <a:rPr lang="en-US" altLang="zh-CN" dirty="0"/>
                  <a:t>HCM</a:t>
                </a:r>
                <a:r>
                  <a:rPr lang="zh-CN" altLang="en-US" dirty="0"/>
                  <a:t>中提供的多车道公路程序进行估算。</a:t>
                </a:r>
                <a:endParaRPr lang="en-US" altLang="en-US" i="1" dirty="0">
                  <a:solidFill>
                    <a:srgbClr val="000000"/>
                  </a:solidFill>
                  <a:latin typeface="Cambria Math" panose="02040503050406030204" pitchFamily="18" charset="0"/>
                  <a:sym typeface="Symbol" pitchFamily="18" charset="2"/>
                </a:endParaRPr>
              </a:p>
              <a:p>
                <a:pPr marL="0" indent="0">
                  <a:buNone/>
                </a:pPr>
                <a14:m>
                  <m:oMathPara xmlns:m="http://schemas.openxmlformats.org/officeDocument/2006/math">
                    <m:oMathParaPr>
                      <m:jc m:val="centerGroup"/>
                    </m:oMathParaPr>
                    <m:oMath xmlns:m="http://schemas.openxmlformats.org/officeDocument/2006/math">
                      <m:r>
                        <a:rPr lang="en-US" altLang="en-US" i="1" dirty="0" smtClean="0">
                          <a:solidFill>
                            <a:srgbClr val="000000"/>
                          </a:solidFill>
                          <a:latin typeface="Cambria Math" panose="02040503050406030204" pitchFamily="18" charset="0"/>
                          <a:sym typeface="Symbol" pitchFamily="18" charset="2"/>
                        </a:rPr>
                        <m:t>𝐹𝐹𝑆</m:t>
                      </m:r>
                      <m:r>
                        <a:rPr lang="en-US" altLang="en-US" i="1" dirty="0" smtClean="0">
                          <a:solidFill>
                            <a:srgbClr val="000000"/>
                          </a:solidFill>
                          <a:latin typeface="Cambria Math" panose="02040503050406030204" pitchFamily="18" charset="0"/>
                          <a:sym typeface="Symbol" pitchFamily="18" charset="2"/>
                        </a:rPr>
                        <m:t> = 75.4 – </m:t>
                      </m:r>
                      <m:r>
                        <a:rPr lang="en-US" altLang="en-US" i="1" dirty="0" err="1">
                          <a:solidFill>
                            <a:srgbClr val="000000"/>
                          </a:solidFill>
                          <a:latin typeface="Cambria Math" panose="02040503050406030204" pitchFamily="18" charset="0"/>
                          <a:sym typeface="Symbol" pitchFamily="18" charset="2"/>
                        </a:rPr>
                        <m:t>𝑓</m:t>
                      </m:r>
                      <m:r>
                        <a:rPr lang="en-US" altLang="en-US" b="0" i="1" baseline="-25000" dirty="0" smtClean="0">
                          <a:solidFill>
                            <a:srgbClr val="000000"/>
                          </a:solidFill>
                          <a:latin typeface="Cambria Math" panose="02040503050406030204" pitchFamily="18" charset="0"/>
                          <a:sym typeface="Symbol" pitchFamily="18" charset="2"/>
                        </a:rPr>
                        <m:t>𝐿𝑊</m:t>
                      </m:r>
                      <m:r>
                        <a:rPr lang="en-US" altLang="en-US" i="1" dirty="0">
                          <a:solidFill>
                            <a:srgbClr val="000000"/>
                          </a:solidFill>
                          <a:latin typeface="Cambria Math" panose="02040503050406030204" pitchFamily="18" charset="0"/>
                          <a:sym typeface="Symbol" pitchFamily="18" charset="2"/>
                        </a:rPr>
                        <m:t> – </m:t>
                      </m:r>
                      <m:r>
                        <a:rPr lang="en-US" altLang="en-US" i="1" dirty="0" err="1">
                          <a:solidFill>
                            <a:srgbClr val="000000"/>
                          </a:solidFill>
                          <a:latin typeface="Cambria Math" panose="02040503050406030204" pitchFamily="18" charset="0"/>
                          <a:sym typeface="Symbol" pitchFamily="18" charset="2"/>
                        </a:rPr>
                        <m:t>𝑓</m:t>
                      </m:r>
                      <m:r>
                        <a:rPr lang="en-US" altLang="en-US" b="0" i="1" baseline="-25000" dirty="0" smtClean="0">
                          <a:solidFill>
                            <a:srgbClr val="000000"/>
                          </a:solidFill>
                          <a:latin typeface="Cambria Math" panose="02040503050406030204" pitchFamily="18" charset="0"/>
                          <a:sym typeface="Symbol" pitchFamily="18" charset="2"/>
                        </a:rPr>
                        <m:t>𝐿𝐶</m:t>
                      </m:r>
                      <m:r>
                        <a:rPr lang="en-US" altLang="en-US" i="1" dirty="0">
                          <a:solidFill>
                            <a:srgbClr val="000000"/>
                          </a:solidFill>
                          <a:latin typeface="Cambria Math" panose="02040503050406030204" pitchFamily="18" charset="0"/>
                          <a:sym typeface="Symbol" pitchFamily="18" charset="2"/>
                        </a:rPr>
                        <m:t> – 3.22</m:t>
                      </m:r>
                      <m:r>
                        <a:rPr lang="en-US" altLang="en-US" i="1" dirty="0">
                          <a:solidFill>
                            <a:srgbClr val="000000"/>
                          </a:solidFill>
                          <a:latin typeface="Cambria Math" panose="02040503050406030204" pitchFamily="18" charset="0"/>
                          <a:sym typeface="Symbol" pitchFamily="18" charset="2"/>
                        </a:rPr>
                        <m:t>𝑇𝑅𝐷</m:t>
                      </m:r>
                      <m:r>
                        <a:rPr lang="en-US" altLang="en-US" i="1" baseline="30000" dirty="0">
                          <a:solidFill>
                            <a:srgbClr val="000000"/>
                          </a:solidFill>
                          <a:latin typeface="Cambria Math" panose="02040503050406030204" pitchFamily="18" charset="0"/>
                          <a:sym typeface="Symbol" pitchFamily="18" charset="2"/>
                        </a:rPr>
                        <m:t>0.84 </m:t>
                      </m:r>
                    </m:oMath>
                  </m:oMathPara>
                </a14:m>
                <a:endParaRPr lang="en-US" dirty="0"/>
              </a:p>
            </p:txBody>
          </p:sp>
        </mc:Choice>
        <mc:Fallback xmlns="">
          <p:sp>
            <p:nvSpPr>
              <p:cNvPr id="16" name="Content Placeholder 2">
                <a:extLst>
                  <a:ext uri="{FF2B5EF4-FFF2-40B4-BE49-F238E27FC236}">
                    <a16:creationId xmlns:a16="http://schemas.microsoft.com/office/drawing/2014/main" id="{D9A2F6E7-7FEC-4759-AB9D-34196D4E0D4D}"/>
                  </a:ext>
                </a:extLst>
              </p:cNvPr>
              <p:cNvSpPr>
                <a:spLocks noGrp="1" noRot="1" noChangeAspect="1" noMove="1" noResize="1" noEditPoints="1" noAdjustHandles="1" noChangeArrowheads="1" noChangeShapeType="1" noTextEdit="1"/>
              </p:cNvSpPr>
              <p:nvPr>
                <p:ph idx="1"/>
              </p:nvPr>
            </p:nvSpPr>
            <p:spPr>
              <a:xfrm>
                <a:off x="1097280" y="1240779"/>
                <a:ext cx="10058400" cy="4596712"/>
              </a:xfrm>
              <a:blipFill>
                <a:blip r:embed="rId3"/>
                <a:stretch>
                  <a:fillRect l="-2182" t="-2918"/>
                </a:stretch>
              </a:blipFill>
            </p:spPr>
            <p:txBody>
              <a:bodyPr/>
              <a:lstStyle/>
              <a:p>
                <a:r>
                  <a:rPr lang="zh-CN" altLang="en-US">
                    <a:noFill/>
                  </a:rPr>
                  <a:t> </a:t>
                </a:r>
              </a:p>
            </p:txBody>
          </p:sp>
        </mc:Fallback>
      </mc:AlternateContent>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F7B03-26D2-42D0-801A-CFC58C285E38}"/>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dirty="0">
                <a:solidFill>
                  <a:srgbClr val="000000"/>
                </a:solidFill>
              </a:rPr>
              <a:t>计算</a:t>
            </a:r>
            <a:r>
              <a:rPr lang="en-US" altLang="zh-CN" dirty="0">
                <a:solidFill>
                  <a:srgbClr val="000000"/>
                </a:solidFill>
              </a:rPr>
              <a:t>FFS-</a:t>
            </a:r>
            <a:r>
              <a:rPr lang="zh-CN" altLang="en-US" dirty="0">
                <a:solidFill>
                  <a:srgbClr val="000000"/>
                </a:solidFill>
              </a:rPr>
              <a:t>示例</a:t>
            </a:r>
            <a:endParaRPr lang="en-US" altLang="zh-CN" dirty="0"/>
          </a:p>
        </p:txBody>
      </p:sp>
      <p:sp>
        <p:nvSpPr>
          <p:cNvPr id="66563" name="Content Placeholder 2">
            <a:extLst>
              <a:ext uri="{FF2B5EF4-FFF2-40B4-BE49-F238E27FC236}">
                <a16:creationId xmlns:a16="http://schemas.microsoft.com/office/drawing/2014/main" id="{251495DB-4A66-447F-8BD0-46A84FCC3450}"/>
              </a:ext>
            </a:extLst>
          </p:cNvPr>
          <p:cNvSpPr>
            <a:spLocks noGrp="1"/>
          </p:cNvSpPr>
          <p:nvPr>
            <p:ph idx="1"/>
          </p:nvPr>
        </p:nvSpPr>
        <p:spPr/>
        <p:txBody>
          <a:bodyPr/>
          <a:lstStyle/>
          <a:p>
            <a:pPr eaLnBrk="1" hangingPunct="1"/>
            <a:r>
              <a:rPr lang="zh-CN" altLang="en-US" dirty="0"/>
              <a:t>四车道高速公路基本路段，自由流速度是多少？</a:t>
            </a:r>
            <a:endParaRPr lang="en-US" altLang="zh-CN" dirty="0"/>
          </a:p>
          <a:p>
            <a:pPr marL="384048" lvl="1" indent="-182880" eaLnBrk="1" hangingPunct="1"/>
            <a:r>
              <a:rPr lang="zh-CN" altLang="en-US" dirty="0">
                <a:solidFill>
                  <a:schemeClr val="tx1">
                    <a:lumMod val="75000"/>
                    <a:lumOff val="25000"/>
                  </a:schemeClr>
                </a:solidFill>
              </a:rPr>
              <a:t>车道宽度：</a:t>
            </a:r>
            <a:r>
              <a:rPr lang="en-US" altLang="zh-CN" dirty="0">
                <a:solidFill>
                  <a:schemeClr val="tx1">
                    <a:lumMod val="75000"/>
                    <a:lumOff val="25000"/>
                  </a:schemeClr>
                </a:solidFill>
              </a:rPr>
              <a:t>11</a:t>
            </a:r>
            <a:r>
              <a:rPr lang="en-US" altLang="zh-CN" dirty="0"/>
              <a:t> ft</a:t>
            </a:r>
            <a:endParaRPr lang="zh-CN" altLang="en-US" dirty="0">
              <a:solidFill>
                <a:schemeClr val="tx1">
                  <a:lumMod val="75000"/>
                  <a:lumOff val="25000"/>
                </a:schemeClr>
              </a:solidFill>
            </a:endParaRPr>
          </a:p>
          <a:p>
            <a:pPr marL="384048" lvl="1" indent="-182880" eaLnBrk="1" hangingPunct="1"/>
            <a:r>
              <a:rPr lang="zh-CN" altLang="en-US" dirty="0">
                <a:solidFill>
                  <a:schemeClr val="tx1">
                    <a:lumMod val="75000"/>
                    <a:lumOff val="25000"/>
                  </a:schemeClr>
                </a:solidFill>
              </a:rPr>
              <a:t>右侧净空：</a:t>
            </a:r>
            <a:r>
              <a:rPr lang="en-US" altLang="zh-CN" dirty="0">
                <a:solidFill>
                  <a:schemeClr val="tx1">
                    <a:lumMod val="75000"/>
                    <a:lumOff val="25000"/>
                  </a:schemeClr>
                </a:solidFill>
              </a:rPr>
              <a:t>4</a:t>
            </a:r>
            <a:r>
              <a:rPr lang="en-US" altLang="zh-CN" dirty="0"/>
              <a:t> ft</a:t>
            </a:r>
            <a:endParaRPr lang="zh-CN" altLang="en-US" dirty="0">
              <a:solidFill>
                <a:schemeClr val="tx1">
                  <a:lumMod val="75000"/>
                  <a:lumOff val="25000"/>
                </a:schemeClr>
              </a:solidFill>
            </a:endParaRPr>
          </a:p>
          <a:p>
            <a:pPr marL="384048" lvl="1" indent="-182880" eaLnBrk="1" hangingPunct="1"/>
            <a:r>
              <a:rPr lang="zh-CN" altLang="en-US" dirty="0">
                <a:solidFill>
                  <a:schemeClr val="tx1">
                    <a:lumMod val="75000"/>
                    <a:lumOff val="25000"/>
                  </a:schemeClr>
                </a:solidFill>
              </a:rPr>
              <a:t>每英里匝道：</a:t>
            </a:r>
            <a:r>
              <a:rPr lang="en-US" altLang="zh-CN" dirty="0">
                <a:solidFill>
                  <a:schemeClr val="tx1">
                    <a:lumMod val="75000"/>
                    <a:lumOff val="25000"/>
                  </a:schemeClr>
                </a:solidFill>
              </a:rPr>
              <a:t>2.9 </a:t>
            </a:r>
          </a:p>
          <a:p>
            <a:pPr marL="384048" lvl="1" indent="-182880" eaLnBrk="1" hangingPunct="1"/>
            <a:r>
              <a:rPr lang="zh-CN" altLang="en-US" dirty="0">
                <a:solidFill>
                  <a:schemeClr val="tx1">
                    <a:lumMod val="75000"/>
                    <a:lumOff val="25000"/>
                  </a:schemeClr>
                </a:solidFill>
              </a:rPr>
              <a:t>高峰小时流量：</a:t>
            </a:r>
            <a:r>
              <a:rPr lang="en-US" altLang="zh-CN" dirty="0">
                <a:solidFill>
                  <a:schemeClr val="tx1">
                    <a:lumMod val="75000"/>
                    <a:lumOff val="25000"/>
                  </a:schemeClr>
                </a:solidFill>
              </a:rPr>
              <a:t>1900</a:t>
            </a:r>
            <a:r>
              <a:rPr lang="zh-CN" altLang="en-US" dirty="0">
                <a:solidFill>
                  <a:schemeClr val="tx1">
                    <a:lumMod val="75000"/>
                    <a:lumOff val="25000"/>
                  </a:schemeClr>
                </a:solidFill>
              </a:rPr>
              <a:t>辆</a:t>
            </a:r>
            <a:r>
              <a:rPr lang="en-US" altLang="zh-CN" dirty="0">
                <a:solidFill>
                  <a:schemeClr val="tx1">
                    <a:lumMod val="75000"/>
                    <a:lumOff val="25000"/>
                  </a:schemeClr>
                </a:solidFill>
              </a:rPr>
              <a:t>/</a:t>
            </a:r>
            <a:r>
              <a:rPr lang="zh-CN" altLang="en-US" dirty="0">
                <a:solidFill>
                  <a:schemeClr val="tx1">
                    <a:lumMod val="75000"/>
                    <a:lumOff val="25000"/>
                  </a:schemeClr>
                </a:solidFill>
              </a:rPr>
              <a:t>小时</a:t>
            </a:r>
          </a:p>
          <a:p>
            <a:pPr marL="384048" lvl="1" indent="-182880" eaLnBrk="1" hangingPunct="1"/>
            <a:r>
              <a:rPr lang="zh-CN" altLang="en-US" dirty="0">
                <a:solidFill>
                  <a:schemeClr val="tx1">
                    <a:lumMod val="75000"/>
                    <a:lumOff val="25000"/>
                  </a:schemeClr>
                </a:solidFill>
              </a:rPr>
              <a:t>交通组成：</a:t>
            </a:r>
            <a:r>
              <a:rPr lang="en-US" altLang="zh-CN" dirty="0">
                <a:solidFill>
                  <a:schemeClr val="tx1">
                    <a:lumMod val="75000"/>
                    <a:lumOff val="25000"/>
                  </a:schemeClr>
                </a:solidFill>
              </a:rPr>
              <a:t>13%</a:t>
            </a:r>
            <a:r>
              <a:rPr lang="zh-CN" altLang="en-US" dirty="0">
                <a:solidFill>
                  <a:schemeClr val="tx1">
                    <a:lumMod val="75000"/>
                    <a:lumOff val="25000"/>
                  </a:schemeClr>
                </a:solidFill>
              </a:rPr>
              <a:t>卡车，</a:t>
            </a:r>
            <a:r>
              <a:rPr lang="en-US" altLang="zh-CN" dirty="0">
                <a:solidFill>
                  <a:schemeClr val="tx1">
                    <a:lumMod val="75000"/>
                    <a:lumOff val="25000"/>
                  </a:schemeClr>
                </a:solidFill>
              </a:rPr>
              <a:t>2%RVs </a:t>
            </a:r>
          </a:p>
          <a:p>
            <a:pPr marL="384048" lvl="1" indent="-182880" eaLnBrk="1" hangingPunct="1"/>
            <a:r>
              <a:rPr lang="en-US" altLang="zh-CN" dirty="0">
                <a:solidFill>
                  <a:schemeClr val="tx1">
                    <a:lumMod val="75000"/>
                    <a:lumOff val="25000"/>
                  </a:schemeClr>
                </a:solidFill>
              </a:rPr>
              <a:t> PHF=0.90 </a:t>
            </a:r>
          </a:p>
          <a:p>
            <a:pPr marL="384048" lvl="1" indent="-182880" eaLnBrk="1" hangingPunct="1"/>
            <a:r>
              <a:rPr lang="zh-CN" altLang="en-US" dirty="0">
                <a:solidFill>
                  <a:schemeClr val="tx1">
                    <a:lumMod val="75000"/>
                    <a:lumOff val="25000"/>
                  </a:schemeClr>
                </a:solidFill>
              </a:rPr>
              <a:t>熟悉设施的驾驶员</a:t>
            </a:r>
            <a:endParaRPr lang="en-US" altLang="zh-CN" dirty="0">
              <a:solidFill>
                <a:schemeClr val="tx1">
                  <a:lumMod val="75000"/>
                  <a:lumOff val="25000"/>
                </a:schemeClr>
              </a:solidFill>
            </a:endParaRPr>
          </a:p>
          <a:p>
            <a:pPr marL="384048" lvl="1" indent="-182880" eaLnBrk="1" hangingPunct="1"/>
            <a:endParaRPr lang="zh-CN" altLang="en-US" dirty="0">
              <a:solidFill>
                <a:schemeClr val="tx1">
                  <a:lumMod val="75000"/>
                  <a:lumOff val="25000"/>
                </a:schemeClr>
              </a:solidFill>
            </a:endParaRPr>
          </a:p>
          <a:p>
            <a:pPr eaLnBrk="1" hangingPunct="1"/>
            <a:r>
              <a:rPr lang="zh-CN" altLang="en-US" dirty="0"/>
              <a:t>注意：在</a:t>
            </a:r>
            <a:r>
              <a:rPr lang="en-US" altLang="zh-CN" dirty="0"/>
              <a:t>HCM 2010</a:t>
            </a:r>
            <a:r>
              <a:rPr lang="zh-CN" altLang="en-US" dirty="0"/>
              <a:t>中，</a:t>
            </a:r>
            <a:r>
              <a:rPr lang="en-US" altLang="zh-CN" dirty="0"/>
              <a:t>FFS</a:t>
            </a:r>
            <a:r>
              <a:rPr lang="zh-CN" altLang="en-US" dirty="0"/>
              <a:t>四舍五入到最接近的</a:t>
            </a:r>
            <a:r>
              <a:rPr lang="en-US" altLang="zh-CN" dirty="0"/>
              <a:t>5 mi/h</a:t>
            </a:r>
          </a:p>
        </p:txBody>
      </p:sp>
      <p:sp>
        <p:nvSpPr>
          <p:cNvPr id="66564" name="Date Placeholder 3">
            <a:extLst>
              <a:ext uri="{FF2B5EF4-FFF2-40B4-BE49-F238E27FC236}">
                <a16:creationId xmlns:a16="http://schemas.microsoft.com/office/drawing/2014/main" id="{45242F94-6CBE-481C-A84F-B8F5EA6FE799}"/>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12/23/2020</a:t>
            </a:r>
          </a:p>
        </p:txBody>
      </p:sp>
      <p:sp>
        <p:nvSpPr>
          <p:cNvPr id="66565" name="Footer Placeholder 4">
            <a:extLst>
              <a:ext uri="{FF2B5EF4-FFF2-40B4-BE49-F238E27FC236}">
                <a16:creationId xmlns:a16="http://schemas.microsoft.com/office/drawing/2014/main" id="{FD8627AE-8686-4FA6-82BB-6AF24EA74875}"/>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66566" name="Slide Number Placeholder 5">
            <a:extLst>
              <a:ext uri="{FF2B5EF4-FFF2-40B4-BE49-F238E27FC236}">
                <a16:creationId xmlns:a16="http://schemas.microsoft.com/office/drawing/2014/main" id="{E21FD035-DA33-4DD9-8FF4-6FEAF829555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28</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Date Placeholder 3">
            <a:extLst>
              <a:ext uri="{FF2B5EF4-FFF2-40B4-BE49-F238E27FC236}">
                <a16:creationId xmlns:a16="http://schemas.microsoft.com/office/drawing/2014/main" id="{DC0D8A20-8110-401A-BCDF-843586D30E29}"/>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12/23/2020</a:t>
            </a:r>
          </a:p>
        </p:txBody>
      </p:sp>
      <p:sp>
        <p:nvSpPr>
          <p:cNvPr id="68611" name="Footer Placeholder 4">
            <a:extLst>
              <a:ext uri="{FF2B5EF4-FFF2-40B4-BE49-F238E27FC236}">
                <a16:creationId xmlns:a16="http://schemas.microsoft.com/office/drawing/2014/main" id="{A7CCE64D-EC58-46E7-8235-1D254AAED5E6}"/>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68612" name="Slide Number Placeholder 5">
            <a:extLst>
              <a:ext uri="{FF2B5EF4-FFF2-40B4-BE49-F238E27FC236}">
                <a16:creationId xmlns:a16="http://schemas.microsoft.com/office/drawing/2014/main" id="{CF571865-651F-42C0-8971-3EB4FF5DCAA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29</a:t>
            </a:r>
          </a:p>
        </p:txBody>
      </p:sp>
      <p:pic>
        <p:nvPicPr>
          <p:cNvPr id="68614" name="Picture 6">
            <a:extLst>
              <a:ext uri="{FF2B5EF4-FFF2-40B4-BE49-F238E27FC236}">
                <a16:creationId xmlns:a16="http://schemas.microsoft.com/office/drawing/2014/main" id="{7F63D79C-14EB-4262-A58B-37C8E34DAB7B}"/>
              </a:ext>
            </a:extLst>
          </p:cNvPr>
          <p:cNvPicPr>
            <a:picLocks noChangeAspect="1"/>
          </p:cNvPicPr>
          <p:nvPr/>
        </p:nvPicPr>
        <p:blipFill>
          <a:blip r:embed="rId3">
            <a:extLst>
              <a:ext uri="{28A0092B-C50C-407E-A947-70E740481C1C}">
                <a14:useLocalDpi xmlns:a14="http://schemas.microsoft.com/office/drawing/2010/main" val="0"/>
              </a:ext>
            </a:extLst>
          </a:blip>
          <a:srcRect l="10007" r="6827"/>
          <a:stretch>
            <a:fillRect/>
          </a:stretch>
        </p:blipFill>
        <p:spPr bwMode="auto">
          <a:xfrm>
            <a:off x="4359275" y="3448050"/>
            <a:ext cx="7810500" cy="130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5" name="Picture 7">
            <a:extLst>
              <a:ext uri="{FF2B5EF4-FFF2-40B4-BE49-F238E27FC236}">
                <a16:creationId xmlns:a16="http://schemas.microsoft.com/office/drawing/2014/main" id="{69D37493-3F55-4C51-95CC-88AB0FBC0DBD}"/>
              </a:ext>
            </a:extLst>
          </p:cNvPr>
          <p:cNvPicPr>
            <a:picLocks noChangeAspect="1"/>
          </p:cNvPicPr>
          <p:nvPr/>
        </p:nvPicPr>
        <p:blipFill>
          <a:blip r:embed="rId4">
            <a:extLst>
              <a:ext uri="{28A0092B-C50C-407E-A947-70E740481C1C}">
                <a14:useLocalDpi xmlns:a14="http://schemas.microsoft.com/office/drawing/2010/main" val="0"/>
              </a:ext>
            </a:extLst>
          </a:blip>
          <a:srcRect r="5215"/>
          <a:stretch>
            <a:fillRect/>
          </a:stretch>
        </p:blipFill>
        <p:spPr bwMode="auto">
          <a:xfrm>
            <a:off x="4340225" y="60325"/>
            <a:ext cx="7829550" cy="242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7" name="TextBox 10">
            <a:extLst>
              <a:ext uri="{FF2B5EF4-FFF2-40B4-BE49-F238E27FC236}">
                <a16:creationId xmlns:a16="http://schemas.microsoft.com/office/drawing/2014/main" id="{7E6E0AC9-B544-4647-950A-BAE2E0B9DAE1}"/>
              </a:ext>
            </a:extLst>
          </p:cNvPr>
          <p:cNvSpPr txBox="1">
            <a:spLocks noChangeArrowheads="1"/>
          </p:cNvSpPr>
          <p:nvPr/>
        </p:nvSpPr>
        <p:spPr bwMode="auto">
          <a:xfrm>
            <a:off x="7472363" y="2487613"/>
            <a:ext cx="32019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zh-CN" sz="2000" b="1" dirty="0">
                <a:solidFill>
                  <a:srgbClr val="404040"/>
                </a:solidFill>
                <a:cs typeface="Arial" panose="020B0604020202020204" pitchFamily="34" charset="0"/>
              </a:rPr>
              <a:t>HCM 2010</a:t>
            </a:r>
            <a:r>
              <a:rPr lang="zh-CN" altLang="en-US" sz="2000" b="1" dirty="0">
                <a:solidFill>
                  <a:srgbClr val="404040"/>
                </a:solidFill>
                <a:cs typeface="Arial" panose="020B0604020202020204" pitchFamily="34" charset="0"/>
              </a:rPr>
              <a:t>图表</a:t>
            </a:r>
            <a:r>
              <a:rPr lang="en-US" altLang="zh-CN" sz="2000" b="1" dirty="0">
                <a:solidFill>
                  <a:srgbClr val="404040"/>
                </a:solidFill>
                <a:cs typeface="Arial" panose="020B0604020202020204" pitchFamily="34" charset="0"/>
              </a:rPr>
              <a:t>11-8</a:t>
            </a:r>
          </a:p>
        </p:txBody>
      </p:sp>
      <p:sp>
        <p:nvSpPr>
          <p:cNvPr id="68618" name="TextBox 11">
            <a:extLst>
              <a:ext uri="{FF2B5EF4-FFF2-40B4-BE49-F238E27FC236}">
                <a16:creationId xmlns:a16="http://schemas.microsoft.com/office/drawing/2014/main" id="{E698096F-6C81-47AD-8DC7-EA89922715CB}"/>
              </a:ext>
            </a:extLst>
          </p:cNvPr>
          <p:cNvSpPr txBox="1">
            <a:spLocks noChangeArrowheads="1"/>
          </p:cNvSpPr>
          <p:nvPr/>
        </p:nvSpPr>
        <p:spPr bwMode="auto">
          <a:xfrm>
            <a:off x="7472363" y="4756150"/>
            <a:ext cx="32019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zh-CN" sz="2000" b="1" dirty="0">
                <a:solidFill>
                  <a:srgbClr val="404040"/>
                </a:solidFill>
                <a:cs typeface="Arial" panose="020B0604020202020204" pitchFamily="34" charset="0"/>
              </a:rPr>
              <a:t>HCM 2010</a:t>
            </a:r>
            <a:r>
              <a:rPr lang="zh-CN" altLang="en-US" sz="2000" b="1" dirty="0">
                <a:solidFill>
                  <a:srgbClr val="404040"/>
                </a:solidFill>
                <a:cs typeface="Arial" panose="020B0604020202020204" pitchFamily="34" charset="0"/>
              </a:rPr>
              <a:t>图表</a:t>
            </a:r>
            <a:r>
              <a:rPr lang="en-US" altLang="zh-CN" sz="2000" b="1" dirty="0">
                <a:solidFill>
                  <a:srgbClr val="404040"/>
                </a:solidFill>
                <a:cs typeface="Arial" panose="020B0604020202020204" pitchFamily="34" charset="0"/>
              </a:rPr>
              <a:t>11-9</a:t>
            </a:r>
          </a:p>
        </p:txBody>
      </p:sp>
      <p:sp>
        <p:nvSpPr>
          <p:cNvPr id="68619" name="TextBox 12">
            <a:extLst>
              <a:ext uri="{FF2B5EF4-FFF2-40B4-BE49-F238E27FC236}">
                <a16:creationId xmlns:a16="http://schemas.microsoft.com/office/drawing/2014/main" id="{823F9E19-EFDD-420F-AB3B-1E86C97FE3DC}"/>
              </a:ext>
            </a:extLst>
          </p:cNvPr>
          <p:cNvSpPr txBox="1">
            <a:spLocks noChangeArrowheads="1"/>
          </p:cNvSpPr>
          <p:nvPr/>
        </p:nvSpPr>
        <p:spPr bwMode="auto">
          <a:xfrm>
            <a:off x="4980350" y="2756643"/>
            <a:ext cx="32019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sz="2000" b="1" dirty="0">
                <a:solidFill>
                  <a:srgbClr val="404040"/>
                </a:solidFill>
                <a:cs typeface="Arial" panose="020B0604020202020204" pitchFamily="34" charset="0"/>
              </a:rPr>
              <a:t>（</a:t>
            </a:r>
            <a:r>
              <a:rPr lang="en-US" altLang="zh-CN" sz="2000" b="1" dirty="0">
                <a:solidFill>
                  <a:srgbClr val="404040"/>
                </a:solidFill>
                <a:cs typeface="Arial" panose="020B0604020202020204" pitchFamily="34" charset="0"/>
              </a:rPr>
              <a:t>HCM 2010</a:t>
            </a:r>
            <a:r>
              <a:rPr lang="zh-CN" altLang="en-US" sz="2000" b="1" dirty="0">
                <a:solidFill>
                  <a:srgbClr val="404040"/>
                </a:solidFill>
                <a:cs typeface="Arial" panose="020B0604020202020204" pitchFamily="34" charset="0"/>
              </a:rPr>
              <a:t>方程式</a:t>
            </a:r>
            <a:r>
              <a:rPr lang="en-US" altLang="zh-CN" sz="2000" b="1" dirty="0">
                <a:solidFill>
                  <a:srgbClr val="404040"/>
                </a:solidFill>
                <a:cs typeface="Arial" panose="020B0604020202020204" pitchFamily="34" charset="0"/>
              </a:rPr>
              <a:t>11-1</a:t>
            </a:r>
            <a:r>
              <a:rPr lang="zh-CN" altLang="en-US" sz="2000" b="1" dirty="0">
                <a:solidFill>
                  <a:srgbClr val="404040"/>
                </a:solidFill>
                <a:cs typeface="Arial" panose="020B0604020202020204" pitchFamily="34" charset="0"/>
              </a:rPr>
              <a:t>）</a:t>
            </a:r>
          </a:p>
        </p:txBody>
      </p:sp>
      <p:sp>
        <p:nvSpPr>
          <p:cNvPr id="14" name="Rectangle 13">
            <a:extLst>
              <a:ext uri="{FF2B5EF4-FFF2-40B4-BE49-F238E27FC236}">
                <a16:creationId xmlns:a16="http://schemas.microsoft.com/office/drawing/2014/main" id="{EF05390D-6175-4E6B-8633-931E8528BECD}"/>
              </a:ext>
            </a:extLst>
          </p:cNvPr>
          <p:cNvSpPr>
            <a:spLocks noRot="1" noChangeAspect="1" noMove="1" noResize="1" noEditPoints="1" noAdjustHandles="1" noChangeArrowheads="1" noChangeShapeType="1" noTextEdit="1"/>
          </p:cNvSpPr>
          <p:nvPr/>
        </p:nvSpPr>
        <p:spPr>
          <a:xfrm>
            <a:off x="4340593" y="5577388"/>
            <a:ext cx="7410362" cy="461665"/>
          </a:xfrm>
          <a:prstGeom prst="rect">
            <a:avLst/>
          </a:prstGeom>
          <a:blipFill rotWithShape="0">
            <a:blip r:embed="rId5"/>
            <a:stretch>
              <a:fillRect b="-17105"/>
            </a:stretch>
          </a:blipFill>
        </p:spPr>
        <p:txBody>
          <a:bodyPr/>
          <a:lstStyle/>
          <a:p>
            <a:pPr>
              <a:defRPr/>
            </a:pPr>
            <a:r>
              <a:rPr lang="zh-CN" altLang="en-US">
                <a:noFill/>
              </a:rPr>
              <a:t> </a:t>
            </a:r>
          </a:p>
        </p:txBody>
      </p:sp>
      <p:sp>
        <p:nvSpPr>
          <p:cNvPr id="15" name="Rectangle 14">
            <a:extLst>
              <a:ext uri="{FF2B5EF4-FFF2-40B4-BE49-F238E27FC236}">
                <a16:creationId xmlns:a16="http://schemas.microsoft.com/office/drawing/2014/main" id="{1A925442-4DD4-43FC-A6FC-3F76F9EF205D}"/>
              </a:ext>
            </a:extLst>
          </p:cNvPr>
          <p:cNvSpPr/>
          <p:nvPr/>
        </p:nvSpPr>
        <p:spPr>
          <a:xfrm>
            <a:off x="10134600" y="4095750"/>
            <a:ext cx="685800" cy="24765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ltLang="zh-CN">
              <a:solidFill>
                <a:srgbClr val="FFFFFF"/>
              </a:solidFill>
            </a:endParaRPr>
          </a:p>
        </p:txBody>
      </p:sp>
      <p:sp>
        <p:nvSpPr>
          <p:cNvPr id="16" name="Rectangle 15">
            <a:extLst>
              <a:ext uri="{FF2B5EF4-FFF2-40B4-BE49-F238E27FC236}">
                <a16:creationId xmlns:a16="http://schemas.microsoft.com/office/drawing/2014/main" id="{CD4F3614-8463-4595-BC16-F1BFBB8F432D}"/>
              </a:ext>
            </a:extLst>
          </p:cNvPr>
          <p:cNvSpPr/>
          <p:nvPr/>
        </p:nvSpPr>
        <p:spPr>
          <a:xfrm>
            <a:off x="9817100" y="1292225"/>
            <a:ext cx="685800" cy="24765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ltLang="zh-CN">
              <a:solidFill>
                <a:srgbClr val="FFFFFF"/>
              </a:solidFill>
            </a:endParaRPr>
          </a:p>
        </p:txBody>
      </p:sp>
      <mc:AlternateContent xmlns:mc="http://schemas.openxmlformats.org/markup-compatibility/2006" xmlns:a14="http://schemas.microsoft.com/office/drawing/2010/main">
        <mc:Choice Requires="a14">
          <p:sp>
            <p:nvSpPr>
              <p:cNvPr id="17" name="Content Placeholder 2">
                <a:extLst>
                  <a:ext uri="{FF2B5EF4-FFF2-40B4-BE49-F238E27FC236}">
                    <a16:creationId xmlns:a16="http://schemas.microsoft.com/office/drawing/2014/main" id="{9A3EE87D-41B7-4BA0-8819-61C1BF30D2C6}"/>
                  </a:ext>
                </a:extLst>
              </p:cNvPr>
              <p:cNvSpPr txBox="1">
                <a:spLocks/>
              </p:cNvSpPr>
              <p:nvPr/>
            </p:nvSpPr>
            <p:spPr bwMode="auto">
              <a:xfrm>
                <a:off x="1" y="123825"/>
                <a:ext cx="4359642" cy="633571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0" tIns="45720" rIns="0" bIns="45720" numCol="1" anchor="t" anchorCtr="0" compatLnSpc="1">
                <a:prstTxWarp prst="textNoShape">
                  <a:avLst/>
                </a:prstTxWarp>
                <a:normAutofit lnSpcReduction="10000"/>
              </a:bodyPr>
              <a:lstStyle>
                <a:lvl1pPr marL="90488" indent="-90488" algn="l" rtl="0" eaLnBrk="0" fontAlgn="base" hangingPunct="0">
                  <a:lnSpc>
                    <a:spcPct val="90000"/>
                  </a:lnSpc>
                  <a:spcBef>
                    <a:spcPts val="1200"/>
                  </a:spcBef>
                  <a:spcAft>
                    <a:spcPts val="200"/>
                  </a:spcAft>
                  <a:buClr>
                    <a:schemeClr val="accent1"/>
                  </a:buClr>
                  <a:buSzPct val="100000"/>
                  <a:buFont typeface="Calibri" panose="020F0502020204030204" pitchFamily="34" charset="0"/>
                  <a:buChar char=" "/>
                  <a:defRPr sz="2800" kern="1200">
                    <a:solidFill>
                      <a:srgbClr val="404040"/>
                    </a:solidFill>
                    <a:latin typeface="+mn-lt"/>
                    <a:ea typeface="+mn-ea"/>
                    <a:cs typeface="+mn-cs"/>
                  </a:defRPr>
                </a:lvl1pPr>
                <a:lvl2pPr marL="38258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2400" kern="1200">
                    <a:solidFill>
                      <a:srgbClr val="404040"/>
                    </a:solidFill>
                    <a:latin typeface="+mn-lt"/>
                    <a:ea typeface="+mn-ea"/>
                    <a:cs typeface="+mn-cs"/>
                  </a:defRPr>
                </a:lvl2pPr>
                <a:lvl3pPr marL="56673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2000" kern="1200">
                    <a:solidFill>
                      <a:srgbClr val="404040"/>
                    </a:solidFill>
                    <a:latin typeface="+mn-lt"/>
                    <a:ea typeface="+mn-ea"/>
                    <a:cs typeface="+mn-cs"/>
                  </a:defRPr>
                </a:lvl3pPr>
                <a:lvl4pPr marL="749300"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2000" kern="1200">
                    <a:solidFill>
                      <a:srgbClr val="404040"/>
                    </a:solidFill>
                    <a:latin typeface="+mn-lt"/>
                    <a:ea typeface="+mn-ea"/>
                    <a:cs typeface="+mn-cs"/>
                  </a:defRPr>
                </a:lvl4pPr>
                <a:lvl5pPr marL="931863"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20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defTabSz="914400"/>
                <a:r>
                  <a:rPr lang="zh-CN" altLang="en-US" dirty="0">
                    <a:sym typeface="Symbol" pitchFamily="18" charset="2"/>
                  </a:rPr>
                  <a:t>输入</a:t>
                </a:r>
                <a:r>
                  <a:rPr lang="en-US" altLang="en-US" dirty="0">
                    <a:sym typeface="Symbol" pitchFamily="18" charset="2"/>
                  </a:rPr>
                  <a:t>:</a:t>
                </a:r>
              </a:p>
              <a:p>
                <a:pPr lvl="1" defTabSz="914400"/>
                <a:r>
                  <a:rPr lang="zh-CN" altLang="en-US" dirty="0">
                    <a:sym typeface="Symbol" pitchFamily="18" charset="2"/>
                  </a:rPr>
                  <a:t>车道宽度</a:t>
                </a:r>
                <a:r>
                  <a:rPr lang="en-US" altLang="en-US" dirty="0">
                    <a:sym typeface="Symbol" pitchFamily="18" charset="2"/>
                  </a:rPr>
                  <a:t>: 11 ft</a:t>
                </a:r>
              </a:p>
              <a:p>
                <a:pPr lvl="1" defTabSz="914400"/>
                <a:r>
                  <a:rPr lang="zh-CN" altLang="en-US" dirty="0">
                    <a:sym typeface="Symbol" pitchFamily="18" charset="2"/>
                  </a:rPr>
                  <a:t>右侧净空</a:t>
                </a:r>
                <a:r>
                  <a:rPr lang="en-US" altLang="en-US" dirty="0">
                    <a:sym typeface="Symbol" pitchFamily="18" charset="2"/>
                  </a:rPr>
                  <a:t>: 4 ft.</a:t>
                </a:r>
              </a:p>
              <a:p>
                <a:pPr lvl="1" defTabSz="914400"/>
                <a:r>
                  <a:rPr lang="zh-CN" altLang="en-US" dirty="0">
                    <a:sym typeface="Symbol" pitchFamily="18" charset="2"/>
                  </a:rPr>
                  <a:t>每英里匝道</a:t>
                </a:r>
                <a:r>
                  <a:rPr lang="en-US" altLang="en-US" dirty="0">
                    <a:sym typeface="Symbol" pitchFamily="18" charset="2"/>
                  </a:rPr>
                  <a:t>: 2.9</a:t>
                </a:r>
              </a:p>
              <a:p>
                <a:pPr lvl="1" defTabSz="914400"/>
                <a:endParaRPr lang="en-US" altLang="en-US" dirty="0">
                  <a:sym typeface="Symbol" pitchFamily="18" charset="2"/>
                </a:endParaRPr>
              </a:p>
              <a:p>
                <a:pPr defTabSz="914400"/>
                <a:r>
                  <a:rPr lang="zh-CN" altLang="en-US" dirty="0">
                    <a:sym typeface="Symbol" pitchFamily="18" charset="2"/>
                  </a:rPr>
                  <a:t>公式</a:t>
                </a:r>
                <a:r>
                  <a:rPr lang="en-US" altLang="en-US" dirty="0">
                    <a:sym typeface="Symbol" pitchFamily="18" charset="2"/>
                  </a:rPr>
                  <a:t>:</a:t>
                </a:r>
              </a:p>
              <a:p>
                <a:pPr lvl="1" defTabSz="914400"/>
                <a:endParaRPr lang="en-US" dirty="0">
                  <a:solidFill>
                    <a:schemeClr val="tx1">
                      <a:lumMod val="75000"/>
                      <a:lumOff val="25000"/>
                    </a:schemeClr>
                  </a:solidFill>
                </a:endParaRPr>
              </a:p>
              <a:p>
                <a:pPr lvl="1" defTabSz="914400"/>
                <a:endParaRPr lang="en-US" dirty="0">
                  <a:solidFill>
                    <a:schemeClr val="tx1">
                      <a:lumMod val="75000"/>
                      <a:lumOff val="25000"/>
                    </a:schemeClr>
                  </a:solidFill>
                </a:endParaRPr>
              </a:p>
              <a:p>
                <a:pPr lvl="1" defTabSz="914400"/>
                <a:r>
                  <a:rPr lang="en-US" dirty="0">
                    <a:solidFill>
                      <a:schemeClr val="tx1">
                        <a:lumMod val="75000"/>
                        <a:lumOff val="25000"/>
                      </a:schemeClr>
                    </a:solidFill>
                  </a:rPr>
                  <a:t>FFS = free-flow speed </a:t>
                </a:r>
                <a:r>
                  <a:rPr lang="zh-CN" altLang="en-US" dirty="0">
                    <a:solidFill>
                      <a:schemeClr val="tx1">
                        <a:lumMod val="75000"/>
                        <a:lumOff val="25000"/>
                      </a:schemeClr>
                    </a:solidFill>
                  </a:rPr>
                  <a:t> </a:t>
                </a:r>
                <a:r>
                  <a:rPr lang="en-US" dirty="0">
                    <a:solidFill>
                      <a:schemeClr val="tx1">
                        <a:lumMod val="75000"/>
                        <a:lumOff val="25000"/>
                      </a:schemeClr>
                    </a:solidFill>
                  </a:rPr>
                  <a:t>(mi/h)</a:t>
                </a:r>
                <a:r>
                  <a:rPr lang="zh-CN" altLang="en-US" dirty="0">
                    <a:solidFill>
                      <a:schemeClr val="tx1">
                        <a:lumMod val="75000"/>
                        <a:lumOff val="25000"/>
                      </a:schemeClr>
                    </a:solidFill>
                  </a:rPr>
                  <a:t>自由流车速 </a:t>
                </a:r>
                <a:endParaRPr lang="en-US" dirty="0">
                  <a:solidFill>
                    <a:schemeClr val="tx1">
                      <a:lumMod val="75000"/>
                      <a:lumOff val="25000"/>
                    </a:schemeClr>
                  </a:solidFill>
                </a:endParaRPr>
              </a:p>
              <a:p>
                <a:pPr lvl="1" defTabSz="914400"/>
                <a:r>
                  <a:rPr lang="en-US" dirty="0">
                    <a:solidFill>
                      <a:schemeClr val="tx1">
                        <a:lumMod val="75000"/>
                        <a:lumOff val="25000"/>
                      </a:schemeClr>
                    </a:solidFill>
                  </a:rPr>
                  <a:t>TRD = total ramp density (ramps/mi)</a:t>
                </a:r>
                <a:r>
                  <a:rPr lang="zh-CN" altLang="en-US" dirty="0">
                    <a:solidFill>
                      <a:schemeClr val="tx1">
                        <a:lumMod val="75000"/>
                        <a:lumOff val="25000"/>
                      </a:schemeClr>
                    </a:solidFill>
                  </a:rPr>
                  <a:t>总匝道密度</a:t>
                </a:r>
                <a:endParaRPr lang="en-US" dirty="0">
                  <a:solidFill>
                    <a:schemeClr val="tx1">
                      <a:lumMod val="75000"/>
                      <a:lumOff val="25000"/>
                    </a:schemeClr>
                  </a:solidFill>
                </a:endParaRPr>
              </a:p>
              <a:p>
                <a:pPr lvl="1" defTabSz="914400"/>
                <a14:m>
                  <m:oMath xmlns:m="http://schemas.openxmlformats.org/officeDocument/2006/math">
                    <m:sSub>
                      <m:sSubPr>
                        <m:ctrlPr>
                          <a:rPr lang="en-US" i="1" smtClean="0">
                            <a:solidFill>
                              <a:schemeClr val="tx1">
                                <a:lumMod val="75000"/>
                                <a:lumOff val="25000"/>
                              </a:schemeClr>
                            </a:solidFill>
                            <a:latin typeface="Cambria Math" panose="02040503050406030204" pitchFamily="18" charset="0"/>
                          </a:rPr>
                        </m:ctrlPr>
                      </m:sSubPr>
                      <m:e>
                        <m:r>
                          <a:rPr lang="en-US" i="1">
                            <a:solidFill>
                              <a:schemeClr val="tx1">
                                <a:lumMod val="75000"/>
                                <a:lumOff val="25000"/>
                              </a:schemeClr>
                            </a:solidFill>
                            <a:latin typeface="Cambria Math" panose="02040503050406030204" pitchFamily="18" charset="0"/>
                          </a:rPr>
                          <m:t>𝑓</m:t>
                        </m:r>
                      </m:e>
                      <m:sub>
                        <m:r>
                          <a:rPr lang="en-US" i="1" smtClean="0">
                            <a:solidFill>
                              <a:schemeClr val="tx1">
                                <a:lumMod val="75000"/>
                                <a:lumOff val="25000"/>
                              </a:schemeClr>
                            </a:solidFill>
                            <a:latin typeface="Cambria Math" panose="02040503050406030204" pitchFamily="18" charset="0"/>
                          </a:rPr>
                          <m:t>𝐿𝐶</m:t>
                        </m:r>
                      </m:sub>
                    </m:sSub>
                    <m:r>
                      <a:rPr lang="en-US" i="1">
                        <a:solidFill>
                          <a:schemeClr val="tx1">
                            <a:lumMod val="75000"/>
                            <a:lumOff val="25000"/>
                          </a:schemeClr>
                        </a:solidFill>
                        <a:latin typeface="Cambria Math" panose="02040503050406030204" pitchFamily="18" charset="0"/>
                      </a:rPr>
                      <m:t>=</m:t>
                    </m:r>
                  </m:oMath>
                </a14:m>
                <a:r>
                  <a:rPr lang="en-US" dirty="0">
                    <a:solidFill>
                      <a:schemeClr val="tx1">
                        <a:lumMod val="75000"/>
                        <a:lumOff val="25000"/>
                      </a:schemeClr>
                    </a:solidFill>
                  </a:rPr>
                  <a:t> Adjustment for right-side lateral clearance (mi/h) </a:t>
                </a:r>
                <a:r>
                  <a:rPr lang="zh-CN" altLang="en-US" dirty="0">
                    <a:solidFill>
                      <a:schemeClr val="tx1">
                        <a:lumMod val="75000"/>
                        <a:lumOff val="25000"/>
                      </a:schemeClr>
                    </a:solidFill>
                  </a:rPr>
                  <a:t>右侧净空调整</a:t>
                </a:r>
                <a:endParaRPr lang="en-US" dirty="0">
                  <a:solidFill>
                    <a:schemeClr val="tx1">
                      <a:lumMod val="75000"/>
                      <a:lumOff val="25000"/>
                    </a:schemeClr>
                  </a:solidFill>
                </a:endParaRPr>
              </a:p>
              <a:p>
                <a:pPr lvl="1" defTabSz="914400"/>
                <a14:m>
                  <m:oMath xmlns:m="http://schemas.openxmlformats.org/officeDocument/2006/math">
                    <m:sSub>
                      <m:sSubPr>
                        <m:ctrlPr>
                          <a:rPr lang="en-US" i="1" smtClean="0">
                            <a:solidFill>
                              <a:schemeClr val="tx1">
                                <a:lumMod val="75000"/>
                                <a:lumOff val="25000"/>
                              </a:schemeClr>
                            </a:solidFill>
                            <a:latin typeface="Cambria Math" panose="02040503050406030204" pitchFamily="18" charset="0"/>
                          </a:rPr>
                        </m:ctrlPr>
                      </m:sSubPr>
                      <m:e>
                        <m:r>
                          <a:rPr lang="en-US" i="1">
                            <a:solidFill>
                              <a:schemeClr val="tx1">
                                <a:lumMod val="75000"/>
                                <a:lumOff val="25000"/>
                              </a:schemeClr>
                            </a:solidFill>
                            <a:latin typeface="Cambria Math" panose="02040503050406030204" pitchFamily="18" charset="0"/>
                          </a:rPr>
                          <m:t>𝑓</m:t>
                        </m:r>
                      </m:e>
                      <m:sub>
                        <m:r>
                          <a:rPr lang="en-US" i="1" smtClean="0">
                            <a:solidFill>
                              <a:schemeClr val="tx1">
                                <a:lumMod val="75000"/>
                                <a:lumOff val="25000"/>
                              </a:schemeClr>
                            </a:solidFill>
                            <a:latin typeface="Cambria Math" panose="02040503050406030204" pitchFamily="18" charset="0"/>
                          </a:rPr>
                          <m:t>𝐿𝑊</m:t>
                        </m:r>
                      </m:sub>
                    </m:sSub>
                    <m:r>
                      <a:rPr lang="en-US" i="1">
                        <a:solidFill>
                          <a:schemeClr val="tx1">
                            <a:lumMod val="75000"/>
                            <a:lumOff val="25000"/>
                          </a:schemeClr>
                        </a:solidFill>
                        <a:latin typeface="Cambria Math" panose="02040503050406030204" pitchFamily="18" charset="0"/>
                      </a:rPr>
                      <m:t>=</m:t>
                    </m:r>
                  </m:oMath>
                </a14:m>
                <a:r>
                  <a:rPr lang="en-US" dirty="0">
                    <a:solidFill>
                      <a:schemeClr val="tx1">
                        <a:lumMod val="75000"/>
                        <a:lumOff val="25000"/>
                      </a:schemeClr>
                    </a:solidFill>
                  </a:rPr>
                  <a:t> Adjustment for lane width (mi/h) </a:t>
                </a:r>
                <a:r>
                  <a:rPr lang="zh-CN" altLang="en-US" dirty="0">
                    <a:solidFill>
                      <a:schemeClr val="tx1">
                        <a:lumMod val="75000"/>
                        <a:lumOff val="25000"/>
                      </a:schemeClr>
                    </a:solidFill>
                  </a:rPr>
                  <a:t>车道宽度调整</a:t>
                </a:r>
                <a:endParaRPr lang="en-US" dirty="0">
                  <a:solidFill>
                    <a:schemeClr val="tx1">
                      <a:lumMod val="75000"/>
                      <a:lumOff val="25000"/>
                    </a:schemeClr>
                  </a:solidFill>
                </a:endParaRPr>
              </a:p>
            </p:txBody>
          </p:sp>
        </mc:Choice>
        <mc:Fallback xmlns="">
          <p:sp>
            <p:nvSpPr>
              <p:cNvPr id="17" name="Content Placeholder 2">
                <a:extLst>
                  <a:ext uri="{FF2B5EF4-FFF2-40B4-BE49-F238E27FC236}">
                    <a16:creationId xmlns:a16="http://schemas.microsoft.com/office/drawing/2014/main" id="{9A3EE87D-41B7-4BA0-8819-61C1BF30D2C6}"/>
                  </a:ext>
                </a:extLst>
              </p:cNvPr>
              <p:cNvSpPr txBox="1">
                <a:spLocks noRot="1" noChangeAspect="1" noMove="1" noResize="1" noEditPoints="1" noAdjustHandles="1" noChangeArrowheads="1" noChangeShapeType="1" noTextEdit="1"/>
              </p:cNvSpPr>
              <p:nvPr/>
            </p:nvSpPr>
            <p:spPr bwMode="auto">
              <a:xfrm>
                <a:off x="1" y="123825"/>
                <a:ext cx="4359642" cy="6335713"/>
              </a:xfrm>
              <a:prstGeom prst="rect">
                <a:avLst/>
              </a:prstGeom>
              <a:blipFill>
                <a:blip r:embed="rId6"/>
                <a:stretch>
                  <a:fillRect l="-839" t="-2692" r="-377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Rectangle 8">
                <a:extLst>
                  <a:ext uri="{FF2B5EF4-FFF2-40B4-BE49-F238E27FC236}">
                    <a16:creationId xmlns:a16="http://schemas.microsoft.com/office/drawing/2014/main" id="{2EDDC325-05B2-4A64-BDA0-52DD67FD9DC6}"/>
                  </a:ext>
                </a:extLst>
              </p:cNvPr>
              <p:cNvSpPr/>
              <p:nvPr/>
            </p:nvSpPr>
            <p:spPr>
              <a:xfrm>
                <a:off x="0" y="2586166"/>
                <a:ext cx="5453609" cy="461665"/>
              </a:xfrm>
              <a:prstGeom prst="rect">
                <a:avLst/>
              </a:prstGeom>
            </p:spPr>
            <p:txBody>
              <a:bodyPr wrap="none">
                <a:spAutoFit/>
              </a:bodyPr>
              <a:lstStyle/>
              <a:p>
                <a:pPr marL="201168" lvl="1" indent="0">
                  <a:buNone/>
                </a:pPr>
                <a14:m>
                  <m:oMathPara xmlns:m="http://schemas.openxmlformats.org/officeDocument/2006/math">
                    <m:oMathParaPr>
                      <m:jc m:val="centerGroup"/>
                    </m:oMathParaPr>
                    <m:oMath xmlns:m="http://schemas.openxmlformats.org/officeDocument/2006/math">
                      <m:r>
                        <a:rPr lang="en-US" altLang="en-US" sz="2400" i="1" dirty="0">
                          <a:solidFill>
                            <a:schemeClr val="tx1">
                              <a:lumMod val="75000"/>
                              <a:lumOff val="25000"/>
                            </a:schemeClr>
                          </a:solidFill>
                          <a:latin typeface="Cambria Math" panose="02040503050406030204" pitchFamily="18" charset="0"/>
                          <a:sym typeface="Symbol" pitchFamily="18" charset="2"/>
                        </a:rPr>
                        <m:t>𝐹𝐹𝑆</m:t>
                      </m:r>
                      <m:r>
                        <a:rPr lang="en-US" altLang="en-US" sz="2400" i="1" dirty="0">
                          <a:solidFill>
                            <a:schemeClr val="tx1">
                              <a:lumMod val="75000"/>
                              <a:lumOff val="25000"/>
                            </a:schemeClr>
                          </a:solidFill>
                          <a:latin typeface="Cambria Math" panose="02040503050406030204" pitchFamily="18" charset="0"/>
                          <a:sym typeface="Symbol" pitchFamily="18" charset="2"/>
                        </a:rPr>
                        <m:t> = 75.4 – </m:t>
                      </m:r>
                      <m:r>
                        <a:rPr lang="en-US" altLang="en-US" sz="2400" i="1" dirty="0" err="1">
                          <a:solidFill>
                            <a:schemeClr val="tx1">
                              <a:lumMod val="75000"/>
                              <a:lumOff val="25000"/>
                            </a:schemeClr>
                          </a:solidFill>
                          <a:latin typeface="Cambria Math" panose="02040503050406030204" pitchFamily="18" charset="0"/>
                          <a:sym typeface="Symbol" pitchFamily="18" charset="2"/>
                        </a:rPr>
                        <m:t>𝑓</m:t>
                      </m:r>
                      <m:r>
                        <a:rPr lang="en-US" altLang="en-US" sz="2400" i="1" baseline="-25000" dirty="0" err="1">
                          <a:solidFill>
                            <a:schemeClr val="tx1">
                              <a:lumMod val="75000"/>
                              <a:lumOff val="25000"/>
                            </a:schemeClr>
                          </a:solidFill>
                          <a:latin typeface="Cambria Math" panose="02040503050406030204" pitchFamily="18" charset="0"/>
                          <a:sym typeface="Symbol" pitchFamily="18" charset="2"/>
                        </a:rPr>
                        <m:t>𝑙𝑤</m:t>
                      </m:r>
                      <m:r>
                        <a:rPr lang="en-US" altLang="en-US" sz="2400" i="1" dirty="0">
                          <a:solidFill>
                            <a:schemeClr val="tx1">
                              <a:lumMod val="75000"/>
                              <a:lumOff val="25000"/>
                            </a:schemeClr>
                          </a:solidFill>
                          <a:latin typeface="Cambria Math" panose="02040503050406030204" pitchFamily="18" charset="0"/>
                          <a:sym typeface="Symbol" pitchFamily="18" charset="2"/>
                        </a:rPr>
                        <m:t> – </m:t>
                      </m:r>
                      <m:r>
                        <a:rPr lang="en-US" altLang="en-US" sz="2400" i="1" dirty="0" err="1">
                          <a:solidFill>
                            <a:schemeClr val="tx1">
                              <a:lumMod val="75000"/>
                              <a:lumOff val="25000"/>
                            </a:schemeClr>
                          </a:solidFill>
                          <a:latin typeface="Cambria Math" panose="02040503050406030204" pitchFamily="18" charset="0"/>
                          <a:sym typeface="Symbol" pitchFamily="18" charset="2"/>
                        </a:rPr>
                        <m:t>𝑓</m:t>
                      </m:r>
                      <m:r>
                        <a:rPr lang="en-US" altLang="en-US" sz="2400" i="1" baseline="-25000" dirty="0" err="1">
                          <a:solidFill>
                            <a:schemeClr val="tx1">
                              <a:lumMod val="75000"/>
                              <a:lumOff val="25000"/>
                            </a:schemeClr>
                          </a:solidFill>
                          <a:latin typeface="Cambria Math" panose="02040503050406030204" pitchFamily="18" charset="0"/>
                          <a:sym typeface="Symbol" pitchFamily="18" charset="2"/>
                        </a:rPr>
                        <m:t>𝑙𝑐</m:t>
                      </m:r>
                      <m:r>
                        <a:rPr lang="en-US" altLang="en-US" sz="2400" i="1" dirty="0">
                          <a:solidFill>
                            <a:schemeClr val="tx1">
                              <a:lumMod val="75000"/>
                              <a:lumOff val="25000"/>
                            </a:schemeClr>
                          </a:solidFill>
                          <a:latin typeface="Cambria Math" panose="02040503050406030204" pitchFamily="18" charset="0"/>
                          <a:sym typeface="Symbol" pitchFamily="18" charset="2"/>
                        </a:rPr>
                        <m:t> – 3.22</m:t>
                      </m:r>
                      <m:r>
                        <a:rPr lang="en-US" altLang="en-US" sz="2400" i="1" dirty="0">
                          <a:solidFill>
                            <a:schemeClr val="tx1">
                              <a:lumMod val="75000"/>
                              <a:lumOff val="25000"/>
                            </a:schemeClr>
                          </a:solidFill>
                          <a:latin typeface="Cambria Math" panose="02040503050406030204" pitchFamily="18" charset="0"/>
                          <a:sym typeface="Symbol" pitchFamily="18" charset="2"/>
                        </a:rPr>
                        <m:t>𝑇𝑅𝐷</m:t>
                      </m:r>
                      <m:r>
                        <a:rPr lang="en-US" altLang="en-US" sz="2400" i="1" baseline="30000" dirty="0">
                          <a:solidFill>
                            <a:schemeClr val="tx1">
                              <a:lumMod val="75000"/>
                              <a:lumOff val="25000"/>
                            </a:schemeClr>
                          </a:solidFill>
                          <a:latin typeface="Cambria Math" panose="02040503050406030204" pitchFamily="18" charset="0"/>
                          <a:sym typeface="Symbol" pitchFamily="18" charset="2"/>
                        </a:rPr>
                        <m:t>0.84 </m:t>
                      </m:r>
                    </m:oMath>
                  </m:oMathPara>
                </a14:m>
                <a:endParaRPr lang="en-US" sz="2400" dirty="0">
                  <a:solidFill>
                    <a:schemeClr val="tx1">
                      <a:lumMod val="75000"/>
                      <a:lumOff val="25000"/>
                    </a:schemeClr>
                  </a:solidFill>
                </a:endParaRPr>
              </a:p>
            </p:txBody>
          </p:sp>
        </mc:Choice>
        <mc:Fallback xmlns="">
          <p:sp>
            <p:nvSpPr>
              <p:cNvPr id="18" name="Rectangle 8">
                <a:extLst>
                  <a:ext uri="{FF2B5EF4-FFF2-40B4-BE49-F238E27FC236}">
                    <a16:creationId xmlns:a16="http://schemas.microsoft.com/office/drawing/2014/main" id="{2EDDC325-05B2-4A64-BDA0-52DD67FD9DC6}"/>
                  </a:ext>
                </a:extLst>
              </p:cNvPr>
              <p:cNvSpPr>
                <a:spLocks noRot="1" noChangeAspect="1" noMove="1" noResize="1" noEditPoints="1" noAdjustHandles="1" noChangeArrowheads="1" noChangeShapeType="1" noTextEdit="1"/>
              </p:cNvSpPr>
              <p:nvPr/>
            </p:nvSpPr>
            <p:spPr>
              <a:xfrm>
                <a:off x="0" y="2586166"/>
                <a:ext cx="5453609" cy="461665"/>
              </a:xfrm>
              <a:prstGeom prst="rect">
                <a:avLst/>
              </a:prstGeom>
              <a:blipFill>
                <a:blip r:embed="rId7"/>
                <a:stretch>
                  <a:fillRect b="-17105"/>
                </a:stretch>
              </a:blipFill>
            </p:spPr>
            <p:txBody>
              <a:bodyPr/>
              <a:lstStyle/>
              <a:p>
                <a:r>
                  <a:rPr lang="zh-CN" altLang="en-US">
                    <a:noFill/>
                  </a:rPr>
                  <a:t> </a:t>
                </a:r>
              </a:p>
            </p:txBody>
          </p:sp>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E6878-FE3A-4553-A460-424CAD64B126}"/>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a:t>通行能力概念</a:t>
            </a:r>
          </a:p>
        </p:txBody>
      </p:sp>
      <p:sp>
        <p:nvSpPr>
          <p:cNvPr id="15363" name="Content Placeholder 2">
            <a:extLst>
              <a:ext uri="{FF2B5EF4-FFF2-40B4-BE49-F238E27FC236}">
                <a16:creationId xmlns:a16="http://schemas.microsoft.com/office/drawing/2014/main" id="{1371DD4F-C281-4504-A631-427185F2340E}"/>
              </a:ext>
            </a:extLst>
          </p:cNvPr>
          <p:cNvSpPr>
            <a:spLocks noGrp="1"/>
          </p:cNvSpPr>
          <p:nvPr>
            <p:ph idx="1"/>
          </p:nvPr>
        </p:nvSpPr>
        <p:spPr>
          <a:xfrm>
            <a:off x="1096963" y="4865688"/>
            <a:ext cx="10058400" cy="1398587"/>
          </a:xfrm>
        </p:spPr>
        <p:txBody>
          <a:bodyPr/>
          <a:lstStyle/>
          <a:p>
            <a:pPr eaLnBrk="1" hangingPunct="1">
              <a:defRPr/>
            </a:pPr>
            <a:r>
              <a:rPr lang="zh-CN" altLang="en-US" dirty="0"/>
              <a:t>目前如何进行通行能力分析？</a:t>
            </a:r>
            <a:endParaRPr lang="en-US" altLang="zh-CN" dirty="0"/>
          </a:p>
          <a:p>
            <a:pPr marL="384048" lvl="1" indent="-182880" eaLnBrk="1" hangingPunct="1">
              <a:defRPr/>
            </a:pPr>
            <a:r>
              <a:rPr lang="zh-CN" altLang="en-US" dirty="0">
                <a:solidFill>
                  <a:schemeClr val="tx1">
                    <a:lumMod val="75000"/>
                    <a:lumOff val="25000"/>
                  </a:schemeClr>
                </a:solidFill>
              </a:rPr>
              <a:t>使用一套与流量水平、几何特征和控制相关的分析模型，衡量最终运行质量</a:t>
            </a:r>
            <a:endParaRPr lang="en-US" altLang="zh-CN" dirty="0">
              <a:solidFill>
                <a:schemeClr val="tx1">
                  <a:lumMod val="75000"/>
                  <a:lumOff val="25000"/>
                </a:schemeClr>
              </a:solidFill>
            </a:endParaRPr>
          </a:p>
        </p:txBody>
      </p:sp>
      <p:sp>
        <p:nvSpPr>
          <p:cNvPr id="15364" name="Date Placeholder 3">
            <a:extLst>
              <a:ext uri="{FF2B5EF4-FFF2-40B4-BE49-F238E27FC236}">
                <a16:creationId xmlns:a16="http://schemas.microsoft.com/office/drawing/2014/main" id="{5C2FC8D9-464C-4AD3-93D1-F8E8585C2756}"/>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12/23/2020</a:t>
            </a:r>
          </a:p>
        </p:txBody>
      </p:sp>
      <p:sp>
        <p:nvSpPr>
          <p:cNvPr id="15365" name="Footer Placeholder 4">
            <a:extLst>
              <a:ext uri="{FF2B5EF4-FFF2-40B4-BE49-F238E27FC236}">
                <a16:creationId xmlns:a16="http://schemas.microsoft.com/office/drawing/2014/main" id="{FBD26354-A155-4B47-9936-6BFB3CF5C1FC}"/>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15366" name="Slide Number Placeholder 5">
            <a:extLst>
              <a:ext uri="{FF2B5EF4-FFF2-40B4-BE49-F238E27FC236}">
                <a16:creationId xmlns:a16="http://schemas.microsoft.com/office/drawing/2014/main" id="{159DC1CB-20D1-4841-8089-21E4E202FA1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zh-CN" altLang="en-US">
                <a:solidFill>
                  <a:schemeClr val="bg1"/>
                </a:solidFill>
              </a:rPr>
              <a:t>三</a:t>
            </a:r>
            <a:endParaRPr lang="en-US" altLang="zh-CN">
              <a:solidFill>
                <a:schemeClr val="bg1"/>
              </a:solidFill>
            </a:endParaRPr>
          </a:p>
        </p:txBody>
      </p:sp>
      <p:sp>
        <p:nvSpPr>
          <p:cNvPr id="7" name="Text Box 4">
            <a:extLst>
              <a:ext uri="{FF2B5EF4-FFF2-40B4-BE49-F238E27FC236}">
                <a16:creationId xmlns:a16="http://schemas.microsoft.com/office/drawing/2014/main" id="{2FAD111F-86FB-427C-8DEC-4FD5C1583D09}"/>
              </a:ext>
            </a:extLst>
          </p:cNvPr>
          <p:cNvSpPr txBox="1">
            <a:spLocks noChangeArrowheads="1"/>
          </p:cNvSpPr>
          <p:nvPr/>
        </p:nvSpPr>
        <p:spPr bwMode="auto">
          <a:xfrm>
            <a:off x="1704975" y="2349500"/>
            <a:ext cx="1905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zh-CN" altLang="en-US" sz="2000" b="1">
                <a:solidFill>
                  <a:schemeClr val="tx1">
                    <a:lumMod val="75000"/>
                    <a:lumOff val="25000"/>
                  </a:schemeClr>
                </a:solidFill>
                <a:latin typeface="Calibri" panose="020F0502020204030204"/>
              </a:rPr>
              <a:t>流量水平</a:t>
            </a:r>
            <a:endParaRPr lang="en-US" altLang="en-US" sz="2000" b="1" dirty="0">
              <a:solidFill>
                <a:schemeClr val="tx1">
                  <a:lumMod val="75000"/>
                  <a:lumOff val="25000"/>
                </a:schemeClr>
              </a:solidFill>
              <a:latin typeface="Calibri" panose="020F0502020204030204"/>
            </a:endParaRPr>
          </a:p>
        </p:txBody>
      </p:sp>
      <p:sp>
        <p:nvSpPr>
          <p:cNvPr id="8" name="Text Box 4">
            <a:extLst>
              <a:ext uri="{FF2B5EF4-FFF2-40B4-BE49-F238E27FC236}">
                <a16:creationId xmlns:a16="http://schemas.microsoft.com/office/drawing/2014/main" id="{B2379A27-E7F7-4536-83ED-B01DD3C24DAB}"/>
              </a:ext>
            </a:extLst>
          </p:cNvPr>
          <p:cNvSpPr txBox="1">
            <a:spLocks noChangeArrowheads="1"/>
          </p:cNvSpPr>
          <p:nvPr/>
        </p:nvSpPr>
        <p:spPr bwMode="auto">
          <a:xfrm>
            <a:off x="7094538" y="2141538"/>
            <a:ext cx="31797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zh-CN" altLang="en-US" sz="2000" b="1">
                <a:solidFill>
                  <a:schemeClr val="tx1">
                    <a:lumMod val="75000"/>
                    <a:lumOff val="25000"/>
                  </a:schemeClr>
                </a:solidFill>
                <a:latin typeface="Calibri" panose="020F0502020204030204"/>
              </a:rPr>
              <a:t>几何特征</a:t>
            </a:r>
            <a:endParaRPr lang="en-US" altLang="en-US" sz="2000" b="1" dirty="0">
              <a:solidFill>
                <a:schemeClr val="tx1">
                  <a:lumMod val="75000"/>
                  <a:lumOff val="25000"/>
                </a:schemeClr>
              </a:solidFill>
              <a:latin typeface="Calibri" panose="020F0502020204030204"/>
            </a:endParaRPr>
          </a:p>
        </p:txBody>
      </p:sp>
      <p:pic>
        <p:nvPicPr>
          <p:cNvPr id="15369" name="Picture 2">
            <a:extLst>
              <a:ext uri="{FF2B5EF4-FFF2-40B4-BE49-F238E27FC236}">
                <a16:creationId xmlns:a16="http://schemas.microsoft.com/office/drawing/2014/main" id="{18C4CF21-D78C-41CF-8A03-4E4C9526C0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6476" t="19504" b="8237"/>
          <a:stretch>
            <a:fillRect/>
          </a:stretch>
        </p:blipFill>
        <p:spPr bwMode="auto">
          <a:xfrm>
            <a:off x="1905000" y="1281113"/>
            <a:ext cx="1522413" cy="10747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70" name="Picture 3">
            <a:extLst>
              <a:ext uri="{FF2B5EF4-FFF2-40B4-BE49-F238E27FC236}">
                <a16:creationId xmlns:a16="http://schemas.microsoft.com/office/drawing/2014/main" id="{0E051EA8-67EA-4AD7-9097-819449B1DEED}"/>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06625" y="3028950"/>
            <a:ext cx="889000" cy="1303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 Box 4">
            <a:extLst>
              <a:ext uri="{FF2B5EF4-FFF2-40B4-BE49-F238E27FC236}">
                <a16:creationId xmlns:a16="http://schemas.microsoft.com/office/drawing/2014/main" id="{1BA3B952-69D6-4732-97DB-4A920331B8B2}"/>
              </a:ext>
            </a:extLst>
          </p:cNvPr>
          <p:cNvSpPr txBox="1">
            <a:spLocks noChangeArrowheads="1"/>
          </p:cNvSpPr>
          <p:nvPr/>
        </p:nvSpPr>
        <p:spPr bwMode="auto">
          <a:xfrm>
            <a:off x="1909763" y="4332288"/>
            <a:ext cx="14970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zh-CN" altLang="en-US" sz="2000" b="1">
                <a:solidFill>
                  <a:schemeClr val="tx1">
                    <a:lumMod val="75000"/>
                    <a:lumOff val="25000"/>
                  </a:schemeClr>
                </a:solidFill>
                <a:latin typeface="Calibri" panose="020F0502020204030204"/>
              </a:rPr>
              <a:t>控制</a:t>
            </a:r>
            <a:endParaRPr lang="en-US" altLang="en-US" sz="2000" b="1" dirty="0">
              <a:solidFill>
                <a:schemeClr val="tx1">
                  <a:lumMod val="75000"/>
                  <a:lumOff val="25000"/>
                </a:schemeClr>
              </a:solidFill>
              <a:latin typeface="Calibri" panose="020F0502020204030204"/>
            </a:endParaRPr>
          </a:p>
        </p:txBody>
      </p:sp>
      <p:pic>
        <p:nvPicPr>
          <p:cNvPr id="15372" name="Picture 4">
            <a:extLst>
              <a:ext uri="{FF2B5EF4-FFF2-40B4-BE49-F238E27FC236}">
                <a16:creationId xmlns:a16="http://schemas.microsoft.com/office/drawing/2014/main" id="{AC43ACF7-88DF-472F-970B-04ABDE6971D6}"/>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48200" y="1766888"/>
            <a:ext cx="1998663" cy="1997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 Box 4">
            <a:extLst>
              <a:ext uri="{FF2B5EF4-FFF2-40B4-BE49-F238E27FC236}">
                <a16:creationId xmlns:a16="http://schemas.microsoft.com/office/drawing/2014/main" id="{E1BCC3C0-50B3-482F-8BE9-701C36116213}"/>
              </a:ext>
            </a:extLst>
          </p:cNvPr>
          <p:cNvSpPr txBox="1">
            <a:spLocks noChangeArrowheads="1"/>
          </p:cNvSpPr>
          <p:nvPr/>
        </p:nvSpPr>
        <p:spPr bwMode="auto">
          <a:xfrm>
            <a:off x="4467225" y="3638550"/>
            <a:ext cx="2235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zh-CN" altLang="en-US" sz="2000" b="1">
                <a:solidFill>
                  <a:schemeClr val="tx1">
                    <a:lumMod val="75000"/>
                    <a:lumOff val="25000"/>
                  </a:schemeClr>
                </a:solidFill>
                <a:latin typeface="Calibri" panose="020F0502020204030204"/>
              </a:rPr>
              <a:t>服务质量</a:t>
            </a:r>
            <a:endParaRPr lang="en-US" altLang="en-US" sz="2000" b="1" dirty="0">
              <a:solidFill>
                <a:schemeClr val="tx1">
                  <a:lumMod val="75000"/>
                  <a:lumOff val="25000"/>
                </a:schemeClr>
              </a:solidFill>
              <a:latin typeface="Calibri" panose="020F0502020204030204"/>
            </a:endParaRPr>
          </a:p>
        </p:txBody>
      </p:sp>
      <p:sp>
        <p:nvSpPr>
          <p:cNvPr id="16" name="Right Arrow 15">
            <a:extLst>
              <a:ext uri="{FF2B5EF4-FFF2-40B4-BE49-F238E27FC236}">
                <a16:creationId xmlns:a16="http://schemas.microsoft.com/office/drawing/2014/main" id="{FABE284C-8DEF-4120-A7EB-B3B1AD5AC29C}"/>
              </a:ext>
            </a:extLst>
          </p:cNvPr>
          <p:cNvSpPr/>
          <p:nvPr/>
        </p:nvSpPr>
        <p:spPr>
          <a:xfrm rot="9000000">
            <a:off x="6615113" y="1947863"/>
            <a:ext cx="838200" cy="2825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ltLang="zh-CN">
              <a:solidFill>
                <a:srgbClr val="FFFFFF"/>
              </a:solidFill>
            </a:endParaRPr>
          </a:p>
        </p:txBody>
      </p:sp>
      <p:grpSp>
        <p:nvGrpSpPr>
          <p:cNvPr id="15375" name="Group 16">
            <a:extLst>
              <a:ext uri="{FF2B5EF4-FFF2-40B4-BE49-F238E27FC236}">
                <a16:creationId xmlns:a16="http://schemas.microsoft.com/office/drawing/2014/main" id="{A9EA1B92-18D7-420D-A034-715001C21655}"/>
              </a:ext>
            </a:extLst>
          </p:cNvPr>
          <p:cNvGrpSpPr>
            <a:grpSpLocks/>
          </p:cNvGrpSpPr>
          <p:nvPr/>
        </p:nvGrpSpPr>
        <p:grpSpPr bwMode="auto">
          <a:xfrm rot="5400000">
            <a:off x="8099425" y="741363"/>
            <a:ext cx="1143000" cy="1397000"/>
            <a:chOff x="6172200" y="2133599"/>
            <a:chExt cx="1143000" cy="1397346"/>
          </a:xfrm>
        </p:grpSpPr>
        <p:sp>
          <p:nvSpPr>
            <p:cNvPr id="18" name="Rectangle 17">
              <a:extLst>
                <a:ext uri="{FF2B5EF4-FFF2-40B4-BE49-F238E27FC236}">
                  <a16:creationId xmlns:a16="http://schemas.microsoft.com/office/drawing/2014/main" id="{2C10B871-EEC4-4FE7-A1A5-1A6C56C24F6C}"/>
                </a:ext>
              </a:extLst>
            </p:cNvPr>
            <p:cNvSpPr/>
            <p:nvPr/>
          </p:nvSpPr>
          <p:spPr>
            <a:xfrm>
              <a:off x="6934200" y="2133599"/>
              <a:ext cx="381000" cy="1371940"/>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ltLang="zh-CN">
                <a:solidFill>
                  <a:srgbClr val="FFFFFF"/>
                </a:solidFill>
              </a:endParaRPr>
            </a:p>
          </p:txBody>
        </p:sp>
        <p:sp>
          <p:nvSpPr>
            <p:cNvPr id="19" name="Rectangle 18">
              <a:extLst>
                <a:ext uri="{FF2B5EF4-FFF2-40B4-BE49-F238E27FC236}">
                  <a16:creationId xmlns:a16="http://schemas.microsoft.com/office/drawing/2014/main" id="{55DDA9B9-0246-48A2-9F43-58C8BCFADEA4}"/>
                </a:ext>
              </a:extLst>
            </p:cNvPr>
            <p:cNvSpPr/>
            <p:nvPr/>
          </p:nvSpPr>
          <p:spPr>
            <a:xfrm>
              <a:off x="7105651" y="2205054"/>
              <a:ext cx="46037" cy="23024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ltLang="zh-CN">
                <a:solidFill>
                  <a:srgbClr val="FFFFFF"/>
                </a:solidFill>
              </a:endParaRPr>
            </a:p>
          </p:txBody>
        </p:sp>
        <p:sp>
          <p:nvSpPr>
            <p:cNvPr id="20" name="Rectangle 19">
              <a:extLst>
                <a:ext uri="{FF2B5EF4-FFF2-40B4-BE49-F238E27FC236}">
                  <a16:creationId xmlns:a16="http://schemas.microsoft.com/office/drawing/2014/main" id="{087307B4-5FEC-470A-92A7-76680055A44A}"/>
                </a:ext>
              </a:extLst>
            </p:cNvPr>
            <p:cNvSpPr/>
            <p:nvPr/>
          </p:nvSpPr>
          <p:spPr>
            <a:xfrm>
              <a:off x="7102475" y="2573445"/>
              <a:ext cx="44450" cy="23024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ltLang="zh-CN">
                <a:solidFill>
                  <a:srgbClr val="FFFFFF"/>
                </a:solidFill>
              </a:endParaRPr>
            </a:p>
          </p:txBody>
        </p:sp>
        <p:sp>
          <p:nvSpPr>
            <p:cNvPr id="21" name="Rectangle 20">
              <a:extLst>
                <a:ext uri="{FF2B5EF4-FFF2-40B4-BE49-F238E27FC236}">
                  <a16:creationId xmlns:a16="http://schemas.microsoft.com/office/drawing/2014/main" id="{FD23C038-5E6B-4041-8CF0-4753A8A2EBFD}"/>
                </a:ext>
              </a:extLst>
            </p:cNvPr>
            <p:cNvSpPr/>
            <p:nvPr/>
          </p:nvSpPr>
          <p:spPr>
            <a:xfrm>
              <a:off x="7105650" y="2943425"/>
              <a:ext cx="46037" cy="230244"/>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ltLang="zh-CN">
                <a:solidFill>
                  <a:srgbClr val="FFFFFF"/>
                </a:solidFill>
              </a:endParaRPr>
            </a:p>
          </p:txBody>
        </p:sp>
        <p:sp>
          <p:nvSpPr>
            <p:cNvPr id="22" name="Rectangle 21">
              <a:extLst>
                <a:ext uri="{FF2B5EF4-FFF2-40B4-BE49-F238E27FC236}">
                  <a16:creationId xmlns:a16="http://schemas.microsoft.com/office/drawing/2014/main" id="{80DBDBF4-B0A0-464F-9F18-E4F4DBC61373}"/>
                </a:ext>
              </a:extLst>
            </p:cNvPr>
            <p:cNvSpPr/>
            <p:nvPr/>
          </p:nvSpPr>
          <p:spPr>
            <a:xfrm>
              <a:off x="7102475" y="3273706"/>
              <a:ext cx="44450" cy="231832"/>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ltLang="zh-CN">
                <a:solidFill>
                  <a:srgbClr val="FFFFFF"/>
                </a:solidFill>
              </a:endParaRPr>
            </a:p>
          </p:txBody>
        </p:sp>
        <p:sp>
          <p:nvSpPr>
            <p:cNvPr id="23" name="Arc 22">
              <a:extLst>
                <a:ext uri="{FF2B5EF4-FFF2-40B4-BE49-F238E27FC236}">
                  <a16:creationId xmlns:a16="http://schemas.microsoft.com/office/drawing/2014/main" id="{6F19F18D-562E-4DB1-BF75-B524A68F898F}"/>
                </a:ext>
              </a:extLst>
            </p:cNvPr>
            <p:cNvSpPr/>
            <p:nvPr/>
          </p:nvSpPr>
          <p:spPr>
            <a:xfrm>
              <a:off x="6172200" y="2435298"/>
              <a:ext cx="838200" cy="1100409"/>
            </a:xfrm>
            <a:prstGeom prst="arc">
              <a:avLst/>
            </a:prstGeom>
            <a:noFill/>
            <a:ln w="1651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solidFill>
                  <a:srgbClr val="000000"/>
                </a:solidFill>
              </a:endParaRPr>
            </a:p>
          </p:txBody>
        </p:sp>
      </p:grpSp>
      <p:sp>
        <p:nvSpPr>
          <p:cNvPr id="24" name="Right Arrow 23">
            <a:extLst>
              <a:ext uri="{FF2B5EF4-FFF2-40B4-BE49-F238E27FC236}">
                <a16:creationId xmlns:a16="http://schemas.microsoft.com/office/drawing/2014/main" id="{17F140F1-6CD3-4AC5-99E0-DECCE0F38F90}"/>
              </a:ext>
            </a:extLst>
          </p:cNvPr>
          <p:cNvSpPr/>
          <p:nvPr/>
        </p:nvSpPr>
        <p:spPr>
          <a:xfrm rot="19800000">
            <a:off x="3709988" y="3321050"/>
            <a:ext cx="838200" cy="2825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ltLang="zh-CN">
              <a:solidFill>
                <a:srgbClr val="FFFFFF"/>
              </a:solidFill>
            </a:endParaRPr>
          </a:p>
        </p:txBody>
      </p:sp>
      <p:sp>
        <p:nvSpPr>
          <p:cNvPr id="25" name="Right Arrow 24">
            <a:extLst>
              <a:ext uri="{FF2B5EF4-FFF2-40B4-BE49-F238E27FC236}">
                <a16:creationId xmlns:a16="http://schemas.microsoft.com/office/drawing/2014/main" id="{B535ED7A-60AF-4A8D-958B-08A3B9699A75}"/>
              </a:ext>
            </a:extLst>
          </p:cNvPr>
          <p:cNvSpPr/>
          <p:nvPr/>
        </p:nvSpPr>
        <p:spPr>
          <a:xfrm rot="1800000">
            <a:off x="3730625" y="1871663"/>
            <a:ext cx="838200" cy="2841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ltLang="zh-CN">
              <a:solidFill>
                <a:srgbClr val="FFFF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4E0522B-E18A-4C74-9676-3A265B3E7E53}"/>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dirty="0">
                <a:solidFill>
                  <a:srgbClr val="000000"/>
                </a:solidFill>
              </a:rPr>
              <a:t>高速公路服务水平分析</a:t>
            </a:r>
            <a:endParaRPr lang="en-US" altLang="zh-CN" dirty="0"/>
          </a:p>
        </p:txBody>
      </p:sp>
      <p:sp>
        <p:nvSpPr>
          <p:cNvPr id="70660" name="Date Placeholder 1">
            <a:extLst>
              <a:ext uri="{FF2B5EF4-FFF2-40B4-BE49-F238E27FC236}">
                <a16:creationId xmlns:a16="http://schemas.microsoft.com/office/drawing/2014/main" id="{2C79D5B1-4C26-4117-B30C-9A3CB5634D75}"/>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12/23/2020</a:t>
            </a:r>
          </a:p>
        </p:txBody>
      </p:sp>
      <p:sp>
        <p:nvSpPr>
          <p:cNvPr id="70661" name="Footer Placeholder 2">
            <a:extLst>
              <a:ext uri="{FF2B5EF4-FFF2-40B4-BE49-F238E27FC236}">
                <a16:creationId xmlns:a16="http://schemas.microsoft.com/office/drawing/2014/main" id="{CC2A3BBF-E5E5-4FF0-8CC3-A75176617EC7}"/>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70662" name="Slide Number Placeholder 3">
            <a:extLst>
              <a:ext uri="{FF2B5EF4-FFF2-40B4-BE49-F238E27FC236}">
                <a16:creationId xmlns:a16="http://schemas.microsoft.com/office/drawing/2014/main" id="{B762527F-6C23-40DA-ADE0-642F0698EBE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30</a:t>
            </a:r>
          </a:p>
        </p:txBody>
      </p:sp>
      <p:sp>
        <p:nvSpPr>
          <p:cNvPr id="70663" name="TextBox 7">
            <a:extLst>
              <a:ext uri="{FF2B5EF4-FFF2-40B4-BE49-F238E27FC236}">
                <a16:creationId xmlns:a16="http://schemas.microsoft.com/office/drawing/2014/main" id="{F2DF5E7C-32EE-47CC-AE51-71EE8BEBF561}"/>
              </a:ext>
            </a:extLst>
          </p:cNvPr>
          <p:cNvSpPr txBox="1">
            <a:spLocks noChangeArrowheads="1"/>
          </p:cNvSpPr>
          <p:nvPr/>
        </p:nvSpPr>
        <p:spPr bwMode="auto">
          <a:xfrm>
            <a:off x="8175625" y="2981325"/>
            <a:ext cx="2979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sz="2000" b="1">
                <a:solidFill>
                  <a:srgbClr val="404040"/>
                </a:solidFill>
                <a:cs typeface="Arial" panose="020B0604020202020204" pitchFamily="34" charset="0"/>
              </a:rPr>
              <a:t>（</a:t>
            </a:r>
            <a:r>
              <a:rPr lang="en-US" altLang="zh-CN" sz="2000" b="1">
                <a:solidFill>
                  <a:srgbClr val="404040"/>
                </a:solidFill>
                <a:cs typeface="Arial" panose="020B0604020202020204" pitchFamily="34" charset="0"/>
              </a:rPr>
              <a:t>HCM 2010</a:t>
            </a:r>
            <a:r>
              <a:rPr lang="zh-CN" altLang="en-US" sz="2000" b="1">
                <a:solidFill>
                  <a:srgbClr val="404040"/>
                </a:solidFill>
                <a:cs typeface="Arial" panose="020B0604020202020204" pitchFamily="34" charset="0"/>
              </a:rPr>
              <a:t>方程式</a:t>
            </a:r>
            <a:r>
              <a:rPr lang="en-US" altLang="zh-CN" sz="2000" b="1">
                <a:solidFill>
                  <a:srgbClr val="404040"/>
                </a:solidFill>
                <a:cs typeface="Arial" panose="020B0604020202020204" pitchFamily="34" charset="0"/>
              </a:rPr>
              <a:t>11-2</a:t>
            </a:r>
            <a:r>
              <a:rPr lang="zh-CN" altLang="en-US" sz="2000" b="1">
                <a:solidFill>
                  <a:srgbClr val="404040"/>
                </a:solidFill>
                <a:cs typeface="Arial" panose="020B0604020202020204" pitchFamily="34" charset="0"/>
              </a:rPr>
              <a:t>）</a:t>
            </a:r>
          </a:p>
        </p:txBody>
      </p:sp>
      <mc:AlternateContent xmlns:mc="http://schemas.openxmlformats.org/markup-compatibility/2006" xmlns:a14="http://schemas.microsoft.com/office/drawing/2010/main">
        <mc:Choice Requires="a14">
          <p:sp>
            <p:nvSpPr>
              <p:cNvPr id="10" name="Content Placeholder 6">
                <a:extLst>
                  <a:ext uri="{FF2B5EF4-FFF2-40B4-BE49-F238E27FC236}">
                    <a16:creationId xmlns:a16="http://schemas.microsoft.com/office/drawing/2014/main" id="{A8E1895A-9737-4354-A40F-D78F2DF5D4EC}"/>
                  </a:ext>
                </a:extLst>
              </p:cNvPr>
              <p:cNvSpPr>
                <a:spLocks noGrp="1"/>
              </p:cNvSpPr>
              <p:nvPr>
                <p:ph idx="1"/>
              </p:nvPr>
            </p:nvSpPr>
            <p:spPr>
              <a:xfrm>
                <a:off x="1097280" y="1240778"/>
                <a:ext cx="10058400" cy="5060447"/>
              </a:xfrm>
            </p:spPr>
            <p:txBody>
              <a:bodyPr>
                <a:normAutofit/>
              </a:bodyPr>
              <a:lstStyle/>
              <a:p>
                <a:r>
                  <a:rPr lang="en-US" dirty="0">
                    <a:solidFill>
                      <a:schemeClr val="accent2"/>
                    </a:solidFill>
                  </a:rPr>
                  <a:t>Step 3: </a:t>
                </a:r>
                <a:r>
                  <a:rPr lang="zh-CN" altLang="en-US" dirty="0">
                    <a:solidFill>
                      <a:schemeClr val="accent2"/>
                    </a:solidFill>
                  </a:rPr>
                  <a:t>选择</a:t>
                </a:r>
                <a:r>
                  <a:rPr lang="en-US" dirty="0">
                    <a:solidFill>
                      <a:schemeClr val="accent2"/>
                    </a:solidFill>
                  </a:rPr>
                  <a:t>FFS</a:t>
                </a:r>
                <a:r>
                  <a:rPr lang="zh-CN" altLang="en-US" dirty="0">
                    <a:solidFill>
                      <a:schemeClr val="accent2"/>
                    </a:solidFill>
                  </a:rPr>
                  <a:t>曲线</a:t>
                </a:r>
                <a:endParaRPr lang="en-US" dirty="0">
                  <a:solidFill>
                    <a:schemeClr val="accent2"/>
                  </a:solidFill>
                </a:endParaRPr>
              </a:p>
              <a:p>
                <a:r>
                  <a:rPr lang="en-US" dirty="0">
                    <a:solidFill>
                      <a:schemeClr val="accent2"/>
                    </a:solidFill>
                  </a:rPr>
                  <a:t>Step 4: </a:t>
                </a:r>
                <a:r>
                  <a:rPr lang="zh-CN" altLang="en-US" dirty="0">
                    <a:solidFill>
                      <a:schemeClr val="accent2"/>
                    </a:solidFill>
                  </a:rPr>
                  <a:t>调整需求流量</a:t>
                </a:r>
                <a:endParaRPr lang="en-US" dirty="0">
                  <a:solidFill>
                    <a:schemeClr val="accent2"/>
                  </a:solidFill>
                </a:endParaRPr>
              </a:p>
              <a:p>
                <a:r>
                  <a:rPr lang="zh-CN" altLang="en-US" dirty="0"/>
                  <a:t>基本条件下的需求流量可计算为：</a:t>
                </a:r>
                <a:endParaRPr lang="en-US" dirty="0"/>
              </a:p>
              <a:p>
                <a:pPr marL="201168" lvl="1" indent="0">
                  <a:buNone/>
                </a:pPr>
                <a14:m>
                  <m:oMathPara xmlns:m="http://schemas.openxmlformats.org/officeDocument/2006/math">
                    <m:oMathParaPr>
                      <m:jc m:val="centerGroup"/>
                    </m:oMathParaPr>
                    <m:oMath xmlns:m="http://schemas.openxmlformats.org/officeDocument/2006/math">
                      <m:sSub>
                        <m:sSubPr>
                          <m:ctrlPr>
                            <a:rPr lang="en-US" altLang="en-US" i="1" smtClean="0">
                              <a:solidFill>
                                <a:schemeClr val="tx1">
                                  <a:lumMod val="75000"/>
                                  <a:lumOff val="25000"/>
                                </a:schemeClr>
                              </a:solidFill>
                              <a:latin typeface="Cambria Math" panose="02040503050406030204" pitchFamily="18" charset="0"/>
                            </a:rPr>
                          </m:ctrlPr>
                        </m:sSubPr>
                        <m:e>
                          <m:r>
                            <a:rPr lang="en-US" altLang="en-US" b="0" i="1">
                              <a:solidFill>
                                <a:schemeClr val="tx1">
                                  <a:lumMod val="75000"/>
                                  <a:lumOff val="25000"/>
                                </a:schemeClr>
                              </a:solidFill>
                              <a:latin typeface="Cambria Math" panose="02040503050406030204" pitchFamily="18" charset="0"/>
                            </a:rPr>
                            <m:t>𝑣</m:t>
                          </m:r>
                        </m:e>
                        <m:sub>
                          <m:r>
                            <a:rPr lang="en-US" altLang="en-US" b="0" i="1">
                              <a:solidFill>
                                <a:schemeClr val="tx1">
                                  <a:lumMod val="75000"/>
                                  <a:lumOff val="25000"/>
                                </a:schemeClr>
                              </a:solidFill>
                              <a:latin typeface="Cambria Math" panose="02040503050406030204" pitchFamily="18" charset="0"/>
                            </a:rPr>
                            <m:t>𝑝</m:t>
                          </m:r>
                        </m:sub>
                      </m:sSub>
                      <m:r>
                        <a:rPr lang="en-US" altLang="en-US" b="0" i="1">
                          <a:solidFill>
                            <a:schemeClr val="tx1">
                              <a:lumMod val="75000"/>
                              <a:lumOff val="25000"/>
                            </a:schemeClr>
                          </a:solidFill>
                          <a:latin typeface="Cambria Math" panose="02040503050406030204" pitchFamily="18" charset="0"/>
                        </a:rPr>
                        <m:t>=</m:t>
                      </m:r>
                      <m:f>
                        <m:fPr>
                          <m:ctrlPr>
                            <a:rPr lang="en-US" altLang="en-US" i="1">
                              <a:solidFill>
                                <a:schemeClr val="tx1">
                                  <a:lumMod val="75000"/>
                                  <a:lumOff val="25000"/>
                                </a:schemeClr>
                              </a:solidFill>
                              <a:latin typeface="Cambria Math" panose="02040503050406030204" pitchFamily="18" charset="0"/>
                            </a:rPr>
                          </m:ctrlPr>
                        </m:fPr>
                        <m:num>
                          <m:r>
                            <a:rPr lang="en-US" altLang="en-US" b="0" i="1">
                              <a:solidFill>
                                <a:schemeClr val="tx1">
                                  <a:lumMod val="75000"/>
                                  <a:lumOff val="25000"/>
                                </a:schemeClr>
                              </a:solidFill>
                              <a:latin typeface="Cambria Math" panose="02040503050406030204" pitchFamily="18" charset="0"/>
                            </a:rPr>
                            <m:t>𝑉</m:t>
                          </m:r>
                        </m:num>
                        <m:den>
                          <m:r>
                            <a:rPr lang="en-US" altLang="en-US" b="0" i="1">
                              <a:solidFill>
                                <a:schemeClr val="tx1">
                                  <a:lumMod val="75000"/>
                                  <a:lumOff val="25000"/>
                                </a:schemeClr>
                              </a:solidFill>
                              <a:latin typeface="Cambria Math" panose="02040503050406030204" pitchFamily="18" charset="0"/>
                            </a:rPr>
                            <m:t>𝑃𝐻𝐹</m:t>
                          </m:r>
                          <m:r>
                            <a:rPr lang="en-US" altLang="en-US" b="0" i="1">
                              <a:solidFill>
                                <a:schemeClr val="tx1">
                                  <a:lumMod val="75000"/>
                                  <a:lumOff val="25000"/>
                                </a:schemeClr>
                              </a:solidFill>
                              <a:latin typeface="Cambria Math" panose="02040503050406030204" pitchFamily="18" charset="0"/>
                              <a:ea typeface="Cambria Math" panose="02040503050406030204" pitchFamily="18" charset="0"/>
                            </a:rPr>
                            <m:t>×</m:t>
                          </m:r>
                          <m:r>
                            <a:rPr lang="en-US" altLang="en-US" b="0" i="1">
                              <a:solidFill>
                                <a:schemeClr val="tx1">
                                  <a:lumMod val="75000"/>
                                  <a:lumOff val="25000"/>
                                </a:schemeClr>
                              </a:solidFill>
                              <a:latin typeface="Cambria Math" panose="02040503050406030204" pitchFamily="18" charset="0"/>
                              <a:ea typeface="Cambria Math" panose="02040503050406030204" pitchFamily="18" charset="0"/>
                            </a:rPr>
                            <m:t>𝑁</m:t>
                          </m:r>
                          <m:r>
                            <a:rPr lang="en-US" altLang="en-US" b="0" i="1">
                              <a:solidFill>
                                <a:schemeClr val="tx1">
                                  <a:lumMod val="75000"/>
                                  <a:lumOff val="25000"/>
                                </a:schemeClr>
                              </a:solidFill>
                              <a:latin typeface="Cambria Math" panose="02040503050406030204" pitchFamily="18" charset="0"/>
                              <a:ea typeface="Cambria Math" panose="02040503050406030204" pitchFamily="18" charset="0"/>
                            </a:rPr>
                            <m:t>×</m:t>
                          </m:r>
                          <m:sSub>
                            <m:sSubPr>
                              <m:ctrlPr>
                                <a:rPr lang="en-US" altLang="en-US" i="1">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altLang="en-US" b="0" i="1">
                                  <a:solidFill>
                                    <a:schemeClr val="tx1">
                                      <a:lumMod val="75000"/>
                                      <a:lumOff val="25000"/>
                                    </a:schemeClr>
                                  </a:solidFill>
                                  <a:latin typeface="Cambria Math" panose="02040503050406030204" pitchFamily="18" charset="0"/>
                                  <a:ea typeface="Cambria Math" panose="02040503050406030204" pitchFamily="18" charset="0"/>
                                </a:rPr>
                                <m:t>𝑓</m:t>
                              </m:r>
                            </m:e>
                            <m:sub>
                              <m:r>
                                <a:rPr lang="en-US" altLang="en-US" b="0" i="1">
                                  <a:solidFill>
                                    <a:schemeClr val="tx1">
                                      <a:lumMod val="75000"/>
                                      <a:lumOff val="25000"/>
                                    </a:schemeClr>
                                  </a:solidFill>
                                  <a:latin typeface="Cambria Math" panose="02040503050406030204" pitchFamily="18" charset="0"/>
                                  <a:ea typeface="Cambria Math" panose="02040503050406030204" pitchFamily="18" charset="0"/>
                                </a:rPr>
                                <m:t>𝐻𝑉</m:t>
                              </m:r>
                            </m:sub>
                          </m:sSub>
                          <m:r>
                            <a:rPr lang="en-US" altLang="en-US" b="0" i="1">
                              <a:solidFill>
                                <a:schemeClr val="tx1">
                                  <a:lumMod val="75000"/>
                                  <a:lumOff val="25000"/>
                                </a:schemeClr>
                              </a:solidFill>
                              <a:latin typeface="Cambria Math" panose="02040503050406030204" pitchFamily="18" charset="0"/>
                              <a:ea typeface="Cambria Math" panose="02040503050406030204" pitchFamily="18" charset="0"/>
                            </a:rPr>
                            <m:t>×</m:t>
                          </m:r>
                          <m:sSub>
                            <m:sSubPr>
                              <m:ctrlPr>
                                <a:rPr lang="en-US" altLang="en-US" i="1">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altLang="en-US" b="0" i="1">
                                  <a:solidFill>
                                    <a:schemeClr val="tx1">
                                      <a:lumMod val="75000"/>
                                      <a:lumOff val="25000"/>
                                    </a:schemeClr>
                                  </a:solidFill>
                                  <a:latin typeface="Cambria Math" panose="02040503050406030204" pitchFamily="18" charset="0"/>
                                  <a:ea typeface="Cambria Math" panose="02040503050406030204" pitchFamily="18" charset="0"/>
                                </a:rPr>
                                <m:t>𝑓</m:t>
                              </m:r>
                            </m:e>
                            <m:sub>
                              <m:r>
                                <a:rPr lang="en-US" altLang="en-US" b="0" i="1">
                                  <a:solidFill>
                                    <a:schemeClr val="tx1">
                                      <a:lumMod val="75000"/>
                                      <a:lumOff val="25000"/>
                                    </a:schemeClr>
                                  </a:solidFill>
                                  <a:latin typeface="Cambria Math" panose="02040503050406030204" pitchFamily="18" charset="0"/>
                                  <a:ea typeface="Cambria Math" panose="02040503050406030204" pitchFamily="18" charset="0"/>
                                </a:rPr>
                                <m:t>𝑝</m:t>
                              </m:r>
                            </m:sub>
                          </m:sSub>
                        </m:den>
                      </m:f>
                    </m:oMath>
                  </m:oMathPara>
                </a14:m>
                <a:endParaRPr lang="en-US" dirty="0"/>
              </a:p>
              <a:p>
                <a:pPr marL="201168" lvl="1" indent="0">
                  <a:buNone/>
                </a:pPr>
                <a:r>
                  <a:rPr lang="zh-CN" altLang="en-US" dirty="0"/>
                  <a:t>其中</a:t>
                </a:r>
                <a:endParaRPr lang="en-US" dirty="0"/>
              </a:p>
              <a:p>
                <a:pPr marL="201168" lvl="1" indent="0">
                  <a:spcBef>
                    <a:spcPct val="0"/>
                  </a:spcBef>
                  <a:spcAft>
                    <a:spcPct val="0"/>
                  </a:spcAft>
                  <a:buNone/>
                </a:pPr>
                <a14:m>
                  <m:oMath xmlns:m="http://schemas.openxmlformats.org/officeDocument/2006/math">
                    <m:r>
                      <a:rPr lang="en-US" altLang="en-US" b="0" i="1" smtClean="0">
                        <a:solidFill>
                          <a:schemeClr val="tx1">
                            <a:lumMod val="75000"/>
                            <a:lumOff val="25000"/>
                          </a:schemeClr>
                        </a:solidFill>
                        <a:latin typeface="Cambria Math" panose="02040503050406030204" pitchFamily="18" charset="0"/>
                      </a:rPr>
                      <m:t>𝑉</m:t>
                    </m:r>
                  </m:oMath>
                </a14:m>
                <a:r>
                  <a:rPr lang="en-US" altLang="en-US" dirty="0">
                    <a:solidFill>
                      <a:schemeClr val="tx1">
                        <a:lumMod val="75000"/>
                        <a:lumOff val="25000"/>
                      </a:schemeClr>
                    </a:solidFill>
                    <a:sym typeface="Symbol" pitchFamily="18" charset="2"/>
                  </a:rPr>
                  <a:t>	= </a:t>
                </a:r>
                <a:r>
                  <a:rPr lang="zh-CN" altLang="en-US" dirty="0">
                    <a:solidFill>
                      <a:schemeClr val="tx1">
                        <a:lumMod val="75000"/>
                        <a:lumOff val="25000"/>
                      </a:schemeClr>
                    </a:solidFill>
                    <a:sym typeface="Symbol" pitchFamily="18" charset="2"/>
                  </a:rPr>
                  <a:t>当前道路和交通条件下的服务流率</a:t>
                </a:r>
                <a:r>
                  <a:rPr lang="en-US" altLang="en-US" dirty="0">
                    <a:solidFill>
                      <a:schemeClr val="tx1">
                        <a:lumMod val="75000"/>
                        <a:lumOff val="25000"/>
                      </a:schemeClr>
                    </a:solidFill>
                    <a:sym typeface="Symbol" pitchFamily="18" charset="2"/>
                  </a:rPr>
                  <a:t> (</a:t>
                </a:r>
                <a:r>
                  <a:rPr lang="en-US" altLang="en-US" dirty="0" err="1">
                    <a:solidFill>
                      <a:schemeClr val="tx1">
                        <a:lumMod val="75000"/>
                        <a:lumOff val="25000"/>
                      </a:schemeClr>
                    </a:solidFill>
                    <a:sym typeface="Symbol" pitchFamily="18" charset="2"/>
                  </a:rPr>
                  <a:t>veh</a:t>
                </a:r>
                <a:r>
                  <a:rPr lang="en-US" altLang="en-US" dirty="0">
                    <a:solidFill>
                      <a:schemeClr val="tx1">
                        <a:lumMod val="75000"/>
                        <a:lumOff val="25000"/>
                      </a:schemeClr>
                    </a:solidFill>
                    <a:sym typeface="Symbol" pitchFamily="18" charset="2"/>
                  </a:rPr>
                  <a:t>/h)</a:t>
                </a:r>
              </a:p>
              <a:p>
                <a:pPr marL="201168" lvl="1" indent="0" fontAlgn="base">
                  <a:spcBef>
                    <a:spcPct val="0"/>
                  </a:spcBef>
                  <a:spcAft>
                    <a:spcPct val="0"/>
                  </a:spcAft>
                  <a:buNone/>
                </a:pPr>
                <a14:m>
                  <m:oMath xmlns:m="http://schemas.openxmlformats.org/officeDocument/2006/math">
                    <m:sSub>
                      <m:sSubPr>
                        <m:ctrlPr>
                          <a:rPr lang="en-US" altLang="en-US" i="1">
                            <a:solidFill>
                              <a:schemeClr val="tx1">
                                <a:lumMod val="75000"/>
                                <a:lumOff val="25000"/>
                              </a:schemeClr>
                            </a:solidFill>
                            <a:latin typeface="Cambria Math" panose="02040503050406030204" pitchFamily="18" charset="0"/>
                          </a:rPr>
                        </m:ctrlPr>
                      </m:sSubPr>
                      <m:e>
                        <m:r>
                          <a:rPr lang="en-US" altLang="en-US" b="0" i="1">
                            <a:solidFill>
                              <a:schemeClr val="tx1">
                                <a:lumMod val="75000"/>
                                <a:lumOff val="25000"/>
                              </a:schemeClr>
                            </a:solidFill>
                            <a:latin typeface="Cambria Math" panose="02040503050406030204" pitchFamily="18" charset="0"/>
                          </a:rPr>
                          <m:t>𝑣</m:t>
                        </m:r>
                      </m:e>
                      <m:sub>
                        <m:r>
                          <a:rPr lang="en-US" altLang="en-US" b="0" i="1">
                            <a:solidFill>
                              <a:schemeClr val="tx1">
                                <a:lumMod val="75000"/>
                                <a:lumOff val="25000"/>
                              </a:schemeClr>
                            </a:solidFill>
                            <a:latin typeface="Cambria Math" panose="02040503050406030204" pitchFamily="18" charset="0"/>
                          </a:rPr>
                          <m:t>𝑝</m:t>
                        </m:r>
                      </m:sub>
                    </m:sSub>
                  </m:oMath>
                </a14:m>
                <a:r>
                  <a:rPr lang="en-US" altLang="en-US" dirty="0">
                    <a:solidFill>
                      <a:schemeClr val="tx1">
                        <a:lumMod val="75000"/>
                        <a:lumOff val="25000"/>
                      </a:schemeClr>
                    </a:solidFill>
                    <a:sym typeface="Symbol" pitchFamily="18" charset="2"/>
                  </a:rPr>
                  <a:t> 	= </a:t>
                </a:r>
                <a:r>
                  <a:rPr lang="zh-CN" altLang="en-US" dirty="0">
                    <a:solidFill>
                      <a:schemeClr val="tx1">
                        <a:lumMod val="75000"/>
                        <a:lumOff val="25000"/>
                      </a:schemeClr>
                    </a:solidFill>
                    <a:sym typeface="Symbol" pitchFamily="18" charset="2"/>
                  </a:rPr>
                  <a:t>基本条件下的服务流率</a:t>
                </a:r>
                <a:r>
                  <a:rPr lang="en-US" altLang="en-US" dirty="0">
                    <a:solidFill>
                      <a:schemeClr val="tx1">
                        <a:lumMod val="75000"/>
                        <a:lumOff val="25000"/>
                      </a:schemeClr>
                    </a:solidFill>
                    <a:sym typeface="Symbol" pitchFamily="18" charset="2"/>
                  </a:rPr>
                  <a:t> (pc/h/ln)</a:t>
                </a:r>
              </a:p>
              <a:p>
                <a:pPr marL="201168" lvl="1" indent="0" fontAlgn="base">
                  <a:spcBef>
                    <a:spcPct val="0"/>
                  </a:spcBef>
                  <a:spcAft>
                    <a:spcPct val="0"/>
                  </a:spcAft>
                  <a:buNone/>
                </a:pPr>
                <a14:m>
                  <m:oMath xmlns:m="http://schemas.openxmlformats.org/officeDocument/2006/math">
                    <m:r>
                      <a:rPr lang="en-US" altLang="en-US" b="0" i="1">
                        <a:solidFill>
                          <a:schemeClr val="tx1">
                            <a:lumMod val="75000"/>
                            <a:lumOff val="25000"/>
                          </a:schemeClr>
                        </a:solidFill>
                        <a:latin typeface="Cambria Math" panose="02040503050406030204" pitchFamily="18" charset="0"/>
                        <a:ea typeface="Cambria Math" panose="02040503050406030204" pitchFamily="18" charset="0"/>
                      </a:rPr>
                      <m:t>𝑁</m:t>
                    </m:r>
                    <m:r>
                      <a:rPr lang="en-US" altLang="en-US" b="0" i="1">
                        <a:solidFill>
                          <a:schemeClr val="tx1">
                            <a:lumMod val="75000"/>
                            <a:lumOff val="25000"/>
                          </a:schemeClr>
                        </a:solidFill>
                        <a:latin typeface="Cambria Math" panose="02040503050406030204" pitchFamily="18" charset="0"/>
                        <a:ea typeface="Cambria Math" panose="02040503050406030204" pitchFamily="18" charset="0"/>
                      </a:rPr>
                      <m:t> </m:t>
                    </m:r>
                  </m:oMath>
                </a14:m>
                <a:r>
                  <a:rPr lang="en-US" altLang="en-US" dirty="0">
                    <a:solidFill>
                      <a:schemeClr val="tx1">
                        <a:lumMod val="75000"/>
                        <a:lumOff val="25000"/>
                      </a:schemeClr>
                    </a:solidFill>
                    <a:sym typeface="Symbol" pitchFamily="18" charset="2"/>
                  </a:rPr>
                  <a:t>	= </a:t>
                </a:r>
                <a:r>
                  <a:rPr lang="zh-CN" altLang="en-US" dirty="0">
                    <a:solidFill>
                      <a:schemeClr val="tx1">
                        <a:lumMod val="75000"/>
                        <a:lumOff val="25000"/>
                      </a:schemeClr>
                    </a:solidFill>
                    <a:sym typeface="Symbol" pitchFamily="18" charset="2"/>
                  </a:rPr>
                  <a:t>单方向车道数</a:t>
                </a:r>
                <a:endParaRPr lang="en-US" altLang="en-US" dirty="0">
                  <a:solidFill>
                    <a:schemeClr val="tx1">
                      <a:lumMod val="75000"/>
                      <a:lumOff val="25000"/>
                    </a:schemeClr>
                  </a:solidFill>
                  <a:sym typeface="Symbol" pitchFamily="18" charset="2"/>
                </a:endParaRPr>
              </a:p>
              <a:p>
                <a:pPr marL="201168" lvl="1" indent="0" fontAlgn="base">
                  <a:spcBef>
                    <a:spcPct val="0"/>
                  </a:spcBef>
                  <a:spcAft>
                    <a:spcPct val="0"/>
                  </a:spcAft>
                  <a:buNone/>
                </a:pPr>
                <a14:m>
                  <m:oMath xmlns:m="http://schemas.openxmlformats.org/officeDocument/2006/math">
                    <m:sSub>
                      <m:sSubPr>
                        <m:ctrlPr>
                          <a:rPr lang="en-US" altLang="en-US" i="1">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altLang="en-US" b="0" i="1">
                            <a:solidFill>
                              <a:schemeClr val="tx1">
                                <a:lumMod val="75000"/>
                                <a:lumOff val="25000"/>
                              </a:schemeClr>
                            </a:solidFill>
                            <a:latin typeface="Cambria Math" panose="02040503050406030204" pitchFamily="18" charset="0"/>
                            <a:ea typeface="Cambria Math" panose="02040503050406030204" pitchFamily="18" charset="0"/>
                          </a:rPr>
                          <m:t>𝑓</m:t>
                        </m:r>
                      </m:e>
                      <m:sub>
                        <m:r>
                          <a:rPr lang="en-US" altLang="en-US" b="0" i="1">
                            <a:solidFill>
                              <a:schemeClr val="tx1">
                                <a:lumMod val="75000"/>
                                <a:lumOff val="25000"/>
                              </a:schemeClr>
                            </a:solidFill>
                            <a:latin typeface="Cambria Math" panose="02040503050406030204" pitchFamily="18" charset="0"/>
                            <a:ea typeface="Cambria Math" panose="02040503050406030204" pitchFamily="18" charset="0"/>
                          </a:rPr>
                          <m:t>𝐻𝑉</m:t>
                        </m:r>
                      </m:sub>
                    </m:sSub>
                  </m:oMath>
                </a14:m>
                <a:r>
                  <a:rPr lang="en-US" altLang="en-US" dirty="0">
                    <a:solidFill>
                      <a:schemeClr val="tx1">
                        <a:lumMod val="75000"/>
                        <a:lumOff val="25000"/>
                      </a:schemeClr>
                    </a:solidFill>
                    <a:sym typeface="Symbol" pitchFamily="18" charset="2"/>
                  </a:rPr>
                  <a:t> 	= </a:t>
                </a:r>
                <a:r>
                  <a:rPr lang="zh-CN" altLang="en-US" dirty="0">
                    <a:solidFill>
                      <a:schemeClr val="tx1">
                        <a:lumMod val="75000"/>
                        <a:lumOff val="25000"/>
                      </a:schemeClr>
                    </a:solidFill>
                    <a:sym typeface="Symbol" pitchFamily="18" charset="2"/>
                  </a:rPr>
                  <a:t>重型车辆调整系数</a:t>
                </a:r>
                <a:r>
                  <a:rPr lang="en-US" altLang="en-US" dirty="0">
                    <a:solidFill>
                      <a:schemeClr val="tx1">
                        <a:lumMod val="75000"/>
                        <a:lumOff val="25000"/>
                      </a:schemeClr>
                    </a:solidFill>
                    <a:sym typeface="Symbol" pitchFamily="18" charset="2"/>
                  </a:rPr>
                  <a:t>.</a:t>
                </a:r>
              </a:p>
              <a:p>
                <a:pPr marL="201168" lvl="1" indent="0" fontAlgn="base">
                  <a:spcBef>
                    <a:spcPct val="0"/>
                  </a:spcBef>
                  <a:spcAft>
                    <a:spcPct val="0"/>
                  </a:spcAft>
                  <a:buNone/>
                </a:pPr>
                <a14:m>
                  <m:oMath xmlns:m="http://schemas.openxmlformats.org/officeDocument/2006/math">
                    <m:sSub>
                      <m:sSubPr>
                        <m:ctrlPr>
                          <a:rPr lang="en-US" altLang="en-US" i="1">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altLang="en-US" b="0" i="1">
                            <a:solidFill>
                              <a:schemeClr val="tx1">
                                <a:lumMod val="75000"/>
                                <a:lumOff val="25000"/>
                              </a:schemeClr>
                            </a:solidFill>
                            <a:latin typeface="Cambria Math" panose="02040503050406030204" pitchFamily="18" charset="0"/>
                            <a:ea typeface="Cambria Math" panose="02040503050406030204" pitchFamily="18" charset="0"/>
                          </a:rPr>
                          <m:t>𝑓</m:t>
                        </m:r>
                      </m:e>
                      <m:sub>
                        <m:r>
                          <a:rPr lang="en-US" altLang="en-US" b="0" i="1">
                            <a:solidFill>
                              <a:schemeClr val="tx1">
                                <a:lumMod val="75000"/>
                                <a:lumOff val="25000"/>
                              </a:schemeClr>
                            </a:solidFill>
                            <a:latin typeface="Cambria Math" panose="02040503050406030204" pitchFamily="18" charset="0"/>
                            <a:ea typeface="Cambria Math" panose="02040503050406030204" pitchFamily="18" charset="0"/>
                          </a:rPr>
                          <m:t>𝑝</m:t>
                        </m:r>
                      </m:sub>
                    </m:sSub>
                  </m:oMath>
                </a14:m>
                <a:r>
                  <a:rPr lang="en-US" altLang="en-US" dirty="0">
                    <a:solidFill>
                      <a:schemeClr val="tx1">
                        <a:lumMod val="75000"/>
                        <a:lumOff val="25000"/>
                      </a:schemeClr>
                    </a:solidFill>
                    <a:sym typeface="Symbol" pitchFamily="18" charset="2"/>
                  </a:rPr>
                  <a:t> 	= </a:t>
                </a:r>
                <a:r>
                  <a:rPr lang="zh-CN" altLang="en-US" dirty="0">
                    <a:solidFill>
                      <a:schemeClr val="tx1">
                        <a:lumMod val="75000"/>
                        <a:lumOff val="25000"/>
                      </a:schemeClr>
                    </a:solidFill>
                    <a:sym typeface="Symbol" pitchFamily="18" charset="2"/>
                  </a:rPr>
                  <a:t>对驾驶员总体的调整系数</a:t>
                </a:r>
                <a:r>
                  <a:rPr lang="en-US" altLang="en-US" dirty="0">
                    <a:solidFill>
                      <a:schemeClr val="tx1">
                        <a:lumMod val="75000"/>
                        <a:lumOff val="25000"/>
                      </a:schemeClr>
                    </a:solidFill>
                    <a:sym typeface="Symbol" pitchFamily="18" charset="2"/>
                  </a:rPr>
                  <a:t>.</a:t>
                </a:r>
              </a:p>
              <a:p>
                <a:pPr marL="201168" lvl="1" indent="0" fontAlgn="base">
                  <a:spcBef>
                    <a:spcPct val="0"/>
                  </a:spcBef>
                  <a:spcAft>
                    <a:spcPct val="0"/>
                  </a:spcAft>
                  <a:buNone/>
                </a:pPr>
                <a14:m>
                  <m:oMath xmlns:m="http://schemas.openxmlformats.org/officeDocument/2006/math">
                    <m:r>
                      <a:rPr lang="en-US" altLang="en-US" b="0" i="1">
                        <a:solidFill>
                          <a:schemeClr val="tx1">
                            <a:lumMod val="75000"/>
                            <a:lumOff val="25000"/>
                          </a:schemeClr>
                        </a:solidFill>
                        <a:latin typeface="Cambria Math" panose="02040503050406030204" pitchFamily="18" charset="0"/>
                      </a:rPr>
                      <m:t>𝑃𝐻𝐹</m:t>
                    </m:r>
                  </m:oMath>
                </a14:m>
                <a:r>
                  <a:rPr lang="en-US" altLang="en-US" dirty="0">
                    <a:solidFill>
                      <a:schemeClr val="tx1">
                        <a:lumMod val="75000"/>
                        <a:lumOff val="25000"/>
                      </a:schemeClr>
                    </a:solidFill>
                    <a:sym typeface="Symbol" pitchFamily="18" charset="2"/>
                  </a:rPr>
                  <a:t>	= </a:t>
                </a:r>
                <a:r>
                  <a:rPr lang="zh-CN" altLang="en-US" dirty="0">
                    <a:solidFill>
                      <a:schemeClr val="tx1">
                        <a:lumMod val="75000"/>
                        <a:lumOff val="25000"/>
                      </a:schemeClr>
                    </a:solidFill>
                    <a:sym typeface="Symbol" pitchFamily="18" charset="2"/>
                  </a:rPr>
                  <a:t>高峰小时系数</a:t>
                </a:r>
                <a:endParaRPr lang="en-US" dirty="0"/>
              </a:p>
            </p:txBody>
          </p:sp>
        </mc:Choice>
        <mc:Fallback xmlns="">
          <p:sp>
            <p:nvSpPr>
              <p:cNvPr id="10" name="Content Placeholder 6">
                <a:extLst>
                  <a:ext uri="{FF2B5EF4-FFF2-40B4-BE49-F238E27FC236}">
                    <a16:creationId xmlns:a16="http://schemas.microsoft.com/office/drawing/2014/main" id="{A8E1895A-9737-4354-A40F-D78F2DF5D4EC}"/>
                  </a:ext>
                </a:extLst>
              </p:cNvPr>
              <p:cNvSpPr>
                <a:spLocks noGrp="1" noRot="1" noChangeAspect="1" noMove="1" noResize="1" noEditPoints="1" noAdjustHandles="1" noChangeArrowheads="1" noChangeShapeType="1" noTextEdit="1"/>
              </p:cNvSpPr>
              <p:nvPr>
                <p:ph idx="1"/>
              </p:nvPr>
            </p:nvSpPr>
            <p:spPr>
              <a:xfrm>
                <a:off x="1097280" y="1240778"/>
                <a:ext cx="10058400" cy="5060447"/>
              </a:xfrm>
              <a:blipFill>
                <a:blip r:embed="rId3"/>
                <a:stretch>
                  <a:fillRect l="-1212" t="-2651"/>
                </a:stretch>
              </a:blipFill>
            </p:spPr>
            <p:txBody>
              <a:bodyPr/>
              <a:lstStyle/>
              <a:p>
                <a:r>
                  <a:rPr lang="zh-CN" altLang="en-US">
                    <a:noFill/>
                  </a:rPr>
                  <a:t> </a:t>
                </a:r>
              </a:p>
            </p:txBody>
          </p:sp>
        </mc:Fallback>
      </mc:AlternateContent>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ight Arrow 14">
            <a:extLst>
              <a:ext uri="{FF2B5EF4-FFF2-40B4-BE49-F238E27FC236}">
                <a16:creationId xmlns:a16="http://schemas.microsoft.com/office/drawing/2014/main" id="{90EAEA88-D58F-4432-A74B-2063C5919DAE}"/>
              </a:ext>
            </a:extLst>
          </p:cNvPr>
          <p:cNvSpPr/>
          <p:nvPr/>
        </p:nvSpPr>
        <p:spPr>
          <a:xfrm rot="10800000">
            <a:off x="449262" y="3835400"/>
            <a:ext cx="11353800" cy="2406650"/>
          </a:xfrm>
          <a:prstGeom prst="rightArrow">
            <a:avLst>
              <a:gd name="adj1" fmla="val 75084"/>
              <a:gd name="adj2" fmla="val 62631"/>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ltLang="zh-CN">
              <a:solidFill>
                <a:srgbClr val="FFFFFF"/>
              </a:solidFill>
            </a:endParaRPr>
          </a:p>
        </p:txBody>
      </p:sp>
      <p:sp>
        <p:nvSpPr>
          <p:cNvPr id="2" name="Title 1">
            <a:extLst>
              <a:ext uri="{FF2B5EF4-FFF2-40B4-BE49-F238E27FC236}">
                <a16:creationId xmlns:a16="http://schemas.microsoft.com/office/drawing/2014/main" id="{336682ED-2457-471F-A0C5-382F4998D5CB}"/>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dirty="0">
                <a:solidFill>
                  <a:srgbClr val="000000"/>
                </a:solidFill>
              </a:rPr>
              <a:t>高速公路服务水平分析</a:t>
            </a:r>
            <a:endParaRPr lang="en-US" altLang="zh-CN" dirty="0"/>
          </a:p>
        </p:txBody>
      </p:sp>
      <p:sp>
        <p:nvSpPr>
          <p:cNvPr id="72708" name="Content Placeholder 2">
            <a:extLst>
              <a:ext uri="{FF2B5EF4-FFF2-40B4-BE49-F238E27FC236}">
                <a16:creationId xmlns:a16="http://schemas.microsoft.com/office/drawing/2014/main" id="{3070C112-3288-481C-8DB7-6ECB601AA115}"/>
              </a:ext>
            </a:extLst>
          </p:cNvPr>
          <p:cNvSpPr>
            <a:spLocks noGrp="1"/>
          </p:cNvSpPr>
          <p:nvPr>
            <p:ph idx="1"/>
          </p:nvPr>
        </p:nvSpPr>
        <p:spPr>
          <a:xfrm>
            <a:off x="1096963" y="1241425"/>
            <a:ext cx="10058400" cy="712788"/>
          </a:xfrm>
        </p:spPr>
        <p:txBody>
          <a:bodyPr/>
          <a:lstStyle/>
          <a:p>
            <a:pPr eaLnBrk="1" hangingPunct="1"/>
            <a:r>
              <a:rPr lang="zh-CN" altLang="en-US"/>
              <a:t>思考等式</a:t>
            </a:r>
            <a:r>
              <a:rPr lang="en-US" altLang="zh-CN"/>
              <a:t>11-2</a:t>
            </a:r>
            <a:r>
              <a:rPr lang="zh-CN" altLang="en-US"/>
              <a:t>的两种方法：</a:t>
            </a:r>
            <a:endParaRPr lang="en-US" altLang="zh-CN"/>
          </a:p>
        </p:txBody>
      </p:sp>
      <p:sp>
        <p:nvSpPr>
          <p:cNvPr id="72709" name="Date Placeholder 3">
            <a:extLst>
              <a:ext uri="{FF2B5EF4-FFF2-40B4-BE49-F238E27FC236}">
                <a16:creationId xmlns:a16="http://schemas.microsoft.com/office/drawing/2014/main" id="{B228218D-F783-4282-8C9A-70469EB15DA6}"/>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12/23/2020</a:t>
            </a:r>
          </a:p>
        </p:txBody>
      </p:sp>
      <p:sp>
        <p:nvSpPr>
          <p:cNvPr id="72710" name="Footer Placeholder 4">
            <a:extLst>
              <a:ext uri="{FF2B5EF4-FFF2-40B4-BE49-F238E27FC236}">
                <a16:creationId xmlns:a16="http://schemas.microsoft.com/office/drawing/2014/main" id="{9F5D196F-4EE7-4AC1-A19C-B8566EB67E36}"/>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72711" name="Slide Number Placeholder 5">
            <a:extLst>
              <a:ext uri="{FF2B5EF4-FFF2-40B4-BE49-F238E27FC236}">
                <a16:creationId xmlns:a16="http://schemas.microsoft.com/office/drawing/2014/main" id="{FDD818C5-0873-4FBB-AF3C-67CB71019F4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31</a:t>
            </a:r>
          </a:p>
        </p:txBody>
      </p:sp>
      <p:sp>
        <p:nvSpPr>
          <p:cNvPr id="8" name="Right Arrow 7">
            <a:extLst>
              <a:ext uri="{FF2B5EF4-FFF2-40B4-BE49-F238E27FC236}">
                <a16:creationId xmlns:a16="http://schemas.microsoft.com/office/drawing/2014/main" id="{A96CCF64-6A26-4236-9321-8ED60D0A7370}"/>
              </a:ext>
            </a:extLst>
          </p:cNvPr>
          <p:cNvSpPr/>
          <p:nvPr/>
        </p:nvSpPr>
        <p:spPr>
          <a:xfrm>
            <a:off x="685800" y="1493838"/>
            <a:ext cx="11353800" cy="2406650"/>
          </a:xfrm>
          <a:prstGeom prst="rightArrow">
            <a:avLst>
              <a:gd name="adj1" fmla="val 75084"/>
              <a:gd name="adj2" fmla="val 62631"/>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ltLang="zh-CN">
              <a:solidFill>
                <a:srgbClr val="FFFFFF"/>
              </a:solidFill>
            </a:endParaRPr>
          </a:p>
        </p:txBody>
      </p:sp>
      <p:sp>
        <p:nvSpPr>
          <p:cNvPr id="9" name="Text Box 4">
            <a:extLst>
              <a:ext uri="{FF2B5EF4-FFF2-40B4-BE49-F238E27FC236}">
                <a16:creationId xmlns:a16="http://schemas.microsoft.com/office/drawing/2014/main" id="{2C48709A-4EC6-4B75-9612-DD31206923F9}"/>
              </a:ext>
            </a:extLst>
          </p:cNvPr>
          <p:cNvSpPr txBox="1">
            <a:spLocks noChangeArrowheads="1"/>
          </p:cNvSpPr>
          <p:nvPr/>
        </p:nvSpPr>
        <p:spPr bwMode="auto">
          <a:xfrm>
            <a:off x="950643" y="2099022"/>
            <a:ext cx="2667000" cy="1200329"/>
          </a:xfrm>
          <a:prstGeom prst="rect">
            <a:avLst/>
          </a:prstGeom>
          <a:solidFill>
            <a:schemeClr val="bg1"/>
          </a:solidFill>
          <a:ln>
            <a:solidFill>
              <a:schemeClr val="tx1"/>
            </a:solidFill>
          </a:ln>
          <a:effectLst>
            <a:outerShdw blurRad="50800" dist="38100" dir="2700000" algn="tl" rotWithShape="0">
              <a:prstClr val="black">
                <a:alpha val="40000"/>
              </a:prstClr>
            </a:outerShdw>
          </a:effectLs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1200"/>
              </a:spcAft>
              <a:defRPr/>
            </a:pPr>
            <a:r>
              <a:rPr lang="zh-CN" altLang="en-US" sz="2400" dirty="0">
                <a:solidFill>
                  <a:srgbClr val="FF0000"/>
                </a:solidFill>
                <a:latin typeface="Calibri" panose="020F0502020204030204"/>
              </a:rPr>
              <a:t>给定流量和</a:t>
            </a:r>
            <a:r>
              <a:rPr lang="en-US" altLang="zh-CN" sz="2400" dirty="0">
                <a:solidFill>
                  <a:srgbClr val="FF0000"/>
                </a:solidFill>
                <a:latin typeface="Calibri" panose="020F0502020204030204"/>
              </a:rPr>
              <a:t>FFS</a:t>
            </a:r>
            <a:r>
              <a:rPr lang="zh-CN" altLang="en-US" sz="2400" dirty="0">
                <a:solidFill>
                  <a:srgbClr val="FF0000"/>
                </a:solidFill>
                <a:latin typeface="Calibri" panose="020F0502020204030204"/>
              </a:rPr>
              <a:t>，此设施的服务水平是多少？</a:t>
            </a:r>
            <a:endParaRPr lang="en-US" altLang="en-US" sz="2400" dirty="0">
              <a:solidFill>
                <a:srgbClr val="FF0000"/>
              </a:solidFill>
              <a:latin typeface="Calibri" panose="020F0502020204030204"/>
            </a:endParaRPr>
          </a:p>
        </p:txBody>
      </p:sp>
      <p:sp>
        <p:nvSpPr>
          <p:cNvPr id="10" name="Text Box 4">
            <a:extLst>
              <a:ext uri="{FF2B5EF4-FFF2-40B4-BE49-F238E27FC236}">
                <a16:creationId xmlns:a16="http://schemas.microsoft.com/office/drawing/2014/main" id="{F5F5A952-A78B-4308-A85A-BE6176223B88}"/>
              </a:ext>
            </a:extLst>
          </p:cNvPr>
          <p:cNvSpPr txBox="1">
            <a:spLocks noChangeArrowheads="1"/>
          </p:cNvSpPr>
          <p:nvPr/>
        </p:nvSpPr>
        <p:spPr bwMode="auto">
          <a:xfrm>
            <a:off x="8421024" y="4376738"/>
            <a:ext cx="3200400" cy="1200329"/>
          </a:xfrm>
          <a:prstGeom prst="rect">
            <a:avLst/>
          </a:prstGeom>
          <a:solidFill>
            <a:schemeClr val="bg1"/>
          </a:solidFill>
          <a:ln>
            <a:solidFill>
              <a:schemeClr val="tx1"/>
            </a:solidFill>
          </a:ln>
          <a:effectLst>
            <a:outerShdw blurRad="50800" dist="38100" dir="2700000" algn="tl" rotWithShape="0">
              <a:prstClr val="black">
                <a:alpha val="40000"/>
              </a:prstClr>
            </a:outerShdw>
          </a:effectLs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Font typeface="Wingdings" pitchFamily="2" charset="2"/>
              <a:buNone/>
              <a:defRPr/>
            </a:pPr>
            <a:r>
              <a:rPr lang="zh-CN" altLang="en-US" sz="2400" dirty="0">
                <a:solidFill>
                  <a:srgbClr val="FF0000"/>
                </a:solidFill>
                <a:latin typeface="Calibri" panose="020F0502020204030204"/>
                <a:sym typeface="Symbol" pitchFamily="18" charset="2"/>
              </a:rPr>
              <a:t>给定所需的服务水平和</a:t>
            </a:r>
            <a:r>
              <a:rPr lang="en-US" altLang="zh-CN" sz="2400" dirty="0">
                <a:solidFill>
                  <a:srgbClr val="FF0000"/>
                </a:solidFill>
                <a:latin typeface="Calibri" panose="020F0502020204030204"/>
                <a:sym typeface="Symbol" pitchFamily="18" charset="2"/>
              </a:rPr>
              <a:t>FFS</a:t>
            </a:r>
            <a:r>
              <a:rPr lang="zh-CN" altLang="en-US" sz="2400" dirty="0">
                <a:solidFill>
                  <a:srgbClr val="FF0000"/>
                </a:solidFill>
                <a:latin typeface="Calibri" panose="020F0502020204030204"/>
                <a:sym typeface="Symbol" pitchFamily="18" charset="2"/>
              </a:rPr>
              <a:t>，该设施可容纳多少辆车？</a:t>
            </a:r>
            <a:endParaRPr lang="en-US" altLang="en-US" sz="2400" dirty="0">
              <a:solidFill>
                <a:srgbClr val="FF0000"/>
              </a:solidFill>
              <a:latin typeface="Calibri" panose="020F0502020204030204"/>
              <a:sym typeface="Symbol" pitchFamily="18" charset="2"/>
            </a:endParaRPr>
          </a:p>
        </p:txBody>
      </p:sp>
      <p:sp>
        <p:nvSpPr>
          <p:cNvPr id="11" name="Text Box 4">
            <a:extLst>
              <a:ext uri="{FF2B5EF4-FFF2-40B4-BE49-F238E27FC236}">
                <a16:creationId xmlns:a16="http://schemas.microsoft.com/office/drawing/2014/main" id="{83CCFFD2-DE73-4E60-A85D-22F884CF503A}"/>
              </a:ext>
            </a:extLst>
          </p:cNvPr>
          <p:cNvSpPr txBox="1">
            <a:spLocks noChangeArrowheads="1"/>
          </p:cNvSpPr>
          <p:nvPr/>
        </p:nvSpPr>
        <p:spPr bwMode="auto">
          <a:xfrm>
            <a:off x="3879581" y="2099022"/>
            <a:ext cx="3211512" cy="1200329"/>
          </a:xfrm>
          <a:prstGeom prst="rect">
            <a:avLst/>
          </a:prstGeom>
          <a:noFill/>
          <a:ln/>
          <a:extLst/>
        </p:spPr>
        <p:style>
          <a:lnRef idx="2">
            <a:schemeClr val="accent2"/>
          </a:lnRef>
          <a:fillRef idx="1">
            <a:schemeClr val="lt1"/>
          </a:fillRef>
          <a:effectRef idx="0">
            <a:schemeClr val="accent2"/>
          </a:effectRef>
          <a:fontRef idx="minor">
            <a:schemeClr val="dk1"/>
          </a:fontRef>
        </p:style>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1200"/>
              </a:spcAft>
              <a:defRPr/>
            </a:pPr>
            <a:r>
              <a:rPr lang="zh-CN" altLang="en-US" sz="2400" dirty="0">
                <a:solidFill>
                  <a:srgbClr val="000000"/>
                </a:solidFill>
                <a:latin typeface="Calibri" panose="020F0502020204030204"/>
              </a:rPr>
              <a:t>从当前流量和</a:t>
            </a:r>
            <a:r>
              <a:rPr lang="en-US" altLang="zh-CN" sz="2400" dirty="0">
                <a:solidFill>
                  <a:srgbClr val="000000"/>
                </a:solidFill>
                <a:latin typeface="Calibri" panose="020F0502020204030204"/>
              </a:rPr>
              <a:t>FFS</a:t>
            </a:r>
            <a:r>
              <a:rPr lang="zh-CN" altLang="en-US" sz="2400" dirty="0">
                <a:solidFill>
                  <a:srgbClr val="000000"/>
                </a:solidFill>
                <a:latin typeface="Calibri" panose="020F0502020204030204"/>
              </a:rPr>
              <a:t>开始，使用公式</a:t>
            </a:r>
            <a:r>
              <a:rPr lang="en-US" altLang="zh-CN" sz="2400" dirty="0">
                <a:solidFill>
                  <a:srgbClr val="000000"/>
                </a:solidFill>
                <a:latin typeface="Calibri" panose="020F0502020204030204"/>
              </a:rPr>
              <a:t>11-2</a:t>
            </a:r>
            <a:r>
              <a:rPr lang="zh-CN" altLang="en-US" sz="2400" dirty="0">
                <a:solidFill>
                  <a:srgbClr val="000000"/>
                </a:solidFill>
                <a:latin typeface="Calibri" panose="020F0502020204030204"/>
              </a:rPr>
              <a:t>在基础条件下计算流率</a:t>
            </a:r>
            <a:endParaRPr lang="en-US" altLang="en-US" sz="2400" dirty="0">
              <a:solidFill>
                <a:srgbClr val="000000"/>
              </a:solidFill>
              <a:latin typeface="Calibri" panose="020F0502020204030204"/>
            </a:endParaRPr>
          </a:p>
        </p:txBody>
      </p:sp>
      <p:sp>
        <p:nvSpPr>
          <p:cNvPr id="12" name="Text Box 4">
            <a:extLst>
              <a:ext uri="{FF2B5EF4-FFF2-40B4-BE49-F238E27FC236}">
                <a16:creationId xmlns:a16="http://schemas.microsoft.com/office/drawing/2014/main" id="{1304FE4B-7191-408A-85FB-A933EB0B1A03}"/>
              </a:ext>
            </a:extLst>
          </p:cNvPr>
          <p:cNvSpPr txBox="1">
            <a:spLocks noChangeArrowheads="1"/>
          </p:cNvSpPr>
          <p:nvPr/>
        </p:nvSpPr>
        <p:spPr bwMode="auto">
          <a:xfrm>
            <a:off x="7353031" y="2099022"/>
            <a:ext cx="3211512" cy="1200329"/>
          </a:xfrm>
          <a:prstGeom prst="rect">
            <a:avLst/>
          </a:prstGeom>
          <a:noFill/>
          <a:ln/>
          <a:extLst/>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1200"/>
              </a:spcAft>
              <a:defRPr/>
            </a:pPr>
            <a:r>
              <a:rPr lang="zh-CN" altLang="en-US" sz="2400" dirty="0">
                <a:solidFill>
                  <a:srgbClr val="000000"/>
                </a:solidFill>
                <a:latin typeface="Calibri" panose="020F0502020204030204"/>
              </a:rPr>
              <a:t>使用图表</a:t>
            </a:r>
            <a:r>
              <a:rPr lang="en-US" altLang="zh-CN" sz="2400" dirty="0">
                <a:solidFill>
                  <a:srgbClr val="000000"/>
                </a:solidFill>
                <a:latin typeface="Calibri" panose="020F0502020204030204"/>
              </a:rPr>
              <a:t>11-3</a:t>
            </a:r>
            <a:r>
              <a:rPr lang="zh-CN" altLang="en-US" sz="2400" dirty="0">
                <a:solidFill>
                  <a:srgbClr val="000000"/>
                </a:solidFill>
                <a:latin typeface="Calibri" panose="020F0502020204030204"/>
              </a:rPr>
              <a:t>、公式</a:t>
            </a:r>
            <a:r>
              <a:rPr lang="en-US" altLang="zh-CN" sz="2400" dirty="0">
                <a:solidFill>
                  <a:srgbClr val="000000"/>
                </a:solidFill>
                <a:latin typeface="Calibri" panose="020F0502020204030204"/>
              </a:rPr>
              <a:t>11-4</a:t>
            </a:r>
            <a:r>
              <a:rPr lang="zh-CN" altLang="en-US" sz="2400" dirty="0">
                <a:solidFill>
                  <a:srgbClr val="000000"/>
                </a:solidFill>
                <a:latin typeface="Calibri" panose="020F0502020204030204"/>
              </a:rPr>
              <a:t>和图表</a:t>
            </a:r>
            <a:r>
              <a:rPr lang="en-US" altLang="zh-CN" sz="2400" dirty="0">
                <a:solidFill>
                  <a:srgbClr val="000000"/>
                </a:solidFill>
                <a:latin typeface="Calibri" panose="020F0502020204030204"/>
              </a:rPr>
              <a:t>11-5</a:t>
            </a:r>
            <a:r>
              <a:rPr lang="zh-CN" altLang="en-US" sz="2400" dirty="0">
                <a:solidFill>
                  <a:srgbClr val="000000"/>
                </a:solidFill>
                <a:latin typeface="Calibri" panose="020F0502020204030204"/>
              </a:rPr>
              <a:t>估算速度、密度和服务水平</a:t>
            </a:r>
            <a:endParaRPr lang="en-US" altLang="en-US" sz="2400" dirty="0">
              <a:solidFill>
                <a:srgbClr val="000000"/>
              </a:solidFill>
              <a:latin typeface="Calibri" panose="020F0502020204030204"/>
            </a:endParaRPr>
          </a:p>
        </p:txBody>
      </p:sp>
      <p:sp>
        <p:nvSpPr>
          <p:cNvPr id="14" name="Text Box 4">
            <a:extLst>
              <a:ext uri="{FF2B5EF4-FFF2-40B4-BE49-F238E27FC236}">
                <a16:creationId xmlns:a16="http://schemas.microsoft.com/office/drawing/2014/main" id="{FCC91566-1907-4020-8F4B-02B3FABC9A8B}"/>
              </a:ext>
            </a:extLst>
          </p:cNvPr>
          <p:cNvSpPr txBox="1">
            <a:spLocks noChangeArrowheads="1"/>
          </p:cNvSpPr>
          <p:nvPr/>
        </p:nvSpPr>
        <p:spPr bwMode="auto">
          <a:xfrm>
            <a:off x="1812068" y="4375090"/>
            <a:ext cx="3200400" cy="1200329"/>
          </a:xfrm>
          <a:prstGeom prst="rect">
            <a:avLst/>
          </a:prstGeom>
          <a:noFill/>
          <a:ln/>
          <a:extLst/>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1200"/>
              </a:spcAft>
              <a:defRPr/>
            </a:pPr>
            <a:r>
              <a:rPr lang="zh-CN" altLang="en-US" sz="2400" dirty="0">
                <a:solidFill>
                  <a:srgbClr val="000000"/>
                </a:solidFill>
                <a:latin typeface="Calibri" panose="020F0502020204030204"/>
              </a:rPr>
              <a:t>使用公式</a:t>
            </a:r>
            <a:r>
              <a:rPr lang="en-US" altLang="zh-CN" sz="2400" dirty="0">
                <a:solidFill>
                  <a:srgbClr val="000000"/>
                </a:solidFill>
                <a:latin typeface="Calibri" panose="020F0502020204030204"/>
              </a:rPr>
              <a:t>11-2</a:t>
            </a:r>
            <a:r>
              <a:rPr lang="zh-CN" altLang="en-US" sz="2400" dirty="0">
                <a:solidFill>
                  <a:srgbClr val="000000"/>
                </a:solidFill>
                <a:latin typeface="Calibri" panose="020F0502020204030204"/>
              </a:rPr>
              <a:t>将基准条件下的最大流量换算为当前条件下的流量</a:t>
            </a:r>
            <a:endParaRPr lang="en-US" altLang="en-US" sz="2400" dirty="0">
              <a:solidFill>
                <a:srgbClr val="000000"/>
              </a:solidFill>
              <a:latin typeface="Calibri" panose="020F0502020204030204"/>
            </a:endParaRPr>
          </a:p>
        </p:txBody>
      </p:sp>
      <p:sp>
        <p:nvSpPr>
          <p:cNvPr id="16" name="Rectangle 15">
            <a:extLst>
              <a:ext uri="{FF2B5EF4-FFF2-40B4-BE49-F238E27FC236}">
                <a16:creationId xmlns:a16="http://schemas.microsoft.com/office/drawing/2014/main" id="{66BB6CC1-5955-4B3D-8B0A-3899F8C55C44}"/>
              </a:ext>
            </a:extLst>
          </p:cNvPr>
          <p:cNvSpPr/>
          <p:nvPr/>
        </p:nvSpPr>
        <p:spPr>
          <a:xfrm>
            <a:off x="5110971" y="4376738"/>
            <a:ext cx="3200399" cy="1200329"/>
          </a:xfrm>
          <a:prstGeom prst="rect">
            <a:avLst/>
          </a:prstGeom>
          <a:noFill/>
        </p:spPr>
        <p:style>
          <a:lnRef idx="2">
            <a:schemeClr val="accent2"/>
          </a:lnRef>
          <a:fillRef idx="1">
            <a:schemeClr val="lt1"/>
          </a:fillRef>
          <a:effectRef idx="0">
            <a:schemeClr val="accent2"/>
          </a:effectRef>
          <a:fontRef idx="minor">
            <a:schemeClr val="dk1"/>
          </a:fontRef>
        </p:style>
        <p:txBody>
          <a:bodyPr anchor="ctr"/>
          <a:lstStyle/>
          <a:p>
            <a:pPr eaLnBrk="1" hangingPunct="1">
              <a:spcAft>
                <a:spcPts val="1200"/>
              </a:spcAft>
              <a:defRPr/>
            </a:pPr>
            <a:r>
              <a:rPr lang="zh-CN" altLang="en-US" sz="2400" dirty="0">
                <a:solidFill>
                  <a:srgbClr val="000000"/>
                </a:solidFill>
              </a:rPr>
              <a:t>从服务水平和自由流速度出发，计算基本条件下的最大交通量</a:t>
            </a:r>
            <a:endParaRPr lang="en-US" altLang="en-US" sz="2400" dirty="0">
              <a:solidFill>
                <a:srgbClr val="00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6B3BE-6C4A-4029-A4F3-0CC7AE2735F4}"/>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dirty="0">
                <a:solidFill>
                  <a:srgbClr val="000000"/>
                </a:solidFill>
              </a:rPr>
              <a:t>高速公路服务水平分析</a:t>
            </a:r>
            <a:endParaRPr lang="en-US" altLang="zh-CN" dirty="0"/>
          </a:p>
        </p:txBody>
      </p:sp>
      <p:sp>
        <p:nvSpPr>
          <p:cNvPr id="74756" name="Date Placeholder 3">
            <a:extLst>
              <a:ext uri="{FF2B5EF4-FFF2-40B4-BE49-F238E27FC236}">
                <a16:creationId xmlns:a16="http://schemas.microsoft.com/office/drawing/2014/main" id="{38C17F6F-299A-455A-86F1-F0D0A2E09834}"/>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12/23/2020</a:t>
            </a:r>
          </a:p>
        </p:txBody>
      </p:sp>
      <p:sp>
        <p:nvSpPr>
          <p:cNvPr id="74757" name="Footer Placeholder 4">
            <a:extLst>
              <a:ext uri="{FF2B5EF4-FFF2-40B4-BE49-F238E27FC236}">
                <a16:creationId xmlns:a16="http://schemas.microsoft.com/office/drawing/2014/main" id="{19373DB9-A778-47B0-BD4B-98391FDD9B30}"/>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74758" name="Slide Number Placeholder 5">
            <a:extLst>
              <a:ext uri="{FF2B5EF4-FFF2-40B4-BE49-F238E27FC236}">
                <a16:creationId xmlns:a16="http://schemas.microsoft.com/office/drawing/2014/main" id="{551ECFA8-334F-4DDA-A134-A0D13CFBD13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32</a:t>
            </a:r>
          </a:p>
        </p:txBody>
      </p:sp>
      <p:sp>
        <p:nvSpPr>
          <p:cNvPr id="74759" name="TextBox 6">
            <a:extLst>
              <a:ext uri="{FF2B5EF4-FFF2-40B4-BE49-F238E27FC236}">
                <a16:creationId xmlns:a16="http://schemas.microsoft.com/office/drawing/2014/main" id="{5FD7648B-1754-4E7F-AF40-B3C473727D83}"/>
              </a:ext>
            </a:extLst>
          </p:cNvPr>
          <p:cNvSpPr txBox="1">
            <a:spLocks noChangeArrowheads="1"/>
          </p:cNvSpPr>
          <p:nvPr/>
        </p:nvSpPr>
        <p:spPr bwMode="auto">
          <a:xfrm>
            <a:off x="8537575" y="2378075"/>
            <a:ext cx="298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sz="2000" b="1" dirty="0">
                <a:solidFill>
                  <a:srgbClr val="404040"/>
                </a:solidFill>
                <a:cs typeface="Arial" panose="020B0604020202020204" pitchFamily="34" charset="0"/>
              </a:rPr>
              <a:t>（</a:t>
            </a:r>
            <a:r>
              <a:rPr lang="en-US" altLang="zh-CN" sz="2000" b="1" dirty="0">
                <a:solidFill>
                  <a:srgbClr val="404040"/>
                </a:solidFill>
                <a:cs typeface="Arial" panose="020B0604020202020204" pitchFamily="34" charset="0"/>
              </a:rPr>
              <a:t>HCM 2010</a:t>
            </a:r>
            <a:r>
              <a:rPr lang="zh-CN" altLang="en-US" sz="2000" b="1" dirty="0">
                <a:solidFill>
                  <a:srgbClr val="404040"/>
                </a:solidFill>
                <a:cs typeface="Arial" panose="020B0604020202020204" pitchFamily="34" charset="0"/>
              </a:rPr>
              <a:t>公式</a:t>
            </a:r>
            <a:r>
              <a:rPr lang="en-US" altLang="zh-CN" sz="2000" b="1" dirty="0">
                <a:solidFill>
                  <a:srgbClr val="404040"/>
                </a:solidFill>
                <a:cs typeface="Arial" panose="020B0604020202020204" pitchFamily="34" charset="0"/>
              </a:rPr>
              <a:t>11-3</a:t>
            </a:r>
            <a:r>
              <a:rPr lang="zh-CN" altLang="en-US" sz="2000" b="1" dirty="0">
                <a:solidFill>
                  <a:srgbClr val="404040"/>
                </a:solidFill>
                <a:cs typeface="Arial" panose="020B0604020202020204" pitchFamily="34" charset="0"/>
              </a:rPr>
              <a:t>）</a:t>
            </a:r>
          </a:p>
        </p:txBody>
      </p:sp>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ED5F316C-FE13-466E-B8C6-E19A18D53F3D}"/>
                  </a:ext>
                </a:extLst>
              </p:cNvPr>
              <p:cNvSpPr>
                <a:spLocks noGrp="1"/>
              </p:cNvSpPr>
              <p:nvPr>
                <p:ph idx="1"/>
              </p:nvPr>
            </p:nvSpPr>
            <p:spPr>
              <a:xfrm>
                <a:off x="1097280" y="1240778"/>
                <a:ext cx="10058400" cy="5060447"/>
              </a:xfrm>
            </p:spPr>
            <p:txBody>
              <a:bodyPr/>
              <a:lstStyle/>
              <a:p>
                <a:r>
                  <a:rPr lang="en-US" dirty="0">
                    <a:solidFill>
                      <a:schemeClr val="accent2"/>
                    </a:solidFill>
                  </a:rPr>
                  <a:t>Step 4</a:t>
                </a:r>
                <a:r>
                  <a:rPr lang="zh-CN" altLang="en-US" dirty="0">
                    <a:solidFill>
                      <a:schemeClr val="accent2"/>
                    </a:solidFill>
                  </a:rPr>
                  <a:t>：调整需求量</a:t>
                </a:r>
                <a:endParaRPr lang="en-US" dirty="0">
                  <a:solidFill>
                    <a:schemeClr val="accent2"/>
                  </a:solidFill>
                </a:endParaRPr>
              </a:p>
              <a:p>
                <a:r>
                  <a:rPr lang="zh-CN" altLang="en-US" dirty="0"/>
                  <a:t>重型车辆的调整</a:t>
                </a:r>
                <a:endParaRPr lang="en-US" dirty="0"/>
              </a:p>
              <a:p>
                <a:pPr marL="201168" lvl="1" indent="0">
                  <a:buNone/>
                </a:pPr>
                <a14:m>
                  <m:oMathPara xmlns:m="http://schemas.openxmlformats.org/officeDocument/2006/math">
                    <m:oMathParaPr>
                      <m:jc m:val="centerGroup"/>
                    </m:oMathParaPr>
                    <m:oMath xmlns:m="http://schemas.openxmlformats.org/officeDocument/2006/math">
                      <m:sSub>
                        <m:sSubPr>
                          <m:ctrlPr>
                            <a:rPr lang="en-US" altLang="en-US" i="1" smtClean="0">
                              <a:solidFill>
                                <a:schemeClr val="tx1">
                                  <a:lumMod val="75000"/>
                                  <a:lumOff val="25000"/>
                                </a:schemeClr>
                              </a:solidFill>
                              <a:latin typeface="Cambria Math" panose="02040503050406030204" pitchFamily="18" charset="0"/>
                              <a:sym typeface="Symbol" pitchFamily="18" charset="2"/>
                            </a:rPr>
                          </m:ctrlPr>
                        </m:sSubPr>
                        <m:e>
                          <m:r>
                            <a:rPr lang="en-US" altLang="en-US" b="0" i="1">
                              <a:solidFill>
                                <a:schemeClr val="tx1">
                                  <a:lumMod val="75000"/>
                                  <a:lumOff val="25000"/>
                                </a:schemeClr>
                              </a:solidFill>
                              <a:latin typeface="Cambria Math" panose="02040503050406030204" pitchFamily="18" charset="0"/>
                              <a:sym typeface="Symbol" pitchFamily="18" charset="2"/>
                            </a:rPr>
                            <m:t>𝑓</m:t>
                          </m:r>
                        </m:e>
                        <m:sub>
                          <m:r>
                            <a:rPr lang="en-US" altLang="en-US" b="0" i="1">
                              <a:solidFill>
                                <a:schemeClr val="tx1">
                                  <a:lumMod val="75000"/>
                                  <a:lumOff val="25000"/>
                                </a:schemeClr>
                              </a:solidFill>
                              <a:latin typeface="Cambria Math" panose="02040503050406030204" pitchFamily="18" charset="0"/>
                              <a:sym typeface="Symbol" pitchFamily="18" charset="2"/>
                            </a:rPr>
                            <m:t>𝐻𝑉</m:t>
                          </m:r>
                        </m:sub>
                      </m:sSub>
                      <m:r>
                        <a:rPr lang="en-US" altLang="en-US" b="0" i="1">
                          <a:solidFill>
                            <a:schemeClr val="tx1">
                              <a:lumMod val="75000"/>
                              <a:lumOff val="25000"/>
                            </a:schemeClr>
                          </a:solidFill>
                          <a:latin typeface="Cambria Math" panose="02040503050406030204" pitchFamily="18" charset="0"/>
                          <a:sym typeface="Symbol" pitchFamily="18" charset="2"/>
                        </a:rPr>
                        <m:t>=</m:t>
                      </m:r>
                      <m:f>
                        <m:fPr>
                          <m:ctrlPr>
                            <a:rPr lang="en-US" altLang="en-US" i="1">
                              <a:solidFill>
                                <a:schemeClr val="tx1">
                                  <a:lumMod val="75000"/>
                                  <a:lumOff val="25000"/>
                                </a:schemeClr>
                              </a:solidFill>
                              <a:latin typeface="Cambria Math" panose="02040503050406030204" pitchFamily="18" charset="0"/>
                              <a:sym typeface="Symbol" pitchFamily="18" charset="2"/>
                            </a:rPr>
                          </m:ctrlPr>
                        </m:fPr>
                        <m:num>
                          <m:r>
                            <a:rPr lang="en-US" altLang="en-US" b="0" i="1">
                              <a:solidFill>
                                <a:schemeClr val="tx1">
                                  <a:lumMod val="75000"/>
                                  <a:lumOff val="25000"/>
                                </a:schemeClr>
                              </a:solidFill>
                              <a:latin typeface="Cambria Math" panose="02040503050406030204" pitchFamily="18" charset="0"/>
                              <a:sym typeface="Symbol" pitchFamily="18" charset="2"/>
                            </a:rPr>
                            <m:t>1</m:t>
                          </m:r>
                        </m:num>
                        <m:den>
                          <m:r>
                            <a:rPr lang="en-US" altLang="en-US" b="0" i="1">
                              <a:solidFill>
                                <a:schemeClr val="tx1">
                                  <a:lumMod val="75000"/>
                                  <a:lumOff val="25000"/>
                                </a:schemeClr>
                              </a:solidFill>
                              <a:latin typeface="Cambria Math" panose="02040503050406030204" pitchFamily="18" charset="0"/>
                              <a:sym typeface="Symbol" pitchFamily="18" charset="2"/>
                            </a:rPr>
                            <m:t>1+</m:t>
                          </m:r>
                          <m:sSub>
                            <m:sSubPr>
                              <m:ctrlPr>
                                <a:rPr lang="en-US" altLang="en-US" i="1">
                                  <a:solidFill>
                                    <a:schemeClr val="tx1">
                                      <a:lumMod val="75000"/>
                                      <a:lumOff val="25000"/>
                                    </a:schemeClr>
                                  </a:solidFill>
                                  <a:latin typeface="Cambria Math" panose="02040503050406030204" pitchFamily="18" charset="0"/>
                                  <a:sym typeface="Symbol" pitchFamily="18" charset="2"/>
                                </a:rPr>
                              </m:ctrlPr>
                            </m:sSubPr>
                            <m:e>
                              <m:r>
                                <a:rPr lang="en-US" altLang="en-US" b="0" i="1">
                                  <a:solidFill>
                                    <a:schemeClr val="tx1">
                                      <a:lumMod val="75000"/>
                                      <a:lumOff val="25000"/>
                                    </a:schemeClr>
                                  </a:solidFill>
                                  <a:latin typeface="Cambria Math" panose="02040503050406030204" pitchFamily="18" charset="0"/>
                                  <a:sym typeface="Symbol" pitchFamily="18" charset="2"/>
                                </a:rPr>
                                <m:t>𝑃</m:t>
                              </m:r>
                            </m:e>
                            <m:sub>
                              <m:r>
                                <a:rPr lang="en-US" altLang="en-US" b="0" i="1">
                                  <a:solidFill>
                                    <a:schemeClr val="tx1">
                                      <a:lumMod val="75000"/>
                                      <a:lumOff val="25000"/>
                                    </a:schemeClr>
                                  </a:solidFill>
                                  <a:latin typeface="Cambria Math" panose="02040503050406030204" pitchFamily="18" charset="0"/>
                                  <a:sym typeface="Symbol" pitchFamily="18" charset="2"/>
                                </a:rPr>
                                <m:t>𝑇</m:t>
                              </m:r>
                            </m:sub>
                          </m:sSub>
                          <m:d>
                            <m:dPr>
                              <m:ctrlPr>
                                <a:rPr lang="en-US" altLang="en-US" i="1">
                                  <a:solidFill>
                                    <a:schemeClr val="tx1">
                                      <a:lumMod val="75000"/>
                                      <a:lumOff val="25000"/>
                                    </a:schemeClr>
                                  </a:solidFill>
                                  <a:latin typeface="Cambria Math" panose="02040503050406030204" pitchFamily="18" charset="0"/>
                                  <a:sym typeface="Symbol" pitchFamily="18" charset="2"/>
                                </a:rPr>
                              </m:ctrlPr>
                            </m:dPr>
                            <m:e>
                              <m:sSub>
                                <m:sSubPr>
                                  <m:ctrlPr>
                                    <a:rPr lang="en-US" altLang="en-US" i="1">
                                      <a:solidFill>
                                        <a:schemeClr val="tx1">
                                          <a:lumMod val="75000"/>
                                          <a:lumOff val="25000"/>
                                        </a:schemeClr>
                                      </a:solidFill>
                                      <a:latin typeface="Cambria Math" panose="02040503050406030204" pitchFamily="18" charset="0"/>
                                      <a:sym typeface="Symbol" pitchFamily="18" charset="2"/>
                                    </a:rPr>
                                  </m:ctrlPr>
                                </m:sSubPr>
                                <m:e>
                                  <m:r>
                                    <a:rPr lang="en-US" altLang="en-US" b="0" i="1">
                                      <a:solidFill>
                                        <a:schemeClr val="tx1">
                                          <a:lumMod val="75000"/>
                                          <a:lumOff val="25000"/>
                                        </a:schemeClr>
                                      </a:solidFill>
                                      <a:latin typeface="Cambria Math" panose="02040503050406030204" pitchFamily="18" charset="0"/>
                                      <a:sym typeface="Symbol" pitchFamily="18" charset="2"/>
                                    </a:rPr>
                                    <m:t>𝐸</m:t>
                                  </m:r>
                                </m:e>
                                <m:sub>
                                  <m:r>
                                    <a:rPr lang="en-US" altLang="en-US" b="0" i="1">
                                      <a:solidFill>
                                        <a:schemeClr val="tx1">
                                          <a:lumMod val="75000"/>
                                          <a:lumOff val="25000"/>
                                        </a:schemeClr>
                                      </a:solidFill>
                                      <a:latin typeface="Cambria Math" panose="02040503050406030204" pitchFamily="18" charset="0"/>
                                      <a:sym typeface="Symbol" pitchFamily="18" charset="2"/>
                                    </a:rPr>
                                    <m:t>𝑇</m:t>
                                  </m:r>
                                </m:sub>
                              </m:sSub>
                              <m:r>
                                <a:rPr lang="en-US" altLang="en-US" b="0" i="1">
                                  <a:solidFill>
                                    <a:schemeClr val="tx1">
                                      <a:lumMod val="75000"/>
                                      <a:lumOff val="25000"/>
                                    </a:schemeClr>
                                  </a:solidFill>
                                  <a:latin typeface="Cambria Math" panose="02040503050406030204" pitchFamily="18" charset="0"/>
                                  <a:sym typeface="Symbol" pitchFamily="18" charset="2"/>
                                </a:rPr>
                                <m:t>−1</m:t>
                              </m:r>
                            </m:e>
                          </m:d>
                          <m:r>
                            <a:rPr lang="en-US" altLang="en-US" b="0" i="1">
                              <a:solidFill>
                                <a:schemeClr val="tx1">
                                  <a:lumMod val="75000"/>
                                  <a:lumOff val="25000"/>
                                </a:schemeClr>
                              </a:solidFill>
                              <a:latin typeface="Cambria Math" panose="02040503050406030204" pitchFamily="18" charset="0"/>
                              <a:sym typeface="Symbol" pitchFamily="18" charset="2"/>
                            </a:rPr>
                            <m:t>+</m:t>
                          </m:r>
                          <m:sSub>
                            <m:sSubPr>
                              <m:ctrlPr>
                                <a:rPr lang="en-US" altLang="en-US" i="1">
                                  <a:solidFill>
                                    <a:schemeClr val="tx1">
                                      <a:lumMod val="75000"/>
                                      <a:lumOff val="25000"/>
                                    </a:schemeClr>
                                  </a:solidFill>
                                  <a:latin typeface="Cambria Math" panose="02040503050406030204" pitchFamily="18" charset="0"/>
                                  <a:sym typeface="Symbol" pitchFamily="18" charset="2"/>
                                </a:rPr>
                              </m:ctrlPr>
                            </m:sSubPr>
                            <m:e>
                              <m:r>
                                <a:rPr lang="en-US" altLang="en-US" b="0" i="1">
                                  <a:solidFill>
                                    <a:schemeClr val="tx1">
                                      <a:lumMod val="75000"/>
                                      <a:lumOff val="25000"/>
                                    </a:schemeClr>
                                  </a:solidFill>
                                  <a:latin typeface="Cambria Math" panose="02040503050406030204" pitchFamily="18" charset="0"/>
                                  <a:sym typeface="Symbol" pitchFamily="18" charset="2"/>
                                </a:rPr>
                                <m:t>𝑃</m:t>
                              </m:r>
                            </m:e>
                            <m:sub>
                              <m:r>
                                <a:rPr lang="en-US" altLang="en-US" b="0" i="1">
                                  <a:solidFill>
                                    <a:schemeClr val="tx1">
                                      <a:lumMod val="75000"/>
                                      <a:lumOff val="25000"/>
                                    </a:schemeClr>
                                  </a:solidFill>
                                  <a:latin typeface="Cambria Math" panose="02040503050406030204" pitchFamily="18" charset="0"/>
                                  <a:sym typeface="Symbol" pitchFamily="18" charset="2"/>
                                </a:rPr>
                                <m:t>𝑅</m:t>
                              </m:r>
                            </m:sub>
                          </m:sSub>
                          <m:d>
                            <m:dPr>
                              <m:ctrlPr>
                                <a:rPr lang="en-US" altLang="en-US" i="1">
                                  <a:solidFill>
                                    <a:schemeClr val="tx1">
                                      <a:lumMod val="75000"/>
                                      <a:lumOff val="25000"/>
                                    </a:schemeClr>
                                  </a:solidFill>
                                  <a:latin typeface="Cambria Math" panose="02040503050406030204" pitchFamily="18" charset="0"/>
                                  <a:sym typeface="Symbol" pitchFamily="18" charset="2"/>
                                </a:rPr>
                              </m:ctrlPr>
                            </m:dPr>
                            <m:e>
                              <m:sSub>
                                <m:sSubPr>
                                  <m:ctrlPr>
                                    <a:rPr lang="en-US" altLang="en-US" i="1">
                                      <a:solidFill>
                                        <a:schemeClr val="tx1">
                                          <a:lumMod val="75000"/>
                                          <a:lumOff val="25000"/>
                                        </a:schemeClr>
                                      </a:solidFill>
                                      <a:latin typeface="Cambria Math" panose="02040503050406030204" pitchFamily="18" charset="0"/>
                                      <a:sym typeface="Symbol" pitchFamily="18" charset="2"/>
                                    </a:rPr>
                                  </m:ctrlPr>
                                </m:sSubPr>
                                <m:e>
                                  <m:r>
                                    <a:rPr lang="en-US" altLang="en-US" b="0" i="1">
                                      <a:solidFill>
                                        <a:schemeClr val="tx1">
                                          <a:lumMod val="75000"/>
                                          <a:lumOff val="25000"/>
                                        </a:schemeClr>
                                      </a:solidFill>
                                      <a:latin typeface="Cambria Math" panose="02040503050406030204" pitchFamily="18" charset="0"/>
                                      <a:sym typeface="Symbol" pitchFamily="18" charset="2"/>
                                    </a:rPr>
                                    <m:t>𝐸</m:t>
                                  </m:r>
                                </m:e>
                                <m:sub>
                                  <m:r>
                                    <a:rPr lang="en-US" altLang="en-US" b="0" i="1">
                                      <a:solidFill>
                                        <a:schemeClr val="tx1">
                                          <a:lumMod val="75000"/>
                                          <a:lumOff val="25000"/>
                                        </a:schemeClr>
                                      </a:solidFill>
                                      <a:latin typeface="Cambria Math" panose="02040503050406030204" pitchFamily="18" charset="0"/>
                                      <a:sym typeface="Symbol" pitchFamily="18" charset="2"/>
                                    </a:rPr>
                                    <m:t>𝑅</m:t>
                                  </m:r>
                                </m:sub>
                              </m:sSub>
                              <m:r>
                                <a:rPr lang="en-US" altLang="en-US" b="0" i="1">
                                  <a:solidFill>
                                    <a:schemeClr val="tx1">
                                      <a:lumMod val="75000"/>
                                      <a:lumOff val="25000"/>
                                    </a:schemeClr>
                                  </a:solidFill>
                                  <a:latin typeface="Cambria Math" panose="02040503050406030204" pitchFamily="18" charset="0"/>
                                  <a:sym typeface="Symbol" pitchFamily="18" charset="2"/>
                                </a:rPr>
                                <m:t>−1</m:t>
                              </m:r>
                            </m:e>
                          </m:d>
                        </m:den>
                      </m:f>
                    </m:oMath>
                  </m:oMathPara>
                </a14:m>
                <a:endParaRPr lang="en-US" dirty="0"/>
              </a:p>
              <a:p>
                <a:pPr marL="201168" lvl="1" indent="0">
                  <a:buNone/>
                </a:pPr>
                <a:r>
                  <a:rPr lang="zh-CN" altLang="en-US" dirty="0"/>
                  <a:t>其中：</a:t>
                </a:r>
                <a:endParaRPr lang="en-US" dirty="0"/>
              </a:p>
              <a:p>
                <a:pPr marL="201168" lvl="1" indent="0">
                  <a:spcBef>
                    <a:spcPct val="0"/>
                  </a:spcBef>
                  <a:spcAft>
                    <a:spcPct val="0"/>
                  </a:spcAft>
                  <a:buNone/>
                </a:pPr>
                <a14:m>
                  <m:oMath xmlns:m="http://schemas.openxmlformats.org/officeDocument/2006/math">
                    <m:sSub>
                      <m:sSubPr>
                        <m:ctrlPr>
                          <a:rPr lang="en-US" altLang="en-US" i="1" smtClean="0">
                            <a:solidFill>
                              <a:schemeClr val="tx1">
                                <a:lumMod val="75000"/>
                                <a:lumOff val="25000"/>
                              </a:schemeClr>
                            </a:solidFill>
                            <a:latin typeface="Cambria Math" panose="02040503050406030204" pitchFamily="18" charset="0"/>
                            <a:sym typeface="Symbol" pitchFamily="18" charset="2"/>
                          </a:rPr>
                        </m:ctrlPr>
                      </m:sSubPr>
                      <m:e>
                        <m:r>
                          <a:rPr lang="en-US" altLang="en-US" b="0" i="1">
                            <a:solidFill>
                              <a:schemeClr val="tx1">
                                <a:lumMod val="75000"/>
                                <a:lumOff val="25000"/>
                              </a:schemeClr>
                            </a:solidFill>
                            <a:latin typeface="Cambria Math" panose="02040503050406030204" pitchFamily="18" charset="0"/>
                            <a:sym typeface="Symbol" pitchFamily="18" charset="2"/>
                          </a:rPr>
                          <m:t>𝑃</m:t>
                        </m:r>
                      </m:e>
                      <m:sub>
                        <m:r>
                          <a:rPr lang="en-US" altLang="en-US" b="0" i="1">
                            <a:solidFill>
                              <a:schemeClr val="tx1">
                                <a:lumMod val="75000"/>
                                <a:lumOff val="25000"/>
                              </a:schemeClr>
                            </a:solidFill>
                            <a:latin typeface="Cambria Math" panose="02040503050406030204" pitchFamily="18" charset="0"/>
                            <a:sym typeface="Symbol" pitchFamily="18" charset="2"/>
                          </a:rPr>
                          <m:t>𝑇</m:t>
                        </m:r>
                      </m:sub>
                    </m:sSub>
                  </m:oMath>
                </a14:m>
                <a:r>
                  <a:rPr lang="en-US" dirty="0">
                    <a:solidFill>
                      <a:schemeClr val="tx1">
                        <a:lumMod val="75000"/>
                        <a:lumOff val="25000"/>
                      </a:schemeClr>
                    </a:solidFill>
                  </a:rPr>
                  <a:t> =</a:t>
                </a:r>
                <a:r>
                  <a:rPr lang="zh-CN" altLang="en-US" dirty="0">
                    <a:solidFill>
                      <a:schemeClr val="tx1">
                        <a:lumMod val="75000"/>
                        <a:lumOff val="25000"/>
                      </a:schemeClr>
                    </a:solidFill>
                  </a:rPr>
                  <a:t>交通流中卡车和公共汽车所占的百分比</a:t>
                </a:r>
                <a:endParaRPr lang="en-US" dirty="0">
                  <a:solidFill>
                    <a:schemeClr val="tx1">
                      <a:lumMod val="75000"/>
                      <a:lumOff val="25000"/>
                    </a:schemeClr>
                  </a:solidFill>
                </a:endParaRPr>
              </a:p>
              <a:p>
                <a:pPr marL="201168" lvl="1" indent="0">
                  <a:spcBef>
                    <a:spcPct val="0"/>
                  </a:spcBef>
                  <a:spcAft>
                    <a:spcPct val="0"/>
                  </a:spcAft>
                  <a:buNone/>
                </a:pPr>
                <a14:m>
                  <m:oMath xmlns:m="http://schemas.openxmlformats.org/officeDocument/2006/math">
                    <m:sSub>
                      <m:sSubPr>
                        <m:ctrlPr>
                          <a:rPr lang="en-US" altLang="en-US" i="1">
                            <a:solidFill>
                              <a:schemeClr val="tx1">
                                <a:lumMod val="75000"/>
                                <a:lumOff val="25000"/>
                              </a:schemeClr>
                            </a:solidFill>
                            <a:latin typeface="Cambria Math" panose="02040503050406030204" pitchFamily="18" charset="0"/>
                            <a:sym typeface="Symbol" pitchFamily="18" charset="2"/>
                          </a:rPr>
                        </m:ctrlPr>
                      </m:sSubPr>
                      <m:e>
                        <m:r>
                          <a:rPr lang="en-US" altLang="en-US" b="0" i="1">
                            <a:solidFill>
                              <a:schemeClr val="tx1">
                                <a:lumMod val="75000"/>
                                <a:lumOff val="25000"/>
                              </a:schemeClr>
                            </a:solidFill>
                            <a:latin typeface="Cambria Math" panose="02040503050406030204" pitchFamily="18" charset="0"/>
                            <a:sym typeface="Symbol" pitchFamily="18" charset="2"/>
                          </a:rPr>
                          <m:t>𝐸</m:t>
                        </m:r>
                      </m:e>
                      <m:sub>
                        <m:r>
                          <a:rPr lang="en-US" altLang="en-US" b="0" i="1">
                            <a:solidFill>
                              <a:schemeClr val="tx1">
                                <a:lumMod val="75000"/>
                                <a:lumOff val="25000"/>
                              </a:schemeClr>
                            </a:solidFill>
                            <a:latin typeface="Cambria Math" panose="02040503050406030204" pitchFamily="18" charset="0"/>
                            <a:sym typeface="Symbol" pitchFamily="18" charset="2"/>
                          </a:rPr>
                          <m:t>𝑇</m:t>
                        </m:r>
                      </m:sub>
                    </m:sSub>
                  </m:oMath>
                </a14:m>
                <a:r>
                  <a:rPr lang="en-US" dirty="0">
                    <a:solidFill>
                      <a:schemeClr val="tx1">
                        <a:lumMod val="75000"/>
                        <a:lumOff val="25000"/>
                      </a:schemeClr>
                    </a:solidFill>
                  </a:rPr>
                  <a:t> = </a:t>
                </a:r>
                <a:r>
                  <a:rPr lang="zh-CN" altLang="en-US" dirty="0">
                    <a:solidFill>
                      <a:schemeClr val="tx1">
                        <a:lumMod val="75000"/>
                        <a:lumOff val="25000"/>
                      </a:schemeClr>
                    </a:solidFill>
                  </a:rPr>
                  <a:t>货车</a:t>
                </a:r>
                <a:r>
                  <a:rPr lang="en-US" altLang="zh-CN" dirty="0">
                    <a:solidFill>
                      <a:schemeClr val="tx1">
                        <a:lumMod val="75000"/>
                        <a:lumOff val="25000"/>
                      </a:schemeClr>
                    </a:solidFill>
                  </a:rPr>
                  <a:t>/</a:t>
                </a:r>
                <a:r>
                  <a:rPr lang="zh-CN" altLang="en-US" dirty="0">
                    <a:solidFill>
                      <a:schemeClr val="tx1">
                        <a:lumMod val="75000"/>
                        <a:lumOff val="25000"/>
                      </a:schemeClr>
                    </a:solidFill>
                  </a:rPr>
                  <a:t>公共汽车的小客车当量值（来自</a:t>
                </a:r>
                <a:r>
                  <a:rPr lang="en-US" altLang="zh-CN" dirty="0">
                    <a:solidFill>
                      <a:schemeClr val="tx1">
                        <a:lumMod val="75000"/>
                        <a:lumOff val="25000"/>
                      </a:schemeClr>
                    </a:solidFill>
                  </a:rPr>
                  <a:t>HCM</a:t>
                </a:r>
                <a:r>
                  <a:rPr lang="zh-CN" altLang="en-US" dirty="0">
                    <a:solidFill>
                      <a:schemeClr val="tx1">
                        <a:lumMod val="75000"/>
                        <a:lumOff val="25000"/>
                      </a:schemeClr>
                    </a:solidFill>
                  </a:rPr>
                  <a:t>，基于等级）</a:t>
                </a:r>
                <a:endParaRPr lang="en-US" dirty="0">
                  <a:solidFill>
                    <a:schemeClr val="tx1">
                      <a:lumMod val="75000"/>
                      <a:lumOff val="25000"/>
                    </a:schemeClr>
                  </a:solidFill>
                </a:endParaRPr>
              </a:p>
              <a:p>
                <a:pPr marL="201168" lvl="1" indent="0">
                  <a:spcBef>
                    <a:spcPct val="0"/>
                  </a:spcBef>
                  <a:spcAft>
                    <a:spcPct val="0"/>
                  </a:spcAft>
                  <a:buNone/>
                </a:pPr>
                <a14:m>
                  <m:oMath xmlns:m="http://schemas.openxmlformats.org/officeDocument/2006/math">
                    <m:sSub>
                      <m:sSubPr>
                        <m:ctrlPr>
                          <a:rPr lang="en-US" altLang="en-US" i="1">
                            <a:solidFill>
                              <a:schemeClr val="tx1">
                                <a:lumMod val="75000"/>
                                <a:lumOff val="25000"/>
                              </a:schemeClr>
                            </a:solidFill>
                            <a:latin typeface="Cambria Math" panose="02040503050406030204" pitchFamily="18" charset="0"/>
                            <a:sym typeface="Symbol" pitchFamily="18" charset="2"/>
                          </a:rPr>
                        </m:ctrlPr>
                      </m:sSubPr>
                      <m:e>
                        <m:r>
                          <a:rPr lang="en-US" altLang="en-US" b="0" i="1">
                            <a:solidFill>
                              <a:schemeClr val="tx1">
                                <a:lumMod val="75000"/>
                                <a:lumOff val="25000"/>
                              </a:schemeClr>
                            </a:solidFill>
                            <a:latin typeface="Cambria Math" panose="02040503050406030204" pitchFamily="18" charset="0"/>
                            <a:sym typeface="Symbol" pitchFamily="18" charset="2"/>
                          </a:rPr>
                          <m:t>𝑃</m:t>
                        </m:r>
                      </m:e>
                      <m:sub>
                        <m:r>
                          <a:rPr lang="en-US" altLang="en-US" b="0" i="1">
                            <a:solidFill>
                              <a:schemeClr val="tx1">
                                <a:lumMod val="75000"/>
                                <a:lumOff val="25000"/>
                              </a:schemeClr>
                            </a:solidFill>
                            <a:latin typeface="Cambria Math" panose="02040503050406030204" pitchFamily="18" charset="0"/>
                            <a:sym typeface="Symbol" pitchFamily="18" charset="2"/>
                          </a:rPr>
                          <m:t>𝑅</m:t>
                        </m:r>
                      </m:sub>
                    </m:sSub>
                  </m:oMath>
                </a14:m>
                <a:r>
                  <a:rPr lang="en-US" dirty="0">
                    <a:solidFill>
                      <a:schemeClr val="tx1">
                        <a:lumMod val="75000"/>
                        <a:lumOff val="25000"/>
                      </a:schemeClr>
                    </a:solidFill>
                  </a:rPr>
                  <a:t> =</a:t>
                </a:r>
                <a:r>
                  <a:rPr lang="zh-CN" altLang="en-US" dirty="0">
                    <a:solidFill>
                      <a:schemeClr val="tx1">
                        <a:lumMod val="75000"/>
                        <a:lumOff val="25000"/>
                      </a:schemeClr>
                    </a:solidFill>
                  </a:rPr>
                  <a:t>交通流中休闲车（</a:t>
                </a:r>
                <a:r>
                  <a:rPr lang="en-US" altLang="zh-CN" dirty="0">
                    <a:solidFill>
                      <a:schemeClr val="tx1">
                        <a:lumMod val="75000"/>
                        <a:lumOff val="25000"/>
                      </a:schemeClr>
                    </a:solidFill>
                  </a:rPr>
                  <a:t>RV</a:t>
                </a:r>
                <a:r>
                  <a:rPr lang="zh-CN" altLang="en-US" dirty="0">
                    <a:solidFill>
                      <a:schemeClr val="tx1">
                        <a:lumMod val="75000"/>
                        <a:lumOff val="25000"/>
                      </a:schemeClr>
                    </a:solidFill>
                  </a:rPr>
                  <a:t>）所占的百分比</a:t>
                </a:r>
                <a:endParaRPr lang="en-US" dirty="0">
                  <a:solidFill>
                    <a:schemeClr val="tx1">
                      <a:lumMod val="75000"/>
                      <a:lumOff val="25000"/>
                    </a:schemeClr>
                  </a:solidFill>
                </a:endParaRPr>
              </a:p>
              <a:p>
                <a:pPr marL="201168" lvl="1" indent="0">
                  <a:spcBef>
                    <a:spcPct val="0"/>
                  </a:spcBef>
                  <a:spcAft>
                    <a:spcPct val="0"/>
                  </a:spcAft>
                  <a:buNone/>
                </a:pPr>
                <a14:m>
                  <m:oMath xmlns:m="http://schemas.openxmlformats.org/officeDocument/2006/math">
                    <m:sSub>
                      <m:sSubPr>
                        <m:ctrlPr>
                          <a:rPr lang="en-US" altLang="en-US" i="1">
                            <a:solidFill>
                              <a:schemeClr val="tx1">
                                <a:lumMod val="75000"/>
                                <a:lumOff val="25000"/>
                              </a:schemeClr>
                            </a:solidFill>
                            <a:latin typeface="Cambria Math" panose="02040503050406030204" pitchFamily="18" charset="0"/>
                            <a:sym typeface="Symbol" pitchFamily="18" charset="2"/>
                          </a:rPr>
                        </m:ctrlPr>
                      </m:sSubPr>
                      <m:e>
                        <m:r>
                          <a:rPr lang="en-US" altLang="en-US" b="0" i="1">
                            <a:solidFill>
                              <a:schemeClr val="tx1">
                                <a:lumMod val="75000"/>
                                <a:lumOff val="25000"/>
                              </a:schemeClr>
                            </a:solidFill>
                            <a:latin typeface="Cambria Math" panose="02040503050406030204" pitchFamily="18" charset="0"/>
                            <a:sym typeface="Symbol" pitchFamily="18" charset="2"/>
                          </a:rPr>
                          <m:t>𝐸</m:t>
                        </m:r>
                      </m:e>
                      <m:sub>
                        <m:r>
                          <a:rPr lang="en-US" altLang="en-US" b="0" i="1">
                            <a:solidFill>
                              <a:schemeClr val="tx1">
                                <a:lumMod val="75000"/>
                                <a:lumOff val="25000"/>
                              </a:schemeClr>
                            </a:solidFill>
                            <a:latin typeface="Cambria Math" panose="02040503050406030204" pitchFamily="18" charset="0"/>
                            <a:sym typeface="Symbol" pitchFamily="18" charset="2"/>
                          </a:rPr>
                          <m:t>𝑅</m:t>
                        </m:r>
                      </m:sub>
                    </m:sSub>
                  </m:oMath>
                </a14:m>
                <a:r>
                  <a:rPr lang="en-US" dirty="0">
                    <a:solidFill>
                      <a:schemeClr val="tx1">
                        <a:lumMod val="75000"/>
                        <a:lumOff val="25000"/>
                      </a:schemeClr>
                    </a:solidFill>
                  </a:rPr>
                  <a:t> = </a:t>
                </a:r>
                <a:r>
                  <a:rPr lang="zh-CN" altLang="en-US" dirty="0">
                    <a:solidFill>
                      <a:schemeClr val="tx1">
                        <a:lumMod val="75000"/>
                        <a:lumOff val="25000"/>
                      </a:schemeClr>
                    </a:solidFill>
                  </a:rPr>
                  <a:t>休闲车的小客车当量值（来自</a:t>
                </a:r>
                <a:r>
                  <a:rPr lang="en-US" altLang="zh-CN" dirty="0">
                    <a:solidFill>
                      <a:schemeClr val="tx1">
                        <a:lumMod val="75000"/>
                        <a:lumOff val="25000"/>
                      </a:schemeClr>
                    </a:solidFill>
                  </a:rPr>
                  <a:t>HCM</a:t>
                </a:r>
                <a:r>
                  <a:rPr lang="zh-CN" altLang="en-US" dirty="0">
                    <a:solidFill>
                      <a:schemeClr val="tx1">
                        <a:lumMod val="75000"/>
                        <a:lumOff val="25000"/>
                      </a:schemeClr>
                    </a:solidFill>
                  </a:rPr>
                  <a:t>，基于等级）</a:t>
                </a:r>
                <a:endParaRPr lang="en-US" dirty="0">
                  <a:solidFill>
                    <a:schemeClr val="tx1">
                      <a:lumMod val="75000"/>
                      <a:lumOff val="25000"/>
                    </a:schemeClr>
                  </a:solidFill>
                </a:endParaRPr>
              </a:p>
            </p:txBody>
          </p:sp>
        </mc:Choice>
        <mc:Fallback xmlns="">
          <p:sp>
            <p:nvSpPr>
              <p:cNvPr id="10" name="Content Placeholder 2">
                <a:extLst>
                  <a:ext uri="{FF2B5EF4-FFF2-40B4-BE49-F238E27FC236}">
                    <a16:creationId xmlns:a16="http://schemas.microsoft.com/office/drawing/2014/main" id="{ED5F316C-FE13-466E-B8C6-E19A18D53F3D}"/>
                  </a:ext>
                </a:extLst>
              </p:cNvPr>
              <p:cNvSpPr>
                <a:spLocks noGrp="1" noRot="1" noChangeAspect="1" noMove="1" noResize="1" noEditPoints="1" noAdjustHandles="1" noChangeArrowheads="1" noChangeShapeType="1" noTextEdit="1"/>
              </p:cNvSpPr>
              <p:nvPr>
                <p:ph idx="1"/>
              </p:nvPr>
            </p:nvSpPr>
            <p:spPr>
              <a:xfrm>
                <a:off x="1097280" y="1240778"/>
                <a:ext cx="10058400" cy="5060447"/>
              </a:xfrm>
              <a:blipFill>
                <a:blip r:embed="rId3"/>
                <a:stretch>
                  <a:fillRect l="-1212" t="-2651"/>
                </a:stretch>
              </a:blipFill>
            </p:spPr>
            <p:txBody>
              <a:bodyPr/>
              <a:lstStyle/>
              <a:p>
                <a:r>
                  <a:rPr lang="zh-CN" altLang="en-US">
                    <a:noFill/>
                  </a:rPr>
                  <a:t> </a:t>
                </a:r>
              </a:p>
            </p:txBody>
          </p:sp>
        </mc:Fallback>
      </mc:AlternateContent>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E2CBB-07D2-41FB-8D85-83D70D2DE855}"/>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a:t>重型车辆调整</a:t>
            </a:r>
          </a:p>
        </p:txBody>
      </p:sp>
      <p:sp>
        <p:nvSpPr>
          <p:cNvPr id="76803" name="Content Placeholder 2">
            <a:extLst>
              <a:ext uri="{FF2B5EF4-FFF2-40B4-BE49-F238E27FC236}">
                <a16:creationId xmlns:a16="http://schemas.microsoft.com/office/drawing/2014/main" id="{D1CC6AEC-7489-42C5-B67C-00D2819F8C34}"/>
              </a:ext>
            </a:extLst>
          </p:cNvPr>
          <p:cNvSpPr>
            <a:spLocks noGrp="1"/>
          </p:cNvSpPr>
          <p:nvPr>
            <p:ph idx="1"/>
          </p:nvPr>
        </p:nvSpPr>
        <p:spPr/>
        <p:txBody>
          <a:bodyPr/>
          <a:lstStyle/>
          <a:p>
            <a:pPr eaLnBrk="1" hangingPunct="1"/>
            <a:r>
              <a:rPr lang="zh-CN" altLang="en-US" dirty="0"/>
              <a:t>重型车辆的影响取决于高速公路位置的坡度条件。当量适用于两种地形条件：</a:t>
            </a:r>
          </a:p>
          <a:p>
            <a:pPr eaLnBrk="1" hangingPunct="1"/>
            <a:r>
              <a:rPr lang="zh-CN" altLang="en-US" dirty="0"/>
              <a:t> </a:t>
            </a:r>
            <a:endParaRPr lang="en-US" altLang="zh-CN" dirty="0"/>
          </a:p>
          <a:p>
            <a:pPr marL="658368" lvl="1" indent="-457200">
              <a:buFont typeface="+mj-lt"/>
              <a:buAutoNum type="arabicPeriod"/>
            </a:pPr>
            <a:r>
              <a:rPr lang="zh-CN" altLang="en-US" dirty="0"/>
              <a:t>一般地形</a:t>
            </a:r>
            <a:r>
              <a:rPr lang="en-US" altLang="zh-CN" dirty="0"/>
              <a:t>: </a:t>
            </a:r>
          </a:p>
          <a:p>
            <a:pPr lvl="2"/>
            <a:r>
              <a:rPr lang="zh-CN" altLang="en-US" sz="2400" dirty="0"/>
              <a:t>在</a:t>
            </a:r>
            <a:r>
              <a:rPr lang="en-US" altLang="zh-CN" sz="2400" dirty="0"/>
              <a:t>2</a:t>
            </a:r>
            <a:r>
              <a:rPr lang="zh-CN" altLang="en-US" sz="2400" dirty="0"/>
              <a:t>％和</a:t>
            </a:r>
            <a:r>
              <a:rPr lang="en-US" altLang="zh-CN" sz="2400" dirty="0"/>
              <a:t>3</a:t>
            </a:r>
            <a:r>
              <a:rPr lang="zh-CN" altLang="en-US" sz="2400" dirty="0"/>
              <a:t>％之间的单个坡度不会超过</a:t>
            </a:r>
            <a:r>
              <a:rPr lang="en-US" altLang="zh-CN" sz="2400" dirty="0"/>
              <a:t>1/2</a:t>
            </a:r>
            <a:r>
              <a:rPr lang="zh-CN" altLang="en-US" sz="2400" dirty="0"/>
              <a:t>英里，或者</a:t>
            </a:r>
          </a:p>
          <a:p>
            <a:pPr lvl="2"/>
            <a:r>
              <a:rPr lang="zh-CN" altLang="en-US" sz="2400" dirty="0"/>
              <a:t>单个坡度超过</a:t>
            </a:r>
            <a:r>
              <a:rPr lang="en-US" altLang="zh-CN" sz="2400" dirty="0"/>
              <a:t>3</a:t>
            </a:r>
            <a:r>
              <a:rPr lang="zh-CN" altLang="en-US" sz="2400" dirty="0"/>
              <a:t>％的地方不超过</a:t>
            </a:r>
            <a:r>
              <a:rPr lang="en-US" altLang="zh-CN" sz="2400" dirty="0"/>
              <a:t>1/4</a:t>
            </a:r>
            <a:r>
              <a:rPr lang="zh-CN" altLang="en-US" sz="2400" dirty="0"/>
              <a:t>英里。</a:t>
            </a:r>
            <a:endParaRPr lang="en-US" altLang="zh-CN" sz="2400" dirty="0"/>
          </a:p>
          <a:p>
            <a:pPr marL="658368" lvl="1" indent="-457200">
              <a:buFont typeface="+mj-lt"/>
              <a:buAutoNum type="arabicPeriod"/>
            </a:pPr>
            <a:endParaRPr lang="en-US" altLang="zh-CN" dirty="0"/>
          </a:p>
          <a:p>
            <a:pPr marL="658368" lvl="1" indent="-457200">
              <a:buFont typeface="+mj-lt"/>
              <a:buAutoNum type="arabicPeriod"/>
            </a:pPr>
            <a:r>
              <a:rPr lang="zh-CN" altLang="en-US" dirty="0"/>
              <a:t>特定坡度</a:t>
            </a:r>
          </a:p>
        </p:txBody>
      </p:sp>
      <p:sp>
        <p:nvSpPr>
          <p:cNvPr id="76804" name="Date Placeholder 3">
            <a:extLst>
              <a:ext uri="{FF2B5EF4-FFF2-40B4-BE49-F238E27FC236}">
                <a16:creationId xmlns:a16="http://schemas.microsoft.com/office/drawing/2014/main" id="{454B8106-51F2-4E54-9CBD-3E17F36D7C7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12/23/2020</a:t>
            </a:r>
          </a:p>
        </p:txBody>
      </p:sp>
      <p:sp>
        <p:nvSpPr>
          <p:cNvPr id="76805" name="Footer Placeholder 4">
            <a:extLst>
              <a:ext uri="{FF2B5EF4-FFF2-40B4-BE49-F238E27FC236}">
                <a16:creationId xmlns:a16="http://schemas.microsoft.com/office/drawing/2014/main" id="{B421926B-9A34-4C64-AD78-3B37DBD4498D}"/>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76806" name="Slide Number Placeholder 5">
            <a:extLst>
              <a:ext uri="{FF2B5EF4-FFF2-40B4-BE49-F238E27FC236}">
                <a16:creationId xmlns:a16="http://schemas.microsoft.com/office/drawing/2014/main" id="{17CBAA69-BA7C-4A95-A10A-78C7B57007D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33</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43474-23C3-4FE3-92CA-F3CFB44F28CA}"/>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a:t>重型车辆调整</a:t>
            </a:r>
          </a:p>
        </p:txBody>
      </p:sp>
      <p:sp>
        <p:nvSpPr>
          <p:cNvPr id="78851" name="Content Placeholder 2">
            <a:extLst>
              <a:ext uri="{FF2B5EF4-FFF2-40B4-BE49-F238E27FC236}">
                <a16:creationId xmlns:a16="http://schemas.microsoft.com/office/drawing/2014/main" id="{CDB29FE9-FE9C-4EC5-B57B-B3C0B9CD5152}"/>
              </a:ext>
            </a:extLst>
          </p:cNvPr>
          <p:cNvSpPr>
            <a:spLocks noGrp="1"/>
          </p:cNvSpPr>
          <p:nvPr>
            <p:ph idx="1"/>
          </p:nvPr>
        </p:nvSpPr>
        <p:spPr/>
        <p:txBody>
          <a:bodyPr/>
          <a:lstStyle/>
          <a:p>
            <a:pPr eaLnBrk="1" hangingPunct="1"/>
            <a:r>
              <a:rPr lang="zh-CN" altLang="en-US" dirty="0">
                <a:solidFill>
                  <a:schemeClr val="accent2"/>
                </a:solidFill>
              </a:rPr>
              <a:t>一般地形</a:t>
            </a:r>
          </a:p>
          <a:p>
            <a:pPr marL="91440" indent="-91440" eaLnBrk="1" hangingPunct="1"/>
            <a:r>
              <a:rPr lang="zh-CN" altLang="en-US" dirty="0">
                <a:solidFill>
                  <a:schemeClr val="tx1">
                    <a:lumMod val="75000"/>
                    <a:lumOff val="25000"/>
                  </a:schemeClr>
                </a:solidFill>
              </a:rPr>
              <a:t>进一步将地形定义为以下类别之一：</a:t>
            </a:r>
          </a:p>
          <a:p>
            <a:pPr marL="384048" lvl="1" indent="-182880" eaLnBrk="1" hangingPunct="1"/>
            <a:r>
              <a:rPr lang="zh-CN" altLang="en-US" dirty="0">
                <a:solidFill>
                  <a:schemeClr val="tx1">
                    <a:lumMod val="75000"/>
                    <a:lumOff val="25000"/>
                  </a:schemeClr>
                </a:solidFill>
              </a:rPr>
              <a:t>水平地形</a:t>
            </a:r>
          </a:p>
          <a:p>
            <a:pPr marL="384048" lvl="1" indent="-182880" eaLnBrk="1" hangingPunct="1"/>
            <a:r>
              <a:rPr lang="zh-CN" altLang="en-US" dirty="0">
                <a:solidFill>
                  <a:schemeClr val="tx1">
                    <a:lumMod val="75000"/>
                    <a:lumOff val="25000"/>
                  </a:schemeClr>
                </a:solidFill>
              </a:rPr>
              <a:t>起伏地形</a:t>
            </a:r>
          </a:p>
          <a:p>
            <a:pPr marL="384048" lvl="1" indent="-182880" eaLnBrk="1" hangingPunct="1"/>
            <a:r>
              <a:rPr lang="zh-CN" altLang="en-US" dirty="0">
                <a:solidFill>
                  <a:schemeClr val="tx1">
                    <a:lumMod val="75000"/>
                    <a:lumOff val="25000"/>
                  </a:schemeClr>
                </a:solidFill>
              </a:rPr>
              <a:t>山地地形</a:t>
            </a:r>
          </a:p>
          <a:p>
            <a:pPr marL="91440" indent="-91440" eaLnBrk="1" hangingPunct="1"/>
            <a:r>
              <a:rPr lang="zh-CN" altLang="en-US" dirty="0">
                <a:solidFill>
                  <a:schemeClr val="tx1">
                    <a:lumMod val="75000"/>
                    <a:lumOff val="25000"/>
                  </a:schemeClr>
                </a:solidFill>
              </a:rPr>
              <a:t>然后从</a:t>
            </a:r>
            <a:r>
              <a:rPr lang="en-US" altLang="zh-CN" dirty="0">
                <a:solidFill>
                  <a:schemeClr val="tx1">
                    <a:lumMod val="75000"/>
                    <a:lumOff val="25000"/>
                  </a:schemeClr>
                </a:solidFill>
              </a:rPr>
              <a:t>HCM 2010</a:t>
            </a:r>
            <a:r>
              <a:rPr lang="zh-CN" altLang="en-US" dirty="0">
                <a:solidFill>
                  <a:schemeClr val="tx1">
                    <a:lumMod val="75000"/>
                    <a:lumOff val="25000"/>
                  </a:schemeClr>
                </a:solidFill>
              </a:rPr>
              <a:t>图表</a:t>
            </a:r>
            <a:r>
              <a:rPr lang="en-US" altLang="zh-CN" dirty="0">
                <a:solidFill>
                  <a:schemeClr val="tx1">
                    <a:lumMod val="75000"/>
                    <a:lumOff val="25000"/>
                  </a:schemeClr>
                </a:solidFill>
              </a:rPr>
              <a:t>11-10</a:t>
            </a:r>
            <a:r>
              <a:rPr lang="zh-CN" altLang="en-US" dirty="0">
                <a:solidFill>
                  <a:schemeClr val="tx1">
                    <a:lumMod val="75000"/>
                    <a:lumOff val="25000"/>
                  </a:schemeClr>
                </a:solidFill>
              </a:rPr>
              <a:t>中查找</a:t>
            </a:r>
            <a:r>
              <a:rPr lang="en-US" altLang="zh-CN" dirty="0">
                <a:solidFill>
                  <a:schemeClr val="tx1">
                    <a:lumMod val="75000"/>
                    <a:lumOff val="25000"/>
                  </a:schemeClr>
                </a:solidFill>
              </a:rPr>
              <a:t>PC</a:t>
            </a:r>
            <a:r>
              <a:rPr lang="zh-CN" altLang="en-US" dirty="0">
                <a:solidFill>
                  <a:schemeClr val="tx1">
                    <a:lumMod val="75000"/>
                    <a:lumOff val="25000"/>
                  </a:schemeClr>
                </a:solidFill>
              </a:rPr>
              <a:t>当量值：</a:t>
            </a:r>
            <a:endParaRPr lang="en-US" altLang="zh-CN" dirty="0">
              <a:solidFill>
                <a:schemeClr val="tx1">
                  <a:lumMod val="75000"/>
                  <a:lumOff val="25000"/>
                </a:schemeClr>
              </a:solidFill>
            </a:endParaRPr>
          </a:p>
        </p:txBody>
      </p:sp>
      <p:sp>
        <p:nvSpPr>
          <p:cNvPr id="78852" name="Date Placeholder 3">
            <a:extLst>
              <a:ext uri="{FF2B5EF4-FFF2-40B4-BE49-F238E27FC236}">
                <a16:creationId xmlns:a16="http://schemas.microsoft.com/office/drawing/2014/main" id="{0E32FEED-0CEB-497C-A271-01BC4ECD595D}"/>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12/23/2020</a:t>
            </a:r>
          </a:p>
        </p:txBody>
      </p:sp>
      <p:sp>
        <p:nvSpPr>
          <p:cNvPr id="78853" name="Footer Placeholder 4">
            <a:extLst>
              <a:ext uri="{FF2B5EF4-FFF2-40B4-BE49-F238E27FC236}">
                <a16:creationId xmlns:a16="http://schemas.microsoft.com/office/drawing/2014/main" id="{AE8B01F8-F46C-406D-A181-5FC6B4EBC51A}"/>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78854" name="Slide Number Placeholder 5">
            <a:extLst>
              <a:ext uri="{FF2B5EF4-FFF2-40B4-BE49-F238E27FC236}">
                <a16:creationId xmlns:a16="http://schemas.microsoft.com/office/drawing/2014/main" id="{91FA474A-EB0C-4C89-B575-909E0832B64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34</a:t>
            </a:r>
          </a:p>
        </p:txBody>
      </p:sp>
      <p:graphicFrame>
        <p:nvGraphicFramePr>
          <p:cNvPr id="7" name="Group 45">
            <a:extLst>
              <a:ext uri="{FF2B5EF4-FFF2-40B4-BE49-F238E27FC236}">
                <a16:creationId xmlns:a16="http://schemas.microsoft.com/office/drawing/2014/main" id="{6107378F-7009-474E-9EF2-B14F4C61FBC6}"/>
              </a:ext>
            </a:extLst>
          </p:cNvPr>
          <p:cNvGraphicFramePr>
            <a:graphicFrameLocks noGrp="1"/>
          </p:cNvGraphicFramePr>
          <p:nvPr/>
        </p:nvGraphicFramePr>
        <p:xfrm>
          <a:off x="1882775" y="4510088"/>
          <a:ext cx="8488363" cy="1371600"/>
        </p:xfrm>
        <a:graphic>
          <a:graphicData uri="http://schemas.openxmlformats.org/drawingml/2006/table">
            <a:tbl>
              <a:tblPr/>
              <a:tblGrid>
                <a:gridCol w="3182938">
                  <a:extLst>
                    <a:ext uri="{9D8B030D-6E8A-4147-A177-3AD203B41FA5}">
                      <a16:colId xmlns:a16="http://schemas.microsoft.com/office/drawing/2014/main" val="20000"/>
                    </a:ext>
                  </a:extLst>
                </a:gridCol>
                <a:gridCol w="1387475">
                  <a:extLst>
                    <a:ext uri="{9D8B030D-6E8A-4147-A177-3AD203B41FA5}">
                      <a16:colId xmlns:a16="http://schemas.microsoft.com/office/drawing/2014/main" val="20001"/>
                    </a:ext>
                  </a:extLst>
                </a:gridCol>
                <a:gridCol w="1550987">
                  <a:extLst>
                    <a:ext uri="{9D8B030D-6E8A-4147-A177-3AD203B41FA5}">
                      <a16:colId xmlns:a16="http://schemas.microsoft.com/office/drawing/2014/main" val="20002"/>
                    </a:ext>
                  </a:extLst>
                </a:gridCol>
                <a:gridCol w="2366963">
                  <a:extLst>
                    <a:ext uri="{9D8B030D-6E8A-4147-A177-3AD203B41FA5}">
                      <a16:colId xmlns:a16="http://schemas.microsoft.com/office/drawing/2014/main" val="20003"/>
                    </a:ext>
                  </a:extLst>
                </a:gridCol>
              </a:tblGrid>
              <a:tr h="45720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FFFFFF"/>
                          </a:solidFill>
                          <a:effectLst/>
                          <a:latin typeface="Calibri" panose="020F0502020204030204" pitchFamily="34" charset="0"/>
                          <a:ea typeface="宋体" panose="02010600030101010101" pitchFamily="2" charset="-122"/>
                        </a:rPr>
                        <a:t>Category</a:t>
                      </a:r>
                      <a:endParaRPr kumimoji="0" lang="en-US"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FFFFFF"/>
                          </a:solidFill>
                          <a:effectLst/>
                          <a:latin typeface="Calibri" panose="020F0502020204030204" pitchFamily="34" charset="0"/>
                          <a:ea typeface="宋体" panose="02010600030101010101" pitchFamily="2" charset="-122"/>
                        </a:rPr>
                        <a:t>Level</a:t>
                      </a:r>
                      <a:endParaRPr kumimoji="0" lang="en-US"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FFFFFF"/>
                          </a:solidFill>
                          <a:effectLst/>
                          <a:latin typeface="Calibri" panose="020F0502020204030204" pitchFamily="34" charset="0"/>
                          <a:ea typeface="宋体" panose="02010600030101010101" pitchFamily="2" charset="-122"/>
                        </a:rPr>
                        <a:t>Rolling</a:t>
                      </a:r>
                      <a:endParaRPr kumimoji="0" lang="en-US"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FFFFFF"/>
                          </a:solidFill>
                          <a:effectLst/>
                          <a:latin typeface="Calibri" panose="020F0502020204030204" pitchFamily="34" charset="0"/>
                          <a:ea typeface="宋体" panose="02010600030101010101" pitchFamily="2" charset="-122"/>
                        </a:rPr>
                        <a:t>Mountainous</a:t>
                      </a:r>
                      <a:endParaRPr kumimoji="0" lang="en-US"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5720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E</a:t>
                      </a:r>
                      <a:r>
                        <a:rPr kumimoji="0" lang="en-US" altLang="zh-CN" sz="2000" b="0" i="0" u="none" strike="noStrike" cap="none" normalizeH="0" baseline="-25000">
                          <a:ln>
                            <a:noFill/>
                          </a:ln>
                          <a:solidFill>
                            <a:srgbClr val="000000"/>
                          </a:solidFill>
                          <a:effectLst/>
                          <a:latin typeface="Calibri" panose="020F0502020204030204" pitchFamily="34" charset="0"/>
                          <a:ea typeface="宋体" panose="02010600030101010101" pitchFamily="2" charset="-122"/>
                        </a:rPr>
                        <a:t>T</a:t>
                      </a:r>
                      <a:r>
                        <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 for trucks/buses</a:t>
                      </a:r>
                      <a:endParaRPr kumimoji="0" lang="en-US"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1.5</a:t>
                      </a:r>
                      <a:endParaRPr kumimoji="0" lang="en-US"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2.5</a:t>
                      </a:r>
                      <a:endParaRPr kumimoji="0" lang="en-US"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4.5</a:t>
                      </a:r>
                      <a:endParaRPr kumimoji="0" lang="en-US"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extLst>
                  <a:ext uri="{0D108BD9-81ED-4DB2-BD59-A6C34878D82A}">
                    <a16:rowId xmlns:a16="http://schemas.microsoft.com/office/drawing/2014/main" val="10001"/>
                  </a:ext>
                </a:extLst>
              </a:tr>
              <a:tr h="45720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E</a:t>
                      </a:r>
                      <a:r>
                        <a:rPr kumimoji="0" lang="en-US" altLang="zh-CN" sz="2000" b="0" i="0" u="none" strike="noStrike" cap="none" normalizeH="0" baseline="-25000">
                          <a:ln>
                            <a:noFill/>
                          </a:ln>
                          <a:solidFill>
                            <a:srgbClr val="000000"/>
                          </a:solidFill>
                          <a:effectLst/>
                          <a:latin typeface="Calibri" panose="020F0502020204030204" pitchFamily="34" charset="0"/>
                          <a:ea typeface="宋体" panose="02010600030101010101" pitchFamily="2" charset="-122"/>
                        </a:rPr>
                        <a:t>R</a:t>
                      </a:r>
                      <a:r>
                        <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 for recreational vehicles</a:t>
                      </a:r>
                      <a:endParaRPr kumimoji="0" lang="en-US"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1.2</a:t>
                      </a:r>
                      <a:endParaRPr kumimoji="0" lang="en-US"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2.0</a:t>
                      </a:r>
                      <a:endParaRPr kumimoji="0" lang="en-US"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4.0</a:t>
                      </a:r>
                      <a:endParaRPr kumimoji="0" lang="en-US"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3AE0B-6531-492C-850B-6F7AF56FDE74}"/>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a:t>重型车辆调整</a:t>
            </a:r>
          </a:p>
        </p:txBody>
      </p:sp>
      <p:sp>
        <p:nvSpPr>
          <p:cNvPr id="80900" name="Date Placeholder 3">
            <a:extLst>
              <a:ext uri="{FF2B5EF4-FFF2-40B4-BE49-F238E27FC236}">
                <a16:creationId xmlns:a16="http://schemas.microsoft.com/office/drawing/2014/main" id="{0A9AEFAB-A2CD-4950-B51A-363F0CEEB5BA}"/>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12/23/2020</a:t>
            </a:r>
          </a:p>
        </p:txBody>
      </p:sp>
      <p:sp>
        <p:nvSpPr>
          <p:cNvPr id="80901" name="Footer Placeholder 4">
            <a:extLst>
              <a:ext uri="{FF2B5EF4-FFF2-40B4-BE49-F238E27FC236}">
                <a16:creationId xmlns:a16="http://schemas.microsoft.com/office/drawing/2014/main" id="{A1F17708-22DD-46DD-9226-744109EB4148}"/>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80902" name="Slide Number Placeholder 5">
            <a:extLst>
              <a:ext uri="{FF2B5EF4-FFF2-40B4-BE49-F238E27FC236}">
                <a16:creationId xmlns:a16="http://schemas.microsoft.com/office/drawing/2014/main" id="{46B44713-6FCF-4074-9EA3-54E5F41C08B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35</a:t>
            </a:r>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8E7124B2-CB48-4D0E-91B5-19C44F2BC35D}"/>
                  </a:ext>
                </a:extLst>
              </p:cNvPr>
              <p:cNvSpPr>
                <a:spLocks noGrp="1"/>
              </p:cNvSpPr>
              <p:nvPr>
                <p:ph idx="1"/>
              </p:nvPr>
            </p:nvSpPr>
            <p:spPr>
              <a:xfrm>
                <a:off x="1097280" y="1240778"/>
                <a:ext cx="10058400" cy="5060447"/>
              </a:xfrm>
            </p:spPr>
            <p:txBody>
              <a:bodyPr>
                <a:normAutofit/>
              </a:bodyPr>
              <a:lstStyle/>
              <a:p>
                <a:r>
                  <a:rPr lang="zh-CN" altLang="en-US" dirty="0"/>
                  <a:t>在一般起伏的地形中，高速公路上可以观测到</a:t>
                </a:r>
                <a:r>
                  <a:rPr lang="en-US" altLang="zh-CN" dirty="0"/>
                  <a:t>1000 </a:t>
                </a:r>
                <a:r>
                  <a:rPr lang="en-US" altLang="zh-CN" dirty="0" err="1"/>
                  <a:t>veh</a:t>
                </a:r>
                <a:r>
                  <a:rPr lang="en-US" altLang="zh-CN" dirty="0"/>
                  <a:t> / h</a:t>
                </a:r>
                <a:r>
                  <a:rPr lang="zh-CN" altLang="en-US" dirty="0"/>
                  <a:t>。 交通流包括</a:t>
                </a:r>
                <a:r>
                  <a:rPr lang="en-US" altLang="zh-CN" dirty="0"/>
                  <a:t>10%</a:t>
                </a:r>
                <a:r>
                  <a:rPr lang="zh-CN" altLang="en-US" dirty="0"/>
                  <a:t>的卡车，</a:t>
                </a:r>
                <a:r>
                  <a:rPr lang="en-US" altLang="zh-CN" dirty="0"/>
                  <a:t>2%</a:t>
                </a:r>
                <a:r>
                  <a:rPr lang="zh-CN" altLang="en-US" dirty="0"/>
                  <a:t>的公交车和</a:t>
                </a:r>
                <a:r>
                  <a:rPr lang="en-US" altLang="zh-CN" dirty="0"/>
                  <a:t>3%</a:t>
                </a:r>
                <a:r>
                  <a:rPr lang="zh-CN" altLang="en-US" dirty="0"/>
                  <a:t>的休闲车。 </a:t>
                </a:r>
                <a14:m>
                  <m:oMath xmlns:m="http://schemas.openxmlformats.org/officeDocument/2006/math">
                    <m:sSub>
                      <m:sSubPr>
                        <m:ctrlPr>
                          <a:rPr lang="en-US" altLang="en-US" i="1" smtClean="0">
                            <a:latin typeface="Cambria Math" panose="02040503050406030204" pitchFamily="18" charset="0"/>
                            <a:sym typeface="Symbol" pitchFamily="18" charset="2"/>
                          </a:rPr>
                        </m:ctrlPr>
                      </m:sSubPr>
                      <m:e>
                        <m:r>
                          <a:rPr lang="en-US" altLang="en-US" i="1">
                            <a:latin typeface="Cambria Math" panose="02040503050406030204" pitchFamily="18" charset="0"/>
                            <a:sym typeface="Symbol" pitchFamily="18" charset="2"/>
                          </a:rPr>
                          <m:t>𝑓</m:t>
                        </m:r>
                      </m:e>
                      <m:sub>
                        <m:r>
                          <a:rPr lang="en-US" altLang="en-US" i="1">
                            <a:latin typeface="Cambria Math" panose="02040503050406030204" pitchFamily="18" charset="0"/>
                            <a:sym typeface="Symbol" pitchFamily="18" charset="2"/>
                          </a:rPr>
                          <m:t>𝐻𝑉</m:t>
                        </m:r>
                      </m:sub>
                    </m:sSub>
                  </m:oMath>
                </a14:m>
                <a:r>
                  <a:rPr lang="zh-CN" altLang="en-US" dirty="0"/>
                  <a:t>是什么？ 车流量中有多少等效</a:t>
                </a:r>
                <a:r>
                  <a:rPr lang="en-US" altLang="zh-CN" dirty="0"/>
                  <a:t>pc/h</a:t>
                </a:r>
                <a:r>
                  <a:rPr lang="zh-CN" altLang="en-US" dirty="0"/>
                  <a:t>？</a:t>
                </a:r>
                <a:endParaRPr lang="en-US" dirty="0"/>
              </a:p>
              <a:p>
                <a:pPr marL="201168" lvl="1" indent="0">
                  <a:buNone/>
                </a:pPr>
                <a:endParaRPr lang="en-US" dirty="0"/>
              </a:p>
              <a:p>
                <a:pPr marL="201168" lvl="1" indent="0">
                  <a:buNone/>
                </a:pPr>
                <a:r>
                  <a:rPr lang="zh-CN" altLang="en-US" dirty="0"/>
                  <a:t>从图表 </a:t>
                </a:r>
                <a:r>
                  <a:rPr lang="en-US" dirty="0"/>
                  <a:t>11-1</a:t>
                </a:r>
                <a:r>
                  <a:rPr lang="zh-CN" altLang="en-US" dirty="0"/>
                  <a:t>，对于</a:t>
                </a:r>
                <a14:m>
                  <m:oMath xmlns:m="http://schemas.openxmlformats.org/officeDocument/2006/math">
                    <m:r>
                      <a:rPr lang="zh-CN" altLang="en-US" i="1" dirty="0">
                        <a:latin typeface="Cambria Math" panose="02040503050406030204" pitchFamily="18" charset="0"/>
                        <a:sym typeface="Symbol" pitchFamily="18" charset="2"/>
                      </a:rPr>
                      <m:t>起伏地形</m:t>
                    </m:r>
                    <m:sSub>
                      <m:sSubPr>
                        <m:ctrlPr>
                          <a:rPr lang="en-US" altLang="en-US" i="1">
                            <a:latin typeface="Cambria Math" panose="02040503050406030204" pitchFamily="18" charset="0"/>
                            <a:sym typeface="Symbol" pitchFamily="18" charset="2"/>
                          </a:rPr>
                        </m:ctrlPr>
                      </m:sSubPr>
                      <m:e>
                        <m:r>
                          <a:rPr lang="en-US" altLang="en-US" b="0" i="1" smtClean="0">
                            <a:latin typeface="Cambria Math" panose="02040503050406030204" pitchFamily="18" charset="0"/>
                            <a:sym typeface="Symbol" pitchFamily="18" charset="2"/>
                          </a:rPr>
                          <m:t>  </m:t>
                        </m:r>
                        <m:r>
                          <a:rPr lang="en-US" altLang="en-US" i="1">
                            <a:latin typeface="Cambria Math" panose="02040503050406030204" pitchFamily="18" charset="0"/>
                            <a:sym typeface="Symbol" pitchFamily="18" charset="2"/>
                          </a:rPr>
                          <m:t>𝐸</m:t>
                        </m:r>
                      </m:e>
                      <m:sub>
                        <m:r>
                          <a:rPr lang="en-US" altLang="en-US" i="1">
                            <a:latin typeface="Cambria Math" panose="02040503050406030204" pitchFamily="18" charset="0"/>
                            <a:sym typeface="Symbol" pitchFamily="18" charset="2"/>
                          </a:rPr>
                          <m:t>𝑇</m:t>
                        </m:r>
                      </m:sub>
                    </m:sSub>
                    <m:r>
                      <a:rPr lang="en-US" altLang="en-US" b="0" i="1" smtClean="0">
                        <a:latin typeface="Cambria Math" panose="02040503050406030204" pitchFamily="18" charset="0"/>
                        <a:sym typeface="Symbol" pitchFamily="18" charset="2"/>
                      </a:rPr>
                      <m:t>=2.5</m:t>
                    </m:r>
                  </m:oMath>
                </a14:m>
                <a:r>
                  <a:rPr lang="en-US" dirty="0"/>
                  <a:t>  </a:t>
                </a:r>
                <a:r>
                  <a:rPr lang="zh-CN" altLang="en-US" dirty="0"/>
                  <a:t>且</a:t>
                </a:r>
                <a:r>
                  <a:rPr lang="en-US" dirty="0"/>
                  <a:t> </a:t>
                </a:r>
                <a14:m>
                  <m:oMath xmlns:m="http://schemas.openxmlformats.org/officeDocument/2006/math">
                    <m:sSub>
                      <m:sSubPr>
                        <m:ctrlPr>
                          <a:rPr lang="en-US" altLang="en-US" i="1">
                            <a:latin typeface="Cambria Math" panose="02040503050406030204" pitchFamily="18" charset="0"/>
                            <a:sym typeface="Symbol" pitchFamily="18" charset="2"/>
                          </a:rPr>
                        </m:ctrlPr>
                      </m:sSubPr>
                      <m:e>
                        <m:r>
                          <a:rPr lang="en-US" altLang="en-US" i="1">
                            <a:latin typeface="Cambria Math" panose="02040503050406030204" pitchFamily="18" charset="0"/>
                            <a:sym typeface="Symbol" pitchFamily="18" charset="2"/>
                          </a:rPr>
                          <m:t>𝐸</m:t>
                        </m:r>
                      </m:e>
                      <m:sub>
                        <m:r>
                          <a:rPr lang="en-US" altLang="en-US" i="1">
                            <a:latin typeface="Cambria Math" panose="02040503050406030204" pitchFamily="18" charset="0"/>
                            <a:sym typeface="Symbol" pitchFamily="18" charset="2"/>
                          </a:rPr>
                          <m:t>𝑅</m:t>
                        </m:r>
                      </m:sub>
                    </m:sSub>
                    <m:r>
                      <a:rPr lang="en-US" altLang="en-US" b="0" i="1" smtClean="0">
                        <a:latin typeface="Cambria Math" panose="02040503050406030204" pitchFamily="18" charset="0"/>
                        <a:sym typeface="Symbol" pitchFamily="18" charset="2"/>
                      </a:rPr>
                      <m:t>=2.0</m:t>
                    </m:r>
                  </m:oMath>
                </a14:m>
                <a:r>
                  <a:rPr lang="en-US" dirty="0"/>
                  <a:t>.</a:t>
                </a:r>
              </a:p>
              <a:p>
                <a:pPr marL="201168" lvl="1" indent="0">
                  <a:buNone/>
                </a:pPr>
                <a:endParaRPr lang="en-US" altLang="en-US" dirty="0">
                  <a:sym typeface="Symbol" pitchFamily="18" charset="2"/>
                </a:endParaRPr>
              </a:p>
              <a:p>
                <a:pPr marL="201168" lvl="1" indent="0">
                  <a:buNone/>
                </a:pPr>
                <a:r>
                  <a:rPr lang="zh-CN" altLang="en-US" dirty="0">
                    <a:sym typeface="Symbol" pitchFamily="18" charset="2"/>
                  </a:rPr>
                  <a:t>然后使用公式 </a:t>
                </a:r>
                <a:r>
                  <a:rPr lang="en-US" altLang="en-US" dirty="0">
                    <a:sym typeface="Symbol" pitchFamily="18" charset="2"/>
                  </a:rPr>
                  <a:t>11-3</a:t>
                </a:r>
                <a:r>
                  <a:rPr lang="zh-CN" altLang="en-US" dirty="0">
                    <a:sym typeface="Symbol" pitchFamily="18" charset="2"/>
                  </a:rPr>
                  <a:t>，</a:t>
                </a:r>
                <a:endParaRPr lang="en-US" altLang="en-US" dirty="0">
                  <a:sym typeface="Symbol" pitchFamily="18" charset="2"/>
                </a:endParaRPr>
              </a:p>
              <a:p>
                <a:pPr marL="201168" lvl="1" indent="0">
                  <a:buNone/>
                </a:pPr>
                <a14:m>
                  <m:oMathPara xmlns:m="http://schemas.openxmlformats.org/officeDocument/2006/math">
                    <m:oMathParaPr>
                      <m:jc m:val="left"/>
                    </m:oMathParaPr>
                    <m:oMath xmlns:m="http://schemas.openxmlformats.org/officeDocument/2006/math">
                      <m:sSub>
                        <m:sSubPr>
                          <m:ctrlPr>
                            <a:rPr lang="en-US" altLang="en-US" i="1">
                              <a:latin typeface="Cambria Math" panose="02040503050406030204" pitchFamily="18" charset="0"/>
                              <a:sym typeface="Symbol" pitchFamily="18" charset="2"/>
                            </a:rPr>
                          </m:ctrlPr>
                        </m:sSubPr>
                        <m:e>
                          <m:r>
                            <a:rPr lang="en-US" altLang="en-US" i="1">
                              <a:latin typeface="Cambria Math" panose="02040503050406030204" pitchFamily="18" charset="0"/>
                              <a:sym typeface="Symbol" pitchFamily="18" charset="2"/>
                            </a:rPr>
                            <m:t>𝑓</m:t>
                          </m:r>
                        </m:e>
                        <m:sub>
                          <m:r>
                            <a:rPr lang="en-US" altLang="en-US" i="1">
                              <a:latin typeface="Cambria Math" panose="02040503050406030204" pitchFamily="18" charset="0"/>
                              <a:sym typeface="Symbol" pitchFamily="18" charset="2"/>
                            </a:rPr>
                            <m:t>𝐻𝑉</m:t>
                          </m:r>
                        </m:sub>
                      </m:sSub>
                      <m:r>
                        <a:rPr lang="en-US" i="1" dirty="0">
                          <a:latin typeface="Cambria Math" panose="02040503050406030204" pitchFamily="18" charset="0"/>
                        </a:rPr>
                        <m:t>= 1 / (1 + 0.12∗(2.5−1)+0.03∗(2−1)) = 0.847 </m:t>
                      </m:r>
                    </m:oMath>
                  </m:oMathPara>
                </a14:m>
                <a:endParaRPr lang="en-US" dirty="0"/>
              </a:p>
              <a:p>
                <a:pPr marL="201168" lvl="1" indent="0">
                  <a:buNone/>
                </a:pPr>
                <a:endParaRPr lang="en-US" i="1" dirty="0">
                  <a:latin typeface="Cambria Math" panose="02040503050406030204" pitchFamily="18" charset="0"/>
                </a:endParaRPr>
              </a:p>
              <a:p>
                <a:pPr marL="201168" lvl="1" indent="0">
                  <a:buNone/>
                </a:pPr>
                <a14:m>
                  <m:oMathPara xmlns:m="http://schemas.openxmlformats.org/officeDocument/2006/math">
                    <m:oMathParaPr>
                      <m:jc m:val="left"/>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𝑉</m:t>
                          </m:r>
                        </m:e>
                        <m:sub>
                          <m:r>
                            <a:rPr lang="en-US" b="0" i="1" dirty="0" smtClean="0">
                              <a:latin typeface="Cambria Math" panose="02040503050406030204" pitchFamily="18" charset="0"/>
                            </a:rPr>
                            <m:t>𝑃𝐶𝑃𝐻</m:t>
                          </m:r>
                        </m:sub>
                      </m:sSub>
                      <m:r>
                        <a:rPr lang="en-US" i="1" dirty="0" smtClean="0">
                          <a:latin typeface="Cambria Math" panose="02040503050406030204" pitchFamily="18" charset="0"/>
                        </a:rPr>
                        <m:t> </m:t>
                      </m:r>
                      <m:r>
                        <a:rPr lang="en-US" i="1" dirty="0">
                          <a:latin typeface="Cambria Math" panose="02040503050406030204" pitchFamily="18" charset="0"/>
                        </a:rPr>
                        <m:t>= 1000 </m:t>
                      </m:r>
                      <m:r>
                        <a:rPr lang="en-US" b="0" i="1" dirty="0" smtClean="0">
                          <a:latin typeface="Cambria Math" panose="02040503050406030204" pitchFamily="18" charset="0"/>
                        </a:rPr>
                        <m:t>/0.847</m:t>
                      </m:r>
                      <m:r>
                        <a:rPr lang="en-US" i="1" dirty="0">
                          <a:latin typeface="Cambria Math" panose="02040503050406030204" pitchFamily="18" charset="0"/>
                        </a:rPr>
                        <m:t>= 1</m:t>
                      </m:r>
                      <m:r>
                        <a:rPr lang="en-US" b="0" i="1" dirty="0" smtClean="0">
                          <a:latin typeface="Cambria Math" panose="02040503050406030204" pitchFamily="18" charset="0"/>
                        </a:rPr>
                        <m:t>180</m:t>
                      </m:r>
                      <m:r>
                        <a:rPr lang="en-US" i="1" dirty="0">
                          <a:latin typeface="Cambria Math" panose="02040503050406030204" pitchFamily="18" charset="0"/>
                        </a:rPr>
                        <m:t> </m:t>
                      </m:r>
                      <m:r>
                        <a:rPr lang="en-US" b="0" i="1" dirty="0" smtClean="0">
                          <a:latin typeface="Cambria Math" panose="02040503050406030204" pitchFamily="18" charset="0"/>
                        </a:rPr>
                        <m:t>(</m:t>
                      </m:r>
                      <m:r>
                        <m:rPr>
                          <m:sty m:val="p"/>
                        </m:rPr>
                        <a:rPr lang="en-US" b="0" i="0" dirty="0" smtClean="0">
                          <a:latin typeface="Cambria Math" panose="02040503050406030204" pitchFamily="18" charset="0"/>
                        </a:rPr>
                        <m:t>pc</m:t>
                      </m:r>
                      <m:r>
                        <a:rPr lang="en-US" b="0" i="0" dirty="0" smtClean="0">
                          <a:latin typeface="Cambria Math" panose="02040503050406030204" pitchFamily="18" charset="0"/>
                        </a:rPr>
                        <m:t>/</m:t>
                      </m:r>
                      <m:r>
                        <m:rPr>
                          <m:sty m:val="p"/>
                        </m:rPr>
                        <a:rPr lang="en-US" b="0" i="0" dirty="0" smtClean="0">
                          <a:latin typeface="Cambria Math" panose="02040503050406030204" pitchFamily="18" charset="0"/>
                        </a:rPr>
                        <m:t>h</m:t>
                      </m:r>
                      <m:r>
                        <a:rPr lang="en-US" b="0" i="1" dirty="0" smtClean="0">
                          <a:latin typeface="Cambria Math" panose="02040503050406030204" pitchFamily="18" charset="0"/>
                        </a:rPr>
                        <m:t>)</m:t>
                      </m:r>
                    </m:oMath>
                  </m:oMathPara>
                </a14:m>
                <a:endParaRPr lang="en-US" dirty="0"/>
              </a:p>
              <a:p>
                <a:pPr marL="201168" lvl="1" indent="0">
                  <a:buNone/>
                </a:pPr>
                <a:endParaRPr lang="en-US" altLang="en-US" i="1" dirty="0">
                  <a:latin typeface="Cambria Math" panose="02040503050406030204" pitchFamily="18" charset="0"/>
                  <a:sym typeface="Symbol" pitchFamily="18" charset="2"/>
                </a:endParaRPr>
              </a:p>
              <a:p>
                <a:pPr marL="201168" lvl="1" indent="0">
                  <a:buNone/>
                </a:pPr>
                <a:endParaRPr lang="en-US" altLang="en-US" i="1" dirty="0">
                  <a:latin typeface="Cambria Math" panose="02040503050406030204" pitchFamily="18" charset="0"/>
                  <a:sym typeface="Symbol" pitchFamily="18" charset="2"/>
                </a:endParaRPr>
              </a:p>
              <a:p>
                <a:pPr marL="201168" lvl="1" indent="0">
                  <a:buNone/>
                </a:pPr>
                <a:endParaRPr lang="en-US" altLang="en-US" i="1" dirty="0">
                  <a:latin typeface="Cambria Math" panose="02040503050406030204" pitchFamily="18" charset="0"/>
                  <a:sym typeface="Symbol" pitchFamily="18" charset="2"/>
                </a:endParaRPr>
              </a:p>
              <a:p>
                <a:endParaRPr lang="en-US" dirty="0"/>
              </a:p>
            </p:txBody>
          </p:sp>
        </mc:Choice>
        <mc:Fallback xmlns="">
          <p:sp>
            <p:nvSpPr>
              <p:cNvPr id="9" name="Content Placeholder 2">
                <a:extLst>
                  <a:ext uri="{FF2B5EF4-FFF2-40B4-BE49-F238E27FC236}">
                    <a16:creationId xmlns:a16="http://schemas.microsoft.com/office/drawing/2014/main" id="{8E7124B2-CB48-4D0E-91B5-19C44F2BC35D}"/>
                  </a:ext>
                </a:extLst>
              </p:cNvPr>
              <p:cNvSpPr>
                <a:spLocks noGrp="1" noRot="1" noChangeAspect="1" noMove="1" noResize="1" noEditPoints="1" noAdjustHandles="1" noChangeArrowheads="1" noChangeShapeType="1" noTextEdit="1"/>
              </p:cNvSpPr>
              <p:nvPr>
                <p:ph idx="1"/>
              </p:nvPr>
            </p:nvSpPr>
            <p:spPr>
              <a:xfrm>
                <a:off x="1097280" y="1240778"/>
                <a:ext cx="10058400" cy="5060447"/>
              </a:xfrm>
              <a:blipFill>
                <a:blip r:embed="rId2"/>
                <a:stretch>
                  <a:fillRect l="-1212" t="-2651" r="-1576"/>
                </a:stretch>
              </a:blipFill>
            </p:spPr>
            <p:txBody>
              <a:bodyPr/>
              <a:lstStyle/>
              <a:p>
                <a:r>
                  <a:rPr lang="zh-CN" altLang="en-US">
                    <a:noFill/>
                  </a:rPr>
                  <a:t> </a:t>
                </a:r>
              </a:p>
            </p:txBody>
          </p:sp>
        </mc:Fallback>
      </mc:AlternateContent>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E12E9-8146-4606-ABD6-DC207611C6F0}"/>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dirty="0">
                <a:solidFill>
                  <a:srgbClr val="000000"/>
                </a:solidFill>
              </a:rPr>
              <a:t>对驾驶员总体的调整</a:t>
            </a:r>
            <a:endParaRPr lang="en-US" altLang="zh-CN" dirty="0"/>
          </a:p>
        </p:txBody>
      </p:sp>
      <p:sp>
        <p:nvSpPr>
          <p:cNvPr id="81924" name="Date Placeholder 3">
            <a:extLst>
              <a:ext uri="{FF2B5EF4-FFF2-40B4-BE49-F238E27FC236}">
                <a16:creationId xmlns:a16="http://schemas.microsoft.com/office/drawing/2014/main" id="{4DDB83B8-730E-4301-961D-132F593D0B63}"/>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12/23/2020</a:t>
            </a:r>
          </a:p>
        </p:txBody>
      </p:sp>
      <p:sp>
        <p:nvSpPr>
          <p:cNvPr id="81925" name="Footer Placeholder 4">
            <a:extLst>
              <a:ext uri="{FF2B5EF4-FFF2-40B4-BE49-F238E27FC236}">
                <a16:creationId xmlns:a16="http://schemas.microsoft.com/office/drawing/2014/main" id="{71CF8A33-2716-486A-9ACE-58B85347AFF5}"/>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81926" name="Slide Number Placeholder 5">
            <a:extLst>
              <a:ext uri="{FF2B5EF4-FFF2-40B4-BE49-F238E27FC236}">
                <a16:creationId xmlns:a16="http://schemas.microsoft.com/office/drawing/2014/main" id="{2EE3DCA1-F461-472E-B645-60D618E5881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36</a:t>
            </a:r>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44CFCD6D-5094-4342-9233-EEDA10EF71ED}"/>
                  </a:ext>
                </a:extLst>
              </p:cNvPr>
              <p:cNvSpPr>
                <a:spLocks noGrp="1"/>
              </p:cNvSpPr>
              <p:nvPr>
                <p:ph idx="1"/>
              </p:nvPr>
            </p:nvSpPr>
            <p:spPr>
              <a:xfrm>
                <a:off x="1097280" y="1240778"/>
                <a:ext cx="10058400" cy="5060447"/>
              </a:xfrm>
            </p:spPr>
            <p:txBody>
              <a:bodyPr/>
              <a:lstStyle/>
              <a:p>
                <a:r>
                  <a:rPr lang="zh-CN" altLang="en-US" dirty="0"/>
                  <a:t>尽管研究表明周末的通行能力下降幅度可能高达</a:t>
                </a:r>
                <a:r>
                  <a:rPr lang="en-US" altLang="zh-CN" dirty="0"/>
                  <a:t>10%</a:t>
                </a:r>
                <a:r>
                  <a:rPr lang="zh-CN" altLang="en-US" dirty="0"/>
                  <a:t>至</a:t>
                </a:r>
                <a:r>
                  <a:rPr lang="en-US" altLang="zh-CN" dirty="0"/>
                  <a:t>15%</a:t>
                </a:r>
                <a:r>
                  <a:rPr lang="zh-CN" altLang="en-US" dirty="0"/>
                  <a:t>，但没有确定的算法可以进行这种调整。</a:t>
                </a:r>
                <a:r>
                  <a:rPr lang="en-US" altLang="zh-CN" dirty="0"/>
                  <a:t>HCM</a:t>
                </a:r>
                <a:r>
                  <a:rPr lang="zh-CN" altLang="en-US" dirty="0"/>
                  <a:t>建议</a:t>
                </a:r>
                <a:r>
                  <a:rPr lang="en-US" altLang="zh-CN" dirty="0"/>
                  <a:t>:</a:t>
                </a:r>
              </a:p>
              <a:p>
                <a:endParaRPr lang="en-US" dirty="0"/>
              </a:p>
              <a:p>
                <a:pPr lvl="1"/>
                <a14:m>
                  <m:oMath xmlns:m="http://schemas.openxmlformats.org/officeDocument/2006/math">
                    <m:sSub>
                      <m:sSubPr>
                        <m:ctrlPr>
                          <a:rPr lang="en-US" altLang="en-US" i="1">
                            <a:latin typeface="Cambria Math" panose="02040503050406030204" pitchFamily="18" charset="0"/>
                            <a:ea typeface="Cambria Math" panose="02040503050406030204" pitchFamily="18" charset="0"/>
                          </a:rPr>
                        </m:ctrlPr>
                      </m:sSubPr>
                      <m:e>
                        <m:r>
                          <a:rPr lang="en-US" altLang="en-US" i="1">
                            <a:latin typeface="Cambria Math" panose="02040503050406030204" pitchFamily="18" charset="0"/>
                            <a:ea typeface="Cambria Math" panose="02040503050406030204" pitchFamily="18" charset="0"/>
                          </a:rPr>
                          <m:t>𝑓</m:t>
                        </m:r>
                      </m:e>
                      <m:sub>
                        <m:r>
                          <a:rPr lang="en-US" altLang="en-US" i="1">
                            <a:latin typeface="Cambria Math" panose="02040503050406030204" pitchFamily="18" charset="0"/>
                            <a:ea typeface="Cambria Math" panose="02040503050406030204" pitchFamily="18" charset="0"/>
                          </a:rPr>
                          <m:t>𝑝</m:t>
                        </m:r>
                      </m:sub>
                    </m:sSub>
                  </m:oMath>
                </a14:m>
                <a:r>
                  <a:rPr lang="en-US" dirty="0"/>
                  <a:t> = 1.00 </a:t>
                </a:r>
                <a:r>
                  <a:rPr lang="zh-CN" altLang="en-US" dirty="0"/>
                  <a:t>，通勤或常规驾驶员</a:t>
                </a:r>
                <a:endParaRPr lang="en-US" dirty="0"/>
              </a:p>
              <a:p>
                <a:pPr lvl="1"/>
                <a14:m>
                  <m:oMath xmlns:m="http://schemas.openxmlformats.org/officeDocument/2006/math">
                    <m:sSub>
                      <m:sSubPr>
                        <m:ctrlPr>
                          <a:rPr lang="en-US" altLang="en-US" i="1">
                            <a:latin typeface="Cambria Math" panose="02040503050406030204" pitchFamily="18" charset="0"/>
                            <a:ea typeface="Cambria Math" panose="02040503050406030204" pitchFamily="18" charset="0"/>
                          </a:rPr>
                        </m:ctrlPr>
                      </m:sSubPr>
                      <m:e>
                        <m:r>
                          <a:rPr lang="en-US" altLang="en-US" i="1">
                            <a:latin typeface="Cambria Math" panose="02040503050406030204" pitchFamily="18" charset="0"/>
                            <a:ea typeface="Cambria Math" panose="02040503050406030204" pitchFamily="18" charset="0"/>
                          </a:rPr>
                          <m:t>𝑓</m:t>
                        </m:r>
                      </m:e>
                      <m:sub>
                        <m:r>
                          <a:rPr lang="en-US" altLang="en-US" i="1">
                            <a:latin typeface="Cambria Math" panose="02040503050406030204" pitchFamily="18" charset="0"/>
                            <a:ea typeface="Cambria Math" panose="02040503050406030204" pitchFamily="18" charset="0"/>
                          </a:rPr>
                          <m:t>𝑝</m:t>
                        </m:r>
                      </m:sub>
                    </m:sSub>
                  </m:oMath>
                </a14:m>
                <a:r>
                  <a:rPr lang="en-US" dirty="0"/>
                  <a:t> = 0.85 – 1.00</a:t>
                </a:r>
                <a:r>
                  <a:rPr lang="zh-CN" altLang="en-US" dirty="0"/>
                  <a:t>，休闲或临时驾驶员</a:t>
                </a:r>
                <a:endParaRPr lang="en-US" altLang="zh-CN" dirty="0"/>
              </a:p>
              <a:p>
                <a:pPr lvl="1"/>
                <a:endParaRPr lang="en-US" dirty="0"/>
              </a:p>
              <a:p>
                <a:pPr>
                  <a:lnSpc>
                    <a:spcPct val="120000"/>
                  </a:lnSpc>
                </a:pPr>
                <a:r>
                  <a:rPr lang="zh-CN" altLang="en-US" dirty="0"/>
                  <a:t>确切值的选择必须基于对主体地点或相似地点的特征的直接观察</a:t>
                </a:r>
                <a:endParaRPr lang="en-US" dirty="0"/>
              </a:p>
              <a:p>
                <a:endParaRPr lang="en-US" dirty="0"/>
              </a:p>
            </p:txBody>
          </p:sp>
        </mc:Choice>
        <mc:Fallback xmlns="">
          <p:sp>
            <p:nvSpPr>
              <p:cNvPr id="9" name="Content Placeholder 2">
                <a:extLst>
                  <a:ext uri="{FF2B5EF4-FFF2-40B4-BE49-F238E27FC236}">
                    <a16:creationId xmlns:a16="http://schemas.microsoft.com/office/drawing/2014/main" id="{44CFCD6D-5094-4342-9233-EEDA10EF71ED}"/>
                  </a:ext>
                </a:extLst>
              </p:cNvPr>
              <p:cNvSpPr>
                <a:spLocks noGrp="1" noRot="1" noChangeAspect="1" noMove="1" noResize="1" noEditPoints="1" noAdjustHandles="1" noChangeArrowheads="1" noChangeShapeType="1" noTextEdit="1"/>
              </p:cNvSpPr>
              <p:nvPr>
                <p:ph idx="1"/>
              </p:nvPr>
            </p:nvSpPr>
            <p:spPr>
              <a:xfrm>
                <a:off x="1097280" y="1240778"/>
                <a:ext cx="10058400" cy="5060447"/>
              </a:xfrm>
              <a:blipFill>
                <a:blip r:embed="rId3"/>
                <a:stretch>
                  <a:fillRect l="-1212" t="-2651" r="-667"/>
                </a:stretch>
              </a:blipFill>
            </p:spPr>
            <p:txBody>
              <a:bodyPr/>
              <a:lstStyle/>
              <a:p>
                <a:r>
                  <a:rPr lang="zh-CN" altLang="en-US">
                    <a:noFill/>
                  </a:rPr>
                  <a:t> </a:t>
                </a:r>
              </a:p>
            </p:txBody>
          </p:sp>
        </mc:Fallback>
      </mc:AlternateContent>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C5DA5-B0E8-4C02-AA1F-EEFFBDDAA74B}"/>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dirty="0"/>
              <a:t>练习和作业</a:t>
            </a:r>
          </a:p>
        </p:txBody>
      </p:sp>
      <p:sp>
        <p:nvSpPr>
          <p:cNvPr id="83971" name="Content Placeholder 2">
            <a:extLst>
              <a:ext uri="{FF2B5EF4-FFF2-40B4-BE49-F238E27FC236}">
                <a16:creationId xmlns:a16="http://schemas.microsoft.com/office/drawing/2014/main" id="{2C570940-552B-426D-9E9F-A8D1A38C4986}"/>
              </a:ext>
            </a:extLst>
          </p:cNvPr>
          <p:cNvSpPr>
            <a:spLocks noGrp="1"/>
          </p:cNvSpPr>
          <p:nvPr>
            <p:ph idx="1"/>
          </p:nvPr>
        </p:nvSpPr>
        <p:spPr/>
        <p:txBody>
          <a:bodyPr/>
          <a:lstStyle/>
          <a:p>
            <a:pPr eaLnBrk="1" hangingPunct="1">
              <a:defRPr/>
            </a:pPr>
            <a:r>
              <a:rPr lang="zh-CN" altLang="en-US" dirty="0"/>
              <a:t>本周发布的练习：</a:t>
            </a:r>
          </a:p>
          <a:p>
            <a:pPr marL="384048" lvl="1" indent="-182880" eaLnBrk="1" hangingPunct="1">
              <a:defRPr/>
            </a:pPr>
            <a:r>
              <a:rPr lang="zh-CN" altLang="en-US" dirty="0">
                <a:solidFill>
                  <a:schemeClr val="tx1">
                    <a:lumMod val="75000"/>
                    <a:lumOff val="25000"/>
                  </a:schemeClr>
                </a:solidFill>
              </a:rPr>
              <a:t> </a:t>
            </a:r>
            <a:r>
              <a:rPr lang="en-US" altLang="zh-CN" dirty="0">
                <a:solidFill>
                  <a:schemeClr val="tx1">
                    <a:lumMod val="75000"/>
                    <a:lumOff val="25000"/>
                  </a:schemeClr>
                </a:solidFill>
              </a:rPr>
              <a:t>R</a:t>
            </a:r>
            <a:r>
              <a:rPr lang="zh-CN" altLang="en-US" dirty="0">
                <a:solidFill>
                  <a:schemeClr val="tx1">
                    <a:lumMod val="75000"/>
                    <a:lumOff val="25000"/>
                  </a:schemeClr>
                </a:solidFill>
              </a:rPr>
              <a:t>的简介及基本分析。</a:t>
            </a:r>
          </a:p>
          <a:p>
            <a:pPr marL="384048" lvl="1" indent="-182880" eaLnBrk="1" hangingPunct="1">
              <a:defRPr/>
            </a:pPr>
            <a:r>
              <a:rPr lang="zh-CN" altLang="en-US" dirty="0">
                <a:solidFill>
                  <a:schemeClr val="tx1">
                    <a:lumMod val="75000"/>
                    <a:lumOff val="25000"/>
                  </a:schemeClr>
                </a:solidFill>
              </a:rPr>
              <a:t> </a:t>
            </a:r>
            <a:r>
              <a:rPr lang="en-US" altLang="zh-CN" dirty="0">
                <a:solidFill>
                  <a:schemeClr val="tx1">
                    <a:lumMod val="75000"/>
                    <a:lumOff val="25000"/>
                  </a:schemeClr>
                </a:solidFill>
              </a:rPr>
              <a:t>EB</a:t>
            </a:r>
            <a:r>
              <a:rPr lang="zh-CN" altLang="en-US" dirty="0">
                <a:solidFill>
                  <a:schemeClr val="tx1">
                    <a:lumMod val="75000"/>
                    <a:lumOff val="25000"/>
                  </a:schemeClr>
                </a:solidFill>
              </a:rPr>
              <a:t>方法和</a:t>
            </a:r>
            <a:r>
              <a:rPr lang="en-US" altLang="zh-CN" dirty="0">
                <a:solidFill>
                  <a:schemeClr val="tx1">
                    <a:lumMod val="75000"/>
                    <a:lumOff val="25000"/>
                  </a:schemeClr>
                </a:solidFill>
              </a:rPr>
              <a:t>HCM</a:t>
            </a:r>
            <a:r>
              <a:rPr lang="zh-CN" altLang="en-US" dirty="0">
                <a:solidFill>
                  <a:schemeClr val="tx1">
                    <a:lumMod val="75000"/>
                    <a:lumOff val="25000"/>
                  </a:schemeClr>
                </a:solidFill>
              </a:rPr>
              <a:t>分析。</a:t>
            </a:r>
          </a:p>
          <a:p>
            <a:pPr marL="91440" indent="-91440" eaLnBrk="1" hangingPunct="1">
              <a:defRPr/>
            </a:pPr>
            <a:endParaRPr lang="en-US" altLang="zh-CN" dirty="0">
              <a:solidFill>
                <a:schemeClr val="tx1">
                  <a:lumMod val="75000"/>
                  <a:lumOff val="25000"/>
                </a:schemeClr>
              </a:solidFill>
            </a:endParaRPr>
          </a:p>
          <a:p>
            <a:pPr marL="91440" indent="-91440" eaLnBrk="1" hangingPunct="1">
              <a:defRPr/>
            </a:pPr>
            <a:r>
              <a:rPr lang="zh-CN" altLang="en-US" dirty="0">
                <a:solidFill>
                  <a:schemeClr val="tx1">
                    <a:lumMod val="75000"/>
                    <a:lumOff val="25000"/>
                  </a:schemeClr>
                </a:solidFill>
              </a:rPr>
              <a:t>一些注意事项：</a:t>
            </a:r>
          </a:p>
          <a:p>
            <a:pPr marL="384048" lvl="1" indent="-182880" eaLnBrk="1" hangingPunct="1">
              <a:defRPr/>
            </a:pPr>
            <a:r>
              <a:rPr lang="zh-CN" altLang="en-US" dirty="0">
                <a:solidFill>
                  <a:schemeClr val="tx1">
                    <a:lumMod val="75000"/>
                    <a:lumOff val="25000"/>
                  </a:schemeClr>
                </a:solidFill>
              </a:rPr>
              <a:t>作业</a:t>
            </a:r>
            <a:r>
              <a:rPr lang="en-US" altLang="zh-CN" dirty="0">
                <a:solidFill>
                  <a:schemeClr val="tx1">
                    <a:lumMod val="75000"/>
                    <a:lumOff val="25000"/>
                  </a:schemeClr>
                </a:solidFill>
              </a:rPr>
              <a:t>4</a:t>
            </a:r>
            <a:r>
              <a:rPr lang="zh-CN" altLang="en-US" dirty="0">
                <a:solidFill>
                  <a:schemeClr val="tx1">
                    <a:lumMod val="75000"/>
                    <a:lumOff val="25000"/>
                  </a:schemeClr>
                </a:solidFill>
              </a:rPr>
              <a:t>将以练习的形式呈现。</a:t>
            </a:r>
            <a:endParaRPr lang="en-US" altLang="zh-CN" dirty="0">
              <a:solidFill>
                <a:schemeClr val="tx1">
                  <a:lumMod val="75000"/>
                  <a:lumOff val="25000"/>
                </a:schemeClr>
              </a:solidFill>
            </a:endParaRPr>
          </a:p>
        </p:txBody>
      </p:sp>
      <p:sp>
        <p:nvSpPr>
          <p:cNvPr id="83972" name="Date Placeholder 3">
            <a:extLst>
              <a:ext uri="{FF2B5EF4-FFF2-40B4-BE49-F238E27FC236}">
                <a16:creationId xmlns:a16="http://schemas.microsoft.com/office/drawing/2014/main" id="{4EE118FB-9CD4-41C1-B1A2-6EC4D346F3A1}"/>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12/23/2020</a:t>
            </a:r>
          </a:p>
        </p:txBody>
      </p:sp>
      <p:sp>
        <p:nvSpPr>
          <p:cNvPr id="83973" name="Footer Placeholder 4">
            <a:extLst>
              <a:ext uri="{FF2B5EF4-FFF2-40B4-BE49-F238E27FC236}">
                <a16:creationId xmlns:a16="http://schemas.microsoft.com/office/drawing/2014/main" id="{9AD513EC-6EDC-4071-9EA9-1D2F0DB0C732}"/>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83974" name="Slide Number Placeholder 5">
            <a:extLst>
              <a:ext uri="{FF2B5EF4-FFF2-40B4-BE49-F238E27FC236}">
                <a16:creationId xmlns:a16="http://schemas.microsoft.com/office/drawing/2014/main" id="{B85F5093-8301-4A49-8BB1-FC319F2C828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37</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F946A-FDE0-4FA7-A4BB-014E2578E595}"/>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dirty="0">
                <a:solidFill>
                  <a:srgbClr val="000000"/>
                </a:solidFill>
              </a:rPr>
              <a:t>道路通行能力手册（</a:t>
            </a:r>
            <a:r>
              <a:rPr lang="en-US" altLang="zh-CN" dirty="0">
                <a:solidFill>
                  <a:srgbClr val="000000"/>
                </a:solidFill>
              </a:rPr>
              <a:t>HCM</a:t>
            </a:r>
            <a:r>
              <a:rPr lang="zh-CN" altLang="en-US" dirty="0">
                <a:solidFill>
                  <a:srgbClr val="000000"/>
                </a:solidFill>
              </a:rPr>
              <a:t>）</a:t>
            </a:r>
            <a:endParaRPr lang="en-US" altLang="zh-CN" dirty="0"/>
          </a:p>
        </p:txBody>
      </p:sp>
      <p:sp>
        <p:nvSpPr>
          <p:cNvPr id="17411" name="Content Placeholder 2">
            <a:extLst>
              <a:ext uri="{FF2B5EF4-FFF2-40B4-BE49-F238E27FC236}">
                <a16:creationId xmlns:a16="http://schemas.microsoft.com/office/drawing/2014/main" id="{DB9E8BC4-46D3-493D-ACA9-CADBC60A6496}"/>
              </a:ext>
            </a:extLst>
          </p:cNvPr>
          <p:cNvSpPr>
            <a:spLocks noGrp="1"/>
          </p:cNvSpPr>
          <p:nvPr>
            <p:ph idx="1"/>
          </p:nvPr>
        </p:nvSpPr>
        <p:spPr>
          <a:xfrm>
            <a:off x="1096963" y="1241425"/>
            <a:ext cx="5170487" cy="5059363"/>
          </a:xfrm>
        </p:spPr>
        <p:txBody>
          <a:bodyPr/>
          <a:lstStyle/>
          <a:p>
            <a:pPr eaLnBrk="1" hangingPunct="1">
              <a:defRPr/>
            </a:pPr>
            <a:r>
              <a:rPr lang="zh-CN" altLang="en-US" dirty="0">
                <a:solidFill>
                  <a:srgbClr val="FF0000"/>
                </a:solidFill>
              </a:rPr>
              <a:t>通行能力分析使用哪本参考书？</a:t>
            </a:r>
            <a:endParaRPr lang="en-US" altLang="zh-CN" dirty="0">
              <a:solidFill>
                <a:srgbClr val="FF0000"/>
              </a:solidFill>
            </a:endParaRPr>
          </a:p>
          <a:p>
            <a:pPr eaLnBrk="1" hangingPunct="1">
              <a:defRPr/>
            </a:pPr>
            <a:endParaRPr lang="en-US" altLang="zh-CN" dirty="0">
              <a:solidFill>
                <a:srgbClr val="FF0000"/>
              </a:solidFill>
            </a:endParaRPr>
          </a:p>
          <a:p>
            <a:pPr marL="384048" lvl="1" indent="-182880" eaLnBrk="1" hangingPunct="1">
              <a:defRPr/>
            </a:pPr>
            <a:r>
              <a:rPr lang="zh-CN" altLang="en-US" dirty="0">
                <a:solidFill>
                  <a:schemeClr val="tx1">
                    <a:lumMod val="75000"/>
                    <a:lumOff val="25000"/>
                  </a:schemeClr>
                </a:solidFill>
              </a:rPr>
              <a:t>在美国，</a:t>
            </a:r>
            <a:r>
              <a:rPr lang="en-US" altLang="zh-CN" dirty="0">
                <a:solidFill>
                  <a:schemeClr val="tx1">
                    <a:lumMod val="75000"/>
                    <a:lumOff val="25000"/>
                  </a:schemeClr>
                </a:solidFill>
              </a:rPr>
              <a:t>HCM</a:t>
            </a:r>
            <a:r>
              <a:rPr lang="zh-CN" altLang="en-US" dirty="0">
                <a:solidFill>
                  <a:schemeClr val="tx1">
                    <a:lumMod val="75000"/>
                    <a:lumOff val="25000"/>
                  </a:schemeClr>
                </a:solidFill>
              </a:rPr>
              <a:t>是通行能力分析程序的标准参考。</a:t>
            </a:r>
          </a:p>
          <a:p>
            <a:pPr marL="201168" lvl="1" indent="0" eaLnBrk="1" hangingPunct="1">
              <a:buFont typeface="Calibri" panose="020F0502020204030204" pitchFamily="34" charset="0"/>
              <a:buNone/>
              <a:defRPr/>
            </a:pPr>
            <a:endParaRPr lang="zh-CN" altLang="en-US" dirty="0">
              <a:solidFill>
                <a:schemeClr val="tx1">
                  <a:lumMod val="75000"/>
                  <a:lumOff val="25000"/>
                </a:schemeClr>
              </a:solidFill>
            </a:endParaRPr>
          </a:p>
          <a:p>
            <a:pPr marL="384048" lvl="1" indent="-182880" eaLnBrk="1" hangingPunct="1">
              <a:defRPr/>
            </a:pPr>
            <a:r>
              <a:rPr lang="zh-CN" altLang="en-US" dirty="0">
                <a:solidFill>
                  <a:schemeClr val="tx1">
                    <a:lumMod val="75000"/>
                    <a:lumOff val="25000"/>
                  </a:schemeClr>
                </a:solidFill>
              </a:rPr>
              <a:t> </a:t>
            </a:r>
            <a:r>
              <a:rPr lang="en-US" altLang="zh-CN" dirty="0">
                <a:solidFill>
                  <a:schemeClr val="tx1">
                    <a:lumMod val="75000"/>
                    <a:lumOff val="25000"/>
                  </a:schemeClr>
                </a:solidFill>
              </a:rPr>
              <a:t>HCM</a:t>
            </a:r>
            <a:r>
              <a:rPr lang="zh-CN" altLang="en-US" dirty="0">
                <a:solidFill>
                  <a:schemeClr val="tx1">
                    <a:lumMod val="75000"/>
                    <a:lumOff val="25000"/>
                  </a:schemeClr>
                </a:solidFill>
              </a:rPr>
              <a:t>由</a:t>
            </a:r>
            <a:r>
              <a:rPr lang="zh-CN" altLang="en-US" dirty="0"/>
              <a:t>美国交通研究委员会</a:t>
            </a:r>
            <a:r>
              <a:rPr lang="zh-CN" altLang="en-US" dirty="0">
                <a:solidFill>
                  <a:schemeClr val="tx1">
                    <a:lumMod val="75000"/>
                    <a:lumOff val="25000"/>
                  </a:schemeClr>
                </a:solidFill>
              </a:rPr>
              <a:t>（</a:t>
            </a:r>
            <a:r>
              <a:rPr lang="en-US" altLang="zh-CN" dirty="0">
                <a:solidFill>
                  <a:schemeClr val="tx1">
                    <a:lumMod val="75000"/>
                    <a:lumOff val="25000"/>
                  </a:schemeClr>
                </a:solidFill>
              </a:rPr>
              <a:t>TRB</a:t>
            </a:r>
            <a:r>
              <a:rPr lang="zh-CN" altLang="en-US" dirty="0">
                <a:solidFill>
                  <a:schemeClr val="tx1">
                    <a:lumMod val="75000"/>
                    <a:lumOff val="25000"/>
                  </a:schemeClr>
                </a:solidFill>
              </a:rPr>
              <a:t>）发布。</a:t>
            </a:r>
          </a:p>
          <a:p>
            <a:pPr marL="201168" lvl="1" indent="0" eaLnBrk="1" hangingPunct="1">
              <a:buFont typeface="Calibri" panose="020F0502020204030204" pitchFamily="34" charset="0"/>
              <a:buNone/>
              <a:defRPr/>
            </a:pPr>
            <a:r>
              <a:rPr lang="zh-CN" altLang="en-US" dirty="0">
                <a:solidFill>
                  <a:schemeClr val="tx1">
                    <a:lumMod val="75000"/>
                    <a:lumOff val="25000"/>
                  </a:schemeClr>
                </a:solidFill>
              </a:rPr>
              <a:t> </a:t>
            </a:r>
          </a:p>
          <a:p>
            <a:pPr marL="384048" lvl="1" indent="-182880" eaLnBrk="1" hangingPunct="1">
              <a:defRPr/>
            </a:pPr>
            <a:r>
              <a:rPr lang="zh-CN" altLang="en-US" dirty="0">
                <a:solidFill>
                  <a:schemeClr val="tx1">
                    <a:lumMod val="75000"/>
                    <a:lumOff val="25000"/>
                  </a:schemeClr>
                </a:solidFill>
              </a:rPr>
              <a:t> </a:t>
            </a:r>
            <a:r>
              <a:rPr lang="en-US" altLang="zh-CN" dirty="0">
                <a:solidFill>
                  <a:schemeClr val="tx1">
                    <a:lumMod val="75000"/>
                    <a:lumOff val="25000"/>
                  </a:schemeClr>
                </a:solidFill>
              </a:rPr>
              <a:t>TRB</a:t>
            </a:r>
            <a:r>
              <a:rPr lang="zh-CN" altLang="en-US" dirty="0">
                <a:solidFill>
                  <a:schemeClr val="tx1">
                    <a:lumMod val="75000"/>
                    <a:lumOff val="25000"/>
                  </a:schemeClr>
                </a:solidFill>
              </a:rPr>
              <a:t>的道路通行能力和服务质量（</a:t>
            </a:r>
            <a:r>
              <a:rPr lang="en-US" altLang="zh-CN" dirty="0">
                <a:solidFill>
                  <a:schemeClr val="tx1">
                    <a:lumMod val="75000"/>
                    <a:lumOff val="25000"/>
                  </a:schemeClr>
                </a:solidFill>
              </a:rPr>
              <a:t>HCQSC</a:t>
            </a:r>
            <a:r>
              <a:rPr lang="zh-CN" altLang="en-US" dirty="0">
                <a:solidFill>
                  <a:schemeClr val="tx1">
                    <a:lumMod val="75000"/>
                    <a:lumOff val="25000"/>
                  </a:schemeClr>
                </a:solidFill>
              </a:rPr>
              <a:t>）委员会负责</a:t>
            </a:r>
            <a:r>
              <a:rPr lang="en-US" altLang="zh-CN" dirty="0">
                <a:solidFill>
                  <a:schemeClr val="tx1">
                    <a:lumMod val="75000"/>
                    <a:lumOff val="25000"/>
                  </a:schemeClr>
                </a:solidFill>
              </a:rPr>
              <a:t>HCM</a:t>
            </a:r>
            <a:r>
              <a:rPr lang="zh-CN" altLang="en-US" dirty="0">
                <a:solidFill>
                  <a:schemeClr val="tx1">
                    <a:lumMod val="75000"/>
                    <a:lumOff val="25000"/>
                  </a:schemeClr>
                </a:solidFill>
              </a:rPr>
              <a:t>。</a:t>
            </a:r>
            <a:endParaRPr lang="en-US" altLang="zh-CN" dirty="0">
              <a:solidFill>
                <a:schemeClr val="tx1">
                  <a:lumMod val="75000"/>
                  <a:lumOff val="25000"/>
                </a:schemeClr>
              </a:solidFill>
            </a:endParaRPr>
          </a:p>
        </p:txBody>
      </p:sp>
      <p:sp>
        <p:nvSpPr>
          <p:cNvPr id="17412" name="Date Placeholder 3">
            <a:extLst>
              <a:ext uri="{FF2B5EF4-FFF2-40B4-BE49-F238E27FC236}">
                <a16:creationId xmlns:a16="http://schemas.microsoft.com/office/drawing/2014/main" id="{4B0FC0C0-D2AF-43DF-B118-3A24CE500756}"/>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12/23/2020</a:t>
            </a:r>
          </a:p>
        </p:txBody>
      </p:sp>
      <p:sp>
        <p:nvSpPr>
          <p:cNvPr id="17413" name="Footer Placeholder 4">
            <a:extLst>
              <a:ext uri="{FF2B5EF4-FFF2-40B4-BE49-F238E27FC236}">
                <a16:creationId xmlns:a16="http://schemas.microsoft.com/office/drawing/2014/main" id="{00A58C68-4800-4738-915B-8AF85ED68A6B}"/>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17414" name="Slide Number Placeholder 5">
            <a:extLst>
              <a:ext uri="{FF2B5EF4-FFF2-40B4-BE49-F238E27FC236}">
                <a16:creationId xmlns:a16="http://schemas.microsoft.com/office/drawing/2014/main" id="{C03E3288-2A44-49FC-986C-36D6BA86D2A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4</a:t>
            </a:r>
          </a:p>
        </p:txBody>
      </p:sp>
      <p:pic>
        <p:nvPicPr>
          <p:cNvPr id="7" name="Picture 6">
            <a:extLst>
              <a:ext uri="{FF2B5EF4-FFF2-40B4-BE49-F238E27FC236}">
                <a16:creationId xmlns:a16="http://schemas.microsoft.com/office/drawing/2014/main" id="{02E111BE-E66F-4AFD-A761-68D5B26E698E}"/>
              </a:ext>
            </a:extLst>
          </p:cNvPr>
          <p:cNvPicPr>
            <a:picLocks noChangeAspect="1" noChangeArrowheads="1"/>
          </p:cNvPicPr>
          <p:nvPr/>
        </p:nvPicPr>
        <p:blipFill>
          <a:blip r:embed="rId3"/>
          <a:srcRect/>
          <a:stretch>
            <a:fillRect/>
          </a:stretch>
        </p:blipFill>
        <p:spPr bwMode="auto">
          <a:xfrm>
            <a:off x="7029450" y="1560513"/>
            <a:ext cx="4125913" cy="43624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DC124-61B7-42FD-A738-97246E3E0C3E}"/>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dirty="0">
                <a:solidFill>
                  <a:srgbClr val="000000"/>
                </a:solidFill>
              </a:rPr>
              <a:t>道路通行能力手册（</a:t>
            </a:r>
            <a:r>
              <a:rPr lang="en-US" altLang="zh-CN" dirty="0">
                <a:solidFill>
                  <a:srgbClr val="000000"/>
                </a:solidFill>
              </a:rPr>
              <a:t>HCM</a:t>
            </a:r>
            <a:r>
              <a:rPr lang="zh-CN" altLang="en-US" dirty="0">
                <a:solidFill>
                  <a:srgbClr val="000000"/>
                </a:solidFill>
              </a:rPr>
              <a:t>）</a:t>
            </a:r>
            <a:endParaRPr lang="en-US" altLang="zh-CN" dirty="0"/>
          </a:p>
        </p:txBody>
      </p:sp>
      <p:sp>
        <p:nvSpPr>
          <p:cNvPr id="19459" name="Content Placeholder 2">
            <a:extLst>
              <a:ext uri="{FF2B5EF4-FFF2-40B4-BE49-F238E27FC236}">
                <a16:creationId xmlns:a16="http://schemas.microsoft.com/office/drawing/2014/main" id="{E988B143-8EE8-46E6-9ADC-B1B06494DF39}"/>
              </a:ext>
            </a:extLst>
          </p:cNvPr>
          <p:cNvSpPr>
            <a:spLocks noGrp="1"/>
          </p:cNvSpPr>
          <p:nvPr>
            <p:ph idx="1"/>
          </p:nvPr>
        </p:nvSpPr>
        <p:spPr>
          <a:xfrm>
            <a:off x="1096963" y="1241425"/>
            <a:ext cx="10058400" cy="1558925"/>
          </a:xfrm>
        </p:spPr>
        <p:txBody>
          <a:bodyPr/>
          <a:lstStyle/>
          <a:p>
            <a:pPr lvl="1" eaLnBrk="1" hangingPunct="1"/>
            <a:r>
              <a:rPr lang="zh-CN" altLang="en-US"/>
              <a:t>从</a:t>
            </a:r>
            <a:r>
              <a:rPr lang="en-US" altLang="zh-CN"/>
              <a:t>1950</a:t>
            </a:r>
            <a:r>
              <a:rPr lang="zh-CN" altLang="en-US"/>
              <a:t>年的</a:t>
            </a:r>
            <a:r>
              <a:rPr lang="en-US" altLang="zh-CN"/>
              <a:t>147</a:t>
            </a:r>
            <a:r>
              <a:rPr lang="zh-CN" altLang="en-US"/>
              <a:t>页，到现在的</a:t>
            </a:r>
            <a:r>
              <a:rPr lang="en-US" altLang="zh-CN"/>
              <a:t>1650</a:t>
            </a:r>
            <a:r>
              <a:rPr lang="zh-CN" altLang="en-US"/>
              <a:t>页，共四卷。</a:t>
            </a:r>
            <a:endParaRPr lang="en-US" altLang="zh-CN"/>
          </a:p>
          <a:p>
            <a:pPr lvl="1" eaLnBrk="1" hangingPunct="1"/>
            <a:r>
              <a:rPr lang="en-US" altLang="zh-CN"/>
              <a:t>HCM 2010</a:t>
            </a:r>
            <a:r>
              <a:rPr lang="zh-CN" altLang="en-US"/>
              <a:t>是自</a:t>
            </a:r>
            <a:r>
              <a:rPr lang="en-US" altLang="zh-CN"/>
              <a:t>2000</a:t>
            </a:r>
            <a:r>
              <a:rPr lang="zh-CN" altLang="en-US"/>
              <a:t>版本以来，完成超过</a:t>
            </a:r>
            <a:r>
              <a:rPr lang="en-US" altLang="zh-CN"/>
              <a:t>500</a:t>
            </a:r>
            <a:r>
              <a:rPr lang="zh-CN" altLang="en-US"/>
              <a:t>万美元研究的结果</a:t>
            </a:r>
            <a:endParaRPr lang="en-US" altLang="zh-CN"/>
          </a:p>
        </p:txBody>
      </p:sp>
      <p:sp>
        <p:nvSpPr>
          <p:cNvPr id="19460" name="Date Placeholder 3">
            <a:extLst>
              <a:ext uri="{FF2B5EF4-FFF2-40B4-BE49-F238E27FC236}">
                <a16:creationId xmlns:a16="http://schemas.microsoft.com/office/drawing/2014/main" id="{E3CB41C0-13ED-4D86-B53D-C68BCA53B6A0}"/>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12/23/2020</a:t>
            </a:r>
          </a:p>
        </p:txBody>
      </p:sp>
      <p:sp>
        <p:nvSpPr>
          <p:cNvPr id="19461" name="Footer Placeholder 4">
            <a:extLst>
              <a:ext uri="{FF2B5EF4-FFF2-40B4-BE49-F238E27FC236}">
                <a16:creationId xmlns:a16="http://schemas.microsoft.com/office/drawing/2014/main" id="{9386E007-AF10-4FE8-8C71-ED13F938A1C6}"/>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19462" name="Slide Number Placeholder 5">
            <a:extLst>
              <a:ext uri="{FF2B5EF4-FFF2-40B4-BE49-F238E27FC236}">
                <a16:creationId xmlns:a16="http://schemas.microsoft.com/office/drawing/2014/main" id="{EFB0B5BD-4CEE-436A-A7EF-F70985302BE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5</a:t>
            </a:r>
          </a:p>
        </p:txBody>
      </p:sp>
      <p:pic>
        <p:nvPicPr>
          <p:cNvPr id="19463" name="Picture 6">
            <a:extLst>
              <a:ext uri="{FF2B5EF4-FFF2-40B4-BE49-F238E27FC236}">
                <a16:creationId xmlns:a16="http://schemas.microsoft.com/office/drawing/2014/main" id="{251D516B-27F0-4E78-98CF-CA952F2F24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6775" y="2532063"/>
            <a:ext cx="2746375" cy="29035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9464" name="Group 16">
            <a:extLst>
              <a:ext uri="{FF2B5EF4-FFF2-40B4-BE49-F238E27FC236}">
                <a16:creationId xmlns:a16="http://schemas.microsoft.com/office/drawing/2014/main" id="{333C26CC-C56C-4EEF-876B-F602C44851C2}"/>
              </a:ext>
            </a:extLst>
          </p:cNvPr>
          <p:cNvGrpSpPr>
            <a:grpSpLocks/>
          </p:cNvGrpSpPr>
          <p:nvPr/>
        </p:nvGrpSpPr>
        <p:grpSpPr bwMode="auto">
          <a:xfrm>
            <a:off x="1655763" y="2532063"/>
            <a:ext cx="1004887" cy="1743075"/>
            <a:chOff x="1123949" y="3023732"/>
            <a:chExt cx="1005709" cy="1742923"/>
          </a:xfrm>
        </p:grpSpPr>
        <p:pic>
          <p:nvPicPr>
            <p:cNvPr id="19476" name="Picture 3">
              <a:extLst>
                <a:ext uri="{FF2B5EF4-FFF2-40B4-BE49-F238E27FC236}">
                  <a16:creationId xmlns:a16="http://schemas.microsoft.com/office/drawing/2014/main" id="{7F0F4C8E-FD64-4326-9A9F-53AC522794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9058" y="3023732"/>
              <a:ext cx="990600" cy="1342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a:extLst>
                <a:ext uri="{FF2B5EF4-FFF2-40B4-BE49-F238E27FC236}">
                  <a16:creationId xmlns:a16="http://schemas.microsoft.com/office/drawing/2014/main" id="{6EF7E0B8-66FF-4236-9030-79F1D3A220B0}"/>
                </a:ext>
              </a:extLst>
            </p:cNvPr>
            <p:cNvSpPr txBox="1"/>
            <p:nvPr/>
          </p:nvSpPr>
          <p:spPr>
            <a:xfrm>
              <a:off x="1123949" y="4366640"/>
              <a:ext cx="838886" cy="400015"/>
            </a:xfrm>
            <a:prstGeom prst="rect">
              <a:avLst/>
            </a:prstGeom>
            <a:noFill/>
          </p:spPr>
          <p:txBody>
            <a:bodyPr>
              <a:spAutoFit/>
            </a:bodyPr>
            <a:lstStyle/>
            <a:p>
              <a:pPr eaLnBrk="1" hangingPunct="1">
                <a:defRPr/>
              </a:pPr>
              <a:r>
                <a:rPr lang="en-US" sz="2000" b="1" dirty="0">
                  <a:solidFill>
                    <a:schemeClr val="tx1">
                      <a:lumMod val="75000"/>
                      <a:lumOff val="25000"/>
                    </a:schemeClr>
                  </a:solidFill>
                  <a:latin typeface="+mn-lt"/>
                </a:rPr>
                <a:t>1950</a:t>
              </a:r>
            </a:p>
          </p:txBody>
        </p:sp>
      </p:grpSp>
      <p:sp>
        <p:nvSpPr>
          <p:cNvPr id="16" name="TextBox 15">
            <a:extLst>
              <a:ext uri="{FF2B5EF4-FFF2-40B4-BE49-F238E27FC236}">
                <a16:creationId xmlns:a16="http://schemas.microsoft.com/office/drawing/2014/main" id="{8DA03108-EC96-4427-A304-ADA1A732741A}"/>
              </a:ext>
            </a:extLst>
          </p:cNvPr>
          <p:cNvSpPr txBox="1"/>
          <p:nvPr/>
        </p:nvSpPr>
        <p:spPr>
          <a:xfrm>
            <a:off x="6916738" y="5400675"/>
            <a:ext cx="3346450" cy="400050"/>
          </a:xfrm>
          <a:prstGeom prst="rect">
            <a:avLst/>
          </a:prstGeom>
          <a:noFill/>
        </p:spPr>
        <p:txBody>
          <a:bodyPr>
            <a:spAutoFit/>
          </a:bodyPr>
          <a:lstStyle/>
          <a:p>
            <a:pPr algn="ctr" eaLnBrk="1" hangingPunct="1">
              <a:defRPr/>
            </a:pPr>
            <a:r>
              <a:rPr lang="zh-CN" altLang="en-US" sz="2000" b="1">
                <a:solidFill>
                  <a:schemeClr val="tx1">
                    <a:lumMod val="75000"/>
                    <a:lumOff val="25000"/>
                  </a:schemeClr>
                </a:solidFill>
                <a:latin typeface="+mn-lt"/>
              </a:rPr>
              <a:t>当前版本：</a:t>
            </a:r>
            <a:r>
              <a:rPr lang="en-US" sz="2000" b="1">
                <a:solidFill>
                  <a:schemeClr val="tx1">
                    <a:lumMod val="75000"/>
                    <a:lumOff val="25000"/>
                  </a:schemeClr>
                </a:solidFill>
                <a:latin typeface="+mn-lt"/>
              </a:rPr>
              <a:t>HCM 2010</a:t>
            </a:r>
            <a:endParaRPr lang="en-US" sz="2000" b="1" dirty="0">
              <a:solidFill>
                <a:schemeClr val="tx1">
                  <a:lumMod val="75000"/>
                  <a:lumOff val="25000"/>
                </a:schemeClr>
              </a:solidFill>
              <a:latin typeface="+mn-lt"/>
            </a:endParaRPr>
          </a:p>
        </p:txBody>
      </p:sp>
      <p:grpSp>
        <p:nvGrpSpPr>
          <p:cNvPr id="19466" name="Group 18">
            <a:extLst>
              <a:ext uri="{FF2B5EF4-FFF2-40B4-BE49-F238E27FC236}">
                <a16:creationId xmlns:a16="http://schemas.microsoft.com/office/drawing/2014/main" id="{595785C3-566A-426E-AD28-044BA41DF9DE}"/>
              </a:ext>
            </a:extLst>
          </p:cNvPr>
          <p:cNvGrpSpPr>
            <a:grpSpLocks/>
          </p:cNvGrpSpPr>
          <p:nvPr/>
        </p:nvGrpSpPr>
        <p:grpSpPr bwMode="auto">
          <a:xfrm>
            <a:off x="2347913" y="2743200"/>
            <a:ext cx="1066800" cy="1885950"/>
            <a:chOff x="1753749" y="3453493"/>
            <a:chExt cx="1066800" cy="1885129"/>
          </a:xfrm>
        </p:grpSpPr>
        <p:sp>
          <p:nvSpPr>
            <p:cNvPr id="13" name="TextBox 12">
              <a:extLst>
                <a:ext uri="{FF2B5EF4-FFF2-40B4-BE49-F238E27FC236}">
                  <a16:creationId xmlns:a16="http://schemas.microsoft.com/office/drawing/2014/main" id="{5A0C8927-7DDA-4C57-9810-630A03C7F070}"/>
                </a:ext>
              </a:extLst>
            </p:cNvPr>
            <p:cNvSpPr txBox="1"/>
            <p:nvPr/>
          </p:nvSpPr>
          <p:spPr>
            <a:xfrm>
              <a:off x="1753749" y="4938746"/>
              <a:ext cx="838200" cy="399876"/>
            </a:xfrm>
            <a:prstGeom prst="rect">
              <a:avLst/>
            </a:prstGeom>
            <a:noFill/>
          </p:spPr>
          <p:txBody>
            <a:bodyPr>
              <a:spAutoFit/>
            </a:bodyPr>
            <a:lstStyle/>
            <a:p>
              <a:pPr eaLnBrk="1" hangingPunct="1">
                <a:defRPr/>
              </a:pPr>
              <a:r>
                <a:rPr lang="en-US" sz="2000" b="1" dirty="0">
                  <a:solidFill>
                    <a:schemeClr val="tx1">
                      <a:lumMod val="75000"/>
                      <a:lumOff val="25000"/>
                    </a:schemeClr>
                  </a:solidFill>
                  <a:latin typeface="+mn-lt"/>
                </a:rPr>
                <a:t>1965</a:t>
              </a:r>
            </a:p>
          </p:txBody>
        </p:sp>
        <p:pic>
          <p:nvPicPr>
            <p:cNvPr id="19475" name="Picture 4">
              <a:extLst>
                <a:ext uri="{FF2B5EF4-FFF2-40B4-BE49-F238E27FC236}">
                  <a16:creationId xmlns:a16="http://schemas.microsoft.com/office/drawing/2014/main" id="{E6FB0DED-6C4A-44A8-B9DD-B85F8F7396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3749" y="3453493"/>
              <a:ext cx="1066800" cy="1474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9467" name="Group 17">
            <a:extLst>
              <a:ext uri="{FF2B5EF4-FFF2-40B4-BE49-F238E27FC236}">
                <a16:creationId xmlns:a16="http://schemas.microsoft.com/office/drawing/2014/main" id="{41D6674D-215C-4619-8188-32F0506C09D9}"/>
              </a:ext>
            </a:extLst>
          </p:cNvPr>
          <p:cNvGrpSpPr>
            <a:grpSpLocks/>
          </p:cNvGrpSpPr>
          <p:nvPr/>
        </p:nvGrpSpPr>
        <p:grpSpPr bwMode="auto">
          <a:xfrm>
            <a:off x="3043238" y="2997200"/>
            <a:ext cx="1179512" cy="2032000"/>
            <a:chOff x="3342291" y="2646421"/>
            <a:chExt cx="1179787" cy="2031534"/>
          </a:xfrm>
        </p:grpSpPr>
        <p:pic>
          <p:nvPicPr>
            <p:cNvPr id="10" name="Picture 8">
              <a:extLst>
                <a:ext uri="{FF2B5EF4-FFF2-40B4-BE49-F238E27FC236}">
                  <a16:creationId xmlns:a16="http://schemas.microsoft.com/office/drawing/2014/main" id="{B58BC4AD-50A7-49D5-9A28-E16773A0B696}"/>
                </a:ext>
              </a:extLst>
            </p:cNvPr>
            <p:cNvPicPr>
              <a:picLocks noChangeAspect="1" noChangeArrowheads="1"/>
            </p:cNvPicPr>
            <p:nvPr/>
          </p:nvPicPr>
          <p:blipFill>
            <a:blip r:embed="rId6"/>
            <a:srcRect/>
            <a:stretch>
              <a:fillRect/>
            </a:stretch>
          </p:blipFill>
          <p:spPr bwMode="auto">
            <a:xfrm>
              <a:off x="3342291" y="2646421"/>
              <a:ext cx="1179787" cy="1631576"/>
            </a:xfrm>
            <a:prstGeom prst="rect">
              <a:avLst/>
            </a:prstGeom>
            <a:noFill/>
            <a:ln w="6350">
              <a:solidFill>
                <a:schemeClr val="bg1">
                  <a:lumMod val="6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14" name="TextBox 13">
              <a:extLst>
                <a:ext uri="{FF2B5EF4-FFF2-40B4-BE49-F238E27FC236}">
                  <a16:creationId xmlns:a16="http://schemas.microsoft.com/office/drawing/2014/main" id="{B1BEA0FD-82DE-4528-A5B0-C00BBF3603A5}"/>
                </a:ext>
              </a:extLst>
            </p:cNvPr>
            <p:cNvSpPr txBox="1"/>
            <p:nvPr/>
          </p:nvSpPr>
          <p:spPr>
            <a:xfrm>
              <a:off x="3347054" y="4277997"/>
              <a:ext cx="808226" cy="399958"/>
            </a:xfrm>
            <a:prstGeom prst="rect">
              <a:avLst/>
            </a:prstGeom>
            <a:noFill/>
          </p:spPr>
          <p:txBody>
            <a:bodyPr>
              <a:spAutoFit/>
            </a:bodyPr>
            <a:lstStyle/>
            <a:p>
              <a:pPr eaLnBrk="1" hangingPunct="1">
                <a:defRPr/>
              </a:pPr>
              <a:r>
                <a:rPr lang="en-US" sz="2000" b="1" dirty="0">
                  <a:solidFill>
                    <a:schemeClr val="tx1">
                      <a:lumMod val="75000"/>
                      <a:lumOff val="25000"/>
                    </a:schemeClr>
                  </a:solidFill>
                  <a:latin typeface="+mn-lt"/>
                </a:rPr>
                <a:t>1985</a:t>
              </a:r>
            </a:p>
          </p:txBody>
        </p:sp>
      </p:grpSp>
      <p:grpSp>
        <p:nvGrpSpPr>
          <p:cNvPr id="19468" name="Group 19">
            <a:extLst>
              <a:ext uri="{FF2B5EF4-FFF2-40B4-BE49-F238E27FC236}">
                <a16:creationId xmlns:a16="http://schemas.microsoft.com/office/drawing/2014/main" id="{BB9B8389-A844-4020-B816-9472F7519624}"/>
              </a:ext>
            </a:extLst>
          </p:cNvPr>
          <p:cNvGrpSpPr>
            <a:grpSpLocks/>
          </p:cNvGrpSpPr>
          <p:nvPr/>
        </p:nvGrpSpPr>
        <p:grpSpPr bwMode="auto">
          <a:xfrm>
            <a:off x="3886200" y="2997200"/>
            <a:ext cx="1822450" cy="2841625"/>
            <a:chOff x="4114800" y="3332221"/>
            <a:chExt cx="1822957" cy="2840748"/>
          </a:xfrm>
        </p:grpSpPr>
        <p:pic>
          <p:nvPicPr>
            <p:cNvPr id="19470" name="Picture 2">
              <a:extLst>
                <a:ext uri="{FF2B5EF4-FFF2-40B4-BE49-F238E27FC236}">
                  <a16:creationId xmlns:a16="http://schemas.microsoft.com/office/drawing/2014/main" id="{8498E304-8026-4AF1-8875-419AE89C1DA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14800" y="3332221"/>
              <a:ext cx="1822957"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extBox 14">
              <a:extLst>
                <a:ext uri="{FF2B5EF4-FFF2-40B4-BE49-F238E27FC236}">
                  <a16:creationId xmlns:a16="http://schemas.microsoft.com/office/drawing/2014/main" id="{A490B6FC-CB50-4004-B3D6-5C8163649A24}"/>
                </a:ext>
              </a:extLst>
            </p:cNvPr>
            <p:cNvSpPr txBox="1"/>
            <p:nvPr/>
          </p:nvSpPr>
          <p:spPr>
            <a:xfrm>
              <a:off x="4607062" y="5773042"/>
              <a:ext cx="838433" cy="399927"/>
            </a:xfrm>
            <a:prstGeom prst="rect">
              <a:avLst/>
            </a:prstGeom>
            <a:noFill/>
          </p:spPr>
          <p:txBody>
            <a:bodyPr>
              <a:spAutoFit/>
            </a:bodyPr>
            <a:lstStyle/>
            <a:p>
              <a:pPr eaLnBrk="1" hangingPunct="1">
                <a:defRPr/>
              </a:pPr>
              <a:r>
                <a:rPr lang="en-US" sz="2000" b="1" dirty="0">
                  <a:solidFill>
                    <a:schemeClr val="tx1">
                      <a:lumMod val="75000"/>
                      <a:lumOff val="25000"/>
                    </a:schemeClr>
                  </a:solidFill>
                  <a:latin typeface="+mn-lt"/>
                </a:rPr>
                <a:t>2000</a:t>
              </a:r>
            </a:p>
          </p:txBody>
        </p:sp>
      </p:grpSp>
      <p:sp>
        <p:nvSpPr>
          <p:cNvPr id="21" name="Text Box 4">
            <a:extLst>
              <a:ext uri="{FF2B5EF4-FFF2-40B4-BE49-F238E27FC236}">
                <a16:creationId xmlns:a16="http://schemas.microsoft.com/office/drawing/2014/main" id="{0722A261-6187-453D-BAE3-FC105338B6A2}"/>
              </a:ext>
            </a:extLst>
          </p:cNvPr>
          <p:cNvSpPr txBox="1">
            <a:spLocks noChangeArrowheads="1"/>
          </p:cNvSpPr>
          <p:nvPr/>
        </p:nvSpPr>
        <p:spPr bwMode="auto">
          <a:xfrm>
            <a:off x="1096963" y="5843588"/>
            <a:ext cx="48656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zh-CN" altLang="en-US" sz="1200" b="1" dirty="0">
                <a:solidFill>
                  <a:schemeClr val="tx1">
                    <a:lumMod val="75000"/>
                    <a:lumOff val="25000"/>
                  </a:schemeClr>
                </a:solidFill>
              </a:rPr>
              <a:t>资料来源：</a:t>
            </a:r>
          </a:p>
          <a:p>
            <a:pPr>
              <a:defRPr/>
            </a:pPr>
            <a:r>
              <a:rPr lang="zh-CN" altLang="en-US" sz="1200" b="1" dirty="0">
                <a:solidFill>
                  <a:schemeClr val="tx1">
                    <a:lumMod val="75000"/>
                    <a:lumOff val="25000"/>
                  </a:schemeClr>
                </a:solidFill>
              </a:rPr>
              <a:t>“</a:t>
            </a:r>
            <a:r>
              <a:rPr lang="en-US" altLang="zh-CN" sz="1200" b="1" dirty="0">
                <a:solidFill>
                  <a:schemeClr val="tx1">
                    <a:lumMod val="75000"/>
                    <a:lumOff val="25000"/>
                  </a:schemeClr>
                </a:solidFill>
              </a:rPr>
              <a:t>2010</a:t>
            </a:r>
            <a:r>
              <a:rPr lang="zh-CN" altLang="en-US" sz="1200" b="1" dirty="0">
                <a:solidFill>
                  <a:schemeClr val="tx1">
                    <a:lumMod val="75000"/>
                    <a:lumOff val="25000"/>
                  </a:schemeClr>
                </a:solidFill>
              </a:rPr>
              <a:t>年道路通行能力手册”</a:t>
            </a:r>
            <a:r>
              <a:rPr lang="en-US" altLang="zh-CN" sz="1200" b="1" dirty="0">
                <a:solidFill>
                  <a:schemeClr val="tx1">
                    <a:lumMod val="75000"/>
                    <a:lumOff val="25000"/>
                  </a:schemeClr>
                </a:solidFill>
              </a:rPr>
              <a:t>TRB</a:t>
            </a:r>
            <a:r>
              <a:rPr lang="zh-CN" altLang="en-US" sz="1200" b="1" dirty="0">
                <a:solidFill>
                  <a:schemeClr val="tx1">
                    <a:lumMod val="75000"/>
                    <a:lumOff val="25000"/>
                  </a:schemeClr>
                </a:solidFill>
              </a:rPr>
              <a:t>出版物小专题。</a:t>
            </a:r>
            <a:endParaRPr lang="en-US" altLang="en-US" sz="1200" b="1" dirty="0">
              <a:solidFill>
                <a:schemeClr val="tx1">
                  <a:lumMod val="75000"/>
                  <a:lumOff val="25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00E06-45D4-4CE6-B9D0-7CC81DECEC8B}"/>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dirty="0">
                <a:solidFill>
                  <a:srgbClr val="000000"/>
                </a:solidFill>
              </a:rPr>
              <a:t>道路通行能力手册（</a:t>
            </a:r>
            <a:r>
              <a:rPr lang="en-US" altLang="zh-CN" dirty="0">
                <a:solidFill>
                  <a:srgbClr val="000000"/>
                </a:solidFill>
              </a:rPr>
              <a:t>HCM</a:t>
            </a:r>
            <a:r>
              <a:rPr lang="zh-CN" altLang="en-US" dirty="0">
                <a:solidFill>
                  <a:srgbClr val="000000"/>
                </a:solidFill>
              </a:rPr>
              <a:t>）</a:t>
            </a:r>
            <a:endParaRPr lang="en-US" altLang="zh-CN" dirty="0"/>
          </a:p>
        </p:txBody>
      </p:sp>
      <p:sp>
        <p:nvSpPr>
          <p:cNvPr id="21507" name="Content Placeholder 2">
            <a:extLst>
              <a:ext uri="{FF2B5EF4-FFF2-40B4-BE49-F238E27FC236}">
                <a16:creationId xmlns:a16="http://schemas.microsoft.com/office/drawing/2014/main" id="{714FF17A-6BE6-4CB8-9496-A4107ED4CC63}"/>
              </a:ext>
            </a:extLst>
          </p:cNvPr>
          <p:cNvSpPr>
            <a:spLocks noGrp="1"/>
          </p:cNvSpPr>
          <p:nvPr>
            <p:ph idx="1"/>
          </p:nvPr>
        </p:nvSpPr>
        <p:spPr/>
        <p:txBody>
          <a:bodyPr/>
          <a:lstStyle/>
          <a:p>
            <a:pPr eaLnBrk="1" hangingPunct="1">
              <a:defRPr/>
            </a:pPr>
            <a:r>
              <a:rPr lang="zh-CN" altLang="en-US" dirty="0"/>
              <a:t>第</a:t>
            </a:r>
            <a:r>
              <a:rPr lang="en-US" altLang="zh-CN" dirty="0"/>
              <a:t>2</a:t>
            </a:r>
            <a:r>
              <a:rPr lang="zh-CN" altLang="en-US" dirty="0"/>
              <a:t>卷：连续流</a:t>
            </a:r>
            <a:endParaRPr lang="en-US" altLang="zh-CN" dirty="0"/>
          </a:p>
          <a:p>
            <a:pPr marL="384048" lvl="1" indent="-182880" eaLnBrk="1" hangingPunct="1">
              <a:defRPr/>
            </a:pPr>
            <a:r>
              <a:rPr lang="zh-CN" altLang="en-US" dirty="0">
                <a:solidFill>
                  <a:schemeClr val="tx1">
                    <a:lumMod val="75000"/>
                    <a:lumOff val="25000"/>
                  </a:schemeClr>
                </a:solidFill>
              </a:rPr>
              <a:t>高速公路设施</a:t>
            </a:r>
          </a:p>
          <a:p>
            <a:pPr marL="384048" lvl="1" indent="-182880" eaLnBrk="1" hangingPunct="1">
              <a:defRPr/>
            </a:pPr>
            <a:r>
              <a:rPr lang="zh-CN" altLang="en-US" dirty="0">
                <a:solidFill>
                  <a:schemeClr val="tx1">
                    <a:lumMod val="75000"/>
                    <a:lumOff val="25000"/>
                  </a:schemeClr>
                </a:solidFill>
              </a:rPr>
              <a:t>高速公路合流</a:t>
            </a:r>
            <a:r>
              <a:rPr lang="en-US" altLang="zh-CN" dirty="0">
                <a:solidFill>
                  <a:schemeClr val="tx1">
                    <a:lumMod val="75000"/>
                    <a:lumOff val="25000"/>
                  </a:schemeClr>
                </a:solidFill>
              </a:rPr>
              <a:t>/</a:t>
            </a:r>
            <a:r>
              <a:rPr lang="zh-CN" altLang="en-US" dirty="0">
                <a:solidFill>
                  <a:schemeClr val="tx1">
                    <a:lumMod val="75000"/>
                    <a:lumOff val="25000"/>
                  </a:schemeClr>
                </a:solidFill>
              </a:rPr>
              <a:t>分流和交织区</a:t>
            </a:r>
          </a:p>
          <a:p>
            <a:pPr marL="384048" lvl="1" indent="-182880" eaLnBrk="1" hangingPunct="1">
              <a:defRPr/>
            </a:pPr>
            <a:r>
              <a:rPr lang="zh-CN" altLang="en-US" dirty="0">
                <a:solidFill>
                  <a:schemeClr val="tx1">
                    <a:lumMod val="75000"/>
                    <a:lumOff val="25000"/>
                  </a:schemeClr>
                </a:solidFill>
              </a:rPr>
              <a:t>多车道公路</a:t>
            </a:r>
          </a:p>
          <a:p>
            <a:pPr marL="384048" lvl="1" indent="-182880" eaLnBrk="1" hangingPunct="1">
              <a:defRPr/>
            </a:pPr>
            <a:r>
              <a:rPr lang="zh-CN" altLang="en-US" dirty="0">
                <a:solidFill>
                  <a:schemeClr val="tx1">
                    <a:lumMod val="75000"/>
                    <a:lumOff val="25000"/>
                  </a:schemeClr>
                </a:solidFill>
              </a:rPr>
              <a:t>双车道公路</a:t>
            </a:r>
            <a:endParaRPr lang="en-US" altLang="zh-CN" dirty="0">
              <a:solidFill>
                <a:schemeClr val="tx1">
                  <a:lumMod val="75000"/>
                  <a:lumOff val="25000"/>
                </a:schemeClr>
              </a:solidFill>
            </a:endParaRPr>
          </a:p>
          <a:p>
            <a:pPr marL="201168" lvl="1" indent="0" eaLnBrk="1" hangingPunct="1">
              <a:buFont typeface="Calibri" panose="020F0502020204030204" pitchFamily="34" charset="0"/>
              <a:buNone/>
              <a:defRPr/>
            </a:pPr>
            <a:endParaRPr lang="zh-CN" altLang="en-US" dirty="0">
              <a:solidFill>
                <a:schemeClr val="tx1">
                  <a:lumMod val="75000"/>
                  <a:lumOff val="25000"/>
                </a:schemeClr>
              </a:solidFill>
            </a:endParaRPr>
          </a:p>
          <a:p>
            <a:pPr eaLnBrk="1" hangingPunct="1">
              <a:defRPr/>
            </a:pPr>
            <a:r>
              <a:rPr lang="zh-CN" altLang="en-US" dirty="0"/>
              <a:t>第</a:t>
            </a:r>
            <a:r>
              <a:rPr lang="en-US" altLang="zh-CN" dirty="0"/>
              <a:t>3</a:t>
            </a:r>
            <a:r>
              <a:rPr lang="zh-CN" altLang="en-US" dirty="0"/>
              <a:t>卷：间断流</a:t>
            </a:r>
          </a:p>
          <a:p>
            <a:pPr marL="384048" lvl="1" indent="-182880" eaLnBrk="1" hangingPunct="1">
              <a:defRPr/>
            </a:pPr>
            <a:r>
              <a:rPr lang="zh-CN" altLang="en-US" dirty="0">
                <a:solidFill>
                  <a:schemeClr val="tx1">
                    <a:lumMod val="75000"/>
                    <a:lumOff val="25000"/>
                  </a:schemeClr>
                </a:solidFill>
              </a:rPr>
              <a:t>城市街道设施</a:t>
            </a:r>
          </a:p>
          <a:p>
            <a:pPr marL="384048" lvl="1" indent="-182880" eaLnBrk="1" hangingPunct="1">
              <a:defRPr/>
            </a:pPr>
            <a:r>
              <a:rPr lang="zh-CN" altLang="en-US" dirty="0">
                <a:solidFill>
                  <a:schemeClr val="tx1">
                    <a:lumMod val="75000"/>
                    <a:lumOff val="25000"/>
                  </a:schemeClr>
                </a:solidFill>
              </a:rPr>
              <a:t>交叉口：停车控制、信号控制、环形交叉口</a:t>
            </a:r>
          </a:p>
          <a:p>
            <a:pPr marL="384048" lvl="1" indent="-182880" eaLnBrk="1" hangingPunct="1">
              <a:defRPr/>
            </a:pPr>
            <a:r>
              <a:rPr lang="zh-CN" altLang="en-US" dirty="0">
                <a:solidFill>
                  <a:schemeClr val="tx1">
                    <a:lumMod val="75000"/>
                    <a:lumOff val="25000"/>
                  </a:schemeClr>
                </a:solidFill>
              </a:rPr>
              <a:t>街道外行人和自行车设施</a:t>
            </a:r>
          </a:p>
          <a:p>
            <a:pPr marL="384048" lvl="1" indent="-182880" eaLnBrk="1" hangingPunct="1">
              <a:defRPr/>
            </a:pPr>
            <a:r>
              <a:rPr lang="zh-CN" altLang="en-US" dirty="0">
                <a:solidFill>
                  <a:schemeClr val="tx1">
                    <a:lumMod val="75000"/>
                    <a:lumOff val="25000"/>
                  </a:schemeClr>
                </a:solidFill>
              </a:rPr>
              <a:t>立交匝道终端</a:t>
            </a:r>
            <a:endParaRPr lang="en-US" altLang="zh-CN" dirty="0">
              <a:solidFill>
                <a:schemeClr val="tx1">
                  <a:lumMod val="75000"/>
                  <a:lumOff val="25000"/>
                </a:schemeClr>
              </a:solidFill>
            </a:endParaRPr>
          </a:p>
        </p:txBody>
      </p:sp>
      <p:sp>
        <p:nvSpPr>
          <p:cNvPr id="21508" name="Date Placeholder 3">
            <a:extLst>
              <a:ext uri="{FF2B5EF4-FFF2-40B4-BE49-F238E27FC236}">
                <a16:creationId xmlns:a16="http://schemas.microsoft.com/office/drawing/2014/main" id="{7B9C0987-4F0D-4261-942B-EA10D169C6DA}"/>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12/23/2020</a:t>
            </a:r>
          </a:p>
        </p:txBody>
      </p:sp>
      <p:sp>
        <p:nvSpPr>
          <p:cNvPr id="21509" name="Footer Placeholder 4">
            <a:extLst>
              <a:ext uri="{FF2B5EF4-FFF2-40B4-BE49-F238E27FC236}">
                <a16:creationId xmlns:a16="http://schemas.microsoft.com/office/drawing/2014/main" id="{BBAF9534-B9F2-4376-88BC-3EA63DCDACBB}"/>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21510" name="Slide Number Placeholder 5">
            <a:extLst>
              <a:ext uri="{FF2B5EF4-FFF2-40B4-BE49-F238E27FC236}">
                <a16:creationId xmlns:a16="http://schemas.microsoft.com/office/drawing/2014/main" id="{68A5125A-B787-4A0A-9934-E55DC7D9EDB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6</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6DEA8-B1AB-4800-B14A-BD16E099414A}"/>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dirty="0"/>
              <a:t>通行能力定义</a:t>
            </a:r>
          </a:p>
        </p:txBody>
      </p:sp>
      <p:sp>
        <p:nvSpPr>
          <p:cNvPr id="23555" name="Content Placeholder 2">
            <a:extLst>
              <a:ext uri="{FF2B5EF4-FFF2-40B4-BE49-F238E27FC236}">
                <a16:creationId xmlns:a16="http://schemas.microsoft.com/office/drawing/2014/main" id="{3D18C56A-5203-44C1-80E2-4D1E5431195F}"/>
              </a:ext>
            </a:extLst>
          </p:cNvPr>
          <p:cNvSpPr>
            <a:spLocks noGrp="1"/>
          </p:cNvSpPr>
          <p:nvPr>
            <p:ph idx="1"/>
          </p:nvPr>
        </p:nvSpPr>
        <p:spPr>
          <a:extLst/>
        </p:spPr>
        <p:txBody>
          <a:bodyPr/>
          <a:lstStyle/>
          <a:p>
            <a:pPr eaLnBrk="1" hangingPunct="1">
              <a:defRPr/>
            </a:pPr>
            <a:r>
              <a:rPr lang="en-US" altLang="zh-CN" dirty="0"/>
              <a:t>HCM</a:t>
            </a:r>
            <a:r>
              <a:rPr lang="zh-CN" altLang="en-US" dirty="0"/>
              <a:t>将</a:t>
            </a:r>
            <a:r>
              <a:rPr lang="zh-CN" altLang="en-US" b="1" dirty="0"/>
              <a:t>设施的通行能力</a:t>
            </a:r>
            <a:r>
              <a:rPr lang="zh-CN" altLang="en-US" dirty="0"/>
              <a:t>定义为</a:t>
            </a:r>
          </a:p>
          <a:p>
            <a:pPr marL="201168" lvl="1" indent="0" eaLnBrk="1" hangingPunct="1">
              <a:buNone/>
              <a:defRPr/>
            </a:pPr>
            <a:r>
              <a:rPr lang="zh-CN" altLang="en-US" i="1" dirty="0">
                <a:solidFill>
                  <a:schemeClr val="tx1">
                    <a:lumMod val="75000"/>
                    <a:lumOff val="25000"/>
                  </a:schemeClr>
                </a:solidFill>
                <a:latin typeface="Times New Roman" panose="02020603050405020304" pitchFamily="18" charset="0"/>
                <a:cs typeface="Times New Roman" panose="02020603050405020304" pitchFamily="18" charset="0"/>
              </a:rPr>
              <a:t>“</a:t>
            </a:r>
            <a:r>
              <a:rPr lang="zh-CN" altLang="en-US" i="1" dirty="0">
                <a:solidFill>
                  <a:schemeClr val="tx1">
                    <a:lumMod val="75000"/>
                    <a:lumOff val="25000"/>
                  </a:schemeClr>
                </a:solidFill>
                <a:latin typeface="+mn-ea"/>
                <a:cs typeface="Times New Roman" panose="02020603050405020304" pitchFamily="18" charset="0"/>
              </a:rPr>
              <a:t>在当前道路、环境、交通和控制条件下，在</a:t>
            </a:r>
            <a:r>
              <a:rPr lang="zh-CN" altLang="en-US" i="1" dirty="0">
                <a:solidFill>
                  <a:srgbClr val="0070C0"/>
                </a:solidFill>
                <a:latin typeface="+mn-ea"/>
                <a:cs typeface="Times New Roman" panose="02020603050405020304" pitchFamily="18" charset="0"/>
              </a:rPr>
              <a:t>给定的时间段内</a:t>
            </a:r>
            <a:r>
              <a:rPr lang="zh-CN" altLang="en-US" i="1" dirty="0">
                <a:solidFill>
                  <a:schemeClr val="tx1">
                    <a:lumMod val="75000"/>
                    <a:lumOff val="25000"/>
                  </a:schemeClr>
                </a:solidFill>
                <a:latin typeface="+mn-ea"/>
                <a:cs typeface="Times New Roman" panose="02020603050405020304" pitchFamily="18" charset="0"/>
              </a:rPr>
              <a:t>，人或车辆能够</a:t>
            </a:r>
            <a:r>
              <a:rPr lang="zh-CN" altLang="en-US" i="1" dirty="0">
                <a:solidFill>
                  <a:srgbClr val="0070C0"/>
                </a:solidFill>
                <a:latin typeface="+mn-ea"/>
                <a:cs typeface="Times New Roman" panose="02020603050405020304" pitchFamily="18" charset="0"/>
              </a:rPr>
              <a:t>合理地在预期下</a:t>
            </a:r>
            <a:r>
              <a:rPr lang="zh-CN" altLang="en-US" i="1" dirty="0">
                <a:solidFill>
                  <a:schemeClr val="tx1">
                    <a:lumMod val="75000"/>
                    <a:lumOff val="25000"/>
                  </a:schemeClr>
                </a:solidFill>
                <a:latin typeface="+mn-ea"/>
                <a:cs typeface="Times New Roman" panose="02020603050405020304" pitchFamily="18" charset="0"/>
              </a:rPr>
              <a:t>穿过某个地点或车道</a:t>
            </a:r>
            <a:r>
              <a:rPr lang="en-US" altLang="zh-CN" i="1" dirty="0">
                <a:solidFill>
                  <a:schemeClr val="tx1">
                    <a:lumMod val="75000"/>
                    <a:lumOff val="25000"/>
                  </a:schemeClr>
                </a:solidFill>
                <a:latin typeface="+mn-ea"/>
                <a:cs typeface="Times New Roman" panose="02020603050405020304" pitchFamily="18" charset="0"/>
              </a:rPr>
              <a:t>/</a:t>
            </a:r>
            <a:r>
              <a:rPr lang="zh-CN" altLang="en-US" i="1" dirty="0">
                <a:solidFill>
                  <a:schemeClr val="tx1">
                    <a:lumMod val="75000"/>
                    <a:lumOff val="25000"/>
                  </a:schemeClr>
                </a:solidFill>
                <a:latin typeface="+mn-ea"/>
                <a:cs typeface="Times New Roman" panose="02020603050405020304" pitchFamily="18" charset="0"/>
              </a:rPr>
              <a:t>道路的均匀截面的最大可持续小时流率。”</a:t>
            </a:r>
          </a:p>
          <a:p>
            <a:pPr eaLnBrk="1" hangingPunct="1">
              <a:defRPr/>
            </a:pPr>
            <a:r>
              <a:rPr lang="zh-CN" altLang="en-US" dirty="0"/>
              <a:t> </a:t>
            </a:r>
          </a:p>
          <a:p>
            <a:pPr marL="91440" indent="-91440" eaLnBrk="1" hangingPunct="1">
              <a:defRPr/>
            </a:pPr>
            <a:r>
              <a:rPr lang="zh-CN" altLang="en-US" dirty="0">
                <a:solidFill>
                  <a:srgbClr val="FF0000"/>
                </a:solidFill>
              </a:rPr>
              <a:t>是否可以观察到流率高于通行能力？</a:t>
            </a:r>
            <a:endParaRPr lang="en-US" altLang="zh-CN" dirty="0">
              <a:solidFill>
                <a:srgbClr val="FF0000"/>
              </a:solidFill>
            </a:endParaRPr>
          </a:p>
          <a:p>
            <a:pPr marL="384048" lvl="1" indent="-182880" eaLnBrk="1" hangingPunct="1">
              <a:defRPr/>
            </a:pPr>
            <a:r>
              <a:rPr lang="zh-CN" altLang="en-US" dirty="0">
                <a:solidFill>
                  <a:schemeClr val="tx1">
                    <a:lumMod val="75000"/>
                    <a:lumOff val="25000"/>
                  </a:schemeClr>
                </a:solidFill>
              </a:rPr>
              <a:t>答案是肯定的，因为实际的交通流量是不断变化的，所以交通流会有高峰和低谷。</a:t>
            </a:r>
            <a:endParaRPr lang="en-US" altLang="zh-CN" dirty="0">
              <a:solidFill>
                <a:schemeClr val="tx1">
                  <a:lumMod val="75000"/>
                  <a:lumOff val="25000"/>
                </a:schemeClr>
              </a:solidFill>
            </a:endParaRPr>
          </a:p>
        </p:txBody>
      </p:sp>
      <p:sp>
        <p:nvSpPr>
          <p:cNvPr id="23556" name="Date Placeholder 3">
            <a:extLst>
              <a:ext uri="{FF2B5EF4-FFF2-40B4-BE49-F238E27FC236}">
                <a16:creationId xmlns:a16="http://schemas.microsoft.com/office/drawing/2014/main" id="{0D84B968-8EA4-4CB3-8413-92ABC94D1F7A}"/>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12/23/2020</a:t>
            </a:r>
          </a:p>
        </p:txBody>
      </p:sp>
      <p:sp>
        <p:nvSpPr>
          <p:cNvPr id="23557" name="Footer Placeholder 4">
            <a:extLst>
              <a:ext uri="{FF2B5EF4-FFF2-40B4-BE49-F238E27FC236}">
                <a16:creationId xmlns:a16="http://schemas.microsoft.com/office/drawing/2014/main" id="{17168AFB-1892-455F-B9FF-B4A0D2B292CE}"/>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23558" name="Slide Number Placeholder 5">
            <a:extLst>
              <a:ext uri="{FF2B5EF4-FFF2-40B4-BE49-F238E27FC236}">
                <a16:creationId xmlns:a16="http://schemas.microsoft.com/office/drawing/2014/main" id="{4120F182-F930-4095-A795-189FD05BE90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7</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2">
            <a:extLst>
              <a:ext uri="{FF2B5EF4-FFF2-40B4-BE49-F238E27FC236}">
                <a16:creationId xmlns:a16="http://schemas.microsoft.com/office/drawing/2014/main" id="{6A055AD6-871F-4B97-8C5F-2FDB98C01984}"/>
              </a:ext>
            </a:extLst>
          </p:cNvPr>
          <p:cNvSpPr>
            <a:spLocks noGrp="1"/>
          </p:cNvSpPr>
          <p:nvPr>
            <p:ph idx="1"/>
          </p:nvPr>
        </p:nvSpPr>
        <p:spPr>
          <a:xfrm>
            <a:off x="876300" y="1241425"/>
            <a:ext cx="3695700" cy="5218113"/>
          </a:xfrm>
        </p:spPr>
        <p:txBody>
          <a:bodyPr/>
          <a:lstStyle/>
          <a:p>
            <a:pPr lvl="1" eaLnBrk="1" hangingPunct="1">
              <a:spcAft>
                <a:spcPts val="1200"/>
              </a:spcAft>
            </a:pPr>
            <a:r>
              <a:rPr lang="zh-CN" altLang="en-US"/>
              <a:t>最大每小时流率通常被定义为最高</a:t>
            </a:r>
            <a:r>
              <a:rPr lang="en-US" altLang="zh-CN"/>
              <a:t>15</a:t>
            </a:r>
            <a:r>
              <a:rPr lang="zh-CN" altLang="en-US"/>
              <a:t>分钟内的交通流率。</a:t>
            </a:r>
            <a:endParaRPr lang="en-US" altLang="zh-CN"/>
          </a:p>
          <a:p>
            <a:pPr lvl="1" eaLnBrk="1" hangingPunct="1">
              <a:spcAft>
                <a:spcPts val="1200"/>
              </a:spcAft>
            </a:pPr>
            <a:r>
              <a:rPr lang="zh-CN" altLang="en-US"/>
              <a:t>必须小于最高</a:t>
            </a:r>
            <a:r>
              <a:rPr lang="en-US" altLang="zh-CN"/>
              <a:t>5</a:t>
            </a:r>
            <a:r>
              <a:rPr lang="zh-CN" altLang="en-US"/>
              <a:t>分钟流率，因为该流量无法维持。</a:t>
            </a:r>
            <a:endParaRPr lang="en-US" altLang="zh-CN"/>
          </a:p>
          <a:p>
            <a:pPr lvl="1" eaLnBrk="1" hangingPunct="1">
              <a:spcAft>
                <a:spcPts val="1200"/>
              </a:spcAft>
            </a:pPr>
            <a:r>
              <a:rPr lang="zh-CN" altLang="en-US"/>
              <a:t>通过这种方式获得的通行能力不能保证为一小时内可容纳的最大车辆数。</a:t>
            </a:r>
            <a:endParaRPr lang="en-US" altLang="zh-CN"/>
          </a:p>
        </p:txBody>
      </p:sp>
      <p:sp>
        <p:nvSpPr>
          <p:cNvPr id="25603" name="Date Placeholder 3">
            <a:extLst>
              <a:ext uri="{FF2B5EF4-FFF2-40B4-BE49-F238E27FC236}">
                <a16:creationId xmlns:a16="http://schemas.microsoft.com/office/drawing/2014/main" id="{AF0243EB-F81A-4F0F-B0FF-CF539DCF4D8C}"/>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12/23/2020</a:t>
            </a:r>
          </a:p>
        </p:txBody>
      </p:sp>
      <p:sp>
        <p:nvSpPr>
          <p:cNvPr id="25604" name="Footer Placeholder 4">
            <a:extLst>
              <a:ext uri="{FF2B5EF4-FFF2-40B4-BE49-F238E27FC236}">
                <a16:creationId xmlns:a16="http://schemas.microsoft.com/office/drawing/2014/main" id="{8F95B33F-BDCD-450A-B545-5D24631F0A7F}"/>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25605" name="Slide Number Placeholder 5">
            <a:extLst>
              <a:ext uri="{FF2B5EF4-FFF2-40B4-BE49-F238E27FC236}">
                <a16:creationId xmlns:a16="http://schemas.microsoft.com/office/drawing/2014/main" id="{C5D17178-B9C0-4651-8379-0D2E9EF63AF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8</a:t>
            </a:r>
          </a:p>
        </p:txBody>
      </p:sp>
      <p:graphicFrame>
        <p:nvGraphicFramePr>
          <p:cNvPr id="25606" name="Chart 6">
            <a:extLst>
              <a:ext uri="{FF2B5EF4-FFF2-40B4-BE49-F238E27FC236}">
                <a16:creationId xmlns:a16="http://schemas.microsoft.com/office/drawing/2014/main" id="{A031B5E2-F633-496A-9E8D-3148A6673D0B}"/>
              </a:ext>
            </a:extLst>
          </p:cNvPr>
          <p:cNvGraphicFramePr>
            <a:graphicFrameLocks/>
          </p:cNvGraphicFramePr>
          <p:nvPr/>
        </p:nvGraphicFramePr>
        <p:xfrm>
          <a:off x="4654550" y="1612900"/>
          <a:ext cx="7102475" cy="4633913"/>
        </p:xfrm>
        <a:graphic>
          <a:graphicData uri="http://schemas.openxmlformats.org/presentationml/2006/ole">
            <mc:AlternateContent xmlns:mc="http://schemas.openxmlformats.org/markup-compatibility/2006">
              <mc:Choice xmlns:v="urn:schemas-microsoft-com:vml" Requires="v">
                <p:oleObj spid="_x0000_s25619" name="图表" r:id="rId4" imgW="7108552" imgH="4639458" progId="Excel.Chart.8">
                  <p:embed/>
                </p:oleObj>
              </mc:Choice>
              <mc:Fallback>
                <p:oleObj name="图表" r:id="rId4" imgW="7108552" imgH="4639458" progId="Excel.Chart.8">
                  <p:embed/>
                  <p:pic>
                    <p:nvPicPr>
                      <p:cNvPr id="0" name="Chart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4550" y="1612900"/>
                        <a:ext cx="7102475" cy="463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9" name="Straight Arrow Connector 8">
            <a:extLst>
              <a:ext uri="{FF2B5EF4-FFF2-40B4-BE49-F238E27FC236}">
                <a16:creationId xmlns:a16="http://schemas.microsoft.com/office/drawing/2014/main" id="{3A4DAB31-F9D0-47C7-8DA2-B147C856D30D}"/>
              </a:ext>
            </a:extLst>
          </p:cNvPr>
          <p:cNvCxnSpPr/>
          <p:nvPr/>
        </p:nvCxnSpPr>
        <p:spPr>
          <a:xfrm>
            <a:off x="7277100" y="1587500"/>
            <a:ext cx="0" cy="40005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608" name="TextBox 10">
            <a:extLst>
              <a:ext uri="{FF2B5EF4-FFF2-40B4-BE49-F238E27FC236}">
                <a16:creationId xmlns:a16="http://schemas.microsoft.com/office/drawing/2014/main" id="{7AB81005-5309-4CB2-9F13-16205C15CD11}"/>
              </a:ext>
            </a:extLst>
          </p:cNvPr>
          <p:cNvSpPr txBox="1">
            <a:spLocks noChangeArrowheads="1"/>
          </p:cNvSpPr>
          <p:nvPr/>
        </p:nvSpPr>
        <p:spPr bwMode="auto">
          <a:xfrm>
            <a:off x="5911850" y="1293813"/>
            <a:ext cx="16859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a:t>最高</a:t>
            </a:r>
            <a:r>
              <a:rPr lang="en-US" altLang="zh-CN"/>
              <a:t>5</a:t>
            </a:r>
            <a:r>
              <a:rPr lang="zh-CN" altLang="en-US"/>
              <a:t>分钟流率</a:t>
            </a:r>
            <a:endParaRPr lang="en-US" altLang="zh-CN"/>
          </a:p>
        </p:txBody>
      </p:sp>
      <p:sp>
        <p:nvSpPr>
          <p:cNvPr id="13" name="Title 1">
            <a:extLst>
              <a:ext uri="{FF2B5EF4-FFF2-40B4-BE49-F238E27FC236}">
                <a16:creationId xmlns:a16="http://schemas.microsoft.com/office/drawing/2014/main" id="{0AF2F323-0F3D-481F-8262-3E51F2A47360}"/>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dirty="0"/>
              <a:t>通行能力定义</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91B85-39BC-48C2-8BC9-C74830880B36}"/>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dirty="0"/>
              <a:t>通行能力定义</a:t>
            </a:r>
          </a:p>
        </p:txBody>
      </p:sp>
      <p:sp>
        <p:nvSpPr>
          <p:cNvPr id="27651" name="Content Placeholder 2">
            <a:extLst>
              <a:ext uri="{FF2B5EF4-FFF2-40B4-BE49-F238E27FC236}">
                <a16:creationId xmlns:a16="http://schemas.microsoft.com/office/drawing/2014/main" id="{3DAFADB3-BC8C-4832-8157-5C52C3878410}"/>
              </a:ext>
            </a:extLst>
          </p:cNvPr>
          <p:cNvSpPr>
            <a:spLocks noGrp="1"/>
          </p:cNvSpPr>
          <p:nvPr>
            <p:ph idx="1"/>
          </p:nvPr>
        </p:nvSpPr>
        <p:spPr/>
        <p:txBody>
          <a:bodyPr/>
          <a:lstStyle/>
          <a:p>
            <a:pPr eaLnBrk="1" hangingPunct="1"/>
            <a:r>
              <a:rPr lang="zh-CN" altLang="en-US" dirty="0"/>
              <a:t>设施的容量取决于当时的条件。</a:t>
            </a:r>
            <a:endParaRPr lang="en-US" altLang="zh-CN" dirty="0"/>
          </a:p>
          <a:p>
            <a:pPr eaLnBrk="1" hangingPunct="1"/>
            <a:endParaRPr lang="en-US" altLang="zh-CN" dirty="0"/>
          </a:p>
          <a:p>
            <a:pPr marL="91440" indent="-91440" eaLnBrk="1" hangingPunct="1"/>
            <a:r>
              <a:rPr lang="zh-CN" altLang="en-US" dirty="0">
                <a:solidFill>
                  <a:srgbClr val="FF0000"/>
                </a:solidFill>
              </a:rPr>
              <a:t>当时的条件是指什么？</a:t>
            </a:r>
            <a:endParaRPr lang="en-US" altLang="zh-CN" dirty="0">
              <a:solidFill>
                <a:srgbClr val="FF0000"/>
              </a:solidFill>
            </a:endParaRPr>
          </a:p>
          <a:p>
            <a:pPr marL="384048" lvl="1" indent="-182880" eaLnBrk="1" hangingPunct="1"/>
            <a:r>
              <a:rPr lang="zh-CN" altLang="en-US" dirty="0">
                <a:solidFill>
                  <a:schemeClr val="tx1">
                    <a:lumMod val="75000"/>
                    <a:lumOff val="25000"/>
                  </a:schemeClr>
                </a:solidFill>
              </a:rPr>
              <a:t>交通条件：车辆数量（</a:t>
            </a:r>
            <a:r>
              <a:rPr lang="en-US" altLang="zh-CN" dirty="0">
                <a:solidFill>
                  <a:schemeClr val="tx1">
                    <a:lumMod val="75000"/>
                    <a:lumOff val="25000"/>
                  </a:schemeClr>
                </a:solidFill>
              </a:rPr>
              <a:t>PC</a:t>
            </a:r>
            <a:r>
              <a:rPr lang="zh-CN" altLang="en-US" dirty="0">
                <a:solidFill>
                  <a:schemeClr val="tx1">
                    <a:lumMod val="75000"/>
                    <a:lumOff val="25000"/>
                  </a:schemeClr>
                </a:solidFill>
              </a:rPr>
              <a:t>、卡车、公共汽车和休闲车）、高峰特性、转向行为等；</a:t>
            </a:r>
          </a:p>
          <a:p>
            <a:pPr marL="384048" lvl="1" indent="-182880" eaLnBrk="1" hangingPunct="1"/>
            <a:r>
              <a:rPr lang="zh-CN" altLang="en-US" dirty="0">
                <a:solidFill>
                  <a:schemeClr val="tx1">
                    <a:lumMod val="75000"/>
                    <a:lumOff val="25000"/>
                  </a:schemeClr>
                </a:solidFill>
              </a:rPr>
              <a:t>道路条件：几何特性（例如车道和路肩宽度、线形）；</a:t>
            </a:r>
          </a:p>
          <a:p>
            <a:pPr marL="384048" lvl="1" indent="-182880" eaLnBrk="1" hangingPunct="1"/>
            <a:r>
              <a:rPr lang="zh-CN" altLang="en-US" dirty="0">
                <a:solidFill>
                  <a:schemeClr val="tx1">
                    <a:lumMod val="75000"/>
                    <a:lumOff val="25000"/>
                  </a:schemeClr>
                </a:solidFill>
              </a:rPr>
              <a:t>控制条件：信号、标记和控制标志。</a:t>
            </a:r>
          </a:p>
          <a:p>
            <a:pPr eaLnBrk="1" hangingPunct="1"/>
            <a:r>
              <a:rPr lang="zh-CN" altLang="en-US" dirty="0"/>
              <a:t> </a:t>
            </a:r>
          </a:p>
          <a:p>
            <a:pPr marL="91440" indent="-91440" eaLnBrk="1" hangingPunct="1"/>
            <a:r>
              <a:rPr lang="zh-CN" altLang="en-US" dirty="0">
                <a:solidFill>
                  <a:schemeClr val="tx1">
                    <a:lumMod val="75000"/>
                    <a:lumOff val="25000"/>
                  </a:schemeClr>
                </a:solidFill>
              </a:rPr>
              <a:t>通常，描述当时的条件需要你定义设施类型以及几何结构、交通流和控制条件的描述。</a:t>
            </a:r>
            <a:endParaRPr lang="en-US" altLang="zh-CN" dirty="0">
              <a:solidFill>
                <a:schemeClr val="tx1">
                  <a:lumMod val="75000"/>
                  <a:lumOff val="25000"/>
                </a:schemeClr>
              </a:solidFill>
            </a:endParaRPr>
          </a:p>
        </p:txBody>
      </p:sp>
      <p:sp>
        <p:nvSpPr>
          <p:cNvPr id="27652" name="Date Placeholder 3">
            <a:extLst>
              <a:ext uri="{FF2B5EF4-FFF2-40B4-BE49-F238E27FC236}">
                <a16:creationId xmlns:a16="http://schemas.microsoft.com/office/drawing/2014/main" id="{78970B9A-3161-4078-A166-05A0433D8AC6}"/>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12/23/2020</a:t>
            </a:r>
          </a:p>
        </p:txBody>
      </p:sp>
      <p:sp>
        <p:nvSpPr>
          <p:cNvPr id="27653" name="Footer Placeholder 4">
            <a:extLst>
              <a:ext uri="{FF2B5EF4-FFF2-40B4-BE49-F238E27FC236}">
                <a16:creationId xmlns:a16="http://schemas.microsoft.com/office/drawing/2014/main" id="{E207C41D-9BB8-4AB7-9F7D-0D634620BD5D}"/>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27654" name="Slide Number Placeholder 5">
            <a:extLst>
              <a:ext uri="{FF2B5EF4-FFF2-40B4-BE49-F238E27FC236}">
                <a16:creationId xmlns:a16="http://schemas.microsoft.com/office/drawing/2014/main" id="{2C3E321E-6843-43B2-8BEA-B4E8F43A5FB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9</a:t>
            </a:r>
          </a:p>
        </p:txBody>
      </p:sp>
    </p:spTree>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36989</TotalTime>
  <Words>7240</Words>
  <Application>Microsoft Office PowerPoint</Application>
  <PresentationFormat>宽屏</PresentationFormat>
  <Paragraphs>778</Paragraphs>
  <Slides>37</Slides>
  <Notes>36</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37</vt:i4>
      </vt:variant>
    </vt:vector>
  </HeadingPairs>
  <TitlesOfParts>
    <vt:vector size="48" baseType="lpstr">
      <vt:lpstr>等线</vt:lpstr>
      <vt:lpstr>宋体</vt:lpstr>
      <vt:lpstr>Arial</vt:lpstr>
      <vt:lpstr>Calibri</vt:lpstr>
      <vt:lpstr>Calibri Light</vt:lpstr>
      <vt:lpstr>Cambria Math</vt:lpstr>
      <vt:lpstr>Symbol</vt:lpstr>
      <vt:lpstr>Times New Roman</vt:lpstr>
      <vt:lpstr>Wingdings</vt:lpstr>
      <vt:lpstr>Retrospect</vt:lpstr>
      <vt:lpstr>图表</vt:lpstr>
      <vt:lpstr>道路通行能力分析</vt:lpstr>
      <vt:lpstr>通行能力概念</vt:lpstr>
      <vt:lpstr>通行能力概念</vt:lpstr>
      <vt:lpstr>道路通行能力手册（HCM）</vt:lpstr>
      <vt:lpstr>道路通行能力手册（HCM）</vt:lpstr>
      <vt:lpstr>道路通行能力手册（HCM）</vt:lpstr>
      <vt:lpstr>通行能力定义</vt:lpstr>
      <vt:lpstr>通行能力定义</vt:lpstr>
      <vt:lpstr>通行能力定义</vt:lpstr>
      <vt:lpstr>通行能力定义</vt:lpstr>
      <vt:lpstr>设施类型</vt:lpstr>
      <vt:lpstr>基本条件</vt:lpstr>
      <vt:lpstr>基本条件</vt:lpstr>
      <vt:lpstr>高速公路基本路段</vt:lpstr>
      <vt:lpstr>双车道公路</vt:lpstr>
      <vt:lpstr>双车道公路</vt:lpstr>
      <vt:lpstr>间断流</vt:lpstr>
      <vt:lpstr>间断流</vt:lpstr>
      <vt:lpstr>服务水平（ Level of Service ，LOS）</vt:lpstr>
      <vt:lpstr>服务水平（LOS）</vt:lpstr>
      <vt:lpstr>有效性度量（MOE）</vt:lpstr>
      <vt:lpstr>服务水平（LOS）</vt:lpstr>
      <vt:lpstr>PowerPoint 演示文稿</vt:lpstr>
      <vt:lpstr>高速公路服务水平分析</vt:lpstr>
      <vt:lpstr>高速公路服务水平分析</vt:lpstr>
      <vt:lpstr>高速公路服务水平分析</vt:lpstr>
      <vt:lpstr>高速公路服务水平分析</vt:lpstr>
      <vt:lpstr>计算FFS-示例</vt:lpstr>
      <vt:lpstr>PowerPoint 演示文稿</vt:lpstr>
      <vt:lpstr>高速公路服务水平分析</vt:lpstr>
      <vt:lpstr>高速公路服务水平分析</vt:lpstr>
      <vt:lpstr>高速公路服务水平分析</vt:lpstr>
      <vt:lpstr>重型车辆调整</vt:lpstr>
      <vt:lpstr>重型车辆调整</vt:lpstr>
      <vt:lpstr>重型车辆调整</vt:lpstr>
      <vt:lpstr>对驾驶员总体的调整</vt:lpstr>
      <vt:lpstr>练习和作业</vt:lpstr>
    </vt:vector>
  </TitlesOfParts>
  <Company>UW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Exercise IV</dc:title>
  <dc:creator>Wenbo Zhu</dc:creator>
  <cp:lastModifiedBy>LYJ</cp:lastModifiedBy>
  <cp:revision>806</cp:revision>
  <dcterms:created xsi:type="dcterms:W3CDTF">2016-12-05T18:51:00Z</dcterms:created>
  <dcterms:modified xsi:type="dcterms:W3CDTF">2021-01-27T06:09:25Z</dcterms:modified>
</cp:coreProperties>
</file>