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9"/>
  </p:notesMasterIdLst>
  <p:sldIdLst>
    <p:sldId id="280" r:id="rId2"/>
    <p:sldId id="347" r:id="rId3"/>
    <p:sldId id="348" r:id="rId4"/>
    <p:sldId id="284" r:id="rId5"/>
    <p:sldId id="349" r:id="rId6"/>
    <p:sldId id="350" r:id="rId7"/>
    <p:sldId id="351" r:id="rId8"/>
    <p:sldId id="352" r:id="rId9"/>
    <p:sldId id="382"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7" r:id="rId34"/>
    <p:sldId id="408" r:id="rId35"/>
    <p:sldId id="409" r:id="rId36"/>
    <p:sldId id="410" r:id="rId37"/>
    <p:sldId id="411" r:id="rId38"/>
    <p:sldId id="412" r:id="rId39"/>
    <p:sldId id="413" r:id="rId40"/>
    <p:sldId id="414" r:id="rId41"/>
    <p:sldId id="415" r:id="rId42"/>
    <p:sldId id="416" r:id="rId43"/>
    <p:sldId id="417" r:id="rId44"/>
    <p:sldId id="366" r:id="rId45"/>
    <p:sldId id="367" r:id="rId46"/>
    <p:sldId id="368" r:id="rId47"/>
    <p:sldId id="369" r:id="rId48"/>
    <p:sldId id="370" r:id="rId49"/>
    <p:sldId id="371" r:id="rId50"/>
    <p:sldId id="372" r:id="rId51"/>
    <p:sldId id="373" r:id="rId52"/>
    <p:sldId id="374" r:id="rId53"/>
    <p:sldId id="375" r:id="rId54"/>
    <p:sldId id="376" r:id="rId55"/>
    <p:sldId id="377" r:id="rId56"/>
    <p:sldId id="379" r:id="rId57"/>
    <p:sldId id="378" r:id="rId5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D8686"/>
    <a:srgbClr val="FF00FF"/>
    <a:srgbClr val="3B3BFF"/>
    <a:srgbClr val="008080"/>
    <a:srgbClr val="FF6803"/>
    <a:srgbClr val="F7A20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83021" autoAdjust="0"/>
  </p:normalViewPr>
  <p:slideViewPr>
    <p:cSldViewPr snapToGrid="0">
      <p:cViewPr varScale="1">
        <p:scale>
          <a:sx n="57" d="100"/>
          <a:sy n="57" d="100"/>
        </p:scale>
        <p:origin x="102" y="90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99CA5D-159B-4DFC-B2D9-633B5800E278}"/>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3" name="Date Placeholder 2">
            <a:extLst>
              <a:ext uri="{FF2B5EF4-FFF2-40B4-BE49-F238E27FC236}">
                <a16:creationId xmlns:a16="http://schemas.microsoft.com/office/drawing/2014/main" id="{E2669954-5294-4947-A03B-666D6578B589}"/>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anose="02010600030101010101" pitchFamily="2" charset="-122"/>
              </a:defRPr>
            </a:lvl1pPr>
          </a:lstStyle>
          <a:p>
            <a:pPr>
              <a:defRPr/>
            </a:pPr>
            <a:fld id="{A647D8F6-5433-460F-90AC-D1C22E9E4139}" type="datetimeFigureOut">
              <a:rPr lang="en-US" altLang="zh-CN"/>
              <a:pPr>
                <a:defRPr/>
              </a:pPr>
              <a:t>2/18/2021</a:t>
            </a:fld>
            <a:endParaRPr lang="en-US" altLang="zh-CN"/>
          </a:p>
        </p:txBody>
      </p:sp>
      <p:sp>
        <p:nvSpPr>
          <p:cNvPr id="4" name="Slide Image Placeholder 3">
            <a:extLst>
              <a:ext uri="{FF2B5EF4-FFF2-40B4-BE49-F238E27FC236}">
                <a16:creationId xmlns:a16="http://schemas.microsoft.com/office/drawing/2014/main" id="{F5A90E02-146E-4FB3-893D-3BF508D8791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AD28F46-37AA-4BD6-A4E5-11C4704BDFD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129D8A7-80BD-46AF-B0B8-286F3A225542}"/>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7" name="Slide Number Placeholder 6">
            <a:extLst>
              <a:ext uri="{FF2B5EF4-FFF2-40B4-BE49-F238E27FC236}">
                <a16:creationId xmlns:a16="http://schemas.microsoft.com/office/drawing/2014/main" id="{1F2C99CC-8E8D-4B30-8502-E29D0CFAC1D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E208EB4D-D8B7-4AA3-A72A-172A0A0569F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BFF0FEE9-139F-4C98-9C4F-1CCDE660A4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AEEEFB8F-47CC-4631-8F42-7E0D3B642A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Okay, now we our discussion on SQL and move to the introduction of R.</a:t>
            </a:r>
          </a:p>
          <a:p>
            <a:pPr eaLnBrk="1" hangingPunct="1">
              <a:spcBef>
                <a:spcPct val="0"/>
              </a:spcBef>
            </a:pPr>
            <a:r>
              <a:rPr lang="en-US" altLang="zh-CN">
                <a:ea typeface="宋体" panose="02010600030101010101" pitchFamily="2" charset="-122"/>
              </a:rPr>
              <a:t>I want to make you clear that in this class we are not going to introduce how to work with R as much as what we did with SQL.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Rather, we will focus on the database connection functions in R and see how it enables us to perform some statistical analysis on our data in the SQL database.</a:t>
            </a:r>
          </a:p>
        </p:txBody>
      </p:sp>
      <p:sp>
        <p:nvSpPr>
          <p:cNvPr id="12292" name="Slide Number Placeholder 3">
            <a:extLst>
              <a:ext uri="{FF2B5EF4-FFF2-40B4-BE49-F238E27FC236}">
                <a16:creationId xmlns:a16="http://schemas.microsoft.com/office/drawing/2014/main" id="{76162F53-65C2-46B0-8AFF-51E6CED533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255EA56-89C5-4C11-BEBB-EE90D592841E}"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6DBA0BA-B0DD-4D9F-BA0E-BA565223BD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0A124AE-C930-42D5-A82E-10B975FC70D0}" type="slidenum">
              <a:rPr lang="en-US" altLang="zh-CN" smtClean="0">
                <a:latin typeface="Arial" panose="020B0604020202020204" pitchFamily="34" charset="0"/>
                <a:ea typeface="等线" panose="02010600030101010101" pitchFamily="2" charset="-122"/>
              </a:rPr>
              <a:pPr/>
              <a:t>13</a:t>
            </a:fld>
            <a:endParaRPr lang="en-US" altLang="zh-CN">
              <a:latin typeface="Arial" panose="020B0604020202020204" pitchFamily="34" charset="0"/>
              <a:ea typeface="等线" panose="02010600030101010101" pitchFamily="2" charset="-122"/>
            </a:endParaRPr>
          </a:p>
        </p:txBody>
      </p:sp>
      <p:sp>
        <p:nvSpPr>
          <p:cNvPr id="33795" name="Rectangle 2">
            <a:extLst>
              <a:ext uri="{FF2B5EF4-FFF2-40B4-BE49-F238E27FC236}">
                <a16:creationId xmlns:a16="http://schemas.microsoft.com/office/drawing/2014/main" id="{0AD92B34-C790-49E4-B85C-79A81160D47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a:extLst>
              <a:ext uri="{FF2B5EF4-FFF2-40B4-BE49-F238E27FC236}">
                <a16:creationId xmlns:a16="http://schemas.microsoft.com/office/drawing/2014/main" id="{A15B0E7F-5D4C-4B35-B7C1-661AEF08BC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FEBEAF45-B721-42F7-8594-4B91DEFD47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264FF6A-6E15-496A-9013-B5C62E3EED1D}" type="slidenum">
              <a:rPr lang="en-US" altLang="zh-CN" smtClean="0">
                <a:latin typeface="Arial" panose="020B0604020202020204" pitchFamily="34" charset="0"/>
                <a:ea typeface="等线" panose="02010600030101010101" pitchFamily="2" charset="-122"/>
              </a:rPr>
              <a:pPr/>
              <a:t>15</a:t>
            </a:fld>
            <a:endParaRPr lang="en-US" altLang="zh-CN">
              <a:latin typeface="Arial" panose="020B0604020202020204" pitchFamily="34" charset="0"/>
              <a:ea typeface="等线" panose="02010600030101010101" pitchFamily="2" charset="-122"/>
            </a:endParaRPr>
          </a:p>
        </p:txBody>
      </p:sp>
      <p:sp>
        <p:nvSpPr>
          <p:cNvPr id="36867" name="Rectangle 2">
            <a:extLst>
              <a:ext uri="{FF2B5EF4-FFF2-40B4-BE49-F238E27FC236}">
                <a16:creationId xmlns:a16="http://schemas.microsoft.com/office/drawing/2014/main" id="{18797EE6-FE49-4F5F-A69A-ABFB1F26830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CE3BC112-0A89-44D5-A6EF-E2C1D10D1E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B645D9F0-B8C1-4DB5-A5A1-D48C048D6E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696B72A-9056-4306-A99F-1C877666121C}" type="slidenum">
              <a:rPr lang="en-US" altLang="zh-CN" smtClean="0">
                <a:latin typeface="Arial" panose="020B0604020202020204" pitchFamily="34" charset="0"/>
                <a:ea typeface="等线" panose="02010600030101010101" pitchFamily="2" charset="-122"/>
              </a:rPr>
              <a:pPr/>
              <a:t>16</a:t>
            </a:fld>
            <a:endParaRPr lang="en-US" altLang="zh-CN">
              <a:latin typeface="Arial" panose="020B0604020202020204" pitchFamily="34" charset="0"/>
              <a:ea typeface="等线" panose="02010600030101010101" pitchFamily="2" charset="-122"/>
            </a:endParaRPr>
          </a:p>
        </p:txBody>
      </p:sp>
      <p:sp>
        <p:nvSpPr>
          <p:cNvPr id="38915" name="Rectangle 2">
            <a:extLst>
              <a:ext uri="{FF2B5EF4-FFF2-40B4-BE49-F238E27FC236}">
                <a16:creationId xmlns:a16="http://schemas.microsoft.com/office/drawing/2014/main" id="{070FD228-142C-485B-BC74-2456141EAE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a:extLst>
              <a:ext uri="{FF2B5EF4-FFF2-40B4-BE49-F238E27FC236}">
                <a16:creationId xmlns:a16="http://schemas.microsoft.com/office/drawing/2014/main" id="{6298DD8C-E044-4F08-9342-38B945D915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0F02652-0DCC-447B-A7EC-A6249FC5A0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5185F7B-C2B1-4C65-88F3-0E6770E0BE73}" type="slidenum">
              <a:rPr lang="en-US" altLang="zh-CN" smtClean="0">
                <a:latin typeface="Arial" panose="020B0604020202020204" pitchFamily="34" charset="0"/>
                <a:ea typeface="等线" panose="02010600030101010101" pitchFamily="2" charset="-122"/>
              </a:rPr>
              <a:pPr/>
              <a:t>17</a:t>
            </a:fld>
            <a:endParaRPr lang="en-US" altLang="zh-CN">
              <a:latin typeface="Arial" panose="020B0604020202020204" pitchFamily="34" charset="0"/>
              <a:ea typeface="等线" panose="02010600030101010101" pitchFamily="2" charset="-122"/>
            </a:endParaRPr>
          </a:p>
        </p:txBody>
      </p:sp>
      <p:sp>
        <p:nvSpPr>
          <p:cNvPr id="40963" name="Rectangle 2">
            <a:extLst>
              <a:ext uri="{FF2B5EF4-FFF2-40B4-BE49-F238E27FC236}">
                <a16:creationId xmlns:a16="http://schemas.microsoft.com/office/drawing/2014/main" id="{6728A407-C44C-4D81-8D3D-D32B96DDB87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a:extLst>
              <a:ext uri="{FF2B5EF4-FFF2-40B4-BE49-F238E27FC236}">
                <a16:creationId xmlns:a16="http://schemas.microsoft.com/office/drawing/2014/main" id="{9F8FDEEC-0583-4DE0-9368-C675D2E044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24489DB-AE57-4BF0-AD91-795199F4B4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3BE3B46-32C9-45FA-AF44-80C467D9E5E6}" type="slidenum">
              <a:rPr lang="en-US" altLang="zh-CN" smtClean="0">
                <a:latin typeface="Arial" panose="020B0604020202020204" pitchFamily="34" charset="0"/>
                <a:ea typeface="等线" panose="02010600030101010101" pitchFamily="2" charset="-122"/>
              </a:rPr>
              <a:pPr/>
              <a:t>20</a:t>
            </a:fld>
            <a:endParaRPr lang="en-US" altLang="zh-CN">
              <a:latin typeface="Arial" panose="020B0604020202020204" pitchFamily="34" charset="0"/>
              <a:ea typeface="等线" panose="02010600030101010101" pitchFamily="2" charset="-122"/>
            </a:endParaRPr>
          </a:p>
        </p:txBody>
      </p:sp>
      <p:sp>
        <p:nvSpPr>
          <p:cNvPr id="45059" name="Rectangle 2">
            <a:extLst>
              <a:ext uri="{FF2B5EF4-FFF2-40B4-BE49-F238E27FC236}">
                <a16:creationId xmlns:a16="http://schemas.microsoft.com/office/drawing/2014/main" id="{682C691D-9F94-4DA1-8A0D-1E9CCFAC57E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a:extLst>
              <a:ext uri="{FF2B5EF4-FFF2-40B4-BE49-F238E27FC236}">
                <a16:creationId xmlns:a16="http://schemas.microsoft.com/office/drawing/2014/main" id="{B6F19CE4-0856-4425-A79A-08BB314A7B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01B3B25E-27AF-4641-99A9-AE76987E7F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996C986E-C2B5-49AF-AA10-2D7DE80F89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
        <p:nvSpPr>
          <p:cNvPr id="47108" name="Slide Number Placeholder 3">
            <a:extLst>
              <a:ext uri="{FF2B5EF4-FFF2-40B4-BE49-F238E27FC236}">
                <a16:creationId xmlns:a16="http://schemas.microsoft.com/office/drawing/2014/main" id="{7E62D84F-30D8-4B5E-9878-0A6F8937FC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778CF42E-5C6D-4663-B157-B7216FD143C4}" type="slidenum">
              <a:rPr lang="en-US" altLang="zh-CN" smtClean="0">
                <a:latin typeface="Arial" panose="020B0604020202020204" pitchFamily="34" charset="0"/>
                <a:ea typeface="等线" panose="02010600030101010101" pitchFamily="2" charset="-122"/>
              </a:rPr>
              <a:pPr/>
              <a:t>21</a:t>
            </a:fld>
            <a:endParaRPr lang="en-US" altLang="zh-CN">
              <a:latin typeface="Arial" panose="020B0604020202020204" pitchFamily="34" charset="0"/>
              <a:ea typeface="等线"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9F4C8322-77FB-4035-A9B6-D14A0E6107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2E21669-6411-4942-9126-8DE3927AE12E}" type="slidenum">
              <a:rPr lang="en-US" altLang="zh-CN" smtClean="0">
                <a:latin typeface="Arial" panose="020B0604020202020204" pitchFamily="34" charset="0"/>
                <a:ea typeface="等线" panose="02010600030101010101" pitchFamily="2" charset="-122"/>
              </a:rPr>
              <a:pPr/>
              <a:t>23</a:t>
            </a:fld>
            <a:endParaRPr lang="en-US" altLang="zh-CN">
              <a:latin typeface="Arial" panose="020B0604020202020204" pitchFamily="34" charset="0"/>
              <a:ea typeface="等线" panose="02010600030101010101" pitchFamily="2" charset="-122"/>
            </a:endParaRPr>
          </a:p>
        </p:txBody>
      </p:sp>
      <p:sp>
        <p:nvSpPr>
          <p:cNvPr id="50179" name="Rectangle 2">
            <a:extLst>
              <a:ext uri="{FF2B5EF4-FFF2-40B4-BE49-F238E27FC236}">
                <a16:creationId xmlns:a16="http://schemas.microsoft.com/office/drawing/2014/main" id="{487CC884-36A8-4BCF-8A34-06D25F9AEF9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a:extLst>
              <a:ext uri="{FF2B5EF4-FFF2-40B4-BE49-F238E27FC236}">
                <a16:creationId xmlns:a16="http://schemas.microsoft.com/office/drawing/2014/main" id="{F5A18D24-8B50-4064-9F34-7DD1D0CF4BA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18F62A3C-3206-4F5A-9FA8-0BD1C1A309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7C9D4EDC-B108-4452-93D0-AE8C43472A2C}" type="slidenum">
              <a:rPr lang="en-US" altLang="zh-CN" smtClean="0">
                <a:latin typeface="Arial" panose="020B0604020202020204" pitchFamily="34" charset="0"/>
                <a:ea typeface="等线" panose="02010600030101010101" pitchFamily="2" charset="-122"/>
              </a:rPr>
              <a:pPr/>
              <a:t>27</a:t>
            </a:fld>
            <a:endParaRPr lang="en-US" altLang="zh-CN">
              <a:latin typeface="Arial" panose="020B0604020202020204" pitchFamily="34" charset="0"/>
              <a:ea typeface="等线" panose="02010600030101010101" pitchFamily="2" charset="-122"/>
            </a:endParaRPr>
          </a:p>
        </p:txBody>
      </p:sp>
      <p:sp>
        <p:nvSpPr>
          <p:cNvPr id="55299" name="Rectangle 2">
            <a:extLst>
              <a:ext uri="{FF2B5EF4-FFF2-40B4-BE49-F238E27FC236}">
                <a16:creationId xmlns:a16="http://schemas.microsoft.com/office/drawing/2014/main" id="{F9550744-D7AD-4999-9722-150426DC687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656544D-B528-4AE9-A77C-996D12E72A0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956186C5-5E16-4A47-BB98-3E1181FBB99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BB07BCBA-497E-4464-B9A0-38FA69204ACA}" type="slidenum">
              <a:rPr lang="en-US" altLang="zh-CN" smtClean="0">
                <a:latin typeface="Arial" panose="020B0604020202020204" pitchFamily="34" charset="0"/>
                <a:ea typeface="等线" panose="02010600030101010101" pitchFamily="2" charset="-122"/>
              </a:rPr>
              <a:pPr/>
              <a:t>28</a:t>
            </a:fld>
            <a:endParaRPr lang="en-US" altLang="zh-CN">
              <a:latin typeface="Arial" panose="020B0604020202020204" pitchFamily="34" charset="0"/>
              <a:ea typeface="等线" panose="02010600030101010101" pitchFamily="2" charset="-122"/>
            </a:endParaRPr>
          </a:p>
        </p:txBody>
      </p:sp>
      <p:sp>
        <p:nvSpPr>
          <p:cNvPr id="57347" name="Rectangle 2">
            <a:extLst>
              <a:ext uri="{FF2B5EF4-FFF2-40B4-BE49-F238E27FC236}">
                <a16:creationId xmlns:a16="http://schemas.microsoft.com/office/drawing/2014/main" id="{6A739097-08F3-4A8E-B3B5-92DBFAF3ADE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a:extLst>
              <a:ext uri="{FF2B5EF4-FFF2-40B4-BE49-F238E27FC236}">
                <a16:creationId xmlns:a16="http://schemas.microsoft.com/office/drawing/2014/main" id="{4F33B97E-DC2B-4358-9D35-ABA8C284E5B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817D79C5-D51D-402A-939B-0BB8B46856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A3C2B049-1D3A-45F7-B139-E321462FDC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
        <p:nvSpPr>
          <p:cNvPr id="62468" name="Slide Number Placeholder 3">
            <a:extLst>
              <a:ext uri="{FF2B5EF4-FFF2-40B4-BE49-F238E27FC236}">
                <a16:creationId xmlns:a16="http://schemas.microsoft.com/office/drawing/2014/main" id="{69DA4EA0-2A92-47FA-807D-23D690A60C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28955D4-C609-4E32-8E94-538407101645}" type="slidenum">
              <a:rPr lang="en-US" altLang="zh-CN" smtClean="0">
                <a:latin typeface="Arial" panose="020B0604020202020204" pitchFamily="34" charset="0"/>
                <a:ea typeface="等线" panose="02010600030101010101" pitchFamily="2" charset="-122"/>
              </a:rPr>
              <a:pPr/>
              <a:t>32</a:t>
            </a:fld>
            <a:endParaRPr lang="en-US" altLang="zh-CN">
              <a:latin typeface="Arial" panose="020B0604020202020204" pitchFamily="34" charset="0"/>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9CD661F5-FB73-45B1-AAC1-89B1146045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CAF3A187-B43B-48D6-825E-2D01AF067F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Some basic introduction. </a:t>
            </a:r>
          </a:p>
          <a:p>
            <a:pPr eaLnBrk="1" hangingPunct="1">
              <a:spcBef>
                <a:spcPct val="0"/>
              </a:spcBef>
            </a:pPr>
            <a:r>
              <a:rPr lang="en-US" altLang="zh-CN">
                <a:ea typeface="宋体" panose="02010600030101010101" pitchFamily="2" charset="-122"/>
              </a:rPr>
              <a:t>R is an open source programming language and software environment for statistical computing and graphics. </a:t>
            </a:r>
          </a:p>
          <a:p>
            <a:pPr eaLnBrk="1" hangingPunct="1">
              <a:spcBef>
                <a:spcPct val="0"/>
              </a:spcBef>
            </a:pPr>
            <a:r>
              <a:rPr lang="en-US" altLang="zh-CN">
                <a:ea typeface="宋体" panose="02010600030101010101" pitchFamily="2" charset="-122"/>
              </a:rPr>
              <a:t>It is based on the S language originally developed at AT&amp;T Bell labs in the 1970s.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good thing about R is that it has implemented many classical and modern statistical techniques, some in the base environment but a lot more are supplied as packages.</a:t>
            </a:r>
          </a:p>
          <a:p>
            <a:pPr eaLnBrk="1" hangingPunct="1">
              <a:spcBef>
                <a:spcPct val="0"/>
              </a:spcBef>
            </a:pPr>
            <a:r>
              <a:rPr lang="en-US" altLang="zh-CN">
                <a:ea typeface="宋体" panose="02010600030101010101" pitchFamily="2" charset="-122"/>
              </a:rPr>
              <a:t>Volunteers continue to create and update the software packages.</a:t>
            </a:r>
            <a:endParaRPr lang="en-US" altLang="zh-CN"/>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 lot of statistics research makes its way into R packages, so you can get packages for what is really current in statistics research. </a:t>
            </a:r>
          </a:p>
          <a:p>
            <a:pPr eaLnBrk="1" hangingPunct="1">
              <a:spcBef>
                <a:spcPct val="0"/>
              </a:spcBef>
            </a:pPr>
            <a:endParaRPr lang="en-US" altLang="zh-CN">
              <a:ea typeface="宋体" panose="02010600030101010101" pitchFamily="2" charset="-122"/>
            </a:endParaRPr>
          </a:p>
        </p:txBody>
      </p:sp>
      <p:sp>
        <p:nvSpPr>
          <p:cNvPr id="14340" name="Slide Number Placeholder 3">
            <a:extLst>
              <a:ext uri="{FF2B5EF4-FFF2-40B4-BE49-F238E27FC236}">
                <a16:creationId xmlns:a16="http://schemas.microsoft.com/office/drawing/2014/main" id="{705DE8EC-38D6-49E0-8D68-61A639F6B5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1F837A6-149F-4EE1-B84A-A0BC8A5FDB51}"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D5CC8FB0-D6B8-419D-B000-712243A480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229539E-BC6A-47C9-8ECC-55A8CABBC266}" type="slidenum">
              <a:rPr lang="en-US" altLang="zh-CN" smtClean="0">
                <a:latin typeface="Arial" panose="020B0604020202020204" pitchFamily="34" charset="0"/>
                <a:ea typeface="等线" panose="02010600030101010101" pitchFamily="2" charset="-122"/>
              </a:rPr>
              <a:pPr/>
              <a:t>34</a:t>
            </a:fld>
            <a:endParaRPr lang="en-US" altLang="zh-CN">
              <a:latin typeface="Arial" panose="020B0604020202020204" pitchFamily="34" charset="0"/>
              <a:ea typeface="等线" panose="02010600030101010101" pitchFamily="2" charset="-122"/>
            </a:endParaRPr>
          </a:p>
        </p:txBody>
      </p:sp>
      <p:sp>
        <p:nvSpPr>
          <p:cNvPr id="65539" name="Rectangle 2">
            <a:extLst>
              <a:ext uri="{FF2B5EF4-FFF2-40B4-BE49-F238E27FC236}">
                <a16:creationId xmlns:a16="http://schemas.microsoft.com/office/drawing/2014/main" id="{ED8B1096-4239-4FF6-8F76-5FEFE57274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9701E554-F6DF-40DD-8328-D8115E2AD2C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62C382F-A6C8-4ACE-B531-76B7AFDEFE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0D31070-770A-4B4C-A2BE-7A7C51C57FC9}" type="slidenum">
              <a:rPr lang="en-US" altLang="zh-CN" smtClean="0">
                <a:latin typeface="Arial" panose="020B0604020202020204" pitchFamily="34" charset="0"/>
                <a:ea typeface="等线" panose="02010600030101010101" pitchFamily="2" charset="-122"/>
              </a:rPr>
              <a:pPr/>
              <a:t>36</a:t>
            </a:fld>
            <a:endParaRPr lang="en-US" altLang="zh-CN">
              <a:latin typeface="Arial" panose="020B0604020202020204" pitchFamily="34" charset="0"/>
              <a:ea typeface="等线" panose="02010600030101010101" pitchFamily="2" charset="-122"/>
            </a:endParaRPr>
          </a:p>
        </p:txBody>
      </p:sp>
      <p:sp>
        <p:nvSpPr>
          <p:cNvPr id="68611" name="Rectangle 2">
            <a:extLst>
              <a:ext uri="{FF2B5EF4-FFF2-40B4-BE49-F238E27FC236}">
                <a16:creationId xmlns:a16="http://schemas.microsoft.com/office/drawing/2014/main" id="{83FD180C-CDC2-4F1D-AF45-505D370A419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a:extLst>
              <a:ext uri="{FF2B5EF4-FFF2-40B4-BE49-F238E27FC236}">
                <a16:creationId xmlns:a16="http://schemas.microsoft.com/office/drawing/2014/main" id="{A10C00F8-30C1-4FF0-BB8E-1BFD919FDF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22B4F1EF-50CE-4B90-8EA0-3FACED7B7FA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C13F953-ACF3-419C-AD02-17AFA67DFFBE}" type="slidenum">
              <a:rPr lang="en-US" altLang="zh-CN" smtClean="0">
                <a:latin typeface="Arial" panose="020B0604020202020204" pitchFamily="34" charset="0"/>
                <a:ea typeface="等线" panose="02010600030101010101" pitchFamily="2" charset="-122"/>
              </a:rPr>
              <a:pPr/>
              <a:t>37</a:t>
            </a:fld>
            <a:endParaRPr lang="en-US" altLang="zh-CN">
              <a:latin typeface="Arial" panose="020B0604020202020204" pitchFamily="34" charset="0"/>
              <a:ea typeface="等线" panose="02010600030101010101" pitchFamily="2" charset="-122"/>
            </a:endParaRPr>
          </a:p>
        </p:txBody>
      </p:sp>
      <p:sp>
        <p:nvSpPr>
          <p:cNvPr id="70659" name="Rectangle 2">
            <a:extLst>
              <a:ext uri="{FF2B5EF4-FFF2-40B4-BE49-F238E27FC236}">
                <a16:creationId xmlns:a16="http://schemas.microsoft.com/office/drawing/2014/main" id="{2DDB19EC-6FFA-4A64-B673-F7836B2D78F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31CE0423-B81B-4562-8EA5-9F6FFEAAAD0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B37CABA-DC9A-4A98-AC8C-97F58D07B2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9379D71-16CF-4A71-9D94-13C22F819A55}" type="slidenum">
              <a:rPr lang="en-US" altLang="zh-CN" smtClean="0">
                <a:latin typeface="Arial" panose="020B0604020202020204" pitchFamily="34" charset="0"/>
                <a:ea typeface="等线" panose="02010600030101010101" pitchFamily="2" charset="-122"/>
              </a:rPr>
              <a:pPr/>
              <a:t>38</a:t>
            </a:fld>
            <a:endParaRPr lang="en-US" altLang="zh-CN">
              <a:latin typeface="Arial" panose="020B0604020202020204" pitchFamily="34" charset="0"/>
              <a:ea typeface="等线" panose="02010600030101010101" pitchFamily="2" charset="-122"/>
            </a:endParaRPr>
          </a:p>
        </p:txBody>
      </p:sp>
      <p:sp>
        <p:nvSpPr>
          <p:cNvPr id="72707" name="Rectangle 2">
            <a:extLst>
              <a:ext uri="{FF2B5EF4-FFF2-40B4-BE49-F238E27FC236}">
                <a16:creationId xmlns:a16="http://schemas.microsoft.com/office/drawing/2014/main" id="{D505C729-1E49-4465-83A7-046525AB66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a:extLst>
              <a:ext uri="{FF2B5EF4-FFF2-40B4-BE49-F238E27FC236}">
                <a16:creationId xmlns:a16="http://schemas.microsoft.com/office/drawing/2014/main" id="{2FEE3714-D5F1-4674-A495-8FF385E316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2F83A64-FDA2-432F-8C4C-9057845ACC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D567BD1-0756-44F8-B52F-3370703E445B}" type="slidenum">
              <a:rPr lang="en-US" altLang="zh-CN" smtClean="0">
                <a:latin typeface="Arial" panose="020B0604020202020204" pitchFamily="34" charset="0"/>
                <a:ea typeface="等线" panose="02010600030101010101" pitchFamily="2" charset="-122"/>
              </a:rPr>
              <a:pPr/>
              <a:t>40</a:t>
            </a:fld>
            <a:endParaRPr lang="en-US" altLang="zh-CN">
              <a:latin typeface="Arial" panose="020B0604020202020204" pitchFamily="34" charset="0"/>
              <a:ea typeface="等线" panose="02010600030101010101" pitchFamily="2" charset="-122"/>
            </a:endParaRPr>
          </a:p>
        </p:txBody>
      </p:sp>
      <p:sp>
        <p:nvSpPr>
          <p:cNvPr id="75779" name="Rectangle 2">
            <a:extLst>
              <a:ext uri="{FF2B5EF4-FFF2-40B4-BE49-F238E27FC236}">
                <a16:creationId xmlns:a16="http://schemas.microsoft.com/office/drawing/2014/main" id="{6235FB2E-6951-496E-A68F-A8323AD1A55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a:extLst>
              <a:ext uri="{FF2B5EF4-FFF2-40B4-BE49-F238E27FC236}">
                <a16:creationId xmlns:a16="http://schemas.microsoft.com/office/drawing/2014/main" id="{E8AC233D-DB16-435C-B91F-2AC12FD6FAA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4CE126D0-CF44-4F5C-A506-74A6267EAB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EF9F4AE-E034-4637-B273-24B1C06CE551}" type="slidenum">
              <a:rPr lang="en-US" altLang="zh-CN" smtClean="0">
                <a:latin typeface="Arial" panose="020B0604020202020204" pitchFamily="34" charset="0"/>
                <a:ea typeface="等线" panose="02010600030101010101" pitchFamily="2" charset="-122"/>
              </a:rPr>
              <a:pPr/>
              <a:t>41</a:t>
            </a:fld>
            <a:endParaRPr lang="en-US" altLang="zh-CN">
              <a:latin typeface="Arial" panose="020B0604020202020204" pitchFamily="34" charset="0"/>
              <a:ea typeface="等线" panose="02010600030101010101" pitchFamily="2" charset="-122"/>
            </a:endParaRPr>
          </a:p>
        </p:txBody>
      </p:sp>
      <p:sp>
        <p:nvSpPr>
          <p:cNvPr id="77827" name="Rectangle 2">
            <a:extLst>
              <a:ext uri="{FF2B5EF4-FFF2-40B4-BE49-F238E27FC236}">
                <a16:creationId xmlns:a16="http://schemas.microsoft.com/office/drawing/2014/main" id="{35E263B0-4CDF-4AC0-8313-A7A4FD32918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a:extLst>
              <a:ext uri="{FF2B5EF4-FFF2-40B4-BE49-F238E27FC236}">
                <a16:creationId xmlns:a16="http://schemas.microsoft.com/office/drawing/2014/main" id="{8DCC4E37-B08B-4668-BF95-84C204457D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27C63749-D378-4D60-9CB5-D9EE972AA1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DFC80DA-18AB-4E14-A8CF-AD72800C018C}" type="slidenum">
              <a:rPr lang="en-US" altLang="zh-CN" smtClean="0">
                <a:latin typeface="Arial" panose="020B0604020202020204" pitchFamily="34" charset="0"/>
                <a:ea typeface="等线" panose="02010600030101010101" pitchFamily="2" charset="-122"/>
              </a:rPr>
              <a:pPr/>
              <a:t>42</a:t>
            </a:fld>
            <a:endParaRPr lang="en-US" altLang="zh-CN">
              <a:latin typeface="Arial" panose="020B0604020202020204" pitchFamily="34" charset="0"/>
              <a:ea typeface="等线" panose="02010600030101010101" pitchFamily="2" charset="-122"/>
            </a:endParaRPr>
          </a:p>
        </p:txBody>
      </p:sp>
      <p:sp>
        <p:nvSpPr>
          <p:cNvPr id="79875" name="Rectangle 2">
            <a:extLst>
              <a:ext uri="{FF2B5EF4-FFF2-40B4-BE49-F238E27FC236}">
                <a16:creationId xmlns:a16="http://schemas.microsoft.com/office/drawing/2014/main" id="{90B856C5-BDBD-4B44-B93A-86CF1090F97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a:extLst>
              <a:ext uri="{FF2B5EF4-FFF2-40B4-BE49-F238E27FC236}">
                <a16:creationId xmlns:a16="http://schemas.microsoft.com/office/drawing/2014/main" id="{303865DB-CA5B-4736-8B02-B3FA829836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F352ED4A-7F2B-4EEE-95B8-8E49D173BD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4369D299-7225-41B1-B615-CA170E856D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I do want to put here a comparison between R and SQL. Actually these two languages are so different that people don’t really need to compare them.</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only reason why we do a comparison here is that I don’t want you to be confused when learning two kinds of languages in the same class.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Well on the Syntax level, we all know SQL is case insensitive, and it’s also insensitive to line feeds and indentation. The only thing that R is also insensitive to is the indentation.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For the data structure. In SQL, tuples in a relation are unordered, but in R, rows in a dataframe are stored with an order. That’s why you can get data from a specific row/column.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Last for the operators and functions, there are actually tons of differences because they are just two types of languages. In the table below I just show some common used ones to make sure you don’t use operators/functions from one language in the environment of another language.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R</a:t>
            </a:r>
            <a:r>
              <a:rPr lang="zh-CN" altLang="en-US"/>
              <a:t>和</a:t>
            </a:r>
            <a:r>
              <a:rPr lang="en-US" altLang="zh-CN"/>
              <a:t>SQL</a:t>
            </a:r>
            <a:r>
              <a:rPr lang="zh-CN" altLang="en-US"/>
              <a:t>都对代码缩进不敏感</a:t>
            </a:r>
            <a:endParaRPr lang="zh-CN" altLang="en-US">
              <a:ea typeface="宋体" panose="02010600030101010101" pitchFamily="2" charset="-122"/>
            </a:endParaRPr>
          </a:p>
        </p:txBody>
      </p:sp>
      <p:sp>
        <p:nvSpPr>
          <p:cNvPr id="82948" name="Slide Number Placeholder 3">
            <a:extLst>
              <a:ext uri="{FF2B5EF4-FFF2-40B4-BE49-F238E27FC236}">
                <a16:creationId xmlns:a16="http://schemas.microsoft.com/office/drawing/2014/main" id="{4E49BC4D-C459-44CA-9E38-961396BCE7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1EF010E-A5F3-4ED0-8597-84DA57E4C4A7}" type="slidenum">
              <a:rPr lang="en-US" altLang="zh-CN" smtClean="0"/>
              <a:pPr/>
              <a:t>44</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1FCC8E8B-9373-45C3-97DF-5149FC201D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E0C31144-3C15-43E2-9930-7AAB94DF25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Okay, let us get started in writing R code. One of the first things you want to do is specify the working directory.</a:t>
            </a:r>
          </a:p>
          <a:p>
            <a:pPr eaLnBrk="1" hangingPunct="1">
              <a:spcBef>
                <a:spcPct val="0"/>
              </a:spcBef>
            </a:pPr>
            <a:r>
              <a:rPr lang="en-US" altLang="zh-CN">
                <a:ea typeface="宋体" panose="02010600030101010101" pitchFamily="2" charset="-122"/>
              </a:rPr>
              <a:t>This means the location where you are working, and any file paths you enter are relative to this location.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There are two ways to do this, one is to simply write and execute this code, setwd() and then the file path of the directory you want to work in enclosed in quotes and parenthesis.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Note that you need to use forward slashes when specifying file paths in R. This is kind of a pain because this backward slash is used in the windows file explorer. </a:t>
            </a:r>
          </a:p>
          <a:p>
            <a:pPr eaLnBrk="1" hangingPunct="1">
              <a:spcBef>
                <a:spcPct val="0"/>
              </a:spcBef>
            </a:pPr>
            <a:r>
              <a:rPr lang="en-US" altLang="zh-CN">
                <a:ea typeface="宋体" panose="02010600030101010101" pitchFamily="2" charset="-122"/>
              </a:rPr>
              <a:t>Also note that because R is case sensitive, be careful about your folder names. </a:t>
            </a:r>
          </a:p>
        </p:txBody>
      </p:sp>
      <p:sp>
        <p:nvSpPr>
          <p:cNvPr id="84996" name="Slide Number Placeholder 3">
            <a:extLst>
              <a:ext uri="{FF2B5EF4-FFF2-40B4-BE49-F238E27FC236}">
                <a16:creationId xmlns:a16="http://schemas.microsoft.com/office/drawing/2014/main" id="{D362C07F-E0F4-4AF5-950F-5810D08123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632BD3B-FE9E-491D-B930-DD929168CDC9}" type="slidenum">
              <a:rPr lang="en-US" altLang="zh-CN" smtClean="0"/>
              <a:pPr/>
              <a:t>45</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F2BA335F-0113-4550-8BE2-9F79BFABD9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B9B18B24-D514-4AC9-97C9-1FA3493F20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second way to do this is to specify the working directory in the GUI, which is possible both in R and R studio.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On the left you can see how to so in R, and the R studio interface on the right.</a:t>
            </a:r>
          </a:p>
        </p:txBody>
      </p:sp>
      <p:sp>
        <p:nvSpPr>
          <p:cNvPr id="87044" name="Slide Number Placeholder 3">
            <a:extLst>
              <a:ext uri="{FF2B5EF4-FFF2-40B4-BE49-F238E27FC236}">
                <a16:creationId xmlns:a16="http://schemas.microsoft.com/office/drawing/2014/main" id="{0E4A283E-CFEF-478F-8206-3BE4E10D6C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78171F7D-C284-4386-89B8-DE85AFF12CE4}" type="slidenum">
              <a:rPr lang="en-US" altLang="zh-CN" smtClean="0"/>
              <a:pPr/>
              <a:t>46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1BE4E2DD-738A-4953-9730-6299498FE5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EC48BE5A-6DD2-4DE4-A002-0FB9CA1AFAC8}"/>
              </a:ext>
            </a:extLst>
          </p:cNvPr>
          <p:cNvSpPr>
            <a:spLocks noGrp="1"/>
          </p:cNvSpPr>
          <p:nvPr>
            <p:ph type="body" idx="1"/>
          </p:nvPr>
        </p:nvSpPr>
        <p:spPr/>
        <p:txBody>
          <a:bodyPr/>
          <a:lstStyle/>
          <a:p>
            <a:pPr eaLnBrk="1" fontAlgn="auto" hangingPunct="1">
              <a:spcBef>
                <a:spcPts val="0"/>
              </a:spcBef>
              <a:spcAft>
                <a:spcPts val="0"/>
              </a:spcAft>
              <a:defRPr/>
            </a:pPr>
            <a:r>
              <a:rPr lang="en-US" dirty="0"/>
              <a:t>Why do people love R so much? </a:t>
            </a:r>
          </a:p>
          <a:p>
            <a:pPr marL="171450" indent="-171450" eaLnBrk="1" fontAlgn="auto" hangingPunct="1">
              <a:spcBef>
                <a:spcPts val="0"/>
              </a:spcBef>
              <a:spcAft>
                <a:spcPts val="0"/>
              </a:spcAft>
              <a:buFont typeface="Arial" panose="020B0604020202020204" pitchFamily="34" charset="0"/>
              <a:buChar char="•"/>
              <a:defRPr/>
            </a:pPr>
            <a:r>
              <a:rPr lang="en-US" dirty="0"/>
              <a:t>The first reason is that it’s free. You can download the software anywhere on any computer.</a:t>
            </a:r>
          </a:p>
          <a:p>
            <a:pPr marL="171450" indent="-171450" eaLnBrk="1" fontAlgn="auto" hangingPunct="1">
              <a:spcBef>
                <a:spcPts val="0"/>
              </a:spcBef>
              <a:spcAft>
                <a:spcPts val="0"/>
              </a:spcAft>
              <a:buFont typeface="Arial" panose="020B0604020202020204" pitchFamily="34" charset="0"/>
              <a:buChar char="•"/>
              <a:defRPr/>
            </a:pPr>
            <a:r>
              <a:rPr lang="en-US" dirty="0"/>
              <a:t>And as a result, it has a large user community with a lot of free resources.</a:t>
            </a:r>
          </a:p>
          <a:p>
            <a:pPr marL="171450" indent="-171450" eaLnBrk="1" fontAlgn="auto" hangingPunct="1">
              <a:spcBef>
                <a:spcPts val="0"/>
              </a:spcBef>
              <a:spcAft>
                <a:spcPts val="0"/>
              </a:spcAft>
              <a:buFont typeface="Arial" panose="020B0604020202020204" pitchFamily="34" charset="0"/>
              <a:buChar char="•"/>
              <a:defRPr/>
            </a:pPr>
            <a:r>
              <a:rPr lang="en-US" dirty="0"/>
              <a:t>There are tons of packages, supporting a diverse range of applications.</a:t>
            </a:r>
          </a:p>
          <a:p>
            <a:pPr marL="171450" indent="-171450" eaLnBrk="1" fontAlgn="auto" hangingPunct="1">
              <a:spcBef>
                <a:spcPts val="0"/>
              </a:spcBef>
              <a:spcAft>
                <a:spcPts val="0"/>
              </a:spcAft>
              <a:buFont typeface="Arial" panose="020B0604020202020204" pitchFamily="34" charset="0"/>
              <a:buChar char="•"/>
              <a:defRPr/>
            </a:pPr>
            <a:r>
              <a:rPr lang="en-US" dirty="0"/>
              <a:t>There are some pretty good tools built in for data structures, data manipulation, and analysis. </a:t>
            </a:r>
          </a:p>
          <a:p>
            <a:pPr marL="171450" indent="-171450" eaLnBrk="1" fontAlgn="auto" hangingPunct="1">
              <a:spcBef>
                <a:spcPts val="0"/>
              </a:spcBef>
              <a:spcAft>
                <a:spcPts val="0"/>
              </a:spcAft>
              <a:buFont typeface="Arial" panose="020B0604020202020204" pitchFamily="34" charset="0"/>
              <a:buChar char="•"/>
              <a:defRPr/>
            </a:pPr>
            <a:r>
              <a:rPr lang="en-US" dirty="0"/>
              <a:t>And of course we can do statistical modeling and data visualization in R, and there are lots of packages that support more complex analysis such as machine learning and text analysis.</a:t>
            </a:r>
          </a:p>
        </p:txBody>
      </p:sp>
      <p:sp>
        <p:nvSpPr>
          <p:cNvPr id="16388" name="Slide Number Placeholder 3">
            <a:extLst>
              <a:ext uri="{FF2B5EF4-FFF2-40B4-BE49-F238E27FC236}">
                <a16:creationId xmlns:a16="http://schemas.microsoft.com/office/drawing/2014/main" id="{6108C121-757B-4CF7-B8F1-4A37DB36DB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CBCB3C5-FD21-4515-AA56-CB0B08D6243D}" type="slidenum">
              <a:rPr lang="en-US" altLang="zh-CN" smtClean="0"/>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C40D9A53-7F98-4C67-9F2C-A57D0579C3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C2D9A699-A5F0-43B8-9053-D159783870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With your working directory set up, the next thing you probably want to do is load data into the R session.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R can take data files in a wide range of formats. Probably the most frequently used data source are CSV files. </a:t>
            </a:r>
          </a:p>
          <a:p>
            <a:pPr eaLnBrk="1" hangingPunct="1">
              <a:spcBef>
                <a:spcPct val="0"/>
              </a:spcBef>
            </a:pPr>
            <a:r>
              <a:rPr lang="en-US" altLang="zh-CN">
                <a:ea typeface="宋体" panose="02010600030101010101" pitchFamily="2" charset="-122"/>
              </a:rPr>
              <a:t>Actually R has a number of packages to let you read files from pretty much any format, so just google what you are trying to do and you will likely find something that does what you want.</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To load data from a CSV file, you can use the read.csv function with a file path specified.</a:t>
            </a:r>
          </a:p>
          <a:p>
            <a:pPr eaLnBrk="1" hangingPunct="1">
              <a:spcBef>
                <a:spcPct val="0"/>
              </a:spcBef>
            </a:pPr>
            <a:r>
              <a:rPr lang="en-US" altLang="zh-CN">
                <a:ea typeface="宋体" panose="02010600030101010101" pitchFamily="2" charset="-122"/>
              </a:rPr>
              <a:t>To load data into R, we often use CSV. Files, though we will of course be using databases soon enough in this class. To grab a CSV file, you can use this command with a file path specified, read.CSV. The function will return a dataframe.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You may notice that here I just type in the file name. That’s because my file is just in my working directory. If not, you need to specify the file path relative to the working directory.</a:t>
            </a:r>
          </a:p>
        </p:txBody>
      </p:sp>
      <p:sp>
        <p:nvSpPr>
          <p:cNvPr id="89092" name="Slide Number Placeholder 3">
            <a:extLst>
              <a:ext uri="{FF2B5EF4-FFF2-40B4-BE49-F238E27FC236}">
                <a16:creationId xmlns:a16="http://schemas.microsoft.com/office/drawing/2014/main" id="{3DB6BD8A-2A72-4620-B724-9AA74D23BC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68FF656-B5EC-468B-9F4D-B1175174754C}" type="slidenum">
              <a:rPr lang="en-US" altLang="zh-CN" smtClean="0"/>
              <a:pPr/>
              <a:t>47</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BAB35A0A-1352-46DD-9816-013FE04B94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FC640E35-90BB-4EAC-83B5-8FF624D587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In addition to the read.csv command, you can load data in the R studio graphical interface. </a:t>
            </a:r>
          </a:p>
          <a:p>
            <a:pPr eaLnBrk="1" hangingPunct="1">
              <a:spcBef>
                <a:spcPct val="0"/>
              </a:spcBef>
            </a:pPr>
            <a:r>
              <a:rPr lang="en-US" altLang="zh-CN">
                <a:ea typeface="宋体" panose="02010600030101010101" pitchFamily="2" charset="-122"/>
              </a:rPr>
              <a:t>As shown here, click import dataset and then from the data format you want.</a:t>
            </a:r>
          </a:p>
        </p:txBody>
      </p:sp>
      <p:sp>
        <p:nvSpPr>
          <p:cNvPr id="91140" name="Slide Number Placeholder 3">
            <a:extLst>
              <a:ext uri="{FF2B5EF4-FFF2-40B4-BE49-F238E27FC236}">
                <a16:creationId xmlns:a16="http://schemas.microsoft.com/office/drawing/2014/main" id="{4EEEF1F3-0FDE-427D-9873-0A71FFBF75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B6C8C9CF-0F1E-43C6-98EF-D6B80EC25987}" type="slidenum">
              <a:rPr lang="en-US" altLang="zh-CN" smtClean="0"/>
              <a:pPr/>
              <a:t>48</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47C36D6-92AF-4E59-AB5E-9D361F3D10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0CCC9699-5A5B-4C0B-83DA-838FA93A6D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We have mentioned R packages several times, actually all R functions and datasets are stored in packages. </a:t>
            </a:r>
          </a:p>
          <a:p>
            <a:pPr eaLnBrk="1" hangingPunct="1">
              <a:spcBef>
                <a:spcPct val="0"/>
              </a:spcBef>
            </a:pPr>
            <a:r>
              <a:rPr lang="en-US" altLang="zh-CN">
                <a:ea typeface="宋体" panose="02010600030101010101" pitchFamily="2" charset="-122"/>
              </a:rPr>
              <a:t>Packages must first be installed, and then loaded for use in any given R session.</a:t>
            </a:r>
          </a:p>
          <a:p>
            <a:pPr eaLnBrk="1" hangingPunct="1">
              <a:spcBef>
                <a:spcPct val="0"/>
              </a:spcBef>
            </a:pPr>
            <a:r>
              <a:rPr lang="en-US" altLang="zh-CN">
                <a:ea typeface="宋体" panose="02010600030101010101" pitchFamily="2" charset="-122"/>
              </a:rPr>
              <a:t>The standard (base) packages that contain the basic R functions are automatically available in R installation.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Here are some examples of popular R packages. </a:t>
            </a:r>
          </a:p>
          <a:p>
            <a:pPr eaLnBrk="1" hangingPunct="1">
              <a:spcBef>
                <a:spcPct val="0"/>
              </a:spcBef>
            </a:pPr>
            <a:r>
              <a:rPr lang="en-US" altLang="zh-CN">
                <a:ea typeface="宋体" panose="02010600030101010101" pitchFamily="2" charset="-122"/>
              </a:rPr>
              <a:t>ggplot2 is very popular for generating nice visuals</a:t>
            </a:r>
          </a:p>
          <a:p>
            <a:pPr eaLnBrk="1" hangingPunct="1">
              <a:spcBef>
                <a:spcPct val="0"/>
              </a:spcBef>
            </a:pPr>
            <a:r>
              <a:rPr lang="en-US" altLang="zh-CN">
                <a:ea typeface="宋体" panose="02010600030101010101" pitchFamily="2" charset="-122"/>
              </a:rPr>
              <a:t>randomForest is probably the most utilized tree-based modeling package out there.</a:t>
            </a:r>
          </a:p>
        </p:txBody>
      </p:sp>
      <p:sp>
        <p:nvSpPr>
          <p:cNvPr id="93188" name="Slide Number Placeholder 3">
            <a:extLst>
              <a:ext uri="{FF2B5EF4-FFF2-40B4-BE49-F238E27FC236}">
                <a16:creationId xmlns:a16="http://schemas.microsoft.com/office/drawing/2014/main" id="{EDD3C580-F419-4A71-99DD-791D6D9278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055A72F-2C4D-4F38-921D-065CB9364333}" type="slidenum">
              <a:rPr lang="en-US" altLang="zh-CN" smtClean="0"/>
              <a:pPr/>
              <a:t>49</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10FDDF6E-33D1-4302-8DAB-4413C81BB2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DDAD5768-F270-4B9E-94C0-6B2CD56D6C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is how to install and load a package.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To install, you can use the install.packages function with the name of the package enclosed in quotes and parenthesis.</a:t>
            </a:r>
          </a:p>
          <a:p>
            <a:pPr eaLnBrk="1" hangingPunct="1">
              <a:spcBef>
                <a:spcPct val="0"/>
              </a:spcBef>
            </a:pPr>
            <a:r>
              <a:rPr lang="en-US" altLang="zh-CN">
                <a:ea typeface="宋体" panose="02010600030101010101" pitchFamily="2" charset="-122"/>
              </a:rPr>
              <a:t>In most cases R will be able to find the package through some centralized repositories and you don’t need to worry about where to find the package.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After a package is installed, you can load it into an R session with the library function and the name of the package in parenthesis. </a:t>
            </a:r>
          </a:p>
          <a:p>
            <a:pPr eaLnBrk="1" hangingPunct="1">
              <a:spcBef>
                <a:spcPct val="0"/>
              </a:spcBef>
            </a:pPr>
            <a:r>
              <a:rPr lang="en-US" altLang="zh-CN">
                <a:ea typeface="宋体" panose="02010600030101010101" pitchFamily="2" charset="-122"/>
              </a:rPr>
              <a:t>Note that quotes are required when you are installing the package, but not when you are loading one.</a:t>
            </a:r>
          </a:p>
          <a:p>
            <a:pPr eaLnBrk="1" hangingPunct="1">
              <a:spcBef>
                <a:spcPct val="0"/>
              </a:spcBef>
            </a:pPr>
            <a:endParaRPr lang="en-US" altLang="zh-CN" b="1">
              <a:ea typeface="宋体" panose="02010600030101010101" pitchFamily="2" charset="-122"/>
            </a:endParaRPr>
          </a:p>
          <a:p>
            <a:pPr eaLnBrk="1" hangingPunct="1">
              <a:spcBef>
                <a:spcPct val="0"/>
              </a:spcBef>
            </a:pPr>
            <a:r>
              <a:rPr lang="en-US" altLang="zh-CN">
                <a:ea typeface="宋体" panose="02010600030101010101" pitchFamily="2" charset="-122"/>
              </a:rPr>
              <a:t>Every time you reopen a R session, you need to load the packages, but no need to reinstall the package.</a:t>
            </a:r>
          </a:p>
        </p:txBody>
      </p:sp>
      <p:sp>
        <p:nvSpPr>
          <p:cNvPr id="95236" name="Slide Number Placeholder 3">
            <a:extLst>
              <a:ext uri="{FF2B5EF4-FFF2-40B4-BE49-F238E27FC236}">
                <a16:creationId xmlns:a16="http://schemas.microsoft.com/office/drawing/2014/main" id="{4856581D-E19A-48F2-8C71-5E93C5FEEF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AF70B2B-2239-4112-A4FE-04072E2E86E5}" type="slidenum">
              <a:rPr lang="en-US" altLang="zh-CN" smtClean="0"/>
              <a:pPr/>
              <a:t>50</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7D6F5700-A67A-403D-BB6B-E9D8FAA38F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2AF9B64F-8BED-44F7-8F77-59285A2F8F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Okay here comes the most exiting part today.</a:t>
            </a:r>
          </a:p>
          <a:p>
            <a:pPr eaLnBrk="1" hangingPunct="1">
              <a:spcBef>
                <a:spcPct val="0"/>
              </a:spcBef>
            </a:pPr>
            <a:r>
              <a:rPr lang="en-US" altLang="zh-CN">
                <a:ea typeface="宋体" panose="02010600030101010101" pitchFamily="2" charset="-122"/>
              </a:rPr>
              <a:t>You may feel that over the last half an hour or so my lecture sounds like from a different world. But start from here we are going to connect these two worlds together.</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You can build database connection in R, and this is enabled by the package named RODBC. Open Database Connectivity</a:t>
            </a:r>
          </a:p>
          <a:p>
            <a:pPr eaLnBrk="1" hangingPunct="1">
              <a:spcBef>
                <a:spcPct val="0"/>
              </a:spcBef>
            </a:pPr>
            <a:r>
              <a:rPr lang="en-US" altLang="zh-CN">
                <a:ea typeface="宋体" panose="02010600030101010101" pitchFamily="2" charset="-122"/>
              </a:rPr>
              <a:t>What’s good about this is that you can develop a database in SQL, manage it and set everything up, then write queries that return some data you want. </a:t>
            </a:r>
          </a:p>
          <a:p>
            <a:pPr eaLnBrk="1" hangingPunct="1">
              <a:spcBef>
                <a:spcPct val="0"/>
              </a:spcBef>
            </a:pPr>
            <a:r>
              <a:rPr lang="en-US" altLang="zh-CN">
                <a:ea typeface="宋体" panose="02010600030101010101" pitchFamily="2" charset="-122"/>
              </a:rPr>
              <a:t>Then you can grab the result into R, perform some analysis.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Really, though, it is just a package in R like so many things.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Of course this is not included in the standard package and you need to install it. The command is shown below.</a:t>
            </a:r>
          </a:p>
        </p:txBody>
      </p:sp>
      <p:sp>
        <p:nvSpPr>
          <p:cNvPr id="97284" name="Slide Number Placeholder 3">
            <a:extLst>
              <a:ext uri="{FF2B5EF4-FFF2-40B4-BE49-F238E27FC236}">
                <a16:creationId xmlns:a16="http://schemas.microsoft.com/office/drawing/2014/main" id="{0E988C0C-A856-4DAF-957B-0B20272EA4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02978CD-A4F8-48F1-BA7E-FC01CB526B78}" type="slidenum">
              <a:rPr lang="en-US" altLang="zh-CN" smtClean="0"/>
              <a:pPr/>
              <a:t>51</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C2A0507A-5827-42CC-871C-0E8C4F2518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1E945856-70B0-434B-AFBE-6E59F16EEE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RODBC package has two levels of functionality, but we are mostly interested in the high level SQL functions.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functionality of RODBC relies on open database connectivity standards and interfaces.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To put it simple, this is a series of programing interfaces that allows interfacing with a database. </a:t>
            </a:r>
          </a:p>
          <a:p>
            <a:pPr eaLnBrk="1" hangingPunct="1">
              <a:spcBef>
                <a:spcPct val="0"/>
              </a:spcBef>
            </a:pPr>
            <a:r>
              <a:rPr lang="en-US" altLang="zh-CN">
                <a:ea typeface="宋体" panose="02010600030101010101" pitchFamily="2" charset="-122"/>
              </a:rPr>
              <a:t>The ODBC driver is required, and this is a piece of middleware between the DBMS and the software.</a:t>
            </a:r>
          </a:p>
          <a:p>
            <a:pPr eaLnBrk="1" hangingPunct="1">
              <a:spcBef>
                <a:spcPct val="0"/>
              </a:spcBef>
            </a:pPr>
            <a:r>
              <a:rPr lang="en-US" altLang="zh-CN">
                <a:ea typeface="宋体" panose="02010600030101010101" pitchFamily="2" charset="-122"/>
              </a:rPr>
              <a:t>Less important as time goes on, some newer software development platforms do not require it</a:t>
            </a:r>
          </a:p>
        </p:txBody>
      </p:sp>
      <p:sp>
        <p:nvSpPr>
          <p:cNvPr id="99332" name="Slide Number Placeholder 3">
            <a:extLst>
              <a:ext uri="{FF2B5EF4-FFF2-40B4-BE49-F238E27FC236}">
                <a16:creationId xmlns:a16="http://schemas.microsoft.com/office/drawing/2014/main" id="{87CF37B7-E988-483D-A257-FE12AC4AA2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3E4AD20-3641-4A16-B381-625EDD43E2EA}" type="slidenum">
              <a:rPr lang="en-US" altLang="zh-CN" smtClean="0"/>
              <a:pPr/>
              <a:t>52</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DA379C59-FD6F-42BD-95BB-D5B6B22A35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3756F8F1-7482-43D7-AF8D-7FA54571C2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To build the database connection, the first thing you need to do is to create a Data Source Name (DSN). T</a:t>
            </a:r>
            <a:r>
              <a:rPr lang="en-US" altLang="zh-CN"/>
              <a:t>his</a:t>
            </a:r>
            <a:r>
              <a:rPr lang="en-US" altLang="zh-CN">
                <a:ea typeface="宋体" panose="02010600030101010101" pitchFamily="2" charset="-122"/>
              </a:rPr>
              <a:t> is a file that defines the connection to a particular database, which includes the connection string such as user, password and database name.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windows, you can click Start </a:t>
            </a:r>
            <a:r>
              <a:rPr lang="en-US" altLang="zh-CN">
                <a:ea typeface="宋体" panose="02010600030101010101" pitchFamily="2" charset="-122"/>
                <a:sym typeface="Wingdings" panose="05000000000000000000" pitchFamily="2" charset="2"/>
              </a:rPr>
              <a:t></a:t>
            </a:r>
            <a:r>
              <a:rPr lang="en-US" altLang="zh-CN">
                <a:ea typeface="宋体" panose="02010600030101010101" pitchFamily="2" charset="-122"/>
              </a:rPr>
              <a:t> Run or press Win+R and type the string “odbcad32” to bring up the data source administrator window.</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You will go through this process in the exercise next week and we will not introduce the details today. But what you need to do later is basically create a SQL server connection with your login information to be used in R.</a:t>
            </a:r>
          </a:p>
        </p:txBody>
      </p:sp>
      <p:sp>
        <p:nvSpPr>
          <p:cNvPr id="101380" name="Slide Number Placeholder 3">
            <a:extLst>
              <a:ext uri="{FF2B5EF4-FFF2-40B4-BE49-F238E27FC236}">
                <a16:creationId xmlns:a16="http://schemas.microsoft.com/office/drawing/2014/main" id="{60D0C4FB-6E49-4A10-B1C7-835EBDC232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49722EB-3F08-43E0-8AF2-8C8392F53F9F}" type="slidenum">
              <a:rPr lang="en-US" altLang="zh-CN" smtClean="0"/>
              <a:pPr/>
              <a:t>53</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0A5B6150-EDD1-49D0-AB87-3F4A0D2C53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1942D43C-9C01-4339-B59F-23C16839EB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next step is to get started querying data from the R environment.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First load your RODBC package. This makes all of the tools in the package available in the workspace.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second thing is create a connection in R. </a:t>
            </a:r>
          </a:p>
          <a:p>
            <a:pPr eaLnBrk="1" hangingPunct="1">
              <a:spcBef>
                <a:spcPct val="0"/>
              </a:spcBef>
            </a:pPr>
            <a:r>
              <a:rPr lang="en-US" altLang="zh-CN">
                <a:ea typeface="宋体" panose="02010600030101010101" pitchFamily="2" charset="-122"/>
              </a:rPr>
              <a:t>This is where you need to use the information from the DSN you created. </a:t>
            </a:r>
          </a:p>
          <a:p>
            <a:pPr eaLnBrk="1" hangingPunct="1">
              <a:spcBef>
                <a:spcPct val="0"/>
              </a:spcBef>
            </a:pPr>
            <a:r>
              <a:rPr lang="en-US" altLang="zh-CN">
                <a:ea typeface="宋体" panose="02010600030101010101" pitchFamily="2" charset="-122"/>
              </a:rPr>
              <a:t>This odbcConection function is part of the RODBC package, and you must have an active connection before you have any interaction with a database.</a:t>
            </a:r>
          </a:p>
          <a:p>
            <a:pPr eaLnBrk="1" hangingPunct="1">
              <a:spcBef>
                <a:spcPct val="0"/>
              </a:spcBef>
            </a:pPr>
            <a:r>
              <a:rPr lang="en-US" altLang="zh-CN">
                <a:ea typeface="宋体" panose="02010600030101010101" pitchFamily="2" charset="-122"/>
              </a:rPr>
              <a:t>It is simple to do though, just put the name of the DSN you created, your user name in SQL server, and your password in SQL server. Obviously, these must be the same log in credentials you entered when you created the DSN. When you run this, you have a connection object named conn, though you can name it whatever you want.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Now, whenever we write a query, we will need to specify that the connection is named con.</a:t>
            </a:r>
          </a:p>
        </p:txBody>
      </p:sp>
      <p:sp>
        <p:nvSpPr>
          <p:cNvPr id="103428" name="Slide Number Placeholder 3">
            <a:extLst>
              <a:ext uri="{FF2B5EF4-FFF2-40B4-BE49-F238E27FC236}">
                <a16:creationId xmlns:a16="http://schemas.microsoft.com/office/drawing/2014/main" id="{671AD909-8741-49CC-BC0B-BD7BD6440F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F16B0AA-771E-49B1-85B4-46D4F3029D33}" type="slidenum">
              <a:rPr lang="en-US" altLang="zh-CN" smtClean="0"/>
              <a:pPr/>
              <a:t>54</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7CFB9637-25D5-44F3-8D7F-E07E63B3E1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26DC3475-040B-4BC9-A999-147E002D6F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There are several useful functions in the RODBC package.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Sql tables will tell you how many table-like objects are available for you to query. </a:t>
            </a:r>
          </a:p>
          <a:p>
            <a:pPr eaLnBrk="1" hangingPunct="1">
              <a:spcBef>
                <a:spcPct val="0"/>
              </a:spcBef>
            </a:pPr>
            <a:r>
              <a:rPr lang="en-US" altLang="zh-CN">
                <a:ea typeface="宋体" panose="02010600030101010101" pitchFamily="2" charset="-122"/>
              </a:rPr>
              <a:t>You can use the sqlFetch command to grab an entire table as a dataframe.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my view, the most important is the sql Query, which allows you to run any kind of custom query.</a:t>
            </a:r>
          </a:p>
        </p:txBody>
      </p:sp>
      <p:sp>
        <p:nvSpPr>
          <p:cNvPr id="105476" name="Slide Number Placeholder 3">
            <a:extLst>
              <a:ext uri="{FF2B5EF4-FFF2-40B4-BE49-F238E27FC236}">
                <a16:creationId xmlns:a16="http://schemas.microsoft.com/office/drawing/2014/main" id="{C779F83B-7B9A-4E77-AFD5-7677104714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5FEFD86-B009-4F6F-9C70-70B52B0444A4}" type="slidenum">
              <a:rPr lang="en-US" altLang="zh-CN" smtClean="0"/>
              <a:pPr/>
              <a:t>55</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C0C479CD-64AD-4636-8F82-18177E8CAD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8A576347-1277-412F-BF84-DC23813BA4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Another important one is the sqlSave command, which allows you to save a dataframe as a table or insert new rows into a SQL table from a dataframe.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 must specify the name of the connection, then the name of the R dataframe, and then the name of the SQL table I am putting data into.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If I say append is TRUE the SQL Save command will add rows to an existing table. </a:t>
            </a:r>
          </a:p>
          <a:p>
            <a:pPr eaLnBrk="1" hangingPunct="1">
              <a:spcBef>
                <a:spcPct val="0"/>
              </a:spcBef>
            </a:pPr>
            <a:r>
              <a:rPr lang="en-US" altLang="zh-CN">
                <a:ea typeface="宋体" panose="02010600030101010101" pitchFamily="2" charset="-122"/>
              </a:rPr>
              <a:t>Otherwise, it will attempt to create the table and fail if the table already exists.</a:t>
            </a:r>
          </a:p>
        </p:txBody>
      </p:sp>
      <p:sp>
        <p:nvSpPr>
          <p:cNvPr id="107524" name="Slide Number Placeholder 3">
            <a:extLst>
              <a:ext uri="{FF2B5EF4-FFF2-40B4-BE49-F238E27FC236}">
                <a16:creationId xmlns:a16="http://schemas.microsoft.com/office/drawing/2014/main" id="{6F732781-421E-4E43-A0D7-9C83DC3E7E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9642E85-E65C-4C1C-A42C-FBFBD51ED634}" type="slidenum">
              <a:rPr lang="en-US" altLang="zh-CN" smtClean="0"/>
              <a:pPr/>
              <a:t>56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75F34C1C-2F77-458B-B103-2EBA5B456C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BCF59152-815E-45F8-99A7-AB411F6AA4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As I said, there are a lot of resources available to help you get started, here are a couple that I found useful.</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Introduction to R is kind of a general reference, that will introduce you to the basic functionality of R and key functions and tools.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reference card here on the right is like a cheat sheet that will point you to some very central functions and how to use them.</a:t>
            </a:r>
          </a:p>
          <a:p>
            <a:pPr eaLnBrk="1" hangingPunct="1">
              <a:spcBef>
                <a:spcPct val="0"/>
              </a:spcBef>
            </a:pPr>
            <a:r>
              <a:rPr lang="en-US" altLang="zh-CN">
                <a:ea typeface="宋体" panose="02010600030101010101" pitchFamily="2" charset="-122"/>
              </a:rPr>
              <a:t>Do not have much explanation, just remind you of the correct function/syntax to use.</a:t>
            </a:r>
          </a:p>
        </p:txBody>
      </p:sp>
      <p:sp>
        <p:nvSpPr>
          <p:cNvPr id="18436" name="Slide Number Placeholder 3">
            <a:extLst>
              <a:ext uri="{FF2B5EF4-FFF2-40B4-BE49-F238E27FC236}">
                <a16:creationId xmlns:a16="http://schemas.microsoft.com/office/drawing/2014/main" id="{8F475802-79E3-4231-B96E-67B8321AD7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B2748F8-41DE-4CD7-B19A-56C4F564AF81}" type="slidenum">
              <a:rPr lang="en-US" altLang="zh-CN" smtClean="0"/>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FF4B2DCA-60DF-415E-910F-D3E3B195A2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6CFCE392-83BA-406A-BD13-CB845BF365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is some notes about building a database connection in R. </a:t>
            </a:r>
          </a:p>
          <a:p>
            <a:pPr eaLnBrk="1" hangingPunct="1">
              <a:spcBef>
                <a:spcPct val="0"/>
              </a:spcBef>
            </a:pPr>
            <a:endParaRPr lang="en-US" altLang="zh-CN">
              <a:ea typeface="宋体" panose="02010600030101010101" pitchFamily="2" charset="-122"/>
            </a:endParaRPr>
          </a:p>
          <a:p>
            <a:pPr eaLnBrk="1" hangingPunct="1">
              <a:spcBef>
                <a:spcPct val="0"/>
              </a:spcBef>
              <a:buFontTx/>
              <a:buChar char="•"/>
            </a:pPr>
            <a:r>
              <a:rPr lang="en-US" altLang="zh-CN">
                <a:ea typeface="宋体" panose="02010600030101010101" pitchFamily="2" charset="-122"/>
              </a:rPr>
              <a:t>The general procedure is that, first, you install and load necessary packages. </a:t>
            </a:r>
          </a:p>
          <a:p>
            <a:pPr eaLnBrk="1" hangingPunct="1">
              <a:spcBef>
                <a:spcPct val="0"/>
              </a:spcBef>
              <a:buFontTx/>
              <a:buChar char="•"/>
            </a:pPr>
            <a:r>
              <a:rPr lang="en-US" altLang="zh-CN">
                <a:ea typeface="宋体" panose="02010600030101010101" pitchFamily="2" charset="-122"/>
              </a:rPr>
              <a:t>Next, inside your code, you create a connection to the database. This will include the name of the connection, the log in credentials, and the address or ip of data source.</a:t>
            </a:r>
          </a:p>
          <a:p>
            <a:pPr eaLnBrk="1" hangingPunct="1">
              <a:spcBef>
                <a:spcPct val="0"/>
              </a:spcBef>
              <a:buFontTx/>
              <a:buChar char="•"/>
            </a:pPr>
            <a:r>
              <a:rPr lang="en-US" altLang="zh-CN">
                <a:ea typeface="宋体" panose="02010600030101010101" pitchFamily="2" charset="-122"/>
              </a:rPr>
              <a:t>The next step is to do whatever we want to do, run queries, make updates, whatever. </a:t>
            </a:r>
          </a:p>
          <a:p>
            <a:pPr eaLnBrk="1" hangingPunct="1">
              <a:spcBef>
                <a:spcPct val="0"/>
              </a:spcBef>
              <a:buFontTx/>
              <a:buChar char="•"/>
            </a:pPr>
            <a:r>
              <a:rPr lang="en-US" altLang="zh-CN">
                <a:ea typeface="宋体" panose="02010600030101010101" pitchFamily="2" charset="-122"/>
              </a:rPr>
              <a:t>At the end, we close the connection to end the process.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This is what we do in R, but it is also very similar for other programing languages.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Last thing to emphasize, the connection information will be saved in your code, so don’t share it in a form that would allow someone to get access to your credentials.</a:t>
            </a:r>
          </a:p>
        </p:txBody>
      </p:sp>
      <p:sp>
        <p:nvSpPr>
          <p:cNvPr id="109572" name="Slide Number Placeholder 3">
            <a:extLst>
              <a:ext uri="{FF2B5EF4-FFF2-40B4-BE49-F238E27FC236}">
                <a16:creationId xmlns:a16="http://schemas.microsoft.com/office/drawing/2014/main" id="{A0DB710F-AACC-4185-A01D-37797B87DC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25B9FE5-3548-4F6F-A65F-26C1DF80F1FC}" type="slidenum">
              <a:rPr lang="en-US" altLang="zh-CN" smtClean="0"/>
              <a:pPr/>
              <a:t>57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741F8ED0-DCCA-4287-BC19-554CED713F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84E977B6-E84E-424C-92E4-3D0C6612C4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are a couple well-known text books.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 honestly never purchased a book for R. But if you really want some quick reference in a textbook format, these are for you.</a:t>
            </a:r>
          </a:p>
        </p:txBody>
      </p:sp>
      <p:sp>
        <p:nvSpPr>
          <p:cNvPr id="20484" name="Slide Number Placeholder 3">
            <a:extLst>
              <a:ext uri="{FF2B5EF4-FFF2-40B4-BE49-F238E27FC236}">
                <a16:creationId xmlns:a16="http://schemas.microsoft.com/office/drawing/2014/main" id="{9D7DD49B-B85B-4120-A73F-A4C2607F5B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B831F9AD-7E77-4C33-9E77-88A014C52175}" type="slidenum">
              <a:rPr lang="en-US" altLang="zh-CN" smtClean="0"/>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0E75F84F-9481-4D42-B1BE-978351D6F9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5070DA24-8E1B-4D48-A2E2-C8DCEAD8B1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picture here shows a general interface of R. This is where you can develop and execute R scripts, and view the output as well as generate graphs.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the console window, you can type in your commends and execute them when you hit ENTER. You will see the output as well as error/warning messages.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Editor window is similar to the query window in SQL. You just write down you commands without running it. If you want to execute you command in the editor window, you can either copy/past them into the console or use keyboard shortcut.</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 general procedure I will recommend is that:</a:t>
            </a:r>
          </a:p>
          <a:p>
            <a:pPr eaLnBrk="1" hangingPunct="1">
              <a:spcBef>
                <a:spcPct val="0"/>
              </a:spcBef>
              <a:buFontTx/>
              <a:buChar char="•"/>
            </a:pPr>
            <a:r>
              <a:rPr lang="en-US" altLang="zh-CN">
                <a:ea typeface="宋体" panose="02010600030101010101" pitchFamily="2" charset="-122"/>
              </a:rPr>
              <a:t>Develop and edit scripts in Editor Window.</a:t>
            </a:r>
          </a:p>
          <a:p>
            <a:pPr eaLnBrk="1" hangingPunct="1">
              <a:spcBef>
                <a:spcPct val="0"/>
              </a:spcBef>
              <a:buFontTx/>
              <a:buChar char="•"/>
            </a:pPr>
            <a:r>
              <a:rPr lang="en-US" altLang="zh-CN">
                <a:ea typeface="宋体" panose="02010600030101010101" pitchFamily="2" charset="-122"/>
              </a:rPr>
              <a:t>Ctrl + R to execute the command in the Console.</a:t>
            </a:r>
          </a:p>
          <a:p>
            <a:pPr eaLnBrk="1" hangingPunct="1">
              <a:spcBef>
                <a:spcPct val="0"/>
              </a:spcBef>
              <a:buFontTx/>
              <a:buChar char="•"/>
            </a:pPr>
            <a:r>
              <a:rPr lang="en-US" altLang="zh-CN">
                <a:ea typeface="宋体" panose="02010600030101010101" pitchFamily="2" charset="-122"/>
              </a:rPr>
              <a:t>You can move and resize windows to change layout.</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Note that you can move and resize the windows if you want a different layout.</a:t>
            </a:r>
          </a:p>
        </p:txBody>
      </p:sp>
      <p:sp>
        <p:nvSpPr>
          <p:cNvPr id="22532" name="Slide Number Placeholder 3">
            <a:extLst>
              <a:ext uri="{FF2B5EF4-FFF2-40B4-BE49-F238E27FC236}">
                <a16:creationId xmlns:a16="http://schemas.microsoft.com/office/drawing/2014/main" id="{28761D95-780A-4BDC-8FDB-2C2215EDA8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CBF80F8-399B-454A-87AC-D3ED18CF61BB}" type="slidenum">
              <a:rPr lang="en-US" altLang="zh-CN" smtClean="0"/>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543E110A-6D5A-4EE8-BB4D-7E37D945DA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FAA8D0AB-BF5C-4F52-A1A1-F9A4404AF9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I am going to introduce R studio.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This is an integrated development environment for R, which provide you with better editing interface and more GUI options.</a:t>
            </a:r>
          </a:p>
          <a:p>
            <a:pPr eaLnBrk="1" hangingPunct="1">
              <a:spcBef>
                <a:spcPct val="0"/>
              </a:spcBef>
            </a:pPr>
            <a:r>
              <a:rPr lang="en-US" altLang="zh-CN">
                <a:ea typeface="宋体" panose="02010600030101010101" pitchFamily="2" charset="-122"/>
              </a:rPr>
              <a:t>It runs on a large range of systems, including Windows, Mac, Linux, and even in the web browser using R Studio Server.</a:t>
            </a:r>
          </a:p>
          <a:p>
            <a:pPr eaLnBrk="1" hangingPunct="1">
              <a:spcBef>
                <a:spcPct val="0"/>
              </a:spcBef>
            </a:pPr>
            <a:r>
              <a:rPr lang="en-US" altLang="zh-CN">
                <a:ea typeface="宋体" panose="02010600030101010101" pitchFamily="2" charset="-122"/>
              </a:rPr>
              <a:t>One last thing maybe not worth to mention, R Studio is just an interface. To work with it you must have R running in the background.</a:t>
            </a:r>
          </a:p>
          <a:p>
            <a:pPr eaLnBrk="1" hangingPunct="1">
              <a:spcBef>
                <a:spcPct val="0"/>
              </a:spcBef>
            </a:pPr>
            <a:r>
              <a:rPr lang="en-US" altLang="zh-CN">
                <a:ea typeface="宋体" panose="02010600030101010101" pitchFamily="2" charset="-122"/>
              </a:rPr>
              <a:t>It’s also free. And the download link is shown here.</a:t>
            </a:r>
          </a:p>
          <a:p>
            <a:pPr eaLnBrk="1" hangingPunct="1">
              <a:spcBef>
                <a:spcPct val="0"/>
              </a:spcBef>
            </a:pPr>
            <a:endParaRPr lang="en-US" altLang="zh-CN">
              <a:ea typeface="宋体" panose="02010600030101010101" pitchFamily="2" charset="-122"/>
            </a:endParaRPr>
          </a:p>
        </p:txBody>
      </p:sp>
      <p:sp>
        <p:nvSpPr>
          <p:cNvPr id="24580" name="Slide Number Placeholder 3">
            <a:extLst>
              <a:ext uri="{FF2B5EF4-FFF2-40B4-BE49-F238E27FC236}">
                <a16:creationId xmlns:a16="http://schemas.microsoft.com/office/drawing/2014/main" id="{D32AFA92-70BB-4129-A2D2-042325E96E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BAEF56C-74EA-4F00-B254-1EF8A4508E57}" type="slidenum">
              <a:rPr lang="en-US" altLang="zh-CN" smtClean="0"/>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F137EF06-2BF0-4FE5-A88A-F9E3035345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63D3554-E24E-4C4E-9195-7F69D6A015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To execute a command in R, you can do one of two things.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the Console Window, just type a line of code and hit enter. </a:t>
            </a:r>
          </a:p>
          <a:p>
            <a:pPr eaLnBrk="1" hangingPunct="1">
              <a:spcBef>
                <a:spcPct val="0"/>
              </a:spcBef>
            </a:pPr>
            <a:r>
              <a:rPr lang="en-US" altLang="zh-CN">
                <a:ea typeface="宋体" panose="02010600030101010101" pitchFamily="2" charset="-122"/>
              </a:rPr>
              <a:t>The code you write will display, followed by the output of the code if any. </a:t>
            </a:r>
          </a:p>
          <a:p>
            <a:pPr eaLnBrk="1" hangingPunct="1">
              <a:spcBef>
                <a:spcPct val="0"/>
              </a:spcBef>
            </a:pPr>
            <a:r>
              <a:rPr lang="en-US" altLang="zh-CN">
                <a:ea typeface="宋体" panose="02010600030101010101" pitchFamily="2" charset="-122"/>
              </a:rPr>
              <a:t>Though text editing is not really supported here, you can press the up arrow to call up previously entered commands.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alternative, and what we will be doing for the most part, is editing code in the Editor Window.</a:t>
            </a:r>
          </a:p>
          <a:p>
            <a:pPr eaLnBrk="1" hangingPunct="1">
              <a:spcBef>
                <a:spcPct val="0"/>
              </a:spcBef>
            </a:pPr>
            <a:r>
              <a:rPr lang="en-US" altLang="zh-CN">
                <a:ea typeface="宋体" panose="02010600030101010101" pitchFamily="2" charset="-122"/>
              </a:rPr>
              <a:t>You can also save your code into a R file.</a:t>
            </a:r>
          </a:p>
          <a:p>
            <a:pPr eaLnBrk="1" hangingPunct="1">
              <a:spcBef>
                <a:spcPct val="0"/>
              </a:spcBef>
            </a:pPr>
            <a:r>
              <a:rPr lang="en-US" altLang="zh-CN">
                <a:ea typeface="宋体" panose="02010600030101010101" pitchFamily="2" charset="-122"/>
              </a:rPr>
              <a:t>Highlight the part you want to run and press Ctrl + R.</a:t>
            </a:r>
          </a:p>
          <a:p>
            <a:pPr eaLnBrk="1" hangingPunct="1">
              <a:spcBef>
                <a:spcPct val="0"/>
              </a:spcBef>
            </a:pPr>
            <a:r>
              <a:rPr lang="en-US" altLang="zh-CN">
                <a:ea typeface="宋体" panose="02010600030101010101" pitchFamily="2" charset="-122"/>
              </a:rPr>
              <a:t>In R studio, there are some help in code writing, e.g., autocomplete variable names.</a:t>
            </a:r>
          </a:p>
        </p:txBody>
      </p:sp>
      <p:sp>
        <p:nvSpPr>
          <p:cNvPr id="26628" name="Slide Number Placeholder 3">
            <a:extLst>
              <a:ext uri="{FF2B5EF4-FFF2-40B4-BE49-F238E27FC236}">
                <a16:creationId xmlns:a16="http://schemas.microsoft.com/office/drawing/2014/main" id="{B55FB273-B3B9-4837-9AE1-4E0E986882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433A927-B3AA-4174-9776-86E17AF9122B}" type="slidenum">
              <a:rPr lang="en-US" altLang="zh-CN"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93FD3A6F-B647-4A0D-AABF-4B1FA0349C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CCEE4CEA-DFBA-414B-9332-B846999821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ndParaRPr>
          </a:p>
        </p:txBody>
      </p:sp>
      <p:sp>
        <p:nvSpPr>
          <p:cNvPr id="28676" name="Slide Number Placeholder 3">
            <a:extLst>
              <a:ext uri="{FF2B5EF4-FFF2-40B4-BE49-F238E27FC236}">
                <a16:creationId xmlns:a16="http://schemas.microsoft.com/office/drawing/2014/main" id="{211A4718-F6C4-46E4-8076-01E6BC49C2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8CC1E66-B47F-44AD-9B22-689F6F0E65A5}" type="slidenum">
              <a:rPr lang="en-US" altLang="zh-CN" smtClean="0">
                <a:latin typeface="Arial" panose="020B0604020202020204" pitchFamily="34" charset="0"/>
                <a:ea typeface="等线" panose="02010600030101010101" pitchFamily="2" charset="-122"/>
              </a:rPr>
              <a:pPr/>
              <a:t>9</a:t>
            </a:fld>
            <a:endParaRPr lang="en-US" altLang="zh-CN">
              <a:latin typeface="Arial" panose="020B0604020202020204" pitchFamily="34" charset="0"/>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9B0C6B17-085A-4795-A66F-D567CFEED04A}"/>
              </a:ext>
            </a:extLst>
          </p:cNvPr>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0E7EF76A-3CC3-4661-BACA-6741DFDBFE1B}"/>
              </a:ext>
            </a:extLst>
          </p:cNvPr>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a:extLst>
              <a:ext uri="{FF2B5EF4-FFF2-40B4-BE49-F238E27FC236}">
                <a16:creationId xmlns:a16="http://schemas.microsoft.com/office/drawing/2014/main" id="{7793F9E0-431F-4919-904A-6895A868F84C}"/>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9526D155-8135-4E87-9506-0946D6C5ED31}"/>
              </a:ext>
            </a:extLst>
          </p:cNvPr>
          <p:cNvSpPr>
            <a:spLocks noGrp="1"/>
          </p:cNvSpPr>
          <p:nvPr>
            <p:ph type="dt" sz="half" idx="10"/>
          </p:nvPr>
        </p:nvSpPr>
        <p:spPr/>
        <p:txBody>
          <a:bodyPr/>
          <a:lstStyle>
            <a:lvl1pPr>
              <a:defRPr/>
            </a:lvl1pPr>
          </a:lstStyle>
          <a:p>
            <a:pPr>
              <a:defRPr/>
            </a:pPr>
            <a:fld id="{3ECF6A54-47F3-41F5-A850-B8C8FB7B9537}" type="datetime1">
              <a:rPr lang="en-US" altLang="zh-CN"/>
              <a:pPr>
                <a:defRPr/>
              </a:pPr>
              <a:t>2/18/2021</a:t>
            </a:fld>
            <a:endParaRPr lang="en-US" altLang="zh-CN"/>
          </a:p>
        </p:txBody>
      </p:sp>
      <p:sp>
        <p:nvSpPr>
          <p:cNvPr id="8" name="Footer Placeholder 4">
            <a:extLst>
              <a:ext uri="{FF2B5EF4-FFF2-40B4-BE49-F238E27FC236}">
                <a16:creationId xmlns:a16="http://schemas.microsoft.com/office/drawing/2014/main" id="{12AD12B8-6B3B-427E-B73E-02EC70B361D8}"/>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88C64C47-B837-40A4-8E6C-5C05329D4403}"/>
              </a:ext>
            </a:extLst>
          </p:cNvPr>
          <p:cNvSpPr>
            <a:spLocks noGrp="1"/>
          </p:cNvSpPr>
          <p:nvPr>
            <p:ph type="sldNum" sz="quarter" idx="12"/>
          </p:nvPr>
        </p:nvSpPr>
        <p:spPr/>
        <p:txBody>
          <a:bodyPr/>
          <a:lstStyle>
            <a:lvl1pPr>
              <a:defRPr/>
            </a:lvl1pPr>
          </a:lstStyle>
          <a:p>
            <a:pPr>
              <a:defRPr/>
            </a:pPr>
            <a:fld id="{1F68E649-951A-4C7C-8ED6-C357EFDEB7F2}" type="slidenum">
              <a:rPr lang="en-US" altLang="zh-CN"/>
              <a:pPr>
                <a:defRPr/>
              </a:pPr>
              <a:t>‹#›</a:t>
            </a:fld>
            <a:endParaRPr lang="en-US" altLang="zh-CN"/>
          </a:p>
        </p:txBody>
      </p:sp>
    </p:spTree>
    <p:extLst>
      <p:ext uri="{BB962C8B-B14F-4D97-AF65-F5344CB8AC3E}">
        <p14:creationId xmlns:p14="http://schemas.microsoft.com/office/powerpoint/2010/main" val="254633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8C9F78-DA89-4C15-AD24-28E538B66547}"/>
              </a:ext>
            </a:extLst>
          </p:cNvPr>
          <p:cNvSpPr>
            <a:spLocks noGrp="1"/>
          </p:cNvSpPr>
          <p:nvPr>
            <p:ph type="dt" sz="half" idx="10"/>
          </p:nvPr>
        </p:nvSpPr>
        <p:spPr/>
        <p:txBody>
          <a:bodyPr/>
          <a:lstStyle>
            <a:lvl1pPr>
              <a:defRPr/>
            </a:lvl1pPr>
          </a:lstStyle>
          <a:p>
            <a:pPr>
              <a:defRPr/>
            </a:pPr>
            <a:fld id="{4BB7B6E8-D4DB-49A1-A7C8-DF0F8AD103F7}" type="datetime1">
              <a:rPr lang="en-US" altLang="zh-CN"/>
              <a:pPr>
                <a:defRPr/>
              </a:pPr>
              <a:t>2/18/2021</a:t>
            </a:fld>
            <a:endParaRPr lang="en-US" altLang="zh-CN"/>
          </a:p>
        </p:txBody>
      </p:sp>
      <p:sp>
        <p:nvSpPr>
          <p:cNvPr id="5" name="Footer Placeholder 4">
            <a:extLst>
              <a:ext uri="{FF2B5EF4-FFF2-40B4-BE49-F238E27FC236}">
                <a16:creationId xmlns:a16="http://schemas.microsoft.com/office/drawing/2014/main" id="{8A7C7E7B-7DEF-4C95-BCEF-2C3F151886BD}"/>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B5F8E97C-5591-4873-9943-A35257A1429A}"/>
              </a:ext>
            </a:extLst>
          </p:cNvPr>
          <p:cNvSpPr>
            <a:spLocks noGrp="1"/>
          </p:cNvSpPr>
          <p:nvPr>
            <p:ph type="sldNum" sz="quarter" idx="12"/>
          </p:nvPr>
        </p:nvSpPr>
        <p:spPr/>
        <p:txBody>
          <a:bodyPr/>
          <a:lstStyle>
            <a:lvl1pPr>
              <a:defRPr/>
            </a:lvl1pPr>
          </a:lstStyle>
          <a:p>
            <a:pPr>
              <a:defRPr/>
            </a:pPr>
            <a:fld id="{F6E9C979-176C-4277-BBA2-02FA0101DC46}" type="slidenum">
              <a:rPr lang="en-US" altLang="zh-CN"/>
              <a:pPr>
                <a:defRPr/>
              </a:pPr>
              <a:t>‹#›</a:t>
            </a:fld>
            <a:endParaRPr lang="en-US" altLang="zh-CN"/>
          </a:p>
        </p:txBody>
      </p:sp>
    </p:spTree>
    <p:extLst>
      <p:ext uri="{BB962C8B-B14F-4D97-AF65-F5344CB8AC3E}">
        <p14:creationId xmlns:p14="http://schemas.microsoft.com/office/powerpoint/2010/main" val="245467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A7B5F38-B5B9-42B2-94A6-ABC216BE12A5}"/>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FE46CD53-4C20-49C6-8324-1A04458F8DD7}"/>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9ABCFD24-08BC-47C5-9A83-9A218B5BA1A6}"/>
              </a:ext>
            </a:extLst>
          </p:cNvPr>
          <p:cNvSpPr>
            <a:spLocks noGrp="1"/>
          </p:cNvSpPr>
          <p:nvPr>
            <p:ph type="dt" sz="half" idx="10"/>
          </p:nvPr>
        </p:nvSpPr>
        <p:spPr/>
        <p:txBody>
          <a:bodyPr/>
          <a:lstStyle>
            <a:lvl1pPr>
              <a:defRPr/>
            </a:lvl1pPr>
          </a:lstStyle>
          <a:p>
            <a:pPr>
              <a:defRPr/>
            </a:pPr>
            <a:fld id="{6A0AE90E-029D-475E-BAFB-D79D87828DC4}" type="datetime1">
              <a:rPr lang="en-US" altLang="zh-CN"/>
              <a:pPr>
                <a:defRPr/>
              </a:pPr>
              <a:t>2/18/2021</a:t>
            </a:fld>
            <a:endParaRPr lang="en-US" altLang="zh-CN"/>
          </a:p>
        </p:txBody>
      </p:sp>
      <p:sp>
        <p:nvSpPr>
          <p:cNvPr id="7" name="Footer Placeholder 4">
            <a:extLst>
              <a:ext uri="{FF2B5EF4-FFF2-40B4-BE49-F238E27FC236}">
                <a16:creationId xmlns:a16="http://schemas.microsoft.com/office/drawing/2014/main" id="{86D76FA4-2A58-4B3E-A447-B1EBB51ED98F}"/>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8" name="Slide Number Placeholder 5">
            <a:extLst>
              <a:ext uri="{FF2B5EF4-FFF2-40B4-BE49-F238E27FC236}">
                <a16:creationId xmlns:a16="http://schemas.microsoft.com/office/drawing/2014/main" id="{4CFCE3A4-E1D1-4ACE-A4E3-1E1085B92519}"/>
              </a:ext>
            </a:extLst>
          </p:cNvPr>
          <p:cNvSpPr>
            <a:spLocks noGrp="1"/>
          </p:cNvSpPr>
          <p:nvPr>
            <p:ph type="sldNum" sz="quarter" idx="12"/>
          </p:nvPr>
        </p:nvSpPr>
        <p:spPr/>
        <p:txBody>
          <a:bodyPr/>
          <a:lstStyle>
            <a:lvl1pPr>
              <a:defRPr/>
            </a:lvl1pPr>
          </a:lstStyle>
          <a:p>
            <a:pPr>
              <a:defRPr/>
            </a:pPr>
            <a:fld id="{1BAC15A2-404F-48C0-8267-5F286936E80B}" type="slidenum">
              <a:rPr lang="en-US" altLang="zh-CN"/>
              <a:pPr>
                <a:defRPr/>
              </a:pPr>
              <a:t>‹#›</a:t>
            </a:fld>
            <a:endParaRPr lang="en-US" altLang="zh-CN"/>
          </a:p>
        </p:txBody>
      </p:sp>
    </p:spTree>
    <p:extLst>
      <p:ext uri="{BB962C8B-B14F-4D97-AF65-F5344CB8AC3E}">
        <p14:creationId xmlns:p14="http://schemas.microsoft.com/office/powerpoint/2010/main" val="208075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DE895299-FC30-4073-904A-FC7C379775F4}"/>
              </a:ext>
            </a:extLst>
          </p:cNvPr>
          <p:cNvSpPr>
            <a:spLocks noGrp="1"/>
          </p:cNvSpPr>
          <p:nvPr>
            <p:ph type="dt" sz="half" idx="10"/>
          </p:nvPr>
        </p:nvSpPr>
        <p:spPr>
          <a:xfrm>
            <a:off x="914400" y="6248400"/>
            <a:ext cx="2540000" cy="457200"/>
          </a:xfrm>
        </p:spPr>
        <p:txBody>
          <a:bodyPr rtlCol="0"/>
          <a:lstStyle>
            <a:lvl1pPr fontAlgn="auto">
              <a:spcBef>
                <a:spcPts val="0"/>
              </a:spcBef>
              <a:spcAft>
                <a:spcPts val="0"/>
              </a:spcAft>
              <a:defRPr>
                <a:latin typeface="+mn-lt"/>
              </a:defRPr>
            </a:lvl1pPr>
          </a:lstStyle>
          <a:p>
            <a:pPr>
              <a:defRPr/>
            </a:pPr>
            <a:fld id="{46B64627-5F95-4795-992D-30FE55A3250D}" type="datetime1">
              <a:rPr lang="en-US" altLang="en-US"/>
              <a:pPr>
                <a:defRPr/>
              </a:pPr>
              <a:t>2/18/2021</a:t>
            </a:fld>
            <a:endParaRPr lang="en-US" altLang="en-US"/>
          </a:p>
        </p:txBody>
      </p:sp>
      <p:sp>
        <p:nvSpPr>
          <p:cNvPr id="4" name="Footer Placeholder 3">
            <a:extLst>
              <a:ext uri="{FF2B5EF4-FFF2-40B4-BE49-F238E27FC236}">
                <a16:creationId xmlns:a16="http://schemas.microsoft.com/office/drawing/2014/main" id="{755A7030-7659-4F16-A654-4CA13D80D64B}"/>
              </a:ext>
            </a:extLst>
          </p:cNvPr>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a:t>Transportation Big Data Analytics</a:t>
            </a:r>
          </a:p>
        </p:txBody>
      </p:sp>
      <p:sp>
        <p:nvSpPr>
          <p:cNvPr id="5" name="Slide Number Placeholder 4">
            <a:extLst>
              <a:ext uri="{FF2B5EF4-FFF2-40B4-BE49-F238E27FC236}">
                <a16:creationId xmlns:a16="http://schemas.microsoft.com/office/drawing/2014/main" id="{A69FA940-93E7-45E4-8A4E-955C56F5FBF8}"/>
              </a:ext>
            </a:extLst>
          </p:cNvPr>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BBDFBDD7-7033-4CBF-A3CF-B58A9EB86FFB}" type="slidenum">
              <a:rPr lang="en-US" altLang="en-US"/>
              <a:pPr>
                <a:defRPr/>
              </a:pPr>
              <a:t>‹#›</a:t>
            </a:fld>
            <a:endParaRPr lang="en-US" altLang="en-US"/>
          </a:p>
        </p:txBody>
      </p:sp>
    </p:spTree>
    <p:extLst>
      <p:ext uri="{BB962C8B-B14F-4D97-AF65-F5344CB8AC3E}">
        <p14:creationId xmlns:p14="http://schemas.microsoft.com/office/powerpoint/2010/main" val="316793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97600" y="1981200"/>
            <a:ext cx="5080000" cy="4114800"/>
          </a:xfrm>
        </p:spPr>
        <p:txBody>
          <a:bodyPr rtlCol="0">
            <a:normAutofit/>
          </a:bodyPr>
          <a:lstStyle/>
          <a:p>
            <a:pPr lvl="0"/>
            <a:endParaRPr lang="en-US" noProof="0"/>
          </a:p>
        </p:txBody>
      </p:sp>
      <p:sp>
        <p:nvSpPr>
          <p:cNvPr id="5" name="Date Placeholder 4">
            <a:extLst>
              <a:ext uri="{FF2B5EF4-FFF2-40B4-BE49-F238E27FC236}">
                <a16:creationId xmlns:a16="http://schemas.microsoft.com/office/drawing/2014/main" id="{66642EB0-EA94-4065-B257-103210215BBA}"/>
              </a:ext>
            </a:extLst>
          </p:cNvPr>
          <p:cNvSpPr>
            <a:spLocks noGrp="1"/>
          </p:cNvSpPr>
          <p:nvPr>
            <p:ph type="dt" sz="half" idx="10"/>
          </p:nvPr>
        </p:nvSpPr>
        <p:spPr>
          <a:xfrm>
            <a:off x="914400" y="6248400"/>
            <a:ext cx="2540000" cy="457200"/>
          </a:xfrm>
        </p:spPr>
        <p:txBody>
          <a:bodyPr rtlCol="0"/>
          <a:lstStyle>
            <a:lvl1pPr fontAlgn="auto">
              <a:spcBef>
                <a:spcPts val="0"/>
              </a:spcBef>
              <a:spcAft>
                <a:spcPts val="0"/>
              </a:spcAft>
              <a:defRPr>
                <a:latin typeface="+mn-lt"/>
              </a:defRPr>
            </a:lvl1pPr>
          </a:lstStyle>
          <a:p>
            <a:pPr>
              <a:defRPr/>
            </a:pPr>
            <a:fld id="{48AA63FF-2056-4EB0-BDF7-E6CB82A75084}" type="datetime1">
              <a:rPr lang="en-US" altLang="en-US"/>
              <a:pPr>
                <a:defRPr/>
              </a:pPr>
              <a:t>2/18/2021</a:t>
            </a:fld>
            <a:endParaRPr lang="en-US" altLang="en-US"/>
          </a:p>
        </p:txBody>
      </p:sp>
      <p:sp>
        <p:nvSpPr>
          <p:cNvPr id="6" name="Footer Placeholder 5">
            <a:extLst>
              <a:ext uri="{FF2B5EF4-FFF2-40B4-BE49-F238E27FC236}">
                <a16:creationId xmlns:a16="http://schemas.microsoft.com/office/drawing/2014/main" id="{49D3F431-932A-40A9-9AB4-D0D5F6945C11}"/>
              </a:ext>
            </a:extLst>
          </p:cNvPr>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a:t>Transportation Big Data Analytics</a:t>
            </a:r>
          </a:p>
        </p:txBody>
      </p:sp>
      <p:sp>
        <p:nvSpPr>
          <p:cNvPr id="7" name="Slide Number Placeholder 6">
            <a:extLst>
              <a:ext uri="{FF2B5EF4-FFF2-40B4-BE49-F238E27FC236}">
                <a16:creationId xmlns:a16="http://schemas.microsoft.com/office/drawing/2014/main" id="{8C770335-CD92-4D77-B62F-0691EB5B11ED}"/>
              </a:ext>
            </a:extLst>
          </p:cNvPr>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1D8D4660-C619-4A0C-A55C-96CFC3B383D5}" type="slidenum">
              <a:rPr lang="en-US" altLang="en-US"/>
              <a:pPr>
                <a:defRPr/>
              </a:pPr>
              <a:t>‹#›</a:t>
            </a:fld>
            <a:endParaRPr lang="en-US" altLang="en-US"/>
          </a:p>
        </p:txBody>
      </p:sp>
    </p:spTree>
    <p:extLst>
      <p:ext uri="{BB962C8B-B14F-4D97-AF65-F5344CB8AC3E}">
        <p14:creationId xmlns:p14="http://schemas.microsoft.com/office/powerpoint/2010/main" val="211554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A0BE36B-4EB3-4EDC-ABDC-9DF1B0E113D7}"/>
              </a:ext>
            </a:extLst>
          </p:cNvPr>
          <p:cNvSpPr>
            <a:spLocks noGrp="1"/>
          </p:cNvSpPr>
          <p:nvPr>
            <p:ph type="dt" sz="half" idx="10"/>
          </p:nvPr>
        </p:nvSpPr>
        <p:spPr/>
        <p:txBody>
          <a:bodyPr/>
          <a:lstStyle>
            <a:lvl1pPr>
              <a:defRPr/>
            </a:lvl1pPr>
          </a:lstStyle>
          <a:p>
            <a:pPr>
              <a:defRPr/>
            </a:pPr>
            <a:fld id="{032286DA-5474-4824-B89A-2124CD5D6008}" type="datetime1">
              <a:rPr lang="en-US" altLang="zh-CN"/>
              <a:pPr>
                <a:defRPr/>
              </a:pPr>
              <a:t>2/18/2021</a:t>
            </a:fld>
            <a:endParaRPr lang="en-US" altLang="zh-CN"/>
          </a:p>
        </p:txBody>
      </p:sp>
      <p:sp>
        <p:nvSpPr>
          <p:cNvPr id="5" name="Footer Placeholder 4">
            <a:extLst>
              <a:ext uri="{FF2B5EF4-FFF2-40B4-BE49-F238E27FC236}">
                <a16:creationId xmlns:a16="http://schemas.microsoft.com/office/drawing/2014/main" id="{3F320E73-5DAE-41AC-A749-2F6DEBBF1077}"/>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96749BF1-088A-40C5-95AB-DCDC02551645}"/>
              </a:ext>
            </a:extLst>
          </p:cNvPr>
          <p:cNvSpPr>
            <a:spLocks noGrp="1"/>
          </p:cNvSpPr>
          <p:nvPr>
            <p:ph type="sldNum" sz="quarter" idx="12"/>
          </p:nvPr>
        </p:nvSpPr>
        <p:spPr/>
        <p:txBody>
          <a:bodyPr/>
          <a:lstStyle>
            <a:lvl1pPr>
              <a:defRPr/>
            </a:lvl1pPr>
          </a:lstStyle>
          <a:p>
            <a:pPr>
              <a:defRPr/>
            </a:pPr>
            <a:fld id="{6B52F421-554A-4FD1-A5EF-D17EF1BFFE4D}" type="slidenum">
              <a:rPr lang="en-US" altLang="zh-CN"/>
              <a:pPr>
                <a:defRPr/>
              </a:pPr>
              <a:t>‹#›</a:t>
            </a:fld>
            <a:endParaRPr lang="en-US" altLang="zh-CN"/>
          </a:p>
        </p:txBody>
      </p:sp>
    </p:spTree>
    <p:extLst>
      <p:ext uri="{BB962C8B-B14F-4D97-AF65-F5344CB8AC3E}">
        <p14:creationId xmlns:p14="http://schemas.microsoft.com/office/powerpoint/2010/main" val="197794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0DA5788-079E-48AA-973A-030A6AE39792}"/>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9DA2CB53-E168-4F89-81A8-E0BD833F1A3E}"/>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a:extLst>
              <a:ext uri="{FF2B5EF4-FFF2-40B4-BE49-F238E27FC236}">
                <a16:creationId xmlns:a16="http://schemas.microsoft.com/office/drawing/2014/main" id="{7AD014B9-19EE-4D60-872B-A61AB3D9BD86}"/>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80B82A2C-3D23-41A6-A599-FF9C1FF621EE}"/>
              </a:ext>
            </a:extLst>
          </p:cNvPr>
          <p:cNvSpPr>
            <a:spLocks noGrp="1"/>
          </p:cNvSpPr>
          <p:nvPr>
            <p:ph type="dt" sz="half" idx="10"/>
          </p:nvPr>
        </p:nvSpPr>
        <p:spPr/>
        <p:txBody>
          <a:bodyPr/>
          <a:lstStyle>
            <a:lvl1pPr>
              <a:defRPr/>
            </a:lvl1pPr>
          </a:lstStyle>
          <a:p>
            <a:pPr>
              <a:defRPr/>
            </a:pPr>
            <a:fld id="{7999B5FB-FC02-44E1-8F9E-F2B49ABEAF74}" type="datetime1">
              <a:rPr lang="en-US" altLang="zh-CN"/>
              <a:pPr>
                <a:defRPr/>
              </a:pPr>
              <a:t>2/18/2021</a:t>
            </a:fld>
            <a:endParaRPr lang="en-US" altLang="zh-CN"/>
          </a:p>
        </p:txBody>
      </p:sp>
      <p:sp>
        <p:nvSpPr>
          <p:cNvPr id="8" name="Footer Placeholder 4">
            <a:extLst>
              <a:ext uri="{FF2B5EF4-FFF2-40B4-BE49-F238E27FC236}">
                <a16:creationId xmlns:a16="http://schemas.microsoft.com/office/drawing/2014/main" id="{93B53725-F7EF-43F8-9858-F8EC710EF9E3}"/>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B8FCE08C-BEF5-4756-81E4-7D19EAF80AD8}"/>
              </a:ext>
            </a:extLst>
          </p:cNvPr>
          <p:cNvSpPr>
            <a:spLocks noGrp="1"/>
          </p:cNvSpPr>
          <p:nvPr>
            <p:ph type="sldNum" sz="quarter" idx="12"/>
          </p:nvPr>
        </p:nvSpPr>
        <p:spPr/>
        <p:txBody>
          <a:bodyPr/>
          <a:lstStyle>
            <a:lvl1pPr>
              <a:defRPr/>
            </a:lvl1pPr>
          </a:lstStyle>
          <a:p>
            <a:pPr>
              <a:defRPr/>
            </a:pPr>
            <a:fld id="{4347B4DC-144E-4E26-AB70-643233F4FD36}" type="slidenum">
              <a:rPr lang="en-US" altLang="zh-CN"/>
              <a:pPr>
                <a:defRPr/>
              </a:pPr>
              <a:t>‹#›</a:t>
            </a:fld>
            <a:endParaRPr lang="en-US" altLang="zh-CN"/>
          </a:p>
        </p:txBody>
      </p:sp>
    </p:spTree>
    <p:extLst>
      <p:ext uri="{BB962C8B-B14F-4D97-AF65-F5344CB8AC3E}">
        <p14:creationId xmlns:p14="http://schemas.microsoft.com/office/powerpoint/2010/main" val="78667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844365"/>
          </a:xfrm>
        </p:spPr>
        <p:txBody>
          <a:bodyPr/>
          <a:lstStyle/>
          <a:p>
            <a:r>
              <a:rPr lang="en-US" dirty="0"/>
              <a:t>Click to edit Master title style</a:t>
            </a:r>
          </a:p>
        </p:txBody>
      </p:sp>
      <p:sp>
        <p:nvSpPr>
          <p:cNvPr id="3" name="Content Placeholder 2"/>
          <p:cNvSpPr>
            <a:spLocks noGrp="1"/>
          </p:cNvSpPr>
          <p:nvPr>
            <p:ph sz="half" idx="1"/>
          </p:nvPr>
        </p:nvSpPr>
        <p:spPr>
          <a:xfrm>
            <a:off x="1097280" y="1244155"/>
            <a:ext cx="4937760" cy="50242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4155"/>
            <a:ext cx="4937760" cy="5024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50BBCE87-580E-4876-B28A-551912F99A92}"/>
              </a:ext>
            </a:extLst>
          </p:cNvPr>
          <p:cNvSpPr>
            <a:spLocks noGrp="1"/>
          </p:cNvSpPr>
          <p:nvPr>
            <p:ph type="dt" sz="half" idx="10"/>
          </p:nvPr>
        </p:nvSpPr>
        <p:spPr/>
        <p:txBody>
          <a:bodyPr/>
          <a:lstStyle>
            <a:lvl1pPr>
              <a:defRPr/>
            </a:lvl1pPr>
          </a:lstStyle>
          <a:p>
            <a:pPr>
              <a:defRPr/>
            </a:pPr>
            <a:fld id="{B90ADE5B-AABE-4CA2-9C65-06F6623FA46A}" type="datetime1">
              <a:rPr lang="en-US" altLang="zh-CN"/>
              <a:pPr>
                <a:defRPr/>
              </a:pPr>
              <a:t>2/18/2021</a:t>
            </a:fld>
            <a:endParaRPr lang="en-US" altLang="zh-CN"/>
          </a:p>
        </p:txBody>
      </p:sp>
      <p:sp>
        <p:nvSpPr>
          <p:cNvPr id="6" name="Footer Placeholder 4">
            <a:extLst>
              <a:ext uri="{FF2B5EF4-FFF2-40B4-BE49-F238E27FC236}">
                <a16:creationId xmlns:a16="http://schemas.microsoft.com/office/drawing/2014/main" id="{58E03E2F-40E5-431E-8461-9E775A5B8B41}"/>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7" name="Slide Number Placeholder 5">
            <a:extLst>
              <a:ext uri="{FF2B5EF4-FFF2-40B4-BE49-F238E27FC236}">
                <a16:creationId xmlns:a16="http://schemas.microsoft.com/office/drawing/2014/main" id="{1D9A00D9-57AF-4877-9612-94697CE80EDC}"/>
              </a:ext>
            </a:extLst>
          </p:cNvPr>
          <p:cNvSpPr>
            <a:spLocks noGrp="1"/>
          </p:cNvSpPr>
          <p:nvPr>
            <p:ph type="sldNum" sz="quarter" idx="12"/>
          </p:nvPr>
        </p:nvSpPr>
        <p:spPr/>
        <p:txBody>
          <a:bodyPr/>
          <a:lstStyle>
            <a:lvl1pPr>
              <a:defRPr/>
            </a:lvl1pPr>
          </a:lstStyle>
          <a:p>
            <a:pPr>
              <a:defRPr/>
            </a:pPr>
            <a:fld id="{44591C2F-AE9E-49CC-9489-FD2A64F35FEA}" type="slidenum">
              <a:rPr lang="en-US" altLang="zh-CN"/>
              <a:pPr>
                <a:defRPr/>
              </a:pPr>
              <a:t>‹#›</a:t>
            </a:fld>
            <a:endParaRPr lang="en-US" altLang="zh-CN"/>
          </a:p>
        </p:txBody>
      </p:sp>
    </p:spTree>
    <p:extLst>
      <p:ext uri="{BB962C8B-B14F-4D97-AF65-F5344CB8AC3E}">
        <p14:creationId xmlns:p14="http://schemas.microsoft.com/office/powerpoint/2010/main" val="206416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820302"/>
          </a:xfrm>
        </p:spPr>
        <p:txBody>
          <a:bodyPr/>
          <a:lstStyle/>
          <a:p>
            <a:r>
              <a:rPr lang="en-US" dirty="0"/>
              <a:t>Click to edit Master title style</a:t>
            </a:r>
          </a:p>
        </p:txBody>
      </p:sp>
      <p:sp>
        <p:nvSpPr>
          <p:cNvPr id="3" name="Text Placeholder 2"/>
          <p:cNvSpPr>
            <a:spLocks noGrp="1"/>
          </p:cNvSpPr>
          <p:nvPr>
            <p:ph type="body" idx="1"/>
          </p:nvPr>
        </p:nvSpPr>
        <p:spPr>
          <a:xfrm>
            <a:off x="109728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1992795"/>
            <a:ext cx="4937760" cy="42636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1992793"/>
            <a:ext cx="4937760" cy="42636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82F269F-08AA-4E8E-85EE-56896EB06034}"/>
              </a:ext>
            </a:extLst>
          </p:cNvPr>
          <p:cNvSpPr>
            <a:spLocks noGrp="1"/>
          </p:cNvSpPr>
          <p:nvPr>
            <p:ph type="dt" sz="half" idx="10"/>
          </p:nvPr>
        </p:nvSpPr>
        <p:spPr/>
        <p:txBody>
          <a:bodyPr/>
          <a:lstStyle>
            <a:lvl1pPr>
              <a:defRPr/>
            </a:lvl1pPr>
          </a:lstStyle>
          <a:p>
            <a:pPr>
              <a:defRPr/>
            </a:pPr>
            <a:fld id="{95B5ED59-521F-4467-95D8-C81706E3B033}" type="datetime1">
              <a:rPr lang="en-US" altLang="zh-CN"/>
              <a:pPr>
                <a:defRPr/>
              </a:pPr>
              <a:t>2/18/2021</a:t>
            </a:fld>
            <a:endParaRPr lang="en-US" altLang="zh-CN"/>
          </a:p>
        </p:txBody>
      </p:sp>
      <p:sp>
        <p:nvSpPr>
          <p:cNvPr id="8" name="Footer Placeholder 4">
            <a:extLst>
              <a:ext uri="{FF2B5EF4-FFF2-40B4-BE49-F238E27FC236}">
                <a16:creationId xmlns:a16="http://schemas.microsoft.com/office/drawing/2014/main" id="{D93B6B5F-A90C-4495-B9E7-BED9C0133685}"/>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D13A1AB5-E1A4-4FD1-9B30-69D9E86B155D}"/>
              </a:ext>
            </a:extLst>
          </p:cNvPr>
          <p:cNvSpPr>
            <a:spLocks noGrp="1"/>
          </p:cNvSpPr>
          <p:nvPr>
            <p:ph type="sldNum" sz="quarter" idx="12"/>
          </p:nvPr>
        </p:nvSpPr>
        <p:spPr/>
        <p:txBody>
          <a:bodyPr/>
          <a:lstStyle>
            <a:lvl1pPr>
              <a:defRPr/>
            </a:lvl1pPr>
          </a:lstStyle>
          <a:p>
            <a:pPr>
              <a:defRPr/>
            </a:pPr>
            <a:fld id="{7F95614C-7D87-4909-8BD8-65A86D83B560}" type="slidenum">
              <a:rPr lang="en-US" altLang="zh-CN"/>
              <a:pPr>
                <a:defRPr/>
              </a:pPr>
              <a:t>‹#›</a:t>
            </a:fld>
            <a:endParaRPr lang="en-US" altLang="zh-CN"/>
          </a:p>
        </p:txBody>
      </p:sp>
    </p:spTree>
    <p:extLst>
      <p:ext uri="{BB962C8B-B14F-4D97-AF65-F5344CB8AC3E}">
        <p14:creationId xmlns:p14="http://schemas.microsoft.com/office/powerpoint/2010/main" val="150262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Date Placeholder 3">
            <a:extLst>
              <a:ext uri="{FF2B5EF4-FFF2-40B4-BE49-F238E27FC236}">
                <a16:creationId xmlns:a16="http://schemas.microsoft.com/office/drawing/2014/main" id="{6AB0DA63-EAAF-43BD-8CAC-3CB76498A547}"/>
              </a:ext>
            </a:extLst>
          </p:cNvPr>
          <p:cNvSpPr>
            <a:spLocks noGrp="1"/>
          </p:cNvSpPr>
          <p:nvPr>
            <p:ph type="dt" sz="half" idx="10"/>
          </p:nvPr>
        </p:nvSpPr>
        <p:spPr/>
        <p:txBody>
          <a:bodyPr/>
          <a:lstStyle>
            <a:lvl1pPr>
              <a:defRPr/>
            </a:lvl1pPr>
          </a:lstStyle>
          <a:p>
            <a:pPr>
              <a:defRPr/>
            </a:pPr>
            <a:fld id="{6249EE25-79BB-4520-B096-E307818A9046}" type="datetime1">
              <a:rPr lang="en-US" altLang="zh-CN"/>
              <a:pPr>
                <a:defRPr/>
              </a:pPr>
              <a:t>2/18/2021</a:t>
            </a:fld>
            <a:endParaRPr lang="en-US" altLang="zh-CN"/>
          </a:p>
        </p:txBody>
      </p:sp>
      <p:sp>
        <p:nvSpPr>
          <p:cNvPr id="4" name="Footer Placeholder 4">
            <a:extLst>
              <a:ext uri="{FF2B5EF4-FFF2-40B4-BE49-F238E27FC236}">
                <a16:creationId xmlns:a16="http://schemas.microsoft.com/office/drawing/2014/main" id="{8BDF4497-8DFD-4F68-81F8-0AE72CB23205}"/>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5" name="Slide Number Placeholder 5">
            <a:extLst>
              <a:ext uri="{FF2B5EF4-FFF2-40B4-BE49-F238E27FC236}">
                <a16:creationId xmlns:a16="http://schemas.microsoft.com/office/drawing/2014/main" id="{1F661BB3-F414-4D92-93F5-84425C86D33D}"/>
              </a:ext>
            </a:extLst>
          </p:cNvPr>
          <p:cNvSpPr>
            <a:spLocks noGrp="1"/>
          </p:cNvSpPr>
          <p:nvPr>
            <p:ph type="sldNum" sz="quarter" idx="12"/>
          </p:nvPr>
        </p:nvSpPr>
        <p:spPr/>
        <p:txBody>
          <a:bodyPr/>
          <a:lstStyle>
            <a:lvl1pPr>
              <a:defRPr/>
            </a:lvl1pPr>
          </a:lstStyle>
          <a:p>
            <a:pPr>
              <a:defRPr/>
            </a:pPr>
            <a:fld id="{A5B55A17-9FDE-45C2-8A3D-687376685F6A}" type="slidenum">
              <a:rPr lang="en-US" altLang="zh-CN"/>
              <a:pPr>
                <a:defRPr/>
              </a:pPr>
              <a:t>‹#›</a:t>
            </a:fld>
            <a:endParaRPr lang="en-US" altLang="zh-CN"/>
          </a:p>
        </p:txBody>
      </p:sp>
    </p:spTree>
    <p:extLst>
      <p:ext uri="{BB962C8B-B14F-4D97-AF65-F5344CB8AC3E}">
        <p14:creationId xmlns:p14="http://schemas.microsoft.com/office/powerpoint/2010/main" val="412004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1684C549-6FB0-4600-918F-EC3E20DAD5DB}"/>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5">
            <a:extLst>
              <a:ext uri="{FF2B5EF4-FFF2-40B4-BE49-F238E27FC236}">
                <a16:creationId xmlns:a16="http://schemas.microsoft.com/office/drawing/2014/main" id="{2F422501-4E25-4250-813F-99DF59CCBCFD}"/>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p:cNvSpPr>
            <a:spLocks noGrp="1"/>
          </p:cNvSpPr>
          <p:nvPr>
            <p:ph type="title"/>
          </p:nvPr>
        </p:nvSpPr>
        <p:spPr>
          <a:xfrm>
            <a:off x="1097280" y="123091"/>
            <a:ext cx="10058400" cy="999718"/>
          </a:xfrm>
        </p:spPr>
        <p:txBody>
          <a:bodyPr/>
          <a:lstStyle>
            <a:lvl1pPr>
              <a:defRPr sz="4800"/>
            </a:lvl1pPr>
          </a:lstStyle>
          <a:p>
            <a:r>
              <a:rPr lang="en-US" dirty="0"/>
              <a:t>Click to edit Master title style</a:t>
            </a:r>
          </a:p>
        </p:txBody>
      </p:sp>
      <p:sp>
        <p:nvSpPr>
          <p:cNvPr id="5" name="Date Placeholder 6">
            <a:extLst>
              <a:ext uri="{FF2B5EF4-FFF2-40B4-BE49-F238E27FC236}">
                <a16:creationId xmlns:a16="http://schemas.microsoft.com/office/drawing/2014/main" id="{E050DE83-4771-46B1-99E7-637F3E146163}"/>
              </a:ext>
            </a:extLst>
          </p:cNvPr>
          <p:cNvSpPr>
            <a:spLocks noGrp="1"/>
          </p:cNvSpPr>
          <p:nvPr>
            <p:ph type="dt" sz="half" idx="10"/>
          </p:nvPr>
        </p:nvSpPr>
        <p:spPr/>
        <p:txBody>
          <a:bodyPr/>
          <a:lstStyle>
            <a:lvl1pPr>
              <a:defRPr/>
            </a:lvl1pPr>
          </a:lstStyle>
          <a:p>
            <a:pPr>
              <a:defRPr/>
            </a:pPr>
            <a:fld id="{4EC83AFE-911F-424C-86A2-03A54FF3EF25}" type="datetime1">
              <a:rPr lang="en-US" altLang="zh-CN"/>
              <a:pPr>
                <a:defRPr/>
              </a:pPr>
              <a:t>2/18/2021</a:t>
            </a:fld>
            <a:endParaRPr lang="en-US" altLang="zh-CN"/>
          </a:p>
        </p:txBody>
      </p:sp>
      <p:sp>
        <p:nvSpPr>
          <p:cNvPr id="6" name="Footer Placeholder 7">
            <a:extLst>
              <a:ext uri="{FF2B5EF4-FFF2-40B4-BE49-F238E27FC236}">
                <a16:creationId xmlns:a16="http://schemas.microsoft.com/office/drawing/2014/main" id="{8BCE5855-32F3-4BF0-998F-BC3196D7E90F}"/>
              </a:ext>
            </a:extLst>
          </p:cNvPr>
          <p:cNvSpPr>
            <a:spLocks noGrp="1"/>
          </p:cNvSpPr>
          <p:nvPr>
            <p:ph type="ftr" sz="quarter" idx="11"/>
          </p:nvPr>
        </p:nvSpPr>
        <p:spPr/>
        <p:txBody>
          <a:bodyPr/>
          <a:lstStyle>
            <a:lvl1pPr>
              <a:defRPr>
                <a:solidFill>
                  <a:srgbClr val="FFFFFF"/>
                </a:solidFill>
              </a:defRPr>
            </a:lvl1pPr>
          </a:lstStyle>
          <a:p>
            <a:pPr>
              <a:defRPr/>
            </a:pPr>
            <a:r>
              <a:rPr lang="en-US"/>
              <a:t>Transportation Big Data Analytics</a:t>
            </a:r>
          </a:p>
        </p:txBody>
      </p:sp>
      <p:sp>
        <p:nvSpPr>
          <p:cNvPr id="7" name="Slide Number Placeholder 8">
            <a:extLst>
              <a:ext uri="{FF2B5EF4-FFF2-40B4-BE49-F238E27FC236}">
                <a16:creationId xmlns:a16="http://schemas.microsoft.com/office/drawing/2014/main" id="{E78044D0-4C06-4B80-B17A-8FFAC70DC6CC}"/>
              </a:ext>
            </a:extLst>
          </p:cNvPr>
          <p:cNvSpPr>
            <a:spLocks noGrp="1"/>
          </p:cNvSpPr>
          <p:nvPr>
            <p:ph type="sldNum" sz="quarter" idx="12"/>
          </p:nvPr>
        </p:nvSpPr>
        <p:spPr/>
        <p:txBody>
          <a:bodyPr/>
          <a:lstStyle>
            <a:lvl1pPr>
              <a:defRPr/>
            </a:lvl1pPr>
          </a:lstStyle>
          <a:p>
            <a:pPr>
              <a:defRPr/>
            </a:pPr>
            <a:fld id="{97CFE1D2-9D0F-42EB-BDFA-6F18E6311D70}" type="slidenum">
              <a:rPr lang="en-US" altLang="zh-CN"/>
              <a:pPr>
                <a:defRPr/>
              </a:pPr>
              <a:t>‹#›</a:t>
            </a:fld>
            <a:endParaRPr lang="en-US" altLang="zh-CN"/>
          </a:p>
        </p:txBody>
      </p:sp>
    </p:spTree>
    <p:extLst>
      <p:ext uri="{BB962C8B-B14F-4D97-AF65-F5344CB8AC3E}">
        <p14:creationId xmlns:p14="http://schemas.microsoft.com/office/powerpoint/2010/main" val="231954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75AA792-AAEB-46A5-A304-BD7DB8107068}"/>
              </a:ext>
            </a:extLst>
          </p:cNvPr>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16:creationId xmlns:a16="http://schemas.microsoft.com/office/drawing/2014/main" id="{809D23B2-7D82-40E0-8951-27F46335ED9F}"/>
              </a:ext>
            </a:extLst>
          </p:cNvPr>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9E3445D8-2AC3-479D-96EC-93CBA5C8B9D3}"/>
              </a:ext>
            </a:extLst>
          </p:cNvPr>
          <p:cNvSpPr>
            <a:spLocks noGrp="1"/>
          </p:cNvSpPr>
          <p:nvPr>
            <p:ph type="dt" sz="half" idx="10"/>
          </p:nvPr>
        </p:nvSpPr>
        <p:spPr>
          <a:xfrm>
            <a:off x="465138" y="6459538"/>
            <a:ext cx="2619375" cy="365125"/>
          </a:xfrm>
        </p:spPr>
        <p:txBody>
          <a:bodyPr/>
          <a:lstStyle>
            <a:lvl1pPr>
              <a:defRPr/>
            </a:lvl1pPr>
          </a:lstStyle>
          <a:p>
            <a:pPr>
              <a:defRPr/>
            </a:pPr>
            <a:fld id="{BA6429A8-4BB3-4A7D-A9F3-41C60E7A0154}" type="datetime1">
              <a:rPr lang="en-US" altLang="zh-CN"/>
              <a:pPr>
                <a:defRPr/>
              </a:pPr>
              <a:t>2/18/2021</a:t>
            </a:fld>
            <a:endParaRPr lang="en-US" altLang="zh-CN"/>
          </a:p>
        </p:txBody>
      </p:sp>
      <p:sp>
        <p:nvSpPr>
          <p:cNvPr id="8" name="Footer Placeholder 5">
            <a:extLst>
              <a:ext uri="{FF2B5EF4-FFF2-40B4-BE49-F238E27FC236}">
                <a16:creationId xmlns:a16="http://schemas.microsoft.com/office/drawing/2014/main" id="{B1502FCB-A221-426B-A1BB-1F62B1D65BE9}"/>
              </a:ext>
            </a:extLst>
          </p:cNvPr>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r>
              <a:rPr lang="en-US"/>
              <a:t>Transportation Big Data Analytics</a:t>
            </a:r>
          </a:p>
        </p:txBody>
      </p:sp>
      <p:sp>
        <p:nvSpPr>
          <p:cNvPr id="9" name="Slide Number Placeholder 6">
            <a:extLst>
              <a:ext uri="{FF2B5EF4-FFF2-40B4-BE49-F238E27FC236}">
                <a16:creationId xmlns:a16="http://schemas.microsoft.com/office/drawing/2014/main" id="{F22AF600-61A9-4B7D-947A-5C0F4E5D17BF}"/>
              </a:ext>
            </a:extLst>
          </p:cNvPr>
          <p:cNvSpPr>
            <a:spLocks noGrp="1"/>
          </p:cNvSpPr>
          <p:nvPr>
            <p:ph type="sldNum" sz="quarter" idx="12"/>
          </p:nvPr>
        </p:nvSpPr>
        <p:spPr/>
        <p:txBody>
          <a:bodyPr/>
          <a:lstStyle>
            <a:lvl1pPr>
              <a:defRPr>
                <a:solidFill>
                  <a:schemeClr val="tx2"/>
                </a:solidFill>
              </a:defRPr>
            </a:lvl1pPr>
          </a:lstStyle>
          <a:p>
            <a:pPr>
              <a:defRPr/>
            </a:pPr>
            <a:fld id="{4A198774-DED4-4D6A-B251-11BABACA6DFC}" type="slidenum">
              <a:rPr lang="en-US" altLang="zh-CN"/>
              <a:pPr>
                <a:defRPr/>
              </a:pPr>
              <a:t>‹#›</a:t>
            </a:fld>
            <a:endParaRPr lang="en-US" altLang="zh-CN"/>
          </a:p>
        </p:txBody>
      </p:sp>
    </p:spTree>
    <p:extLst>
      <p:ext uri="{BB962C8B-B14F-4D97-AF65-F5344CB8AC3E}">
        <p14:creationId xmlns:p14="http://schemas.microsoft.com/office/powerpoint/2010/main" val="5998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39335C-45FB-4E79-83D6-C499B15C1784}"/>
              </a:ext>
            </a:extLst>
          </p:cNvPr>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16:creationId xmlns:a16="http://schemas.microsoft.com/office/drawing/2014/main" id="{902AA8FD-A493-479E-8DAA-C5545889985C}"/>
              </a:ext>
            </a:extLst>
          </p:cNvPr>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BC301144-C80E-406D-BC22-E85325C324B8}"/>
              </a:ext>
            </a:extLst>
          </p:cNvPr>
          <p:cNvSpPr>
            <a:spLocks noGrp="1"/>
          </p:cNvSpPr>
          <p:nvPr>
            <p:ph type="dt" sz="half" idx="10"/>
          </p:nvPr>
        </p:nvSpPr>
        <p:spPr/>
        <p:txBody>
          <a:bodyPr/>
          <a:lstStyle>
            <a:lvl1pPr>
              <a:defRPr/>
            </a:lvl1pPr>
          </a:lstStyle>
          <a:p>
            <a:pPr>
              <a:defRPr/>
            </a:pPr>
            <a:fld id="{DA9B29C6-A634-4E66-94B6-5D4D8A809694}" type="datetime1">
              <a:rPr lang="en-US" altLang="zh-CN"/>
              <a:pPr>
                <a:defRPr/>
              </a:pPr>
              <a:t>2/18/2021</a:t>
            </a:fld>
            <a:endParaRPr lang="en-US" altLang="zh-CN"/>
          </a:p>
        </p:txBody>
      </p:sp>
      <p:sp>
        <p:nvSpPr>
          <p:cNvPr id="8" name="Footer Placeholder 5">
            <a:extLst>
              <a:ext uri="{FF2B5EF4-FFF2-40B4-BE49-F238E27FC236}">
                <a16:creationId xmlns:a16="http://schemas.microsoft.com/office/drawing/2014/main" id="{5EA3F645-A2E5-4F07-882A-1A99636F490C}"/>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6">
            <a:extLst>
              <a:ext uri="{FF2B5EF4-FFF2-40B4-BE49-F238E27FC236}">
                <a16:creationId xmlns:a16="http://schemas.microsoft.com/office/drawing/2014/main" id="{B2265131-15B1-431F-A19A-2A26AFB60E17}"/>
              </a:ext>
            </a:extLst>
          </p:cNvPr>
          <p:cNvSpPr>
            <a:spLocks noGrp="1"/>
          </p:cNvSpPr>
          <p:nvPr>
            <p:ph type="sldNum" sz="quarter" idx="12"/>
          </p:nvPr>
        </p:nvSpPr>
        <p:spPr/>
        <p:txBody>
          <a:bodyPr/>
          <a:lstStyle>
            <a:lvl1pPr>
              <a:defRPr/>
            </a:lvl1pPr>
          </a:lstStyle>
          <a:p>
            <a:pPr>
              <a:defRPr/>
            </a:pPr>
            <a:fld id="{C29DBC5C-FF03-435D-88A6-8D9017DF8053}" type="slidenum">
              <a:rPr lang="en-US" altLang="zh-CN"/>
              <a:pPr>
                <a:defRPr/>
              </a:pPr>
              <a:t>‹#›</a:t>
            </a:fld>
            <a:endParaRPr lang="en-US" altLang="zh-CN"/>
          </a:p>
        </p:txBody>
      </p:sp>
    </p:spTree>
    <p:extLst>
      <p:ext uri="{BB962C8B-B14F-4D97-AF65-F5344CB8AC3E}">
        <p14:creationId xmlns:p14="http://schemas.microsoft.com/office/powerpoint/2010/main" val="122543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9866056-FF58-4193-BC70-9BB86BD3C155}"/>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C2C93764-25C4-41B1-84F1-0F37F82848EE}"/>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FB213561-A047-4F02-98F0-A677F1726B02}"/>
              </a:ext>
            </a:extLst>
          </p:cNvPr>
          <p:cNvSpPr>
            <a:spLocks noGrp="1"/>
          </p:cNvSpPr>
          <p:nvPr>
            <p:ph type="title"/>
          </p:nvPr>
        </p:nvSpPr>
        <p:spPr>
          <a:xfrm>
            <a:off x="1096963" y="123825"/>
            <a:ext cx="10058400" cy="998538"/>
          </a:xfrm>
          <a:prstGeom prst="rect">
            <a:avLst/>
          </a:prstGeom>
        </p:spPr>
        <p:txBody>
          <a:bodyPr vert="horz" lIns="91440" tIns="45720" rIns="91440" bIns="45720" rtlCol="0" anchor="b">
            <a:normAutofit/>
          </a:bodyPr>
          <a:lstStyle/>
          <a:p>
            <a:r>
              <a:rPr lang="en-US" dirty="0"/>
              <a:t>Click to edit Master title style</a:t>
            </a:r>
          </a:p>
        </p:txBody>
      </p:sp>
      <p:sp>
        <p:nvSpPr>
          <p:cNvPr id="1029" name="Text Placeholder 2">
            <a:extLst>
              <a:ext uri="{FF2B5EF4-FFF2-40B4-BE49-F238E27FC236}">
                <a16:creationId xmlns:a16="http://schemas.microsoft.com/office/drawing/2014/main" id="{43CFD00B-268B-4D61-9245-98C82ADD355C}"/>
              </a:ext>
            </a:extLst>
          </p:cNvPr>
          <p:cNvSpPr>
            <a:spLocks noGrp="1"/>
          </p:cNvSpPr>
          <p:nvPr>
            <p:ph type="body" idx="1"/>
          </p:nvPr>
        </p:nvSpPr>
        <p:spPr bwMode="auto">
          <a:xfrm>
            <a:off x="1096963" y="1241425"/>
            <a:ext cx="100584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630220CA-5CD9-4AF8-B220-CB89CA9F10DB}"/>
              </a:ext>
            </a:extLst>
          </p:cNvPr>
          <p:cNvSpPr>
            <a:spLocks noGrp="1"/>
          </p:cNvSpPr>
          <p:nvPr>
            <p:ph type="dt" sz="half" idx="2"/>
          </p:nvPr>
        </p:nvSpPr>
        <p:spPr>
          <a:xfrm>
            <a:off x="1096963" y="6459538"/>
            <a:ext cx="2473325"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FFFFFF"/>
                </a:solidFill>
              </a:defRPr>
            </a:lvl1pPr>
          </a:lstStyle>
          <a:p>
            <a:pPr>
              <a:defRPr/>
            </a:pPr>
            <a:fld id="{B8F53368-7A09-4EA3-AA1B-F56ED56093B6}" type="datetime1">
              <a:rPr lang="en-US" altLang="zh-CN"/>
              <a:pPr>
                <a:defRPr/>
              </a:pPr>
              <a:t>2/18/2021</a:t>
            </a:fld>
            <a:endParaRPr lang="en-US" altLang="zh-CN"/>
          </a:p>
        </p:txBody>
      </p:sp>
      <p:sp>
        <p:nvSpPr>
          <p:cNvPr id="5" name="Footer Placeholder 4">
            <a:extLst>
              <a:ext uri="{FF2B5EF4-FFF2-40B4-BE49-F238E27FC236}">
                <a16:creationId xmlns:a16="http://schemas.microsoft.com/office/drawing/2014/main" id="{7EE1FD71-BCD3-403A-AD59-E1720044749C}"/>
              </a:ext>
            </a:extLst>
          </p:cNvPr>
          <p:cNvSpPr>
            <a:spLocks noGrp="1"/>
          </p:cNvSpPr>
          <p:nvPr>
            <p:ph type="ftr" sz="quarter" idx="3"/>
          </p:nvPr>
        </p:nvSpPr>
        <p:spPr>
          <a:xfrm>
            <a:off x="3714750"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E01AB46E-C182-4B6E-A266-8226BB2CA0E4}"/>
              </a:ext>
            </a:extLst>
          </p:cNvPr>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chemeClr val="bg1"/>
                </a:solidFill>
              </a:defRPr>
            </a:lvl1pPr>
          </a:lstStyle>
          <a:p>
            <a:pPr>
              <a:defRPr/>
            </a:pPr>
            <a:fld id="{9ECB22A4-A65D-4441-A62C-D617486B1D2D}" type="slidenum">
              <a:rPr lang="en-US" altLang="zh-CN"/>
              <a:pPr>
                <a:defRPr/>
              </a:pPr>
              <a:t>‹#›</a:t>
            </a:fld>
            <a:endParaRPr lang="en-US" altLang="zh-CN"/>
          </a:p>
        </p:txBody>
      </p:sp>
      <p:cxnSp>
        <p:nvCxnSpPr>
          <p:cNvPr id="10" name="Straight Connector 9">
            <a:extLst>
              <a:ext uri="{FF2B5EF4-FFF2-40B4-BE49-F238E27FC236}">
                <a16:creationId xmlns:a16="http://schemas.microsoft.com/office/drawing/2014/main" id="{CA4DD10E-63B8-438E-87EC-23A9F4DEB79A}"/>
              </a:ext>
            </a:extLst>
          </p:cNvPr>
          <p:cNvCxnSpPr/>
          <p:nvPr/>
        </p:nvCxnSpPr>
        <p:spPr>
          <a:xfrm>
            <a:off x="1096963" y="1181100"/>
            <a:ext cx="1006316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1" r:id="rId1"/>
    <p:sldLayoutId id="2147483736" r:id="rId2"/>
    <p:sldLayoutId id="2147483742" r:id="rId3"/>
    <p:sldLayoutId id="2147483737" r:id="rId4"/>
    <p:sldLayoutId id="2147483738" r:id="rId5"/>
    <p:sldLayoutId id="2147483739" r:id="rId6"/>
    <p:sldLayoutId id="2147483743" r:id="rId7"/>
    <p:sldLayoutId id="2147483744" r:id="rId8"/>
    <p:sldLayoutId id="2147483745" r:id="rId9"/>
    <p:sldLayoutId id="2147483740" r:id="rId10"/>
    <p:sldLayoutId id="2147483746" r:id="rId11"/>
    <p:sldLayoutId id="2147483747" r:id="rId12"/>
    <p:sldLayoutId id="2147483748" r:id="rId13"/>
  </p:sldLayoutIdLst>
  <p:hf hdr="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ran.r-project.org/doc/manuals/R-intro.pdf"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cran.r-project.org/doc/contrib/Short-refcard.pdf"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ran.rstudio.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ww.rstudio.com/products/rstudio/downloa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42D9-58C3-4A33-A608-681574D864A8}"/>
              </a:ext>
            </a:extLst>
          </p:cNvPr>
          <p:cNvSpPr>
            <a:spLocks noGrp="1"/>
          </p:cNvSpPr>
          <p:nvPr>
            <p:ph type="ctrTitle"/>
          </p:nvPr>
        </p:nvSpPr>
        <p:spPr>
          <a:xfrm>
            <a:off x="1096963" y="758825"/>
            <a:ext cx="10058400" cy="3565525"/>
          </a:xfrm>
        </p:spPr>
        <p:txBody>
          <a:bodyPr wrap="square" numCol="1" anchorCtr="0" compatLnSpc="1">
            <a:prstTxWarp prst="textNoShape">
              <a:avLst/>
            </a:prstTxWarp>
          </a:bodyPr>
          <a:lstStyle/>
          <a:p>
            <a:pPr eaLnBrk="1" hangingPunct="1">
              <a:defRPr/>
            </a:pPr>
            <a:r>
              <a:rPr lang="en-US" altLang="zh-CN" dirty="0">
                <a:solidFill>
                  <a:srgbClr val="262626"/>
                </a:solidFill>
              </a:rPr>
              <a:t>R</a:t>
            </a:r>
            <a:r>
              <a:rPr lang="zh-CN" altLang="en-US" dirty="0">
                <a:solidFill>
                  <a:srgbClr val="262626"/>
                </a:solidFill>
              </a:rPr>
              <a:t>语言简介</a:t>
            </a:r>
          </a:p>
        </p:txBody>
      </p:sp>
      <p:sp>
        <p:nvSpPr>
          <p:cNvPr id="3" name="Subtitle 2">
            <a:extLst>
              <a:ext uri="{FF2B5EF4-FFF2-40B4-BE49-F238E27FC236}">
                <a16:creationId xmlns:a16="http://schemas.microsoft.com/office/drawing/2014/main" id="{24C3A3B0-E431-4CF5-8D57-ACC120D653E2}"/>
              </a:ext>
            </a:extLst>
          </p:cNvPr>
          <p:cNvSpPr>
            <a:spLocks noGrp="1"/>
          </p:cNvSpPr>
          <p:nvPr>
            <p:ph type="subTitle" idx="1"/>
          </p:nvPr>
        </p:nvSpPr>
        <p:spPr>
          <a:xfrm>
            <a:off x="1100138" y="4456113"/>
            <a:ext cx="10058400" cy="1468437"/>
          </a:xfrm>
        </p:spPr>
        <p:txBody>
          <a:bodyPr rtlCol="0"/>
          <a:lstStyle/>
          <a:p>
            <a:pPr eaLnBrk="1" fontAlgn="auto" hangingPunct="1">
              <a:defRPr/>
            </a:pPr>
            <a:r>
              <a:rPr lang="zh-CN" altLang="en-US" dirty="0">
                <a:latin typeface="Times New Roman" panose="02020603050405020304" pitchFamily="18" charset="0"/>
              </a:rPr>
              <a:t>交通大数据分析</a:t>
            </a:r>
          </a:p>
          <a:p>
            <a:pPr eaLnBrk="1" fontAlgn="auto" hangingPunct="1">
              <a:defRPr/>
            </a:pPr>
            <a:r>
              <a:rPr lang="zh-CN" altLang="en-US" dirty="0">
                <a:latin typeface="Times New Roman" panose="02020603050405020304" pitchFamily="18" charset="0"/>
              </a:rPr>
              <a:t> </a:t>
            </a:r>
            <a:r>
              <a:rPr lang="en-US" altLang="zh-CN" dirty="0">
                <a:latin typeface="Times New Roman" panose="02020603050405020304" pitchFamily="18" charset="0"/>
              </a:rPr>
              <a:t>2021</a:t>
            </a:r>
            <a:r>
              <a:rPr lang="zh-CN" altLang="en-US" dirty="0">
                <a:latin typeface="Times New Roman" panose="02020603050405020304" pitchFamily="18" charset="0"/>
              </a:rPr>
              <a:t>年春季</a:t>
            </a:r>
          </a:p>
          <a:p>
            <a:pPr eaLnBrk="1" fontAlgn="auto" hangingPunct="1">
              <a:defRPr/>
            </a:pPr>
            <a:r>
              <a:rPr lang="zh-CN" altLang="en-US" dirty="0">
                <a:latin typeface="Times New Roman" panose="02020603050405020304" pitchFamily="18" charset="0"/>
              </a:rPr>
              <a:t>马晓磊</a:t>
            </a:r>
            <a:endParaRPr lang="en-US" altLang="zh-CN"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F60182B5-FC98-48E5-AD07-9A202498EE72}"/>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一些简单的</a:t>
            </a:r>
            <a:r>
              <a:rPr lang="en-US" altLang="zh-CN">
                <a:solidFill>
                  <a:schemeClr val="tx1">
                    <a:lumMod val="75000"/>
                    <a:lumOff val="25000"/>
                  </a:schemeClr>
                </a:solidFill>
              </a:rPr>
              <a:t>R</a:t>
            </a:r>
            <a:r>
              <a:rPr lang="zh-CN" altLang="en-US">
                <a:solidFill>
                  <a:schemeClr val="tx1">
                    <a:lumMod val="75000"/>
                    <a:lumOff val="25000"/>
                  </a:schemeClr>
                </a:solidFill>
              </a:rPr>
              <a:t>命令</a:t>
            </a:r>
            <a:endParaRPr lang="en-US" altLang="zh-CN">
              <a:solidFill>
                <a:schemeClr val="tx1">
                  <a:lumMod val="75000"/>
                  <a:lumOff val="25000"/>
                </a:schemeClr>
              </a:solidFill>
            </a:endParaRPr>
          </a:p>
        </p:txBody>
      </p:sp>
      <p:sp>
        <p:nvSpPr>
          <p:cNvPr id="4" name="Oval 3">
            <a:extLst>
              <a:ext uri="{FF2B5EF4-FFF2-40B4-BE49-F238E27FC236}">
                <a16:creationId xmlns:a16="http://schemas.microsoft.com/office/drawing/2014/main" id="{567B426E-64F0-463E-9510-D1DF188CC317}"/>
              </a:ext>
            </a:extLst>
          </p:cNvPr>
          <p:cNvSpPr/>
          <p:nvPr/>
        </p:nvSpPr>
        <p:spPr>
          <a:xfrm>
            <a:off x="901700" y="1681163"/>
            <a:ext cx="2649538" cy="615950"/>
          </a:xfrm>
          <a:prstGeom prst="ellipse">
            <a:avLst/>
          </a:prstGeom>
          <a:noFill/>
          <a:ln w="57150">
            <a:solidFill>
              <a:srgbClr val="FF0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5" name="Oval 4">
            <a:extLst>
              <a:ext uri="{FF2B5EF4-FFF2-40B4-BE49-F238E27FC236}">
                <a16:creationId xmlns:a16="http://schemas.microsoft.com/office/drawing/2014/main" id="{B4FA8D43-0386-4212-9CF1-71F4F280A6A3}"/>
              </a:ext>
            </a:extLst>
          </p:cNvPr>
          <p:cNvSpPr/>
          <p:nvPr/>
        </p:nvSpPr>
        <p:spPr>
          <a:xfrm>
            <a:off x="901700" y="2297113"/>
            <a:ext cx="2844800" cy="614362"/>
          </a:xfrm>
          <a:prstGeom prst="ellipse">
            <a:avLst/>
          </a:prstGeom>
          <a:noFill/>
          <a:ln w="57150">
            <a:solidFill>
              <a:srgbClr val="FFC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6" name="TextBox 5">
            <a:extLst>
              <a:ext uri="{FF2B5EF4-FFF2-40B4-BE49-F238E27FC236}">
                <a16:creationId xmlns:a16="http://schemas.microsoft.com/office/drawing/2014/main" id="{D85B2CA8-F5DA-437C-9683-7C2FCCDDA059}"/>
              </a:ext>
            </a:extLst>
          </p:cNvPr>
          <p:cNvSpPr txBox="1">
            <a:spLocks noChangeArrowheads="1"/>
          </p:cNvSpPr>
          <p:nvPr/>
        </p:nvSpPr>
        <p:spPr bwMode="auto">
          <a:xfrm>
            <a:off x="3746500" y="1681163"/>
            <a:ext cx="3810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0000"/>
                </a:solidFill>
                <a:latin typeface="+mn-lt"/>
              </a:rPr>
              <a:t>命令</a:t>
            </a:r>
            <a:endParaRPr lang="en-US" altLang="zh-CN" sz="2800" b="1" dirty="0">
              <a:solidFill>
                <a:srgbClr val="FF0000"/>
              </a:solidFill>
              <a:latin typeface="+mn-lt"/>
            </a:endParaRPr>
          </a:p>
        </p:txBody>
      </p:sp>
      <p:sp>
        <p:nvSpPr>
          <p:cNvPr id="7" name="TextBox 6">
            <a:extLst>
              <a:ext uri="{FF2B5EF4-FFF2-40B4-BE49-F238E27FC236}">
                <a16:creationId xmlns:a16="http://schemas.microsoft.com/office/drawing/2014/main" id="{5631425A-3CED-456E-AFCB-5AE29241FE02}"/>
              </a:ext>
            </a:extLst>
          </p:cNvPr>
          <p:cNvSpPr txBox="1">
            <a:spLocks noChangeArrowheads="1"/>
          </p:cNvSpPr>
          <p:nvPr/>
        </p:nvSpPr>
        <p:spPr bwMode="auto">
          <a:xfrm>
            <a:off x="3921125" y="2370138"/>
            <a:ext cx="381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C000"/>
                </a:solidFill>
                <a:latin typeface="+mn-lt"/>
              </a:rPr>
              <a:t>结果</a:t>
            </a:r>
            <a:endParaRPr lang="en-US" altLang="zh-CN" sz="4400" b="1" dirty="0">
              <a:solidFill>
                <a:srgbClr val="FFC000"/>
              </a:solidFill>
              <a:latin typeface="+mn-lt"/>
            </a:endParaRPr>
          </a:p>
        </p:txBody>
      </p:sp>
      <p:sp>
        <p:nvSpPr>
          <p:cNvPr id="33800" name="TextBox 7">
            <a:extLst>
              <a:ext uri="{FF2B5EF4-FFF2-40B4-BE49-F238E27FC236}">
                <a16:creationId xmlns:a16="http://schemas.microsoft.com/office/drawing/2014/main" id="{DC02E0FA-B656-4F47-9F5C-10DBDD02CB1E}"/>
              </a:ext>
            </a:extLst>
          </p:cNvPr>
          <p:cNvSpPr txBox="1">
            <a:spLocks noChangeArrowheads="1"/>
          </p:cNvSpPr>
          <p:nvPr/>
        </p:nvSpPr>
        <p:spPr bwMode="auto">
          <a:xfrm>
            <a:off x="1920875" y="3752850"/>
            <a:ext cx="8839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dirty="0">
                <a:latin typeface="+mn-lt"/>
              </a:rPr>
              <a:t>对自然底数</a:t>
            </a:r>
            <a:r>
              <a:rPr lang="en-US" altLang="zh-CN" sz="2800" dirty="0">
                <a:latin typeface="+mn-lt"/>
              </a:rPr>
              <a:t>e</a:t>
            </a:r>
            <a:r>
              <a:rPr lang="zh-CN" altLang="en-US" sz="2800" dirty="0">
                <a:latin typeface="+mn-lt"/>
              </a:rPr>
              <a:t>求</a:t>
            </a:r>
            <a:r>
              <a:rPr lang="en-US" altLang="zh-CN" sz="2800" dirty="0">
                <a:latin typeface="+mn-lt"/>
              </a:rPr>
              <a:t>log  ln(x)</a:t>
            </a:r>
            <a:endParaRPr lang="en-US" altLang="zh-CN" sz="2800" i="1" dirty="0">
              <a:latin typeface="+mn-lt"/>
            </a:endParaRPr>
          </a:p>
        </p:txBody>
      </p:sp>
      <p:sp>
        <p:nvSpPr>
          <p:cNvPr id="11" name="Content Placeholder 2">
            <a:extLst>
              <a:ext uri="{FF2B5EF4-FFF2-40B4-BE49-F238E27FC236}">
                <a16:creationId xmlns:a16="http://schemas.microsoft.com/office/drawing/2014/main" id="{C761DDEA-F96A-4EFC-91C1-A02AF484D06C}"/>
              </a:ext>
            </a:extLst>
          </p:cNvPr>
          <p:cNvSpPr>
            <a:spLocks noGrp="1"/>
          </p:cNvSpPr>
          <p:nvPr>
            <p:ph idx="1"/>
          </p:nvPr>
        </p:nvSpPr>
        <p:spPr>
          <a:xfrm>
            <a:off x="1097280" y="1240779"/>
            <a:ext cx="10058400" cy="1864372"/>
          </a:xfrm>
        </p:spPr>
        <p:txBody>
          <a:bodyPr/>
          <a:lstStyle/>
          <a:p>
            <a:pPr>
              <a:buFontTx/>
              <a:buNone/>
            </a:pPr>
            <a:endParaRPr lang="en-US" altLang="zh-CN" dirty="0">
              <a:latin typeface="Courier New" panose="02070309020205020404" pitchFamily="49" charset="0"/>
              <a:ea typeface="宋体" panose="02010600030101010101" pitchFamily="2" charset="-122"/>
              <a:cs typeface="Courier New" panose="02070309020205020404" pitchFamily="49" charset="0"/>
            </a:endParaRPr>
          </a:p>
          <a:p>
            <a:pPr>
              <a:buFontTx/>
              <a:buNone/>
            </a:pPr>
            <a:r>
              <a:rPr lang="en-US" altLang="zh-CN" dirty="0">
                <a:latin typeface="Courier New" panose="02070309020205020404" pitchFamily="49" charset="0"/>
                <a:ea typeface="宋体" panose="02010600030101010101" pitchFamily="2" charset="-122"/>
                <a:cs typeface="Courier New" panose="02070309020205020404" pitchFamily="49" charset="0"/>
              </a:rPr>
              <a:t>&gt; log(42)</a:t>
            </a:r>
          </a:p>
          <a:p>
            <a:pPr>
              <a:buFontTx/>
              <a:buNone/>
            </a:pPr>
            <a:r>
              <a:rPr lang="en-US" altLang="zh-CN" dirty="0">
                <a:latin typeface="Courier New" panose="02070309020205020404" pitchFamily="49" charset="0"/>
                <a:ea typeface="宋体" panose="02010600030101010101" pitchFamily="2" charset="-122"/>
                <a:cs typeface="Courier New" panose="02070309020205020404" pitchFamily="49" charset="0"/>
              </a:rPr>
              <a:t>[1] 3.737670</a:t>
            </a:r>
          </a:p>
        </p:txBody>
      </p:sp>
      <p:sp>
        <p:nvSpPr>
          <p:cNvPr id="12" name="Oval 3">
            <a:extLst>
              <a:ext uri="{FF2B5EF4-FFF2-40B4-BE49-F238E27FC236}">
                <a16:creationId xmlns:a16="http://schemas.microsoft.com/office/drawing/2014/main" id="{E1D8A027-F65B-49CE-BA9A-612A111F5DFF}"/>
              </a:ext>
            </a:extLst>
          </p:cNvPr>
          <p:cNvSpPr/>
          <p:nvPr/>
        </p:nvSpPr>
        <p:spPr>
          <a:xfrm>
            <a:off x="901700" y="1681563"/>
            <a:ext cx="2649220" cy="615042"/>
          </a:xfrm>
          <a:prstGeom prst="ellipse">
            <a:avLst/>
          </a:prstGeom>
          <a:noFill/>
          <a:ln w="57150">
            <a:solidFill>
              <a:srgbClr val="FF0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zh-CN">
              <a:solidFill>
                <a:srgbClr val="FFFFFF"/>
              </a:solidFill>
            </a:endParaRPr>
          </a:p>
        </p:txBody>
      </p:sp>
      <p:sp>
        <p:nvSpPr>
          <p:cNvPr id="13" name="Oval 4">
            <a:extLst>
              <a:ext uri="{FF2B5EF4-FFF2-40B4-BE49-F238E27FC236}">
                <a16:creationId xmlns:a16="http://schemas.microsoft.com/office/drawing/2014/main" id="{91DE602B-8D92-4568-9F6A-7034D9676487}"/>
              </a:ext>
            </a:extLst>
          </p:cNvPr>
          <p:cNvSpPr/>
          <p:nvPr/>
        </p:nvSpPr>
        <p:spPr>
          <a:xfrm>
            <a:off x="901700" y="2296605"/>
            <a:ext cx="2844800" cy="615042"/>
          </a:xfrm>
          <a:prstGeom prst="ellipse">
            <a:avLst/>
          </a:prstGeom>
          <a:noFill/>
          <a:ln w="57150">
            <a:solidFill>
              <a:srgbClr val="FFC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zh-CN">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9E05250-41ED-4952-AFE0-30A1C850DB29}"/>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一些简单的</a:t>
            </a:r>
            <a:r>
              <a:rPr lang="en-US" altLang="zh-CN">
                <a:solidFill>
                  <a:schemeClr val="tx1">
                    <a:lumMod val="75000"/>
                    <a:lumOff val="25000"/>
                  </a:schemeClr>
                </a:solidFill>
              </a:rPr>
              <a:t>R</a:t>
            </a:r>
            <a:r>
              <a:rPr lang="zh-CN" altLang="en-US">
                <a:solidFill>
                  <a:schemeClr val="tx1">
                    <a:lumMod val="75000"/>
                    <a:lumOff val="25000"/>
                  </a:schemeClr>
                </a:solidFill>
              </a:rPr>
              <a:t>命令</a:t>
            </a:r>
            <a:endParaRPr lang="en-US" altLang="zh-CN">
              <a:solidFill>
                <a:schemeClr val="tx1">
                  <a:lumMod val="75000"/>
                  <a:lumOff val="25000"/>
                </a:schemeClr>
              </a:solidFill>
            </a:endParaRPr>
          </a:p>
        </p:txBody>
      </p:sp>
      <p:sp>
        <p:nvSpPr>
          <p:cNvPr id="30723" name="Content Placeholder 2">
            <a:extLst>
              <a:ext uri="{FF2B5EF4-FFF2-40B4-BE49-F238E27FC236}">
                <a16:creationId xmlns:a16="http://schemas.microsoft.com/office/drawing/2014/main" id="{19C1BBE0-D22C-42FA-9486-E6CC89F33865}"/>
              </a:ext>
            </a:extLst>
          </p:cNvPr>
          <p:cNvSpPr>
            <a:spLocks noGrp="1"/>
          </p:cNvSpPr>
          <p:nvPr>
            <p:ph idx="1"/>
          </p:nvPr>
        </p:nvSpPr>
        <p:spPr/>
        <p:txBody>
          <a:bodyPr/>
          <a:lstStyle/>
          <a:p>
            <a:pPr>
              <a:buFontTx/>
              <a:buNone/>
            </a:pPr>
            <a:endParaRPr lang="en-US" altLang="zh-CN" dirty="0">
              <a:latin typeface="Courier New" panose="02070309020205020404" pitchFamily="49" charset="0"/>
              <a:cs typeface="Courier New" panose="02070309020205020404" pitchFamily="49" charset="0"/>
            </a:endParaRPr>
          </a:p>
          <a:p>
            <a:pPr>
              <a:buFontTx/>
              <a:buNone/>
            </a:pPr>
            <a:r>
              <a:rPr lang="en-US" altLang="zh-CN" dirty="0">
                <a:latin typeface="Courier New" panose="02070309020205020404" pitchFamily="49" charset="0"/>
                <a:cs typeface="Courier New" panose="02070309020205020404" pitchFamily="49" charset="0"/>
              </a:rPr>
              <a:t>&gt; log(42, base = 10)</a:t>
            </a:r>
          </a:p>
          <a:p>
            <a:pPr>
              <a:buFontTx/>
              <a:buNone/>
            </a:pPr>
            <a:r>
              <a:rPr lang="en-US" altLang="zh-CN" dirty="0">
                <a:latin typeface="Courier New" panose="02070309020205020404" pitchFamily="49" charset="0"/>
                <a:cs typeface="Courier New" panose="02070309020205020404" pitchFamily="49" charset="0"/>
              </a:rPr>
              <a:t>[1] 1.623249</a:t>
            </a:r>
          </a:p>
        </p:txBody>
      </p:sp>
      <p:sp>
        <p:nvSpPr>
          <p:cNvPr id="5" name="Oval 4">
            <a:extLst>
              <a:ext uri="{FF2B5EF4-FFF2-40B4-BE49-F238E27FC236}">
                <a16:creationId xmlns:a16="http://schemas.microsoft.com/office/drawing/2014/main" id="{1B6F3AA1-F536-4DCA-B7BA-A3D2117B215B}"/>
              </a:ext>
            </a:extLst>
          </p:cNvPr>
          <p:cNvSpPr/>
          <p:nvPr/>
        </p:nvSpPr>
        <p:spPr>
          <a:xfrm>
            <a:off x="749300" y="2244725"/>
            <a:ext cx="3441700" cy="646113"/>
          </a:xfrm>
          <a:prstGeom prst="ellipse">
            <a:avLst/>
          </a:prstGeom>
          <a:noFill/>
          <a:ln w="57150">
            <a:solidFill>
              <a:srgbClr val="FFC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7" name="TextBox 6">
            <a:extLst>
              <a:ext uri="{FF2B5EF4-FFF2-40B4-BE49-F238E27FC236}">
                <a16:creationId xmlns:a16="http://schemas.microsoft.com/office/drawing/2014/main" id="{E0988920-5B01-41C9-9EC0-5593E7377E17}"/>
              </a:ext>
            </a:extLst>
          </p:cNvPr>
          <p:cNvSpPr txBox="1">
            <a:spLocks noChangeArrowheads="1"/>
          </p:cNvSpPr>
          <p:nvPr/>
        </p:nvSpPr>
        <p:spPr bwMode="auto">
          <a:xfrm>
            <a:off x="4668838" y="2305050"/>
            <a:ext cx="3810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C000"/>
                </a:solidFill>
                <a:latin typeface="+mn-lt"/>
              </a:rPr>
              <a:t>结果</a:t>
            </a:r>
            <a:endParaRPr lang="en-US" altLang="zh-CN" sz="4400" b="1" dirty="0">
              <a:solidFill>
                <a:srgbClr val="FFC000"/>
              </a:solidFill>
              <a:latin typeface="+mn-lt"/>
            </a:endParaRPr>
          </a:p>
        </p:txBody>
      </p:sp>
      <p:sp>
        <p:nvSpPr>
          <p:cNvPr id="34822" name="TextBox 7">
            <a:extLst>
              <a:ext uri="{FF2B5EF4-FFF2-40B4-BE49-F238E27FC236}">
                <a16:creationId xmlns:a16="http://schemas.microsoft.com/office/drawing/2014/main" id="{A0A4BB7D-A8F4-44E6-9089-6AF480BC0740}"/>
              </a:ext>
            </a:extLst>
          </p:cNvPr>
          <p:cNvSpPr txBox="1">
            <a:spLocks noChangeArrowheads="1"/>
          </p:cNvSpPr>
          <p:nvPr/>
        </p:nvSpPr>
        <p:spPr bwMode="auto">
          <a:xfrm>
            <a:off x="4668838" y="3248025"/>
            <a:ext cx="6705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dirty="0">
                <a:latin typeface="+mn-lt"/>
              </a:rPr>
              <a:t>对数基数</a:t>
            </a:r>
            <a:r>
              <a:rPr lang="en-US" altLang="zh-CN" sz="2800" dirty="0">
                <a:latin typeface="+mn-lt"/>
              </a:rPr>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82A4D7A-C04F-45D5-8A25-4E52218F0891}"/>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一些简单的</a:t>
            </a:r>
            <a:r>
              <a:rPr lang="en-US" altLang="zh-CN">
                <a:solidFill>
                  <a:schemeClr val="tx1">
                    <a:lumMod val="75000"/>
                    <a:lumOff val="25000"/>
                  </a:schemeClr>
                </a:solidFill>
              </a:rPr>
              <a:t>R</a:t>
            </a:r>
            <a:r>
              <a:rPr lang="zh-CN" altLang="en-US">
                <a:solidFill>
                  <a:schemeClr val="tx1">
                    <a:lumMod val="75000"/>
                    <a:lumOff val="25000"/>
                  </a:schemeClr>
                </a:solidFill>
              </a:rPr>
              <a:t>命令</a:t>
            </a:r>
            <a:endParaRPr lang="en-US" altLang="zh-CN">
              <a:solidFill>
                <a:schemeClr val="tx1">
                  <a:lumMod val="75000"/>
                  <a:lumOff val="25000"/>
                </a:schemeClr>
              </a:solidFill>
            </a:endParaRPr>
          </a:p>
        </p:txBody>
      </p:sp>
      <p:sp>
        <p:nvSpPr>
          <p:cNvPr id="31747" name="Content Placeholder 2">
            <a:extLst>
              <a:ext uri="{FF2B5EF4-FFF2-40B4-BE49-F238E27FC236}">
                <a16:creationId xmlns:a16="http://schemas.microsoft.com/office/drawing/2014/main" id="{17C5C29A-47D6-4E7D-93D2-29BE74DF6264}"/>
              </a:ext>
            </a:extLst>
          </p:cNvPr>
          <p:cNvSpPr>
            <a:spLocks noGrp="1"/>
          </p:cNvSpPr>
          <p:nvPr>
            <p:ph idx="1"/>
          </p:nvPr>
        </p:nvSpPr>
        <p:spPr/>
        <p:txBody>
          <a:bodyPr/>
          <a:lstStyle/>
          <a:p>
            <a:pPr>
              <a:buFontTx/>
              <a:buNone/>
            </a:pPr>
            <a:endParaRPr lang="en-US" altLang="zh-CN" dirty="0">
              <a:latin typeface="Courier New" panose="02070309020205020404" pitchFamily="49" charset="0"/>
              <a:cs typeface="Courier New" panose="02070309020205020404" pitchFamily="49" charset="0"/>
            </a:endParaRPr>
          </a:p>
          <a:p>
            <a:pPr>
              <a:buFontTx/>
              <a:buNone/>
            </a:pPr>
            <a:r>
              <a:rPr lang="en-US" altLang="zh-CN" dirty="0">
                <a:latin typeface="Courier New" panose="02070309020205020404" pitchFamily="49" charset="0"/>
                <a:cs typeface="Courier New" panose="02070309020205020404" pitchFamily="49" charset="0"/>
              </a:rPr>
              <a:t>&gt; log(42</a:t>
            </a:r>
          </a:p>
          <a:p>
            <a:pPr>
              <a:buFontTx/>
              <a:buNone/>
            </a:pPr>
            <a:r>
              <a:rPr lang="en-US" altLang="zh-CN" dirty="0">
                <a:latin typeface="Courier New" panose="02070309020205020404" pitchFamily="49" charset="0"/>
                <a:cs typeface="Courier New" panose="02070309020205020404" pitchFamily="49" charset="0"/>
              </a:rPr>
              <a:t>+ , base = 10)</a:t>
            </a:r>
          </a:p>
          <a:p>
            <a:pPr>
              <a:buFontTx/>
              <a:buNone/>
            </a:pPr>
            <a:r>
              <a:rPr lang="en-US" altLang="zh-CN" dirty="0">
                <a:latin typeface="Courier New" panose="02070309020205020404" pitchFamily="49" charset="0"/>
                <a:cs typeface="Courier New" panose="02070309020205020404" pitchFamily="49" charset="0"/>
              </a:rPr>
              <a:t>[1] 1.623249</a:t>
            </a:r>
          </a:p>
        </p:txBody>
      </p:sp>
      <p:sp>
        <p:nvSpPr>
          <p:cNvPr id="4" name="Oval 3">
            <a:extLst>
              <a:ext uri="{FF2B5EF4-FFF2-40B4-BE49-F238E27FC236}">
                <a16:creationId xmlns:a16="http://schemas.microsoft.com/office/drawing/2014/main" id="{0288ED87-C1BF-4D97-AD8F-B40E356B188C}"/>
              </a:ext>
            </a:extLst>
          </p:cNvPr>
          <p:cNvSpPr/>
          <p:nvPr/>
        </p:nvSpPr>
        <p:spPr>
          <a:xfrm>
            <a:off x="792163" y="2182813"/>
            <a:ext cx="3657600" cy="750887"/>
          </a:xfrm>
          <a:prstGeom prst="ellipse">
            <a:avLst/>
          </a:prstGeom>
          <a:noFill/>
          <a:ln w="571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6" name="TextBox 5">
            <a:extLst>
              <a:ext uri="{FF2B5EF4-FFF2-40B4-BE49-F238E27FC236}">
                <a16:creationId xmlns:a16="http://schemas.microsoft.com/office/drawing/2014/main" id="{EE8706E6-0863-4651-BB64-4608C41BF44B}"/>
              </a:ext>
            </a:extLst>
          </p:cNvPr>
          <p:cNvSpPr txBox="1">
            <a:spLocks noChangeArrowheads="1"/>
          </p:cNvSpPr>
          <p:nvPr/>
        </p:nvSpPr>
        <p:spPr bwMode="auto">
          <a:xfrm>
            <a:off x="4754563" y="2265363"/>
            <a:ext cx="4038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3200" b="1">
                <a:solidFill>
                  <a:srgbClr val="FF0000"/>
                </a:solidFill>
                <a:latin typeface="+mn-lt"/>
              </a:rPr>
              <a:t>继续</a:t>
            </a:r>
            <a:endParaRPr lang="en-US" altLang="zh-CN" sz="4400" b="1" dirty="0">
              <a:solidFill>
                <a:srgbClr val="FF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E39F56B-087F-4D51-B1D4-36CE88A8D7D6}"/>
              </a:ext>
            </a:extLst>
          </p:cNvPr>
          <p:cNvSpPr>
            <a:spLocks noGrp="1" noChangeArrowheads="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面向对象语言</a:t>
            </a:r>
            <a:endParaRPr lang="en-US" altLang="zh-CN">
              <a:solidFill>
                <a:schemeClr val="tx1">
                  <a:lumMod val="75000"/>
                  <a:lumOff val="25000"/>
                </a:schemeClr>
              </a:solidFill>
            </a:endParaRPr>
          </a:p>
        </p:txBody>
      </p:sp>
      <p:sp>
        <p:nvSpPr>
          <p:cNvPr id="32771" name="Rectangle 3">
            <a:extLst>
              <a:ext uri="{FF2B5EF4-FFF2-40B4-BE49-F238E27FC236}">
                <a16:creationId xmlns:a16="http://schemas.microsoft.com/office/drawing/2014/main" id="{F92D5D57-C2D1-4F3F-920F-5BEBD2EA6A5D}"/>
              </a:ext>
            </a:extLst>
          </p:cNvPr>
          <p:cNvSpPr>
            <a:spLocks noGrp="1"/>
          </p:cNvSpPr>
          <p:nvPr>
            <p:ph type="body" idx="1"/>
          </p:nvPr>
        </p:nvSpPr>
        <p:spPr/>
        <p:txBody>
          <a:bodyPr/>
          <a:lstStyle/>
          <a:p>
            <a:pPr eaLnBrk="1" hangingPunct="1"/>
            <a:r>
              <a:rPr lang="zh-CN" altLang="en-US" dirty="0"/>
              <a:t>对象存储在你让</a:t>
            </a:r>
            <a:r>
              <a:rPr lang="en-US" altLang="zh-CN" dirty="0"/>
              <a:t>R</a:t>
            </a:r>
            <a:r>
              <a:rPr lang="zh-CN" altLang="en-US" dirty="0"/>
              <a:t>工作的目录中；</a:t>
            </a:r>
            <a:endParaRPr lang="en-US" altLang="zh-CN" dirty="0"/>
          </a:p>
          <a:p>
            <a:pPr marL="384048" lvl="1" indent="-182880" eaLnBrk="1" hangingPunct="1"/>
            <a:r>
              <a:rPr lang="zh-CN" altLang="en-US" dirty="0">
                <a:solidFill>
                  <a:schemeClr val="tx1">
                    <a:lumMod val="75000"/>
                    <a:lumOff val="25000"/>
                  </a:schemeClr>
                </a:solidFill>
                <a:ea typeface="宋体" panose="02010600030101010101" pitchFamily="2" charset="-122"/>
              </a:rPr>
              <a:t>计算（例如</a:t>
            </a:r>
            <a:r>
              <a:rPr lang="en-US" altLang="zh-CN" dirty="0"/>
              <a:t>:log(42))</a:t>
            </a:r>
            <a:r>
              <a:rPr lang="zh-CN" altLang="en-US" dirty="0">
                <a:solidFill>
                  <a:schemeClr val="tx1">
                    <a:lumMod val="75000"/>
                    <a:lumOff val="25000"/>
                  </a:schemeClr>
                </a:solidFill>
                <a:ea typeface="宋体" panose="02010600030101010101" pitchFamily="2" charset="-122"/>
              </a:rPr>
              <a:t>或分析（例如</a:t>
            </a:r>
            <a:r>
              <a:rPr lang="en-US" altLang="zh-CN" dirty="0">
                <a:solidFill>
                  <a:schemeClr val="tx1">
                    <a:lumMod val="75000"/>
                    <a:lumOff val="25000"/>
                  </a:schemeClr>
                </a:solidFill>
                <a:ea typeface="宋体" panose="02010600030101010101" pitchFamily="2" charset="-122"/>
              </a:rPr>
              <a:t>:ANOVA</a:t>
            </a:r>
            <a:r>
              <a:rPr lang="zh-CN" altLang="en-US" dirty="0">
                <a:solidFill>
                  <a:schemeClr val="tx1">
                    <a:lumMod val="75000"/>
                    <a:lumOff val="25000"/>
                  </a:schemeClr>
                </a:solidFill>
                <a:ea typeface="宋体" panose="02010600030101010101" pitchFamily="2" charset="-122"/>
              </a:rPr>
              <a:t>）的输出可以存储为稍后查看的对象，或用于以后的分析</a:t>
            </a:r>
          </a:p>
          <a:p>
            <a:pPr eaLnBrk="1" hangingPunct="1"/>
            <a:r>
              <a:rPr lang="en-US" altLang="zh-CN" dirty="0"/>
              <a:t>&gt;</a:t>
            </a:r>
            <a:r>
              <a:rPr lang="en-US" altLang="zh-CN" dirty="0" err="1"/>
              <a:t>myObject</a:t>
            </a:r>
            <a:r>
              <a:rPr lang="en-US" altLang="zh-CN" dirty="0"/>
              <a:t>&lt;-log</a:t>
            </a:r>
            <a:r>
              <a:rPr lang="zh-CN" altLang="en-US" dirty="0"/>
              <a:t>（</a:t>
            </a:r>
            <a:r>
              <a:rPr lang="en-US" altLang="zh-CN" dirty="0"/>
              <a:t>42</a:t>
            </a:r>
            <a:r>
              <a:rPr lang="zh-CN" altLang="en-US" dirty="0"/>
              <a:t>）</a:t>
            </a:r>
            <a:endParaRPr lang="en-US" altLang="zh-CN" dirty="0">
              <a:latin typeface="Courier New" panose="02070309020205020404" pitchFamily="49" charset="0"/>
            </a:endParaRPr>
          </a:p>
        </p:txBody>
      </p:sp>
      <p:sp>
        <p:nvSpPr>
          <p:cNvPr id="6" name="Oval 3">
            <a:extLst>
              <a:ext uri="{FF2B5EF4-FFF2-40B4-BE49-F238E27FC236}">
                <a16:creationId xmlns:a16="http://schemas.microsoft.com/office/drawing/2014/main" id="{48043E3E-8F79-443B-A0EB-3023840C560F}"/>
              </a:ext>
            </a:extLst>
          </p:cNvPr>
          <p:cNvSpPr/>
          <p:nvPr/>
        </p:nvSpPr>
        <p:spPr>
          <a:xfrm>
            <a:off x="1231372" y="2451100"/>
            <a:ext cx="1579561" cy="593725"/>
          </a:xfrm>
          <a:prstGeom prst="ellipse">
            <a:avLst/>
          </a:prstGeom>
          <a:noFill/>
          <a:ln w="571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7" name="TextBox 4">
            <a:extLst>
              <a:ext uri="{FF2B5EF4-FFF2-40B4-BE49-F238E27FC236}">
                <a16:creationId xmlns:a16="http://schemas.microsoft.com/office/drawing/2014/main" id="{327AE5A7-3ECD-4302-B57B-79E4F8D4FE67}"/>
              </a:ext>
            </a:extLst>
          </p:cNvPr>
          <p:cNvSpPr txBox="1">
            <a:spLocks noChangeArrowheads="1"/>
          </p:cNvSpPr>
          <p:nvPr/>
        </p:nvSpPr>
        <p:spPr bwMode="auto">
          <a:xfrm>
            <a:off x="1722438" y="3044825"/>
            <a:ext cx="4038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0000"/>
                </a:solidFill>
                <a:latin typeface="+mn-lt"/>
              </a:rPr>
              <a:t>新建对象</a:t>
            </a:r>
            <a:endParaRPr lang="en-US" altLang="zh-CN" sz="2800" b="1" dirty="0">
              <a:solidFill>
                <a:srgbClr val="FF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0DF722E0-4744-45DC-BB1E-0B628D361C27}"/>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管理对象</a:t>
            </a:r>
            <a:endParaRPr lang="en-US" altLang="zh-CN">
              <a:solidFill>
                <a:schemeClr val="tx1">
                  <a:lumMod val="75000"/>
                  <a:lumOff val="25000"/>
                </a:schemeClr>
              </a:solidFill>
            </a:endParaRPr>
          </a:p>
        </p:txBody>
      </p:sp>
      <p:sp>
        <p:nvSpPr>
          <p:cNvPr id="34819" name="Content Placeholder 2">
            <a:extLst>
              <a:ext uri="{FF2B5EF4-FFF2-40B4-BE49-F238E27FC236}">
                <a16:creationId xmlns:a16="http://schemas.microsoft.com/office/drawing/2014/main" id="{D93481C9-4894-4667-878F-2F6FF64EF177}"/>
              </a:ext>
            </a:extLst>
          </p:cNvPr>
          <p:cNvSpPr>
            <a:spLocks noGrp="1"/>
          </p:cNvSpPr>
          <p:nvPr>
            <p:ph idx="1"/>
          </p:nvPr>
        </p:nvSpPr>
        <p:spPr/>
        <p:txBody>
          <a:bodyPr/>
          <a:lstStyle/>
          <a:p>
            <a:pPr eaLnBrk="1" hangingPunct="1">
              <a:buFontTx/>
              <a:buNone/>
            </a:pPr>
            <a:r>
              <a:rPr lang="en-US" altLang="zh-CN" dirty="0">
                <a:latin typeface="Courier New" panose="02070309020205020404" pitchFamily="49" charset="0"/>
                <a:cs typeface="Courier New" panose="02070309020205020404" pitchFamily="49" charset="0"/>
              </a:rPr>
              <a:t>&gt;ls</a:t>
            </a:r>
            <a:r>
              <a:rPr lang="zh-CN" altLang="en-US"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列出对象</a:t>
            </a:r>
          </a:p>
          <a:p>
            <a:pPr eaLnBrk="1" hangingPunct="1">
              <a:buFontTx/>
              <a:buNone/>
            </a:pP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myObject</a:t>
            </a:r>
            <a:r>
              <a:rPr lang="en-US" altLang="zh-CN" dirty="0">
                <a:latin typeface="Courier New" panose="02070309020205020404" pitchFamily="49" charset="0"/>
                <a:cs typeface="Courier New" panose="02070309020205020404" pitchFamily="49" charset="0"/>
              </a:rPr>
              <a:t>”</a:t>
            </a:r>
          </a:p>
          <a:p>
            <a:pPr eaLnBrk="1" hangingPunct="1">
              <a:buFontTx/>
              <a:buNone/>
            </a:pPr>
            <a:endParaRPr lang="en-US" altLang="zh-CN" dirty="0">
              <a:latin typeface="Courier New" panose="02070309020205020404" pitchFamily="49" charset="0"/>
              <a:cs typeface="Courier New" panose="02070309020205020404" pitchFamily="49" charset="0"/>
            </a:endParaRPr>
          </a:p>
          <a:p>
            <a:pPr eaLnBrk="1" hangingPunct="1">
              <a:buFontTx/>
              <a:buNone/>
            </a:pPr>
            <a:r>
              <a:rPr lang="en-US" altLang="zh-CN" dirty="0">
                <a:latin typeface="Courier New" panose="02070309020205020404" pitchFamily="49" charset="0"/>
                <a:cs typeface="Courier New" panose="02070309020205020404" pitchFamily="49" charset="0"/>
              </a:rPr>
              <a:t>&gt;rm</a:t>
            </a:r>
            <a:r>
              <a:rPr lang="zh-CN" altLang="en-US"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myObject</a:t>
            </a:r>
            <a:r>
              <a:rPr lang="zh-CN" altLang="en-US"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删除对象</a:t>
            </a:r>
            <a:endParaRPr lang="en-US" altLang="zh-CN" b="1" dirty="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8472C757-6F51-4334-BA2D-8F62A20353F8}"/>
              </a:ext>
            </a:extLst>
          </p:cNvPr>
          <p:cNvSpPr>
            <a:spLocks noGrp="1"/>
          </p:cNvSpPr>
          <p:nvPr>
            <p:ph type="body" idx="1"/>
          </p:nvPr>
        </p:nvSpPr>
        <p:spPr/>
        <p:txBody>
          <a:bodyPr/>
          <a:lstStyle/>
          <a:p>
            <a:pPr eaLnBrk="1" hangingPunct="1"/>
            <a:r>
              <a:rPr lang="en-US" altLang="zh-CN" dirty="0">
                <a:latin typeface="Courier New" panose="02070309020205020404" pitchFamily="49" charset="0"/>
              </a:rPr>
              <a:t>c</a:t>
            </a:r>
            <a:r>
              <a:rPr lang="zh-CN" altLang="en-US" dirty="0">
                <a:latin typeface="Courier New" panose="02070309020205020404" pitchFamily="49" charset="0"/>
              </a:rPr>
              <a:t>（）</a:t>
            </a:r>
            <a:r>
              <a:rPr lang="en-US" altLang="zh-CN" dirty="0">
                <a:latin typeface="Courier New" panose="02070309020205020404" pitchFamily="49" charset="0"/>
              </a:rPr>
              <a:t>--</a:t>
            </a:r>
            <a:r>
              <a:rPr lang="zh-CN" altLang="en-US" dirty="0">
                <a:latin typeface="Courier New" panose="02070309020205020404" pitchFamily="49" charset="0"/>
              </a:rPr>
              <a:t>连接</a:t>
            </a:r>
          </a:p>
          <a:p>
            <a:pPr eaLnBrk="1" hangingPunct="1"/>
            <a:r>
              <a:rPr lang="en-US" altLang="zh-CN" dirty="0">
                <a:latin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 </a:t>
            </a:r>
            <a:r>
              <a:rPr lang="en-US" altLang="zh-CN" dirty="0">
                <a:latin typeface="Courier New" panose="02070309020205020404" pitchFamily="49" charset="0"/>
              </a:rPr>
              <a:t>&lt;-c</a:t>
            </a:r>
            <a:r>
              <a:rPr lang="zh-CN" altLang="en-US" dirty="0">
                <a:latin typeface="Courier New" panose="02070309020205020404" pitchFamily="49" charset="0"/>
              </a:rPr>
              <a:t>（</a:t>
            </a:r>
            <a:r>
              <a:rPr lang="en-US" altLang="zh-CN" dirty="0">
                <a:latin typeface="Courier New" panose="02070309020205020404" pitchFamily="49" charset="0"/>
              </a:rPr>
              <a:t>8</a:t>
            </a:r>
            <a:r>
              <a:rPr lang="zh-CN" altLang="en-US" dirty="0">
                <a:latin typeface="Courier New" panose="02070309020205020404" pitchFamily="49" charset="0"/>
              </a:rPr>
              <a:t>，</a:t>
            </a:r>
            <a:r>
              <a:rPr lang="en-US" altLang="zh-CN" dirty="0">
                <a:latin typeface="Courier New" panose="02070309020205020404" pitchFamily="49" charset="0"/>
              </a:rPr>
              <a:t>54</a:t>
            </a:r>
            <a:r>
              <a:rPr lang="zh-CN" altLang="en-US" dirty="0">
                <a:latin typeface="Courier New" panose="02070309020205020404" pitchFamily="49" charset="0"/>
              </a:rPr>
              <a:t>，</a:t>
            </a:r>
            <a:r>
              <a:rPr lang="en-US" altLang="zh-CN" dirty="0">
                <a:latin typeface="Courier New" panose="02070309020205020404" pitchFamily="49" charset="0"/>
              </a:rPr>
              <a:t>534</a:t>
            </a:r>
            <a:r>
              <a:rPr lang="zh-CN" altLang="en-US" dirty="0">
                <a:latin typeface="Courier New" panose="02070309020205020404" pitchFamily="49" charset="0"/>
              </a:rPr>
              <a:t>，</a:t>
            </a:r>
            <a:r>
              <a:rPr lang="en-US" altLang="zh-CN" dirty="0">
                <a:latin typeface="Courier New" panose="02070309020205020404" pitchFamily="49" charset="0"/>
              </a:rPr>
              <a:t>1630</a:t>
            </a:r>
            <a:r>
              <a:rPr lang="zh-CN" altLang="en-US" dirty="0">
                <a:latin typeface="Courier New" panose="02070309020205020404" pitchFamily="49" charset="0"/>
              </a:rPr>
              <a:t>，</a:t>
            </a:r>
            <a:r>
              <a:rPr lang="en-US" altLang="zh-CN" dirty="0">
                <a:latin typeface="Courier New" panose="02070309020205020404" pitchFamily="49" charset="0"/>
              </a:rPr>
              <a:t>6611</a:t>
            </a:r>
            <a:r>
              <a:rPr lang="zh-CN" altLang="en-US" dirty="0">
                <a:latin typeface="Courier New" panose="02070309020205020404" pitchFamily="49" charset="0"/>
              </a:rPr>
              <a:t>）</a:t>
            </a:r>
          </a:p>
          <a:p>
            <a:pPr eaLnBrk="1" hangingPunct="1"/>
            <a:r>
              <a:rPr lang="en-US" altLang="zh-CN" dirty="0">
                <a:latin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a:t>
            </a:r>
            <a:endParaRPr lang="zh-CN" altLang="en-US" dirty="0">
              <a:latin typeface="Courier New" panose="02070309020205020404" pitchFamily="49" charset="0"/>
            </a:endParaRPr>
          </a:p>
          <a:p>
            <a:pPr eaLnBrk="1" hangingPunct="1"/>
            <a:r>
              <a:rPr lang="en-US" altLang="zh-CN" dirty="0">
                <a:latin typeface="Courier New" panose="02070309020205020404" pitchFamily="49" charset="0"/>
              </a:rPr>
              <a:t>[1]1 5 14 15 6 8 </a:t>
            </a:r>
          </a:p>
          <a:p>
            <a:pPr eaLnBrk="1" hangingPunct="1"/>
            <a:r>
              <a:rPr lang="en-US" altLang="zh-CN" dirty="0">
                <a:latin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 </a:t>
            </a:r>
            <a:r>
              <a:rPr lang="en-US" altLang="zh-CN" dirty="0">
                <a:latin typeface="Courier New" panose="02070309020205020404" pitchFamily="49" charset="0"/>
              </a:rPr>
              <a:t>&lt;-scan</a:t>
            </a:r>
            <a:r>
              <a:rPr lang="zh-CN" altLang="en-US" dirty="0">
                <a:latin typeface="Courier New" panose="02070309020205020404" pitchFamily="49" charset="0"/>
              </a:rPr>
              <a:t>（）</a:t>
            </a:r>
            <a:endParaRPr lang="en-US" altLang="zh-CN" dirty="0">
              <a:latin typeface="Courier New" panose="02070309020205020404" pitchFamily="49" charset="0"/>
            </a:endParaRPr>
          </a:p>
        </p:txBody>
      </p:sp>
      <p:sp>
        <p:nvSpPr>
          <p:cNvPr id="52228" name="Rectangle 2">
            <a:extLst>
              <a:ext uri="{FF2B5EF4-FFF2-40B4-BE49-F238E27FC236}">
                <a16:creationId xmlns:a16="http://schemas.microsoft.com/office/drawing/2014/main" id="{B240DD7A-7637-47A7-A935-CD68C4B5C1BA}"/>
              </a:ext>
            </a:extLst>
          </p:cNvPr>
          <p:cNvSpPr>
            <a:spLocks noGrp="1" noChangeArrowheads="1"/>
          </p:cNvSpPr>
          <p:nvPr>
            <p:ph type="title"/>
          </p:nvPr>
        </p:nvSpPr>
        <p:spPr/>
        <p:txBody>
          <a:bodyPr/>
          <a:lstStyle/>
          <a:p>
            <a:pPr eaLnBrk="1" fontAlgn="auto" hangingPunct="1">
              <a:spcAft>
                <a:spcPts val="0"/>
              </a:spcAft>
              <a:defRPr/>
            </a:pPr>
            <a:r>
              <a:rPr lang="zh-CN" altLang="en-US" sz="4000">
                <a:solidFill>
                  <a:schemeClr val="tx1">
                    <a:lumMod val="75000"/>
                    <a:lumOff val="25000"/>
                  </a:schemeClr>
                </a:solidFill>
              </a:rPr>
              <a:t>创建数据集：向量</a:t>
            </a:r>
            <a:endParaRPr lang="en-US" altLang="zh-CN" sz="4000">
              <a:solidFill>
                <a:schemeClr val="tx1">
                  <a:lumMod val="75000"/>
                  <a:lumOff val="25000"/>
                </a:schemeClr>
              </a:solidFill>
            </a:endParaRPr>
          </a:p>
        </p:txBody>
      </p:sp>
      <p:sp>
        <p:nvSpPr>
          <p:cNvPr id="4" name="TextBox 3">
            <a:extLst>
              <a:ext uri="{FF2B5EF4-FFF2-40B4-BE49-F238E27FC236}">
                <a16:creationId xmlns:a16="http://schemas.microsoft.com/office/drawing/2014/main" id="{9B92F819-6D46-4F50-BCAC-E14A98DB1F81}"/>
              </a:ext>
            </a:extLst>
          </p:cNvPr>
          <p:cNvSpPr txBox="1">
            <a:spLocks noChangeArrowheads="1"/>
          </p:cNvSpPr>
          <p:nvPr/>
        </p:nvSpPr>
        <p:spPr bwMode="auto">
          <a:xfrm>
            <a:off x="1096963" y="4357688"/>
            <a:ext cx="10142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0000"/>
                </a:solidFill>
                <a:latin typeface="+mn-lt"/>
              </a:rPr>
              <a:t>使用</a:t>
            </a:r>
            <a:r>
              <a:rPr lang="en-US" altLang="zh-CN" sz="2800" b="1">
                <a:solidFill>
                  <a:srgbClr val="FF0000"/>
                </a:solidFill>
                <a:latin typeface="+mn-lt"/>
              </a:rPr>
              <a:t>scan</a:t>
            </a:r>
            <a:r>
              <a:rPr lang="zh-CN" altLang="en-US" sz="2800" b="1">
                <a:solidFill>
                  <a:srgbClr val="FF0000"/>
                </a:solidFill>
                <a:latin typeface="+mn-lt"/>
              </a:rPr>
              <a:t>（）手动输入值</a:t>
            </a:r>
            <a:r>
              <a:rPr lang="en-US" altLang="zh-CN" sz="2800" b="1">
                <a:solidFill>
                  <a:srgbClr val="FF0000"/>
                </a:solidFill>
                <a:latin typeface="+mn-lt"/>
              </a:rPr>
              <a:t>-</a:t>
            </a:r>
            <a:r>
              <a:rPr lang="zh-CN" altLang="en-US" sz="2800" b="1">
                <a:solidFill>
                  <a:srgbClr val="FF0000"/>
                </a:solidFill>
                <a:latin typeface="+mn-lt"/>
              </a:rPr>
              <a:t>完成后按</a:t>
            </a:r>
            <a:r>
              <a:rPr lang="en-US" altLang="zh-CN" sz="2800" b="1">
                <a:solidFill>
                  <a:srgbClr val="FF0000"/>
                </a:solidFill>
                <a:latin typeface="+mn-lt"/>
              </a:rPr>
              <a:t>enter</a:t>
            </a:r>
            <a:r>
              <a:rPr lang="zh-CN" altLang="en-US" sz="2800" b="1">
                <a:solidFill>
                  <a:srgbClr val="FF0000"/>
                </a:solidFill>
                <a:latin typeface="+mn-lt"/>
              </a:rPr>
              <a:t>键两次</a:t>
            </a:r>
            <a:endParaRPr lang="en-US" altLang="zh-CN" sz="2800" b="1" dirty="0">
              <a:solidFill>
                <a:srgbClr val="FF0000"/>
              </a:solidFill>
              <a:latin typeface="+mn-lt"/>
            </a:endParaRPr>
          </a:p>
        </p:txBody>
      </p:sp>
      <p:sp>
        <p:nvSpPr>
          <p:cNvPr id="5" name="Oval 4">
            <a:extLst>
              <a:ext uri="{FF2B5EF4-FFF2-40B4-BE49-F238E27FC236}">
                <a16:creationId xmlns:a16="http://schemas.microsoft.com/office/drawing/2014/main" id="{07EC90F1-A900-4C63-B111-8D08D9552B7C}"/>
              </a:ext>
            </a:extLst>
          </p:cNvPr>
          <p:cNvSpPr/>
          <p:nvPr/>
        </p:nvSpPr>
        <p:spPr>
          <a:xfrm>
            <a:off x="3009900" y="1701801"/>
            <a:ext cx="685800" cy="685800"/>
          </a:xfrm>
          <a:prstGeom prst="ellipse">
            <a:avLst/>
          </a:prstGeom>
          <a:noFill/>
          <a:ln w="571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6" name="TextBox 5">
            <a:extLst>
              <a:ext uri="{FF2B5EF4-FFF2-40B4-BE49-F238E27FC236}">
                <a16:creationId xmlns:a16="http://schemas.microsoft.com/office/drawing/2014/main" id="{5BE76505-471F-4823-8EA9-0C8C61E70411}"/>
              </a:ext>
            </a:extLst>
          </p:cNvPr>
          <p:cNvSpPr txBox="1">
            <a:spLocks noChangeArrowheads="1"/>
          </p:cNvSpPr>
          <p:nvPr/>
        </p:nvSpPr>
        <p:spPr bwMode="auto">
          <a:xfrm>
            <a:off x="5897563" y="2554288"/>
            <a:ext cx="6294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dirty="0">
                <a:solidFill>
                  <a:srgbClr val="FF0000"/>
                </a:solidFill>
                <a:latin typeface="+mn-lt"/>
              </a:rPr>
              <a:t>赋值运算符</a:t>
            </a:r>
            <a:r>
              <a:rPr lang="en-US" altLang="zh-CN" sz="2800" b="1" dirty="0">
                <a:solidFill>
                  <a:srgbClr val="FF0000"/>
                </a:solidFill>
                <a:latin typeface="+mn-lt"/>
              </a:rPr>
              <a:t>,</a:t>
            </a:r>
            <a:r>
              <a:rPr lang="zh-CN" altLang="en-US" sz="2800" b="1" dirty="0">
                <a:solidFill>
                  <a:srgbClr val="FF0000"/>
                </a:solidFill>
                <a:latin typeface="+mn-lt"/>
              </a:rPr>
              <a:t>也可以使用</a:t>
            </a:r>
            <a:r>
              <a:rPr lang="en-US" altLang="zh-CN" sz="2800" b="1" dirty="0">
                <a:solidFill>
                  <a:srgbClr val="FF0000"/>
                </a:solidFill>
                <a:latin typeface="+mn-lt"/>
              </a:rPr>
              <a:t>=</a:t>
            </a:r>
          </a:p>
        </p:txBody>
      </p:sp>
      <p:cxnSp>
        <p:nvCxnSpPr>
          <p:cNvPr id="7" name="Straight Arrow Connector 6">
            <a:extLst>
              <a:ext uri="{FF2B5EF4-FFF2-40B4-BE49-F238E27FC236}">
                <a16:creationId xmlns:a16="http://schemas.microsoft.com/office/drawing/2014/main" id="{596D5DBA-7003-4E5A-83D6-AF8F7D2253E2}"/>
              </a:ext>
            </a:extLst>
          </p:cNvPr>
          <p:cNvCxnSpPr>
            <a:cxnSpLocks/>
          </p:cNvCxnSpPr>
          <p:nvPr/>
        </p:nvCxnSpPr>
        <p:spPr>
          <a:xfrm flipH="1" flipV="1">
            <a:off x="3673475" y="2163763"/>
            <a:ext cx="2163763" cy="78105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xit" presetSubtype="0" fill="hold" grpId="1" nodeType="withEffect">
                                  <p:stCondLst>
                                    <p:cond delay="0"/>
                                  </p:stCondLst>
                                  <p:childTnLst>
                                    <p:animEffect transition="out" filter="dissolv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9" presetClass="exit" presetSubtype="0" fill="hold" grpId="1" nodeType="withEffect">
                                  <p:stCondLst>
                                    <p:cond delay="0"/>
                                  </p:stCondLst>
                                  <p:childTnLst>
                                    <p:animEffect transition="out" filter="dissolv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9"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5" grpId="1" animBg="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D8CDA84-A1CA-47D5-A76A-E5F2965D8BEB}"/>
              </a:ext>
            </a:extLst>
          </p:cNvPr>
          <p:cNvSpPr>
            <a:spLocks noGrp="1" noChangeArrowheads="1"/>
          </p:cNvSpPr>
          <p:nvPr>
            <p:ph type="title"/>
          </p:nvPr>
        </p:nvSpPr>
        <p:spPr/>
        <p:txBody>
          <a:bodyPr/>
          <a:lstStyle/>
          <a:p>
            <a:pPr eaLnBrk="1" fontAlgn="auto" hangingPunct="1">
              <a:spcAft>
                <a:spcPts val="0"/>
              </a:spcAft>
              <a:defRPr/>
            </a:pPr>
            <a:r>
              <a:rPr lang="zh-CN" altLang="en-US" sz="4000">
                <a:solidFill>
                  <a:schemeClr val="tx1">
                    <a:lumMod val="75000"/>
                    <a:lumOff val="25000"/>
                  </a:schemeClr>
                </a:solidFill>
              </a:rPr>
              <a:t>索引向量</a:t>
            </a:r>
            <a:endParaRPr lang="en-US" altLang="zh-CN" sz="4000">
              <a:solidFill>
                <a:schemeClr val="tx1">
                  <a:lumMod val="75000"/>
                  <a:lumOff val="25000"/>
                </a:schemeClr>
              </a:solidFill>
            </a:endParaRPr>
          </a:p>
        </p:txBody>
      </p:sp>
      <p:sp>
        <p:nvSpPr>
          <p:cNvPr id="37891" name="Rectangle 3">
            <a:extLst>
              <a:ext uri="{FF2B5EF4-FFF2-40B4-BE49-F238E27FC236}">
                <a16:creationId xmlns:a16="http://schemas.microsoft.com/office/drawing/2014/main" id="{460616AB-98AD-4948-97D0-D69823887A35}"/>
              </a:ext>
            </a:extLst>
          </p:cNvPr>
          <p:cNvSpPr>
            <a:spLocks noGrp="1"/>
          </p:cNvSpPr>
          <p:nvPr>
            <p:ph type="body" idx="1"/>
          </p:nvPr>
        </p:nvSpPr>
        <p:spPr/>
        <p:txBody>
          <a:bodyPr/>
          <a:lstStyle/>
          <a:p>
            <a:pPr eaLnBrk="1" hangingPunct="1"/>
            <a:r>
              <a:rPr lang="en-US" altLang="zh-CN" dirty="0">
                <a:latin typeface="Courier New" panose="02070309020205020404" pitchFamily="49" charset="0"/>
              </a:rPr>
              <a:t>c</a:t>
            </a:r>
            <a:r>
              <a:rPr lang="zh-CN" altLang="en-US" dirty="0">
                <a:latin typeface="Courier New" panose="02070309020205020404" pitchFamily="49" charset="0"/>
              </a:rPr>
              <a:t>（）</a:t>
            </a:r>
            <a:r>
              <a:rPr lang="en-US" altLang="zh-CN" dirty="0">
                <a:latin typeface="Courier New" panose="02070309020205020404" pitchFamily="49" charset="0"/>
              </a:rPr>
              <a:t>--</a:t>
            </a:r>
            <a:r>
              <a:rPr lang="zh-CN" altLang="en-US" dirty="0">
                <a:latin typeface="Courier New" panose="02070309020205020404" pitchFamily="49" charset="0"/>
              </a:rPr>
              <a:t>连接</a:t>
            </a:r>
          </a:p>
          <a:p>
            <a:pPr eaLnBrk="1" hangingPunct="1"/>
            <a:r>
              <a:rPr lang="en-US" altLang="zh-CN" dirty="0">
                <a:latin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 </a:t>
            </a:r>
            <a:r>
              <a:rPr lang="en-US" altLang="zh-CN" dirty="0">
                <a:latin typeface="Courier New" panose="02070309020205020404" pitchFamily="49" charset="0"/>
              </a:rPr>
              <a:t>&lt;-c</a:t>
            </a:r>
            <a:r>
              <a:rPr lang="zh-CN" altLang="en-US" dirty="0">
                <a:latin typeface="Courier New" panose="02070309020205020404" pitchFamily="49" charset="0"/>
              </a:rPr>
              <a:t>（</a:t>
            </a:r>
            <a:r>
              <a:rPr lang="en-US" altLang="zh-CN" dirty="0">
                <a:latin typeface="Courier New" panose="02070309020205020404" pitchFamily="49" charset="0"/>
              </a:rPr>
              <a:t>8</a:t>
            </a:r>
            <a:r>
              <a:rPr lang="zh-CN" altLang="en-US" dirty="0">
                <a:latin typeface="Courier New" panose="02070309020205020404" pitchFamily="49" charset="0"/>
              </a:rPr>
              <a:t>，</a:t>
            </a:r>
            <a:r>
              <a:rPr lang="en-US" altLang="zh-CN" dirty="0">
                <a:latin typeface="Courier New" panose="02070309020205020404" pitchFamily="49" charset="0"/>
              </a:rPr>
              <a:t>54</a:t>
            </a:r>
            <a:r>
              <a:rPr lang="zh-CN" altLang="en-US" dirty="0">
                <a:latin typeface="Courier New" panose="02070309020205020404" pitchFamily="49" charset="0"/>
              </a:rPr>
              <a:t>，</a:t>
            </a:r>
            <a:r>
              <a:rPr lang="en-US" altLang="zh-CN" dirty="0">
                <a:latin typeface="Courier New" panose="02070309020205020404" pitchFamily="49" charset="0"/>
              </a:rPr>
              <a:t>534</a:t>
            </a:r>
            <a:r>
              <a:rPr lang="zh-CN" altLang="en-US" dirty="0">
                <a:latin typeface="Courier New" panose="02070309020205020404" pitchFamily="49" charset="0"/>
              </a:rPr>
              <a:t>，</a:t>
            </a:r>
            <a:r>
              <a:rPr lang="en-US" altLang="zh-CN" dirty="0">
                <a:latin typeface="Courier New" panose="02070309020205020404" pitchFamily="49" charset="0"/>
              </a:rPr>
              <a:t>1630</a:t>
            </a:r>
            <a:r>
              <a:rPr lang="zh-CN" altLang="en-US" dirty="0">
                <a:latin typeface="Courier New" panose="02070309020205020404" pitchFamily="49" charset="0"/>
              </a:rPr>
              <a:t>，</a:t>
            </a:r>
            <a:r>
              <a:rPr lang="en-US" altLang="zh-CN" dirty="0">
                <a:latin typeface="Courier New" panose="02070309020205020404" pitchFamily="49" charset="0"/>
              </a:rPr>
              <a:t>6611</a:t>
            </a:r>
            <a:r>
              <a:rPr lang="zh-CN" altLang="en-US" dirty="0">
                <a:latin typeface="Courier New" panose="02070309020205020404" pitchFamily="49" charset="0"/>
              </a:rPr>
              <a:t>）</a:t>
            </a:r>
          </a:p>
          <a:p>
            <a:pPr eaLnBrk="1" hangingPunct="1"/>
            <a:r>
              <a:rPr lang="en-US" altLang="zh-CN" dirty="0">
                <a:latin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a:t>
            </a:r>
            <a:endParaRPr lang="zh-CN" altLang="en-US" dirty="0">
              <a:latin typeface="Courier New" panose="02070309020205020404" pitchFamily="49" charset="0"/>
            </a:endParaRPr>
          </a:p>
          <a:p>
            <a:pPr eaLnBrk="1" hangingPunct="1"/>
            <a:r>
              <a:rPr lang="en-US" altLang="zh-CN" dirty="0">
                <a:latin typeface="Courier New" panose="02070309020205020404" pitchFamily="49" charset="0"/>
              </a:rPr>
              <a:t>[1]8 54 534 1630 6611 </a:t>
            </a:r>
          </a:p>
          <a:p>
            <a:pPr eaLnBrk="1" hangingPunct="1"/>
            <a:r>
              <a:rPr lang="en-US" altLang="zh-CN" dirty="0">
                <a:latin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a:t>
            </a:r>
            <a:r>
              <a:rPr lang="en-US" altLang="zh-CN" dirty="0">
                <a:latin typeface="Courier New" panose="02070309020205020404" pitchFamily="49" charset="0"/>
              </a:rPr>
              <a:t>[5]</a:t>
            </a:r>
          </a:p>
          <a:p>
            <a:pPr eaLnBrk="1" hangingPunct="1"/>
            <a:r>
              <a:rPr lang="en-US" altLang="zh-CN" dirty="0">
                <a:latin typeface="Courier New" panose="02070309020205020404" pitchFamily="49" charset="0"/>
              </a:rPr>
              <a:t>[1]6611</a:t>
            </a:r>
          </a:p>
        </p:txBody>
      </p:sp>
      <p:sp>
        <p:nvSpPr>
          <p:cNvPr id="4" name="TextBox 3">
            <a:extLst>
              <a:ext uri="{FF2B5EF4-FFF2-40B4-BE49-F238E27FC236}">
                <a16:creationId xmlns:a16="http://schemas.microsoft.com/office/drawing/2014/main" id="{084E0475-2C16-4180-B438-CC95288F661A}"/>
              </a:ext>
            </a:extLst>
          </p:cNvPr>
          <p:cNvSpPr txBox="1">
            <a:spLocks noChangeArrowheads="1"/>
          </p:cNvSpPr>
          <p:nvPr/>
        </p:nvSpPr>
        <p:spPr bwMode="auto">
          <a:xfrm>
            <a:off x="5121275" y="3998913"/>
            <a:ext cx="5653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dirty="0">
                <a:solidFill>
                  <a:srgbClr val="FF0000"/>
                </a:solidFill>
                <a:latin typeface="+mn-lt"/>
              </a:rPr>
              <a:t>提取</a:t>
            </a:r>
            <a:r>
              <a:rPr lang="fr-FR" altLang="zh-CN" sz="2800" dirty="0">
                <a:latin typeface="Courier New" panose="02070309020205020404" pitchFamily="49" charset="0"/>
                <a:cs typeface="Courier New" panose="02070309020205020404" pitchFamily="49" charset="0"/>
              </a:rPr>
              <a:t>Carbon</a:t>
            </a:r>
            <a:r>
              <a:rPr lang="zh-CN" altLang="en-US" sz="2800" dirty="0">
                <a:latin typeface="Courier New" panose="02070309020205020404" pitchFamily="49" charset="0"/>
                <a:cs typeface="Courier New" panose="02070309020205020404" pitchFamily="49" charset="0"/>
              </a:rPr>
              <a:t>的</a:t>
            </a:r>
            <a:r>
              <a:rPr lang="zh-CN" altLang="en-US" sz="2800" b="1" dirty="0">
                <a:solidFill>
                  <a:srgbClr val="FF0000"/>
                </a:solidFill>
                <a:latin typeface="+mn-lt"/>
              </a:rPr>
              <a:t>第五个元素</a:t>
            </a:r>
            <a:endParaRPr lang="en-US" altLang="zh-CN" sz="2800" b="1" dirty="0">
              <a:solidFill>
                <a:srgbClr val="FF0000"/>
              </a:solidFill>
            </a:endParaRPr>
          </a:p>
        </p:txBody>
      </p:sp>
      <p:cxnSp>
        <p:nvCxnSpPr>
          <p:cNvPr id="5" name="Straight Arrow Connector 4">
            <a:extLst>
              <a:ext uri="{FF2B5EF4-FFF2-40B4-BE49-F238E27FC236}">
                <a16:creationId xmlns:a16="http://schemas.microsoft.com/office/drawing/2014/main" id="{A5140313-0394-4B6D-B1BC-26A9ABFD7207}"/>
              </a:ext>
            </a:extLst>
          </p:cNvPr>
          <p:cNvCxnSpPr/>
          <p:nvPr/>
        </p:nvCxnSpPr>
        <p:spPr>
          <a:xfrm rot="10800000">
            <a:off x="3444875" y="3770313"/>
            <a:ext cx="1676400" cy="45720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7EA94F7-8E2B-45F8-A2E2-0D93AD099EC5}"/>
              </a:ext>
            </a:extLst>
          </p:cNvPr>
          <p:cNvSpPr>
            <a:spLocks noGrp="1" noChangeArrowheads="1"/>
          </p:cNvSpPr>
          <p:nvPr>
            <p:ph type="title"/>
          </p:nvPr>
        </p:nvSpPr>
        <p:spPr/>
        <p:txBody>
          <a:bodyPr/>
          <a:lstStyle/>
          <a:p>
            <a:pPr eaLnBrk="1" fontAlgn="auto" hangingPunct="1">
              <a:spcAft>
                <a:spcPts val="0"/>
              </a:spcAft>
              <a:defRPr/>
            </a:pPr>
            <a:r>
              <a:rPr lang="zh-CN" altLang="en-US" sz="4000">
                <a:solidFill>
                  <a:schemeClr val="tx1">
                    <a:lumMod val="75000"/>
                    <a:lumOff val="25000"/>
                  </a:schemeClr>
                </a:solidFill>
              </a:rPr>
              <a:t>索引向量</a:t>
            </a:r>
            <a:endParaRPr lang="en-US" altLang="zh-CN" sz="4000">
              <a:solidFill>
                <a:schemeClr val="tx1">
                  <a:lumMod val="75000"/>
                  <a:lumOff val="25000"/>
                </a:schemeClr>
              </a:solidFill>
            </a:endParaRPr>
          </a:p>
        </p:txBody>
      </p:sp>
      <p:sp>
        <p:nvSpPr>
          <p:cNvPr id="39939" name="Rectangle 3">
            <a:extLst>
              <a:ext uri="{FF2B5EF4-FFF2-40B4-BE49-F238E27FC236}">
                <a16:creationId xmlns:a16="http://schemas.microsoft.com/office/drawing/2014/main" id="{760E4463-C50E-40CC-B5FC-9FF5B57459D1}"/>
              </a:ext>
            </a:extLst>
          </p:cNvPr>
          <p:cNvSpPr>
            <a:spLocks noGrp="1"/>
          </p:cNvSpPr>
          <p:nvPr>
            <p:ph type="body" idx="1"/>
          </p:nvPr>
        </p:nvSpPr>
        <p:spPr/>
        <p:txBody>
          <a:bodyPr/>
          <a:lstStyle/>
          <a:p>
            <a:pPr eaLnBrk="1" hangingPunct="1"/>
            <a:r>
              <a:rPr lang="en-US" altLang="zh-CN" dirty="0">
                <a:latin typeface="Courier New" panose="02070309020205020404" pitchFamily="49" charset="0"/>
              </a:rPr>
              <a:t>c</a:t>
            </a:r>
            <a:r>
              <a:rPr lang="zh-CN" altLang="en-US" dirty="0">
                <a:latin typeface="Courier New" panose="02070309020205020404" pitchFamily="49" charset="0"/>
              </a:rPr>
              <a:t>（）</a:t>
            </a:r>
            <a:r>
              <a:rPr lang="en-US" altLang="zh-CN" dirty="0">
                <a:latin typeface="Courier New" panose="02070309020205020404" pitchFamily="49" charset="0"/>
              </a:rPr>
              <a:t>--</a:t>
            </a:r>
            <a:r>
              <a:rPr lang="zh-CN" altLang="en-US" dirty="0">
                <a:latin typeface="Courier New" panose="02070309020205020404" pitchFamily="49" charset="0"/>
              </a:rPr>
              <a:t>连接</a:t>
            </a:r>
          </a:p>
          <a:p>
            <a:pPr eaLnBrk="1" hangingPunct="1"/>
            <a:r>
              <a:rPr lang="en-US" altLang="zh-CN" dirty="0">
                <a:latin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 </a:t>
            </a:r>
            <a:r>
              <a:rPr lang="en-US" altLang="zh-CN" dirty="0">
                <a:latin typeface="Courier New" panose="02070309020205020404" pitchFamily="49" charset="0"/>
              </a:rPr>
              <a:t>&lt;-c</a:t>
            </a:r>
            <a:r>
              <a:rPr lang="zh-CN" altLang="en-US" dirty="0">
                <a:latin typeface="Courier New" panose="02070309020205020404" pitchFamily="49" charset="0"/>
              </a:rPr>
              <a:t>（</a:t>
            </a:r>
            <a:r>
              <a:rPr lang="en-US" altLang="zh-CN" dirty="0">
                <a:latin typeface="Courier New" panose="02070309020205020404" pitchFamily="49" charset="0"/>
              </a:rPr>
              <a:t>8</a:t>
            </a:r>
            <a:r>
              <a:rPr lang="zh-CN" altLang="en-US" dirty="0">
                <a:latin typeface="Courier New" panose="02070309020205020404" pitchFamily="49" charset="0"/>
              </a:rPr>
              <a:t>，</a:t>
            </a:r>
            <a:r>
              <a:rPr lang="en-US" altLang="zh-CN" dirty="0">
                <a:latin typeface="Courier New" panose="02070309020205020404" pitchFamily="49" charset="0"/>
              </a:rPr>
              <a:t>54</a:t>
            </a:r>
            <a:r>
              <a:rPr lang="zh-CN" altLang="en-US" dirty="0">
                <a:latin typeface="Courier New" panose="02070309020205020404" pitchFamily="49" charset="0"/>
              </a:rPr>
              <a:t>，</a:t>
            </a:r>
            <a:r>
              <a:rPr lang="en-US" altLang="zh-CN" dirty="0">
                <a:latin typeface="Courier New" panose="02070309020205020404" pitchFamily="49" charset="0"/>
              </a:rPr>
              <a:t>534</a:t>
            </a:r>
            <a:r>
              <a:rPr lang="zh-CN" altLang="en-US" dirty="0">
                <a:latin typeface="Courier New" panose="02070309020205020404" pitchFamily="49" charset="0"/>
              </a:rPr>
              <a:t>，</a:t>
            </a:r>
            <a:r>
              <a:rPr lang="en-US" altLang="zh-CN" dirty="0">
                <a:latin typeface="Courier New" panose="02070309020205020404" pitchFamily="49" charset="0"/>
              </a:rPr>
              <a:t>1630</a:t>
            </a:r>
            <a:r>
              <a:rPr lang="zh-CN" altLang="en-US" dirty="0">
                <a:latin typeface="Courier New" panose="02070309020205020404" pitchFamily="49" charset="0"/>
              </a:rPr>
              <a:t>，</a:t>
            </a:r>
            <a:r>
              <a:rPr lang="en-US" altLang="zh-CN" dirty="0">
                <a:latin typeface="Courier New" panose="02070309020205020404" pitchFamily="49" charset="0"/>
              </a:rPr>
              <a:t>6611</a:t>
            </a:r>
            <a:r>
              <a:rPr lang="zh-CN" altLang="en-US" dirty="0">
                <a:latin typeface="Courier New" panose="02070309020205020404" pitchFamily="49" charset="0"/>
              </a:rPr>
              <a:t>）</a:t>
            </a:r>
          </a:p>
          <a:p>
            <a:pPr eaLnBrk="1" hangingPunct="1"/>
            <a:r>
              <a:rPr lang="en-US" altLang="zh-CN" dirty="0">
                <a:latin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a:t>
            </a:r>
          </a:p>
          <a:p>
            <a:pPr eaLnBrk="1" hangingPunct="1"/>
            <a:r>
              <a:rPr lang="en-US" altLang="zh-CN" dirty="0">
                <a:latin typeface="Courier New" panose="02070309020205020404" pitchFamily="49" charset="0"/>
              </a:rPr>
              <a:t>[1]8 54 534 1630 6611 </a:t>
            </a:r>
          </a:p>
          <a:p>
            <a:pPr eaLnBrk="1" hangingPunct="1"/>
            <a:r>
              <a:rPr lang="en-US" altLang="zh-CN" dirty="0">
                <a:latin typeface="Courier New" panose="02070309020205020404" pitchFamily="49" charset="0"/>
              </a:rPr>
              <a:t> </a:t>
            </a:r>
          </a:p>
          <a:p>
            <a:pPr eaLnBrk="1" hangingPunct="1"/>
            <a:r>
              <a:rPr lang="en-US" altLang="zh-CN" dirty="0">
                <a:latin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a:t>
            </a:r>
            <a:r>
              <a:rPr lang="en-US" altLang="zh-CN" dirty="0">
                <a:latin typeface="Courier New" panose="02070309020205020404" pitchFamily="49" charset="0"/>
              </a:rPr>
              <a:t>[c</a:t>
            </a:r>
            <a:r>
              <a:rPr lang="zh-CN" altLang="en-US" dirty="0">
                <a:latin typeface="Courier New" panose="02070309020205020404" pitchFamily="49" charset="0"/>
              </a:rPr>
              <a:t>（</a:t>
            </a:r>
            <a:r>
              <a:rPr lang="en-US" altLang="zh-CN" dirty="0">
                <a:latin typeface="Courier New" panose="02070309020205020404" pitchFamily="49" charset="0"/>
              </a:rPr>
              <a:t>2,5</a:t>
            </a:r>
            <a:r>
              <a:rPr lang="zh-CN" altLang="en-US" dirty="0">
                <a:latin typeface="Courier New" panose="02070309020205020404" pitchFamily="49" charset="0"/>
              </a:rPr>
              <a:t>）</a:t>
            </a:r>
            <a:r>
              <a:rPr lang="en-US" altLang="zh-CN" dirty="0">
                <a:latin typeface="Courier New" panose="02070309020205020404" pitchFamily="49" charset="0"/>
              </a:rPr>
              <a:t>]</a:t>
            </a:r>
          </a:p>
          <a:p>
            <a:pPr eaLnBrk="1" hangingPunct="1"/>
            <a:r>
              <a:rPr lang="en-US" altLang="zh-CN" dirty="0">
                <a:latin typeface="Courier New" panose="02070309020205020404" pitchFamily="49" charset="0"/>
              </a:rPr>
              <a:t>[1]54 6611</a:t>
            </a:r>
          </a:p>
        </p:txBody>
      </p:sp>
      <p:sp>
        <p:nvSpPr>
          <p:cNvPr id="4" name="TextBox 3">
            <a:extLst>
              <a:ext uri="{FF2B5EF4-FFF2-40B4-BE49-F238E27FC236}">
                <a16:creationId xmlns:a16="http://schemas.microsoft.com/office/drawing/2014/main" id="{7D3A8766-0ACE-4141-8150-222551C0D275}"/>
              </a:ext>
            </a:extLst>
          </p:cNvPr>
          <p:cNvSpPr txBox="1">
            <a:spLocks noChangeArrowheads="1"/>
          </p:cNvSpPr>
          <p:nvPr/>
        </p:nvSpPr>
        <p:spPr bwMode="auto">
          <a:xfrm>
            <a:off x="4830763" y="4068763"/>
            <a:ext cx="6781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dirty="0">
                <a:solidFill>
                  <a:srgbClr val="FF0000"/>
                </a:solidFill>
                <a:latin typeface="+mn-lt"/>
              </a:rPr>
              <a:t>提取</a:t>
            </a:r>
            <a:r>
              <a:rPr lang="fr-FR" altLang="zh-CN" sz="2800" dirty="0">
                <a:latin typeface="Courier New" panose="02070309020205020404" pitchFamily="49" charset="0"/>
                <a:cs typeface="Courier New" panose="02070309020205020404" pitchFamily="49" charset="0"/>
              </a:rPr>
              <a:t>Carbon</a:t>
            </a:r>
            <a:r>
              <a:rPr lang="zh-CN" altLang="en-US" sz="2800" dirty="0">
                <a:latin typeface="Courier New" panose="02070309020205020404" pitchFamily="49" charset="0"/>
                <a:cs typeface="Courier New" panose="02070309020205020404" pitchFamily="49" charset="0"/>
              </a:rPr>
              <a:t>的</a:t>
            </a:r>
            <a:r>
              <a:rPr lang="zh-CN" altLang="en-US" sz="2800" b="1" dirty="0">
                <a:solidFill>
                  <a:srgbClr val="FF0000"/>
                </a:solidFill>
                <a:latin typeface="+mn-lt"/>
              </a:rPr>
              <a:t>第二和第五个元素</a:t>
            </a:r>
            <a:endParaRPr lang="en-US" altLang="zh-CN"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7084891F-AA58-4F90-B5D8-9A5E431BD734}"/>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索引向量</a:t>
            </a:r>
            <a:endParaRPr lang="en-US" altLang="zh-CN">
              <a:solidFill>
                <a:schemeClr val="tx1">
                  <a:lumMod val="75000"/>
                  <a:lumOff val="25000"/>
                </a:schemeClr>
              </a:solidFill>
            </a:endParaRPr>
          </a:p>
        </p:txBody>
      </p:sp>
      <p:sp>
        <p:nvSpPr>
          <p:cNvPr id="41987" name="Content Placeholder 2">
            <a:extLst>
              <a:ext uri="{FF2B5EF4-FFF2-40B4-BE49-F238E27FC236}">
                <a16:creationId xmlns:a16="http://schemas.microsoft.com/office/drawing/2014/main" id="{51F60181-1D76-491E-887C-C0F9B031FCD5}"/>
              </a:ext>
            </a:extLst>
          </p:cNvPr>
          <p:cNvSpPr>
            <a:spLocks noGrp="1"/>
          </p:cNvSpPr>
          <p:nvPr>
            <p:ph idx="1"/>
          </p:nvPr>
        </p:nvSpPr>
        <p:spPr/>
        <p:txBody>
          <a:bodyPr/>
          <a:lstStyle/>
          <a:p>
            <a:pPr marL="0" indent="0" eaLnBrk="1" hangingPunct="1">
              <a:buNone/>
            </a:pPr>
            <a:r>
              <a:rPr lang="en-US" altLang="zh-CN" dirty="0">
                <a:latin typeface="Courier New" panose="02070309020205020404" pitchFamily="49" charset="0"/>
                <a:cs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a:t>
            </a:r>
            <a:endParaRPr lang="en-US" altLang="zh-CN" dirty="0">
              <a:latin typeface="Courier New" panose="02070309020205020404" pitchFamily="49" charset="0"/>
              <a:cs typeface="Courier New" panose="02070309020205020404" pitchFamily="49" charset="0"/>
            </a:endParaRPr>
          </a:p>
          <a:p>
            <a:pPr marL="0" indent="0" eaLnBrk="1" hangingPunct="1">
              <a:buNone/>
            </a:pPr>
            <a:r>
              <a:rPr lang="en-US" altLang="zh-CN" dirty="0">
                <a:latin typeface="Courier New" panose="02070309020205020404" pitchFamily="49" charset="0"/>
                <a:cs typeface="Courier New" panose="02070309020205020404" pitchFamily="49" charset="0"/>
              </a:rPr>
              <a:t>[1]8 54 534 1630 6611 </a:t>
            </a:r>
          </a:p>
          <a:p>
            <a:pPr eaLnBrk="1" hangingPunct="1">
              <a:buFontTx/>
              <a:buNone/>
            </a:pPr>
            <a:r>
              <a:rPr lang="en-US" altLang="zh-CN" dirty="0">
                <a:latin typeface="Courier New" panose="02070309020205020404" pitchFamily="49" charset="0"/>
                <a:cs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3,4</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pPr eaLnBrk="1" hangingPunct="1">
              <a:buFontTx/>
              <a:buNone/>
            </a:pPr>
            <a:r>
              <a:rPr lang="en-US" altLang="zh-CN" dirty="0">
                <a:latin typeface="Courier New" panose="02070309020205020404" pitchFamily="49" charset="0"/>
                <a:cs typeface="Courier New" panose="02070309020205020404" pitchFamily="49" charset="0"/>
              </a:rPr>
              <a:t>[1]534 1630 </a:t>
            </a:r>
          </a:p>
          <a:p>
            <a:pPr eaLnBrk="1" hangingPunct="1">
              <a:buFontTx/>
              <a:buNone/>
            </a:pPr>
            <a:r>
              <a:rPr lang="en-US" altLang="zh-CN" dirty="0">
                <a:latin typeface="Courier New" panose="02070309020205020404" pitchFamily="49" charset="0"/>
                <a:cs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3,4</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pPr eaLnBrk="1" hangingPunct="1">
              <a:buFontTx/>
              <a:buNone/>
            </a:pPr>
            <a:r>
              <a:rPr lang="en-US" altLang="zh-CN" dirty="0">
                <a:latin typeface="Courier New" panose="02070309020205020404" pitchFamily="49" charset="0"/>
                <a:cs typeface="Courier New" panose="02070309020205020404" pitchFamily="49" charset="0"/>
              </a:rPr>
              <a:t>[1]8 54 6611</a:t>
            </a:r>
          </a:p>
        </p:txBody>
      </p:sp>
      <p:sp>
        <p:nvSpPr>
          <p:cNvPr id="4" name="TextBox 3">
            <a:extLst>
              <a:ext uri="{FF2B5EF4-FFF2-40B4-BE49-F238E27FC236}">
                <a16:creationId xmlns:a16="http://schemas.microsoft.com/office/drawing/2014/main" id="{111C7A6F-4FAC-46FC-B1C0-D15FF67AE942}"/>
              </a:ext>
            </a:extLst>
          </p:cNvPr>
          <p:cNvSpPr txBox="1">
            <a:spLocks noChangeArrowheads="1"/>
          </p:cNvSpPr>
          <p:nvPr/>
        </p:nvSpPr>
        <p:spPr bwMode="auto">
          <a:xfrm>
            <a:off x="5203825" y="2266950"/>
            <a:ext cx="6737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0000"/>
                </a:solidFill>
                <a:latin typeface="+mn-lt"/>
              </a:rPr>
              <a:t>仅矢量的第</a:t>
            </a:r>
            <a:r>
              <a:rPr lang="en-US" altLang="zh-CN" sz="2800" b="1">
                <a:solidFill>
                  <a:srgbClr val="FF0000"/>
                </a:solidFill>
                <a:latin typeface="+mn-lt"/>
              </a:rPr>
              <a:t>3</a:t>
            </a:r>
            <a:r>
              <a:rPr lang="zh-CN" altLang="en-US" sz="2800" b="1">
                <a:solidFill>
                  <a:srgbClr val="FF0000"/>
                </a:solidFill>
                <a:latin typeface="+mn-lt"/>
              </a:rPr>
              <a:t>和第</a:t>
            </a:r>
            <a:r>
              <a:rPr lang="en-US" altLang="zh-CN" sz="2800" b="1">
                <a:solidFill>
                  <a:srgbClr val="FF0000"/>
                </a:solidFill>
                <a:latin typeface="+mn-lt"/>
              </a:rPr>
              <a:t>4</a:t>
            </a:r>
            <a:r>
              <a:rPr lang="zh-CN" altLang="en-US" sz="2800" b="1">
                <a:solidFill>
                  <a:srgbClr val="FF0000"/>
                </a:solidFill>
                <a:latin typeface="+mn-lt"/>
              </a:rPr>
              <a:t>个元素</a:t>
            </a:r>
            <a:endParaRPr lang="en-US" altLang="zh-CN" sz="2800" b="1" dirty="0">
              <a:solidFill>
                <a:srgbClr val="FF0000"/>
              </a:solidFill>
              <a:latin typeface="+mn-lt"/>
              <a:cs typeface="Courier New" panose="02070309020205020404" pitchFamily="49" charset="0"/>
            </a:endParaRPr>
          </a:p>
        </p:txBody>
      </p:sp>
      <p:sp>
        <p:nvSpPr>
          <p:cNvPr id="5" name="TextBox 4">
            <a:extLst>
              <a:ext uri="{FF2B5EF4-FFF2-40B4-BE49-F238E27FC236}">
                <a16:creationId xmlns:a16="http://schemas.microsoft.com/office/drawing/2014/main" id="{E307AD8D-4F6A-4EEA-971A-36A9D4F575DC}"/>
              </a:ext>
            </a:extLst>
          </p:cNvPr>
          <p:cNvSpPr txBox="1">
            <a:spLocks noChangeArrowheads="1"/>
          </p:cNvSpPr>
          <p:nvPr/>
        </p:nvSpPr>
        <p:spPr bwMode="auto">
          <a:xfrm>
            <a:off x="5197475" y="3429000"/>
            <a:ext cx="6735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b="1" dirty="0">
                <a:solidFill>
                  <a:srgbClr val="FFC000"/>
                </a:solidFill>
                <a:latin typeface="Arial" panose="020B0604020202020204" pitchFamily="34" charset="0"/>
              </a:rPr>
              <a:t>除第</a:t>
            </a:r>
            <a:r>
              <a:rPr lang="en-US" altLang="zh-CN" sz="2800" b="1" dirty="0">
                <a:solidFill>
                  <a:srgbClr val="FFC000"/>
                </a:solidFill>
                <a:latin typeface="Arial" panose="020B0604020202020204" pitchFamily="34" charset="0"/>
              </a:rPr>
              <a:t>3</a:t>
            </a:r>
            <a:r>
              <a:rPr lang="zh-CN" altLang="en-US" sz="2800" b="1" dirty="0">
                <a:solidFill>
                  <a:srgbClr val="FFC000"/>
                </a:solidFill>
                <a:latin typeface="Arial" panose="020B0604020202020204" pitchFamily="34" charset="0"/>
              </a:rPr>
              <a:t>和第</a:t>
            </a:r>
            <a:r>
              <a:rPr lang="en-US" altLang="zh-CN" sz="2800" b="1" dirty="0">
                <a:solidFill>
                  <a:srgbClr val="FFC000"/>
                </a:solidFill>
                <a:latin typeface="Arial" panose="020B0604020202020204" pitchFamily="34" charset="0"/>
              </a:rPr>
              <a:t>4</a:t>
            </a:r>
            <a:r>
              <a:rPr lang="zh-CN" altLang="en-US" sz="2800" b="1" dirty="0">
                <a:solidFill>
                  <a:srgbClr val="FFC000"/>
                </a:solidFill>
                <a:latin typeface="Arial" panose="020B0604020202020204" pitchFamily="34" charset="0"/>
              </a:rPr>
              <a:t>以外的所有元素</a:t>
            </a:r>
            <a:endParaRPr lang="en-US" altLang="zh-CN" sz="2800" b="1" dirty="0">
              <a:solidFill>
                <a:srgbClr val="FFC000"/>
              </a:solidFill>
              <a:latin typeface="Courier New" panose="02070309020205020404" pitchFamily="49" charset="0"/>
              <a:cs typeface="Courier New" panose="02070309020205020404" pitchFamily="49" charset="0"/>
            </a:endParaRPr>
          </a:p>
        </p:txBody>
      </p:sp>
      <p:sp>
        <p:nvSpPr>
          <p:cNvPr id="6" name="Oval 5">
            <a:extLst>
              <a:ext uri="{FF2B5EF4-FFF2-40B4-BE49-F238E27FC236}">
                <a16:creationId xmlns:a16="http://schemas.microsoft.com/office/drawing/2014/main" id="{DE738E07-4768-4048-A2FF-846F9D5EBE5E}"/>
              </a:ext>
            </a:extLst>
          </p:cNvPr>
          <p:cNvSpPr/>
          <p:nvPr/>
        </p:nvSpPr>
        <p:spPr>
          <a:xfrm>
            <a:off x="2789238" y="2266950"/>
            <a:ext cx="1951037" cy="609600"/>
          </a:xfrm>
          <a:prstGeom prst="ellipse">
            <a:avLst/>
          </a:prstGeom>
          <a:noFill/>
          <a:ln w="57150">
            <a:solidFill>
              <a:srgbClr val="FF0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7" name="Oval 6">
            <a:extLst>
              <a:ext uri="{FF2B5EF4-FFF2-40B4-BE49-F238E27FC236}">
                <a16:creationId xmlns:a16="http://schemas.microsoft.com/office/drawing/2014/main" id="{6C96D52C-E80D-4392-9EB0-38DECCE7D19C}"/>
              </a:ext>
            </a:extLst>
          </p:cNvPr>
          <p:cNvSpPr/>
          <p:nvPr/>
        </p:nvSpPr>
        <p:spPr>
          <a:xfrm>
            <a:off x="2955925" y="3429000"/>
            <a:ext cx="381000" cy="609600"/>
          </a:xfrm>
          <a:prstGeom prst="ellipse">
            <a:avLst/>
          </a:prstGeom>
          <a:noFill/>
          <a:ln w="57150">
            <a:solidFill>
              <a:srgbClr val="FFC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par>
                                <p:cTn id="19" presetID="9" presetClass="exit" presetSubtype="0" fill="hold" grpId="1" nodeType="withEffect">
                                  <p:stCondLst>
                                    <p:cond delay="0"/>
                                  </p:stCondLst>
                                  <p:childTnLst>
                                    <p:animEffect transition="out" filter="dissolv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6" grpId="0" animBg="1"/>
      <p:bldP spid="6" grpId="1"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66B83146-E76E-482F-BD86-E83819F4B26C}"/>
              </a:ext>
            </a:extLst>
          </p:cNvPr>
          <p:cNvSpPr>
            <a:spLocks noGrp="1"/>
          </p:cNvSpPr>
          <p:nvPr>
            <p:ph idx="1"/>
          </p:nvPr>
        </p:nvSpPr>
        <p:spPr/>
        <p:txBody>
          <a:bodyPr/>
          <a:lstStyle/>
          <a:p>
            <a:pPr eaLnBrk="1" hangingPunct="1">
              <a:buFontTx/>
              <a:buNone/>
            </a:pPr>
            <a:r>
              <a:rPr lang="en-US" altLang="zh-CN" dirty="0">
                <a:latin typeface="Courier New" panose="02070309020205020404" pitchFamily="49" charset="0"/>
                <a:cs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a:t>
            </a:r>
            <a:endParaRPr lang="zh-CN" altLang="en-US" dirty="0">
              <a:latin typeface="Courier New" panose="02070309020205020404" pitchFamily="49" charset="0"/>
              <a:cs typeface="Courier New" panose="02070309020205020404" pitchFamily="49" charset="0"/>
            </a:endParaRPr>
          </a:p>
          <a:p>
            <a:pPr eaLnBrk="1" hangingPunct="1">
              <a:buFontTx/>
              <a:buNone/>
            </a:pPr>
            <a:r>
              <a:rPr lang="en-US" altLang="zh-CN" dirty="0">
                <a:latin typeface="Courier New" panose="02070309020205020404" pitchFamily="49" charset="0"/>
                <a:cs typeface="Courier New" panose="02070309020205020404" pitchFamily="49" charset="0"/>
              </a:rPr>
              <a:t>[1]8 54 534 1630 6611 </a:t>
            </a:r>
          </a:p>
          <a:p>
            <a:pPr eaLnBrk="1" hangingPunct="1">
              <a:buFontTx/>
              <a:buNone/>
            </a:pPr>
            <a:r>
              <a:rPr lang="en-US" altLang="zh-CN" dirty="0">
                <a:latin typeface="Courier New" panose="02070309020205020404" pitchFamily="49" charset="0"/>
                <a:cs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a:t>
            </a:r>
            <a:r>
              <a:rPr lang="en-US" altLang="zh-CN" dirty="0">
                <a:latin typeface="Courier New" panose="02070309020205020404" pitchFamily="49" charset="0"/>
                <a:cs typeface="Courier New" panose="02070309020205020404" pitchFamily="49" charset="0"/>
              </a:rPr>
              <a:t>[2:4]</a:t>
            </a:r>
          </a:p>
          <a:p>
            <a:pPr eaLnBrk="1" hangingPunct="1">
              <a:buFontTx/>
              <a:buNone/>
            </a:pPr>
            <a:r>
              <a:rPr lang="en-US" altLang="zh-CN" dirty="0">
                <a:latin typeface="Courier New" panose="02070309020205020404" pitchFamily="49" charset="0"/>
                <a:cs typeface="Courier New" panose="02070309020205020404" pitchFamily="49" charset="0"/>
              </a:rPr>
              <a:t>[1]54 534 1630 </a:t>
            </a:r>
          </a:p>
          <a:p>
            <a:pPr eaLnBrk="1" hangingPunct="1">
              <a:buFontTx/>
              <a:buNone/>
            </a:pPr>
            <a:r>
              <a:rPr lang="en-US" altLang="zh-CN" dirty="0">
                <a:latin typeface="Courier New" panose="02070309020205020404" pitchFamily="49" charset="0"/>
                <a:cs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2:4</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pPr eaLnBrk="1" hangingPunct="1">
              <a:buFontTx/>
              <a:buNone/>
            </a:pPr>
            <a:r>
              <a:rPr lang="en-US" altLang="zh-CN" dirty="0">
                <a:latin typeface="Courier New" panose="02070309020205020404" pitchFamily="49" charset="0"/>
                <a:cs typeface="Courier New" panose="02070309020205020404" pitchFamily="49" charset="0"/>
              </a:rPr>
              <a:t>[1]8 6611</a:t>
            </a:r>
          </a:p>
        </p:txBody>
      </p:sp>
      <p:sp>
        <p:nvSpPr>
          <p:cNvPr id="57347" name="Title 1">
            <a:extLst>
              <a:ext uri="{FF2B5EF4-FFF2-40B4-BE49-F238E27FC236}">
                <a16:creationId xmlns:a16="http://schemas.microsoft.com/office/drawing/2014/main" id="{584DD5E6-9F4E-412F-A94F-938441176464}"/>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索引向量</a:t>
            </a:r>
            <a:endParaRPr lang="en-US" altLang="zh-CN">
              <a:solidFill>
                <a:schemeClr val="tx1">
                  <a:lumMod val="75000"/>
                  <a:lumOff val="25000"/>
                </a:schemeClr>
              </a:solidFill>
            </a:endParaRPr>
          </a:p>
        </p:txBody>
      </p:sp>
      <p:sp>
        <p:nvSpPr>
          <p:cNvPr id="5" name="TextBox 4">
            <a:extLst>
              <a:ext uri="{FF2B5EF4-FFF2-40B4-BE49-F238E27FC236}">
                <a16:creationId xmlns:a16="http://schemas.microsoft.com/office/drawing/2014/main" id="{C66C288A-23FF-45EE-A22F-B776DCE17B2F}"/>
              </a:ext>
            </a:extLst>
          </p:cNvPr>
          <p:cNvSpPr txBox="1">
            <a:spLocks noChangeArrowheads="1"/>
          </p:cNvSpPr>
          <p:nvPr/>
        </p:nvSpPr>
        <p:spPr bwMode="auto">
          <a:xfrm>
            <a:off x="4778375" y="3429000"/>
            <a:ext cx="688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C000"/>
                </a:solidFill>
                <a:latin typeface="+mn-lt"/>
              </a:rPr>
              <a:t>除第</a:t>
            </a:r>
            <a:r>
              <a:rPr lang="en-US" altLang="zh-CN" sz="2800" b="1">
                <a:solidFill>
                  <a:srgbClr val="FFC000"/>
                </a:solidFill>
                <a:latin typeface="+mn-lt"/>
              </a:rPr>
              <a:t>2</a:t>
            </a:r>
            <a:r>
              <a:rPr lang="zh-CN" altLang="en-US" sz="2800" b="1">
                <a:solidFill>
                  <a:srgbClr val="FFC000"/>
                </a:solidFill>
                <a:latin typeface="+mn-lt"/>
              </a:rPr>
              <a:t>到第</a:t>
            </a:r>
            <a:r>
              <a:rPr lang="en-US" altLang="zh-CN" sz="2800" b="1">
                <a:solidFill>
                  <a:srgbClr val="FFC000"/>
                </a:solidFill>
                <a:latin typeface="+mn-lt"/>
              </a:rPr>
              <a:t>4</a:t>
            </a:r>
            <a:r>
              <a:rPr lang="zh-CN" altLang="en-US" sz="2800" b="1">
                <a:solidFill>
                  <a:srgbClr val="FFC000"/>
                </a:solidFill>
                <a:latin typeface="+mn-lt"/>
              </a:rPr>
              <a:t>个以外的所有元素</a:t>
            </a:r>
            <a:endParaRPr lang="en-US" altLang="zh-CN" sz="2800" b="1" dirty="0">
              <a:solidFill>
                <a:srgbClr val="FFC000"/>
              </a:solidFill>
              <a:latin typeface="+mn-lt"/>
              <a:cs typeface="Courier New" panose="02070309020205020404" pitchFamily="49" charset="0"/>
            </a:endParaRPr>
          </a:p>
        </p:txBody>
      </p:sp>
      <p:sp>
        <p:nvSpPr>
          <p:cNvPr id="6" name="Oval 5">
            <a:extLst>
              <a:ext uri="{FF2B5EF4-FFF2-40B4-BE49-F238E27FC236}">
                <a16:creationId xmlns:a16="http://schemas.microsoft.com/office/drawing/2014/main" id="{B6E75D12-E617-40F4-830F-B0F69C7B5C36}"/>
              </a:ext>
            </a:extLst>
          </p:cNvPr>
          <p:cNvSpPr/>
          <p:nvPr/>
        </p:nvSpPr>
        <p:spPr>
          <a:xfrm>
            <a:off x="2743200" y="2259013"/>
            <a:ext cx="1447800" cy="609600"/>
          </a:xfrm>
          <a:prstGeom prst="ellipse">
            <a:avLst/>
          </a:prstGeom>
          <a:noFill/>
          <a:ln w="57150">
            <a:solidFill>
              <a:srgbClr val="FF0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7" name="Oval 6">
            <a:extLst>
              <a:ext uri="{FF2B5EF4-FFF2-40B4-BE49-F238E27FC236}">
                <a16:creationId xmlns:a16="http://schemas.microsoft.com/office/drawing/2014/main" id="{B84CB201-C809-4334-BF27-6722A1C73ED6}"/>
              </a:ext>
            </a:extLst>
          </p:cNvPr>
          <p:cNvSpPr/>
          <p:nvPr/>
        </p:nvSpPr>
        <p:spPr>
          <a:xfrm>
            <a:off x="2949575" y="3395663"/>
            <a:ext cx="381000" cy="609600"/>
          </a:xfrm>
          <a:prstGeom prst="ellipse">
            <a:avLst/>
          </a:prstGeom>
          <a:noFill/>
          <a:ln w="57150">
            <a:solidFill>
              <a:srgbClr val="FFC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9" name="TextBox 8">
            <a:extLst>
              <a:ext uri="{FF2B5EF4-FFF2-40B4-BE49-F238E27FC236}">
                <a16:creationId xmlns:a16="http://schemas.microsoft.com/office/drawing/2014/main" id="{0904C90C-7DFA-4B73-899F-A88CB3C5F567}"/>
              </a:ext>
            </a:extLst>
          </p:cNvPr>
          <p:cNvSpPr txBox="1">
            <a:spLocks noChangeArrowheads="1"/>
          </p:cNvSpPr>
          <p:nvPr/>
        </p:nvSpPr>
        <p:spPr bwMode="auto">
          <a:xfrm>
            <a:off x="4846638" y="2320925"/>
            <a:ext cx="6811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0000"/>
                </a:solidFill>
                <a:latin typeface="+mn-lt"/>
              </a:rPr>
              <a:t>仅矢量的第二到第四个元素</a:t>
            </a:r>
            <a:endParaRPr lang="en-US" altLang="zh-CN" sz="2800" b="1" dirty="0">
              <a:solidFill>
                <a:srgbClr val="FF0000"/>
              </a:solidFill>
              <a:latin typeface="+mn-lt"/>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par>
                                <p:cTn id="19" presetID="9" presetClass="exit" presetSubtype="0" fill="hold" grpId="1" nodeType="withEffect">
                                  <p:stCondLst>
                                    <p:cond delay="0"/>
                                  </p:stCondLst>
                                  <p:childTnLst>
                                    <p:animEffect transition="out" filter="dissolv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animBg="1"/>
      <p:bldP spid="9"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679E-E171-47E4-A4DF-C5B9D007A0DE}"/>
              </a:ext>
            </a:extLst>
          </p:cNvPr>
          <p:cNvSpPr>
            <a:spLocks noGrp="1"/>
          </p:cNvSpPr>
          <p:nvPr>
            <p:ph type="title"/>
          </p:nvPr>
        </p:nvSpPr>
        <p:spPr/>
        <p:txBody>
          <a:bodyPr wrap="square" numCol="1" anchorCtr="0" compatLnSpc="1">
            <a:prstTxWarp prst="textNoShape">
              <a:avLst/>
            </a:prstTxWarp>
          </a:bodyPr>
          <a:lstStyle/>
          <a:p>
            <a:pPr eaLnBrk="1" hangingPunct="1">
              <a:defRPr/>
            </a:pPr>
            <a:r>
              <a:rPr lang="en-US" altLang="zh-CN"/>
              <a:t>R</a:t>
            </a:r>
            <a:r>
              <a:rPr lang="zh-CN" altLang="en-US"/>
              <a:t>简介</a:t>
            </a:r>
          </a:p>
        </p:txBody>
      </p:sp>
      <p:sp>
        <p:nvSpPr>
          <p:cNvPr id="13315" name="Content Placeholder 2">
            <a:extLst>
              <a:ext uri="{FF2B5EF4-FFF2-40B4-BE49-F238E27FC236}">
                <a16:creationId xmlns:a16="http://schemas.microsoft.com/office/drawing/2014/main" id="{046BEA63-DAB1-4528-B944-350B92AF6E99}"/>
              </a:ext>
            </a:extLst>
          </p:cNvPr>
          <p:cNvSpPr>
            <a:spLocks noGrp="1"/>
          </p:cNvSpPr>
          <p:nvPr>
            <p:ph idx="1"/>
          </p:nvPr>
        </p:nvSpPr>
        <p:spPr/>
        <p:txBody>
          <a:bodyPr/>
          <a:lstStyle/>
          <a:p>
            <a:pPr lvl="1" eaLnBrk="1" hangingPunct="1"/>
            <a:r>
              <a:rPr lang="en-US" altLang="zh-CN" dirty="0"/>
              <a:t>R</a:t>
            </a:r>
            <a:r>
              <a:rPr lang="zh-CN" altLang="en-US" dirty="0"/>
              <a:t>是一种用于统计计算和图形的开源编程语言和软件环境。</a:t>
            </a:r>
          </a:p>
          <a:p>
            <a:pPr marL="200025" lvl="1" indent="0" eaLnBrk="1" hangingPunct="1">
              <a:buNone/>
            </a:pPr>
            <a:r>
              <a:rPr lang="zh-CN" altLang="en-US" dirty="0"/>
              <a:t> </a:t>
            </a:r>
          </a:p>
          <a:p>
            <a:pPr lvl="1" eaLnBrk="1" hangingPunct="1"/>
            <a:r>
              <a:rPr lang="zh-CN" altLang="en-US" dirty="0"/>
              <a:t> </a:t>
            </a:r>
            <a:r>
              <a:rPr lang="en-US" altLang="zh-CN" dirty="0"/>
              <a:t>R</a:t>
            </a:r>
            <a:r>
              <a:rPr lang="zh-CN" altLang="en-US" dirty="0"/>
              <a:t>基于</a:t>
            </a:r>
            <a:r>
              <a:rPr lang="en-US" altLang="zh-CN" dirty="0"/>
              <a:t>S</a:t>
            </a:r>
            <a:r>
              <a:rPr lang="zh-CN" altLang="en-US" dirty="0"/>
              <a:t>语言，最初由</a:t>
            </a:r>
            <a:r>
              <a:rPr lang="en-US" altLang="zh-CN" dirty="0"/>
              <a:t>John Chambers</a:t>
            </a:r>
            <a:r>
              <a:rPr lang="zh-CN" altLang="en-US" dirty="0"/>
              <a:t>和</a:t>
            </a:r>
            <a:r>
              <a:rPr lang="en-US" altLang="zh-CN" dirty="0" err="1"/>
              <a:t>at&amp;T</a:t>
            </a:r>
            <a:r>
              <a:rPr lang="en-US" altLang="zh-CN" dirty="0"/>
              <a:t> Bell labs</a:t>
            </a:r>
            <a:r>
              <a:rPr lang="zh-CN" altLang="en-US" dirty="0"/>
              <a:t>的同事在</a:t>
            </a:r>
            <a:r>
              <a:rPr lang="en-US" altLang="zh-CN" dirty="0"/>
              <a:t>20</a:t>
            </a:r>
            <a:r>
              <a:rPr lang="zh-CN" altLang="en-US" dirty="0"/>
              <a:t>世纪</a:t>
            </a:r>
            <a:r>
              <a:rPr lang="en-US" altLang="zh-CN" dirty="0"/>
              <a:t>70</a:t>
            </a:r>
            <a:r>
              <a:rPr lang="zh-CN" altLang="en-US" dirty="0"/>
              <a:t>年代末和</a:t>
            </a:r>
            <a:r>
              <a:rPr lang="en-US" altLang="zh-CN" dirty="0"/>
              <a:t>80</a:t>
            </a:r>
            <a:r>
              <a:rPr lang="zh-CN" altLang="en-US" dirty="0"/>
              <a:t>年代初开发。</a:t>
            </a:r>
          </a:p>
          <a:p>
            <a:pPr lvl="1" eaLnBrk="1" hangingPunct="1"/>
            <a:endParaRPr lang="zh-CN" altLang="en-US" dirty="0"/>
          </a:p>
          <a:p>
            <a:pPr lvl="1" eaLnBrk="1" hangingPunct="1"/>
            <a:r>
              <a:rPr lang="zh-CN" altLang="en-US" dirty="0"/>
              <a:t>许多经典和现代统计技术已在基本环境或作为包在</a:t>
            </a:r>
            <a:r>
              <a:rPr lang="en-US" altLang="zh-CN" dirty="0"/>
              <a:t>R</a:t>
            </a:r>
            <a:r>
              <a:rPr lang="zh-CN" altLang="en-US" dirty="0"/>
              <a:t>中实现</a:t>
            </a:r>
            <a:endParaRPr lang="en-US" altLang="zh-CN" dirty="0"/>
          </a:p>
          <a:p>
            <a:pPr lvl="1" eaLnBrk="1" hangingPunct="1"/>
            <a:endParaRPr lang="en-US" altLang="zh-CN" dirty="0"/>
          </a:p>
          <a:p>
            <a:pPr lvl="1" eaLnBrk="1" hangingPunct="1"/>
            <a:r>
              <a:rPr lang="zh-CN" altLang="en-US" dirty="0"/>
              <a:t>志愿者继续创建和更新软件包。</a:t>
            </a:r>
            <a:endParaRPr lang="en-US" altLang="zh-CN" dirty="0"/>
          </a:p>
        </p:txBody>
      </p:sp>
      <p:sp>
        <p:nvSpPr>
          <p:cNvPr id="13316" name="Date Placeholder 3">
            <a:extLst>
              <a:ext uri="{FF2B5EF4-FFF2-40B4-BE49-F238E27FC236}">
                <a16:creationId xmlns:a16="http://schemas.microsoft.com/office/drawing/2014/main" id="{CE3DC924-3DBE-457B-B4D3-5F73906A0E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3317" name="Footer Placeholder 4">
            <a:extLst>
              <a:ext uri="{FF2B5EF4-FFF2-40B4-BE49-F238E27FC236}">
                <a16:creationId xmlns:a16="http://schemas.microsoft.com/office/drawing/2014/main" id="{988FB209-01C1-4659-8A4F-DEC2D92E900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3318" name="Slide Number Placeholder 5">
            <a:extLst>
              <a:ext uri="{FF2B5EF4-FFF2-40B4-BE49-F238E27FC236}">
                <a16:creationId xmlns:a16="http://schemas.microsoft.com/office/drawing/2014/main" id="{0236EBE5-E77B-4578-B98C-972AC12F5B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C41FDDD-7B83-48F9-AB17-172D9E48400F}"/>
              </a:ext>
            </a:extLst>
          </p:cNvPr>
          <p:cNvSpPr>
            <a:spLocks noGrp="1" noChangeArrowheads="1"/>
          </p:cNvSpPr>
          <p:nvPr>
            <p:ph type="title"/>
          </p:nvPr>
        </p:nvSpPr>
        <p:spPr/>
        <p:txBody>
          <a:bodyPr/>
          <a:lstStyle/>
          <a:p>
            <a:pPr eaLnBrk="1" fontAlgn="auto" hangingPunct="1">
              <a:spcAft>
                <a:spcPts val="0"/>
              </a:spcAft>
              <a:defRPr/>
            </a:pPr>
            <a:r>
              <a:rPr lang="zh-CN" altLang="en-US" sz="4000">
                <a:solidFill>
                  <a:schemeClr val="tx1">
                    <a:lumMod val="75000"/>
                    <a:lumOff val="25000"/>
                  </a:schemeClr>
                </a:solidFill>
              </a:rPr>
              <a:t>索引向量</a:t>
            </a:r>
            <a:endParaRPr lang="en-US" altLang="zh-CN" sz="4000">
              <a:solidFill>
                <a:schemeClr val="tx1">
                  <a:lumMod val="75000"/>
                  <a:lumOff val="25000"/>
                </a:schemeClr>
              </a:solidFill>
            </a:endParaRPr>
          </a:p>
        </p:txBody>
      </p:sp>
      <p:sp>
        <p:nvSpPr>
          <p:cNvPr id="44035" name="Rectangle 3">
            <a:extLst>
              <a:ext uri="{FF2B5EF4-FFF2-40B4-BE49-F238E27FC236}">
                <a16:creationId xmlns:a16="http://schemas.microsoft.com/office/drawing/2014/main" id="{6E6496A1-BC00-4712-8A2A-A97AE980BC7C}"/>
              </a:ext>
            </a:extLst>
          </p:cNvPr>
          <p:cNvSpPr>
            <a:spLocks noGrp="1"/>
          </p:cNvSpPr>
          <p:nvPr>
            <p:ph type="body" idx="1"/>
          </p:nvPr>
        </p:nvSpPr>
        <p:spPr/>
        <p:txBody>
          <a:bodyPr/>
          <a:lstStyle/>
          <a:p>
            <a:pPr eaLnBrk="1" hangingPunct="1"/>
            <a:r>
              <a:rPr lang="en-US" altLang="zh-CN" dirty="0">
                <a:latin typeface="Courier New" panose="02070309020205020404" pitchFamily="49" charset="0"/>
              </a:rPr>
              <a:t>c</a:t>
            </a:r>
            <a:r>
              <a:rPr lang="zh-CN" altLang="en-US" dirty="0">
                <a:latin typeface="Courier New" panose="02070309020205020404" pitchFamily="49" charset="0"/>
              </a:rPr>
              <a:t>（）</a:t>
            </a:r>
            <a:r>
              <a:rPr lang="en-US" altLang="zh-CN" dirty="0">
                <a:latin typeface="Courier New" panose="02070309020205020404" pitchFamily="49" charset="0"/>
              </a:rPr>
              <a:t>--</a:t>
            </a:r>
            <a:r>
              <a:rPr lang="zh-CN" altLang="en-US" dirty="0">
                <a:latin typeface="Courier New" panose="02070309020205020404" pitchFamily="49" charset="0"/>
              </a:rPr>
              <a:t>连接</a:t>
            </a:r>
          </a:p>
          <a:p>
            <a:pPr eaLnBrk="1" hangingPunct="1"/>
            <a:r>
              <a:rPr lang="en-US" altLang="zh-CN" dirty="0">
                <a:latin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 </a:t>
            </a:r>
            <a:r>
              <a:rPr lang="en-US" altLang="zh-CN" dirty="0">
                <a:latin typeface="Courier New" panose="02070309020205020404" pitchFamily="49" charset="0"/>
              </a:rPr>
              <a:t>&lt;-c</a:t>
            </a:r>
            <a:r>
              <a:rPr lang="zh-CN" altLang="en-US" dirty="0">
                <a:latin typeface="Courier New" panose="02070309020205020404" pitchFamily="49" charset="0"/>
              </a:rPr>
              <a:t>（</a:t>
            </a:r>
            <a:r>
              <a:rPr lang="en-US" altLang="zh-CN" dirty="0">
                <a:latin typeface="Courier New" panose="02070309020205020404" pitchFamily="49" charset="0"/>
              </a:rPr>
              <a:t>8</a:t>
            </a:r>
            <a:r>
              <a:rPr lang="zh-CN" altLang="en-US" dirty="0">
                <a:latin typeface="Courier New" panose="02070309020205020404" pitchFamily="49" charset="0"/>
              </a:rPr>
              <a:t>，</a:t>
            </a:r>
            <a:r>
              <a:rPr lang="en-US" altLang="zh-CN" dirty="0">
                <a:latin typeface="Courier New" panose="02070309020205020404" pitchFamily="49" charset="0"/>
              </a:rPr>
              <a:t>54</a:t>
            </a:r>
            <a:r>
              <a:rPr lang="zh-CN" altLang="en-US" dirty="0">
                <a:latin typeface="Courier New" panose="02070309020205020404" pitchFamily="49" charset="0"/>
              </a:rPr>
              <a:t>，</a:t>
            </a:r>
            <a:r>
              <a:rPr lang="en-US" altLang="zh-CN" dirty="0">
                <a:latin typeface="Courier New" panose="02070309020205020404" pitchFamily="49" charset="0"/>
              </a:rPr>
              <a:t>534</a:t>
            </a:r>
            <a:r>
              <a:rPr lang="zh-CN" altLang="en-US" dirty="0">
                <a:latin typeface="Courier New" panose="02070309020205020404" pitchFamily="49" charset="0"/>
              </a:rPr>
              <a:t>，</a:t>
            </a:r>
            <a:r>
              <a:rPr lang="en-US" altLang="zh-CN" dirty="0">
                <a:latin typeface="Courier New" panose="02070309020205020404" pitchFamily="49" charset="0"/>
              </a:rPr>
              <a:t>1630</a:t>
            </a:r>
            <a:r>
              <a:rPr lang="zh-CN" altLang="en-US" dirty="0">
                <a:latin typeface="Courier New" panose="02070309020205020404" pitchFamily="49" charset="0"/>
              </a:rPr>
              <a:t>，</a:t>
            </a:r>
            <a:r>
              <a:rPr lang="en-US" altLang="zh-CN" dirty="0">
                <a:latin typeface="Courier New" panose="02070309020205020404" pitchFamily="49" charset="0"/>
              </a:rPr>
              <a:t>6611</a:t>
            </a:r>
            <a:r>
              <a:rPr lang="zh-CN" altLang="en-US" dirty="0">
                <a:latin typeface="Courier New" panose="02070309020205020404" pitchFamily="49" charset="0"/>
              </a:rPr>
              <a:t>）</a:t>
            </a:r>
          </a:p>
          <a:p>
            <a:pPr eaLnBrk="1" hangingPunct="1"/>
            <a:r>
              <a:rPr lang="en-US" altLang="zh-CN" dirty="0">
                <a:latin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 Carbon</a:t>
            </a:r>
            <a:endParaRPr lang="zh-CN" altLang="en-US" dirty="0">
              <a:latin typeface="Courier New" panose="02070309020205020404" pitchFamily="49" charset="0"/>
            </a:endParaRPr>
          </a:p>
          <a:p>
            <a:pPr eaLnBrk="1" hangingPunct="1"/>
            <a:r>
              <a:rPr lang="en-US" altLang="zh-CN" dirty="0">
                <a:latin typeface="Courier New" panose="02070309020205020404" pitchFamily="49" charset="0"/>
              </a:rPr>
              <a:t>[1]8 54 534 1630 6611 </a:t>
            </a:r>
          </a:p>
          <a:p>
            <a:pPr eaLnBrk="1" hangingPunct="1"/>
            <a:r>
              <a:rPr lang="en-US" altLang="zh-CN" dirty="0">
                <a:latin typeface="Courier New" panose="02070309020205020404" pitchFamily="49" charset="0"/>
              </a:rPr>
              <a:t> </a:t>
            </a:r>
          </a:p>
          <a:p>
            <a:r>
              <a:rPr lang="en-US" altLang="zh-CN" dirty="0">
                <a:latin typeface="Courier New" panose="02070309020205020404" pitchFamily="49" charset="0"/>
              </a:rPr>
              <a:t>&gt;</a:t>
            </a:r>
            <a:r>
              <a:rPr lang="fr-FR" altLang="zh-CN" dirty="0">
                <a:latin typeface="Courier New" panose="02070309020205020404" pitchFamily="49" charset="0"/>
                <a:cs typeface="Courier New" panose="02070309020205020404" pitchFamily="49" charset="0"/>
              </a:rPr>
              <a:t>Carbon</a:t>
            </a:r>
            <a:r>
              <a:rPr lang="en-US" altLang="zh-CN" dirty="0">
                <a:latin typeface="Courier New" panose="02070309020205020404" pitchFamily="49" charset="0"/>
              </a:rPr>
              <a:t>[</a:t>
            </a:r>
            <a:r>
              <a:rPr lang="fr-FR" altLang="zh-CN" dirty="0">
                <a:latin typeface="Courier New" panose="02070309020205020404" pitchFamily="49" charset="0"/>
                <a:cs typeface="Courier New" panose="02070309020205020404" pitchFamily="49" charset="0"/>
              </a:rPr>
              <a:t>Carbon </a:t>
            </a:r>
            <a:r>
              <a:rPr lang="en-US" altLang="zh-CN" dirty="0">
                <a:latin typeface="Courier New" panose="02070309020205020404" pitchFamily="49" charset="0"/>
              </a:rPr>
              <a:t>&gt;1000]</a:t>
            </a:r>
          </a:p>
          <a:p>
            <a:pPr eaLnBrk="1" hangingPunct="1"/>
            <a:r>
              <a:rPr lang="en-US" altLang="zh-CN" dirty="0">
                <a:latin typeface="Courier New" panose="02070309020205020404" pitchFamily="49" charset="0"/>
              </a:rPr>
              <a:t>[1]1630 6611</a:t>
            </a:r>
          </a:p>
        </p:txBody>
      </p:sp>
      <p:sp>
        <p:nvSpPr>
          <p:cNvPr id="58372" name="TextBox 3">
            <a:extLst>
              <a:ext uri="{FF2B5EF4-FFF2-40B4-BE49-F238E27FC236}">
                <a16:creationId xmlns:a16="http://schemas.microsoft.com/office/drawing/2014/main" id="{91C30FF4-5C33-438D-AC2D-41C0E1973EB0}"/>
              </a:ext>
            </a:extLst>
          </p:cNvPr>
          <p:cNvSpPr txBox="1">
            <a:spLocks noChangeArrowheads="1"/>
          </p:cNvSpPr>
          <p:nvPr/>
        </p:nvSpPr>
        <p:spPr bwMode="auto">
          <a:xfrm>
            <a:off x="6248400" y="4032250"/>
            <a:ext cx="45418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solidFill>
                  <a:srgbClr val="FF0000"/>
                </a:solidFill>
                <a:latin typeface="+mn-lt"/>
              </a:rPr>
              <a:t>提取</a:t>
            </a:r>
            <a:r>
              <a:rPr lang="fr-FR" altLang="zh-CN" sz="2800" dirty="0">
                <a:latin typeface="Courier New" panose="02070309020205020404" pitchFamily="49" charset="0"/>
                <a:cs typeface="Courier New" panose="02070309020205020404" pitchFamily="49" charset="0"/>
              </a:rPr>
              <a:t>Carbon</a:t>
            </a:r>
            <a:r>
              <a:rPr lang="zh-CN" altLang="en-US" sz="2800" b="1" dirty="0">
                <a:solidFill>
                  <a:srgbClr val="FF0000"/>
                </a:solidFill>
                <a:latin typeface="+mn-lt"/>
              </a:rPr>
              <a:t>大于</a:t>
            </a:r>
            <a:r>
              <a:rPr lang="en-US" altLang="zh-CN" sz="2800" b="1" dirty="0">
                <a:solidFill>
                  <a:srgbClr val="FF0000"/>
                </a:solidFill>
                <a:latin typeface="+mn-lt"/>
              </a:rPr>
              <a:t>1000</a:t>
            </a:r>
            <a:r>
              <a:rPr lang="zh-CN" altLang="en-US" sz="2800" b="1" dirty="0">
                <a:solidFill>
                  <a:srgbClr val="FF0000"/>
                </a:solidFill>
                <a:latin typeface="+mn-lt"/>
              </a:rPr>
              <a:t>的元素</a:t>
            </a:r>
            <a:endParaRPr lang="en-US" altLang="zh-CN" sz="2800" b="1" dirty="0">
              <a:solidFill>
                <a:srgbClr val="FF0000"/>
              </a:solidFill>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630E9E76-05F5-40B6-9B8C-A0C0E3AFDE72}"/>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逻辑运算符</a:t>
            </a:r>
            <a:endParaRPr lang="en-US" altLang="zh-CN">
              <a:solidFill>
                <a:schemeClr val="tx1">
                  <a:lumMod val="75000"/>
                  <a:lumOff val="25000"/>
                </a:schemeClr>
              </a:solidFill>
            </a:endParaRPr>
          </a:p>
        </p:txBody>
      </p:sp>
      <p:sp>
        <p:nvSpPr>
          <p:cNvPr id="46083" name="Content Placeholder 2">
            <a:extLst>
              <a:ext uri="{FF2B5EF4-FFF2-40B4-BE49-F238E27FC236}">
                <a16:creationId xmlns:a16="http://schemas.microsoft.com/office/drawing/2014/main" id="{F226DFEE-9AC9-4FD0-B02E-988333B9E207}"/>
              </a:ext>
            </a:extLst>
          </p:cNvPr>
          <p:cNvSpPr>
            <a:spLocks noGrp="1"/>
          </p:cNvSpPr>
          <p:nvPr>
            <p:ph idx="1"/>
          </p:nvPr>
        </p:nvSpPr>
        <p:spPr>
          <a:xfrm>
            <a:off x="2362200" y="1600200"/>
            <a:ext cx="8229600" cy="5029200"/>
          </a:xfrm>
        </p:spPr>
        <p:txBody>
          <a:bodyPr/>
          <a:lstStyle/>
          <a:p>
            <a:pPr eaLnBrk="1" hangingPunct="1">
              <a:buFontTx/>
              <a:buNone/>
            </a:pPr>
            <a:r>
              <a:rPr lang="en-US" altLang="zh-CN" sz="2600" b="1" dirty="0">
                <a:latin typeface="Courier New" panose="02070309020205020404" pitchFamily="49" charset="0"/>
                <a:cs typeface="Courier New" panose="02070309020205020404" pitchFamily="49" charset="0"/>
              </a:rPr>
              <a:t>==</a:t>
            </a:r>
            <a:r>
              <a:rPr lang="zh-CN" altLang="en-US" sz="2600" b="1" dirty="0">
                <a:latin typeface="Courier New" panose="02070309020205020404" pitchFamily="49" charset="0"/>
                <a:cs typeface="Courier New" panose="02070309020205020404" pitchFamily="49" charset="0"/>
              </a:rPr>
              <a:t>（等于，注意是双等号）</a:t>
            </a:r>
          </a:p>
          <a:p>
            <a:pPr eaLnBrk="1" hangingPunct="1">
              <a:buFontTx/>
              <a:buNone/>
            </a:pPr>
            <a:r>
              <a:rPr lang="zh-CN" altLang="en-US" sz="2600" b="1" dirty="0">
                <a:latin typeface="Courier New" panose="02070309020205020404" pitchFamily="49" charset="0"/>
                <a:cs typeface="Courier New" panose="02070309020205020404" pitchFamily="49" charset="0"/>
              </a:rPr>
              <a:t>！</a:t>
            </a:r>
            <a:r>
              <a:rPr lang="en-US" altLang="zh-CN" sz="2600" b="1" dirty="0">
                <a:latin typeface="Courier New" panose="02070309020205020404" pitchFamily="49" charset="0"/>
                <a:cs typeface="Courier New" panose="02070309020205020404" pitchFamily="49" charset="0"/>
              </a:rPr>
              <a:t>=</a:t>
            </a:r>
            <a:r>
              <a:rPr lang="zh-CN" altLang="en-US" sz="2600" b="1" dirty="0">
                <a:latin typeface="Courier New" panose="02070309020205020404" pitchFamily="49" charset="0"/>
                <a:cs typeface="Courier New" panose="02070309020205020404" pitchFamily="49" charset="0"/>
              </a:rPr>
              <a:t>（不等于）</a:t>
            </a:r>
          </a:p>
          <a:p>
            <a:pPr eaLnBrk="1" hangingPunct="1">
              <a:buFontTx/>
              <a:buNone/>
            </a:pPr>
            <a:r>
              <a:rPr lang="en-US" altLang="zh-CN" sz="2600" b="1" dirty="0">
                <a:latin typeface="Courier New" panose="02070309020205020404" pitchFamily="49" charset="0"/>
                <a:cs typeface="Courier New" panose="02070309020205020404" pitchFamily="49" charset="0"/>
              </a:rPr>
              <a:t>&gt;</a:t>
            </a:r>
            <a:r>
              <a:rPr lang="zh-CN" altLang="en-US" sz="2600" b="1" dirty="0">
                <a:latin typeface="Courier New" panose="02070309020205020404" pitchFamily="49" charset="0"/>
                <a:cs typeface="Courier New" panose="02070309020205020404" pitchFamily="49" charset="0"/>
              </a:rPr>
              <a:t>（大于）</a:t>
            </a:r>
          </a:p>
          <a:p>
            <a:pPr eaLnBrk="1" hangingPunct="1">
              <a:buFontTx/>
              <a:buNone/>
            </a:pPr>
            <a:r>
              <a:rPr lang="en-US" altLang="zh-CN" sz="2600" b="1" dirty="0">
                <a:latin typeface="Courier New" panose="02070309020205020404" pitchFamily="49" charset="0"/>
                <a:cs typeface="Courier New" panose="02070309020205020404" pitchFamily="49" charset="0"/>
              </a:rPr>
              <a:t>&lt;</a:t>
            </a:r>
            <a:r>
              <a:rPr lang="zh-CN" altLang="en-US" sz="2600" b="1" dirty="0">
                <a:latin typeface="Courier New" panose="02070309020205020404" pitchFamily="49" charset="0"/>
                <a:cs typeface="Courier New" panose="02070309020205020404" pitchFamily="49" charset="0"/>
              </a:rPr>
              <a:t>（小于）</a:t>
            </a:r>
          </a:p>
          <a:p>
            <a:pPr eaLnBrk="1" hangingPunct="1">
              <a:buFontTx/>
              <a:buNone/>
            </a:pPr>
            <a:r>
              <a:rPr lang="en-US" altLang="zh-CN" sz="2600" b="1" dirty="0">
                <a:latin typeface="Courier New" panose="02070309020205020404" pitchFamily="49" charset="0"/>
                <a:cs typeface="Courier New" panose="02070309020205020404" pitchFamily="49" charset="0"/>
              </a:rPr>
              <a:t>&gt;=</a:t>
            </a:r>
            <a:r>
              <a:rPr lang="zh-CN" altLang="en-US" sz="2600" b="1" dirty="0">
                <a:latin typeface="Courier New" panose="02070309020205020404" pitchFamily="49" charset="0"/>
                <a:cs typeface="Courier New" panose="02070309020205020404" pitchFamily="49" charset="0"/>
              </a:rPr>
              <a:t>（大于或等于）</a:t>
            </a:r>
          </a:p>
          <a:p>
            <a:pPr eaLnBrk="1" hangingPunct="1">
              <a:buFontTx/>
              <a:buNone/>
            </a:pPr>
            <a:r>
              <a:rPr lang="en-US" altLang="zh-CN" sz="2600" b="1" dirty="0">
                <a:latin typeface="Courier New" panose="02070309020205020404" pitchFamily="49" charset="0"/>
                <a:cs typeface="Courier New" panose="02070309020205020404" pitchFamily="49" charset="0"/>
              </a:rPr>
              <a:t>&lt;=</a:t>
            </a:r>
            <a:r>
              <a:rPr lang="zh-CN" altLang="en-US" sz="2600" b="1" dirty="0">
                <a:latin typeface="Courier New" panose="02070309020205020404" pitchFamily="49" charset="0"/>
                <a:cs typeface="Courier New" panose="02070309020205020404" pitchFamily="49" charset="0"/>
              </a:rPr>
              <a:t>（小于或等于）</a:t>
            </a:r>
          </a:p>
          <a:p>
            <a:pPr eaLnBrk="1" hangingPunct="1">
              <a:buFontTx/>
              <a:buNone/>
            </a:pPr>
            <a:r>
              <a:rPr lang="zh-CN" altLang="en-US" sz="2600" b="1" dirty="0">
                <a:latin typeface="Courier New" panose="02070309020205020404" pitchFamily="49" charset="0"/>
                <a:cs typeface="Courier New" panose="02070309020205020404" pitchFamily="49" charset="0"/>
              </a:rPr>
              <a:t>！（非）</a:t>
            </a:r>
            <a:endParaRPr lang="en-US" altLang="zh-CN" sz="2600" b="1" dirty="0">
              <a:latin typeface="Courier New" panose="02070309020205020404" pitchFamily="49" charset="0"/>
              <a:cs typeface="Courier New" panose="02070309020205020404" pitchFamily="49" charset="0"/>
            </a:endParaRPr>
          </a:p>
          <a:p>
            <a:pPr>
              <a:buFontTx/>
              <a:buNone/>
            </a:pPr>
            <a:r>
              <a:rPr lang="en-US" altLang="zh-CN" sz="2600" b="1" dirty="0"/>
              <a:t>&amp;</a:t>
            </a:r>
            <a:r>
              <a:rPr lang="en-US" altLang="zh-CN" sz="2600" dirty="0"/>
              <a:t> </a:t>
            </a:r>
            <a:r>
              <a:rPr lang="zh-CN" altLang="en-US" sz="2600" b="1" dirty="0">
                <a:latin typeface="Courier New" panose="02070309020205020404" pitchFamily="49" charset="0"/>
                <a:cs typeface="Courier New" panose="02070309020205020404" pitchFamily="49" charset="0"/>
              </a:rPr>
              <a:t>（和）</a:t>
            </a:r>
            <a:endParaRPr lang="en-US" altLang="zh-CN" sz="2600" b="1" dirty="0">
              <a:latin typeface="Courier New" panose="02070309020205020404" pitchFamily="49" charset="0"/>
              <a:cs typeface="Courier New" panose="02070309020205020404" pitchFamily="49" charset="0"/>
            </a:endParaRPr>
          </a:p>
          <a:p>
            <a:pPr>
              <a:buFontTx/>
              <a:buNone/>
            </a:pPr>
            <a:r>
              <a:rPr lang="en-US" altLang="zh-CN" sz="2600" b="1" dirty="0">
                <a:latin typeface="Courier New" panose="02070309020205020404" pitchFamily="49" charset="0"/>
                <a:cs typeface="Courier New" panose="02070309020205020404" pitchFamily="49" charset="0"/>
              </a:rPr>
              <a:t>| </a:t>
            </a:r>
            <a:r>
              <a:rPr lang="zh-CN" altLang="en-US" sz="2600" b="1" dirty="0">
                <a:latin typeface="Courier New" panose="02070309020205020404" pitchFamily="49" charset="0"/>
                <a:cs typeface="Courier New" panose="02070309020205020404" pitchFamily="49" charset="0"/>
              </a:rPr>
              <a:t>（或）</a:t>
            </a:r>
            <a:endParaRPr lang="en-US" altLang="zh-CN" sz="2600" b="1" dirty="0">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328CDF98-E1FC-4490-91AB-355CD273AFFA}"/>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逻辑运算符</a:t>
            </a:r>
            <a:endParaRPr lang="en-US" altLang="zh-CN">
              <a:solidFill>
                <a:schemeClr val="tx1">
                  <a:lumMod val="75000"/>
                  <a:lumOff val="25000"/>
                </a:schemeClr>
              </a:solidFill>
            </a:endParaRPr>
          </a:p>
        </p:txBody>
      </p:sp>
      <p:sp>
        <p:nvSpPr>
          <p:cNvPr id="48131" name="Content Placeholder 2">
            <a:extLst>
              <a:ext uri="{FF2B5EF4-FFF2-40B4-BE49-F238E27FC236}">
                <a16:creationId xmlns:a16="http://schemas.microsoft.com/office/drawing/2014/main" id="{7FB0009C-CAB9-433A-943D-662D2A6BE89E}"/>
              </a:ext>
            </a:extLst>
          </p:cNvPr>
          <p:cNvSpPr>
            <a:spLocks noGrp="1"/>
          </p:cNvSpPr>
          <p:nvPr>
            <p:ph idx="1"/>
          </p:nvPr>
        </p:nvSpPr>
        <p:spPr>
          <a:xfrm>
            <a:off x="1006475" y="1471613"/>
            <a:ext cx="8229600" cy="4724400"/>
          </a:xfrm>
        </p:spPr>
        <p:txBody>
          <a:bodyPr/>
          <a:lstStyle/>
          <a:p>
            <a:pPr marL="342900" lvl="1" indent="-342900" eaLnBrk="1" hangingPunct="1">
              <a:buFont typeface="Calibri" panose="020F0502020204030204" pitchFamily="34" charset="0"/>
              <a:buNone/>
            </a:pPr>
            <a:r>
              <a:rPr lang="en-US" altLang="zh-CN" dirty="0">
                <a:latin typeface="Courier New" panose="02070309020205020404" pitchFamily="49" charset="0"/>
              </a:rPr>
              <a:t>&gt;Carbon&gt;1000 </a:t>
            </a:r>
          </a:p>
          <a:p>
            <a:pPr marL="342900" lvl="1" indent="-342900">
              <a:buNone/>
            </a:pPr>
            <a:r>
              <a:rPr lang="da-DK" altLang="zh-CN" dirty="0">
                <a:latin typeface="Courier New" panose="02070309020205020404" pitchFamily="49" charset="0"/>
              </a:rPr>
              <a:t>[1] FALSE FALSE  FALSE  TRUE TRUE</a:t>
            </a:r>
          </a:p>
          <a:p>
            <a:pPr marL="342900" lvl="1" indent="-342900">
              <a:buNone/>
            </a:pPr>
            <a:endParaRPr lang="da-DK" altLang="zh-CN" dirty="0">
              <a:latin typeface="Courier New" panose="02070309020205020404" pitchFamily="49" charset="0"/>
            </a:endParaRPr>
          </a:p>
          <a:p>
            <a:pPr marL="342900" lvl="1" indent="-342900">
              <a:buNone/>
            </a:pPr>
            <a:endParaRPr lang="da-DK" altLang="zh-CN" dirty="0">
              <a:latin typeface="Courier New" panose="02070309020205020404" pitchFamily="49" charset="0"/>
            </a:endParaRPr>
          </a:p>
          <a:p>
            <a:pPr marL="342900" lvl="1" indent="-342900">
              <a:buNone/>
            </a:pPr>
            <a:endParaRPr lang="da-DK" altLang="zh-CN" dirty="0">
              <a:latin typeface="Courier New" panose="02070309020205020404" pitchFamily="49" charset="0"/>
            </a:endParaRPr>
          </a:p>
          <a:p>
            <a:pPr marL="342900" lvl="1" indent="-342900">
              <a:buNone/>
            </a:pPr>
            <a:r>
              <a:rPr lang="da-DK" altLang="zh-CN" dirty="0">
                <a:latin typeface="Courier New" panose="02070309020205020404" pitchFamily="49" charset="0"/>
              </a:rPr>
              <a:t>	&gt; c(FALSE,FALSE,FALSE,TRUE,TRUE)</a:t>
            </a:r>
            <a:endParaRPr lang="en-US" altLang="zh-CN" dirty="0">
              <a:latin typeface="Courier New" panose="02070309020205020404" pitchFamily="49" charset="0"/>
            </a:endParaRPr>
          </a:p>
          <a:p>
            <a:pPr marL="342900" lvl="1" indent="-342900">
              <a:buNone/>
            </a:pPr>
            <a:endParaRPr lang="da-DK" altLang="zh-CN" dirty="0">
              <a:latin typeface="Courier New" panose="02070309020205020404" pitchFamily="49" charset="0"/>
            </a:endParaRPr>
          </a:p>
        </p:txBody>
      </p:sp>
      <p:sp>
        <p:nvSpPr>
          <p:cNvPr id="60420" name="TextBox 3">
            <a:extLst>
              <a:ext uri="{FF2B5EF4-FFF2-40B4-BE49-F238E27FC236}">
                <a16:creationId xmlns:a16="http://schemas.microsoft.com/office/drawing/2014/main" id="{54FB1DEA-39E9-4F37-B7F2-FFC866ADFCB1}"/>
              </a:ext>
            </a:extLst>
          </p:cNvPr>
          <p:cNvSpPr txBox="1">
            <a:spLocks noChangeArrowheads="1"/>
          </p:cNvSpPr>
          <p:nvPr/>
        </p:nvSpPr>
        <p:spPr bwMode="auto">
          <a:xfrm>
            <a:off x="1203325" y="2682875"/>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0000"/>
                </a:solidFill>
                <a:latin typeface="+mn-lt"/>
              </a:rPr>
              <a:t>逻辑运算符返回</a:t>
            </a:r>
            <a:r>
              <a:rPr lang="en-US" altLang="zh-CN" sz="2800" b="1">
                <a:solidFill>
                  <a:srgbClr val="FF0000"/>
                </a:solidFill>
                <a:latin typeface="+mn-lt"/>
              </a:rPr>
              <a:t>TRUE</a:t>
            </a:r>
            <a:r>
              <a:rPr lang="zh-CN" altLang="en-US" sz="2800" b="1">
                <a:solidFill>
                  <a:srgbClr val="FF0000"/>
                </a:solidFill>
                <a:latin typeface="+mn-lt"/>
              </a:rPr>
              <a:t>或</a:t>
            </a:r>
            <a:r>
              <a:rPr lang="en-US" altLang="zh-CN" sz="2800" b="1">
                <a:solidFill>
                  <a:srgbClr val="FF0000"/>
                </a:solidFill>
                <a:latin typeface="+mn-lt"/>
              </a:rPr>
              <a:t>FALSE</a:t>
            </a:r>
            <a:endParaRPr lang="en-US" altLang="zh-CN" sz="2800" b="1" dirty="0">
              <a:solidFill>
                <a:srgbClr val="FF0000"/>
              </a:solidFill>
              <a:latin typeface="+mn-lt"/>
            </a:endParaRPr>
          </a:p>
        </p:txBody>
      </p:sp>
      <p:sp>
        <p:nvSpPr>
          <p:cNvPr id="60421" name="TextBox 4">
            <a:extLst>
              <a:ext uri="{FF2B5EF4-FFF2-40B4-BE49-F238E27FC236}">
                <a16:creationId xmlns:a16="http://schemas.microsoft.com/office/drawing/2014/main" id="{08E6BC4C-1A4C-480A-A237-E6B5185843B0}"/>
              </a:ext>
            </a:extLst>
          </p:cNvPr>
          <p:cNvSpPr txBox="1">
            <a:spLocks noChangeArrowheads="1"/>
          </p:cNvSpPr>
          <p:nvPr/>
        </p:nvSpPr>
        <p:spPr bwMode="auto">
          <a:xfrm>
            <a:off x="4297363" y="1392238"/>
            <a:ext cx="2819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0000"/>
                </a:solidFill>
                <a:latin typeface="+mn-lt"/>
              </a:rPr>
              <a:t>大于</a:t>
            </a:r>
            <a:endParaRPr lang="en-US" altLang="zh-CN" sz="2800" b="1" dirty="0">
              <a:solidFill>
                <a:srgbClr val="FF0000"/>
              </a:solidFill>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2B1925E-D953-4C8A-8A1D-E80A2445201F}"/>
              </a:ext>
            </a:extLst>
          </p:cNvPr>
          <p:cNvSpPr>
            <a:spLocks noGrp="1" noChangeArrowheads="1"/>
          </p:cNvSpPr>
          <p:nvPr>
            <p:ph type="title"/>
          </p:nvPr>
        </p:nvSpPr>
        <p:spPr/>
        <p:txBody>
          <a:bodyPr/>
          <a:lstStyle/>
          <a:p>
            <a:pPr eaLnBrk="1" fontAlgn="auto" hangingPunct="1">
              <a:spcAft>
                <a:spcPts val="0"/>
              </a:spcAft>
              <a:defRPr/>
            </a:pPr>
            <a:r>
              <a:rPr lang="zh-CN" altLang="en-US" sz="4000">
                <a:solidFill>
                  <a:schemeClr val="tx1">
                    <a:lumMod val="75000"/>
                    <a:lumOff val="25000"/>
                  </a:schemeClr>
                </a:solidFill>
              </a:rPr>
              <a:t>索引向量</a:t>
            </a:r>
            <a:endParaRPr lang="en-US" altLang="zh-CN" sz="4000">
              <a:solidFill>
                <a:schemeClr val="tx1">
                  <a:lumMod val="75000"/>
                  <a:lumOff val="25000"/>
                </a:schemeClr>
              </a:solidFill>
            </a:endParaRPr>
          </a:p>
        </p:txBody>
      </p:sp>
      <p:sp>
        <p:nvSpPr>
          <p:cNvPr id="49155" name="Rectangle 3">
            <a:extLst>
              <a:ext uri="{FF2B5EF4-FFF2-40B4-BE49-F238E27FC236}">
                <a16:creationId xmlns:a16="http://schemas.microsoft.com/office/drawing/2014/main" id="{894EBFC8-BBF5-4580-8472-9A13AA6CF2F8}"/>
              </a:ext>
            </a:extLst>
          </p:cNvPr>
          <p:cNvSpPr>
            <a:spLocks noGrp="1"/>
          </p:cNvSpPr>
          <p:nvPr>
            <p:ph type="body" idx="1"/>
          </p:nvPr>
        </p:nvSpPr>
        <p:spPr/>
        <p:txBody>
          <a:bodyPr/>
          <a:lstStyle/>
          <a:p>
            <a:pPr lvl="1" eaLnBrk="1" hangingPunct="1">
              <a:buFontTx/>
              <a:buNone/>
            </a:pPr>
            <a:r>
              <a:rPr lang="en-US" altLang="zh-CN" dirty="0">
                <a:latin typeface="Courier New" panose="02070309020205020404" pitchFamily="49" charset="0"/>
              </a:rPr>
              <a:t>&gt; Carbon[c</a:t>
            </a:r>
            <a:r>
              <a:rPr lang="zh-CN" altLang="en-US" dirty="0">
                <a:latin typeface="Courier New" panose="02070309020205020404" pitchFamily="49" charset="0"/>
              </a:rPr>
              <a:t>（</a:t>
            </a:r>
            <a:r>
              <a:rPr lang="en-US" altLang="zh-CN" dirty="0">
                <a:latin typeface="Courier New" panose="02070309020205020404" pitchFamily="49" charset="0"/>
              </a:rPr>
              <a:t>F</a:t>
            </a:r>
            <a:r>
              <a:rPr lang="zh-CN" altLang="en-US" dirty="0">
                <a:latin typeface="Courier New" panose="02070309020205020404" pitchFamily="49" charset="0"/>
              </a:rPr>
              <a:t>，</a:t>
            </a:r>
            <a:r>
              <a:rPr lang="en-US" altLang="zh-CN" dirty="0">
                <a:latin typeface="Courier New" panose="02070309020205020404" pitchFamily="49" charset="0"/>
              </a:rPr>
              <a:t>F</a:t>
            </a:r>
            <a:r>
              <a:rPr lang="zh-CN" altLang="en-US" dirty="0">
                <a:latin typeface="Courier New" panose="02070309020205020404" pitchFamily="49" charset="0"/>
              </a:rPr>
              <a:t>，</a:t>
            </a:r>
            <a:r>
              <a:rPr lang="en-US" altLang="zh-CN" dirty="0">
                <a:latin typeface="Courier New" panose="02070309020205020404" pitchFamily="49" charset="0"/>
              </a:rPr>
              <a:t>F</a:t>
            </a:r>
            <a:r>
              <a:rPr lang="zh-CN" altLang="en-US" dirty="0">
                <a:latin typeface="Courier New" panose="02070309020205020404" pitchFamily="49" charset="0"/>
              </a:rPr>
              <a:t>，</a:t>
            </a:r>
            <a:r>
              <a:rPr lang="en-US" altLang="zh-CN" dirty="0">
                <a:latin typeface="Courier New" panose="02070309020205020404" pitchFamily="49" charset="0"/>
              </a:rPr>
              <a:t>T</a:t>
            </a:r>
            <a:r>
              <a:rPr lang="zh-CN" altLang="en-US" dirty="0">
                <a:latin typeface="Courier New" panose="02070309020205020404" pitchFamily="49" charset="0"/>
              </a:rPr>
              <a:t>，</a:t>
            </a:r>
            <a:r>
              <a:rPr lang="en-US" altLang="zh-CN" dirty="0">
                <a:latin typeface="Courier New" panose="02070309020205020404" pitchFamily="49" charset="0"/>
              </a:rPr>
              <a:t>T</a:t>
            </a:r>
            <a:r>
              <a:rPr lang="zh-CN" altLang="en-US" dirty="0">
                <a:latin typeface="Courier New" panose="02070309020205020404" pitchFamily="49" charset="0"/>
              </a:rPr>
              <a:t>）</a:t>
            </a:r>
            <a:r>
              <a:rPr lang="en-US" altLang="zh-CN" dirty="0">
                <a:latin typeface="Courier New" panose="02070309020205020404" pitchFamily="49" charset="0"/>
              </a:rPr>
              <a:t>]</a:t>
            </a:r>
          </a:p>
          <a:p>
            <a:pPr lvl="1" eaLnBrk="1" hangingPunct="1">
              <a:buFontTx/>
              <a:buNone/>
            </a:pPr>
            <a:r>
              <a:rPr lang="en-US" altLang="zh-CN" dirty="0">
                <a:latin typeface="Courier New" panose="02070309020205020404" pitchFamily="49" charset="0"/>
              </a:rPr>
              <a:t>[1]1630 6611</a:t>
            </a:r>
          </a:p>
        </p:txBody>
      </p:sp>
      <p:sp>
        <p:nvSpPr>
          <p:cNvPr id="61444" name="TextBox 3">
            <a:extLst>
              <a:ext uri="{FF2B5EF4-FFF2-40B4-BE49-F238E27FC236}">
                <a16:creationId xmlns:a16="http://schemas.microsoft.com/office/drawing/2014/main" id="{145A5004-C5BF-4D94-B686-AC6740027ED2}"/>
              </a:ext>
            </a:extLst>
          </p:cNvPr>
          <p:cNvSpPr txBox="1">
            <a:spLocks noChangeArrowheads="1"/>
          </p:cNvSpPr>
          <p:nvPr/>
        </p:nvSpPr>
        <p:spPr bwMode="auto">
          <a:xfrm>
            <a:off x="5897563" y="1524000"/>
            <a:ext cx="449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dirty="0">
                <a:solidFill>
                  <a:srgbClr val="FF0000"/>
                </a:solidFill>
                <a:latin typeface="+mn-lt"/>
              </a:rPr>
              <a:t>可以使用</a:t>
            </a:r>
            <a:r>
              <a:rPr lang="en-US" altLang="zh-CN" sz="2800" b="1" dirty="0" err="1">
                <a:solidFill>
                  <a:srgbClr val="FF0000"/>
                </a:solidFill>
                <a:latin typeface="+mn-lt"/>
              </a:rPr>
              <a:t>TRUE&amp;False</a:t>
            </a:r>
            <a:r>
              <a:rPr lang="zh-CN" altLang="en-US" sz="2800" b="1" dirty="0">
                <a:solidFill>
                  <a:srgbClr val="FF0000"/>
                </a:solidFill>
                <a:latin typeface="+mn-lt"/>
              </a:rPr>
              <a:t>提取元素</a:t>
            </a:r>
            <a:r>
              <a:rPr lang="en-US" altLang="zh-CN" sz="2800" b="1" dirty="0">
                <a:solidFill>
                  <a:srgbClr val="FF0000"/>
                </a:solidFill>
                <a:latin typeface="+mn-lt"/>
              </a:rPr>
              <a:t>——</a:t>
            </a:r>
            <a:r>
              <a:rPr lang="zh-CN" altLang="en-US" sz="2800" b="1" dirty="0">
                <a:solidFill>
                  <a:srgbClr val="FF0000"/>
                </a:solidFill>
                <a:latin typeface="+mn-lt"/>
              </a:rPr>
              <a:t>必须使用</a:t>
            </a:r>
            <a:r>
              <a:rPr lang="en-US" altLang="zh-CN" sz="2800" b="1" dirty="0">
                <a:solidFill>
                  <a:srgbClr val="FF0000"/>
                </a:solidFill>
                <a:latin typeface="+mn-lt"/>
              </a:rPr>
              <a: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3561F1A6-0966-4B5A-A010-E6183BB178D7}"/>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逻辑运算符</a:t>
            </a:r>
            <a:endParaRPr lang="en-US" altLang="zh-CN">
              <a:solidFill>
                <a:schemeClr val="tx1">
                  <a:lumMod val="75000"/>
                  <a:lumOff val="25000"/>
                </a:schemeClr>
              </a:solidFill>
            </a:endParaRPr>
          </a:p>
        </p:txBody>
      </p:sp>
      <p:sp>
        <p:nvSpPr>
          <p:cNvPr id="51203" name="Content Placeholder 2">
            <a:extLst>
              <a:ext uri="{FF2B5EF4-FFF2-40B4-BE49-F238E27FC236}">
                <a16:creationId xmlns:a16="http://schemas.microsoft.com/office/drawing/2014/main" id="{6D5AEBE1-4EC3-45BB-99C6-CEA5CC32A783}"/>
              </a:ext>
            </a:extLst>
          </p:cNvPr>
          <p:cNvSpPr>
            <a:spLocks noGrp="1"/>
          </p:cNvSpPr>
          <p:nvPr>
            <p:ph idx="1"/>
          </p:nvPr>
        </p:nvSpPr>
        <p:spPr/>
        <p:txBody>
          <a:bodyPr/>
          <a:lstStyle/>
          <a:p>
            <a:pPr eaLnBrk="1" hangingPunct="1">
              <a:buFontTx/>
              <a:buNone/>
            </a:pPr>
            <a:r>
              <a:rPr lang="en-US" altLang="zh-CN" dirty="0">
                <a:latin typeface="Courier New" panose="02070309020205020404" pitchFamily="49" charset="0"/>
                <a:cs typeface="Courier New" panose="02070309020205020404" pitchFamily="49" charset="0"/>
              </a:rPr>
              <a:t>&gt; </a:t>
            </a:r>
            <a:r>
              <a:rPr lang="fr-FR" altLang="zh-CN" dirty="0">
                <a:latin typeface="Courier New" panose="02070309020205020404" pitchFamily="49" charset="0"/>
                <a:cs typeface="Courier New" panose="02070309020205020404" pitchFamily="49" charset="0"/>
              </a:rPr>
              <a:t>Carbon </a:t>
            </a:r>
            <a:endParaRPr lang="en-US" altLang="zh-CN" dirty="0">
              <a:latin typeface="Courier New" panose="02070309020205020404" pitchFamily="49" charset="0"/>
              <a:cs typeface="Courier New" panose="02070309020205020404" pitchFamily="49" charset="0"/>
            </a:endParaRPr>
          </a:p>
          <a:p>
            <a:pPr eaLnBrk="1" hangingPunct="1">
              <a:buFontTx/>
              <a:buNone/>
            </a:pPr>
            <a:r>
              <a:rPr lang="en-US" altLang="zh-CN" dirty="0">
                <a:latin typeface="Courier New" panose="02070309020205020404" pitchFamily="49" charset="0"/>
                <a:cs typeface="Courier New" panose="02070309020205020404" pitchFamily="49" charset="0"/>
              </a:rPr>
              <a:t>[1] </a:t>
            </a:r>
            <a:r>
              <a:rPr lang="fr-FR" altLang="zh-CN" dirty="0">
                <a:latin typeface="Courier New" panose="02070309020205020404" pitchFamily="49" charset="0"/>
                <a:cs typeface="Courier New" panose="02070309020205020404" pitchFamily="49" charset="0"/>
              </a:rPr>
              <a:t>8 54 534 1630 6611</a:t>
            </a:r>
          </a:p>
          <a:p>
            <a:pPr marL="342900" lvl="1" indent="-342900">
              <a:buNone/>
            </a:pPr>
            <a:r>
              <a:rPr lang="en-US" altLang="zh-CN" dirty="0">
                <a:latin typeface="Courier New" panose="02070309020205020404" pitchFamily="49" charset="0"/>
              </a:rPr>
              <a:t>&gt; bool &lt;- (</a:t>
            </a:r>
            <a:r>
              <a:rPr lang="fr-FR" altLang="zh-CN" dirty="0">
                <a:latin typeface="Courier New" panose="02070309020205020404" pitchFamily="49" charset="0"/>
                <a:cs typeface="Courier New" panose="02070309020205020404" pitchFamily="49" charset="0"/>
              </a:rPr>
              <a:t>Carbon</a:t>
            </a:r>
            <a:r>
              <a:rPr lang="en-US" altLang="zh-CN" dirty="0">
                <a:latin typeface="Courier New" panose="02070309020205020404" pitchFamily="49" charset="0"/>
              </a:rPr>
              <a:t>&gt;1000)|(</a:t>
            </a:r>
            <a:r>
              <a:rPr lang="fr-FR" altLang="zh-CN" dirty="0">
                <a:latin typeface="Courier New" panose="02070309020205020404" pitchFamily="49" charset="0"/>
                <a:cs typeface="Courier New" panose="02070309020205020404" pitchFamily="49" charset="0"/>
              </a:rPr>
              <a:t>Carbon</a:t>
            </a:r>
            <a:r>
              <a:rPr lang="en-US" altLang="zh-CN" dirty="0">
                <a:latin typeface="Courier New" panose="02070309020205020404" pitchFamily="49" charset="0"/>
              </a:rPr>
              <a:t>&lt;5000)</a:t>
            </a:r>
          </a:p>
          <a:p>
            <a:pPr marL="342900" lvl="1" indent="-342900">
              <a:buNone/>
            </a:pPr>
            <a:r>
              <a:rPr lang="da-DK" altLang="zh-CN" dirty="0">
                <a:latin typeface="Courier New" panose="02070309020205020404" pitchFamily="49" charset="0"/>
              </a:rPr>
              <a:t>[1] FALSE FALSE FALSE TRUE FALSE</a:t>
            </a:r>
          </a:p>
          <a:p>
            <a:pPr marL="342900" lvl="1" indent="-342900">
              <a:buNone/>
            </a:pPr>
            <a:r>
              <a:rPr lang="da-DK" altLang="zh-CN" sz="2700" dirty="0">
                <a:latin typeface="Courier New" panose="02070309020205020404" pitchFamily="49" charset="0"/>
              </a:rPr>
              <a:t>&gt; </a:t>
            </a:r>
            <a:r>
              <a:rPr lang="fr-FR" altLang="zh-CN" sz="2700" dirty="0">
                <a:latin typeface="Courier New" panose="02070309020205020404" pitchFamily="49" charset="0"/>
                <a:cs typeface="Courier New" panose="02070309020205020404" pitchFamily="49" charset="0"/>
              </a:rPr>
              <a:t>Carbon</a:t>
            </a:r>
            <a:r>
              <a:rPr lang="da-DK" altLang="zh-CN" sz="2700" dirty="0">
                <a:latin typeface="Courier New" panose="02070309020205020404" pitchFamily="49" charset="0"/>
              </a:rPr>
              <a:t>[</a:t>
            </a:r>
            <a:r>
              <a:rPr lang="en-US" altLang="zh-CN" dirty="0">
                <a:latin typeface="Courier New" panose="02070309020205020404" pitchFamily="49" charset="0"/>
              </a:rPr>
              <a:t>bool</a:t>
            </a:r>
            <a:r>
              <a:rPr lang="da-DK" altLang="zh-CN" sz="2700" dirty="0">
                <a:latin typeface="Courier New" panose="02070309020205020404" pitchFamily="49" charset="0"/>
              </a:rPr>
              <a:t>]</a:t>
            </a:r>
          </a:p>
          <a:p>
            <a:pPr marL="342900" lvl="1" indent="-342900">
              <a:buNone/>
            </a:pPr>
            <a:r>
              <a:rPr lang="en-US" altLang="zh-CN" dirty="0">
                <a:latin typeface="Courier New" panose="02070309020205020404" pitchFamily="49" charset="0"/>
              </a:rPr>
              <a:t>[1] </a:t>
            </a:r>
            <a:r>
              <a:rPr lang="fr-FR" altLang="zh-CN" dirty="0">
                <a:latin typeface="Courier New" panose="02070309020205020404" pitchFamily="49" charset="0"/>
                <a:cs typeface="Courier New" panose="02070309020205020404" pitchFamily="49" charset="0"/>
              </a:rPr>
              <a:t>1630 </a:t>
            </a:r>
            <a:endParaRPr lang="en-US" altLang="zh-CN" dirty="0">
              <a:latin typeface="Courier New" panose="02070309020205020404" pitchFamily="49" charset="0"/>
            </a:endParaRPr>
          </a:p>
        </p:txBody>
      </p:sp>
      <p:sp>
        <p:nvSpPr>
          <p:cNvPr id="51204" name="TextBox 3">
            <a:extLst>
              <a:ext uri="{FF2B5EF4-FFF2-40B4-BE49-F238E27FC236}">
                <a16:creationId xmlns:a16="http://schemas.microsoft.com/office/drawing/2014/main" id="{B31107AF-B86C-4624-B8FD-4228DFC27C5C}"/>
              </a:ext>
            </a:extLst>
          </p:cNvPr>
          <p:cNvSpPr txBox="1">
            <a:spLocks noChangeArrowheads="1"/>
          </p:cNvSpPr>
          <p:nvPr/>
        </p:nvSpPr>
        <p:spPr bwMode="auto">
          <a:xfrm>
            <a:off x="4876800" y="3398838"/>
            <a:ext cx="8763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b="1">
                <a:solidFill>
                  <a:srgbClr val="FF0000"/>
                </a:solidFill>
              </a:rPr>
              <a:t>注意</a:t>
            </a:r>
            <a:r>
              <a:rPr lang="en-US" altLang="zh-CN" sz="2800" b="1">
                <a:solidFill>
                  <a:srgbClr val="FF0000"/>
                </a:solidFill>
              </a:rPr>
              <a:t>[]</a:t>
            </a:r>
            <a:r>
              <a:rPr lang="zh-CN" altLang="en-US" sz="2800" b="1">
                <a:solidFill>
                  <a:srgbClr val="FF0000"/>
                </a:solidFill>
              </a:rPr>
              <a:t>和（）之间的差异</a:t>
            </a:r>
            <a:endParaRPr lang="en-US" altLang="zh-CN" sz="2800" b="1">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0A794818-CC6F-4BFA-A62A-E6F5CA5BF505}"/>
              </a:ext>
            </a:extLst>
          </p:cNvPr>
          <p:cNvSpPr>
            <a:spLocks noGrp="1"/>
          </p:cNvSpPr>
          <p:nvPr>
            <p:ph type="title"/>
          </p:nvPr>
        </p:nvSpPr>
        <p:spPr/>
        <p:txBody>
          <a:bodyPr/>
          <a:lstStyle/>
          <a:p>
            <a:pPr eaLnBrk="1" fontAlgn="auto" hangingPunct="1">
              <a:spcAft>
                <a:spcPts val="0"/>
              </a:spcAft>
              <a:defRPr/>
            </a:pPr>
            <a:r>
              <a:rPr lang="en-US" altLang="zh-CN">
                <a:solidFill>
                  <a:schemeClr val="tx1">
                    <a:lumMod val="75000"/>
                    <a:lumOff val="25000"/>
                  </a:schemeClr>
                </a:solidFill>
              </a:rPr>
              <a:t>[]</a:t>
            </a:r>
            <a:r>
              <a:rPr lang="zh-CN" altLang="en-US">
                <a:solidFill>
                  <a:schemeClr val="tx1">
                    <a:lumMod val="75000"/>
                    <a:lumOff val="25000"/>
                  </a:schemeClr>
                </a:solidFill>
              </a:rPr>
              <a:t>和（）之间的差异</a:t>
            </a:r>
            <a:endParaRPr lang="en-US" altLang="zh-CN">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52227" name="Content Placeholder 2">
            <a:extLst>
              <a:ext uri="{FF2B5EF4-FFF2-40B4-BE49-F238E27FC236}">
                <a16:creationId xmlns:a16="http://schemas.microsoft.com/office/drawing/2014/main" id="{924012BB-8576-4585-A10D-EB4C86860FAA}"/>
              </a:ext>
            </a:extLst>
          </p:cNvPr>
          <p:cNvSpPr>
            <a:spLocks noGrp="1"/>
          </p:cNvSpPr>
          <p:nvPr>
            <p:ph idx="1"/>
          </p:nvPr>
        </p:nvSpPr>
        <p:spPr/>
        <p:txBody>
          <a:bodyPr/>
          <a:lstStyle/>
          <a:p>
            <a:pPr marL="342900" lvl="1" indent="-342900" eaLnBrk="1" hangingPunct="1">
              <a:buFont typeface="Calibri" panose="020F0502020204030204" pitchFamily="34" charset="0"/>
              <a:buNone/>
            </a:pPr>
            <a:r>
              <a:rPr lang="en-US" altLang="zh-CN" dirty="0">
                <a:latin typeface="Courier New" panose="02070309020205020404" pitchFamily="49" charset="0"/>
              </a:rPr>
              <a:t>&gt;Carbon[</a:t>
            </a:r>
            <a:r>
              <a:rPr lang="zh-CN" altLang="en-US" dirty="0">
                <a:latin typeface="Courier New" panose="02070309020205020404" pitchFamily="49" charset="0"/>
              </a:rPr>
              <a:t>（</a:t>
            </a:r>
            <a:r>
              <a:rPr lang="en-US" altLang="zh-CN" dirty="0">
                <a:latin typeface="Courier New" panose="02070309020205020404" pitchFamily="49" charset="0"/>
              </a:rPr>
              <a:t>Carbon&gt;1000</a:t>
            </a:r>
            <a:r>
              <a:rPr lang="zh-CN" altLang="en-US" dirty="0">
                <a:latin typeface="Courier New" panose="02070309020205020404" pitchFamily="49" charset="0"/>
              </a:rPr>
              <a:t>）</a:t>
            </a:r>
            <a:r>
              <a:rPr lang="en-US" altLang="zh-CN" dirty="0">
                <a:latin typeface="Courier New" panose="02070309020205020404" pitchFamily="49" charset="0"/>
              </a:rPr>
              <a:t>|</a:t>
            </a:r>
            <a:r>
              <a:rPr lang="zh-CN" altLang="en-US" dirty="0">
                <a:latin typeface="Courier New" panose="02070309020205020404" pitchFamily="49" charset="0"/>
              </a:rPr>
              <a:t>（</a:t>
            </a:r>
            <a:r>
              <a:rPr lang="en-US" altLang="zh-CN" dirty="0">
                <a:latin typeface="Courier New" panose="02070309020205020404" pitchFamily="49" charset="0"/>
              </a:rPr>
              <a:t>Carbon&lt;5000</a:t>
            </a:r>
            <a:r>
              <a:rPr lang="zh-CN" altLang="en-US" dirty="0">
                <a:latin typeface="Courier New" panose="02070309020205020404" pitchFamily="49" charset="0"/>
              </a:rPr>
              <a:t>）</a:t>
            </a:r>
            <a:r>
              <a:rPr lang="en-US" altLang="zh-CN" dirty="0">
                <a:latin typeface="Courier New" panose="02070309020205020404" pitchFamily="49" charset="0"/>
              </a:rPr>
              <a:t>]</a:t>
            </a:r>
          </a:p>
          <a:p>
            <a:pPr marL="342900" lvl="1" indent="-342900" eaLnBrk="1" hangingPunct="1">
              <a:buFont typeface="Calibri" panose="020F0502020204030204" pitchFamily="34" charset="0"/>
              <a:buNone/>
            </a:pPr>
            <a:r>
              <a:rPr lang="en-US" altLang="zh-CN" dirty="0">
                <a:latin typeface="Courier New" panose="02070309020205020404" pitchFamily="49" charset="0"/>
              </a:rPr>
              <a:t>[1]1630 </a:t>
            </a:r>
          </a:p>
          <a:p>
            <a:pPr marL="342900" lvl="1" indent="-342900" eaLnBrk="1" hangingPunct="1">
              <a:buFont typeface="Calibri" panose="020F0502020204030204" pitchFamily="34" charset="0"/>
              <a:buNone/>
            </a:pPr>
            <a:r>
              <a:rPr lang="en-US" altLang="zh-CN" dirty="0">
                <a:latin typeface="Courier New" panose="02070309020205020404" pitchFamily="49" charset="0"/>
              </a:rPr>
              <a:t> </a:t>
            </a:r>
          </a:p>
          <a:p>
            <a:pPr marL="342900" lvl="1" indent="-342900" eaLnBrk="1" hangingPunct="1">
              <a:buFont typeface="Calibri" panose="020F0502020204030204" pitchFamily="34" charset="0"/>
              <a:buNone/>
            </a:pPr>
            <a:r>
              <a:rPr lang="en-US" altLang="zh-CN" dirty="0">
                <a:latin typeface="Courier New" panose="02070309020205020404" pitchFamily="49" charset="0"/>
              </a:rPr>
              <a:t>[]–</a:t>
            </a:r>
            <a:r>
              <a:rPr lang="zh-CN" altLang="en-US" dirty="0">
                <a:latin typeface="Courier New" panose="02070309020205020404" pitchFamily="49" charset="0"/>
              </a:rPr>
              <a:t>方括号用于索引对象</a:t>
            </a:r>
            <a:r>
              <a:rPr lang="en-US" altLang="zh-CN" dirty="0">
                <a:latin typeface="Courier New" panose="02070309020205020404" pitchFamily="49" charset="0"/>
              </a:rPr>
              <a:t>—</a:t>
            </a:r>
            <a:r>
              <a:rPr lang="zh-CN" altLang="en-US" dirty="0">
                <a:latin typeface="Courier New" panose="02070309020205020404" pitchFamily="49" charset="0"/>
              </a:rPr>
              <a:t>提取不同的值</a:t>
            </a:r>
          </a:p>
          <a:p>
            <a:pPr marL="342900" lvl="1" indent="-342900" eaLnBrk="1" hangingPunct="1">
              <a:buFont typeface="Calibri" panose="020F0502020204030204" pitchFamily="34" charset="0"/>
              <a:buNone/>
            </a:pPr>
            <a:r>
              <a:rPr lang="zh-CN" altLang="en-US" dirty="0">
                <a:latin typeface="Courier New" panose="02070309020205020404" pitchFamily="49" charset="0"/>
              </a:rPr>
              <a:t> </a:t>
            </a:r>
          </a:p>
          <a:p>
            <a:pPr marL="342900" lvl="1" indent="-342900" eaLnBrk="1" hangingPunct="1">
              <a:buFont typeface="Calibri" panose="020F0502020204030204" pitchFamily="34" charset="0"/>
              <a:buNone/>
            </a:pPr>
            <a:r>
              <a:rPr lang="en-US" altLang="zh-CN" dirty="0">
                <a:latin typeface="Courier New" panose="02070309020205020404" pitchFamily="49" charset="0"/>
              </a:rPr>
              <a:t>()–</a:t>
            </a:r>
            <a:r>
              <a:rPr lang="zh-CN" altLang="en-US" dirty="0">
                <a:latin typeface="Courier New" panose="02070309020205020404" pitchFamily="49" charset="0"/>
              </a:rPr>
              <a:t>圆括号用于函数和运算符</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CB256A1B-C4E4-4103-8260-B62E79DE0083}"/>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索引向量</a:t>
            </a:r>
            <a:endParaRPr lang="en-US" altLang="zh-CN">
              <a:solidFill>
                <a:schemeClr val="tx1">
                  <a:lumMod val="75000"/>
                  <a:lumOff val="25000"/>
                </a:schemeClr>
              </a:solidFill>
            </a:endParaRPr>
          </a:p>
        </p:txBody>
      </p:sp>
      <p:sp>
        <p:nvSpPr>
          <p:cNvPr id="53251" name="Content Placeholder 2">
            <a:extLst>
              <a:ext uri="{FF2B5EF4-FFF2-40B4-BE49-F238E27FC236}">
                <a16:creationId xmlns:a16="http://schemas.microsoft.com/office/drawing/2014/main" id="{9CF94F2B-22BB-48EF-BD08-32DC421F8634}"/>
              </a:ext>
            </a:extLst>
          </p:cNvPr>
          <p:cNvSpPr>
            <a:spLocks noGrp="1"/>
          </p:cNvSpPr>
          <p:nvPr>
            <p:ph idx="1"/>
          </p:nvPr>
        </p:nvSpPr>
        <p:spPr/>
        <p:txBody>
          <a:bodyPr/>
          <a:lstStyle/>
          <a:p>
            <a:pPr eaLnBrk="1" hangingPunct="1">
              <a:buFontTx/>
              <a:buNone/>
            </a:pPr>
            <a:r>
              <a:rPr lang="en-US" altLang="zh-CN" dirty="0">
                <a:latin typeface="Courier New" panose="02070309020205020404" pitchFamily="49" charset="0"/>
                <a:cs typeface="Courier New" panose="02070309020205020404" pitchFamily="49" charset="0"/>
              </a:rPr>
              <a:t>&gt; </a:t>
            </a:r>
            <a:r>
              <a:rPr lang="fr-FR" altLang="zh-CN" dirty="0">
                <a:latin typeface="Courier New" panose="02070309020205020404" pitchFamily="49" charset="0"/>
                <a:cs typeface="Courier New" panose="02070309020205020404" pitchFamily="49" charset="0"/>
              </a:rPr>
              <a:t>Carbon </a:t>
            </a:r>
            <a:endParaRPr lang="en-US" altLang="zh-CN" dirty="0">
              <a:latin typeface="Courier New" panose="02070309020205020404" pitchFamily="49" charset="0"/>
              <a:cs typeface="Courier New" panose="02070309020205020404" pitchFamily="49" charset="0"/>
            </a:endParaRPr>
          </a:p>
          <a:p>
            <a:pPr eaLnBrk="1" hangingPunct="1">
              <a:buFontTx/>
              <a:buNone/>
            </a:pPr>
            <a:r>
              <a:rPr lang="en-US" altLang="zh-CN" dirty="0">
                <a:latin typeface="Courier New" panose="02070309020205020404" pitchFamily="49" charset="0"/>
                <a:cs typeface="Courier New" panose="02070309020205020404" pitchFamily="49" charset="0"/>
              </a:rPr>
              <a:t>[1] </a:t>
            </a:r>
            <a:r>
              <a:rPr lang="fr-FR" altLang="zh-CN" dirty="0">
                <a:latin typeface="Courier New" panose="02070309020205020404" pitchFamily="49" charset="0"/>
                <a:cs typeface="Courier New" panose="02070309020205020404" pitchFamily="49" charset="0"/>
              </a:rPr>
              <a:t>8 54 534 1630 6611</a:t>
            </a:r>
          </a:p>
          <a:p>
            <a:pPr>
              <a:buFontTx/>
              <a:buNone/>
            </a:pPr>
            <a:r>
              <a:rPr lang="en-US" altLang="zh-CN" dirty="0">
                <a:latin typeface="Courier New" panose="02070309020205020404" pitchFamily="49" charset="0"/>
                <a:cs typeface="Courier New" panose="02070309020205020404" pitchFamily="49" charset="0"/>
              </a:rPr>
              <a:t>&gt; Year </a:t>
            </a:r>
          </a:p>
          <a:p>
            <a:pPr>
              <a:buFontTx/>
              <a:buNone/>
            </a:pPr>
            <a:r>
              <a:rPr lang="en-US" altLang="zh-CN" dirty="0">
                <a:latin typeface="Courier New" panose="02070309020205020404" pitchFamily="49" charset="0"/>
                <a:cs typeface="Courier New" panose="02070309020205020404" pitchFamily="49" charset="0"/>
              </a:rPr>
              <a:t>[1] </a:t>
            </a:r>
            <a:r>
              <a:rPr lang="fr-FR" altLang="zh-CN" dirty="0">
                <a:latin typeface="Courier New" panose="02070309020205020404" pitchFamily="49" charset="0"/>
                <a:cs typeface="Courier New" panose="02070309020205020404" pitchFamily="49" charset="0"/>
              </a:rPr>
              <a:t>1800 1850 1900 1950 2000</a:t>
            </a:r>
          </a:p>
          <a:p>
            <a:pPr>
              <a:buFontTx/>
              <a:buNone/>
            </a:pPr>
            <a:endParaRPr lang="en-US" altLang="zh-CN" sz="1800" dirty="0">
              <a:latin typeface="Courier New" panose="02070309020205020404" pitchFamily="49" charset="0"/>
              <a:cs typeface="Courier New" panose="02070309020205020404" pitchFamily="49" charset="0"/>
            </a:endParaRPr>
          </a:p>
          <a:p>
            <a:pPr>
              <a:buFontTx/>
              <a:buNone/>
            </a:pPr>
            <a:r>
              <a:rPr lang="en-US" altLang="zh-CN" dirty="0">
                <a:latin typeface="Courier New" panose="02070309020205020404" pitchFamily="49" charset="0"/>
                <a:cs typeface="Courier New" panose="02070309020205020404" pitchFamily="49" charset="0"/>
              </a:rPr>
              <a:t>&gt; Carbon[Year&gt;=1900]</a:t>
            </a:r>
          </a:p>
          <a:p>
            <a:pPr eaLnBrk="1" hangingPunct="1">
              <a:buFontTx/>
              <a:buNone/>
            </a:pPr>
            <a:r>
              <a:rPr lang="en-US" altLang="zh-CN" dirty="0">
                <a:latin typeface="Courier New" panose="02070309020205020404" pitchFamily="49" charset="0"/>
                <a:cs typeface="Courier New" panose="02070309020205020404" pitchFamily="49" charset="0"/>
              </a:rPr>
              <a:t>[1] </a:t>
            </a:r>
            <a:r>
              <a:rPr lang="fr-FR" altLang="zh-CN" dirty="0">
                <a:latin typeface="Courier New" panose="02070309020205020404" pitchFamily="49" charset="0"/>
                <a:cs typeface="Courier New" panose="02070309020205020404" pitchFamily="49" charset="0"/>
              </a:rPr>
              <a:t>534 1630 6611</a:t>
            </a:r>
          </a:p>
        </p:txBody>
      </p:sp>
      <p:sp>
        <p:nvSpPr>
          <p:cNvPr id="66564" name="TextBox 3">
            <a:extLst>
              <a:ext uri="{FF2B5EF4-FFF2-40B4-BE49-F238E27FC236}">
                <a16:creationId xmlns:a16="http://schemas.microsoft.com/office/drawing/2014/main" id="{ACDA8D94-3705-4BEF-9D39-730635B08B9D}"/>
              </a:ext>
            </a:extLst>
          </p:cNvPr>
          <p:cNvSpPr txBox="1">
            <a:spLocks noChangeArrowheads="1"/>
          </p:cNvSpPr>
          <p:nvPr/>
        </p:nvSpPr>
        <p:spPr bwMode="auto">
          <a:xfrm>
            <a:off x="7543800" y="2951163"/>
            <a:ext cx="3671888"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dirty="0">
                <a:solidFill>
                  <a:srgbClr val="FF0000"/>
                </a:solidFill>
                <a:latin typeface="+mn-lt"/>
              </a:rPr>
              <a:t>根据一个向量的值索引另一个向量</a:t>
            </a:r>
            <a:endParaRPr lang="en-US" altLang="zh-CN" sz="2800" b="1" dirty="0">
              <a:solidFill>
                <a:srgbClr val="FF0000"/>
              </a:solidFill>
              <a:latin typeface="+mn-lt"/>
              <a:cs typeface="Courier New" panose="02070309020205020404" pitchFamily="49" charset="0"/>
            </a:endParaRPr>
          </a:p>
        </p:txBody>
      </p:sp>
      <p:sp>
        <p:nvSpPr>
          <p:cNvPr id="66565" name="TextBox 4">
            <a:extLst>
              <a:ext uri="{FF2B5EF4-FFF2-40B4-BE49-F238E27FC236}">
                <a16:creationId xmlns:a16="http://schemas.microsoft.com/office/drawing/2014/main" id="{459343B6-5CD5-47D6-B840-3E9B0FCBA3F8}"/>
              </a:ext>
            </a:extLst>
          </p:cNvPr>
          <p:cNvSpPr txBox="1">
            <a:spLocks noChangeArrowheads="1"/>
          </p:cNvSpPr>
          <p:nvPr/>
        </p:nvSpPr>
        <p:spPr bwMode="auto">
          <a:xfrm>
            <a:off x="1036638" y="5211763"/>
            <a:ext cx="876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C000"/>
                </a:solidFill>
                <a:latin typeface="+mn-lt"/>
              </a:rPr>
              <a:t>两个向量的大小必须相同</a:t>
            </a:r>
            <a:endParaRPr lang="en-US" altLang="zh-CN" sz="3200" b="1" dirty="0">
              <a:solidFill>
                <a:srgbClr val="FFC000"/>
              </a:solidFill>
              <a:latin typeface="+mn-lt"/>
              <a:cs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3093164-88EC-4C28-99E0-DEF992A7409C}"/>
              </a:ext>
            </a:extLst>
          </p:cNvPr>
          <p:cNvSpPr>
            <a:spLocks noGrp="1" noChangeArrowheads="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模式化数据：</a:t>
            </a:r>
            <a:r>
              <a:rPr lang="en-US" altLang="zh-CN">
                <a:solidFill>
                  <a:schemeClr val="tx1">
                    <a:lumMod val="75000"/>
                    <a:lumOff val="25000"/>
                  </a:schemeClr>
                </a:solidFill>
              </a:rPr>
              <a:t>seq</a:t>
            </a:r>
            <a:r>
              <a:rPr lang="zh-CN" altLang="en-US">
                <a:solidFill>
                  <a:schemeClr val="tx1">
                    <a:lumMod val="75000"/>
                    <a:lumOff val="25000"/>
                  </a:schemeClr>
                </a:solidFill>
              </a:rPr>
              <a:t>（）</a:t>
            </a:r>
            <a:endParaRPr lang="en-US" altLang="zh-CN">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3" name="内容占位符 2">
            <a:extLst>
              <a:ext uri="{FF2B5EF4-FFF2-40B4-BE49-F238E27FC236}">
                <a16:creationId xmlns:a16="http://schemas.microsoft.com/office/drawing/2014/main" id="{170D1695-48FA-4A14-9A29-318873FDEFAE}"/>
              </a:ext>
            </a:extLst>
          </p:cNvPr>
          <p:cNvSpPr>
            <a:spLocks noGrp="1"/>
          </p:cNvSpPr>
          <p:nvPr>
            <p:ph idx="1"/>
          </p:nvPr>
        </p:nvSpPr>
        <p:spPr/>
        <p:txBody>
          <a:bodyPr/>
          <a:lstStyle/>
          <a:p>
            <a:pPr lvl="1" eaLnBrk="1" hangingPunct="1">
              <a:buFontTx/>
              <a:buNone/>
            </a:pPr>
            <a:r>
              <a:rPr lang="zh-CN" altLang="en-US" sz="3200" b="1" u="sng" dirty="0"/>
              <a:t>序列</a:t>
            </a:r>
            <a:endParaRPr lang="en-US" altLang="zh-CN" sz="3200" b="1" u="sng" dirty="0"/>
          </a:p>
          <a:p>
            <a:pPr lvl="1" eaLnBrk="1" hangingPunct="1">
              <a:buFontTx/>
              <a:buNone/>
            </a:pPr>
            <a:r>
              <a:rPr lang="en-US" altLang="zh-CN" sz="3200" dirty="0">
                <a:latin typeface="Courier New" panose="02070309020205020404" pitchFamily="49" charset="0"/>
              </a:rPr>
              <a:t>&gt; 1:5</a:t>
            </a:r>
          </a:p>
          <a:p>
            <a:pPr lvl="1" eaLnBrk="1" hangingPunct="1">
              <a:buFontTx/>
              <a:buNone/>
            </a:pPr>
            <a:r>
              <a:rPr lang="en-US" altLang="zh-CN" sz="3200" dirty="0">
                <a:latin typeface="Courier New" panose="02070309020205020404" pitchFamily="49" charset="0"/>
              </a:rPr>
              <a:t>[1] 1 2 3 4 5</a:t>
            </a:r>
          </a:p>
          <a:p>
            <a:pPr lvl="1" eaLnBrk="1" hangingPunct="1">
              <a:buFontTx/>
              <a:buNone/>
            </a:pPr>
            <a:r>
              <a:rPr lang="en-US" altLang="zh-CN" sz="3200" dirty="0">
                <a:latin typeface="Courier New" panose="02070309020205020404" pitchFamily="49" charset="0"/>
              </a:rPr>
              <a:t>&gt; seq(from = 1, to = 5, by=1)</a:t>
            </a:r>
          </a:p>
          <a:p>
            <a:pPr lvl="1" eaLnBrk="1" hangingPunct="1">
              <a:buFontTx/>
              <a:buNone/>
            </a:pPr>
            <a:r>
              <a:rPr lang="en-US" altLang="zh-CN" sz="3200" dirty="0">
                <a:latin typeface="Courier New" panose="02070309020205020404" pitchFamily="49" charset="0"/>
              </a:rPr>
              <a:t>[1] 1 2 3 4 5</a:t>
            </a:r>
          </a:p>
          <a:p>
            <a:pPr lvl="1" eaLnBrk="1" hangingPunct="1">
              <a:buFontTx/>
              <a:buNone/>
            </a:pPr>
            <a:r>
              <a:rPr lang="en-US" altLang="zh-CN" dirty="0">
                <a:latin typeface="Courier New" panose="02070309020205020404" pitchFamily="49" charset="0"/>
              </a:rPr>
              <a:t>&gt; seq(from = 1800, to = 2000, by=50)</a:t>
            </a:r>
            <a:r>
              <a:rPr lang="en-US" altLang="zh-CN" dirty="0"/>
              <a:t> </a:t>
            </a:r>
          </a:p>
          <a:p>
            <a:pPr lvl="1" eaLnBrk="1" hangingPunct="1">
              <a:buFontTx/>
              <a:buNone/>
            </a:pPr>
            <a:r>
              <a:rPr lang="en-US" altLang="zh-CN" dirty="0">
                <a:latin typeface="Courier New" panose="02070309020205020404" pitchFamily="49" charset="0"/>
              </a:rPr>
              <a:t>[1] 1800 1850 1900 1950 2000</a:t>
            </a:r>
            <a:endParaRPr lang="en-US" altLang="zh-CN" sz="3200" dirty="0">
              <a:latin typeface="Courier New" panose="02070309020205020404" pitchFamily="49" charset="0"/>
            </a:endParaRP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2406901-7584-4D23-8804-30244C6801BE}"/>
              </a:ext>
            </a:extLst>
          </p:cNvPr>
          <p:cNvSpPr>
            <a:spLocks noGrp="1" noChangeArrowheads="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模式化数据：</a:t>
            </a:r>
            <a:r>
              <a:rPr lang="en-US" altLang="zh-CN">
                <a:solidFill>
                  <a:schemeClr val="tx1">
                    <a:lumMod val="75000"/>
                    <a:lumOff val="25000"/>
                  </a:schemeClr>
                </a:solidFill>
              </a:rPr>
              <a:t>rep</a:t>
            </a:r>
            <a:r>
              <a:rPr lang="zh-CN" altLang="en-US">
                <a:solidFill>
                  <a:schemeClr val="tx1">
                    <a:lumMod val="75000"/>
                    <a:lumOff val="25000"/>
                  </a:schemeClr>
                </a:solidFill>
              </a:rPr>
              <a:t>（）</a:t>
            </a:r>
            <a:endParaRPr lang="en-US" altLang="zh-CN">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56323" name="Rectangle 3">
            <a:extLst>
              <a:ext uri="{FF2B5EF4-FFF2-40B4-BE49-F238E27FC236}">
                <a16:creationId xmlns:a16="http://schemas.microsoft.com/office/drawing/2014/main" id="{519D6047-9881-40B7-AE5A-CAFDF452A3B1}"/>
              </a:ext>
            </a:extLst>
          </p:cNvPr>
          <p:cNvSpPr>
            <a:spLocks noGrp="1"/>
          </p:cNvSpPr>
          <p:nvPr>
            <p:ph type="body" idx="1"/>
          </p:nvPr>
        </p:nvSpPr>
        <p:spPr/>
        <p:txBody>
          <a:bodyPr/>
          <a:lstStyle/>
          <a:p>
            <a:pPr lvl="1" eaLnBrk="1" hangingPunct="1">
              <a:buFontTx/>
              <a:buNone/>
            </a:pPr>
            <a:r>
              <a:rPr lang="zh-CN" altLang="en-US" sz="3200" b="1" u="sng" dirty="0"/>
              <a:t>重复</a:t>
            </a:r>
            <a:endParaRPr lang="en-US" altLang="zh-CN" sz="3200" b="1" u="sng" dirty="0"/>
          </a:p>
          <a:p>
            <a:pPr lvl="1" eaLnBrk="1" hangingPunct="1">
              <a:buFontTx/>
              <a:buNone/>
            </a:pPr>
            <a:r>
              <a:rPr lang="en-US" altLang="zh-CN" sz="3200" dirty="0">
                <a:latin typeface="Courier New" panose="02070309020205020404" pitchFamily="49" charset="0"/>
              </a:rPr>
              <a:t>&gt; rep (x = c(1,2,3), times = 2)</a:t>
            </a:r>
            <a:endParaRPr lang="en-US" altLang="zh-CN" sz="3200" dirty="0"/>
          </a:p>
          <a:p>
            <a:pPr eaLnBrk="1" hangingPunct="1">
              <a:buFontTx/>
              <a:buNone/>
            </a:pPr>
            <a:r>
              <a:rPr lang="en-US" altLang="zh-CN" dirty="0"/>
              <a:t>	</a:t>
            </a:r>
            <a:r>
              <a:rPr lang="en-US" altLang="zh-CN" dirty="0">
                <a:latin typeface="Courier New" panose="02070309020205020404" pitchFamily="49" charset="0"/>
                <a:cs typeface="Courier New" panose="02070309020205020404" pitchFamily="49" charset="0"/>
              </a:rPr>
              <a:t>[1] 1 2 3 1 2 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0C54AA66-E7E4-489B-84D7-373ECA42BD3D}"/>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数据维度</a:t>
            </a:r>
            <a:endParaRPr lang="en-US" altLang="zh-CN">
              <a:solidFill>
                <a:schemeClr val="tx1">
                  <a:lumMod val="75000"/>
                  <a:lumOff val="25000"/>
                </a:schemeClr>
              </a:solidFill>
            </a:endParaRPr>
          </a:p>
        </p:txBody>
      </p:sp>
      <p:sp>
        <p:nvSpPr>
          <p:cNvPr id="71684" name="TextBox 3">
            <a:extLst>
              <a:ext uri="{FF2B5EF4-FFF2-40B4-BE49-F238E27FC236}">
                <a16:creationId xmlns:a16="http://schemas.microsoft.com/office/drawing/2014/main" id="{1E3C5BDA-B486-45D8-98E8-43F6BA9525B3}"/>
              </a:ext>
            </a:extLst>
          </p:cNvPr>
          <p:cNvSpPr txBox="1">
            <a:spLocks noChangeArrowheads="1"/>
          </p:cNvSpPr>
          <p:nvPr/>
        </p:nvSpPr>
        <p:spPr bwMode="auto">
          <a:xfrm>
            <a:off x="8599488" y="3867150"/>
            <a:ext cx="388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0000"/>
                </a:solidFill>
                <a:latin typeface="+mn-lt"/>
              </a:rPr>
              <a:t>五行</a:t>
            </a:r>
            <a:r>
              <a:rPr lang="en-US" altLang="zh-CN" sz="2800" b="1">
                <a:solidFill>
                  <a:srgbClr val="FF0000"/>
                </a:solidFill>
                <a:latin typeface="+mn-lt"/>
              </a:rPr>
              <a:t>×</a:t>
            </a:r>
            <a:r>
              <a:rPr lang="zh-CN" altLang="en-US" sz="2800" b="1">
                <a:solidFill>
                  <a:srgbClr val="FF0000"/>
                </a:solidFill>
                <a:latin typeface="+mn-lt"/>
              </a:rPr>
              <a:t>四列</a:t>
            </a:r>
            <a:endParaRPr lang="en-US" altLang="zh-CN" sz="2800" b="1" dirty="0">
              <a:solidFill>
                <a:srgbClr val="FF0000"/>
              </a:solidFill>
              <a:latin typeface="+mn-lt"/>
              <a:cs typeface="Courier New" panose="02070309020205020404" pitchFamily="49" charset="0"/>
            </a:endParaRPr>
          </a:p>
        </p:txBody>
      </p:sp>
      <p:pic>
        <p:nvPicPr>
          <p:cNvPr id="58373" name="图片 1">
            <a:extLst>
              <a:ext uri="{FF2B5EF4-FFF2-40B4-BE49-F238E27FC236}">
                <a16:creationId xmlns:a16="http://schemas.microsoft.com/office/drawing/2014/main" id="{D7864E53-57D0-4026-BC94-F4E0F55FB7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26125" y="3916363"/>
            <a:ext cx="20383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374" name="直接连接符 3">
            <a:extLst>
              <a:ext uri="{FF2B5EF4-FFF2-40B4-BE49-F238E27FC236}">
                <a16:creationId xmlns:a16="http://schemas.microsoft.com/office/drawing/2014/main" id="{31DCF678-5002-419F-AB53-1FB8A4CF5E54}"/>
              </a:ext>
            </a:extLst>
          </p:cNvPr>
          <p:cNvCxnSpPr>
            <a:cxnSpLocks noChangeShapeType="1"/>
          </p:cNvCxnSpPr>
          <p:nvPr/>
        </p:nvCxnSpPr>
        <p:spPr bwMode="auto">
          <a:xfrm flipV="1">
            <a:off x="3133725" y="4191000"/>
            <a:ext cx="1514475" cy="990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8375" name="直接连接符 5">
            <a:extLst>
              <a:ext uri="{FF2B5EF4-FFF2-40B4-BE49-F238E27FC236}">
                <a16:creationId xmlns:a16="http://schemas.microsoft.com/office/drawing/2014/main" id="{F92BA511-767C-42E3-BB20-A5F061FFAF94}"/>
              </a:ext>
            </a:extLst>
          </p:cNvPr>
          <p:cNvCxnSpPr>
            <a:cxnSpLocks noChangeShapeType="1"/>
          </p:cNvCxnSpPr>
          <p:nvPr/>
        </p:nvCxnSpPr>
        <p:spPr bwMode="auto">
          <a:xfrm>
            <a:off x="3505200" y="4149725"/>
            <a:ext cx="1219200" cy="11842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 name="Content Placeholder 2">
            <a:extLst>
              <a:ext uri="{FF2B5EF4-FFF2-40B4-BE49-F238E27FC236}">
                <a16:creationId xmlns:a16="http://schemas.microsoft.com/office/drawing/2014/main" id="{30EBAFD4-68D7-4B0B-A48A-CF699DB47585}"/>
              </a:ext>
            </a:extLst>
          </p:cNvPr>
          <p:cNvSpPr>
            <a:spLocks noGrp="1"/>
          </p:cNvSpPr>
          <p:nvPr>
            <p:ph idx="1"/>
          </p:nvPr>
        </p:nvSpPr>
        <p:spPr>
          <a:xfrm>
            <a:off x="1097280" y="1240778"/>
            <a:ext cx="10058400" cy="5060447"/>
          </a:xfrm>
        </p:spPr>
        <p:txBody>
          <a:bodyPr/>
          <a:lstStyle/>
          <a:p>
            <a:pPr>
              <a:buFontTx/>
              <a:buNone/>
            </a:pPr>
            <a:r>
              <a:rPr lang="en-US" altLang="zh-CN" dirty="0">
                <a:latin typeface="Courier New" panose="02070309020205020404" pitchFamily="49" charset="0"/>
                <a:ea typeface="宋体" panose="02010600030101010101" pitchFamily="2" charset="-122"/>
                <a:cs typeface="Courier New" panose="02070309020205020404" pitchFamily="49" charset="0"/>
              </a:rPr>
              <a:t>&gt; </a:t>
            </a:r>
            <a:r>
              <a:rPr lang="en-US" altLang="zh-CN" dirty="0" err="1">
                <a:latin typeface="Courier New" panose="02070309020205020404" pitchFamily="49" charset="0"/>
                <a:ea typeface="宋体" panose="02010600030101010101" pitchFamily="2" charset="-122"/>
                <a:cs typeface="Courier New" panose="02070309020205020404" pitchFamily="49" charset="0"/>
              </a:rPr>
              <a:t>newData</a:t>
            </a:r>
            <a:r>
              <a:rPr lang="en-US" altLang="zh-CN" dirty="0">
                <a:latin typeface="Courier New" panose="02070309020205020404" pitchFamily="49" charset="0"/>
                <a:ea typeface="宋体" panose="02010600030101010101" pitchFamily="2" charset="-122"/>
                <a:cs typeface="Courier New" panose="02070309020205020404" pitchFamily="49" charset="0"/>
              </a:rPr>
              <a:t> &lt;-  1:20</a:t>
            </a:r>
          </a:p>
          <a:p>
            <a:pPr>
              <a:buFontTx/>
              <a:buNone/>
            </a:pPr>
            <a:r>
              <a:rPr lang="en-US" altLang="zh-CN" dirty="0">
                <a:latin typeface="Courier New" panose="02070309020205020404" pitchFamily="49" charset="0"/>
                <a:ea typeface="宋体" panose="02010600030101010101" pitchFamily="2" charset="-122"/>
                <a:cs typeface="Courier New" panose="02070309020205020404" pitchFamily="49" charset="0"/>
              </a:rPr>
              <a:t>	[1]  1  2  3  4  5  6  7  8  9 [10] 10 11 12 13 14 15 16 17 18 [19] 19 20</a:t>
            </a:r>
          </a:p>
          <a:p>
            <a:pPr>
              <a:buFontTx/>
              <a:buNone/>
            </a:pPr>
            <a:r>
              <a:rPr lang="en-US" altLang="zh-CN" dirty="0">
                <a:latin typeface="Courier New" panose="02070309020205020404" pitchFamily="49" charset="0"/>
                <a:ea typeface="宋体" panose="02010600030101010101" pitchFamily="2" charset="-122"/>
                <a:cs typeface="Courier New" panose="02070309020205020404" pitchFamily="49" charset="0"/>
              </a:rPr>
              <a:t>&gt; matrix(</a:t>
            </a:r>
            <a:r>
              <a:rPr lang="en-US" altLang="zh-CN" dirty="0" err="1">
                <a:latin typeface="Courier New" panose="02070309020205020404" pitchFamily="49" charset="0"/>
                <a:ea typeface="宋体" panose="02010600030101010101" pitchFamily="2" charset="-122"/>
                <a:cs typeface="Courier New" panose="02070309020205020404" pitchFamily="49" charset="0"/>
              </a:rPr>
              <a:t>newData</a:t>
            </a:r>
            <a:r>
              <a:rPr lang="en-US" altLang="zh-CN" dirty="0">
                <a:latin typeface="Courier New" panose="02070309020205020404" pitchFamily="49" charset="0"/>
                <a:ea typeface="宋体" panose="02010600030101010101" pitchFamily="2" charset="-122"/>
                <a:cs typeface="Courier New" panose="02070309020205020404" pitchFamily="49" charset="0"/>
              </a:rPr>
              <a:t>, 5,4, </a:t>
            </a:r>
            <a:r>
              <a:rPr lang="en-US" altLang="zh-CN" dirty="0" err="1">
                <a:latin typeface="Courier New" panose="02070309020205020404" pitchFamily="49" charset="0"/>
                <a:ea typeface="宋体" panose="02010600030101010101" pitchFamily="2" charset="-122"/>
                <a:cs typeface="Courier New" panose="02070309020205020404" pitchFamily="49" charset="0"/>
              </a:rPr>
              <a:t>byrow</a:t>
            </a:r>
            <a:r>
              <a:rPr lang="en-US" altLang="zh-CN" dirty="0">
                <a:latin typeface="Courier New" panose="02070309020205020404" pitchFamily="49" charset="0"/>
                <a:ea typeface="宋体" panose="02010600030101010101" pitchFamily="2" charset="-122"/>
                <a:cs typeface="Courier New" panose="02070309020205020404" pitchFamily="49" charset="0"/>
              </a:rPr>
              <a:t> = T)</a:t>
            </a:r>
          </a:p>
          <a:p>
            <a:pPr>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[,1] [,2] [,3] [,4]</a:t>
            </a:r>
          </a:p>
          <a:p>
            <a:pPr>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[1,]    1    6   11   16</a:t>
            </a:r>
          </a:p>
          <a:p>
            <a:pPr>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[2,]    2    7   12   17</a:t>
            </a:r>
          </a:p>
          <a:p>
            <a:pPr>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[3,]    3    8   13   18</a:t>
            </a:r>
          </a:p>
          <a:p>
            <a:pPr>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[4,]    4    9   14   19</a:t>
            </a:r>
          </a:p>
          <a:p>
            <a:pPr>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[5,]    5   10   15   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D0D1-081C-40E9-B665-940A233555B4}"/>
              </a:ext>
            </a:extLst>
          </p:cNvPr>
          <p:cNvSpPr>
            <a:spLocks noGrp="1"/>
          </p:cNvSpPr>
          <p:nvPr>
            <p:ph type="title"/>
          </p:nvPr>
        </p:nvSpPr>
        <p:spPr/>
        <p:txBody>
          <a:bodyPr wrap="square" numCol="1" anchorCtr="0" compatLnSpc="1">
            <a:prstTxWarp prst="textNoShape">
              <a:avLst/>
            </a:prstTxWarp>
          </a:bodyPr>
          <a:lstStyle/>
          <a:p>
            <a:pPr eaLnBrk="1" hangingPunct="1">
              <a:defRPr/>
            </a:pPr>
            <a:r>
              <a:rPr lang="en-US" altLang="zh-CN"/>
              <a:t>R</a:t>
            </a:r>
            <a:r>
              <a:rPr lang="zh-CN" altLang="en-US"/>
              <a:t>的优点</a:t>
            </a:r>
          </a:p>
        </p:txBody>
      </p:sp>
      <p:sp>
        <p:nvSpPr>
          <p:cNvPr id="15363" name="Content Placeholder 2">
            <a:extLst>
              <a:ext uri="{FF2B5EF4-FFF2-40B4-BE49-F238E27FC236}">
                <a16:creationId xmlns:a16="http://schemas.microsoft.com/office/drawing/2014/main" id="{80900560-3A64-48F8-AACE-FB42482B285C}"/>
              </a:ext>
            </a:extLst>
          </p:cNvPr>
          <p:cNvSpPr>
            <a:spLocks noGrp="1"/>
          </p:cNvSpPr>
          <p:nvPr>
            <p:ph idx="1"/>
          </p:nvPr>
        </p:nvSpPr>
        <p:spPr/>
        <p:txBody>
          <a:bodyPr/>
          <a:lstStyle/>
          <a:p>
            <a:pPr lvl="1" eaLnBrk="1" hangingPunct="1"/>
            <a:r>
              <a:rPr lang="zh-CN" altLang="en-US" dirty="0">
                <a:solidFill>
                  <a:schemeClr val="accent2"/>
                </a:solidFill>
              </a:rPr>
              <a:t>免费！</a:t>
            </a:r>
            <a:endParaRPr lang="en-US" altLang="zh-CN" dirty="0">
              <a:solidFill>
                <a:schemeClr val="accent2"/>
              </a:solidFill>
            </a:endParaRPr>
          </a:p>
          <a:p>
            <a:pPr lvl="1" eaLnBrk="1" hangingPunct="1"/>
            <a:endParaRPr lang="en-US" altLang="zh-CN" dirty="0">
              <a:solidFill>
                <a:schemeClr val="accent2"/>
              </a:solidFill>
            </a:endParaRPr>
          </a:p>
          <a:p>
            <a:pPr lvl="1" eaLnBrk="1" hangingPunct="1"/>
            <a:r>
              <a:rPr lang="zh-CN" altLang="en-US" dirty="0">
                <a:solidFill>
                  <a:schemeClr val="tx1"/>
                </a:solidFill>
              </a:rPr>
              <a:t>丰富的</a:t>
            </a:r>
            <a:r>
              <a:rPr lang="en-US" altLang="zh-CN" dirty="0">
                <a:solidFill>
                  <a:schemeClr val="tx1"/>
                </a:solidFill>
              </a:rPr>
              <a:t>Web</a:t>
            </a:r>
            <a:r>
              <a:rPr lang="zh-CN" altLang="en-US" dirty="0">
                <a:solidFill>
                  <a:schemeClr val="tx1"/>
                </a:solidFill>
              </a:rPr>
              <a:t>资源和用户网络</a:t>
            </a:r>
          </a:p>
          <a:p>
            <a:pPr lvl="1" eaLnBrk="1" hangingPunct="1"/>
            <a:endParaRPr lang="zh-CN" altLang="en-US" dirty="0">
              <a:solidFill>
                <a:schemeClr val="tx1"/>
              </a:solidFill>
            </a:endParaRPr>
          </a:p>
          <a:p>
            <a:pPr lvl="1" eaLnBrk="1" hangingPunct="1"/>
            <a:r>
              <a:rPr lang="zh-CN" altLang="en-US" dirty="0">
                <a:solidFill>
                  <a:schemeClr val="tx1"/>
                </a:solidFill>
              </a:rPr>
              <a:t>支持多种应用程序的大量软件包</a:t>
            </a:r>
            <a:endParaRPr lang="en-US" altLang="zh-CN" dirty="0">
              <a:solidFill>
                <a:schemeClr val="tx1"/>
              </a:solidFill>
            </a:endParaRPr>
          </a:p>
          <a:p>
            <a:pPr lvl="1" eaLnBrk="1" hangingPunct="1"/>
            <a:endParaRPr lang="zh-CN" altLang="en-US" dirty="0">
              <a:solidFill>
                <a:schemeClr val="tx1"/>
              </a:solidFill>
            </a:endParaRPr>
          </a:p>
          <a:p>
            <a:pPr lvl="1" eaLnBrk="1" hangingPunct="1"/>
            <a:r>
              <a:rPr lang="zh-CN" altLang="en-US" dirty="0">
                <a:solidFill>
                  <a:schemeClr val="tx1"/>
                </a:solidFill>
              </a:rPr>
              <a:t>数据结构、操作和分析</a:t>
            </a:r>
            <a:endParaRPr lang="en-US" altLang="zh-CN" dirty="0">
              <a:solidFill>
                <a:schemeClr val="tx1"/>
              </a:solidFill>
            </a:endParaRPr>
          </a:p>
          <a:p>
            <a:pPr lvl="1" eaLnBrk="1" hangingPunct="1"/>
            <a:endParaRPr lang="zh-CN" altLang="en-US" dirty="0">
              <a:solidFill>
                <a:schemeClr val="tx1"/>
              </a:solidFill>
            </a:endParaRPr>
          </a:p>
          <a:p>
            <a:pPr lvl="1" eaLnBrk="1" hangingPunct="1"/>
            <a:r>
              <a:rPr lang="zh-CN" altLang="en-US" dirty="0">
                <a:solidFill>
                  <a:schemeClr val="tx1"/>
                </a:solidFill>
              </a:rPr>
              <a:t>统计建模</a:t>
            </a:r>
          </a:p>
          <a:p>
            <a:pPr lvl="1" eaLnBrk="1" hangingPunct="1"/>
            <a:endParaRPr lang="zh-CN" altLang="en-US" dirty="0">
              <a:solidFill>
                <a:schemeClr val="tx1"/>
              </a:solidFill>
            </a:endParaRPr>
          </a:p>
          <a:p>
            <a:pPr lvl="1" eaLnBrk="1" hangingPunct="1"/>
            <a:r>
              <a:rPr lang="zh-CN" altLang="en-US" dirty="0">
                <a:solidFill>
                  <a:schemeClr val="tx1"/>
                </a:solidFill>
              </a:rPr>
              <a:t>数据可视化</a:t>
            </a:r>
            <a:endParaRPr lang="en-US" altLang="zh-CN" dirty="0">
              <a:solidFill>
                <a:schemeClr val="tx1"/>
              </a:solidFill>
            </a:endParaRPr>
          </a:p>
        </p:txBody>
      </p:sp>
      <p:sp>
        <p:nvSpPr>
          <p:cNvPr id="15364" name="Date Placeholder 3">
            <a:extLst>
              <a:ext uri="{FF2B5EF4-FFF2-40B4-BE49-F238E27FC236}">
                <a16:creationId xmlns:a16="http://schemas.microsoft.com/office/drawing/2014/main" id="{52CADEDD-2139-4AE6-8750-85012A76C11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5365" name="Footer Placeholder 4">
            <a:extLst>
              <a:ext uri="{FF2B5EF4-FFF2-40B4-BE49-F238E27FC236}">
                <a16:creationId xmlns:a16="http://schemas.microsoft.com/office/drawing/2014/main" id="{780184A9-9BF6-4E31-839B-0B5C5DA7DB9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5366" name="Slide Number Placeholder 5">
            <a:extLst>
              <a:ext uri="{FF2B5EF4-FFF2-40B4-BE49-F238E27FC236}">
                <a16:creationId xmlns:a16="http://schemas.microsoft.com/office/drawing/2014/main" id="{B6A27DD4-1D8D-442A-8E7C-B811E3997B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a:solidFill>
                  <a:schemeClr val="bg1"/>
                </a:solidFill>
              </a:rPr>
              <a:t>三</a:t>
            </a:r>
            <a:endParaRPr lang="en-US" altLang="zh-CN">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BD8D5AD-53AA-4C81-9FF9-6F4D8062FEC8}"/>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添加行和列</a:t>
            </a:r>
            <a:endParaRPr lang="en-US" altLang="zh-CN">
              <a:solidFill>
                <a:schemeClr val="tx1">
                  <a:lumMod val="75000"/>
                  <a:lumOff val="25000"/>
                </a:schemeClr>
              </a:solidFill>
            </a:endParaRPr>
          </a:p>
        </p:txBody>
      </p:sp>
      <p:sp>
        <p:nvSpPr>
          <p:cNvPr id="73732" name="TextBox 4">
            <a:extLst>
              <a:ext uri="{FF2B5EF4-FFF2-40B4-BE49-F238E27FC236}">
                <a16:creationId xmlns:a16="http://schemas.microsoft.com/office/drawing/2014/main" id="{7F53DE3A-9F01-4A38-AFA2-5E8CE5209377}"/>
              </a:ext>
            </a:extLst>
          </p:cNvPr>
          <p:cNvSpPr txBox="1">
            <a:spLocks noChangeArrowheads="1"/>
          </p:cNvSpPr>
          <p:nvPr/>
        </p:nvSpPr>
        <p:spPr bwMode="auto">
          <a:xfrm>
            <a:off x="5470525" y="1768475"/>
            <a:ext cx="3886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0000"/>
                </a:solidFill>
                <a:latin typeface="+mn-lt"/>
              </a:rPr>
              <a:t>添加列</a:t>
            </a:r>
            <a:endParaRPr lang="en-US" altLang="zh-CN" sz="2800" b="1" dirty="0">
              <a:solidFill>
                <a:srgbClr val="FF0000"/>
              </a:solidFill>
              <a:latin typeface="+mn-lt"/>
              <a:cs typeface="Courier New" panose="02070309020205020404" pitchFamily="49" charset="0"/>
            </a:endParaRPr>
          </a:p>
        </p:txBody>
      </p:sp>
      <p:sp>
        <p:nvSpPr>
          <p:cNvPr id="73733" name="TextBox 5">
            <a:extLst>
              <a:ext uri="{FF2B5EF4-FFF2-40B4-BE49-F238E27FC236}">
                <a16:creationId xmlns:a16="http://schemas.microsoft.com/office/drawing/2014/main" id="{02B54DD2-0162-4E84-A1DE-E7EAA6136262}"/>
              </a:ext>
            </a:extLst>
          </p:cNvPr>
          <p:cNvSpPr txBox="1">
            <a:spLocks noChangeArrowheads="1"/>
          </p:cNvSpPr>
          <p:nvPr/>
        </p:nvSpPr>
        <p:spPr bwMode="auto">
          <a:xfrm>
            <a:off x="5470525" y="3916363"/>
            <a:ext cx="388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a:solidFill>
                  <a:srgbClr val="FF0000"/>
                </a:solidFill>
                <a:latin typeface="+mn-lt"/>
              </a:rPr>
              <a:t>添加行</a:t>
            </a:r>
            <a:endParaRPr lang="en-US" altLang="zh-CN" sz="2800" b="1" dirty="0">
              <a:solidFill>
                <a:srgbClr val="FF0000"/>
              </a:solidFill>
              <a:latin typeface="+mn-lt"/>
              <a:cs typeface="Courier New" panose="02070309020205020404" pitchFamily="49" charset="0"/>
            </a:endParaRPr>
          </a:p>
        </p:txBody>
      </p:sp>
      <p:sp>
        <p:nvSpPr>
          <p:cNvPr id="8" name="Content Placeholder 2">
            <a:extLst>
              <a:ext uri="{FF2B5EF4-FFF2-40B4-BE49-F238E27FC236}">
                <a16:creationId xmlns:a16="http://schemas.microsoft.com/office/drawing/2014/main" id="{FA3FB6B7-2750-4293-93C5-8E3B2729A150}"/>
              </a:ext>
            </a:extLst>
          </p:cNvPr>
          <p:cNvSpPr>
            <a:spLocks noGrp="1"/>
          </p:cNvSpPr>
          <p:nvPr>
            <p:ph idx="1"/>
          </p:nvPr>
        </p:nvSpPr>
        <p:spPr>
          <a:xfrm>
            <a:off x="1097280" y="1240778"/>
            <a:ext cx="10058400" cy="5060447"/>
          </a:xfrm>
        </p:spPr>
        <p:txBody>
          <a:bodyPr/>
          <a:lstStyle/>
          <a:p>
            <a:pPr>
              <a:buFontTx/>
              <a:buNone/>
            </a:pPr>
            <a:r>
              <a:rPr lang="en-US" altLang="zh-CN" dirty="0">
                <a:latin typeface="Courier New" panose="02070309020205020404" pitchFamily="49" charset="0"/>
                <a:ea typeface="宋体" panose="02010600030101010101" pitchFamily="2" charset="-122"/>
                <a:cs typeface="Courier New" panose="02070309020205020404" pitchFamily="49" charset="0"/>
              </a:rPr>
              <a:t>&gt; </a:t>
            </a:r>
            <a:r>
              <a:rPr lang="en-US" altLang="zh-CN" dirty="0" err="1">
                <a:latin typeface="Courier New" panose="02070309020205020404" pitchFamily="49" charset="0"/>
                <a:ea typeface="宋体" panose="02010600030101010101" pitchFamily="2" charset="-122"/>
                <a:cs typeface="Courier New" panose="02070309020205020404" pitchFamily="49" charset="0"/>
              </a:rPr>
              <a:t>newData</a:t>
            </a:r>
            <a:r>
              <a:rPr lang="en-US" altLang="zh-CN" dirty="0">
                <a:latin typeface="Courier New" panose="02070309020205020404" pitchFamily="49" charset="0"/>
                <a:ea typeface="宋体" panose="02010600030101010101" pitchFamily="2" charset="-122"/>
                <a:cs typeface="Courier New" panose="02070309020205020404" pitchFamily="49" charset="0"/>
              </a:rPr>
              <a:t> &lt;- </a:t>
            </a:r>
            <a:r>
              <a:rPr lang="en-US" altLang="zh-CN" dirty="0" err="1">
                <a:latin typeface="Courier New" panose="02070309020205020404" pitchFamily="49" charset="0"/>
                <a:ea typeface="宋体" panose="02010600030101010101" pitchFamily="2" charset="-122"/>
                <a:cs typeface="Courier New" panose="02070309020205020404" pitchFamily="49" charset="0"/>
              </a:rPr>
              <a:t>cbind</a:t>
            </a:r>
            <a:r>
              <a:rPr lang="en-US" altLang="zh-CN" dirty="0">
                <a:latin typeface="Courier New" panose="02070309020205020404" pitchFamily="49" charset="0"/>
                <a:ea typeface="宋体" panose="02010600030101010101" pitchFamily="2" charset="-122"/>
                <a:cs typeface="Courier New" panose="02070309020205020404" pitchFamily="49" charset="0"/>
              </a:rPr>
              <a:t>(</a:t>
            </a:r>
            <a:r>
              <a:rPr lang="en-US" altLang="zh-CN" dirty="0" err="1">
                <a:latin typeface="Courier New" panose="02070309020205020404" pitchFamily="49" charset="0"/>
                <a:ea typeface="宋体" panose="02010600030101010101" pitchFamily="2" charset="-122"/>
                <a:cs typeface="Courier New" panose="02070309020205020404" pitchFamily="49" charset="0"/>
              </a:rPr>
              <a:t>newData</a:t>
            </a:r>
            <a:r>
              <a:rPr lang="en-US" altLang="zh-CN" dirty="0">
                <a:latin typeface="Courier New" panose="02070309020205020404" pitchFamily="49" charset="0"/>
                <a:ea typeface="宋体" panose="02010600030101010101" pitchFamily="2" charset="-122"/>
                <a:cs typeface="Courier New" panose="02070309020205020404" pitchFamily="49" charset="0"/>
              </a:rPr>
              <a:t>, 21:25)</a:t>
            </a:r>
          </a:p>
          <a:p>
            <a:pPr>
              <a:buFontTx/>
              <a:buNone/>
            </a:pPr>
            <a:endParaRPr lang="en-US" altLang="zh-CN" dirty="0">
              <a:latin typeface="Courier New" panose="02070309020205020404" pitchFamily="49" charset="0"/>
              <a:ea typeface="宋体" panose="02010600030101010101" pitchFamily="2" charset="-122"/>
              <a:cs typeface="Courier New" panose="02070309020205020404" pitchFamily="49" charset="0"/>
            </a:endParaRPr>
          </a:p>
          <a:p>
            <a:pPr>
              <a:buFontTx/>
              <a:buNone/>
            </a:pPr>
            <a:r>
              <a:rPr lang="en-US" altLang="zh-CN" dirty="0">
                <a:latin typeface="Courier New" panose="02070309020205020404" pitchFamily="49" charset="0"/>
                <a:ea typeface="宋体" panose="02010600030101010101" pitchFamily="2" charset="-122"/>
                <a:cs typeface="Courier New" panose="02070309020205020404" pitchFamily="49" charset="0"/>
              </a:rPr>
              <a:t>&gt; </a:t>
            </a:r>
            <a:r>
              <a:rPr lang="en-US" altLang="zh-CN" dirty="0" err="1">
                <a:latin typeface="Courier New" panose="02070309020205020404" pitchFamily="49" charset="0"/>
                <a:ea typeface="宋体" panose="02010600030101010101" pitchFamily="2" charset="-122"/>
                <a:cs typeface="Courier New" panose="02070309020205020404" pitchFamily="49" charset="0"/>
              </a:rPr>
              <a:t>newData</a:t>
            </a:r>
            <a:r>
              <a:rPr lang="en-US" altLang="zh-CN" dirty="0">
                <a:latin typeface="Courier New" panose="02070309020205020404" pitchFamily="49" charset="0"/>
                <a:ea typeface="宋体" panose="02010600030101010101" pitchFamily="2" charset="-122"/>
                <a:cs typeface="Courier New" panose="02070309020205020404" pitchFamily="49" charset="0"/>
              </a:rPr>
              <a:t> &lt;- </a:t>
            </a:r>
            <a:r>
              <a:rPr lang="en-US" altLang="zh-CN" dirty="0" err="1">
                <a:latin typeface="Courier New" panose="02070309020205020404" pitchFamily="49" charset="0"/>
                <a:ea typeface="宋体" panose="02010600030101010101" pitchFamily="2" charset="-122"/>
                <a:cs typeface="Courier New" panose="02070309020205020404" pitchFamily="49" charset="0"/>
              </a:rPr>
              <a:t>rbind</a:t>
            </a:r>
            <a:r>
              <a:rPr lang="en-US" altLang="zh-CN" dirty="0">
                <a:latin typeface="Courier New" panose="02070309020205020404" pitchFamily="49" charset="0"/>
                <a:ea typeface="宋体" panose="02010600030101010101" pitchFamily="2" charset="-122"/>
                <a:cs typeface="Courier New" panose="02070309020205020404" pitchFamily="49" charset="0"/>
              </a:rPr>
              <a:t>(</a:t>
            </a:r>
            <a:r>
              <a:rPr lang="en-US" altLang="zh-CN" dirty="0" err="1">
                <a:latin typeface="Courier New" panose="02070309020205020404" pitchFamily="49" charset="0"/>
                <a:ea typeface="宋体" panose="02010600030101010101" pitchFamily="2" charset="-122"/>
                <a:cs typeface="Courier New" panose="02070309020205020404" pitchFamily="49" charset="0"/>
              </a:rPr>
              <a:t>newData</a:t>
            </a:r>
            <a:r>
              <a:rPr lang="en-US" altLang="zh-CN" dirty="0">
                <a:latin typeface="Courier New" panose="02070309020205020404" pitchFamily="49" charset="0"/>
                <a:ea typeface="宋体" panose="02010600030101010101" pitchFamily="2" charset="-122"/>
                <a:cs typeface="Courier New" panose="02070309020205020404" pitchFamily="49" charset="0"/>
              </a:rPr>
              <a:t>, 96:100) </a:t>
            </a:r>
          </a:p>
          <a:p>
            <a:pPr>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[,1] [,2] [,3] [,4] [,5]</a:t>
            </a:r>
          </a:p>
          <a:p>
            <a:pPr>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[1,]    1    6   11   16   21	</a:t>
            </a:r>
          </a:p>
          <a:p>
            <a:pPr>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[2,]    2    7   12   17   22</a:t>
            </a:r>
          </a:p>
          <a:p>
            <a:pPr>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[3,]    3    8   13   18   23</a:t>
            </a:r>
          </a:p>
          <a:p>
            <a:pPr>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[4,]    4    9   14   19   24</a:t>
            </a:r>
          </a:p>
          <a:p>
            <a:pPr>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[5,]    5   10   15   20   25</a:t>
            </a:r>
          </a:p>
          <a:p>
            <a:pPr>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[6,]    96  97   98   99   100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8D798FEC-3A71-48CC-9E62-F319A5D6A463}"/>
              </a:ext>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长度和维度</a:t>
            </a:r>
            <a:endParaRPr lang="en-US" altLang="zh-CN" dirty="0">
              <a:solidFill>
                <a:schemeClr val="tx1">
                  <a:lumMod val="75000"/>
                  <a:lumOff val="25000"/>
                </a:schemeClr>
              </a:solidFill>
            </a:endParaRPr>
          </a:p>
        </p:txBody>
      </p:sp>
      <p:sp>
        <p:nvSpPr>
          <p:cNvPr id="60419" name="Content Placeholder 2">
            <a:extLst>
              <a:ext uri="{FF2B5EF4-FFF2-40B4-BE49-F238E27FC236}">
                <a16:creationId xmlns:a16="http://schemas.microsoft.com/office/drawing/2014/main" id="{2F392C68-705A-497B-A317-8C080F618671}"/>
              </a:ext>
            </a:extLst>
          </p:cNvPr>
          <p:cNvSpPr>
            <a:spLocks noGrp="1"/>
          </p:cNvSpPr>
          <p:nvPr>
            <p:ph idx="1"/>
          </p:nvPr>
        </p:nvSpPr>
        <p:spPr/>
        <p:txBody>
          <a:bodyPr/>
          <a:lstStyle/>
          <a:p>
            <a:pPr>
              <a:buFontTx/>
              <a:buNone/>
            </a:pPr>
            <a:r>
              <a:rPr lang="en-US" altLang="zh-CN" dirty="0">
                <a:latin typeface="Courier New" panose="02070309020205020404" pitchFamily="49" charset="0"/>
                <a:cs typeface="Courier New" panose="02070309020205020404" pitchFamily="49" charset="0"/>
              </a:rPr>
              <a:t>&gt; dim(</a:t>
            </a:r>
            <a:r>
              <a:rPr lang="en-US" altLang="zh-CN" dirty="0" err="1">
                <a:latin typeface="Courier New" panose="02070309020205020404" pitchFamily="49" charset="0"/>
                <a:cs typeface="Courier New" panose="02070309020205020404" pitchFamily="49" charset="0"/>
              </a:rPr>
              <a:t>newData</a:t>
            </a:r>
            <a:r>
              <a:rPr lang="en-US" altLang="zh-CN" dirty="0">
                <a:latin typeface="Courier New" panose="02070309020205020404" pitchFamily="49" charset="0"/>
                <a:cs typeface="Courier New" panose="02070309020205020404" pitchFamily="49" charset="0"/>
              </a:rPr>
              <a:t>)</a:t>
            </a:r>
          </a:p>
          <a:p>
            <a:pPr>
              <a:buFontTx/>
              <a:buNone/>
            </a:pPr>
            <a:r>
              <a:rPr lang="en-US" altLang="zh-CN" dirty="0">
                <a:latin typeface="Courier New" panose="02070309020205020404" pitchFamily="49" charset="0"/>
                <a:cs typeface="Courier New" panose="02070309020205020404" pitchFamily="49" charset="0"/>
              </a:rPr>
              <a:t>[1] 6 5</a:t>
            </a:r>
          </a:p>
          <a:p>
            <a:pPr>
              <a:buFontTx/>
              <a:buNone/>
            </a:pPr>
            <a:endParaRPr lang="en-US" altLang="zh-CN" dirty="0">
              <a:latin typeface="Courier New" panose="02070309020205020404" pitchFamily="49" charset="0"/>
              <a:cs typeface="Courier New" panose="02070309020205020404" pitchFamily="49" charset="0"/>
            </a:endParaRPr>
          </a:p>
          <a:p>
            <a:pPr>
              <a:buFontTx/>
              <a:buNone/>
            </a:pPr>
            <a:r>
              <a:rPr lang="en-US" altLang="zh-CN" dirty="0">
                <a:latin typeface="Courier New" panose="02070309020205020404" pitchFamily="49" charset="0"/>
                <a:cs typeface="Courier New" panose="02070309020205020404" pitchFamily="49" charset="0"/>
              </a:rPr>
              <a:t>&gt; length(</a:t>
            </a:r>
            <a:r>
              <a:rPr lang="en-US" altLang="zh-CN" dirty="0" err="1">
                <a:latin typeface="Courier New" panose="02070309020205020404" pitchFamily="49" charset="0"/>
                <a:cs typeface="Courier New" panose="02070309020205020404" pitchFamily="49" charset="0"/>
              </a:rPr>
              <a:t>newData</a:t>
            </a:r>
            <a:r>
              <a:rPr lang="en-US" altLang="zh-CN" dirty="0">
                <a:latin typeface="Courier New" panose="02070309020205020404" pitchFamily="49" charset="0"/>
                <a:cs typeface="Courier New" panose="02070309020205020404" pitchFamily="49" charset="0"/>
              </a:rPr>
              <a:t>)</a:t>
            </a:r>
          </a:p>
          <a:p>
            <a:pPr>
              <a:buFontTx/>
              <a:buNone/>
            </a:pPr>
            <a:r>
              <a:rPr lang="en-US" altLang="zh-CN" dirty="0">
                <a:latin typeface="Courier New" panose="02070309020205020404" pitchFamily="49" charset="0"/>
                <a:cs typeface="Courier New" panose="02070309020205020404" pitchFamily="49" charset="0"/>
              </a:rPr>
              <a:t>[1] 30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57EED18B-9E7C-401A-B0DC-0B2F12E8D18F}"/>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索引矩阵</a:t>
            </a:r>
            <a:endParaRPr lang="en-US" altLang="zh-CN">
              <a:solidFill>
                <a:schemeClr val="tx1">
                  <a:lumMod val="75000"/>
                  <a:lumOff val="25000"/>
                </a:schemeClr>
              </a:solidFill>
            </a:endParaRPr>
          </a:p>
        </p:txBody>
      </p:sp>
      <p:sp>
        <p:nvSpPr>
          <p:cNvPr id="76804" name="TextBox 3">
            <a:extLst>
              <a:ext uri="{FF2B5EF4-FFF2-40B4-BE49-F238E27FC236}">
                <a16:creationId xmlns:a16="http://schemas.microsoft.com/office/drawing/2014/main" id="{C19D2EF0-A187-432D-96C9-6A1BE59151E3}"/>
              </a:ext>
            </a:extLst>
          </p:cNvPr>
          <p:cNvSpPr txBox="1">
            <a:spLocks noChangeArrowheads="1"/>
          </p:cNvSpPr>
          <p:nvPr/>
        </p:nvSpPr>
        <p:spPr bwMode="auto">
          <a:xfrm>
            <a:off x="4876800" y="2362200"/>
            <a:ext cx="434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en-US" altLang="zh-CN" sz="2800" b="1">
                <a:solidFill>
                  <a:srgbClr val="FF0000"/>
                </a:solidFill>
                <a:latin typeface="+mn-lt"/>
              </a:rPr>
              <a:t>[</a:t>
            </a:r>
            <a:r>
              <a:rPr lang="zh-CN" altLang="en-US" sz="2800" b="1">
                <a:solidFill>
                  <a:srgbClr val="FF0000"/>
                </a:solidFill>
                <a:latin typeface="+mn-lt"/>
              </a:rPr>
              <a:t>行，列</a:t>
            </a:r>
            <a:r>
              <a:rPr lang="en-US" altLang="zh-CN" sz="2800" b="1">
                <a:solidFill>
                  <a:srgbClr val="FF0000"/>
                </a:solidFill>
                <a:latin typeface="+mn-lt"/>
              </a:rPr>
              <a:t>]</a:t>
            </a:r>
            <a:endParaRPr lang="en-US" altLang="zh-CN" sz="2800" b="1" dirty="0">
              <a:solidFill>
                <a:srgbClr val="FF0000"/>
              </a:solidFill>
              <a:latin typeface="+mn-lt"/>
              <a:cs typeface="Courier New" panose="02070309020205020404" pitchFamily="49" charset="0"/>
            </a:endParaRPr>
          </a:p>
        </p:txBody>
      </p:sp>
      <p:sp>
        <p:nvSpPr>
          <p:cNvPr id="5" name="Content Placeholder 2">
            <a:extLst>
              <a:ext uri="{FF2B5EF4-FFF2-40B4-BE49-F238E27FC236}">
                <a16:creationId xmlns:a16="http://schemas.microsoft.com/office/drawing/2014/main" id="{D72CE87E-734A-4407-BE6D-B777B789A125}"/>
              </a:ext>
            </a:extLst>
          </p:cNvPr>
          <p:cNvSpPr>
            <a:spLocks noGrp="1"/>
          </p:cNvSpPr>
          <p:nvPr>
            <p:ph idx="1"/>
          </p:nvPr>
        </p:nvSpPr>
        <p:spPr>
          <a:xfrm>
            <a:off x="1097280" y="1240778"/>
            <a:ext cx="10058400" cy="5060447"/>
          </a:xfrm>
        </p:spPr>
        <p:txBody>
          <a:bodyPr/>
          <a:lstStyle/>
          <a:p>
            <a:pPr>
              <a:buFontTx/>
              <a:buNone/>
            </a:pPr>
            <a:r>
              <a:rPr lang="en-US" altLang="zh-CN" dirty="0">
                <a:latin typeface="Courier New" panose="02070309020205020404" pitchFamily="49" charset="0"/>
                <a:ea typeface="宋体" panose="02010600030101010101" pitchFamily="2" charset="-122"/>
                <a:cs typeface="Courier New" panose="02070309020205020404" pitchFamily="49" charset="0"/>
              </a:rPr>
              <a:t>&gt; </a:t>
            </a:r>
            <a:r>
              <a:rPr lang="en-US" altLang="zh-CN" dirty="0" err="1">
                <a:latin typeface="Courier New" panose="02070309020205020404" pitchFamily="49" charset="0"/>
                <a:ea typeface="宋体" panose="02010600030101010101" pitchFamily="2" charset="-122"/>
                <a:cs typeface="Courier New" panose="02070309020205020404" pitchFamily="49" charset="0"/>
              </a:rPr>
              <a:t>newData</a:t>
            </a:r>
            <a:r>
              <a:rPr lang="en-US" altLang="zh-CN" dirty="0">
                <a:latin typeface="Courier New" panose="02070309020205020404" pitchFamily="49" charset="0"/>
                <a:ea typeface="宋体" panose="02010600030101010101" pitchFamily="2" charset="-122"/>
                <a:cs typeface="Courier New" panose="02070309020205020404" pitchFamily="49" charset="0"/>
              </a:rPr>
              <a:t>[2:4,1:2]</a:t>
            </a:r>
          </a:p>
          <a:p>
            <a:pPr>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[,1] [,2]</a:t>
            </a:r>
          </a:p>
          <a:p>
            <a:pPr>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[1,]    2    7</a:t>
            </a:r>
          </a:p>
          <a:p>
            <a:pPr>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[2,]    3    8</a:t>
            </a:r>
          </a:p>
          <a:p>
            <a:pPr>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[3,]    4    9</a:t>
            </a:r>
          </a:p>
          <a:p>
            <a:pPr>
              <a:buFontTx/>
              <a:buNone/>
            </a:pP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&gt;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newData</a:t>
            </a:r>
            <a:r>
              <a:rPr lang="en-US" altLang="zh-CN" sz="2400" dirty="0">
                <a:latin typeface="Courier New" panose="02070309020205020404" pitchFamily="49" charset="0"/>
                <a:ea typeface="宋体" panose="02010600030101010101" pitchFamily="2" charset="-122"/>
                <a:cs typeface="Courier New" panose="02070309020205020404" pitchFamily="49" charset="0"/>
              </a:rPr>
              <a:t>[c(1,3,5), c(1:2)]</a:t>
            </a:r>
          </a:p>
          <a:p>
            <a:pPr>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[,1] [,2]</a:t>
            </a:r>
          </a:p>
          <a:p>
            <a:pPr>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[1,]    1    6</a:t>
            </a:r>
          </a:p>
          <a:p>
            <a:pPr>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[2,]    3    8</a:t>
            </a:r>
          </a:p>
          <a:p>
            <a:pPr>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[3,]    5   10</a:t>
            </a:r>
          </a:p>
          <a:p>
            <a:pPr>
              <a:buFontTx/>
              <a:buNone/>
            </a:pPr>
            <a:endParaRPr lang="en-US" altLang="zh-CN"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971582E4-5535-4187-B7C6-717531720E09}"/>
              </a:ext>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数据结构</a:t>
            </a:r>
            <a:r>
              <a:rPr lang="en-US" altLang="zh-CN" dirty="0"/>
              <a:t>Data Frames</a:t>
            </a:r>
            <a:endParaRPr lang="en-US" altLang="zh-CN" dirty="0">
              <a:solidFill>
                <a:schemeClr val="tx1">
                  <a:lumMod val="75000"/>
                  <a:lumOff val="25000"/>
                </a:schemeClr>
              </a:solidFill>
            </a:endParaRPr>
          </a:p>
        </p:txBody>
      </p:sp>
      <p:sp>
        <p:nvSpPr>
          <p:cNvPr id="63491" name="Content Placeholder 2">
            <a:extLst>
              <a:ext uri="{FF2B5EF4-FFF2-40B4-BE49-F238E27FC236}">
                <a16:creationId xmlns:a16="http://schemas.microsoft.com/office/drawing/2014/main" id="{6E38946B-B33F-4856-B423-9BDFB3DCDF30}"/>
              </a:ext>
            </a:extLst>
          </p:cNvPr>
          <p:cNvSpPr>
            <a:spLocks noGrp="1"/>
          </p:cNvSpPr>
          <p:nvPr>
            <p:ph idx="1"/>
          </p:nvPr>
        </p:nvSpPr>
        <p:spPr>
          <a:xfrm>
            <a:off x="1096963" y="1554163"/>
            <a:ext cx="8229600" cy="4525962"/>
          </a:xfrm>
        </p:spPr>
        <p:txBody>
          <a:bodyPr/>
          <a:lstStyle/>
          <a:p>
            <a:pPr eaLnBrk="1" hangingPunct="1"/>
            <a:r>
              <a:rPr lang="zh-CN" altLang="en-US" dirty="0"/>
              <a:t>一般来说，最好从电子表格程序（如</a:t>
            </a:r>
            <a:r>
              <a:rPr lang="en-US" altLang="zh-CN" dirty="0"/>
              <a:t>Excel</a:t>
            </a:r>
            <a:r>
              <a:rPr lang="zh-CN" altLang="en-US" dirty="0"/>
              <a:t>）中准备和创建的文本文件中导入数据结构</a:t>
            </a:r>
            <a:endParaRPr lang="en-US" altLang="zh-CN" dirty="0"/>
          </a:p>
          <a:p>
            <a:pPr marL="384048" lvl="1" indent="-182880" eaLnBrk="1" hangingPunct="1"/>
            <a:r>
              <a:rPr lang="zh-CN" altLang="en-US" dirty="0">
                <a:solidFill>
                  <a:schemeClr val="tx1">
                    <a:lumMod val="75000"/>
                    <a:lumOff val="25000"/>
                  </a:schemeClr>
                </a:solidFill>
                <a:ea typeface="宋体" panose="02010600030101010101" pitchFamily="2" charset="-122"/>
              </a:rPr>
              <a:t>我们将学习如何做到这一点</a:t>
            </a:r>
            <a:endParaRPr lang="en-US" altLang="zh-CN" dirty="0">
              <a:solidFill>
                <a:schemeClr val="tx1">
                  <a:lumMod val="75000"/>
                  <a:lumOff val="25000"/>
                </a:schemeClr>
              </a:solidFill>
              <a:ea typeface="宋体" panose="02010600030101010101" pitchFamily="2" charset="-122"/>
            </a:endParaRPr>
          </a:p>
          <a:p>
            <a:pPr eaLnBrk="1" hangingPunct="1"/>
            <a:r>
              <a:rPr lang="zh-CN" altLang="en-US" dirty="0"/>
              <a:t>不过，我首先想让大家学习如何在</a:t>
            </a:r>
            <a:r>
              <a:rPr lang="en-US" altLang="zh-CN" dirty="0"/>
              <a:t>R</a:t>
            </a:r>
            <a:r>
              <a:rPr lang="zh-CN" altLang="en-US" dirty="0"/>
              <a:t>中从头开始创建数据结构</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F96D433-AB25-440B-BB23-6B808C497259}"/>
              </a:ext>
            </a:extLst>
          </p:cNvPr>
          <p:cNvSpPr>
            <a:spLocks noGrp="1" noChangeArrowheads="1"/>
          </p:cNvSpPr>
          <p:nvPr>
            <p:ph type="title"/>
          </p:nvPr>
        </p:nvSpPr>
        <p:spPr/>
        <p:txBody>
          <a:bodyPr/>
          <a:lstStyle/>
          <a:p>
            <a:pPr eaLnBrk="1" fontAlgn="auto" hangingPunct="1">
              <a:spcAft>
                <a:spcPts val="0"/>
              </a:spcAft>
              <a:defRPr/>
            </a:pPr>
            <a:r>
              <a:rPr lang="en-US" altLang="zh-CN" dirty="0"/>
              <a:t>Data Frames</a:t>
            </a:r>
            <a:endParaRPr lang="en-US" altLang="zh-CN" dirty="0">
              <a:solidFill>
                <a:schemeClr val="tx1">
                  <a:lumMod val="75000"/>
                  <a:lumOff val="25000"/>
                </a:schemeClr>
              </a:solidFill>
            </a:endParaRPr>
          </a:p>
        </p:txBody>
      </p:sp>
      <p:sp>
        <p:nvSpPr>
          <p:cNvPr id="12" name="Oval 11">
            <a:extLst>
              <a:ext uri="{FF2B5EF4-FFF2-40B4-BE49-F238E27FC236}">
                <a16:creationId xmlns:a16="http://schemas.microsoft.com/office/drawing/2014/main" id="{629D8FA6-E040-47B1-8C4C-38F30A9ADA15}"/>
              </a:ext>
            </a:extLst>
          </p:cNvPr>
          <p:cNvSpPr/>
          <p:nvPr/>
        </p:nvSpPr>
        <p:spPr>
          <a:xfrm>
            <a:off x="3941763" y="2038350"/>
            <a:ext cx="2541587" cy="673100"/>
          </a:xfrm>
          <a:prstGeom prst="ellipse">
            <a:avLst/>
          </a:prstGeom>
          <a:noFill/>
          <a:ln w="57150">
            <a:solidFill>
              <a:srgbClr val="FF0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13" name="Oval 12">
            <a:extLst>
              <a:ext uri="{FF2B5EF4-FFF2-40B4-BE49-F238E27FC236}">
                <a16:creationId xmlns:a16="http://schemas.microsoft.com/office/drawing/2014/main" id="{61CCAD7B-5BB6-41E2-9C86-911D3AB4DB16}"/>
              </a:ext>
            </a:extLst>
          </p:cNvPr>
          <p:cNvSpPr/>
          <p:nvPr/>
        </p:nvSpPr>
        <p:spPr>
          <a:xfrm>
            <a:off x="1916113" y="2667000"/>
            <a:ext cx="3048000" cy="762000"/>
          </a:xfrm>
          <a:prstGeom prst="ellipse">
            <a:avLst/>
          </a:prstGeom>
          <a:noFill/>
          <a:ln w="57150">
            <a:solidFill>
              <a:srgbClr val="FF0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14" name="TextBox 13">
            <a:extLst>
              <a:ext uri="{FF2B5EF4-FFF2-40B4-BE49-F238E27FC236}">
                <a16:creationId xmlns:a16="http://schemas.microsoft.com/office/drawing/2014/main" id="{C067EC57-DCEC-4A01-996A-D5EDED5FEBEF}"/>
              </a:ext>
            </a:extLst>
          </p:cNvPr>
          <p:cNvSpPr txBox="1">
            <a:spLocks noChangeArrowheads="1"/>
          </p:cNvSpPr>
          <p:nvPr/>
        </p:nvSpPr>
        <p:spPr bwMode="auto">
          <a:xfrm>
            <a:off x="2273300" y="4298950"/>
            <a:ext cx="388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b="1">
                <a:solidFill>
                  <a:srgbClr val="FF0000"/>
                </a:solidFill>
              </a:rPr>
              <a:t>列名</a:t>
            </a:r>
            <a:endParaRPr lang="en-US" altLang="zh-CN" sz="2800" b="1">
              <a:solidFill>
                <a:srgbClr val="FF0000"/>
              </a:solidFill>
              <a:cs typeface="Courier New" panose="02070309020205020404" pitchFamily="49" charset="0"/>
            </a:endParaRPr>
          </a:p>
        </p:txBody>
      </p:sp>
      <p:sp>
        <p:nvSpPr>
          <p:cNvPr id="15" name="Oval 14">
            <a:extLst>
              <a:ext uri="{FF2B5EF4-FFF2-40B4-BE49-F238E27FC236}">
                <a16:creationId xmlns:a16="http://schemas.microsoft.com/office/drawing/2014/main" id="{1572B3A9-933F-4928-B01F-D3DB2FDF58C0}"/>
              </a:ext>
            </a:extLst>
          </p:cNvPr>
          <p:cNvSpPr/>
          <p:nvPr/>
        </p:nvSpPr>
        <p:spPr>
          <a:xfrm>
            <a:off x="6684963" y="2038350"/>
            <a:ext cx="1219200" cy="762000"/>
          </a:xfrm>
          <a:prstGeom prst="ellipse">
            <a:avLst/>
          </a:prstGeom>
          <a:noFill/>
          <a:ln w="57150">
            <a:solidFill>
              <a:srgbClr val="FFC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16" name="TextBox 15">
            <a:extLst>
              <a:ext uri="{FF2B5EF4-FFF2-40B4-BE49-F238E27FC236}">
                <a16:creationId xmlns:a16="http://schemas.microsoft.com/office/drawing/2014/main" id="{03BAE1CA-A5AF-4927-B254-B99F0B6128A0}"/>
              </a:ext>
            </a:extLst>
          </p:cNvPr>
          <p:cNvSpPr txBox="1">
            <a:spLocks noChangeArrowheads="1"/>
          </p:cNvSpPr>
          <p:nvPr/>
        </p:nvSpPr>
        <p:spPr bwMode="auto">
          <a:xfrm>
            <a:off x="7162800" y="4302125"/>
            <a:ext cx="388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b="1">
                <a:solidFill>
                  <a:srgbClr val="FFC000"/>
                </a:solidFill>
              </a:rPr>
              <a:t>数据值</a:t>
            </a:r>
            <a:endParaRPr lang="en-US" altLang="zh-CN" sz="2800" b="1">
              <a:solidFill>
                <a:srgbClr val="FFC000"/>
              </a:solidFill>
              <a:cs typeface="Courier New" panose="02070309020205020404" pitchFamily="49" charset="0"/>
            </a:endParaRPr>
          </a:p>
        </p:txBody>
      </p:sp>
      <p:sp>
        <p:nvSpPr>
          <p:cNvPr id="17" name="Oval 16">
            <a:extLst>
              <a:ext uri="{FF2B5EF4-FFF2-40B4-BE49-F238E27FC236}">
                <a16:creationId xmlns:a16="http://schemas.microsoft.com/office/drawing/2014/main" id="{E993C9AB-2BE4-48BC-90F5-F193476F5A26}"/>
              </a:ext>
            </a:extLst>
          </p:cNvPr>
          <p:cNvSpPr/>
          <p:nvPr/>
        </p:nvSpPr>
        <p:spPr>
          <a:xfrm>
            <a:off x="5257800" y="2743200"/>
            <a:ext cx="1676400" cy="609600"/>
          </a:xfrm>
          <a:prstGeom prst="ellipse">
            <a:avLst/>
          </a:prstGeom>
          <a:noFill/>
          <a:ln w="57150">
            <a:solidFill>
              <a:srgbClr val="FFC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11" name="Rectangle 3">
            <a:extLst>
              <a:ext uri="{FF2B5EF4-FFF2-40B4-BE49-F238E27FC236}">
                <a16:creationId xmlns:a16="http://schemas.microsoft.com/office/drawing/2014/main" id="{6CA8A3F7-4C3D-4508-AEA6-EE3DBE540E56}"/>
              </a:ext>
            </a:extLst>
          </p:cNvPr>
          <p:cNvSpPr txBox="1">
            <a:spLocks noChangeArrowheads="1"/>
          </p:cNvSpPr>
          <p:nvPr/>
        </p:nvSpPr>
        <p:spPr bwMode="auto">
          <a:xfrm>
            <a:off x="1097280" y="1122809"/>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a:lstStyle>
          <a:p>
            <a:pPr eaLnBrk="1" hangingPunct="1">
              <a:buFont typeface="Wingdings" pitchFamily="2" charset="2"/>
              <a:buNone/>
            </a:pPr>
            <a:endParaRPr lang="en-US" kern="0" dirty="0">
              <a:latin typeface="Courier New" pitchFamily="49" charset="0"/>
            </a:endParaRPr>
          </a:p>
          <a:p>
            <a:pPr eaLnBrk="1" hangingPunct="1">
              <a:buFont typeface="Wingdings" pitchFamily="2" charset="2"/>
              <a:buNone/>
            </a:pPr>
            <a:r>
              <a:rPr lang="en-US" kern="0" dirty="0">
                <a:latin typeface="Courier New" pitchFamily="49" charset="0"/>
              </a:rPr>
              <a:t>&gt; </a:t>
            </a:r>
            <a:r>
              <a:rPr lang="en-US" kern="0" dirty="0" err="1">
                <a:latin typeface="Courier New" pitchFamily="49" charset="0"/>
              </a:rPr>
              <a:t>myDataFrame</a:t>
            </a:r>
            <a:r>
              <a:rPr lang="en-US" kern="0" dirty="0">
                <a:latin typeface="Courier New" pitchFamily="49" charset="0"/>
              </a:rPr>
              <a:t> &lt;-</a:t>
            </a:r>
          </a:p>
          <a:p>
            <a:pPr eaLnBrk="1" hangingPunct="1">
              <a:buFont typeface="Wingdings" pitchFamily="2" charset="2"/>
              <a:buNone/>
            </a:pPr>
            <a:r>
              <a:rPr lang="en-US" kern="0" dirty="0">
                <a:latin typeface="Courier New" pitchFamily="49" charset="0"/>
              </a:rPr>
              <a:t>+ </a:t>
            </a:r>
            <a:r>
              <a:rPr lang="en-US" kern="0" dirty="0" err="1">
                <a:latin typeface="Courier New" pitchFamily="49" charset="0"/>
              </a:rPr>
              <a:t>data.frame</a:t>
            </a:r>
            <a:r>
              <a:rPr lang="en-US" kern="0" dirty="0">
                <a:latin typeface="Courier New" pitchFamily="49" charset="0"/>
              </a:rPr>
              <a:t>(</a:t>
            </a:r>
            <a:r>
              <a:rPr lang="en-US" kern="0" dirty="0" err="1">
                <a:latin typeface="Courier New" pitchFamily="49" charset="0"/>
              </a:rPr>
              <a:t>YearMeasured</a:t>
            </a:r>
            <a:r>
              <a:rPr lang="en-US" kern="0" dirty="0">
                <a:latin typeface="Courier New" pitchFamily="49" charset="0"/>
              </a:rPr>
              <a:t>=Year,</a:t>
            </a:r>
          </a:p>
          <a:p>
            <a:pPr eaLnBrk="1" hangingPunct="1">
              <a:buFont typeface="Wingdings" pitchFamily="2" charset="2"/>
              <a:buNone/>
            </a:pPr>
            <a:r>
              <a:rPr lang="en-US" kern="0" dirty="0">
                <a:latin typeface="Courier New" pitchFamily="49" charset="0"/>
              </a:rPr>
              <a:t>+    </a:t>
            </a:r>
            <a:r>
              <a:rPr lang="en-US" kern="0" dirty="0" err="1">
                <a:latin typeface="Courier New" pitchFamily="49" charset="0"/>
              </a:rPr>
              <a:t>CarbonOutput</a:t>
            </a:r>
            <a:r>
              <a:rPr lang="en-US" kern="0" dirty="0">
                <a:latin typeface="Courier New" pitchFamily="49" charset="0"/>
              </a:rPr>
              <a:t> = Carbon)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ssolv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animBg="1"/>
      <p:bldP spid="16" grpId="0"/>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itle 1">
            <a:extLst>
              <a:ext uri="{FF2B5EF4-FFF2-40B4-BE49-F238E27FC236}">
                <a16:creationId xmlns:a16="http://schemas.microsoft.com/office/drawing/2014/main" id="{0B32386B-6B6B-467D-8D17-8ADEEC0280FC}"/>
              </a:ext>
            </a:extLst>
          </p:cNvPr>
          <p:cNvSpPr>
            <a:spLocks noGrp="1"/>
          </p:cNvSpPr>
          <p:nvPr>
            <p:ph type="title"/>
          </p:nvPr>
        </p:nvSpPr>
        <p:spPr/>
        <p:txBody>
          <a:bodyPr/>
          <a:lstStyle/>
          <a:p>
            <a:pPr eaLnBrk="1" fontAlgn="auto" hangingPunct="1">
              <a:spcAft>
                <a:spcPts val="0"/>
              </a:spcAft>
              <a:defRPr/>
            </a:pPr>
            <a:r>
              <a:rPr lang="en-US" altLang="zh-CN" dirty="0"/>
              <a:t>Data Frames</a:t>
            </a:r>
            <a:endParaRPr lang="en-US" altLang="zh-CN" dirty="0">
              <a:solidFill>
                <a:schemeClr val="tx1">
                  <a:lumMod val="75000"/>
                  <a:lumOff val="25000"/>
                </a:schemeClr>
              </a:solidFill>
            </a:endParaRPr>
          </a:p>
        </p:txBody>
      </p:sp>
      <p:sp>
        <p:nvSpPr>
          <p:cNvPr id="4" name="Oval 3">
            <a:extLst>
              <a:ext uri="{FF2B5EF4-FFF2-40B4-BE49-F238E27FC236}">
                <a16:creationId xmlns:a16="http://schemas.microsoft.com/office/drawing/2014/main" id="{FFDDB157-BB1E-42BF-9560-AC400FD7D6AF}"/>
              </a:ext>
            </a:extLst>
          </p:cNvPr>
          <p:cNvSpPr/>
          <p:nvPr/>
        </p:nvSpPr>
        <p:spPr>
          <a:xfrm>
            <a:off x="1600200" y="1728788"/>
            <a:ext cx="5334000" cy="609600"/>
          </a:xfrm>
          <a:prstGeom prst="ellipse">
            <a:avLst/>
          </a:prstGeom>
          <a:noFill/>
          <a:ln w="57150">
            <a:solidFill>
              <a:srgbClr val="FF0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5" name="Oval 4">
            <a:extLst>
              <a:ext uri="{FF2B5EF4-FFF2-40B4-BE49-F238E27FC236}">
                <a16:creationId xmlns:a16="http://schemas.microsoft.com/office/drawing/2014/main" id="{91AAFCDD-F202-416D-BE96-BB9DF9A14998}"/>
              </a:ext>
            </a:extLst>
          </p:cNvPr>
          <p:cNvSpPr/>
          <p:nvPr/>
        </p:nvSpPr>
        <p:spPr>
          <a:xfrm>
            <a:off x="893763" y="1828800"/>
            <a:ext cx="914400" cy="3429000"/>
          </a:xfrm>
          <a:prstGeom prst="ellipse">
            <a:avLst/>
          </a:prstGeom>
          <a:noFill/>
          <a:ln w="57150">
            <a:solidFill>
              <a:srgbClr val="7030A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6" name="TextBox 5">
            <a:extLst>
              <a:ext uri="{FF2B5EF4-FFF2-40B4-BE49-F238E27FC236}">
                <a16:creationId xmlns:a16="http://schemas.microsoft.com/office/drawing/2014/main" id="{6CA184B9-639C-4661-868F-940D90E0A9FE}"/>
              </a:ext>
            </a:extLst>
          </p:cNvPr>
          <p:cNvSpPr txBox="1">
            <a:spLocks noChangeArrowheads="1"/>
          </p:cNvSpPr>
          <p:nvPr/>
        </p:nvSpPr>
        <p:spPr bwMode="auto">
          <a:xfrm>
            <a:off x="6934200" y="1557338"/>
            <a:ext cx="2709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zh-CN" altLang="en-US" sz="2800" b="1">
                <a:solidFill>
                  <a:srgbClr val="FF0000"/>
                </a:solidFill>
                <a:latin typeface="+mn-lt"/>
              </a:rPr>
              <a:t>列名</a:t>
            </a:r>
            <a:endParaRPr lang="en-US" altLang="zh-CN" sz="2800" b="1" dirty="0">
              <a:solidFill>
                <a:srgbClr val="FF0000"/>
              </a:solidFill>
              <a:latin typeface="+mn-lt"/>
              <a:cs typeface="Courier New" panose="02070309020205020404" pitchFamily="49" charset="0"/>
            </a:endParaRPr>
          </a:p>
        </p:txBody>
      </p:sp>
      <p:sp>
        <p:nvSpPr>
          <p:cNvPr id="7" name="Rectangle 6">
            <a:extLst>
              <a:ext uri="{FF2B5EF4-FFF2-40B4-BE49-F238E27FC236}">
                <a16:creationId xmlns:a16="http://schemas.microsoft.com/office/drawing/2014/main" id="{11B08DD5-4D80-4F2D-AEBD-D96C469339F9}"/>
              </a:ext>
            </a:extLst>
          </p:cNvPr>
          <p:cNvSpPr/>
          <p:nvPr/>
        </p:nvSpPr>
        <p:spPr>
          <a:xfrm>
            <a:off x="2484438" y="2335213"/>
            <a:ext cx="3962400" cy="2781300"/>
          </a:xfrm>
          <a:prstGeom prst="rect">
            <a:avLst/>
          </a:prstGeom>
          <a:noFill/>
          <a:ln w="5715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8" name="TextBox 7">
            <a:extLst>
              <a:ext uri="{FF2B5EF4-FFF2-40B4-BE49-F238E27FC236}">
                <a16:creationId xmlns:a16="http://schemas.microsoft.com/office/drawing/2014/main" id="{48B6E45E-2943-457E-872D-53EFF24A8F0A}"/>
              </a:ext>
            </a:extLst>
          </p:cNvPr>
          <p:cNvSpPr txBox="1">
            <a:spLocks noChangeArrowheads="1"/>
          </p:cNvSpPr>
          <p:nvPr/>
        </p:nvSpPr>
        <p:spPr bwMode="auto">
          <a:xfrm>
            <a:off x="-555625" y="5510213"/>
            <a:ext cx="5181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zh-CN" altLang="en-US" sz="2800" b="1">
                <a:solidFill>
                  <a:srgbClr val="7030A0"/>
                </a:solidFill>
                <a:latin typeface="+mn-lt"/>
              </a:rPr>
              <a:t>行名称</a:t>
            </a:r>
            <a:endParaRPr lang="en-US" altLang="zh-CN" sz="2800" b="1" dirty="0">
              <a:solidFill>
                <a:srgbClr val="7030A0"/>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B06078B8-8601-416E-921C-8A384A086988}"/>
              </a:ext>
            </a:extLst>
          </p:cNvPr>
          <p:cNvSpPr txBox="1">
            <a:spLocks noChangeArrowheads="1"/>
          </p:cNvSpPr>
          <p:nvPr/>
        </p:nvSpPr>
        <p:spPr bwMode="auto">
          <a:xfrm>
            <a:off x="6934200" y="4592638"/>
            <a:ext cx="236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zh-CN" altLang="en-US" sz="2800" b="1">
                <a:solidFill>
                  <a:srgbClr val="FFC000"/>
                </a:solidFill>
                <a:latin typeface="+mn-lt"/>
              </a:rPr>
              <a:t>数据值</a:t>
            </a:r>
            <a:endParaRPr lang="en-US" altLang="zh-CN" sz="2800" b="1" dirty="0">
              <a:solidFill>
                <a:srgbClr val="FFC000"/>
              </a:solidFill>
              <a:latin typeface="+mn-lt"/>
              <a:cs typeface="Courier New" panose="02070309020205020404" pitchFamily="49" charset="0"/>
            </a:endParaRPr>
          </a:p>
        </p:txBody>
      </p:sp>
      <p:sp>
        <p:nvSpPr>
          <p:cNvPr id="12" name="Content Placeholder 2">
            <a:extLst>
              <a:ext uri="{FF2B5EF4-FFF2-40B4-BE49-F238E27FC236}">
                <a16:creationId xmlns:a16="http://schemas.microsoft.com/office/drawing/2014/main" id="{E624940D-0DC4-4F8D-B195-3308231A0C1F}"/>
              </a:ext>
            </a:extLst>
          </p:cNvPr>
          <p:cNvSpPr>
            <a:spLocks noGrp="1"/>
          </p:cNvSpPr>
          <p:nvPr>
            <p:ph idx="1"/>
          </p:nvPr>
        </p:nvSpPr>
        <p:spPr>
          <a:xfrm>
            <a:off x="1097280" y="1240778"/>
            <a:ext cx="10058400" cy="5060447"/>
          </a:xfrm>
        </p:spPr>
        <p:txBody>
          <a:bodyPr/>
          <a:lstStyle/>
          <a:p>
            <a:pPr>
              <a:buFontTx/>
              <a:buNone/>
            </a:pPr>
            <a:r>
              <a:rPr lang="en-US" altLang="zh-CN" dirty="0">
                <a:latin typeface="Courier New" panose="02070309020205020404" pitchFamily="49" charset="0"/>
                <a:ea typeface="宋体" panose="02010600030101010101" pitchFamily="2" charset="-122"/>
              </a:rPr>
              <a:t>&gt; </a:t>
            </a:r>
            <a:r>
              <a:rPr lang="en-US" altLang="zh-CN" dirty="0" err="1">
                <a:latin typeface="Courier New" panose="02070309020205020404" pitchFamily="49" charset="0"/>
                <a:ea typeface="宋体" panose="02010600030101010101" pitchFamily="2" charset="-122"/>
              </a:rPr>
              <a:t>myDataFrame</a:t>
            </a:r>
            <a:endParaRPr lang="en-US" altLang="zh-CN" dirty="0">
              <a:latin typeface="Courier New" panose="02070309020205020404" pitchFamily="49" charset="0"/>
              <a:ea typeface="宋体" panose="02010600030101010101" pitchFamily="2" charset="-122"/>
            </a:endParaRP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YearMeasured</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CarbonOutput</a:t>
            </a: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1         1800            8</a:t>
            </a: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2         1850           54</a:t>
            </a: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3         1900          534</a:t>
            </a: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4         1950         1630</a:t>
            </a: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5         2000         6611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DE024085-D72D-46A1-89EF-CBB288A7548E}"/>
              </a:ext>
            </a:extLst>
          </p:cNvPr>
          <p:cNvSpPr>
            <a:spLocks noGrp="1" noChangeArrowheads="1"/>
          </p:cNvSpPr>
          <p:nvPr>
            <p:ph type="title"/>
          </p:nvPr>
        </p:nvSpPr>
        <p:spPr/>
        <p:txBody>
          <a:bodyPr/>
          <a:lstStyle/>
          <a:p>
            <a:pPr eaLnBrk="1" fontAlgn="auto" hangingPunct="1">
              <a:spcAft>
                <a:spcPts val="0"/>
              </a:spcAft>
              <a:defRPr/>
            </a:pPr>
            <a:r>
              <a:rPr lang="en-US" altLang="zh-CN" dirty="0"/>
              <a:t>Data Frames </a:t>
            </a:r>
            <a:r>
              <a:rPr lang="zh-CN" altLang="en-US" dirty="0">
                <a:solidFill>
                  <a:schemeClr val="tx1">
                    <a:lumMod val="75000"/>
                    <a:lumOff val="25000"/>
                  </a:schemeClr>
                </a:solidFill>
              </a:rPr>
              <a:t>：添加列</a:t>
            </a:r>
            <a:endParaRPr lang="en-US" altLang="zh-CN" dirty="0">
              <a:solidFill>
                <a:schemeClr val="tx1">
                  <a:lumMod val="75000"/>
                  <a:lumOff val="25000"/>
                </a:schemeClr>
              </a:solidFill>
            </a:endParaRPr>
          </a:p>
        </p:txBody>
      </p:sp>
      <p:sp>
        <p:nvSpPr>
          <p:cNvPr id="11" name="Oval 10">
            <a:extLst>
              <a:ext uri="{FF2B5EF4-FFF2-40B4-BE49-F238E27FC236}">
                <a16:creationId xmlns:a16="http://schemas.microsoft.com/office/drawing/2014/main" id="{91AC91EA-9C8A-42D1-ACD3-3215B2D46880}"/>
              </a:ext>
            </a:extLst>
          </p:cNvPr>
          <p:cNvSpPr/>
          <p:nvPr/>
        </p:nvSpPr>
        <p:spPr>
          <a:xfrm>
            <a:off x="3765550" y="1241425"/>
            <a:ext cx="533400" cy="457200"/>
          </a:xfrm>
          <a:prstGeom prst="ellipse">
            <a:avLst/>
          </a:prstGeom>
          <a:noFill/>
          <a:ln w="57150">
            <a:solidFill>
              <a:srgbClr val="FF0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12" name="TextBox 11">
            <a:extLst>
              <a:ext uri="{FF2B5EF4-FFF2-40B4-BE49-F238E27FC236}">
                <a16:creationId xmlns:a16="http://schemas.microsoft.com/office/drawing/2014/main" id="{5766B607-ADA3-46B2-881C-3C97D599AE79}"/>
              </a:ext>
            </a:extLst>
          </p:cNvPr>
          <p:cNvSpPr txBox="1"/>
          <p:nvPr/>
        </p:nvSpPr>
        <p:spPr>
          <a:xfrm>
            <a:off x="1036638" y="2503488"/>
            <a:ext cx="11155362" cy="1384300"/>
          </a:xfrm>
          <a:prstGeom prst="rect">
            <a:avLst/>
          </a:prstGeom>
          <a:noFill/>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en-US" altLang="zh-CN" sz="2800" b="1" dirty="0">
                <a:solidFill>
                  <a:srgbClr val="FF0000"/>
                </a:solidFill>
                <a:latin typeface="+mn-lt"/>
              </a:rPr>
              <a:t>$</a:t>
            </a:r>
            <a:r>
              <a:rPr lang="zh-CN" altLang="en-US" sz="2800" b="1" dirty="0">
                <a:solidFill>
                  <a:srgbClr val="FF0000"/>
                </a:solidFill>
                <a:latin typeface="+mn-lt"/>
              </a:rPr>
              <a:t>表示我们正在标识一个列名</a:t>
            </a:r>
          </a:p>
          <a:p>
            <a:pPr eaLnBrk="1" fontAlgn="auto" hangingPunct="1">
              <a:spcBef>
                <a:spcPts val="0"/>
              </a:spcBef>
              <a:spcAft>
                <a:spcPts val="0"/>
              </a:spcAft>
              <a:defRPr/>
            </a:pPr>
            <a:r>
              <a:rPr lang="zh-CN" altLang="en-US" sz="2800" b="1" dirty="0">
                <a:solidFill>
                  <a:srgbClr val="FF0000"/>
                </a:solidFill>
                <a:latin typeface="+mn-lt"/>
              </a:rPr>
              <a:t> </a:t>
            </a:r>
          </a:p>
          <a:p>
            <a:pPr eaLnBrk="1" fontAlgn="auto" hangingPunct="1">
              <a:spcBef>
                <a:spcPts val="0"/>
              </a:spcBef>
              <a:spcAft>
                <a:spcPts val="0"/>
              </a:spcAft>
              <a:defRPr/>
            </a:pPr>
            <a:r>
              <a:rPr lang="zh-CN" altLang="en-US" sz="2800" b="1" dirty="0">
                <a:solidFill>
                  <a:srgbClr val="FF0000"/>
                </a:solidFill>
                <a:latin typeface="+mn-lt"/>
              </a:rPr>
              <a:t>因为该列不存在，因此将使用该名称创建一个新列</a:t>
            </a:r>
            <a:endParaRPr lang="en-US" altLang="zh-CN" sz="2800" b="1" dirty="0">
              <a:solidFill>
                <a:srgbClr val="FF0000"/>
              </a:solidFill>
              <a:latin typeface="+mn-lt"/>
              <a:cs typeface="Courier New" panose="02070309020205020404" pitchFamily="49" charset="0"/>
            </a:endParaRPr>
          </a:p>
        </p:txBody>
      </p:sp>
      <p:sp>
        <p:nvSpPr>
          <p:cNvPr id="8" name="Rectangle 3">
            <a:extLst>
              <a:ext uri="{FF2B5EF4-FFF2-40B4-BE49-F238E27FC236}">
                <a16:creationId xmlns:a16="http://schemas.microsoft.com/office/drawing/2014/main" id="{924A26C5-88CD-4ACB-BF06-40E3E4389C66}"/>
              </a:ext>
            </a:extLst>
          </p:cNvPr>
          <p:cNvSpPr txBox="1">
            <a:spLocks noChangeArrowheads="1"/>
          </p:cNvSpPr>
          <p:nvPr/>
        </p:nvSpPr>
        <p:spPr bwMode="auto">
          <a:xfrm>
            <a:off x="1097280" y="1240779"/>
            <a:ext cx="10058400" cy="437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914400" eaLnBrk="1" hangingPunct="1">
              <a:buFont typeface="Wingdings" panose="05000000000000000000" pitchFamily="2" charset="2"/>
              <a:buNone/>
            </a:pPr>
            <a:r>
              <a:rPr lang="en-US" altLang="zh-CN" dirty="0">
                <a:latin typeface="Courier New" panose="02070309020205020404" pitchFamily="49" charset="0"/>
                <a:ea typeface="宋体" panose="02010600030101010101" pitchFamily="2" charset="-122"/>
              </a:rPr>
              <a:t>&gt; </a:t>
            </a:r>
            <a:r>
              <a:rPr lang="en-US" altLang="zh-CN" dirty="0" err="1">
                <a:latin typeface="Courier New" panose="02070309020205020404" pitchFamily="49" charset="0"/>
                <a:ea typeface="宋体" panose="02010600030101010101" pitchFamily="2" charset="-122"/>
              </a:rPr>
              <a:t>myDataFrame$otherValues</a:t>
            </a:r>
            <a:r>
              <a:rPr lang="en-US" altLang="zh-CN" dirty="0">
                <a:latin typeface="Courier New" panose="02070309020205020404" pitchFamily="49" charset="0"/>
                <a:ea typeface="宋体" panose="02010600030101010101" pitchFamily="2" charset="-122"/>
              </a:rPr>
              <a:t> &lt;- </a:t>
            </a:r>
          </a:p>
          <a:p>
            <a:pPr defTabSz="914400" eaLnBrk="1" hangingPunct="1">
              <a:buFont typeface="Wingdings" panose="05000000000000000000" pitchFamily="2" charset="2"/>
              <a:buNone/>
            </a:pPr>
            <a:r>
              <a:rPr lang="en-US" altLang="zh-CN" dirty="0">
                <a:latin typeface="Courier New" panose="02070309020205020404" pitchFamily="49" charset="0"/>
                <a:ea typeface="宋体" panose="02010600030101010101" pitchFamily="2" charset="-122"/>
              </a:rPr>
              <a:t>+   c(2,7,12,18,6)</a:t>
            </a:r>
          </a:p>
          <a:p>
            <a:pPr defTabSz="914400" eaLnBrk="1" hangingPunct="1">
              <a:buFont typeface="Wingdings" panose="05000000000000000000" pitchFamily="2" charset="2"/>
              <a:buNone/>
            </a:pPr>
            <a:r>
              <a:rPr lang="en-US" altLang="zh-CN" dirty="0">
                <a:latin typeface="Courier New" panose="02070309020205020404" pitchFamily="49" charset="0"/>
                <a:ea typeface="宋体" panose="02010600030101010101" pitchFamily="2" charset="-122"/>
              </a:rPr>
              <a:t>    </a:t>
            </a:r>
            <a:endParaRPr lang="en-US" altLang="zh-CN" sz="2400" dirty="0">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724C40DB-F1E3-4F1F-BB94-DA92DE342EBB}"/>
              </a:ext>
            </a:extLst>
          </p:cNvPr>
          <p:cNvSpPr>
            <a:spLocks noGrp="1" noChangeArrowheads="1"/>
          </p:cNvSpPr>
          <p:nvPr>
            <p:ph type="title"/>
          </p:nvPr>
        </p:nvSpPr>
        <p:spPr/>
        <p:txBody>
          <a:bodyPr/>
          <a:lstStyle/>
          <a:p>
            <a:pPr eaLnBrk="1" fontAlgn="auto" hangingPunct="1">
              <a:spcAft>
                <a:spcPts val="0"/>
              </a:spcAft>
              <a:defRPr/>
            </a:pPr>
            <a:r>
              <a:rPr lang="en-US" altLang="zh-CN" dirty="0"/>
              <a:t>Data Frames </a:t>
            </a:r>
            <a:r>
              <a:rPr lang="zh-CN" altLang="en-US" dirty="0">
                <a:solidFill>
                  <a:schemeClr val="tx1">
                    <a:lumMod val="75000"/>
                    <a:lumOff val="25000"/>
                  </a:schemeClr>
                </a:solidFill>
              </a:rPr>
              <a:t>：添加列</a:t>
            </a:r>
            <a:endParaRPr lang="en-US" altLang="zh-CN" dirty="0">
              <a:solidFill>
                <a:schemeClr val="tx1">
                  <a:lumMod val="75000"/>
                  <a:lumOff val="25000"/>
                </a:schemeClr>
              </a:solidFill>
            </a:endParaRPr>
          </a:p>
        </p:txBody>
      </p:sp>
      <p:sp>
        <p:nvSpPr>
          <p:cNvPr id="6" name="Rectangle 3">
            <a:extLst>
              <a:ext uri="{FF2B5EF4-FFF2-40B4-BE49-F238E27FC236}">
                <a16:creationId xmlns:a16="http://schemas.microsoft.com/office/drawing/2014/main" id="{1FFED4FA-E18B-4C00-A4F2-E7B5FC4C72A9}"/>
              </a:ext>
            </a:extLst>
          </p:cNvPr>
          <p:cNvSpPr txBox="1">
            <a:spLocks noChangeArrowheads="1"/>
          </p:cNvSpPr>
          <p:nvPr/>
        </p:nvSpPr>
        <p:spPr bwMode="auto">
          <a:xfrm>
            <a:off x="1097280" y="1240778"/>
            <a:ext cx="10058400" cy="506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914400" eaLnBrk="1" hangingPunct="1">
              <a:buFont typeface="Wingdings" panose="05000000000000000000" pitchFamily="2" charset="2"/>
              <a:buNone/>
            </a:pPr>
            <a:r>
              <a:rPr lang="en-US" altLang="zh-CN">
                <a:latin typeface="Courier New" panose="02070309020205020404" pitchFamily="49" charset="0"/>
                <a:ea typeface="宋体" panose="02010600030101010101" pitchFamily="2" charset="-122"/>
              </a:rPr>
              <a:t>&gt; myDataFrame$otherValues &lt;- </a:t>
            </a:r>
          </a:p>
          <a:p>
            <a:pPr defTabSz="914400" eaLnBrk="1" hangingPunct="1">
              <a:buFont typeface="Wingdings" panose="05000000000000000000" pitchFamily="2" charset="2"/>
              <a:buNone/>
            </a:pPr>
            <a:r>
              <a:rPr lang="en-US" altLang="zh-CN">
                <a:latin typeface="Courier New" panose="02070309020205020404" pitchFamily="49" charset="0"/>
                <a:ea typeface="宋体" panose="02010600030101010101" pitchFamily="2" charset="-122"/>
              </a:rPr>
              <a:t>+   c(2,7,12,18,6,7)</a:t>
            </a:r>
          </a:p>
          <a:p>
            <a:pPr defTabSz="914400" eaLnBrk="1" hangingPunct="1">
              <a:buFont typeface="Wingdings" panose="05000000000000000000" pitchFamily="2" charset="2"/>
              <a:buNone/>
            </a:pPr>
            <a:endParaRPr lang="en-US" altLang="zh-CN" sz="2400">
              <a:latin typeface="Courier New" panose="02070309020205020404" pitchFamily="49" charset="0"/>
              <a:ea typeface="宋体" panose="02010600030101010101" pitchFamily="2" charset="-122"/>
            </a:endParaRPr>
          </a:p>
          <a:p>
            <a:pPr defTabSz="914400" eaLnBrk="1" hangingPunct="1">
              <a:buFont typeface="Wingdings" panose="05000000000000000000" pitchFamily="2" charset="2"/>
              <a:buNone/>
            </a:pPr>
            <a:r>
              <a:rPr lang="en-US" altLang="zh-CN" sz="2400">
                <a:latin typeface="Courier New" panose="02070309020205020404" pitchFamily="49" charset="0"/>
                <a:ea typeface="宋体" panose="02010600030101010101" pitchFamily="2" charset="-122"/>
              </a:rPr>
              <a:t>       YearMeasured CarbonOutput otherValues</a:t>
            </a:r>
          </a:p>
          <a:p>
            <a:pPr defTabSz="914400" eaLnBrk="1" hangingPunct="1">
              <a:buFont typeface="Wingdings" panose="05000000000000000000" pitchFamily="2" charset="2"/>
              <a:buNone/>
            </a:pPr>
            <a:r>
              <a:rPr lang="en-US" altLang="zh-CN" sz="2400">
                <a:latin typeface="Courier New" panose="02070309020205020404" pitchFamily="49" charset="0"/>
                <a:ea typeface="宋体" panose="02010600030101010101" pitchFamily="2" charset="-122"/>
              </a:rPr>
              <a:t>1         1800            8           2</a:t>
            </a:r>
          </a:p>
          <a:p>
            <a:pPr defTabSz="914400" eaLnBrk="1" hangingPunct="1">
              <a:buFont typeface="Wingdings" panose="05000000000000000000" pitchFamily="2" charset="2"/>
              <a:buNone/>
            </a:pPr>
            <a:r>
              <a:rPr lang="en-US" altLang="zh-CN" sz="2400">
                <a:latin typeface="Courier New" panose="02070309020205020404" pitchFamily="49" charset="0"/>
                <a:ea typeface="宋体" panose="02010600030101010101" pitchFamily="2" charset="-122"/>
              </a:rPr>
              <a:t>2         1850           54           7</a:t>
            </a:r>
          </a:p>
          <a:p>
            <a:pPr defTabSz="914400" eaLnBrk="1" hangingPunct="1">
              <a:buFont typeface="Wingdings" panose="05000000000000000000" pitchFamily="2" charset="2"/>
              <a:buNone/>
            </a:pPr>
            <a:r>
              <a:rPr lang="en-US" altLang="zh-CN" sz="2400">
                <a:latin typeface="Courier New" panose="02070309020205020404" pitchFamily="49" charset="0"/>
                <a:ea typeface="宋体" panose="02010600030101010101" pitchFamily="2" charset="-122"/>
              </a:rPr>
              <a:t>3         1900          534          12</a:t>
            </a:r>
          </a:p>
          <a:p>
            <a:pPr defTabSz="914400" eaLnBrk="1" hangingPunct="1">
              <a:buFont typeface="Wingdings" panose="05000000000000000000" pitchFamily="2" charset="2"/>
              <a:buNone/>
            </a:pPr>
            <a:r>
              <a:rPr lang="en-US" altLang="zh-CN" sz="2400">
                <a:latin typeface="Courier New" panose="02070309020205020404" pitchFamily="49" charset="0"/>
                <a:ea typeface="宋体" panose="02010600030101010101" pitchFamily="2" charset="-122"/>
              </a:rPr>
              <a:t>4         1950         1630          18</a:t>
            </a:r>
          </a:p>
          <a:p>
            <a:pPr defTabSz="914400" eaLnBrk="1" hangingPunct="1">
              <a:buFont typeface="Wingdings" panose="05000000000000000000" pitchFamily="2" charset="2"/>
              <a:buNone/>
            </a:pPr>
            <a:r>
              <a:rPr lang="en-US" altLang="zh-CN" sz="2400">
                <a:latin typeface="Courier New" panose="02070309020205020404" pitchFamily="49" charset="0"/>
                <a:ea typeface="宋体" panose="02010600030101010101" pitchFamily="2" charset="-122"/>
              </a:rPr>
              <a:t>5         2000         6611           6</a:t>
            </a:r>
            <a:endParaRPr lang="en-US" altLang="zh-CN" sz="2400" dirty="0">
              <a:latin typeface="Courier New" panose="02070309020205020404" pitchFamily="49"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06DABD8-BE84-47DE-A334-4C7EAC3562F2}"/>
              </a:ext>
            </a:extLst>
          </p:cNvPr>
          <p:cNvSpPr>
            <a:spLocks noGrp="1" noChangeArrowheads="1"/>
          </p:cNvSpPr>
          <p:nvPr>
            <p:ph type="title"/>
          </p:nvPr>
        </p:nvSpPr>
        <p:spPr/>
        <p:txBody>
          <a:bodyPr/>
          <a:lstStyle/>
          <a:p>
            <a:pPr eaLnBrk="1" fontAlgn="auto" hangingPunct="1">
              <a:spcAft>
                <a:spcPts val="0"/>
              </a:spcAft>
              <a:defRPr/>
            </a:pPr>
            <a:r>
              <a:rPr lang="en-US" altLang="zh-CN" dirty="0"/>
              <a:t>Data Frames </a:t>
            </a:r>
            <a:r>
              <a:rPr lang="zh-CN" altLang="en-US" dirty="0">
                <a:solidFill>
                  <a:schemeClr val="tx1">
                    <a:lumMod val="75000"/>
                    <a:lumOff val="25000"/>
                  </a:schemeClr>
                </a:solidFill>
              </a:rPr>
              <a:t>：添加行</a:t>
            </a:r>
            <a:endParaRPr lang="en-US" altLang="zh-CN" dirty="0">
              <a:solidFill>
                <a:schemeClr val="tx1">
                  <a:lumMod val="75000"/>
                  <a:lumOff val="25000"/>
                </a:schemeClr>
              </a:solidFill>
            </a:endParaRPr>
          </a:p>
        </p:txBody>
      </p:sp>
      <p:sp>
        <p:nvSpPr>
          <p:cNvPr id="6" name="Rectangle 3">
            <a:extLst>
              <a:ext uri="{FF2B5EF4-FFF2-40B4-BE49-F238E27FC236}">
                <a16:creationId xmlns:a16="http://schemas.microsoft.com/office/drawing/2014/main" id="{77625CF6-2BC0-4D95-A05B-7D6A7D1E9567}"/>
              </a:ext>
            </a:extLst>
          </p:cNvPr>
          <p:cNvSpPr txBox="1">
            <a:spLocks noChangeArrowheads="1"/>
          </p:cNvSpPr>
          <p:nvPr/>
        </p:nvSpPr>
        <p:spPr bwMode="auto">
          <a:xfrm>
            <a:off x="1097280" y="1240778"/>
            <a:ext cx="10058400" cy="506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914400" eaLnBrk="1" hangingPunct="1">
              <a:buFont typeface="Wingdings" panose="05000000000000000000" pitchFamily="2" charset="2"/>
              <a:buNone/>
            </a:pPr>
            <a:r>
              <a:rPr lang="en-US" altLang="zh-CN">
                <a:latin typeface="Courier New" panose="02070309020205020404" pitchFamily="49" charset="0"/>
                <a:ea typeface="宋体" panose="02010600030101010101" pitchFamily="2" charset="-122"/>
              </a:rPr>
              <a:t>&gt; myDataFrame &lt;-rbind(myDataFrame,</a:t>
            </a:r>
          </a:p>
          <a:p>
            <a:pPr defTabSz="914400" eaLnBrk="1" hangingPunct="1">
              <a:buFont typeface="Wingdings" panose="05000000000000000000" pitchFamily="2" charset="2"/>
              <a:buNone/>
            </a:pPr>
            <a:r>
              <a:rPr lang="en-US" altLang="zh-CN">
                <a:latin typeface="Courier New" panose="02070309020205020404" pitchFamily="49" charset="0"/>
                <a:ea typeface="宋体" panose="02010600030101010101" pitchFamily="2" charset="-122"/>
              </a:rPr>
              <a:t>+   c(2050, 10000, 27))</a:t>
            </a:r>
          </a:p>
          <a:p>
            <a:pPr defTabSz="914400" eaLnBrk="1" hangingPunct="1">
              <a:buFont typeface="Wingdings" panose="05000000000000000000" pitchFamily="2" charset="2"/>
              <a:buNone/>
            </a:pPr>
            <a:r>
              <a:rPr lang="en-US" altLang="zh-CN" sz="2400">
                <a:latin typeface="Courier New" panose="02070309020205020404" pitchFamily="49" charset="0"/>
                <a:ea typeface="宋体" panose="02010600030101010101" pitchFamily="2" charset="-122"/>
              </a:rPr>
              <a:t>       YearMeasured CarbonOutput otherValues</a:t>
            </a:r>
          </a:p>
          <a:p>
            <a:pPr defTabSz="914400" eaLnBrk="1" hangingPunct="1">
              <a:buFont typeface="Wingdings" panose="05000000000000000000" pitchFamily="2" charset="2"/>
              <a:buNone/>
            </a:pPr>
            <a:r>
              <a:rPr lang="en-US" altLang="zh-CN" sz="2400">
                <a:latin typeface="Courier New" panose="02070309020205020404" pitchFamily="49" charset="0"/>
                <a:ea typeface="宋体" panose="02010600030101010101" pitchFamily="2" charset="-122"/>
              </a:rPr>
              <a:t>1         1800            8           2</a:t>
            </a:r>
          </a:p>
          <a:p>
            <a:pPr defTabSz="914400" eaLnBrk="1" hangingPunct="1">
              <a:buFont typeface="Wingdings" panose="05000000000000000000" pitchFamily="2" charset="2"/>
              <a:buNone/>
            </a:pPr>
            <a:r>
              <a:rPr lang="en-US" altLang="zh-CN" sz="2400">
                <a:latin typeface="Courier New" panose="02070309020205020404" pitchFamily="49" charset="0"/>
                <a:ea typeface="宋体" panose="02010600030101010101" pitchFamily="2" charset="-122"/>
              </a:rPr>
              <a:t>2         1850           54           7</a:t>
            </a:r>
          </a:p>
          <a:p>
            <a:pPr defTabSz="914400" eaLnBrk="1" hangingPunct="1">
              <a:buFont typeface="Wingdings" panose="05000000000000000000" pitchFamily="2" charset="2"/>
              <a:buNone/>
            </a:pPr>
            <a:r>
              <a:rPr lang="en-US" altLang="zh-CN" sz="2400">
                <a:latin typeface="Courier New" panose="02070309020205020404" pitchFamily="49" charset="0"/>
                <a:ea typeface="宋体" panose="02010600030101010101" pitchFamily="2" charset="-122"/>
              </a:rPr>
              <a:t>3         1900          534          12</a:t>
            </a:r>
          </a:p>
          <a:p>
            <a:pPr defTabSz="914400" eaLnBrk="1" hangingPunct="1">
              <a:buFont typeface="Wingdings" panose="05000000000000000000" pitchFamily="2" charset="2"/>
              <a:buNone/>
            </a:pPr>
            <a:r>
              <a:rPr lang="en-US" altLang="zh-CN" sz="2400">
                <a:latin typeface="Courier New" panose="02070309020205020404" pitchFamily="49" charset="0"/>
                <a:ea typeface="宋体" panose="02010600030101010101" pitchFamily="2" charset="-122"/>
              </a:rPr>
              <a:t>4         1950         1630          18</a:t>
            </a:r>
          </a:p>
          <a:p>
            <a:pPr defTabSz="914400" eaLnBrk="1" hangingPunct="1">
              <a:buFont typeface="Wingdings" panose="05000000000000000000" pitchFamily="2" charset="2"/>
              <a:buNone/>
            </a:pPr>
            <a:r>
              <a:rPr lang="en-US" altLang="zh-CN" sz="2400">
                <a:latin typeface="Courier New" panose="02070309020205020404" pitchFamily="49" charset="0"/>
                <a:ea typeface="宋体" panose="02010600030101010101" pitchFamily="2" charset="-122"/>
              </a:rPr>
              <a:t>5         2000         6611           6</a:t>
            </a:r>
          </a:p>
          <a:p>
            <a:pPr defTabSz="914400" eaLnBrk="1" hangingPunct="1">
              <a:buFont typeface="Wingdings" panose="05000000000000000000" pitchFamily="2" charset="2"/>
              <a:buNone/>
            </a:pPr>
            <a:r>
              <a:rPr lang="en-US" altLang="zh-CN" sz="2400">
                <a:latin typeface="Courier New" panose="02070309020205020404" pitchFamily="49" charset="0"/>
                <a:ea typeface="宋体" panose="02010600030101010101" pitchFamily="2" charset="-122"/>
              </a:rPr>
              <a:t>6         2050        10000          27</a:t>
            </a:r>
            <a:endParaRPr lang="en-US" altLang="zh-CN" sz="2400" dirty="0">
              <a:latin typeface="Courier New" panose="02070309020205020404" pitchFamily="49"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E9A7BBC9-8026-462A-B86E-EB74B170AA85}"/>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删除行</a:t>
            </a:r>
            <a:endParaRPr lang="en-US" altLang="zh-CN">
              <a:solidFill>
                <a:schemeClr val="tx1">
                  <a:lumMod val="75000"/>
                  <a:lumOff val="25000"/>
                </a:schemeClr>
              </a:solidFill>
            </a:endParaRPr>
          </a:p>
        </p:txBody>
      </p:sp>
      <p:sp>
        <p:nvSpPr>
          <p:cNvPr id="73731" name="Content Placeholder 2">
            <a:extLst>
              <a:ext uri="{FF2B5EF4-FFF2-40B4-BE49-F238E27FC236}">
                <a16:creationId xmlns:a16="http://schemas.microsoft.com/office/drawing/2014/main" id="{02C62EB5-6D78-4155-9DB6-7DBAD5F2E12C}"/>
              </a:ext>
            </a:extLst>
          </p:cNvPr>
          <p:cNvSpPr>
            <a:spLocks noGrp="1"/>
          </p:cNvSpPr>
          <p:nvPr>
            <p:ph idx="1"/>
          </p:nvPr>
        </p:nvSpPr>
        <p:spPr/>
        <p:txBody>
          <a:bodyPr/>
          <a:lstStyle/>
          <a:p>
            <a:pPr eaLnBrk="1" hangingPunct="1">
              <a:buFont typeface="Wingdings" panose="05000000000000000000" pitchFamily="2" charset="2"/>
              <a:buNone/>
            </a:pPr>
            <a:r>
              <a:rPr lang="en-US" altLang="zh-CN" dirty="0">
                <a:latin typeface="Courier New" panose="02070309020205020404" pitchFamily="49" charset="0"/>
              </a:rPr>
              <a:t>&gt; </a:t>
            </a:r>
            <a:r>
              <a:rPr lang="en-US" altLang="zh-CN" dirty="0" err="1">
                <a:latin typeface="Courier New" panose="02070309020205020404" pitchFamily="49" charset="0"/>
              </a:rPr>
              <a:t>myDataFrame</a:t>
            </a:r>
            <a:r>
              <a:rPr lang="en-US" altLang="zh-CN" dirty="0">
                <a:latin typeface="Courier New" panose="02070309020205020404" pitchFamily="49" charset="0"/>
              </a:rPr>
              <a:t> &lt;-</a:t>
            </a:r>
          </a:p>
          <a:p>
            <a:pPr eaLnBrk="1" hangingPunct="1">
              <a:buFont typeface="Wingdings" panose="05000000000000000000" pitchFamily="2" charset="2"/>
              <a:buNone/>
            </a:pPr>
            <a:r>
              <a:rPr lang="en-US" altLang="zh-CN" dirty="0">
                <a:latin typeface="Courier New" panose="02070309020205020404" pitchFamily="49" charset="0"/>
              </a:rPr>
              <a:t>+      </a:t>
            </a:r>
            <a:r>
              <a:rPr lang="en-US" altLang="zh-CN" dirty="0" err="1">
                <a:latin typeface="Courier New" panose="02070309020205020404" pitchFamily="49" charset="0"/>
              </a:rPr>
              <a:t>myDataFrame</a:t>
            </a:r>
            <a:r>
              <a:rPr lang="en-US" altLang="zh-CN" dirty="0">
                <a:latin typeface="Courier New" panose="02070309020205020404" pitchFamily="49" charset="0"/>
              </a:rPr>
              <a:t>[-6,]</a:t>
            </a:r>
            <a:endParaRPr lang="en-US" altLang="zh-CN" dirty="0"/>
          </a:p>
        </p:txBody>
      </p:sp>
      <p:sp>
        <p:nvSpPr>
          <p:cNvPr id="4" name="TextBox 3">
            <a:extLst>
              <a:ext uri="{FF2B5EF4-FFF2-40B4-BE49-F238E27FC236}">
                <a16:creationId xmlns:a16="http://schemas.microsoft.com/office/drawing/2014/main" id="{CFF3CE0D-B928-4E6C-9767-206215B3EA8C}"/>
              </a:ext>
            </a:extLst>
          </p:cNvPr>
          <p:cNvSpPr txBox="1">
            <a:spLocks noChangeArrowheads="1"/>
          </p:cNvSpPr>
          <p:nvPr/>
        </p:nvSpPr>
        <p:spPr bwMode="auto">
          <a:xfrm>
            <a:off x="6400800" y="1736725"/>
            <a:ext cx="4267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dirty="0">
                <a:solidFill>
                  <a:srgbClr val="FF0000"/>
                </a:solidFill>
                <a:latin typeface="+mn-lt"/>
              </a:rPr>
              <a:t>除了第六行，其余都保留</a:t>
            </a:r>
            <a:endParaRPr lang="en-US" altLang="zh-CN" sz="2800" b="1" dirty="0">
              <a:solidFill>
                <a:srgbClr val="FF0000"/>
              </a:solidFill>
              <a:latin typeface="+mn-lt"/>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C337-9B55-4FBA-8D35-F04647090EE7}"/>
              </a:ext>
            </a:extLst>
          </p:cNvPr>
          <p:cNvSpPr>
            <a:spLocks noGrp="1"/>
          </p:cNvSpPr>
          <p:nvPr>
            <p:ph type="title"/>
          </p:nvPr>
        </p:nvSpPr>
        <p:spPr>
          <a:xfrm>
            <a:off x="1096963" y="287338"/>
            <a:ext cx="10058400" cy="842962"/>
          </a:xfrm>
        </p:spPr>
        <p:txBody>
          <a:bodyPr wrap="square" numCol="1" anchorCtr="0" compatLnSpc="1">
            <a:prstTxWarp prst="textNoShape">
              <a:avLst/>
            </a:prstTxWarp>
          </a:bodyPr>
          <a:lstStyle/>
          <a:p>
            <a:pPr eaLnBrk="1" hangingPunct="1">
              <a:defRPr/>
            </a:pPr>
            <a:r>
              <a:rPr lang="en-US" altLang="zh-CN" dirty="0"/>
              <a:t>Web</a:t>
            </a:r>
            <a:r>
              <a:rPr lang="zh-CN" altLang="en-US" dirty="0"/>
              <a:t>资源</a:t>
            </a:r>
          </a:p>
        </p:txBody>
      </p:sp>
      <p:sp>
        <p:nvSpPr>
          <p:cNvPr id="17411" name="Content Placeholder 2">
            <a:extLst>
              <a:ext uri="{FF2B5EF4-FFF2-40B4-BE49-F238E27FC236}">
                <a16:creationId xmlns:a16="http://schemas.microsoft.com/office/drawing/2014/main" id="{B3E352BD-33A6-45E7-A29C-0B04408CFCEB}"/>
              </a:ext>
            </a:extLst>
          </p:cNvPr>
          <p:cNvSpPr>
            <a:spLocks noGrp="1"/>
          </p:cNvSpPr>
          <p:nvPr>
            <p:ph sz="half" idx="1"/>
          </p:nvPr>
        </p:nvSpPr>
        <p:spPr>
          <a:xfrm>
            <a:off x="1096963" y="1323975"/>
            <a:ext cx="4822825" cy="1187450"/>
          </a:xfrm>
        </p:spPr>
        <p:txBody>
          <a:bodyPr/>
          <a:lstStyle/>
          <a:p>
            <a:pPr eaLnBrk="1" hangingPunct="1"/>
            <a:r>
              <a:rPr lang="en-US" altLang="zh-CN" dirty="0"/>
              <a:t>R</a:t>
            </a:r>
            <a:r>
              <a:rPr lang="zh-CN" altLang="en-US" dirty="0"/>
              <a:t>的简介</a:t>
            </a:r>
            <a:endParaRPr lang="en-US" altLang="zh-CN" dirty="0"/>
          </a:p>
          <a:p>
            <a:pPr eaLnBrk="1" hangingPunct="1"/>
            <a:r>
              <a:rPr lang="en-US" altLang="zh-CN" sz="1600" dirty="0">
                <a:hlinkClick r:id="rId3"/>
              </a:rPr>
              <a:t>http://cran.r-project.org/doc/manuals/R-intro.pdf</a:t>
            </a:r>
            <a:endParaRPr lang="en-US" altLang="zh-CN" sz="1600" dirty="0"/>
          </a:p>
          <a:p>
            <a:pPr eaLnBrk="1" hangingPunct="1"/>
            <a:endParaRPr lang="en-US" altLang="zh-CN" sz="1600" dirty="0"/>
          </a:p>
        </p:txBody>
      </p:sp>
      <p:sp>
        <p:nvSpPr>
          <p:cNvPr id="17412" name="Content Placeholder 3">
            <a:extLst>
              <a:ext uri="{FF2B5EF4-FFF2-40B4-BE49-F238E27FC236}">
                <a16:creationId xmlns:a16="http://schemas.microsoft.com/office/drawing/2014/main" id="{03CB4CB3-8638-43B5-8672-1DB3017354DF}"/>
              </a:ext>
            </a:extLst>
          </p:cNvPr>
          <p:cNvSpPr>
            <a:spLocks noGrp="1"/>
          </p:cNvSpPr>
          <p:nvPr>
            <p:ph sz="half" idx="2"/>
          </p:nvPr>
        </p:nvSpPr>
        <p:spPr>
          <a:xfrm>
            <a:off x="5919788" y="1323975"/>
            <a:ext cx="5292725" cy="1187450"/>
          </a:xfrm>
        </p:spPr>
        <p:txBody>
          <a:bodyPr/>
          <a:lstStyle/>
          <a:p>
            <a:pPr eaLnBrk="1" hangingPunct="1"/>
            <a:r>
              <a:rPr lang="en-US" altLang="zh-CN" dirty="0"/>
              <a:t>R</a:t>
            </a:r>
            <a:r>
              <a:rPr lang="zh-CN" altLang="en-US" dirty="0"/>
              <a:t>参考讲义（汤姆</a:t>
            </a:r>
            <a:r>
              <a:rPr lang="en-US" altLang="zh-CN" dirty="0"/>
              <a:t>·</a:t>
            </a:r>
            <a:r>
              <a:rPr lang="zh-CN" altLang="en-US" dirty="0"/>
              <a:t>肖特）</a:t>
            </a:r>
            <a:endParaRPr lang="en-US" altLang="zh-CN" dirty="0"/>
          </a:p>
          <a:p>
            <a:pPr eaLnBrk="1" hangingPunct="1"/>
            <a:r>
              <a:rPr lang="en-US" altLang="zh-CN" sz="1600" dirty="0">
                <a:hlinkClick r:id="rId4"/>
              </a:rPr>
              <a:t>http://cran.r-project.org/doc/contrib/Short-refcard.pdf</a:t>
            </a:r>
            <a:endParaRPr lang="en-US" altLang="zh-CN" sz="1600" dirty="0"/>
          </a:p>
          <a:p>
            <a:pPr eaLnBrk="1" hangingPunct="1"/>
            <a:endParaRPr lang="en-US" altLang="zh-CN" sz="1600" dirty="0"/>
          </a:p>
        </p:txBody>
      </p:sp>
      <p:pic>
        <p:nvPicPr>
          <p:cNvPr id="5122" name="Picture 2">
            <a:extLst>
              <a:ext uri="{FF2B5EF4-FFF2-40B4-BE49-F238E27FC236}">
                <a16:creationId xmlns:a16="http://schemas.microsoft.com/office/drawing/2014/main" id="{DD3D1027-B182-4D40-86F5-B64576FDE170}"/>
              </a:ext>
            </a:extLst>
          </p:cNvPr>
          <p:cNvPicPr>
            <a:picLocks noChangeAspect="1" noChangeArrowheads="1"/>
          </p:cNvPicPr>
          <p:nvPr/>
        </p:nvPicPr>
        <p:blipFill>
          <a:blip r:embed="rId5"/>
          <a:srcRect/>
          <a:stretch>
            <a:fillRect/>
          </a:stretch>
        </p:blipFill>
        <p:spPr bwMode="auto">
          <a:xfrm>
            <a:off x="1474788" y="2511425"/>
            <a:ext cx="2716212" cy="3602038"/>
          </a:xfrm>
          <a:prstGeom prst="rect">
            <a:avLst/>
          </a:prstGeom>
          <a:ln>
            <a:noFill/>
          </a:ln>
          <a:effectLst>
            <a:outerShdw blurRad="292100" dist="139700" dir="2700000" algn="tl" rotWithShape="0">
              <a:srgbClr val="333333">
                <a:alpha val="65000"/>
              </a:srgbClr>
            </a:outerShdw>
          </a:effectLst>
        </p:spPr>
      </p:pic>
      <p:pic>
        <p:nvPicPr>
          <p:cNvPr id="5123" name="Picture 3">
            <a:extLst>
              <a:ext uri="{FF2B5EF4-FFF2-40B4-BE49-F238E27FC236}">
                <a16:creationId xmlns:a16="http://schemas.microsoft.com/office/drawing/2014/main" id="{2098D672-F8DF-435A-91E0-A2C4AF416326}"/>
              </a:ext>
            </a:extLst>
          </p:cNvPr>
          <p:cNvPicPr>
            <a:picLocks noChangeAspect="1" noChangeArrowheads="1"/>
          </p:cNvPicPr>
          <p:nvPr/>
        </p:nvPicPr>
        <p:blipFill>
          <a:blip r:embed="rId6"/>
          <a:srcRect/>
          <a:stretch>
            <a:fillRect/>
          </a:stretch>
        </p:blipFill>
        <p:spPr bwMode="auto">
          <a:xfrm>
            <a:off x="5919788" y="2511425"/>
            <a:ext cx="4675187" cy="3606800"/>
          </a:xfrm>
          <a:prstGeom prst="rect">
            <a:avLst/>
          </a:prstGeom>
          <a:ln>
            <a:noFill/>
          </a:ln>
          <a:effectLst>
            <a:outerShdw blurRad="292100" dist="139700" dir="2700000" algn="tl" rotWithShape="0">
              <a:srgbClr val="333333">
                <a:alpha val="65000"/>
              </a:srgbClr>
            </a:outerShdw>
          </a:effectLst>
        </p:spPr>
      </p:pic>
      <p:sp>
        <p:nvSpPr>
          <p:cNvPr id="17415" name="Date Placeholder 4">
            <a:extLst>
              <a:ext uri="{FF2B5EF4-FFF2-40B4-BE49-F238E27FC236}">
                <a16:creationId xmlns:a16="http://schemas.microsoft.com/office/drawing/2014/main" id="{5BA7E6ED-8EC7-486A-8D0D-CE93DF772A5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7416" name="Footer Placeholder 5">
            <a:extLst>
              <a:ext uri="{FF2B5EF4-FFF2-40B4-BE49-F238E27FC236}">
                <a16:creationId xmlns:a16="http://schemas.microsoft.com/office/drawing/2014/main" id="{A187ECEB-C8B1-4998-A23D-82FCADAF67B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7417" name="Slide Number Placeholder 6">
            <a:extLst>
              <a:ext uri="{FF2B5EF4-FFF2-40B4-BE49-F238E27FC236}">
                <a16:creationId xmlns:a16="http://schemas.microsoft.com/office/drawing/2014/main" id="{D9FEDCE6-8003-4B48-B080-ECBF07A58D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B5C397F-53D3-4A84-B3C4-81BABD2B5351}"/>
              </a:ext>
            </a:extLst>
          </p:cNvPr>
          <p:cNvSpPr>
            <a:spLocks noGrp="1" noChangeArrowheads="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列名和行名</a:t>
            </a:r>
            <a:endParaRPr lang="en-US" altLang="zh-CN">
              <a:solidFill>
                <a:schemeClr val="tx1">
                  <a:lumMod val="75000"/>
                  <a:lumOff val="25000"/>
                </a:schemeClr>
              </a:solidFill>
            </a:endParaRPr>
          </a:p>
        </p:txBody>
      </p:sp>
      <p:sp>
        <p:nvSpPr>
          <p:cNvPr id="74755" name="Rectangle 3">
            <a:extLst>
              <a:ext uri="{FF2B5EF4-FFF2-40B4-BE49-F238E27FC236}">
                <a16:creationId xmlns:a16="http://schemas.microsoft.com/office/drawing/2014/main" id="{8703DD51-389B-4E60-8A58-DA178036DECA}"/>
              </a:ext>
            </a:extLst>
          </p:cNvPr>
          <p:cNvSpPr>
            <a:spLocks noGrp="1"/>
          </p:cNvSpPr>
          <p:nvPr>
            <p:ph type="body" idx="1"/>
          </p:nvPr>
        </p:nvSpPr>
        <p:spPr/>
        <p:txBody>
          <a:bodyPr/>
          <a:lstStyle/>
          <a:p>
            <a:pPr eaLnBrk="1" hangingPunct="1">
              <a:buFontTx/>
              <a:buNone/>
            </a:pPr>
            <a:r>
              <a:rPr lang="zh-CN" altLang="en-US" b="1" u="sng" dirty="0"/>
              <a:t>显示列和行名称</a:t>
            </a:r>
          </a:p>
          <a:p>
            <a:pPr eaLnBrk="1" hangingPunct="1">
              <a:buFontTx/>
              <a:buNone/>
            </a:pPr>
            <a:r>
              <a:rPr lang="en-US" altLang="zh-CN" dirty="0">
                <a:latin typeface="Courier New" panose="02070309020205020404" pitchFamily="49" charset="0"/>
              </a:rPr>
              <a:t>&gt; </a:t>
            </a:r>
            <a:r>
              <a:rPr lang="en-US" altLang="zh-CN" dirty="0" err="1">
                <a:latin typeface="Courier New" panose="02070309020205020404" pitchFamily="49" charset="0"/>
              </a:rPr>
              <a:t>colnames</a:t>
            </a:r>
            <a:r>
              <a:rPr lang="en-US" altLang="zh-CN" dirty="0">
                <a:latin typeface="Courier New" panose="02070309020205020404" pitchFamily="49" charset="0"/>
              </a:rPr>
              <a:t>(</a:t>
            </a:r>
            <a:r>
              <a:rPr lang="en-US" altLang="zh-CN" dirty="0" err="1">
                <a:latin typeface="Courier New" panose="02070309020205020404" pitchFamily="49" charset="0"/>
              </a:rPr>
              <a:t>myDataFrame</a:t>
            </a:r>
            <a:r>
              <a:rPr lang="en-US" altLang="zh-CN" dirty="0">
                <a:latin typeface="Courier New" panose="02070309020205020404" pitchFamily="49" charset="0"/>
              </a:rPr>
              <a:t>)</a:t>
            </a:r>
          </a:p>
          <a:p>
            <a:pPr eaLnBrk="1" hangingPunct="1">
              <a:buFontTx/>
              <a:buNone/>
            </a:pPr>
            <a:r>
              <a:rPr lang="en-US" altLang="zh-CN" dirty="0">
                <a:latin typeface="Courier New" panose="02070309020205020404" pitchFamily="49" charset="0"/>
              </a:rPr>
              <a:t>&gt; </a:t>
            </a:r>
            <a:r>
              <a:rPr lang="en-US" altLang="zh-CN" dirty="0" err="1">
                <a:latin typeface="Courier New" panose="02070309020205020404" pitchFamily="49" charset="0"/>
              </a:rPr>
              <a:t>rownames</a:t>
            </a:r>
            <a:r>
              <a:rPr lang="en-US" altLang="zh-CN" dirty="0">
                <a:latin typeface="Courier New" panose="02070309020205020404" pitchFamily="49" charset="0"/>
              </a:rPr>
              <a:t>(</a:t>
            </a:r>
            <a:r>
              <a:rPr lang="en-US" altLang="zh-CN" dirty="0" err="1">
                <a:latin typeface="Courier New" panose="02070309020205020404" pitchFamily="49" charset="0"/>
              </a:rPr>
              <a:t>myDataFrame</a:t>
            </a:r>
            <a:r>
              <a:rPr lang="en-US" altLang="zh-CN" dirty="0">
                <a:latin typeface="Courier New" panose="02070309020205020404" pitchFamily="49" charset="0"/>
              </a:rPr>
              <a:t>)</a:t>
            </a:r>
          </a:p>
          <a:p>
            <a:pPr eaLnBrk="1" hangingPunct="1">
              <a:buFontTx/>
              <a:buNone/>
            </a:pPr>
            <a:r>
              <a:rPr lang="zh-CN" altLang="en-US" b="1" u="sng" dirty="0"/>
              <a:t>更改列和行名称</a:t>
            </a:r>
          </a:p>
          <a:p>
            <a:pPr eaLnBrk="1" hangingPunct="1">
              <a:buFontTx/>
              <a:buNone/>
            </a:pPr>
            <a:r>
              <a:rPr lang="en-US" altLang="zh-CN" dirty="0">
                <a:latin typeface="Courier New" panose="02070309020205020404" pitchFamily="49" charset="0"/>
              </a:rPr>
              <a:t>&gt; </a:t>
            </a:r>
            <a:r>
              <a:rPr lang="en-US" altLang="zh-CN" dirty="0" err="1">
                <a:latin typeface="Courier New" panose="02070309020205020404" pitchFamily="49" charset="0"/>
              </a:rPr>
              <a:t>rownames</a:t>
            </a:r>
            <a:r>
              <a:rPr lang="en-US" altLang="zh-CN" dirty="0">
                <a:latin typeface="Courier New" panose="02070309020205020404" pitchFamily="49" charset="0"/>
              </a:rPr>
              <a:t>(</a:t>
            </a:r>
            <a:r>
              <a:rPr lang="en-US" altLang="zh-CN" dirty="0" err="1">
                <a:latin typeface="Courier New" panose="02070309020205020404" pitchFamily="49" charset="0"/>
              </a:rPr>
              <a:t>myDataFrame</a:t>
            </a:r>
            <a:r>
              <a:rPr lang="en-US" altLang="zh-CN" dirty="0">
                <a:latin typeface="Courier New" panose="02070309020205020404" pitchFamily="49" charset="0"/>
              </a:rPr>
              <a:t>)[1]&lt;-</a:t>
            </a:r>
          </a:p>
          <a:p>
            <a:pPr eaLnBrk="1" hangingPunct="1">
              <a:buFontTx/>
              <a:buNone/>
            </a:pPr>
            <a:r>
              <a:rPr lang="en-US" altLang="zh-CN" dirty="0">
                <a:latin typeface="Courier New" panose="02070309020205020404" pitchFamily="49" charset="0"/>
              </a:rPr>
              <a:t>+   "new.row.name"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036D089-A53C-4C97-9E5D-5E5A44D9C828}"/>
              </a:ext>
            </a:extLst>
          </p:cNvPr>
          <p:cNvSpPr>
            <a:spLocks noGrp="1" noChangeArrowheads="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索引</a:t>
            </a:r>
            <a:r>
              <a:rPr lang="en-US" altLang="zh-CN" dirty="0"/>
              <a:t>Data Frames</a:t>
            </a:r>
            <a:endParaRPr lang="en-US" altLang="zh-CN" dirty="0">
              <a:solidFill>
                <a:schemeClr val="tx1">
                  <a:lumMod val="75000"/>
                  <a:lumOff val="25000"/>
                </a:schemeClr>
              </a:solidFill>
            </a:endParaRPr>
          </a:p>
        </p:txBody>
      </p:sp>
      <p:sp>
        <p:nvSpPr>
          <p:cNvPr id="76803" name="Rectangle 3">
            <a:extLst>
              <a:ext uri="{FF2B5EF4-FFF2-40B4-BE49-F238E27FC236}">
                <a16:creationId xmlns:a16="http://schemas.microsoft.com/office/drawing/2014/main" id="{1126EEE3-36B5-4620-B408-3FE1443AF21C}"/>
              </a:ext>
            </a:extLst>
          </p:cNvPr>
          <p:cNvSpPr>
            <a:spLocks noGrp="1"/>
          </p:cNvSpPr>
          <p:nvPr>
            <p:ph type="body" idx="1"/>
          </p:nvPr>
        </p:nvSpPr>
        <p:spPr/>
        <p:txBody>
          <a:bodyPr/>
          <a:lstStyle/>
          <a:p>
            <a:pPr eaLnBrk="1" hangingPunct="1">
              <a:buFontTx/>
              <a:buNone/>
            </a:pPr>
            <a:r>
              <a:rPr lang="zh-CN" altLang="en-US" b="1" u="sng" dirty="0"/>
              <a:t>使用</a:t>
            </a:r>
            <a:r>
              <a:rPr lang="en-US" altLang="zh-CN" b="1" u="sng" dirty="0"/>
              <a:t>[rows</a:t>
            </a:r>
            <a:r>
              <a:rPr lang="zh-CN" altLang="en-US" b="1" u="sng" dirty="0"/>
              <a:t>，</a:t>
            </a:r>
            <a:r>
              <a:rPr lang="en-US" altLang="zh-CN" b="1" u="sng" dirty="0"/>
              <a:t>columns]</a:t>
            </a:r>
            <a:r>
              <a:rPr lang="zh-CN" altLang="en-US" b="1" u="sng" dirty="0"/>
              <a:t>索引：</a:t>
            </a:r>
          </a:p>
          <a:p>
            <a:pPr eaLnBrk="1" hangingPunct="1">
              <a:buFontTx/>
              <a:buNone/>
            </a:pPr>
            <a:r>
              <a:rPr lang="en-US" altLang="zh-CN" dirty="0">
                <a:latin typeface="Courier New" panose="02070309020205020404" pitchFamily="49" charset="0"/>
              </a:rPr>
              <a:t>&gt; </a:t>
            </a:r>
            <a:r>
              <a:rPr lang="en-US" altLang="zh-CN" dirty="0" err="1">
                <a:latin typeface="Courier New" panose="02070309020205020404" pitchFamily="49" charset="0"/>
              </a:rPr>
              <a:t>myDataFrame</a:t>
            </a:r>
            <a:r>
              <a:rPr lang="en-US" altLang="zh-CN" dirty="0">
                <a:latin typeface="Courier New" panose="02070309020205020404" pitchFamily="49" charset="0"/>
              </a:rPr>
              <a:t>[1,2]</a:t>
            </a:r>
            <a:endParaRPr lang="en-US" altLang="zh-CN" dirty="0"/>
          </a:p>
          <a:p>
            <a:pPr eaLnBrk="1" hangingPunct="1">
              <a:buFontTx/>
              <a:buNone/>
            </a:pPr>
            <a:r>
              <a:rPr lang="en-US" altLang="zh-CN" dirty="0">
                <a:latin typeface="Courier New" panose="02070309020205020404" pitchFamily="49" charset="0"/>
              </a:rPr>
              <a:t>&gt; </a:t>
            </a:r>
            <a:r>
              <a:rPr lang="en-US" altLang="zh-CN" dirty="0" err="1">
                <a:latin typeface="Courier New" panose="02070309020205020404" pitchFamily="49" charset="0"/>
              </a:rPr>
              <a:t>myDataFrame</a:t>
            </a:r>
            <a:r>
              <a:rPr lang="en-US" altLang="zh-CN" dirty="0">
                <a:latin typeface="Courier New" panose="02070309020205020404" pitchFamily="49" charset="0"/>
              </a:rPr>
              <a:t>[1:3, 1:2]</a:t>
            </a:r>
          </a:p>
          <a:p>
            <a:pPr eaLnBrk="1" hangingPunct="1">
              <a:buFontTx/>
              <a:buNone/>
            </a:pPr>
            <a:r>
              <a:rPr lang="en-US" altLang="zh-CN" dirty="0">
                <a:latin typeface="Courier New" panose="02070309020205020404" pitchFamily="49" charset="0"/>
              </a:rPr>
              <a:t>&gt; </a:t>
            </a:r>
            <a:r>
              <a:rPr lang="en-US" altLang="zh-CN" dirty="0" err="1">
                <a:latin typeface="Courier New" panose="02070309020205020404" pitchFamily="49" charset="0"/>
              </a:rPr>
              <a:t>myDataFrame</a:t>
            </a:r>
            <a:r>
              <a:rPr lang="en-US" altLang="zh-CN" dirty="0">
                <a:latin typeface="Courier New" panose="02070309020205020404" pitchFamily="49" charset="0"/>
              </a:rPr>
              <a:t>[, 1:2]</a:t>
            </a:r>
          </a:p>
          <a:p>
            <a:pPr eaLnBrk="1" hangingPunct="1">
              <a:buFontTx/>
              <a:buNone/>
            </a:pPr>
            <a:r>
              <a:rPr lang="en-US" altLang="zh-CN" dirty="0">
                <a:latin typeface="Courier New" panose="02070309020205020404" pitchFamily="49" charset="0"/>
              </a:rPr>
              <a:t>&gt; </a:t>
            </a:r>
            <a:r>
              <a:rPr lang="en-US" altLang="zh-CN" dirty="0" err="1">
                <a:latin typeface="Courier New" panose="02070309020205020404" pitchFamily="49" charset="0"/>
              </a:rPr>
              <a:t>myDataFrame</a:t>
            </a:r>
            <a:r>
              <a:rPr lang="en-US" altLang="zh-CN" dirty="0">
                <a:latin typeface="Courier New" panose="02070309020205020404" pitchFamily="49" charset="0"/>
              </a:rPr>
              <a:t>[,c(“</a:t>
            </a:r>
            <a:r>
              <a:rPr lang="en-US" altLang="zh-CN" dirty="0" err="1">
                <a:latin typeface="Courier New" panose="02070309020205020404" pitchFamily="49" charset="0"/>
              </a:rPr>
              <a:t>YearMeasured</a:t>
            </a:r>
            <a:r>
              <a:rPr lang="en-US" altLang="zh-CN" dirty="0">
                <a:latin typeface="Courier New" panose="02070309020205020404" pitchFamily="49" charset="0"/>
              </a:rPr>
              <a:t>”,“</a:t>
            </a:r>
            <a:r>
              <a:rPr lang="en-US" altLang="zh-CN" dirty="0" err="1">
                <a:latin typeface="Courier New" panose="02070309020205020404" pitchFamily="49" charset="0"/>
              </a:rPr>
              <a:t>CarbonOutput</a:t>
            </a:r>
            <a:r>
              <a:rPr lang="en-US" altLang="zh-CN" dirty="0">
                <a:latin typeface="Courier New" panose="02070309020205020404" pitchFamily="49" charset="0"/>
              </a:rPr>
              <a:t>")]   </a:t>
            </a:r>
          </a:p>
          <a:p>
            <a:pPr eaLnBrk="1" hangingPunct="1">
              <a:buFontTx/>
              <a:buNone/>
            </a:pPr>
            <a:r>
              <a:rPr lang="en-US" altLang="zh-CN" dirty="0">
                <a:latin typeface="Courier New" panose="02070309020205020404" pitchFamily="49" charset="0"/>
              </a:rPr>
              <a:t>&gt; </a:t>
            </a:r>
            <a:r>
              <a:rPr lang="en-US" altLang="zh-CN" dirty="0" err="1">
                <a:latin typeface="Courier New" panose="02070309020205020404" pitchFamily="49" charset="0"/>
              </a:rPr>
              <a:t>myDataFrame</a:t>
            </a:r>
            <a:r>
              <a:rPr lang="en-US" altLang="zh-CN" dirty="0">
                <a:latin typeface="Courier New" panose="02070309020205020404" pitchFamily="49" charset="0"/>
              </a:rPr>
              <a:t>[, -c(2,3)]</a:t>
            </a:r>
          </a:p>
        </p:txBody>
      </p:sp>
      <p:sp>
        <p:nvSpPr>
          <p:cNvPr id="4" name="TextBox 3">
            <a:extLst>
              <a:ext uri="{FF2B5EF4-FFF2-40B4-BE49-F238E27FC236}">
                <a16:creationId xmlns:a16="http://schemas.microsoft.com/office/drawing/2014/main" id="{55176ADD-1A7E-4746-8554-7BF47245E5BD}"/>
              </a:ext>
            </a:extLst>
          </p:cNvPr>
          <p:cNvSpPr txBox="1">
            <a:spLocks noChangeArrowheads="1"/>
          </p:cNvSpPr>
          <p:nvPr/>
        </p:nvSpPr>
        <p:spPr bwMode="auto">
          <a:xfrm>
            <a:off x="7239000" y="2298700"/>
            <a:ext cx="449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zh-CN" altLang="en-US" sz="2800" b="1">
                <a:solidFill>
                  <a:srgbClr val="FF0000"/>
                </a:solidFill>
                <a:latin typeface="+mn-lt"/>
              </a:rPr>
              <a:t>空索引表示所有值（行或列）</a:t>
            </a:r>
            <a:endParaRPr lang="en-US" altLang="zh-CN" sz="2800" b="1" dirty="0">
              <a:solidFill>
                <a:srgbClr val="FF0000"/>
              </a:solidFill>
              <a:latin typeface="+mn-lt"/>
              <a:cs typeface="Courier New" panose="02070309020205020404" pitchFamily="49" charset="0"/>
            </a:endParaRPr>
          </a:p>
        </p:txBody>
      </p:sp>
      <p:cxnSp>
        <p:nvCxnSpPr>
          <p:cNvPr id="6" name="Straight Arrow Connector 5">
            <a:extLst>
              <a:ext uri="{FF2B5EF4-FFF2-40B4-BE49-F238E27FC236}">
                <a16:creationId xmlns:a16="http://schemas.microsoft.com/office/drawing/2014/main" id="{981EB591-D659-43BD-AE3D-082C11D857A1}"/>
              </a:ext>
            </a:extLst>
          </p:cNvPr>
          <p:cNvCxnSpPr>
            <a:cxnSpLocks/>
            <a:stCxn id="4" idx="1"/>
          </p:cNvCxnSpPr>
          <p:nvPr/>
        </p:nvCxnSpPr>
        <p:spPr>
          <a:xfrm flipH="1">
            <a:off x="4221163" y="2560638"/>
            <a:ext cx="3017837" cy="579437"/>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253155E2-251B-4F34-9627-5F6AB997A411}"/>
              </a:ext>
            </a:extLst>
          </p:cNvPr>
          <p:cNvSpPr>
            <a:spLocks noGrp="1" noChangeArrowheads="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索引</a:t>
            </a:r>
            <a:r>
              <a:rPr lang="en-US" altLang="zh-CN" dirty="0"/>
              <a:t>Data Frames</a:t>
            </a:r>
            <a:endParaRPr lang="en-US" altLang="zh-CN" dirty="0">
              <a:solidFill>
                <a:schemeClr val="tx1">
                  <a:lumMod val="75000"/>
                  <a:lumOff val="25000"/>
                </a:schemeClr>
              </a:solidFill>
            </a:endParaRPr>
          </a:p>
        </p:txBody>
      </p:sp>
      <p:sp>
        <p:nvSpPr>
          <p:cNvPr id="78851" name="Rectangle 3">
            <a:extLst>
              <a:ext uri="{FF2B5EF4-FFF2-40B4-BE49-F238E27FC236}">
                <a16:creationId xmlns:a16="http://schemas.microsoft.com/office/drawing/2014/main" id="{B93A4E21-DB8F-4C9E-8B07-FD86A8D46840}"/>
              </a:ext>
            </a:extLst>
          </p:cNvPr>
          <p:cNvSpPr>
            <a:spLocks noGrp="1"/>
          </p:cNvSpPr>
          <p:nvPr>
            <p:ph type="body" idx="1"/>
          </p:nvPr>
        </p:nvSpPr>
        <p:spPr/>
        <p:txBody>
          <a:bodyPr/>
          <a:lstStyle/>
          <a:p>
            <a:pPr eaLnBrk="1" hangingPunct="1">
              <a:buFontTx/>
              <a:buNone/>
            </a:pPr>
            <a:r>
              <a:rPr lang="zh-CN" altLang="en-US" b="1" u="sng" dirty="0"/>
              <a:t>另外，索引使用</a:t>
            </a:r>
            <a:r>
              <a:rPr lang="en-US" altLang="zh-CN" b="1" u="sng" dirty="0"/>
              <a:t>$</a:t>
            </a:r>
            <a:r>
              <a:rPr lang="zh-CN" altLang="en-US" b="1" u="sng" dirty="0"/>
              <a:t>表示列：</a:t>
            </a:r>
          </a:p>
          <a:p>
            <a:pPr eaLnBrk="1" hangingPunct="1">
              <a:buFontTx/>
              <a:buNone/>
            </a:pPr>
            <a:r>
              <a:rPr lang="en-US" altLang="zh-CN" dirty="0">
                <a:latin typeface="Courier New" panose="02070309020205020404" pitchFamily="49" charset="0"/>
              </a:rPr>
              <a:t>&gt; </a:t>
            </a:r>
            <a:r>
              <a:rPr lang="en-US" altLang="zh-CN" dirty="0" err="1">
                <a:latin typeface="Courier New" panose="02070309020205020404" pitchFamily="49" charset="0"/>
              </a:rPr>
              <a:t>myDataFrame$CarbonOutput</a:t>
            </a:r>
            <a:endParaRPr lang="en-US" altLang="zh-CN" dirty="0">
              <a:latin typeface="Courier New" panose="02070309020205020404" pitchFamily="49" charset="0"/>
            </a:endParaRPr>
          </a:p>
          <a:p>
            <a:pPr eaLnBrk="1" hangingPunct="1">
              <a:buFontTx/>
              <a:buNone/>
            </a:pPr>
            <a:r>
              <a:rPr lang="en-US" altLang="zh-CN" dirty="0">
                <a:latin typeface="Courier New" panose="02070309020205020404" pitchFamily="49" charset="0"/>
              </a:rPr>
              <a:t>[1]    8   54  534 1630 6611</a:t>
            </a:r>
          </a:p>
          <a:p>
            <a:pPr eaLnBrk="1" hangingPunct="1">
              <a:buFontTx/>
              <a:buNone/>
            </a:pPr>
            <a:endParaRPr lang="en-US" altLang="zh-CN" dirty="0">
              <a:latin typeface="Courier New" panose="02070309020205020404" pitchFamily="49" charset="0"/>
            </a:endParaRPr>
          </a:p>
          <a:p>
            <a:pPr eaLnBrk="1" hangingPunct="1">
              <a:buFontTx/>
              <a:buNone/>
            </a:pPr>
            <a:r>
              <a:rPr lang="en-US" altLang="zh-CN" dirty="0">
                <a:latin typeface="Courier New" panose="02070309020205020404" pitchFamily="49" charset="0"/>
              </a:rPr>
              <a:t>&gt; </a:t>
            </a:r>
            <a:r>
              <a:rPr lang="en-US" altLang="zh-CN" dirty="0" err="1">
                <a:latin typeface="Courier New" panose="02070309020205020404" pitchFamily="49" charset="0"/>
              </a:rPr>
              <a:t>myDataFrame$CarbonOutput</a:t>
            </a:r>
            <a:endParaRPr lang="en-US" altLang="zh-CN" dirty="0">
              <a:latin typeface="Courier New" panose="02070309020205020404" pitchFamily="49" charset="0"/>
            </a:endParaRPr>
          </a:p>
          <a:p>
            <a:pPr eaLnBrk="1" hangingPunct="1">
              <a:buFontTx/>
              <a:buNone/>
            </a:pPr>
            <a:r>
              <a:rPr lang="en-US" altLang="zh-CN" dirty="0">
                <a:latin typeface="Courier New" panose="02070309020205020404" pitchFamily="49" charset="0"/>
              </a:rPr>
              <a:t>+	 [</a:t>
            </a:r>
            <a:r>
              <a:rPr lang="en-US" altLang="zh-CN" dirty="0" err="1">
                <a:latin typeface="Courier New" panose="02070309020205020404" pitchFamily="49" charset="0"/>
              </a:rPr>
              <a:t>myDataFrame$YearMeasured</a:t>
            </a:r>
            <a:r>
              <a:rPr lang="en-US" altLang="zh-CN" dirty="0">
                <a:latin typeface="Courier New" panose="02070309020205020404" pitchFamily="49" charset="0"/>
              </a:rPr>
              <a:t> &gt;= 1900]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03367BE1-C7DE-4B8A-8791-8BBD82E800D2}"/>
              </a:ext>
            </a:extLst>
          </p:cNvPr>
          <p:cNvSpPr>
            <a:spLocks noGrp="1"/>
          </p:cNvSpPr>
          <p:nvPr>
            <p:ph type="title"/>
          </p:nvPr>
        </p:nvSpPr>
        <p:spPr>
          <a:xfrm>
            <a:off x="1112838" y="-273050"/>
            <a:ext cx="9432925" cy="1401763"/>
          </a:xfrm>
        </p:spPr>
        <p:txBody>
          <a:bodyPr/>
          <a:lstStyle/>
          <a:p>
            <a:pPr eaLnBrk="1" fontAlgn="auto" hangingPunct="1">
              <a:spcAft>
                <a:spcPts val="0"/>
              </a:spcAft>
              <a:defRPr/>
            </a:pPr>
            <a:r>
              <a:rPr lang="zh-CN" altLang="en-US" sz="4400" dirty="0"/>
              <a:t>创建</a:t>
            </a:r>
            <a:r>
              <a:rPr lang="en-US" altLang="zh-CN" sz="4400" dirty="0"/>
              <a:t>Data Frames</a:t>
            </a:r>
            <a:r>
              <a:rPr lang="zh-CN" altLang="en-US" sz="4400" dirty="0">
                <a:solidFill>
                  <a:schemeClr val="tx1">
                    <a:lumMod val="75000"/>
                    <a:lumOff val="25000"/>
                  </a:schemeClr>
                </a:solidFill>
              </a:rPr>
              <a:t>子集方法综述</a:t>
            </a:r>
            <a:endParaRPr lang="en-US" altLang="zh-CN" sz="4400" dirty="0">
              <a:solidFill>
                <a:schemeClr val="tx1">
                  <a:lumMod val="75000"/>
                  <a:lumOff val="25000"/>
                </a:schemeClr>
              </a:solidFill>
            </a:endParaRPr>
          </a:p>
        </p:txBody>
      </p:sp>
      <p:sp>
        <p:nvSpPr>
          <p:cNvPr id="80899" name="Content Placeholder 2">
            <a:extLst>
              <a:ext uri="{FF2B5EF4-FFF2-40B4-BE49-F238E27FC236}">
                <a16:creationId xmlns:a16="http://schemas.microsoft.com/office/drawing/2014/main" id="{35AE288F-6CAA-4456-9427-3D9ACB2CDDEE}"/>
              </a:ext>
            </a:extLst>
          </p:cNvPr>
          <p:cNvSpPr>
            <a:spLocks noGrp="1"/>
          </p:cNvSpPr>
          <p:nvPr>
            <p:ph idx="1"/>
          </p:nvPr>
        </p:nvSpPr>
        <p:spPr>
          <a:xfrm>
            <a:off x="1006475" y="1447800"/>
            <a:ext cx="8229600" cy="4525963"/>
          </a:xfrm>
        </p:spPr>
        <p:txBody>
          <a:bodyPr/>
          <a:lstStyle/>
          <a:p>
            <a:r>
              <a:rPr lang="zh-CN" altLang="en-US" dirty="0"/>
              <a:t>按照列名</a:t>
            </a:r>
            <a:r>
              <a:rPr lang="en-US" altLang="zh-CN" dirty="0"/>
              <a:t>:</a:t>
            </a:r>
          </a:p>
          <a:p>
            <a:pPr>
              <a:buFontTx/>
              <a:buNone/>
            </a:pPr>
            <a:r>
              <a:rPr lang="en-US" altLang="zh-CN" dirty="0">
                <a:latin typeface="Courier New" panose="02070309020205020404" pitchFamily="49" charset="0"/>
              </a:rPr>
              <a:t>&gt; </a:t>
            </a:r>
            <a:r>
              <a:rPr lang="en-US" altLang="zh-CN" dirty="0" err="1">
                <a:latin typeface="Courier New" panose="02070309020205020404" pitchFamily="49" charset="0"/>
              </a:rPr>
              <a:t>myDataFrame$CarbonOutput</a:t>
            </a:r>
            <a:endParaRPr lang="en-US" altLang="zh-CN" dirty="0"/>
          </a:p>
          <a:p>
            <a:r>
              <a:rPr lang="zh-CN" altLang="en-US" dirty="0"/>
              <a:t>按照索引</a:t>
            </a:r>
            <a:r>
              <a:rPr lang="en-US" altLang="zh-CN" dirty="0"/>
              <a:t>:</a:t>
            </a:r>
          </a:p>
          <a:p>
            <a:pPr>
              <a:buFontTx/>
              <a:buNone/>
            </a:pPr>
            <a:r>
              <a:rPr lang="en-US" altLang="zh-CN" dirty="0">
                <a:latin typeface="Courier New" panose="02070309020205020404" pitchFamily="49" charset="0"/>
              </a:rPr>
              <a:t>&gt; </a:t>
            </a:r>
            <a:r>
              <a:rPr lang="en-US" altLang="zh-CN" dirty="0" err="1">
                <a:latin typeface="Courier New" panose="02070309020205020404" pitchFamily="49" charset="0"/>
              </a:rPr>
              <a:t>myDataFrame</a:t>
            </a:r>
            <a:r>
              <a:rPr lang="en-US" altLang="zh-CN" dirty="0">
                <a:latin typeface="Courier New" panose="02070309020205020404" pitchFamily="49" charset="0"/>
              </a:rPr>
              <a:t>[1:3, 1:2]</a:t>
            </a:r>
          </a:p>
          <a:p>
            <a:r>
              <a:rPr lang="zh-CN" altLang="en-US" dirty="0"/>
              <a:t>按照逻辑语句</a:t>
            </a:r>
            <a:r>
              <a:rPr lang="en-US" altLang="zh-CN" dirty="0"/>
              <a:t>:</a:t>
            </a:r>
          </a:p>
          <a:p>
            <a:pPr eaLnBrk="1" hangingPunct="1">
              <a:buFontTx/>
              <a:buNone/>
            </a:pPr>
            <a:r>
              <a:rPr lang="en-US" altLang="zh-CN" dirty="0">
                <a:latin typeface="Courier New" panose="02070309020205020404" pitchFamily="49" charset="0"/>
              </a:rPr>
              <a:t>&gt; </a:t>
            </a:r>
            <a:r>
              <a:rPr lang="en-US" altLang="zh-CN" dirty="0" err="1">
                <a:latin typeface="Courier New" panose="02070309020205020404" pitchFamily="49" charset="0"/>
              </a:rPr>
              <a:t>myDataFrame$CarbonOutput</a:t>
            </a:r>
            <a:endParaRPr lang="en-US" altLang="zh-CN" dirty="0">
              <a:latin typeface="Courier New" panose="02070309020205020404" pitchFamily="49" charset="0"/>
            </a:endParaRPr>
          </a:p>
          <a:p>
            <a:pPr eaLnBrk="1" hangingPunct="1">
              <a:buFontTx/>
              <a:buNone/>
            </a:pPr>
            <a:r>
              <a:rPr lang="en-US" altLang="zh-CN" dirty="0">
                <a:latin typeface="Courier New" panose="02070309020205020404" pitchFamily="49" charset="0"/>
              </a:rPr>
              <a:t>+	 [</a:t>
            </a:r>
            <a:r>
              <a:rPr lang="en-US" altLang="zh-CN" dirty="0" err="1">
                <a:latin typeface="Courier New" panose="02070309020205020404" pitchFamily="49" charset="0"/>
              </a:rPr>
              <a:t>myDataFrame$YearMeasured</a:t>
            </a:r>
            <a:r>
              <a:rPr lang="en-US" altLang="zh-CN" dirty="0">
                <a:latin typeface="Courier New" panose="02070309020205020404" pitchFamily="49" charset="0"/>
              </a:rPr>
              <a:t> &gt;= 1900</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EB23-91EA-4C4C-B5D4-B4A4BA3DC21E}"/>
              </a:ext>
            </a:extLst>
          </p:cNvPr>
          <p:cNvSpPr>
            <a:spLocks noGrp="1"/>
          </p:cNvSpPr>
          <p:nvPr>
            <p:ph type="title"/>
          </p:nvPr>
        </p:nvSpPr>
        <p:spPr/>
        <p:txBody>
          <a:bodyPr/>
          <a:lstStyle/>
          <a:p>
            <a:pPr eaLnBrk="1" fontAlgn="auto" hangingPunct="1">
              <a:spcAft>
                <a:spcPts val="0"/>
              </a:spcAft>
              <a:defRPr/>
            </a:pPr>
            <a:r>
              <a:rPr lang="en-US" dirty="0">
                <a:solidFill>
                  <a:schemeClr val="tx1">
                    <a:lumMod val="75000"/>
                    <a:lumOff val="25000"/>
                  </a:schemeClr>
                </a:solidFill>
              </a:rPr>
              <a:t>R</a:t>
            </a:r>
            <a:r>
              <a:rPr lang="zh-CN" altLang="en-US" dirty="0">
                <a:solidFill>
                  <a:schemeClr val="tx1">
                    <a:lumMod val="75000"/>
                    <a:lumOff val="25000"/>
                  </a:schemeClr>
                </a:solidFill>
              </a:rPr>
              <a:t> </a:t>
            </a:r>
            <a:r>
              <a:rPr lang="en-US" altLang="zh-CN" dirty="0">
                <a:solidFill>
                  <a:schemeClr val="tx1">
                    <a:lumMod val="75000"/>
                    <a:lumOff val="25000"/>
                  </a:schemeClr>
                </a:solidFill>
              </a:rPr>
              <a:t>vs. </a:t>
            </a:r>
            <a:r>
              <a:rPr lang="en-US" dirty="0">
                <a:solidFill>
                  <a:schemeClr val="tx1">
                    <a:lumMod val="75000"/>
                    <a:lumOff val="25000"/>
                  </a:schemeClr>
                </a:solidFill>
              </a:rPr>
              <a:t>SQL</a:t>
            </a:r>
          </a:p>
        </p:txBody>
      </p:sp>
      <p:sp>
        <p:nvSpPr>
          <p:cNvPr id="81923" name="Content Placeholder 2">
            <a:extLst>
              <a:ext uri="{FF2B5EF4-FFF2-40B4-BE49-F238E27FC236}">
                <a16:creationId xmlns:a16="http://schemas.microsoft.com/office/drawing/2014/main" id="{4DF885A8-7EF6-46BF-8B1E-4A5A7EB269D8}"/>
              </a:ext>
            </a:extLst>
          </p:cNvPr>
          <p:cNvSpPr>
            <a:spLocks noGrp="1"/>
          </p:cNvSpPr>
          <p:nvPr>
            <p:ph idx="1"/>
          </p:nvPr>
        </p:nvSpPr>
        <p:spPr>
          <a:xfrm>
            <a:off x="1096963" y="1241425"/>
            <a:ext cx="10058400" cy="3863975"/>
          </a:xfrm>
        </p:spPr>
        <p:txBody>
          <a:bodyPr/>
          <a:lstStyle/>
          <a:p>
            <a:pPr eaLnBrk="1" hangingPunct="1">
              <a:lnSpc>
                <a:spcPct val="70000"/>
              </a:lnSpc>
            </a:pPr>
            <a:r>
              <a:rPr lang="zh-CN" altLang="en-US" sz="2400" dirty="0"/>
              <a:t>语法：</a:t>
            </a:r>
          </a:p>
          <a:p>
            <a:pPr marL="384048" lvl="1" indent="-182880" eaLnBrk="1" hangingPunct="1"/>
            <a:r>
              <a:rPr lang="zh-CN" altLang="en-US" sz="2400" dirty="0"/>
              <a:t> </a:t>
            </a:r>
            <a:r>
              <a:rPr lang="en-US" altLang="zh-CN" dirty="0">
                <a:solidFill>
                  <a:schemeClr val="tx1">
                    <a:lumMod val="75000"/>
                    <a:lumOff val="25000"/>
                  </a:schemeClr>
                </a:solidFill>
              </a:rPr>
              <a:t>R</a:t>
            </a:r>
            <a:r>
              <a:rPr lang="zh-CN" altLang="en-US" dirty="0">
                <a:solidFill>
                  <a:schemeClr val="tx1">
                    <a:lumMod val="75000"/>
                    <a:lumOff val="25000"/>
                  </a:schemeClr>
                </a:solidFill>
              </a:rPr>
              <a:t>区分大小写；</a:t>
            </a:r>
            <a:r>
              <a:rPr lang="en-US" altLang="zh-CN" dirty="0">
                <a:solidFill>
                  <a:schemeClr val="tx1">
                    <a:lumMod val="75000"/>
                    <a:lumOff val="25000"/>
                  </a:schemeClr>
                </a:solidFill>
              </a:rPr>
              <a:t>SQL</a:t>
            </a:r>
            <a:r>
              <a:rPr lang="zh-CN" altLang="en-US" dirty="0">
                <a:solidFill>
                  <a:schemeClr val="tx1">
                    <a:lumMod val="75000"/>
                    <a:lumOff val="25000"/>
                  </a:schemeClr>
                </a:solidFill>
              </a:rPr>
              <a:t>不区分大小写。</a:t>
            </a:r>
          </a:p>
          <a:p>
            <a:pPr marL="384048" lvl="1" indent="-182880" eaLnBrk="1" hangingPunct="1"/>
            <a:r>
              <a:rPr lang="zh-CN" altLang="en-US" dirty="0">
                <a:solidFill>
                  <a:schemeClr val="tx1">
                    <a:lumMod val="75000"/>
                    <a:lumOff val="25000"/>
                  </a:schemeClr>
                </a:solidFill>
              </a:rPr>
              <a:t> </a:t>
            </a:r>
            <a:r>
              <a:rPr lang="en-US" altLang="zh-CN" dirty="0">
                <a:solidFill>
                  <a:schemeClr val="tx1">
                    <a:lumMod val="75000"/>
                    <a:lumOff val="25000"/>
                  </a:schemeClr>
                </a:solidFill>
              </a:rPr>
              <a:t>R</a:t>
            </a:r>
            <a:r>
              <a:rPr lang="zh-CN" altLang="en-US" dirty="0">
                <a:solidFill>
                  <a:schemeClr val="tx1">
                    <a:lumMod val="75000"/>
                    <a:lumOff val="25000"/>
                  </a:schemeClr>
                </a:solidFill>
              </a:rPr>
              <a:t>对换行敏感；</a:t>
            </a:r>
            <a:r>
              <a:rPr lang="en-US" altLang="zh-CN" dirty="0">
                <a:solidFill>
                  <a:schemeClr val="tx1">
                    <a:lumMod val="75000"/>
                    <a:lumOff val="25000"/>
                  </a:schemeClr>
                </a:solidFill>
              </a:rPr>
              <a:t>SQL</a:t>
            </a:r>
            <a:r>
              <a:rPr lang="zh-CN" altLang="en-US" dirty="0">
                <a:solidFill>
                  <a:schemeClr val="tx1">
                    <a:lumMod val="75000"/>
                    <a:lumOff val="25000"/>
                  </a:schemeClr>
                </a:solidFill>
              </a:rPr>
              <a:t>对换行不敏感。</a:t>
            </a:r>
          </a:p>
          <a:p>
            <a:pPr marL="384048" lvl="1" indent="-182880" eaLnBrk="1" hangingPunct="1"/>
            <a:r>
              <a:rPr lang="zh-CN" altLang="en-US" dirty="0">
                <a:solidFill>
                  <a:schemeClr val="tx1">
                    <a:lumMod val="75000"/>
                    <a:lumOff val="25000"/>
                  </a:schemeClr>
                </a:solidFill>
              </a:rPr>
              <a:t>两者都对缩进不敏感（</a:t>
            </a:r>
            <a:r>
              <a:rPr lang="en-US" altLang="zh-CN" dirty="0">
                <a:solidFill>
                  <a:schemeClr val="tx1">
                    <a:lumMod val="75000"/>
                    <a:lumOff val="25000"/>
                  </a:schemeClr>
                </a:solidFill>
              </a:rPr>
              <a:t>Python</a:t>
            </a:r>
            <a:r>
              <a:rPr lang="zh-CN" altLang="en-US" dirty="0">
                <a:solidFill>
                  <a:schemeClr val="tx1">
                    <a:lumMod val="75000"/>
                    <a:lumOff val="25000"/>
                  </a:schemeClr>
                </a:solidFill>
              </a:rPr>
              <a:t>不同）。</a:t>
            </a:r>
          </a:p>
          <a:p>
            <a:pPr eaLnBrk="1" hangingPunct="1">
              <a:lnSpc>
                <a:spcPct val="70000"/>
              </a:lnSpc>
            </a:pPr>
            <a:r>
              <a:rPr lang="zh-CN" altLang="en-US" sz="2400" dirty="0"/>
              <a:t>数据结构：</a:t>
            </a:r>
          </a:p>
          <a:p>
            <a:pPr marL="384048" lvl="1" indent="-182880" eaLnBrk="1" hangingPunct="1"/>
            <a:r>
              <a:rPr lang="zh-CN" altLang="en-US" dirty="0">
                <a:solidFill>
                  <a:schemeClr val="tx1">
                    <a:lumMod val="75000"/>
                    <a:lumOff val="25000"/>
                  </a:schemeClr>
                </a:solidFill>
              </a:rPr>
              <a:t>在</a:t>
            </a:r>
            <a:r>
              <a:rPr lang="en-US" altLang="zh-CN" dirty="0">
                <a:solidFill>
                  <a:schemeClr val="tx1">
                    <a:lumMod val="75000"/>
                    <a:lumOff val="25000"/>
                  </a:schemeClr>
                </a:solidFill>
              </a:rPr>
              <a:t>SQL</a:t>
            </a:r>
            <a:r>
              <a:rPr lang="zh-CN" altLang="en-US" dirty="0">
                <a:solidFill>
                  <a:schemeClr val="tx1">
                    <a:lumMod val="75000"/>
                    <a:lumOff val="25000"/>
                  </a:schemeClr>
                </a:solidFill>
              </a:rPr>
              <a:t>中，关系中的元组是无序的。</a:t>
            </a:r>
          </a:p>
          <a:p>
            <a:pPr marL="384048" lvl="1" indent="-182880" eaLnBrk="1" hangingPunct="1"/>
            <a:r>
              <a:rPr lang="zh-CN" altLang="en-US" dirty="0">
                <a:solidFill>
                  <a:schemeClr val="tx1">
                    <a:lumMod val="75000"/>
                    <a:lumOff val="25000"/>
                  </a:schemeClr>
                </a:solidFill>
              </a:rPr>
              <a:t>在</a:t>
            </a:r>
            <a:r>
              <a:rPr lang="en-US" altLang="zh-CN" dirty="0">
                <a:solidFill>
                  <a:schemeClr val="tx1">
                    <a:lumMod val="75000"/>
                    <a:lumOff val="25000"/>
                  </a:schemeClr>
                </a:solidFill>
              </a:rPr>
              <a:t>R</a:t>
            </a:r>
            <a:r>
              <a:rPr lang="zh-CN" altLang="en-US" dirty="0">
                <a:solidFill>
                  <a:schemeClr val="tx1">
                    <a:lumMod val="75000"/>
                    <a:lumOff val="25000"/>
                  </a:schemeClr>
                </a:solidFill>
              </a:rPr>
              <a:t>中，数据结构中的行是有序的。</a:t>
            </a:r>
          </a:p>
          <a:p>
            <a:pPr eaLnBrk="1" hangingPunct="1">
              <a:lnSpc>
                <a:spcPct val="70000"/>
              </a:lnSpc>
            </a:pPr>
            <a:r>
              <a:rPr lang="zh-CN" altLang="en-US" sz="2400" dirty="0"/>
              <a:t>运算符和函数：</a:t>
            </a:r>
          </a:p>
          <a:p>
            <a:pPr marL="384048" lvl="1" indent="-182880" eaLnBrk="1" hangingPunct="1"/>
            <a:r>
              <a:rPr lang="zh-CN" altLang="en-US" dirty="0">
                <a:solidFill>
                  <a:schemeClr val="tx1">
                    <a:lumMod val="75000"/>
                    <a:lumOff val="25000"/>
                  </a:schemeClr>
                </a:solidFill>
              </a:rPr>
              <a:t>很多不同之处，下面是一些常见的：</a:t>
            </a:r>
          </a:p>
        </p:txBody>
      </p:sp>
      <p:sp>
        <p:nvSpPr>
          <p:cNvPr id="81924" name="Date Placeholder 3">
            <a:extLst>
              <a:ext uri="{FF2B5EF4-FFF2-40B4-BE49-F238E27FC236}">
                <a16:creationId xmlns:a16="http://schemas.microsoft.com/office/drawing/2014/main" id="{509D1A2C-85C9-4D4E-9A20-551BF9576CF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81925" name="Footer Placeholder 4">
            <a:extLst>
              <a:ext uri="{FF2B5EF4-FFF2-40B4-BE49-F238E27FC236}">
                <a16:creationId xmlns:a16="http://schemas.microsoft.com/office/drawing/2014/main" id="{D0DA026F-E4FA-4EAC-AD95-C3F9C9388A1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81926" name="Slide Number Placeholder 5">
            <a:extLst>
              <a:ext uri="{FF2B5EF4-FFF2-40B4-BE49-F238E27FC236}">
                <a16:creationId xmlns:a16="http://schemas.microsoft.com/office/drawing/2014/main" id="{38CB89D5-C1BD-496C-A67C-3575C16856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44</a:t>
            </a:r>
          </a:p>
        </p:txBody>
      </p:sp>
      <p:graphicFrame>
        <p:nvGraphicFramePr>
          <p:cNvPr id="8" name="Table 6">
            <a:extLst>
              <a:ext uri="{FF2B5EF4-FFF2-40B4-BE49-F238E27FC236}">
                <a16:creationId xmlns:a16="http://schemas.microsoft.com/office/drawing/2014/main" id="{BA1A1763-FC1E-4D2E-89F1-3A31B9BC06CC}"/>
              </a:ext>
            </a:extLst>
          </p:cNvPr>
          <p:cNvGraphicFramePr>
            <a:graphicFrameLocks noGrp="1"/>
          </p:cNvGraphicFramePr>
          <p:nvPr>
            <p:extLst>
              <p:ext uri="{D42A27DB-BD31-4B8C-83A1-F6EECF244321}">
                <p14:modId xmlns:p14="http://schemas.microsoft.com/office/powerpoint/2010/main" val="3569320163"/>
              </p:ext>
            </p:extLst>
          </p:nvPr>
        </p:nvGraphicFramePr>
        <p:xfrm>
          <a:off x="1270000" y="4883905"/>
          <a:ext cx="8127999" cy="1463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61628902"/>
                    </a:ext>
                  </a:extLst>
                </a:gridCol>
                <a:gridCol w="2709333">
                  <a:extLst>
                    <a:ext uri="{9D8B030D-6E8A-4147-A177-3AD203B41FA5}">
                      <a16:colId xmlns:a16="http://schemas.microsoft.com/office/drawing/2014/main" val="3031595030"/>
                    </a:ext>
                  </a:extLst>
                </a:gridCol>
                <a:gridCol w="2709333">
                  <a:extLst>
                    <a:ext uri="{9D8B030D-6E8A-4147-A177-3AD203B41FA5}">
                      <a16:colId xmlns:a16="http://schemas.microsoft.com/office/drawing/2014/main" val="170784875"/>
                    </a:ext>
                  </a:extLst>
                </a:gridCol>
              </a:tblGrid>
              <a:tr h="274320">
                <a:tc>
                  <a:txBody>
                    <a:bodyPr/>
                    <a:lstStyle/>
                    <a:p>
                      <a:endParaRPr lang="en-US" sz="1800" dirty="0"/>
                    </a:p>
                  </a:txBody>
                  <a:tcPr/>
                </a:tc>
                <a:tc>
                  <a:txBody>
                    <a:bodyPr/>
                    <a:lstStyle/>
                    <a:p>
                      <a:r>
                        <a:rPr lang="en-US" sz="1800" dirty="0"/>
                        <a:t>R</a:t>
                      </a:r>
                    </a:p>
                  </a:txBody>
                  <a:tcPr/>
                </a:tc>
                <a:tc>
                  <a:txBody>
                    <a:bodyPr/>
                    <a:lstStyle/>
                    <a:p>
                      <a:r>
                        <a:rPr lang="en-US" sz="1800" dirty="0"/>
                        <a:t>SQL</a:t>
                      </a:r>
                    </a:p>
                  </a:txBody>
                  <a:tcPr/>
                </a:tc>
                <a:extLst>
                  <a:ext uri="{0D108BD9-81ED-4DB2-BD59-A6C34878D82A}">
                    <a16:rowId xmlns:a16="http://schemas.microsoft.com/office/drawing/2014/main" val="1546569760"/>
                  </a:ext>
                </a:extLst>
              </a:tr>
              <a:tr h="274320">
                <a:tc>
                  <a:txBody>
                    <a:bodyPr/>
                    <a:lstStyle/>
                    <a:p>
                      <a:r>
                        <a:rPr lang="zh-CN" altLang="en-US" sz="1800" dirty="0"/>
                        <a:t>比较运算符</a:t>
                      </a:r>
                      <a:endParaRPr lang="en-US" sz="1800" dirty="0"/>
                    </a:p>
                  </a:txBody>
                  <a:tcPr/>
                </a:tc>
                <a:tc>
                  <a:txBody>
                    <a:bodyPr/>
                    <a:lstStyle/>
                    <a:p>
                      <a:r>
                        <a:rPr lang="en-US" sz="1800" dirty="0"/>
                        <a:t>==</a:t>
                      </a:r>
                    </a:p>
                  </a:txBody>
                  <a:tcPr/>
                </a:tc>
                <a:tc>
                  <a:txBody>
                    <a:bodyPr/>
                    <a:lstStyle/>
                    <a:p>
                      <a:r>
                        <a:rPr lang="en-US" sz="1800" dirty="0"/>
                        <a:t>=</a:t>
                      </a:r>
                    </a:p>
                  </a:txBody>
                  <a:tcPr/>
                </a:tc>
                <a:extLst>
                  <a:ext uri="{0D108BD9-81ED-4DB2-BD59-A6C34878D82A}">
                    <a16:rowId xmlns:a16="http://schemas.microsoft.com/office/drawing/2014/main" val="2365539277"/>
                  </a:ext>
                </a:extLst>
              </a:tr>
              <a:tr h="274320">
                <a:tc>
                  <a:txBody>
                    <a:bodyPr/>
                    <a:lstStyle/>
                    <a:p>
                      <a:r>
                        <a:rPr lang="zh-CN" altLang="en-US" sz="1800" dirty="0"/>
                        <a:t>逻辑运算符</a:t>
                      </a:r>
                      <a:endParaRPr lang="en-US" sz="1800" dirty="0"/>
                    </a:p>
                  </a:txBody>
                  <a:tcPr/>
                </a:tc>
                <a:tc>
                  <a:txBody>
                    <a:bodyPr/>
                    <a:lstStyle/>
                    <a:p>
                      <a:r>
                        <a:rPr lang="en-US" sz="1800" dirty="0"/>
                        <a:t>!</a:t>
                      </a:r>
                      <a:r>
                        <a:rPr lang="en-US" sz="1800" baseline="0" dirty="0"/>
                        <a:t>,  </a:t>
                      </a:r>
                      <a:r>
                        <a:rPr lang="en-US" sz="1800" dirty="0"/>
                        <a:t>&amp;,  |</a:t>
                      </a:r>
                    </a:p>
                  </a:txBody>
                  <a:tcPr/>
                </a:tc>
                <a:tc>
                  <a:txBody>
                    <a:bodyPr/>
                    <a:lstStyle/>
                    <a:p>
                      <a:r>
                        <a:rPr lang="en-US" sz="1800" dirty="0"/>
                        <a:t>NOT,  AND,  OR</a:t>
                      </a:r>
                    </a:p>
                  </a:txBody>
                  <a:tcPr/>
                </a:tc>
                <a:extLst>
                  <a:ext uri="{0D108BD9-81ED-4DB2-BD59-A6C34878D82A}">
                    <a16:rowId xmlns:a16="http://schemas.microsoft.com/office/drawing/2014/main" val="402039708"/>
                  </a:ext>
                </a:extLst>
              </a:tr>
              <a:tr h="274320">
                <a:tc>
                  <a:txBody>
                    <a:bodyPr/>
                    <a:lstStyle/>
                    <a:p>
                      <a:r>
                        <a:rPr lang="zh-CN" altLang="en-US" sz="1800" dirty="0"/>
                        <a:t>函数</a:t>
                      </a:r>
                      <a:endParaRPr lang="en-US" sz="1800" dirty="0"/>
                    </a:p>
                  </a:txBody>
                  <a:tcPr/>
                </a:tc>
                <a:tc>
                  <a:txBody>
                    <a:bodyPr/>
                    <a:lstStyle/>
                    <a:p>
                      <a:r>
                        <a:rPr lang="en-US" sz="1800" dirty="0"/>
                        <a:t>mean()</a:t>
                      </a:r>
                    </a:p>
                  </a:txBody>
                  <a:tcPr/>
                </a:tc>
                <a:tc>
                  <a:txBody>
                    <a:bodyPr/>
                    <a:lstStyle/>
                    <a:p>
                      <a:r>
                        <a:rPr lang="en-US" sz="1800" dirty="0"/>
                        <a:t>AVG()</a:t>
                      </a:r>
                    </a:p>
                  </a:txBody>
                  <a:tcPr/>
                </a:tc>
                <a:extLst>
                  <a:ext uri="{0D108BD9-81ED-4DB2-BD59-A6C34878D82A}">
                    <a16:rowId xmlns:a16="http://schemas.microsoft.com/office/drawing/2014/main" val="3453738663"/>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AB82-7351-4A23-923F-D4294CCEE572}"/>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指定工作目录</a:t>
            </a:r>
          </a:p>
        </p:txBody>
      </p:sp>
      <p:sp>
        <p:nvSpPr>
          <p:cNvPr id="83971" name="Content Placeholder 2">
            <a:extLst>
              <a:ext uri="{FF2B5EF4-FFF2-40B4-BE49-F238E27FC236}">
                <a16:creationId xmlns:a16="http://schemas.microsoft.com/office/drawing/2014/main" id="{E4F093E1-8905-4E4E-A514-F5BBE47CAB0D}"/>
              </a:ext>
            </a:extLst>
          </p:cNvPr>
          <p:cNvSpPr>
            <a:spLocks noGrp="1"/>
          </p:cNvSpPr>
          <p:nvPr>
            <p:ph idx="1"/>
          </p:nvPr>
        </p:nvSpPr>
        <p:spPr/>
        <p:txBody>
          <a:bodyPr/>
          <a:lstStyle/>
          <a:p>
            <a:pPr eaLnBrk="1" hangingPunct="1"/>
            <a:r>
              <a:rPr lang="en-US" altLang="zh-CN" dirty="0"/>
              <a:t>R</a:t>
            </a:r>
            <a:r>
              <a:rPr lang="zh-CN" altLang="en-US" dirty="0"/>
              <a:t>读取并写入工作目录中的文件，除非另有说明。</a:t>
            </a:r>
          </a:p>
          <a:p>
            <a:pPr eaLnBrk="1" hangingPunct="1"/>
            <a:r>
              <a:rPr lang="zh-CN" altLang="en-US" dirty="0"/>
              <a:t> </a:t>
            </a:r>
          </a:p>
          <a:p>
            <a:pPr eaLnBrk="1" hangingPunct="1"/>
            <a:r>
              <a:rPr lang="zh-CN" altLang="en-US" dirty="0"/>
              <a:t>有两种方法可以指定工作目录。</a:t>
            </a:r>
          </a:p>
          <a:p>
            <a:pPr marL="658368" lvl="1" indent="-457200" eaLnBrk="1" hangingPunct="1">
              <a:buFont typeface="+mj-lt"/>
              <a:buAutoNum type="arabicPeriod"/>
            </a:pPr>
            <a:r>
              <a:rPr lang="zh-CN" altLang="en-US" dirty="0">
                <a:solidFill>
                  <a:schemeClr val="tx1">
                    <a:lumMod val="75000"/>
                    <a:lumOff val="25000"/>
                  </a:schemeClr>
                </a:solidFill>
              </a:rPr>
              <a:t>运行</a:t>
            </a:r>
            <a:r>
              <a:rPr lang="en-US" altLang="zh-CN" dirty="0" err="1">
                <a:solidFill>
                  <a:schemeClr val="tx1">
                    <a:lumMod val="75000"/>
                    <a:lumOff val="25000"/>
                  </a:schemeClr>
                </a:solidFill>
              </a:rPr>
              <a:t>setwd</a:t>
            </a:r>
            <a:r>
              <a:rPr lang="en-US" altLang="zh-CN" dirty="0">
                <a:solidFill>
                  <a:schemeClr val="tx1">
                    <a:lumMod val="75000"/>
                    <a:lumOff val="25000"/>
                  </a:schemeClr>
                </a:solidFill>
              </a:rPr>
              <a:t>()</a:t>
            </a:r>
            <a:r>
              <a:rPr lang="zh-CN" altLang="en-US" dirty="0">
                <a:solidFill>
                  <a:schemeClr val="tx1">
                    <a:lumMod val="75000"/>
                    <a:lumOff val="25000"/>
                  </a:schemeClr>
                </a:solidFill>
              </a:rPr>
              <a:t>函数：</a:t>
            </a:r>
            <a:endParaRPr lang="en-US" altLang="zh-CN" dirty="0">
              <a:solidFill>
                <a:schemeClr val="tx1">
                  <a:lumMod val="75000"/>
                  <a:lumOff val="25000"/>
                </a:schemeClr>
              </a:solidFill>
            </a:endParaRPr>
          </a:p>
          <a:p>
            <a:pPr marL="658368" lvl="1" indent="-457200" eaLnBrk="1" hangingPunct="1">
              <a:buFont typeface="+mj-lt"/>
              <a:buAutoNum type="arabicPeriod"/>
            </a:pPr>
            <a:endParaRPr lang="zh-CN" altLang="en-US" dirty="0">
              <a:solidFill>
                <a:schemeClr val="tx1">
                  <a:lumMod val="75000"/>
                  <a:lumOff val="25000"/>
                </a:schemeClr>
              </a:solidFill>
            </a:endParaRPr>
          </a:p>
          <a:p>
            <a:pPr eaLnBrk="1" hangingPunct="1"/>
            <a:r>
              <a:rPr lang="zh-CN" altLang="en-US" dirty="0"/>
              <a:t> </a:t>
            </a:r>
          </a:p>
          <a:p>
            <a:pPr marL="384048" lvl="1" indent="-182880" eaLnBrk="1" hangingPunct="1"/>
            <a:r>
              <a:rPr lang="zh-CN" altLang="en-US" dirty="0">
                <a:solidFill>
                  <a:schemeClr val="tx1">
                    <a:lumMod val="75000"/>
                    <a:lumOff val="25000"/>
                  </a:schemeClr>
                </a:solidFill>
              </a:rPr>
              <a:t>所有文件路径名都需要使用正斜杠</a:t>
            </a:r>
            <a:r>
              <a:rPr lang="en-US" altLang="zh-CN" dirty="0">
                <a:solidFill>
                  <a:schemeClr val="tx1">
                    <a:lumMod val="75000"/>
                    <a:lumOff val="25000"/>
                  </a:schemeClr>
                </a:solidFill>
              </a:rPr>
              <a:t>/</a:t>
            </a:r>
            <a:r>
              <a:rPr lang="zh-CN" altLang="en-US" dirty="0">
                <a:solidFill>
                  <a:schemeClr val="tx1">
                    <a:lumMod val="75000"/>
                    <a:lumOff val="25000"/>
                  </a:schemeClr>
                </a:solidFill>
              </a:rPr>
              <a:t>而不是反斜杠</a:t>
            </a:r>
            <a:r>
              <a:rPr lang="en-US" altLang="zh-CN" dirty="0">
                <a:solidFill>
                  <a:schemeClr val="tx1">
                    <a:lumMod val="75000"/>
                    <a:lumOff val="25000"/>
                  </a:schemeClr>
                </a:solidFill>
              </a:rPr>
              <a:t>\ </a:t>
            </a:r>
          </a:p>
          <a:p>
            <a:pPr marL="384048" lvl="1" indent="-182880" eaLnBrk="1" hangingPunct="1"/>
            <a:r>
              <a:rPr lang="en-US" altLang="zh-CN" dirty="0">
                <a:solidFill>
                  <a:schemeClr val="tx1">
                    <a:lumMod val="75000"/>
                    <a:lumOff val="25000"/>
                  </a:schemeClr>
                </a:solidFill>
              </a:rPr>
              <a:t> R</a:t>
            </a:r>
            <a:r>
              <a:rPr lang="zh-CN" altLang="en-US" dirty="0">
                <a:solidFill>
                  <a:schemeClr val="tx1">
                    <a:lumMod val="75000"/>
                    <a:lumOff val="25000"/>
                  </a:schemeClr>
                </a:solidFill>
              </a:rPr>
              <a:t>区分大小写。检查你的文件夹名。</a:t>
            </a:r>
            <a:endParaRPr lang="en-US" altLang="zh-CN" dirty="0">
              <a:solidFill>
                <a:schemeClr val="tx1">
                  <a:lumMod val="75000"/>
                  <a:lumOff val="25000"/>
                </a:schemeClr>
              </a:solidFill>
            </a:endParaRPr>
          </a:p>
        </p:txBody>
      </p:sp>
      <p:sp>
        <p:nvSpPr>
          <p:cNvPr id="83972" name="Date Placeholder 3">
            <a:extLst>
              <a:ext uri="{FF2B5EF4-FFF2-40B4-BE49-F238E27FC236}">
                <a16:creationId xmlns:a16="http://schemas.microsoft.com/office/drawing/2014/main" id="{7390156A-D004-40E4-8B87-83CBB265C68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83973" name="Footer Placeholder 4">
            <a:extLst>
              <a:ext uri="{FF2B5EF4-FFF2-40B4-BE49-F238E27FC236}">
                <a16:creationId xmlns:a16="http://schemas.microsoft.com/office/drawing/2014/main" id="{9894D154-8354-4590-BBEA-2F4A5D7E39D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83974" name="Slide Number Placeholder 5">
            <a:extLst>
              <a:ext uri="{FF2B5EF4-FFF2-40B4-BE49-F238E27FC236}">
                <a16:creationId xmlns:a16="http://schemas.microsoft.com/office/drawing/2014/main" id="{316F82B6-5AE9-44F0-B862-97F47BB957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45</a:t>
            </a:r>
          </a:p>
        </p:txBody>
      </p:sp>
      <p:sp>
        <p:nvSpPr>
          <p:cNvPr id="8" name="Rectangle 6">
            <a:extLst>
              <a:ext uri="{FF2B5EF4-FFF2-40B4-BE49-F238E27FC236}">
                <a16:creationId xmlns:a16="http://schemas.microsoft.com/office/drawing/2014/main" id="{DE54F0AE-BE48-4BED-B098-18ED7C2C24F6}"/>
              </a:ext>
            </a:extLst>
          </p:cNvPr>
          <p:cNvSpPr/>
          <p:nvPr/>
        </p:nvSpPr>
        <p:spPr>
          <a:xfrm>
            <a:off x="1310640" y="3367750"/>
            <a:ext cx="6096000" cy="40011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2000" dirty="0"/>
              <a:t>&gt; </a:t>
            </a:r>
            <a:r>
              <a:rPr lang="en-US" sz="2000" dirty="0" err="1">
                <a:solidFill>
                  <a:srgbClr val="FF0000"/>
                </a:solidFill>
              </a:rPr>
              <a:t>setwd</a:t>
            </a:r>
            <a:r>
              <a:rPr lang="en-US" sz="2000" dirty="0">
                <a:solidFill>
                  <a:srgbClr val="FF0000"/>
                </a:solidFill>
              </a:rPr>
              <a:t>("C:/Users/Wenbo Zhu/CEE412_599")</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7896-128C-4704-824D-1F757C8D56B8}"/>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指定工作目录</a:t>
            </a:r>
          </a:p>
        </p:txBody>
      </p:sp>
      <p:sp>
        <p:nvSpPr>
          <p:cNvPr id="86019" name="Content Placeholder 2">
            <a:extLst>
              <a:ext uri="{FF2B5EF4-FFF2-40B4-BE49-F238E27FC236}">
                <a16:creationId xmlns:a16="http://schemas.microsoft.com/office/drawing/2014/main" id="{B96AE105-F0C3-442D-9AE7-02CB2FBADBD8}"/>
              </a:ext>
            </a:extLst>
          </p:cNvPr>
          <p:cNvSpPr>
            <a:spLocks noGrp="1"/>
          </p:cNvSpPr>
          <p:nvPr>
            <p:ph idx="1"/>
          </p:nvPr>
        </p:nvSpPr>
        <p:spPr/>
        <p:txBody>
          <a:bodyPr/>
          <a:lstStyle/>
          <a:p>
            <a:pPr marL="657225" lvl="1" indent="-457200" eaLnBrk="1" hangingPunct="1">
              <a:buFont typeface="Calibri Light" panose="020F0302020204030204" pitchFamily="34" charset="0"/>
              <a:buAutoNum type="arabicPeriod" startAt="2"/>
            </a:pPr>
            <a:r>
              <a:rPr lang="zh-CN" altLang="en-US"/>
              <a:t>在</a:t>
            </a:r>
            <a:r>
              <a:rPr lang="en-US" altLang="zh-CN"/>
              <a:t>GUI</a:t>
            </a:r>
            <a:r>
              <a:rPr lang="zh-CN" altLang="en-US"/>
              <a:t>中指定工作目录</a:t>
            </a:r>
            <a:endParaRPr lang="en-US" altLang="zh-CN"/>
          </a:p>
        </p:txBody>
      </p:sp>
      <p:sp>
        <p:nvSpPr>
          <p:cNvPr id="86020" name="Date Placeholder 3">
            <a:extLst>
              <a:ext uri="{FF2B5EF4-FFF2-40B4-BE49-F238E27FC236}">
                <a16:creationId xmlns:a16="http://schemas.microsoft.com/office/drawing/2014/main" id="{B3DDB177-B3D4-4570-A9B2-76B7F01F012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86021" name="Footer Placeholder 4">
            <a:extLst>
              <a:ext uri="{FF2B5EF4-FFF2-40B4-BE49-F238E27FC236}">
                <a16:creationId xmlns:a16="http://schemas.microsoft.com/office/drawing/2014/main" id="{3FCDC209-5430-499F-8686-6A1FEFDDDD7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86022" name="Slide Number Placeholder 5">
            <a:extLst>
              <a:ext uri="{FF2B5EF4-FFF2-40B4-BE49-F238E27FC236}">
                <a16:creationId xmlns:a16="http://schemas.microsoft.com/office/drawing/2014/main" id="{11A242A8-B619-46B4-9D72-8463E61ED8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46</a:t>
            </a:r>
          </a:p>
        </p:txBody>
      </p:sp>
      <p:pic>
        <p:nvPicPr>
          <p:cNvPr id="7" name="Picture 6">
            <a:extLst>
              <a:ext uri="{FF2B5EF4-FFF2-40B4-BE49-F238E27FC236}">
                <a16:creationId xmlns:a16="http://schemas.microsoft.com/office/drawing/2014/main" id="{C89376B0-683F-45D8-BB3F-366F66C6B9D0}"/>
              </a:ext>
            </a:extLst>
          </p:cNvPr>
          <p:cNvPicPr>
            <a:picLocks noChangeAspect="1"/>
          </p:cNvPicPr>
          <p:nvPr/>
        </p:nvPicPr>
        <p:blipFill rotWithShape="1">
          <a:blip r:embed="rId3"/>
          <a:srcRect l="11853" r="55367" b="62272"/>
          <a:stretch/>
        </p:blipFill>
        <p:spPr>
          <a:xfrm>
            <a:off x="6032500" y="2736850"/>
            <a:ext cx="5122863" cy="331628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9E482152-8A69-466F-8E48-A4F33B4BC620}"/>
              </a:ext>
            </a:extLst>
          </p:cNvPr>
          <p:cNvPicPr>
            <a:picLocks noChangeAspect="1"/>
          </p:cNvPicPr>
          <p:nvPr/>
        </p:nvPicPr>
        <p:blipFill>
          <a:blip r:embed="rId4"/>
          <a:stretch>
            <a:fillRect/>
          </a:stretch>
        </p:blipFill>
        <p:spPr>
          <a:xfrm>
            <a:off x="1096963" y="2736850"/>
            <a:ext cx="3497262" cy="3316288"/>
          </a:xfrm>
          <a:prstGeom prst="rect">
            <a:avLst/>
          </a:prstGeom>
          <a:ln>
            <a:noFill/>
          </a:ln>
          <a:effectLst>
            <a:outerShdw blurRad="292100" dist="139700" dir="2700000" algn="tl" rotWithShape="0">
              <a:srgbClr val="333333">
                <a:alpha val="65000"/>
              </a:srgbClr>
            </a:outerShdw>
          </a:effectLst>
        </p:spPr>
      </p:pic>
      <p:sp>
        <p:nvSpPr>
          <p:cNvPr id="86025" name="TextBox 8">
            <a:extLst>
              <a:ext uri="{FF2B5EF4-FFF2-40B4-BE49-F238E27FC236}">
                <a16:creationId xmlns:a16="http://schemas.microsoft.com/office/drawing/2014/main" id="{EB8CDC93-1A5F-4800-89E7-7629923B41A1}"/>
              </a:ext>
            </a:extLst>
          </p:cNvPr>
          <p:cNvSpPr txBox="1">
            <a:spLocks noChangeArrowheads="1"/>
          </p:cNvSpPr>
          <p:nvPr/>
        </p:nvSpPr>
        <p:spPr bwMode="auto">
          <a:xfrm>
            <a:off x="1096963" y="2274888"/>
            <a:ext cx="667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400" b="1" dirty="0">
                <a:solidFill>
                  <a:srgbClr val="404040"/>
                </a:solidFill>
              </a:rPr>
              <a:t>R</a:t>
            </a:r>
            <a:r>
              <a:rPr lang="zh-CN" altLang="en-US" sz="2400" b="1" dirty="0">
                <a:solidFill>
                  <a:srgbClr val="404040"/>
                </a:solidFill>
              </a:rPr>
              <a:t>：</a:t>
            </a:r>
          </a:p>
        </p:txBody>
      </p:sp>
      <p:sp>
        <p:nvSpPr>
          <p:cNvPr id="86026" name="TextBox 9">
            <a:extLst>
              <a:ext uri="{FF2B5EF4-FFF2-40B4-BE49-F238E27FC236}">
                <a16:creationId xmlns:a16="http://schemas.microsoft.com/office/drawing/2014/main" id="{666660ED-99D7-403E-9561-FE54880A246A}"/>
              </a:ext>
            </a:extLst>
          </p:cNvPr>
          <p:cNvSpPr txBox="1">
            <a:spLocks noChangeArrowheads="1"/>
          </p:cNvSpPr>
          <p:nvPr/>
        </p:nvSpPr>
        <p:spPr bwMode="auto">
          <a:xfrm>
            <a:off x="5969000" y="2274888"/>
            <a:ext cx="15600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400" b="1" dirty="0">
                <a:solidFill>
                  <a:srgbClr val="404040"/>
                </a:solidFill>
              </a:rPr>
              <a:t>R</a:t>
            </a:r>
            <a:r>
              <a:rPr lang="zh-CN" altLang="en-US" sz="2400" b="1" dirty="0">
                <a:solidFill>
                  <a:srgbClr val="404040"/>
                </a:solidFill>
              </a:rPr>
              <a:t> </a:t>
            </a:r>
            <a:r>
              <a:rPr lang="en-US" altLang="zh-CN" sz="2400" b="1" dirty="0">
                <a:solidFill>
                  <a:srgbClr val="404040"/>
                </a:solidFill>
              </a:rPr>
              <a:t>Studio</a:t>
            </a:r>
            <a:r>
              <a:rPr lang="zh-CN" altLang="en-US" sz="2400" b="1" dirty="0">
                <a:solidFill>
                  <a:srgbClr val="404040"/>
                </a:solidFill>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8CF0-829F-434E-A71C-1E44C167D071}"/>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cs typeface="Times New Roman" panose="02020603050405020304" pitchFamily="18" charset="0"/>
              </a:rPr>
              <a:t>数据导入</a:t>
            </a:r>
            <a:endParaRPr lang="en-US" altLang="zh-CN"/>
          </a:p>
        </p:txBody>
      </p:sp>
      <p:sp>
        <p:nvSpPr>
          <p:cNvPr id="88067" name="Content Placeholder 2">
            <a:extLst>
              <a:ext uri="{FF2B5EF4-FFF2-40B4-BE49-F238E27FC236}">
                <a16:creationId xmlns:a16="http://schemas.microsoft.com/office/drawing/2014/main" id="{600F5E69-1A35-4779-924C-3B6E5CB53759}"/>
              </a:ext>
            </a:extLst>
          </p:cNvPr>
          <p:cNvSpPr>
            <a:spLocks noGrp="1"/>
          </p:cNvSpPr>
          <p:nvPr>
            <p:ph idx="1"/>
          </p:nvPr>
        </p:nvSpPr>
        <p:spPr/>
        <p:txBody>
          <a:bodyPr/>
          <a:lstStyle/>
          <a:p>
            <a:pPr eaLnBrk="1" hangingPunct="1"/>
            <a:r>
              <a:rPr lang="en-US" altLang="zh-CN" dirty="0"/>
              <a:t>R </a:t>
            </a:r>
            <a:r>
              <a:rPr lang="zh-CN" altLang="en-US" dirty="0"/>
              <a:t>中支持的数据文件类型：</a:t>
            </a:r>
            <a:endParaRPr lang="en-US" altLang="zh-CN" dirty="0"/>
          </a:p>
          <a:p>
            <a:pPr marL="384048" lvl="1" indent="-182880" eaLnBrk="1" hangingPunct="1"/>
            <a:r>
              <a:rPr lang="zh-CN" altLang="en-US" dirty="0">
                <a:solidFill>
                  <a:schemeClr val="tx1">
                    <a:lumMod val="75000"/>
                    <a:lumOff val="25000"/>
                  </a:schemeClr>
                </a:solidFill>
              </a:rPr>
              <a:t>文本文件（通常使用</a:t>
            </a:r>
            <a:r>
              <a:rPr lang="en-US" altLang="zh-CN" dirty="0">
                <a:solidFill>
                  <a:schemeClr val="tx1">
                    <a:lumMod val="75000"/>
                    <a:lumOff val="25000"/>
                  </a:schemeClr>
                </a:solidFill>
              </a:rPr>
              <a:t>CSV</a:t>
            </a:r>
            <a:r>
              <a:rPr lang="zh-CN" altLang="en-US" dirty="0">
                <a:solidFill>
                  <a:schemeClr val="tx1">
                    <a:lumMod val="75000"/>
                    <a:lumOff val="25000"/>
                  </a:schemeClr>
                </a:solidFill>
              </a:rPr>
              <a:t>）</a:t>
            </a:r>
          </a:p>
          <a:p>
            <a:pPr marL="384048" lvl="1" indent="-182880" eaLnBrk="1" hangingPunct="1"/>
            <a:r>
              <a:rPr lang="zh-CN" altLang="en-US" dirty="0">
                <a:solidFill>
                  <a:schemeClr val="tx1">
                    <a:lumMod val="75000"/>
                    <a:lumOff val="25000"/>
                  </a:schemeClr>
                </a:solidFill>
              </a:rPr>
              <a:t> </a:t>
            </a:r>
            <a:r>
              <a:rPr lang="en-US" altLang="zh-CN" dirty="0">
                <a:solidFill>
                  <a:schemeClr val="tx1">
                    <a:lumMod val="75000"/>
                    <a:lumOff val="25000"/>
                  </a:schemeClr>
                </a:solidFill>
              </a:rPr>
              <a:t>Web URL </a:t>
            </a:r>
          </a:p>
          <a:p>
            <a:pPr marL="384048" lvl="1" indent="-182880" eaLnBrk="1" hangingPunct="1"/>
            <a:r>
              <a:rPr lang="en-US" altLang="zh-CN" dirty="0">
                <a:solidFill>
                  <a:schemeClr val="tx1">
                    <a:lumMod val="75000"/>
                    <a:lumOff val="25000"/>
                  </a:schemeClr>
                </a:solidFill>
              </a:rPr>
              <a:t> Excel</a:t>
            </a:r>
            <a:r>
              <a:rPr lang="zh-CN" altLang="en-US" dirty="0">
                <a:solidFill>
                  <a:schemeClr val="tx1">
                    <a:lumMod val="75000"/>
                    <a:lumOff val="25000"/>
                  </a:schemeClr>
                </a:solidFill>
              </a:rPr>
              <a:t>、</a:t>
            </a:r>
            <a:r>
              <a:rPr lang="en-US" altLang="zh-CN" dirty="0">
                <a:solidFill>
                  <a:schemeClr val="tx1">
                    <a:lumMod val="75000"/>
                    <a:lumOff val="25000"/>
                  </a:schemeClr>
                </a:solidFill>
              </a:rPr>
              <a:t>Minitab</a:t>
            </a:r>
            <a:r>
              <a:rPr lang="zh-CN" altLang="en-US" dirty="0">
                <a:solidFill>
                  <a:schemeClr val="tx1">
                    <a:lumMod val="75000"/>
                    <a:lumOff val="25000"/>
                  </a:schemeClr>
                </a:solidFill>
              </a:rPr>
              <a:t>、</a:t>
            </a:r>
            <a:r>
              <a:rPr lang="en-US" altLang="zh-CN" dirty="0">
                <a:solidFill>
                  <a:schemeClr val="tx1">
                    <a:lumMod val="75000"/>
                    <a:lumOff val="25000"/>
                  </a:schemeClr>
                </a:solidFill>
              </a:rPr>
              <a:t>SPSS</a:t>
            </a:r>
            <a:r>
              <a:rPr lang="zh-CN" altLang="en-US" dirty="0">
                <a:solidFill>
                  <a:schemeClr val="tx1">
                    <a:lumMod val="75000"/>
                    <a:lumOff val="25000"/>
                  </a:schemeClr>
                </a:solidFill>
              </a:rPr>
              <a:t>等（由不同包中的函数支持）</a:t>
            </a:r>
          </a:p>
          <a:p>
            <a:pPr marL="384048" lvl="1" indent="-182880" eaLnBrk="1" hangingPunct="1"/>
            <a:r>
              <a:rPr lang="zh-CN" altLang="en-US" dirty="0">
                <a:solidFill>
                  <a:schemeClr val="tx1">
                    <a:lumMod val="75000"/>
                    <a:lumOff val="25000"/>
                  </a:schemeClr>
                </a:solidFill>
              </a:rPr>
              <a:t>数据库连接</a:t>
            </a:r>
          </a:p>
          <a:p>
            <a:pPr eaLnBrk="1" hangingPunct="1"/>
            <a:endParaRPr lang="en-US" altLang="zh-CN" dirty="0"/>
          </a:p>
          <a:p>
            <a:pPr eaLnBrk="1" hangingPunct="1"/>
            <a:r>
              <a:rPr lang="zh-CN" altLang="en-US" dirty="0"/>
              <a:t>使用</a:t>
            </a:r>
            <a:r>
              <a:rPr lang="en-US" altLang="zh-CN" dirty="0"/>
              <a:t>read.csv()</a:t>
            </a:r>
            <a:r>
              <a:rPr lang="zh-CN" altLang="en-US" dirty="0"/>
              <a:t>函数从</a:t>
            </a:r>
            <a:r>
              <a:rPr lang="en-US" altLang="zh-CN" dirty="0"/>
              <a:t>CSV</a:t>
            </a:r>
            <a:r>
              <a:rPr lang="zh-CN" altLang="en-US" dirty="0"/>
              <a:t>文件加载数据：</a:t>
            </a:r>
          </a:p>
          <a:p>
            <a:pPr eaLnBrk="1" hangingPunct="1"/>
            <a:r>
              <a:rPr lang="zh-CN" altLang="en-US" dirty="0"/>
              <a:t> </a:t>
            </a:r>
          </a:p>
          <a:p>
            <a:pPr marL="384048" lvl="1" indent="-182880" eaLnBrk="1" hangingPunct="1"/>
            <a:r>
              <a:rPr lang="zh-CN" altLang="en-US" dirty="0">
                <a:solidFill>
                  <a:schemeClr val="tx1">
                    <a:lumMod val="75000"/>
                    <a:lumOff val="25000"/>
                  </a:schemeClr>
                </a:solidFill>
              </a:rPr>
              <a:t>在这种情况下，</a:t>
            </a:r>
            <a:r>
              <a:rPr lang="en-US" altLang="zh-CN" dirty="0">
                <a:solidFill>
                  <a:schemeClr val="tx1">
                    <a:lumMod val="75000"/>
                    <a:lumOff val="25000"/>
                  </a:schemeClr>
                </a:solidFill>
              </a:rPr>
              <a:t>CSV</a:t>
            </a:r>
            <a:r>
              <a:rPr lang="zh-CN" altLang="en-US" dirty="0">
                <a:solidFill>
                  <a:schemeClr val="tx1">
                    <a:lumMod val="75000"/>
                    <a:lumOff val="25000"/>
                  </a:schemeClr>
                </a:solidFill>
              </a:rPr>
              <a:t>文件是我的工作目录，否则我需要指定相对于我的工作目录的文件路径。</a:t>
            </a:r>
            <a:endParaRPr lang="en-US" altLang="zh-CN" dirty="0">
              <a:solidFill>
                <a:schemeClr val="tx1">
                  <a:lumMod val="75000"/>
                  <a:lumOff val="25000"/>
                </a:schemeClr>
              </a:solidFill>
            </a:endParaRPr>
          </a:p>
        </p:txBody>
      </p:sp>
      <p:sp>
        <p:nvSpPr>
          <p:cNvPr id="88068" name="Date Placeholder 3">
            <a:extLst>
              <a:ext uri="{FF2B5EF4-FFF2-40B4-BE49-F238E27FC236}">
                <a16:creationId xmlns:a16="http://schemas.microsoft.com/office/drawing/2014/main" id="{D62D599C-1224-4082-A891-76FA7F7DA18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88069" name="Footer Placeholder 4">
            <a:extLst>
              <a:ext uri="{FF2B5EF4-FFF2-40B4-BE49-F238E27FC236}">
                <a16:creationId xmlns:a16="http://schemas.microsoft.com/office/drawing/2014/main" id="{B6F44C34-6386-405A-89C9-0A3C4F48FEE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88070" name="Slide Number Placeholder 5">
            <a:extLst>
              <a:ext uri="{FF2B5EF4-FFF2-40B4-BE49-F238E27FC236}">
                <a16:creationId xmlns:a16="http://schemas.microsoft.com/office/drawing/2014/main" id="{2C9BFEF6-432F-4AEC-B0F7-CCFB1191A2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47</a:t>
            </a:r>
          </a:p>
        </p:txBody>
      </p:sp>
      <p:sp>
        <p:nvSpPr>
          <p:cNvPr id="8" name="Rectangle 6">
            <a:extLst>
              <a:ext uri="{FF2B5EF4-FFF2-40B4-BE49-F238E27FC236}">
                <a16:creationId xmlns:a16="http://schemas.microsoft.com/office/drawing/2014/main" id="{E47579C3-FA94-4A36-8E63-D84190358F7B}"/>
              </a:ext>
            </a:extLst>
          </p:cNvPr>
          <p:cNvSpPr/>
          <p:nvPr/>
        </p:nvSpPr>
        <p:spPr>
          <a:xfrm>
            <a:off x="1314778" y="4535009"/>
            <a:ext cx="480060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solidFill>
                  <a:srgbClr val="FF0000"/>
                </a:solidFill>
              </a:rPr>
              <a:t>accident = read.csv("wa11acc.csv")</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F227-5874-4C12-846E-E8BD7CC03984}"/>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cs typeface="Times New Roman" panose="02020603050405020304" pitchFamily="18" charset="0"/>
              </a:rPr>
              <a:t>数据导入</a:t>
            </a:r>
            <a:endParaRPr lang="en-US" altLang="zh-CN"/>
          </a:p>
        </p:txBody>
      </p:sp>
      <p:sp>
        <p:nvSpPr>
          <p:cNvPr id="90115" name="Content Placeholder 2">
            <a:extLst>
              <a:ext uri="{FF2B5EF4-FFF2-40B4-BE49-F238E27FC236}">
                <a16:creationId xmlns:a16="http://schemas.microsoft.com/office/drawing/2014/main" id="{AB313DDE-FD8C-444C-86F4-2273C77B16A9}"/>
              </a:ext>
            </a:extLst>
          </p:cNvPr>
          <p:cNvSpPr>
            <a:spLocks noGrp="1"/>
          </p:cNvSpPr>
          <p:nvPr>
            <p:ph idx="1"/>
          </p:nvPr>
        </p:nvSpPr>
        <p:spPr>
          <a:xfrm>
            <a:off x="1096963" y="1241425"/>
            <a:ext cx="3017837" cy="5059363"/>
          </a:xfrm>
        </p:spPr>
        <p:txBody>
          <a:bodyPr/>
          <a:lstStyle/>
          <a:p>
            <a:pPr eaLnBrk="1" hangingPunct="1"/>
            <a:r>
              <a:rPr lang="zh-CN" altLang="en-US" dirty="0"/>
              <a:t>使用</a:t>
            </a:r>
            <a:r>
              <a:rPr lang="en-US" altLang="zh-CN" dirty="0"/>
              <a:t>R Studio GUI</a:t>
            </a:r>
            <a:r>
              <a:rPr lang="zh-CN" altLang="en-US" dirty="0"/>
              <a:t>加载数据：</a:t>
            </a:r>
          </a:p>
          <a:p>
            <a:pPr eaLnBrk="1" hangingPunct="1"/>
            <a:r>
              <a:rPr lang="zh-CN" altLang="en-US" dirty="0"/>
              <a:t> </a:t>
            </a:r>
          </a:p>
          <a:p>
            <a:pPr eaLnBrk="1" hangingPunct="1"/>
            <a:r>
              <a:rPr lang="zh-CN" altLang="en-US" dirty="0"/>
              <a:t>从</a:t>
            </a:r>
            <a:r>
              <a:rPr lang="en-US" altLang="zh-CN" dirty="0"/>
              <a:t>CSV</a:t>
            </a:r>
            <a:r>
              <a:rPr lang="zh-CN" altLang="en-US" dirty="0"/>
              <a:t>中导入数据集</a:t>
            </a:r>
            <a:r>
              <a:rPr lang="en-US" altLang="zh-CN" dirty="0"/>
              <a:t>…</a:t>
            </a:r>
          </a:p>
        </p:txBody>
      </p:sp>
      <p:sp>
        <p:nvSpPr>
          <p:cNvPr id="90116" name="Date Placeholder 3">
            <a:extLst>
              <a:ext uri="{FF2B5EF4-FFF2-40B4-BE49-F238E27FC236}">
                <a16:creationId xmlns:a16="http://schemas.microsoft.com/office/drawing/2014/main" id="{7F684135-9219-43CA-B09F-70636E5ECF3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90117" name="Footer Placeholder 4">
            <a:extLst>
              <a:ext uri="{FF2B5EF4-FFF2-40B4-BE49-F238E27FC236}">
                <a16:creationId xmlns:a16="http://schemas.microsoft.com/office/drawing/2014/main" id="{7D5EE4DE-3963-4983-B285-A0DAE8809DF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90118" name="Slide Number Placeholder 5">
            <a:extLst>
              <a:ext uri="{FF2B5EF4-FFF2-40B4-BE49-F238E27FC236}">
                <a16:creationId xmlns:a16="http://schemas.microsoft.com/office/drawing/2014/main" id="{EF1E933C-8A87-4E58-98BE-D2D713AAA2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48</a:t>
            </a:r>
          </a:p>
        </p:txBody>
      </p:sp>
      <p:pic>
        <p:nvPicPr>
          <p:cNvPr id="7" name="Picture 6">
            <a:extLst>
              <a:ext uri="{FF2B5EF4-FFF2-40B4-BE49-F238E27FC236}">
                <a16:creationId xmlns:a16="http://schemas.microsoft.com/office/drawing/2014/main" id="{84418BF8-C6A3-46DE-925A-F491F26C876A}"/>
              </a:ext>
            </a:extLst>
          </p:cNvPr>
          <p:cNvPicPr>
            <a:picLocks noChangeAspect="1"/>
          </p:cNvPicPr>
          <p:nvPr/>
        </p:nvPicPr>
        <p:blipFill rotWithShape="1">
          <a:blip r:embed="rId3"/>
          <a:srcRect b="24982"/>
          <a:stretch/>
        </p:blipFill>
        <p:spPr>
          <a:xfrm>
            <a:off x="4268788" y="1316038"/>
            <a:ext cx="7343775" cy="4951412"/>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ADD7A701-A1CE-4669-BFF7-6F8481EFA0B8}"/>
              </a:ext>
            </a:extLst>
          </p:cNvPr>
          <p:cNvSpPr/>
          <p:nvPr/>
        </p:nvSpPr>
        <p:spPr>
          <a:xfrm>
            <a:off x="8778875" y="2346325"/>
            <a:ext cx="1181100" cy="15700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F0CB-44C1-444C-AFD6-661D98921A73}"/>
              </a:ext>
            </a:extLst>
          </p:cNvPr>
          <p:cNvSpPr>
            <a:spLocks noGrp="1"/>
          </p:cNvSpPr>
          <p:nvPr>
            <p:ph type="title"/>
          </p:nvPr>
        </p:nvSpPr>
        <p:spPr/>
        <p:txBody>
          <a:bodyPr wrap="square" numCol="1" anchorCtr="0" compatLnSpc="1">
            <a:prstTxWarp prst="textNoShape">
              <a:avLst/>
            </a:prstTxWarp>
          </a:bodyPr>
          <a:lstStyle/>
          <a:p>
            <a:pPr eaLnBrk="1" hangingPunct="1">
              <a:defRPr/>
            </a:pPr>
            <a:r>
              <a:rPr lang="en-US" altLang="zh-CN" dirty="0"/>
              <a:t>R</a:t>
            </a:r>
            <a:r>
              <a:rPr lang="zh-CN" altLang="en-US" dirty="0"/>
              <a:t>中的包</a:t>
            </a:r>
          </a:p>
        </p:txBody>
      </p:sp>
      <p:sp>
        <p:nvSpPr>
          <p:cNvPr id="92163" name="Content Placeholder 2">
            <a:extLst>
              <a:ext uri="{FF2B5EF4-FFF2-40B4-BE49-F238E27FC236}">
                <a16:creationId xmlns:a16="http://schemas.microsoft.com/office/drawing/2014/main" id="{A2E05C69-6C8E-4FB5-9F03-0F81FD6CB9BD}"/>
              </a:ext>
            </a:extLst>
          </p:cNvPr>
          <p:cNvSpPr>
            <a:spLocks noGrp="1"/>
          </p:cNvSpPr>
          <p:nvPr>
            <p:ph idx="1"/>
          </p:nvPr>
        </p:nvSpPr>
        <p:spPr/>
        <p:txBody>
          <a:bodyPr/>
          <a:lstStyle/>
          <a:p>
            <a:pPr eaLnBrk="1" hangingPunct="1"/>
            <a:r>
              <a:rPr lang="zh-CN" altLang="en-US" dirty="0"/>
              <a:t>所有</a:t>
            </a:r>
            <a:r>
              <a:rPr lang="en-US" altLang="zh-CN" dirty="0"/>
              <a:t>R</a:t>
            </a:r>
            <a:r>
              <a:rPr lang="zh-CN" altLang="en-US" dirty="0"/>
              <a:t>函数和数据集都存储在包中。</a:t>
            </a:r>
            <a:endParaRPr lang="en-US" altLang="zh-CN" dirty="0"/>
          </a:p>
          <a:p>
            <a:pPr marL="384048" lvl="1" indent="-182880" eaLnBrk="1" hangingPunct="1"/>
            <a:r>
              <a:rPr lang="zh-CN" altLang="en-US" dirty="0">
                <a:solidFill>
                  <a:schemeClr val="tx1">
                    <a:lumMod val="75000"/>
                    <a:lumOff val="25000"/>
                  </a:schemeClr>
                </a:solidFill>
              </a:rPr>
              <a:t>必须首先安装包，然后加载包以在任何给定的</a:t>
            </a:r>
            <a:r>
              <a:rPr lang="en-US" altLang="zh-CN" dirty="0">
                <a:solidFill>
                  <a:schemeClr val="tx1">
                    <a:lumMod val="75000"/>
                    <a:lumOff val="25000"/>
                  </a:schemeClr>
                </a:solidFill>
              </a:rPr>
              <a:t>R</a:t>
            </a:r>
            <a:r>
              <a:rPr lang="zh-CN" altLang="en-US" dirty="0">
                <a:solidFill>
                  <a:schemeClr val="tx1">
                    <a:lumMod val="75000"/>
                    <a:lumOff val="25000"/>
                  </a:schemeClr>
                </a:solidFill>
              </a:rPr>
              <a:t>会话中使用。</a:t>
            </a:r>
            <a:endParaRPr lang="en-US" altLang="zh-CN" dirty="0">
              <a:solidFill>
                <a:schemeClr val="tx1">
                  <a:lumMod val="75000"/>
                  <a:lumOff val="25000"/>
                </a:schemeClr>
              </a:solidFill>
            </a:endParaRPr>
          </a:p>
          <a:p>
            <a:pPr marL="384048" lvl="1" indent="-182880" eaLnBrk="1" hangingPunct="1"/>
            <a:r>
              <a:rPr lang="zh-CN" altLang="en-US" dirty="0">
                <a:solidFill>
                  <a:schemeClr val="tx1">
                    <a:lumMod val="75000"/>
                    <a:lumOff val="25000"/>
                  </a:schemeClr>
                </a:solidFill>
              </a:rPr>
              <a:t>包含基本</a:t>
            </a:r>
            <a:r>
              <a:rPr lang="en-US" altLang="zh-CN" dirty="0">
                <a:solidFill>
                  <a:schemeClr val="tx1">
                    <a:lumMod val="75000"/>
                    <a:lumOff val="25000"/>
                  </a:schemeClr>
                </a:solidFill>
              </a:rPr>
              <a:t>R</a:t>
            </a:r>
            <a:r>
              <a:rPr lang="zh-CN" altLang="en-US" dirty="0">
                <a:solidFill>
                  <a:schemeClr val="tx1">
                    <a:lumMod val="75000"/>
                    <a:lumOff val="25000"/>
                  </a:schemeClr>
                </a:solidFill>
              </a:rPr>
              <a:t>函数的标准（基本）包在</a:t>
            </a:r>
            <a:r>
              <a:rPr lang="en-US" altLang="zh-CN" dirty="0">
                <a:solidFill>
                  <a:schemeClr val="tx1">
                    <a:lumMod val="75000"/>
                    <a:lumOff val="25000"/>
                  </a:schemeClr>
                </a:solidFill>
              </a:rPr>
              <a:t>R</a:t>
            </a:r>
            <a:r>
              <a:rPr lang="zh-CN" altLang="en-US" dirty="0">
                <a:solidFill>
                  <a:schemeClr val="tx1">
                    <a:lumMod val="75000"/>
                    <a:lumOff val="25000"/>
                  </a:schemeClr>
                </a:solidFill>
              </a:rPr>
              <a:t>安装中自动可用。</a:t>
            </a:r>
            <a:endParaRPr lang="en-US" altLang="zh-CN" dirty="0">
              <a:solidFill>
                <a:schemeClr val="tx1">
                  <a:lumMod val="75000"/>
                  <a:lumOff val="25000"/>
                </a:schemeClr>
              </a:solidFill>
            </a:endParaRPr>
          </a:p>
          <a:p>
            <a:pPr marL="201168" lvl="1" indent="0" eaLnBrk="1" hangingPunct="1">
              <a:buNone/>
            </a:pPr>
            <a:r>
              <a:rPr lang="zh-CN" altLang="en-US" dirty="0">
                <a:solidFill>
                  <a:schemeClr val="tx1">
                    <a:lumMod val="75000"/>
                    <a:lumOff val="25000"/>
                  </a:schemeClr>
                </a:solidFill>
              </a:rPr>
              <a:t> </a:t>
            </a:r>
          </a:p>
          <a:p>
            <a:pPr eaLnBrk="1" hangingPunct="1"/>
            <a:r>
              <a:rPr lang="zh-CN" altLang="en-US" dirty="0"/>
              <a:t> </a:t>
            </a:r>
            <a:r>
              <a:rPr lang="en-US" altLang="zh-CN" dirty="0"/>
              <a:t>R</a:t>
            </a:r>
            <a:r>
              <a:rPr lang="zh-CN" altLang="en-US" dirty="0"/>
              <a:t>软件包示例：</a:t>
            </a:r>
          </a:p>
          <a:p>
            <a:pPr marL="384048" lvl="1" indent="-182880" eaLnBrk="1" hangingPunct="1"/>
            <a:r>
              <a:rPr lang="en-US" altLang="zh-CN" dirty="0"/>
              <a:t> caret</a:t>
            </a:r>
            <a:r>
              <a:rPr lang="en-US" altLang="zh-CN" dirty="0">
                <a:solidFill>
                  <a:schemeClr val="tx1">
                    <a:lumMod val="75000"/>
                    <a:lumOff val="25000"/>
                  </a:schemeClr>
                </a:solidFill>
              </a:rPr>
              <a:t>–</a:t>
            </a:r>
            <a:r>
              <a:rPr lang="zh-CN" altLang="en-US" dirty="0">
                <a:solidFill>
                  <a:schemeClr val="tx1">
                    <a:lumMod val="75000"/>
                    <a:lumOff val="25000"/>
                  </a:schemeClr>
                </a:solidFill>
              </a:rPr>
              <a:t>回归和分类模型的工具</a:t>
            </a:r>
          </a:p>
          <a:p>
            <a:pPr marL="384048" lvl="1" indent="-182880" eaLnBrk="1" hangingPunct="1"/>
            <a:r>
              <a:rPr lang="zh-CN" altLang="en-US" dirty="0">
                <a:solidFill>
                  <a:schemeClr val="tx1">
                    <a:lumMod val="75000"/>
                    <a:lumOff val="25000"/>
                  </a:schemeClr>
                </a:solidFill>
              </a:rPr>
              <a:t> </a:t>
            </a:r>
            <a:r>
              <a:rPr lang="en-US" altLang="zh-CN" dirty="0">
                <a:solidFill>
                  <a:schemeClr val="tx1">
                    <a:lumMod val="75000"/>
                    <a:lumOff val="25000"/>
                  </a:schemeClr>
                </a:solidFill>
              </a:rPr>
              <a:t>ggplot2–</a:t>
            </a:r>
            <a:r>
              <a:rPr lang="zh-CN" altLang="en-US" dirty="0">
                <a:solidFill>
                  <a:schemeClr val="tx1">
                    <a:lumMod val="75000"/>
                    <a:lumOff val="25000"/>
                  </a:schemeClr>
                </a:solidFill>
              </a:rPr>
              <a:t>图形和绘图</a:t>
            </a:r>
            <a:endParaRPr lang="en-US" altLang="zh-CN" dirty="0">
              <a:solidFill>
                <a:schemeClr val="tx1">
                  <a:lumMod val="75000"/>
                  <a:lumOff val="25000"/>
                </a:schemeClr>
              </a:solidFill>
            </a:endParaRPr>
          </a:p>
          <a:p>
            <a:pPr marL="384048" lvl="1" indent="-182880" eaLnBrk="1" hangingPunct="1"/>
            <a:r>
              <a:rPr lang="en-US" altLang="zh-CN" dirty="0"/>
              <a:t> </a:t>
            </a:r>
            <a:r>
              <a:rPr lang="en-US" altLang="zh-CN" dirty="0" err="1"/>
              <a:t>data.table</a:t>
            </a:r>
            <a:r>
              <a:rPr lang="en-US" altLang="zh-CN" dirty="0">
                <a:solidFill>
                  <a:schemeClr val="tx1">
                    <a:lumMod val="75000"/>
                    <a:lumOff val="25000"/>
                  </a:schemeClr>
                </a:solidFill>
              </a:rPr>
              <a:t>–</a:t>
            </a:r>
            <a:r>
              <a:rPr lang="zh-CN" altLang="en-US" dirty="0">
                <a:solidFill>
                  <a:schemeClr val="tx1">
                    <a:lumMod val="75000"/>
                    <a:lumOff val="25000"/>
                  </a:schemeClr>
                </a:solidFill>
              </a:rPr>
              <a:t>处理大数据集的工具</a:t>
            </a:r>
          </a:p>
          <a:p>
            <a:pPr marL="384048" lvl="1" indent="-182880" eaLnBrk="1" hangingPunct="1"/>
            <a:r>
              <a:rPr lang="zh-CN" altLang="en-US" dirty="0">
                <a:solidFill>
                  <a:schemeClr val="tx1">
                    <a:lumMod val="75000"/>
                    <a:lumOff val="25000"/>
                  </a:schemeClr>
                </a:solidFill>
              </a:rPr>
              <a:t> </a:t>
            </a:r>
            <a:r>
              <a:rPr lang="en-US" altLang="zh-CN" dirty="0" err="1">
                <a:solidFill>
                  <a:schemeClr val="tx1">
                    <a:lumMod val="75000"/>
                    <a:lumOff val="25000"/>
                  </a:schemeClr>
                </a:solidFill>
              </a:rPr>
              <a:t>randomForest</a:t>
            </a:r>
            <a:r>
              <a:rPr lang="en-US" altLang="zh-CN" dirty="0">
                <a:solidFill>
                  <a:schemeClr val="tx1">
                    <a:lumMod val="75000"/>
                    <a:lumOff val="25000"/>
                  </a:schemeClr>
                </a:solidFill>
              </a:rPr>
              <a:t>–</a:t>
            </a:r>
            <a:r>
              <a:rPr lang="zh-CN" altLang="en-US" dirty="0">
                <a:solidFill>
                  <a:schemeClr val="tx1">
                    <a:lumMod val="75000"/>
                    <a:lumOff val="25000"/>
                  </a:schemeClr>
                </a:solidFill>
              </a:rPr>
              <a:t>用于创建和训练随机森林模型的工具</a:t>
            </a:r>
            <a:endParaRPr lang="en-US" altLang="zh-CN" dirty="0">
              <a:solidFill>
                <a:schemeClr val="tx1">
                  <a:lumMod val="75000"/>
                  <a:lumOff val="25000"/>
                </a:schemeClr>
              </a:solidFill>
            </a:endParaRPr>
          </a:p>
        </p:txBody>
      </p:sp>
      <p:sp>
        <p:nvSpPr>
          <p:cNvPr id="92164" name="Date Placeholder 3">
            <a:extLst>
              <a:ext uri="{FF2B5EF4-FFF2-40B4-BE49-F238E27FC236}">
                <a16:creationId xmlns:a16="http://schemas.microsoft.com/office/drawing/2014/main" id="{AA83F36C-7648-435A-B33F-911848E2DF2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92165" name="Footer Placeholder 4">
            <a:extLst>
              <a:ext uri="{FF2B5EF4-FFF2-40B4-BE49-F238E27FC236}">
                <a16:creationId xmlns:a16="http://schemas.microsoft.com/office/drawing/2014/main" id="{18A9E318-1EBE-4F8E-9FE4-95EC6989B67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92166" name="Slide Number Placeholder 5">
            <a:extLst>
              <a:ext uri="{FF2B5EF4-FFF2-40B4-BE49-F238E27FC236}">
                <a16:creationId xmlns:a16="http://schemas.microsoft.com/office/drawing/2014/main" id="{AC780716-0913-4BFE-B2F9-B52631076B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C385-0F0A-462C-B033-33B21710F7E2}"/>
              </a:ext>
            </a:extLst>
          </p:cNvPr>
          <p:cNvSpPr>
            <a:spLocks noGrp="1"/>
          </p:cNvSpPr>
          <p:nvPr>
            <p:ph type="title"/>
          </p:nvPr>
        </p:nvSpPr>
        <p:spPr>
          <a:xfrm>
            <a:off x="1096963" y="287338"/>
            <a:ext cx="10058400" cy="842962"/>
          </a:xfrm>
        </p:spPr>
        <p:txBody>
          <a:bodyPr wrap="square" numCol="1" anchorCtr="0" compatLnSpc="1">
            <a:prstTxWarp prst="textNoShape">
              <a:avLst/>
            </a:prstTxWarp>
          </a:bodyPr>
          <a:lstStyle/>
          <a:p>
            <a:pPr eaLnBrk="1" hangingPunct="1">
              <a:defRPr/>
            </a:pPr>
            <a:r>
              <a:rPr lang="zh-CN" altLang="en-US"/>
              <a:t>速查教材</a:t>
            </a:r>
          </a:p>
        </p:txBody>
      </p:sp>
      <p:sp>
        <p:nvSpPr>
          <p:cNvPr id="19459" name="Content Placeholder 2">
            <a:extLst>
              <a:ext uri="{FF2B5EF4-FFF2-40B4-BE49-F238E27FC236}">
                <a16:creationId xmlns:a16="http://schemas.microsoft.com/office/drawing/2014/main" id="{D61A0189-397F-4A34-ADB9-33CA5257FDF4}"/>
              </a:ext>
            </a:extLst>
          </p:cNvPr>
          <p:cNvSpPr>
            <a:spLocks noGrp="1"/>
          </p:cNvSpPr>
          <p:nvPr>
            <p:ph sz="half" idx="1"/>
          </p:nvPr>
        </p:nvSpPr>
        <p:spPr>
          <a:xfrm>
            <a:off x="1096963" y="1244600"/>
            <a:ext cx="4938712" cy="5024438"/>
          </a:xfrm>
        </p:spPr>
        <p:txBody>
          <a:bodyPr/>
          <a:lstStyle/>
          <a:p>
            <a:r>
              <a:rPr lang="en-US" altLang="zh-CN" dirty="0"/>
              <a:t>R in a Nutshell, 2</a:t>
            </a:r>
            <a:r>
              <a:rPr lang="en-US" altLang="zh-CN" baseline="30000" dirty="0"/>
              <a:t>nd</a:t>
            </a:r>
            <a:r>
              <a:rPr lang="en-US" altLang="zh-CN" dirty="0"/>
              <a:t> Edition</a:t>
            </a:r>
          </a:p>
          <a:p>
            <a:r>
              <a:rPr lang="en-US" altLang="zh-CN" sz="2000" dirty="0"/>
              <a:t>BY Joseph Adler</a:t>
            </a:r>
          </a:p>
        </p:txBody>
      </p:sp>
      <p:sp>
        <p:nvSpPr>
          <p:cNvPr id="19460" name="Content Placeholder 3">
            <a:extLst>
              <a:ext uri="{FF2B5EF4-FFF2-40B4-BE49-F238E27FC236}">
                <a16:creationId xmlns:a16="http://schemas.microsoft.com/office/drawing/2014/main" id="{E8211D5E-B61B-43DF-8522-AD28061F0EA0}"/>
              </a:ext>
            </a:extLst>
          </p:cNvPr>
          <p:cNvSpPr>
            <a:spLocks noGrp="1"/>
          </p:cNvSpPr>
          <p:nvPr>
            <p:ph sz="half" idx="2"/>
          </p:nvPr>
        </p:nvSpPr>
        <p:spPr>
          <a:xfrm>
            <a:off x="6218238" y="1244600"/>
            <a:ext cx="4937125" cy="5024438"/>
          </a:xfrm>
        </p:spPr>
        <p:txBody>
          <a:bodyPr/>
          <a:lstStyle/>
          <a:p>
            <a:r>
              <a:rPr lang="en-US" altLang="zh-CN" dirty="0"/>
              <a:t>R Cookbook</a:t>
            </a:r>
          </a:p>
          <a:p>
            <a:r>
              <a:rPr lang="en-US" altLang="zh-CN" dirty="0"/>
              <a:t>BY Paul </a:t>
            </a:r>
            <a:r>
              <a:rPr lang="en-US" altLang="zh-CN" dirty="0" err="1"/>
              <a:t>Teetor</a:t>
            </a:r>
            <a:endParaRPr lang="en-US" altLang="zh-CN" dirty="0"/>
          </a:p>
        </p:txBody>
      </p:sp>
      <p:sp>
        <p:nvSpPr>
          <p:cNvPr id="19461" name="Date Placeholder 4">
            <a:extLst>
              <a:ext uri="{FF2B5EF4-FFF2-40B4-BE49-F238E27FC236}">
                <a16:creationId xmlns:a16="http://schemas.microsoft.com/office/drawing/2014/main" id="{6EEECCFF-A16C-4674-A1E4-E1448B2E0EA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9462" name="Footer Placeholder 5">
            <a:extLst>
              <a:ext uri="{FF2B5EF4-FFF2-40B4-BE49-F238E27FC236}">
                <a16:creationId xmlns:a16="http://schemas.microsoft.com/office/drawing/2014/main" id="{1CDE39C8-5FE3-4098-AB7A-C3E9CEA7562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9463" name="Slide Number Placeholder 6">
            <a:extLst>
              <a:ext uri="{FF2B5EF4-FFF2-40B4-BE49-F238E27FC236}">
                <a16:creationId xmlns:a16="http://schemas.microsoft.com/office/drawing/2014/main" id="{610FC0C8-5DF8-4D41-9D6F-79E28F9BA6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a:t>
            </a:r>
          </a:p>
        </p:txBody>
      </p:sp>
      <p:pic>
        <p:nvPicPr>
          <p:cNvPr id="8" name="Picture 4">
            <a:extLst>
              <a:ext uri="{FF2B5EF4-FFF2-40B4-BE49-F238E27FC236}">
                <a16:creationId xmlns:a16="http://schemas.microsoft.com/office/drawing/2014/main" id="{31F1AD79-B7C3-4739-8B5A-71CA4A602138}"/>
              </a:ext>
            </a:extLst>
          </p:cNvPr>
          <p:cNvPicPr>
            <a:picLocks noChangeAspect="1" noChangeArrowheads="1"/>
          </p:cNvPicPr>
          <p:nvPr/>
        </p:nvPicPr>
        <p:blipFill>
          <a:blip r:embed="rId3"/>
          <a:srcRect/>
          <a:stretch>
            <a:fillRect/>
          </a:stretch>
        </p:blipFill>
        <p:spPr bwMode="auto">
          <a:xfrm>
            <a:off x="1096963" y="2405063"/>
            <a:ext cx="2852737" cy="3657600"/>
          </a:xfrm>
          <a:prstGeom prst="rect">
            <a:avLst/>
          </a:prstGeom>
          <a:ln>
            <a:noFill/>
          </a:ln>
          <a:effectLst>
            <a:outerShdw blurRad="292100" dist="139700" dir="2700000" algn="tl" rotWithShape="0">
              <a:srgbClr val="333333">
                <a:alpha val="65000"/>
              </a:srgbClr>
            </a:outerShdw>
          </a:effectLst>
        </p:spPr>
      </p:pic>
      <p:pic>
        <p:nvPicPr>
          <p:cNvPr id="9" name="Picture 5">
            <a:extLst>
              <a:ext uri="{FF2B5EF4-FFF2-40B4-BE49-F238E27FC236}">
                <a16:creationId xmlns:a16="http://schemas.microsoft.com/office/drawing/2014/main" id="{D0C1397B-8238-4FDF-A2CB-CEC7F3BA0F80}"/>
              </a:ext>
            </a:extLst>
          </p:cNvPr>
          <p:cNvPicPr>
            <a:picLocks noChangeAspect="1" noChangeArrowheads="1"/>
          </p:cNvPicPr>
          <p:nvPr/>
        </p:nvPicPr>
        <p:blipFill>
          <a:blip r:embed="rId4"/>
          <a:srcRect/>
          <a:stretch>
            <a:fillRect/>
          </a:stretch>
        </p:blipFill>
        <p:spPr bwMode="auto">
          <a:xfrm>
            <a:off x="6218238" y="2405063"/>
            <a:ext cx="2884487" cy="3657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AAC3B0EE-888E-46AA-9D86-7C9DC43A81AB}"/>
              </a:ext>
            </a:extLst>
          </p:cNvPr>
          <p:cNvSpPr/>
          <p:nvPr/>
        </p:nvSpPr>
        <p:spPr>
          <a:xfrm>
            <a:off x="1097280" y="4646414"/>
            <a:ext cx="422148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&gt; </a:t>
            </a:r>
            <a:r>
              <a:rPr lang="en-US" sz="2000" dirty="0">
                <a:solidFill>
                  <a:srgbClr val="FF0000"/>
                </a:solidFill>
              </a:rPr>
              <a:t>library(ggplot2)</a:t>
            </a:r>
          </a:p>
        </p:txBody>
      </p:sp>
      <p:sp>
        <p:nvSpPr>
          <p:cNvPr id="2" name="Title 1">
            <a:extLst>
              <a:ext uri="{FF2B5EF4-FFF2-40B4-BE49-F238E27FC236}">
                <a16:creationId xmlns:a16="http://schemas.microsoft.com/office/drawing/2014/main" id="{6E1827D4-E2C9-4001-B192-C0FCC8C80645}"/>
              </a:ext>
            </a:extLst>
          </p:cNvPr>
          <p:cNvSpPr>
            <a:spLocks noGrp="1"/>
          </p:cNvSpPr>
          <p:nvPr>
            <p:ph type="title"/>
          </p:nvPr>
        </p:nvSpPr>
        <p:spPr/>
        <p:txBody>
          <a:bodyPr wrap="square" numCol="1" anchorCtr="0" compatLnSpc="1">
            <a:prstTxWarp prst="textNoShape">
              <a:avLst/>
            </a:prstTxWarp>
          </a:bodyPr>
          <a:lstStyle/>
          <a:p>
            <a:pPr eaLnBrk="1" hangingPunct="1">
              <a:defRPr/>
            </a:pPr>
            <a:r>
              <a:rPr lang="en-US" altLang="zh-CN" dirty="0"/>
              <a:t>R</a:t>
            </a:r>
            <a:r>
              <a:rPr lang="zh-CN" altLang="en-US" dirty="0"/>
              <a:t>中的包</a:t>
            </a:r>
          </a:p>
        </p:txBody>
      </p:sp>
      <p:sp>
        <p:nvSpPr>
          <p:cNvPr id="94211" name="Content Placeholder 2">
            <a:extLst>
              <a:ext uri="{FF2B5EF4-FFF2-40B4-BE49-F238E27FC236}">
                <a16:creationId xmlns:a16="http://schemas.microsoft.com/office/drawing/2014/main" id="{8C2E50D8-D94F-4451-BF24-FEDC3A923B69}"/>
              </a:ext>
            </a:extLst>
          </p:cNvPr>
          <p:cNvSpPr>
            <a:spLocks noGrp="1"/>
          </p:cNvSpPr>
          <p:nvPr>
            <p:ph idx="1"/>
          </p:nvPr>
        </p:nvSpPr>
        <p:spPr/>
        <p:txBody>
          <a:bodyPr/>
          <a:lstStyle/>
          <a:p>
            <a:pPr eaLnBrk="1" hangingPunct="1"/>
            <a:r>
              <a:rPr lang="zh-CN" altLang="en-US" dirty="0"/>
              <a:t>安装包：</a:t>
            </a:r>
          </a:p>
          <a:p>
            <a:pPr eaLnBrk="1" hangingPunct="1"/>
            <a:r>
              <a:rPr lang="zh-CN" altLang="en-US" dirty="0"/>
              <a:t> </a:t>
            </a:r>
          </a:p>
          <a:p>
            <a:pPr eaLnBrk="1" hangingPunct="1"/>
            <a:r>
              <a:rPr lang="zh-CN" altLang="en-US" dirty="0"/>
              <a:t> </a:t>
            </a:r>
          </a:p>
          <a:p>
            <a:pPr marL="384048" lvl="1" indent="-182880" eaLnBrk="1" hangingPunct="1"/>
            <a:r>
              <a:rPr lang="zh-CN" altLang="en-US" dirty="0">
                <a:solidFill>
                  <a:schemeClr val="tx1">
                    <a:lumMod val="75000"/>
                    <a:lumOff val="25000"/>
                  </a:schemeClr>
                </a:solidFill>
              </a:rPr>
              <a:t>运行代码安装软件包时，系统将提示您选择镜像。通常，选择离您最近的一个。</a:t>
            </a:r>
            <a:endParaRPr lang="zh-CN" altLang="en-US" dirty="0"/>
          </a:p>
          <a:p>
            <a:pPr marL="0" indent="0" eaLnBrk="1" hangingPunct="1">
              <a:buNone/>
            </a:pPr>
            <a:endParaRPr lang="zh-CN" altLang="en-US" dirty="0"/>
          </a:p>
          <a:p>
            <a:pPr eaLnBrk="1" hangingPunct="1"/>
            <a:r>
              <a:rPr lang="zh-CN" altLang="en-US" dirty="0"/>
              <a:t>然后，加载包：</a:t>
            </a:r>
          </a:p>
          <a:p>
            <a:pPr eaLnBrk="1" hangingPunct="1"/>
            <a:r>
              <a:rPr lang="zh-CN" altLang="en-US" dirty="0"/>
              <a:t> </a:t>
            </a:r>
          </a:p>
          <a:p>
            <a:pPr eaLnBrk="1" hangingPunct="1"/>
            <a:r>
              <a:rPr lang="zh-CN" altLang="en-US" dirty="0"/>
              <a:t>每次重新打开</a:t>
            </a:r>
            <a:r>
              <a:rPr lang="en-US" altLang="zh-CN" dirty="0"/>
              <a:t>R</a:t>
            </a:r>
            <a:r>
              <a:rPr lang="zh-CN" altLang="en-US" dirty="0"/>
              <a:t>会话时，都需要加载包，但无需重新安装包。</a:t>
            </a:r>
            <a:endParaRPr lang="en-US" altLang="zh-CN" dirty="0"/>
          </a:p>
        </p:txBody>
      </p:sp>
      <p:sp>
        <p:nvSpPr>
          <p:cNvPr id="94212" name="Date Placeholder 3">
            <a:extLst>
              <a:ext uri="{FF2B5EF4-FFF2-40B4-BE49-F238E27FC236}">
                <a16:creationId xmlns:a16="http://schemas.microsoft.com/office/drawing/2014/main" id="{B327D0AA-3BB6-4581-B391-48A9D9E4E27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94213" name="Footer Placeholder 4">
            <a:extLst>
              <a:ext uri="{FF2B5EF4-FFF2-40B4-BE49-F238E27FC236}">
                <a16:creationId xmlns:a16="http://schemas.microsoft.com/office/drawing/2014/main" id="{8A08F734-AACF-4785-B3C1-09693316064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94214" name="Slide Number Placeholder 5">
            <a:extLst>
              <a:ext uri="{FF2B5EF4-FFF2-40B4-BE49-F238E27FC236}">
                <a16:creationId xmlns:a16="http://schemas.microsoft.com/office/drawing/2014/main" id="{01EB09F4-FDE6-4905-A71D-264DB3ECD9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50</a:t>
            </a:r>
          </a:p>
        </p:txBody>
      </p:sp>
      <p:sp>
        <p:nvSpPr>
          <p:cNvPr id="94217" name="TextBox 8">
            <a:extLst>
              <a:ext uri="{FF2B5EF4-FFF2-40B4-BE49-F238E27FC236}">
                <a16:creationId xmlns:a16="http://schemas.microsoft.com/office/drawing/2014/main" id="{1B1CB07D-0320-4E21-A64D-CB31CFA5C2E5}"/>
              </a:ext>
            </a:extLst>
          </p:cNvPr>
          <p:cNvSpPr txBox="1">
            <a:spLocks noChangeArrowheads="1"/>
          </p:cNvSpPr>
          <p:nvPr/>
        </p:nvSpPr>
        <p:spPr bwMode="auto">
          <a:xfrm>
            <a:off x="5630863" y="1809750"/>
            <a:ext cx="1895475" cy="400050"/>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dirty="0">
                <a:solidFill>
                  <a:srgbClr val="262626"/>
                </a:solidFill>
              </a:rPr>
              <a:t>需要引号</a:t>
            </a:r>
          </a:p>
        </p:txBody>
      </p:sp>
      <p:cxnSp>
        <p:nvCxnSpPr>
          <p:cNvPr id="10" name="Straight Arrow Connector 9">
            <a:extLst>
              <a:ext uri="{FF2B5EF4-FFF2-40B4-BE49-F238E27FC236}">
                <a16:creationId xmlns:a16="http://schemas.microsoft.com/office/drawing/2014/main" id="{723290F6-2CAE-46CB-B911-2DCCB9E8A77C}"/>
              </a:ext>
            </a:extLst>
          </p:cNvPr>
          <p:cNvCxnSpPr>
            <a:cxnSpLocks/>
            <a:stCxn id="94217" idx="1"/>
          </p:cNvCxnSpPr>
          <p:nvPr/>
        </p:nvCxnSpPr>
        <p:spPr>
          <a:xfrm flipH="1">
            <a:off x="4238625" y="2009775"/>
            <a:ext cx="139223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219" name="TextBox 15">
            <a:extLst>
              <a:ext uri="{FF2B5EF4-FFF2-40B4-BE49-F238E27FC236}">
                <a16:creationId xmlns:a16="http://schemas.microsoft.com/office/drawing/2014/main" id="{3801D245-6675-446A-9F24-944FF628F04A}"/>
              </a:ext>
            </a:extLst>
          </p:cNvPr>
          <p:cNvSpPr txBox="1">
            <a:spLocks noChangeArrowheads="1"/>
          </p:cNvSpPr>
          <p:nvPr/>
        </p:nvSpPr>
        <p:spPr bwMode="auto">
          <a:xfrm>
            <a:off x="5630863" y="4646613"/>
            <a:ext cx="1895475" cy="400050"/>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a:solidFill>
                  <a:srgbClr val="262626"/>
                </a:solidFill>
              </a:rPr>
              <a:t>引号可选</a:t>
            </a:r>
          </a:p>
        </p:txBody>
      </p:sp>
      <p:cxnSp>
        <p:nvCxnSpPr>
          <p:cNvPr id="17" name="Straight Arrow Connector 16">
            <a:extLst>
              <a:ext uri="{FF2B5EF4-FFF2-40B4-BE49-F238E27FC236}">
                <a16:creationId xmlns:a16="http://schemas.microsoft.com/office/drawing/2014/main" id="{6F501A74-6D9E-4628-A9EF-9DFB64F7A563}"/>
              </a:ext>
            </a:extLst>
          </p:cNvPr>
          <p:cNvCxnSpPr>
            <a:stCxn id="94219" idx="1"/>
          </p:cNvCxnSpPr>
          <p:nvPr/>
        </p:nvCxnSpPr>
        <p:spPr>
          <a:xfrm flipH="1">
            <a:off x="4238625" y="4846638"/>
            <a:ext cx="139223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6">
            <a:extLst>
              <a:ext uri="{FF2B5EF4-FFF2-40B4-BE49-F238E27FC236}">
                <a16:creationId xmlns:a16="http://schemas.microsoft.com/office/drawing/2014/main" id="{8363EB7B-3FBB-45DC-9F93-51085C124354}"/>
              </a:ext>
            </a:extLst>
          </p:cNvPr>
          <p:cNvSpPr/>
          <p:nvPr/>
        </p:nvSpPr>
        <p:spPr>
          <a:xfrm>
            <a:off x="1097280" y="1810435"/>
            <a:ext cx="422148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&gt; </a:t>
            </a:r>
            <a:r>
              <a:rPr lang="en-US" sz="2000" dirty="0" err="1">
                <a:solidFill>
                  <a:srgbClr val="FF0000"/>
                </a:solidFill>
              </a:rPr>
              <a:t>install.packages</a:t>
            </a:r>
            <a:r>
              <a:rPr lang="en-US" sz="2000" dirty="0">
                <a:solidFill>
                  <a:srgbClr val="FF0000"/>
                </a:solidFill>
              </a:rPr>
              <a:t>("ggplot2")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960FE-70CF-4A47-A306-860A50B42E5E}"/>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数据库连接</a:t>
            </a:r>
          </a:p>
        </p:txBody>
      </p:sp>
      <p:sp>
        <p:nvSpPr>
          <p:cNvPr id="96259" name="Content Placeholder 2">
            <a:extLst>
              <a:ext uri="{FF2B5EF4-FFF2-40B4-BE49-F238E27FC236}">
                <a16:creationId xmlns:a16="http://schemas.microsoft.com/office/drawing/2014/main" id="{A919A979-2BCD-42A4-9B14-AAEC760B2910}"/>
              </a:ext>
            </a:extLst>
          </p:cNvPr>
          <p:cNvSpPr>
            <a:spLocks noGrp="1"/>
          </p:cNvSpPr>
          <p:nvPr>
            <p:ph idx="1"/>
          </p:nvPr>
        </p:nvSpPr>
        <p:spPr/>
        <p:txBody>
          <a:bodyPr/>
          <a:lstStyle/>
          <a:p>
            <a:pPr eaLnBrk="1" hangingPunct="1"/>
            <a:r>
              <a:rPr lang="en-US" altLang="zh-CN" dirty="0"/>
              <a:t>RODBC</a:t>
            </a:r>
            <a:r>
              <a:rPr lang="zh-CN" altLang="en-US" dirty="0"/>
              <a:t>包</a:t>
            </a:r>
          </a:p>
          <a:p>
            <a:pPr marL="384048" lvl="1" indent="-182880" eaLnBrk="1" hangingPunct="1"/>
            <a:r>
              <a:rPr lang="zh-CN" altLang="en-US" dirty="0">
                <a:solidFill>
                  <a:schemeClr val="tx1">
                    <a:lumMod val="75000"/>
                    <a:lumOff val="25000"/>
                  </a:schemeClr>
                </a:solidFill>
              </a:rPr>
              <a:t>允许连接到数据库和各种数据库操作（查询、插入、更新等）</a:t>
            </a:r>
          </a:p>
          <a:p>
            <a:pPr marL="384048" lvl="1" indent="-182880" eaLnBrk="1" hangingPunct="1"/>
            <a:r>
              <a:rPr lang="zh-CN" altLang="en-US" dirty="0">
                <a:solidFill>
                  <a:schemeClr val="tx1">
                    <a:lumMod val="75000"/>
                    <a:lumOff val="25000"/>
                  </a:schemeClr>
                </a:solidFill>
              </a:rPr>
              <a:t>在</a:t>
            </a:r>
            <a:r>
              <a:rPr lang="en-US" altLang="zh-CN" dirty="0">
                <a:solidFill>
                  <a:schemeClr val="tx1">
                    <a:lumMod val="75000"/>
                    <a:lumOff val="25000"/>
                  </a:schemeClr>
                </a:solidFill>
              </a:rPr>
              <a:t>R</a:t>
            </a:r>
            <a:r>
              <a:rPr lang="zh-CN" altLang="en-US" dirty="0">
                <a:solidFill>
                  <a:schemeClr val="tx1">
                    <a:lumMod val="75000"/>
                    <a:lumOff val="25000"/>
                  </a:schemeClr>
                </a:solidFill>
              </a:rPr>
              <a:t>代码中嵌入查询</a:t>
            </a:r>
          </a:p>
          <a:p>
            <a:pPr marL="384048" lvl="1" indent="-182880" eaLnBrk="1" hangingPunct="1"/>
            <a:r>
              <a:rPr lang="zh-CN" altLang="en-US" dirty="0">
                <a:solidFill>
                  <a:schemeClr val="tx1">
                    <a:lumMod val="75000"/>
                    <a:lumOff val="25000"/>
                  </a:schemeClr>
                </a:solidFill>
              </a:rPr>
              <a:t>只是</a:t>
            </a:r>
            <a:r>
              <a:rPr lang="en-US" altLang="zh-CN" dirty="0">
                <a:solidFill>
                  <a:schemeClr val="tx1">
                    <a:lumMod val="75000"/>
                    <a:lumOff val="25000"/>
                  </a:schemeClr>
                </a:solidFill>
              </a:rPr>
              <a:t>R</a:t>
            </a:r>
            <a:r>
              <a:rPr lang="zh-CN" altLang="en-US" dirty="0">
                <a:solidFill>
                  <a:schemeClr val="tx1">
                    <a:lumMod val="75000"/>
                    <a:lumOff val="25000"/>
                  </a:schemeClr>
                </a:solidFill>
              </a:rPr>
              <a:t>中的另一个包</a:t>
            </a:r>
          </a:p>
          <a:p>
            <a:pPr marL="384048" lvl="1" indent="-182880" eaLnBrk="1" hangingPunct="1"/>
            <a:r>
              <a:rPr lang="zh-CN" altLang="en-US" dirty="0">
                <a:solidFill>
                  <a:schemeClr val="tx1">
                    <a:lumMod val="75000"/>
                    <a:lumOff val="25000"/>
                  </a:schemeClr>
                </a:solidFill>
              </a:rPr>
              <a:t>在结构上是通用的，可以连接到各种</a:t>
            </a:r>
            <a:r>
              <a:rPr lang="en-US" altLang="zh-CN" dirty="0"/>
              <a:t>DBMSs</a:t>
            </a:r>
            <a:endParaRPr lang="en-US" altLang="zh-CN" dirty="0">
              <a:solidFill>
                <a:schemeClr val="tx1">
                  <a:lumMod val="75000"/>
                  <a:lumOff val="25000"/>
                </a:schemeClr>
              </a:solidFill>
            </a:endParaRPr>
          </a:p>
          <a:p>
            <a:pPr eaLnBrk="1" hangingPunct="1"/>
            <a:r>
              <a:rPr lang="en-US" altLang="zh-CN" dirty="0"/>
              <a:t> </a:t>
            </a:r>
          </a:p>
          <a:p>
            <a:pPr eaLnBrk="1" hangingPunct="1"/>
            <a:r>
              <a:rPr lang="zh-CN" altLang="en-US" dirty="0"/>
              <a:t>安装包：</a:t>
            </a:r>
            <a:endParaRPr lang="en-US" altLang="zh-CN" dirty="0"/>
          </a:p>
        </p:txBody>
      </p:sp>
      <p:sp>
        <p:nvSpPr>
          <p:cNvPr id="96260" name="Date Placeholder 3">
            <a:extLst>
              <a:ext uri="{FF2B5EF4-FFF2-40B4-BE49-F238E27FC236}">
                <a16:creationId xmlns:a16="http://schemas.microsoft.com/office/drawing/2014/main" id="{7A8DD8CA-F8A8-4610-9DC1-560E93386CA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96261" name="Footer Placeholder 4">
            <a:extLst>
              <a:ext uri="{FF2B5EF4-FFF2-40B4-BE49-F238E27FC236}">
                <a16:creationId xmlns:a16="http://schemas.microsoft.com/office/drawing/2014/main" id="{CB9B3E61-FD35-4D56-BA83-E0B6D6CFA57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96262" name="Slide Number Placeholder 5">
            <a:extLst>
              <a:ext uri="{FF2B5EF4-FFF2-40B4-BE49-F238E27FC236}">
                <a16:creationId xmlns:a16="http://schemas.microsoft.com/office/drawing/2014/main" id="{C27EE94F-A13B-4392-9BA2-EEE670474F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51</a:t>
            </a:r>
          </a:p>
        </p:txBody>
      </p:sp>
      <p:sp>
        <p:nvSpPr>
          <p:cNvPr id="10" name="Rectangle 6">
            <a:extLst>
              <a:ext uri="{FF2B5EF4-FFF2-40B4-BE49-F238E27FC236}">
                <a16:creationId xmlns:a16="http://schemas.microsoft.com/office/drawing/2014/main" id="{76829843-692E-4BA0-A176-F60BB7A82268}"/>
              </a:ext>
            </a:extLst>
          </p:cNvPr>
          <p:cNvSpPr/>
          <p:nvPr/>
        </p:nvSpPr>
        <p:spPr>
          <a:xfrm>
            <a:off x="1243110" y="4882634"/>
            <a:ext cx="475764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&gt; </a:t>
            </a:r>
            <a:r>
              <a:rPr lang="en-US" sz="2000" dirty="0" err="1">
                <a:solidFill>
                  <a:srgbClr val="FF0000"/>
                </a:solidFill>
              </a:rPr>
              <a:t>install.packages</a:t>
            </a:r>
            <a:r>
              <a:rPr lang="en-US" sz="2000" dirty="0">
                <a:solidFill>
                  <a:srgbClr val="FF0000"/>
                </a:solidFill>
              </a:rPr>
              <a:t>("RODBC")</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496B-F2D1-4902-BC76-54EB8BC3E9FA}"/>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数据库连接</a:t>
            </a:r>
          </a:p>
        </p:txBody>
      </p:sp>
      <p:sp>
        <p:nvSpPr>
          <p:cNvPr id="98307" name="Content Placeholder 2">
            <a:extLst>
              <a:ext uri="{FF2B5EF4-FFF2-40B4-BE49-F238E27FC236}">
                <a16:creationId xmlns:a16="http://schemas.microsoft.com/office/drawing/2014/main" id="{01327CE8-90F5-4A00-BD25-BA4AD09DA5C3}"/>
              </a:ext>
            </a:extLst>
          </p:cNvPr>
          <p:cNvSpPr>
            <a:spLocks noGrp="1"/>
          </p:cNvSpPr>
          <p:nvPr>
            <p:ph idx="1"/>
          </p:nvPr>
        </p:nvSpPr>
        <p:spPr/>
        <p:txBody>
          <a:bodyPr/>
          <a:lstStyle/>
          <a:p>
            <a:pPr eaLnBrk="1" hangingPunct="1"/>
            <a:r>
              <a:rPr lang="en-US" altLang="zh-CN" dirty="0"/>
              <a:t>RODBC</a:t>
            </a:r>
            <a:r>
              <a:rPr lang="zh-CN" altLang="en-US" dirty="0"/>
              <a:t>包中有两组函数：</a:t>
            </a:r>
          </a:p>
          <a:p>
            <a:pPr marL="384048" lvl="1" indent="-182880" eaLnBrk="1" hangingPunct="1"/>
            <a:r>
              <a:rPr lang="zh-CN" altLang="en-US" dirty="0">
                <a:solidFill>
                  <a:schemeClr val="tx1">
                    <a:lumMod val="75000"/>
                    <a:lumOff val="25000"/>
                  </a:schemeClr>
                </a:solidFill>
              </a:rPr>
              <a:t>低级别</a:t>
            </a:r>
            <a:r>
              <a:rPr lang="en-US" altLang="zh-CN" dirty="0">
                <a:solidFill>
                  <a:schemeClr val="tx1">
                    <a:lumMod val="75000"/>
                    <a:lumOff val="25000"/>
                  </a:schemeClr>
                </a:solidFill>
              </a:rPr>
              <a:t>–</a:t>
            </a:r>
            <a:r>
              <a:rPr lang="zh-CN" altLang="en-US" dirty="0">
                <a:solidFill>
                  <a:schemeClr val="tx1">
                    <a:lumMod val="75000"/>
                    <a:lumOff val="25000"/>
                  </a:schemeClr>
                </a:solidFill>
              </a:rPr>
              <a:t>不常用</a:t>
            </a:r>
          </a:p>
          <a:p>
            <a:pPr marL="384048" lvl="1" indent="-182880" eaLnBrk="1" hangingPunct="1"/>
            <a:r>
              <a:rPr lang="zh-CN" altLang="en-US" dirty="0">
                <a:solidFill>
                  <a:schemeClr val="tx1">
                    <a:lumMod val="75000"/>
                    <a:lumOff val="25000"/>
                  </a:schemeClr>
                </a:solidFill>
              </a:rPr>
              <a:t> </a:t>
            </a:r>
            <a:r>
              <a:rPr lang="en-US" altLang="zh-CN" dirty="0">
                <a:solidFill>
                  <a:schemeClr val="tx1">
                    <a:lumMod val="75000"/>
                    <a:lumOff val="25000"/>
                  </a:schemeClr>
                </a:solidFill>
              </a:rPr>
              <a:t>SQL–</a:t>
            </a:r>
            <a:r>
              <a:rPr lang="zh-CN" altLang="en-US" dirty="0">
                <a:solidFill>
                  <a:schemeClr val="tx1">
                    <a:lumMod val="75000"/>
                    <a:lumOff val="25000"/>
                  </a:schemeClr>
                </a:solidFill>
              </a:rPr>
              <a:t>高级，</a:t>
            </a:r>
            <a:r>
              <a:rPr lang="en-US" altLang="zh-CN" dirty="0">
                <a:solidFill>
                  <a:schemeClr val="tx1">
                    <a:lumMod val="75000"/>
                    <a:lumOff val="25000"/>
                  </a:schemeClr>
                </a:solidFill>
              </a:rPr>
              <a:t>SQL</a:t>
            </a:r>
            <a:r>
              <a:rPr lang="zh-CN" altLang="en-US" dirty="0">
                <a:solidFill>
                  <a:schemeClr val="tx1">
                    <a:lumMod val="75000"/>
                    <a:lumOff val="25000"/>
                  </a:schemeClr>
                </a:solidFill>
              </a:rPr>
              <a:t>功能</a:t>
            </a:r>
            <a:endParaRPr lang="en-US" altLang="zh-CN" dirty="0">
              <a:solidFill>
                <a:schemeClr val="tx1">
                  <a:lumMod val="75000"/>
                  <a:lumOff val="25000"/>
                </a:schemeClr>
              </a:solidFill>
            </a:endParaRPr>
          </a:p>
          <a:p>
            <a:pPr marL="384048" lvl="1" indent="-182880" eaLnBrk="1" hangingPunct="1"/>
            <a:endParaRPr lang="zh-CN" altLang="en-US" dirty="0">
              <a:solidFill>
                <a:schemeClr val="tx1">
                  <a:lumMod val="75000"/>
                  <a:lumOff val="25000"/>
                </a:schemeClr>
              </a:solidFill>
            </a:endParaRPr>
          </a:p>
          <a:p>
            <a:pPr eaLnBrk="1" hangingPunct="1"/>
            <a:r>
              <a:rPr lang="zh-CN" altLang="en-US" dirty="0"/>
              <a:t>依赖于开放式数据库连接（</a:t>
            </a:r>
            <a:r>
              <a:rPr lang="en-US" altLang="zh-CN" dirty="0"/>
              <a:t>ODBC</a:t>
            </a:r>
            <a:r>
              <a:rPr lang="zh-CN" altLang="en-US" dirty="0"/>
              <a:t>）</a:t>
            </a:r>
          </a:p>
          <a:p>
            <a:pPr marL="384048" lvl="1" indent="-182880" eaLnBrk="1" hangingPunct="1"/>
            <a:r>
              <a:rPr lang="zh-CN" altLang="en-US" dirty="0">
                <a:solidFill>
                  <a:schemeClr val="tx1">
                    <a:lumMod val="75000"/>
                    <a:lumOff val="25000"/>
                  </a:schemeClr>
                </a:solidFill>
              </a:rPr>
              <a:t>用于访问</a:t>
            </a:r>
            <a:r>
              <a:rPr lang="en-US" altLang="zh-CN" dirty="0">
                <a:solidFill>
                  <a:schemeClr val="tx1">
                    <a:lumMod val="75000"/>
                    <a:lumOff val="25000"/>
                  </a:schemeClr>
                </a:solidFill>
              </a:rPr>
              <a:t>DBMS</a:t>
            </a:r>
            <a:r>
              <a:rPr lang="zh-CN" altLang="en-US" dirty="0">
                <a:solidFill>
                  <a:schemeClr val="tx1">
                    <a:lumMod val="75000"/>
                    <a:lumOff val="25000"/>
                  </a:schemeClr>
                </a:solidFill>
              </a:rPr>
              <a:t>的编程</a:t>
            </a:r>
            <a:r>
              <a:rPr lang="en-US" altLang="zh-CN" dirty="0">
                <a:solidFill>
                  <a:schemeClr val="tx1">
                    <a:lumMod val="75000"/>
                    <a:lumOff val="25000"/>
                  </a:schemeClr>
                </a:solidFill>
              </a:rPr>
              <a:t>API </a:t>
            </a:r>
          </a:p>
          <a:p>
            <a:pPr marL="384048" lvl="1" indent="-182880" eaLnBrk="1" hangingPunct="1"/>
            <a:r>
              <a:rPr lang="zh-CN" altLang="en-US" dirty="0">
                <a:solidFill>
                  <a:schemeClr val="tx1">
                    <a:lumMod val="75000"/>
                    <a:lumOff val="25000"/>
                  </a:schemeClr>
                </a:solidFill>
              </a:rPr>
              <a:t>需要</a:t>
            </a:r>
            <a:r>
              <a:rPr lang="en-US" altLang="zh-CN" dirty="0">
                <a:solidFill>
                  <a:schemeClr val="tx1">
                    <a:lumMod val="75000"/>
                    <a:lumOff val="25000"/>
                  </a:schemeClr>
                </a:solidFill>
              </a:rPr>
              <a:t>ODBC</a:t>
            </a:r>
            <a:r>
              <a:rPr lang="zh-CN" altLang="en-US" dirty="0">
                <a:solidFill>
                  <a:schemeClr val="tx1">
                    <a:lumMod val="75000"/>
                    <a:lumOff val="25000"/>
                  </a:schemeClr>
                </a:solidFill>
              </a:rPr>
              <a:t>驱动程序，它是</a:t>
            </a:r>
            <a:r>
              <a:rPr lang="en-US" altLang="zh-CN" dirty="0">
                <a:solidFill>
                  <a:schemeClr val="tx1">
                    <a:lumMod val="75000"/>
                    <a:lumOff val="25000"/>
                  </a:schemeClr>
                </a:solidFill>
              </a:rPr>
              <a:t>DBMS</a:t>
            </a:r>
            <a:r>
              <a:rPr lang="zh-CN" altLang="en-US" dirty="0">
                <a:solidFill>
                  <a:schemeClr val="tx1">
                    <a:lumMod val="75000"/>
                    <a:lumOff val="25000"/>
                  </a:schemeClr>
                </a:solidFill>
              </a:rPr>
              <a:t>和软件之间的一个中间件</a:t>
            </a:r>
          </a:p>
          <a:p>
            <a:pPr marL="384048" lvl="1" indent="-182880" eaLnBrk="1" hangingPunct="1"/>
            <a:r>
              <a:rPr lang="zh-CN" altLang="en-US" dirty="0">
                <a:solidFill>
                  <a:schemeClr val="tx1">
                    <a:lumMod val="75000"/>
                    <a:lumOff val="25000"/>
                  </a:schemeClr>
                </a:solidFill>
              </a:rPr>
              <a:t>随着时间的推移，它变得不那么重要，一些较新的软件开发平台不需要它</a:t>
            </a:r>
            <a:endParaRPr lang="en-US" altLang="zh-CN" dirty="0">
              <a:solidFill>
                <a:schemeClr val="tx1">
                  <a:lumMod val="75000"/>
                  <a:lumOff val="25000"/>
                </a:schemeClr>
              </a:solidFill>
            </a:endParaRPr>
          </a:p>
        </p:txBody>
      </p:sp>
      <p:sp>
        <p:nvSpPr>
          <p:cNvPr id="98308" name="Date Placeholder 3">
            <a:extLst>
              <a:ext uri="{FF2B5EF4-FFF2-40B4-BE49-F238E27FC236}">
                <a16:creationId xmlns:a16="http://schemas.microsoft.com/office/drawing/2014/main" id="{0C1FEEDB-F81F-4E02-9EAA-385685B45B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98309" name="Footer Placeholder 4">
            <a:extLst>
              <a:ext uri="{FF2B5EF4-FFF2-40B4-BE49-F238E27FC236}">
                <a16:creationId xmlns:a16="http://schemas.microsoft.com/office/drawing/2014/main" id="{3FC543A6-B377-45D7-9631-2B09E82573F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98310" name="Slide Number Placeholder 5">
            <a:extLst>
              <a:ext uri="{FF2B5EF4-FFF2-40B4-BE49-F238E27FC236}">
                <a16:creationId xmlns:a16="http://schemas.microsoft.com/office/drawing/2014/main" id="{229D8EE4-24CF-49D5-9487-33559E242C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52</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94BA-107D-4EEB-AEF4-62141E2B7580}"/>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数据库连接</a:t>
            </a:r>
          </a:p>
        </p:txBody>
      </p:sp>
      <p:sp>
        <p:nvSpPr>
          <p:cNvPr id="100355" name="Content Placeholder 2">
            <a:extLst>
              <a:ext uri="{FF2B5EF4-FFF2-40B4-BE49-F238E27FC236}">
                <a16:creationId xmlns:a16="http://schemas.microsoft.com/office/drawing/2014/main" id="{5E253DCF-39C5-4AAD-9398-3CD08F6BF9D6}"/>
              </a:ext>
            </a:extLst>
          </p:cNvPr>
          <p:cNvSpPr>
            <a:spLocks noGrp="1"/>
          </p:cNvSpPr>
          <p:nvPr>
            <p:ph idx="1"/>
          </p:nvPr>
        </p:nvSpPr>
        <p:spPr/>
        <p:txBody>
          <a:bodyPr/>
          <a:lstStyle/>
          <a:p>
            <a:pPr eaLnBrk="1" hangingPunct="1"/>
            <a:r>
              <a:rPr lang="zh-CN" altLang="en-US" dirty="0"/>
              <a:t>在</a:t>
            </a:r>
            <a:r>
              <a:rPr lang="en-US" altLang="zh-CN" dirty="0"/>
              <a:t>windows</a:t>
            </a:r>
            <a:r>
              <a:rPr lang="zh-CN" altLang="en-US" dirty="0"/>
              <a:t>中创建数据源名称（</a:t>
            </a:r>
            <a:r>
              <a:rPr lang="en-US" altLang="zh-CN" dirty="0"/>
              <a:t>DSN</a:t>
            </a:r>
            <a:r>
              <a:rPr lang="zh-CN" altLang="en-US" dirty="0"/>
              <a:t>）</a:t>
            </a:r>
          </a:p>
          <a:p>
            <a:pPr marL="384048" lvl="1" indent="-182880" eaLnBrk="1" hangingPunct="1"/>
            <a:r>
              <a:rPr lang="zh-CN" altLang="en-US" dirty="0">
                <a:solidFill>
                  <a:schemeClr val="tx1">
                    <a:lumMod val="75000"/>
                    <a:lumOff val="25000"/>
                  </a:schemeClr>
                </a:solidFill>
              </a:rPr>
              <a:t>这是一个定义连接特定数据库的文件</a:t>
            </a:r>
          </a:p>
          <a:p>
            <a:pPr marL="384048" lvl="1" indent="-182880" eaLnBrk="1" hangingPunct="1"/>
            <a:r>
              <a:rPr lang="zh-CN" altLang="en-US" dirty="0">
                <a:solidFill>
                  <a:schemeClr val="tx1">
                    <a:lumMod val="75000"/>
                    <a:lumOff val="25000"/>
                  </a:schemeClr>
                </a:solidFill>
              </a:rPr>
              <a:t>包括连接字符串：</a:t>
            </a:r>
            <a:r>
              <a:rPr lang="en-US" altLang="zh-CN" dirty="0">
                <a:solidFill>
                  <a:schemeClr val="tx1">
                    <a:lumMod val="75000"/>
                    <a:lumOff val="25000"/>
                  </a:schemeClr>
                </a:solidFill>
              </a:rPr>
              <a:t>user</a:t>
            </a:r>
            <a:r>
              <a:rPr lang="zh-CN" altLang="en-US" dirty="0">
                <a:solidFill>
                  <a:schemeClr val="tx1">
                    <a:lumMod val="75000"/>
                    <a:lumOff val="25000"/>
                  </a:schemeClr>
                </a:solidFill>
              </a:rPr>
              <a:t>、</a:t>
            </a:r>
            <a:r>
              <a:rPr lang="en-US" altLang="zh-CN" dirty="0">
                <a:solidFill>
                  <a:schemeClr val="tx1">
                    <a:lumMod val="75000"/>
                    <a:lumOff val="25000"/>
                  </a:schemeClr>
                </a:solidFill>
              </a:rPr>
              <a:t>password</a:t>
            </a:r>
            <a:r>
              <a:rPr lang="zh-CN" altLang="en-US" dirty="0">
                <a:solidFill>
                  <a:schemeClr val="tx1">
                    <a:lumMod val="75000"/>
                    <a:lumOff val="25000"/>
                  </a:schemeClr>
                </a:solidFill>
              </a:rPr>
              <a:t>、</a:t>
            </a:r>
            <a:r>
              <a:rPr lang="en-US" altLang="zh-CN" dirty="0">
                <a:solidFill>
                  <a:schemeClr val="tx1">
                    <a:lumMod val="75000"/>
                    <a:lumOff val="25000"/>
                  </a:schemeClr>
                </a:solidFill>
              </a:rPr>
              <a:t>database Name </a:t>
            </a:r>
          </a:p>
          <a:p>
            <a:pPr marL="384048" lvl="1" indent="-182880" eaLnBrk="1" hangingPunct="1"/>
            <a:r>
              <a:rPr lang="zh-CN" altLang="en-US" dirty="0">
                <a:solidFill>
                  <a:schemeClr val="tx1">
                    <a:lumMod val="75000"/>
                    <a:lumOff val="25000"/>
                  </a:schemeClr>
                </a:solidFill>
              </a:rPr>
              <a:t>单击</a:t>
            </a:r>
            <a:r>
              <a:rPr lang="en-US" altLang="zh-CN" b="1" dirty="0"/>
              <a:t>Start</a:t>
            </a:r>
            <a:r>
              <a:rPr lang="en-US" altLang="zh-CN" dirty="0"/>
              <a:t> </a:t>
            </a:r>
            <a:r>
              <a:rPr lang="en-US" altLang="zh-CN" dirty="0">
                <a:sym typeface="Wingdings" panose="05000000000000000000" pitchFamily="2" charset="2"/>
              </a:rPr>
              <a:t></a:t>
            </a:r>
            <a:r>
              <a:rPr lang="en-US" altLang="zh-CN" dirty="0"/>
              <a:t> </a:t>
            </a:r>
            <a:r>
              <a:rPr lang="en-US" altLang="zh-CN" b="1" dirty="0"/>
              <a:t>Run</a:t>
            </a:r>
            <a:r>
              <a:rPr lang="zh-CN" altLang="en-US" dirty="0">
                <a:solidFill>
                  <a:schemeClr val="tx1">
                    <a:lumMod val="75000"/>
                    <a:lumOff val="25000"/>
                  </a:schemeClr>
                </a:solidFill>
              </a:rPr>
              <a:t>或按</a:t>
            </a:r>
            <a:r>
              <a:rPr lang="en-US" altLang="zh-CN" dirty="0" err="1">
                <a:solidFill>
                  <a:schemeClr val="tx1">
                    <a:lumMod val="75000"/>
                    <a:lumOff val="25000"/>
                  </a:schemeClr>
                </a:solidFill>
              </a:rPr>
              <a:t>Win+R</a:t>
            </a:r>
            <a:r>
              <a:rPr lang="zh-CN" altLang="en-US" dirty="0">
                <a:solidFill>
                  <a:schemeClr val="tx1">
                    <a:lumMod val="75000"/>
                    <a:lumOff val="25000"/>
                  </a:schemeClr>
                </a:solidFill>
              </a:rPr>
              <a:t>并键入“</a:t>
            </a:r>
            <a:r>
              <a:rPr lang="en-US" altLang="zh-CN" dirty="0">
                <a:solidFill>
                  <a:schemeClr val="tx1">
                    <a:lumMod val="75000"/>
                    <a:lumOff val="25000"/>
                  </a:schemeClr>
                </a:solidFill>
              </a:rPr>
              <a:t>odbcad32”</a:t>
            </a:r>
          </a:p>
          <a:p>
            <a:pPr eaLnBrk="1" hangingPunct="1"/>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zh-CN" altLang="en-US" dirty="0"/>
              <a:t>使用登录信息创建</a:t>
            </a:r>
            <a:r>
              <a:rPr lang="en-US" altLang="zh-CN" dirty="0"/>
              <a:t>SQL server</a:t>
            </a:r>
            <a:r>
              <a:rPr lang="zh-CN" altLang="en-US" dirty="0"/>
              <a:t>连接。</a:t>
            </a:r>
            <a:endParaRPr lang="en-US" altLang="zh-CN" dirty="0"/>
          </a:p>
        </p:txBody>
      </p:sp>
      <p:sp>
        <p:nvSpPr>
          <p:cNvPr id="100356" name="Date Placeholder 3">
            <a:extLst>
              <a:ext uri="{FF2B5EF4-FFF2-40B4-BE49-F238E27FC236}">
                <a16:creationId xmlns:a16="http://schemas.microsoft.com/office/drawing/2014/main" id="{23158D59-4713-415B-9A19-AC35459636E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00357" name="Footer Placeholder 4">
            <a:extLst>
              <a:ext uri="{FF2B5EF4-FFF2-40B4-BE49-F238E27FC236}">
                <a16:creationId xmlns:a16="http://schemas.microsoft.com/office/drawing/2014/main" id="{20B82274-C1C7-4672-81A2-4D7C53CCDDF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00358" name="Slide Number Placeholder 5">
            <a:extLst>
              <a:ext uri="{FF2B5EF4-FFF2-40B4-BE49-F238E27FC236}">
                <a16:creationId xmlns:a16="http://schemas.microsoft.com/office/drawing/2014/main" id="{CD8927CA-BF7F-41C0-A726-7EEE69614F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53</a:t>
            </a:r>
          </a:p>
        </p:txBody>
      </p:sp>
      <p:pic>
        <p:nvPicPr>
          <p:cNvPr id="7" name="Picture 6">
            <a:extLst>
              <a:ext uri="{FF2B5EF4-FFF2-40B4-BE49-F238E27FC236}">
                <a16:creationId xmlns:a16="http://schemas.microsoft.com/office/drawing/2014/main" id="{3927920A-C467-4808-A7F3-E5C21A40E7C4}"/>
              </a:ext>
            </a:extLst>
          </p:cNvPr>
          <p:cNvPicPr>
            <a:picLocks noChangeAspect="1"/>
          </p:cNvPicPr>
          <p:nvPr/>
        </p:nvPicPr>
        <p:blipFill>
          <a:blip r:embed="rId3"/>
          <a:stretch>
            <a:fillRect/>
          </a:stretch>
        </p:blipFill>
        <p:spPr>
          <a:xfrm>
            <a:off x="3867150" y="3074988"/>
            <a:ext cx="4519613" cy="23336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D60DE396-1420-4156-B002-2947EBD4BF3D}"/>
              </a:ext>
            </a:extLst>
          </p:cNvPr>
          <p:cNvSpPr/>
          <p:nvPr/>
        </p:nvSpPr>
        <p:spPr>
          <a:xfrm>
            <a:off x="1365874" y="2577584"/>
            <a:ext cx="3358526"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&gt; </a:t>
            </a:r>
            <a:r>
              <a:rPr lang="en-US" sz="2000" dirty="0">
                <a:solidFill>
                  <a:srgbClr val="FF0000"/>
                </a:solidFill>
              </a:rPr>
              <a:t>library(RODBC)</a:t>
            </a:r>
          </a:p>
        </p:txBody>
      </p:sp>
      <p:sp>
        <p:nvSpPr>
          <p:cNvPr id="15" name="Rectangle 7">
            <a:extLst>
              <a:ext uri="{FF2B5EF4-FFF2-40B4-BE49-F238E27FC236}">
                <a16:creationId xmlns:a16="http://schemas.microsoft.com/office/drawing/2014/main" id="{3997C8EC-550F-43B9-98CC-B9CC8AF5EF1E}"/>
              </a:ext>
            </a:extLst>
          </p:cNvPr>
          <p:cNvSpPr/>
          <p:nvPr/>
        </p:nvSpPr>
        <p:spPr>
          <a:xfrm>
            <a:off x="1365874" y="4439404"/>
            <a:ext cx="7701926"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&gt; </a:t>
            </a:r>
            <a:r>
              <a:rPr lang="en-US" sz="2000" dirty="0">
                <a:solidFill>
                  <a:srgbClr val="FF0000"/>
                </a:solidFill>
              </a:rPr>
              <a:t>conn &lt;- </a:t>
            </a:r>
            <a:r>
              <a:rPr lang="en-US" sz="2000" dirty="0" err="1">
                <a:solidFill>
                  <a:srgbClr val="FF0000"/>
                </a:solidFill>
              </a:rPr>
              <a:t>odbcConnect</a:t>
            </a:r>
            <a:r>
              <a:rPr lang="en-US" sz="2000" dirty="0">
                <a:solidFill>
                  <a:srgbClr val="FF0000"/>
                </a:solidFill>
              </a:rPr>
              <a:t>("CEE412_599", "Wenbo", “</a:t>
            </a:r>
            <a:r>
              <a:rPr lang="en-US" sz="2000" dirty="0" err="1">
                <a:solidFill>
                  <a:srgbClr val="FF0000"/>
                </a:solidFill>
              </a:rPr>
              <a:t>MyPassword</a:t>
            </a:r>
            <a:r>
              <a:rPr lang="en-US" sz="2000" dirty="0">
                <a:solidFill>
                  <a:srgbClr val="FF0000"/>
                </a:solidFill>
              </a:rPr>
              <a:t>")</a:t>
            </a:r>
          </a:p>
        </p:txBody>
      </p:sp>
      <p:sp>
        <p:nvSpPr>
          <p:cNvPr id="2" name="Title 1">
            <a:extLst>
              <a:ext uri="{FF2B5EF4-FFF2-40B4-BE49-F238E27FC236}">
                <a16:creationId xmlns:a16="http://schemas.microsoft.com/office/drawing/2014/main" id="{64EDE817-90D8-4512-9DFA-021902C4334C}"/>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数据库连接</a:t>
            </a:r>
          </a:p>
        </p:txBody>
      </p:sp>
      <p:sp>
        <p:nvSpPr>
          <p:cNvPr id="102403" name="Content Placeholder 2">
            <a:extLst>
              <a:ext uri="{FF2B5EF4-FFF2-40B4-BE49-F238E27FC236}">
                <a16:creationId xmlns:a16="http://schemas.microsoft.com/office/drawing/2014/main" id="{33A4E7DA-BB88-40A0-8975-13E84A80C989}"/>
              </a:ext>
            </a:extLst>
          </p:cNvPr>
          <p:cNvSpPr>
            <a:spLocks noGrp="1"/>
          </p:cNvSpPr>
          <p:nvPr>
            <p:ph idx="1"/>
          </p:nvPr>
        </p:nvSpPr>
        <p:spPr/>
        <p:txBody>
          <a:bodyPr/>
          <a:lstStyle/>
          <a:p>
            <a:pPr eaLnBrk="1" hangingPunct="1"/>
            <a:r>
              <a:rPr lang="zh-CN" altLang="en-US" dirty="0"/>
              <a:t>现在，您可以从</a:t>
            </a:r>
            <a:r>
              <a:rPr lang="en-US" altLang="zh-CN" dirty="0"/>
              <a:t>R</a:t>
            </a:r>
            <a:r>
              <a:rPr lang="zh-CN" altLang="en-US" dirty="0"/>
              <a:t>连接到数据库并开始运行查询！</a:t>
            </a:r>
            <a:endParaRPr lang="en-US" altLang="zh-CN" dirty="0"/>
          </a:p>
          <a:p>
            <a:pPr marL="384048" lvl="1" indent="-182880" eaLnBrk="1" hangingPunct="1"/>
            <a:endParaRPr lang="en-US" altLang="zh-CN" dirty="0">
              <a:solidFill>
                <a:schemeClr val="tx1">
                  <a:lumMod val="75000"/>
                  <a:lumOff val="25000"/>
                </a:schemeClr>
              </a:solidFill>
            </a:endParaRPr>
          </a:p>
          <a:p>
            <a:pPr marL="384048" lvl="1" indent="-182880" eaLnBrk="1" hangingPunct="1"/>
            <a:r>
              <a:rPr lang="zh-CN" altLang="en-US" dirty="0">
                <a:solidFill>
                  <a:schemeClr val="tx1">
                    <a:lumMod val="75000"/>
                    <a:lumOff val="25000"/>
                  </a:schemeClr>
                </a:solidFill>
              </a:rPr>
              <a:t>加载</a:t>
            </a:r>
            <a:r>
              <a:rPr lang="en-US" altLang="zh-CN" dirty="0">
                <a:solidFill>
                  <a:schemeClr val="tx1">
                    <a:lumMod val="75000"/>
                    <a:lumOff val="25000"/>
                  </a:schemeClr>
                </a:solidFill>
              </a:rPr>
              <a:t>RODBC</a:t>
            </a:r>
            <a:r>
              <a:rPr lang="zh-CN" altLang="en-US" dirty="0">
                <a:solidFill>
                  <a:schemeClr val="tx1">
                    <a:lumMod val="75000"/>
                    <a:lumOff val="25000"/>
                  </a:schemeClr>
                </a:solidFill>
              </a:rPr>
              <a:t>包：</a:t>
            </a:r>
            <a:endParaRPr lang="en-US" altLang="zh-CN" dirty="0">
              <a:solidFill>
                <a:schemeClr val="tx1">
                  <a:lumMod val="75000"/>
                  <a:lumOff val="25000"/>
                </a:schemeClr>
              </a:solidFill>
            </a:endParaRPr>
          </a:p>
          <a:p>
            <a:pPr marL="384048" lvl="1" indent="-182880" eaLnBrk="1" hangingPunct="1"/>
            <a:endParaRPr lang="en-US" altLang="zh-CN" dirty="0">
              <a:solidFill>
                <a:schemeClr val="tx1">
                  <a:lumMod val="75000"/>
                  <a:lumOff val="25000"/>
                </a:schemeClr>
              </a:solidFill>
            </a:endParaRPr>
          </a:p>
          <a:p>
            <a:pPr marL="384048" lvl="1" indent="-182880" eaLnBrk="1" hangingPunct="1"/>
            <a:endParaRPr lang="zh-CN" altLang="en-US" dirty="0">
              <a:solidFill>
                <a:schemeClr val="tx1">
                  <a:lumMod val="75000"/>
                  <a:lumOff val="25000"/>
                </a:schemeClr>
              </a:solidFill>
            </a:endParaRPr>
          </a:p>
          <a:p>
            <a:pPr marL="201168" lvl="1" indent="0" eaLnBrk="1" hangingPunct="1">
              <a:buNone/>
            </a:pPr>
            <a:endParaRPr lang="zh-CN" altLang="en-US" dirty="0">
              <a:solidFill>
                <a:schemeClr val="tx1">
                  <a:lumMod val="75000"/>
                  <a:lumOff val="25000"/>
                </a:schemeClr>
              </a:solidFill>
            </a:endParaRPr>
          </a:p>
          <a:p>
            <a:pPr marL="384048" lvl="1" indent="-182880" eaLnBrk="1" hangingPunct="1"/>
            <a:r>
              <a:rPr lang="zh-CN" altLang="en-US" dirty="0">
                <a:solidFill>
                  <a:schemeClr val="tx1">
                    <a:lumMod val="75000"/>
                    <a:lumOff val="25000"/>
                  </a:schemeClr>
                </a:solidFill>
              </a:rPr>
              <a:t>创建到数据库的连接：</a:t>
            </a:r>
            <a:endParaRPr lang="en-US" altLang="zh-CN" dirty="0">
              <a:solidFill>
                <a:schemeClr val="tx1">
                  <a:lumMod val="75000"/>
                  <a:lumOff val="25000"/>
                </a:schemeClr>
              </a:solidFill>
            </a:endParaRPr>
          </a:p>
        </p:txBody>
      </p:sp>
      <p:sp>
        <p:nvSpPr>
          <p:cNvPr id="102404" name="Date Placeholder 3">
            <a:extLst>
              <a:ext uri="{FF2B5EF4-FFF2-40B4-BE49-F238E27FC236}">
                <a16:creationId xmlns:a16="http://schemas.microsoft.com/office/drawing/2014/main" id="{77CB14DC-C9D5-410D-AEFB-A5B5149A94A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02405" name="Footer Placeholder 4">
            <a:extLst>
              <a:ext uri="{FF2B5EF4-FFF2-40B4-BE49-F238E27FC236}">
                <a16:creationId xmlns:a16="http://schemas.microsoft.com/office/drawing/2014/main" id="{6AE9DC4F-72A3-4EB6-8624-06438C89544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02406" name="Slide Number Placeholder 5">
            <a:extLst>
              <a:ext uri="{FF2B5EF4-FFF2-40B4-BE49-F238E27FC236}">
                <a16:creationId xmlns:a16="http://schemas.microsoft.com/office/drawing/2014/main" id="{0D360E2B-013C-422E-8787-F2F965F512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54</a:t>
            </a:r>
          </a:p>
        </p:txBody>
      </p:sp>
      <p:sp>
        <p:nvSpPr>
          <p:cNvPr id="102409" name="TextBox 8">
            <a:extLst>
              <a:ext uri="{FF2B5EF4-FFF2-40B4-BE49-F238E27FC236}">
                <a16:creationId xmlns:a16="http://schemas.microsoft.com/office/drawing/2014/main" id="{0A014DDE-5BE4-4C0F-A06E-B8DCAFF11C44}"/>
              </a:ext>
            </a:extLst>
          </p:cNvPr>
          <p:cNvSpPr txBox="1">
            <a:spLocks noChangeArrowheads="1"/>
          </p:cNvSpPr>
          <p:nvPr/>
        </p:nvSpPr>
        <p:spPr bwMode="auto">
          <a:xfrm>
            <a:off x="4594225" y="5448300"/>
            <a:ext cx="644525" cy="400110"/>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rgbClr val="262626"/>
                </a:solidFill>
              </a:rPr>
              <a:t>DSN</a:t>
            </a:r>
            <a:endParaRPr lang="zh-CN" altLang="en-US" sz="2000" dirty="0">
              <a:solidFill>
                <a:srgbClr val="262626"/>
              </a:solidFill>
            </a:endParaRPr>
          </a:p>
        </p:txBody>
      </p:sp>
      <p:cxnSp>
        <p:nvCxnSpPr>
          <p:cNvPr id="10" name="Straight Arrow Connector 9">
            <a:extLst>
              <a:ext uri="{FF2B5EF4-FFF2-40B4-BE49-F238E27FC236}">
                <a16:creationId xmlns:a16="http://schemas.microsoft.com/office/drawing/2014/main" id="{3DE44AAF-BD8D-4EC7-B6A2-F21BC2CDC2B7}"/>
              </a:ext>
            </a:extLst>
          </p:cNvPr>
          <p:cNvCxnSpPr>
            <a:stCxn id="102409" idx="0"/>
          </p:cNvCxnSpPr>
          <p:nvPr/>
        </p:nvCxnSpPr>
        <p:spPr>
          <a:xfrm flipH="1" flipV="1">
            <a:off x="4594226" y="4783138"/>
            <a:ext cx="322262" cy="6651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2411" name="TextBox 15">
            <a:extLst>
              <a:ext uri="{FF2B5EF4-FFF2-40B4-BE49-F238E27FC236}">
                <a16:creationId xmlns:a16="http://schemas.microsoft.com/office/drawing/2014/main" id="{E7088CC0-85B4-4487-B0FA-D51950A43451}"/>
              </a:ext>
            </a:extLst>
          </p:cNvPr>
          <p:cNvSpPr txBox="1">
            <a:spLocks noChangeArrowheads="1"/>
          </p:cNvSpPr>
          <p:nvPr/>
        </p:nvSpPr>
        <p:spPr bwMode="auto">
          <a:xfrm>
            <a:off x="7002463" y="5448300"/>
            <a:ext cx="1893887" cy="400050"/>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262626"/>
                </a:solidFill>
              </a:rPr>
              <a:t>SQL Server</a:t>
            </a:r>
            <a:r>
              <a:rPr lang="zh-CN" altLang="en-US" sz="2000">
                <a:solidFill>
                  <a:srgbClr val="262626"/>
                </a:solidFill>
              </a:rPr>
              <a:t>登录</a:t>
            </a:r>
          </a:p>
        </p:txBody>
      </p:sp>
      <p:sp>
        <p:nvSpPr>
          <p:cNvPr id="17" name="Rectangle 16">
            <a:extLst>
              <a:ext uri="{FF2B5EF4-FFF2-40B4-BE49-F238E27FC236}">
                <a16:creationId xmlns:a16="http://schemas.microsoft.com/office/drawing/2014/main" id="{47FAD9A3-6297-4061-9868-8AD8CC16EC44}"/>
              </a:ext>
            </a:extLst>
          </p:cNvPr>
          <p:cNvSpPr/>
          <p:nvPr/>
        </p:nvSpPr>
        <p:spPr>
          <a:xfrm>
            <a:off x="5483225" y="4484688"/>
            <a:ext cx="2662238" cy="30956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cxnSp>
        <p:nvCxnSpPr>
          <p:cNvPr id="18" name="Straight Arrow Connector 17">
            <a:extLst>
              <a:ext uri="{FF2B5EF4-FFF2-40B4-BE49-F238E27FC236}">
                <a16:creationId xmlns:a16="http://schemas.microsoft.com/office/drawing/2014/main" id="{DBB1064B-8BB4-41F1-8044-2E2ECA405054}"/>
              </a:ext>
            </a:extLst>
          </p:cNvPr>
          <p:cNvCxnSpPr/>
          <p:nvPr/>
        </p:nvCxnSpPr>
        <p:spPr>
          <a:xfrm flipH="1" flipV="1">
            <a:off x="6840538" y="4783138"/>
            <a:ext cx="322262" cy="6651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818B-C0DE-4C94-A4E3-9F928C7C8067}"/>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数据库连接</a:t>
            </a:r>
          </a:p>
        </p:txBody>
      </p:sp>
      <p:sp>
        <p:nvSpPr>
          <p:cNvPr id="104451" name="Content Placeholder 2">
            <a:extLst>
              <a:ext uri="{FF2B5EF4-FFF2-40B4-BE49-F238E27FC236}">
                <a16:creationId xmlns:a16="http://schemas.microsoft.com/office/drawing/2014/main" id="{09EAA336-E0F5-4A46-A81B-AD0EB7805A15}"/>
              </a:ext>
            </a:extLst>
          </p:cNvPr>
          <p:cNvSpPr>
            <a:spLocks noGrp="1"/>
          </p:cNvSpPr>
          <p:nvPr>
            <p:ph idx="1"/>
          </p:nvPr>
        </p:nvSpPr>
        <p:spPr/>
        <p:txBody>
          <a:bodyPr/>
          <a:lstStyle/>
          <a:p>
            <a:pPr eaLnBrk="1" hangingPunct="1"/>
            <a:r>
              <a:rPr lang="en-US" altLang="zh-CN" dirty="0"/>
              <a:t>RODBC</a:t>
            </a:r>
            <a:r>
              <a:rPr lang="zh-CN" altLang="en-US" dirty="0"/>
              <a:t>中的有用函数：</a:t>
            </a:r>
          </a:p>
          <a:p>
            <a:pPr marL="384048" lvl="1" indent="-182880" eaLnBrk="1" hangingPunct="1"/>
            <a:r>
              <a:rPr lang="zh-CN" altLang="en-US" dirty="0">
                <a:solidFill>
                  <a:schemeClr val="tx1">
                    <a:lumMod val="75000"/>
                    <a:lumOff val="25000"/>
                  </a:schemeClr>
                </a:solidFill>
              </a:rPr>
              <a:t>找出可用的表：</a:t>
            </a:r>
            <a:endParaRPr lang="en-US" altLang="zh-CN" dirty="0">
              <a:solidFill>
                <a:schemeClr val="tx1">
                  <a:lumMod val="75000"/>
                  <a:lumOff val="25000"/>
                </a:schemeClr>
              </a:solidFill>
            </a:endParaRPr>
          </a:p>
          <a:p>
            <a:pPr marL="384048" lvl="1" indent="-182880" eaLnBrk="1" hangingPunct="1"/>
            <a:endParaRPr lang="en-US" altLang="zh-CN" sz="2400" dirty="0">
              <a:solidFill>
                <a:schemeClr val="tx1">
                  <a:lumMod val="75000"/>
                  <a:lumOff val="25000"/>
                </a:schemeClr>
              </a:solidFill>
            </a:endParaRPr>
          </a:p>
          <a:p>
            <a:pPr marL="384048" lvl="1" indent="-182880" eaLnBrk="1" hangingPunct="1"/>
            <a:endParaRPr lang="en-US" altLang="zh-CN" dirty="0">
              <a:solidFill>
                <a:schemeClr val="tx1">
                  <a:lumMod val="75000"/>
                  <a:lumOff val="25000"/>
                </a:schemeClr>
              </a:solidFill>
            </a:endParaRPr>
          </a:p>
          <a:p>
            <a:pPr marL="384048" lvl="1" indent="-182880" eaLnBrk="1" hangingPunct="1"/>
            <a:r>
              <a:rPr lang="zh-CN" altLang="en-US" sz="2400" dirty="0">
                <a:solidFill>
                  <a:schemeClr val="tx1">
                    <a:lumMod val="75000"/>
                    <a:lumOff val="25000"/>
                  </a:schemeClr>
                </a:solidFill>
              </a:rPr>
              <a:t>将表作为</a:t>
            </a:r>
            <a:r>
              <a:rPr lang="en-US" altLang="zh-CN" dirty="0" err="1"/>
              <a:t>dataframe</a:t>
            </a:r>
            <a:r>
              <a:rPr lang="zh-CN" altLang="en-US" sz="2400" dirty="0">
                <a:solidFill>
                  <a:schemeClr val="tx1">
                    <a:lumMod val="75000"/>
                    <a:lumOff val="25000"/>
                  </a:schemeClr>
                </a:solidFill>
              </a:rPr>
              <a:t>获取：</a:t>
            </a:r>
            <a:endParaRPr lang="en-US" altLang="zh-CN" dirty="0">
              <a:solidFill>
                <a:schemeClr val="tx1">
                  <a:lumMod val="75000"/>
                  <a:lumOff val="25000"/>
                </a:schemeClr>
              </a:solidFill>
            </a:endParaRPr>
          </a:p>
          <a:p>
            <a:pPr marL="384048" lvl="1" indent="-182880" eaLnBrk="1" hangingPunct="1"/>
            <a:endParaRPr lang="en-US" altLang="zh-CN" sz="2400" dirty="0">
              <a:solidFill>
                <a:schemeClr val="tx1">
                  <a:lumMod val="75000"/>
                  <a:lumOff val="25000"/>
                </a:schemeClr>
              </a:solidFill>
            </a:endParaRPr>
          </a:p>
          <a:p>
            <a:pPr marL="384048" lvl="1" indent="-182880" eaLnBrk="1" hangingPunct="1"/>
            <a:endParaRPr lang="en-US" altLang="zh-CN" dirty="0">
              <a:solidFill>
                <a:schemeClr val="tx1">
                  <a:lumMod val="75000"/>
                  <a:lumOff val="25000"/>
                </a:schemeClr>
              </a:solidFill>
            </a:endParaRPr>
          </a:p>
          <a:p>
            <a:pPr marL="384048" lvl="1" indent="-182880" eaLnBrk="1" hangingPunct="1"/>
            <a:r>
              <a:rPr lang="zh-CN" altLang="en-US" sz="2400" dirty="0">
                <a:solidFill>
                  <a:schemeClr val="tx1">
                    <a:lumMod val="75000"/>
                    <a:lumOff val="25000"/>
                  </a:schemeClr>
                </a:solidFill>
              </a:rPr>
              <a:t>使用任意查询获取数据（返回</a:t>
            </a:r>
            <a:r>
              <a:rPr lang="en-US" altLang="zh-CN" sz="2400" dirty="0" err="1">
                <a:solidFill>
                  <a:schemeClr val="tx1">
                    <a:lumMod val="75000"/>
                    <a:lumOff val="25000"/>
                  </a:schemeClr>
                </a:solidFill>
              </a:rPr>
              <a:t>dataframe</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p:txBody>
      </p:sp>
      <p:sp>
        <p:nvSpPr>
          <p:cNvPr id="104452" name="Date Placeholder 3">
            <a:extLst>
              <a:ext uri="{FF2B5EF4-FFF2-40B4-BE49-F238E27FC236}">
                <a16:creationId xmlns:a16="http://schemas.microsoft.com/office/drawing/2014/main" id="{B253B3AC-4D4F-4A13-8D4B-32E174B46ED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04453" name="Footer Placeholder 4">
            <a:extLst>
              <a:ext uri="{FF2B5EF4-FFF2-40B4-BE49-F238E27FC236}">
                <a16:creationId xmlns:a16="http://schemas.microsoft.com/office/drawing/2014/main" id="{F5633778-7A3C-4552-8419-68A70269F90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04454" name="Slide Number Placeholder 5">
            <a:extLst>
              <a:ext uri="{FF2B5EF4-FFF2-40B4-BE49-F238E27FC236}">
                <a16:creationId xmlns:a16="http://schemas.microsoft.com/office/drawing/2014/main" id="{1AE7ACC9-C9C5-42A7-B12C-F735213526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55</a:t>
            </a:r>
          </a:p>
        </p:txBody>
      </p:sp>
      <p:sp>
        <p:nvSpPr>
          <p:cNvPr id="10" name="Rectangle 6">
            <a:extLst>
              <a:ext uri="{FF2B5EF4-FFF2-40B4-BE49-F238E27FC236}">
                <a16:creationId xmlns:a16="http://schemas.microsoft.com/office/drawing/2014/main" id="{1E2771A6-7E24-42F5-9EEE-4F7984F39E0E}"/>
              </a:ext>
            </a:extLst>
          </p:cNvPr>
          <p:cNvSpPr/>
          <p:nvPr/>
        </p:nvSpPr>
        <p:spPr>
          <a:xfrm>
            <a:off x="1482804" y="2220568"/>
            <a:ext cx="2617798"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&gt; </a:t>
            </a:r>
            <a:r>
              <a:rPr lang="en-US" sz="2000" dirty="0" err="1">
                <a:solidFill>
                  <a:srgbClr val="FF0000"/>
                </a:solidFill>
              </a:rPr>
              <a:t>sqlTables</a:t>
            </a:r>
            <a:r>
              <a:rPr lang="en-US" sz="2000" dirty="0">
                <a:solidFill>
                  <a:srgbClr val="FF0000"/>
                </a:solidFill>
              </a:rPr>
              <a:t>(conn)</a:t>
            </a:r>
          </a:p>
        </p:txBody>
      </p:sp>
      <p:sp>
        <p:nvSpPr>
          <p:cNvPr id="11" name="Rectangle 7">
            <a:extLst>
              <a:ext uri="{FF2B5EF4-FFF2-40B4-BE49-F238E27FC236}">
                <a16:creationId xmlns:a16="http://schemas.microsoft.com/office/drawing/2014/main" id="{D572F05E-B9C7-4507-BA20-91EE83ECCCC9}"/>
              </a:ext>
            </a:extLst>
          </p:cNvPr>
          <p:cNvSpPr/>
          <p:nvPr/>
        </p:nvSpPr>
        <p:spPr>
          <a:xfrm>
            <a:off x="1482804" y="3441855"/>
            <a:ext cx="6006644"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&gt; </a:t>
            </a:r>
            <a:r>
              <a:rPr lang="en-US" sz="2000" dirty="0">
                <a:solidFill>
                  <a:srgbClr val="FF0000"/>
                </a:solidFill>
              </a:rPr>
              <a:t>table = </a:t>
            </a:r>
            <a:r>
              <a:rPr lang="en-US" sz="2000" dirty="0" err="1">
                <a:solidFill>
                  <a:srgbClr val="FF0000"/>
                </a:solidFill>
              </a:rPr>
              <a:t>sqlFetch</a:t>
            </a:r>
            <a:r>
              <a:rPr lang="en-US" sz="2000" dirty="0">
                <a:solidFill>
                  <a:srgbClr val="FF0000"/>
                </a:solidFill>
              </a:rPr>
              <a:t>(conn, "</a:t>
            </a:r>
            <a:r>
              <a:rPr lang="en-US" sz="2000" dirty="0" err="1">
                <a:solidFill>
                  <a:srgbClr val="FF0000"/>
                </a:solidFill>
              </a:rPr>
              <a:t>table_name</a:t>
            </a:r>
            <a:r>
              <a:rPr lang="en-US" sz="2000" dirty="0">
                <a:solidFill>
                  <a:srgbClr val="FF0000"/>
                </a:solidFill>
              </a:rPr>
              <a:t>")</a:t>
            </a:r>
          </a:p>
        </p:txBody>
      </p:sp>
      <p:sp>
        <p:nvSpPr>
          <p:cNvPr id="12" name="Rectangle 8">
            <a:extLst>
              <a:ext uri="{FF2B5EF4-FFF2-40B4-BE49-F238E27FC236}">
                <a16:creationId xmlns:a16="http://schemas.microsoft.com/office/drawing/2014/main" id="{ED3AF549-D1E8-47D2-AB54-7171857F1AC4}"/>
              </a:ext>
            </a:extLst>
          </p:cNvPr>
          <p:cNvSpPr/>
          <p:nvPr/>
        </p:nvSpPr>
        <p:spPr>
          <a:xfrm>
            <a:off x="1482804" y="4846639"/>
            <a:ext cx="6006644"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2000" dirty="0"/>
              <a:t>&gt; </a:t>
            </a:r>
            <a:r>
              <a:rPr lang="en-US" sz="2000" dirty="0">
                <a:solidFill>
                  <a:srgbClr val="FF0000"/>
                </a:solidFill>
              </a:rPr>
              <a:t>table = </a:t>
            </a:r>
            <a:r>
              <a:rPr lang="en-US" sz="2000" dirty="0" err="1">
                <a:solidFill>
                  <a:srgbClr val="FF0000"/>
                </a:solidFill>
              </a:rPr>
              <a:t>sqlQuery</a:t>
            </a:r>
            <a:r>
              <a:rPr lang="en-US" sz="2000" dirty="0">
                <a:solidFill>
                  <a:srgbClr val="FF0000"/>
                </a:solidFill>
              </a:rPr>
              <a:t>(conn, "SELECT * FROM </a:t>
            </a:r>
            <a:r>
              <a:rPr lang="en-US" sz="2000" dirty="0" err="1">
                <a:solidFill>
                  <a:srgbClr val="FF0000"/>
                </a:solidFill>
              </a:rPr>
              <a:t>table_name</a:t>
            </a:r>
            <a:r>
              <a:rPr lang="en-US" sz="2000" dirty="0">
                <a:solidFill>
                  <a:srgbClr val="FF0000"/>
                </a:solidFill>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BD7C-FC0C-4D77-BEB1-2F950585AEC2}"/>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数据库连接</a:t>
            </a:r>
          </a:p>
        </p:txBody>
      </p:sp>
      <p:sp>
        <p:nvSpPr>
          <p:cNvPr id="106499" name="Content Placeholder 2">
            <a:extLst>
              <a:ext uri="{FF2B5EF4-FFF2-40B4-BE49-F238E27FC236}">
                <a16:creationId xmlns:a16="http://schemas.microsoft.com/office/drawing/2014/main" id="{7605F967-9DBC-4CA2-8CB9-70879625383C}"/>
              </a:ext>
            </a:extLst>
          </p:cNvPr>
          <p:cNvSpPr>
            <a:spLocks noGrp="1"/>
          </p:cNvSpPr>
          <p:nvPr>
            <p:ph idx="1"/>
          </p:nvPr>
        </p:nvSpPr>
        <p:spPr/>
        <p:txBody>
          <a:bodyPr/>
          <a:lstStyle/>
          <a:p>
            <a:pPr eaLnBrk="1" hangingPunct="1"/>
            <a:r>
              <a:rPr lang="en-US" altLang="zh-CN" dirty="0"/>
              <a:t>RODBC</a:t>
            </a:r>
            <a:r>
              <a:rPr lang="zh-CN" altLang="en-US" dirty="0"/>
              <a:t>中的有用函数：</a:t>
            </a:r>
          </a:p>
          <a:p>
            <a:pPr marL="384048" lvl="1" indent="-182880" eaLnBrk="1" hangingPunct="1"/>
            <a:r>
              <a:rPr lang="zh-CN" altLang="en-US" dirty="0">
                <a:solidFill>
                  <a:schemeClr val="tx1">
                    <a:lumMod val="75000"/>
                    <a:lumOff val="25000"/>
                  </a:schemeClr>
                </a:solidFill>
              </a:rPr>
              <a:t>将数据保存到</a:t>
            </a:r>
            <a:r>
              <a:rPr lang="en-US" altLang="zh-CN" dirty="0">
                <a:solidFill>
                  <a:schemeClr val="tx1">
                    <a:lumMod val="75000"/>
                    <a:lumOff val="25000"/>
                  </a:schemeClr>
                </a:solidFill>
              </a:rPr>
              <a:t>SQL Server</a:t>
            </a:r>
            <a:r>
              <a:rPr lang="zh-CN" altLang="en-US" dirty="0">
                <a:solidFill>
                  <a:schemeClr val="tx1">
                    <a:lumMod val="75000"/>
                    <a:lumOff val="25000"/>
                  </a:schemeClr>
                </a:solidFill>
              </a:rPr>
              <a:t>中的现有表或新表中：</a:t>
            </a:r>
            <a:endParaRPr lang="en-US" altLang="zh-CN" dirty="0">
              <a:solidFill>
                <a:schemeClr val="tx1">
                  <a:lumMod val="75000"/>
                  <a:lumOff val="25000"/>
                </a:schemeClr>
              </a:solidFill>
            </a:endParaRPr>
          </a:p>
        </p:txBody>
      </p:sp>
      <p:sp>
        <p:nvSpPr>
          <p:cNvPr id="106500" name="Date Placeholder 3">
            <a:extLst>
              <a:ext uri="{FF2B5EF4-FFF2-40B4-BE49-F238E27FC236}">
                <a16:creationId xmlns:a16="http://schemas.microsoft.com/office/drawing/2014/main" id="{203D3BA3-DBF4-4B1F-A448-913AA6D18A2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06501" name="Footer Placeholder 4">
            <a:extLst>
              <a:ext uri="{FF2B5EF4-FFF2-40B4-BE49-F238E27FC236}">
                <a16:creationId xmlns:a16="http://schemas.microsoft.com/office/drawing/2014/main" id="{5EA9CE20-DDF5-4213-A1B6-BEA842E37C3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06502" name="Slide Number Placeholder 5">
            <a:extLst>
              <a:ext uri="{FF2B5EF4-FFF2-40B4-BE49-F238E27FC236}">
                <a16:creationId xmlns:a16="http://schemas.microsoft.com/office/drawing/2014/main" id="{AD522ADA-E062-478D-A98F-2F42B9A98E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56</a:t>
            </a:r>
          </a:p>
        </p:txBody>
      </p:sp>
      <p:sp>
        <p:nvSpPr>
          <p:cNvPr id="7" name="Rectangle 6">
            <a:extLst>
              <a:ext uri="{FF2B5EF4-FFF2-40B4-BE49-F238E27FC236}">
                <a16:creationId xmlns:a16="http://schemas.microsoft.com/office/drawing/2014/main" id="{786AF2EE-1DD2-4C48-839C-9A92DEC5CEA8}"/>
              </a:ext>
            </a:extLst>
          </p:cNvPr>
          <p:cNvSpPr/>
          <p:nvPr/>
        </p:nvSpPr>
        <p:spPr>
          <a:xfrm>
            <a:off x="1425575" y="3962400"/>
            <a:ext cx="8156575"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zh-CN" sz="2000" dirty="0">
                <a:solidFill>
                  <a:srgbClr val="000000"/>
                </a:solidFill>
              </a:rPr>
              <a:t>&gt;</a:t>
            </a:r>
            <a:r>
              <a:rPr lang="en-US" altLang="zh-CN" sz="2000" dirty="0" err="1">
                <a:solidFill>
                  <a:srgbClr val="000000"/>
                </a:solidFill>
              </a:rPr>
              <a:t>sqlSave</a:t>
            </a:r>
            <a:r>
              <a:rPr lang="zh-CN" altLang="en-US" sz="2000" dirty="0">
                <a:solidFill>
                  <a:srgbClr val="000000"/>
                </a:solidFill>
              </a:rPr>
              <a:t>（</a:t>
            </a:r>
            <a:r>
              <a:rPr lang="en-US" altLang="zh-CN" sz="2000" dirty="0">
                <a:solidFill>
                  <a:srgbClr val="000000"/>
                </a:solidFill>
              </a:rPr>
              <a:t>conn</a:t>
            </a:r>
            <a:r>
              <a:rPr lang="zh-CN" altLang="en-US" sz="2000" dirty="0">
                <a:solidFill>
                  <a:srgbClr val="000000"/>
                </a:solidFill>
              </a:rPr>
              <a:t>，</a:t>
            </a:r>
            <a:r>
              <a:rPr lang="en-US" altLang="zh-CN" sz="2000" dirty="0" err="1">
                <a:solidFill>
                  <a:srgbClr val="000000"/>
                </a:solidFill>
              </a:rPr>
              <a:t>dataframe</a:t>
            </a:r>
            <a:r>
              <a:rPr lang="zh-CN" altLang="en-US" sz="2000" dirty="0">
                <a:solidFill>
                  <a:srgbClr val="000000"/>
                </a:solidFill>
              </a:rPr>
              <a:t>，“表名”，</a:t>
            </a:r>
            <a:r>
              <a:rPr lang="en-US" altLang="zh-CN" sz="2000" dirty="0">
                <a:solidFill>
                  <a:srgbClr val="000000"/>
                </a:solidFill>
              </a:rPr>
              <a:t>append=TRUE</a:t>
            </a:r>
            <a:r>
              <a:rPr lang="zh-CN" altLang="en-US" sz="2000" dirty="0">
                <a:solidFill>
                  <a:srgbClr val="000000"/>
                </a:solidFill>
              </a:rPr>
              <a:t>）</a:t>
            </a:r>
            <a:endParaRPr lang="zh-CN" altLang="en-US" sz="2000" dirty="0">
              <a:solidFill>
                <a:srgbClr val="FF0000"/>
              </a:solidFill>
            </a:endParaRPr>
          </a:p>
        </p:txBody>
      </p:sp>
      <p:sp>
        <p:nvSpPr>
          <p:cNvPr id="106504" name="TextBox 9">
            <a:extLst>
              <a:ext uri="{FF2B5EF4-FFF2-40B4-BE49-F238E27FC236}">
                <a16:creationId xmlns:a16="http://schemas.microsoft.com/office/drawing/2014/main" id="{CF91ABFA-721B-4F1F-9BC9-C3F1DB44F24E}"/>
              </a:ext>
            </a:extLst>
          </p:cNvPr>
          <p:cNvSpPr txBox="1">
            <a:spLocks noChangeArrowheads="1"/>
          </p:cNvSpPr>
          <p:nvPr/>
        </p:nvSpPr>
        <p:spPr bwMode="auto">
          <a:xfrm>
            <a:off x="2377281" y="4830763"/>
            <a:ext cx="1954213" cy="400110"/>
          </a:xfrm>
          <a:prstGeom prst="rect">
            <a:avLst/>
          </a:prstGeom>
          <a:solidFill>
            <a:schemeClr val="bg1"/>
          </a:solidFill>
          <a:ln w="25400">
            <a:solidFill>
              <a:srgbClr val="FF0000"/>
            </a:solidFill>
            <a:miter lim="800000"/>
            <a:headEnd/>
            <a:tailEnd/>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2000" dirty="0">
                <a:solidFill>
                  <a:srgbClr val="262626"/>
                </a:solidFill>
              </a:rPr>
              <a:t>R</a:t>
            </a:r>
            <a:r>
              <a:rPr lang="zh-CN" altLang="en-US" sz="2000" dirty="0">
                <a:solidFill>
                  <a:srgbClr val="262626"/>
                </a:solidFill>
              </a:rPr>
              <a:t>中的数据结构</a:t>
            </a:r>
          </a:p>
        </p:txBody>
      </p:sp>
      <p:cxnSp>
        <p:nvCxnSpPr>
          <p:cNvPr id="11" name="Straight Arrow Connector 10">
            <a:extLst>
              <a:ext uri="{FF2B5EF4-FFF2-40B4-BE49-F238E27FC236}">
                <a16:creationId xmlns:a16="http://schemas.microsoft.com/office/drawing/2014/main" id="{B3A7ED8D-660A-4D25-879B-133B24FA8434}"/>
              </a:ext>
            </a:extLst>
          </p:cNvPr>
          <p:cNvCxnSpPr/>
          <p:nvPr/>
        </p:nvCxnSpPr>
        <p:spPr>
          <a:xfrm flipV="1">
            <a:off x="3714750" y="4318000"/>
            <a:ext cx="0" cy="5127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6506" name="TextBox 16">
            <a:extLst>
              <a:ext uri="{FF2B5EF4-FFF2-40B4-BE49-F238E27FC236}">
                <a16:creationId xmlns:a16="http://schemas.microsoft.com/office/drawing/2014/main" id="{FAB46DC8-15B0-4E2F-A585-C5C0B3D7AD34}"/>
              </a:ext>
            </a:extLst>
          </p:cNvPr>
          <p:cNvSpPr txBox="1">
            <a:spLocks noChangeArrowheads="1"/>
          </p:cNvSpPr>
          <p:nvPr/>
        </p:nvSpPr>
        <p:spPr bwMode="auto">
          <a:xfrm>
            <a:off x="4481513" y="4830763"/>
            <a:ext cx="2105025" cy="400050"/>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2000">
                <a:solidFill>
                  <a:srgbClr val="262626"/>
                </a:solidFill>
              </a:rPr>
              <a:t>SQL</a:t>
            </a:r>
            <a:r>
              <a:rPr lang="zh-CN" altLang="en-US" sz="2000">
                <a:solidFill>
                  <a:srgbClr val="262626"/>
                </a:solidFill>
              </a:rPr>
              <a:t>中的表名</a:t>
            </a:r>
          </a:p>
        </p:txBody>
      </p:sp>
      <p:cxnSp>
        <p:nvCxnSpPr>
          <p:cNvPr id="18" name="Straight Arrow Connector 17">
            <a:extLst>
              <a:ext uri="{FF2B5EF4-FFF2-40B4-BE49-F238E27FC236}">
                <a16:creationId xmlns:a16="http://schemas.microsoft.com/office/drawing/2014/main" id="{566AFB3B-F8B3-4D90-8124-0A901EAF186C}"/>
              </a:ext>
            </a:extLst>
          </p:cNvPr>
          <p:cNvCxnSpPr/>
          <p:nvPr/>
        </p:nvCxnSpPr>
        <p:spPr>
          <a:xfrm flipV="1">
            <a:off x="4781550" y="4318000"/>
            <a:ext cx="0" cy="5127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6508" name="TextBox 18">
            <a:extLst>
              <a:ext uri="{FF2B5EF4-FFF2-40B4-BE49-F238E27FC236}">
                <a16:creationId xmlns:a16="http://schemas.microsoft.com/office/drawing/2014/main" id="{AD70177F-601D-41E1-B331-84F68F9831DE}"/>
              </a:ext>
            </a:extLst>
          </p:cNvPr>
          <p:cNvSpPr txBox="1">
            <a:spLocks noChangeArrowheads="1"/>
          </p:cNvSpPr>
          <p:nvPr/>
        </p:nvSpPr>
        <p:spPr bwMode="auto">
          <a:xfrm>
            <a:off x="5859463" y="2500313"/>
            <a:ext cx="4387850" cy="1016000"/>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a:t>如果为</a:t>
            </a:r>
            <a:r>
              <a:rPr lang="en-US" altLang="zh-CN" sz="2000"/>
              <a:t>true</a:t>
            </a:r>
            <a:r>
              <a:rPr lang="zh-CN" altLang="en-US" sz="2000"/>
              <a:t>，则值将插入现有表中。如果为</a:t>
            </a:r>
            <a:r>
              <a:rPr lang="en-US" altLang="zh-CN" sz="2000"/>
              <a:t>false</a:t>
            </a:r>
            <a:r>
              <a:rPr lang="zh-CN" altLang="en-US" sz="2000"/>
              <a:t>，将尝试创建新表，如果表已存在，则将失败。</a:t>
            </a:r>
            <a:endParaRPr lang="en-US" altLang="zh-CN" sz="2000"/>
          </a:p>
        </p:txBody>
      </p:sp>
      <p:cxnSp>
        <p:nvCxnSpPr>
          <p:cNvPr id="20" name="Straight Arrow Connector 19">
            <a:extLst>
              <a:ext uri="{FF2B5EF4-FFF2-40B4-BE49-F238E27FC236}">
                <a16:creationId xmlns:a16="http://schemas.microsoft.com/office/drawing/2014/main" id="{03685ED3-4FAA-457A-A86F-14CF7E3318B4}"/>
              </a:ext>
            </a:extLst>
          </p:cNvPr>
          <p:cNvCxnSpPr/>
          <p:nvPr/>
        </p:nvCxnSpPr>
        <p:spPr>
          <a:xfrm>
            <a:off x="6327775" y="3516313"/>
            <a:ext cx="0" cy="4762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D882-DF06-4FDD-A498-70CC73467F68}"/>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数据库连接</a:t>
            </a:r>
          </a:p>
        </p:txBody>
      </p:sp>
      <p:sp>
        <p:nvSpPr>
          <p:cNvPr id="108547" name="Content Placeholder 2">
            <a:extLst>
              <a:ext uri="{FF2B5EF4-FFF2-40B4-BE49-F238E27FC236}">
                <a16:creationId xmlns:a16="http://schemas.microsoft.com/office/drawing/2014/main" id="{B777DE1C-81A0-44BE-8713-9D1A03318476}"/>
              </a:ext>
            </a:extLst>
          </p:cNvPr>
          <p:cNvSpPr>
            <a:spLocks noGrp="1"/>
          </p:cNvSpPr>
          <p:nvPr>
            <p:ph idx="1"/>
          </p:nvPr>
        </p:nvSpPr>
        <p:spPr/>
        <p:txBody>
          <a:bodyPr/>
          <a:lstStyle/>
          <a:p>
            <a:pPr eaLnBrk="1" hangingPunct="1"/>
            <a:r>
              <a:rPr lang="zh-CN" altLang="en-US" dirty="0"/>
              <a:t>访问数据库作为数据源的过程如下：</a:t>
            </a:r>
          </a:p>
          <a:p>
            <a:pPr marL="658368" lvl="1" indent="-457200" eaLnBrk="1" hangingPunct="1">
              <a:buFont typeface="+mj-lt"/>
              <a:buAutoNum type="arabicPeriod"/>
            </a:pPr>
            <a:r>
              <a:rPr lang="zh-CN" altLang="en-US" dirty="0"/>
              <a:t>安装并加载必需的包</a:t>
            </a:r>
            <a:r>
              <a:rPr lang="zh-CN" altLang="en-US" dirty="0">
                <a:solidFill>
                  <a:schemeClr val="tx1">
                    <a:lumMod val="75000"/>
                    <a:lumOff val="25000"/>
                  </a:schemeClr>
                </a:solidFill>
              </a:rPr>
              <a:t>（在本例中为</a:t>
            </a:r>
            <a:r>
              <a:rPr lang="en-US" altLang="zh-CN" dirty="0">
                <a:solidFill>
                  <a:schemeClr val="tx1">
                    <a:lumMod val="75000"/>
                    <a:lumOff val="25000"/>
                  </a:schemeClr>
                </a:solidFill>
              </a:rPr>
              <a:t>RODBC</a:t>
            </a:r>
            <a:r>
              <a:rPr lang="zh-CN" altLang="en-US" dirty="0">
                <a:solidFill>
                  <a:schemeClr val="tx1">
                    <a:lumMod val="75000"/>
                    <a:lumOff val="25000"/>
                  </a:schemeClr>
                </a:solidFill>
              </a:rPr>
              <a:t>）</a:t>
            </a:r>
          </a:p>
          <a:p>
            <a:pPr marL="658368" lvl="1" indent="-457200" eaLnBrk="1" hangingPunct="1">
              <a:buFont typeface="+mj-lt"/>
              <a:buAutoNum type="arabicPeriod"/>
            </a:pPr>
            <a:r>
              <a:rPr lang="zh-CN" altLang="en-US" dirty="0">
                <a:solidFill>
                  <a:schemeClr val="tx1">
                    <a:lumMod val="75000"/>
                    <a:lumOff val="25000"/>
                  </a:schemeClr>
                </a:solidFill>
              </a:rPr>
              <a:t>创建一个连接对象（在</a:t>
            </a:r>
            <a:r>
              <a:rPr lang="en-US" altLang="zh-CN" dirty="0">
                <a:solidFill>
                  <a:schemeClr val="tx1">
                    <a:lumMod val="75000"/>
                    <a:lumOff val="25000"/>
                  </a:schemeClr>
                </a:solidFill>
              </a:rPr>
              <a:t>R</a:t>
            </a:r>
            <a:r>
              <a:rPr lang="zh-CN" altLang="en-US" dirty="0">
                <a:solidFill>
                  <a:schemeClr val="tx1">
                    <a:lumMod val="75000"/>
                    <a:lumOff val="25000"/>
                  </a:schemeClr>
                </a:solidFill>
              </a:rPr>
              <a:t>中），其中包含连接名称、访问数据库的用户凭据和数据源的位置（</a:t>
            </a:r>
            <a:r>
              <a:rPr lang="en-US" altLang="zh-CN" dirty="0" err="1">
                <a:solidFill>
                  <a:schemeClr val="tx1">
                    <a:lumMod val="75000"/>
                    <a:lumOff val="25000"/>
                  </a:schemeClr>
                </a:solidFill>
              </a:rPr>
              <a:t>ip</a:t>
            </a:r>
            <a:r>
              <a:rPr lang="zh-CN" altLang="en-US" dirty="0">
                <a:solidFill>
                  <a:schemeClr val="tx1">
                    <a:lumMod val="75000"/>
                    <a:lumOff val="25000"/>
                  </a:schemeClr>
                </a:solidFill>
              </a:rPr>
              <a:t>地址等）</a:t>
            </a:r>
          </a:p>
          <a:p>
            <a:pPr marL="658368" lvl="1" indent="-457200" eaLnBrk="1" hangingPunct="1">
              <a:buFont typeface="+mj-lt"/>
              <a:buAutoNum type="arabicPeriod"/>
            </a:pPr>
            <a:r>
              <a:rPr lang="zh-CN" altLang="en-US" dirty="0">
                <a:solidFill>
                  <a:schemeClr val="tx1">
                    <a:lumMod val="75000"/>
                    <a:lumOff val="25000"/>
                  </a:schemeClr>
                </a:solidFill>
              </a:rPr>
              <a:t>运行查询语句</a:t>
            </a:r>
            <a:r>
              <a:rPr lang="en-US" altLang="zh-CN" dirty="0">
                <a:solidFill>
                  <a:schemeClr val="tx1">
                    <a:lumMod val="75000"/>
                    <a:lumOff val="25000"/>
                  </a:schemeClr>
                </a:solidFill>
              </a:rPr>
              <a:t>–</a:t>
            </a:r>
            <a:r>
              <a:rPr lang="zh-CN" altLang="en-US" dirty="0">
                <a:solidFill>
                  <a:schemeClr val="tx1">
                    <a:lumMod val="75000"/>
                    <a:lumOff val="25000"/>
                  </a:schemeClr>
                </a:solidFill>
              </a:rPr>
              <a:t>更新、获取、保存，等等</a:t>
            </a:r>
            <a:r>
              <a:rPr lang="en-US" altLang="zh-CN" dirty="0">
                <a:solidFill>
                  <a:schemeClr val="tx1">
                    <a:lumMod val="75000"/>
                    <a:lumOff val="25000"/>
                  </a:schemeClr>
                </a:solidFill>
              </a:rPr>
              <a:t>——</a:t>
            </a:r>
            <a:r>
              <a:rPr lang="zh-CN" altLang="en-US" dirty="0">
                <a:solidFill>
                  <a:schemeClr val="tx1">
                    <a:lumMod val="75000"/>
                    <a:lumOff val="25000"/>
                  </a:schemeClr>
                </a:solidFill>
              </a:rPr>
              <a:t>使用</a:t>
            </a:r>
            <a:r>
              <a:rPr lang="en-US" altLang="zh-CN" dirty="0">
                <a:solidFill>
                  <a:schemeClr val="tx1">
                    <a:lumMod val="75000"/>
                    <a:lumOff val="25000"/>
                  </a:schemeClr>
                </a:solidFill>
              </a:rPr>
              <a:t>connection </a:t>
            </a:r>
          </a:p>
          <a:p>
            <a:pPr marL="658368" lvl="1" indent="-457200" eaLnBrk="1" hangingPunct="1">
              <a:buFont typeface="+mj-lt"/>
              <a:buAutoNum type="arabicPeriod"/>
            </a:pPr>
            <a:r>
              <a:rPr lang="zh-CN" altLang="en-US" dirty="0">
                <a:solidFill>
                  <a:schemeClr val="tx1">
                    <a:lumMod val="75000"/>
                    <a:lumOff val="25000"/>
                  </a:schemeClr>
                </a:solidFill>
              </a:rPr>
              <a:t>关闭连接</a:t>
            </a:r>
            <a:endParaRPr lang="en-US" altLang="zh-CN" dirty="0">
              <a:solidFill>
                <a:schemeClr val="tx1">
                  <a:lumMod val="75000"/>
                  <a:lumOff val="25000"/>
                </a:schemeClr>
              </a:solidFill>
            </a:endParaRPr>
          </a:p>
          <a:p>
            <a:pPr marL="201168" lvl="1" indent="0" eaLnBrk="1" hangingPunct="1">
              <a:buNone/>
            </a:pPr>
            <a:endParaRPr lang="en-US" altLang="zh-CN" dirty="0">
              <a:solidFill>
                <a:schemeClr val="tx1">
                  <a:lumMod val="75000"/>
                  <a:lumOff val="25000"/>
                </a:schemeClr>
              </a:solidFill>
            </a:endParaRPr>
          </a:p>
          <a:p>
            <a:pPr marL="90488" lvl="1" indent="-90488" eaLnBrk="1" hangingPunct="1">
              <a:spcBef>
                <a:spcPts val="1200"/>
              </a:spcBef>
              <a:spcAft>
                <a:spcPts val="200"/>
              </a:spcAft>
              <a:buSzPct val="100000"/>
              <a:buFont typeface="Calibri" panose="020F0502020204030204" pitchFamily="34" charset="0"/>
              <a:buChar char=" "/>
            </a:pPr>
            <a:r>
              <a:rPr lang="zh-CN" altLang="en-US" sz="2800" dirty="0"/>
              <a:t>这个过程与其他编程语言非常相似：</a:t>
            </a:r>
            <a:r>
              <a:rPr lang="en-US" altLang="zh-CN" sz="2800" dirty="0"/>
              <a:t>python</a:t>
            </a:r>
            <a:r>
              <a:rPr lang="zh-CN" altLang="en-US" sz="2800" dirty="0"/>
              <a:t>、</a:t>
            </a:r>
            <a:r>
              <a:rPr lang="en-US" altLang="zh-CN" sz="2800"/>
              <a:t> C#</a:t>
            </a:r>
            <a:r>
              <a:rPr lang="zh-CN" altLang="en-US" sz="2800"/>
              <a:t>等</a:t>
            </a:r>
            <a:r>
              <a:rPr lang="zh-CN" altLang="en-US" sz="2800" dirty="0"/>
              <a:t>。</a:t>
            </a:r>
          </a:p>
          <a:p>
            <a:pPr eaLnBrk="1" hangingPunct="1"/>
            <a:r>
              <a:rPr lang="zh-CN" altLang="en-US" dirty="0"/>
              <a:t>连接信息将保存在代码中，因此不要以允许他人访问您的凭据的形式共享它。</a:t>
            </a:r>
            <a:endParaRPr lang="en-US" altLang="zh-CN" dirty="0"/>
          </a:p>
        </p:txBody>
      </p:sp>
      <p:sp>
        <p:nvSpPr>
          <p:cNvPr id="108548" name="Date Placeholder 3">
            <a:extLst>
              <a:ext uri="{FF2B5EF4-FFF2-40B4-BE49-F238E27FC236}">
                <a16:creationId xmlns:a16="http://schemas.microsoft.com/office/drawing/2014/main" id="{4EF0B2AE-7403-4DBE-8D25-0A09BF6259D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08549" name="Footer Placeholder 4">
            <a:extLst>
              <a:ext uri="{FF2B5EF4-FFF2-40B4-BE49-F238E27FC236}">
                <a16:creationId xmlns:a16="http://schemas.microsoft.com/office/drawing/2014/main" id="{9C1FB75B-B8CC-4ADA-93DE-B314444311B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08550" name="Slide Number Placeholder 5">
            <a:extLst>
              <a:ext uri="{FF2B5EF4-FFF2-40B4-BE49-F238E27FC236}">
                <a16:creationId xmlns:a16="http://schemas.microsoft.com/office/drawing/2014/main" id="{F5D4F6B7-F3CB-496C-A91B-81495A865D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870747-D3F0-485E-8D99-FCC071086A35}"/>
              </a:ext>
            </a:extLst>
          </p:cNvPr>
          <p:cNvSpPr>
            <a:spLocks noGrp="1"/>
          </p:cNvSpPr>
          <p:nvPr>
            <p:ph type="title"/>
          </p:nvPr>
        </p:nvSpPr>
        <p:spPr/>
        <p:txBody>
          <a:bodyPr wrap="square" numCol="1" anchorCtr="0" compatLnSpc="1">
            <a:prstTxWarp prst="textNoShape">
              <a:avLst/>
            </a:prstTxWarp>
          </a:bodyPr>
          <a:lstStyle/>
          <a:p>
            <a:pPr eaLnBrk="1" hangingPunct="1">
              <a:defRPr/>
            </a:pPr>
            <a:r>
              <a:rPr lang="en-US" altLang="zh-CN"/>
              <a:t>R</a:t>
            </a:r>
            <a:r>
              <a:rPr lang="zh-CN" altLang="en-US"/>
              <a:t>环境</a:t>
            </a:r>
          </a:p>
        </p:txBody>
      </p:sp>
      <p:sp>
        <p:nvSpPr>
          <p:cNvPr id="21507" name="Content Placeholder 8">
            <a:extLst>
              <a:ext uri="{FF2B5EF4-FFF2-40B4-BE49-F238E27FC236}">
                <a16:creationId xmlns:a16="http://schemas.microsoft.com/office/drawing/2014/main" id="{1F5FAE18-79D2-43EC-98DE-4D83D9D24005}"/>
              </a:ext>
            </a:extLst>
          </p:cNvPr>
          <p:cNvSpPr>
            <a:spLocks noGrp="1"/>
          </p:cNvSpPr>
          <p:nvPr>
            <p:ph idx="1"/>
          </p:nvPr>
        </p:nvSpPr>
        <p:spPr>
          <a:xfrm>
            <a:off x="1096963" y="1241425"/>
            <a:ext cx="4046537" cy="5059363"/>
          </a:xfrm>
        </p:spPr>
        <p:txBody>
          <a:bodyPr/>
          <a:lstStyle/>
          <a:p>
            <a:pPr eaLnBrk="1" hangingPunct="1"/>
            <a:r>
              <a:rPr lang="en-US" altLang="zh-CN" dirty="0"/>
              <a:t>R </a:t>
            </a:r>
          </a:p>
          <a:p>
            <a:pPr marL="384048" lvl="1" indent="-182880" eaLnBrk="1" hangingPunct="1"/>
            <a:r>
              <a:rPr lang="zh-CN" altLang="en-US" dirty="0">
                <a:solidFill>
                  <a:schemeClr val="tx1">
                    <a:lumMod val="75000"/>
                    <a:lumOff val="25000"/>
                  </a:schemeClr>
                </a:solidFill>
              </a:rPr>
              <a:t>在编辑器窗口中创建和编写脚本。</a:t>
            </a:r>
          </a:p>
          <a:p>
            <a:pPr marL="384048" lvl="1" indent="-182880" eaLnBrk="1" hangingPunct="1"/>
            <a:endParaRPr lang="zh-CN" altLang="en-US" dirty="0">
              <a:solidFill>
                <a:schemeClr val="tx1">
                  <a:lumMod val="75000"/>
                  <a:lumOff val="25000"/>
                </a:schemeClr>
              </a:solidFill>
            </a:endParaRPr>
          </a:p>
          <a:p>
            <a:pPr marL="384048" lvl="1" indent="-182880" eaLnBrk="1" hangingPunct="1"/>
            <a:r>
              <a:rPr lang="zh-CN" altLang="en-US" dirty="0">
                <a:solidFill>
                  <a:schemeClr val="tx1">
                    <a:lumMod val="75000"/>
                    <a:lumOff val="25000"/>
                  </a:schemeClr>
                </a:solidFill>
              </a:rPr>
              <a:t> </a:t>
            </a:r>
            <a:r>
              <a:rPr lang="en-US" altLang="zh-CN" dirty="0" err="1">
                <a:solidFill>
                  <a:schemeClr val="tx1">
                    <a:lumMod val="75000"/>
                    <a:lumOff val="25000"/>
                  </a:schemeClr>
                </a:solidFill>
              </a:rPr>
              <a:t>Ctrl+R</a:t>
            </a:r>
            <a:r>
              <a:rPr lang="zh-CN" altLang="en-US" dirty="0">
                <a:solidFill>
                  <a:schemeClr val="tx1">
                    <a:lumMod val="75000"/>
                    <a:lumOff val="25000"/>
                  </a:schemeClr>
                </a:solidFill>
              </a:rPr>
              <a:t>在控制台中执行命令。</a:t>
            </a:r>
            <a:endParaRPr lang="en-US" altLang="zh-CN" dirty="0">
              <a:solidFill>
                <a:schemeClr val="tx1">
                  <a:lumMod val="75000"/>
                  <a:lumOff val="25000"/>
                </a:schemeClr>
              </a:solidFill>
            </a:endParaRPr>
          </a:p>
          <a:p>
            <a:pPr marL="384048" lvl="1" indent="-182880" eaLnBrk="1" hangingPunct="1"/>
            <a:r>
              <a:rPr lang="zh-CN" altLang="en-US" dirty="0">
                <a:solidFill>
                  <a:schemeClr val="tx1">
                    <a:lumMod val="75000"/>
                    <a:lumOff val="25000"/>
                  </a:schemeClr>
                </a:solidFill>
              </a:rPr>
              <a:t> </a:t>
            </a:r>
          </a:p>
          <a:p>
            <a:pPr marL="384048" lvl="1" indent="-182880" eaLnBrk="1" hangingPunct="1"/>
            <a:r>
              <a:rPr lang="zh-CN" altLang="en-US" dirty="0">
                <a:solidFill>
                  <a:schemeClr val="tx1">
                    <a:lumMod val="75000"/>
                    <a:lumOff val="25000"/>
                  </a:schemeClr>
                </a:solidFill>
              </a:rPr>
              <a:t>可以移动和调整窗口大小以更改布局。</a:t>
            </a:r>
          </a:p>
          <a:p>
            <a:pPr marL="384048" lvl="1" indent="-182880" eaLnBrk="1" hangingPunct="1"/>
            <a:endParaRPr lang="zh-CN" altLang="en-US" dirty="0">
              <a:solidFill>
                <a:schemeClr val="tx1">
                  <a:lumMod val="75000"/>
                  <a:lumOff val="25000"/>
                </a:schemeClr>
              </a:solidFill>
            </a:endParaRPr>
          </a:p>
          <a:p>
            <a:pPr marL="384048" lvl="1" indent="-182880" eaLnBrk="1" hangingPunct="1"/>
            <a:r>
              <a:rPr lang="zh-CN" altLang="en-US" dirty="0">
                <a:solidFill>
                  <a:schemeClr val="tx1">
                    <a:lumMod val="75000"/>
                    <a:lumOff val="25000"/>
                  </a:schemeClr>
                </a:solidFill>
              </a:rPr>
              <a:t>下载：</a:t>
            </a:r>
            <a:r>
              <a:rPr lang="pt-BR" altLang="zh-CN" dirty="0">
                <a:hlinkClick r:id="rId3"/>
              </a:rPr>
              <a:t>http://cran.rstudio.com/</a:t>
            </a:r>
            <a:endParaRPr lang="pt-BR" altLang="zh-CN" dirty="0"/>
          </a:p>
          <a:p>
            <a:pPr marL="384048" lvl="1" indent="-182880" eaLnBrk="1" hangingPunct="1"/>
            <a:endParaRPr lang="en-US" altLang="zh-CN" dirty="0"/>
          </a:p>
        </p:txBody>
      </p:sp>
      <p:sp>
        <p:nvSpPr>
          <p:cNvPr id="21508" name="Date Placeholder 4">
            <a:extLst>
              <a:ext uri="{FF2B5EF4-FFF2-40B4-BE49-F238E27FC236}">
                <a16:creationId xmlns:a16="http://schemas.microsoft.com/office/drawing/2014/main" id="{AB0B33DE-6106-47CE-9569-974D11F1DA1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21509" name="Footer Placeholder 5">
            <a:extLst>
              <a:ext uri="{FF2B5EF4-FFF2-40B4-BE49-F238E27FC236}">
                <a16:creationId xmlns:a16="http://schemas.microsoft.com/office/drawing/2014/main" id="{B7F15888-C84D-4C9A-886D-75DC6494639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1510" name="Slide Number Placeholder 6">
            <a:extLst>
              <a:ext uri="{FF2B5EF4-FFF2-40B4-BE49-F238E27FC236}">
                <a16:creationId xmlns:a16="http://schemas.microsoft.com/office/drawing/2014/main" id="{E9B5CFD3-4249-404A-B5D6-097072B74B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a:t>
            </a:r>
          </a:p>
        </p:txBody>
      </p:sp>
      <p:pic>
        <p:nvPicPr>
          <p:cNvPr id="10" name="Picture 9">
            <a:extLst>
              <a:ext uri="{FF2B5EF4-FFF2-40B4-BE49-F238E27FC236}">
                <a16:creationId xmlns:a16="http://schemas.microsoft.com/office/drawing/2014/main" id="{4547475A-3AA4-4A44-9B12-CD98B276B68F}"/>
              </a:ext>
            </a:extLst>
          </p:cNvPr>
          <p:cNvPicPr>
            <a:picLocks noChangeAspect="1"/>
          </p:cNvPicPr>
          <p:nvPr/>
        </p:nvPicPr>
        <p:blipFill>
          <a:blip r:embed="rId4"/>
          <a:stretch>
            <a:fillRect/>
          </a:stretch>
        </p:blipFill>
        <p:spPr>
          <a:xfrm>
            <a:off x="5307013" y="1241425"/>
            <a:ext cx="5848350" cy="5059363"/>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CBB82F96-DCAA-4BA4-90E5-AA21045121A0}"/>
              </a:ext>
            </a:extLst>
          </p:cNvPr>
          <p:cNvSpPr/>
          <p:nvPr/>
        </p:nvSpPr>
        <p:spPr>
          <a:xfrm>
            <a:off x="5307013" y="1797050"/>
            <a:ext cx="2968625" cy="21542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12" name="Rectangle 11">
            <a:extLst>
              <a:ext uri="{FF2B5EF4-FFF2-40B4-BE49-F238E27FC236}">
                <a16:creationId xmlns:a16="http://schemas.microsoft.com/office/drawing/2014/main" id="{92C91DFE-40A6-4A65-A74D-B61EA15CDC95}"/>
              </a:ext>
            </a:extLst>
          </p:cNvPr>
          <p:cNvSpPr/>
          <p:nvPr/>
        </p:nvSpPr>
        <p:spPr>
          <a:xfrm>
            <a:off x="5307013" y="3951288"/>
            <a:ext cx="2968625" cy="22320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13" name="Rectangle 12">
            <a:extLst>
              <a:ext uri="{FF2B5EF4-FFF2-40B4-BE49-F238E27FC236}">
                <a16:creationId xmlns:a16="http://schemas.microsoft.com/office/drawing/2014/main" id="{A3AD184A-BB67-469F-A71A-B9F32A68FF96}"/>
              </a:ext>
            </a:extLst>
          </p:cNvPr>
          <p:cNvSpPr/>
          <p:nvPr/>
        </p:nvSpPr>
        <p:spPr>
          <a:xfrm>
            <a:off x="8277225" y="1797050"/>
            <a:ext cx="2878138" cy="21542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14" name="TextBox 13">
            <a:extLst>
              <a:ext uri="{FF2B5EF4-FFF2-40B4-BE49-F238E27FC236}">
                <a16:creationId xmlns:a16="http://schemas.microsoft.com/office/drawing/2014/main" id="{0154236E-DE2B-41F2-B171-34D8D1B820A8}"/>
              </a:ext>
            </a:extLst>
          </p:cNvPr>
          <p:cNvSpPr txBox="1"/>
          <p:nvPr/>
        </p:nvSpPr>
        <p:spPr>
          <a:xfrm>
            <a:off x="5865813" y="2874963"/>
            <a:ext cx="1851025" cy="492125"/>
          </a:xfrm>
          <a:prstGeom prst="rect">
            <a:avLst/>
          </a:prstGeom>
          <a:noFill/>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r>
              <a:rPr lang="zh-CN" altLang="en-US" sz="2600">
                <a:effectLst>
                  <a:outerShdw blurRad="38100" dist="38100" dir="2700000" algn="tl">
                    <a:srgbClr val="C0C0C0"/>
                  </a:outerShdw>
                </a:effectLst>
              </a:rPr>
              <a:t>控制台窗口</a:t>
            </a:r>
          </a:p>
        </p:txBody>
      </p:sp>
      <p:sp>
        <p:nvSpPr>
          <p:cNvPr id="15" name="TextBox 14">
            <a:extLst>
              <a:ext uri="{FF2B5EF4-FFF2-40B4-BE49-F238E27FC236}">
                <a16:creationId xmlns:a16="http://schemas.microsoft.com/office/drawing/2014/main" id="{D42B459C-675F-4794-BC12-CD9A3B160C02}"/>
              </a:ext>
            </a:extLst>
          </p:cNvPr>
          <p:cNvSpPr txBox="1"/>
          <p:nvPr/>
        </p:nvSpPr>
        <p:spPr>
          <a:xfrm>
            <a:off x="5438775" y="5029200"/>
            <a:ext cx="2705100" cy="492125"/>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r>
              <a:rPr lang="zh-CN" altLang="en-US" sz="2600" dirty="0">
                <a:effectLst>
                  <a:outerShdw blurRad="38100" dist="38100" dir="2700000" algn="tl">
                    <a:srgbClr val="C0C0C0"/>
                  </a:outerShdw>
                </a:effectLst>
              </a:rPr>
              <a:t>编辑器窗口</a:t>
            </a:r>
          </a:p>
        </p:txBody>
      </p:sp>
      <p:sp>
        <p:nvSpPr>
          <p:cNvPr id="16" name="TextBox 15">
            <a:extLst>
              <a:ext uri="{FF2B5EF4-FFF2-40B4-BE49-F238E27FC236}">
                <a16:creationId xmlns:a16="http://schemas.microsoft.com/office/drawing/2014/main" id="{DDE96F7A-ADCA-4AB8-886B-2FB53A7B7D51}"/>
              </a:ext>
            </a:extLst>
          </p:cNvPr>
          <p:cNvSpPr txBox="1"/>
          <p:nvPr/>
        </p:nvSpPr>
        <p:spPr>
          <a:xfrm>
            <a:off x="8364538" y="2874963"/>
            <a:ext cx="2703512" cy="492125"/>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r>
              <a:rPr lang="zh-CN" altLang="en-US" sz="2600">
                <a:effectLst>
                  <a:outerShdw blurRad="38100" dist="38100" dir="2700000" algn="tl">
                    <a:srgbClr val="C0C0C0"/>
                  </a:outerShdw>
                </a:effectLst>
              </a:rPr>
              <a:t>图形窗口</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3837-CCF4-4CA7-9F7C-74F29DF99B11}"/>
              </a:ext>
            </a:extLst>
          </p:cNvPr>
          <p:cNvSpPr>
            <a:spLocks noGrp="1"/>
          </p:cNvSpPr>
          <p:nvPr>
            <p:ph type="title"/>
          </p:nvPr>
        </p:nvSpPr>
        <p:spPr/>
        <p:txBody>
          <a:bodyPr wrap="square" numCol="1" anchorCtr="0" compatLnSpc="1">
            <a:prstTxWarp prst="textNoShape">
              <a:avLst/>
            </a:prstTxWarp>
          </a:bodyPr>
          <a:lstStyle/>
          <a:p>
            <a:pPr eaLnBrk="1" hangingPunct="1">
              <a:defRPr/>
            </a:pPr>
            <a:r>
              <a:rPr lang="en-US" altLang="zh-CN"/>
              <a:t>R</a:t>
            </a:r>
            <a:r>
              <a:rPr lang="zh-CN" altLang="en-US"/>
              <a:t>环境</a:t>
            </a:r>
          </a:p>
        </p:txBody>
      </p:sp>
      <p:sp>
        <p:nvSpPr>
          <p:cNvPr id="23555" name="Content Placeholder 2">
            <a:extLst>
              <a:ext uri="{FF2B5EF4-FFF2-40B4-BE49-F238E27FC236}">
                <a16:creationId xmlns:a16="http://schemas.microsoft.com/office/drawing/2014/main" id="{10BAE1C0-BEE1-47FF-9DAA-88EA107D2DD7}"/>
              </a:ext>
            </a:extLst>
          </p:cNvPr>
          <p:cNvSpPr>
            <a:spLocks noGrp="1"/>
          </p:cNvSpPr>
          <p:nvPr>
            <p:ph idx="1"/>
          </p:nvPr>
        </p:nvSpPr>
        <p:spPr>
          <a:xfrm>
            <a:off x="1096963" y="1241425"/>
            <a:ext cx="4017962" cy="5329238"/>
          </a:xfrm>
        </p:spPr>
        <p:txBody>
          <a:bodyPr/>
          <a:lstStyle/>
          <a:p>
            <a:pPr eaLnBrk="1" hangingPunct="1">
              <a:lnSpc>
                <a:spcPct val="100000"/>
              </a:lnSpc>
              <a:spcBef>
                <a:spcPts val="600"/>
              </a:spcBef>
            </a:pPr>
            <a:r>
              <a:rPr lang="en-US" altLang="zh-CN" dirty="0"/>
              <a:t>R Studio </a:t>
            </a:r>
          </a:p>
          <a:p>
            <a:pPr marL="384048" lvl="1" indent="-182880" eaLnBrk="1" hangingPunct="1">
              <a:lnSpc>
                <a:spcPct val="100000"/>
              </a:lnSpc>
              <a:spcBef>
                <a:spcPts val="600"/>
              </a:spcBef>
            </a:pPr>
            <a:r>
              <a:rPr lang="en-US" altLang="zh-CN" dirty="0">
                <a:solidFill>
                  <a:schemeClr val="tx1">
                    <a:lumMod val="75000"/>
                    <a:lumOff val="25000"/>
                  </a:schemeClr>
                </a:solidFill>
              </a:rPr>
              <a:t>R</a:t>
            </a:r>
            <a:r>
              <a:rPr lang="zh-CN" altLang="en-US" dirty="0">
                <a:solidFill>
                  <a:schemeClr val="tx1">
                    <a:lumMod val="75000"/>
                    <a:lumOff val="25000"/>
                  </a:schemeClr>
                </a:solidFill>
              </a:rPr>
              <a:t>的</a:t>
            </a:r>
            <a:r>
              <a:rPr lang="en-US" altLang="zh-CN" dirty="0">
                <a:solidFill>
                  <a:schemeClr val="tx1">
                    <a:lumMod val="75000"/>
                    <a:lumOff val="25000"/>
                  </a:schemeClr>
                </a:solidFill>
              </a:rPr>
              <a:t>IDE</a:t>
            </a:r>
            <a:r>
              <a:rPr lang="zh-CN" altLang="en-US" dirty="0">
                <a:solidFill>
                  <a:schemeClr val="tx1">
                    <a:lumMod val="75000"/>
                    <a:lumOff val="25000"/>
                  </a:schemeClr>
                </a:solidFill>
              </a:rPr>
              <a:t>具有更好的编辑界面和更多的</a:t>
            </a:r>
            <a:r>
              <a:rPr lang="en-US" altLang="zh-CN" dirty="0">
                <a:solidFill>
                  <a:schemeClr val="tx1">
                    <a:lumMod val="75000"/>
                    <a:lumOff val="25000"/>
                  </a:schemeClr>
                </a:solidFill>
              </a:rPr>
              <a:t>GUI</a:t>
            </a:r>
            <a:r>
              <a:rPr lang="zh-CN" altLang="en-US" dirty="0">
                <a:solidFill>
                  <a:schemeClr val="tx1">
                    <a:lumMod val="75000"/>
                    <a:lumOff val="25000"/>
                  </a:schemeClr>
                </a:solidFill>
              </a:rPr>
              <a:t>选项</a:t>
            </a:r>
          </a:p>
          <a:p>
            <a:pPr marL="384048" lvl="1" indent="-182880" eaLnBrk="1" hangingPunct="1">
              <a:lnSpc>
                <a:spcPct val="100000"/>
              </a:lnSpc>
              <a:spcBef>
                <a:spcPts val="600"/>
              </a:spcBef>
            </a:pPr>
            <a:r>
              <a:rPr lang="zh-CN" altLang="en-US" dirty="0">
                <a:solidFill>
                  <a:schemeClr val="tx1">
                    <a:lumMod val="75000"/>
                    <a:lumOff val="25000"/>
                  </a:schemeClr>
                </a:solidFill>
              </a:rPr>
              <a:t>在</a:t>
            </a:r>
            <a:r>
              <a:rPr lang="en-US" altLang="zh-CN" dirty="0">
                <a:solidFill>
                  <a:schemeClr val="tx1">
                    <a:lumMod val="75000"/>
                    <a:lumOff val="25000"/>
                  </a:schemeClr>
                </a:solidFill>
              </a:rPr>
              <a:t>Windows</a:t>
            </a:r>
            <a:r>
              <a:rPr lang="zh-CN" altLang="en-US" dirty="0">
                <a:solidFill>
                  <a:schemeClr val="tx1">
                    <a:lumMod val="75000"/>
                    <a:lumOff val="25000"/>
                  </a:schemeClr>
                </a:solidFill>
              </a:rPr>
              <a:t>、</a:t>
            </a:r>
            <a:r>
              <a:rPr lang="en-US" altLang="zh-CN" dirty="0">
                <a:solidFill>
                  <a:schemeClr val="tx1">
                    <a:lumMod val="75000"/>
                    <a:lumOff val="25000"/>
                  </a:schemeClr>
                </a:solidFill>
              </a:rPr>
              <a:t>Mac</a:t>
            </a:r>
            <a:r>
              <a:rPr lang="zh-CN" altLang="en-US" dirty="0">
                <a:solidFill>
                  <a:schemeClr val="tx1">
                    <a:lumMod val="75000"/>
                    <a:lumOff val="25000"/>
                  </a:schemeClr>
                </a:solidFill>
              </a:rPr>
              <a:t>、</a:t>
            </a:r>
            <a:r>
              <a:rPr lang="en-US" altLang="zh-CN" dirty="0">
                <a:solidFill>
                  <a:schemeClr val="tx1">
                    <a:lumMod val="75000"/>
                    <a:lumOff val="25000"/>
                  </a:schemeClr>
                </a:solidFill>
              </a:rPr>
              <a:t>Linux</a:t>
            </a:r>
            <a:r>
              <a:rPr lang="zh-CN" altLang="en-US" dirty="0">
                <a:solidFill>
                  <a:schemeClr val="tx1">
                    <a:lumMod val="75000"/>
                    <a:lumOff val="25000"/>
                  </a:schemeClr>
                </a:solidFill>
              </a:rPr>
              <a:t>上运行，甚至在</a:t>
            </a:r>
            <a:r>
              <a:rPr lang="en-US" altLang="zh-CN" dirty="0">
                <a:solidFill>
                  <a:schemeClr val="tx1">
                    <a:lumMod val="75000"/>
                    <a:lumOff val="25000"/>
                  </a:schemeClr>
                </a:solidFill>
              </a:rPr>
              <a:t>web</a:t>
            </a:r>
            <a:r>
              <a:rPr lang="zh-CN" altLang="en-US" dirty="0">
                <a:solidFill>
                  <a:schemeClr val="tx1">
                    <a:lumMod val="75000"/>
                    <a:lumOff val="25000"/>
                  </a:schemeClr>
                </a:solidFill>
              </a:rPr>
              <a:t>浏览器中使用</a:t>
            </a:r>
            <a:r>
              <a:rPr lang="en-US" altLang="zh-CN" dirty="0">
                <a:solidFill>
                  <a:schemeClr val="tx1">
                    <a:lumMod val="75000"/>
                    <a:lumOff val="25000"/>
                  </a:schemeClr>
                </a:solidFill>
              </a:rPr>
              <a:t>R Studio Server</a:t>
            </a:r>
            <a:endParaRPr lang="zh-CN" altLang="en-US" dirty="0">
              <a:solidFill>
                <a:schemeClr val="tx1">
                  <a:lumMod val="75000"/>
                  <a:lumOff val="25000"/>
                </a:schemeClr>
              </a:solidFill>
            </a:endParaRPr>
          </a:p>
          <a:p>
            <a:pPr marL="384048" lvl="1" indent="-182880" eaLnBrk="1" hangingPunct="1">
              <a:lnSpc>
                <a:spcPct val="100000"/>
              </a:lnSpc>
              <a:spcBef>
                <a:spcPts val="600"/>
              </a:spcBef>
            </a:pPr>
            <a:r>
              <a:rPr lang="zh-CN" altLang="en-US" dirty="0">
                <a:solidFill>
                  <a:schemeClr val="tx1">
                    <a:lumMod val="75000"/>
                    <a:lumOff val="25000"/>
                  </a:schemeClr>
                </a:solidFill>
              </a:rPr>
              <a:t>要使用</a:t>
            </a:r>
            <a:r>
              <a:rPr lang="en-US" altLang="zh-CN" dirty="0">
                <a:solidFill>
                  <a:schemeClr val="tx1">
                    <a:lumMod val="75000"/>
                    <a:lumOff val="25000"/>
                  </a:schemeClr>
                </a:solidFill>
              </a:rPr>
              <a:t>R Studio</a:t>
            </a:r>
            <a:r>
              <a:rPr lang="zh-CN" altLang="en-US" dirty="0">
                <a:solidFill>
                  <a:schemeClr val="tx1">
                    <a:lumMod val="75000"/>
                    <a:lumOff val="25000"/>
                  </a:schemeClr>
                </a:solidFill>
              </a:rPr>
              <a:t>，还必须安装</a:t>
            </a:r>
            <a:r>
              <a:rPr lang="en-US" altLang="zh-CN" dirty="0">
                <a:solidFill>
                  <a:schemeClr val="tx1">
                    <a:lumMod val="75000"/>
                    <a:lumOff val="25000"/>
                  </a:schemeClr>
                </a:solidFill>
              </a:rPr>
              <a:t>R.</a:t>
            </a:r>
          </a:p>
          <a:p>
            <a:pPr marL="384048" lvl="1" indent="-182880" eaLnBrk="1" hangingPunct="1">
              <a:lnSpc>
                <a:spcPct val="100000"/>
              </a:lnSpc>
              <a:spcBef>
                <a:spcPts val="600"/>
              </a:spcBef>
            </a:pPr>
            <a:r>
              <a:rPr lang="zh-CN" altLang="en-US" dirty="0">
                <a:solidFill>
                  <a:schemeClr val="tx1">
                    <a:lumMod val="75000"/>
                    <a:lumOff val="25000"/>
                  </a:schemeClr>
                </a:solidFill>
              </a:rPr>
              <a:t>免费下载</a:t>
            </a:r>
            <a:r>
              <a:rPr lang="zh-CN" altLang="en-US" dirty="0"/>
              <a:t>：</a:t>
            </a:r>
            <a:r>
              <a:rPr lang="en-US" altLang="zh-CN" dirty="0">
                <a:hlinkClick r:id="rId3"/>
              </a:rPr>
              <a:t>http://www.rstudio.com/products/rstudio/download/</a:t>
            </a:r>
            <a:endParaRPr lang="en-US" altLang="zh-CN" dirty="0"/>
          </a:p>
          <a:p>
            <a:pPr marL="384048" lvl="1" indent="-182880" eaLnBrk="1" hangingPunct="1"/>
            <a:endParaRPr lang="en-US" altLang="zh-CN" dirty="0"/>
          </a:p>
        </p:txBody>
      </p:sp>
      <p:sp>
        <p:nvSpPr>
          <p:cNvPr id="23556" name="Date Placeholder 3">
            <a:extLst>
              <a:ext uri="{FF2B5EF4-FFF2-40B4-BE49-F238E27FC236}">
                <a16:creationId xmlns:a16="http://schemas.microsoft.com/office/drawing/2014/main" id="{55E72981-A8B2-4FF6-919F-669180880C6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23557" name="Footer Placeholder 4">
            <a:extLst>
              <a:ext uri="{FF2B5EF4-FFF2-40B4-BE49-F238E27FC236}">
                <a16:creationId xmlns:a16="http://schemas.microsoft.com/office/drawing/2014/main" id="{61892F62-3CD4-43D9-8F78-FB839CEE579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3558" name="Slide Number Placeholder 5">
            <a:extLst>
              <a:ext uri="{FF2B5EF4-FFF2-40B4-BE49-F238E27FC236}">
                <a16:creationId xmlns:a16="http://schemas.microsoft.com/office/drawing/2014/main" id="{CB0E55B4-AA05-4FC4-A8FA-93660A945A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a:t>
            </a:r>
          </a:p>
        </p:txBody>
      </p:sp>
      <p:pic>
        <p:nvPicPr>
          <p:cNvPr id="23559" name="Picture 7">
            <a:extLst>
              <a:ext uri="{FF2B5EF4-FFF2-40B4-BE49-F238E27FC236}">
                <a16:creationId xmlns:a16="http://schemas.microsoft.com/office/drawing/2014/main" id="{B7FF0443-06BD-4D16-BC9B-2266F5E4B84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6088" y="1241425"/>
            <a:ext cx="5629275"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B9011DE1-8337-4FE4-A0B0-169C17B9B738}"/>
              </a:ext>
            </a:extLst>
          </p:cNvPr>
          <p:cNvSpPr/>
          <p:nvPr/>
        </p:nvSpPr>
        <p:spPr>
          <a:xfrm>
            <a:off x="5568950" y="4278313"/>
            <a:ext cx="3079750" cy="19764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10" name="TextBox 9">
            <a:extLst>
              <a:ext uri="{FF2B5EF4-FFF2-40B4-BE49-F238E27FC236}">
                <a16:creationId xmlns:a16="http://schemas.microsoft.com/office/drawing/2014/main" id="{7C91732F-0A05-4BE5-A937-5846975D03FE}"/>
              </a:ext>
            </a:extLst>
          </p:cNvPr>
          <p:cNvSpPr txBox="1"/>
          <p:nvPr/>
        </p:nvSpPr>
        <p:spPr>
          <a:xfrm>
            <a:off x="5788025" y="5264150"/>
            <a:ext cx="2624138" cy="492125"/>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r>
              <a:rPr lang="zh-CN" altLang="en-US" sz="2600">
                <a:effectLst>
                  <a:outerShdw blurRad="38100" dist="38100" dir="2700000" algn="tl">
                    <a:srgbClr val="C0C0C0"/>
                  </a:outerShdw>
                </a:effectLst>
              </a:rPr>
              <a:t>控制台窗口</a:t>
            </a:r>
          </a:p>
        </p:txBody>
      </p:sp>
      <p:sp>
        <p:nvSpPr>
          <p:cNvPr id="11" name="Rectangle 10">
            <a:extLst>
              <a:ext uri="{FF2B5EF4-FFF2-40B4-BE49-F238E27FC236}">
                <a16:creationId xmlns:a16="http://schemas.microsoft.com/office/drawing/2014/main" id="{87126433-BC39-4AA2-A511-94467A934306}"/>
              </a:ext>
            </a:extLst>
          </p:cNvPr>
          <p:cNvSpPr/>
          <p:nvPr/>
        </p:nvSpPr>
        <p:spPr>
          <a:xfrm>
            <a:off x="5568950" y="1844675"/>
            <a:ext cx="3079750" cy="24336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12" name="TextBox 11">
            <a:extLst>
              <a:ext uri="{FF2B5EF4-FFF2-40B4-BE49-F238E27FC236}">
                <a16:creationId xmlns:a16="http://schemas.microsoft.com/office/drawing/2014/main" id="{A877B95F-7E5D-4061-A281-B78D4380AF71}"/>
              </a:ext>
            </a:extLst>
          </p:cNvPr>
          <p:cNvSpPr txBox="1"/>
          <p:nvPr/>
        </p:nvSpPr>
        <p:spPr>
          <a:xfrm>
            <a:off x="5797550" y="3232150"/>
            <a:ext cx="2622550" cy="492125"/>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r>
              <a:rPr lang="zh-CN" altLang="en-US" sz="2600">
                <a:effectLst>
                  <a:outerShdw blurRad="38100" dist="38100" dir="2700000" algn="tl">
                    <a:srgbClr val="C0C0C0"/>
                  </a:outerShdw>
                </a:effectLst>
              </a:rPr>
              <a:t>编辑器窗口</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FEA5-EBBF-43F1-9512-3F56CF798CA1}"/>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在</a:t>
            </a:r>
            <a:r>
              <a:rPr lang="en-US" altLang="zh-CN"/>
              <a:t>R</a:t>
            </a:r>
            <a:r>
              <a:rPr lang="zh-CN" altLang="en-US"/>
              <a:t>中执行代码</a:t>
            </a:r>
          </a:p>
        </p:txBody>
      </p:sp>
      <p:sp>
        <p:nvSpPr>
          <p:cNvPr id="25603" name="Content Placeholder 2">
            <a:extLst>
              <a:ext uri="{FF2B5EF4-FFF2-40B4-BE49-F238E27FC236}">
                <a16:creationId xmlns:a16="http://schemas.microsoft.com/office/drawing/2014/main" id="{05E32B91-E93B-40FF-97BC-E2DE4782EF54}"/>
              </a:ext>
            </a:extLst>
          </p:cNvPr>
          <p:cNvSpPr>
            <a:spLocks noGrp="1"/>
          </p:cNvSpPr>
          <p:nvPr>
            <p:ph idx="1"/>
          </p:nvPr>
        </p:nvSpPr>
        <p:spPr/>
        <p:txBody>
          <a:bodyPr/>
          <a:lstStyle/>
          <a:p>
            <a:pPr eaLnBrk="1" hangingPunct="1"/>
            <a:r>
              <a:rPr lang="zh-CN" altLang="en-US" dirty="0"/>
              <a:t>在控制台窗口中键入命令，然后按</a:t>
            </a:r>
            <a:r>
              <a:rPr lang="en-US" altLang="zh-CN" dirty="0"/>
              <a:t>enter</a:t>
            </a:r>
            <a:r>
              <a:rPr lang="zh-CN" altLang="en-US" dirty="0"/>
              <a:t>键：</a:t>
            </a:r>
          </a:p>
          <a:p>
            <a:pPr marL="384048" lvl="1" indent="-182880" eaLnBrk="1" hangingPunct="1"/>
            <a:r>
              <a:rPr lang="zh-CN" altLang="en-US" dirty="0">
                <a:solidFill>
                  <a:schemeClr val="tx1">
                    <a:lumMod val="75000"/>
                    <a:lumOff val="25000"/>
                  </a:schemeClr>
                </a:solidFill>
              </a:rPr>
              <a:t>代码立即运行。</a:t>
            </a:r>
          </a:p>
          <a:p>
            <a:pPr marL="384048" lvl="1" indent="-182880" eaLnBrk="1" hangingPunct="1"/>
            <a:r>
              <a:rPr lang="zh-CN" altLang="en-US" dirty="0">
                <a:solidFill>
                  <a:schemeClr val="tx1">
                    <a:lumMod val="75000"/>
                    <a:lumOff val="25000"/>
                  </a:schemeClr>
                </a:solidFill>
              </a:rPr>
              <a:t>通过按键盘上的向上箭头，可以用以前输入的表达式填充行。</a:t>
            </a:r>
          </a:p>
          <a:p>
            <a:pPr marL="384048" lvl="1" indent="-182880" eaLnBrk="1" hangingPunct="1"/>
            <a:r>
              <a:rPr lang="zh-CN" altLang="en-US" dirty="0">
                <a:solidFill>
                  <a:schemeClr val="tx1">
                    <a:lumMod val="75000"/>
                    <a:lumOff val="25000"/>
                  </a:schemeClr>
                </a:solidFill>
              </a:rPr>
              <a:t>使用箭头键导航并键入内容，否则不进行编辑。</a:t>
            </a:r>
            <a:endParaRPr lang="en-US" altLang="zh-CN" dirty="0">
              <a:solidFill>
                <a:schemeClr val="tx1">
                  <a:lumMod val="75000"/>
                  <a:lumOff val="25000"/>
                </a:schemeClr>
              </a:solidFill>
            </a:endParaRPr>
          </a:p>
          <a:p>
            <a:pPr marL="384048" lvl="1" indent="-182880" eaLnBrk="1" hangingPunct="1"/>
            <a:endParaRPr lang="zh-CN" altLang="en-US" dirty="0">
              <a:solidFill>
                <a:schemeClr val="tx1">
                  <a:lumMod val="75000"/>
                  <a:lumOff val="25000"/>
                </a:schemeClr>
              </a:solidFill>
            </a:endParaRPr>
          </a:p>
          <a:p>
            <a:pPr eaLnBrk="1" hangingPunct="1"/>
            <a:r>
              <a:rPr lang="zh-CN" altLang="en-US" dirty="0"/>
              <a:t>在编辑器窗口中编写脚本并执行（推荐）：</a:t>
            </a:r>
          </a:p>
          <a:p>
            <a:pPr marL="384048" lvl="1" indent="-182880" eaLnBrk="1" hangingPunct="1"/>
            <a:r>
              <a:rPr lang="zh-CN" altLang="en-US" dirty="0">
                <a:solidFill>
                  <a:schemeClr val="tx1">
                    <a:lumMod val="75000"/>
                    <a:lumOff val="25000"/>
                  </a:schemeClr>
                </a:solidFill>
              </a:rPr>
              <a:t>编辑代码并将其保存到</a:t>
            </a:r>
            <a:r>
              <a:rPr lang="en-US" altLang="zh-CN" dirty="0">
                <a:solidFill>
                  <a:schemeClr val="tx1">
                    <a:lumMod val="75000"/>
                    <a:lumOff val="25000"/>
                  </a:schemeClr>
                </a:solidFill>
              </a:rPr>
              <a:t>R</a:t>
            </a:r>
            <a:r>
              <a:rPr lang="zh-CN" altLang="en-US" dirty="0">
                <a:solidFill>
                  <a:schemeClr val="tx1">
                    <a:lumMod val="75000"/>
                    <a:lumOff val="25000"/>
                  </a:schemeClr>
                </a:solidFill>
              </a:rPr>
              <a:t>文件中。</a:t>
            </a:r>
          </a:p>
          <a:p>
            <a:pPr marL="384048" lvl="1" indent="-182880" eaLnBrk="1" hangingPunct="1"/>
            <a:r>
              <a:rPr lang="zh-CN" altLang="en-US" dirty="0">
                <a:solidFill>
                  <a:schemeClr val="tx1">
                    <a:lumMod val="75000"/>
                    <a:lumOff val="25000"/>
                  </a:schemeClr>
                </a:solidFill>
              </a:rPr>
              <a:t>选中要运行的部分并按</a:t>
            </a:r>
            <a:r>
              <a:rPr lang="en-US" altLang="zh-CN" dirty="0" err="1">
                <a:solidFill>
                  <a:schemeClr val="tx1">
                    <a:lumMod val="75000"/>
                    <a:lumOff val="25000"/>
                  </a:schemeClr>
                </a:solidFill>
              </a:rPr>
              <a:t>Ctrl+R</a:t>
            </a:r>
            <a:r>
              <a:rPr lang="zh-CN" altLang="en-US" dirty="0">
                <a:solidFill>
                  <a:schemeClr val="tx1">
                    <a:lumMod val="75000"/>
                    <a:lumOff val="25000"/>
                  </a:schemeClr>
                </a:solidFill>
              </a:rPr>
              <a:t>。。</a:t>
            </a:r>
          </a:p>
          <a:p>
            <a:pPr marL="384048" lvl="1" indent="-182880" eaLnBrk="1" hangingPunct="1"/>
            <a:r>
              <a:rPr lang="zh-CN" altLang="en-US" dirty="0">
                <a:solidFill>
                  <a:schemeClr val="tx1">
                    <a:lumMod val="75000"/>
                    <a:lumOff val="25000"/>
                  </a:schemeClr>
                </a:solidFill>
              </a:rPr>
              <a:t> </a:t>
            </a:r>
            <a:r>
              <a:rPr lang="en-US" altLang="zh-CN" dirty="0">
                <a:solidFill>
                  <a:schemeClr val="tx1">
                    <a:lumMod val="75000"/>
                    <a:lumOff val="25000"/>
                  </a:schemeClr>
                </a:solidFill>
              </a:rPr>
              <a:t>R</a:t>
            </a:r>
            <a:r>
              <a:rPr lang="zh-CN" altLang="en-US" dirty="0">
                <a:solidFill>
                  <a:schemeClr val="tx1">
                    <a:lumMod val="75000"/>
                    <a:lumOff val="25000"/>
                  </a:schemeClr>
                </a:solidFill>
              </a:rPr>
              <a:t>在代码编写方面的帮助很小（改用</a:t>
            </a:r>
            <a:r>
              <a:rPr lang="en-US" altLang="zh-CN" dirty="0">
                <a:solidFill>
                  <a:schemeClr val="tx1">
                    <a:lumMod val="75000"/>
                    <a:lumOff val="25000"/>
                  </a:schemeClr>
                </a:solidFill>
              </a:rPr>
              <a:t>R studio</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p:txBody>
      </p:sp>
      <p:sp>
        <p:nvSpPr>
          <p:cNvPr id="25604" name="Date Placeholder 3">
            <a:extLst>
              <a:ext uri="{FF2B5EF4-FFF2-40B4-BE49-F238E27FC236}">
                <a16:creationId xmlns:a16="http://schemas.microsoft.com/office/drawing/2014/main" id="{AD626043-BB31-4985-90F2-F938BD73468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25605" name="Footer Placeholder 4">
            <a:extLst>
              <a:ext uri="{FF2B5EF4-FFF2-40B4-BE49-F238E27FC236}">
                <a16:creationId xmlns:a16="http://schemas.microsoft.com/office/drawing/2014/main" id="{547CA630-9325-4A83-B2C2-38C1169C810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5606" name="Slide Number Placeholder 5">
            <a:extLst>
              <a:ext uri="{FF2B5EF4-FFF2-40B4-BE49-F238E27FC236}">
                <a16:creationId xmlns:a16="http://schemas.microsoft.com/office/drawing/2014/main" id="{36F62F58-7CF0-4621-B55A-D41DF24C5B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6F2BD28A-2DAF-4F94-A806-AF11C43E3F8F}"/>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一些简单的</a:t>
            </a:r>
            <a:r>
              <a:rPr lang="en-US" altLang="zh-CN">
                <a:solidFill>
                  <a:schemeClr val="tx1">
                    <a:lumMod val="75000"/>
                    <a:lumOff val="25000"/>
                  </a:schemeClr>
                </a:solidFill>
              </a:rPr>
              <a:t>R</a:t>
            </a:r>
            <a:r>
              <a:rPr lang="zh-CN" altLang="en-US">
                <a:solidFill>
                  <a:schemeClr val="tx1">
                    <a:lumMod val="75000"/>
                    <a:lumOff val="25000"/>
                  </a:schemeClr>
                </a:solidFill>
              </a:rPr>
              <a:t>命令</a:t>
            </a:r>
            <a:endParaRPr lang="en-US" altLang="zh-CN">
              <a:solidFill>
                <a:schemeClr val="tx1">
                  <a:lumMod val="75000"/>
                  <a:lumOff val="25000"/>
                </a:schemeClr>
              </a:solidFill>
            </a:endParaRPr>
          </a:p>
        </p:txBody>
      </p:sp>
      <p:sp>
        <p:nvSpPr>
          <p:cNvPr id="27651" name="Content Placeholder 2">
            <a:extLst>
              <a:ext uri="{FF2B5EF4-FFF2-40B4-BE49-F238E27FC236}">
                <a16:creationId xmlns:a16="http://schemas.microsoft.com/office/drawing/2014/main" id="{4DE6CB11-8448-41FC-8FDE-073D84259773}"/>
              </a:ext>
            </a:extLst>
          </p:cNvPr>
          <p:cNvSpPr>
            <a:spLocks noGrp="1"/>
          </p:cNvSpPr>
          <p:nvPr>
            <p:ph idx="1"/>
          </p:nvPr>
        </p:nvSpPr>
        <p:spPr/>
        <p:txBody>
          <a:bodyPr/>
          <a:lstStyle/>
          <a:p>
            <a:pPr eaLnBrk="1" hangingPunct="1">
              <a:buFontTx/>
              <a:buNone/>
            </a:pPr>
            <a:r>
              <a:rPr lang="en-US" altLang="zh-CN" dirty="0">
                <a:latin typeface="Courier New" panose="02070309020205020404" pitchFamily="49" charset="0"/>
                <a:cs typeface="Courier New" panose="02070309020205020404" pitchFamily="49" charset="0"/>
              </a:rPr>
              <a:t>&gt;2+2 </a:t>
            </a:r>
          </a:p>
          <a:p>
            <a:pPr eaLnBrk="1" hangingPunct="1">
              <a:buFontTx/>
              <a:buNone/>
            </a:pPr>
            <a:r>
              <a:rPr lang="en-US" altLang="zh-CN" dirty="0">
                <a:latin typeface="Courier New" panose="02070309020205020404" pitchFamily="49" charset="0"/>
                <a:cs typeface="Courier New" panose="02070309020205020404" pitchFamily="49" charset="0"/>
              </a:rPr>
              <a:t>[1]4 </a:t>
            </a:r>
          </a:p>
          <a:p>
            <a:pPr eaLnBrk="1" hangingPunct="1">
              <a:buFontTx/>
              <a:buNone/>
            </a:pPr>
            <a:endParaRPr lang="en-US" altLang="zh-CN" dirty="0">
              <a:latin typeface="Courier New" panose="02070309020205020404" pitchFamily="49" charset="0"/>
              <a:cs typeface="Courier New" panose="02070309020205020404" pitchFamily="49" charset="0"/>
            </a:endParaRPr>
          </a:p>
          <a:p>
            <a:pPr eaLnBrk="1" hangingPunct="1">
              <a:buFontTx/>
              <a:buNone/>
            </a:pPr>
            <a:r>
              <a:rPr lang="en-US" altLang="zh-CN" dirty="0">
                <a:latin typeface="Courier New" panose="02070309020205020404" pitchFamily="49" charset="0"/>
                <a:cs typeface="Courier New" panose="02070309020205020404" pitchFamily="49" charset="0"/>
              </a:rPr>
              <a:t>&gt; log(42)</a:t>
            </a:r>
          </a:p>
        </p:txBody>
      </p:sp>
      <p:sp>
        <p:nvSpPr>
          <p:cNvPr id="5" name="Rectangle 4">
            <a:extLst>
              <a:ext uri="{FF2B5EF4-FFF2-40B4-BE49-F238E27FC236}">
                <a16:creationId xmlns:a16="http://schemas.microsoft.com/office/drawing/2014/main" id="{00F677BF-603D-4C6C-B97F-AE3001E6C475}"/>
              </a:ext>
            </a:extLst>
          </p:cNvPr>
          <p:cNvSpPr/>
          <p:nvPr/>
        </p:nvSpPr>
        <p:spPr>
          <a:xfrm>
            <a:off x="1417110" y="2865438"/>
            <a:ext cx="838200" cy="533400"/>
          </a:xfrm>
          <a:prstGeom prst="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6" name="TextBox 5">
            <a:extLst>
              <a:ext uri="{FF2B5EF4-FFF2-40B4-BE49-F238E27FC236}">
                <a16:creationId xmlns:a16="http://schemas.microsoft.com/office/drawing/2014/main" id="{AF02E283-98DF-48F9-9542-DBB5EC7D47A3}"/>
              </a:ext>
            </a:extLst>
          </p:cNvPr>
          <p:cNvSpPr txBox="1">
            <a:spLocks noChangeArrowheads="1"/>
          </p:cNvSpPr>
          <p:nvPr/>
        </p:nvSpPr>
        <p:spPr bwMode="auto">
          <a:xfrm>
            <a:off x="2146300" y="3992563"/>
            <a:ext cx="1905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u="sng" dirty="0">
                <a:solidFill>
                  <a:srgbClr val="FF0000"/>
                </a:solidFill>
                <a:latin typeface="+mn-lt"/>
              </a:rPr>
              <a:t>函数</a:t>
            </a:r>
            <a:endParaRPr lang="en-US" altLang="zh-CN" sz="2800" b="1" u="sng" dirty="0">
              <a:solidFill>
                <a:srgbClr val="FF0000"/>
              </a:solidFill>
              <a:latin typeface="+mn-lt"/>
            </a:endParaRPr>
          </a:p>
        </p:txBody>
      </p:sp>
      <p:sp>
        <p:nvSpPr>
          <p:cNvPr id="7" name="Rectangle 6">
            <a:extLst>
              <a:ext uri="{FF2B5EF4-FFF2-40B4-BE49-F238E27FC236}">
                <a16:creationId xmlns:a16="http://schemas.microsoft.com/office/drawing/2014/main" id="{A515AD2F-3A95-40F1-9116-8AE5C1183CFE}"/>
              </a:ext>
            </a:extLst>
          </p:cNvPr>
          <p:cNvSpPr/>
          <p:nvPr/>
        </p:nvSpPr>
        <p:spPr>
          <a:xfrm>
            <a:off x="2255310" y="2855913"/>
            <a:ext cx="914400" cy="533400"/>
          </a:xfrm>
          <a:prstGeom prst="rect">
            <a:avLst/>
          </a:prstGeom>
          <a:noFill/>
          <a:ln w="508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8" name="TextBox 7">
            <a:extLst>
              <a:ext uri="{FF2B5EF4-FFF2-40B4-BE49-F238E27FC236}">
                <a16:creationId xmlns:a16="http://schemas.microsoft.com/office/drawing/2014/main" id="{2B34452A-7DDB-45EE-AA19-A78E91DDFA4A}"/>
              </a:ext>
            </a:extLst>
          </p:cNvPr>
          <p:cNvSpPr txBox="1">
            <a:spLocks noChangeArrowheads="1"/>
          </p:cNvSpPr>
          <p:nvPr/>
        </p:nvSpPr>
        <p:spPr bwMode="auto">
          <a:xfrm>
            <a:off x="4140200" y="3992563"/>
            <a:ext cx="56388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u="sng" dirty="0">
                <a:solidFill>
                  <a:srgbClr val="FFC000"/>
                </a:solidFill>
                <a:latin typeface="+mn-lt"/>
              </a:rPr>
              <a:t>括号内的参数</a:t>
            </a:r>
            <a:endParaRPr lang="en-US" altLang="zh-CN" sz="2800" b="1" dirty="0">
              <a:solidFill>
                <a:srgbClr val="FFC000"/>
              </a:solidFill>
              <a:latin typeface="+mn-lt"/>
            </a:endParaRPr>
          </a:p>
        </p:txBody>
      </p:sp>
      <p:sp>
        <p:nvSpPr>
          <p:cNvPr id="9" name="Oval 8">
            <a:extLst>
              <a:ext uri="{FF2B5EF4-FFF2-40B4-BE49-F238E27FC236}">
                <a16:creationId xmlns:a16="http://schemas.microsoft.com/office/drawing/2014/main" id="{485B8A6A-4EF8-4972-9102-BA1F2CA75E37}"/>
              </a:ext>
            </a:extLst>
          </p:cNvPr>
          <p:cNvSpPr/>
          <p:nvPr/>
        </p:nvSpPr>
        <p:spPr>
          <a:xfrm>
            <a:off x="601663" y="1684338"/>
            <a:ext cx="2309812" cy="595312"/>
          </a:xfrm>
          <a:prstGeom prst="ellipse">
            <a:avLst/>
          </a:prstGeom>
          <a:noFill/>
          <a:ln w="57150">
            <a:solidFill>
              <a:srgbClr val="FFC000"/>
            </a:solidFill>
            <a:prstDash val="sysDot"/>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10" name="TextBox 9">
            <a:extLst>
              <a:ext uri="{FF2B5EF4-FFF2-40B4-BE49-F238E27FC236}">
                <a16:creationId xmlns:a16="http://schemas.microsoft.com/office/drawing/2014/main" id="{5827E836-9D4B-4CA6-8D22-4C96ACEEE459}"/>
              </a:ext>
            </a:extLst>
          </p:cNvPr>
          <p:cNvSpPr txBox="1">
            <a:spLocks noChangeArrowheads="1"/>
          </p:cNvSpPr>
          <p:nvPr/>
        </p:nvSpPr>
        <p:spPr bwMode="auto">
          <a:xfrm>
            <a:off x="3222625" y="1684338"/>
            <a:ext cx="3810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800" b="1" dirty="0">
                <a:solidFill>
                  <a:srgbClr val="FFC000"/>
                </a:solidFill>
                <a:latin typeface="+mn-lt"/>
              </a:rPr>
              <a:t>结果</a:t>
            </a:r>
            <a:endParaRPr lang="en-US" altLang="zh-CN" sz="2800" b="1" dirty="0">
              <a:solidFill>
                <a:srgbClr val="FFC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31735</TotalTime>
  <Words>5570</Words>
  <Application>Microsoft Office PowerPoint</Application>
  <PresentationFormat>宽屏</PresentationFormat>
  <Paragraphs>742</Paragraphs>
  <Slides>57</Slides>
  <Notes>40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Calibri</vt:lpstr>
      <vt:lpstr>Arial</vt:lpstr>
      <vt:lpstr>Calibri Light</vt:lpstr>
      <vt:lpstr>宋体</vt:lpstr>
      <vt:lpstr>Times New Roman</vt:lpstr>
      <vt:lpstr>Courier New</vt:lpstr>
      <vt:lpstr>Wingdings</vt:lpstr>
      <vt:lpstr>等线</vt:lpstr>
      <vt:lpstr>Retrospect</vt:lpstr>
      <vt:lpstr>R语言简介</vt:lpstr>
      <vt:lpstr>R简介</vt:lpstr>
      <vt:lpstr>R的优点</vt:lpstr>
      <vt:lpstr>Web资源</vt:lpstr>
      <vt:lpstr>速查教材</vt:lpstr>
      <vt:lpstr>R环境</vt:lpstr>
      <vt:lpstr>R环境</vt:lpstr>
      <vt:lpstr>在R中执行代码</vt:lpstr>
      <vt:lpstr>一些简单的R命令</vt:lpstr>
      <vt:lpstr>一些简单的R命令</vt:lpstr>
      <vt:lpstr>一些简单的R命令</vt:lpstr>
      <vt:lpstr>一些简单的R命令</vt:lpstr>
      <vt:lpstr>面向对象语言</vt:lpstr>
      <vt:lpstr>管理对象</vt:lpstr>
      <vt:lpstr>创建数据集：向量</vt:lpstr>
      <vt:lpstr>索引向量</vt:lpstr>
      <vt:lpstr>索引向量</vt:lpstr>
      <vt:lpstr>索引向量</vt:lpstr>
      <vt:lpstr>索引向量</vt:lpstr>
      <vt:lpstr>索引向量</vt:lpstr>
      <vt:lpstr>逻辑运算符</vt:lpstr>
      <vt:lpstr>逻辑运算符</vt:lpstr>
      <vt:lpstr>索引向量</vt:lpstr>
      <vt:lpstr>逻辑运算符</vt:lpstr>
      <vt:lpstr>[]和（）之间的差异</vt:lpstr>
      <vt:lpstr>索引向量</vt:lpstr>
      <vt:lpstr>模式化数据：seq（）</vt:lpstr>
      <vt:lpstr>模式化数据：rep（）</vt:lpstr>
      <vt:lpstr>数据维度</vt:lpstr>
      <vt:lpstr>添加行和列</vt:lpstr>
      <vt:lpstr>长度和维度</vt:lpstr>
      <vt:lpstr>索引矩阵</vt:lpstr>
      <vt:lpstr>数据结构Data Frames</vt:lpstr>
      <vt:lpstr>Data Frames</vt:lpstr>
      <vt:lpstr>Data Frames</vt:lpstr>
      <vt:lpstr>Data Frames ：添加列</vt:lpstr>
      <vt:lpstr>Data Frames ：添加列</vt:lpstr>
      <vt:lpstr>Data Frames ：添加行</vt:lpstr>
      <vt:lpstr>删除行</vt:lpstr>
      <vt:lpstr>列名和行名</vt:lpstr>
      <vt:lpstr>索引Data Frames</vt:lpstr>
      <vt:lpstr>索引Data Frames</vt:lpstr>
      <vt:lpstr>创建Data Frames子集方法综述</vt:lpstr>
      <vt:lpstr>R vs. SQL</vt:lpstr>
      <vt:lpstr>指定工作目录</vt:lpstr>
      <vt:lpstr>指定工作目录</vt:lpstr>
      <vt:lpstr>数据导入</vt:lpstr>
      <vt:lpstr>数据导入</vt:lpstr>
      <vt:lpstr>R中的包</vt:lpstr>
      <vt:lpstr>R中的包</vt:lpstr>
      <vt:lpstr>数据库连接</vt:lpstr>
      <vt:lpstr>数据库连接</vt:lpstr>
      <vt:lpstr>数据库连接</vt:lpstr>
      <vt:lpstr>数据库连接</vt:lpstr>
      <vt:lpstr>数据库连接</vt:lpstr>
      <vt:lpstr>数据库连接</vt:lpstr>
      <vt:lpstr>数据库连接</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IV</dc:title>
  <dc:creator>Wenbo Zhu</dc:creator>
  <cp:lastModifiedBy>LYJ</cp:lastModifiedBy>
  <cp:revision>644</cp:revision>
  <dcterms:created xsi:type="dcterms:W3CDTF">2016-12-05T18:51:00Z</dcterms:created>
  <dcterms:modified xsi:type="dcterms:W3CDTF">2021-02-18T02:14:37Z</dcterms:modified>
</cp:coreProperties>
</file>