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65"/>
  </p:notesMasterIdLst>
  <p:sldIdLst>
    <p:sldId id="256" r:id="rId2"/>
    <p:sldId id="357" r:id="rId3"/>
    <p:sldId id="375" r:id="rId4"/>
    <p:sldId id="376" r:id="rId5"/>
    <p:sldId id="377" r:id="rId6"/>
    <p:sldId id="358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B3BFF"/>
    <a:srgbClr val="FFFFFF"/>
    <a:srgbClr val="FF00FF"/>
    <a:srgbClr val="0D8686"/>
    <a:srgbClr val="008080"/>
    <a:srgbClr val="FF6803"/>
    <a:srgbClr val="F7A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4" autoAdjust="0"/>
    <p:restoredTop sz="81346" autoAdjust="0"/>
  </p:normalViewPr>
  <p:slideViewPr>
    <p:cSldViewPr snapToGrid="0">
      <p:cViewPr>
        <p:scale>
          <a:sx n="66" d="100"/>
          <a:sy n="66" d="100"/>
        </p:scale>
        <p:origin x="-258" y="60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91F113-282D-4D87-BB5E-AF26B5E18F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AD119-667A-4C98-8B89-5F026AD9FC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DAB268-D123-47B5-BF9E-225D730D0BEE}" type="datetimeFigureOut">
              <a:rPr lang="en-US" altLang="zh-CN"/>
              <a:pPr>
                <a:defRPr/>
              </a:pPr>
              <a:t>2/17/2021</a:t>
            </a:fld>
            <a:endParaRPr lang="en-US" altLang="zh-C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C4966E2-991E-4D69-9DD2-4545E8D68A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9E2E069-E31A-4972-AEF3-91EEEBA8F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BF8BE-2BF4-40AB-ACE6-4413C16BEE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6AB3C-AF08-4818-864C-F20BFF22A9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C930D24-EFB6-4A24-8BF5-E67DC6AFBA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4B6DA5E2-4C3B-470D-9D5D-65E1D10A8A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8F277ADF-E07E-47F8-AF72-C9D0F865F6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D625481C-CA4D-49DD-9ECA-3EC65AB91B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7E7FAEE-D7CD-45A9-9D2D-3D9BE2FD91EA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2F6284C2-54B8-489F-A70E-59FD1A42F6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13458903-CFA8-4222-ADA6-96D81B1CE7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 b="1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6125A5D5-A875-4BF1-A1D5-1422727E29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2D9C05-83FF-4B2D-A0BC-779D0E63ACD2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814DD56E-A833-493E-87FF-3B23DCC74B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A9F8A6FD-1FDA-4F8B-85E3-DF20D05436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 b="1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02B8EC37-7D89-4BE1-BCD9-68EACDE83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32B1F5C-1D90-4053-98C5-F4DE688EE55C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6C306162-3C58-4DB1-A66D-A587890F1D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721727B8-EB76-4ED2-AEF8-63D3086974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 b="1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6CC79F60-F187-4A75-B473-708C7325DF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760D27B-2DE7-4622-882C-AAE1ABEB852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487856A3-1828-4D45-B2AD-BC0B6F1BD0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911A9A16-EAC3-4429-ACC4-15EFBF9DEA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 b="1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A5253246-3C15-4415-8683-C9D0FE8B98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51866B9-3615-40B6-A0A9-7AAA070B0E9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BE514090-5817-415D-A8CA-CB8031EC96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F60129D1-886C-48CE-9A59-AE84E28A44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 b="1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331E2D7E-124D-4DE6-AB63-F7DA96C605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5094913-769F-4BE5-9005-5D2BF7642EDA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119F19C1-1ADA-47DE-ADE2-E85209A397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775D0079-50B9-4FC1-9412-65EECCE703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 b="1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88C6A91D-792E-477B-A708-0E3B253A3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085500A-203C-42CE-8734-7E6B5C4146EB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4360B65D-FEE4-498B-843C-CE60B091D8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09F585A7-D5F8-4EC8-B5F8-CF5A0F1038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 b="1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08569344-482E-4652-9041-A4F5FBA5A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D8D41C0-D0A9-49CA-9E69-9BD198196FE3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662FF769-FB23-477A-B567-E66FA973DB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196C43FB-CC5F-4931-A77A-658F899630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我们知道在其他变量不变的情况下，引入新的变量，总能提高模型的</a:t>
            </a:r>
            <a:r>
              <a:rPr lang="en-US" altLang="zh-CN"/>
              <a:t>R2</a:t>
            </a:r>
            <a:r>
              <a:rPr lang="zh-CN" altLang="en-US"/>
              <a:t>。修正</a:t>
            </a:r>
            <a:r>
              <a:rPr lang="en-US" altLang="zh-CN"/>
              <a:t>R2</a:t>
            </a:r>
            <a:r>
              <a:rPr lang="zh-CN" altLang="en-US"/>
              <a:t>就是相当于给变量的个数加惩罚项。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换句话说，如果两个模型，样本数一样，</a:t>
            </a:r>
            <a:r>
              <a:rPr lang="en-US" altLang="zh-CN"/>
              <a:t>R2</a:t>
            </a:r>
            <a:r>
              <a:rPr lang="zh-CN" altLang="en-US"/>
              <a:t>一样，那么从修正</a:t>
            </a:r>
            <a:r>
              <a:rPr lang="en-US" altLang="zh-CN"/>
              <a:t>R2</a:t>
            </a:r>
            <a:r>
              <a:rPr lang="zh-CN" altLang="en-US"/>
              <a:t>的角度看，使用变量个数少的那个模型更优。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731D50DF-63B8-460E-9207-F6398E444E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7101EBA-64C9-4818-98DE-D493DC40A646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39AE773F-11AD-4803-9BEA-3C220B6C8E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02B798D9-D6AA-4E28-A8F3-95481026A4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 b="1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94E5FE4-46C6-448C-8618-E94A17A2D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8E52821-5D66-42C5-BE9F-053ADD0AEBAD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79DAEC48-8E45-4AA7-A83A-B156323C2B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BD062469-5947-4726-9635-8919E2F91B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 b="1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F76F9F92-57F7-4CD1-B067-A398072A65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16264A-6999-4E88-8421-EBA28697D99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71C94EC3-B6F3-4915-BE7E-58E2BFFFDA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A53FD27C-4179-49EB-8738-4A0CF54E96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 b="1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F5021B47-EF2C-41F9-8AF1-3162A5307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09DAA53-57A8-4A2E-B5B1-FF8D8383CB75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DF235EC4-B189-44CA-AF2F-BA30B80C9F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053E8477-EBB9-4A3F-9610-36AB052CA5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 b="1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5D183049-F5FB-4170-8C11-125D96CB0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D987290-9FCD-45D9-9BEE-24BB49201735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37361CE4-1F1E-4113-82DE-4B56843BDA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5FD12B27-AD81-4660-B746-0D22F4E51C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 b="1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3D8B5762-10EC-440C-A18A-C9756D2155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06FE90D-7420-4FFE-831E-8A6A96B812B5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C2036B72-66A4-4D34-A446-51D8116331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0E35B888-7B14-4AE9-9E12-C38BDBEA70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 b="1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C8836438-25E7-4A1B-971E-5A91613D77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8BDAE7B-2784-4FFE-A174-C52D624F3D45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5CAB10E8-37A7-42FD-A02C-24BEF089B8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5DCD26B7-9B19-45A7-8584-03A96BA6AF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 b="1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103F3682-0E6C-417D-B287-64E5C16A4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A44D086-0C14-4D85-8241-976AED173E97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046F7A34-1F57-4113-96A6-8677AA2406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6AC1258F-AEA1-4329-9CB5-916FA86E8D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 b="1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1FB96E62-D390-4294-B590-F0F284B672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0175133-3619-459E-96DC-2CBF16247978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9F676FF6-233F-422F-A7FD-700AC7BEA875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6C20679-E320-4B7D-9FFE-58B5774A9FC3}"/>
              </a:ext>
            </a:extLst>
          </p:cNvPr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9E23CC7F-FFF2-41E5-8DFF-54E05C055B82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B915430-9608-4520-A567-68A170E0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9DBE6-FD57-4EB0-9705-7E9D871A3383}" type="datetime1">
              <a:rPr lang="en-US" altLang="zh-CN"/>
              <a:pPr>
                <a:defRPr/>
              </a:pPr>
              <a:t>2/17/2021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A2B0B65-E221-42E4-8BD3-8279C6BE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9AFC93-BF53-42FE-9DE2-250A8A5C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27611-2B29-4D4D-B735-70EE84B476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11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BDFB9-D6C8-4AB5-A4CD-0312C41C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2F942-A3E5-42CC-BC42-B65833CE5F27}" type="datetime1">
              <a:rPr lang="en-US" altLang="zh-CN"/>
              <a:pPr>
                <a:defRPr/>
              </a:pPr>
              <a:t>2/17/2021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040D-1E5C-4678-A8FD-F72E5D6E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802BC-DF6C-4BF4-918A-7684A1E5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054C2-0CFD-44CF-9654-5670D329E1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98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A24552C-9F28-4E02-917D-15169C57E0FD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EA9D935-DA48-4E23-B486-DD72C0105C4D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D2E30E9-9858-4773-A9A9-F8416B6F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18090-354B-4A6C-8490-EA5C2A0E6ECF}" type="datetime1">
              <a:rPr lang="en-US" altLang="zh-CN"/>
              <a:pPr>
                <a:defRPr/>
              </a:pPr>
              <a:t>2/17/2021</a:t>
            </a:fld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DDA19F3-339A-42AD-86F1-01B5B21E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631F7E-0B6B-4626-9BCB-EE52F47C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941D6-9199-46C0-B9EA-4C4698002E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24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C34D5-56EB-4051-ACAA-D413C7B0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AE976D5-14CB-4529-A733-73EE22DC7F5F}" type="datetime1">
              <a:rPr lang="en-US" altLang="en-US"/>
              <a:pPr>
                <a:defRPr/>
              </a:pPr>
              <a:t>2/17/2021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A85D9-96F2-4741-B264-3F329AA4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14AF5-C389-4B6B-8088-C28BC32F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050">
                <a:latin typeface="+mn-lt"/>
              </a:defRPr>
            </a:lvl1pPr>
          </a:lstStyle>
          <a:p>
            <a:pPr>
              <a:defRPr/>
            </a:pPr>
            <a:fld id="{2A32B05D-0DFE-4A9B-A2F3-FB6D10D7AE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269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259F4-A3D2-4B71-AD9B-B0CD0254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478C612-F23F-4786-A112-F3E4F8787EDB}" type="datetime1">
              <a:rPr lang="en-US" altLang="en-US"/>
              <a:pPr>
                <a:defRPr/>
              </a:pPr>
              <a:t>2/17/2021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35E65-9686-454C-821A-A8FD3AAC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D92FF-A4D5-451B-BF83-3EE0CA2D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050">
                <a:latin typeface="+mn-lt"/>
              </a:defRPr>
            </a:lvl1pPr>
          </a:lstStyle>
          <a:p>
            <a:pPr>
              <a:defRPr/>
            </a:pPr>
            <a:fld id="{6E12D5CE-F76C-4AFD-908F-6995E68451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87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29151-5986-413F-8D7B-C67179D2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C5C0D-0A61-4B01-AA29-EFDC7E956501}" type="datetime1">
              <a:rPr lang="en-US" altLang="zh-CN"/>
              <a:pPr>
                <a:defRPr/>
              </a:pPr>
              <a:t>2/17/2021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761F4-7804-4E24-B000-9AC1F552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F94CE-42E9-427A-9A2C-9B52D192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118AD-4B62-4341-8B1C-B26B8ADE87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46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986799A5-7758-42FE-98FB-212FBF67FD6A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B7AE0FF-52F4-49A6-A2ED-DF67727572F9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E2427E2F-AC95-4CF4-AABB-1747FEDB53A9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5678335-1D60-4A15-881E-98F22FC1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A6466-E87A-4C48-9A41-6D8A06641D9F}" type="datetime1">
              <a:rPr lang="en-US" altLang="zh-CN"/>
              <a:pPr>
                <a:defRPr/>
              </a:pPr>
              <a:t>2/17/2021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D09AAD-7EAC-41DB-B300-1081707B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2846DFA-ECA9-4078-9B2D-19000EFA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2C064-789F-4FE2-90A2-0903B8BE7D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5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3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244155"/>
            <a:ext cx="4937760" cy="50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4155"/>
            <a:ext cx="4937760" cy="50242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A6F59C1-5528-40A8-987C-3C230EF1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71EF3-456B-49FF-BC7F-6BA710F7E69B}" type="datetime1">
              <a:rPr lang="en-US" altLang="zh-CN"/>
              <a:pPr>
                <a:defRPr/>
              </a:pPr>
              <a:t>2/17/2021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24A7A7F-1812-45AA-840C-DD9A82E1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004ABC6-2D48-4A1D-9287-39683F28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E872A-60B3-47FF-8602-D9D7689588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2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92795"/>
            <a:ext cx="4937760" cy="4263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92793"/>
            <a:ext cx="4937760" cy="42636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6008274-F28A-4420-98F1-34D682A8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BBE56-4693-4E37-B944-A09B8DE54285}" type="datetime1">
              <a:rPr lang="en-US" altLang="zh-CN"/>
              <a:pPr>
                <a:defRPr/>
              </a:pPr>
              <a:t>2/17/2021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C3BC585-846C-4F37-917A-6E10DD33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9414001-03CE-458D-BCB7-72F21EA1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8029F-6CDD-4397-BE0A-BC12CCA9FF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35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75DE7B8-7E48-4E26-B175-97DE479A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56DAC-7B7A-445E-9839-20088F7EF176}" type="datetime1">
              <a:rPr lang="en-US" altLang="zh-CN"/>
              <a:pPr>
                <a:defRPr/>
              </a:pPr>
              <a:t>2/17/2021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BA8D59-676A-4A59-B861-522DE59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6A87B0A-E1BC-40D6-AE86-E8389467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064A6-8061-4935-A09D-FA52648CBB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44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2879DF9A-C60C-4826-AAB6-8D19E505B090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342FDE-727F-4A03-9CA9-85C07282E869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1C6BAB6E-DDE1-4ED8-A931-3F085646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6035A-9DFC-49DD-B27C-3A44AA167227}" type="datetime1">
              <a:rPr lang="en-US" altLang="zh-CN"/>
              <a:pPr>
                <a:defRPr/>
              </a:pPr>
              <a:t>2/17/2021</a:t>
            </a:fld>
            <a:endParaRPr lang="en-US" altLang="zh-CN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61A1600-CF35-4548-A1C1-05787675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F0E4D249-8BA0-458C-9950-2C5C7EAD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40183-240A-4522-B3D0-A8C0AF55D9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0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E4AA313-23D4-4A66-9811-B5D938D7B649}"/>
              </a:ext>
            </a:extLst>
          </p:cNvPr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FFFFAE1-4216-450C-93CC-57D8F9E1DB32}"/>
              </a:ext>
            </a:extLst>
          </p:cNvPr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B2EB8C0B-E72A-4180-8DC9-6DB80507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A4669-CAC6-45C4-8408-996FD93E815F}" type="datetime1">
              <a:rPr lang="en-US" altLang="zh-CN"/>
              <a:pPr>
                <a:defRPr/>
              </a:pPr>
              <a:t>2/17/2021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6317BFBE-FC9B-4D76-AC40-82C39BC6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C2C7107C-8699-4ECF-8DDA-C4A7E87D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E89291B-EA83-4AAC-937B-2E30CEBA9A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2108245-294B-4065-972B-B646D2223864}"/>
              </a:ext>
            </a:extLst>
          </p:cNvPr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539886D-39B4-486C-A621-292EC3C59879}"/>
              </a:ext>
            </a:extLst>
          </p:cNvPr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C4DF83AA-4733-432E-98E6-51A3AF06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B05DA-1CE0-4299-9D6A-54114CEDAC57}" type="datetime1">
              <a:rPr lang="en-US" altLang="zh-CN"/>
              <a:pPr>
                <a:defRPr/>
              </a:pPr>
              <a:t>2/17/2021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1AEE404-A21C-40A2-810E-61B1DA33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D85FE4B-3138-4E23-B371-231EDD36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8EBAA-C0E7-43EF-9F36-AD519D996E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86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251F15-7929-47EC-8EAC-89362EE24458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FB684D-CC32-4A05-B12C-3348DE247E86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E9D83-5545-41B8-B588-AFEB8977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123825"/>
            <a:ext cx="10058400" cy="9985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F8DD618F-6CAC-4C25-ABEB-DAEB0133AC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6963" y="1241425"/>
            <a:ext cx="100584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D661-435C-4B90-A4B3-332312B9E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EEA291C-B010-497C-89FC-61523E379C95}" type="datetime1">
              <a:rPr lang="en-US" altLang="zh-CN"/>
              <a:pPr>
                <a:defRPr/>
              </a:pPr>
              <a:t>2/17/2021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49C39-64E0-4ED3-B455-4AB63F8DD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0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Transportation Big Data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C9E46-4F02-4696-9B12-5AA498C72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731B9DD-BABD-4625-82E8-7A4614E166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994D4B-0E59-45C6-BD9A-2FD7A7EF0DDE}"/>
              </a:ext>
            </a:extLst>
          </p:cNvPr>
          <p:cNvCxnSpPr/>
          <p:nvPr/>
        </p:nvCxnSpPr>
        <p:spPr>
          <a:xfrm>
            <a:off x="1096963" y="1181100"/>
            <a:ext cx="1006316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36" r:id="rId2"/>
    <p:sldLayoutId id="2147483742" r:id="rId3"/>
    <p:sldLayoutId id="2147483737" r:id="rId4"/>
    <p:sldLayoutId id="2147483738" r:id="rId5"/>
    <p:sldLayoutId id="2147483739" r:id="rId6"/>
    <p:sldLayoutId id="2147483743" r:id="rId7"/>
    <p:sldLayoutId id="2147483744" r:id="rId8"/>
    <p:sldLayoutId id="2147483745" r:id="rId9"/>
    <p:sldLayoutId id="2147483740" r:id="rId10"/>
    <p:sldLayoutId id="2147483746" r:id="rId11"/>
    <p:sldLayoutId id="2147483747" r:id="rId12"/>
    <p:sldLayoutId id="2147483748" r:id="rId13"/>
  </p:sldLayoutIdLst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2400"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20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20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20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9.png"/><Relationship Id="rId4" Type="http://schemas.openxmlformats.org/officeDocument/2006/relationships/image" Target="../media/image2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5.wmf"/><Relationship Id="rId4" Type="http://schemas.openxmlformats.org/officeDocument/2006/relationships/image" Target="../media/image3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3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6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7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20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7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0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3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3705-9109-411E-97AA-936A8A019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058400" cy="35655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sz="6600">
                <a:solidFill>
                  <a:srgbClr val="262626"/>
                </a:solidFill>
              </a:rPr>
              <a:t>应用回归</a:t>
            </a:r>
            <a:endParaRPr lang="pt-BR" altLang="zh-CN" sz="6600">
              <a:solidFill>
                <a:srgbClr val="26262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69E79-4E4B-4A37-BE37-DF0D25098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138" y="4456113"/>
            <a:ext cx="10058400" cy="1608137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zh-CN" altLang="en-US" dirty="0"/>
              <a:t>交通大数据分析</a:t>
            </a:r>
          </a:p>
          <a:p>
            <a:pPr eaLnBrk="1" fontAlgn="auto" hangingPunct="1">
              <a:defRPr/>
            </a:pPr>
            <a:r>
              <a:rPr lang="zh-CN" altLang="en-US" dirty="0"/>
              <a:t> </a:t>
            </a:r>
            <a:r>
              <a:rPr lang="en-US" altLang="zh-CN" dirty="0"/>
              <a:t>2021</a:t>
            </a:r>
            <a:r>
              <a:rPr lang="zh-CN" altLang="en-US" dirty="0"/>
              <a:t>年春季</a:t>
            </a:r>
          </a:p>
          <a:p>
            <a:pPr eaLnBrk="1" fontAlgn="auto" hangingPunct="1">
              <a:defRPr/>
            </a:pPr>
            <a:r>
              <a:rPr lang="zh-CN" altLang="en-US" dirty="0"/>
              <a:t>马晓磊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DEA2-8782-4613-9949-6B794F69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/>
              <a:t>最小二乘估计</a:t>
            </a:r>
          </a:p>
        </p:txBody>
      </p:sp>
      <p:sp>
        <p:nvSpPr>
          <p:cNvPr id="29699" name="Date Placeholder 3">
            <a:extLst>
              <a:ext uri="{FF2B5EF4-FFF2-40B4-BE49-F238E27FC236}">
                <a16:creationId xmlns:a16="http://schemas.microsoft.com/office/drawing/2014/main" id="{C28E3AF6-2D90-4735-AE1D-2C5688DB8B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9700" name="Footer Placeholder 4">
            <a:extLst>
              <a:ext uri="{FF2B5EF4-FFF2-40B4-BE49-F238E27FC236}">
                <a16:creationId xmlns:a16="http://schemas.microsoft.com/office/drawing/2014/main" id="{ADF540A1-4E91-4277-9888-027B4F52E7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29701" name="Slide Number Placeholder 5">
            <a:extLst>
              <a:ext uri="{FF2B5EF4-FFF2-40B4-BE49-F238E27FC236}">
                <a16:creationId xmlns:a16="http://schemas.microsoft.com/office/drawing/2014/main" id="{D0993C54-0238-4EFE-9CFF-4C50CD72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29702" name="Picture 2">
            <a:extLst>
              <a:ext uri="{FF2B5EF4-FFF2-40B4-BE49-F238E27FC236}">
                <a16:creationId xmlns:a16="http://schemas.microsoft.com/office/drawing/2014/main" id="{8AE24A7E-D797-4A7D-BAAF-F0385C2F0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1317625"/>
            <a:ext cx="73914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6C5D-1488-4AA7-B99A-C771539F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zh-CN" altLang="en-US" sz="3600"/>
              <a:t>温度预报的最小二乘估计</a:t>
            </a:r>
          </a:p>
        </p:txBody>
      </p:sp>
      <p:sp>
        <p:nvSpPr>
          <p:cNvPr id="31747" name="Date Placeholder 3">
            <a:extLst>
              <a:ext uri="{FF2B5EF4-FFF2-40B4-BE49-F238E27FC236}">
                <a16:creationId xmlns:a16="http://schemas.microsoft.com/office/drawing/2014/main" id="{9E96A153-56A3-4241-8DD5-1469F201A5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1748" name="Footer Placeholder 4">
            <a:extLst>
              <a:ext uri="{FF2B5EF4-FFF2-40B4-BE49-F238E27FC236}">
                <a16:creationId xmlns:a16="http://schemas.microsoft.com/office/drawing/2014/main" id="{84C2FB8D-6BA9-45FA-8DC7-9DD7EF9B76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31749" name="Slide Number Placeholder 5">
            <a:extLst>
              <a:ext uri="{FF2B5EF4-FFF2-40B4-BE49-F238E27FC236}">
                <a16:creationId xmlns:a16="http://schemas.microsoft.com/office/drawing/2014/main" id="{AA3696D6-1131-4CC2-A25A-00926DA6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31750" name="Picture 2">
            <a:extLst>
              <a:ext uri="{FF2B5EF4-FFF2-40B4-BE49-F238E27FC236}">
                <a16:creationId xmlns:a16="http://schemas.microsoft.com/office/drawing/2014/main" id="{7DDD9157-C3CC-47B9-9B52-7D030AEDC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1325563"/>
            <a:ext cx="6967537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866C-4250-483A-9EDF-63D6D709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/>
              <a:t>估计残差方差</a:t>
            </a:r>
          </a:p>
        </p:txBody>
      </p:sp>
      <p:sp>
        <p:nvSpPr>
          <p:cNvPr id="33795" name="Date Placeholder 3">
            <a:extLst>
              <a:ext uri="{FF2B5EF4-FFF2-40B4-BE49-F238E27FC236}">
                <a16:creationId xmlns:a16="http://schemas.microsoft.com/office/drawing/2014/main" id="{9B138774-6A4E-4CAA-A2CF-D241992C6A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3796" name="Footer Placeholder 4">
            <a:extLst>
              <a:ext uri="{FF2B5EF4-FFF2-40B4-BE49-F238E27FC236}">
                <a16:creationId xmlns:a16="http://schemas.microsoft.com/office/drawing/2014/main" id="{9BE14899-6DF0-48FC-8636-6651FA9986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33797" name="Slide Number Placeholder 5">
            <a:extLst>
              <a:ext uri="{FF2B5EF4-FFF2-40B4-BE49-F238E27FC236}">
                <a16:creationId xmlns:a16="http://schemas.microsoft.com/office/drawing/2014/main" id="{5105FA68-5FD5-4BAD-849F-1515EB90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33798" name="Picture 2">
            <a:extLst>
              <a:ext uri="{FF2B5EF4-FFF2-40B4-BE49-F238E27FC236}">
                <a16:creationId xmlns:a16="http://schemas.microsoft.com/office/drawing/2014/main" id="{AFAB3C60-AFC2-452F-9BD2-0E055E9BE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279525"/>
            <a:ext cx="7162800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3521-973E-45E2-8D4A-300896E4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/>
              <a:t>方差分析</a:t>
            </a:r>
          </a:p>
        </p:txBody>
      </p:sp>
      <p:sp>
        <p:nvSpPr>
          <p:cNvPr id="35843" name="Date Placeholder 3">
            <a:extLst>
              <a:ext uri="{FF2B5EF4-FFF2-40B4-BE49-F238E27FC236}">
                <a16:creationId xmlns:a16="http://schemas.microsoft.com/office/drawing/2014/main" id="{AC018039-45A7-4689-BDCF-79E3F07F47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5844" name="Footer Placeholder 4">
            <a:extLst>
              <a:ext uri="{FF2B5EF4-FFF2-40B4-BE49-F238E27FC236}">
                <a16:creationId xmlns:a16="http://schemas.microsoft.com/office/drawing/2014/main" id="{1EFF4DB0-0C41-4DBC-AA0F-F0A2D21AD9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35845" name="Slide Number Placeholder 5">
            <a:extLst>
              <a:ext uri="{FF2B5EF4-FFF2-40B4-BE49-F238E27FC236}">
                <a16:creationId xmlns:a16="http://schemas.microsoft.com/office/drawing/2014/main" id="{416AC48D-3612-421C-B02F-FCB223B0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13</a:t>
            </a:r>
          </a:p>
        </p:txBody>
      </p:sp>
      <p:pic>
        <p:nvPicPr>
          <p:cNvPr id="35846" name="Picture 2">
            <a:extLst>
              <a:ext uri="{FF2B5EF4-FFF2-40B4-BE49-F238E27FC236}">
                <a16:creationId xmlns:a16="http://schemas.microsoft.com/office/drawing/2014/main" id="{C205A0D7-2204-4DC0-9071-45696E3ED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1477963"/>
            <a:ext cx="6507162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ED05-1C95-46E7-95B8-C3856B3F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/>
              <a:t>方差分析</a:t>
            </a:r>
          </a:p>
        </p:txBody>
      </p:sp>
      <p:sp>
        <p:nvSpPr>
          <p:cNvPr id="37891" name="Date Placeholder 3">
            <a:extLst>
              <a:ext uri="{FF2B5EF4-FFF2-40B4-BE49-F238E27FC236}">
                <a16:creationId xmlns:a16="http://schemas.microsoft.com/office/drawing/2014/main" id="{D58D5379-BC4B-4E1F-ABC8-855B53399D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892" name="Footer Placeholder 4">
            <a:extLst>
              <a:ext uri="{FF2B5EF4-FFF2-40B4-BE49-F238E27FC236}">
                <a16:creationId xmlns:a16="http://schemas.microsoft.com/office/drawing/2014/main" id="{51917A41-31E4-4CDF-B4CB-74350EAC07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37893" name="Slide Number Placeholder 5">
            <a:extLst>
              <a:ext uri="{FF2B5EF4-FFF2-40B4-BE49-F238E27FC236}">
                <a16:creationId xmlns:a16="http://schemas.microsoft.com/office/drawing/2014/main" id="{F4D1ECB3-ABAD-4871-AD19-90B41193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14</a:t>
            </a:r>
          </a:p>
        </p:txBody>
      </p:sp>
      <p:pic>
        <p:nvPicPr>
          <p:cNvPr id="37894" name="Picture 2">
            <a:extLst>
              <a:ext uri="{FF2B5EF4-FFF2-40B4-BE49-F238E27FC236}">
                <a16:creationId xmlns:a16="http://schemas.microsoft.com/office/drawing/2014/main" id="{75E969D4-C4EB-4717-BB1C-C1E8D0CED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331913"/>
            <a:ext cx="84582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4">
            <a:extLst>
              <a:ext uri="{FF2B5EF4-FFF2-40B4-BE49-F238E27FC236}">
                <a16:creationId xmlns:a16="http://schemas.microsoft.com/office/drawing/2014/main" id="{679C7748-C737-4BE7-9677-9EFD6F2DE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3548063"/>
            <a:ext cx="6619875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D280-9A76-47ED-89BC-FAC1A4EA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dirty="0"/>
              <a:t>R</a:t>
            </a:r>
            <a:r>
              <a:rPr lang="en-US" altLang="zh-CN" baseline="30000" dirty="0"/>
              <a:t>2</a:t>
            </a:r>
            <a:endParaRPr lang="zh-CN" altLang="en-US" baseline="30000" dirty="0"/>
          </a:p>
        </p:txBody>
      </p:sp>
      <p:sp>
        <p:nvSpPr>
          <p:cNvPr id="39939" name="Date Placeholder 3">
            <a:extLst>
              <a:ext uri="{FF2B5EF4-FFF2-40B4-BE49-F238E27FC236}">
                <a16:creationId xmlns:a16="http://schemas.microsoft.com/office/drawing/2014/main" id="{FEC999B5-F654-48DB-9C70-2545577A37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9940" name="Footer Placeholder 4">
            <a:extLst>
              <a:ext uri="{FF2B5EF4-FFF2-40B4-BE49-F238E27FC236}">
                <a16:creationId xmlns:a16="http://schemas.microsoft.com/office/drawing/2014/main" id="{EA176742-9757-400C-9A37-92A7B98379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39941" name="Slide Number Placeholder 5">
            <a:extLst>
              <a:ext uri="{FF2B5EF4-FFF2-40B4-BE49-F238E27FC236}">
                <a16:creationId xmlns:a16="http://schemas.microsoft.com/office/drawing/2014/main" id="{14BFD597-31E5-4739-B811-25EDF922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39942" name="Picture 2">
            <a:extLst>
              <a:ext uri="{FF2B5EF4-FFF2-40B4-BE49-F238E27FC236}">
                <a16:creationId xmlns:a16="http://schemas.microsoft.com/office/drawing/2014/main" id="{79E8A96A-BAEA-4211-8EE9-C604EE893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1468438"/>
            <a:ext cx="7343775" cy="464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1383-63B2-4AEC-861A-15884150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/>
              <a:t>多元线性回归</a:t>
            </a:r>
            <a:endParaRPr lang="en-US" altLang="zh-CN" baseline="30000" dirty="0"/>
          </a:p>
        </p:txBody>
      </p:sp>
      <p:sp>
        <p:nvSpPr>
          <p:cNvPr id="41987" name="Date Placeholder 3">
            <a:extLst>
              <a:ext uri="{FF2B5EF4-FFF2-40B4-BE49-F238E27FC236}">
                <a16:creationId xmlns:a16="http://schemas.microsoft.com/office/drawing/2014/main" id="{5DDEEC58-204F-4724-B89A-B7373ED69C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1988" name="Footer Placeholder 4">
            <a:extLst>
              <a:ext uri="{FF2B5EF4-FFF2-40B4-BE49-F238E27FC236}">
                <a16:creationId xmlns:a16="http://schemas.microsoft.com/office/drawing/2014/main" id="{3F7CFA0A-4B83-4106-9492-692D256E12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41989" name="Slide Number Placeholder 5">
            <a:extLst>
              <a:ext uri="{FF2B5EF4-FFF2-40B4-BE49-F238E27FC236}">
                <a16:creationId xmlns:a16="http://schemas.microsoft.com/office/drawing/2014/main" id="{8765F85D-FBC3-499D-8779-90367C0E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41990" name="Picture 2">
            <a:extLst>
              <a:ext uri="{FF2B5EF4-FFF2-40B4-BE49-F238E27FC236}">
                <a16:creationId xmlns:a16="http://schemas.microsoft.com/office/drawing/2014/main" id="{C3445BBC-1B69-46A3-8507-23D859AF7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227138"/>
            <a:ext cx="662463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06BAF-148A-4A7D-A6A8-A1F8A13C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回归几何</a:t>
            </a:r>
          </a:p>
        </p:txBody>
      </p:sp>
      <p:sp>
        <p:nvSpPr>
          <p:cNvPr id="44036" name="日期占位符 3">
            <a:extLst>
              <a:ext uri="{FF2B5EF4-FFF2-40B4-BE49-F238E27FC236}">
                <a16:creationId xmlns:a16="http://schemas.microsoft.com/office/drawing/2014/main" id="{0EC09BDE-556B-4F2C-BCF4-6388B2F6D5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4037" name="页脚占位符 4">
            <a:extLst>
              <a:ext uri="{FF2B5EF4-FFF2-40B4-BE49-F238E27FC236}">
                <a16:creationId xmlns:a16="http://schemas.microsoft.com/office/drawing/2014/main" id="{A8E4E0FE-A80A-4253-BF64-C41D1779BF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44038" name="灯片编号占位符 5">
            <a:extLst>
              <a:ext uri="{FF2B5EF4-FFF2-40B4-BE49-F238E27FC236}">
                <a16:creationId xmlns:a16="http://schemas.microsoft.com/office/drawing/2014/main" id="{63F06A3B-A1A8-4736-8304-BFD476FB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17</a:t>
            </a:r>
          </a:p>
        </p:txBody>
      </p:sp>
      <p:pic>
        <p:nvPicPr>
          <p:cNvPr id="44039" name="Picture 2">
            <a:extLst>
              <a:ext uri="{FF2B5EF4-FFF2-40B4-BE49-F238E27FC236}">
                <a16:creationId xmlns:a16="http://schemas.microsoft.com/office/drawing/2014/main" id="{F3BEA9CB-D13E-4D4F-B031-A3DEDDB01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5" y="1463675"/>
            <a:ext cx="6296025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1A2F1-6C0F-40F2-BDE2-5376E2EF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矩阵表示的回归</a:t>
            </a:r>
          </a:p>
        </p:txBody>
      </p:sp>
      <p:sp>
        <p:nvSpPr>
          <p:cNvPr id="45059" name="日期占位符 3">
            <a:extLst>
              <a:ext uri="{FF2B5EF4-FFF2-40B4-BE49-F238E27FC236}">
                <a16:creationId xmlns:a16="http://schemas.microsoft.com/office/drawing/2014/main" id="{9B336A8D-260C-421D-B6B6-B4DDC7ACA3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5060" name="页脚占位符 4">
            <a:extLst>
              <a:ext uri="{FF2B5EF4-FFF2-40B4-BE49-F238E27FC236}">
                <a16:creationId xmlns:a16="http://schemas.microsoft.com/office/drawing/2014/main" id="{2578AB56-7CD6-457B-BD86-AD7ABB6D6B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45061" name="灯片编号占位符 5">
            <a:extLst>
              <a:ext uri="{FF2B5EF4-FFF2-40B4-BE49-F238E27FC236}">
                <a16:creationId xmlns:a16="http://schemas.microsoft.com/office/drawing/2014/main" id="{B73D4DD8-CB14-4202-AD60-F1135070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18</a:t>
            </a:r>
          </a:p>
        </p:txBody>
      </p:sp>
      <p:pic>
        <p:nvPicPr>
          <p:cNvPr id="45062" name="Picture 2">
            <a:extLst>
              <a:ext uri="{FF2B5EF4-FFF2-40B4-BE49-F238E27FC236}">
                <a16:creationId xmlns:a16="http://schemas.microsoft.com/office/drawing/2014/main" id="{E2F12906-A0E2-49AC-B7A0-6F36EA271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1249363"/>
            <a:ext cx="71437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33F38-F2B4-49EA-8D22-F2AB526C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矩阵表示的回归</a:t>
            </a:r>
          </a:p>
        </p:txBody>
      </p:sp>
      <p:sp>
        <p:nvSpPr>
          <p:cNvPr id="46083" name="日期占位符 3">
            <a:extLst>
              <a:ext uri="{FF2B5EF4-FFF2-40B4-BE49-F238E27FC236}">
                <a16:creationId xmlns:a16="http://schemas.microsoft.com/office/drawing/2014/main" id="{0D0CDCFF-AD31-4683-AC23-735439820E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6084" name="页脚占位符 4">
            <a:extLst>
              <a:ext uri="{FF2B5EF4-FFF2-40B4-BE49-F238E27FC236}">
                <a16:creationId xmlns:a16="http://schemas.microsoft.com/office/drawing/2014/main" id="{DFEFA65C-454E-49AA-91D3-30F050261D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46085" name="灯片编号占位符 5">
            <a:extLst>
              <a:ext uri="{FF2B5EF4-FFF2-40B4-BE49-F238E27FC236}">
                <a16:creationId xmlns:a16="http://schemas.microsoft.com/office/drawing/2014/main" id="{336036B4-F3DC-4C0F-93EF-D61761EE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19</a:t>
            </a:r>
          </a:p>
        </p:txBody>
      </p:sp>
      <p:pic>
        <p:nvPicPr>
          <p:cNvPr id="46086" name="Picture 2">
            <a:extLst>
              <a:ext uri="{FF2B5EF4-FFF2-40B4-BE49-F238E27FC236}">
                <a16:creationId xmlns:a16="http://schemas.microsoft.com/office/drawing/2014/main" id="{A1CE219B-284C-4FF8-BD5C-9D2B2DCE4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225550"/>
            <a:ext cx="6834188" cy="476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96DA-2EC4-4F8E-A055-B2FFB40D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/>
              <a:t>线性回归</a:t>
            </a:r>
          </a:p>
        </p:txBody>
      </p:sp>
      <p:sp>
        <p:nvSpPr>
          <p:cNvPr id="13315" name="Date Placeholder 3">
            <a:extLst>
              <a:ext uri="{FF2B5EF4-FFF2-40B4-BE49-F238E27FC236}">
                <a16:creationId xmlns:a16="http://schemas.microsoft.com/office/drawing/2014/main" id="{9569B928-E344-47BE-A1C4-2C019AEC99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3316" name="Footer Placeholder 4">
            <a:extLst>
              <a:ext uri="{FF2B5EF4-FFF2-40B4-BE49-F238E27FC236}">
                <a16:creationId xmlns:a16="http://schemas.microsoft.com/office/drawing/2014/main" id="{E6881CD7-7153-4CD5-BA52-CD49482DAE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13317" name="Slide Number Placeholder 5">
            <a:extLst>
              <a:ext uri="{FF2B5EF4-FFF2-40B4-BE49-F238E27FC236}">
                <a16:creationId xmlns:a16="http://schemas.microsoft.com/office/drawing/2014/main" id="{4D83C856-20D6-4CF4-815D-EE0859E0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7D04A318-9DD1-4904-9214-DCB85195A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1314450"/>
            <a:ext cx="102997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dirty="0">
                <a:latin typeface="+mn-ea"/>
              </a:rPr>
              <a:t>用于建立</a:t>
            </a:r>
            <a:r>
              <a:rPr lang="zh-CN" altLang="en-US" dirty="0">
                <a:solidFill>
                  <a:srgbClr val="00B0F0"/>
                </a:solidFill>
                <a:latin typeface="+mn-ea"/>
              </a:rPr>
              <a:t>连续</a:t>
            </a:r>
            <a:r>
              <a:rPr lang="zh-CN" altLang="en-US" dirty="0">
                <a:latin typeface="+mn-ea"/>
              </a:rPr>
              <a:t>因变量（结果）和</a:t>
            </a:r>
            <a:r>
              <a:rPr lang="zh-CN" altLang="en-US" dirty="0">
                <a:solidFill>
                  <a:srgbClr val="00B0F0"/>
                </a:solidFill>
                <a:latin typeface="+mn-ea"/>
              </a:rPr>
              <a:t>一个或多个</a:t>
            </a:r>
            <a:r>
              <a:rPr lang="zh-CN" altLang="en-US" dirty="0">
                <a:latin typeface="+mn-ea"/>
              </a:rPr>
              <a:t>自变量（解释因子或预测因子）之间的线性关系模型。</a:t>
            </a:r>
            <a:endParaRPr lang="en-US" altLang="zh-CN" dirty="0">
              <a:latin typeface="+mn-ea"/>
            </a:endParaRPr>
          </a:p>
          <a:p>
            <a:r>
              <a:rPr lang="zh-CN" altLang="en-US" u="sng" dirty="0">
                <a:latin typeface="+mn-ea"/>
              </a:rPr>
              <a:t>拟合回归</a:t>
            </a:r>
            <a:r>
              <a:rPr lang="zh-CN" altLang="en-US" dirty="0">
                <a:latin typeface="+mn-ea"/>
              </a:rPr>
              <a:t>：可以建立因果关系</a:t>
            </a:r>
            <a:endParaRPr lang="en-US" altLang="zh-CN" dirty="0">
              <a:latin typeface="+mn-ea"/>
            </a:endParaRPr>
          </a:p>
          <a:p>
            <a:pPr marL="384048" lvl="1" indent="-182880" defTabSz="91440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来自控制良好的实验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84048" lvl="1" indent="-182880" defTabSz="91440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我们可以操纵自变量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zh-CN" altLang="en-US" u="sng" dirty="0">
                <a:latin typeface="+mn-ea"/>
              </a:rPr>
              <a:t>预测模型</a:t>
            </a:r>
            <a:r>
              <a:rPr lang="zh-CN" altLang="en-US" dirty="0">
                <a:latin typeface="+mn-ea"/>
              </a:rPr>
              <a:t>：可以识别关系</a:t>
            </a:r>
            <a:endParaRPr lang="en-US" altLang="zh-CN" dirty="0">
              <a:latin typeface="+mn-ea"/>
            </a:endParaRPr>
          </a:p>
          <a:p>
            <a:pPr marL="384048" lvl="1" indent="-182880" defTabSz="91440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从观察性研究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84048" lvl="1" indent="-182880" defTabSz="91440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观察哪些因素可用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B0325-DEAC-4B64-A265-908DC485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矩阵表示的回归</a:t>
            </a:r>
          </a:p>
        </p:txBody>
      </p:sp>
      <p:sp>
        <p:nvSpPr>
          <p:cNvPr id="47107" name="日期占位符 3">
            <a:extLst>
              <a:ext uri="{FF2B5EF4-FFF2-40B4-BE49-F238E27FC236}">
                <a16:creationId xmlns:a16="http://schemas.microsoft.com/office/drawing/2014/main" id="{817826F8-CC51-4555-87E3-D6698D55F9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7108" name="页脚占位符 4">
            <a:extLst>
              <a:ext uri="{FF2B5EF4-FFF2-40B4-BE49-F238E27FC236}">
                <a16:creationId xmlns:a16="http://schemas.microsoft.com/office/drawing/2014/main" id="{6C0561F5-3CF5-4B45-B971-0276B053F4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47109" name="灯片编号占位符 5">
            <a:extLst>
              <a:ext uri="{FF2B5EF4-FFF2-40B4-BE49-F238E27FC236}">
                <a16:creationId xmlns:a16="http://schemas.microsoft.com/office/drawing/2014/main" id="{06ACC3C2-0249-4BE1-9A2D-A99B61F1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20</a:t>
            </a:r>
          </a:p>
        </p:txBody>
      </p:sp>
      <p:pic>
        <p:nvPicPr>
          <p:cNvPr id="47110" name="Picture 2">
            <a:extLst>
              <a:ext uri="{FF2B5EF4-FFF2-40B4-BE49-F238E27FC236}">
                <a16:creationId xmlns:a16="http://schemas.microsoft.com/office/drawing/2014/main" id="{964A072F-9FA6-4AE0-BC05-703C49856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1536700"/>
            <a:ext cx="641032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3087C-DE71-4E2D-A06C-966C7FA9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最小二乘估计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131" name="日期占位符 3">
            <a:extLst>
              <a:ext uri="{FF2B5EF4-FFF2-40B4-BE49-F238E27FC236}">
                <a16:creationId xmlns:a16="http://schemas.microsoft.com/office/drawing/2014/main" id="{8D99A1B7-ABAF-483C-BF8E-67FC9E97AD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8132" name="页脚占位符 4">
            <a:extLst>
              <a:ext uri="{FF2B5EF4-FFF2-40B4-BE49-F238E27FC236}">
                <a16:creationId xmlns:a16="http://schemas.microsoft.com/office/drawing/2014/main" id="{4C6EB301-189C-4F36-A403-8B228EC814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48133" name="灯片编号占位符 5">
            <a:extLst>
              <a:ext uri="{FF2B5EF4-FFF2-40B4-BE49-F238E27FC236}">
                <a16:creationId xmlns:a16="http://schemas.microsoft.com/office/drawing/2014/main" id="{5F18EA51-900A-49EE-BA04-01C3672A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21</a:t>
            </a:r>
          </a:p>
        </p:txBody>
      </p:sp>
      <p:pic>
        <p:nvPicPr>
          <p:cNvPr id="48134" name="Picture 2">
            <a:extLst>
              <a:ext uri="{FF2B5EF4-FFF2-40B4-BE49-F238E27FC236}">
                <a16:creationId xmlns:a16="http://schemas.microsoft.com/office/drawing/2014/main" id="{275B520F-4ED6-49EB-A228-97AB26C5C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225550"/>
            <a:ext cx="7148513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F02F1-3EB2-4F18-AAA3-56ED7A74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OLS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估计量的性质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155" name="日期占位符 3">
            <a:extLst>
              <a:ext uri="{FF2B5EF4-FFF2-40B4-BE49-F238E27FC236}">
                <a16:creationId xmlns:a16="http://schemas.microsoft.com/office/drawing/2014/main" id="{9674597A-1921-448C-9922-E43CEACC0F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9156" name="页脚占位符 4">
            <a:extLst>
              <a:ext uri="{FF2B5EF4-FFF2-40B4-BE49-F238E27FC236}">
                <a16:creationId xmlns:a16="http://schemas.microsoft.com/office/drawing/2014/main" id="{E5C0C3DE-BA9F-45B3-8125-04000715C4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49157" name="灯片编号占位符 5">
            <a:extLst>
              <a:ext uri="{FF2B5EF4-FFF2-40B4-BE49-F238E27FC236}">
                <a16:creationId xmlns:a16="http://schemas.microsoft.com/office/drawing/2014/main" id="{DB9A0B58-F1A6-411E-ACAF-1FD1A0BE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22</a:t>
            </a:r>
          </a:p>
        </p:txBody>
      </p:sp>
      <p:pic>
        <p:nvPicPr>
          <p:cNvPr id="49158" name="Picture 2">
            <a:extLst>
              <a:ext uri="{FF2B5EF4-FFF2-40B4-BE49-F238E27FC236}">
                <a16:creationId xmlns:a16="http://schemas.microsoft.com/office/drawing/2014/main" id="{A9416B6B-ABA1-479E-9614-8F3728477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322388"/>
            <a:ext cx="69754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697C5-8AA5-4926-9CA7-5F84ED78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决定系数，</a:t>
            </a:r>
            <a:r>
              <a:rPr lang="en-US" altLang="zh-CN" dirty="0"/>
              <a:t> R</a:t>
            </a:r>
            <a:r>
              <a:rPr lang="en-US" altLang="zh-CN" baseline="30000" dirty="0"/>
              <a:t>2</a:t>
            </a:r>
            <a:r>
              <a:rPr lang="en-US" altLang="zh-CN" dirty="0"/>
              <a:t>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179" name="日期占位符 3">
            <a:extLst>
              <a:ext uri="{FF2B5EF4-FFF2-40B4-BE49-F238E27FC236}">
                <a16:creationId xmlns:a16="http://schemas.microsoft.com/office/drawing/2014/main" id="{C6FC181A-EAA5-435B-AD75-C811AB648F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0180" name="页脚占位符 4">
            <a:extLst>
              <a:ext uri="{FF2B5EF4-FFF2-40B4-BE49-F238E27FC236}">
                <a16:creationId xmlns:a16="http://schemas.microsoft.com/office/drawing/2014/main" id="{191420BB-7217-4258-984B-ABC05446E9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50181" name="灯片编号占位符 5">
            <a:extLst>
              <a:ext uri="{FF2B5EF4-FFF2-40B4-BE49-F238E27FC236}">
                <a16:creationId xmlns:a16="http://schemas.microsoft.com/office/drawing/2014/main" id="{792D66E7-48FA-40B1-8ED2-93CBC028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23</a:t>
            </a:r>
          </a:p>
        </p:txBody>
      </p:sp>
      <p:pic>
        <p:nvPicPr>
          <p:cNvPr id="50182" name="Picture 2">
            <a:extLst>
              <a:ext uri="{FF2B5EF4-FFF2-40B4-BE49-F238E27FC236}">
                <a16:creationId xmlns:a16="http://schemas.microsoft.com/office/drawing/2014/main" id="{F428AB9B-E29B-49C4-9188-CB518724E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595438"/>
            <a:ext cx="7939088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780FD-FFA4-4DB9-9521-1FCD2E62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估计量（系数）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03" name="日期占位符 3">
            <a:extLst>
              <a:ext uri="{FF2B5EF4-FFF2-40B4-BE49-F238E27FC236}">
                <a16:creationId xmlns:a16="http://schemas.microsoft.com/office/drawing/2014/main" id="{406135B1-0FA7-442C-90A1-3BD481CE11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1204" name="页脚占位符 4">
            <a:extLst>
              <a:ext uri="{FF2B5EF4-FFF2-40B4-BE49-F238E27FC236}">
                <a16:creationId xmlns:a16="http://schemas.microsoft.com/office/drawing/2014/main" id="{3D679AD6-138B-4CE5-8961-EC708E8D87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51205" name="灯片编号占位符 5">
            <a:extLst>
              <a:ext uri="{FF2B5EF4-FFF2-40B4-BE49-F238E27FC236}">
                <a16:creationId xmlns:a16="http://schemas.microsoft.com/office/drawing/2014/main" id="{2681430E-45D5-4202-81BC-0F8950BA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51206" name="Rectangle 3">
            <a:extLst>
              <a:ext uri="{FF2B5EF4-FFF2-40B4-BE49-F238E27FC236}">
                <a16:creationId xmlns:a16="http://schemas.microsoft.com/office/drawing/2014/main" id="{05B8E2D7-B0DF-4C48-91B8-CE6415847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1268413"/>
            <a:ext cx="104457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buFontTx/>
              <a:buNone/>
            </a:pPr>
            <a:r>
              <a:rPr lang="zh-CN" altLang="en-US" dirty="0">
                <a:latin typeface="+mn-ea"/>
              </a:rPr>
              <a:t>解释与解释变量中一个单位的变化相关联的响应变量的变化示例：</a:t>
            </a:r>
          </a:p>
          <a:p>
            <a:pPr defTabSz="914400" eaLnBrk="1" hangingPunct="1">
              <a:buFontTx/>
              <a:buNone/>
            </a:pPr>
            <a:r>
              <a:rPr lang="zh-CN" altLang="en-US" dirty="0">
                <a:latin typeface="+mn-ea"/>
              </a:rPr>
              <a:t>（***条件是所有其他变量保持相同***）</a:t>
            </a:r>
            <a:endParaRPr lang="en-US" altLang="zh-CN" dirty="0">
              <a:latin typeface="+mn-ea"/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D16BFB08-7E6D-44B6-BCCC-733BB38B4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365322"/>
              </p:ext>
            </p:extLst>
          </p:nvPr>
        </p:nvGraphicFramePr>
        <p:xfrm>
          <a:off x="3847571" y="2624138"/>
          <a:ext cx="31718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Equation" r:id="rId3" imgW="1574800" imgH="228600" progId="Equation.3">
                  <p:embed/>
                </p:oleObj>
              </mc:Choice>
              <mc:Fallback>
                <p:oleObj name="Equation" r:id="rId3" imgW="1574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7571" y="2624138"/>
                        <a:ext cx="31718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7EBC2C35-0F2C-4804-8ACA-458A04B4B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3962400"/>
            <a:ext cx="107775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这意味着如果你的体重增加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个单位（例如，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磅，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克，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盎司），那么你的反应变量将减少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35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个单位。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695BC-E925-46F1-A9A1-7323EF8E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好的估计量的性质</a:t>
            </a:r>
          </a:p>
        </p:txBody>
      </p:sp>
      <p:sp>
        <p:nvSpPr>
          <p:cNvPr id="52227" name="日期占位符 3">
            <a:extLst>
              <a:ext uri="{FF2B5EF4-FFF2-40B4-BE49-F238E27FC236}">
                <a16:creationId xmlns:a16="http://schemas.microsoft.com/office/drawing/2014/main" id="{376A9934-A70C-44E4-A582-22A4A0DC75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2228" name="页脚占位符 4">
            <a:extLst>
              <a:ext uri="{FF2B5EF4-FFF2-40B4-BE49-F238E27FC236}">
                <a16:creationId xmlns:a16="http://schemas.microsoft.com/office/drawing/2014/main" id="{860EF2B2-144A-498D-BDFF-3AC04A7159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52229" name="灯片编号占位符 5">
            <a:extLst>
              <a:ext uri="{FF2B5EF4-FFF2-40B4-BE49-F238E27FC236}">
                <a16:creationId xmlns:a16="http://schemas.microsoft.com/office/drawing/2014/main" id="{7A9D9733-74FD-4160-8ED2-6C0AFE5B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52230" name="Rectangle 3">
            <a:extLst>
              <a:ext uri="{FF2B5EF4-FFF2-40B4-BE49-F238E27FC236}">
                <a16:creationId xmlns:a16="http://schemas.microsoft.com/office/drawing/2014/main" id="{A89AFB38-3F0C-4CE9-B996-EE3DAF1F5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2" y="1408112"/>
            <a:ext cx="10058399" cy="544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</a:rPr>
              <a:t>无偏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期望估计量的均值等于真均值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200025" lvl="1" indent="0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效率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如果一个估计的方差较小，那么它（比另一个）就更有效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一致性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变得很大，估计量越来越接近总体参数的真实值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渐近正态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估计量的分布收敛到正态分布</a:t>
            </a:r>
            <a:endParaRPr lang="en-US" altLang="ja-JP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低成本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4C87A-13CA-4988-B21D-C3DA44B0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无偏估计量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251" name="日期占位符 3">
            <a:extLst>
              <a:ext uri="{FF2B5EF4-FFF2-40B4-BE49-F238E27FC236}">
                <a16:creationId xmlns:a16="http://schemas.microsoft.com/office/drawing/2014/main" id="{3DF16249-3522-4901-AB3E-91BB3412BD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3252" name="页脚占位符 4">
            <a:extLst>
              <a:ext uri="{FF2B5EF4-FFF2-40B4-BE49-F238E27FC236}">
                <a16:creationId xmlns:a16="http://schemas.microsoft.com/office/drawing/2014/main" id="{308FAE2C-8433-470F-A45C-729704B478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53253" name="灯片编号占位符 5">
            <a:extLst>
              <a:ext uri="{FF2B5EF4-FFF2-40B4-BE49-F238E27FC236}">
                <a16:creationId xmlns:a16="http://schemas.microsoft.com/office/drawing/2014/main" id="{6DC3BBC1-AE3A-4C7F-99C6-9EB65AA0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26</a:t>
            </a:r>
          </a:p>
        </p:txBody>
      </p:sp>
      <p:pic>
        <p:nvPicPr>
          <p:cNvPr id="53254" name="Picture 8">
            <a:extLst>
              <a:ext uri="{FF2B5EF4-FFF2-40B4-BE49-F238E27FC236}">
                <a16:creationId xmlns:a16="http://schemas.microsoft.com/office/drawing/2014/main" id="{6EBD8989-2B8F-4380-A4D7-FE0E9D314F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4"/>
          <a:stretch/>
        </p:blipFill>
        <p:spPr bwMode="auto">
          <a:xfrm>
            <a:off x="1827213" y="455614"/>
            <a:ext cx="7391400" cy="547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EB3BC54-0D16-48EA-BACB-3F1B789F3C8A}"/>
              </a:ext>
            </a:extLst>
          </p:cNvPr>
          <p:cNvSpPr txBox="1"/>
          <p:nvPr/>
        </p:nvSpPr>
        <p:spPr>
          <a:xfrm>
            <a:off x="4910668" y="591026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估计参数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09B20-A641-4352-A346-09614709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效率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275" name="日期占位符 3">
            <a:extLst>
              <a:ext uri="{FF2B5EF4-FFF2-40B4-BE49-F238E27FC236}">
                <a16:creationId xmlns:a16="http://schemas.microsoft.com/office/drawing/2014/main" id="{A188EA7B-AC4B-4D74-A158-9A3ACD7081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4276" name="页脚占位符 4">
            <a:extLst>
              <a:ext uri="{FF2B5EF4-FFF2-40B4-BE49-F238E27FC236}">
                <a16:creationId xmlns:a16="http://schemas.microsoft.com/office/drawing/2014/main" id="{6F200D9B-DEA3-41F1-B91E-5143C85628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54277" name="灯片编号占位符 5">
            <a:extLst>
              <a:ext uri="{FF2B5EF4-FFF2-40B4-BE49-F238E27FC236}">
                <a16:creationId xmlns:a16="http://schemas.microsoft.com/office/drawing/2014/main" id="{200E8D5E-5432-4031-A25D-1AB09A0B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27</a:t>
            </a:r>
          </a:p>
        </p:txBody>
      </p:sp>
      <p:pic>
        <p:nvPicPr>
          <p:cNvPr id="54278" name="Picture 3">
            <a:extLst>
              <a:ext uri="{FF2B5EF4-FFF2-40B4-BE49-F238E27FC236}">
                <a16:creationId xmlns:a16="http://schemas.microsoft.com/office/drawing/2014/main" id="{EE115D3F-E9FA-4DCE-B07F-2E646BC34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79"/>
          <a:stretch/>
        </p:blipFill>
        <p:spPr bwMode="auto">
          <a:xfrm>
            <a:off x="2182813" y="365125"/>
            <a:ext cx="7321550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9509BA-A620-4A74-8998-F3F8E4744A9F}"/>
              </a:ext>
            </a:extLst>
          </p:cNvPr>
          <p:cNvSpPr txBox="1"/>
          <p:nvPr/>
        </p:nvSpPr>
        <p:spPr>
          <a:xfrm>
            <a:off x="5334000" y="590605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β</a:t>
            </a:r>
            <a:r>
              <a:rPr lang="zh-CN" altLang="en-US" dirty="0"/>
              <a:t>估计值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B07AE-59C1-47C2-80D4-0A9D5816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干扰项（残差、误差）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299" name="日期占位符 3">
            <a:extLst>
              <a:ext uri="{FF2B5EF4-FFF2-40B4-BE49-F238E27FC236}">
                <a16:creationId xmlns:a16="http://schemas.microsoft.com/office/drawing/2014/main" id="{9D2FA609-1294-4947-B733-1A2C6C7256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5300" name="页脚占位符 4">
            <a:extLst>
              <a:ext uri="{FF2B5EF4-FFF2-40B4-BE49-F238E27FC236}">
                <a16:creationId xmlns:a16="http://schemas.microsoft.com/office/drawing/2014/main" id="{F7E1675B-839F-473A-9EFA-F1F097B62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55301" name="灯片编号占位符 5">
            <a:extLst>
              <a:ext uri="{FF2B5EF4-FFF2-40B4-BE49-F238E27FC236}">
                <a16:creationId xmlns:a16="http://schemas.microsoft.com/office/drawing/2014/main" id="{BC6C47CC-8E5B-4AC7-8AC1-E85DCF1E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28</a:t>
            </a:r>
          </a:p>
        </p:txBody>
      </p:sp>
      <p:grpSp>
        <p:nvGrpSpPr>
          <p:cNvPr id="55302" name="Group 16">
            <a:extLst>
              <a:ext uri="{FF2B5EF4-FFF2-40B4-BE49-F238E27FC236}">
                <a16:creationId xmlns:a16="http://schemas.microsoft.com/office/drawing/2014/main" id="{AFC149C9-FD71-45E5-BCDF-95AD91498668}"/>
              </a:ext>
            </a:extLst>
          </p:cNvPr>
          <p:cNvGrpSpPr>
            <a:grpSpLocks/>
          </p:cNvGrpSpPr>
          <p:nvPr/>
        </p:nvGrpSpPr>
        <p:grpSpPr bwMode="auto">
          <a:xfrm>
            <a:off x="1592263" y="1466850"/>
            <a:ext cx="8308975" cy="4648200"/>
            <a:chOff x="203993" y="1447800"/>
            <a:chExt cx="8308223" cy="4648200"/>
          </a:xfrm>
        </p:grpSpPr>
        <p:pic>
          <p:nvPicPr>
            <p:cNvPr id="55303" name="Picture 7">
              <a:extLst>
                <a:ext uri="{FF2B5EF4-FFF2-40B4-BE49-F238E27FC236}">
                  <a16:creationId xmlns:a16="http://schemas.microsoft.com/office/drawing/2014/main" id="{BED856A2-EC76-425A-BC27-B9EF74519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993" y="1447800"/>
              <a:ext cx="8308223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4" name="TextBox 14">
              <a:extLst>
                <a:ext uri="{FF2B5EF4-FFF2-40B4-BE49-F238E27FC236}">
                  <a16:creationId xmlns:a16="http://schemas.microsoft.com/office/drawing/2014/main" id="{346D1793-38EB-4247-9FF7-065466D4D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260866" y="3168133"/>
              <a:ext cx="304800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zh-CN" altLang="en-US" dirty="0">
                  <a:latin typeface="Arial" panose="020B0604020202020204" pitchFamily="34" charset="0"/>
                  <a:ea typeface="MS PGothic" panose="020B0600070205080204" pitchFamily="34" charset="-128"/>
                </a:rPr>
                <a:t>行驶里程</a:t>
              </a:r>
              <a:r>
                <a:rPr lang="en-US" altLang="zh-CN" dirty="0">
                  <a:latin typeface="Arial" panose="020B0604020202020204" pitchFamily="34" charset="0"/>
                  <a:ea typeface="MS PGothic" panose="020B0600070205080204" pitchFamily="34" charset="-128"/>
                </a:rPr>
                <a:t>, y</a:t>
              </a:r>
            </a:p>
          </p:txBody>
        </p:sp>
        <p:sp>
          <p:nvSpPr>
            <p:cNvPr id="55305" name="TextBox 15">
              <a:extLst>
                <a:ext uri="{FF2B5EF4-FFF2-40B4-BE49-F238E27FC236}">
                  <a16:creationId xmlns:a16="http://schemas.microsoft.com/office/drawing/2014/main" id="{34BC07F3-D02F-43DD-96BA-F03C87A6B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410200"/>
              <a:ext cx="320040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zh-CN" altLang="en-US" dirty="0">
                  <a:latin typeface="Arial" panose="020B0604020202020204" pitchFamily="34" charset="0"/>
                  <a:ea typeface="MS PGothic" panose="020B0600070205080204" pitchFamily="34" charset="-128"/>
                </a:rPr>
                <a:t>收入</a:t>
              </a:r>
              <a:r>
                <a:rPr lang="en-US" altLang="zh-CN" dirty="0">
                  <a:latin typeface="Arial" panose="020B0604020202020204" pitchFamily="34" charset="0"/>
                  <a:ea typeface="MS PGothic" panose="020B0600070205080204" pitchFamily="34" charset="-128"/>
                </a:rPr>
                <a:t>, X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5FAAE-432C-416C-A427-76A912DD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干扰项</a:t>
            </a:r>
          </a:p>
        </p:txBody>
      </p:sp>
      <p:sp>
        <p:nvSpPr>
          <p:cNvPr id="56323" name="日期占位符 3">
            <a:extLst>
              <a:ext uri="{FF2B5EF4-FFF2-40B4-BE49-F238E27FC236}">
                <a16:creationId xmlns:a16="http://schemas.microsoft.com/office/drawing/2014/main" id="{686B0656-4B4A-4A23-9ED4-67C7985168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6324" name="页脚占位符 4">
            <a:extLst>
              <a:ext uri="{FF2B5EF4-FFF2-40B4-BE49-F238E27FC236}">
                <a16:creationId xmlns:a16="http://schemas.microsoft.com/office/drawing/2014/main" id="{D00A1A19-0038-4CA5-BE5F-93FB06B7C2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56325" name="灯片编号占位符 5">
            <a:extLst>
              <a:ext uri="{FF2B5EF4-FFF2-40B4-BE49-F238E27FC236}">
                <a16:creationId xmlns:a16="http://schemas.microsoft.com/office/drawing/2014/main" id="{C69D9C47-7C55-4BBD-BAFE-86030734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56326" name="Rectangle 3">
            <a:extLst>
              <a:ext uri="{FF2B5EF4-FFF2-40B4-BE49-F238E27FC236}">
                <a16:creationId xmlns:a16="http://schemas.microsoft.com/office/drawing/2014/main" id="{791274F0-7188-45AD-9D3C-E40501CD2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1347788"/>
            <a:ext cx="1035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lnSpc>
                <a:spcPct val="80000"/>
              </a:lnSpc>
            </a:pPr>
            <a:r>
              <a:rPr lang="zh-CN" altLang="en-US" dirty="0">
                <a:latin typeface="+mn-ea"/>
              </a:rPr>
              <a:t>这种干扰包括</a:t>
            </a:r>
            <a:endParaRPr lang="en-US" altLang="zh-CN" dirty="0">
              <a:latin typeface="+mn-ea"/>
            </a:endParaRPr>
          </a:p>
          <a:p>
            <a:pPr marL="384048" lvl="1" indent="-182880" defTabSz="914400" eaLnBrk="1" hangingPunct="1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忽略的变量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84048" lvl="1" indent="-182880" defTabSz="914400" eaLnBrk="1" hangingPunct="1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因变量的测量误差，或数据收集的不精确性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84048" lvl="1" indent="-182880" defTabSz="914400" eaLnBrk="1" hangingPunct="1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过程中固有的随机变化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defTabSz="914400" eaLnBrk="1" hangingPunct="1">
              <a:lnSpc>
                <a:spcPct val="80000"/>
              </a:lnSpc>
            </a:pPr>
            <a:r>
              <a:rPr lang="zh-CN" altLang="en-US" dirty="0">
                <a:latin typeface="+mn-ea"/>
              </a:rPr>
              <a:t>独立于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，因此，</a:t>
            </a:r>
            <a:endParaRPr lang="en-US" altLang="zh-CN" dirty="0">
              <a:latin typeface="+mn-ea"/>
            </a:endParaRPr>
          </a:p>
          <a:p>
            <a:pPr marL="384048" lvl="1" indent="-182880" defTabSz="914400" eaLnBrk="1" hangingPunct="1">
              <a:lnSpc>
                <a:spcPct val="9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干扰期的望值（平均值）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=0  </a:t>
            </a:r>
            <a:r>
              <a:rPr lang="zh-CN" altLang="en-US" u="sng" dirty="0">
                <a:solidFill>
                  <a:srgbClr val="00B0F0"/>
                </a:solidFill>
                <a:latin typeface="+mn-lt"/>
              </a:rPr>
              <a:t>零平均值</a:t>
            </a:r>
            <a:endParaRPr lang="en-US" altLang="zh-CN" u="sng" dirty="0">
              <a:solidFill>
                <a:srgbClr val="00B0F0"/>
              </a:solidFill>
              <a:latin typeface="+mn-lt"/>
            </a:endParaRPr>
          </a:p>
          <a:p>
            <a:pPr marL="384048" lvl="1" indent="-182880" defTabSz="914400" eaLnBrk="1" hangingPunct="1">
              <a:lnSpc>
                <a:spcPct val="9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干扰项的方差在观测值之间是独立的：即具有相同的方差</a:t>
            </a:r>
            <a:r>
              <a:rPr lang="en-US" altLang="zh-CN" dirty="0">
                <a:ea typeface="Arial" pitchFamily="34" charset="0"/>
              </a:rPr>
              <a:t>E(</a:t>
            </a:r>
            <a:r>
              <a:rPr lang="en-US" altLang="zh-CN" dirty="0">
                <a:latin typeface="Symbol" pitchFamily="18" charset="2"/>
                <a:ea typeface="Arial" pitchFamily="34" charset="0"/>
              </a:rPr>
              <a:t>e</a:t>
            </a:r>
            <a:r>
              <a:rPr lang="en-US" altLang="zh-CN" baseline="-25000" dirty="0">
                <a:ea typeface="Arial" pitchFamily="34" charset="0"/>
              </a:rPr>
              <a:t>i</a:t>
            </a:r>
            <a:r>
              <a:rPr lang="en-US" altLang="zh-CN" baseline="30000" dirty="0">
                <a:ea typeface="Arial" pitchFamily="34" charset="0"/>
              </a:rPr>
              <a:t>2</a:t>
            </a:r>
            <a:r>
              <a:rPr lang="en-US" altLang="zh-CN" dirty="0">
                <a:ea typeface="Arial" pitchFamily="34" charset="0"/>
              </a:rPr>
              <a:t>)=</a:t>
            </a:r>
            <a:r>
              <a:rPr lang="en-US" altLang="zh-CN" dirty="0">
                <a:latin typeface="Symbol" pitchFamily="18" charset="2"/>
                <a:ea typeface="Arial" pitchFamily="34" charset="0"/>
              </a:rPr>
              <a:t>s</a:t>
            </a:r>
            <a:r>
              <a:rPr lang="en-US" altLang="zh-CN" baseline="30000" dirty="0">
                <a:ea typeface="Arial" pitchFamily="34" charset="0"/>
              </a:rPr>
              <a:t>2  </a:t>
            </a:r>
            <a:r>
              <a:rPr lang="zh-CN" altLang="en-US" u="sng" dirty="0">
                <a:solidFill>
                  <a:srgbClr val="00B0F0"/>
                </a:solidFill>
                <a:latin typeface="+mn-lt"/>
              </a:rPr>
              <a:t>同方差性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假设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84048" lvl="1" indent="-182880" defTabSz="914400" eaLnBrk="1" hangingPunct="1">
              <a:lnSpc>
                <a:spcPct val="9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如果是</a:t>
            </a:r>
            <a:r>
              <a:rPr lang="zh-CN" altLang="en-US" u="sng" dirty="0">
                <a:solidFill>
                  <a:srgbClr val="00B0F0"/>
                </a:solidFill>
                <a:latin typeface="+mn-lt"/>
              </a:rPr>
              <a:t>异方差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（系统地变化），则需要另一种方法（如加权最小二乘法）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DC0E-6840-4E48-91A7-9F4ED8A1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/>
              <a:t>线性回归</a:t>
            </a:r>
          </a:p>
        </p:txBody>
      </p:sp>
      <p:sp>
        <p:nvSpPr>
          <p:cNvPr id="15363" name="Date Placeholder 3">
            <a:extLst>
              <a:ext uri="{FF2B5EF4-FFF2-40B4-BE49-F238E27FC236}">
                <a16:creationId xmlns:a16="http://schemas.microsoft.com/office/drawing/2014/main" id="{88FC40B9-1AC3-4AAB-90CA-4A396E9B10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5364" name="Footer Placeholder 4">
            <a:extLst>
              <a:ext uri="{FF2B5EF4-FFF2-40B4-BE49-F238E27FC236}">
                <a16:creationId xmlns:a16="http://schemas.microsoft.com/office/drawing/2014/main" id="{DCCA08F2-C7A8-4EC8-B23D-812B12B4A2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15365" name="Slide Number Placeholder 5">
            <a:extLst>
              <a:ext uri="{FF2B5EF4-FFF2-40B4-BE49-F238E27FC236}">
                <a16:creationId xmlns:a16="http://schemas.microsoft.com/office/drawing/2014/main" id="{855582CC-F13F-400E-99AE-ED4AC650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</a:rPr>
              <a:t>三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92AA606B-E4B7-433B-BF5D-0B8CDA271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1387475"/>
            <a:ext cx="102997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lnSpc>
                <a:spcPct val="80000"/>
              </a:lnSpc>
            </a:pPr>
            <a:r>
              <a:rPr lang="zh-CN" altLang="en-US" dirty="0">
                <a:latin typeface="+mn-ea"/>
              </a:rPr>
              <a:t>研究和应用最广泛的统计技术</a:t>
            </a:r>
          </a:p>
          <a:p>
            <a:pPr defTabSz="914400" eaLnBrk="1" hangingPunct="1">
              <a:lnSpc>
                <a:spcPct val="80000"/>
              </a:lnSpc>
            </a:pPr>
            <a:r>
              <a:rPr lang="zh-CN" altLang="en-US" dirty="0">
                <a:latin typeface="+mn-ea"/>
              </a:rPr>
              <a:t>为什么？</a:t>
            </a:r>
            <a:endParaRPr lang="en-US" altLang="zh-CN" dirty="0">
              <a:latin typeface="+mn-ea"/>
            </a:endParaRPr>
          </a:p>
          <a:p>
            <a:pPr marL="384048" lvl="1" indent="-182880" defTabSz="914400" eaLnBrk="1" hangingPunct="1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可以对变量之间的各种关系进行建模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84048" lvl="1" indent="-182880" defTabSz="914400" eaLnBrk="1" hangingPunct="1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线性回归的许多假设很容易满足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84048" lvl="1" indent="-182880" defTabSz="914400" eaLnBrk="1" hangingPunct="1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输出很容易解释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84048" lvl="1" indent="-182880" defTabSz="914400" eaLnBrk="1" hangingPunct="1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软件包很容易获得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defTabSz="914400" eaLnBrk="1" hangingPunct="1">
              <a:lnSpc>
                <a:spcPct val="80000"/>
              </a:lnSpc>
            </a:pPr>
            <a:r>
              <a:rPr lang="zh-CN" altLang="en-US" dirty="0">
                <a:latin typeface="+mn-ea"/>
              </a:rPr>
              <a:t>缺点</a:t>
            </a:r>
            <a:endParaRPr lang="en-US" altLang="zh-CN" dirty="0">
              <a:latin typeface="+mn-ea"/>
            </a:endParaRPr>
          </a:p>
          <a:p>
            <a:pPr marL="384048" lvl="1" indent="-182880" defTabSz="914400" eaLnBrk="1" hangingPunct="1">
              <a:lnSpc>
                <a:spcPct val="80000"/>
              </a:lnSpc>
            </a:pPr>
            <a:r>
              <a:rPr lang="zh-CN" altLang="en-US" dirty="0">
                <a:latin typeface="+mn-ea"/>
              </a:rPr>
              <a:t>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可能被过度使用和误用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84048" lvl="1" indent="-182880" defTabSz="914400" eaLnBrk="1" hangingPunct="1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正确的替代建模技术并不总是已知的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–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因此研究人员试图将所有东西都融入其中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FEE2C-C2B0-4581-B9D6-8CD5F58E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干扰项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347" name="日期占位符 3">
            <a:extLst>
              <a:ext uri="{FF2B5EF4-FFF2-40B4-BE49-F238E27FC236}">
                <a16:creationId xmlns:a16="http://schemas.microsoft.com/office/drawing/2014/main" id="{B1919512-776B-4284-AE02-46C22C6DC0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7348" name="页脚占位符 4">
            <a:extLst>
              <a:ext uri="{FF2B5EF4-FFF2-40B4-BE49-F238E27FC236}">
                <a16:creationId xmlns:a16="http://schemas.microsoft.com/office/drawing/2014/main" id="{4AA032FD-E7F9-4C4F-A8FC-262C7D76D5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57349" name="灯片编号占位符 5">
            <a:extLst>
              <a:ext uri="{FF2B5EF4-FFF2-40B4-BE49-F238E27FC236}">
                <a16:creationId xmlns:a16="http://schemas.microsoft.com/office/drawing/2014/main" id="{61387C29-A2F6-442B-9A80-8BF7BE1D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57350" name="Rectangle 3">
            <a:extLst>
              <a:ext uri="{FF2B5EF4-FFF2-40B4-BE49-F238E27FC236}">
                <a16:creationId xmlns:a16="http://schemas.microsoft.com/office/drawing/2014/main" id="{FA8582E5-74AD-4BF1-9AB0-255ECD9EC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1525588"/>
            <a:ext cx="101155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lnSpc>
                <a:spcPct val="80000"/>
              </a:lnSpc>
            </a:pPr>
            <a:r>
              <a:rPr lang="zh-CN" altLang="en-US" sz="2400" dirty="0">
                <a:ea typeface="MS PGothic" panose="020B0600070205080204" pitchFamily="34" charset="-128"/>
              </a:rPr>
              <a:t>独立于</a:t>
            </a:r>
            <a:r>
              <a:rPr lang="en-US" altLang="zh-CN" sz="2400" dirty="0">
                <a:ea typeface="ＭＳ Ｐゴシック" pitchFamily="34" charset="-128"/>
              </a:rPr>
              <a:t>X </a:t>
            </a:r>
            <a:r>
              <a:rPr lang="zh-CN" altLang="en-US" sz="2400" dirty="0">
                <a:ea typeface="MS PGothic" panose="020B0600070205080204" pitchFamily="34" charset="-128"/>
              </a:rPr>
              <a:t>，因此，</a:t>
            </a:r>
          </a:p>
          <a:p>
            <a:pPr marL="250508" indent="-182880" defTabSz="914400" eaLnBrk="1" hangingPunct="1">
              <a:spcBef>
                <a:spcPts val="200"/>
              </a:spcBef>
              <a:spcAft>
                <a:spcPts val="400"/>
              </a:spcAft>
              <a:buFont typeface="Calibri" pitchFamily="34" charset="0"/>
              <a:buChar char="◦"/>
            </a:pPr>
            <a:r>
              <a:rPr lang="zh-CN" altLang="en-US" sz="2000" u="sng" dirty="0">
                <a:solidFill>
                  <a:schemeClr val="accent2"/>
                </a:solidFill>
                <a:latin typeface="+mn-lt"/>
              </a:rPr>
              <a:t>序列独立性：</a:t>
            </a:r>
            <a:r>
              <a:rPr lang="zh-CN" altLang="en-US" sz="2000" dirty="0">
                <a:solidFill>
                  <a:schemeClr val="tx1"/>
                </a:solidFill>
                <a:latin typeface="+mn-lt"/>
              </a:rPr>
              <a:t>扰动项不相关</a:t>
            </a:r>
            <a:r>
              <a:rPr lang="en-US" altLang="zh-CN" sz="2000" dirty="0" err="1">
                <a:ea typeface="Arial" pitchFamily="34" charset="0"/>
              </a:rPr>
              <a:t>Cov</a:t>
            </a:r>
            <a:r>
              <a:rPr lang="en-US" altLang="zh-CN" sz="2000" dirty="0">
                <a:ea typeface="Arial" pitchFamily="34" charset="0"/>
              </a:rPr>
              <a:t>[</a:t>
            </a:r>
            <a:r>
              <a:rPr lang="en-US" altLang="zh-CN" sz="2000" dirty="0" err="1">
                <a:latin typeface="Symbol" pitchFamily="18" charset="2"/>
                <a:ea typeface="Arial" pitchFamily="34" charset="0"/>
              </a:rPr>
              <a:t>e</a:t>
            </a:r>
            <a:r>
              <a:rPr lang="en-US" altLang="zh-CN" sz="2000" baseline="-25000" dirty="0" err="1">
                <a:ea typeface="Arial" pitchFamily="34" charset="0"/>
              </a:rPr>
              <a:t>i,</a:t>
            </a:r>
            <a:r>
              <a:rPr lang="en-US" altLang="zh-CN" sz="2000" dirty="0" err="1">
                <a:latin typeface="Symbol" pitchFamily="18" charset="2"/>
                <a:ea typeface="Arial" pitchFamily="34" charset="0"/>
              </a:rPr>
              <a:t>e</a:t>
            </a:r>
            <a:r>
              <a:rPr lang="en-US" altLang="zh-CN" sz="2000" baseline="-25000" dirty="0" err="1">
                <a:ea typeface="Arial" pitchFamily="34" charset="0"/>
              </a:rPr>
              <a:t>j</a:t>
            </a:r>
            <a:r>
              <a:rPr lang="en-US" altLang="zh-CN" sz="2000" dirty="0">
                <a:ea typeface="Arial" pitchFamily="34" charset="0"/>
              </a:rPr>
              <a:t>] = 0</a:t>
            </a:r>
            <a:endParaRPr lang="en-US" altLang="zh-CN" sz="2000" dirty="0">
              <a:solidFill>
                <a:schemeClr val="tx1"/>
              </a:solidFill>
              <a:latin typeface="+mn-lt"/>
            </a:endParaRPr>
          </a:p>
          <a:p>
            <a:pPr marL="566928" lvl="2" indent="-182880" defTabSz="914400" eaLnBrk="1" hangingPunct="1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（序列相关发生在时间序列数据中，重复度量）</a:t>
            </a:r>
          </a:p>
          <a:p>
            <a:pPr marL="250508" indent="-182880" defTabSz="914400" eaLnBrk="1" hangingPunct="1">
              <a:spcBef>
                <a:spcPts val="200"/>
              </a:spcBef>
              <a:spcAft>
                <a:spcPts val="400"/>
              </a:spcAft>
              <a:buFont typeface="Calibri" pitchFamily="34" charset="0"/>
              <a:buChar char="◦"/>
            </a:pPr>
            <a:r>
              <a:rPr lang="zh-CN" altLang="en-US" sz="2000" dirty="0">
                <a:solidFill>
                  <a:schemeClr val="tx1"/>
                </a:solidFill>
                <a:latin typeface="+mn-lt"/>
              </a:rPr>
              <a:t>回归系数的</a:t>
            </a:r>
            <a:r>
              <a:rPr lang="zh-CN" altLang="en-US" sz="2000" u="sng" dirty="0">
                <a:solidFill>
                  <a:schemeClr val="accent2"/>
                </a:solidFill>
                <a:latin typeface="+mn-lt"/>
              </a:rPr>
              <a:t>外生性</a:t>
            </a:r>
          </a:p>
          <a:p>
            <a:pPr marL="566928" lvl="2" indent="-182880" defTabSz="914400" eaLnBrk="1" hangingPunct="1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回归系数与扰动项不相关。</a:t>
            </a:r>
          </a:p>
          <a:p>
            <a:pPr marL="566928" lvl="2" indent="-182880" defTabSz="914400" eaLnBrk="1" hangingPunct="1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即，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Y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不直接影响外生回归系数</a:t>
            </a:r>
          </a:p>
          <a:p>
            <a:pPr lvl="2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zh-CN" sz="1800" dirty="0" err="1">
                <a:ea typeface="Arial" pitchFamily="34" charset="0"/>
              </a:rPr>
              <a:t>Cov</a:t>
            </a:r>
            <a:r>
              <a:rPr lang="en-US" altLang="zh-CN" sz="1800" dirty="0">
                <a:ea typeface="Arial" pitchFamily="34" charset="0"/>
              </a:rPr>
              <a:t>[</a:t>
            </a:r>
            <a:r>
              <a:rPr lang="en-US" altLang="zh-CN" sz="1800" dirty="0" err="1">
                <a:ea typeface="Arial" pitchFamily="34" charset="0"/>
              </a:rPr>
              <a:t>X</a:t>
            </a:r>
            <a:r>
              <a:rPr lang="en-US" altLang="zh-CN" sz="1800" baseline="-25000" dirty="0" err="1">
                <a:ea typeface="Arial" pitchFamily="34" charset="0"/>
              </a:rPr>
              <a:t>i,</a:t>
            </a:r>
            <a:r>
              <a:rPr lang="en-US" altLang="zh-CN" sz="1800" dirty="0" err="1">
                <a:latin typeface="Symbol" pitchFamily="18" charset="2"/>
                <a:ea typeface="Arial" pitchFamily="34" charset="0"/>
              </a:rPr>
              <a:t>e</a:t>
            </a:r>
            <a:r>
              <a:rPr lang="en-US" altLang="zh-CN" sz="1800" baseline="-25000" dirty="0" err="1">
                <a:ea typeface="Arial" pitchFamily="34" charset="0"/>
              </a:rPr>
              <a:t>j</a:t>
            </a:r>
            <a:r>
              <a:rPr lang="en-US" altLang="zh-CN" sz="1800" dirty="0">
                <a:ea typeface="Arial" pitchFamily="34" charset="0"/>
              </a:rPr>
              <a:t>] = 0</a:t>
            </a:r>
          </a:p>
          <a:p>
            <a:pPr marL="566928" lvl="2" indent="-182880" defTabSz="914400" eaLnBrk="1" hangingPunct="1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示例：用“速度方差”预测“平均速度”</a:t>
            </a:r>
          </a:p>
          <a:p>
            <a:pPr marL="250508" indent="-182880" defTabSz="914400" eaLnBrk="1" hangingPunct="1">
              <a:spcBef>
                <a:spcPts val="200"/>
              </a:spcBef>
              <a:spcAft>
                <a:spcPts val="400"/>
              </a:spcAft>
              <a:buFont typeface="Calibri" pitchFamily="34" charset="0"/>
              <a:buChar char="◦"/>
            </a:pPr>
            <a:r>
              <a:rPr lang="zh-CN" altLang="en-US" sz="2000" dirty="0">
                <a:solidFill>
                  <a:schemeClr val="tx1"/>
                </a:solidFill>
                <a:latin typeface="+mn-lt"/>
              </a:rPr>
              <a:t>如果需要包括</a:t>
            </a:r>
            <a:r>
              <a:rPr lang="zh-CN" altLang="en-US" sz="2000" u="sng" dirty="0">
                <a:solidFill>
                  <a:schemeClr val="accent2"/>
                </a:solidFill>
                <a:latin typeface="+mn-lt"/>
              </a:rPr>
              <a:t>内生变量</a:t>
            </a:r>
          </a:p>
          <a:p>
            <a:pPr marL="566928" lvl="2" indent="-182880" defTabSz="914400" eaLnBrk="1" hangingPunct="1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不能使用简单线性回归</a:t>
            </a:r>
          </a:p>
          <a:p>
            <a:pPr marL="566928" lvl="2" indent="-182880" defTabSz="914400" eaLnBrk="1" hangingPunct="1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需要替代方法（多阶最小二乘法，结构方程模型）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818E6-9153-4FBE-8194-8370EA03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干扰项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371" name="日期占位符 3">
            <a:extLst>
              <a:ext uri="{FF2B5EF4-FFF2-40B4-BE49-F238E27FC236}">
                <a16:creationId xmlns:a16="http://schemas.microsoft.com/office/drawing/2014/main" id="{166F3D61-27AB-45E9-90E4-DA0BA9A68F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8372" name="页脚占位符 4">
            <a:extLst>
              <a:ext uri="{FF2B5EF4-FFF2-40B4-BE49-F238E27FC236}">
                <a16:creationId xmlns:a16="http://schemas.microsoft.com/office/drawing/2014/main" id="{2EAAC13E-5714-412B-B15B-F541F67452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58373" name="灯片编号占位符 5">
            <a:extLst>
              <a:ext uri="{FF2B5EF4-FFF2-40B4-BE49-F238E27FC236}">
                <a16:creationId xmlns:a16="http://schemas.microsoft.com/office/drawing/2014/main" id="{E5C30C56-F429-4FC1-8C4E-5048D1DD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58374" name="Rectangle 3">
            <a:extLst>
              <a:ext uri="{FF2B5EF4-FFF2-40B4-BE49-F238E27FC236}">
                <a16:creationId xmlns:a16="http://schemas.microsoft.com/office/drawing/2014/main" id="{C6B9FD25-376D-442C-9467-50D431529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1479550"/>
            <a:ext cx="101155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zh-CN" altLang="en-US" u="sng" dirty="0">
                <a:latin typeface="+mn-ea"/>
              </a:rPr>
              <a:t>正态性假设</a:t>
            </a:r>
          </a:p>
          <a:p>
            <a:pPr defTabSz="914400" eaLnBrk="1" hangingPunct="1"/>
            <a:r>
              <a:rPr lang="zh-CN" altLang="en-US" dirty="0">
                <a:latin typeface="+mn-ea"/>
              </a:rPr>
              <a:t>即扰动应独立且同分布（</a:t>
            </a:r>
            <a:r>
              <a:rPr lang="en-US" altLang="zh-CN" dirty="0" err="1">
                <a:latin typeface="+mn-ea"/>
              </a:rPr>
              <a:t>i.i.d</a:t>
            </a:r>
            <a:r>
              <a:rPr lang="en-US" altLang="zh-CN" dirty="0">
                <a:latin typeface="+mn-ea"/>
              </a:rPr>
              <a:t>.</a:t>
            </a:r>
            <a:r>
              <a:rPr lang="zh-CN" altLang="en-US" dirty="0">
                <a:latin typeface="+mn-ea"/>
              </a:rPr>
              <a:t>正态）</a:t>
            </a:r>
            <a:endParaRPr lang="en-US" altLang="zh-CN" dirty="0"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58375" name="Object 4">
            <a:extLst>
              <a:ext uri="{FF2B5EF4-FFF2-40B4-BE49-F238E27FC236}">
                <a16:creationId xmlns:a16="http://schemas.microsoft.com/office/drawing/2014/main" id="{624FC7C5-22F0-46EA-9885-9B07C47BBB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1475" y="2867025"/>
          <a:ext cx="21336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Equation" r:id="rId3" imgW="876300" imgH="279400" progId="Equation.3">
                  <p:embed/>
                </p:oleObj>
              </mc:Choice>
              <mc:Fallback>
                <p:oleObj name="Equation" r:id="rId3" imgW="8763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5" y="2867025"/>
                        <a:ext cx="21336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>
            <a:extLst>
              <a:ext uri="{FF2B5EF4-FFF2-40B4-BE49-F238E27FC236}">
                <a16:creationId xmlns:a16="http://schemas.microsoft.com/office/drawing/2014/main" id="{450915BE-318E-4F96-91DA-15F4FBB6A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600" y="4132263"/>
            <a:ext cx="99107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此外：</a:t>
            </a:r>
            <a:endParaRPr lang="en-US" altLang="zh-CN" dirty="0">
              <a:latin typeface="+mn-ea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如果你忘记了常数项</a:t>
            </a:r>
            <a:r>
              <a:rPr lang="en-US" altLang="zh-CN" dirty="0"/>
              <a:t>(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o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dirty="0">
                <a:latin typeface="+mn-ea"/>
                <a:ea typeface="+mn-ea"/>
              </a:rPr>
              <a:t>你的其他项可能会得到一些缺失的残差。</a:t>
            </a:r>
            <a:endParaRPr 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775EF-25F3-44B4-B385-89882583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拟合优度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395" name="日期占位符 3">
            <a:extLst>
              <a:ext uri="{FF2B5EF4-FFF2-40B4-BE49-F238E27FC236}">
                <a16:creationId xmlns:a16="http://schemas.microsoft.com/office/drawing/2014/main" id="{72D8B0B0-4986-4B44-9205-0CC05CCFD8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9396" name="页脚占位符 4">
            <a:extLst>
              <a:ext uri="{FF2B5EF4-FFF2-40B4-BE49-F238E27FC236}">
                <a16:creationId xmlns:a16="http://schemas.microsoft.com/office/drawing/2014/main" id="{0F99C329-C309-4B23-AB30-FBF97F83D2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59397" name="灯片编号占位符 5">
            <a:extLst>
              <a:ext uri="{FF2B5EF4-FFF2-40B4-BE49-F238E27FC236}">
                <a16:creationId xmlns:a16="http://schemas.microsoft.com/office/drawing/2014/main" id="{E3448913-6F46-4A9B-AD37-B424DAA3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59398" name="Rectangle 3">
            <a:extLst>
              <a:ext uri="{FF2B5EF4-FFF2-40B4-BE49-F238E27FC236}">
                <a16:creationId xmlns:a16="http://schemas.microsoft.com/office/drawing/2014/main" id="{6F895C75-65D9-42CC-A9D6-00B7F513A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1441450"/>
            <a:ext cx="101155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zh-CN" altLang="en-US" sz="2400" dirty="0">
                <a:latin typeface="+mn-ea"/>
              </a:rPr>
              <a:t>残差越小，拟合越好</a:t>
            </a:r>
            <a:endParaRPr lang="en-US" altLang="zh-CN" sz="2400" dirty="0">
              <a:latin typeface="+mn-ea"/>
            </a:endParaRPr>
          </a:p>
          <a:p>
            <a:pPr defTabSz="914400" eaLnBrk="1" hangingPunct="1"/>
            <a:r>
              <a:rPr lang="zh-CN" altLang="en-US" sz="2400" dirty="0">
                <a:latin typeface="+mn-ea"/>
              </a:rPr>
              <a:t>其中一个度量是相关系数的平方</a:t>
            </a:r>
            <a:r>
              <a:rPr lang="en-US" altLang="zh-CN" sz="2400" dirty="0">
                <a:latin typeface="+mn-ea"/>
              </a:rPr>
              <a:t>R</a:t>
            </a:r>
            <a:r>
              <a:rPr lang="en-US" altLang="zh-CN" sz="2400" baseline="30000" dirty="0">
                <a:latin typeface="+mn-ea"/>
              </a:rPr>
              <a:t>2 </a:t>
            </a:r>
          </a:p>
          <a:p>
            <a:pPr defTabSz="914400" eaLnBrk="1" hangingPunct="1"/>
            <a:r>
              <a:rPr lang="zh-CN" altLang="en-US" sz="2400" dirty="0">
                <a:latin typeface="+mn-ea"/>
              </a:rPr>
              <a:t>相关系数的平方，包括：</a:t>
            </a:r>
            <a:endParaRPr lang="en-US" altLang="zh-CN" sz="2400" dirty="0">
              <a:latin typeface="+mn-ea"/>
            </a:endParaRPr>
          </a:p>
          <a:p>
            <a:pPr marL="566928" lvl="2" indent="-182880" defTabSz="91440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残差标准差（均方根误差），</a:t>
            </a:r>
            <a:r>
              <a:rPr lang="en-US" altLang="zh-CN" dirty="0">
                <a:ea typeface="Arial" pitchFamily="34" charset="0"/>
              </a:rPr>
              <a:t> S</a:t>
            </a:r>
            <a:r>
              <a:rPr lang="en-US" altLang="zh-CN" baseline="-25000" dirty="0">
                <a:ea typeface="Arial" pitchFamily="34" charset="0"/>
              </a:rPr>
              <a:t>RES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566928" lvl="2" indent="-182880" defTabSz="91440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因变量标准差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</a:t>
            </a:r>
            <a:r>
              <a:rPr lang="en-US" altLang="zh-CN" dirty="0">
                <a:ea typeface="Arial" pitchFamily="34" charset="0"/>
              </a:rPr>
              <a:t> S</a:t>
            </a:r>
            <a:r>
              <a:rPr lang="en-US" altLang="zh-CN" baseline="-25000" dirty="0">
                <a:ea typeface="Arial" pitchFamily="34" charset="0"/>
              </a:rPr>
              <a:t>Y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F57AA5B0-CFCC-411D-AAB7-730BBD105C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6713" y="3778250"/>
          <a:ext cx="25146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3" name="Equation" r:id="rId3" imgW="1054100" imgH="508000" progId="Equation.3">
                  <p:embed/>
                </p:oleObj>
              </mc:Choice>
              <mc:Fallback>
                <p:oleObj name="Equation" r:id="rId3" imgW="10541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778250"/>
                        <a:ext cx="2514600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6">
            <a:extLst>
              <a:ext uri="{FF2B5EF4-FFF2-40B4-BE49-F238E27FC236}">
                <a16:creationId xmlns:a16="http://schemas.microsoft.com/office/drawing/2014/main" id="{49598212-2B21-4E9C-BAE7-E96038C2E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13" y="3778250"/>
            <a:ext cx="19812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E3FD3DB2-0CD2-4766-A4E4-149BFA48A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8913" y="3778250"/>
            <a:ext cx="6858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E4F452CD-F6FB-491E-92D6-D524B1045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713" y="3473450"/>
            <a:ext cx="2286000" cy="3698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+mn-ea"/>
                <a:ea typeface="+mn-ea"/>
              </a:rPr>
              <a:t>模型解释的方差</a:t>
            </a:r>
            <a:endParaRPr lang="en-US" sz="18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9">
                <a:extLst>
                  <a:ext uri="{FF2B5EF4-FFF2-40B4-BE49-F238E27FC236}">
                    <a16:creationId xmlns:a16="http://schemas.microsoft.com/office/drawing/2014/main" id="{5A91B66A-EEB6-4D48-A005-053210AEC30D}"/>
                  </a:ext>
                </a:extLst>
              </p:cNvPr>
              <p:cNvSpPr txBox="1"/>
              <p:nvPr/>
            </p:nvSpPr>
            <p:spPr bwMode="auto">
              <a:xfrm>
                <a:off x="1884363" y="5454650"/>
                <a:ext cx="7581900" cy="6397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×100=</m:t>
                      </m:r>
                      <m:r>
                        <m:rPr>
                          <m:nor/>
                        </m:rPr>
                        <a:rPr lang="zh-CN" altLang="en-US" sz="28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“模型解释的方差百分比”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Object 9">
                <a:extLst>
                  <a:ext uri="{FF2B5EF4-FFF2-40B4-BE49-F238E27FC236}">
                    <a16:creationId xmlns:a16="http://schemas.microsoft.com/office/drawing/2014/main" id="{5A91B66A-EEB6-4D48-A005-053210AEC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4363" y="5454650"/>
                <a:ext cx="7581900" cy="6397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1">
            <a:extLst>
              <a:ext uri="{FF2B5EF4-FFF2-40B4-BE49-F238E27FC236}">
                <a16:creationId xmlns:a16="http://schemas.microsoft.com/office/drawing/2014/main" id="{728B0EE8-F0B0-4335-8F29-719FF904F5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7538" y="4616450"/>
          <a:ext cx="39163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4" name="Equation" r:id="rId6" imgW="2171700" imgH="431800" progId="Equation.3">
                  <p:embed/>
                </p:oleObj>
              </mc:Choice>
              <mc:Fallback>
                <p:oleObj name="Equation" r:id="rId6" imgW="21717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38" y="4616450"/>
                        <a:ext cx="391636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15537-C771-4030-A11C-3B7B2156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多元回归模型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19" name="日期占位符 3">
            <a:extLst>
              <a:ext uri="{FF2B5EF4-FFF2-40B4-BE49-F238E27FC236}">
                <a16:creationId xmlns:a16="http://schemas.microsoft.com/office/drawing/2014/main" id="{5840D7FF-C1FE-4301-AF0E-52BA14666D3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0420" name="页脚占位符 4">
            <a:extLst>
              <a:ext uri="{FF2B5EF4-FFF2-40B4-BE49-F238E27FC236}">
                <a16:creationId xmlns:a16="http://schemas.microsoft.com/office/drawing/2014/main" id="{7AABD661-B036-4192-8F28-9DA00EF0A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60421" name="灯片编号占位符 5">
            <a:extLst>
              <a:ext uri="{FF2B5EF4-FFF2-40B4-BE49-F238E27FC236}">
                <a16:creationId xmlns:a16="http://schemas.microsoft.com/office/drawing/2014/main" id="{E317324B-7B85-4176-910D-99E0401B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33</a:t>
            </a:r>
          </a:p>
        </p:txBody>
      </p:sp>
      <p:graphicFrame>
        <p:nvGraphicFramePr>
          <p:cNvPr id="60422" name="Object 19">
            <a:extLst>
              <a:ext uri="{FF2B5EF4-FFF2-40B4-BE49-F238E27FC236}">
                <a16:creationId xmlns:a16="http://schemas.microsoft.com/office/drawing/2014/main" id="{AD24842B-2DE6-40B5-8C60-2426AE2912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0288" y="1439863"/>
          <a:ext cx="42608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Equation" r:id="rId3" imgW="2438400" imgH="241300" progId="Equation.DSMT4">
                  <p:embed/>
                </p:oleObj>
              </mc:Choice>
              <mc:Fallback>
                <p:oleObj name="Equation" r:id="rId3" imgW="2438400" imgH="2413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1439863"/>
                        <a:ext cx="42608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20">
            <a:extLst>
              <a:ext uri="{FF2B5EF4-FFF2-40B4-BE49-F238E27FC236}">
                <a16:creationId xmlns:a16="http://schemas.microsoft.com/office/drawing/2014/main" id="{B097E135-C03A-4F3A-A194-82383002C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079732"/>
              </p:ext>
            </p:extLst>
          </p:nvPr>
        </p:nvGraphicFramePr>
        <p:xfrm>
          <a:off x="1816100" y="2181225"/>
          <a:ext cx="8229600" cy="2270125"/>
        </p:xfrm>
        <a:graphic>
          <a:graphicData uri="http://schemas.openxmlformats.org/drawingml/2006/table">
            <a:tbl>
              <a:tblPr/>
              <a:tblGrid>
                <a:gridCol w="173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56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 sz="24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</a:t>
                      </a:r>
                      <a:r>
                        <a:rPr kumimoji="0" lang="en-US" altLang="zh-CN" sz="2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 sz="24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截距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73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 sz="24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</a:t>
                      </a:r>
                      <a:r>
                        <a:rPr kumimoji="0" lang="en-US" altLang="zh-CN" sz="2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</a:t>
                      </a:r>
                      <a:r>
                        <a:rPr kumimoji="0" lang="en-US" altLang="zh-CN" sz="2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 sz="24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偏回归斜率系数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3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 sz="24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en-US" altLang="zh-CN" sz="28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 sz="24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与第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次观测有关的剩余（或干扰）项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437" name="Rectangle 4">
            <a:extLst>
              <a:ext uri="{FF2B5EF4-FFF2-40B4-BE49-F238E27FC236}">
                <a16:creationId xmlns:a16="http://schemas.microsoft.com/office/drawing/2014/main" id="{F8AA16C2-90F7-4637-BD94-DB86602D9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4902200"/>
            <a:ext cx="960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dirty="0">
                <a:cs typeface="Times New Roman" panose="02020603050405020304" pitchFamily="18" charset="0"/>
              </a:rPr>
              <a:t>这个模型给出了</a:t>
            </a:r>
            <a:r>
              <a:rPr lang="en-US" altLang="zh-CN" dirty="0">
                <a:cs typeface="Times New Roman" panose="02020603050405020304" pitchFamily="18" charset="0"/>
              </a:rPr>
              <a:t>Y</a:t>
            </a:r>
            <a:r>
              <a:rPr lang="zh-CN" altLang="en-US" dirty="0">
                <a:cs typeface="Times New Roman" panose="02020603050405020304" pitchFamily="18" charset="0"/>
              </a:rPr>
              <a:t>的期望值，在</a:t>
            </a:r>
            <a:r>
              <a:rPr lang="en-US" altLang="zh-CN" dirty="0">
                <a:cs typeface="Times New Roman" pitchFamily="18" charset="0"/>
              </a:rPr>
              <a:t>X</a:t>
            </a:r>
            <a:r>
              <a:rPr lang="en-US" altLang="zh-CN" baseline="-30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, X</a:t>
            </a:r>
            <a:r>
              <a:rPr lang="en-US" altLang="zh-CN" baseline="-30000" dirty="0">
                <a:cs typeface="Times New Roman" pitchFamily="18" charset="0"/>
              </a:rPr>
              <a:t>3</a:t>
            </a:r>
            <a:r>
              <a:rPr lang="en-US" altLang="zh-CN" dirty="0">
                <a:cs typeface="Times New Roman" pitchFamily="18" charset="0"/>
              </a:rPr>
              <a:t>, 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</a:t>
            </a:r>
            <a:r>
              <a:rPr lang="en-US" altLang="zh-CN" dirty="0" err="1">
                <a:cs typeface="Times New Roman" pitchFamily="18" charset="0"/>
              </a:rPr>
              <a:t>X</a:t>
            </a:r>
            <a:r>
              <a:rPr lang="en-US" altLang="zh-CN" baseline="-30000" dirty="0" err="1">
                <a:cs typeface="Times New Roman" pitchFamily="18" charset="0"/>
                <a:sym typeface="Symbol" pitchFamily="18" charset="2"/>
              </a:rPr>
              <a:t>p</a:t>
            </a:r>
            <a:r>
              <a:rPr lang="zh-CN" altLang="en-US" dirty="0">
                <a:cs typeface="Times New Roman" panose="02020603050405020304" pitchFamily="18" charset="0"/>
              </a:rPr>
              <a:t>的固定值的条件上再加上误差</a:t>
            </a:r>
            <a:endParaRPr lang="en-US" altLang="zh-CN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14A8-6AC7-4957-BF62-CD722F09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多元线性回归模型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43" name="日期占位符 3">
            <a:extLst>
              <a:ext uri="{FF2B5EF4-FFF2-40B4-BE49-F238E27FC236}">
                <a16:creationId xmlns:a16="http://schemas.microsoft.com/office/drawing/2014/main" id="{C50FDDFE-BB5B-4650-ACC1-B10576CB65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1444" name="页脚占位符 4">
            <a:extLst>
              <a:ext uri="{FF2B5EF4-FFF2-40B4-BE49-F238E27FC236}">
                <a16:creationId xmlns:a16="http://schemas.microsoft.com/office/drawing/2014/main" id="{2BEF0C76-D092-42BB-AD25-0CCE18C18B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61445" name="灯片编号占位符 5">
            <a:extLst>
              <a:ext uri="{FF2B5EF4-FFF2-40B4-BE49-F238E27FC236}">
                <a16:creationId xmlns:a16="http://schemas.microsoft.com/office/drawing/2014/main" id="{6A6CE345-70B5-4ED0-AD6A-B4864553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61446" name="Rectangle 4">
            <a:extLst>
              <a:ext uri="{FF2B5EF4-FFF2-40B4-BE49-F238E27FC236}">
                <a16:creationId xmlns:a16="http://schemas.microsoft.com/office/drawing/2014/main" id="{DE2C8F37-F6E1-433A-859C-2F60F64C0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1347788"/>
            <a:ext cx="101155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zh-CN" altLang="en-US" dirty="0">
                <a:latin typeface="+mn-ea"/>
              </a:rPr>
              <a:t>估计系数</a:t>
            </a:r>
          </a:p>
          <a:p>
            <a:pPr marL="364808" indent="-182880" defTabSz="914400" eaLnBrk="1" hangingPunct="1">
              <a:spcBef>
                <a:spcPts val="200"/>
              </a:spcBef>
              <a:spcAft>
                <a:spcPts val="400"/>
              </a:spcAft>
              <a:buFont typeface="Calibri" pitchFamily="34" charset="0"/>
              <a:buChar char="◦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OLS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：普通最小二乘法（最常见）</a:t>
            </a:r>
          </a:p>
          <a:p>
            <a:pPr marL="566928" lvl="2" indent="-182880" defTabSz="91440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最小二乘估计量应为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BLUE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（最佳线性无偏估计量）</a:t>
            </a:r>
          </a:p>
          <a:p>
            <a:pPr marL="566928" lvl="2" indent="-182880" defTabSz="91440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前面所述的假设需要证明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OLS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BLUE </a:t>
            </a:r>
          </a:p>
          <a:p>
            <a:pPr marL="364808" indent="-182880" defTabSz="914400" eaLnBrk="1" hangingPunct="1">
              <a:spcBef>
                <a:spcPts val="200"/>
              </a:spcBef>
              <a:spcAft>
                <a:spcPts val="400"/>
              </a:spcAft>
              <a:buFont typeface="Calibri" pitchFamily="34" charset="0"/>
              <a:buChar char="◦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MLE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：</a:t>
            </a:r>
            <a:r>
              <a:rPr lang="en-US" altLang="zh-CN" sz="2400" dirty="0">
                <a:ea typeface="Arial" pitchFamily="34" charset="0"/>
              </a:rPr>
              <a:t> maximum likelihood estimation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最大似然估计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45FB-7B18-4A4B-87C5-1B5B3FDD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回归模型：普通最小二乘法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467" name="日期占位符 3">
            <a:extLst>
              <a:ext uri="{FF2B5EF4-FFF2-40B4-BE49-F238E27FC236}">
                <a16:creationId xmlns:a16="http://schemas.microsoft.com/office/drawing/2014/main" id="{BF840566-4D9E-4BE8-9E43-181FFE5EBA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2468" name="页脚占位符 4">
            <a:extLst>
              <a:ext uri="{FF2B5EF4-FFF2-40B4-BE49-F238E27FC236}">
                <a16:creationId xmlns:a16="http://schemas.microsoft.com/office/drawing/2014/main" id="{EE99584B-58BA-43BE-AE1F-7E32879A35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62469" name="灯片编号占位符 5">
            <a:extLst>
              <a:ext uri="{FF2B5EF4-FFF2-40B4-BE49-F238E27FC236}">
                <a16:creationId xmlns:a16="http://schemas.microsoft.com/office/drawing/2014/main" id="{E4ED6159-9ED2-444A-93F7-3A2DCC28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62470" name="Rectangle 3">
            <a:extLst>
              <a:ext uri="{FF2B5EF4-FFF2-40B4-BE49-F238E27FC236}">
                <a16:creationId xmlns:a16="http://schemas.microsoft.com/office/drawing/2014/main" id="{B574ECBD-4862-4FF4-BE4B-9587E12FE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1390650"/>
            <a:ext cx="1041876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zh-CN" altLang="en-US" dirty="0">
                <a:latin typeface="+mn-ea"/>
              </a:rPr>
              <a:t>最小二乘估计</a:t>
            </a:r>
          </a:p>
          <a:p>
            <a:pPr marL="384048" lvl="1" indent="-182880" defTabSz="91440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拟合一个方程，使预测值和观测值之间的差异最小化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534C2CF8-13E8-49EA-B746-A560D3AC2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50879"/>
              </p:ext>
            </p:extLst>
          </p:nvPr>
        </p:nvGraphicFramePr>
        <p:xfrm>
          <a:off x="1116013" y="2843213"/>
          <a:ext cx="32004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7" name="Equation" r:id="rId3" imgW="1727200" imgH="1016000" progId="Equation.3">
                  <p:embed/>
                </p:oleObj>
              </mc:Choice>
              <mc:Fallback>
                <p:oleObj name="Equation" r:id="rId3" imgW="1727200" imgH="1016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43213"/>
                        <a:ext cx="3200400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472" name="Picture 7">
            <a:extLst>
              <a:ext uri="{FF2B5EF4-FFF2-40B4-BE49-F238E27FC236}">
                <a16:creationId xmlns:a16="http://schemas.microsoft.com/office/drawing/2014/main" id="{D9E66160-2133-40AB-9F73-49A273C73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2611438"/>
            <a:ext cx="4191000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6">
            <a:extLst>
              <a:ext uri="{FF2B5EF4-FFF2-40B4-BE49-F238E27FC236}">
                <a16:creationId xmlns:a16="http://schemas.microsoft.com/office/drawing/2014/main" id="{F97AE7C0-7671-418B-BD73-34ED17EB3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763" y="5095875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+mn-ea"/>
              </a:rPr>
              <a:t>想要</a:t>
            </a:r>
            <a:r>
              <a:rPr lang="en-US" altLang="zh-CN" sz="2400" dirty="0"/>
              <a:t>b</a:t>
            </a:r>
            <a:r>
              <a:rPr lang="zh-CN" altLang="en-US" sz="2400" dirty="0">
                <a:latin typeface="+mn-ea"/>
              </a:rPr>
              <a:t>的值使这个函数最小化</a:t>
            </a:r>
            <a:endParaRPr lang="en-US" altLang="zh-CN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F1EB4-DA26-40B8-88EB-BC70DEBD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123825"/>
            <a:ext cx="10406062" cy="99853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回归模型：极大似然估计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491" name="日期占位符 3">
            <a:extLst>
              <a:ext uri="{FF2B5EF4-FFF2-40B4-BE49-F238E27FC236}">
                <a16:creationId xmlns:a16="http://schemas.microsoft.com/office/drawing/2014/main" id="{340BBD23-860F-4A1D-A4C4-9A982AB569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3492" name="页脚占位符 4">
            <a:extLst>
              <a:ext uri="{FF2B5EF4-FFF2-40B4-BE49-F238E27FC236}">
                <a16:creationId xmlns:a16="http://schemas.microsoft.com/office/drawing/2014/main" id="{07FA5383-509B-4419-B8FD-A673CF2051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63493" name="灯片编号占位符 5">
            <a:extLst>
              <a:ext uri="{FF2B5EF4-FFF2-40B4-BE49-F238E27FC236}">
                <a16:creationId xmlns:a16="http://schemas.microsoft.com/office/drawing/2014/main" id="{AB1C8F6C-90FC-4E71-9721-4E13E49D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63494" name="Rectangle 3">
            <a:extLst>
              <a:ext uri="{FF2B5EF4-FFF2-40B4-BE49-F238E27FC236}">
                <a16:creationId xmlns:a16="http://schemas.microsoft.com/office/drawing/2014/main" id="{D6CDE0A7-FBA9-49AD-A8B1-B63E07A82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1362075"/>
            <a:ext cx="102997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zh-CN" altLang="en-US" dirty="0">
                <a:latin typeface="+mn-ea"/>
              </a:rPr>
              <a:t>通过将参数微调到比其他值“更有可能”的参数来拟合模型</a:t>
            </a:r>
          </a:p>
          <a:p>
            <a:pPr marL="384048" lvl="1" indent="-182880" defTabSz="91440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任何一个样本都更有可能来自某些总体而不是其他</a:t>
            </a:r>
          </a:p>
          <a:p>
            <a:pPr defTabSz="914400" eaLnBrk="1" hangingPunct="1"/>
            <a:endParaRPr lang="en-US" altLang="zh-CN" dirty="0">
              <a:latin typeface="+mn-ea"/>
            </a:endParaRPr>
          </a:p>
          <a:p>
            <a:pPr defTabSz="914400" eaLnBrk="1" hangingPunct="1"/>
            <a:r>
              <a:rPr lang="zh-CN" altLang="en-US" dirty="0">
                <a:latin typeface="+mn-ea"/>
              </a:rPr>
              <a:t>原则：不同的总体产生不同的样本</a:t>
            </a:r>
            <a:endParaRPr lang="en-US" altLang="zh-CN" dirty="0">
              <a:latin typeface="+mn-ea"/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E346A520-D3E4-498C-81AE-7401356B01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4375" y="3584575"/>
          <a:ext cx="65532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Equation" r:id="rId3" imgW="3276600" imgH="393700" progId="Equation.3">
                  <p:embed/>
                </p:oleObj>
              </mc:Choice>
              <mc:Fallback>
                <p:oleObj name="Equation" r:id="rId3" imgW="32766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3584575"/>
                        <a:ext cx="65532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>
            <a:extLst>
              <a:ext uri="{FF2B5EF4-FFF2-40B4-BE49-F238E27FC236}">
                <a16:creationId xmlns:a16="http://schemas.microsoft.com/office/drawing/2014/main" id="{D5693066-D066-47B8-B313-B833643A4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4419600"/>
            <a:ext cx="10191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>
                <a:latin typeface="+mn-ea"/>
                <a:ea typeface="+mn-ea"/>
              </a:rPr>
              <a:t>基于上述方程的最大对数似然（</a:t>
            </a:r>
            <a:r>
              <a:rPr lang="en-US" altLang="zh-CN">
                <a:latin typeface="+mn-ea"/>
                <a:ea typeface="+mn-ea"/>
              </a:rPr>
              <a:t>LL</a:t>
            </a:r>
            <a:r>
              <a:rPr lang="zh-CN" altLang="en-US">
                <a:latin typeface="+mn-ea"/>
                <a:ea typeface="+mn-ea"/>
              </a:rPr>
              <a:t>）将揭示对</a:t>
            </a:r>
            <a:r>
              <a:rPr lang="en-US" altLang="zh-CN">
                <a:latin typeface="+mn-ea"/>
                <a:ea typeface="+mn-ea"/>
              </a:rPr>
              <a:t>b</a:t>
            </a:r>
            <a:r>
              <a:rPr lang="zh-CN" altLang="en-US">
                <a:latin typeface="+mn-ea"/>
                <a:ea typeface="+mn-ea"/>
              </a:rPr>
              <a:t>的估计，这相当于</a:t>
            </a:r>
            <a:r>
              <a:rPr lang="en-US" altLang="zh-CN">
                <a:latin typeface="+mn-ea"/>
                <a:ea typeface="+mn-ea"/>
              </a:rPr>
              <a:t>OLS</a:t>
            </a:r>
            <a:r>
              <a:rPr lang="zh-CN" altLang="en-US">
                <a:latin typeface="+mn-ea"/>
                <a:ea typeface="+mn-ea"/>
              </a:rPr>
              <a:t>估计</a:t>
            </a:r>
            <a:endParaRPr 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4994D-D1E7-4B0D-B511-F275A238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回归模型：极大似然估计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515" name="日期占位符 3">
            <a:extLst>
              <a:ext uri="{FF2B5EF4-FFF2-40B4-BE49-F238E27FC236}">
                <a16:creationId xmlns:a16="http://schemas.microsoft.com/office/drawing/2014/main" id="{74760F88-6B57-4DF6-A298-8F46CB563F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4516" name="页脚占位符 4">
            <a:extLst>
              <a:ext uri="{FF2B5EF4-FFF2-40B4-BE49-F238E27FC236}">
                <a16:creationId xmlns:a16="http://schemas.microsoft.com/office/drawing/2014/main" id="{B620AAFB-C9D6-473A-BDF9-833CC8D20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64517" name="灯片编号占位符 5">
            <a:extLst>
              <a:ext uri="{FF2B5EF4-FFF2-40B4-BE49-F238E27FC236}">
                <a16:creationId xmlns:a16="http://schemas.microsoft.com/office/drawing/2014/main" id="{A6318D8A-6702-4E91-9E9B-B02D6D9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64518" name="Content Placeholder 7">
            <a:extLst>
              <a:ext uri="{FF2B5EF4-FFF2-40B4-BE49-F238E27FC236}">
                <a16:creationId xmlns:a16="http://schemas.microsoft.com/office/drawing/2014/main" id="{1D645777-6FF8-40A1-9410-288E22A23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358900"/>
            <a:ext cx="10247312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ea"/>
              </a:rPr>
              <a:t>基于已知参数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的事件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Y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概率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:</a:t>
            </a:r>
          </a:p>
          <a:p>
            <a:r>
              <a:rPr lang="en-US" altLang="zh-CN" i="1" dirty="0">
                <a:solidFill>
                  <a:schemeClr val="tx1"/>
                </a:solidFill>
                <a:ea typeface="ＭＳ Ｐゴシック" pitchFamily="34" charset="-128"/>
              </a:rPr>
              <a:t>P(</a:t>
            </a:r>
            <a:r>
              <a:rPr lang="en-US" altLang="zh-CN" i="1" dirty="0" err="1">
                <a:solidFill>
                  <a:schemeClr val="tx1"/>
                </a:solidFill>
                <a:ea typeface="ＭＳ Ｐゴシック" pitchFamily="34" charset="-128"/>
              </a:rPr>
              <a:t>Y|p</a:t>
            </a:r>
            <a:r>
              <a:rPr lang="en-US" altLang="zh-CN" i="1" dirty="0">
                <a:solidFill>
                  <a:schemeClr val="tx1"/>
                </a:solidFill>
                <a:ea typeface="ＭＳ Ｐゴシック" pitchFamily="34" charset="-128"/>
              </a:rPr>
              <a:t>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687149-6336-41C2-86C8-02EFE8831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2647950"/>
            <a:ext cx="11095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dirty="0">
                <a:latin typeface="+mn-ea"/>
              </a:rPr>
              <a:t>给定事件（或已知结果）</a:t>
            </a:r>
            <a:r>
              <a:rPr lang="en-US" altLang="zh-CN" sz="2800" dirty="0">
                <a:latin typeface="+mn-ea"/>
              </a:rPr>
              <a:t>Y </a:t>
            </a:r>
            <a:r>
              <a:rPr lang="zh-CN" altLang="en-US" sz="2800" dirty="0">
                <a:latin typeface="+mn-ea"/>
              </a:rPr>
              <a:t>的参数的似然值</a:t>
            </a:r>
            <a:r>
              <a:rPr lang="en-US" altLang="zh-CN" sz="2800" dirty="0">
                <a:latin typeface="+mn-ea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en-US" altLang="zh-CN" sz="2800" i="1" kern="0" dirty="0"/>
              <a:t>L(</a:t>
            </a:r>
            <a:r>
              <a:rPr lang="en-US" altLang="zh-CN" sz="2800" i="1" kern="0" dirty="0" err="1"/>
              <a:t>p|Y</a:t>
            </a:r>
            <a:r>
              <a:rPr lang="en-US" altLang="zh-CN" sz="2800" i="1" kern="0" dirty="0"/>
              <a:t>)</a:t>
            </a:r>
            <a:endParaRPr lang="zh-CN" altLang="en-US" sz="2800" i="1" dirty="0">
              <a:latin typeface="+mn-ea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17FF58B9-2842-44B0-9848-6B313BAFA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3938588"/>
            <a:ext cx="1056481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dirty="0">
                <a:latin typeface="+mn-ea"/>
              </a:rPr>
              <a:t>由于某些数据点比其他数据点更有可能，极大似然估计（</a:t>
            </a:r>
            <a:r>
              <a:rPr lang="en-US" altLang="zh-CN" sz="2800" dirty="0">
                <a:latin typeface="+mn-ea"/>
              </a:rPr>
              <a:t>MLE</a:t>
            </a:r>
            <a:r>
              <a:rPr lang="zh-CN" altLang="en-US" sz="2800" dirty="0">
                <a:latin typeface="+mn-ea"/>
              </a:rPr>
              <a:t>）将找到最有可能的参数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58F1-4D35-4D09-9A44-AF52729C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OL vs. MLE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539" name="日期占位符 3">
            <a:extLst>
              <a:ext uri="{FF2B5EF4-FFF2-40B4-BE49-F238E27FC236}">
                <a16:creationId xmlns:a16="http://schemas.microsoft.com/office/drawing/2014/main" id="{6ED3180A-A046-4D2B-BBCA-8C36DF7807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5540" name="页脚占位符 4">
            <a:extLst>
              <a:ext uri="{FF2B5EF4-FFF2-40B4-BE49-F238E27FC236}">
                <a16:creationId xmlns:a16="http://schemas.microsoft.com/office/drawing/2014/main" id="{AC48B536-6633-45F8-8E90-BB22F0D6A8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65541" name="灯片编号占位符 5">
            <a:extLst>
              <a:ext uri="{FF2B5EF4-FFF2-40B4-BE49-F238E27FC236}">
                <a16:creationId xmlns:a16="http://schemas.microsoft.com/office/drawing/2014/main" id="{439C6774-66F7-4EB2-9271-D51C73F3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38</a:t>
            </a:r>
          </a:p>
        </p:txBody>
      </p:sp>
      <p:sp>
        <p:nvSpPr>
          <p:cNvPr id="65542" name="Rectangle 3">
            <a:extLst>
              <a:ext uri="{FF2B5EF4-FFF2-40B4-BE49-F238E27FC236}">
                <a16:creationId xmlns:a16="http://schemas.microsoft.com/office/drawing/2014/main" id="{35A569DF-BE69-4EE4-BE70-8F4B30051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1423990"/>
            <a:ext cx="104584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</a:pPr>
            <a:r>
              <a:rPr lang="zh-CN" altLang="en-US" dirty="0">
                <a:latin typeface="+mn-ea"/>
              </a:rPr>
              <a:t>计算是不同的</a:t>
            </a:r>
            <a:endParaRPr lang="en-US" altLang="zh-CN" dirty="0">
              <a:latin typeface="+mn-ea"/>
            </a:endParaRPr>
          </a:p>
          <a:p>
            <a:pPr defTabSz="914400" eaLnBrk="1" hangingPunct="1">
              <a:lnSpc>
                <a:spcPct val="100000"/>
              </a:lnSpc>
            </a:pPr>
            <a:r>
              <a:rPr lang="zh-CN" altLang="en-US" dirty="0">
                <a:latin typeface="+mn-ea"/>
              </a:rPr>
              <a:t>如果</a:t>
            </a:r>
            <a:r>
              <a:rPr lang="zh-CN" altLang="en-US" i="1" dirty="0">
                <a:solidFill>
                  <a:srgbClr val="00B0F0"/>
                </a:solidFill>
                <a:latin typeface="+mn-ea"/>
              </a:rPr>
              <a:t>所有假设</a:t>
            </a:r>
            <a:r>
              <a:rPr lang="zh-CN" altLang="en-US" dirty="0">
                <a:latin typeface="+mn-ea"/>
              </a:rPr>
              <a:t>都成立，估计值将相等</a:t>
            </a:r>
            <a:endParaRPr lang="en-US" altLang="zh-CN" dirty="0">
              <a:latin typeface="+mn-ea"/>
            </a:endParaRPr>
          </a:p>
          <a:p>
            <a:pPr defTabSz="914400" eaLnBrk="1" hangingPunct="1">
              <a:lnSpc>
                <a:spcPct val="100000"/>
              </a:lnSpc>
            </a:pPr>
            <a:r>
              <a:rPr lang="zh-CN" altLang="en-US" dirty="0">
                <a:latin typeface="+mn-ea"/>
              </a:rPr>
              <a:t>方差的极大似然估计偏向于零。也就是说，随着样本量的增大，</a:t>
            </a:r>
            <a:r>
              <a:rPr lang="en-US" altLang="zh-CN" dirty="0">
                <a:latin typeface="+mn-ea"/>
              </a:rPr>
              <a:t>MLE</a:t>
            </a:r>
            <a:r>
              <a:rPr lang="zh-CN" altLang="en-US" dirty="0">
                <a:latin typeface="+mn-ea"/>
              </a:rPr>
              <a:t>估计是一致的</a:t>
            </a:r>
            <a:r>
              <a:rPr lang="zh-CN" altLang="en-US" i="1" dirty="0">
                <a:solidFill>
                  <a:srgbClr val="00B0F0"/>
                </a:solidFill>
                <a:latin typeface="+mn-ea"/>
              </a:rPr>
              <a:t>（这是好的）</a:t>
            </a:r>
            <a:endParaRPr lang="en-US" altLang="zh-CN" i="1" dirty="0">
              <a:solidFill>
                <a:srgbClr val="00B0F0"/>
              </a:solidFill>
              <a:latin typeface="+mn-ea"/>
            </a:endParaRPr>
          </a:p>
          <a:p>
            <a:pPr defTabSz="914400" eaLnBrk="1" hangingPunct="1">
              <a:lnSpc>
                <a:spcPct val="100000"/>
              </a:lnSpc>
            </a:pPr>
            <a:r>
              <a:rPr lang="zh-CN" altLang="en-US" dirty="0">
                <a:latin typeface="+mn-ea"/>
              </a:rPr>
              <a:t>当响应变量和扰动</a:t>
            </a:r>
            <a:r>
              <a:rPr lang="en-US" altLang="zh-CN" i="1" dirty="0">
                <a:latin typeface="Symbol" pitchFamily="18" charset="2"/>
                <a:ea typeface="ＭＳ Ｐゴシック" pitchFamily="34" charset="-128"/>
              </a:rPr>
              <a:t>e </a:t>
            </a:r>
            <a:r>
              <a:rPr lang="zh-CN" altLang="en-US" dirty="0">
                <a:latin typeface="+mn-ea"/>
              </a:rPr>
              <a:t>不是正态分布时，</a:t>
            </a:r>
            <a:r>
              <a:rPr lang="en-US" altLang="zh-CN" dirty="0">
                <a:latin typeface="+mn-ea"/>
              </a:rPr>
              <a:t>MLE</a:t>
            </a:r>
            <a:r>
              <a:rPr lang="zh-CN" altLang="en-US" dirty="0">
                <a:latin typeface="+mn-ea"/>
              </a:rPr>
              <a:t>是首选。</a:t>
            </a:r>
            <a:endParaRPr lang="en-US" altLang="zh-CN" dirty="0">
              <a:latin typeface="+mn-ea"/>
            </a:endParaRPr>
          </a:p>
          <a:p>
            <a:pPr defTabSz="914400" eaLnBrk="1" hangingPunct="1">
              <a:lnSpc>
                <a:spcPct val="100000"/>
              </a:lnSpc>
            </a:pPr>
            <a:r>
              <a:rPr lang="zh-CN" altLang="en-US" dirty="0">
                <a:latin typeface="+mn-ea"/>
              </a:rPr>
              <a:t>最大似然估计要求预先指定响应变量的分布，而最小二乘法则不要求。</a:t>
            </a:r>
            <a:endParaRPr lang="en-US" altLang="zh-CN" dirty="0">
              <a:latin typeface="+mn-ea"/>
            </a:endParaRPr>
          </a:p>
          <a:p>
            <a:pPr defTabSz="914400" eaLnBrk="1" hangingPunct="1">
              <a:lnSpc>
                <a:spcPct val="100000"/>
              </a:lnSpc>
            </a:pPr>
            <a:r>
              <a:rPr lang="zh-CN" altLang="en-US" dirty="0">
                <a:latin typeface="+mn-ea"/>
              </a:rPr>
              <a:t>对于</a:t>
            </a:r>
            <a:r>
              <a:rPr lang="en-US" altLang="zh-CN" dirty="0">
                <a:latin typeface="+mn-ea"/>
              </a:rPr>
              <a:t>OLS</a:t>
            </a:r>
            <a:r>
              <a:rPr lang="zh-CN" altLang="en-US" dirty="0">
                <a:latin typeface="+mn-ea"/>
              </a:rPr>
              <a:t>，假设理想条件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9C29A-7CA7-4117-B286-4DE51090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多元回归模型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563" name="日期占位符 3">
            <a:extLst>
              <a:ext uri="{FF2B5EF4-FFF2-40B4-BE49-F238E27FC236}">
                <a16:creationId xmlns:a16="http://schemas.microsoft.com/office/drawing/2014/main" id="{82556492-A5AA-4FFA-8478-CFE0BE5568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6564" name="页脚占位符 4">
            <a:extLst>
              <a:ext uri="{FF2B5EF4-FFF2-40B4-BE49-F238E27FC236}">
                <a16:creationId xmlns:a16="http://schemas.microsoft.com/office/drawing/2014/main" id="{2E95F89C-CA25-45C1-BCB0-D29922012B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66565" name="灯片编号占位符 5">
            <a:extLst>
              <a:ext uri="{FF2B5EF4-FFF2-40B4-BE49-F238E27FC236}">
                <a16:creationId xmlns:a16="http://schemas.microsoft.com/office/drawing/2014/main" id="{029AA40A-7F43-41A8-8B5D-209A0472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66566" name="Rectangle 3">
            <a:extLst>
              <a:ext uri="{FF2B5EF4-FFF2-40B4-BE49-F238E27FC236}">
                <a16:creationId xmlns:a16="http://schemas.microsoft.com/office/drawing/2014/main" id="{42ED442B-5C81-4011-9DCA-D4CB0AC15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1390650"/>
            <a:ext cx="105378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zh-CN" altLang="en-US" dirty="0">
                <a:latin typeface="+mn-ea"/>
              </a:rPr>
              <a:t>检查</a:t>
            </a:r>
            <a:r>
              <a:rPr lang="zh-CN" altLang="en-US" i="1" dirty="0">
                <a:solidFill>
                  <a:srgbClr val="00B0F0"/>
                </a:solidFill>
                <a:latin typeface="+mn-ea"/>
              </a:rPr>
              <a:t>多重共线性</a:t>
            </a:r>
          </a:p>
          <a:p>
            <a:pPr marL="384048" lvl="1" indent="-182880" defTabSz="91440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高度相关的自变量（变量提供关于结果的冗余信息）</a:t>
            </a:r>
          </a:p>
          <a:p>
            <a:pPr marL="384048" lvl="1" indent="-182880" defTabSz="91440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即：没有自变量应该是一个或多个其他自变量的函数</a:t>
            </a:r>
          </a:p>
          <a:p>
            <a:pPr marL="384048" lvl="1" indent="-182880" defTabSz="91440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例如：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zh-CN" i="1" dirty="0">
                <a:ea typeface="Arial" pitchFamily="34" charset="0"/>
              </a:rPr>
              <a:t>y </a:t>
            </a:r>
            <a:r>
              <a:rPr lang="en-US" altLang="zh-CN" dirty="0">
                <a:ea typeface="Arial" pitchFamily="34" charset="0"/>
              </a:rPr>
              <a:t>=</a:t>
            </a:r>
            <a:r>
              <a:rPr lang="en-US" altLang="zh-CN" dirty="0">
                <a:latin typeface="Symbol" pitchFamily="18" charset="2"/>
                <a:ea typeface="Arial" pitchFamily="34" charset="0"/>
              </a:rPr>
              <a:t>b</a:t>
            </a:r>
            <a:r>
              <a:rPr lang="en-US" altLang="zh-CN" baseline="-25000" dirty="0">
                <a:ea typeface="Arial" pitchFamily="34" charset="0"/>
              </a:rPr>
              <a:t>o</a:t>
            </a:r>
            <a:r>
              <a:rPr lang="en-US" altLang="zh-CN" dirty="0">
                <a:ea typeface="Arial" pitchFamily="34" charset="0"/>
              </a:rPr>
              <a:t>+</a:t>
            </a:r>
            <a:r>
              <a:rPr lang="en-US" altLang="zh-CN" dirty="0">
                <a:latin typeface="Symbol" pitchFamily="18" charset="2"/>
                <a:ea typeface="Arial" pitchFamily="34" charset="0"/>
              </a:rPr>
              <a:t>b</a:t>
            </a:r>
            <a:r>
              <a:rPr lang="en-US" altLang="zh-CN" baseline="-25000" dirty="0">
                <a:ea typeface="Arial" pitchFamily="34" charset="0"/>
              </a:rPr>
              <a:t>1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（评估房屋价值）</a:t>
            </a:r>
            <a:r>
              <a:rPr lang="en-US" altLang="zh-CN" dirty="0">
                <a:ea typeface="Arial" pitchFamily="34" charset="0"/>
              </a:rPr>
              <a:t>+</a:t>
            </a:r>
            <a:r>
              <a:rPr lang="en-US" altLang="zh-CN" dirty="0">
                <a:latin typeface="Symbol" pitchFamily="18" charset="2"/>
                <a:ea typeface="Arial" pitchFamily="34" charset="0"/>
              </a:rPr>
              <a:t>b</a:t>
            </a:r>
            <a:r>
              <a:rPr lang="en-US" altLang="zh-CN" baseline="-25000" dirty="0">
                <a:ea typeface="Arial" pitchFamily="34" charset="0"/>
              </a:rPr>
              <a:t>2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（平方英尺）</a:t>
            </a:r>
          </a:p>
          <a:p>
            <a:pPr defTabSz="914400" eaLnBrk="1" hangingPunct="1"/>
            <a:r>
              <a:rPr lang="zh-CN" altLang="en-US" dirty="0">
                <a:latin typeface="+mn-ea"/>
              </a:rPr>
              <a:t>与</a:t>
            </a:r>
            <a:r>
              <a:rPr lang="zh-CN" altLang="en-US" i="1" dirty="0">
                <a:solidFill>
                  <a:srgbClr val="00B0F0"/>
                </a:solidFill>
                <a:latin typeface="+mn-ea"/>
              </a:rPr>
              <a:t>内生性</a:t>
            </a:r>
            <a:r>
              <a:rPr lang="zh-CN" altLang="en-US" dirty="0">
                <a:latin typeface="+mn-ea"/>
              </a:rPr>
              <a:t>不同</a:t>
            </a:r>
          </a:p>
          <a:p>
            <a:pPr marL="384048" lvl="1" indent="-182880" defTabSz="91440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当自变量不是那么独立时，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84048" lvl="1" indent="-182880" defTabSz="91440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也就是说，可能真的有两个或更多的因变量，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84048" lvl="1" indent="-182880" defTabSz="91440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例如：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84048" lvl="1" indent="-182880" defTabSz="91440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平均速度</a:t>
            </a:r>
            <a:r>
              <a:rPr lang="en-US" altLang="zh-CN" i="1" dirty="0">
                <a:ea typeface="Arial" pitchFamily="34" charset="0"/>
              </a:rPr>
              <a:t>Mean speed</a:t>
            </a:r>
            <a:r>
              <a:rPr lang="en-US" altLang="zh-CN" dirty="0">
                <a:ea typeface="Arial" pitchFamily="34" charset="0"/>
              </a:rPr>
              <a:t> = </a:t>
            </a:r>
            <a:r>
              <a:rPr lang="en-US" altLang="zh-CN" dirty="0">
                <a:latin typeface="Symbol" pitchFamily="18" charset="2"/>
                <a:ea typeface="Arial" pitchFamily="34" charset="0"/>
              </a:rPr>
              <a:t>b</a:t>
            </a:r>
            <a:r>
              <a:rPr lang="en-US" altLang="zh-CN" baseline="-25000" dirty="0">
                <a:ea typeface="Arial" pitchFamily="34" charset="0"/>
              </a:rPr>
              <a:t>o</a:t>
            </a:r>
            <a:r>
              <a:rPr lang="en-US" altLang="zh-CN" dirty="0">
                <a:ea typeface="Arial" pitchFamily="34" charset="0"/>
              </a:rPr>
              <a:t>+</a:t>
            </a:r>
            <a:r>
              <a:rPr lang="en-US" altLang="zh-CN" dirty="0">
                <a:latin typeface="Symbol" pitchFamily="18" charset="2"/>
                <a:ea typeface="Arial" pitchFamily="34" charset="0"/>
              </a:rPr>
              <a:t>b</a:t>
            </a:r>
            <a:r>
              <a:rPr lang="en-US" altLang="zh-CN" baseline="-25000" dirty="0">
                <a:ea typeface="Arial" pitchFamily="34" charset="0"/>
              </a:rPr>
              <a:t>1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（速度的标准偏差）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A8F5-35A4-4AF2-979D-B7F1C961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/>
              <a:t>线性回归假设</a:t>
            </a:r>
          </a:p>
        </p:txBody>
      </p:sp>
      <p:sp>
        <p:nvSpPr>
          <p:cNvPr id="17411" name="Date Placeholder 3">
            <a:extLst>
              <a:ext uri="{FF2B5EF4-FFF2-40B4-BE49-F238E27FC236}">
                <a16:creationId xmlns:a16="http://schemas.microsoft.com/office/drawing/2014/main" id="{C8881DC3-0279-490C-9CB7-8F6FF57789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7412" name="Footer Placeholder 4">
            <a:extLst>
              <a:ext uri="{FF2B5EF4-FFF2-40B4-BE49-F238E27FC236}">
                <a16:creationId xmlns:a16="http://schemas.microsoft.com/office/drawing/2014/main" id="{EE06CDD4-1F43-4E59-8353-6DFBBE9A22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F164F992-66A6-4E63-B060-E744A2AB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000B4D08-5863-4FCE-976A-29226A3C9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1412875"/>
            <a:ext cx="10298113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zh-CN" altLang="en-US" dirty="0">
                <a:latin typeface="+mn-ea"/>
              </a:rPr>
              <a:t>因变量（或响应、输出）是</a:t>
            </a:r>
            <a:r>
              <a:rPr lang="zh-CN" altLang="en-US" dirty="0">
                <a:solidFill>
                  <a:srgbClr val="00B0F0"/>
                </a:solidFill>
                <a:latin typeface="+mn-ea"/>
              </a:rPr>
              <a:t>连续的</a:t>
            </a:r>
          </a:p>
          <a:p>
            <a:pPr marL="0" indent="0" defTabSz="914400" eaLnBrk="1" hangingPunct="1">
              <a:buNone/>
            </a:pP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Y</a:t>
            </a:r>
            <a:r>
              <a:rPr lang="zh-CN" altLang="en-US" dirty="0">
                <a:latin typeface="+mn-ea"/>
              </a:rPr>
              <a:t>变量之间的关系本质上是</a:t>
            </a:r>
            <a:r>
              <a:rPr lang="zh-CN" altLang="en-US" dirty="0">
                <a:solidFill>
                  <a:srgbClr val="00B0F0"/>
                </a:solidFill>
                <a:latin typeface="+mn-ea"/>
              </a:rPr>
              <a:t>线性的</a:t>
            </a:r>
          </a:p>
          <a:p>
            <a:pPr defTabSz="914400" eaLnBrk="1" hangingPunct="1"/>
            <a:r>
              <a:rPr lang="zh-CN" altLang="en-US" dirty="0">
                <a:latin typeface="+mn-ea"/>
              </a:rPr>
              <a:t>数据从总体中</a:t>
            </a:r>
            <a:r>
              <a:rPr lang="zh-CN" altLang="en-US" dirty="0">
                <a:solidFill>
                  <a:srgbClr val="00B0F0"/>
                </a:solidFill>
                <a:latin typeface="+mn-ea"/>
              </a:rPr>
              <a:t>随机抽样</a:t>
            </a:r>
          </a:p>
          <a:p>
            <a:pPr defTabSz="914400" eaLnBrk="1" hangingPunct="1"/>
            <a:r>
              <a:rPr lang="zh-CN" altLang="en-US" dirty="0">
                <a:latin typeface="+mn-ea"/>
              </a:rPr>
              <a:t>模型中存在</a:t>
            </a:r>
            <a:r>
              <a:rPr lang="zh-CN" altLang="en-US" dirty="0">
                <a:solidFill>
                  <a:srgbClr val="00B0F0"/>
                </a:solidFill>
                <a:latin typeface="+mn-ea"/>
              </a:rPr>
              <a:t>不确定性</a:t>
            </a:r>
          </a:p>
          <a:p>
            <a:pPr marL="384048" lvl="1" indent="-182880" defTabSz="91440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直线和线性回归模型之间的差异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=&gt;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干扰项，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84048" lvl="1" indent="-182880" defTabSz="914400" eaLnBrk="1" hangingPunct="1"/>
            <a:r>
              <a:rPr lang="en-US" altLang="zh-CN" dirty="0">
                <a:latin typeface="Symbol" pitchFamily="18" charset="2"/>
                <a:ea typeface="Arial" pitchFamily="34" charset="0"/>
              </a:rPr>
              <a:t>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D55A0-E18A-49C8-B93B-169C2E0C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多重共线性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587" name="日期占位符 3">
            <a:extLst>
              <a:ext uri="{FF2B5EF4-FFF2-40B4-BE49-F238E27FC236}">
                <a16:creationId xmlns:a16="http://schemas.microsoft.com/office/drawing/2014/main" id="{2DD1B618-2B48-4AE2-879D-A2C0349B57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7588" name="页脚占位符 4">
            <a:extLst>
              <a:ext uri="{FF2B5EF4-FFF2-40B4-BE49-F238E27FC236}">
                <a16:creationId xmlns:a16="http://schemas.microsoft.com/office/drawing/2014/main" id="{C8161B56-4AAF-41BA-9153-E562917F44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67589" name="灯片编号占位符 5">
            <a:extLst>
              <a:ext uri="{FF2B5EF4-FFF2-40B4-BE49-F238E27FC236}">
                <a16:creationId xmlns:a16="http://schemas.microsoft.com/office/drawing/2014/main" id="{902FDC2B-F8B6-46CB-8138-46A02B42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67590" name="Rectangle 3">
            <a:extLst>
              <a:ext uri="{FF2B5EF4-FFF2-40B4-BE49-F238E27FC236}">
                <a16:creationId xmlns:a16="http://schemas.microsoft.com/office/drawing/2014/main" id="{71323220-68BE-4E62-92EA-DF0A045B2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1338263"/>
            <a:ext cx="101155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lnSpc>
                <a:spcPct val="80000"/>
              </a:lnSpc>
              <a:buFontTx/>
              <a:buNone/>
            </a:pPr>
            <a:r>
              <a:rPr lang="zh-CN" altLang="en-US" u="sng" dirty="0">
                <a:solidFill>
                  <a:schemeClr val="tx1"/>
                </a:solidFill>
                <a:latin typeface="+mn-ea"/>
              </a:rPr>
              <a:t>结果</a:t>
            </a:r>
          </a:p>
          <a:p>
            <a:pPr marL="91440" indent="-91440" defTabSz="914400" eaLnBrk="1" hangingPunct="1"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显著变量的估计系数不会与零显著不同</a:t>
            </a:r>
          </a:p>
          <a:p>
            <a:pPr marL="91440" indent="-91440" defTabSz="914400" eaLnBrk="1" hangingPunct="1"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由于自变量之间的高度相关性，估计将对变化敏感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defTabSz="914400" eaLnBrk="1" hangingPunct="1">
              <a:lnSpc>
                <a:spcPct val="80000"/>
              </a:lnSpc>
              <a:buNone/>
            </a:pPr>
            <a:r>
              <a:rPr lang="zh-CN" altLang="en-US" u="sng" dirty="0">
                <a:solidFill>
                  <a:schemeClr val="tx1"/>
                </a:solidFill>
                <a:latin typeface="+mn-ea"/>
              </a:rPr>
              <a:t>检测</a:t>
            </a:r>
          </a:p>
          <a:p>
            <a:pPr marL="91440" indent="-91440" defTabSz="914400" eaLnBrk="1" hangingPunct="1"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高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R</a:t>
            </a:r>
            <a:r>
              <a:rPr lang="en-US" altLang="zh-CN" baseline="300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和不显著的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t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值</a:t>
            </a:r>
          </a:p>
          <a:p>
            <a:pPr marL="91440" indent="-91440" defTabSz="914400" eaLnBrk="1" hangingPunct="1"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独立变量之间的高相关系数</a:t>
            </a:r>
          </a:p>
          <a:p>
            <a:pPr marL="91440" indent="-91440" defTabSz="914400" eaLnBrk="1" hangingPunct="1"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方差膨胀因子</a:t>
            </a:r>
            <a:r>
              <a:rPr lang="en-US" altLang="zh-CN" dirty="0">
                <a:solidFill>
                  <a:schemeClr val="tx1"/>
                </a:solidFill>
                <a:ea typeface="ＭＳ Ｐゴシック" pitchFamily="34" charset="-128"/>
              </a:rPr>
              <a:t>(=1/(1-R</a:t>
            </a:r>
            <a:r>
              <a:rPr lang="en-US" altLang="zh-CN" baseline="-25000" dirty="0">
                <a:solidFill>
                  <a:schemeClr val="tx1"/>
                </a:solidFill>
                <a:ea typeface="ＭＳ Ｐゴシック" pitchFamily="34" charset="-128"/>
              </a:rPr>
              <a:t>j</a:t>
            </a:r>
            <a:r>
              <a:rPr lang="en-US" altLang="zh-CN" baseline="30000" dirty="0">
                <a:solidFill>
                  <a:schemeClr val="tx1"/>
                </a:solidFill>
                <a:ea typeface="ＭＳ Ｐゴシック" pitchFamily="34" charset="-128"/>
              </a:rPr>
              <a:t>2</a:t>
            </a:r>
            <a:r>
              <a:rPr lang="en-US" altLang="zh-CN" dirty="0">
                <a:solidFill>
                  <a:schemeClr val="tx1"/>
                </a:solidFill>
                <a:ea typeface="ＭＳ Ｐゴシック" pitchFamily="34" charset="-128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较大</a:t>
            </a:r>
            <a:r>
              <a:rPr lang="en-US" altLang="zh-CN" dirty="0">
                <a:solidFill>
                  <a:schemeClr val="tx1"/>
                </a:solidFill>
                <a:ea typeface="ＭＳ Ｐゴシック" pitchFamily="34" charset="-128"/>
              </a:rPr>
              <a:t>(~&gt; 10)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。表明线性关系的强度。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290ED-94D9-4C09-B668-F6DC4BAB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多重共线性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611" name="日期占位符 3">
            <a:extLst>
              <a:ext uri="{FF2B5EF4-FFF2-40B4-BE49-F238E27FC236}">
                <a16:creationId xmlns:a16="http://schemas.microsoft.com/office/drawing/2014/main" id="{93A83F18-C357-4CB9-AB1C-8BB693EF46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8612" name="页脚占位符 4">
            <a:extLst>
              <a:ext uri="{FF2B5EF4-FFF2-40B4-BE49-F238E27FC236}">
                <a16:creationId xmlns:a16="http://schemas.microsoft.com/office/drawing/2014/main" id="{97CC6AB5-BA69-43E4-834A-731F19BCDE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68613" name="灯片编号占位符 5">
            <a:extLst>
              <a:ext uri="{FF2B5EF4-FFF2-40B4-BE49-F238E27FC236}">
                <a16:creationId xmlns:a16="http://schemas.microsoft.com/office/drawing/2014/main" id="{72AFC76D-7373-4A72-A4A5-78EE5EDC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68614" name="Rectangle 3">
            <a:extLst>
              <a:ext uri="{FF2B5EF4-FFF2-40B4-BE49-F238E27FC236}">
                <a16:creationId xmlns:a16="http://schemas.microsoft.com/office/drawing/2014/main" id="{48866C40-5F7F-46F2-8802-E78DAF51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1401763"/>
            <a:ext cx="10247312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lnSpc>
                <a:spcPct val="80000"/>
              </a:lnSpc>
              <a:buFontTx/>
              <a:buNone/>
            </a:pPr>
            <a:r>
              <a:rPr lang="zh-CN" altLang="en-US" i="1" dirty="0">
                <a:latin typeface="+mn-ea"/>
              </a:rPr>
              <a:t>怎么办</a:t>
            </a:r>
          </a:p>
          <a:p>
            <a:pPr defTabSz="914400" eaLnBrk="1" hangingPunct="1">
              <a:lnSpc>
                <a:spcPct val="80000"/>
              </a:lnSpc>
              <a:buFontTx/>
              <a:buNone/>
            </a:pPr>
            <a:r>
              <a:rPr lang="zh-CN" altLang="en-US" dirty="0">
                <a:latin typeface="+mn-ea"/>
              </a:rPr>
              <a:t>什么都不做</a:t>
            </a:r>
          </a:p>
          <a:p>
            <a:pPr marL="384048" lvl="1" indent="-182880" defTabSz="914400" eaLnBrk="1" hangingPunct="1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如果你觉得你的方程有很好的解释力</a:t>
            </a:r>
          </a:p>
          <a:p>
            <a:pPr marL="384048" lvl="1" indent="-182880" defTabSz="914400" eaLnBrk="1" hangingPunct="1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如果删除变量会导致其他问题</a:t>
            </a:r>
          </a:p>
          <a:p>
            <a:pPr defTabSz="914400" eaLnBrk="1" hangingPunct="1">
              <a:lnSpc>
                <a:spcPct val="80000"/>
              </a:lnSpc>
              <a:buFontTx/>
              <a:buNone/>
            </a:pPr>
            <a:r>
              <a:rPr lang="zh-CN" altLang="en-US" dirty="0">
                <a:latin typeface="+mn-ea"/>
              </a:rPr>
              <a:t>删除一个或多个共线变量</a:t>
            </a:r>
          </a:p>
          <a:p>
            <a:pPr defTabSz="914400" eaLnBrk="1" hangingPunct="1">
              <a:lnSpc>
                <a:spcPct val="80000"/>
              </a:lnSpc>
              <a:buFontTx/>
              <a:buNone/>
            </a:pPr>
            <a:r>
              <a:rPr lang="zh-CN" altLang="en-US" dirty="0">
                <a:latin typeface="+mn-ea"/>
              </a:rPr>
              <a:t>转换变量</a:t>
            </a:r>
          </a:p>
          <a:p>
            <a:pPr defTabSz="914400" eaLnBrk="1" hangingPunct="1">
              <a:lnSpc>
                <a:spcPct val="80000"/>
              </a:lnSpc>
              <a:buFontTx/>
              <a:buNone/>
            </a:pPr>
            <a:r>
              <a:rPr lang="zh-CN" altLang="en-US" dirty="0">
                <a:latin typeface="+mn-ea"/>
              </a:rPr>
              <a:t>组合变量（查看相互作用；或一个包含共线变量的表达式）</a:t>
            </a:r>
          </a:p>
          <a:p>
            <a:pPr marL="384048" lvl="1" indent="-182880" defTabSz="914400" eaLnBrk="1" hangingPunct="1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例如，如果</a:t>
            </a:r>
            <a:r>
              <a:rPr lang="zh-CN" altLang="en-US" dirty="0">
                <a:solidFill>
                  <a:srgbClr val="00B0F0"/>
                </a:solidFill>
                <a:latin typeface="+mn-lt"/>
              </a:rPr>
              <a:t>长度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和</a:t>
            </a:r>
            <a:r>
              <a:rPr lang="zh-CN" altLang="en-US" dirty="0">
                <a:solidFill>
                  <a:srgbClr val="00B0F0"/>
                </a:solidFill>
                <a:latin typeface="+mn-lt"/>
              </a:rPr>
              <a:t>宽度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是共线的；可能需要计算</a:t>
            </a:r>
            <a:r>
              <a:rPr lang="zh-CN" altLang="en-US" dirty="0">
                <a:solidFill>
                  <a:srgbClr val="00B0F0"/>
                </a:solidFill>
                <a:latin typeface="+mn-lt"/>
              </a:rPr>
              <a:t>面积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（基于长度和宽度）并使用该变量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E7E4D-A3E7-4472-9689-946FBFE0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构建回归模型</a:t>
            </a:r>
          </a:p>
        </p:txBody>
      </p:sp>
      <p:sp>
        <p:nvSpPr>
          <p:cNvPr id="69635" name="日期占位符 3">
            <a:extLst>
              <a:ext uri="{FF2B5EF4-FFF2-40B4-BE49-F238E27FC236}">
                <a16:creationId xmlns:a16="http://schemas.microsoft.com/office/drawing/2014/main" id="{5CB76FE1-F4CC-4738-8436-D1B127F4A8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9636" name="页脚占位符 4">
            <a:extLst>
              <a:ext uri="{FF2B5EF4-FFF2-40B4-BE49-F238E27FC236}">
                <a16:creationId xmlns:a16="http://schemas.microsoft.com/office/drawing/2014/main" id="{E79A7D1C-0B0A-4079-9E06-37A129BA90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69637" name="灯片编号占位符 5">
            <a:extLst>
              <a:ext uri="{FF2B5EF4-FFF2-40B4-BE49-F238E27FC236}">
                <a16:creationId xmlns:a16="http://schemas.microsoft.com/office/drawing/2014/main" id="{646B843B-B44D-44C8-80C9-7CFE82A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69638" name="Content Placeholder 2">
            <a:extLst>
              <a:ext uri="{FF2B5EF4-FFF2-40B4-BE49-F238E27FC236}">
                <a16:creationId xmlns:a16="http://schemas.microsoft.com/office/drawing/2014/main" id="{D58052EA-7975-4D88-A348-F4EF78A2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335088"/>
            <a:ext cx="10115550" cy="1828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n-ea"/>
              </a:rPr>
              <a:t>可以（也应该）根据需要转换或重新编码原始变量</a:t>
            </a:r>
          </a:p>
          <a:p>
            <a:pPr eaLnBrk="1" hangingPunct="1"/>
            <a:r>
              <a:rPr lang="zh-CN" altLang="en-US" dirty="0">
                <a:latin typeface="+mn-ea"/>
              </a:rPr>
              <a:t>示例：</a:t>
            </a:r>
            <a:r>
              <a:rPr lang="en-US" altLang="zh-CN" dirty="0" err="1">
                <a:latin typeface="+mn-ea"/>
              </a:rPr>
              <a:t>AgeSq</a:t>
            </a:r>
            <a:r>
              <a:rPr lang="en-US" altLang="zh-CN" dirty="0">
                <a:latin typeface="+mn-ea"/>
              </a:rPr>
              <a:t>=age*age</a:t>
            </a:r>
          </a:p>
        </p:txBody>
      </p:sp>
      <p:graphicFrame>
        <p:nvGraphicFramePr>
          <p:cNvPr id="69639" name="Object 4">
            <a:extLst>
              <a:ext uri="{FF2B5EF4-FFF2-40B4-BE49-F238E27FC236}">
                <a16:creationId xmlns:a16="http://schemas.microsoft.com/office/drawing/2014/main" id="{12E9631A-A4FA-4D48-AA8E-7771316494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7075" y="2468563"/>
          <a:ext cx="38639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8" name="Equation" r:id="rId3" imgW="1460500" imgH="228600" progId="Equation.3">
                  <p:embed/>
                </p:oleObj>
              </mc:Choice>
              <mc:Fallback>
                <p:oleObj name="Equation" r:id="rId3" imgW="1460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2468563"/>
                        <a:ext cx="386397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DC3C0C-5245-43A3-AF6C-14F213A2BB11}"/>
              </a:ext>
            </a:extLst>
          </p:cNvPr>
          <p:cNvSpPr txBox="1">
            <a:spLocks/>
          </p:cNvSpPr>
          <p:nvPr/>
        </p:nvSpPr>
        <p:spPr bwMode="auto">
          <a:xfrm>
            <a:off x="1096963" y="3351213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例如：年龄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性别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69641" name="Object 3">
            <a:extLst>
              <a:ext uri="{FF2B5EF4-FFF2-40B4-BE49-F238E27FC236}">
                <a16:creationId xmlns:a16="http://schemas.microsoft.com/office/drawing/2014/main" id="{66DF8486-2A91-4910-8D89-FA02E5B18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4050" y="4094163"/>
          <a:ext cx="53435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9" name="Equation" r:id="rId5" imgW="2019300" imgH="228600" progId="Equation.3">
                  <p:embed/>
                </p:oleObj>
              </mc:Choice>
              <mc:Fallback>
                <p:oleObj name="Equation" r:id="rId5" imgW="20193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4094163"/>
                        <a:ext cx="534352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3C3C5-48F9-4A22-9F5C-0A2B2068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中的线性回归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0659" name="日期占位符 3">
            <a:extLst>
              <a:ext uri="{FF2B5EF4-FFF2-40B4-BE49-F238E27FC236}">
                <a16:creationId xmlns:a16="http://schemas.microsoft.com/office/drawing/2014/main" id="{8E309D0D-161A-406A-ABB2-03192F3BF1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0660" name="页脚占位符 4">
            <a:extLst>
              <a:ext uri="{FF2B5EF4-FFF2-40B4-BE49-F238E27FC236}">
                <a16:creationId xmlns:a16="http://schemas.microsoft.com/office/drawing/2014/main" id="{7CE11667-9A81-4C3E-AE1E-D430032F1C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70661" name="灯片编号占位符 5">
            <a:extLst>
              <a:ext uri="{FF2B5EF4-FFF2-40B4-BE49-F238E27FC236}">
                <a16:creationId xmlns:a16="http://schemas.microsoft.com/office/drawing/2014/main" id="{50BE8139-EDD4-4FE0-A548-B798E45C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06C06B-8EDE-4EC7-9600-16A9E724FE1B}"/>
              </a:ext>
            </a:extLst>
          </p:cNvPr>
          <p:cNvSpPr txBox="1">
            <a:spLocks/>
          </p:cNvSpPr>
          <p:nvPr/>
        </p:nvSpPr>
        <p:spPr bwMode="auto">
          <a:xfrm>
            <a:off x="1096963" y="1355725"/>
            <a:ext cx="8229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2800" dirty="0">
                <a:latin typeface="+mn-ea"/>
              </a:rPr>
              <a:t>重新编码变量（根据</a:t>
            </a:r>
            <a:r>
              <a:rPr lang="en-US" altLang="zh-CN" sz="2800" dirty="0">
                <a:latin typeface="+mn-ea"/>
              </a:rPr>
              <a:t>Q1=1</a:t>
            </a:r>
            <a:r>
              <a:rPr lang="zh-CN" altLang="en-US" sz="2800" dirty="0">
                <a:latin typeface="+mn-ea"/>
              </a:rPr>
              <a:t>开发一个名为</a:t>
            </a:r>
            <a:r>
              <a:rPr lang="en-US" altLang="zh-CN" sz="2800" dirty="0">
                <a:latin typeface="+mn-ea"/>
              </a:rPr>
              <a:t>drive</a:t>
            </a:r>
            <a:r>
              <a:rPr lang="zh-CN" altLang="en-US" sz="2800" dirty="0">
                <a:latin typeface="+mn-ea"/>
              </a:rPr>
              <a:t>的新</a:t>
            </a:r>
            <a:r>
              <a:rPr lang="en-US" altLang="zh-CN" sz="2800" dirty="0">
                <a:latin typeface="+mn-ea"/>
              </a:rPr>
              <a:t>var</a:t>
            </a:r>
            <a:r>
              <a:rPr lang="zh-CN" altLang="en-US" sz="2800" dirty="0">
                <a:latin typeface="+mn-ea"/>
              </a:rPr>
              <a:t>）</a:t>
            </a:r>
          </a:p>
          <a:p>
            <a:pPr>
              <a:spcBef>
                <a:spcPct val="20000"/>
              </a:spcBef>
            </a:pPr>
            <a:r>
              <a:rPr lang="en-US" altLang="zh-CN" sz="2800" dirty="0"/>
              <a:t>           drive&lt;-</a:t>
            </a:r>
            <a:r>
              <a:rPr lang="en-US" altLang="zh-CN" sz="2800" dirty="0" err="1"/>
              <a:t>ifelse</a:t>
            </a:r>
            <a:r>
              <a:rPr lang="en-US" altLang="zh-CN" sz="2800" dirty="0"/>
              <a:t>(Survey$Q1==1,1,0)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4E6EB9-7237-4870-9E7D-0A7CA85883C6}"/>
              </a:ext>
            </a:extLst>
          </p:cNvPr>
          <p:cNvSpPr txBox="1">
            <a:spLocks/>
          </p:cNvSpPr>
          <p:nvPr/>
        </p:nvSpPr>
        <p:spPr bwMode="auto">
          <a:xfrm>
            <a:off x="1096963" y="28956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R </a:t>
            </a:r>
            <a:r>
              <a:rPr lang="zh-CN" altLang="en-US" sz="2800" dirty="0">
                <a:latin typeface="+mn-ea"/>
              </a:rPr>
              <a:t>中的线性回归模型（</a:t>
            </a:r>
            <a:r>
              <a:rPr lang="en-US" altLang="zh-CN" sz="2800" dirty="0" err="1">
                <a:latin typeface="+mn-ea"/>
              </a:rPr>
              <a:t>lm</a:t>
            </a:r>
            <a:r>
              <a:rPr lang="zh-CN" altLang="en-US" sz="2800" dirty="0">
                <a:latin typeface="+mn-ea"/>
              </a:rPr>
              <a:t>）</a:t>
            </a:r>
            <a:br>
              <a:rPr lang="en-US" altLang="zh-CN" sz="2800" dirty="0">
                <a:latin typeface="+mn-ea"/>
              </a:rPr>
            </a:b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/>
              <a:t>	</a:t>
            </a:r>
            <a:r>
              <a:rPr lang="en-US" altLang="zh-CN" sz="2800" dirty="0" err="1"/>
              <a:t>lm</a:t>
            </a:r>
            <a:r>
              <a:rPr lang="en-US" altLang="zh-CN" sz="2800" dirty="0"/>
              <a:t>(</a:t>
            </a:r>
            <a:r>
              <a:rPr lang="en-US" altLang="zh-CN" sz="2800" dirty="0" err="1"/>
              <a:t>y~x</a:t>
            </a:r>
            <a:r>
              <a:rPr lang="en-US" altLang="zh-CN" sz="2800" dirty="0"/>
              <a:t>) </a:t>
            </a:r>
            <a:r>
              <a:rPr lang="zh-CN" altLang="en-US" sz="2800" dirty="0">
                <a:latin typeface="+mn-ea"/>
              </a:rPr>
              <a:t>）</a:t>
            </a:r>
            <a:endParaRPr lang="en-US" altLang="zh-CN" sz="2800" dirty="0">
              <a:latin typeface="+mn-e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8F469C-3D22-4F4D-9858-CB37F2E36CE0}"/>
              </a:ext>
            </a:extLst>
          </p:cNvPr>
          <p:cNvSpPr txBox="1">
            <a:spLocks/>
          </p:cNvSpPr>
          <p:nvPr/>
        </p:nvSpPr>
        <p:spPr bwMode="auto">
          <a:xfrm>
            <a:off x="1096963" y="39624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你的调查示例</a:t>
            </a:r>
            <a:endParaRPr lang="en-US" altLang="zh-CN" sz="2800" dirty="0">
              <a:latin typeface="+mn-ea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CN" sz="2800" dirty="0"/>
              <a:t>		summary(</a:t>
            </a:r>
            <a:r>
              <a:rPr lang="en-US" altLang="zh-CN" sz="2800" dirty="0" err="1"/>
              <a:t>lm</a:t>
            </a:r>
            <a:r>
              <a:rPr lang="en-US" altLang="zh-CN" sz="2800" dirty="0"/>
              <a:t>(Q2~Q3,data=Survey))</a:t>
            </a:r>
          </a:p>
          <a:p>
            <a:pPr marL="0" indent="0">
              <a:spcBef>
                <a:spcPct val="20000"/>
              </a:spcBef>
            </a:pPr>
            <a:endParaRPr lang="en-US" altLang="zh-CN" sz="2800" dirty="0">
              <a:latin typeface="+mn-ea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57B434-0319-4C4D-B4B1-B84AF460F1C3}"/>
              </a:ext>
            </a:extLst>
          </p:cNvPr>
          <p:cNvSpPr txBox="1">
            <a:spLocks/>
          </p:cNvSpPr>
          <p:nvPr/>
        </p:nvSpPr>
        <p:spPr bwMode="auto">
          <a:xfrm>
            <a:off x="1096963" y="5054071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简单线性回归：</a:t>
            </a:r>
            <a:br>
              <a:rPr lang="zh-CN" altLang="en-US" sz="2800" dirty="0">
                <a:latin typeface="+mn-ea"/>
              </a:rPr>
            </a:br>
            <a:r>
              <a:rPr lang="zh-CN" altLang="en-US" sz="2800" dirty="0">
                <a:latin typeface="+mn-ea"/>
              </a:rPr>
              <a:t>   </a:t>
            </a:r>
            <a:r>
              <a:rPr lang="en-US" altLang="zh-CN" sz="2800" dirty="0" err="1"/>
              <a:t>MinutesUW</a:t>
            </a:r>
            <a:r>
              <a:rPr lang="en-US" altLang="zh-CN" sz="2800" dirty="0"/>
              <a:t>=b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+b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(</a:t>
            </a:r>
            <a:r>
              <a:rPr lang="en-US" altLang="zh-CN" sz="2800" dirty="0" err="1"/>
              <a:t>MilesUW</a:t>
            </a:r>
            <a:r>
              <a:rPr lang="en-US" altLang="zh-CN" sz="2800" dirty="0"/>
              <a:t>)</a:t>
            </a:r>
          </a:p>
          <a:p>
            <a:pPr>
              <a:spcBef>
                <a:spcPct val="20000"/>
              </a:spcBef>
            </a:pPr>
            <a:endParaRPr lang="en-US" altLang="zh-CN" sz="2800" dirty="0"/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2D349-A8EC-4351-A8A8-FE0CA91C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调查数据示例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683" name="日期占位符 3">
            <a:extLst>
              <a:ext uri="{FF2B5EF4-FFF2-40B4-BE49-F238E27FC236}">
                <a16:creationId xmlns:a16="http://schemas.microsoft.com/office/drawing/2014/main" id="{2B8D4D1B-421B-4ED5-8874-FF7905B74F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1684" name="页脚占位符 4">
            <a:extLst>
              <a:ext uri="{FF2B5EF4-FFF2-40B4-BE49-F238E27FC236}">
                <a16:creationId xmlns:a16="http://schemas.microsoft.com/office/drawing/2014/main" id="{CD64F90A-4472-481D-BABE-24348E7D74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71685" name="灯片编号占位符 5">
            <a:extLst>
              <a:ext uri="{FF2B5EF4-FFF2-40B4-BE49-F238E27FC236}">
                <a16:creationId xmlns:a16="http://schemas.microsoft.com/office/drawing/2014/main" id="{708C0413-4C80-432F-9C64-F0EC9B76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0B516B9-7D7C-4EA2-BB2D-B83B58EF5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004" y="1166812"/>
            <a:ext cx="7848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latin typeface="Monaco" charset="0"/>
              </a:rPr>
              <a:t>Call:</a:t>
            </a:r>
          </a:p>
          <a:p>
            <a:r>
              <a:rPr lang="en-US" sz="1600" dirty="0">
                <a:latin typeface="Monaco" charset="0"/>
              </a:rPr>
              <a:t>lm(formula = </a:t>
            </a:r>
            <a:r>
              <a:rPr lang="en-US" sz="1600" dirty="0" err="1">
                <a:latin typeface="Monaco" charset="0"/>
              </a:rPr>
              <a:t>MinutesUW</a:t>
            </a:r>
            <a:r>
              <a:rPr lang="en-US" sz="1600" dirty="0">
                <a:latin typeface="Monaco" charset="0"/>
              </a:rPr>
              <a:t> ~ </a:t>
            </a:r>
            <a:r>
              <a:rPr lang="en-US" sz="1600" dirty="0" err="1">
                <a:latin typeface="Monaco" charset="0"/>
              </a:rPr>
              <a:t>MilesUW</a:t>
            </a:r>
            <a:r>
              <a:rPr lang="en-US" sz="1600" dirty="0">
                <a:latin typeface="Monaco" charset="0"/>
              </a:rPr>
              <a:t>, data = Survey)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en-US" sz="1600" dirty="0">
                <a:latin typeface="Monaco" charset="0"/>
              </a:rPr>
              <a:t>Residuals:</a:t>
            </a:r>
          </a:p>
          <a:p>
            <a:r>
              <a:rPr lang="en-US" sz="1600" dirty="0">
                <a:latin typeface="Monaco" charset="0"/>
              </a:rPr>
              <a:t>    Min      1Q  Median      3Q     Max </a:t>
            </a:r>
          </a:p>
          <a:p>
            <a:r>
              <a:rPr lang="en-US" sz="1600" dirty="0">
                <a:latin typeface="Monaco" charset="0"/>
              </a:rPr>
              <a:t>-62.157  -5.691  -0.691   4.646  61.333 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en-US" sz="1600" dirty="0">
                <a:latin typeface="Monaco" charset="0"/>
              </a:rPr>
              <a:t>Coefficients:</a:t>
            </a:r>
          </a:p>
          <a:p>
            <a:r>
              <a:rPr lang="en-US" sz="1600" dirty="0">
                <a:latin typeface="Monaco" charset="0"/>
              </a:rPr>
              <a:t>            Estimate Std. Error t value </a:t>
            </a:r>
            <a:r>
              <a:rPr lang="en-US" sz="1600" dirty="0" err="1">
                <a:latin typeface="Monaco" charset="0"/>
              </a:rPr>
              <a:t>Pr</a:t>
            </a:r>
            <a:r>
              <a:rPr lang="en-US" sz="1600" dirty="0">
                <a:latin typeface="Monaco" charset="0"/>
              </a:rPr>
              <a:t>(&gt;|t|)    </a:t>
            </a:r>
          </a:p>
          <a:p>
            <a:r>
              <a:rPr lang="en-US" sz="1600" dirty="0">
                <a:latin typeface="Monaco" charset="0"/>
              </a:rPr>
              <a:t>(Intercept) 12.58224    0.89814   14.01   &lt;2e-16 ***</a:t>
            </a:r>
          </a:p>
          <a:p>
            <a:r>
              <a:rPr lang="en-US" sz="1600" dirty="0" err="1">
                <a:latin typeface="Monaco" charset="0"/>
              </a:rPr>
              <a:t>MilesUW</a:t>
            </a:r>
            <a:r>
              <a:rPr lang="en-US" sz="1600" dirty="0">
                <a:latin typeface="Monaco" charset="0"/>
              </a:rPr>
              <a:t>      1.55426    0.08968   17.33   &lt;2e-16 ***</a:t>
            </a:r>
          </a:p>
          <a:p>
            <a:r>
              <a:rPr lang="en-US" sz="1600" dirty="0">
                <a:latin typeface="Monaco" charset="0"/>
              </a:rPr>
              <a:t>---</a:t>
            </a:r>
          </a:p>
          <a:p>
            <a:r>
              <a:rPr lang="en-US" sz="1600" dirty="0" err="1">
                <a:latin typeface="Monaco" charset="0"/>
              </a:rPr>
              <a:t>Signif</a:t>
            </a:r>
            <a:r>
              <a:rPr lang="en-US" sz="1600" dirty="0">
                <a:latin typeface="Monaco" charset="0"/>
              </a:rPr>
              <a:t>. codes:  0 </a:t>
            </a:r>
            <a:r>
              <a:rPr lang="en-US" altLang="en-US" sz="1600" dirty="0">
                <a:latin typeface="Monaco" charset="0"/>
              </a:rPr>
              <a:t>‘</a:t>
            </a:r>
            <a:r>
              <a:rPr lang="en-US" sz="1600" dirty="0">
                <a:latin typeface="Monaco" charset="0"/>
              </a:rPr>
              <a:t>***</a:t>
            </a:r>
            <a:r>
              <a:rPr lang="en-US" altLang="en-US" sz="1600" dirty="0">
                <a:latin typeface="Monaco" charset="0"/>
              </a:rPr>
              <a:t>’</a:t>
            </a:r>
            <a:r>
              <a:rPr lang="en-US" sz="1600" dirty="0">
                <a:latin typeface="Monaco" charset="0"/>
              </a:rPr>
              <a:t> 0.001 </a:t>
            </a:r>
            <a:r>
              <a:rPr lang="en-US" altLang="en-US" sz="1600" dirty="0">
                <a:latin typeface="Monaco" charset="0"/>
              </a:rPr>
              <a:t>‘</a:t>
            </a:r>
            <a:r>
              <a:rPr lang="en-US" sz="1600" dirty="0">
                <a:latin typeface="Monaco" charset="0"/>
              </a:rPr>
              <a:t>**</a:t>
            </a:r>
            <a:r>
              <a:rPr lang="en-US" altLang="en-US" sz="1600" dirty="0">
                <a:latin typeface="Monaco" charset="0"/>
              </a:rPr>
              <a:t>’</a:t>
            </a:r>
            <a:r>
              <a:rPr lang="en-US" sz="1600" dirty="0">
                <a:latin typeface="Monaco" charset="0"/>
              </a:rPr>
              <a:t> 0.01 </a:t>
            </a:r>
            <a:r>
              <a:rPr lang="en-US" altLang="en-US" sz="1600" dirty="0">
                <a:latin typeface="Monaco" charset="0"/>
              </a:rPr>
              <a:t>‘</a:t>
            </a:r>
            <a:r>
              <a:rPr lang="en-US" sz="1600" dirty="0">
                <a:latin typeface="Monaco" charset="0"/>
              </a:rPr>
              <a:t>*</a:t>
            </a:r>
            <a:r>
              <a:rPr lang="en-US" altLang="en-US" sz="1600" dirty="0">
                <a:latin typeface="Monaco" charset="0"/>
              </a:rPr>
              <a:t>’</a:t>
            </a:r>
            <a:r>
              <a:rPr lang="en-US" sz="1600" dirty="0">
                <a:latin typeface="Monaco" charset="0"/>
              </a:rPr>
              <a:t> 0.05 </a:t>
            </a:r>
            <a:r>
              <a:rPr lang="en-US" altLang="en-US" sz="1600" dirty="0">
                <a:latin typeface="Monaco" charset="0"/>
              </a:rPr>
              <a:t>‘</a:t>
            </a:r>
            <a:r>
              <a:rPr lang="en-US" sz="1600" dirty="0">
                <a:latin typeface="Monaco" charset="0"/>
              </a:rPr>
              <a:t>.</a:t>
            </a:r>
            <a:r>
              <a:rPr lang="en-US" altLang="en-US" sz="1600" dirty="0">
                <a:latin typeface="Monaco" charset="0"/>
              </a:rPr>
              <a:t>’</a:t>
            </a:r>
            <a:r>
              <a:rPr lang="en-US" sz="1600" dirty="0">
                <a:latin typeface="Monaco" charset="0"/>
              </a:rPr>
              <a:t> 0.1 </a:t>
            </a:r>
            <a:r>
              <a:rPr lang="en-US" altLang="en-US" sz="1600" dirty="0">
                <a:latin typeface="Monaco" charset="0"/>
              </a:rPr>
              <a:t>‘</a:t>
            </a:r>
            <a:r>
              <a:rPr lang="en-US" sz="1600" dirty="0">
                <a:latin typeface="Monaco" charset="0"/>
              </a:rPr>
              <a:t> </a:t>
            </a:r>
            <a:r>
              <a:rPr lang="en-US" altLang="en-US" sz="1600" dirty="0">
                <a:latin typeface="Monaco" charset="0"/>
              </a:rPr>
              <a:t>’</a:t>
            </a:r>
            <a:r>
              <a:rPr lang="en-US" sz="1600" dirty="0">
                <a:latin typeface="Monaco" charset="0"/>
              </a:rPr>
              <a:t> 1 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en-US" sz="1600" dirty="0">
                <a:latin typeface="Monaco" charset="0"/>
              </a:rPr>
              <a:t>Residual standard error: 11.58 on 239 degrees of freedom</a:t>
            </a:r>
          </a:p>
          <a:p>
            <a:r>
              <a:rPr lang="en-US" sz="1600" dirty="0">
                <a:latin typeface="Monaco" charset="0"/>
              </a:rPr>
              <a:t>  (12 observations deleted due to </a:t>
            </a:r>
            <a:r>
              <a:rPr lang="en-US" sz="1600" dirty="0" err="1">
                <a:latin typeface="Monaco" charset="0"/>
              </a:rPr>
              <a:t>missingness</a:t>
            </a:r>
            <a:r>
              <a:rPr lang="en-US" sz="1600" dirty="0">
                <a:latin typeface="Monaco" charset="0"/>
              </a:rPr>
              <a:t>)</a:t>
            </a:r>
          </a:p>
          <a:p>
            <a:r>
              <a:rPr lang="en-US" sz="1600" dirty="0">
                <a:latin typeface="Monaco" charset="0"/>
              </a:rPr>
              <a:t>Multiple R-squared: 0.5569,	Adjusted R-squared: 0.555 </a:t>
            </a:r>
          </a:p>
          <a:p>
            <a:r>
              <a:rPr lang="en-US" sz="1600" dirty="0">
                <a:latin typeface="Monaco" charset="0"/>
              </a:rPr>
              <a:t>F-statistic: 300.4 on 1 and 239 DF,  p-value: &lt; 2.2e-16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1CD66CD-F0D3-498E-8FAE-2B71C1F04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004" y="5613522"/>
            <a:ext cx="756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 err="1"/>
              <a:t>MinutesUW</a:t>
            </a:r>
            <a:r>
              <a:rPr lang="en-US" sz="2400" dirty="0"/>
              <a:t>=12.58 + 1.55 (</a:t>
            </a:r>
            <a:r>
              <a:rPr lang="en-US" sz="2400" dirty="0" err="1"/>
              <a:t>MilesUW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0DAA6-218E-4423-B0FA-88781C5A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另一个来自调查数据的例子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707" name="日期占位符 3">
            <a:extLst>
              <a:ext uri="{FF2B5EF4-FFF2-40B4-BE49-F238E27FC236}">
                <a16:creationId xmlns:a16="http://schemas.microsoft.com/office/drawing/2014/main" id="{C302D88D-B2B7-4377-8FCC-1F83750F44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2708" name="页脚占位符 4">
            <a:extLst>
              <a:ext uri="{FF2B5EF4-FFF2-40B4-BE49-F238E27FC236}">
                <a16:creationId xmlns:a16="http://schemas.microsoft.com/office/drawing/2014/main" id="{780DCE80-1B54-4799-B151-5653A5C693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72709" name="灯片编号占位符 5">
            <a:extLst>
              <a:ext uri="{FF2B5EF4-FFF2-40B4-BE49-F238E27FC236}">
                <a16:creationId xmlns:a16="http://schemas.microsoft.com/office/drawing/2014/main" id="{F200C4F7-A2F2-48C9-BA80-D55AB70A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3E0EE-38FE-40D8-9B85-7389A9EC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25934"/>
            <a:ext cx="10298083" cy="45307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+mn-ea"/>
              </a:rPr>
              <a:t>summary(lm(</a:t>
            </a:r>
            <a:r>
              <a:rPr lang="en-US" dirty="0" err="1">
                <a:latin typeface="+mn-ea"/>
              </a:rPr>
              <a:t>MinutesUW~MilesUW+drive,data</a:t>
            </a:r>
            <a:r>
              <a:rPr lang="en-US" dirty="0">
                <a:latin typeface="+mn-ea"/>
              </a:rPr>
              <a:t>=Survey))</a:t>
            </a:r>
          </a:p>
          <a:p>
            <a:pPr>
              <a:buFontTx/>
              <a:buNone/>
            </a:pPr>
            <a:endParaRPr lang="en-US" dirty="0">
              <a:latin typeface="+mn-ea"/>
            </a:endParaRPr>
          </a:p>
          <a:p>
            <a:pPr>
              <a:buFontTx/>
              <a:buNone/>
            </a:pPr>
            <a:r>
              <a:rPr lang="zh-CN" altLang="en-US" dirty="0">
                <a:latin typeface="+mn-ea"/>
              </a:rPr>
              <a:t>多元线性回归</a:t>
            </a:r>
            <a:r>
              <a:rPr lang="en-US" dirty="0">
                <a:latin typeface="+mn-ea"/>
              </a:rPr>
              <a:t>:</a:t>
            </a:r>
          </a:p>
          <a:p>
            <a:pPr>
              <a:buFontTx/>
              <a:buNone/>
            </a:pPr>
            <a:endParaRPr lang="en-US" dirty="0">
              <a:latin typeface="+mn-ea"/>
            </a:endParaRPr>
          </a:p>
          <a:p>
            <a:pPr>
              <a:buFontTx/>
              <a:buNone/>
            </a:pPr>
            <a:r>
              <a:rPr lang="en-US" dirty="0">
                <a:latin typeface="+mn-ea"/>
              </a:rPr>
              <a:t> </a:t>
            </a:r>
            <a:r>
              <a:rPr lang="en-US" dirty="0" err="1">
                <a:latin typeface="+mn-ea"/>
              </a:rPr>
              <a:t>MinutesUW</a:t>
            </a:r>
            <a:r>
              <a:rPr lang="en-US" dirty="0">
                <a:latin typeface="+mn-ea"/>
              </a:rPr>
              <a:t>=b</a:t>
            </a:r>
            <a:r>
              <a:rPr lang="en-US" baseline="-25000" dirty="0">
                <a:latin typeface="+mn-ea"/>
              </a:rPr>
              <a:t>0</a:t>
            </a:r>
            <a:r>
              <a:rPr lang="en-US" dirty="0">
                <a:latin typeface="+mn-ea"/>
              </a:rPr>
              <a:t>+b</a:t>
            </a:r>
            <a:r>
              <a:rPr lang="en-US" baseline="-25000" dirty="0">
                <a:latin typeface="+mn-ea"/>
              </a:rPr>
              <a:t>1</a:t>
            </a:r>
            <a:r>
              <a:rPr lang="en-US" dirty="0">
                <a:latin typeface="+mn-ea"/>
              </a:rPr>
              <a:t>(</a:t>
            </a:r>
            <a:r>
              <a:rPr lang="en-US" dirty="0" err="1">
                <a:latin typeface="+mn-ea"/>
              </a:rPr>
              <a:t>MilesUW</a:t>
            </a:r>
            <a:r>
              <a:rPr lang="en-US" dirty="0">
                <a:latin typeface="+mn-ea"/>
              </a:rPr>
              <a:t>) +b</a:t>
            </a:r>
            <a:r>
              <a:rPr lang="en-US" baseline="-25000" dirty="0">
                <a:latin typeface="+mn-ea"/>
              </a:rPr>
              <a:t>2</a:t>
            </a:r>
            <a:r>
              <a:rPr lang="en-US" dirty="0">
                <a:latin typeface="+mn-ea"/>
              </a:rPr>
              <a:t>(drive)</a:t>
            </a:r>
          </a:p>
          <a:p>
            <a:pPr>
              <a:buFontTx/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18EEC-A50D-495D-81F1-B31D539E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另一个来自调查数据的例子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731" name="日期占位符 3">
            <a:extLst>
              <a:ext uri="{FF2B5EF4-FFF2-40B4-BE49-F238E27FC236}">
                <a16:creationId xmlns:a16="http://schemas.microsoft.com/office/drawing/2014/main" id="{1DED1D6B-9F71-4F31-9256-C9BDAC9647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3732" name="页脚占位符 4">
            <a:extLst>
              <a:ext uri="{FF2B5EF4-FFF2-40B4-BE49-F238E27FC236}">
                <a16:creationId xmlns:a16="http://schemas.microsoft.com/office/drawing/2014/main" id="{36DB4C1D-9DA0-4030-8C46-4623555869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73733" name="灯片编号占位符 5">
            <a:extLst>
              <a:ext uri="{FF2B5EF4-FFF2-40B4-BE49-F238E27FC236}">
                <a16:creationId xmlns:a16="http://schemas.microsoft.com/office/drawing/2014/main" id="{2819AFE3-D70C-4E3A-BAAB-3BEB7383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3516F8B5-5244-40E1-AB21-EA4350F9A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638" y="2105025"/>
            <a:ext cx="8077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0.05/2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置信区间的临界值，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t=1.96 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估计值</a:t>
            </a:r>
            <a:r>
              <a:rPr lang="en-US" altLang="zh-CN" sz="2000" u="sng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临界值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估计的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MilesUW:1.60+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1.96 x 0.09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）驱动器：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-6.09+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1.96 x 2.31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DF1D769-E0D9-4F7B-AA4B-7DDC68740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01" y="1269586"/>
            <a:ext cx="7848600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l-PL" sz="1600" dirty="0">
                <a:latin typeface="Monaco" charset="0"/>
              </a:rPr>
              <a:t>Call:</a:t>
            </a:r>
          </a:p>
          <a:p>
            <a:r>
              <a:rPr lang="pl-PL" sz="1600" dirty="0">
                <a:latin typeface="Monaco" charset="0"/>
              </a:rPr>
              <a:t>lm(formula = MinutesUW ~ MilesUW + drive, data = Survey)</a:t>
            </a:r>
          </a:p>
          <a:p>
            <a:endParaRPr lang="pl-PL" sz="1600" dirty="0">
              <a:latin typeface="Monaco" charset="0"/>
            </a:endParaRPr>
          </a:p>
          <a:p>
            <a:r>
              <a:rPr lang="pl-PL" sz="1600" dirty="0">
                <a:latin typeface="Monaco" charset="0"/>
              </a:rPr>
              <a:t>Residuals:</a:t>
            </a:r>
          </a:p>
          <a:p>
            <a:r>
              <a:rPr lang="pl-PL" sz="1600" dirty="0">
                <a:latin typeface="Monaco" charset="0"/>
              </a:rPr>
              <a:t>    Min      1Q  Median      3Q     Max </a:t>
            </a:r>
          </a:p>
          <a:p>
            <a:r>
              <a:rPr lang="pl-PL" sz="1600" dirty="0">
                <a:latin typeface="Monaco" charset="0"/>
              </a:rPr>
              <a:t>-65.793  -6.264  -0.465   5.015  59.955 </a:t>
            </a:r>
          </a:p>
          <a:p>
            <a:endParaRPr lang="pl-PL" sz="1600" dirty="0">
              <a:latin typeface="Monaco" charset="0"/>
            </a:endParaRPr>
          </a:p>
          <a:p>
            <a:r>
              <a:rPr lang="pl-PL" sz="1600" dirty="0">
                <a:latin typeface="Monaco" charset="0"/>
              </a:rPr>
              <a:t>Coefficients:</a:t>
            </a:r>
          </a:p>
          <a:p>
            <a:r>
              <a:rPr lang="pl-PL" sz="1600" dirty="0">
                <a:latin typeface="Monaco" charset="0"/>
              </a:rPr>
              <a:t>            Estimate Std. Error t value Pr(&gt;|t|)    </a:t>
            </a:r>
          </a:p>
          <a:p>
            <a:r>
              <a:rPr lang="pl-PL" sz="1600" dirty="0">
                <a:latin typeface="Monaco" charset="0"/>
              </a:rPr>
              <a:t>(Intercept) 13.06610    0.90581  14.425  &lt; 2e-16 ***</a:t>
            </a:r>
          </a:p>
          <a:p>
            <a:r>
              <a:rPr lang="pl-PL" sz="1600" dirty="0">
                <a:latin typeface="Monaco" charset="0"/>
              </a:rPr>
              <a:t>MilesUW      1.59897    0.09018  17.731  &lt; 2e-16 ***</a:t>
            </a:r>
          </a:p>
          <a:p>
            <a:r>
              <a:rPr lang="pl-PL" sz="1600" dirty="0">
                <a:latin typeface="Monaco" charset="0"/>
              </a:rPr>
              <a:t>drive       -6.09255    2.30612  -2.642  0.00879 ** </a:t>
            </a:r>
          </a:p>
          <a:p>
            <a:r>
              <a:rPr lang="pl-PL" sz="1600" dirty="0">
                <a:latin typeface="Monaco" charset="0"/>
              </a:rPr>
              <a:t>---</a:t>
            </a:r>
          </a:p>
          <a:p>
            <a:r>
              <a:rPr lang="pl-PL" sz="1600" dirty="0">
                <a:latin typeface="Monaco" charset="0"/>
              </a:rPr>
              <a:t>Signif. codes:  0 </a:t>
            </a:r>
            <a:r>
              <a:rPr lang="pl-PL" altLang="en-US" sz="1600" dirty="0">
                <a:latin typeface="Monaco" charset="0"/>
              </a:rPr>
              <a:t>‘</a:t>
            </a:r>
            <a:r>
              <a:rPr lang="pl-PL" sz="1600" dirty="0">
                <a:latin typeface="Monaco" charset="0"/>
              </a:rPr>
              <a:t>***</a:t>
            </a:r>
            <a:r>
              <a:rPr lang="pl-PL" altLang="en-US" sz="1600" dirty="0">
                <a:latin typeface="Monaco" charset="0"/>
              </a:rPr>
              <a:t>’</a:t>
            </a:r>
            <a:r>
              <a:rPr lang="pl-PL" sz="1600" dirty="0">
                <a:latin typeface="Monaco" charset="0"/>
              </a:rPr>
              <a:t> 0.001 </a:t>
            </a:r>
            <a:r>
              <a:rPr lang="pl-PL" altLang="en-US" sz="1600" dirty="0">
                <a:latin typeface="Monaco" charset="0"/>
              </a:rPr>
              <a:t>‘</a:t>
            </a:r>
            <a:r>
              <a:rPr lang="pl-PL" sz="1600" dirty="0">
                <a:latin typeface="Monaco" charset="0"/>
              </a:rPr>
              <a:t>**</a:t>
            </a:r>
            <a:r>
              <a:rPr lang="pl-PL" altLang="en-US" sz="1600" dirty="0">
                <a:latin typeface="Monaco" charset="0"/>
              </a:rPr>
              <a:t>’</a:t>
            </a:r>
            <a:r>
              <a:rPr lang="pl-PL" sz="1600" dirty="0">
                <a:latin typeface="Monaco" charset="0"/>
              </a:rPr>
              <a:t> 0.01 </a:t>
            </a:r>
            <a:r>
              <a:rPr lang="pl-PL" altLang="en-US" sz="1600" dirty="0">
                <a:latin typeface="Monaco" charset="0"/>
              </a:rPr>
              <a:t>‘</a:t>
            </a:r>
            <a:r>
              <a:rPr lang="pl-PL" sz="1600" dirty="0">
                <a:latin typeface="Monaco" charset="0"/>
              </a:rPr>
              <a:t>*</a:t>
            </a:r>
            <a:r>
              <a:rPr lang="pl-PL" altLang="en-US" sz="1600" dirty="0">
                <a:latin typeface="Monaco" charset="0"/>
              </a:rPr>
              <a:t>’</a:t>
            </a:r>
            <a:r>
              <a:rPr lang="pl-PL" sz="1600" dirty="0">
                <a:latin typeface="Monaco" charset="0"/>
              </a:rPr>
              <a:t> 0.05 </a:t>
            </a:r>
            <a:r>
              <a:rPr lang="pl-PL" altLang="en-US" sz="1600" dirty="0">
                <a:latin typeface="Monaco" charset="0"/>
              </a:rPr>
              <a:t>‘</a:t>
            </a:r>
            <a:r>
              <a:rPr lang="pl-PL" sz="1600" dirty="0">
                <a:latin typeface="Monaco" charset="0"/>
              </a:rPr>
              <a:t>.</a:t>
            </a:r>
            <a:r>
              <a:rPr lang="pl-PL" altLang="en-US" sz="1600" dirty="0">
                <a:latin typeface="Monaco" charset="0"/>
              </a:rPr>
              <a:t>’</a:t>
            </a:r>
            <a:r>
              <a:rPr lang="pl-PL" sz="1600" dirty="0">
                <a:latin typeface="Monaco" charset="0"/>
              </a:rPr>
              <a:t> 0.1 </a:t>
            </a:r>
            <a:r>
              <a:rPr lang="pl-PL" altLang="en-US" sz="1600" dirty="0">
                <a:latin typeface="Monaco" charset="0"/>
              </a:rPr>
              <a:t>‘</a:t>
            </a:r>
            <a:r>
              <a:rPr lang="pl-PL" sz="1600" dirty="0">
                <a:latin typeface="Monaco" charset="0"/>
              </a:rPr>
              <a:t> </a:t>
            </a:r>
            <a:r>
              <a:rPr lang="pl-PL" altLang="en-US" sz="1600" dirty="0">
                <a:latin typeface="Monaco" charset="0"/>
              </a:rPr>
              <a:t>’</a:t>
            </a:r>
            <a:r>
              <a:rPr lang="pl-PL" sz="1600" dirty="0">
                <a:latin typeface="Monaco" charset="0"/>
              </a:rPr>
              <a:t> 1 </a:t>
            </a:r>
          </a:p>
          <a:p>
            <a:endParaRPr lang="pl-PL" sz="1600" dirty="0">
              <a:latin typeface="Monaco" charset="0"/>
            </a:endParaRPr>
          </a:p>
          <a:p>
            <a:r>
              <a:rPr lang="pl-PL" sz="1600" dirty="0">
                <a:latin typeface="Monaco" charset="0"/>
              </a:rPr>
              <a:t>Residual standard error: 11.44 on 238 degrees of freedom</a:t>
            </a:r>
          </a:p>
          <a:p>
            <a:r>
              <a:rPr lang="pl-PL" sz="1600" dirty="0">
                <a:latin typeface="Monaco" charset="0"/>
              </a:rPr>
              <a:t>  (12 observations deleted due to missingness)</a:t>
            </a:r>
          </a:p>
          <a:p>
            <a:r>
              <a:rPr lang="pl-PL" sz="1600" dirty="0">
                <a:latin typeface="Monaco" charset="0"/>
              </a:rPr>
              <a:t>Multiple R-squared: 0.5695,	Adjusted R-squared: 0.5659 </a:t>
            </a:r>
          </a:p>
          <a:p>
            <a:r>
              <a:rPr lang="pl-PL" sz="1600" dirty="0">
                <a:latin typeface="Monaco" charset="0"/>
              </a:rPr>
              <a:t>F-statistic: 157.4 on 2 and 238 DF,  p-value: &lt; 2.2e-16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F2BF2-1633-48AE-B8BA-89D1DC00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比较与讨论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755" name="日期占位符 3">
            <a:extLst>
              <a:ext uri="{FF2B5EF4-FFF2-40B4-BE49-F238E27FC236}">
                <a16:creationId xmlns:a16="http://schemas.microsoft.com/office/drawing/2014/main" id="{7CB31BBE-3F71-4D8D-943F-F83A85B3E3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4756" name="页脚占位符 4">
            <a:extLst>
              <a:ext uri="{FF2B5EF4-FFF2-40B4-BE49-F238E27FC236}">
                <a16:creationId xmlns:a16="http://schemas.microsoft.com/office/drawing/2014/main" id="{E1F4B7D0-ACE2-4DB8-863E-C3EBAEA75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74757" name="灯片编号占位符 5">
            <a:extLst>
              <a:ext uri="{FF2B5EF4-FFF2-40B4-BE49-F238E27FC236}">
                <a16:creationId xmlns:a16="http://schemas.microsoft.com/office/drawing/2014/main" id="{5493C865-691B-4CEB-9237-B35F8D2D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47</a:t>
            </a:r>
          </a:p>
        </p:txBody>
      </p:sp>
      <p:sp>
        <p:nvSpPr>
          <p:cNvPr id="74758" name="Content Placeholder 2">
            <a:extLst>
              <a:ext uri="{FF2B5EF4-FFF2-40B4-BE49-F238E27FC236}">
                <a16:creationId xmlns:a16="http://schemas.microsoft.com/office/drawing/2014/main" id="{D42A7399-0F28-4813-97D6-5E49322C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504950"/>
            <a:ext cx="10537825" cy="4572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+mn-ea"/>
              </a:rPr>
              <a:t>R</a:t>
            </a:r>
            <a:r>
              <a:rPr lang="en-US" altLang="zh-CN" baseline="30000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值有差别吗？</a:t>
            </a:r>
            <a:endParaRPr lang="en-US" altLang="zh-CN" dirty="0">
              <a:latin typeface="+mn-ea"/>
            </a:endParaRPr>
          </a:p>
          <a:p>
            <a:pPr marL="384048" lvl="1" indent="-182880" eaLnBrk="1" hangingPunct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调整后的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平方（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个变量）：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0.555 </a:t>
            </a:r>
          </a:p>
          <a:p>
            <a:pPr marL="384048" lvl="1" indent="-182880" eaLnBrk="1" hangingPunct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调整后的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平方（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个变量）：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0.566 </a:t>
            </a:r>
          </a:p>
          <a:p>
            <a:pPr eaLnBrk="1" hangingPunct="1"/>
            <a:r>
              <a:rPr lang="zh-CN" altLang="en-US" dirty="0">
                <a:latin typeface="+mn-ea"/>
              </a:rPr>
              <a:t>去掉无关紧要的变量，因为它们对结果没有显著贡献</a:t>
            </a:r>
          </a:p>
          <a:p>
            <a:pPr lvl="1"/>
            <a:r>
              <a:rPr lang="zh-CN" altLang="en-US" dirty="0">
                <a:latin typeface="+mn-ea"/>
              </a:rPr>
              <a:t>如果你保留，需要证明</a:t>
            </a:r>
            <a:endParaRPr lang="en-US" altLang="zh-CN" dirty="0">
              <a:latin typeface="+mn-ea"/>
            </a:endParaRPr>
          </a:p>
          <a:p>
            <a:pPr eaLnBrk="1" hangingPunct="1"/>
            <a:r>
              <a:rPr lang="zh-CN" altLang="en-US" dirty="0">
                <a:latin typeface="+mn-ea"/>
              </a:rPr>
              <a:t>解释变量</a:t>
            </a:r>
          </a:p>
          <a:p>
            <a:pPr marL="384048" lvl="1" indent="-18288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连续变量可以原样使用</a:t>
            </a:r>
          </a:p>
          <a:p>
            <a:pPr marL="384048" lvl="1" indent="-18288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离散变量需要重新编码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D9034-ACC2-4802-9DB3-11625A09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线性回归模型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779" name="日期占位符 3">
            <a:extLst>
              <a:ext uri="{FF2B5EF4-FFF2-40B4-BE49-F238E27FC236}">
                <a16:creationId xmlns:a16="http://schemas.microsoft.com/office/drawing/2014/main" id="{DDF295CF-B4B4-48DB-B0DF-B3EB3B24A11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5780" name="页脚占位符 4">
            <a:extLst>
              <a:ext uri="{FF2B5EF4-FFF2-40B4-BE49-F238E27FC236}">
                <a16:creationId xmlns:a16="http://schemas.microsoft.com/office/drawing/2014/main" id="{8EAE4AF9-2691-4099-9799-BE5D046C5B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75781" name="灯片编号占位符 5">
            <a:extLst>
              <a:ext uri="{FF2B5EF4-FFF2-40B4-BE49-F238E27FC236}">
                <a16:creationId xmlns:a16="http://schemas.microsoft.com/office/drawing/2014/main" id="{3980426E-01AD-4F18-BD1A-7EE1743B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48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860F233-B519-4C67-8B43-386B8F85B2BF}"/>
              </a:ext>
            </a:extLst>
          </p:cNvPr>
          <p:cNvSpPr/>
          <p:nvPr/>
        </p:nvSpPr>
        <p:spPr>
          <a:xfrm>
            <a:off x="1097280" y="1122809"/>
            <a:ext cx="7839408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Call:</a:t>
            </a:r>
          </a:p>
          <a:p>
            <a:r>
              <a:rPr lang="en-US" sz="1600" dirty="0">
                <a:latin typeface="Monaco"/>
                <a:cs typeface="Monaco"/>
              </a:rPr>
              <a:t>lm(formula = </a:t>
            </a:r>
            <a:r>
              <a:rPr lang="en-US" sz="1600" dirty="0" err="1">
                <a:latin typeface="Monaco"/>
                <a:cs typeface="Monaco"/>
              </a:rPr>
              <a:t>Survey_formula</a:t>
            </a:r>
            <a:r>
              <a:rPr lang="en-US" sz="1600" dirty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 </a:t>
            </a:r>
          </a:p>
          <a:p>
            <a:r>
              <a:rPr lang="en-US" sz="1600" dirty="0">
                <a:latin typeface="Monaco"/>
                <a:cs typeface="Monaco"/>
              </a:rPr>
              <a:t>Residuals:</a:t>
            </a:r>
          </a:p>
          <a:p>
            <a:r>
              <a:rPr lang="en-US" sz="1600" dirty="0">
                <a:latin typeface="Monaco"/>
                <a:cs typeface="Monaco"/>
              </a:rPr>
              <a:t>    Min      1Q  Median      3Q     Max </a:t>
            </a:r>
          </a:p>
          <a:p>
            <a:r>
              <a:rPr lang="en-US" sz="1600" dirty="0">
                <a:latin typeface="Monaco"/>
                <a:cs typeface="Monaco"/>
              </a:rPr>
              <a:t>-3.0034 -0.7727  0.1227  0.9573  2.4185 </a:t>
            </a:r>
          </a:p>
          <a:p>
            <a:r>
              <a:rPr lang="en-US" sz="1600" dirty="0">
                <a:latin typeface="Monaco"/>
                <a:cs typeface="Monaco"/>
              </a:rPr>
              <a:t> </a:t>
            </a:r>
          </a:p>
          <a:p>
            <a:r>
              <a:rPr lang="en-US" sz="1600" dirty="0">
                <a:latin typeface="Monaco"/>
                <a:cs typeface="Monaco"/>
              </a:rPr>
              <a:t>Coefficients:</a:t>
            </a:r>
          </a:p>
          <a:p>
            <a:r>
              <a:rPr lang="en-US" sz="1600" dirty="0">
                <a:latin typeface="Monaco"/>
                <a:cs typeface="Monaco"/>
              </a:rPr>
              <a:t>             Estimate Std. Error t value </a:t>
            </a:r>
            <a:r>
              <a:rPr lang="en-US" sz="1600" dirty="0" err="1">
                <a:latin typeface="Monaco"/>
                <a:cs typeface="Monaco"/>
              </a:rPr>
              <a:t>Pr</a:t>
            </a:r>
            <a:r>
              <a:rPr lang="en-US" sz="1600" dirty="0">
                <a:latin typeface="Monaco"/>
                <a:cs typeface="Monaco"/>
              </a:rPr>
              <a:t>(&gt;|t|)    </a:t>
            </a:r>
          </a:p>
          <a:p>
            <a:r>
              <a:rPr lang="en-US" sz="1600" dirty="0">
                <a:latin typeface="Monaco"/>
                <a:cs typeface="Monaco"/>
              </a:rPr>
              <a:t>(Intercept)  4.167429   0.292060  14.269  &lt; 2e-16 ***</a:t>
            </a:r>
          </a:p>
          <a:p>
            <a:r>
              <a:rPr lang="en-US" sz="1600" dirty="0">
                <a:latin typeface="Monaco"/>
                <a:cs typeface="Monaco"/>
              </a:rPr>
              <a:t>drive        0.170928   0.144853   1.180  0.23923    </a:t>
            </a:r>
          </a:p>
          <a:p>
            <a:r>
              <a:rPr lang="en-US" sz="1600" dirty="0" err="1">
                <a:latin typeface="Monaco"/>
                <a:cs typeface="Monaco"/>
              </a:rPr>
              <a:t>traveltime</a:t>
            </a:r>
            <a:r>
              <a:rPr lang="en-US" sz="1600" dirty="0">
                <a:latin typeface="Monaco"/>
                <a:cs typeface="Monaco"/>
              </a:rPr>
              <a:t>   0.002890   0.004042   0.715  0.47539    </a:t>
            </a:r>
          </a:p>
          <a:p>
            <a:r>
              <a:rPr lang="en-US" sz="1600" dirty="0">
                <a:latin typeface="Monaco"/>
                <a:cs typeface="Monaco"/>
              </a:rPr>
              <a:t>sex         -0.373068   0.136965  -2.724  0.00696 ** </a:t>
            </a:r>
          </a:p>
          <a:p>
            <a:r>
              <a:rPr lang="en-US" sz="1600" dirty="0">
                <a:latin typeface="Monaco"/>
                <a:cs typeface="Monaco"/>
              </a:rPr>
              <a:t>age         -0.002024   0.006893  -0.294  0.76930    </a:t>
            </a:r>
          </a:p>
          <a:p>
            <a:r>
              <a:rPr lang="en-US" sz="1600" dirty="0">
                <a:latin typeface="Monaco"/>
                <a:cs typeface="Monaco"/>
              </a:rPr>
              <a:t>---</a:t>
            </a:r>
          </a:p>
          <a:p>
            <a:r>
              <a:rPr lang="en-US" sz="1600" dirty="0" err="1">
                <a:latin typeface="Monaco"/>
                <a:cs typeface="Monaco"/>
              </a:rPr>
              <a:t>Signif</a:t>
            </a:r>
            <a:r>
              <a:rPr lang="en-US" sz="1600" dirty="0">
                <a:latin typeface="Monaco"/>
                <a:cs typeface="Monaco"/>
              </a:rPr>
              <a:t>. codes:  0 ‘***’ 0.001 ‘**’ 0.01 ‘*’ 0.05 ‘.’ 0.1 ‘ ’ 1 </a:t>
            </a:r>
          </a:p>
          <a:p>
            <a:r>
              <a:rPr lang="en-US" sz="1600" dirty="0">
                <a:latin typeface="Monaco"/>
                <a:cs typeface="Monaco"/>
              </a:rPr>
              <a:t> </a:t>
            </a:r>
          </a:p>
          <a:p>
            <a:r>
              <a:rPr lang="en-US" sz="1600" dirty="0">
                <a:latin typeface="Monaco"/>
                <a:cs typeface="Monaco"/>
              </a:rPr>
              <a:t>Residual standard error: 1.012 on 227 degrees of freedom</a:t>
            </a:r>
          </a:p>
          <a:p>
            <a:r>
              <a:rPr lang="en-US" sz="1600" dirty="0">
                <a:latin typeface="Monaco"/>
                <a:cs typeface="Monaco"/>
              </a:rPr>
              <a:t>  (8 observations deleted due to </a:t>
            </a:r>
            <a:r>
              <a:rPr lang="en-US" sz="1600" dirty="0" err="1">
                <a:latin typeface="Monaco"/>
                <a:cs typeface="Monaco"/>
              </a:rPr>
              <a:t>missingness</a:t>
            </a:r>
            <a:r>
              <a:rPr lang="en-US" sz="1600" dirty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Multiple R-squared: 0.04057,	Adjusted R-squared: 0.02366 </a:t>
            </a:r>
          </a:p>
          <a:p>
            <a:r>
              <a:rPr lang="en-US" sz="1600" dirty="0">
                <a:latin typeface="Monaco"/>
                <a:cs typeface="Monaco"/>
              </a:rPr>
              <a:t>F-statistic: 2.399 on 4 and 227 DF,  p-value: 0.05096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044C1-091B-4B90-ABC0-42493802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线性回归模型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803" name="日期占位符 3">
            <a:extLst>
              <a:ext uri="{FF2B5EF4-FFF2-40B4-BE49-F238E27FC236}">
                <a16:creationId xmlns:a16="http://schemas.microsoft.com/office/drawing/2014/main" id="{4682FBD2-897E-47CC-89D3-95C2ED1229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804" name="页脚占位符 4">
            <a:extLst>
              <a:ext uri="{FF2B5EF4-FFF2-40B4-BE49-F238E27FC236}">
                <a16:creationId xmlns:a16="http://schemas.microsoft.com/office/drawing/2014/main" id="{5FB6B9FD-B5DF-40B5-AA5C-CD575F1A73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76805" name="灯片编号占位符 5">
            <a:extLst>
              <a:ext uri="{FF2B5EF4-FFF2-40B4-BE49-F238E27FC236}">
                <a16:creationId xmlns:a16="http://schemas.microsoft.com/office/drawing/2014/main" id="{3C9BDBC4-8FDB-447D-AF03-0B52C613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49</a:t>
            </a:r>
          </a:p>
        </p:txBody>
      </p:sp>
      <p:sp>
        <p:nvSpPr>
          <p:cNvPr id="76806" name="Rectangle 3">
            <a:extLst>
              <a:ext uri="{FF2B5EF4-FFF2-40B4-BE49-F238E27FC236}">
                <a16:creationId xmlns:a16="http://schemas.microsoft.com/office/drawing/2014/main" id="{49A4E5E9-A9AB-4CB2-ADB5-A8F972A72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1314450"/>
            <a:ext cx="81359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dirty="0">
                <a:latin typeface="Monaco"/>
                <a:ea typeface="Monaco"/>
                <a:cs typeface="Monaco"/>
              </a:rPr>
              <a:t>残差标准差：</a:t>
            </a:r>
            <a:r>
              <a:rPr lang="en-US" altLang="zh-CN" dirty="0">
                <a:latin typeface="Monaco"/>
                <a:cs typeface="Monaco"/>
              </a:rPr>
              <a:t> 1.012 on 227 degrees of freedom</a:t>
            </a:r>
            <a:endParaRPr lang="en-US" altLang="zh-CN" dirty="0">
              <a:latin typeface="Monaco"/>
              <a:ea typeface="Monaco"/>
              <a:cs typeface="Monaco"/>
            </a:endParaRPr>
          </a:p>
          <a:p>
            <a:pPr eaLnBrk="1" hangingPunct="1"/>
            <a:r>
              <a:rPr lang="zh-CN" altLang="en-US" dirty="0">
                <a:latin typeface="Monaco"/>
                <a:ea typeface="Monaco"/>
                <a:cs typeface="Monaco"/>
              </a:rPr>
              <a:t>（</a:t>
            </a:r>
            <a:r>
              <a:rPr lang="en-US" altLang="zh-CN" dirty="0">
                <a:latin typeface="Monaco"/>
                <a:ea typeface="Monaco"/>
                <a:cs typeface="Monaco"/>
              </a:rPr>
              <a:t>8</a:t>
            </a:r>
            <a:r>
              <a:rPr lang="zh-CN" altLang="en-US" dirty="0">
                <a:latin typeface="Monaco"/>
                <a:ea typeface="Monaco"/>
                <a:cs typeface="Monaco"/>
              </a:rPr>
              <a:t>个观测值因缺失而删除）</a:t>
            </a:r>
          </a:p>
          <a:p>
            <a:pPr eaLnBrk="1" hangingPunct="1"/>
            <a:r>
              <a:rPr lang="zh-CN" altLang="en-US" dirty="0">
                <a:latin typeface="Monaco"/>
                <a:ea typeface="Monaco"/>
                <a:cs typeface="Monaco"/>
              </a:rPr>
              <a:t>多重</a:t>
            </a:r>
            <a:r>
              <a:rPr lang="en-US" altLang="zh-CN" dirty="0">
                <a:latin typeface="Monaco"/>
                <a:ea typeface="Monaco"/>
                <a:cs typeface="Monaco"/>
              </a:rPr>
              <a:t>R</a:t>
            </a:r>
            <a:r>
              <a:rPr lang="zh-CN" altLang="en-US" dirty="0">
                <a:latin typeface="Monaco"/>
                <a:ea typeface="Monaco"/>
                <a:cs typeface="Monaco"/>
              </a:rPr>
              <a:t>方：</a:t>
            </a:r>
            <a:r>
              <a:rPr lang="en-US" altLang="zh-CN" dirty="0">
                <a:latin typeface="Monaco"/>
                <a:ea typeface="Monaco"/>
                <a:cs typeface="Monaco"/>
              </a:rPr>
              <a:t>0.04057</a:t>
            </a:r>
            <a:r>
              <a:rPr lang="zh-CN" altLang="en-US" dirty="0">
                <a:latin typeface="Monaco"/>
                <a:ea typeface="Monaco"/>
                <a:cs typeface="Monaco"/>
              </a:rPr>
              <a:t>，调整</a:t>
            </a:r>
            <a:r>
              <a:rPr lang="en-US" altLang="zh-CN" dirty="0">
                <a:latin typeface="Monaco"/>
                <a:ea typeface="Monaco"/>
                <a:cs typeface="Monaco"/>
              </a:rPr>
              <a:t>R</a:t>
            </a:r>
            <a:r>
              <a:rPr lang="zh-CN" altLang="en-US" dirty="0">
                <a:latin typeface="Monaco"/>
                <a:ea typeface="Monaco"/>
                <a:cs typeface="Monaco"/>
              </a:rPr>
              <a:t>方：</a:t>
            </a:r>
            <a:r>
              <a:rPr lang="en-US" altLang="zh-CN" dirty="0">
                <a:latin typeface="Monaco"/>
                <a:ea typeface="Monaco"/>
                <a:cs typeface="Monaco"/>
              </a:rPr>
              <a:t>0.02366 </a:t>
            </a:r>
          </a:p>
          <a:p>
            <a:pPr eaLnBrk="1" hangingPunct="1"/>
            <a:r>
              <a:rPr lang="en-US" altLang="zh-CN" dirty="0">
                <a:latin typeface="Monaco"/>
                <a:ea typeface="Monaco"/>
                <a:cs typeface="Monaco"/>
              </a:rPr>
              <a:t> F-</a:t>
            </a:r>
            <a:r>
              <a:rPr lang="zh-CN" altLang="en-US" dirty="0">
                <a:latin typeface="Monaco"/>
                <a:ea typeface="Monaco"/>
                <a:cs typeface="Monaco"/>
              </a:rPr>
              <a:t>统计：</a:t>
            </a:r>
            <a:r>
              <a:rPr lang="en-US" altLang="zh-CN" dirty="0">
                <a:latin typeface="Monaco"/>
                <a:cs typeface="Monaco"/>
              </a:rPr>
              <a:t> : 2.399 on 4 and 227 DF </a:t>
            </a:r>
            <a:r>
              <a:rPr lang="zh-CN" altLang="en-US" dirty="0">
                <a:latin typeface="Monaco"/>
                <a:ea typeface="Monaco"/>
                <a:cs typeface="Monaco"/>
              </a:rPr>
              <a:t>，</a:t>
            </a:r>
            <a:r>
              <a:rPr lang="en-US" altLang="zh-CN" dirty="0">
                <a:latin typeface="Monaco"/>
                <a:cs typeface="Monaco"/>
              </a:rPr>
              <a:t> p-value </a:t>
            </a:r>
            <a:r>
              <a:rPr lang="zh-CN" altLang="en-US" dirty="0">
                <a:latin typeface="Monaco"/>
                <a:ea typeface="Monaco"/>
                <a:cs typeface="Monaco"/>
              </a:rPr>
              <a:t>：</a:t>
            </a:r>
            <a:r>
              <a:rPr lang="en-US" altLang="zh-CN" dirty="0">
                <a:latin typeface="Monaco"/>
                <a:ea typeface="Monaco"/>
                <a:cs typeface="Monaco"/>
              </a:rPr>
              <a:t>0.05096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6C98CDB1-517B-4335-ABC2-88DFCF9FA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4400" y="1285875"/>
          <a:ext cx="39481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3" name="Equation" r:id="rId4" imgW="1663920" imgH="411120" progId="Equation.3">
                  <p:embed/>
                </p:oleObj>
              </mc:Choice>
              <mc:Fallback>
                <p:oleObj name="Equation" r:id="rId4" imgW="1663920" imgH="411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1285875"/>
                        <a:ext cx="394811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5">
            <a:extLst>
              <a:ext uri="{FF2B5EF4-FFF2-40B4-BE49-F238E27FC236}">
                <a16:creationId xmlns:a16="http://schemas.microsoft.com/office/drawing/2014/main" id="{FF4A7FEF-CABD-4080-B0FB-AF5C1672E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2830512"/>
            <a:ext cx="1067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2400" dirty="0">
                <a:cs typeface="Times New Roman" panose="02020603050405020304" pitchFamily="18" charset="0"/>
              </a:rPr>
              <a:t>式中，</a:t>
            </a:r>
            <a:r>
              <a:rPr lang="en-US" altLang="zh-CN" sz="2400" dirty="0"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cs typeface="Times New Roman" panose="02020603050405020304" pitchFamily="18" charset="0"/>
              </a:rPr>
              <a:t>是研究中的观察数，</a:t>
            </a:r>
            <a:r>
              <a:rPr lang="en-US" altLang="zh-CN" sz="2400" dirty="0"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cs typeface="Times New Roman" panose="02020603050405020304" pitchFamily="18" charset="0"/>
              </a:rPr>
              <a:t>是预测变量的数量</a:t>
            </a:r>
            <a:endParaRPr lang="en-US" altLang="zh-CN" sz="2400" dirty="0">
              <a:cs typeface="Times New Roman" panose="02020603050405020304" pitchFamily="18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63BA3995-1595-4C54-9BF8-1338AFD9A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3429000"/>
            <a:ext cx="10393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2400" dirty="0"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cs typeface="Times New Roman" panose="02020603050405020304" pitchFamily="18" charset="0"/>
              </a:rPr>
              <a:t>小而</a:t>
            </a:r>
            <a:r>
              <a:rPr lang="en-US" altLang="zh-CN" sz="2400" dirty="0"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cs typeface="Times New Roman" panose="02020603050405020304" pitchFamily="18" charset="0"/>
              </a:rPr>
              <a:t>大，</a:t>
            </a:r>
            <a:r>
              <a:rPr lang="en-US" altLang="zh-CN" sz="2400" i="1" dirty="0">
                <a:cs typeface="Times New Roman"/>
              </a:rPr>
              <a:t> R</a:t>
            </a:r>
            <a:r>
              <a:rPr lang="en-US" altLang="zh-CN" sz="2400" i="1" baseline="30000" dirty="0">
                <a:cs typeface="Times New Roman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和调整</a:t>
            </a:r>
            <a:r>
              <a:rPr lang="en-US" altLang="zh-CN" sz="2400" i="1" dirty="0">
                <a:cs typeface="Times New Roman"/>
              </a:rPr>
              <a:t>R</a:t>
            </a:r>
            <a:r>
              <a:rPr lang="en-US" altLang="zh-CN" sz="2400" i="1" baseline="30000" dirty="0">
                <a:cs typeface="Times New Roman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之间的差异更大</a:t>
            </a:r>
            <a:endParaRPr lang="en-US" altLang="zh-CN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76810" name="文本框 10">
            <a:extLst>
              <a:ext uri="{FF2B5EF4-FFF2-40B4-BE49-F238E27FC236}">
                <a16:creationId xmlns:a16="http://schemas.microsoft.com/office/drawing/2014/main" id="{D4AA1B87-CC34-4726-A8B0-85C807BBD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4240213"/>
            <a:ext cx="10528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400" i="1" dirty="0">
                <a:cs typeface="Times New Roman"/>
              </a:rPr>
              <a:t>R</a:t>
            </a:r>
            <a:r>
              <a:rPr lang="en-US" altLang="zh-CN" sz="2400" i="1" baseline="30000" dirty="0">
                <a:cs typeface="Times New Roman"/>
              </a:rPr>
              <a:t>2</a:t>
            </a:r>
            <a:r>
              <a:rPr lang="zh-CN" altLang="en-US" sz="2400" dirty="0"/>
              <a:t>和调整</a:t>
            </a:r>
            <a:r>
              <a:rPr lang="en-US" altLang="zh-CN" sz="2400" i="1" dirty="0">
                <a:cs typeface="Times New Roman"/>
              </a:rPr>
              <a:t>R</a:t>
            </a:r>
            <a:r>
              <a:rPr lang="en-US" altLang="zh-CN" sz="2400" i="1" baseline="30000" dirty="0">
                <a:cs typeface="Times New Roman"/>
              </a:rPr>
              <a:t>2</a:t>
            </a:r>
            <a:r>
              <a:rPr lang="zh-CN" altLang="en-US" sz="2400" dirty="0"/>
              <a:t>之间的一个主要</a:t>
            </a:r>
            <a:r>
              <a:rPr lang="zh-CN" altLang="en-US" sz="2400" dirty="0">
                <a:solidFill>
                  <a:srgbClr val="0000FF"/>
                </a:solidFill>
              </a:rPr>
              <a:t>区别</a:t>
            </a:r>
            <a:r>
              <a:rPr lang="zh-CN" altLang="en-US" sz="2400" dirty="0"/>
              <a:t>是，</a:t>
            </a:r>
            <a:r>
              <a:rPr lang="en-US" altLang="zh-CN" sz="2400" i="1" dirty="0">
                <a:cs typeface="Times New Roman"/>
              </a:rPr>
              <a:t> R</a:t>
            </a:r>
            <a:r>
              <a:rPr lang="en-US" altLang="zh-CN" sz="2400" i="1" baseline="30000" dirty="0">
                <a:cs typeface="Times New Roman"/>
              </a:rPr>
              <a:t>2</a:t>
            </a:r>
            <a:r>
              <a:rPr lang="zh-CN" altLang="en-US" sz="2400" dirty="0"/>
              <a:t>给出了解释变量的百分比，就好像模型中的</a:t>
            </a:r>
            <a:r>
              <a:rPr lang="zh-CN" altLang="en-US" sz="2400" dirty="0">
                <a:solidFill>
                  <a:srgbClr val="0000FF"/>
                </a:solidFill>
              </a:rPr>
              <a:t>所有自变量</a:t>
            </a:r>
            <a:r>
              <a:rPr lang="zh-CN" altLang="en-US" sz="2400" dirty="0"/>
              <a:t>都影响因变量一样，然而，调整</a:t>
            </a:r>
            <a:r>
              <a:rPr lang="en-US" altLang="zh-CN" sz="2400" i="1" dirty="0">
                <a:cs typeface="Times New Roman"/>
              </a:rPr>
              <a:t>R</a:t>
            </a:r>
            <a:r>
              <a:rPr lang="en-US" altLang="zh-CN" sz="2400" i="1" baseline="30000" dirty="0">
                <a:cs typeface="Times New Roman"/>
              </a:rPr>
              <a:t>2</a:t>
            </a:r>
            <a:r>
              <a:rPr lang="zh-CN" altLang="en-US" sz="2400" dirty="0"/>
              <a:t>给出了实际影响因变量的</a:t>
            </a:r>
            <a:r>
              <a:rPr lang="zh-CN" altLang="en-US" sz="2400" dirty="0">
                <a:solidFill>
                  <a:srgbClr val="0000FF"/>
                </a:solidFill>
              </a:rPr>
              <a:t>那些自变量</a:t>
            </a:r>
            <a:r>
              <a:rPr lang="zh-CN" altLang="en-US" sz="2400" dirty="0"/>
              <a:t>解释的变异百分比。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B1C0-1262-40BD-BC44-CC5C730B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线性回归模型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55670546-9A24-4EF0-8E64-747255ED8A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9B4BEA10-1967-4F6C-9A8A-CB74183B8B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E21458FB-4593-46C6-8DB6-2C89A464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98C13204-46AE-4FE2-8783-61E545468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1209675"/>
            <a:ext cx="7315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zh-CN" altLang="en-US" dirty="0">
                <a:latin typeface="+mn-ea"/>
              </a:rPr>
              <a:t>例如：</a:t>
            </a:r>
          </a:p>
          <a:p>
            <a:pPr defTabSz="914400" eaLnBrk="1" hangingPunct="1"/>
            <a:r>
              <a:rPr lang="zh-CN" altLang="en-US" dirty="0">
                <a:latin typeface="+mn-ea"/>
              </a:rPr>
              <a:t>想要预测车辆行驶里程（</a:t>
            </a:r>
            <a:r>
              <a:rPr lang="en-US" altLang="zh-CN" dirty="0">
                <a:latin typeface="+mn-ea"/>
              </a:rPr>
              <a:t>VMT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59635FC-9B07-48CD-8318-5885F799F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0438" y="3343275"/>
          <a:ext cx="31242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4" imgW="1181100" imgH="228600" progId="Equation.3">
                  <p:embed/>
                </p:oleObj>
              </mc:Choice>
              <mc:Fallback>
                <p:oleObj name="Equation" r:id="rId4" imgW="1181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3343275"/>
                        <a:ext cx="31242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AE5EED84-6CC3-452F-8F92-46D53D8AA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3250" y="2428875"/>
          <a:ext cx="69103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6" imgW="3644900" imgH="228600" progId="Equation.3">
                  <p:embed/>
                </p:oleObj>
              </mc:Choice>
              <mc:Fallback>
                <p:oleObj name="Equation" r:id="rId6" imgW="3644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2428875"/>
                        <a:ext cx="69103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>
            <a:extLst>
              <a:ext uri="{FF2B5EF4-FFF2-40B4-BE49-F238E27FC236}">
                <a16:creationId xmlns:a16="http://schemas.microsoft.com/office/drawing/2014/main" id="{DA8E4859-AF8C-4EEB-9D4D-0BC8F22D4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3952875"/>
            <a:ext cx="342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  <a:ea typeface="+mn-ea"/>
              </a:rPr>
              <a:t>因变量</a:t>
            </a:r>
            <a:br>
              <a:rPr lang="zh-CN" altLang="en-US" sz="2000" dirty="0">
                <a:latin typeface="+mn-ea"/>
                <a:ea typeface="+mn-ea"/>
              </a:rPr>
            </a:br>
            <a:r>
              <a:rPr lang="zh-CN" altLang="en-US" sz="2000" dirty="0">
                <a:latin typeface="+mn-ea"/>
                <a:ea typeface="+mn-ea"/>
              </a:rPr>
              <a:t>（连续响应变量）</a:t>
            </a:r>
            <a:endParaRPr lang="en-US" sz="2000" dirty="0">
              <a:latin typeface="+mn-ea"/>
              <a:ea typeface="+mn-ea"/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54C262F0-4A80-4E4A-82FA-0354B1B63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8" y="4429125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+mn-ea"/>
                <a:ea typeface="+mn-ea"/>
              </a:rPr>
              <a:t>自变量</a:t>
            </a:r>
            <a:endParaRPr lang="en-US" sz="1800" dirty="0">
              <a:latin typeface="+mn-ea"/>
              <a:ea typeface="+mn-ea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8CDCE1D-209C-4AE7-BE07-8E13D6370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943475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+mn-ea"/>
                <a:ea typeface="+mn-ea"/>
              </a:rPr>
              <a:t>可估计参数（系数）</a:t>
            </a:r>
            <a:endParaRPr lang="en-US" sz="18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9">
                <a:extLst>
                  <a:ext uri="{FF2B5EF4-FFF2-40B4-BE49-F238E27FC236}">
                    <a16:creationId xmlns:a16="http://schemas.microsoft.com/office/drawing/2014/main" id="{FA2ED49A-9762-4915-852F-266FD87C03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0300" y="5603875"/>
                <a:ext cx="10682288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dirty="0">
                    <a:latin typeface="+mn-ea"/>
                  </a:rPr>
                  <a:t>估计问题：通过最小化扰动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来寻找</a:t>
                </a:r>
                <a:r>
                  <a:rPr lang="en-US" altLang="zh-CN" sz="2000" dirty="0" err="1"/>
                  <a:t>b</a:t>
                </a:r>
                <a:r>
                  <a:rPr lang="en-US" altLang="zh-CN" sz="2000" baseline="-25000" dirty="0" err="1"/>
                  <a:t>o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 b</a:t>
                </a:r>
                <a:r>
                  <a:rPr lang="en-US" altLang="zh-CN" sz="2000" baseline="-25000" dirty="0"/>
                  <a:t>1</a:t>
                </a:r>
                <a:r>
                  <a:rPr lang="zh-CN" altLang="en-US" sz="2000" dirty="0">
                    <a:latin typeface="+mn-ea"/>
                  </a:rPr>
                  <a:t>的最佳值</a:t>
                </a:r>
                <a:endParaRPr lang="en-US" altLang="zh-CN" sz="2000" baseline="-25000" dirty="0">
                  <a:latin typeface="+mn-ea"/>
                </a:endParaRPr>
              </a:p>
            </p:txBody>
          </p:sp>
        </mc:Choice>
        <mc:Fallback>
          <p:sp>
            <p:nvSpPr>
              <p:cNvPr id="14" name="Text Box 9">
                <a:extLst>
                  <a:ext uri="{FF2B5EF4-FFF2-40B4-BE49-F238E27FC236}">
                    <a16:creationId xmlns:a16="http://schemas.microsoft.com/office/drawing/2014/main" id="{FA2ED49A-9762-4915-852F-266FD87C0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0300" y="5603875"/>
                <a:ext cx="10682288" cy="400050"/>
              </a:xfrm>
              <a:prstGeom prst="rect">
                <a:avLst/>
              </a:prstGeom>
              <a:blipFill>
                <a:blip r:embed="rId8"/>
                <a:stretch>
                  <a:fillRect l="-570" t="-12121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ine 10">
            <a:extLst>
              <a:ext uri="{FF2B5EF4-FFF2-40B4-BE49-F238E27FC236}">
                <a16:creationId xmlns:a16="http://schemas.microsoft.com/office/drawing/2014/main" id="{82C8E62C-9B1A-426B-B86C-6A1CE8CD3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6038" y="372427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33D2CB71-EC01-4C80-81FB-ABC96281E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8838" y="3876675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FE2DEB36-77DF-4078-92BC-98B8FD63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1038" y="3800475"/>
            <a:ext cx="76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AF0365D5-E0BB-4209-98E4-9326B3463A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9638" y="3876675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C3C1C50B-C8F3-4D71-A881-B8B73AA9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8" y="3343275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+mn-ea"/>
                <a:ea typeface="+mn-ea"/>
              </a:rPr>
              <a:t>干扰（误差项）</a:t>
            </a:r>
            <a:endParaRPr lang="en-US" sz="1800" dirty="0">
              <a:latin typeface="+mn-ea"/>
              <a:ea typeface="+mn-ea"/>
            </a:endParaRPr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0378F2FD-C608-4FDA-99F8-8723478926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4638" y="3571875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F85A-5875-4D69-8364-581E76C0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线性回归模型的模型假设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851" name="日期占位符 3">
            <a:extLst>
              <a:ext uri="{FF2B5EF4-FFF2-40B4-BE49-F238E27FC236}">
                <a16:creationId xmlns:a16="http://schemas.microsoft.com/office/drawing/2014/main" id="{4E7721F2-06EE-486D-B2E6-D93E0836D9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8852" name="页脚占位符 4">
            <a:extLst>
              <a:ext uri="{FF2B5EF4-FFF2-40B4-BE49-F238E27FC236}">
                <a16:creationId xmlns:a16="http://schemas.microsoft.com/office/drawing/2014/main" id="{8270F49C-C62D-4DB5-AD88-E21233662C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78853" name="灯片编号占位符 5">
            <a:extLst>
              <a:ext uri="{FF2B5EF4-FFF2-40B4-BE49-F238E27FC236}">
                <a16:creationId xmlns:a16="http://schemas.microsoft.com/office/drawing/2014/main" id="{28D9D23C-C485-4C70-850B-96D12C52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E5FB03-A4A9-4113-8879-14E851097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1585913"/>
            <a:ext cx="100584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dirty="0">
                <a:cs typeface="Times New Roman" panose="02020603050405020304" pitchFamily="18" charset="0"/>
              </a:rPr>
              <a:t>同构性</a:t>
            </a:r>
            <a:r>
              <a:rPr lang="zh-CN" altLang="en-US" sz="2800" dirty="0">
                <a:cs typeface="Times New Roman" panose="02020603050405020304" pitchFamily="18" charset="0"/>
              </a:rPr>
              <a:t>（共有方差）</a:t>
            </a:r>
          </a:p>
          <a:p>
            <a:pPr marL="0" indent="0">
              <a:spcBef>
                <a:spcPct val="20000"/>
              </a:spcBef>
              <a:defRPr/>
            </a:pPr>
            <a:endParaRPr lang="zh-CN" altLang="en-US" sz="2800" dirty="0"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cs typeface="Times New Roman" panose="02020603050405020304" pitchFamily="18" charset="0"/>
              </a:rPr>
              <a:t>响应（或残差）的</a:t>
            </a:r>
            <a:r>
              <a:rPr lang="zh-CN" altLang="en-US" sz="2800" b="1" dirty="0">
                <a:cs typeface="Times New Roman" panose="02020603050405020304" pitchFamily="18" charset="0"/>
              </a:rPr>
              <a:t>正态性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cs typeface="Times New Roman" panose="02020603050405020304" pitchFamily="18" charset="0"/>
              </a:rPr>
              <a:t>响应（或残差）的</a:t>
            </a:r>
            <a:r>
              <a:rPr lang="zh-CN" altLang="en-US" sz="2800" b="1" dirty="0">
                <a:cs typeface="Times New Roman" panose="02020603050405020304" pitchFamily="18" charset="0"/>
              </a:rPr>
              <a:t>独立性</a:t>
            </a:r>
            <a:r>
              <a:rPr lang="zh-CN" altLang="en-US" sz="2800" dirty="0">
                <a:cs typeface="Times New Roman" panose="02020603050405020304" pitchFamily="18" charset="0"/>
              </a:rPr>
              <a:t>（希望通过随机化实现</a:t>
            </a:r>
            <a:r>
              <a:rPr lang="en-US" altLang="zh-CN" sz="2800" dirty="0"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cs typeface="Times New Roman" panose="02020603050405020304" pitchFamily="18" charset="0"/>
              </a:rPr>
              <a:t>）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78855" name="Object 3">
            <a:extLst>
              <a:ext uri="{FF2B5EF4-FFF2-40B4-BE49-F238E27FC236}">
                <a16:creationId xmlns:a16="http://schemas.microsoft.com/office/drawing/2014/main" id="{39EF522B-1388-4740-A800-993285D68B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140757"/>
              </p:ext>
            </p:extLst>
          </p:nvPr>
        </p:nvGraphicFramePr>
        <p:xfrm>
          <a:off x="3322637" y="2114022"/>
          <a:ext cx="28035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9" name="Equation" r:id="rId3" imgW="1397000" imgH="241300" progId="Equation.3">
                  <p:embed/>
                </p:oleObj>
              </mc:Choice>
              <mc:Fallback>
                <p:oleObj name="Equation" r:id="rId3" imgW="13970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7" y="2114022"/>
                        <a:ext cx="28035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F8885-69D4-45FB-BDF6-0531FFC3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异方差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875" name="日期占位符 3">
            <a:extLst>
              <a:ext uri="{FF2B5EF4-FFF2-40B4-BE49-F238E27FC236}">
                <a16:creationId xmlns:a16="http://schemas.microsoft.com/office/drawing/2014/main" id="{8F6BDA6F-815D-4324-A595-5B1C2ECC3E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9876" name="页脚占位符 4">
            <a:extLst>
              <a:ext uri="{FF2B5EF4-FFF2-40B4-BE49-F238E27FC236}">
                <a16:creationId xmlns:a16="http://schemas.microsoft.com/office/drawing/2014/main" id="{09D6C0DB-3ABE-44E7-9DD5-C374B92339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79877" name="灯片编号占位符 5">
            <a:extLst>
              <a:ext uri="{FF2B5EF4-FFF2-40B4-BE49-F238E27FC236}">
                <a16:creationId xmlns:a16="http://schemas.microsoft.com/office/drawing/2014/main" id="{7E145DFA-E7AD-443F-A302-708CFB2F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51</a:t>
            </a:r>
          </a:p>
        </p:txBody>
      </p:sp>
      <p:sp>
        <p:nvSpPr>
          <p:cNvPr id="79878" name="Rectangle 3">
            <a:extLst>
              <a:ext uri="{FF2B5EF4-FFF2-40B4-BE49-F238E27FC236}">
                <a16:creationId xmlns:a16="http://schemas.microsoft.com/office/drawing/2014/main" id="{730BFEAE-5D02-4758-8EC4-199F8CD7E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1350963"/>
            <a:ext cx="10379075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marL="0" indent="0" defTabSz="914400" eaLnBrk="1" hangingPunct="1">
              <a:lnSpc>
                <a:spcPct val="150000"/>
              </a:lnSpc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当一个方差为常数的要求被违反时，我们有一个异方差的条件。通过绘制残差与预测</a:t>
            </a:r>
            <a:r>
              <a:rPr lang="en-US" altLang="zh-CN" dirty="0">
                <a:cs typeface="Times New Roman" panose="02020603050405020304" pitchFamily="18" charset="0"/>
              </a:rPr>
              <a:t>y</a:t>
            </a:r>
            <a:r>
              <a:rPr lang="zh-CN" altLang="en-US" dirty="0">
                <a:cs typeface="Times New Roman" panose="02020603050405020304" pitchFamily="18" charset="0"/>
              </a:rPr>
              <a:t>的差值来诊断异方差。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123" name="Line 4">
            <a:extLst>
              <a:ext uri="{FF2B5EF4-FFF2-40B4-BE49-F238E27FC236}">
                <a16:creationId xmlns:a16="http://schemas.microsoft.com/office/drawing/2014/main" id="{DF48A067-0027-4373-88E6-9BBB7F564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8155" y="3403314"/>
            <a:ext cx="0" cy="2209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Line 5">
            <a:extLst>
              <a:ext uri="{FF2B5EF4-FFF2-40B4-BE49-F238E27FC236}">
                <a16:creationId xmlns:a16="http://schemas.microsoft.com/office/drawing/2014/main" id="{D246DFAB-A06C-4FBB-843B-AC28DC053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8555" y="4546314"/>
            <a:ext cx="3352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Text Box 6">
            <a:extLst>
              <a:ext uri="{FF2B5EF4-FFF2-40B4-BE49-F238E27FC236}">
                <a16:creationId xmlns:a16="http://schemas.microsoft.com/office/drawing/2014/main" id="{592FE4D6-2C6D-489C-A4A5-C526EC12B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955" y="4241514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 Narrow" charset="0"/>
              </a:rPr>
              <a:t>+</a:t>
            </a:r>
          </a:p>
        </p:txBody>
      </p:sp>
      <p:sp>
        <p:nvSpPr>
          <p:cNvPr id="126" name="Text Box 7">
            <a:extLst>
              <a:ext uri="{FF2B5EF4-FFF2-40B4-BE49-F238E27FC236}">
                <a16:creationId xmlns:a16="http://schemas.microsoft.com/office/drawing/2014/main" id="{F86AE97F-8D14-4A67-9EA3-79ADBB188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9555" y="4317714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 Narrow" charset="0"/>
              </a:rPr>
              <a:t>+</a:t>
            </a:r>
          </a:p>
        </p:txBody>
      </p:sp>
      <p:sp>
        <p:nvSpPr>
          <p:cNvPr id="127" name="Text Box 8">
            <a:extLst>
              <a:ext uri="{FF2B5EF4-FFF2-40B4-BE49-F238E27FC236}">
                <a16:creationId xmlns:a16="http://schemas.microsoft.com/office/drawing/2014/main" id="{DFEE7C2F-34BD-4591-A203-532025E0C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155" y="4393914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 Narrow" charset="0"/>
              </a:rPr>
              <a:t>+</a:t>
            </a:r>
          </a:p>
        </p:txBody>
      </p:sp>
      <p:sp>
        <p:nvSpPr>
          <p:cNvPr id="128" name="Text Box 9">
            <a:extLst>
              <a:ext uri="{FF2B5EF4-FFF2-40B4-BE49-F238E27FC236}">
                <a16:creationId xmlns:a16="http://schemas.microsoft.com/office/drawing/2014/main" id="{1BF0B9FD-ABFA-4014-9812-C6D1EA14A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355" y="4622514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 Narrow" charset="0"/>
              </a:rPr>
              <a:t>+</a:t>
            </a:r>
          </a:p>
        </p:txBody>
      </p:sp>
      <p:sp>
        <p:nvSpPr>
          <p:cNvPr id="129" name="Text Box 10">
            <a:extLst>
              <a:ext uri="{FF2B5EF4-FFF2-40B4-BE49-F238E27FC236}">
                <a16:creationId xmlns:a16="http://schemas.microsoft.com/office/drawing/2014/main" id="{F58D31BA-E162-4061-97D1-E83F28522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0555" y="4241514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 Narrow" charset="0"/>
              </a:rPr>
              <a:t>+</a:t>
            </a:r>
          </a:p>
        </p:txBody>
      </p:sp>
      <p:sp>
        <p:nvSpPr>
          <p:cNvPr id="130" name="Text Box 11">
            <a:extLst>
              <a:ext uri="{FF2B5EF4-FFF2-40B4-BE49-F238E27FC236}">
                <a16:creationId xmlns:a16="http://schemas.microsoft.com/office/drawing/2014/main" id="{2C610BF4-FB65-4292-ADA6-259EE80BC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1155" y="4165314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 Narrow" charset="0"/>
              </a:rPr>
              <a:t>+</a:t>
            </a:r>
          </a:p>
        </p:txBody>
      </p:sp>
      <p:sp>
        <p:nvSpPr>
          <p:cNvPr id="131" name="Text Box 12">
            <a:extLst>
              <a:ext uri="{FF2B5EF4-FFF2-40B4-BE49-F238E27FC236}">
                <a16:creationId xmlns:a16="http://schemas.microsoft.com/office/drawing/2014/main" id="{F1BEF1A6-D342-4529-BA3B-F74E3E04B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9155" y="4012914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 Narrow" charset="0"/>
              </a:rPr>
              <a:t>+</a:t>
            </a:r>
          </a:p>
        </p:txBody>
      </p:sp>
      <p:sp>
        <p:nvSpPr>
          <p:cNvPr id="132" name="Text Box 13">
            <a:extLst>
              <a:ext uri="{FF2B5EF4-FFF2-40B4-BE49-F238E27FC236}">
                <a16:creationId xmlns:a16="http://schemas.microsoft.com/office/drawing/2014/main" id="{3B60EC7A-3E90-402C-9566-D10ED7EA2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355" y="4774914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 Narrow" charset="0"/>
              </a:rPr>
              <a:t>+</a:t>
            </a:r>
          </a:p>
        </p:txBody>
      </p:sp>
      <p:sp>
        <p:nvSpPr>
          <p:cNvPr id="133" name="Text Box 14">
            <a:extLst>
              <a:ext uri="{FF2B5EF4-FFF2-40B4-BE49-F238E27FC236}">
                <a16:creationId xmlns:a16="http://schemas.microsoft.com/office/drawing/2014/main" id="{EA41D10A-9174-443E-8CCC-02411E58C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1555" y="4546314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 Narrow" charset="0"/>
              </a:rPr>
              <a:t>+</a:t>
            </a:r>
          </a:p>
        </p:txBody>
      </p:sp>
      <p:sp>
        <p:nvSpPr>
          <p:cNvPr id="134" name="Text Box 15">
            <a:extLst>
              <a:ext uri="{FF2B5EF4-FFF2-40B4-BE49-F238E27FC236}">
                <a16:creationId xmlns:a16="http://schemas.microsoft.com/office/drawing/2014/main" id="{D18C25A5-1F78-4D79-80BF-A5B429008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955" y="4698714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 Narrow" charset="0"/>
              </a:rPr>
              <a:t>+</a:t>
            </a:r>
          </a:p>
        </p:txBody>
      </p:sp>
      <p:sp>
        <p:nvSpPr>
          <p:cNvPr id="135" name="Text Box 16">
            <a:extLst>
              <a:ext uri="{FF2B5EF4-FFF2-40B4-BE49-F238E27FC236}">
                <a16:creationId xmlns:a16="http://schemas.microsoft.com/office/drawing/2014/main" id="{65F950EE-7AA4-4BF8-8CD5-1E004B836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355" y="4012914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 Narrow" charset="0"/>
              </a:rPr>
              <a:t>+</a:t>
            </a:r>
          </a:p>
        </p:txBody>
      </p:sp>
      <p:sp>
        <p:nvSpPr>
          <p:cNvPr id="136" name="Text Box 17">
            <a:extLst>
              <a:ext uri="{FF2B5EF4-FFF2-40B4-BE49-F238E27FC236}">
                <a16:creationId xmlns:a16="http://schemas.microsoft.com/office/drawing/2014/main" id="{4B2745AD-EE34-4311-944D-067808E82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755" y="5003514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 Narrow" charset="0"/>
              </a:rPr>
              <a:t>+</a:t>
            </a:r>
          </a:p>
        </p:txBody>
      </p:sp>
      <p:sp>
        <p:nvSpPr>
          <p:cNvPr id="137" name="Text Box 18">
            <a:extLst>
              <a:ext uri="{FF2B5EF4-FFF2-40B4-BE49-F238E27FC236}">
                <a16:creationId xmlns:a16="http://schemas.microsoft.com/office/drawing/2014/main" id="{7ED45834-EA52-4514-9102-1FE59F393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755" y="4622514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 Narrow" charset="0"/>
              </a:rPr>
              <a:t>+</a:t>
            </a:r>
          </a:p>
        </p:txBody>
      </p:sp>
      <p:sp>
        <p:nvSpPr>
          <p:cNvPr id="138" name="Text Box 19">
            <a:extLst>
              <a:ext uri="{FF2B5EF4-FFF2-40B4-BE49-F238E27FC236}">
                <a16:creationId xmlns:a16="http://schemas.microsoft.com/office/drawing/2014/main" id="{480A28E1-40D1-4C65-A9CE-9CA3307B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3555" y="5308314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 Narrow" charset="0"/>
              </a:rPr>
              <a:t>+</a:t>
            </a:r>
          </a:p>
        </p:txBody>
      </p:sp>
      <p:sp>
        <p:nvSpPr>
          <p:cNvPr id="139" name="Text Box 20">
            <a:extLst>
              <a:ext uri="{FF2B5EF4-FFF2-40B4-BE49-F238E27FC236}">
                <a16:creationId xmlns:a16="http://schemas.microsoft.com/office/drawing/2014/main" id="{F704DFBF-61D3-4DFC-9C0B-615518410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755" y="3784314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 Narrow" charset="0"/>
              </a:rPr>
              <a:t>+</a:t>
            </a:r>
          </a:p>
        </p:txBody>
      </p:sp>
      <p:sp>
        <p:nvSpPr>
          <p:cNvPr id="140" name="Text Box 21">
            <a:extLst>
              <a:ext uri="{FF2B5EF4-FFF2-40B4-BE49-F238E27FC236}">
                <a16:creationId xmlns:a16="http://schemas.microsoft.com/office/drawing/2014/main" id="{BB52433D-8454-4313-9D1B-B9913410A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7355" y="4622514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dirty="0">
                <a:latin typeface="Arial Narrow" charset="0"/>
              </a:rPr>
              <a:t>+</a:t>
            </a:r>
          </a:p>
        </p:txBody>
      </p:sp>
      <p:sp>
        <p:nvSpPr>
          <p:cNvPr id="141" name="Text Box 22">
            <a:extLst>
              <a:ext uri="{FF2B5EF4-FFF2-40B4-BE49-F238E27FC236}">
                <a16:creationId xmlns:a16="http://schemas.microsoft.com/office/drawing/2014/main" id="{0BA3E430-E3DD-4A61-8FC7-744511768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555" y="5003514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 Narrow" charset="0"/>
              </a:rPr>
              <a:t>+</a:t>
            </a:r>
          </a:p>
        </p:txBody>
      </p:sp>
      <p:sp>
        <p:nvSpPr>
          <p:cNvPr id="142" name="Text Box 23">
            <a:extLst>
              <a:ext uri="{FF2B5EF4-FFF2-40B4-BE49-F238E27FC236}">
                <a16:creationId xmlns:a16="http://schemas.microsoft.com/office/drawing/2014/main" id="{94862B06-E00A-44C8-B4FA-9389309D8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955" y="4470114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 Narrow" charset="0"/>
              </a:rPr>
              <a:t>+</a:t>
            </a:r>
          </a:p>
        </p:txBody>
      </p:sp>
      <p:sp>
        <p:nvSpPr>
          <p:cNvPr id="143" name="Text Box 24">
            <a:extLst>
              <a:ext uri="{FF2B5EF4-FFF2-40B4-BE49-F238E27FC236}">
                <a16:creationId xmlns:a16="http://schemas.microsoft.com/office/drawing/2014/main" id="{B1A6FF22-5CAA-403C-8A44-BF5AABCB6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9355" y="5384514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 Narrow" charset="0"/>
              </a:rPr>
              <a:t>+</a:t>
            </a:r>
          </a:p>
        </p:txBody>
      </p:sp>
      <p:sp>
        <p:nvSpPr>
          <p:cNvPr id="144" name="Text Box 25">
            <a:extLst>
              <a:ext uri="{FF2B5EF4-FFF2-40B4-BE49-F238E27FC236}">
                <a16:creationId xmlns:a16="http://schemas.microsoft.com/office/drawing/2014/main" id="{0D07A425-9013-4B7C-9B3F-1FE7887EA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3155" y="3708114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 Narrow" charset="0"/>
              </a:rPr>
              <a:t>+</a:t>
            </a:r>
          </a:p>
        </p:txBody>
      </p:sp>
      <p:sp>
        <p:nvSpPr>
          <p:cNvPr id="145" name="Text Box 26">
            <a:extLst>
              <a:ext uri="{FF2B5EF4-FFF2-40B4-BE49-F238E27FC236}">
                <a16:creationId xmlns:a16="http://schemas.microsoft.com/office/drawing/2014/main" id="{79F3E354-EAD1-4E37-AB8B-00F8F0625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555" y="3936714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 Narrow" charset="0"/>
              </a:rPr>
              <a:t>+</a:t>
            </a:r>
          </a:p>
        </p:txBody>
      </p:sp>
      <p:sp>
        <p:nvSpPr>
          <p:cNvPr id="146" name="Text Box 27">
            <a:extLst>
              <a:ext uri="{FF2B5EF4-FFF2-40B4-BE49-F238E27FC236}">
                <a16:creationId xmlns:a16="http://schemas.microsoft.com/office/drawing/2014/main" id="{7812F8C8-691C-4A7A-8763-E55AEEFEA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355" y="5155914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 Narrow" charset="0"/>
              </a:rPr>
              <a:t>+</a:t>
            </a:r>
          </a:p>
        </p:txBody>
      </p:sp>
      <p:grpSp>
        <p:nvGrpSpPr>
          <p:cNvPr id="147" name="Group 28">
            <a:extLst>
              <a:ext uri="{FF2B5EF4-FFF2-40B4-BE49-F238E27FC236}">
                <a16:creationId xmlns:a16="http://schemas.microsoft.com/office/drawing/2014/main" id="{BB911C63-014F-4047-8071-07DBFC9C0544}"/>
              </a:ext>
            </a:extLst>
          </p:cNvPr>
          <p:cNvGrpSpPr>
            <a:grpSpLocks/>
          </p:cNvGrpSpPr>
          <p:nvPr/>
        </p:nvGrpSpPr>
        <p:grpSpPr bwMode="auto">
          <a:xfrm>
            <a:off x="2153355" y="4393914"/>
            <a:ext cx="228600" cy="381000"/>
            <a:chOff x="864" y="2688"/>
            <a:chExt cx="144" cy="240"/>
          </a:xfrm>
        </p:grpSpPr>
        <p:sp>
          <p:nvSpPr>
            <p:cNvPr id="148" name="Line 29">
              <a:extLst>
                <a:ext uri="{FF2B5EF4-FFF2-40B4-BE49-F238E27FC236}">
                  <a16:creationId xmlns:a16="http://schemas.microsoft.com/office/drawing/2014/main" id="{55BE209E-5441-4E12-B253-63076A7F9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30">
              <a:extLst>
                <a:ext uri="{FF2B5EF4-FFF2-40B4-BE49-F238E27FC236}">
                  <a16:creationId xmlns:a16="http://schemas.microsoft.com/office/drawing/2014/main" id="{A8D2D4C5-F1D7-4B29-AC88-DE88E2175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31">
              <a:extLst>
                <a:ext uri="{FF2B5EF4-FFF2-40B4-BE49-F238E27FC236}">
                  <a16:creationId xmlns:a16="http://schemas.microsoft.com/office/drawing/2014/main" id="{36A9D204-9DEB-47DF-B17E-EE832924B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1" name="Group 32">
            <a:extLst>
              <a:ext uri="{FF2B5EF4-FFF2-40B4-BE49-F238E27FC236}">
                <a16:creationId xmlns:a16="http://schemas.microsoft.com/office/drawing/2014/main" id="{1E166092-856F-462B-804D-E576FF9087CE}"/>
              </a:ext>
            </a:extLst>
          </p:cNvPr>
          <p:cNvGrpSpPr>
            <a:grpSpLocks/>
          </p:cNvGrpSpPr>
          <p:nvPr/>
        </p:nvGrpSpPr>
        <p:grpSpPr bwMode="auto">
          <a:xfrm>
            <a:off x="2534355" y="4317714"/>
            <a:ext cx="228600" cy="533400"/>
            <a:chOff x="864" y="2688"/>
            <a:chExt cx="144" cy="240"/>
          </a:xfrm>
        </p:grpSpPr>
        <p:sp>
          <p:nvSpPr>
            <p:cNvPr id="152" name="Line 33">
              <a:extLst>
                <a:ext uri="{FF2B5EF4-FFF2-40B4-BE49-F238E27FC236}">
                  <a16:creationId xmlns:a16="http://schemas.microsoft.com/office/drawing/2014/main" id="{0E4D4610-14EC-4018-941B-1A3BEFEE2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34">
              <a:extLst>
                <a:ext uri="{FF2B5EF4-FFF2-40B4-BE49-F238E27FC236}">
                  <a16:creationId xmlns:a16="http://schemas.microsoft.com/office/drawing/2014/main" id="{AB61F075-AFB5-4F7E-9DE7-704A1A22B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35">
              <a:extLst>
                <a:ext uri="{FF2B5EF4-FFF2-40B4-BE49-F238E27FC236}">
                  <a16:creationId xmlns:a16="http://schemas.microsoft.com/office/drawing/2014/main" id="{EF188738-7E48-4044-BD71-FFAF91D48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5" name="Group 36">
            <a:extLst>
              <a:ext uri="{FF2B5EF4-FFF2-40B4-BE49-F238E27FC236}">
                <a16:creationId xmlns:a16="http://schemas.microsoft.com/office/drawing/2014/main" id="{D532DFB7-1568-482E-949E-D40207B14FCF}"/>
              </a:ext>
            </a:extLst>
          </p:cNvPr>
          <p:cNvGrpSpPr>
            <a:grpSpLocks/>
          </p:cNvGrpSpPr>
          <p:nvPr/>
        </p:nvGrpSpPr>
        <p:grpSpPr bwMode="auto">
          <a:xfrm>
            <a:off x="2915355" y="4165314"/>
            <a:ext cx="228600" cy="838200"/>
            <a:chOff x="864" y="2688"/>
            <a:chExt cx="144" cy="240"/>
          </a:xfrm>
        </p:grpSpPr>
        <p:sp>
          <p:nvSpPr>
            <p:cNvPr id="156" name="Line 37">
              <a:extLst>
                <a:ext uri="{FF2B5EF4-FFF2-40B4-BE49-F238E27FC236}">
                  <a16:creationId xmlns:a16="http://schemas.microsoft.com/office/drawing/2014/main" id="{6EB1456E-5A80-40FE-9FBF-C06C0F976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38">
              <a:extLst>
                <a:ext uri="{FF2B5EF4-FFF2-40B4-BE49-F238E27FC236}">
                  <a16:creationId xmlns:a16="http://schemas.microsoft.com/office/drawing/2014/main" id="{704DEB21-5B9A-4E84-A9C2-DDD75B089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39">
              <a:extLst>
                <a:ext uri="{FF2B5EF4-FFF2-40B4-BE49-F238E27FC236}">
                  <a16:creationId xmlns:a16="http://schemas.microsoft.com/office/drawing/2014/main" id="{7E835320-CBF7-493A-9059-2A37CC13F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9" name="Group 40">
            <a:extLst>
              <a:ext uri="{FF2B5EF4-FFF2-40B4-BE49-F238E27FC236}">
                <a16:creationId xmlns:a16="http://schemas.microsoft.com/office/drawing/2014/main" id="{94C8D20C-B880-4AC4-B6CE-05635D6744E6}"/>
              </a:ext>
            </a:extLst>
          </p:cNvPr>
          <p:cNvGrpSpPr>
            <a:grpSpLocks/>
          </p:cNvGrpSpPr>
          <p:nvPr/>
        </p:nvGrpSpPr>
        <p:grpSpPr bwMode="auto">
          <a:xfrm>
            <a:off x="3372555" y="4089114"/>
            <a:ext cx="228600" cy="1143000"/>
            <a:chOff x="864" y="2688"/>
            <a:chExt cx="144" cy="240"/>
          </a:xfrm>
        </p:grpSpPr>
        <p:sp>
          <p:nvSpPr>
            <p:cNvPr id="160" name="Line 41">
              <a:extLst>
                <a:ext uri="{FF2B5EF4-FFF2-40B4-BE49-F238E27FC236}">
                  <a16:creationId xmlns:a16="http://schemas.microsoft.com/office/drawing/2014/main" id="{C164C06C-6C65-4AD8-B445-87495F19A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42">
              <a:extLst>
                <a:ext uri="{FF2B5EF4-FFF2-40B4-BE49-F238E27FC236}">
                  <a16:creationId xmlns:a16="http://schemas.microsoft.com/office/drawing/2014/main" id="{54237D7D-B296-4333-BC8E-A40C89345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43">
              <a:extLst>
                <a:ext uri="{FF2B5EF4-FFF2-40B4-BE49-F238E27FC236}">
                  <a16:creationId xmlns:a16="http://schemas.microsoft.com/office/drawing/2014/main" id="{8D75F84E-E68A-4976-A022-2226ADB9C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" name="Group 44">
            <a:extLst>
              <a:ext uri="{FF2B5EF4-FFF2-40B4-BE49-F238E27FC236}">
                <a16:creationId xmlns:a16="http://schemas.microsoft.com/office/drawing/2014/main" id="{5DDE0A8C-DE49-4C81-812C-9A0D18F20AD5}"/>
              </a:ext>
            </a:extLst>
          </p:cNvPr>
          <p:cNvGrpSpPr>
            <a:grpSpLocks/>
          </p:cNvGrpSpPr>
          <p:nvPr/>
        </p:nvGrpSpPr>
        <p:grpSpPr bwMode="auto">
          <a:xfrm>
            <a:off x="3905955" y="3936714"/>
            <a:ext cx="152400" cy="1600200"/>
            <a:chOff x="864" y="2688"/>
            <a:chExt cx="144" cy="240"/>
          </a:xfrm>
        </p:grpSpPr>
        <p:sp>
          <p:nvSpPr>
            <p:cNvPr id="164" name="Line 45">
              <a:extLst>
                <a:ext uri="{FF2B5EF4-FFF2-40B4-BE49-F238E27FC236}">
                  <a16:creationId xmlns:a16="http://schemas.microsoft.com/office/drawing/2014/main" id="{5A50AB28-B4D0-4BAB-A904-777A76423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46">
              <a:extLst>
                <a:ext uri="{FF2B5EF4-FFF2-40B4-BE49-F238E27FC236}">
                  <a16:creationId xmlns:a16="http://schemas.microsoft.com/office/drawing/2014/main" id="{7044D686-708B-47D2-944B-320E3BBA7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47">
              <a:extLst>
                <a:ext uri="{FF2B5EF4-FFF2-40B4-BE49-F238E27FC236}">
                  <a16:creationId xmlns:a16="http://schemas.microsoft.com/office/drawing/2014/main" id="{507369A5-5FD1-44AC-B42F-7F96363B3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7" name="Group 48">
            <a:extLst>
              <a:ext uri="{FF2B5EF4-FFF2-40B4-BE49-F238E27FC236}">
                <a16:creationId xmlns:a16="http://schemas.microsoft.com/office/drawing/2014/main" id="{F0161014-27D0-4DDD-BFB6-CA1B2D0B1142}"/>
              </a:ext>
            </a:extLst>
          </p:cNvPr>
          <p:cNvGrpSpPr>
            <a:grpSpLocks/>
          </p:cNvGrpSpPr>
          <p:nvPr/>
        </p:nvGrpSpPr>
        <p:grpSpPr bwMode="auto">
          <a:xfrm>
            <a:off x="4515555" y="3784314"/>
            <a:ext cx="228600" cy="1828800"/>
            <a:chOff x="864" y="2688"/>
            <a:chExt cx="144" cy="240"/>
          </a:xfrm>
        </p:grpSpPr>
        <p:sp>
          <p:nvSpPr>
            <p:cNvPr id="168" name="Line 49">
              <a:extLst>
                <a:ext uri="{FF2B5EF4-FFF2-40B4-BE49-F238E27FC236}">
                  <a16:creationId xmlns:a16="http://schemas.microsoft.com/office/drawing/2014/main" id="{6FACE8E5-2CCA-4677-9F12-9B2C442BB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50">
              <a:extLst>
                <a:ext uri="{FF2B5EF4-FFF2-40B4-BE49-F238E27FC236}">
                  <a16:creationId xmlns:a16="http://schemas.microsoft.com/office/drawing/2014/main" id="{035C3739-8118-493F-9905-0587710FF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51">
              <a:extLst>
                <a:ext uri="{FF2B5EF4-FFF2-40B4-BE49-F238E27FC236}">
                  <a16:creationId xmlns:a16="http://schemas.microsoft.com/office/drawing/2014/main" id="{DA7AC346-B1BE-483A-A8E6-6350713A4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1" name="Text Box 52">
            <a:extLst>
              <a:ext uri="{FF2B5EF4-FFF2-40B4-BE49-F238E27FC236}">
                <a16:creationId xmlns:a16="http://schemas.microsoft.com/office/drawing/2014/main" id="{B104FC0B-1849-4210-B731-38D3EFE71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555" y="4470114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 Narrow" charset="0"/>
              </a:rPr>
              <a:t>+</a:t>
            </a:r>
          </a:p>
        </p:txBody>
      </p:sp>
      <p:sp>
        <p:nvSpPr>
          <p:cNvPr id="172" name="Text Box 53">
            <a:extLst>
              <a:ext uri="{FF2B5EF4-FFF2-40B4-BE49-F238E27FC236}">
                <a16:creationId xmlns:a16="http://schemas.microsoft.com/office/drawing/2014/main" id="{0BE688CB-841E-4F58-98F7-CBAFC5515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755" y="5003514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 Narrow" charset="0"/>
              </a:rPr>
              <a:t>+</a:t>
            </a:r>
          </a:p>
        </p:txBody>
      </p:sp>
      <p:grpSp>
        <p:nvGrpSpPr>
          <p:cNvPr id="173" name="Group 54">
            <a:extLst>
              <a:ext uri="{FF2B5EF4-FFF2-40B4-BE49-F238E27FC236}">
                <a16:creationId xmlns:a16="http://schemas.microsoft.com/office/drawing/2014/main" id="{9899A346-F319-4880-97B5-5EEAAB638EEB}"/>
              </a:ext>
            </a:extLst>
          </p:cNvPr>
          <p:cNvGrpSpPr>
            <a:grpSpLocks/>
          </p:cNvGrpSpPr>
          <p:nvPr/>
        </p:nvGrpSpPr>
        <p:grpSpPr bwMode="auto">
          <a:xfrm>
            <a:off x="2448630" y="5749633"/>
            <a:ext cx="2693988" cy="460374"/>
            <a:chOff x="1050" y="3590"/>
            <a:chExt cx="1697" cy="290"/>
          </a:xfrm>
        </p:grpSpPr>
        <p:sp>
          <p:nvSpPr>
            <p:cNvPr id="174" name="Text Box 55">
              <a:extLst>
                <a:ext uri="{FF2B5EF4-FFF2-40B4-BE49-F238E27FC236}">
                  <a16:creationId xmlns:a16="http://schemas.microsoft.com/office/drawing/2014/main" id="{B89AA7EB-CA58-4361-8EE8-29B25C90E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" y="3647"/>
              <a:ext cx="16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latin typeface="Arial Narrow" charset="0"/>
                </a:rPr>
                <a:t> y </a:t>
              </a:r>
              <a:r>
                <a:rPr lang="zh-CN" altLang="en-US" dirty="0">
                  <a:latin typeface="Arial Narrow" charset="0"/>
                </a:rPr>
                <a:t>随着时间的推移而增大</a:t>
              </a:r>
              <a:endParaRPr lang="en-US" dirty="0">
                <a:latin typeface="Arial Narrow" charset="0"/>
              </a:endParaRPr>
            </a:p>
          </p:txBody>
        </p:sp>
        <p:sp>
          <p:nvSpPr>
            <p:cNvPr id="175" name="Text Box 56">
              <a:extLst>
                <a:ext uri="{FF2B5EF4-FFF2-40B4-BE49-F238E27FC236}">
                  <a16:creationId xmlns:a16="http://schemas.microsoft.com/office/drawing/2014/main" id="{4B0F4747-BDA0-409D-BD3A-7C472ED45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2" y="3590"/>
              <a:ext cx="1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dirty="0">
                  <a:latin typeface="Arial Narrow" charset="0"/>
                </a:rPr>
                <a:t>^</a:t>
              </a:r>
            </a:p>
          </p:txBody>
        </p:sp>
      </p:grpSp>
      <p:sp>
        <p:nvSpPr>
          <p:cNvPr id="176" name="Text Box 57">
            <a:extLst>
              <a:ext uri="{FF2B5EF4-FFF2-40B4-BE49-F238E27FC236}">
                <a16:creationId xmlns:a16="http://schemas.microsoft.com/office/drawing/2014/main" id="{8C7737BC-2F25-4659-837B-9B618E230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1343" y="4630451"/>
            <a:ext cx="277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Arial Narrow" charset="0"/>
              </a:rPr>
              <a:t>y</a:t>
            </a:r>
          </a:p>
        </p:txBody>
      </p:sp>
      <p:sp>
        <p:nvSpPr>
          <p:cNvPr id="177" name="Text Box 58">
            <a:extLst>
              <a:ext uri="{FF2B5EF4-FFF2-40B4-BE49-F238E27FC236}">
                <a16:creationId xmlns:a16="http://schemas.microsoft.com/office/drawing/2014/main" id="{4CBC1048-A595-43D2-8C0A-E0FBC6E09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930" y="4546314"/>
            <a:ext cx="271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 Narrow" charset="0"/>
              </a:rPr>
              <a:t>^</a:t>
            </a:r>
          </a:p>
        </p:txBody>
      </p:sp>
      <p:sp>
        <p:nvSpPr>
          <p:cNvPr id="178" name="Text Box 59">
            <a:extLst>
              <a:ext uri="{FF2B5EF4-FFF2-40B4-BE49-F238E27FC236}">
                <a16:creationId xmlns:a16="http://schemas.microsoft.com/office/drawing/2014/main" id="{FF11C2CB-B1DC-4B30-8AD2-CD56D7967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230" y="3339956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dirty="0">
                <a:latin typeface="Arial Narrow" charset="0"/>
              </a:rPr>
              <a:t>Residual</a:t>
            </a:r>
          </a:p>
        </p:txBody>
      </p:sp>
      <p:grpSp>
        <p:nvGrpSpPr>
          <p:cNvPr id="179" name="Group 60">
            <a:extLst>
              <a:ext uri="{FF2B5EF4-FFF2-40B4-BE49-F238E27FC236}">
                <a16:creationId xmlns:a16="http://schemas.microsoft.com/office/drawing/2014/main" id="{BD634BCA-2E9A-4E1D-9BF0-2D3ADD966980}"/>
              </a:ext>
            </a:extLst>
          </p:cNvPr>
          <p:cNvGrpSpPr>
            <a:grpSpLocks/>
          </p:cNvGrpSpPr>
          <p:nvPr/>
        </p:nvGrpSpPr>
        <p:grpSpPr bwMode="auto">
          <a:xfrm>
            <a:off x="5582355" y="3174714"/>
            <a:ext cx="4038600" cy="2667000"/>
            <a:chOff x="3024" y="1968"/>
            <a:chExt cx="2544" cy="1680"/>
          </a:xfrm>
        </p:grpSpPr>
        <p:sp>
          <p:nvSpPr>
            <p:cNvPr id="180" name="Line 61">
              <a:extLst>
                <a:ext uri="{FF2B5EF4-FFF2-40B4-BE49-F238E27FC236}">
                  <a16:creationId xmlns:a16="http://schemas.microsoft.com/office/drawing/2014/main" id="{37A0069D-436F-4733-B346-7C51E75B3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96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62">
              <a:extLst>
                <a:ext uri="{FF2B5EF4-FFF2-40B4-BE49-F238E27FC236}">
                  <a16:creationId xmlns:a16="http://schemas.microsoft.com/office/drawing/2014/main" id="{D0F36E0C-9165-4AA9-AB30-10471C902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648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" name="Line 63">
            <a:extLst>
              <a:ext uri="{FF2B5EF4-FFF2-40B4-BE49-F238E27FC236}">
                <a16:creationId xmlns:a16="http://schemas.microsoft.com/office/drawing/2014/main" id="{482E6921-0B72-476A-9D8A-6CBDEDEEEF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9180" y="3465226"/>
            <a:ext cx="3365500" cy="1971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3" name="Group 64">
            <a:extLst>
              <a:ext uri="{FF2B5EF4-FFF2-40B4-BE49-F238E27FC236}">
                <a16:creationId xmlns:a16="http://schemas.microsoft.com/office/drawing/2014/main" id="{16A52D8D-D510-43B3-A215-21FC136E6275}"/>
              </a:ext>
            </a:extLst>
          </p:cNvPr>
          <p:cNvGrpSpPr>
            <a:grpSpLocks/>
          </p:cNvGrpSpPr>
          <p:nvPr/>
        </p:nvGrpSpPr>
        <p:grpSpPr bwMode="auto">
          <a:xfrm>
            <a:off x="5945893" y="3008026"/>
            <a:ext cx="2757487" cy="2667000"/>
            <a:chOff x="3253" y="1863"/>
            <a:chExt cx="1737" cy="1680"/>
          </a:xfrm>
        </p:grpSpPr>
        <p:grpSp>
          <p:nvGrpSpPr>
            <p:cNvPr id="184" name="Group 65">
              <a:extLst>
                <a:ext uri="{FF2B5EF4-FFF2-40B4-BE49-F238E27FC236}">
                  <a16:creationId xmlns:a16="http://schemas.microsoft.com/office/drawing/2014/main" id="{2A195B07-A06B-41EC-B440-4FEF1A7C536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229" y="2991"/>
              <a:ext cx="576" cy="528"/>
              <a:chOff x="1776" y="1008"/>
              <a:chExt cx="2256" cy="1008"/>
            </a:xfrm>
          </p:grpSpPr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E4DEB1C-A924-4F3C-9B3F-81D6969CD6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2" name="Freeform 67">
                <a:extLst>
                  <a:ext uri="{FF2B5EF4-FFF2-40B4-BE49-F238E27FC236}">
                    <a16:creationId xmlns:a16="http://schemas.microsoft.com/office/drawing/2014/main" id="{AEB0D0A5-D743-4928-BF68-BEB270F9744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80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85" name="Group 68">
              <a:extLst>
                <a:ext uri="{FF2B5EF4-FFF2-40B4-BE49-F238E27FC236}">
                  <a16:creationId xmlns:a16="http://schemas.microsoft.com/office/drawing/2014/main" id="{3540C243-777F-481C-B9CA-5AEA3A1E756D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275" y="2264"/>
              <a:ext cx="1115" cy="314"/>
              <a:chOff x="1776" y="1008"/>
              <a:chExt cx="2256" cy="1008"/>
            </a:xfrm>
          </p:grpSpPr>
          <p:sp>
            <p:nvSpPr>
              <p:cNvPr id="189" name="Freeform 69">
                <a:extLst>
                  <a:ext uri="{FF2B5EF4-FFF2-40B4-BE49-F238E27FC236}">
                    <a16:creationId xmlns:a16="http://schemas.microsoft.com/office/drawing/2014/main" id="{0EF51899-A812-435F-9BC7-9892A8050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Freeform 70">
                <a:extLst>
                  <a:ext uri="{FF2B5EF4-FFF2-40B4-BE49-F238E27FC236}">
                    <a16:creationId xmlns:a16="http://schemas.microsoft.com/office/drawing/2014/main" id="{F72AECF1-A85F-49F5-B00E-2E8A4C50B3B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80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86" name="Group 71">
              <a:extLst>
                <a:ext uri="{FF2B5EF4-FFF2-40B4-BE49-F238E27FC236}">
                  <a16:creationId xmlns:a16="http://schemas.microsoft.com/office/drawing/2014/main" id="{F024FAEE-34E5-4B67-A62F-D6EAF3EC380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748" y="2577"/>
              <a:ext cx="875" cy="407"/>
              <a:chOff x="1776" y="1008"/>
              <a:chExt cx="2256" cy="1008"/>
            </a:xfrm>
          </p:grpSpPr>
          <p:sp>
            <p:nvSpPr>
              <p:cNvPr id="187" name="Freeform 72">
                <a:extLst>
                  <a:ext uri="{FF2B5EF4-FFF2-40B4-BE49-F238E27FC236}">
                    <a16:creationId xmlns:a16="http://schemas.microsoft.com/office/drawing/2014/main" id="{D5AD942B-2B3E-4361-929E-8F5A0D913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" name="Freeform 73">
                <a:extLst>
                  <a:ext uri="{FF2B5EF4-FFF2-40B4-BE49-F238E27FC236}">
                    <a16:creationId xmlns:a16="http://schemas.microsoft.com/office/drawing/2014/main" id="{4AECF486-A8C4-4080-9D31-0201342B27D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80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3" name="Group 74">
            <a:extLst>
              <a:ext uri="{FF2B5EF4-FFF2-40B4-BE49-F238E27FC236}">
                <a16:creationId xmlns:a16="http://schemas.microsoft.com/office/drawing/2014/main" id="{7F4AFE78-591D-4100-97B4-DF9B2559C12D}"/>
              </a:ext>
            </a:extLst>
          </p:cNvPr>
          <p:cNvGrpSpPr>
            <a:grpSpLocks/>
          </p:cNvGrpSpPr>
          <p:nvPr/>
        </p:nvGrpSpPr>
        <p:grpSpPr bwMode="auto">
          <a:xfrm>
            <a:off x="5925255" y="2931826"/>
            <a:ext cx="2244725" cy="2986088"/>
            <a:chOff x="3240" y="1815"/>
            <a:chExt cx="1414" cy="1881"/>
          </a:xfrm>
        </p:grpSpPr>
        <p:sp>
          <p:nvSpPr>
            <p:cNvPr id="194" name="Line 75">
              <a:extLst>
                <a:ext uri="{FF2B5EF4-FFF2-40B4-BE49-F238E27FC236}">
                  <a16:creationId xmlns:a16="http://schemas.microsoft.com/office/drawing/2014/main" id="{4929E9F4-A0D4-4426-B1EF-5E770EF9AA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59" y="3116"/>
              <a:ext cx="11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76">
              <a:extLst>
                <a:ext uri="{FF2B5EF4-FFF2-40B4-BE49-F238E27FC236}">
                  <a16:creationId xmlns:a16="http://schemas.microsoft.com/office/drawing/2014/main" id="{8D69B88B-3EFF-4003-9DC3-A3D20D2F95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18" y="2751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77">
              <a:extLst>
                <a:ext uri="{FF2B5EF4-FFF2-40B4-BE49-F238E27FC236}">
                  <a16:creationId xmlns:a16="http://schemas.microsoft.com/office/drawing/2014/main" id="{6EEA9756-FF14-4F2A-BD17-152FBD7386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86" y="2991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" name="Group 78">
            <a:extLst>
              <a:ext uri="{FF2B5EF4-FFF2-40B4-BE49-F238E27FC236}">
                <a16:creationId xmlns:a16="http://schemas.microsoft.com/office/drawing/2014/main" id="{EE78B836-DE2F-456F-B87C-A98EFC2F4D18}"/>
              </a:ext>
            </a:extLst>
          </p:cNvPr>
          <p:cNvGrpSpPr>
            <a:grpSpLocks/>
          </p:cNvGrpSpPr>
          <p:nvPr/>
        </p:nvGrpSpPr>
        <p:grpSpPr bwMode="auto">
          <a:xfrm>
            <a:off x="5298193" y="2957226"/>
            <a:ext cx="280987" cy="463550"/>
            <a:chOff x="2359" y="1600"/>
            <a:chExt cx="177" cy="292"/>
          </a:xfrm>
        </p:grpSpPr>
        <p:sp>
          <p:nvSpPr>
            <p:cNvPr id="198" name="Text Box 79">
              <a:extLst>
                <a:ext uri="{FF2B5EF4-FFF2-40B4-BE49-F238E27FC236}">
                  <a16:creationId xmlns:a16="http://schemas.microsoft.com/office/drawing/2014/main" id="{9172040D-E394-4F56-81B7-F16A5F873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9" y="1600"/>
              <a:ext cx="1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Arial Narrow" charset="0"/>
                </a:rPr>
                <a:t>^</a:t>
              </a:r>
            </a:p>
          </p:txBody>
        </p:sp>
        <p:sp>
          <p:nvSpPr>
            <p:cNvPr id="199" name="Text Box 80">
              <a:extLst>
                <a:ext uri="{FF2B5EF4-FFF2-40B4-BE49-F238E27FC236}">
                  <a16:creationId xmlns:a16="http://schemas.microsoft.com/office/drawing/2014/main" id="{2E101284-3AEB-4228-84A5-116351E0A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1" y="1661"/>
              <a:ext cx="1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Arial Narrow" charset="0"/>
                </a:rPr>
                <a:t>y</a:t>
              </a:r>
            </a:p>
          </p:txBody>
        </p:sp>
      </p:grpSp>
      <p:grpSp>
        <p:nvGrpSpPr>
          <p:cNvPr id="200" name="Group 81">
            <a:extLst>
              <a:ext uri="{FF2B5EF4-FFF2-40B4-BE49-F238E27FC236}">
                <a16:creationId xmlns:a16="http://schemas.microsoft.com/office/drawing/2014/main" id="{B0B2A9F3-5B34-426F-B893-5B28F7CE47EB}"/>
              </a:ext>
            </a:extLst>
          </p:cNvPr>
          <p:cNvGrpSpPr>
            <a:grpSpLocks/>
          </p:cNvGrpSpPr>
          <p:nvPr/>
        </p:nvGrpSpPr>
        <p:grpSpPr bwMode="auto">
          <a:xfrm>
            <a:off x="5734755" y="4754276"/>
            <a:ext cx="460375" cy="935038"/>
            <a:chOff x="3118" y="2880"/>
            <a:chExt cx="290" cy="589"/>
          </a:xfrm>
        </p:grpSpPr>
        <p:grpSp>
          <p:nvGrpSpPr>
            <p:cNvPr id="201" name="Group 82">
              <a:extLst>
                <a:ext uri="{FF2B5EF4-FFF2-40B4-BE49-F238E27FC236}">
                  <a16:creationId xmlns:a16="http://schemas.microsoft.com/office/drawing/2014/main" id="{B4C0C86D-7C12-4BFB-A243-E76F71F91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8" y="2880"/>
              <a:ext cx="290" cy="589"/>
              <a:chOff x="3118" y="2880"/>
              <a:chExt cx="290" cy="589"/>
            </a:xfrm>
          </p:grpSpPr>
          <p:grpSp>
            <p:nvGrpSpPr>
              <p:cNvPr id="203" name="Group 83">
                <a:extLst>
                  <a:ext uri="{FF2B5EF4-FFF2-40B4-BE49-F238E27FC236}">
                    <a16:creationId xmlns:a16="http://schemas.microsoft.com/office/drawing/2014/main" id="{53FBFE2B-159E-49C0-953E-D3CA753CE0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57" y="2880"/>
                <a:ext cx="251" cy="589"/>
                <a:chOff x="3122" y="2919"/>
                <a:chExt cx="251" cy="589"/>
              </a:xfrm>
            </p:grpSpPr>
            <p:grpSp>
              <p:nvGrpSpPr>
                <p:cNvPr id="205" name="Group 84">
                  <a:extLst>
                    <a:ext uri="{FF2B5EF4-FFF2-40B4-BE49-F238E27FC236}">
                      <a16:creationId xmlns:a16="http://schemas.microsoft.com/office/drawing/2014/main" id="{93471BD5-16C9-46D0-9EBD-4269129C59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2" y="2976"/>
                  <a:ext cx="251" cy="532"/>
                  <a:chOff x="3122" y="3002"/>
                  <a:chExt cx="251" cy="532"/>
                </a:xfrm>
              </p:grpSpPr>
              <p:sp>
                <p:nvSpPr>
                  <p:cNvPr id="207" name="Text Box 85">
                    <a:extLst>
                      <a:ext uri="{FF2B5EF4-FFF2-40B4-BE49-F238E27FC236}">
                        <a16:creationId xmlns:a16="http://schemas.microsoft.com/office/drawing/2014/main" id="{2C5DF10B-32A0-47DA-A336-4F904FD2DE2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2" y="3303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0" hangingPunct="0"/>
                    <a:r>
                      <a:rPr lang="en-US">
                        <a:solidFill>
                          <a:srgbClr val="FF0000"/>
                        </a:solidFill>
                        <a:latin typeface="Arial Narrow" charset="0"/>
                      </a:rPr>
                      <a:t>+</a:t>
                    </a:r>
                  </a:p>
                </p:txBody>
              </p:sp>
              <p:grpSp>
                <p:nvGrpSpPr>
                  <p:cNvPr id="208" name="Group 86">
                    <a:extLst>
                      <a:ext uri="{FF2B5EF4-FFF2-40B4-BE49-F238E27FC236}">
                        <a16:creationId xmlns:a16="http://schemas.microsoft.com/office/drawing/2014/main" id="{201D3F41-A161-47C4-8F64-C9E1929D89A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22" y="3002"/>
                    <a:ext cx="251" cy="436"/>
                    <a:chOff x="3122" y="3002"/>
                    <a:chExt cx="251" cy="436"/>
                  </a:xfrm>
                </p:grpSpPr>
                <p:grpSp>
                  <p:nvGrpSpPr>
                    <p:cNvPr id="209" name="Group 87">
                      <a:extLst>
                        <a:ext uri="{FF2B5EF4-FFF2-40B4-BE49-F238E27FC236}">
                          <a16:creationId xmlns:a16="http://schemas.microsoft.com/office/drawing/2014/main" id="{05A2EDD2-B12D-4BFC-BB1B-4EF14A5F0F1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22" y="3002"/>
                      <a:ext cx="251" cy="353"/>
                      <a:chOff x="3122" y="3002"/>
                      <a:chExt cx="251" cy="353"/>
                    </a:xfrm>
                  </p:grpSpPr>
                  <p:sp>
                    <p:nvSpPr>
                      <p:cNvPr id="211" name="Text Box 88">
                        <a:extLst>
                          <a:ext uri="{FF2B5EF4-FFF2-40B4-BE49-F238E27FC236}">
                            <a16:creationId xmlns:a16="http://schemas.microsoft.com/office/drawing/2014/main" id="{AA0B2326-D09D-40C2-BA34-D115D307226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22" y="3002"/>
                        <a:ext cx="185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 eaLnBrk="0" hangingPunct="0"/>
                        <a:r>
                          <a:rPr lang="en-US">
                            <a:solidFill>
                              <a:srgbClr val="FF0000"/>
                            </a:solidFill>
                            <a:latin typeface="Arial Narrow" charset="0"/>
                          </a:rPr>
                          <a:t>+</a:t>
                        </a:r>
                      </a:p>
                    </p:txBody>
                  </p:sp>
                  <p:sp>
                    <p:nvSpPr>
                      <p:cNvPr id="212" name="Text Box 89">
                        <a:extLst>
                          <a:ext uri="{FF2B5EF4-FFF2-40B4-BE49-F238E27FC236}">
                            <a16:creationId xmlns:a16="http://schemas.microsoft.com/office/drawing/2014/main" id="{980E9AF6-188F-4BB7-ADB5-D15AC4047C4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88" y="3124"/>
                        <a:ext cx="185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 eaLnBrk="0" hangingPunct="0"/>
                        <a:r>
                          <a:rPr lang="en-US">
                            <a:solidFill>
                              <a:srgbClr val="FF0000"/>
                            </a:solidFill>
                            <a:latin typeface="Arial Narrow" charset="0"/>
                          </a:rPr>
                          <a:t>+</a:t>
                        </a:r>
                      </a:p>
                    </p:txBody>
                  </p:sp>
                </p:grpSp>
                <p:sp>
                  <p:nvSpPr>
                    <p:cNvPr id="210" name="Text Box 90">
                      <a:extLst>
                        <a:ext uri="{FF2B5EF4-FFF2-40B4-BE49-F238E27FC236}">
                          <a16:creationId xmlns:a16="http://schemas.microsoft.com/office/drawing/2014/main" id="{60F012E0-44B7-4004-B492-90EBA9DE068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79" y="3207"/>
                      <a:ext cx="18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eaLnBrk="0" hangingPunct="0"/>
                      <a:r>
                        <a:rPr lang="en-US">
                          <a:solidFill>
                            <a:srgbClr val="FF0000"/>
                          </a:solidFill>
                          <a:latin typeface="Arial Narrow" charset="0"/>
                        </a:rPr>
                        <a:t>+</a:t>
                      </a:r>
                    </a:p>
                  </p:txBody>
                </p:sp>
              </p:grpSp>
            </p:grpSp>
            <p:sp>
              <p:nvSpPr>
                <p:cNvPr id="206" name="Text Box 91">
                  <a:extLst>
                    <a:ext uri="{FF2B5EF4-FFF2-40B4-BE49-F238E27FC236}">
                      <a16:creationId xmlns:a16="http://schemas.microsoft.com/office/drawing/2014/main" id="{670FD917-5E26-4C69-9B33-EAC3D60F18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2" y="2919"/>
                  <a:ext cx="1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>
                      <a:solidFill>
                        <a:srgbClr val="FF0000"/>
                      </a:solidFill>
                      <a:latin typeface="Arial Narrow" charset="0"/>
                    </a:rPr>
                    <a:t>+</a:t>
                  </a:r>
                </a:p>
              </p:txBody>
            </p:sp>
          </p:grpSp>
          <p:sp>
            <p:nvSpPr>
              <p:cNvPr id="204" name="Text Box 92">
                <a:extLst>
                  <a:ext uri="{FF2B5EF4-FFF2-40B4-BE49-F238E27FC236}">
                    <a16:creationId xmlns:a16="http://schemas.microsoft.com/office/drawing/2014/main" id="{3FEB4CE2-29EA-4916-99E3-188B9402F7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8" y="3207"/>
                <a:ext cx="1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FF0000"/>
                    </a:solidFill>
                    <a:latin typeface="Arial Narrow" charset="0"/>
                  </a:rPr>
                  <a:t>+</a:t>
                </a:r>
              </a:p>
            </p:txBody>
          </p:sp>
        </p:grpSp>
        <p:sp>
          <p:nvSpPr>
            <p:cNvPr id="202" name="Text Box 93">
              <a:extLst>
                <a:ext uri="{FF2B5EF4-FFF2-40B4-BE49-F238E27FC236}">
                  <a16:creationId xmlns:a16="http://schemas.microsoft.com/office/drawing/2014/main" id="{3BF706A9-BCDF-4857-8A56-4E9FE4596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" y="3111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FF0000"/>
                  </a:solidFill>
                  <a:latin typeface="Arial Narrow" charset="0"/>
                </a:rPr>
                <a:t>+</a:t>
              </a:r>
            </a:p>
          </p:txBody>
        </p:sp>
      </p:grpSp>
      <p:grpSp>
        <p:nvGrpSpPr>
          <p:cNvPr id="213" name="Group 94">
            <a:extLst>
              <a:ext uri="{FF2B5EF4-FFF2-40B4-BE49-F238E27FC236}">
                <a16:creationId xmlns:a16="http://schemas.microsoft.com/office/drawing/2014/main" id="{A9F990FC-3523-4078-AF67-F1CD61936803}"/>
              </a:ext>
            </a:extLst>
          </p:cNvPr>
          <p:cNvGrpSpPr>
            <a:grpSpLocks/>
          </p:cNvGrpSpPr>
          <p:nvPr/>
        </p:nvGrpSpPr>
        <p:grpSpPr bwMode="auto">
          <a:xfrm>
            <a:off x="6885693" y="3693826"/>
            <a:ext cx="446087" cy="1433513"/>
            <a:chOff x="3511" y="2064"/>
            <a:chExt cx="281" cy="903"/>
          </a:xfrm>
        </p:grpSpPr>
        <p:grpSp>
          <p:nvGrpSpPr>
            <p:cNvPr id="214" name="Group 95">
              <a:extLst>
                <a:ext uri="{FF2B5EF4-FFF2-40B4-BE49-F238E27FC236}">
                  <a16:creationId xmlns:a16="http://schemas.microsoft.com/office/drawing/2014/main" id="{EFC579A3-C5F9-42B2-AD28-0BC88BDBB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1" y="2064"/>
              <a:ext cx="281" cy="903"/>
              <a:chOff x="3552" y="2064"/>
              <a:chExt cx="281" cy="903"/>
            </a:xfrm>
          </p:grpSpPr>
          <p:sp>
            <p:nvSpPr>
              <p:cNvPr id="216" name="Text Box 96">
                <a:extLst>
                  <a:ext uri="{FF2B5EF4-FFF2-40B4-BE49-F238E27FC236}">
                    <a16:creationId xmlns:a16="http://schemas.microsoft.com/office/drawing/2014/main" id="{52935B55-6346-48C8-852C-FD9EAC11D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1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FF0000"/>
                    </a:solidFill>
                    <a:latin typeface="Arial Narrow" charset="0"/>
                  </a:rPr>
                  <a:t>+</a:t>
                </a:r>
              </a:p>
            </p:txBody>
          </p:sp>
          <p:sp>
            <p:nvSpPr>
              <p:cNvPr id="217" name="Text Box 97">
                <a:extLst>
                  <a:ext uri="{FF2B5EF4-FFF2-40B4-BE49-F238E27FC236}">
                    <a16:creationId xmlns:a16="http://schemas.microsoft.com/office/drawing/2014/main" id="{43C10912-E283-4D1C-8488-1CB59F876F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2256"/>
                <a:ext cx="1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FF0000"/>
                    </a:solidFill>
                    <a:latin typeface="Arial Narrow" charset="0"/>
                  </a:rPr>
                  <a:t>+</a:t>
                </a:r>
              </a:p>
            </p:txBody>
          </p:sp>
          <p:grpSp>
            <p:nvGrpSpPr>
              <p:cNvPr id="218" name="Group 98">
                <a:extLst>
                  <a:ext uri="{FF2B5EF4-FFF2-40B4-BE49-F238E27FC236}">
                    <a16:creationId xmlns:a16="http://schemas.microsoft.com/office/drawing/2014/main" id="{6E232F56-A606-4416-BA39-88258A519B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2064"/>
                <a:ext cx="192" cy="711"/>
                <a:chOff x="3552" y="2064"/>
                <a:chExt cx="192" cy="711"/>
              </a:xfrm>
            </p:grpSpPr>
            <p:grpSp>
              <p:nvGrpSpPr>
                <p:cNvPr id="219" name="Group 99">
                  <a:extLst>
                    <a:ext uri="{FF2B5EF4-FFF2-40B4-BE49-F238E27FC236}">
                      <a16:creationId xmlns:a16="http://schemas.microsoft.com/office/drawing/2014/main" id="{16C72C4D-77EC-4BBB-8C2F-1356FCB4BA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59" y="2064"/>
                  <a:ext cx="185" cy="711"/>
                  <a:chOff x="3552" y="2064"/>
                  <a:chExt cx="185" cy="711"/>
                </a:xfrm>
              </p:grpSpPr>
              <p:sp>
                <p:nvSpPr>
                  <p:cNvPr id="221" name="Text Box 100">
                    <a:extLst>
                      <a:ext uri="{FF2B5EF4-FFF2-40B4-BE49-F238E27FC236}">
                        <a16:creationId xmlns:a16="http://schemas.microsoft.com/office/drawing/2014/main" id="{F4D77931-6B1E-4290-B59A-D6BD7AB3FC1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2064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0" hangingPunct="0"/>
                    <a:r>
                      <a:rPr lang="en-US">
                        <a:solidFill>
                          <a:srgbClr val="FF0000"/>
                        </a:solidFill>
                        <a:latin typeface="Arial Narrow" charset="0"/>
                      </a:rPr>
                      <a:t>+</a:t>
                    </a:r>
                  </a:p>
                </p:txBody>
              </p:sp>
              <p:sp>
                <p:nvSpPr>
                  <p:cNvPr id="222" name="Text Box 101">
                    <a:extLst>
                      <a:ext uri="{FF2B5EF4-FFF2-40B4-BE49-F238E27FC236}">
                        <a16:creationId xmlns:a16="http://schemas.microsoft.com/office/drawing/2014/main" id="{8948C2A1-F3D5-4B4C-A5D3-04CE3FB9DB2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2544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0" hangingPunct="0"/>
                    <a:r>
                      <a:rPr lang="en-US">
                        <a:solidFill>
                          <a:srgbClr val="FF0000"/>
                        </a:solidFill>
                        <a:latin typeface="Arial Narrow" charset="0"/>
                      </a:rPr>
                      <a:t>+</a:t>
                    </a:r>
                  </a:p>
                </p:txBody>
              </p:sp>
              <p:sp>
                <p:nvSpPr>
                  <p:cNvPr id="223" name="Text Box 102">
                    <a:extLst>
                      <a:ext uri="{FF2B5EF4-FFF2-40B4-BE49-F238E27FC236}">
                        <a16:creationId xmlns:a16="http://schemas.microsoft.com/office/drawing/2014/main" id="{7CBDBD30-0029-4F4E-9060-30E6D32019A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2208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0" hangingPunct="0"/>
                    <a:r>
                      <a:rPr lang="en-US">
                        <a:solidFill>
                          <a:srgbClr val="FF0000"/>
                        </a:solidFill>
                        <a:latin typeface="Arial Narrow" charset="0"/>
                      </a:rPr>
                      <a:t>+</a:t>
                    </a:r>
                  </a:p>
                </p:txBody>
              </p:sp>
              <p:sp>
                <p:nvSpPr>
                  <p:cNvPr id="224" name="Text Box 103">
                    <a:extLst>
                      <a:ext uri="{FF2B5EF4-FFF2-40B4-BE49-F238E27FC236}">
                        <a16:creationId xmlns:a16="http://schemas.microsoft.com/office/drawing/2014/main" id="{101D3AD4-6E4D-4044-854D-528CC2E4935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2160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0" hangingPunct="0"/>
                    <a:r>
                      <a:rPr lang="en-US">
                        <a:solidFill>
                          <a:srgbClr val="FF0000"/>
                        </a:solidFill>
                        <a:latin typeface="Arial Narrow" charset="0"/>
                      </a:rPr>
                      <a:t>+</a:t>
                    </a:r>
                  </a:p>
                </p:txBody>
              </p:sp>
            </p:grpSp>
            <p:sp>
              <p:nvSpPr>
                <p:cNvPr id="220" name="Text Box 104">
                  <a:extLst>
                    <a:ext uri="{FF2B5EF4-FFF2-40B4-BE49-F238E27FC236}">
                      <a16:creationId xmlns:a16="http://schemas.microsoft.com/office/drawing/2014/main" id="{B5DEFF71-07B3-4A6F-9F67-7113B8AD32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2256"/>
                  <a:ext cx="1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>
                      <a:solidFill>
                        <a:srgbClr val="FF0000"/>
                      </a:solidFill>
                      <a:latin typeface="Arial Narrow" charset="0"/>
                    </a:rPr>
                    <a:t>+</a:t>
                  </a:r>
                </a:p>
              </p:txBody>
            </p:sp>
          </p:grpSp>
        </p:grpSp>
        <p:sp>
          <p:nvSpPr>
            <p:cNvPr id="215" name="Text Box 105">
              <a:extLst>
                <a:ext uri="{FF2B5EF4-FFF2-40B4-BE49-F238E27FC236}">
                  <a16:creationId xmlns:a16="http://schemas.microsoft.com/office/drawing/2014/main" id="{9AB1BF61-081D-4B06-9A4C-633F8ACA5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544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FF0000"/>
                  </a:solidFill>
                  <a:latin typeface="Arial Narrow" charset="0"/>
                </a:rPr>
                <a:t>+</a:t>
              </a:r>
            </a:p>
          </p:txBody>
        </p:sp>
      </p:grpSp>
      <p:grpSp>
        <p:nvGrpSpPr>
          <p:cNvPr id="225" name="Group 106">
            <a:extLst>
              <a:ext uri="{FF2B5EF4-FFF2-40B4-BE49-F238E27FC236}">
                <a16:creationId xmlns:a16="http://schemas.microsoft.com/office/drawing/2014/main" id="{ED19D36F-2253-486E-B3C3-AB7493C6D52B}"/>
              </a:ext>
            </a:extLst>
          </p:cNvPr>
          <p:cNvGrpSpPr>
            <a:grpSpLocks/>
          </p:cNvGrpSpPr>
          <p:nvPr/>
        </p:nvGrpSpPr>
        <p:grpSpPr bwMode="auto">
          <a:xfrm>
            <a:off x="8017580" y="2779426"/>
            <a:ext cx="446088" cy="1966913"/>
            <a:chOff x="4558" y="1719"/>
            <a:chExt cx="281" cy="1239"/>
          </a:xfrm>
        </p:grpSpPr>
        <p:sp>
          <p:nvSpPr>
            <p:cNvPr id="226" name="Text Box 107">
              <a:extLst>
                <a:ext uri="{FF2B5EF4-FFF2-40B4-BE49-F238E27FC236}">
                  <a16:creationId xmlns:a16="http://schemas.microsoft.com/office/drawing/2014/main" id="{E1FA5E27-357D-4338-A89A-EEBA92EB1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2343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FF0000"/>
                  </a:solidFill>
                  <a:latin typeface="Arial Narrow" charset="0"/>
                </a:rPr>
                <a:t>+</a:t>
              </a:r>
            </a:p>
          </p:txBody>
        </p:sp>
        <p:grpSp>
          <p:nvGrpSpPr>
            <p:cNvPr id="227" name="Group 108">
              <a:extLst>
                <a:ext uri="{FF2B5EF4-FFF2-40B4-BE49-F238E27FC236}">
                  <a16:creationId xmlns:a16="http://schemas.microsoft.com/office/drawing/2014/main" id="{41F6C84B-48F5-4022-AAD0-48EA6FA8B9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8" y="1719"/>
              <a:ext cx="281" cy="1239"/>
              <a:chOff x="4558" y="1719"/>
              <a:chExt cx="281" cy="1239"/>
            </a:xfrm>
          </p:grpSpPr>
          <p:grpSp>
            <p:nvGrpSpPr>
              <p:cNvPr id="228" name="Group 109">
                <a:extLst>
                  <a:ext uri="{FF2B5EF4-FFF2-40B4-BE49-F238E27FC236}">
                    <a16:creationId xmlns:a16="http://schemas.microsoft.com/office/drawing/2014/main" id="{8A2048F7-82AD-499B-A56E-676E4C0B52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8" y="1719"/>
                <a:ext cx="281" cy="1239"/>
                <a:chOff x="4558" y="1719"/>
                <a:chExt cx="281" cy="1239"/>
              </a:xfrm>
            </p:grpSpPr>
            <p:sp>
              <p:nvSpPr>
                <p:cNvPr id="230" name="Text Box 110">
                  <a:extLst>
                    <a:ext uri="{FF2B5EF4-FFF2-40B4-BE49-F238E27FC236}">
                      <a16:creationId xmlns:a16="http://schemas.microsoft.com/office/drawing/2014/main" id="{F1D3E2B7-88CC-4452-B4B4-741D90B1B4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58" y="2727"/>
                  <a:ext cx="1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>
                      <a:solidFill>
                        <a:srgbClr val="FF0000"/>
                      </a:solidFill>
                      <a:latin typeface="Arial Narrow" charset="0"/>
                    </a:rPr>
                    <a:t>+</a:t>
                  </a:r>
                </a:p>
              </p:txBody>
            </p:sp>
            <p:sp>
              <p:nvSpPr>
                <p:cNvPr id="231" name="Text Box 111">
                  <a:extLst>
                    <a:ext uri="{FF2B5EF4-FFF2-40B4-BE49-F238E27FC236}">
                      <a16:creationId xmlns:a16="http://schemas.microsoft.com/office/drawing/2014/main" id="{F333A4B4-2829-4153-B31A-5E183FA207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58" y="2199"/>
                  <a:ext cx="1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>
                      <a:solidFill>
                        <a:srgbClr val="FF0000"/>
                      </a:solidFill>
                      <a:latin typeface="Arial Narrow" charset="0"/>
                    </a:rPr>
                    <a:t>+</a:t>
                  </a:r>
                </a:p>
              </p:txBody>
            </p:sp>
            <p:sp>
              <p:nvSpPr>
                <p:cNvPr id="232" name="Text Box 112">
                  <a:extLst>
                    <a:ext uri="{FF2B5EF4-FFF2-40B4-BE49-F238E27FC236}">
                      <a16:creationId xmlns:a16="http://schemas.microsoft.com/office/drawing/2014/main" id="{99133665-BD78-416B-A377-D27FEF90D8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58" y="2487"/>
                  <a:ext cx="1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>
                      <a:solidFill>
                        <a:srgbClr val="FF0000"/>
                      </a:solidFill>
                      <a:latin typeface="Arial Narrow" charset="0"/>
                    </a:rPr>
                    <a:t>+</a:t>
                  </a:r>
                </a:p>
              </p:txBody>
            </p:sp>
            <p:grpSp>
              <p:nvGrpSpPr>
                <p:cNvPr id="233" name="Group 113">
                  <a:extLst>
                    <a:ext uri="{FF2B5EF4-FFF2-40B4-BE49-F238E27FC236}">
                      <a16:creationId xmlns:a16="http://schemas.microsoft.com/office/drawing/2014/main" id="{DC1A8D0C-B088-4CAB-B420-BA4AA1B140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58" y="1719"/>
                  <a:ext cx="281" cy="423"/>
                  <a:chOff x="4558" y="1719"/>
                  <a:chExt cx="281" cy="423"/>
                </a:xfrm>
              </p:grpSpPr>
              <p:sp>
                <p:nvSpPr>
                  <p:cNvPr id="234" name="Text Box 114">
                    <a:extLst>
                      <a:ext uri="{FF2B5EF4-FFF2-40B4-BE49-F238E27FC236}">
                        <a16:creationId xmlns:a16="http://schemas.microsoft.com/office/drawing/2014/main" id="{B59B8D2F-449F-4207-A904-46E2ABCAE48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58" y="1911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0" hangingPunct="0"/>
                    <a:r>
                      <a:rPr lang="en-US">
                        <a:solidFill>
                          <a:srgbClr val="FF0000"/>
                        </a:solidFill>
                        <a:latin typeface="Arial Narrow" charset="0"/>
                      </a:rPr>
                      <a:t>+</a:t>
                    </a:r>
                  </a:p>
                </p:txBody>
              </p:sp>
              <p:grpSp>
                <p:nvGrpSpPr>
                  <p:cNvPr id="235" name="Group 115">
                    <a:extLst>
                      <a:ext uri="{FF2B5EF4-FFF2-40B4-BE49-F238E27FC236}">
                        <a16:creationId xmlns:a16="http://schemas.microsoft.com/office/drawing/2014/main" id="{413CE0E4-42C7-4B2A-9704-CAED72153CB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558" y="1719"/>
                    <a:ext cx="281" cy="423"/>
                    <a:chOff x="4558" y="1719"/>
                    <a:chExt cx="281" cy="423"/>
                  </a:xfrm>
                </p:grpSpPr>
                <p:sp>
                  <p:nvSpPr>
                    <p:cNvPr id="236" name="Text Box 116">
                      <a:extLst>
                        <a:ext uri="{FF2B5EF4-FFF2-40B4-BE49-F238E27FC236}">
                          <a16:creationId xmlns:a16="http://schemas.microsoft.com/office/drawing/2014/main" id="{249DA02E-5E0D-453C-97E1-B027DEEBAAF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58" y="1719"/>
                      <a:ext cx="18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eaLnBrk="0" hangingPunct="0"/>
                      <a:r>
                        <a:rPr lang="en-US">
                          <a:solidFill>
                            <a:srgbClr val="FF0000"/>
                          </a:solidFill>
                          <a:latin typeface="Arial Narrow" charset="0"/>
                        </a:rPr>
                        <a:t>+</a:t>
                      </a:r>
                    </a:p>
                  </p:txBody>
                </p:sp>
                <p:sp>
                  <p:nvSpPr>
                    <p:cNvPr id="237" name="Text Box 117">
                      <a:extLst>
                        <a:ext uri="{FF2B5EF4-FFF2-40B4-BE49-F238E27FC236}">
                          <a16:creationId xmlns:a16="http://schemas.microsoft.com/office/drawing/2014/main" id="{72AAD048-D24B-4969-87D9-E57F03E3EBB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54" y="1911"/>
                      <a:ext cx="18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eaLnBrk="0" hangingPunct="0"/>
                      <a:r>
                        <a:rPr lang="en-US">
                          <a:solidFill>
                            <a:srgbClr val="FF0000"/>
                          </a:solidFill>
                          <a:latin typeface="Arial Narrow" charset="0"/>
                        </a:rPr>
                        <a:t>+</a:t>
                      </a:r>
                    </a:p>
                  </p:txBody>
                </p:sp>
              </p:grpSp>
            </p:grpSp>
          </p:grpSp>
          <p:sp>
            <p:nvSpPr>
              <p:cNvPr id="229" name="Text Box 118">
                <a:extLst>
                  <a:ext uri="{FF2B5EF4-FFF2-40B4-BE49-F238E27FC236}">
                    <a16:creationId xmlns:a16="http://schemas.microsoft.com/office/drawing/2014/main" id="{20768C63-7588-4AFC-9B66-E65D74DD0B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4" y="2343"/>
                <a:ext cx="1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FF0000"/>
                    </a:solidFill>
                    <a:latin typeface="Arial Narrow" charset="0"/>
                  </a:rPr>
                  <a:t>+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1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3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C79CB-7F11-46F3-91DC-6155F5BF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方差齐性检验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899" name="日期占位符 3">
            <a:extLst>
              <a:ext uri="{FF2B5EF4-FFF2-40B4-BE49-F238E27FC236}">
                <a16:creationId xmlns:a16="http://schemas.microsoft.com/office/drawing/2014/main" id="{F5847D58-8D88-42BF-9A7E-CE4416C1C4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0900" name="页脚占位符 4">
            <a:extLst>
              <a:ext uri="{FF2B5EF4-FFF2-40B4-BE49-F238E27FC236}">
                <a16:creationId xmlns:a16="http://schemas.microsoft.com/office/drawing/2014/main" id="{C50FD5BF-BCA4-4B8A-9917-E0AFE20E53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80901" name="灯片编号占位符 5">
            <a:extLst>
              <a:ext uri="{FF2B5EF4-FFF2-40B4-BE49-F238E27FC236}">
                <a16:creationId xmlns:a16="http://schemas.microsoft.com/office/drawing/2014/main" id="{4DC20C46-CDF3-465E-A127-2E49418F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52</a:t>
            </a:r>
          </a:p>
        </p:txBody>
      </p:sp>
      <p:sp>
        <p:nvSpPr>
          <p:cNvPr id="80902" name="Content Placeholder 2">
            <a:extLst>
              <a:ext uri="{FF2B5EF4-FFF2-40B4-BE49-F238E27FC236}">
                <a16:creationId xmlns:a16="http://schemas.microsoft.com/office/drawing/2014/main" id="{270C0916-FA11-46CF-899D-1F6592643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390650"/>
            <a:ext cx="10233025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R</a:t>
            </a:r>
            <a:r>
              <a:rPr lang="zh-CN" altLang="en-US" dirty="0"/>
              <a:t>中的</a:t>
            </a:r>
            <a:r>
              <a:rPr lang="en-US" altLang="zh-CN" dirty="0"/>
              <a:t>Bartlett</a:t>
            </a:r>
            <a:r>
              <a:rPr lang="zh-CN" altLang="en-US" dirty="0"/>
              <a:t>检验：</a:t>
            </a:r>
            <a:r>
              <a:rPr lang="en-US" altLang="zh-CN" dirty="0" err="1"/>
              <a:t>barlett.test</a:t>
            </a:r>
            <a:r>
              <a:rPr lang="en-US" altLang="zh-CN" dirty="0"/>
              <a:t>(</a:t>
            </a:r>
            <a:r>
              <a:rPr lang="en-US" altLang="zh-CN" dirty="0" err="1"/>
              <a:t>y~G</a:t>
            </a:r>
            <a:r>
              <a:rPr lang="en-US" altLang="zh-CN" dirty="0"/>
              <a:t>, data=</a:t>
            </a:r>
            <a:r>
              <a:rPr lang="en-US" altLang="zh-CN" dirty="0" err="1"/>
              <a:t>mydata</a:t>
            </a:r>
            <a:r>
              <a:rPr lang="en-US" altLang="zh-CN" dirty="0"/>
              <a:t>)</a:t>
            </a:r>
          </a:p>
          <a:p>
            <a:pPr marL="114300" indent="0" eaLnBrk="1" hangingPunct="1">
              <a:buNone/>
            </a:pPr>
            <a:r>
              <a:rPr lang="en-US" altLang="zh-CN" dirty="0" err="1"/>
              <a:t>Levene</a:t>
            </a:r>
            <a:r>
              <a:rPr lang="en-US" altLang="zh-CN" dirty="0"/>
              <a:t> Test</a:t>
            </a:r>
            <a:r>
              <a:rPr lang="zh-CN" altLang="en-US" dirty="0"/>
              <a:t>检验：</a:t>
            </a:r>
            <a:r>
              <a:rPr lang="en-US" altLang="zh-CN" dirty="0" err="1"/>
              <a:t>leveneTest</a:t>
            </a:r>
            <a:r>
              <a:rPr lang="en-US" altLang="zh-CN" dirty="0"/>
              <a:t>(</a:t>
            </a:r>
            <a:r>
              <a:rPr lang="en-US" altLang="zh-CN" dirty="0" err="1"/>
              <a:t>y~G</a:t>
            </a:r>
            <a:r>
              <a:rPr lang="en-US" altLang="zh-CN" dirty="0"/>
              <a:t>, data=</a:t>
            </a:r>
            <a:r>
              <a:rPr lang="en-US" altLang="zh-CN" dirty="0" err="1"/>
              <a:t>mydata</a:t>
            </a:r>
            <a:r>
              <a:rPr lang="en-US" altLang="zh-CN" dirty="0"/>
              <a:t>)</a:t>
            </a:r>
            <a:endParaRPr lang="zh-CN" altLang="en-US" dirty="0"/>
          </a:p>
          <a:p>
            <a:pPr marL="114300" indent="0">
              <a:buNone/>
            </a:pPr>
            <a:r>
              <a:rPr lang="en-US" altLang="zh-CN" dirty="0" err="1"/>
              <a:t>Figner</a:t>
            </a:r>
            <a:r>
              <a:rPr lang="en-US" altLang="zh-CN" dirty="0"/>
              <a:t>-Killeen</a:t>
            </a:r>
            <a:r>
              <a:rPr lang="zh-CN" altLang="en-US" dirty="0"/>
              <a:t>检验：</a:t>
            </a:r>
            <a:r>
              <a:rPr lang="en-US" altLang="zh-CN" dirty="0" err="1"/>
              <a:t>fligner.test</a:t>
            </a:r>
            <a:r>
              <a:rPr lang="en-US" altLang="zh-CN" dirty="0"/>
              <a:t>(</a:t>
            </a:r>
            <a:r>
              <a:rPr lang="en-US" altLang="zh-CN" dirty="0" err="1"/>
              <a:t>y~G</a:t>
            </a:r>
            <a:r>
              <a:rPr lang="en-US" altLang="zh-CN" dirty="0"/>
              <a:t>, data=</a:t>
            </a:r>
            <a:r>
              <a:rPr lang="en-US" altLang="zh-CN" dirty="0" err="1"/>
              <a:t>mydata</a:t>
            </a:r>
            <a:r>
              <a:rPr lang="en-US" altLang="zh-CN" dirty="0"/>
              <a:t>)</a:t>
            </a:r>
          </a:p>
          <a:p>
            <a:pPr marL="114300" indent="0" eaLnBrk="1" hangingPunct="1">
              <a:buFont typeface="Calibri" panose="020F0502020204030204" pitchFamily="34" charset="0"/>
              <a:buNone/>
            </a:pPr>
            <a:r>
              <a:rPr lang="zh-CN" altLang="en-US" dirty="0"/>
              <a:t> </a:t>
            </a:r>
          </a:p>
          <a:p>
            <a:pPr marL="114300" indent="0" eaLnBrk="1" hangingPunct="1">
              <a:buNone/>
            </a:pPr>
            <a:r>
              <a:rPr lang="en-US" altLang="zh-CN" dirty="0"/>
              <a:t>library(HH)  #</a:t>
            </a:r>
            <a:r>
              <a:rPr lang="zh-CN" altLang="en-US" dirty="0"/>
              <a:t>方差图齐性</a:t>
            </a:r>
          </a:p>
          <a:p>
            <a:pPr marL="114300" indent="0">
              <a:buNone/>
            </a:pPr>
            <a:r>
              <a:rPr lang="en-US" altLang="zh-CN" dirty="0" err="1"/>
              <a:t>Hov</a:t>
            </a:r>
            <a:r>
              <a:rPr lang="en-US" altLang="zh-CN" dirty="0"/>
              <a:t>(</a:t>
            </a:r>
            <a:r>
              <a:rPr lang="en-US" altLang="zh-CN" dirty="0" err="1"/>
              <a:t>y~G</a:t>
            </a:r>
            <a:r>
              <a:rPr lang="en-US" altLang="zh-CN" dirty="0"/>
              <a:t>, data=</a:t>
            </a:r>
            <a:r>
              <a:rPr lang="en-US" altLang="zh-CN" dirty="0" err="1"/>
              <a:t>mydata</a:t>
            </a:r>
            <a:r>
              <a:rPr lang="en-US" altLang="zh-CN" dirty="0"/>
              <a:t>)   #Brown-Forsyth </a:t>
            </a:r>
            <a:r>
              <a:rPr lang="zh-CN" altLang="en-US" dirty="0"/>
              <a:t>检验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dirty="0" err="1"/>
              <a:t>Plot.hov</a:t>
            </a:r>
            <a:r>
              <a:rPr lang="en-US" altLang="zh-CN" dirty="0"/>
              <a:t>(</a:t>
            </a:r>
            <a:r>
              <a:rPr lang="en-US" altLang="zh-CN" dirty="0" err="1"/>
              <a:t>y~G,data</a:t>
            </a:r>
            <a:r>
              <a:rPr lang="en-US" altLang="zh-CN" dirty="0"/>
              <a:t>=</a:t>
            </a:r>
            <a:r>
              <a:rPr lang="en-US" altLang="zh-CN" dirty="0" err="1"/>
              <a:t>mydata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698C5-BE54-42BC-92AF-D410C02B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等方差检验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:Bartlett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检验</a:t>
            </a:r>
          </a:p>
        </p:txBody>
      </p:sp>
      <p:sp>
        <p:nvSpPr>
          <p:cNvPr id="81923" name="日期占位符 3">
            <a:extLst>
              <a:ext uri="{FF2B5EF4-FFF2-40B4-BE49-F238E27FC236}">
                <a16:creationId xmlns:a16="http://schemas.microsoft.com/office/drawing/2014/main" id="{0E46F896-E17A-4C94-97AF-5CA9FC3DD6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1924" name="页脚占位符 4">
            <a:extLst>
              <a:ext uri="{FF2B5EF4-FFF2-40B4-BE49-F238E27FC236}">
                <a16:creationId xmlns:a16="http://schemas.microsoft.com/office/drawing/2014/main" id="{4EAFD0DE-6434-45CB-82EE-86F64B0F0C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81925" name="灯片编号占位符 5">
            <a:extLst>
              <a:ext uri="{FF2B5EF4-FFF2-40B4-BE49-F238E27FC236}">
                <a16:creationId xmlns:a16="http://schemas.microsoft.com/office/drawing/2014/main" id="{9184F2B4-AFC0-437E-9934-DE42854F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53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CB60CB32-8978-4581-9978-46656A2A0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1797050"/>
            <a:ext cx="78295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zh-CN" altLang="en-US" sz="2400" dirty="0"/>
              <a:t>允许不相等的复制，但要求正态。</a:t>
            </a:r>
            <a:endParaRPr lang="en-US" altLang="zh-CN" sz="2400" b="1" dirty="0"/>
          </a:p>
        </p:txBody>
      </p:sp>
      <p:graphicFrame>
        <p:nvGraphicFramePr>
          <p:cNvPr id="81927" name="Object 4">
            <a:extLst>
              <a:ext uri="{FF2B5EF4-FFF2-40B4-BE49-F238E27FC236}">
                <a16:creationId xmlns:a16="http://schemas.microsoft.com/office/drawing/2014/main" id="{599E77E8-CDD7-48E2-AC58-D7868D5741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4913" y="2217738"/>
          <a:ext cx="57150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7" name="Equation" r:id="rId3" imgW="2819400" imgH="482600" progId="Equation.3">
                  <p:embed/>
                </p:oleObj>
              </mc:Choice>
              <mc:Fallback>
                <p:oleObj name="Equation" r:id="rId3" imgW="28194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2217738"/>
                        <a:ext cx="57150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5">
            <a:extLst>
              <a:ext uri="{FF2B5EF4-FFF2-40B4-BE49-F238E27FC236}">
                <a16:creationId xmlns:a16="http://schemas.microsoft.com/office/drawing/2014/main" id="{E0AB8D0E-EF1E-416B-A333-B8251A260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3463" y="2241550"/>
          <a:ext cx="1270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8" name="Equation" r:id="rId5" imgW="710891" imgH="444307" progId="Equation.3">
                  <p:embed/>
                </p:oleObj>
              </mc:Choice>
              <mc:Fallback>
                <p:oleObj name="Equation" r:id="rId5" imgW="710891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3463" y="2241550"/>
                        <a:ext cx="1270000" cy="7905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>
            <a:extLst>
              <a:ext uri="{FF2B5EF4-FFF2-40B4-BE49-F238E27FC236}">
                <a16:creationId xmlns:a16="http://schemas.microsoft.com/office/drawing/2014/main" id="{98C82C90-6AEC-4E28-92FE-16E022820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243263"/>
            <a:ext cx="5287962" cy="44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zh-CN" altLang="en-US" sz="2200" dirty="0"/>
              <a:t>如果</a:t>
            </a:r>
            <a:r>
              <a:rPr lang="en-US" altLang="zh-CN" sz="2200" dirty="0"/>
              <a:t>C &gt; c</a:t>
            </a:r>
            <a:r>
              <a:rPr lang="en-US" altLang="zh-CN" sz="2200" baseline="30000" dirty="0"/>
              <a:t>2</a:t>
            </a:r>
            <a:r>
              <a:rPr lang="en-US" altLang="zh-CN" sz="2200" baseline="-25000" dirty="0"/>
              <a:t>(t-1),a </a:t>
            </a:r>
            <a:r>
              <a:rPr lang="zh-CN" altLang="en-US" sz="2200" baseline="-25000" dirty="0"/>
              <a:t>，</a:t>
            </a:r>
            <a:r>
              <a:rPr lang="zh-CN" altLang="en-US" sz="2200" dirty="0"/>
              <a:t>则应用修正项</a:t>
            </a:r>
          </a:p>
        </p:txBody>
      </p:sp>
      <p:graphicFrame>
        <p:nvGraphicFramePr>
          <p:cNvPr id="81930" name="Object 7">
            <a:extLst>
              <a:ext uri="{FF2B5EF4-FFF2-40B4-BE49-F238E27FC236}">
                <a16:creationId xmlns:a16="http://schemas.microsoft.com/office/drawing/2014/main" id="{3E7F8F7D-38DF-451B-8E3B-F299B78745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5563" y="3695700"/>
          <a:ext cx="4800600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9" name="Equation" r:id="rId7" imgW="2717800" imgH="863600" progId="Equation.3">
                  <p:embed/>
                </p:oleObj>
              </mc:Choice>
              <mc:Fallback>
                <p:oleObj name="Equation" r:id="rId7" imgW="2717800" imgH="863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3695700"/>
                        <a:ext cx="4800600" cy="152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>
            <a:extLst>
              <a:ext uri="{FF2B5EF4-FFF2-40B4-BE49-F238E27FC236}">
                <a16:creationId xmlns:a16="http://schemas.microsoft.com/office/drawing/2014/main" id="{BB6CB206-2BCB-4A38-8C11-BA1E4CB33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88" y="5281613"/>
            <a:ext cx="3733800" cy="44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zh-CN" altLang="en-US" sz="2200" dirty="0"/>
              <a:t>如果</a:t>
            </a:r>
            <a:r>
              <a:rPr lang="en-US" altLang="zh-CN" sz="2200" dirty="0"/>
              <a:t>C/CF &gt;  c</a:t>
            </a:r>
            <a:r>
              <a:rPr lang="en-US" altLang="zh-CN" sz="2200" baseline="30000" dirty="0"/>
              <a:t>2</a:t>
            </a:r>
            <a:r>
              <a:rPr lang="en-US" altLang="zh-CN" sz="2200" baseline="-25000" dirty="0"/>
              <a:t>(t-1),a </a:t>
            </a:r>
            <a:r>
              <a:rPr lang="zh-CN" altLang="en-US" sz="2200" dirty="0"/>
              <a:t>，则拒绝</a:t>
            </a:r>
            <a:endParaRPr lang="zh-CN" altLang="en-US" sz="2200" baseline="-25000" dirty="0"/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EC3127FA-BD88-4ACC-BC23-88880AC0D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589121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2400" i="1" dirty="0"/>
              <a:t>更复杂，但更有效</a:t>
            </a:r>
          </a:p>
        </p:txBody>
      </p:sp>
      <p:sp>
        <p:nvSpPr>
          <p:cNvPr id="14" name="Text Box 26">
            <a:extLst>
              <a:ext uri="{FF2B5EF4-FFF2-40B4-BE49-F238E27FC236}">
                <a16:creationId xmlns:a16="http://schemas.microsoft.com/office/drawing/2014/main" id="{348A7F06-2C6F-4A6A-80DA-3A8CAD0C9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1233488"/>
            <a:ext cx="52466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/>
              <a:t>在</a:t>
            </a:r>
            <a:r>
              <a:rPr lang="en-US" altLang="zh-CN" sz="2400" dirty="0"/>
              <a:t>R</a:t>
            </a:r>
            <a:r>
              <a:rPr lang="zh-CN" altLang="en-US" sz="2400" dirty="0"/>
              <a:t>中：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bartlett.test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y~G,data</a:t>
            </a:r>
            <a:r>
              <a:rPr lang="en-US" altLang="zh-CN" sz="2400" dirty="0"/>
              <a:t>=</a:t>
            </a:r>
            <a:r>
              <a:rPr lang="en-US" altLang="zh-CN" sz="2400" dirty="0" err="1"/>
              <a:t>mydata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437CD301-D027-4A00-98D2-1E1FEE243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863" y="3195638"/>
            <a:ext cx="4533900" cy="81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zh-CN" sz="2200" dirty="0" err="1"/>
              <a:t>s</a:t>
            </a:r>
            <a:r>
              <a:rPr lang="en-US" altLang="zh-CN" sz="2200" baseline="-25000" dirty="0" err="1"/>
              <a:t>i</a:t>
            </a:r>
            <a:r>
              <a:rPr lang="zh-CN" altLang="en-US" sz="2200" dirty="0"/>
              <a:t>是变量的每个级别的标准偏差（例如，男性、女性）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95BF6-8A8A-4D5A-A60C-181EC484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等方差检验</a:t>
            </a:r>
            <a:r>
              <a:rPr lang="en-US" altLang="zh-CN" dirty="0"/>
              <a:t>: </a:t>
            </a:r>
            <a:r>
              <a:rPr lang="en-US" altLang="zh-CN" dirty="0" err="1"/>
              <a:t>Levene’s</a:t>
            </a:r>
            <a:r>
              <a:rPr lang="en-US" altLang="zh-CN" dirty="0"/>
              <a:t> </a:t>
            </a:r>
            <a:r>
              <a:rPr lang="zh-CN" altLang="en-US" dirty="0"/>
              <a:t>检验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947" name="日期占位符 3">
            <a:extLst>
              <a:ext uri="{FF2B5EF4-FFF2-40B4-BE49-F238E27FC236}">
                <a16:creationId xmlns:a16="http://schemas.microsoft.com/office/drawing/2014/main" id="{80C2B785-96F5-4EE3-A336-12AD90B6AE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2948" name="页脚占位符 4">
            <a:extLst>
              <a:ext uri="{FF2B5EF4-FFF2-40B4-BE49-F238E27FC236}">
                <a16:creationId xmlns:a16="http://schemas.microsoft.com/office/drawing/2014/main" id="{0F5EC489-0C1E-4314-9676-087EBA3AFB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82949" name="灯片编号占位符 5">
            <a:extLst>
              <a:ext uri="{FF2B5EF4-FFF2-40B4-BE49-F238E27FC236}">
                <a16:creationId xmlns:a16="http://schemas.microsoft.com/office/drawing/2014/main" id="{39342F0E-9D71-4E0C-9075-249A48B0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54</a:t>
            </a:r>
          </a:p>
        </p:txBody>
      </p:sp>
      <p:graphicFrame>
        <p:nvGraphicFramePr>
          <p:cNvPr id="82950" name="Object 17">
            <a:extLst>
              <a:ext uri="{FF2B5EF4-FFF2-40B4-BE49-F238E27FC236}">
                <a16:creationId xmlns:a16="http://schemas.microsoft.com/office/drawing/2014/main" id="{D6DD70F8-72C6-4991-9583-9A6171321E84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362200" y="2435225"/>
          <a:ext cx="3890963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4" name="Equation" r:id="rId3" imgW="1905000" imgH="863600" progId="Equation.3">
                  <p:embed/>
                </p:oleObj>
              </mc:Choice>
              <mc:Fallback>
                <p:oleObj name="Equation" r:id="rId3" imgW="1905000" imgH="863600" progId="Equation.3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35225"/>
                        <a:ext cx="3890963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6">
            <a:extLst>
              <a:ext uri="{FF2B5EF4-FFF2-40B4-BE49-F238E27FC236}">
                <a16:creationId xmlns:a16="http://schemas.microsoft.com/office/drawing/2014/main" id="{1245EF9D-A6D9-46FD-9D3B-09FC4429CE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3325" y="1728788"/>
          <a:ext cx="269875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5" name="Equation" r:id="rId5" imgW="1069560" imgH="301680" progId="Equation.3">
                  <p:embed/>
                </p:oleObj>
              </mc:Choice>
              <mc:Fallback>
                <p:oleObj name="Equation" r:id="rId5" imgW="1069560" imgH="301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1728788"/>
                        <a:ext cx="2698750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7">
            <a:extLst>
              <a:ext uri="{FF2B5EF4-FFF2-40B4-BE49-F238E27FC236}">
                <a16:creationId xmlns:a16="http://schemas.microsoft.com/office/drawing/2014/main" id="{CDCE7D57-9203-4467-A8FC-0D0B290186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6600" y="1865313"/>
          <a:ext cx="41100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6" name="Equation" r:id="rId7" imgW="2111760" imgH="237600" progId="Equation.3">
                  <p:embed/>
                </p:oleObj>
              </mc:Choice>
              <mc:Fallback>
                <p:oleObj name="Equation" r:id="rId7" imgW="2111760" imgH="237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1865313"/>
                        <a:ext cx="411003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>
            <a:extLst>
              <a:ext uri="{FF2B5EF4-FFF2-40B4-BE49-F238E27FC236}">
                <a16:creationId xmlns:a16="http://schemas.microsoft.com/office/drawing/2014/main" id="{F437034A-7CF8-4E39-BBF9-B715B02D4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25" y="4670425"/>
            <a:ext cx="20415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2200" dirty="0">
                <a:cs typeface="Times New Roman" panose="02020603050405020304" pitchFamily="18" charset="0"/>
              </a:rPr>
              <a:t>拒绝</a:t>
            </a:r>
            <a:r>
              <a:rPr lang="en-US" altLang="zh-CN" sz="2200" dirty="0">
                <a:cs typeface="Times New Roman"/>
              </a:rPr>
              <a:t>H</a:t>
            </a:r>
            <a:r>
              <a:rPr lang="en-US" altLang="zh-CN" sz="2200" baseline="-25000" dirty="0">
                <a:cs typeface="Times New Roman"/>
              </a:rPr>
              <a:t>0 </a:t>
            </a:r>
            <a:r>
              <a:rPr lang="zh-CN" altLang="en-US" sz="2200" dirty="0">
                <a:cs typeface="Times New Roman" panose="02020603050405020304" pitchFamily="18" charset="0"/>
              </a:rPr>
              <a:t>，如果</a:t>
            </a:r>
          </a:p>
        </p:txBody>
      </p:sp>
      <p:graphicFrame>
        <p:nvGraphicFramePr>
          <p:cNvPr id="82955" name="Object 13">
            <a:extLst>
              <a:ext uri="{FF2B5EF4-FFF2-40B4-BE49-F238E27FC236}">
                <a16:creationId xmlns:a16="http://schemas.microsoft.com/office/drawing/2014/main" id="{E98B239A-B3BF-4B15-BD5F-FD5A389C2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7588" y="4565650"/>
          <a:ext cx="19780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7" name="Equation" r:id="rId9" imgW="710891" imgH="241195" progId="Equation.DSMT4">
                  <p:embed/>
                </p:oleObj>
              </mc:Choice>
              <mc:Fallback>
                <p:oleObj name="Equation" r:id="rId9" imgW="710891" imgH="2411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4565650"/>
                        <a:ext cx="197802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9">
            <a:extLst>
              <a:ext uri="{FF2B5EF4-FFF2-40B4-BE49-F238E27FC236}">
                <a16:creationId xmlns:a16="http://schemas.microsoft.com/office/drawing/2014/main" id="{3D05E20C-DA84-4093-8D5E-06FC42A308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0" y="2901950"/>
          <a:ext cx="12319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8" name="Equation" r:id="rId11" imgW="647700" imgH="431800" progId="Equation.3">
                  <p:embed/>
                </p:oleObj>
              </mc:Choice>
              <mc:Fallback>
                <p:oleObj name="Equation" r:id="rId11" imgW="647700" imgH="431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2901950"/>
                        <a:ext cx="12319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6">
            <a:extLst>
              <a:ext uri="{FF2B5EF4-FFF2-40B4-BE49-F238E27FC236}">
                <a16:creationId xmlns:a16="http://schemas.microsoft.com/office/drawing/2014/main" id="{D45C1FFB-C84B-421C-98C1-8F4F237FF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1339850"/>
            <a:ext cx="52466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/>
              <a:t>在</a:t>
            </a:r>
            <a:r>
              <a:rPr lang="en-US" altLang="zh-CN" sz="2400" dirty="0"/>
              <a:t>R</a:t>
            </a:r>
            <a:r>
              <a:rPr lang="zh-CN" altLang="en-US" sz="2400" dirty="0"/>
              <a:t>中：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leveneTest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y~G,data</a:t>
            </a:r>
            <a:r>
              <a:rPr lang="en-US" altLang="zh-CN" sz="2400" dirty="0"/>
              <a:t>=</a:t>
            </a:r>
            <a:r>
              <a:rPr lang="en-US" altLang="zh-CN" sz="2400" dirty="0" err="1"/>
              <a:t>mydata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038D4531-A3B4-405E-B521-9AF145A1B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5891213"/>
            <a:ext cx="3262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2400" i="1" dirty="0"/>
              <a:t>更复杂，但结果更有效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A88F0246-FB14-4B5F-9675-4FE465ADA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517" y="4467468"/>
            <a:ext cx="18494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df</a:t>
            </a:r>
            <a:r>
              <a:rPr lang="en-US" sz="2200" baseline="-25000" dirty="0"/>
              <a:t>1</a:t>
            </a:r>
            <a:r>
              <a:rPr lang="en-US" sz="2200" dirty="0"/>
              <a:t> = t -1</a:t>
            </a:r>
          </a:p>
          <a:p>
            <a:r>
              <a:rPr lang="en-US" sz="2200" dirty="0"/>
              <a:t>df</a:t>
            </a:r>
            <a:r>
              <a:rPr lang="en-US" sz="2200" baseline="-25000" dirty="0"/>
              <a:t>2</a:t>
            </a:r>
            <a:r>
              <a:rPr lang="en-US" sz="2200" dirty="0"/>
              <a:t> = </a:t>
            </a:r>
            <a:r>
              <a:rPr lang="en-US" sz="2200" dirty="0" err="1"/>
              <a:t>n</a:t>
            </a:r>
            <a:r>
              <a:rPr lang="en-US" sz="2200" baseline="-25000" dirty="0" err="1"/>
              <a:t>T</a:t>
            </a:r>
            <a:r>
              <a:rPr lang="en-US" sz="2200" baseline="-25000" dirty="0"/>
              <a:t> </a:t>
            </a:r>
            <a:r>
              <a:rPr lang="en-US" sz="2200" dirty="0"/>
              <a:t>- 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2B63E-97C8-4844-B817-A1D62721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检查是否正态</a:t>
            </a:r>
          </a:p>
        </p:txBody>
      </p:sp>
      <p:sp>
        <p:nvSpPr>
          <p:cNvPr id="83971" name="日期占位符 3">
            <a:extLst>
              <a:ext uri="{FF2B5EF4-FFF2-40B4-BE49-F238E27FC236}">
                <a16:creationId xmlns:a16="http://schemas.microsoft.com/office/drawing/2014/main" id="{BF087A06-74F8-4B6E-B33C-A834468CFA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3972" name="页脚占位符 4">
            <a:extLst>
              <a:ext uri="{FF2B5EF4-FFF2-40B4-BE49-F238E27FC236}">
                <a16:creationId xmlns:a16="http://schemas.microsoft.com/office/drawing/2014/main" id="{962D2AB1-26AC-4827-BC41-C35199AE28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83973" name="灯片编号占位符 5">
            <a:extLst>
              <a:ext uri="{FF2B5EF4-FFF2-40B4-BE49-F238E27FC236}">
                <a16:creationId xmlns:a16="http://schemas.microsoft.com/office/drawing/2014/main" id="{EFCE9159-759B-437E-88B3-B69737E0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2553DB9-FAE9-4E79-A87B-98CF7A13C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3979863"/>
            <a:ext cx="710963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工具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800" dirty="0">
                <a:latin typeface="+mn-ea"/>
                <a:ea typeface="+mn-ea"/>
              </a:rPr>
              <a:t>所有残差的直方图和</a:t>
            </a:r>
            <a:r>
              <a:rPr lang="en-US" altLang="zh-CN" sz="2800" dirty="0">
                <a:latin typeface="+mn-ea"/>
                <a:ea typeface="+mn-ea"/>
              </a:rPr>
              <a:t>/</a:t>
            </a:r>
            <a:r>
              <a:rPr lang="zh-CN" altLang="en-US" sz="2800" dirty="0">
                <a:latin typeface="+mn-ea"/>
                <a:ea typeface="+mn-ea"/>
              </a:rPr>
              <a:t>或箱线图（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</a:t>
            </a:r>
            <a:r>
              <a:rPr lang="en-US" altLang="zh-CN" sz="2800" baseline="-25000" dirty="0" err="1"/>
              <a:t>ij</a:t>
            </a:r>
            <a:r>
              <a:rPr lang="en-US" altLang="zh-CN" sz="2800" baseline="-25000" dirty="0"/>
              <a:t> </a:t>
            </a:r>
            <a:r>
              <a:rPr lang="zh-CN" altLang="en-US" sz="2800" dirty="0">
                <a:latin typeface="+mn-ea"/>
                <a:ea typeface="+mn-ea"/>
              </a:rPr>
              <a:t>）；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800" dirty="0">
                <a:latin typeface="+mn-ea"/>
                <a:ea typeface="+mn-ea"/>
              </a:rPr>
              <a:t>正态概率（</a:t>
            </a:r>
            <a:r>
              <a:rPr lang="en-US" altLang="zh-CN" sz="2800" dirty="0">
                <a:latin typeface="+mn-ea"/>
                <a:ea typeface="+mn-ea"/>
              </a:rPr>
              <a:t>Q-Q</a:t>
            </a:r>
            <a:r>
              <a:rPr lang="zh-CN" altLang="en-US" sz="2800" dirty="0">
                <a:latin typeface="+mn-ea"/>
                <a:ea typeface="+mn-ea"/>
              </a:rPr>
              <a:t>）图。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800" dirty="0">
                <a:latin typeface="+mn-ea"/>
                <a:ea typeface="+mn-ea"/>
              </a:rPr>
              <a:t>正态性的正式检验。</a:t>
            </a:r>
            <a:endParaRPr lang="en-US" sz="2800" dirty="0">
              <a:latin typeface="+mn-ea"/>
              <a:ea typeface="+mn-ea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39A1324D-4D5F-460B-B3C7-A168219B7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49" y="1527175"/>
            <a:ext cx="942128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800" dirty="0"/>
              <a:t>假设残差为正态分布。</a:t>
            </a:r>
            <a:endParaRPr lang="en-US" altLang="zh-CN" sz="2800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800" dirty="0"/>
              <a:t>首先拟合模型，然后输出残差，然后测试残差的正态性。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13E7E-9B33-4BDC-A64E-48BD5650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残差直方图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995" name="日期占位符 3">
            <a:extLst>
              <a:ext uri="{FF2B5EF4-FFF2-40B4-BE49-F238E27FC236}">
                <a16:creationId xmlns:a16="http://schemas.microsoft.com/office/drawing/2014/main" id="{E4448124-716D-47F0-AAD2-B8F23F76C7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4996" name="页脚占位符 4">
            <a:extLst>
              <a:ext uri="{FF2B5EF4-FFF2-40B4-BE49-F238E27FC236}">
                <a16:creationId xmlns:a16="http://schemas.microsoft.com/office/drawing/2014/main" id="{F799CD8D-70F2-49C5-892A-26CB168C3E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84997" name="灯片编号占位符 5">
            <a:extLst>
              <a:ext uri="{FF2B5EF4-FFF2-40B4-BE49-F238E27FC236}">
                <a16:creationId xmlns:a16="http://schemas.microsoft.com/office/drawing/2014/main" id="{5E7646B1-3A2A-47F3-8C1F-72B3F564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56</a:t>
            </a:r>
          </a:p>
        </p:txBody>
      </p:sp>
      <p:pic>
        <p:nvPicPr>
          <p:cNvPr id="84998" name="Picture 4" descr="HistoSand">
            <a:extLst>
              <a:ext uri="{FF2B5EF4-FFF2-40B4-BE49-F238E27FC236}">
                <a16:creationId xmlns:a16="http://schemas.microsoft.com/office/drawing/2014/main" id="{C9D8CFF1-E7BA-4C0D-8D19-69F59C100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5" y="1477963"/>
            <a:ext cx="601345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13E04-8887-4D55-8569-F44346DA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概率图（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QQ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图）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019" name="日期占位符 3">
            <a:extLst>
              <a:ext uri="{FF2B5EF4-FFF2-40B4-BE49-F238E27FC236}">
                <a16:creationId xmlns:a16="http://schemas.microsoft.com/office/drawing/2014/main" id="{CFDE0761-409E-4AD7-BC69-A677536A51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6020" name="页脚占位符 4">
            <a:extLst>
              <a:ext uri="{FF2B5EF4-FFF2-40B4-BE49-F238E27FC236}">
                <a16:creationId xmlns:a16="http://schemas.microsoft.com/office/drawing/2014/main" id="{6CEB7598-C5C2-456C-BAA2-5C109D13C8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86021" name="灯片编号占位符 5">
            <a:extLst>
              <a:ext uri="{FF2B5EF4-FFF2-40B4-BE49-F238E27FC236}">
                <a16:creationId xmlns:a16="http://schemas.microsoft.com/office/drawing/2014/main" id="{33CB7EDB-B193-4EDA-8B13-B8053268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57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82770D0-A3FE-49BC-8ECF-8A952B42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1298575"/>
            <a:ext cx="10260012" cy="113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残差百分位相对于标准正态分布百分位的散点图。</a:t>
            </a:r>
            <a:endParaRPr lang="en-US" altLang="zh-CN" sz="2400" dirty="0"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如果残差来自正态分布，则这些百分位数的值应位于一条直线上</a:t>
            </a:r>
            <a:r>
              <a:rPr lang="zh-CN" altLang="en-US" sz="2400" dirty="0"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81B7B5B-5D8F-4833-B839-BC0973DE3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2807763"/>
            <a:ext cx="10260012" cy="222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4163" indent="-2841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•"/>
              <a:defRPr/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计算并排序残差</a:t>
            </a:r>
            <a:r>
              <a:rPr lang="en-US" altLang="zh-CN" sz="2400" dirty="0">
                <a:cs typeface="Times New Roman"/>
              </a:rPr>
              <a:t>e</a:t>
            </a:r>
            <a:r>
              <a:rPr lang="en-US" altLang="zh-CN" sz="2400" baseline="-25000" dirty="0">
                <a:cs typeface="Times New Roman"/>
              </a:rPr>
              <a:t>(1)</a:t>
            </a:r>
            <a:r>
              <a:rPr lang="en-US" altLang="zh-CN" sz="2400" dirty="0">
                <a:cs typeface="Times New Roman"/>
              </a:rPr>
              <a:t>, e</a:t>
            </a:r>
            <a:r>
              <a:rPr lang="en-US" altLang="zh-CN" sz="2400" baseline="-25000" dirty="0">
                <a:cs typeface="Times New Roman"/>
              </a:rPr>
              <a:t>(2)</a:t>
            </a:r>
            <a:r>
              <a:rPr lang="en-US" altLang="zh-CN" sz="2400" dirty="0">
                <a:cs typeface="Times New Roman"/>
              </a:rPr>
              <a:t>,…, e</a:t>
            </a:r>
            <a:r>
              <a:rPr lang="en-US" altLang="zh-CN" sz="2400" baseline="-25000" dirty="0">
                <a:cs typeface="Times New Roman"/>
              </a:rPr>
              <a:t>(n)</a:t>
            </a:r>
            <a:r>
              <a:rPr lang="en-US" altLang="zh-CN" sz="2400" dirty="0">
                <a:cs typeface="Times New Roman"/>
              </a:rPr>
              <a:t> 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Char char="•"/>
              <a:defRPr/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将每个残差与标准正常百分位相关联，</a:t>
            </a:r>
            <a:r>
              <a:rPr lang="en-US" altLang="zh-CN" sz="2400" dirty="0" err="1">
                <a:cs typeface="Times New Roman"/>
              </a:rPr>
              <a:t>z</a:t>
            </a:r>
            <a:r>
              <a:rPr lang="en-US" altLang="zh-CN" sz="2400" baseline="-25000" dirty="0" err="1">
                <a:cs typeface="Times New Roman"/>
              </a:rPr>
              <a:t>i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Char char="•"/>
              <a:defRPr/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绘制</a:t>
            </a:r>
            <a:r>
              <a:rPr lang="en-US" altLang="zh-CN" sz="2400" dirty="0" err="1">
                <a:cs typeface="Times New Roman"/>
              </a:rPr>
              <a:t>z</a:t>
            </a:r>
            <a:r>
              <a:rPr lang="en-US" altLang="zh-CN" sz="2400" baseline="-25000" dirty="0" err="1">
                <a:cs typeface="Times New Roman"/>
              </a:rPr>
              <a:t>i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与</a:t>
            </a:r>
            <a:r>
              <a:rPr lang="en-US" altLang="zh-CN" sz="2400" dirty="0" err="1">
                <a:cs typeface="Times New Roman"/>
              </a:rPr>
              <a:t>e</a:t>
            </a:r>
            <a:r>
              <a:rPr lang="en-US" altLang="zh-CN" sz="2400" baseline="-25000" dirty="0" err="1">
                <a:cs typeface="Times New Roman"/>
              </a:rPr>
              <a:t>i</a:t>
            </a:r>
            <a:r>
              <a:rPr lang="en-US" altLang="zh-CN" sz="2400" baseline="-25000" dirty="0">
                <a:cs typeface="Times New Roman"/>
              </a:rPr>
              <a:t> 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Char char="•"/>
              <a:defRPr/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与直线比较（不在乎哪条线）。</a:t>
            </a:r>
            <a:endParaRPr lang="en-US" altLang="zh-CN" sz="2400" baseline="-25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6024" name="Rectangle 1">
            <a:extLst>
              <a:ext uri="{FF2B5EF4-FFF2-40B4-BE49-F238E27FC236}">
                <a16:creationId xmlns:a16="http://schemas.microsoft.com/office/drawing/2014/main" id="{F5BA7C22-B68A-468E-BF55-F758DF155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488" y="5494338"/>
            <a:ext cx="397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u="sng">
                <a:cs typeface="Times New Roman" panose="02020603050405020304" pitchFamily="18" charset="0"/>
              </a:rPr>
              <a:t>在</a:t>
            </a:r>
            <a:r>
              <a:rPr lang="en-US" altLang="zh-CN" sz="2000" u="sng">
                <a:cs typeface="Times New Roman" panose="02020603050405020304" pitchFamily="18" charset="0"/>
              </a:rPr>
              <a:t>R</a:t>
            </a:r>
            <a:r>
              <a:rPr lang="zh-CN" altLang="en-US" sz="2000" u="sng">
                <a:cs typeface="Times New Roman" panose="02020603050405020304" pitchFamily="18" charset="0"/>
              </a:rPr>
              <a:t>中：</a:t>
            </a:r>
            <a:r>
              <a:rPr lang="en-US" altLang="zh-CN" sz="2000" u="sng">
                <a:cs typeface="Times New Roman" panose="02020603050405020304" pitchFamily="18" charset="0"/>
              </a:rPr>
              <a:t>qqnorm</a:t>
            </a:r>
            <a:r>
              <a:rPr lang="zh-CN" altLang="en-US" sz="2000" u="sng">
                <a:cs typeface="Times New Roman" panose="02020603050405020304" pitchFamily="18" charset="0"/>
              </a:rPr>
              <a:t>（</a:t>
            </a:r>
            <a:r>
              <a:rPr lang="en-US" altLang="zh-CN" sz="2000" u="sng">
                <a:cs typeface="Times New Roman" panose="02020603050405020304" pitchFamily="18" charset="0"/>
              </a:rPr>
              <a:t>y</a:t>
            </a:r>
            <a:r>
              <a:rPr lang="zh-CN" altLang="en-US" sz="2000" u="sng">
                <a:cs typeface="Times New Roman" panose="02020603050405020304" pitchFamily="18" charset="0"/>
              </a:rPr>
              <a:t>）</a:t>
            </a:r>
            <a:r>
              <a:rPr lang="en-US" altLang="zh-CN" sz="2000" u="sng">
                <a:cs typeface="Times New Roman" panose="02020603050405020304" pitchFamily="18" charset="0"/>
              </a:rPr>
              <a:t>qqline</a:t>
            </a:r>
            <a:r>
              <a:rPr lang="zh-CN" altLang="en-US" sz="2000" u="sng">
                <a:cs typeface="Times New Roman" panose="02020603050405020304" pitchFamily="18" charset="0"/>
              </a:rPr>
              <a:t>（</a:t>
            </a:r>
            <a:r>
              <a:rPr lang="en-US" altLang="zh-CN" sz="2000" u="sng">
                <a:cs typeface="Times New Roman" panose="02020603050405020304" pitchFamily="18" charset="0"/>
              </a:rPr>
              <a:t>y</a:t>
            </a:r>
            <a:r>
              <a:rPr lang="zh-CN" altLang="en-US" sz="2000" u="sng">
                <a:cs typeface="Times New Roman" panose="02020603050405020304" pitchFamily="18" charset="0"/>
              </a:rPr>
              <a:t>）</a:t>
            </a:r>
            <a:endParaRPr lang="en-US" altLang="zh-CN" sz="20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57C04-0A83-498E-A69C-90518985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实现同构性的变换</a:t>
            </a:r>
          </a:p>
        </p:txBody>
      </p:sp>
      <p:sp>
        <p:nvSpPr>
          <p:cNvPr id="87043" name="日期占位符 3">
            <a:extLst>
              <a:ext uri="{FF2B5EF4-FFF2-40B4-BE49-F238E27FC236}">
                <a16:creationId xmlns:a16="http://schemas.microsoft.com/office/drawing/2014/main" id="{E3F99B4C-C7FB-4DCF-8680-9A893FD198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7044" name="页脚占位符 4">
            <a:extLst>
              <a:ext uri="{FF2B5EF4-FFF2-40B4-BE49-F238E27FC236}">
                <a16:creationId xmlns:a16="http://schemas.microsoft.com/office/drawing/2014/main" id="{FFF9D15A-4411-4B08-AB72-12D20D906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87045" name="灯片编号占位符 5">
            <a:extLst>
              <a:ext uri="{FF2B5EF4-FFF2-40B4-BE49-F238E27FC236}">
                <a16:creationId xmlns:a16="http://schemas.microsoft.com/office/drawing/2014/main" id="{DC0E960C-CA1E-42C9-9EF1-5B29CFF5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58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F400879-C6F4-4722-AB35-48AB3EF5F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1630363"/>
            <a:ext cx="102997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600" dirty="0">
                <a:latin typeface="+mn-ea"/>
                <a:ea typeface="+mn-ea"/>
                <a:cs typeface="Times New Roman"/>
              </a:rPr>
              <a:t>如果同构性（等方差）假设被拒绝，我们能做什么？</a:t>
            </a:r>
            <a:endParaRPr lang="en-US" altLang="zh-CN" sz="2600" dirty="0">
              <a:latin typeface="+mn-ea"/>
              <a:ea typeface="+mn-ea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1200"/>
              </a:spcAft>
              <a:buFontTx/>
              <a:buAutoNum type="arabicPeriod"/>
              <a:defRPr/>
            </a:pPr>
            <a:r>
              <a:rPr lang="zh-CN" altLang="en-US" sz="2600" dirty="0">
                <a:latin typeface="+mn-ea"/>
                <a:ea typeface="+mn-ea"/>
                <a:cs typeface="Times New Roman"/>
              </a:rPr>
              <a:t>声明模型不适合数据。寻找可供选择的模型。</a:t>
            </a:r>
          </a:p>
          <a:p>
            <a:pPr eaLnBrk="1" fontAlgn="auto" hangingPunct="1">
              <a:spcBef>
                <a:spcPts val="0"/>
              </a:spcBef>
              <a:spcAft>
                <a:spcPts val="1200"/>
              </a:spcAft>
              <a:buFontTx/>
              <a:buAutoNum type="arabicPeriod"/>
              <a:defRPr/>
            </a:pPr>
            <a:r>
              <a:rPr lang="zh-CN" altLang="en-US" sz="2600" dirty="0">
                <a:latin typeface="+mn-ea"/>
                <a:ea typeface="+mn-ea"/>
                <a:cs typeface="Times New Roman"/>
              </a:rPr>
              <a:t>通过对响应变量</a:t>
            </a:r>
            <a:r>
              <a:rPr lang="en-US" altLang="zh-CN" sz="2600" dirty="0">
                <a:latin typeface="+mn-ea"/>
                <a:ea typeface="+mn-ea"/>
                <a:cs typeface="Times New Roman"/>
              </a:rPr>
              <a:t>Y</a:t>
            </a:r>
            <a:r>
              <a:rPr lang="zh-CN" altLang="en-US" sz="2600" dirty="0">
                <a:latin typeface="+mn-ea"/>
                <a:ea typeface="+mn-ea"/>
                <a:cs typeface="Times New Roman"/>
              </a:rPr>
              <a:t>的变换，试图迫使数据是同方差的。</a:t>
            </a:r>
            <a:endParaRPr lang="en-US" sz="2600" dirty="0"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D3290-5D44-4885-A384-3093F61C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用变换减少非恒定方差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非正态性</a:t>
            </a:r>
          </a:p>
        </p:txBody>
      </p:sp>
      <p:sp>
        <p:nvSpPr>
          <p:cNvPr id="88067" name="日期占位符 3">
            <a:extLst>
              <a:ext uri="{FF2B5EF4-FFF2-40B4-BE49-F238E27FC236}">
                <a16:creationId xmlns:a16="http://schemas.microsoft.com/office/drawing/2014/main" id="{80BF9D97-DA5A-4FB1-8F81-4DA434C9A1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8068" name="页脚占位符 4">
            <a:extLst>
              <a:ext uri="{FF2B5EF4-FFF2-40B4-BE49-F238E27FC236}">
                <a16:creationId xmlns:a16="http://schemas.microsoft.com/office/drawing/2014/main" id="{A653529E-B4F1-42DD-8341-DF2EBC5BF0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88069" name="灯片编号占位符 5">
            <a:extLst>
              <a:ext uri="{FF2B5EF4-FFF2-40B4-BE49-F238E27FC236}">
                <a16:creationId xmlns:a16="http://schemas.microsoft.com/office/drawing/2014/main" id="{218472E9-5B36-4902-A684-4C82B0EE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88070" name="Rectangle 2">
            <a:extLst>
              <a:ext uri="{FF2B5EF4-FFF2-40B4-BE49-F238E27FC236}">
                <a16:creationId xmlns:a16="http://schemas.microsoft.com/office/drawing/2014/main" id="{381DBF5B-5D3A-4F34-9FF6-524F2224F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1454150"/>
            <a:ext cx="10379075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27781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lvl="1" defTabSz="914400" eaLnBrk="1" hangingPunct="1"/>
            <a:r>
              <a:rPr lang="en-US" altLang="zh-CN" dirty="0">
                <a:solidFill>
                  <a:schemeClr val="tx1"/>
                </a:solidFill>
                <a:latin typeface="Times New Roman"/>
                <a:cs typeface="Times New Roman"/>
              </a:rPr>
              <a:t>y</a:t>
            </a:r>
            <a:r>
              <a:rPr lang="ja-JP" altLang="en-US" dirty="0">
                <a:solidFill>
                  <a:schemeClr val="tx1"/>
                </a:solidFill>
                <a:latin typeface="Times New Roman"/>
                <a:cs typeface="Times New Roman"/>
              </a:rPr>
              <a:t>’</a:t>
            </a:r>
            <a:r>
              <a:rPr lang="en-US" altLang="zh-CN" dirty="0">
                <a:solidFill>
                  <a:schemeClr val="tx1"/>
                </a:solidFill>
                <a:latin typeface="Times New Roman"/>
                <a:cs typeface="Times New Roman"/>
              </a:rPr>
              <a:t>= y</a:t>
            </a:r>
            <a:r>
              <a:rPr lang="en-US" altLang="zh-CN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1/2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（对于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y&gt;0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566928" lvl="2" indent="-182880" defTabSz="914400" eaLnBrk="1" hangingPunct="1"/>
            <a:r>
              <a:rPr lang="zh-CN" alt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当残差的扩散随着   增加时使用</a:t>
            </a:r>
          </a:p>
          <a:p>
            <a:pPr lvl="1" defTabSz="914400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y'=</a:t>
            </a:r>
            <a:r>
              <a:rPr lang="en-US" altLang="zh-CN" dirty="0">
                <a:solidFill>
                  <a:schemeClr val="tx1"/>
                </a:solidFill>
                <a:latin typeface="Times New Roman"/>
                <a:cs typeface="Times New Roman"/>
              </a:rPr>
              <a:t>  log y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（对于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y&gt;0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566928" lvl="2" indent="-182880" defTabSz="914400" eaLnBrk="1" hangingPunct="1"/>
            <a:r>
              <a:rPr lang="zh-CN" alt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当残差的扩散随着   增加时使用</a:t>
            </a:r>
          </a:p>
          <a:p>
            <a:pPr marL="566928" lvl="2" indent="-182880" defTabSz="914400" eaLnBrk="1" hangingPunct="1"/>
            <a:r>
              <a:rPr lang="zh-CN" alt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当残差分布向右倾斜时使用。</a:t>
            </a:r>
          </a:p>
          <a:p>
            <a:pPr lvl="1" defTabSz="914400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y'=y2 </a:t>
            </a:r>
          </a:p>
          <a:p>
            <a:pPr marL="566928" lvl="2" indent="-182880" defTabSz="914400" eaLnBrk="1" hangingPunct="1"/>
            <a:r>
              <a:rPr lang="zh-CN" alt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当残差的扩散随着   增加时使用</a:t>
            </a:r>
            <a:endParaRPr lang="en-US" altLang="zh-CN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66928" lvl="2" indent="-182880" defTabSz="914400" eaLnBrk="1" hangingPunct="1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当误差分布向左倾斜时使用</a:t>
            </a:r>
            <a:endParaRPr lang="en-US" altLang="zh-CN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88071" name="Object 5">
            <a:extLst>
              <a:ext uri="{FF2B5EF4-FFF2-40B4-BE49-F238E27FC236}">
                <a16:creationId xmlns:a16="http://schemas.microsoft.com/office/drawing/2014/main" id="{18635B06-DF52-4DFF-9491-EBA69A813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697432"/>
              </p:ext>
            </p:extLst>
          </p:nvPr>
        </p:nvGraphicFramePr>
        <p:xfrm>
          <a:off x="4079240" y="1839595"/>
          <a:ext cx="285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3" name="Equation" r:id="rId3" imgW="152268" imgH="203024" progId="Equation.DSMT4">
                  <p:embed/>
                </p:oleObj>
              </mc:Choice>
              <mc:Fallback>
                <p:oleObj name="Equation" r:id="rId3" imgW="152268" imgH="20302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240" y="1839595"/>
                        <a:ext cx="2857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5">
            <a:extLst>
              <a:ext uri="{FF2B5EF4-FFF2-40B4-BE49-F238E27FC236}">
                <a16:creationId xmlns:a16="http://schemas.microsoft.com/office/drawing/2014/main" id="{F1CFA9AD-986F-4EDA-B7B0-A76CCFA5C6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862613"/>
              </p:ext>
            </p:extLst>
          </p:nvPr>
        </p:nvGraphicFramePr>
        <p:xfrm>
          <a:off x="4079240" y="3863816"/>
          <a:ext cx="285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4" name="Equation" r:id="rId5" imgW="152268" imgH="203024" progId="Equation.DSMT4">
                  <p:embed/>
                </p:oleObj>
              </mc:Choice>
              <mc:Fallback>
                <p:oleObj name="Equation" r:id="rId5" imgW="152268" imgH="20302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240" y="3863816"/>
                        <a:ext cx="2857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5">
            <a:extLst>
              <a:ext uri="{FF2B5EF4-FFF2-40B4-BE49-F238E27FC236}">
                <a16:creationId xmlns:a16="http://schemas.microsoft.com/office/drawing/2014/main" id="{1F876725-6070-4240-9AF7-A6E7C19E5E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637884"/>
              </p:ext>
            </p:extLst>
          </p:nvPr>
        </p:nvGraphicFramePr>
        <p:xfrm>
          <a:off x="4079240" y="2623820"/>
          <a:ext cx="285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5" name="Equation" r:id="rId6" imgW="152268" imgH="203024" progId="Equation.DSMT4">
                  <p:embed/>
                </p:oleObj>
              </mc:Choice>
              <mc:Fallback>
                <p:oleObj name="Equation" r:id="rId6" imgW="152268" imgH="20302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240" y="2623820"/>
                        <a:ext cx="2857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55CC-9222-463C-AC1F-5E5F71ED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/>
              <a:t>预测变量</a:t>
            </a: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181D10C9-37B2-487B-9F6B-54962E3AB2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1508" name="Footer Placeholder 4">
            <a:extLst>
              <a:ext uri="{FF2B5EF4-FFF2-40B4-BE49-F238E27FC236}">
                <a16:creationId xmlns:a16="http://schemas.microsoft.com/office/drawing/2014/main" id="{7844956C-D42E-4356-92DF-B4BF9D300C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21509" name="Slide Number Placeholder 5">
            <a:extLst>
              <a:ext uri="{FF2B5EF4-FFF2-40B4-BE49-F238E27FC236}">
                <a16:creationId xmlns:a16="http://schemas.microsoft.com/office/drawing/2014/main" id="{8C064724-2DC8-4C43-8D77-48E92779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510" name="Content Placeholder 9">
            <a:extLst>
              <a:ext uri="{FF2B5EF4-FFF2-40B4-BE49-F238E27FC236}">
                <a16:creationId xmlns:a16="http://schemas.microsoft.com/office/drawing/2014/main" id="{3D47BF97-D568-4BF5-9498-EF9CE2C26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387475"/>
            <a:ext cx="10272712" cy="45307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n-ea"/>
              </a:rPr>
              <a:t>也被称为独立、输入、解释变量</a:t>
            </a:r>
          </a:p>
          <a:p>
            <a:pPr eaLnBrk="1" hangingPunct="1"/>
            <a:r>
              <a:rPr lang="zh-CN" altLang="en-US" dirty="0">
                <a:latin typeface="+mn-ea"/>
              </a:rPr>
              <a:t>如果只有一个</a:t>
            </a:r>
            <a:r>
              <a:rPr lang="en-US" altLang="zh-CN" dirty="0">
                <a:latin typeface="+mn-ea"/>
              </a:rPr>
              <a:t>=&gt;</a:t>
            </a:r>
            <a:r>
              <a:rPr lang="zh-CN" altLang="en-US" dirty="0">
                <a:latin typeface="+mn-ea"/>
              </a:rPr>
              <a:t>简单线性回归</a:t>
            </a:r>
          </a:p>
          <a:p>
            <a:pPr eaLnBrk="1" hangingPunct="1"/>
            <a:r>
              <a:rPr lang="zh-CN" altLang="en-US" dirty="0">
                <a:latin typeface="+mn-ea"/>
              </a:rPr>
              <a:t>如果有多个</a:t>
            </a:r>
            <a:r>
              <a:rPr lang="en-US" altLang="zh-CN" dirty="0">
                <a:latin typeface="+mn-ea"/>
              </a:rPr>
              <a:t>=&gt;</a:t>
            </a:r>
            <a:r>
              <a:rPr lang="zh-CN" altLang="en-US" dirty="0">
                <a:latin typeface="+mn-ea"/>
              </a:rPr>
              <a:t>多元线性回归模型。</a:t>
            </a:r>
          </a:p>
          <a:p>
            <a:pPr eaLnBrk="1" hangingPunct="1"/>
            <a:r>
              <a:rPr lang="zh-CN" altLang="en-US" dirty="0">
                <a:latin typeface="+mn-ea"/>
              </a:rPr>
              <a:t>它们可以是连续的、离散的或分类的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01322-2FCA-4588-8FAE-A046ACC7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平方根变换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091" name="日期占位符 3">
            <a:extLst>
              <a:ext uri="{FF2B5EF4-FFF2-40B4-BE49-F238E27FC236}">
                <a16:creationId xmlns:a16="http://schemas.microsoft.com/office/drawing/2014/main" id="{F0EBB5A5-0C83-44FF-8D47-306786FA14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9092" name="页脚占位符 4">
            <a:extLst>
              <a:ext uri="{FF2B5EF4-FFF2-40B4-BE49-F238E27FC236}">
                <a16:creationId xmlns:a16="http://schemas.microsoft.com/office/drawing/2014/main" id="{8C623FE2-2103-44CE-AC8C-BF1C38CC5A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89093" name="灯片编号占位符 5">
            <a:extLst>
              <a:ext uri="{FF2B5EF4-FFF2-40B4-BE49-F238E27FC236}">
                <a16:creationId xmlns:a16="http://schemas.microsoft.com/office/drawing/2014/main" id="{A5B5DBD5-D699-43AE-A12B-63AA54C9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60</a:t>
            </a:r>
          </a:p>
        </p:txBody>
      </p:sp>
      <p:graphicFrame>
        <p:nvGraphicFramePr>
          <p:cNvPr id="89094" name="Object 4">
            <a:hlinkClick r:id="" action="ppaction://ole?verb=0"/>
            <a:extLst>
              <a:ext uri="{FF2B5EF4-FFF2-40B4-BE49-F238E27FC236}">
                <a16:creationId xmlns:a16="http://schemas.microsoft.com/office/drawing/2014/main" id="{E696E155-D722-49A4-B2E9-66062A0102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091064"/>
              </p:ext>
            </p:extLst>
          </p:nvPr>
        </p:nvGraphicFramePr>
        <p:xfrm>
          <a:off x="4251325" y="333376"/>
          <a:ext cx="14081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0" name="Equation" r:id="rId3" imgW="520920" imgH="237600" progId="Equation.3">
                  <p:embed/>
                </p:oleObj>
              </mc:Choice>
              <mc:Fallback>
                <p:oleObj name="Equation" r:id="rId3" imgW="520920" imgH="2376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333376"/>
                        <a:ext cx="14081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5">
            <a:extLst>
              <a:ext uri="{FF2B5EF4-FFF2-40B4-BE49-F238E27FC236}">
                <a16:creationId xmlns:a16="http://schemas.microsoft.com/office/drawing/2014/main" id="{61D8FFA1-8154-4D7E-A68E-8E4DB3C10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1312863"/>
            <a:ext cx="264495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残差时正数且连续</a:t>
            </a:r>
            <a:endParaRPr lang="en-US" altLang="zh-CN" sz="2400" u="sng" dirty="0">
              <a:cs typeface="Times New Roman" panose="02020603050405020304" pitchFamily="18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21FDC82-B59B-49CD-B85B-AA6B92536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2092325"/>
            <a:ext cx="79946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当我们注意到方差作为均值的线性函数变化时，这种变换就起作用了。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AA2BA222-DAF2-41E0-BD3F-C8D50254D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3240088"/>
            <a:ext cx="534511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34950" indent="-2349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对于计数数据（泊松分布）很有用。</a:t>
            </a:r>
          </a:p>
          <a:p>
            <a:pPr>
              <a:buFontTx/>
              <a:buChar char="•"/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对于较小的</a:t>
            </a:r>
            <a:r>
              <a:rPr lang="en-US" altLang="zh-CN" sz="2400" dirty="0"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cs typeface="Times New Roman" panose="02020603050405020304" pitchFamily="18" charset="0"/>
              </a:rPr>
              <a:t>值，使用</a:t>
            </a:r>
            <a:r>
              <a:rPr lang="en-US" altLang="zh-CN" sz="2400" dirty="0">
                <a:cs typeface="Times New Roman" panose="02020603050405020304" pitchFamily="18" charset="0"/>
              </a:rPr>
              <a:t>Y+.5</a:t>
            </a:r>
            <a:r>
              <a:rPr lang="zh-CN" altLang="en-US" sz="2400" dirty="0"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A5DB5-EB44-4FAB-A7CC-2DED3092E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4662488"/>
            <a:ext cx="4163000" cy="705321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zh-CN" altLang="en-US" sz="2000" dirty="0"/>
              <a:t>典型用法：</a:t>
            </a:r>
          </a:p>
          <a:p>
            <a:pPr>
              <a:defRPr/>
            </a:pPr>
            <a:r>
              <a:rPr lang="zh-CN" altLang="en-US" sz="2000" dirty="0"/>
              <a:t>当计数在</a:t>
            </a:r>
            <a:r>
              <a:rPr lang="en-US" altLang="zh-CN" sz="2000" dirty="0"/>
              <a:t>0</a:t>
            </a:r>
            <a:r>
              <a:rPr lang="zh-CN" altLang="en-US" sz="2000" dirty="0"/>
              <a:t>和</a:t>
            </a:r>
            <a:r>
              <a:rPr lang="en-US" altLang="zh-CN" sz="2000" dirty="0"/>
              <a:t>10</a:t>
            </a:r>
            <a:r>
              <a:rPr lang="zh-CN" altLang="en-US" sz="2000" dirty="0"/>
              <a:t>之间时的计数项目。</a:t>
            </a:r>
          </a:p>
        </p:txBody>
      </p:sp>
      <p:graphicFrame>
        <p:nvGraphicFramePr>
          <p:cNvPr id="89099" name="Object 16">
            <a:extLst>
              <a:ext uri="{FF2B5EF4-FFF2-40B4-BE49-F238E27FC236}">
                <a16:creationId xmlns:a16="http://schemas.microsoft.com/office/drawing/2014/main" id="{6F46E82E-C53A-42CE-926E-6B5058711F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7125" y="3014663"/>
          <a:ext cx="3617913" cy="321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1" name="Chart" r:id="rId5" imgW="4331160" imgH="3847680" progId="Excel.Chart.8">
                  <p:embed/>
                </p:oleObj>
              </mc:Choice>
              <mc:Fallback>
                <p:oleObj name="Chart" r:id="rId5" imgW="4331160" imgH="3847680" progId="Excel.Chart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25" y="3014663"/>
                        <a:ext cx="3617913" cy="321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4C91F489-6C6C-4E31-A062-979C6BA3832D}"/>
              </a:ext>
            </a:extLst>
          </p:cNvPr>
          <p:cNvGraphicFramePr>
            <a:graphicFrameLocks/>
          </p:cNvGraphicFramePr>
          <p:nvPr/>
        </p:nvGraphicFramePr>
        <p:xfrm>
          <a:off x="8113713" y="1377950"/>
          <a:ext cx="23431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2" name="Equation" r:id="rId7" imgW="1133640" imgH="228240" progId="Equation.3">
                  <p:embed/>
                </p:oleObj>
              </mc:Choice>
              <mc:Fallback>
                <p:oleObj name="Equation" r:id="rId7" imgW="1133640" imgH="2282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3713" y="1377950"/>
                        <a:ext cx="23431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251F7-A154-49E9-B28E-A75268FF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对数变换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115" name="日期占位符 3">
            <a:extLst>
              <a:ext uri="{FF2B5EF4-FFF2-40B4-BE49-F238E27FC236}">
                <a16:creationId xmlns:a16="http://schemas.microsoft.com/office/drawing/2014/main" id="{AAC96991-AA43-49B3-9159-359BEA09C6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0116" name="页脚占位符 4">
            <a:extLst>
              <a:ext uri="{FF2B5EF4-FFF2-40B4-BE49-F238E27FC236}">
                <a16:creationId xmlns:a16="http://schemas.microsoft.com/office/drawing/2014/main" id="{8D78BEC7-80B4-4E3C-878E-1571FA60EB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90117" name="灯片编号占位符 5">
            <a:extLst>
              <a:ext uri="{FF2B5EF4-FFF2-40B4-BE49-F238E27FC236}">
                <a16:creationId xmlns:a16="http://schemas.microsoft.com/office/drawing/2014/main" id="{9CB72407-D3B2-4AEC-B885-5A3236D8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61</a:t>
            </a:r>
          </a:p>
        </p:txBody>
      </p:sp>
      <p:graphicFrame>
        <p:nvGraphicFramePr>
          <p:cNvPr id="90118" name="Object 7">
            <a:hlinkClick r:id="" action="ppaction://ole?verb=0"/>
            <a:extLst>
              <a:ext uri="{FF2B5EF4-FFF2-40B4-BE49-F238E27FC236}">
                <a16:creationId xmlns:a16="http://schemas.microsoft.com/office/drawing/2014/main" id="{5D52304C-44AA-4D5F-83EA-40B5321CF307}"/>
              </a:ext>
            </a:extLst>
          </p:cNvPr>
          <p:cNvGraphicFramePr>
            <a:graphicFrameLocks/>
          </p:cNvGraphicFramePr>
          <p:nvPr/>
        </p:nvGraphicFramePr>
        <p:xfrm>
          <a:off x="8101013" y="382588"/>
          <a:ext cx="18002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2" name="Equation" r:id="rId3" imgW="658080" imgH="191880" progId="Equation.3">
                  <p:embed/>
                </p:oleObj>
              </mc:Choice>
              <mc:Fallback>
                <p:oleObj name="Equation" r:id="rId3" imgW="658080" imgH="19188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382588"/>
                        <a:ext cx="180022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2A545A56-C9E4-4B25-B8E2-6C102CB61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1810700"/>
            <a:ext cx="101107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当方差是平均值平方的线性函数时，这种变换往往起作用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09B256C-239A-4C40-9693-EEB499D95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2767013"/>
            <a:ext cx="501332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27013" indent="-2270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zh-CN" altLang="en-US" sz="2000">
                <a:cs typeface="Times New Roman" panose="02020603050405020304" pitchFamily="18" charset="0"/>
              </a:rPr>
              <a:t>如果出现</a:t>
            </a:r>
            <a:r>
              <a:rPr lang="en-US" altLang="zh-CN" sz="2000">
                <a:cs typeface="Times New Roman" panose="02020603050405020304" pitchFamily="18" charset="0"/>
              </a:rPr>
              <a:t>0</a:t>
            </a:r>
            <a:r>
              <a:rPr lang="zh-CN" altLang="en-US" sz="2000">
                <a:cs typeface="Times New Roman" panose="02020603050405020304" pitchFamily="18" charset="0"/>
              </a:rPr>
              <a:t>，则用</a:t>
            </a:r>
            <a:r>
              <a:rPr lang="en-US" altLang="zh-CN" sz="2000">
                <a:cs typeface="Times New Roman" panose="02020603050405020304" pitchFamily="18" charset="0"/>
              </a:rPr>
              <a:t>Y+1</a:t>
            </a:r>
            <a:r>
              <a:rPr lang="zh-CN" altLang="en-US" sz="2000">
                <a:cs typeface="Times New Roman" panose="02020603050405020304" pitchFamily="18" charset="0"/>
              </a:rPr>
              <a:t>替换</a:t>
            </a:r>
            <a:r>
              <a:rPr lang="en-US" altLang="zh-CN" sz="2000">
                <a:cs typeface="Times New Roman" panose="02020603050405020304" pitchFamily="18" charset="0"/>
              </a:rPr>
              <a:t>Y</a:t>
            </a:r>
            <a:r>
              <a:rPr lang="zh-CN" altLang="en-US" sz="2000">
                <a:cs typeface="Times New Roman" panose="02020603050405020304" pitchFamily="18" charset="0"/>
              </a:rPr>
              <a:t>。</a:t>
            </a:r>
          </a:p>
          <a:p>
            <a:pPr>
              <a:buFontTx/>
              <a:buChar char="•"/>
              <a:defRPr/>
            </a:pPr>
            <a:r>
              <a:rPr lang="zh-CN" altLang="en-US" sz="2000">
                <a:cs typeface="Times New Roman" panose="02020603050405020304" pitchFamily="18" charset="0"/>
              </a:rPr>
              <a:t>如果效果是乘性的（稍后）则有用。</a:t>
            </a:r>
          </a:p>
          <a:p>
            <a:pPr>
              <a:buFontTx/>
              <a:buChar char="•"/>
              <a:defRPr/>
            </a:pPr>
            <a:r>
              <a:rPr lang="zh-CN" altLang="en-US" sz="2000">
                <a:cs typeface="Times New Roman" panose="02020603050405020304" pitchFamily="18" charset="0"/>
              </a:rPr>
              <a:t>如果数据中存在相当大的异质性，则有用。</a:t>
            </a:r>
          </a:p>
        </p:txBody>
      </p:sp>
      <p:graphicFrame>
        <p:nvGraphicFramePr>
          <p:cNvPr id="90121" name="Object 8">
            <a:hlinkClick r:id="" action="ppaction://ole?verb=0"/>
            <a:extLst>
              <a:ext uri="{FF2B5EF4-FFF2-40B4-BE49-F238E27FC236}">
                <a16:creationId xmlns:a16="http://schemas.microsoft.com/office/drawing/2014/main" id="{8E028518-AC9A-46F9-8B5F-EE0C4F488F26}"/>
              </a:ext>
            </a:extLst>
          </p:cNvPr>
          <p:cNvGraphicFramePr>
            <a:graphicFrameLocks/>
          </p:cNvGraphicFramePr>
          <p:nvPr/>
        </p:nvGraphicFramePr>
        <p:xfrm>
          <a:off x="6280150" y="1254125"/>
          <a:ext cx="22574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3" name="Equation" r:id="rId5" imgW="1206720" imgH="237600" progId="Equation.3">
                  <p:embed/>
                </p:oleObj>
              </mc:Choice>
              <mc:Fallback>
                <p:oleObj name="Equation" r:id="rId5" imgW="1206720" imgH="2376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1254125"/>
                        <a:ext cx="22574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1742B8A-B1D0-4127-87C1-54CC97FFB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4356100"/>
            <a:ext cx="3212419" cy="1320874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zh-CN" altLang="en-US" sz="2000" dirty="0"/>
              <a:t>典型用途：</a:t>
            </a:r>
          </a:p>
          <a:p>
            <a:pPr>
              <a:defRPr/>
            </a:pPr>
            <a:r>
              <a:rPr lang="en-US" altLang="zh-CN" sz="2000" dirty="0"/>
              <a:t>	</a:t>
            </a:r>
            <a:r>
              <a:rPr lang="zh-CN" altLang="en-US" sz="2000" dirty="0"/>
              <a:t>随时间增长。</a:t>
            </a:r>
          </a:p>
          <a:p>
            <a:pPr>
              <a:defRPr/>
            </a:pPr>
            <a:r>
              <a:rPr lang="en-US" altLang="zh-CN" sz="2000" dirty="0"/>
              <a:t>	</a:t>
            </a:r>
            <a:r>
              <a:rPr lang="zh-CN" altLang="en-US" sz="2000" dirty="0"/>
              <a:t>数据集中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/>
              <a:t>	</a:t>
            </a:r>
            <a:r>
              <a:rPr lang="zh-CN" altLang="en-US" sz="2000" dirty="0"/>
              <a:t>计数大于</a:t>
            </a:r>
            <a:r>
              <a:rPr lang="en-US" altLang="zh-CN" sz="2000" dirty="0"/>
              <a:t>10</a:t>
            </a:r>
            <a:r>
              <a:rPr lang="zh-CN" altLang="en-US" sz="2000" dirty="0"/>
              <a:t>的计数项目</a:t>
            </a:r>
          </a:p>
        </p:txBody>
      </p:sp>
      <p:graphicFrame>
        <p:nvGraphicFramePr>
          <p:cNvPr id="90123" name="Object 18">
            <a:extLst>
              <a:ext uri="{FF2B5EF4-FFF2-40B4-BE49-F238E27FC236}">
                <a16:creationId xmlns:a16="http://schemas.microsoft.com/office/drawing/2014/main" id="{C0B6CC66-B701-48A4-AA60-DD15E3D3C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6275" y="2827338"/>
          <a:ext cx="3911600" cy="339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4" name="Chart" r:id="rId7" imgW="4522680" imgH="3926160" progId="Excel.Chart.8">
                  <p:embed/>
                </p:oleObj>
              </mc:Choice>
              <mc:Fallback>
                <p:oleObj name="Chart" r:id="rId7" imgW="4522680" imgH="3926160" progId="Excel.Chart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75" y="2827338"/>
                        <a:ext cx="3911600" cy="339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7">
            <a:extLst>
              <a:ext uri="{FF2B5EF4-FFF2-40B4-BE49-F238E27FC236}">
                <a16:creationId xmlns:a16="http://schemas.microsoft.com/office/drawing/2014/main" id="{EE4FE3FC-683D-4276-854B-A6F77A28E8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5863" y="3019425"/>
            <a:ext cx="3402012" cy="297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9F6BF1-C60F-4271-862E-2A2BC509F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1312863"/>
            <a:ext cx="264495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残差时正数且连续</a:t>
            </a:r>
            <a:endParaRPr lang="en-US" altLang="zh-CN" sz="2400" u="sng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88D6E-FAEF-4D22-A083-042BA1FA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反正弦平方根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139" name="日期占位符 3">
            <a:extLst>
              <a:ext uri="{FF2B5EF4-FFF2-40B4-BE49-F238E27FC236}">
                <a16:creationId xmlns:a16="http://schemas.microsoft.com/office/drawing/2014/main" id="{2D2F387E-147E-4060-929B-84ECB01DB8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1140" name="页脚占位符 4">
            <a:extLst>
              <a:ext uri="{FF2B5EF4-FFF2-40B4-BE49-F238E27FC236}">
                <a16:creationId xmlns:a16="http://schemas.microsoft.com/office/drawing/2014/main" id="{FDCC90E7-77E9-4B06-BE40-C04609829F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91141" name="灯片编号占位符 5">
            <a:extLst>
              <a:ext uri="{FF2B5EF4-FFF2-40B4-BE49-F238E27FC236}">
                <a16:creationId xmlns:a16="http://schemas.microsoft.com/office/drawing/2014/main" id="{A525728D-D2AC-4A91-99B8-EC3845C2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62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7DE4102-5C0C-4C87-81C9-F8B39B08E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1919288"/>
            <a:ext cx="101155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对于比例，方差是平均时间（</a:t>
            </a:r>
            <a:r>
              <a:rPr lang="en-US" altLang="zh-CN" sz="2400" dirty="0">
                <a:cs typeface="Times New Roman" panose="02020603050405020304" pitchFamily="18" charset="0"/>
              </a:rPr>
              <a:t>1-</a:t>
            </a:r>
            <a:r>
              <a:rPr lang="zh-CN" altLang="en-US" sz="2400" dirty="0">
                <a:cs typeface="Times New Roman" panose="02020603050405020304" pitchFamily="18" charset="0"/>
              </a:rPr>
              <a:t>均值）的线性函数，其中样本均值是预期比例。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4A3535E-85DA-4EA3-9463-236E8DE44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4" y="3286125"/>
            <a:ext cx="5478008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90513" indent="-2905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altLang="zh-CN" sz="2000" dirty="0"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cs typeface="Times New Roman" panose="02020603050405020304" pitchFamily="18" charset="0"/>
              </a:rPr>
              <a:t>是一个比例（</a:t>
            </a:r>
            <a:r>
              <a:rPr lang="en-US" altLang="zh-CN" sz="2000" dirty="0"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cs typeface="Times New Roman" panose="02020603050405020304" pitchFamily="18" charset="0"/>
              </a:rPr>
              <a:t>到</a:t>
            </a:r>
            <a:r>
              <a:rPr lang="en-US" altLang="zh-CN" sz="2000" dirty="0"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cs typeface="Times New Roman" panose="02020603050405020304" pitchFamily="18" charset="0"/>
              </a:rPr>
              <a:t>之间的十进制数）。</a:t>
            </a:r>
          </a:p>
          <a:p>
            <a:pPr>
              <a:buFontTx/>
              <a:buChar char="•"/>
              <a:defRPr/>
            </a:pPr>
            <a:r>
              <a:rPr lang="zh-CN" altLang="en-US" sz="2000" dirty="0">
                <a:cs typeface="Times New Roman" panose="02020603050405020304" pitchFamily="18" charset="0"/>
              </a:rPr>
              <a:t>在转换为百分比之前，零计数应替换为</a:t>
            </a:r>
            <a:r>
              <a:rPr lang="en-US" altLang="zh-CN" sz="2000" dirty="0">
                <a:cs typeface="Times New Roman" panose="02020603050405020304" pitchFamily="18" charset="0"/>
              </a:rPr>
              <a:t>1/4</a:t>
            </a:r>
            <a:r>
              <a:rPr lang="zh-CN" altLang="en-US" sz="2000" dirty="0"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cs typeface="Times New Roman" panose="02020603050405020304" pitchFamily="18" charset="0"/>
              </a:rPr>
              <a:t>应替换为</a:t>
            </a:r>
            <a:r>
              <a:rPr lang="en-US" altLang="zh-CN" sz="2000" dirty="0">
                <a:cs typeface="Times New Roman" panose="02020603050405020304" pitchFamily="18" charset="0"/>
              </a:rPr>
              <a:t>N-1/4</a:t>
            </a:r>
          </a:p>
        </p:txBody>
      </p:sp>
      <p:graphicFrame>
        <p:nvGraphicFramePr>
          <p:cNvPr id="91144" name="Object 8">
            <a:hlinkClick r:id="" action="ppaction://ole?verb=0"/>
            <a:extLst>
              <a:ext uri="{FF2B5EF4-FFF2-40B4-BE49-F238E27FC236}">
                <a16:creationId xmlns:a16="http://schemas.microsoft.com/office/drawing/2014/main" id="{C20A335C-C762-4C27-9CA7-7BB7D5D15288}"/>
              </a:ext>
            </a:extLst>
          </p:cNvPr>
          <p:cNvGraphicFramePr>
            <a:graphicFrameLocks/>
          </p:cNvGraphicFramePr>
          <p:nvPr/>
        </p:nvGraphicFramePr>
        <p:xfrm>
          <a:off x="4678363" y="1335088"/>
          <a:ext cx="23129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5" name="Equation" r:id="rId3" imgW="2318516" imgH="511921" progId="Equation.2">
                  <p:embed/>
                </p:oleObj>
              </mc:Choice>
              <mc:Fallback>
                <p:oleObj name="Equation" r:id="rId3" imgW="2318516" imgH="511921" progId="Equation.2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1335088"/>
                        <a:ext cx="23129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196EB9F-B009-4C0B-B300-D726E11BB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1292225"/>
            <a:ext cx="264495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残差是一个比例。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630B37-BD17-4394-8066-679005050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4891088"/>
            <a:ext cx="1926811" cy="1013098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zh-CN" altLang="en-US" sz="2000" dirty="0"/>
              <a:t>典型用途：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/>
              <a:t>	</a:t>
            </a:r>
            <a:r>
              <a:rPr lang="zh-CN" altLang="en-US" sz="2000" dirty="0"/>
              <a:t>种子发芽率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/>
              <a:t>	</a:t>
            </a:r>
            <a:r>
              <a:rPr lang="zh-CN" altLang="en-US" sz="2000" dirty="0"/>
              <a:t>比例残差</a:t>
            </a:r>
          </a:p>
        </p:txBody>
      </p:sp>
      <p:graphicFrame>
        <p:nvGraphicFramePr>
          <p:cNvPr id="91147" name="Object 13">
            <a:extLst>
              <a:ext uri="{FF2B5EF4-FFF2-40B4-BE49-F238E27FC236}">
                <a16:creationId xmlns:a16="http://schemas.microsoft.com/office/drawing/2014/main" id="{BFF4C357-0403-496E-A5B9-9E1C9F3CC5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37438" y="3429000"/>
          <a:ext cx="3119437" cy="277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6" name="Chart" r:id="rId5" imgW="5242680" imgH="2992680" progId="Excel.Chart.8">
                  <p:embed/>
                </p:oleObj>
              </mc:Choice>
              <mc:Fallback>
                <p:oleObj name="Chart" r:id="rId5" imgW="5242680" imgH="2992680" progId="Excel.Char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7438" y="3429000"/>
                        <a:ext cx="3119437" cy="277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8" name="Object 7">
            <a:hlinkClick r:id="" action="ppaction://ole?verb=0"/>
            <a:extLst>
              <a:ext uri="{FF2B5EF4-FFF2-40B4-BE49-F238E27FC236}">
                <a16:creationId xmlns:a16="http://schemas.microsoft.com/office/drawing/2014/main" id="{DA932CE1-A275-4028-8421-4259983F7E1D}"/>
              </a:ext>
            </a:extLst>
          </p:cNvPr>
          <p:cNvGraphicFramePr>
            <a:graphicFrameLocks/>
          </p:cNvGraphicFramePr>
          <p:nvPr/>
        </p:nvGraphicFramePr>
        <p:xfrm>
          <a:off x="6462713" y="461963"/>
          <a:ext cx="34385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7" name="Equation" r:id="rId7" imgW="1490040" imgH="237600" progId="Equation.3">
                  <p:embed/>
                </p:oleObj>
              </mc:Choice>
              <mc:Fallback>
                <p:oleObj name="Equation" r:id="rId7" imgW="1490040" imgH="2376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13" y="461963"/>
                        <a:ext cx="34385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E3B76-48AF-49F9-BEE5-4387799D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倒数变换</a:t>
            </a:r>
          </a:p>
        </p:txBody>
      </p:sp>
      <p:sp>
        <p:nvSpPr>
          <p:cNvPr id="92163" name="日期占位符 3">
            <a:extLst>
              <a:ext uri="{FF2B5EF4-FFF2-40B4-BE49-F238E27FC236}">
                <a16:creationId xmlns:a16="http://schemas.microsoft.com/office/drawing/2014/main" id="{62ECB857-6E90-4682-82EC-9DCF29C567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2164" name="页脚占位符 4">
            <a:extLst>
              <a:ext uri="{FF2B5EF4-FFF2-40B4-BE49-F238E27FC236}">
                <a16:creationId xmlns:a16="http://schemas.microsoft.com/office/drawing/2014/main" id="{C0908B15-77F4-4D49-A344-C9E160C0B3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92165" name="灯片编号占位符 5">
            <a:extLst>
              <a:ext uri="{FF2B5EF4-FFF2-40B4-BE49-F238E27FC236}">
                <a16:creationId xmlns:a16="http://schemas.microsoft.com/office/drawing/2014/main" id="{C89C4CC5-598B-4498-B0F6-30376DDD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63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D3F3317-11BA-4ACE-A381-60A601D5B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1855788"/>
            <a:ext cx="76120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zh-CN" altLang="en-US" sz="2400">
                <a:cs typeface="Times New Roman" panose="02020603050405020304" pitchFamily="18" charset="0"/>
              </a:rPr>
              <a:t>当方差是均值的四次方的线性函数时，这种变换是有效的。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5377990-D72A-4C10-8D22-9FA4DF5FE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3" y="3078163"/>
            <a:ext cx="5568833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如果出现零，则使用</a:t>
            </a:r>
            <a:r>
              <a:rPr lang="en-US" altLang="zh-CN" sz="2400" dirty="0">
                <a:cs typeface="Times New Roman" panose="02020603050405020304" pitchFamily="18" charset="0"/>
              </a:rPr>
              <a:t>Y+1</a:t>
            </a:r>
            <a:r>
              <a:rPr lang="zh-CN" altLang="en-US" sz="2400" dirty="0">
                <a:cs typeface="Times New Roman" panose="02020603050405020304" pitchFamily="18" charset="0"/>
              </a:rPr>
              <a:t>。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buFontTx/>
              <a:buChar char="•"/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如果原始刻度的倒数有意义，则有用。</a:t>
            </a:r>
          </a:p>
        </p:txBody>
      </p:sp>
      <p:graphicFrame>
        <p:nvGraphicFramePr>
          <p:cNvPr id="92169" name="Object 9">
            <a:hlinkClick r:id="" action="ppaction://ole?verb=0"/>
            <a:extLst>
              <a:ext uri="{FF2B5EF4-FFF2-40B4-BE49-F238E27FC236}">
                <a16:creationId xmlns:a16="http://schemas.microsoft.com/office/drawing/2014/main" id="{A615A171-D40A-4CFD-B3DA-FA45BCE2CE08}"/>
              </a:ext>
            </a:extLst>
          </p:cNvPr>
          <p:cNvGraphicFramePr>
            <a:graphicFrameLocks/>
          </p:cNvGraphicFramePr>
          <p:nvPr/>
        </p:nvGraphicFramePr>
        <p:xfrm>
          <a:off x="6043613" y="1339850"/>
          <a:ext cx="11398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9" name="Equation" r:id="rId3" imgW="576000" imgH="228240" progId="Equation.3">
                  <p:embed/>
                </p:oleObj>
              </mc:Choice>
              <mc:Fallback>
                <p:oleObj name="Equation" r:id="rId3" imgW="576000" imgH="22824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1339850"/>
                        <a:ext cx="113982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206BED8-EC21-4319-A2D1-F0C0ED508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50" y="5095875"/>
            <a:ext cx="2747963" cy="396875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zh-CN" altLang="en-US" sz="2000"/>
              <a:t>典型用途：生存时间。</a:t>
            </a:r>
          </a:p>
        </p:txBody>
      </p:sp>
      <p:graphicFrame>
        <p:nvGraphicFramePr>
          <p:cNvPr id="92171" name="Object 13">
            <a:extLst>
              <a:ext uri="{FF2B5EF4-FFF2-40B4-BE49-F238E27FC236}">
                <a16:creationId xmlns:a16="http://schemas.microsoft.com/office/drawing/2014/main" id="{07E4B1DB-9FA6-4009-9070-6C560FBA41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3438" y="3594100"/>
          <a:ext cx="3616325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0" name="Chart" r:id="rId5" imgW="5366160" imgH="3105000" progId="Excel.Chart.8">
                  <p:embed/>
                </p:oleObj>
              </mc:Choice>
              <mc:Fallback>
                <p:oleObj name="Chart" r:id="rId5" imgW="5366160" imgH="3105000" progId="Excel.Char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3438" y="3594100"/>
                        <a:ext cx="3616325" cy="264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2" name="Object 8">
            <a:hlinkClick r:id="" action="ppaction://ole?verb=0"/>
            <a:extLst>
              <a:ext uri="{FF2B5EF4-FFF2-40B4-BE49-F238E27FC236}">
                <a16:creationId xmlns:a16="http://schemas.microsoft.com/office/drawing/2014/main" id="{BC3638AF-95AE-4BA2-A14E-BE0228844B9E}"/>
              </a:ext>
            </a:extLst>
          </p:cNvPr>
          <p:cNvGraphicFramePr>
            <a:graphicFrameLocks/>
          </p:cNvGraphicFramePr>
          <p:nvPr/>
        </p:nvGraphicFramePr>
        <p:xfrm>
          <a:off x="8231188" y="393700"/>
          <a:ext cx="95408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1" name="Equation" r:id="rId7" imgW="383760" imgH="420480" progId="Equation.3">
                  <p:embed/>
                </p:oleObj>
              </mc:Choice>
              <mc:Fallback>
                <p:oleObj name="Equation" r:id="rId7" imgW="383760" imgH="42048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1188" y="393700"/>
                        <a:ext cx="954087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5">
            <a:extLst>
              <a:ext uri="{FF2B5EF4-FFF2-40B4-BE49-F238E27FC236}">
                <a16:creationId xmlns:a16="http://schemas.microsoft.com/office/drawing/2014/main" id="{1725DBE3-9105-4815-BCED-A492FFA3A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1312863"/>
            <a:ext cx="264495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残差时正数且连续</a:t>
            </a:r>
            <a:endParaRPr lang="en-US" altLang="zh-CN" sz="2400" u="sng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B3AD-ED9A-40C3-90CB-E3DB6CD2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/>
              <a:t>线性回归模型</a:t>
            </a:r>
          </a:p>
        </p:txBody>
      </p:sp>
      <p:sp>
        <p:nvSpPr>
          <p:cNvPr id="23555" name="Date Placeholder 3">
            <a:extLst>
              <a:ext uri="{FF2B5EF4-FFF2-40B4-BE49-F238E27FC236}">
                <a16:creationId xmlns:a16="http://schemas.microsoft.com/office/drawing/2014/main" id="{CD6F9845-A105-4668-A9D6-2FFA1414F82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3556" name="Footer Placeholder 4">
            <a:extLst>
              <a:ext uri="{FF2B5EF4-FFF2-40B4-BE49-F238E27FC236}">
                <a16:creationId xmlns:a16="http://schemas.microsoft.com/office/drawing/2014/main" id="{604AE624-D7AB-4C97-9704-F1D1B2ABC8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23557" name="Slide Number Placeholder 5">
            <a:extLst>
              <a:ext uri="{FF2B5EF4-FFF2-40B4-BE49-F238E27FC236}">
                <a16:creationId xmlns:a16="http://schemas.microsoft.com/office/drawing/2014/main" id="{3A44BE03-EA9A-476F-89B8-A15687BA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23558" name="Picture 2">
            <a:extLst>
              <a:ext uri="{FF2B5EF4-FFF2-40B4-BE49-F238E27FC236}">
                <a16:creationId xmlns:a16="http://schemas.microsoft.com/office/drawing/2014/main" id="{44B0F9EA-4E63-4D74-8F29-8946FF19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277938"/>
            <a:ext cx="71628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5803-2147-4087-AAF7-D8811288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/>
              <a:t>最小二乘估计</a:t>
            </a:r>
          </a:p>
        </p:txBody>
      </p:sp>
      <p:sp>
        <p:nvSpPr>
          <p:cNvPr id="25603" name="Date Placeholder 3">
            <a:extLst>
              <a:ext uri="{FF2B5EF4-FFF2-40B4-BE49-F238E27FC236}">
                <a16:creationId xmlns:a16="http://schemas.microsoft.com/office/drawing/2014/main" id="{C0916C6E-4327-46C4-AC11-798217C9C5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604" name="Footer Placeholder 4">
            <a:extLst>
              <a:ext uri="{FF2B5EF4-FFF2-40B4-BE49-F238E27FC236}">
                <a16:creationId xmlns:a16="http://schemas.microsoft.com/office/drawing/2014/main" id="{28708959-367D-4075-8104-4DBA668E3A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25605" name="Slide Number Placeholder 5">
            <a:extLst>
              <a:ext uri="{FF2B5EF4-FFF2-40B4-BE49-F238E27FC236}">
                <a16:creationId xmlns:a16="http://schemas.microsoft.com/office/drawing/2014/main" id="{34486D69-F11A-44B9-80C4-F934749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25606" name="Picture 2">
            <a:extLst>
              <a:ext uri="{FF2B5EF4-FFF2-40B4-BE49-F238E27FC236}">
                <a16:creationId xmlns:a16="http://schemas.microsoft.com/office/drawing/2014/main" id="{A51BE98C-B011-4C63-ACAF-D2FCBBEDA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455738"/>
            <a:ext cx="8232775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3FF5-88EF-495B-9281-72C8C9F5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/>
              <a:t>最小二乘估计</a:t>
            </a:r>
          </a:p>
        </p:txBody>
      </p:sp>
      <p:sp>
        <p:nvSpPr>
          <p:cNvPr id="27651" name="Date Placeholder 3">
            <a:extLst>
              <a:ext uri="{FF2B5EF4-FFF2-40B4-BE49-F238E27FC236}">
                <a16:creationId xmlns:a16="http://schemas.microsoft.com/office/drawing/2014/main" id="{214F59AE-2782-44D2-A8CE-621C2A54DC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2020</a:t>
            </a:r>
            <a:r>
              <a:rPr lang="zh-CN" altLang="en-US">
                <a:solidFill>
                  <a:srgbClr val="FFFFFF"/>
                </a:solidFill>
              </a:rPr>
              <a:t>年</a:t>
            </a:r>
            <a:r>
              <a:rPr lang="en-US" altLang="zh-CN">
                <a:solidFill>
                  <a:srgbClr val="FFFFFF"/>
                </a:solidFill>
              </a:rPr>
              <a:t>12</a:t>
            </a:r>
            <a:r>
              <a:rPr lang="zh-CN" altLang="en-US">
                <a:solidFill>
                  <a:srgbClr val="FFFFFF"/>
                </a:solidFill>
              </a:rPr>
              <a:t>月</a:t>
            </a:r>
            <a:r>
              <a:rPr lang="en-US" altLang="zh-CN">
                <a:solidFill>
                  <a:srgbClr val="FFFFFF"/>
                </a:solidFill>
              </a:rPr>
              <a:t>23</a:t>
            </a:r>
            <a:r>
              <a:rPr lang="zh-CN" altLang="en-US">
                <a:solidFill>
                  <a:srgbClr val="FFFFFF"/>
                </a:solidFill>
              </a:rPr>
              <a:t>日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652" name="Footer Placeholder 4">
            <a:extLst>
              <a:ext uri="{FF2B5EF4-FFF2-40B4-BE49-F238E27FC236}">
                <a16:creationId xmlns:a16="http://schemas.microsoft.com/office/drawing/2014/main" id="{D1808D25-D102-4ACA-A04D-2A69C32E54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cap="none">
                <a:solidFill>
                  <a:srgbClr val="FFFFFF"/>
                </a:solidFill>
              </a:rPr>
              <a:t>交通大数据分析</a:t>
            </a:r>
          </a:p>
        </p:txBody>
      </p:sp>
      <p:sp>
        <p:nvSpPr>
          <p:cNvPr id="27653" name="Slide Number Placeholder 5">
            <a:extLst>
              <a:ext uri="{FF2B5EF4-FFF2-40B4-BE49-F238E27FC236}">
                <a16:creationId xmlns:a16="http://schemas.microsoft.com/office/drawing/2014/main" id="{2DC94FC0-7C03-416D-84CC-C5CC6715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27654" name="Picture 2">
            <a:extLst>
              <a:ext uri="{FF2B5EF4-FFF2-40B4-BE49-F238E27FC236}">
                <a16:creationId xmlns:a16="http://schemas.microsoft.com/office/drawing/2014/main" id="{125780EA-C8B5-4859-99E1-D5E3D82C2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389063"/>
            <a:ext cx="7696200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37931</TotalTime>
  <Words>3594</Words>
  <Application>Microsoft Office PowerPoint</Application>
  <PresentationFormat>宽屏</PresentationFormat>
  <Paragraphs>625</Paragraphs>
  <Slides>63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77" baseType="lpstr">
      <vt:lpstr>Calibri</vt:lpstr>
      <vt:lpstr>Arial</vt:lpstr>
      <vt:lpstr>Calibri Light</vt:lpstr>
      <vt:lpstr>宋体</vt:lpstr>
      <vt:lpstr>MS PGothic</vt:lpstr>
      <vt:lpstr>Symbol</vt:lpstr>
      <vt:lpstr>Garamond</vt:lpstr>
      <vt:lpstr>Times New Roman</vt:lpstr>
      <vt:lpstr>Monaco</vt:lpstr>
      <vt:lpstr>Arial Narrow</vt:lpstr>
      <vt:lpstr>等线</vt:lpstr>
      <vt:lpstr>Retrospect</vt:lpstr>
      <vt:lpstr>Equation</vt:lpstr>
      <vt:lpstr>Chart</vt:lpstr>
      <vt:lpstr>应用回归</vt:lpstr>
      <vt:lpstr>线性回归</vt:lpstr>
      <vt:lpstr>线性回归</vt:lpstr>
      <vt:lpstr>线性回归假设</vt:lpstr>
      <vt:lpstr>线性回归模型</vt:lpstr>
      <vt:lpstr>预测变量</vt:lpstr>
      <vt:lpstr>线性回归模型</vt:lpstr>
      <vt:lpstr>最小二乘估计</vt:lpstr>
      <vt:lpstr>最小二乘估计</vt:lpstr>
      <vt:lpstr>最小二乘估计</vt:lpstr>
      <vt:lpstr>温度预报的最小二乘估计</vt:lpstr>
      <vt:lpstr>估计残差方差</vt:lpstr>
      <vt:lpstr>方差分析</vt:lpstr>
      <vt:lpstr>方差分析</vt:lpstr>
      <vt:lpstr>R2</vt:lpstr>
      <vt:lpstr>多元线性回归</vt:lpstr>
      <vt:lpstr>回归几何</vt:lpstr>
      <vt:lpstr>矩阵表示的回归</vt:lpstr>
      <vt:lpstr>矩阵表示的回归</vt:lpstr>
      <vt:lpstr>矩阵表示的回归</vt:lpstr>
      <vt:lpstr>最小二乘估计</vt:lpstr>
      <vt:lpstr>OLS估计量的性质</vt:lpstr>
      <vt:lpstr>决定系数， R2 </vt:lpstr>
      <vt:lpstr>估计量（系数）</vt:lpstr>
      <vt:lpstr>好的估计量的性质</vt:lpstr>
      <vt:lpstr>无偏估计量</vt:lpstr>
      <vt:lpstr>效率</vt:lpstr>
      <vt:lpstr>干扰项（残差、误差）</vt:lpstr>
      <vt:lpstr>干扰项</vt:lpstr>
      <vt:lpstr>干扰项</vt:lpstr>
      <vt:lpstr>干扰项</vt:lpstr>
      <vt:lpstr>拟合优度</vt:lpstr>
      <vt:lpstr>多元回归模型</vt:lpstr>
      <vt:lpstr>多元线性回归模型</vt:lpstr>
      <vt:lpstr>回归模型：普通最小二乘法</vt:lpstr>
      <vt:lpstr>回归模型：极大似然估计</vt:lpstr>
      <vt:lpstr>回归模型：极大似然估计</vt:lpstr>
      <vt:lpstr>OL vs. MLE</vt:lpstr>
      <vt:lpstr>多元回归模型</vt:lpstr>
      <vt:lpstr>多重共线性</vt:lpstr>
      <vt:lpstr>多重共线性</vt:lpstr>
      <vt:lpstr>构建回归模型</vt:lpstr>
      <vt:lpstr>R中的线性回归</vt:lpstr>
      <vt:lpstr>调查数据示例</vt:lpstr>
      <vt:lpstr>另一个来自调查数据的例子</vt:lpstr>
      <vt:lpstr>另一个来自调查数据的例子</vt:lpstr>
      <vt:lpstr>比较与讨论</vt:lpstr>
      <vt:lpstr>线性回归模型</vt:lpstr>
      <vt:lpstr>线性回归模型</vt:lpstr>
      <vt:lpstr>线性回归模型的模型假设</vt:lpstr>
      <vt:lpstr>异方差</vt:lpstr>
      <vt:lpstr>方差齐性检验</vt:lpstr>
      <vt:lpstr>等方差检验:Bartlett检验</vt:lpstr>
      <vt:lpstr>等方差检验: Levene’s 检验</vt:lpstr>
      <vt:lpstr>检查是否正态</vt:lpstr>
      <vt:lpstr>残差直方图</vt:lpstr>
      <vt:lpstr>概率图（QQ图）</vt:lpstr>
      <vt:lpstr>实现同构性的变换</vt:lpstr>
      <vt:lpstr>用变换减少非恒定方差/非正态性</vt:lpstr>
      <vt:lpstr>平方根变换</vt:lpstr>
      <vt:lpstr>对数变换</vt:lpstr>
      <vt:lpstr>反正弦平方根</vt:lpstr>
      <vt:lpstr>倒数变换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IV</dc:title>
  <dc:creator>Wenbo Zhu</dc:creator>
  <cp:lastModifiedBy>LYJ</cp:lastModifiedBy>
  <cp:revision>932</cp:revision>
  <dcterms:created xsi:type="dcterms:W3CDTF">2016-12-05T18:51:00Z</dcterms:created>
  <dcterms:modified xsi:type="dcterms:W3CDTF">2021-02-17T17:44:17Z</dcterms:modified>
</cp:coreProperties>
</file>