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7"/>
  </p:notesMasterIdLst>
  <p:sldIdLst>
    <p:sldId id="361" r:id="rId2"/>
    <p:sldId id="363" r:id="rId3"/>
    <p:sldId id="364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84" r:id="rId14"/>
    <p:sldId id="382" r:id="rId15"/>
    <p:sldId id="383" r:id="rId16"/>
    <p:sldId id="375" r:id="rId17"/>
    <p:sldId id="377" r:id="rId18"/>
    <p:sldId id="378" r:id="rId19"/>
    <p:sldId id="379" r:id="rId20"/>
    <p:sldId id="380" r:id="rId21"/>
    <p:sldId id="381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6" r:id="rId33"/>
    <p:sldId id="395" r:id="rId34"/>
    <p:sldId id="397" r:id="rId35"/>
    <p:sldId id="398" r:id="rId3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D8686"/>
    <a:srgbClr val="3B3BFF"/>
    <a:srgbClr val="008080"/>
    <a:srgbClr val="FF6803"/>
    <a:srgbClr val="F7A209"/>
    <a:srgbClr val="FFFFFF"/>
    <a:srgbClr val="FF4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5842" autoAdjust="0"/>
  </p:normalViewPr>
  <p:slideViewPr>
    <p:cSldViewPr snapToGrid="0">
      <p:cViewPr varScale="1">
        <p:scale>
          <a:sx n="57" d="100"/>
          <a:sy n="57" d="100"/>
        </p:scale>
        <p:origin x="84" y="9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1989A-AF3D-4563-AC07-B73CF6E36E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E083E-94AB-47C1-B562-2127F32D73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13616D-3B6A-4764-B6EA-B9821ACD5212}" type="datetimeFigureOut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173215-7D14-4B3A-97ED-C57A127552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ECDFF9B-96A6-45A4-A6EE-8F75F6CA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DEE01-3503-45E4-B672-B23D09BD7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24437-7F21-4552-ACE8-710E846A6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E5D7BB2-155C-4556-BE91-221E267C3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9E%E9%A1%BE%E6%80%A7%E7%A0%94%E7%A9%B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D%B1%E9%99%A9%E5%9B%A0%E7%B4%A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840D35D1-02AD-46CF-99B7-22B3F71EDC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815D0D3A-ED2D-4040-8EE4-463C0FB69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the standard deviations of the error terms are constant and do not depend on the </a:t>
            </a:r>
            <a:r>
              <a:rPr lang="en-US" altLang="zh-CN" i="1"/>
              <a:t>x</a:t>
            </a:r>
            <a:r>
              <a:rPr lang="en-US" altLang="zh-CN"/>
              <a:t>-value. Consequently, each probability distribution for </a:t>
            </a:r>
            <a:r>
              <a:rPr lang="en-US" altLang="zh-CN" i="1"/>
              <a:t>y</a:t>
            </a:r>
            <a:r>
              <a:rPr lang="en-US" altLang="zh-CN"/>
              <a:t> (response variable) has the same standard deviation regardless of the </a:t>
            </a:r>
            <a:r>
              <a:rPr lang="en-US" altLang="zh-CN" i="1"/>
              <a:t>x</a:t>
            </a:r>
            <a:r>
              <a:rPr lang="en-US" altLang="zh-CN"/>
              <a:t>-value (predictor). In short, this assumption is homoscedasticity. Homoscedasticity is not required for the estimates to be unbiased, consistent, and asymptotically normal.</a:t>
            </a: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C4951CC-7ADE-4E1C-95D8-E9E6B9EFB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0FCFBA-45D5-47CF-81FA-FA84E3CD61DA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FC2F0374-DDD3-48CA-ADBA-D4FBC410A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CE50E94-193A-4B0C-A5F9-76F6A37790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-2LL </a:t>
            </a:r>
            <a:r>
              <a:rPr lang="zh-CN" altLang="en-US"/>
              <a:t>数值越小越好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似然即概率，取值在</a:t>
            </a:r>
            <a:r>
              <a:rPr lang="en-US" altLang="zh-CN"/>
              <a:t>0,1</a:t>
            </a:r>
            <a:r>
              <a:rPr lang="zh-CN" altLang="en-US"/>
              <a:t>之间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-2LL</a:t>
            </a:r>
            <a:r>
              <a:rPr lang="zh-CN" altLang="en-US"/>
              <a:t>近似服从卡方分布，反映了模型中包含了所有自变量后的误差，用于处理因变量无法解释的变异一部分显著性问题，又称拟合劣度卡方统计量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当</a:t>
            </a:r>
            <a:r>
              <a:rPr lang="en-US" altLang="zh-CN"/>
              <a:t>-2LL</a:t>
            </a:r>
            <a:r>
              <a:rPr lang="zh-CN" altLang="en-US"/>
              <a:t>的实际显著性水平大于给定的显著性水平时，因变量的变异种无法解释的部分不显著，意味着回归方程拟合程度好。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57A407B9-4D9D-47DE-9727-AF6E3B56C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EEE8D7C-1838-4BB3-9B4F-4040212B4A4D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C6E9BAF-790E-47FC-8F83-83CC84A053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426E3618-9557-4922-8B71-2651134625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0C4ECFE1-8599-4804-B64F-5235A2B1F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3FBB4AF-69D1-42F3-9EE3-306D8A546B76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CF5F39BD-8C82-491A-8C74-D9FC4F4EF4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C028DBC8-5BDC-4887-8013-67C9CC4E74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病例对照研究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病例对照研究（</a:t>
            </a:r>
            <a:r>
              <a:rPr lang="en-US" altLang="zh-CN"/>
              <a:t>case-control study</a:t>
            </a:r>
            <a:r>
              <a:rPr lang="zh-CN" altLang="en-US"/>
              <a:t>）亦称</a:t>
            </a:r>
            <a:r>
              <a:rPr lang="zh-CN" altLang="en-US">
                <a:hlinkClick r:id="rId3"/>
              </a:rPr>
              <a:t>回顾性研究</a:t>
            </a:r>
            <a:r>
              <a:rPr lang="zh-CN" altLang="en-US"/>
              <a:t>，是比较患某病者与未患某病的对照者暴露于某可能</a:t>
            </a:r>
            <a:r>
              <a:rPr lang="zh-CN" altLang="en-US">
                <a:hlinkClick r:id="rId4"/>
              </a:rPr>
              <a:t>危险因素</a:t>
            </a:r>
            <a:r>
              <a:rPr lang="zh-CN" altLang="en-US"/>
              <a:t>的百分比差异，分析这些因素是否与该病存在联系。是分析流行病学方法中最基本的、最重要的研究类型之一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D33C5AC2-65CE-43A2-A46A-F0C4ACC4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D18B36F-2B19-4E43-A65C-90407FA1549A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F82156A-1C86-4809-9D30-612829AFE54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F66EAC-50CD-4D48-B765-B108C6F1A16F}"/>
              </a:ext>
            </a:extLst>
          </p:cNvPr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D0D4AB9-03A2-4A70-A351-0C4D0F9564CB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4D15BF-B145-4AE1-BBDE-E7B663B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BADB8-E47C-4665-AAA8-3DBECC1248D1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B7ED03-866B-4C47-8DD8-085F828F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135FD6-6505-4775-9E75-A2D7FFC6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A5D43F-0B37-4ACB-BD7F-13CA9D59E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5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DC53-04EB-4D88-B53B-6149EC9C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C700D-444A-42F6-9848-F8F1AA682C54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973B-1651-4906-BFBB-E7A7D80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81F3-D4F7-41E9-917E-530A2A0D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FA31-FE62-4693-94DA-9FF40F4D6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6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A8F9569-231A-4B22-A391-3D21B5B1B9AB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D3B8DD-D175-4FF8-873C-54C14DB712CE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EFB7F9E-BC14-469F-ACFB-EBE28447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980DE4-D0E9-4E7A-8F7E-5E8CE65EF90F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BA48F7-F383-494F-A746-A1C5A79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447663E-FA04-4B33-A9E7-756D6890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F19C7B-EA34-4FA6-B9FC-097C2C32D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18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E8CBE-CC6F-45E1-8690-F9D4606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0BC273E-630D-4ACC-A024-C31F24222534}" type="datetime1">
              <a:rPr lang="en-US" altLang="en-US"/>
              <a:pPr>
                <a:defRPr/>
              </a:pPr>
              <a:t>2/9/2021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86B86-71EB-4833-91ED-3B3E8C1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C723-F603-4786-B788-BD5F893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E9F83F11-D971-4E74-8D4C-AFBE6DF83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80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BAE30-243B-4498-8352-9B14A658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E67C86-A58B-4FDF-8863-056F4103C46C}" type="datetime1">
              <a:rPr lang="en-US" altLang="en-US"/>
              <a:pPr>
                <a:defRPr/>
              </a:pPr>
              <a:t>2/9/2021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981F-0E02-41E7-A220-B69E92F7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2651C-969D-449E-A058-DFCEBE85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16A6292A-A301-4347-8462-F436F1729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95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87F4F0-88B9-4AA3-9FB6-B7D2AD43B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B81F4F-04DF-4A87-AD80-45EA7392A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cap="none"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CE53479-946A-4DA0-9477-EF39F4FED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38DAFEB1-D1C6-4A47-8A03-7FC1AF9BA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79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97432-DA02-4BCD-9E9F-75F2D43F2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7072C-85BB-4EAC-B636-1ECB1561F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cap="none"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51548-5B3B-41BF-A665-888FEA420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AD636E15-7312-457E-BC88-274AA6D4C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5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808DCA-329D-43DD-9457-8ADF5C097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5A8AEF-855D-474A-9B1A-9056DBC7F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cap="none"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F9C73D-380C-41C1-9F26-46D063370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79B1FFE9-55A7-4984-8F8F-14CDD1EC8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027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D4696-79EC-4415-B670-BEE73C386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4E6AF-DF3F-4EC9-B549-43EBFA3DA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cap="none"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FD1C9-050E-48DF-9A53-394DD86C0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11431661-6CDC-46DE-8EC8-98F81A8CD2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451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DE8254-4A70-488F-9917-248AE61FD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0617627-8B6E-4ECF-BD4B-881B83E56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cap="none"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7088998-61A8-43C2-9289-83FAE798B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E54B4E72-FC15-4903-9E39-2D6276C02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652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2C2225-8ADE-483C-A988-75927B131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CE3AEE-3A0F-43DB-B836-848189EC6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cap="none"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3960FD-174B-4A56-B289-0D9CA6C3CC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888723E0-71E7-4D80-B018-12E83C64D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3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682A-2E8D-400F-A887-5B891E3C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67EF-FFC2-4067-BAAC-02DE1F323E4F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E476-55B3-4D93-8DCB-B6D894E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63A9-2356-41B8-90F7-BD01718B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8808-B478-4578-A669-2CFA3E6AE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4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807E492-6917-48D2-A6AE-6825A2E66F42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4175CED-0915-42EE-9CC6-6470201FF6F8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63A5A17-2575-4875-8C05-4F3315003F3F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068FC9-DE14-4284-9655-D65F0FC0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C942E2-E583-471B-938B-CD72457B017E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6ABCF5-B3EB-4F7A-BF27-2DF4783E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787C94-D183-4B32-BC2B-1FE13124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BD403D-AB1A-4752-B26C-264CA75726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4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6FBD81-7529-4BA7-87DD-1E40D8A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FD8ED-C87B-4AA6-BA5A-0A4243C029EE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FD0E7-4056-40C4-ABD8-A4E5EC1F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F555AB-E376-4E1A-B1F1-4047A1BE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13D5-6FEB-4DBD-887D-8DAE1B46DA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2E82E6-6B11-4BF5-A431-C5624F17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3C57A-DFB6-42B4-8349-A60DDE538981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4AC9032-C67C-4BB0-8390-19B2C422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35210C-69C0-4892-B512-B7FCF6FA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F5C92-8989-42B6-BC12-8DD997A0B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4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696ED3-C824-43E1-8A25-937B3AC1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FDA6-B615-4161-914D-839DBE67BF5B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3B0AA6-6C76-4413-A0F5-B6D8904C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F0D3B0-94E1-4481-AD12-3C3E19E1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F524-484B-44E0-B486-D5D268DC6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66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AE315646-687C-4297-84AE-F44111C4E54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BF09D5-D36C-418C-A89A-E0A30AE7C986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E508D28-129D-4853-8496-476C3FB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C2A9FC-7C71-494F-9CFB-11B43F6E1513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721B4E-F622-44EF-AE09-41D2EA37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91C31FA-448B-492A-AB6F-4EDFDF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97BE5-1208-4B7D-810A-4B2C945B81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62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D6E1A7-8959-4F82-8E3D-1AD4D6486E0D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4DAA915-037A-4BBF-914E-D4E4300EBE6A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510F9B9-6AC5-47B0-B0A3-023D0753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41F280-BB6F-41B9-B97A-8AA391FFD907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275F76D-FE69-40CC-B13D-647D9FAF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A2C2F48-6480-43B9-B4CB-5E67BD3A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680A7E-2109-48A3-A8F2-7F8EA60DD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50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53DACD-0E23-4D75-9CD3-9613E0211C17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A852E9B-D064-41E6-A545-852AF9861326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29B8FB2-B67B-4D94-9B24-44E8A0BD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64AE7-BB18-4193-949A-C8CE5F80B04F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7A226D-A037-4E91-A883-E716BCF2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298F05-6028-475E-82EF-68AA8686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5D52D1-61EB-493F-9898-04B14AF16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6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F978E9-FF2D-4F83-9775-08F69F8F87A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969E6-6DE0-412F-9DFA-EF9C95F158DA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B6A5D-14B1-4A49-B894-181CBB46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3825"/>
            <a:ext cx="10058400" cy="998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C822F329-7234-4616-9829-0D44FC322D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6963" y="1241425"/>
            <a:ext cx="100584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E9B5-E21D-4845-BB18-A34A09DC4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93DB5B-A597-49B6-B9C0-A5E20DBBF2D6}" type="datetime1">
              <a:rPr lang="en-US" altLang="zh-CN"/>
              <a:pPr>
                <a:defRPr/>
              </a:pPr>
              <a:t>2/9/2021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680B-A474-4C96-9569-F621CC64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0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D92B-6437-404E-A9A5-4A43E69E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89C870-56C3-465D-9361-389736A7B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7785A6-8553-4A8D-B091-A082677FBC0C}"/>
              </a:ext>
            </a:extLst>
          </p:cNvPr>
          <p:cNvCxnSpPr/>
          <p:nvPr/>
        </p:nvCxnSpPr>
        <p:spPr>
          <a:xfrm>
            <a:off x="1096963" y="1181100"/>
            <a:ext cx="100631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9" r:id="rId2"/>
    <p:sldLayoutId id="2147483745" r:id="rId3"/>
    <p:sldLayoutId id="2147483740" r:id="rId4"/>
    <p:sldLayoutId id="2147483741" r:id="rId5"/>
    <p:sldLayoutId id="2147483742" r:id="rId6"/>
    <p:sldLayoutId id="2147483746" r:id="rId7"/>
    <p:sldLayoutId id="2147483747" r:id="rId8"/>
    <p:sldLayoutId id="2147483748" r:id="rId9"/>
    <p:sldLayoutId id="2147483743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png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8712701-7FD7-40D4-B63E-564D3D5FC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对数几率回归</a:t>
            </a:r>
            <a:endParaRPr lang="zh-CN" altLang="en-US" dirty="0"/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70293C15-ADC6-4820-AF3B-A82BE787B7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CFAF7-738E-4B79-B4EF-886CABFD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39A77BEC-EFF3-477B-B4E2-DD09EC74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D905122-5A1F-49EB-96B2-BAF9E600F51C}"/>
              </a:ext>
            </a:extLst>
          </p:cNvPr>
          <p:cNvSpPr txBox="1">
            <a:spLocks/>
          </p:cNvSpPr>
          <p:nvPr/>
        </p:nvSpPr>
        <p:spPr bwMode="auto">
          <a:xfrm>
            <a:off x="1100138" y="4456113"/>
            <a:ext cx="100584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defRPr/>
            </a:pPr>
            <a:r>
              <a:rPr lang="zh-CN" altLang="en-US" dirty="0"/>
              <a:t>交通大数据分析</a:t>
            </a:r>
          </a:p>
          <a:p>
            <a:pPr defTabSz="914400" eaLnBrk="1" fontAlgn="auto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2021</a:t>
            </a:r>
            <a:r>
              <a:rPr lang="zh-CN" altLang="en-US" dirty="0"/>
              <a:t>年春季</a:t>
            </a:r>
          </a:p>
          <a:p>
            <a:pPr defTabSz="914400" eaLnBrk="1" fontAlgn="auto" hangingPunct="1">
              <a:defRPr/>
            </a:pPr>
            <a:r>
              <a:rPr lang="zh-CN" altLang="en-US" dirty="0"/>
              <a:t>马晓磊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F7D2DB0-8832-4EAF-B39E-7E4511E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82D10F6-4A7D-4EAD-BF32-4321C0160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关于拟合优度的注释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C4F6B4B-4EEF-4408-BDAE-B062AB982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effectLst/>
              </a:rPr>
              <a:t>logistic</a:t>
            </a:r>
            <a:r>
              <a:rPr lang="zh-CN" altLang="en-US" dirty="0">
                <a:effectLst/>
              </a:rPr>
              <a:t>回归和线性回归拟合优度的不同解释 </a:t>
            </a:r>
          </a:p>
          <a:p>
            <a:pPr marL="36480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线性回归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：拟合优度，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是模型中解释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的变化量的指标</a:t>
            </a:r>
          </a:p>
          <a:p>
            <a:pPr marL="36480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en-US" altLang="zh-CN" sz="2400" u="sng" dirty="0"/>
              <a:t>Logistic</a:t>
            </a:r>
            <a:r>
              <a:rPr lang="zh-CN" alt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回归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：没有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R2 </a:t>
            </a:r>
          </a:p>
          <a:p>
            <a:pPr marL="566928" lvl="2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但是“拟合不良”（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-2LL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）显示了未解释方差的显著性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>
            <a:extLst>
              <a:ext uri="{FF2B5EF4-FFF2-40B4-BE49-F238E27FC236}">
                <a16:creationId xmlns:a16="http://schemas.microsoft.com/office/drawing/2014/main" id="{8E947D6E-9889-4318-AA4F-2469FEB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11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BE0942-824F-4DA9-93A6-25F9D549F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更多关于拟合优度的信息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6D85962-4CA7-4F23-A85B-8C67737735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0450" y="1411288"/>
            <a:ext cx="10972800" cy="2185987"/>
          </a:xfrm>
        </p:spPr>
        <p:txBody>
          <a:bodyPr/>
          <a:lstStyle/>
          <a:p>
            <a:pPr eaLnBrk="1" hangingPunct="1"/>
            <a:r>
              <a:rPr lang="zh-CN" altLang="en-US" dirty="0"/>
              <a:t>我们需要比较“基本”和“完整”模型</a:t>
            </a:r>
            <a:endParaRPr lang="en-US" altLang="zh-CN" dirty="0"/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基本模型：只有截距</a:t>
            </a:r>
            <a:r>
              <a:rPr lang="en-US" altLang="zh-CN" dirty="0"/>
              <a:t>(</a:t>
            </a:r>
            <a:r>
              <a:rPr lang="en-US" altLang="zh-CN" dirty="0" err="1">
                <a:latin typeface="Symbol" panose="05050102010706020507" pitchFamily="18" charset="2"/>
              </a:rPr>
              <a:t>b</a:t>
            </a:r>
            <a:r>
              <a:rPr lang="en-US" altLang="zh-CN" baseline="-25000" dirty="0" err="1"/>
              <a:t>o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的模型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完整模型：</a:t>
            </a:r>
            <a:r>
              <a:rPr lang="zh-CN" altLang="en-US" dirty="0"/>
              <a:t>包含所有自变量系数</a:t>
            </a:r>
            <a:r>
              <a:rPr lang="en-US" altLang="zh-CN" dirty="0"/>
              <a:t>(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Symbol" panose="05050102010706020507" pitchFamily="18" charset="2"/>
              </a:rPr>
              <a:t>,..b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的模型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99D7835C-7B83-4C6C-A4F7-4D7A71853E1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3276600"/>
          <a:ext cx="5105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2832100" imgH="482600" progId="Equation.3">
                  <p:embed/>
                </p:oleObj>
              </mc:Choice>
              <mc:Fallback>
                <p:oleObj name="Equation" r:id="rId3" imgW="2832100" imgH="482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5105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1" name="Text Box 5">
            <a:extLst>
              <a:ext uri="{FF2B5EF4-FFF2-40B4-BE49-F238E27FC236}">
                <a16:creationId xmlns:a16="http://schemas.microsoft.com/office/drawing/2014/main" id="{AFCD71F9-0706-45F1-B4AD-E0255B8F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916" y="5231754"/>
            <a:ext cx="7742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衡量解释变量与某些初始模型相比在拟合度方面的改进 </a:t>
            </a:r>
            <a:endParaRPr lang="en-US" altLang="zh-CN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2262" name="Text Box 6">
            <a:extLst>
              <a:ext uri="{FF2B5EF4-FFF2-40B4-BE49-F238E27FC236}">
                <a16:creationId xmlns:a16="http://schemas.microsoft.com/office/drawing/2014/main" id="{8ED1D234-D576-47CA-9F65-E5FA4D06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629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与一些严格的</a:t>
            </a:r>
            <a:r>
              <a:rPr lang="en-US" altLang="zh-CN" sz="2000" dirty="0">
                <a:latin typeface="Symbol" panose="05050102010706020507" pitchFamily="18" charset="2"/>
              </a:rPr>
              <a:t>c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相比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 df=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（最终</a:t>
            </a:r>
            <a:r>
              <a:rPr lang="en-US" altLang="zh-CN" sz="2000" dirty="0">
                <a:latin typeface="Symbol" panose="05050102010706020507" pitchFamily="18" charset="2"/>
              </a:rPr>
              <a:t>b</a:t>
            </a:r>
            <a:r>
              <a:rPr lang="zh-CN" altLang="en-US" sz="2000" dirty="0">
                <a:latin typeface="Symbol" panose="05050102010706020507" pitchFamily="18" charset="2"/>
              </a:rPr>
              <a:t>的个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数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初始</a:t>
            </a:r>
            <a:r>
              <a:rPr lang="en-US" altLang="zh-CN" sz="2000" dirty="0">
                <a:latin typeface="Symbol" panose="05050102010706020507" pitchFamily="18" charset="2"/>
              </a:rPr>
              <a:t>b</a:t>
            </a:r>
            <a:r>
              <a:rPr lang="zh-CN" altLang="en-US" sz="2000" dirty="0">
                <a:latin typeface="Symbol" panose="05050102010706020507" pitchFamily="18" charset="2"/>
              </a:rPr>
              <a:t>的个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数）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/>
      <p:bldP spid="3522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7">
            <a:extLst>
              <a:ext uri="{FF2B5EF4-FFF2-40B4-BE49-F238E27FC236}">
                <a16:creationId xmlns:a16="http://schemas.microsoft.com/office/drawing/2014/main" id="{021D8D5D-4B5A-4C79-9A7C-16928098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12</a:t>
            </a:r>
          </a:p>
        </p:txBody>
      </p:sp>
      <p:sp>
        <p:nvSpPr>
          <p:cNvPr id="32770" name="Rectangle 5">
            <a:extLst>
              <a:ext uri="{FF2B5EF4-FFF2-40B4-BE49-F238E27FC236}">
                <a16:creationId xmlns:a16="http://schemas.microsoft.com/office/drawing/2014/main" id="{32BF03C2-A607-45D2-8B49-A7B512689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425" y="-1588"/>
            <a:ext cx="10972800" cy="11430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/>
              <a:t>Odds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和比值比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/>
              <a:t>Odds Ratios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EBE14C93-FCD9-4BEA-AFC2-F1596C02EC0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514600" y="1905000"/>
          <a:ext cx="4419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4" imgW="2425700" imgH="419100" progId="Equation.3">
                  <p:embed/>
                </p:oleObj>
              </mc:Choice>
              <mc:Fallback>
                <p:oleObj name="Equation" r:id="rId4" imgW="2425700" imgH="419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4419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id="{DAC2F83C-BB06-4D40-9458-30D0BA153A0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86400" y="2762250"/>
          <a:ext cx="3657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6" imgW="2159000" imgH="393700" progId="Equation.3">
                  <p:embed/>
                </p:oleObj>
              </mc:Choice>
              <mc:Fallback>
                <p:oleObj name="Equation" r:id="rId6" imgW="2159000" imgH="3937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62250"/>
                        <a:ext cx="3657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9">
            <a:extLst>
              <a:ext uri="{FF2B5EF4-FFF2-40B4-BE49-F238E27FC236}">
                <a16:creationId xmlns:a16="http://schemas.microsoft.com/office/drawing/2014/main" id="{9093204B-84D3-4759-AF1A-D8A60ABC7F9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3725863"/>
          <a:ext cx="44656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8" imgW="2247900" imgH="393700" progId="Equation.3">
                  <p:embed/>
                </p:oleObj>
              </mc:Choice>
              <mc:Fallback>
                <p:oleObj name="Equation" r:id="rId8" imgW="2247900" imgH="3937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25863"/>
                        <a:ext cx="44656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11">
            <a:extLst>
              <a:ext uri="{FF2B5EF4-FFF2-40B4-BE49-F238E27FC236}">
                <a16:creationId xmlns:a16="http://schemas.microsoft.com/office/drawing/2014/main" id="{6AA6616F-CAA9-4455-A8AD-E18BEB0A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685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概率比的解释：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&gt;1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事件发生几率</a:t>
            </a:r>
            <a:r>
              <a:rPr lang="zh-CN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增加 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的相对量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&lt;1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事件发生几率</a:t>
            </a:r>
            <a:r>
              <a:rPr lang="zh-CN" altLang="en-US" sz="2000" i="1" dirty="0">
                <a:solidFill>
                  <a:srgbClr val="CC33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降低 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的相对量</a:t>
            </a:r>
            <a:endParaRPr lang="en-US" altLang="zh-CN" sz="20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0F5679E-30CC-4194-83A5-8EDF3707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比值比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664CAD8-AAC0-4A89-93AB-179BA805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病例对照设计相对风险的近似值是比值比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只有在事件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结果罕见时才接近</a:t>
            </a:r>
          </a:p>
          <a:p>
            <a:pPr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优势比比较各组结果的相对几率。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3BA294BA-4221-4682-BBE5-213402A2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CE7CA24-A033-43C1-8473-825BDB93C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-66675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Logistic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851" name="Text Box 3">
                <a:extLst>
                  <a:ext uri="{FF2B5EF4-FFF2-40B4-BE49-F238E27FC236}">
                    <a16:creationId xmlns:a16="http://schemas.microsoft.com/office/drawing/2014/main" id="{726A95F3-D948-4C7F-8514-8211524D4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3290888"/>
                <a:ext cx="7315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latin typeface="+mn-ea"/>
                  </a:rPr>
                  <a:t>如果有</a:t>
                </a:r>
                <a:r>
                  <a:rPr lang="en-US" altLang="zh-CN" sz="2800" dirty="0">
                    <a:latin typeface="+mn-ea"/>
                  </a:rPr>
                  <a:t>A</a:t>
                </a:r>
                <a:r>
                  <a:rPr lang="zh-CN" altLang="en-US" sz="2800" dirty="0">
                    <a:latin typeface="+mn-ea"/>
                  </a:rPr>
                  <a:t>（编码</a:t>
                </a:r>
                <a:r>
                  <a:rPr lang="en-US" altLang="zh-CN" sz="2800" dirty="0">
                    <a:latin typeface="+mn-ea"/>
                  </a:rPr>
                  <a:t>1</a:t>
                </a:r>
                <a:r>
                  <a:rPr lang="zh-CN" altLang="en-US" sz="2800" dirty="0">
                    <a:latin typeface="+mn-ea"/>
                  </a:rPr>
                  <a:t>）：</a:t>
                </a:r>
                <a:r>
                  <a:rPr lang="en-US" altLang="zh-CN" sz="2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</a:rPr>
                      <m:t>2.6+1.4</m:t>
                    </m:r>
                    <m:r>
                      <a:rPr lang="en-US" altLang="zh-CN" sz="2800" i="1" dirty="0">
                        <a:latin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*1=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1.2</a:t>
                </a:r>
                <a:endParaRPr lang="en-US" altLang="zh-CN" sz="2800" i="1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78851" name="Text Box 3">
                <a:extLst>
                  <a:ext uri="{FF2B5EF4-FFF2-40B4-BE49-F238E27FC236}">
                    <a16:creationId xmlns:a16="http://schemas.microsoft.com/office/drawing/2014/main" id="{726A95F3-D948-4C7F-8514-8211524D4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3290888"/>
                <a:ext cx="7315200" cy="519112"/>
              </a:xfrm>
              <a:prstGeom prst="rect">
                <a:avLst/>
              </a:prstGeom>
              <a:blipFill>
                <a:blip r:embed="rId2"/>
                <a:stretch>
                  <a:fillRect l="-1667" t="-17647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856" name="Text Box 8">
                <a:extLst>
                  <a:ext uri="{FF2B5EF4-FFF2-40B4-BE49-F238E27FC236}">
                    <a16:creationId xmlns:a16="http://schemas.microsoft.com/office/drawing/2014/main" id="{34EC5303-6B88-4F38-B62A-242CDFD82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3900488"/>
                <a:ext cx="7315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319463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latin typeface="+mn-ea"/>
                  </a:rPr>
                  <a:t>如果没有</a:t>
                </a:r>
                <a:r>
                  <a:rPr lang="en-US" altLang="zh-CN" sz="2800" dirty="0">
                    <a:latin typeface="+mn-ea"/>
                  </a:rPr>
                  <a:t>A</a:t>
                </a:r>
                <a:r>
                  <a:rPr lang="zh-CN" altLang="en-US" sz="2800" dirty="0">
                    <a:latin typeface="+mn-ea"/>
                  </a:rPr>
                  <a:t>（编码</a:t>
                </a:r>
                <a:r>
                  <a:rPr lang="en-US" altLang="zh-CN" sz="2800" dirty="0">
                    <a:latin typeface="+mn-ea"/>
                  </a:rPr>
                  <a:t>0</a:t>
                </a:r>
                <a:r>
                  <a:rPr lang="zh-CN" altLang="en-US" sz="2800" dirty="0">
                    <a:latin typeface="+mn-ea"/>
                  </a:rPr>
                  <a:t>）：</a:t>
                </a:r>
                <a:r>
                  <a:rPr lang="en-US" altLang="zh-CN" sz="2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2.6+1.4*0=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Times New Roman" panose="020206030504050203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2.6</a:t>
                </a:r>
                <a:endParaRPr lang="en-US" altLang="zh-CN" sz="2800" i="1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78856" name="Text Box 8">
                <a:extLst>
                  <a:ext uri="{FF2B5EF4-FFF2-40B4-BE49-F238E27FC236}">
                    <a16:creationId xmlns:a16="http://schemas.microsoft.com/office/drawing/2014/main" id="{34EC5303-6B88-4F38-B62A-242CDFD8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3900488"/>
                <a:ext cx="7315200" cy="519112"/>
              </a:xfrm>
              <a:prstGeom prst="rect">
                <a:avLst/>
              </a:prstGeom>
              <a:blipFill>
                <a:blip r:embed="rId3"/>
                <a:stretch>
                  <a:fillRect l="-1667" t="-17647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CAC922-9B92-458C-9595-B76835BC1A00}"/>
                  </a:ext>
                </a:extLst>
              </p:cNvPr>
              <p:cNvSpPr txBox="1"/>
              <p:nvPr/>
            </p:nvSpPr>
            <p:spPr>
              <a:xfrm>
                <a:off x="2118580" y="1967449"/>
                <a:ext cx="7188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 panose="02040503050406030204" pitchFamily="18" charset="0"/>
                        </a:rPr>
                        <m:t>og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i="1" dirty="0">
                          <a:latin typeface="Times New Roman" panose="02020603050405020304" pitchFamily="18" charset="0"/>
                        </a:rPr>
                        <m:t>发生碰撞的</m:t>
                      </m:r>
                      <m:r>
                        <m:rPr>
                          <m:sty m:val="p"/>
                        </m:rP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odds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</a:rPr>
                        <m:t>2.6+1.4*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CAC922-9B92-458C-9595-B76835BC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80" y="1967449"/>
                <a:ext cx="718820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BF0589-CB70-4098-BC42-A7403FAF090E}"/>
                  </a:ext>
                </a:extLst>
              </p:cNvPr>
              <p:cNvSpPr/>
              <p:nvPr/>
            </p:nvSpPr>
            <p:spPr>
              <a:xfrm>
                <a:off x="3339812" y="4842404"/>
                <a:ext cx="5034135" cy="5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dirty="0">
                          <a:latin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 dirty="0">
                          <a:latin typeface="Times New Roman" panose="02020603050405020304" pitchFamily="18" charset="0"/>
                        </a:rPr>
                        <m:t>发生碰撞的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几率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latin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BF0589-CB70-4098-BC42-A7403FAF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12" y="4842404"/>
                <a:ext cx="5034135" cy="532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AD350C84-E02D-44E1-9CE7-0E6A903B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3" name="Object 2">
                <a:extLst>
                  <a:ext uri="{FF2B5EF4-FFF2-40B4-BE49-F238E27FC236}">
                    <a16:creationId xmlns:a16="http://schemas.microsoft.com/office/drawing/2014/main" id="{76F1879E-0E99-4969-9EF0-70C048BAA968}"/>
                  </a:ext>
                </a:extLst>
              </p:cNvPr>
              <p:cNvSpPr txBox="1"/>
              <p:nvPr/>
            </p:nvSpPr>
            <p:spPr bwMode="auto">
              <a:xfrm>
                <a:off x="2905125" y="1990725"/>
                <a:ext cx="6280150" cy="14176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碰撞几率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−1.2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碰撞几率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𝑛𝑜𝐴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−2.6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5843" name="Object 2">
                <a:extLst>
                  <a:ext uri="{FF2B5EF4-FFF2-40B4-BE49-F238E27FC236}">
                    <a16:creationId xmlns:a16="http://schemas.microsoft.com/office/drawing/2014/main" id="{76F1879E-0E99-4969-9EF0-70C048BAA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125" y="1990725"/>
                <a:ext cx="6280150" cy="1417638"/>
              </a:xfrm>
              <a:prstGeom prst="rect">
                <a:avLst/>
              </a:prstGeom>
              <a:blipFill>
                <a:blip r:embed="rId2"/>
                <a:stretch>
                  <a:fillRect l="-2039" t="-60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:a16="http://schemas.microsoft.com/office/drawing/2014/main" id="{98A4D4F9-490C-4F0F-BEB7-2B87F2B8000A}"/>
              </a:ext>
            </a:extLst>
          </p:cNvPr>
          <p:cNvGrpSpPr>
            <a:grpSpLocks/>
          </p:cNvGrpSpPr>
          <p:nvPr/>
        </p:nvGrpSpPr>
        <p:grpSpPr bwMode="auto">
          <a:xfrm>
            <a:off x="2905125" y="3657600"/>
            <a:ext cx="5926015" cy="1371600"/>
            <a:chOff x="1344" y="2160"/>
            <a:chExt cx="3124" cy="8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47" name="Object 5">
                  <a:extLst>
                    <a:ext uri="{FF2B5EF4-FFF2-40B4-BE49-F238E27FC236}">
                      <a16:creationId xmlns:a16="http://schemas.microsoft.com/office/drawing/2014/main" id="{A075FC2F-CE95-4CF8-91E0-5DB0212DA75B}"/>
                    </a:ext>
                  </a:extLst>
                </p:cNvPr>
                <p:cNvSpPr txBox="1"/>
                <p:nvPr/>
              </p:nvSpPr>
              <p:spPr bwMode="auto">
                <a:xfrm>
                  <a:off x="1632" y="2208"/>
                  <a:ext cx="2836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:r>
                    <a:rPr lang="zh-CN" altLang="en-US" sz="2800" dirty="0">
                      <a:solidFill>
                        <a:srgbClr val="000000"/>
                      </a:solidFill>
                    </a:rPr>
                    <a:t>比值比</a:t>
                  </a:r>
                  <a14:m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0.30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5847" name="Object 5">
                  <a:extLst>
                    <a:ext uri="{FF2B5EF4-FFF2-40B4-BE49-F238E27FC236}">
                      <a16:creationId xmlns:a16="http://schemas.microsoft.com/office/drawing/2014/main" id="{A075FC2F-CE95-4CF8-91E0-5DB0212DA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2208"/>
                  <a:ext cx="2836" cy="705"/>
                </a:xfrm>
                <a:prstGeom prst="rect">
                  <a:avLst/>
                </a:prstGeom>
                <a:blipFill>
                  <a:blip r:embed="rId3"/>
                  <a:stretch>
                    <a:fillRect l="-2265" t="-546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848" name="Rectangle 6">
              <a:extLst>
                <a:ext uri="{FF2B5EF4-FFF2-40B4-BE49-F238E27FC236}">
                  <a16:creationId xmlns:a16="http://schemas.microsoft.com/office/drawing/2014/main" id="{12AD211E-D066-4F30-A70C-4B698F6CD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0"/>
              <a:ext cx="2976" cy="86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>
                <a:ea typeface="MS PGothic" panose="020B0600070205080204" pitchFamily="34" charset="-128"/>
              </a:endParaRPr>
            </a:p>
          </p:txBody>
        </p:sp>
      </p:grpSp>
      <p:sp>
        <p:nvSpPr>
          <p:cNvPr id="79880" name="Text Box 8">
            <a:extLst>
              <a:ext uri="{FF2B5EF4-FFF2-40B4-BE49-F238E27FC236}">
                <a16:creationId xmlns:a16="http://schemas.microsoft.com/office/drawing/2014/main" id="{97FE5CF0-2411-462E-B874-6123E097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59" y="5313606"/>
            <a:ext cx="77723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+mn-ea"/>
              </a:rPr>
              <a:t>如果有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（或者是男性），</a:t>
            </a:r>
            <a:r>
              <a:rPr lang="zh-CN" altLang="zh-CN" sz="2800" dirty="0">
                <a:latin typeface="+mn-ea"/>
              </a:rPr>
              <a:t>发生车祸的几率高4倍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2D15058-A0C7-4763-806E-02945296BD2A}"/>
              </a:ext>
            </a:extLst>
          </p:cNvPr>
          <p:cNvSpPr txBox="1">
            <a:spLocks noChangeArrowheads="1"/>
          </p:cNvSpPr>
          <p:nvPr/>
        </p:nvSpPr>
        <p:spPr>
          <a:xfrm>
            <a:off x="1039813" y="2667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Logistic</a:t>
            </a:r>
            <a:r>
              <a:rPr lang="zh-CN" altLang="en-US" dirty="0"/>
              <a:t>回归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C33C59B4-812B-4EF4-9E08-4F1DBDC7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2F9EB93-B526-48D3-A332-FB8AE071D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示例问题集*</a:t>
            </a:r>
            <a:r>
              <a:rPr lang="en-US" altLang="zh-CN" sz="4000" dirty="0"/>
              <a:t> Logistic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回归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C56FA8C-7C72-4038-A01B-B3FEDC0D1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82738"/>
            <a:ext cx="8229600" cy="3916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Q</a:t>
            </a:r>
            <a:r>
              <a:rPr lang="zh-CN" altLang="en-US" dirty="0"/>
              <a:t>： 考虑到这些特征，</a:t>
            </a:r>
            <a:r>
              <a:rPr lang="zh-CN" altLang="zh-CN" dirty="0"/>
              <a:t>一个人</a:t>
            </a:r>
            <a:r>
              <a:rPr lang="zh-CN" altLang="en-US" dirty="0"/>
              <a:t>撞车</a:t>
            </a:r>
            <a:r>
              <a:rPr lang="zh-CN" altLang="zh-CN" dirty="0"/>
              <a:t>的可能性是多少（1 =是，0 =否）：</a:t>
            </a:r>
            <a:endParaRPr lang="zh-CN" altLang="en-US" dirty="0"/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年龄：连续变量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视力问题：是（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）或否（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驾驶培训：是（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）或否（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5F919E3F-01E9-436D-868A-9641E3919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78425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*示例来自应用统计学与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SAS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编程语言，第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版，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 Cody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Smith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著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DC1438B6-D957-4B01-ABDE-E725B353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中的代码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C16A6EF5-766B-4636-84EF-72D94D1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17</a:t>
            </a:r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92607220-5EE0-4C03-AB96-782ED38E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67263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注释：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一般线性模型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family=binomial()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用于二项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zh-CN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回归模型</a:t>
            </a:r>
            <a:endParaRPr lang="en-US" altLang="zh-CN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FC8583-09CF-466B-97DE-A48F02ED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58112"/>
            <a:ext cx="8991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latin typeface="Monaco" charset="0"/>
              </a:rPr>
              <a:t>Library(MASS)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Crash&lt;-read.csv(</a:t>
            </a:r>
            <a:r>
              <a:rPr lang="en-US" altLang="zh-CN" sz="1600" dirty="0" err="1">
                <a:latin typeface="Monaco" charset="0"/>
              </a:rPr>
              <a:t>file.choose</a:t>
            </a:r>
            <a:r>
              <a:rPr lang="en-US" altLang="zh-CN" sz="1600" dirty="0">
                <a:latin typeface="Monaco" charset="0"/>
              </a:rPr>
              <a:t>(),header=TRUE)  #LogitCrash.csv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names(Crash)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#logistic regression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crash_log</a:t>
            </a:r>
            <a:r>
              <a:rPr lang="en-US" altLang="zh-CN" sz="1600" dirty="0">
                <a:latin typeface="Monaco" charset="0"/>
              </a:rPr>
              <a:t>&lt;-</a:t>
            </a:r>
            <a:r>
              <a:rPr lang="en-US" altLang="zh-CN" sz="1600" dirty="0" err="1">
                <a:solidFill>
                  <a:srgbClr val="0000FF"/>
                </a:solidFill>
                <a:latin typeface="Monaco" charset="0"/>
              </a:rPr>
              <a:t>glm</a:t>
            </a:r>
            <a:r>
              <a:rPr lang="en-US" altLang="zh-CN" sz="1600" dirty="0">
                <a:latin typeface="Monaco" charset="0"/>
              </a:rPr>
              <a:t>(</a:t>
            </a:r>
            <a:r>
              <a:rPr lang="en-US" altLang="zh-CN" sz="1600" dirty="0" err="1">
                <a:latin typeface="Monaco" charset="0"/>
              </a:rPr>
              <a:t>Crash~Age+Vision+DriverEd,data</a:t>
            </a:r>
            <a:r>
              <a:rPr lang="en-US" altLang="zh-CN" sz="1600" dirty="0">
                <a:latin typeface="Monaco" charset="0"/>
              </a:rPr>
              <a:t>=</a:t>
            </a:r>
            <a:r>
              <a:rPr lang="en-US" altLang="zh-CN" sz="1600" dirty="0" err="1">
                <a:latin typeface="Monaco" charset="0"/>
              </a:rPr>
              <a:t>driving,</a:t>
            </a:r>
            <a:r>
              <a:rPr lang="en-US" altLang="zh-CN" sz="1600" dirty="0" err="1">
                <a:solidFill>
                  <a:srgbClr val="0000FF"/>
                </a:solidFill>
                <a:latin typeface="Monaco" charset="0"/>
              </a:rPr>
              <a:t>family</a:t>
            </a:r>
            <a:r>
              <a:rPr lang="en-US" altLang="zh-CN" sz="1600" dirty="0">
                <a:solidFill>
                  <a:srgbClr val="0000FF"/>
                </a:solidFill>
                <a:latin typeface="Monaco" charset="0"/>
              </a:rPr>
              <a:t>=binomial()</a:t>
            </a:r>
            <a:r>
              <a:rPr lang="en-US" altLang="zh-CN" sz="1600" dirty="0">
                <a:latin typeface="Monaco" charset="0"/>
              </a:rPr>
              <a:t>)          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summary(</a:t>
            </a:r>
            <a:r>
              <a:rPr lang="en-US" altLang="zh-CN" sz="1600" dirty="0" err="1">
                <a:latin typeface="Monaco" charset="0"/>
              </a:rPr>
              <a:t>crash_log</a:t>
            </a:r>
            <a:r>
              <a:rPr lang="en-US" altLang="zh-CN" sz="1600" dirty="0">
                <a:latin typeface="Monaco" charset="0"/>
              </a:rPr>
              <a:t>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562AF83C-38FD-4335-B5E8-62549DB3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38113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输出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D4B0DD2E-4ED2-4784-AF0C-477A87F2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D78BA-D840-4CC3-BC41-5901D9F8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i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不重要</a:t>
            </a:r>
            <a:endParaRPr lang="en-US" altLang="zh-CN" i="1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8DD350-ED5C-45E9-89B6-F23340AE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03263"/>
            <a:ext cx="838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latin typeface="Monaco" charset="0"/>
              </a:rPr>
              <a:t>Call: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glm</a:t>
            </a:r>
            <a:r>
              <a:rPr lang="en-US" altLang="zh-CN" sz="1600" dirty="0">
                <a:latin typeface="Monaco" charset="0"/>
              </a:rPr>
              <a:t>(formula = </a:t>
            </a:r>
            <a:r>
              <a:rPr lang="en-US" altLang="zh-CN" sz="1600" dirty="0" err="1">
                <a:latin typeface="Monaco" charset="0"/>
              </a:rPr>
              <a:t>crash~age+vision+drive_ed</a:t>
            </a:r>
            <a:r>
              <a:rPr lang="en-US" altLang="zh-CN" sz="1600" dirty="0">
                <a:latin typeface="Monaco" charset="0"/>
              </a:rPr>
              <a:t>, family=binomial(), data = driving)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Deviance Residuals: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    Min       1Q   Median       3Q      Max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-1.9636  -0.7141   0.5116   0.9790   1.8354  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Coefficients: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             Estimate Std. Error z value </a:t>
            </a:r>
            <a:r>
              <a:rPr lang="en-US" altLang="zh-CN" sz="1600" dirty="0" err="1">
                <a:latin typeface="Monaco" charset="0"/>
              </a:rPr>
              <a:t>Pr</a:t>
            </a:r>
            <a:r>
              <a:rPr lang="en-US" altLang="zh-CN" sz="1600" dirty="0">
                <a:latin typeface="Monaco" charset="0"/>
              </a:rPr>
              <a:t>(&gt;|z|)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(Intercept) -0.188324   0.994551  -0.189   0.8498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age          0.006557   0.018256   0.359   0.7195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vision       1.709734   0.705577   2.423   0.0154 *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drive_ed</a:t>
            </a:r>
            <a:r>
              <a:rPr lang="en-US" altLang="zh-CN" sz="1600" dirty="0">
                <a:latin typeface="Monaco" charset="0"/>
              </a:rPr>
              <a:t>    -1.493924   0.704572  -2.120   0.0340 *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---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Signif</a:t>
            </a:r>
            <a:r>
              <a:rPr lang="en-US" altLang="zh-CN" sz="1600" dirty="0">
                <a:latin typeface="Monaco" charset="0"/>
              </a:rPr>
              <a:t>. codes:  0 </a:t>
            </a:r>
            <a:r>
              <a:rPr lang="ja-JP" altLang="en-US" sz="1600" dirty="0">
                <a:latin typeface="Monaco" charset="0"/>
              </a:rPr>
              <a:t>‘</a:t>
            </a:r>
            <a:r>
              <a:rPr lang="en-US" altLang="ja-JP" sz="1600" dirty="0">
                <a:latin typeface="Monaco" charset="0"/>
              </a:rPr>
              <a:t>***</a:t>
            </a:r>
            <a:r>
              <a:rPr lang="ja-JP" altLang="en-US" sz="1600" dirty="0">
                <a:latin typeface="Monaco" charset="0"/>
              </a:rPr>
              <a:t>’</a:t>
            </a:r>
            <a:r>
              <a:rPr lang="en-US" altLang="ja-JP" sz="1600" dirty="0">
                <a:latin typeface="Monaco" charset="0"/>
              </a:rPr>
              <a:t> 0.001 </a:t>
            </a:r>
            <a:r>
              <a:rPr lang="ja-JP" altLang="en-US" sz="1600" dirty="0">
                <a:latin typeface="Monaco" charset="0"/>
              </a:rPr>
              <a:t>‘</a:t>
            </a:r>
            <a:r>
              <a:rPr lang="en-US" altLang="ja-JP" sz="1600" dirty="0">
                <a:latin typeface="Monaco" charset="0"/>
              </a:rPr>
              <a:t>**</a:t>
            </a:r>
            <a:r>
              <a:rPr lang="ja-JP" altLang="en-US" sz="1600" dirty="0">
                <a:latin typeface="Monaco" charset="0"/>
              </a:rPr>
              <a:t>’</a:t>
            </a:r>
            <a:r>
              <a:rPr lang="en-US" altLang="ja-JP" sz="1600" dirty="0">
                <a:latin typeface="Monaco" charset="0"/>
              </a:rPr>
              <a:t> 0.01 </a:t>
            </a:r>
            <a:r>
              <a:rPr lang="ja-JP" altLang="en-US" sz="1600" dirty="0">
                <a:latin typeface="Monaco" charset="0"/>
              </a:rPr>
              <a:t>‘</a:t>
            </a:r>
            <a:r>
              <a:rPr lang="en-US" altLang="ja-JP" sz="1600" dirty="0">
                <a:latin typeface="Monaco" charset="0"/>
              </a:rPr>
              <a:t>*</a:t>
            </a:r>
            <a:r>
              <a:rPr lang="ja-JP" altLang="en-US" sz="1600" dirty="0">
                <a:latin typeface="Monaco" charset="0"/>
              </a:rPr>
              <a:t>’</a:t>
            </a:r>
            <a:r>
              <a:rPr lang="en-US" altLang="ja-JP" sz="1600" dirty="0">
                <a:latin typeface="Monaco" charset="0"/>
              </a:rPr>
              <a:t> 0.05 </a:t>
            </a:r>
            <a:r>
              <a:rPr lang="ja-JP" altLang="en-US" sz="1600" dirty="0">
                <a:latin typeface="Monaco" charset="0"/>
              </a:rPr>
              <a:t>‘</a:t>
            </a:r>
            <a:r>
              <a:rPr lang="en-US" altLang="ja-JP" sz="1600" dirty="0">
                <a:latin typeface="Monaco" charset="0"/>
              </a:rPr>
              <a:t>.</a:t>
            </a:r>
            <a:r>
              <a:rPr lang="ja-JP" altLang="en-US" sz="1600" dirty="0">
                <a:latin typeface="Monaco" charset="0"/>
              </a:rPr>
              <a:t>’</a:t>
            </a:r>
            <a:r>
              <a:rPr lang="en-US" altLang="ja-JP" sz="1600" dirty="0">
                <a:latin typeface="Monaco" charset="0"/>
              </a:rPr>
              <a:t> 0.1 </a:t>
            </a:r>
            <a:r>
              <a:rPr lang="ja-JP" altLang="en-US" sz="1600" dirty="0">
                <a:latin typeface="Monaco" charset="0"/>
              </a:rPr>
              <a:t>‘</a:t>
            </a:r>
            <a:r>
              <a:rPr lang="en-US" altLang="ja-JP" sz="1600" dirty="0">
                <a:latin typeface="Monaco" charset="0"/>
              </a:rPr>
              <a:t> </a:t>
            </a:r>
            <a:r>
              <a:rPr lang="ja-JP" altLang="en-US" sz="1600" dirty="0">
                <a:latin typeface="Monaco" charset="0"/>
              </a:rPr>
              <a:t>’</a:t>
            </a:r>
            <a:r>
              <a:rPr lang="en-US" altLang="ja-JP" sz="1600" dirty="0">
                <a:latin typeface="Monaco" charset="0"/>
              </a:rPr>
              <a:t> 1 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(Dispersion parameter for binomial family taken to be 1)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    Null deviance: 61.827  on 44  degrees of freedom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Residual deviance: 50.158  on 41  degrees of freedom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AIC: 58.158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Number of Fisher Scoring iterations: 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CE8DC8C-CA74-4AC2-BB56-1341A5B8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181601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-2LL(initial)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E66D9E9-D9AD-43CE-973B-2C570533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5578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-2LL(</a:t>
            </a:r>
            <a:r>
              <a:rPr lang="en-US" altLang="zh-CN" i="1" dirty="0" err="1">
                <a:latin typeface="Times New Roman" panose="02020603050405020304" pitchFamily="18" charset="0"/>
              </a:rPr>
              <a:t>converg</a:t>
            </a:r>
            <a:r>
              <a:rPr lang="en-US" altLang="zh-CN" i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B8A830-4C21-4C09-A4BC-B001D916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588" y="582295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i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最大默认值</a:t>
            </a:r>
            <a:r>
              <a:rPr lang="en-US" altLang="zh-CN" i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=25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736FF462-F4E1-4A04-9F3C-6E7FAB0B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33400"/>
            <a:ext cx="262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年龄已被移除</a:t>
            </a:r>
            <a:endParaRPr lang="en-US" altLang="zh-CN" i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62169F-26C9-4CD3-B585-8EC40609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1139"/>
            <a:ext cx="89154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>
                <a:latin typeface="Monaco" charset="0"/>
              </a:rPr>
              <a:t>&gt; crash_log2&lt;-</a:t>
            </a:r>
            <a:r>
              <a:rPr lang="en-US" altLang="zh-CN" sz="1600" dirty="0" err="1">
                <a:latin typeface="Monaco" charset="0"/>
              </a:rPr>
              <a:t>glm</a:t>
            </a:r>
            <a:r>
              <a:rPr lang="en-US" altLang="zh-CN" sz="1600" dirty="0">
                <a:latin typeface="Monaco" charset="0"/>
              </a:rPr>
              <a:t>(</a:t>
            </a:r>
            <a:r>
              <a:rPr lang="en-US" altLang="zh-CN" sz="1600" dirty="0" err="1">
                <a:latin typeface="Monaco" charset="0"/>
              </a:rPr>
              <a:t>Crash~Vision+DriverEd,data</a:t>
            </a:r>
            <a:r>
              <a:rPr lang="en-US" altLang="zh-CN" sz="1600" dirty="0">
                <a:latin typeface="Monaco" charset="0"/>
              </a:rPr>
              <a:t>=</a:t>
            </a:r>
            <a:r>
              <a:rPr lang="en-US" altLang="zh-CN" sz="1600" dirty="0" err="1">
                <a:latin typeface="Monaco" charset="0"/>
              </a:rPr>
              <a:t>Crash,family</a:t>
            </a:r>
            <a:r>
              <a:rPr lang="en-US" altLang="zh-CN" sz="1600" dirty="0">
                <a:latin typeface="Monaco" charset="0"/>
              </a:rPr>
              <a:t>=binomial())        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&gt; summary(crash_log2)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Call: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glm</a:t>
            </a:r>
            <a:r>
              <a:rPr lang="en-US" altLang="zh-CN" sz="1600" dirty="0">
                <a:latin typeface="Monaco" charset="0"/>
              </a:rPr>
              <a:t>(formula = Crash ~ Vision + </a:t>
            </a:r>
            <a:r>
              <a:rPr lang="en-US" altLang="zh-CN" sz="1600" dirty="0" err="1">
                <a:latin typeface="Monaco" charset="0"/>
              </a:rPr>
              <a:t>DriverEd</a:t>
            </a:r>
            <a:r>
              <a:rPr lang="en-US" altLang="zh-CN" sz="1600" dirty="0">
                <a:latin typeface="Monaco" charset="0"/>
              </a:rPr>
              <a:t>, family = binomial(),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    data = Crash)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Deviance Residuals: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    Min       1Q   Median       3Q      Max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-1.9872  -0.6672   0.5468   1.0430   1.7954  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Coefficients: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            Estimate Std. Error z value </a:t>
            </a:r>
            <a:r>
              <a:rPr lang="en-US" altLang="zh-CN" sz="1600" dirty="0" err="1">
                <a:latin typeface="Monaco" charset="0"/>
              </a:rPr>
              <a:t>Pr</a:t>
            </a:r>
            <a:r>
              <a:rPr lang="en-US" altLang="zh-CN" sz="1600" dirty="0">
                <a:latin typeface="Monaco" charset="0"/>
              </a:rPr>
              <a:t>(&gt;|z|)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(Intercept)   0.1110     0.5457   0.203   0.8388  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Vision        1.7139     0.7049   2.432   0.0150 *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DriverEd</a:t>
            </a:r>
            <a:r>
              <a:rPr lang="en-US" altLang="zh-CN" sz="1600" dirty="0">
                <a:latin typeface="Monaco" charset="0"/>
              </a:rPr>
              <a:t>     -1.5001     0.7037  -2.132   0.0330 *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---</a:t>
            </a: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Signif</a:t>
            </a:r>
            <a:r>
              <a:rPr lang="en-US" altLang="zh-CN" sz="1600" dirty="0">
                <a:latin typeface="Monaco" charset="0"/>
              </a:rPr>
              <a:t>. codes:  0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altLang="zh-CN" sz="1600" dirty="0">
                <a:latin typeface="Monaco" charset="0"/>
              </a:rPr>
              <a:t>***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altLang="zh-CN" sz="1600" dirty="0">
                <a:latin typeface="Monaco" charset="0"/>
              </a:rPr>
              <a:t> 0.001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altLang="zh-CN" sz="1600" dirty="0">
                <a:latin typeface="Monaco" charset="0"/>
              </a:rPr>
              <a:t>**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altLang="zh-CN" sz="1600" dirty="0">
                <a:latin typeface="Monaco" charset="0"/>
              </a:rPr>
              <a:t> 0.01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altLang="zh-CN" sz="1600" dirty="0">
                <a:latin typeface="Monaco" charset="0"/>
              </a:rPr>
              <a:t>*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altLang="zh-CN" sz="1600" dirty="0">
                <a:latin typeface="Monaco" charset="0"/>
              </a:rPr>
              <a:t> 0.05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altLang="zh-CN" sz="1600" dirty="0">
                <a:latin typeface="Monaco" charset="0"/>
              </a:rPr>
              <a:t>.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altLang="zh-CN" sz="1600" dirty="0">
                <a:latin typeface="Monaco" charset="0"/>
              </a:rPr>
              <a:t> 0.1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altLang="zh-CN" sz="1600" dirty="0">
                <a:latin typeface="Monaco" charset="0"/>
              </a:rPr>
              <a:t> 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altLang="zh-CN" sz="1600" dirty="0">
                <a:latin typeface="Monaco" charset="0"/>
              </a:rPr>
              <a:t> 1 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(Dispersion parameter for binomial family taken to be 1)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    Null deviance: 61.827  on 44  degrees of freedom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Residual deviance: 50.287  on 42  degrees of freedom</a:t>
            </a:r>
          </a:p>
          <a:p>
            <a:pPr eaLnBrk="1" hangingPunct="1"/>
            <a:r>
              <a:rPr lang="en-US" altLang="zh-CN" sz="1600" dirty="0">
                <a:latin typeface="Monaco" charset="0"/>
              </a:rPr>
              <a:t>AIC: 56.287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  <a:p>
            <a:pPr eaLnBrk="1" hangingPunct="1"/>
            <a:r>
              <a:rPr lang="en-US" altLang="zh-CN" sz="1600" dirty="0">
                <a:latin typeface="Monaco" charset="0"/>
              </a:rPr>
              <a:t>Number of Fisher Scoring iterations: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523D-ADD6-43B4-8BAE-EF7FE598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回归模型（或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模型）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F56F745-DC2F-4502-AD7C-94C97F91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适合分类因变量的回归模型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因变量</a:t>
            </a:r>
          </a:p>
          <a:p>
            <a:pPr marL="36480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最简单形式的形式：二分变量</a:t>
            </a:r>
          </a:p>
          <a:p>
            <a:pPr marL="52482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两种选择：碰撞或不碰撞</a:t>
            </a:r>
          </a:p>
          <a:p>
            <a:pPr marL="36480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可以有两个以上的类别（多项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480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可用于有序或无序数据（有序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自变量</a:t>
            </a:r>
          </a:p>
          <a:p>
            <a:pPr marL="364808" indent="-18288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可以是定量或分类的</a:t>
            </a:r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CC79E891-7962-4204-9431-0AB9E215E6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055E7-60C6-490B-A12C-33AB470E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1B9A197E-0420-4A62-97E7-21CF0B30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088FB045-8665-429E-A070-B41C3966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20743F-AB75-4633-BB50-4F5D8B6E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719072"/>
            <a:ext cx="8915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dirty="0" err="1">
                <a:latin typeface="Monaco" charset="0"/>
              </a:rPr>
              <a:t>Crash$Vision</a:t>
            </a:r>
            <a:r>
              <a:rPr lang="en-US" altLang="zh-CN" sz="1600" dirty="0">
                <a:latin typeface="Monaco" charset="0"/>
              </a:rPr>
              <a:t> &lt;-factor(</a:t>
            </a:r>
            <a:r>
              <a:rPr lang="en-US" altLang="zh-CN" sz="1600" dirty="0" err="1">
                <a:latin typeface="Monaco" charset="0"/>
              </a:rPr>
              <a:t>Crash$Vision,</a:t>
            </a:r>
            <a:r>
              <a:rPr lang="en-US" altLang="zh-CN" sz="1600" dirty="0" err="1">
                <a:solidFill>
                  <a:srgbClr val="0000FF"/>
                </a:solidFill>
                <a:latin typeface="Monaco" charset="0"/>
              </a:rPr>
              <a:t>levels</a:t>
            </a:r>
            <a:r>
              <a:rPr lang="en-US" altLang="zh-CN" sz="1600" dirty="0">
                <a:solidFill>
                  <a:srgbClr val="0000FF"/>
                </a:solidFill>
                <a:latin typeface="Monaco" charset="0"/>
              </a:rPr>
              <a:t>=c("0","1"),labels=c("</a:t>
            </a:r>
            <a:r>
              <a:rPr lang="en-US" altLang="zh-CN" sz="1600" dirty="0" err="1">
                <a:solidFill>
                  <a:srgbClr val="0000FF"/>
                </a:solidFill>
                <a:latin typeface="Monaco" charset="0"/>
              </a:rPr>
              <a:t>No","Yes</a:t>
            </a:r>
            <a:r>
              <a:rPr lang="en-US" altLang="zh-CN" sz="1600" dirty="0">
                <a:solidFill>
                  <a:srgbClr val="0000FF"/>
                </a:solidFill>
                <a:latin typeface="Monaco" charset="0"/>
              </a:rPr>
              <a:t>"))</a:t>
            </a:r>
          </a:p>
          <a:p>
            <a:pPr eaLnBrk="1" hangingPunct="1"/>
            <a:endParaRPr lang="en-US" altLang="zh-CN" sz="1600" dirty="0">
              <a:solidFill>
                <a:srgbClr val="0000FF"/>
              </a:solidFill>
              <a:latin typeface="Monaco" charset="0"/>
            </a:endParaRPr>
          </a:p>
          <a:p>
            <a:pPr eaLnBrk="1" hangingPunct="1"/>
            <a:r>
              <a:rPr lang="en-US" altLang="zh-CN" sz="1600" dirty="0" err="1">
                <a:latin typeface="Monaco" charset="0"/>
              </a:rPr>
              <a:t>Crash$DriverEd</a:t>
            </a:r>
            <a:r>
              <a:rPr lang="en-US" altLang="zh-CN" sz="1600" dirty="0">
                <a:latin typeface="Monaco" charset="0"/>
              </a:rPr>
              <a:t> &lt;-factor(</a:t>
            </a:r>
            <a:r>
              <a:rPr lang="en-US" altLang="zh-CN" sz="1600" dirty="0" err="1">
                <a:latin typeface="Monaco" charset="0"/>
              </a:rPr>
              <a:t>Crash$DriverEd,</a:t>
            </a:r>
            <a:r>
              <a:rPr lang="en-US" altLang="zh-CN" sz="1600" dirty="0" err="1">
                <a:solidFill>
                  <a:srgbClr val="0000FF"/>
                </a:solidFill>
                <a:latin typeface="Monaco" charset="0"/>
              </a:rPr>
              <a:t>levels</a:t>
            </a:r>
            <a:r>
              <a:rPr lang="en-US" altLang="zh-CN" sz="1600" dirty="0">
                <a:solidFill>
                  <a:srgbClr val="0000FF"/>
                </a:solidFill>
                <a:latin typeface="Monaco" charset="0"/>
              </a:rPr>
              <a:t>=c("0","1"),labels=c("</a:t>
            </a:r>
            <a:r>
              <a:rPr lang="en-US" altLang="zh-CN" sz="1600" dirty="0" err="1">
                <a:solidFill>
                  <a:srgbClr val="0000FF"/>
                </a:solidFill>
                <a:latin typeface="Monaco" charset="0"/>
              </a:rPr>
              <a:t>No","Yes</a:t>
            </a:r>
            <a:r>
              <a:rPr lang="en-US" altLang="zh-CN" sz="1600" dirty="0">
                <a:solidFill>
                  <a:srgbClr val="0000FF"/>
                </a:solidFill>
                <a:latin typeface="Monaco" charset="0"/>
              </a:rPr>
              <a:t>"))</a:t>
            </a:r>
          </a:p>
          <a:p>
            <a:pPr eaLnBrk="1" hangingPunct="1"/>
            <a:endParaRPr lang="en-US" altLang="zh-CN" sz="1600" dirty="0">
              <a:latin typeface="Monaco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4F4430-43B2-4066-A66A-4A9C2D8C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1"/>
            <a:ext cx="868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i-FI" altLang="zh-CN" sz="1800" dirty="0">
                <a:latin typeface="Monaco" charset="0"/>
              </a:rPr>
              <a:t>Coefficients:</a:t>
            </a:r>
          </a:p>
          <a:p>
            <a:pPr eaLnBrk="1" hangingPunct="1"/>
            <a:r>
              <a:rPr lang="fi-FI" altLang="zh-CN" sz="1800" dirty="0">
                <a:latin typeface="Monaco" charset="0"/>
              </a:rPr>
              <a:t>            Estimate Std. Error z value Pr(&gt;|z|)  </a:t>
            </a:r>
          </a:p>
          <a:p>
            <a:pPr eaLnBrk="1" hangingPunct="1"/>
            <a:r>
              <a:rPr lang="fi-FI" altLang="zh-CN" sz="1800" dirty="0">
                <a:latin typeface="Monaco" charset="0"/>
              </a:rPr>
              <a:t>(Intercept)   0.1110     0.5457   0.203   0.8388  </a:t>
            </a:r>
          </a:p>
          <a:p>
            <a:pPr eaLnBrk="1" hangingPunct="1"/>
            <a:r>
              <a:rPr lang="fi-FI" altLang="zh-CN" sz="1800" dirty="0">
                <a:latin typeface="Monaco" charset="0"/>
              </a:rPr>
              <a:t>Vision</a:t>
            </a:r>
            <a:r>
              <a:rPr lang="fi-FI" altLang="zh-CN" sz="1800" dirty="0">
                <a:solidFill>
                  <a:srgbClr val="0000FF"/>
                </a:solidFill>
                <a:latin typeface="Monaco" charset="0"/>
              </a:rPr>
              <a:t>Yes</a:t>
            </a:r>
            <a:r>
              <a:rPr lang="fi-FI" altLang="zh-CN" sz="1800" dirty="0">
                <a:latin typeface="Monaco" charset="0"/>
              </a:rPr>
              <a:t>     1.7139     0.7049   2.432   0.0150 *</a:t>
            </a:r>
          </a:p>
          <a:p>
            <a:pPr eaLnBrk="1" hangingPunct="1"/>
            <a:r>
              <a:rPr lang="fi-FI" altLang="zh-CN" sz="1800" dirty="0">
                <a:latin typeface="Monaco" charset="0"/>
              </a:rPr>
              <a:t>DriverEd</a:t>
            </a:r>
            <a:r>
              <a:rPr lang="fi-FI" altLang="zh-CN" sz="1800" dirty="0">
                <a:solidFill>
                  <a:srgbClr val="0000FF"/>
                </a:solidFill>
                <a:latin typeface="Monaco" charset="0"/>
              </a:rPr>
              <a:t>Yes</a:t>
            </a:r>
            <a:r>
              <a:rPr lang="fi-FI" altLang="zh-CN" sz="1800" dirty="0">
                <a:latin typeface="Monaco" charset="0"/>
              </a:rPr>
              <a:t>  -1.5001     0.7037  -2.132   0.0330 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8096DFE8-FF72-44A3-96E2-D1EE5240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解释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987" name="Text Placeholder 5">
            <a:extLst>
              <a:ext uri="{FF2B5EF4-FFF2-40B4-BE49-F238E27FC236}">
                <a16:creationId xmlns:a16="http://schemas.microsoft.com/office/drawing/2014/main" id="{6B9E8C9F-3C9E-4427-978B-D16529A98A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81200" y="3200400"/>
            <a:ext cx="8382000" cy="2185988"/>
          </a:xfrm>
        </p:spPr>
        <p:txBody>
          <a:bodyPr/>
          <a:lstStyle/>
          <a:p>
            <a:pPr eaLnBrk="1" hangingPunct="1"/>
            <a:r>
              <a:rPr lang="zh-CN" altLang="en-US" dirty="0"/>
              <a:t>如果驾驶员有视力问题，他</a:t>
            </a:r>
            <a:r>
              <a:rPr lang="en-US" altLang="zh-CN" dirty="0"/>
              <a:t>/</a:t>
            </a:r>
            <a:r>
              <a:rPr lang="zh-CN" altLang="en-US" dirty="0"/>
              <a:t>她更有可能发生撞车</a:t>
            </a:r>
          </a:p>
          <a:p>
            <a:pPr eaLnBrk="1" hangingPunct="1"/>
            <a:r>
              <a:rPr lang="zh-CN" altLang="en-US" dirty="0"/>
              <a:t>如果驾驶员参加了驾驶培训，他</a:t>
            </a:r>
            <a:r>
              <a:rPr lang="en-US" altLang="zh-CN" dirty="0"/>
              <a:t>/</a:t>
            </a:r>
            <a:r>
              <a:rPr lang="zh-CN" altLang="en-US" dirty="0"/>
              <a:t>她发生车祸的可能性就更小</a:t>
            </a:r>
            <a:endParaRPr lang="en-US" altLang="zh-CN" dirty="0"/>
          </a:p>
        </p:txBody>
      </p:sp>
      <p:graphicFrame>
        <p:nvGraphicFramePr>
          <p:cNvPr id="41988" name="Content Placeholder 4">
            <a:extLst>
              <a:ext uri="{FF2B5EF4-FFF2-40B4-BE49-F238E27FC236}">
                <a16:creationId xmlns:a16="http://schemas.microsoft.com/office/drawing/2014/main" id="{4B8D6DC8-C661-40C0-BD8C-DF22F742EBF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1524000"/>
          <a:ext cx="79517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3273120" imgH="447840" progId="Equation.3">
                  <p:embed/>
                </p:oleObj>
              </mc:Choice>
              <mc:Fallback>
                <p:oleObj name="Equation" r:id="rId3" imgW="3273120" imgH="447840" progId="Equation.3">
                  <p:embed/>
                  <p:pic>
                    <p:nvPicPr>
                      <p:cNvPr id="0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79517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Slide Number Placeholder 3">
            <a:extLst>
              <a:ext uri="{FF2B5EF4-FFF2-40B4-BE49-F238E27FC236}">
                <a16:creationId xmlns:a16="http://schemas.microsoft.com/office/drawing/2014/main" id="{2CF08C07-72D7-444B-8242-DF23A1AB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D49CAD1-DE9D-40A9-B7DD-981A22C8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22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45350C4-A674-469D-87AF-4E6B09060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175AA4D-FA9B-4BA9-B54B-AB8E919D2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dirty="0"/>
              <a:t>目的：如果你的因变量有两个以上的类别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数据没有固有顺序</a:t>
            </a:r>
            <a:endParaRPr lang="en-US" altLang="zh-CN" dirty="0"/>
          </a:p>
          <a:p>
            <a:pPr eaLnBrk="1" hangingPunct="1">
              <a:spcAft>
                <a:spcPct val="0"/>
              </a:spcAft>
            </a:pPr>
            <a:r>
              <a:rPr lang="zh-CN" altLang="en-US" dirty="0">
                <a:latin typeface="+mn-ea"/>
              </a:rPr>
              <a:t>示例</a:t>
            </a:r>
          </a:p>
          <a:p>
            <a:pPr marL="384048" lvl="1" indent="-182880" eaLnBrk="1" hangingPunct="1">
              <a:spcAft>
                <a:spcPts val="0"/>
              </a:spcAft>
              <a:defRPr/>
            </a:pP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出行方式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：公共汽车、汽车、自行车或步行</a:t>
            </a:r>
          </a:p>
          <a:p>
            <a:pPr marL="384048" lvl="1" indent="-182880" eaLnBrk="1" hangingPunct="1">
              <a:spcAft>
                <a:spcPts val="0"/>
              </a:spcAft>
              <a:defRPr/>
            </a:pP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道路选择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：主干道、双车道公路、高速公路</a:t>
            </a:r>
          </a:p>
          <a:p>
            <a:pPr marL="384048" lvl="1" indent="-182880" eaLnBrk="1" hangingPunct="1">
              <a:spcAft>
                <a:spcPts val="0"/>
              </a:spcAft>
              <a:defRPr/>
            </a:pP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首选新闻来源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：互联网、报纸、朋友</a:t>
            </a:r>
          </a:p>
          <a:p>
            <a:pPr marL="384048" lvl="1" indent="-182880" eaLnBrk="1" hangingPunct="1">
              <a:spcAft>
                <a:spcPts val="0"/>
              </a:spcAft>
              <a:defRPr/>
            </a:pP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政治派别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：共和党、民主党，两者都不是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40DA2523-5DB7-4905-8CAE-A697DA7B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23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DAB1EE7-FD75-45C1-95E7-5BD62D8CE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6" name="Text Box 3">
                <a:extLst>
                  <a:ext uri="{FF2B5EF4-FFF2-40B4-BE49-F238E27FC236}">
                    <a16:creationId xmlns:a16="http://schemas.microsoft.com/office/drawing/2014/main" id="{1DAF89C6-4594-4CB3-8267-BEAA0871D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4100" y="1524000"/>
                <a:ext cx="7391400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+mn-ea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0" dirty="0" smtClean="0">
                        <a:latin typeface="+mn-ea"/>
                      </a:rPr>
                      <m:t>=</m:t>
                    </m:r>
                    <m:r>
                      <a:rPr lang="zh-CN" altLang="en-US" sz="2400" i="1" dirty="0">
                        <a:latin typeface="+mn-ea"/>
                      </a:rPr>
                      <m:t>第</m:t>
                    </m:r>
                    <m:r>
                      <a:rPr lang="en-US" altLang="zh-CN" sz="2400" i="1" dirty="0">
                        <a:latin typeface="+mn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个人属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+mn-ea"/>
                      </a:rPr>
                      <m:t>𝑛</m:t>
                    </m:r>
                    <m:r>
                      <a:rPr lang="zh-CN" altLang="en-US" sz="2400" i="1" dirty="0" smtClean="0">
                        <a:latin typeface="+mn-ea"/>
                      </a:rPr>
                      <m:t>个</m:t>
                    </m:r>
                    <m:r>
                      <a:rPr lang="zh-CN" altLang="en-US" sz="2400" i="1" dirty="0">
                        <a:latin typeface="+mn-ea"/>
                      </a:rPr>
                      <m:t>类别中</m:t>
                    </m:r>
                    <m:r>
                      <a:rPr lang="en-US" altLang="zh-CN" sz="2400" i="1" dirty="0">
                        <a:latin typeface="+mn-ea"/>
                      </a:rPr>
                      <m:t>𝑗</m:t>
                    </m:r>
                    <m:r>
                      <a:rPr lang="zh-CN" altLang="en-US" sz="2400" i="1" dirty="0" smtClean="0">
                        <a:latin typeface="+mn-ea"/>
                      </a:rPr>
                      <m:t>类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的概率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44036" name="Text Box 3">
                <a:extLst>
                  <a:ext uri="{FF2B5EF4-FFF2-40B4-BE49-F238E27FC236}">
                    <a16:creationId xmlns:a16="http://schemas.microsoft.com/office/drawing/2014/main" id="{1DAF89C6-4594-4CB3-8267-BEAA0871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100" y="1524000"/>
                <a:ext cx="7391400" cy="498598"/>
              </a:xfrm>
              <a:prstGeom prst="rect">
                <a:avLst/>
              </a:prstGeom>
              <a:blipFill>
                <a:blip r:embed="rId2"/>
                <a:stretch>
                  <a:fillRect l="-1237" t="-13415" b="-158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844" name="Text Box 4">
                <a:extLst>
                  <a:ext uri="{FF2B5EF4-FFF2-40B4-BE49-F238E27FC236}">
                    <a16:creationId xmlns:a16="http://schemas.microsoft.com/office/drawing/2014/main" id="{CC12DD4C-7E72-4E83-A233-1423DCB55F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2590800"/>
                <a:ext cx="6134100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个人选择</a:t>
                </a:r>
                <a:r>
                  <a:rPr lang="en-US" altLang="zh-CN" sz="2400" dirty="0">
                    <a:latin typeface="+mn-ea"/>
                  </a:rPr>
                  <a:t>1</a:t>
                </a:r>
                <a:r>
                  <a:rPr lang="zh-CN" altLang="en-US" sz="2400" dirty="0">
                    <a:latin typeface="+mn-ea"/>
                  </a:rPr>
                  <a:t>的概率</a:t>
                </a:r>
                <a:endParaRPr lang="zh-CN" altLang="en-US" sz="24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个人选择</a:t>
                </a:r>
                <a:r>
                  <a:rPr lang="en-US" altLang="zh-CN" sz="2400" dirty="0">
                    <a:latin typeface="+mn-ea"/>
                  </a:rPr>
                  <a:t>2</a:t>
                </a:r>
                <a:r>
                  <a:rPr lang="zh-CN" altLang="en-US" sz="2400" dirty="0">
                    <a:latin typeface="+mn-ea"/>
                  </a:rPr>
                  <a:t>的概率</a:t>
                </a:r>
                <a:endParaRPr lang="zh-CN" altLang="en-US" sz="24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个人选择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的概率</a:t>
                </a:r>
                <a:endParaRPr lang="en-US" altLang="zh-CN" sz="2400" i="1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419844" name="Text Box 4">
                <a:extLst>
                  <a:ext uri="{FF2B5EF4-FFF2-40B4-BE49-F238E27FC236}">
                    <a16:creationId xmlns:a16="http://schemas.microsoft.com/office/drawing/2014/main" id="{CC12DD4C-7E72-4E83-A233-1423DCB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590800"/>
                <a:ext cx="6134100" cy="1938992"/>
              </a:xfrm>
              <a:prstGeom prst="rect">
                <a:avLst/>
              </a:prstGeom>
              <a:blipFill>
                <a:blip r:embed="rId3"/>
                <a:stretch>
                  <a:fillRect l="-298" t="-3459" b="-53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845" name="Text Box 5">
                <a:extLst>
                  <a:ext uri="{FF2B5EF4-FFF2-40B4-BE49-F238E27FC236}">
                    <a16:creationId xmlns:a16="http://schemas.microsoft.com/office/drawing/2014/main" id="{074B3957-A06D-4AEC-BAA1-907C81D04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103167"/>
                <a:ext cx="41021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+mn-ea"/>
                          </a:rPr>
                          <m:t>𝑖</m:t>
                        </m:r>
                        <m:r>
                          <a:rPr lang="en-US" altLang="zh-CN" sz="2400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+mn-ea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+mn-ea"/>
                          </a:rPr>
                          <m:t>𝑖</m:t>
                        </m:r>
                        <m:r>
                          <a:rPr lang="en-US" altLang="zh-CN" sz="2400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+mn-ea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+mn-ea"/>
                          </a:rPr>
                          <m:t>𝑖</m:t>
                        </m:r>
                        <m:r>
                          <a:rPr lang="en-US" altLang="zh-CN" sz="2400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+mn-ea"/>
                      </a:rPr>
                      <m:t>=1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419845" name="Text Box 5">
                <a:extLst>
                  <a:ext uri="{FF2B5EF4-FFF2-40B4-BE49-F238E27FC236}">
                    <a16:creationId xmlns:a16="http://schemas.microsoft.com/office/drawing/2014/main" id="{074B3957-A06D-4AEC-BAA1-907C81D0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5103167"/>
                <a:ext cx="4102100" cy="461665"/>
              </a:xfrm>
              <a:prstGeom prst="rect">
                <a:avLst/>
              </a:prstGeom>
              <a:blipFill>
                <a:blip r:embed="rId4"/>
                <a:stretch>
                  <a:fillRect l="-2229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/>
      <p:bldP spid="4198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7">
            <a:extLst>
              <a:ext uri="{FF2B5EF4-FFF2-40B4-BE49-F238E27FC236}">
                <a16:creationId xmlns:a16="http://schemas.microsoft.com/office/drawing/2014/main" id="{E735E4C1-4185-4CFD-BCF9-23421735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24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28C8FED-A6A6-42E3-9C55-3C014B0D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60" name="Object 3">
                <a:extLst>
                  <a:ext uri="{FF2B5EF4-FFF2-40B4-BE49-F238E27FC236}">
                    <a16:creationId xmlns:a16="http://schemas.microsoft.com/office/drawing/2014/main" id="{301FA637-12D1-452D-8612-74CF146C6467}"/>
                  </a:ext>
                </a:extLst>
              </p:cNvPr>
              <p:cNvSpPr txBox="1"/>
              <p:nvPr>
                <p:ph sz="half" idx="1"/>
              </p:nvPr>
            </p:nvSpPr>
            <p:spPr bwMode="auto">
              <a:xfrm>
                <a:off x="2336800" y="1827213"/>
                <a:ext cx="5207000" cy="12604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回想一下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二项</m:t>
                    </m:r>
                    <m:r>
                      <m:rPr>
                        <m:nor/>
                      </m:rPr>
                      <a:rPr lang="en-US" altLang="zh-CN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logit</m:t>
                    </m:r>
                    <m:r>
                      <m:rPr>
                        <m:nor/>
                      </m:rPr>
                      <a:rPr lang="zh-CN" alt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模型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060" name="Object 3">
                <a:extLst>
                  <a:ext uri="{FF2B5EF4-FFF2-40B4-BE49-F238E27FC236}">
                    <a16:creationId xmlns:a16="http://schemas.microsoft.com/office/drawing/2014/main" id="{301FA637-12D1-452D-8612-74CF146C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336800" y="1827213"/>
                <a:ext cx="5207000" cy="1260475"/>
              </a:xfrm>
              <a:prstGeom prst="rect">
                <a:avLst/>
              </a:prstGeom>
              <a:blipFill>
                <a:blip r:embed="rId2"/>
                <a:stretch>
                  <a:fillRect l="-2105" t="-434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0868" name="Object 4">
                <a:extLst>
                  <a:ext uri="{FF2B5EF4-FFF2-40B4-BE49-F238E27FC236}">
                    <a16:creationId xmlns:a16="http://schemas.microsoft.com/office/drawing/2014/main" id="{006BCFE3-A662-4E8D-9992-B3ED13F1FE90}"/>
                  </a:ext>
                </a:extLst>
              </p:cNvPr>
              <p:cNvSpPr txBox="1"/>
              <p:nvPr>
                <p:ph sz="quarter" idx="3"/>
              </p:nvPr>
            </p:nvSpPr>
            <p:spPr bwMode="auto">
              <a:xfrm>
                <a:off x="2347913" y="3429000"/>
                <a:ext cx="4141787" cy="29448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多项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模型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简单的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认为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0868" name="Object 4">
                <a:extLst>
                  <a:ext uri="{FF2B5EF4-FFF2-40B4-BE49-F238E27FC236}">
                    <a16:creationId xmlns:a16="http://schemas.microsoft.com/office/drawing/2014/main" id="{006BCFE3-A662-4E8D-9992-B3ED13F1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347913" y="3429000"/>
                <a:ext cx="4141787" cy="2944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869" name="AutoShape 5">
            <a:extLst>
              <a:ext uri="{FF2B5EF4-FFF2-40B4-BE49-F238E27FC236}">
                <a16:creationId xmlns:a16="http://schemas.microsoft.com/office/drawing/2014/main" id="{B92BC703-E3A5-41A4-A5EC-16202083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2" y="3733800"/>
            <a:ext cx="2681287" cy="2286000"/>
          </a:xfrm>
          <a:prstGeom prst="flowChartSummingJunction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zh-CN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0870" name="Text Box 6">
                <a:extLst>
                  <a:ext uri="{FF2B5EF4-FFF2-40B4-BE49-F238E27FC236}">
                    <a16:creationId xmlns:a16="http://schemas.microsoft.com/office/drawing/2014/main" id="{149772E0-395F-41A8-84F9-68A116AAD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913" y="3767138"/>
                <a:ext cx="6580187" cy="2416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为什么？</a:t>
                </a:r>
                <a:endParaRPr lang="en-US" altLang="zh-CN" sz="22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（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）</a:t>
                </a:r>
                <a:r>
                  <a:rPr lang="zh-CN" altLang="zh-CN" sz="2400" dirty="0"/>
                  <a:t>人们</a:t>
                </a:r>
                <a:r>
                  <a:rPr lang="zh-CN" altLang="en-US" sz="2400" dirty="0"/>
                  <a:t>这么做</a:t>
                </a:r>
                <a:r>
                  <a:rPr lang="zh-CN" altLang="zh-CN" sz="2400" dirty="0"/>
                  <a:t>； 但效率低下</a:t>
                </a:r>
                <a:r>
                  <a:rPr lang="zh-CN" altLang="en-US" sz="2400" dirty="0"/>
                  <a:t>，</a:t>
                </a:r>
                <a:r>
                  <a:rPr lang="zh-CN" altLang="zh-CN" sz="2400" dirty="0"/>
                  <a:t>并导致更大的标准</a:t>
                </a:r>
                <a:r>
                  <a:rPr lang="zh-CN" altLang="en-US" sz="2400" dirty="0"/>
                  <a:t>差</a:t>
                </a:r>
                <a:endParaRPr lang="en-US" altLang="zh-CN" sz="22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（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2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（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3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）</a:t>
                </a:r>
                <a:r>
                  <a:rPr lang="zh-CN" altLang="en-US" sz="2400" dirty="0"/>
                  <a:t>如果基础模型类别是罕见事件，会出现问题 </a:t>
                </a:r>
                <a:endParaRPr lang="en-US" altLang="zh-CN" sz="22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420870" name="Text Box 6">
                <a:extLst>
                  <a:ext uri="{FF2B5EF4-FFF2-40B4-BE49-F238E27FC236}">
                    <a16:creationId xmlns:a16="http://schemas.microsoft.com/office/drawing/2014/main" id="{149772E0-395F-41A8-84F9-68A116AA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913" y="3767138"/>
                <a:ext cx="6580187" cy="2416046"/>
              </a:xfrm>
              <a:prstGeom prst="rect">
                <a:avLst/>
              </a:prstGeom>
              <a:blipFill>
                <a:blip r:embed="rId4"/>
                <a:stretch>
                  <a:fillRect l="-1204" t="-2525" b="-6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4208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8">
            <a:extLst>
              <a:ext uri="{FF2B5EF4-FFF2-40B4-BE49-F238E27FC236}">
                <a16:creationId xmlns:a16="http://schemas.microsoft.com/office/drawing/2014/main" id="{7F8C0B9E-260D-4006-A9E8-2164D5CE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25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AC0DBE7-3846-429C-A2EB-E8374F2DB7D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066800" y="23813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1891" name="Object 3">
            <a:extLst>
              <a:ext uri="{FF2B5EF4-FFF2-40B4-BE49-F238E27FC236}">
                <a16:creationId xmlns:a16="http://schemas.microsoft.com/office/drawing/2014/main" id="{81CB8A23-9E17-446E-BB7D-323B58F63B83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4795900"/>
              </p:ext>
            </p:extLst>
          </p:nvPr>
        </p:nvGraphicFramePr>
        <p:xfrm>
          <a:off x="6553200" y="5210630"/>
          <a:ext cx="17859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1143000" imgH="711200" progId="Equation.3">
                  <p:embed/>
                </p:oleObj>
              </mc:Choice>
              <mc:Fallback>
                <p:oleObj name="Equation" r:id="rId3" imgW="1143000" imgH="7112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10630"/>
                        <a:ext cx="17859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085" name="Object 4">
                <a:extLst>
                  <a:ext uri="{FF2B5EF4-FFF2-40B4-BE49-F238E27FC236}">
                    <a16:creationId xmlns:a16="http://schemas.microsoft.com/office/drawing/2014/main" id="{84C2CD1E-C7FD-4E7E-B767-F685CF24DF45}"/>
                  </a:ext>
                </a:extLst>
              </p:cNvPr>
              <p:cNvSpPr txBox="1"/>
              <p:nvPr>
                <p:ph sz="quarter" idx="2"/>
              </p:nvPr>
            </p:nvSpPr>
            <p:spPr bwMode="auto">
              <a:xfrm>
                <a:off x="2362200" y="2060575"/>
                <a:ext cx="3490913" cy="36258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联合拟合方程为</m:t>
                    </m:r>
                  </m:oMath>
                </a14:m>
                <a:r>
                  <a:rPr lang="zh-CN" alt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：</a:t>
                </a:r>
                <a:br>
                  <a:rPr lang="zh-CN" alt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085" name="Object 4">
                <a:extLst>
                  <a:ext uri="{FF2B5EF4-FFF2-40B4-BE49-F238E27FC236}">
                    <a16:creationId xmlns:a16="http://schemas.microsoft.com/office/drawing/2014/main" id="{84C2CD1E-C7FD-4E7E-B767-F685CF24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362200" y="2060575"/>
                <a:ext cx="3490913" cy="3625850"/>
              </a:xfrm>
              <a:prstGeom prst="rect">
                <a:avLst/>
              </a:prstGeom>
              <a:blipFill>
                <a:blip r:embed="rId5"/>
                <a:stretch>
                  <a:fillRect t="-21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1893" name="Object 5">
            <a:extLst>
              <a:ext uri="{FF2B5EF4-FFF2-40B4-BE49-F238E27FC236}">
                <a16:creationId xmlns:a16="http://schemas.microsoft.com/office/drawing/2014/main" id="{48B7FED6-E7F8-4E93-B337-2D2FB946FA3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52151035"/>
              </p:ext>
            </p:extLst>
          </p:nvPr>
        </p:nvGraphicFramePr>
        <p:xfrm>
          <a:off x="6858000" y="2727780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6" imgW="1816100" imgH="482600" progId="Equation.3">
                  <p:embed/>
                </p:oleObj>
              </mc:Choice>
              <mc:Fallback>
                <p:oleObj name="Equation" r:id="rId6" imgW="1816100" imgH="482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27780"/>
                        <a:ext cx="320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4" name="Text Box 6">
            <a:extLst>
              <a:ext uri="{FF2B5EF4-FFF2-40B4-BE49-F238E27FC236}">
                <a16:creationId xmlns:a16="http://schemas.microsoft.com/office/drawing/2014/main" id="{4ABB8885-8E9C-4056-A769-88820E0A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52600"/>
            <a:ext cx="426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+mn-ea"/>
              </a:rPr>
              <a:t>你可以用任意两个求解第三个。例如</a:t>
            </a:r>
            <a:r>
              <a:rPr lang="en-US" altLang="zh-CN" sz="2200" dirty="0">
                <a:latin typeface="+mn-ea"/>
              </a:rPr>
              <a:t>…</a:t>
            </a:r>
          </a:p>
        </p:txBody>
      </p:sp>
      <p:graphicFrame>
        <p:nvGraphicFramePr>
          <p:cNvPr id="421895" name="Object 7">
            <a:extLst>
              <a:ext uri="{FF2B5EF4-FFF2-40B4-BE49-F238E27FC236}">
                <a16:creationId xmlns:a16="http://schemas.microsoft.com/office/drawing/2014/main" id="{AB96BEAD-424D-4865-8598-C697B50633B1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5082143"/>
              </p:ext>
            </p:extLst>
          </p:nvPr>
        </p:nvGraphicFramePr>
        <p:xfrm>
          <a:off x="6553200" y="3915230"/>
          <a:ext cx="3886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8" imgW="2476500" imgH="711200" progId="Equation.3">
                  <p:embed/>
                </p:oleObj>
              </mc:Choice>
              <mc:Fallback>
                <p:oleObj name="Equation" r:id="rId8" imgW="2476500" imgH="7112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15230"/>
                        <a:ext cx="3886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Line 8">
            <a:extLst>
              <a:ext uri="{FF2B5EF4-FFF2-40B4-BE49-F238E27FC236}">
                <a16:creationId xmlns:a16="http://schemas.microsoft.com/office/drawing/2014/main" id="{27F9D6A8-05E7-44A9-BBDE-58E4D1FD0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601030"/>
            <a:ext cx="990600" cy="4572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897" name="Line 9">
            <a:extLst>
              <a:ext uri="{FF2B5EF4-FFF2-40B4-BE49-F238E27FC236}">
                <a16:creationId xmlns:a16="http://schemas.microsoft.com/office/drawing/2014/main" id="{CE14B0FD-BF8A-4FCA-9523-45F81A4FB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8800" y="4601030"/>
            <a:ext cx="990600" cy="4572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898" name="Oval 10">
            <a:extLst>
              <a:ext uri="{FF2B5EF4-FFF2-40B4-BE49-F238E27FC236}">
                <a16:creationId xmlns:a16="http://schemas.microsoft.com/office/drawing/2014/main" id="{FDC76CA3-564F-43C2-B861-6F514815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448380"/>
            <a:ext cx="2362200" cy="14097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zh-CN">
              <a:ea typeface="MS PGothic" panose="020B0600070205080204" pitchFamily="34" charset="-128"/>
            </a:endParaRPr>
          </a:p>
        </p:txBody>
      </p:sp>
      <p:sp>
        <p:nvSpPr>
          <p:cNvPr id="421899" name="Freeform 11">
            <a:extLst>
              <a:ext uri="{FF2B5EF4-FFF2-40B4-BE49-F238E27FC236}">
                <a16:creationId xmlns:a16="http://schemas.microsoft.com/office/drawing/2014/main" id="{8452CCDB-A9BF-4B9E-B071-7A524F2258CC}"/>
              </a:ext>
            </a:extLst>
          </p:cNvPr>
          <p:cNvSpPr>
            <a:spLocks/>
          </p:cNvSpPr>
          <p:nvPr/>
        </p:nvSpPr>
        <p:spPr bwMode="auto">
          <a:xfrm>
            <a:off x="5626100" y="2873830"/>
            <a:ext cx="1231900" cy="3797300"/>
          </a:xfrm>
          <a:custGeom>
            <a:avLst/>
            <a:gdLst>
              <a:gd name="T0" fmla="*/ 2147483646 w 776"/>
              <a:gd name="T1" fmla="*/ 2147483646 h 2392"/>
              <a:gd name="T2" fmla="*/ 2147483646 w 776"/>
              <a:gd name="T3" fmla="*/ 2147483646 h 2392"/>
              <a:gd name="T4" fmla="*/ 2147483646 w 776"/>
              <a:gd name="T5" fmla="*/ 2147483646 h 2392"/>
              <a:gd name="T6" fmla="*/ 2147483646 w 776"/>
              <a:gd name="T7" fmla="*/ 2147483646 h 2392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2392"/>
              <a:gd name="T14" fmla="*/ 776 w 776"/>
              <a:gd name="T15" fmla="*/ 2392 h 2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2392">
                <a:moveTo>
                  <a:pt x="776" y="2096"/>
                </a:moveTo>
                <a:cubicBezTo>
                  <a:pt x="492" y="2244"/>
                  <a:pt x="208" y="2392"/>
                  <a:pt x="104" y="2096"/>
                </a:cubicBezTo>
                <a:cubicBezTo>
                  <a:pt x="0" y="1800"/>
                  <a:pt x="40" y="640"/>
                  <a:pt x="152" y="320"/>
                </a:cubicBezTo>
                <a:cubicBezTo>
                  <a:pt x="264" y="0"/>
                  <a:pt x="520" y="88"/>
                  <a:pt x="776" y="1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/>
      <p:bldP spid="4218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7E0918D6-F742-4028-AC81-98C59510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26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74487D2-0B59-4953-97F4-B7B04C2E8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C1C19A9-B8F4-4513-B262-5726477B1D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7772400" cy="152400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为什么知道这很重要？</a:t>
            </a:r>
            <a:endParaRPr lang="en-US" altLang="zh-CN" dirty="0"/>
          </a:p>
          <a:p>
            <a:pPr eaLnBrk="1" hangingPunct="1"/>
            <a:r>
              <a:rPr lang="zh-CN" altLang="en-US" dirty="0"/>
              <a:t>因为</a:t>
            </a:r>
            <a:r>
              <a:rPr lang="en-US" altLang="zh-CN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3940" name="Object 4">
                <a:extLst>
                  <a:ext uri="{FF2B5EF4-FFF2-40B4-BE49-F238E27FC236}">
                    <a16:creationId xmlns:a16="http://schemas.microsoft.com/office/drawing/2014/main" id="{C24561FF-5BEA-4B8F-A9BC-412696F2666B}"/>
                  </a:ext>
                </a:extLst>
              </p:cNvPr>
              <p:cNvSpPr txBox="1"/>
              <p:nvPr>
                <p:ph sz="half" idx="2"/>
              </p:nvPr>
            </p:nvSpPr>
            <p:spPr bwMode="auto">
              <a:xfrm>
                <a:off x="2971800" y="2590800"/>
                <a:ext cx="5943600" cy="22177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如果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我们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知道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那么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3940" name="Object 4">
                <a:extLst>
                  <a:ext uri="{FF2B5EF4-FFF2-40B4-BE49-F238E27FC236}">
                    <a16:creationId xmlns:a16="http://schemas.microsoft.com/office/drawing/2014/main" id="{C24561FF-5BEA-4B8F-A9BC-412696F2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71800" y="2590800"/>
                <a:ext cx="5943600" cy="2217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941" name="Rectangle 5">
            <a:extLst>
              <a:ext uri="{FF2B5EF4-FFF2-40B4-BE49-F238E27FC236}">
                <a16:creationId xmlns:a16="http://schemas.microsoft.com/office/drawing/2014/main" id="{CE174F0E-7BCB-4072-B6B8-769FDEA6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zh-CN" sz="2800" dirty="0"/>
              <a:t>当我们进行分析时，我们求解除一个以外的所有类别的系数</a:t>
            </a:r>
            <a:endParaRPr lang="en-US" altLang="zh-CN" sz="28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F0E02E07-DA68-4CC3-BDB4-66AF26E6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27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A4DC849-A36D-4297-9849-FCDD0F4FA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系数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BE8B7B2-C3B0-4278-8C72-FC0729B74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使用迭代（牛顿</a:t>
            </a:r>
            <a:r>
              <a:rPr lang="en-US" altLang="zh-CN" dirty="0"/>
              <a:t>-</a:t>
            </a:r>
            <a:r>
              <a:rPr lang="zh-CN" altLang="en-US" dirty="0"/>
              <a:t>拉弗森</a:t>
            </a:r>
            <a:r>
              <a:rPr lang="en-US" altLang="zh-CN" dirty="0"/>
              <a:t>Newton-Raphson</a:t>
            </a:r>
            <a:r>
              <a:rPr lang="zh-CN" altLang="en-US" dirty="0"/>
              <a:t>）算法计算的最大似然估计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（也称为牛顿法）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</a:t>
            </a:r>
            <a:r>
              <a:rPr lang="zh-CN" altLang="en-US" dirty="0">
                <a:solidFill>
                  <a:srgbClr val="92D050"/>
                </a:solidFill>
              </a:rPr>
              <a:t>寻根算法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/>
              <a:t>逐次寻找逼近实值函数的零（或根）的近似值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在可能的</a:t>
            </a:r>
            <a:r>
              <a:rPr lang="zh-CN" altLang="en-US" dirty="0">
                <a:solidFill>
                  <a:srgbClr val="92D050"/>
                </a:solidFill>
              </a:rPr>
              <a:t>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附近使用函数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>
                <a:solidFill>
                  <a:srgbClr val="92D050"/>
                </a:solidFill>
              </a:rPr>
              <a:t>泰勒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级数的前几个项。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133" name="TextBox 4">
            <a:extLst>
              <a:ext uri="{FF2B5EF4-FFF2-40B4-BE49-F238E27FC236}">
                <a16:creationId xmlns:a16="http://schemas.microsoft.com/office/drawing/2014/main" id="{67A6E841-E6A7-4F44-B2AD-397581C5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5659438"/>
            <a:ext cx="723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以</a:t>
            </a:r>
            <a:r>
              <a:rPr lang="zh-CN" altLang="en-US" dirty="0"/>
              <a:t>艾萨克</a:t>
            </a:r>
            <a:r>
              <a:rPr lang="en-US" altLang="zh-CN" dirty="0"/>
              <a:t>·</a:t>
            </a:r>
            <a:r>
              <a:rPr lang="zh-CN" altLang="en-US" dirty="0"/>
              <a:t>牛顿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和</a:t>
            </a:r>
            <a:r>
              <a:rPr lang="zh-CN" altLang="en-US" dirty="0"/>
              <a:t>约瑟夫</a:t>
            </a:r>
            <a:r>
              <a:rPr lang="en-US" altLang="zh-CN" dirty="0"/>
              <a:t>·</a:t>
            </a:r>
            <a:r>
              <a:rPr lang="zh-CN" altLang="en-US" dirty="0"/>
              <a:t>拉弗森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的名字命名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08B0C720-EB0F-4851-B62B-C1560E1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28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DE9F108-CA1C-4455-A91D-4D03E1DF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有序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D5319B6-23B1-410B-A80B-07A251870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目的：如果你的因变量是具有内在顺序的类别</a:t>
            </a:r>
            <a:endParaRPr lang="en-US" altLang="zh-CN" dirty="0"/>
          </a:p>
          <a:p>
            <a:pPr eaLnBrk="1" hangingPunct="1"/>
            <a:r>
              <a:rPr lang="zh-CN" altLang="en-US" dirty="0"/>
              <a:t>例：</a:t>
            </a:r>
            <a:endParaRPr lang="en-US" altLang="zh-CN" dirty="0"/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）最不快乐，（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）中等快乐，（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）最快乐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）最不满意到（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）最满意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7">
            <a:extLst>
              <a:ext uri="{FF2B5EF4-FFF2-40B4-BE49-F238E27FC236}">
                <a16:creationId xmlns:a16="http://schemas.microsoft.com/office/drawing/2014/main" id="{163A28CE-1659-444E-B1F2-58EEFF3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29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503BBB0-0125-4727-A7DB-B936ACF5C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有序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987" name="Object 3">
                <a:extLst>
                  <a:ext uri="{FF2B5EF4-FFF2-40B4-BE49-F238E27FC236}">
                    <a16:creationId xmlns:a16="http://schemas.microsoft.com/office/drawing/2014/main" id="{65084DA6-29B5-414C-AE00-3CDDFB843A57}"/>
                  </a:ext>
                </a:extLst>
              </p:cNvPr>
              <p:cNvSpPr txBox="1"/>
              <p:nvPr>
                <p:ph sz="quarter" idx="2"/>
              </p:nvPr>
            </p:nvSpPr>
            <p:spPr bwMode="auto">
              <a:xfrm>
                <a:off x="2438399" y="3124200"/>
                <a:ext cx="5113867" cy="31543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有序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logit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采用如下形式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zh-CN" altLang="en-US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+...+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−...−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25987" name="Object 3">
                <a:extLst>
                  <a:ext uri="{FF2B5EF4-FFF2-40B4-BE49-F238E27FC236}">
                    <a16:creationId xmlns:a16="http://schemas.microsoft.com/office/drawing/2014/main" id="{65084DA6-29B5-414C-AE00-3CDDFB843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438399" y="3124200"/>
                <a:ext cx="5113867" cy="3154363"/>
              </a:xfrm>
              <a:prstGeom prst="rect">
                <a:avLst/>
              </a:prstGeom>
              <a:blipFill>
                <a:blip r:embed="rId2"/>
                <a:stretch>
                  <a:fillRect l="-2980" t="-251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1" name="Object 4">
                <a:extLst>
                  <a:ext uri="{FF2B5EF4-FFF2-40B4-BE49-F238E27FC236}">
                    <a16:creationId xmlns:a16="http://schemas.microsoft.com/office/drawing/2014/main" id="{9F1D863C-4006-4412-8355-052D2F945C8B}"/>
                  </a:ext>
                </a:extLst>
              </p:cNvPr>
              <p:cNvSpPr txBox="1"/>
              <p:nvPr>
                <p:ph sz="half" idx="1"/>
              </p:nvPr>
            </p:nvSpPr>
            <p:spPr bwMode="auto">
              <a:xfrm>
                <a:off x="2514599" y="1600200"/>
                <a:ext cx="6443133" cy="11985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回想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二项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logit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模型中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>
          <p:sp>
            <p:nvSpPr>
              <p:cNvPr id="50181" name="Object 4">
                <a:extLst>
                  <a:ext uri="{FF2B5EF4-FFF2-40B4-BE49-F238E27FC236}">
                    <a16:creationId xmlns:a16="http://schemas.microsoft.com/office/drawing/2014/main" id="{9F1D863C-4006-4412-8355-052D2F94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514599" y="1600200"/>
                <a:ext cx="6443133" cy="1198563"/>
              </a:xfrm>
              <a:prstGeom prst="rect">
                <a:avLst/>
              </a:prstGeom>
              <a:blipFill>
                <a:blip r:embed="rId3"/>
                <a:stretch>
                  <a:fillRect l="-1703" t="-102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989" name="Text Box 5">
            <a:extLst>
              <a:ext uri="{FF2B5EF4-FFF2-40B4-BE49-F238E27FC236}">
                <a16:creationId xmlns:a16="http://schemas.microsoft.com/office/drawing/2014/main" id="{59E6B0B1-9213-4764-A547-DBE08C58B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266" y="4472781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式中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</a:rPr>
              <a:t>+p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</a:rPr>
              <a:t>+…+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i="1" dirty="0">
                <a:latin typeface="Times New Roman" panose="02020603050405020304" pitchFamily="18" charset="0"/>
              </a:rPr>
              <a:t>=1</a:t>
            </a:r>
            <a:endParaRPr lang="en-US" altLang="zh-CN" sz="2000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9B7C0-0A03-4244-B5AA-7A7C613D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线性回归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F5C069D1-F57C-47E9-8B83-9F291A98AB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DE419-C1AB-4E7A-BC82-1DAC4FFA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1257B87E-EC96-4AAC-9FB5-737BFF82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三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7CE513BF-5AFC-47C7-A838-3A1DEBF9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2954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为什么二分变量是有问题的？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违反了假设。考虑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graphicFrame>
        <p:nvGraphicFramePr>
          <p:cNvPr id="19463" name="Object 4">
            <a:extLst>
              <a:ext uri="{FF2B5EF4-FFF2-40B4-BE49-F238E27FC236}">
                <a16:creationId xmlns:a16="http://schemas.microsoft.com/office/drawing/2014/main" id="{78C83178-F17C-4D86-A371-7790EF99ADA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87763" y="2209800"/>
          <a:ext cx="26289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209800"/>
                        <a:ext cx="26289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EC056C82-E49A-4B68-A730-AB135111A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2895600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其中</a:t>
            </a:r>
            <a:r>
              <a:rPr lang="en-US" altLang="zh-CN" i="1" dirty="0"/>
              <a:t>Y</a:t>
            </a:r>
            <a:r>
              <a:rPr lang="en-US" altLang="zh-CN" dirty="0"/>
              <a:t> = 1 or 0 </a:t>
            </a:r>
            <a:r>
              <a:rPr lang="zh-CN" altLang="en-US" dirty="0">
                <a:latin typeface="+mn-ea"/>
                <a:ea typeface="+mn-ea"/>
              </a:rPr>
              <a:t>（二分）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9465" name="Text Box 6">
            <a:extLst>
              <a:ext uri="{FF2B5EF4-FFF2-40B4-BE49-F238E27FC236}">
                <a16:creationId xmlns:a16="http://schemas.microsoft.com/office/drawing/2014/main" id="{F5F88F6A-C7A9-4B6C-B83A-A14A3499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535363"/>
            <a:ext cx="83058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u="sng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同构性</a:t>
            </a:r>
            <a:br>
              <a:rPr lang="zh-CN" altLang="en-US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的方差在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的所有值上都是常数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/>
              <a:t>s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e</a:t>
            </a:r>
            <a:r>
              <a:rPr lang="en-US" altLang="zh-CN" sz="2200" dirty="0"/>
              <a:t>= p(1-p)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是事件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的概率。假设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X=&gt;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假设被违背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5D883602-6A82-48E0-BB3B-C79A3CB0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5535613"/>
            <a:ext cx="110558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200" u="sng">
                <a:latin typeface="+mn-lt"/>
              </a:rPr>
              <a:t>假设</a:t>
            </a:r>
            <a:r>
              <a:rPr lang="en-US" altLang="zh-CN" sz="2200" u="sng">
                <a:latin typeface="+mn-lt"/>
              </a:rPr>
              <a:t>2</a:t>
            </a:r>
            <a:r>
              <a:rPr lang="zh-CN" altLang="en-US" sz="2200" u="sng">
                <a:latin typeface="+mn-lt"/>
              </a:rPr>
              <a:t>：</a:t>
            </a:r>
            <a:endParaRPr lang="en-US" altLang="zh-CN" sz="2200">
              <a:latin typeface="+mn-lt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547073F-3C67-4404-AB81-67903AFF6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543" y="5562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只取两个值，所以这是错误的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469" name="Object 9">
            <a:extLst>
              <a:ext uri="{FF2B5EF4-FFF2-40B4-BE49-F238E27FC236}">
                <a16:creationId xmlns:a16="http://schemas.microsoft.com/office/drawing/2014/main" id="{059AF769-3AAC-4064-AED6-584FE0867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1988" y="3944938"/>
          <a:ext cx="21431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6" imgW="1841500" imgH="711200" progId="Equation.3">
                  <p:embed/>
                </p:oleObj>
              </mc:Choice>
              <mc:Fallback>
                <p:oleObj name="Equation" r:id="rId6" imgW="18415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988" y="3944938"/>
                        <a:ext cx="2143125" cy="827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8">
            <a:extLst>
              <a:ext uri="{FF2B5EF4-FFF2-40B4-BE49-F238E27FC236}">
                <a16:creationId xmlns:a16="http://schemas.microsoft.com/office/drawing/2014/main" id="{7082EB53-4033-49AE-9109-CF0D7555E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963" y="5437188"/>
          <a:ext cx="23701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8" imgW="1663700" imgH="457200" progId="Equation.3">
                  <p:embed/>
                </p:oleObj>
              </mc:Choice>
              <mc:Fallback>
                <p:oleObj name="Equation" r:id="rId8" imgW="1663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963" y="5437188"/>
                        <a:ext cx="2370137" cy="650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2948F09A-9D54-4F2B-934D-42A7DF34D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57127"/>
              </p:ext>
            </p:extLst>
          </p:nvPr>
        </p:nvGraphicFramePr>
        <p:xfrm>
          <a:off x="2278743" y="5437188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10" imgW="876300" imgH="279400" progId="Equation.3">
                  <p:embed/>
                </p:oleObj>
              </mc:Choice>
              <mc:Fallback>
                <p:oleObj name="Equation" r:id="rId10" imgW="876300" imgH="2794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743" y="5437188"/>
                        <a:ext cx="1828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DD8BF83A-EC59-40AC-B3F0-71D6CDE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200">
                <a:solidFill>
                  <a:srgbClr val="898989"/>
                </a:solidFill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F9FFF20-55EB-440B-AC3E-AA91580FE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有序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5EC7BBD-4F9D-4B54-B282-36051112A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也被称为比例优势模型，</a:t>
            </a:r>
            <a:endParaRPr lang="en-US" altLang="zh-CN" dirty="0"/>
          </a:p>
          <a:p>
            <a:pPr eaLnBrk="1" hangingPunct="1"/>
            <a:r>
              <a:rPr lang="zh-CN" altLang="en-US" dirty="0"/>
              <a:t>因为</a:t>
            </a:r>
            <a:r>
              <a:rPr lang="en-US" altLang="zh-CN" dirty="0"/>
              <a:t>…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事件的比值比与类别无关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也就是说，假设所有类别的几率为常数，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hangingPunct="1"/>
            <a:r>
              <a:rPr lang="zh-CN" altLang="en-US" i="1" dirty="0">
                <a:solidFill>
                  <a:srgbClr val="00B0F0"/>
                </a:solidFill>
              </a:rPr>
              <a:t>差异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产生在截距</a:t>
            </a:r>
            <a:r>
              <a:rPr lang="en-US" altLang="zh-CN" dirty="0"/>
              <a:t>(</a:t>
            </a:r>
            <a:r>
              <a:rPr lang="en-US" altLang="zh-CN" dirty="0" err="1">
                <a:latin typeface="Symbol" panose="05050102010706020507" pitchFamily="18" charset="2"/>
              </a:rPr>
              <a:t>b</a:t>
            </a:r>
            <a:r>
              <a:rPr lang="en-US" altLang="zh-CN" baseline="-25000" dirty="0" err="1"/>
              <a:t>o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中。也就是说，</a:t>
            </a:r>
            <a:r>
              <a:rPr lang="zh-CN" altLang="en-US" i="1" dirty="0">
                <a:solidFill>
                  <a:srgbClr val="00B0F0"/>
                </a:solidFill>
              </a:rPr>
              <a:t>比值比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（根据基础模型计算）将根据集合类别</a:t>
            </a:r>
            <a:r>
              <a:rPr lang="zh-CN" altLang="en-US" i="1" dirty="0">
                <a:solidFill>
                  <a:srgbClr val="00B0F0"/>
                </a:solidFill>
              </a:rPr>
              <a:t>按比例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变化。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25A28810-9E7F-42CA-B4E5-CEFE3A18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8" y="0"/>
            <a:ext cx="8229600" cy="1249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CBF7D8-69AE-43C5-AD55-1403A8B5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466406"/>
            <a:ext cx="9799320" cy="4525962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77933C"/>
                </a:solidFill>
                <a:latin typeface="Monaco" charset="0"/>
              </a:rPr>
              <a:t>wallet</a:t>
            </a:r>
            <a:r>
              <a:rPr lang="en-US" altLang="zh-CN" sz="1800" b="1" dirty="0">
                <a:latin typeface="Monaco" charset="0"/>
              </a:rPr>
              <a:t>&lt;-read.csv(file=</a:t>
            </a:r>
            <a:r>
              <a:rPr lang="en-US" altLang="zh-CN" sz="1800" b="1" dirty="0">
                <a:solidFill>
                  <a:srgbClr val="77933C"/>
                </a:solidFill>
                <a:latin typeface="Monaco" charset="0"/>
              </a:rPr>
              <a:t>"/Users/</a:t>
            </a:r>
            <a:r>
              <a:rPr lang="en-US" altLang="zh-CN" sz="1800" b="1" dirty="0" err="1">
                <a:solidFill>
                  <a:srgbClr val="77933C"/>
                </a:solidFill>
                <a:latin typeface="Monaco" charset="0"/>
              </a:rPr>
              <a:t>lindaboyle</a:t>
            </a:r>
            <a:r>
              <a:rPr lang="en-US" altLang="zh-CN" sz="1800" b="1" dirty="0">
                <a:solidFill>
                  <a:srgbClr val="77933C"/>
                </a:solidFill>
                <a:latin typeface="Monaco" charset="0"/>
              </a:rPr>
              <a:t>/Documents/Analytical Methods/Data/wallet.csv"</a:t>
            </a:r>
            <a:r>
              <a:rPr lang="en-US" altLang="zh-CN" sz="1800" b="1" dirty="0">
                <a:latin typeface="Monaco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b="1" dirty="0">
              <a:latin typeface="Monaco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Monaco" charset="0"/>
              </a:rPr>
              <a:t>summary(</a:t>
            </a:r>
            <a:r>
              <a:rPr lang="en-US" altLang="zh-CN" sz="1800" b="1" dirty="0">
                <a:solidFill>
                  <a:srgbClr val="77933C"/>
                </a:solidFill>
                <a:latin typeface="Monaco" charset="0"/>
              </a:rPr>
              <a:t>wallet</a:t>
            </a:r>
            <a:r>
              <a:rPr lang="en-US" altLang="zh-CN" sz="1800" b="1" dirty="0">
                <a:latin typeface="Monaco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b="1" dirty="0">
              <a:latin typeface="Monaco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rgbClr val="77933C"/>
                </a:solidFill>
                <a:latin typeface="Monaco" charset="0"/>
              </a:rPr>
              <a:t>wallet$honestfac</a:t>
            </a:r>
            <a:r>
              <a:rPr lang="en-US" altLang="zh-CN" sz="1800" b="1" dirty="0">
                <a:latin typeface="Monaco" charset="0"/>
              </a:rPr>
              <a:t>&lt;-factor(</a:t>
            </a:r>
            <a:r>
              <a:rPr lang="en-US" altLang="zh-CN" sz="1800" b="1" dirty="0" err="1">
                <a:solidFill>
                  <a:srgbClr val="77933C"/>
                </a:solidFill>
                <a:latin typeface="Monaco" charset="0"/>
              </a:rPr>
              <a:t>wallet$wallet</a:t>
            </a:r>
            <a:r>
              <a:rPr lang="en-US" altLang="zh-CN" sz="1800" b="1" dirty="0" err="1">
                <a:latin typeface="Monaco" charset="0"/>
              </a:rPr>
              <a:t>,labels</a:t>
            </a:r>
            <a:r>
              <a:rPr lang="en-US" altLang="zh-CN" sz="1800" b="1" dirty="0">
                <a:latin typeface="Monaco" charset="0"/>
              </a:rPr>
              <a:t>=c("</a:t>
            </a:r>
            <a:r>
              <a:rPr lang="en-US" altLang="zh-CN" sz="1800" b="1" dirty="0" err="1">
                <a:solidFill>
                  <a:srgbClr val="77933C"/>
                </a:solidFill>
                <a:latin typeface="Monaco" charset="0"/>
              </a:rPr>
              <a:t>least","ethical","most</a:t>
            </a:r>
            <a:r>
              <a:rPr lang="en-US" altLang="zh-CN" sz="1800" b="1" dirty="0">
                <a:latin typeface="Monaco" charset="0"/>
              </a:rPr>
              <a:t>"))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b="1" dirty="0">
              <a:latin typeface="Monaco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Monaco" charset="0"/>
              </a:rPr>
              <a:t>Library(</a:t>
            </a:r>
            <a:r>
              <a:rPr lang="en-US" altLang="zh-CN" sz="1800" b="1" dirty="0" err="1">
                <a:latin typeface="Monaco" charset="0"/>
              </a:rPr>
              <a:t>vgam</a:t>
            </a:r>
            <a:r>
              <a:rPr lang="en-US" altLang="zh-CN" sz="1800" b="1" dirty="0">
                <a:latin typeface="Monaco" charset="0"/>
              </a:rPr>
              <a:t>)  #download library with </a:t>
            </a:r>
            <a:r>
              <a:rPr lang="en-US" altLang="zh-CN" sz="1800" b="1" dirty="0" err="1">
                <a:latin typeface="Monaco" charset="0"/>
              </a:rPr>
              <a:t>mulitnomial</a:t>
            </a:r>
            <a:r>
              <a:rPr lang="en-US" altLang="zh-CN" sz="1800" b="1" dirty="0">
                <a:latin typeface="Monaco" charset="0"/>
              </a:rPr>
              <a:t> logit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b="1" dirty="0">
              <a:latin typeface="Monaco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77933C"/>
                </a:solidFill>
                <a:latin typeface="Monaco" charset="0"/>
              </a:rPr>
              <a:t>mlogit</a:t>
            </a:r>
            <a:r>
              <a:rPr lang="en-US" altLang="zh-CN" sz="1800" dirty="0">
                <a:latin typeface="Monaco" charset="0"/>
              </a:rPr>
              <a:t>&lt;-</a:t>
            </a:r>
            <a:r>
              <a:rPr lang="en-US" altLang="zh-CN" sz="1800" dirty="0" err="1">
                <a:latin typeface="Monaco" charset="0"/>
              </a:rPr>
              <a:t>vglm</a:t>
            </a:r>
            <a:r>
              <a:rPr lang="en-US" altLang="zh-CN" sz="1800" dirty="0">
                <a:latin typeface="Monaco" charset="0"/>
              </a:rPr>
              <a:t>(</a:t>
            </a:r>
            <a:r>
              <a:rPr lang="en-US" altLang="zh-CN" sz="1800" dirty="0" err="1">
                <a:solidFill>
                  <a:srgbClr val="77933C"/>
                </a:solidFill>
                <a:latin typeface="Monaco" charset="0"/>
              </a:rPr>
              <a:t>honestfac~male+business+punish+explain</a:t>
            </a:r>
            <a:r>
              <a:rPr lang="en-US" altLang="zh-CN" sz="1800" dirty="0" err="1">
                <a:latin typeface="Monaco" charset="0"/>
              </a:rPr>
              <a:t>,family</a:t>
            </a:r>
            <a:r>
              <a:rPr lang="en-US" altLang="zh-CN" sz="1800" dirty="0">
                <a:latin typeface="Monaco" charset="0"/>
              </a:rPr>
              <a:t>=multinomial(), data=</a:t>
            </a:r>
            <a:r>
              <a:rPr lang="en-US" altLang="zh-CN" sz="1800" dirty="0">
                <a:solidFill>
                  <a:srgbClr val="77933C"/>
                </a:solidFill>
                <a:latin typeface="Monaco" charset="0"/>
              </a:rPr>
              <a:t>wallet</a:t>
            </a:r>
            <a:r>
              <a:rPr lang="en-US" altLang="zh-CN" sz="1800" dirty="0">
                <a:latin typeface="Monaco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latin typeface="Monaco" charset="0"/>
              </a:rPr>
              <a:t>summary(</a:t>
            </a:r>
            <a:r>
              <a:rPr lang="en-US" altLang="zh-CN" sz="1800" dirty="0" err="1">
                <a:solidFill>
                  <a:srgbClr val="77933C"/>
                </a:solidFill>
                <a:latin typeface="Monaco" charset="0"/>
              </a:rPr>
              <a:t>mlogit</a:t>
            </a:r>
            <a:r>
              <a:rPr lang="en-US" altLang="zh-CN" sz="1800" dirty="0">
                <a:latin typeface="Monaco" charset="0"/>
              </a:rPr>
              <a:t>)</a:t>
            </a:r>
            <a:endParaRPr lang="en-US" altLang="zh-CN" sz="1800" b="1" dirty="0">
              <a:latin typeface="Monaco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>
            <a:extLst>
              <a:ext uri="{FF2B5EF4-FFF2-40B4-BE49-F238E27FC236}">
                <a16:creationId xmlns:a16="http://schemas.microsoft.com/office/drawing/2014/main" id="{BE29368B-A381-4E4F-A82C-D5E3EF0B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312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+mn-lt"/>
              </a:rPr>
              <a:t>3</a:t>
            </a:r>
            <a:r>
              <a:rPr lang="zh-CN" altLang="en-US" sz="2000">
                <a:latin typeface="+mn-lt"/>
              </a:rPr>
              <a:t>个方程中</a:t>
            </a:r>
            <a:r>
              <a:rPr lang="en-US" altLang="zh-CN" sz="2000">
                <a:latin typeface="+mn-lt"/>
              </a:rPr>
              <a:t>2</a:t>
            </a:r>
            <a:r>
              <a:rPr lang="zh-CN" altLang="en-US" sz="2000">
                <a:latin typeface="+mn-lt"/>
              </a:rPr>
              <a:t>个的分离系数项</a:t>
            </a:r>
            <a:endParaRPr lang="en-US" altLang="zh-CN" sz="2000" dirty="0">
              <a:latin typeface="+mn-lt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EC9BB96-A8E7-413D-91D4-6D97E0E3A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357033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</a:rPr>
              <a:t>1</a:t>
            </a:r>
            <a:r>
              <a:rPr lang="zh-CN" altLang="en-US" sz="2000" dirty="0">
                <a:latin typeface="+mn-lt"/>
              </a:rPr>
              <a:t>：最低道德</a:t>
            </a:r>
            <a:br>
              <a:rPr lang="zh-CN" altLang="en-US" sz="2000" dirty="0">
                <a:latin typeface="+mn-lt"/>
              </a:rPr>
            </a:br>
            <a:r>
              <a:rPr lang="en-US" altLang="zh-CN" sz="2000" dirty="0">
                <a:latin typeface="+mn-lt"/>
              </a:rPr>
              <a:t>2: </a:t>
            </a:r>
            <a:r>
              <a:rPr lang="zh-CN" altLang="en-US" sz="2000" dirty="0">
                <a:latin typeface="+mn-lt"/>
              </a:rPr>
              <a:t>合乎道德</a:t>
            </a:r>
            <a:br>
              <a:rPr lang="zh-CN" altLang="en-US" sz="2000" dirty="0">
                <a:latin typeface="+mn-lt"/>
              </a:rPr>
            </a:br>
            <a:r>
              <a:rPr lang="en-US" altLang="zh-CN" sz="2000" dirty="0">
                <a:latin typeface="+mn-lt"/>
              </a:rPr>
              <a:t>3: </a:t>
            </a:r>
            <a:r>
              <a:rPr lang="zh-CN" altLang="en-US" sz="2000" dirty="0">
                <a:latin typeface="+mn-lt"/>
              </a:rPr>
              <a:t>最高道德</a:t>
            </a:r>
            <a:endParaRPr lang="en-US" altLang="zh-CN" sz="2000" dirty="0">
              <a:latin typeface="+mn-lt"/>
            </a:endParaRP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B222D0B-9AF3-46CA-8CC0-C214EB039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301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CAAD4B-46F7-48FE-85D3-E61B7DC5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Residuals: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Min       1Q   Median       3Q    Max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log(mu[,1]/mu[,3]) -1.5235 -0.31595 -0.14048 -0.11765 4.7245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log(mu[,2]/mu[,3]) -1.2436 -0.68515 -0.38512  1.07673 2.6092</a:t>
            </a:r>
          </a:p>
          <a:p>
            <a:pPr eaLnBrk="1" hangingPunct="1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Value Std. Error  t value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(Intercept):1 -3.47120    0.84393 -4.11313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(Intercept):2 -1.29167    0.60731 -2.12688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male:1         1.26725    0.55455  2.28518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male:2         1.16993    0.37150  3.14925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business:1     1.18037    0.54864  2.15147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business:2     0.41794    0.42334  0.98725  NS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punish:1       1.08167    0.33353  3.24311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punish:2       0.19575    0.28891  0.67754  NS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explain:1     -1.60059    0.54548 -2.93428</a:t>
            </a: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explain:2     -0.80401    0.40341 -1.99304</a:t>
            </a:r>
          </a:p>
          <a:p>
            <a:pPr eaLnBrk="1" hangingPunct="1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linear predictors:  2 </a:t>
            </a:r>
          </a:p>
          <a:p>
            <a:pPr eaLnBrk="1" hangingPunct="1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Names of linear predictors: log(mu[,1]/mu[,3]), log(mu[,2]/mu[,3])</a:t>
            </a:r>
          </a:p>
          <a:p>
            <a:pPr eaLnBrk="1" hangingPunct="1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2E97C5C-3856-40BC-A1E6-81F981F4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32" y="5300216"/>
            <a:ext cx="115092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1800" u="sng" dirty="0"/>
              <a:t>对结果的解释</a:t>
            </a:r>
            <a:r>
              <a:rPr lang="zh-CN" altLang="en-US" sz="1800" u="sng" dirty="0">
                <a:latin typeface="+mn-lt"/>
              </a:rPr>
              <a:t>：</a:t>
            </a:r>
            <a:endParaRPr lang="en-US" altLang="zh-CN" sz="1800" u="sng" dirty="0">
              <a:latin typeface="+mn-lt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</a:rPr>
              <a:t>男性更偏向于最低道德</a:t>
            </a:r>
            <a:endParaRPr lang="en-US" altLang="zh-CN" sz="1800" dirty="0">
              <a:latin typeface="+mn-lt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800" dirty="0"/>
              <a:t>如果</a:t>
            </a:r>
            <a:r>
              <a:rPr lang="zh-CN" altLang="en-US" sz="1800" dirty="0"/>
              <a:t>你进入</a:t>
            </a:r>
            <a:r>
              <a:rPr lang="zh-CN" altLang="zh-CN" sz="1800" dirty="0"/>
              <a:t>商学院，</a:t>
            </a:r>
            <a:r>
              <a:rPr lang="zh-CN" altLang="en-US" sz="1800" dirty="0"/>
              <a:t>相比于</a:t>
            </a:r>
            <a:r>
              <a:rPr lang="zh-CN" altLang="zh-CN" sz="1800" dirty="0"/>
              <a:t>第3组（最</a:t>
            </a:r>
            <a:r>
              <a:rPr lang="zh-CN" altLang="en-US" sz="1800" dirty="0"/>
              <a:t>高</a:t>
            </a:r>
            <a:r>
              <a:rPr lang="zh-CN" altLang="zh-CN" sz="1800" dirty="0"/>
              <a:t>道德），</a:t>
            </a:r>
            <a:r>
              <a:rPr lang="zh-CN" altLang="en-US" sz="1800" dirty="0"/>
              <a:t>你</a:t>
            </a:r>
            <a:r>
              <a:rPr lang="zh-CN" altLang="zh-CN" sz="1800" dirty="0"/>
              <a:t>更有可能进入第1组（最低道德）</a:t>
            </a:r>
            <a:endParaRPr lang="en-US" altLang="zh-CN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D735FE0C-1777-46C0-9C54-AB752B08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CDDB0C-9234-4986-84B5-11901E10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506044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latin typeface="Monaco" charset="0"/>
              </a:rPr>
              <a:t>library(MASS)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Monaco" charset="0"/>
              </a:rPr>
              <a:t>ordlog</a:t>
            </a:r>
            <a:r>
              <a:rPr lang="en-US" altLang="zh-CN" sz="1800" dirty="0">
                <a:latin typeface="Monaco" charset="0"/>
              </a:rPr>
              <a:t>&lt;-</a:t>
            </a:r>
            <a:r>
              <a:rPr lang="en-US" altLang="zh-CN" sz="1800" dirty="0" err="1">
                <a:latin typeface="Monaco" charset="0"/>
              </a:rPr>
              <a:t>polr</a:t>
            </a:r>
            <a:r>
              <a:rPr lang="en-US" altLang="zh-CN" sz="1800" dirty="0">
                <a:latin typeface="Monaco" charset="0"/>
              </a:rPr>
              <a:t>(</a:t>
            </a:r>
            <a:r>
              <a:rPr lang="en-US" altLang="zh-CN" sz="1800" dirty="0" err="1">
                <a:latin typeface="Monaco" charset="0"/>
              </a:rPr>
              <a:t>honestfac~male+business+punish+explain,data</a:t>
            </a:r>
            <a:r>
              <a:rPr lang="en-US" altLang="zh-CN" sz="1800" dirty="0">
                <a:latin typeface="Monaco" charset="0"/>
              </a:rPr>
              <a:t>=wallet)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latin typeface="Monaco" charset="0"/>
              </a:rPr>
              <a:t>summary(</a:t>
            </a:r>
            <a:r>
              <a:rPr lang="en-US" altLang="zh-CN" sz="1800" dirty="0" err="1">
                <a:latin typeface="Monaco" charset="0"/>
              </a:rPr>
              <a:t>ordlog</a:t>
            </a:r>
            <a:r>
              <a:rPr lang="en-US" altLang="zh-CN" sz="1800" dirty="0">
                <a:latin typeface="Monaco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>
            <a:extLst>
              <a:ext uri="{FF2B5EF4-FFF2-40B4-BE49-F238E27FC236}">
                <a16:creationId xmlns:a16="http://schemas.microsoft.com/office/drawing/2014/main" id="{FFB73009-6C0C-4BD3-96F3-CFE2FAB4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17500"/>
            <a:ext cx="6613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latin typeface="+mj-lt"/>
              </a:rPr>
              <a:t>有序</a:t>
            </a:r>
            <a:r>
              <a:rPr lang="en-US" altLang="zh-CN" sz="4000">
                <a:latin typeface="+mj-lt"/>
              </a:rPr>
              <a:t>Logit</a:t>
            </a:r>
            <a:r>
              <a:rPr lang="zh-CN" altLang="en-US" sz="4000">
                <a:latin typeface="+mj-lt"/>
              </a:rPr>
              <a:t>模型</a:t>
            </a:r>
            <a:endParaRPr lang="en-US" altLang="zh-CN" sz="4000" dirty="0">
              <a:latin typeface="+mj-lt"/>
            </a:endParaRP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01036644-2AB3-42E0-90C4-6BEDCAF2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1951038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lt"/>
              </a:rPr>
              <a:t>自变量只有一个系数项</a:t>
            </a:r>
            <a:endParaRPr lang="en-US" altLang="zh-CN" sz="2000" dirty="0">
              <a:latin typeface="+mn-lt"/>
            </a:endParaRPr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7C974C8D-59CB-4B1B-BD9C-93DF7B701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614738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lt"/>
              </a:rPr>
              <a:t>但是有单独的截距项</a:t>
            </a:r>
            <a:endParaRPr lang="en-US" altLang="zh-CN" sz="2000" dirty="0">
              <a:latin typeface="+mn-lt"/>
            </a:endParaRP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1DDCE121-EEDA-4223-88F0-061E2FA78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4843463"/>
            <a:ext cx="83820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lt"/>
              </a:rPr>
              <a:t>对结果的解释</a:t>
            </a:r>
            <a:endParaRPr lang="en-US" altLang="zh-CN" sz="1800" dirty="0">
              <a:latin typeface="+mn-lt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lt"/>
              </a:rPr>
              <a:t>如果 </a:t>
            </a:r>
            <a:r>
              <a:rPr lang="en-US" altLang="zh-CN" sz="1800" dirty="0">
                <a:latin typeface="+mn-lt"/>
              </a:rPr>
              <a:t>+ </a:t>
            </a:r>
            <a:r>
              <a:rPr lang="zh-CN" altLang="en-US" sz="1800" dirty="0">
                <a:latin typeface="+mn-lt"/>
              </a:rPr>
              <a:t>增加属于右侧分类的可能性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lt"/>
              </a:rPr>
              <a:t>如果</a:t>
            </a:r>
            <a:r>
              <a:rPr lang="en-US" altLang="zh-CN" sz="1800" dirty="0">
                <a:latin typeface="+mn-lt"/>
              </a:rPr>
              <a:t> -  </a:t>
            </a:r>
            <a:r>
              <a:rPr lang="zh-CN" altLang="en-US" sz="1800" dirty="0">
                <a:latin typeface="+mn-lt"/>
              </a:rPr>
              <a:t>增加属于左侧类别的可能性</a:t>
            </a:r>
            <a:endParaRPr lang="en-US" altLang="zh-CN" sz="1800" dirty="0">
              <a:latin typeface="+mn-lt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lt"/>
              </a:rPr>
              <a:t>示例：男性更可能是最低道德的，</a:t>
            </a:r>
            <a:r>
              <a:rPr lang="en-US" altLang="zh-CN" sz="1800" dirty="0"/>
              <a:t> , Explanations</a:t>
            </a:r>
            <a:r>
              <a:rPr lang="zh-CN" altLang="en-US" sz="1800" dirty="0">
                <a:latin typeface="+mn-lt"/>
              </a:rPr>
              <a:t>使你更道德</a:t>
            </a:r>
            <a:endParaRPr lang="en-US" altLang="zh-CN" sz="1800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5EFFF9-9222-49DD-808C-11F7AA6E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" y="1217298"/>
            <a:ext cx="5334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 Std. Error   t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  -1.0636361  0.3268193 -3.254508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 -0.7369816  0.3552327 -2.074644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punish   -0.6874343  0.2278377 -3.017211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  1.0452578  0.3386386  3.086647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Value   Std. Error t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least|ethical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-3.2691  0.5620    -5.8169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ethical|most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-1.4913  0.5091    -2.9294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307.3670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AIC: 319.3670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356EAA6-3F98-4D56-9BF0-18E0F939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有序</a:t>
            </a:r>
            <a:r>
              <a:rPr lang="en-US" altLang="zh-CN" dirty="0"/>
              <a:t>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与多项</a:t>
            </a:r>
            <a:r>
              <a:rPr lang="en-US" altLang="zh-CN" dirty="0"/>
              <a:t>logit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Fig5.pdf">
            <a:extLst>
              <a:ext uri="{FF2B5EF4-FFF2-40B4-BE49-F238E27FC236}">
                <a16:creationId xmlns:a16="http://schemas.microsoft.com/office/drawing/2014/main" id="{9ECEBAD1-EE3D-4811-8190-13C441C00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20185"/>
          <a:stretch/>
        </p:blipFill>
        <p:spPr bwMode="auto">
          <a:xfrm>
            <a:off x="1868488" y="2523066"/>
            <a:ext cx="8540750" cy="364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A663F3A-1D56-4F8A-A4A7-3512078EDEC9}"/>
              </a:ext>
            </a:extLst>
          </p:cNvPr>
          <p:cNvSpPr/>
          <p:nvPr/>
        </p:nvSpPr>
        <p:spPr>
          <a:xfrm>
            <a:off x="1868488" y="1999734"/>
            <a:ext cx="4073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比例优势模型</a:t>
            </a:r>
            <a:r>
              <a:rPr lang="en-US" altLang="zh-CN" dirty="0"/>
              <a:t>(</a:t>
            </a:r>
            <a:r>
              <a:rPr lang="en-US" altLang="zh-CN" i="1" dirty="0"/>
              <a:t>Proportional</a:t>
            </a:r>
            <a:r>
              <a:rPr lang="en-US" altLang="zh-CN" dirty="0"/>
              <a:t> </a:t>
            </a:r>
            <a:r>
              <a:rPr lang="en-US" altLang="zh-CN" i="1" dirty="0"/>
              <a:t>Odds</a:t>
            </a:r>
            <a:r>
              <a:rPr lang="en-US" altLang="zh-CN" dirty="0"/>
              <a:t> Model)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F192B9-CA59-45B3-A80B-2A379A6A5216}"/>
              </a:ext>
            </a:extLst>
          </p:cNvPr>
          <p:cNvSpPr/>
          <p:nvPr/>
        </p:nvSpPr>
        <p:spPr>
          <a:xfrm>
            <a:off x="7686556" y="1999734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多项</a:t>
            </a:r>
            <a:r>
              <a:rPr lang="en-US" altLang="zh-CN" dirty="0"/>
              <a:t>logit</a:t>
            </a:r>
            <a:r>
              <a:rPr lang="zh-CN" altLang="en-US" dirty="0"/>
              <a:t>模型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8">
            <a:extLst>
              <a:ext uri="{FF2B5EF4-FFF2-40B4-BE49-F238E27FC236}">
                <a16:creationId xmlns:a16="http://schemas.microsoft.com/office/drawing/2014/main" id="{93077052-CC18-4675-AF30-FEC9F647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CF1E1A4-C868-432E-8122-E284E7EFC3A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987425" y="3810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回归模型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8" name="Text Box 9">
            <a:extLst>
              <a:ext uri="{FF2B5EF4-FFF2-40B4-BE49-F238E27FC236}">
                <a16:creationId xmlns:a16="http://schemas.microsoft.com/office/drawing/2014/main" id="{1D6BA330-9AD4-494D-9153-103DD9BB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464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>
                <a:latin typeface="+mn-lt"/>
              </a:rPr>
              <a:t>式中，</a:t>
            </a:r>
            <a:r>
              <a:rPr lang="en-US" altLang="zh-CN">
                <a:latin typeface="+mn-lt"/>
              </a:rPr>
              <a:t>p</a:t>
            </a:r>
            <a:r>
              <a:rPr lang="zh-CN" altLang="en-US">
                <a:latin typeface="+mn-lt"/>
              </a:rPr>
              <a:t>是事件</a:t>
            </a:r>
            <a:r>
              <a:rPr lang="en-US" altLang="zh-CN">
                <a:latin typeface="+mn-lt"/>
              </a:rPr>
              <a:t>Y</a:t>
            </a:r>
            <a:r>
              <a:rPr lang="zh-CN" altLang="en-US">
                <a:latin typeface="+mn-lt"/>
              </a:rPr>
              <a:t>发生的概率，即</a:t>
            </a:r>
            <a:r>
              <a:rPr lang="en-US" altLang="zh-CN">
                <a:latin typeface="+mn-lt"/>
              </a:rPr>
              <a:t>p</a:t>
            </a:r>
            <a:r>
              <a:rPr lang="zh-CN" altLang="en-US">
                <a:latin typeface="+mn-lt"/>
              </a:rPr>
              <a:t>（</a:t>
            </a:r>
            <a:r>
              <a:rPr lang="en-US" altLang="zh-CN">
                <a:latin typeface="+mn-lt"/>
              </a:rPr>
              <a:t>Y=1</a:t>
            </a:r>
            <a:r>
              <a:rPr lang="zh-CN" altLang="en-US">
                <a:latin typeface="+mn-lt"/>
              </a:rPr>
              <a:t>）</a:t>
            </a:r>
            <a:endParaRPr lang="en-US" altLang="zh-CN">
              <a:latin typeface="+mn-lt"/>
            </a:endParaRPr>
          </a:p>
        </p:txBody>
      </p:sp>
      <p:sp>
        <p:nvSpPr>
          <p:cNvPr id="23560" name="Text Box 14">
            <a:extLst>
              <a:ext uri="{FF2B5EF4-FFF2-40B4-BE49-F238E27FC236}">
                <a16:creationId xmlns:a16="http://schemas.microsoft.com/office/drawing/2014/main" id="{8EDC1D7B-BD61-4B37-97BA-8B43B9CC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52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模型表达式为：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512" name="对象 1">
            <a:extLst>
              <a:ext uri="{FF2B5EF4-FFF2-40B4-BE49-F238E27FC236}">
                <a16:creationId xmlns:a16="http://schemas.microsoft.com/office/drawing/2014/main" id="{72D93325-0AB6-45D2-98E5-2FDD57DB9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8200" y="4403725"/>
          <a:ext cx="20018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927100" imgH="419100" progId="Equation.DSMT4">
                  <p:embed/>
                </p:oleObj>
              </mc:Choice>
              <mc:Fallback>
                <p:oleObj name="Equation" r:id="rId3" imgW="9271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403725"/>
                        <a:ext cx="20018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">
            <a:extLst>
              <a:ext uri="{FF2B5EF4-FFF2-40B4-BE49-F238E27FC236}">
                <a16:creationId xmlns:a16="http://schemas.microsoft.com/office/drawing/2014/main" id="{6E530330-4EBD-40B0-A15D-A1C8A3EEE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025" y="2330450"/>
          <a:ext cx="50355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5" imgW="2527300" imgH="419100" progId="Equation.DSMT4">
                  <p:embed/>
                </p:oleObj>
              </mc:Choice>
              <mc:Fallback>
                <p:oleObj name="Equation" r:id="rId5" imgW="25273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2330450"/>
                        <a:ext cx="50355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1E518A-F02B-4B14-8A12-17626EF8D693}"/>
                  </a:ext>
                </a:extLst>
              </p:cNvPr>
              <p:cNvSpPr/>
              <p:nvPr/>
            </p:nvSpPr>
            <p:spPr>
              <a:xfrm>
                <a:off x="3027019" y="3803650"/>
                <a:ext cx="306898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odds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1E518A-F02B-4B14-8A12-17626EF8D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19" y="3803650"/>
                <a:ext cx="3068981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5C1E49-95B7-4526-81E0-6147F04F8C08}"/>
                  </a:ext>
                </a:extLst>
              </p:cNvPr>
              <p:cNvSpPr/>
              <p:nvPr/>
            </p:nvSpPr>
            <p:spPr>
              <a:xfrm>
                <a:off x="3027019" y="4557365"/>
                <a:ext cx="172887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odds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5C1E49-95B7-4526-81E0-6147F04F8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19" y="4557365"/>
                <a:ext cx="1728870" cy="708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E852C2B-6755-4BB9-8C8A-876E9BAD4249}"/>
              </a:ext>
            </a:extLst>
          </p:cNvPr>
          <p:cNvSpPr txBox="1"/>
          <p:nvPr/>
        </p:nvSpPr>
        <p:spPr>
          <a:xfrm>
            <a:off x="2365031" y="3963471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并且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7D7A9B-17B0-42B1-95B2-55D47380A45F}"/>
              </a:ext>
            </a:extLst>
          </p:cNvPr>
          <p:cNvSpPr txBox="1"/>
          <p:nvPr/>
        </p:nvSpPr>
        <p:spPr>
          <a:xfrm>
            <a:off x="2365031" y="4736931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F8C1513A-F235-472E-A7D8-B1DF7FE9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6E02999-AB69-46A9-98D7-8842FF5F4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Logit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532" name="Picture 5" descr="logit">
            <a:extLst>
              <a:ext uri="{FF2B5EF4-FFF2-40B4-BE49-F238E27FC236}">
                <a16:creationId xmlns:a16="http://schemas.microsoft.com/office/drawing/2014/main" id="{3CF6DC72-E2E5-4D02-B098-4401CD2F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20869" r="7869" b="4173"/>
          <a:stretch>
            <a:fillRect/>
          </a:stretch>
        </p:blipFill>
        <p:spPr bwMode="auto">
          <a:xfrm>
            <a:off x="2057400" y="1425575"/>
            <a:ext cx="76962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6">
            <a:extLst>
              <a:ext uri="{FF2B5EF4-FFF2-40B4-BE49-F238E27FC236}">
                <a16:creationId xmlns:a16="http://schemas.microsoft.com/office/drawing/2014/main" id="{4FD02F73-FD40-43C8-A93B-D9E0C707C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292850"/>
            <a:ext cx="647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Arial" panose="020B0604020202020204" pitchFamily="34" charset="0"/>
                <a:ea typeface="MS PGothic" panose="020B0600070205080204" pitchFamily="34" charset="-128"/>
              </a:rPr>
              <a:t>来源：</a:t>
            </a:r>
            <a:r>
              <a:rPr lang="en-US" altLang="zh-CN" sz="1600" dirty="0">
                <a:latin typeface="Arial" panose="020B0604020202020204" pitchFamily="34" charset="0"/>
                <a:ea typeface="MS PGothic" panose="020B0600070205080204" pitchFamily="34" charset="-128"/>
              </a:rPr>
              <a:t>http://personal.ecu.edu/whiteheadj/data/logit/pages/logit.htm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FBD2D63E-DCB8-4D10-9230-047670AA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567" y="2944283"/>
            <a:ext cx="461665" cy="8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概率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2A1118C4-5BDB-4782-A6A3-2B875DB1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3EFC334-D104-4E05-B57C-26B707CAD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最大似然估计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D92E99-676C-4B65-A983-E8F643ECF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对于</a:t>
            </a:r>
            <a:r>
              <a:rPr lang="zh-CN" altLang="zh-CN" dirty="0"/>
              <a:t>普通最小二乘法（用于线性回归），我们希望</a:t>
            </a:r>
            <a:r>
              <a:rPr lang="zh-CN" altLang="en-US" dirty="0"/>
              <a:t>最小化</a:t>
            </a:r>
            <a:r>
              <a:rPr lang="en-US" altLang="zh-CN" dirty="0" err="1"/>
              <a:t>SS</a:t>
            </a:r>
            <a:r>
              <a:rPr lang="en-US" altLang="zh-CN" baseline="-25000" dirty="0" err="1"/>
              <a:t>residuals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logistic</a:t>
            </a:r>
            <a:r>
              <a:rPr lang="zh-CN" altLang="en-US" dirty="0"/>
              <a:t>曲线，</a:t>
            </a:r>
            <a:r>
              <a:rPr lang="zh-CN" altLang="zh-CN" dirty="0"/>
              <a:t>没有数学方法可以得出最小二乘估计值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而是确定条件概率</a:t>
            </a:r>
            <a:r>
              <a:rPr lang="en-US" altLang="zh-CN" dirty="0"/>
              <a:t>[P(Y|X)]</a:t>
            </a:r>
            <a:r>
              <a:rPr lang="zh-CN" altLang="en-US" dirty="0"/>
              <a:t>或</a:t>
            </a:r>
            <a:r>
              <a:rPr lang="zh-CN" altLang="zh-CN" dirty="0"/>
              <a:t>提供这些参数的数据的可能性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所选</a:t>
            </a:r>
            <a:r>
              <a:rPr lang="zh-CN" altLang="en-US" i="1" dirty="0">
                <a:solidFill>
                  <a:schemeClr val="accent2"/>
                </a:solidFill>
              </a:rPr>
              <a:t>参数</a:t>
            </a:r>
            <a:r>
              <a:rPr lang="zh-CN" altLang="en-US" dirty="0"/>
              <a:t>是使样本数据的可能性最大化的参数 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7BECC6B2-0651-4CB4-B5DB-DAFB7FDB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5CA89CF-5E75-4761-BB32-CB7B1E22B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最大似然估计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5B01C14-55EF-41FB-882F-E73D660F6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基本前提：找到使实际观测数据“最有可能”的参数估计值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假设分布的一般形式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使用估计参数的起始值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计算样本来自具有那些初始估计的总体的可能性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改进参数并重新计算似然性，直到找到最大的似然值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/>
              <a:t>当估计值不再变化（或小于某个最小值）时， “最有可能”的估计值被确定。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86375A10-2318-445B-A434-41746072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40F221B-AD3F-4AC3-9B70-C243F1AA1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评价模型优度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9B19AF-9093-402C-BF8E-41D64DCE49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077200" cy="3200400"/>
          </a:xfrm>
        </p:spPr>
        <p:txBody>
          <a:bodyPr/>
          <a:lstStyle/>
          <a:p>
            <a:pPr eaLnBrk="1" hangingPunct="1"/>
            <a:r>
              <a:rPr lang="zh-CN" altLang="en-US" dirty="0"/>
              <a:t>假设：因变量是</a:t>
            </a:r>
            <a:r>
              <a:rPr lang="zh-CN" altLang="en-US" i="1" dirty="0">
                <a:solidFill>
                  <a:schemeClr val="accent2"/>
                </a:solidFill>
              </a:rPr>
              <a:t>撞车</a:t>
            </a:r>
            <a:r>
              <a:rPr lang="zh-CN" altLang="en-US" dirty="0"/>
              <a:t>或</a:t>
            </a:r>
            <a:r>
              <a:rPr lang="zh-CN" altLang="en-US" i="1" dirty="0">
                <a:solidFill>
                  <a:schemeClr val="accent2"/>
                </a:solidFill>
              </a:rPr>
              <a:t>不撞车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dirty="0"/>
              <a:t>如果两组人数相等（例如，</a:t>
            </a:r>
            <a:r>
              <a:rPr lang="en-US" altLang="zh-CN" dirty="0"/>
              <a:t>50</a:t>
            </a:r>
            <a:r>
              <a:rPr lang="zh-CN" altLang="en-US" dirty="0"/>
              <a:t>人撞车，</a:t>
            </a:r>
            <a:r>
              <a:rPr lang="en-US" altLang="zh-CN" dirty="0"/>
              <a:t>50</a:t>
            </a:r>
            <a:r>
              <a:rPr lang="zh-CN" altLang="en-US" dirty="0"/>
              <a:t>人不撞车），则初始概率为</a:t>
            </a:r>
            <a:r>
              <a:rPr lang="en-US" altLang="zh-CN" dirty="0"/>
              <a:t>0.5</a:t>
            </a:r>
          </a:p>
          <a:p>
            <a:pPr eaLnBrk="1" hangingPunct="1"/>
            <a:r>
              <a:rPr lang="en-US" altLang="zh-CN" dirty="0"/>
              <a:t></a:t>
            </a:r>
            <a:r>
              <a:rPr lang="zh-CN" altLang="en-US" dirty="0"/>
              <a:t>建立一个似然函数（</a:t>
            </a:r>
            <a:r>
              <a:rPr lang="en-US" altLang="zh-CN" dirty="0"/>
              <a:t>L</a:t>
            </a:r>
            <a:r>
              <a:rPr lang="zh-CN" altLang="en-US" dirty="0"/>
              <a:t>），用于测量观察特定因变量值集（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…p100</a:t>
            </a:r>
            <a:r>
              <a:rPr lang="zh-CN" altLang="en-US" dirty="0"/>
              <a:t>）的概率</a:t>
            </a:r>
            <a:endParaRPr lang="en-US" altLang="zh-CN" dirty="0"/>
          </a:p>
        </p:txBody>
      </p:sp>
      <p:sp>
        <p:nvSpPr>
          <p:cNvPr id="337931" name="Oval 11">
            <a:extLst>
              <a:ext uri="{FF2B5EF4-FFF2-40B4-BE49-F238E27FC236}">
                <a16:creationId xmlns:a16="http://schemas.microsoft.com/office/drawing/2014/main" id="{AAC777A5-485D-4C63-92C4-B12710CE5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798" y="4571998"/>
            <a:ext cx="7620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37932" name="Line 12">
            <a:extLst>
              <a:ext uri="{FF2B5EF4-FFF2-40B4-BE49-F238E27FC236}">
                <a16:creationId xmlns:a16="http://schemas.microsoft.com/office/drawing/2014/main" id="{FE9D7C2C-6E2D-4233-9BE6-8777E3390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3250" y="2675466"/>
            <a:ext cx="1987549" cy="197273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3" name="Line 13">
            <a:extLst>
              <a:ext uri="{FF2B5EF4-FFF2-40B4-BE49-F238E27FC236}">
                <a16:creationId xmlns:a16="http://schemas.microsoft.com/office/drawing/2014/main" id="{B31853E4-27E0-4921-915C-0C5E7FB7E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3250" y="2675466"/>
            <a:ext cx="3867150" cy="197273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831AF1DB-B751-4B12-8CC1-2FB26BF2FBD8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62300" y="4720767"/>
                <a:ext cx="5715000" cy="9842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.50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一个非常小的数字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</a:rPr>
                        <m:t>!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831AF1DB-B751-4B12-8CC1-2FB26BF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62300" y="4720767"/>
                <a:ext cx="5715000" cy="984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7">
            <a:extLst>
              <a:ext uri="{FF2B5EF4-FFF2-40B4-BE49-F238E27FC236}">
                <a16:creationId xmlns:a16="http://schemas.microsoft.com/office/drawing/2014/main" id="{AB5CFD86-1A5E-402F-BCA6-4D870C0F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6806CC3-9E43-41F7-9E1C-FF8DA887F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6638" y="0"/>
            <a:ext cx="1097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评价模型优度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EB6D4FB-5A13-4A08-B5F6-C843AC9DE9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382000" cy="4800600"/>
          </a:xfrm>
        </p:spPr>
        <p:txBody>
          <a:bodyPr/>
          <a:lstStyle/>
          <a:p>
            <a:pPr marL="91440" indent="-9144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然后，我们测试这个概率与我们的模型的匹配程度</a:t>
            </a:r>
          </a:p>
          <a:p>
            <a:pPr marL="91440" indent="-91440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鉴于（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）似然太小，把它变大（这样更容易解释）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取自然对数：对数似然（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）函数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乘以</a:t>
            </a:r>
            <a:r>
              <a:rPr lang="en-US" altLang="zh-CN" dirty="0"/>
              <a:t>-2</a:t>
            </a:r>
            <a:r>
              <a:rPr lang="zh-CN" altLang="en-US" dirty="0"/>
              <a:t>（或</a:t>
            </a:r>
            <a:r>
              <a:rPr lang="en-US" altLang="zh-CN" dirty="0"/>
              <a:t>-2LL</a:t>
            </a:r>
            <a:r>
              <a:rPr lang="zh-CN" altLang="en-US" dirty="0"/>
              <a:t>）使其为正 </a:t>
            </a:r>
            <a:endParaRPr lang="en-US" altLang="zh-CN" dirty="0"/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”近似卡方分布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因此，可以用来评估显著性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我们想要</a:t>
            </a:r>
            <a:r>
              <a:rPr lang="en-US" altLang="zh-CN" dirty="0"/>
              <a:t>-2LL</a:t>
            </a:r>
            <a:r>
              <a:rPr lang="zh-CN" altLang="en-US" dirty="0"/>
              <a:t>尽可能小</a:t>
            </a:r>
            <a:endParaRPr lang="en-US" altLang="zh-CN" dirty="0"/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即大的数字表示拟合不佳（</a:t>
            </a:r>
            <a:r>
              <a:rPr lang="ja-JP" altLang="en-US" dirty="0">
                <a:ea typeface="MS PGothic" panose="020B0600070205080204" pitchFamily="34" charset="-128"/>
              </a:rPr>
              <a:t> “</a:t>
            </a:r>
            <a:r>
              <a:rPr lang="en-US" altLang="ja-JP" dirty="0">
                <a:ea typeface="MS PGothic" panose="020B0600070205080204" pitchFamily="34" charset="-128"/>
              </a:rPr>
              <a:t>badness of fit</a:t>
            </a:r>
            <a:r>
              <a:rPr lang="ja-JP" altLang="en-US" dirty="0">
                <a:ea typeface="MS PGothic" panose="020B0600070205080204" pitchFamily="34" charset="-128"/>
              </a:rPr>
              <a:t>”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629" name="Object 6">
            <a:extLst>
              <a:ext uri="{FF2B5EF4-FFF2-40B4-BE49-F238E27FC236}">
                <a16:creationId xmlns:a16="http://schemas.microsoft.com/office/drawing/2014/main" id="{0350D682-837D-4532-BF06-87339B2E924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27525235"/>
              </p:ext>
            </p:extLst>
          </p:nvPr>
        </p:nvGraphicFramePr>
        <p:xfrm>
          <a:off x="3022600" y="3132135"/>
          <a:ext cx="2070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1234080" imgH="319680" progId="Equation.3">
                  <p:embed/>
                </p:oleObj>
              </mc:Choice>
              <mc:Fallback>
                <p:oleObj name="Equation" r:id="rId3" imgW="1234080" imgH="31968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32135"/>
                        <a:ext cx="20701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>
            <a:extLst>
              <a:ext uri="{FF2B5EF4-FFF2-40B4-BE49-F238E27FC236}">
                <a16:creationId xmlns:a16="http://schemas.microsoft.com/office/drawing/2014/main" id="{9B64350F-687D-413C-8871-F3A48EF0622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1481717"/>
              </p:ext>
            </p:extLst>
          </p:nvPr>
        </p:nvGraphicFramePr>
        <p:xfrm>
          <a:off x="2713567" y="4960937"/>
          <a:ext cx="2260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1243080" imgH="155160" progId="Equation.3">
                  <p:embed/>
                </p:oleObj>
              </mc:Choice>
              <mc:Fallback>
                <p:oleObj name="Equation" r:id="rId5" imgW="1243080" imgH="15516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567" y="4960937"/>
                        <a:ext cx="22606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28158</TotalTime>
  <Words>2729</Words>
  <Application>Microsoft Office PowerPoint</Application>
  <PresentationFormat>宽屏</PresentationFormat>
  <Paragraphs>341</Paragraphs>
  <Slides>35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Monaco</vt:lpstr>
      <vt:lpstr>ＭＳ Ｐゴシック</vt:lpstr>
      <vt:lpstr>ＭＳ Ｐゴシック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Retrospect</vt:lpstr>
      <vt:lpstr>Equation</vt:lpstr>
      <vt:lpstr>对数几率回归</vt:lpstr>
      <vt:lpstr>Logistic回归模型（或Logit模型）</vt:lpstr>
      <vt:lpstr>线性回归</vt:lpstr>
      <vt:lpstr>Logistic回归模型</vt:lpstr>
      <vt:lpstr>线性 vs Logit回归</vt:lpstr>
      <vt:lpstr>最大似然估计</vt:lpstr>
      <vt:lpstr>最大似然估计</vt:lpstr>
      <vt:lpstr>评价模型优度</vt:lpstr>
      <vt:lpstr>评价模型优度</vt:lpstr>
      <vt:lpstr>关于拟合优度的注释</vt:lpstr>
      <vt:lpstr>更多关于拟合优度的信息</vt:lpstr>
      <vt:lpstr>比值(Odds)和比值比(Odds Ratios)</vt:lpstr>
      <vt:lpstr>比值比</vt:lpstr>
      <vt:lpstr>Logistic回归</vt:lpstr>
      <vt:lpstr>PowerPoint 演示文稿</vt:lpstr>
      <vt:lpstr>示例问题集* Logistic回归</vt:lpstr>
      <vt:lpstr>R中的代码</vt:lpstr>
      <vt:lpstr>R输出</vt:lpstr>
      <vt:lpstr>PowerPoint 演示文稿</vt:lpstr>
      <vt:lpstr>PowerPoint 演示文稿</vt:lpstr>
      <vt:lpstr>解释</vt:lpstr>
      <vt:lpstr>多项logit模型</vt:lpstr>
      <vt:lpstr>多项logit模型</vt:lpstr>
      <vt:lpstr>多项logit模型</vt:lpstr>
      <vt:lpstr>多项logit模型</vt:lpstr>
      <vt:lpstr>多项logit模型</vt:lpstr>
      <vt:lpstr>系数</vt:lpstr>
      <vt:lpstr>有序Logit模型</vt:lpstr>
      <vt:lpstr>有序logit模型</vt:lpstr>
      <vt:lpstr>有序logit模型</vt:lpstr>
      <vt:lpstr>多项logit模型的R代码</vt:lpstr>
      <vt:lpstr>多项Logit模型</vt:lpstr>
      <vt:lpstr>有序logit模型的R代码</vt:lpstr>
      <vt:lpstr>PowerPoint 演示文稿</vt:lpstr>
      <vt:lpstr>有序logit与多项logit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LYJ</cp:lastModifiedBy>
  <cp:revision>609</cp:revision>
  <dcterms:created xsi:type="dcterms:W3CDTF">2016-12-05T18:51:00Z</dcterms:created>
  <dcterms:modified xsi:type="dcterms:W3CDTF">2021-02-09T07:37:08Z</dcterms:modified>
</cp:coreProperties>
</file>