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102"/>
  </p:notesMasterIdLst>
  <p:sldIdLst>
    <p:sldId id="362" r:id="rId2"/>
    <p:sldId id="257" r:id="rId3"/>
    <p:sldId id="258" r:id="rId4"/>
    <p:sldId id="259" r:id="rId5"/>
    <p:sldId id="260" r:id="rId6"/>
    <p:sldId id="306" r:id="rId7"/>
    <p:sldId id="263" r:id="rId8"/>
    <p:sldId id="264" r:id="rId9"/>
    <p:sldId id="265" r:id="rId10"/>
    <p:sldId id="266" r:id="rId11"/>
    <p:sldId id="267" r:id="rId12"/>
    <p:sldId id="268" r:id="rId13"/>
    <p:sldId id="269" r:id="rId14"/>
    <p:sldId id="270" r:id="rId15"/>
    <p:sldId id="271" r:id="rId16"/>
    <p:sldId id="272" r:id="rId17"/>
    <p:sldId id="273" r:id="rId18"/>
    <p:sldId id="308" r:id="rId19"/>
    <p:sldId id="274" r:id="rId20"/>
    <p:sldId id="275" r:id="rId21"/>
    <p:sldId id="277" r:id="rId22"/>
    <p:sldId id="276"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10" r:id="rId47"/>
    <p:sldId id="309" r:id="rId48"/>
    <p:sldId id="301" r:id="rId49"/>
    <p:sldId id="302" r:id="rId50"/>
    <p:sldId id="303" r:id="rId51"/>
    <p:sldId id="304" r:id="rId52"/>
    <p:sldId id="305"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59" r:id="rId82"/>
    <p:sldId id="339" r:id="rId83"/>
    <p:sldId id="340" r:id="rId84"/>
    <p:sldId id="341" r:id="rId85"/>
    <p:sldId id="342" r:id="rId86"/>
    <p:sldId id="343" r:id="rId87"/>
    <p:sldId id="360" r:id="rId88"/>
    <p:sldId id="344" r:id="rId89"/>
    <p:sldId id="345" r:id="rId90"/>
    <p:sldId id="346" r:id="rId91"/>
    <p:sldId id="347" r:id="rId92"/>
    <p:sldId id="348" r:id="rId93"/>
    <p:sldId id="358" r:id="rId94"/>
    <p:sldId id="349" r:id="rId95"/>
    <p:sldId id="350" r:id="rId96"/>
    <p:sldId id="351" r:id="rId97"/>
    <p:sldId id="352" r:id="rId98"/>
    <p:sldId id="353" r:id="rId99"/>
    <p:sldId id="354" r:id="rId100"/>
    <p:sldId id="357" r:id="rId101"/>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D8686"/>
    <a:srgbClr val="3B3BFF"/>
    <a:srgbClr val="008080"/>
    <a:srgbClr val="FF6803"/>
    <a:srgbClr val="F7A209"/>
    <a:srgbClr val="FFFFFF"/>
    <a:srgbClr val="FF43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92" autoAdjust="0"/>
    <p:restoredTop sz="85842" autoAdjust="0"/>
  </p:normalViewPr>
  <p:slideViewPr>
    <p:cSldViewPr snapToGrid="0">
      <p:cViewPr varScale="1">
        <p:scale>
          <a:sx n="57" d="100"/>
          <a:sy n="57" d="100"/>
        </p:scale>
        <p:origin x="84" y="972"/>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harts/_rels/chart1.xml.rels><?xml version="1.0" encoding="UTF-8" standalone="yes"?>
<Relationships xmlns="http://schemas.openxmlformats.org/package/2006/relationships"><Relationship Id="rId2" Type="http://schemas.openxmlformats.org/officeDocument/2006/relationships/oleObject" Target="file:///G:\EC%20ON%206313\HomeFurnishingsNSA.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lrMapOvr bg1="lt1" tx1="dk1" bg2="lt2" tx2="dk2" accent1="accent1" accent2="accent2" accent3="accent3" accent4="accent4" accent5="accent5" accent6="accent6" hlink="hlink" folHlink="folHlink"/>
  <c:chart>
    <c:title>
      <c:tx>
        <c:rich>
          <a:bodyPr/>
          <a:lstStyle/>
          <a:p>
            <a:pPr>
              <a:defRPr sz="2000"/>
            </a:pPr>
            <a:r>
              <a:rPr lang="en-US" sz="2000" dirty="0"/>
              <a:t>Linear</a:t>
            </a:r>
            <a:r>
              <a:rPr lang="en-US" sz="2000" baseline="0" dirty="0"/>
              <a:t> Trend Line  Fitted to </a:t>
            </a:r>
            <a:br>
              <a:rPr lang="en-US" sz="2000" baseline="0" dirty="0"/>
            </a:br>
            <a:r>
              <a:rPr lang="en-US" sz="2000" baseline="0" dirty="0"/>
              <a:t>Home Furnishing Data</a:t>
            </a:r>
            <a:endParaRPr lang="en-US" sz="2000" dirty="0"/>
          </a:p>
        </c:rich>
      </c:tx>
      <c:overlay val="0"/>
    </c:title>
    <c:autoTitleDeleted val="0"/>
    <c:plotArea>
      <c:layout/>
      <c:scatterChart>
        <c:scatterStyle val="lineMarker"/>
        <c:varyColors val="0"/>
        <c:ser>
          <c:idx val="0"/>
          <c:order val="0"/>
          <c:tx>
            <c:strRef>
              <c:f>Sheet1!$D$2</c:f>
              <c:strCache>
                <c:ptCount val="1"/>
                <c:pt idx="0">
                  <c:v>$</c:v>
                </c:pt>
              </c:strCache>
            </c:strRef>
          </c:tx>
          <c:spPr>
            <a:ln w="28575">
              <a:noFill/>
            </a:ln>
          </c:spPr>
          <c:marker>
            <c:symbol val="circle"/>
            <c:size val="4"/>
          </c:marker>
          <c:trendline>
            <c:trendlineType val="linear"/>
            <c:dispRSqr val="0"/>
            <c:dispEq val="1"/>
            <c:trendlineLbl>
              <c:layout>
                <c:manualLayout>
                  <c:x val="-0.31470214371351735"/>
                  <c:y val="-0.15006272757019448"/>
                </c:manualLayout>
              </c:layout>
              <c:tx>
                <c:rich>
                  <a:bodyPr/>
                  <a:lstStyle/>
                  <a:p>
                    <a:pPr>
                      <a:defRPr sz="1800"/>
                    </a:pPr>
                    <a:r>
                      <a:rPr lang="en-US" sz="2000" baseline="0" dirty="0">
                        <a:solidFill>
                          <a:schemeClr val="accent2">
                            <a:lumMod val="75000"/>
                          </a:schemeClr>
                        </a:solidFill>
                      </a:rPr>
                      <a:t>y = 17.62x + 1475</a:t>
                    </a:r>
                    <a:r>
                      <a:rPr lang="en-US" sz="2000" baseline="0" dirty="0"/>
                      <a:t>.</a:t>
                    </a:r>
                    <a:endParaRPr lang="en-US" sz="2000" dirty="0"/>
                  </a:p>
                </c:rich>
              </c:tx>
              <c:numFmt formatCode="General" sourceLinked="0"/>
            </c:trendlineLbl>
          </c:trendline>
          <c:xVal>
            <c:numRef>
              <c:f>Sheet1!$A$3:$A$189</c:f>
              <c:numCache>
                <c:formatCode>General</c:formatCode>
                <c:ptCount val="18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numCache>
            </c:numRef>
          </c:xVal>
          <c:yVal>
            <c:numRef>
              <c:f>Sheet1!$D$3:$D$189</c:f>
              <c:numCache>
                <c:formatCode>General</c:formatCode>
                <c:ptCount val="187"/>
                <c:pt idx="0">
                  <c:v>1460</c:v>
                </c:pt>
                <c:pt idx="1">
                  <c:v>1453</c:v>
                </c:pt>
                <c:pt idx="2">
                  <c:v>1556</c:v>
                </c:pt>
                <c:pt idx="3">
                  <c:v>1622</c:v>
                </c:pt>
                <c:pt idx="4">
                  <c:v>1675</c:v>
                </c:pt>
                <c:pt idx="5">
                  <c:v>1759</c:v>
                </c:pt>
                <c:pt idx="6">
                  <c:v>1789</c:v>
                </c:pt>
                <c:pt idx="7">
                  <c:v>1814</c:v>
                </c:pt>
                <c:pt idx="8">
                  <c:v>1721</c:v>
                </c:pt>
                <c:pt idx="9">
                  <c:v>1839</c:v>
                </c:pt>
                <c:pt idx="10">
                  <c:v>1925</c:v>
                </c:pt>
                <c:pt idx="11">
                  <c:v>2246</c:v>
                </c:pt>
                <c:pt idx="12">
                  <c:v>1556</c:v>
                </c:pt>
                <c:pt idx="13">
                  <c:v>1466</c:v>
                </c:pt>
                <c:pt idx="14">
                  <c:v>1661</c:v>
                </c:pt>
                <c:pt idx="15">
                  <c:v>1732</c:v>
                </c:pt>
                <c:pt idx="16">
                  <c:v>1774</c:v>
                </c:pt>
                <c:pt idx="17">
                  <c:v>1830</c:v>
                </c:pt>
                <c:pt idx="18">
                  <c:v>1882</c:v>
                </c:pt>
                <c:pt idx="19">
                  <c:v>1964</c:v>
                </c:pt>
                <c:pt idx="20">
                  <c:v>1877</c:v>
                </c:pt>
                <c:pt idx="21">
                  <c:v>1959</c:v>
                </c:pt>
                <c:pt idx="22">
                  <c:v>2139</c:v>
                </c:pt>
                <c:pt idx="23">
                  <c:v>2391</c:v>
                </c:pt>
                <c:pt idx="24">
                  <c:v>1487</c:v>
                </c:pt>
                <c:pt idx="25">
                  <c:v>1589</c:v>
                </c:pt>
                <c:pt idx="26">
                  <c:v>1916</c:v>
                </c:pt>
                <c:pt idx="27">
                  <c:v>1882</c:v>
                </c:pt>
                <c:pt idx="28">
                  <c:v>2015</c:v>
                </c:pt>
                <c:pt idx="29">
                  <c:v>2074</c:v>
                </c:pt>
                <c:pt idx="30">
                  <c:v>2062</c:v>
                </c:pt>
                <c:pt idx="31">
                  <c:v>2286</c:v>
                </c:pt>
                <c:pt idx="32">
                  <c:v>2145</c:v>
                </c:pt>
                <c:pt idx="33">
                  <c:v>2294</c:v>
                </c:pt>
                <c:pt idx="34">
                  <c:v>2469</c:v>
                </c:pt>
                <c:pt idx="35">
                  <c:v>2770</c:v>
                </c:pt>
                <c:pt idx="36">
                  <c:v>1799</c:v>
                </c:pt>
                <c:pt idx="37">
                  <c:v>1752</c:v>
                </c:pt>
                <c:pt idx="38">
                  <c:v>2038</c:v>
                </c:pt>
                <c:pt idx="39">
                  <c:v>2012</c:v>
                </c:pt>
                <c:pt idx="40">
                  <c:v>2177</c:v>
                </c:pt>
                <c:pt idx="41">
                  <c:v>2156</c:v>
                </c:pt>
                <c:pt idx="42">
                  <c:v>2175</c:v>
                </c:pt>
                <c:pt idx="43">
                  <c:v>2335</c:v>
                </c:pt>
                <c:pt idx="44">
                  <c:v>2234</c:v>
                </c:pt>
                <c:pt idx="45">
                  <c:v>2336</c:v>
                </c:pt>
                <c:pt idx="46">
                  <c:v>2678</c:v>
                </c:pt>
                <c:pt idx="47">
                  <c:v>2875</c:v>
                </c:pt>
                <c:pt idx="48">
                  <c:v>1909</c:v>
                </c:pt>
                <c:pt idx="49">
                  <c:v>1877</c:v>
                </c:pt>
                <c:pt idx="50">
                  <c:v>2146</c:v>
                </c:pt>
                <c:pt idx="51">
                  <c:v>2188</c:v>
                </c:pt>
                <c:pt idx="52">
                  <c:v>2331</c:v>
                </c:pt>
                <c:pt idx="53">
                  <c:v>2280</c:v>
                </c:pt>
                <c:pt idx="54">
                  <c:v>2439</c:v>
                </c:pt>
                <c:pt idx="55">
                  <c:v>2542</c:v>
                </c:pt>
                <c:pt idx="56">
                  <c:v>2362</c:v>
                </c:pt>
                <c:pt idx="57">
                  <c:v>2632</c:v>
                </c:pt>
                <c:pt idx="58">
                  <c:v>2814</c:v>
                </c:pt>
                <c:pt idx="59">
                  <c:v>3097</c:v>
                </c:pt>
                <c:pt idx="60">
                  <c:v>2087</c:v>
                </c:pt>
                <c:pt idx="61">
                  <c:v>2009</c:v>
                </c:pt>
                <c:pt idx="62">
                  <c:v>2357</c:v>
                </c:pt>
                <c:pt idx="63">
                  <c:v>2430</c:v>
                </c:pt>
                <c:pt idx="64">
                  <c:v>2499</c:v>
                </c:pt>
                <c:pt idx="65">
                  <c:v>2471</c:v>
                </c:pt>
                <c:pt idx="66">
                  <c:v>2638</c:v>
                </c:pt>
                <c:pt idx="67">
                  <c:v>2651</c:v>
                </c:pt>
                <c:pt idx="68">
                  <c:v>2619</c:v>
                </c:pt>
                <c:pt idx="69">
                  <c:v>2767</c:v>
                </c:pt>
                <c:pt idx="70">
                  <c:v>2922</c:v>
                </c:pt>
                <c:pt idx="71">
                  <c:v>3468</c:v>
                </c:pt>
                <c:pt idx="72">
                  <c:v>2257</c:v>
                </c:pt>
                <c:pt idx="73">
                  <c:v>2212</c:v>
                </c:pt>
                <c:pt idx="74">
                  <c:v>2511</c:v>
                </c:pt>
                <c:pt idx="75">
                  <c:v>2577</c:v>
                </c:pt>
                <c:pt idx="76">
                  <c:v>2610</c:v>
                </c:pt>
                <c:pt idx="77">
                  <c:v>2711</c:v>
                </c:pt>
                <c:pt idx="78">
                  <c:v>2814</c:v>
                </c:pt>
                <c:pt idx="79">
                  <c:v>2837</c:v>
                </c:pt>
                <c:pt idx="80">
                  <c:v>2732</c:v>
                </c:pt>
                <c:pt idx="81">
                  <c:v>2968</c:v>
                </c:pt>
                <c:pt idx="82">
                  <c:v>3219</c:v>
                </c:pt>
                <c:pt idx="83">
                  <c:v>3939</c:v>
                </c:pt>
                <c:pt idx="84">
                  <c:v>2337</c:v>
                </c:pt>
                <c:pt idx="85">
                  <c:v>2450</c:v>
                </c:pt>
                <c:pt idx="86">
                  <c:v>2856</c:v>
                </c:pt>
                <c:pt idx="87">
                  <c:v>2881</c:v>
                </c:pt>
                <c:pt idx="88">
                  <c:v>2895</c:v>
                </c:pt>
                <c:pt idx="89">
                  <c:v>3041</c:v>
                </c:pt>
                <c:pt idx="90">
                  <c:v>3076</c:v>
                </c:pt>
                <c:pt idx="91">
                  <c:v>3287</c:v>
                </c:pt>
                <c:pt idx="92">
                  <c:v>3170</c:v>
                </c:pt>
                <c:pt idx="93">
                  <c:v>3310</c:v>
                </c:pt>
                <c:pt idx="94">
                  <c:v>3712</c:v>
                </c:pt>
                <c:pt idx="95">
                  <c:v>4342</c:v>
                </c:pt>
                <c:pt idx="96">
                  <c:v>2747</c:v>
                </c:pt>
                <c:pt idx="97">
                  <c:v>2924</c:v>
                </c:pt>
                <c:pt idx="98">
                  <c:v>3265</c:v>
                </c:pt>
                <c:pt idx="99">
                  <c:v>3110</c:v>
                </c:pt>
                <c:pt idx="100">
                  <c:v>3387</c:v>
                </c:pt>
                <c:pt idx="101">
                  <c:v>3320</c:v>
                </c:pt>
                <c:pt idx="102">
                  <c:v>3310</c:v>
                </c:pt>
                <c:pt idx="103">
                  <c:v>3640</c:v>
                </c:pt>
                <c:pt idx="104">
                  <c:v>3341</c:v>
                </c:pt>
                <c:pt idx="105">
                  <c:v>3517</c:v>
                </c:pt>
                <c:pt idx="106">
                  <c:v>3868</c:v>
                </c:pt>
                <c:pt idx="107">
                  <c:v>4210</c:v>
                </c:pt>
                <c:pt idx="108">
                  <c:v>3003</c:v>
                </c:pt>
                <c:pt idx="109">
                  <c:v>2872</c:v>
                </c:pt>
                <c:pt idx="110">
                  <c:v>3230</c:v>
                </c:pt>
                <c:pt idx="111">
                  <c:v>3060</c:v>
                </c:pt>
                <c:pt idx="112">
                  <c:v>3411</c:v>
                </c:pt>
                <c:pt idx="113">
                  <c:v>3277</c:v>
                </c:pt>
                <c:pt idx="114">
                  <c:v>3322</c:v>
                </c:pt>
                <c:pt idx="115">
                  <c:v>3649</c:v>
                </c:pt>
                <c:pt idx="116">
                  <c:v>3138</c:v>
                </c:pt>
                <c:pt idx="117">
                  <c:v>3483</c:v>
                </c:pt>
                <c:pt idx="118">
                  <c:v>3922</c:v>
                </c:pt>
                <c:pt idx="119">
                  <c:v>4631</c:v>
                </c:pt>
                <c:pt idx="120">
                  <c:v>3061</c:v>
                </c:pt>
                <c:pt idx="121">
                  <c:v>2983</c:v>
                </c:pt>
                <c:pt idx="122">
                  <c:v>3331</c:v>
                </c:pt>
                <c:pt idx="123">
                  <c:v>3263</c:v>
                </c:pt>
                <c:pt idx="124">
                  <c:v>3590</c:v>
                </c:pt>
                <c:pt idx="125">
                  <c:v>3356</c:v>
                </c:pt>
                <c:pt idx="126">
                  <c:v>3527</c:v>
                </c:pt>
                <c:pt idx="127">
                  <c:v>3841</c:v>
                </c:pt>
                <c:pt idx="128">
                  <c:v>3417</c:v>
                </c:pt>
                <c:pt idx="129">
                  <c:v>3689</c:v>
                </c:pt>
                <c:pt idx="130">
                  <c:v>4178</c:v>
                </c:pt>
                <c:pt idx="131">
                  <c:v>5032</c:v>
                </c:pt>
                <c:pt idx="132">
                  <c:v>3170</c:v>
                </c:pt>
                <c:pt idx="133">
                  <c:v>2907</c:v>
                </c:pt>
                <c:pt idx="134">
                  <c:v>3361</c:v>
                </c:pt>
                <c:pt idx="135">
                  <c:v>3415</c:v>
                </c:pt>
                <c:pt idx="136">
                  <c:v>3737</c:v>
                </c:pt>
                <c:pt idx="137">
                  <c:v>3653</c:v>
                </c:pt>
                <c:pt idx="138">
                  <c:v>3831</c:v>
                </c:pt>
                <c:pt idx="139">
                  <c:v>3895</c:v>
                </c:pt>
                <c:pt idx="140">
                  <c:v>3804</c:v>
                </c:pt>
                <c:pt idx="141">
                  <c:v>3993</c:v>
                </c:pt>
                <c:pt idx="142">
                  <c:v>4378</c:v>
                </c:pt>
                <c:pt idx="143">
                  <c:v>5314</c:v>
                </c:pt>
                <c:pt idx="144">
                  <c:v>3334</c:v>
                </c:pt>
                <c:pt idx="145">
                  <c:v>3332</c:v>
                </c:pt>
                <c:pt idx="146">
                  <c:v>3928</c:v>
                </c:pt>
                <c:pt idx="147">
                  <c:v>3753</c:v>
                </c:pt>
                <c:pt idx="148">
                  <c:v>3723</c:v>
                </c:pt>
                <c:pt idx="149">
                  <c:v>3948</c:v>
                </c:pt>
                <c:pt idx="150">
                  <c:v>4131</c:v>
                </c:pt>
                <c:pt idx="151">
                  <c:v>4182</c:v>
                </c:pt>
                <c:pt idx="152">
                  <c:v>4004</c:v>
                </c:pt>
                <c:pt idx="153">
                  <c:v>4127</c:v>
                </c:pt>
                <c:pt idx="154">
                  <c:v>4675</c:v>
                </c:pt>
                <c:pt idx="155">
                  <c:v>5690</c:v>
                </c:pt>
                <c:pt idx="156">
                  <c:v>3544</c:v>
                </c:pt>
                <c:pt idx="157">
                  <c:v>3486</c:v>
                </c:pt>
                <c:pt idx="158">
                  <c:v>4035</c:v>
                </c:pt>
                <c:pt idx="159">
                  <c:v>3912</c:v>
                </c:pt>
                <c:pt idx="160">
                  <c:v>4119</c:v>
                </c:pt>
                <c:pt idx="161">
                  <c:v>4282</c:v>
                </c:pt>
                <c:pt idx="162">
                  <c:v>4219</c:v>
                </c:pt>
                <c:pt idx="163">
                  <c:v>4586</c:v>
                </c:pt>
                <c:pt idx="164">
                  <c:v>4351</c:v>
                </c:pt>
                <c:pt idx="165">
                  <c:v>4375</c:v>
                </c:pt>
                <c:pt idx="166">
                  <c:v>5136</c:v>
                </c:pt>
                <c:pt idx="167">
                  <c:v>6065</c:v>
                </c:pt>
                <c:pt idx="168">
                  <c:v>4075</c:v>
                </c:pt>
                <c:pt idx="169">
                  <c:v>3959</c:v>
                </c:pt>
                <c:pt idx="170">
                  <c:v>4630</c:v>
                </c:pt>
                <c:pt idx="171">
                  <c:v>4280</c:v>
                </c:pt>
                <c:pt idx="172">
                  <c:v>4756</c:v>
                </c:pt>
                <c:pt idx="173">
                  <c:v>4902</c:v>
                </c:pt>
                <c:pt idx="174">
                  <c:v>4698</c:v>
                </c:pt>
                <c:pt idx="175">
                  <c:v>5076</c:v>
                </c:pt>
                <c:pt idx="176">
                  <c:v>4863</c:v>
                </c:pt>
                <c:pt idx="177">
                  <c:v>4829</c:v>
                </c:pt>
                <c:pt idx="178">
                  <c:v>5445</c:v>
                </c:pt>
                <c:pt idx="179">
                  <c:v>6282</c:v>
                </c:pt>
                <c:pt idx="180">
                  <c:v>4383</c:v>
                </c:pt>
                <c:pt idx="181">
                  <c:v>3925</c:v>
                </c:pt>
                <c:pt idx="182">
                  <c:v>4721</c:v>
                </c:pt>
                <c:pt idx="183">
                  <c:v>4301</c:v>
                </c:pt>
                <c:pt idx="184">
                  <c:v>4756</c:v>
                </c:pt>
                <c:pt idx="185">
                  <c:v>4795</c:v>
                </c:pt>
                <c:pt idx="186">
                  <c:v>4803</c:v>
                </c:pt>
              </c:numCache>
            </c:numRef>
          </c:yVal>
          <c:smooth val="0"/>
          <c:extLst>
            <c:ext xmlns:c16="http://schemas.microsoft.com/office/drawing/2014/chart" uri="{C3380CC4-5D6E-409C-BE32-E72D297353CC}">
              <c16:uniqueId val="{00000001-2A85-45B2-A945-E47C9D23659B}"/>
            </c:ext>
          </c:extLst>
        </c:ser>
        <c:dLbls>
          <c:showLegendKey val="0"/>
          <c:showVal val="0"/>
          <c:showCatName val="0"/>
          <c:showSerName val="0"/>
          <c:showPercent val="0"/>
          <c:showBubbleSize val="0"/>
        </c:dLbls>
        <c:axId val="440717664"/>
        <c:axId val="440725824"/>
      </c:scatterChart>
      <c:valAx>
        <c:axId val="440717664"/>
        <c:scaling>
          <c:orientation val="minMax"/>
        </c:scaling>
        <c:delete val="0"/>
        <c:axPos val="b"/>
        <c:numFmt formatCode="General" sourceLinked="1"/>
        <c:majorTickMark val="out"/>
        <c:minorTickMark val="none"/>
        <c:tickLblPos val="nextTo"/>
        <c:crossAx val="440725824"/>
        <c:crosses val="autoZero"/>
        <c:crossBetween val="midCat"/>
      </c:valAx>
      <c:valAx>
        <c:axId val="440725824"/>
        <c:scaling>
          <c:orientation val="minMax"/>
        </c:scaling>
        <c:delete val="0"/>
        <c:axPos val="l"/>
        <c:numFmt formatCode="General" sourceLinked="1"/>
        <c:majorTickMark val="out"/>
        <c:minorTickMark val="none"/>
        <c:tickLblPos val="nextTo"/>
        <c:crossAx val="440717664"/>
        <c:crosses val="autoZero"/>
        <c:crossBetween val="midCat"/>
      </c:valAx>
    </c:plotArea>
    <c:plotVisOnly val="1"/>
    <c:dispBlanksAs val="gap"/>
    <c:showDLblsOverMax val="0"/>
  </c:chart>
  <c:externalData r:id="rId2">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image" Target="../media/image60.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image" Target="../media/image63.e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69.emf"/><Relationship Id="rId1" Type="http://schemas.openxmlformats.org/officeDocument/2006/relationships/image" Target="../media/image68.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smtClean="0">
                <a:ea typeface="宋体" panose="02010600030101010101" pitchFamily="2" charset="-122"/>
              </a:defRPr>
            </a:lvl1pPr>
          </a:lstStyle>
          <a:p>
            <a:pPr>
              <a:defRPr/>
            </a:pPr>
            <a:endParaRPr lang="en-US" altLang="zh-CN"/>
          </a:p>
        </p:txBody>
      </p:sp>
      <p:sp>
        <p:nvSpPr>
          <p:cNvPr id="3" name="Date Placeholder 2"/>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ea typeface="宋体" panose="02010600030101010101" pitchFamily="2" charset="-122"/>
              </a:defRPr>
            </a:lvl1pPr>
          </a:lstStyle>
          <a:p>
            <a:pPr>
              <a:defRPr/>
            </a:pPr>
            <a:fld id="{C3722244-9F18-4DC7-9DE6-F5FD8DFF9D60}" type="datetimeFigureOut">
              <a:rPr lang="en-US" altLang="zh-CN"/>
              <a:pPr>
                <a:defRPr/>
              </a:pPr>
              <a:t>2/17/2021</a:t>
            </a:fld>
            <a:endParaRPr lang="en-US" altLang="zh-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smtClean="0">
                <a:ea typeface="宋体" panose="02010600030101010101" pitchFamily="2" charset="-122"/>
              </a:defRPr>
            </a:lvl1pPr>
          </a:lstStyle>
          <a:p>
            <a:pPr>
              <a:defRPr/>
            </a:pPr>
            <a:endParaRPr lang="en-US" altLang="zh-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ea typeface="宋体" panose="02010600030101010101" pitchFamily="2" charset="-122"/>
              </a:defRPr>
            </a:lvl1pPr>
          </a:lstStyle>
          <a:p>
            <a:pPr>
              <a:defRPr/>
            </a:pPr>
            <a:fld id="{DE717954-21E4-4639-B8A8-B9C2A0D182B6}" type="slidenum">
              <a:rPr lang="en-US" altLang="zh-CN"/>
              <a:pPr>
                <a:defRPr/>
              </a:pPr>
              <a:t>‹#›</a:t>
            </a:fld>
            <a:endParaRPr lang="en-US" altLang="zh-CN"/>
          </a:p>
        </p:txBody>
      </p:sp>
    </p:spTree>
    <p:extLst>
      <p:ext uri="{BB962C8B-B14F-4D97-AF65-F5344CB8AC3E}">
        <p14:creationId xmlns:p14="http://schemas.microsoft.com/office/powerpoint/2010/main" val="19205762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file:///E:\Program%20Files%20(x86)\Youdao\Dict\7.5.2.0\resultui\dict\result.html%3fkeyword=Consumer%20Sentiment%20Index&amp;lang=en"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file:///E:\Program%20Files%20(x86)\Youdao\Dict\7.5.2.0\resultui\dict\result.html%3fkeyword=Consumer%20Sentiment%20Index&amp;lang=en"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file:///E:\Program%20Files%20(x86)\Youdao\Dict\7.5.2.0\resultui\dict\result.html%3fkeyword=Consumer%20Sentiment%20Index&amp;lang=en"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otexts.org/sites/default/files/fpp/images/diffusnetelec.png" TargetMode="External"/><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b="1">
                <a:latin typeface="Times New Roman" panose="02020603050405020304" pitchFamily="18" charset="0"/>
                <a:ea typeface="宋体" panose="02010600030101010101" pitchFamily="2" charset="-122"/>
              </a:rPr>
              <a:t>Sales of music on DVD have slumped due to Ipods. Typewriter sales have plumetted. </a:t>
            </a:r>
          </a:p>
          <a:p>
            <a:pPr eaLnBrk="1" hangingPunct="1">
              <a:spcBef>
                <a:spcPct val="0"/>
              </a:spcBef>
            </a:pPr>
            <a:r>
              <a:rPr lang="en-US" altLang="zh-CN" b="1">
                <a:latin typeface="Times New Roman" panose="02020603050405020304" pitchFamily="18" charset="0"/>
                <a:ea typeface="宋体" panose="02010600030101010101" pitchFamily="2" charset="-122"/>
              </a:rPr>
              <a:t>For example, spending for healthcare services is likely to rise due to the aging of the population. Sales of fast food are up due to the secular increase in the female labor force participation rate.</a:t>
            </a:r>
          </a:p>
          <a:p>
            <a:pPr eaLnBrk="1" hangingPunct="1">
              <a:spcBef>
                <a:spcPct val="0"/>
              </a:spcBef>
            </a:pPr>
            <a:endParaRPr lang="zh-CN" altLang="en-US">
              <a:cs typeface="等线"/>
            </a:endParaRPr>
          </a:p>
        </p:txBody>
      </p:sp>
      <p:sp>
        <p:nvSpPr>
          <p:cNvPr id="194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6BA39574-977D-433F-9AB4-819C7BE124F1}" type="slidenum">
              <a:rPr lang="en-US" altLang="zh-CN"/>
              <a:pPr/>
              <a:t>8</a:t>
            </a:fld>
            <a:endParaRPr lang="en-US" altLang="zh-CN"/>
          </a:p>
        </p:txBody>
      </p:sp>
    </p:spTree>
    <p:extLst>
      <p:ext uri="{BB962C8B-B14F-4D97-AF65-F5344CB8AC3E}">
        <p14:creationId xmlns:p14="http://schemas.microsoft.com/office/powerpoint/2010/main" val="3812289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marL="228600" indent="-228600" eaLnBrk="1" hangingPunct="1">
              <a:spcBef>
                <a:spcPts val="0"/>
              </a:spcBef>
              <a:spcAft>
                <a:spcPts val="0"/>
              </a:spcAft>
              <a:buFont typeface="+mj-lt"/>
              <a:buAutoNum type="arabicPeriod"/>
              <a:defRPr/>
            </a:pPr>
            <a:r>
              <a:rPr lang="en-US" altLang="zh-CN" dirty="0"/>
              <a:t>The monthly housing sales (top left) show strong seasonality within each year, as well as some strong cyclic </a:t>
            </a:r>
            <a:r>
              <a:rPr lang="en-US" altLang="zh-CN" dirty="0" err="1"/>
              <a:t>behaviour</a:t>
            </a:r>
            <a:r>
              <a:rPr lang="en-US" altLang="zh-CN" dirty="0"/>
              <a:t> with period about 6–10 years. There is no apparent trend in the data over this period.</a:t>
            </a:r>
          </a:p>
          <a:p>
            <a:pPr marL="228600" indent="-228600" eaLnBrk="1" hangingPunct="1">
              <a:spcBef>
                <a:spcPts val="0"/>
              </a:spcBef>
              <a:spcAft>
                <a:spcPts val="0"/>
              </a:spcAft>
              <a:buFont typeface="+mj-lt"/>
              <a:buAutoNum type="arabicPeriod"/>
              <a:defRPr/>
            </a:pPr>
            <a:r>
              <a:rPr lang="en-US" altLang="zh-CN" dirty="0"/>
              <a:t>The US treasury bill contracts (top right) show results from the Chicago market for 100 consecutive trading days in 1981. Here there is no seasonality, but an obvious downward trend. Possibly, if we had a much longer series, we would see that this downward trend is actually part of a long cycle, but when viewed over only 100 days it appears to be a trend.</a:t>
            </a:r>
          </a:p>
          <a:p>
            <a:pPr marL="228600" indent="-228600" eaLnBrk="1" hangingPunct="1">
              <a:spcBef>
                <a:spcPts val="0"/>
              </a:spcBef>
              <a:spcAft>
                <a:spcPts val="0"/>
              </a:spcAft>
              <a:buFont typeface="+mj-lt"/>
              <a:buAutoNum type="arabicPeriod"/>
              <a:defRPr/>
            </a:pPr>
            <a:r>
              <a:rPr lang="en-US" altLang="zh-CN" dirty="0"/>
              <a:t>The Australian monthly electricity production (bottom left) shows a strong increasing trend, with strong seasonality. There is no evidence of any cyclic </a:t>
            </a:r>
            <a:r>
              <a:rPr lang="en-US" altLang="zh-CN" dirty="0" err="1"/>
              <a:t>behaviour</a:t>
            </a:r>
            <a:r>
              <a:rPr lang="en-US" altLang="zh-CN" dirty="0"/>
              <a:t> here.</a:t>
            </a:r>
          </a:p>
          <a:p>
            <a:pPr marL="228600" indent="-228600" eaLnBrk="1" hangingPunct="1">
              <a:spcBef>
                <a:spcPts val="0"/>
              </a:spcBef>
              <a:spcAft>
                <a:spcPts val="0"/>
              </a:spcAft>
              <a:buFont typeface="+mj-lt"/>
              <a:buAutoNum type="arabicPeriod"/>
              <a:defRPr/>
            </a:pPr>
            <a:r>
              <a:rPr lang="en-US" altLang="zh-CN" dirty="0"/>
              <a:t>The daily change in the Dow Jones index (bottom right) has no trend, seasonality or cyclic </a:t>
            </a:r>
            <a:r>
              <a:rPr lang="en-US" altLang="zh-CN" dirty="0" err="1"/>
              <a:t>behaviour</a:t>
            </a:r>
            <a:r>
              <a:rPr lang="en-US" altLang="zh-CN" dirty="0"/>
              <a:t>. There are random fluctuations which do not appear to be very predictable, and no strong patterns that would help with developing a forecasting model.</a:t>
            </a:r>
          </a:p>
          <a:p>
            <a:pPr marL="228600" indent="-228600" eaLnBrk="1" hangingPunct="1">
              <a:spcBef>
                <a:spcPts val="0"/>
              </a:spcBef>
              <a:spcAft>
                <a:spcPts val="0"/>
              </a:spcAft>
              <a:buFont typeface="+mj-lt"/>
              <a:buAutoNum type="arabicPeriod"/>
              <a:defRPr/>
            </a:pPr>
            <a:endParaRPr lang="en-US" altLang="zh-CN" dirty="0"/>
          </a:p>
          <a:p>
            <a:pPr eaLnBrk="1" fontAlgn="auto" hangingPunct="1">
              <a:spcBef>
                <a:spcPts val="0"/>
              </a:spcBef>
              <a:spcAft>
                <a:spcPts val="0"/>
              </a:spcAft>
              <a:defRPr/>
            </a:pPr>
            <a:br>
              <a:rPr lang="en-US" altLang="zh-CN" dirty="0"/>
            </a:br>
            <a:endParaRPr lang="zh-CN" altLang="en-US" dirty="0"/>
          </a:p>
        </p:txBody>
      </p:sp>
      <p:sp>
        <p:nvSpPr>
          <p:cNvPr id="276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3D177030-8A9F-48FA-A570-230F1BFB1C61}" type="slidenum">
              <a:rPr lang="en-US" altLang="zh-CN"/>
              <a:pPr/>
              <a:t>15</a:t>
            </a:fld>
            <a:endParaRPr lang="en-US" altLang="zh-CN"/>
          </a:p>
        </p:txBody>
      </p:sp>
    </p:spTree>
    <p:extLst>
      <p:ext uri="{BB962C8B-B14F-4D97-AF65-F5344CB8AC3E}">
        <p14:creationId xmlns:p14="http://schemas.microsoft.com/office/powerpoint/2010/main" val="1262048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cs typeface="等线"/>
                <a:hlinkClick r:id="rId3" action="ppaction://hlinkfile"/>
              </a:rPr>
              <a:t>Consumer Sentiment Index</a:t>
            </a:r>
            <a:r>
              <a:rPr lang="en-US" altLang="zh-CN">
                <a:cs typeface="等线"/>
              </a:rPr>
              <a:t> </a:t>
            </a:r>
            <a:r>
              <a:rPr lang="zh-CN" altLang="en-US">
                <a:cs typeface="等线"/>
              </a:rPr>
              <a:t>消费者信心指数</a:t>
            </a:r>
          </a:p>
          <a:p>
            <a:pPr eaLnBrk="1" hangingPunct="1">
              <a:spcBef>
                <a:spcPct val="0"/>
              </a:spcBef>
            </a:pPr>
            <a:endParaRPr lang="zh-CN" altLang="en-US">
              <a:cs typeface="等线"/>
            </a:endParaRPr>
          </a:p>
        </p:txBody>
      </p:sp>
      <p:sp>
        <p:nvSpPr>
          <p:cNvPr id="593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1AB6EF96-1391-48E6-91D9-E65155B5AA01}" type="slidenum">
              <a:rPr lang="en-US" altLang="zh-CN"/>
              <a:pPr/>
              <a:t>45</a:t>
            </a:fld>
            <a:endParaRPr lang="en-US" altLang="zh-CN"/>
          </a:p>
        </p:txBody>
      </p:sp>
    </p:spTree>
    <p:extLst>
      <p:ext uri="{BB962C8B-B14F-4D97-AF65-F5344CB8AC3E}">
        <p14:creationId xmlns:p14="http://schemas.microsoft.com/office/powerpoint/2010/main" val="1361704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cs typeface="等线"/>
                <a:hlinkClick r:id="rId3" action="ppaction://hlinkfile"/>
              </a:rPr>
              <a:t>Consumer Sentiment Index</a:t>
            </a:r>
            <a:r>
              <a:rPr lang="en-US" altLang="zh-CN">
                <a:cs typeface="等线"/>
              </a:rPr>
              <a:t> </a:t>
            </a:r>
            <a:r>
              <a:rPr lang="zh-CN" altLang="en-US">
                <a:cs typeface="等线"/>
              </a:rPr>
              <a:t>消费者信心指数</a:t>
            </a:r>
          </a:p>
          <a:p>
            <a:pPr eaLnBrk="1" hangingPunct="1">
              <a:spcBef>
                <a:spcPct val="0"/>
              </a:spcBef>
            </a:pPr>
            <a:endParaRPr lang="zh-CN" altLang="en-US">
              <a:cs typeface="等线"/>
            </a:endParaRPr>
          </a:p>
        </p:txBody>
      </p:sp>
      <p:sp>
        <p:nvSpPr>
          <p:cNvPr id="614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41CF0E43-7289-4DF6-B3A2-F5B88C251398}" type="slidenum">
              <a:rPr lang="en-US" altLang="zh-CN"/>
              <a:pPr/>
              <a:t>46</a:t>
            </a:fld>
            <a:endParaRPr lang="en-US" altLang="zh-CN"/>
          </a:p>
        </p:txBody>
      </p:sp>
    </p:spTree>
    <p:extLst>
      <p:ext uri="{BB962C8B-B14F-4D97-AF65-F5344CB8AC3E}">
        <p14:creationId xmlns:p14="http://schemas.microsoft.com/office/powerpoint/2010/main" val="1416126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cs typeface="等线"/>
                <a:hlinkClick r:id="rId3" action="ppaction://hlinkfile"/>
              </a:rPr>
              <a:t>Consumer Sentiment Index</a:t>
            </a:r>
            <a:r>
              <a:rPr lang="en-US" altLang="zh-CN">
                <a:cs typeface="等线"/>
              </a:rPr>
              <a:t> </a:t>
            </a:r>
            <a:r>
              <a:rPr lang="zh-CN" altLang="en-US">
                <a:cs typeface="等线"/>
              </a:rPr>
              <a:t>消费者信心指数</a:t>
            </a:r>
          </a:p>
          <a:p>
            <a:pPr eaLnBrk="1" hangingPunct="1">
              <a:spcBef>
                <a:spcPct val="0"/>
              </a:spcBef>
            </a:pPr>
            <a:endParaRPr lang="zh-CN" altLang="en-US">
              <a:cs typeface="等线"/>
            </a:endParaRPr>
          </a:p>
        </p:txBody>
      </p:sp>
      <p:sp>
        <p:nvSpPr>
          <p:cNvPr id="634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7018C237-A9C4-467D-80F6-37F2420CE804}" type="slidenum">
              <a:rPr lang="en-US" altLang="zh-CN"/>
              <a:pPr/>
              <a:t>47</a:t>
            </a:fld>
            <a:endParaRPr lang="en-US" altLang="zh-CN"/>
          </a:p>
        </p:txBody>
      </p:sp>
    </p:spTree>
    <p:extLst>
      <p:ext uri="{BB962C8B-B14F-4D97-AF65-F5344CB8AC3E}">
        <p14:creationId xmlns:p14="http://schemas.microsoft.com/office/powerpoint/2010/main" val="2077816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cs typeface="等线"/>
              </a:rPr>
              <a:t>However, moving average models should not be confused with moving average smoothing</a:t>
            </a:r>
          </a:p>
          <a:p>
            <a:pPr eaLnBrk="1" hangingPunct="1">
              <a:spcBef>
                <a:spcPct val="0"/>
              </a:spcBef>
            </a:pPr>
            <a:r>
              <a:rPr lang="en-US" altLang="zh-CN">
                <a:cs typeface="等线"/>
              </a:rPr>
              <a:t>A moving average model is used for forecasting future values while moving average smoothing is used for estimating the trend-cycle of past values.</a:t>
            </a:r>
            <a:endParaRPr lang="zh-CN" altLang="en-US">
              <a:cs typeface="等线"/>
            </a:endParaRPr>
          </a:p>
        </p:txBody>
      </p:sp>
      <p:sp>
        <p:nvSpPr>
          <p:cNvPr id="911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B3CFC619-1E26-47F2-A62C-13B6407EF11E}" type="slidenum">
              <a:rPr lang="en-US" altLang="zh-CN"/>
              <a:pPr/>
              <a:t>73</a:t>
            </a:fld>
            <a:endParaRPr lang="en-US" altLang="zh-CN"/>
          </a:p>
        </p:txBody>
      </p:sp>
    </p:spTree>
    <p:extLst>
      <p:ext uri="{BB962C8B-B14F-4D97-AF65-F5344CB8AC3E}">
        <p14:creationId xmlns:p14="http://schemas.microsoft.com/office/powerpoint/2010/main" val="3600473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cs typeface="等线"/>
              </a:rPr>
              <a:t>Obvious seasonality rules out series (d), (h) and (i). Trend rules out series (a), (c), (e), (f) and (i). Increasing variance also rules out (i). That leaves only (b) and (g) as stationary series. At first glance, the strong cycles in series (g) might appear to make it non-stationary. But these cycles are aperiodic </a:t>
            </a:r>
            <a:endParaRPr lang="zh-CN" altLang="en-US">
              <a:cs typeface="等线"/>
            </a:endParaRPr>
          </a:p>
        </p:txBody>
      </p:sp>
      <p:sp>
        <p:nvSpPr>
          <p:cNvPr id="972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8D1587F1-3251-4F2A-90E4-AF9D3A045435}" type="slidenum">
              <a:rPr lang="en-US" altLang="zh-CN"/>
              <a:pPr/>
              <a:t>78</a:t>
            </a:fld>
            <a:endParaRPr lang="en-US" altLang="zh-CN"/>
          </a:p>
        </p:txBody>
      </p:sp>
    </p:spTree>
    <p:extLst>
      <p:ext uri="{BB962C8B-B14F-4D97-AF65-F5344CB8AC3E}">
        <p14:creationId xmlns:p14="http://schemas.microsoft.com/office/powerpoint/2010/main" val="3937831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cs typeface="等线"/>
              </a:rPr>
              <a:t>Figure 8.3 shows the seasonal differences of the logarithm of the monthly scripts for A10 (antidiabetic) drugs sold in Australia. The transformation and differencing has made the series look relatively stationary.</a:t>
            </a:r>
          </a:p>
          <a:p>
            <a:pPr eaLnBrk="1" hangingPunct="1">
              <a:spcBef>
                <a:spcPct val="0"/>
              </a:spcBef>
            </a:pPr>
            <a:br>
              <a:rPr lang="en-US" altLang="zh-CN">
                <a:cs typeface="等线"/>
              </a:rPr>
            </a:br>
            <a:r>
              <a:rPr lang="en-US" altLang="zh-CN">
                <a:cs typeface="等线"/>
              </a:rPr>
              <a:t>Sometimes it is necessary to do both a seasonal difference and a first difference to obtain stationary data, as shown in Figure 8.4. Here, the data are first transformed using logarithms (second panel). Then seasonal differenced are calculated (third panel). The data still seem a little non-stationary, and so a further lot of first differences are computed (bottom panel).</a:t>
            </a:r>
          </a:p>
          <a:p>
            <a:pPr eaLnBrk="1" hangingPunct="1">
              <a:spcBef>
                <a:spcPct val="0"/>
              </a:spcBef>
            </a:pPr>
            <a:br>
              <a:rPr lang="en-US" altLang="zh-CN" i="1">
                <a:cs typeface="等线"/>
                <a:hlinkClick r:id="rId3"/>
              </a:rPr>
            </a:br>
            <a:endParaRPr lang="zh-CN" altLang="en-US">
              <a:cs typeface="等线"/>
            </a:endParaRPr>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8FD79AAC-5BD5-4EE4-A19D-8AD767C3AB21}" type="slidenum">
              <a:rPr lang="en-US" altLang="zh-CN"/>
              <a:pPr/>
              <a:t>85</a:t>
            </a:fld>
            <a:endParaRPr lang="en-US" altLang="zh-CN"/>
          </a:p>
        </p:txBody>
      </p:sp>
    </p:spTree>
    <p:extLst>
      <p:ext uri="{BB962C8B-B14F-4D97-AF65-F5344CB8AC3E}">
        <p14:creationId xmlns:p14="http://schemas.microsoft.com/office/powerpoint/2010/main" val="750510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cs typeface="等线"/>
              </a:rPr>
              <a:t>In Figure 8.9, we see that there are three spikes in the ACF and then no significant spikes thereafter (apart from one just outside the bounds at lag 14). In the PACF, there are three spikes decreasing with the lag, and then no significant spikes thereafter (apart from one just outside the bounds at lag 8). We can ignore one significant spike in each plot if it is just outside the limits, and not in the first few lags. After all, the probability of a spike being significant by chance is about one in twenty, and we are plotting 21 spikes in each plot. The pattern in the first three spikes is what we would expect from an ARIMA(0,0,3) as the PACF tends to decay exponentially. So in this case, the ACF and PACF lead us to the same model as was obtained using the automatic procedure.</a:t>
            </a:r>
          </a:p>
          <a:p>
            <a:pPr eaLnBrk="1" hangingPunct="1">
              <a:spcBef>
                <a:spcPct val="0"/>
              </a:spcBef>
            </a:pPr>
            <a:br>
              <a:rPr lang="en-US" altLang="zh-CN">
                <a:cs typeface="等线"/>
              </a:rPr>
            </a:br>
            <a:endParaRPr lang="zh-CN" altLang="en-US">
              <a:cs typeface="等线"/>
            </a:endParaRPr>
          </a:p>
        </p:txBody>
      </p:sp>
      <p:sp>
        <p:nvSpPr>
          <p:cNvPr id="1146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01FB10C5-B4A1-4197-B9BD-3A8AFA6B618D}" type="slidenum">
              <a:rPr lang="en-US" altLang="zh-CN"/>
              <a:pPr/>
              <a:t>93</a:t>
            </a:fld>
            <a:endParaRPr lang="en-US" altLang="zh-CN"/>
          </a:p>
        </p:txBody>
      </p:sp>
    </p:spTree>
    <p:extLst>
      <p:ext uri="{BB962C8B-B14F-4D97-AF65-F5344CB8AC3E}">
        <p14:creationId xmlns:p14="http://schemas.microsoft.com/office/powerpoint/2010/main" val="3795432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p:nvPr/>
        </p:nvSpPr>
        <p:spPr>
          <a:xfrm>
            <a:off x="0"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12192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p:cNvCxnSpPr/>
          <p:nvPr/>
        </p:nvCxnSpPr>
        <p:spPr>
          <a:xfrm>
            <a:off x="1208088" y="4343400"/>
            <a:ext cx="987583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097280" y="758952"/>
            <a:ext cx="10058400" cy="3566160"/>
          </a:xfrm>
        </p:spPr>
        <p:txBody>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3"/>
          <p:cNvSpPr>
            <a:spLocks noGrp="1"/>
          </p:cNvSpPr>
          <p:nvPr>
            <p:ph type="dt" sz="half" idx="10"/>
          </p:nvPr>
        </p:nvSpPr>
        <p:spPr/>
        <p:txBody>
          <a:bodyPr/>
          <a:lstStyle>
            <a:lvl1pPr>
              <a:defRPr smtClean="0"/>
            </a:lvl1pPr>
          </a:lstStyle>
          <a:p>
            <a:pPr>
              <a:defRPr/>
            </a:pPr>
            <a:fld id="{C00B502E-914D-4AD8-B71C-8F58AC0958B7}" type="datetime1">
              <a:rPr lang="en-US" altLang="zh-CN"/>
              <a:pPr>
                <a:defRPr/>
              </a:pPr>
              <a:t>2/17/2021</a:t>
            </a:fld>
            <a:endParaRPr lang="en-US" altLang="zh-CN"/>
          </a:p>
        </p:txBody>
      </p:sp>
      <p:sp>
        <p:nvSpPr>
          <p:cNvPr id="8" name="Footer Placeholder 4"/>
          <p:cNvSpPr>
            <a:spLocks noGrp="1"/>
          </p:cNvSpPr>
          <p:nvPr>
            <p:ph type="ftr" sz="quarter" idx="11"/>
          </p:nvPr>
        </p:nvSpPr>
        <p:spPr/>
        <p:txBody>
          <a:bodyPr/>
          <a:lstStyle>
            <a:lvl1pPr>
              <a:defRPr/>
            </a:lvl1pPr>
          </a:lstStyle>
          <a:p>
            <a:pPr>
              <a:defRPr/>
            </a:pPr>
            <a:r>
              <a:rPr lang="en-US"/>
              <a:t>Transportation Big Data Analytics</a:t>
            </a:r>
          </a:p>
        </p:txBody>
      </p:sp>
      <p:sp>
        <p:nvSpPr>
          <p:cNvPr id="9" name="Slide Number Placeholder 5"/>
          <p:cNvSpPr>
            <a:spLocks noGrp="1"/>
          </p:cNvSpPr>
          <p:nvPr>
            <p:ph type="sldNum" sz="quarter" idx="12"/>
          </p:nvPr>
        </p:nvSpPr>
        <p:spPr/>
        <p:txBody>
          <a:bodyPr/>
          <a:lstStyle>
            <a:lvl1pPr>
              <a:defRPr smtClean="0"/>
            </a:lvl1pPr>
          </a:lstStyle>
          <a:p>
            <a:pPr>
              <a:defRPr/>
            </a:pPr>
            <a:fld id="{9FD1EDD3-D8F4-4870-A453-AAA09625E9BD}" type="slidenum">
              <a:rPr lang="en-US" altLang="zh-CN"/>
              <a:pPr>
                <a:defRPr/>
              </a:pPr>
              <a:t>‹#›</a:t>
            </a:fld>
            <a:endParaRPr lang="en-US" altLang="zh-CN"/>
          </a:p>
        </p:txBody>
      </p:sp>
    </p:spTree>
    <p:extLst>
      <p:ext uri="{BB962C8B-B14F-4D97-AF65-F5344CB8AC3E}">
        <p14:creationId xmlns:p14="http://schemas.microsoft.com/office/powerpoint/2010/main" val="1909161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530554F-2499-4146-BF55-90251DBC884B}" type="datetime1">
              <a:rPr lang="en-US" altLang="zh-CN"/>
              <a:pPr>
                <a:defRPr/>
              </a:pPr>
              <a:t>2/17/2021</a:t>
            </a:fld>
            <a:endParaRPr lang="en-US" altLang="zh-CN"/>
          </a:p>
        </p:txBody>
      </p:sp>
      <p:sp>
        <p:nvSpPr>
          <p:cNvPr id="5" name="Footer Placeholder 4"/>
          <p:cNvSpPr>
            <a:spLocks noGrp="1"/>
          </p:cNvSpPr>
          <p:nvPr>
            <p:ph type="ftr" sz="quarter" idx="11"/>
          </p:nvPr>
        </p:nvSpPr>
        <p:spPr/>
        <p:txBody>
          <a:bodyPr/>
          <a:lstStyle>
            <a:lvl1pPr>
              <a:defRPr/>
            </a:lvl1pPr>
          </a:lstStyle>
          <a:p>
            <a:pPr>
              <a:defRPr/>
            </a:pPr>
            <a:r>
              <a:rPr lang="en-US"/>
              <a:t>Transportation Big Data Analytics</a:t>
            </a:r>
          </a:p>
        </p:txBody>
      </p:sp>
      <p:sp>
        <p:nvSpPr>
          <p:cNvPr id="6" name="Slide Number Placeholder 5"/>
          <p:cNvSpPr>
            <a:spLocks noGrp="1"/>
          </p:cNvSpPr>
          <p:nvPr>
            <p:ph type="sldNum" sz="quarter" idx="12"/>
          </p:nvPr>
        </p:nvSpPr>
        <p:spPr/>
        <p:txBody>
          <a:bodyPr/>
          <a:lstStyle>
            <a:lvl1pPr>
              <a:defRPr/>
            </a:lvl1pPr>
          </a:lstStyle>
          <a:p>
            <a:pPr>
              <a:defRPr/>
            </a:pPr>
            <a:fld id="{1FC190DF-FAD0-49EC-9348-65819BE7EB6D}" type="slidenum">
              <a:rPr lang="en-US" altLang="zh-CN"/>
              <a:pPr>
                <a:defRPr/>
              </a:pPr>
              <a:t>‹#›</a:t>
            </a:fld>
            <a:endParaRPr lang="en-US" altLang="zh-CN"/>
          </a:p>
        </p:txBody>
      </p:sp>
    </p:spTree>
    <p:extLst>
      <p:ext uri="{BB962C8B-B14F-4D97-AF65-F5344CB8AC3E}">
        <p14:creationId xmlns:p14="http://schemas.microsoft.com/office/powerpoint/2010/main" val="237733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p:cNvSpPr>
            <a:spLocks noGrp="1"/>
          </p:cNvSpPr>
          <p:nvPr>
            <p:ph type="dt" sz="half" idx="10"/>
          </p:nvPr>
        </p:nvSpPr>
        <p:spPr/>
        <p:txBody>
          <a:bodyPr/>
          <a:lstStyle>
            <a:lvl1pPr>
              <a:defRPr smtClean="0"/>
            </a:lvl1pPr>
          </a:lstStyle>
          <a:p>
            <a:pPr>
              <a:defRPr/>
            </a:pPr>
            <a:fld id="{C0E4F9EA-F35D-4884-B9B5-5039D8FF30D6}" type="datetime1">
              <a:rPr lang="en-US" altLang="zh-CN"/>
              <a:pPr>
                <a:defRPr/>
              </a:pPr>
              <a:t>2/17/2021</a:t>
            </a:fld>
            <a:endParaRPr lang="en-US" altLang="zh-CN"/>
          </a:p>
        </p:txBody>
      </p:sp>
      <p:sp>
        <p:nvSpPr>
          <p:cNvPr id="7" name="Footer Placeholder 4"/>
          <p:cNvSpPr>
            <a:spLocks noGrp="1"/>
          </p:cNvSpPr>
          <p:nvPr>
            <p:ph type="ftr" sz="quarter" idx="11"/>
          </p:nvPr>
        </p:nvSpPr>
        <p:spPr/>
        <p:txBody>
          <a:bodyPr/>
          <a:lstStyle>
            <a:lvl1pPr>
              <a:defRPr/>
            </a:lvl1pPr>
          </a:lstStyle>
          <a:p>
            <a:pPr>
              <a:defRPr/>
            </a:pPr>
            <a:r>
              <a:rPr lang="en-US"/>
              <a:t>Transportation Big Data Analytics</a:t>
            </a:r>
          </a:p>
        </p:txBody>
      </p:sp>
      <p:sp>
        <p:nvSpPr>
          <p:cNvPr id="8" name="Slide Number Placeholder 5"/>
          <p:cNvSpPr>
            <a:spLocks noGrp="1"/>
          </p:cNvSpPr>
          <p:nvPr>
            <p:ph type="sldNum" sz="quarter" idx="12"/>
          </p:nvPr>
        </p:nvSpPr>
        <p:spPr/>
        <p:txBody>
          <a:bodyPr/>
          <a:lstStyle>
            <a:lvl1pPr>
              <a:defRPr smtClean="0"/>
            </a:lvl1pPr>
          </a:lstStyle>
          <a:p>
            <a:pPr>
              <a:defRPr/>
            </a:pPr>
            <a:fld id="{E1C0AB85-8740-4812-AFF7-3DE4A6DA43F1}" type="slidenum">
              <a:rPr lang="en-US" altLang="zh-CN"/>
              <a:pPr>
                <a:defRPr/>
              </a:pPr>
              <a:t>‹#›</a:t>
            </a:fld>
            <a:endParaRPr lang="en-US" altLang="zh-CN"/>
          </a:p>
        </p:txBody>
      </p:sp>
    </p:spTree>
    <p:extLst>
      <p:ext uri="{BB962C8B-B14F-4D97-AF65-F5344CB8AC3E}">
        <p14:creationId xmlns:p14="http://schemas.microsoft.com/office/powerpoint/2010/main" val="1382091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609600"/>
            <a:ext cx="103632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914400" y="6248400"/>
            <a:ext cx="2540000" cy="457200"/>
          </a:xfrm>
        </p:spPr>
        <p:txBody>
          <a:bodyPr rtlCol="0"/>
          <a:lstStyle>
            <a:lvl1pPr fontAlgn="auto">
              <a:spcBef>
                <a:spcPts val="0"/>
              </a:spcBef>
              <a:spcAft>
                <a:spcPts val="0"/>
              </a:spcAft>
              <a:defRPr>
                <a:latin typeface="+mn-lt"/>
              </a:defRPr>
            </a:lvl1pPr>
          </a:lstStyle>
          <a:p>
            <a:pPr>
              <a:defRPr/>
            </a:pPr>
            <a:fld id="{079E563D-12CF-4A5E-AE6A-59203928020A}" type="datetime1">
              <a:rPr lang="en-US" altLang="en-US"/>
              <a:pPr>
                <a:defRPr/>
              </a:pPr>
              <a:t>2/17/2021</a:t>
            </a:fld>
            <a:endParaRPr lang="en-US" altLang="en-US"/>
          </a:p>
        </p:txBody>
      </p:sp>
      <p:sp>
        <p:nvSpPr>
          <p:cNvPr id="4" name="Footer Placeholder 3"/>
          <p:cNvSpPr>
            <a:spLocks noGrp="1"/>
          </p:cNvSpPr>
          <p:nvPr>
            <p:ph type="ftr" sz="quarter" idx="11"/>
          </p:nvPr>
        </p:nvSpPr>
        <p:spPr>
          <a:xfrm>
            <a:off x="4165600" y="6248400"/>
            <a:ext cx="3860800" cy="457200"/>
          </a:xfrm>
        </p:spPr>
        <p:txBody>
          <a:bodyPr/>
          <a:lstStyle>
            <a:lvl1pPr>
              <a:defRPr>
                <a:latin typeface="Arial" charset="0"/>
              </a:defRPr>
            </a:lvl1pPr>
          </a:lstStyle>
          <a:p>
            <a:pPr>
              <a:defRPr/>
            </a:pPr>
            <a:r>
              <a:rPr lang="en-US"/>
              <a:t>Transportation Big Data Analytics</a:t>
            </a:r>
          </a:p>
        </p:txBody>
      </p:sp>
      <p:sp>
        <p:nvSpPr>
          <p:cNvPr id="5" name="Slide Number Placeholder 4"/>
          <p:cNvSpPr>
            <a:spLocks noGrp="1"/>
          </p:cNvSpPr>
          <p:nvPr>
            <p:ph type="sldNum" sz="quarter" idx="12"/>
          </p:nvPr>
        </p:nvSpPr>
        <p:spPr>
          <a:xfrm>
            <a:off x="8737600" y="6248400"/>
            <a:ext cx="2540000" cy="457200"/>
          </a:xfrm>
        </p:spPr>
        <p:txBody>
          <a:bodyPr rtlCol="0"/>
          <a:lstStyle>
            <a:lvl1pPr fontAlgn="auto">
              <a:spcBef>
                <a:spcPts val="0"/>
              </a:spcBef>
              <a:spcAft>
                <a:spcPts val="0"/>
              </a:spcAft>
              <a:defRPr sz="1050">
                <a:latin typeface="+mn-lt"/>
              </a:defRPr>
            </a:lvl1pPr>
          </a:lstStyle>
          <a:p>
            <a:pPr>
              <a:defRPr/>
            </a:pPr>
            <a:fld id="{64E8E4AC-0EC5-49BC-9512-CF6D12F67FD3}" type="slidenum">
              <a:rPr lang="en-US" altLang="en-US"/>
              <a:pPr>
                <a:defRPr/>
              </a:pPr>
              <a:t>‹#›</a:t>
            </a:fld>
            <a:endParaRPr lang="en-US" altLang="en-US"/>
          </a:p>
        </p:txBody>
      </p:sp>
    </p:spTree>
    <p:extLst>
      <p:ext uri="{BB962C8B-B14F-4D97-AF65-F5344CB8AC3E}">
        <p14:creationId xmlns:p14="http://schemas.microsoft.com/office/powerpoint/2010/main" val="3931131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6197600" y="1981200"/>
            <a:ext cx="5080000" cy="4114800"/>
          </a:xfrm>
        </p:spPr>
        <p:txBody>
          <a:bodyPr rtlCol="0">
            <a:normAutofit/>
          </a:bodyPr>
          <a:lstStyle/>
          <a:p>
            <a:pPr lvl="0"/>
            <a:endParaRPr lang="en-US" noProof="0"/>
          </a:p>
        </p:txBody>
      </p:sp>
      <p:sp>
        <p:nvSpPr>
          <p:cNvPr id="5" name="Date Placeholder 4"/>
          <p:cNvSpPr>
            <a:spLocks noGrp="1"/>
          </p:cNvSpPr>
          <p:nvPr>
            <p:ph type="dt" sz="half" idx="10"/>
          </p:nvPr>
        </p:nvSpPr>
        <p:spPr>
          <a:xfrm>
            <a:off x="914400" y="6248400"/>
            <a:ext cx="2540000" cy="457200"/>
          </a:xfrm>
        </p:spPr>
        <p:txBody>
          <a:bodyPr rtlCol="0"/>
          <a:lstStyle>
            <a:lvl1pPr fontAlgn="auto">
              <a:spcBef>
                <a:spcPts val="0"/>
              </a:spcBef>
              <a:spcAft>
                <a:spcPts val="0"/>
              </a:spcAft>
              <a:defRPr>
                <a:latin typeface="+mn-lt"/>
              </a:defRPr>
            </a:lvl1pPr>
          </a:lstStyle>
          <a:p>
            <a:pPr>
              <a:defRPr/>
            </a:pPr>
            <a:fld id="{AB3A9AC5-970F-4466-964F-D11C1C913D9F}" type="datetime1">
              <a:rPr lang="en-US" altLang="en-US"/>
              <a:pPr>
                <a:defRPr/>
              </a:pPr>
              <a:t>2/17/2021</a:t>
            </a:fld>
            <a:endParaRPr lang="en-US" altLang="en-US"/>
          </a:p>
        </p:txBody>
      </p:sp>
      <p:sp>
        <p:nvSpPr>
          <p:cNvPr id="6" name="Footer Placeholder 5"/>
          <p:cNvSpPr>
            <a:spLocks noGrp="1"/>
          </p:cNvSpPr>
          <p:nvPr>
            <p:ph type="ftr" sz="quarter" idx="11"/>
          </p:nvPr>
        </p:nvSpPr>
        <p:spPr>
          <a:xfrm>
            <a:off x="4165600" y="6248400"/>
            <a:ext cx="3860800" cy="457200"/>
          </a:xfrm>
        </p:spPr>
        <p:txBody>
          <a:bodyPr/>
          <a:lstStyle>
            <a:lvl1pPr>
              <a:defRPr>
                <a:latin typeface="Arial" charset="0"/>
              </a:defRPr>
            </a:lvl1pPr>
          </a:lstStyle>
          <a:p>
            <a:pPr>
              <a:defRPr/>
            </a:pPr>
            <a:r>
              <a:rPr lang="en-US"/>
              <a:t>Transportation Big Data Analytics</a:t>
            </a:r>
          </a:p>
        </p:txBody>
      </p:sp>
      <p:sp>
        <p:nvSpPr>
          <p:cNvPr id="7" name="Slide Number Placeholder 6"/>
          <p:cNvSpPr>
            <a:spLocks noGrp="1"/>
          </p:cNvSpPr>
          <p:nvPr>
            <p:ph type="sldNum" sz="quarter" idx="12"/>
          </p:nvPr>
        </p:nvSpPr>
        <p:spPr>
          <a:xfrm>
            <a:off x="8737600" y="6248400"/>
            <a:ext cx="2540000" cy="457200"/>
          </a:xfrm>
        </p:spPr>
        <p:txBody>
          <a:bodyPr rtlCol="0"/>
          <a:lstStyle>
            <a:lvl1pPr fontAlgn="auto">
              <a:spcBef>
                <a:spcPts val="0"/>
              </a:spcBef>
              <a:spcAft>
                <a:spcPts val="0"/>
              </a:spcAft>
              <a:defRPr sz="1050">
                <a:latin typeface="+mn-lt"/>
              </a:defRPr>
            </a:lvl1pPr>
          </a:lstStyle>
          <a:p>
            <a:pPr>
              <a:defRPr/>
            </a:pPr>
            <a:fld id="{E92CD8EC-D3EF-4A35-B997-80B20988E8D4}" type="slidenum">
              <a:rPr lang="en-US" altLang="en-US"/>
              <a:pPr>
                <a:defRPr/>
              </a:pPr>
              <a:t>‹#›</a:t>
            </a:fld>
            <a:endParaRPr lang="en-US" altLang="en-US"/>
          </a:p>
        </p:txBody>
      </p:sp>
    </p:spTree>
    <p:extLst>
      <p:ext uri="{BB962C8B-B14F-4D97-AF65-F5344CB8AC3E}">
        <p14:creationId xmlns:p14="http://schemas.microsoft.com/office/powerpoint/2010/main" val="2776767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2E640FC4-888F-408E-A2CB-BEAE7E575DAF}" type="datetime1">
              <a:rPr lang="en-US" altLang="zh-CN"/>
              <a:pPr>
                <a:defRPr/>
              </a:pPr>
              <a:t>2/17/2021</a:t>
            </a:fld>
            <a:endParaRPr lang="en-US" altLang="zh-CN"/>
          </a:p>
        </p:txBody>
      </p:sp>
      <p:sp>
        <p:nvSpPr>
          <p:cNvPr id="5" name="Footer Placeholder 4"/>
          <p:cNvSpPr>
            <a:spLocks noGrp="1"/>
          </p:cNvSpPr>
          <p:nvPr>
            <p:ph type="ftr" sz="quarter" idx="11"/>
          </p:nvPr>
        </p:nvSpPr>
        <p:spPr/>
        <p:txBody>
          <a:bodyPr/>
          <a:lstStyle>
            <a:lvl1pPr>
              <a:defRPr/>
            </a:lvl1pPr>
          </a:lstStyle>
          <a:p>
            <a:pPr>
              <a:defRPr/>
            </a:pPr>
            <a:r>
              <a:rPr lang="en-US"/>
              <a:t>Transportation Big Data Analytics</a:t>
            </a:r>
          </a:p>
        </p:txBody>
      </p:sp>
      <p:sp>
        <p:nvSpPr>
          <p:cNvPr id="6" name="Slide Number Placeholder 5"/>
          <p:cNvSpPr>
            <a:spLocks noGrp="1"/>
          </p:cNvSpPr>
          <p:nvPr>
            <p:ph type="sldNum" sz="quarter" idx="12"/>
          </p:nvPr>
        </p:nvSpPr>
        <p:spPr/>
        <p:txBody>
          <a:bodyPr/>
          <a:lstStyle>
            <a:lvl1pPr>
              <a:defRPr/>
            </a:lvl1pPr>
          </a:lstStyle>
          <a:p>
            <a:pPr>
              <a:defRPr/>
            </a:pPr>
            <a:fld id="{7E962A87-A5BA-4B91-B1B6-05E4B03068A6}" type="slidenum">
              <a:rPr lang="en-US" altLang="zh-CN"/>
              <a:pPr>
                <a:defRPr/>
              </a:pPr>
              <a:t>‹#›</a:t>
            </a:fld>
            <a:endParaRPr lang="en-US" altLang="zh-CN"/>
          </a:p>
        </p:txBody>
      </p:sp>
    </p:spTree>
    <p:extLst>
      <p:ext uri="{BB962C8B-B14F-4D97-AF65-F5344CB8AC3E}">
        <p14:creationId xmlns:p14="http://schemas.microsoft.com/office/powerpoint/2010/main" val="2684774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4"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8"/>
          <p:cNvCxnSpPr/>
          <p:nvPr/>
        </p:nvCxnSpPr>
        <p:spPr>
          <a:xfrm>
            <a:off x="1208088" y="4343400"/>
            <a:ext cx="987583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97280" y="758952"/>
            <a:ext cx="10058400" cy="3566160"/>
          </a:xfrm>
        </p:spPr>
        <p:txBody>
          <a:bodyPr anchorCtr="0"/>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3"/>
          <p:cNvSpPr>
            <a:spLocks noGrp="1"/>
          </p:cNvSpPr>
          <p:nvPr>
            <p:ph type="dt" sz="half" idx="10"/>
          </p:nvPr>
        </p:nvSpPr>
        <p:spPr/>
        <p:txBody>
          <a:bodyPr/>
          <a:lstStyle>
            <a:lvl1pPr>
              <a:defRPr smtClean="0"/>
            </a:lvl1pPr>
          </a:lstStyle>
          <a:p>
            <a:pPr>
              <a:defRPr/>
            </a:pPr>
            <a:fld id="{69A07A8A-38D6-4992-A887-864EBF4B45CA}" type="datetime1">
              <a:rPr lang="en-US" altLang="zh-CN"/>
              <a:pPr>
                <a:defRPr/>
              </a:pPr>
              <a:t>2/17/2021</a:t>
            </a:fld>
            <a:endParaRPr lang="en-US" altLang="zh-CN"/>
          </a:p>
        </p:txBody>
      </p:sp>
      <p:sp>
        <p:nvSpPr>
          <p:cNvPr id="8" name="Footer Placeholder 4"/>
          <p:cNvSpPr>
            <a:spLocks noGrp="1"/>
          </p:cNvSpPr>
          <p:nvPr>
            <p:ph type="ftr" sz="quarter" idx="11"/>
          </p:nvPr>
        </p:nvSpPr>
        <p:spPr/>
        <p:txBody>
          <a:bodyPr/>
          <a:lstStyle>
            <a:lvl1pPr>
              <a:defRPr/>
            </a:lvl1pPr>
          </a:lstStyle>
          <a:p>
            <a:pPr>
              <a:defRPr/>
            </a:pPr>
            <a:r>
              <a:rPr lang="en-US"/>
              <a:t>Transportation Big Data Analytics</a:t>
            </a:r>
          </a:p>
        </p:txBody>
      </p:sp>
      <p:sp>
        <p:nvSpPr>
          <p:cNvPr id="9" name="Slide Number Placeholder 5"/>
          <p:cNvSpPr>
            <a:spLocks noGrp="1"/>
          </p:cNvSpPr>
          <p:nvPr>
            <p:ph type="sldNum" sz="quarter" idx="12"/>
          </p:nvPr>
        </p:nvSpPr>
        <p:spPr/>
        <p:txBody>
          <a:bodyPr/>
          <a:lstStyle>
            <a:lvl1pPr>
              <a:defRPr smtClean="0"/>
            </a:lvl1pPr>
          </a:lstStyle>
          <a:p>
            <a:pPr>
              <a:defRPr/>
            </a:pPr>
            <a:fld id="{7CAE234D-F785-4CC7-8A9E-FA4FF1B9ED8C}" type="slidenum">
              <a:rPr lang="en-US" altLang="zh-CN"/>
              <a:pPr>
                <a:defRPr/>
              </a:pPr>
              <a:t>‹#›</a:t>
            </a:fld>
            <a:endParaRPr lang="en-US" altLang="zh-CN"/>
          </a:p>
        </p:txBody>
      </p:sp>
    </p:spTree>
    <p:extLst>
      <p:ext uri="{BB962C8B-B14F-4D97-AF65-F5344CB8AC3E}">
        <p14:creationId xmlns:p14="http://schemas.microsoft.com/office/powerpoint/2010/main" val="173732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844365"/>
          </a:xfrm>
        </p:spPr>
        <p:txBody>
          <a:bodyPr/>
          <a:lstStyle/>
          <a:p>
            <a:r>
              <a:rPr lang="en-US" dirty="0"/>
              <a:t>Click to edit Master title style</a:t>
            </a:r>
          </a:p>
        </p:txBody>
      </p:sp>
      <p:sp>
        <p:nvSpPr>
          <p:cNvPr id="3" name="Content Placeholder 2"/>
          <p:cNvSpPr>
            <a:spLocks noGrp="1"/>
          </p:cNvSpPr>
          <p:nvPr>
            <p:ph sz="half" idx="1"/>
          </p:nvPr>
        </p:nvSpPr>
        <p:spPr>
          <a:xfrm>
            <a:off x="1097280" y="1244155"/>
            <a:ext cx="4937760" cy="50242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244155"/>
            <a:ext cx="4937760" cy="50242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DA9DD92B-87B6-4D39-8504-B1E4E6392CD0}" type="datetime1">
              <a:rPr lang="en-US" altLang="zh-CN"/>
              <a:pPr>
                <a:defRPr/>
              </a:pPr>
              <a:t>2/17/2021</a:t>
            </a:fld>
            <a:endParaRPr lang="en-US" altLang="zh-CN"/>
          </a:p>
        </p:txBody>
      </p:sp>
      <p:sp>
        <p:nvSpPr>
          <p:cNvPr id="6" name="Footer Placeholder 4"/>
          <p:cNvSpPr>
            <a:spLocks noGrp="1"/>
          </p:cNvSpPr>
          <p:nvPr>
            <p:ph type="ftr" sz="quarter" idx="11"/>
          </p:nvPr>
        </p:nvSpPr>
        <p:spPr/>
        <p:txBody>
          <a:bodyPr/>
          <a:lstStyle>
            <a:lvl1pPr>
              <a:defRPr/>
            </a:lvl1pPr>
          </a:lstStyle>
          <a:p>
            <a:pPr>
              <a:defRPr/>
            </a:pPr>
            <a:r>
              <a:rPr lang="en-US"/>
              <a:t>Transportation Big Data Analytics</a:t>
            </a:r>
          </a:p>
        </p:txBody>
      </p:sp>
      <p:sp>
        <p:nvSpPr>
          <p:cNvPr id="7" name="Slide Number Placeholder 5"/>
          <p:cNvSpPr>
            <a:spLocks noGrp="1"/>
          </p:cNvSpPr>
          <p:nvPr>
            <p:ph type="sldNum" sz="quarter" idx="12"/>
          </p:nvPr>
        </p:nvSpPr>
        <p:spPr/>
        <p:txBody>
          <a:bodyPr/>
          <a:lstStyle>
            <a:lvl1pPr>
              <a:defRPr/>
            </a:lvl1pPr>
          </a:lstStyle>
          <a:p>
            <a:pPr>
              <a:defRPr/>
            </a:pPr>
            <a:fld id="{351D7475-C962-423E-A2FA-D4B6B8E7658E}" type="slidenum">
              <a:rPr lang="en-US" altLang="zh-CN"/>
              <a:pPr>
                <a:defRPr/>
              </a:pPr>
              <a:t>‹#›</a:t>
            </a:fld>
            <a:endParaRPr lang="en-US" altLang="zh-CN"/>
          </a:p>
        </p:txBody>
      </p:sp>
    </p:spTree>
    <p:extLst>
      <p:ext uri="{BB962C8B-B14F-4D97-AF65-F5344CB8AC3E}">
        <p14:creationId xmlns:p14="http://schemas.microsoft.com/office/powerpoint/2010/main" val="3161764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4"/>
            <a:ext cx="10058400" cy="820302"/>
          </a:xfrm>
        </p:spPr>
        <p:txBody>
          <a:bodyPr/>
          <a:lstStyle/>
          <a:p>
            <a:r>
              <a:rPr lang="en-US" dirty="0"/>
              <a:t>Click to edit Master title style</a:t>
            </a:r>
          </a:p>
        </p:txBody>
      </p:sp>
      <p:sp>
        <p:nvSpPr>
          <p:cNvPr id="3" name="Text Placeholder 2"/>
          <p:cNvSpPr>
            <a:spLocks noGrp="1"/>
          </p:cNvSpPr>
          <p:nvPr>
            <p:ph type="body" idx="1"/>
          </p:nvPr>
        </p:nvSpPr>
        <p:spPr>
          <a:xfrm>
            <a:off x="1097280" y="125651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1992795"/>
            <a:ext cx="4937760" cy="426362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25651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1992793"/>
            <a:ext cx="4937760" cy="42636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3781564C-F2A3-4B3A-A4EF-3A9A0F60B3F0}" type="datetime1">
              <a:rPr lang="en-US" altLang="zh-CN"/>
              <a:pPr>
                <a:defRPr/>
              </a:pPr>
              <a:t>2/17/2021</a:t>
            </a:fld>
            <a:endParaRPr lang="en-US" altLang="zh-CN"/>
          </a:p>
        </p:txBody>
      </p:sp>
      <p:sp>
        <p:nvSpPr>
          <p:cNvPr id="8" name="Footer Placeholder 4"/>
          <p:cNvSpPr>
            <a:spLocks noGrp="1"/>
          </p:cNvSpPr>
          <p:nvPr>
            <p:ph type="ftr" sz="quarter" idx="11"/>
          </p:nvPr>
        </p:nvSpPr>
        <p:spPr/>
        <p:txBody>
          <a:bodyPr/>
          <a:lstStyle>
            <a:lvl1pPr>
              <a:defRPr/>
            </a:lvl1pPr>
          </a:lstStyle>
          <a:p>
            <a:pPr>
              <a:defRPr/>
            </a:pPr>
            <a:r>
              <a:rPr lang="en-US"/>
              <a:t>Transportation Big Data Analytics</a:t>
            </a:r>
          </a:p>
        </p:txBody>
      </p:sp>
      <p:sp>
        <p:nvSpPr>
          <p:cNvPr id="9" name="Slide Number Placeholder 5"/>
          <p:cNvSpPr>
            <a:spLocks noGrp="1"/>
          </p:cNvSpPr>
          <p:nvPr>
            <p:ph type="sldNum" sz="quarter" idx="12"/>
          </p:nvPr>
        </p:nvSpPr>
        <p:spPr/>
        <p:txBody>
          <a:bodyPr/>
          <a:lstStyle>
            <a:lvl1pPr>
              <a:defRPr/>
            </a:lvl1pPr>
          </a:lstStyle>
          <a:p>
            <a:pPr>
              <a:defRPr/>
            </a:pPr>
            <a:fld id="{16030D70-4056-4297-8701-D1DB0C08E347}" type="slidenum">
              <a:rPr lang="en-US" altLang="zh-CN"/>
              <a:pPr>
                <a:defRPr/>
              </a:pPr>
              <a:t>‹#›</a:t>
            </a:fld>
            <a:endParaRPr lang="en-US" altLang="zh-CN"/>
          </a:p>
        </p:txBody>
      </p:sp>
    </p:spTree>
    <p:extLst>
      <p:ext uri="{BB962C8B-B14F-4D97-AF65-F5344CB8AC3E}">
        <p14:creationId xmlns:p14="http://schemas.microsoft.com/office/powerpoint/2010/main" val="3222592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a:t>Click to edit Master title style</a:t>
            </a:r>
          </a:p>
        </p:txBody>
      </p:sp>
      <p:sp>
        <p:nvSpPr>
          <p:cNvPr id="3" name="Date Placeholder 3"/>
          <p:cNvSpPr>
            <a:spLocks noGrp="1"/>
          </p:cNvSpPr>
          <p:nvPr>
            <p:ph type="dt" sz="half" idx="10"/>
          </p:nvPr>
        </p:nvSpPr>
        <p:spPr/>
        <p:txBody>
          <a:bodyPr/>
          <a:lstStyle>
            <a:lvl1pPr>
              <a:defRPr/>
            </a:lvl1pPr>
          </a:lstStyle>
          <a:p>
            <a:pPr>
              <a:defRPr/>
            </a:pPr>
            <a:fld id="{0697D8F6-6418-4309-9644-1987EF49B69A}" type="datetime1">
              <a:rPr lang="en-US" altLang="zh-CN"/>
              <a:pPr>
                <a:defRPr/>
              </a:pPr>
              <a:t>2/17/2021</a:t>
            </a:fld>
            <a:endParaRPr lang="en-US" altLang="zh-CN"/>
          </a:p>
        </p:txBody>
      </p:sp>
      <p:sp>
        <p:nvSpPr>
          <p:cNvPr id="4" name="Footer Placeholder 4"/>
          <p:cNvSpPr>
            <a:spLocks noGrp="1"/>
          </p:cNvSpPr>
          <p:nvPr>
            <p:ph type="ftr" sz="quarter" idx="11"/>
          </p:nvPr>
        </p:nvSpPr>
        <p:spPr/>
        <p:txBody>
          <a:bodyPr/>
          <a:lstStyle>
            <a:lvl1pPr>
              <a:defRPr/>
            </a:lvl1pPr>
          </a:lstStyle>
          <a:p>
            <a:pPr>
              <a:defRPr/>
            </a:pPr>
            <a:r>
              <a:rPr lang="en-US"/>
              <a:t>Transportation Big Data Analytics</a:t>
            </a:r>
          </a:p>
        </p:txBody>
      </p:sp>
      <p:sp>
        <p:nvSpPr>
          <p:cNvPr id="5" name="Slide Number Placeholder 5"/>
          <p:cNvSpPr>
            <a:spLocks noGrp="1"/>
          </p:cNvSpPr>
          <p:nvPr>
            <p:ph type="sldNum" sz="quarter" idx="12"/>
          </p:nvPr>
        </p:nvSpPr>
        <p:spPr/>
        <p:txBody>
          <a:bodyPr/>
          <a:lstStyle>
            <a:lvl1pPr>
              <a:defRPr/>
            </a:lvl1pPr>
          </a:lstStyle>
          <a:p>
            <a:pPr>
              <a:defRPr/>
            </a:pPr>
            <a:fld id="{F5E97996-F23E-4AC0-9BCC-E6BF28A09CBA}" type="slidenum">
              <a:rPr lang="en-US" altLang="zh-CN"/>
              <a:pPr>
                <a:defRPr/>
              </a:pPr>
              <a:t>‹#›</a:t>
            </a:fld>
            <a:endParaRPr lang="en-US" altLang="zh-CN"/>
          </a:p>
        </p:txBody>
      </p:sp>
    </p:spTree>
    <p:extLst>
      <p:ext uri="{BB962C8B-B14F-4D97-AF65-F5344CB8AC3E}">
        <p14:creationId xmlns:p14="http://schemas.microsoft.com/office/powerpoint/2010/main" val="680494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Rectangle 5"/>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itle 1"/>
          <p:cNvSpPr>
            <a:spLocks noGrp="1"/>
          </p:cNvSpPr>
          <p:nvPr>
            <p:ph type="title"/>
          </p:nvPr>
        </p:nvSpPr>
        <p:spPr>
          <a:xfrm>
            <a:off x="1097280" y="123091"/>
            <a:ext cx="10058400" cy="999718"/>
          </a:xfrm>
        </p:spPr>
        <p:txBody>
          <a:bodyPr/>
          <a:lstStyle>
            <a:lvl1pPr>
              <a:defRPr sz="4800"/>
            </a:lvl1pPr>
          </a:lstStyle>
          <a:p>
            <a:r>
              <a:rPr lang="en-US" dirty="0"/>
              <a:t>Click to edit Master title style</a:t>
            </a:r>
          </a:p>
        </p:txBody>
      </p:sp>
      <p:sp>
        <p:nvSpPr>
          <p:cNvPr id="5" name="Date Placeholder 6"/>
          <p:cNvSpPr>
            <a:spLocks noGrp="1"/>
          </p:cNvSpPr>
          <p:nvPr>
            <p:ph type="dt" sz="half" idx="10"/>
          </p:nvPr>
        </p:nvSpPr>
        <p:spPr/>
        <p:txBody>
          <a:bodyPr/>
          <a:lstStyle>
            <a:lvl1pPr>
              <a:defRPr smtClean="0"/>
            </a:lvl1pPr>
          </a:lstStyle>
          <a:p>
            <a:pPr>
              <a:defRPr/>
            </a:pPr>
            <a:fld id="{B19F506E-15A5-404E-8CEE-568F46607270}" type="datetime1">
              <a:rPr lang="en-US" altLang="zh-CN"/>
              <a:pPr>
                <a:defRPr/>
              </a:pPr>
              <a:t>2/17/2021</a:t>
            </a:fld>
            <a:endParaRPr lang="en-US" altLang="zh-CN"/>
          </a:p>
        </p:txBody>
      </p:sp>
      <p:sp>
        <p:nvSpPr>
          <p:cNvPr id="6" name="Footer Placeholder 7"/>
          <p:cNvSpPr>
            <a:spLocks noGrp="1"/>
          </p:cNvSpPr>
          <p:nvPr>
            <p:ph type="ftr" sz="quarter" idx="11"/>
          </p:nvPr>
        </p:nvSpPr>
        <p:spPr/>
        <p:txBody>
          <a:bodyPr/>
          <a:lstStyle>
            <a:lvl1pPr>
              <a:defRPr>
                <a:solidFill>
                  <a:srgbClr val="FFFFFF"/>
                </a:solidFill>
              </a:defRPr>
            </a:lvl1pPr>
          </a:lstStyle>
          <a:p>
            <a:pPr>
              <a:defRPr/>
            </a:pPr>
            <a:r>
              <a:rPr lang="en-US"/>
              <a:t>Transportation Big Data Analytics</a:t>
            </a:r>
          </a:p>
        </p:txBody>
      </p:sp>
      <p:sp>
        <p:nvSpPr>
          <p:cNvPr id="7" name="Slide Number Placeholder 8"/>
          <p:cNvSpPr>
            <a:spLocks noGrp="1"/>
          </p:cNvSpPr>
          <p:nvPr>
            <p:ph type="sldNum" sz="quarter" idx="12"/>
          </p:nvPr>
        </p:nvSpPr>
        <p:spPr/>
        <p:txBody>
          <a:bodyPr/>
          <a:lstStyle>
            <a:lvl1pPr>
              <a:defRPr smtClean="0"/>
            </a:lvl1pPr>
          </a:lstStyle>
          <a:p>
            <a:pPr>
              <a:defRPr/>
            </a:pPr>
            <a:fld id="{C51A6AC8-90AA-464B-BC6F-4E5CE7C8A0F2}" type="slidenum">
              <a:rPr lang="en-US" altLang="zh-CN"/>
              <a:pPr>
                <a:defRPr/>
              </a:pPr>
              <a:t>‹#›</a:t>
            </a:fld>
            <a:endParaRPr lang="en-US" altLang="zh-CN"/>
          </a:p>
        </p:txBody>
      </p:sp>
    </p:spTree>
    <p:extLst>
      <p:ext uri="{BB962C8B-B14F-4D97-AF65-F5344CB8AC3E}">
        <p14:creationId xmlns:p14="http://schemas.microsoft.com/office/powerpoint/2010/main" val="1498006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7"/>
          <p:cNvSpPr/>
          <p:nvPr/>
        </p:nvSpPr>
        <p:spPr>
          <a:xfrm>
            <a:off x="0" y="0"/>
            <a:ext cx="4051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p:cNvSpPr/>
          <p:nvPr/>
        </p:nvSpPr>
        <p:spPr>
          <a:xfrm>
            <a:off x="4040188" y="0"/>
            <a:ext cx="635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a:xfrm>
            <a:off x="465138" y="6459538"/>
            <a:ext cx="2619375" cy="365125"/>
          </a:xfrm>
        </p:spPr>
        <p:txBody>
          <a:bodyPr/>
          <a:lstStyle>
            <a:lvl1pPr>
              <a:defRPr smtClean="0"/>
            </a:lvl1pPr>
          </a:lstStyle>
          <a:p>
            <a:pPr>
              <a:defRPr/>
            </a:pPr>
            <a:fld id="{5F9755FE-BB53-4551-BF07-AE307D53B589}" type="datetime1">
              <a:rPr lang="en-US" altLang="zh-CN"/>
              <a:pPr>
                <a:defRPr/>
              </a:pPr>
              <a:t>2/17/2021</a:t>
            </a:fld>
            <a:endParaRPr lang="en-US" altLang="zh-CN"/>
          </a:p>
        </p:txBody>
      </p:sp>
      <p:sp>
        <p:nvSpPr>
          <p:cNvPr id="8" name="Footer Placeholder 5"/>
          <p:cNvSpPr>
            <a:spLocks noGrp="1"/>
          </p:cNvSpPr>
          <p:nvPr>
            <p:ph type="ftr" sz="quarter" idx="11"/>
          </p:nvPr>
        </p:nvSpPr>
        <p:spPr>
          <a:xfrm>
            <a:off x="4800600" y="6459538"/>
            <a:ext cx="4648200" cy="365125"/>
          </a:xfrm>
        </p:spPr>
        <p:txBody>
          <a:bodyPr/>
          <a:lstStyle>
            <a:lvl1pPr algn="l">
              <a:defRPr>
                <a:solidFill>
                  <a:schemeClr val="tx2"/>
                </a:solidFill>
              </a:defRPr>
            </a:lvl1pPr>
          </a:lstStyle>
          <a:p>
            <a:pPr>
              <a:defRPr/>
            </a:pPr>
            <a:r>
              <a:rPr lang="en-US"/>
              <a:t>Transportation Big Data Analytics</a:t>
            </a:r>
          </a:p>
        </p:txBody>
      </p:sp>
      <p:sp>
        <p:nvSpPr>
          <p:cNvPr id="9" name="Slide Number Placeholder 6"/>
          <p:cNvSpPr>
            <a:spLocks noGrp="1"/>
          </p:cNvSpPr>
          <p:nvPr>
            <p:ph type="sldNum" sz="quarter" idx="12"/>
          </p:nvPr>
        </p:nvSpPr>
        <p:spPr/>
        <p:txBody>
          <a:bodyPr/>
          <a:lstStyle>
            <a:lvl1pPr>
              <a:defRPr smtClean="0">
                <a:solidFill>
                  <a:schemeClr val="tx2"/>
                </a:solidFill>
              </a:defRPr>
            </a:lvl1pPr>
          </a:lstStyle>
          <a:p>
            <a:pPr>
              <a:defRPr/>
            </a:pPr>
            <a:fld id="{72654671-8C36-4AC8-BD23-88FE999E01A8}" type="slidenum">
              <a:rPr lang="en-US" altLang="zh-CN"/>
              <a:pPr>
                <a:defRPr/>
              </a:pPr>
              <a:t>‹#›</a:t>
            </a:fld>
            <a:endParaRPr lang="en-US" altLang="zh-CN"/>
          </a:p>
        </p:txBody>
      </p:sp>
    </p:spTree>
    <p:extLst>
      <p:ext uri="{BB962C8B-B14F-4D97-AF65-F5344CB8AC3E}">
        <p14:creationId xmlns:p14="http://schemas.microsoft.com/office/powerpoint/2010/main" val="180020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8"/>
          <p:cNvSpPr/>
          <p:nvPr/>
        </p:nvSpPr>
        <p:spPr>
          <a:xfrm>
            <a:off x="0" y="4914900"/>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lvl1pPr>
              <a:defRPr smtClean="0"/>
            </a:lvl1pPr>
          </a:lstStyle>
          <a:p>
            <a:pPr>
              <a:defRPr/>
            </a:pPr>
            <a:fld id="{936B8FDF-570F-4454-B433-1296A88F601F}" type="datetime1">
              <a:rPr lang="en-US" altLang="zh-CN"/>
              <a:pPr>
                <a:defRPr/>
              </a:pPr>
              <a:t>2/17/2021</a:t>
            </a:fld>
            <a:endParaRPr lang="en-US" altLang="zh-CN"/>
          </a:p>
        </p:txBody>
      </p:sp>
      <p:sp>
        <p:nvSpPr>
          <p:cNvPr id="8" name="Footer Placeholder 5"/>
          <p:cNvSpPr>
            <a:spLocks noGrp="1"/>
          </p:cNvSpPr>
          <p:nvPr>
            <p:ph type="ftr" sz="quarter" idx="11"/>
          </p:nvPr>
        </p:nvSpPr>
        <p:spPr/>
        <p:txBody>
          <a:bodyPr/>
          <a:lstStyle>
            <a:lvl1pPr>
              <a:defRPr/>
            </a:lvl1pPr>
          </a:lstStyle>
          <a:p>
            <a:pPr>
              <a:defRPr/>
            </a:pPr>
            <a:r>
              <a:rPr lang="en-US"/>
              <a:t>Transportation Big Data Analytics</a:t>
            </a:r>
          </a:p>
        </p:txBody>
      </p:sp>
      <p:sp>
        <p:nvSpPr>
          <p:cNvPr id="9" name="Slide Number Placeholder 6"/>
          <p:cNvSpPr>
            <a:spLocks noGrp="1"/>
          </p:cNvSpPr>
          <p:nvPr>
            <p:ph type="sldNum" sz="quarter" idx="12"/>
          </p:nvPr>
        </p:nvSpPr>
        <p:spPr/>
        <p:txBody>
          <a:bodyPr/>
          <a:lstStyle>
            <a:lvl1pPr>
              <a:defRPr smtClean="0"/>
            </a:lvl1pPr>
          </a:lstStyle>
          <a:p>
            <a:pPr>
              <a:defRPr/>
            </a:pPr>
            <a:fld id="{FA5C8EAB-5186-4B03-8A84-850418595B66}" type="slidenum">
              <a:rPr lang="en-US" altLang="zh-CN"/>
              <a:pPr>
                <a:defRPr/>
              </a:pPr>
              <a:t>‹#›</a:t>
            </a:fld>
            <a:endParaRPr lang="en-US" altLang="zh-CN"/>
          </a:p>
        </p:txBody>
      </p:sp>
    </p:spTree>
    <p:extLst>
      <p:ext uri="{BB962C8B-B14F-4D97-AF65-F5344CB8AC3E}">
        <p14:creationId xmlns:p14="http://schemas.microsoft.com/office/powerpoint/2010/main" val="2339038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63" y="123825"/>
            <a:ext cx="10058400" cy="998538"/>
          </a:xfrm>
          <a:prstGeom prst="rect">
            <a:avLst/>
          </a:prstGeom>
        </p:spPr>
        <p:txBody>
          <a:bodyPr vert="horz" lIns="91440" tIns="45720" rIns="91440" bIns="45720" rtlCol="0" anchor="b">
            <a:normAutofit/>
          </a:bodyPr>
          <a:lstStyle/>
          <a:p>
            <a:r>
              <a:rPr lang="en-US" dirty="0"/>
              <a:t>Click to edit Master title style</a:t>
            </a:r>
          </a:p>
        </p:txBody>
      </p:sp>
      <p:sp>
        <p:nvSpPr>
          <p:cNvPr id="1029" name="Text Placeholder 2"/>
          <p:cNvSpPr>
            <a:spLocks noGrp="1"/>
          </p:cNvSpPr>
          <p:nvPr>
            <p:ph type="body" idx="1"/>
          </p:nvPr>
        </p:nvSpPr>
        <p:spPr bwMode="auto">
          <a:xfrm>
            <a:off x="1096963" y="1241425"/>
            <a:ext cx="100584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 name="Date Placeholder 3"/>
          <p:cNvSpPr>
            <a:spLocks noGrp="1"/>
          </p:cNvSpPr>
          <p:nvPr>
            <p:ph type="dt" sz="half" idx="2"/>
          </p:nvPr>
        </p:nvSpPr>
        <p:spPr>
          <a:xfrm>
            <a:off x="1096963" y="6459538"/>
            <a:ext cx="2473325"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900" smtClean="0">
                <a:solidFill>
                  <a:srgbClr val="FFFFFF"/>
                </a:solidFill>
              </a:defRPr>
            </a:lvl1pPr>
          </a:lstStyle>
          <a:p>
            <a:pPr>
              <a:defRPr/>
            </a:pPr>
            <a:fld id="{E0B24BF2-485C-47B1-BF34-A87CFF10AF4C}" type="datetime1">
              <a:rPr lang="en-US" altLang="zh-CN"/>
              <a:pPr>
                <a:defRPr/>
              </a:pPr>
              <a:t>2/17/2021</a:t>
            </a:fld>
            <a:endParaRPr lang="en-US" altLang="zh-CN"/>
          </a:p>
        </p:txBody>
      </p:sp>
      <p:sp>
        <p:nvSpPr>
          <p:cNvPr id="5" name="Footer Placeholder 4"/>
          <p:cNvSpPr>
            <a:spLocks noGrp="1"/>
          </p:cNvSpPr>
          <p:nvPr>
            <p:ph type="ftr" sz="quarter" idx="3"/>
          </p:nvPr>
        </p:nvSpPr>
        <p:spPr>
          <a:xfrm>
            <a:off x="3714750" y="6459538"/>
            <a:ext cx="4822825" cy="365125"/>
          </a:xfrm>
          <a:prstGeom prst="rect">
            <a:avLst/>
          </a:prstGeom>
        </p:spPr>
        <p:txBody>
          <a:bodyPr vert="horz" lIns="91440" tIns="45720" rIns="91440" bIns="45720" rtlCol="0" anchor="ctr"/>
          <a:lstStyle>
            <a:lvl1pPr algn="ctr" eaLnBrk="1" fontAlgn="auto" hangingPunct="1">
              <a:spcBef>
                <a:spcPts val="0"/>
              </a:spcBef>
              <a:spcAft>
                <a:spcPts val="0"/>
              </a:spcAft>
              <a:defRPr sz="900" cap="all" baseline="0">
                <a:solidFill>
                  <a:srgbClr val="FFFFFF"/>
                </a:solidFill>
                <a:latin typeface="+mn-lt"/>
              </a:defRPr>
            </a:lvl1pPr>
          </a:lstStyle>
          <a:p>
            <a:pPr>
              <a:defRPr/>
            </a:pPr>
            <a:r>
              <a:rPr lang="en-US"/>
              <a:t>Transportation Big Data Analytics</a:t>
            </a:r>
          </a:p>
        </p:txBody>
      </p:sp>
      <p:sp>
        <p:nvSpPr>
          <p:cNvPr id="6" name="Slide Number Placeholder 5"/>
          <p:cNvSpPr>
            <a:spLocks noGrp="1"/>
          </p:cNvSpPr>
          <p:nvPr>
            <p:ph type="sldNum" sz="quarter" idx="4"/>
          </p:nvPr>
        </p:nvSpPr>
        <p:spPr>
          <a:xfrm>
            <a:off x="9901238" y="6459538"/>
            <a:ext cx="1311275"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smtClean="0">
                <a:solidFill>
                  <a:schemeClr val="bg1"/>
                </a:solidFill>
              </a:defRPr>
            </a:lvl1pPr>
          </a:lstStyle>
          <a:p>
            <a:pPr>
              <a:defRPr/>
            </a:pPr>
            <a:fld id="{9720F1C4-F378-41F4-9C1B-984EC8BB00DE}" type="slidenum">
              <a:rPr lang="en-US" altLang="zh-CN"/>
              <a:pPr>
                <a:defRPr/>
              </a:pPr>
              <a:t>‹#›</a:t>
            </a:fld>
            <a:endParaRPr lang="en-US" altLang="zh-CN"/>
          </a:p>
        </p:txBody>
      </p:sp>
      <p:cxnSp>
        <p:nvCxnSpPr>
          <p:cNvPr id="10" name="Straight Connector 9"/>
          <p:cNvCxnSpPr/>
          <p:nvPr/>
        </p:nvCxnSpPr>
        <p:spPr>
          <a:xfrm>
            <a:off x="1096963" y="1181100"/>
            <a:ext cx="1006316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20" r:id="rId1"/>
    <p:sldLayoutId id="2147483715" r:id="rId2"/>
    <p:sldLayoutId id="2147483721" r:id="rId3"/>
    <p:sldLayoutId id="2147483716" r:id="rId4"/>
    <p:sldLayoutId id="2147483717" r:id="rId5"/>
    <p:sldLayoutId id="2147483718" r:id="rId6"/>
    <p:sldLayoutId id="2147483722" r:id="rId7"/>
    <p:sldLayoutId id="2147483723" r:id="rId8"/>
    <p:sldLayoutId id="2147483724" r:id="rId9"/>
    <p:sldLayoutId id="2147483719" r:id="rId10"/>
    <p:sldLayoutId id="2147483725" r:id="rId11"/>
    <p:sldLayoutId id="2147483726" r:id="rId12"/>
    <p:sldLayoutId id="2147483727" r:id="rId13"/>
  </p:sldLayoutIdLst>
  <p:hf hdr="0"/>
  <p:txStyles>
    <p:title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8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400"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0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0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0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hyperlink" Target="https://www.otexts.org/fp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5.bin"/><Relationship Id="rId4" Type="http://schemas.openxmlformats.org/officeDocument/2006/relationships/image" Target="../media/image8.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8.bin"/><Relationship Id="rId4" Type="http://schemas.openxmlformats.org/officeDocument/2006/relationships/image" Target="../media/image13.wmf"/></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8.wmf"/><Relationship Id="rId5" Type="http://schemas.openxmlformats.org/officeDocument/2006/relationships/oleObject" Target="../embeddings/oleObject10.bin"/><Relationship Id="rId4" Type="http://schemas.openxmlformats.org/officeDocument/2006/relationships/image" Target="../media/image17.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9.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1.emf"/><Relationship Id="rId5" Type="http://schemas.openxmlformats.org/officeDocument/2006/relationships/oleObject" Target="../embeddings/oleObject13.bin"/><Relationship Id="rId4" Type="http://schemas.openxmlformats.org/officeDocument/2006/relationships/image" Target="../media/image20.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3.wmf"/><Relationship Id="rId5" Type="http://schemas.openxmlformats.org/officeDocument/2006/relationships/oleObject" Target="../embeddings/oleObject15.bin"/><Relationship Id="rId4" Type="http://schemas.openxmlformats.org/officeDocument/2006/relationships/image" Target="../media/image22.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5.emf"/><Relationship Id="rId5" Type="http://schemas.openxmlformats.org/officeDocument/2006/relationships/oleObject" Target="../embeddings/oleObject17.bin"/><Relationship Id="rId4" Type="http://schemas.openxmlformats.org/officeDocument/2006/relationships/image" Target="../media/image24.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7.wmf"/><Relationship Id="rId5" Type="http://schemas.openxmlformats.org/officeDocument/2006/relationships/oleObject" Target="../embeddings/oleObject19.bin"/><Relationship Id="rId4" Type="http://schemas.openxmlformats.org/officeDocument/2006/relationships/image" Target="../media/image26.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9.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0.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1.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2.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3.wmf"/></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34.emf"/><Relationship Id="rId4" Type="http://schemas.openxmlformats.org/officeDocument/2006/relationships/oleObject" Target="../embeddings/oleObject26.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35.emf"/><Relationship Id="rId4" Type="http://schemas.openxmlformats.org/officeDocument/2006/relationships/oleObject" Target="../embeddings/oleObject27.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37.e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29.bin"/><Relationship Id="rId5" Type="http://schemas.openxmlformats.org/officeDocument/2006/relationships/image" Target="../media/image36.wmf"/><Relationship Id="rId4" Type="http://schemas.openxmlformats.org/officeDocument/2006/relationships/oleObject" Target="../embeddings/oleObject28.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38.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50.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40.wmf"/><Relationship Id="rId5" Type="http://schemas.openxmlformats.org/officeDocument/2006/relationships/oleObject" Target="../embeddings/oleObject32.bin"/><Relationship Id="rId4" Type="http://schemas.openxmlformats.org/officeDocument/2006/relationships/image" Target="../media/image39.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42.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43.e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44.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45.e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46.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48.wmf"/><Relationship Id="rId5" Type="http://schemas.openxmlformats.org/officeDocument/2006/relationships/oleObject" Target="../embeddings/oleObject40.bin"/><Relationship Id="rId4" Type="http://schemas.openxmlformats.org/officeDocument/2006/relationships/image" Target="../media/image47.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51.wmf"/><Relationship Id="rId5" Type="http://schemas.openxmlformats.org/officeDocument/2006/relationships/oleObject" Target="../embeddings/oleObject43.bin"/><Relationship Id="rId4" Type="http://schemas.openxmlformats.org/officeDocument/2006/relationships/image" Target="../media/image50.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53.wmf"/><Relationship Id="rId5" Type="http://schemas.openxmlformats.org/officeDocument/2006/relationships/oleObject" Target="../embeddings/oleObject45.bin"/><Relationship Id="rId4" Type="http://schemas.openxmlformats.org/officeDocument/2006/relationships/image" Target="../media/image52.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55.e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56.e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57.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image" Target="../media/image58.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59.e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61.emf"/><Relationship Id="rId5" Type="http://schemas.openxmlformats.org/officeDocument/2006/relationships/oleObject" Target="../embeddings/oleObject53.bin"/><Relationship Id="rId4" Type="http://schemas.openxmlformats.org/officeDocument/2006/relationships/image" Target="../media/image60.emf"/></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5.vml"/><Relationship Id="rId5" Type="http://schemas.openxmlformats.org/officeDocument/2006/relationships/image" Target="../media/image62.emf"/><Relationship Id="rId4" Type="http://schemas.openxmlformats.org/officeDocument/2006/relationships/oleObject" Target="../embeddings/oleObject54.bin"/></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64.emf"/><Relationship Id="rId5" Type="http://schemas.openxmlformats.org/officeDocument/2006/relationships/oleObject" Target="../embeddings/oleObject56.bin"/><Relationship Id="rId4" Type="http://schemas.openxmlformats.org/officeDocument/2006/relationships/image" Target="../media/image63.e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66.wmf"/><Relationship Id="rId5" Type="http://schemas.openxmlformats.org/officeDocument/2006/relationships/oleObject" Target="../embeddings/oleObject58.bin"/><Relationship Id="rId4" Type="http://schemas.openxmlformats.org/officeDocument/2006/relationships/image" Target="../media/image65.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69.emf"/><Relationship Id="rId5" Type="http://schemas.openxmlformats.org/officeDocument/2006/relationships/oleObject" Target="../embeddings/oleObject60.bin"/><Relationship Id="rId4" Type="http://schemas.openxmlformats.org/officeDocument/2006/relationships/image" Target="../media/image68.emf"/></Relationships>
</file>

<file path=ppt/slides/_rels/slide8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8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86.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a:xfrm>
            <a:off x="1096963" y="758825"/>
            <a:ext cx="10058400" cy="3565525"/>
          </a:xfrm>
        </p:spPr>
        <p:txBody>
          <a:bodyPr/>
          <a:lstStyle/>
          <a:p>
            <a:pPr eaLnBrk="1" fontAlgn="auto" hangingPunct="1">
              <a:spcAft>
                <a:spcPts val="0"/>
              </a:spcAft>
              <a:defRPr/>
            </a:pPr>
            <a:r>
              <a:rPr lang="zh-CN" altLang="en-US" dirty="0"/>
              <a:t>时间序列模型</a:t>
            </a:r>
          </a:p>
        </p:txBody>
      </p:sp>
      <p:sp>
        <p:nvSpPr>
          <p:cNvPr id="11267"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p:cNvSpPr>
            <a:spLocks noGrp="1"/>
          </p:cNvSpPr>
          <p:nvPr>
            <p:ph type="ftr" sz="quarter" idx="11"/>
          </p:nvPr>
        </p:nvSpPr>
        <p:spPr/>
        <p:txBody>
          <a:bodyPr/>
          <a:lstStyle/>
          <a:p>
            <a:pPr>
              <a:defRPr/>
            </a:pPr>
            <a:r>
              <a:rPr lang="zh-CN" altLang="en-US"/>
              <a:t>交通大数据分析</a:t>
            </a:r>
            <a:endParaRPr lang="en-US"/>
          </a:p>
        </p:txBody>
      </p:sp>
      <p:sp>
        <p:nvSpPr>
          <p:cNvPr id="1126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1</a:t>
            </a:r>
          </a:p>
        </p:txBody>
      </p:sp>
      <p:sp>
        <p:nvSpPr>
          <p:cNvPr id="6" name="Subtitle 2">
            <a:extLst>
              <a:ext uri="{FF2B5EF4-FFF2-40B4-BE49-F238E27FC236}">
                <a16:creationId xmlns:a16="http://schemas.microsoft.com/office/drawing/2014/main" id="{2B36CE20-CDBD-44CF-A146-C5DAB7C6A0ED}"/>
              </a:ext>
            </a:extLst>
          </p:cNvPr>
          <p:cNvSpPr txBox="1">
            <a:spLocks/>
          </p:cNvSpPr>
          <p:nvPr/>
        </p:nvSpPr>
        <p:spPr bwMode="auto">
          <a:xfrm>
            <a:off x="1100138" y="4456113"/>
            <a:ext cx="10058400" cy="146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0" indent="0" algn="l" rtl="0" eaLnBrk="0" fontAlgn="base" hangingPunct="0">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l" rtl="0" eaLnBrk="0" fontAlgn="base" hangingPunct="0">
              <a:lnSpc>
                <a:spcPct val="90000"/>
              </a:lnSpc>
              <a:spcBef>
                <a:spcPts val="200"/>
              </a:spcBef>
              <a:spcAft>
                <a:spcPts val="400"/>
              </a:spcAft>
              <a:buClr>
                <a:schemeClr val="accent1"/>
              </a:buClr>
              <a:buFont typeface="Calibri" panose="020F0502020204030204" pitchFamily="34" charset="0"/>
              <a:buNone/>
              <a:defRPr sz="1800" kern="1200">
                <a:solidFill>
                  <a:schemeClr val="tx1">
                    <a:tint val="75000"/>
                  </a:schemeClr>
                </a:solidFill>
                <a:latin typeface="+mn-lt"/>
                <a:ea typeface="+mn-ea"/>
                <a:cs typeface="+mn-cs"/>
              </a:defRPr>
            </a:lvl2pPr>
            <a:lvl3pPr marL="914400" indent="0" algn="l" rtl="0" eaLnBrk="0" fontAlgn="base" hangingPunct="0">
              <a:lnSpc>
                <a:spcPct val="90000"/>
              </a:lnSpc>
              <a:spcBef>
                <a:spcPts val="200"/>
              </a:spcBef>
              <a:spcAft>
                <a:spcPts val="400"/>
              </a:spcAft>
              <a:buClr>
                <a:schemeClr val="accent1"/>
              </a:buClr>
              <a:buFont typeface="Calibri" panose="020F0502020204030204" pitchFamily="34" charset="0"/>
              <a:buNone/>
              <a:defRPr sz="1600" kern="1200">
                <a:solidFill>
                  <a:schemeClr val="tx1">
                    <a:tint val="75000"/>
                  </a:schemeClr>
                </a:solidFill>
                <a:latin typeface="+mn-lt"/>
                <a:ea typeface="+mn-ea"/>
                <a:cs typeface="+mn-cs"/>
              </a:defRPr>
            </a:lvl3pPr>
            <a:lvl4pPr marL="1371600" indent="0" algn="l" rtl="0" eaLnBrk="0" fontAlgn="base" hangingPunct="0">
              <a:lnSpc>
                <a:spcPct val="90000"/>
              </a:lnSpc>
              <a:spcBef>
                <a:spcPts val="200"/>
              </a:spcBef>
              <a:spcAft>
                <a:spcPts val="400"/>
              </a:spcAft>
              <a:buClr>
                <a:schemeClr val="accent1"/>
              </a:buClr>
              <a:buFont typeface="Calibri" panose="020F0502020204030204" pitchFamily="34" charset="0"/>
              <a:buNone/>
              <a:defRPr sz="1400" kern="1200">
                <a:solidFill>
                  <a:schemeClr val="tx1">
                    <a:tint val="75000"/>
                  </a:schemeClr>
                </a:solidFill>
                <a:latin typeface="+mn-lt"/>
                <a:ea typeface="+mn-ea"/>
                <a:cs typeface="+mn-cs"/>
              </a:defRPr>
            </a:lvl4pPr>
            <a:lvl5pPr marL="1828800" indent="0" algn="l" rtl="0" eaLnBrk="0" fontAlgn="base" hangingPunct="0">
              <a:lnSpc>
                <a:spcPct val="90000"/>
              </a:lnSpc>
              <a:spcBef>
                <a:spcPts val="200"/>
              </a:spcBef>
              <a:spcAft>
                <a:spcPts val="400"/>
              </a:spcAft>
              <a:buClr>
                <a:schemeClr val="accent1"/>
              </a:buClr>
              <a:buFont typeface="Calibri" panose="020F0502020204030204"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tint val="75000"/>
                  </a:schemeClr>
                </a:solidFill>
                <a:latin typeface="+mn-lt"/>
                <a:ea typeface="+mn-ea"/>
                <a:cs typeface="+mn-cs"/>
              </a:defRPr>
            </a:lvl9pPr>
          </a:lstStyle>
          <a:p>
            <a:pPr defTabSz="914400" eaLnBrk="1" fontAlgn="auto" hangingPunct="1">
              <a:defRPr/>
            </a:pPr>
            <a:r>
              <a:rPr lang="zh-CN" altLang="en-US" dirty="0"/>
              <a:t>交通大数据分析</a:t>
            </a:r>
          </a:p>
          <a:p>
            <a:pPr defTabSz="914400" eaLnBrk="1" fontAlgn="auto" hangingPunct="1">
              <a:defRPr/>
            </a:pPr>
            <a:r>
              <a:rPr lang="zh-CN" altLang="en-US" dirty="0"/>
              <a:t> </a:t>
            </a:r>
            <a:r>
              <a:rPr lang="en-US" altLang="zh-CN" dirty="0"/>
              <a:t>2021</a:t>
            </a:r>
            <a:r>
              <a:rPr lang="zh-CN" altLang="en-US" dirty="0"/>
              <a:t>年春季</a:t>
            </a:r>
          </a:p>
          <a:p>
            <a:pPr defTabSz="914400" eaLnBrk="1" fontAlgn="auto" hangingPunct="1">
              <a:defRPr/>
            </a:pPr>
            <a:r>
              <a:rPr lang="zh-CN" altLang="en-US" dirty="0"/>
              <a:t>马晓磊</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非线性，增长趋势</a:t>
            </a:r>
            <a:endParaRPr lang="zh-CN" altLang="en-US" dirty="0">
              <a:solidFill>
                <a:schemeClr val="tx1">
                  <a:lumMod val="75000"/>
                  <a:lumOff val="25000"/>
                </a:schemeClr>
              </a:solidFill>
            </a:endParaRPr>
          </a:p>
        </p:txBody>
      </p:sp>
      <p:sp>
        <p:nvSpPr>
          <p:cNvPr id="21507"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2150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10</a:t>
            </a:r>
          </a:p>
        </p:txBody>
      </p:sp>
      <p:pic>
        <p:nvPicPr>
          <p:cNvPr id="215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6700" y="1411288"/>
            <a:ext cx="6345238" cy="47593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1511" name="Text Box 4"/>
          <p:cNvSpPr txBox="1">
            <a:spLocks noChangeArrowheads="1"/>
          </p:cNvSpPr>
          <p:nvPr/>
        </p:nvSpPr>
        <p:spPr bwMode="auto">
          <a:xfrm>
            <a:off x="4414838" y="3333750"/>
            <a:ext cx="373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400" dirty="0">
                <a:latin typeface="Times New Roman" panose="02020603050405020304" pitchFamily="18" charset="0"/>
              </a:rPr>
              <a:t>趋势</a:t>
            </a:r>
            <a:r>
              <a:rPr lang="en-US" altLang="zh-CN" sz="2400" dirty="0">
                <a:latin typeface="Times New Roman" panose="02020603050405020304" pitchFamily="18" charset="0"/>
              </a:rPr>
              <a:t>= 10 + .3t  + .3t</a:t>
            </a:r>
            <a:r>
              <a:rPr lang="en-US" altLang="zh-CN" sz="2400" baseline="30000" dirty="0">
                <a:latin typeface="Times New Roman" panose="02020603050405020304" pitchFamily="18" charset="0"/>
              </a:rPr>
              <a:t>2</a:t>
            </a:r>
            <a:endParaRPr lang="en-US" altLang="zh-CN" sz="2400" dirty="0">
              <a:latin typeface="Times New Roman" panose="02020603050405020304" pitchFamily="18"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dirty="0">
                <a:solidFill>
                  <a:schemeClr val="tx1">
                    <a:lumMod val="75000"/>
                    <a:lumOff val="25000"/>
                  </a:schemeClr>
                </a:solidFill>
              </a:rPr>
              <a:t>参考</a:t>
            </a:r>
          </a:p>
        </p:txBody>
      </p:sp>
      <p:sp>
        <p:nvSpPr>
          <p:cNvPr id="121859" name="内容占位符 2"/>
          <p:cNvSpPr>
            <a:spLocks noGrp="1"/>
          </p:cNvSpPr>
          <p:nvPr>
            <p:ph idx="1"/>
          </p:nvPr>
        </p:nvSpPr>
        <p:spPr/>
        <p:txBody>
          <a:bodyPr/>
          <a:lstStyle/>
          <a:p>
            <a:pPr marL="514350" indent="-514350" eaLnBrk="1" hangingPunct="1">
              <a:buFont typeface="Calibri Light" panose="020F0302020204030204" pitchFamily="34" charset="0"/>
              <a:buAutoNum type="arabicPeriod"/>
            </a:pPr>
            <a:r>
              <a:rPr lang="en-US" altLang="zh-CN" dirty="0">
                <a:hlinkClick r:id="rId2"/>
              </a:rPr>
              <a:t>https://www.otexts.org/fpp/</a:t>
            </a:r>
            <a:endParaRPr lang="en-US" altLang="zh-CN" dirty="0"/>
          </a:p>
          <a:p>
            <a:pPr marL="0" indent="0" eaLnBrk="1" hangingPunct="1">
              <a:buNone/>
            </a:pPr>
            <a:endParaRPr lang="en-US" altLang="zh-CN" dirty="0"/>
          </a:p>
        </p:txBody>
      </p:sp>
      <p:sp>
        <p:nvSpPr>
          <p:cNvPr id="121860"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12186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100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非线性，递减趋势</a:t>
            </a:r>
            <a:endParaRPr lang="zh-CN" altLang="en-US" dirty="0">
              <a:solidFill>
                <a:schemeClr val="tx1">
                  <a:lumMod val="75000"/>
                  <a:lumOff val="25000"/>
                </a:schemeClr>
              </a:solidFill>
            </a:endParaRPr>
          </a:p>
        </p:txBody>
      </p:sp>
      <p:sp>
        <p:nvSpPr>
          <p:cNvPr id="22531"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2253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11</a:t>
            </a:r>
          </a:p>
        </p:txBody>
      </p:sp>
      <p:pic>
        <p:nvPicPr>
          <p:cNvPr id="225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2863" y="1460500"/>
            <a:ext cx="6613525" cy="4543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2535" name="Text Box 4"/>
          <p:cNvSpPr txBox="1">
            <a:spLocks noChangeArrowheads="1"/>
          </p:cNvSpPr>
          <p:nvPr/>
        </p:nvSpPr>
        <p:spPr bwMode="auto">
          <a:xfrm>
            <a:off x="5799138" y="2478088"/>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400" dirty="0">
                <a:latin typeface="Times New Roman" panose="02020603050405020304" pitchFamily="18" charset="0"/>
              </a:rPr>
              <a:t>趋势</a:t>
            </a:r>
            <a:r>
              <a:rPr lang="en-US" altLang="zh-CN" sz="2400" dirty="0">
                <a:latin typeface="Times New Roman" panose="02020603050405020304" pitchFamily="18" charset="0"/>
              </a:rPr>
              <a:t>= 10 - .4t - .4t</a:t>
            </a:r>
            <a:r>
              <a:rPr lang="en-US" altLang="zh-CN" sz="2400" baseline="30000" dirty="0">
                <a:latin typeface="Times New Roman" panose="02020603050405020304" pitchFamily="18" charset="0"/>
              </a:rPr>
              <a:t>2</a:t>
            </a:r>
            <a:endParaRPr lang="en-US" altLang="zh-CN" sz="2400" dirty="0">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dirty="0">
                <a:solidFill>
                  <a:schemeClr val="tx1">
                    <a:lumMod val="75000"/>
                    <a:lumOff val="25000"/>
                  </a:schemeClr>
                </a:solidFill>
              </a:rPr>
              <a:t>季节因素</a:t>
            </a:r>
          </a:p>
        </p:txBody>
      </p:sp>
      <p:sp>
        <p:nvSpPr>
          <p:cNvPr id="23555"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2355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12</a:t>
            </a:r>
          </a:p>
        </p:txBody>
      </p:sp>
      <p:sp>
        <p:nvSpPr>
          <p:cNvPr id="7" name="Text Box 5">
            <a:extLst/>
          </p:cNvPr>
          <p:cNvSpPr txBox="1">
            <a:spLocks noChangeArrowheads="1"/>
          </p:cNvSpPr>
          <p:nvPr/>
        </p:nvSpPr>
        <p:spPr bwMode="auto">
          <a:xfrm>
            <a:off x="1096963" y="1465263"/>
            <a:ext cx="1048543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ct val="50000"/>
              </a:spcBef>
              <a:spcAft>
                <a:spcPts val="0"/>
              </a:spcAft>
              <a:defRPr/>
            </a:pPr>
            <a:r>
              <a:rPr lang="zh-CN" altLang="en-US" sz="2400" dirty="0">
                <a:latin typeface="+mn-lt"/>
              </a:rPr>
              <a:t>许多序列根据一年中的不同时间表现出规律性的变化。</a:t>
            </a:r>
            <a:endParaRPr lang="en-US" altLang="zh-CN" sz="2400" dirty="0">
              <a:latin typeface="+mn-lt"/>
            </a:endParaRPr>
          </a:p>
          <a:p>
            <a:pPr indent="-342900" eaLnBrk="1" fontAlgn="auto" hangingPunct="1">
              <a:spcBef>
                <a:spcPct val="50000"/>
              </a:spcBef>
              <a:spcAft>
                <a:spcPts val="0"/>
              </a:spcAft>
              <a:buFontTx/>
              <a:buChar char="•"/>
              <a:defRPr/>
            </a:pPr>
            <a:r>
              <a:rPr lang="zh-CN" altLang="en-US" sz="2400" dirty="0">
                <a:latin typeface="+mn-lt"/>
                <a:ea typeface="宋体" panose="02010600030101010101" pitchFamily="2" charset="-122"/>
              </a:rPr>
              <a:t>夏季的冰淇淋销量高于冬季。</a:t>
            </a:r>
            <a:endParaRPr lang="en-US" altLang="zh-CN" sz="2400" dirty="0">
              <a:latin typeface="+mn-lt"/>
              <a:ea typeface="宋体" panose="02010600030101010101" pitchFamily="2" charset="-122"/>
            </a:endParaRPr>
          </a:p>
          <a:p>
            <a:pPr indent="-342900" eaLnBrk="1" fontAlgn="auto" hangingPunct="1">
              <a:spcBef>
                <a:spcPct val="50000"/>
              </a:spcBef>
              <a:spcAft>
                <a:spcPts val="0"/>
              </a:spcAft>
              <a:buFontTx/>
              <a:buChar char="•"/>
              <a:defRPr/>
            </a:pPr>
            <a:r>
              <a:rPr lang="zh-CN" altLang="en-US" sz="2400" dirty="0">
                <a:latin typeface="+mn-lt"/>
                <a:ea typeface="宋体" panose="02010600030101010101" pitchFamily="2" charset="-122"/>
              </a:rPr>
              <a:t>汽车销售通常在</a:t>
            </a:r>
            <a:r>
              <a:rPr lang="en-US" altLang="zh-CN" sz="2400" dirty="0">
                <a:latin typeface="+mn-lt"/>
                <a:ea typeface="宋体" panose="02010600030101010101" pitchFamily="2" charset="-122"/>
              </a:rPr>
              <a:t>5</a:t>
            </a:r>
            <a:r>
              <a:rPr lang="zh-CN" altLang="en-US" sz="2400" dirty="0">
                <a:latin typeface="+mn-lt"/>
                <a:ea typeface="宋体" panose="02010600030101010101" pitchFamily="2" charset="-122"/>
              </a:rPr>
              <a:t>月和</a:t>
            </a:r>
            <a:r>
              <a:rPr lang="en-US" altLang="zh-CN" sz="2400" dirty="0">
                <a:latin typeface="+mn-lt"/>
                <a:ea typeface="宋体" panose="02010600030101010101" pitchFamily="2" charset="-122"/>
              </a:rPr>
              <a:t>6</a:t>
            </a:r>
            <a:r>
              <a:rPr lang="zh-CN" altLang="en-US" sz="2400" dirty="0">
                <a:latin typeface="+mn-lt"/>
                <a:ea typeface="宋体" panose="02010600030101010101" pitchFamily="2" charset="-122"/>
              </a:rPr>
              <a:t>月强劲，而在</a:t>
            </a:r>
            <a:r>
              <a:rPr lang="en-US" altLang="zh-CN" sz="2400" dirty="0">
                <a:latin typeface="+mn-lt"/>
                <a:ea typeface="宋体" panose="02010600030101010101" pitchFamily="2" charset="-122"/>
              </a:rPr>
              <a:t>11</a:t>
            </a:r>
            <a:r>
              <a:rPr lang="zh-CN" altLang="en-US" sz="2400" dirty="0">
                <a:latin typeface="+mn-lt"/>
                <a:ea typeface="宋体" panose="02010600030101010101" pitchFamily="2" charset="-122"/>
              </a:rPr>
              <a:t>月和</a:t>
            </a:r>
            <a:r>
              <a:rPr lang="en-US" altLang="zh-CN" sz="2400" dirty="0">
                <a:latin typeface="+mn-lt"/>
                <a:ea typeface="宋体" panose="02010600030101010101" pitchFamily="2" charset="-122"/>
              </a:rPr>
              <a:t>12</a:t>
            </a:r>
            <a:r>
              <a:rPr lang="zh-CN" altLang="en-US" sz="2400" dirty="0">
                <a:latin typeface="+mn-lt"/>
                <a:ea typeface="宋体" panose="02010600030101010101" pitchFamily="2" charset="-122"/>
              </a:rPr>
              <a:t>月较弱。</a:t>
            </a:r>
            <a:endParaRPr lang="en-US" altLang="zh-CN" sz="2400" dirty="0">
              <a:latin typeface="+mn-lt"/>
              <a:ea typeface="宋体" panose="02010600030101010101" pitchFamily="2" charset="-122"/>
            </a:endParaRPr>
          </a:p>
        </p:txBody>
      </p:sp>
      <p:sp>
        <p:nvSpPr>
          <p:cNvPr id="23559" name="Rectangle 1"/>
          <p:cNvSpPr>
            <a:spLocks noChangeArrowheads="1"/>
          </p:cNvSpPr>
          <p:nvPr/>
        </p:nvSpPr>
        <p:spPr bwMode="auto">
          <a:xfrm>
            <a:off x="1096963" y="4799486"/>
            <a:ext cx="10058400" cy="11849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6960" tIns="0" rIns="0" bIns="76176"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914400"/>
            <a:r>
              <a:rPr lang="zh-CN" altLang="en-US" sz="2400" b="1" dirty="0">
                <a:solidFill>
                  <a:srgbClr val="333333"/>
                </a:solidFill>
                <a:ea typeface="Droid Serif"/>
                <a:cs typeface="Droid Serif"/>
              </a:rPr>
              <a:t>当一个序列受季节因素（例如，一年中的某个季度、某个月或一周中的某一天）影响时，就存在季节性模式。季节性总是一个</a:t>
            </a:r>
            <a:r>
              <a:rPr lang="zh-CN" altLang="en-US" sz="2400" b="1" dirty="0">
                <a:solidFill>
                  <a:srgbClr val="FF0000"/>
                </a:solidFill>
                <a:ea typeface="Droid Serif"/>
                <a:cs typeface="Droid Serif"/>
              </a:rPr>
              <a:t>固定的和已知的</a:t>
            </a:r>
            <a:r>
              <a:rPr lang="zh-CN" altLang="en-US" sz="2400" b="1" dirty="0">
                <a:solidFill>
                  <a:srgbClr val="333333"/>
                </a:solidFill>
                <a:ea typeface="Droid Serif"/>
                <a:cs typeface="Droid Serif"/>
              </a:rPr>
              <a:t>时期。</a:t>
            </a:r>
            <a:endParaRPr lang="zh-CN" altLang="zh-CN" dirty="0">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dirty="0">
                <a:solidFill>
                  <a:schemeClr val="tx1">
                    <a:lumMod val="75000"/>
                    <a:lumOff val="25000"/>
                  </a:schemeClr>
                </a:solidFill>
              </a:rPr>
              <a:t>周期因素（</a:t>
            </a:r>
            <a:r>
              <a:rPr lang="en-US" altLang="zh-CN" dirty="0">
                <a:solidFill>
                  <a:schemeClr val="tx1">
                    <a:lumMod val="75000"/>
                    <a:lumOff val="25000"/>
                  </a:schemeClr>
                </a:solidFill>
              </a:rPr>
              <a:t>C</a:t>
            </a:r>
            <a:r>
              <a:rPr lang="zh-CN" altLang="en-US" dirty="0">
                <a:solidFill>
                  <a:schemeClr val="tx1">
                    <a:lumMod val="75000"/>
                    <a:lumOff val="25000"/>
                  </a:schemeClr>
                </a:solidFill>
              </a:rPr>
              <a:t>）</a:t>
            </a:r>
          </a:p>
        </p:txBody>
      </p:sp>
      <p:sp>
        <p:nvSpPr>
          <p:cNvPr id="24579"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2458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13</a:t>
            </a:r>
          </a:p>
        </p:txBody>
      </p:sp>
      <p:sp>
        <p:nvSpPr>
          <p:cNvPr id="7" name="Text Box 1028">
            <a:extLst/>
          </p:cNvPr>
          <p:cNvSpPr txBox="1">
            <a:spLocks noChangeArrowheads="1"/>
          </p:cNvSpPr>
          <p:nvPr/>
        </p:nvSpPr>
        <p:spPr bwMode="auto">
          <a:xfrm>
            <a:off x="1096963" y="1577975"/>
            <a:ext cx="10277475" cy="1403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lnSpc>
                <a:spcPct val="85000"/>
              </a:lnSpc>
              <a:spcBef>
                <a:spcPct val="50000"/>
              </a:spcBef>
              <a:spcAft>
                <a:spcPts val="0"/>
              </a:spcAft>
              <a:defRPr/>
            </a:pPr>
            <a:r>
              <a:rPr lang="zh-CN" altLang="en-US" sz="2400" dirty="0">
                <a:latin typeface="+mn-lt"/>
              </a:rPr>
              <a:t>一个序列的时间路径可能会受到商业周期波动的影响。</a:t>
            </a:r>
            <a:endParaRPr lang="en-US" altLang="zh-CN" sz="2400" dirty="0">
              <a:latin typeface="+mn-lt"/>
            </a:endParaRPr>
          </a:p>
          <a:p>
            <a:pPr indent="-342900" eaLnBrk="1" fontAlgn="auto" hangingPunct="1">
              <a:lnSpc>
                <a:spcPct val="85000"/>
              </a:lnSpc>
              <a:spcBef>
                <a:spcPct val="50000"/>
              </a:spcBef>
              <a:spcAft>
                <a:spcPts val="0"/>
              </a:spcAft>
              <a:buFontTx/>
              <a:buChar char="•"/>
              <a:defRPr/>
            </a:pPr>
            <a:r>
              <a:rPr lang="zh-CN" altLang="en-US" sz="2400" dirty="0">
                <a:latin typeface="+mn-lt"/>
                <a:ea typeface="宋体" panose="02010600030101010101" pitchFamily="2" charset="-122"/>
              </a:rPr>
              <a:t>例如，我们预计房地产业在商业周期的收缩阶段会开始下降。</a:t>
            </a:r>
          </a:p>
          <a:p>
            <a:pPr indent="-342900" eaLnBrk="1" fontAlgn="auto" hangingPunct="1">
              <a:lnSpc>
                <a:spcPct val="85000"/>
              </a:lnSpc>
              <a:spcBef>
                <a:spcPct val="50000"/>
              </a:spcBef>
              <a:spcAft>
                <a:spcPts val="0"/>
              </a:spcAft>
              <a:buFontTx/>
              <a:buChar char="•"/>
              <a:defRPr/>
            </a:pPr>
            <a:r>
              <a:rPr lang="zh-CN" altLang="en-US" sz="2400" dirty="0">
                <a:latin typeface="+mn-lt"/>
                <a:ea typeface="宋体" panose="02010600030101010101" pitchFamily="2" charset="-122"/>
              </a:rPr>
              <a:t>电影业以“反周期”著称，例如，它在大萧条时期繁荣发展。</a:t>
            </a:r>
            <a:endParaRPr lang="en-US" altLang="zh-CN" sz="2400" dirty="0">
              <a:latin typeface="+mn-lt"/>
              <a:ea typeface="宋体" panose="02010600030101010101" pitchFamily="2" charset="-122"/>
            </a:endParaRPr>
          </a:p>
        </p:txBody>
      </p:sp>
      <p:sp>
        <p:nvSpPr>
          <p:cNvPr id="24583" name="Rectangle 1"/>
          <p:cNvSpPr>
            <a:spLocks noChangeArrowheads="1"/>
          </p:cNvSpPr>
          <p:nvPr/>
        </p:nvSpPr>
        <p:spPr bwMode="auto">
          <a:xfrm>
            <a:off x="1025525" y="3468773"/>
            <a:ext cx="10420350" cy="8155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6960" tIns="0" rIns="0" bIns="76176"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914400"/>
            <a:r>
              <a:rPr lang="zh-CN" altLang="en-US" sz="2400" b="1" dirty="0">
                <a:solidFill>
                  <a:srgbClr val="333333"/>
                </a:solidFill>
                <a:ea typeface="Droid Serif"/>
                <a:cs typeface="Droid Serif"/>
              </a:rPr>
              <a:t>当数据呈现出</a:t>
            </a:r>
            <a:r>
              <a:rPr lang="zh-CN" altLang="en-US" sz="2400" b="1" dirty="0">
                <a:solidFill>
                  <a:srgbClr val="FF0000"/>
                </a:solidFill>
                <a:ea typeface="Droid Serif"/>
                <a:cs typeface="Droid Serif"/>
              </a:rPr>
              <a:t>非固定</a:t>
            </a:r>
            <a:r>
              <a:rPr lang="zh-CN" altLang="en-US" sz="2400" b="1" dirty="0">
                <a:solidFill>
                  <a:srgbClr val="333333"/>
                </a:solidFill>
                <a:ea typeface="Droid Serif"/>
                <a:cs typeface="Droid Serif"/>
              </a:rPr>
              <a:t>周期的涨跌时，存在周期模式。这些波动的持续时间通常至少为</a:t>
            </a:r>
            <a:r>
              <a:rPr lang="en-US" altLang="zh-CN" sz="2400" b="1" dirty="0">
                <a:solidFill>
                  <a:srgbClr val="333333"/>
                </a:solidFill>
                <a:ea typeface="Droid Serif"/>
                <a:cs typeface="Droid Serif"/>
              </a:rPr>
              <a:t>2</a:t>
            </a:r>
            <a:r>
              <a:rPr lang="zh-CN" altLang="en-US" sz="2400" b="1" dirty="0">
                <a:solidFill>
                  <a:srgbClr val="333333"/>
                </a:solidFill>
                <a:ea typeface="Droid Serif"/>
                <a:cs typeface="Droid Serif"/>
              </a:rPr>
              <a:t>年。</a:t>
            </a:r>
            <a:endParaRPr lang="zh-CN" altLang="zh-CN" dirty="0">
              <a:latin typeface="Arial" panose="020B0604020202020204" pitchFamily="34" charset="0"/>
            </a:endParaRPr>
          </a:p>
        </p:txBody>
      </p:sp>
      <p:sp>
        <p:nvSpPr>
          <p:cNvPr id="24584" name="矩形 8"/>
          <p:cNvSpPr>
            <a:spLocks noChangeArrowheads="1"/>
          </p:cNvSpPr>
          <p:nvPr/>
        </p:nvSpPr>
        <p:spPr bwMode="auto">
          <a:xfrm>
            <a:off x="954088" y="4883150"/>
            <a:ext cx="104203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400" b="1" dirty="0">
                <a:solidFill>
                  <a:srgbClr val="333333"/>
                </a:solidFill>
              </a:rPr>
              <a:t>一般来说，周期的平均长度比季节性模式的长度</a:t>
            </a:r>
            <a:r>
              <a:rPr lang="zh-CN" altLang="en-US" sz="2400" b="1" dirty="0">
                <a:solidFill>
                  <a:srgbClr val="FF0000"/>
                </a:solidFill>
              </a:rPr>
              <a:t>长</a:t>
            </a:r>
            <a:r>
              <a:rPr lang="zh-CN" altLang="en-US" sz="2400" b="1" dirty="0">
                <a:solidFill>
                  <a:srgbClr val="333333"/>
                </a:solidFill>
              </a:rPr>
              <a:t>，周期的大小往往比季节性模式的大小更具</a:t>
            </a:r>
            <a:r>
              <a:rPr lang="zh-CN" altLang="en-US" sz="2400" b="1" dirty="0">
                <a:solidFill>
                  <a:srgbClr val="FF0000"/>
                </a:solidFill>
              </a:rPr>
              <a:t>变化性</a:t>
            </a:r>
            <a:r>
              <a:rPr lang="zh-CN" altLang="en-US" sz="2400" b="1" dirty="0">
                <a:solidFill>
                  <a:srgbClr val="333333"/>
                </a:solidFill>
              </a:rPr>
              <a:t>。</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dirty="0">
                <a:solidFill>
                  <a:schemeClr val="tx1">
                    <a:lumMod val="75000"/>
                    <a:lumOff val="25000"/>
                  </a:schemeClr>
                </a:solidFill>
              </a:rPr>
              <a:t>不规律因素（一）</a:t>
            </a:r>
          </a:p>
        </p:txBody>
      </p:sp>
      <p:sp>
        <p:nvSpPr>
          <p:cNvPr id="25603"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2560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14</a:t>
            </a:r>
          </a:p>
        </p:txBody>
      </p:sp>
      <p:sp>
        <p:nvSpPr>
          <p:cNvPr id="7" name="Text Box 3">
            <a:extLst/>
          </p:cNvPr>
          <p:cNvSpPr txBox="1">
            <a:spLocks noChangeArrowheads="1"/>
          </p:cNvSpPr>
          <p:nvPr/>
        </p:nvSpPr>
        <p:spPr bwMode="auto">
          <a:xfrm>
            <a:off x="1096963" y="1536700"/>
            <a:ext cx="10641012"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ct val="50000"/>
              </a:spcBef>
              <a:spcAft>
                <a:spcPts val="0"/>
              </a:spcAft>
              <a:defRPr/>
            </a:pPr>
            <a:r>
              <a:rPr lang="zh-CN" altLang="en-US" sz="2400" dirty="0">
                <a:latin typeface="+mn-lt"/>
              </a:rPr>
              <a:t>序列的</a:t>
            </a:r>
            <a:r>
              <a:rPr lang="zh-CN" altLang="en-US" sz="2400" dirty="0">
                <a:solidFill>
                  <a:schemeClr val="tx1">
                    <a:lumMod val="75000"/>
                    <a:lumOff val="25000"/>
                  </a:schemeClr>
                </a:solidFill>
              </a:rPr>
              <a:t>不规律因素</a:t>
            </a:r>
            <a:r>
              <a:rPr lang="zh-CN" altLang="en-US" sz="2400" dirty="0">
                <a:latin typeface="+mn-lt"/>
              </a:rPr>
              <a:t>，有时称为白噪声，是残余变量（相对于趋势），不能用季节性或周期性因素来解释。</a:t>
            </a:r>
            <a:r>
              <a:rPr lang="zh-CN" altLang="en-US" sz="2400" dirty="0">
                <a:solidFill>
                  <a:schemeClr val="tx1">
                    <a:lumMod val="75000"/>
                    <a:lumOff val="25000"/>
                  </a:schemeClr>
                </a:solidFill>
              </a:rPr>
              <a:t>不规律因素</a:t>
            </a:r>
            <a:r>
              <a:rPr lang="zh-CN" altLang="en-US" sz="2400" dirty="0">
                <a:latin typeface="+mn-lt"/>
              </a:rPr>
              <a:t>是一个意外的、非经常性的因素，影响了该序列。</a:t>
            </a:r>
            <a:endParaRPr lang="en-US" altLang="zh-CN" sz="2400" dirty="0">
              <a:latin typeface="+mn-lt"/>
            </a:endParaRPr>
          </a:p>
          <a:p>
            <a:pPr indent="-342900" eaLnBrk="1" fontAlgn="auto" hangingPunct="1">
              <a:spcBef>
                <a:spcPct val="50000"/>
              </a:spcBef>
              <a:spcAft>
                <a:spcPts val="0"/>
              </a:spcAft>
              <a:buFontTx/>
              <a:buChar char="•"/>
              <a:defRPr/>
            </a:pPr>
            <a:r>
              <a:rPr lang="zh-CN" altLang="en-US" sz="2400" dirty="0">
                <a:latin typeface="+mn-lt"/>
                <a:ea typeface="宋体" panose="02010600030101010101" pitchFamily="2" charset="-122"/>
              </a:rPr>
              <a:t>例如，由于对大肠杆菌的恐慌，汉堡包销量大幅下降。</a:t>
            </a:r>
            <a:endParaRPr lang="en-US" altLang="zh-CN" sz="2400" dirty="0">
              <a:latin typeface="+mn-lt"/>
              <a:ea typeface="宋体" panose="02010600030101010101" pitchFamily="2" charset="-122"/>
            </a:endParaRPr>
          </a:p>
          <a:p>
            <a:pPr indent="-342900" eaLnBrk="1" fontAlgn="auto" hangingPunct="1">
              <a:spcBef>
                <a:spcPct val="50000"/>
              </a:spcBef>
              <a:spcAft>
                <a:spcPts val="0"/>
              </a:spcAft>
              <a:buFontTx/>
              <a:buChar char="•"/>
              <a:defRPr/>
            </a:pPr>
            <a:r>
              <a:rPr lang="zh-CN" altLang="en-US" sz="2400" dirty="0">
                <a:latin typeface="+mn-lt"/>
                <a:ea typeface="宋体" panose="02010600030101010101" pitchFamily="2" charset="-122"/>
              </a:rPr>
              <a:t>由于通用汽车在俄亥俄州的一家零部件厂罢工，卡车产量大幅下滑。</a:t>
            </a:r>
            <a:endParaRPr lang="en-US" altLang="zh-CN" sz="2400" dirty="0">
              <a:latin typeface="+mn-lt"/>
              <a:ea typeface="宋体" panose="02010600030101010101" pitchFamily="2" charset="-122"/>
            </a:endParaRPr>
          </a:p>
          <a:p>
            <a:pPr indent="-342900" eaLnBrk="1" fontAlgn="auto" hangingPunct="1">
              <a:spcBef>
                <a:spcPct val="50000"/>
              </a:spcBef>
              <a:spcAft>
                <a:spcPts val="0"/>
              </a:spcAft>
              <a:buFontTx/>
              <a:buChar char="•"/>
              <a:defRPr/>
            </a:pPr>
            <a:r>
              <a:rPr lang="en-US" altLang="zh-CN" sz="2400" dirty="0">
                <a:latin typeface="+mn-lt"/>
                <a:ea typeface="宋体" panose="02010600030101010101" pitchFamily="2" charset="-122"/>
              </a:rPr>
              <a:t>911</a:t>
            </a:r>
            <a:r>
              <a:rPr lang="zh-CN" altLang="en-US" sz="2400" dirty="0">
                <a:latin typeface="+mn-lt"/>
                <a:ea typeface="宋体" panose="02010600030101010101" pitchFamily="2" charset="-122"/>
              </a:rPr>
              <a:t>事件后航空公司的萧条。</a:t>
            </a:r>
            <a:endParaRPr lang="en-US" altLang="zh-CN" sz="2400" dirty="0">
              <a:latin typeface="+mn-lt"/>
              <a:ea typeface="宋体" panose="02010600030101010101" pitchFamily="2" charset="-122"/>
            </a:endParaRPr>
          </a:p>
        </p:txBody>
      </p:sp>
      <p:sp>
        <p:nvSpPr>
          <p:cNvPr id="25607" name="矩形 7"/>
          <p:cNvSpPr>
            <a:spLocks noChangeArrowheads="1"/>
          </p:cNvSpPr>
          <p:nvPr/>
        </p:nvSpPr>
        <p:spPr bwMode="auto">
          <a:xfrm>
            <a:off x="1612105" y="4813359"/>
            <a:ext cx="90281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zh-CN" altLang="en-US" sz="2400" b="1" dirty="0"/>
              <a:t>如果你有一个设计良好的预测模型，那么预测误差应该主要由不规律因素来解释</a:t>
            </a:r>
            <a:endParaRPr lang="en-US" altLang="zh-CN" sz="24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dirty="0">
                <a:solidFill>
                  <a:schemeClr val="tx1">
                    <a:lumMod val="75000"/>
                    <a:lumOff val="25000"/>
                  </a:schemeClr>
                </a:solidFill>
              </a:rPr>
              <a:t>示例</a:t>
            </a:r>
          </a:p>
        </p:txBody>
      </p:sp>
      <p:sp>
        <p:nvSpPr>
          <p:cNvPr id="26627"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2662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15</a:t>
            </a:r>
          </a:p>
        </p:txBody>
      </p:sp>
      <p:pic>
        <p:nvPicPr>
          <p:cNvPr id="26630"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28938" y="1584325"/>
            <a:ext cx="6283325"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时间序列分解的类型</a:t>
            </a:r>
            <a:endParaRPr lang="zh-CN" altLang="en-US" dirty="0">
              <a:solidFill>
                <a:schemeClr val="tx1">
                  <a:lumMod val="75000"/>
                  <a:lumOff val="25000"/>
                </a:schemeClr>
              </a:solidFill>
            </a:endParaRPr>
          </a:p>
        </p:txBody>
      </p:sp>
      <p:sp>
        <p:nvSpPr>
          <p:cNvPr id="28675" name="内容占位符 2"/>
          <p:cNvSpPr>
            <a:spLocks noGrp="1"/>
          </p:cNvSpPr>
          <p:nvPr>
            <p:ph idx="1"/>
          </p:nvPr>
        </p:nvSpPr>
        <p:spPr/>
        <p:txBody>
          <a:bodyPr/>
          <a:lstStyle/>
          <a:p>
            <a:pPr eaLnBrk="1" hangingPunct="1"/>
            <a:r>
              <a:rPr lang="zh-CN" altLang="en-US" dirty="0"/>
              <a:t>基本分解模型考虑以下两种结构：</a:t>
            </a:r>
          </a:p>
        </p:txBody>
      </p:sp>
      <p:sp>
        <p:nvSpPr>
          <p:cNvPr id="28676"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2867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16</a:t>
            </a:r>
          </a:p>
        </p:txBody>
      </p:sp>
      <p:graphicFrame>
        <p:nvGraphicFramePr>
          <p:cNvPr id="28679" name="Object 0"/>
          <p:cNvGraphicFramePr>
            <a:graphicFrameLocks noChangeAspect="1"/>
          </p:cNvGraphicFramePr>
          <p:nvPr/>
        </p:nvGraphicFramePr>
        <p:xfrm>
          <a:off x="3389313" y="2128838"/>
          <a:ext cx="4191000" cy="533400"/>
        </p:xfrm>
        <a:graphic>
          <a:graphicData uri="http://schemas.openxmlformats.org/presentationml/2006/ole">
            <mc:AlternateContent xmlns:mc="http://schemas.openxmlformats.org/markup-compatibility/2006">
              <mc:Choice xmlns:v="urn:schemas-microsoft-com:vml" Requires="v">
                <p:oleObj spid="_x0000_s28707" name="Equation" r:id="rId3" imgW="1104421" imgH="177723" progId="Equation.3">
                  <p:embed/>
                </p:oleObj>
              </mc:Choice>
              <mc:Fallback>
                <p:oleObj name="Equation" r:id="rId3" imgW="1104421" imgH="177723"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9313" y="2128838"/>
                        <a:ext cx="419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80" name="Object 0"/>
          <p:cNvGraphicFramePr>
            <a:graphicFrameLocks noChangeAspect="1"/>
          </p:cNvGraphicFramePr>
          <p:nvPr/>
        </p:nvGraphicFramePr>
        <p:xfrm>
          <a:off x="3486150" y="2690813"/>
          <a:ext cx="3997325" cy="533400"/>
        </p:xfrm>
        <a:graphic>
          <a:graphicData uri="http://schemas.openxmlformats.org/presentationml/2006/ole">
            <mc:AlternateContent xmlns:mc="http://schemas.openxmlformats.org/markup-compatibility/2006">
              <mc:Choice xmlns:v="urn:schemas-microsoft-com:vml" Requires="v">
                <p:oleObj spid="_x0000_s28708" name="Equation" r:id="rId5" imgW="1053643" imgH="177723" progId="Equation.DSMT4">
                  <p:embed/>
                </p:oleObj>
              </mc:Choice>
              <mc:Fallback>
                <p:oleObj name="Equation" r:id="rId5" imgW="1053643" imgH="177723" progId="Equation.DSMT4">
                  <p:embed/>
                  <p:pic>
                    <p:nvPicPr>
                      <p:cNvPr id="0" name="Object 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86150" y="2690813"/>
                        <a:ext cx="39973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1" name="矩形 8"/>
          <p:cNvSpPr>
            <a:spLocks noChangeArrowheads="1"/>
          </p:cNvSpPr>
          <p:nvPr/>
        </p:nvSpPr>
        <p:spPr bwMode="auto">
          <a:xfrm>
            <a:off x="7875588" y="2220913"/>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000" b="1"/>
              <a:t>乘法</a:t>
            </a:r>
            <a:endParaRPr lang="zh-CN" altLang="en-US" b="1"/>
          </a:p>
        </p:txBody>
      </p:sp>
      <p:sp>
        <p:nvSpPr>
          <p:cNvPr id="28682" name="矩形 9"/>
          <p:cNvSpPr>
            <a:spLocks noChangeArrowheads="1"/>
          </p:cNvSpPr>
          <p:nvPr/>
        </p:nvSpPr>
        <p:spPr bwMode="auto">
          <a:xfrm>
            <a:off x="7875588" y="2773363"/>
            <a:ext cx="7031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000" b="1" dirty="0"/>
              <a:t>加法</a:t>
            </a:r>
            <a:endParaRPr lang="zh-CN" altLang="en-US" b="1" dirty="0"/>
          </a:p>
        </p:txBody>
      </p:sp>
      <p:sp>
        <p:nvSpPr>
          <p:cNvPr id="28683" name="矩形 10"/>
          <p:cNvSpPr>
            <a:spLocks noChangeArrowheads="1"/>
          </p:cNvSpPr>
          <p:nvPr/>
        </p:nvSpPr>
        <p:spPr bwMode="auto">
          <a:xfrm>
            <a:off x="1036637" y="3616326"/>
            <a:ext cx="105140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400" dirty="0">
                <a:solidFill>
                  <a:srgbClr val="333333"/>
                </a:solidFill>
              </a:rPr>
              <a:t>如果季节性波动的幅度或趋势周期的变化不随时间序列而变化，则加法模型是最合适的。</a:t>
            </a:r>
            <a:endParaRPr lang="zh-CN" altLang="en-US" sz="2400" dirty="0"/>
          </a:p>
        </p:txBody>
      </p:sp>
      <p:sp>
        <p:nvSpPr>
          <p:cNvPr id="28684" name="矩形 11"/>
          <p:cNvSpPr>
            <a:spLocks noChangeArrowheads="1"/>
          </p:cNvSpPr>
          <p:nvPr/>
        </p:nvSpPr>
        <p:spPr bwMode="auto">
          <a:xfrm>
            <a:off x="1036638" y="4706938"/>
            <a:ext cx="103044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400" dirty="0">
                <a:solidFill>
                  <a:srgbClr val="333333"/>
                </a:solidFill>
              </a:rPr>
              <a:t>当季节模式的变化或趋势周期周围的变化似乎与时间序列成正比时，乘法模型更合适。对于经济时间序列，乘法模型是常见的。</a:t>
            </a:r>
            <a:endParaRPr lang="zh-CN" alt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分解的基本步骤</a:t>
            </a:r>
            <a:endParaRPr lang="zh-CN" altLang="en-US" dirty="0">
              <a:solidFill>
                <a:schemeClr val="tx1">
                  <a:lumMod val="75000"/>
                  <a:lumOff val="25000"/>
                </a:schemeClr>
              </a:solidFill>
            </a:endParaRPr>
          </a:p>
        </p:txBody>
      </p:sp>
      <p:sp>
        <p:nvSpPr>
          <p:cNvPr id="3" name="内容占位符 2">
            <a:extLst/>
          </p:cNvPr>
          <p:cNvSpPr>
            <a:spLocks noGrp="1"/>
          </p:cNvSpPr>
          <p:nvPr>
            <p:ph idx="1"/>
          </p:nvPr>
        </p:nvSpPr>
        <p:spPr/>
        <p:txBody>
          <a:bodyPr rtlCol="0">
            <a:normAutofit/>
          </a:bodyPr>
          <a:lstStyle/>
          <a:p>
            <a:pPr marL="514350" indent="-514350" eaLnBrk="1" fontAlgn="auto" hangingPunct="1">
              <a:buFont typeface="+mj-lt"/>
              <a:buAutoNum type="arabicPeriod"/>
              <a:defRPr/>
            </a:pPr>
            <a:r>
              <a:rPr lang="zh-CN" altLang="en-US" dirty="0">
                <a:solidFill>
                  <a:schemeClr val="tx1">
                    <a:lumMod val="75000"/>
                    <a:lumOff val="25000"/>
                  </a:schemeClr>
                </a:solidFill>
              </a:rPr>
              <a:t>第一步是估计趋势。为此，可以使用两种不同的方法（每种方法都有许多变化）。</a:t>
            </a:r>
            <a:endParaRPr lang="en-US" altLang="zh-CN" dirty="0">
              <a:solidFill>
                <a:schemeClr val="tx1">
                  <a:lumMod val="75000"/>
                  <a:lumOff val="25000"/>
                </a:schemeClr>
              </a:solidFill>
            </a:endParaRPr>
          </a:p>
          <a:p>
            <a:pPr marL="635508" lvl="1" indent="-342900" eaLnBrk="1" fontAlgn="auto" hangingPunct="1">
              <a:buFont typeface="Arial" panose="020B0604020202020204" pitchFamily="34" charset="0"/>
              <a:buChar char="•"/>
              <a:defRPr/>
            </a:pPr>
            <a:r>
              <a:rPr lang="zh-CN" altLang="en-US" dirty="0">
                <a:solidFill>
                  <a:schemeClr val="tx1">
                    <a:lumMod val="75000"/>
                    <a:lumOff val="25000"/>
                  </a:schemeClr>
                </a:solidFill>
              </a:rPr>
              <a:t>一种方法是使用平滑过程（如移动平均）来估计趋势。在这种方法中，没有方程可以用来描述趋势。</a:t>
            </a:r>
          </a:p>
          <a:p>
            <a:pPr marL="635508" lvl="1" indent="-342900" eaLnBrk="1" fontAlgn="auto" hangingPunct="1">
              <a:buFont typeface="Arial" panose="020B0604020202020204" pitchFamily="34" charset="0"/>
              <a:buChar char="•"/>
              <a:defRPr/>
            </a:pPr>
            <a:r>
              <a:rPr lang="zh-CN" altLang="en-US" dirty="0">
                <a:solidFill>
                  <a:schemeClr val="tx1">
                    <a:lumMod val="75000"/>
                    <a:lumOff val="25000"/>
                  </a:schemeClr>
                </a:solidFill>
              </a:rPr>
              <a:t>第二种方法是用回归方程对趋势进行建模。</a:t>
            </a:r>
          </a:p>
          <a:p>
            <a:pPr marL="514350" indent="-514350" eaLnBrk="1" fontAlgn="auto" hangingPunct="1">
              <a:buFont typeface="+mj-lt"/>
              <a:buAutoNum type="arabicPeriod"/>
              <a:defRPr/>
            </a:pPr>
            <a:r>
              <a:rPr lang="zh-CN" altLang="en-US" dirty="0">
                <a:solidFill>
                  <a:schemeClr val="tx1">
                    <a:lumMod val="75000"/>
                    <a:lumOff val="25000"/>
                  </a:schemeClr>
                </a:solidFill>
              </a:rPr>
              <a:t>第二步是对序列进行“去趋势化”。对于加法分解，这是通过从序列中减去趋势估计值来完成的。对于乘法分解，这是通过将序列除以趋势值来实现的。</a:t>
            </a:r>
          </a:p>
        </p:txBody>
      </p:sp>
      <p:sp>
        <p:nvSpPr>
          <p:cNvPr id="29700"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2970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17</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分解的基本步骤</a:t>
            </a:r>
            <a:endParaRPr lang="zh-CN" altLang="en-US" dirty="0">
              <a:solidFill>
                <a:schemeClr val="tx1">
                  <a:lumMod val="75000"/>
                  <a:lumOff val="25000"/>
                </a:schemeClr>
              </a:solidFill>
            </a:endParaRPr>
          </a:p>
        </p:txBody>
      </p:sp>
      <p:sp>
        <p:nvSpPr>
          <p:cNvPr id="3" name="内容占位符 2">
            <a:extLst/>
          </p:cNvPr>
          <p:cNvSpPr>
            <a:spLocks noGrp="1"/>
          </p:cNvSpPr>
          <p:nvPr>
            <p:ph idx="1"/>
          </p:nvPr>
        </p:nvSpPr>
        <p:spPr/>
        <p:txBody>
          <a:bodyPr rtlCol="0">
            <a:normAutofit/>
          </a:bodyPr>
          <a:lstStyle/>
          <a:p>
            <a:pPr marL="514350" indent="-514350" eaLnBrk="1" fontAlgn="auto" hangingPunct="1">
              <a:lnSpc>
                <a:spcPct val="100000"/>
              </a:lnSpc>
              <a:buFont typeface="+mj-lt"/>
              <a:buAutoNum type="arabicPeriod"/>
              <a:defRPr/>
            </a:pPr>
            <a:r>
              <a:rPr lang="zh-CN" altLang="en-US" dirty="0">
                <a:solidFill>
                  <a:schemeClr val="tx1">
                    <a:lumMod val="75000"/>
                    <a:lumOff val="25000"/>
                  </a:schemeClr>
                </a:solidFill>
              </a:rPr>
              <a:t>下一步，使用去趋势序列估计季节性因素。</a:t>
            </a:r>
            <a:endParaRPr lang="en-US" altLang="zh-CN" dirty="0">
              <a:solidFill>
                <a:schemeClr val="tx1">
                  <a:lumMod val="75000"/>
                  <a:lumOff val="25000"/>
                </a:schemeClr>
              </a:solidFill>
            </a:endParaRPr>
          </a:p>
          <a:p>
            <a:pPr marL="635508" lvl="1" indent="-342900" eaLnBrk="1" fontAlgn="auto" hangingPunct="1">
              <a:lnSpc>
                <a:spcPct val="100000"/>
              </a:lnSpc>
              <a:buFont typeface="Arial" panose="020B0604020202020204" pitchFamily="34" charset="0"/>
              <a:buChar char="•"/>
              <a:defRPr/>
            </a:pPr>
            <a:r>
              <a:rPr lang="zh-CN" altLang="en-US" dirty="0">
                <a:solidFill>
                  <a:schemeClr val="tx1">
                    <a:lumMod val="75000"/>
                    <a:lumOff val="25000"/>
                  </a:schemeClr>
                </a:solidFill>
              </a:rPr>
              <a:t>对于月度数据，这需要估计一年中每个月的影响。对于季度数据，这需要估计每个季度的影响。估计这些影响的最简单方法是平均特定季节的趋势值。。</a:t>
            </a:r>
          </a:p>
          <a:p>
            <a:pPr marL="514350" indent="-514350" eaLnBrk="1" fontAlgn="auto" hangingPunct="1">
              <a:lnSpc>
                <a:spcPct val="100000"/>
              </a:lnSpc>
              <a:buFont typeface="+mj-lt"/>
              <a:buAutoNum type="arabicPeriod"/>
              <a:defRPr/>
            </a:pPr>
            <a:r>
              <a:rPr lang="zh-CN" altLang="en-US" dirty="0">
                <a:solidFill>
                  <a:schemeClr val="tx1">
                    <a:lumMod val="75000"/>
                    <a:lumOff val="25000"/>
                  </a:schemeClr>
                </a:solidFill>
              </a:rPr>
              <a:t>最后一步是确定随机（不规律）因素。</a:t>
            </a:r>
          </a:p>
          <a:p>
            <a:pPr marL="0" indent="0" eaLnBrk="1" fontAlgn="auto" hangingPunct="1">
              <a:lnSpc>
                <a:spcPct val="100000"/>
              </a:lnSpc>
              <a:buNone/>
              <a:defRPr/>
            </a:pPr>
            <a:r>
              <a:rPr lang="zh-CN" altLang="en-US" dirty="0">
                <a:solidFill>
                  <a:schemeClr val="tx1">
                    <a:lumMod val="75000"/>
                    <a:lumOff val="25000"/>
                  </a:schemeClr>
                </a:solidFill>
              </a:rPr>
              <a:t>对于加法模型，随机</a:t>
            </a:r>
            <a:r>
              <a:rPr lang="en-US" altLang="zh-CN" dirty="0">
                <a:solidFill>
                  <a:schemeClr val="tx1">
                    <a:lumMod val="75000"/>
                    <a:lumOff val="25000"/>
                  </a:schemeClr>
                </a:solidFill>
              </a:rPr>
              <a:t>=</a:t>
            </a:r>
            <a:r>
              <a:rPr lang="zh-CN" altLang="en-US" dirty="0">
                <a:solidFill>
                  <a:schemeClr val="tx1">
                    <a:lumMod val="75000"/>
                    <a:lumOff val="25000"/>
                  </a:schemeClr>
                </a:solidFill>
              </a:rPr>
              <a:t>序列</a:t>
            </a:r>
            <a:r>
              <a:rPr lang="en-US" altLang="zh-CN" dirty="0">
                <a:solidFill>
                  <a:schemeClr val="tx1">
                    <a:lumMod val="75000"/>
                    <a:lumOff val="25000"/>
                  </a:schemeClr>
                </a:solidFill>
              </a:rPr>
              <a:t>–</a:t>
            </a:r>
            <a:r>
              <a:rPr lang="zh-CN" altLang="en-US" dirty="0">
                <a:solidFill>
                  <a:schemeClr val="tx1">
                    <a:lumMod val="75000"/>
                    <a:lumOff val="25000"/>
                  </a:schemeClr>
                </a:solidFill>
              </a:rPr>
              <a:t>趋势</a:t>
            </a:r>
            <a:r>
              <a:rPr lang="en-US" altLang="zh-CN" dirty="0">
                <a:solidFill>
                  <a:schemeClr val="tx1">
                    <a:lumMod val="75000"/>
                    <a:lumOff val="25000"/>
                  </a:schemeClr>
                </a:solidFill>
              </a:rPr>
              <a:t>–</a:t>
            </a:r>
            <a:r>
              <a:rPr lang="zh-CN" altLang="en-US" dirty="0">
                <a:solidFill>
                  <a:schemeClr val="tx1">
                    <a:lumMod val="75000"/>
                    <a:lumOff val="25000"/>
                  </a:schemeClr>
                </a:solidFill>
              </a:rPr>
              <a:t>季节。</a:t>
            </a:r>
            <a:br>
              <a:rPr lang="zh-CN" altLang="en-US" dirty="0">
                <a:solidFill>
                  <a:schemeClr val="tx1">
                    <a:lumMod val="75000"/>
                    <a:lumOff val="25000"/>
                  </a:schemeClr>
                </a:solidFill>
              </a:rPr>
            </a:br>
            <a:r>
              <a:rPr lang="zh-CN" altLang="en-US" dirty="0">
                <a:solidFill>
                  <a:schemeClr val="tx1">
                    <a:lumMod val="75000"/>
                    <a:lumOff val="25000"/>
                  </a:schemeClr>
                </a:solidFill>
              </a:rPr>
              <a:t>对于乘法模型，随机</a:t>
            </a:r>
            <a:r>
              <a:rPr lang="en-US" altLang="zh-CN" dirty="0">
                <a:solidFill>
                  <a:schemeClr val="tx1">
                    <a:lumMod val="75000"/>
                    <a:lumOff val="25000"/>
                  </a:schemeClr>
                </a:solidFill>
              </a:rPr>
              <a:t>=</a:t>
            </a:r>
            <a:r>
              <a:rPr lang="zh-CN" altLang="en-US" dirty="0">
                <a:solidFill>
                  <a:schemeClr val="tx1">
                    <a:lumMod val="75000"/>
                    <a:lumOff val="25000"/>
                  </a:schemeClr>
                </a:solidFill>
              </a:rPr>
              <a:t>序列</a:t>
            </a:r>
            <a:r>
              <a:rPr lang="en-US" altLang="zh-CN" dirty="0">
                <a:solidFill>
                  <a:schemeClr val="tx1">
                    <a:lumMod val="75000"/>
                    <a:lumOff val="25000"/>
                  </a:schemeClr>
                </a:solidFill>
              </a:rPr>
              <a:t>/</a:t>
            </a:r>
            <a:r>
              <a:rPr lang="zh-CN" altLang="en-US" dirty="0">
                <a:solidFill>
                  <a:schemeClr val="tx1">
                    <a:lumMod val="75000"/>
                    <a:lumOff val="25000"/>
                  </a:schemeClr>
                </a:solidFill>
              </a:rPr>
              <a:t>（趋势*季节）</a:t>
            </a:r>
          </a:p>
        </p:txBody>
      </p:sp>
      <p:sp>
        <p:nvSpPr>
          <p:cNvPr id="30724"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3072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18</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例子</a:t>
            </a:r>
            <a:endParaRPr lang="zh-CN" altLang="en-US" dirty="0">
              <a:solidFill>
                <a:schemeClr val="tx1">
                  <a:lumMod val="75000"/>
                  <a:lumOff val="25000"/>
                </a:schemeClr>
              </a:solidFill>
            </a:endParaRPr>
          </a:p>
        </p:txBody>
      </p:sp>
      <p:sp>
        <p:nvSpPr>
          <p:cNvPr id="31747"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3174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19</a:t>
            </a:r>
          </a:p>
        </p:txBody>
      </p:sp>
      <p:sp>
        <p:nvSpPr>
          <p:cNvPr id="31750" name="矩形 6"/>
          <p:cNvSpPr>
            <a:spLocks noChangeArrowheads="1"/>
          </p:cNvSpPr>
          <p:nvPr/>
        </p:nvSpPr>
        <p:spPr bwMode="auto">
          <a:xfrm>
            <a:off x="1096963" y="1411288"/>
            <a:ext cx="4800600"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b="1" dirty="0">
                <a:latin typeface="+mn-lt"/>
              </a:rPr>
              <a:t>我们有家具店</a:t>
            </a:r>
            <a:r>
              <a:rPr lang="en-US" altLang="zh-CN" b="1" dirty="0">
                <a:latin typeface="+mn-lt"/>
              </a:rPr>
              <a:t>1992</a:t>
            </a:r>
            <a:r>
              <a:rPr lang="zh-CN" altLang="en-US" b="1" dirty="0">
                <a:latin typeface="+mn-lt"/>
              </a:rPr>
              <a:t>年</a:t>
            </a:r>
            <a:r>
              <a:rPr lang="en-US" altLang="zh-CN" b="1" dirty="0">
                <a:latin typeface="+mn-lt"/>
              </a:rPr>
              <a:t>1</a:t>
            </a:r>
            <a:r>
              <a:rPr lang="zh-CN" altLang="en-US" b="1" dirty="0">
                <a:latin typeface="+mn-lt"/>
              </a:rPr>
              <a:t>月至</a:t>
            </a:r>
            <a:r>
              <a:rPr lang="en-US" altLang="zh-CN" b="1" dirty="0">
                <a:latin typeface="+mn-lt"/>
              </a:rPr>
              <a:t>2007</a:t>
            </a:r>
            <a:r>
              <a:rPr lang="zh-CN" altLang="en-US" b="1" dirty="0">
                <a:latin typeface="+mn-lt"/>
              </a:rPr>
              <a:t>年</a:t>
            </a:r>
            <a:r>
              <a:rPr lang="en-US" altLang="zh-CN" b="1" dirty="0">
                <a:latin typeface="+mn-lt"/>
              </a:rPr>
              <a:t>7</a:t>
            </a:r>
            <a:r>
              <a:rPr lang="zh-CN" altLang="en-US" b="1" dirty="0">
                <a:latin typeface="+mn-lt"/>
              </a:rPr>
              <a:t>月销售的月度数据</a:t>
            </a:r>
            <a:endParaRPr lang="en-US" altLang="zh-CN" b="1" dirty="0">
              <a:latin typeface="+mn-lt"/>
            </a:endParaRPr>
          </a:p>
          <a:p>
            <a:pPr eaLnBrk="1" hangingPunct="1">
              <a:spcBef>
                <a:spcPct val="50000"/>
              </a:spcBef>
            </a:pPr>
            <a:r>
              <a:rPr lang="zh-CN" altLang="en-US" b="1" dirty="0">
                <a:latin typeface="+mn-lt"/>
              </a:rPr>
              <a:t>（</a:t>
            </a:r>
            <a:r>
              <a:rPr lang="en-US" altLang="zh-CN" b="1" dirty="0">
                <a:latin typeface="+mn-lt"/>
              </a:rPr>
              <a:t>187</a:t>
            </a:r>
            <a:r>
              <a:rPr lang="zh-CN" altLang="en-US" b="1" dirty="0">
                <a:latin typeface="+mn-lt"/>
              </a:rPr>
              <a:t>个月观测值）。</a:t>
            </a:r>
            <a:endParaRPr lang="en-US" altLang="zh-CN" b="1" dirty="0">
              <a:latin typeface="+mn-lt"/>
            </a:endParaRPr>
          </a:p>
        </p:txBody>
      </p:sp>
      <p:graphicFrame>
        <p:nvGraphicFramePr>
          <p:cNvPr id="8" name="Table 1">
            <a:extLst/>
          </p:cNvPr>
          <p:cNvGraphicFramePr>
            <a:graphicFrameLocks noGrp="1"/>
          </p:cNvGraphicFramePr>
          <p:nvPr/>
        </p:nvGraphicFramePr>
        <p:xfrm>
          <a:off x="6837363" y="1314450"/>
          <a:ext cx="4800600" cy="4953008"/>
        </p:xfrm>
        <a:graphic>
          <a:graphicData uri="http://schemas.openxmlformats.org/drawingml/2006/table">
            <a:tbl>
              <a:tblPr/>
              <a:tblGrid>
                <a:gridCol w="1163782">
                  <a:extLst>
                    <a:ext uri="{9D8B030D-6E8A-4147-A177-3AD203B41FA5}">
                      <a16:colId xmlns:a16="http://schemas.microsoft.com/office/drawing/2014/main" val="20000"/>
                    </a:ext>
                  </a:extLst>
                </a:gridCol>
                <a:gridCol w="1163782">
                  <a:extLst>
                    <a:ext uri="{9D8B030D-6E8A-4147-A177-3AD203B41FA5}">
                      <a16:colId xmlns:a16="http://schemas.microsoft.com/office/drawing/2014/main" val="20001"/>
                    </a:ext>
                  </a:extLst>
                </a:gridCol>
                <a:gridCol w="1163782">
                  <a:extLst>
                    <a:ext uri="{9D8B030D-6E8A-4147-A177-3AD203B41FA5}">
                      <a16:colId xmlns:a16="http://schemas.microsoft.com/office/drawing/2014/main" val="20002"/>
                    </a:ext>
                  </a:extLst>
                </a:gridCol>
                <a:gridCol w="1309254">
                  <a:extLst>
                    <a:ext uri="{9D8B030D-6E8A-4147-A177-3AD203B41FA5}">
                      <a16:colId xmlns:a16="http://schemas.microsoft.com/office/drawing/2014/main" val="20003"/>
                    </a:ext>
                  </a:extLst>
                </a:gridCol>
              </a:tblGrid>
              <a:tr h="309563">
                <a:tc>
                  <a:txBody>
                    <a:bodyPr/>
                    <a:lstStyle/>
                    <a:p>
                      <a:pPr algn="ctr" fontAlgn="b"/>
                      <a:r>
                        <a:rPr lang="en-US" sz="1800" b="1" i="0" u="none" strike="noStrike" dirty="0">
                          <a:solidFill>
                            <a:srgbClr val="FFFFFF"/>
                          </a:solidFill>
                          <a:latin typeface="Calibri"/>
                        </a:rPr>
                        <a:t>t</a:t>
                      </a:r>
                    </a:p>
                  </a:txBody>
                  <a:tcPr marL="0" marR="0" marT="0" marB="0" anchor="b">
                    <a:lnL>
                      <a:noFill/>
                    </a:lnL>
                    <a:lnR w="63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4F81BD"/>
                    </a:solidFill>
                  </a:tcPr>
                </a:tc>
                <a:tc>
                  <a:txBody>
                    <a:bodyPr/>
                    <a:lstStyle/>
                    <a:p>
                      <a:pPr algn="ctr" fontAlgn="b"/>
                      <a:r>
                        <a:rPr lang="en-US" sz="1800" b="1" i="0" u="none" strike="noStrike" dirty="0" err="1">
                          <a:solidFill>
                            <a:srgbClr val="FFFFFF"/>
                          </a:solidFill>
                          <a:latin typeface="Calibri"/>
                        </a:rPr>
                        <a:t>Yr</a:t>
                      </a:r>
                      <a:endParaRPr lang="en-US" sz="1800" b="1" i="0" u="none" strike="noStrike" dirty="0">
                        <a:solidFill>
                          <a:srgbClr val="FFFFFF"/>
                        </a:solidFill>
                        <a:latin typeface="Calibri"/>
                      </a:endParaRPr>
                    </a:p>
                  </a:txBody>
                  <a:tcPr marL="0"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4F81BD"/>
                    </a:solidFill>
                  </a:tcPr>
                </a:tc>
                <a:tc>
                  <a:txBody>
                    <a:bodyPr/>
                    <a:lstStyle/>
                    <a:p>
                      <a:pPr algn="ctr" fontAlgn="b"/>
                      <a:r>
                        <a:rPr lang="en-US" sz="1800" b="1" i="0" u="none" strike="noStrike">
                          <a:solidFill>
                            <a:srgbClr val="FFFFFF"/>
                          </a:solidFill>
                          <a:latin typeface="Calibri"/>
                        </a:rPr>
                        <a:t>Mo</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4F81BD"/>
                    </a:solidFill>
                  </a:tcPr>
                </a:tc>
                <a:tc>
                  <a:txBody>
                    <a:bodyPr/>
                    <a:lstStyle/>
                    <a:p>
                      <a:pPr algn="ctr" fontAlgn="b"/>
                      <a:r>
                        <a:rPr lang="en-US" sz="1800" b="1" i="0" u="none" strike="noStrike">
                          <a:solidFill>
                            <a:srgbClr val="FFFFFF"/>
                          </a:solidFill>
                          <a:latin typeface="Calibri"/>
                        </a:rPr>
                        <a:t>$</a:t>
                      </a:r>
                    </a:p>
                  </a:txBody>
                  <a:tcPr marL="0" marR="0" marT="0" marB="0" anchor="b">
                    <a:lnL w="6350" cap="flat" cmpd="sng" algn="ctr">
                      <a:solidFill>
                        <a:srgbClr val="FFFFFF"/>
                      </a:solidFill>
                      <a:prstDash val="solid"/>
                      <a:round/>
                      <a:headEnd type="none" w="med" len="med"/>
                      <a:tailEnd type="none" w="med" len="med"/>
                    </a:lnL>
                    <a:lnR>
                      <a:noFill/>
                    </a:lnR>
                    <a:lnT>
                      <a:noFill/>
                    </a:lnT>
                    <a:lnB w="1905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309563">
                <a:tc>
                  <a:txBody>
                    <a:bodyPr/>
                    <a:lstStyle/>
                    <a:p>
                      <a:pPr algn="ctr" fontAlgn="b"/>
                      <a:r>
                        <a:rPr lang="en-US" sz="1800" b="0" i="0" u="none" strike="noStrike" dirty="0">
                          <a:solidFill>
                            <a:srgbClr val="000000"/>
                          </a:solidFill>
                          <a:latin typeface="Calibri"/>
                        </a:rPr>
                        <a:t>1</a:t>
                      </a:r>
                    </a:p>
                  </a:txBody>
                  <a:tcPr marL="0" marR="0" marT="0" marB="0" anchor="b">
                    <a:lnL>
                      <a:noFill/>
                    </a:lnL>
                    <a:lnR w="63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r>
                        <a:rPr lang="en-US" sz="1800" b="0" i="0" u="none" strike="noStrike" dirty="0">
                          <a:solidFill>
                            <a:srgbClr val="000000"/>
                          </a:solidFill>
                          <a:latin typeface="Calibri"/>
                        </a:rPr>
                        <a:t>1992</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r>
                        <a:rPr lang="en-US" sz="1800" b="0" i="0" u="none" strike="noStrike">
                          <a:solidFill>
                            <a:srgbClr val="000000"/>
                          </a:solidFill>
                          <a:latin typeface="Calibri"/>
                        </a:rPr>
                        <a:t>1</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r>
                        <a:rPr lang="en-US" sz="1800" b="0" i="0" u="none" strike="noStrike">
                          <a:solidFill>
                            <a:srgbClr val="000000"/>
                          </a:solidFill>
                          <a:latin typeface="Calibri"/>
                        </a:rPr>
                        <a:t>1460</a:t>
                      </a:r>
                    </a:p>
                  </a:txBody>
                  <a:tcPr marL="0" marR="0" marT="0" marB="0" anchor="b">
                    <a:lnL w="6350" cap="flat" cmpd="sng" algn="ctr">
                      <a:solidFill>
                        <a:srgbClr val="FFFFFF"/>
                      </a:solidFill>
                      <a:prstDash val="solid"/>
                      <a:round/>
                      <a:headEnd type="none" w="med" len="med"/>
                      <a:tailEnd type="none" w="med" len="med"/>
                    </a:lnL>
                    <a:lnR>
                      <a:noFill/>
                    </a:lnR>
                    <a:lnT w="190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1"/>
                  </a:ext>
                </a:extLst>
              </a:tr>
              <a:tr h="309563">
                <a:tc>
                  <a:txBody>
                    <a:bodyPr/>
                    <a:lstStyle/>
                    <a:p>
                      <a:pPr algn="ctr" fontAlgn="b"/>
                      <a:r>
                        <a:rPr lang="en-US" sz="1800" b="0" i="0" u="none" strike="noStrike">
                          <a:solidFill>
                            <a:srgbClr val="000000"/>
                          </a:solidFill>
                          <a:latin typeface="Calibri"/>
                        </a:rPr>
                        <a:t>2</a:t>
                      </a:r>
                    </a:p>
                  </a:txBody>
                  <a:tcPr marL="0" marR="0" marT="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pPr algn="ctr" fontAlgn="b"/>
                      <a:r>
                        <a:rPr lang="en-US" sz="1800" b="0" i="0" u="none" strike="noStrike" dirty="0">
                          <a:solidFill>
                            <a:srgbClr val="000000"/>
                          </a:solidFill>
                          <a:latin typeface="Calibri"/>
                        </a:rPr>
                        <a:t>1992</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pPr algn="ctr" fontAlgn="b"/>
                      <a:r>
                        <a:rPr lang="en-US" sz="1800" b="0" i="0" u="none" strike="noStrike">
                          <a:solidFill>
                            <a:srgbClr val="000000"/>
                          </a:solidFill>
                          <a:latin typeface="Calibri"/>
                        </a:rPr>
                        <a:t>2</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pPr algn="ctr" fontAlgn="b"/>
                      <a:r>
                        <a:rPr lang="en-US" sz="1800" b="0" i="0" u="none" strike="noStrike">
                          <a:solidFill>
                            <a:srgbClr val="000000"/>
                          </a:solidFill>
                          <a:latin typeface="Calibri"/>
                        </a:rPr>
                        <a:t>1453</a:t>
                      </a:r>
                    </a:p>
                  </a:txBody>
                  <a:tcPr marL="0" marR="0" marT="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extLst>
                  <a:ext uri="{0D108BD9-81ED-4DB2-BD59-A6C34878D82A}">
                    <a16:rowId xmlns:a16="http://schemas.microsoft.com/office/drawing/2014/main" val="10002"/>
                  </a:ext>
                </a:extLst>
              </a:tr>
              <a:tr h="309563">
                <a:tc>
                  <a:txBody>
                    <a:bodyPr/>
                    <a:lstStyle/>
                    <a:p>
                      <a:pPr algn="ctr" fontAlgn="b"/>
                      <a:r>
                        <a:rPr lang="en-US" sz="1800" b="0" i="0" u="none" strike="noStrike">
                          <a:solidFill>
                            <a:srgbClr val="000000"/>
                          </a:solidFill>
                          <a:latin typeface="Calibri"/>
                        </a:rPr>
                        <a:t>3</a:t>
                      </a:r>
                    </a:p>
                  </a:txBody>
                  <a:tcPr marL="0" marR="0" marT="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r>
                        <a:rPr lang="en-US" sz="1800" b="0" i="0" u="none" strike="noStrike" dirty="0">
                          <a:solidFill>
                            <a:srgbClr val="000000"/>
                          </a:solidFill>
                          <a:latin typeface="Calibri"/>
                        </a:rPr>
                        <a:t>1992</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r>
                        <a:rPr lang="en-US" sz="1800" b="0" i="0" u="none" strike="noStrike" dirty="0">
                          <a:solidFill>
                            <a:srgbClr val="000000"/>
                          </a:solidFill>
                          <a:latin typeface="Calibri"/>
                        </a:rPr>
                        <a:t>3</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r>
                        <a:rPr lang="en-US" sz="1800" b="0" i="0" u="none" strike="noStrike">
                          <a:solidFill>
                            <a:srgbClr val="000000"/>
                          </a:solidFill>
                          <a:latin typeface="Calibri"/>
                        </a:rPr>
                        <a:t>1556</a:t>
                      </a:r>
                    </a:p>
                  </a:txBody>
                  <a:tcPr marL="0" marR="0" marT="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3"/>
                  </a:ext>
                </a:extLst>
              </a:tr>
              <a:tr h="309563">
                <a:tc>
                  <a:txBody>
                    <a:bodyPr/>
                    <a:lstStyle/>
                    <a:p>
                      <a:pPr algn="ctr" fontAlgn="b"/>
                      <a:r>
                        <a:rPr lang="en-US" sz="1800" b="0" i="0" u="none" strike="noStrike">
                          <a:solidFill>
                            <a:srgbClr val="000000"/>
                          </a:solidFill>
                          <a:latin typeface="Calibri"/>
                        </a:rPr>
                        <a:t>4</a:t>
                      </a:r>
                    </a:p>
                  </a:txBody>
                  <a:tcPr marL="0" marR="0" marT="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pPr algn="ctr" fontAlgn="b"/>
                      <a:r>
                        <a:rPr lang="en-US" sz="1800" b="0" i="0" u="none" strike="noStrike" dirty="0">
                          <a:solidFill>
                            <a:srgbClr val="000000"/>
                          </a:solidFill>
                          <a:latin typeface="Calibri"/>
                        </a:rPr>
                        <a:t>1992</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pPr algn="ctr" fontAlgn="b"/>
                      <a:r>
                        <a:rPr lang="en-US" sz="1800" b="0" i="0" u="none" strike="noStrike" dirty="0">
                          <a:solidFill>
                            <a:srgbClr val="000000"/>
                          </a:solidFill>
                          <a:latin typeface="Calibri"/>
                        </a:rPr>
                        <a:t>4</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pPr algn="ctr" fontAlgn="b"/>
                      <a:r>
                        <a:rPr lang="en-US" sz="1800" b="0" i="0" u="none" strike="noStrike">
                          <a:solidFill>
                            <a:srgbClr val="000000"/>
                          </a:solidFill>
                          <a:latin typeface="Calibri"/>
                        </a:rPr>
                        <a:t>1622</a:t>
                      </a:r>
                    </a:p>
                  </a:txBody>
                  <a:tcPr marL="0" marR="0" marT="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extLst>
                  <a:ext uri="{0D108BD9-81ED-4DB2-BD59-A6C34878D82A}">
                    <a16:rowId xmlns:a16="http://schemas.microsoft.com/office/drawing/2014/main" val="10004"/>
                  </a:ext>
                </a:extLst>
              </a:tr>
              <a:tr h="309563">
                <a:tc>
                  <a:txBody>
                    <a:bodyPr/>
                    <a:lstStyle/>
                    <a:p>
                      <a:pPr algn="ctr" fontAlgn="b"/>
                      <a:r>
                        <a:rPr lang="en-US" sz="1800" b="0" i="0" u="none" strike="noStrike">
                          <a:solidFill>
                            <a:srgbClr val="000000"/>
                          </a:solidFill>
                          <a:latin typeface="Calibri"/>
                        </a:rPr>
                        <a:t>5</a:t>
                      </a:r>
                    </a:p>
                  </a:txBody>
                  <a:tcPr marL="0" marR="0" marT="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r>
                        <a:rPr lang="en-US" sz="1800" b="0" i="0" u="none" strike="noStrike">
                          <a:solidFill>
                            <a:srgbClr val="000000"/>
                          </a:solidFill>
                          <a:latin typeface="Calibri"/>
                        </a:rPr>
                        <a:t>1992</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r>
                        <a:rPr lang="en-US" sz="1800" b="0" i="0" u="none" strike="noStrike" dirty="0">
                          <a:solidFill>
                            <a:srgbClr val="000000"/>
                          </a:solidFill>
                          <a:latin typeface="Calibri"/>
                        </a:rPr>
                        <a:t>5</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r>
                        <a:rPr lang="en-US" sz="1800" b="0" i="0" u="none" strike="noStrike">
                          <a:solidFill>
                            <a:srgbClr val="000000"/>
                          </a:solidFill>
                          <a:latin typeface="Calibri"/>
                        </a:rPr>
                        <a:t>1675</a:t>
                      </a:r>
                    </a:p>
                  </a:txBody>
                  <a:tcPr marL="0" marR="0" marT="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5"/>
                  </a:ext>
                </a:extLst>
              </a:tr>
              <a:tr h="309563">
                <a:tc>
                  <a:txBody>
                    <a:bodyPr/>
                    <a:lstStyle/>
                    <a:p>
                      <a:pPr algn="ctr" fontAlgn="b"/>
                      <a:r>
                        <a:rPr lang="en-US" sz="1800" b="0" i="0" u="none" strike="noStrike">
                          <a:solidFill>
                            <a:srgbClr val="000000"/>
                          </a:solidFill>
                          <a:latin typeface="Calibri"/>
                        </a:rPr>
                        <a:t>6</a:t>
                      </a:r>
                    </a:p>
                  </a:txBody>
                  <a:tcPr marL="0" marR="0" marT="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pPr algn="ctr" fontAlgn="b"/>
                      <a:r>
                        <a:rPr lang="en-US" sz="1800" b="0" i="0" u="none" strike="noStrike">
                          <a:solidFill>
                            <a:srgbClr val="000000"/>
                          </a:solidFill>
                          <a:latin typeface="Calibri"/>
                        </a:rPr>
                        <a:t>1992</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pPr algn="ctr" fontAlgn="b"/>
                      <a:r>
                        <a:rPr lang="en-US" sz="1800" b="0" i="0" u="none" strike="noStrike" dirty="0">
                          <a:solidFill>
                            <a:srgbClr val="000000"/>
                          </a:solidFill>
                          <a:latin typeface="Calibri"/>
                        </a:rPr>
                        <a:t>6</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pPr algn="ctr" fontAlgn="b"/>
                      <a:r>
                        <a:rPr lang="en-US" sz="1800" b="0" i="0" u="none" strike="noStrike">
                          <a:solidFill>
                            <a:srgbClr val="000000"/>
                          </a:solidFill>
                          <a:latin typeface="Calibri"/>
                        </a:rPr>
                        <a:t>1759</a:t>
                      </a:r>
                    </a:p>
                  </a:txBody>
                  <a:tcPr marL="0" marR="0" marT="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extLst>
                  <a:ext uri="{0D108BD9-81ED-4DB2-BD59-A6C34878D82A}">
                    <a16:rowId xmlns:a16="http://schemas.microsoft.com/office/drawing/2014/main" val="10006"/>
                  </a:ext>
                </a:extLst>
              </a:tr>
              <a:tr h="309563">
                <a:tc>
                  <a:txBody>
                    <a:bodyPr/>
                    <a:lstStyle/>
                    <a:p>
                      <a:pPr algn="ctr" fontAlgn="b"/>
                      <a:r>
                        <a:rPr lang="en-US" sz="1800" b="0" i="0" u="none" strike="noStrike">
                          <a:solidFill>
                            <a:srgbClr val="000000"/>
                          </a:solidFill>
                          <a:latin typeface="Calibri"/>
                        </a:rPr>
                        <a:t>7</a:t>
                      </a:r>
                    </a:p>
                  </a:txBody>
                  <a:tcPr marL="0" marR="0" marT="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r>
                        <a:rPr lang="en-US" sz="1800" b="0" i="0" u="none" strike="noStrike">
                          <a:solidFill>
                            <a:srgbClr val="000000"/>
                          </a:solidFill>
                          <a:latin typeface="Calibri"/>
                        </a:rPr>
                        <a:t>1992</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r>
                        <a:rPr lang="en-US" sz="1800" b="0" i="0" u="none" strike="noStrike" dirty="0">
                          <a:solidFill>
                            <a:srgbClr val="000000"/>
                          </a:solidFill>
                          <a:latin typeface="Calibri"/>
                        </a:rPr>
                        <a:t>7</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r>
                        <a:rPr lang="en-US" sz="1800" b="0" i="0" u="none" strike="noStrike">
                          <a:solidFill>
                            <a:srgbClr val="000000"/>
                          </a:solidFill>
                          <a:latin typeface="Calibri"/>
                        </a:rPr>
                        <a:t>1789</a:t>
                      </a:r>
                    </a:p>
                  </a:txBody>
                  <a:tcPr marL="0" marR="0" marT="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7"/>
                  </a:ext>
                </a:extLst>
              </a:tr>
              <a:tr h="309563">
                <a:tc>
                  <a:txBody>
                    <a:bodyPr/>
                    <a:lstStyle/>
                    <a:p>
                      <a:pPr algn="ctr" fontAlgn="b"/>
                      <a:r>
                        <a:rPr lang="en-US" sz="1800" b="0" i="0" u="none" strike="noStrike">
                          <a:solidFill>
                            <a:srgbClr val="000000"/>
                          </a:solidFill>
                          <a:latin typeface="Calibri"/>
                        </a:rPr>
                        <a:t>8</a:t>
                      </a:r>
                    </a:p>
                  </a:txBody>
                  <a:tcPr marL="0" marR="0" marT="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pPr algn="ctr" fontAlgn="b"/>
                      <a:r>
                        <a:rPr lang="en-US" sz="1800" b="0" i="0" u="none" strike="noStrike">
                          <a:solidFill>
                            <a:srgbClr val="000000"/>
                          </a:solidFill>
                          <a:latin typeface="Calibri"/>
                        </a:rPr>
                        <a:t>1992</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pPr algn="ctr" fontAlgn="b"/>
                      <a:r>
                        <a:rPr lang="en-US" sz="1800" b="0" i="0" u="none" strike="noStrike" dirty="0">
                          <a:solidFill>
                            <a:srgbClr val="000000"/>
                          </a:solidFill>
                          <a:latin typeface="Calibri"/>
                        </a:rPr>
                        <a:t>8</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pPr algn="ctr" fontAlgn="b"/>
                      <a:r>
                        <a:rPr lang="en-US" sz="1800" b="0" i="0" u="none" strike="noStrike" dirty="0">
                          <a:solidFill>
                            <a:srgbClr val="000000"/>
                          </a:solidFill>
                          <a:latin typeface="Calibri"/>
                        </a:rPr>
                        <a:t>1814</a:t>
                      </a:r>
                    </a:p>
                  </a:txBody>
                  <a:tcPr marL="0" marR="0" marT="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extLst>
                  <a:ext uri="{0D108BD9-81ED-4DB2-BD59-A6C34878D82A}">
                    <a16:rowId xmlns:a16="http://schemas.microsoft.com/office/drawing/2014/main" val="10008"/>
                  </a:ext>
                </a:extLst>
              </a:tr>
              <a:tr h="309563">
                <a:tc>
                  <a:txBody>
                    <a:bodyPr/>
                    <a:lstStyle/>
                    <a:p>
                      <a:pPr algn="ctr" fontAlgn="b"/>
                      <a:r>
                        <a:rPr lang="en-US" sz="1800" b="0" i="0" u="none" strike="noStrike">
                          <a:solidFill>
                            <a:srgbClr val="000000"/>
                          </a:solidFill>
                          <a:latin typeface="Calibri"/>
                        </a:rPr>
                        <a:t>9</a:t>
                      </a:r>
                    </a:p>
                  </a:txBody>
                  <a:tcPr marL="0" marR="0" marT="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r>
                        <a:rPr lang="en-US" sz="1800" b="0" i="0" u="none" strike="noStrike">
                          <a:solidFill>
                            <a:srgbClr val="000000"/>
                          </a:solidFill>
                          <a:latin typeface="Calibri"/>
                        </a:rPr>
                        <a:t>1992</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r>
                        <a:rPr lang="en-US" sz="1800" b="0" i="0" u="none" strike="noStrike">
                          <a:solidFill>
                            <a:srgbClr val="000000"/>
                          </a:solidFill>
                          <a:latin typeface="Calibri"/>
                        </a:rPr>
                        <a:t>9</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r>
                        <a:rPr lang="en-US" sz="1800" b="0" i="0" u="none" strike="noStrike" dirty="0">
                          <a:solidFill>
                            <a:srgbClr val="000000"/>
                          </a:solidFill>
                          <a:latin typeface="Calibri"/>
                        </a:rPr>
                        <a:t>1721</a:t>
                      </a:r>
                    </a:p>
                  </a:txBody>
                  <a:tcPr marL="0" marR="0" marT="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9"/>
                  </a:ext>
                </a:extLst>
              </a:tr>
              <a:tr h="309563">
                <a:tc>
                  <a:txBody>
                    <a:bodyPr/>
                    <a:lstStyle/>
                    <a:p>
                      <a:pPr algn="ctr" fontAlgn="b"/>
                      <a:r>
                        <a:rPr lang="en-US" sz="1800" b="0" i="0" u="none" strike="noStrike">
                          <a:solidFill>
                            <a:srgbClr val="000000"/>
                          </a:solidFill>
                          <a:latin typeface="Calibri"/>
                        </a:rPr>
                        <a:t>10</a:t>
                      </a:r>
                    </a:p>
                  </a:txBody>
                  <a:tcPr marL="0" marR="0" marT="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pPr algn="ctr" fontAlgn="b"/>
                      <a:r>
                        <a:rPr lang="en-US" sz="1800" b="0" i="0" u="none" strike="noStrike">
                          <a:solidFill>
                            <a:srgbClr val="000000"/>
                          </a:solidFill>
                          <a:latin typeface="Calibri"/>
                        </a:rPr>
                        <a:t>1992</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pPr algn="ctr" fontAlgn="b"/>
                      <a:r>
                        <a:rPr lang="en-US" sz="1800" b="0" i="0" u="none" strike="noStrike">
                          <a:solidFill>
                            <a:srgbClr val="000000"/>
                          </a:solidFill>
                          <a:latin typeface="Calibri"/>
                        </a:rPr>
                        <a:t>10</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pPr algn="ctr" fontAlgn="b"/>
                      <a:r>
                        <a:rPr lang="en-US" sz="1800" b="0" i="0" u="none" strike="noStrike" dirty="0">
                          <a:solidFill>
                            <a:srgbClr val="000000"/>
                          </a:solidFill>
                          <a:latin typeface="Calibri"/>
                        </a:rPr>
                        <a:t>1839</a:t>
                      </a:r>
                    </a:p>
                  </a:txBody>
                  <a:tcPr marL="0" marR="0" marT="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extLst>
                  <a:ext uri="{0D108BD9-81ED-4DB2-BD59-A6C34878D82A}">
                    <a16:rowId xmlns:a16="http://schemas.microsoft.com/office/drawing/2014/main" val="10010"/>
                  </a:ext>
                </a:extLst>
              </a:tr>
              <a:tr h="309563">
                <a:tc>
                  <a:txBody>
                    <a:bodyPr/>
                    <a:lstStyle/>
                    <a:p>
                      <a:pPr algn="ctr" fontAlgn="b"/>
                      <a:r>
                        <a:rPr lang="en-US" sz="1800" b="0" i="0" u="none" strike="noStrike">
                          <a:solidFill>
                            <a:srgbClr val="000000"/>
                          </a:solidFill>
                          <a:latin typeface="Calibri"/>
                        </a:rPr>
                        <a:t>11</a:t>
                      </a:r>
                    </a:p>
                  </a:txBody>
                  <a:tcPr marL="0" marR="0" marT="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r>
                        <a:rPr lang="en-US" sz="1800" b="0" i="0" u="none" strike="noStrike">
                          <a:solidFill>
                            <a:srgbClr val="000000"/>
                          </a:solidFill>
                          <a:latin typeface="Calibri"/>
                        </a:rPr>
                        <a:t>1992</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r>
                        <a:rPr lang="en-US" sz="1800" b="0" i="0" u="none" strike="noStrike">
                          <a:solidFill>
                            <a:srgbClr val="000000"/>
                          </a:solidFill>
                          <a:latin typeface="Calibri"/>
                        </a:rPr>
                        <a:t>11</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r>
                        <a:rPr lang="en-US" sz="1800" b="0" i="0" u="none" strike="noStrike" dirty="0">
                          <a:solidFill>
                            <a:srgbClr val="000000"/>
                          </a:solidFill>
                          <a:latin typeface="Calibri"/>
                        </a:rPr>
                        <a:t>1925</a:t>
                      </a:r>
                    </a:p>
                  </a:txBody>
                  <a:tcPr marL="0" marR="0" marT="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11"/>
                  </a:ext>
                </a:extLst>
              </a:tr>
              <a:tr h="309563">
                <a:tc>
                  <a:txBody>
                    <a:bodyPr/>
                    <a:lstStyle/>
                    <a:p>
                      <a:pPr algn="ctr" fontAlgn="b"/>
                      <a:r>
                        <a:rPr lang="en-US" sz="1800" b="0" i="0" u="none" strike="noStrike">
                          <a:solidFill>
                            <a:srgbClr val="000000"/>
                          </a:solidFill>
                          <a:latin typeface="Calibri"/>
                        </a:rPr>
                        <a:t>12</a:t>
                      </a:r>
                    </a:p>
                  </a:txBody>
                  <a:tcPr marL="0" marR="0" marT="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pPr algn="ctr" fontAlgn="b"/>
                      <a:r>
                        <a:rPr lang="en-US" sz="1800" b="0" i="0" u="none" strike="noStrike">
                          <a:solidFill>
                            <a:srgbClr val="000000"/>
                          </a:solidFill>
                          <a:latin typeface="Calibri"/>
                        </a:rPr>
                        <a:t>1992</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pPr algn="ctr" fontAlgn="b"/>
                      <a:r>
                        <a:rPr lang="en-US" sz="1800" b="0" i="0" u="none" strike="noStrike">
                          <a:solidFill>
                            <a:srgbClr val="000000"/>
                          </a:solidFill>
                          <a:latin typeface="Calibri"/>
                        </a:rPr>
                        <a:t>12</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pPr algn="ctr" fontAlgn="b"/>
                      <a:r>
                        <a:rPr lang="en-US" sz="1800" b="0" i="0" u="none" strike="noStrike" dirty="0">
                          <a:solidFill>
                            <a:srgbClr val="000000"/>
                          </a:solidFill>
                          <a:latin typeface="Calibri"/>
                        </a:rPr>
                        <a:t>2246</a:t>
                      </a:r>
                    </a:p>
                  </a:txBody>
                  <a:tcPr marL="0" marR="0" marT="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extLst>
                  <a:ext uri="{0D108BD9-81ED-4DB2-BD59-A6C34878D82A}">
                    <a16:rowId xmlns:a16="http://schemas.microsoft.com/office/drawing/2014/main" val="10012"/>
                  </a:ext>
                </a:extLst>
              </a:tr>
              <a:tr h="309563">
                <a:tc>
                  <a:txBody>
                    <a:bodyPr/>
                    <a:lstStyle/>
                    <a:p>
                      <a:pPr algn="ctr" fontAlgn="b"/>
                      <a:r>
                        <a:rPr lang="en-US" sz="1800" b="0" i="0" u="none" strike="noStrike">
                          <a:solidFill>
                            <a:srgbClr val="000000"/>
                          </a:solidFill>
                          <a:latin typeface="Calibri"/>
                        </a:rPr>
                        <a:t>"</a:t>
                      </a:r>
                    </a:p>
                  </a:txBody>
                  <a:tcPr marL="0" marR="0" marT="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r>
                        <a:rPr lang="en-US" sz="1800" b="0" i="0" u="none" strike="noStrike">
                          <a:solidFill>
                            <a:srgbClr val="000000"/>
                          </a:solidFill>
                          <a:latin typeface="Calibri"/>
                        </a:rPr>
                        <a:t>"</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r>
                        <a:rPr lang="en-US" sz="1800" b="0" i="0" u="none" strike="noStrike">
                          <a:solidFill>
                            <a:srgbClr val="000000"/>
                          </a:solidFill>
                          <a:latin typeface="Calibri"/>
                        </a:rPr>
                        <a:t>"</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r>
                        <a:rPr lang="en-US" sz="1800" b="0" i="0" u="none" strike="noStrike" dirty="0">
                          <a:solidFill>
                            <a:srgbClr val="000000"/>
                          </a:solidFill>
                          <a:latin typeface="Calibri"/>
                        </a:rPr>
                        <a:t>"</a:t>
                      </a:r>
                    </a:p>
                  </a:txBody>
                  <a:tcPr marL="0" marR="0" marT="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13"/>
                  </a:ext>
                </a:extLst>
              </a:tr>
              <a:tr h="309563">
                <a:tc>
                  <a:txBody>
                    <a:bodyPr/>
                    <a:lstStyle/>
                    <a:p>
                      <a:pPr algn="ctr" fontAlgn="b"/>
                      <a:r>
                        <a:rPr lang="en-US" sz="1800" b="0" i="0" u="none" strike="noStrike">
                          <a:solidFill>
                            <a:srgbClr val="000000"/>
                          </a:solidFill>
                          <a:latin typeface="Calibri"/>
                        </a:rPr>
                        <a:t>"</a:t>
                      </a:r>
                    </a:p>
                  </a:txBody>
                  <a:tcPr marL="0" marR="0" marT="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pPr algn="ctr" fontAlgn="b"/>
                      <a:r>
                        <a:rPr lang="en-US" sz="1800" b="0" i="0" u="none" strike="noStrike">
                          <a:solidFill>
                            <a:srgbClr val="000000"/>
                          </a:solidFill>
                          <a:latin typeface="Calibri"/>
                        </a:rPr>
                        <a:t>"</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pPr algn="ctr" fontAlgn="b"/>
                      <a:r>
                        <a:rPr lang="en-US" sz="1800" b="0" i="0" u="none" strike="noStrike">
                          <a:solidFill>
                            <a:srgbClr val="000000"/>
                          </a:solidFill>
                          <a:latin typeface="Calibri"/>
                        </a:rPr>
                        <a:t>"</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pPr algn="ctr" fontAlgn="b"/>
                      <a:r>
                        <a:rPr lang="en-US" sz="1800" b="0" i="0" u="none" strike="noStrike" dirty="0">
                          <a:solidFill>
                            <a:srgbClr val="000000"/>
                          </a:solidFill>
                          <a:latin typeface="Calibri"/>
                        </a:rPr>
                        <a:t>"</a:t>
                      </a:r>
                    </a:p>
                  </a:txBody>
                  <a:tcPr marL="0" marR="0" marT="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extLst>
                  <a:ext uri="{0D108BD9-81ED-4DB2-BD59-A6C34878D82A}">
                    <a16:rowId xmlns:a16="http://schemas.microsoft.com/office/drawing/2014/main" val="10014"/>
                  </a:ext>
                </a:extLst>
              </a:tr>
              <a:tr h="309563">
                <a:tc>
                  <a:txBody>
                    <a:bodyPr/>
                    <a:lstStyle/>
                    <a:p>
                      <a:pPr algn="ctr" fontAlgn="b"/>
                      <a:r>
                        <a:rPr lang="en-US" sz="1800" b="0" i="0" u="none" strike="noStrike">
                          <a:solidFill>
                            <a:srgbClr val="000000"/>
                          </a:solidFill>
                          <a:latin typeface="Calibri"/>
                        </a:rPr>
                        <a:t>187</a:t>
                      </a:r>
                    </a:p>
                  </a:txBody>
                  <a:tcPr marL="0" marR="0" marT="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B8CCE4"/>
                    </a:solidFill>
                  </a:tcPr>
                </a:tc>
                <a:tc>
                  <a:txBody>
                    <a:bodyPr/>
                    <a:lstStyle/>
                    <a:p>
                      <a:pPr algn="ctr" fontAlgn="b"/>
                      <a:r>
                        <a:rPr lang="en-US" sz="1800" b="0" i="0" u="none" strike="noStrike">
                          <a:solidFill>
                            <a:srgbClr val="000000"/>
                          </a:solidFill>
                          <a:latin typeface="Calibri"/>
                        </a:rPr>
                        <a:t>2007</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B8CCE4"/>
                    </a:solidFill>
                  </a:tcPr>
                </a:tc>
                <a:tc>
                  <a:txBody>
                    <a:bodyPr/>
                    <a:lstStyle/>
                    <a:p>
                      <a:pPr algn="ctr" fontAlgn="b"/>
                      <a:r>
                        <a:rPr lang="en-US" sz="1800" b="0" i="0" u="none" strike="noStrike">
                          <a:solidFill>
                            <a:srgbClr val="000000"/>
                          </a:solidFill>
                          <a:latin typeface="Calibri"/>
                        </a:rPr>
                        <a:t>7</a:t>
                      </a:r>
                    </a:p>
                  </a:txBody>
                  <a:tcPr marL="0" marR="0" marT="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B8CCE4"/>
                    </a:solidFill>
                  </a:tcPr>
                </a:tc>
                <a:tc>
                  <a:txBody>
                    <a:bodyPr/>
                    <a:lstStyle/>
                    <a:p>
                      <a:pPr algn="ctr" fontAlgn="b"/>
                      <a:r>
                        <a:rPr lang="en-US" sz="1800" b="0" i="0" u="none" strike="noStrike" dirty="0">
                          <a:solidFill>
                            <a:srgbClr val="000000"/>
                          </a:solidFill>
                          <a:latin typeface="Calibri"/>
                        </a:rPr>
                        <a:t>4803</a:t>
                      </a:r>
                    </a:p>
                  </a:txBody>
                  <a:tcPr marL="0" marR="0" marT="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B8CCE4"/>
                    </a:solidFill>
                  </a:tcPr>
                </a:tc>
                <a:extLst>
                  <a:ext uri="{0D108BD9-81ED-4DB2-BD59-A6C34878D82A}">
                    <a16:rowId xmlns:a16="http://schemas.microsoft.com/office/drawing/2014/main" val="10015"/>
                  </a:ext>
                </a:extLst>
              </a:tr>
            </a:tbl>
          </a:graphicData>
        </a:graphic>
      </p:graphicFrame>
      <p:pic>
        <p:nvPicPr>
          <p:cNvPr id="3183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913" y="2462213"/>
            <a:ext cx="4622800" cy="380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介绍</a:t>
            </a:r>
            <a:endParaRPr lang="zh-CN" altLang="en-US" dirty="0">
              <a:solidFill>
                <a:schemeClr val="tx1">
                  <a:lumMod val="75000"/>
                  <a:lumOff val="25000"/>
                </a:schemeClr>
              </a:solidFill>
            </a:endParaRPr>
          </a:p>
        </p:txBody>
      </p:sp>
      <p:sp>
        <p:nvSpPr>
          <p:cNvPr id="12291"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1229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a:t>
            </a:r>
          </a:p>
        </p:txBody>
      </p:sp>
      <p:sp>
        <p:nvSpPr>
          <p:cNvPr id="12294" name="Rectangle 3"/>
          <p:cNvSpPr txBox="1">
            <a:spLocks noChangeArrowheads="1"/>
          </p:cNvSpPr>
          <p:nvPr/>
        </p:nvSpPr>
        <p:spPr bwMode="auto">
          <a:xfrm>
            <a:off x="1096963" y="1314450"/>
            <a:ext cx="10058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defTabSz="914400" eaLnBrk="1" hangingPunct="1"/>
            <a:r>
              <a:rPr lang="zh-CN" altLang="en-US" dirty="0"/>
              <a:t>回归分析在短期预测中有用，但存在缺陷</a:t>
            </a:r>
          </a:p>
          <a:p>
            <a:pPr defTabSz="914400" eaLnBrk="1" hangingPunct="1"/>
            <a:r>
              <a:rPr lang="zh-CN" altLang="en-US" dirty="0"/>
              <a:t>更好的方法：根据变量自身的历史预测变量</a:t>
            </a:r>
          </a:p>
          <a:p>
            <a:pPr marL="384048" lvl="1" indent="-182880" defTabSz="914400" eaLnBrk="1" hangingPunct="1"/>
            <a:r>
              <a:rPr lang="zh-CN" altLang="en-US" dirty="0">
                <a:solidFill>
                  <a:schemeClr val="tx1">
                    <a:lumMod val="75000"/>
                    <a:lumOff val="25000"/>
                  </a:schemeClr>
                </a:solidFill>
                <a:latin typeface="+mn-lt"/>
              </a:rPr>
              <a:t>避免需要指定因果关系和预测解释变量的值</a:t>
            </a:r>
          </a:p>
          <a:p>
            <a:pPr defTabSz="914400" eaLnBrk="1" hangingPunct="1"/>
            <a:r>
              <a:rPr lang="zh-CN" altLang="en-US" dirty="0"/>
              <a:t>本章中的重点是用于预测的时间序列方法。</a:t>
            </a:r>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例子</a:t>
            </a:r>
            <a:endParaRPr lang="zh-CN" altLang="en-US" dirty="0">
              <a:solidFill>
                <a:schemeClr val="tx1">
                  <a:lumMod val="75000"/>
                  <a:lumOff val="25000"/>
                </a:schemeClr>
              </a:solidFill>
            </a:endParaRPr>
          </a:p>
        </p:txBody>
      </p:sp>
      <p:sp>
        <p:nvSpPr>
          <p:cNvPr id="32771" name="内容占位符 2"/>
          <p:cNvSpPr>
            <a:spLocks noGrp="1"/>
          </p:cNvSpPr>
          <p:nvPr>
            <p:ph idx="1"/>
          </p:nvPr>
        </p:nvSpPr>
        <p:spPr/>
        <p:txBody>
          <a:bodyPr/>
          <a:lstStyle/>
          <a:p>
            <a:pPr eaLnBrk="1" hangingPunct="1">
              <a:buFont typeface="Wingdings" panose="05000000000000000000" pitchFamily="2" charset="2"/>
              <a:buChar char="ü"/>
            </a:pPr>
            <a:r>
              <a:rPr lang="zh-CN" altLang="en-US" dirty="0"/>
              <a:t>我们的第一步是估计序列的趋势因素。这是用普通最小二乘法（简称</a:t>
            </a:r>
            <a:r>
              <a:rPr lang="en-US" altLang="zh-CN" dirty="0"/>
              <a:t>OLS</a:t>
            </a:r>
            <a:r>
              <a:rPr lang="zh-CN" altLang="en-US" dirty="0"/>
              <a:t>）完成的。</a:t>
            </a:r>
            <a:endParaRPr lang="en-US" altLang="zh-CN" dirty="0"/>
          </a:p>
          <a:p>
            <a:pPr eaLnBrk="1" hangingPunct="1">
              <a:buFont typeface="Wingdings" panose="05000000000000000000" pitchFamily="2" charset="2"/>
              <a:buChar char="ü"/>
            </a:pPr>
            <a:r>
              <a:rPr lang="zh-CN" altLang="en-US" dirty="0"/>
              <a:t>最佳拟合的趋势函数是将样本点的垂直距离（家装销售的实际月度值）与趋势线（每月建材销售的拟合值）的垂直距离的平方和最小化的趋势函数。</a:t>
            </a:r>
          </a:p>
        </p:txBody>
      </p:sp>
      <p:sp>
        <p:nvSpPr>
          <p:cNvPr id="32772"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3277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20</a:t>
            </a:r>
          </a:p>
        </p:txBody>
      </p:sp>
      <p:graphicFrame>
        <p:nvGraphicFramePr>
          <p:cNvPr id="32775" name="Object 1024"/>
          <p:cNvGraphicFramePr>
            <a:graphicFrameLocks noChangeAspect="1"/>
          </p:cNvGraphicFramePr>
          <p:nvPr/>
        </p:nvGraphicFramePr>
        <p:xfrm>
          <a:off x="4618038" y="4183063"/>
          <a:ext cx="2954337" cy="1143000"/>
        </p:xfrm>
        <a:graphic>
          <a:graphicData uri="http://schemas.openxmlformats.org/presentationml/2006/ole">
            <mc:AlternateContent xmlns:mc="http://schemas.openxmlformats.org/markup-compatibility/2006">
              <mc:Choice xmlns:v="urn:schemas-microsoft-com:vml" Requires="v">
                <p:oleObj spid="_x0000_s32786" name="Equation" r:id="rId3" imgW="1066800" imgH="431800" progId="Equation.3">
                  <p:embed/>
                </p:oleObj>
              </mc:Choice>
              <mc:Fallback>
                <p:oleObj name="Equation" r:id="rId3" imgW="1066800" imgH="43180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8038" y="4183063"/>
                        <a:ext cx="2954337" cy="1143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例子</a:t>
            </a:r>
            <a:endParaRPr lang="zh-CN" altLang="en-US" dirty="0">
              <a:solidFill>
                <a:schemeClr val="tx1">
                  <a:lumMod val="75000"/>
                  <a:lumOff val="25000"/>
                </a:schemeClr>
              </a:solidFill>
            </a:endParaRPr>
          </a:p>
        </p:txBody>
      </p:sp>
      <p:sp>
        <p:nvSpPr>
          <p:cNvPr id="33795"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337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21</a:t>
            </a:r>
          </a:p>
        </p:txBody>
      </p:sp>
      <p:grpSp>
        <p:nvGrpSpPr>
          <p:cNvPr id="33798" name="组合 11"/>
          <p:cNvGrpSpPr>
            <a:grpSpLocks/>
          </p:cNvGrpSpPr>
          <p:nvPr/>
        </p:nvGrpSpPr>
        <p:grpSpPr bwMode="auto">
          <a:xfrm>
            <a:off x="3111500" y="1235075"/>
            <a:ext cx="5102225" cy="5186363"/>
            <a:chOff x="838200" y="381000"/>
            <a:chExt cx="7086600" cy="6192821"/>
          </a:xfrm>
        </p:grpSpPr>
        <p:graphicFrame>
          <p:nvGraphicFramePr>
            <p:cNvPr id="9" name="Chart 1">
              <a:extLst/>
            </p:cNvPr>
            <p:cNvGraphicFramePr/>
            <p:nvPr/>
          </p:nvGraphicFramePr>
          <p:xfrm>
            <a:off x="838200" y="381000"/>
            <a:ext cx="7086600" cy="5791199"/>
          </p:xfrm>
          <a:graphic>
            <a:graphicData uri="http://schemas.openxmlformats.org/drawingml/2006/chart">
              <c:chart xmlns:c="http://schemas.openxmlformats.org/drawingml/2006/chart" xmlns:r="http://schemas.openxmlformats.org/officeDocument/2006/relationships" r:id="rId2"/>
            </a:graphicData>
          </a:graphic>
        </p:graphicFrame>
        <p:sp>
          <p:nvSpPr>
            <p:cNvPr id="33800" name="TextBox 2"/>
            <p:cNvSpPr txBox="1">
              <a:spLocks noChangeArrowheads="1"/>
            </p:cNvSpPr>
            <p:nvPr/>
          </p:nvSpPr>
          <p:spPr bwMode="auto">
            <a:xfrm>
              <a:off x="4419600" y="6096000"/>
              <a:ext cx="2286000" cy="477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sz="2000" i="1">
                  <a:latin typeface="Arial" panose="020B0604020202020204" pitchFamily="34" charset="0"/>
                </a:rPr>
                <a:t>t</a:t>
              </a:r>
            </a:p>
          </p:txBody>
        </p:sp>
        <p:sp>
          <p:nvSpPr>
            <p:cNvPr id="33801" name="TextBox 3"/>
            <p:cNvSpPr txBox="1">
              <a:spLocks noChangeArrowheads="1"/>
            </p:cNvSpPr>
            <p:nvPr/>
          </p:nvSpPr>
          <p:spPr bwMode="auto">
            <a:xfrm>
              <a:off x="3048000" y="2057400"/>
              <a:ext cx="1935192" cy="441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a:latin typeface="Arial" panose="020B0604020202020204" pitchFamily="34" charset="0"/>
                </a:rPr>
                <a:t>R</a:t>
              </a:r>
              <a:r>
                <a:rPr lang="en-US" altLang="zh-CN" baseline="30000">
                  <a:latin typeface="Arial" panose="020B0604020202020204" pitchFamily="34" charset="0"/>
                </a:rPr>
                <a:t>2 </a:t>
              </a:r>
              <a:r>
                <a:rPr lang="en-US" altLang="zh-CN">
                  <a:latin typeface="Arial" panose="020B0604020202020204" pitchFamily="34" charset="0"/>
                </a:rPr>
                <a:t> = 0.83</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例子</a:t>
            </a:r>
            <a:endParaRPr lang="zh-CN" altLang="en-US" dirty="0">
              <a:solidFill>
                <a:schemeClr val="tx1">
                  <a:lumMod val="75000"/>
                  <a:lumOff val="25000"/>
                </a:schemeClr>
              </a:solidFill>
            </a:endParaRPr>
          </a:p>
        </p:txBody>
      </p:sp>
      <p:sp>
        <p:nvSpPr>
          <p:cNvPr id="34819"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3482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22</a:t>
            </a:r>
          </a:p>
        </p:txBody>
      </p:sp>
      <p:pic>
        <p:nvPicPr>
          <p:cNvPr id="348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4300" y="1282700"/>
            <a:ext cx="6883400" cy="501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例子</a:t>
            </a:r>
            <a:endParaRPr lang="zh-CN" altLang="en-US" dirty="0">
              <a:solidFill>
                <a:schemeClr val="tx1">
                  <a:lumMod val="75000"/>
                  <a:lumOff val="25000"/>
                </a:schemeClr>
              </a:solidFill>
            </a:endParaRPr>
          </a:p>
        </p:txBody>
      </p:sp>
      <p:sp>
        <p:nvSpPr>
          <p:cNvPr id="35843"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3584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23</a:t>
            </a:r>
          </a:p>
        </p:txBody>
      </p:sp>
      <p:sp>
        <p:nvSpPr>
          <p:cNvPr id="35846" name="矩形 6"/>
          <p:cNvSpPr>
            <a:spLocks noChangeArrowheads="1"/>
          </p:cNvSpPr>
          <p:nvPr/>
        </p:nvSpPr>
        <p:spPr bwMode="auto">
          <a:xfrm>
            <a:off x="1096963" y="1319213"/>
            <a:ext cx="133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a:t>季节性指数</a:t>
            </a:r>
          </a:p>
        </p:txBody>
      </p:sp>
      <p:graphicFrame>
        <p:nvGraphicFramePr>
          <p:cNvPr id="8" name="Table 1">
            <a:extLst/>
          </p:cNvPr>
          <p:cNvGraphicFramePr>
            <a:graphicFrameLocks noGrp="1"/>
          </p:cNvGraphicFramePr>
          <p:nvPr/>
        </p:nvGraphicFramePr>
        <p:xfrm>
          <a:off x="1076325" y="1884363"/>
          <a:ext cx="3200400" cy="4267198"/>
        </p:xfrm>
        <a:graphic>
          <a:graphicData uri="http://schemas.openxmlformats.org/drawingml/2006/table">
            <a:tbl>
              <a:tblPr/>
              <a:tblGrid>
                <a:gridCol w="1638300">
                  <a:extLst>
                    <a:ext uri="{9D8B030D-6E8A-4147-A177-3AD203B41FA5}">
                      <a16:colId xmlns:a16="http://schemas.microsoft.com/office/drawing/2014/main" val="20000"/>
                    </a:ext>
                  </a:extLst>
                </a:gridCol>
                <a:gridCol w="1562100">
                  <a:extLst>
                    <a:ext uri="{9D8B030D-6E8A-4147-A177-3AD203B41FA5}">
                      <a16:colId xmlns:a16="http://schemas.microsoft.com/office/drawing/2014/main" val="20001"/>
                    </a:ext>
                  </a:extLst>
                </a:gridCol>
              </a:tblGrid>
              <a:tr h="328246">
                <a:tc>
                  <a:txBody>
                    <a:bodyPr/>
                    <a:lstStyle/>
                    <a:p>
                      <a:pPr algn="l" fontAlgn="b"/>
                      <a:r>
                        <a:rPr lang="en-US" sz="2000" b="1" i="0" u="none" strike="noStrike" dirty="0">
                          <a:solidFill>
                            <a:srgbClr val="FFFFFF"/>
                          </a:solidFill>
                          <a:latin typeface="Calibri"/>
                        </a:rPr>
                        <a:t>Month</a:t>
                      </a:r>
                    </a:p>
                  </a:txBody>
                  <a:tcPr marL="9525" marR="9525" marT="9525" marB="0" anchor="b">
                    <a:lnL>
                      <a:noFill/>
                    </a:lnL>
                    <a:lnR w="63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4F81BD"/>
                    </a:solidFill>
                  </a:tcPr>
                </a:tc>
                <a:tc>
                  <a:txBody>
                    <a:bodyPr/>
                    <a:lstStyle/>
                    <a:p>
                      <a:pPr algn="l" fontAlgn="b"/>
                      <a:r>
                        <a:rPr lang="en-US" sz="2000" b="1" i="0" u="none" strike="noStrike" dirty="0">
                          <a:solidFill>
                            <a:srgbClr val="FFFFFF"/>
                          </a:solidFill>
                          <a:latin typeface="Calibri"/>
                        </a:rPr>
                        <a:t>Index</a:t>
                      </a:r>
                    </a:p>
                  </a:txBody>
                  <a:tcPr marL="9525" marR="9525" marT="9525" marB="0" anchor="b">
                    <a:lnL w="6350" cap="flat" cmpd="sng" algn="ctr">
                      <a:solidFill>
                        <a:srgbClr val="FFFFFF"/>
                      </a:solidFill>
                      <a:prstDash val="solid"/>
                      <a:round/>
                      <a:headEnd type="none" w="med" len="med"/>
                      <a:tailEnd type="none" w="med" len="med"/>
                    </a:lnL>
                    <a:lnR>
                      <a:noFill/>
                    </a:lnR>
                    <a:lnT>
                      <a:noFill/>
                    </a:lnT>
                    <a:lnB w="1905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328246">
                <a:tc>
                  <a:txBody>
                    <a:bodyPr/>
                    <a:lstStyle/>
                    <a:p>
                      <a:pPr algn="ctr" fontAlgn="b"/>
                      <a:r>
                        <a:rPr lang="en-US" sz="2000" b="0" i="0" u="none" strike="noStrike">
                          <a:solidFill>
                            <a:srgbClr val="000000"/>
                          </a:solidFill>
                          <a:latin typeface="Calibri"/>
                        </a:rPr>
                        <a:t>Jan</a:t>
                      </a:r>
                    </a:p>
                  </a:txBody>
                  <a:tcPr marL="9525" marR="9525" marT="9525" marB="0" anchor="b">
                    <a:lnL>
                      <a:noFill/>
                    </a:lnL>
                    <a:lnR w="63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r>
                        <a:rPr lang="en-US" sz="2000" b="0" i="0" u="none" strike="noStrike" dirty="0">
                          <a:solidFill>
                            <a:srgbClr val="000000"/>
                          </a:solidFill>
                          <a:latin typeface="Calibri"/>
                        </a:rPr>
                        <a:t>0.8799</a:t>
                      </a:r>
                    </a:p>
                  </a:txBody>
                  <a:tcPr marL="9525" marR="9525" marT="9525" marB="0" anchor="b">
                    <a:lnL w="6350" cap="flat" cmpd="sng" algn="ctr">
                      <a:solidFill>
                        <a:srgbClr val="FFFFFF"/>
                      </a:solidFill>
                      <a:prstDash val="solid"/>
                      <a:round/>
                      <a:headEnd type="none" w="med" len="med"/>
                      <a:tailEnd type="none" w="med" len="med"/>
                    </a:lnL>
                    <a:lnR>
                      <a:noFill/>
                    </a:lnR>
                    <a:lnT w="190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1"/>
                  </a:ext>
                </a:extLst>
              </a:tr>
              <a:tr h="328246">
                <a:tc>
                  <a:txBody>
                    <a:bodyPr/>
                    <a:lstStyle/>
                    <a:p>
                      <a:pPr algn="ctr" fontAlgn="b"/>
                      <a:r>
                        <a:rPr lang="en-US" sz="2000" b="0" i="0" u="none" strike="noStrike">
                          <a:solidFill>
                            <a:srgbClr val="000000"/>
                          </a:solidFill>
                          <a:latin typeface="Calibri"/>
                        </a:rPr>
                        <a:t>Feb</a:t>
                      </a:r>
                    </a:p>
                  </a:txBody>
                  <a:tcPr marL="9525" marR="9525" marT="952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pPr algn="ctr" fontAlgn="b"/>
                      <a:r>
                        <a:rPr lang="en-US" sz="2000" b="0" i="0" u="none" strike="noStrike" dirty="0">
                          <a:solidFill>
                            <a:srgbClr val="000000"/>
                          </a:solidFill>
                          <a:latin typeface="Calibri"/>
                        </a:rPr>
                        <a:t>0.8475</a:t>
                      </a:r>
                    </a:p>
                  </a:txBody>
                  <a:tcPr marL="9525" marR="9525" marT="952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extLst>
                  <a:ext uri="{0D108BD9-81ED-4DB2-BD59-A6C34878D82A}">
                    <a16:rowId xmlns:a16="http://schemas.microsoft.com/office/drawing/2014/main" val="10002"/>
                  </a:ext>
                </a:extLst>
              </a:tr>
              <a:tr h="328246">
                <a:tc>
                  <a:txBody>
                    <a:bodyPr/>
                    <a:lstStyle/>
                    <a:p>
                      <a:pPr algn="ctr" fontAlgn="b"/>
                      <a:r>
                        <a:rPr lang="en-US" sz="2000" b="0" i="0" u="none" strike="noStrike">
                          <a:solidFill>
                            <a:srgbClr val="000000"/>
                          </a:solidFill>
                          <a:latin typeface="Calibri"/>
                        </a:rPr>
                        <a:t>Mar</a:t>
                      </a:r>
                    </a:p>
                  </a:txBody>
                  <a:tcPr marL="9525" marR="9525" marT="952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r>
                        <a:rPr lang="en-US" sz="2000" b="0" i="0" u="none" strike="noStrike" dirty="0">
                          <a:solidFill>
                            <a:srgbClr val="000000"/>
                          </a:solidFill>
                          <a:latin typeface="Calibri"/>
                        </a:rPr>
                        <a:t>0.9823</a:t>
                      </a:r>
                    </a:p>
                  </a:txBody>
                  <a:tcPr marL="9525" marR="9525" marT="952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3"/>
                  </a:ext>
                </a:extLst>
              </a:tr>
              <a:tr h="328246">
                <a:tc>
                  <a:txBody>
                    <a:bodyPr/>
                    <a:lstStyle/>
                    <a:p>
                      <a:pPr algn="ctr" fontAlgn="b"/>
                      <a:r>
                        <a:rPr lang="en-US" sz="2000" b="0" i="0" u="none" strike="noStrike">
                          <a:solidFill>
                            <a:srgbClr val="000000"/>
                          </a:solidFill>
                          <a:latin typeface="Calibri"/>
                        </a:rPr>
                        <a:t>Apr</a:t>
                      </a:r>
                    </a:p>
                  </a:txBody>
                  <a:tcPr marL="9525" marR="9525" marT="952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pPr algn="ctr" fontAlgn="b"/>
                      <a:r>
                        <a:rPr lang="en-US" sz="2000" b="0" i="0" u="none" strike="noStrike" dirty="0">
                          <a:solidFill>
                            <a:srgbClr val="000000"/>
                          </a:solidFill>
                          <a:latin typeface="Calibri"/>
                        </a:rPr>
                        <a:t>0.9004</a:t>
                      </a:r>
                    </a:p>
                  </a:txBody>
                  <a:tcPr marL="9525" marR="9525" marT="952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extLst>
                  <a:ext uri="{0D108BD9-81ED-4DB2-BD59-A6C34878D82A}">
                    <a16:rowId xmlns:a16="http://schemas.microsoft.com/office/drawing/2014/main" val="10004"/>
                  </a:ext>
                </a:extLst>
              </a:tr>
              <a:tr h="328246">
                <a:tc>
                  <a:txBody>
                    <a:bodyPr/>
                    <a:lstStyle/>
                    <a:p>
                      <a:pPr algn="ctr" fontAlgn="b"/>
                      <a:r>
                        <a:rPr lang="en-US" sz="2000" b="0" i="0" u="none" strike="noStrike">
                          <a:solidFill>
                            <a:srgbClr val="000000"/>
                          </a:solidFill>
                          <a:latin typeface="Calibri"/>
                        </a:rPr>
                        <a:t>May</a:t>
                      </a:r>
                    </a:p>
                  </a:txBody>
                  <a:tcPr marL="9525" marR="9525" marT="952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r>
                        <a:rPr lang="en-US" sz="2000" b="0" i="0" u="none" strike="noStrike" dirty="0">
                          <a:solidFill>
                            <a:srgbClr val="000000"/>
                          </a:solidFill>
                          <a:latin typeface="Calibri"/>
                        </a:rPr>
                        <a:t>0.9939</a:t>
                      </a:r>
                    </a:p>
                  </a:txBody>
                  <a:tcPr marL="9525" marR="9525" marT="952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5"/>
                  </a:ext>
                </a:extLst>
              </a:tr>
              <a:tr h="328246">
                <a:tc>
                  <a:txBody>
                    <a:bodyPr/>
                    <a:lstStyle/>
                    <a:p>
                      <a:pPr algn="ctr" fontAlgn="b"/>
                      <a:r>
                        <a:rPr lang="en-US" sz="2000" b="0" i="0" u="none" strike="noStrike">
                          <a:solidFill>
                            <a:srgbClr val="000000"/>
                          </a:solidFill>
                          <a:latin typeface="Calibri"/>
                        </a:rPr>
                        <a:t>Jun</a:t>
                      </a:r>
                    </a:p>
                  </a:txBody>
                  <a:tcPr marL="9525" marR="9525" marT="952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pPr algn="ctr" fontAlgn="b"/>
                      <a:r>
                        <a:rPr lang="en-US" sz="2000" b="0" i="0" u="none" strike="noStrike" dirty="0">
                          <a:solidFill>
                            <a:srgbClr val="000000"/>
                          </a:solidFill>
                          <a:latin typeface="Calibri"/>
                        </a:rPr>
                        <a:t>1.0197</a:t>
                      </a:r>
                    </a:p>
                  </a:txBody>
                  <a:tcPr marL="9525" marR="9525" marT="952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extLst>
                  <a:ext uri="{0D108BD9-81ED-4DB2-BD59-A6C34878D82A}">
                    <a16:rowId xmlns:a16="http://schemas.microsoft.com/office/drawing/2014/main" val="10006"/>
                  </a:ext>
                </a:extLst>
              </a:tr>
              <a:tr h="328246">
                <a:tc>
                  <a:txBody>
                    <a:bodyPr/>
                    <a:lstStyle/>
                    <a:p>
                      <a:pPr algn="ctr" fontAlgn="b"/>
                      <a:r>
                        <a:rPr lang="en-US" sz="2000" b="0" i="0" u="none" strike="noStrike">
                          <a:solidFill>
                            <a:srgbClr val="000000"/>
                          </a:solidFill>
                          <a:latin typeface="Calibri"/>
                        </a:rPr>
                        <a:t>Jul</a:t>
                      </a:r>
                    </a:p>
                  </a:txBody>
                  <a:tcPr marL="9525" marR="9525" marT="952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r>
                        <a:rPr lang="en-US" sz="2000" b="0" i="0" u="none" strike="noStrike" dirty="0">
                          <a:solidFill>
                            <a:srgbClr val="000000"/>
                          </a:solidFill>
                          <a:latin typeface="Calibri"/>
                        </a:rPr>
                        <a:t>0.9729</a:t>
                      </a:r>
                    </a:p>
                  </a:txBody>
                  <a:tcPr marL="9525" marR="9525" marT="952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7"/>
                  </a:ext>
                </a:extLst>
              </a:tr>
              <a:tr h="328246">
                <a:tc>
                  <a:txBody>
                    <a:bodyPr/>
                    <a:lstStyle/>
                    <a:p>
                      <a:pPr algn="ctr" fontAlgn="b"/>
                      <a:r>
                        <a:rPr lang="en-US" sz="2000" b="0" i="0" u="none" strike="noStrike">
                          <a:solidFill>
                            <a:srgbClr val="000000"/>
                          </a:solidFill>
                          <a:latin typeface="Calibri"/>
                        </a:rPr>
                        <a:t>Aug</a:t>
                      </a:r>
                    </a:p>
                  </a:txBody>
                  <a:tcPr marL="9525" marR="9525" marT="952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pPr algn="ctr" fontAlgn="b"/>
                      <a:r>
                        <a:rPr lang="en-US" sz="2000" b="0" i="0" u="none" strike="noStrike" dirty="0">
                          <a:solidFill>
                            <a:srgbClr val="000000"/>
                          </a:solidFill>
                          <a:latin typeface="Calibri"/>
                        </a:rPr>
                        <a:t>1.0487</a:t>
                      </a:r>
                    </a:p>
                  </a:txBody>
                  <a:tcPr marL="9525" marR="9525" marT="952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extLst>
                  <a:ext uri="{0D108BD9-81ED-4DB2-BD59-A6C34878D82A}">
                    <a16:rowId xmlns:a16="http://schemas.microsoft.com/office/drawing/2014/main" val="10008"/>
                  </a:ext>
                </a:extLst>
              </a:tr>
              <a:tr h="328246">
                <a:tc>
                  <a:txBody>
                    <a:bodyPr/>
                    <a:lstStyle/>
                    <a:p>
                      <a:pPr algn="ctr" fontAlgn="b"/>
                      <a:r>
                        <a:rPr lang="en-US" sz="2000" b="0" i="0" u="none" strike="noStrike">
                          <a:solidFill>
                            <a:srgbClr val="000000"/>
                          </a:solidFill>
                          <a:latin typeface="Calibri"/>
                        </a:rPr>
                        <a:t>Sep</a:t>
                      </a:r>
                    </a:p>
                  </a:txBody>
                  <a:tcPr marL="9525" marR="9525" marT="952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r>
                        <a:rPr lang="en-US" sz="2000" b="0" i="0" u="none" strike="noStrike" dirty="0">
                          <a:solidFill>
                            <a:srgbClr val="000000"/>
                          </a:solidFill>
                          <a:latin typeface="Calibri"/>
                        </a:rPr>
                        <a:t>1.0042</a:t>
                      </a:r>
                    </a:p>
                  </a:txBody>
                  <a:tcPr marL="9525" marR="9525" marT="952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9"/>
                  </a:ext>
                </a:extLst>
              </a:tr>
              <a:tr h="328246">
                <a:tc>
                  <a:txBody>
                    <a:bodyPr/>
                    <a:lstStyle/>
                    <a:p>
                      <a:pPr algn="ctr" fontAlgn="b"/>
                      <a:r>
                        <a:rPr lang="en-US" sz="2000" b="0" i="0" u="none" strike="noStrike">
                          <a:solidFill>
                            <a:srgbClr val="000000"/>
                          </a:solidFill>
                          <a:latin typeface="Calibri"/>
                        </a:rPr>
                        <a:t>Oct</a:t>
                      </a:r>
                    </a:p>
                  </a:txBody>
                  <a:tcPr marL="9525" marR="9525" marT="952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tc>
                  <a:txBody>
                    <a:bodyPr/>
                    <a:lstStyle/>
                    <a:p>
                      <a:pPr algn="ctr" fontAlgn="b"/>
                      <a:r>
                        <a:rPr lang="en-US" sz="2000" b="0" i="0" u="none" strike="noStrike" dirty="0">
                          <a:solidFill>
                            <a:srgbClr val="000000"/>
                          </a:solidFill>
                          <a:latin typeface="Calibri"/>
                        </a:rPr>
                        <a:t>0.9962</a:t>
                      </a:r>
                    </a:p>
                  </a:txBody>
                  <a:tcPr marL="9525" marR="9525" marT="952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BE5F1"/>
                    </a:solidFill>
                  </a:tcPr>
                </a:tc>
                <a:extLst>
                  <a:ext uri="{0D108BD9-81ED-4DB2-BD59-A6C34878D82A}">
                    <a16:rowId xmlns:a16="http://schemas.microsoft.com/office/drawing/2014/main" val="10010"/>
                  </a:ext>
                </a:extLst>
              </a:tr>
              <a:tr h="328246">
                <a:tc>
                  <a:txBody>
                    <a:bodyPr/>
                    <a:lstStyle/>
                    <a:p>
                      <a:pPr algn="ctr" fontAlgn="b"/>
                      <a:r>
                        <a:rPr lang="en-US" sz="2000" b="0" i="0" u="none" strike="noStrike">
                          <a:solidFill>
                            <a:srgbClr val="000000"/>
                          </a:solidFill>
                          <a:latin typeface="Calibri"/>
                        </a:rPr>
                        <a:t>Nov</a:t>
                      </a:r>
                    </a:p>
                  </a:txBody>
                  <a:tcPr marL="9525" marR="9525" marT="952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r>
                        <a:rPr lang="en-US" sz="2000" b="0" i="0" u="none" strike="noStrike" dirty="0">
                          <a:solidFill>
                            <a:srgbClr val="000000"/>
                          </a:solidFill>
                          <a:latin typeface="Calibri"/>
                        </a:rPr>
                        <a:t>1.123</a:t>
                      </a:r>
                    </a:p>
                  </a:txBody>
                  <a:tcPr marL="9525" marR="9525" marT="952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11"/>
                  </a:ext>
                </a:extLst>
              </a:tr>
              <a:tr h="328246">
                <a:tc>
                  <a:txBody>
                    <a:bodyPr/>
                    <a:lstStyle/>
                    <a:p>
                      <a:pPr algn="ctr" fontAlgn="b"/>
                      <a:r>
                        <a:rPr lang="en-US" sz="2000" b="0" i="0" u="none" strike="noStrike">
                          <a:solidFill>
                            <a:srgbClr val="000000"/>
                          </a:solidFill>
                          <a:latin typeface="Calibri"/>
                        </a:rPr>
                        <a:t>Dec</a:t>
                      </a:r>
                    </a:p>
                  </a:txBody>
                  <a:tcPr marL="9525" marR="9525" marT="9525"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BE5F1"/>
                    </a:solidFill>
                  </a:tcPr>
                </a:tc>
                <a:tc>
                  <a:txBody>
                    <a:bodyPr/>
                    <a:lstStyle/>
                    <a:p>
                      <a:pPr algn="ctr" fontAlgn="b"/>
                      <a:r>
                        <a:rPr lang="en-US" sz="2000" b="0" i="0" u="none" strike="noStrike" dirty="0">
                          <a:solidFill>
                            <a:srgbClr val="000000"/>
                          </a:solidFill>
                          <a:latin typeface="Calibri"/>
                        </a:rPr>
                        <a:t>1.2969</a:t>
                      </a:r>
                    </a:p>
                  </a:txBody>
                  <a:tcPr marL="9525" marR="9525" marT="9525"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DBE5F1"/>
                    </a:solidFill>
                  </a:tcPr>
                </a:tc>
                <a:extLst>
                  <a:ext uri="{0D108BD9-81ED-4DB2-BD59-A6C34878D82A}">
                    <a16:rowId xmlns:a16="http://schemas.microsoft.com/office/drawing/2014/main" val="10012"/>
                  </a:ext>
                </a:extLst>
              </a:tr>
            </a:tbl>
          </a:graphicData>
        </a:graphic>
      </p:graphicFrame>
      <p:sp>
        <p:nvSpPr>
          <p:cNvPr id="9" name="TextBox 3">
            <a:extLst/>
          </p:cNvPr>
          <p:cNvSpPr txBox="1">
            <a:spLocks noChangeArrowheads="1"/>
          </p:cNvSpPr>
          <p:nvPr/>
        </p:nvSpPr>
        <p:spPr bwMode="auto">
          <a:xfrm>
            <a:off x="4678363" y="1728788"/>
            <a:ext cx="708025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Bef>
                <a:spcPts val="0"/>
              </a:spcBef>
              <a:spcAft>
                <a:spcPts val="0"/>
              </a:spcAft>
              <a:buFont typeface="Arial" panose="020B0604020202020204" pitchFamily="34" charset="0"/>
              <a:buChar char="•"/>
              <a:defRPr/>
            </a:pPr>
            <a:r>
              <a:rPr lang="zh-CN" altLang="en-US" sz="2400" dirty="0">
                <a:latin typeface="+mn-lt"/>
              </a:rPr>
              <a:t>我们可以平均每个时期的销售额，然后除以总平均值。</a:t>
            </a:r>
          </a:p>
          <a:p>
            <a:pPr eaLnBrk="1" fontAlgn="auto" hangingPunct="1">
              <a:spcBef>
                <a:spcPts val="0"/>
              </a:spcBef>
              <a:spcAft>
                <a:spcPts val="0"/>
              </a:spcAft>
              <a:buFont typeface="Arial" panose="020B0604020202020204" pitchFamily="34" charset="0"/>
              <a:buChar char="•"/>
              <a:defRPr/>
            </a:pPr>
            <a:r>
              <a:rPr lang="zh-CN" altLang="en-US" sz="2400" dirty="0">
                <a:latin typeface="+mn-lt"/>
              </a:rPr>
              <a:t>稍后我们将展示一种在</a:t>
            </a:r>
            <a:r>
              <a:rPr lang="en-US" altLang="zh-CN" sz="2400" dirty="0">
                <a:latin typeface="+mn-lt"/>
              </a:rPr>
              <a:t>R</a:t>
            </a:r>
            <a:r>
              <a:rPr lang="zh-CN" altLang="en-US" sz="2400" dirty="0">
                <a:latin typeface="+mn-lt"/>
              </a:rPr>
              <a:t>中</a:t>
            </a:r>
            <a:r>
              <a:rPr lang="zh-CN" altLang="en-US" sz="2400" dirty="0"/>
              <a:t>计算</a:t>
            </a:r>
            <a:r>
              <a:rPr lang="zh-CN" altLang="en-US" sz="2400" dirty="0">
                <a:latin typeface="+mn-lt"/>
              </a:rPr>
              <a:t>季节指数的简单方法。</a:t>
            </a:r>
          </a:p>
          <a:p>
            <a:pPr eaLnBrk="1" fontAlgn="auto" hangingPunct="1">
              <a:spcBef>
                <a:spcPts val="0"/>
              </a:spcBef>
              <a:spcAft>
                <a:spcPts val="0"/>
              </a:spcAft>
              <a:buFont typeface="Arial" panose="020B0604020202020204" pitchFamily="34" charset="0"/>
              <a:buChar char="•"/>
              <a:defRPr/>
            </a:pPr>
            <a:r>
              <a:rPr lang="zh-CN" altLang="en-US" sz="2400" dirty="0">
                <a:latin typeface="+mn-lt"/>
              </a:rPr>
              <a:t>我们将假设周期性指数等于</a:t>
            </a:r>
            <a:r>
              <a:rPr lang="en-US" altLang="zh-CN" sz="2400" dirty="0">
                <a:latin typeface="+mn-lt"/>
              </a:rPr>
              <a:t>1</a:t>
            </a:r>
            <a:r>
              <a:rPr lang="zh-CN" altLang="en-US" sz="2400" dirty="0">
                <a:latin typeface="+mn-lt"/>
              </a:rPr>
              <a:t>（</a:t>
            </a:r>
            <a:r>
              <a:rPr lang="en-US" altLang="zh-CN" sz="2400" dirty="0">
                <a:latin typeface="+mn-lt"/>
              </a:rPr>
              <a:t>Ct=1</a:t>
            </a:r>
            <a:r>
              <a:rPr lang="zh-CN" altLang="en-US" sz="2400" dirty="0">
                <a:latin typeface="+mn-lt"/>
              </a:rPr>
              <a:t>）。这是一个糟糕的假设，因为我们的周期包含两次商业周期收缩。</a:t>
            </a:r>
            <a:endParaRPr lang="en-US" altLang="zh-CN" sz="2400" dirty="0">
              <a:latin typeface="+mn-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例子</a:t>
            </a:r>
            <a:endParaRPr lang="zh-CN" altLang="en-US" dirty="0">
              <a:solidFill>
                <a:schemeClr val="tx1">
                  <a:lumMod val="75000"/>
                  <a:lumOff val="25000"/>
                </a:schemeClr>
              </a:solidFill>
            </a:endParaRPr>
          </a:p>
        </p:txBody>
      </p:sp>
      <p:sp>
        <p:nvSpPr>
          <p:cNvPr id="36867"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3686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24</a:t>
            </a:r>
          </a:p>
        </p:txBody>
      </p:sp>
      <p:sp>
        <p:nvSpPr>
          <p:cNvPr id="36870" name="Text Box 4"/>
          <p:cNvSpPr txBox="1">
            <a:spLocks noChangeArrowheads="1"/>
          </p:cNvSpPr>
          <p:nvPr/>
        </p:nvSpPr>
        <p:spPr bwMode="auto">
          <a:xfrm>
            <a:off x="3108325" y="245745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endParaRPr lang="zh-CN" altLang="zh-CN" sz="2400">
              <a:latin typeface="Times New Roman" panose="02020603050405020304" pitchFamily="18" charset="0"/>
            </a:endParaRPr>
          </a:p>
        </p:txBody>
      </p:sp>
      <p:graphicFrame>
        <p:nvGraphicFramePr>
          <p:cNvPr id="36871" name="Object 0"/>
          <p:cNvGraphicFramePr>
            <a:graphicFrameLocks noChangeAspect="1"/>
          </p:cNvGraphicFramePr>
          <p:nvPr/>
        </p:nvGraphicFramePr>
        <p:xfrm>
          <a:off x="3033713" y="2476500"/>
          <a:ext cx="4284662" cy="800100"/>
        </p:xfrm>
        <a:graphic>
          <a:graphicData uri="http://schemas.openxmlformats.org/presentationml/2006/ole">
            <mc:AlternateContent xmlns:mc="http://schemas.openxmlformats.org/markup-compatibility/2006">
              <mc:Choice xmlns:v="urn:schemas-microsoft-com:vml" Requires="v">
                <p:oleObj spid="_x0000_s36927" name="Equation" r:id="rId3" imgW="1129810" imgH="266584" progId="Equation.3">
                  <p:embed/>
                </p:oleObj>
              </mc:Choice>
              <mc:Fallback>
                <p:oleObj name="Equation" r:id="rId3" imgW="1129810" imgH="266584"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3713" y="2476500"/>
                        <a:ext cx="4284662"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2" name="Object 1"/>
          <p:cNvGraphicFramePr>
            <a:graphicFrameLocks noChangeAspect="1"/>
          </p:cNvGraphicFramePr>
          <p:nvPr/>
        </p:nvGraphicFramePr>
        <p:xfrm>
          <a:off x="1812925" y="3524250"/>
          <a:ext cx="8229600" cy="609600"/>
        </p:xfrm>
        <a:graphic>
          <a:graphicData uri="http://schemas.openxmlformats.org/presentationml/2006/ole">
            <mc:AlternateContent xmlns:mc="http://schemas.openxmlformats.org/markup-compatibility/2006">
              <mc:Choice xmlns:v="urn:schemas-microsoft-com:vml" Requires="v">
                <p:oleObj spid="_x0000_s36928" name="Equation" r:id="rId5" imgW="3111500" imgH="266700" progId="Equation.3">
                  <p:embed/>
                </p:oleObj>
              </mc:Choice>
              <mc:Fallback>
                <p:oleObj name="Equation" r:id="rId5" imgW="3111500" imgH="2667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2925" y="352425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3" name="矩形 9"/>
          <p:cNvSpPr>
            <a:spLocks noChangeArrowheads="1"/>
          </p:cNvSpPr>
          <p:nvPr/>
        </p:nvSpPr>
        <p:spPr bwMode="auto">
          <a:xfrm>
            <a:off x="977900" y="1584325"/>
            <a:ext cx="1046003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400" dirty="0"/>
              <a:t>举一个例子来表示我们如何使用这个模型来计算家具店某个月的销售，比如</a:t>
            </a:r>
            <a:r>
              <a:rPr lang="en-US" altLang="zh-CN" sz="2400" dirty="0"/>
              <a:t>1998</a:t>
            </a:r>
            <a:r>
              <a:rPr lang="zh-CN" altLang="en-US" sz="2400" dirty="0"/>
              <a:t>年</a:t>
            </a:r>
            <a:r>
              <a:rPr lang="en-US" altLang="zh-CN" sz="2400" dirty="0"/>
              <a:t>4</a:t>
            </a:r>
            <a:r>
              <a:rPr lang="zh-CN" altLang="en-US" sz="2400" dirty="0"/>
              <a:t>月。这个月</a:t>
            </a:r>
            <a:r>
              <a:rPr lang="en-US" altLang="zh-CN" sz="2400" dirty="0"/>
              <a:t>t=76</a:t>
            </a:r>
          </a:p>
        </p:txBody>
      </p:sp>
      <p:graphicFrame>
        <p:nvGraphicFramePr>
          <p:cNvPr id="11" name="Table 2">
            <a:extLst/>
          </p:cNvPr>
          <p:cNvGraphicFramePr>
            <a:graphicFrameLocks noGrp="1"/>
          </p:cNvGraphicFramePr>
          <p:nvPr/>
        </p:nvGraphicFramePr>
        <p:xfrm>
          <a:off x="2333625" y="4362450"/>
          <a:ext cx="6400801" cy="1611312"/>
        </p:xfrm>
        <a:graphic>
          <a:graphicData uri="http://schemas.openxmlformats.org/drawingml/2006/table">
            <a:tbl>
              <a:tblPr/>
              <a:tblGrid>
                <a:gridCol w="683249">
                  <a:extLst>
                    <a:ext uri="{9D8B030D-6E8A-4147-A177-3AD203B41FA5}">
                      <a16:colId xmlns:a16="http://schemas.microsoft.com/office/drawing/2014/main" val="20000"/>
                    </a:ext>
                  </a:extLst>
                </a:gridCol>
                <a:gridCol w="1257799">
                  <a:extLst>
                    <a:ext uri="{9D8B030D-6E8A-4147-A177-3AD203B41FA5}">
                      <a16:colId xmlns:a16="http://schemas.microsoft.com/office/drawing/2014/main" val="20001"/>
                    </a:ext>
                  </a:extLst>
                </a:gridCol>
                <a:gridCol w="1018663">
                  <a:extLst>
                    <a:ext uri="{9D8B030D-6E8A-4147-A177-3AD203B41FA5}">
                      <a16:colId xmlns:a16="http://schemas.microsoft.com/office/drawing/2014/main" val="20002"/>
                    </a:ext>
                  </a:extLst>
                </a:gridCol>
                <a:gridCol w="1242271">
                  <a:extLst>
                    <a:ext uri="{9D8B030D-6E8A-4147-A177-3AD203B41FA5}">
                      <a16:colId xmlns:a16="http://schemas.microsoft.com/office/drawing/2014/main" val="20003"/>
                    </a:ext>
                  </a:extLst>
                </a:gridCol>
                <a:gridCol w="1068353">
                  <a:extLst>
                    <a:ext uri="{9D8B030D-6E8A-4147-A177-3AD203B41FA5}">
                      <a16:colId xmlns:a16="http://schemas.microsoft.com/office/drawing/2014/main" val="20004"/>
                    </a:ext>
                  </a:extLst>
                </a:gridCol>
                <a:gridCol w="1130466">
                  <a:extLst>
                    <a:ext uri="{9D8B030D-6E8A-4147-A177-3AD203B41FA5}">
                      <a16:colId xmlns:a16="http://schemas.microsoft.com/office/drawing/2014/main" val="20005"/>
                    </a:ext>
                  </a:extLst>
                </a:gridCol>
              </a:tblGrid>
              <a:tr h="402828">
                <a:tc>
                  <a:txBody>
                    <a:bodyPr/>
                    <a:lstStyle/>
                    <a:p>
                      <a:pPr algn="ctr" fontAlgn="b"/>
                      <a:r>
                        <a:rPr lang="en-US" sz="1900" b="1" i="0" u="none" strike="noStrike" dirty="0">
                          <a:solidFill>
                            <a:srgbClr val="FFFFFF"/>
                          </a:solidFill>
                          <a:latin typeface="Calibri"/>
                        </a:rPr>
                        <a:t>t</a:t>
                      </a:r>
                    </a:p>
                  </a:txBody>
                  <a:tcPr marL="8878" marR="8878" marT="8874" marB="0" anchor="b">
                    <a:lnL>
                      <a:noFill/>
                    </a:lnL>
                    <a:lnR w="63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9BBB59"/>
                    </a:solidFill>
                  </a:tcPr>
                </a:tc>
                <a:tc>
                  <a:txBody>
                    <a:bodyPr/>
                    <a:lstStyle/>
                    <a:p>
                      <a:pPr algn="ctr" fontAlgn="b"/>
                      <a:r>
                        <a:rPr lang="en-US" sz="1900" b="1" i="0" u="none" strike="noStrike">
                          <a:solidFill>
                            <a:srgbClr val="FFFFFF"/>
                          </a:solidFill>
                          <a:latin typeface="Calibri"/>
                        </a:rPr>
                        <a:t>Yr/Mo</a:t>
                      </a:r>
                    </a:p>
                  </a:txBody>
                  <a:tcPr marL="8878" marR="8878" marT="887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9BBB59"/>
                    </a:solidFill>
                  </a:tcPr>
                </a:tc>
                <a:tc>
                  <a:txBody>
                    <a:bodyPr/>
                    <a:lstStyle/>
                    <a:p>
                      <a:pPr algn="ctr" fontAlgn="b"/>
                      <a:r>
                        <a:rPr lang="en-US" sz="1900" b="1" i="0" u="none" strike="noStrike">
                          <a:solidFill>
                            <a:srgbClr val="FFFFFF"/>
                          </a:solidFill>
                          <a:latin typeface="Calibri"/>
                        </a:rPr>
                        <a:t>Trend</a:t>
                      </a:r>
                    </a:p>
                  </a:txBody>
                  <a:tcPr marL="8878" marR="8878" marT="887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9BBB59"/>
                    </a:solidFill>
                  </a:tcPr>
                </a:tc>
                <a:tc>
                  <a:txBody>
                    <a:bodyPr/>
                    <a:lstStyle/>
                    <a:p>
                      <a:pPr algn="ctr" fontAlgn="b"/>
                      <a:r>
                        <a:rPr lang="en-US" sz="1900" b="1" i="0" u="none" strike="noStrike">
                          <a:solidFill>
                            <a:srgbClr val="FFFFFF"/>
                          </a:solidFill>
                          <a:latin typeface="Calibri"/>
                        </a:rPr>
                        <a:t>Seasonal</a:t>
                      </a:r>
                    </a:p>
                  </a:txBody>
                  <a:tcPr marL="8878" marR="8878" marT="887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9BBB59"/>
                    </a:solidFill>
                  </a:tcPr>
                </a:tc>
                <a:tc>
                  <a:txBody>
                    <a:bodyPr/>
                    <a:lstStyle/>
                    <a:p>
                      <a:pPr algn="ctr" fontAlgn="b"/>
                      <a:r>
                        <a:rPr lang="en-US" sz="1900" b="1" i="0" u="none" strike="noStrike">
                          <a:solidFill>
                            <a:srgbClr val="FFFFFF"/>
                          </a:solidFill>
                          <a:latin typeface="Calibri"/>
                        </a:rPr>
                        <a:t>Cyclical</a:t>
                      </a:r>
                    </a:p>
                  </a:txBody>
                  <a:tcPr marL="8878" marR="8878" marT="887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rgbClr val="9BBB59"/>
                    </a:solidFill>
                  </a:tcPr>
                </a:tc>
                <a:tc>
                  <a:txBody>
                    <a:bodyPr/>
                    <a:lstStyle/>
                    <a:p>
                      <a:pPr algn="ctr" fontAlgn="b"/>
                      <a:r>
                        <a:rPr lang="en-US" sz="1900" b="1" i="0" u="none" strike="noStrike">
                          <a:solidFill>
                            <a:srgbClr val="FFFFFF"/>
                          </a:solidFill>
                          <a:latin typeface="Calibri"/>
                        </a:rPr>
                        <a:t>Forecast</a:t>
                      </a:r>
                    </a:p>
                  </a:txBody>
                  <a:tcPr marL="8878" marR="8878" marT="8874" marB="0" anchor="b">
                    <a:lnL w="6350" cap="flat" cmpd="sng" algn="ctr">
                      <a:solidFill>
                        <a:srgbClr val="FFFFFF"/>
                      </a:solidFill>
                      <a:prstDash val="solid"/>
                      <a:round/>
                      <a:headEnd type="none" w="med" len="med"/>
                      <a:tailEnd type="none" w="med" len="med"/>
                    </a:lnL>
                    <a:lnR>
                      <a:noFill/>
                    </a:lnR>
                    <a:lnT>
                      <a:noFill/>
                    </a:lnT>
                    <a:lnB w="19050" cap="flat" cmpd="sng" algn="ctr">
                      <a:solidFill>
                        <a:srgbClr val="FFFFFF"/>
                      </a:solidFill>
                      <a:prstDash val="solid"/>
                      <a:round/>
                      <a:headEnd type="none" w="med" len="med"/>
                      <a:tailEnd type="none" w="med" len="med"/>
                    </a:lnB>
                    <a:solidFill>
                      <a:srgbClr val="9BBB59"/>
                    </a:solidFill>
                  </a:tcPr>
                </a:tc>
                <a:extLst>
                  <a:ext uri="{0D108BD9-81ED-4DB2-BD59-A6C34878D82A}">
                    <a16:rowId xmlns:a16="http://schemas.microsoft.com/office/drawing/2014/main" val="10000"/>
                  </a:ext>
                </a:extLst>
              </a:tr>
              <a:tr h="402828">
                <a:tc>
                  <a:txBody>
                    <a:bodyPr/>
                    <a:lstStyle/>
                    <a:p>
                      <a:pPr algn="ctr" fontAlgn="b"/>
                      <a:r>
                        <a:rPr lang="en-US" sz="1900" b="0" i="0" u="none" strike="noStrike" dirty="0">
                          <a:solidFill>
                            <a:srgbClr val="000000"/>
                          </a:solidFill>
                          <a:latin typeface="Calibri"/>
                        </a:rPr>
                        <a:t>190</a:t>
                      </a:r>
                    </a:p>
                  </a:txBody>
                  <a:tcPr marL="8878" marR="8878" marT="8874" marB="0" anchor="b">
                    <a:lnL>
                      <a:noFill/>
                    </a:lnL>
                    <a:lnR w="63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7E4BC"/>
                    </a:solidFill>
                  </a:tcPr>
                </a:tc>
                <a:tc>
                  <a:txBody>
                    <a:bodyPr/>
                    <a:lstStyle/>
                    <a:p>
                      <a:pPr algn="ctr" fontAlgn="b"/>
                      <a:r>
                        <a:rPr lang="en-US" sz="1900" b="0" i="0" u="none" strike="noStrike" dirty="0">
                          <a:solidFill>
                            <a:srgbClr val="000000"/>
                          </a:solidFill>
                          <a:latin typeface="Calibri"/>
                        </a:rPr>
                        <a:t>2007/Oct</a:t>
                      </a:r>
                    </a:p>
                  </a:txBody>
                  <a:tcPr marL="8878" marR="8878" marT="887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7E4BC"/>
                    </a:solidFill>
                  </a:tcPr>
                </a:tc>
                <a:tc>
                  <a:txBody>
                    <a:bodyPr/>
                    <a:lstStyle/>
                    <a:p>
                      <a:pPr algn="ctr" fontAlgn="b"/>
                      <a:r>
                        <a:rPr lang="en-US" sz="1900" b="0" i="0" u="none" strike="noStrike">
                          <a:solidFill>
                            <a:srgbClr val="000000"/>
                          </a:solidFill>
                          <a:latin typeface="Calibri"/>
                        </a:rPr>
                        <a:t>4822.8</a:t>
                      </a:r>
                    </a:p>
                  </a:txBody>
                  <a:tcPr marL="8878" marR="8878" marT="887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7E4BC"/>
                    </a:solidFill>
                  </a:tcPr>
                </a:tc>
                <a:tc>
                  <a:txBody>
                    <a:bodyPr/>
                    <a:lstStyle/>
                    <a:p>
                      <a:pPr algn="ctr" fontAlgn="b"/>
                      <a:r>
                        <a:rPr lang="en-US" sz="1900" b="0" i="0" u="none" strike="noStrike">
                          <a:solidFill>
                            <a:srgbClr val="000000"/>
                          </a:solidFill>
                          <a:latin typeface="Calibri"/>
                        </a:rPr>
                        <a:t>0.9962</a:t>
                      </a:r>
                    </a:p>
                  </a:txBody>
                  <a:tcPr marL="8878" marR="8878" marT="887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7E4BC"/>
                    </a:solidFill>
                  </a:tcPr>
                </a:tc>
                <a:tc>
                  <a:txBody>
                    <a:bodyPr/>
                    <a:lstStyle/>
                    <a:p>
                      <a:pPr algn="ctr" fontAlgn="b"/>
                      <a:r>
                        <a:rPr lang="en-US" sz="1900" b="0" i="0" u="none" strike="noStrike">
                          <a:solidFill>
                            <a:srgbClr val="000000"/>
                          </a:solidFill>
                          <a:latin typeface="Calibri"/>
                        </a:rPr>
                        <a:t>0.999</a:t>
                      </a:r>
                    </a:p>
                  </a:txBody>
                  <a:tcPr marL="8878" marR="8878" marT="887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7E4BC"/>
                    </a:solidFill>
                  </a:tcPr>
                </a:tc>
                <a:tc>
                  <a:txBody>
                    <a:bodyPr/>
                    <a:lstStyle/>
                    <a:p>
                      <a:pPr algn="ctr" fontAlgn="b"/>
                      <a:r>
                        <a:rPr lang="en-US" sz="1900" b="0" i="0" u="none" strike="noStrike">
                          <a:solidFill>
                            <a:srgbClr val="C0504D"/>
                          </a:solidFill>
                          <a:latin typeface="Calibri"/>
                        </a:rPr>
                        <a:t>4799.669</a:t>
                      </a:r>
                    </a:p>
                  </a:txBody>
                  <a:tcPr marL="8878" marR="8878" marT="8874" marB="0" anchor="b">
                    <a:lnL w="6350" cap="flat" cmpd="sng" algn="ctr">
                      <a:solidFill>
                        <a:srgbClr val="FFFFFF"/>
                      </a:solidFill>
                      <a:prstDash val="solid"/>
                      <a:round/>
                      <a:headEnd type="none" w="med" len="med"/>
                      <a:tailEnd type="none" w="med" len="med"/>
                    </a:lnL>
                    <a:lnR>
                      <a:noFill/>
                    </a:lnR>
                    <a:lnT w="190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7E4BC"/>
                    </a:solidFill>
                  </a:tcPr>
                </a:tc>
                <a:extLst>
                  <a:ext uri="{0D108BD9-81ED-4DB2-BD59-A6C34878D82A}">
                    <a16:rowId xmlns:a16="http://schemas.microsoft.com/office/drawing/2014/main" val="10001"/>
                  </a:ext>
                </a:extLst>
              </a:tr>
              <a:tr h="402828">
                <a:tc>
                  <a:txBody>
                    <a:bodyPr/>
                    <a:lstStyle/>
                    <a:p>
                      <a:pPr algn="ctr" fontAlgn="b"/>
                      <a:r>
                        <a:rPr lang="en-US" sz="1900" b="0" i="0" u="none" strike="noStrike">
                          <a:solidFill>
                            <a:srgbClr val="000000"/>
                          </a:solidFill>
                          <a:latin typeface="Calibri"/>
                        </a:rPr>
                        <a:t>191</a:t>
                      </a:r>
                    </a:p>
                  </a:txBody>
                  <a:tcPr marL="8878" marR="8878" marT="8874"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AF1DD"/>
                    </a:solidFill>
                  </a:tcPr>
                </a:tc>
                <a:tc>
                  <a:txBody>
                    <a:bodyPr/>
                    <a:lstStyle/>
                    <a:p>
                      <a:pPr algn="ctr" fontAlgn="b"/>
                      <a:r>
                        <a:rPr lang="en-US" sz="1900" b="0" i="0" u="none" strike="noStrike">
                          <a:solidFill>
                            <a:srgbClr val="000000"/>
                          </a:solidFill>
                          <a:latin typeface="Calibri"/>
                        </a:rPr>
                        <a:t>2007/Nov</a:t>
                      </a:r>
                    </a:p>
                  </a:txBody>
                  <a:tcPr marL="8878" marR="8878" marT="887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AF1DD"/>
                    </a:solidFill>
                  </a:tcPr>
                </a:tc>
                <a:tc>
                  <a:txBody>
                    <a:bodyPr/>
                    <a:lstStyle/>
                    <a:p>
                      <a:pPr algn="ctr" fontAlgn="b"/>
                      <a:r>
                        <a:rPr lang="en-US" sz="1900" b="0" i="0" u="none" strike="noStrike" dirty="0">
                          <a:solidFill>
                            <a:srgbClr val="000000"/>
                          </a:solidFill>
                          <a:latin typeface="Calibri"/>
                        </a:rPr>
                        <a:t>4840.42</a:t>
                      </a:r>
                    </a:p>
                  </a:txBody>
                  <a:tcPr marL="8878" marR="8878" marT="887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AF1DD"/>
                    </a:solidFill>
                  </a:tcPr>
                </a:tc>
                <a:tc>
                  <a:txBody>
                    <a:bodyPr/>
                    <a:lstStyle/>
                    <a:p>
                      <a:pPr algn="ctr" fontAlgn="b"/>
                      <a:r>
                        <a:rPr lang="en-US" sz="1900" b="0" i="0" u="none" strike="noStrike" dirty="0">
                          <a:solidFill>
                            <a:srgbClr val="000000"/>
                          </a:solidFill>
                          <a:latin typeface="Calibri"/>
                        </a:rPr>
                        <a:t>1.123</a:t>
                      </a:r>
                    </a:p>
                  </a:txBody>
                  <a:tcPr marL="8878" marR="8878" marT="887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AF1DD"/>
                    </a:solidFill>
                  </a:tcPr>
                </a:tc>
                <a:tc>
                  <a:txBody>
                    <a:bodyPr/>
                    <a:lstStyle/>
                    <a:p>
                      <a:pPr algn="ctr" fontAlgn="b"/>
                      <a:r>
                        <a:rPr lang="en-US" sz="1900" b="0" i="0" u="none" strike="noStrike">
                          <a:solidFill>
                            <a:srgbClr val="000000"/>
                          </a:solidFill>
                          <a:latin typeface="Calibri"/>
                        </a:rPr>
                        <a:t>0.979</a:t>
                      </a:r>
                    </a:p>
                  </a:txBody>
                  <a:tcPr marL="8878" marR="8878" marT="887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AF1DD"/>
                    </a:solidFill>
                  </a:tcPr>
                </a:tc>
                <a:tc>
                  <a:txBody>
                    <a:bodyPr/>
                    <a:lstStyle/>
                    <a:p>
                      <a:pPr algn="ctr" fontAlgn="b"/>
                      <a:r>
                        <a:rPr lang="en-US" sz="1900" b="0" i="0" u="none" strike="noStrike">
                          <a:solidFill>
                            <a:srgbClr val="C0504D"/>
                          </a:solidFill>
                          <a:latin typeface="Calibri"/>
                        </a:rPr>
                        <a:t>5321.64</a:t>
                      </a:r>
                    </a:p>
                  </a:txBody>
                  <a:tcPr marL="8878" marR="8878" marT="8874"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AF1DD"/>
                    </a:solidFill>
                  </a:tcPr>
                </a:tc>
                <a:extLst>
                  <a:ext uri="{0D108BD9-81ED-4DB2-BD59-A6C34878D82A}">
                    <a16:rowId xmlns:a16="http://schemas.microsoft.com/office/drawing/2014/main" val="10002"/>
                  </a:ext>
                </a:extLst>
              </a:tr>
              <a:tr h="402828">
                <a:tc>
                  <a:txBody>
                    <a:bodyPr/>
                    <a:lstStyle/>
                    <a:p>
                      <a:pPr algn="ctr" fontAlgn="b"/>
                      <a:r>
                        <a:rPr lang="en-US" sz="1900" b="0" i="0" u="none" strike="noStrike">
                          <a:solidFill>
                            <a:srgbClr val="000000"/>
                          </a:solidFill>
                          <a:latin typeface="Calibri"/>
                        </a:rPr>
                        <a:t>192</a:t>
                      </a:r>
                    </a:p>
                  </a:txBody>
                  <a:tcPr marL="8878" marR="8878" marT="8874"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7E4BC"/>
                    </a:solidFill>
                  </a:tcPr>
                </a:tc>
                <a:tc>
                  <a:txBody>
                    <a:bodyPr/>
                    <a:lstStyle/>
                    <a:p>
                      <a:pPr algn="ctr" fontAlgn="b"/>
                      <a:r>
                        <a:rPr lang="en-US" sz="1900" b="0" i="0" u="none" strike="noStrike">
                          <a:solidFill>
                            <a:srgbClr val="000000"/>
                          </a:solidFill>
                          <a:latin typeface="Calibri"/>
                        </a:rPr>
                        <a:t>2007/Dec</a:t>
                      </a:r>
                    </a:p>
                  </a:txBody>
                  <a:tcPr marL="8878" marR="8878" marT="887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7E4BC"/>
                    </a:solidFill>
                  </a:tcPr>
                </a:tc>
                <a:tc>
                  <a:txBody>
                    <a:bodyPr/>
                    <a:lstStyle/>
                    <a:p>
                      <a:pPr algn="ctr" fontAlgn="b"/>
                      <a:r>
                        <a:rPr lang="en-US" sz="1900" b="0" i="0" u="none" strike="noStrike">
                          <a:solidFill>
                            <a:srgbClr val="000000"/>
                          </a:solidFill>
                          <a:latin typeface="Calibri"/>
                        </a:rPr>
                        <a:t>4858.04</a:t>
                      </a:r>
                    </a:p>
                  </a:txBody>
                  <a:tcPr marL="8878" marR="8878" marT="887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7E4BC"/>
                    </a:solidFill>
                  </a:tcPr>
                </a:tc>
                <a:tc>
                  <a:txBody>
                    <a:bodyPr/>
                    <a:lstStyle/>
                    <a:p>
                      <a:pPr algn="ctr" fontAlgn="b"/>
                      <a:r>
                        <a:rPr lang="en-US" sz="1900" b="0" i="0" u="none" strike="noStrike" dirty="0">
                          <a:solidFill>
                            <a:srgbClr val="000000"/>
                          </a:solidFill>
                          <a:latin typeface="Calibri"/>
                        </a:rPr>
                        <a:t>1.2969</a:t>
                      </a:r>
                    </a:p>
                  </a:txBody>
                  <a:tcPr marL="8878" marR="8878" marT="887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7E4BC"/>
                    </a:solidFill>
                  </a:tcPr>
                </a:tc>
                <a:tc>
                  <a:txBody>
                    <a:bodyPr/>
                    <a:lstStyle/>
                    <a:p>
                      <a:pPr algn="ctr" fontAlgn="b"/>
                      <a:r>
                        <a:rPr lang="en-US" sz="1900" b="0" i="0" u="none" strike="noStrike" dirty="0">
                          <a:solidFill>
                            <a:srgbClr val="000000"/>
                          </a:solidFill>
                          <a:latin typeface="Calibri"/>
                        </a:rPr>
                        <a:t>0.975</a:t>
                      </a:r>
                    </a:p>
                  </a:txBody>
                  <a:tcPr marL="8878" marR="8878" marT="8874"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D7E4BC"/>
                    </a:solidFill>
                  </a:tcPr>
                </a:tc>
                <a:tc>
                  <a:txBody>
                    <a:bodyPr/>
                    <a:lstStyle/>
                    <a:p>
                      <a:pPr algn="ctr" fontAlgn="b"/>
                      <a:r>
                        <a:rPr lang="en-US" sz="1900" b="0" i="0" u="none" strike="noStrike" dirty="0">
                          <a:solidFill>
                            <a:srgbClr val="C0504D"/>
                          </a:solidFill>
                          <a:latin typeface="Calibri"/>
                        </a:rPr>
                        <a:t>6142.882</a:t>
                      </a:r>
                    </a:p>
                  </a:txBody>
                  <a:tcPr marL="8878" marR="8878" marT="8874"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D7E4BC"/>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例子</a:t>
            </a:r>
            <a:endParaRPr lang="zh-CN" altLang="en-US" dirty="0">
              <a:solidFill>
                <a:schemeClr val="tx1">
                  <a:lumMod val="75000"/>
                  <a:lumOff val="25000"/>
                </a:schemeClr>
              </a:solidFill>
            </a:endParaRPr>
          </a:p>
        </p:txBody>
      </p:sp>
      <p:sp>
        <p:nvSpPr>
          <p:cNvPr id="37891"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3789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25</a:t>
            </a:r>
          </a:p>
        </p:txBody>
      </p:sp>
      <p:pic>
        <p:nvPicPr>
          <p:cNvPr id="378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25" y="1446213"/>
            <a:ext cx="5976938" cy="469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9338" y="1709738"/>
            <a:ext cx="5692775" cy="416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平均法简介</a:t>
            </a:r>
            <a:endParaRPr lang="en-US" altLang="zh-CN" dirty="0">
              <a:solidFill>
                <a:schemeClr val="tx1">
                  <a:lumMod val="75000"/>
                  <a:lumOff val="25000"/>
                </a:schemeClr>
              </a:solidFill>
            </a:endParaRPr>
          </a:p>
        </p:txBody>
      </p:sp>
      <p:sp>
        <p:nvSpPr>
          <p:cNvPr id="38915"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3891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26</a:t>
            </a:r>
          </a:p>
        </p:txBody>
      </p:sp>
      <p:sp>
        <p:nvSpPr>
          <p:cNvPr id="38918" name="Rectangle 3"/>
          <p:cNvSpPr>
            <a:spLocks noGrp="1" noChangeArrowheads="1"/>
          </p:cNvSpPr>
          <p:nvPr/>
        </p:nvSpPr>
        <p:spPr bwMode="auto">
          <a:xfrm>
            <a:off x="1096963" y="1547813"/>
            <a:ext cx="1005840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25146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29718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34290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3886200" indent="-228600" defTabSz="457200"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eaLnBrk="1" hangingPunct="1">
              <a:lnSpc>
                <a:spcPct val="100000"/>
              </a:lnSpc>
              <a:spcBef>
                <a:spcPct val="20000"/>
              </a:spcBef>
              <a:spcAft>
                <a:spcPct val="0"/>
              </a:spcAft>
              <a:buClr>
                <a:schemeClr val="folHlink"/>
              </a:buClr>
              <a:buSzPct val="60000"/>
              <a:buFont typeface="Wingdings" panose="05000000000000000000" pitchFamily="2" charset="2"/>
              <a:buChar char="n"/>
            </a:pPr>
            <a:r>
              <a:rPr lang="zh-CN" altLang="en-US" dirty="0">
                <a:solidFill>
                  <a:schemeClr val="tx1"/>
                </a:solidFill>
              </a:rPr>
              <a:t>平均法</a:t>
            </a:r>
          </a:p>
          <a:p>
            <a:pPr lvl="1" eaLnBrk="1" hangingPunct="1">
              <a:lnSpc>
                <a:spcPct val="100000"/>
              </a:lnSpc>
              <a:spcBef>
                <a:spcPct val="20000"/>
              </a:spcBef>
              <a:spcAft>
                <a:spcPct val="0"/>
              </a:spcAft>
              <a:buClr>
                <a:schemeClr val="hlink"/>
              </a:buClr>
              <a:buSzPct val="55000"/>
              <a:buFont typeface="Wingdings" panose="05000000000000000000" pitchFamily="2" charset="2"/>
              <a:buChar char="n"/>
            </a:pPr>
            <a:r>
              <a:rPr lang="zh-CN" altLang="en-US" dirty="0">
                <a:solidFill>
                  <a:schemeClr val="tx1"/>
                </a:solidFill>
                <a:latin typeface="+mn-lt"/>
                <a:ea typeface="宋体" panose="02010600030101010101" pitchFamily="2" charset="-122"/>
              </a:rPr>
              <a:t>如果一个时间序列是由一个受随机误差影响的常数过程生成的，则均值是一个有用的统计量，可作为下一个时期的预测。</a:t>
            </a:r>
          </a:p>
          <a:p>
            <a:pPr lvl="1" eaLnBrk="1" hangingPunct="1">
              <a:lnSpc>
                <a:spcPct val="100000"/>
              </a:lnSpc>
              <a:spcBef>
                <a:spcPct val="20000"/>
              </a:spcBef>
              <a:spcAft>
                <a:spcPct val="0"/>
              </a:spcAft>
              <a:buClr>
                <a:schemeClr val="hlink"/>
              </a:buClr>
              <a:buSzPct val="55000"/>
              <a:buFont typeface="Wingdings" panose="05000000000000000000" pitchFamily="2" charset="2"/>
              <a:buChar char="n"/>
            </a:pPr>
            <a:r>
              <a:rPr lang="zh-CN" altLang="en-US" dirty="0">
                <a:solidFill>
                  <a:schemeClr val="tx1"/>
                </a:solidFill>
                <a:latin typeface="+mn-lt"/>
                <a:ea typeface="宋体" panose="02010600030101010101" pitchFamily="2" charset="-122"/>
              </a:rPr>
              <a:t>平均法适用于平稳时间序列数据，其中序列在一个常数值（基本平均值）附近处于平衡状态，方差为常数随着时间的推移。</a:t>
            </a:r>
            <a:endParaRPr lang="en-US" altLang="zh-CN" dirty="0">
              <a:solidFill>
                <a:schemeClr val="tx1"/>
              </a:solidFill>
              <a:latin typeface="+mn-lt"/>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normAutofit/>
          </a:bodyPr>
          <a:lstStyle/>
          <a:p>
            <a:pPr eaLnBrk="1" fontAlgn="auto" hangingPunct="1">
              <a:spcAft>
                <a:spcPts val="0"/>
              </a:spcAft>
              <a:defRPr/>
            </a:pPr>
            <a:r>
              <a:rPr lang="zh-CN" altLang="en-US">
                <a:solidFill>
                  <a:schemeClr val="tx1">
                    <a:lumMod val="75000"/>
                    <a:lumOff val="25000"/>
                  </a:schemeClr>
                </a:solidFill>
              </a:rPr>
              <a:t>指数平滑方法简介</a:t>
            </a:r>
            <a:endParaRPr lang="zh-CN" altLang="en-US" dirty="0">
              <a:solidFill>
                <a:schemeClr val="tx1">
                  <a:lumMod val="75000"/>
                  <a:lumOff val="25000"/>
                </a:schemeClr>
              </a:solidFill>
            </a:endParaRPr>
          </a:p>
        </p:txBody>
      </p:sp>
      <p:sp>
        <p:nvSpPr>
          <p:cNvPr id="39939"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3994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27</a:t>
            </a:r>
          </a:p>
        </p:txBody>
      </p:sp>
      <p:sp>
        <p:nvSpPr>
          <p:cNvPr id="39942" name="Rectangle 3"/>
          <p:cNvSpPr txBox="1">
            <a:spLocks noChangeArrowheads="1"/>
          </p:cNvSpPr>
          <p:nvPr/>
        </p:nvSpPr>
        <p:spPr bwMode="auto">
          <a:xfrm>
            <a:off x="1096963" y="1552575"/>
            <a:ext cx="10058400" cy="443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defTabSz="914400" eaLnBrk="1" hangingPunct="1"/>
            <a:r>
              <a:rPr lang="zh-CN" altLang="en-US" dirty="0"/>
              <a:t>指数平滑法</a:t>
            </a:r>
            <a:endParaRPr lang="en-US" altLang="zh-CN" dirty="0"/>
          </a:p>
          <a:p>
            <a:pPr marL="384048" lvl="1" indent="-182880" defTabSz="914400" eaLnBrk="1" hangingPunct="1"/>
            <a:r>
              <a:rPr lang="zh-CN" altLang="en-US" dirty="0">
                <a:solidFill>
                  <a:schemeClr val="tx1">
                    <a:lumMod val="75000"/>
                    <a:lumOff val="25000"/>
                  </a:schemeClr>
                </a:solidFill>
                <a:latin typeface="+mn-lt"/>
                <a:ea typeface="宋体" panose="02010600030101010101" pitchFamily="2" charset="-122"/>
              </a:rPr>
              <a:t>最简单的指数平滑法是单平滑（</a:t>
            </a:r>
            <a:r>
              <a:rPr lang="en-US" altLang="zh-CN" dirty="0">
                <a:solidFill>
                  <a:schemeClr val="tx1">
                    <a:lumMod val="75000"/>
                    <a:lumOff val="25000"/>
                  </a:schemeClr>
                </a:solidFill>
                <a:latin typeface="+mn-lt"/>
                <a:ea typeface="宋体" panose="02010600030101010101" pitchFamily="2" charset="-122"/>
              </a:rPr>
              <a:t>SES</a:t>
            </a:r>
            <a:r>
              <a:rPr lang="zh-CN" altLang="en-US" dirty="0">
                <a:solidFill>
                  <a:schemeClr val="tx1">
                    <a:lumMod val="75000"/>
                    <a:lumOff val="25000"/>
                  </a:schemeClr>
                </a:solidFill>
                <a:latin typeface="+mn-lt"/>
                <a:ea typeface="宋体" panose="02010600030101010101" pitchFamily="2" charset="-122"/>
              </a:rPr>
              <a:t>）方法，其中只需估计一个参数。</a:t>
            </a:r>
            <a:endParaRPr lang="en-US" altLang="zh-CN" dirty="0">
              <a:solidFill>
                <a:schemeClr val="tx1">
                  <a:lumMod val="75000"/>
                  <a:lumOff val="25000"/>
                </a:schemeClr>
              </a:solidFill>
              <a:latin typeface="+mn-lt"/>
              <a:ea typeface="宋体" panose="02010600030101010101" pitchFamily="2" charset="-122"/>
            </a:endParaRPr>
          </a:p>
          <a:p>
            <a:pPr marL="384048" lvl="1" indent="-182880" defTabSz="914400" eaLnBrk="1" hangingPunct="1"/>
            <a:r>
              <a:rPr lang="zh-CN" altLang="en-US" dirty="0">
                <a:solidFill>
                  <a:schemeClr val="tx1">
                    <a:lumMod val="75000"/>
                    <a:lumOff val="25000"/>
                  </a:schemeClr>
                </a:solidFill>
                <a:latin typeface="+mn-lt"/>
                <a:ea typeface="宋体" panose="02010600030101010101" pitchFamily="2" charset="-122"/>
              </a:rPr>
              <a:t>霍尔特方法使用两个不同的参数，并允许对具有趋势的序列进行预测。</a:t>
            </a:r>
          </a:p>
          <a:p>
            <a:pPr marL="384048" lvl="1" indent="-182880" defTabSz="914400" eaLnBrk="1" hangingPunct="1"/>
            <a:r>
              <a:rPr lang="zh-CN" altLang="en-US" dirty="0">
                <a:solidFill>
                  <a:schemeClr val="tx1">
                    <a:lumMod val="75000"/>
                    <a:lumOff val="25000"/>
                  </a:schemeClr>
                </a:solidFill>
                <a:latin typeface="+mn-lt"/>
                <a:ea typeface="宋体" panose="02010600030101010101" pitchFamily="2" charset="-122"/>
              </a:rPr>
              <a:t>霍尔特</a:t>
            </a:r>
            <a:r>
              <a:rPr lang="en-US" altLang="zh-CN" dirty="0">
                <a:solidFill>
                  <a:schemeClr val="tx1">
                    <a:lumMod val="75000"/>
                    <a:lumOff val="25000"/>
                  </a:schemeClr>
                </a:solidFill>
                <a:latin typeface="+mn-lt"/>
                <a:ea typeface="宋体" panose="02010600030101010101" pitchFamily="2" charset="-122"/>
              </a:rPr>
              <a:t>·</a:t>
            </a:r>
            <a:r>
              <a:rPr lang="zh-CN" altLang="en-US" dirty="0">
                <a:solidFill>
                  <a:schemeClr val="tx1">
                    <a:lumMod val="75000"/>
                    <a:lumOff val="25000"/>
                  </a:schemeClr>
                </a:solidFill>
                <a:latin typeface="+mn-lt"/>
                <a:ea typeface="宋体" panose="02010600030101010101" pitchFamily="2" charset="-122"/>
              </a:rPr>
              <a:t>温特的方法包括三个平滑参数来平滑数据、趋势和季节指数。</a:t>
            </a:r>
            <a:endParaRPr lang="en-US" altLang="zh-CN" dirty="0">
              <a:solidFill>
                <a:schemeClr val="tx1">
                  <a:lumMod val="75000"/>
                  <a:lumOff val="25000"/>
                </a:schemeClr>
              </a:solidFill>
              <a:latin typeface="+mn-lt"/>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平均法</a:t>
            </a:r>
            <a:endParaRPr lang="zh-CN" altLang="en-US" dirty="0">
              <a:solidFill>
                <a:schemeClr val="tx1">
                  <a:lumMod val="75000"/>
                  <a:lumOff val="25000"/>
                </a:schemeClr>
              </a:solidFill>
            </a:endParaRPr>
          </a:p>
        </p:txBody>
      </p:sp>
      <p:sp>
        <p:nvSpPr>
          <p:cNvPr id="40963"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4096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28</a:t>
            </a:r>
          </a:p>
        </p:txBody>
      </p:sp>
      <p:sp>
        <p:nvSpPr>
          <p:cNvPr id="40966" name="Rectangle 3"/>
          <p:cNvSpPr txBox="1">
            <a:spLocks noChangeArrowheads="1"/>
          </p:cNvSpPr>
          <p:nvPr/>
        </p:nvSpPr>
        <p:spPr bwMode="auto">
          <a:xfrm>
            <a:off x="909638" y="1489075"/>
            <a:ext cx="10464800" cy="417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defTabSz="914400" eaLnBrk="1" hangingPunct="1"/>
            <a:r>
              <a:rPr lang="zh-CN" altLang="en-US" dirty="0"/>
              <a:t>平均值</a:t>
            </a:r>
          </a:p>
          <a:p>
            <a:pPr marL="384048" lvl="1" indent="-182880" defTabSz="914400" eaLnBrk="1" hangingPunct="1"/>
            <a:r>
              <a:rPr lang="zh-CN" altLang="en-US" dirty="0">
                <a:solidFill>
                  <a:schemeClr val="tx1">
                    <a:lumMod val="75000"/>
                    <a:lumOff val="25000"/>
                  </a:schemeClr>
                </a:solidFill>
                <a:latin typeface="+mn-lt"/>
                <a:ea typeface="宋体" panose="02010600030101010101" pitchFamily="2" charset="-122"/>
              </a:rPr>
              <a:t>使用所有历史数据的平均值作为预测值</a:t>
            </a:r>
          </a:p>
          <a:p>
            <a:pPr marL="201168" lvl="1" indent="0" defTabSz="914400" eaLnBrk="1" hangingPunct="1">
              <a:buNone/>
            </a:pPr>
            <a:endParaRPr lang="en-US" altLang="zh-CN" dirty="0">
              <a:solidFill>
                <a:schemeClr val="tx1">
                  <a:lumMod val="75000"/>
                  <a:lumOff val="25000"/>
                </a:schemeClr>
              </a:solidFill>
              <a:latin typeface="+mn-lt"/>
              <a:ea typeface="宋体" panose="02010600030101010101" pitchFamily="2" charset="-122"/>
            </a:endParaRPr>
          </a:p>
          <a:p>
            <a:pPr marL="201168" lvl="1" indent="0" defTabSz="914400" eaLnBrk="1" hangingPunct="1">
              <a:buNone/>
            </a:pPr>
            <a:endParaRPr lang="en-US" altLang="zh-CN" dirty="0">
              <a:solidFill>
                <a:schemeClr val="tx1">
                  <a:lumMod val="75000"/>
                  <a:lumOff val="25000"/>
                </a:schemeClr>
              </a:solidFill>
              <a:latin typeface="+mn-lt"/>
              <a:ea typeface="宋体" panose="02010600030101010101" pitchFamily="2" charset="-122"/>
            </a:endParaRPr>
          </a:p>
          <a:p>
            <a:pPr marL="201168" lvl="1" indent="0" defTabSz="914400" eaLnBrk="1" hangingPunct="1">
              <a:buNone/>
            </a:pPr>
            <a:endParaRPr lang="zh-CN" altLang="en-US" dirty="0">
              <a:solidFill>
                <a:schemeClr val="tx1">
                  <a:lumMod val="75000"/>
                  <a:lumOff val="25000"/>
                </a:schemeClr>
              </a:solidFill>
              <a:latin typeface="+mn-lt"/>
              <a:ea typeface="宋体" panose="02010600030101010101" pitchFamily="2" charset="-122"/>
            </a:endParaRPr>
          </a:p>
          <a:p>
            <a:pPr marL="384048" lvl="1" indent="-182880" defTabSz="914400" eaLnBrk="1" hangingPunct="1"/>
            <a:r>
              <a:rPr lang="zh-CN" altLang="en-US" dirty="0">
                <a:solidFill>
                  <a:schemeClr val="tx1">
                    <a:lumMod val="75000"/>
                    <a:lumOff val="25000"/>
                  </a:schemeClr>
                </a:solidFill>
                <a:latin typeface="+mn-lt"/>
                <a:ea typeface="宋体" panose="02010600030101010101" pitchFamily="2" charset="-122"/>
              </a:rPr>
              <a:t>当新数据可用时，时间</a:t>
            </a:r>
            <a:r>
              <a:rPr lang="en-US" altLang="zh-CN" dirty="0">
                <a:solidFill>
                  <a:schemeClr val="tx1">
                    <a:lumMod val="75000"/>
                    <a:lumOff val="25000"/>
                  </a:schemeClr>
                </a:solidFill>
                <a:latin typeface="+mn-lt"/>
                <a:ea typeface="宋体" panose="02010600030101010101" pitchFamily="2" charset="-122"/>
              </a:rPr>
              <a:t>t+2</a:t>
            </a:r>
            <a:r>
              <a:rPr lang="zh-CN" altLang="en-US" dirty="0">
                <a:solidFill>
                  <a:schemeClr val="tx1">
                    <a:lumMod val="75000"/>
                    <a:lumOff val="25000"/>
                  </a:schemeClr>
                </a:solidFill>
                <a:latin typeface="+mn-lt"/>
                <a:ea typeface="宋体" panose="02010600030101010101" pitchFamily="2" charset="-122"/>
              </a:rPr>
              <a:t>的预测是新的平均值，包括以前的观测数据加上这个新的观测值。</a:t>
            </a:r>
            <a:endParaRPr lang="en-US" altLang="zh-CN" dirty="0">
              <a:solidFill>
                <a:schemeClr val="tx1">
                  <a:lumMod val="75000"/>
                  <a:lumOff val="25000"/>
                </a:schemeClr>
              </a:solidFill>
              <a:latin typeface="+mn-lt"/>
              <a:ea typeface="宋体" panose="02010600030101010101" pitchFamily="2" charset="-122"/>
            </a:endParaRPr>
          </a:p>
          <a:p>
            <a:pPr marL="384048" lvl="1" indent="-182880" defTabSz="914400" eaLnBrk="1" hangingPunct="1"/>
            <a:endParaRPr lang="en-US" altLang="zh-CN" dirty="0">
              <a:solidFill>
                <a:schemeClr val="tx1">
                  <a:lumMod val="75000"/>
                  <a:lumOff val="25000"/>
                </a:schemeClr>
              </a:solidFill>
              <a:latin typeface="+mn-lt"/>
              <a:ea typeface="宋体" panose="02010600030101010101" pitchFamily="2" charset="-122"/>
            </a:endParaRPr>
          </a:p>
          <a:p>
            <a:pPr marL="201168" lvl="1" indent="0" defTabSz="914400" eaLnBrk="1" hangingPunct="1">
              <a:buNone/>
            </a:pPr>
            <a:r>
              <a:rPr lang="zh-CN" altLang="en-US" dirty="0">
                <a:solidFill>
                  <a:schemeClr val="tx1">
                    <a:lumMod val="75000"/>
                    <a:lumOff val="25000"/>
                  </a:schemeClr>
                </a:solidFill>
                <a:latin typeface="+mn-lt"/>
                <a:ea typeface="宋体" panose="02010600030101010101" pitchFamily="2" charset="-122"/>
              </a:rPr>
              <a:t> </a:t>
            </a:r>
          </a:p>
          <a:p>
            <a:pPr marL="384048" lvl="1" indent="-182880" defTabSz="914400" eaLnBrk="1" hangingPunct="1"/>
            <a:r>
              <a:rPr lang="zh-CN" altLang="en-US" dirty="0">
                <a:solidFill>
                  <a:schemeClr val="tx1">
                    <a:lumMod val="75000"/>
                    <a:lumOff val="25000"/>
                  </a:schemeClr>
                </a:solidFill>
                <a:latin typeface="+mn-lt"/>
                <a:ea typeface="宋体" panose="02010600030101010101" pitchFamily="2" charset="-122"/>
              </a:rPr>
              <a:t>当没有明显的趋势或季节性时，这种方法是合适的。</a:t>
            </a:r>
            <a:endParaRPr lang="en-US" altLang="zh-CN" dirty="0">
              <a:solidFill>
                <a:schemeClr val="tx1">
                  <a:lumMod val="75000"/>
                  <a:lumOff val="25000"/>
                </a:schemeClr>
              </a:solidFill>
              <a:latin typeface="+mn-lt"/>
              <a:ea typeface="宋体" panose="02010600030101010101" pitchFamily="2" charset="-122"/>
            </a:endParaRPr>
          </a:p>
        </p:txBody>
      </p:sp>
      <p:graphicFrame>
        <p:nvGraphicFramePr>
          <p:cNvPr id="40967" name="Object 4"/>
          <p:cNvGraphicFramePr>
            <a:graphicFrameLocks noChangeAspect="1"/>
          </p:cNvGraphicFramePr>
          <p:nvPr>
            <p:extLst>
              <p:ext uri="{D42A27DB-BD31-4B8C-83A1-F6EECF244321}">
                <p14:modId xmlns:p14="http://schemas.microsoft.com/office/powerpoint/2010/main" val="933788636"/>
              </p:ext>
            </p:extLst>
          </p:nvPr>
        </p:nvGraphicFramePr>
        <p:xfrm>
          <a:off x="4459288" y="2511425"/>
          <a:ext cx="1295400" cy="677863"/>
        </p:xfrm>
        <a:graphic>
          <a:graphicData uri="http://schemas.openxmlformats.org/presentationml/2006/ole">
            <mc:AlternateContent xmlns:mc="http://schemas.openxmlformats.org/markup-compatibility/2006">
              <mc:Choice xmlns:v="urn:schemas-microsoft-com:vml" Requires="v">
                <p:oleObj spid="_x0000_s40989" name="Equation" r:id="rId3" imgW="825500" imgH="431800" progId="Equation.3">
                  <p:embed/>
                </p:oleObj>
              </mc:Choice>
              <mc:Fallback>
                <p:oleObj name="Equation" r:id="rId3" imgW="8255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9288" y="2511425"/>
                        <a:ext cx="1295400" cy="677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8" name="Object 5"/>
          <p:cNvGraphicFramePr>
            <a:graphicFrameLocks noChangeAspect="1"/>
          </p:cNvGraphicFramePr>
          <p:nvPr>
            <p:extLst>
              <p:ext uri="{D42A27DB-BD31-4B8C-83A1-F6EECF244321}">
                <p14:modId xmlns:p14="http://schemas.microsoft.com/office/powerpoint/2010/main" val="193886631"/>
              </p:ext>
            </p:extLst>
          </p:nvPr>
        </p:nvGraphicFramePr>
        <p:xfrm>
          <a:off x="4230688" y="4223275"/>
          <a:ext cx="1752600" cy="746125"/>
        </p:xfrm>
        <a:graphic>
          <a:graphicData uri="http://schemas.openxmlformats.org/presentationml/2006/ole">
            <mc:AlternateContent xmlns:mc="http://schemas.openxmlformats.org/markup-compatibility/2006">
              <mc:Choice xmlns:v="urn:schemas-microsoft-com:vml" Requires="v">
                <p:oleObj spid="_x0000_s40990" name="Equation" r:id="rId5" imgW="1016000" imgH="431800" progId="Equation.3">
                  <p:embed/>
                </p:oleObj>
              </mc:Choice>
              <mc:Fallback>
                <p:oleObj name="Equation" r:id="rId5" imgW="1016000" imgH="431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0688" y="4223275"/>
                        <a:ext cx="1752600" cy="74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dirty="0">
                <a:solidFill>
                  <a:schemeClr val="tx1">
                    <a:lumMod val="75000"/>
                    <a:lumOff val="25000"/>
                  </a:schemeClr>
                </a:solidFill>
              </a:rPr>
              <a:t>移动平均线</a:t>
            </a:r>
          </a:p>
        </p:txBody>
      </p:sp>
      <p:sp>
        <p:nvSpPr>
          <p:cNvPr id="41987"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4198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29</a:t>
            </a:r>
          </a:p>
        </p:txBody>
      </p:sp>
      <p:sp>
        <p:nvSpPr>
          <p:cNvPr id="41990" name="Rectangle 3"/>
          <p:cNvSpPr txBox="1">
            <a:spLocks noChangeArrowheads="1"/>
          </p:cNvSpPr>
          <p:nvPr/>
        </p:nvSpPr>
        <p:spPr bwMode="auto">
          <a:xfrm>
            <a:off x="1096963" y="1552575"/>
            <a:ext cx="10244137" cy="412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defTabSz="914400" eaLnBrk="1" hangingPunct="1"/>
            <a:r>
              <a:rPr lang="zh-CN" altLang="en-US" dirty="0"/>
              <a:t>时间段</a:t>
            </a:r>
            <a:r>
              <a:rPr lang="en-US" altLang="zh-CN" dirty="0"/>
              <a:t>t</a:t>
            </a:r>
            <a:r>
              <a:rPr lang="zh-CN" altLang="en-US" dirty="0"/>
              <a:t>的移动平均值是“</a:t>
            </a:r>
            <a:r>
              <a:rPr lang="en-US" altLang="zh-CN" dirty="0"/>
              <a:t>k</a:t>
            </a:r>
            <a:r>
              <a:rPr lang="zh-CN" altLang="en-US" dirty="0"/>
              <a:t>”最新观测值的平均值。</a:t>
            </a:r>
          </a:p>
          <a:p>
            <a:pPr defTabSz="914400" eaLnBrk="1" hangingPunct="1"/>
            <a:r>
              <a:rPr lang="zh-CN" altLang="en-US" dirty="0"/>
              <a:t>常数</a:t>
            </a:r>
            <a:r>
              <a:rPr lang="en-US" altLang="zh-CN" dirty="0"/>
              <a:t>k</a:t>
            </a:r>
            <a:r>
              <a:rPr lang="zh-CN" altLang="en-US" dirty="0"/>
              <a:t>在开始处指定。</a:t>
            </a:r>
          </a:p>
          <a:p>
            <a:pPr defTabSz="914400" eaLnBrk="1" hangingPunct="1"/>
            <a:r>
              <a:rPr lang="zh-CN" altLang="en-US" dirty="0"/>
              <a:t>数字</a:t>
            </a:r>
            <a:r>
              <a:rPr lang="en-US" altLang="zh-CN" dirty="0"/>
              <a:t>k</a:t>
            </a:r>
            <a:r>
              <a:rPr lang="zh-CN" altLang="en-US" dirty="0"/>
              <a:t>越小，最近时段的权重越大。</a:t>
            </a:r>
          </a:p>
          <a:p>
            <a:pPr defTabSz="914400" eaLnBrk="1" hangingPunct="1"/>
            <a:r>
              <a:rPr lang="zh-CN" altLang="en-US" dirty="0"/>
              <a:t>数字</a:t>
            </a:r>
            <a:r>
              <a:rPr lang="en-US" altLang="zh-CN" dirty="0"/>
              <a:t>k</a:t>
            </a:r>
            <a:r>
              <a:rPr lang="zh-CN" altLang="en-US" dirty="0"/>
              <a:t>越大，最近时段的权重越小。</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定量预测</a:t>
            </a:r>
            <a:endParaRPr lang="zh-CN" altLang="en-US" dirty="0">
              <a:solidFill>
                <a:schemeClr val="tx1">
                  <a:lumMod val="75000"/>
                  <a:lumOff val="25000"/>
                </a:schemeClr>
              </a:solidFill>
            </a:endParaRPr>
          </a:p>
        </p:txBody>
      </p:sp>
      <p:sp>
        <p:nvSpPr>
          <p:cNvPr id="13315"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1331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zh-CN" altLang="en-US">
                <a:solidFill>
                  <a:schemeClr val="bg1"/>
                </a:solidFill>
              </a:rPr>
              <a:t>三</a:t>
            </a:r>
            <a:endParaRPr lang="en-US" altLang="zh-CN">
              <a:solidFill>
                <a:schemeClr val="bg1"/>
              </a:solidFill>
            </a:endParaRPr>
          </a:p>
        </p:txBody>
      </p:sp>
      <p:sp>
        <p:nvSpPr>
          <p:cNvPr id="7" name="Rectangle 5"/>
          <p:cNvSpPr txBox="1">
            <a:spLocks noChangeArrowheads="1"/>
          </p:cNvSpPr>
          <p:nvPr/>
        </p:nvSpPr>
        <p:spPr bwMode="auto">
          <a:xfrm>
            <a:off x="1096963" y="1358900"/>
            <a:ext cx="77724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defTabSz="914400" eaLnBrk="1" hangingPunct="1">
              <a:buFont typeface="Arial" panose="020B0604020202020204" pitchFamily="34" charset="0"/>
              <a:buChar char="•"/>
            </a:pPr>
            <a:r>
              <a:rPr lang="zh-CN" altLang="en-US"/>
              <a:t>选择几种预测方法</a:t>
            </a:r>
          </a:p>
          <a:p>
            <a:pPr defTabSz="914400" eaLnBrk="1" hangingPunct="1">
              <a:buFont typeface="Arial" panose="020B0604020202020204" pitchFamily="34" charset="0"/>
              <a:buChar char="•"/>
            </a:pPr>
            <a:r>
              <a:rPr lang="zh-CN" altLang="en-US"/>
              <a:t>“预测”过去</a:t>
            </a:r>
          </a:p>
          <a:p>
            <a:pPr defTabSz="914400" eaLnBrk="1" hangingPunct="1">
              <a:buFont typeface="Arial" panose="020B0604020202020204" pitchFamily="34" charset="0"/>
              <a:buChar char="•"/>
            </a:pPr>
            <a:r>
              <a:rPr lang="zh-CN" altLang="en-US"/>
              <a:t>评估预测</a:t>
            </a:r>
          </a:p>
          <a:p>
            <a:pPr defTabSz="914400" eaLnBrk="1" hangingPunct="1">
              <a:buFont typeface="Arial" panose="020B0604020202020204" pitchFamily="34" charset="0"/>
              <a:buChar char="•"/>
            </a:pPr>
            <a:r>
              <a:rPr lang="zh-CN" altLang="en-US"/>
              <a:t>选择最佳方法</a:t>
            </a:r>
          </a:p>
          <a:p>
            <a:pPr defTabSz="914400" eaLnBrk="1" hangingPunct="1">
              <a:buFont typeface="Arial" panose="020B0604020202020204" pitchFamily="34" charset="0"/>
              <a:buChar char="•"/>
            </a:pPr>
            <a:r>
              <a:rPr lang="zh-CN" altLang="en-US"/>
              <a:t>预测未来</a:t>
            </a:r>
          </a:p>
          <a:p>
            <a:pPr defTabSz="914400" eaLnBrk="1" hangingPunct="1">
              <a:buFont typeface="Arial" panose="020B0604020202020204" pitchFamily="34" charset="0"/>
              <a:buChar char="•"/>
            </a:pPr>
            <a:r>
              <a:rPr lang="zh-CN" altLang="en-US"/>
              <a:t>监控连续预测精度</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folHlink"/>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folHlink"/>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folHlink"/>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left)">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folHlink"/>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left)">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folHlink"/>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wipe(left)">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dirty="0">
                <a:solidFill>
                  <a:schemeClr val="tx1">
                    <a:lumMod val="75000"/>
                    <a:lumOff val="25000"/>
                  </a:schemeClr>
                </a:solidFill>
              </a:rPr>
              <a:t>移动平均线</a:t>
            </a:r>
          </a:p>
        </p:txBody>
      </p:sp>
      <p:sp>
        <p:nvSpPr>
          <p:cNvPr id="43011"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4301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30</a:t>
            </a:r>
          </a:p>
        </p:txBody>
      </p:sp>
      <p:sp>
        <p:nvSpPr>
          <p:cNvPr id="43014" name="Rectangle 3"/>
          <p:cNvSpPr txBox="1">
            <a:spLocks noChangeArrowheads="1"/>
          </p:cNvSpPr>
          <p:nvPr/>
        </p:nvSpPr>
        <p:spPr bwMode="auto">
          <a:xfrm>
            <a:off x="1096963" y="1371600"/>
            <a:ext cx="10356850" cy="44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defTabSz="914400" eaLnBrk="1" hangingPunct="1"/>
            <a:r>
              <a:rPr lang="zh-CN" altLang="en-US" dirty="0"/>
              <a:t>当序列中存在广泛且不频繁的波动时，需要较大的</a:t>
            </a:r>
            <a:r>
              <a:rPr lang="en-US" altLang="zh-CN" dirty="0"/>
              <a:t>k</a:t>
            </a:r>
            <a:r>
              <a:rPr lang="zh-CN" altLang="en-US" dirty="0"/>
              <a:t>；</a:t>
            </a:r>
            <a:endParaRPr lang="en-US" altLang="zh-CN" dirty="0"/>
          </a:p>
          <a:p>
            <a:pPr defTabSz="914400" eaLnBrk="1" hangingPunct="1"/>
            <a:r>
              <a:rPr lang="zh-CN" altLang="en-US" dirty="0"/>
              <a:t>当序列的水平出现突然变化时，小的</a:t>
            </a:r>
            <a:r>
              <a:rPr lang="en-US" altLang="zh-CN" dirty="0"/>
              <a:t>k</a:t>
            </a:r>
            <a:r>
              <a:rPr lang="zh-CN" altLang="en-US" dirty="0"/>
              <a:t>最为理想。</a:t>
            </a:r>
          </a:p>
          <a:p>
            <a:pPr defTabSz="914400" eaLnBrk="1" hangingPunct="1"/>
            <a:r>
              <a:rPr lang="zh-CN" altLang="en-US" dirty="0"/>
              <a:t>对于季度数据，四个季度的移动平均值</a:t>
            </a:r>
            <a:r>
              <a:rPr lang="en-US" altLang="zh-CN" dirty="0"/>
              <a:t>MA</a:t>
            </a:r>
            <a:r>
              <a:rPr lang="zh-CN" altLang="en-US" dirty="0"/>
              <a:t>（</a:t>
            </a:r>
            <a:r>
              <a:rPr lang="en-US" altLang="zh-CN" dirty="0"/>
              <a:t>4</a:t>
            </a:r>
            <a:r>
              <a:rPr lang="zh-CN" altLang="en-US" dirty="0"/>
              <a:t>）消除或平均了季节影响。</a:t>
            </a:r>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移动平均线</a:t>
            </a:r>
            <a:endParaRPr lang="zh-CN" altLang="en-US" dirty="0">
              <a:solidFill>
                <a:schemeClr val="tx1">
                  <a:lumMod val="75000"/>
                  <a:lumOff val="25000"/>
                </a:schemeClr>
              </a:solidFill>
            </a:endParaRPr>
          </a:p>
        </p:txBody>
      </p:sp>
      <p:sp>
        <p:nvSpPr>
          <p:cNvPr id="44035"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4403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31</a:t>
            </a:r>
          </a:p>
        </p:txBody>
      </p:sp>
      <p:sp>
        <p:nvSpPr>
          <p:cNvPr id="44038" name="Rectangle 3"/>
          <p:cNvSpPr txBox="1">
            <a:spLocks noChangeArrowheads="1"/>
          </p:cNvSpPr>
          <p:nvPr/>
        </p:nvSpPr>
        <p:spPr bwMode="auto">
          <a:xfrm>
            <a:off x="1096963" y="1520825"/>
            <a:ext cx="10244137" cy="407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defTabSz="914400" eaLnBrk="1" hangingPunct="1"/>
            <a:r>
              <a:rPr lang="zh-CN" altLang="en-US" dirty="0"/>
              <a:t>对于月度数据，</a:t>
            </a:r>
            <a:r>
              <a:rPr lang="en-US" altLang="zh-CN" dirty="0"/>
              <a:t>12</a:t>
            </a:r>
            <a:r>
              <a:rPr lang="zh-CN" altLang="en-US" dirty="0"/>
              <a:t>个月移动平均值</a:t>
            </a:r>
            <a:r>
              <a:rPr lang="en-US" altLang="zh-CN" dirty="0"/>
              <a:t>MA</a:t>
            </a:r>
            <a:r>
              <a:rPr lang="zh-CN" altLang="en-US" dirty="0"/>
              <a:t>（</a:t>
            </a:r>
            <a:r>
              <a:rPr lang="en-US" altLang="zh-CN" dirty="0"/>
              <a:t>12</a:t>
            </a:r>
            <a:r>
              <a:rPr lang="zh-CN" altLang="en-US" dirty="0"/>
              <a:t>）消除或平均了季节影响。</a:t>
            </a:r>
            <a:endParaRPr lang="en-US" altLang="zh-CN" dirty="0"/>
          </a:p>
          <a:p>
            <a:pPr defTabSz="914400" eaLnBrk="1" hangingPunct="1"/>
            <a:r>
              <a:rPr lang="zh-CN" altLang="en-US" dirty="0"/>
              <a:t>平均值中使用的每个观测值都分配了相等的权重。</a:t>
            </a:r>
            <a:endParaRPr lang="en-US" altLang="zh-CN" dirty="0"/>
          </a:p>
          <a:p>
            <a:pPr defTabSz="914400" eaLnBrk="1" hangingPunct="1"/>
            <a:r>
              <a:rPr lang="zh-CN" altLang="en-US" dirty="0"/>
              <a:t>每个新的数据点在可用时都包含在平均值中，最旧的数据点被丢弃。</a:t>
            </a:r>
            <a:endParaRPr lang="en-US" alt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移动平均线</a:t>
            </a:r>
            <a:endParaRPr lang="zh-CN" altLang="en-US" dirty="0">
              <a:solidFill>
                <a:schemeClr val="tx1">
                  <a:lumMod val="75000"/>
                  <a:lumOff val="25000"/>
                </a:schemeClr>
              </a:solidFill>
            </a:endParaRPr>
          </a:p>
        </p:txBody>
      </p:sp>
      <p:sp>
        <p:nvSpPr>
          <p:cNvPr id="45059"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4506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32</a:t>
            </a:r>
          </a:p>
        </p:txBody>
      </p:sp>
      <p:sp>
        <p:nvSpPr>
          <p:cNvPr id="45062" name="Rectangle 3"/>
          <p:cNvSpPr txBox="1">
            <a:spLocks noChangeArrowheads="1"/>
          </p:cNvSpPr>
          <p:nvPr/>
        </p:nvSpPr>
        <p:spPr bwMode="auto">
          <a:xfrm>
            <a:off x="1096963" y="1600200"/>
            <a:ext cx="10421937" cy="430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defTabSz="914400" eaLnBrk="1" hangingPunct="1">
              <a:lnSpc>
                <a:spcPct val="100000"/>
              </a:lnSpc>
            </a:pPr>
            <a:r>
              <a:rPr lang="en-US" altLang="zh-CN" dirty="0"/>
              <a:t>k</a:t>
            </a:r>
            <a:r>
              <a:rPr lang="zh-CN" altLang="en-US" dirty="0"/>
              <a:t>阶移动平均值，</a:t>
            </a:r>
            <a:r>
              <a:rPr lang="en-US" altLang="zh-CN" dirty="0"/>
              <a:t>MA</a:t>
            </a:r>
            <a:r>
              <a:rPr lang="zh-CN" altLang="en-US" dirty="0"/>
              <a:t>（</a:t>
            </a:r>
            <a:r>
              <a:rPr lang="en-US" altLang="zh-CN" dirty="0"/>
              <a:t>k</a:t>
            </a:r>
            <a:r>
              <a:rPr lang="zh-CN" altLang="en-US" dirty="0"/>
              <a:t>）是</a:t>
            </a:r>
            <a:r>
              <a:rPr lang="en-US" altLang="zh-CN" dirty="0"/>
              <a:t>k</a:t>
            </a:r>
            <a:r>
              <a:rPr lang="zh-CN" altLang="en-US" dirty="0"/>
              <a:t>个连续观测值的值。</a:t>
            </a:r>
          </a:p>
          <a:p>
            <a:pPr defTabSz="914400" eaLnBrk="1" hangingPunct="1">
              <a:lnSpc>
                <a:spcPct val="100000"/>
              </a:lnSpc>
            </a:pPr>
            <a:r>
              <a:rPr lang="zh-CN" altLang="en-US" dirty="0"/>
              <a:t> </a:t>
            </a:r>
          </a:p>
          <a:p>
            <a:pPr defTabSz="914400" eaLnBrk="1" hangingPunct="1">
              <a:lnSpc>
                <a:spcPct val="100000"/>
              </a:lnSpc>
            </a:pPr>
            <a:r>
              <a:rPr lang="zh-CN" altLang="en-US" dirty="0"/>
              <a:t> </a:t>
            </a:r>
          </a:p>
          <a:p>
            <a:pPr defTabSz="914400" eaLnBrk="1" hangingPunct="1">
              <a:lnSpc>
                <a:spcPct val="100000"/>
              </a:lnSpc>
            </a:pPr>
            <a:r>
              <a:rPr lang="zh-CN" altLang="en-US" dirty="0"/>
              <a:t> </a:t>
            </a:r>
            <a:endParaRPr lang="en-US" altLang="zh-CN" dirty="0"/>
          </a:p>
          <a:p>
            <a:pPr marL="384048" lvl="1" indent="-182880" defTabSz="914400" eaLnBrk="1" hangingPunct="1">
              <a:lnSpc>
                <a:spcPct val="100000"/>
              </a:lnSpc>
            </a:pPr>
            <a:r>
              <a:rPr lang="en-US" altLang="zh-CN" dirty="0">
                <a:solidFill>
                  <a:schemeClr val="tx1">
                    <a:lumMod val="75000"/>
                    <a:lumOff val="25000"/>
                  </a:schemeClr>
                </a:solidFill>
                <a:latin typeface="+mn-lt"/>
                <a:ea typeface="宋体" panose="02010600030101010101" pitchFamily="2" charset="-122"/>
              </a:rPr>
              <a:t>k</a:t>
            </a:r>
            <a:r>
              <a:rPr lang="zh-CN" altLang="en-US" dirty="0">
                <a:solidFill>
                  <a:schemeClr val="tx1">
                    <a:lumMod val="75000"/>
                    <a:lumOff val="25000"/>
                  </a:schemeClr>
                </a:solidFill>
                <a:latin typeface="+mn-lt"/>
                <a:ea typeface="宋体" panose="02010600030101010101" pitchFamily="2" charset="-122"/>
              </a:rPr>
              <a:t>是移动平均中的项数。。</a:t>
            </a:r>
            <a:endParaRPr lang="en-US" altLang="zh-CN" sz="2800" dirty="0">
              <a:solidFill>
                <a:schemeClr val="tx1">
                  <a:lumMod val="75000"/>
                  <a:lumOff val="25000"/>
                </a:schemeClr>
              </a:solidFill>
              <a:latin typeface="+mn-lt"/>
              <a:ea typeface="宋体" panose="02010600030101010101" pitchFamily="2" charset="-122"/>
            </a:endParaRPr>
          </a:p>
          <a:p>
            <a:pPr marL="91440" lvl="1" indent="-91440" defTabSz="914400" eaLnBrk="1" hangingPunct="1">
              <a:lnSpc>
                <a:spcPct val="100000"/>
              </a:lnSpc>
              <a:spcBef>
                <a:spcPts val="1200"/>
              </a:spcBef>
              <a:spcAft>
                <a:spcPts val="200"/>
              </a:spcAft>
              <a:buSzPct val="100000"/>
              <a:buFont typeface="Calibri" panose="020F0502020204030204" pitchFamily="34" charset="0"/>
              <a:buChar char=" "/>
            </a:pPr>
            <a:r>
              <a:rPr lang="zh-CN" altLang="en-US" sz="2800" dirty="0">
                <a:solidFill>
                  <a:schemeClr val="tx1">
                    <a:lumMod val="75000"/>
                    <a:lumOff val="25000"/>
                  </a:schemeClr>
                </a:solidFill>
                <a:latin typeface="+mn-lt"/>
                <a:ea typeface="宋体" panose="02010600030101010101" pitchFamily="2" charset="-122"/>
              </a:rPr>
              <a:t>尽管移动平均模型比总平均模型做得更好，但它不能很好地处理趋势或季节性。</a:t>
            </a:r>
            <a:endParaRPr lang="en-US" altLang="zh-CN" sz="2800" dirty="0">
              <a:solidFill>
                <a:schemeClr val="tx1">
                  <a:lumMod val="75000"/>
                  <a:lumOff val="25000"/>
                </a:schemeClr>
              </a:solidFill>
              <a:latin typeface="+mn-lt"/>
              <a:ea typeface="宋体" panose="02010600030101010101" pitchFamily="2" charset="-122"/>
            </a:endParaRPr>
          </a:p>
        </p:txBody>
      </p:sp>
      <p:graphicFrame>
        <p:nvGraphicFramePr>
          <p:cNvPr id="45063" name="Object 4"/>
          <p:cNvGraphicFramePr>
            <a:graphicFrameLocks noChangeAspect="1"/>
          </p:cNvGraphicFramePr>
          <p:nvPr>
            <p:extLst>
              <p:ext uri="{D42A27DB-BD31-4B8C-83A1-F6EECF244321}">
                <p14:modId xmlns:p14="http://schemas.microsoft.com/office/powerpoint/2010/main" val="984249217"/>
              </p:ext>
            </p:extLst>
          </p:nvPr>
        </p:nvGraphicFramePr>
        <p:xfrm>
          <a:off x="2515658" y="2291556"/>
          <a:ext cx="4297363" cy="1460500"/>
        </p:xfrm>
        <a:graphic>
          <a:graphicData uri="http://schemas.openxmlformats.org/presentationml/2006/ole">
            <mc:AlternateContent xmlns:mc="http://schemas.openxmlformats.org/markup-compatibility/2006">
              <mc:Choice xmlns:v="urn:schemas-microsoft-com:vml" Requires="v">
                <p:oleObj spid="_x0000_s45074" name="Equation" r:id="rId3" imgW="2489200" imgH="838200" progId="Equation.3">
                  <p:embed/>
                </p:oleObj>
              </mc:Choice>
              <mc:Fallback>
                <p:oleObj name="Equation" r:id="rId3" imgW="2489200" imgH="838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658" y="2291556"/>
                        <a:ext cx="4297363" cy="146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dirty="0">
                <a:solidFill>
                  <a:schemeClr val="tx1">
                    <a:lumMod val="75000"/>
                    <a:lumOff val="25000"/>
                  </a:schemeClr>
                </a:solidFill>
              </a:rPr>
              <a:t>示例：百货公司每周销售额</a:t>
            </a:r>
          </a:p>
        </p:txBody>
      </p:sp>
      <p:sp>
        <p:nvSpPr>
          <p:cNvPr id="46083"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4608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33</a:t>
            </a:r>
          </a:p>
        </p:txBody>
      </p:sp>
      <p:graphicFrame>
        <p:nvGraphicFramePr>
          <p:cNvPr id="46086" name="Object 5"/>
          <p:cNvGraphicFramePr>
            <a:graphicFrameLocks noChangeAspect="1"/>
          </p:cNvGraphicFramePr>
          <p:nvPr/>
        </p:nvGraphicFramePr>
        <p:xfrm>
          <a:off x="8537575" y="1714500"/>
          <a:ext cx="2178050" cy="4154488"/>
        </p:xfrm>
        <a:graphic>
          <a:graphicData uri="http://schemas.openxmlformats.org/presentationml/2006/ole">
            <mc:AlternateContent xmlns:mc="http://schemas.openxmlformats.org/markup-compatibility/2006">
              <mc:Choice xmlns:v="urn:schemas-microsoft-com:vml" Requires="v">
                <p:oleObj spid="_x0000_s46109" name="Worksheet" r:id="rId3" imgW="1161000" imgH="4784400" progId="Excel.Sheet.8">
                  <p:embed/>
                </p:oleObj>
              </mc:Choice>
              <mc:Fallback>
                <p:oleObj name="Worksheet" r:id="rId3" imgW="1161000" imgH="4784400" progId="Excel.Shee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7575" y="1714500"/>
                        <a:ext cx="2178050" cy="415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87" name="Rectangle 3"/>
          <p:cNvSpPr txBox="1">
            <a:spLocks noChangeArrowheads="1"/>
          </p:cNvSpPr>
          <p:nvPr/>
        </p:nvSpPr>
        <p:spPr bwMode="auto">
          <a:xfrm>
            <a:off x="1096963" y="1371601"/>
            <a:ext cx="7245350" cy="4248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defTabSz="914400" eaLnBrk="1" hangingPunct="1">
              <a:lnSpc>
                <a:spcPct val="100000"/>
              </a:lnSpc>
            </a:pPr>
            <a:r>
              <a:rPr lang="zh-CN" altLang="en-US" sz="2000" dirty="0"/>
              <a:t>下表列出的每周销售数字（单位：百万美元）由一家大型百货公司用来确定是否需要临时销售人员。</a:t>
            </a:r>
            <a:endParaRPr lang="en-US" altLang="zh-CN" dirty="0"/>
          </a:p>
        </p:txBody>
      </p:sp>
      <p:graphicFrame>
        <p:nvGraphicFramePr>
          <p:cNvPr id="46088" name="Object 3"/>
          <p:cNvGraphicFramePr>
            <a:graphicFrameLocks noChangeAspect="1"/>
          </p:cNvGraphicFramePr>
          <p:nvPr/>
        </p:nvGraphicFramePr>
        <p:xfrm>
          <a:off x="660400" y="2427288"/>
          <a:ext cx="8116888" cy="3783012"/>
        </p:xfrm>
        <a:graphic>
          <a:graphicData uri="http://schemas.openxmlformats.org/presentationml/2006/ole">
            <mc:AlternateContent xmlns:mc="http://schemas.openxmlformats.org/markup-compatibility/2006">
              <mc:Choice xmlns:v="urn:schemas-microsoft-com:vml" Requires="v">
                <p:oleObj spid="_x0000_s46110" name="Chart" r:id="rId5" imgW="11142000" imgH="6048000" progId="Excel.Chart.8">
                  <p:embed/>
                </p:oleObj>
              </mc:Choice>
              <mc:Fallback>
                <p:oleObj name="Chart" r:id="rId5" imgW="11142000" imgH="6048000" progId="Excel.Chart.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400" y="2427288"/>
                        <a:ext cx="8116888" cy="378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dirty="0">
                <a:solidFill>
                  <a:schemeClr val="tx1">
                    <a:lumMod val="75000"/>
                    <a:lumOff val="25000"/>
                  </a:schemeClr>
                </a:solidFill>
              </a:rPr>
              <a:t>示例：百货公司每周销售额</a:t>
            </a:r>
          </a:p>
        </p:txBody>
      </p:sp>
      <p:sp>
        <p:nvSpPr>
          <p:cNvPr id="47107"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4710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34</a:t>
            </a:r>
          </a:p>
        </p:txBody>
      </p:sp>
      <p:sp>
        <p:nvSpPr>
          <p:cNvPr id="47110" name="Rectangle 3"/>
          <p:cNvSpPr txBox="1">
            <a:spLocks noChangeArrowheads="1"/>
          </p:cNvSpPr>
          <p:nvPr/>
        </p:nvSpPr>
        <p:spPr bwMode="auto">
          <a:xfrm>
            <a:off x="1096963" y="1414463"/>
            <a:ext cx="1035685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defTabSz="914400" eaLnBrk="1" hangingPunct="1"/>
            <a:r>
              <a:rPr lang="zh-CN" altLang="en-US" dirty="0"/>
              <a:t>使用百货公司销售的三周移动平均值（</a:t>
            </a:r>
            <a:r>
              <a:rPr lang="en-US" altLang="zh-CN" dirty="0"/>
              <a:t>k=3</a:t>
            </a:r>
            <a:r>
              <a:rPr lang="zh-CN" altLang="en-US" dirty="0"/>
              <a:t>）来预测第</a:t>
            </a:r>
            <a:r>
              <a:rPr lang="en-US" altLang="zh-CN" dirty="0"/>
              <a:t>24</a:t>
            </a:r>
            <a:r>
              <a:rPr lang="zh-CN" altLang="en-US" dirty="0"/>
              <a:t>周和第</a:t>
            </a:r>
            <a:r>
              <a:rPr lang="en-US" altLang="zh-CN" dirty="0"/>
              <a:t>26</a:t>
            </a:r>
            <a:r>
              <a:rPr lang="zh-CN" altLang="en-US" dirty="0"/>
              <a:t>周的销售额</a:t>
            </a:r>
            <a:endParaRPr lang="en-US" altLang="zh-CN" dirty="0"/>
          </a:p>
          <a:p>
            <a:pPr defTabSz="914400" eaLnBrk="1" hangingPunct="1"/>
            <a:endParaRPr lang="en-US" altLang="zh-CN" dirty="0"/>
          </a:p>
          <a:p>
            <a:pPr defTabSz="914400" eaLnBrk="1" hangingPunct="1"/>
            <a:endParaRPr lang="en-US" altLang="zh-CN" dirty="0"/>
          </a:p>
          <a:p>
            <a:pPr defTabSz="914400" eaLnBrk="1" hangingPunct="1"/>
            <a:r>
              <a:rPr lang="zh-CN" altLang="en-US" dirty="0"/>
              <a:t>预测误差为</a:t>
            </a:r>
            <a:endParaRPr lang="en-US" altLang="zh-CN" dirty="0"/>
          </a:p>
        </p:txBody>
      </p:sp>
      <p:graphicFrame>
        <p:nvGraphicFramePr>
          <p:cNvPr id="47111" name="Object 4"/>
          <p:cNvGraphicFramePr>
            <a:graphicFrameLocks noChangeAspect="1"/>
          </p:cNvGraphicFramePr>
          <p:nvPr/>
        </p:nvGraphicFramePr>
        <p:xfrm>
          <a:off x="2595563" y="2638425"/>
          <a:ext cx="3941762" cy="685800"/>
        </p:xfrm>
        <a:graphic>
          <a:graphicData uri="http://schemas.openxmlformats.org/presentationml/2006/ole">
            <mc:AlternateContent xmlns:mc="http://schemas.openxmlformats.org/markup-compatibility/2006">
              <mc:Choice xmlns:v="urn:schemas-microsoft-com:vml" Requires="v">
                <p:oleObj spid="_x0000_s47133" name="Equation" r:id="rId3" imgW="2705100" imgH="393700" progId="Equation.3">
                  <p:embed/>
                </p:oleObj>
              </mc:Choice>
              <mc:Fallback>
                <p:oleObj name="Equation" r:id="rId3" imgW="2705100" imgH="3937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5563" y="2638425"/>
                        <a:ext cx="3941762"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2" name="Object 5"/>
          <p:cNvGraphicFramePr>
            <a:graphicFrameLocks noChangeAspect="1"/>
          </p:cNvGraphicFramePr>
          <p:nvPr/>
        </p:nvGraphicFramePr>
        <p:xfrm>
          <a:off x="2733675" y="4154488"/>
          <a:ext cx="3124200" cy="444500"/>
        </p:xfrm>
        <a:graphic>
          <a:graphicData uri="http://schemas.openxmlformats.org/presentationml/2006/ole">
            <mc:AlternateContent xmlns:mc="http://schemas.openxmlformats.org/markup-compatibility/2006">
              <mc:Choice xmlns:v="urn:schemas-microsoft-com:vml" Requires="v">
                <p:oleObj spid="_x0000_s47134" name="Equation" r:id="rId5" imgW="1675673" imgH="215806" progId="Equation.3">
                  <p:embed/>
                </p:oleObj>
              </mc:Choice>
              <mc:Fallback>
                <p:oleObj name="Equation" r:id="rId5" imgW="1675673" imgH="215806"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3675" y="4154488"/>
                        <a:ext cx="31242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dirty="0">
                <a:solidFill>
                  <a:schemeClr val="tx1">
                    <a:lumMod val="75000"/>
                    <a:lumOff val="25000"/>
                  </a:schemeClr>
                </a:solidFill>
              </a:rPr>
              <a:t>示例：百货公司每周销售额</a:t>
            </a:r>
          </a:p>
        </p:txBody>
      </p:sp>
      <p:sp>
        <p:nvSpPr>
          <p:cNvPr id="48131"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4813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35</a:t>
            </a:r>
          </a:p>
        </p:txBody>
      </p:sp>
      <p:sp>
        <p:nvSpPr>
          <p:cNvPr id="48134" name="Rectangle 5"/>
          <p:cNvSpPr txBox="1">
            <a:spLocks noChangeArrowheads="1"/>
          </p:cNvSpPr>
          <p:nvPr/>
        </p:nvSpPr>
        <p:spPr bwMode="auto">
          <a:xfrm>
            <a:off x="1096963" y="1371600"/>
            <a:ext cx="381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defTabSz="914400" eaLnBrk="1" hangingPunct="1"/>
            <a:r>
              <a:rPr lang="en-US" altLang="zh-CN" sz="2000"/>
              <a:t>RMSE=0.63</a:t>
            </a:r>
            <a:endParaRPr lang="en-US" altLang="zh-CN">
              <a:latin typeface="Times New Roman" panose="02020603050405020304" pitchFamily="18" charset="0"/>
            </a:endParaRPr>
          </a:p>
        </p:txBody>
      </p:sp>
      <p:graphicFrame>
        <p:nvGraphicFramePr>
          <p:cNvPr id="48135" name="Object 6"/>
          <p:cNvGraphicFramePr>
            <a:graphicFrameLocks noChangeAspect="1"/>
          </p:cNvGraphicFramePr>
          <p:nvPr/>
        </p:nvGraphicFramePr>
        <p:xfrm>
          <a:off x="715963" y="2041525"/>
          <a:ext cx="4572000" cy="3522663"/>
        </p:xfrm>
        <a:graphic>
          <a:graphicData uri="http://schemas.openxmlformats.org/presentationml/2006/ole">
            <mc:AlternateContent xmlns:mc="http://schemas.openxmlformats.org/markup-compatibility/2006">
              <mc:Choice xmlns:v="urn:schemas-microsoft-com:vml" Requires="v">
                <p:oleObj spid="_x0000_s48157" name="Chart" r:id="rId3" imgW="11142000" imgH="6048000" progId="Excel.Chart.8">
                  <p:embed/>
                </p:oleObj>
              </mc:Choice>
              <mc:Fallback>
                <p:oleObj name="Chart" r:id="rId3" imgW="11142000" imgH="6048000" progId="Excel.Char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963" y="2041525"/>
                        <a:ext cx="4572000" cy="352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6" name="Object 4"/>
          <p:cNvGraphicFramePr>
            <a:graphicFrameLocks noChangeAspect="1"/>
          </p:cNvGraphicFramePr>
          <p:nvPr/>
        </p:nvGraphicFramePr>
        <p:xfrm>
          <a:off x="7661275" y="1568450"/>
          <a:ext cx="2895600" cy="4114800"/>
        </p:xfrm>
        <a:graphic>
          <a:graphicData uri="http://schemas.openxmlformats.org/presentationml/2006/ole">
            <mc:AlternateContent xmlns:mc="http://schemas.openxmlformats.org/markup-compatibility/2006">
              <mc:Choice xmlns:v="urn:schemas-microsoft-com:vml" Requires="v">
                <p:oleObj spid="_x0000_s48158" name="Worksheet" r:id="rId5" imgW="1737000" imgH="4968000" progId="Excel.Sheet.8">
                  <p:embed/>
                </p:oleObj>
              </mc:Choice>
              <mc:Fallback>
                <p:oleObj name="Worksheet" r:id="rId5" imgW="1737000" imgH="4968000" progId="Excel.Sheet.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61275" y="1568450"/>
                        <a:ext cx="2895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指数平滑法</a:t>
            </a:r>
            <a:endParaRPr lang="zh-CN" altLang="en-US" dirty="0">
              <a:solidFill>
                <a:schemeClr val="tx1">
                  <a:lumMod val="75000"/>
                  <a:lumOff val="25000"/>
                </a:schemeClr>
              </a:solidFill>
            </a:endParaRPr>
          </a:p>
        </p:txBody>
      </p:sp>
      <p:sp>
        <p:nvSpPr>
          <p:cNvPr id="49155"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4915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36</a:t>
            </a:r>
          </a:p>
        </p:txBody>
      </p:sp>
      <p:sp>
        <p:nvSpPr>
          <p:cNvPr id="49158" name="Rectangle 3"/>
          <p:cNvSpPr txBox="1">
            <a:spLocks noChangeArrowheads="1"/>
          </p:cNvSpPr>
          <p:nvPr/>
        </p:nvSpPr>
        <p:spPr bwMode="auto">
          <a:xfrm>
            <a:off x="1096963" y="1568450"/>
            <a:ext cx="1051718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defTabSz="914400" eaLnBrk="1" hangingPunct="1"/>
            <a:r>
              <a:rPr lang="zh-CN" altLang="en-US" dirty="0"/>
              <a:t>该方法提供了所有先前观测值的指数加权移动平均值。</a:t>
            </a:r>
          </a:p>
          <a:p>
            <a:pPr defTabSz="914400" eaLnBrk="1" hangingPunct="1"/>
            <a:r>
              <a:rPr lang="zh-CN" altLang="en-US" dirty="0"/>
              <a:t>适用于没有可预测的上升或下降趋势的数据。</a:t>
            </a:r>
          </a:p>
          <a:p>
            <a:pPr defTabSz="914400" eaLnBrk="1" hangingPunct="1"/>
            <a:r>
              <a:rPr lang="zh-CN" altLang="en-US" dirty="0"/>
              <a:t>目的是估计当前水平，并将其用作未来值的预测。</a:t>
            </a:r>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简单指数平滑法</a:t>
            </a:r>
            <a:endParaRPr lang="zh-CN" altLang="en-US" dirty="0">
              <a:solidFill>
                <a:schemeClr val="tx1">
                  <a:lumMod val="75000"/>
                  <a:lumOff val="25000"/>
                </a:schemeClr>
              </a:solidFill>
            </a:endParaRPr>
          </a:p>
        </p:txBody>
      </p:sp>
      <p:sp>
        <p:nvSpPr>
          <p:cNvPr id="50179"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5018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37</a:t>
            </a:r>
          </a:p>
        </p:txBody>
      </p:sp>
      <p:sp>
        <p:nvSpPr>
          <p:cNvPr id="50182" name="Rectangle 3"/>
          <p:cNvSpPr txBox="1">
            <a:spLocks noChangeArrowheads="1"/>
          </p:cNvSpPr>
          <p:nvPr/>
        </p:nvSpPr>
        <p:spPr bwMode="auto">
          <a:xfrm>
            <a:off x="1096963" y="1371600"/>
            <a:ext cx="1030922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defTabSz="914400" eaLnBrk="1" hangingPunct="1"/>
            <a:r>
              <a:rPr lang="zh-CN" altLang="en-US" dirty="0"/>
              <a:t>从形式上讲，指数平滑方程是</a:t>
            </a:r>
          </a:p>
          <a:p>
            <a:pPr defTabSz="914400" eaLnBrk="1" hangingPunct="1"/>
            <a:r>
              <a:rPr lang="zh-CN" altLang="en-US" dirty="0"/>
              <a:t> </a:t>
            </a:r>
          </a:p>
          <a:p>
            <a:pPr marL="566928" lvl="2" indent="-182880" defTabSz="914400" eaLnBrk="1" hangingPunct="1"/>
            <a:r>
              <a:rPr lang="zh-CN" altLang="en-US" dirty="0"/>
              <a:t> </a:t>
            </a:r>
            <a:r>
              <a:rPr lang="zh-CN" altLang="en-US" dirty="0">
                <a:solidFill>
                  <a:schemeClr val="tx1">
                    <a:lumMod val="75000"/>
                    <a:lumOff val="25000"/>
                  </a:schemeClr>
                </a:solidFill>
                <a:latin typeface="+mn-lt"/>
                <a:ea typeface="宋体" panose="02010600030101010101" pitchFamily="2" charset="-122"/>
              </a:rPr>
              <a:t>           对下一个周期的预测</a:t>
            </a:r>
          </a:p>
          <a:p>
            <a:pPr marL="566928" lvl="2" indent="-182880" defTabSz="914400" eaLnBrk="1" hangingPunct="1"/>
            <a:r>
              <a:rPr lang="zh-CN" altLang="en-US" dirty="0">
                <a:solidFill>
                  <a:schemeClr val="tx1">
                    <a:lumMod val="75000"/>
                    <a:lumOff val="25000"/>
                  </a:schemeClr>
                </a:solidFill>
                <a:latin typeface="+mn-lt"/>
                <a:ea typeface="宋体" panose="02010600030101010101" pitchFamily="2" charset="-122"/>
              </a:rPr>
              <a:t> </a:t>
            </a:r>
            <a:r>
              <a:rPr lang="en-US" altLang="zh-CN" dirty="0">
                <a:solidFill>
                  <a:schemeClr val="tx1">
                    <a:lumMod val="75000"/>
                    <a:lumOff val="25000"/>
                  </a:schemeClr>
                </a:solidFill>
                <a:latin typeface="+mn-lt"/>
                <a:ea typeface="宋体" panose="02010600030101010101" pitchFamily="2" charset="-122"/>
              </a:rPr>
              <a:t>α = </a:t>
            </a:r>
            <a:r>
              <a:rPr lang="zh-CN" altLang="en-US" dirty="0">
                <a:solidFill>
                  <a:schemeClr val="tx1">
                    <a:lumMod val="75000"/>
                    <a:lumOff val="25000"/>
                  </a:schemeClr>
                </a:solidFill>
                <a:latin typeface="+mn-lt"/>
                <a:ea typeface="宋体" panose="02010600030101010101" pitchFamily="2" charset="-122"/>
              </a:rPr>
              <a:t>平滑常数</a:t>
            </a:r>
          </a:p>
          <a:p>
            <a:pPr marL="566928" lvl="2" indent="-182880" defTabSz="914400" eaLnBrk="1" hangingPunct="1"/>
            <a:r>
              <a:rPr lang="zh-CN" altLang="en-US" dirty="0">
                <a:solidFill>
                  <a:schemeClr val="tx1">
                    <a:lumMod val="75000"/>
                    <a:lumOff val="25000"/>
                  </a:schemeClr>
                </a:solidFill>
                <a:latin typeface="+mn-lt"/>
                <a:ea typeface="宋体" panose="02010600030101010101" pitchFamily="2" charset="-122"/>
              </a:rPr>
              <a:t> </a:t>
            </a:r>
            <a:r>
              <a:rPr lang="en-US" altLang="zh-CN" i="1" dirty="0" err="1">
                <a:sym typeface="Symbol" panose="05050102010706020507" pitchFamily="18" charset="2"/>
              </a:rPr>
              <a:t>y</a:t>
            </a:r>
            <a:r>
              <a:rPr lang="en-US" altLang="zh-CN" baseline="-25000" dirty="0" err="1">
                <a:sym typeface="Symbol" panose="05050102010706020507" pitchFamily="18" charset="2"/>
              </a:rPr>
              <a:t>t</a:t>
            </a:r>
            <a:r>
              <a:rPr lang="en-US" altLang="zh-CN" dirty="0">
                <a:sym typeface="Symbol" panose="05050102010706020507" pitchFamily="18" charset="2"/>
              </a:rPr>
              <a:t> = </a:t>
            </a:r>
            <a:r>
              <a:rPr lang="zh-CN" altLang="en-US" dirty="0">
                <a:solidFill>
                  <a:schemeClr val="tx1">
                    <a:lumMod val="75000"/>
                    <a:lumOff val="25000"/>
                  </a:schemeClr>
                </a:solidFill>
                <a:latin typeface="+mn-lt"/>
                <a:ea typeface="宋体" panose="02010600030101010101" pitchFamily="2" charset="-122"/>
              </a:rPr>
              <a:t>时段</a:t>
            </a:r>
            <a:r>
              <a:rPr lang="en-US" altLang="zh-CN" dirty="0">
                <a:solidFill>
                  <a:schemeClr val="tx1">
                    <a:lumMod val="75000"/>
                    <a:lumOff val="25000"/>
                  </a:schemeClr>
                </a:solidFill>
                <a:latin typeface="+mn-lt"/>
                <a:ea typeface="宋体" panose="02010600030101010101" pitchFamily="2" charset="-122"/>
              </a:rPr>
              <a:t>t</a:t>
            </a:r>
            <a:r>
              <a:rPr lang="zh-CN" altLang="en-US" dirty="0">
                <a:solidFill>
                  <a:schemeClr val="tx1">
                    <a:lumMod val="75000"/>
                    <a:lumOff val="25000"/>
                  </a:schemeClr>
                </a:solidFill>
                <a:latin typeface="+mn-lt"/>
                <a:ea typeface="宋体" panose="02010600030101010101" pitchFamily="2" charset="-122"/>
              </a:rPr>
              <a:t>的观测值</a:t>
            </a:r>
          </a:p>
          <a:p>
            <a:pPr marL="566928" lvl="2" indent="-182880" defTabSz="914400" eaLnBrk="1" hangingPunct="1"/>
            <a:r>
              <a:rPr lang="en-US" altLang="zh-CN" dirty="0">
                <a:solidFill>
                  <a:schemeClr val="tx1">
                    <a:lumMod val="75000"/>
                    <a:lumOff val="25000"/>
                  </a:schemeClr>
                </a:solidFill>
                <a:latin typeface="+mn-lt"/>
                <a:ea typeface="宋体" panose="02010600030101010101" pitchFamily="2" charset="-122"/>
              </a:rPr>
              <a:t>     = </a:t>
            </a:r>
            <a:r>
              <a:rPr lang="zh-CN" altLang="en-US" dirty="0">
                <a:solidFill>
                  <a:schemeClr val="tx1">
                    <a:lumMod val="75000"/>
                    <a:lumOff val="25000"/>
                  </a:schemeClr>
                </a:solidFill>
                <a:latin typeface="+mn-lt"/>
                <a:ea typeface="宋体" panose="02010600030101010101" pitchFamily="2" charset="-122"/>
              </a:rPr>
              <a:t>时段</a:t>
            </a:r>
            <a:r>
              <a:rPr lang="en-US" altLang="zh-CN" dirty="0">
                <a:solidFill>
                  <a:schemeClr val="tx1">
                    <a:lumMod val="75000"/>
                    <a:lumOff val="25000"/>
                  </a:schemeClr>
                </a:solidFill>
                <a:latin typeface="+mn-lt"/>
                <a:ea typeface="宋体" panose="02010600030101010101" pitchFamily="2" charset="-122"/>
              </a:rPr>
              <a:t>t</a:t>
            </a:r>
            <a:r>
              <a:rPr lang="zh-CN" altLang="en-US" dirty="0">
                <a:solidFill>
                  <a:schemeClr val="tx1">
                    <a:lumMod val="75000"/>
                    <a:lumOff val="25000"/>
                  </a:schemeClr>
                </a:solidFill>
                <a:latin typeface="+mn-lt"/>
                <a:ea typeface="宋体" panose="02010600030101010101" pitchFamily="2" charset="-122"/>
              </a:rPr>
              <a:t>的旧预测</a:t>
            </a:r>
          </a:p>
          <a:p>
            <a:pPr marL="566928" lvl="2" indent="-182880" defTabSz="914400" eaLnBrk="1" hangingPunct="1"/>
            <a:r>
              <a:rPr lang="zh-CN" altLang="en-US" dirty="0">
                <a:solidFill>
                  <a:schemeClr val="tx1">
                    <a:lumMod val="75000"/>
                    <a:lumOff val="25000"/>
                  </a:schemeClr>
                </a:solidFill>
                <a:latin typeface="+mn-lt"/>
                <a:ea typeface="宋体" panose="02010600030101010101" pitchFamily="2" charset="-122"/>
              </a:rPr>
              <a:t>预测</a:t>
            </a:r>
            <a:r>
              <a:rPr lang="en-US" altLang="zh-CN" dirty="0"/>
              <a:t>F</a:t>
            </a:r>
            <a:r>
              <a:rPr lang="en-US" altLang="zh-CN" baseline="-25000" dirty="0"/>
              <a:t>t+1</a:t>
            </a:r>
            <a:r>
              <a:rPr lang="zh-CN" altLang="en-US" dirty="0">
                <a:solidFill>
                  <a:schemeClr val="tx1">
                    <a:lumMod val="75000"/>
                    <a:lumOff val="25000"/>
                  </a:schemeClr>
                </a:solidFill>
                <a:latin typeface="+mn-lt"/>
              </a:rPr>
              <a:t>是基于用权重</a:t>
            </a:r>
            <a:r>
              <a:rPr lang="en-US" altLang="zh-CN" dirty="0">
                <a:solidFill>
                  <a:schemeClr val="tx1">
                    <a:lumMod val="75000"/>
                    <a:lumOff val="25000"/>
                  </a:schemeClr>
                </a:solidFill>
                <a:latin typeface="+mn-lt"/>
              </a:rPr>
              <a:t>α</a:t>
            </a:r>
            <a:r>
              <a:rPr lang="zh-CN" altLang="en-US" dirty="0">
                <a:solidFill>
                  <a:schemeClr val="tx1">
                    <a:lumMod val="75000"/>
                    <a:lumOff val="25000"/>
                  </a:schemeClr>
                </a:solidFill>
                <a:latin typeface="+mn-lt"/>
              </a:rPr>
              <a:t>对最近的</a:t>
            </a:r>
            <a:r>
              <a:rPr lang="zh-CN" altLang="en-US" dirty="0">
                <a:solidFill>
                  <a:schemeClr val="tx1">
                    <a:lumMod val="75000"/>
                    <a:lumOff val="25000"/>
                  </a:schemeClr>
                </a:solidFill>
                <a:latin typeface="+mn-lt"/>
                <a:ea typeface="宋体" panose="02010600030101010101" pitchFamily="2" charset="-122"/>
              </a:rPr>
              <a:t>观测值</a:t>
            </a:r>
            <a:r>
              <a:rPr lang="en-US" altLang="zh-CN" i="1" dirty="0" err="1">
                <a:sym typeface="Symbol" panose="05050102010706020507" pitchFamily="18" charset="2"/>
              </a:rPr>
              <a:t>y</a:t>
            </a:r>
            <a:r>
              <a:rPr lang="en-US" altLang="zh-CN" baseline="-25000" dirty="0" err="1">
                <a:sym typeface="Symbol" panose="05050102010706020507" pitchFamily="18" charset="2"/>
              </a:rPr>
              <a:t>t</a:t>
            </a:r>
            <a:r>
              <a:rPr lang="zh-CN" altLang="en-US" dirty="0">
                <a:solidFill>
                  <a:schemeClr val="tx1">
                    <a:lumMod val="75000"/>
                    <a:lumOff val="25000"/>
                  </a:schemeClr>
                </a:solidFill>
                <a:latin typeface="+mn-lt"/>
                <a:ea typeface="宋体" panose="02010600030101010101" pitchFamily="2" charset="-122"/>
              </a:rPr>
              <a:t>加权，并用权重</a:t>
            </a:r>
            <a:r>
              <a:rPr lang="en-US" altLang="zh-CN" dirty="0">
                <a:solidFill>
                  <a:schemeClr val="tx1">
                    <a:lumMod val="75000"/>
                    <a:lumOff val="25000"/>
                  </a:schemeClr>
                </a:solidFill>
                <a:latin typeface="+mn-lt"/>
                <a:ea typeface="宋体" panose="02010600030101010101" pitchFamily="2" charset="-122"/>
              </a:rPr>
              <a:t>1-α</a:t>
            </a:r>
            <a:r>
              <a:rPr lang="zh-CN" altLang="en-US" dirty="0">
                <a:solidFill>
                  <a:schemeClr val="tx1">
                    <a:lumMod val="75000"/>
                    <a:lumOff val="25000"/>
                  </a:schemeClr>
                </a:solidFill>
                <a:latin typeface="+mn-lt"/>
                <a:ea typeface="宋体" panose="02010600030101010101" pitchFamily="2" charset="-122"/>
              </a:rPr>
              <a:t>对最近的预测值</a:t>
            </a:r>
            <a:r>
              <a:rPr lang="en-US" altLang="zh-CN" dirty="0">
                <a:sym typeface="Symbol" panose="05050102010706020507" pitchFamily="18" charset="2"/>
              </a:rPr>
              <a:t>F</a:t>
            </a:r>
            <a:r>
              <a:rPr lang="en-US" altLang="zh-CN" baseline="-25000" dirty="0">
                <a:sym typeface="Symbol" panose="05050102010706020507" pitchFamily="18" charset="2"/>
              </a:rPr>
              <a:t>t</a:t>
            </a:r>
            <a:r>
              <a:rPr lang="en-US" altLang="zh-CN" dirty="0">
                <a:sym typeface="Symbol" panose="05050102010706020507" pitchFamily="18" charset="2"/>
              </a:rPr>
              <a:t> </a:t>
            </a:r>
            <a:r>
              <a:rPr lang="zh-CN" altLang="en-US" dirty="0">
                <a:sym typeface="Symbol" panose="05050102010706020507" pitchFamily="18" charset="2"/>
              </a:rPr>
              <a:t>进行加权</a:t>
            </a:r>
            <a:endParaRPr lang="en-US" altLang="zh-CN" dirty="0">
              <a:solidFill>
                <a:schemeClr val="tx1">
                  <a:lumMod val="75000"/>
                  <a:lumOff val="25000"/>
                </a:schemeClr>
              </a:solidFill>
              <a:latin typeface="+mn-lt"/>
              <a:ea typeface="宋体" panose="02010600030101010101" pitchFamily="2" charset="-122"/>
            </a:endParaRPr>
          </a:p>
        </p:txBody>
      </p:sp>
      <p:graphicFrame>
        <p:nvGraphicFramePr>
          <p:cNvPr id="50183" name="Object 4"/>
          <p:cNvGraphicFramePr>
            <a:graphicFrameLocks noChangeAspect="1"/>
          </p:cNvGraphicFramePr>
          <p:nvPr/>
        </p:nvGraphicFramePr>
        <p:xfrm>
          <a:off x="2962275" y="1868488"/>
          <a:ext cx="2616200" cy="457200"/>
        </p:xfrm>
        <a:graphic>
          <a:graphicData uri="http://schemas.openxmlformats.org/presentationml/2006/ole">
            <mc:AlternateContent xmlns:mc="http://schemas.openxmlformats.org/markup-compatibility/2006">
              <mc:Choice xmlns:v="urn:schemas-microsoft-com:vml" Requires="v">
                <p:oleObj spid="_x0000_s50219" name="Equation" r:id="rId3" imgW="1320800" imgH="228600" progId="Equation.3">
                  <p:embed/>
                </p:oleObj>
              </mc:Choice>
              <mc:Fallback>
                <p:oleObj name="Equation" r:id="rId3" imgW="13208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2275" y="1868488"/>
                        <a:ext cx="261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4" name="Object 5"/>
          <p:cNvGraphicFramePr>
            <a:graphicFrameLocks noChangeAspect="1"/>
          </p:cNvGraphicFramePr>
          <p:nvPr/>
        </p:nvGraphicFramePr>
        <p:xfrm>
          <a:off x="1666875" y="2325688"/>
          <a:ext cx="609600" cy="425450"/>
        </p:xfrm>
        <a:graphic>
          <a:graphicData uri="http://schemas.openxmlformats.org/presentationml/2006/ole">
            <mc:AlternateContent xmlns:mc="http://schemas.openxmlformats.org/markup-compatibility/2006">
              <mc:Choice xmlns:v="urn:schemas-microsoft-com:vml" Requires="v">
                <p:oleObj spid="_x0000_s50220" name="Equation" r:id="rId5" imgW="381000" imgH="228600" progId="Equation.3">
                  <p:embed/>
                </p:oleObj>
              </mc:Choice>
              <mc:Fallback>
                <p:oleObj name="Equation" r:id="rId5" imgW="3810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6875" y="2325688"/>
                        <a:ext cx="6096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5" name="Object 6"/>
          <p:cNvGraphicFramePr>
            <a:graphicFrameLocks noChangeAspect="1"/>
          </p:cNvGraphicFramePr>
          <p:nvPr/>
        </p:nvGraphicFramePr>
        <p:xfrm>
          <a:off x="1571625" y="3381375"/>
          <a:ext cx="441325" cy="457200"/>
        </p:xfrm>
        <a:graphic>
          <a:graphicData uri="http://schemas.openxmlformats.org/presentationml/2006/ole">
            <mc:AlternateContent xmlns:mc="http://schemas.openxmlformats.org/markup-compatibility/2006">
              <mc:Choice xmlns:v="urn:schemas-microsoft-com:vml" Requires="v">
                <p:oleObj spid="_x0000_s50221" name="Equation" r:id="rId7" imgW="165028" imgH="228501" progId="Equation.3">
                  <p:embed/>
                </p:oleObj>
              </mc:Choice>
              <mc:Fallback>
                <p:oleObj name="Equation" r:id="rId7" imgW="165028" imgH="228501"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1625" y="3381375"/>
                        <a:ext cx="441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简单指数平滑法</a:t>
            </a:r>
            <a:endParaRPr lang="zh-CN" altLang="en-US" dirty="0">
              <a:solidFill>
                <a:schemeClr val="tx1">
                  <a:lumMod val="75000"/>
                  <a:lumOff val="25000"/>
                </a:schemeClr>
              </a:solidFill>
            </a:endParaRPr>
          </a:p>
        </p:txBody>
      </p:sp>
      <p:sp>
        <p:nvSpPr>
          <p:cNvPr id="51203" name="内容占位符 2"/>
          <p:cNvSpPr>
            <a:spLocks noGrp="1"/>
          </p:cNvSpPr>
          <p:nvPr>
            <p:ph idx="1"/>
          </p:nvPr>
        </p:nvSpPr>
        <p:spPr/>
        <p:txBody>
          <a:bodyPr/>
          <a:lstStyle/>
          <a:p>
            <a:pPr eaLnBrk="1" hangingPunct="1"/>
            <a:r>
              <a:rPr lang="zh-CN" altLang="en-US" dirty="0"/>
              <a:t>如果将前面的方程用其分量代替</a:t>
            </a:r>
            <a:r>
              <a:rPr lang="en-US" altLang="zh-CN" dirty="0"/>
              <a:t>Ft</a:t>
            </a:r>
            <a:r>
              <a:rPr lang="zh-CN" altLang="en-US" dirty="0"/>
              <a:t>展开，则可以更好地看到指数平滑的含义，如下所示：</a:t>
            </a:r>
          </a:p>
        </p:txBody>
      </p:sp>
      <p:sp>
        <p:nvSpPr>
          <p:cNvPr id="51204"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5120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38</a:t>
            </a:r>
          </a:p>
        </p:txBody>
      </p:sp>
      <p:graphicFrame>
        <p:nvGraphicFramePr>
          <p:cNvPr id="51207" name="Object 4"/>
          <p:cNvGraphicFramePr>
            <a:graphicFrameLocks noChangeAspect="1"/>
          </p:cNvGraphicFramePr>
          <p:nvPr/>
        </p:nvGraphicFramePr>
        <p:xfrm>
          <a:off x="2995613" y="2638425"/>
          <a:ext cx="4191000" cy="1289050"/>
        </p:xfrm>
        <a:graphic>
          <a:graphicData uri="http://schemas.openxmlformats.org/presentationml/2006/ole">
            <mc:AlternateContent xmlns:mc="http://schemas.openxmlformats.org/markup-compatibility/2006">
              <mc:Choice xmlns:v="urn:schemas-microsoft-com:vml" Requires="v">
                <p:oleObj spid="_x0000_s51217" name="Equation" r:id="rId3" imgW="2273300" imgH="698500" progId="Equation.3">
                  <p:embed/>
                </p:oleObj>
              </mc:Choice>
              <mc:Fallback>
                <p:oleObj name="Equation" r:id="rId3" imgW="2273300" imgH="698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5613" y="2638425"/>
                        <a:ext cx="4191000" cy="1289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简单指数平滑法</a:t>
            </a:r>
            <a:endParaRPr lang="zh-CN" altLang="en-US" dirty="0">
              <a:solidFill>
                <a:schemeClr val="tx1">
                  <a:lumMod val="75000"/>
                  <a:lumOff val="25000"/>
                </a:schemeClr>
              </a:solidFill>
            </a:endParaRPr>
          </a:p>
        </p:txBody>
      </p:sp>
      <p:sp>
        <p:nvSpPr>
          <p:cNvPr id="52227" name="内容占位符 2"/>
          <p:cNvSpPr>
            <a:spLocks noGrp="1"/>
          </p:cNvSpPr>
          <p:nvPr>
            <p:ph idx="1"/>
          </p:nvPr>
        </p:nvSpPr>
        <p:spPr/>
        <p:txBody>
          <a:bodyPr/>
          <a:lstStyle/>
          <a:p>
            <a:pPr eaLnBrk="1" hangingPunct="1"/>
            <a:r>
              <a:rPr lang="zh-CN" altLang="en-US" dirty="0"/>
              <a:t>如果重复这个替代过程，用分量代替</a:t>
            </a:r>
            <a:r>
              <a:rPr lang="en-US" altLang="zh-CN" dirty="0"/>
              <a:t>F</a:t>
            </a:r>
            <a:r>
              <a:rPr lang="en-US" altLang="zh-CN" baseline="-25000" dirty="0"/>
              <a:t>t-1 </a:t>
            </a:r>
            <a:r>
              <a:rPr lang="zh-CN" altLang="en-US" dirty="0"/>
              <a:t>，用分量代替</a:t>
            </a:r>
            <a:r>
              <a:rPr lang="en-US" altLang="zh-CN" dirty="0"/>
              <a:t>F</a:t>
            </a:r>
            <a:r>
              <a:rPr lang="en-US" altLang="zh-CN" baseline="-25000" dirty="0"/>
              <a:t>t-2 </a:t>
            </a:r>
            <a:r>
              <a:rPr lang="zh-CN" altLang="en-US" dirty="0"/>
              <a:t>，结果是：</a:t>
            </a:r>
          </a:p>
          <a:p>
            <a:pPr eaLnBrk="1" hangingPunct="1"/>
            <a:r>
              <a:rPr lang="zh-CN" altLang="en-US" dirty="0"/>
              <a:t> </a:t>
            </a:r>
          </a:p>
          <a:p>
            <a:pPr eaLnBrk="1" hangingPunct="1"/>
            <a:r>
              <a:rPr lang="zh-CN" altLang="en-US" dirty="0"/>
              <a:t>因此，</a:t>
            </a:r>
            <a:r>
              <a:rPr lang="en-US" altLang="zh-CN" dirty="0"/>
              <a:t> F</a:t>
            </a:r>
            <a:r>
              <a:rPr lang="en-US" altLang="zh-CN" baseline="-25000" dirty="0"/>
              <a:t>t+1</a:t>
            </a:r>
            <a:r>
              <a:rPr lang="zh-CN" altLang="en-US" dirty="0"/>
              <a:t>是所有过去观测值的加权移动平均值。</a:t>
            </a:r>
          </a:p>
        </p:txBody>
      </p:sp>
      <p:sp>
        <p:nvSpPr>
          <p:cNvPr id="52228"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5223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39</a:t>
            </a:r>
          </a:p>
        </p:txBody>
      </p:sp>
      <p:graphicFrame>
        <p:nvGraphicFramePr>
          <p:cNvPr id="52231" name="Object 4"/>
          <p:cNvGraphicFramePr>
            <a:graphicFrameLocks noChangeAspect="1"/>
          </p:cNvGraphicFramePr>
          <p:nvPr/>
        </p:nvGraphicFramePr>
        <p:xfrm>
          <a:off x="1757363" y="2225675"/>
          <a:ext cx="7315200" cy="425450"/>
        </p:xfrm>
        <a:graphic>
          <a:graphicData uri="http://schemas.openxmlformats.org/presentationml/2006/ole">
            <mc:AlternateContent xmlns:mc="http://schemas.openxmlformats.org/markup-compatibility/2006">
              <mc:Choice xmlns:v="urn:schemas-microsoft-com:vml" Requires="v">
                <p:oleObj spid="_x0000_s52242" name="Equation" r:id="rId3" imgW="4533900" imgH="241300" progId="Equation.3">
                  <p:embed/>
                </p:oleObj>
              </mc:Choice>
              <mc:Fallback>
                <p:oleObj name="Equation" r:id="rId3" imgW="4533900" imgH="241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7363" y="2225675"/>
                        <a:ext cx="7315200"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预测误差</a:t>
            </a:r>
            <a:endParaRPr lang="zh-CN" altLang="en-US" dirty="0">
              <a:solidFill>
                <a:schemeClr val="tx1">
                  <a:lumMod val="75000"/>
                  <a:lumOff val="25000"/>
                </a:schemeClr>
              </a:solidFill>
            </a:endParaRPr>
          </a:p>
        </p:txBody>
      </p:sp>
      <p:sp>
        <p:nvSpPr>
          <p:cNvPr id="14339"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1434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4</a:t>
            </a:r>
          </a:p>
        </p:txBody>
      </p:sp>
      <p:sp>
        <p:nvSpPr>
          <p:cNvPr id="7" name="矩形 6">
            <a:extLst/>
          </p:cNvPr>
          <p:cNvSpPr/>
          <p:nvPr/>
        </p:nvSpPr>
        <p:spPr>
          <a:xfrm>
            <a:off x="3714750" y="1382713"/>
            <a:ext cx="2492990" cy="369332"/>
          </a:xfrm>
          <a:prstGeom prst="rect">
            <a:avLst/>
          </a:prstGeom>
        </p:spPr>
        <p:txBody>
          <a:bodyPr wrap="none">
            <a:spAutoFit/>
          </a:bodyPr>
          <a:lstStyle/>
          <a:p>
            <a:pPr fontAlgn="auto">
              <a:spcBef>
                <a:spcPct val="50000"/>
              </a:spcBef>
              <a:spcAft>
                <a:spcPts val="0"/>
              </a:spcAft>
              <a:defRPr/>
            </a:pPr>
            <a:r>
              <a:rPr lang="zh-CN" altLang="en-US" dirty="0">
                <a:solidFill>
                  <a:schemeClr val="tx2">
                    <a:lumMod val="65000"/>
                    <a:lumOff val="35000"/>
                  </a:schemeClr>
                </a:solidFill>
                <a:latin typeface="Tahoma" pitchFamily="34" charset="0"/>
              </a:rPr>
              <a:t>便利店冰的销售额预测</a:t>
            </a:r>
            <a:endParaRPr lang="en-US" altLang="zh-CN" dirty="0">
              <a:solidFill>
                <a:schemeClr val="tx2">
                  <a:lumMod val="65000"/>
                  <a:lumOff val="35000"/>
                </a:schemeClr>
              </a:solidFill>
              <a:latin typeface="Tahoma" pitchFamily="34" charset="0"/>
            </a:endParaRPr>
          </a:p>
        </p:txBody>
      </p:sp>
      <p:graphicFrame>
        <p:nvGraphicFramePr>
          <p:cNvPr id="8" name="Group 4"/>
          <p:cNvGraphicFramePr>
            <a:graphicFrameLocks noGrp="1"/>
          </p:cNvGraphicFramePr>
          <p:nvPr/>
        </p:nvGraphicFramePr>
        <p:xfrm>
          <a:off x="2811463" y="2143125"/>
          <a:ext cx="6096000" cy="3428999"/>
        </p:xfrm>
        <a:graphic>
          <a:graphicData uri="http://schemas.openxmlformats.org/drawingml/2006/table">
            <a:tbl>
              <a:tblPr/>
              <a:tblGrid>
                <a:gridCol w="1600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tblGrid>
              <a:tr h="118883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br>
                        <a:rPr kumimoji="0" lang="en-US" altLang="zh-CN" sz="24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br>
                      <a:br>
                        <a:rPr kumimoji="0" lang="en-US" altLang="zh-CN" sz="24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br>
                      <a:r>
                        <a:rPr kumimoji="0" lang="en-US" altLang="zh-CN" sz="24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Month/Year</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(1)</a:t>
                      </a:r>
                      <a:br>
                        <a:rPr kumimoji="0" lang="en-US" altLang="zh-CN" sz="24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br>
                      <a:r>
                        <a:rPr kumimoji="0" lang="en-US" altLang="zh-CN" sz="24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Forecasted Value</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(2)</a:t>
                      </a:r>
                      <a:br>
                        <a:rPr kumimoji="0" lang="en-US" altLang="zh-CN" sz="24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br>
                      <a:r>
                        <a:rPr kumimoji="0" lang="en-US" altLang="zh-CN" sz="24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Actual Value</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(3) = (2) – (1)</a:t>
                      </a:r>
                      <a:br>
                        <a:rPr kumimoji="0" lang="en-US" altLang="zh-CN" sz="24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br>
                      <a:br>
                        <a:rPr kumimoji="0" lang="en-US" altLang="zh-CN" sz="24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br>
                      <a:r>
                        <a:rPr kumimoji="0" lang="en-US" altLang="zh-CN" sz="24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Error</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716029">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July 2000</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$390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$423</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$33</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6207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Aug 2000</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450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429</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-21</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62070">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Sept 2000</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289</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301</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sz="24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20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5pPr>
                      <a:lvl6pPr marL="25146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6pPr>
                      <a:lvl7pPr marL="29718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7pPr>
                      <a:lvl8pPr marL="34290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8pPr>
                      <a:lvl9pPr marL="3886200" indent="-228600" fontAlgn="base">
                        <a:lnSpc>
                          <a:spcPct val="90000"/>
                        </a:lnSpc>
                        <a:spcBef>
                          <a:spcPts val="200"/>
                        </a:spcBef>
                        <a:spcAft>
                          <a:spcPts val="400"/>
                        </a:spcAft>
                        <a:buClr>
                          <a:schemeClr val="accent1"/>
                        </a:buClr>
                        <a:buFont typeface="Calibri" panose="020F0502020204030204" pitchFamily="34" charset="0"/>
                        <a:defRPr>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12</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简单指数平滑法</a:t>
            </a:r>
            <a:endParaRPr lang="zh-CN" altLang="en-US" dirty="0">
              <a:solidFill>
                <a:schemeClr val="tx1">
                  <a:lumMod val="75000"/>
                  <a:lumOff val="25000"/>
                </a:schemeClr>
              </a:solidFill>
            </a:endParaRPr>
          </a:p>
        </p:txBody>
      </p:sp>
      <p:sp>
        <p:nvSpPr>
          <p:cNvPr id="53251" name="内容占位符 2"/>
          <p:cNvSpPr>
            <a:spLocks noGrp="1"/>
          </p:cNvSpPr>
          <p:nvPr>
            <p:ph idx="1"/>
          </p:nvPr>
        </p:nvSpPr>
        <p:spPr>
          <a:xfrm>
            <a:off x="1096963" y="1260475"/>
            <a:ext cx="9858904" cy="5060950"/>
          </a:xfrm>
        </p:spPr>
        <p:txBody>
          <a:bodyPr/>
          <a:lstStyle/>
          <a:p>
            <a:pPr eaLnBrk="1" hangingPunct="1"/>
            <a:r>
              <a:rPr lang="zh-CN" altLang="en-US" dirty="0"/>
              <a:t>下表显示了</a:t>
            </a:r>
            <a:r>
              <a:rPr lang="en-US" altLang="zh-CN" dirty="0"/>
              <a:t>α=0.2</a:t>
            </a:r>
            <a:r>
              <a:rPr lang="zh-CN" altLang="en-US" dirty="0"/>
              <a:t>，</a:t>
            </a:r>
            <a:r>
              <a:rPr lang="en-US" altLang="zh-CN" dirty="0"/>
              <a:t>0.4</a:t>
            </a:r>
            <a:r>
              <a:rPr lang="zh-CN" altLang="en-US" dirty="0"/>
              <a:t>，</a:t>
            </a:r>
            <a:r>
              <a:rPr lang="en-US" altLang="zh-CN" dirty="0"/>
              <a:t>0.6</a:t>
            </a:r>
            <a:r>
              <a:rPr lang="zh-CN" altLang="en-US" dirty="0"/>
              <a:t>，</a:t>
            </a:r>
            <a:r>
              <a:rPr lang="en-US" altLang="zh-CN" dirty="0"/>
              <a:t>0.8</a:t>
            </a:r>
            <a:r>
              <a:rPr lang="zh-CN" altLang="en-US" dirty="0"/>
              <a:t>，</a:t>
            </a:r>
            <a:r>
              <a:rPr lang="en-US" altLang="zh-CN" dirty="0"/>
              <a:t>0.9</a:t>
            </a:r>
            <a:r>
              <a:rPr lang="zh-CN" altLang="en-US" dirty="0"/>
              <a:t>时分配给过去观测值的权重</a:t>
            </a:r>
          </a:p>
        </p:txBody>
      </p:sp>
      <p:sp>
        <p:nvSpPr>
          <p:cNvPr id="53252"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5325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40</a:t>
            </a:r>
          </a:p>
        </p:txBody>
      </p:sp>
      <p:graphicFrame>
        <p:nvGraphicFramePr>
          <p:cNvPr id="53255" name="Object 4"/>
          <p:cNvGraphicFramePr>
            <a:graphicFrameLocks noChangeAspect="1"/>
          </p:cNvGraphicFramePr>
          <p:nvPr/>
        </p:nvGraphicFramePr>
        <p:xfrm>
          <a:off x="1644650" y="2686050"/>
          <a:ext cx="7391400" cy="2209800"/>
        </p:xfrm>
        <a:graphic>
          <a:graphicData uri="http://schemas.openxmlformats.org/presentationml/2006/ole">
            <mc:AlternateContent xmlns:mc="http://schemas.openxmlformats.org/markup-compatibility/2006">
              <mc:Choice xmlns:v="urn:schemas-microsoft-com:vml" Requires="v">
                <p:oleObj spid="_x0000_s53266" name="Worksheet" r:id="rId3" imgW="6561000" imgH="1822680" progId="Excel.Sheet.8">
                  <p:embed/>
                </p:oleObj>
              </mc:Choice>
              <mc:Fallback>
                <p:oleObj name="Worksheet" r:id="rId3" imgW="6561000" imgH="1822680" progId="Excel.Shee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650" y="2686050"/>
                        <a:ext cx="73914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简单指数平滑法</a:t>
            </a:r>
            <a:endParaRPr lang="zh-CN" altLang="en-US" dirty="0">
              <a:solidFill>
                <a:schemeClr val="tx1">
                  <a:lumMod val="75000"/>
                  <a:lumOff val="25000"/>
                </a:schemeClr>
              </a:solidFill>
            </a:endParaRPr>
          </a:p>
        </p:txBody>
      </p:sp>
      <p:sp>
        <p:nvSpPr>
          <p:cNvPr id="54275" name="内容占位符 2"/>
          <p:cNvSpPr>
            <a:spLocks noGrp="1"/>
          </p:cNvSpPr>
          <p:nvPr>
            <p:ph idx="1"/>
          </p:nvPr>
        </p:nvSpPr>
        <p:spPr/>
        <p:txBody>
          <a:bodyPr/>
          <a:lstStyle/>
          <a:p>
            <a:pPr eaLnBrk="1" hangingPunct="1"/>
            <a:r>
              <a:rPr lang="zh-CN" altLang="en-US" dirty="0"/>
              <a:t>按照以下形式重写的指数平滑方程阐明了权重因子</a:t>
            </a:r>
            <a:r>
              <a:rPr lang="en-US" altLang="zh-CN" dirty="0"/>
              <a:t>α</a:t>
            </a:r>
            <a:r>
              <a:rPr lang="zh-CN" altLang="en-US" dirty="0"/>
              <a:t>的作用。</a:t>
            </a:r>
          </a:p>
          <a:p>
            <a:pPr eaLnBrk="1" hangingPunct="1"/>
            <a:r>
              <a:rPr lang="zh-CN" altLang="en-US" dirty="0"/>
              <a:t> </a:t>
            </a:r>
          </a:p>
          <a:p>
            <a:pPr eaLnBrk="1" hangingPunct="1"/>
            <a:r>
              <a:rPr lang="zh-CN" altLang="en-US" dirty="0"/>
              <a:t>指数平滑预测是旧预测加上对上一次预测中发生的误差的调整。</a:t>
            </a:r>
          </a:p>
        </p:txBody>
      </p:sp>
      <p:sp>
        <p:nvSpPr>
          <p:cNvPr id="54276"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5427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41</a:t>
            </a:r>
          </a:p>
        </p:txBody>
      </p:sp>
      <p:graphicFrame>
        <p:nvGraphicFramePr>
          <p:cNvPr id="54279" name="Object 4"/>
          <p:cNvGraphicFramePr>
            <a:graphicFrameLocks noChangeAspect="1"/>
          </p:cNvGraphicFramePr>
          <p:nvPr>
            <p:extLst>
              <p:ext uri="{D42A27DB-BD31-4B8C-83A1-F6EECF244321}">
                <p14:modId xmlns:p14="http://schemas.microsoft.com/office/powerpoint/2010/main" val="4074082620"/>
              </p:ext>
            </p:extLst>
          </p:nvPr>
        </p:nvGraphicFramePr>
        <p:xfrm>
          <a:off x="3570288" y="1872192"/>
          <a:ext cx="2714625" cy="447675"/>
        </p:xfrm>
        <a:graphic>
          <a:graphicData uri="http://schemas.openxmlformats.org/presentationml/2006/ole">
            <mc:AlternateContent xmlns:mc="http://schemas.openxmlformats.org/markup-compatibility/2006">
              <mc:Choice xmlns:v="urn:schemas-microsoft-com:vml" Requires="v">
                <p:oleObj spid="_x0000_s54290" name="Equation" r:id="rId3" imgW="1295400" imgH="228600" progId="Equation.3">
                  <p:embed/>
                </p:oleObj>
              </mc:Choice>
              <mc:Fallback>
                <p:oleObj name="Equation" r:id="rId3" imgW="12954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0288" y="1872192"/>
                        <a:ext cx="2714625"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简单指数平滑法</a:t>
            </a:r>
            <a:endParaRPr lang="zh-CN" altLang="en-US" dirty="0">
              <a:solidFill>
                <a:schemeClr val="tx1">
                  <a:lumMod val="75000"/>
                  <a:lumOff val="25000"/>
                </a:schemeClr>
              </a:solidFill>
            </a:endParaRPr>
          </a:p>
        </p:txBody>
      </p:sp>
      <p:sp>
        <p:nvSpPr>
          <p:cNvPr id="55299" name="内容占位符 2"/>
          <p:cNvSpPr>
            <a:spLocks noGrp="1"/>
          </p:cNvSpPr>
          <p:nvPr>
            <p:ph idx="1"/>
          </p:nvPr>
        </p:nvSpPr>
        <p:spPr/>
        <p:txBody>
          <a:bodyPr/>
          <a:lstStyle/>
          <a:p>
            <a:pPr marL="91440" indent="-91440" eaLnBrk="1" hangingPunct="1"/>
            <a:r>
              <a:rPr lang="zh-CN" altLang="en-US" dirty="0">
                <a:solidFill>
                  <a:schemeClr val="tx1">
                    <a:lumMod val="75000"/>
                    <a:lumOff val="25000"/>
                  </a:schemeClr>
                </a:solidFill>
              </a:rPr>
              <a:t>平滑常数</a:t>
            </a:r>
            <a:r>
              <a:rPr lang="en-US" altLang="zh-CN" dirty="0">
                <a:solidFill>
                  <a:schemeClr val="tx1">
                    <a:lumMod val="75000"/>
                    <a:lumOff val="25000"/>
                  </a:schemeClr>
                </a:solidFill>
              </a:rPr>
              <a:t>α</a:t>
            </a:r>
            <a:r>
              <a:rPr lang="zh-CN" altLang="en-US" dirty="0">
                <a:solidFill>
                  <a:schemeClr val="tx1">
                    <a:lumMod val="75000"/>
                    <a:lumOff val="25000"/>
                  </a:schemeClr>
                </a:solidFill>
              </a:rPr>
              <a:t>的值必须介于</a:t>
            </a:r>
            <a:r>
              <a:rPr lang="en-US" altLang="zh-CN" dirty="0">
                <a:solidFill>
                  <a:schemeClr val="tx1">
                    <a:lumMod val="75000"/>
                    <a:lumOff val="25000"/>
                  </a:schemeClr>
                </a:solidFill>
              </a:rPr>
              <a:t>0</a:t>
            </a:r>
            <a:r>
              <a:rPr lang="zh-CN" altLang="en-US" dirty="0">
                <a:solidFill>
                  <a:schemeClr val="tx1">
                    <a:lumMod val="75000"/>
                    <a:lumOff val="25000"/>
                  </a:schemeClr>
                </a:solidFill>
              </a:rPr>
              <a:t>和</a:t>
            </a:r>
            <a:r>
              <a:rPr lang="en-US" altLang="zh-CN" dirty="0">
                <a:solidFill>
                  <a:schemeClr val="tx1">
                    <a:lumMod val="75000"/>
                    <a:lumOff val="25000"/>
                  </a:schemeClr>
                </a:solidFill>
              </a:rPr>
              <a:t>1</a:t>
            </a:r>
            <a:r>
              <a:rPr lang="zh-CN" altLang="en-US" dirty="0">
                <a:solidFill>
                  <a:schemeClr val="tx1">
                    <a:lumMod val="75000"/>
                    <a:lumOff val="25000"/>
                  </a:schemeClr>
                </a:solidFill>
              </a:rPr>
              <a:t>之间</a:t>
            </a:r>
          </a:p>
          <a:p>
            <a:pPr marL="91440" indent="-91440" eaLnBrk="1" hangingPunct="1"/>
            <a:r>
              <a:rPr lang="en-US" altLang="zh-CN" dirty="0">
                <a:solidFill>
                  <a:schemeClr val="tx1">
                    <a:lumMod val="75000"/>
                    <a:lumOff val="25000"/>
                  </a:schemeClr>
                </a:solidFill>
              </a:rPr>
              <a:t> α</a:t>
            </a:r>
            <a:r>
              <a:rPr lang="zh-CN" altLang="en-US" dirty="0">
                <a:solidFill>
                  <a:schemeClr val="tx1">
                    <a:lumMod val="75000"/>
                    <a:lumOff val="25000"/>
                  </a:schemeClr>
                </a:solidFill>
              </a:rPr>
              <a:t>不能等于</a:t>
            </a:r>
            <a:r>
              <a:rPr lang="en-US" altLang="zh-CN" dirty="0">
                <a:solidFill>
                  <a:schemeClr val="tx1">
                    <a:lumMod val="75000"/>
                    <a:lumOff val="25000"/>
                  </a:schemeClr>
                </a:solidFill>
              </a:rPr>
              <a:t>0</a:t>
            </a:r>
            <a:r>
              <a:rPr lang="zh-CN" altLang="en-US" dirty="0">
                <a:solidFill>
                  <a:schemeClr val="tx1">
                    <a:lumMod val="75000"/>
                    <a:lumOff val="25000"/>
                  </a:schemeClr>
                </a:solidFill>
              </a:rPr>
              <a:t>或</a:t>
            </a:r>
            <a:r>
              <a:rPr lang="en-US" altLang="zh-CN" dirty="0">
                <a:solidFill>
                  <a:schemeClr val="tx1">
                    <a:lumMod val="75000"/>
                    <a:lumOff val="25000"/>
                  </a:schemeClr>
                </a:solidFill>
              </a:rPr>
              <a:t>1</a:t>
            </a:r>
            <a:r>
              <a:rPr lang="zh-CN" altLang="en-US" dirty="0">
                <a:solidFill>
                  <a:schemeClr val="tx1">
                    <a:lumMod val="75000"/>
                    <a:lumOff val="25000"/>
                  </a:schemeClr>
                </a:solidFill>
              </a:rPr>
              <a:t>。</a:t>
            </a:r>
          </a:p>
          <a:p>
            <a:pPr marL="91440" indent="-91440" eaLnBrk="1" hangingPunct="1"/>
            <a:r>
              <a:rPr lang="zh-CN" altLang="en-US" dirty="0">
                <a:solidFill>
                  <a:schemeClr val="tx1">
                    <a:lumMod val="75000"/>
                    <a:lumOff val="25000"/>
                  </a:schemeClr>
                </a:solidFill>
              </a:rPr>
              <a:t>如果需要具有平滑随机变化的稳定预测，则需要较小的</a:t>
            </a:r>
            <a:r>
              <a:rPr lang="en-US" altLang="zh-CN" dirty="0">
                <a:solidFill>
                  <a:schemeClr val="tx1">
                    <a:lumMod val="75000"/>
                    <a:lumOff val="25000"/>
                  </a:schemeClr>
                </a:solidFill>
              </a:rPr>
              <a:t>α</a:t>
            </a:r>
            <a:r>
              <a:rPr lang="zh-CN" altLang="en-US" dirty="0">
                <a:solidFill>
                  <a:schemeClr val="tx1">
                    <a:lumMod val="75000"/>
                    <a:lumOff val="25000"/>
                  </a:schemeClr>
                </a:solidFill>
              </a:rPr>
              <a:t>值。</a:t>
            </a:r>
            <a:endParaRPr lang="en-US" altLang="zh-CN" dirty="0">
              <a:solidFill>
                <a:schemeClr val="tx1">
                  <a:lumMod val="75000"/>
                  <a:lumOff val="25000"/>
                </a:schemeClr>
              </a:solidFill>
            </a:endParaRPr>
          </a:p>
          <a:p>
            <a:pPr marL="91440" indent="-91440" eaLnBrk="1" hangingPunct="1"/>
            <a:r>
              <a:rPr lang="zh-CN" altLang="en-US" dirty="0">
                <a:solidFill>
                  <a:schemeClr val="tx1">
                    <a:lumMod val="75000"/>
                    <a:lumOff val="25000"/>
                  </a:schemeClr>
                </a:solidFill>
              </a:rPr>
              <a:t>如果需要对观测模式的实际变化作出快速响应，则较大的</a:t>
            </a:r>
            <a:r>
              <a:rPr lang="en-US" altLang="zh-CN" dirty="0">
                <a:solidFill>
                  <a:schemeClr val="tx1">
                    <a:lumMod val="75000"/>
                    <a:lumOff val="25000"/>
                  </a:schemeClr>
                </a:solidFill>
              </a:rPr>
              <a:t>α</a:t>
            </a:r>
            <a:r>
              <a:rPr lang="zh-CN" altLang="en-US" dirty="0">
                <a:solidFill>
                  <a:schemeClr val="tx1">
                    <a:lumMod val="75000"/>
                    <a:lumOff val="25000"/>
                  </a:schemeClr>
                </a:solidFill>
              </a:rPr>
              <a:t>值是合适的。</a:t>
            </a:r>
          </a:p>
        </p:txBody>
      </p:sp>
      <p:sp>
        <p:nvSpPr>
          <p:cNvPr id="55300"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5530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42</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简单指数平滑法</a:t>
            </a:r>
            <a:endParaRPr lang="zh-CN" altLang="en-US" dirty="0">
              <a:solidFill>
                <a:schemeClr val="tx1">
                  <a:lumMod val="75000"/>
                  <a:lumOff val="25000"/>
                </a:schemeClr>
              </a:solidFill>
            </a:endParaRPr>
          </a:p>
        </p:txBody>
      </p:sp>
      <p:sp>
        <p:nvSpPr>
          <p:cNvPr id="56323" name="内容占位符 2"/>
          <p:cNvSpPr>
            <a:spLocks noGrp="1"/>
          </p:cNvSpPr>
          <p:nvPr>
            <p:ph idx="1"/>
          </p:nvPr>
        </p:nvSpPr>
        <p:spPr/>
        <p:txBody>
          <a:bodyPr/>
          <a:lstStyle/>
          <a:p>
            <a:pPr eaLnBrk="1" hangingPunct="1"/>
            <a:r>
              <a:rPr lang="zh-CN" altLang="en-US" dirty="0"/>
              <a:t>为了估计</a:t>
            </a:r>
            <a:r>
              <a:rPr lang="en-US" altLang="zh-CN" dirty="0"/>
              <a:t>α</a:t>
            </a:r>
            <a:r>
              <a:rPr lang="zh-CN" altLang="en-US" dirty="0"/>
              <a:t>，计算</a:t>
            </a:r>
            <a:r>
              <a:rPr lang="en-US" altLang="zh-CN" dirty="0"/>
              <a:t>α</a:t>
            </a:r>
            <a:r>
              <a:rPr lang="zh-CN" altLang="en-US" dirty="0"/>
              <a:t>等于</a:t>
            </a:r>
            <a:r>
              <a:rPr lang="en-US" altLang="zh-CN" dirty="0"/>
              <a:t>.1</a:t>
            </a:r>
            <a:r>
              <a:rPr lang="zh-CN" altLang="en-US" dirty="0"/>
              <a:t>、</a:t>
            </a:r>
            <a:r>
              <a:rPr lang="en-US" altLang="zh-CN" dirty="0"/>
              <a:t>.2</a:t>
            </a:r>
            <a:r>
              <a:rPr lang="zh-CN" altLang="en-US" dirty="0"/>
              <a:t>、</a:t>
            </a:r>
            <a:r>
              <a:rPr lang="en-US" altLang="zh-CN" dirty="0"/>
              <a:t>.3</a:t>
            </a:r>
            <a:r>
              <a:rPr lang="zh-CN" altLang="en-US" dirty="0"/>
              <a:t>、</a:t>
            </a:r>
            <a:r>
              <a:rPr lang="en-US" altLang="zh-CN" dirty="0"/>
              <a:t>.9</a:t>
            </a:r>
            <a:r>
              <a:rPr lang="zh-CN" altLang="en-US" dirty="0"/>
              <a:t>的预测值，并计算每个预测值的预测误差平方和。</a:t>
            </a:r>
            <a:endParaRPr lang="en-US" altLang="zh-CN" dirty="0"/>
          </a:p>
          <a:p>
            <a:pPr eaLnBrk="1" hangingPunct="1"/>
            <a:r>
              <a:rPr lang="zh-CN" altLang="en-US" dirty="0"/>
              <a:t>选择具有最小</a:t>
            </a:r>
            <a:r>
              <a:rPr lang="en-US" altLang="zh-CN" dirty="0"/>
              <a:t>RMSE</a:t>
            </a:r>
            <a:r>
              <a:rPr lang="zh-CN" altLang="en-US" dirty="0"/>
              <a:t>的</a:t>
            </a:r>
            <a:r>
              <a:rPr lang="en-US" altLang="zh-CN" dirty="0"/>
              <a:t>α</a:t>
            </a:r>
            <a:r>
              <a:rPr lang="zh-CN" altLang="en-US" dirty="0"/>
              <a:t>值用于生成未来预测值。</a:t>
            </a:r>
          </a:p>
        </p:txBody>
      </p:sp>
      <p:sp>
        <p:nvSpPr>
          <p:cNvPr id="56324"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5632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43</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简单指数平滑法</a:t>
            </a:r>
            <a:endParaRPr lang="zh-CN" altLang="en-US" dirty="0">
              <a:solidFill>
                <a:schemeClr val="tx1">
                  <a:lumMod val="75000"/>
                  <a:lumOff val="25000"/>
                </a:schemeClr>
              </a:solidFill>
            </a:endParaRPr>
          </a:p>
        </p:txBody>
      </p:sp>
      <p:sp>
        <p:nvSpPr>
          <p:cNvPr id="57347"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5734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44</a:t>
            </a:r>
          </a:p>
        </p:txBody>
      </p:sp>
      <p:sp>
        <p:nvSpPr>
          <p:cNvPr id="57350" name="Rectangle 3"/>
          <p:cNvSpPr txBox="1">
            <a:spLocks noChangeArrowheads="1"/>
          </p:cNvSpPr>
          <p:nvPr/>
        </p:nvSpPr>
        <p:spPr bwMode="auto">
          <a:xfrm>
            <a:off x="1096963" y="1371600"/>
            <a:ext cx="10421937"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defTabSz="914400" eaLnBrk="1" hangingPunct="1">
              <a:lnSpc>
                <a:spcPct val="100000"/>
              </a:lnSpc>
            </a:pPr>
            <a:r>
              <a:rPr lang="zh-CN" altLang="en-US" dirty="0"/>
              <a:t>为了开始算法，我们需要</a:t>
            </a:r>
            <a:r>
              <a:rPr lang="en-US" altLang="zh-CN" dirty="0"/>
              <a:t>F</a:t>
            </a:r>
            <a:r>
              <a:rPr lang="en-US" altLang="zh-CN" baseline="-25000" dirty="0"/>
              <a:t>1</a:t>
            </a:r>
            <a:r>
              <a:rPr lang="en-US" altLang="zh-CN" dirty="0"/>
              <a:t> </a:t>
            </a:r>
            <a:r>
              <a:rPr lang="zh-CN" altLang="en-US" dirty="0"/>
              <a:t>，因为</a:t>
            </a:r>
          </a:p>
          <a:p>
            <a:pPr defTabSz="914400" eaLnBrk="1" hangingPunct="1">
              <a:lnSpc>
                <a:spcPct val="100000"/>
              </a:lnSpc>
            </a:pPr>
            <a:r>
              <a:rPr lang="zh-CN" altLang="en-US" dirty="0"/>
              <a:t> </a:t>
            </a:r>
          </a:p>
          <a:p>
            <a:pPr defTabSz="914400" eaLnBrk="1" hangingPunct="1">
              <a:lnSpc>
                <a:spcPct val="100000"/>
              </a:lnSpc>
            </a:pPr>
            <a:r>
              <a:rPr lang="zh-CN" altLang="en-US" dirty="0"/>
              <a:t>因为</a:t>
            </a:r>
            <a:r>
              <a:rPr lang="en-US" altLang="zh-CN" dirty="0"/>
              <a:t>F</a:t>
            </a:r>
            <a:r>
              <a:rPr lang="en-US" altLang="zh-CN" baseline="-25000" dirty="0"/>
              <a:t>1</a:t>
            </a:r>
            <a:r>
              <a:rPr lang="zh-CN" altLang="en-US" dirty="0"/>
              <a:t>未知，我们可以</a:t>
            </a:r>
          </a:p>
          <a:p>
            <a:pPr marL="384048" lvl="1" indent="-182880" defTabSz="914400" eaLnBrk="1" hangingPunct="1">
              <a:lnSpc>
                <a:spcPct val="100000"/>
              </a:lnSpc>
            </a:pPr>
            <a:r>
              <a:rPr lang="zh-CN" altLang="en-US" dirty="0">
                <a:solidFill>
                  <a:schemeClr val="tx1">
                    <a:lumMod val="75000"/>
                    <a:lumOff val="25000"/>
                  </a:schemeClr>
                </a:solidFill>
                <a:latin typeface="+mn-lt"/>
                <a:ea typeface="宋体" panose="02010600030101010101" pitchFamily="2" charset="-122"/>
              </a:rPr>
              <a:t>将第一个估计值设置为第一个观测值。</a:t>
            </a:r>
          </a:p>
          <a:p>
            <a:pPr marL="384048" lvl="1" indent="-182880" defTabSz="914400" eaLnBrk="1" hangingPunct="1">
              <a:lnSpc>
                <a:spcPct val="100000"/>
              </a:lnSpc>
            </a:pPr>
            <a:r>
              <a:rPr lang="zh-CN" altLang="en-US" dirty="0">
                <a:solidFill>
                  <a:schemeClr val="tx1">
                    <a:lumMod val="75000"/>
                    <a:lumOff val="25000"/>
                  </a:schemeClr>
                </a:solidFill>
                <a:latin typeface="+mn-lt"/>
                <a:ea typeface="宋体" panose="02010600030101010101" pitchFamily="2" charset="-122"/>
              </a:rPr>
              <a:t>使用前五个或六个观测值的平均值作为初始平滑值。</a:t>
            </a:r>
            <a:endParaRPr lang="en-US" altLang="zh-CN" dirty="0">
              <a:solidFill>
                <a:schemeClr val="tx1">
                  <a:lumMod val="75000"/>
                  <a:lumOff val="25000"/>
                </a:schemeClr>
              </a:solidFill>
              <a:latin typeface="+mn-lt"/>
              <a:ea typeface="宋体" panose="02010600030101010101" pitchFamily="2" charset="-122"/>
            </a:endParaRPr>
          </a:p>
        </p:txBody>
      </p:sp>
      <p:graphicFrame>
        <p:nvGraphicFramePr>
          <p:cNvPr id="57351" name="Object 4"/>
          <p:cNvGraphicFramePr>
            <a:graphicFrameLocks noChangeAspect="1"/>
          </p:cNvGraphicFramePr>
          <p:nvPr/>
        </p:nvGraphicFramePr>
        <p:xfrm>
          <a:off x="3570288" y="1906588"/>
          <a:ext cx="2819400" cy="488950"/>
        </p:xfrm>
        <a:graphic>
          <a:graphicData uri="http://schemas.openxmlformats.org/presentationml/2006/ole">
            <mc:AlternateContent xmlns:mc="http://schemas.openxmlformats.org/markup-compatibility/2006">
              <mc:Choice xmlns:v="urn:schemas-microsoft-com:vml" Requires="v">
                <p:oleObj spid="_x0000_s57362" name="Equation" r:id="rId3" imgW="1244060" imgH="215806" progId="Equation.3">
                  <p:embed/>
                </p:oleObj>
              </mc:Choice>
              <mc:Fallback>
                <p:oleObj name="Equation" r:id="rId3" imgW="1244060" imgH="215806"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0288" y="1906588"/>
                        <a:ext cx="28194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例子</a:t>
            </a:r>
            <a:endParaRPr lang="zh-CN" altLang="en-US" dirty="0">
              <a:solidFill>
                <a:schemeClr val="tx1">
                  <a:lumMod val="75000"/>
                  <a:lumOff val="25000"/>
                </a:schemeClr>
              </a:solidFill>
            </a:endParaRPr>
          </a:p>
        </p:txBody>
      </p:sp>
      <p:sp>
        <p:nvSpPr>
          <p:cNvPr id="58371"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5837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45</a:t>
            </a:r>
          </a:p>
        </p:txBody>
      </p:sp>
      <p:sp>
        <p:nvSpPr>
          <p:cNvPr id="58374" name="Rectangle 3"/>
          <p:cNvSpPr txBox="1">
            <a:spLocks noChangeArrowheads="1"/>
          </p:cNvSpPr>
          <p:nvPr/>
        </p:nvSpPr>
        <p:spPr bwMode="auto">
          <a:xfrm>
            <a:off x="1042988" y="1371600"/>
            <a:ext cx="381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defTabSz="914400" eaLnBrk="1" hangingPunct="1"/>
            <a:r>
              <a:rPr lang="zh-CN" altLang="en-US" sz="2000" dirty="0"/>
              <a:t>密歇根大学</a:t>
            </a:r>
            <a:r>
              <a:rPr lang="en-US" altLang="zh-CN" sz="2000" dirty="0"/>
              <a:t>1995</a:t>
            </a:r>
            <a:r>
              <a:rPr lang="zh-CN" altLang="en-US" sz="2000" dirty="0"/>
              <a:t>年</a:t>
            </a:r>
            <a:r>
              <a:rPr lang="en-US" altLang="zh-CN" sz="2000" dirty="0"/>
              <a:t>1</a:t>
            </a:r>
            <a:r>
              <a:rPr lang="zh-CN" altLang="en-US" sz="2000" dirty="0"/>
              <a:t>月至</a:t>
            </a:r>
            <a:r>
              <a:rPr lang="en-US" altLang="zh-CN" sz="2000" dirty="0"/>
              <a:t>1996</a:t>
            </a:r>
            <a:r>
              <a:rPr lang="zh-CN" altLang="en-US" sz="2000" dirty="0"/>
              <a:t>年</a:t>
            </a:r>
            <a:r>
              <a:rPr lang="en-US" altLang="zh-CN" sz="2000" dirty="0"/>
              <a:t>12</a:t>
            </a:r>
            <a:r>
              <a:rPr lang="zh-CN" altLang="en-US" sz="2000" dirty="0"/>
              <a:t>月的消费者信心指数。</a:t>
            </a:r>
            <a:endParaRPr lang="en-US" altLang="zh-CN" sz="2000" dirty="0"/>
          </a:p>
          <a:p>
            <a:pPr defTabSz="914400" eaLnBrk="1" hangingPunct="1"/>
            <a:r>
              <a:rPr lang="zh-CN" altLang="en-US" sz="2000" dirty="0"/>
              <a:t>我们希望使用简单指数平滑法预测密歇根大学的消费者信心指数。</a:t>
            </a:r>
            <a:endParaRPr lang="en-US" altLang="zh-CN" sz="2000" dirty="0"/>
          </a:p>
        </p:txBody>
      </p:sp>
      <p:graphicFrame>
        <p:nvGraphicFramePr>
          <p:cNvPr id="58375" name="Object 5"/>
          <p:cNvGraphicFramePr>
            <a:graphicFrameLocks noChangeAspect="1"/>
          </p:cNvGraphicFramePr>
          <p:nvPr/>
        </p:nvGraphicFramePr>
        <p:xfrm>
          <a:off x="6577013" y="1584325"/>
          <a:ext cx="2743200" cy="4114800"/>
        </p:xfrm>
        <a:graphic>
          <a:graphicData uri="http://schemas.openxmlformats.org/presentationml/2006/ole">
            <mc:AlternateContent xmlns:mc="http://schemas.openxmlformats.org/markup-compatibility/2006">
              <mc:Choice xmlns:v="urn:schemas-microsoft-com:vml" Requires="v">
                <p:oleObj spid="_x0000_s58386" name="Worksheet" r:id="rId4" imgW="1451160" imgH="4983840" progId="Excel.Sheet.8">
                  <p:embed/>
                </p:oleObj>
              </mc:Choice>
              <mc:Fallback>
                <p:oleObj name="Worksheet" r:id="rId4" imgW="1451160" imgH="4983840" progId="Excel.Shee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7013" y="1584325"/>
                        <a:ext cx="274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例子</a:t>
            </a:r>
            <a:endParaRPr lang="zh-CN" altLang="en-US" dirty="0">
              <a:solidFill>
                <a:schemeClr val="tx1">
                  <a:lumMod val="75000"/>
                  <a:lumOff val="25000"/>
                </a:schemeClr>
              </a:solidFill>
            </a:endParaRPr>
          </a:p>
        </p:txBody>
      </p:sp>
      <p:sp>
        <p:nvSpPr>
          <p:cNvPr id="60419"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6042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46</a:t>
            </a:r>
          </a:p>
        </p:txBody>
      </p:sp>
      <p:sp>
        <p:nvSpPr>
          <p:cNvPr id="60422" name="Rectangle 3"/>
          <p:cNvSpPr txBox="1">
            <a:spLocks noChangeArrowheads="1"/>
          </p:cNvSpPr>
          <p:nvPr/>
        </p:nvSpPr>
        <p:spPr bwMode="auto">
          <a:xfrm>
            <a:off x="1042988" y="1371600"/>
            <a:ext cx="381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defTabSz="914400" eaLnBrk="1" hangingPunct="1"/>
            <a:r>
              <a:rPr lang="zh-CN" altLang="en-US" sz="2000" dirty="0"/>
              <a:t>由于第一个周期没有可用的预测值，我们将把第一个估计值设置为第一个观测值。</a:t>
            </a:r>
          </a:p>
          <a:p>
            <a:pPr defTabSz="914400" eaLnBrk="1" hangingPunct="1"/>
            <a:r>
              <a:rPr lang="zh-CN" altLang="en-US" sz="2000" dirty="0"/>
              <a:t>我们尝试</a:t>
            </a:r>
            <a:r>
              <a:rPr lang="en-US" altLang="zh-CN" sz="2000" dirty="0"/>
              <a:t>α=0.3</a:t>
            </a:r>
            <a:r>
              <a:rPr lang="zh-CN" altLang="en-US" sz="2000" dirty="0"/>
              <a:t>和</a:t>
            </a:r>
            <a:r>
              <a:rPr lang="en-US" altLang="zh-CN" sz="2000" dirty="0"/>
              <a:t>0.6</a:t>
            </a:r>
            <a:r>
              <a:rPr lang="zh-CN" altLang="en-US" sz="2000" dirty="0"/>
              <a:t>。</a:t>
            </a:r>
            <a:endParaRPr lang="en-US" altLang="zh-CN" sz="2000" dirty="0"/>
          </a:p>
        </p:txBody>
      </p:sp>
      <p:graphicFrame>
        <p:nvGraphicFramePr>
          <p:cNvPr id="60423" name="Object 4"/>
          <p:cNvGraphicFramePr>
            <a:graphicFrameLocks noChangeAspect="1"/>
          </p:cNvGraphicFramePr>
          <p:nvPr/>
        </p:nvGraphicFramePr>
        <p:xfrm>
          <a:off x="6342063" y="1952625"/>
          <a:ext cx="4191000" cy="3594100"/>
        </p:xfrm>
        <a:graphic>
          <a:graphicData uri="http://schemas.openxmlformats.org/presentationml/2006/ole">
            <mc:AlternateContent xmlns:mc="http://schemas.openxmlformats.org/markup-compatibility/2006">
              <mc:Choice xmlns:v="urn:schemas-microsoft-com:vml" Requires="v">
                <p:oleObj spid="_x0000_s60434" name="Chart" r:id="rId4" imgW="4284000" imgH="3304800" progId="Excel.Chart.8">
                  <p:embed/>
                </p:oleObj>
              </mc:Choice>
              <mc:Fallback>
                <p:oleObj name="Chart" r:id="rId4" imgW="4284000" imgH="3304800" progId="Excel.Char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2063" y="1952625"/>
                        <a:ext cx="41910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例子</a:t>
            </a:r>
            <a:endParaRPr lang="zh-CN" altLang="en-US" dirty="0">
              <a:solidFill>
                <a:schemeClr val="tx1">
                  <a:lumMod val="75000"/>
                  <a:lumOff val="25000"/>
                </a:schemeClr>
              </a:solidFill>
            </a:endParaRPr>
          </a:p>
        </p:txBody>
      </p:sp>
      <p:sp>
        <p:nvSpPr>
          <p:cNvPr id="62467"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6246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47</a:t>
            </a:r>
          </a:p>
        </p:txBody>
      </p:sp>
      <p:sp>
        <p:nvSpPr>
          <p:cNvPr id="62470" name="Rectangle 3"/>
          <p:cNvSpPr txBox="1">
            <a:spLocks noChangeArrowheads="1"/>
          </p:cNvSpPr>
          <p:nvPr/>
        </p:nvSpPr>
        <p:spPr bwMode="auto">
          <a:xfrm>
            <a:off x="1042988" y="1371600"/>
            <a:ext cx="381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defTabSz="914400" eaLnBrk="1" hangingPunct="1"/>
            <a:r>
              <a:rPr lang="zh-CN" altLang="en-US" sz="2000" dirty="0"/>
              <a:t>注：第一次预测值是第一次观测值。</a:t>
            </a:r>
            <a:r>
              <a:rPr lang="en-US" altLang="zh-CN" sz="2000" dirty="0"/>
              <a:t>95</a:t>
            </a:r>
            <a:r>
              <a:rPr lang="zh-CN" altLang="en-US" sz="2000" dirty="0"/>
              <a:t>年</a:t>
            </a:r>
            <a:r>
              <a:rPr lang="en-US" altLang="zh-CN" sz="2000" dirty="0"/>
              <a:t>2</a:t>
            </a:r>
            <a:r>
              <a:rPr lang="zh-CN" altLang="en-US" sz="2000" dirty="0"/>
              <a:t>月（</a:t>
            </a:r>
            <a:r>
              <a:rPr lang="en-US" altLang="zh-CN" sz="2000" dirty="0"/>
              <a:t>t=2</a:t>
            </a:r>
            <a:r>
              <a:rPr lang="zh-CN" altLang="en-US" sz="2000" dirty="0"/>
              <a:t>）和</a:t>
            </a:r>
            <a:r>
              <a:rPr lang="en-US" altLang="zh-CN" sz="2000" dirty="0"/>
              <a:t>3</a:t>
            </a:r>
            <a:r>
              <a:rPr lang="zh-CN" altLang="en-US" sz="2000" dirty="0"/>
              <a:t>月（</a:t>
            </a:r>
            <a:r>
              <a:rPr lang="en-US" altLang="zh-CN" sz="2000" dirty="0"/>
              <a:t>t=3</a:t>
            </a:r>
            <a:r>
              <a:rPr lang="zh-CN" altLang="en-US" sz="2000" dirty="0"/>
              <a:t>）的预测值评估如下：</a:t>
            </a:r>
            <a:endParaRPr lang="en-US" altLang="zh-CN" sz="2000" dirty="0"/>
          </a:p>
        </p:txBody>
      </p:sp>
      <p:graphicFrame>
        <p:nvGraphicFramePr>
          <p:cNvPr id="62471" name="Object 6"/>
          <p:cNvGraphicFramePr>
            <a:graphicFrameLocks noChangeAspect="1"/>
          </p:cNvGraphicFramePr>
          <p:nvPr/>
        </p:nvGraphicFramePr>
        <p:xfrm>
          <a:off x="1157288" y="3216275"/>
          <a:ext cx="3581400" cy="852488"/>
        </p:xfrm>
        <a:graphic>
          <a:graphicData uri="http://schemas.openxmlformats.org/presentationml/2006/ole">
            <mc:AlternateContent xmlns:mc="http://schemas.openxmlformats.org/markup-compatibility/2006">
              <mc:Choice xmlns:v="urn:schemas-microsoft-com:vml" Requires="v">
                <p:oleObj spid="_x0000_s62493" name="Equation" r:id="rId4" imgW="3238500" imgH="685800" progId="Equation.3">
                  <p:embed/>
                </p:oleObj>
              </mc:Choice>
              <mc:Fallback>
                <p:oleObj name="Equation" r:id="rId4" imgW="3238500" imgH="6858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7288" y="3216275"/>
                        <a:ext cx="3581400" cy="852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72" name="Object 7"/>
          <p:cNvGraphicFramePr>
            <a:graphicFrameLocks noChangeAspect="1"/>
          </p:cNvGraphicFramePr>
          <p:nvPr/>
        </p:nvGraphicFramePr>
        <p:xfrm>
          <a:off x="6311900" y="1371600"/>
          <a:ext cx="3427413" cy="4303713"/>
        </p:xfrm>
        <a:graphic>
          <a:graphicData uri="http://schemas.openxmlformats.org/presentationml/2006/ole">
            <mc:AlternateContent xmlns:mc="http://schemas.openxmlformats.org/markup-compatibility/2006">
              <mc:Choice xmlns:v="urn:schemas-microsoft-com:vml" Requires="v">
                <p:oleObj spid="_x0000_s62494" name="Worksheet" r:id="rId6" imgW="3665160" imgH="7973280" progId="Excel.Sheet.8">
                  <p:embed/>
                </p:oleObj>
              </mc:Choice>
              <mc:Fallback>
                <p:oleObj name="Worksheet" r:id="rId6" imgW="3665160" imgH="7973280" progId="Excel.Sheet.8">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11900" y="1371600"/>
                        <a:ext cx="3427413" cy="430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例子</a:t>
            </a:r>
            <a:endParaRPr lang="zh-CN" altLang="en-US" dirty="0">
              <a:solidFill>
                <a:schemeClr val="tx1">
                  <a:lumMod val="75000"/>
                  <a:lumOff val="25000"/>
                </a:schemeClr>
              </a:solidFill>
            </a:endParaRPr>
          </a:p>
        </p:txBody>
      </p:sp>
      <p:sp>
        <p:nvSpPr>
          <p:cNvPr id="64515"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6451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48</a:t>
            </a:r>
          </a:p>
        </p:txBody>
      </p:sp>
      <p:sp>
        <p:nvSpPr>
          <p:cNvPr id="64518" name="Rectangle 3"/>
          <p:cNvSpPr txBox="1">
            <a:spLocks noChangeArrowheads="1"/>
          </p:cNvSpPr>
          <p:nvPr/>
        </p:nvSpPr>
        <p:spPr bwMode="auto">
          <a:xfrm>
            <a:off x="1096963" y="13716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defTabSz="914400" eaLnBrk="1" hangingPunct="1"/>
            <a:r>
              <a:rPr lang="zh-CN" altLang="en-US" sz="2400" dirty="0">
                <a:latin typeface="Times New Roman" panose="02020603050405020304" pitchFamily="18" charset="0"/>
              </a:rPr>
              <a:t>对于</a:t>
            </a:r>
            <a:r>
              <a:rPr lang="el-GR" altLang="zh-CN" sz="2400" dirty="0">
                <a:latin typeface="Times New Roman" panose="02020603050405020304" pitchFamily="18" charset="0"/>
              </a:rPr>
              <a:t>α=0.6</a:t>
            </a:r>
            <a:r>
              <a:rPr lang="zh-CN" altLang="el-GR" sz="2400" dirty="0">
                <a:latin typeface="Times New Roman" panose="02020603050405020304" pitchFamily="18" charset="0"/>
              </a:rPr>
              <a:t>，</a:t>
            </a:r>
            <a:r>
              <a:rPr lang="en-US" altLang="zh-CN" sz="2400" dirty="0">
                <a:latin typeface="Times New Roman" panose="02020603050405020304" pitchFamily="18" charset="0"/>
              </a:rPr>
              <a:t>RMSE=2.66</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defTabSz="914400" eaLnBrk="1" hangingPunct="1"/>
            <a:r>
              <a:rPr lang="zh-CN" altLang="en-US" sz="2400" dirty="0">
                <a:latin typeface="Times New Roman" panose="02020603050405020304" pitchFamily="18" charset="0"/>
              </a:rPr>
              <a:t>对于</a:t>
            </a:r>
            <a:r>
              <a:rPr lang="el-GR" altLang="zh-CN" sz="2400" dirty="0">
                <a:latin typeface="Times New Roman" panose="02020603050405020304" pitchFamily="18" charset="0"/>
              </a:rPr>
              <a:t>α=0.3</a:t>
            </a:r>
            <a:r>
              <a:rPr lang="zh-CN" altLang="el-GR" sz="2400" dirty="0">
                <a:latin typeface="Times New Roman" panose="02020603050405020304" pitchFamily="18" charset="0"/>
              </a:rPr>
              <a:t>，</a:t>
            </a:r>
            <a:r>
              <a:rPr lang="en-US" altLang="zh-CN" sz="2400" dirty="0">
                <a:latin typeface="Times New Roman" panose="02020603050405020304" pitchFamily="18" charset="0"/>
              </a:rPr>
              <a:t>RMSE=2.96</a:t>
            </a:r>
          </a:p>
        </p:txBody>
      </p:sp>
      <p:graphicFrame>
        <p:nvGraphicFramePr>
          <p:cNvPr id="64519" name="Object 0"/>
          <p:cNvGraphicFramePr>
            <a:graphicFrameLocks noChangeAspect="1"/>
          </p:cNvGraphicFramePr>
          <p:nvPr/>
        </p:nvGraphicFramePr>
        <p:xfrm>
          <a:off x="877888" y="2478088"/>
          <a:ext cx="7086600" cy="3495675"/>
        </p:xfrm>
        <a:graphic>
          <a:graphicData uri="http://schemas.openxmlformats.org/presentationml/2006/ole">
            <mc:AlternateContent xmlns:mc="http://schemas.openxmlformats.org/markup-compatibility/2006">
              <mc:Choice xmlns:v="urn:schemas-microsoft-com:vml" Requires="v">
                <p:oleObj spid="_x0000_s64530" name="Chart" r:id="rId3" imgW="11795760" imgH="6872400" progId="Excel.Chart.8">
                  <p:embed/>
                </p:oleObj>
              </mc:Choice>
              <mc:Fallback>
                <p:oleObj name="Chart" r:id="rId3" imgW="11795760" imgH="6872400" progId="Excel.Chart.8">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888" y="2478088"/>
                        <a:ext cx="7086600"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霍尔特指数平滑</a:t>
            </a:r>
            <a:endParaRPr lang="zh-CN" altLang="en-US" dirty="0">
              <a:solidFill>
                <a:schemeClr val="tx1">
                  <a:lumMod val="75000"/>
                  <a:lumOff val="25000"/>
                </a:schemeClr>
              </a:solidFill>
            </a:endParaRPr>
          </a:p>
        </p:txBody>
      </p:sp>
      <p:sp>
        <p:nvSpPr>
          <p:cNvPr id="65539"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6554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49</a:t>
            </a:r>
          </a:p>
        </p:txBody>
      </p:sp>
      <p:sp>
        <p:nvSpPr>
          <p:cNvPr id="65542" name="Rectangle 3"/>
          <p:cNvSpPr txBox="1">
            <a:spLocks noChangeArrowheads="1"/>
          </p:cNvSpPr>
          <p:nvPr/>
        </p:nvSpPr>
        <p:spPr bwMode="auto">
          <a:xfrm>
            <a:off x="1096963" y="1504950"/>
            <a:ext cx="10372725" cy="417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defTabSz="914400" eaLnBrk="1" hangingPunct="1"/>
            <a:r>
              <a:rPr lang="zh-CN" altLang="en-US" dirty="0"/>
              <a:t>霍尔特的双参数指数平滑法是简单指数平滑法的一个推广。</a:t>
            </a:r>
            <a:endParaRPr lang="en-US" altLang="zh-CN" dirty="0"/>
          </a:p>
          <a:p>
            <a:pPr defTabSz="914400" eaLnBrk="1" hangingPunct="1"/>
            <a:r>
              <a:rPr lang="zh-CN" altLang="en-US" dirty="0"/>
              <a:t>它在平滑方程中加入一个增长因子（或趋势因子），作为调整趋势的一种方法。</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en-US" altLang="zh-CN">
                <a:solidFill>
                  <a:schemeClr val="tx1">
                    <a:lumMod val="75000"/>
                    <a:lumOff val="25000"/>
                  </a:schemeClr>
                </a:solidFill>
              </a:rPr>
              <a:t>3</a:t>
            </a:r>
            <a:r>
              <a:rPr lang="zh-CN" altLang="en-US">
                <a:solidFill>
                  <a:schemeClr val="tx1">
                    <a:lumMod val="75000"/>
                    <a:lumOff val="25000"/>
                  </a:schemeClr>
                </a:solidFill>
              </a:rPr>
              <a:t>预测误差的度量</a:t>
            </a:r>
            <a:endParaRPr lang="zh-CN" altLang="en-US" dirty="0">
              <a:solidFill>
                <a:schemeClr val="tx1">
                  <a:lumMod val="75000"/>
                  <a:lumOff val="25000"/>
                </a:schemeClr>
              </a:solidFill>
            </a:endParaRPr>
          </a:p>
        </p:txBody>
      </p:sp>
      <p:sp>
        <p:nvSpPr>
          <p:cNvPr id="15363"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1536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5</a:t>
            </a:r>
          </a:p>
        </p:txBody>
      </p:sp>
      <p:sp>
        <p:nvSpPr>
          <p:cNvPr id="15366" name="Rectangle 3"/>
          <p:cNvSpPr txBox="1">
            <a:spLocks noChangeArrowheads="1"/>
          </p:cNvSpPr>
          <p:nvPr/>
        </p:nvSpPr>
        <p:spPr bwMode="auto">
          <a:xfrm>
            <a:off x="1096963" y="152876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defTabSz="914400" eaLnBrk="1" hangingPunct="1"/>
            <a:r>
              <a:rPr lang="zh-CN" altLang="en-US" dirty="0"/>
              <a:t>平均绝对偏差</a:t>
            </a:r>
          </a:p>
          <a:p>
            <a:pPr defTabSz="914400" eaLnBrk="1" hangingPunct="1"/>
            <a:r>
              <a:rPr lang="zh-CN" altLang="en-US" dirty="0"/>
              <a:t> </a:t>
            </a:r>
          </a:p>
          <a:p>
            <a:pPr defTabSz="914400" eaLnBrk="1" hangingPunct="1"/>
            <a:r>
              <a:rPr lang="zh-CN" altLang="en-US" dirty="0"/>
              <a:t> 均方误差</a:t>
            </a:r>
          </a:p>
          <a:p>
            <a:pPr defTabSz="914400" eaLnBrk="1" hangingPunct="1"/>
            <a:r>
              <a:rPr lang="zh-CN" altLang="en-US" dirty="0"/>
              <a:t> </a:t>
            </a:r>
          </a:p>
          <a:p>
            <a:pPr defTabSz="914400" eaLnBrk="1" hangingPunct="1"/>
            <a:r>
              <a:rPr lang="zh-CN" altLang="en-US" dirty="0"/>
              <a:t>均方根误差</a:t>
            </a:r>
            <a:endParaRPr lang="en-US" altLang="zh-CN" dirty="0"/>
          </a:p>
        </p:txBody>
      </p:sp>
      <p:sp>
        <p:nvSpPr>
          <p:cNvPr id="15367" name="Line 3"/>
          <p:cNvSpPr>
            <a:spLocks noChangeShapeType="1"/>
          </p:cNvSpPr>
          <p:nvPr/>
        </p:nvSpPr>
        <p:spPr bwMode="auto">
          <a:xfrm flipV="1">
            <a:off x="3214688" y="4656138"/>
            <a:ext cx="0" cy="10937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68" name="Line 4"/>
          <p:cNvSpPr>
            <a:spLocks noChangeShapeType="1"/>
          </p:cNvSpPr>
          <p:nvPr/>
        </p:nvSpPr>
        <p:spPr bwMode="auto">
          <a:xfrm>
            <a:off x="3214688" y="5799138"/>
            <a:ext cx="36433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69" name="Freeform 5"/>
          <p:cNvSpPr>
            <a:spLocks/>
          </p:cNvSpPr>
          <p:nvPr/>
        </p:nvSpPr>
        <p:spPr bwMode="auto">
          <a:xfrm>
            <a:off x="3375025" y="5043488"/>
            <a:ext cx="3140075" cy="373062"/>
          </a:xfrm>
          <a:custGeom>
            <a:avLst/>
            <a:gdLst>
              <a:gd name="T0" fmla="*/ 0 w 1489"/>
              <a:gd name="T1" fmla="*/ 386175510 h 245"/>
              <a:gd name="T2" fmla="*/ 644723404 w 1489"/>
              <a:gd name="T3" fmla="*/ 180370148 h 245"/>
              <a:gd name="T4" fmla="*/ 1040450882 w 1489"/>
              <a:gd name="T5" fmla="*/ 515672182 h 245"/>
              <a:gd name="T6" fmla="*/ 1436178359 w 1489"/>
              <a:gd name="T7" fmla="*/ 205806885 h 245"/>
              <a:gd name="T8" fmla="*/ 1729639351 w 1489"/>
              <a:gd name="T9" fmla="*/ 104059935 h 245"/>
              <a:gd name="T10" fmla="*/ 1929724761 w 1489"/>
              <a:gd name="T11" fmla="*/ 0 h 245"/>
              <a:gd name="T12" fmla="*/ 2147483646 w 1489"/>
              <a:gd name="T13" fmla="*/ 27749722 h 245"/>
              <a:gd name="T14" fmla="*/ 2147483646 w 1489"/>
              <a:gd name="T15" fmla="*/ 129496672 h 245"/>
              <a:gd name="T16" fmla="*/ 2147483646 w 1489"/>
              <a:gd name="T17" fmla="*/ 205806885 h 245"/>
              <a:gd name="T18" fmla="*/ 2147483646 w 1489"/>
              <a:gd name="T19" fmla="*/ 104059935 h 245"/>
              <a:gd name="T20" fmla="*/ 2147483646 w 1489"/>
              <a:gd name="T21" fmla="*/ 231243623 h 245"/>
              <a:gd name="T22" fmla="*/ 2147483646 w 1489"/>
              <a:gd name="T23" fmla="*/ 437048985 h 245"/>
              <a:gd name="T24" fmla="*/ 2147483646 w 1489"/>
              <a:gd name="T25" fmla="*/ 490235445 h 245"/>
              <a:gd name="T26" fmla="*/ 2147483646 w 1489"/>
              <a:gd name="T27" fmla="*/ 309865297 h 245"/>
              <a:gd name="T28" fmla="*/ 2147483646 w 1489"/>
              <a:gd name="T29" fmla="*/ 154933410 h 245"/>
              <a:gd name="T30" fmla="*/ 2147483646 w 1489"/>
              <a:gd name="T31" fmla="*/ 258991822 h 245"/>
              <a:gd name="T32" fmla="*/ 2147483646 w 1489"/>
              <a:gd name="T33" fmla="*/ 309865297 h 245"/>
              <a:gd name="T34" fmla="*/ 2147483646 w 1489"/>
              <a:gd name="T35" fmla="*/ 515672182 h 245"/>
              <a:gd name="T36" fmla="*/ 2147483646 w 1489"/>
              <a:gd name="T37" fmla="*/ 309865297 h 245"/>
              <a:gd name="T38" fmla="*/ 2147483646 w 1489"/>
              <a:gd name="T39" fmla="*/ 335302035 h 245"/>
              <a:gd name="T40" fmla="*/ 2147483646 w 1489"/>
              <a:gd name="T41" fmla="*/ 437048985 h 245"/>
              <a:gd name="T42" fmla="*/ 2147483646 w 1489"/>
              <a:gd name="T43" fmla="*/ 411612248 h 245"/>
              <a:gd name="T44" fmla="*/ 2147483646 w 1489"/>
              <a:gd name="T45" fmla="*/ 231243623 h 245"/>
              <a:gd name="T46" fmla="*/ 2147483646 w 1489"/>
              <a:gd name="T47" fmla="*/ 0 h 24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489"/>
              <a:gd name="T73" fmla="*/ 0 h 245"/>
              <a:gd name="T74" fmla="*/ 1489 w 1489"/>
              <a:gd name="T75" fmla="*/ 245 h 24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489" h="245">
                <a:moveTo>
                  <a:pt x="0" y="167"/>
                </a:moveTo>
                <a:cubicBezTo>
                  <a:pt x="41" y="128"/>
                  <a:pt x="91" y="96"/>
                  <a:pt x="145" y="78"/>
                </a:cubicBezTo>
                <a:cubicBezTo>
                  <a:pt x="172" y="124"/>
                  <a:pt x="197" y="185"/>
                  <a:pt x="234" y="223"/>
                </a:cubicBezTo>
                <a:cubicBezTo>
                  <a:pt x="262" y="179"/>
                  <a:pt x="280" y="121"/>
                  <a:pt x="323" y="89"/>
                </a:cubicBezTo>
                <a:cubicBezTo>
                  <a:pt x="344" y="73"/>
                  <a:pt x="367" y="60"/>
                  <a:pt x="389" y="45"/>
                </a:cubicBezTo>
                <a:cubicBezTo>
                  <a:pt x="407" y="33"/>
                  <a:pt x="434" y="0"/>
                  <a:pt x="434" y="0"/>
                </a:cubicBezTo>
                <a:cubicBezTo>
                  <a:pt x="468" y="36"/>
                  <a:pt x="483" y="50"/>
                  <a:pt x="523" y="12"/>
                </a:cubicBezTo>
                <a:cubicBezTo>
                  <a:pt x="530" y="27"/>
                  <a:pt x="539" y="41"/>
                  <a:pt x="545" y="56"/>
                </a:cubicBezTo>
                <a:cubicBezTo>
                  <a:pt x="550" y="67"/>
                  <a:pt x="545" y="87"/>
                  <a:pt x="556" y="89"/>
                </a:cubicBezTo>
                <a:cubicBezTo>
                  <a:pt x="579" y="93"/>
                  <a:pt x="626" y="58"/>
                  <a:pt x="645" y="45"/>
                </a:cubicBezTo>
                <a:cubicBezTo>
                  <a:pt x="685" y="85"/>
                  <a:pt x="697" y="122"/>
                  <a:pt x="756" y="100"/>
                </a:cubicBezTo>
                <a:cubicBezTo>
                  <a:pt x="782" y="127"/>
                  <a:pt x="783" y="165"/>
                  <a:pt x="812" y="189"/>
                </a:cubicBezTo>
                <a:cubicBezTo>
                  <a:pt x="825" y="200"/>
                  <a:pt x="841" y="204"/>
                  <a:pt x="856" y="212"/>
                </a:cubicBezTo>
                <a:cubicBezTo>
                  <a:pt x="891" y="158"/>
                  <a:pt x="899" y="187"/>
                  <a:pt x="934" y="134"/>
                </a:cubicBezTo>
                <a:cubicBezTo>
                  <a:pt x="935" y="129"/>
                  <a:pt x="953" y="63"/>
                  <a:pt x="967" y="67"/>
                </a:cubicBezTo>
                <a:cubicBezTo>
                  <a:pt x="983" y="71"/>
                  <a:pt x="980" y="98"/>
                  <a:pt x="989" y="112"/>
                </a:cubicBezTo>
                <a:cubicBezTo>
                  <a:pt x="995" y="121"/>
                  <a:pt x="1006" y="126"/>
                  <a:pt x="1012" y="134"/>
                </a:cubicBezTo>
                <a:cubicBezTo>
                  <a:pt x="1097" y="245"/>
                  <a:pt x="1024" y="166"/>
                  <a:pt x="1078" y="223"/>
                </a:cubicBezTo>
                <a:cubicBezTo>
                  <a:pt x="1130" y="145"/>
                  <a:pt x="1101" y="171"/>
                  <a:pt x="1156" y="134"/>
                </a:cubicBezTo>
                <a:cubicBezTo>
                  <a:pt x="1167" y="138"/>
                  <a:pt x="1181" y="137"/>
                  <a:pt x="1189" y="145"/>
                </a:cubicBezTo>
                <a:cubicBezTo>
                  <a:pt x="1201" y="157"/>
                  <a:pt x="1197" y="182"/>
                  <a:pt x="1212" y="189"/>
                </a:cubicBezTo>
                <a:cubicBezTo>
                  <a:pt x="1226" y="196"/>
                  <a:pt x="1241" y="182"/>
                  <a:pt x="1256" y="178"/>
                </a:cubicBezTo>
                <a:cubicBezTo>
                  <a:pt x="1292" y="124"/>
                  <a:pt x="1301" y="123"/>
                  <a:pt x="1367" y="100"/>
                </a:cubicBezTo>
                <a:cubicBezTo>
                  <a:pt x="1414" y="83"/>
                  <a:pt x="1456" y="36"/>
                  <a:pt x="1489" y="0"/>
                </a:cubicBezTo>
              </a:path>
            </a:pathLst>
          </a:cu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70" name="Freeform 6"/>
          <p:cNvSpPr>
            <a:spLocks/>
          </p:cNvSpPr>
          <p:nvPr/>
        </p:nvSpPr>
        <p:spPr bwMode="auto">
          <a:xfrm>
            <a:off x="3290888" y="4656138"/>
            <a:ext cx="3197225" cy="947737"/>
          </a:xfrm>
          <a:custGeom>
            <a:avLst/>
            <a:gdLst>
              <a:gd name="T0" fmla="*/ 0 w 1611"/>
              <a:gd name="T1" fmla="*/ 421131198 h 378"/>
              <a:gd name="T2" fmla="*/ 177196918 w 1611"/>
              <a:gd name="T3" fmla="*/ 490270869 h 378"/>
              <a:gd name="T4" fmla="*/ 570965640 w 1611"/>
              <a:gd name="T5" fmla="*/ 697694895 h 378"/>
              <a:gd name="T6" fmla="*/ 874168152 w 1611"/>
              <a:gd name="T7" fmla="*/ 1395389791 h 378"/>
              <a:gd name="T8" fmla="*/ 1051363085 w 1611"/>
              <a:gd name="T9" fmla="*/ 1816520989 h 378"/>
              <a:gd name="T10" fmla="*/ 1137993792 w 1611"/>
              <a:gd name="T11" fmla="*/ 2023945016 h 378"/>
              <a:gd name="T12" fmla="*/ 1267936875 w 1611"/>
              <a:gd name="T13" fmla="*/ 1885663167 h 378"/>
              <a:gd name="T14" fmla="*/ 1358503086 w 1611"/>
              <a:gd name="T15" fmla="*/ 1470815114 h 378"/>
              <a:gd name="T16" fmla="*/ 1531762514 w 1611"/>
              <a:gd name="T17" fmla="*/ 138281849 h 378"/>
              <a:gd name="T18" fmla="*/ 1752273793 w 1611"/>
              <a:gd name="T19" fmla="*/ 980544245 h 378"/>
              <a:gd name="T20" fmla="*/ 2055474320 w 1611"/>
              <a:gd name="T21" fmla="*/ 282849350 h 378"/>
              <a:gd name="T22" fmla="*/ 2147483646 w 1611"/>
              <a:gd name="T23" fmla="*/ 697694895 h 378"/>
              <a:gd name="T24" fmla="*/ 2147483646 w 1611"/>
              <a:gd name="T25" fmla="*/ 1049683916 h 378"/>
              <a:gd name="T26" fmla="*/ 2147483646 w 1611"/>
              <a:gd name="T27" fmla="*/ 69142178 h 378"/>
              <a:gd name="T28" fmla="*/ 2147483646 w 1611"/>
              <a:gd name="T29" fmla="*/ 842262397 h 378"/>
              <a:gd name="T30" fmla="*/ 2147483646 w 1611"/>
              <a:gd name="T31" fmla="*/ 1118826094 h 378"/>
              <a:gd name="T32" fmla="*/ 2147483646 w 1611"/>
              <a:gd name="T33" fmla="*/ 980544245 h 378"/>
              <a:gd name="T34" fmla="*/ 2147483646 w 1611"/>
              <a:gd name="T35" fmla="*/ 490270869 h 378"/>
              <a:gd name="T36" fmla="*/ 2147483646 w 1611"/>
              <a:gd name="T37" fmla="*/ 842262397 h 378"/>
              <a:gd name="T38" fmla="*/ 2147483646 w 1611"/>
              <a:gd name="T39" fmla="*/ 2147483646 h 378"/>
              <a:gd name="T40" fmla="*/ 2147483646 w 1611"/>
              <a:gd name="T41" fmla="*/ 1326250120 h 378"/>
              <a:gd name="T42" fmla="*/ 2147483646 w 1611"/>
              <a:gd name="T43" fmla="*/ 911402067 h 378"/>
              <a:gd name="T44" fmla="*/ 2147483646 w 1611"/>
              <a:gd name="T45" fmla="*/ 421131198 h 378"/>
              <a:gd name="T46" fmla="*/ 2147483646 w 1611"/>
              <a:gd name="T47" fmla="*/ 490270869 h 378"/>
              <a:gd name="T48" fmla="*/ 2147483646 w 1611"/>
              <a:gd name="T49" fmla="*/ 842262397 h 378"/>
              <a:gd name="T50" fmla="*/ 2147483646 w 1611"/>
              <a:gd name="T51" fmla="*/ 980544245 h 378"/>
              <a:gd name="T52" fmla="*/ 2147483646 w 1611"/>
              <a:gd name="T53" fmla="*/ 1747378811 h 378"/>
              <a:gd name="T54" fmla="*/ 2147483646 w 1611"/>
              <a:gd name="T55" fmla="*/ 980544245 h 378"/>
              <a:gd name="T56" fmla="*/ 2147483646 w 1611"/>
              <a:gd name="T57" fmla="*/ 0 h 378"/>
              <a:gd name="T58" fmla="*/ 2147483646 w 1611"/>
              <a:gd name="T59" fmla="*/ 911402067 h 378"/>
              <a:gd name="T60" fmla="*/ 2147483646 w 1611"/>
              <a:gd name="T61" fmla="*/ 1187968272 h 37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11"/>
              <a:gd name="T94" fmla="*/ 0 h 378"/>
              <a:gd name="T95" fmla="*/ 1611 w 1611"/>
              <a:gd name="T96" fmla="*/ 378 h 37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11" h="378">
                <a:moveTo>
                  <a:pt x="0" y="67"/>
                </a:moveTo>
                <a:cubicBezTo>
                  <a:pt x="15" y="71"/>
                  <a:pt x="30" y="74"/>
                  <a:pt x="45" y="78"/>
                </a:cubicBezTo>
                <a:cubicBezTo>
                  <a:pt x="79" y="88"/>
                  <a:pt x="145" y="111"/>
                  <a:pt x="145" y="111"/>
                </a:cubicBezTo>
                <a:cubicBezTo>
                  <a:pt x="178" y="146"/>
                  <a:pt x="198" y="181"/>
                  <a:pt x="222" y="222"/>
                </a:cubicBezTo>
                <a:cubicBezTo>
                  <a:pt x="236" y="245"/>
                  <a:pt x="252" y="267"/>
                  <a:pt x="267" y="289"/>
                </a:cubicBezTo>
                <a:cubicBezTo>
                  <a:pt x="274" y="300"/>
                  <a:pt x="289" y="322"/>
                  <a:pt x="289" y="322"/>
                </a:cubicBezTo>
                <a:cubicBezTo>
                  <a:pt x="300" y="315"/>
                  <a:pt x="315" y="311"/>
                  <a:pt x="322" y="300"/>
                </a:cubicBezTo>
                <a:cubicBezTo>
                  <a:pt x="335" y="280"/>
                  <a:pt x="345" y="234"/>
                  <a:pt x="345" y="234"/>
                </a:cubicBezTo>
                <a:cubicBezTo>
                  <a:pt x="357" y="162"/>
                  <a:pt x="349" y="84"/>
                  <a:pt x="389" y="22"/>
                </a:cubicBezTo>
                <a:cubicBezTo>
                  <a:pt x="408" y="70"/>
                  <a:pt x="417" y="114"/>
                  <a:pt x="445" y="156"/>
                </a:cubicBezTo>
                <a:cubicBezTo>
                  <a:pt x="491" y="121"/>
                  <a:pt x="504" y="99"/>
                  <a:pt x="522" y="45"/>
                </a:cubicBezTo>
                <a:cubicBezTo>
                  <a:pt x="533" y="67"/>
                  <a:pt x="547" y="88"/>
                  <a:pt x="556" y="111"/>
                </a:cubicBezTo>
                <a:cubicBezTo>
                  <a:pt x="563" y="129"/>
                  <a:pt x="549" y="173"/>
                  <a:pt x="567" y="167"/>
                </a:cubicBezTo>
                <a:cubicBezTo>
                  <a:pt x="601" y="156"/>
                  <a:pt x="645" y="46"/>
                  <a:pt x="656" y="11"/>
                </a:cubicBezTo>
                <a:cubicBezTo>
                  <a:pt x="660" y="52"/>
                  <a:pt x="662" y="93"/>
                  <a:pt x="667" y="134"/>
                </a:cubicBezTo>
                <a:cubicBezTo>
                  <a:pt x="669" y="149"/>
                  <a:pt x="664" y="173"/>
                  <a:pt x="678" y="178"/>
                </a:cubicBezTo>
                <a:cubicBezTo>
                  <a:pt x="697" y="184"/>
                  <a:pt x="715" y="163"/>
                  <a:pt x="733" y="156"/>
                </a:cubicBezTo>
                <a:cubicBezTo>
                  <a:pt x="735" y="153"/>
                  <a:pt x="770" y="72"/>
                  <a:pt x="789" y="78"/>
                </a:cubicBezTo>
                <a:cubicBezTo>
                  <a:pt x="809" y="85"/>
                  <a:pt x="811" y="115"/>
                  <a:pt x="822" y="134"/>
                </a:cubicBezTo>
                <a:cubicBezTo>
                  <a:pt x="841" y="220"/>
                  <a:pt x="873" y="296"/>
                  <a:pt x="900" y="378"/>
                </a:cubicBezTo>
                <a:cubicBezTo>
                  <a:pt x="950" y="330"/>
                  <a:pt x="996" y="276"/>
                  <a:pt x="1022" y="211"/>
                </a:cubicBezTo>
                <a:cubicBezTo>
                  <a:pt x="1031" y="189"/>
                  <a:pt x="1045" y="145"/>
                  <a:pt x="1045" y="145"/>
                </a:cubicBezTo>
                <a:cubicBezTo>
                  <a:pt x="1049" y="119"/>
                  <a:pt x="1042" y="89"/>
                  <a:pt x="1056" y="67"/>
                </a:cubicBezTo>
                <a:cubicBezTo>
                  <a:pt x="1062" y="57"/>
                  <a:pt x="1080" y="71"/>
                  <a:pt x="1089" y="78"/>
                </a:cubicBezTo>
                <a:cubicBezTo>
                  <a:pt x="1110" y="94"/>
                  <a:pt x="1125" y="117"/>
                  <a:pt x="1145" y="134"/>
                </a:cubicBezTo>
                <a:cubicBezTo>
                  <a:pt x="1155" y="143"/>
                  <a:pt x="1167" y="149"/>
                  <a:pt x="1178" y="156"/>
                </a:cubicBezTo>
                <a:cubicBezTo>
                  <a:pt x="1206" y="213"/>
                  <a:pt x="1239" y="258"/>
                  <a:pt x="1300" y="278"/>
                </a:cubicBezTo>
                <a:cubicBezTo>
                  <a:pt x="1344" y="234"/>
                  <a:pt x="1382" y="190"/>
                  <a:pt x="1434" y="156"/>
                </a:cubicBezTo>
                <a:cubicBezTo>
                  <a:pt x="1452" y="101"/>
                  <a:pt x="1457" y="49"/>
                  <a:pt x="1489" y="0"/>
                </a:cubicBezTo>
                <a:cubicBezTo>
                  <a:pt x="1524" y="48"/>
                  <a:pt x="1554" y="97"/>
                  <a:pt x="1589" y="145"/>
                </a:cubicBezTo>
                <a:cubicBezTo>
                  <a:pt x="1602" y="183"/>
                  <a:pt x="1592" y="170"/>
                  <a:pt x="1611" y="189"/>
                </a:cubicBezTo>
              </a:path>
            </a:pathLst>
          </a:custGeom>
          <a:noFill/>
          <a:ln w="28575">
            <a:solidFill>
              <a:schemeClr val="accent1"/>
            </a:solidFill>
            <a:prstDash val="dash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71" name="Line 7"/>
          <p:cNvSpPr>
            <a:spLocks noChangeShapeType="1"/>
          </p:cNvSpPr>
          <p:nvPr/>
        </p:nvSpPr>
        <p:spPr bwMode="auto">
          <a:xfrm>
            <a:off x="1233488" y="4884738"/>
            <a:ext cx="608012" cy="0"/>
          </a:xfrm>
          <a:prstGeom prst="line">
            <a:avLst/>
          </a:prstGeom>
          <a:noFill/>
          <a:ln w="28575">
            <a:solidFill>
              <a:schemeClr val="accent1"/>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2" name="Text Box 8"/>
          <p:cNvSpPr txBox="1">
            <a:spLocks noChangeArrowheads="1"/>
          </p:cNvSpPr>
          <p:nvPr/>
        </p:nvSpPr>
        <p:spPr bwMode="auto">
          <a:xfrm>
            <a:off x="1766888" y="4656138"/>
            <a:ext cx="14176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spcBef>
                <a:spcPct val="50000"/>
              </a:spcBef>
            </a:pPr>
            <a:r>
              <a:rPr lang="zh-CN" altLang="en-US">
                <a:latin typeface="Arial" panose="020B0604020202020204" pitchFamily="34" charset="0"/>
              </a:rPr>
              <a:t>实际</a:t>
            </a:r>
            <a:endParaRPr lang="en-US" altLang="zh-CN" sz="2400">
              <a:latin typeface="Times New Roman" panose="02020603050405020304" pitchFamily="18" charset="0"/>
            </a:endParaRPr>
          </a:p>
        </p:txBody>
      </p:sp>
      <p:sp>
        <p:nvSpPr>
          <p:cNvPr id="15373" name="Line 9"/>
          <p:cNvSpPr>
            <a:spLocks noChangeShapeType="1"/>
          </p:cNvSpPr>
          <p:nvPr/>
        </p:nvSpPr>
        <p:spPr bwMode="auto">
          <a:xfrm>
            <a:off x="1385888" y="5418138"/>
            <a:ext cx="608012"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4" name="Text Box 10"/>
          <p:cNvSpPr txBox="1">
            <a:spLocks noChangeArrowheads="1"/>
          </p:cNvSpPr>
          <p:nvPr/>
        </p:nvSpPr>
        <p:spPr bwMode="auto">
          <a:xfrm>
            <a:off x="1843088" y="5265738"/>
            <a:ext cx="1619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spcBef>
                <a:spcPct val="50000"/>
              </a:spcBef>
            </a:pPr>
            <a:r>
              <a:rPr lang="zh-CN" altLang="en-US">
                <a:latin typeface="Arial" panose="020B0604020202020204" pitchFamily="34" charset="0"/>
              </a:rPr>
              <a:t>预测</a:t>
            </a:r>
            <a:endParaRPr lang="en-US" altLang="zh-CN">
              <a:latin typeface="Arial" panose="020B0604020202020204" pitchFamily="34" charset="0"/>
            </a:endParaRPr>
          </a:p>
        </p:txBody>
      </p:sp>
      <p:sp>
        <p:nvSpPr>
          <p:cNvPr id="15375" name="Text Box 11"/>
          <p:cNvSpPr txBox="1">
            <a:spLocks noChangeArrowheads="1"/>
          </p:cNvSpPr>
          <p:nvPr/>
        </p:nvSpPr>
        <p:spPr bwMode="auto">
          <a:xfrm>
            <a:off x="6162675" y="5889625"/>
            <a:ext cx="1112838"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spcBef>
                <a:spcPct val="50000"/>
              </a:spcBef>
            </a:pPr>
            <a:r>
              <a:rPr lang="zh-CN" altLang="en-US" sz="2000">
                <a:latin typeface="Times New Roman" panose="02020603050405020304" pitchFamily="18" charset="0"/>
              </a:rPr>
              <a:t>时间</a:t>
            </a:r>
            <a:endParaRPr lang="en-US" altLang="zh-CN" sz="2400">
              <a:latin typeface="Times New Roman" panose="02020603050405020304" pitchFamily="18" charset="0"/>
            </a:endParaRPr>
          </a:p>
        </p:txBody>
      </p:sp>
      <p:graphicFrame>
        <p:nvGraphicFramePr>
          <p:cNvPr id="15376" name="Object 14"/>
          <p:cNvGraphicFramePr>
            <a:graphicFrameLocks noChangeAspect="1"/>
          </p:cNvGraphicFramePr>
          <p:nvPr/>
        </p:nvGraphicFramePr>
        <p:xfrm>
          <a:off x="5237163" y="1254125"/>
          <a:ext cx="3517900" cy="838200"/>
        </p:xfrm>
        <a:graphic>
          <a:graphicData uri="http://schemas.openxmlformats.org/presentationml/2006/ole">
            <mc:AlternateContent xmlns:mc="http://schemas.openxmlformats.org/markup-compatibility/2006">
              <mc:Choice xmlns:v="urn:schemas-microsoft-com:vml" Requires="v">
                <p:oleObj spid="_x0000_s15406" name="Equation" r:id="rId3" imgW="1218671" imgH="431613" progId="Equation.3">
                  <p:embed/>
                </p:oleObj>
              </mc:Choice>
              <mc:Fallback>
                <p:oleObj name="Equation" r:id="rId3" imgW="1218671" imgH="431613"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7163" y="1254125"/>
                        <a:ext cx="3517900" cy="838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7" name="Object 13"/>
          <p:cNvGraphicFramePr>
            <a:graphicFrameLocks noChangeAspect="1"/>
          </p:cNvGraphicFramePr>
          <p:nvPr/>
        </p:nvGraphicFramePr>
        <p:xfrm>
          <a:off x="5237163" y="2366963"/>
          <a:ext cx="3919537" cy="838200"/>
        </p:xfrm>
        <a:graphic>
          <a:graphicData uri="http://schemas.openxmlformats.org/presentationml/2006/ole">
            <mc:AlternateContent xmlns:mc="http://schemas.openxmlformats.org/markup-compatibility/2006">
              <mc:Choice xmlns:v="urn:schemas-microsoft-com:vml" Requires="v">
                <p:oleObj spid="_x0000_s15407" name="Equation" r:id="rId5" imgW="1358310" imgH="431613" progId="Equation.3">
                  <p:embed/>
                </p:oleObj>
              </mc:Choice>
              <mc:Fallback>
                <p:oleObj name="Equation" r:id="rId5" imgW="1358310" imgH="431613"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7163" y="2366963"/>
                        <a:ext cx="3919537" cy="838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8" name="Object 15"/>
          <p:cNvGraphicFramePr>
            <a:graphicFrameLocks noChangeAspect="1"/>
          </p:cNvGraphicFramePr>
          <p:nvPr/>
        </p:nvGraphicFramePr>
        <p:xfrm>
          <a:off x="5237163" y="3400425"/>
          <a:ext cx="5018087" cy="938213"/>
        </p:xfrm>
        <a:graphic>
          <a:graphicData uri="http://schemas.openxmlformats.org/presentationml/2006/ole">
            <mc:AlternateContent xmlns:mc="http://schemas.openxmlformats.org/markup-compatibility/2006">
              <mc:Choice xmlns:v="urn:schemas-microsoft-com:vml" Requires="v">
                <p:oleObj spid="_x0000_s15408" name="Equation" r:id="rId7" imgW="1739900" imgH="482600" progId="Equation.3">
                  <p:embed/>
                </p:oleObj>
              </mc:Choice>
              <mc:Fallback>
                <p:oleObj name="Equation" r:id="rId7" imgW="1739900" imgH="482600"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37163" y="3400425"/>
                        <a:ext cx="5018087" cy="9382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霍尔特指数平滑</a:t>
            </a:r>
            <a:endParaRPr lang="zh-CN" altLang="en-US" dirty="0">
              <a:solidFill>
                <a:schemeClr val="tx1">
                  <a:lumMod val="75000"/>
                  <a:lumOff val="25000"/>
                </a:schemeClr>
              </a:solidFill>
            </a:endParaRPr>
          </a:p>
        </p:txBody>
      </p:sp>
      <p:sp>
        <p:nvSpPr>
          <p:cNvPr id="66563"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6656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50</a:t>
            </a:r>
          </a:p>
        </p:txBody>
      </p:sp>
      <p:sp>
        <p:nvSpPr>
          <p:cNvPr id="7" name="Rectangle 3">
            <a:extLst/>
          </p:cNvPr>
          <p:cNvSpPr txBox="1">
            <a:spLocks noChangeArrowheads="1"/>
          </p:cNvSpPr>
          <p:nvPr/>
        </p:nvSpPr>
        <p:spPr>
          <a:xfrm>
            <a:off x="1096963" y="1371600"/>
            <a:ext cx="9571037" cy="4611688"/>
          </a:xfrm>
          <a:prstGeom prst="rect">
            <a:avLst/>
          </a:prstGeom>
        </p:spPr>
        <p:txBody>
          <a:bodyPr lIns="0" rIns="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defRPr/>
            </a:pPr>
            <a:r>
              <a:rPr lang="zh-CN" altLang="en-US" dirty="0"/>
              <a:t>模型中使用了三个方程和两个平滑常数。</a:t>
            </a:r>
          </a:p>
          <a:p>
            <a:pPr lvl="1" fontAlgn="auto">
              <a:defRPr/>
            </a:pPr>
            <a:r>
              <a:rPr lang="zh-CN" altLang="en-US" dirty="0">
                <a:ea typeface="宋体" panose="02010600030101010101" pitchFamily="2" charset="-122"/>
              </a:rPr>
              <a:t>指数平滑序列或当前水平估计。</a:t>
            </a:r>
          </a:p>
          <a:p>
            <a:pPr marL="201168" lvl="1" indent="0" fontAlgn="auto">
              <a:buNone/>
              <a:defRPr/>
            </a:pPr>
            <a:endParaRPr lang="en-US" altLang="zh-CN" dirty="0">
              <a:ea typeface="宋体" panose="02010600030101010101" pitchFamily="2" charset="-122"/>
            </a:endParaRPr>
          </a:p>
          <a:p>
            <a:pPr marL="201168" lvl="1" indent="0" fontAlgn="auto">
              <a:buNone/>
              <a:defRPr/>
            </a:pPr>
            <a:endParaRPr lang="en-US" altLang="zh-CN" dirty="0">
              <a:ea typeface="宋体" panose="02010600030101010101" pitchFamily="2" charset="-122"/>
            </a:endParaRPr>
          </a:p>
          <a:p>
            <a:pPr marL="201168" lvl="1" indent="0" fontAlgn="auto">
              <a:buNone/>
              <a:defRPr/>
            </a:pPr>
            <a:r>
              <a:rPr lang="zh-CN" altLang="en-US" dirty="0">
                <a:ea typeface="宋体" panose="02010600030101010101" pitchFamily="2" charset="-122"/>
              </a:rPr>
              <a:t> </a:t>
            </a:r>
          </a:p>
          <a:p>
            <a:pPr lvl="1" fontAlgn="auto">
              <a:defRPr/>
            </a:pPr>
            <a:r>
              <a:rPr lang="zh-CN" altLang="en-US" dirty="0">
                <a:ea typeface="宋体" panose="02010600030101010101" pitchFamily="2" charset="-122"/>
              </a:rPr>
              <a:t>趋势估计。</a:t>
            </a:r>
          </a:p>
          <a:p>
            <a:pPr marL="201168" lvl="1" indent="0" fontAlgn="auto">
              <a:buNone/>
              <a:defRPr/>
            </a:pPr>
            <a:endParaRPr lang="en-US" altLang="zh-CN" dirty="0">
              <a:ea typeface="宋体" panose="02010600030101010101" pitchFamily="2" charset="-122"/>
            </a:endParaRPr>
          </a:p>
          <a:p>
            <a:pPr marL="201168" lvl="1" indent="0" fontAlgn="auto">
              <a:buNone/>
              <a:defRPr/>
            </a:pPr>
            <a:endParaRPr lang="zh-CN" altLang="en-US" dirty="0">
              <a:ea typeface="宋体" panose="02010600030101010101" pitchFamily="2" charset="-122"/>
            </a:endParaRPr>
          </a:p>
          <a:p>
            <a:pPr lvl="1" fontAlgn="auto">
              <a:defRPr/>
            </a:pPr>
            <a:r>
              <a:rPr lang="zh-CN" altLang="en-US" dirty="0">
                <a:ea typeface="宋体" panose="02010600030101010101" pitchFamily="2" charset="-122"/>
              </a:rPr>
              <a:t>预测未来</a:t>
            </a:r>
            <a:r>
              <a:rPr lang="en-US" altLang="zh-CN" dirty="0">
                <a:ea typeface="宋体" panose="02010600030101010101" pitchFamily="2" charset="-122"/>
              </a:rPr>
              <a:t>m</a:t>
            </a:r>
            <a:r>
              <a:rPr lang="zh-CN" altLang="en-US" dirty="0">
                <a:ea typeface="宋体" panose="02010600030101010101" pitchFamily="2" charset="-122"/>
              </a:rPr>
              <a:t>个周期。</a:t>
            </a:r>
            <a:endParaRPr lang="en-US" altLang="zh-CN" dirty="0">
              <a:ea typeface="宋体" panose="02010600030101010101" pitchFamily="2" charset="-122"/>
            </a:endParaRPr>
          </a:p>
        </p:txBody>
      </p:sp>
      <p:graphicFrame>
        <p:nvGraphicFramePr>
          <p:cNvPr id="66567" name="Object 1024"/>
          <p:cNvGraphicFramePr>
            <a:graphicFrameLocks noChangeAspect="1"/>
          </p:cNvGraphicFramePr>
          <p:nvPr/>
        </p:nvGraphicFramePr>
        <p:xfrm>
          <a:off x="3216275" y="2827338"/>
          <a:ext cx="3657600" cy="374650"/>
        </p:xfrm>
        <a:graphic>
          <a:graphicData uri="http://schemas.openxmlformats.org/presentationml/2006/ole">
            <mc:AlternateContent xmlns:mc="http://schemas.openxmlformats.org/markup-compatibility/2006">
              <mc:Choice xmlns:v="urn:schemas-microsoft-com:vml" Requires="v">
                <p:oleObj spid="_x0000_s66600" name="Equation" r:id="rId3" imgW="1739900" imgH="228600" progId="Equation.3">
                  <p:embed/>
                </p:oleObj>
              </mc:Choice>
              <mc:Fallback>
                <p:oleObj name="Equation" r:id="rId3" imgW="1739900" imgH="22860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6275" y="2827338"/>
                        <a:ext cx="3657600"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568" name="Object 1025"/>
          <p:cNvGraphicFramePr>
            <a:graphicFrameLocks noChangeAspect="1"/>
          </p:cNvGraphicFramePr>
          <p:nvPr/>
        </p:nvGraphicFramePr>
        <p:xfrm>
          <a:off x="3216275" y="4011613"/>
          <a:ext cx="3200400" cy="387350"/>
        </p:xfrm>
        <a:graphic>
          <a:graphicData uri="http://schemas.openxmlformats.org/presentationml/2006/ole">
            <mc:AlternateContent xmlns:mc="http://schemas.openxmlformats.org/markup-compatibility/2006">
              <mc:Choice xmlns:v="urn:schemas-microsoft-com:vml" Requires="v">
                <p:oleObj spid="_x0000_s66601" name="Equation" r:id="rId5" imgW="1739900" imgH="228600" progId="Equation.3">
                  <p:embed/>
                </p:oleObj>
              </mc:Choice>
              <mc:Fallback>
                <p:oleObj name="Equation" r:id="rId5" imgW="1739900" imgH="228600"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6275" y="4011613"/>
                        <a:ext cx="32004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569" name="Object 1026"/>
          <p:cNvGraphicFramePr>
            <a:graphicFrameLocks noChangeAspect="1"/>
          </p:cNvGraphicFramePr>
          <p:nvPr/>
        </p:nvGraphicFramePr>
        <p:xfrm>
          <a:off x="3216275" y="5086350"/>
          <a:ext cx="2620963" cy="371475"/>
        </p:xfrm>
        <a:graphic>
          <a:graphicData uri="http://schemas.openxmlformats.org/presentationml/2006/ole">
            <mc:AlternateContent xmlns:mc="http://schemas.openxmlformats.org/markup-compatibility/2006">
              <mc:Choice xmlns:v="urn:schemas-microsoft-com:vml" Requires="v">
                <p:oleObj spid="_x0000_s66602" name="Equation" r:id="rId7" imgW="914400" imgH="228600" progId="Equation.3">
                  <p:embed/>
                </p:oleObj>
              </mc:Choice>
              <mc:Fallback>
                <p:oleObj name="Equation" r:id="rId7" imgW="914400" imgH="228600" progId="Equation.3">
                  <p:embed/>
                  <p:pic>
                    <p:nvPicPr>
                      <p:cNvPr id="0"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6275" y="5086350"/>
                        <a:ext cx="262096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霍尔特指数平滑</a:t>
            </a:r>
            <a:endParaRPr lang="zh-CN" altLang="en-US" dirty="0">
              <a:solidFill>
                <a:schemeClr val="tx1">
                  <a:lumMod val="75000"/>
                  <a:lumOff val="25000"/>
                </a:schemeClr>
              </a:solidFill>
            </a:endParaRPr>
          </a:p>
        </p:txBody>
      </p:sp>
      <p:sp>
        <p:nvSpPr>
          <p:cNvPr id="67587"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6758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51</a:t>
            </a:r>
          </a:p>
        </p:txBody>
      </p:sp>
      <p:sp>
        <p:nvSpPr>
          <p:cNvPr id="67590" name="Rectangle 3"/>
          <p:cNvSpPr txBox="1">
            <a:spLocks noChangeArrowheads="1"/>
          </p:cNvSpPr>
          <p:nvPr/>
        </p:nvSpPr>
        <p:spPr bwMode="auto">
          <a:xfrm>
            <a:off x="1096963" y="173355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lvl="1" defTabSz="914400" eaLnBrk="1" hangingPunct="1"/>
            <a:r>
              <a:rPr lang="en-US" altLang="zh-CN" dirty="0"/>
              <a:t>L</a:t>
            </a:r>
            <a:r>
              <a:rPr lang="en-US" altLang="zh-CN" baseline="-25000" dirty="0"/>
              <a:t>t</a:t>
            </a:r>
            <a:r>
              <a:rPr lang="en-US" altLang="zh-CN" dirty="0"/>
              <a:t> = </a:t>
            </a:r>
            <a:r>
              <a:rPr lang="zh-CN" altLang="en-US" dirty="0"/>
              <a:t>时间</a:t>
            </a:r>
            <a:r>
              <a:rPr lang="en-US" altLang="zh-CN" dirty="0"/>
              <a:t>t</a:t>
            </a:r>
            <a:r>
              <a:rPr lang="zh-CN" altLang="en-US" dirty="0"/>
              <a:t>时序列水平的估计值</a:t>
            </a:r>
          </a:p>
          <a:p>
            <a:pPr lvl="1" defTabSz="914400" eaLnBrk="1" hangingPunct="1"/>
            <a:r>
              <a:rPr lang="en-US" altLang="zh-CN" dirty="0"/>
              <a:t>α = </a:t>
            </a:r>
            <a:r>
              <a:rPr lang="zh-CN" altLang="en-US" dirty="0"/>
              <a:t>数据的平滑常数。</a:t>
            </a:r>
          </a:p>
          <a:p>
            <a:pPr lvl="1" defTabSz="914400" eaLnBrk="1" hangingPunct="1"/>
            <a:r>
              <a:rPr lang="en-US" altLang="zh-CN" dirty="0" err="1">
                <a:sym typeface="Symbol" panose="05050102010706020507" pitchFamily="18" charset="2"/>
              </a:rPr>
              <a:t>y</a:t>
            </a:r>
            <a:r>
              <a:rPr lang="en-US" altLang="zh-CN" baseline="-25000" dirty="0" err="1">
                <a:sym typeface="Symbol" panose="05050102010706020507" pitchFamily="18" charset="2"/>
              </a:rPr>
              <a:t>t</a:t>
            </a:r>
            <a:r>
              <a:rPr lang="en-US" altLang="zh-CN" dirty="0">
                <a:sym typeface="Symbol" panose="05050102010706020507" pitchFamily="18" charset="2"/>
              </a:rPr>
              <a:t> </a:t>
            </a:r>
            <a:r>
              <a:rPr lang="en-US" altLang="zh-CN" dirty="0"/>
              <a:t>= </a:t>
            </a:r>
            <a:r>
              <a:rPr lang="zh-CN" altLang="en-US" dirty="0"/>
              <a:t>时段 </a:t>
            </a:r>
            <a:r>
              <a:rPr lang="en-US" altLang="zh-CN" dirty="0"/>
              <a:t>t </a:t>
            </a:r>
            <a:r>
              <a:rPr lang="zh-CN" altLang="en-US" dirty="0"/>
              <a:t>中序列的新观测值或实际值。</a:t>
            </a:r>
          </a:p>
          <a:p>
            <a:pPr lvl="1" defTabSz="914400" eaLnBrk="1" hangingPunct="1"/>
            <a:r>
              <a:rPr lang="el-GR" altLang="zh-CN" dirty="0"/>
              <a:t>Β</a:t>
            </a:r>
            <a:r>
              <a:rPr lang="en-US" altLang="zh-CN" dirty="0"/>
              <a:t> = </a:t>
            </a:r>
            <a:r>
              <a:rPr lang="zh-CN" altLang="en-US" dirty="0"/>
              <a:t>趋势估计的平滑常数</a:t>
            </a:r>
          </a:p>
          <a:p>
            <a:pPr lvl="1" defTabSz="914400" eaLnBrk="1" hangingPunct="1"/>
            <a:r>
              <a:rPr lang="en-US" altLang="zh-CN" dirty="0" err="1">
                <a:sym typeface="Symbol" panose="05050102010706020507" pitchFamily="18" charset="2"/>
              </a:rPr>
              <a:t>b</a:t>
            </a:r>
            <a:r>
              <a:rPr lang="en-US" altLang="zh-CN" baseline="-25000" dirty="0" err="1">
                <a:sym typeface="Symbol" panose="05050102010706020507" pitchFamily="18" charset="2"/>
              </a:rPr>
              <a:t>t</a:t>
            </a:r>
            <a:r>
              <a:rPr lang="en-US" altLang="zh-CN" baseline="-25000" dirty="0">
                <a:sym typeface="Symbol" panose="05050102010706020507" pitchFamily="18" charset="2"/>
              </a:rPr>
              <a:t> </a:t>
            </a:r>
            <a:r>
              <a:rPr lang="en-US" altLang="zh-CN" dirty="0"/>
              <a:t>= </a:t>
            </a:r>
            <a:r>
              <a:rPr lang="zh-CN" altLang="en-US" dirty="0"/>
              <a:t>时间</a:t>
            </a:r>
            <a:r>
              <a:rPr lang="en-US" altLang="zh-CN" dirty="0"/>
              <a:t>t</a:t>
            </a:r>
            <a:r>
              <a:rPr lang="zh-CN" altLang="en-US" dirty="0"/>
              <a:t>时序列斜率的估计值</a:t>
            </a:r>
          </a:p>
          <a:p>
            <a:pPr lvl="1" defTabSz="914400" eaLnBrk="1" hangingPunct="1"/>
            <a:r>
              <a:rPr lang="en-US" altLang="zh-CN" dirty="0">
                <a:sym typeface="Symbol" panose="05050102010706020507" pitchFamily="18" charset="2"/>
              </a:rPr>
              <a:t>m =</a:t>
            </a:r>
            <a:r>
              <a:rPr lang="zh-CN" altLang="en-US" dirty="0">
                <a:sym typeface="Symbol" panose="05050102010706020507" pitchFamily="18" charset="2"/>
              </a:rPr>
              <a:t>要</a:t>
            </a:r>
            <a:r>
              <a:rPr lang="zh-CN" altLang="en-US" dirty="0"/>
              <a:t>预测的未来的时段。</a:t>
            </a:r>
            <a:endParaRPr lang="en-US" altLang="zh-C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霍尔特指数平滑</a:t>
            </a:r>
            <a:endParaRPr lang="zh-CN" altLang="en-US" dirty="0">
              <a:solidFill>
                <a:schemeClr val="tx1">
                  <a:lumMod val="75000"/>
                  <a:lumOff val="25000"/>
                </a:schemeClr>
              </a:solidFill>
            </a:endParaRPr>
          </a:p>
        </p:txBody>
      </p:sp>
      <p:sp>
        <p:nvSpPr>
          <p:cNvPr id="68611"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6861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52</a:t>
            </a:r>
          </a:p>
        </p:txBody>
      </p:sp>
      <p:sp>
        <p:nvSpPr>
          <p:cNvPr id="68614" name="矩形 6"/>
          <p:cNvSpPr>
            <a:spLocks noChangeArrowheads="1"/>
          </p:cNvSpPr>
          <p:nvPr/>
        </p:nvSpPr>
        <p:spPr bwMode="auto">
          <a:xfrm>
            <a:off x="977900" y="1465263"/>
            <a:ext cx="100584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800" dirty="0"/>
              <a:t>权重</a:t>
            </a:r>
            <a:r>
              <a:rPr lang="en-US" altLang="zh-CN" sz="2800" dirty="0"/>
              <a:t>α</a:t>
            </a:r>
            <a:r>
              <a:rPr lang="zh-CN" altLang="en-US" sz="2800" dirty="0"/>
              <a:t>和</a:t>
            </a:r>
            <a:r>
              <a:rPr lang="en-US" altLang="zh-CN" sz="2800" dirty="0"/>
              <a:t>β</a:t>
            </a:r>
            <a:r>
              <a:rPr lang="zh-CN" altLang="en-US" sz="2800" dirty="0"/>
              <a:t>可以主观选择，也可以通过最小化预测误差的度量（如</a:t>
            </a:r>
            <a:r>
              <a:rPr lang="en-US" altLang="zh-CN" sz="2800" dirty="0"/>
              <a:t>RMSE</a:t>
            </a:r>
            <a:r>
              <a:rPr lang="zh-CN" altLang="en-US" sz="2800" dirty="0"/>
              <a:t>）来选择。</a:t>
            </a:r>
          </a:p>
          <a:p>
            <a:pPr eaLnBrk="1" hangingPunct="1"/>
            <a:r>
              <a:rPr lang="zh-CN" altLang="en-US" sz="2800" dirty="0"/>
              <a:t>较大的权重导致成分的更快速的变化。</a:t>
            </a:r>
          </a:p>
          <a:p>
            <a:pPr eaLnBrk="1" hangingPunct="1"/>
            <a:r>
              <a:rPr lang="zh-CN" altLang="en-US" sz="2800" dirty="0"/>
              <a:t>较小的权重导致变化不太快。</a:t>
            </a:r>
            <a:endParaRPr lang="en-US" altLang="zh-CN" sz="2800" dirty="0">
              <a:sym typeface="Symbol" panose="05050102010706020507" pitchFamily="18" charset="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霍尔特指数平滑</a:t>
            </a:r>
            <a:endParaRPr lang="zh-CN" altLang="en-US" dirty="0">
              <a:solidFill>
                <a:schemeClr val="tx1">
                  <a:lumMod val="75000"/>
                  <a:lumOff val="25000"/>
                </a:schemeClr>
              </a:solidFill>
            </a:endParaRPr>
          </a:p>
        </p:txBody>
      </p:sp>
      <p:sp>
        <p:nvSpPr>
          <p:cNvPr id="69635"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6963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53</a:t>
            </a:r>
          </a:p>
        </p:txBody>
      </p:sp>
      <p:sp>
        <p:nvSpPr>
          <p:cNvPr id="69638" name="Rectangle 3"/>
          <p:cNvSpPr txBox="1">
            <a:spLocks noChangeArrowheads="1"/>
          </p:cNvSpPr>
          <p:nvPr/>
        </p:nvSpPr>
        <p:spPr bwMode="auto">
          <a:xfrm>
            <a:off x="1096963" y="1371600"/>
            <a:ext cx="10853737" cy="485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defTabSz="914400" eaLnBrk="1" hangingPunct="1"/>
            <a:r>
              <a:rPr lang="zh-CN" altLang="en-US" dirty="0"/>
              <a:t>霍尔特线性指数平滑的初始化过程需要两个估计值：</a:t>
            </a:r>
          </a:p>
          <a:p>
            <a:pPr marL="384048" lvl="1" indent="-182880" defTabSz="914400" eaLnBrk="1" hangingPunct="1"/>
            <a:r>
              <a:rPr lang="zh-CN" altLang="en-US" dirty="0">
                <a:solidFill>
                  <a:schemeClr val="tx1">
                    <a:lumMod val="75000"/>
                    <a:lumOff val="25000"/>
                  </a:schemeClr>
                </a:solidFill>
                <a:latin typeface="+mn-lt"/>
                <a:ea typeface="宋体" panose="02010600030101010101" pitchFamily="2" charset="-122"/>
              </a:rPr>
              <a:t>一个得到</a:t>
            </a:r>
            <a:r>
              <a:rPr lang="en-US" altLang="zh-CN" dirty="0"/>
              <a:t>L</a:t>
            </a:r>
            <a:r>
              <a:rPr lang="en-US" altLang="zh-CN" baseline="-25000" dirty="0"/>
              <a:t>1</a:t>
            </a:r>
            <a:r>
              <a:rPr lang="zh-CN" altLang="en-US" dirty="0">
                <a:solidFill>
                  <a:schemeClr val="tx1">
                    <a:lumMod val="75000"/>
                    <a:lumOff val="25000"/>
                  </a:schemeClr>
                </a:solidFill>
                <a:latin typeface="+mn-lt"/>
                <a:ea typeface="宋体" panose="02010600030101010101" pitchFamily="2" charset="-122"/>
              </a:rPr>
              <a:t>的第一个平滑值</a:t>
            </a:r>
          </a:p>
          <a:p>
            <a:pPr marL="384048" lvl="1" indent="-182880" defTabSz="914400" eaLnBrk="1" hangingPunct="1"/>
            <a:r>
              <a:rPr lang="zh-CN" altLang="en-US" dirty="0">
                <a:solidFill>
                  <a:schemeClr val="tx1">
                    <a:lumMod val="75000"/>
                    <a:lumOff val="25000"/>
                  </a:schemeClr>
                </a:solidFill>
                <a:latin typeface="+mn-lt"/>
                <a:ea typeface="宋体" panose="02010600030101010101" pitchFamily="2" charset="-122"/>
              </a:rPr>
              <a:t>另一个得到趋势</a:t>
            </a:r>
            <a:r>
              <a:rPr lang="en-US" altLang="zh-CN" dirty="0">
                <a:solidFill>
                  <a:schemeClr val="tx1">
                    <a:lumMod val="75000"/>
                    <a:lumOff val="25000"/>
                  </a:schemeClr>
                </a:solidFill>
                <a:latin typeface="+mn-lt"/>
                <a:ea typeface="宋体" panose="02010600030101010101" pitchFamily="2" charset="-122"/>
              </a:rPr>
              <a:t>b1</a:t>
            </a:r>
            <a:r>
              <a:rPr lang="zh-CN" altLang="en-US" dirty="0">
                <a:solidFill>
                  <a:schemeClr val="tx1">
                    <a:lumMod val="75000"/>
                    <a:lumOff val="25000"/>
                  </a:schemeClr>
                </a:solidFill>
                <a:latin typeface="+mn-lt"/>
                <a:ea typeface="宋体" panose="02010600030101010101" pitchFamily="2" charset="-122"/>
              </a:rPr>
              <a:t>。</a:t>
            </a:r>
          </a:p>
          <a:p>
            <a:pPr defTabSz="914400" eaLnBrk="1" hangingPunct="1"/>
            <a:r>
              <a:rPr lang="zh-CN" altLang="en-US" dirty="0"/>
              <a:t>另一个选择是设置</a:t>
            </a:r>
            <a:r>
              <a:rPr lang="en-US" altLang="zh-CN" dirty="0"/>
              <a:t> L</a:t>
            </a:r>
            <a:r>
              <a:rPr lang="en-US" altLang="zh-CN" baseline="-25000" dirty="0"/>
              <a:t>1</a:t>
            </a:r>
            <a:r>
              <a:rPr lang="en-US" altLang="zh-CN" dirty="0"/>
              <a:t> = y</a:t>
            </a:r>
            <a:r>
              <a:rPr lang="en-US" altLang="zh-CN" baseline="-25000" dirty="0"/>
              <a:t>1</a:t>
            </a:r>
            <a:r>
              <a:rPr lang="zh-CN" altLang="en-US" dirty="0"/>
              <a:t>和</a:t>
            </a:r>
            <a:endParaRPr lang="en-US" altLang="zh-CN" dirty="0"/>
          </a:p>
        </p:txBody>
      </p:sp>
      <p:graphicFrame>
        <p:nvGraphicFramePr>
          <p:cNvPr id="69639" name="Object 4"/>
          <p:cNvGraphicFramePr>
            <a:graphicFrameLocks noChangeAspect="1"/>
          </p:cNvGraphicFramePr>
          <p:nvPr/>
        </p:nvGraphicFramePr>
        <p:xfrm>
          <a:off x="3887788" y="3989388"/>
          <a:ext cx="2219325" cy="1579562"/>
        </p:xfrm>
        <a:graphic>
          <a:graphicData uri="http://schemas.openxmlformats.org/presentationml/2006/ole">
            <mc:AlternateContent xmlns:mc="http://schemas.openxmlformats.org/markup-compatibility/2006">
              <mc:Choice xmlns:v="urn:schemas-microsoft-com:vml" Requires="v">
                <p:oleObj spid="_x0000_s69650" name="Equation" r:id="rId3" imgW="736600" imgH="1320800" progId="Equation.DSMT4">
                  <p:embed/>
                </p:oleObj>
              </mc:Choice>
              <mc:Fallback>
                <p:oleObj name="Equation" r:id="rId3" imgW="736600" imgH="1320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7788" y="3989388"/>
                        <a:ext cx="2219325" cy="157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例子</a:t>
            </a:r>
            <a:endParaRPr lang="zh-CN" altLang="en-US" dirty="0">
              <a:solidFill>
                <a:schemeClr val="tx1">
                  <a:lumMod val="75000"/>
                  <a:lumOff val="25000"/>
                </a:schemeClr>
              </a:solidFill>
            </a:endParaRPr>
          </a:p>
        </p:txBody>
      </p:sp>
      <p:sp>
        <p:nvSpPr>
          <p:cNvPr id="70659"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7066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54</a:t>
            </a:r>
          </a:p>
        </p:txBody>
      </p:sp>
      <p:sp>
        <p:nvSpPr>
          <p:cNvPr id="70662" name="Rectangle 3"/>
          <p:cNvSpPr txBox="1">
            <a:spLocks noChangeArrowheads="1"/>
          </p:cNvSpPr>
          <p:nvPr/>
        </p:nvSpPr>
        <p:spPr bwMode="auto">
          <a:xfrm>
            <a:off x="1182688" y="2017713"/>
            <a:ext cx="381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defTabSz="914400" eaLnBrk="1" hangingPunct="1"/>
            <a:r>
              <a:rPr lang="zh-CN" altLang="en-US" sz="2400" dirty="0"/>
              <a:t>下表显示了</a:t>
            </a:r>
            <a:r>
              <a:rPr lang="en-US" altLang="zh-CN" sz="2400" dirty="0"/>
              <a:t>Acme</a:t>
            </a:r>
            <a:r>
              <a:rPr lang="zh-CN" altLang="en-US" sz="2400" dirty="0"/>
              <a:t>工具公司的锯子销售额。</a:t>
            </a:r>
            <a:endParaRPr lang="en-US" altLang="zh-CN" sz="2400" dirty="0"/>
          </a:p>
          <a:p>
            <a:pPr defTabSz="914400" eaLnBrk="1" hangingPunct="1"/>
            <a:r>
              <a:rPr lang="zh-CN" altLang="en-US" sz="2400" dirty="0"/>
              <a:t>这些是</a:t>
            </a:r>
            <a:r>
              <a:rPr lang="en-US" altLang="zh-CN" sz="2400" dirty="0"/>
              <a:t>1994</a:t>
            </a:r>
            <a:r>
              <a:rPr lang="zh-CN" altLang="en-US" sz="2400" dirty="0"/>
              <a:t>年至</a:t>
            </a:r>
            <a:r>
              <a:rPr lang="en-US" altLang="zh-CN" sz="2400" dirty="0"/>
              <a:t>2000</a:t>
            </a:r>
            <a:r>
              <a:rPr lang="zh-CN" altLang="en-US" sz="2400" dirty="0"/>
              <a:t>年的季度销售额。</a:t>
            </a:r>
            <a:endParaRPr lang="en-US" altLang="zh-CN" dirty="0">
              <a:latin typeface="Times New Roman" panose="02020603050405020304" pitchFamily="18" charset="0"/>
            </a:endParaRPr>
          </a:p>
        </p:txBody>
      </p:sp>
      <p:graphicFrame>
        <p:nvGraphicFramePr>
          <p:cNvPr id="70663" name="Object 0"/>
          <p:cNvGraphicFramePr>
            <a:graphicFrameLocks noChangeAspect="1"/>
          </p:cNvGraphicFramePr>
          <p:nvPr/>
        </p:nvGraphicFramePr>
        <p:xfrm>
          <a:off x="7013575" y="1733550"/>
          <a:ext cx="3048000" cy="4114800"/>
        </p:xfrm>
        <a:graphic>
          <a:graphicData uri="http://schemas.openxmlformats.org/presentationml/2006/ole">
            <mc:AlternateContent xmlns:mc="http://schemas.openxmlformats.org/markup-compatibility/2006">
              <mc:Choice xmlns:v="urn:schemas-microsoft-com:vml" Requires="v">
                <p:oleObj spid="_x0000_s70674" name="Worksheet" r:id="rId3" imgW="2891160" imgH="5602680" progId="Excel.Sheet.8">
                  <p:embed/>
                </p:oleObj>
              </mc:Choice>
              <mc:Fallback>
                <p:oleObj name="Worksheet" r:id="rId3" imgW="2891160" imgH="5602680" progId="Excel.Sheet.8">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3575" y="1733550"/>
                        <a:ext cx="3048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例子</a:t>
            </a:r>
            <a:endParaRPr lang="zh-CN" altLang="en-US" dirty="0">
              <a:solidFill>
                <a:schemeClr val="tx1">
                  <a:lumMod val="75000"/>
                  <a:lumOff val="25000"/>
                </a:schemeClr>
              </a:solidFill>
            </a:endParaRPr>
          </a:p>
        </p:txBody>
      </p:sp>
      <p:sp>
        <p:nvSpPr>
          <p:cNvPr id="71683"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7168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55</a:t>
            </a:r>
          </a:p>
        </p:txBody>
      </p:sp>
      <p:sp>
        <p:nvSpPr>
          <p:cNvPr id="71686" name="Rectangle 3"/>
          <p:cNvSpPr txBox="1">
            <a:spLocks noChangeArrowheads="1"/>
          </p:cNvSpPr>
          <p:nvPr/>
        </p:nvSpPr>
        <p:spPr bwMode="auto">
          <a:xfrm>
            <a:off x="1138238" y="1371600"/>
            <a:ext cx="381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defTabSz="914400" eaLnBrk="1" hangingPunct="1"/>
            <a:r>
              <a:rPr lang="zh-CN" altLang="en-US" dirty="0"/>
              <a:t>对该图的检验表明：</a:t>
            </a:r>
          </a:p>
          <a:p>
            <a:pPr marL="364808" indent="-182880" defTabSz="914400" eaLnBrk="1" hangingPunct="1">
              <a:spcBef>
                <a:spcPts val="200"/>
              </a:spcBef>
              <a:spcAft>
                <a:spcPts val="400"/>
              </a:spcAft>
              <a:buFont typeface="Calibri" pitchFamily="34" charset="0"/>
              <a:buChar char="◦"/>
            </a:pPr>
            <a:r>
              <a:rPr lang="zh-CN" altLang="en-US" sz="2400" dirty="0">
                <a:solidFill>
                  <a:schemeClr val="tx1">
                    <a:lumMod val="75000"/>
                    <a:lumOff val="25000"/>
                  </a:schemeClr>
                </a:solidFill>
                <a:latin typeface="+mn-lt"/>
                <a:ea typeface="宋体" panose="02010600030101010101" pitchFamily="2" charset="-122"/>
              </a:rPr>
              <a:t>一个非平稳的时间序列数据。</a:t>
            </a:r>
          </a:p>
          <a:p>
            <a:pPr marL="364808" indent="-182880" defTabSz="914400" eaLnBrk="1" hangingPunct="1">
              <a:spcBef>
                <a:spcPts val="200"/>
              </a:spcBef>
              <a:spcAft>
                <a:spcPts val="400"/>
              </a:spcAft>
              <a:buFont typeface="Calibri" pitchFamily="34" charset="0"/>
              <a:buChar char="◦"/>
            </a:pPr>
            <a:r>
              <a:rPr lang="zh-CN" altLang="en-US" sz="2400" dirty="0">
                <a:solidFill>
                  <a:schemeClr val="tx1">
                    <a:lumMod val="75000"/>
                    <a:lumOff val="25000"/>
                  </a:schemeClr>
                </a:solidFill>
                <a:latin typeface="+mn-lt"/>
                <a:ea typeface="宋体" panose="02010600030101010101" pitchFamily="2" charset="-122"/>
              </a:rPr>
              <a:t>季节性变化似乎存在。</a:t>
            </a:r>
          </a:p>
          <a:p>
            <a:pPr marL="566928" lvl="2" indent="-182880" defTabSz="914400" eaLnBrk="1" hangingPunct="1"/>
            <a:r>
              <a:rPr lang="zh-CN" altLang="en-US" dirty="0">
                <a:solidFill>
                  <a:schemeClr val="tx1">
                    <a:lumMod val="75000"/>
                    <a:lumOff val="25000"/>
                  </a:schemeClr>
                </a:solidFill>
                <a:latin typeface="+mn-lt"/>
                <a:ea typeface="宋体" panose="02010600030101010101" pitchFamily="2" charset="-122"/>
              </a:rPr>
              <a:t>第一季度和第四季度的销售额大于其他季度。</a:t>
            </a:r>
            <a:endParaRPr lang="en-US" altLang="zh-CN" dirty="0">
              <a:solidFill>
                <a:schemeClr val="tx1">
                  <a:lumMod val="75000"/>
                  <a:lumOff val="25000"/>
                </a:schemeClr>
              </a:solidFill>
              <a:latin typeface="+mn-lt"/>
              <a:ea typeface="宋体" panose="02010600030101010101" pitchFamily="2" charset="-122"/>
            </a:endParaRPr>
          </a:p>
        </p:txBody>
      </p:sp>
      <p:graphicFrame>
        <p:nvGraphicFramePr>
          <p:cNvPr id="71687" name="Object 0"/>
          <p:cNvGraphicFramePr>
            <a:graphicFrameLocks noChangeAspect="1"/>
          </p:cNvGraphicFramePr>
          <p:nvPr/>
        </p:nvGraphicFramePr>
        <p:xfrm>
          <a:off x="6300788" y="1905000"/>
          <a:ext cx="3810000" cy="3048000"/>
        </p:xfrm>
        <a:graphic>
          <a:graphicData uri="http://schemas.openxmlformats.org/presentationml/2006/ole">
            <mc:AlternateContent xmlns:mc="http://schemas.openxmlformats.org/markup-compatibility/2006">
              <mc:Choice xmlns:v="urn:schemas-microsoft-com:vml" Requires="v">
                <p:oleObj spid="_x0000_s71698" name="Chart" r:id="rId3" imgW="11261160" imgH="6300000" progId="Excel.Chart.8">
                  <p:embed/>
                </p:oleObj>
              </mc:Choice>
              <mc:Fallback>
                <p:oleObj name="Chart" r:id="rId3" imgW="11261160" imgH="6300000" progId="Excel.Chart.8">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788" y="1905000"/>
                        <a:ext cx="3810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例子</a:t>
            </a:r>
            <a:endParaRPr lang="zh-CN" altLang="en-US" dirty="0">
              <a:solidFill>
                <a:schemeClr val="tx1">
                  <a:lumMod val="75000"/>
                  <a:lumOff val="25000"/>
                </a:schemeClr>
              </a:solidFill>
            </a:endParaRPr>
          </a:p>
        </p:txBody>
      </p:sp>
      <p:sp>
        <p:nvSpPr>
          <p:cNvPr id="72707"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7270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56</a:t>
            </a:r>
          </a:p>
        </p:txBody>
      </p:sp>
      <p:sp>
        <p:nvSpPr>
          <p:cNvPr id="72710" name="Rectangle 3"/>
          <p:cNvSpPr txBox="1">
            <a:spLocks noChangeArrowheads="1"/>
          </p:cNvSpPr>
          <p:nvPr/>
        </p:nvSpPr>
        <p:spPr bwMode="auto">
          <a:xfrm>
            <a:off x="1096963" y="1536700"/>
            <a:ext cx="10582275" cy="42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defTabSz="914400" eaLnBrk="1" hangingPunct="1"/>
            <a:r>
              <a:rPr lang="en-US" altLang="zh-CN" dirty="0"/>
              <a:t>Acme</a:t>
            </a:r>
            <a:r>
              <a:rPr lang="zh-CN" altLang="en-US" dirty="0"/>
              <a:t>数据的曲线图显示数据中可能存在趋势，因此我们将尝试霍尔特的模型来生成预测。</a:t>
            </a:r>
          </a:p>
          <a:p>
            <a:pPr defTabSz="914400" eaLnBrk="1" hangingPunct="1"/>
            <a:r>
              <a:rPr lang="zh-CN" altLang="en-US" dirty="0"/>
              <a:t>我们需要两个初始值</a:t>
            </a:r>
          </a:p>
          <a:p>
            <a:pPr marL="384048" lvl="1" indent="-182880" defTabSz="914400" eaLnBrk="1" hangingPunct="1"/>
            <a:r>
              <a:rPr lang="en-US" altLang="zh-CN" dirty="0">
                <a:solidFill>
                  <a:schemeClr val="tx1">
                    <a:lumMod val="75000"/>
                    <a:lumOff val="25000"/>
                  </a:schemeClr>
                </a:solidFill>
                <a:latin typeface="+mn-lt"/>
                <a:ea typeface="宋体" panose="02010600030101010101" pitchFamily="2" charset="-122"/>
              </a:rPr>
              <a:t>L1</a:t>
            </a:r>
            <a:r>
              <a:rPr lang="zh-CN" altLang="en-US" dirty="0">
                <a:solidFill>
                  <a:schemeClr val="tx1">
                    <a:lumMod val="75000"/>
                    <a:lumOff val="25000"/>
                  </a:schemeClr>
                </a:solidFill>
                <a:latin typeface="+mn-lt"/>
                <a:ea typeface="宋体" panose="02010600030101010101" pitchFamily="2" charset="-122"/>
              </a:rPr>
              <a:t>的第一个平滑值</a:t>
            </a:r>
            <a:endParaRPr lang="en-US" altLang="zh-CN" dirty="0">
              <a:solidFill>
                <a:schemeClr val="tx1">
                  <a:lumMod val="75000"/>
                  <a:lumOff val="25000"/>
                </a:schemeClr>
              </a:solidFill>
              <a:latin typeface="+mn-lt"/>
              <a:ea typeface="宋体" panose="02010600030101010101" pitchFamily="2" charset="-122"/>
            </a:endParaRPr>
          </a:p>
          <a:p>
            <a:pPr marL="384048" lvl="1" indent="-182880" defTabSz="914400" eaLnBrk="1" hangingPunct="1"/>
            <a:r>
              <a:rPr lang="zh-CN" altLang="en-US" dirty="0">
                <a:solidFill>
                  <a:schemeClr val="tx1">
                    <a:lumMod val="75000"/>
                    <a:lumOff val="25000"/>
                  </a:schemeClr>
                </a:solidFill>
                <a:latin typeface="+mn-lt"/>
                <a:ea typeface="宋体" panose="02010600030101010101" pitchFamily="2" charset="-122"/>
              </a:rPr>
              <a:t>初始趋势值</a:t>
            </a:r>
            <a:r>
              <a:rPr lang="en-US" altLang="zh-CN" dirty="0">
                <a:solidFill>
                  <a:schemeClr val="tx1">
                    <a:lumMod val="75000"/>
                    <a:lumOff val="25000"/>
                  </a:schemeClr>
                </a:solidFill>
                <a:latin typeface="+mn-lt"/>
                <a:ea typeface="宋体" panose="02010600030101010101" pitchFamily="2" charset="-122"/>
              </a:rPr>
              <a:t>b1</a:t>
            </a:r>
            <a:r>
              <a:rPr lang="zh-CN" altLang="en-US" dirty="0">
                <a:solidFill>
                  <a:schemeClr val="tx1">
                    <a:lumMod val="75000"/>
                    <a:lumOff val="25000"/>
                  </a:schemeClr>
                </a:solidFill>
                <a:latin typeface="+mn-lt"/>
                <a:ea typeface="宋体" panose="02010600030101010101" pitchFamily="2" charset="-122"/>
              </a:rPr>
              <a:t>。</a:t>
            </a:r>
          </a:p>
          <a:p>
            <a:pPr defTabSz="914400" eaLnBrk="1" hangingPunct="1"/>
            <a:r>
              <a:rPr lang="zh-CN" altLang="en-US" dirty="0"/>
              <a:t>我们将使用第一个观察值来估计平滑值</a:t>
            </a:r>
            <a:r>
              <a:rPr lang="en-US" altLang="zh-CN" dirty="0"/>
              <a:t>L</a:t>
            </a:r>
            <a:r>
              <a:rPr lang="en-US" altLang="zh-CN" baseline="-25000" dirty="0"/>
              <a:t>1 </a:t>
            </a:r>
            <a:r>
              <a:rPr lang="zh-CN" altLang="en-US" dirty="0"/>
              <a:t>，而初始趋势值</a:t>
            </a:r>
            <a:r>
              <a:rPr lang="en-US" altLang="zh-CN" dirty="0"/>
              <a:t>b</a:t>
            </a:r>
            <a:r>
              <a:rPr lang="en-US" altLang="zh-CN" baseline="-25000" dirty="0"/>
              <a:t>1 </a:t>
            </a:r>
            <a:r>
              <a:rPr lang="en-US" altLang="zh-CN" dirty="0"/>
              <a:t>=0</a:t>
            </a:r>
            <a:r>
              <a:rPr lang="zh-CN" altLang="en-US" dirty="0"/>
              <a:t>。</a:t>
            </a:r>
          </a:p>
          <a:p>
            <a:pPr defTabSz="914400" eaLnBrk="1" hangingPunct="1"/>
            <a:r>
              <a:rPr lang="zh-CN" altLang="en-US" dirty="0"/>
              <a:t>我们将使用</a:t>
            </a:r>
            <a:r>
              <a:rPr lang="en-US" altLang="zh-CN" dirty="0"/>
              <a:t>α=.3</a:t>
            </a:r>
            <a:r>
              <a:rPr lang="zh-CN" altLang="en-US" dirty="0"/>
              <a:t>和</a:t>
            </a:r>
            <a:r>
              <a:rPr lang="en-US" altLang="zh-CN" dirty="0"/>
              <a:t>β=.1</a:t>
            </a:r>
            <a:r>
              <a:rPr lang="zh-CN" altLang="en-US" dirty="0"/>
              <a:t>。</a:t>
            </a:r>
            <a:endParaRPr lang="en-US" altLang="zh-C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例子</a:t>
            </a:r>
            <a:endParaRPr lang="zh-CN" altLang="en-US" dirty="0">
              <a:solidFill>
                <a:schemeClr val="tx1">
                  <a:lumMod val="75000"/>
                  <a:lumOff val="25000"/>
                </a:schemeClr>
              </a:solidFill>
            </a:endParaRPr>
          </a:p>
        </p:txBody>
      </p:sp>
      <p:sp>
        <p:nvSpPr>
          <p:cNvPr id="73731"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7373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57</a:t>
            </a:r>
          </a:p>
        </p:txBody>
      </p:sp>
      <p:graphicFrame>
        <p:nvGraphicFramePr>
          <p:cNvPr id="73734" name="Object 5"/>
          <p:cNvGraphicFramePr>
            <a:graphicFrameLocks noChangeAspect="1"/>
          </p:cNvGraphicFramePr>
          <p:nvPr/>
        </p:nvGraphicFramePr>
        <p:xfrm>
          <a:off x="2992438" y="1485900"/>
          <a:ext cx="5764212" cy="4611688"/>
        </p:xfrm>
        <a:graphic>
          <a:graphicData uri="http://schemas.openxmlformats.org/presentationml/2006/ole">
            <mc:AlternateContent xmlns:mc="http://schemas.openxmlformats.org/markup-compatibility/2006">
              <mc:Choice xmlns:v="urn:schemas-microsoft-com:vml" Requires="v">
                <p:oleObj spid="_x0000_s73744" name="Worksheet" r:id="rId3" imgW="4546080" imgH="6315480" progId="Excel.Sheet.8">
                  <p:embed/>
                </p:oleObj>
              </mc:Choice>
              <mc:Fallback>
                <p:oleObj name="Worksheet" r:id="rId3" imgW="4546080" imgH="6315480" progId="Excel.Shee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2438" y="1485900"/>
                        <a:ext cx="5764212" cy="461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例子</a:t>
            </a:r>
            <a:endParaRPr lang="zh-CN" altLang="en-US" dirty="0">
              <a:solidFill>
                <a:schemeClr val="tx1">
                  <a:lumMod val="75000"/>
                  <a:lumOff val="25000"/>
                </a:schemeClr>
              </a:solidFill>
            </a:endParaRPr>
          </a:p>
        </p:txBody>
      </p:sp>
      <p:sp>
        <p:nvSpPr>
          <p:cNvPr id="74755"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7475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58</a:t>
            </a:r>
          </a:p>
        </p:txBody>
      </p:sp>
      <p:sp>
        <p:nvSpPr>
          <p:cNvPr id="74758" name="Rectangle 3"/>
          <p:cNvSpPr txBox="1">
            <a:spLocks noChangeArrowheads="1"/>
          </p:cNvSpPr>
          <p:nvPr/>
        </p:nvSpPr>
        <p:spPr bwMode="auto">
          <a:xfrm>
            <a:off x="1182688" y="2017713"/>
            <a:ext cx="381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marL="0" indent="0" defTabSz="914400" eaLnBrk="1" hangingPunct="1">
              <a:buNone/>
            </a:pPr>
            <a:r>
              <a:rPr lang="zh-CN" altLang="en-US" sz="2400" dirty="0"/>
              <a:t>此应用的</a:t>
            </a:r>
            <a:r>
              <a:rPr lang="en-US" altLang="zh-CN" sz="2400" dirty="0"/>
              <a:t>RMSE</a:t>
            </a:r>
            <a:r>
              <a:rPr lang="zh-CN" altLang="en-US" sz="2400" dirty="0"/>
              <a:t>为：</a:t>
            </a:r>
          </a:p>
          <a:p>
            <a:pPr defTabSz="914400" eaLnBrk="1" hangingPunct="1"/>
            <a:r>
              <a:rPr lang="en-US" altLang="zh-CN" sz="2400" dirty="0"/>
              <a:t>α=.3</a:t>
            </a:r>
            <a:r>
              <a:rPr lang="zh-CN" altLang="en-US" sz="2400" dirty="0"/>
              <a:t>和</a:t>
            </a:r>
            <a:r>
              <a:rPr lang="en-US" altLang="zh-CN" sz="2400" dirty="0"/>
              <a:t>β=.1 </a:t>
            </a:r>
          </a:p>
          <a:p>
            <a:pPr defTabSz="914400" eaLnBrk="1" hangingPunct="1"/>
            <a:r>
              <a:rPr lang="en-US" altLang="zh-CN" sz="2400" dirty="0"/>
              <a:t>RMSE=155.5 </a:t>
            </a:r>
          </a:p>
          <a:p>
            <a:pPr marL="0" indent="0" defTabSz="914400" eaLnBrk="1" hangingPunct="1">
              <a:buNone/>
            </a:pPr>
            <a:r>
              <a:rPr lang="zh-CN" altLang="en-US" sz="2400" dirty="0"/>
              <a:t>该图还显示了需要调查的季节变化的可能性。</a:t>
            </a:r>
            <a:endParaRPr lang="en-US" altLang="zh-CN" dirty="0"/>
          </a:p>
        </p:txBody>
      </p:sp>
      <p:graphicFrame>
        <p:nvGraphicFramePr>
          <p:cNvPr id="74759" name="Object 5"/>
          <p:cNvGraphicFramePr>
            <a:graphicFrameLocks noChangeAspect="1"/>
          </p:cNvGraphicFramePr>
          <p:nvPr/>
        </p:nvGraphicFramePr>
        <p:xfrm>
          <a:off x="5978525" y="1868488"/>
          <a:ext cx="4529138" cy="3121025"/>
        </p:xfrm>
        <a:graphic>
          <a:graphicData uri="http://schemas.openxmlformats.org/presentationml/2006/ole">
            <mc:AlternateContent xmlns:mc="http://schemas.openxmlformats.org/markup-compatibility/2006">
              <mc:Choice xmlns:v="urn:schemas-microsoft-com:vml" Requires="v">
                <p:oleObj spid="_x0000_s74770" name="Chart" r:id="rId3" imgW="9009000" imgH="6048000" progId="Excel.Chart.8">
                  <p:embed/>
                </p:oleObj>
              </mc:Choice>
              <mc:Fallback>
                <p:oleObj name="Chart" r:id="rId3" imgW="9009000" imgH="6048000" progId="Excel.Char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8525" y="1868488"/>
                        <a:ext cx="4529138" cy="312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en-US" altLang="zh-CN" dirty="0"/>
              <a:t>Winter</a:t>
            </a:r>
            <a:r>
              <a:rPr lang="zh-CN" altLang="en-US" dirty="0"/>
              <a:t>指数平滑</a:t>
            </a:r>
            <a:endParaRPr lang="zh-CN" altLang="en-US" dirty="0">
              <a:solidFill>
                <a:schemeClr val="tx1">
                  <a:lumMod val="75000"/>
                  <a:lumOff val="25000"/>
                </a:schemeClr>
              </a:solidFill>
            </a:endParaRPr>
          </a:p>
        </p:txBody>
      </p:sp>
      <p:sp>
        <p:nvSpPr>
          <p:cNvPr id="75779" name="内容占位符 2"/>
          <p:cNvSpPr>
            <a:spLocks noGrp="1"/>
          </p:cNvSpPr>
          <p:nvPr>
            <p:ph idx="1"/>
          </p:nvPr>
        </p:nvSpPr>
        <p:spPr/>
        <p:txBody>
          <a:bodyPr/>
          <a:lstStyle/>
          <a:p>
            <a:pPr eaLnBrk="1" hangingPunct="1"/>
            <a:r>
              <a:rPr lang="en-US" altLang="zh-CN" dirty="0"/>
              <a:t>Winter</a:t>
            </a:r>
            <a:r>
              <a:rPr lang="zh-CN" altLang="en-US" dirty="0"/>
              <a:t>指数平滑模型是基本指数平滑模型的第二个扩展。</a:t>
            </a:r>
            <a:endParaRPr lang="en-US" altLang="zh-CN" dirty="0"/>
          </a:p>
          <a:p>
            <a:pPr eaLnBrk="1" hangingPunct="1"/>
            <a:r>
              <a:rPr lang="zh-CN" altLang="en-US" dirty="0"/>
              <a:t>它用于显示趋势性和季节性的数据。</a:t>
            </a:r>
            <a:endParaRPr lang="en-US" altLang="zh-CN" dirty="0"/>
          </a:p>
          <a:p>
            <a:pPr eaLnBrk="1" hangingPunct="1"/>
            <a:r>
              <a:rPr lang="zh-CN" altLang="en-US" dirty="0"/>
              <a:t>它是一个三参数模型，是</a:t>
            </a:r>
            <a:r>
              <a:rPr lang="en-US" altLang="zh-CN" dirty="0"/>
              <a:t>Holt</a:t>
            </a:r>
            <a:r>
              <a:rPr lang="zh-CN" altLang="en-US" dirty="0"/>
              <a:t>方法的扩展。</a:t>
            </a:r>
            <a:endParaRPr lang="en-US" altLang="zh-CN" dirty="0"/>
          </a:p>
          <a:p>
            <a:pPr eaLnBrk="1" hangingPunct="1"/>
            <a:r>
              <a:rPr lang="zh-CN" altLang="en-US" dirty="0"/>
              <a:t>另外一个方程调整模型的季节性成分。</a:t>
            </a:r>
            <a:endParaRPr lang="en-US" altLang="zh-CN" dirty="0"/>
          </a:p>
        </p:txBody>
      </p:sp>
      <p:sp>
        <p:nvSpPr>
          <p:cNvPr id="75780"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7578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59</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时间序列模型</a:t>
            </a:r>
            <a:endParaRPr lang="zh-CN" altLang="en-US" dirty="0">
              <a:solidFill>
                <a:schemeClr val="tx1">
                  <a:lumMod val="75000"/>
                  <a:lumOff val="25000"/>
                </a:schemeClr>
              </a:solidFill>
            </a:endParaRPr>
          </a:p>
        </p:txBody>
      </p:sp>
      <p:sp>
        <p:nvSpPr>
          <p:cNvPr id="3" name="内容占位符 2">
            <a:extLst/>
          </p:cNvPr>
          <p:cNvSpPr>
            <a:spLocks noGrp="1"/>
          </p:cNvSpPr>
          <p:nvPr>
            <p:ph idx="1"/>
          </p:nvPr>
        </p:nvSpPr>
        <p:spPr>
          <a:xfrm>
            <a:off x="1096963" y="1241425"/>
            <a:ext cx="10340975" cy="5059363"/>
          </a:xfrm>
        </p:spPr>
        <p:txBody>
          <a:bodyPr rtlCol="0">
            <a:normAutofit/>
          </a:bodyPr>
          <a:lstStyle/>
          <a:p>
            <a:pPr marL="91440" indent="-91440" eaLnBrk="1" fontAlgn="auto" hangingPunct="1">
              <a:lnSpc>
                <a:spcPct val="100000"/>
              </a:lnSpc>
              <a:defRPr/>
            </a:pPr>
            <a:r>
              <a:rPr lang="zh-CN" altLang="en-US" i="1" dirty="0">
                <a:solidFill>
                  <a:schemeClr val="tx1">
                    <a:lumMod val="75000"/>
                    <a:lumOff val="25000"/>
                  </a:schemeClr>
                </a:solidFill>
              </a:rPr>
              <a:t>定义：</a:t>
            </a:r>
          </a:p>
          <a:p>
            <a:pPr marL="91440" indent="-91440" eaLnBrk="1" fontAlgn="auto" hangingPunct="1">
              <a:lnSpc>
                <a:spcPct val="100000"/>
              </a:lnSpc>
              <a:defRPr/>
            </a:pPr>
            <a:r>
              <a:rPr lang="zh-CN" altLang="en-US" dirty="0">
                <a:solidFill>
                  <a:schemeClr val="tx1">
                    <a:lumMod val="75000"/>
                    <a:lumOff val="25000"/>
                  </a:schemeClr>
                </a:solidFill>
              </a:rPr>
              <a:t>一个</a:t>
            </a:r>
            <a:r>
              <a:rPr lang="zh-CN" altLang="en-US" dirty="0">
                <a:solidFill>
                  <a:srgbClr val="FF0000"/>
                </a:solidFill>
              </a:rPr>
              <a:t>单变量</a:t>
            </a:r>
            <a:r>
              <a:rPr lang="zh-CN" altLang="en-US" dirty="0">
                <a:solidFill>
                  <a:schemeClr val="tx1">
                    <a:lumMod val="75000"/>
                    <a:lumOff val="25000"/>
                  </a:schemeClr>
                </a:solidFill>
              </a:rPr>
              <a:t>时间序列是同一变量随时间而收集的测量序列。通常，测量是在</a:t>
            </a:r>
            <a:r>
              <a:rPr lang="zh-CN" altLang="en-US" dirty="0">
                <a:solidFill>
                  <a:srgbClr val="FF0000"/>
                </a:solidFill>
              </a:rPr>
              <a:t>固定的</a:t>
            </a:r>
            <a:r>
              <a:rPr lang="zh-CN" altLang="en-US" dirty="0">
                <a:solidFill>
                  <a:schemeClr val="tx1">
                    <a:lumMod val="75000"/>
                    <a:lumOff val="25000"/>
                  </a:schemeClr>
                </a:solidFill>
              </a:rPr>
              <a:t>时间间隔内进行的。</a:t>
            </a:r>
          </a:p>
          <a:p>
            <a:pPr marL="91440" indent="-91440" eaLnBrk="1" fontAlgn="auto" hangingPunct="1">
              <a:lnSpc>
                <a:spcPct val="100000"/>
              </a:lnSpc>
              <a:defRPr/>
            </a:pPr>
            <a:endParaRPr lang="zh-CN" altLang="en-US" i="1" dirty="0">
              <a:solidFill>
                <a:schemeClr val="tx1">
                  <a:lumMod val="75000"/>
                  <a:lumOff val="25000"/>
                </a:schemeClr>
              </a:solidFill>
            </a:endParaRPr>
          </a:p>
          <a:p>
            <a:pPr marL="91440" indent="-91440" eaLnBrk="1" fontAlgn="auto" hangingPunct="1">
              <a:lnSpc>
                <a:spcPct val="100000"/>
              </a:lnSpc>
              <a:defRPr/>
            </a:pPr>
            <a:r>
              <a:rPr lang="zh-CN" altLang="en-US" i="1" dirty="0">
                <a:solidFill>
                  <a:schemeClr val="tx1">
                    <a:lumMod val="75000"/>
                    <a:lumOff val="25000"/>
                  </a:schemeClr>
                </a:solidFill>
              </a:rPr>
              <a:t> </a:t>
            </a:r>
          </a:p>
          <a:p>
            <a:pPr marL="91440" indent="-91440" eaLnBrk="1" fontAlgn="auto" hangingPunct="1">
              <a:lnSpc>
                <a:spcPct val="100000"/>
              </a:lnSpc>
              <a:defRPr/>
            </a:pPr>
            <a:r>
              <a:rPr lang="zh-CN" altLang="en-US" dirty="0">
                <a:solidFill>
                  <a:schemeClr val="tx1">
                    <a:lumMod val="75000"/>
                    <a:lumOff val="25000"/>
                  </a:schemeClr>
                </a:solidFill>
              </a:rPr>
              <a:t>与标准线性回归的一个区别是，数据不一定是独立的，也不一定是同分布的</a:t>
            </a:r>
          </a:p>
        </p:txBody>
      </p:sp>
      <p:sp>
        <p:nvSpPr>
          <p:cNvPr id="16388"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1639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6</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en-US" altLang="zh-CN" dirty="0">
                <a:solidFill>
                  <a:schemeClr val="tx1">
                    <a:lumMod val="75000"/>
                    <a:lumOff val="25000"/>
                  </a:schemeClr>
                </a:solidFill>
              </a:rPr>
              <a:t>Winter</a:t>
            </a:r>
            <a:r>
              <a:rPr lang="zh-CN" altLang="en-US" dirty="0">
                <a:solidFill>
                  <a:schemeClr val="tx1">
                    <a:lumMod val="75000"/>
                    <a:lumOff val="25000"/>
                  </a:schemeClr>
                </a:solidFill>
              </a:rPr>
              <a:t>指数平滑</a:t>
            </a:r>
          </a:p>
        </p:txBody>
      </p:sp>
      <p:sp>
        <p:nvSpPr>
          <p:cNvPr id="76803"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7680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60</a:t>
            </a:r>
          </a:p>
        </p:txBody>
      </p:sp>
      <p:sp>
        <p:nvSpPr>
          <p:cNvPr id="76806" name="Rectangle 3"/>
          <p:cNvSpPr txBox="1">
            <a:spLocks noChangeArrowheads="1"/>
          </p:cNvSpPr>
          <p:nvPr/>
        </p:nvSpPr>
        <p:spPr bwMode="auto">
          <a:xfrm>
            <a:off x="1096963" y="1568450"/>
            <a:ext cx="10340975" cy="438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defTabSz="914400" eaLnBrk="1" hangingPunct="1"/>
            <a:r>
              <a:rPr lang="en-US" altLang="zh-CN" dirty="0"/>
              <a:t>Winter</a:t>
            </a:r>
            <a:r>
              <a:rPr lang="zh-CN" altLang="en-US" dirty="0"/>
              <a:t>乘式法需要的三个方程是：</a:t>
            </a:r>
          </a:p>
          <a:p>
            <a:pPr marL="384048" lvl="1" indent="-182880" defTabSz="914400" eaLnBrk="1" hangingPunct="1"/>
            <a:r>
              <a:rPr lang="zh-CN" altLang="en-US" dirty="0">
                <a:solidFill>
                  <a:schemeClr val="tx1">
                    <a:lumMod val="75000"/>
                    <a:lumOff val="25000"/>
                  </a:schemeClr>
                </a:solidFill>
                <a:latin typeface="+mn-lt"/>
                <a:ea typeface="宋体" panose="02010600030101010101" pitchFamily="2" charset="-122"/>
              </a:rPr>
              <a:t>指数平滑序列：</a:t>
            </a:r>
            <a:endParaRPr lang="en-US" altLang="zh-CN" dirty="0">
              <a:solidFill>
                <a:schemeClr val="tx1">
                  <a:lumMod val="75000"/>
                  <a:lumOff val="25000"/>
                </a:schemeClr>
              </a:solidFill>
              <a:latin typeface="+mn-lt"/>
              <a:ea typeface="宋体" panose="02010600030101010101" pitchFamily="2" charset="-122"/>
            </a:endParaRPr>
          </a:p>
          <a:p>
            <a:pPr marL="201168" lvl="1" indent="0" defTabSz="914400" eaLnBrk="1" hangingPunct="1">
              <a:buNone/>
            </a:pPr>
            <a:endParaRPr lang="zh-CN" altLang="en-US" dirty="0">
              <a:solidFill>
                <a:schemeClr val="tx1">
                  <a:lumMod val="75000"/>
                  <a:lumOff val="25000"/>
                </a:schemeClr>
              </a:solidFill>
              <a:latin typeface="+mn-lt"/>
              <a:ea typeface="宋体" panose="02010600030101010101" pitchFamily="2" charset="-122"/>
            </a:endParaRPr>
          </a:p>
          <a:p>
            <a:pPr marL="384048" lvl="1" indent="-182880" defTabSz="914400" eaLnBrk="1" hangingPunct="1"/>
            <a:r>
              <a:rPr lang="zh-CN" altLang="en-US" dirty="0">
                <a:solidFill>
                  <a:schemeClr val="tx1">
                    <a:lumMod val="75000"/>
                    <a:lumOff val="25000"/>
                  </a:schemeClr>
                </a:solidFill>
                <a:latin typeface="+mn-lt"/>
                <a:ea typeface="宋体" panose="02010600030101010101" pitchFamily="2" charset="-122"/>
              </a:rPr>
              <a:t>趋势估计：</a:t>
            </a:r>
            <a:endParaRPr lang="en-US" altLang="zh-CN" dirty="0">
              <a:solidFill>
                <a:schemeClr val="tx1">
                  <a:lumMod val="75000"/>
                  <a:lumOff val="25000"/>
                </a:schemeClr>
              </a:solidFill>
              <a:latin typeface="+mn-lt"/>
              <a:ea typeface="宋体" panose="02010600030101010101" pitchFamily="2" charset="-122"/>
            </a:endParaRPr>
          </a:p>
          <a:p>
            <a:pPr marL="384048" lvl="1" indent="-182880" defTabSz="914400" eaLnBrk="1" hangingPunct="1"/>
            <a:endParaRPr lang="zh-CN" altLang="en-US" dirty="0">
              <a:solidFill>
                <a:schemeClr val="tx1">
                  <a:lumMod val="75000"/>
                  <a:lumOff val="25000"/>
                </a:schemeClr>
              </a:solidFill>
              <a:latin typeface="+mn-lt"/>
              <a:ea typeface="宋体" panose="02010600030101010101" pitchFamily="2" charset="-122"/>
            </a:endParaRPr>
          </a:p>
          <a:p>
            <a:pPr marL="384048" lvl="1" indent="-182880" defTabSz="914400" eaLnBrk="1" hangingPunct="1"/>
            <a:r>
              <a:rPr lang="zh-CN" altLang="en-US" dirty="0">
                <a:solidFill>
                  <a:schemeClr val="tx1">
                    <a:lumMod val="75000"/>
                    <a:lumOff val="25000"/>
                  </a:schemeClr>
                </a:solidFill>
                <a:latin typeface="+mn-lt"/>
                <a:ea typeface="宋体" panose="02010600030101010101" pitchFamily="2" charset="-122"/>
              </a:rPr>
              <a:t>季节性估计：</a:t>
            </a:r>
            <a:endParaRPr lang="en-US" altLang="zh-CN" dirty="0">
              <a:solidFill>
                <a:schemeClr val="tx1">
                  <a:lumMod val="75000"/>
                  <a:lumOff val="25000"/>
                </a:schemeClr>
              </a:solidFill>
              <a:latin typeface="+mn-lt"/>
              <a:ea typeface="宋体" panose="02010600030101010101" pitchFamily="2" charset="-122"/>
            </a:endParaRPr>
          </a:p>
        </p:txBody>
      </p:sp>
      <p:graphicFrame>
        <p:nvGraphicFramePr>
          <p:cNvPr id="76807" name="Object 4"/>
          <p:cNvGraphicFramePr>
            <a:graphicFrameLocks noChangeAspect="1"/>
          </p:cNvGraphicFramePr>
          <p:nvPr/>
        </p:nvGraphicFramePr>
        <p:xfrm>
          <a:off x="3082925" y="2387600"/>
          <a:ext cx="2741613" cy="608013"/>
        </p:xfrm>
        <a:graphic>
          <a:graphicData uri="http://schemas.openxmlformats.org/presentationml/2006/ole">
            <mc:AlternateContent xmlns:mc="http://schemas.openxmlformats.org/markup-compatibility/2006">
              <mc:Choice xmlns:v="urn:schemas-microsoft-com:vml" Requires="v">
                <p:oleObj spid="_x0000_s76846" name="Equation" r:id="rId3" imgW="1879600" imgH="431800" progId="Equation.3">
                  <p:embed/>
                </p:oleObj>
              </mc:Choice>
              <mc:Fallback>
                <p:oleObj name="Equation" r:id="rId3" imgW="18796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2925" y="2387600"/>
                        <a:ext cx="2741613"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08" name="Object 5"/>
          <p:cNvGraphicFramePr>
            <a:graphicFrameLocks noChangeAspect="1"/>
          </p:cNvGraphicFramePr>
          <p:nvPr/>
        </p:nvGraphicFramePr>
        <p:xfrm>
          <a:off x="3082925" y="3198813"/>
          <a:ext cx="2668588" cy="304800"/>
        </p:xfrm>
        <a:graphic>
          <a:graphicData uri="http://schemas.openxmlformats.org/presentationml/2006/ole">
            <mc:AlternateContent xmlns:mc="http://schemas.openxmlformats.org/markup-compatibility/2006">
              <mc:Choice xmlns:v="urn:schemas-microsoft-com:vml" Requires="v">
                <p:oleObj spid="_x0000_s76847" name="Equation" r:id="rId5" imgW="1739900" imgH="228600" progId="Equation.3">
                  <p:embed/>
                </p:oleObj>
              </mc:Choice>
              <mc:Fallback>
                <p:oleObj name="Equation" r:id="rId5" imgW="17399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82925" y="3198813"/>
                        <a:ext cx="2668588"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09" name="Object 6"/>
          <p:cNvGraphicFramePr>
            <a:graphicFrameLocks noChangeAspect="1"/>
          </p:cNvGraphicFramePr>
          <p:nvPr/>
        </p:nvGraphicFramePr>
        <p:xfrm>
          <a:off x="3082925" y="4130675"/>
          <a:ext cx="2133600" cy="685800"/>
        </p:xfrm>
        <a:graphic>
          <a:graphicData uri="http://schemas.openxmlformats.org/presentationml/2006/ole">
            <mc:AlternateContent xmlns:mc="http://schemas.openxmlformats.org/markup-compatibility/2006">
              <mc:Choice xmlns:v="urn:schemas-microsoft-com:vml" Requires="v">
                <p:oleObj spid="_x0000_s76848" name="Equation" r:id="rId7" imgW="1307532" imgH="431613" progId="Equation.3">
                  <p:embed/>
                </p:oleObj>
              </mc:Choice>
              <mc:Fallback>
                <p:oleObj name="Equation" r:id="rId7" imgW="1307532" imgH="431613"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82925" y="4130675"/>
                        <a:ext cx="2133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en-US" altLang="zh-CN" dirty="0">
                <a:solidFill>
                  <a:schemeClr val="tx1">
                    <a:lumMod val="75000"/>
                    <a:lumOff val="25000"/>
                  </a:schemeClr>
                </a:solidFill>
              </a:rPr>
              <a:t>Winter</a:t>
            </a:r>
            <a:r>
              <a:rPr lang="zh-CN" altLang="en-US" dirty="0">
                <a:solidFill>
                  <a:schemeClr val="tx1">
                    <a:lumMod val="75000"/>
                    <a:lumOff val="25000"/>
                  </a:schemeClr>
                </a:solidFill>
              </a:rPr>
              <a:t>指数平滑</a:t>
            </a:r>
          </a:p>
        </p:txBody>
      </p:sp>
      <p:sp>
        <p:nvSpPr>
          <p:cNvPr id="77827"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7782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61</a:t>
            </a:r>
          </a:p>
        </p:txBody>
      </p:sp>
      <p:sp>
        <p:nvSpPr>
          <p:cNvPr id="7" name="Rectangle 3">
            <a:extLst/>
          </p:cNvPr>
          <p:cNvSpPr txBox="1">
            <a:spLocks noChangeArrowheads="1"/>
          </p:cNvSpPr>
          <p:nvPr/>
        </p:nvSpPr>
        <p:spPr>
          <a:xfrm>
            <a:off x="1096963" y="1371600"/>
            <a:ext cx="7772400" cy="4114800"/>
          </a:xfrm>
          <a:prstGeom prst="rect">
            <a:avLst/>
          </a:prstGeom>
        </p:spPr>
        <p:txBody>
          <a:bodyPr lIns="0" rIns="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fontAlgn="auto">
              <a:defRPr/>
            </a:pPr>
            <a:r>
              <a:rPr lang="zh-CN" altLang="en-US" dirty="0"/>
              <a:t>预测未来</a:t>
            </a:r>
            <a:r>
              <a:rPr lang="en-US" altLang="zh-CN" dirty="0"/>
              <a:t>m</a:t>
            </a:r>
            <a:r>
              <a:rPr lang="zh-CN" altLang="en-US" dirty="0"/>
              <a:t>时段：</a:t>
            </a:r>
          </a:p>
          <a:p>
            <a:pPr marL="201168" lvl="1" indent="0" fontAlgn="auto">
              <a:buNone/>
              <a:defRPr/>
            </a:pPr>
            <a:endParaRPr lang="zh-CN" altLang="en-US" dirty="0"/>
          </a:p>
          <a:p>
            <a:pPr marL="201168" lvl="1" indent="0" fontAlgn="auto">
              <a:buNone/>
              <a:defRPr/>
            </a:pPr>
            <a:endParaRPr lang="zh-CN" altLang="en-US" dirty="0"/>
          </a:p>
          <a:p>
            <a:pPr lvl="2" fontAlgn="auto">
              <a:lnSpc>
                <a:spcPct val="100000"/>
              </a:lnSpc>
              <a:defRPr/>
            </a:pPr>
            <a:r>
              <a:rPr lang="zh-CN" altLang="en-US" sz="2100" dirty="0">
                <a:ea typeface="宋体" panose="02010600030101010101" pitchFamily="2" charset="-122"/>
              </a:rPr>
              <a:t> </a:t>
            </a:r>
            <a:r>
              <a:rPr lang="en-US" altLang="zh-CN" sz="2400" dirty="0"/>
              <a:t>L</a:t>
            </a:r>
            <a:r>
              <a:rPr lang="en-US" altLang="zh-CN" sz="2400" baseline="-25000" dirty="0"/>
              <a:t>t</a:t>
            </a:r>
            <a:r>
              <a:rPr lang="en-US" altLang="zh-CN" sz="2400" dirty="0"/>
              <a:t> =</a:t>
            </a:r>
            <a:r>
              <a:rPr lang="zh-CN" altLang="en-US" sz="2100" dirty="0">
                <a:ea typeface="宋体" panose="02010600030101010101" pitchFamily="2" charset="-122"/>
              </a:rPr>
              <a:t>序列水平</a:t>
            </a:r>
          </a:p>
          <a:p>
            <a:pPr lvl="2" fontAlgn="auto">
              <a:lnSpc>
                <a:spcPct val="100000"/>
              </a:lnSpc>
              <a:defRPr/>
            </a:pPr>
            <a:r>
              <a:rPr lang="zh-CN" altLang="en-US" sz="2100" dirty="0">
                <a:ea typeface="宋体" panose="02010600030101010101" pitchFamily="2" charset="-122"/>
              </a:rPr>
              <a:t> </a:t>
            </a:r>
            <a:r>
              <a:rPr lang="en-US" altLang="zh-CN" sz="2100" dirty="0">
                <a:ea typeface="宋体" panose="02010600030101010101" pitchFamily="2" charset="-122"/>
              </a:rPr>
              <a:t>α = </a:t>
            </a:r>
            <a:r>
              <a:rPr lang="zh-CN" altLang="en-US" sz="2100" dirty="0">
                <a:ea typeface="宋体" panose="02010600030101010101" pitchFamily="2" charset="-122"/>
              </a:rPr>
              <a:t>数据的平滑常数。</a:t>
            </a:r>
          </a:p>
          <a:p>
            <a:pPr lvl="2" fontAlgn="auto">
              <a:lnSpc>
                <a:spcPct val="100000"/>
              </a:lnSpc>
              <a:defRPr/>
            </a:pPr>
            <a:r>
              <a:rPr lang="zh-CN" altLang="en-US" sz="2100" dirty="0">
                <a:ea typeface="宋体" panose="02010600030101010101" pitchFamily="2" charset="-122"/>
              </a:rPr>
              <a:t> </a:t>
            </a:r>
            <a:r>
              <a:rPr lang="en-US" altLang="zh-CN" sz="2400" dirty="0" err="1">
                <a:sym typeface="Symbol" panose="05050102010706020507" pitchFamily="18" charset="2"/>
              </a:rPr>
              <a:t>y</a:t>
            </a:r>
            <a:r>
              <a:rPr lang="en-US" altLang="zh-CN" sz="2400" baseline="-25000" dirty="0" err="1">
                <a:sym typeface="Symbol" panose="05050102010706020507" pitchFamily="18" charset="2"/>
              </a:rPr>
              <a:t>t</a:t>
            </a:r>
            <a:r>
              <a:rPr lang="en-US" altLang="zh-CN" sz="2400" dirty="0">
                <a:sym typeface="Symbol" panose="05050102010706020507" pitchFamily="18" charset="2"/>
              </a:rPr>
              <a:t> = </a:t>
            </a:r>
            <a:r>
              <a:rPr lang="zh-CN" altLang="en-US" sz="2100" dirty="0">
                <a:ea typeface="宋体" panose="02010600030101010101" pitchFamily="2" charset="-122"/>
              </a:rPr>
              <a:t>时段 </a:t>
            </a:r>
            <a:r>
              <a:rPr lang="en-US" altLang="zh-CN" sz="2100" dirty="0">
                <a:ea typeface="宋体" panose="02010600030101010101" pitchFamily="2" charset="-122"/>
              </a:rPr>
              <a:t>t </a:t>
            </a:r>
            <a:r>
              <a:rPr lang="zh-CN" altLang="en-US" sz="2100" dirty="0">
                <a:ea typeface="宋体" panose="02010600030101010101" pitchFamily="2" charset="-122"/>
              </a:rPr>
              <a:t>中的新观测值或实际值。</a:t>
            </a:r>
            <a:endParaRPr lang="en-US" altLang="zh-CN" sz="2100" dirty="0">
              <a:ea typeface="宋体" panose="02010600030101010101" pitchFamily="2" charset="-122"/>
            </a:endParaRPr>
          </a:p>
          <a:p>
            <a:pPr lvl="2" fontAlgn="auto">
              <a:lnSpc>
                <a:spcPct val="100000"/>
              </a:lnSpc>
              <a:defRPr/>
            </a:pPr>
            <a:r>
              <a:rPr lang="en-US" altLang="zh-CN" sz="2400" dirty="0">
                <a:sym typeface="Symbol" panose="05050102010706020507" pitchFamily="18" charset="2"/>
              </a:rPr>
              <a:t>  = </a:t>
            </a:r>
            <a:r>
              <a:rPr lang="zh-CN" altLang="en-US" sz="2400" dirty="0">
                <a:sym typeface="Symbol" panose="05050102010706020507" pitchFamily="18" charset="2"/>
              </a:rPr>
              <a:t>趋势估计的平滑常数</a:t>
            </a:r>
            <a:endParaRPr lang="zh-CN" altLang="en-US" sz="2100" dirty="0">
              <a:ea typeface="宋体" panose="02010600030101010101" pitchFamily="2" charset="-122"/>
            </a:endParaRPr>
          </a:p>
          <a:p>
            <a:pPr lvl="2" fontAlgn="auto">
              <a:lnSpc>
                <a:spcPct val="100000"/>
              </a:lnSpc>
              <a:defRPr/>
            </a:pPr>
            <a:r>
              <a:rPr lang="zh-CN" altLang="en-US" sz="2100" dirty="0">
                <a:ea typeface="宋体" panose="02010600030101010101" pitchFamily="2" charset="-122"/>
              </a:rPr>
              <a:t> </a:t>
            </a:r>
            <a:r>
              <a:rPr lang="en-US" altLang="zh-CN" sz="2400" dirty="0" err="1">
                <a:sym typeface="Symbol" panose="05050102010706020507" pitchFamily="18" charset="2"/>
              </a:rPr>
              <a:t>b</a:t>
            </a:r>
            <a:r>
              <a:rPr lang="en-US" altLang="zh-CN" sz="2400" baseline="-25000" dirty="0" err="1">
                <a:sym typeface="Symbol" panose="05050102010706020507" pitchFamily="18" charset="2"/>
              </a:rPr>
              <a:t>t</a:t>
            </a:r>
            <a:r>
              <a:rPr lang="en-US" altLang="zh-CN" sz="2400" dirty="0">
                <a:sym typeface="Symbol" panose="05050102010706020507" pitchFamily="18" charset="2"/>
              </a:rPr>
              <a:t> = </a:t>
            </a:r>
            <a:r>
              <a:rPr lang="zh-CN" altLang="en-US" sz="2100" dirty="0">
                <a:ea typeface="宋体" panose="02010600030101010101" pitchFamily="2" charset="-122"/>
              </a:rPr>
              <a:t>趋势估计值。</a:t>
            </a:r>
          </a:p>
          <a:p>
            <a:pPr lvl="2" fontAlgn="auto">
              <a:lnSpc>
                <a:spcPct val="100000"/>
              </a:lnSpc>
              <a:defRPr/>
            </a:pPr>
            <a:r>
              <a:rPr lang="en-US" altLang="zh-CN" sz="2400" dirty="0">
                <a:sym typeface="Symbol" panose="05050102010706020507" pitchFamily="18" charset="2"/>
              </a:rPr>
              <a:t>  = </a:t>
            </a:r>
            <a:r>
              <a:rPr lang="zh-CN" altLang="en-US" sz="2100" dirty="0">
                <a:ea typeface="宋体" panose="02010600030101010101" pitchFamily="2" charset="-122"/>
              </a:rPr>
              <a:t>季节性估计的平滑常数。</a:t>
            </a:r>
          </a:p>
          <a:p>
            <a:pPr lvl="2" fontAlgn="auto">
              <a:lnSpc>
                <a:spcPct val="100000"/>
              </a:lnSpc>
              <a:defRPr/>
            </a:pPr>
            <a:r>
              <a:rPr lang="zh-CN" altLang="en-US" sz="2100" dirty="0">
                <a:ea typeface="宋体" panose="02010600030101010101" pitchFamily="2" charset="-122"/>
              </a:rPr>
              <a:t> </a:t>
            </a:r>
            <a:r>
              <a:rPr lang="en-US" altLang="zh-CN" sz="2100" dirty="0">
                <a:ea typeface="宋体" panose="02010600030101010101" pitchFamily="2" charset="-122"/>
              </a:rPr>
              <a:t>St = </a:t>
            </a:r>
            <a:r>
              <a:rPr lang="zh-CN" altLang="en-US" sz="2100" dirty="0">
                <a:ea typeface="宋体" panose="02010600030101010101" pitchFamily="2" charset="-122"/>
              </a:rPr>
              <a:t>季节性成分估计值。</a:t>
            </a:r>
          </a:p>
          <a:p>
            <a:pPr lvl="2" fontAlgn="auto">
              <a:lnSpc>
                <a:spcPct val="100000"/>
              </a:lnSpc>
              <a:defRPr/>
            </a:pPr>
            <a:r>
              <a:rPr lang="zh-CN" altLang="en-US" sz="2100" dirty="0">
                <a:ea typeface="宋体" panose="02010600030101010101" pitchFamily="2" charset="-122"/>
              </a:rPr>
              <a:t> </a:t>
            </a:r>
            <a:r>
              <a:rPr lang="en-US" altLang="zh-CN" sz="2100" dirty="0">
                <a:ea typeface="宋体" panose="02010600030101010101" pitchFamily="2" charset="-122"/>
              </a:rPr>
              <a:t>m = </a:t>
            </a:r>
            <a:r>
              <a:rPr lang="zh-CN" altLang="en-US" sz="2100" dirty="0">
                <a:ea typeface="宋体" panose="02010600030101010101" pitchFamily="2" charset="-122"/>
              </a:rPr>
              <a:t>预测超前中的时段数</a:t>
            </a:r>
          </a:p>
          <a:p>
            <a:pPr lvl="2" fontAlgn="auto">
              <a:lnSpc>
                <a:spcPct val="100000"/>
              </a:lnSpc>
              <a:defRPr/>
            </a:pPr>
            <a:r>
              <a:rPr lang="zh-CN" altLang="en-US" sz="2100" dirty="0">
                <a:ea typeface="宋体" panose="02010600030101010101" pitchFamily="2" charset="-122"/>
              </a:rPr>
              <a:t> </a:t>
            </a:r>
            <a:r>
              <a:rPr lang="en-US" altLang="zh-CN" sz="2100" dirty="0">
                <a:ea typeface="宋体" panose="02010600030101010101" pitchFamily="2" charset="-122"/>
              </a:rPr>
              <a:t>s = </a:t>
            </a:r>
            <a:r>
              <a:rPr lang="zh-CN" altLang="en-US" sz="2100" dirty="0">
                <a:ea typeface="宋体" panose="02010600030101010101" pitchFamily="2" charset="-122"/>
              </a:rPr>
              <a:t>季节性长度（季节中的时段数）</a:t>
            </a:r>
          </a:p>
          <a:p>
            <a:pPr lvl="2" fontAlgn="auto">
              <a:lnSpc>
                <a:spcPct val="100000"/>
              </a:lnSpc>
              <a:defRPr/>
            </a:pPr>
            <a:r>
              <a:rPr lang="en-US" altLang="zh-CN" sz="2100" dirty="0">
                <a:ea typeface="宋体" panose="02010600030101010101" pitchFamily="2" charset="-122"/>
              </a:rPr>
              <a:t>           = </a:t>
            </a:r>
            <a:r>
              <a:rPr lang="zh-CN" altLang="en-US" sz="2100" dirty="0">
                <a:ea typeface="宋体" panose="02010600030101010101" pitchFamily="2" charset="-122"/>
              </a:rPr>
              <a:t>未来</a:t>
            </a:r>
            <a:r>
              <a:rPr lang="en-US" altLang="zh-CN" sz="2100" dirty="0">
                <a:ea typeface="宋体" panose="02010600030101010101" pitchFamily="2" charset="-122"/>
              </a:rPr>
              <a:t>m</a:t>
            </a:r>
            <a:r>
              <a:rPr lang="zh-CN" altLang="en-US" sz="2100" dirty="0">
                <a:ea typeface="宋体" panose="02010600030101010101" pitchFamily="2" charset="-122"/>
              </a:rPr>
              <a:t>个时段的预测值。</a:t>
            </a:r>
            <a:endParaRPr lang="en-US" altLang="zh-CN" sz="2100" dirty="0">
              <a:ea typeface="宋体" panose="02010600030101010101" pitchFamily="2" charset="-122"/>
            </a:endParaRPr>
          </a:p>
        </p:txBody>
      </p:sp>
      <p:graphicFrame>
        <p:nvGraphicFramePr>
          <p:cNvPr id="77831" name="Object 4"/>
          <p:cNvGraphicFramePr>
            <a:graphicFrameLocks noChangeAspect="1"/>
          </p:cNvGraphicFramePr>
          <p:nvPr/>
        </p:nvGraphicFramePr>
        <p:xfrm>
          <a:off x="2959100" y="1722438"/>
          <a:ext cx="2251075" cy="373062"/>
        </p:xfrm>
        <a:graphic>
          <a:graphicData uri="http://schemas.openxmlformats.org/presentationml/2006/ole">
            <mc:AlternateContent xmlns:mc="http://schemas.openxmlformats.org/markup-compatibility/2006">
              <mc:Choice xmlns:v="urn:schemas-microsoft-com:vml" Requires="v">
                <p:oleObj spid="_x0000_s77855" name="Equation" r:id="rId3" imgW="1397000" imgH="228600" progId="Equation.3">
                  <p:embed/>
                </p:oleObj>
              </mc:Choice>
              <mc:Fallback>
                <p:oleObj name="Equation" r:id="rId3" imgW="13970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9100" y="1722438"/>
                        <a:ext cx="2251075"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32" name="Object 5"/>
          <p:cNvGraphicFramePr>
            <a:graphicFrameLocks noChangeAspect="1"/>
          </p:cNvGraphicFramePr>
          <p:nvPr>
            <p:extLst>
              <p:ext uri="{D42A27DB-BD31-4B8C-83A1-F6EECF244321}">
                <p14:modId xmlns:p14="http://schemas.microsoft.com/office/powerpoint/2010/main" val="2176507032"/>
              </p:ext>
            </p:extLst>
          </p:nvPr>
        </p:nvGraphicFramePr>
        <p:xfrm>
          <a:off x="1624013" y="4939770"/>
          <a:ext cx="533400" cy="419100"/>
        </p:xfrm>
        <a:graphic>
          <a:graphicData uri="http://schemas.openxmlformats.org/presentationml/2006/ole">
            <mc:AlternateContent xmlns:mc="http://schemas.openxmlformats.org/markup-compatibility/2006">
              <mc:Choice xmlns:v="urn:schemas-microsoft-com:vml" Requires="v">
                <p:oleObj spid="_x0000_s77856" name="Equation" r:id="rId5" imgW="291973" imgH="228501" progId="Equation.3">
                  <p:embed/>
                </p:oleObj>
              </mc:Choice>
              <mc:Fallback>
                <p:oleObj name="Equation" r:id="rId5" imgW="291973" imgH="228501"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4013" y="4939770"/>
                        <a:ext cx="5334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en-US" altLang="zh-CN" dirty="0">
                <a:solidFill>
                  <a:schemeClr val="tx1">
                    <a:lumMod val="75000"/>
                    <a:lumOff val="25000"/>
                  </a:schemeClr>
                </a:solidFill>
              </a:rPr>
              <a:t>Winter</a:t>
            </a:r>
            <a:r>
              <a:rPr lang="zh-CN" altLang="en-US" dirty="0">
                <a:solidFill>
                  <a:schemeClr val="tx1">
                    <a:lumMod val="75000"/>
                    <a:lumOff val="25000"/>
                  </a:schemeClr>
                </a:solidFill>
              </a:rPr>
              <a:t>指数平滑</a:t>
            </a:r>
          </a:p>
        </p:txBody>
      </p:sp>
      <p:sp>
        <p:nvSpPr>
          <p:cNvPr id="78851"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7885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62</a:t>
            </a:r>
          </a:p>
        </p:txBody>
      </p:sp>
      <p:sp>
        <p:nvSpPr>
          <p:cNvPr id="78854" name="Rectangle 3"/>
          <p:cNvSpPr txBox="1">
            <a:spLocks noChangeArrowheads="1"/>
          </p:cNvSpPr>
          <p:nvPr/>
        </p:nvSpPr>
        <p:spPr bwMode="auto">
          <a:xfrm>
            <a:off x="1096963" y="1371600"/>
            <a:ext cx="9875837" cy="462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defTabSz="914400" eaLnBrk="1" hangingPunct="1"/>
            <a:r>
              <a:rPr lang="zh-CN" altLang="en-US" dirty="0"/>
              <a:t>与</a:t>
            </a:r>
            <a:r>
              <a:rPr lang="en-US" altLang="zh-CN" dirty="0"/>
              <a:t>Holt</a:t>
            </a:r>
            <a:r>
              <a:rPr lang="zh-CN" altLang="en-US" dirty="0"/>
              <a:t>的线性指数平滑一样，权重</a:t>
            </a:r>
            <a:r>
              <a:rPr lang="en-US" altLang="zh-CN" dirty="0"/>
              <a:t>α</a:t>
            </a:r>
            <a:r>
              <a:rPr lang="zh-CN" altLang="en-US" dirty="0"/>
              <a:t>、</a:t>
            </a:r>
            <a:r>
              <a:rPr lang="en-US" altLang="zh-CN" dirty="0"/>
              <a:t>β</a:t>
            </a:r>
            <a:r>
              <a:rPr lang="zh-CN" altLang="en-US" dirty="0"/>
              <a:t>和</a:t>
            </a:r>
            <a:r>
              <a:rPr lang="en-US" altLang="zh-CN" dirty="0"/>
              <a:t>γ</a:t>
            </a:r>
            <a:r>
              <a:rPr lang="zh-CN" altLang="en-US" dirty="0"/>
              <a:t>可以根据主观进行选择，或者通过最小化预测误差的度量（如</a:t>
            </a:r>
            <a:r>
              <a:rPr lang="en-US" altLang="zh-CN" dirty="0"/>
              <a:t>RMSE</a:t>
            </a:r>
            <a:r>
              <a:rPr lang="zh-CN" altLang="en-US" dirty="0"/>
              <a:t>）确定。</a:t>
            </a:r>
            <a:endParaRPr lang="en-US" altLang="zh-CN" dirty="0"/>
          </a:p>
          <a:p>
            <a:pPr defTabSz="914400" eaLnBrk="1" hangingPunct="1"/>
            <a:r>
              <a:rPr lang="zh-CN" altLang="en-US" dirty="0"/>
              <a:t>与所有指数平滑方法一样，我们需要成分的初始值来启动算法。</a:t>
            </a:r>
            <a:endParaRPr lang="en-US" altLang="zh-CN" dirty="0"/>
          </a:p>
          <a:p>
            <a:pPr defTabSz="914400" eaLnBrk="1" hangingPunct="1"/>
            <a:r>
              <a:rPr lang="zh-CN" altLang="en-US" dirty="0"/>
              <a:t>要启动算法，必须设置</a:t>
            </a:r>
            <a:r>
              <a:rPr lang="en-US" altLang="zh-CN" dirty="0">
                <a:sym typeface="Symbol" panose="05050102010706020507" pitchFamily="18" charset="2"/>
              </a:rPr>
              <a:t>L</a:t>
            </a:r>
            <a:r>
              <a:rPr lang="en-US" altLang="zh-CN" baseline="-25000" dirty="0">
                <a:sym typeface="Symbol" panose="05050102010706020507" pitchFamily="18" charset="2"/>
              </a:rPr>
              <a:t>t</a:t>
            </a:r>
            <a:r>
              <a:rPr lang="zh-CN" altLang="en-US" dirty="0"/>
              <a:t>、趋势</a:t>
            </a:r>
            <a:r>
              <a:rPr lang="en-US" altLang="zh-CN" dirty="0" err="1">
                <a:sym typeface="Symbol" panose="05050102010706020507" pitchFamily="18" charset="2"/>
              </a:rPr>
              <a:t>b</a:t>
            </a:r>
            <a:r>
              <a:rPr lang="en-US" altLang="zh-CN" baseline="-25000" dirty="0" err="1">
                <a:sym typeface="Symbol" panose="05050102010706020507" pitchFamily="18" charset="2"/>
              </a:rPr>
              <a:t>t</a:t>
            </a:r>
            <a:r>
              <a:rPr lang="zh-CN" altLang="en-US" dirty="0"/>
              <a:t>和指数</a:t>
            </a:r>
            <a:r>
              <a:rPr lang="en-US" altLang="zh-CN" dirty="0">
                <a:sym typeface="Symbol" panose="05050102010706020507" pitchFamily="18" charset="2"/>
              </a:rPr>
              <a:t>S</a:t>
            </a:r>
            <a:r>
              <a:rPr lang="en-US" altLang="zh-CN" baseline="-25000" dirty="0">
                <a:sym typeface="Symbol" panose="05050102010706020507" pitchFamily="18" charset="2"/>
              </a:rPr>
              <a:t>t</a:t>
            </a:r>
            <a:r>
              <a:rPr lang="zh-CN" altLang="en-US" dirty="0"/>
              <a:t>的初始值。</a:t>
            </a:r>
            <a:endParaRPr lang="en-US" altLang="zh-C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en-US" altLang="zh-CN" dirty="0">
                <a:solidFill>
                  <a:schemeClr val="tx1">
                    <a:lumMod val="75000"/>
                    <a:lumOff val="25000"/>
                  </a:schemeClr>
                </a:solidFill>
              </a:rPr>
              <a:t>Winter</a:t>
            </a:r>
            <a:r>
              <a:rPr lang="zh-CN" altLang="en-US" dirty="0">
                <a:solidFill>
                  <a:schemeClr val="tx1">
                    <a:lumMod val="75000"/>
                    <a:lumOff val="25000"/>
                  </a:schemeClr>
                </a:solidFill>
              </a:rPr>
              <a:t>指数平滑</a:t>
            </a:r>
          </a:p>
        </p:txBody>
      </p:sp>
      <p:sp>
        <p:nvSpPr>
          <p:cNvPr id="79875"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7987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63</a:t>
            </a:r>
          </a:p>
        </p:txBody>
      </p:sp>
      <p:sp>
        <p:nvSpPr>
          <p:cNvPr id="10" name="Rectangle 3">
            <a:extLst/>
          </p:cNvPr>
          <p:cNvSpPr txBox="1">
            <a:spLocks noChangeArrowheads="1"/>
          </p:cNvSpPr>
          <p:nvPr/>
        </p:nvSpPr>
        <p:spPr>
          <a:xfrm>
            <a:off x="958850" y="1371600"/>
            <a:ext cx="10196513" cy="4676775"/>
          </a:xfrm>
          <a:prstGeom prst="rect">
            <a:avLst/>
          </a:prstGeom>
        </p:spPr>
        <p:txBody>
          <a:bodyPr lIns="0" rIns="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defRPr/>
            </a:pPr>
            <a:r>
              <a:rPr lang="zh-CN" altLang="en-US" sz="2400" dirty="0"/>
              <a:t>为了确定季节指数的初始估计值，我们需要使用至少一个完整的季节数据（即</a:t>
            </a:r>
            <a:r>
              <a:rPr lang="en-US" altLang="zh-CN" sz="2400" dirty="0"/>
              <a:t>s</a:t>
            </a:r>
            <a:r>
              <a:rPr lang="zh-CN" altLang="en-US" sz="2400" dirty="0"/>
              <a:t>个时段）。因此，我们初始化趋势和时段</a:t>
            </a:r>
            <a:r>
              <a:rPr lang="en-US" altLang="zh-CN" sz="2400" dirty="0"/>
              <a:t>s</a:t>
            </a:r>
            <a:r>
              <a:rPr lang="zh-CN" altLang="en-US" sz="2400" dirty="0"/>
              <a:t>水平。</a:t>
            </a:r>
          </a:p>
          <a:p>
            <a:pPr fontAlgn="auto">
              <a:defRPr/>
            </a:pPr>
            <a:r>
              <a:rPr lang="zh-CN" altLang="en-US" sz="2400" dirty="0"/>
              <a:t>初始化水平为：</a:t>
            </a:r>
          </a:p>
          <a:p>
            <a:pPr fontAlgn="auto">
              <a:defRPr/>
            </a:pPr>
            <a:r>
              <a:rPr lang="zh-CN" altLang="en-US" sz="2400" dirty="0"/>
              <a:t> </a:t>
            </a:r>
          </a:p>
          <a:p>
            <a:pPr fontAlgn="auto">
              <a:defRPr/>
            </a:pPr>
            <a:r>
              <a:rPr lang="zh-CN" altLang="en-US" sz="2400" dirty="0"/>
              <a:t>将趋势初始化为</a:t>
            </a:r>
          </a:p>
          <a:p>
            <a:pPr fontAlgn="auto">
              <a:defRPr/>
            </a:pPr>
            <a:r>
              <a:rPr lang="zh-CN" altLang="en-US" sz="2400" dirty="0"/>
              <a:t> </a:t>
            </a:r>
          </a:p>
          <a:p>
            <a:pPr fontAlgn="auto">
              <a:defRPr/>
            </a:pPr>
            <a:r>
              <a:rPr lang="zh-CN" altLang="en-US" sz="2400" dirty="0"/>
              <a:t>将季节性指数初始化为：</a:t>
            </a:r>
            <a:endParaRPr lang="en-US" altLang="zh-CN" sz="2400" dirty="0"/>
          </a:p>
        </p:txBody>
      </p:sp>
      <p:graphicFrame>
        <p:nvGraphicFramePr>
          <p:cNvPr id="79879" name="Object 5"/>
          <p:cNvGraphicFramePr>
            <a:graphicFrameLocks noChangeAspect="1"/>
          </p:cNvGraphicFramePr>
          <p:nvPr/>
        </p:nvGraphicFramePr>
        <p:xfrm>
          <a:off x="3586163" y="2474913"/>
          <a:ext cx="2798762" cy="788987"/>
        </p:xfrm>
        <a:graphic>
          <a:graphicData uri="http://schemas.openxmlformats.org/presentationml/2006/ole">
            <mc:AlternateContent xmlns:mc="http://schemas.openxmlformats.org/markup-compatibility/2006">
              <mc:Choice xmlns:v="urn:schemas-microsoft-com:vml" Requires="v">
                <p:oleObj spid="_x0000_s79912" name="Equation" r:id="rId3" imgW="1396394" imgH="393529" progId="Equation.3">
                  <p:embed/>
                </p:oleObj>
              </mc:Choice>
              <mc:Fallback>
                <p:oleObj name="Equation" r:id="rId3" imgW="1396394" imgH="393529"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6163" y="2474913"/>
                        <a:ext cx="2798762"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880" name="Object 6"/>
          <p:cNvGraphicFramePr>
            <a:graphicFrameLocks noChangeAspect="1"/>
          </p:cNvGraphicFramePr>
          <p:nvPr>
            <p:extLst>
              <p:ext uri="{D42A27DB-BD31-4B8C-83A1-F6EECF244321}">
                <p14:modId xmlns:p14="http://schemas.microsoft.com/office/powerpoint/2010/main" val="3080141330"/>
              </p:ext>
            </p:extLst>
          </p:nvPr>
        </p:nvGraphicFramePr>
        <p:xfrm>
          <a:off x="2871788" y="3429000"/>
          <a:ext cx="5399087" cy="793750"/>
        </p:xfrm>
        <a:graphic>
          <a:graphicData uri="http://schemas.openxmlformats.org/presentationml/2006/ole">
            <mc:AlternateContent xmlns:mc="http://schemas.openxmlformats.org/markup-compatibility/2006">
              <mc:Choice xmlns:v="urn:schemas-microsoft-com:vml" Requires="v">
                <p:oleObj spid="_x0000_s79913" name="Equation" r:id="rId5" imgW="2679700" imgH="393700" progId="Equation.3">
                  <p:embed/>
                </p:oleObj>
              </mc:Choice>
              <mc:Fallback>
                <p:oleObj name="Equation" r:id="rId5" imgW="2679700" imgH="3937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1788" y="3429000"/>
                        <a:ext cx="539908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881" name="Object 7"/>
          <p:cNvGraphicFramePr>
            <a:graphicFrameLocks noChangeAspect="1"/>
          </p:cNvGraphicFramePr>
          <p:nvPr>
            <p:extLst>
              <p:ext uri="{D42A27DB-BD31-4B8C-83A1-F6EECF244321}">
                <p14:modId xmlns:p14="http://schemas.microsoft.com/office/powerpoint/2010/main" val="214368574"/>
              </p:ext>
            </p:extLst>
          </p:nvPr>
        </p:nvGraphicFramePr>
        <p:xfrm>
          <a:off x="3570288" y="4665663"/>
          <a:ext cx="3398837" cy="820737"/>
        </p:xfrm>
        <a:graphic>
          <a:graphicData uri="http://schemas.openxmlformats.org/presentationml/2006/ole">
            <mc:AlternateContent xmlns:mc="http://schemas.openxmlformats.org/markup-compatibility/2006">
              <mc:Choice xmlns:v="urn:schemas-microsoft-com:vml" Requires="v">
                <p:oleObj spid="_x0000_s79914" name="Equation" r:id="rId7" imgW="1790700" imgH="431800" progId="Equation.3">
                  <p:embed/>
                </p:oleObj>
              </mc:Choice>
              <mc:Fallback>
                <p:oleObj name="Equation" r:id="rId7" imgW="1790700" imgH="4318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70288" y="4665663"/>
                        <a:ext cx="3398837"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en-US" altLang="zh-CN" dirty="0">
                <a:solidFill>
                  <a:schemeClr val="tx1">
                    <a:lumMod val="75000"/>
                    <a:lumOff val="25000"/>
                  </a:schemeClr>
                </a:solidFill>
              </a:rPr>
              <a:t>Winter</a:t>
            </a:r>
            <a:r>
              <a:rPr lang="zh-CN" altLang="en-US" dirty="0">
                <a:solidFill>
                  <a:schemeClr val="tx1">
                    <a:lumMod val="75000"/>
                    <a:lumOff val="25000"/>
                  </a:schemeClr>
                </a:solidFill>
              </a:rPr>
              <a:t>指数平滑</a:t>
            </a:r>
          </a:p>
        </p:txBody>
      </p:sp>
      <p:sp>
        <p:nvSpPr>
          <p:cNvPr id="80899"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8090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64</a:t>
            </a:r>
          </a:p>
        </p:txBody>
      </p:sp>
      <p:sp>
        <p:nvSpPr>
          <p:cNvPr id="80902" name="Rectangle 3"/>
          <p:cNvSpPr txBox="1">
            <a:spLocks noChangeArrowheads="1"/>
          </p:cNvSpPr>
          <p:nvPr/>
        </p:nvSpPr>
        <p:spPr bwMode="auto">
          <a:xfrm>
            <a:off x="1096963" y="1371600"/>
            <a:ext cx="10058400"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defTabSz="914400" eaLnBrk="1" hangingPunct="1"/>
            <a:r>
              <a:rPr lang="zh-CN" altLang="en-US" dirty="0"/>
              <a:t>我们将把</a:t>
            </a:r>
            <a:r>
              <a:rPr lang="en-US" altLang="zh-CN" dirty="0"/>
              <a:t>winter</a:t>
            </a:r>
            <a:r>
              <a:rPr lang="zh-CN" altLang="en-US" dirty="0"/>
              <a:t>方法应用于</a:t>
            </a:r>
            <a:r>
              <a:rPr lang="en-US" altLang="zh-CN" dirty="0"/>
              <a:t>Acme</a:t>
            </a:r>
            <a:r>
              <a:rPr lang="zh-CN" altLang="en-US" dirty="0"/>
              <a:t>工具公司的销售。</a:t>
            </a:r>
            <a:r>
              <a:rPr lang="en-US" altLang="zh-CN" dirty="0"/>
              <a:t>α</a:t>
            </a:r>
            <a:r>
              <a:rPr lang="zh-CN" altLang="en-US" dirty="0"/>
              <a:t>的值为</a:t>
            </a:r>
            <a:r>
              <a:rPr lang="en-US" altLang="zh-CN" dirty="0"/>
              <a:t>.4</a:t>
            </a:r>
            <a:r>
              <a:rPr lang="zh-CN" altLang="en-US" dirty="0"/>
              <a:t>，</a:t>
            </a:r>
            <a:r>
              <a:rPr lang="en-US" altLang="zh-CN" dirty="0"/>
              <a:t>β</a:t>
            </a:r>
            <a:r>
              <a:rPr lang="zh-CN" altLang="en-US" dirty="0"/>
              <a:t>的值为</a:t>
            </a:r>
            <a:r>
              <a:rPr lang="en-US" altLang="zh-CN" dirty="0"/>
              <a:t>.1</a:t>
            </a:r>
            <a:r>
              <a:rPr lang="zh-CN" altLang="en-US" dirty="0"/>
              <a:t>，</a:t>
            </a:r>
            <a:r>
              <a:rPr lang="en-US" altLang="zh-CN" dirty="0">
                <a:sym typeface="Symbol" panose="05050102010706020507" pitchFamily="18" charset="2"/>
              </a:rPr>
              <a:t> </a:t>
            </a:r>
            <a:r>
              <a:rPr lang="zh-CN" altLang="en-US" dirty="0"/>
              <a:t>的值为</a:t>
            </a:r>
            <a:r>
              <a:rPr lang="en-US" altLang="zh-CN" dirty="0"/>
              <a:t>.3</a:t>
            </a:r>
            <a:r>
              <a:rPr lang="zh-CN" altLang="en-US" dirty="0"/>
              <a:t>。</a:t>
            </a:r>
          </a:p>
          <a:p>
            <a:pPr defTabSz="914400" eaLnBrk="1" hangingPunct="1"/>
            <a:r>
              <a:rPr lang="zh-CN" altLang="en-US" dirty="0"/>
              <a:t>平滑常数</a:t>
            </a:r>
            <a:r>
              <a:rPr lang="en-US" altLang="zh-CN" dirty="0"/>
              <a:t>α</a:t>
            </a:r>
            <a:r>
              <a:rPr lang="zh-CN" altLang="en-US" dirty="0"/>
              <a:t>平滑数据以消除随机性。</a:t>
            </a:r>
          </a:p>
          <a:p>
            <a:pPr defTabSz="914400" eaLnBrk="1" hangingPunct="1"/>
            <a:r>
              <a:rPr lang="zh-CN" altLang="en-US" dirty="0"/>
              <a:t>平滑常数</a:t>
            </a:r>
            <a:r>
              <a:rPr lang="en-US" altLang="zh-CN" dirty="0"/>
              <a:t>β</a:t>
            </a:r>
            <a:r>
              <a:rPr lang="zh-CN" altLang="en-US" dirty="0"/>
              <a:t>平滑数据集中的趋势。</a:t>
            </a:r>
            <a:endParaRPr lang="en-US" altLang="zh-C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en-US" altLang="zh-CN" dirty="0">
                <a:solidFill>
                  <a:schemeClr val="tx1">
                    <a:lumMod val="75000"/>
                    <a:lumOff val="25000"/>
                  </a:schemeClr>
                </a:solidFill>
              </a:rPr>
              <a:t>Winter</a:t>
            </a:r>
            <a:r>
              <a:rPr lang="zh-CN" altLang="en-US" dirty="0">
                <a:solidFill>
                  <a:schemeClr val="tx1">
                    <a:lumMod val="75000"/>
                    <a:lumOff val="25000"/>
                  </a:schemeClr>
                </a:solidFill>
              </a:rPr>
              <a:t>指数平滑</a:t>
            </a:r>
          </a:p>
        </p:txBody>
      </p:sp>
      <p:sp>
        <p:nvSpPr>
          <p:cNvPr id="81923"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8192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65</a:t>
            </a:r>
          </a:p>
        </p:txBody>
      </p:sp>
      <p:sp>
        <p:nvSpPr>
          <p:cNvPr id="81926" name="Rectangle 3"/>
          <p:cNvSpPr txBox="1">
            <a:spLocks noChangeArrowheads="1"/>
          </p:cNvSpPr>
          <p:nvPr/>
        </p:nvSpPr>
        <p:spPr bwMode="auto">
          <a:xfrm>
            <a:off x="1096963" y="1584325"/>
            <a:ext cx="9891712" cy="425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defTabSz="914400" eaLnBrk="1" hangingPunct="1"/>
            <a:r>
              <a:rPr lang="zh-CN" altLang="en-US" dirty="0"/>
              <a:t>平滑常数</a:t>
            </a:r>
            <a:r>
              <a:rPr lang="en-US" altLang="zh-CN" dirty="0">
                <a:sym typeface="Symbol" panose="05050102010706020507" pitchFamily="18" charset="2"/>
              </a:rPr>
              <a:t></a:t>
            </a:r>
            <a:r>
              <a:rPr lang="zh-CN" altLang="en-US" dirty="0"/>
              <a:t>平滑数据中的季节性。</a:t>
            </a:r>
            <a:endParaRPr lang="en-US" altLang="zh-CN" dirty="0"/>
          </a:p>
          <a:p>
            <a:pPr defTabSz="914400" eaLnBrk="1" hangingPunct="1"/>
            <a:r>
              <a:rPr lang="zh-CN" altLang="en-US" dirty="0"/>
              <a:t>必须设置平滑序列</a:t>
            </a:r>
            <a:r>
              <a:rPr lang="en-US" altLang="zh-CN" dirty="0">
                <a:sym typeface="Symbol" panose="05050102010706020507" pitchFamily="18" charset="2"/>
              </a:rPr>
              <a:t>L</a:t>
            </a:r>
            <a:r>
              <a:rPr lang="en-US" altLang="zh-CN" baseline="-25000" dirty="0">
                <a:sym typeface="Symbol" panose="05050102010706020507" pitchFamily="18" charset="2"/>
              </a:rPr>
              <a:t>t</a:t>
            </a:r>
            <a:r>
              <a:rPr lang="zh-CN" altLang="en-US" dirty="0"/>
              <a:t>、趋势</a:t>
            </a:r>
            <a:r>
              <a:rPr lang="en-US" altLang="zh-CN" dirty="0" err="1">
                <a:sym typeface="Symbol" panose="05050102010706020507" pitchFamily="18" charset="2"/>
              </a:rPr>
              <a:t>b</a:t>
            </a:r>
            <a:r>
              <a:rPr lang="en-US" altLang="zh-CN" baseline="-25000" dirty="0" err="1">
                <a:sym typeface="Symbol" panose="05050102010706020507" pitchFamily="18" charset="2"/>
              </a:rPr>
              <a:t>t</a:t>
            </a:r>
            <a:r>
              <a:rPr lang="zh-CN" altLang="en-US" dirty="0"/>
              <a:t>和指数</a:t>
            </a:r>
            <a:r>
              <a:rPr lang="en-US" altLang="zh-CN" dirty="0">
                <a:sym typeface="Symbol" panose="05050102010706020507" pitchFamily="18" charset="2"/>
              </a:rPr>
              <a:t>S</a:t>
            </a:r>
            <a:r>
              <a:rPr lang="en-US" altLang="zh-CN" baseline="-25000" dirty="0">
                <a:sym typeface="Symbol" panose="05050102010706020507" pitchFamily="18" charset="2"/>
              </a:rPr>
              <a:t>t</a:t>
            </a:r>
            <a:r>
              <a:rPr lang="zh-CN" altLang="en-US" dirty="0"/>
              <a:t>的初始值。</a:t>
            </a:r>
            <a:endParaRPr lang="en-US" altLang="zh-C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例子</a:t>
            </a:r>
            <a:endParaRPr lang="zh-CN" altLang="en-US" dirty="0">
              <a:solidFill>
                <a:schemeClr val="tx1">
                  <a:lumMod val="75000"/>
                  <a:lumOff val="25000"/>
                </a:schemeClr>
              </a:solidFill>
            </a:endParaRPr>
          </a:p>
        </p:txBody>
      </p:sp>
      <p:sp>
        <p:nvSpPr>
          <p:cNvPr id="82947"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8294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66</a:t>
            </a:r>
          </a:p>
        </p:txBody>
      </p:sp>
      <p:graphicFrame>
        <p:nvGraphicFramePr>
          <p:cNvPr id="82950" name="Object 5"/>
          <p:cNvGraphicFramePr>
            <a:graphicFrameLocks noChangeAspect="1"/>
          </p:cNvGraphicFramePr>
          <p:nvPr/>
        </p:nvGraphicFramePr>
        <p:xfrm>
          <a:off x="2857500" y="1520825"/>
          <a:ext cx="6477000" cy="4541838"/>
        </p:xfrm>
        <a:graphic>
          <a:graphicData uri="http://schemas.openxmlformats.org/presentationml/2006/ole">
            <mc:AlternateContent xmlns:mc="http://schemas.openxmlformats.org/markup-compatibility/2006">
              <mc:Choice xmlns:v="urn:schemas-microsoft-com:vml" Requires="v">
                <p:oleObj spid="_x0000_s82960" name="Worksheet" r:id="rId3" imgW="5194080" imgH="6302880" progId="Excel.Sheet.8">
                  <p:embed/>
                </p:oleObj>
              </mc:Choice>
              <mc:Fallback>
                <p:oleObj name="Worksheet" r:id="rId3" imgW="5194080" imgH="6302880" progId="Excel.Shee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0" y="1520825"/>
                        <a:ext cx="6477000" cy="454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例子</a:t>
            </a:r>
            <a:endParaRPr lang="zh-CN" altLang="en-US" dirty="0">
              <a:solidFill>
                <a:schemeClr val="tx1">
                  <a:lumMod val="75000"/>
                  <a:lumOff val="25000"/>
                </a:schemeClr>
              </a:solidFill>
            </a:endParaRPr>
          </a:p>
        </p:txBody>
      </p:sp>
      <p:sp>
        <p:nvSpPr>
          <p:cNvPr id="83971"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8397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67</a:t>
            </a:r>
          </a:p>
        </p:txBody>
      </p:sp>
      <p:sp>
        <p:nvSpPr>
          <p:cNvPr id="83974" name="Rectangle 3"/>
          <p:cNvSpPr txBox="1">
            <a:spLocks noChangeArrowheads="1"/>
          </p:cNvSpPr>
          <p:nvPr/>
        </p:nvSpPr>
        <p:spPr bwMode="auto">
          <a:xfrm>
            <a:off x="974725" y="1371600"/>
            <a:ext cx="381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defTabSz="914400" eaLnBrk="1" hangingPunct="1"/>
            <a:r>
              <a:rPr lang="zh-CN" altLang="en-US" sz="2400" dirty="0"/>
              <a:t>该应用的</a:t>
            </a:r>
            <a:r>
              <a:rPr lang="en-US" altLang="zh-CN" sz="2400" dirty="0"/>
              <a:t>RMSE</a:t>
            </a:r>
            <a:r>
              <a:rPr lang="zh-CN" altLang="en-US" sz="2400" dirty="0"/>
              <a:t>为：</a:t>
            </a:r>
          </a:p>
          <a:p>
            <a:pPr defTabSz="914400" eaLnBrk="1" hangingPunct="1"/>
            <a:r>
              <a:rPr lang="en-US" altLang="zh-CN" sz="2400" dirty="0"/>
              <a:t>α=0.4</a:t>
            </a:r>
            <a:r>
              <a:rPr lang="zh-CN" altLang="en-US" sz="2400" dirty="0"/>
              <a:t>，</a:t>
            </a:r>
            <a:r>
              <a:rPr lang="en-US" altLang="zh-CN" sz="2400" dirty="0"/>
              <a:t>β=0.1</a:t>
            </a:r>
            <a:r>
              <a:rPr lang="zh-CN" altLang="en-US" sz="2400" dirty="0"/>
              <a:t>，</a:t>
            </a:r>
            <a:r>
              <a:rPr lang="en-US" altLang="zh-CN" sz="2400" dirty="0"/>
              <a:t>γ=0.</a:t>
            </a:r>
          </a:p>
          <a:p>
            <a:pPr defTabSz="914400" eaLnBrk="1" hangingPunct="1"/>
            <a:r>
              <a:rPr lang="zh-CN" altLang="en-US" sz="2400" dirty="0"/>
              <a:t>和</a:t>
            </a:r>
            <a:r>
              <a:rPr lang="en-US" altLang="zh-CN" sz="2400" dirty="0"/>
              <a:t>RMSE=83.36</a:t>
            </a:r>
            <a:r>
              <a:rPr lang="zh-CN" altLang="en-US" sz="2400" dirty="0"/>
              <a:t>；</a:t>
            </a:r>
            <a:endParaRPr lang="en-US" altLang="zh-CN" sz="2400" dirty="0"/>
          </a:p>
          <a:p>
            <a:pPr defTabSz="914400" eaLnBrk="1" hangingPunct="1"/>
            <a:r>
              <a:rPr lang="zh-CN" altLang="en-US" sz="2400" dirty="0"/>
              <a:t>注意</a:t>
            </a:r>
            <a:r>
              <a:rPr lang="en-US" altLang="zh-CN" sz="2400" dirty="0"/>
              <a:t>RMSE</a:t>
            </a:r>
            <a:r>
              <a:rPr lang="zh-CN" altLang="en-US" sz="2400" dirty="0"/>
              <a:t>的降低。</a:t>
            </a:r>
            <a:endParaRPr lang="en-US" altLang="zh-CN" dirty="0"/>
          </a:p>
        </p:txBody>
      </p:sp>
      <p:graphicFrame>
        <p:nvGraphicFramePr>
          <p:cNvPr id="83975" name="Object 6"/>
          <p:cNvGraphicFramePr>
            <a:graphicFrameLocks noChangeAspect="1"/>
          </p:cNvGraphicFramePr>
          <p:nvPr/>
        </p:nvGraphicFramePr>
        <p:xfrm>
          <a:off x="5481638" y="1371600"/>
          <a:ext cx="5673725" cy="4478338"/>
        </p:xfrm>
        <a:graphic>
          <a:graphicData uri="http://schemas.openxmlformats.org/presentationml/2006/ole">
            <mc:AlternateContent xmlns:mc="http://schemas.openxmlformats.org/markup-compatibility/2006">
              <mc:Choice xmlns:v="urn:schemas-microsoft-com:vml" Requires="v">
                <p:oleObj spid="_x0000_s83986" name="Chart" r:id="rId3" imgW="10135080" imgH="7087680" progId="Excel.Chart.8">
                  <p:embed/>
                </p:oleObj>
              </mc:Choice>
              <mc:Fallback>
                <p:oleObj name="Chart" r:id="rId3" imgW="10135080" imgH="7087680" progId="Excel.Char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1638" y="1371600"/>
                        <a:ext cx="5673725" cy="447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dirty="0">
                <a:solidFill>
                  <a:schemeClr val="tx1">
                    <a:lumMod val="75000"/>
                    <a:lumOff val="25000"/>
                  </a:schemeClr>
                </a:solidFill>
              </a:rPr>
              <a:t>加法季节性</a:t>
            </a:r>
          </a:p>
        </p:txBody>
      </p:sp>
      <p:sp>
        <p:nvSpPr>
          <p:cNvPr id="84995"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849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68</a:t>
            </a:r>
          </a:p>
        </p:txBody>
      </p:sp>
      <p:sp>
        <p:nvSpPr>
          <p:cNvPr id="84998" name="Rectangle 3"/>
          <p:cNvSpPr txBox="1">
            <a:spLocks noChangeArrowheads="1"/>
          </p:cNvSpPr>
          <p:nvPr/>
        </p:nvSpPr>
        <p:spPr bwMode="auto">
          <a:xfrm>
            <a:off x="1246188" y="1371600"/>
            <a:ext cx="9742487" cy="475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defTabSz="914400" eaLnBrk="1" hangingPunct="1"/>
            <a:r>
              <a:rPr lang="en-US" altLang="zh-CN" dirty="0"/>
              <a:t>Holt-Winter</a:t>
            </a:r>
            <a:r>
              <a:rPr lang="zh-CN" altLang="en-US" dirty="0"/>
              <a:t>方法中的季节性成分。</a:t>
            </a:r>
            <a:endParaRPr lang="en-US" altLang="zh-CN" dirty="0"/>
          </a:p>
          <a:p>
            <a:pPr defTabSz="914400" eaLnBrk="1" hangingPunct="1"/>
            <a:r>
              <a:rPr lang="en-US" altLang="zh-CN" dirty="0"/>
              <a:t>Holt-Winter</a:t>
            </a:r>
            <a:r>
              <a:rPr lang="zh-CN" altLang="en-US" dirty="0"/>
              <a:t>加法的基本方程为：</a:t>
            </a:r>
            <a:endParaRPr lang="en-US" altLang="zh-CN" dirty="0"/>
          </a:p>
        </p:txBody>
      </p:sp>
      <p:graphicFrame>
        <p:nvGraphicFramePr>
          <p:cNvPr id="84999" name="Object 4"/>
          <p:cNvGraphicFramePr>
            <a:graphicFrameLocks noChangeAspect="1"/>
          </p:cNvGraphicFramePr>
          <p:nvPr/>
        </p:nvGraphicFramePr>
        <p:xfrm>
          <a:off x="2832100" y="2816225"/>
          <a:ext cx="4419600" cy="1828800"/>
        </p:xfrm>
        <a:graphic>
          <a:graphicData uri="http://schemas.openxmlformats.org/presentationml/2006/ole">
            <mc:AlternateContent xmlns:mc="http://schemas.openxmlformats.org/markup-compatibility/2006">
              <mc:Choice xmlns:v="urn:schemas-microsoft-com:vml" Requires="v">
                <p:oleObj spid="_x0000_s85010" name="Equation" r:id="rId3" imgW="2209800" imgH="914400" progId="Equation.3">
                  <p:embed/>
                </p:oleObj>
              </mc:Choice>
              <mc:Fallback>
                <p:oleObj name="Equation" r:id="rId3" imgW="2209800" imgH="914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2100" y="2816225"/>
                        <a:ext cx="4419600" cy="182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dirty="0">
                <a:solidFill>
                  <a:schemeClr val="tx1">
                    <a:lumMod val="75000"/>
                    <a:lumOff val="25000"/>
                  </a:schemeClr>
                </a:solidFill>
              </a:rPr>
              <a:t>加法季节性</a:t>
            </a:r>
          </a:p>
        </p:txBody>
      </p:sp>
      <p:sp>
        <p:nvSpPr>
          <p:cNvPr id="86019"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8602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69</a:t>
            </a:r>
          </a:p>
        </p:txBody>
      </p:sp>
      <p:sp>
        <p:nvSpPr>
          <p:cNvPr id="86022" name="Rectangle 3"/>
          <p:cNvSpPr txBox="1">
            <a:spLocks noChangeArrowheads="1"/>
          </p:cNvSpPr>
          <p:nvPr/>
        </p:nvSpPr>
        <p:spPr bwMode="auto">
          <a:xfrm>
            <a:off x="1096963" y="1371600"/>
            <a:ext cx="10709275" cy="453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defTabSz="914400" eaLnBrk="1" hangingPunct="1"/>
            <a:r>
              <a:rPr lang="en-US" altLang="zh-CN" dirty="0"/>
              <a:t>L</a:t>
            </a:r>
            <a:r>
              <a:rPr lang="en-US" altLang="zh-CN" baseline="-25000" dirty="0"/>
              <a:t>s</a:t>
            </a:r>
            <a:r>
              <a:rPr lang="zh-CN" altLang="en-US" dirty="0"/>
              <a:t>和</a:t>
            </a:r>
            <a:r>
              <a:rPr lang="en-US" altLang="zh-CN" dirty="0"/>
              <a:t>b</a:t>
            </a:r>
            <a:r>
              <a:rPr lang="en-US" altLang="zh-CN" baseline="-25000" dirty="0"/>
              <a:t>s</a:t>
            </a:r>
            <a:r>
              <a:rPr lang="zh-CN" altLang="en-US" dirty="0"/>
              <a:t>的初始值与乘式法的值相同。</a:t>
            </a:r>
            <a:endParaRPr lang="en-US" altLang="zh-CN" dirty="0"/>
          </a:p>
          <a:p>
            <a:pPr defTabSz="914400" eaLnBrk="1" hangingPunct="1"/>
            <a:r>
              <a:rPr lang="zh-CN" altLang="en-US" dirty="0"/>
              <a:t>初始化我们使用的季节性指数：</a:t>
            </a:r>
            <a:endParaRPr lang="en-US" altLang="zh-CN" dirty="0"/>
          </a:p>
        </p:txBody>
      </p:sp>
      <p:graphicFrame>
        <p:nvGraphicFramePr>
          <p:cNvPr id="86023" name="Object 4"/>
          <p:cNvGraphicFramePr>
            <a:graphicFrameLocks noChangeAspect="1"/>
          </p:cNvGraphicFramePr>
          <p:nvPr/>
        </p:nvGraphicFramePr>
        <p:xfrm>
          <a:off x="2900363" y="3194050"/>
          <a:ext cx="5257800" cy="468313"/>
        </p:xfrm>
        <a:graphic>
          <a:graphicData uri="http://schemas.openxmlformats.org/presentationml/2006/ole">
            <mc:AlternateContent xmlns:mc="http://schemas.openxmlformats.org/markup-compatibility/2006">
              <mc:Choice xmlns:v="urn:schemas-microsoft-com:vml" Requires="v">
                <p:oleObj spid="_x0000_s86035" name="Equation" r:id="rId3" imgW="2565400" imgH="228600" progId="Equation.3">
                  <p:embed/>
                </p:oleObj>
              </mc:Choice>
              <mc:Fallback>
                <p:oleObj name="Equation" r:id="rId3" imgW="25654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0363" y="3194050"/>
                        <a:ext cx="5257800"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时间序列分解</a:t>
            </a:r>
            <a:endParaRPr lang="zh-CN" altLang="en-US" dirty="0">
              <a:solidFill>
                <a:schemeClr val="tx1">
                  <a:lumMod val="75000"/>
                  <a:lumOff val="25000"/>
                </a:schemeClr>
              </a:solidFill>
            </a:endParaRPr>
          </a:p>
        </p:txBody>
      </p:sp>
      <p:sp>
        <p:nvSpPr>
          <p:cNvPr id="17411"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1741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7</a:t>
            </a:r>
          </a:p>
        </p:txBody>
      </p:sp>
      <p:sp>
        <p:nvSpPr>
          <p:cNvPr id="7" name="Text Box 3"/>
          <p:cNvSpPr txBox="1">
            <a:spLocks noChangeArrowheads="1"/>
          </p:cNvSpPr>
          <p:nvPr/>
        </p:nvSpPr>
        <p:spPr bwMode="auto">
          <a:xfrm>
            <a:off x="1523470" y="6459538"/>
            <a:ext cx="1116965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400" dirty="0">
                <a:latin typeface="Verdana" panose="020B0604030504040204" pitchFamily="34" charset="0"/>
                <a:ea typeface="宋体" panose="02010600030101010101" pitchFamily="2" charset="-122"/>
              </a:rPr>
              <a:t>变量的时间路径（如供应商店每月的建筑材料销售）是由</a:t>
            </a:r>
            <a:r>
              <a:rPr lang="en-US" altLang="zh-CN" sz="2400" dirty="0">
                <a:latin typeface="Verdana" panose="020B0604030504040204" pitchFamily="34" charset="0"/>
                <a:ea typeface="宋体" panose="02010600030101010101" pitchFamily="2" charset="-122"/>
              </a:rPr>
              <a:t>4</a:t>
            </a:r>
            <a:r>
              <a:rPr lang="zh-CN" altLang="en-US" sz="2400" dirty="0">
                <a:latin typeface="Verdana" panose="020B0604030504040204" pitchFamily="34" charset="0"/>
                <a:ea typeface="宋体" panose="02010600030101010101" pitchFamily="2" charset="-122"/>
              </a:rPr>
              <a:t>个因素或组成部分的相互作用产生的。这些组成部分是：</a:t>
            </a:r>
          </a:p>
          <a:p>
            <a:pPr eaLnBrk="1" hangingPunct="1">
              <a:spcBef>
                <a:spcPct val="50000"/>
              </a:spcBef>
            </a:pPr>
            <a:r>
              <a:rPr lang="zh-CN" altLang="en-US" sz="2400" dirty="0">
                <a:latin typeface="Verdana" panose="020B0604030504040204" pitchFamily="34" charset="0"/>
                <a:ea typeface="宋体" panose="02010600030101010101" pitchFamily="2" charset="-122"/>
              </a:rPr>
              <a:t>趋势成分（</a:t>
            </a:r>
            <a:r>
              <a:rPr lang="en-US" altLang="zh-CN" sz="2400" dirty="0">
                <a:latin typeface="Verdana" panose="020B0604030504040204" pitchFamily="34" charset="0"/>
                <a:ea typeface="宋体" panose="02010600030101010101" pitchFamily="2" charset="-122"/>
              </a:rPr>
              <a:t>T</a:t>
            </a:r>
            <a:r>
              <a:rPr lang="zh-CN" altLang="en-US" sz="2400" dirty="0">
                <a:latin typeface="Verdana" panose="020B0604030504040204" pitchFamily="34" charset="0"/>
                <a:ea typeface="宋体" panose="02010600030101010101" pitchFamily="2" charset="-122"/>
              </a:rPr>
              <a:t>）</a:t>
            </a:r>
          </a:p>
          <a:p>
            <a:pPr eaLnBrk="1" hangingPunct="1">
              <a:spcBef>
                <a:spcPct val="50000"/>
              </a:spcBef>
            </a:pPr>
            <a:r>
              <a:rPr lang="zh-CN" altLang="en-US" sz="2400" dirty="0">
                <a:latin typeface="Verdana" panose="020B0604030504040204" pitchFamily="34" charset="0"/>
              </a:rPr>
              <a:t>季节成分（</a:t>
            </a:r>
            <a:r>
              <a:rPr lang="en-US" altLang="zh-CN" sz="2400" dirty="0">
                <a:latin typeface="Verdana" panose="020B0604030504040204" pitchFamily="34" charset="0"/>
              </a:rPr>
              <a:t>S</a:t>
            </a:r>
            <a:r>
              <a:rPr lang="zh-CN" altLang="en-US" sz="2400" dirty="0">
                <a:latin typeface="Verdana" panose="020B0604030504040204" pitchFamily="34" charset="0"/>
              </a:rPr>
              <a:t>）</a:t>
            </a:r>
          </a:p>
          <a:p>
            <a:pPr eaLnBrk="1" hangingPunct="1">
              <a:spcBef>
                <a:spcPct val="50000"/>
              </a:spcBef>
            </a:pPr>
            <a:r>
              <a:rPr lang="zh-CN" altLang="en-US" sz="2400" dirty="0">
                <a:latin typeface="Verdana" panose="020B0604030504040204" pitchFamily="34" charset="0"/>
              </a:rPr>
              <a:t>周期成分（</a:t>
            </a:r>
            <a:r>
              <a:rPr lang="en-US" altLang="zh-CN" sz="2400" dirty="0">
                <a:latin typeface="Verdana" panose="020B0604030504040204" pitchFamily="34" charset="0"/>
              </a:rPr>
              <a:t>C</a:t>
            </a:r>
            <a:r>
              <a:rPr lang="zh-CN" altLang="en-US" sz="2400" dirty="0">
                <a:latin typeface="Verdana" panose="020B0604030504040204" pitchFamily="34" charset="0"/>
              </a:rPr>
              <a:t>）；</a:t>
            </a:r>
          </a:p>
          <a:p>
            <a:pPr eaLnBrk="1" hangingPunct="1">
              <a:spcBef>
                <a:spcPct val="50000"/>
              </a:spcBef>
            </a:pPr>
            <a:r>
              <a:rPr lang="zh-CN" altLang="en-US" sz="2400" dirty="0">
                <a:latin typeface="Verdana" panose="020B0604030504040204" pitchFamily="34" charset="0"/>
              </a:rPr>
              <a:t>不规则成分（</a:t>
            </a:r>
            <a:r>
              <a:rPr lang="en-US" altLang="zh-CN" sz="2400" dirty="0">
                <a:latin typeface="Verdana" panose="020B0604030504040204" pitchFamily="34" charset="0"/>
              </a:rPr>
              <a:t>I</a:t>
            </a:r>
            <a:r>
              <a:rPr lang="zh-CN" altLang="en-US" sz="2400" dirty="0">
                <a:latin typeface="Verdana" panose="020B0604030504040204" pitchFamily="34" charset="0"/>
              </a:rPr>
              <a:t>）</a:t>
            </a:r>
            <a:endParaRPr lang="en-US" altLang="zh-CN" sz="2400" b="1" dirty="0">
              <a:latin typeface="Times New Roman" panose="02020603050405020304" pitchFamily="18" charset="0"/>
            </a:endParaRPr>
          </a:p>
        </p:txBody>
      </p:sp>
      <p:sp>
        <p:nvSpPr>
          <p:cNvPr id="8" name="Text Box 3">
            <a:extLst>
              <a:ext uri="{FF2B5EF4-FFF2-40B4-BE49-F238E27FC236}">
                <a16:creationId xmlns:a16="http://schemas.microsoft.com/office/drawing/2014/main" id="{B0599064-94E8-48C0-9A29-D306066E6A64}"/>
              </a:ext>
            </a:extLst>
          </p:cNvPr>
          <p:cNvSpPr txBox="1">
            <a:spLocks noChangeArrowheads="1"/>
          </p:cNvSpPr>
          <p:nvPr/>
        </p:nvSpPr>
        <p:spPr bwMode="auto">
          <a:xfrm>
            <a:off x="685800" y="1524000"/>
            <a:ext cx="11169316"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zh-CN" sz="2400" dirty="0">
                <a:latin typeface="Verdana" panose="020B0604030504040204" pitchFamily="34" charset="0"/>
                <a:ea typeface="宋体" panose="02010600030101010101" pitchFamily="2" charset="-122"/>
              </a:rPr>
              <a:t>	</a:t>
            </a:r>
            <a:r>
              <a:rPr lang="zh-CN" altLang="en-US" sz="2400" dirty="0">
                <a:latin typeface="Verdana" panose="020B0604030504040204" pitchFamily="34" charset="0"/>
              </a:rPr>
              <a:t>变量的时间路径（如供应商店每月的建筑材料销售）是由</a:t>
            </a:r>
            <a:r>
              <a:rPr lang="en-US" altLang="zh-CN" sz="2400" dirty="0">
                <a:latin typeface="Verdana" panose="020B0604030504040204" pitchFamily="34" charset="0"/>
              </a:rPr>
              <a:t>4</a:t>
            </a:r>
            <a:r>
              <a:rPr lang="zh-CN" altLang="en-US" sz="2400" dirty="0">
                <a:latin typeface="Verdana" panose="020B0604030504040204" pitchFamily="34" charset="0"/>
              </a:rPr>
              <a:t>个因素或组成部分的相互作用产生的。这些组成部分是：</a:t>
            </a:r>
          </a:p>
          <a:p>
            <a:pPr eaLnBrk="1" hangingPunct="1">
              <a:spcBef>
                <a:spcPct val="50000"/>
              </a:spcBef>
              <a:buFontTx/>
              <a:buAutoNum type="arabicPeriod"/>
            </a:pPr>
            <a:r>
              <a:rPr lang="zh-CN" altLang="en-US" sz="2400" dirty="0">
                <a:latin typeface="Verdana" panose="020B0604030504040204" pitchFamily="34" charset="0"/>
              </a:rPr>
              <a:t>趋势因素</a:t>
            </a:r>
            <a:r>
              <a:rPr lang="en-US" altLang="zh-CN" sz="2400" b="1" dirty="0">
                <a:latin typeface="Times New Roman" panose="02020603050405020304" pitchFamily="18" charset="0"/>
                <a:ea typeface="宋体" panose="02010600030101010101" pitchFamily="2" charset="-122"/>
              </a:rPr>
              <a:t>(T)</a:t>
            </a:r>
          </a:p>
          <a:p>
            <a:pPr eaLnBrk="1" hangingPunct="1">
              <a:spcBef>
                <a:spcPct val="50000"/>
              </a:spcBef>
              <a:buFontTx/>
              <a:buAutoNum type="arabicPeriod"/>
            </a:pPr>
            <a:r>
              <a:rPr lang="zh-CN" altLang="en-US" sz="2400" dirty="0">
                <a:latin typeface="Verdana" panose="020B0604030504040204" pitchFamily="34" charset="0"/>
              </a:rPr>
              <a:t>季节因素</a:t>
            </a:r>
            <a:r>
              <a:rPr lang="en-US" altLang="zh-CN" sz="2400" b="1" dirty="0">
                <a:latin typeface="Times New Roman" panose="02020603050405020304" pitchFamily="18" charset="0"/>
                <a:ea typeface="宋体" panose="02010600030101010101" pitchFamily="2" charset="-122"/>
              </a:rPr>
              <a:t>(S)</a:t>
            </a:r>
          </a:p>
          <a:p>
            <a:pPr eaLnBrk="1" hangingPunct="1">
              <a:spcBef>
                <a:spcPct val="50000"/>
              </a:spcBef>
              <a:buFontTx/>
              <a:buAutoNum type="arabicPeriod"/>
            </a:pPr>
            <a:r>
              <a:rPr lang="zh-CN" altLang="en-US" sz="2400" dirty="0">
                <a:latin typeface="Verdana" panose="020B0604030504040204" pitchFamily="34" charset="0"/>
              </a:rPr>
              <a:t>周期因素</a:t>
            </a:r>
            <a:r>
              <a:rPr lang="en-US" altLang="zh-CN" sz="2400" b="1" dirty="0">
                <a:latin typeface="Times New Roman" panose="02020603050405020304" pitchFamily="18" charset="0"/>
                <a:ea typeface="宋体" panose="02010600030101010101" pitchFamily="2" charset="-122"/>
              </a:rPr>
              <a:t>(C)</a:t>
            </a:r>
          </a:p>
          <a:p>
            <a:pPr eaLnBrk="1" hangingPunct="1">
              <a:spcBef>
                <a:spcPct val="50000"/>
              </a:spcBef>
              <a:buFontTx/>
              <a:buAutoNum type="arabicPeriod"/>
            </a:pPr>
            <a:r>
              <a:rPr lang="zh-CN" altLang="en-US" sz="2400" dirty="0">
                <a:latin typeface="Verdana" panose="020B0604030504040204" pitchFamily="34" charset="0"/>
              </a:rPr>
              <a:t>不规律因素</a:t>
            </a:r>
            <a:r>
              <a:rPr lang="en-US" altLang="zh-CN" sz="2400" b="1" dirty="0">
                <a:latin typeface="Times New Roman" panose="02020603050405020304" pitchFamily="18" charset="0"/>
                <a:ea typeface="宋体" panose="02010600030101010101" pitchFamily="2" charset="-122"/>
              </a:rPr>
              <a:t>(I)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blinds(horizontal)">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blinds(horizontal)">
                                      <p:cBhvr>
                                        <p:cTn id="12" dur="500"/>
                                        <p:tgtEl>
                                          <p:spTgt spid="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blinds(horizontal)">
                                      <p:cBhvr>
                                        <p:cTn id="1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自回归模型</a:t>
            </a:r>
            <a:endParaRPr lang="zh-CN" altLang="en-US" dirty="0">
              <a:solidFill>
                <a:schemeClr val="tx1">
                  <a:lumMod val="75000"/>
                  <a:lumOff val="25000"/>
                </a:schemeClr>
              </a:solidFill>
            </a:endParaRPr>
          </a:p>
        </p:txBody>
      </p:sp>
      <p:sp>
        <p:nvSpPr>
          <p:cNvPr id="87043"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8704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70</a:t>
            </a:r>
          </a:p>
        </p:txBody>
      </p:sp>
      <p:sp>
        <p:nvSpPr>
          <p:cNvPr id="7" name="Rectangle 5"/>
          <p:cNvSpPr txBox="1">
            <a:spLocks noChangeArrowheads="1"/>
          </p:cNvSpPr>
          <p:nvPr/>
        </p:nvSpPr>
        <p:spPr bwMode="auto">
          <a:xfrm>
            <a:off x="1096963" y="1262062"/>
            <a:ext cx="10469562" cy="433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defTabSz="914400" eaLnBrk="1" hangingPunct="1"/>
            <a:r>
              <a:rPr lang="zh-CN" altLang="en-US" dirty="0"/>
              <a:t>用于预测趋势</a:t>
            </a:r>
            <a:endParaRPr lang="en-US" altLang="zh-CN" dirty="0"/>
          </a:p>
          <a:p>
            <a:pPr defTabSz="914400" eaLnBrk="1" hangingPunct="1"/>
            <a:r>
              <a:rPr lang="zh-CN" altLang="en-US" dirty="0"/>
              <a:t>和回归模型相似：</a:t>
            </a:r>
          </a:p>
          <a:p>
            <a:pPr marL="384048" lvl="1" indent="-182880" defTabSz="914400" eaLnBrk="1" hangingPunct="1"/>
            <a:r>
              <a:rPr lang="zh-CN" altLang="en-US" dirty="0">
                <a:solidFill>
                  <a:schemeClr val="tx1">
                    <a:lumMod val="75000"/>
                    <a:lumOff val="25000"/>
                  </a:schemeClr>
                </a:solidFill>
                <a:latin typeface="+mn-lt"/>
                <a:ea typeface="宋体" panose="02010600030101010101" pitchFamily="2" charset="-122"/>
              </a:rPr>
              <a:t>自变量为滞后响应变量</a:t>
            </a:r>
            <a:r>
              <a:rPr lang="en-US" altLang="zh-CN" i="1" dirty="0"/>
              <a:t>Y</a:t>
            </a:r>
            <a:r>
              <a:rPr lang="en-US" altLang="zh-CN" i="1" baseline="-25000" dirty="0"/>
              <a:t>i</a:t>
            </a:r>
            <a:r>
              <a:rPr lang="en-US" altLang="zh-CN" baseline="-25000" dirty="0"/>
              <a:t>-1</a:t>
            </a:r>
            <a:r>
              <a:rPr lang="en-US" altLang="zh-CN" dirty="0"/>
              <a:t>, </a:t>
            </a:r>
            <a:r>
              <a:rPr lang="en-US" altLang="zh-CN" i="1" dirty="0"/>
              <a:t>Y</a:t>
            </a:r>
            <a:r>
              <a:rPr lang="en-US" altLang="zh-CN" i="1" baseline="-25000" dirty="0"/>
              <a:t>i</a:t>
            </a:r>
            <a:r>
              <a:rPr lang="en-US" altLang="zh-CN" baseline="-25000" dirty="0"/>
              <a:t>-2</a:t>
            </a:r>
            <a:r>
              <a:rPr lang="en-US" altLang="zh-CN" dirty="0"/>
              <a:t>,</a:t>
            </a:r>
            <a:r>
              <a:rPr lang="en-US" altLang="zh-CN" baseline="-25000" dirty="0"/>
              <a:t> </a:t>
            </a:r>
            <a:r>
              <a:rPr lang="en-US" altLang="zh-CN" i="1" dirty="0"/>
              <a:t>Y</a:t>
            </a:r>
            <a:r>
              <a:rPr lang="en-US" altLang="zh-CN" i="1" baseline="-25000" dirty="0"/>
              <a:t>i</a:t>
            </a:r>
            <a:r>
              <a:rPr lang="en-US" altLang="zh-CN" baseline="-25000" dirty="0"/>
              <a:t>-3</a:t>
            </a:r>
            <a:r>
              <a:rPr lang="zh-CN" altLang="en-US" dirty="0">
                <a:solidFill>
                  <a:schemeClr val="tx1">
                    <a:lumMod val="75000"/>
                    <a:lumOff val="25000"/>
                  </a:schemeClr>
                </a:solidFill>
                <a:latin typeface="+mn-lt"/>
                <a:ea typeface="宋体" panose="02010600030101010101" pitchFamily="2" charset="-122"/>
              </a:rPr>
              <a:t>等。</a:t>
            </a:r>
            <a:endParaRPr lang="en-US" altLang="zh-CN" dirty="0">
              <a:solidFill>
                <a:schemeClr val="tx1">
                  <a:lumMod val="75000"/>
                  <a:lumOff val="25000"/>
                </a:schemeClr>
              </a:solidFill>
              <a:latin typeface="+mn-lt"/>
              <a:ea typeface="宋体" panose="02010600030101010101" pitchFamily="2" charset="-122"/>
            </a:endParaRPr>
          </a:p>
          <a:p>
            <a:pPr defTabSz="914400" eaLnBrk="1" hangingPunct="1"/>
            <a:r>
              <a:rPr lang="zh-CN" altLang="en-US" dirty="0"/>
              <a:t>假设数据与过去的数据值相关</a:t>
            </a:r>
          </a:p>
          <a:p>
            <a:pPr marL="384048" lvl="1" indent="-182880" defTabSz="914400" eaLnBrk="1" hangingPunct="1"/>
            <a:r>
              <a:rPr lang="zh-CN" altLang="en-US" dirty="0">
                <a:solidFill>
                  <a:schemeClr val="tx1">
                    <a:lumMod val="75000"/>
                    <a:lumOff val="25000"/>
                  </a:schemeClr>
                </a:solidFill>
                <a:latin typeface="+mn-lt"/>
                <a:ea typeface="宋体" panose="02010600030101010101" pitchFamily="2" charset="-122"/>
              </a:rPr>
              <a:t>一阶：与前期相关</a:t>
            </a:r>
          </a:p>
          <a:p>
            <a:pPr defTabSz="914400" eaLnBrk="1" hangingPunct="1"/>
            <a:r>
              <a:rPr lang="zh-CN" altLang="en-US" dirty="0"/>
              <a:t>用普通最小二乘法估计</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folHlink"/>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folHlink"/>
                                      </p:to>
                                    </p:animClr>
                                  </p:subTnLst>
                                </p:cTn>
                              </p:par>
                              <p:par>
                                <p:cTn id="13" presetID="22" presetClass="entr" presetSubtype="8"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wipe(left)">
                                      <p:cBhvr>
                                        <p:cTn id="15"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folHlink"/>
                                      </p:to>
                                    </p:animClr>
                                  </p:sub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wipe(left)">
                                      <p:cBhvr>
                                        <p:cTn id="20"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folHlink"/>
                                      </p:to>
                                    </p:animClr>
                                  </p:subTnLst>
                                </p:cTn>
                              </p:par>
                              <p:par>
                                <p:cTn id="21" presetID="22" presetClass="entr" presetSubtype="8" fill="hold" grpId="0"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wipe(left)">
                                      <p:cBhvr>
                                        <p:cTn id="23"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folHlink"/>
                                      </p:to>
                                    </p:animClr>
                                  </p:sub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wipe(left)">
                                      <p:cBhvr>
                                        <p:cTn id="28"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自回归分量</a:t>
            </a:r>
            <a:endParaRPr lang="zh-CN" altLang="en-US" dirty="0">
              <a:solidFill>
                <a:schemeClr val="tx1">
                  <a:lumMod val="75000"/>
                  <a:lumOff val="25000"/>
                </a:schemeClr>
              </a:solidFill>
            </a:endParaRPr>
          </a:p>
        </p:txBody>
      </p:sp>
      <p:sp>
        <p:nvSpPr>
          <p:cNvPr id="88067"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8806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71</a:t>
            </a:r>
          </a:p>
        </p:txBody>
      </p:sp>
      <p:sp>
        <p:nvSpPr>
          <p:cNvPr id="88070" name="Content Placeholder 2"/>
          <p:cNvSpPr>
            <a:spLocks noGrp="1"/>
          </p:cNvSpPr>
          <p:nvPr>
            <p:ph idx="1"/>
          </p:nvPr>
        </p:nvSpPr>
        <p:spPr>
          <a:xfrm>
            <a:off x="1096963" y="1335088"/>
            <a:ext cx="10693400" cy="4648200"/>
          </a:xfrm>
        </p:spPr>
        <p:txBody>
          <a:bodyPr/>
          <a:lstStyle/>
          <a:p>
            <a:pPr eaLnBrk="1" hangingPunct="1"/>
            <a:r>
              <a:rPr lang="zh-CN" altLang="en-US" dirty="0"/>
              <a:t>大多数时间序列都是由序列相关的元素组成的，</a:t>
            </a:r>
            <a:endParaRPr lang="en-US" altLang="zh-CN" dirty="0"/>
          </a:p>
          <a:p>
            <a:pPr marL="384048" lvl="1" indent="-182880" eaLnBrk="1" hangingPunct="1"/>
            <a:r>
              <a:rPr lang="zh-CN" altLang="en-US" dirty="0">
                <a:solidFill>
                  <a:schemeClr val="tx1">
                    <a:lumMod val="75000"/>
                    <a:lumOff val="25000"/>
                  </a:schemeClr>
                </a:solidFill>
              </a:rPr>
              <a:t>系数估计描述了序列中的连续元素，这些元素来自于特定的、时间滞后的（先前的）元素。</a:t>
            </a:r>
            <a:endParaRPr lang="en-US" altLang="zh-CN" dirty="0">
              <a:solidFill>
                <a:schemeClr val="tx1">
                  <a:lumMod val="75000"/>
                  <a:lumOff val="25000"/>
                </a:schemeClr>
              </a:solidFill>
            </a:endParaRPr>
          </a:p>
          <a:p>
            <a:pPr marL="384048" lvl="1" indent="-182880" eaLnBrk="1" hangingPunct="1"/>
            <a:endParaRPr lang="en-US" altLang="zh-CN" dirty="0">
              <a:solidFill>
                <a:schemeClr val="tx1">
                  <a:lumMod val="75000"/>
                  <a:lumOff val="25000"/>
                </a:schemeClr>
              </a:solidFill>
            </a:endParaRPr>
          </a:p>
          <a:p>
            <a:pPr marL="384048" lvl="1" indent="-182880" eaLnBrk="1" hangingPunct="1"/>
            <a:r>
              <a:rPr lang="zh-CN" altLang="en-US" dirty="0">
                <a:solidFill>
                  <a:schemeClr val="tx1">
                    <a:lumMod val="75000"/>
                    <a:lumOff val="25000"/>
                  </a:schemeClr>
                </a:solidFill>
              </a:rPr>
              <a:t>式中：</a:t>
            </a:r>
            <a:endParaRPr lang="en-US" altLang="zh-CN" dirty="0">
              <a:solidFill>
                <a:schemeClr val="tx1">
                  <a:lumMod val="75000"/>
                  <a:lumOff val="25000"/>
                </a:schemeClr>
              </a:solidFill>
            </a:endParaRPr>
          </a:p>
          <a:p>
            <a:pPr marL="201168" lvl="1" indent="0" eaLnBrk="1" hangingPunct="1">
              <a:buNone/>
            </a:pPr>
            <a:r>
              <a:rPr lang="en-US" altLang="zh-CN" dirty="0">
                <a:solidFill>
                  <a:schemeClr val="tx1">
                    <a:lumMod val="75000"/>
                    <a:lumOff val="25000"/>
                  </a:schemeClr>
                </a:solidFill>
              </a:rPr>
              <a:t>     </a:t>
            </a:r>
            <a:r>
              <a:rPr lang="en-US" altLang="zh-CN" i="1" dirty="0">
                <a:latin typeface="Symbol" charset="2"/>
                <a:cs typeface="Symbol" charset="2"/>
              </a:rPr>
              <a:t>m</a:t>
            </a:r>
            <a:r>
              <a:rPr lang="en-US" altLang="zh-CN" dirty="0"/>
              <a:t> </a:t>
            </a:r>
            <a:r>
              <a:rPr lang="zh-CN" altLang="en-US" dirty="0">
                <a:solidFill>
                  <a:schemeClr val="tx1">
                    <a:lumMod val="75000"/>
                    <a:lumOff val="25000"/>
                  </a:schemeClr>
                </a:solidFill>
              </a:rPr>
              <a:t>为常数（截距），</a:t>
            </a:r>
          </a:p>
          <a:p>
            <a:pPr marL="201168" lvl="1" indent="0" eaLnBrk="1" hangingPunct="1">
              <a:buNone/>
            </a:pPr>
            <a:r>
              <a:rPr lang="en-US" altLang="zh-CN" i="1" dirty="0">
                <a:latin typeface="Symbol" charset="2"/>
                <a:cs typeface="Symbol" charset="2"/>
              </a:rPr>
              <a:t>    a</a:t>
            </a:r>
            <a:r>
              <a:rPr lang="en-US" altLang="zh-CN" i="1" baseline="-25000" dirty="0"/>
              <a:t>1</a:t>
            </a:r>
            <a:r>
              <a:rPr lang="en-US" altLang="zh-CN" i="1" dirty="0"/>
              <a:t>,</a:t>
            </a:r>
            <a:r>
              <a:rPr lang="en-US" altLang="zh-CN" i="1" dirty="0">
                <a:latin typeface="Symbol" charset="2"/>
                <a:cs typeface="Symbol" charset="2"/>
              </a:rPr>
              <a:t> a</a:t>
            </a:r>
            <a:r>
              <a:rPr lang="en-US" altLang="zh-CN" i="1" dirty="0"/>
              <a:t> </a:t>
            </a:r>
            <a:r>
              <a:rPr lang="en-US" altLang="zh-CN" i="1" baseline="-25000" dirty="0"/>
              <a:t>2</a:t>
            </a:r>
            <a:r>
              <a:rPr lang="en-US" altLang="zh-CN" i="1" dirty="0"/>
              <a:t>,</a:t>
            </a:r>
            <a:r>
              <a:rPr lang="en-US" altLang="zh-CN" i="1" dirty="0">
                <a:latin typeface="Symbol" charset="2"/>
                <a:cs typeface="Symbol" charset="2"/>
              </a:rPr>
              <a:t> a</a:t>
            </a:r>
            <a:r>
              <a:rPr lang="en-US" altLang="zh-CN" i="1" dirty="0"/>
              <a:t> </a:t>
            </a:r>
            <a:r>
              <a:rPr lang="en-US" altLang="zh-CN" i="1" baseline="-25000" dirty="0"/>
              <a:t>3…</a:t>
            </a:r>
            <a:r>
              <a:rPr lang="zh-CN" altLang="en-US" dirty="0">
                <a:solidFill>
                  <a:schemeClr val="tx1">
                    <a:lumMod val="75000"/>
                    <a:lumOff val="25000"/>
                  </a:schemeClr>
                </a:solidFill>
              </a:rPr>
              <a:t>为自回归模型参数。</a:t>
            </a:r>
          </a:p>
          <a:p>
            <a:pPr eaLnBrk="1" hangingPunct="1"/>
            <a:r>
              <a:rPr lang="zh-CN" altLang="en-US" dirty="0"/>
              <a:t>每个观测值由随机误差（或随机冲击，</a:t>
            </a:r>
            <a:r>
              <a:rPr lang="en-US" altLang="zh-CN" dirty="0">
                <a:latin typeface="Symbol" charset="2"/>
                <a:cs typeface="Symbol" charset="2"/>
              </a:rPr>
              <a:t> e </a:t>
            </a:r>
            <a:r>
              <a:rPr lang="zh-CN" altLang="en-US" dirty="0"/>
              <a:t>）和先前观测值的线性组合组成。</a:t>
            </a:r>
            <a:endParaRPr lang="en-US" altLang="zh-CN" dirty="0"/>
          </a:p>
        </p:txBody>
      </p:sp>
      <p:graphicFrame>
        <p:nvGraphicFramePr>
          <p:cNvPr id="88071" name="Object 2"/>
          <p:cNvGraphicFramePr>
            <a:graphicFrameLocks noChangeAspect="1"/>
          </p:cNvGraphicFramePr>
          <p:nvPr/>
        </p:nvGraphicFramePr>
        <p:xfrm>
          <a:off x="2419350" y="2630488"/>
          <a:ext cx="6118225" cy="446087"/>
        </p:xfrm>
        <a:graphic>
          <a:graphicData uri="http://schemas.openxmlformats.org/presentationml/2006/ole">
            <mc:AlternateContent xmlns:mc="http://schemas.openxmlformats.org/markup-compatibility/2006">
              <mc:Choice xmlns:v="urn:schemas-microsoft-com:vml" Requires="v">
                <p:oleObj spid="_x0000_s88082" name="Equation" r:id="rId3" imgW="2422800" imgH="164520" progId="Equation.3">
                  <p:embed/>
                </p:oleObj>
              </mc:Choice>
              <mc:Fallback>
                <p:oleObj name="Equation" r:id="rId3" imgW="2422800" imgH="16452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9350" y="2630488"/>
                        <a:ext cx="611822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自回归过程</a:t>
            </a:r>
            <a:endParaRPr lang="zh-CN" altLang="en-US" dirty="0">
              <a:solidFill>
                <a:schemeClr val="tx1">
                  <a:lumMod val="75000"/>
                  <a:lumOff val="25000"/>
                </a:schemeClr>
              </a:solidFill>
            </a:endParaRPr>
          </a:p>
        </p:txBody>
      </p:sp>
      <p:sp>
        <p:nvSpPr>
          <p:cNvPr id="89091"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8909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72</a:t>
            </a:r>
          </a:p>
        </p:txBody>
      </p:sp>
      <p:sp>
        <p:nvSpPr>
          <p:cNvPr id="89094" name="Content Placeholder 2"/>
          <p:cNvSpPr>
            <a:spLocks noGrp="1"/>
          </p:cNvSpPr>
          <p:nvPr>
            <p:ph idx="1"/>
          </p:nvPr>
        </p:nvSpPr>
        <p:spPr>
          <a:xfrm>
            <a:off x="1276349" y="2038350"/>
            <a:ext cx="9879013" cy="3154363"/>
          </a:xfrm>
        </p:spPr>
        <p:txBody>
          <a:bodyPr/>
          <a:lstStyle/>
          <a:p>
            <a:pPr eaLnBrk="1" hangingPunct="1">
              <a:lnSpc>
                <a:spcPct val="80000"/>
              </a:lnSpc>
              <a:spcBef>
                <a:spcPts val="600"/>
              </a:spcBef>
              <a:spcAft>
                <a:spcPts val="0"/>
              </a:spcAft>
              <a:buFont typeface="Calibri" panose="020F0502020204030204" pitchFamily="34" charset="0"/>
              <a:buNone/>
            </a:pPr>
            <a:r>
              <a:rPr lang="zh-CN" altLang="en-US" sz="2400" dirty="0"/>
              <a:t>其中</a:t>
            </a:r>
          </a:p>
          <a:p>
            <a:pPr marL="91440" indent="-91440" eaLnBrk="1" hangingPunct="1">
              <a:lnSpc>
                <a:spcPct val="80000"/>
              </a:lnSpc>
              <a:spcBef>
                <a:spcPts val="600"/>
              </a:spcBef>
              <a:spcAft>
                <a:spcPts val="0"/>
              </a:spcAft>
              <a:buNone/>
            </a:pPr>
            <a:r>
              <a:rPr lang="zh-CN" altLang="en-US" sz="2400" dirty="0">
                <a:solidFill>
                  <a:schemeClr val="tx1">
                    <a:lumMod val="75000"/>
                    <a:lumOff val="25000"/>
                  </a:schemeClr>
                </a:solidFill>
                <a:latin typeface="Symbol" charset="2"/>
              </a:rPr>
              <a:t>  </a:t>
            </a:r>
            <a:r>
              <a:rPr lang="en-US" altLang="zh-CN" sz="2400" dirty="0">
                <a:solidFill>
                  <a:schemeClr val="tx1">
                    <a:lumMod val="75000"/>
                    <a:lumOff val="25000"/>
                  </a:schemeClr>
                </a:solidFill>
                <a:latin typeface="Symbol" charset="2"/>
              </a:rPr>
              <a:t>a</a:t>
            </a:r>
            <a:r>
              <a:rPr lang="zh-CN" altLang="en-US" sz="2400" dirty="0">
                <a:solidFill>
                  <a:schemeClr val="tx1">
                    <a:lumMod val="75000"/>
                    <a:lumOff val="25000"/>
                  </a:schemeClr>
                </a:solidFill>
                <a:latin typeface="Symbol" charset="2"/>
              </a:rPr>
              <a:t>是滞后</a:t>
            </a:r>
            <a:r>
              <a:rPr lang="en-US" altLang="zh-CN" sz="2400" dirty="0">
                <a:solidFill>
                  <a:schemeClr val="tx1">
                    <a:lumMod val="75000"/>
                    <a:lumOff val="25000"/>
                  </a:schemeClr>
                </a:solidFill>
                <a:latin typeface="Symbol" charset="2"/>
              </a:rPr>
              <a:t>1</a:t>
            </a:r>
            <a:r>
              <a:rPr lang="zh-CN" altLang="en-US" sz="2400" dirty="0">
                <a:solidFill>
                  <a:schemeClr val="tx1">
                    <a:lumMod val="75000"/>
                    <a:lumOff val="25000"/>
                  </a:schemeClr>
                </a:solidFill>
                <a:latin typeface="Symbol" charset="2"/>
              </a:rPr>
              <a:t>自回归系数</a:t>
            </a:r>
          </a:p>
          <a:p>
            <a:pPr eaLnBrk="1" hangingPunct="1">
              <a:lnSpc>
                <a:spcPct val="80000"/>
              </a:lnSpc>
              <a:spcBef>
                <a:spcPts val="600"/>
              </a:spcBef>
              <a:spcAft>
                <a:spcPts val="0"/>
              </a:spcAft>
              <a:buFont typeface="Symbol" panose="05050102010706020507" pitchFamily="18" charset="2"/>
              <a:buChar char=" "/>
            </a:pPr>
            <a:r>
              <a:rPr lang="en-US" altLang="zh-CN" sz="2400" dirty="0">
                <a:latin typeface="Symbol" charset="2"/>
                <a:cs typeface="Symbol" charset="2"/>
              </a:rPr>
              <a:t>e</a:t>
            </a:r>
            <a:r>
              <a:rPr lang="en-US" altLang="zh-CN" sz="2400" baseline="-25000" dirty="0"/>
              <a:t>t</a:t>
            </a:r>
            <a:r>
              <a:rPr lang="zh-CN" altLang="en-US" sz="2400" dirty="0">
                <a:solidFill>
                  <a:schemeClr val="tx1">
                    <a:lumMod val="75000"/>
                    <a:lumOff val="25000"/>
                  </a:schemeClr>
                </a:solidFill>
                <a:latin typeface="Symbol" charset="2"/>
              </a:rPr>
              <a:t>有均值，</a:t>
            </a:r>
            <a:r>
              <a:rPr lang="en-US" altLang="zh-CN" sz="2400" dirty="0">
                <a:solidFill>
                  <a:schemeClr val="tx1">
                    <a:lumMod val="75000"/>
                    <a:lumOff val="25000"/>
                  </a:schemeClr>
                </a:solidFill>
                <a:latin typeface="Symbol" charset="2"/>
              </a:rPr>
              <a:t>m=0</a:t>
            </a:r>
            <a:r>
              <a:rPr lang="zh-CN" altLang="en-US" sz="2400" dirty="0">
                <a:solidFill>
                  <a:schemeClr val="tx1">
                    <a:lumMod val="75000"/>
                    <a:lumOff val="25000"/>
                  </a:schemeClr>
                </a:solidFill>
                <a:latin typeface="Symbol" charset="2"/>
              </a:rPr>
              <a:t>，和方差</a:t>
            </a:r>
            <a:r>
              <a:rPr lang="en-US" altLang="zh-CN" sz="2400" dirty="0">
                <a:solidFill>
                  <a:schemeClr val="tx1">
                    <a:lumMod val="75000"/>
                    <a:lumOff val="25000"/>
                  </a:schemeClr>
                </a:solidFill>
                <a:latin typeface="Symbol" charset="2"/>
              </a:rPr>
              <a:t>s2 </a:t>
            </a:r>
          </a:p>
          <a:p>
            <a:pPr eaLnBrk="1" hangingPunct="1">
              <a:lnSpc>
                <a:spcPct val="80000"/>
              </a:lnSpc>
              <a:spcBef>
                <a:spcPts val="600"/>
              </a:spcBef>
              <a:spcAft>
                <a:spcPts val="0"/>
              </a:spcAft>
              <a:buFont typeface="Symbol" panose="05050102010706020507" pitchFamily="18" charset="2"/>
              <a:buChar char=" "/>
            </a:pPr>
            <a:endParaRPr lang="en-US" altLang="zh-CN" sz="2400" dirty="0"/>
          </a:p>
          <a:p>
            <a:pPr eaLnBrk="1" hangingPunct="1">
              <a:lnSpc>
                <a:spcPct val="100000"/>
              </a:lnSpc>
              <a:spcBef>
                <a:spcPts val="600"/>
              </a:spcBef>
              <a:spcAft>
                <a:spcPts val="0"/>
              </a:spcAft>
              <a:buNone/>
            </a:pPr>
            <a:r>
              <a:rPr lang="zh-CN" altLang="en-US" sz="2400" dirty="0"/>
              <a:t>一个回归模型用自身做回归（自动）</a:t>
            </a:r>
          </a:p>
          <a:p>
            <a:pPr eaLnBrk="1" hangingPunct="1">
              <a:lnSpc>
                <a:spcPct val="100000"/>
              </a:lnSpc>
              <a:spcBef>
                <a:spcPts val="600"/>
              </a:spcBef>
              <a:spcAft>
                <a:spcPts val="0"/>
              </a:spcAft>
              <a:buNone/>
            </a:pPr>
            <a:r>
              <a:rPr lang="zh-CN" altLang="en-US" sz="2400" dirty="0"/>
              <a:t>当前期间（例如，一周）的结果是上一期结果的</a:t>
            </a:r>
            <a:r>
              <a:rPr lang="en-US" altLang="zh-CN" sz="2400" dirty="0">
                <a:latin typeface="Symbol" charset="2"/>
                <a:cs typeface="Symbol" charset="2"/>
              </a:rPr>
              <a:t>a</a:t>
            </a:r>
            <a:r>
              <a:rPr lang="zh-CN" altLang="en-US" sz="2400" dirty="0">
                <a:latin typeface="Symbol" charset="2"/>
                <a:cs typeface="Symbol" charset="2"/>
              </a:rPr>
              <a:t>倍</a:t>
            </a:r>
            <a:r>
              <a:rPr lang="zh-CN" altLang="en-US" sz="2400" dirty="0"/>
              <a:t>加上一个随机项（残差）</a:t>
            </a:r>
            <a:endParaRPr lang="en-US" altLang="zh-CN" sz="2400" dirty="0"/>
          </a:p>
        </p:txBody>
      </p:sp>
      <p:graphicFrame>
        <p:nvGraphicFramePr>
          <p:cNvPr id="89095" name="Object 3"/>
          <p:cNvGraphicFramePr>
            <a:graphicFrameLocks noChangeAspect="1"/>
          </p:cNvGraphicFramePr>
          <p:nvPr>
            <p:extLst>
              <p:ext uri="{D42A27DB-BD31-4B8C-83A1-F6EECF244321}">
                <p14:modId xmlns:p14="http://schemas.microsoft.com/office/powerpoint/2010/main" val="2616158965"/>
              </p:ext>
            </p:extLst>
          </p:nvPr>
        </p:nvGraphicFramePr>
        <p:xfrm>
          <a:off x="3714750" y="1414463"/>
          <a:ext cx="7202487" cy="446087"/>
        </p:xfrm>
        <a:graphic>
          <a:graphicData uri="http://schemas.openxmlformats.org/presentationml/2006/ole">
            <mc:AlternateContent xmlns:mc="http://schemas.openxmlformats.org/markup-compatibility/2006">
              <mc:Choice xmlns:v="urn:schemas-microsoft-com:vml" Requires="v">
                <p:oleObj spid="_x0000_s89119" name="Equation" r:id="rId3" imgW="2861640" imgH="164520" progId="Equation.DSMT4">
                  <p:embed/>
                </p:oleObj>
              </mc:Choice>
              <mc:Fallback>
                <p:oleObj name="Equation" r:id="rId3" imgW="2861640" imgH="16452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4750" y="1414463"/>
                        <a:ext cx="7202487"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3"/>
          <p:cNvGraphicFramePr>
            <a:graphicFrameLocks noChangeAspect="1"/>
          </p:cNvGraphicFramePr>
          <p:nvPr>
            <p:extLst>
              <p:ext uri="{D42A27DB-BD31-4B8C-83A1-F6EECF244321}">
                <p14:modId xmlns:p14="http://schemas.microsoft.com/office/powerpoint/2010/main" val="3376250695"/>
              </p:ext>
            </p:extLst>
          </p:nvPr>
        </p:nvGraphicFramePr>
        <p:xfrm>
          <a:off x="3748088" y="5208851"/>
          <a:ext cx="5919788" cy="1030287"/>
        </p:xfrm>
        <a:graphic>
          <a:graphicData uri="http://schemas.openxmlformats.org/presentationml/2006/ole">
            <mc:AlternateContent xmlns:mc="http://schemas.openxmlformats.org/markup-compatibility/2006">
              <mc:Choice xmlns:v="urn:schemas-microsoft-com:vml" Requires="v">
                <p:oleObj spid="_x0000_s89120" name="Equation" r:id="rId5" imgW="2404440" imgH="411120" progId="Equation.3">
                  <p:embed/>
                </p:oleObj>
              </mc:Choice>
              <mc:Fallback>
                <p:oleObj name="Equation" r:id="rId5" imgW="2404440" imgH="41112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8088" y="5208851"/>
                        <a:ext cx="5919788" cy="103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Content Placeholder 2">
            <a:extLst>
              <a:ext uri="{FF2B5EF4-FFF2-40B4-BE49-F238E27FC236}">
                <a16:creationId xmlns:a16="http://schemas.microsoft.com/office/drawing/2014/main" id="{E1F44944-36E8-4AE0-AF3B-D7AC9350B4F5}"/>
              </a:ext>
            </a:extLst>
          </p:cNvPr>
          <p:cNvSpPr txBox="1">
            <a:spLocks/>
          </p:cNvSpPr>
          <p:nvPr/>
        </p:nvSpPr>
        <p:spPr bwMode="auto">
          <a:xfrm>
            <a:off x="1274763" y="1473995"/>
            <a:ext cx="2473325" cy="446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8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400"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0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0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0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914400" eaLnBrk="1" hangingPunct="1">
              <a:lnSpc>
                <a:spcPct val="80000"/>
              </a:lnSpc>
              <a:buFont typeface="Calibri" panose="020F0502020204030204" pitchFamily="34" charset="0"/>
              <a:buNone/>
            </a:pPr>
            <a:r>
              <a:rPr lang="zh-CN" altLang="en-US" sz="2400" dirty="0"/>
              <a:t>一阶自回归模型</a:t>
            </a:r>
          </a:p>
        </p:txBody>
      </p:sp>
      <p:sp>
        <p:nvSpPr>
          <p:cNvPr id="11" name="Content Placeholder 2">
            <a:extLst>
              <a:ext uri="{FF2B5EF4-FFF2-40B4-BE49-F238E27FC236}">
                <a16:creationId xmlns:a16="http://schemas.microsoft.com/office/drawing/2014/main" id="{87B260B2-2B64-45F1-ADE0-3B5CD1707A1B}"/>
              </a:ext>
            </a:extLst>
          </p:cNvPr>
          <p:cNvSpPr txBox="1">
            <a:spLocks/>
          </p:cNvSpPr>
          <p:nvPr/>
        </p:nvSpPr>
        <p:spPr bwMode="auto">
          <a:xfrm>
            <a:off x="1274763" y="5180279"/>
            <a:ext cx="2473325" cy="446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8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400"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0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0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20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defTabSz="914400" eaLnBrk="1" hangingPunct="1">
              <a:lnSpc>
                <a:spcPct val="80000"/>
              </a:lnSpc>
              <a:buFont typeface="Calibri" panose="020F0502020204030204" pitchFamily="34" charset="0"/>
              <a:buNone/>
            </a:pPr>
            <a:r>
              <a:rPr lang="zh-CN" altLang="en-US" sz="2600" dirty="0"/>
              <a:t>二阶自回归模型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dirty="0">
                <a:solidFill>
                  <a:schemeClr val="tx1">
                    <a:lumMod val="75000"/>
                    <a:lumOff val="25000"/>
                  </a:schemeClr>
                </a:solidFill>
              </a:rPr>
              <a:t>移动平均分量</a:t>
            </a:r>
          </a:p>
        </p:txBody>
      </p:sp>
      <p:sp>
        <p:nvSpPr>
          <p:cNvPr id="90115"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9011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73</a:t>
            </a:r>
          </a:p>
        </p:txBody>
      </p:sp>
      <p:sp>
        <p:nvSpPr>
          <p:cNvPr id="90118" name="Content Placeholder 2"/>
          <p:cNvSpPr>
            <a:spLocks noGrp="1"/>
          </p:cNvSpPr>
          <p:nvPr>
            <p:ph idx="1"/>
          </p:nvPr>
        </p:nvSpPr>
        <p:spPr>
          <a:xfrm>
            <a:off x="1096963" y="1412875"/>
            <a:ext cx="8229600" cy="1870075"/>
          </a:xfrm>
        </p:spPr>
        <p:txBody>
          <a:bodyPr/>
          <a:lstStyle/>
          <a:p>
            <a:pPr eaLnBrk="1" hangingPunct="1">
              <a:lnSpc>
                <a:spcPct val="100000"/>
              </a:lnSpc>
            </a:pPr>
            <a:r>
              <a:rPr lang="zh-CN" altLang="en-US" dirty="0"/>
              <a:t>序列中的每个元素也会受到过去错误（或随机冲击）的影响，这些错误不能由自回归分量来解释</a:t>
            </a:r>
            <a:endParaRPr lang="en-US" altLang="zh-CN" dirty="0"/>
          </a:p>
        </p:txBody>
      </p:sp>
      <p:sp>
        <p:nvSpPr>
          <p:cNvPr id="8" name="Content Placeholder 2"/>
          <p:cNvSpPr txBox="1">
            <a:spLocks/>
          </p:cNvSpPr>
          <p:nvPr/>
        </p:nvSpPr>
        <p:spPr bwMode="auto">
          <a:xfrm>
            <a:off x="1096963" y="4159250"/>
            <a:ext cx="8229600" cy="210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20000"/>
              </a:spcBef>
              <a:buFont typeface="Arial" panose="020B0604020202020204" pitchFamily="34" charset="0"/>
              <a:buChar char="•"/>
            </a:pPr>
            <a:r>
              <a:rPr lang="zh-CN" altLang="en-US" sz="2800" dirty="0"/>
              <a:t>自回归分量：包括时间序列本身的滞后项</a:t>
            </a:r>
            <a:endParaRPr lang="en-US" altLang="zh-CN" sz="2800" dirty="0"/>
          </a:p>
          <a:p>
            <a:pPr eaLnBrk="1" hangingPunct="1">
              <a:spcBef>
                <a:spcPct val="20000"/>
              </a:spcBef>
              <a:buFont typeface="Arial" panose="020B0604020202020204" pitchFamily="34" charset="0"/>
              <a:buChar char="•"/>
            </a:pPr>
            <a:r>
              <a:rPr lang="zh-CN" altLang="en-US" sz="2800" dirty="0"/>
              <a:t>移动平均分量：包括噪声或残差的滞后项</a:t>
            </a:r>
            <a:endParaRPr lang="en-US" altLang="zh-CN" sz="2800" dirty="0"/>
          </a:p>
        </p:txBody>
      </p:sp>
      <p:graphicFrame>
        <p:nvGraphicFramePr>
          <p:cNvPr id="9" name="Object 2"/>
          <p:cNvGraphicFramePr>
            <a:graphicFrameLocks noChangeAspect="1"/>
          </p:cNvGraphicFramePr>
          <p:nvPr/>
        </p:nvGraphicFramePr>
        <p:xfrm>
          <a:off x="1420813" y="2855913"/>
          <a:ext cx="8140700" cy="1009650"/>
        </p:xfrm>
        <a:graphic>
          <a:graphicData uri="http://schemas.openxmlformats.org/presentationml/2006/ole">
            <mc:AlternateContent xmlns:mc="http://schemas.openxmlformats.org/markup-compatibility/2006">
              <mc:Choice xmlns:v="urn:schemas-microsoft-com:vml" Requires="v">
                <p:oleObj spid="_x0000_s90131" name="Equation" r:id="rId4" imgW="3364560" imgH="411120" progId="Equation.3">
                  <p:embed/>
                </p:oleObj>
              </mc:Choice>
              <mc:Fallback>
                <p:oleObj name="Equation" r:id="rId4" imgW="3364560" imgH="41112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0813" y="2855913"/>
                        <a:ext cx="81407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en-US" altLang="zh-CN" dirty="0"/>
              <a:t>ARMA </a:t>
            </a:r>
            <a:endParaRPr lang="zh-CN" altLang="en-US" dirty="0">
              <a:solidFill>
                <a:schemeClr val="tx1">
                  <a:lumMod val="75000"/>
                  <a:lumOff val="25000"/>
                </a:schemeClr>
              </a:solidFill>
            </a:endParaRPr>
          </a:p>
        </p:txBody>
      </p:sp>
      <p:sp>
        <p:nvSpPr>
          <p:cNvPr id="92163"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9216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74</a:t>
            </a:r>
          </a:p>
        </p:txBody>
      </p:sp>
      <p:sp>
        <p:nvSpPr>
          <p:cNvPr id="92166" name="Content Placeholder 2"/>
          <p:cNvSpPr>
            <a:spLocks noGrp="1"/>
          </p:cNvSpPr>
          <p:nvPr>
            <p:ph idx="1"/>
          </p:nvPr>
        </p:nvSpPr>
        <p:spPr>
          <a:xfrm>
            <a:off x="1096963" y="1392238"/>
            <a:ext cx="7772400" cy="4530725"/>
          </a:xfrm>
        </p:spPr>
        <p:txBody>
          <a:bodyPr/>
          <a:lstStyle/>
          <a:p>
            <a:pPr eaLnBrk="1" hangingPunct="1"/>
            <a:r>
              <a:rPr lang="zh-CN" altLang="en-US" dirty="0"/>
              <a:t>自回归，移动平均</a:t>
            </a:r>
          </a:p>
          <a:p>
            <a:pPr eaLnBrk="1" hangingPunct="1"/>
            <a:r>
              <a:rPr lang="zh-CN" altLang="en-US" dirty="0"/>
              <a:t>表示法：</a:t>
            </a:r>
            <a:r>
              <a:rPr lang="en-US" altLang="zh-CN" dirty="0"/>
              <a:t>ARMA</a:t>
            </a:r>
            <a:r>
              <a:rPr lang="zh-CN" altLang="en-US" dirty="0"/>
              <a:t>（</a:t>
            </a:r>
            <a:r>
              <a:rPr lang="en-US" altLang="zh-CN" dirty="0" err="1"/>
              <a:t>p,q</a:t>
            </a:r>
            <a:r>
              <a:rPr lang="zh-CN" altLang="en-US" dirty="0"/>
              <a:t>）</a:t>
            </a:r>
          </a:p>
          <a:p>
            <a:pPr eaLnBrk="1" hangingPunct="1"/>
            <a:r>
              <a:rPr lang="zh-CN" altLang="en-US" dirty="0"/>
              <a:t>示例：</a:t>
            </a:r>
            <a:r>
              <a:rPr lang="en-US" altLang="zh-CN" dirty="0"/>
              <a:t>ARMA</a:t>
            </a:r>
            <a:r>
              <a:rPr lang="zh-CN" altLang="en-US" dirty="0"/>
              <a:t>（</a:t>
            </a:r>
            <a:r>
              <a:rPr lang="en-US" altLang="zh-CN" dirty="0"/>
              <a:t>1,1</a:t>
            </a:r>
            <a:r>
              <a:rPr lang="zh-CN" altLang="en-US" dirty="0"/>
              <a:t>）</a:t>
            </a:r>
            <a:endParaRPr lang="en-US" altLang="zh-CN" dirty="0"/>
          </a:p>
        </p:txBody>
      </p:sp>
      <p:graphicFrame>
        <p:nvGraphicFramePr>
          <p:cNvPr id="9" name="Object 3"/>
          <p:cNvGraphicFramePr>
            <a:graphicFrameLocks noChangeAspect="1"/>
          </p:cNvGraphicFramePr>
          <p:nvPr/>
        </p:nvGraphicFramePr>
        <p:xfrm>
          <a:off x="1296988" y="3648075"/>
          <a:ext cx="6608762" cy="1071563"/>
        </p:xfrm>
        <a:graphic>
          <a:graphicData uri="http://schemas.openxmlformats.org/presentationml/2006/ole">
            <mc:AlternateContent xmlns:mc="http://schemas.openxmlformats.org/markup-compatibility/2006">
              <mc:Choice xmlns:v="urn:schemas-microsoft-com:vml" Requires="v">
                <p:oleObj spid="_x0000_s92189" name="Equation" r:id="rId3" imgW="2733480" imgH="429480" progId="Equation.3">
                  <p:embed/>
                </p:oleObj>
              </mc:Choice>
              <mc:Fallback>
                <p:oleObj name="Equation" r:id="rId3" imgW="2733480" imgH="4294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988" y="3648075"/>
                        <a:ext cx="6608762"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4"/>
          <p:cNvGraphicFramePr>
            <a:graphicFrameLocks noChangeAspect="1"/>
          </p:cNvGraphicFramePr>
          <p:nvPr/>
        </p:nvGraphicFramePr>
        <p:xfrm>
          <a:off x="1970088" y="5162550"/>
          <a:ext cx="5262562" cy="490538"/>
        </p:xfrm>
        <a:graphic>
          <a:graphicData uri="http://schemas.openxmlformats.org/presentationml/2006/ole">
            <mc:AlternateContent xmlns:mc="http://schemas.openxmlformats.org/markup-compatibility/2006">
              <mc:Choice xmlns:v="urn:schemas-microsoft-com:vml" Requires="v">
                <p:oleObj spid="_x0000_s92190" name="Equation" r:id="rId5" imgW="2175840" imgH="191880" progId="Equation.3">
                  <p:embed/>
                </p:oleObj>
              </mc:Choice>
              <mc:Fallback>
                <p:oleObj name="Equation" r:id="rId5" imgW="2175840" imgH="19188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0088" y="5162550"/>
                        <a:ext cx="5262562"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自回归过程</a:t>
            </a:r>
            <a:endParaRPr lang="zh-CN" altLang="en-US" dirty="0">
              <a:solidFill>
                <a:schemeClr val="tx1">
                  <a:lumMod val="75000"/>
                  <a:lumOff val="25000"/>
                </a:schemeClr>
              </a:solidFill>
            </a:endParaRPr>
          </a:p>
        </p:txBody>
      </p:sp>
      <p:sp>
        <p:nvSpPr>
          <p:cNvPr id="93187"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9318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75</a:t>
            </a:r>
          </a:p>
        </p:txBody>
      </p:sp>
      <p:sp>
        <p:nvSpPr>
          <p:cNvPr id="93190" name="Content Placeholder 2"/>
          <p:cNvSpPr>
            <a:spLocks noGrp="1"/>
          </p:cNvSpPr>
          <p:nvPr>
            <p:ph idx="1"/>
          </p:nvPr>
        </p:nvSpPr>
        <p:spPr>
          <a:xfrm>
            <a:off x="1096963" y="1525588"/>
            <a:ext cx="10277475" cy="4152900"/>
          </a:xfrm>
        </p:spPr>
        <p:txBody>
          <a:bodyPr/>
          <a:lstStyle/>
          <a:p>
            <a:pPr eaLnBrk="1" hangingPunct="1"/>
            <a:r>
              <a:rPr lang="zh-CN" altLang="en-US" dirty="0"/>
              <a:t>只有当参数在一定范围内时，自回归过程才是稳定的（平稳的）</a:t>
            </a:r>
            <a:endParaRPr lang="en-US" altLang="zh-CN" dirty="0"/>
          </a:p>
          <a:p>
            <a:pPr eaLnBrk="1" hangingPunct="1"/>
            <a:r>
              <a:rPr lang="zh-CN" altLang="en-US" dirty="0"/>
              <a:t>例如，如果只有一个自回归参数，则</a:t>
            </a:r>
            <a:r>
              <a:rPr lang="en-US" altLang="zh-CN" dirty="0">
                <a:latin typeface="Symbol" charset="2"/>
                <a:cs typeface="Symbol" charset="2"/>
              </a:rPr>
              <a:t>a</a:t>
            </a:r>
            <a:r>
              <a:rPr lang="zh-CN" altLang="en-US" dirty="0"/>
              <a:t>的区间必须介于</a:t>
            </a:r>
            <a:r>
              <a:rPr lang="en-US" altLang="zh-CN" dirty="0"/>
              <a:t>-1</a:t>
            </a:r>
            <a:r>
              <a:rPr lang="zh-CN" altLang="en-US" dirty="0"/>
              <a:t>和</a:t>
            </a:r>
            <a:r>
              <a:rPr lang="en-US" altLang="zh-CN" dirty="0"/>
              <a:t>1</a:t>
            </a:r>
            <a:r>
              <a:rPr lang="zh-CN" altLang="en-US" dirty="0"/>
              <a:t>之间。</a:t>
            </a:r>
            <a:endParaRPr lang="en-US" altLang="zh-CN" dirty="0"/>
          </a:p>
          <a:p>
            <a:pPr marL="384048" lvl="1" indent="-182880" eaLnBrk="1" hangingPunct="1"/>
            <a:r>
              <a:rPr lang="zh-CN" altLang="en-US" dirty="0">
                <a:solidFill>
                  <a:schemeClr val="tx1">
                    <a:lumMod val="75000"/>
                    <a:lumOff val="25000"/>
                  </a:schemeClr>
                </a:solidFill>
              </a:rPr>
              <a:t>否则，过去的效应将累积，连续</a:t>
            </a:r>
            <a:r>
              <a:rPr lang="en-US" altLang="zh-CN" i="1" dirty="0" err="1">
                <a:latin typeface="Times New Roman"/>
                <a:cs typeface="Times New Roman"/>
              </a:rPr>
              <a:t>x</a:t>
            </a:r>
            <a:r>
              <a:rPr lang="en-US" altLang="zh-CN" i="1" baseline="-25000" dirty="0" err="1">
                <a:latin typeface="Times New Roman"/>
                <a:cs typeface="Times New Roman"/>
              </a:rPr>
              <a:t>t</a:t>
            </a:r>
            <a:r>
              <a:rPr lang="zh-CN" altLang="en-US" dirty="0">
                <a:solidFill>
                  <a:schemeClr val="tx1">
                    <a:lumMod val="75000"/>
                    <a:lumOff val="25000"/>
                  </a:schemeClr>
                </a:solidFill>
              </a:rPr>
              <a:t>的值将向无穷大移动，也就是说，序列将不是平稳的。</a:t>
            </a:r>
            <a:endParaRPr lang="en-US" altLang="zh-CN" dirty="0">
              <a:solidFill>
                <a:schemeClr val="tx1">
                  <a:lumMod val="75000"/>
                  <a:lumOff val="25000"/>
                </a:schemeClr>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平稳性</a:t>
            </a:r>
            <a:endParaRPr lang="zh-CN" altLang="en-US" dirty="0">
              <a:solidFill>
                <a:schemeClr val="tx1">
                  <a:lumMod val="75000"/>
                  <a:lumOff val="25000"/>
                </a:schemeClr>
              </a:solidFill>
            </a:endParaRPr>
          </a:p>
        </p:txBody>
      </p:sp>
      <p:sp>
        <p:nvSpPr>
          <p:cNvPr id="94211"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9421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76</a:t>
            </a:r>
          </a:p>
        </p:txBody>
      </p:sp>
      <p:sp>
        <p:nvSpPr>
          <p:cNvPr id="94214" name="Rectangle 3"/>
          <p:cNvSpPr txBox="1">
            <a:spLocks noChangeArrowheads="1"/>
          </p:cNvSpPr>
          <p:nvPr/>
        </p:nvSpPr>
        <p:spPr bwMode="auto">
          <a:xfrm>
            <a:off x="1096963" y="13716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8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sz="2400">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2000">
                <a:solidFill>
                  <a:srgbClr val="404040"/>
                </a:solidFill>
                <a:latin typeface="Calibri" panose="020F0502020204030204" pitchFamily="34" charset="0"/>
              </a:defRPr>
            </a:lvl9pPr>
          </a:lstStyle>
          <a:p>
            <a:pPr defTabSz="914400" eaLnBrk="1" hangingPunct="1"/>
            <a:r>
              <a:rPr lang="zh-CN" altLang="en-US" dirty="0">
                <a:latin typeface="+mn-ea"/>
              </a:rPr>
              <a:t>（弱）平稳</a:t>
            </a:r>
          </a:p>
          <a:p>
            <a:pPr marL="384048" lvl="1" indent="-182880" defTabSz="914400" eaLnBrk="1" hangingPunct="1"/>
            <a:r>
              <a:rPr lang="zh-CN" altLang="en-US" dirty="0">
                <a:solidFill>
                  <a:schemeClr val="tx1">
                    <a:lumMod val="75000"/>
                    <a:lumOff val="25000"/>
                  </a:schemeClr>
                </a:solidFill>
                <a:latin typeface="+mn-ea"/>
              </a:rPr>
              <a:t>协方差与</a:t>
            </a:r>
            <a:r>
              <a:rPr lang="en-US" altLang="zh-CN" dirty="0">
                <a:solidFill>
                  <a:schemeClr val="tx1">
                    <a:lumMod val="75000"/>
                    <a:lumOff val="25000"/>
                  </a:schemeClr>
                </a:solidFill>
                <a:latin typeface="+mn-ea"/>
              </a:rPr>
              <a:t>t</a:t>
            </a:r>
            <a:r>
              <a:rPr lang="zh-CN" altLang="en-US" dirty="0">
                <a:solidFill>
                  <a:schemeClr val="tx1">
                    <a:lumMod val="75000"/>
                    <a:lumOff val="25000"/>
                  </a:schemeClr>
                </a:solidFill>
                <a:latin typeface="+mn-ea"/>
              </a:rPr>
              <a:t>无关，对于每个</a:t>
            </a:r>
            <a:r>
              <a:rPr lang="en-US" altLang="zh-CN" dirty="0">
                <a:solidFill>
                  <a:schemeClr val="tx1">
                    <a:lumMod val="75000"/>
                    <a:lumOff val="25000"/>
                  </a:schemeClr>
                </a:solidFill>
                <a:latin typeface="+mn-ea"/>
              </a:rPr>
              <a:t>h </a:t>
            </a:r>
          </a:p>
          <a:p>
            <a:pPr marL="201168" lvl="1" indent="0" defTabSz="914400" eaLnBrk="1" hangingPunct="1">
              <a:buNone/>
            </a:pPr>
            <a:endParaRPr lang="en-US" altLang="zh-CN" dirty="0">
              <a:solidFill>
                <a:schemeClr val="tx1">
                  <a:lumMod val="75000"/>
                  <a:lumOff val="25000"/>
                </a:schemeClr>
              </a:solidFill>
              <a:latin typeface="+mn-ea"/>
            </a:endParaRPr>
          </a:p>
          <a:p>
            <a:pPr marL="201168" lvl="1" indent="0" defTabSz="914400" eaLnBrk="1" hangingPunct="1">
              <a:buNone/>
            </a:pPr>
            <a:endParaRPr lang="en-US" altLang="zh-CN" dirty="0">
              <a:solidFill>
                <a:schemeClr val="tx1">
                  <a:lumMod val="75000"/>
                  <a:lumOff val="25000"/>
                </a:schemeClr>
              </a:solidFill>
              <a:latin typeface="+mn-ea"/>
            </a:endParaRPr>
          </a:p>
          <a:p>
            <a:pPr marL="384048" lvl="1" indent="-182880" defTabSz="914400" eaLnBrk="1" hangingPunct="1"/>
            <a:r>
              <a:rPr lang="zh-CN" altLang="en-US" dirty="0">
                <a:solidFill>
                  <a:schemeClr val="tx1">
                    <a:lumMod val="75000"/>
                    <a:lumOff val="25000"/>
                  </a:schemeClr>
                </a:solidFill>
                <a:latin typeface="+mn-ea"/>
              </a:rPr>
              <a:t>平均值与</a:t>
            </a:r>
            <a:r>
              <a:rPr lang="en-US" altLang="zh-CN" dirty="0">
                <a:solidFill>
                  <a:schemeClr val="tx1">
                    <a:lumMod val="75000"/>
                    <a:lumOff val="25000"/>
                  </a:schemeClr>
                </a:solidFill>
                <a:latin typeface="+mn-ea"/>
              </a:rPr>
              <a:t>t</a:t>
            </a:r>
            <a:r>
              <a:rPr lang="zh-CN" altLang="en-US" dirty="0">
                <a:solidFill>
                  <a:schemeClr val="tx1">
                    <a:lumMod val="75000"/>
                    <a:lumOff val="25000"/>
                  </a:schemeClr>
                </a:solidFill>
                <a:latin typeface="+mn-ea"/>
              </a:rPr>
              <a:t>无关</a:t>
            </a:r>
            <a:endParaRPr lang="en-US" altLang="zh-CN" dirty="0">
              <a:solidFill>
                <a:schemeClr val="tx1">
                  <a:lumMod val="75000"/>
                  <a:lumOff val="25000"/>
                </a:schemeClr>
              </a:solidFill>
              <a:latin typeface="+mn-ea"/>
            </a:endParaRPr>
          </a:p>
        </p:txBody>
      </p:sp>
      <p:graphicFrame>
        <p:nvGraphicFramePr>
          <p:cNvPr id="94215" name="Object 6"/>
          <p:cNvGraphicFramePr>
            <a:graphicFrameLocks noChangeAspect="1"/>
          </p:cNvGraphicFramePr>
          <p:nvPr/>
        </p:nvGraphicFramePr>
        <p:xfrm>
          <a:off x="1857375" y="2257425"/>
          <a:ext cx="6251575" cy="628650"/>
        </p:xfrm>
        <a:graphic>
          <a:graphicData uri="http://schemas.openxmlformats.org/presentationml/2006/ole">
            <mc:AlternateContent xmlns:mc="http://schemas.openxmlformats.org/markup-compatibility/2006">
              <mc:Choice xmlns:v="urn:schemas-microsoft-com:vml" Requires="v">
                <p:oleObj spid="_x0000_s94239" name="Equation" r:id="rId3" imgW="2273300" imgH="228600" progId="Equation.3">
                  <p:embed/>
                </p:oleObj>
              </mc:Choice>
              <mc:Fallback>
                <p:oleObj name="Equation" r:id="rId3" imgW="227330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2257425"/>
                        <a:ext cx="6251575"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216" name="Object 4"/>
          <p:cNvGraphicFramePr>
            <a:graphicFrameLocks noChangeAspect="1"/>
          </p:cNvGraphicFramePr>
          <p:nvPr/>
        </p:nvGraphicFramePr>
        <p:xfrm>
          <a:off x="2601913" y="3536950"/>
          <a:ext cx="1936750" cy="644525"/>
        </p:xfrm>
        <a:graphic>
          <a:graphicData uri="http://schemas.openxmlformats.org/presentationml/2006/ole">
            <mc:AlternateContent xmlns:mc="http://schemas.openxmlformats.org/markup-compatibility/2006">
              <mc:Choice xmlns:v="urn:schemas-microsoft-com:vml" Requires="v">
                <p:oleObj spid="_x0000_s94240" name="Equation" r:id="rId5" imgW="685800" imgH="228600" progId="Equation.3">
                  <p:embed/>
                </p:oleObj>
              </mc:Choice>
              <mc:Fallback>
                <p:oleObj name="Equation" r:id="rId5" imgW="685800" imgH="2286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1913" y="3536950"/>
                        <a:ext cx="1936750"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4217" name="矩形 9"/>
          <p:cNvSpPr>
            <a:spLocks noChangeArrowheads="1"/>
          </p:cNvSpPr>
          <p:nvPr/>
        </p:nvSpPr>
        <p:spPr bwMode="auto">
          <a:xfrm>
            <a:off x="1096963" y="4232275"/>
            <a:ext cx="9667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400" dirty="0"/>
              <a:t>平稳性：使时间序列无论在何处都具有相同的特性：仅因随机性而产生变化</a:t>
            </a:r>
            <a:endParaRPr lang="en-US" altLang="zh-CN" sz="2400" dirty="0"/>
          </a:p>
        </p:txBody>
      </p:sp>
      <p:sp>
        <p:nvSpPr>
          <p:cNvPr id="94218" name="矩形 10"/>
          <p:cNvSpPr>
            <a:spLocks noChangeArrowheads="1"/>
          </p:cNvSpPr>
          <p:nvPr/>
        </p:nvSpPr>
        <p:spPr bwMode="auto">
          <a:xfrm>
            <a:off x="1096963" y="5280025"/>
            <a:ext cx="57246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sz="2400" dirty="0">
                <a:latin typeface="宋体" panose="02010600030101010101" pitchFamily="2" charset="-122"/>
                <a:ea typeface="宋体" panose="02010600030101010101" pitchFamily="2" charset="-122"/>
              </a:rPr>
              <a:t>平稳时间序列具有最佳的线性预测因子</a:t>
            </a:r>
            <a:r>
              <a:rPr lang="zh-CN" altLang="en-US" sz="2400" dirty="0">
                <a:ea typeface="Gulim" panose="020B0600000101010101" pitchFamily="34" charset="-127"/>
              </a:rPr>
              <a:t>。</a:t>
            </a:r>
            <a:endParaRPr lang="en-US" altLang="ko-KR" sz="2400" dirty="0">
              <a:ea typeface="Gulim" panose="020B0600000101010101" pitchFamily="34" charset="-127"/>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平稳性</a:t>
            </a:r>
            <a:endParaRPr lang="zh-CN" altLang="en-US" dirty="0">
              <a:solidFill>
                <a:schemeClr val="tx1">
                  <a:lumMod val="75000"/>
                  <a:lumOff val="25000"/>
                </a:schemeClr>
              </a:solidFill>
            </a:endParaRPr>
          </a:p>
        </p:txBody>
      </p:sp>
      <p:sp>
        <p:nvSpPr>
          <p:cNvPr id="95235" name="内容占位符 2"/>
          <p:cNvSpPr>
            <a:spLocks noGrp="1"/>
          </p:cNvSpPr>
          <p:nvPr>
            <p:ph idx="1"/>
          </p:nvPr>
        </p:nvSpPr>
        <p:spPr/>
        <p:txBody>
          <a:bodyPr/>
          <a:lstStyle/>
          <a:p>
            <a:pPr eaLnBrk="1" hangingPunct="1">
              <a:lnSpc>
                <a:spcPct val="100000"/>
              </a:lnSpc>
              <a:buFont typeface="Arial" panose="020B0604020202020204" pitchFamily="34" charset="0"/>
              <a:buChar char="•"/>
            </a:pPr>
            <a:r>
              <a:rPr lang="zh-CN" altLang="en-US" dirty="0"/>
              <a:t>平稳时间序列是指其性质不依赖于观察时间的序列。</a:t>
            </a:r>
            <a:endParaRPr lang="en-US" altLang="zh-CN" dirty="0"/>
          </a:p>
          <a:p>
            <a:pPr eaLnBrk="1" hangingPunct="1">
              <a:lnSpc>
                <a:spcPct val="100000"/>
              </a:lnSpc>
              <a:buFont typeface="Arial" panose="020B0604020202020204" pitchFamily="34" charset="0"/>
              <a:buChar char="•"/>
            </a:pPr>
            <a:r>
              <a:rPr lang="zh-CN" altLang="en-US" dirty="0"/>
              <a:t>具有趋势或季节性的时间序列不是平稳的</a:t>
            </a:r>
            <a:r>
              <a:rPr lang="en-US" altLang="zh-CN" dirty="0"/>
              <a:t>——</a:t>
            </a:r>
            <a:r>
              <a:rPr lang="zh-CN" altLang="en-US" dirty="0"/>
              <a:t>趋势和季节性将影响不同时间的时间序列值。</a:t>
            </a:r>
            <a:endParaRPr lang="en-US" altLang="zh-CN" dirty="0"/>
          </a:p>
          <a:p>
            <a:pPr eaLnBrk="1" hangingPunct="1">
              <a:lnSpc>
                <a:spcPct val="100000"/>
              </a:lnSpc>
              <a:buFont typeface="Arial" panose="020B0604020202020204" pitchFamily="34" charset="0"/>
              <a:buChar char="•"/>
            </a:pPr>
            <a:r>
              <a:rPr lang="zh-CN" altLang="en-US" dirty="0"/>
              <a:t>白噪声序列是平稳的</a:t>
            </a:r>
            <a:r>
              <a:rPr lang="en-US" altLang="zh-CN" dirty="0"/>
              <a:t>——</a:t>
            </a:r>
            <a:r>
              <a:rPr lang="zh-CN" altLang="en-US" dirty="0"/>
              <a:t>当你观察它的时候并不突出，它在任何一个时间段都应该是一样的。</a:t>
            </a:r>
          </a:p>
          <a:p>
            <a:pPr eaLnBrk="1" hangingPunct="1">
              <a:lnSpc>
                <a:spcPct val="100000"/>
              </a:lnSpc>
              <a:buFont typeface="Arial" panose="020B0604020202020204" pitchFamily="34" charset="0"/>
              <a:buChar char="•"/>
            </a:pPr>
            <a:r>
              <a:rPr lang="zh-CN" altLang="en-US" dirty="0"/>
              <a:t>具有周期性行为（但不是趋势或季节性）的时间序列是平稳的。这是因为周期不是固定长度的，所以在观察序列之前，我们不能确定周期的波峰和波谷在哪里。</a:t>
            </a:r>
            <a:endParaRPr lang="en-US" altLang="zh-CN" dirty="0"/>
          </a:p>
        </p:txBody>
      </p:sp>
      <p:sp>
        <p:nvSpPr>
          <p:cNvPr id="95236"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9523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77</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normAutofit/>
          </a:bodyPr>
          <a:lstStyle/>
          <a:p>
            <a:pPr eaLnBrk="1" fontAlgn="auto" hangingPunct="1">
              <a:spcAft>
                <a:spcPts val="0"/>
              </a:spcAft>
              <a:defRPr/>
            </a:pPr>
            <a:r>
              <a:rPr lang="zh-CN" altLang="en-US" dirty="0">
                <a:solidFill>
                  <a:schemeClr val="tx1">
                    <a:lumMod val="75000"/>
                    <a:lumOff val="25000"/>
                  </a:schemeClr>
                </a:solidFill>
              </a:rPr>
              <a:t>你认为哪一个是平稳的？</a:t>
            </a:r>
          </a:p>
        </p:txBody>
      </p:sp>
      <p:sp>
        <p:nvSpPr>
          <p:cNvPr id="96259"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9626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78</a:t>
            </a:r>
          </a:p>
        </p:txBody>
      </p:sp>
      <p:pic>
        <p:nvPicPr>
          <p:cNvPr id="96262" name="Picture 2" descr="https://www.otexts.org/sites/default/files/fpp/images/stationa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0" y="1266825"/>
            <a:ext cx="5397500"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a:spLocks noChangeArrowheads="1"/>
          </p:cNvSpPr>
          <p:nvPr/>
        </p:nvSpPr>
        <p:spPr bwMode="auto">
          <a:xfrm>
            <a:off x="7464425" y="2570163"/>
            <a:ext cx="31854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dirty="0"/>
              <a:t>只有（</a:t>
            </a:r>
            <a:r>
              <a:rPr lang="en-US" altLang="zh-CN" dirty="0"/>
              <a:t>b</a:t>
            </a:r>
            <a:r>
              <a:rPr lang="zh-CN" altLang="en-US" dirty="0"/>
              <a:t>）和（</a:t>
            </a:r>
            <a:r>
              <a:rPr lang="en-US" altLang="zh-CN" dirty="0"/>
              <a:t>g</a:t>
            </a:r>
            <a:r>
              <a:rPr lang="zh-CN" altLang="en-US" dirty="0"/>
              <a:t>）是平稳序列</a:t>
            </a:r>
            <a:endParaRPr lang="en-US" altLang="zh-CN" dirty="0"/>
          </a:p>
          <a:p>
            <a:pPr eaLnBrk="1" hangingPunct="1"/>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差分</a:t>
            </a:r>
            <a:endParaRPr lang="zh-CN" altLang="en-US" dirty="0">
              <a:solidFill>
                <a:schemeClr val="tx1">
                  <a:lumMod val="75000"/>
                  <a:lumOff val="25000"/>
                </a:schemeClr>
              </a:solidFill>
            </a:endParaRPr>
          </a:p>
        </p:txBody>
      </p:sp>
      <p:sp>
        <p:nvSpPr>
          <p:cNvPr id="98307" name="内容占位符 2"/>
          <p:cNvSpPr>
            <a:spLocks noGrp="1"/>
          </p:cNvSpPr>
          <p:nvPr>
            <p:ph idx="1"/>
          </p:nvPr>
        </p:nvSpPr>
        <p:spPr/>
        <p:txBody>
          <a:bodyPr/>
          <a:lstStyle/>
          <a:p>
            <a:pPr eaLnBrk="1" hangingPunct="1"/>
            <a:r>
              <a:rPr lang="zh-CN" altLang="en-US" dirty="0"/>
              <a:t>将非平稳时间序列转换为平稳时间序列：</a:t>
            </a:r>
          </a:p>
          <a:p>
            <a:pPr eaLnBrk="1" hangingPunct="1"/>
            <a:r>
              <a:rPr lang="zh-CN" altLang="en-US" dirty="0"/>
              <a:t>差分</a:t>
            </a:r>
          </a:p>
          <a:p>
            <a:pPr eaLnBrk="1" hangingPunct="1"/>
            <a:r>
              <a:rPr lang="zh-CN" altLang="en-US" dirty="0"/>
              <a:t>为了确定必要的差分水平，应检查数据图和自相关图。</a:t>
            </a:r>
            <a:endParaRPr lang="en-US" altLang="zh-CN" dirty="0"/>
          </a:p>
          <a:p>
            <a:pPr eaLnBrk="1" hangingPunct="1"/>
            <a:r>
              <a:rPr lang="zh-CN" altLang="en-US" dirty="0"/>
              <a:t>目标：对序列进行差分，直至其平稳</a:t>
            </a:r>
          </a:p>
          <a:p>
            <a:pPr marL="384048" lvl="1" indent="-182880" eaLnBrk="1" hangingPunct="1"/>
            <a:r>
              <a:rPr lang="zh-CN" altLang="en-US" dirty="0">
                <a:solidFill>
                  <a:schemeClr val="tx1">
                    <a:lumMod val="75000"/>
                    <a:lumOff val="25000"/>
                  </a:schemeClr>
                </a:solidFill>
              </a:rPr>
              <a:t>示例：</a:t>
            </a:r>
            <a:r>
              <a:rPr lang="en-US" altLang="zh-CN" dirty="0">
                <a:solidFill>
                  <a:schemeClr val="tx1">
                    <a:lumMod val="75000"/>
                    <a:lumOff val="25000"/>
                  </a:schemeClr>
                </a:solidFill>
              </a:rPr>
              <a:t>1:Yt-Yt-1</a:t>
            </a:r>
            <a:r>
              <a:rPr lang="zh-CN" altLang="en-US" dirty="0">
                <a:solidFill>
                  <a:schemeClr val="tx1">
                    <a:lumMod val="75000"/>
                    <a:lumOff val="25000"/>
                  </a:schemeClr>
                </a:solidFill>
              </a:rPr>
              <a:t>的差分</a:t>
            </a:r>
          </a:p>
        </p:txBody>
      </p:sp>
      <p:sp>
        <p:nvSpPr>
          <p:cNvPr id="98308"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9831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79</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dirty="0">
                <a:solidFill>
                  <a:schemeClr val="tx1">
                    <a:lumMod val="75000"/>
                    <a:lumOff val="25000"/>
                  </a:schemeClr>
                </a:solidFill>
              </a:rPr>
              <a:t>趋势因素（</a:t>
            </a:r>
            <a:r>
              <a:rPr lang="en-US" altLang="zh-CN" dirty="0">
                <a:solidFill>
                  <a:schemeClr val="tx1">
                    <a:lumMod val="75000"/>
                    <a:lumOff val="25000"/>
                  </a:schemeClr>
                </a:solidFill>
              </a:rPr>
              <a:t>T</a:t>
            </a:r>
            <a:r>
              <a:rPr lang="zh-CN" altLang="en-US" dirty="0">
                <a:solidFill>
                  <a:schemeClr val="tx1">
                    <a:lumMod val="75000"/>
                    <a:lumOff val="25000"/>
                  </a:schemeClr>
                </a:solidFill>
              </a:rPr>
              <a:t>）</a:t>
            </a:r>
          </a:p>
        </p:txBody>
      </p:sp>
      <p:sp>
        <p:nvSpPr>
          <p:cNvPr id="18435" name="内容占位符 2"/>
          <p:cNvSpPr>
            <a:spLocks noGrp="1"/>
          </p:cNvSpPr>
          <p:nvPr>
            <p:ph idx="1"/>
          </p:nvPr>
        </p:nvSpPr>
        <p:spPr/>
        <p:txBody>
          <a:bodyPr/>
          <a:lstStyle/>
          <a:p>
            <a:pPr eaLnBrk="1" hangingPunct="1">
              <a:buFont typeface="Wingdings" panose="05000000000000000000" pitchFamily="2" charset="2"/>
              <a:buChar char="Ø"/>
            </a:pPr>
            <a:r>
              <a:rPr lang="zh-CN" altLang="en-US" dirty="0"/>
              <a:t>趋势是我们试图预测的变量的渐进、长期演变。</a:t>
            </a:r>
            <a:endParaRPr lang="en-US" altLang="zh-CN" dirty="0"/>
          </a:p>
          <a:p>
            <a:pPr eaLnBrk="1" hangingPunct="1">
              <a:buFont typeface="Wingdings" panose="05000000000000000000" pitchFamily="2" charset="2"/>
              <a:buChar char="Ø"/>
            </a:pPr>
            <a:r>
              <a:rPr lang="zh-CN" altLang="en-US" dirty="0"/>
              <a:t>影响时间序列趋势因素的因素：</a:t>
            </a:r>
            <a:endParaRPr lang="en-US" altLang="zh-CN" dirty="0"/>
          </a:p>
          <a:p>
            <a:pPr marL="384048" lvl="1" indent="-182880" eaLnBrk="1" hangingPunct="1">
              <a:buFont typeface="Wingdings" panose="05000000000000000000" pitchFamily="2" charset="2"/>
              <a:buChar char="Ø"/>
            </a:pPr>
            <a:r>
              <a:rPr lang="zh-CN" altLang="en-US" dirty="0">
                <a:solidFill>
                  <a:schemeClr val="tx1">
                    <a:lumMod val="75000"/>
                    <a:lumOff val="25000"/>
                  </a:schemeClr>
                </a:solidFill>
              </a:rPr>
              <a:t>人口总量变化</a:t>
            </a:r>
            <a:endParaRPr lang="en-US" altLang="zh-CN" dirty="0">
              <a:solidFill>
                <a:schemeClr val="tx1">
                  <a:lumMod val="75000"/>
                  <a:lumOff val="25000"/>
                </a:schemeClr>
              </a:solidFill>
            </a:endParaRPr>
          </a:p>
          <a:p>
            <a:pPr marL="384048" lvl="1" indent="-182880" eaLnBrk="1" hangingPunct="1">
              <a:buFont typeface="Wingdings" panose="05000000000000000000" pitchFamily="2" charset="2"/>
              <a:buChar char="Ø"/>
            </a:pPr>
            <a:r>
              <a:rPr lang="zh-CN" altLang="en-US" dirty="0">
                <a:solidFill>
                  <a:schemeClr val="tx1">
                    <a:lumMod val="75000"/>
                    <a:lumOff val="25000"/>
                  </a:schemeClr>
                </a:solidFill>
              </a:rPr>
              <a:t>客户群体变化</a:t>
            </a:r>
            <a:endParaRPr lang="en-US" altLang="zh-CN" dirty="0">
              <a:solidFill>
                <a:schemeClr val="tx1">
                  <a:lumMod val="75000"/>
                  <a:lumOff val="25000"/>
                </a:schemeClr>
              </a:solidFill>
            </a:endParaRPr>
          </a:p>
          <a:p>
            <a:pPr marL="384048" lvl="1" indent="-182880" eaLnBrk="1" hangingPunct="1">
              <a:buFont typeface="Wingdings" panose="05000000000000000000" pitchFamily="2" charset="2"/>
              <a:buChar char="Ø"/>
            </a:pPr>
            <a:r>
              <a:rPr lang="zh-CN" altLang="en-US" dirty="0">
                <a:solidFill>
                  <a:schemeClr val="tx1">
                    <a:lumMod val="75000"/>
                    <a:lumOff val="25000"/>
                  </a:schemeClr>
                </a:solidFill>
              </a:rPr>
              <a:t>技术变化</a:t>
            </a:r>
          </a:p>
        </p:txBody>
      </p:sp>
      <p:sp>
        <p:nvSpPr>
          <p:cNvPr id="18436"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1843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8</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自方差</a:t>
            </a:r>
            <a:endParaRPr lang="zh-CN" altLang="en-US" dirty="0">
              <a:solidFill>
                <a:schemeClr val="tx1">
                  <a:lumMod val="75000"/>
                  <a:lumOff val="25000"/>
                </a:schemeClr>
              </a:solidFill>
            </a:endParaRPr>
          </a:p>
        </p:txBody>
      </p:sp>
      <p:sp>
        <p:nvSpPr>
          <p:cNvPr id="99331"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9933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80</a:t>
            </a:r>
          </a:p>
        </p:txBody>
      </p:sp>
      <p:graphicFrame>
        <p:nvGraphicFramePr>
          <p:cNvPr id="99334" name="Object 3"/>
          <p:cNvGraphicFramePr>
            <a:graphicFrameLocks noChangeAspect="1"/>
          </p:cNvGraphicFramePr>
          <p:nvPr/>
        </p:nvGraphicFramePr>
        <p:xfrm>
          <a:off x="2562225" y="3152775"/>
          <a:ext cx="3330575" cy="768350"/>
        </p:xfrm>
        <a:graphic>
          <a:graphicData uri="http://schemas.openxmlformats.org/presentationml/2006/ole">
            <mc:AlternateContent xmlns:mc="http://schemas.openxmlformats.org/markup-compatibility/2006">
              <mc:Choice xmlns:v="urn:schemas-microsoft-com:vml" Requires="v">
                <p:oleObj spid="_x0000_s99359" name="Equation" r:id="rId3" imgW="1801080" imgH="411120" progId="Equation.3">
                  <p:embed/>
                </p:oleObj>
              </mc:Choice>
              <mc:Fallback>
                <p:oleObj name="Equation" r:id="rId3" imgW="1801080" imgH="41112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2225" y="3152775"/>
                        <a:ext cx="33305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9335" name="TextBox 4"/>
          <p:cNvSpPr txBox="1">
            <a:spLocks noChangeArrowheads="1"/>
          </p:cNvSpPr>
          <p:nvPr/>
        </p:nvSpPr>
        <p:spPr bwMode="auto">
          <a:xfrm>
            <a:off x="1096963" y="2432050"/>
            <a:ext cx="66675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Arial" panose="020B0604020202020204" pitchFamily="34" charset="0"/>
              <a:buChar char="•"/>
            </a:pPr>
            <a:r>
              <a:rPr lang="zh-CN" altLang="en-US" sz="3000" dirty="0"/>
              <a:t>阶数</a:t>
            </a:r>
            <a:r>
              <a:rPr lang="en-US" altLang="zh-CN" sz="2800" i="1" dirty="0">
                <a:latin typeface="Symbol" charset="2"/>
                <a:cs typeface="Symbol" charset="2"/>
              </a:rPr>
              <a:t>t </a:t>
            </a:r>
            <a:r>
              <a:rPr lang="zh-CN" altLang="en-US" sz="3000" dirty="0"/>
              <a:t>的自相关为：</a:t>
            </a:r>
            <a:endParaRPr lang="en-US" altLang="zh-CN" sz="3000" dirty="0"/>
          </a:p>
        </p:txBody>
      </p:sp>
      <p:sp>
        <p:nvSpPr>
          <p:cNvPr id="99336" name="TextBox 5"/>
          <p:cNvSpPr txBox="1">
            <a:spLocks noChangeArrowheads="1"/>
          </p:cNvSpPr>
          <p:nvPr/>
        </p:nvSpPr>
        <p:spPr bwMode="auto">
          <a:xfrm>
            <a:off x="1096963" y="4211638"/>
            <a:ext cx="66675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Arial" panose="020B0604020202020204" pitchFamily="34" charset="0"/>
              <a:buChar char="•"/>
            </a:pPr>
            <a:r>
              <a:rPr lang="zh-CN" altLang="en-US" sz="3000"/>
              <a:t>自相关函数（</a:t>
            </a:r>
            <a:r>
              <a:rPr lang="en-US" altLang="zh-CN" sz="3000"/>
              <a:t>ACF</a:t>
            </a:r>
            <a:r>
              <a:rPr lang="zh-CN" altLang="en-US" sz="3000"/>
              <a:t>）为</a:t>
            </a:r>
            <a:endParaRPr lang="en-US" altLang="zh-CN" sz="3000"/>
          </a:p>
        </p:txBody>
      </p:sp>
      <p:graphicFrame>
        <p:nvGraphicFramePr>
          <p:cNvPr id="99337" name="Object 3"/>
          <p:cNvGraphicFramePr>
            <a:graphicFrameLocks noChangeAspect="1"/>
          </p:cNvGraphicFramePr>
          <p:nvPr/>
        </p:nvGraphicFramePr>
        <p:xfrm>
          <a:off x="2308225" y="5164138"/>
          <a:ext cx="4144963" cy="325437"/>
        </p:xfrm>
        <a:graphic>
          <a:graphicData uri="http://schemas.openxmlformats.org/presentationml/2006/ole">
            <mc:AlternateContent xmlns:mc="http://schemas.openxmlformats.org/markup-compatibility/2006">
              <mc:Choice xmlns:v="urn:schemas-microsoft-com:vml" Requires="v">
                <p:oleObj spid="_x0000_s99360" name="Equation" r:id="rId5" imgW="2248920" imgH="164520" progId="Equation.DSMT4">
                  <p:embed/>
                </p:oleObj>
              </mc:Choice>
              <mc:Fallback>
                <p:oleObj name="Equation" r:id="rId5" imgW="2248920" imgH="16452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8225" y="5164138"/>
                        <a:ext cx="4144963"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9338" name="Content Placeholder 2"/>
          <p:cNvSpPr>
            <a:spLocks noGrp="1"/>
          </p:cNvSpPr>
          <p:nvPr>
            <p:ph idx="1"/>
          </p:nvPr>
        </p:nvSpPr>
        <p:spPr>
          <a:xfrm>
            <a:off x="1096963" y="1333500"/>
            <a:ext cx="8229600" cy="1079500"/>
          </a:xfrm>
        </p:spPr>
        <p:txBody>
          <a:bodyPr/>
          <a:lstStyle/>
          <a:p>
            <a:pPr marL="91440" indent="-91440" eaLnBrk="1" hangingPunct="1"/>
            <a:r>
              <a:rPr lang="en-US" altLang="zh-CN" sz="3000" dirty="0">
                <a:solidFill>
                  <a:schemeClr val="tx1"/>
                </a:solidFill>
              </a:rPr>
              <a:t>0</a:t>
            </a:r>
            <a:r>
              <a:rPr lang="zh-CN" altLang="en-US" sz="3000" dirty="0">
                <a:solidFill>
                  <a:schemeClr val="tx1"/>
                </a:solidFill>
              </a:rPr>
              <a:t>阶自方差（无滞后）</a:t>
            </a:r>
            <a:r>
              <a:rPr lang="en-US" altLang="zh-CN" sz="3000" dirty="0">
                <a:solidFill>
                  <a:schemeClr val="tx1"/>
                </a:solidFill>
              </a:rPr>
              <a:t>=</a:t>
            </a:r>
            <a:r>
              <a:rPr lang="zh-CN" altLang="en-US" sz="3000" dirty="0">
                <a:solidFill>
                  <a:schemeClr val="tx1"/>
                </a:solidFill>
              </a:rPr>
              <a:t>方差</a:t>
            </a:r>
          </a:p>
          <a:p>
            <a:pPr marL="342900" lvl="1" indent="-342900" algn="ctr">
              <a:buNone/>
            </a:pPr>
            <a:r>
              <a:rPr lang="en-US" altLang="zh-CN" i="1" dirty="0" err="1">
                <a:latin typeface="Times New Roman"/>
                <a:cs typeface="Times New Roman"/>
              </a:rPr>
              <a:t>γ</a:t>
            </a:r>
            <a:r>
              <a:rPr lang="en-US" altLang="zh-CN" i="1" baseline="-25000" dirty="0" err="1">
                <a:latin typeface="Times New Roman"/>
                <a:cs typeface="Times New Roman"/>
              </a:rPr>
              <a:t>i</a:t>
            </a:r>
            <a:r>
              <a:rPr lang="en-US" altLang="zh-CN" i="1" dirty="0">
                <a:latin typeface="Times New Roman"/>
                <a:cs typeface="Times New Roman"/>
              </a:rPr>
              <a:t>(0)=</a:t>
            </a:r>
            <a:r>
              <a:rPr lang="en-US" altLang="zh-CN" i="1" dirty="0" err="1">
                <a:latin typeface="Times New Roman"/>
                <a:cs typeface="Times New Roman"/>
              </a:rPr>
              <a:t>Cov</a:t>
            </a:r>
            <a:r>
              <a:rPr lang="en-US" altLang="zh-CN" i="1" dirty="0">
                <a:latin typeface="Times New Roman"/>
                <a:cs typeface="Times New Roman"/>
              </a:rPr>
              <a:t>(</a:t>
            </a:r>
            <a:r>
              <a:rPr lang="en-US" altLang="zh-CN" i="1" dirty="0" err="1">
                <a:latin typeface="Times New Roman"/>
                <a:cs typeface="Times New Roman"/>
              </a:rPr>
              <a:t>Y</a:t>
            </a:r>
            <a:r>
              <a:rPr lang="en-US" altLang="zh-CN" i="1" baseline="-25000" dirty="0" err="1">
                <a:latin typeface="Times New Roman"/>
                <a:cs typeface="Times New Roman"/>
              </a:rPr>
              <a:t>i,t</a:t>
            </a:r>
            <a:r>
              <a:rPr lang="en-US" altLang="zh-CN" i="1" dirty="0">
                <a:latin typeface="Times New Roman"/>
                <a:cs typeface="Times New Roman"/>
              </a:rPr>
              <a:t> ,</a:t>
            </a:r>
            <a:r>
              <a:rPr lang="en-US" altLang="zh-CN" i="1" dirty="0" err="1">
                <a:latin typeface="Times New Roman"/>
                <a:cs typeface="Times New Roman"/>
              </a:rPr>
              <a:t>Y</a:t>
            </a:r>
            <a:r>
              <a:rPr lang="en-US" altLang="zh-CN" i="1" baseline="-25000" dirty="0" err="1">
                <a:latin typeface="Times New Roman"/>
                <a:cs typeface="Times New Roman"/>
              </a:rPr>
              <a:t>i,t</a:t>
            </a:r>
            <a:r>
              <a:rPr lang="en-US" altLang="zh-CN" i="1" dirty="0">
                <a:latin typeface="Times New Roman"/>
                <a:cs typeface="Times New Roman"/>
              </a:rPr>
              <a:t>)=Var(Y</a:t>
            </a:r>
            <a:r>
              <a:rPr lang="en-US" altLang="zh-CN" i="1" baseline="-25000" dirty="0">
                <a:latin typeface="Times New Roman"/>
                <a:cs typeface="Times New Roman"/>
              </a:rPr>
              <a:t>i, t</a:t>
            </a:r>
            <a:r>
              <a:rPr lang="en-US" altLang="zh-CN" i="1" dirty="0">
                <a:latin typeface="Times New Roman"/>
                <a:cs typeface="Times New Roman"/>
              </a:rPr>
              <a: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退档表示法</a:t>
            </a:r>
            <a:endParaRPr lang="zh-CN" altLang="en-US" dirty="0">
              <a:solidFill>
                <a:schemeClr val="tx1">
                  <a:lumMod val="75000"/>
                  <a:lumOff val="25000"/>
                </a:schemeClr>
              </a:solidFill>
            </a:endParaRPr>
          </a:p>
        </p:txBody>
      </p:sp>
      <p:sp>
        <p:nvSpPr>
          <p:cNvPr id="3" name="内容占位符 2">
            <a:extLst/>
          </p:cNvPr>
          <p:cNvSpPr>
            <a:spLocks noGrp="1"/>
          </p:cNvSpPr>
          <p:nvPr>
            <p:ph idx="1"/>
          </p:nvPr>
        </p:nvSpPr>
        <p:spPr/>
        <p:txBody>
          <a:bodyPr rtlCol="0">
            <a:normAutofit/>
          </a:bodyPr>
          <a:lstStyle/>
          <a:p>
            <a:pPr marL="91440" indent="-91440" eaLnBrk="1" fontAlgn="auto" hangingPunct="1">
              <a:lnSpc>
                <a:spcPct val="100000"/>
              </a:lnSpc>
              <a:spcAft>
                <a:spcPts val="600"/>
              </a:spcAft>
              <a:defRPr/>
            </a:pPr>
            <a:r>
              <a:rPr lang="zh-CN" altLang="en-US" dirty="0">
                <a:solidFill>
                  <a:schemeClr val="tx1">
                    <a:lumMod val="75000"/>
                    <a:lumOff val="25000"/>
                  </a:schemeClr>
                </a:solidFill>
              </a:rPr>
              <a:t>在处理时间序列滞后时，后移算子</a:t>
            </a:r>
            <a:r>
              <a:rPr lang="en-US" altLang="zh-CN" dirty="0">
                <a:solidFill>
                  <a:schemeClr val="tx1">
                    <a:lumMod val="75000"/>
                    <a:lumOff val="25000"/>
                  </a:schemeClr>
                </a:solidFill>
              </a:rPr>
              <a:t>B</a:t>
            </a:r>
            <a:r>
              <a:rPr lang="zh-CN" altLang="en-US" dirty="0">
                <a:solidFill>
                  <a:schemeClr val="tx1">
                    <a:lumMod val="75000"/>
                    <a:lumOff val="25000"/>
                  </a:schemeClr>
                </a:solidFill>
              </a:rPr>
              <a:t>是一种有用的符号：</a:t>
            </a:r>
          </a:p>
          <a:p>
            <a:pPr marL="91440" indent="-91440" eaLnBrk="1" fontAlgn="auto" hangingPunct="1">
              <a:lnSpc>
                <a:spcPct val="100000"/>
              </a:lnSpc>
              <a:spcAft>
                <a:spcPts val="600"/>
              </a:spcAft>
              <a:defRPr/>
            </a:pPr>
            <a:r>
              <a:rPr lang="zh-CN" altLang="en-US" dirty="0">
                <a:solidFill>
                  <a:schemeClr val="tx1">
                    <a:lumMod val="75000"/>
                    <a:lumOff val="25000"/>
                  </a:schemeClr>
                </a:solidFill>
              </a:rPr>
              <a:t> </a:t>
            </a:r>
          </a:p>
          <a:p>
            <a:pPr marL="91440" indent="-91440" eaLnBrk="1" fontAlgn="auto" hangingPunct="1">
              <a:lnSpc>
                <a:spcPct val="100000"/>
              </a:lnSpc>
              <a:spcAft>
                <a:spcPts val="600"/>
              </a:spcAft>
              <a:defRPr/>
            </a:pPr>
            <a:r>
              <a:rPr lang="zh-CN" altLang="en-US" dirty="0">
                <a:solidFill>
                  <a:schemeClr val="tx1">
                    <a:lumMod val="75000"/>
                    <a:lumOff val="25000"/>
                  </a:schemeClr>
                </a:solidFill>
              </a:rPr>
              <a:t>后移算子便于描述差分过程。第一次差分可以写成</a:t>
            </a:r>
          </a:p>
          <a:p>
            <a:pPr marL="91440" indent="-91440" eaLnBrk="1" fontAlgn="auto" hangingPunct="1">
              <a:lnSpc>
                <a:spcPct val="100000"/>
              </a:lnSpc>
              <a:spcAft>
                <a:spcPts val="600"/>
              </a:spcAft>
              <a:defRPr/>
            </a:pPr>
            <a:r>
              <a:rPr lang="zh-CN" altLang="en-US" dirty="0">
                <a:solidFill>
                  <a:schemeClr val="tx1">
                    <a:lumMod val="75000"/>
                    <a:lumOff val="25000"/>
                  </a:schemeClr>
                </a:solidFill>
              </a:rPr>
              <a:t> </a:t>
            </a:r>
          </a:p>
          <a:p>
            <a:pPr marL="91440" indent="-91440" eaLnBrk="1" fontAlgn="auto" hangingPunct="1">
              <a:lnSpc>
                <a:spcPct val="100000"/>
              </a:lnSpc>
              <a:spcAft>
                <a:spcPts val="600"/>
              </a:spcAft>
              <a:defRPr/>
            </a:pPr>
            <a:r>
              <a:rPr lang="zh-CN" altLang="en-US" dirty="0">
                <a:solidFill>
                  <a:schemeClr val="tx1">
                    <a:lumMod val="75000"/>
                    <a:lumOff val="25000"/>
                  </a:schemeClr>
                </a:solidFill>
              </a:rPr>
              <a:t>类似地，如果必须计算二阶差分，那么：</a:t>
            </a:r>
          </a:p>
          <a:p>
            <a:pPr marL="91440" indent="-91440" eaLnBrk="1" fontAlgn="auto" hangingPunct="1">
              <a:lnSpc>
                <a:spcPct val="100000"/>
              </a:lnSpc>
              <a:spcAft>
                <a:spcPts val="600"/>
              </a:spcAft>
              <a:defRPr/>
            </a:pPr>
            <a:r>
              <a:rPr lang="zh-CN" altLang="en-US" dirty="0">
                <a:solidFill>
                  <a:schemeClr val="tx1">
                    <a:lumMod val="75000"/>
                    <a:lumOff val="25000"/>
                  </a:schemeClr>
                </a:solidFill>
              </a:rPr>
              <a:t> </a:t>
            </a:r>
          </a:p>
          <a:p>
            <a:pPr marL="91440" indent="-91440" eaLnBrk="1" fontAlgn="auto" hangingPunct="1">
              <a:lnSpc>
                <a:spcPct val="100000"/>
              </a:lnSpc>
              <a:spcAft>
                <a:spcPts val="600"/>
              </a:spcAft>
              <a:defRPr/>
            </a:pPr>
            <a:r>
              <a:rPr lang="zh-CN" altLang="en-US" dirty="0">
                <a:solidFill>
                  <a:schemeClr val="tx1">
                    <a:lumMod val="75000"/>
                    <a:lumOff val="25000"/>
                  </a:schemeClr>
                </a:solidFill>
              </a:rPr>
              <a:t>通常，</a:t>
            </a:r>
            <a:r>
              <a:rPr lang="en-US" altLang="zh-CN" dirty="0" err="1">
                <a:solidFill>
                  <a:schemeClr val="tx1">
                    <a:lumMod val="75000"/>
                    <a:lumOff val="25000"/>
                  </a:schemeClr>
                </a:solidFill>
              </a:rPr>
              <a:t>dth</a:t>
            </a:r>
            <a:r>
              <a:rPr lang="zh-CN" altLang="en-US" dirty="0">
                <a:solidFill>
                  <a:schemeClr val="tx1">
                    <a:lumMod val="75000"/>
                    <a:lumOff val="25000"/>
                  </a:schemeClr>
                </a:solidFill>
              </a:rPr>
              <a:t>阶差可以写成</a:t>
            </a:r>
            <a:endParaRPr lang="en-US" altLang="zh-CN" dirty="0">
              <a:solidFill>
                <a:schemeClr val="tx1">
                  <a:lumMod val="75000"/>
                  <a:lumOff val="25000"/>
                </a:schemeClr>
              </a:solidFill>
            </a:endParaRPr>
          </a:p>
        </p:txBody>
      </p:sp>
      <p:sp>
        <p:nvSpPr>
          <p:cNvPr id="100356"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10035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81</a:t>
            </a:r>
          </a:p>
        </p:txBody>
      </p:sp>
      <p:pic>
        <p:nvPicPr>
          <p:cNvPr id="100359"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4541" y="1793345"/>
            <a:ext cx="17145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60"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86366" y="1793345"/>
            <a:ext cx="3216275"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61" name="图片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52788" y="3169185"/>
            <a:ext cx="5284787"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62" name="图片 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863850" y="4422246"/>
            <a:ext cx="67071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63" name="图片 10"/>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269846" y="5674784"/>
            <a:ext cx="1643062"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en-US" altLang="zh-CN">
                <a:solidFill>
                  <a:schemeClr val="tx1">
                    <a:lumMod val="75000"/>
                    <a:lumOff val="25000"/>
                  </a:schemeClr>
                </a:solidFill>
              </a:rPr>
              <a:t>ACF</a:t>
            </a:r>
            <a:r>
              <a:rPr lang="zh-CN" altLang="en-US">
                <a:solidFill>
                  <a:schemeClr val="tx1">
                    <a:lumMod val="75000"/>
                    <a:lumOff val="25000"/>
                  </a:schemeClr>
                </a:solidFill>
              </a:rPr>
              <a:t>图</a:t>
            </a:r>
            <a:endParaRPr lang="zh-CN" altLang="en-US" dirty="0">
              <a:solidFill>
                <a:schemeClr val="tx1">
                  <a:lumMod val="75000"/>
                  <a:lumOff val="25000"/>
                </a:schemeClr>
              </a:solidFill>
            </a:endParaRPr>
          </a:p>
        </p:txBody>
      </p:sp>
      <p:sp>
        <p:nvSpPr>
          <p:cNvPr id="101379" name="内容占位符 2"/>
          <p:cNvSpPr>
            <a:spLocks noGrp="1"/>
          </p:cNvSpPr>
          <p:nvPr>
            <p:ph idx="1"/>
          </p:nvPr>
        </p:nvSpPr>
        <p:spPr/>
        <p:txBody>
          <a:bodyPr/>
          <a:lstStyle/>
          <a:p>
            <a:pPr eaLnBrk="1" hangingPunct="1"/>
            <a:r>
              <a:rPr lang="zh-CN" altLang="en-US" dirty="0"/>
              <a:t>除了查看数据的时间图外，</a:t>
            </a:r>
            <a:r>
              <a:rPr lang="en-US" altLang="zh-CN" dirty="0"/>
              <a:t>ACF</a:t>
            </a:r>
            <a:r>
              <a:rPr lang="zh-CN" altLang="en-US" dirty="0"/>
              <a:t>图还可用于识别非平稳时间序列。对于一个平稳的时间序列，</a:t>
            </a:r>
            <a:r>
              <a:rPr lang="en-US" altLang="zh-CN" dirty="0"/>
              <a:t>ACF</a:t>
            </a:r>
            <a:r>
              <a:rPr lang="zh-CN" altLang="en-US" dirty="0"/>
              <a:t>会较为迅速地降到零，而非平稳数据的</a:t>
            </a:r>
            <a:r>
              <a:rPr lang="en-US" altLang="zh-CN" dirty="0"/>
              <a:t>ACF</a:t>
            </a:r>
            <a:r>
              <a:rPr lang="zh-CN" altLang="en-US" dirty="0"/>
              <a:t>下降缓慢。另外，对于非平稳数据，</a:t>
            </a:r>
            <a:r>
              <a:rPr lang="en-US" altLang="zh-CN" dirty="0"/>
              <a:t>ACF</a:t>
            </a:r>
            <a:r>
              <a:rPr lang="zh-CN" altLang="en-US" dirty="0"/>
              <a:t>值通常较大且为正值。</a:t>
            </a:r>
          </a:p>
        </p:txBody>
      </p:sp>
      <p:sp>
        <p:nvSpPr>
          <p:cNvPr id="101380"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10138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82</a:t>
            </a:r>
          </a:p>
        </p:txBody>
      </p:sp>
      <p:pic>
        <p:nvPicPr>
          <p:cNvPr id="101383"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0288" y="3309938"/>
            <a:ext cx="4822825"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随机游走模型</a:t>
            </a:r>
            <a:endParaRPr lang="zh-CN" altLang="en-US" dirty="0">
              <a:solidFill>
                <a:schemeClr val="tx1">
                  <a:lumMod val="75000"/>
                  <a:lumOff val="25000"/>
                </a:schemeClr>
              </a:solidFill>
            </a:endParaRPr>
          </a:p>
        </p:txBody>
      </p:sp>
      <p:sp>
        <p:nvSpPr>
          <p:cNvPr id="102403" name="内容占位符 2"/>
          <p:cNvSpPr>
            <a:spLocks noGrp="1"/>
          </p:cNvSpPr>
          <p:nvPr>
            <p:ph idx="1"/>
          </p:nvPr>
        </p:nvSpPr>
        <p:spPr/>
        <p:txBody>
          <a:bodyPr/>
          <a:lstStyle/>
          <a:p>
            <a:pPr eaLnBrk="1" hangingPunct="1"/>
            <a:r>
              <a:rPr lang="zh-CN" altLang="en-US" dirty="0"/>
              <a:t>当差分序列为白噪声时，原始序列的模型可以写成：</a:t>
            </a:r>
            <a:endParaRPr lang="en-US" altLang="zh-CN" dirty="0"/>
          </a:p>
          <a:p>
            <a:pPr eaLnBrk="1" hangingPunct="1"/>
            <a:endParaRPr lang="en-US" altLang="zh-CN" dirty="0"/>
          </a:p>
          <a:p>
            <a:pPr marL="0" indent="0" eaLnBrk="1" hangingPunct="1">
              <a:buNone/>
            </a:pPr>
            <a:endParaRPr lang="en-US" altLang="zh-CN" dirty="0"/>
          </a:p>
          <a:p>
            <a:r>
              <a:rPr lang="zh-CN" altLang="en-US" dirty="0"/>
              <a:t>随机游走模型广泛应用于非平稳数据，特别是金融和经济数据。随机游动通常有：</a:t>
            </a:r>
            <a:endParaRPr lang="en-US" altLang="zh-CN" dirty="0"/>
          </a:p>
          <a:p>
            <a:pPr>
              <a:buFont typeface="Wingdings" panose="05000000000000000000" pitchFamily="2" charset="2"/>
              <a:buChar char="ü"/>
            </a:pPr>
            <a:r>
              <a:rPr lang="zh-CN" altLang="en-US" dirty="0"/>
              <a:t>长期明显的上升或下降趋势</a:t>
            </a:r>
            <a:endParaRPr lang="en-US" altLang="zh-CN" dirty="0"/>
          </a:p>
          <a:p>
            <a:pPr>
              <a:buFont typeface="Wingdings" panose="05000000000000000000" pitchFamily="2" charset="2"/>
              <a:buChar char="ü"/>
            </a:pPr>
            <a:r>
              <a:rPr lang="zh-CN" altLang="en-US" dirty="0"/>
              <a:t>方向上突然而不可预知的变化。</a:t>
            </a:r>
            <a:r>
              <a:rPr lang="en-US" altLang="zh-CN" dirty="0"/>
              <a:t>.</a:t>
            </a:r>
          </a:p>
        </p:txBody>
      </p:sp>
      <p:sp>
        <p:nvSpPr>
          <p:cNvPr id="102404"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10240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83</a:t>
            </a:r>
          </a:p>
        </p:txBody>
      </p:sp>
      <p:pic>
        <p:nvPicPr>
          <p:cNvPr id="102407"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93005" y="1843088"/>
            <a:ext cx="4818062"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08" name="Picture 2" descr="https://upload.wikimedia.org/wikipedia/commons/thumb/d/da/Random_Walk_example.svg/420px-Random_Walk_example.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7575" y="3597275"/>
            <a:ext cx="2980267"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季节差异</a:t>
            </a:r>
            <a:endParaRPr lang="zh-CN" altLang="en-US" dirty="0">
              <a:solidFill>
                <a:schemeClr val="tx1">
                  <a:lumMod val="75000"/>
                  <a:lumOff val="25000"/>
                </a:schemeClr>
              </a:solidFill>
            </a:endParaRPr>
          </a:p>
        </p:txBody>
      </p:sp>
      <p:sp>
        <p:nvSpPr>
          <p:cNvPr id="3" name="内容占位符 2">
            <a:extLst/>
          </p:cNvPr>
          <p:cNvSpPr>
            <a:spLocks noGrp="1"/>
          </p:cNvSpPr>
          <p:nvPr>
            <p:ph idx="1"/>
          </p:nvPr>
        </p:nvSpPr>
        <p:spPr/>
        <p:txBody>
          <a:bodyPr rtlCol="0">
            <a:normAutofit/>
          </a:bodyPr>
          <a:lstStyle/>
          <a:p>
            <a:pPr marL="91440" indent="-91440" eaLnBrk="1" fontAlgn="auto" hangingPunct="1">
              <a:defRPr/>
            </a:pPr>
            <a:r>
              <a:rPr lang="zh-CN" altLang="en-US" dirty="0">
                <a:solidFill>
                  <a:schemeClr val="tx1">
                    <a:lumMod val="75000"/>
                    <a:lumOff val="25000"/>
                  </a:schemeClr>
                </a:solidFill>
              </a:rPr>
              <a:t>季节性差异是指观测值与上一年相应观测值之间的差异。因此</a:t>
            </a:r>
          </a:p>
          <a:p>
            <a:pPr marL="0" indent="0" eaLnBrk="1" fontAlgn="auto" hangingPunct="1">
              <a:buNone/>
              <a:defRPr/>
            </a:pPr>
            <a:endParaRPr lang="zh-CN" altLang="en-US" dirty="0">
              <a:solidFill>
                <a:schemeClr val="tx1">
                  <a:lumMod val="75000"/>
                  <a:lumOff val="25000"/>
                </a:schemeClr>
              </a:solidFill>
            </a:endParaRPr>
          </a:p>
          <a:p>
            <a:pPr marL="91440" indent="-91440" eaLnBrk="1" fontAlgn="auto" hangingPunct="1">
              <a:defRPr/>
            </a:pPr>
            <a:r>
              <a:rPr lang="zh-CN" altLang="en-US" dirty="0">
                <a:solidFill>
                  <a:schemeClr val="tx1">
                    <a:lumMod val="75000"/>
                    <a:lumOff val="25000"/>
                  </a:schemeClr>
                </a:solidFill>
              </a:rPr>
              <a:t> </a:t>
            </a:r>
          </a:p>
          <a:p>
            <a:pPr marL="91440" indent="-91440" eaLnBrk="1" fontAlgn="auto" hangingPunct="1">
              <a:defRPr/>
            </a:pPr>
            <a:r>
              <a:rPr lang="zh-CN" altLang="en-US" dirty="0">
                <a:solidFill>
                  <a:schemeClr val="tx1">
                    <a:lumMod val="75000"/>
                    <a:lumOff val="25000"/>
                  </a:schemeClr>
                </a:solidFill>
              </a:rPr>
              <a:t>这些也被称为“滞后</a:t>
            </a:r>
            <a:r>
              <a:rPr lang="en-US" altLang="zh-CN" dirty="0">
                <a:solidFill>
                  <a:schemeClr val="tx1">
                    <a:lumMod val="75000"/>
                    <a:lumOff val="25000"/>
                  </a:schemeClr>
                </a:solidFill>
              </a:rPr>
              <a:t>m</a:t>
            </a:r>
            <a:r>
              <a:rPr lang="zh-CN" altLang="en-US" dirty="0">
                <a:solidFill>
                  <a:schemeClr val="tx1">
                    <a:lumMod val="75000"/>
                    <a:lumOff val="25000"/>
                  </a:schemeClr>
                </a:solidFill>
              </a:rPr>
              <a:t>差异”，因为我们减去滞后</a:t>
            </a:r>
            <a:r>
              <a:rPr lang="en-US" altLang="zh-CN" dirty="0">
                <a:solidFill>
                  <a:schemeClr val="tx1">
                    <a:lumMod val="75000"/>
                    <a:lumOff val="25000"/>
                  </a:schemeClr>
                </a:solidFill>
              </a:rPr>
              <a:t>m</a:t>
            </a:r>
            <a:r>
              <a:rPr lang="zh-CN" altLang="en-US" dirty="0">
                <a:solidFill>
                  <a:schemeClr val="tx1">
                    <a:lumMod val="75000"/>
                    <a:lumOff val="25000"/>
                  </a:schemeClr>
                </a:solidFill>
              </a:rPr>
              <a:t>个周期后的观测值</a:t>
            </a:r>
          </a:p>
          <a:p>
            <a:pPr marL="91440" indent="-91440" eaLnBrk="1" fontAlgn="auto" hangingPunct="1">
              <a:defRPr/>
            </a:pPr>
            <a:r>
              <a:rPr lang="zh-CN" altLang="en-US" dirty="0">
                <a:solidFill>
                  <a:schemeClr val="tx1">
                    <a:lumMod val="75000"/>
                    <a:lumOff val="25000"/>
                  </a:schemeClr>
                </a:solidFill>
              </a:rPr>
              <a:t> </a:t>
            </a:r>
          </a:p>
          <a:p>
            <a:pPr marL="91440" indent="-91440" eaLnBrk="1" fontAlgn="auto" hangingPunct="1">
              <a:defRPr/>
            </a:pPr>
            <a:r>
              <a:rPr lang="zh-CN" altLang="en-US" dirty="0">
                <a:solidFill>
                  <a:schemeClr val="tx1">
                    <a:lumMod val="75000"/>
                    <a:lumOff val="25000"/>
                  </a:schemeClr>
                </a:solidFill>
              </a:rPr>
              <a:t>如果季节性差异数据似乎是白噪声，则需要为原始数据建立一个适当的模型</a:t>
            </a:r>
          </a:p>
        </p:txBody>
      </p:sp>
      <p:sp>
        <p:nvSpPr>
          <p:cNvPr id="103428"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10343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84</a:t>
            </a:r>
          </a:p>
        </p:txBody>
      </p:sp>
      <p:pic>
        <p:nvPicPr>
          <p:cNvPr id="103431"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14663" y="1860021"/>
            <a:ext cx="5778500"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32"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03688" y="5132388"/>
            <a:ext cx="36004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季节差异</a:t>
            </a:r>
            <a:endParaRPr lang="zh-CN" altLang="en-US" dirty="0">
              <a:solidFill>
                <a:schemeClr val="tx1">
                  <a:lumMod val="75000"/>
                  <a:lumOff val="25000"/>
                </a:schemeClr>
              </a:solidFill>
            </a:endParaRPr>
          </a:p>
        </p:txBody>
      </p:sp>
      <p:sp>
        <p:nvSpPr>
          <p:cNvPr id="104451"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10445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85</a:t>
            </a:r>
          </a:p>
        </p:txBody>
      </p:sp>
      <p:pic>
        <p:nvPicPr>
          <p:cNvPr id="104454" name="Picture 2" descr="https://www.otexts.org/sites/default/files/fpp/images/diffa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175" y="1344613"/>
            <a:ext cx="4030663" cy="478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5" name="Picture 4" descr="https://www.otexts.org/sites/default/files/fpp/images/diffusnetele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1150" y="1397000"/>
            <a:ext cx="4110038"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非季节</a:t>
            </a:r>
            <a:r>
              <a:rPr lang="en-US" altLang="zh-CN">
                <a:solidFill>
                  <a:schemeClr val="tx1">
                    <a:lumMod val="75000"/>
                    <a:lumOff val="25000"/>
                  </a:schemeClr>
                </a:solidFill>
              </a:rPr>
              <a:t>ARIMA</a:t>
            </a:r>
            <a:r>
              <a:rPr lang="zh-CN" altLang="en-US">
                <a:solidFill>
                  <a:schemeClr val="tx1">
                    <a:lumMod val="75000"/>
                    <a:lumOff val="25000"/>
                  </a:schemeClr>
                </a:solidFill>
              </a:rPr>
              <a:t>模型</a:t>
            </a:r>
            <a:endParaRPr lang="zh-CN" altLang="en-US" dirty="0">
              <a:solidFill>
                <a:schemeClr val="tx1">
                  <a:lumMod val="75000"/>
                  <a:lumOff val="25000"/>
                </a:schemeClr>
              </a:solidFill>
            </a:endParaRPr>
          </a:p>
        </p:txBody>
      </p:sp>
      <p:sp>
        <p:nvSpPr>
          <p:cNvPr id="106499" name="内容占位符 2"/>
          <p:cNvSpPr>
            <a:spLocks noGrp="1"/>
          </p:cNvSpPr>
          <p:nvPr>
            <p:ph idx="1"/>
          </p:nvPr>
        </p:nvSpPr>
        <p:spPr/>
        <p:txBody>
          <a:bodyPr/>
          <a:lstStyle/>
          <a:p>
            <a:pPr eaLnBrk="1" hangingPunct="1"/>
            <a:r>
              <a:rPr lang="en-US" altLang="zh-CN" dirty="0"/>
              <a:t>ARIMA</a:t>
            </a:r>
            <a:r>
              <a:rPr lang="zh-CN" altLang="en-US" dirty="0"/>
              <a:t>是自回归综合移动平均模型（</a:t>
            </a:r>
            <a:r>
              <a:rPr lang="en-US" altLang="zh-CN" dirty="0" err="1"/>
              <a:t>AutoRegressive</a:t>
            </a:r>
            <a:r>
              <a:rPr lang="en-US" altLang="zh-CN" dirty="0"/>
              <a:t> Integrated Moving Average model</a:t>
            </a:r>
            <a:r>
              <a:rPr lang="zh-CN" altLang="en-US" dirty="0"/>
              <a:t>）的缩写（在本文中，“</a:t>
            </a:r>
            <a:r>
              <a:rPr lang="en-US" altLang="zh-CN" dirty="0"/>
              <a:t>integration</a:t>
            </a:r>
            <a:r>
              <a:rPr lang="zh-CN" altLang="en-US" dirty="0"/>
              <a:t>”是差分的反向）。完整模型可以写成：</a:t>
            </a:r>
          </a:p>
        </p:txBody>
      </p:sp>
      <p:sp>
        <p:nvSpPr>
          <p:cNvPr id="106500"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10650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86</a:t>
            </a:r>
          </a:p>
        </p:txBody>
      </p:sp>
      <p:pic>
        <p:nvPicPr>
          <p:cNvPr id="106503"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78088" y="3427413"/>
            <a:ext cx="6962775"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1FD84F55-4B3B-4053-B41B-F87FC6041B36}"/>
              </a:ext>
            </a:extLst>
          </p:cNvPr>
          <p:cNvSpPr/>
          <p:nvPr/>
        </p:nvSpPr>
        <p:spPr>
          <a:xfrm>
            <a:off x="1303866" y="4273550"/>
            <a:ext cx="7840133" cy="800219"/>
          </a:xfrm>
          <a:prstGeom prst="rect">
            <a:avLst/>
          </a:prstGeom>
        </p:spPr>
        <p:txBody>
          <a:bodyPr wrap="square">
            <a:spAutoFit/>
          </a:bodyPr>
          <a:lstStyle/>
          <a:p>
            <a:r>
              <a:rPr lang="zh-CN" altLang="en-US" sz="2800" dirty="0"/>
              <a:t>我们称之为</a:t>
            </a:r>
            <a:r>
              <a:rPr lang="en-US" altLang="zh-CN" sz="2800" dirty="0">
                <a:solidFill>
                  <a:srgbClr val="0000FF"/>
                </a:solidFill>
              </a:rPr>
              <a:t>ARIMA(</a:t>
            </a:r>
            <a:r>
              <a:rPr lang="en-US" altLang="zh-CN" sz="2800" dirty="0" err="1">
                <a:solidFill>
                  <a:srgbClr val="0000FF"/>
                </a:solidFill>
              </a:rPr>
              <a:t>p,d,q</a:t>
            </a:r>
            <a:r>
              <a:rPr lang="en-US" altLang="zh-CN" sz="2800" dirty="0">
                <a:solidFill>
                  <a:srgbClr val="0000FF"/>
                </a:solidFill>
              </a:rPr>
              <a:t>)</a:t>
            </a:r>
            <a:r>
              <a:rPr lang="en-US" altLang="zh-CN" sz="2800" dirty="0"/>
              <a:t> </a:t>
            </a:r>
            <a:r>
              <a:rPr lang="zh-CN" altLang="en-US" sz="2800" dirty="0"/>
              <a:t>模型，其中</a:t>
            </a:r>
            <a:endParaRPr lang="en-US" altLang="zh-CN" sz="2800" dirty="0"/>
          </a:p>
          <a:p>
            <a:endParaRPr lang="en-US" altLang="zh-CN" dirty="0"/>
          </a:p>
        </p:txBody>
      </p:sp>
      <p:sp>
        <p:nvSpPr>
          <p:cNvPr id="10" name="矩形 9">
            <a:extLst>
              <a:ext uri="{FF2B5EF4-FFF2-40B4-BE49-F238E27FC236}">
                <a16:creationId xmlns:a16="http://schemas.microsoft.com/office/drawing/2014/main" id="{CD693613-F038-4FCA-B8C6-251810EE742B}"/>
              </a:ext>
            </a:extLst>
          </p:cNvPr>
          <p:cNvSpPr/>
          <p:nvPr/>
        </p:nvSpPr>
        <p:spPr>
          <a:xfrm>
            <a:off x="3372380" y="5154910"/>
            <a:ext cx="7840133" cy="923330"/>
          </a:xfrm>
          <a:prstGeom prst="rect">
            <a:avLst/>
          </a:prstGeom>
        </p:spPr>
        <p:txBody>
          <a:bodyPr wrap="square">
            <a:spAutoFit/>
          </a:bodyPr>
          <a:lstStyle/>
          <a:p>
            <a:r>
              <a:rPr lang="en-US" altLang="zh-CN" dirty="0"/>
              <a:t>p = </a:t>
            </a:r>
            <a:r>
              <a:rPr lang="zh-CN" altLang="en-US" dirty="0"/>
              <a:t>自回归项数</a:t>
            </a:r>
            <a:endParaRPr lang="en-US" altLang="zh-CN" dirty="0"/>
          </a:p>
          <a:p>
            <a:r>
              <a:rPr lang="en-US" altLang="zh-CN" dirty="0"/>
              <a:t>d = </a:t>
            </a:r>
            <a:r>
              <a:rPr lang="zh-CN" altLang="en-US" dirty="0"/>
              <a:t>一次差分程度（阶数）</a:t>
            </a:r>
            <a:endParaRPr lang="en-US" altLang="zh-CN" dirty="0"/>
          </a:p>
          <a:p>
            <a:r>
              <a:rPr lang="en-US" altLang="zh-CN" dirty="0"/>
              <a:t>q = </a:t>
            </a:r>
            <a:r>
              <a:rPr lang="zh-CN" altLang="en-US" dirty="0"/>
              <a:t>滑动平均项数，</a:t>
            </a:r>
            <a:endParaRPr lang="en-US" altLang="zh-CN"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非季节</a:t>
            </a:r>
            <a:r>
              <a:rPr lang="en-US" altLang="zh-CN">
                <a:solidFill>
                  <a:schemeClr val="tx1">
                    <a:lumMod val="75000"/>
                    <a:lumOff val="25000"/>
                  </a:schemeClr>
                </a:solidFill>
              </a:rPr>
              <a:t>ARIMA</a:t>
            </a:r>
            <a:r>
              <a:rPr lang="zh-CN" altLang="en-US">
                <a:solidFill>
                  <a:schemeClr val="tx1">
                    <a:lumMod val="75000"/>
                    <a:lumOff val="25000"/>
                  </a:schemeClr>
                </a:solidFill>
              </a:rPr>
              <a:t>模型</a:t>
            </a:r>
            <a:endParaRPr lang="zh-CN" altLang="en-US" dirty="0">
              <a:solidFill>
                <a:schemeClr val="tx1">
                  <a:lumMod val="75000"/>
                  <a:lumOff val="25000"/>
                </a:schemeClr>
              </a:solidFill>
            </a:endParaRPr>
          </a:p>
        </p:txBody>
      </p:sp>
      <p:sp>
        <p:nvSpPr>
          <p:cNvPr id="107523" name="内容占位符 2"/>
          <p:cNvSpPr>
            <a:spLocks noGrp="1"/>
          </p:cNvSpPr>
          <p:nvPr>
            <p:ph idx="1"/>
          </p:nvPr>
        </p:nvSpPr>
        <p:spPr/>
        <p:txBody>
          <a:bodyPr/>
          <a:lstStyle/>
          <a:p>
            <a:pPr eaLnBrk="1" hangingPunct="1"/>
            <a:r>
              <a:rPr lang="zh-CN" altLang="en-US" dirty="0"/>
              <a:t>一旦我们开始以这种方式组合成分以形成更复杂的模型，使用后移表示法就容易多了。</a:t>
            </a:r>
          </a:p>
        </p:txBody>
      </p:sp>
      <p:sp>
        <p:nvSpPr>
          <p:cNvPr id="107524"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10752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87</a:t>
            </a:r>
          </a:p>
        </p:txBody>
      </p:sp>
      <p:pic>
        <p:nvPicPr>
          <p:cNvPr id="107527"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2788" y="2625725"/>
            <a:ext cx="8226425"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非季节</a:t>
            </a:r>
            <a:r>
              <a:rPr lang="en-US" altLang="zh-CN">
                <a:solidFill>
                  <a:schemeClr val="tx1">
                    <a:lumMod val="75000"/>
                    <a:lumOff val="25000"/>
                  </a:schemeClr>
                </a:solidFill>
              </a:rPr>
              <a:t>ARIMA</a:t>
            </a:r>
            <a:r>
              <a:rPr lang="zh-CN" altLang="en-US">
                <a:solidFill>
                  <a:schemeClr val="tx1">
                    <a:lumMod val="75000"/>
                    <a:lumOff val="25000"/>
                  </a:schemeClr>
                </a:solidFill>
              </a:rPr>
              <a:t>模型</a:t>
            </a:r>
            <a:endParaRPr lang="zh-CN" altLang="en-US" dirty="0">
              <a:solidFill>
                <a:schemeClr val="tx1">
                  <a:lumMod val="75000"/>
                  <a:lumOff val="25000"/>
                </a:schemeClr>
              </a:solidFill>
            </a:endParaRPr>
          </a:p>
        </p:txBody>
      </p:sp>
      <p:sp>
        <p:nvSpPr>
          <p:cNvPr id="108547"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10854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88</a:t>
            </a:r>
          </a:p>
        </p:txBody>
      </p:sp>
      <p:pic>
        <p:nvPicPr>
          <p:cNvPr id="108550"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84275" y="1473200"/>
            <a:ext cx="10147300" cy="243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dirty="0">
                <a:solidFill>
                  <a:schemeClr val="tx1">
                    <a:lumMod val="75000"/>
                    <a:lumOff val="25000"/>
                  </a:schemeClr>
                </a:solidFill>
              </a:rPr>
              <a:t>偏自相关函数（</a:t>
            </a:r>
            <a:r>
              <a:rPr lang="en-US" altLang="zh-CN" dirty="0"/>
              <a:t>PACF</a:t>
            </a:r>
            <a:r>
              <a:rPr lang="zh-CN" altLang="en-US" dirty="0">
                <a:solidFill>
                  <a:schemeClr val="tx1">
                    <a:lumMod val="75000"/>
                    <a:lumOff val="25000"/>
                  </a:schemeClr>
                </a:solidFill>
              </a:rPr>
              <a:t>）</a:t>
            </a:r>
          </a:p>
        </p:txBody>
      </p:sp>
      <p:sp>
        <p:nvSpPr>
          <p:cNvPr id="109571" name="内容占位符 2"/>
          <p:cNvSpPr>
            <a:spLocks noGrp="1"/>
          </p:cNvSpPr>
          <p:nvPr>
            <p:ph idx="1"/>
          </p:nvPr>
        </p:nvSpPr>
        <p:spPr/>
        <p:txBody>
          <a:bodyPr/>
          <a:lstStyle/>
          <a:p>
            <a:pPr eaLnBrk="1" hangingPunct="1">
              <a:lnSpc>
                <a:spcPct val="100000"/>
              </a:lnSpc>
            </a:pPr>
            <a:r>
              <a:rPr lang="zh-CN" altLang="en-US" dirty="0"/>
              <a:t>通常不可能简单地从时间图上判断出</a:t>
            </a:r>
            <a:r>
              <a:rPr lang="en-US" altLang="zh-CN" dirty="0"/>
              <a:t>p</a:t>
            </a:r>
            <a:r>
              <a:rPr lang="zh-CN" altLang="en-US" dirty="0"/>
              <a:t>和</a:t>
            </a:r>
            <a:r>
              <a:rPr lang="en-US" altLang="zh-CN" dirty="0"/>
              <a:t>q</a:t>
            </a:r>
            <a:r>
              <a:rPr lang="zh-CN" altLang="en-US" dirty="0"/>
              <a:t>的什么值适合于数据。然而，有时可以使用</a:t>
            </a:r>
            <a:r>
              <a:rPr lang="en-US" altLang="zh-CN" dirty="0"/>
              <a:t>ACF</a:t>
            </a:r>
            <a:r>
              <a:rPr lang="zh-CN" altLang="en-US" dirty="0"/>
              <a:t>图和密切相关的</a:t>
            </a:r>
            <a:r>
              <a:rPr lang="en-US" altLang="zh-CN" dirty="0"/>
              <a:t>PACF</a:t>
            </a:r>
            <a:r>
              <a:rPr lang="zh-CN" altLang="en-US" dirty="0"/>
              <a:t>图来确定</a:t>
            </a:r>
            <a:r>
              <a:rPr lang="en-US" altLang="zh-CN" dirty="0"/>
              <a:t>p</a:t>
            </a:r>
            <a:r>
              <a:rPr lang="zh-CN" altLang="en-US" dirty="0"/>
              <a:t>和</a:t>
            </a:r>
            <a:r>
              <a:rPr lang="en-US" altLang="zh-CN" dirty="0"/>
              <a:t>q</a:t>
            </a:r>
            <a:r>
              <a:rPr lang="zh-CN" altLang="en-US" dirty="0"/>
              <a:t>的适当值。</a:t>
            </a:r>
          </a:p>
          <a:p>
            <a:pPr eaLnBrk="1" hangingPunct="1">
              <a:lnSpc>
                <a:spcPct val="100000"/>
              </a:lnSpc>
            </a:pPr>
            <a:r>
              <a:rPr lang="zh-CN" altLang="en-US" dirty="0"/>
              <a:t> </a:t>
            </a:r>
          </a:p>
          <a:p>
            <a:pPr eaLnBrk="1" hangingPunct="1">
              <a:lnSpc>
                <a:spcPct val="100000"/>
              </a:lnSpc>
            </a:pPr>
            <a:r>
              <a:rPr lang="zh-CN" altLang="en-US" dirty="0"/>
              <a:t>回想一下，</a:t>
            </a:r>
            <a:r>
              <a:rPr lang="en-US" altLang="zh-CN" dirty="0"/>
              <a:t>ACF</a:t>
            </a:r>
            <a:r>
              <a:rPr lang="zh-CN" altLang="en-US" dirty="0"/>
              <a:t>图显示了测量不同</a:t>
            </a:r>
            <a:r>
              <a:rPr lang="en-US" altLang="zh-CN" dirty="0"/>
              <a:t>k</a:t>
            </a:r>
            <a:r>
              <a:rPr lang="zh-CN" altLang="en-US" dirty="0"/>
              <a:t>值的</a:t>
            </a:r>
            <a:r>
              <a:rPr lang="en-US" altLang="zh-CN" dirty="0"/>
              <a:t> </a:t>
            </a:r>
            <a:r>
              <a:rPr lang="en-US" altLang="zh-CN" i="1" dirty="0" err="1"/>
              <a:t>y</a:t>
            </a:r>
            <a:r>
              <a:rPr lang="en-US" altLang="zh-CN" i="1" baseline="-25000" dirty="0" err="1"/>
              <a:t>t</a:t>
            </a:r>
            <a:r>
              <a:rPr lang="en-US" altLang="zh-CN" dirty="0"/>
              <a:t> </a:t>
            </a:r>
            <a:r>
              <a:rPr lang="zh-CN" altLang="en-US" dirty="0"/>
              <a:t>和 </a:t>
            </a:r>
            <a:r>
              <a:rPr lang="en-US" altLang="zh-CN" i="1" dirty="0" err="1"/>
              <a:t>y</a:t>
            </a:r>
            <a:r>
              <a:rPr lang="en-US" altLang="zh-CN" i="1" baseline="-25000" dirty="0" err="1"/>
              <a:t>t</a:t>
            </a:r>
            <a:r>
              <a:rPr lang="en-US" altLang="zh-CN" i="1" baseline="-25000" dirty="0"/>
              <a:t>−k</a:t>
            </a:r>
            <a:r>
              <a:rPr lang="zh-CN" altLang="en-US" dirty="0"/>
              <a:t>之间关系的自相关关系。现在，如果</a:t>
            </a:r>
            <a:r>
              <a:rPr lang="en-US" altLang="zh-CN" i="1" dirty="0" err="1"/>
              <a:t>y</a:t>
            </a:r>
            <a:r>
              <a:rPr lang="en-US" altLang="zh-CN" i="1" baseline="-25000" dirty="0" err="1"/>
              <a:t>t</a:t>
            </a:r>
            <a:r>
              <a:rPr lang="en-US" altLang="zh-CN" dirty="0"/>
              <a:t> </a:t>
            </a:r>
            <a:r>
              <a:rPr lang="zh-CN" altLang="en-US" dirty="0"/>
              <a:t>和 </a:t>
            </a:r>
            <a:r>
              <a:rPr lang="en-US" altLang="zh-CN" i="1" dirty="0"/>
              <a:t>y</a:t>
            </a:r>
            <a:r>
              <a:rPr lang="en-US" altLang="zh-CN" i="1" baseline="-25000" dirty="0"/>
              <a:t>t−1</a:t>
            </a:r>
            <a:r>
              <a:rPr lang="zh-CN" altLang="en-US" dirty="0"/>
              <a:t>是相关的，那么</a:t>
            </a:r>
            <a:r>
              <a:rPr lang="en-US" altLang="zh-CN" i="1" dirty="0"/>
              <a:t>y</a:t>
            </a:r>
            <a:r>
              <a:rPr lang="en-US" altLang="zh-CN" i="1" baseline="-25000" dirty="0"/>
              <a:t>t-1</a:t>
            </a:r>
            <a:r>
              <a:rPr lang="en-US" altLang="zh-CN" dirty="0"/>
              <a:t> </a:t>
            </a:r>
            <a:r>
              <a:rPr lang="zh-CN" altLang="en-US" dirty="0"/>
              <a:t>和 </a:t>
            </a:r>
            <a:r>
              <a:rPr lang="en-US" altLang="zh-CN" i="1" dirty="0"/>
              <a:t>y</a:t>
            </a:r>
            <a:r>
              <a:rPr lang="en-US" altLang="zh-CN" i="1" baseline="-25000" dirty="0"/>
              <a:t>t−2</a:t>
            </a:r>
            <a:r>
              <a:rPr lang="zh-CN" altLang="en-US" dirty="0"/>
              <a:t>也必须相关。那么</a:t>
            </a:r>
            <a:r>
              <a:rPr lang="en-US" altLang="zh-CN" i="1" dirty="0" err="1"/>
              <a:t>y</a:t>
            </a:r>
            <a:r>
              <a:rPr lang="en-US" altLang="zh-CN" i="1" baseline="-25000" dirty="0" err="1"/>
              <a:t>t</a:t>
            </a:r>
            <a:r>
              <a:rPr lang="en-US" altLang="zh-CN" dirty="0"/>
              <a:t> </a:t>
            </a:r>
            <a:r>
              <a:rPr lang="zh-CN" altLang="en-US" dirty="0"/>
              <a:t>和 </a:t>
            </a:r>
            <a:r>
              <a:rPr lang="en-US" altLang="zh-CN" i="1" dirty="0"/>
              <a:t>y</a:t>
            </a:r>
            <a:r>
              <a:rPr lang="en-US" altLang="zh-CN" i="1" baseline="-25000" dirty="0"/>
              <a:t>t−2</a:t>
            </a:r>
            <a:r>
              <a:rPr lang="zh-CN" altLang="en-US" dirty="0"/>
              <a:t>可能是相关的，仅仅是因为它们都与</a:t>
            </a:r>
            <a:r>
              <a:rPr lang="en-US" altLang="zh-CN" i="1" dirty="0"/>
              <a:t>y</a:t>
            </a:r>
            <a:r>
              <a:rPr lang="en-US" altLang="zh-CN" i="1" baseline="-25000" dirty="0"/>
              <a:t>t-1</a:t>
            </a:r>
            <a:r>
              <a:rPr lang="en-US" altLang="zh-CN" dirty="0"/>
              <a:t> </a:t>
            </a:r>
            <a:r>
              <a:rPr lang="zh-CN" altLang="en-US" dirty="0"/>
              <a:t>相关，而不是因为 </a:t>
            </a:r>
            <a:r>
              <a:rPr lang="en-US" altLang="zh-CN" i="1" dirty="0"/>
              <a:t>y</a:t>
            </a:r>
            <a:r>
              <a:rPr lang="en-US" altLang="zh-CN" i="1" baseline="-25000" dirty="0"/>
              <a:t>t−2</a:t>
            </a:r>
            <a:r>
              <a:rPr lang="zh-CN" altLang="en-US" dirty="0"/>
              <a:t>中包含的任何新信息可以用于预测和 </a:t>
            </a:r>
            <a:r>
              <a:rPr lang="en-US" altLang="zh-CN" i="1" dirty="0" err="1"/>
              <a:t>y</a:t>
            </a:r>
            <a:r>
              <a:rPr lang="en-US" altLang="zh-CN" i="1" baseline="-25000" dirty="0" err="1"/>
              <a:t>t</a:t>
            </a:r>
            <a:r>
              <a:rPr lang="en-US" altLang="zh-CN" i="1" baseline="-25000" dirty="0"/>
              <a:t> </a:t>
            </a:r>
            <a:r>
              <a:rPr lang="zh-CN" altLang="en-US" dirty="0"/>
              <a:t>。</a:t>
            </a:r>
          </a:p>
        </p:txBody>
      </p:sp>
      <p:sp>
        <p:nvSpPr>
          <p:cNvPr id="109572"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10957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89</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线性趋势</a:t>
            </a:r>
            <a:endParaRPr lang="zh-CN" altLang="en-US" dirty="0">
              <a:solidFill>
                <a:schemeClr val="tx1">
                  <a:lumMod val="75000"/>
                  <a:lumOff val="25000"/>
                </a:schemeClr>
              </a:solidFill>
            </a:endParaRPr>
          </a:p>
        </p:txBody>
      </p:sp>
      <p:sp>
        <p:nvSpPr>
          <p:cNvPr id="20483"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2048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9</a:t>
            </a:r>
          </a:p>
        </p:txBody>
      </p:sp>
      <p:pic>
        <p:nvPicPr>
          <p:cNvPr id="204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4275" y="1533525"/>
            <a:ext cx="6124575" cy="45926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0487" name="Text Box 4"/>
          <p:cNvSpPr txBox="1">
            <a:spLocks noChangeArrowheads="1"/>
          </p:cNvSpPr>
          <p:nvPr/>
        </p:nvSpPr>
        <p:spPr bwMode="auto">
          <a:xfrm>
            <a:off x="3332163" y="2582863"/>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400" dirty="0">
                <a:latin typeface="Times New Roman" panose="02020603050405020304" pitchFamily="18" charset="0"/>
              </a:rPr>
              <a:t>趋势</a:t>
            </a:r>
            <a:r>
              <a:rPr lang="en-US" altLang="zh-CN" sz="2400" dirty="0">
                <a:latin typeface="Times New Roman" panose="02020603050405020304" pitchFamily="18" charset="0"/>
              </a:rPr>
              <a:t>= 10 – 25t</a:t>
            </a:r>
          </a:p>
        </p:txBody>
      </p:sp>
      <p:sp>
        <p:nvSpPr>
          <p:cNvPr id="20488" name="Text Box 5"/>
          <p:cNvSpPr txBox="1">
            <a:spLocks noChangeArrowheads="1"/>
          </p:cNvSpPr>
          <p:nvPr/>
        </p:nvSpPr>
        <p:spPr bwMode="auto">
          <a:xfrm>
            <a:off x="3570288" y="46609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zh-CN" altLang="en-US" sz="2400" dirty="0">
                <a:latin typeface="Times New Roman" panose="02020603050405020304" pitchFamily="18" charset="0"/>
              </a:rPr>
              <a:t>趋势</a:t>
            </a:r>
            <a:r>
              <a:rPr lang="en-US" altLang="zh-CN" sz="2400" dirty="0">
                <a:latin typeface="Times New Roman" panose="02020603050405020304" pitchFamily="18" charset="0"/>
              </a:rPr>
              <a:t>= -50 + .8t</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dirty="0">
                <a:solidFill>
                  <a:schemeClr val="tx1">
                    <a:lumMod val="75000"/>
                    <a:lumOff val="25000"/>
                  </a:schemeClr>
                </a:solidFill>
              </a:rPr>
              <a:t>偏自相关函数</a:t>
            </a:r>
          </a:p>
        </p:txBody>
      </p:sp>
      <p:sp>
        <p:nvSpPr>
          <p:cNvPr id="110595" name="内容占位符 2"/>
          <p:cNvSpPr>
            <a:spLocks noGrp="1"/>
          </p:cNvSpPr>
          <p:nvPr>
            <p:ph idx="1"/>
          </p:nvPr>
        </p:nvSpPr>
        <p:spPr/>
        <p:txBody>
          <a:bodyPr/>
          <a:lstStyle/>
          <a:p>
            <a:pPr eaLnBrk="1" hangingPunct="1"/>
            <a:r>
              <a:rPr lang="zh-CN" altLang="en-US" dirty="0"/>
              <a:t>为了克服这个问题，我们可以使用</a:t>
            </a:r>
            <a:r>
              <a:rPr lang="zh-CN" altLang="en-US" dirty="0">
                <a:solidFill>
                  <a:srgbClr val="0000FF"/>
                </a:solidFill>
              </a:rPr>
              <a:t>偏自相关函数</a:t>
            </a:r>
            <a:r>
              <a:rPr lang="zh-CN" altLang="en-US" dirty="0"/>
              <a:t>。</a:t>
            </a:r>
            <a:endParaRPr lang="en-US" altLang="zh-CN" dirty="0"/>
          </a:p>
          <a:p>
            <a:pPr eaLnBrk="1" hangingPunct="1"/>
            <a:r>
              <a:rPr lang="zh-CN" altLang="en-US" dirty="0"/>
              <a:t>在去除其他时滞（</a:t>
            </a:r>
            <a:r>
              <a:rPr lang="en-US" altLang="zh-CN" dirty="0"/>
              <a:t>1,2,3</a:t>
            </a:r>
            <a:r>
              <a:rPr lang="zh-CN" altLang="en-US" dirty="0"/>
              <a:t>，</a:t>
            </a:r>
            <a:r>
              <a:rPr lang="en-US" altLang="zh-CN" dirty="0"/>
              <a:t>…</a:t>
            </a:r>
            <a:r>
              <a:rPr lang="zh-CN" altLang="en-US" dirty="0"/>
              <a:t>，</a:t>
            </a:r>
            <a:r>
              <a:rPr lang="en-US" altLang="zh-CN" dirty="0"/>
              <a:t>k−1</a:t>
            </a:r>
            <a:r>
              <a:rPr lang="zh-CN" altLang="en-US" dirty="0"/>
              <a:t>）的影响后，这些测量</a:t>
            </a:r>
            <a:r>
              <a:rPr lang="en-US" altLang="zh-CN" i="1" dirty="0" err="1"/>
              <a:t>y</a:t>
            </a:r>
            <a:r>
              <a:rPr lang="en-US" altLang="zh-CN" i="1" baseline="-25000" dirty="0" err="1"/>
              <a:t>t</a:t>
            </a:r>
            <a:r>
              <a:rPr lang="en-US" altLang="zh-CN" dirty="0"/>
              <a:t> </a:t>
            </a:r>
            <a:r>
              <a:rPr lang="zh-CN" altLang="en-US" dirty="0"/>
              <a:t>和</a:t>
            </a:r>
            <a:r>
              <a:rPr lang="en-US" altLang="zh-CN" dirty="0"/>
              <a:t> </a:t>
            </a:r>
            <a:r>
              <a:rPr lang="en-US" altLang="zh-CN" i="1" dirty="0" err="1"/>
              <a:t>y</a:t>
            </a:r>
            <a:r>
              <a:rPr lang="en-US" altLang="zh-CN" i="1" baseline="-25000" dirty="0" err="1"/>
              <a:t>t</a:t>
            </a:r>
            <a:r>
              <a:rPr lang="en-US" altLang="zh-CN" i="1" baseline="-25000" dirty="0"/>
              <a:t>−k</a:t>
            </a:r>
            <a:r>
              <a:rPr lang="zh-CN" altLang="en-US" dirty="0"/>
              <a:t>之间的</a:t>
            </a:r>
            <a:r>
              <a:rPr lang="en-US" altLang="zh-CN" dirty="0"/>
              <a:t>{</a:t>
            </a:r>
            <a:r>
              <a:rPr lang="zh-CN" altLang="en-US" dirty="0"/>
              <a:t>关系</a:t>
            </a:r>
            <a:r>
              <a:rPr lang="en-US" altLang="zh-CN" dirty="0"/>
              <a:t>}</a:t>
            </a:r>
            <a:r>
              <a:rPr lang="zh-CN" altLang="en-US" dirty="0"/>
              <a:t>；</a:t>
            </a:r>
            <a:endParaRPr lang="en-US" altLang="zh-CN" dirty="0"/>
          </a:p>
          <a:p>
            <a:pPr eaLnBrk="1" hangingPunct="1"/>
            <a:r>
              <a:rPr lang="zh-CN" altLang="en-US" dirty="0"/>
              <a:t>一阶偏自相关将被定义为等于一阶自相关</a:t>
            </a:r>
            <a:endParaRPr lang="en-US" altLang="zh-CN" dirty="0"/>
          </a:p>
          <a:p>
            <a:pPr eaLnBrk="1" hangingPunct="1"/>
            <a:r>
              <a:rPr lang="zh-CN" altLang="en-US" dirty="0"/>
              <a:t>二阶（滞后）偏自相关系数为：</a:t>
            </a:r>
          </a:p>
        </p:txBody>
      </p:sp>
      <p:sp>
        <p:nvSpPr>
          <p:cNvPr id="110596"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11059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90</a:t>
            </a:r>
          </a:p>
        </p:txBody>
      </p:sp>
      <p:pic>
        <p:nvPicPr>
          <p:cNvPr id="110599"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24150" y="5308600"/>
            <a:ext cx="6075363"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600"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51150" y="4025900"/>
            <a:ext cx="52387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en-US" altLang="zh-CN" dirty="0">
                <a:solidFill>
                  <a:schemeClr val="tx1">
                    <a:lumMod val="75000"/>
                    <a:lumOff val="25000"/>
                  </a:schemeClr>
                </a:solidFill>
              </a:rPr>
              <a:t>ACF</a:t>
            </a:r>
            <a:r>
              <a:rPr lang="zh-CN" altLang="en-US" dirty="0">
                <a:solidFill>
                  <a:schemeClr val="tx1">
                    <a:lumMod val="75000"/>
                    <a:lumOff val="25000"/>
                  </a:schemeClr>
                </a:solidFill>
              </a:rPr>
              <a:t>和偏</a:t>
            </a:r>
            <a:r>
              <a:rPr lang="en-US" altLang="zh-CN" dirty="0">
                <a:solidFill>
                  <a:schemeClr val="tx1">
                    <a:lumMod val="75000"/>
                    <a:lumOff val="25000"/>
                  </a:schemeClr>
                </a:solidFill>
              </a:rPr>
              <a:t>ACF</a:t>
            </a:r>
            <a:r>
              <a:rPr lang="zh-CN" altLang="en-US" dirty="0">
                <a:solidFill>
                  <a:schemeClr val="tx1">
                    <a:lumMod val="75000"/>
                    <a:lumOff val="25000"/>
                  </a:schemeClr>
                </a:solidFill>
              </a:rPr>
              <a:t>图</a:t>
            </a:r>
          </a:p>
        </p:txBody>
      </p:sp>
      <p:sp>
        <p:nvSpPr>
          <p:cNvPr id="111619"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111621"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91</a:t>
            </a:r>
          </a:p>
        </p:txBody>
      </p:sp>
      <p:pic>
        <p:nvPicPr>
          <p:cNvPr id="111622" name="Picture 2" descr="https://www.otexts.org/sites/default/files/fpp/images/usconsumptionac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25" y="1800225"/>
            <a:ext cx="6473825"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23" name="矩形 7"/>
          <p:cNvSpPr>
            <a:spLocks noChangeArrowheads="1"/>
          </p:cNvSpPr>
          <p:nvPr/>
        </p:nvSpPr>
        <p:spPr bwMode="auto">
          <a:xfrm>
            <a:off x="3714750" y="5861050"/>
            <a:ext cx="5452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dirty="0">
                <a:solidFill>
                  <a:srgbClr val="333333"/>
                </a:solidFill>
                <a:latin typeface="Droid Serif"/>
              </a:rPr>
              <a:t>ACF</a:t>
            </a:r>
            <a:endParaRPr lang="zh-CN" altLang="en-US" dirty="0"/>
          </a:p>
        </p:txBody>
      </p:sp>
      <p:sp>
        <p:nvSpPr>
          <p:cNvPr id="111624" name="矩形 9"/>
          <p:cNvSpPr>
            <a:spLocks noChangeArrowheads="1"/>
          </p:cNvSpPr>
          <p:nvPr/>
        </p:nvSpPr>
        <p:spPr bwMode="auto">
          <a:xfrm>
            <a:off x="7156450" y="5861050"/>
            <a:ext cx="6469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zh-CN" dirty="0">
                <a:solidFill>
                  <a:srgbClr val="333333"/>
                </a:solidFill>
                <a:latin typeface="Droid Serif"/>
              </a:rPr>
              <a:t>PACF</a:t>
            </a:r>
            <a:endParaRPr lang="zh-CN" alt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en-US" altLang="zh-CN" dirty="0">
                <a:solidFill>
                  <a:schemeClr val="tx1">
                    <a:lumMod val="75000"/>
                    <a:lumOff val="25000"/>
                  </a:schemeClr>
                </a:solidFill>
              </a:rPr>
              <a:t>ACF</a:t>
            </a:r>
            <a:r>
              <a:rPr lang="zh-CN" altLang="en-US" dirty="0">
                <a:solidFill>
                  <a:schemeClr val="tx1">
                    <a:lumMod val="75000"/>
                    <a:lumOff val="25000"/>
                  </a:schemeClr>
                </a:solidFill>
              </a:rPr>
              <a:t>和偏</a:t>
            </a:r>
            <a:r>
              <a:rPr lang="en-US" altLang="zh-CN" dirty="0">
                <a:solidFill>
                  <a:schemeClr val="tx1">
                    <a:lumMod val="75000"/>
                    <a:lumOff val="25000"/>
                  </a:schemeClr>
                </a:solidFill>
              </a:rPr>
              <a:t>ACF</a:t>
            </a:r>
            <a:r>
              <a:rPr lang="zh-CN" altLang="en-US" dirty="0">
                <a:solidFill>
                  <a:schemeClr val="tx1">
                    <a:lumMod val="75000"/>
                    <a:lumOff val="25000"/>
                  </a:schemeClr>
                </a:solidFill>
              </a:rPr>
              <a:t>图</a:t>
            </a:r>
          </a:p>
        </p:txBody>
      </p:sp>
      <p:sp>
        <p:nvSpPr>
          <p:cNvPr id="112643" name="内容占位符 2"/>
          <p:cNvSpPr>
            <a:spLocks noGrp="1"/>
          </p:cNvSpPr>
          <p:nvPr>
            <p:ph idx="1"/>
          </p:nvPr>
        </p:nvSpPr>
        <p:spPr/>
        <p:txBody>
          <a:bodyPr/>
          <a:lstStyle/>
          <a:p>
            <a:pPr eaLnBrk="1" hangingPunct="1"/>
            <a:r>
              <a:rPr lang="zh-CN" altLang="en-US" dirty="0"/>
              <a:t>如果数据来自</a:t>
            </a:r>
            <a:r>
              <a:rPr lang="en-US" altLang="zh-CN" dirty="0"/>
              <a:t>an </a:t>
            </a:r>
            <a:r>
              <a:rPr lang="en-US" altLang="zh-CN" dirty="0">
                <a:solidFill>
                  <a:srgbClr val="0000FF"/>
                </a:solidFill>
              </a:rPr>
              <a:t>ARIMA(p,d,0)</a:t>
            </a:r>
            <a:r>
              <a:rPr lang="en-US" altLang="zh-CN" dirty="0"/>
              <a:t> </a:t>
            </a:r>
            <a:r>
              <a:rPr lang="zh-CN" altLang="en-US" dirty="0"/>
              <a:t>或</a:t>
            </a:r>
            <a:r>
              <a:rPr lang="en-US" altLang="zh-CN" dirty="0"/>
              <a:t> </a:t>
            </a:r>
            <a:r>
              <a:rPr lang="en-US" altLang="zh-CN" dirty="0">
                <a:solidFill>
                  <a:srgbClr val="0000FF"/>
                </a:solidFill>
              </a:rPr>
              <a:t>ARIMA(0,d,q)</a:t>
            </a:r>
            <a:r>
              <a:rPr lang="zh-CN" altLang="en-US" dirty="0"/>
              <a:t>模型，那么</a:t>
            </a:r>
            <a:r>
              <a:rPr lang="en-US" altLang="zh-CN" dirty="0"/>
              <a:t>ACF</a:t>
            </a:r>
            <a:r>
              <a:rPr lang="zh-CN" altLang="en-US" dirty="0"/>
              <a:t>和</a:t>
            </a:r>
            <a:r>
              <a:rPr lang="en-US" altLang="zh-CN" dirty="0"/>
              <a:t>PACF</a:t>
            </a:r>
            <a:r>
              <a:rPr lang="zh-CN" altLang="en-US" dirty="0"/>
              <a:t>图有助于确定</a:t>
            </a:r>
            <a:r>
              <a:rPr lang="en-US" altLang="zh-CN" dirty="0"/>
              <a:t>p</a:t>
            </a:r>
            <a:r>
              <a:rPr lang="zh-CN" altLang="en-US" dirty="0"/>
              <a:t>或</a:t>
            </a:r>
            <a:r>
              <a:rPr lang="en-US" altLang="zh-CN" dirty="0"/>
              <a:t>q</a:t>
            </a:r>
            <a:r>
              <a:rPr lang="zh-CN" altLang="en-US" dirty="0"/>
              <a:t>的值。如果</a:t>
            </a:r>
            <a:r>
              <a:rPr lang="en-US" altLang="zh-CN" dirty="0"/>
              <a:t>p</a:t>
            </a:r>
            <a:r>
              <a:rPr lang="zh-CN" altLang="en-US" dirty="0"/>
              <a:t>和</a:t>
            </a:r>
            <a:r>
              <a:rPr lang="en-US" altLang="zh-CN" dirty="0"/>
              <a:t>q</a:t>
            </a:r>
            <a:r>
              <a:rPr lang="zh-CN" altLang="en-US" dirty="0"/>
              <a:t>都是正的，那么这些图无助于找到合适的</a:t>
            </a:r>
            <a:r>
              <a:rPr lang="en-US" altLang="zh-CN" dirty="0"/>
              <a:t>p</a:t>
            </a:r>
            <a:r>
              <a:rPr lang="zh-CN" altLang="en-US" dirty="0"/>
              <a:t>和</a:t>
            </a:r>
            <a:r>
              <a:rPr lang="en-US" altLang="zh-CN" dirty="0"/>
              <a:t>q</a:t>
            </a:r>
            <a:r>
              <a:rPr lang="zh-CN" altLang="en-US" dirty="0"/>
              <a:t>值。</a:t>
            </a:r>
          </a:p>
        </p:txBody>
      </p:sp>
      <p:sp>
        <p:nvSpPr>
          <p:cNvPr id="112644"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11264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92</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en-US" altLang="zh-CN" dirty="0">
                <a:solidFill>
                  <a:schemeClr val="tx1">
                    <a:lumMod val="75000"/>
                    <a:lumOff val="25000"/>
                  </a:schemeClr>
                </a:solidFill>
              </a:rPr>
              <a:t>ACF</a:t>
            </a:r>
            <a:r>
              <a:rPr lang="zh-CN" altLang="en-US" dirty="0">
                <a:solidFill>
                  <a:schemeClr val="tx1">
                    <a:lumMod val="75000"/>
                    <a:lumOff val="25000"/>
                  </a:schemeClr>
                </a:solidFill>
              </a:rPr>
              <a:t>和偏</a:t>
            </a:r>
            <a:r>
              <a:rPr lang="en-US" altLang="zh-CN" dirty="0">
                <a:solidFill>
                  <a:schemeClr val="tx1">
                    <a:lumMod val="75000"/>
                    <a:lumOff val="25000"/>
                  </a:schemeClr>
                </a:solidFill>
              </a:rPr>
              <a:t>ACF</a:t>
            </a:r>
            <a:r>
              <a:rPr lang="zh-CN" altLang="en-US" dirty="0">
                <a:solidFill>
                  <a:schemeClr val="tx1">
                    <a:lumMod val="75000"/>
                    <a:lumOff val="25000"/>
                  </a:schemeClr>
                </a:solidFill>
              </a:rPr>
              <a:t>图</a:t>
            </a:r>
          </a:p>
        </p:txBody>
      </p:sp>
      <p:sp>
        <p:nvSpPr>
          <p:cNvPr id="3" name="内容占位符 2">
            <a:extLst/>
          </p:cNvPr>
          <p:cNvSpPr>
            <a:spLocks noGrp="1"/>
          </p:cNvSpPr>
          <p:nvPr>
            <p:ph idx="1"/>
          </p:nvPr>
        </p:nvSpPr>
        <p:spPr/>
        <p:txBody>
          <a:bodyPr rtlCol="0">
            <a:normAutofit/>
          </a:bodyPr>
          <a:lstStyle/>
          <a:p>
            <a:pPr marL="514350" indent="-514350" eaLnBrk="1" fontAlgn="auto" hangingPunct="1">
              <a:buFont typeface="+mj-lt"/>
              <a:buAutoNum type="arabicPeriod"/>
              <a:defRPr/>
            </a:pPr>
            <a:r>
              <a:rPr lang="zh-CN" altLang="en-US" dirty="0">
                <a:solidFill>
                  <a:schemeClr val="tx1">
                    <a:lumMod val="75000"/>
                    <a:lumOff val="25000"/>
                  </a:schemeClr>
                </a:solidFill>
              </a:rPr>
              <a:t>如果差异数据的</a:t>
            </a:r>
            <a:r>
              <a:rPr lang="en-US" altLang="zh-CN" dirty="0">
                <a:solidFill>
                  <a:schemeClr val="tx1">
                    <a:lumMod val="75000"/>
                    <a:lumOff val="25000"/>
                  </a:schemeClr>
                </a:solidFill>
              </a:rPr>
              <a:t>ACF</a:t>
            </a:r>
            <a:r>
              <a:rPr lang="zh-CN" altLang="en-US" dirty="0">
                <a:solidFill>
                  <a:schemeClr val="tx1">
                    <a:lumMod val="75000"/>
                    <a:lumOff val="25000"/>
                  </a:schemeClr>
                </a:solidFill>
              </a:rPr>
              <a:t>和</a:t>
            </a:r>
            <a:r>
              <a:rPr lang="en-US" altLang="zh-CN" dirty="0">
                <a:solidFill>
                  <a:schemeClr val="tx1">
                    <a:lumMod val="75000"/>
                    <a:lumOff val="25000"/>
                  </a:schemeClr>
                </a:solidFill>
              </a:rPr>
              <a:t>PACF</a:t>
            </a:r>
            <a:r>
              <a:rPr lang="zh-CN" altLang="en-US" dirty="0">
                <a:solidFill>
                  <a:schemeClr val="tx1">
                    <a:lumMod val="75000"/>
                    <a:lumOff val="25000"/>
                  </a:schemeClr>
                </a:solidFill>
              </a:rPr>
              <a:t>图显示以下模式，则数据可能遵循</a:t>
            </a:r>
            <a:r>
              <a:rPr lang="en-US" altLang="zh-CN" dirty="0"/>
              <a:t>ARIMA(p,d,0)</a:t>
            </a:r>
            <a:r>
              <a:rPr lang="zh-CN" altLang="en-US" dirty="0">
                <a:solidFill>
                  <a:schemeClr val="tx1">
                    <a:lumMod val="75000"/>
                    <a:lumOff val="25000"/>
                  </a:schemeClr>
                </a:solidFill>
              </a:rPr>
              <a:t>模型：</a:t>
            </a:r>
          </a:p>
          <a:p>
            <a:pPr marL="384048" lvl="1" indent="-182880" eaLnBrk="1" hangingPunct="1">
              <a:buFont typeface="Wingdings" panose="05000000000000000000" pitchFamily="2" charset="2"/>
              <a:buChar char="Ø"/>
              <a:defRPr/>
            </a:pPr>
            <a:r>
              <a:rPr lang="zh-CN" altLang="en-US" dirty="0">
                <a:solidFill>
                  <a:schemeClr val="tx1">
                    <a:lumMod val="75000"/>
                    <a:lumOff val="25000"/>
                  </a:schemeClr>
                </a:solidFill>
              </a:rPr>
              <a:t> </a:t>
            </a:r>
            <a:r>
              <a:rPr lang="en-US" altLang="zh-CN" dirty="0">
                <a:solidFill>
                  <a:schemeClr val="tx1">
                    <a:lumMod val="75000"/>
                    <a:lumOff val="25000"/>
                  </a:schemeClr>
                </a:solidFill>
              </a:rPr>
              <a:t>ACF</a:t>
            </a:r>
            <a:r>
              <a:rPr lang="zh-CN" altLang="en-US" dirty="0">
                <a:solidFill>
                  <a:schemeClr val="tx1">
                    <a:lumMod val="75000"/>
                    <a:lumOff val="25000"/>
                  </a:schemeClr>
                </a:solidFill>
              </a:rPr>
              <a:t>呈指数衰减或正弦曲线；</a:t>
            </a:r>
          </a:p>
          <a:p>
            <a:pPr marL="384048" lvl="1" indent="-182880" eaLnBrk="1" hangingPunct="1">
              <a:buFont typeface="Wingdings" panose="05000000000000000000" pitchFamily="2" charset="2"/>
              <a:buChar char="Ø"/>
              <a:defRPr/>
            </a:pPr>
            <a:r>
              <a:rPr lang="zh-CN" altLang="en-US" dirty="0">
                <a:solidFill>
                  <a:schemeClr val="tx1">
                    <a:lumMod val="75000"/>
                    <a:lumOff val="25000"/>
                  </a:schemeClr>
                </a:solidFill>
              </a:rPr>
              <a:t> </a:t>
            </a:r>
            <a:r>
              <a:rPr lang="en-US" altLang="zh-CN" dirty="0">
                <a:solidFill>
                  <a:schemeClr val="tx1">
                    <a:lumMod val="75000"/>
                    <a:lumOff val="25000"/>
                  </a:schemeClr>
                </a:solidFill>
              </a:rPr>
              <a:t>PACF</a:t>
            </a:r>
            <a:r>
              <a:rPr lang="zh-CN" altLang="en-US" dirty="0">
                <a:solidFill>
                  <a:schemeClr val="tx1">
                    <a:lumMod val="75000"/>
                    <a:lumOff val="25000"/>
                  </a:schemeClr>
                </a:solidFill>
              </a:rPr>
              <a:t>中滞后</a:t>
            </a:r>
            <a:r>
              <a:rPr lang="en-US" altLang="zh-CN" dirty="0">
                <a:solidFill>
                  <a:schemeClr val="tx1">
                    <a:lumMod val="75000"/>
                    <a:lumOff val="25000"/>
                  </a:schemeClr>
                </a:solidFill>
              </a:rPr>
              <a:t>p</a:t>
            </a:r>
            <a:r>
              <a:rPr lang="zh-CN" altLang="en-US" dirty="0">
                <a:solidFill>
                  <a:schemeClr val="tx1">
                    <a:lumMod val="75000"/>
                    <a:lumOff val="25000"/>
                  </a:schemeClr>
                </a:solidFill>
              </a:rPr>
              <a:t>处有一个明显的峰值，但没有超过滞后</a:t>
            </a:r>
            <a:r>
              <a:rPr lang="en-US" altLang="zh-CN" dirty="0">
                <a:solidFill>
                  <a:schemeClr val="tx1">
                    <a:lumMod val="75000"/>
                    <a:lumOff val="25000"/>
                  </a:schemeClr>
                </a:solidFill>
              </a:rPr>
              <a:t>p</a:t>
            </a:r>
            <a:r>
              <a:rPr lang="zh-CN" altLang="en-US" dirty="0">
                <a:solidFill>
                  <a:schemeClr val="tx1">
                    <a:lumMod val="75000"/>
                    <a:lumOff val="25000"/>
                  </a:schemeClr>
                </a:solidFill>
              </a:rPr>
              <a:t>的峰值。</a:t>
            </a:r>
          </a:p>
          <a:p>
            <a:pPr marL="514350" indent="-514350" eaLnBrk="1" fontAlgn="auto" hangingPunct="1">
              <a:buFont typeface="+mj-lt"/>
              <a:buAutoNum type="arabicPeriod"/>
              <a:defRPr/>
            </a:pPr>
            <a:r>
              <a:rPr lang="zh-CN" altLang="en-US" dirty="0">
                <a:solidFill>
                  <a:schemeClr val="tx1">
                    <a:lumMod val="75000"/>
                    <a:lumOff val="25000"/>
                  </a:schemeClr>
                </a:solidFill>
              </a:rPr>
              <a:t>如果差异数据的</a:t>
            </a:r>
            <a:r>
              <a:rPr lang="en-US" altLang="zh-CN" dirty="0">
                <a:solidFill>
                  <a:schemeClr val="tx1">
                    <a:lumMod val="75000"/>
                    <a:lumOff val="25000"/>
                  </a:schemeClr>
                </a:solidFill>
              </a:rPr>
              <a:t>ACF</a:t>
            </a:r>
            <a:r>
              <a:rPr lang="zh-CN" altLang="en-US" dirty="0">
                <a:solidFill>
                  <a:schemeClr val="tx1">
                    <a:lumMod val="75000"/>
                    <a:lumOff val="25000"/>
                  </a:schemeClr>
                </a:solidFill>
              </a:rPr>
              <a:t>和</a:t>
            </a:r>
            <a:r>
              <a:rPr lang="en-US" altLang="zh-CN" dirty="0">
                <a:solidFill>
                  <a:schemeClr val="tx1">
                    <a:lumMod val="75000"/>
                    <a:lumOff val="25000"/>
                  </a:schemeClr>
                </a:solidFill>
              </a:rPr>
              <a:t>PACF</a:t>
            </a:r>
            <a:r>
              <a:rPr lang="zh-CN" altLang="en-US" dirty="0">
                <a:solidFill>
                  <a:schemeClr val="tx1">
                    <a:lumMod val="75000"/>
                    <a:lumOff val="25000"/>
                  </a:schemeClr>
                </a:solidFill>
              </a:rPr>
              <a:t>图显示以下模式，数据可能遵循</a:t>
            </a:r>
            <a:r>
              <a:rPr lang="en-US" altLang="zh-CN" dirty="0"/>
              <a:t>ARIMA(0,d,q)</a:t>
            </a:r>
            <a:r>
              <a:rPr lang="zh-CN" altLang="en-US" dirty="0">
                <a:solidFill>
                  <a:schemeClr val="tx1">
                    <a:lumMod val="75000"/>
                    <a:lumOff val="25000"/>
                  </a:schemeClr>
                </a:solidFill>
              </a:rPr>
              <a:t>模型：</a:t>
            </a:r>
          </a:p>
          <a:p>
            <a:pPr marL="384048" lvl="1" indent="-182880" eaLnBrk="1" hangingPunct="1">
              <a:buFont typeface="Wingdings" panose="05000000000000000000" pitchFamily="2" charset="2"/>
              <a:buChar char="Ø"/>
              <a:defRPr/>
            </a:pPr>
            <a:r>
              <a:rPr lang="zh-CN" altLang="en-US" dirty="0">
                <a:solidFill>
                  <a:schemeClr val="tx1">
                    <a:lumMod val="75000"/>
                    <a:lumOff val="25000"/>
                  </a:schemeClr>
                </a:solidFill>
              </a:rPr>
              <a:t> </a:t>
            </a:r>
            <a:r>
              <a:rPr lang="en-US" altLang="zh-CN" dirty="0">
                <a:solidFill>
                  <a:schemeClr val="tx1">
                    <a:lumMod val="75000"/>
                    <a:lumOff val="25000"/>
                  </a:schemeClr>
                </a:solidFill>
              </a:rPr>
              <a:t>PACF</a:t>
            </a:r>
            <a:r>
              <a:rPr lang="zh-CN" altLang="en-US" dirty="0">
                <a:solidFill>
                  <a:schemeClr val="tx1">
                    <a:lumMod val="75000"/>
                    <a:lumOff val="25000"/>
                  </a:schemeClr>
                </a:solidFill>
              </a:rPr>
              <a:t>呈指数衰减或正弦曲线；</a:t>
            </a:r>
          </a:p>
          <a:p>
            <a:pPr marL="384048" lvl="1" indent="-182880" eaLnBrk="1" hangingPunct="1">
              <a:buFont typeface="Wingdings" panose="05000000000000000000" pitchFamily="2" charset="2"/>
              <a:buChar char="Ø"/>
              <a:defRPr/>
            </a:pPr>
            <a:r>
              <a:rPr lang="zh-CN" altLang="en-US" dirty="0">
                <a:solidFill>
                  <a:schemeClr val="tx1">
                    <a:lumMod val="75000"/>
                    <a:lumOff val="25000"/>
                  </a:schemeClr>
                </a:solidFill>
              </a:rPr>
              <a:t> </a:t>
            </a:r>
            <a:r>
              <a:rPr lang="en-US" altLang="zh-CN" dirty="0">
                <a:solidFill>
                  <a:schemeClr val="tx1">
                    <a:lumMod val="75000"/>
                    <a:lumOff val="25000"/>
                  </a:schemeClr>
                </a:solidFill>
              </a:rPr>
              <a:t>ACF</a:t>
            </a:r>
            <a:r>
              <a:rPr lang="zh-CN" altLang="en-US" dirty="0">
                <a:solidFill>
                  <a:schemeClr val="tx1">
                    <a:lumMod val="75000"/>
                    <a:lumOff val="25000"/>
                  </a:schemeClr>
                </a:solidFill>
              </a:rPr>
              <a:t>在滞后</a:t>
            </a:r>
            <a:r>
              <a:rPr lang="en-US" altLang="zh-CN" dirty="0">
                <a:solidFill>
                  <a:schemeClr val="tx1">
                    <a:lumMod val="75000"/>
                    <a:lumOff val="25000"/>
                  </a:schemeClr>
                </a:solidFill>
              </a:rPr>
              <a:t>q</a:t>
            </a:r>
            <a:r>
              <a:rPr lang="zh-CN" altLang="en-US" dirty="0">
                <a:solidFill>
                  <a:schemeClr val="tx1">
                    <a:lumMod val="75000"/>
                    <a:lumOff val="25000"/>
                  </a:schemeClr>
                </a:solidFill>
              </a:rPr>
              <a:t>处有一个明显的峰值，但没有超过滞后</a:t>
            </a:r>
            <a:r>
              <a:rPr lang="en-US" altLang="zh-CN" dirty="0">
                <a:solidFill>
                  <a:schemeClr val="tx1">
                    <a:lumMod val="75000"/>
                    <a:lumOff val="25000"/>
                  </a:schemeClr>
                </a:solidFill>
              </a:rPr>
              <a:t>q</a:t>
            </a:r>
            <a:r>
              <a:rPr lang="zh-CN" altLang="en-US" dirty="0">
                <a:solidFill>
                  <a:schemeClr val="tx1">
                    <a:lumMod val="75000"/>
                    <a:lumOff val="25000"/>
                  </a:schemeClr>
                </a:solidFill>
              </a:rPr>
              <a:t>。</a:t>
            </a:r>
          </a:p>
        </p:txBody>
      </p:sp>
      <p:sp>
        <p:nvSpPr>
          <p:cNvPr id="113668"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11367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93</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估计和顺序选择</a:t>
            </a:r>
            <a:endParaRPr lang="zh-CN" altLang="en-US" dirty="0">
              <a:solidFill>
                <a:schemeClr val="tx1">
                  <a:lumMod val="75000"/>
                  <a:lumOff val="25000"/>
                </a:schemeClr>
              </a:solidFill>
            </a:endParaRPr>
          </a:p>
        </p:txBody>
      </p:sp>
      <p:sp>
        <p:nvSpPr>
          <p:cNvPr id="115715" name="内容占位符 2"/>
          <p:cNvSpPr>
            <a:spLocks noGrp="1"/>
          </p:cNvSpPr>
          <p:nvPr>
            <p:ph idx="1"/>
          </p:nvPr>
        </p:nvSpPr>
        <p:spPr/>
        <p:txBody>
          <a:bodyPr/>
          <a:lstStyle/>
          <a:p>
            <a:pPr eaLnBrk="1" hangingPunct="1"/>
            <a:r>
              <a:rPr lang="zh-CN" altLang="en-US" dirty="0"/>
              <a:t>极大似然估计</a:t>
            </a:r>
          </a:p>
          <a:p>
            <a:pPr eaLnBrk="1" hangingPunct="1"/>
            <a:r>
              <a:rPr lang="zh-CN" altLang="en-US" dirty="0"/>
              <a:t>当</a:t>
            </a:r>
            <a:r>
              <a:rPr lang="en-US" altLang="zh-CN" dirty="0"/>
              <a:t>R</a:t>
            </a:r>
            <a:r>
              <a:rPr lang="zh-CN" altLang="en-US" dirty="0"/>
              <a:t>估计</a:t>
            </a:r>
            <a:r>
              <a:rPr lang="en-US" altLang="zh-CN" dirty="0"/>
              <a:t>ARIMA</a:t>
            </a:r>
            <a:r>
              <a:rPr lang="zh-CN" altLang="en-US" dirty="0"/>
              <a:t>模型时，它使用极大似然估计（</a:t>
            </a:r>
            <a:r>
              <a:rPr lang="en-US" altLang="zh-CN" dirty="0"/>
              <a:t>MLE</a:t>
            </a:r>
            <a:r>
              <a:rPr lang="zh-CN" altLang="en-US" dirty="0"/>
              <a:t>）。这种方法找到的参数值，最大限度地获得我们所观察到的数据的概率。</a:t>
            </a:r>
            <a:endParaRPr lang="en-US" altLang="zh-CN" dirty="0"/>
          </a:p>
          <a:p>
            <a:pPr eaLnBrk="1" hangingPunct="1"/>
            <a:endParaRPr lang="en-US" altLang="zh-CN" dirty="0"/>
          </a:p>
          <a:p>
            <a:pPr eaLnBrk="1" hangingPunct="1"/>
            <a:r>
              <a:rPr lang="zh-CN" altLang="en-US" dirty="0"/>
              <a:t>在实践中，</a:t>
            </a:r>
            <a:r>
              <a:rPr lang="en-US" altLang="zh-CN" dirty="0"/>
              <a:t>R</a:t>
            </a:r>
            <a:r>
              <a:rPr lang="zh-CN" altLang="en-US" dirty="0"/>
              <a:t>将报告数据的对数似然值，即来自估计模型的观测数据概率的对数。对于给定的</a:t>
            </a:r>
            <a:r>
              <a:rPr lang="en-US" altLang="zh-CN" dirty="0"/>
              <a:t>p</a:t>
            </a:r>
            <a:r>
              <a:rPr lang="zh-CN" altLang="en-US" dirty="0"/>
              <a:t>、</a:t>
            </a:r>
            <a:r>
              <a:rPr lang="en-US" altLang="zh-CN" dirty="0"/>
              <a:t>d</a:t>
            </a:r>
            <a:r>
              <a:rPr lang="zh-CN" altLang="en-US" dirty="0"/>
              <a:t>和</a:t>
            </a:r>
            <a:r>
              <a:rPr lang="en-US" altLang="zh-CN" dirty="0"/>
              <a:t>q</a:t>
            </a:r>
            <a:r>
              <a:rPr lang="zh-CN" altLang="en-US" dirty="0"/>
              <a:t>值，</a:t>
            </a:r>
            <a:r>
              <a:rPr lang="en-US" altLang="zh-CN" dirty="0"/>
              <a:t>R</a:t>
            </a:r>
            <a:r>
              <a:rPr lang="zh-CN" altLang="en-US" dirty="0"/>
              <a:t>在寻找参数估计值时会尽量使对数似然最大化。</a:t>
            </a:r>
          </a:p>
        </p:txBody>
      </p:sp>
      <p:sp>
        <p:nvSpPr>
          <p:cNvPr id="115716"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11571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94</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normAutofit/>
          </a:bodyPr>
          <a:lstStyle/>
          <a:p>
            <a:pPr eaLnBrk="1" fontAlgn="auto" hangingPunct="1">
              <a:spcAft>
                <a:spcPts val="0"/>
              </a:spcAft>
              <a:defRPr/>
            </a:pPr>
            <a:r>
              <a:rPr lang="zh-CN" altLang="en-US" dirty="0">
                <a:solidFill>
                  <a:schemeClr val="tx1">
                    <a:lumMod val="75000"/>
                    <a:lumOff val="25000"/>
                  </a:schemeClr>
                </a:solidFill>
              </a:rPr>
              <a:t>信息准则</a:t>
            </a:r>
          </a:p>
        </p:txBody>
      </p:sp>
      <p:sp>
        <p:nvSpPr>
          <p:cNvPr id="116739" name="内容占位符 2"/>
          <p:cNvSpPr>
            <a:spLocks noGrp="1"/>
          </p:cNvSpPr>
          <p:nvPr>
            <p:ph idx="1"/>
          </p:nvPr>
        </p:nvSpPr>
        <p:spPr/>
        <p:txBody>
          <a:bodyPr/>
          <a:lstStyle/>
          <a:p>
            <a:pPr eaLnBrk="1" hangingPunct="1">
              <a:lnSpc>
                <a:spcPct val="100000"/>
              </a:lnSpc>
              <a:spcAft>
                <a:spcPts val="600"/>
              </a:spcAft>
            </a:pPr>
            <a:r>
              <a:rPr lang="en-US" altLang="zh-CN" dirty="0"/>
              <a:t>Akaike</a:t>
            </a:r>
            <a:r>
              <a:rPr lang="zh-CN" altLang="en-US" dirty="0"/>
              <a:t>的信息准则（</a:t>
            </a:r>
            <a:r>
              <a:rPr lang="en-US" altLang="zh-CN" dirty="0"/>
              <a:t>AIC</a:t>
            </a:r>
            <a:r>
              <a:rPr lang="zh-CN" altLang="en-US" dirty="0"/>
              <a:t>）在选择回归预测因子时很有用，也可用于确定</a:t>
            </a:r>
            <a:r>
              <a:rPr lang="en-US" altLang="zh-CN" dirty="0"/>
              <a:t>ARIMA</a:t>
            </a:r>
            <a:r>
              <a:rPr lang="zh-CN" altLang="en-US" dirty="0"/>
              <a:t>模型的阶数。可以写为</a:t>
            </a:r>
          </a:p>
        </p:txBody>
      </p:sp>
      <p:sp>
        <p:nvSpPr>
          <p:cNvPr id="116740"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11674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95</a:t>
            </a:r>
          </a:p>
        </p:txBody>
      </p:sp>
      <p:pic>
        <p:nvPicPr>
          <p:cNvPr id="116743"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56038" y="2635250"/>
            <a:ext cx="46990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0F51EFB2-F83A-438D-BC05-1A779D111CB6}"/>
                  </a:ext>
                </a:extLst>
              </p:cNvPr>
              <p:cNvSpPr/>
              <p:nvPr/>
            </p:nvSpPr>
            <p:spPr>
              <a:xfrm>
                <a:off x="2336271" y="3933362"/>
                <a:ext cx="7738534" cy="734240"/>
              </a:xfrm>
              <a:prstGeom prst="rect">
                <a:avLst/>
              </a:prstGeom>
            </p:spPr>
            <p:txBody>
              <a:bodyPr wrap="square">
                <a:spAutoFit/>
              </a:bodyPr>
              <a:lstStyle/>
              <a:p>
                <a:r>
                  <a:rPr lang="zh-CN" altLang="en-US" sz="2000" dirty="0"/>
                  <a:t>式中，L是数据的似然值，如果c≠0，k=1，如果c=0，k=0。请注意，括号中的最后一项是模型中参数的数量（包括</a:t>
                </a:r>
                <a14:m>
                  <m:oMath xmlns:m="http://schemas.openxmlformats.org/officeDocument/2006/math">
                    <m:sSup>
                      <m:sSupPr>
                        <m:ctrlPr>
                          <a:rPr lang="en-US" altLang="zh-CN" sz="2000" i="1" dirty="0" smtClean="0">
                            <a:latin typeface="Cambria Math" panose="02040503050406030204" pitchFamily="18" charset="0"/>
                          </a:rPr>
                        </m:ctrlPr>
                      </m:sSupPr>
                      <m:e>
                        <m:r>
                          <a:rPr lang="zh-CN" altLang="en-US" sz="2000" i="1" dirty="0" smtClean="0">
                            <a:latin typeface="Cambria Math" panose="02040503050406030204" pitchFamily="18" charset="0"/>
                          </a:rPr>
                          <m:t>𝜎</m:t>
                        </m:r>
                      </m:e>
                      <m:sup>
                        <m:r>
                          <a:rPr lang="en-US" altLang="zh-CN" sz="2000" b="0" i="1" dirty="0" smtClean="0">
                            <a:latin typeface="Cambria Math" panose="02040503050406030204" pitchFamily="18" charset="0"/>
                          </a:rPr>
                          <m:t>2</m:t>
                        </m:r>
                      </m:sup>
                    </m:sSup>
                  </m:oMath>
                </a14:m>
                <a:r>
                  <a:rPr lang="zh-CN" altLang="en-US" sz="2000" dirty="0"/>
                  <a:t>，残差的方差）</a:t>
                </a:r>
              </a:p>
            </p:txBody>
          </p:sp>
        </mc:Choice>
        <mc:Fallback xmlns="">
          <p:sp>
            <p:nvSpPr>
              <p:cNvPr id="3" name="矩形 2">
                <a:extLst>
                  <a:ext uri="{FF2B5EF4-FFF2-40B4-BE49-F238E27FC236}">
                    <a16:creationId xmlns:a16="http://schemas.microsoft.com/office/drawing/2014/main" id="{0F51EFB2-F83A-438D-BC05-1A779D111CB6}"/>
                  </a:ext>
                </a:extLst>
              </p:cNvPr>
              <p:cNvSpPr>
                <a:spLocks noRot="1" noChangeAspect="1" noMove="1" noResize="1" noEditPoints="1" noAdjustHandles="1" noChangeArrowheads="1" noChangeShapeType="1" noTextEdit="1"/>
              </p:cNvSpPr>
              <p:nvPr/>
            </p:nvSpPr>
            <p:spPr>
              <a:xfrm>
                <a:off x="2336271" y="3933362"/>
                <a:ext cx="7738534" cy="734240"/>
              </a:xfrm>
              <a:prstGeom prst="rect">
                <a:avLst/>
              </a:prstGeom>
              <a:blipFill>
                <a:blip r:embed="rId3"/>
                <a:stretch>
                  <a:fillRect l="-787" t="-6612" b="-7438"/>
                </a:stretch>
              </a:blipFill>
            </p:spPr>
            <p:txBody>
              <a:bodyPr/>
              <a:lstStyle/>
              <a:p>
                <a:r>
                  <a:rPr lang="zh-CN" altLang="en-US">
                    <a:noFill/>
                  </a:rPr>
                  <a:t> </a:t>
                </a:r>
              </a:p>
            </p:txBody>
          </p:sp>
        </mc:Fallback>
      </mc:AlternateContent>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dirty="0">
                <a:solidFill>
                  <a:schemeClr val="tx1">
                    <a:lumMod val="75000"/>
                    <a:lumOff val="25000"/>
                  </a:schemeClr>
                </a:solidFill>
              </a:rPr>
              <a:t>信息准则</a:t>
            </a:r>
          </a:p>
        </p:txBody>
      </p:sp>
      <p:sp>
        <p:nvSpPr>
          <p:cNvPr id="117763"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117765"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96</a:t>
            </a:r>
          </a:p>
        </p:txBody>
      </p:sp>
      <p:pic>
        <p:nvPicPr>
          <p:cNvPr id="117766" name="图片 6"/>
          <p:cNvPicPr>
            <a:picLocks noChangeAspect="1"/>
          </p:cNvPicPr>
          <p:nvPr/>
        </p:nvPicPr>
        <p:blipFill rotWithShape="1">
          <a:blip r:embed="rId2">
            <a:extLst>
              <a:ext uri="{28A0092B-C50C-407E-A947-70E740481C1C}">
                <a14:useLocalDpi xmlns:a14="http://schemas.microsoft.com/office/drawing/2010/main" val="0"/>
              </a:ext>
            </a:extLst>
          </a:blip>
          <a:srcRect t="17536" b="57970"/>
          <a:stretch/>
        </p:blipFill>
        <p:spPr bwMode="auto">
          <a:xfrm>
            <a:off x="1303338" y="2057102"/>
            <a:ext cx="10174287"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a:extLst>
              <a:ext uri="{FF2B5EF4-FFF2-40B4-BE49-F238E27FC236}">
                <a16:creationId xmlns:a16="http://schemas.microsoft.com/office/drawing/2014/main" id="{C60392EA-DF0E-4E2D-8611-3166DAAE37B6}"/>
              </a:ext>
            </a:extLst>
          </p:cNvPr>
          <p:cNvPicPr>
            <a:picLocks noChangeAspect="1"/>
          </p:cNvPicPr>
          <p:nvPr/>
        </p:nvPicPr>
        <p:blipFill rotWithShape="1">
          <a:blip r:embed="rId2">
            <a:extLst>
              <a:ext uri="{28A0092B-C50C-407E-A947-70E740481C1C}">
                <a14:useLocalDpi xmlns:a14="http://schemas.microsoft.com/office/drawing/2010/main" val="0"/>
              </a:ext>
            </a:extLst>
          </a:blip>
          <a:srcRect l="8357" t="57738" r="10923" b="27219"/>
          <a:stretch/>
        </p:blipFill>
        <p:spPr bwMode="auto">
          <a:xfrm>
            <a:off x="1989666" y="3868970"/>
            <a:ext cx="8212667" cy="613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77358047-CA03-4303-BD75-9864F6866A22}"/>
              </a:ext>
            </a:extLst>
          </p:cNvPr>
          <p:cNvSpPr txBox="1"/>
          <p:nvPr/>
        </p:nvSpPr>
        <p:spPr>
          <a:xfrm>
            <a:off x="1303338" y="1557867"/>
            <a:ext cx="5673195" cy="461665"/>
          </a:xfrm>
          <a:prstGeom prst="rect">
            <a:avLst/>
          </a:prstGeom>
          <a:noFill/>
        </p:spPr>
        <p:txBody>
          <a:bodyPr wrap="square" rtlCol="0">
            <a:spAutoFit/>
          </a:bodyPr>
          <a:lstStyle/>
          <a:p>
            <a:r>
              <a:rPr lang="zh-CN" altLang="en-US" sz="2400" dirty="0"/>
              <a:t>对于</a:t>
            </a:r>
            <a:r>
              <a:rPr lang="en-US" altLang="zh-CN" sz="2400" dirty="0"/>
              <a:t>ARIMA</a:t>
            </a:r>
            <a:r>
              <a:rPr lang="zh-CN" altLang="en-US" sz="2400" dirty="0"/>
              <a:t>模型，修正</a:t>
            </a:r>
            <a:r>
              <a:rPr lang="en-US" altLang="zh-CN" sz="2400" dirty="0"/>
              <a:t>AIC</a:t>
            </a:r>
            <a:r>
              <a:rPr lang="zh-CN" altLang="en-US" sz="2400" dirty="0"/>
              <a:t>可以写为</a:t>
            </a:r>
          </a:p>
        </p:txBody>
      </p:sp>
      <p:sp>
        <p:nvSpPr>
          <p:cNvPr id="9" name="文本框 8">
            <a:extLst>
              <a:ext uri="{FF2B5EF4-FFF2-40B4-BE49-F238E27FC236}">
                <a16:creationId xmlns:a16="http://schemas.microsoft.com/office/drawing/2014/main" id="{6F3FF109-8391-44CE-879D-EEAA5DB6D7FF}"/>
              </a:ext>
            </a:extLst>
          </p:cNvPr>
          <p:cNvSpPr txBox="1"/>
          <p:nvPr/>
        </p:nvSpPr>
        <p:spPr>
          <a:xfrm>
            <a:off x="1303338" y="3359943"/>
            <a:ext cx="5673195" cy="461665"/>
          </a:xfrm>
          <a:prstGeom prst="rect">
            <a:avLst/>
          </a:prstGeom>
          <a:noFill/>
        </p:spPr>
        <p:txBody>
          <a:bodyPr wrap="square" rtlCol="0">
            <a:spAutoFit/>
          </a:bodyPr>
          <a:lstStyle/>
          <a:p>
            <a:r>
              <a:rPr lang="zh-CN" altLang="en-US" sz="2400" dirty="0"/>
              <a:t>贝叶斯信息准则可以写为</a:t>
            </a:r>
          </a:p>
        </p:txBody>
      </p:sp>
      <p:sp>
        <p:nvSpPr>
          <p:cNvPr id="10" name="文本框 9">
            <a:extLst>
              <a:ext uri="{FF2B5EF4-FFF2-40B4-BE49-F238E27FC236}">
                <a16:creationId xmlns:a16="http://schemas.microsoft.com/office/drawing/2014/main" id="{BCB25E0B-8C55-40A2-A856-456F39333DED}"/>
              </a:ext>
            </a:extLst>
          </p:cNvPr>
          <p:cNvSpPr txBox="1"/>
          <p:nvPr/>
        </p:nvSpPr>
        <p:spPr>
          <a:xfrm>
            <a:off x="1303337" y="4778408"/>
            <a:ext cx="9025996" cy="461665"/>
          </a:xfrm>
          <a:prstGeom prst="rect">
            <a:avLst/>
          </a:prstGeom>
          <a:noFill/>
        </p:spPr>
        <p:txBody>
          <a:bodyPr wrap="square" rtlCol="0">
            <a:spAutoFit/>
          </a:bodyPr>
          <a:lstStyle/>
          <a:p>
            <a:r>
              <a:rPr lang="zh-CN" altLang="en-US" sz="2400" dirty="0"/>
              <a:t>好的模型由最小化</a:t>
            </a:r>
            <a:r>
              <a:rPr lang="en-US" altLang="zh-CN" sz="2400" dirty="0"/>
              <a:t>AIC</a:t>
            </a:r>
            <a:r>
              <a:rPr lang="zh-CN" altLang="en-US" sz="2400" dirty="0"/>
              <a:t>，</a:t>
            </a:r>
            <a:r>
              <a:rPr lang="en-US" altLang="zh-CN" sz="2400" dirty="0" err="1"/>
              <a:t>AICc</a:t>
            </a:r>
            <a:r>
              <a:rPr lang="zh-CN" altLang="en-US" sz="2400" dirty="0"/>
              <a:t>或</a:t>
            </a:r>
            <a:r>
              <a:rPr lang="en-US" altLang="zh-CN" sz="2400" dirty="0"/>
              <a:t>BIC</a:t>
            </a:r>
            <a:r>
              <a:rPr lang="zh-CN" altLang="en-US" sz="2400" dirty="0"/>
              <a:t>获得。我们偏向于使用</a:t>
            </a:r>
            <a:r>
              <a:rPr lang="en-US" altLang="zh-CN" sz="2400" dirty="0" err="1"/>
              <a:t>AICc</a:t>
            </a:r>
            <a:r>
              <a:rPr lang="zh-CN" altLang="en-US" sz="2400" dirty="0"/>
              <a:t>。</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季节性</a:t>
            </a:r>
            <a:r>
              <a:rPr lang="en-US" altLang="zh-CN">
                <a:solidFill>
                  <a:schemeClr val="tx1">
                    <a:lumMod val="75000"/>
                    <a:lumOff val="25000"/>
                  </a:schemeClr>
                </a:solidFill>
              </a:rPr>
              <a:t>ARIMA</a:t>
            </a:r>
            <a:r>
              <a:rPr lang="zh-CN" altLang="en-US">
                <a:solidFill>
                  <a:schemeClr val="tx1">
                    <a:lumMod val="75000"/>
                    <a:lumOff val="25000"/>
                  </a:schemeClr>
                </a:solidFill>
              </a:rPr>
              <a:t>模型</a:t>
            </a:r>
            <a:endParaRPr lang="zh-CN" altLang="en-US" dirty="0">
              <a:solidFill>
                <a:schemeClr val="tx1">
                  <a:lumMod val="75000"/>
                  <a:lumOff val="25000"/>
                </a:schemeClr>
              </a:solidFill>
            </a:endParaRPr>
          </a:p>
        </p:txBody>
      </p:sp>
      <p:sp>
        <p:nvSpPr>
          <p:cNvPr id="118787" name="内容占位符 2"/>
          <p:cNvSpPr>
            <a:spLocks noGrp="1"/>
          </p:cNvSpPr>
          <p:nvPr>
            <p:ph idx="1"/>
          </p:nvPr>
        </p:nvSpPr>
        <p:spPr/>
        <p:txBody>
          <a:bodyPr/>
          <a:lstStyle/>
          <a:p>
            <a:pPr eaLnBrk="1" hangingPunct="1">
              <a:lnSpc>
                <a:spcPct val="100000"/>
              </a:lnSpc>
            </a:pPr>
            <a:r>
              <a:rPr lang="zh-CN" altLang="en-US" dirty="0"/>
              <a:t>在季节性</a:t>
            </a:r>
            <a:r>
              <a:rPr lang="en-US" altLang="zh-CN" dirty="0"/>
              <a:t>ARIMA</a:t>
            </a:r>
            <a:r>
              <a:rPr lang="zh-CN" altLang="en-US" dirty="0"/>
              <a:t>模型中，季节性</a:t>
            </a:r>
            <a:r>
              <a:rPr lang="en-US" altLang="zh-CN" dirty="0"/>
              <a:t>AR</a:t>
            </a:r>
            <a:r>
              <a:rPr lang="zh-CN" altLang="en-US" dirty="0"/>
              <a:t>和</a:t>
            </a:r>
            <a:r>
              <a:rPr lang="en-US" altLang="zh-CN" dirty="0"/>
              <a:t>MA</a:t>
            </a:r>
            <a:r>
              <a:rPr lang="zh-CN" altLang="en-US" dirty="0"/>
              <a:t>项使用数据值和误差预测</a:t>
            </a:r>
            <a:r>
              <a:rPr lang="en-US" altLang="zh-CN" i="1" dirty="0" err="1"/>
              <a:t>x</a:t>
            </a:r>
            <a:r>
              <a:rPr lang="en-US" altLang="zh-CN" i="1" baseline="-25000" dirty="0" err="1"/>
              <a:t>t</a:t>
            </a:r>
            <a:r>
              <a:rPr lang="en-US" altLang="zh-CN" i="1" baseline="-25000" dirty="0"/>
              <a:t> </a:t>
            </a:r>
            <a:r>
              <a:rPr lang="zh-CN" altLang="en-US" dirty="0"/>
              <a:t>，滞后时间是</a:t>
            </a:r>
            <a:r>
              <a:rPr lang="en-US" altLang="zh-CN" dirty="0"/>
              <a:t>S</a:t>
            </a:r>
            <a:r>
              <a:rPr lang="zh-CN" altLang="en-US" dirty="0"/>
              <a:t>（季节性跨度）的倍数。</a:t>
            </a:r>
            <a:endParaRPr lang="en-US" altLang="zh-CN" dirty="0"/>
          </a:p>
          <a:p>
            <a:pPr marL="91440" indent="-91440" eaLnBrk="1" hangingPunct="1">
              <a:lnSpc>
                <a:spcPct val="100000"/>
              </a:lnSpc>
              <a:buFont typeface="Wingdings" panose="05000000000000000000" pitchFamily="2" charset="2"/>
              <a:buChar char="ü"/>
            </a:pPr>
            <a:r>
              <a:rPr lang="zh-CN" altLang="en-US" sz="2400" dirty="0">
                <a:solidFill>
                  <a:schemeClr val="tx1">
                    <a:lumMod val="75000"/>
                    <a:lumOff val="25000"/>
                  </a:schemeClr>
                </a:solidFill>
              </a:rPr>
              <a:t>月度数据（且</a:t>
            </a:r>
            <a:r>
              <a:rPr lang="en-US" altLang="zh-CN" sz="2400" dirty="0">
                <a:solidFill>
                  <a:schemeClr val="tx1">
                    <a:lumMod val="75000"/>
                    <a:lumOff val="25000"/>
                  </a:schemeClr>
                </a:solidFill>
              </a:rPr>
              <a:t>S=12</a:t>
            </a:r>
            <a:r>
              <a:rPr lang="zh-CN" altLang="en-US" sz="2400" dirty="0">
                <a:solidFill>
                  <a:schemeClr val="tx1">
                    <a:lumMod val="75000"/>
                    <a:lumOff val="25000"/>
                  </a:schemeClr>
                </a:solidFill>
              </a:rPr>
              <a:t>），季节性一阶自回归模型将使用</a:t>
            </a:r>
            <a:r>
              <a:rPr lang="en-US" altLang="zh-CN" sz="2400" i="1" dirty="0"/>
              <a:t>x</a:t>
            </a:r>
            <a:r>
              <a:rPr lang="en-US" altLang="zh-CN" sz="2400" i="1" baseline="-25000" dirty="0"/>
              <a:t>t-12</a:t>
            </a:r>
            <a:r>
              <a:rPr lang="zh-CN" altLang="en-US" sz="2400" dirty="0">
                <a:solidFill>
                  <a:schemeClr val="tx1">
                    <a:lumMod val="75000"/>
                    <a:lumOff val="25000"/>
                  </a:schemeClr>
                </a:solidFill>
              </a:rPr>
              <a:t>来预测</a:t>
            </a:r>
            <a:r>
              <a:rPr lang="en-US" altLang="zh-CN" sz="2400" i="1" dirty="0" err="1"/>
              <a:t>x</a:t>
            </a:r>
            <a:r>
              <a:rPr lang="en-US" altLang="zh-CN" sz="2400" i="1" baseline="-25000" dirty="0" err="1"/>
              <a:t>t</a:t>
            </a:r>
            <a:r>
              <a:rPr lang="en-US" altLang="zh-CN" sz="2400" i="1" baseline="-25000" dirty="0"/>
              <a:t> </a:t>
            </a:r>
            <a:r>
              <a:rPr lang="zh-CN" altLang="en-US" sz="2400" dirty="0">
                <a:solidFill>
                  <a:schemeClr val="tx1">
                    <a:lumMod val="75000"/>
                    <a:lumOff val="25000"/>
                  </a:schemeClr>
                </a:solidFill>
              </a:rPr>
              <a:t>。例如，如果我们销售的是冷风扇，我们可以使用去年</a:t>
            </a:r>
            <a:r>
              <a:rPr lang="en-US" altLang="zh-CN" sz="2400" dirty="0">
                <a:solidFill>
                  <a:schemeClr val="tx1">
                    <a:lumMod val="75000"/>
                    <a:lumOff val="25000"/>
                  </a:schemeClr>
                </a:solidFill>
              </a:rPr>
              <a:t>8</a:t>
            </a:r>
            <a:r>
              <a:rPr lang="zh-CN" altLang="en-US" sz="2400" dirty="0">
                <a:solidFill>
                  <a:schemeClr val="tx1">
                    <a:lumMod val="75000"/>
                    <a:lumOff val="25000"/>
                  </a:schemeClr>
                </a:solidFill>
              </a:rPr>
              <a:t>月的销售额来预测今年</a:t>
            </a:r>
            <a:r>
              <a:rPr lang="en-US" altLang="zh-CN" sz="2400" dirty="0">
                <a:solidFill>
                  <a:schemeClr val="tx1">
                    <a:lumMod val="75000"/>
                    <a:lumOff val="25000"/>
                  </a:schemeClr>
                </a:solidFill>
              </a:rPr>
              <a:t>8</a:t>
            </a:r>
            <a:r>
              <a:rPr lang="zh-CN" altLang="en-US" sz="2400" dirty="0">
                <a:solidFill>
                  <a:schemeClr val="tx1">
                    <a:lumMod val="75000"/>
                    <a:lumOff val="25000"/>
                  </a:schemeClr>
                </a:solidFill>
              </a:rPr>
              <a:t>月的销售额。</a:t>
            </a:r>
            <a:endParaRPr lang="en-US" altLang="zh-CN" sz="2400" dirty="0">
              <a:solidFill>
                <a:schemeClr val="tx1">
                  <a:lumMod val="75000"/>
                  <a:lumOff val="25000"/>
                </a:schemeClr>
              </a:solidFill>
            </a:endParaRPr>
          </a:p>
          <a:p>
            <a:pPr marL="91440" indent="-91440" eaLnBrk="1" hangingPunct="1">
              <a:lnSpc>
                <a:spcPct val="100000"/>
              </a:lnSpc>
              <a:buFont typeface="Wingdings" panose="05000000000000000000" pitchFamily="2" charset="2"/>
              <a:buChar char="ü"/>
            </a:pPr>
            <a:r>
              <a:rPr lang="zh-CN" altLang="en-US" sz="2400" dirty="0">
                <a:solidFill>
                  <a:schemeClr val="tx1">
                    <a:lumMod val="75000"/>
                    <a:lumOff val="25000"/>
                  </a:schemeClr>
                </a:solidFill>
              </a:rPr>
              <a:t>季节性一阶</a:t>
            </a:r>
            <a:r>
              <a:rPr lang="en-US" altLang="zh-CN" sz="2400" dirty="0">
                <a:solidFill>
                  <a:schemeClr val="tx1">
                    <a:lumMod val="75000"/>
                    <a:lumOff val="25000"/>
                  </a:schemeClr>
                </a:solidFill>
              </a:rPr>
              <a:t>MA</a:t>
            </a:r>
            <a:r>
              <a:rPr lang="zh-CN" altLang="en-US" sz="2400" dirty="0">
                <a:solidFill>
                  <a:schemeClr val="tx1">
                    <a:lumMod val="75000"/>
                    <a:lumOff val="25000"/>
                  </a:schemeClr>
                </a:solidFill>
              </a:rPr>
              <a:t>（</a:t>
            </a:r>
            <a:r>
              <a:rPr lang="en-US" altLang="zh-CN" sz="2400" dirty="0">
                <a:solidFill>
                  <a:schemeClr val="tx1">
                    <a:lumMod val="75000"/>
                    <a:lumOff val="25000"/>
                  </a:schemeClr>
                </a:solidFill>
              </a:rPr>
              <a:t>1</a:t>
            </a:r>
            <a:r>
              <a:rPr lang="zh-CN" altLang="en-US" sz="2400" dirty="0">
                <a:solidFill>
                  <a:schemeClr val="tx1">
                    <a:lumMod val="75000"/>
                    <a:lumOff val="25000"/>
                  </a:schemeClr>
                </a:solidFill>
              </a:rPr>
              <a:t>）模型（</a:t>
            </a:r>
            <a:r>
              <a:rPr lang="en-US" altLang="zh-CN" sz="2400" dirty="0">
                <a:solidFill>
                  <a:schemeClr val="tx1">
                    <a:lumMod val="75000"/>
                    <a:lumOff val="25000"/>
                  </a:schemeClr>
                </a:solidFill>
              </a:rPr>
              <a:t>s=12</a:t>
            </a:r>
            <a:r>
              <a:rPr lang="zh-CN" altLang="en-US" sz="2400" dirty="0">
                <a:solidFill>
                  <a:schemeClr val="tx1">
                    <a:lumMod val="75000"/>
                    <a:lumOff val="25000"/>
                  </a:schemeClr>
                </a:solidFill>
              </a:rPr>
              <a:t>）将使用</a:t>
            </a:r>
            <a:r>
              <a:rPr lang="en-US" altLang="zh-CN" sz="2400" i="1" dirty="0"/>
              <a:t>w</a:t>
            </a:r>
            <a:r>
              <a:rPr lang="en-US" altLang="zh-CN" sz="2400" i="1" baseline="-25000" dirty="0"/>
              <a:t>t-12</a:t>
            </a:r>
            <a:r>
              <a:rPr lang="zh-CN" altLang="en-US" sz="2400" dirty="0">
                <a:solidFill>
                  <a:schemeClr val="tx1">
                    <a:lumMod val="75000"/>
                    <a:lumOff val="25000"/>
                  </a:schemeClr>
                </a:solidFill>
              </a:rPr>
              <a:t>作为预测因子。季节性二阶</a:t>
            </a:r>
            <a:r>
              <a:rPr lang="en-US" altLang="zh-CN" sz="2400" dirty="0">
                <a:solidFill>
                  <a:schemeClr val="tx1">
                    <a:lumMod val="75000"/>
                    <a:lumOff val="25000"/>
                  </a:schemeClr>
                </a:solidFill>
              </a:rPr>
              <a:t>MA</a:t>
            </a:r>
            <a:r>
              <a:rPr lang="zh-CN" altLang="en-US" sz="2400" dirty="0">
                <a:solidFill>
                  <a:schemeClr val="tx1">
                    <a:lumMod val="75000"/>
                    <a:lumOff val="25000"/>
                  </a:schemeClr>
                </a:solidFill>
              </a:rPr>
              <a:t>（</a:t>
            </a:r>
            <a:r>
              <a:rPr lang="en-US" altLang="zh-CN" sz="2400" dirty="0">
                <a:solidFill>
                  <a:schemeClr val="tx1">
                    <a:lumMod val="75000"/>
                    <a:lumOff val="25000"/>
                  </a:schemeClr>
                </a:solidFill>
              </a:rPr>
              <a:t>2</a:t>
            </a:r>
            <a:r>
              <a:rPr lang="zh-CN" altLang="en-US" sz="2400" dirty="0">
                <a:solidFill>
                  <a:schemeClr val="tx1">
                    <a:lumMod val="75000"/>
                    <a:lumOff val="25000"/>
                  </a:schemeClr>
                </a:solidFill>
              </a:rPr>
              <a:t>）模型将使用</a:t>
            </a:r>
            <a:r>
              <a:rPr lang="en-US" altLang="zh-CN" sz="2400" i="1" dirty="0"/>
              <a:t>w</a:t>
            </a:r>
            <a:r>
              <a:rPr lang="en-US" altLang="zh-CN" sz="2400" i="1" baseline="-25000" dirty="0"/>
              <a:t>t-12</a:t>
            </a:r>
            <a:r>
              <a:rPr lang="en-US" altLang="zh-CN" sz="2400" dirty="0"/>
              <a:t> </a:t>
            </a:r>
            <a:r>
              <a:rPr lang="zh-CN" altLang="en-US" sz="2400" dirty="0"/>
              <a:t>和</a:t>
            </a:r>
            <a:r>
              <a:rPr lang="en-US" altLang="zh-CN" sz="2400" dirty="0"/>
              <a:t> </a:t>
            </a:r>
            <a:r>
              <a:rPr lang="en-US" altLang="zh-CN" sz="2400" i="1" dirty="0"/>
              <a:t>w</a:t>
            </a:r>
            <a:r>
              <a:rPr lang="en-US" altLang="zh-CN" sz="2400" i="1" baseline="-25000" dirty="0"/>
              <a:t>t-24</a:t>
            </a:r>
            <a:r>
              <a:rPr lang="zh-CN" altLang="en-US" sz="2400" dirty="0">
                <a:solidFill>
                  <a:schemeClr val="tx1">
                    <a:lumMod val="75000"/>
                    <a:lumOff val="25000"/>
                  </a:schemeClr>
                </a:solidFill>
              </a:rPr>
              <a:t>。</a:t>
            </a:r>
          </a:p>
        </p:txBody>
      </p:sp>
      <p:sp>
        <p:nvSpPr>
          <p:cNvPr id="118788"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11879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97</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季节性</a:t>
            </a:r>
            <a:r>
              <a:rPr lang="en-US" altLang="zh-CN">
                <a:solidFill>
                  <a:schemeClr val="tx1">
                    <a:lumMod val="75000"/>
                    <a:lumOff val="25000"/>
                  </a:schemeClr>
                </a:solidFill>
              </a:rPr>
              <a:t>ARIMA</a:t>
            </a:r>
            <a:r>
              <a:rPr lang="zh-CN" altLang="en-US">
                <a:solidFill>
                  <a:schemeClr val="tx1">
                    <a:lumMod val="75000"/>
                    <a:lumOff val="25000"/>
                  </a:schemeClr>
                </a:solidFill>
              </a:rPr>
              <a:t>模型</a:t>
            </a:r>
            <a:endParaRPr lang="zh-CN" altLang="en-US" dirty="0">
              <a:solidFill>
                <a:schemeClr val="tx1">
                  <a:lumMod val="75000"/>
                  <a:lumOff val="25000"/>
                </a:schemeClr>
              </a:solidFill>
            </a:endParaRPr>
          </a:p>
        </p:txBody>
      </p:sp>
      <p:sp>
        <p:nvSpPr>
          <p:cNvPr id="119811" name="内容占位符 2"/>
          <p:cNvSpPr>
            <a:spLocks noGrp="1"/>
          </p:cNvSpPr>
          <p:nvPr>
            <p:ph idx="1"/>
          </p:nvPr>
        </p:nvSpPr>
        <p:spPr/>
        <p:txBody>
          <a:bodyPr/>
          <a:lstStyle/>
          <a:p>
            <a:pPr eaLnBrk="1" hangingPunct="1"/>
            <a:r>
              <a:rPr lang="zh-CN" altLang="en-US" dirty="0"/>
              <a:t>季节性差异</a:t>
            </a:r>
            <a:r>
              <a:rPr lang="en-US" altLang="zh-CN" dirty="0"/>
              <a:t>+</a:t>
            </a:r>
            <a:r>
              <a:rPr lang="zh-CN" altLang="en-US" dirty="0"/>
              <a:t>非季节性差异</a:t>
            </a:r>
          </a:p>
          <a:p>
            <a:pPr eaLnBrk="1" hangingPunct="1"/>
            <a:r>
              <a:rPr lang="zh-CN" altLang="en-US" dirty="0"/>
              <a:t>季节性</a:t>
            </a:r>
            <a:r>
              <a:rPr lang="en-US" altLang="zh-CN" dirty="0"/>
              <a:t>ARIMA</a:t>
            </a:r>
            <a:r>
              <a:rPr lang="zh-CN" altLang="en-US" dirty="0"/>
              <a:t>模型将非季节性和季节性因素结合在一个乘法模型中。模型的一个速记符号是</a:t>
            </a:r>
          </a:p>
        </p:txBody>
      </p:sp>
      <p:sp>
        <p:nvSpPr>
          <p:cNvPr id="119812"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11981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98</a:t>
            </a:r>
          </a:p>
        </p:txBody>
      </p:sp>
      <p:pic>
        <p:nvPicPr>
          <p:cNvPr id="119815"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60850" y="3033494"/>
            <a:ext cx="28829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16" name="矩形 7"/>
          <p:cNvSpPr>
            <a:spLocks noChangeArrowheads="1"/>
          </p:cNvSpPr>
          <p:nvPr/>
        </p:nvSpPr>
        <p:spPr bwMode="auto">
          <a:xfrm>
            <a:off x="1036638" y="3979863"/>
            <a:ext cx="103536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zh-CN" altLang="en-US" dirty="0">
                <a:solidFill>
                  <a:srgbClr val="000000"/>
                </a:solidFill>
              </a:rPr>
              <a:t>其中，</a:t>
            </a:r>
            <a:r>
              <a:rPr lang="en-US" altLang="zh-CN" dirty="0">
                <a:solidFill>
                  <a:srgbClr val="000000"/>
                </a:solidFill>
              </a:rPr>
              <a:t>p=</a:t>
            </a:r>
            <a:r>
              <a:rPr lang="zh-CN" altLang="en-US" dirty="0">
                <a:solidFill>
                  <a:srgbClr val="000000"/>
                </a:solidFill>
              </a:rPr>
              <a:t>非季节性</a:t>
            </a:r>
            <a:r>
              <a:rPr lang="en-US" altLang="zh-CN" dirty="0">
                <a:solidFill>
                  <a:srgbClr val="000000"/>
                </a:solidFill>
              </a:rPr>
              <a:t>AR</a:t>
            </a:r>
            <a:r>
              <a:rPr lang="zh-CN" altLang="en-US" dirty="0">
                <a:solidFill>
                  <a:srgbClr val="000000"/>
                </a:solidFill>
              </a:rPr>
              <a:t>阶，</a:t>
            </a:r>
            <a:r>
              <a:rPr lang="en-US" altLang="zh-CN" dirty="0">
                <a:solidFill>
                  <a:srgbClr val="000000"/>
                </a:solidFill>
              </a:rPr>
              <a:t>d=</a:t>
            </a:r>
            <a:r>
              <a:rPr lang="zh-CN" altLang="en-US" dirty="0">
                <a:solidFill>
                  <a:srgbClr val="000000"/>
                </a:solidFill>
              </a:rPr>
              <a:t>非季节性差分，</a:t>
            </a:r>
            <a:r>
              <a:rPr lang="en-US" altLang="zh-CN" dirty="0">
                <a:solidFill>
                  <a:srgbClr val="000000"/>
                </a:solidFill>
              </a:rPr>
              <a:t>q=</a:t>
            </a:r>
            <a:r>
              <a:rPr lang="zh-CN" altLang="en-US" dirty="0">
                <a:solidFill>
                  <a:srgbClr val="000000"/>
                </a:solidFill>
              </a:rPr>
              <a:t>非季节性</a:t>
            </a:r>
            <a:r>
              <a:rPr lang="en-US" altLang="zh-CN" dirty="0">
                <a:solidFill>
                  <a:srgbClr val="000000"/>
                </a:solidFill>
              </a:rPr>
              <a:t>MA</a:t>
            </a:r>
            <a:r>
              <a:rPr lang="zh-CN" altLang="en-US" dirty="0">
                <a:solidFill>
                  <a:srgbClr val="000000"/>
                </a:solidFill>
              </a:rPr>
              <a:t>阶，</a:t>
            </a:r>
            <a:r>
              <a:rPr lang="en-US" altLang="zh-CN" dirty="0">
                <a:solidFill>
                  <a:srgbClr val="000000"/>
                </a:solidFill>
              </a:rPr>
              <a:t>	P=</a:t>
            </a:r>
            <a:r>
              <a:rPr lang="zh-CN" altLang="en-US" dirty="0">
                <a:solidFill>
                  <a:srgbClr val="000000"/>
                </a:solidFill>
              </a:rPr>
              <a:t>季节性</a:t>
            </a:r>
            <a:r>
              <a:rPr lang="en-US" altLang="zh-CN" dirty="0">
                <a:solidFill>
                  <a:srgbClr val="000000"/>
                </a:solidFill>
              </a:rPr>
              <a:t>AR</a:t>
            </a:r>
            <a:r>
              <a:rPr lang="zh-CN" altLang="en-US" dirty="0">
                <a:solidFill>
                  <a:srgbClr val="000000"/>
                </a:solidFill>
              </a:rPr>
              <a:t>阶，</a:t>
            </a:r>
            <a:r>
              <a:rPr lang="en-US" altLang="zh-CN" dirty="0">
                <a:solidFill>
                  <a:srgbClr val="000000"/>
                </a:solidFill>
              </a:rPr>
              <a:t>D=</a:t>
            </a:r>
            <a:r>
              <a:rPr lang="zh-CN" altLang="en-US" dirty="0">
                <a:solidFill>
                  <a:srgbClr val="000000"/>
                </a:solidFill>
              </a:rPr>
              <a:t>季节性差分，</a:t>
            </a:r>
            <a:r>
              <a:rPr lang="en-US" altLang="zh-CN" dirty="0">
                <a:solidFill>
                  <a:srgbClr val="000000"/>
                </a:solidFill>
              </a:rPr>
              <a:t>Q=</a:t>
            </a:r>
            <a:r>
              <a:rPr lang="zh-CN" altLang="en-US" dirty="0">
                <a:solidFill>
                  <a:srgbClr val="000000"/>
                </a:solidFill>
              </a:rPr>
              <a:t>季节性</a:t>
            </a:r>
            <a:r>
              <a:rPr lang="en-US" altLang="zh-CN" dirty="0">
                <a:solidFill>
                  <a:srgbClr val="000000"/>
                </a:solidFill>
              </a:rPr>
              <a:t>MA</a:t>
            </a:r>
            <a:r>
              <a:rPr lang="zh-CN" altLang="en-US" dirty="0">
                <a:solidFill>
                  <a:srgbClr val="000000"/>
                </a:solidFill>
              </a:rPr>
              <a:t>阶，</a:t>
            </a:r>
            <a:r>
              <a:rPr lang="en-US" altLang="zh-CN" dirty="0">
                <a:solidFill>
                  <a:srgbClr val="000000"/>
                </a:solidFill>
              </a:rPr>
              <a:t>S=</a:t>
            </a:r>
            <a:r>
              <a:rPr lang="zh-CN" altLang="en-US" dirty="0">
                <a:solidFill>
                  <a:srgbClr val="000000"/>
                </a:solidFill>
              </a:rPr>
              <a:t>重复季节模式的时间跨度。</a:t>
            </a:r>
            <a:endParaRPr lang="zh-CN" alt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p:cNvPr>
          <p:cNvSpPr>
            <a:spLocks noGrp="1"/>
          </p:cNvSpPr>
          <p:nvPr>
            <p:ph type="title"/>
          </p:nvPr>
        </p:nvSpPr>
        <p:spPr/>
        <p:txBody>
          <a:bodyPr/>
          <a:lstStyle/>
          <a:p>
            <a:pPr eaLnBrk="1" fontAlgn="auto" hangingPunct="1">
              <a:spcAft>
                <a:spcPts val="0"/>
              </a:spcAft>
              <a:defRPr/>
            </a:pPr>
            <a:r>
              <a:rPr lang="zh-CN" altLang="en-US">
                <a:solidFill>
                  <a:schemeClr val="tx1">
                    <a:lumMod val="75000"/>
                    <a:lumOff val="25000"/>
                  </a:schemeClr>
                </a:solidFill>
              </a:rPr>
              <a:t>季节性</a:t>
            </a:r>
            <a:r>
              <a:rPr lang="en-US" altLang="zh-CN">
                <a:solidFill>
                  <a:schemeClr val="tx1">
                    <a:lumMod val="75000"/>
                    <a:lumOff val="25000"/>
                  </a:schemeClr>
                </a:solidFill>
              </a:rPr>
              <a:t>ARIMA</a:t>
            </a:r>
            <a:r>
              <a:rPr lang="zh-CN" altLang="en-US">
                <a:solidFill>
                  <a:schemeClr val="tx1">
                    <a:lumMod val="75000"/>
                    <a:lumOff val="25000"/>
                  </a:schemeClr>
                </a:solidFill>
              </a:rPr>
              <a:t>模型</a:t>
            </a:r>
            <a:endParaRPr lang="zh-CN" altLang="en-US" dirty="0">
              <a:solidFill>
                <a:schemeClr val="tx1">
                  <a:lumMod val="75000"/>
                  <a:lumOff val="25000"/>
                </a:schemeClr>
              </a:solidFill>
            </a:endParaRPr>
          </a:p>
        </p:txBody>
      </p:sp>
      <p:sp>
        <p:nvSpPr>
          <p:cNvPr id="120835" name="内容占位符 2"/>
          <p:cNvSpPr>
            <a:spLocks noGrp="1"/>
          </p:cNvSpPr>
          <p:nvPr>
            <p:ph idx="1"/>
          </p:nvPr>
        </p:nvSpPr>
        <p:spPr/>
        <p:txBody>
          <a:bodyPr/>
          <a:lstStyle/>
          <a:p>
            <a:pPr eaLnBrk="1" hangingPunct="1"/>
            <a:r>
              <a:rPr lang="zh-CN" altLang="en-US" dirty="0"/>
              <a:t>模型的季节性部分包含与模型的非季节性成分非常相似的部分，但它们涉及季节性周期的后移。</a:t>
            </a:r>
            <a:endParaRPr lang="en-US" altLang="zh-CN" dirty="0"/>
          </a:p>
          <a:p>
            <a:pPr eaLnBrk="1" hangingPunct="1"/>
            <a:r>
              <a:rPr lang="zh-CN" altLang="en-US" dirty="0"/>
              <a:t>例如，</a:t>
            </a:r>
            <a:r>
              <a:rPr lang="en-US" altLang="zh-CN" dirty="0"/>
              <a:t> ARIMA(1,1,1)(1,1,1)</a:t>
            </a:r>
            <a:r>
              <a:rPr lang="en-US" altLang="zh-CN" baseline="-25000" dirty="0"/>
              <a:t>4</a:t>
            </a:r>
            <a:r>
              <a:rPr lang="zh-CN" altLang="en-US" dirty="0"/>
              <a:t>模型（没有常数）用于季度数据（</a:t>
            </a:r>
            <a:r>
              <a:rPr lang="en-US" altLang="zh-CN" dirty="0"/>
              <a:t>m=4</a:t>
            </a:r>
            <a:r>
              <a:rPr lang="zh-CN" altLang="en-US" dirty="0"/>
              <a:t>），可以写成</a:t>
            </a:r>
          </a:p>
        </p:txBody>
      </p:sp>
      <p:sp>
        <p:nvSpPr>
          <p:cNvPr id="120836"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rgbClr val="FFFFFF"/>
                </a:solidFill>
              </a:rPr>
              <a:t>2020</a:t>
            </a:r>
            <a:r>
              <a:rPr lang="zh-CN" altLang="en-US">
                <a:solidFill>
                  <a:srgbClr val="FFFFFF"/>
                </a:solidFill>
              </a:rPr>
              <a:t>年</a:t>
            </a:r>
            <a:r>
              <a:rPr lang="en-US" altLang="zh-CN">
                <a:solidFill>
                  <a:srgbClr val="FFFFFF"/>
                </a:solidFill>
              </a:rPr>
              <a:t>12</a:t>
            </a:r>
            <a:r>
              <a:rPr lang="zh-CN" altLang="en-US">
                <a:solidFill>
                  <a:srgbClr val="FFFFFF"/>
                </a:solidFill>
              </a:rPr>
              <a:t>月</a:t>
            </a:r>
            <a:r>
              <a:rPr lang="en-US" altLang="zh-CN">
                <a:solidFill>
                  <a:srgbClr val="FFFFFF"/>
                </a:solidFill>
              </a:rPr>
              <a:t>24</a:t>
            </a:r>
            <a:r>
              <a:rPr lang="zh-CN" altLang="en-US">
                <a:solidFill>
                  <a:srgbClr val="FFFFFF"/>
                </a:solidFill>
              </a:rPr>
              <a:t>日</a:t>
            </a:r>
            <a:endParaRPr lang="en-US" altLang="zh-CN">
              <a:solidFill>
                <a:srgbClr val="FFFFFF"/>
              </a:solidFill>
            </a:endParaRPr>
          </a:p>
        </p:txBody>
      </p:sp>
      <p:sp>
        <p:nvSpPr>
          <p:cNvPr id="5" name="页脚占位符 4">
            <a:extLst/>
          </p:cNvPr>
          <p:cNvSpPr>
            <a:spLocks noGrp="1"/>
          </p:cNvSpPr>
          <p:nvPr>
            <p:ph type="ftr" sz="quarter" idx="11"/>
          </p:nvPr>
        </p:nvSpPr>
        <p:spPr/>
        <p:txBody>
          <a:bodyPr/>
          <a:lstStyle/>
          <a:p>
            <a:pPr>
              <a:defRPr/>
            </a:pPr>
            <a:r>
              <a:rPr lang="zh-CN" altLang="en-US"/>
              <a:t>交通大数据分析</a:t>
            </a:r>
            <a:endParaRPr lang="en-US"/>
          </a:p>
        </p:txBody>
      </p:sp>
      <p:sp>
        <p:nvSpPr>
          <p:cNvPr id="12083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solidFill>
                  <a:schemeClr val="bg1"/>
                </a:solidFill>
              </a:rPr>
              <a:t>99</a:t>
            </a:r>
          </a:p>
        </p:txBody>
      </p:sp>
      <p:pic>
        <p:nvPicPr>
          <p:cNvPr id="120839"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41625" y="3660775"/>
            <a:ext cx="61245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Override>
</file>

<file path=docProps/app.xml><?xml version="1.0" encoding="utf-8"?>
<Properties xmlns="http://schemas.openxmlformats.org/officeDocument/2006/extended-properties" xmlns:vt="http://schemas.openxmlformats.org/officeDocument/2006/docPropsVTypes">
  <Template>Retrospect</Template>
  <TotalTime>28053</TotalTime>
  <Words>6500</Words>
  <Application>Microsoft Office PowerPoint</Application>
  <PresentationFormat>宽屏</PresentationFormat>
  <Paragraphs>913</Paragraphs>
  <Slides>100</Slides>
  <Notes>9</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100</vt:i4>
      </vt:variant>
    </vt:vector>
  </HeadingPairs>
  <TitlesOfParts>
    <vt:vector size="118" baseType="lpstr">
      <vt:lpstr>Droid Serif</vt:lpstr>
      <vt:lpstr>Gulim</vt:lpstr>
      <vt:lpstr>等线</vt:lpstr>
      <vt:lpstr>宋体</vt:lpstr>
      <vt:lpstr>Arial</vt:lpstr>
      <vt:lpstr>Arial Narrow</vt:lpstr>
      <vt:lpstr>Calibri</vt:lpstr>
      <vt:lpstr>Calibri Light</vt:lpstr>
      <vt:lpstr>Cambria Math</vt:lpstr>
      <vt:lpstr>Symbol</vt:lpstr>
      <vt:lpstr>Tahoma</vt:lpstr>
      <vt:lpstr>Times New Roman</vt:lpstr>
      <vt:lpstr>Verdana</vt:lpstr>
      <vt:lpstr>Wingdings</vt:lpstr>
      <vt:lpstr>Retrospect</vt:lpstr>
      <vt:lpstr>Equation</vt:lpstr>
      <vt:lpstr>Worksheet</vt:lpstr>
      <vt:lpstr>Chart</vt:lpstr>
      <vt:lpstr>时间序列模型</vt:lpstr>
      <vt:lpstr>介绍</vt:lpstr>
      <vt:lpstr>定量预测</vt:lpstr>
      <vt:lpstr>预测误差</vt:lpstr>
      <vt:lpstr>3预测误差的度量</vt:lpstr>
      <vt:lpstr>时间序列模型</vt:lpstr>
      <vt:lpstr>时间序列分解</vt:lpstr>
      <vt:lpstr>趋势因素（T）</vt:lpstr>
      <vt:lpstr>线性趋势</vt:lpstr>
      <vt:lpstr>非线性，增长趋势</vt:lpstr>
      <vt:lpstr>非线性，递减趋势</vt:lpstr>
      <vt:lpstr>季节因素</vt:lpstr>
      <vt:lpstr>周期因素（C）</vt:lpstr>
      <vt:lpstr>不规律因素（一）</vt:lpstr>
      <vt:lpstr>示例</vt:lpstr>
      <vt:lpstr>时间序列分解的类型</vt:lpstr>
      <vt:lpstr>分解的基本步骤</vt:lpstr>
      <vt:lpstr>分解的基本步骤</vt:lpstr>
      <vt:lpstr>例子</vt:lpstr>
      <vt:lpstr>例子</vt:lpstr>
      <vt:lpstr>例子</vt:lpstr>
      <vt:lpstr>例子</vt:lpstr>
      <vt:lpstr>例子</vt:lpstr>
      <vt:lpstr>例子</vt:lpstr>
      <vt:lpstr>例子</vt:lpstr>
      <vt:lpstr>平均法简介</vt:lpstr>
      <vt:lpstr>指数平滑方法简介</vt:lpstr>
      <vt:lpstr>平均法</vt:lpstr>
      <vt:lpstr>移动平均线</vt:lpstr>
      <vt:lpstr>移动平均线</vt:lpstr>
      <vt:lpstr>移动平均线</vt:lpstr>
      <vt:lpstr>移动平均线</vt:lpstr>
      <vt:lpstr>示例：百货公司每周销售额</vt:lpstr>
      <vt:lpstr>示例：百货公司每周销售额</vt:lpstr>
      <vt:lpstr>示例：百货公司每周销售额</vt:lpstr>
      <vt:lpstr>指数平滑法</vt:lpstr>
      <vt:lpstr>简单指数平滑法</vt:lpstr>
      <vt:lpstr>简单指数平滑法</vt:lpstr>
      <vt:lpstr>简单指数平滑法</vt:lpstr>
      <vt:lpstr>简单指数平滑法</vt:lpstr>
      <vt:lpstr>简单指数平滑法</vt:lpstr>
      <vt:lpstr>简单指数平滑法</vt:lpstr>
      <vt:lpstr>简单指数平滑法</vt:lpstr>
      <vt:lpstr>简单指数平滑法</vt:lpstr>
      <vt:lpstr>例子</vt:lpstr>
      <vt:lpstr>例子</vt:lpstr>
      <vt:lpstr>例子</vt:lpstr>
      <vt:lpstr>例子</vt:lpstr>
      <vt:lpstr>霍尔特指数平滑</vt:lpstr>
      <vt:lpstr>霍尔特指数平滑</vt:lpstr>
      <vt:lpstr>霍尔特指数平滑</vt:lpstr>
      <vt:lpstr>霍尔特指数平滑</vt:lpstr>
      <vt:lpstr>霍尔特指数平滑</vt:lpstr>
      <vt:lpstr>例子</vt:lpstr>
      <vt:lpstr>例子</vt:lpstr>
      <vt:lpstr>例子</vt:lpstr>
      <vt:lpstr>例子</vt:lpstr>
      <vt:lpstr>例子</vt:lpstr>
      <vt:lpstr>Winter指数平滑</vt:lpstr>
      <vt:lpstr>Winter指数平滑</vt:lpstr>
      <vt:lpstr>Winter指数平滑</vt:lpstr>
      <vt:lpstr>Winter指数平滑</vt:lpstr>
      <vt:lpstr>Winter指数平滑</vt:lpstr>
      <vt:lpstr>Winter指数平滑</vt:lpstr>
      <vt:lpstr>Winter指数平滑</vt:lpstr>
      <vt:lpstr>例子</vt:lpstr>
      <vt:lpstr>例子</vt:lpstr>
      <vt:lpstr>加法季节性</vt:lpstr>
      <vt:lpstr>加法季节性</vt:lpstr>
      <vt:lpstr>自回归模型</vt:lpstr>
      <vt:lpstr>自回归分量</vt:lpstr>
      <vt:lpstr>自回归过程</vt:lpstr>
      <vt:lpstr>移动平均分量</vt:lpstr>
      <vt:lpstr>ARMA </vt:lpstr>
      <vt:lpstr>自回归过程</vt:lpstr>
      <vt:lpstr>平稳性</vt:lpstr>
      <vt:lpstr>平稳性</vt:lpstr>
      <vt:lpstr>你认为哪一个是平稳的？</vt:lpstr>
      <vt:lpstr>差分</vt:lpstr>
      <vt:lpstr>自方差</vt:lpstr>
      <vt:lpstr>退档表示法</vt:lpstr>
      <vt:lpstr>ACF图</vt:lpstr>
      <vt:lpstr>随机游走模型</vt:lpstr>
      <vt:lpstr>季节差异</vt:lpstr>
      <vt:lpstr>季节差异</vt:lpstr>
      <vt:lpstr>非季节ARIMA模型</vt:lpstr>
      <vt:lpstr>非季节ARIMA模型</vt:lpstr>
      <vt:lpstr>非季节ARIMA模型</vt:lpstr>
      <vt:lpstr>偏自相关函数（PACF）</vt:lpstr>
      <vt:lpstr>偏自相关函数</vt:lpstr>
      <vt:lpstr>ACF和偏ACF图</vt:lpstr>
      <vt:lpstr>ACF和偏ACF图</vt:lpstr>
      <vt:lpstr>ACF和偏ACF图</vt:lpstr>
      <vt:lpstr>估计和顺序选择</vt:lpstr>
      <vt:lpstr>信息准则</vt:lpstr>
      <vt:lpstr>信息准则</vt:lpstr>
      <vt:lpstr>季节性ARIMA模型</vt:lpstr>
      <vt:lpstr>季节性ARIMA模型</vt:lpstr>
      <vt:lpstr>季节性ARIMA模型</vt:lpstr>
      <vt:lpstr>参考</vt:lpstr>
    </vt:vector>
  </TitlesOfParts>
  <Company>UW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 IV</dc:title>
  <dc:creator>Wenbo Zhu</dc:creator>
  <cp:lastModifiedBy>LYJ</cp:lastModifiedBy>
  <cp:revision>622</cp:revision>
  <dcterms:created xsi:type="dcterms:W3CDTF">2016-12-05T18:51:00Z</dcterms:created>
  <dcterms:modified xsi:type="dcterms:W3CDTF">2021-02-17T15:53:59Z</dcterms:modified>
</cp:coreProperties>
</file>