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39"/>
  </p:notesMasterIdLst>
  <p:sldIdLst>
    <p:sldId id="256" r:id="rId2"/>
    <p:sldId id="258" r:id="rId3"/>
    <p:sldId id="259" r:id="rId4"/>
    <p:sldId id="260" r:id="rId5"/>
    <p:sldId id="261" r:id="rId6"/>
    <p:sldId id="262" r:id="rId7"/>
    <p:sldId id="263" r:id="rId8"/>
    <p:sldId id="264" r:id="rId9"/>
    <p:sldId id="265" r:id="rId10"/>
    <p:sldId id="266" r:id="rId11"/>
    <p:sldId id="267" r:id="rId12"/>
    <p:sldId id="321" r:id="rId13"/>
    <p:sldId id="322" r:id="rId14"/>
    <p:sldId id="323" r:id="rId15"/>
    <p:sldId id="324" r:id="rId16"/>
    <p:sldId id="325" r:id="rId17"/>
    <p:sldId id="326" r:id="rId18"/>
    <p:sldId id="327" r:id="rId19"/>
    <p:sldId id="328" r:id="rId20"/>
    <p:sldId id="329" r:id="rId21"/>
    <p:sldId id="330" r:id="rId22"/>
    <p:sldId id="332" r:id="rId23"/>
    <p:sldId id="280" r:id="rId24"/>
    <p:sldId id="333" r:id="rId25"/>
    <p:sldId id="334" r:id="rId26"/>
    <p:sldId id="336" r:id="rId27"/>
    <p:sldId id="337" r:id="rId28"/>
    <p:sldId id="286" r:id="rId29"/>
    <p:sldId id="338" r:id="rId30"/>
    <p:sldId id="339" r:id="rId31"/>
    <p:sldId id="340" r:id="rId32"/>
    <p:sldId id="342" r:id="rId33"/>
    <p:sldId id="343" r:id="rId34"/>
    <p:sldId id="344" r:id="rId35"/>
    <p:sldId id="293" r:id="rId36"/>
    <p:sldId id="294" r:id="rId37"/>
    <p:sldId id="295" r:id="rId38"/>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67" autoAdjust="0"/>
    <p:restoredTop sz="57225" autoAdjust="0"/>
  </p:normalViewPr>
  <p:slideViewPr>
    <p:cSldViewPr snapToGrid="0">
      <p:cViewPr varScale="1">
        <p:scale>
          <a:sx n="46" d="100"/>
          <a:sy n="46" d="100"/>
        </p:scale>
        <p:origin x="330"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307E2689-82C9-4491-8D53-64B69FF03B67}" type="datetimeFigureOut">
              <a:rPr lang="en-US" smtClean="0"/>
              <a:t>1/24/2021</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CA714FF-B8DD-4C86-8A6C-413D8D8DE891}" type="slidenum">
              <a:rPr lang="en-US" smtClean="0"/>
              <a:t>‹#›</a:t>
            </a:fld>
            <a:endParaRPr lang="en-US"/>
          </a:p>
        </p:txBody>
      </p:sp>
    </p:spTree>
    <p:extLst>
      <p:ext uri="{BB962C8B-B14F-4D97-AF65-F5344CB8AC3E}">
        <p14:creationId xmlns:p14="http://schemas.microsoft.com/office/powerpoint/2010/main" val="355406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本科生：数据库系统（上）：模型与语言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初步认识数据库系统，第</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数据库系统的结构抽象与演变</a:t>
            </a: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A714FF-B8DD-4C86-8A6C-413D8D8DE891}" type="slidenum">
              <a:rPr lang="en-US" smtClean="0"/>
              <a:t>1</a:t>
            </a:fld>
            <a:endParaRPr lang="en-US"/>
          </a:p>
        </p:txBody>
      </p:sp>
    </p:spTree>
    <p:extLst>
      <p:ext uri="{BB962C8B-B14F-4D97-AF65-F5344CB8AC3E}">
        <p14:creationId xmlns:p14="http://schemas.microsoft.com/office/powerpoint/2010/main" val="398741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a:t>
            </a:r>
            <a:r>
              <a:rPr lang="en-US" baseline="0" dirty="0"/>
              <a:t> issues we have described, </a:t>
            </a:r>
            <a:r>
              <a:rPr lang="en-US" dirty="0"/>
              <a:t>we need a relational database system.</a:t>
            </a:r>
          </a:p>
          <a:p>
            <a:endParaRPr lang="en-US" dirty="0"/>
          </a:p>
          <a:p>
            <a:r>
              <a:rPr lang="en-US" dirty="0"/>
              <a:t>The</a:t>
            </a:r>
            <a:r>
              <a:rPr lang="en-US" baseline="0" dirty="0"/>
              <a:t> graph here describes the structure of a relational database management system.</a:t>
            </a:r>
            <a:endParaRPr lang="en-US" dirty="0"/>
          </a:p>
          <a:p>
            <a:r>
              <a:rPr lang="en-US" dirty="0"/>
              <a:t>We have the data files, in whatever form they might be, we have a piece of software which interacts with the data. This software or relational database management system, acts as the connection between you or whatever software application you have written to use the data, and the data itself.</a:t>
            </a:r>
          </a:p>
          <a:p>
            <a:endParaRPr lang="en-US" dirty="0"/>
          </a:p>
          <a:p>
            <a:r>
              <a:rPr lang="en-US" dirty="0"/>
              <a:t>In its most basic form, this is called a two tier system, because the application that is using the data does not connect directly with the data itself. It communicates with the DBMS and the DBMS manages all of the actions, and locks certain data elements from edits to insure that there are no conflicts between elements or between different actions.</a:t>
            </a:r>
          </a:p>
          <a:p>
            <a:endParaRPr lang="en-US" dirty="0"/>
          </a:p>
          <a:p>
            <a:r>
              <a:rPr lang="en-US" dirty="0"/>
              <a:t>Again</a:t>
            </a:r>
            <a:r>
              <a:rPr lang="en-US" baseline="0" dirty="0"/>
              <a:t> this is the simplest form of DBMS, most likely you will need some other parts such as data warehouse and application servers. But elements showed here are necessary parts of a DBMS.</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10</a:t>
            </a:fld>
            <a:endParaRPr lang="en-US"/>
          </a:p>
        </p:txBody>
      </p:sp>
    </p:spTree>
    <p:extLst>
      <p:ext uri="{BB962C8B-B14F-4D97-AF65-F5344CB8AC3E}">
        <p14:creationId xmlns:p14="http://schemas.microsoft.com/office/powerpoint/2010/main" val="314035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classes example we have been talking about, these would just look like a series of tables in the database.</a:t>
            </a:r>
          </a:p>
          <a:p>
            <a:r>
              <a:rPr lang="en-US" dirty="0"/>
              <a:t>You can look at the tables, extract data from them, and update them. </a:t>
            </a:r>
          </a:p>
          <a:p>
            <a:endParaRPr lang="en-US" dirty="0"/>
          </a:p>
          <a:p>
            <a:r>
              <a:rPr lang="en-US" dirty="0"/>
              <a:t>This is not a lot different from how they looked in the text files, except there is a lot more going on behind the scenes.</a:t>
            </a:r>
          </a:p>
          <a:p>
            <a:endParaRPr lang="en-US" dirty="0"/>
          </a:p>
          <a:p>
            <a:r>
              <a:rPr lang="en-US" dirty="0"/>
              <a:t>To use the database correctly, you will need to understand to some extent what is going on behind the scenes and the reasoning behind it. </a:t>
            </a:r>
          </a:p>
          <a:p>
            <a:r>
              <a:rPr lang="en-US" dirty="0"/>
              <a:t>When you view this in the DBMS, this is what you will see.</a:t>
            </a:r>
          </a:p>
        </p:txBody>
      </p:sp>
      <p:sp>
        <p:nvSpPr>
          <p:cNvPr id="4" name="Slide Number Placeholder 3"/>
          <p:cNvSpPr>
            <a:spLocks noGrp="1"/>
          </p:cNvSpPr>
          <p:nvPr>
            <p:ph type="sldNum" sz="quarter" idx="10"/>
          </p:nvPr>
        </p:nvSpPr>
        <p:spPr/>
        <p:txBody>
          <a:bodyPr/>
          <a:lstStyle/>
          <a:p>
            <a:fld id="{1CA714FF-B8DD-4C86-8A6C-413D8D8DE891}" type="slidenum">
              <a:rPr lang="en-US" smtClean="0"/>
              <a:t>11</a:t>
            </a:fld>
            <a:endParaRPr lang="en-US"/>
          </a:p>
        </p:txBody>
      </p:sp>
    </p:spTree>
    <p:extLst>
      <p:ext uri="{BB962C8B-B14F-4D97-AF65-F5344CB8AC3E}">
        <p14:creationId xmlns:p14="http://schemas.microsoft.com/office/powerpoint/2010/main" val="918198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just discussed is only a simple example of why we need a DBMS. There are a number of other reasons why this has become the standard for managing persistent data, here are a few.</a:t>
            </a:r>
          </a:p>
          <a:p>
            <a:endParaRPr lang="en-US" dirty="0"/>
          </a:p>
          <a:p>
            <a:r>
              <a:rPr lang="en-US" dirty="0"/>
              <a:t>What happens if we lose communications or power during an operation? For example, what if I am updating all the student ID numbers as a result of an institution-wide change? In the text-based system, I might only get through half of the students and the remainder of the changes would not be committed. Worse yet, I might corrupt the file.</a:t>
            </a:r>
          </a:p>
          <a:p>
            <a:endParaRPr lang="en-US" dirty="0"/>
          </a:p>
          <a:p>
            <a:r>
              <a:rPr lang="en-US" dirty="0"/>
              <a:t>Also, how do I enforce the structure of the data? For example, what if someone accidentally puts the student name in the class name field? The database system itself need to insure this doesn’t happen.</a:t>
            </a:r>
          </a:p>
          <a:p>
            <a:endParaRPr lang="en-US" dirty="0"/>
          </a:p>
          <a:p>
            <a:r>
              <a:rPr lang="en-US" dirty="0"/>
              <a:t>Also, as my files get very large, it may take some serious time to locate a single record using loops. I can get creative about the search, but this all takes time and expertise. </a:t>
            </a:r>
          </a:p>
          <a:p>
            <a:endParaRPr lang="en-US" dirty="0"/>
          </a:p>
          <a:p>
            <a:r>
              <a:rPr lang="en-US" dirty="0"/>
              <a:t>Finally, I may want to insure that changes can only be made by a group of power users, but I want all users to be able to view the data. How can you enforce this kind of policy?</a:t>
            </a:r>
          </a:p>
          <a:p>
            <a:endParaRPr lang="en-US" dirty="0"/>
          </a:p>
          <a:p>
            <a:r>
              <a:rPr lang="en-US" dirty="0"/>
              <a:t>There are other reasons, most of which I hope will become clear as we get some practical experience. In general, however, the DBMS handles most of the data management complexities and makes our lives easier.</a:t>
            </a:r>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12</a:t>
            </a:fld>
            <a:endParaRPr lang="en-US"/>
          </a:p>
        </p:txBody>
      </p:sp>
    </p:spTree>
    <p:extLst>
      <p:ext uri="{BB962C8B-B14F-4D97-AF65-F5344CB8AC3E}">
        <p14:creationId xmlns:p14="http://schemas.microsoft.com/office/powerpoint/2010/main" val="300068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light of the issues raised on the previous slide, what specifically does the DBMS do for us? </a:t>
            </a:r>
          </a:p>
          <a:p>
            <a:endParaRPr lang="en-US" dirty="0"/>
          </a:p>
          <a:p>
            <a:r>
              <a:rPr lang="en-US" dirty="0"/>
              <a:t>For one, a DBMS provides persistent storage that is independent of the application and operating system. And, it is flexible, such that it can used by a large number of different applications.</a:t>
            </a:r>
          </a:p>
          <a:p>
            <a:endParaRPr lang="en-US" dirty="0"/>
          </a:p>
          <a:p>
            <a:r>
              <a:rPr lang="en-US" dirty="0"/>
              <a:t>A DBMS provides very nice access to the data through a query language. If you want to get access to or search through a text file, you have to write a program to do this or do it manually. </a:t>
            </a:r>
          </a:p>
          <a:p>
            <a:endParaRPr lang="en-US" dirty="0"/>
          </a:p>
          <a:p>
            <a:r>
              <a:rPr lang="en-US" dirty="0"/>
              <a:t>Finally, and very importantly, transaction management. This is what I am talking about when I mentioned the need to have a traffic signal that sort of plays as a referee for different potentially conflicting interactions and changes. </a:t>
            </a:r>
          </a:p>
          <a:p>
            <a:endParaRPr lang="en-US" dirty="0"/>
          </a:p>
          <a:p>
            <a:r>
              <a:rPr lang="en-US" dirty="0"/>
              <a:t>Transaction management has four principles, Atomicity, Consistency, Isolation, and Durability, which is</a:t>
            </a:r>
            <a:r>
              <a:rPr lang="en-US" baseline="0" dirty="0"/>
              <a:t> referred to as ACID test here</a:t>
            </a:r>
            <a:r>
              <a:rPr lang="en-US" dirty="0"/>
              <a:t>. I have a slide about this later because it is really closely related to the topic of transaction processing.</a:t>
            </a:r>
            <a:r>
              <a:rPr lang="en-US" baseline="0" dirty="0"/>
              <a:t> B</a:t>
            </a:r>
            <a:r>
              <a:rPr lang="en-US" dirty="0"/>
              <a:t>ut keep in mind that this is really about preserving the integrity of the data with different people in different locations interacting with it.</a:t>
            </a:r>
          </a:p>
          <a:p>
            <a:endParaRPr lang="en-US" dirty="0"/>
          </a:p>
          <a:p>
            <a:r>
              <a:rPr lang="en-US" dirty="0"/>
              <a:t>We will go through each of these functionalities in order.</a:t>
            </a:r>
          </a:p>
        </p:txBody>
      </p:sp>
      <p:sp>
        <p:nvSpPr>
          <p:cNvPr id="4" name="Slide Number Placeholder 3"/>
          <p:cNvSpPr>
            <a:spLocks noGrp="1"/>
          </p:cNvSpPr>
          <p:nvPr>
            <p:ph type="sldNum" sz="quarter" idx="10"/>
          </p:nvPr>
        </p:nvSpPr>
        <p:spPr/>
        <p:txBody>
          <a:bodyPr/>
          <a:lstStyle/>
          <a:p>
            <a:fld id="{1CA714FF-B8DD-4C86-8A6C-413D8D8DE891}" type="slidenum">
              <a:rPr lang="en-US" smtClean="0"/>
              <a:t>13</a:t>
            </a:fld>
            <a:endParaRPr lang="en-US"/>
          </a:p>
        </p:txBody>
      </p:sp>
    </p:spTree>
    <p:extLst>
      <p:ext uri="{BB962C8B-B14F-4D97-AF65-F5344CB8AC3E}">
        <p14:creationId xmlns:p14="http://schemas.microsoft.com/office/powerpoint/2010/main" val="3563393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why do we care about persistent storage? </a:t>
            </a:r>
          </a:p>
          <a:p>
            <a:endParaRPr lang="en-US" dirty="0"/>
          </a:p>
          <a:p>
            <a:r>
              <a:rPr lang="en-US" dirty="0"/>
              <a:t>Here is why we want this: first, what happens in a DBMS when power or communications are lost? </a:t>
            </a:r>
          </a:p>
          <a:p>
            <a:r>
              <a:rPr lang="en-US" dirty="0"/>
              <a:t>In this case, you do not need to worry about the data. Any transaction that has been committed is permanent, and any that cannot be completed are rolled back to the state before the transaction. This is fantastic.</a:t>
            </a:r>
          </a:p>
          <a:p>
            <a:endParaRPr lang="en-US" dirty="0"/>
          </a:p>
          <a:p>
            <a:r>
              <a:rPr lang="en-US" dirty="0"/>
              <a:t>Another reason we want this is that if we want to run a process that generates data incrementally over time. In a text based system, this is possible but very</a:t>
            </a:r>
            <a:r>
              <a:rPr lang="en-US" baseline="0" dirty="0"/>
              <a:t> likely a </a:t>
            </a:r>
            <a:r>
              <a:rPr lang="en-US" dirty="0"/>
              <a:t>tedious process. In a DBMS, you can add data incrementally and each transaction will be permanently stored as it is committed.</a:t>
            </a:r>
          </a:p>
          <a:p>
            <a:endParaRPr lang="en-US" dirty="0"/>
          </a:p>
          <a:p>
            <a:r>
              <a:rPr lang="en-US" dirty="0"/>
              <a:t>Basically, anything you store in memory, such as an excel file that has not been saved in a while, values stored in a program, or an open text file will nearly always be lost if you have an error or loss of connection. A database is much more robust in this sense.</a:t>
            </a:r>
          </a:p>
        </p:txBody>
      </p:sp>
      <p:sp>
        <p:nvSpPr>
          <p:cNvPr id="4" name="Slide Number Placeholder 3"/>
          <p:cNvSpPr>
            <a:spLocks noGrp="1"/>
          </p:cNvSpPr>
          <p:nvPr>
            <p:ph type="sldNum" sz="quarter" idx="10"/>
          </p:nvPr>
        </p:nvSpPr>
        <p:spPr/>
        <p:txBody>
          <a:bodyPr/>
          <a:lstStyle/>
          <a:p>
            <a:fld id="{1CA714FF-B8DD-4C86-8A6C-413D8D8DE891}" type="slidenum">
              <a:rPr lang="en-US" smtClean="0"/>
              <a:t>14</a:t>
            </a:fld>
            <a:endParaRPr lang="en-US"/>
          </a:p>
        </p:txBody>
      </p:sp>
    </p:spTree>
    <p:extLst>
      <p:ext uri="{BB962C8B-B14F-4D97-AF65-F5344CB8AC3E}">
        <p14:creationId xmlns:p14="http://schemas.microsoft.com/office/powerpoint/2010/main" val="337010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a:t>
            </a:r>
            <a:r>
              <a:rPr lang="en-US" baseline="0" dirty="0"/>
              <a:t> function of DBMS is the programming interface that supports data management using query language.</a:t>
            </a:r>
            <a:endParaRPr lang="en-US" dirty="0"/>
          </a:p>
          <a:p>
            <a:endParaRPr lang="en-US" dirty="0"/>
          </a:p>
          <a:p>
            <a:r>
              <a:rPr lang="en-US" dirty="0"/>
              <a:t>In specific, the relational DBMS uses SQL (which stands</a:t>
            </a:r>
            <a:r>
              <a:rPr lang="en-US" baseline="0" dirty="0"/>
              <a:t> for Structured Query Language</a:t>
            </a:r>
            <a:r>
              <a:rPr lang="en-US" dirty="0"/>
              <a:t>) to interact with the data, and this has two components. </a:t>
            </a:r>
          </a:p>
          <a:p>
            <a:pPr marL="171450" indent="-171450">
              <a:buFont typeface="Arial" panose="020B0604020202020204" pitchFamily="34" charset="0"/>
              <a:buChar char="•"/>
            </a:pPr>
            <a:r>
              <a:rPr lang="en-US" dirty="0"/>
              <a:t>Data Definition Language - DDL</a:t>
            </a:r>
          </a:p>
          <a:p>
            <a:pPr marL="171450" indent="-171450">
              <a:buFont typeface="Arial" panose="020B0604020202020204" pitchFamily="34" charset="0"/>
              <a:buChar char="•"/>
            </a:pPr>
            <a:r>
              <a:rPr lang="en-US" dirty="0"/>
              <a:t>Data Manipulation Language - DML</a:t>
            </a:r>
          </a:p>
          <a:p>
            <a:endParaRPr lang="en-US" dirty="0"/>
          </a:p>
          <a:p>
            <a:r>
              <a:rPr lang="en-US" dirty="0"/>
              <a:t>You will typically only hear about one component, the data manipulation language. In fact to most people SQL simply refers to this. Data definition language</a:t>
            </a:r>
            <a:r>
              <a:rPr lang="en-US" baseline="0" dirty="0"/>
              <a:t> </a:t>
            </a:r>
            <a:r>
              <a:rPr lang="en-US" dirty="0"/>
              <a:t>is mostly internal to the software and not something that you will likely encounter.</a:t>
            </a:r>
          </a:p>
          <a:p>
            <a:endParaRPr lang="en-US" dirty="0"/>
          </a:p>
          <a:p>
            <a:r>
              <a:rPr lang="en-US" dirty="0"/>
              <a:t>There are several components within the DBMS that come into play when you make a query. </a:t>
            </a:r>
          </a:p>
          <a:p>
            <a:r>
              <a:rPr lang="en-US" dirty="0"/>
              <a:t>There is a query optimizer, which analyzes your query and determines the best way to execute it. The query engine, which actually executes the query, and storage management, which</a:t>
            </a:r>
            <a:r>
              <a:rPr lang="en-US" baseline="0" dirty="0"/>
              <a:t> controls the space of magnetic disk and memory</a:t>
            </a:r>
            <a:r>
              <a:rPr lang="en-US" dirty="0"/>
              <a:t>.</a:t>
            </a:r>
          </a:p>
          <a:p>
            <a:endParaRPr lang="en-US" dirty="0"/>
          </a:p>
          <a:p>
            <a:r>
              <a:rPr lang="en-US" dirty="0"/>
              <a:t>And finally, transaction management which I</a:t>
            </a:r>
            <a:r>
              <a:rPr lang="en-US" baseline="0" dirty="0"/>
              <a:t> will talk later</a:t>
            </a:r>
            <a:r>
              <a:rPr lang="en-US" dirty="0"/>
              <a:t>.</a:t>
            </a:r>
          </a:p>
        </p:txBody>
      </p:sp>
      <p:sp>
        <p:nvSpPr>
          <p:cNvPr id="4" name="Slide Number Placeholder 3"/>
          <p:cNvSpPr>
            <a:spLocks noGrp="1"/>
          </p:cNvSpPr>
          <p:nvPr>
            <p:ph type="sldNum" sz="quarter" idx="10"/>
          </p:nvPr>
        </p:nvSpPr>
        <p:spPr/>
        <p:txBody>
          <a:bodyPr/>
          <a:lstStyle/>
          <a:p>
            <a:fld id="{1CA714FF-B8DD-4C86-8A6C-413D8D8DE891}" type="slidenum">
              <a:rPr lang="en-US" smtClean="0"/>
              <a:t>15</a:t>
            </a:fld>
            <a:endParaRPr lang="en-US"/>
          </a:p>
        </p:txBody>
      </p:sp>
    </p:spTree>
    <p:extLst>
      <p:ext uri="{BB962C8B-B14F-4D97-AF65-F5344CB8AC3E}">
        <p14:creationId xmlns:p14="http://schemas.microsoft.com/office/powerpoint/2010/main" val="2704348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going to talk about the SQL syntax for now, but here is an example of a basic query for </a:t>
            </a:r>
            <a:r>
              <a:rPr lang="en-US" baseline="0" dirty="0"/>
              <a:t>you to get a simple idea of how to execute the query</a:t>
            </a:r>
            <a:r>
              <a:rPr lang="en-US" dirty="0"/>
              <a:t>. </a:t>
            </a:r>
          </a:p>
          <a:p>
            <a:endParaRPr lang="en-US" dirty="0"/>
          </a:p>
          <a:p>
            <a:r>
              <a:rPr lang="en-US" dirty="0"/>
              <a:t>The</a:t>
            </a:r>
            <a:r>
              <a:rPr lang="en-US" baseline="0" dirty="0"/>
              <a:t> question is..</a:t>
            </a:r>
            <a:endParaRPr lang="en-US" dirty="0"/>
          </a:p>
          <a:p>
            <a:r>
              <a:rPr lang="en-US" dirty="0"/>
              <a:t>Given the</a:t>
            </a:r>
            <a:r>
              <a:rPr lang="en-US" baseline="0" dirty="0"/>
              <a:t> course registration database</a:t>
            </a:r>
            <a:r>
              <a:rPr lang="en-US" dirty="0"/>
              <a:t>, find all the courses that Johan takes.</a:t>
            </a:r>
          </a:p>
          <a:p>
            <a:endParaRPr lang="en-US" dirty="0"/>
          </a:p>
          <a:p>
            <a:r>
              <a:rPr lang="en-US" dirty="0"/>
              <a:t>How do you answer that question, or, what steps do we need to take to use the tables and relationships in the database to find that answer?</a:t>
            </a:r>
          </a:p>
          <a:p>
            <a:r>
              <a:rPr lang="en-US" dirty="0"/>
              <a:t>The solution is that you do not need to answer the question directly, you tell the DBMS the basic structure of the question you want answered, and it takes care of the details. </a:t>
            </a:r>
          </a:p>
          <a:p>
            <a:endParaRPr lang="en-US" dirty="0"/>
          </a:p>
          <a:p>
            <a:r>
              <a:rPr lang="en-US" dirty="0"/>
              <a:t>When I execute the query, the query processor internal to the DBMS first determines how to best execute the query, then it is parsed and preprocessed, optimized by the query compiler.</a:t>
            </a:r>
          </a:p>
        </p:txBody>
      </p:sp>
      <p:sp>
        <p:nvSpPr>
          <p:cNvPr id="4" name="Slide Number Placeholder 3"/>
          <p:cNvSpPr>
            <a:spLocks noGrp="1"/>
          </p:cNvSpPr>
          <p:nvPr>
            <p:ph type="sldNum" sz="quarter" idx="10"/>
          </p:nvPr>
        </p:nvSpPr>
        <p:spPr/>
        <p:txBody>
          <a:bodyPr/>
          <a:lstStyle/>
          <a:p>
            <a:fld id="{1CA714FF-B8DD-4C86-8A6C-413D8D8DE891}" type="slidenum">
              <a:rPr lang="en-US" smtClean="0"/>
              <a:t>16</a:t>
            </a:fld>
            <a:endParaRPr lang="en-US"/>
          </a:p>
        </p:txBody>
      </p:sp>
    </p:spTree>
    <p:extLst>
      <p:ext uri="{BB962C8B-B14F-4D97-AF65-F5344CB8AC3E}">
        <p14:creationId xmlns:p14="http://schemas.microsoft.com/office/powerpoint/2010/main" val="163265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terms</a:t>
            </a:r>
            <a:r>
              <a:rPr lang="en-US" baseline="0" dirty="0"/>
              <a:t> in programming paradigm</a:t>
            </a:r>
            <a:r>
              <a:rPr lang="en-US" dirty="0"/>
              <a:t>, an imperative statement is a specific set of instructions telling the computer how to complete an action. </a:t>
            </a:r>
          </a:p>
          <a:p>
            <a:r>
              <a:rPr lang="en-US" dirty="0"/>
              <a:t>A declarative statement means we are telling the software what we want to do, but not telling it what specific steps are needed to complete the action. In this case, the software needs to figure out how to complete the action.</a:t>
            </a:r>
          </a:p>
          <a:p>
            <a:endParaRPr lang="en-US" dirty="0"/>
          </a:p>
          <a:p>
            <a:r>
              <a:rPr lang="en-US" dirty="0"/>
              <a:t>In SQL, and in large part in many high level languages, we write declarative commands. A lot happens behind the scenes, and the DBMS is actually pretty good at figuring out the best or fastest way to complete a query. You can view the query plan for any query you write, and we often do this to get an understanding of how we can structure our query to improve execution speed.</a:t>
            </a:r>
          </a:p>
          <a:p>
            <a:endParaRPr lang="en-US" dirty="0"/>
          </a:p>
          <a:p>
            <a:r>
              <a:rPr lang="en-US" dirty="0"/>
              <a:t>For example, here is the</a:t>
            </a:r>
            <a:r>
              <a:rPr lang="en-US" baseline="0" dirty="0"/>
              <a:t> simple query statement I developed to answer the question in the previous slide, and you don’t need to know how to write it for now. On the right side shows the execution plan chosen query optimizer.</a:t>
            </a:r>
          </a:p>
          <a:p>
            <a:endParaRPr lang="en-US" baseline="0" dirty="0"/>
          </a:p>
          <a:p>
            <a:r>
              <a:rPr lang="en-US" baseline="0" dirty="0"/>
              <a:t>Basically, you look into the students table and find the student with the name, and then find the courses in the relationship between students and courses.</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17</a:t>
            </a:fld>
            <a:endParaRPr lang="en-US"/>
          </a:p>
        </p:txBody>
      </p:sp>
    </p:spTree>
    <p:extLst>
      <p:ext uri="{BB962C8B-B14F-4D97-AF65-F5344CB8AC3E}">
        <p14:creationId xmlns:p14="http://schemas.microsoft.com/office/powerpoint/2010/main" val="2471727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to the database query process is transaction processing. A transaction describes a unit of work that must be completed in isolation from other transactions. </a:t>
            </a:r>
          </a:p>
          <a:p>
            <a:endParaRPr lang="en-US" dirty="0"/>
          </a:p>
          <a:p>
            <a:r>
              <a:rPr lang="en-US" dirty="0"/>
              <a:t>So I have a database, and for nearly anything I want to do to that data, I want the different actions to be performed in sequence and separately from each other. </a:t>
            </a:r>
          </a:p>
          <a:p>
            <a:endParaRPr lang="en-US" dirty="0"/>
          </a:p>
          <a:p>
            <a:r>
              <a:rPr lang="en-US" dirty="0"/>
              <a:t>Think about actions that might be taken on a bank database…</a:t>
            </a:r>
          </a:p>
          <a:p>
            <a:r>
              <a:rPr lang="en-US" dirty="0"/>
              <a:t>A transaction might be something like a payment to another person. The transaction involves two parts, a debit to one account and a credit to another. I do not want the debit to happen, and then the credit to get skipped if the system crashes. I also do not want any other money moving operations to interact with this series of actions, so this is defined as a transaction.</a:t>
            </a:r>
          </a:p>
          <a:p>
            <a:endParaRPr lang="en-US" dirty="0"/>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18</a:t>
            </a:fld>
            <a:endParaRPr lang="en-US"/>
          </a:p>
        </p:txBody>
      </p:sp>
    </p:spTree>
    <p:extLst>
      <p:ext uri="{BB962C8B-B14F-4D97-AF65-F5344CB8AC3E}">
        <p14:creationId xmlns:p14="http://schemas.microsoft.com/office/powerpoint/2010/main" val="1688165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transaction management is really intended to preserve the integrity of the database.</a:t>
            </a:r>
          </a:p>
          <a:p>
            <a:endParaRPr lang="en-US" dirty="0"/>
          </a:p>
          <a:p>
            <a:r>
              <a:rPr lang="en-US" dirty="0"/>
              <a:t>These are the requirements for a transaction, called ACID properties of transections.</a:t>
            </a:r>
            <a:r>
              <a:rPr lang="en-US" baseline="0" dirty="0"/>
              <a:t> Any properly implemented transactions need to meet the ACID test.</a:t>
            </a:r>
            <a:endParaRPr lang="en-US" dirty="0"/>
          </a:p>
          <a:p>
            <a:r>
              <a:rPr lang="en-US" b="1" dirty="0"/>
              <a:t>Atomicity</a:t>
            </a:r>
            <a:r>
              <a:rPr lang="en-US" dirty="0"/>
              <a:t> means that the transaction will complete in entirety, or not at all. In the bank example we just mentioned, if the transaction involves both debit and credit operations, you must complete both or neither of them.</a:t>
            </a:r>
          </a:p>
          <a:p>
            <a:endParaRPr lang="en-US" dirty="0"/>
          </a:p>
          <a:p>
            <a:r>
              <a:rPr lang="en-US" b="1" dirty="0"/>
              <a:t>Consistency</a:t>
            </a:r>
            <a:r>
              <a:rPr lang="en-US" dirty="0"/>
              <a:t> means that the rules in place before the transaction must be preserved after, essentially the database must move from one valid state to another, not violating the integrity rules in place. When we design a database, we set a lot of value constraints, and rules that we want to enforce. A transaction will have to be rolled back if any such rules are violated.</a:t>
            </a:r>
          </a:p>
          <a:p>
            <a:endParaRPr lang="en-US" dirty="0"/>
          </a:p>
          <a:p>
            <a:r>
              <a:rPr lang="en-US" b="1" dirty="0"/>
              <a:t>Isolation</a:t>
            </a:r>
            <a:r>
              <a:rPr lang="en-US" dirty="0"/>
              <a:t> means that the result of a set of transactions will be the same as if they were executed in sequence. Thus, we might send multiple transactions commands to the database at a time, but the DBMS must make sure that there is no interaction between them. If I am running multiple updates to a table, I want one to be finished before I start on the next rather</a:t>
            </a:r>
            <a:r>
              <a:rPr lang="en-US" baseline="0" dirty="0"/>
              <a:t> than the operations follow</a:t>
            </a:r>
            <a:r>
              <a:rPr lang="en-US" dirty="0"/>
              <a:t> some arbitrary orders. </a:t>
            </a:r>
          </a:p>
          <a:p>
            <a:endParaRPr lang="en-US" dirty="0"/>
          </a:p>
          <a:p>
            <a:r>
              <a:rPr lang="en-US" b="1" dirty="0"/>
              <a:t>Durability</a:t>
            </a:r>
            <a:r>
              <a:rPr lang="en-US" dirty="0"/>
              <a:t> means that any operation that is committed to the system will be preserved, even if the system crashes. What this generally means is, when an operation is executed, a log is saved on disk of the state before the operation. This way, if the system crashes during the operation, the initial state can be recreated because it is saved in non-memory or persistent storage.</a:t>
            </a:r>
          </a:p>
        </p:txBody>
      </p:sp>
      <p:sp>
        <p:nvSpPr>
          <p:cNvPr id="4" name="Slide Number Placeholder 3"/>
          <p:cNvSpPr>
            <a:spLocks noGrp="1"/>
          </p:cNvSpPr>
          <p:nvPr>
            <p:ph type="sldNum" sz="quarter" idx="10"/>
          </p:nvPr>
        </p:nvSpPr>
        <p:spPr/>
        <p:txBody>
          <a:bodyPr/>
          <a:lstStyle/>
          <a:p>
            <a:fld id="{1CA714FF-B8DD-4C86-8A6C-413D8D8DE891}" type="slidenum">
              <a:rPr lang="en-US" smtClean="0"/>
              <a:t>19</a:t>
            </a:fld>
            <a:endParaRPr lang="en-US"/>
          </a:p>
        </p:txBody>
      </p:sp>
    </p:spTree>
    <p:extLst>
      <p:ext uri="{BB962C8B-B14F-4D97-AF65-F5344CB8AC3E}">
        <p14:creationId xmlns:p14="http://schemas.microsoft.com/office/powerpoint/2010/main" val="107158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introduced</a:t>
            </a:r>
            <a:r>
              <a:rPr lang="en-US" baseline="0" dirty="0"/>
              <a:t> some basics about data model in the Excel exercise last week. Starting from this lecture, w</a:t>
            </a:r>
            <a:r>
              <a:rPr lang="en-US" dirty="0"/>
              <a:t>e will be dealing with databases.</a:t>
            </a:r>
          </a:p>
          <a:p>
            <a:endParaRPr lang="en-US" dirty="0"/>
          </a:p>
          <a:p>
            <a:r>
              <a:rPr lang="en-US" dirty="0"/>
              <a:t>First look at some</a:t>
            </a:r>
            <a:r>
              <a:rPr lang="en-US" baseline="0" dirty="0"/>
              <a:t> database terminologies. “Database” is usually signified with the initials DB.</a:t>
            </a:r>
          </a:p>
          <a:p>
            <a:r>
              <a:rPr lang="en-US" dirty="0"/>
              <a:t>A general</a:t>
            </a:r>
            <a:r>
              <a:rPr lang="en-US" baseline="0" dirty="0"/>
              <a:t> definition of </a:t>
            </a:r>
            <a:r>
              <a:rPr lang="en-US" dirty="0"/>
              <a:t>database is a collection of information that exists over a long period of time.</a:t>
            </a:r>
          </a:p>
          <a:p>
            <a:endParaRPr lang="en-US" dirty="0"/>
          </a:p>
          <a:p>
            <a:r>
              <a:rPr lang="en-US" dirty="0"/>
              <a:t>Some key features of a database are listed here:</a:t>
            </a:r>
          </a:p>
          <a:p>
            <a:r>
              <a:rPr lang="en-US" dirty="0"/>
              <a:t>Schema is the design or structure of the file system, describing the relation between different elements in the system and the hierarchy of data. This is designed by a person, and a better design will make it easier to maintain and access data. When we use the term data modeling, we are mostly talking about a procedure for designing the schema. </a:t>
            </a:r>
          </a:p>
          <a:p>
            <a:endParaRPr lang="en-US" dirty="0"/>
          </a:p>
          <a:p>
            <a:r>
              <a:rPr lang="en-US" dirty="0"/>
              <a:t>The ability to query: A query is a command issued by the database user that performs some operation on the data contained in the db. For example, a query might retrieve data based on some criteria, or it might update certain entries in the database.</a:t>
            </a:r>
          </a:p>
          <a:p>
            <a:endParaRPr lang="en-US" dirty="0"/>
          </a:p>
          <a:p>
            <a:r>
              <a:rPr lang="en-US" dirty="0"/>
              <a:t>Some other database features include:</a:t>
            </a:r>
          </a:p>
          <a:p>
            <a:r>
              <a:rPr lang="en-US" dirty="0"/>
              <a:t>Large storage space: This is a very basic and intuitive requirement for a database. A database must have enough storage space to hold multiple large datasets.</a:t>
            </a:r>
          </a:p>
          <a:p>
            <a:endParaRPr lang="en-US" dirty="0"/>
          </a:p>
          <a:p>
            <a:r>
              <a:rPr lang="en-US" dirty="0"/>
              <a:t>Control access: This is an important thing that you might not have considered if you have not used a database before. We want to be able to access our database remotely, but security is an important concern. That is, we want to be able to control how and by whom the data is accessed and modified. </a:t>
            </a:r>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2</a:t>
            </a:fld>
            <a:endParaRPr lang="en-US"/>
          </a:p>
        </p:txBody>
      </p:sp>
    </p:spTree>
    <p:extLst>
      <p:ext uri="{BB962C8B-B14F-4D97-AF65-F5344CB8AC3E}">
        <p14:creationId xmlns:p14="http://schemas.microsoft.com/office/powerpoint/2010/main" val="1250170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points to keep in mind. First, this client server architecture, in which you have a specific piece of software interacting with the data instead of yourself or your application, does not necessarily result in better performance. The architecture is just good for data that you have.</a:t>
            </a:r>
          </a:p>
          <a:p>
            <a:endParaRPr lang="en-US" dirty="0"/>
          </a:p>
          <a:p>
            <a:r>
              <a:rPr lang="en-US" dirty="0"/>
              <a:t>Another point is</a:t>
            </a:r>
            <a:r>
              <a:rPr lang="en-US" baseline="0" dirty="0"/>
              <a:t> that the DBMS</a:t>
            </a:r>
            <a:r>
              <a:rPr lang="en-US" dirty="0"/>
              <a:t> is just a program written by someone else. This was likely a large group of really smart people, so the performance can be really impressive. If you do not think about how it is designed, or do not use it properly, it can be slow and really frustrating.</a:t>
            </a:r>
          </a:p>
          <a:p>
            <a:endParaRPr lang="en-US" dirty="0"/>
          </a:p>
          <a:p>
            <a:r>
              <a:rPr lang="en-US" dirty="0"/>
              <a:t>We will talk a little bit later</a:t>
            </a:r>
            <a:r>
              <a:rPr lang="en-US" baseline="0" dirty="0"/>
              <a:t> in this </a:t>
            </a:r>
            <a:r>
              <a:rPr lang="en-US" dirty="0"/>
              <a:t>course about how to optimize query speed, but the first thing we want to do is learn the basics.</a:t>
            </a:r>
          </a:p>
        </p:txBody>
      </p:sp>
      <p:sp>
        <p:nvSpPr>
          <p:cNvPr id="4" name="Slide Number Placeholder 3"/>
          <p:cNvSpPr>
            <a:spLocks noGrp="1"/>
          </p:cNvSpPr>
          <p:nvPr>
            <p:ph type="sldNum" sz="quarter" idx="10"/>
          </p:nvPr>
        </p:nvSpPr>
        <p:spPr/>
        <p:txBody>
          <a:bodyPr/>
          <a:lstStyle/>
          <a:p>
            <a:fld id="{1CA714FF-B8DD-4C86-8A6C-413D8D8DE891}" type="slidenum">
              <a:rPr lang="en-US" smtClean="0"/>
              <a:t>20</a:t>
            </a:fld>
            <a:endParaRPr lang="en-US"/>
          </a:p>
        </p:txBody>
      </p:sp>
    </p:spTree>
    <p:extLst>
      <p:ext uri="{BB962C8B-B14F-4D97-AF65-F5344CB8AC3E}">
        <p14:creationId xmlns:p14="http://schemas.microsoft.com/office/powerpoint/2010/main" val="79078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a database management system look like? </a:t>
            </a:r>
          </a:p>
          <a:p>
            <a:endParaRPr lang="en-US" dirty="0"/>
          </a:p>
          <a:p>
            <a:r>
              <a:rPr lang="en-US" dirty="0"/>
              <a:t>There are a number of commercial database management software packages, including Oracle, IBM, Microsoft SQL server, and Sybase. There are of course a number of free or open source solutions. These include MySQL, post-</a:t>
            </a:r>
            <a:r>
              <a:rPr lang="en-US" dirty="0" err="1"/>
              <a:t>gres</a:t>
            </a:r>
            <a:r>
              <a:rPr lang="en-US" dirty="0"/>
              <a:t>-QL, and even SQLite.</a:t>
            </a:r>
          </a:p>
          <a:p>
            <a:endParaRPr lang="en-US" dirty="0"/>
          </a:p>
          <a:p>
            <a:r>
              <a:rPr lang="en-US" dirty="0"/>
              <a:t>What software you use depends on who you are working for. Actually that is the case in this class, we are at the university of Washington, so when we needed to choose an enterprise DBMS, we chose Microsoft SQL server because we get it for free.</a:t>
            </a:r>
          </a:p>
          <a:p>
            <a:endParaRPr lang="en-US" dirty="0"/>
          </a:p>
          <a:p>
            <a:r>
              <a:rPr lang="en-US" dirty="0"/>
              <a:t>If you are developing your own software that will be used outside of the university, you can use Microsoft </a:t>
            </a:r>
            <a:r>
              <a:rPr lang="en-US" dirty="0" err="1"/>
              <a:t>sql</a:t>
            </a:r>
            <a:r>
              <a:rPr lang="en-US" dirty="0"/>
              <a:t> server express (free) or one or the open source ones.</a:t>
            </a:r>
          </a:p>
        </p:txBody>
      </p:sp>
      <p:sp>
        <p:nvSpPr>
          <p:cNvPr id="4" name="Slide Number Placeholder 3"/>
          <p:cNvSpPr>
            <a:spLocks noGrp="1"/>
          </p:cNvSpPr>
          <p:nvPr>
            <p:ph type="sldNum" sz="quarter" idx="10"/>
          </p:nvPr>
        </p:nvSpPr>
        <p:spPr/>
        <p:txBody>
          <a:bodyPr/>
          <a:lstStyle/>
          <a:p>
            <a:fld id="{1CA714FF-B8DD-4C86-8A6C-413D8D8DE891}" type="slidenum">
              <a:rPr lang="en-US" smtClean="0"/>
              <a:t>21</a:t>
            </a:fld>
            <a:endParaRPr lang="en-US"/>
          </a:p>
        </p:txBody>
      </p:sp>
    </p:spTree>
    <p:extLst>
      <p:ext uri="{BB962C8B-B14F-4D97-AF65-F5344CB8AC3E}">
        <p14:creationId xmlns:p14="http://schemas.microsoft.com/office/powerpoint/2010/main" val="175856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term that you hear a lot when talking about databases is data warehouse. </a:t>
            </a:r>
          </a:p>
          <a:p>
            <a:endParaRPr lang="en-US" dirty="0"/>
          </a:p>
          <a:p>
            <a:r>
              <a:rPr lang="en-US" dirty="0"/>
              <a:t>A data warehouse is not really a transactional database, which means that you do not actively update and change the data during daily operation. A data warehouse is typically used to store a copy of transactional data, such that it might be used for analytics later.</a:t>
            </a:r>
          </a:p>
          <a:p>
            <a:endParaRPr lang="en-US" dirty="0"/>
          </a:p>
          <a:p>
            <a:r>
              <a:rPr lang="en-US" dirty="0"/>
              <a:t>Business analytics is one common use for a data warehouse. A company might have a number of active transactional databases in various departments to perform daily operation, and a data warehouse as a central repository for data from multiple sources. The various sources might not even be from the same management software, but it is integrated into the warehouse such that the company can get data from the warehouse to perform analytics and trending analysis.</a:t>
            </a:r>
          </a:p>
        </p:txBody>
      </p:sp>
      <p:sp>
        <p:nvSpPr>
          <p:cNvPr id="4" name="Slide Number Placeholder 3"/>
          <p:cNvSpPr>
            <a:spLocks noGrp="1"/>
          </p:cNvSpPr>
          <p:nvPr>
            <p:ph type="sldNum" sz="quarter" idx="10"/>
          </p:nvPr>
        </p:nvSpPr>
        <p:spPr/>
        <p:txBody>
          <a:bodyPr/>
          <a:lstStyle/>
          <a:p>
            <a:fld id="{1CA714FF-B8DD-4C86-8A6C-413D8D8DE891}" type="slidenum">
              <a:rPr lang="en-US" smtClean="0"/>
              <a:t>22</a:t>
            </a:fld>
            <a:endParaRPr lang="en-US"/>
          </a:p>
        </p:txBody>
      </p:sp>
    </p:spTree>
    <p:extLst>
      <p:ext uri="{BB962C8B-B14F-4D97-AF65-F5344CB8AC3E}">
        <p14:creationId xmlns:p14="http://schemas.microsoft.com/office/powerpoint/2010/main" val="1569319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view of the data warehouse, where a central repository pulls data from multiple computers with different data management frameworks. </a:t>
            </a:r>
          </a:p>
          <a:p>
            <a:endParaRPr lang="en-US" dirty="0"/>
          </a:p>
          <a:p>
            <a:r>
              <a:rPr lang="en-US" dirty="0"/>
              <a:t>Inside the warehouse, the data is integrated and standardized to make query and analysis easy, and it is separated from the transactional databases so that the conflicting needs of daily operations and analytics do not interact with each other.</a:t>
            </a:r>
          </a:p>
        </p:txBody>
      </p:sp>
      <p:sp>
        <p:nvSpPr>
          <p:cNvPr id="4" name="Slide Number Placeholder 3"/>
          <p:cNvSpPr>
            <a:spLocks noGrp="1"/>
          </p:cNvSpPr>
          <p:nvPr>
            <p:ph type="sldNum" sz="quarter" idx="10"/>
          </p:nvPr>
        </p:nvSpPr>
        <p:spPr/>
        <p:txBody>
          <a:bodyPr/>
          <a:lstStyle/>
          <a:p>
            <a:fld id="{1CA714FF-B8DD-4C86-8A6C-413D8D8DE891}" type="slidenum">
              <a:rPr lang="en-US" smtClean="0"/>
              <a:t>23</a:t>
            </a:fld>
            <a:endParaRPr lang="en-US"/>
          </a:p>
        </p:txBody>
      </p:sp>
    </p:spTree>
    <p:extLst>
      <p:ext uri="{BB962C8B-B14F-4D97-AF65-F5344CB8AC3E}">
        <p14:creationId xmlns:p14="http://schemas.microsoft.com/office/powerpoint/2010/main" val="1294064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we have talked about what a database is, now where do we need to use the database? </a:t>
            </a:r>
          </a:p>
          <a:p>
            <a:endParaRPr lang="en-US" dirty="0"/>
          </a:p>
          <a:p>
            <a:r>
              <a:rPr lang="en-US" dirty="0"/>
              <a:t>A simple answer is that databases are</a:t>
            </a:r>
            <a:r>
              <a:rPr lang="en-US" baseline="0" dirty="0"/>
              <a:t> almost us</a:t>
            </a:r>
            <a:r>
              <a:rPr lang="en-US" dirty="0"/>
              <a:t>ed everywhere. </a:t>
            </a:r>
          </a:p>
          <a:p>
            <a:endParaRPr lang="en-US" dirty="0"/>
          </a:p>
          <a:p>
            <a:r>
              <a:rPr lang="en-US" dirty="0"/>
              <a:t>There is definitely a database backend for traditional database</a:t>
            </a:r>
            <a:r>
              <a:rPr lang="en-US" baseline="0" dirty="0"/>
              <a:t> applications such as</a:t>
            </a:r>
            <a:r>
              <a:rPr lang="en-US" dirty="0"/>
              <a:t> shopping and banking.</a:t>
            </a:r>
          </a:p>
          <a:p>
            <a:endParaRPr lang="en-US"/>
          </a:p>
          <a:p>
            <a:r>
              <a:rPr lang="en-US" dirty="0"/>
              <a:t>We need database to support websites that contain data or allow users to search and view information.</a:t>
            </a:r>
            <a:r>
              <a:rPr lang="en-US" baseline="0" dirty="0"/>
              <a:t> </a:t>
            </a:r>
            <a:r>
              <a:rPr lang="en-US" dirty="0"/>
              <a:t>Any web service definitely has a database backend as well. </a:t>
            </a:r>
          </a:p>
          <a:p>
            <a:endParaRPr lang="en-US" dirty="0"/>
          </a:p>
          <a:p>
            <a:r>
              <a:rPr lang="en-US" dirty="0"/>
              <a:t>Any examples for transportation applications?</a:t>
            </a:r>
          </a:p>
          <a:p>
            <a:endParaRPr lang="en-US" dirty="0"/>
          </a:p>
          <a:p>
            <a:r>
              <a:rPr lang="en-US" dirty="0"/>
              <a:t>Almost</a:t>
            </a:r>
            <a:r>
              <a:rPr lang="en-US" baseline="0" dirty="0"/>
              <a:t> for any datatypes you can think of in this field we will need database to manage them. </a:t>
            </a:r>
            <a:r>
              <a:rPr lang="en-US" dirty="0"/>
              <a:t>We have some pretty big databases in the star lab for holding and processing loop and probe vehicle data, accident data, toll data,</a:t>
            </a:r>
            <a:r>
              <a:rPr lang="en-US" baseline="0" dirty="0"/>
              <a:t> weather data, </a:t>
            </a:r>
            <a:r>
              <a:rPr lang="en-US" dirty="0"/>
              <a:t>and a lot of other stuff.</a:t>
            </a:r>
          </a:p>
        </p:txBody>
      </p:sp>
      <p:sp>
        <p:nvSpPr>
          <p:cNvPr id="4" name="Slide Number Placeholder 3"/>
          <p:cNvSpPr>
            <a:spLocks noGrp="1"/>
          </p:cNvSpPr>
          <p:nvPr>
            <p:ph type="sldNum" sz="quarter" idx="10"/>
          </p:nvPr>
        </p:nvSpPr>
        <p:spPr/>
        <p:txBody>
          <a:bodyPr/>
          <a:lstStyle/>
          <a:p>
            <a:fld id="{1CA714FF-B8DD-4C86-8A6C-413D8D8DE891}" type="slidenum">
              <a:rPr lang="en-US" smtClean="0"/>
              <a:t>24</a:t>
            </a:fld>
            <a:endParaRPr lang="en-US"/>
          </a:p>
        </p:txBody>
      </p:sp>
    </p:spTree>
    <p:extLst>
      <p:ext uri="{BB962C8B-B14F-4D97-AF65-F5344CB8AC3E}">
        <p14:creationId xmlns:p14="http://schemas.microsoft.com/office/powerpoint/2010/main" val="1039552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a:t>
            </a:r>
            <a:r>
              <a:rPr lang="en-US" baseline="0" dirty="0"/>
              <a:t> example of relational database used in transportation field.</a:t>
            </a:r>
            <a:endParaRPr lang="en-US" dirty="0"/>
          </a:p>
          <a:p>
            <a:endParaRPr lang="en-US" dirty="0"/>
          </a:p>
          <a:p>
            <a:r>
              <a:rPr lang="en-US" dirty="0"/>
              <a:t>This dense table here shows all of the tables that are contained in the EPA’s motor vehicle emissions simulator software,</a:t>
            </a:r>
            <a:r>
              <a:rPr lang="en-US" baseline="0" dirty="0"/>
              <a:t> which is called MOVES</a:t>
            </a:r>
            <a:r>
              <a:rPr lang="en-US" dirty="0"/>
              <a:t>. </a:t>
            </a:r>
          </a:p>
          <a:p>
            <a:endParaRPr lang="en-US" dirty="0"/>
          </a:p>
          <a:p>
            <a:r>
              <a:rPr lang="en-US" dirty="0"/>
              <a:t>For any of you who are not familiar</a:t>
            </a:r>
            <a:r>
              <a:rPr lang="en-US" baseline="0" dirty="0"/>
              <a:t> with EPA, it stands for Environmental Protection Agency and</a:t>
            </a:r>
            <a:endParaRPr lang="en-US" dirty="0"/>
          </a:p>
          <a:p>
            <a:r>
              <a:rPr lang="en-US" dirty="0"/>
              <a:t>The</a:t>
            </a:r>
            <a:r>
              <a:rPr lang="en-US" baseline="0" dirty="0"/>
              <a:t> simulation software shows here </a:t>
            </a:r>
            <a:r>
              <a:rPr lang="en-US" dirty="0"/>
              <a:t>is a Java application that public agencies can use to estimate the fuel consumption</a:t>
            </a:r>
            <a:r>
              <a:rPr lang="en-US" baseline="0" dirty="0"/>
              <a:t> as well as</a:t>
            </a:r>
            <a:r>
              <a:rPr lang="en-US" dirty="0"/>
              <a:t> emissions attributable for</a:t>
            </a:r>
            <a:r>
              <a:rPr lang="en-US" baseline="0" dirty="0"/>
              <a:t> specific</a:t>
            </a:r>
            <a:r>
              <a:rPr lang="en-US" dirty="0"/>
              <a:t> motor vehicles. </a:t>
            </a:r>
          </a:p>
          <a:p>
            <a:endParaRPr lang="en-US" dirty="0"/>
          </a:p>
          <a:p>
            <a:r>
              <a:rPr lang="en-US" dirty="0"/>
              <a:t>What the software does is that it collect data comes from a bunch of research conducted by multiple organizations in multiple locations.</a:t>
            </a:r>
            <a:r>
              <a:rPr lang="en-US" baseline="0" dirty="0"/>
              <a:t> In addition, the data has some important relationships among them, such as what kind of vehicle/road/driving behavior has been tested.</a:t>
            </a:r>
            <a:endParaRPr lang="en-US" dirty="0"/>
          </a:p>
          <a:p>
            <a:endParaRPr lang="en-US" dirty="0"/>
          </a:p>
          <a:p>
            <a:r>
              <a:rPr lang="en-US" dirty="0"/>
              <a:t>It is not hard to imagine</a:t>
            </a:r>
            <a:r>
              <a:rPr lang="en-US" baseline="0" dirty="0"/>
              <a:t> that without a database it would be very difficult to build applications based on the data</a:t>
            </a:r>
            <a:r>
              <a:rPr lang="en-US" dirty="0"/>
              <a:t>, update the dataset once new data becomes available. Further, a detailed relational</a:t>
            </a:r>
            <a:r>
              <a:rPr lang="en-US" baseline="0" dirty="0"/>
              <a:t> </a:t>
            </a:r>
            <a:r>
              <a:rPr lang="en-US" baseline="0" dirty="0" err="1"/>
              <a:t>datamodel</a:t>
            </a:r>
            <a:r>
              <a:rPr lang="en-US" baseline="0" dirty="0"/>
              <a:t> can help</a:t>
            </a:r>
            <a:r>
              <a:rPr lang="en-US" dirty="0"/>
              <a:t> the user</a:t>
            </a:r>
            <a:r>
              <a:rPr lang="en-US" baseline="0" dirty="0"/>
              <a:t> to</a:t>
            </a:r>
            <a:r>
              <a:rPr lang="en-US" dirty="0"/>
              <a:t> understand the meaning of the data as</a:t>
            </a:r>
            <a:r>
              <a:rPr lang="en-US" baseline="0" dirty="0"/>
              <a:t> well as relations between different tables.</a:t>
            </a:r>
            <a:endParaRPr lang="en-US" dirty="0"/>
          </a:p>
          <a:p>
            <a:endParaRPr lang="en-US" dirty="0"/>
          </a:p>
          <a:p>
            <a:r>
              <a:rPr lang="en-US" dirty="0"/>
              <a:t>I show this as an example some big database in transportation</a:t>
            </a:r>
            <a:r>
              <a:rPr lang="en-US" baseline="0" dirty="0"/>
              <a:t> field</a:t>
            </a:r>
            <a:r>
              <a:rPr lang="en-US" dirty="0"/>
              <a:t>, but your experience may not be this complicated.</a:t>
            </a:r>
          </a:p>
        </p:txBody>
      </p:sp>
      <p:sp>
        <p:nvSpPr>
          <p:cNvPr id="4" name="Slide Number Placeholder 3"/>
          <p:cNvSpPr>
            <a:spLocks noGrp="1"/>
          </p:cNvSpPr>
          <p:nvPr>
            <p:ph type="sldNum" sz="quarter" idx="10"/>
          </p:nvPr>
        </p:nvSpPr>
        <p:spPr/>
        <p:txBody>
          <a:bodyPr/>
          <a:lstStyle/>
          <a:p>
            <a:fld id="{1CA714FF-B8DD-4C86-8A6C-413D8D8DE891}" type="slidenum">
              <a:rPr lang="en-US" smtClean="0"/>
              <a:t>25</a:t>
            </a:fld>
            <a:endParaRPr lang="en-US"/>
          </a:p>
        </p:txBody>
      </p:sp>
    </p:spTree>
    <p:extLst>
      <p:ext uri="{BB962C8B-B14F-4D97-AF65-F5344CB8AC3E}">
        <p14:creationId xmlns:p14="http://schemas.microsoft.com/office/powerpoint/2010/main" val="4084945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a:t>
            </a:r>
            <a:r>
              <a:rPr lang="en-US" dirty="0"/>
              <a:t>we will start talking about how to design a database. We already did some data modeling work in the excel exercise, and now we are getting more serious.</a:t>
            </a:r>
          </a:p>
          <a:p>
            <a:endParaRPr lang="en-US" dirty="0"/>
          </a:p>
          <a:p>
            <a:r>
              <a:rPr lang="en-US" dirty="0"/>
              <a:t>Here is the basic process. </a:t>
            </a:r>
          </a:p>
          <a:p>
            <a:r>
              <a:rPr lang="en-US" dirty="0"/>
              <a:t>The</a:t>
            </a:r>
            <a:r>
              <a:rPr lang="en-US" baseline="0" dirty="0"/>
              <a:t> first step is </a:t>
            </a:r>
            <a:r>
              <a:rPr lang="en-US" dirty="0"/>
              <a:t>translating the requirements of the system into a high level plan for the database. We need to consider why we are going to save data, and the physical or practical definitions of relationships.</a:t>
            </a:r>
          </a:p>
          <a:p>
            <a:endParaRPr lang="en-US" dirty="0"/>
          </a:p>
          <a:p>
            <a:r>
              <a:rPr lang="en-US" dirty="0"/>
              <a:t>Second, we convert these high level and graphical plans into a schema, or structure of the database. This is much more specific about the nature of the data and the relationships. We convert this schema into an actual physical database, and populate the tables with data we have.</a:t>
            </a:r>
          </a:p>
          <a:p>
            <a:endParaRPr lang="en-US" dirty="0"/>
          </a:p>
          <a:p>
            <a:r>
              <a:rPr lang="en-US" dirty="0"/>
              <a:t>Finally, we need</a:t>
            </a:r>
            <a:r>
              <a:rPr lang="en-US" baseline="0" dirty="0"/>
              <a:t> to do</a:t>
            </a:r>
            <a:r>
              <a:rPr lang="en-US" dirty="0"/>
              <a:t> what</a:t>
            </a:r>
            <a:r>
              <a:rPr lang="en-US" baseline="0" dirty="0"/>
              <a:t> </a:t>
            </a:r>
            <a:r>
              <a:rPr lang="en-US" dirty="0"/>
              <a:t>wanted to do with the data. This could be writing a program to interact with the database, doing some analysis, or performing daily data management activities within the database. We can be a lot more efficient in designing our software if we have the DBMS taking care of the data management within the database.</a:t>
            </a:r>
          </a:p>
        </p:txBody>
      </p:sp>
      <p:sp>
        <p:nvSpPr>
          <p:cNvPr id="4" name="Slide Number Placeholder 3"/>
          <p:cNvSpPr>
            <a:spLocks noGrp="1"/>
          </p:cNvSpPr>
          <p:nvPr>
            <p:ph type="sldNum" sz="quarter" idx="10"/>
          </p:nvPr>
        </p:nvSpPr>
        <p:spPr/>
        <p:txBody>
          <a:bodyPr/>
          <a:lstStyle/>
          <a:p>
            <a:fld id="{1CA714FF-B8DD-4C86-8A6C-413D8D8DE891}" type="slidenum">
              <a:rPr lang="en-US" smtClean="0"/>
              <a:t>26</a:t>
            </a:fld>
            <a:endParaRPr lang="en-US"/>
          </a:p>
        </p:txBody>
      </p:sp>
    </p:spTree>
    <p:extLst>
      <p:ext uri="{BB962C8B-B14F-4D97-AF65-F5344CB8AC3E}">
        <p14:creationId xmlns:p14="http://schemas.microsoft.com/office/powerpoint/2010/main" val="3305328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of a database design question.</a:t>
            </a:r>
          </a:p>
          <a:p>
            <a:endParaRPr lang="en-US" dirty="0"/>
          </a:p>
          <a:p>
            <a:r>
              <a:rPr lang="en-US" dirty="0"/>
              <a:t>I</a:t>
            </a:r>
            <a:r>
              <a:rPr lang="en-US" baseline="0" dirty="0"/>
              <a:t> want to quantify the delay caused by incidents (which is incident induced delay if we call it in the right term). </a:t>
            </a:r>
          </a:p>
          <a:p>
            <a:endParaRPr lang="en-US" baseline="0" dirty="0"/>
          </a:p>
          <a:p>
            <a:r>
              <a:rPr lang="en-US" dirty="0"/>
              <a:t>To answer the question, the least information</a:t>
            </a:r>
            <a:r>
              <a:rPr lang="en-US" baseline="0" dirty="0"/>
              <a:t> we need to have must include incident/accident data, including time, location, type, etc. We will also need traffic data such as volume and speed which are associated with time and location.</a:t>
            </a:r>
            <a:endParaRPr lang="en-US" dirty="0"/>
          </a:p>
          <a:p>
            <a:endParaRPr lang="en-US" dirty="0"/>
          </a:p>
          <a:p>
            <a:r>
              <a:rPr lang="en-US" dirty="0"/>
              <a:t>More importantly, I need to define relationships between data elements, in this case we are interested in the relationship between incidents and traffic conditions (volume, speed, etc.), so the relationships are defined in this way.</a:t>
            </a:r>
          </a:p>
          <a:p>
            <a:endParaRPr lang="en-US" dirty="0"/>
          </a:p>
          <a:p>
            <a:r>
              <a:rPr lang="en-US" dirty="0"/>
              <a:t>The next step is to design the schema, which is sort of a plan for the database. This process looks like translating the work we did at the conceptual level into a more detailed and specific plan for the database.</a:t>
            </a:r>
          </a:p>
          <a:p>
            <a:endParaRPr lang="en-US" dirty="0"/>
          </a:p>
          <a:p>
            <a:r>
              <a:rPr lang="en-US" dirty="0"/>
              <a:t>Finally, we define the database in software specific terms, create the tables we need, and populate the tables.</a:t>
            </a:r>
          </a:p>
        </p:txBody>
      </p:sp>
      <p:sp>
        <p:nvSpPr>
          <p:cNvPr id="4" name="Slide Number Placeholder 3"/>
          <p:cNvSpPr>
            <a:spLocks noGrp="1"/>
          </p:cNvSpPr>
          <p:nvPr>
            <p:ph type="sldNum" sz="quarter" idx="10"/>
          </p:nvPr>
        </p:nvSpPr>
        <p:spPr/>
        <p:txBody>
          <a:bodyPr/>
          <a:lstStyle/>
          <a:p>
            <a:fld id="{1CA714FF-B8DD-4C86-8A6C-413D8D8DE891}" type="slidenum">
              <a:rPr lang="en-US" smtClean="0"/>
              <a:t>27</a:t>
            </a:fld>
            <a:endParaRPr lang="en-US"/>
          </a:p>
        </p:txBody>
      </p:sp>
    </p:spTree>
    <p:extLst>
      <p:ext uri="{BB962C8B-B14F-4D97-AF65-F5344CB8AC3E}">
        <p14:creationId xmlns:p14="http://schemas.microsoft.com/office/powerpoint/2010/main" val="2180784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one possible structure for the database, and it seems like it can work well for managing loop and accident data. </a:t>
            </a:r>
          </a:p>
          <a:p>
            <a:endParaRPr lang="en-US" dirty="0"/>
          </a:p>
          <a:p>
            <a:r>
              <a:rPr lang="en-US" dirty="0"/>
              <a:t>I have a table describing Incidents, one for Detectors, and one for Loop detector observations. I can relate the tables based on the date and time fields, the Loop ID number, and the route and milepost fields, which seems like enough to get whatever information I need for the analysis. Note that the relationship between Detectors</a:t>
            </a:r>
            <a:r>
              <a:rPr lang="en-US" baseline="0" dirty="0"/>
              <a:t> and </a:t>
            </a:r>
            <a:r>
              <a:rPr lang="en-US" baseline="0" dirty="0" err="1"/>
              <a:t>Loop_Data</a:t>
            </a:r>
            <a:r>
              <a:rPr lang="en-US" baseline="0" dirty="0"/>
              <a:t> is similar to the one with Cabinets and Loops we have seen in the Exercise, we just used different table names.</a:t>
            </a:r>
            <a:endParaRPr lang="en-US" dirty="0"/>
          </a:p>
          <a:p>
            <a:endParaRPr lang="en-US" dirty="0"/>
          </a:p>
          <a:p>
            <a:r>
              <a:rPr lang="en-US" dirty="0"/>
              <a:t>Can anyone offer any suggestions on how to improve this, whether for general data management or to make it more appropriate for the proposed application?</a:t>
            </a:r>
          </a:p>
          <a:p>
            <a:endParaRPr lang="en-US" dirty="0"/>
          </a:p>
          <a:p>
            <a:r>
              <a:rPr lang="en-US" dirty="0"/>
              <a:t>Actually, I think this not a bad model to manage loop data in general. However, to calculate delay, which is what I develop</a:t>
            </a:r>
            <a:r>
              <a:rPr lang="en-US" baseline="0" dirty="0"/>
              <a:t> the database for</a:t>
            </a:r>
            <a:r>
              <a:rPr lang="en-US" dirty="0"/>
              <a:t>, I am going to need travel time information.</a:t>
            </a:r>
          </a:p>
          <a:p>
            <a:endParaRPr lang="en-US" dirty="0"/>
          </a:p>
          <a:p>
            <a:r>
              <a:rPr lang="en-US" dirty="0"/>
              <a:t>Although I could get distance and time from the milepost and time fields, this introduces additional complicating steps in my applications. Instead of this, maybe I could define a road segment for each detector that provides both travel time and length. What I</a:t>
            </a:r>
            <a:r>
              <a:rPr lang="en-US" baseline="0" dirty="0"/>
              <a:t> need to do is to calculate some additional attribute (travel time) to store in the database, and this could save some work on the application side.</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28</a:t>
            </a:fld>
            <a:endParaRPr lang="en-US"/>
          </a:p>
        </p:txBody>
      </p:sp>
    </p:spTree>
    <p:extLst>
      <p:ext uri="{BB962C8B-B14F-4D97-AF65-F5344CB8AC3E}">
        <p14:creationId xmlns:p14="http://schemas.microsoft.com/office/powerpoint/2010/main" val="2618370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some extent this is </a:t>
            </a:r>
            <a:r>
              <a:rPr lang="en-US" baseline="0" dirty="0"/>
              <a:t>already covered in previous slide</a:t>
            </a:r>
            <a:r>
              <a:rPr lang="en-US" dirty="0"/>
              <a:t>, but I’d like to mention some considerations</a:t>
            </a:r>
            <a:r>
              <a:rPr lang="en-US" baseline="0" dirty="0"/>
              <a:t> for database design.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considerations related to storage and query efficiency, and the design considerations include what entities we will model, how they are related to each other, what rules or constraints exist in the domain we are trying to model, and how to create something that will still work efficiently in the future.</a:t>
            </a:r>
            <a:endParaRPr lang="en-US" baseline="0" dirty="0"/>
          </a:p>
          <a:p>
            <a:endParaRPr lang="en-US" baseline="0" dirty="0"/>
          </a:p>
          <a:p>
            <a:r>
              <a:rPr lang="en-US" baseline="0" dirty="0"/>
              <a:t>When designing a database, we really need to consider the input of all users who will be using our database. Especially for a big database, it is very likely that other users will interact with the database more than the developer himself/herself.</a:t>
            </a:r>
          </a:p>
          <a:p>
            <a:endParaRPr lang="en-US" baseline="0" dirty="0"/>
          </a:p>
          <a:p>
            <a:r>
              <a:rPr lang="en-US" baseline="0" dirty="0"/>
              <a:t>For example, the DRIVE Net system we developed in our lab is more often used for WSDOT people and lab visitors.</a:t>
            </a:r>
          </a:p>
          <a:p>
            <a:endParaRPr lang="en-US" baseline="0" dirty="0"/>
          </a:p>
        </p:txBody>
      </p:sp>
      <p:sp>
        <p:nvSpPr>
          <p:cNvPr id="4" name="Slide Number Placeholder 3"/>
          <p:cNvSpPr>
            <a:spLocks noGrp="1"/>
          </p:cNvSpPr>
          <p:nvPr>
            <p:ph type="sldNum" sz="quarter" idx="10"/>
          </p:nvPr>
        </p:nvSpPr>
        <p:spPr/>
        <p:txBody>
          <a:bodyPr/>
          <a:lstStyle/>
          <a:p>
            <a:fld id="{1CA714FF-B8DD-4C86-8A6C-413D8D8DE891}" type="slidenum">
              <a:rPr lang="en-US" smtClean="0"/>
              <a:t>29</a:t>
            </a:fld>
            <a:endParaRPr lang="en-US"/>
          </a:p>
        </p:txBody>
      </p:sp>
    </p:spTree>
    <p:extLst>
      <p:ext uri="{BB962C8B-B14F-4D97-AF65-F5344CB8AC3E}">
        <p14:creationId xmlns:p14="http://schemas.microsoft.com/office/powerpoint/2010/main" val="22989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talking about database, we</a:t>
            </a:r>
            <a:r>
              <a:rPr lang="en-US" baseline="0" dirty="0"/>
              <a:t> are sometimes actually referring to the database management system.</a:t>
            </a:r>
            <a:endParaRPr lang="en-US" dirty="0"/>
          </a:p>
          <a:p>
            <a:endParaRPr lang="en-US" dirty="0"/>
          </a:p>
          <a:p>
            <a:r>
              <a:rPr lang="en-US" dirty="0"/>
              <a:t>The database management system, usually shortened as DBMS, is a computer system that creates, organizes, and interacts with a database, and is the interface for the user and other applications. A DBMS organizes data into the database file structure, and performs operations on that data to alter, update, and retrieve it.</a:t>
            </a:r>
          </a:p>
          <a:p>
            <a:endParaRPr lang="en-US" dirty="0"/>
          </a:p>
          <a:p>
            <a:r>
              <a:rPr lang="en-US" dirty="0"/>
              <a:t>For</a:t>
            </a:r>
            <a:r>
              <a:rPr lang="en-US" baseline="0" dirty="0"/>
              <a:t> example, the SQL database management system we will talk about later </a:t>
            </a:r>
            <a:r>
              <a:rPr lang="en-US" dirty="0"/>
              <a:t>essentially a big program, written in C, and</a:t>
            </a:r>
            <a:r>
              <a:rPr lang="en-US" baseline="0" dirty="0"/>
              <a:t> has been </a:t>
            </a:r>
            <a:r>
              <a:rPr lang="en-US" dirty="0"/>
              <a:t>highly optimized over the years by people in this field.</a:t>
            </a:r>
          </a:p>
          <a:p>
            <a:endParaRPr lang="en-US" dirty="0"/>
          </a:p>
          <a:p>
            <a:r>
              <a:rPr lang="en-US" dirty="0"/>
              <a:t>The other utility performed by the DBMS is managing access, to make sure that the right people can access only the data they are authorized to access. </a:t>
            </a:r>
          </a:p>
          <a:p>
            <a:endParaRPr lang="en-US" dirty="0"/>
          </a:p>
          <a:p>
            <a:r>
              <a:rPr lang="en-US" dirty="0"/>
              <a:t>In general, because the two ideas are virtually inseparable, we often say database to mean both the database and the DBMS.</a:t>
            </a:r>
          </a:p>
        </p:txBody>
      </p:sp>
      <p:sp>
        <p:nvSpPr>
          <p:cNvPr id="4" name="Slide Number Placeholder 3"/>
          <p:cNvSpPr>
            <a:spLocks noGrp="1"/>
          </p:cNvSpPr>
          <p:nvPr>
            <p:ph type="sldNum" sz="quarter" idx="10"/>
          </p:nvPr>
        </p:nvSpPr>
        <p:spPr/>
        <p:txBody>
          <a:bodyPr/>
          <a:lstStyle/>
          <a:p>
            <a:fld id="{0653EFEB-AAF5-4159-ABD4-C3EE05FB18F1}" type="slidenum">
              <a:rPr lang="en-US" smtClean="0"/>
              <a:t>3</a:t>
            </a:fld>
            <a:endParaRPr lang="en-US"/>
          </a:p>
        </p:txBody>
      </p:sp>
    </p:spTree>
    <p:extLst>
      <p:ext uri="{BB962C8B-B14F-4D97-AF65-F5344CB8AC3E}">
        <p14:creationId xmlns:p14="http://schemas.microsoft.com/office/powerpoint/2010/main" val="224896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ways to go about creating a design for our database</a:t>
            </a:r>
          </a:p>
          <a:p>
            <a:r>
              <a:rPr lang="en-US" dirty="0"/>
              <a:t>Two</a:t>
            </a:r>
            <a:r>
              <a:rPr lang="en-US" baseline="0" dirty="0"/>
              <a:t> of them </a:t>
            </a:r>
            <a:r>
              <a:rPr lang="en-US" dirty="0"/>
              <a:t>are quite well known and common,</a:t>
            </a:r>
            <a:r>
              <a:rPr lang="en-US" baseline="0" dirty="0"/>
              <a:t> which are entity/relationship model and object definition language.</a:t>
            </a:r>
            <a:endParaRPr lang="en-US" dirty="0"/>
          </a:p>
          <a:p>
            <a:endParaRPr lang="en-US" dirty="0"/>
          </a:p>
          <a:p>
            <a:r>
              <a:rPr lang="en-US" dirty="0"/>
              <a:t>In this class we are going to talk about the Entity relationship model, which works more</a:t>
            </a:r>
            <a:r>
              <a:rPr lang="en-US" baseline="0" dirty="0"/>
              <a:t> closely with relational databases by its nature</a:t>
            </a:r>
            <a:r>
              <a:rPr lang="en-US" dirty="0"/>
              <a:t>. Before talking</a:t>
            </a:r>
            <a:r>
              <a:rPr lang="en-US" baseline="0" dirty="0"/>
              <a:t> to details I need to mention that there are different methods of representations/notations for Entity/Relationship Model. Actually if you google ER model you may find a form different from those in our classes. But actually multiple </a:t>
            </a:r>
            <a:r>
              <a:rPr lang="en-US" dirty="0"/>
              <a:t>methods of data model</a:t>
            </a:r>
            <a:r>
              <a:rPr lang="en-US" baseline="0" dirty="0"/>
              <a:t> are saying</a:t>
            </a:r>
            <a:r>
              <a:rPr lang="en-US" dirty="0"/>
              <a:t> the same thing. </a:t>
            </a:r>
          </a:p>
          <a:p>
            <a:endParaRPr lang="en-US" dirty="0"/>
          </a:p>
          <a:p>
            <a:r>
              <a:rPr lang="en-US" dirty="0"/>
              <a:t>The</a:t>
            </a:r>
            <a:r>
              <a:rPr lang="en-US" baseline="0" dirty="0"/>
              <a:t> model I am going to introduce is quite representative in the scope of our class and</a:t>
            </a:r>
            <a:r>
              <a:rPr lang="en-US" dirty="0"/>
              <a:t> is</a:t>
            </a:r>
            <a:r>
              <a:rPr lang="en-US" baseline="0" dirty="0"/>
              <a:t> also not over-complicated. </a:t>
            </a:r>
            <a:r>
              <a:rPr lang="en-US" dirty="0"/>
              <a:t>When we get a solid understanding of how this works, translating our work into a schema or database design is relatively trivial. We will be talking about the ER diagram in the rest of time today. </a:t>
            </a:r>
          </a:p>
        </p:txBody>
      </p:sp>
      <p:sp>
        <p:nvSpPr>
          <p:cNvPr id="4" name="Slide Number Placeholder 3"/>
          <p:cNvSpPr>
            <a:spLocks noGrp="1"/>
          </p:cNvSpPr>
          <p:nvPr>
            <p:ph type="sldNum" sz="quarter" idx="10"/>
          </p:nvPr>
        </p:nvSpPr>
        <p:spPr/>
        <p:txBody>
          <a:bodyPr/>
          <a:lstStyle/>
          <a:p>
            <a:fld id="{1CA714FF-B8DD-4C86-8A6C-413D8D8DE891}" type="slidenum">
              <a:rPr lang="en-US" smtClean="0"/>
              <a:t>30</a:t>
            </a:fld>
            <a:endParaRPr lang="en-US"/>
          </a:p>
        </p:txBody>
      </p:sp>
    </p:spTree>
    <p:extLst>
      <p:ext uri="{BB962C8B-B14F-4D97-AF65-F5344CB8AC3E}">
        <p14:creationId xmlns:p14="http://schemas.microsoft.com/office/powerpoint/2010/main" val="3168127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preparations </a:t>
            </a:r>
            <a:r>
              <a:rPr lang="en-US" dirty="0"/>
              <a:t>before we talk about laying out the database design.</a:t>
            </a:r>
            <a:r>
              <a:rPr lang="en-US" baseline="0" dirty="0"/>
              <a:t> I want to introduce some database jargons </a:t>
            </a:r>
            <a:r>
              <a:rPr lang="en-US" dirty="0"/>
              <a:t>to make sure we are all speaking the same language. </a:t>
            </a:r>
          </a:p>
          <a:p>
            <a:endParaRPr lang="en-US" dirty="0"/>
          </a:p>
          <a:p>
            <a:r>
              <a:rPr lang="en-US" dirty="0"/>
              <a:t>An entity, is a thing about which we would like to store data. It can be a physical thing (a</a:t>
            </a:r>
            <a:r>
              <a:rPr lang="en-US" baseline="0" dirty="0"/>
              <a:t> student for example</a:t>
            </a:r>
            <a:r>
              <a:rPr lang="en-US" dirty="0"/>
              <a:t>), or a conceptual thing (loop data record). in the ER diagraming process, we</a:t>
            </a:r>
            <a:r>
              <a:rPr lang="en-US" baseline="0" dirty="0"/>
              <a:t> are just</a:t>
            </a:r>
            <a:r>
              <a:rPr lang="en-US" dirty="0"/>
              <a:t> modeling entity sets and the relationships between them.</a:t>
            </a:r>
          </a:p>
          <a:p>
            <a:endParaRPr lang="en-US" dirty="0"/>
          </a:p>
          <a:p>
            <a:r>
              <a:rPr lang="en-US" dirty="0"/>
              <a:t>An attribute is a specific piece of information that we want to save about an entity. Each entity can have several or even many attributes. One simple interpretation is that if we think of an entity set as a table, the attributes would be the columns.</a:t>
            </a:r>
          </a:p>
        </p:txBody>
      </p:sp>
      <p:sp>
        <p:nvSpPr>
          <p:cNvPr id="4" name="Slide Number Placeholder 3"/>
          <p:cNvSpPr>
            <a:spLocks noGrp="1"/>
          </p:cNvSpPr>
          <p:nvPr>
            <p:ph type="sldNum" sz="quarter" idx="10"/>
          </p:nvPr>
        </p:nvSpPr>
        <p:spPr/>
        <p:txBody>
          <a:bodyPr/>
          <a:lstStyle/>
          <a:p>
            <a:fld id="{1CA714FF-B8DD-4C86-8A6C-413D8D8DE891}" type="slidenum">
              <a:rPr lang="en-US" smtClean="0"/>
              <a:t>31</a:t>
            </a:fld>
            <a:endParaRPr lang="en-US"/>
          </a:p>
        </p:txBody>
      </p:sp>
    </p:spTree>
    <p:extLst>
      <p:ext uri="{BB962C8B-B14F-4D97-AF65-F5344CB8AC3E}">
        <p14:creationId xmlns:p14="http://schemas.microsoft.com/office/powerpoint/2010/main" val="3181772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database jargon, we consider a set to be an unordered collection of objects. Within a set, repetition and order do not matter, just the unique values contained in the set. As you can see here, the set of real numbers 1, 2, and 3 is the same if it is reversed or if numbers are repeated. </a:t>
            </a:r>
          </a:p>
          <a:p>
            <a:endParaRPr lang="en-US" dirty="0"/>
          </a:p>
          <a:p>
            <a:r>
              <a:rPr lang="en-US" dirty="0"/>
              <a:t>In SQL database, records</a:t>
            </a:r>
            <a:r>
              <a:rPr lang="en-US" baseline="0" dirty="0"/>
              <a:t> of a data table are not stored in a specific order, that’s also why we usually call our data as “dataset”.</a:t>
            </a:r>
          </a:p>
          <a:p>
            <a:endParaRPr lang="en-US" dirty="0"/>
          </a:p>
          <a:p>
            <a:r>
              <a:rPr lang="en-US" dirty="0"/>
              <a:t>A list, then, is more like a specific data structure holding an ordered collection of values. Different from a set, order and repetition do matter in a list. </a:t>
            </a:r>
          </a:p>
          <a:p>
            <a:endParaRPr lang="en-US" dirty="0"/>
          </a:p>
          <a:p>
            <a:r>
              <a:rPr lang="en-US" dirty="0"/>
              <a:t>A simple question here… it is clear that the answer is</a:t>
            </a:r>
            <a:r>
              <a:rPr lang="en-US" baseline="0" dirty="0"/>
              <a:t> </a:t>
            </a:r>
            <a:r>
              <a:rPr lang="en-US" b="1" baseline="0" dirty="0"/>
              <a:t>NO</a:t>
            </a:r>
            <a:r>
              <a:rPr lang="en-US" dirty="0"/>
              <a:t>.</a:t>
            </a:r>
          </a:p>
        </p:txBody>
      </p:sp>
      <p:sp>
        <p:nvSpPr>
          <p:cNvPr id="4" name="Slide Number Placeholder 3"/>
          <p:cNvSpPr>
            <a:spLocks noGrp="1"/>
          </p:cNvSpPr>
          <p:nvPr>
            <p:ph type="sldNum" sz="quarter" idx="10"/>
          </p:nvPr>
        </p:nvSpPr>
        <p:spPr/>
        <p:txBody>
          <a:bodyPr/>
          <a:lstStyle/>
          <a:p>
            <a:fld id="{1CA714FF-B8DD-4C86-8A6C-413D8D8DE891}" type="slidenum">
              <a:rPr lang="en-US" smtClean="0"/>
              <a:t>32</a:t>
            </a:fld>
            <a:endParaRPr lang="en-US"/>
          </a:p>
        </p:txBody>
      </p:sp>
    </p:spTree>
    <p:extLst>
      <p:ext uri="{BB962C8B-B14F-4D97-AF65-F5344CB8AC3E}">
        <p14:creationId xmlns:p14="http://schemas.microsoft.com/office/powerpoint/2010/main" val="3239508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is simply data about data, referring to information about data itself. For</a:t>
            </a:r>
            <a:r>
              <a:rPr lang="en-US" baseline="0" dirty="0"/>
              <a:t> example i</a:t>
            </a:r>
            <a:r>
              <a:rPr lang="en-US" dirty="0"/>
              <a:t>f I have a dataset, metadata might describe things like when the data was created, who collected it and what processing was applied, as well as domains and data dictionaries.</a:t>
            </a:r>
          </a:p>
          <a:p>
            <a:endParaRPr lang="en-US" dirty="0"/>
          </a:p>
          <a:p>
            <a:r>
              <a:rPr lang="en-US" dirty="0"/>
              <a:t>A schema is the type of metadata that describes the structure of the data. If defines the tables that are included, the relationships between them, and organizational elements that are needed to describe the database.</a:t>
            </a:r>
          </a:p>
          <a:p>
            <a:endParaRPr lang="en-US" dirty="0"/>
          </a:p>
          <a:p>
            <a:r>
              <a:rPr lang="en-US" dirty="0"/>
              <a:t>A tuple is a row in a database table. If I have a table describing people in this class, each person would be represented by a tuple in a database table.</a:t>
            </a:r>
          </a:p>
        </p:txBody>
      </p:sp>
      <p:sp>
        <p:nvSpPr>
          <p:cNvPr id="4" name="Slide Number Placeholder 3"/>
          <p:cNvSpPr>
            <a:spLocks noGrp="1"/>
          </p:cNvSpPr>
          <p:nvPr>
            <p:ph type="sldNum" sz="quarter" idx="10"/>
          </p:nvPr>
        </p:nvSpPr>
        <p:spPr/>
        <p:txBody>
          <a:bodyPr/>
          <a:lstStyle/>
          <a:p>
            <a:fld id="{1CA714FF-B8DD-4C86-8A6C-413D8D8DE891}" type="slidenum">
              <a:rPr lang="en-US" smtClean="0"/>
              <a:t>33</a:t>
            </a:fld>
            <a:endParaRPr lang="en-US"/>
          </a:p>
        </p:txBody>
      </p:sp>
    </p:spTree>
    <p:extLst>
      <p:ext uri="{BB962C8B-B14F-4D97-AF65-F5344CB8AC3E}">
        <p14:creationId xmlns:p14="http://schemas.microsoft.com/office/powerpoint/2010/main" val="28813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important because I want to clear up any confusion about relations and relationships. </a:t>
            </a:r>
          </a:p>
          <a:p>
            <a:endParaRPr lang="en-US" dirty="0"/>
          </a:p>
          <a:p>
            <a:r>
              <a:rPr lang="en-US" dirty="0"/>
              <a:t>In relational database terms, a relation can be thought of as similar to a table of records about an entity set. The thinking is that, in the processing of building a table, we are relating pieces of information about an entity together, for example the name of a student</a:t>
            </a:r>
            <a:r>
              <a:rPr lang="en-US" baseline="0" dirty="0"/>
              <a:t> and the descriptive information (height, hair color)</a:t>
            </a:r>
            <a:r>
              <a:rPr lang="en-US" dirty="0"/>
              <a:t>.</a:t>
            </a:r>
            <a:r>
              <a:rPr lang="en-US" baseline="0" dirty="0"/>
              <a:t> Physically a relation is an entity set or a table in the database. The terms relation and entity set are not interchangeable, but a relation might describe an entity set.</a:t>
            </a:r>
            <a:endParaRPr lang="en-US" dirty="0"/>
          </a:p>
          <a:p>
            <a:endParaRPr lang="en-US" dirty="0"/>
          </a:p>
          <a:p>
            <a:r>
              <a:rPr lang="en-US" dirty="0"/>
              <a:t>A relationship refers to the relationships between tables or entity sets. So I might have a table describing people and a table describing cities, and the relationships between them might be the address field in the people table.</a:t>
            </a:r>
          </a:p>
        </p:txBody>
      </p:sp>
      <p:sp>
        <p:nvSpPr>
          <p:cNvPr id="4" name="Slide Number Placeholder 3"/>
          <p:cNvSpPr>
            <a:spLocks noGrp="1"/>
          </p:cNvSpPr>
          <p:nvPr>
            <p:ph type="sldNum" sz="quarter" idx="10"/>
          </p:nvPr>
        </p:nvSpPr>
        <p:spPr/>
        <p:txBody>
          <a:bodyPr/>
          <a:lstStyle/>
          <a:p>
            <a:fld id="{1CA714FF-B8DD-4C86-8A6C-413D8D8DE891}" type="slidenum">
              <a:rPr lang="en-US" smtClean="0"/>
              <a:t>34</a:t>
            </a:fld>
            <a:endParaRPr lang="en-US"/>
          </a:p>
        </p:txBody>
      </p:sp>
    </p:spTree>
    <p:extLst>
      <p:ext uri="{BB962C8B-B14F-4D97-AF65-F5344CB8AC3E}">
        <p14:creationId xmlns:p14="http://schemas.microsoft.com/office/powerpoint/2010/main" val="3523049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look at some really brief examples. You can see the header row on the table is the attributes, basically the names of the fields we want to save describing each tuple. </a:t>
            </a:r>
          </a:p>
          <a:p>
            <a:endParaRPr lang="en-US" dirty="0"/>
          </a:p>
          <a:p>
            <a:r>
              <a:rPr lang="en-US" dirty="0"/>
              <a:t>The tuple, then, is really just the collection of attributes describing each individual record. The tuple is generally intended to be unique, meaning that two records can</a:t>
            </a:r>
            <a:r>
              <a:rPr lang="en-US" baseline="0" dirty="0"/>
              <a:t> not be</a:t>
            </a:r>
            <a:r>
              <a:rPr lang="en-US" dirty="0"/>
              <a:t> exactly the same.</a:t>
            </a:r>
            <a:r>
              <a:rPr lang="en-US" baseline="0" dirty="0"/>
              <a:t> This is quite easy to understand.</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35</a:t>
            </a:fld>
            <a:endParaRPr lang="en-US"/>
          </a:p>
        </p:txBody>
      </p:sp>
    </p:spTree>
    <p:extLst>
      <p:ext uri="{BB962C8B-B14F-4D97-AF65-F5344CB8AC3E}">
        <p14:creationId xmlns:p14="http://schemas.microsoft.com/office/powerpoint/2010/main" val="701287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take X-men as an example. I am making a database of the characters in the movie, and so the characters are physical things about which I would like to store information.</a:t>
            </a:r>
            <a:r>
              <a:rPr lang="en-US" baseline="0" dirty="0"/>
              <a:t> T</a:t>
            </a:r>
            <a:r>
              <a:rPr lang="en-US" dirty="0"/>
              <a:t>hey are all of the same type in that they can be described using the same attributes, and they are definitely unique</a:t>
            </a:r>
            <a:r>
              <a:rPr lang="en-US" baseline="0" dirty="0"/>
              <a:t> by themselves</a:t>
            </a:r>
            <a:r>
              <a:rPr lang="en-US" dirty="0"/>
              <a:t>. </a:t>
            </a:r>
          </a:p>
          <a:p>
            <a:endParaRPr lang="en-US" dirty="0"/>
          </a:p>
          <a:p>
            <a:r>
              <a:rPr lang="en-US" dirty="0"/>
              <a:t>Thus, the characters are entities, and collectively they are an entity set. The attributes are the pieces of information we might want to store about them, such as name, actor, gender,</a:t>
            </a:r>
            <a:r>
              <a:rPr lang="en-US" baseline="0" dirty="0"/>
              <a:t> </a:t>
            </a:r>
            <a:r>
              <a:rPr lang="en-US" dirty="0"/>
              <a:t>birthdate, etc. </a:t>
            </a:r>
          </a:p>
        </p:txBody>
      </p:sp>
      <p:sp>
        <p:nvSpPr>
          <p:cNvPr id="4" name="Slide Number Placeholder 3"/>
          <p:cNvSpPr>
            <a:spLocks noGrp="1"/>
          </p:cNvSpPr>
          <p:nvPr>
            <p:ph type="sldNum" sz="quarter" idx="10"/>
          </p:nvPr>
        </p:nvSpPr>
        <p:spPr/>
        <p:txBody>
          <a:bodyPr/>
          <a:lstStyle/>
          <a:p>
            <a:fld id="{1CA714FF-B8DD-4C86-8A6C-413D8D8DE891}" type="slidenum">
              <a:rPr lang="en-US" smtClean="0"/>
              <a:t>36</a:t>
            </a:fld>
            <a:endParaRPr lang="en-US"/>
          </a:p>
        </p:txBody>
      </p:sp>
    </p:spTree>
    <p:extLst>
      <p:ext uri="{BB962C8B-B14F-4D97-AF65-F5344CB8AC3E}">
        <p14:creationId xmlns:p14="http://schemas.microsoft.com/office/powerpoint/2010/main" val="28757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possible table structure for my database. Each entity is described by a tuple in the table with attributes containing the information we want to save. The table itself descries the entity set.</a:t>
            </a:r>
          </a:p>
          <a:p>
            <a:endParaRPr lang="en-US" dirty="0"/>
          </a:p>
          <a:p>
            <a:r>
              <a:rPr lang="en-US" dirty="0"/>
              <a:t>My question, then, is what is the difference between entities and tuples?</a:t>
            </a:r>
          </a:p>
          <a:p>
            <a:endParaRPr lang="en-US" dirty="0"/>
          </a:p>
          <a:p>
            <a:r>
              <a:rPr lang="en-US" dirty="0"/>
              <a:t>The answer is that entities are conceptual or physical things about which we want to store information, while tuples are just the rows in a relation.</a:t>
            </a:r>
          </a:p>
        </p:txBody>
      </p:sp>
      <p:sp>
        <p:nvSpPr>
          <p:cNvPr id="4" name="Slide Number Placeholder 3"/>
          <p:cNvSpPr>
            <a:spLocks noGrp="1"/>
          </p:cNvSpPr>
          <p:nvPr>
            <p:ph type="sldNum" sz="quarter" idx="10"/>
          </p:nvPr>
        </p:nvSpPr>
        <p:spPr/>
        <p:txBody>
          <a:bodyPr/>
          <a:lstStyle/>
          <a:p>
            <a:fld id="{1CA714FF-B8DD-4C86-8A6C-413D8D8DE891}" type="slidenum">
              <a:rPr lang="en-US" smtClean="0"/>
              <a:t>37</a:t>
            </a:fld>
            <a:endParaRPr lang="en-US"/>
          </a:p>
        </p:txBody>
      </p:sp>
    </p:spTree>
    <p:extLst>
      <p:ext uri="{BB962C8B-B14F-4D97-AF65-F5344CB8AC3E}">
        <p14:creationId xmlns:p14="http://schemas.microsoft.com/office/powerpoint/2010/main" val="193726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number different types of database systems, but a “relational database system” is generally considered industry standard for business and industry. We call it relational because the data structure is defined by relationships between data elements.</a:t>
            </a:r>
          </a:p>
          <a:p>
            <a:endParaRPr lang="en-US" dirty="0"/>
          </a:p>
          <a:p>
            <a:r>
              <a:rPr lang="en-US" sz="1200" kern="1200" dirty="0">
                <a:solidFill>
                  <a:schemeClr val="tx1"/>
                </a:solidFill>
                <a:effectLst/>
                <a:latin typeface="+mn-lt"/>
                <a:ea typeface="+mn-ea"/>
                <a:cs typeface="+mn-cs"/>
              </a:rPr>
              <a:t>In a relational database, the data is organized into tables which we call relations. The term “relation” is distinct form the term “relationship”, which indicates the connections between relations. It</a:t>
            </a:r>
            <a:r>
              <a:rPr lang="en-US" sz="1200" kern="1200" baseline="0" dirty="0">
                <a:solidFill>
                  <a:schemeClr val="tx1"/>
                </a:solidFill>
                <a:effectLst/>
                <a:latin typeface="+mn-lt"/>
                <a:ea typeface="+mn-ea"/>
                <a:cs typeface="+mn-cs"/>
              </a:rPr>
              <a:t> is important to clarify these terminologies for future learning.</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seems pretty simple and intuitive system to store information.</a:t>
            </a:r>
            <a:r>
              <a:rPr lang="en-US" sz="1200" kern="1200" baseline="0" dirty="0">
                <a:solidFill>
                  <a:schemeClr val="tx1"/>
                </a:solidFill>
                <a:effectLst/>
                <a:latin typeface="+mn-lt"/>
                <a:ea typeface="+mn-ea"/>
                <a:cs typeface="+mn-cs"/>
              </a:rPr>
              <a:t> But</a:t>
            </a:r>
            <a:r>
              <a:rPr lang="en-US" sz="1200" kern="1200" dirty="0">
                <a:solidFill>
                  <a:schemeClr val="tx1"/>
                </a:solidFill>
                <a:effectLst/>
                <a:latin typeface="+mn-lt"/>
                <a:ea typeface="+mn-ea"/>
                <a:cs typeface="+mn-cs"/>
              </a:rPr>
              <a:t> why do we need something like a database? Why this</a:t>
            </a:r>
            <a:r>
              <a:rPr lang="en-US" sz="1200" kern="1200" baseline="0" dirty="0">
                <a:solidFill>
                  <a:schemeClr val="tx1"/>
                </a:solidFill>
                <a:effectLst/>
                <a:latin typeface="+mn-lt"/>
                <a:ea typeface="+mn-ea"/>
                <a:cs typeface="+mn-cs"/>
              </a:rPr>
              <a:t> is better than just storing data in</a:t>
            </a:r>
            <a:r>
              <a:rPr lang="en-US" sz="1200" kern="1200" dirty="0">
                <a:solidFill>
                  <a:schemeClr val="tx1"/>
                </a:solidFill>
                <a:effectLst/>
                <a:latin typeface="+mn-lt"/>
                <a:ea typeface="+mn-ea"/>
                <a:cs typeface="+mn-cs"/>
              </a:rPr>
              <a:t> excel or text files?</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4</a:t>
            </a:fld>
            <a:endParaRPr lang="en-US"/>
          </a:p>
        </p:txBody>
      </p:sp>
    </p:spTree>
    <p:extLst>
      <p:ext uri="{BB962C8B-B14F-4D97-AF65-F5344CB8AC3E}">
        <p14:creationId xmlns:p14="http://schemas.microsoft.com/office/powerpoint/2010/main" val="423165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why we need a DBMS. </a:t>
            </a:r>
          </a:p>
          <a:p>
            <a:endParaRPr lang="en-US" dirty="0"/>
          </a:p>
          <a:p>
            <a:r>
              <a:rPr lang="en-US" dirty="0"/>
              <a:t>Let us say I am building a simple application to store information about student, courses, and professors. This system will maintain information about who is taking and teaching what. </a:t>
            </a:r>
          </a:p>
          <a:p>
            <a:endParaRPr lang="en-US" dirty="0"/>
          </a:p>
          <a:p>
            <a:r>
              <a:rPr lang="en-US" dirty="0"/>
              <a:t>Something like this certainly exists as part of the class registration system at the school, though it is definitely more complex than what I am going to show. </a:t>
            </a:r>
          </a:p>
          <a:p>
            <a:endParaRPr lang="en-US" dirty="0"/>
          </a:p>
          <a:p>
            <a:r>
              <a:rPr lang="en-US" dirty="0"/>
              <a:t>How would I start building such a system?</a:t>
            </a:r>
          </a:p>
        </p:txBody>
      </p:sp>
      <p:sp>
        <p:nvSpPr>
          <p:cNvPr id="4" name="Slide Number Placeholder 3"/>
          <p:cNvSpPr>
            <a:spLocks noGrp="1"/>
          </p:cNvSpPr>
          <p:nvPr>
            <p:ph type="sldNum" sz="quarter" idx="10"/>
          </p:nvPr>
        </p:nvSpPr>
        <p:spPr/>
        <p:txBody>
          <a:bodyPr/>
          <a:lstStyle/>
          <a:p>
            <a:fld id="{1CA714FF-B8DD-4C86-8A6C-413D8D8DE891}" type="slidenum">
              <a:rPr lang="en-US" smtClean="0"/>
              <a:t>5</a:t>
            </a:fld>
            <a:endParaRPr lang="en-US"/>
          </a:p>
        </p:txBody>
      </p:sp>
    </p:spTree>
    <p:extLst>
      <p:ext uri="{BB962C8B-B14F-4D97-AF65-F5344CB8AC3E}">
        <p14:creationId xmlns:p14="http://schemas.microsoft.com/office/powerpoint/2010/main" val="175523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we do not use a</a:t>
            </a:r>
            <a:r>
              <a:rPr lang="en-US" dirty="0"/>
              <a:t> database, we would probably start using text files.</a:t>
            </a:r>
          </a:p>
          <a:p>
            <a:endParaRPr lang="en-US" dirty="0"/>
          </a:p>
          <a:p>
            <a:r>
              <a:rPr lang="en-US" dirty="0"/>
              <a:t>I would have a series of files, one containing a list of students, one for courses, and one for professors.</a:t>
            </a:r>
          </a:p>
          <a:p>
            <a:endParaRPr lang="en-US" dirty="0"/>
          </a:p>
          <a:p>
            <a:r>
              <a:rPr lang="en-US" dirty="0"/>
              <a:t>Next I would write a program in C or java to implement specific tasks, like retrieve or make changes to the data.</a:t>
            </a:r>
          </a:p>
        </p:txBody>
      </p:sp>
      <p:sp>
        <p:nvSpPr>
          <p:cNvPr id="4" name="Slide Number Placeholder 3"/>
          <p:cNvSpPr>
            <a:spLocks noGrp="1"/>
          </p:cNvSpPr>
          <p:nvPr>
            <p:ph type="sldNum" sz="quarter" idx="10"/>
          </p:nvPr>
        </p:nvSpPr>
        <p:spPr/>
        <p:txBody>
          <a:bodyPr/>
          <a:lstStyle/>
          <a:p>
            <a:fld id="{1CA714FF-B8DD-4C86-8A6C-413D8D8DE891}" type="slidenum">
              <a:rPr lang="en-US" smtClean="0"/>
              <a:t>6</a:t>
            </a:fld>
            <a:endParaRPr lang="en-US"/>
          </a:p>
        </p:txBody>
      </p:sp>
    </p:spTree>
    <p:extLst>
      <p:ext uri="{BB962C8B-B14F-4D97-AF65-F5344CB8AC3E}">
        <p14:creationId xmlns:p14="http://schemas.microsoft.com/office/powerpoint/2010/main" val="103233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my program developed, I can use my system to register students for courses, and view courses and registration details.</a:t>
            </a:r>
          </a:p>
          <a:p>
            <a:endParaRPr lang="en-US" dirty="0"/>
          </a:p>
          <a:p>
            <a:r>
              <a:rPr lang="en-US" dirty="0"/>
              <a:t>Let me take a student, and have him register for CEE412. My little program would have to complete a series of actions, starting with reading the students table to get information about the students. </a:t>
            </a:r>
          </a:p>
          <a:p>
            <a:endParaRPr lang="en-US" dirty="0"/>
          </a:p>
          <a:p>
            <a:r>
              <a:rPr lang="en-US" dirty="0"/>
              <a:t>Next, I would read the courses file, and then find and update the record for Johan in the students file and the record for CEE412 in the courses table. Finally, I write the resulting files back to their original location. </a:t>
            </a:r>
          </a:p>
          <a:p>
            <a:endParaRPr lang="en-US" dirty="0"/>
          </a:p>
          <a:p>
            <a:r>
              <a:rPr lang="en-US" dirty="0"/>
              <a:t>This is not difficult if you know the structure of the files and you know what to update.</a:t>
            </a:r>
            <a:r>
              <a:rPr lang="en-US" baseline="0" dirty="0"/>
              <a:t> Actually the procedures here is</a:t>
            </a:r>
            <a:r>
              <a:rPr lang="en-US" dirty="0"/>
              <a:t> a pretty straight forward thing to do. </a:t>
            </a:r>
          </a:p>
          <a:p>
            <a:endParaRPr lang="en-US" dirty="0"/>
          </a:p>
          <a:p>
            <a:r>
              <a:rPr lang="en-US" dirty="0"/>
              <a:t>Given that this</a:t>
            </a:r>
            <a:r>
              <a:rPr lang="en-US" baseline="0" dirty="0"/>
              <a:t> program is s</a:t>
            </a:r>
            <a:r>
              <a:rPr lang="en-US" dirty="0"/>
              <a:t>imple enough, why not using such a program instead</a:t>
            </a:r>
            <a:r>
              <a:rPr lang="en-US" baseline="0" dirty="0"/>
              <a:t> of DBMS</a:t>
            </a:r>
            <a:r>
              <a:rPr lang="en-US" dirty="0"/>
              <a:t>? </a:t>
            </a:r>
          </a:p>
          <a:p>
            <a:endParaRPr lang="en-US" dirty="0"/>
          </a:p>
          <a:p>
            <a:r>
              <a:rPr lang="en-US" dirty="0"/>
              <a:t>Can anyone think of something that might go wrong if I designed a registration system in this way?</a:t>
            </a:r>
          </a:p>
        </p:txBody>
      </p:sp>
      <p:sp>
        <p:nvSpPr>
          <p:cNvPr id="4" name="Slide Number Placeholder 3"/>
          <p:cNvSpPr>
            <a:spLocks noGrp="1"/>
          </p:cNvSpPr>
          <p:nvPr>
            <p:ph type="sldNum" sz="quarter" idx="10"/>
          </p:nvPr>
        </p:nvSpPr>
        <p:spPr/>
        <p:txBody>
          <a:bodyPr/>
          <a:lstStyle/>
          <a:p>
            <a:fld id="{1CA714FF-B8DD-4C86-8A6C-413D8D8DE891}" type="slidenum">
              <a:rPr lang="en-US" smtClean="0"/>
              <a:t>7</a:t>
            </a:fld>
            <a:endParaRPr lang="en-US"/>
          </a:p>
        </p:txBody>
      </p:sp>
    </p:spTree>
    <p:extLst>
      <p:ext uri="{BB962C8B-B14F-4D97-AF65-F5344CB8AC3E}">
        <p14:creationId xmlns:p14="http://schemas.microsoft.com/office/powerpoint/2010/main" val="1573303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system is to be used by multiple people, you can imagine this process.</a:t>
            </a:r>
          </a:p>
          <a:p>
            <a:endParaRPr lang="en-US" dirty="0"/>
          </a:p>
          <a:p>
            <a:r>
              <a:rPr lang="en-US" dirty="0"/>
              <a:t>Let’s say</a:t>
            </a:r>
            <a:r>
              <a:rPr lang="en-US" baseline="0" dirty="0"/>
              <a:t> two students are trying to register class at the same time.</a:t>
            </a:r>
            <a:endParaRPr lang="en-US" dirty="0"/>
          </a:p>
          <a:p>
            <a:r>
              <a:rPr lang="en-US" dirty="0"/>
              <a:t>Assuming they do not have any conflicts at the time of reading the files, everything works well until two different people try to update a single file at the same time.</a:t>
            </a:r>
          </a:p>
          <a:p>
            <a:endParaRPr lang="en-US" dirty="0"/>
          </a:p>
          <a:p>
            <a:r>
              <a:rPr lang="en-US" dirty="0"/>
              <a:t>This system doesn’t work now, and such a scenario would probably happen all the time, and this is only one of several issues.</a:t>
            </a:r>
          </a:p>
          <a:p>
            <a:endParaRPr lang="en-US" dirty="0"/>
          </a:p>
          <a:p>
            <a:r>
              <a:rPr lang="en-US" dirty="0"/>
              <a:t>Any experience with similar issues? One example</a:t>
            </a:r>
            <a:r>
              <a:rPr lang="en-US" baseline="0" dirty="0"/>
              <a:t> of myself is I usually work with online file storage systems (Google Drive/OneDrive) to synchronize my documents on my desktop/laptop. One frequent issue I have is that, if I forget to close a file in my desktop, I cannot make change to it in my laptop. This online file system is very similar to the registration program we are talking about here.</a:t>
            </a:r>
            <a:endParaRPr lang="en-US" dirty="0"/>
          </a:p>
          <a:p>
            <a:endParaRPr lang="en-US" dirty="0"/>
          </a:p>
          <a:p>
            <a:r>
              <a:rPr lang="en-US" dirty="0"/>
              <a:t>It is very obvious</a:t>
            </a:r>
            <a:r>
              <a:rPr lang="en-US" baseline="0" dirty="0"/>
              <a:t> that </a:t>
            </a:r>
            <a:r>
              <a:rPr lang="en-US" dirty="0"/>
              <a:t>such a system would not be very robust and would be very difficult to maintain in the long term.</a:t>
            </a:r>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8</a:t>
            </a:fld>
            <a:endParaRPr lang="en-US"/>
          </a:p>
        </p:txBody>
      </p:sp>
    </p:spTree>
    <p:extLst>
      <p:ext uri="{BB962C8B-B14F-4D97-AF65-F5344CB8AC3E}">
        <p14:creationId xmlns:p14="http://schemas.microsoft.com/office/powerpoint/2010/main" val="2126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issue we have. What if it was a much bigger database, which could be accessed by many people at the same time? </a:t>
            </a:r>
          </a:p>
          <a:p>
            <a:endParaRPr lang="en-US" dirty="0"/>
          </a:p>
          <a:p>
            <a:r>
              <a:rPr lang="en-US" dirty="0"/>
              <a:t>What we need is</a:t>
            </a:r>
            <a:r>
              <a:rPr lang="en-US" baseline="0" dirty="0"/>
              <a:t> a lock that can protect the data from being simultaneously edited by many users. A simple interpretation of the data lock could be</a:t>
            </a:r>
            <a:r>
              <a:rPr lang="en-US" dirty="0"/>
              <a:t> something like a traffic signal.</a:t>
            </a:r>
          </a:p>
          <a:p>
            <a:endParaRPr lang="en-US" dirty="0"/>
          </a:p>
          <a:p>
            <a:r>
              <a:rPr lang="en-US" dirty="0"/>
              <a:t>You only</a:t>
            </a:r>
            <a:r>
              <a:rPr lang="en-US" baseline="0" dirty="0"/>
              <a:t> give the right-of-way to certain directions at a given time to prevent collisions.</a:t>
            </a:r>
            <a:endParaRPr lang="en-US" dirty="0"/>
          </a:p>
          <a:p>
            <a:endParaRPr lang="en-US" dirty="0"/>
          </a:p>
          <a:p>
            <a:r>
              <a:rPr lang="en-US" dirty="0"/>
              <a:t>I need a software control that only lets one element be written at a time, and locks to keep changes from conflicting. </a:t>
            </a:r>
          </a:p>
          <a:p>
            <a:endParaRPr lang="en-US" dirty="0"/>
          </a:p>
          <a:p>
            <a:r>
              <a:rPr lang="en-US" dirty="0"/>
              <a:t>Certainly, the issues we are dealing with are directly related to how big the data is and how often we access the data.</a:t>
            </a:r>
          </a:p>
        </p:txBody>
      </p:sp>
      <p:sp>
        <p:nvSpPr>
          <p:cNvPr id="4" name="Slide Number Placeholder 3"/>
          <p:cNvSpPr>
            <a:spLocks noGrp="1"/>
          </p:cNvSpPr>
          <p:nvPr>
            <p:ph type="sldNum" sz="quarter" idx="10"/>
          </p:nvPr>
        </p:nvSpPr>
        <p:spPr/>
        <p:txBody>
          <a:bodyPr/>
          <a:lstStyle/>
          <a:p>
            <a:fld id="{1CA714FF-B8DD-4C86-8A6C-413D8D8DE891}" type="slidenum">
              <a:rPr lang="en-US" smtClean="0"/>
              <a:t>9</a:t>
            </a:fld>
            <a:endParaRPr lang="en-US"/>
          </a:p>
        </p:txBody>
      </p:sp>
    </p:spTree>
    <p:extLst>
      <p:ext uri="{BB962C8B-B14F-4D97-AF65-F5344CB8AC3E}">
        <p14:creationId xmlns:p14="http://schemas.microsoft.com/office/powerpoint/2010/main" val="4164383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05A889-5C1B-4F09-AB7E-578C70B3ED27}"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39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DCDD5-BCCC-43CE-9ECC-CE223E986EC8}"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1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F0EB3-1063-424E-89C3-D742EB2DFD84}"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522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14400" y="6248400"/>
            <a:ext cx="2540000" cy="457200"/>
          </a:xfrm>
        </p:spPr>
        <p:txBody>
          <a:bodyPr/>
          <a:lstStyle>
            <a:lvl1pPr>
              <a:defRPr smtClean="0"/>
            </a:lvl1pPr>
          </a:lstStyle>
          <a:p>
            <a:pPr>
              <a:defRPr/>
            </a:pPr>
            <a:fld id="{751ACD68-63EA-4A63-8E6D-BA03D884AD6F}" type="datetime1">
              <a:rPr lang="en-US" altLang="en-US" smtClean="0"/>
              <a:t>1/24/2021</a:t>
            </a:fld>
            <a:endParaRPr lang="en-US" altLang="en-US"/>
          </a:p>
        </p:txBody>
      </p:sp>
      <p:sp>
        <p:nvSpPr>
          <p:cNvPr id="4" name="Footer Placeholder 3"/>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5" name="Slide Number Placeholder 4"/>
          <p:cNvSpPr>
            <a:spLocks noGrp="1"/>
          </p:cNvSpPr>
          <p:nvPr>
            <p:ph type="sldNum" sz="quarter" idx="12"/>
          </p:nvPr>
        </p:nvSpPr>
        <p:spPr>
          <a:xfrm>
            <a:off x="8737600" y="6248400"/>
            <a:ext cx="2540000" cy="457200"/>
          </a:xfrm>
        </p:spPr>
        <p:txBody>
          <a:bodyPr/>
          <a:lstStyle>
            <a:lvl1pPr>
              <a:defRPr smtClean="0"/>
            </a:lvl1pPr>
          </a:lstStyle>
          <a:p>
            <a:pPr>
              <a:defRPr/>
            </a:pPr>
            <a:fld id="{5EB663E8-88FD-4048-9075-AFEE1936E599}" type="slidenum">
              <a:rPr lang="en-US" altLang="en-US"/>
              <a:pPr>
                <a:defRPr/>
              </a:pPr>
              <a:t>‹#›</a:t>
            </a:fld>
            <a:endParaRPr lang="en-US" altLang="en-US"/>
          </a:p>
        </p:txBody>
      </p:sp>
    </p:spTree>
    <p:extLst>
      <p:ext uri="{BB962C8B-B14F-4D97-AF65-F5344CB8AC3E}">
        <p14:creationId xmlns:p14="http://schemas.microsoft.com/office/powerpoint/2010/main" val="75497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a:lstStyle/>
          <a:p>
            <a:pPr lvl="0"/>
            <a:endParaRPr lang="en-US" noProof="0"/>
          </a:p>
        </p:txBody>
      </p:sp>
      <p:sp>
        <p:nvSpPr>
          <p:cNvPr id="5" name="Date Placeholder 4"/>
          <p:cNvSpPr>
            <a:spLocks noGrp="1"/>
          </p:cNvSpPr>
          <p:nvPr>
            <p:ph type="dt" sz="half" idx="10"/>
          </p:nvPr>
        </p:nvSpPr>
        <p:spPr>
          <a:xfrm>
            <a:off x="914400" y="6248400"/>
            <a:ext cx="2540000" cy="457200"/>
          </a:xfrm>
        </p:spPr>
        <p:txBody>
          <a:bodyPr/>
          <a:lstStyle>
            <a:lvl1pPr>
              <a:defRPr smtClean="0"/>
            </a:lvl1pPr>
          </a:lstStyle>
          <a:p>
            <a:pPr>
              <a:defRPr/>
            </a:pPr>
            <a:fld id="{C8378DC2-12BF-4B9E-B3A7-01793656E0AE}" type="datetime1">
              <a:rPr lang="en-US" altLang="en-US" smtClean="0"/>
              <a:t>1/24/2021</a:t>
            </a:fld>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7" name="Slide Number Placeholder 6"/>
          <p:cNvSpPr>
            <a:spLocks noGrp="1"/>
          </p:cNvSpPr>
          <p:nvPr>
            <p:ph type="sldNum" sz="quarter" idx="12"/>
          </p:nvPr>
        </p:nvSpPr>
        <p:spPr>
          <a:xfrm>
            <a:off x="8737600" y="6248400"/>
            <a:ext cx="2540000" cy="457200"/>
          </a:xfrm>
        </p:spPr>
        <p:txBody>
          <a:bodyPr/>
          <a:lstStyle>
            <a:lvl1pPr>
              <a:defRPr smtClean="0"/>
            </a:lvl1pPr>
          </a:lstStyle>
          <a:p>
            <a:pPr>
              <a:defRPr/>
            </a:pPr>
            <a:fld id="{5625C99B-E222-49FE-9B47-420BE7C32914}" type="slidenum">
              <a:rPr lang="en-US" altLang="en-US"/>
              <a:pPr>
                <a:defRPr/>
              </a:pPr>
              <a:t>‹#›</a:t>
            </a:fld>
            <a:endParaRPr lang="en-US" altLang="en-US"/>
          </a:p>
        </p:txBody>
      </p:sp>
    </p:spTree>
    <p:extLst>
      <p:ext uri="{BB962C8B-B14F-4D97-AF65-F5344CB8AC3E}">
        <p14:creationId xmlns:p14="http://schemas.microsoft.com/office/powerpoint/2010/main" val="330115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0C06139-95E5-4833-900B-5AEC7636B1C3}"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97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BBF440-34F4-49F6-BE73-9223C2308AED}"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06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E341D-AE99-4BC8-BDBB-831B229E0168}"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30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C645B-A1FB-4629-ABB3-4199F7136C53}"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47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BAF8CB0B-28B8-4D63-BAA3-9AB4EECE386D}" type="datetime1">
              <a:rPr lang="en-US" smtClean="0"/>
              <a:t>1/24/2021</a:t>
            </a:fld>
            <a:endParaRPr lang="en-US" dirty="0"/>
          </a:p>
        </p:txBody>
      </p:sp>
      <p:sp>
        <p:nvSpPr>
          <p:cNvPr id="4" name="Footer Placeholder 3"/>
          <p:cNvSpPr>
            <a:spLocks noGrp="1"/>
          </p:cNvSpPr>
          <p:nvPr>
            <p:ph type="ftr" sz="quarter" idx="11"/>
          </p:nvPr>
        </p:nvSpPr>
        <p:spPr/>
        <p:txBody>
          <a:bodyPr/>
          <a:lstStyle/>
          <a:p>
            <a:r>
              <a:rPr lang="en-US" dirty="0"/>
              <a:t>Transportation Big Data Analytics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41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B0CC4A-828C-48AD-BA92-69F23B8EA343}" type="datetime1">
              <a:rPr lang="en-US" smtClean="0"/>
              <a:t>1/24/2021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1097280" y="123091"/>
            <a:ext cx="10058400" cy="999718"/>
          </a:xfrm>
        </p:spPr>
        <p:txBody>
          <a:bodyPr>
            <a:normAutofit/>
          </a:bodyPr>
          <a:lstStyle>
            <a:lvl1pPr>
              <a:defRPr sz="4800"/>
            </a:lvl1pPr>
          </a:lstStyle>
          <a:p>
            <a:r>
              <a:rPr lang="en-US" dirty="0"/>
              <a:t>Click to edit Master title style</a:t>
            </a:r>
          </a:p>
        </p:txBody>
      </p:sp>
    </p:spTree>
    <p:extLst>
      <p:ext uri="{BB962C8B-B14F-4D97-AF65-F5344CB8AC3E}">
        <p14:creationId xmlns:p14="http://schemas.microsoft.com/office/powerpoint/2010/main" val="36531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DC1EC7-2E95-4E3C-90F8-BB9CB376FD80}" type="datetime1">
              <a:rPr lang="en-US" smtClean="0"/>
              <a:t>1/24/2021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Transportation Big Data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60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5A1D10-8DE2-4990-BD24-C639952BEE33}"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48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23091"/>
            <a:ext cx="10058400" cy="99971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240778"/>
            <a:ext cx="10058400" cy="5060447"/>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3F134F-1D99-4440-8D7F-BAAC6A013EB6}" type="datetime1">
              <a:rPr lang="en-US" smtClean="0"/>
              <a:t>1/24/2021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Transportation Big Data Analytics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chemeClr val="bg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97280" y="1181793"/>
            <a:ext cx="100632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26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dirty="0"/>
              <a:t>数据库简介</a:t>
            </a:r>
            <a:endParaRPr lang="en-US" sz="4000" dirty="0"/>
          </a:p>
        </p:txBody>
      </p:sp>
      <p:sp>
        <p:nvSpPr>
          <p:cNvPr id="3" name="Subtitle 2"/>
          <p:cNvSpPr>
            <a:spLocks noGrp="1"/>
          </p:cNvSpPr>
          <p:nvPr>
            <p:ph type="subTitle" idx="1"/>
          </p:nvPr>
        </p:nvSpPr>
        <p:spPr>
          <a:xfrm>
            <a:off x="1100051" y="4455620"/>
            <a:ext cx="10058400" cy="1608850"/>
          </a:xfrm>
        </p:spPr>
        <p:txBody>
          <a:bodyPr>
            <a:normAutofit/>
          </a:bodyPr>
          <a:lstStyle/>
          <a:p>
            <a:r>
              <a:rPr lang="zh-CN" altLang="en-US" dirty="0"/>
              <a:t>交通大数据分析</a:t>
            </a:r>
            <a:endParaRPr lang="en-US" altLang="zh-CN" dirty="0"/>
          </a:p>
          <a:p>
            <a:r>
              <a:rPr lang="en-US" altLang="zh-CN"/>
              <a:t>2021</a:t>
            </a:r>
            <a:r>
              <a:rPr lang="zh-CN" altLang="en-US"/>
              <a:t>春季</a:t>
            </a:r>
            <a:endParaRPr lang="en-US" altLang="zh-CN" dirty="0"/>
          </a:p>
          <a:p>
            <a:r>
              <a:rPr lang="zh-CN" altLang="en-US" dirty="0"/>
              <a:t>马晓磊</a:t>
            </a:r>
            <a:endParaRPr lang="en-US" dirty="0"/>
          </a:p>
        </p:txBody>
      </p:sp>
    </p:spTree>
    <p:extLst>
      <p:ext uri="{BB962C8B-B14F-4D97-AF65-F5344CB8AC3E}">
        <p14:creationId xmlns:p14="http://schemas.microsoft.com/office/powerpoint/2010/main" val="120633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关系型</a:t>
            </a:r>
            <a:r>
              <a:rPr lang="en-US" altLang="zh-CN" dirty="0"/>
              <a:t> DBMS </a:t>
            </a:r>
            <a:r>
              <a:rPr lang="zh-CN" altLang="en-US" dirty="0"/>
              <a:t>实例</a:t>
            </a:r>
            <a:endParaRPr lang="en-US" dirty="0"/>
          </a:p>
        </p:txBody>
      </p:sp>
      <p:sp>
        <p:nvSpPr>
          <p:cNvPr id="3" name="Content Placeholder 2"/>
          <p:cNvSpPr>
            <a:spLocks noGrp="1"/>
          </p:cNvSpPr>
          <p:nvPr>
            <p:ph idx="1"/>
          </p:nvPr>
        </p:nvSpPr>
        <p:spPr/>
        <p:txBody>
          <a:bodyPr>
            <a:normAutofit/>
          </a:bodyPr>
          <a:lstStyle/>
          <a:p>
            <a:r>
              <a:rPr lang="zh-CN" altLang="en-US" dirty="0"/>
              <a:t>因此，我们需要关系型</a:t>
            </a:r>
            <a:r>
              <a:rPr lang="en-US" altLang="zh-CN" dirty="0"/>
              <a:t>DBMS</a:t>
            </a:r>
            <a:endParaRPr lang="en-US" dirty="0"/>
          </a:p>
        </p:txBody>
      </p:sp>
      <p:sp>
        <p:nvSpPr>
          <p:cNvPr id="13" name="TextBox 12"/>
          <p:cNvSpPr txBox="1"/>
          <p:nvPr/>
        </p:nvSpPr>
        <p:spPr>
          <a:xfrm>
            <a:off x="1097280" y="6028391"/>
            <a:ext cx="6704979" cy="307777"/>
          </a:xfrm>
          <a:prstGeom prst="rect">
            <a:avLst/>
          </a:prstGeom>
          <a:noFill/>
        </p:spPr>
        <p:txBody>
          <a:bodyPr wrap="square" rtlCol="0">
            <a:spAutoFit/>
          </a:bodyPr>
          <a:lstStyle/>
          <a:p>
            <a:r>
              <a:rPr lang="en-US" sz="1400" dirty="0"/>
              <a:t>Image credit: </a:t>
            </a:r>
            <a:r>
              <a:rPr lang="en-US" sz="1400" dirty="0" err="1"/>
              <a:t>TruckPR</a:t>
            </a:r>
            <a:r>
              <a:rPr lang="en-US" sz="1400" dirty="0"/>
              <a:t> via Flickr, </a:t>
            </a:r>
            <a:r>
              <a:rPr lang="en-US" sz="1400" dirty="0" err="1"/>
              <a:t>SamsungTomorrow</a:t>
            </a:r>
            <a:r>
              <a:rPr lang="en-US" sz="1400" dirty="0"/>
              <a:t> via Flickr</a:t>
            </a:r>
          </a:p>
        </p:txBody>
      </p:sp>
      <p:grpSp>
        <p:nvGrpSpPr>
          <p:cNvPr id="25" name="Group 24"/>
          <p:cNvGrpSpPr/>
          <p:nvPr/>
        </p:nvGrpSpPr>
        <p:grpSpPr>
          <a:xfrm>
            <a:off x="1590920" y="2155394"/>
            <a:ext cx="9431383" cy="3152783"/>
            <a:chOff x="1183146" y="2229536"/>
            <a:chExt cx="9431383" cy="3152783"/>
          </a:xfrm>
        </p:grpSpPr>
        <p:grpSp>
          <p:nvGrpSpPr>
            <p:cNvPr id="22" name="Group 21"/>
            <p:cNvGrpSpPr/>
            <p:nvPr/>
          </p:nvGrpSpPr>
          <p:grpSpPr>
            <a:xfrm>
              <a:off x="1183146" y="2285101"/>
              <a:ext cx="2895600" cy="2805883"/>
              <a:chOff x="1083120" y="2853914"/>
              <a:chExt cx="2895600" cy="2805883"/>
            </a:xfrm>
          </p:grpSpPr>
          <p:sp>
            <p:nvSpPr>
              <p:cNvPr id="4" name="Rectangle 2"/>
              <p:cNvSpPr>
                <a:spLocks noChangeArrowheads="1"/>
              </p:cNvSpPr>
              <p:nvPr/>
            </p:nvSpPr>
            <p:spPr bwMode="auto">
              <a:xfrm>
                <a:off x="1083120" y="2853914"/>
                <a:ext cx="2895600" cy="2805883"/>
              </a:xfrm>
              <a:prstGeom prst="rect">
                <a:avLst/>
              </a:prstGeom>
              <a:solidFill>
                <a:schemeClr val="bg2"/>
              </a:solidFill>
              <a:ln w="28575">
                <a:solidFill>
                  <a:schemeClr val="accent2"/>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7120" y="3082514"/>
                <a:ext cx="11445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5"/>
              <p:cNvSpPr>
                <a:spLocks noChangeArrowheads="1"/>
              </p:cNvSpPr>
              <p:nvPr/>
            </p:nvSpPr>
            <p:spPr bwMode="auto">
              <a:xfrm>
                <a:off x="1311720" y="3082514"/>
                <a:ext cx="838200" cy="685800"/>
              </a:xfrm>
              <a:prstGeom prst="flowChartDocument">
                <a:avLst/>
              </a:prstGeom>
              <a:solidFill>
                <a:srgbClr val="FFFF99"/>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p>
            </p:txBody>
          </p:sp>
          <p:sp>
            <p:nvSpPr>
              <p:cNvPr id="7" name="AutoShape 6"/>
              <p:cNvSpPr>
                <a:spLocks noChangeArrowheads="1"/>
              </p:cNvSpPr>
              <p:nvPr/>
            </p:nvSpPr>
            <p:spPr bwMode="auto">
              <a:xfrm>
                <a:off x="1311720" y="3920714"/>
                <a:ext cx="838200" cy="685800"/>
              </a:xfrm>
              <a:prstGeom prst="flowChartDocument">
                <a:avLst/>
              </a:prstGeom>
              <a:solidFill>
                <a:srgbClr val="FFFF99"/>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p>
            </p:txBody>
          </p:sp>
          <p:sp>
            <p:nvSpPr>
              <p:cNvPr id="8" name="AutoShape 7"/>
              <p:cNvSpPr>
                <a:spLocks noChangeArrowheads="1"/>
              </p:cNvSpPr>
              <p:nvPr/>
            </p:nvSpPr>
            <p:spPr bwMode="auto">
              <a:xfrm>
                <a:off x="1311720" y="4758914"/>
                <a:ext cx="838200" cy="685800"/>
              </a:xfrm>
              <a:prstGeom prst="flowChartDocument">
                <a:avLst/>
              </a:prstGeom>
              <a:solidFill>
                <a:srgbClr val="FFFF99"/>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p>
            </p:txBody>
          </p:sp>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949" y="2229536"/>
              <a:ext cx="1212418" cy="131665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9786" y="4045824"/>
              <a:ext cx="2004743" cy="1336495"/>
            </a:xfrm>
            <a:prstGeom prst="rect">
              <a:avLst/>
            </a:prstGeom>
          </p:spPr>
        </p:pic>
        <p:cxnSp>
          <p:nvCxnSpPr>
            <p:cNvPr id="16" name="Straight Connector 15"/>
            <p:cNvCxnSpPr/>
            <p:nvPr/>
          </p:nvCxnSpPr>
          <p:spPr>
            <a:xfrm flipV="1">
              <a:off x="4078746" y="2828219"/>
              <a:ext cx="4783293" cy="629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96139" y="4024084"/>
              <a:ext cx="4765900" cy="520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1169676">
              <a:off x="5620216" y="2784234"/>
              <a:ext cx="1427583" cy="369332"/>
            </a:xfrm>
            <a:prstGeom prst="rect">
              <a:avLst/>
            </a:prstGeom>
            <a:noFill/>
          </p:spPr>
          <p:txBody>
            <a:bodyPr wrap="square" rtlCol="0">
              <a:spAutoFit/>
            </a:bodyPr>
            <a:lstStyle/>
            <a:p>
              <a:r>
                <a:rPr lang="zh-CN" altLang="en-US" dirty="0"/>
                <a:t>链接</a:t>
              </a:r>
              <a:endParaRPr lang="en-US" dirty="0"/>
            </a:p>
          </p:txBody>
        </p:sp>
      </p:grpSp>
      <p:sp>
        <p:nvSpPr>
          <p:cNvPr id="20" name="Text Box 19"/>
          <p:cNvSpPr txBox="1">
            <a:spLocks noChangeArrowheads="1"/>
          </p:cNvSpPr>
          <p:nvPr/>
        </p:nvSpPr>
        <p:spPr bwMode="auto">
          <a:xfrm>
            <a:off x="4709023" y="1876218"/>
            <a:ext cx="22156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sz="2000" b="1" dirty="0">
                <a:latin typeface="+mn-lt"/>
              </a:rPr>
              <a:t>“</a:t>
            </a:r>
            <a:r>
              <a:rPr lang="zh-CN" altLang="en-US" sz="2000" b="1" dirty="0">
                <a:latin typeface="+mn-lt"/>
              </a:rPr>
              <a:t>双层数据库系统</a:t>
            </a:r>
            <a:r>
              <a:rPr lang="en-US" sz="2000" b="1" dirty="0">
                <a:latin typeface="+mn-lt"/>
              </a:rPr>
              <a:t>”</a:t>
            </a:r>
          </a:p>
        </p:txBody>
      </p:sp>
      <p:sp>
        <p:nvSpPr>
          <p:cNvPr id="10" name="AutoShape 8"/>
          <p:cNvSpPr>
            <a:spLocks noChangeArrowheads="1"/>
          </p:cNvSpPr>
          <p:nvPr/>
        </p:nvSpPr>
        <p:spPr bwMode="auto">
          <a:xfrm>
            <a:off x="1264354" y="5308177"/>
            <a:ext cx="1551992" cy="519351"/>
          </a:xfrm>
          <a:prstGeom prst="wedgeEllipseCallout">
            <a:avLst>
              <a:gd name="adj1" fmla="val 5151"/>
              <a:gd name="adj2" fmla="val -131169"/>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zh-CN" altLang="en-US" dirty="0">
                <a:latin typeface="+mn-lt"/>
              </a:rPr>
              <a:t>数据文件</a:t>
            </a:r>
            <a:endParaRPr lang="en-US" dirty="0">
              <a:latin typeface="+mn-lt"/>
            </a:endParaRPr>
          </a:p>
        </p:txBody>
      </p:sp>
      <p:sp>
        <p:nvSpPr>
          <p:cNvPr id="11" name="AutoShape 10"/>
          <p:cNvSpPr>
            <a:spLocks noChangeArrowheads="1"/>
          </p:cNvSpPr>
          <p:nvPr/>
        </p:nvSpPr>
        <p:spPr bwMode="auto">
          <a:xfrm>
            <a:off x="8673749" y="5302508"/>
            <a:ext cx="908864" cy="519351"/>
          </a:xfrm>
          <a:prstGeom prst="wedgeEllipseCallout">
            <a:avLst>
              <a:gd name="adj1" fmla="val 22578"/>
              <a:gd name="adj2" fmla="val -89152"/>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zh-CN" altLang="en-US" dirty="0">
                <a:latin typeface="+mn-lt"/>
              </a:rPr>
              <a:t>应用</a:t>
            </a:r>
            <a:endParaRPr lang="en-US" dirty="0">
              <a:latin typeface="+mn-lt"/>
            </a:endParaRPr>
          </a:p>
        </p:txBody>
      </p:sp>
      <p:sp>
        <p:nvSpPr>
          <p:cNvPr id="9" name="AutoShape 9"/>
          <p:cNvSpPr>
            <a:spLocks noChangeArrowheads="1"/>
          </p:cNvSpPr>
          <p:nvPr/>
        </p:nvSpPr>
        <p:spPr bwMode="auto">
          <a:xfrm>
            <a:off x="4641517" y="4523482"/>
            <a:ext cx="1938187" cy="986766"/>
          </a:xfrm>
          <a:prstGeom prst="wedgeEllipseCallout">
            <a:avLst>
              <a:gd name="adj1" fmla="val -61631"/>
              <a:gd name="adj2" fmla="val -50731"/>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zh-CN" altLang="en-US" dirty="0">
                <a:latin typeface="+mn-lt"/>
              </a:rPr>
              <a:t>数据库</a:t>
            </a:r>
            <a:endParaRPr lang="en-US" altLang="zh-CN" dirty="0">
              <a:latin typeface="+mn-lt"/>
            </a:endParaRPr>
          </a:p>
          <a:p>
            <a:pPr algn="ctr">
              <a:spcBef>
                <a:spcPct val="20000"/>
              </a:spcBef>
            </a:pPr>
            <a:r>
              <a:rPr lang="zh-CN" altLang="en-US" dirty="0">
                <a:latin typeface="+mn-lt"/>
              </a:rPr>
              <a:t>服务器</a:t>
            </a:r>
            <a:endParaRPr lang="en-US" dirty="0">
              <a:latin typeface="+mn-lt"/>
            </a:endParaRPr>
          </a:p>
        </p:txBody>
      </p:sp>
      <p:sp>
        <p:nvSpPr>
          <p:cNvPr id="23" name="Date Placeholder 22"/>
          <p:cNvSpPr>
            <a:spLocks noGrp="1"/>
          </p:cNvSpPr>
          <p:nvPr>
            <p:ph type="dt" sz="half" idx="10"/>
          </p:nvPr>
        </p:nvSpPr>
        <p:spPr/>
        <p:txBody>
          <a:bodyPr/>
          <a:lstStyle/>
          <a:p>
            <a:fld id="{4D3301DD-C43D-417E-99E0-18A9740CE427}" type="datetime1">
              <a:rPr lang="en-US" smtClean="0"/>
              <a:t>1/24/2021</a:t>
            </a:fld>
            <a:endParaRPr lang="en-US" dirty="0"/>
          </a:p>
        </p:txBody>
      </p:sp>
      <p:sp>
        <p:nvSpPr>
          <p:cNvPr id="24" name="Footer Placeholder 23"/>
          <p:cNvSpPr>
            <a:spLocks noGrp="1"/>
          </p:cNvSpPr>
          <p:nvPr>
            <p:ph type="ftr" sz="quarter" idx="11"/>
          </p:nvPr>
        </p:nvSpPr>
        <p:spPr/>
        <p:txBody>
          <a:bodyPr/>
          <a:lstStyle/>
          <a:p>
            <a:r>
              <a:rPr lang="en-US" dirty="0"/>
              <a:t>Transportation Big Data Analytics</a:t>
            </a:r>
          </a:p>
        </p:txBody>
      </p:sp>
      <p:sp>
        <p:nvSpPr>
          <p:cNvPr id="26" name="Slide Number Placeholder 2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62613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ntent Placeholder 135"/>
          <p:cNvSpPr>
            <a:spLocks noGrp="1"/>
          </p:cNvSpPr>
          <p:nvPr>
            <p:ph idx="1"/>
          </p:nvPr>
        </p:nvSpPr>
        <p:spPr/>
        <p:txBody>
          <a:bodyPr/>
          <a:lstStyle/>
          <a:p>
            <a:r>
              <a:rPr lang="zh-CN" altLang="en-US" dirty="0"/>
              <a:t>表</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zh-CN" altLang="en-US" dirty="0"/>
              <a:t>仍然以文件的形式实现，但在背后可能相当复杂</a:t>
            </a:r>
            <a:endParaRPr lang="en-US" dirty="0"/>
          </a:p>
        </p:txBody>
      </p:sp>
      <p:sp>
        <p:nvSpPr>
          <p:cNvPr id="2" name="Title 1"/>
          <p:cNvSpPr>
            <a:spLocks noGrp="1"/>
          </p:cNvSpPr>
          <p:nvPr>
            <p:ph type="title"/>
          </p:nvPr>
        </p:nvSpPr>
        <p:spPr/>
        <p:txBody>
          <a:bodyPr/>
          <a:lstStyle/>
          <a:p>
            <a:r>
              <a:rPr lang="zh-CN" altLang="en-US" dirty="0"/>
              <a:t>关系型</a:t>
            </a:r>
            <a:r>
              <a:rPr lang="en-US" altLang="zh-CN" dirty="0"/>
              <a:t> DBMS </a:t>
            </a:r>
            <a:r>
              <a:rPr lang="zh-CN" altLang="en-US" dirty="0"/>
              <a:t>实例</a:t>
            </a:r>
            <a:endParaRPr lang="en-US" dirty="0"/>
          </a:p>
        </p:txBody>
      </p:sp>
      <p:graphicFrame>
        <p:nvGraphicFramePr>
          <p:cNvPr id="137" name="Table 136"/>
          <p:cNvGraphicFramePr>
            <a:graphicFrameLocks noGrp="1"/>
          </p:cNvGraphicFramePr>
          <p:nvPr>
            <p:extLst>
              <p:ext uri="{D42A27DB-BD31-4B8C-83A1-F6EECF244321}">
                <p14:modId xmlns:p14="http://schemas.microsoft.com/office/powerpoint/2010/main" val="1994389829"/>
              </p:ext>
            </p:extLst>
          </p:nvPr>
        </p:nvGraphicFramePr>
        <p:xfrm>
          <a:off x="1090899" y="2149670"/>
          <a:ext cx="3644677" cy="1341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61364">
                  <a:extLst>
                    <a:ext uri="{9D8B030D-6E8A-4147-A177-3AD203B41FA5}">
                      <a16:colId xmlns:a16="http://schemas.microsoft.com/office/drawing/2014/main" val="20000"/>
                    </a:ext>
                  </a:extLst>
                </a:gridCol>
                <a:gridCol w="1094394">
                  <a:extLst>
                    <a:ext uri="{9D8B030D-6E8A-4147-A177-3AD203B41FA5}">
                      <a16:colId xmlns:a16="http://schemas.microsoft.com/office/drawing/2014/main" val="20001"/>
                    </a:ext>
                  </a:extLst>
                </a:gridCol>
                <a:gridCol w="1088919">
                  <a:extLst>
                    <a:ext uri="{9D8B030D-6E8A-4147-A177-3AD203B41FA5}">
                      <a16:colId xmlns:a16="http://schemas.microsoft.com/office/drawing/2014/main" val="20002"/>
                    </a:ext>
                  </a:extLst>
                </a:gridCol>
              </a:tblGrid>
              <a:tr h="261998">
                <a:tc>
                  <a:txBody>
                    <a:bodyPr/>
                    <a:lstStyle/>
                    <a:p>
                      <a:r>
                        <a:rPr lang="en-US" sz="1600" dirty="0"/>
                        <a:t>SID</a:t>
                      </a:r>
                    </a:p>
                  </a:txBody>
                  <a:tcPr/>
                </a:tc>
                <a:tc>
                  <a:txBody>
                    <a:bodyPr/>
                    <a:lstStyle/>
                    <a:p>
                      <a:r>
                        <a:rPr lang="en-US" sz="1600" dirty="0"/>
                        <a:t>Name</a:t>
                      </a:r>
                    </a:p>
                  </a:txBody>
                  <a:tcPr/>
                </a:tc>
                <a:tc>
                  <a:txBody>
                    <a:bodyPr/>
                    <a:lstStyle/>
                    <a:p>
                      <a:r>
                        <a:rPr lang="en-US" sz="1600" dirty="0"/>
                        <a:t>Category</a:t>
                      </a:r>
                    </a:p>
                  </a:txBody>
                  <a:tcPr/>
                </a:tc>
                <a:extLst>
                  <a:ext uri="{0D108BD9-81ED-4DB2-BD59-A6C34878D82A}">
                    <a16:rowId xmlns:a16="http://schemas.microsoft.com/office/drawing/2014/main" val="10000"/>
                  </a:ext>
                </a:extLst>
              </a:tr>
              <a:tr h="261998">
                <a:tc>
                  <a:txBody>
                    <a:bodyPr/>
                    <a:lstStyle/>
                    <a:p>
                      <a:r>
                        <a:rPr lang="en-US" sz="1600" dirty="0"/>
                        <a:t>1312345</a:t>
                      </a:r>
                    </a:p>
                  </a:txBody>
                  <a:tcPr/>
                </a:tc>
                <a:tc>
                  <a:txBody>
                    <a:bodyPr/>
                    <a:lstStyle/>
                    <a:p>
                      <a:r>
                        <a:rPr lang="en-US" sz="1600" dirty="0"/>
                        <a:t>John</a:t>
                      </a:r>
                    </a:p>
                  </a:txBody>
                  <a:tcPr/>
                </a:tc>
                <a:tc>
                  <a:txBody>
                    <a:bodyPr/>
                    <a:lstStyle/>
                    <a:p>
                      <a:r>
                        <a:rPr lang="en-US" sz="1600" dirty="0"/>
                        <a:t>Undergrad</a:t>
                      </a:r>
                    </a:p>
                  </a:txBody>
                  <a:tcPr/>
                </a:tc>
                <a:extLst>
                  <a:ext uri="{0D108BD9-81ED-4DB2-BD59-A6C34878D82A}">
                    <a16:rowId xmlns:a16="http://schemas.microsoft.com/office/drawing/2014/main" val="10001"/>
                  </a:ext>
                </a:extLst>
              </a:tr>
              <a:tr h="261998">
                <a:tc>
                  <a:txBody>
                    <a:bodyPr/>
                    <a:lstStyle/>
                    <a:p>
                      <a:r>
                        <a:rPr lang="en-US" sz="1600" dirty="0"/>
                        <a:t>1623456</a:t>
                      </a:r>
                    </a:p>
                  </a:txBody>
                  <a:tcPr/>
                </a:tc>
                <a:tc>
                  <a:txBody>
                    <a:bodyPr/>
                    <a:lstStyle/>
                    <a:p>
                      <a:r>
                        <a:rPr lang="en-US" sz="1600" dirty="0"/>
                        <a:t>Mary</a:t>
                      </a:r>
                    </a:p>
                  </a:txBody>
                  <a:tcPr/>
                </a:tc>
                <a:tc>
                  <a:txBody>
                    <a:bodyPr/>
                    <a:lstStyle/>
                    <a:p>
                      <a:r>
                        <a:rPr lang="en-US" sz="1600" dirty="0"/>
                        <a:t>Grad</a:t>
                      </a:r>
                    </a:p>
                  </a:txBody>
                  <a:tcPr/>
                </a:tc>
                <a:extLst>
                  <a:ext uri="{0D108BD9-81ED-4DB2-BD59-A6C34878D82A}">
                    <a16:rowId xmlns:a16="http://schemas.microsoft.com/office/drawing/2014/main" val="10002"/>
                  </a:ext>
                </a:extLst>
              </a:tr>
              <a:tr h="261998">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10003"/>
                  </a:ext>
                </a:extLst>
              </a:tr>
            </a:tbl>
          </a:graphicData>
        </a:graphic>
      </p:graphicFrame>
      <p:graphicFrame>
        <p:nvGraphicFramePr>
          <p:cNvPr id="143" name="Table 142"/>
          <p:cNvGraphicFramePr>
            <a:graphicFrameLocks noGrp="1"/>
          </p:cNvGraphicFramePr>
          <p:nvPr>
            <p:extLst>
              <p:ext uri="{D42A27DB-BD31-4B8C-83A1-F6EECF244321}">
                <p14:modId xmlns:p14="http://schemas.microsoft.com/office/powerpoint/2010/main" val="1708123245"/>
              </p:ext>
            </p:extLst>
          </p:nvPr>
        </p:nvGraphicFramePr>
        <p:xfrm>
          <a:off x="4858438" y="2155524"/>
          <a:ext cx="2555758" cy="1341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61364">
                  <a:extLst>
                    <a:ext uri="{9D8B030D-6E8A-4147-A177-3AD203B41FA5}">
                      <a16:colId xmlns:a16="http://schemas.microsoft.com/office/drawing/2014/main" val="20000"/>
                    </a:ext>
                  </a:extLst>
                </a:gridCol>
                <a:gridCol w="1094394">
                  <a:extLst>
                    <a:ext uri="{9D8B030D-6E8A-4147-A177-3AD203B41FA5}">
                      <a16:colId xmlns:a16="http://schemas.microsoft.com/office/drawing/2014/main" val="20001"/>
                    </a:ext>
                  </a:extLst>
                </a:gridCol>
              </a:tblGrid>
              <a:tr h="261998">
                <a:tc>
                  <a:txBody>
                    <a:bodyPr/>
                    <a:lstStyle/>
                    <a:p>
                      <a:r>
                        <a:rPr lang="en-US" sz="1600" dirty="0"/>
                        <a:t>SID</a:t>
                      </a:r>
                    </a:p>
                  </a:txBody>
                  <a:tcPr/>
                </a:tc>
                <a:tc>
                  <a:txBody>
                    <a:bodyPr/>
                    <a:lstStyle/>
                    <a:p>
                      <a:r>
                        <a:rPr lang="en-US" sz="1600" dirty="0"/>
                        <a:t>CID</a:t>
                      </a:r>
                    </a:p>
                  </a:txBody>
                  <a:tcPr/>
                </a:tc>
                <a:extLst>
                  <a:ext uri="{0D108BD9-81ED-4DB2-BD59-A6C34878D82A}">
                    <a16:rowId xmlns:a16="http://schemas.microsoft.com/office/drawing/2014/main" val="10000"/>
                  </a:ext>
                </a:extLst>
              </a:tr>
              <a:tr h="261998">
                <a:tc>
                  <a:txBody>
                    <a:bodyPr/>
                    <a:lstStyle/>
                    <a:p>
                      <a:r>
                        <a:rPr lang="en-US" sz="1600" dirty="0"/>
                        <a:t>123-45-6789</a:t>
                      </a:r>
                    </a:p>
                  </a:txBody>
                  <a:tcPr/>
                </a:tc>
                <a:tc>
                  <a:txBody>
                    <a:bodyPr/>
                    <a:lstStyle/>
                    <a:p>
                      <a:r>
                        <a:rPr lang="en-US" sz="1600" dirty="0"/>
                        <a:t>CEE412</a:t>
                      </a:r>
                    </a:p>
                  </a:txBody>
                  <a:tcPr/>
                </a:tc>
                <a:extLst>
                  <a:ext uri="{0D108BD9-81ED-4DB2-BD59-A6C34878D82A}">
                    <a16:rowId xmlns:a16="http://schemas.microsoft.com/office/drawing/2014/main" val="10001"/>
                  </a:ext>
                </a:extLst>
              </a:tr>
              <a:tr h="261998">
                <a:tc>
                  <a:txBody>
                    <a:bodyPr/>
                    <a:lstStyle/>
                    <a:p>
                      <a:r>
                        <a:rPr lang="en-US" sz="1600" dirty="0"/>
                        <a:t>234-56-7890</a:t>
                      </a:r>
                    </a:p>
                  </a:txBody>
                  <a:tcPr/>
                </a:tc>
                <a:tc>
                  <a:txBody>
                    <a:bodyPr/>
                    <a:lstStyle/>
                    <a:p>
                      <a:r>
                        <a:rPr lang="en-US" sz="1600" dirty="0"/>
                        <a:t>CEE591</a:t>
                      </a:r>
                    </a:p>
                  </a:txBody>
                  <a:tcPr/>
                </a:tc>
                <a:extLst>
                  <a:ext uri="{0D108BD9-81ED-4DB2-BD59-A6C34878D82A}">
                    <a16:rowId xmlns:a16="http://schemas.microsoft.com/office/drawing/2014/main" val="10002"/>
                  </a:ext>
                </a:extLst>
              </a:tr>
              <a:tr h="261998">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10003"/>
                  </a:ext>
                </a:extLst>
              </a:tr>
            </a:tbl>
          </a:graphicData>
        </a:graphic>
      </p:graphicFrame>
      <p:graphicFrame>
        <p:nvGraphicFramePr>
          <p:cNvPr id="145" name="Table 144"/>
          <p:cNvGraphicFramePr>
            <a:graphicFrameLocks noGrp="1"/>
          </p:cNvGraphicFramePr>
          <p:nvPr>
            <p:extLst>
              <p:ext uri="{D42A27DB-BD31-4B8C-83A1-F6EECF244321}">
                <p14:modId xmlns:p14="http://schemas.microsoft.com/office/powerpoint/2010/main" val="3644848547"/>
              </p:ext>
            </p:extLst>
          </p:nvPr>
        </p:nvGraphicFramePr>
        <p:xfrm>
          <a:off x="7537058" y="2155524"/>
          <a:ext cx="3644677" cy="1341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66163">
                  <a:extLst>
                    <a:ext uri="{9D8B030D-6E8A-4147-A177-3AD203B41FA5}">
                      <a16:colId xmlns:a16="http://schemas.microsoft.com/office/drawing/2014/main" val="20000"/>
                    </a:ext>
                  </a:extLst>
                </a:gridCol>
                <a:gridCol w="1137424">
                  <a:extLst>
                    <a:ext uri="{9D8B030D-6E8A-4147-A177-3AD203B41FA5}">
                      <a16:colId xmlns:a16="http://schemas.microsoft.com/office/drawing/2014/main" val="20001"/>
                    </a:ext>
                  </a:extLst>
                </a:gridCol>
                <a:gridCol w="1641090">
                  <a:extLst>
                    <a:ext uri="{9D8B030D-6E8A-4147-A177-3AD203B41FA5}">
                      <a16:colId xmlns:a16="http://schemas.microsoft.com/office/drawing/2014/main" val="20002"/>
                    </a:ext>
                  </a:extLst>
                </a:gridCol>
              </a:tblGrid>
              <a:tr h="261998">
                <a:tc>
                  <a:txBody>
                    <a:bodyPr/>
                    <a:lstStyle/>
                    <a:p>
                      <a:r>
                        <a:rPr lang="en-US" sz="1600" dirty="0"/>
                        <a:t>PID</a:t>
                      </a:r>
                    </a:p>
                  </a:txBody>
                  <a:tcPr/>
                </a:tc>
                <a:tc>
                  <a:txBody>
                    <a:bodyPr/>
                    <a:lstStyle/>
                    <a:p>
                      <a:r>
                        <a:rPr lang="en-US" sz="1600" dirty="0"/>
                        <a:t>Name</a:t>
                      </a:r>
                    </a:p>
                  </a:txBody>
                  <a:tcPr/>
                </a:tc>
                <a:tc>
                  <a:txBody>
                    <a:bodyPr/>
                    <a:lstStyle/>
                    <a:p>
                      <a:r>
                        <a:rPr lang="en-US" sz="1600" dirty="0"/>
                        <a:t>Category</a:t>
                      </a:r>
                    </a:p>
                  </a:txBody>
                  <a:tcPr/>
                </a:tc>
                <a:extLst>
                  <a:ext uri="{0D108BD9-81ED-4DB2-BD59-A6C34878D82A}">
                    <a16:rowId xmlns:a16="http://schemas.microsoft.com/office/drawing/2014/main" val="10000"/>
                  </a:ext>
                </a:extLst>
              </a:tr>
              <a:tr h="261998">
                <a:tc>
                  <a:txBody>
                    <a:bodyPr/>
                    <a:lstStyle/>
                    <a:p>
                      <a:r>
                        <a:rPr lang="en-US" sz="1600" dirty="0"/>
                        <a:t>98765</a:t>
                      </a:r>
                    </a:p>
                  </a:txBody>
                  <a:tcPr/>
                </a:tc>
                <a:tc>
                  <a:txBody>
                    <a:bodyPr/>
                    <a:lstStyle/>
                    <a:p>
                      <a:r>
                        <a:rPr lang="en-US" sz="1600" dirty="0"/>
                        <a:t>Yinhai</a:t>
                      </a:r>
                    </a:p>
                  </a:txBody>
                  <a:tcPr/>
                </a:tc>
                <a:tc>
                  <a:txBody>
                    <a:bodyPr/>
                    <a:lstStyle/>
                    <a:p>
                      <a:r>
                        <a:rPr lang="en-US" sz="1600" dirty="0"/>
                        <a:t>Professor</a:t>
                      </a:r>
                    </a:p>
                  </a:txBody>
                  <a:tcPr/>
                </a:tc>
                <a:extLst>
                  <a:ext uri="{0D108BD9-81ED-4DB2-BD59-A6C34878D82A}">
                    <a16:rowId xmlns:a16="http://schemas.microsoft.com/office/drawing/2014/main" val="10001"/>
                  </a:ext>
                </a:extLst>
              </a:tr>
              <a:tr h="261998">
                <a:tc>
                  <a:txBody>
                    <a:bodyPr/>
                    <a:lstStyle/>
                    <a:p>
                      <a:r>
                        <a:rPr lang="en-US" sz="1600" dirty="0"/>
                        <a:t>87654</a:t>
                      </a:r>
                    </a:p>
                  </a:txBody>
                  <a:tcPr/>
                </a:tc>
                <a:tc>
                  <a:txBody>
                    <a:bodyPr/>
                    <a:lstStyle/>
                    <a:p>
                      <a:r>
                        <a:rPr lang="en-US" sz="1600" dirty="0"/>
                        <a:t>Devyn</a:t>
                      </a:r>
                    </a:p>
                  </a:txBody>
                  <a:tcPr/>
                </a:tc>
                <a:tc>
                  <a:txBody>
                    <a:bodyPr/>
                    <a:lstStyle/>
                    <a:p>
                      <a:r>
                        <a:rPr lang="en-US" sz="1600" dirty="0"/>
                        <a:t>Asst.</a:t>
                      </a:r>
                      <a:r>
                        <a:rPr lang="en-US" sz="1600" baseline="0" dirty="0"/>
                        <a:t> Professor</a:t>
                      </a:r>
                      <a:endParaRPr lang="en-US" sz="1600" dirty="0"/>
                    </a:p>
                  </a:txBody>
                  <a:tcPr/>
                </a:tc>
                <a:extLst>
                  <a:ext uri="{0D108BD9-81ED-4DB2-BD59-A6C34878D82A}">
                    <a16:rowId xmlns:a16="http://schemas.microsoft.com/office/drawing/2014/main" val="10002"/>
                  </a:ext>
                </a:extLst>
              </a:tr>
              <a:tr h="261998">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10003"/>
                  </a:ext>
                </a:extLst>
              </a:tr>
            </a:tbl>
          </a:graphicData>
        </a:graphic>
      </p:graphicFrame>
      <p:graphicFrame>
        <p:nvGraphicFramePr>
          <p:cNvPr id="146" name="Table 145"/>
          <p:cNvGraphicFramePr>
            <a:graphicFrameLocks noGrp="1"/>
          </p:cNvGraphicFramePr>
          <p:nvPr>
            <p:extLst>
              <p:ext uri="{D42A27DB-BD31-4B8C-83A1-F6EECF244321}">
                <p14:modId xmlns:p14="http://schemas.microsoft.com/office/powerpoint/2010/main" val="733756507"/>
              </p:ext>
            </p:extLst>
          </p:nvPr>
        </p:nvGraphicFramePr>
        <p:xfrm>
          <a:off x="1097280" y="3931240"/>
          <a:ext cx="10058400" cy="1676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648240">
                  <a:extLst>
                    <a:ext uri="{9D8B030D-6E8A-4147-A177-3AD203B41FA5}">
                      <a16:colId xmlns:a16="http://schemas.microsoft.com/office/drawing/2014/main" val="20000"/>
                    </a:ext>
                  </a:extLst>
                </a:gridCol>
                <a:gridCol w="4431204">
                  <a:extLst>
                    <a:ext uri="{9D8B030D-6E8A-4147-A177-3AD203B41FA5}">
                      <a16:colId xmlns:a16="http://schemas.microsoft.com/office/drawing/2014/main" val="20001"/>
                    </a:ext>
                  </a:extLst>
                </a:gridCol>
                <a:gridCol w="1909302">
                  <a:extLst>
                    <a:ext uri="{9D8B030D-6E8A-4147-A177-3AD203B41FA5}">
                      <a16:colId xmlns:a16="http://schemas.microsoft.com/office/drawing/2014/main" val="20002"/>
                    </a:ext>
                  </a:extLst>
                </a:gridCol>
                <a:gridCol w="2069654">
                  <a:extLst>
                    <a:ext uri="{9D8B030D-6E8A-4147-A177-3AD203B41FA5}">
                      <a16:colId xmlns:a16="http://schemas.microsoft.com/office/drawing/2014/main" val="390277629"/>
                    </a:ext>
                  </a:extLst>
                </a:gridCol>
              </a:tblGrid>
              <a:tr h="2619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CID</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Name</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Enrollment</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Professor</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2619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CEE412</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Transportation Data Management</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rPr>
                        <a:t>45</a:t>
                      </a: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98765</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2619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rPr>
                        <a:t>CEE416</a:t>
                      </a: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Urban Transportation Planning</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35</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87654</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2619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CEE591</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Freight Transportation</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11</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76543</a:t>
                      </a: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112794429"/>
                  </a:ext>
                </a:extLst>
              </a:tr>
              <a:tr h="261998">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p>
                  </a:txBody>
                  <a:tcPr/>
                </a:tc>
                <a:extLst>
                  <a:ext uri="{0D108BD9-81ED-4DB2-BD59-A6C34878D82A}">
                    <a16:rowId xmlns:a16="http://schemas.microsoft.com/office/drawing/2014/main" val="10003"/>
                  </a:ext>
                </a:extLst>
              </a:tr>
            </a:tbl>
          </a:graphicData>
        </a:graphic>
      </p:graphicFrame>
      <p:sp>
        <p:nvSpPr>
          <p:cNvPr id="138" name="Date Placeholder 137"/>
          <p:cNvSpPr>
            <a:spLocks noGrp="1"/>
          </p:cNvSpPr>
          <p:nvPr>
            <p:ph type="dt" sz="half" idx="10"/>
          </p:nvPr>
        </p:nvSpPr>
        <p:spPr/>
        <p:txBody>
          <a:bodyPr/>
          <a:lstStyle/>
          <a:p>
            <a:fld id="{B79815FF-7D14-427B-BC97-0EED3FF3C64F}" type="datetime1">
              <a:rPr lang="en-US" smtClean="0"/>
              <a:t>1/24/2021</a:t>
            </a:fld>
            <a:endParaRPr lang="en-US" dirty="0"/>
          </a:p>
        </p:txBody>
      </p:sp>
      <p:sp>
        <p:nvSpPr>
          <p:cNvPr id="139" name="Footer Placeholder 138"/>
          <p:cNvSpPr>
            <a:spLocks noGrp="1"/>
          </p:cNvSpPr>
          <p:nvPr>
            <p:ph type="ftr" sz="quarter" idx="11"/>
          </p:nvPr>
        </p:nvSpPr>
        <p:spPr/>
        <p:txBody>
          <a:bodyPr/>
          <a:lstStyle/>
          <a:p>
            <a:r>
              <a:rPr lang="en-US" dirty="0"/>
              <a:t>Transportation Big Data Analytics</a:t>
            </a:r>
          </a:p>
        </p:txBody>
      </p:sp>
      <p:sp>
        <p:nvSpPr>
          <p:cNvPr id="148" name="Slide Number Placeholder 147"/>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5" name="TextBox 130"/>
          <p:cNvSpPr txBox="1"/>
          <p:nvPr/>
        </p:nvSpPr>
        <p:spPr>
          <a:xfrm>
            <a:off x="1094236" y="1752228"/>
            <a:ext cx="2148446" cy="400110"/>
          </a:xfrm>
          <a:prstGeom prst="rect">
            <a:avLst/>
          </a:prstGeom>
          <a:noFill/>
        </p:spPr>
        <p:txBody>
          <a:bodyPr wrap="square" rtlCol="0">
            <a:spAutoFit/>
          </a:bodyPr>
          <a:lstStyle/>
          <a:p>
            <a:r>
              <a:rPr lang="en-US" sz="2000" b="1" dirty="0"/>
              <a:t>Students</a:t>
            </a:r>
          </a:p>
        </p:txBody>
      </p:sp>
      <p:sp>
        <p:nvSpPr>
          <p:cNvPr id="16" name="TextBox 141"/>
          <p:cNvSpPr txBox="1"/>
          <p:nvPr/>
        </p:nvSpPr>
        <p:spPr>
          <a:xfrm>
            <a:off x="4861775" y="1758082"/>
            <a:ext cx="2148446" cy="400110"/>
          </a:xfrm>
          <a:prstGeom prst="rect">
            <a:avLst/>
          </a:prstGeom>
          <a:noFill/>
        </p:spPr>
        <p:txBody>
          <a:bodyPr wrap="square" rtlCol="0">
            <a:spAutoFit/>
          </a:bodyPr>
          <a:lstStyle/>
          <a:p>
            <a:r>
              <a:rPr lang="en-US" sz="2000" b="1" dirty="0"/>
              <a:t>Takes</a:t>
            </a:r>
          </a:p>
        </p:txBody>
      </p:sp>
      <p:sp>
        <p:nvSpPr>
          <p:cNvPr id="17" name="TextBox 143"/>
          <p:cNvSpPr txBox="1"/>
          <p:nvPr/>
        </p:nvSpPr>
        <p:spPr>
          <a:xfrm>
            <a:off x="7540395" y="1758082"/>
            <a:ext cx="2148446" cy="400110"/>
          </a:xfrm>
          <a:prstGeom prst="rect">
            <a:avLst/>
          </a:prstGeom>
          <a:noFill/>
        </p:spPr>
        <p:txBody>
          <a:bodyPr wrap="square" rtlCol="0">
            <a:spAutoFit/>
          </a:bodyPr>
          <a:lstStyle/>
          <a:p>
            <a:r>
              <a:rPr lang="en-US" sz="2000" b="1" dirty="0"/>
              <a:t>Professors</a:t>
            </a:r>
          </a:p>
        </p:txBody>
      </p:sp>
      <p:sp>
        <p:nvSpPr>
          <p:cNvPr id="18" name="TextBox 146"/>
          <p:cNvSpPr txBox="1"/>
          <p:nvPr/>
        </p:nvSpPr>
        <p:spPr>
          <a:xfrm>
            <a:off x="1097280" y="3525400"/>
            <a:ext cx="2425350" cy="400110"/>
          </a:xfrm>
          <a:prstGeom prst="rect">
            <a:avLst/>
          </a:prstGeom>
          <a:noFill/>
        </p:spPr>
        <p:txBody>
          <a:bodyPr wrap="square" rtlCol="0">
            <a:spAutoFit/>
          </a:bodyPr>
          <a:lstStyle/>
          <a:p>
            <a:r>
              <a:rPr lang="en-US" sz="2000" b="1" dirty="0"/>
              <a:t>Courses</a:t>
            </a:r>
          </a:p>
        </p:txBody>
      </p:sp>
    </p:spTree>
    <p:extLst>
      <p:ext uri="{BB962C8B-B14F-4D97-AF65-F5344CB8AC3E}">
        <p14:creationId xmlns:p14="http://schemas.microsoft.com/office/powerpoint/2010/main" val="166366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还有什么？</a:t>
            </a:r>
            <a:endParaRPr lang="en-US" dirty="0"/>
          </a:p>
        </p:txBody>
      </p:sp>
      <p:sp>
        <p:nvSpPr>
          <p:cNvPr id="3" name="Content Placeholder 2"/>
          <p:cNvSpPr>
            <a:spLocks noGrp="1"/>
          </p:cNvSpPr>
          <p:nvPr>
            <p:ph idx="1"/>
          </p:nvPr>
        </p:nvSpPr>
        <p:spPr/>
        <p:txBody>
          <a:bodyPr>
            <a:normAutofit/>
          </a:bodyPr>
          <a:lstStyle/>
          <a:p>
            <a:r>
              <a:rPr lang="zh-CN" altLang="en-US" dirty="0"/>
              <a:t>其他需要考虑的问题：</a:t>
            </a:r>
            <a:endParaRPr lang="en-US" dirty="0"/>
          </a:p>
          <a:p>
            <a:pPr lvl="1"/>
            <a:endParaRPr lang="en-US" dirty="0"/>
          </a:p>
          <a:p>
            <a:pPr lvl="1"/>
            <a:r>
              <a:rPr lang="zh-CN" altLang="en-US" dirty="0"/>
              <a:t>如果在更新过程中失去电源或通信，会发生什么情况？</a:t>
            </a:r>
            <a:endParaRPr lang="en-US" altLang="zh-CN" dirty="0"/>
          </a:p>
          <a:p>
            <a:pPr lvl="1"/>
            <a:endParaRPr lang="en-US" altLang="zh-CN" dirty="0"/>
          </a:p>
          <a:p>
            <a:pPr lvl="1"/>
            <a:r>
              <a:rPr lang="zh-CN" altLang="en-US" dirty="0"/>
              <a:t>如果用户在输入数据时出错了怎么办？</a:t>
            </a:r>
            <a:endParaRPr lang="en-US" altLang="zh-CN" dirty="0"/>
          </a:p>
          <a:p>
            <a:pPr lvl="1"/>
            <a:endParaRPr lang="en-US" altLang="zh-CN" dirty="0"/>
          </a:p>
          <a:p>
            <a:pPr lvl="1"/>
            <a:r>
              <a:rPr lang="zh-CN" altLang="en-US" dirty="0"/>
              <a:t>如何应对提高大文件或多个并发用户的性能？</a:t>
            </a:r>
            <a:endParaRPr lang="en-US" altLang="zh-CN" dirty="0"/>
          </a:p>
          <a:p>
            <a:pPr lvl="1"/>
            <a:endParaRPr lang="en-US" altLang="zh-CN" dirty="0"/>
          </a:p>
          <a:p>
            <a:pPr lvl="1"/>
            <a:r>
              <a:rPr lang="zh-CN" altLang="en-US" dirty="0"/>
              <a:t>我们如何管理访问和用户凭据？</a:t>
            </a:r>
            <a:endParaRPr lang="en-US" altLang="zh-CN" dirty="0"/>
          </a:p>
          <a:p>
            <a:pPr lvl="1"/>
            <a:endParaRPr lang="en-US" altLang="zh-CN" dirty="0"/>
          </a:p>
          <a:p>
            <a:pPr lvl="1"/>
            <a:r>
              <a:rPr lang="zh-CN" altLang="en-US" dirty="0"/>
              <a:t>其他</a:t>
            </a:r>
            <a:r>
              <a:rPr lang="en-US" altLang="zh-CN" dirty="0"/>
              <a:t>…</a:t>
            </a:r>
            <a:endParaRPr lang="en-US" dirty="0"/>
          </a:p>
          <a:p>
            <a:endParaRPr lang="en-US" dirty="0"/>
          </a:p>
        </p:txBody>
      </p:sp>
      <p:sp>
        <p:nvSpPr>
          <p:cNvPr id="7" name="Date Placeholder 6"/>
          <p:cNvSpPr>
            <a:spLocks noGrp="1"/>
          </p:cNvSpPr>
          <p:nvPr>
            <p:ph type="dt" sz="half" idx="10"/>
          </p:nvPr>
        </p:nvSpPr>
        <p:spPr/>
        <p:txBody>
          <a:bodyPr/>
          <a:lstStyle/>
          <a:p>
            <a:fld id="{B2F49352-64C8-4ECF-8A81-52DC7050B406}"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13794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a:t>
            </a:r>
            <a:r>
              <a:rPr lang="zh-CN" altLang="en-US" dirty="0"/>
              <a:t>的功能</a:t>
            </a:r>
            <a:endParaRPr lang="en-US" dirty="0"/>
          </a:p>
        </p:txBody>
      </p:sp>
      <p:sp>
        <p:nvSpPr>
          <p:cNvPr id="3" name="Content Placeholder 2"/>
          <p:cNvSpPr>
            <a:spLocks noGrp="1"/>
          </p:cNvSpPr>
          <p:nvPr>
            <p:ph idx="1"/>
          </p:nvPr>
        </p:nvSpPr>
        <p:spPr/>
        <p:txBody>
          <a:bodyPr>
            <a:normAutofit/>
          </a:bodyPr>
          <a:lstStyle/>
          <a:p>
            <a:pPr>
              <a:lnSpc>
                <a:spcPct val="120000"/>
              </a:lnSpc>
            </a:pPr>
            <a:r>
              <a:rPr lang="en-US" altLang="zh-CN" dirty="0"/>
              <a:t>DBMS</a:t>
            </a:r>
            <a:r>
              <a:rPr lang="zh-CN" altLang="en-US" dirty="0"/>
              <a:t>向用户提供哪些功能？</a:t>
            </a:r>
          </a:p>
          <a:p>
            <a:pPr lvl="1">
              <a:lnSpc>
                <a:spcPct val="120000"/>
              </a:lnSpc>
            </a:pPr>
            <a:endParaRPr lang="en-US" dirty="0"/>
          </a:p>
          <a:p>
            <a:pPr lvl="1">
              <a:lnSpc>
                <a:spcPct val="120000"/>
              </a:lnSpc>
            </a:pPr>
            <a:r>
              <a:rPr lang="zh-CN" altLang="en-US" dirty="0">
                <a:solidFill>
                  <a:srgbClr val="FF0000"/>
                </a:solidFill>
              </a:rPr>
              <a:t>持久存储</a:t>
            </a:r>
            <a:r>
              <a:rPr lang="zh-CN" altLang="en-US" dirty="0"/>
              <a:t>：持久、独立、灵活</a:t>
            </a:r>
            <a:endParaRPr lang="en-US" dirty="0"/>
          </a:p>
          <a:p>
            <a:pPr lvl="1">
              <a:lnSpc>
                <a:spcPct val="120000"/>
              </a:lnSpc>
            </a:pPr>
            <a:r>
              <a:rPr lang="zh-CN" altLang="en-US" dirty="0"/>
              <a:t>程接口允许通过查询语言进行数据管理</a:t>
            </a:r>
          </a:p>
          <a:p>
            <a:pPr lvl="1">
              <a:lnSpc>
                <a:spcPct val="120000"/>
              </a:lnSpc>
            </a:pPr>
            <a:r>
              <a:rPr lang="zh-CN" altLang="en-US" dirty="0"/>
              <a:t>事务管理：</a:t>
            </a:r>
            <a:r>
              <a:rPr lang="en-US" dirty="0"/>
              <a:t> ACID</a:t>
            </a:r>
            <a:r>
              <a:rPr lang="zh-CN" altLang="en-US" dirty="0"/>
              <a:t>测试（</a:t>
            </a:r>
            <a:r>
              <a:rPr lang="en-US" altLang="zh-CN" dirty="0"/>
              <a:t>Atomicity</a:t>
            </a:r>
            <a:r>
              <a:rPr lang="zh-CN" altLang="en-US" dirty="0"/>
              <a:t>原子性，</a:t>
            </a:r>
            <a:r>
              <a:rPr lang="en-US" altLang="zh-CN" dirty="0"/>
              <a:t>Consistency</a:t>
            </a:r>
            <a:r>
              <a:rPr lang="zh-CN" altLang="en-US" dirty="0"/>
              <a:t>一致性，</a:t>
            </a:r>
            <a:r>
              <a:rPr lang="en-US" altLang="zh-CN" dirty="0"/>
              <a:t> Isolation</a:t>
            </a:r>
            <a:r>
              <a:rPr lang="zh-CN" altLang="en-US" dirty="0"/>
              <a:t>隔离性，</a:t>
            </a:r>
            <a:r>
              <a:rPr lang="en-US" altLang="zh-CN" dirty="0"/>
              <a:t>Durability</a:t>
            </a:r>
            <a:r>
              <a:rPr lang="zh-CN" altLang="en-US" dirty="0"/>
              <a:t>持久性）</a:t>
            </a:r>
            <a:endParaRPr lang="en-US" dirty="0"/>
          </a:p>
          <a:p>
            <a:pPr>
              <a:lnSpc>
                <a:spcPct val="120000"/>
              </a:lnSpc>
            </a:pPr>
            <a:endParaRPr lang="en-US" dirty="0"/>
          </a:p>
          <a:p>
            <a:pPr marL="0" indent="0">
              <a:lnSpc>
                <a:spcPct val="120000"/>
              </a:lnSpc>
              <a:buNone/>
            </a:pPr>
            <a:r>
              <a:rPr lang="zh-CN" altLang="en-US" dirty="0"/>
              <a:t> 让我们依次了解这些</a:t>
            </a:r>
            <a:r>
              <a:rPr lang="en-US" altLang="zh-CN" dirty="0"/>
              <a:t>…</a:t>
            </a:r>
            <a:endParaRPr lang="en-US" dirty="0"/>
          </a:p>
          <a:p>
            <a:endParaRPr lang="en-US" dirty="0"/>
          </a:p>
        </p:txBody>
      </p:sp>
      <p:sp>
        <p:nvSpPr>
          <p:cNvPr id="7" name="Date Placeholder 6"/>
          <p:cNvSpPr>
            <a:spLocks noGrp="1"/>
          </p:cNvSpPr>
          <p:nvPr>
            <p:ph type="dt" sz="half" idx="10"/>
          </p:nvPr>
        </p:nvSpPr>
        <p:spPr/>
        <p:txBody>
          <a:bodyPr/>
          <a:lstStyle/>
          <a:p>
            <a:fld id="{A0C72859-3F06-4473-B364-AFA511D14680}"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47817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rgbClr val="FF0000"/>
                </a:solidFill>
              </a:rPr>
              <a:t>持久存储</a:t>
            </a:r>
            <a:endParaRPr lang="en-US" dirty="0">
              <a:solidFill>
                <a:srgbClr val="FF0000"/>
              </a:solidFill>
            </a:endParaRPr>
          </a:p>
        </p:txBody>
      </p:sp>
      <p:sp>
        <p:nvSpPr>
          <p:cNvPr id="3" name="Content Placeholder 2"/>
          <p:cNvSpPr>
            <a:spLocks noGrp="1"/>
          </p:cNvSpPr>
          <p:nvPr>
            <p:ph idx="1"/>
          </p:nvPr>
        </p:nvSpPr>
        <p:spPr/>
        <p:txBody>
          <a:bodyPr>
            <a:normAutofit/>
          </a:bodyPr>
          <a:lstStyle/>
          <a:p>
            <a:pPr>
              <a:lnSpc>
                <a:spcPct val="120000"/>
              </a:lnSpc>
              <a:spcAft>
                <a:spcPts val="1200"/>
              </a:spcAft>
            </a:pPr>
            <a:r>
              <a:rPr lang="zh-CN" altLang="en-US" dirty="0">
                <a:solidFill>
                  <a:srgbClr val="FF0000"/>
                </a:solidFill>
              </a:rPr>
              <a:t>持久存储，</a:t>
            </a:r>
            <a:r>
              <a:rPr lang="zh-CN" altLang="en-US" dirty="0"/>
              <a:t>为什么我们要关心？</a:t>
            </a:r>
            <a:endParaRPr lang="en-US" dirty="0"/>
          </a:p>
          <a:p>
            <a:pPr>
              <a:lnSpc>
                <a:spcPct val="120000"/>
              </a:lnSpc>
              <a:spcBef>
                <a:spcPts val="600"/>
              </a:spcBef>
              <a:spcAft>
                <a:spcPts val="0"/>
              </a:spcAft>
            </a:pPr>
            <a:r>
              <a:rPr lang="zh-CN" altLang="en-US" dirty="0"/>
              <a:t>断开连接或者断电</a:t>
            </a:r>
            <a:r>
              <a:rPr lang="en-US" dirty="0"/>
              <a:t>:</a:t>
            </a:r>
            <a:r>
              <a:rPr lang="zh-CN" altLang="en-US" dirty="0"/>
              <a:t>：</a:t>
            </a:r>
            <a:endParaRPr lang="en-US" dirty="0"/>
          </a:p>
          <a:p>
            <a:pPr lvl="1">
              <a:lnSpc>
                <a:spcPct val="120000"/>
              </a:lnSpc>
              <a:spcBef>
                <a:spcPts val="600"/>
              </a:spcBef>
              <a:spcAft>
                <a:spcPts val="0"/>
              </a:spcAft>
            </a:pPr>
            <a:r>
              <a:rPr lang="zh-CN" altLang="en-US" dirty="0"/>
              <a:t>数据正常。</a:t>
            </a:r>
            <a:r>
              <a:rPr lang="en-US" dirty="0"/>
              <a:t> </a:t>
            </a:r>
            <a:r>
              <a:rPr lang="zh-CN" altLang="en-US" dirty="0"/>
              <a:t>任何操作都将被返回或保存，不存在中间状态</a:t>
            </a:r>
            <a:endParaRPr lang="en-US" altLang="zh-CN" dirty="0"/>
          </a:p>
          <a:p>
            <a:pPr lvl="1">
              <a:lnSpc>
                <a:spcPct val="120000"/>
              </a:lnSpc>
              <a:spcBef>
                <a:spcPts val="600"/>
              </a:spcBef>
              <a:spcAft>
                <a:spcPts val="0"/>
              </a:spcAft>
            </a:pPr>
            <a:endParaRPr lang="en-US" dirty="0"/>
          </a:p>
          <a:p>
            <a:pPr>
              <a:lnSpc>
                <a:spcPct val="120000"/>
              </a:lnSpc>
              <a:spcBef>
                <a:spcPts val="600"/>
              </a:spcBef>
              <a:spcAft>
                <a:spcPts val="0"/>
              </a:spcAft>
            </a:pPr>
            <a:r>
              <a:rPr lang="zh-CN" altLang="en-US" dirty="0"/>
              <a:t>随着时间的推移生成或集成数据的过程：</a:t>
            </a:r>
            <a:endParaRPr lang="en-US" dirty="0"/>
          </a:p>
          <a:p>
            <a:pPr lvl="1">
              <a:lnSpc>
                <a:spcPct val="120000"/>
              </a:lnSpc>
              <a:spcBef>
                <a:spcPts val="600"/>
              </a:spcBef>
              <a:spcAft>
                <a:spcPts val="0"/>
              </a:spcAft>
            </a:pPr>
            <a:r>
              <a:rPr lang="zh-CN" altLang="en-US" dirty="0"/>
              <a:t>生成时将其永久存储， 而不是存储在内存中，并每隔一段时间输出文本文件。</a:t>
            </a:r>
          </a:p>
          <a:p>
            <a:endParaRPr lang="en-US" dirty="0"/>
          </a:p>
        </p:txBody>
      </p:sp>
      <p:sp>
        <p:nvSpPr>
          <p:cNvPr id="7" name="Date Placeholder 6"/>
          <p:cNvSpPr>
            <a:spLocks noGrp="1"/>
          </p:cNvSpPr>
          <p:nvPr>
            <p:ph type="dt" sz="half" idx="10"/>
          </p:nvPr>
        </p:nvSpPr>
        <p:spPr/>
        <p:txBody>
          <a:bodyPr/>
          <a:lstStyle/>
          <a:p>
            <a:fld id="{028E6839-E9FD-455E-8DD8-C149CC1F692C}"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4542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查询处理</a:t>
            </a:r>
            <a:endParaRPr lang="en-US" dirty="0"/>
          </a:p>
        </p:txBody>
      </p:sp>
      <p:sp>
        <p:nvSpPr>
          <p:cNvPr id="3" name="Content Placeholder 2"/>
          <p:cNvSpPr>
            <a:spLocks noGrp="1"/>
          </p:cNvSpPr>
          <p:nvPr>
            <p:ph idx="1"/>
          </p:nvPr>
        </p:nvSpPr>
        <p:spPr/>
        <p:txBody>
          <a:bodyPr>
            <a:normAutofit/>
          </a:bodyPr>
          <a:lstStyle/>
          <a:p>
            <a:pPr>
              <a:lnSpc>
                <a:spcPct val="120000"/>
              </a:lnSpc>
            </a:pPr>
            <a:r>
              <a:rPr lang="en-US" altLang="zh-CN" dirty="0"/>
              <a:t>DBMS</a:t>
            </a:r>
            <a:r>
              <a:rPr lang="zh-CN" altLang="en-US" dirty="0"/>
              <a:t>用户使用</a:t>
            </a:r>
            <a:r>
              <a:rPr lang="en-US" altLang="zh-CN" dirty="0"/>
              <a:t>SQL</a:t>
            </a:r>
            <a:r>
              <a:rPr lang="zh-CN" altLang="en-US" dirty="0"/>
              <a:t>（结构化查询语言），它有两个组件：</a:t>
            </a:r>
            <a:endParaRPr lang="en-US" dirty="0"/>
          </a:p>
          <a:p>
            <a:pPr lvl="1">
              <a:lnSpc>
                <a:spcPct val="120000"/>
              </a:lnSpc>
            </a:pPr>
            <a:r>
              <a:rPr lang="zh-CN" altLang="en-US" dirty="0"/>
              <a:t>数据定义语言（</a:t>
            </a:r>
            <a:r>
              <a:rPr lang="en-US" dirty="0"/>
              <a:t>Data Definition Language</a:t>
            </a:r>
            <a:r>
              <a:rPr lang="zh-CN" altLang="en-US" dirty="0"/>
              <a:t>）</a:t>
            </a:r>
            <a:r>
              <a:rPr lang="en-US" dirty="0"/>
              <a:t> - DDL</a:t>
            </a:r>
          </a:p>
          <a:p>
            <a:pPr lvl="1">
              <a:lnSpc>
                <a:spcPct val="120000"/>
              </a:lnSpc>
            </a:pPr>
            <a:r>
              <a:rPr lang="zh-CN" altLang="en-US" dirty="0"/>
              <a:t>数据操作语言（</a:t>
            </a:r>
            <a:r>
              <a:rPr lang="en-US" dirty="0"/>
              <a:t>Data Manipulation Language</a:t>
            </a:r>
            <a:r>
              <a:rPr lang="zh-CN" altLang="en-US" dirty="0"/>
              <a:t>）</a:t>
            </a:r>
            <a:r>
              <a:rPr lang="en-US" dirty="0"/>
              <a:t> - DML</a:t>
            </a:r>
          </a:p>
          <a:p>
            <a:pPr lvl="1">
              <a:lnSpc>
                <a:spcPct val="120000"/>
              </a:lnSpc>
              <a:buFont typeface="Calibri" panose="020F0502020204030204" pitchFamily="34" charset="0"/>
              <a:buChar char="→"/>
            </a:pPr>
            <a:r>
              <a:rPr lang="en-US" dirty="0"/>
              <a:t> </a:t>
            </a:r>
            <a:r>
              <a:rPr lang="zh-CN" altLang="en-US" dirty="0"/>
              <a:t>查询语言</a:t>
            </a:r>
            <a:endParaRPr lang="en-US" dirty="0"/>
          </a:p>
          <a:p>
            <a:pPr>
              <a:lnSpc>
                <a:spcPct val="120000"/>
              </a:lnSpc>
            </a:pPr>
            <a:r>
              <a:rPr lang="en-US" dirty="0"/>
              <a:t>DBMS</a:t>
            </a:r>
            <a:r>
              <a:rPr lang="zh-CN" altLang="en-US" dirty="0"/>
              <a:t>后台有</a:t>
            </a:r>
            <a:r>
              <a:rPr lang="en-US" dirty="0"/>
              <a:t>:</a:t>
            </a:r>
          </a:p>
          <a:p>
            <a:pPr lvl="1">
              <a:lnSpc>
                <a:spcPct val="120000"/>
              </a:lnSpc>
            </a:pPr>
            <a:r>
              <a:rPr lang="zh-CN" altLang="en-US" dirty="0"/>
              <a:t>查询优化器</a:t>
            </a:r>
            <a:endParaRPr lang="en-US" altLang="zh-CN" dirty="0"/>
          </a:p>
          <a:p>
            <a:pPr lvl="1">
              <a:lnSpc>
                <a:spcPct val="120000"/>
              </a:lnSpc>
            </a:pPr>
            <a:r>
              <a:rPr lang="zh-CN" altLang="en-US" dirty="0"/>
              <a:t>查询引擎</a:t>
            </a:r>
            <a:endParaRPr lang="en-US" dirty="0"/>
          </a:p>
          <a:p>
            <a:pPr lvl="1">
              <a:lnSpc>
                <a:spcPct val="120000"/>
              </a:lnSpc>
            </a:pPr>
            <a:r>
              <a:rPr lang="zh-CN" altLang="en-US" dirty="0"/>
              <a:t>存储管理</a:t>
            </a:r>
            <a:endParaRPr lang="en-US" dirty="0"/>
          </a:p>
          <a:p>
            <a:pPr lvl="1">
              <a:lnSpc>
                <a:spcPct val="120000"/>
              </a:lnSpc>
            </a:pPr>
            <a:r>
              <a:rPr lang="zh-CN" altLang="en-US" dirty="0"/>
              <a:t>事务管理（并发、恢复）</a:t>
            </a:r>
            <a:endParaRPr lang="en-US" dirty="0"/>
          </a:p>
        </p:txBody>
      </p:sp>
      <p:sp>
        <p:nvSpPr>
          <p:cNvPr id="7" name="Date Placeholder 6"/>
          <p:cNvSpPr>
            <a:spLocks noGrp="1"/>
          </p:cNvSpPr>
          <p:nvPr>
            <p:ph type="dt" sz="half" idx="10"/>
          </p:nvPr>
        </p:nvSpPr>
        <p:spPr/>
        <p:txBody>
          <a:bodyPr/>
          <a:lstStyle/>
          <a:p>
            <a:fld id="{80CEFE08-F821-43E9-B3CE-79F4CECBA45E}"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43892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查询处理</a:t>
            </a:r>
            <a:endParaRPr lang="en-US" dirty="0"/>
          </a:p>
        </p:txBody>
      </p:sp>
      <p:sp>
        <p:nvSpPr>
          <p:cNvPr id="3" name="Content Placeholder 2"/>
          <p:cNvSpPr>
            <a:spLocks noGrp="1"/>
          </p:cNvSpPr>
          <p:nvPr>
            <p:ph idx="1"/>
          </p:nvPr>
        </p:nvSpPr>
        <p:spPr/>
        <p:txBody>
          <a:bodyPr/>
          <a:lstStyle/>
          <a:p>
            <a:r>
              <a:rPr lang="zh-CN" altLang="en-US" dirty="0"/>
              <a:t>问题：</a:t>
            </a:r>
            <a:endParaRPr lang="en-US" dirty="0"/>
          </a:p>
          <a:p>
            <a:pPr lvl="1"/>
            <a:r>
              <a:rPr lang="zh-CN" altLang="en-US" dirty="0"/>
              <a:t>给定一个包含多个表和关系的数据库，找出“</a:t>
            </a:r>
            <a:r>
              <a:rPr lang="en-US" altLang="zh-CN" dirty="0"/>
              <a:t>Johan</a:t>
            </a:r>
            <a:r>
              <a:rPr lang="zh-CN" altLang="en-US" dirty="0"/>
              <a:t>”选的所有课程。</a:t>
            </a:r>
            <a:endParaRPr lang="en-US" altLang="zh-CN" dirty="0"/>
          </a:p>
          <a:p>
            <a:pPr lvl="1"/>
            <a:endParaRPr lang="en-US" dirty="0"/>
          </a:p>
          <a:p>
            <a:r>
              <a:rPr lang="zh-CN" altLang="en-US" dirty="0">
                <a:solidFill>
                  <a:schemeClr val="accent2"/>
                </a:solidFill>
              </a:rPr>
              <a:t>如何回答这个问题？</a:t>
            </a:r>
            <a:endParaRPr lang="en-US" altLang="zh-CN" dirty="0">
              <a:solidFill>
                <a:schemeClr val="accent2"/>
              </a:solidFill>
            </a:endParaRPr>
          </a:p>
          <a:p>
            <a:r>
              <a:rPr lang="zh-CN" altLang="en-US" dirty="0">
                <a:solidFill>
                  <a:schemeClr val="accent2"/>
                </a:solidFill>
              </a:rPr>
              <a:t>背后发生了什么？</a:t>
            </a:r>
            <a:endParaRPr lang="en-US" altLang="zh-CN" dirty="0">
              <a:solidFill>
                <a:schemeClr val="accent2"/>
              </a:solidFill>
            </a:endParaRPr>
          </a:p>
          <a:p>
            <a:endParaRPr lang="en-US" dirty="0"/>
          </a:p>
          <a:p>
            <a:r>
              <a:rPr lang="zh-CN" altLang="en-US" dirty="0"/>
              <a:t>查询处理器找出如何有效回答查询</a:t>
            </a:r>
            <a:endParaRPr lang="en-US" altLang="zh-CN" dirty="0"/>
          </a:p>
          <a:p>
            <a:r>
              <a:rPr lang="zh-CN" altLang="en-US" dirty="0"/>
              <a:t>查询由查询编译器解析，预处理和优化</a:t>
            </a:r>
          </a:p>
        </p:txBody>
      </p:sp>
      <p:sp>
        <p:nvSpPr>
          <p:cNvPr id="7" name="Date Placeholder 6"/>
          <p:cNvSpPr>
            <a:spLocks noGrp="1"/>
          </p:cNvSpPr>
          <p:nvPr>
            <p:ph type="dt" sz="half" idx="10"/>
          </p:nvPr>
        </p:nvSpPr>
        <p:spPr/>
        <p:txBody>
          <a:bodyPr/>
          <a:lstStyle/>
          <a:p>
            <a:fld id="{EF7B80AA-8ADB-4DC7-A1EA-74D1D057C1F5}"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3694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查询处理</a:t>
            </a:r>
            <a:endParaRPr lang="en-US" dirty="0"/>
          </a:p>
        </p:txBody>
      </p:sp>
      <p:sp>
        <p:nvSpPr>
          <p:cNvPr id="3" name="Content Placeholder 2"/>
          <p:cNvSpPr>
            <a:spLocks noGrp="1"/>
          </p:cNvSpPr>
          <p:nvPr>
            <p:ph idx="1"/>
          </p:nvPr>
        </p:nvSpPr>
        <p:spPr/>
        <p:txBody>
          <a:bodyPr/>
          <a:lstStyle/>
          <a:p>
            <a:r>
              <a:rPr lang="zh-CN" altLang="en-US" dirty="0"/>
              <a:t>声明式</a:t>
            </a:r>
            <a:r>
              <a:rPr lang="en-US" dirty="0"/>
              <a:t>DECLARATIVE SQL</a:t>
            </a:r>
            <a:r>
              <a:rPr lang="zh-CN" altLang="en-US" dirty="0"/>
              <a:t>查询</a:t>
            </a:r>
            <a:r>
              <a:rPr lang="en-US" dirty="0"/>
              <a:t> </a:t>
            </a:r>
            <a:r>
              <a:rPr lang="en-US" dirty="0">
                <a:sym typeface="Wingdings" panose="05000000000000000000" pitchFamily="2" charset="2"/>
              </a:rPr>
              <a:t></a:t>
            </a:r>
            <a:r>
              <a:rPr lang="en-US" dirty="0"/>
              <a:t> </a:t>
            </a:r>
            <a:r>
              <a:rPr lang="zh-CN" altLang="en-US" dirty="0"/>
              <a:t>命令式</a:t>
            </a:r>
            <a:r>
              <a:rPr lang="en-US" dirty="0"/>
              <a:t>IMPERATIVE</a:t>
            </a:r>
            <a:r>
              <a:rPr lang="zh-CN" altLang="en-US" dirty="0"/>
              <a:t>查询执行计划</a:t>
            </a:r>
            <a:endParaRPr lang="en-US" dirty="0"/>
          </a:p>
        </p:txBody>
      </p:sp>
      <p:sp>
        <p:nvSpPr>
          <p:cNvPr id="7" name="Rectangle 5"/>
          <p:cNvSpPr>
            <a:spLocks noChangeArrowheads="1"/>
          </p:cNvSpPr>
          <p:nvPr/>
        </p:nvSpPr>
        <p:spPr bwMode="auto">
          <a:xfrm>
            <a:off x="1097280" y="2134336"/>
            <a:ext cx="4043432" cy="1200971"/>
          </a:xfrm>
          <a:prstGeom prst="rect">
            <a:avLst/>
          </a:prstGeom>
          <a:solidFill>
            <a:schemeClr val="bg1"/>
          </a:solidFill>
          <a:ln w="12700">
            <a:solidFill>
              <a:schemeClr val="tx1"/>
            </a:solidFill>
            <a:miter lim="800000"/>
            <a:headEnd/>
            <a:tailEnd/>
          </a:ln>
          <a:effectLst>
            <a:outerShdw blurRad="50800" dist="38100" dir="2700000" algn="tl" rotWithShape="0">
              <a:prstClr val="black">
                <a:alpha val="40000"/>
              </a:prstClr>
            </a:outerShdw>
          </a:effec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a:latin typeface="+mn-lt"/>
              </a:rPr>
              <a:t>SELECT  	C.name</a:t>
            </a:r>
          </a:p>
          <a:p>
            <a:r>
              <a:rPr lang="en-US" dirty="0">
                <a:latin typeface="+mn-lt"/>
              </a:rPr>
              <a:t>FROM 	Students S, Takes T, Courses C</a:t>
            </a:r>
          </a:p>
          <a:p>
            <a:r>
              <a:rPr lang="en-US" dirty="0">
                <a:latin typeface="+mn-lt"/>
              </a:rPr>
              <a:t>WHERE 	S.name = “Johan” and </a:t>
            </a:r>
          </a:p>
          <a:p>
            <a:r>
              <a:rPr lang="en-US" dirty="0">
                <a:latin typeface="+mn-lt"/>
              </a:rPr>
              <a:t>           	</a:t>
            </a:r>
            <a:r>
              <a:rPr lang="en-US" dirty="0" err="1">
                <a:latin typeface="+mn-lt"/>
              </a:rPr>
              <a:t>S.ssn</a:t>
            </a:r>
            <a:r>
              <a:rPr lang="en-US" dirty="0">
                <a:latin typeface="+mn-lt"/>
              </a:rPr>
              <a:t> = T.ssn and T.cid = C.cid</a:t>
            </a:r>
          </a:p>
        </p:txBody>
      </p:sp>
      <p:grpSp>
        <p:nvGrpSpPr>
          <p:cNvPr id="8" name="Group 9"/>
          <p:cNvGrpSpPr>
            <a:grpSpLocks/>
          </p:cNvGrpSpPr>
          <p:nvPr/>
        </p:nvGrpSpPr>
        <p:grpSpPr bwMode="auto">
          <a:xfrm>
            <a:off x="6643754" y="2362936"/>
            <a:ext cx="4130602" cy="3180534"/>
            <a:chOff x="2846" y="1205"/>
            <a:chExt cx="2678" cy="2189"/>
          </a:xfrm>
        </p:grpSpPr>
        <p:sp>
          <p:nvSpPr>
            <p:cNvPr id="9" name="Freeform 10"/>
            <p:cNvSpPr>
              <a:spLocks/>
            </p:cNvSpPr>
            <p:nvPr/>
          </p:nvSpPr>
          <p:spPr bwMode="auto">
            <a:xfrm flipH="1">
              <a:off x="3511" y="1438"/>
              <a:ext cx="799"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10" name="Rectangle 11"/>
            <p:cNvSpPr>
              <a:spLocks noChangeArrowheads="1"/>
            </p:cNvSpPr>
            <p:nvPr/>
          </p:nvSpPr>
          <p:spPr bwMode="auto">
            <a:xfrm>
              <a:off x="2846" y="3161"/>
              <a:ext cx="609"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dirty="0">
                  <a:latin typeface="+mn-lt"/>
                </a:rPr>
                <a:t>Students</a:t>
              </a:r>
            </a:p>
          </p:txBody>
        </p:sp>
        <p:sp>
          <p:nvSpPr>
            <p:cNvPr id="11" name="Rectangle 12"/>
            <p:cNvSpPr>
              <a:spLocks noChangeArrowheads="1"/>
            </p:cNvSpPr>
            <p:nvPr/>
          </p:nvSpPr>
          <p:spPr bwMode="auto">
            <a:xfrm>
              <a:off x="4058" y="3161"/>
              <a:ext cx="421"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dirty="0">
                  <a:latin typeface="+mn-lt"/>
                </a:rPr>
                <a:t>Takes</a:t>
              </a:r>
            </a:p>
          </p:txBody>
        </p:sp>
        <p:sp>
          <p:nvSpPr>
            <p:cNvPr id="12" name="Freeform 13"/>
            <p:cNvSpPr>
              <a:spLocks/>
            </p:cNvSpPr>
            <p:nvPr/>
          </p:nvSpPr>
          <p:spPr bwMode="auto">
            <a:xfrm>
              <a:off x="3526" y="231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13" name="Freeform 14"/>
            <p:cNvSpPr>
              <a:spLocks/>
            </p:cNvSpPr>
            <p:nvPr/>
          </p:nvSpPr>
          <p:spPr bwMode="auto">
            <a:xfrm>
              <a:off x="3745" y="231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14" name="Freeform 15"/>
            <p:cNvSpPr>
              <a:spLocks/>
            </p:cNvSpPr>
            <p:nvPr/>
          </p:nvSpPr>
          <p:spPr bwMode="auto">
            <a:xfrm>
              <a:off x="3526" y="231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15" name="Freeform 16"/>
            <p:cNvSpPr>
              <a:spLocks/>
            </p:cNvSpPr>
            <p:nvPr/>
          </p:nvSpPr>
          <p:spPr bwMode="auto">
            <a:xfrm>
              <a:off x="3526" y="2304"/>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16" name="Rectangle 17"/>
            <p:cNvSpPr>
              <a:spLocks noChangeArrowheads="1"/>
            </p:cNvSpPr>
            <p:nvPr/>
          </p:nvSpPr>
          <p:spPr bwMode="auto">
            <a:xfrm>
              <a:off x="3727" y="2217"/>
              <a:ext cx="6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dirty="0">
                  <a:latin typeface="+mn-lt"/>
                </a:rPr>
                <a:t>s.ssn=t.ssn</a:t>
              </a:r>
            </a:p>
          </p:txBody>
        </p:sp>
        <p:grpSp>
          <p:nvGrpSpPr>
            <p:cNvPr id="17" name="Group 18"/>
            <p:cNvGrpSpPr>
              <a:grpSpLocks/>
            </p:cNvGrpSpPr>
            <p:nvPr/>
          </p:nvGrpSpPr>
          <p:grpSpPr bwMode="auto">
            <a:xfrm>
              <a:off x="4032" y="1205"/>
              <a:ext cx="608" cy="233"/>
              <a:chOff x="3501" y="1333"/>
              <a:chExt cx="608" cy="233"/>
            </a:xfrm>
          </p:grpSpPr>
          <p:sp>
            <p:nvSpPr>
              <p:cNvPr id="39" name="Freeform 19"/>
              <p:cNvSpPr>
                <a:spLocks/>
              </p:cNvSpPr>
              <p:nvPr/>
            </p:nvSpPr>
            <p:spPr bwMode="auto">
              <a:xfrm>
                <a:off x="3527" y="139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40" name="Freeform 20"/>
              <p:cNvSpPr>
                <a:spLocks/>
              </p:cNvSpPr>
              <p:nvPr/>
            </p:nvSpPr>
            <p:spPr bwMode="auto">
              <a:xfrm>
                <a:off x="3582" y="139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41" name="Freeform 21"/>
              <p:cNvSpPr>
                <a:spLocks/>
              </p:cNvSpPr>
              <p:nvPr/>
            </p:nvSpPr>
            <p:spPr bwMode="auto">
              <a:xfrm>
                <a:off x="3501" y="1383"/>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42" name="Rectangle 22"/>
              <p:cNvSpPr>
                <a:spLocks noChangeArrowheads="1"/>
              </p:cNvSpPr>
              <p:nvPr/>
            </p:nvSpPr>
            <p:spPr bwMode="auto">
              <a:xfrm>
                <a:off x="3594" y="1333"/>
                <a:ext cx="5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dirty="0">
                    <a:latin typeface="+mn-lt"/>
                  </a:rPr>
                  <a:t>c.name</a:t>
                </a:r>
              </a:p>
            </p:txBody>
          </p:sp>
        </p:grpSp>
        <p:sp>
          <p:nvSpPr>
            <p:cNvPr id="18" name="Rectangle 23"/>
            <p:cNvSpPr>
              <a:spLocks noChangeArrowheads="1"/>
            </p:cNvSpPr>
            <p:nvPr/>
          </p:nvSpPr>
          <p:spPr bwMode="auto">
            <a:xfrm>
              <a:off x="4369" y="1882"/>
              <a:ext cx="1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600" dirty="0">
                <a:latin typeface="+mn-lt"/>
              </a:endParaRPr>
            </a:p>
          </p:txBody>
        </p:sp>
        <p:grpSp>
          <p:nvGrpSpPr>
            <p:cNvPr id="19" name="Group 24"/>
            <p:cNvGrpSpPr>
              <a:grpSpLocks/>
            </p:cNvGrpSpPr>
            <p:nvPr/>
          </p:nvGrpSpPr>
          <p:grpSpPr bwMode="auto">
            <a:xfrm>
              <a:off x="2981" y="2677"/>
              <a:ext cx="1027" cy="233"/>
              <a:chOff x="3120" y="2958"/>
              <a:chExt cx="1027" cy="233"/>
            </a:xfrm>
          </p:grpSpPr>
          <p:grpSp>
            <p:nvGrpSpPr>
              <p:cNvPr id="35" name="Group 25"/>
              <p:cNvGrpSpPr>
                <a:grpSpLocks/>
              </p:cNvGrpSpPr>
              <p:nvPr/>
            </p:nvGrpSpPr>
            <p:grpSpPr bwMode="auto">
              <a:xfrm>
                <a:off x="3120" y="3024"/>
                <a:ext cx="102" cy="100"/>
                <a:chOff x="3125" y="1968"/>
                <a:chExt cx="102" cy="100"/>
              </a:xfrm>
            </p:grpSpPr>
            <p:sp>
              <p:nvSpPr>
                <p:cNvPr id="37" name="Freeform 26"/>
                <p:cNvSpPr>
                  <a:spLocks/>
                </p:cNvSpPr>
                <p:nvPr/>
              </p:nvSpPr>
              <p:spPr bwMode="auto">
                <a:xfrm>
                  <a:off x="3125" y="1968"/>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38" name="Freeform 27"/>
                <p:cNvSpPr>
                  <a:spLocks/>
                </p:cNvSpPr>
                <p:nvPr/>
              </p:nvSpPr>
              <p:spPr bwMode="auto">
                <a:xfrm>
                  <a:off x="3162" y="197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grpSp>
          <p:sp>
            <p:nvSpPr>
              <p:cNvPr id="36" name="Rectangle 28"/>
              <p:cNvSpPr>
                <a:spLocks noChangeArrowheads="1"/>
              </p:cNvSpPr>
              <p:nvPr/>
            </p:nvSpPr>
            <p:spPr bwMode="auto">
              <a:xfrm>
                <a:off x="3202" y="2958"/>
                <a:ext cx="9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dirty="0">
                    <a:latin typeface="+mn-lt"/>
                  </a:rPr>
                  <a:t>name=“Johan” </a:t>
                </a:r>
              </a:p>
            </p:txBody>
          </p:sp>
        </p:grpSp>
        <p:grpSp>
          <p:nvGrpSpPr>
            <p:cNvPr id="20" name="Group 29"/>
            <p:cNvGrpSpPr>
              <a:grpSpLocks/>
            </p:cNvGrpSpPr>
            <p:nvPr/>
          </p:nvGrpSpPr>
          <p:grpSpPr bwMode="auto">
            <a:xfrm>
              <a:off x="4193" y="1785"/>
              <a:ext cx="919" cy="233"/>
              <a:chOff x="3601" y="2564"/>
              <a:chExt cx="919" cy="233"/>
            </a:xfrm>
          </p:grpSpPr>
          <p:sp>
            <p:nvSpPr>
              <p:cNvPr id="29" name="Freeform 30"/>
              <p:cNvSpPr>
                <a:spLocks/>
              </p:cNvSpPr>
              <p:nvPr/>
            </p:nvSpPr>
            <p:spPr bwMode="auto">
              <a:xfrm>
                <a:off x="3601" y="265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30" name="Freeform 31"/>
              <p:cNvSpPr>
                <a:spLocks/>
              </p:cNvSpPr>
              <p:nvPr/>
            </p:nvSpPr>
            <p:spPr bwMode="auto">
              <a:xfrm>
                <a:off x="3820" y="265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31" name="Freeform 32"/>
              <p:cNvSpPr>
                <a:spLocks/>
              </p:cNvSpPr>
              <p:nvPr/>
            </p:nvSpPr>
            <p:spPr bwMode="auto">
              <a:xfrm>
                <a:off x="3601" y="265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grpSp>
            <p:nvGrpSpPr>
              <p:cNvPr id="32" name="Group 33"/>
              <p:cNvGrpSpPr>
                <a:grpSpLocks/>
              </p:cNvGrpSpPr>
              <p:nvPr/>
            </p:nvGrpSpPr>
            <p:grpSpPr bwMode="auto">
              <a:xfrm>
                <a:off x="3601" y="2564"/>
                <a:ext cx="919" cy="233"/>
                <a:chOff x="3601" y="2564"/>
                <a:chExt cx="919" cy="233"/>
              </a:xfrm>
            </p:grpSpPr>
            <p:sp>
              <p:nvSpPr>
                <p:cNvPr id="33" name="Freeform 34"/>
                <p:cNvSpPr>
                  <a:spLocks/>
                </p:cNvSpPr>
                <p:nvPr/>
              </p:nvSpPr>
              <p:spPr bwMode="auto">
                <a:xfrm>
                  <a:off x="3601" y="265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dirty="0"/>
                </a:p>
              </p:txBody>
            </p:sp>
            <p:sp>
              <p:nvSpPr>
                <p:cNvPr id="34" name="Rectangle 35"/>
                <p:cNvSpPr>
                  <a:spLocks noChangeArrowheads="1"/>
                </p:cNvSpPr>
                <p:nvPr/>
              </p:nvSpPr>
              <p:spPr bwMode="auto">
                <a:xfrm>
                  <a:off x="3854" y="2564"/>
                  <a:ext cx="6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dirty="0">
                      <a:latin typeface="+mn-lt"/>
                    </a:rPr>
                    <a:t>t.cid=c.cid</a:t>
                  </a:r>
                </a:p>
              </p:txBody>
            </p:sp>
          </p:grpSp>
        </p:grpSp>
        <p:sp>
          <p:nvSpPr>
            <p:cNvPr id="21" name="Rectangle 36"/>
            <p:cNvSpPr>
              <a:spLocks noChangeArrowheads="1"/>
            </p:cNvSpPr>
            <p:nvPr/>
          </p:nvSpPr>
          <p:spPr bwMode="auto">
            <a:xfrm>
              <a:off x="4971" y="3161"/>
              <a:ext cx="553"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b="1" dirty="0">
                  <a:latin typeface="+mn-lt"/>
                </a:rPr>
                <a:t>Courses</a:t>
              </a:r>
            </a:p>
          </p:txBody>
        </p:sp>
        <p:sp>
          <p:nvSpPr>
            <p:cNvPr id="22" name="Line 37"/>
            <p:cNvSpPr>
              <a:spLocks noChangeShapeType="1"/>
            </p:cNvSpPr>
            <p:nvPr/>
          </p:nvSpPr>
          <p:spPr bwMode="auto">
            <a:xfrm flipV="1">
              <a:off x="3173" y="2551"/>
              <a:ext cx="192" cy="14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sz="1600" dirty="0"/>
            </a:p>
          </p:txBody>
        </p:sp>
        <p:sp>
          <p:nvSpPr>
            <p:cNvPr id="23" name="Line 38"/>
            <p:cNvSpPr>
              <a:spLocks noChangeShapeType="1"/>
            </p:cNvSpPr>
            <p:nvPr/>
          </p:nvSpPr>
          <p:spPr bwMode="auto">
            <a:xfrm flipH="1" flipV="1">
              <a:off x="3053" y="2935"/>
              <a:ext cx="104" cy="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US" sz="1600" dirty="0"/>
            </a:p>
          </p:txBody>
        </p:sp>
        <p:sp>
          <p:nvSpPr>
            <p:cNvPr id="24" name="Line 39"/>
            <p:cNvSpPr>
              <a:spLocks noChangeShapeType="1"/>
            </p:cNvSpPr>
            <p:nvPr/>
          </p:nvSpPr>
          <p:spPr bwMode="auto">
            <a:xfrm>
              <a:off x="3029" y="293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600" dirty="0"/>
            </a:p>
          </p:txBody>
        </p:sp>
        <p:sp>
          <p:nvSpPr>
            <p:cNvPr id="25" name="Line 40"/>
            <p:cNvSpPr>
              <a:spLocks noChangeShapeType="1"/>
            </p:cNvSpPr>
            <p:nvPr/>
          </p:nvSpPr>
          <p:spPr bwMode="auto">
            <a:xfrm flipV="1">
              <a:off x="3173" y="2423"/>
              <a:ext cx="42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US" sz="1600" dirty="0"/>
            </a:p>
          </p:txBody>
        </p:sp>
        <p:sp>
          <p:nvSpPr>
            <p:cNvPr id="26" name="Line 41"/>
            <p:cNvSpPr>
              <a:spLocks noChangeShapeType="1"/>
            </p:cNvSpPr>
            <p:nvPr/>
          </p:nvSpPr>
          <p:spPr bwMode="auto">
            <a:xfrm flipH="1" flipV="1">
              <a:off x="3687" y="2423"/>
              <a:ext cx="591" cy="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US" sz="1600" dirty="0"/>
            </a:p>
          </p:txBody>
        </p:sp>
        <p:sp>
          <p:nvSpPr>
            <p:cNvPr id="27" name="Line 42"/>
            <p:cNvSpPr>
              <a:spLocks noChangeShapeType="1"/>
            </p:cNvSpPr>
            <p:nvPr/>
          </p:nvSpPr>
          <p:spPr bwMode="auto">
            <a:xfrm flipV="1">
              <a:off x="3788" y="1981"/>
              <a:ext cx="49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US" sz="1600" dirty="0"/>
            </a:p>
          </p:txBody>
        </p:sp>
        <p:sp>
          <p:nvSpPr>
            <p:cNvPr id="28" name="Line 43"/>
            <p:cNvSpPr>
              <a:spLocks noChangeShapeType="1"/>
            </p:cNvSpPr>
            <p:nvPr/>
          </p:nvSpPr>
          <p:spPr bwMode="auto">
            <a:xfrm flipH="1" flipV="1">
              <a:off x="4404" y="1989"/>
              <a:ext cx="844" cy="1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US" sz="1600" dirty="0"/>
            </a:p>
          </p:txBody>
        </p:sp>
      </p:grpSp>
      <p:sp>
        <p:nvSpPr>
          <p:cNvPr id="43" name="Rectangle 42"/>
          <p:cNvSpPr/>
          <p:nvPr/>
        </p:nvSpPr>
        <p:spPr>
          <a:xfrm>
            <a:off x="4434991" y="4257421"/>
            <a:ext cx="2287426" cy="801373"/>
          </a:xfrm>
          <a:prstGeom prst="rect">
            <a:avLst/>
          </a:prstGeom>
        </p:spPr>
        <p:txBody>
          <a:bodyPr wrap="square">
            <a:spAutoFit/>
          </a:bodyPr>
          <a:lstStyle/>
          <a:p>
            <a:pPr>
              <a:lnSpc>
                <a:spcPct val="120000"/>
              </a:lnSpc>
              <a:spcBef>
                <a:spcPct val="20000"/>
              </a:spcBef>
            </a:pPr>
            <a:r>
              <a:rPr lang="zh-CN" altLang="en-US" sz="2000" dirty="0"/>
              <a:t>优化器为查询选择最佳执行计划</a:t>
            </a:r>
            <a:endParaRPr lang="en-US" sz="2000" dirty="0"/>
          </a:p>
        </p:txBody>
      </p:sp>
      <p:sp>
        <p:nvSpPr>
          <p:cNvPr id="44" name="Date Placeholder 43"/>
          <p:cNvSpPr>
            <a:spLocks noGrp="1"/>
          </p:cNvSpPr>
          <p:nvPr>
            <p:ph type="dt" sz="half" idx="10"/>
          </p:nvPr>
        </p:nvSpPr>
        <p:spPr/>
        <p:txBody>
          <a:bodyPr/>
          <a:lstStyle/>
          <a:p>
            <a:fld id="{59283BB2-8458-4F86-9C98-CAB675695C1F}" type="datetime1">
              <a:rPr lang="en-US" smtClean="0"/>
              <a:t>1/24/2021</a:t>
            </a:fld>
            <a:endParaRPr lang="en-US" dirty="0"/>
          </a:p>
        </p:txBody>
      </p:sp>
      <p:sp>
        <p:nvSpPr>
          <p:cNvPr id="45" name="Footer Placeholder 44"/>
          <p:cNvSpPr>
            <a:spLocks noGrp="1"/>
          </p:cNvSpPr>
          <p:nvPr>
            <p:ph type="ftr" sz="quarter" idx="11"/>
          </p:nvPr>
        </p:nvSpPr>
        <p:spPr/>
        <p:txBody>
          <a:bodyPr/>
          <a:lstStyle/>
          <a:p>
            <a:r>
              <a:rPr lang="en-US" dirty="0"/>
              <a:t>Transportation Big Data Analytics</a:t>
            </a:r>
          </a:p>
        </p:txBody>
      </p:sp>
      <p:sp>
        <p:nvSpPr>
          <p:cNvPr id="46" name="Slide Number Placeholder 4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7874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事务处理</a:t>
            </a:r>
            <a:endParaRPr lang="en-US" dirty="0"/>
          </a:p>
        </p:txBody>
      </p:sp>
      <p:sp>
        <p:nvSpPr>
          <p:cNvPr id="3" name="Content Placeholder 2"/>
          <p:cNvSpPr>
            <a:spLocks noGrp="1"/>
          </p:cNvSpPr>
          <p:nvPr>
            <p:ph idx="1"/>
          </p:nvPr>
        </p:nvSpPr>
        <p:spPr/>
        <p:txBody>
          <a:bodyPr/>
          <a:lstStyle/>
          <a:p>
            <a:pPr>
              <a:lnSpc>
                <a:spcPct val="120000"/>
              </a:lnSpc>
            </a:pPr>
            <a:r>
              <a:rPr lang="zh-CN" altLang="en-US" dirty="0"/>
              <a:t>事务是一个工作单元，通常是一个或多个数据库操作，必须以原子方式执行，并且明显与其他事务隔离。</a:t>
            </a:r>
            <a:endParaRPr lang="en-US" altLang="zh-CN" dirty="0"/>
          </a:p>
          <a:p>
            <a:pPr>
              <a:lnSpc>
                <a:spcPct val="120000"/>
              </a:lnSpc>
            </a:pPr>
            <a:endParaRPr lang="en-US" dirty="0"/>
          </a:p>
          <a:p>
            <a:pPr>
              <a:lnSpc>
                <a:spcPct val="120000"/>
              </a:lnSpc>
            </a:pPr>
            <a:r>
              <a:rPr lang="zh-CN" altLang="en-US" dirty="0"/>
              <a:t>例如： </a:t>
            </a:r>
            <a:endParaRPr lang="en-US" dirty="0"/>
          </a:p>
          <a:p>
            <a:pPr lvl="1">
              <a:lnSpc>
                <a:spcPct val="120000"/>
              </a:lnSpc>
            </a:pPr>
            <a:r>
              <a:rPr lang="en-US" altLang="zh-CN" dirty="0"/>
              <a:t>ATM</a:t>
            </a:r>
            <a:r>
              <a:rPr lang="zh-CN" altLang="en-US" dirty="0"/>
              <a:t>取款</a:t>
            </a:r>
            <a:endParaRPr lang="en-US" altLang="zh-CN" dirty="0"/>
          </a:p>
          <a:p>
            <a:pPr lvl="1">
              <a:lnSpc>
                <a:spcPct val="120000"/>
              </a:lnSpc>
            </a:pPr>
            <a:r>
              <a:rPr lang="zh-CN" altLang="en-US" dirty="0"/>
              <a:t>网上交易股票</a:t>
            </a:r>
            <a:endParaRPr lang="en-US" altLang="zh-CN" dirty="0"/>
          </a:p>
          <a:p>
            <a:pPr lvl="1">
              <a:lnSpc>
                <a:spcPct val="120000"/>
              </a:lnSpc>
            </a:pPr>
            <a:r>
              <a:rPr lang="zh-CN" altLang="en-US" dirty="0"/>
              <a:t>通过 </a:t>
            </a:r>
            <a:r>
              <a:rPr lang="en-US" altLang="zh-CN" dirty="0" err="1"/>
              <a:t>myUW</a:t>
            </a:r>
            <a:r>
              <a:rPr lang="en-US" altLang="zh-CN" dirty="0"/>
              <a:t> </a:t>
            </a:r>
            <a:r>
              <a:rPr lang="zh-CN" altLang="en-US" dirty="0"/>
              <a:t>注册一个课程</a:t>
            </a:r>
            <a:endParaRPr lang="en-US" altLang="zh-CN" dirty="0"/>
          </a:p>
          <a:p>
            <a:pPr lvl="1">
              <a:lnSpc>
                <a:spcPct val="120000"/>
              </a:lnSpc>
            </a:pPr>
            <a:r>
              <a:rPr lang="en-US" dirty="0"/>
              <a:t>…</a:t>
            </a:r>
          </a:p>
          <a:p>
            <a:endParaRPr lang="en-US" dirty="0"/>
          </a:p>
          <a:p>
            <a:endParaRPr lang="en-US" dirty="0"/>
          </a:p>
        </p:txBody>
      </p:sp>
      <p:sp>
        <p:nvSpPr>
          <p:cNvPr id="7" name="Date Placeholder 6"/>
          <p:cNvSpPr>
            <a:spLocks noGrp="1"/>
          </p:cNvSpPr>
          <p:nvPr>
            <p:ph type="dt" sz="half" idx="10"/>
          </p:nvPr>
        </p:nvSpPr>
        <p:spPr/>
        <p:txBody>
          <a:bodyPr/>
          <a:lstStyle/>
          <a:p>
            <a:fld id="{F6FDA544-3E67-4BBD-93C2-364888E229BE}"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2351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事务处理</a:t>
            </a:r>
            <a:endParaRPr lang="en-US" dirty="0"/>
          </a:p>
        </p:txBody>
      </p:sp>
      <p:sp>
        <p:nvSpPr>
          <p:cNvPr id="3" name="Content Placeholder 2"/>
          <p:cNvSpPr>
            <a:spLocks noGrp="1"/>
          </p:cNvSpPr>
          <p:nvPr>
            <p:ph idx="1"/>
          </p:nvPr>
        </p:nvSpPr>
        <p:spPr/>
        <p:txBody>
          <a:bodyPr/>
          <a:lstStyle/>
          <a:p>
            <a:pPr>
              <a:lnSpc>
                <a:spcPct val="120000"/>
              </a:lnSpc>
            </a:pPr>
            <a:r>
              <a:rPr lang="zh-CN" altLang="en-US" dirty="0"/>
              <a:t>事务的 </a:t>
            </a:r>
            <a:r>
              <a:rPr lang="en-US" dirty="0"/>
              <a:t>ACID </a:t>
            </a:r>
            <a:r>
              <a:rPr lang="zh-CN" altLang="en-US" dirty="0"/>
              <a:t>特性：</a:t>
            </a:r>
            <a:endParaRPr lang="en-US" dirty="0"/>
          </a:p>
          <a:p>
            <a:pPr>
              <a:lnSpc>
                <a:spcPct val="120000"/>
              </a:lnSpc>
            </a:pPr>
            <a:endParaRPr lang="en-US" dirty="0"/>
          </a:p>
          <a:p>
            <a:pPr>
              <a:lnSpc>
                <a:spcPct val="120000"/>
              </a:lnSpc>
            </a:pPr>
            <a:r>
              <a:rPr lang="zh-CN" altLang="en-US" dirty="0"/>
              <a:t>恰当执行的事务通常都符合“</a:t>
            </a:r>
            <a:r>
              <a:rPr lang="en-US" dirty="0"/>
              <a:t>ACID test</a:t>
            </a:r>
            <a:r>
              <a:rPr lang="zh-CN" altLang="en-US" dirty="0"/>
              <a:t>”：</a:t>
            </a:r>
            <a:endParaRPr lang="en-US" dirty="0"/>
          </a:p>
          <a:p>
            <a:pPr lvl="1">
              <a:lnSpc>
                <a:spcPct val="120000"/>
              </a:lnSpc>
            </a:pPr>
            <a:r>
              <a:rPr lang="zh-CN" altLang="en-US" dirty="0"/>
              <a:t>“</a:t>
            </a:r>
            <a:r>
              <a:rPr lang="en-US" altLang="zh-CN" dirty="0"/>
              <a:t>A</a:t>
            </a:r>
            <a:r>
              <a:rPr lang="zh-CN" altLang="en-US" dirty="0"/>
              <a:t>”代表“</a:t>
            </a:r>
            <a:r>
              <a:rPr lang="en-US" dirty="0"/>
              <a:t>atomicity</a:t>
            </a:r>
            <a:r>
              <a:rPr lang="zh-CN" altLang="en-US" dirty="0"/>
              <a:t>”原子性</a:t>
            </a:r>
            <a:r>
              <a:rPr lang="en-US" dirty="0"/>
              <a:t> – </a:t>
            </a:r>
            <a:r>
              <a:rPr lang="zh-CN" altLang="en-US" dirty="0"/>
              <a:t>全有全无</a:t>
            </a:r>
            <a:endParaRPr lang="en-US" altLang="zh-CN" dirty="0"/>
          </a:p>
          <a:p>
            <a:pPr lvl="1">
              <a:lnSpc>
                <a:spcPct val="120000"/>
              </a:lnSpc>
            </a:pPr>
            <a:r>
              <a:rPr lang="zh-CN" altLang="en-US" dirty="0"/>
              <a:t>“</a:t>
            </a:r>
            <a:r>
              <a:rPr lang="en-US" altLang="zh-CN" dirty="0"/>
              <a:t>C</a:t>
            </a:r>
            <a:r>
              <a:rPr lang="zh-CN" altLang="en-US" dirty="0"/>
              <a:t>”代表“</a:t>
            </a:r>
            <a:r>
              <a:rPr lang="en-US" dirty="0"/>
              <a:t>consistency</a:t>
            </a:r>
            <a:r>
              <a:rPr lang="zh-CN" altLang="en-US" dirty="0"/>
              <a:t>”一致性</a:t>
            </a:r>
            <a:r>
              <a:rPr lang="en-US" dirty="0"/>
              <a:t> – </a:t>
            </a:r>
            <a:r>
              <a:rPr lang="zh-CN" altLang="en-US" dirty="0"/>
              <a:t>所有规则都保持不变</a:t>
            </a:r>
            <a:endParaRPr lang="en-US" altLang="zh-CN" dirty="0"/>
          </a:p>
          <a:p>
            <a:pPr lvl="1">
              <a:lnSpc>
                <a:spcPct val="120000"/>
              </a:lnSpc>
            </a:pPr>
            <a:r>
              <a:rPr lang="zh-CN" altLang="en-US" dirty="0"/>
              <a:t>“</a:t>
            </a:r>
            <a:r>
              <a:rPr lang="en-US" altLang="zh-CN" dirty="0"/>
              <a:t>I</a:t>
            </a:r>
            <a:r>
              <a:rPr lang="zh-CN" altLang="en-US" dirty="0"/>
              <a:t>” 代表“</a:t>
            </a:r>
            <a:r>
              <a:rPr lang="en-US" dirty="0"/>
              <a:t>isolation</a:t>
            </a:r>
            <a:r>
              <a:rPr lang="zh-CN" altLang="en-US" dirty="0"/>
              <a:t>”隔离性</a:t>
            </a:r>
            <a:r>
              <a:rPr lang="en-US" dirty="0"/>
              <a:t> – </a:t>
            </a:r>
            <a:r>
              <a:rPr lang="zh-CN" altLang="en-US" dirty="0"/>
              <a:t>所有事务独立执行</a:t>
            </a:r>
            <a:endParaRPr lang="en-US" altLang="zh-CN" dirty="0"/>
          </a:p>
          <a:p>
            <a:pPr lvl="1">
              <a:lnSpc>
                <a:spcPct val="120000"/>
              </a:lnSpc>
            </a:pPr>
            <a:r>
              <a:rPr lang="zh-CN" altLang="en-US" dirty="0"/>
              <a:t>“</a:t>
            </a:r>
            <a:r>
              <a:rPr lang="en-US" altLang="zh-CN" dirty="0"/>
              <a:t>D</a:t>
            </a:r>
            <a:r>
              <a:rPr lang="zh-CN" altLang="en-US" dirty="0"/>
              <a:t>”代表“</a:t>
            </a:r>
            <a:r>
              <a:rPr lang="en-US" dirty="0"/>
              <a:t>durability</a:t>
            </a:r>
            <a:r>
              <a:rPr lang="zh-CN" altLang="en-US" dirty="0"/>
              <a:t>”持久性</a:t>
            </a:r>
            <a:r>
              <a:rPr lang="en-US" dirty="0"/>
              <a:t> – </a:t>
            </a:r>
            <a:r>
              <a:rPr lang="zh-CN" altLang="en-US" dirty="0"/>
              <a:t>对各种电源短缺、故障具有鲁棒性</a:t>
            </a:r>
            <a:endParaRPr lang="en-US" dirty="0"/>
          </a:p>
          <a:p>
            <a:endParaRPr lang="en-US" dirty="0"/>
          </a:p>
        </p:txBody>
      </p:sp>
      <p:sp>
        <p:nvSpPr>
          <p:cNvPr id="7" name="Date Placeholder 6"/>
          <p:cNvSpPr>
            <a:spLocks noGrp="1"/>
          </p:cNvSpPr>
          <p:nvPr>
            <p:ph type="dt" sz="half" idx="10"/>
          </p:nvPr>
        </p:nvSpPr>
        <p:spPr/>
        <p:txBody>
          <a:bodyPr/>
          <a:lstStyle/>
          <a:p>
            <a:fld id="{13571799-4924-4E8D-BC2F-D112CAF4CF56}"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38802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a:t>
            </a:r>
            <a:endParaRPr lang="en-US" dirty="0"/>
          </a:p>
        </p:txBody>
      </p:sp>
      <p:sp>
        <p:nvSpPr>
          <p:cNvPr id="3" name="Content Placeholder 2"/>
          <p:cNvSpPr>
            <a:spLocks noGrp="1"/>
          </p:cNvSpPr>
          <p:nvPr>
            <p:ph idx="1"/>
          </p:nvPr>
        </p:nvSpPr>
        <p:spPr/>
        <p:txBody>
          <a:bodyPr>
            <a:normAutofit/>
          </a:bodyPr>
          <a:lstStyle/>
          <a:p>
            <a:pPr>
              <a:lnSpc>
                <a:spcPct val="120000"/>
              </a:lnSpc>
            </a:pPr>
            <a:r>
              <a:rPr lang="zh-CN" altLang="en-US" dirty="0"/>
              <a:t>数据库</a:t>
            </a:r>
            <a:r>
              <a:rPr lang="en-US" dirty="0"/>
              <a:t>Database = DB</a:t>
            </a:r>
          </a:p>
          <a:p>
            <a:pPr lvl="1">
              <a:lnSpc>
                <a:spcPct val="120000"/>
              </a:lnSpc>
              <a:spcBef>
                <a:spcPct val="20000"/>
              </a:spcBef>
              <a:buSzPct val="90000"/>
            </a:pPr>
            <a:r>
              <a:rPr lang="zh-CN" altLang="en-US" dirty="0"/>
              <a:t>长期存在的信息集合</a:t>
            </a:r>
            <a:endParaRPr lang="en-US" dirty="0"/>
          </a:p>
          <a:p>
            <a:pPr>
              <a:lnSpc>
                <a:spcPct val="120000"/>
              </a:lnSpc>
            </a:pPr>
            <a:r>
              <a:rPr lang="zh-CN" altLang="en-US" dirty="0"/>
              <a:t>数据库的主要特征</a:t>
            </a:r>
            <a:endParaRPr lang="en-US" dirty="0"/>
          </a:p>
          <a:p>
            <a:pPr lvl="1">
              <a:lnSpc>
                <a:spcPct val="120000"/>
              </a:lnSpc>
            </a:pPr>
            <a:r>
              <a:rPr lang="zh-CN" altLang="en-US" dirty="0"/>
              <a:t>模式</a:t>
            </a:r>
            <a:endParaRPr lang="en-US" dirty="0"/>
          </a:p>
          <a:p>
            <a:pPr lvl="2">
              <a:lnSpc>
                <a:spcPct val="120000"/>
              </a:lnSpc>
            </a:pPr>
            <a:r>
              <a:rPr lang="zh-CN" altLang="en-US" dirty="0"/>
              <a:t>文件系统的设计或结构，描述系统中不同元素之间的关系和数据的层次结构。</a:t>
            </a:r>
            <a:r>
              <a:rPr lang="en-US" dirty="0"/>
              <a:t> </a:t>
            </a:r>
          </a:p>
          <a:p>
            <a:pPr lvl="1">
              <a:lnSpc>
                <a:spcPct val="120000"/>
              </a:lnSpc>
            </a:pPr>
            <a:r>
              <a:rPr lang="zh-CN" altLang="en-US" dirty="0"/>
              <a:t>查询</a:t>
            </a:r>
            <a:endParaRPr lang="en-US" dirty="0"/>
          </a:p>
          <a:p>
            <a:pPr lvl="2">
              <a:lnSpc>
                <a:spcPct val="120000"/>
              </a:lnSpc>
            </a:pPr>
            <a:r>
              <a:rPr lang="zh-CN" altLang="en-US" dirty="0"/>
              <a:t>查询是由数据库用户发出的命令，它对数据库中包含的数据执行某些操作。</a:t>
            </a:r>
            <a:endParaRPr lang="en-US" dirty="0"/>
          </a:p>
          <a:p>
            <a:pPr lvl="1">
              <a:lnSpc>
                <a:spcPct val="120000"/>
              </a:lnSpc>
            </a:pPr>
            <a:r>
              <a:rPr lang="zh-CN" altLang="en-US" dirty="0"/>
              <a:t>大储存空间</a:t>
            </a:r>
            <a:endParaRPr lang="en-US" dirty="0"/>
          </a:p>
          <a:p>
            <a:pPr lvl="1">
              <a:lnSpc>
                <a:spcPct val="120000"/>
              </a:lnSpc>
            </a:pPr>
            <a:r>
              <a:rPr lang="zh-CN" altLang="en-US" dirty="0"/>
              <a:t>控制访问</a:t>
            </a:r>
            <a:endParaRPr lang="en-US" dirty="0"/>
          </a:p>
        </p:txBody>
      </p:sp>
      <p:sp>
        <p:nvSpPr>
          <p:cNvPr id="7" name="Date Placeholder 6"/>
          <p:cNvSpPr>
            <a:spLocks noGrp="1"/>
          </p:cNvSpPr>
          <p:nvPr>
            <p:ph type="dt" sz="half" idx="10"/>
          </p:nvPr>
        </p:nvSpPr>
        <p:spPr/>
        <p:txBody>
          <a:bodyPr/>
          <a:lstStyle/>
          <a:p>
            <a:fld id="{D5600B7F-DA66-4502-B8AA-46921C296F96}"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372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161780"/>
            <a:ext cx="10058400" cy="999718"/>
          </a:xfrm>
        </p:spPr>
        <p:txBody>
          <a:bodyPr>
            <a:normAutofit/>
          </a:bodyPr>
          <a:lstStyle/>
          <a:p>
            <a:r>
              <a:rPr lang="en-US" altLang="zh-CN" dirty="0"/>
              <a:t>DBMS</a:t>
            </a:r>
            <a:r>
              <a:rPr lang="zh-CN" altLang="en-US" dirty="0"/>
              <a:t>的功能</a:t>
            </a:r>
            <a:endParaRPr lang="en-US" dirty="0"/>
          </a:p>
        </p:txBody>
      </p:sp>
      <p:sp>
        <p:nvSpPr>
          <p:cNvPr id="3" name="Content Placeholder 2"/>
          <p:cNvSpPr>
            <a:spLocks noGrp="1"/>
          </p:cNvSpPr>
          <p:nvPr>
            <p:ph idx="1"/>
          </p:nvPr>
        </p:nvSpPr>
        <p:spPr/>
        <p:txBody>
          <a:bodyPr>
            <a:normAutofit/>
          </a:bodyPr>
          <a:lstStyle/>
          <a:p>
            <a:pPr marL="0" indent="0">
              <a:buNone/>
            </a:pPr>
            <a:r>
              <a:rPr lang="zh-CN" altLang="en-US" b="1" dirty="0"/>
              <a:t>要记住两点：</a:t>
            </a:r>
            <a:endParaRPr lang="en-US" dirty="0"/>
          </a:p>
          <a:p>
            <a:pPr>
              <a:lnSpc>
                <a:spcPct val="120000"/>
              </a:lnSpc>
            </a:pPr>
            <a:r>
              <a:rPr lang="zh-CN" altLang="en-US" dirty="0"/>
              <a:t>服务器</a:t>
            </a:r>
            <a:r>
              <a:rPr lang="en-US" altLang="zh-CN" dirty="0"/>
              <a:t>-</a:t>
            </a:r>
            <a:r>
              <a:rPr lang="zh-CN" altLang="en-US" dirty="0"/>
              <a:t>客户机（</a:t>
            </a:r>
            <a:r>
              <a:rPr lang="en-US" altLang="zh-CN" dirty="0"/>
              <a:t>Client-Server</a:t>
            </a:r>
            <a:r>
              <a:rPr lang="zh-CN" altLang="en-US" dirty="0"/>
              <a:t>）结构</a:t>
            </a:r>
            <a:endParaRPr lang="en-US" dirty="0"/>
          </a:p>
          <a:p>
            <a:pPr lvl="1">
              <a:lnSpc>
                <a:spcPct val="120000"/>
              </a:lnSpc>
            </a:pPr>
            <a:r>
              <a:rPr lang="zh-CN" altLang="en-US" dirty="0"/>
              <a:t>可能很慢</a:t>
            </a:r>
            <a:endParaRPr lang="en-US" altLang="zh-CN" dirty="0"/>
          </a:p>
          <a:p>
            <a:pPr lvl="1">
              <a:lnSpc>
                <a:spcPct val="120000"/>
              </a:lnSpc>
            </a:pPr>
            <a:r>
              <a:rPr lang="zh-CN" altLang="en-US" dirty="0"/>
              <a:t>连接繁琐</a:t>
            </a:r>
            <a:endParaRPr lang="en-US" altLang="zh-CN" dirty="0"/>
          </a:p>
          <a:p>
            <a:pPr lvl="1">
              <a:lnSpc>
                <a:spcPct val="120000"/>
              </a:lnSpc>
            </a:pPr>
            <a:r>
              <a:rPr lang="zh-CN" altLang="en-US" dirty="0"/>
              <a:t>但对数据有好处</a:t>
            </a:r>
            <a:endParaRPr lang="en-US" dirty="0"/>
          </a:p>
          <a:p>
            <a:pPr>
              <a:lnSpc>
                <a:spcPct val="120000"/>
              </a:lnSpc>
            </a:pPr>
            <a:r>
              <a:rPr lang="zh-CN" altLang="en-US" dirty="0"/>
              <a:t>别人的</a:t>
            </a:r>
            <a:r>
              <a:rPr lang="en-US" dirty="0"/>
              <a:t>C</a:t>
            </a:r>
            <a:r>
              <a:rPr lang="zh-CN" altLang="en-US" dirty="0"/>
              <a:t>程序</a:t>
            </a:r>
            <a:endParaRPr lang="en-US" dirty="0"/>
          </a:p>
          <a:p>
            <a:pPr lvl="1">
              <a:lnSpc>
                <a:spcPct val="120000"/>
              </a:lnSpc>
            </a:pPr>
            <a:r>
              <a:rPr lang="zh-CN" altLang="en-US" dirty="0"/>
              <a:t>程序速度可能很快</a:t>
            </a:r>
            <a:endParaRPr lang="en-US" altLang="zh-CN" dirty="0"/>
          </a:p>
          <a:p>
            <a:pPr lvl="1">
              <a:lnSpc>
                <a:spcPct val="120000"/>
              </a:lnSpc>
            </a:pPr>
            <a:r>
              <a:rPr lang="zh-CN" altLang="en-US" dirty="0"/>
              <a:t>也可能是慢得惊人</a:t>
            </a:r>
            <a:endParaRPr lang="en-US" dirty="0"/>
          </a:p>
        </p:txBody>
      </p:sp>
      <p:sp>
        <p:nvSpPr>
          <p:cNvPr id="7" name="Date Placeholder 6"/>
          <p:cNvSpPr>
            <a:spLocks noGrp="1"/>
          </p:cNvSpPr>
          <p:nvPr>
            <p:ph type="dt" sz="half" idx="10"/>
          </p:nvPr>
        </p:nvSpPr>
        <p:spPr/>
        <p:txBody>
          <a:bodyPr/>
          <a:lstStyle/>
          <a:p>
            <a:fld id="{DD3EFEA7-4D67-4810-B0C7-3925982FAB4F}"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43229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a:t>
            </a:r>
            <a:r>
              <a:rPr lang="zh-CN" altLang="en-US" dirty="0"/>
              <a:t>的功能</a:t>
            </a:r>
            <a:endParaRPr lang="en-US" dirty="0"/>
          </a:p>
        </p:txBody>
      </p:sp>
      <p:sp>
        <p:nvSpPr>
          <p:cNvPr id="3" name="Content Placeholder 2"/>
          <p:cNvSpPr>
            <a:spLocks noGrp="1"/>
          </p:cNvSpPr>
          <p:nvPr>
            <p:ph idx="1"/>
          </p:nvPr>
        </p:nvSpPr>
        <p:spPr/>
        <p:txBody>
          <a:bodyPr>
            <a:normAutofit/>
          </a:bodyPr>
          <a:lstStyle/>
          <a:p>
            <a:r>
              <a:rPr lang="zh-CN" altLang="en-US" dirty="0"/>
              <a:t>大型商业数据库供应商：</a:t>
            </a:r>
            <a:endParaRPr lang="en-US" dirty="0"/>
          </a:p>
          <a:p>
            <a:pPr lvl="1"/>
            <a:r>
              <a:rPr lang="en-US" dirty="0"/>
              <a:t>Oracle</a:t>
            </a:r>
          </a:p>
          <a:p>
            <a:pPr lvl="1"/>
            <a:r>
              <a:rPr lang="en-US" dirty="0"/>
              <a:t>IBM (with DB2)</a:t>
            </a:r>
          </a:p>
          <a:p>
            <a:pPr lvl="1"/>
            <a:r>
              <a:rPr lang="en-US" dirty="0"/>
              <a:t>Microsoft (SQL Server)</a:t>
            </a:r>
          </a:p>
          <a:p>
            <a:pPr lvl="1"/>
            <a:r>
              <a:rPr lang="en-US" dirty="0"/>
              <a:t>Sybase</a:t>
            </a:r>
          </a:p>
          <a:p>
            <a:endParaRPr lang="en-US" dirty="0"/>
          </a:p>
          <a:p>
            <a:r>
              <a:rPr lang="zh-CN" altLang="en-US" dirty="0"/>
              <a:t>一些免费和开源的数据库系统：</a:t>
            </a:r>
            <a:endParaRPr lang="en-US" dirty="0"/>
          </a:p>
          <a:p>
            <a:pPr lvl="1"/>
            <a:r>
              <a:rPr lang="en-US" dirty="0"/>
              <a:t>MySQL</a:t>
            </a:r>
          </a:p>
          <a:p>
            <a:pPr lvl="1"/>
            <a:r>
              <a:rPr lang="en-US" dirty="0"/>
              <a:t>PostgreSQL</a:t>
            </a:r>
          </a:p>
          <a:p>
            <a:pPr lvl="1"/>
            <a:r>
              <a:rPr lang="en-US" dirty="0"/>
              <a:t>SQLite</a:t>
            </a:r>
          </a:p>
        </p:txBody>
      </p:sp>
      <p:sp>
        <p:nvSpPr>
          <p:cNvPr id="7" name="Date Placeholder 6"/>
          <p:cNvSpPr>
            <a:spLocks noGrp="1"/>
          </p:cNvSpPr>
          <p:nvPr>
            <p:ph type="dt" sz="half" idx="10"/>
          </p:nvPr>
        </p:nvSpPr>
        <p:spPr/>
        <p:txBody>
          <a:bodyPr/>
          <a:lstStyle/>
          <a:p>
            <a:fld id="{6AC38293-CDCA-4EBC-9C0B-3B0BB8B7FC4C}"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34269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数据仓库</a:t>
            </a:r>
            <a:endParaRPr lang="en-US" dirty="0"/>
          </a:p>
        </p:txBody>
      </p:sp>
      <p:sp>
        <p:nvSpPr>
          <p:cNvPr id="3" name="Content Placeholder 2"/>
          <p:cNvSpPr>
            <a:spLocks noGrp="1"/>
          </p:cNvSpPr>
          <p:nvPr>
            <p:ph idx="1"/>
          </p:nvPr>
        </p:nvSpPr>
        <p:spPr/>
        <p:txBody>
          <a:bodyPr/>
          <a:lstStyle/>
          <a:p>
            <a:pPr>
              <a:lnSpc>
                <a:spcPct val="120000"/>
              </a:lnSpc>
            </a:pPr>
            <a:r>
              <a:rPr lang="zh-CN" altLang="en-US" b="1" dirty="0"/>
              <a:t>一个常见术语，什么是数据仓库？</a:t>
            </a:r>
            <a:endParaRPr lang="en-US" b="1" dirty="0"/>
          </a:p>
          <a:p>
            <a:pPr>
              <a:lnSpc>
                <a:spcPct val="120000"/>
              </a:lnSpc>
            </a:pPr>
            <a:r>
              <a:rPr lang="zh-CN" altLang="en-US" dirty="0"/>
              <a:t>数据仓库是专门用于查询和报告的事务数据的副本</a:t>
            </a:r>
            <a:endParaRPr lang="en-US" dirty="0"/>
          </a:p>
          <a:p>
            <a:pPr>
              <a:lnSpc>
                <a:spcPct val="120000"/>
              </a:lnSpc>
            </a:pPr>
            <a:r>
              <a:rPr lang="zh-CN" altLang="en-US" dirty="0"/>
              <a:t>为什么我们需要数据仓库？</a:t>
            </a:r>
            <a:endParaRPr lang="en-US" dirty="0"/>
          </a:p>
          <a:p>
            <a:pPr lvl="1">
              <a:lnSpc>
                <a:spcPct val="120000"/>
              </a:lnSpc>
            </a:pPr>
            <a:r>
              <a:rPr lang="zh-CN" altLang="en-US" dirty="0"/>
              <a:t>决策支持</a:t>
            </a:r>
            <a:endParaRPr lang="en-US" altLang="zh-CN" dirty="0"/>
          </a:p>
          <a:p>
            <a:pPr lvl="1">
              <a:lnSpc>
                <a:spcPct val="120000"/>
              </a:lnSpc>
            </a:pPr>
            <a:r>
              <a:rPr lang="zh-CN" altLang="en-US" dirty="0"/>
              <a:t>信息查询与共享</a:t>
            </a:r>
            <a:endParaRPr lang="en-US" altLang="zh-CN" dirty="0"/>
          </a:p>
          <a:p>
            <a:pPr lvl="1">
              <a:lnSpc>
                <a:spcPct val="120000"/>
              </a:lnSpc>
            </a:pPr>
            <a:r>
              <a:rPr lang="zh-CN" altLang="en-US" dirty="0"/>
              <a:t>数据分析</a:t>
            </a:r>
            <a:endParaRPr lang="en-US" dirty="0"/>
          </a:p>
        </p:txBody>
      </p:sp>
      <p:sp>
        <p:nvSpPr>
          <p:cNvPr id="7" name="Date Placeholder 6"/>
          <p:cNvSpPr>
            <a:spLocks noGrp="1"/>
          </p:cNvSpPr>
          <p:nvPr>
            <p:ph type="dt" sz="half" idx="10"/>
          </p:nvPr>
        </p:nvSpPr>
        <p:spPr/>
        <p:txBody>
          <a:bodyPr/>
          <a:lstStyle/>
          <a:p>
            <a:fld id="{FA1D499A-830C-4F0E-ADCE-B07803784BB6}"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2046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数据仓库</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9782" y="2405616"/>
            <a:ext cx="1385314" cy="1698600"/>
          </a:xfrm>
          <a:prstGeom prst="rect">
            <a:avLst/>
          </a:prstGeom>
        </p:spPr>
      </p:pic>
      <p:sp>
        <p:nvSpPr>
          <p:cNvPr id="5" name="TextBox 4"/>
          <p:cNvSpPr txBox="1"/>
          <p:nvPr/>
        </p:nvSpPr>
        <p:spPr>
          <a:xfrm>
            <a:off x="5274043" y="4187907"/>
            <a:ext cx="1856792" cy="369332"/>
          </a:xfrm>
          <a:prstGeom prst="rect">
            <a:avLst/>
          </a:prstGeom>
          <a:noFill/>
        </p:spPr>
        <p:txBody>
          <a:bodyPr wrap="square" rtlCol="0">
            <a:spAutoFit/>
          </a:bodyPr>
          <a:lstStyle/>
          <a:p>
            <a:pPr algn="ctr"/>
            <a:r>
              <a:rPr lang="zh-CN" altLang="en-US" dirty="0"/>
              <a:t>数据仓库</a:t>
            </a:r>
            <a:endParaRPr lang="en-US" dirty="0"/>
          </a:p>
        </p:txBody>
      </p:sp>
      <p:pic>
        <p:nvPicPr>
          <p:cNvPr id="6" name="Picture 4"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4180" y="3325564"/>
            <a:ext cx="12954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3026" y="1755161"/>
            <a:ext cx="12954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1071" y="1741335"/>
            <a:ext cx="12954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2968" y="3252254"/>
            <a:ext cx="12954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097280" y="4712244"/>
            <a:ext cx="9941781" cy="1386405"/>
          </a:xfrm>
          <a:prstGeom prst="rect">
            <a:avLst/>
          </a:prstGeom>
        </p:spPr>
        <p:txBody>
          <a:bodyPr wrap="square">
            <a:spAutoFit/>
          </a:bodyPr>
          <a:lstStyle/>
          <a:p>
            <a:pPr>
              <a:lnSpc>
                <a:spcPct val="120000"/>
              </a:lnSpc>
            </a:pPr>
            <a:r>
              <a:rPr lang="zh-CN" altLang="en-US" sz="2400" dirty="0"/>
              <a:t>每个数据库可能使用不同的术语和</a:t>
            </a:r>
            <a:r>
              <a:rPr lang="en-US" altLang="zh-CN" sz="2400" dirty="0"/>
              <a:t>DBMS</a:t>
            </a:r>
          </a:p>
          <a:p>
            <a:pPr>
              <a:lnSpc>
                <a:spcPct val="120000"/>
              </a:lnSpc>
            </a:pPr>
            <a:r>
              <a:rPr lang="zh-CN" altLang="en-US" sz="2400" dirty="0"/>
              <a:t>所有数据都集成到集中式存储库中</a:t>
            </a:r>
          </a:p>
          <a:p>
            <a:pPr>
              <a:lnSpc>
                <a:spcPct val="120000"/>
              </a:lnSpc>
            </a:pPr>
            <a:r>
              <a:rPr lang="zh-CN" altLang="en-US" sz="2400" dirty="0"/>
              <a:t>数据仓库会随着旧数据库的更改而更新，但不一定是实时的</a:t>
            </a:r>
            <a:endParaRPr lang="en-US" sz="2400" dirty="0"/>
          </a:p>
        </p:txBody>
      </p:sp>
      <p:cxnSp>
        <p:nvCxnSpPr>
          <p:cNvPr id="12" name="Straight Arrow Connector 11"/>
          <p:cNvCxnSpPr/>
          <p:nvPr/>
        </p:nvCxnSpPr>
        <p:spPr>
          <a:xfrm>
            <a:off x="4456979" y="2536673"/>
            <a:ext cx="898565" cy="5207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43818" y="3735966"/>
            <a:ext cx="1237082" cy="39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109701" y="2536673"/>
            <a:ext cx="839754" cy="5207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212336" y="3623586"/>
            <a:ext cx="1208316" cy="3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fld id="{BA998A17-02DB-44BF-9EC7-877D8FED0F8F}" type="datetime1">
              <a:rPr lang="en-US" smtClean="0"/>
              <a:t>1/24/2021</a:t>
            </a:fld>
            <a:endParaRPr lang="en-US" dirty="0"/>
          </a:p>
        </p:txBody>
      </p:sp>
      <p:sp>
        <p:nvSpPr>
          <p:cNvPr id="17" name="Footer Placeholder 16"/>
          <p:cNvSpPr>
            <a:spLocks noGrp="1"/>
          </p:cNvSpPr>
          <p:nvPr>
            <p:ph type="ftr" sz="quarter" idx="11"/>
          </p:nvPr>
        </p:nvSpPr>
        <p:spPr/>
        <p:txBody>
          <a:bodyPr/>
          <a:lstStyle/>
          <a:p>
            <a:r>
              <a:rPr lang="en-US" dirty="0"/>
              <a:t>Transportation Big Data Analytics</a:t>
            </a:r>
          </a:p>
        </p:txBody>
      </p:sp>
      <p:sp>
        <p:nvSpPr>
          <p:cNvPr id="18" name="Slide Number Placeholder 17"/>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622501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a:t>
            </a:r>
            <a:r>
              <a:rPr lang="zh-CN" altLang="en-US" dirty="0"/>
              <a:t>应用</a:t>
            </a:r>
            <a:endParaRPr lang="en-US" dirty="0"/>
          </a:p>
        </p:txBody>
      </p:sp>
      <p:sp>
        <p:nvSpPr>
          <p:cNvPr id="3" name="Content Placeholder 2"/>
          <p:cNvSpPr>
            <a:spLocks noGrp="1"/>
          </p:cNvSpPr>
          <p:nvPr>
            <p:ph idx="1"/>
          </p:nvPr>
        </p:nvSpPr>
        <p:spPr/>
        <p:txBody>
          <a:bodyPr/>
          <a:lstStyle/>
          <a:p>
            <a:pPr>
              <a:lnSpc>
                <a:spcPct val="120000"/>
              </a:lnSpc>
            </a:pPr>
            <a:r>
              <a:rPr lang="zh-CN" altLang="en-US" dirty="0"/>
              <a:t>在哪里使用</a:t>
            </a:r>
            <a:r>
              <a:rPr lang="en-US" altLang="zh-CN" dirty="0"/>
              <a:t>DBMS</a:t>
            </a:r>
            <a:r>
              <a:rPr lang="zh-CN" altLang="en-US" dirty="0"/>
              <a:t>？</a:t>
            </a:r>
            <a:endParaRPr lang="en-US" dirty="0"/>
          </a:p>
          <a:p>
            <a:pPr lvl="1">
              <a:lnSpc>
                <a:spcPct val="120000"/>
              </a:lnSpc>
            </a:pPr>
            <a:r>
              <a:rPr lang="zh-CN" altLang="en-US" dirty="0"/>
              <a:t>传统“数据库”应用程序的后端 </a:t>
            </a:r>
            <a:endParaRPr lang="en-US" altLang="zh-CN" dirty="0"/>
          </a:p>
          <a:p>
            <a:pPr lvl="1">
              <a:lnSpc>
                <a:spcPct val="120000"/>
              </a:lnSpc>
            </a:pPr>
            <a:r>
              <a:rPr lang="zh-CN" altLang="en-US" dirty="0"/>
              <a:t>大型网站的后端</a:t>
            </a:r>
            <a:endParaRPr lang="en-US" altLang="zh-CN" dirty="0"/>
          </a:p>
          <a:p>
            <a:pPr lvl="1">
              <a:lnSpc>
                <a:spcPct val="120000"/>
              </a:lnSpc>
            </a:pPr>
            <a:r>
              <a:rPr lang="en-US" altLang="zh-CN" dirty="0"/>
              <a:t>Web</a:t>
            </a:r>
            <a:r>
              <a:rPr lang="zh-CN" altLang="en-US" dirty="0"/>
              <a:t>服务后端</a:t>
            </a:r>
            <a:endParaRPr lang="en-US" altLang="zh-CN" dirty="0"/>
          </a:p>
          <a:p>
            <a:pPr marL="201168" lvl="1" indent="0">
              <a:lnSpc>
                <a:spcPct val="120000"/>
              </a:lnSpc>
              <a:buNone/>
            </a:pPr>
            <a:endParaRPr lang="en-US" dirty="0"/>
          </a:p>
          <a:p>
            <a:pPr>
              <a:lnSpc>
                <a:spcPct val="120000"/>
              </a:lnSpc>
            </a:pPr>
            <a:r>
              <a:rPr lang="zh-CN" altLang="en-US" dirty="0"/>
              <a:t>交通应用示例？</a:t>
            </a:r>
            <a:endParaRPr lang="en-US" altLang="zh-CN" dirty="0"/>
          </a:p>
          <a:p>
            <a:endParaRPr lang="en-US" dirty="0"/>
          </a:p>
          <a:p>
            <a:endParaRPr lang="en-US" dirty="0"/>
          </a:p>
        </p:txBody>
      </p:sp>
      <p:sp>
        <p:nvSpPr>
          <p:cNvPr id="7" name="Date Placeholder 6"/>
          <p:cNvSpPr>
            <a:spLocks noGrp="1"/>
          </p:cNvSpPr>
          <p:nvPr>
            <p:ph type="dt" sz="half" idx="10"/>
          </p:nvPr>
        </p:nvSpPr>
        <p:spPr/>
        <p:txBody>
          <a:bodyPr/>
          <a:lstStyle/>
          <a:p>
            <a:fld id="{30915175-EF4E-4566-9311-28902D592A98}"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042019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3091"/>
            <a:ext cx="10058400" cy="999718"/>
          </a:xfrm>
        </p:spPr>
        <p:txBody>
          <a:bodyPr/>
          <a:lstStyle/>
          <a:p>
            <a:r>
              <a:rPr lang="en-US" dirty="0"/>
              <a:t>DBMS </a:t>
            </a:r>
            <a:r>
              <a:rPr lang="zh-CN" altLang="en-US" dirty="0"/>
              <a:t>应用</a:t>
            </a:r>
            <a:endParaRPr lang="en-US" dirty="0"/>
          </a:p>
        </p:txBody>
      </p:sp>
      <p:sp>
        <p:nvSpPr>
          <p:cNvPr id="3" name="Content Placeholder 2"/>
          <p:cNvSpPr>
            <a:spLocks noGrp="1"/>
          </p:cNvSpPr>
          <p:nvPr>
            <p:ph idx="1"/>
          </p:nvPr>
        </p:nvSpPr>
        <p:spPr>
          <a:xfrm>
            <a:off x="762340" y="1261073"/>
            <a:ext cx="6462100" cy="5060447"/>
          </a:xfrm>
        </p:spPr>
        <p:txBody>
          <a:bodyPr>
            <a:normAutofit/>
          </a:bodyPr>
          <a:lstStyle/>
          <a:p>
            <a:pPr>
              <a:lnSpc>
                <a:spcPct val="120000"/>
              </a:lnSpc>
            </a:pPr>
            <a:r>
              <a:rPr lang="zh-CN" altLang="en-US" sz="2400" dirty="0"/>
              <a:t>美国环境保护局的机动车排放模拟装置</a:t>
            </a:r>
            <a:endParaRPr lang="en-US" altLang="zh-CN" sz="2400" dirty="0"/>
          </a:p>
          <a:p>
            <a:pPr>
              <a:lnSpc>
                <a:spcPct val="120000"/>
              </a:lnSpc>
              <a:spcBef>
                <a:spcPts val="0"/>
              </a:spcBef>
            </a:pPr>
            <a:r>
              <a:rPr lang="en-US" sz="2400" dirty="0"/>
              <a:t> (EPA’</a:t>
            </a:r>
            <a:r>
              <a:rPr lang="en-US" altLang="zh-CN" sz="2400" dirty="0"/>
              <a:t>s MOVES </a:t>
            </a:r>
            <a:r>
              <a:rPr lang="en-US" sz="2400" dirty="0"/>
              <a:t>Motor Vehicle Emission Simulator)</a:t>
            </a:r>
          </a:p>
          <a:p>
            <a:pPr lvl="1">
              <a:lnSpc>
                <a:spcPct val="120000"/>
              </a:lnSpc>
            </a:pPr>
            <a:r>
              <a:rPr lang="zh-CN" altLang="en-US" sz="2000" dirty="0"/>
              <a:t>这个</a:t>
            </a:r>
            <a:r>
              <a:rPr lang="en-US" altLang="zh-CN" sz="2000" dirty="0"/>
              <a:t> Java </a:t>
            </a:r>
            <a:r>
              <a:rPr lang="zh-CN" altLang="en-US" sz="2000" dirty="0"/>
              <a:t>应用程序依赖于具有许多关系的大量数据，并且受到</a:t>
            </a:r>
            <a:r>
              <a:rPr lang="en-US" altLang="zh-CN" sz="2000" dirty="0"/>
              <a:t> MySQL </a:t>
            </a:r>
            <a:r>
              <a:rPr lang="zh-CN" altLang="en-US" sz="2000" dirty="0"/>
              <a:t>数据库的支持</a:t>
            </a:r>
            <a:endParaRPr lang="en-US" sz="2000" dirty="0"/>
          </a:p>
          <a:p>
            <a:pPr lvl="1">
              <a:lnSpc>
                <a:spcPct val="120000"/>
              </a:lnSpc>
            </a:pPr>
            <a:r>
              <a:rPr lang="zh-CN" altLang="en-US" sz="2000" dirty="0"/>
              <a:t>多个组织多年来集成的数据，具有许多重要的关系</a:t>
            </a:r>
            <a:endParaRPr lang="en-US" sz="2000" dirty="0"/>
          </a:p>
          <a:p>
            <a:pPr>
              <a:lnSpc>
                <a:spcPct val="120000"/>
              </a:lnSpc>
            </a:pPr>
            <a:r>
              <a:rPr lang="zh-CN" altLang="en-US" sz="2400" dirty="0"/>
              <a:t>给定右边的表集：</a:t>
            </a:r>
            <a:endParaRPr lang="en-US" sz="2400" dirty="0"/>
          </a:p>
          <a:p>
            <a:pPr lvl="1">
              <a:lnSpc>
                <a:spcPct val="120000"/>
              </a:lnSpc>
            </a:pPr>
            <a:r>
              <a:rPr lang="zh-CN" altLang="en-US" sz="2000" dirty="0"/>
              <a:t>我们如何（除了关系数据库之外）基于此数据构建应用程序？</a:t>
            </a:r>
            <a:endParaRPr lang="en-US" sz="2000" dirty="0"/>
          </a:p>
          <a:p>
            <a:pPr lvl="1">
              <a:lnSpc>
                <a:spcPct val="120000"/>
              </a:lnSpc>
            </a:pPr>
            <a:r>
              <a:rPr lang="zh-CN" altLang="en-US" sz="2000" dirty="0"/>
              <a:t>关系模型如何使维护这些数据集更容易？</a:t>
            </a:r>
            <a:endParaRPr lang="en-US" sz="2000" dirty="0"/>
          </a:p>
          <a:p>
            <a:pPr lvl="1">
              <a:lnSpc>
                <a:spcPct val="120000"/>
              </a:lnSpc>
            </a:pPr>
            <a:r>
              <a:rPr lang="zh-CN" altLang="en-US" sz="2000" dirty="0"/>
              <a:t>除非有经过精心设计和记录的数据模型，我们怎么理解它？</a:t>
            </a:r>
            <a:endParaRPr lang="en-US" sz="2000" dirty="0"/>
          </a:p>
        </p:txBody>
      </p:sp>
      <p:pic>
        <p:nvPicPr>
          <p:cNvPr id="7" name="Picture 6"/>
          <p:cNvPicPr>
            <a:picLocks noChangeAspect="1"/>
          </p:cNvPicPr>
          <p:nvPr/>
        </p:nvPicPr>
        <p:blipFill>
          <a:blip r:embed="rId3"/>
          <a:stretch>
            <a:fillRect/>
          </a:stretch>
        </p:blipFill>
        <p:spPr>
          <a:xfrm>
            <a:off x="7224440" y="435103"/>
            <a:ext cx="4322647" cy="5499568"/>
          </a:xfrm>
          <a:prstGeom prst="rect">
            <a:avLst/>
          </a:prstGeom>
        </p:spPr>
      </p:pic>
      <p:sp>
        <p:nvSpPr>
          <p:cNvPr id="8" name="Date Placeholder 7"/>
          <p:cNvSpPr>
            <a:spLocks noGrp="1"/>
          </p:cNvSpPr>
          <p:nvPr>
            <p:ph type="dt" sz="half" idx="10"/>
          </p:nvPr>
        </p:nvSpPr>
        <p:spPr/>
        <p:txBody>
          <a:bodyPr/>
          <a:lstStyle/>
          <a:p>
            <a:fld id="{C9DE260C-D22A-4F38-AE98-00F1C37D0691}" type="datetime1">
              <a:rPr lang="en-US" smtClean="0"/>
              <a:t>1/24/2021</a:t>
            </a:fld>
            <a:endParaRPr lang="en-US" dirty="0"/>
          </a:p>
        </p:txBody>
      </p:sp>
      <p:sp>
        <p:nvSpPr>
          <p:cNvPr id="13" name="Footer Placeholder 12"/>
          <p:cNvSpPr>
            <a:spLocks noGrp="1"/>
          </p:cNvSpPr>
          <p:nvPr>
            <p:ph type="ftr" sz="quarter" idx="11"/>
          </p:nvPr>
        </p:nvSpPr>
        <p:spPr/>
        <p:txBody>
          <a:bodyPr/>
          <a:lstStyle/>
          <a:p>
            <a:r>
              <a:rPr lang="en-US" dirty="0"/>
              <a:t>Transportation Big Data Analytics</a:t>
            </a:r>
          </a:p>
        </p:txBody>
      </p:sp>
      <p:sp>
        <p:nvSpPr>
          <p:cNvPr id="14" name="Slide Number Placeholder 1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93499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数据库设计</a:t>
            </a:r>
            <a:endParaRPr lang="en-US" dirty="0"/>
          </a:p>
        </p:txBody>
      </p:sp>
      <p:sp>
        <p:nvSpPr>
          <p:cNvPr id="3" name="Content Placeholder 2"/>
          <p:cNvSpPr>
            <a:spLocks noGrp="1"/>
          </p:cNvSpPr>
          <p:nvPr>
            <p:ph idx="1"/>
          </p:nvPr>
        </p:nvSpPr>
        <p:spPr/>
        <p:txBody>
          <a:bodyPr>
            <a:normAutofit/>
          </a:bodyPr>
          <a:lstStyle/>
          <a:p>
            <a:r>
              <a:rPr lang="zh-CN" altLang="en-US" dirty="0"/>
              <a:t>步骤：</a:t>
            </a:r>
            <a:endParaRPr lang="en-US" dirty="0"/>
          </a:p>
          <a:p>
            <a:pPr lvl="1"/>
            <a:r>
              <a:rPr lang="zh-CN" altLang="en-US" dirty="0"/>
              <a:t>需求建模（概念、图片）</a:t>
            </a:r>
            <a:endParaRPr lang="en-US" dirty="0"/>
          </a:p>
          <a:p>
            <a:pPr lvl="2"/>
            <a:r>
              <a:rPr lang="zh-CN" altLang="en-US" dirty="0"/>
              <a:t>决定哪些实体应该是应用的一部分，以及它们应该如何链接。</a:t>
            </a:r>
            <a:r>
              <a:rPr lang="en-US" dirty="0"/>
              <a:t>.</a:t>
            </a:r>
          </a:p>
          <a:p>
            <a:pPr lvl="1"/>
            <a:r>
              <a:rPr lang="zh-CN" altLang="en-US" dirty="0"/>
              <a:t>模式设计和实现（逻辑的、物理的）</a:t>
            </a:r>
            <a:endParaRPr lang="en-US" dirty="0"/>
          </a:p>
          <a:p>
            <a:pPr lvl="2"/>
            <a:r>
              <a:rPr lang="zh-CN" altLang="en-US" dirty="0"/>
              <a:t>决定一组表、属性</a:t>
            </a:r>
            <a:endParaRPr lang="en-US" dirty="0"/>
          </a:p>
          <a:p>
            <a:pPr lvl="2"/>
            <a:r>
              <a:rPr lang="zh-CN" altLang="en-US" dirty="0"/>
              <a:t>定义数据库系统中的表</a:t>
            </a:r>
            <a:endParaRPr lang="en-US" dirty="0"/>
          </a:p>
          <a:p>
            <a:pPr lvl="2"/>
            <a:r>
              <a:rPr lang="zh-CN" altLang="en-US" dirty="0"/>
              <a:t>填充数据库（插入元组）</a:t>
            </a:r>
            <a:endParaRPr lang="en-US" dirty="0"/>
          </a:p>
          <a:p>
            <a:pPr lvl="1"/>
            <a:r>
              <a:rPr lang="zh-CN" altLang="en-US" dirty="0"/>
              <a:t>用</a:t>
            </a:r>
            <a:r>
              <a:rPr lang="en-US" altLang="zh-CN" dirty="0"/>
              <a:t>DBMS</a:t>
            </a:r>
            <a:r>
              <a:rPr lang="zh-CN" altLang="en-US" dirty="0"/>
              <a:t>编写应用程序</a:t>
            </a:r>
            <a:endParaRPr lang="en-US" dirty="0"/>
          </a:p>
          <a:p>
            <a:pPr lvl="2"/>
            <a:r>
              <a:rPr lang="zh-CN" altLang="en-US" dirty="0"/>
              <a:t>轻松地应对数据管理</a:t>
            </a:r>
            <a:r>
              <a:rPr lang="en-US" dirty="0"/>
              <a:t>.</a:t>
            </a:r>
          </a:p>
        </p:txBody>
      </p:sp>
      <p:sp>
        <p:nvSpPr>
          <p:cNvPr id="7" name="Date Placeholder 6"/>
          <p:cNvSpPr>
            <a:spLocks noGrp="1"/>
          </p:cNvSpPr>
          <p:nvPr>
            <p:ph type="dt" sz="half" idx="10"/>
          </p:nvPr>
        </p:nvSpPr>
        <p:spPr/>
        <p:txBody>
          <a:bodyPr/>
          <a:lstStyle/>
          <a:p>
            <a:fld id="{C248518B-A27B-47C9-8A25-64C0767C42FC}"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97556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zh-CN" altLang="en-US" dirty="0"/>
              <a:t>例：冲突引起的延误</a:t>
            </a:r>
            <a:endParaRPr lang="en-US" dirty="0"/>
          </a:p>
        </p:txBody>
      </p:sp>
      <p:sp>
        <p:nvSpPr>
          <p:cNvPr id="3" name="Content Placeholder 2"/>
          <p:cNvSpPr>
            <a:spLocks noGrp="1"/>
          </p:cNvSpPr>
          <p:nvPr>
            <p:ph idx="1"/>
          </p:nvPr>
        </p:nvSpPr>
        <p:spPr/>
        <p:txBody>
          <a:bodyPr>
            <a:normAutofit/>
          </a:bodyPr>
          <a:lstStyle/>
          <a:p>
            <a:r>
              <a:rPr lang="zh-CN" altLang="en-US" dirty="0"/>
              <a:t>用于量化由冲突引起的延误</a:t>
            </a:r>
            <a:endParaRPr lang="en-US" dirty="0"/>
          </a:p>
          <a:p>
            <a:r>
              <a:rPr lang="zh-CN" altLang="en-US" dirty="0"/>
              <a:t>至少需要</a:t>
            </a:r>
            <a:r>
              <a:rPr lang="en-US" dirty="0"/>
              <a:t>:</a:t>
            </a:r>
          </a:p>
          <a:p>
            <a:pPr lvl="1"/>
            <a:r>
              <a:rPr lang="zh-CN" altLang="en-US" dirty="0"/>
              <a:t>冲突</a:t>
            </a:r>
            <a:r>
              <a:rPr lang="en-US" dirty="0"/>
              <a:t>/</a:t>
            </a:r>
            <a:r>
              <a:rPr lang="zh-CN" altLang="en-US" dirty="0"/>
              <a:t>事故数据</a:t>
            </a:r>
            <a:r>
              <a:rPr lang="en-US" dirty="0"/>
              <a:t>: </a:t>
            </a:r>
            <a:r>
              <a:rPr lang="zh-CN" altLang="en-US" dirty="0"/>
              <a:t>时间，地点，类型等</a:t>
            </a:r>
            <a:endParaRPr lang="en-US" altLang="zh-CN" dirty="0"/>
          </a:p>
          <a:p>
            <a:pPr lvl="1"/>
            <a:r>
              <a:rPr lang="zh-CN" altLang="en-US" dirty="0"/>
              <a:t>交通量和速度：地点，时间，流量，车速等</a:t>
            </a:r>
            <a:endParaRPr lang="en-US" altLang="zh-CN" dirty="0"/>
          </a:p>
          <a:p>
            <a:pPr lvl="1"/>
            <a:endParaRPr lang="en-US" dirty="0"/>
          </a:p>
          <a:p>
            <a:r>
              <a:rPr lang="zh-CN" altLang="en-US" dirty="0"/>
              <a:t>需要不同交通数据和事故之间的关系</a:t>
            </a:r>
            <a:endParaRPr lang="en-US" altLang="zh-CN" dirty="0"/>
          </a:p>
          <a:p>
            <a:r>
              <a:rPr lang="zh-CN" altLang="en-US" dirty="0"/>
              <a:t>在这种情况下，关系是由位置和时间定义的</a:t>
            </a:r>
            <a:endParaRPr lang="en-US" altLang="zh-CN" dirty="0"/>
          </a:p>
        </p:txBody>
      </p:sp>
      <p:sp>
        <p:nvSpPr>
          <p:cNvPr id="7" name="Date Placeholder 6"/>
          <p:cNvSpPr>
            <a:spLocks noGrp="1"/>
          </p:cNvSpPr>
          <p:nvPr>
            <p:ph type="dt" sz="half" idx="10"/>
          </p:nvPr>
        </p:nvSpPr>
        <p:spPr/>
        <p:txBody>
          <a:bodyPr/>
          <a:lstStyle/>
          <a:p>
            <a:fld id="{4B9896EE-CDA3-4466-9B6F-83B97D93672A}"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812502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例：冲突引起的延误</a:t>
            </a:r>
            <a:endParaRPr lang="en-US" dirty="0"/>
          </a:p>
        </p:txBody>
      </p:sp>
      <p:sp>
        <p:nvSpPr>
          <p:cNvPr id="6" name="Content Placeholder 5"/>
          <p:cNvSpPr>
            <a:spLocks noGrp="1"/>
          </p:cNvSpPr>
          <p:nvPr>
            <p:ph idx="1"/>
          </p:nvPr>
        </p:nvSpPr>
        <p:spPr/>
        <p:txBody>
          <a:bodyPr/>
          <a:lstStyle/>
          <a:p>
            <a:r>
              <a:rPr lang="zh-CN" altLang="en-US" dirty="0"/>
              <a:t>这个设计看起来怎么样？</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a:spcBef>
                <a:spcPts val="2400"/>
              </a:spcBef>
            </a:pPr>
            <a:r>
              <a:rPr lang="zh-CN" altLang="en-US" dirty="0"/>
              <a:t>考虑数据的形式以及它与应用需求的关系</a:t>
            </a:r>
            <a:r>
              <a:rPr lang="en-US" altLang="zh-CN" dirty="0"/>
              <a:t>…</a:t>
            </a:r>
            <a:endParaRPr lang="en-US" dirty="0"/>
          </a:p>
        </p:txBody>
      </p:sp>
      <p:pic>
        <p:nvPicPr>
          <p:cNvPr id="9" name="Picture 8"/>
          <p:cNvPicPr>
            <a:picLocks noChangeAspect="1"/>
          </p:cNvPicPr>
          <p:nvPr/>
        </p:nvPicPr>
        <p:blipFill>
          <a:blip r:embed="rId3"/>
          <a:stretch>
            <a:fillRect/>
          </a:stretch>
        </p:blipFill>
        <p:spPr>
          <a:xfrm>
            <a:off x="6015318" y="1836556"/>
            <a:ext cx="5140362" cy="1463040"/>
          </a:xfrm>
          <a:prstGeom prst="rect">
            <a:avLst/>
          </a:prstGeom>
        </p:spPr>
      </p:pic>
      <p:pic>
        <p:nvPicPr>
          <p:cNvPr id="10" name="Picture 9"/>
          <p:cNvPicPr>
            <a:picLocks noChangeAspect="1"/>
          </p:cNvPicPr>
          <p:nvPr/>
        </p:nvPicPr>
        <p:blipFill>
          <a:blip r:embed="rId4"/>
          <a:stretch>
            <a:fillRect/>
          </a:stretch>
        </p:blipFill>
        <p:spPr>
          <a:xfrm>
            <a:off x="1097279" y="3501275"/>
            <a:ext cx="7036395" cy="1463040"/>
          </a:xfrm>
          <a:prstGeom prst="rect">
            <a:avLst/>
          </a:prstGeom>
        </p:spPr>
      </p:pic>
      <p:pic>
        <p:nvPicPr>
          <p:cNvPr id="11" name="Picture 10"/>
          <p:cNvPicPr>
            <a:picLocks noChangeAspect="1"/>
          </p:cNvPicPr>
          <p:nvPr/>
        </p:nvPicPr>
        <p:blipFill>
          <a:blip r:embed="rId5"/>
          <a:stretch>
            <a:fillRect/>
          </a:stretch>
        </p:blipFill>
        <p:spPr>
          <a:xfrm>
            <a:off x="1097279" y="1836556"/>
            <a:ext cx="4325768" cy="1463040"/>
          </a:xfrm>
          <a:prstGeom prst="rect">
            <a:avLst/>
          </a:prstGeom>
        </p:spPr>
      </p:pic>
      <p:sp>
        <p:nvSpPr>
          <p:cNvPr id="12" name="Date Placeholder 11"/>
          <p:cNvSpPr>
            <a:spLocks noGrp="1"/>
          </p:cNvSpPr>
          <p:nvPr>
            <p:ph type="dt" sz="half" idx="10"/>
          </p:nvPr>
        </p:nvSpPr>
        <p:spPr/>
        <p:txBody>
          <a:bodyPr/>
          <a:lstStyle/>
          <a:p>
            <a:fld id="{C7490BF9-2BB7-4317-960C-28D0378A9731}" type="datetime1">
              <a:rPr lang="en-US" smtClean="0"/>
              <a:t>1/24/2021</a:t>
            </a:fld>
            <a:endParaRPr lang="en-US" dirty="0"/>
          </a:p>
        </p:txBody>
      </p:sp>
      <p:sp>
        <p:nvSpPr>
          <p:cNvPr id="13" name="Footer Placeholder 12"/>
          <p:cNvSpPr>
            <a:spLocks noGrp="1"/>
          </p:cNvSpPr>
          <p:nvPr>
            <p:ph type="ftr" sz="quarter" idx="11"/>
          </p:nvPr>
        </p:nvSpPr>
        <p:spPr/>
        <p:txBody>
          <a:bodyPr/>
          <a:lstStyle/>
          <a:p>
            <a:r>
              <a:rPr lang="en-US" dirty="0"/>
              <a:t>Transportation Big Data Analytics</a:t>
            </a:r>
          </a:p>
        </p:txBody>
      </p:sp>
      <p:sp>
        <p:nvSpPr>
          <p:cNvPr id="14" name="Slide Number Placeholder 1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589203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数据库设计</a:t>
            </a:r>
            <a:endParaRPr lang="en-US" dirty="0"/>
          </a:p>
        </p:txBody>
      </p:sp>
      <p:sp>
        <p:nvSpPr>
          <p:cNvPr id="3" name="Content Placeholder 2"/>
          <p:cNvSpPr>
            <a:spLocks noGrp="1"/>
          </p:cNvSpPr>
          <p:nvPr>
            <p:ph idx="1"/>
          </p:nvPr>
        </p:nvSpPr>
        <p:spPr/>
        <p:txBody>
          <a:bodyPr>
            <a:normAutofit/>
          </a:bodyPr>
          <a:lstStyle/>
          <a:p>
            <a:pPr>
              <a:lnSpc>
                <a:spcPct val="120000"/>
              </a:lnSpc>
            </a:pPr>
            <a:r>
              <a:rPr lang="zh-CN" altLang="en-US" dirty="0">
                <a:latin typeface="微软雅黑" panose="020B0503020204020204" pitchFamily="34" charset="-122"/>
                <a:ea typeface="微软雅黑" panose="020B0503020204020204" pitchFamily="34" charset="-122"/>
              </a:rPr>
              <a:t>数据库设计注意事项</a:t>
            </a:r>
            <a:r>
              <a:rPr lang="en-US" altLang="zh-CN"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在决定特定的实现之前就数据库的结构达成协议</a:t>
            </a:r>
            <a:endParaRPr 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以最佳方式存储数据</a:t>
            </a:r>
            <a:endParaRPr lang="en-US" dirty="0">
              <a:latin typeface="微软雅黑" panose="020B0503020204020204" pitchFamily="34" charset="-122"/>
              <a:ea typeface="微软雅黑" panose="020B0503020204020204" pitchFamily="34" charset="-122"/>
            </a:endParaRPr>
          </a:p>
          <a:p>
            <a:pPr>
              <a:lnSpc>
                <a:spcPct val="120000"/>
              </a:lnSpc>
              <a:spcBef>
                <a:spcPts val="3000"/>
              </a:spcBef>
            </a:pPr>
            <a:r>
              <a:rPr lang="zh-CN" altLang="en-US" dirty="0">
                <a:latin typeface="微软雅黑" panose="020B0503020204020204" pitchFamily="34" charset="-122"/>
                <a:ea typeface="微软雅黑" panose="020B0503020204020204" pitchFamily="34" charset="-122"/>
              </a:rPr>
              <a:t>考虑以下问题：</a:t>
            </a:r>
            <a:endParaRPr 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要建模的实体</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实体之间的关系</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域中存在哪些约束</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如何实现良好的设计</a:t>
            </a:r>
            <a:endParaRPr lang="en-US" altLang="zh-CN" dirty="0">
              <a:latin typeface="微软雅黑" panose="020B0503020204020204" pitchFamily="34" charset="-122"/>
              <a:ea typeface="微软雅黑" panose="020B0503020204020204" pitchFamily="34" charset="-122"/>
            </a:endParaRPr>
          </a:p>
        </p:txBody>
      </p:sp>
      <p:sp>
        <p:nvSpPr>
          <p:cNvPr id="7" name="Date Placeholder 6"/>
          <p:cNvSpPr>
            <a:spLocks noGrp="1"/>
          </p:cNvSpPr>
          <p:nvPr>
            <p:ph type="dt" sz="half" idx="10"/>
          </p:nvPr>
        </p:nvSpPr>
        <p:spPr/>
        <p:txBody>
          <a:bodyPr/>
          <a:lstStyle/>
          <a:p>
            <a:fld id="{0BE0BC89-F671-4655-B391-31F23106CACB}"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89069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数据库管理系统</a:t>
            </a:r>
            <a:endParaRPr lang="en-US" dirty="0"/>
          </a:p>
        </p:txBody>
      </p:sp>
      <p:sp>
        <p:nvSpPr>
          <p:cNvPr id="3" name="Content Placeholder 2"/>
          <p:cNvSpPr>
            <a:spLocks noGrp="1"/>
          </p:cNvSpPr>
          <p:nvPr>
            <p:ph idx="1"/>
          </p:nvPr>
        </p:nvSpPr>
        <p:spPr/>
        <p:txBody>
          <a:bodyPr>
            <a:normAutofit/>
          </a:bodyPr>
          <a:lstStyle/>
          <a:p>
            <a:pPr>
              <a:lnSpc>
                <a:spcPct val="120000"/>
              </a:lnSpc>
              <a:spcBef>
                <a:spcPts val="1800"/>
              </a:spcBef>
              <a:spcAft>
                <a:spcPts val="1800"/>
              </a:spcAft>
            </a:pPr>
            <a:r>
              <a:rPr lang="zh-CN" altLang="en-US" dirty="0"/>
              <a:t>数据库管理系统</a:t>
            </a:r>
            <a:r>
              <a:rPr lang="en-US" dirty="0"/>
              <a:t>Database Management System = DBMS</a:t>
            </a:r>
          </a:p>
          <a:p>
            <a:pPr>
              <a:lnSpc>
                <a:spcPct val="120000"/>
              </a:lnSpc>
              <a:spcAft>
                <a:spcPts val="1200"/>
              </a:spcAft>
            </a:pPr>
            <a:r>
              <a:rPr lang="en-US" altLang="zh-CN" dirty="0"/>
              <a:t>DBMS</a:t>
            </a:r>
            <a:r>
              <a:rPr lang="zh-CN" altLang="en-US" dirty="0"/>
              <a:t>是一个强大的工具，可以有效地创建和管理大量数据，并允许数据在较长时间内保持不变</a:t>
            </a:r>
            <a:endParaRPr lang="en-US" dirty="0"/>
          </a:p>
          <a:p>
            <a:pPr lvl="1">
              <a:lnSpc>
                <a:spcPct val="120000"/>
              </a:lnSpc>
              <a:spcAft>
                <a:spcPts val="1200"/>
              </a:spcAft>
            </a:pPr>
            <a:r>
              <a:rPr lang="zh-CN" altLang="en-US" dirty="0"/>
              <a:t>存储数据的文件的集合</a:t>
            </a:r>
            <a:endParaRPr lang="en-US" altLang="zh-CN" dirty="0"/>
          </a:p>
          <a:p>
            <a:pPr lvl="1">
              <a:lnSpc>
                <a:spcPct val="120000"/>
              </a:lnSpc>
              <a:spcAft>
                <a:spcPts val="1200"/>
              </a:spcAft>
            </a:pPr>
            <a:r>
              <a:rPr lang="zh-CN" altLang="en-US" dirty="0"/>
              <a:t>为您访问和更新这些文件的程序</a:t>
            </a:r>
            <a:endParaRPr lang="en-US" dirty="0"/>
          </a:p>
          <a:p>
            <a:endParaRPr lang="en-US" dirty="0"/>
          </a:p>
        </p:txBody>
      </p:sp>
      <p:sp>
        <p:nvSpPr>
          <p:cNvPr id="7" name="Date Placeholder 6"/>
          <p:cNvSpPr>
            <a:spLocks noGrp="1"/>
          </p:cNvSpPr>
          <p:nvPr>
            <p:ph type="dt" sz="half" idx="10"/>
          </p:nvPr>
        </p:nvSpPr>
        <p:spPr/>
        <p:txBody>
          <a:bodyPr/>
          <a:lstStyle/>
          <a:p>
            <a:fld id="{B19BF653-83AB-407B-800D-E38F394D8E46}"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2648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数据库设计的方法</a:t>
            </a:r>
            <a:endParaRPr lang="en-US" dirty="0"/>
          </a:p>
        </p:txBody>
      </p:sp>
      <p:sp>
        <p:nvSpPr>
          <p:cNvPr id="3" name="Content Placeholder 2"/>
          <p:cNvSpPr>
            <a:spLocks noGrp="1"/>
          </p:cNvSpPr>
          <p:nvPr>
            <p:ph idx="1"/>
          </p:nvPr>
        </p:nvSpPr>
        <p:spPr/>
        <p:txBody>
          <a:bodyPr>
            <a:normAutofit/>
          </a:bodyPr>
          <a:lstStyle/>
          <a:p>
            <a:r>
              <a:rPr lang="zh-CN" altLang="en-US" dirty="0"/>
              <a:t>实体</a:t>
            </a:r>
            <a:r>
              <a:rPr lang="en-US" dirty="0"/>
              <a:t>/</a:t>
            </a:r>
            <a:r>
              <a:rPr lang="zh-CN" altLang="en-US" dirty="0"/>
              <a:t>关系模型</a:t>
            </a:r>
            <a:r>
              <a:rPr lang="en-US" dirty="0"/>
              <a:t> (E/R):</a:t>
            </a:r>
          </a:p>
          <a:p>
            <a:pPr lvl="1"/>
            <a:r>
              <a:rPr lang="zh-CN" altLang="en-US" dirty="0"/>
              <a:t>更多本质上的关系性</a:t>
            </a:r>
            <a:endParaRPr lang="en-US" dirty="0"/>
          </a:p>
          <a:p>
            <a:r>
              <a:rPr lang="zh-CN" altLang="en-US" dirty="0"/>
              <a:t>对象定义语言（</a:t>
            </a:r>
            <a:r>
              <a:rPr lang="en-US" altLang="zh-CN" dirty="0"/>
              <a:t>ODL</a:t>
            </a:r>
            <a:r>
              <a:rPr lang="zh-CN" altLang="en-US" dirty="0"/>
              <a:t>）：</a:t>
            </a:r>
            <a:endParaRPr lang="en-US" dirty="0"/>
          </a:p>
          <a:p>
            <a:pPr lvl="1"/>
            <a:r>
              <a:rPr lang="zh-CN" altLang="en-US" dirty="0"/>
              <a:t>更接近于面向对象的模型</a:t>
            </a:r>
            <a:endParaRPr lang="en-US" dirty="0"/>
          </a:p>
          <a:p>
            <a:pPr lvl="1"/>
            <a:r>
              <a:rPr lang="zh-CN" altLang="en-US" dirty="0"/>
              <a:t>本课程未涵盖</a:t>
            </a:r>
          </a:p>
          <a:p>
            <a:endParaRPr lang="en-US" dirty="0"/>
          </a:p>
          <a:p>
            <a:r>
              <a:rPr lang="zh-CN" altLang="en-US" dirty="0"/>
              <a:t>两者都可以（半自动）转换为关系模式</a:t>
            </a:r>
          </a:p>
          <a:p>
            <a:endParaRPr lang="zh-CN" altLang="en-US" dirty="0"/>
          </a:p>
        </p:txBody>
      </p:sp>
      <p:sp>
        <p:nvSpPr>
          <p:cNvPr id="7" name="Date Placeholder 6"/>
          <p:cNvSpPr>
            <a:spLocks noGrp="1"/>
          </p:cNvSpPr>
          <p:nvPr>
            <p:ph type="dt" sz="half" idx="10"/>
          </p:nvPr>
        </p:nvSpPr>
        <p:spPr/>
        <p:txBody>
          <a:bodyPr/>
          <a:lstStyle/>
          <a:p>
            <a:fld id="{068F2679-CC10-4815-9C48-E526E0D0DD96}"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041006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数据库术语</a:t>
            </a:r>
            <a:endParaRPr lang="en-US" dirty="0"/>
          </a:p>
        </p:txBody>
      </p:sp>
      <p:sp>
        <p:nvSpPr>
          <p:cNvPr id="3" name="Content Placeholder 2"/>
          <p:cNvSpPr>
            <a:spLocks noGrp="1"/>
          </p:cNvSpPr>
          <p:nvPr>
            <p:ph idx="1"/>
          </p:nvPr>
        </p:nvSpPr>
        <p:spPr/>
        <p:txBody>
          <a:bodyPr/>
          <a:lstStyle/>
          <a:p>
            <a:r>
              <a:rPr lang="zh-CN" altLang="en-US" dirty="0">
                <a:solidFill>
                  <a:schemeClr val="accent2"/>
                </a:solidFill>
              </a:rPr>
              <a:t>实体（</a:t>
            </a:r>
            <a:r>
              <a:rPr lang="en-US" dirty="0">
                <a:solidFill>
                  <a:schemeClr val="accent2"/>
                </a:solidFill>
              </a:rPr>
              <a:t>Entity</a:t>
            </a:r>
            <a:r>
              <a:rPr lang="zh-CN" altLang="en-US" dirty="0">
                <a:solidFill>
                  <a:schemeClr val="accent2"/>
                </a:solidFill>
              </a:rPr>
              <a:t>）：</a:t>
            </a:r>
            <a:r>
              <a:rPr lang="en-US" dirty="0">
                <a:solidFill>
                  <a:schemeClr val="accent2"/>
                </a:solidFill>
              </a:rPr>
              <a:t> </a:t>
            </a:r>
          </a:p>
          <a:p>
            <a:pPr lvl="1"/>
            <a:r>
              <a:rPr lang="zh-CN" altLang="en-US" dirty="0"/>
              <a:t>实体是可以存储数据的单个对象。它是表的“主题”。实体及其相互关系通过使用实体关系图进行建模。</a:t>
            </a:r>
            <a:endParaRPr lang="en-US" altLang="zh-CN" dirty="0"/>
          </a:p>
          <a:p>
            <a:pPr lvl="1"/>
            <a:endParaRPr lang="en-US" dirty="0"/>
          </a:p>
          <a:p>
            <a:pPr lvl="1"/>
            <a:endParaRPr lang="en-US" dirty="0"/>
          </a:p>
          <a:p>
            <a:r>
              <a:rPr lang="zh-CN" altLang="en-US" dirty="0">
                <a:solidFill>
                  <a:schemeClr val="accent2"/>
                </a:solidFill>
              </a:rPr>
              <a:t>属性（</a:t>
            </a:r>
            <a:r>
              <a:rPr lang="en-US" dirty="0">
                <a:solidFill>
                  <a:schemeClr val="accent2"/>
                </a:solidFill>
              </a:rPr>
              <a:t>Attribute</a:t>
            </a:r>
            <a:r>
              <a:rPr lang="zh-CN" altLang="en-US" dirty="0">
                <a:solidFill>
                  <a:schemeClr val="accent2"/>
                </a:solidFill>
              </a:rPr>
              <a:t>）</a:t>
            </a:r>
            <a:r>
              <a:rPr lang="en-US" altLang="zh-CN" dirty="0">
                <a:solidFill>
                  <a:schemeClr val="accent2"/>
                </a:solidFill>
              </a:rPr>
              <a:t>:</a:t>
            </a:r>
            <a:r>
              <a:rPr lang="en-US" dirty="0">
                <a:solidFill>
                  <a:schemeClr val="accent2"/>
                </a:solidFill>
              </a:rPr>
              <a:t> </a:t>
            </a:r>
          </a:p>
          <a:p>
            <a:pPr lvl="1"/>
            <a:r>
              <a:rPr lang="zh-CN" altLang="en-US" dirty="0"/>
              <a:t>与数据库对象有关的单个数据项。数据库模式将一个或多个属性与每个数据库实体相关联。属性也称为字段或列。</a:t>
            </a:r>
            <a:endParaRPr lang="en-US" dirty="0"/>
          </a:p>
        </p:txBody>
      </p:sp>
      <p:sp>
        <p:nvSpPr>
          <p:cNvPr id="7" name="Date Placeholder 6"/>
          <p:cNvSpPr>
            <a:spLocks noGrp="1"/>
          </p:cNvSpPr>
          <p:nvPr>
            <p:ph type="dt" sz="half" idx="10"/>
          </p:nvPr>
        </p:nvSpPr>
        <p:spPr/>
        <p:txBody>
          <a:bodyPr/>
          <a:lstStyle/>
          <a:p>
            <a:fld id="{7FA76F2D-D6F0-40C5-A5DD-82A4BB389AF4}"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099457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数据库术语</a:t>
            </a:r>
            <a:endParaRPr lang="en-US" dirty="0"/>
          </a:p>
        </p:txBody>
      </p:sp>
      <p:sp>
        <p:nvSpPr>
          <p:cNvPr id="3" name="Content Placeholder 2"/>
          <p:cNvSpPr>
            <a:spLocks noGrp="1"/>
          </p:cNvSpPr>
          <p:nvPr>
            <p:ph idx="1"/>
          </p:nvPr>
        </p:nvSpPr>
        <p:spPr/>
        <p:txBody>
          <a:bodyPr>
            <a:normAutofit/>
          </a:bodyPr>
          <a:lstStyle/>
          <a:p>
            <a:r>
              <a:rPr lang="zh-CN" altLang="en-US" dirty="0">
                <a:solidFill>
                  <a:schemeClr val="accent2"/>
                </a:solidFill>
              </a:rPr>
              <a:t>集（</a:t>
            </a:r>
            <a:r>
              <a:rPr lang="en-US" altLang="zh-CN" dirty="0">
                <a:solidFill>
                  <a:schemeClr val="accent2"/>
                </a:solidFill>
              </a:rPr>
              <a:t>Set</a:t>
            </a:r>
            <a:r>
              <a:rPr lang="zh-CN" altLang="en-US" dirty="0">
                <a:solidFill>
                  <a:schemeClr val="accent2"/>
                </a:solidFill>
              </a:rPr>
              <a:t>）：</a:t>
            </a:r>
            <a:endParaRPr lang="en-US" dirty="0">
              <a:solidFill>
                <a:schemeClr val="accent2"/>
              </a:solidFill>
            </a:endParaRPr>
          </a:p>
          <a:p>
            <a:pPr lvl="1"/>
            <a:r>
              <a:rPr lang="zh-CN" altLang="en-US" dirty="0"/>
              <a:t>一种对象的集合，该对象被称为集合的元素，以这样一种方式指定：我们可以原则上判断给定的对象是否属于它。集合中元素的顺序和重复无关紧要，因此，例如，</a:t>
            </a:r>
            <a:r>
              <a:rPr lang="en-US" altLang="zh-CN" dirty="0"/>
              <a:t>{1</a:t>
            </a:r>
            <a:r>
              <a:rPr lang="zh-CN" altLang="en-US" dirty="0"/>
              <a:t>，</a:t>
            </a:r>
            <a:r>
              <a:rPr lang="en-US" altLang="zh-CN" dirty="0"/>
              <a:t>2</a:t>
            </a:r>
            <a:r>
              <a:rPr lang="zh-CN" altLang="en-US" dirty="0"/>
              <a:t>，</a:t>
            </a:r>
            <a:r>
              <a:rPr lang="en-US" altLang="zh-CN" dirty="0"/>
              <a:t>3}={3</a:t>
            </a:r>
            <a:r>
              <a:rPr lang="zh-CN" altLang="en-US" dirty="0"/>
              <a:t>，</a:t>
            </a:r>
            <a:r>
              <a:rPr lang="en-US" altLang="zh-CN" dirty="0"/>
              <a:t>2</a:t>
            </a:r>
            <a:r>
              <a:rPr lang="zh-CN" altLang="en-US" dirty="0"/>
              <a:t>，</a:t>
            </a:r>
            <a:r>
              <a:rPr lang="en-US" altLang="zh-CN" dirty="0"/>
              <a:t>1}={1</a:t>
            </a:r>
            <a:r>
              <a:rPr lang="zh-CN" altLang="en-US" dirty="0"/>
              <a:t>，</a:t>
            </a:r>
            <a:r>
              <a:rPr lang="en-US" altLang="zh-CN" dirty="0"/>
              <a:t>3</a:t>
            </a:r>
            <a:r>
              <a:rPr lang="zh-CN" altLang="en-US" dirty="0"/>
              <a:t>，</a:t>
            </a:r>
            <a:r>
              <a:rPr lang="en-US" altLang="zh-CN" dirty="0"/>
              <a:t>1</a:t>
            </a:r>
            <a:r>
              <a:rPr lang="zh-CN" altLang="en-US" dirty="0"/>
              <a:t>，</a:t>
            </a:r>
            <a:r>
              <a:rPr lang="en-US" altLang="zh-CN" dirty="0"/>
              <a:t>2</a:t>
            </a:r>
            <a:r>
              <a:rPr lang="zh-CN" altLang="en-US" dirty="0"/>
              <a:t>，</a:t>
            </a:r>
            <a:r>
              <a:rPr lang="en-US" altLang="zh-CN" dirty="0"/>
              <a:t>2}</a:t>
            </a:r>
            <a:r>
              <a:rPr lang="zh-CN" altLang="en-US" dirty="0"/>
              <a:t>。</a:t>
            </a:r>
            <a:endParaRPr lang="en-US" altLang="zh-CN" dirty="0"/>
          </a:p>
          <a:p>
            <a:pPr lvl="1"/>
            <a:endParaRPr lang="en-US" dirty="0"/>
          </a:p>
          <a:p>
            <a:r>
              <a:rPr lang="zh-CN" altLang="en-US" dirty="0">
                <a:solidFill>
                  <a:schemeClr val="accent2"/>
                </a:solidFill>
              </a:rPr>
              <a:t>列表（</a:t>
            </a:r>
            <a:r>
              <a:rPr lang="en-US" altLang="zh-CN" dirty="0">
                <a:solidFill>
                  <a:schemeClr val="accent2"/>
                </a:solidFill>
              </a:rPr>
              <a:t>List</a:t>
            </a:r>
            <a:r>
              <a:rPr lang="zh-CN" altLang="en-US" dirty="0">
                <a:solidFill>
                  <a:schemeClr val="accent2"/>
                </a:solidFill>
              </a:rPr>
              <a:t>）：</a:t>
            </a:r>
            <a:r>
              <a:rPr lang="en-US" dirty="0">
                <a:solidFill>
                  <a:schemeClr val="accent2"/>
                </a:solidFill>
              </a:rPr>
              <a:t> </a:t>
            </a:r>
          </a:p>
          <a:p>
            <a:pPr lvl="1"/>
            <a:r>
              <a:rPr lang="zh-CN" altLang="en-US" dirty="0"/>
              <a:t>一种数据结构，它包含许多可能是不同类型的值，通常从头到尾进行顺序访问，即“有序列表”。</a:t>
            </a:r>
            <a:endParaRPr lang="en-US" altLang="zh-CN" dirty="0"/>
          </a:p>
          <a:p>
            <a:pPr lvl="1"/>
            <a:endParaRPr lang="en-US" dirty="0"/>
          </a:p>
          <a:p>
            <a:pPr marL="0" indent="0">
              <a:buNone/>
            </a:pPr>
            <a:r>
              <a:rPr lang="en-US" dirty="0">
                <a:solidFill>
                  <a:srgbClr val="FF0000"/>
                </a:solidFill>
              </a:rPr>
              <a:t>list {1, 3, 5} </a:t>
            </a:r>
            <a:r>
              <a:rPr lang="zh-CN" altLang="en-US" dirty="0">
                <a:solidFill>
                  <a:srgbClr val="FF0000"/>
                </a:solidFill>
              </a:rPr>
              <a:t>和</a:t>
            </a:r>
            <a:r>
              <a:rPr lang="en-US" dirty="0">
                <a:solidFill>
                  <a:srgbClr val="FF0000"/>
                </a:solidFill>
              </a:rPr>
              <a:t> {3, 5, 1} </a:t>
            </a:r>
            <a:r>
              <a:rPr lang="zh-CN" altLang="en-US" dirty="0">
                <a:solidFill>
                  <a:srgbClr val="FF0000"/>
                </a:solidFill>
              </a:rPr>
              <a:t>相同么？</a:t>
            </a:r>
            <a:r>
              <a:rPr lang="en-US" dirty="0">
                <a:solidFill>
                  <a:srgbClr val="FF0000"/>
                </a:solidFill>
              </a:rPr>
              <a:t> </a:t>
            </a:r>
          </a:p>
        </p:txBody>
      </p:sp>
      <p:sp>
        <p:nvSpPr>
          <p:cNvPr id="7" name="Date Placeholder 6"/>
          <p:cNvSpPr>
            <a:spLocks noGrp="1"/>
          </p:cNvSpPr>
          <p:nvPr>
            <p:ph type="dt" sz="half" idx="10"/>
          </p:nvPr>
        </p:nvSpPr>
        <p:spPr/>
        <p:txBody>
          <a:bodyPr/>
          <a:lstStyle/>
          <a:p>
            <a:fld id="{3455A483-0B52-4D08-82E4-6FF2BA860294}"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153877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数据库术语</a:t>
            </a:r>
            <a:endParaRPr lang="en-US" dirty="0"/>
          </a:p>
        </p:txBody>
      </p:sp>
      <p:sp>
        <p:nvSpPr>
          <p:cNvPr id="3" name="Content Placeholder 2"/>
          <p:cNvSpPr>
            <a:spLocks noGrp="1"/>
          </p:cNvSpPr>
          <p:nvPr>
            <p:ph idx="1"/>
          </p:nvPr>
        </p:nvSpPr>
        <p:spPr/>
        <p:txBody>
          <a:bodyPr>
            <a:normAutofit/>
          </a:bodyPr>
          <a:lstStyle/>
          <a:p>
            <a:r>
              <a:rPr lang="zh-CN" altLang="en-US" dirty="0">
                <a:solidFill>
                  <a:schemeClr val="accent2"/>
                </a:solidFill>
              </a:rPr>
              <a:t>元数据（</a:t>
            </a:r>
            <a:r>
              <a:rPr lang="en-US" altLang="zh-CN" dirty="0">
                <a:solidFill>
                  <a:schemeClr val="accent2"/>
                </a:solidFill>
              </a:rPr>
              <a:t> Metadata </a:t>
            </a:r>
            <a:r>
              <a:rPr lang="zh-CN" altLang="en-US" dirty="0">
                <a:solidFill>
                  <a:schemeClr val="accent2"/>
                </a:solidFill>
              </a:rPr>
              <a:t>）：</a:t>
            </a:r>
            <a:r>
              <a:rPr lang="en-US" dirty="0">
                <a:solidFill>
                  <a:schemeClr val="accent2"/>
                </a:solidFill>
              </a:rPr>
              <a:t> </a:t>
            </a:r>
          </a:p>
          <a:p>
            <a:pPr lvl="1"/>
            <a:r>
              <a:rPr lang="zh-CN" altLang="en-US" dirty="0"/>
              <a:t>元数据实际上是“关于数据的数据”。该术语是指有关数据本身的信息。</a:t>
            </a:r>
            <a:endParaRPr lang="en-US" dirty="0"/>
          </a:p>
          <a:p>
            <a:endParaRPr lang="en-US" dirty="0"/>
          </a:p>
          <a:p>
            <a:r>
              <a:rPr lang="zh-CN" altLang="en-US" dirty="0">
                <a:solidFill>
                  <a:schemeClr val="accent2"/>
                </a:solidFill>
              </a:rPr>
              <a:t>模式（</a:t>
            </a:r>
            <a:r>
              <a:rPr lang="en-US" altLang="zh-CN" dirty="0">
                <a:solidFill>
                  <a:schemeClr val="accent2"/>
                </a:solidFill>
              </a:rPr>
              <a:t>Schema</a:t>
            </a:r>
            <a:r>
              <a:rPr lang="zh-CN" altLang="en-US" dirty="0">
                <a:solidFill>
                  <a:schemeClr val="accent2"/>
                </a:solidFill>
              </a:rPr>
              <a:t>）：</a:t>
            </a:r>
            <a:r>
              <a:rPr lang="en-US" dirty="0">
                <a:solidFill>
                  <a:schemeClr val="accent2"/>
                </a:solidFill>
              </a:rPr>
              <a:t> </a:t>
            </a:r>
          </a:p>
          <a:p>
            <a:pPr lvl="1"/>
            <a:r>
              <a:rPr lang="zh-CN" altLang="en-US" dirty="0"/>
              <a:t>描述数据库中关系的元数据集合。它可以简单地描述为数据库的“布局”或概述将数据组织到表中的方式的蓝图。</a:t>
            </a:r>
            <a:endParaRPr lang="en-US" dirty="0"/>
          </a:p>
          <a:p>
            <a:endParaRPr lang="en-US" dirty="0"/>
          </a:p>
          <a:p>
            <a:r>
              <a:rPr lang="zh-CN" altLang="en-US" dirty="0">
                <a:solidFill>
                  <a:schemeClr val="accent2"/>
                </a:solidFill>
              </a:rPr>
              <a:t>元组（</a:t>
            </a:r>
            <a:r>
              <a:rPr lang="en-US" altLang="zh-CN" dirty="0">
                <a:solidFill>
                  <a:schemeClr val="accent2"/>
                </a:solidFill>
              </a:rPr>
              <a:t>Tuple</a:t>
            </a:r>
            <a:r>
              <a:rPr lang="zh-CN" altLang="en-US" dirty="0">
                <a:solidFill>
                  <a:schemeClr val="accent2"/>
                </a:solidFill>
              </a:rPr>
              <a:t>）：</a:t>
            </a:r>
            <a:r>
              <a:rPr lang="en-US" dirty="0">
                <a:solidFill>
                  <a:schemeClr val="accent2"/>
                </a:solidFill>
              </a:rPr>
              <a:t> </a:t>
            </a:r>
          </a:p>
          <a:p>
            <a:pPr lvl="1"/>
            <a:r>
              <a:rPr lang="zh-CN" altLang="en-US" dirty="0"/>
              <a:t>一条记录，表或关系中的一行（实现时）</a:t>
            </a:r>
            <a:endParaRPr lang="en-US" dirty="0"/>
          </a:p>
        </p:txBody>
      </p:sp>
      <p:sp>
        <p:nvSpPr>
          <p:cNvPr id="7" name="Date Placeholder 6"/>
          <p:cNvSpPr>
            <a:spLocks noGrp="1"/>
          </p:cNvSpPr>
          <p:nvPr>
            <p:ph type="dt" sz="half" idx="10"/>
          </p:nvPr>
        </p:nvSpPr>
        <p:spPr/>
        <p:txBody>
          <a:bodyPr/>
          <a:lstStyle/>
          <a:p>
            <a:fld id="{FEAEFF6C-1D53-43E7-9FC3-C6E466AF5DD8}"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804789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数据库术语</a:t>
            </a:r>
            <a:endParaRPr lang="en-US" dirty="0"/>
          </a:p>
        </p:txBody>
      </p:sp>
      <p:sp>
        <p:nvSpPr>
          <p:cNvPr id="3" name="Content Placeholder 2"/>
          <p:cNvSpPr>
            <a:spLocks noGrp="1"/>
          </p:cNvSpPr>
          <p:nvPr>
            <p:ph idx="1"/>
          </p:nvPr>
        </p:nvSpPr>
        <p:spPr>
          <a:solidFill>
            <a:srgbClr val="FFFF00"/>
          </a:solidFill>
        </p:spPr>
        <p:txBody>
          <a:bodyPr/>
          <a:lstStyle/>
          <a:p>
            <a:r>
              <a:rPr lang="en-US" dirty="0">
                <a:solidFill>
                  <a:schemeClr val="accent2"/>
                </a:solidFill>
              </a:rPr>
              <a:t>Relation: </a:t>
            </a:r>
          </a:p>
          <a:p>
            <a:pPr lvl="1"/>
            <a:r>
              <a:rPr lang="en-US" dirty="0"/>
              <a:t>An unordered collection of tuples in some domain, a database table when implemented</a:t>
            </a:r>
          </a:p>
          <a:p>
            <a:endParaRPr lang="en-US" dirty="0"/>
          </a:p>
          <a:p>
            <a:r>
              <a:rPr lang="en-US" dirty="0">
                <a:solidFill>
                  <a:schemeClr val="accent2"/>
                </a:solidFill>
              </a:rPr>
              <a:t>Relationship:</a:t>
            </a:r>
          </a:p>
          <a:p>
            <a:pPr lvl="1"/>
            <a:r>
              <a:rPr lang="en-US" dirty="0"/>
              <a:t>Not the same as a Relation</a:t>
            </a:r>
          </a:p>
          <a:p>
            <a:pPr lvl="1"/>
            <a:r>
              <a:rPr lang="en-US" dirty="0"/>
              <a:t>Describes the relationship between entity sets or relations</a:t>
            </a:r>
          </a:p>
          <a:p>
            <a:endParaRPr lang="en-US" dirty="0"/>
          </a:p>
          <a:p>
            <a:endParaRPr lang="en-US" dirty="0"/>
          </a:p>
        </p:txBody>
      </p:sp>
      <p:sp>
        <p:nvSpPr>
          <p:cNvPr id="7" name="Date Placeholder 6"/>
          <p:cNvSpPr>
            <a:spLocks noGrp="1"/>
          </p:cNvSpPr>
          <p:nvPr>
            <p:ph type="dt" sz="half" idx="10"/>
          </p:nvPr>
        </p:nvSpPr>
        <p:spPr/>
        <p:txBody>
          <a:bodyPr/>
          <a:lstStyle/>
          <a:p>
            <a:fld id="{3CC3B87C-0FA1-4163-89C3-F9812386D9E6}"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71372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14580" y="2119101"/>
            <a:ext cx="9486900" cy="3476625"/>
          </a:xfrm>
          <a:prstGeom prst="rect">
            <a:avLst/>
          </a:prstGeom>
        </p:spPr>
      </p:pic>
      <p:sp>
        <p:nvSpPr>
          <p:cNvPr id="2" name="Title 1"/>
          <p:cNvSpPr>
            <a:spLocks noGrp="1"/>
          </p:cNvSpPr>
          <p:nvPr>
            <p:ph type="title"/>
          </p:nvPr>
        </p:nvSpPr>
        <p:spPr/>
        <p:txBody>
          <a:bodyPr/>
          <a:lstStyle/>
          <a:p>
            <a:r>
              <a:rPr lang="zh-CN" altLang="en-US" dirty="0"/>
              <a:t>数据库术语</a:t>
            </a:r>
            <a:endParaRPr lang="en-US" dirty="0"/>
          </a:p>
        </p:txBody>
      </p:sp>
      <p:sp>
        <p:nvSpPr>
          <p:cNvPr id="7" name="Rectangle 6"/>
          <p:cNvSpPr/>
          <p:nvPr/>
        </p:nvSpPr>
        <p:spPr>
          <a:xfrm>
            <a:off x="1254206" y="2102004"/>
            <a:ext cx="9147273" cy="23997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836234" y="1663012"/>
            <a:ext cx="2172886" cy="461665"/>
          </a:xfrm>
          <a:prstGeom prst="rect">
            <a:avLst/>
          </a:prstGeom>
          <a:solidFill>
            <a:schemeClr val="bg1"/>
          </a:solidFill>
          <a:ln w="38100">
            <a:solidFill>
              <a:schemeClr val="accent2"/>
            </a:solidFill>
          </a:ln>
        </p:spPr>
        <p:txBody>
          <a:bodyPr wrap="square" rtlCol="0">
            <a:spAutoFit/>
          </a:bodyPr>
          <a:lstStyle/>
          <a:p>
            <a:pPr algn="ctr"/>
            <a:r>
              <a:rPr lang="zh-CN" altLang="en-US" sz="2400" b="1" dirty="0"/>
              <a:t>属性</a:t>
            </a:r>
            <a:r>
              <a:rPr lang="en-US" sz="2400" b="1" dirty="0"/>
              <a:t>Attributes</a:t>
            </a:r>
          </a:p>
        </p:txBody>
      </p:sp>
      <p:sp>
        <p:nvSpPr>
          <p:cNvPr id="9" name="Rectangle 8"/>
          <p:cNvSpPr/>
          <p:nvPr/>
        </p:nvSpPr>
        <p:spPr>
          <a:xfrm>
            <a:off x="1254207" y="3186831"/>
            <a:ext cx="9147273" cy="23083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836234" y="2772054"/>
            <a:ext cx="2172886" cy="461665"/>
          </a:xfrm>
          <a:prstGeom prst="rect">
            <a:avLst/>
          </a:prstGeom>
          <a:solidFill>
            <a:schemeClr val="bg1"/>
          </a:solidFill>
          <a:ln w="38100">
            <a:solidFill>
              <a:schemeClr val="accent2"/>
            </a:solidFill>
          </a:ln>
        </p:spPr>
        <p:txBody>
          <a:bodyPr wrap="square" rtlCol="0">
            <a:spAutoFit/>
          </a:bodyPr>
          <a:lstStyle/>
          <a:p>
            <a:pPr algn="ctr"/>
            <a:r>
              <a:rPr lang="zh-CN" altLang="en-US" sz="2400" b="1" dirty="0"/>
              <a:t>元组</a:t>
            </a:r>
            <a:r>
              <a:rPr lang="en-US" sz="2400" b="1" dirty="0"/>
              <a:t>Tuple</a:t>
            </a:r>
          </a:p>
        </p:txBody>
      </p:sp>
      <p:sp>
        <p:nvSpPr>
          <p:cNvPr id="11" name="Date Placeholder 10"/>
          <p:cNvSpPr>
            <a:spLocks noGrp="1"/>
          </p:cNvSpPr>
          <p:nvPr>
            <p:ph type="dt" sz="half" idx="10"/>
          </p:nvPr>
        </p:nvSpPr>
        <p:spPr/>
        <p:txBody>
          <a:bodyPr/>
          <a:lstStyle/>
          <a:p>
            <a:fld id="{99C421DF-A911-44DB-9503-94363B067DB4}" type="datetime1">
              <a:rPr lang="en-US" smtClean="0"/>
              <a:t>1/24/2021</a:t>
            </a:fld>
            <a:endParaRPr lang="en-US" dirty="0"/>
          </a:p>
        </p:txBody>
      </p:sp>
      <p:sp>
        <p:nvSpPr>
          <p:cNvPr id="12" name="Footer Placeholder 11"/>
          <p:cNvSpPr>
            <a:spLocks noGrp="1"/>
          </p:cNvSpPr>
          <p:nvPr>
            <p:ph type="ftr" sz="quarter" idx="11"/>
          </p:nvPr>
        </p:nvSpPr>
        <p:spPr/>
        <p:txBody>
          <a:bodyPr/>
          <a:lstStyle/>
          <a:p>
            <a:r>
              <a:rPr lang="en-US" dirty="0"/>
              <a:t>Transportation Big Data Analytics</a:t>
            </a:r>
          </a:p>
        </p:txBody>
      </p:sp>
      <p:sp>
        <p:nvSpPr>
          <p:cNvPr id="13" name="Slide Number Placeholder 1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062449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数据库术语</a:t>
            </a:r>
            <a:endParaRPr lang="en-US" dirty="0"/>
          </a:p>
        </p:txBody>
      </p:sp>
      <p:sp>
        <p:nvSpPr>
          <p:cNvPr id="13" name="Rectangle 12"/>
          <p:cNvSpPr/>
          <p:nvPr/>
        </p:nvSpPr>
        <p:spPr>
          <a:xfrm>
            <a:off x="7383132" y="3178302"/>
            <a:ext cx="2764342" cy="2644081"/>
          </a:xfrm>
          <a:prstGeom prst="rect">
            <a:avLst/>
          </a:prstGeom>
          <a:noFill/>
          <a:ln w="28575"/>
        </p:spPr>
        <p:style>
          <a:lnRef idx="1">
            <a:schemeClr val="dk1"/>
          </a:lnRef>
          <a:fillRef idx="2">
            <a:schemeClr val="dk1"/>
          </a:fillRef>
          <a:effectRef idx="1">
            <a:schemeClr val="dk1"/>
          </a:effectRef>
          <a:fontRef idx="minor">
            <a:schemeClr val="dk1"/>
          </a:fontRef>
        </p:style>
        <p:txBody>
          <a:bodyPr rtlCol="0" anchor="t"/>
          <a:lstStyle/>
          <a:p>
            <a:r>
              <a:rPr lang="en-US" dirty="0"/>
              <a:t>Name</a:t>
            </a:r>
          </a:p>
          <a:p>
            <a:r>
              <a:rPr lang="en-US" dirty="0"/>
              <a:t>Actor</a:t>
            </a:r>
          </a:p>
          <a:p>
            <a:r>
              <a:rPr lang="en-US" dirty="0"/>
              <a:t>Gender</a:t>
            </a:r>
          </a:p>
          <a:p>
            <a:r>
              <a:rPr lang="en-US" dirty="0"/>
              <a:t>Birthdate</a:t>
            </a:r>
          </a:p>
          <a:p>
            <a:r>
              <a:rPr lang="en-US" dirty="0"/>
              <a:t>Etc.</a:t>
            </a:r>
          </a:p>
        </p:txBody>
      </p:sp>
      <p:sp>
        <p:nvSpPr>
          <p:cNvPr id="14" name="Rectangle 13"/>
          <p:cNvSpPr/>
          <p:nvPr/>
        </p:nvSpPr>
        <p:spPr>
          <a:xfrm>
            <a:off x="1097280" y="1474797"/>
            <a:ext cx="4476750" cy="1073021"/>
          </a:xfrm>
          <a:prstGeom prst="rect">
            <a:avLst/>
          </a:prstGeom>
          <a:noFill/>
          <a:ln w="28575"/>
        </p:spPr>
        <p:style>
          <a:lnRef idx="1">
            <a:schemeClr val="dk1"/>
          </a:lnRef>
          <a:fillRef idx="2">
            <a:schemeClr val="dk1"/>
          </a:fillRef>
          <a:effectRef idx="1">
            <a:schemeClr val="dk1"/>
          </a:effectRef>
          <a:fontRef idx="minor">
            <a:schemeClr val="dk1"/>
          </a:fontRef>
        </p:style>
        <p:txBody>
          <a:bodyPr rtlCol="0" anchor="ctr"/>
          <a:lstStyle/>
          <a:p>
            <a:r>
              <a:rPr lang="zh-CN" altLang="en-US" sz="2000" b="1" dirty="0"/>
              <a:t>实体</a:t>
            </a:r>
            <a:r>
              <a:rPr lang="en-US" altLang="zh-CN" sz="2000" b="1" dirty="0"/>
              <a:t>Entities</a:t>
            </a:r>
            <a:r>
              <a:rPr lang="zh-CN" altLang="en-US" sz="2000" b="1" dirty="0"/>
              <a:t>：</a:t>
            </a:r>
            <a:endParaRPr lang="en-US" altLang="zh-CN" sz="2000" b="1" dirty="0"/>
          </a:p>
          <a:p>
            <a:pPr algn="ctr"/>
            <a:r>
              <a:rPr lang="zh-CN" altLang="en-US" dirty="0"/>
              <a:t>我们要存储信息的</a:t>
            </a:r>
            <a:endParaRPr lang="en-US" altLang="zh-CN" dirty="0"/>
          </a:p>
          <a:p>
            <a:pPr algn="ctr"/>
            <a:r>
              <a:rPr lang="zh-CN" altLang="en-US" dirty="0"/>
              <a:t>唯一可识别的“物体”</a:t>
            </a:r>
            <a:endParaRPr lang="en-US" dirty="0"/>
          </a:p>
        </p:txBody>
      </p:sp>
      <p:sp>
        <p:nvSpPr>
          <p:cNvPr id="15" name="Rectangle 14"/>
          <p:cNvSpPr/>
          <p:nvPr/>
        </p:nvSpPr>
        <p:spPr>
          <a:xfrm>
            <a:off x="6374925" y="1474797"/>
            <a:ext cx="4780756" cy="1073021"/>
          </a:xfrm>
          <a:prstGeom prst="rect">
            <a:avLst/>
          </a:prstGeom>
          <a:noFill/>
          <a:ln w="28575"/>
        </p:spPr>
        <p:style>
          <a:lnRef idx="1">
            <a:schemeClr val="dk1"/>
          </a:lnRef>
          <a:fillRef idx="2">
            <a:schemeClr val="dk1"/>
          </a:fillRef>
          <a:effectRef idx="1">
            <a:schemeClr val="dk1"/>
          </a:effectRef>
          <a:fontRef idx="minor">
            <a:schemeClr val="dk1"/>
          </a:fontRef>
        </p:style>
        <p:txBody>
          <a:bodyPr rtlCol="0" anchor="ctr"/>
          <a:lstStyle/>
          <a:p>
            <a:r>
              <a:rPr lang="zh-CN" altLang="en-US" sz="2000" b="1" dirty="0"/>
              <a:t>属性</a:t>
            </a:r>
            <a:r>
              <a:rPr lang="en-US" altLang="zh-CN" sz="2000" b="1" dirty="0"/>
              <a:t>Attribute</a:t>
            </a:r>
            <a:r>
              <a:rPr lang="en-US" altLang="zh-CN" sz="2000" dirty="0"/>
              <a:t> </a:t>
            </a:r>
            <a:r>
              <a:rPr lang="zh-CN" altLang="en-US" sz="2000" b="1" dirty="0"/>
              <a:t>：</a:t>
            </a:r>
            <a:r>
              <a:rPr lang="en-US" sz="2000" b="1" dirty="0"/>
              <a:t> </a:t>
            </a:r>
          </a:p>
          <a:p>
            <a:pPr algn="ctr"/>
            <a:r>
              <a:rPr lang="en-US" dirty="0"/>
              <a:t>	</a:t>
            </a:r>
            <a:r>
              <a:rPr lang="zh-CN" altLang="en-US" dirty="0"/>
              <a:t>我们要存储的关于实体的信息，</a:t>
            </a:r>
            <a:endParaRPr lang="en-US" altLang="zh-CN" dirty="0"/>
          </a:p>
          <a:p>
            <a:pPr algn="ctr"/>
            <a:r>
              <a:rPr lang="zh-CN" altLang="en-US" dirty="0"/>
              <a:t>实体的属性</a:t>
            </a:r>
            <a:endParaRPr lang="en-US" dirty="0"/>
          </a:p>
        </p:txBody>
      </p:sp>
      <p:sp>
        <p:nvSpPr>
          <p:cNvPr id="7" name="Date Placeholder 6"/>
          <p:cNvSpPr>
            <a:spLocks noGrp="1"/>
          </p:cNvSpPr>
          <p:nvPr>
            <p:ph type="dt" sz="half" idx="10"/>
          </p:nvPr>
        </p:nvSpPr>
        <p:spPr/>
        <p:txBody>
          <a:bodyPr/>
          <a:lstStyle/>
          <a:p>
            <a:fld id="{553ABE88-F39B-49E4-B827-16E0D0D9A994}"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5" name="Picture 4"/>
          <p:cNvPicPr>
            <a:picLocks noChangeAspect="1"/>
          </p:cNvPicPr>
          <p:nvPr/>
        </p:nvPicPr>
        <p:blipFill>
          <a:blip r:embed="rId3"/>
          <a:stretch>
            <a:fillRect/>
          </a:stretch>
        </p:blipFill>
        <p:spPr>
          <a:xfrm>
            <a:off x="1097280" y="3178302"/>
            <a:ext cx="4476750" cy="26440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7770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数据库术语</a:t>
            </a:r>
            <a:endParaRPr lang="en-US" dirty="0"/>
          </a:p>
        </p:txBody>
      </p:sp>
      <p:sp>
        <p:nvSpPr>
          <p:cNvPr id="6" name="TextBox 5"/>
          <p:cNvSpPr txBox="1"/>
          <p:nvPr/>
        </p:nvSpPr>
        <p:spPr>
          <a:xfrm>
            <a:off x="2249396" y="2703490"/>
            <a:ext cx="1320155" cy="707886"/>
          </a:xfrm>
          <a:prstGeom prst="rect">
            <a:avLst/>
          </a:prstGeom>
          <a:noFill/>
        </p:spPr>
        <p:txBody>
          <a:bodyPr wrap="square" rtlCol="0">
            <a:spAutoFit/>
          </a:bodyPr>
          <a:lstStyle/>
          <a:p>
            <a:pPr algn="ctr"/>
            <a:r>
              <a:rPr lang="zh-CN" altLang="en-US" sz="2000" dirty="0"/>
              <a:t>实体</a:t>
            </a:r>
            <a:endParaRPr lang="en-US" altLang="zh-CN" sz="2000" dirty="0"/>
          </a:p>
          <a:p>
            <a:pPr algn="ctr"/>
            <a:r>
              <a:rPr lang="zh-CN" altLang="en-US" sz="2000" dirty="0"/>
              <a:t>（元组？）</a:t>
            </a:r>
            <a:endParaRPr lang="en-US" sz="2000" dirty="0"/>
          </a:p>
        </p:txBody>
      </p:sp>
      <p:sp>
        <p:nvSpPr>
          <p:cNvPr id="15" name="TextBox 14"/>
          <p:cNvSpPr txBox="1"/>
          <p:nvPr/>
        </p:nvSpPr>
        <p:spPr>
          <a:xfrm>
            <a:off x="7061983" y="1286257"/>
            <a:ext cx="857651" cy="400110"/>
          </a:xfrm>
          <a:prstGeom prst="rect">
            <a:avLst/>
          </a:prstGeom>
          <a:noFill/>
        </p:spPr>
        <p:txBody>
          <a:bodyPr wrap="square" rtlCol="0">
            <a:spAutoFit/>
          </a:bodyPr>
          <a:lstStyle/>
          <a:p>
            <a:pPr algn="ctr"/>
            <a:r>
              <a:rPr lang="zh-CN" altLang="en-US" sz="2000" dirty="0"/>
              <a:t>属性</a:t>
            </a:r>
            <a:endParaRPr lang="en-US" sz="2000" dirty="0"/>
          </a:p>
        </p:txBody>
      </p:sp>
      <p:cxnSp>
        <p:nvCxnSpPr>
          <p:cNvPr id="16" name="Straight Arrow Connector 15"/>
          <p:cNvCxnSpPr>
            <a:stCxn id="15" idx="2"/>
          </p:cNvCxnSpPr>
          <p:nvPr/>
        </p:nvCxnSpPr>
        <p:spPr>
          <a:xfrm>
            <a:off x="7490809" y="1686367"/>
            <a:ext cx="1781430" cy="696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p:cNvCxnSpPr>
          <p:nvPr/>
        </p:nvCxnSpPr>
        <p:spPr>
          <a:xfrm flipH="1">
            <a:off x="7354231" y="1686367"/>
            <a:ext cx="136578" cy="696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p:cNvCxnSpPr>
          <p:nvPr/>
        </p:nvCxnSpPr>
        <p:spPr>
          <a:xfrm flipH="1">
            <a:off x="5179743" y="1686367"/>
            <a:ext cx="2311066" cy="696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97281" y="5429661"/>
            <a:ext cx="10058400" cy="830997"/>
          </a:xfrm>
          <a:prstGeom prst="rect">
            <a:avLst/>
          </a:prstGeom>
          <a:noFill/>
        </p:spPr>
        <p:txBody>
          <a:bodyPr wrap="square" rtlCol="0">
            <a:spAutoFit/>
          </a:bodyPr>
          <a:lstStyle/>
          <a:p>
            <a:r>
              <a:rPr lang="zh-CN" altLang="en-US" sz="2400" dirty="0"/>
              <a:t>“元组”和“实体”不是可互换的术语。为什么？</a:t>
            </a:r>
            <a:endParaRPr lang="en-US" altLang="zh-CN" sz="2400" dirty="0"/>
          </a:p>
          <a:p>
            <a:r>
              <a:rPr lang="zh-CN" altLang="en-US" sz="2400" dirty="0"/>
              <a:t>元组</a:t>
            </a:r>
            <a:r>
              <a:rPr lang="en-US" altLang="zh-CN" sz="2400" dirty="0"/>
              <a:t>=</a:t>
            </a:r>
            <a:r>
              <a:rPr lang="zh-CN" altLang="en-US" sz="2400" dirty="0"/>
              <a:t>记录或表行，实体</a:t>
            </a:r>
            <a:r>
              <a:rPr lang="en-US" altLang="zh-CN" sz="2400" dirty="0"/>
              <a:t>=</a:t>
            </a:r>
            <a:r>
              <a:rPr lang="zh-CN" altLang="en-US" sz="2400" dirty="0"/>
              <a:t>概念性事物或事件</a:t>
            </a:r>
            <a:endParaRPr lang="en-US" sz="2400" dirty="0"/>
          </a:p>
        </p:txBody>
      </p:sp>
      <p:sp>
        <p:nvSpPr>
          <p:cNvPr id="31" name="TextBox 30"/>
          <p:cNvSpPr txBox="1"/>
          <p:nvPr/>
        </p:nvSpPr>
        <p:spPr>
          <a:xfrm>
            <a:off x="864153" y="3568761"/>
            <a:ext cx="1259633" cy="400110"/>
          </a:xfrm>
          <a:prstGeom prst="rect">
            <a:avLst/>
          </a:prstGeom>
          <a:noFill/>
        </p:spPr>
        <p:txBody>
          <a:bodyPr wrap="square" rtlCol="0">
            <a:spAutoFit/>
          </a:bodyPr>
          <a:lstStyle/>
          <a:p>
            <a:r>
              <a:rPr lang="zh-CN" altLang="en-US" sz="2000" dirty="0"/>
              <a:t>实体集</a:t>
            </a:r>
            <a:endParaRPr lang="en-US" sz="2000" dirty="0"/>
          </a:p>
        </p:txBody>
      </p:sp>
      <p:sp>
        <p:nvSpPr>
          <p:cNvPr id="32" name="Left Brace 31"/>
          <p:cNvSpPr/>
          <p:nvPr/>
        </p:nvSpPr>
        <p:spPr>
          <a:xfrm>
            <a:off x="1985098" y="2703490"/>
            <a:ext cx="277376" cy="2133947"/>
          </a:xfrm>
          <a:prstGeom prst="leftBrace">
            <a:avLst>
              <a:gd name="adj1" fmla="val 48536"/>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076850615"/>
              </p:ext>
            </p:extLst>
          </p:nvPr>
        </p:nvGraphicFramePr>
        <p:xfrm>
          <a:off x="4259766" y="2383132"/>
          <a:ext cx="7057418" cy="2771368"/>
        </p:xfrm>
        <a:graphic>
          <a:graphicData uri="http://schemas.openxmlformats.org/drawingml/2006/table">
            <a:tbl>
              <a:tblPr firstRow="1" bandRow="1">
                <a:tableStyleId>{5C22544A-7EE6-4342-B048-85BDC9FD1C3A}</a:tableStyleId>
              </a:tblPr>
              <a:tblGrid>
                <a:gridCol w="1535392">
                  <a:extLst>
                    <a:ext uri="{9D8B030D-6E8A-4147-A177-3AD203B41FA5}">
                      <a16:colId xmlns:a16="http://schemas.microsoft.com/office/drawing/2014/main" val="20000"/>
                    </a:ext>
                  </a:extLst>
                </a:gridCol>
                <a:gridCol w="2339439">
                  <a:extLst>
                    <a:ext uri="{9D8B030D-6E8A-4147-A177-3AD203B41FA5}">
                      <a16:colId xmlns:a16="http://schemas.microsoft.com/office/drawing/2014/main" val="20001"/>
                    </a:ext>
                  </a:extLst>
                </a:gridCol>
                <a:gridCol w="1995055">
                  <a:extLst>
                    <a:ext uri="{9D8B030D-6E8A-4147-A177-3AD203B41FA5}">
                      <a16:colId xmlns:a16="http://schemas.microsoft.com/office/drawing/2014/main" val="1962326867"/>
                    </a:ext>
                  </a:extLst>
                </a:gridCol>
                <a:gridCol w="1187532">
                  <a:extLst>
                    <a:ext uri="{9D8B030D-6E8A-4147-A177-3AD203B41FA5}">
                      <a16:colId xmlns:a16="http://schemas.microsoft.com/office/drawing/2014/main" val="20002"/>
                    </a:ext>
                  </a:extLst>
                </a:gridCol>
              </a:tblGrid>
              <a:tr h="346421">
                <a:tc>
                  <a:txBody>
                    <a:bodyPr/>
                    <a:lstStyle/>
                    <a:p>
                      <a:pPr algn="l" fontAlgn="b"/>
                      <a:r>
                        <a:rPr lang="en-US" sz="1800" u="none" strike="noStrike" dirty="0">
                          <a:effectLst/>
                        </a:rPr>
                        <a:t>Character</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Alter ego</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Actor</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Gender</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46421">
                <a:tc>
                  <a:txBody>
                    <a:bodyPr/>
                    <a:lstStyle/>
                    <a:p>
                      <a:pPr algn="l" fontAlgn="b"/>
                      <a:r>
                        <a:rPr lang="en-US" sz="1800" u="none" strike="noStrike" dirty="0">
                          <a:effectLst/>
                        </a:rPr>
                        <a:t>Professor X</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Charles Xavier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Hugh Jackman</a:t>
                      </a:r>
                    </a:p>
                  </a:txBody>
                  <a:tcPr marL="9525" marR="9525" marT="9525" marB="0" anchor="b"/>
                </a:tc>
                <a:tc>
                  <a:txBody>
                    <a:bodyPr/>
                    <a:lstStyle/>
                    <a:p>
                      <a:pPr algn="l" fontAlgn="b"/>
                      <a:r>
                        <a:rPr lang="en-US" sz="1800" u="none" strike="noStrike" dirty="0">
                          <a:effectLst/>
                        </a:rPr>
                        <a:t>Male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46421">
                <a:tc>
                  <a:txBody>
                    <a:bodyPr/>
                    <a:lstStyle/>
                    <a:p>
                      <a:pPr algn="l" fontAlgn="b"/>
                      <a:r>
                        <a:rPr lang="en-US" sz="1800" u="none" strike="noStrike" dirty="0">
                          <a:effectLst/>
                        </a:rPr>
                        <a:t>Wolverine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James "Logan" </a:t>
                      </a:r>
                      <a:r>
                        <a:rPr lang="en-US" sz="1800" u="none" strike="noStrike" dirty="0" err="1">
                          <a:effectLst/>
                        </a:rPr>
                        <a:t>Howlett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James McAvoy</a:t>
                      </a:r>
                    </a:p>
                  </a:txBody>
                  <a:tcPr marL="9525" marR="9525" marT="9525" marB="0" anchor="b"/>
                </a:tc>
                <a:tc>
                  <a:txBody>
                    <a:bodyPr/>
                    <a:lstStyle/>
                    <a:p>
                      <a:pPr algn="l" fontAlgn="b"/>
                      <a:r>
                        <a:rPr lang="en-US" sz="1800" u="none" strike="noStrike" dirty="0">
                          <a:effectLst/>
                        </a:rPr>
                        <a:t>Male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46421">
                <a:tc>
                  <a:txBody>
                    <a:bodyPr/>
                    <a:lstStyle/>
                    <a:p>
                      <a:pPr algn="l" fontAlgn="b"/>
                      <a:r>
                        <a:rPr lang="en-US" sz="1800" u="none" strike="noStrike" dirty="0">
                          <a:effectLst/>
                        </a:rPr>
                        <a:t>Magneto</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Erik </a:t>
                      </a:r>
                      <a:r>
                        <a:rPr lang="en-US" sz="1800" u="none" strike="noStrike" dirty="0" err="1">
                          <a:effectLst/>
                        </a:rPr>
                        <a:t>Lehnsherr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Michael </a:t>
                      </a:r>
                      <a:r>
                        <a:rPr lang="en-US" sz="1800" b="0" i="0" u="none" strike="noStrike" dirty="0" err="1">
                          <a:solidFill>
                            <a:srgbClr val="000000"/>
                          </a:solidFill>
                          <a:effectLst/>
                          <a:latin typeface="Calibri" panose="020F0502020204030204" pitchFamily="34" charset="0"/>
                        </a:rPr>
                        <a:t>Fassbender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Male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8509294"/>
                  </a:ext>
                </a:extLst>
              </a:tr>
              <a:tr h="346421">
                <a:tc>
                  <a:txBody>
                    <a:bodyPr/>
                    <a:lstStyle/>
                    <a:p>
                      <a:pPr algn="l" fontAlgn="b"/>
                      <a:r>
                        <a:rPr lang="en-US" sz="1800" u="none" strike="noStrike" dirty="0">
                          <a:effectLst/>
                        </a:rPr>
                        <a:t>Phoenix</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Jean Grey</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Sophie Turner</a:t>
                      </a:r>
                    </a:p>
                  </a:txBody>
                  <a:tcPr marL="9525" marR="9525" marT="9525" marB="0" anchor="b"/>
                </a:tc>
                <a:tc>
                  <a:txBody>
                    <a:bodyPr/>
                    <a:lstStyle/>
                    <a:p>
                      <a:pPr algn="l" fontAlgn="b"/>
                      <a:r>
                        <a:rPr lang="en-US" sz="1800" u="none" strike="noStrike" dirty="0">
                          <a:effectLst/>
                        </a:rPr>
                        <a:t>Female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8925238"/>
                  </a:ext>
                </a:extLst>
              </a:tr>
              <a:tr h="346421">
                <a:tc>
                  <a:txBody>
                    <a:bodyPr/>
                    <a:lstStyle/>
                    <a:p>
                      <a:pPr algn="l" fontAlgn="b"/>
                      <a:r>
                        <a:rPr lang="en-US" sz="1800" u="none" strike="noStrike" dirty="0">
                          <a:effectLst/>
                        </a:rPr>
                        <a:t>Cyclops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Scott Summers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err="1">
                          <a:solidFill>
                            <a:srgbClr val="000000"/>
                          </a:solidFill>
                          <a:effectLst/>
                          <a:latin typeface="Calibri" panose="020F0502020204030204" pitchFamily="34" charset="0"/>
                        </a:rPr>
                        <a:t>Tye</a:t>
                      </a:r>
                      <a:r>
                        <a:rPr lang="en-US" sz="1800" b="0" i="0" u="none" strike="noStrike" dirty="0">
                          <a:solidFill>
                            <a:srgbClr val="000000"/>
                          </a:solidFill>
                          <a:effectLst/>
                          <a:latin typeface="Calibri" panose="020F0502020204030204" pitchFamily="34" charset="0"/>
                        </a:rPr>
                        <a:t> Sheridan</a:t>
                      </a:r>
                    </a:p>
                  </a:txBody>
                  <a:tcPr marL="9525" marR="9525" marT="9525" marB="0" anchor="b"/>
                </a:tc>
                <a:tc>
                  <a:txBody>
                    <a:bodyPr/>
                    <a:lstStyle/>
                    <a:p>
                      <a:pPr algn="l" fontAlgn="b"/>
                      <a:r>
                        <a:rPr lang="en-US" sz="1800" u="none" strike="noStrike" dirty="0">
                          <a:effectLst/>
                        </a:rPr>
                        <a:t>Male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2794429"/>
                  </a:ext>
                </a:extLst>
              </a:tr>
              <a:tr h="346421">
                <a:tc>
                  <a:txBody>
                    <a:bodyPr/>
                    <a:lstStyle/>
                    <a:p>
                      <a:pPr algn="l" fontAlgn="b"/>
                      <a:r>
                        <a:rPr lang="en-US" sz="1800" u="none" strike="noStrike" dirty="0">
                          <a:effectLst/>
                        </a:rPr>
                        <a:t>Storm</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Ororo</a:t>
                      </a:r>
                      <a:r>
                        <a:rPr lang="en-US" sz="1800" u="none" strike="noStrike" dirty="0">
                          <a:effectLst/>
                        </a:rPr>
                        <a:t> Munroe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Alexandra Shipp</a:t>
                      </a:r>
                    </a:p>
                  </a:txBody>
                  <a:tcPr marL="9525" marR="9525" marT="9525" marB="0" anchor="b"/>
                </a:tc>
                <a:tc>
                  <a:txBody>
                    <a:bodyPr/>
                    <a:lstStyle/>
                    <a:p>
                      <a:pPr algn="l" fontAlgn="b"/>
                      <a:r>
                        <a:rPr lang="en-US" sz="1800" u="none" strike="noStrike" dirty="0">
                          <a:effectLst/>
                        </a:rPr>
                        <a:t>Female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46421">
                <a:tc>
                  <a:txBody>
                    <a:bodyPr/>
                    <a:lstStyle/>
                    <a:p>
                      <a:pPr algn="l"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t>
                      </a:r>
                    </a:p>
                  </a:txBody>
                  <a:tcPr marL="9525" marR="9525" marT="9525" marB="0" anchor="b"/>
                </a:tc>
                <a:tc>
                  <a:txBody>
                    <a:bodyPr/>
                    <a:lstStyle/>
                    <a:p>
                      <a:pPr algn="l"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8998739"/>
                  </a:ext>
                </a:extLst>
              </a:tr>
            </a:tbl>
          </a:graphicData>
        </a:graphic>
      </p:graphicFrame>
      <p:cxnSp>
        <p:nvCxnSpPr>
          <p:cNvPr id="8" name="Straight Arrow Connector 7"/>
          <p:cNvCxnSpPr>
            <a:stCxn id="6" idx="3"/>
          </p:cNvCxnSpPr>
          <p:nvPr/>
        </p:nvCxnSpPr>
        <p:spPr>
          <a:xfrm flipV="1">
            <a:off x="3569551" y="2904894"/>
            <a:ext cx="690215" cy="152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a:off x="3569551" y="3057433"/>
            <a:ext cx="690215" cy="2014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3569551" y="3057433"/>
            <a:ext cx="690215" cy="5217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Date Placeholder 28"/>
          <p:cNvSpPr>
            <a:spLocks noGrp="1"/>
          </p:cNvSpPr>
          <p:nvPr>
            <p:ph type="dt" sz="half" idx="10"/>
          </p:nvPr>
        </p:nvSpPr>
        <p:spPr/>
        <p:txBody>
          <a:bodyPr/>
          <a:lstStyle/>
          <a:p>
            <a:fld id="{E2ACE118-74F8-4725-91F4-9C511EBC5998}" type="datetime1">
              <a:rPr lang="en-US" smtClean="0"/>
              <a:t>1/24/2021</a:t>
            </a:fld>
            <a:endParaRPr lang="en-US" dirty="0"/>
          </a:p>
        </p:txBody>
      </p:sp>
      <p:sp>
        <p:nvSpPr>
          <p:cNvPr id="30" name="Footer Placeholder 29"/>
          <p:cNvSpPr>
            <a:spLocks noGrp="1"/>
          </p:cNvSpPr>
          <p:nvPr>
            <p:ph type="ftr" sz="quarter" idx="11"/>
          </p:nvPr>
        </p:nvSpPr>
        <p:spPr/>
        <p:txBody>
          <a:bodyPr/>
          <a:lstStyle/>
          <a:p>
            <a:r>
              <a:rPr lang="en-US" dirty="0"/>
              <a:t>Transportation Big Data Analytics</a:t>
            </a:r>
          </a:p>
        </p:txBody>
      </p:sp>
      <p:sp>
        <p:nvSpPr>
          <p:cNvPr id="33" name="Slide Number Placeholder 3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75473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数据库管理系统</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a:t>关系型数据库为用户提供了一个被组织为表（称为关系）的数据视图。</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849407"/>
            <a:ext cx="4036903" cy="268469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20049691"/>
              </p:ext>
            </p:extLst>
          </p:nvPr>
        </p:nvGraphicFramePr>
        <p:xfrm>
          <a:off x="6233135" y="2493792"/>
          <a:ext cx="4639390" cy="14833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27878">
                  <a:extLst>
                    <a:ext uri="{9D8B030D-6E8A-4147-A177-3AD203B41FA5}">
                      <a16:colId xmlns:a16="http://schemas.microsoft.com/office/drawing/2014/main" val="20000"/>
                    </a:ext>
                  </a:extLst>
                </a:gridCol>
                <a:gridCol w="927878">
                  <a:extLst>
                    <a:ext uri="{9D8B030D-6E8A-4147-A177-3AD203B41FA5}">
                      <a16:colId xmlns:a16="http://schemas.microsoft.com/office/drawing/2014/main" val="20001"/>
                    </a:ext>
                  </a:extLst>
                </a:gridCol>
                <a:gridCol w="927878">
                  <a:extLst>
                    <a:ext uri="{9D8B030D-6E8A-4147-A177-3AD203B41FA5}">
                      <a16:colId xmlns:a16="http://schemas.microsoft.com/office/drawing/2014/main" val="20002"/>
                    </a:ext>
                  </a:extLst>
                </a:gridCol>
                <a:gridCol w="927878">
                  <a:extLst>
                    <a:ext uri="{9D8B030D-6E8A-4147-A177-3AD203B41FA5}">
                      <a16:colId xmlns:a16="http://schemas.microsoft.com/office/drawing/2014/main" val="20003"/>
                    </a:ext>
                  </a:extLst>
                </a:gridCol>
                <a:gridCol w="927878">
                  <a:extLst>
                    <a:ext uri="{9D8B030D-6E8A-4147-A177-3AD203B41FA5}">
                      <a16:colId xmlns:a16="http://schemas.microsoft.com/office/drawing/2014/main" val="20004"/>
                    </a:ext>
                  </a:extLst>
                </a:gridCol>
              </a:tblGrid>
              <a:tr h="370840">
                <a:tc>
                  <a:txBody>
                    <a:bodyPr/>
                    <a:lstStyle/>
                    <a:p>
                      <a:r>
                        <a:rPr lang="en-US" dirty="0"/>
                        <a:t>Port</a:t>
                      </a:r>
                    </a:p>
                  </a:txBody>
                  <a:tcPr/>
                </a:tc>
                <a:tc>
                  <a:txBody>
                    <a:bodyPr/>
                    <a:lstStyle/>
                    <a:p>
                      <a:r>
                        <a:rPr lang="en-US" dirty="0"/>
                        <a:t>Arrive</a:t>
                      </a:r>
                    </a:p>
                  </a:txBody>
                  <a:tcPr/>
                </a:tc>
                <a:tc>
                  <a:txBody>
                    <a:bodyPr/>
                    <a:lstStyle/>
                    <a:p>
                      <a:r>
                        <a:rPr lang="en-US" dirty="0"/>
                        <a:t>Depart</a:t>
                      </a:r>
                    </a:p>
                  </a:txBody>
                  <a:tcPr/>
                </a:tc>
                <a:tc>
                  <a:txBody>
                    <a:bodyPr/>
                    <a:lstStyle/>
                    <a:p>
                      <a:r>
                        <a:rPr lang="en-US" dirty="0"/>
                        <a:t>Unit</a:t>
                      </a:r>
                    </a:p>
                  </a:txBody>
                  <a:tcPr/>
                </a:tc>
                <a:tc>
                  <a:txBody>
                    <a:bodyPr/>
                    <a:lstStyle/>
                    <a:p>
                      <a:r>
                        <a:rPr lang="en-US" dirty="0"/>
                        <a:t>Driver</a:t>
                      </a:r>
                    </a:p>
                  </a:txBody>
                  <a:tcPr/>
                </a:tc>
                <a:extLst>
                  <a:ext uri="{0D108BD9-81ED-4DB2-BD59-A6C34878D82A}">
                    <a16:rowId xmlns:a16="http://schemas.microsoft.com/office/drawing/2014/main" val="10000"/>
                  </a:ext>
                </a:extLst>
              </a:tr>
              <a:tr h="370840">
                <a:tc>
                  <a:txBody>
                    <a:bodyPr/>
                    <a:lstStyle/>
                    <a:p>
                      <a:r>
                        <a:rPr lang="en-US" dirty="0"/>
                        <a:t>DFW</a:t>
                      </a:r>
                    </a:p>
                  </a:txBody>
                  <a:tcPr/>
                </a:tc>
                <a:tc>
                  <a:txBody>
                    <a:bodyPr/>
                    <a:lstStyle/>
                    <a:p>
                      <a:r>
                        <a:rPr lang="en-US" dirty="0"/>
                        <a:t>7:15AM</a:t>
                      </a:r>
                    </a:p>
                  </a:txBody>
                  <a:tcPr/>
                </a:tc>
                <a:tc>
                  <a:txBody>
                    <a:bodyPr/>
                    <a:lstStyle/>
                    <a:p>
                      <a:r>
                        <a:rPr lang="en-US" dirty="0"/>
                        <a:t>9:20AM</a:t>
                      </a:r>
                    </a:p>
                  </a:txBody>
                  <a:tcPr/>
                </a:tc>
                <a:tc>
                  <a:txBody>
                    <a:bodyPr/>
                    <a:lstStyle/>
                    <a:p>
                      <a:r>
                        <a:rPr lang="en-US" dirty="0"/>
                        <a:t>BG3388</a:t>
                      </a:r>
                    </a:p>
                  </a:txBody>
                  <a:tcPr/>
                </a:tc>
                <a:tc>
                  <a:txBody>
                    <a:bodyPr/>
                    <a:lstStyle/>
                    <a:p>
                      <a:r>
                        <a:rPr lang="en-US" dirty="0"/>
                        <a:t>1220</a:t>
                      </a:r>
                    </a:p>
                  </a:txBody>
                  <a:tcPr/>
                </a:tc>
                <a:extLst>
                  <a:ext uri="{0D108BD9-81ED-4DB2-BD59-A6C34878D82A}">
                    <a16:rowId xmlns:a16="http://schemas.microsoft.com/office/drawing/2014/main" val="10001"/>
                  </a:ext>
                </a:extLst>
              </a:tr>
              <a:tr h="370840">
                <a:tc>
                  <a:txBody>
                    <a:bodyPr/>
                    <a:lstStyle/>
                    <a:p>
                      <a:r>
                        <a:rPr lang="en-US" dirty="0"/>
                        <a:t>DFW</a:t>
                      </a:r>
                    </a:p>
                  </a:txBody>
                  <a:tcPr/>
                </a:tc>
                <a:tc>
                  <a:txBody>
                    <a:bodyPr/>
                    <a:lstStyle/>
                    <a:p>
                      <a:r>
                        <a:rPr lang="en-US" dirty="0"/>
                        <a:t>2:00PM</a:t>
                      </a:r>
                    </a:p>
                  </a:txBody>
                  <a:tcPr/>
                </a:tc>
                <a:tc>
                  <a:txBody>
                    <a:bodyPr/>
                    <a:lstStyle/>
                    <a:p>
                      <a:r>
                        <a:rPr lang="en-US" dirty="0"/>
                        <a:t>4:10PM</a:t>
                      </a:r>
                    </a:p>
                  </a:txBody>
                  <a:tcPr/>
                </a:tc>
                <a:tc>
                  <a:txBody>
                    <a:bodyPr/>
                    <a:lstStyle/>
                    <a:p>
                      <a:r>
                        <a:rPr lang="en-US" dirty="0"/>
                        <a:t>AB3391</a:t>
                      </a:r>
                    </a:p>
                  </a:txBody>
                  <a:tcPr/>
                </a:tc>
                <a:tc>
                  <a:txBody>
                    <a:bodyPr/>
                    <a:lstStyle/>
                    <a:p>
                      <a:r>
                        <a:rPr lang="en-US" dirty="0"/>
                        <a:t>1001</a:t>
                      </a:r>
                    </a:p>
                  </a:txBody>
                  <a:tcPr/>
                </a:tc>
                <a:extLst>
                  <a:ext uri="{0D108BD9-81ED-4DB2-BD59-A6C34878D82A}">
                    <a16:rowId xmlns:a16="http://schemas.microsoft.com/office/drawing/2014/main" val="10002"/>
                  </a:ext>
                </a:extLst>
              </a:tr>
              <a:tr h="370840">
                <a:tc>
                  <a:txBody>
                    <a:bodyPr/>
                    <a:lstStyle/>
                    <a:p>
                      <a:r>
                        <a:rPr lang="en-US" dirty="0"/>
                        <a:t>LAX</a:t>
                      </a:r>
                    </a:p>
                  </a:txBody>
                  <a:tcPr/>
                </a:tc>
                <a:tc>
                  <a:txBody>
                    <a:bodyPr/>
                    <a:lstStyle/>
                    <a:p>
                      <a:r>
                        <a:rPr lang="en-US" dirty="0"/>
                        <a:t>9:50PM</a:t>
                      </a:r>
                    </a:p>
                  </a:txBody>
                  <a:tcPr/>
                </a:tc>
                <a:tc>
                  <a:txBody>
                    <a:bodyPr/>
                    <a:lstStyle/>
                    <a:p>
                      <a:r>
                        <a:rPr lang="en-US" dirty="0"/>
                        <a:t>1:00AM</a:t>
                      </a:r>
                    </a:p>
                  </a:txBody>
                  <a:tcPr/>
                </a:tc>
                <a:tc>
                  <a:txBody>
                    <a:bodyPr/>
                    <a:lstStyle/>
                    <a:p>
                      <a:r>
                        <a:rPr lang="en-US" dirty="0"/>
                        <a:t>AB7782</a:t>
                      </a:r>
                    </a:p>
                  </a:txBody>
                  <a:tcPr/>
                </a:tc>
                <a:tc>
                  <a:txBody>
                    <a:bodyPr/>
                    <a:lstStyle/>
                    <a:p>
                      <a:r>
                        <a:rPr lang="en-US" dirty="0"/>
                        <a:t>2231</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88477857"/>
              </p:ext>
            </p:extLst>
          </p:nvPr>
        </p:nvGraphicFramePr>
        <p:xfrm>
          <a:off x="6437143" y="4150681"/>
          <a:ext cx="5131837" cy="14987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0465">
                  <a:extLst>
                    <a:ext uri="{9D8B030D-6E8A-4147-A177-3AD203B41FA5}">
                      <a16:colId xmlns:a16="http://schemas.microsoft.com/office/drawing/2014/main" val="20000"/>
                    </a:ext>
                  </a:extLst>
                </a:gridCol>
                <a:gridCol w="1418253">
                  <a:extLst>
                    <a:ext uri="{9D8B030D-6E8A-4147-A177-3AD203B41FA5}">
                      <a16:colId xmlns:a16="http://schemas.microsoft.com/office/drawing/2014/main" val="20001"/>
                    </a:ext>
                  </a:extLst>
                </a:gridCol>
                <a:gridCol w="811763">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296956">
                  <a:extLst>
                    <a:ext uri="{9D8B030D-6E8A-4147-A177-3AD203B41FA5}">
                      <a16:colId xmlns:a16="http://schemas.microsoft.com/office/drawing/2014/main" val="20004"/>
                    </a:ext>
                  </a:extLst>
                </a:gridCol>
              </a:tblGrid>
              <a:tr h="374694">
                <a:tc>
                  <a:txBody>
                    <a:bodyPr/>
                    <a:lstStyle/>
                    <a:p>
                      <a:r>
                        <a:rPr lang="en-US" dirty="0"/>
                        <a:t>Port</a:t>
                      </a:r>
                    </a:p>
                  </a:txBody>
                  <a:tcPr/>
                </a:tc>
                <a:tc>
                  <a:txBody>
                    <a:bodyPr/>
                    <a:lstStyle/>
                    <a:p>
                      <a:r>
                        <a:rPr lang="en-US" dirty="0"/>
                        <a:t>City</a:t>
                      </a:r>
                    </a:p>
                  </a:txBody>
                  <a:tcPr/>
                </a:tc>
                <a:tc>
                  <a:txBody>
                    <a:bodyPr/>
                    <a:lstStyle/>
                    <a:p>
                      <a:r>
                        <a:rPr lang="en-US" dirty="0"/>
                        <a:t>State</a:t>
                      </a:r>
                    </a:p>
                  </a:txBody>
                  <a:tcPr/>
                </a:tc>
                <a:tc>
                  <a:txBody>
                    <a:bodyPr/>
                    <a:lstStyle/>
                    <a:p>
                      <a:r>
                        <a:rPr lang="en-US" dirty="0"/>
                        <a:t>Growth</a:t>
                      </a:r>
                    </a:p>
                  </a:txBody>
                  <a:tcPr/>
                </a:tc>
                <a:tc>
                  <a:txBody>
                    <a:bodyPr/>
                    <a:lstStyle/>
                    <a:p>
                      <a:r>
                        <a:rPr lang="en-US" dirty="0"/>
                        <a:t>Passengers</a:t>
                      </a:r>
                    </a:p>
                  </a:txBody>
                  <a:tcPr/>
                </a:tc>
                <a:extLst>
                  <a:ext uri="{0D108BD9-81ED-4DB2-BD59-A6C34878D82A}">
                    <a16:rowId xmlns:a16="http://schemas.microsoft.com/office/drawing/2014/main" val="10000"/>
                  </a:ext>
                </a:extLst>
              </a:tr>
              <a:tr h="374694">
                <a:tc>
                  <a:txBody>
                    <a:bodyPr/>
                    <a:lstStyle/>
                    <a:p>
                      <a:r>
                        <a:rPr lang="en-US" dirty="0"/>
                        <a:t>ATL</a:t>
                      </a:r>
                    </a:p>
                  </a:txBody>
                  <a:tcPr/>
                </a:tc>
                <a:tc>
                  <a:txBody>
                    <a:bodyPr/>
                    <a:lstStyle/>
                    <a:p>
                      <a:r>
                        <a:rPr lang="en-US" dirty="0"/>
                        <a:t>Atlanta</a:t>
                      </a:r>
                    </a:p>
                  </a:txBody>
                  <a:tcPr/>
                </a:tc>
                <a:tc>
                  <a:txBody>
                    <a:bodyPr/>
                    <a:lstStyle/>
                    <a:p>
                      <a:r>
                        <a:rPr lang="en-US" dirty="0"/>
                        <a:t>GA</a:t>
                      </a:r>
                    </a:p>
                  </a:txBody>
                  <a:tcPr/>
                </a:tc>
                <a:tc>
                  <a:txBody>
                    <a:bodyPr/>
                    <a:lstStyle/>
                    <a:p>
                      <a:r>
                        <a:rPr lang="en-US" dirty="0"/>
                        <a:t>7.1%</a:t>
                      </a:r>
                    </a:p>
                  </a:txBody>
                  <a:tcPr/>
                </a:tc>
                <a:tc>
                  <a:txBody>
                    <a:bodyPr/>
                    <a:lstStyle/>
                    <a:p>
                      <a:r>
                        <a:rPr lang="en-US" dirty="0"/>
                        <a:t>3,200,000</a:t>
                      </a:r>
                    </a:p>
                  </a:txBody>
                  <a:tcPr/>
                </a:tc>
                <a:extLst>
                  <a:ext uri="{0D108BD9-81ED-4DB2-BD59-A6C34878D82A}">
                    <a16:rowId xmlns:a16="http://schemas.microsoft.com/office/drawing/2014/main" val="10001"/>
                  </a:ext>
                </a:extLst>
              </a:tr>
              <a:tr h="374694">
                <a:tc>
                  <a:txBody>
                    <a:bodyPr/>
                    <a:lstStyle/>
                    <a:p>
                      <a:r>
                        <a:rPr lang="en-US" dirty="0"/>
                        <a:t>DFW</a:t>
                      </a:r>
                    </a:p>
                  </a:txBody>
                  <a:tcPr/>
                </a:tc>
                <a:tc>
                  <a:txBody>
                    <a:bodyPr/>
                    <a:lstStyle/>
                    <a:p>
                      <a:r>
                        <a:rPr lang="en-US" dirty="0"/>
                        <a:t>Dallas</a:t>
                      </a:r>
                    </a:p>
                  </a:txBody>
                  <a:tcPr/>
                </a:tc>
                <a:tc>
                  <a:txBody>
                    <a:bodyPr/>
                    <a:lstStyle/>
                    <a:p>
                      <a:r>
                        <a:rPr lang="en-US" dirty="0"/>
                        <a:t>TX</a:t>
                      </a:r>
                    </a:p>
                  </a:txBody>
                  <a:tcPr/>
                </a:tc>
                <a:tc>
                  <a:txBody>
                    <a:bodyPr/>
                    <a:lstStyle/>
                    <a:p>
                      <a:r>
                        <a:rPr lang="en-US" dirty="0"/>
                        <a:t>0.4%</a:t>
                      </a:r>
                    </a:p>
                  </a:txBody>
                  <a:tcPr/>
                </a:tc>
                <a:tc>
                  <a:txBody>
                    <a:bodyPr/>
                    <a:lstStyle/>
                    <a:p>
                      <a:r>
                        <a:rPr lang="en-US" dirty="0"/>
                        <a:t>2,000,000</a:t>
                      </a:r>
                    </a:p>
                  </a:txBody>
                  <a:tcPr/>
                </a:tc>
                <a:extLst>
                  <a:ext uri="{0D108BD9-81ED-4DB2-BD59-A6C34878D82A}">
                    <a16:rowId xmlns:a16="http://schemas.microsoft.com/office/drawing/2014/main" val="10002"/>
                  </a:ext>
                </a:extLst>
              </a:tr>
              <a:tr h="374694">
                <a:tc>
                  <a:txBody>
                    <a:bodyPr/>
                    <a:lstStyle/>
                    <a:p>
                      <a:r>
                        <a:rPr lang="en-US" dirty="0"/>
                        <a:t>LAX</a:t>
                      </a:r>
                    </a:p>
                  </a:txBody>
                  <a:tcPr/>
                </a:tc>
                <a:tc>
                  <a:txBody>
                    <a:bodyPr/>
                    <a:lstStyle/>
                    <a:p>
                      <a:r>
                        <a:rPr lang="en-US" dirty="0"/>
                        <a:t>Los Angeles</a:t>
                      </a:r>
                    </a:p>
                  </a:txBody>
                  <a:tcPr/>
                </a:tc>
                <a:tc>
                  <a:txBody>
                    <a:bodyPr/>
                    <a:lstStyle/>
                    <a:p>
                      <a:r>
                        <a:rPr lang="en-US" dirty="0"/>
                        <a:t>CA</a:t>
                      </a:r>
                    </a:p>
                  </a:txBody>
                  <a:tcPr/>
                </a:tc>
                <a:tc>
                  <a:txBody>
                    <a:bodyPr/>
                    <a:lstStyle/>
                    <a:p>
                      <a:r>
                        <a:rPr lang="en-US" dirty="0"/>
                        <a:t>5.3%</a:t>
                      </a:r>
                    </a:p>
                  </a:txBody>
                  <a:tcPr/>
                </a:tc>
                <a:tc>
                  <a:txBody>
                    <a:bodyPr/>
                    <a:lstStyle/>
                    <a:p>
                      <a:r>
                        <a:rPr lang="en-US" dirty="0"/>
                        <a:t>1,900,000</a:t>
                      </a:r>
                    </a:p>
                  </a:txBody>
                  <a:tcPr/>
                </a:tc>
                <a:extLst>
                  <a:ext uri="{0D108BD9-81ED-4DB2-BD59-A6C34878D82A}">
                    <a16:rowId xmlns:a16="http://schemas.microsoft.com/office/drawing/2014/main" val="10003"/>
                  </a:ext>
                </a:extLst>
              </a:tr>
            </a:tbl>
          </a:graphicData>
        </a:graphic>
      </p:graphicFrame>
      <p:sp>
        <p:nvSpPr>
          <p:cNvPr id="9" name="Right Arrow 8"/>
          <p:cNvSpPr/>
          <p:nvPr/>
        </p:nvSpPr>
        <p:spPr>
          <a:xfrm>
            <a:off x="5345299" y="3977152"/>
            <a:ext cx="550506" cy="429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097280" y="5978861"/>
            <a:ext cx="4036903" cy="307777"/>
          </a:xfrm>
          <a:prstGeom prst="rect">
            <a:avLst/>
          </a:prstGeom>
          <a:noFill/>
        </p:spPr>
        <p:txBody>
          <a:bodyPr wrap="square" rtlCol="0">
            <a:spAutoFit/>
          </a:bodyPr>
          <a:lstStyle/>
          <a:p>
            <a:r>
              <a:rPr lang="en-US" sz="1400" dirty="0"/>
              <a:t>Image Credit: Antony Theobald via Flickr</a:t>
            </a:r>
          </a:p>
        </p:txBody>
      </p:sp>
      <p:sp>
        <p:nvSpPr>
          <p:cNvPr id="12" name="Date Placeholder 11"/>
          <p:cNvSpPr>
            <a:spLocks noGrp="1"/>
          </p:cNvSpPr>
          <p:nvPr>
            <p:ph type="dt" sz="half" idx="10"/>
          </p:nvPr>
        </p:nvSpPr>
        <p:spPr/>
        <p:txBody>
          <a:bodyPr/>
          <a:lstStyle/>
          <a:p>
            <a:fld id="{494A23AD-AF22-4772-82F9-5B7574D26518}" type="datetime1">
              <a:rPr lang="en-US" smtClean="0"/>
              <a:t>1/24/2021</a:t>
            </a:fld>
            <a:endParaRPr lang="en-US" dirty="0"/>
          </a:p>
        </p:txBody>
      </p:sp>
      <p:sp>
        <p:nvSpPr>
          <p:cNvPr id="13" name="Footer Placeholder 12"/>
          <p:cNvSpPr>
            <a:spLocks noGrp="1"/>
          </p:cNvSpPr>
          <p:nvPr>
            <p:ph type="ftr" sz="quarter" idx="11"/>
          </p:nvPr>
        </p:nvSpPr>
        <p:spPr/>
        <p:txBody>
          <a:bodyPr/>
          <a:lstStyle/>
          <a:p>
            <a:r>
              <a:rPr lang="en-US" dirty="0"/>
              <a:t>Transportation Big Data Analytics</a:t>
            </a:r>
          </a:p>
        </p:txBody>
      </p:sp>
      <p:sp>
        <p:nvSpPr>
          <p:cNvPr id="14" name="Slide Number Placeholder 1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082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关系型</a:t>
            </a:r>
            <a:r>
              <a:rPr lang="en-US" dirty="0"/>
              <a:t> DBMS </a:t>
            </a:r>
            <a:r>
              <a:rPr lang="zh-CN" altLang="en-US" dirty="0"/>
              <a:t>实例</a:t>
            </a:r>
            <a:endParaRPr lang="en-US" dirty="0"/>
          </a:p>
        </p:txBody>
      </p:sp>
      <p:sp>
        <p:nvSpPr>
          <p:cNvPr id="3" name="Content Placeholder 2"/>
          <p:cNvSpPr>
            <a:spLocks noGrp="1"/>
          </p:cNvSpPr>
          <p:nvPr>
            <p:ph idx="1"/>
          </p:nvPr>
        </p:nvSpPr>
        <p:spPr/>
        <p:txBody>
          <a:bodyPr>
            <a:normAutofit/>
          </a:bodyPr>
          <a:lstStyle/>
          <a:p>
            <a:pPr>
              <a:lnSpc>
                <a:spcPct val="200000"/>
              </a:lnSpc>
              <a:spcAft>
                <a:spcPts val="1200"/>
              </a:spcAft>
            </a:pPr>
            <a:r>
              <a:rPr lang="zh-CN" altLang="en-US" sz="2400" i="1" dirty="0"/>
              <a:t>一个例子说明我们为什么需要数据库：</a:t>
            </a:r>
            <a:endParaRPr lang="en-US" dirty="0"/>
          </a:p>
          <a:p>
            <a:r>
              <a:rPr lang="zh-CN" altLang="en-US" dirty="0"/>
              <a:t>假设我们正在构建一个存储以下信息的系统</a:t>
            </a:r>
            <a:r>
              <a:rPr lang="en-US" dirty="0"/>
              <a:t>:</a:t>
            </a:r>
          </a:p>
          <a:p>
            <a:pPr lvl="1"/>
            <a:endParaRPr lang="en-US" dirty="0"/>
          </a:p>
          <a:p>
            <a:pPr lvl="1"/>
            <a:r>
              <a:rPr lang="zh-CN" altLang="en-US" dirty="0"/>
              <a:t>学生</a:t>
            </a:r>
            <a:r>
              <a:rPr lang="en-US" altLang="zh-CN" dirty="0"/>
              <a:t>student</a:t>
            </a:r>
            <a:endParaRPr lang="en-US" dirty="0"/>
          </a:p>
          <a:p>
            <a:pPr lvl="1"/>
            <a:r>
              <a:rPr lang="zh-CN" altLang="en-US" dirty="0"/>
              <a:t>课程</a:t>
            </a:r>
            <a:r>
              <a:rPr lang="en-US" altLang="zh-CN" dirty="0"/>
              <a:t>courses</a:t>
            </a:r>
            <a:endParaRPr lang="en-US" dirty="0"/>
          </a:p>
          <a:p>
            <a:pPr lvl="1"/>
            <a:r>
              <a:rPr lang="zh-CN" altLang="en-US" dirty="0"/>
              <a:t>教授</a:t>
            </a:r>
            <a:r>
              <a:rPr lang="en-US" altLang="zh-CN" dirty="0"/>
              <a:t>professors</a:t>
            </a:r>
            <a:endParaRPr lang="en-US" dirty="0"/>
          </a:p>
          <a:p>
            <a:pPr lvl="1"/>
            <a:r>
              <a:rPr lang="zh-CN" altLang="en-US" dirty="0"/>
              <a:t>谁上什么课，谁教什么课</a:t>
            </a:r>
            <a:endParaRPr lang="en-US" sz="3200" dirty="0"/>
          </a:p>
        </p:txBody>
      </p:sp>
      <p:sp>
        <p:nvSpPr>
          <p:cNvPr id="7" name="Date Placeholder 6"/>
          <p:cNvSpPr>
            <a:spLocks noGrp="1"/>
          </p:cNvSpPr>
          <p:nvPr>
            <p:ph type="dt" sz="half" idx="10"/>
          </p:nvPr>
        </p:nvSpPr>
        <p:spPr/>
        <p:txBody>
          <a:bodyPr/>
          <a:lstStyle/>
          <a:p>
            <a:fld id="{6643BD94-864B-4516-9103-2095BF056B58}"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07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关系型</a:t>
            </a:r>
            <a:r>
              <a:rPr lang="en-US" dirty="0"/>
              <a:t> DBMS </a:t>
            </a:r>
            <a:r>
              <a:rPr lang="zh-CN" altLang="en-US" dirty="0"/>
              <a:t>实例</a:t>
            </a:r>
            <a:endParaRPr lang="en-US" dirty="0"/>
          </a:p>
        </p:txBody>
      </p:sp>
      <p:sp>
        <p:nvSpPr>
          <p:cNvPr id="3" name="Content Placeholder 2"/>
          <p:cNvSpPr>
            <a:spLocks noGrp="1"/>
          </p:cNvSpPr>
          <p:nvPr>
            <p:ph idx="1"/>
          </p:nvPr>
        </p:nvSpPr>
        <p:spPr/>
        <p:txBody>
          <a:bodyPr>
            <a:normAutofit/>
          </a:bodyPr>
          <a:lstStyle/>
          <a:p>
            <a:pPr>
              <a:lnSpc>
                <a:spcPct val="200000"/>
              </a:lnSpc>
            </a:pPr>
            <a:r>
              <a:rPr lang="zh-CN" altLang="en-US" dirty="0"/>
              <a:t>如果我们不使用 </a:t>
            </a:r>
            <a:r>
              <a:rPr lang="en-US" dirty="0"/>
              <a:t>DBMS</a:t>
            </a:r>
            <a:r>
              <a:rPr lang="zh-CN" altLang="en-US" dirty="0"/>
              <a:t>，我们该怎么做呢？</a:t>
            </a:r>
            <a:endParaRPr lang="en-US" dirty="0"/>
          </a:p>
          <a:p>
            <a:endParaRPr lang="en-US" sz="3200" dirty="0"/>
          </a:p>
        </p:txBody>
      </p:sp>
      <p:grpSp>
        <p:nvGrpSpPr>
          <p:cNvPr id="4" name="Group 5"/>
          <p:cNvGrpSpPr>
            <a:grpSpLocks/>
          </p:cNvGrpSpPr>
          <p:nvPr/>
        </p:nvGrpSpPr>
        <p:grpSpPr bwMode="auto">
          <a:xfrm>
            <a:off x="2207661" y="3019215"/>
            <a:ext cx="7534275" cy="1316038"/>
            <a:chOff x="510" y="1728"/>
            <a:chExt cx="4746" cy="829"/>
          </a:xfrm>
        </p:grpSpPr>
        <p:sp>
          <p:nvSpPr>
            <p:cNvPr id="5" name="AutoShape 6"/>
            <p:cNvSpPr>
              <a:spLocks noChangeArrowheads="1"/>
            </p:cNvSpPr>
            <p:nvPr/>
          </p:nvSpPr>
          <p:spPr bwMode="auto">
            <a:xfrm>
              <a:off x="576" y="1728"/>
              <a:ext cx="912" cy="361"/>
            </a:xfrm>
            <a:prstGeom prst="flowChartDocument">
              <a:avLst/>
            </a:prstGeom>
            <a:solidFill>
              <a:srgbClr val="FFFF66"/>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dirty="0">
                <a:latin typeface="+mn-lt"/>
              </a:endParaRPr>
            </a:p>
          </p:txBody>
        </p:sp>
        <p:sp>
          <p:nvSpPr>
            <p:cNvPr id="6" name="AutoShape 7"/>
            <p:cNvSpPr>
              <a:spLocks noChangeArrowheads="1"/>
            </p:cNvSpPr>
            <p:nvPr/>
          </p:nvSpPr>
          <p:spPr bwMode="auto">
            <a:xfrm>
              <a:off x="2256" y="1728"/>
              <a:ext cx="912" cy="361"/>
            </a:xfrm>
            <a:prstGeom prst="flowChartDocument">
              <a:avLst/>
            </a:prstGeom>
            <a:solidFill>
              <a:srgbClr val="FFFF66"/>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dirty="0">
                <a:latin typeface="+mn-lt"/>
              </a:endParaRPr>
            </a:p>
          </p:txBody>
        </p:sp>
        <p:sp>
          <p:nvSpPr>
            <p:cNvPr id="7" name="AutoShape 8"/>
            <p:cNvSpPr>
              <a:spLocks noChangeArrowheads="1"/>
            </p:cNvSpPr>
            <p:nvPr/>
          </p:nvSpPr>
          <p:spPr bwMode="auto">
            <a:xfrm>
              <a:off x="3936" y="1728"/>
              <a:ext cx="912" cy="361"/>
            </a:xfrm>
            <a:prstGeom prst="flowChartDocument">
              <a:avLst/>
            </a:prstGeom>
            <a:solidFill>
              <a:srgbClr val="FFFF66"/>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dirty="0">
                <a:latin typeface="+mn-lt"/>
              </a:endParaRPr>
            </a:p>
          </p:txBody>
        </p:sp>
        <p:sp>
          <p:nvSpPr>
            <p:cNvPr id="8" name="Rectangle 9"/>
            <p:cNvSpPr>
              <a:spLocks noChangeArrowheads="1"/>
            </p:cNvSpPr>
            <p:nvPr/>
          </p:nvSpPr>
          <p:spPr bwMode="auto">
            <a:xfrm>
              <a:off x="510" y="2269"/>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sz="2400" dirty="0">
                  <a:latin typeface="+mn-lt"/>
                </a:rPr>
                <a:t>students.txt</a:t>
              </a:r>
            </a:p>
          </p:txBody>
        </p:sp>
        <p:sp>
          <p:nvSpPr>
            <p:cNvPr id="9" name="Rectangle 10"/>
            <p:cNvSpPr>
              <a:spLocks noChangeArrowheads="1"/>
            </p:cNvSpPr>
            <p:nvPr/>
          </p:nvSpPr>
          <p:spPr bwMode="auto">
            <a:xfrm>
              <a:off x="2205" y="2269"/>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sz="2400" dirty="0">
                  <a:latin typeface="+mn-lt"/>
                </a:rPr>
                <a:t>courses.txt</a:t>
              </a:r>
            </a:p>
          </p:txBody>
        </p:sp>
        <p:sp>
          <p:nvSpPr>
            <p:cNvPr id="10" name="Rectangle 11"/>
            <p:cNvSpPr>
              <a:spLocks noChangeArrowheads="1"/>
            </p:cNvSpPr>
            <p:nvPr/>
          </p:nvSpPr>
          <p:spPr bwMode="auto">
            <a:xfrm>
              <a:off x="3768" y="2269"/>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sz="2400" dirty="0">
                  <a:latin typeface="+mn-lt"/>
                </a:rPr>
                <a:t>professors.txt</a:t>
              </a:r>
            </a:p>
          </p:txBody>
        </p:sp>
      </p:grpSp>
      <p:sp>
        <p:nvSpPr>
          <p:cNvPr id="11" name="Rectangle 10"/>
          <p:cNvSpPr/>
          <p:nvPr/>
        </p:nvSpPr>
        <p:spPr>
          <a:xfrm>
            <a:off x="1080775" y="5191042"/>
            <a:ext cx="5763116" cy="461665"/>
          </a:xfrm>
          <a:prstGeom prst="rect">
            <a:avLst/>
          </a:prstGeom>
        </p:spPr>
        <p:txBody>
          <a:bodyPr wrap="none">
            <a:spAutoFit/>
          </a:bodyPr>
          <a:lstStyle/>
          <a:p>
            <a:r>
              <a:rPr lang="zh-CN" altLang="en-US" sz="2400" dirty="0"/>
              <a:t>然后编写 </a:t>
            </a:r>
            <a:r>
              <a:rPr lang="en-US" altLang="zh-CN" sz="2400" dirty="0"/>
              <a:t>C </a:t>
            </a:r>
            <a:r>
              <a:rPr lang="zh-CN" altLang="en-US" sz="2400" dirty="0"/>
              <a:t>或 </a:t>
            </a:r>
            <a:r>
              <a:rPr lang="en-US" altLang="zh-CN" sz="2400" dirty="0"/>
              <a:t>Java </a:t>
            </a:r>
            <a:r>
              <a:rPr lang="zh-CN" altLang="en-US" sz="2400" dirty="0"/>
              <a:t>程序以实现特定任务。</a:t>
            </a:r>
            <a:endParaRPr lang="en-US" sz="2400" dirty="0"/>
          </a:p>
        </p:txBody>
      </p:sp>
      <p:sp>
        <p:nvSpPr>
          <p:cNvPr id="12" name="Rectangle 11"/>
          <p:cNvSpPr/>
          <p:nvPr/>
        </p:nvSpPr>
        <p:spPr>
          <a:xfrm>
            <a:off x="1080775" y="4621003"/>
            <a:ext cx="2031325" cy="461665"/>
          </a:xfrm>
          <a:prstGeom prst="rect">
            <a:avLst/>
          </a:prstGeom>
        </p:spPr>
        <p:txBody>
          <a:bodyPr wrap="none">
            <a:spAutoFit/>
          </a:bodyPr>
          <a:lstStyle/>
          <a:p>
            <a:r>
              <a:rPr lang="zh-CN" altLang="en-US" sz="2400" dirty="0"/>
              <a:t>使用文本文件</a:t>
            </a:r>
            <a:endParaRPr lang="en-US" sz="2400" dirty="0"/>
          </a:p>
        </p:txBody>
      </p:sp>
      <p:sp>
        <p:nvSpPr>
          <p:cNvPr id="16" name="Date Placeholder 15"/>
          <p:cNvSpPr>
            <a:spLocks noGrp="1"/>
          </p:cNvSpPr>
          <p:nvPr>
            <p:ph type="dt" sz="half" idx="10"/>
          </p:nvPr>
        </p:nvSpPr>
        <p:spPr/>
        <p:txBody>
          <a:bodyPr/>
          <a:lstStyle/>
          <a:p>
            <a:fld id="{F36E3399-55F8-49D0-886D-2DEC5AD05E57}" type="datetime1">
              <a:rPr lang="en-US" smtClean="0"/>
              <a:t>1/24/2021</a:t>
            </a:fld>
            <a:endParaRPr lang="en-US" dirty="0"/>
          </a:p>
        </p:txBody>
      </p:sp>
      <p:sp>
        <p:nvSpPr>
          <p:cNvPr id="17" name="Footer Placeholder 16"/>
          <p:cNvSpPr>
            <a:spLocks noGrp="1"/>
          </p:cNvSpPr>
          <p:nvPr>
            <p:ph type="ftr" sz="quarter" idx="11"/>
          </p:nvPr>
        </p:nvSpPr>
        <p:spPr/>
        <p:txBody>
          <a:bodyPr/>
          <a:lstStyle/>
          <a:p>
            <a:r>
              <a:rPr lang="en-US" dirty="0"/>
              <a:t>Transportation Big Data Analytics</a:t>
            </a:r>
          </a:p>
        </p:txBody>
      </p:sp>
      <p:sp>
        <p:nvSpPr>
          <p:cNvPr id="18" name="Slide Number Placeholder 17"/>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6225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关系型</a:t>
            </a:r>
            <a:r>
              <a:rPr lang="en-US" altLang="zh-CN" dirty="0"/>
              <a:t> DBMS </a:t>
            </a:r>
            <a:r>
              <a:rPr lang="zh-CN" altLang="en-US" dirty="0"/>
              <a:t>实例</a:t>
            </a:r>
            <a:endParaRPr lang="en-US" dirty="0"/>
          </a:p>
        </p:txBody>
      </p:sp>
      <p:sp>
        <p:nvSpPr>
          <p:cNvPr id="3" name="Content Placeholder 2"/>
          <p:cNvSpPr>
            <a:spLocks noGrp="1"/>
          </p:cNvSpPr>
          <p:nvPr>
            <p:ph idx="1"/>
          </p:nvPr>
        </p:nvSpPr>
        <p:spPr/>
        <p:txBody>
          <a:bodyPr>
            <a:noAutofit/>
          </a:bodyPr>
          <a:lstStyle/>
          <a:p>
            <a:pPr>
              <a:lnSpc>
                <a:spcPct val="120000"/>
              </a:lnSpc>
            </a:pPr>
            <a:r>
              <a:rPr lang="zh-CN" altLang="en-US" sz="2400" dirty="0"/>
              <a:t>程序被开发后，学生们可以使用它们来注册课程</a:t>
            </a:r>
            <a:endParaRPr lang="en-US" altLang="zh-CN" sz="2400" dirty="0"/>
          </a:p>
          <a:p>
            <a:pPr>
              <a:lnSpc>
                <a:spcPct val="120000"/>
              </a:lnSpc>
            </a:pPr>
            <a:endParaRPr lang="en-US" altLang="zh-CN" sz="2400" dirty="0"/>
          </a:p>
          <a:p>
            <a:pPr>
              <a:lnSpc>
                <a:spcPct val="120000"/>
              </a:lnSpc>
            </a:pPr>
            <a:r>
              <a:rPr lang="zh-CN" altLang="en-US" sz="2400" dirty="0"/>
              <a:t>假设学生“</a:t>
            </a:r>
            <a:r>
              <a:rPr lang="en-US" altLang="zh-CN" sz="2400" dirty="0"/>
              <a:t>Johan”</a:t>
            </a:r>
            <a:r>
              <a:rPr lang="zh-CN" altLang="en-US" sz="2400" dirty="0"/>
              <a:t>想要注册“</a:t>
            </a:r>
            <a:r>
              <a:rPr lang="en-US" altLang="zh-CN" sz="2400" dirty="0"/>
              <a:t>CEE412”</a:t>
            </a:r>
            <a:r>
              <a:rPr lang="zh-CN" altLang="en-US" sz="2400" dirty="0"/>
              <a:t>，那么程序需要进行以下操作：</a:t>
            </a:r>
            <a:endParaRPr lang="en-US" altLang="zh-CN" sz="2400" dirty="0"/>
          </a:p>
          <a:p>
            <a:pPr lvl="1">
              <a:lnSpc>
                <a:spcPct val="120000"/>
              </a:lnSpc>
              <a:spcAft>
                <a:spcPts val="600"/>
              </a:spcAft>
            </a:pPr>
            <a:r>
              <a:rPr lang="zh-CN" altLang="en-US" sz="2000" dirty="0"/>
              <a:t>读</a:t>
            </a:r>
            <a:r>
              <a:rPr lang="en-US" altLang="zh-CN" sz="2000" dirty="0"/>
              <a:t>' student.txt '</a:t>
            </a:r>
          </a:p>
          <a:p>
            <a:pPr lvl="1">
              <a:lnSpc>
                <a:spcPct val="120000"/>
              </a:lnSpc>
              <a:spcAft>
                <a:spcPts val="600"/>
              </a:spcAft>
            </a:pPr>
            <a:r>
              <a:rPr lang="zh-CN" altLang="en-US" sz="2000" dirty="0"/>
              <a:t>读</a:t>
            </a:r>
            <a:r>
              <a:rPr lang="en-US" altLang="zh-CN" sz="2000" dirty="0"/>
              <a:t>' courses.txt '</a:t>
            </a:r>
          </a:p>
          <a:p>
            <a:pPr lvl="1">
              <a:lnSpc>
                <a:spcPct val="120000"/>
              </a:lnSpc>
              <a:spcAft>
                <a:spcPts val="600"/>
              </a:spcAft>
            </a:pPr>
            <a:r>
              <a:rPr lang="zh-CN" altLang="en-US" sz="2000" dirty="0"/>
              <a:t>在</a:t>
            </a:r>
            <a:r>
              <a:rPr lang="en-US" altLang="zh-CN" sz="2000" dirty="0"/>
              <a:t>' student.txt '</a:t>
            </a:r>
            <a:r>
              <a:rPr lang="zh-CN" altLang="en-US" sz="2000" dirty="0"/>
              <a:t>中查找并更新“</a:t>
            </a:r>
            <a:r>
              <a:rPr lang="en-US" altLang="zh-CN" sz="2000" dirty="0"/>
              <a:t>Johan</a:t>
            </a:r>
            <a:r>
              <a:rPr lang="zh-CN" altLang="en-US" sz="2000" dirty="0"/>
              <a:t>”的记录</a:t>
            </a:r>
            <a:endParaRPr lang="en-US" altLang="zh-CN" sz="2000" dirty="0"/>
          </a:p>
          <a:p>
            <a:pPr lvl="1">
              <a:lnSpc>
                <a:spcPct val="120000"/>
              </a:lnSpc>
              <a:spcAft>
                <a:spcPts val="600"/>
              </a:spcAft>
            </a:pPr>
            <a:r>
              <a:rPr lang="zh-CN" altLang="en-US" sz="2000" dirty="0"/>
              <a:t>在</a:t>
            </a:r>
            <a:r>
              <a:rPr lang="en-US" altLang="zh-CN" sz="2000" dirty="0"/>
              <a:t>' courses.txt '</a:t>
            </a:r>
            <a:r>
              <a:rPr lang="zh-CN" altLang="en-US" sz="2000" dirty="0"/>
              <a:t>中查找并更新“</a:t>
            </a:r>
            <a:r>
              <a:rPr lang="en-US" altLang="zh-CN" sz="2000" dirty="0"/>
              <a:t>CEE412</a:t>
            </a:r>
            <a:r>
              <a:rPr lang="zh-CN" altLang="en-US" sz="2000" dirty="0"/>
              <a:t>”的记录</a:t>
            </a:r>
            <a:endParaRPr lang="en-US" altLang="zh-CN" sz="2000" dirty="0"/>
          </a:p>
          <a:p>
            <a:pPr lvl="1">
              <a:lnSpc>
                <a:spcPct val="120000"/>
              </a:lnSpc>
              <a:spcAft>
                <a:spcPts val="600"/>
              </a:spcAft>
            </a:pPr>
            <a:r>
              <a:rPr lang="zh-CN" altLang="en-US" sz="2000" dirty="0"/>
              <a:t>写入</a:t>
            </a:r>
            <a:r>
              <a:rPr lang="en-US" altLang="zh-CN" sz="2000" dirty="0"/>
              <a:t>' student.txt '</a:t>
            </a:r>
          </a:p>
          <a:p>
            <a:pPr lvl="1">
              <a:lnSpc>
                <a:spcPct val="120000"/>
              </a:lnSpc>
              <a:spcAft>
                <a:spcPts val="600"/>
              </a:spcAft>
            </a:pPr>
            <a:r>
              <a:rPr lang="zh-CN" altLang="en-US" sz="2000" dirty="0"/>
              <a:t>写入</a:t>
            </a:r>
            <a:r>
              <a:rPr lang="en-US" altLang="zh-CN" sz="2000" dirty="0"/>
              <a:t>' courses.txt '</a:t>
            </a:r>
          </a:p>
          <a:p>
            <a:pPr marL="201168" lvl="1" indent="0">
              <a:lnSpc>
                <a:spcPct val="100000"/>
              </a:lnSpc>
              <a:spcAft>
                <a:spcPts val="600"/>
              </a:spcAft>
              <a:buNone/>
            </a:pPr>
            <a:endParaRPr lang="en-US" sz="2000" dirty="0"/>
          </a:p>
        </p:txBody>
      </p:sp>
      <p:sp>
        <p:nvSpPr>
          <p:cNvPr id="7" name="Date Placeholder 6"/>
          <p:cNvSpPr>
            <a:spLocks noGrp="1"/>
          </p:cNvSpPr>
          <p:nvPr>
            <p:ph type="dt" sz="half" idx="10"/>
          </p:nvPr>
        </p:nvSpPr>
        <p:spPr/>
        <p:txBody>
          <a:bodyPr/>
          <a:lstStyle/>
          <a:p>
            <a:fld id="{5F663FC5-C425-46DC-A7B8-D62C5064ED4E}"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2947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xplosion 2 14"/>
          <p:cNvSpPr/>
          <p:nvPr/>
        </p:nvSpPr>
        <p:spPr>
          <a:xfrm rot="754798">
            <a:off x="3369740" y="4079305"/>
            <a:ext cx="3537037" cy="195101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zh-CN" altLang="en-US" dirty="0"/>
              <a:t>关系型</a:t>
            </a:r>
            <a:r>
              <a:rPr lang="en-US" altLang="zh-CN" dirty="0"/>
              <a:t> DBMS </a:t>
            </a:r>
            <a:r>
              <a:rPr lang="zh-CN" altLang="en-US" dirty="0"/>
              <a:t>实例</a:t>
            </a:r>
            <a:endParaRPr lang="en-US" dirty="0"/>
          </a:p>
        </p:txBody>
      </p:sp>
      <p:sp>
        <p:nvSpPr>
          <p:cNvPr id="7" name="Rectangle 8"/>
          <p:cNvSpPr>
            <a:spLocks noChangeArrowheads="1"/>
          </p:cNvSpPr>
          <p:nvPr/>
        </p:nvSpPr>
        <p:spPr bwMode="auto">
          <a:xfrm>
            <a:off x="3562700" y="4726770"/>
            <a:ext cx="3260116" cy="80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120000"/>
              </a:lnSpc>
              <a:spcAft>
                <a:spcPts val="600"/>
              </a:spcAft>
            </a:pPr>
            <a:r>
              <a:rPr lang="zh-CN" altLang="en-US" dirty="0"/>
              <a:t>写入</a:t>
            </a:r>
            <a:r>
              <a:rPr lang="en-US" altLang="zh-CN" dirty="0"/>
              <a:t>' student.txt '</a:t>
            </a:r>
          </a:p>
          <a:p>
            <a:pPr lvl="1">
              <a:lnSpc>
                <a:spcPct val="120000"/>
              </a:lnSpc>
              <a:spcAft>
                <a:spcPts val="600"/>
              </a:spcAft>
            </a:pPr>
            <a:r>
              <a:rPr lang="zh-CN" altLang="en-US" dirty="0"/>
              <a:t>写入</a:t>
            </a:r>
            <a:r>
              <a:rPr lang="en-US" altLang="zh-CN" dirty="0"/>
              <a:t>' courses.txt '</a:t>
            </a:r>
          </a:p>
        </p:txBody>
      </p:sp>
      <p:cxnSp>
        <p:nvCxnSpPr>
          <p:cNvPr id="9" name="Straight Arrow Connector 8"/>
          <p:cNvCxnSpPr/>
          <p:nvPr/>
        </p:nvCxnSpPr>
        <p:spPr>
          <a:xfrm>
            <a:off x="2959189" y="3717537"/>
            <a:ext cx="610362" cy="656505"/>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a:off x="6461205" y="3729894"/>
            <a:ext cx="631572" cy="656505"/>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887" y="4001479"/>
            <a:ext cx="2628822" cy="1934347"/>
          </a:xfrm>
          <a:prstGeom prst="rect">
            <a:avLst/>
          </a:prstGeom>
          <a:ln>
            <a:noFill/>
          </a:ln>
          <a:effectLst>
            <a:outerShdw blurRad="292100" dist="139700" dir="2700000" algn="tl" rotWithShape="0">
              <a:srgbClr val="333333">
                <a:alpha val="65000"/>
              </a:srgbClr>
            </a:outerShdw>
          </a:effectLst>
        </p:spPr>
      </p:pic>
      <p:sp>
        <p:nvSpPr>
          <p:cNvPr id="16" name="Right Arrow 15"/>
          <p:cNvSpPr/>
          <p:nvPr/>
        </p:nvSpPr>
        <p:spPr>
          <a:xfrm>
            <a:off x="7038081" y="4650602"/>
            <a:ext cx="1014182" cy="636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a:t>
            </a:r>
          </a:p>
        </p:txBody>
      </p:sp>
      <p:sp>
        <p:nvSpPr>
          <p:cNvPr id="17" name="TextBox 16"/>
          <p:cNvSpPr txBox="1"/>
          <p:nvPr/>
        </p:nvSpPr>
        <p:spPr>
          <a:xfrm>
            <a:off x="1097280" y="5963612"/>
            <a:ext cx="3853543" cy="307777"/>
          </a:xfrm>
          <a:prstGeom prst="rect">
            <a:avLst/>
          </a:prstGeom>
          <a:noFill/>
        </p:spPr>
        <p:txBody>
          <a:bodyPr wrap="square" rtlCol="0">
            <a:spAutoFit/>
          </a:bodyPr>
          <a:lstStyle/>
          <a:p>
            <a:r>
              <a:rPr lang="en-US" sz="1400" dirty="0"/>
              <a:t>Image Credit: Ruin Raider via Flickr</a:t>
            </a:r>
          </a:p>
        </p:txBody>
      </p:sp>
      <p:sp>
        <p:nvSpPr>
          <p:cNvPr id="18" name="Content Placeholder 2"/>
          <p:cNvSpPr txBox="1">
            <a:spLocks/>
          </p:cNvSpPr>
          <p:nvPr/>
        </p:nvSpPr>
        <p:spPr>
          <a:xfrm>
            <a:off x="795276" y="1261073"/>
            <a:ext cx="5488078" cy="50604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r>
              <a:rPr lang="en-US" sz="2400" dirty="0">
                <a:solidFill>
                  <a:schemeClr val="accent2"/>
                </a:solidFill>
              </a:rPr>
              <a:t>Johan:</a:t>
            </a:r>
          </a:p>
          <a:p>
            <a:pPr lvl="1">
              <a:lnSpc>
                <a:spcPct val="120000"/>
              </a:lnSpc>
            </a:pPr>
            <a:r>
              <a:rPr lang="zh-CN" altLang="en-US" sz="2000" dirty="0">
                <a:solidFill>
                  <a:schemeClr val="accent2"/>
                </a:solidFill>
              </a:rPr>
              <a:t>读</a:t>
            </a:r>
            <a:r>
              <a:rPr lang="en-US" altLang="zh-CN" sz="2000" dirty="0">
                <a:solidFill>
                  <a:schemeClr val="accent2"/>
                </a:solidFill>
              </a:rPr>
              <a:t>' </a:t>
            </a:r>
            <a:r>
              <a:rPr lang="en-US" sz="2000" dirty="0">
                <a:solidFill>
                  <a:schemeClr val="accent2"/>
                </a:solidFill>
              </a:rPr>
              <a:t>student.txt '</a:t>
            </a:r>
          </a:p>
          <a:p>
            <a:pPr lvl="1">
              <a:lnSpc>
                <a:spcPct val="120000"/>
              </a:lnSpc>
            </a:pPr>
            <a:r>
              <a:rPr lang="zh-CN" altLang="en-US" sz="2000" dirty="0">
                <a:solidFill>
                  <a:schemeClr val="accent2"/>
                </a:solidFill>
              </a:rPr>
              <a:t>读</a:t>
            </a:r>
            <a:r>
              <a:rPr lang="en-US" altLang="zh-CN" sz="2000" dirty="0">
                <a:solidFill>
                  <a:schemeClr val="accent2"/>
                </a:solidFill>
              </a:rPr>
              <a:t>' </a:t>
            </a:r>
            <a:r>
              <a:rPr lang="en-US" sz="2000" dirty="0">
                <a:solidFill>
                  <a:schemeClr val="accent2"/>
                </a:solidFill>
              </a:rPr>
              <a:t>courses.txt '</a:t>
            </a:r>
          </a:p>
          <a:p>
            <a:pPr lvl="1">
              <a:lnSpc>
                <a:spcPct val="120000"/>
              </a:lnSpc>
            </a:pPr>
            <a:r>
              <a:rPr lang="zh-CN" altLang="en-US" sz="2000" dirty="0">
                <a:solidFill>
                  <a:schemeClr val="accent2"/>
                </a:solidFill>
              </a:rPr>
              <a:t>在</a:t>
            </a:r>
            <a:r>
              <a:rPr lang="en-US" altLang="zh-CN" sz="2000" dirty="0">
                <a:solidFill>
                  <a:schemeClr val="accent2"/>
                </a:solidFill>
              </a:rPr>
              <a:t>' </a:t>
            </a:r>
            <a:r>
              <a:rPr lang="en-US" sz="2000" dirty="0">
                <a:solidFill>
                  <a:schemeClr val="accent2"/>
                </a:solidFill>
              </a:rPr>
              <a:t>student.txt '</a:t>
            </a:r>
            <a:r>
              <a:rPr lang="zh-CN" altLang="en-US" sz="2000" dirty="0">
                <a:solidFill>
                  <a:schemeClr val="accent2"/>
                </a:solidFill>
              </a:rPr>
              <a:t>中查找并更新“</a:t>
            </a:r>
            <a:r>
              <a:rPr lang="en-US" sz="2000" dirty="0">
                <a:solidFill>
                  <a:schemeClr val="accent2"/>
                </a:solidFill>
              </a:rPr>
              <a:t>Johan”</a:t>
            </a:r>
            <a:r>
              <a:rPr lang="zh-CN" altLang="en-US" sz="2000" dirty="0">
                <a:solidFill>
                  <a:schemeClr val="accent2"/>
                </a:solidFill>
              </a:rPr>
              <a:t>的记录</a:t>
            </a:r>
          </a:p>
          <a:p>
            <a:pPr lvl="1">
              <a:lnSpc>
                <a:spcPct val="120000"/>
              </a:lnSpc>
            </a:pPr>
            <a:r>
              <a:rPr lang="zh-CN" altLang="en-US" sz="2000" dirty="0">
                <a:solidFill>
                  <a:schemeClr val="accent2"/>
                </a:solidFill>
              </a:rPr>
              <a:t>在</a:t>
            </a:r>
            <a:r>
              <a:rPr lang="en-US" altLang="zh-CN" sz="2000" dirty="0">
                <a:solidFill>
                  <a:schemeClr val="accent2"/>
                </a:solidFill>
              </a:rPr>
              <a:t>' </a:t>
            </a:r>
            <a:r>
              <a:rPr lang="en-US" sz="2000" dirty="0">
                <a:solidFill>
                  <a:schemeClr val="accent2"/>
                </a:solidFill>
              </a:rPr>
              <a:t>courses.txt '</a:t>
            </a:r>
            <a:r>
              <a:rPr lang="zh-CN" altLang="en-US" sz="2000" dirty="0">
                <a:solidFill>
                  <a:schemeClr val="accent2"/>
                </a:solidFill>
              </a:rPr>
              <a:t>中查找并更新“</a:t>
            </a:r>
            <a:r>
              <a:rPr lang="en-US" sz="2000" dirty="0">
                <a:solidFill>
                  <a:schemeClr val="accent2"/>
                </a:solidFill>
              </a:rPr>
              <a:t>CEE412”</a:t>
            </a:r>
            <a:r>
              <a:rPr lang="zh-CN" altLang="en-US" sz="2000" dirty="0">
                <a:solidFill>
                  <a:schemeClr val="accent2"/>
                </a:solidFill>
              </a:rPr>
              <a:t>的记录</a:t>
            </a:r>
          </a:p>
        </p:txBody>
      </p:sp>
      <p:sp>
        <p:nvSpPr>
          <p:cNvPr id="19" name="Content Placeholder 2"/>
          <p:cNvSpPr txBox="1">
            <a:spLocks/>
          </p:cNvSpPr>
          <p:nvPr/>
        </p:nvSpPr>
        <p:spPr>
          <a:xfrm>
            <a:off x="6159201" y="1261073"/>
            <a:ext cx="5755017" cy="50604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r>
              <a:rPr lang="en-US" sz="2400" dirty="0">
                <a:solidFill>
                  <a:schemeClr val="accent5"/>
                </a:solidFill>
              </a:rPr>
              <a:t>Jamie:</a:t>
            </a:r>
          </a:p>
          <a:p>
            <a:pPr lvl="1">
              <a:lnSpc>
                <a:spcPct val="120000"/>
              </a:lnSpc>
            </a:pPr>
            <a:r>
              <a:rPr lang="zh-CN" altLang="en-US" sz="2000" dirty="0">
                <a:solidFill>
                  <a:schemeClr val="accent5"/>
                </a:solidFill>
              </a:rPr>
              <a:t>读</a:t>
            </a:r>
            <a:r>
              <a:rPr lang="en-US" altLang="zh-CN" sz="2000" dirty="0">
                <a:solidFill>
                  <a:schemeClr val="accent5"/>
                </a:solidFill>
              </a:rPr>
              <a:t>' </a:t>
            </a:r>
            <a:r>
              <a:rPr lang="en-US" sz="2000" dirty="0">
                <a:solidFill>
                  <a:schemeClr val="accent5"/>
                </a:solidFill>
              </a:rPr>
              <a:t>student.txt '</a:t>
            </a:r>
          </a:p>
          <a:p>
            <a:pPr lvl="1">
              <a:lnSpc>
                <a:spcPct val="120000"/>
              </a:lnSpc>
            </a:pPr>
            <a:r>
              <a:rPr lang="zh-CN" altLang="en-US" sz="2000" dirty="0">
                <a:solidFill>
                  <a:schemeClr val="accent5"/>
                </a:solidFill>
              </a:rPr>
              <a:t>读</a:t>
            </a:r>
            <a:r>
              <a:rPr lang="en-US" altLang="zh-CN" sz="2000" dirty="0">
                <a:solidFill>
                  <a:schemeClr val="accent5"/>
                </a:solidFill>
              </a:rPr>
              <a:t>' </a:t>
            </a:r>
            <a:r>
              <a:rPr lang="en-US" sz="2000" dirty="0">
                <a:solidFill>
                  <a:schemeClr val="accent5"/>
                </a:solidFill>
              </a:rPr>
              <a:t>courses.txt '</a:t>
            </a:r>
          </a:p>
          <a:p>
            <a:pPr lvl="1">
              <a:lnSpc>
                <a:spcPct val="120000"/>
              </a:lnSpc>
            </a:pPr>
            <a:r>
              <a:rPr lang="zh-CN" altLang="en-US" sz="2000" dirty="0">
                <a:solidFill>
                  <a:schemeClr val="accent5"/>
                </a:solidFill>
              </a:rPr>
              <a:t>在</a:t>
            </a:r>
            <a:r>
              <a:rPr lang="en-US" altLang="zh-CN" sz="2000" dirty="0">
                <a:solidFill>
                  <a:schemeClr val="accent5"/>
                </a:solidFill>
              </a:rPr>
              <a:t>' </a:t>
            </a:r>
            <a:r>
              <a:rPr lang="en-US" sz="2000" dirty="0">
                <a:solidFill>
                  <a:schemeClr val="accent5"/>
                </a:solidFill>
              </a:rPr>
              <a:t>student.txt '</a:t>
            </a:r>
            <a:r>
              <a:rPr lang="zh-CN" altLang="en-US" sz="2000" dirty="0">
                <a:solidFill>
                  <a:schemeClr val="accent5"/>
                </a:solidFill>
              </a:rPr>
              <a:t>中查找并更新“</a:t>
            </a:r>
            <a:r>
              <a:rPr lang="en-US" altLang="zh-CN" sz="2000" dirty="0">
                <a:solidFill>
                  <a:schemeClr val="accent5"/>
                </a:solidFill>
              </a:rPr>
              <a:t>J</a:t>
            </a:r>
            <a:r>
              <a:rPr lang="en-US" sz="2000" dirty="0">
                <a:solidFill>
                  <a:schemeClr val="accent5"/>
                </a:solidFill>
              </a:rPr>
              <a:t>amie”</a:t>
            </a:r>
            <a:r>
              <a:rPr lang="zh-CN" altLang="en-US" sz="2000" dirty="0">
                <a:solidFill>
                  <a:schemeClr val="accent5"/>
                </a:solidFill>
              </a:rPr>
              <a:t>的记录</a:t>
            </a:r>
          </a:p>
          <a:p>
            <a:pPr lvl="1">
              <a:lnSpc>
                <a:spcPct val="120000"/>
              </a:lnSpc>
            </a:pPr>
            <a:r>
              <a:rPr lang="zh-CN" altLang="en-US" sz="2000" dirty="0">
                <a:solidFill>
                  <a:schemeClr val="accent5"/>
                </a:solidFill>
              </a:rPr>
              <a:t>在</a:t>
            </a:r>
            <a:r>
              <a:rPr lang="en-US" altLang="zh-CN" sz="2000" dirty="0">
                <a:solidFill>
                  <a:schemeClr val="accent5"/>
                </a:solidFill>
              </a:rPr>
              <a:t>' </a:t>
            </a:r>
            <a:r>
              <a:rPr lang="en-US" sz="2000" dirty="0">
                <a:solidFill>
                  <a:schemeClr val="accent5"/>
                </a:solidFill>
              </a:rPr>
              <a:t>courses.txt '</a:t>
            </a:r>
            <a:r>
              <a:rPr lang="zh-CN" altLang="en-US" sz="2000" dirty="0">
                <a:solidFill>
                  <a:schemeClr val="accent5"/>
                </a:solidFill>
              </a:rPr>
              <a:t>中查找并更新“</a:t>
            </a:r>
            <a:r>
              <a:rPr lang="en-US" sz="2000" dirty="0">
                <a:solidFill>
                  <a:schemeClr val="accent5"/>
                </a:solidFill>
              </a:rPr>
              <a:t>CEE412”</a:t>
            </a:r>
            <a:r>
              <a:rPr lang="zh-CN" altLang="en-US" sz="2000" dirty="0">
                <a:solidFill>
                  <a:schemeClr val="accent5"/>
                </a:solidFill>
              </a:rPr>
              <a:t>的记录</a:t>
            </a:r>
          </a:p>
        </p:txBody>
      </p:sp>
      <p:sp>
        <p:nvSpPr>
          <p:cNvPr id="5" name="Date Placeholder 4"/>
          <p:cNvSpPr>
            <a:spLocks noGrp="1"/>
          </p:cNvSpPr>
          <p:nvPr>
            <p:ph type="dt" sz="half" idx="10"/>
          </p:nvPr>
        </p:nvSpPr>
        <p:spPr/>
        <p:txBody>
          <a:bodyPr/>
          <a:lstStyle/>
          <a:p>
            <a:fld id="{28CD9D4B-4239-4AA8-8351-2425B5B778D4}"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11" name="Slide Number Placeholder 10"/>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7217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关系型</a:t>
            </a:r>
            <a:r>
              <a:rPr lang="en-US" altLang="zh-CN" dirty="0"/>
              <a:t> DBMS </a:t>
            </a:r>
            <a:r>
              <a:rPr lang="zh-CN" altLang="en-US" dirty="0"/>
              <a:t>实例</a:t>
            </a:r>
            <a:endParaRPr lang="en-US" dirty="0"/>
          </a:p>
        </p:txBody>
      </p:sp>
      <p:sp>
        <p:nvSpPr>
          <p:cNvPr id="17" name="Rectangle 4"/>
          <p:cNvSpPr>
            <a:spLocks noGrp="1" noChangeArrowheads="1"/>
          </p:cNvSpPr>
          <p:nvPr>
            <p:ph idx="1"/>
          </p:nvPr>
        </p:nvSpPr>
        <p:spPr bwMode="auto">
          <a:xfrm>
            <a:off x="1154083" y="1240778"/>
            <a:ext cx="10058400" cy="456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spcAft>
                <a:spcPts val="1200"/>
              </a:spcAft>
              <a:buNone/>
            </a:pPr>
            <a:r>
              <a:rPr lang="zh-CN" altLang="en-US" dirty="0">
                <a:solidFill>
                  <a:schemeClr val="accent2"/>
                </a:solidFill>
                <a:latin typeface="+mn-lt"/>
              </a:rPr>
              <a:t>如果我们有大数据集（比如</a:t>
            </a:r>
            <a:r>
              <a:rPr lang="en-US" altLang="zh-CN" dirty="0">
                <a:solidFill>
                  <a:schemeClr val="accent2"/>
                </a:solidFill>
                <a:latin typeface="+mn-lt"/>
              </a:rPr>
              <a:t>50GB</a:t>
            </a:r>
            <a:r>
              <a:rPr lang="zh-CN" altLang="en-US" dirty="0">
                <a:solidFill>
                  <a:schemeClr val="accent2"/>
                </a:solidFill>
                <a:latin typeface="+mn-lt"/>
              </a:rPr>
              <a:t>），我们会遇到什么问题？</a:t>
            </a:r>
            <a:endParaRPr lang="en-US" altLang="zh-CN" dirty="0">
              <a:solidFill>
                <a:schemeClr val="accent2"/>
              </a:solidFill>
              <a:latin typeface="+mn-lt"/>
            </a:endParaRPr>
          </a:p>
          <a:p>
            <a:pPr marL="0" indent="0" eaLnBrk="1" hangingPunct="1">
              <a:spcAft>
                <a:spcPts val="1200"/>
              </a:spcAft>
              <a:buNone/>
            </a:pPr>
            <a:r>
              <a:rPr lang="zh-CN" altLang="en-US" dirty="0">
                <a:latin typeface="+mn-lt"/>
              </a:rPr>
              <a:t>当许多用户同时访问我们的数据时，我们需要锁来保护它们。这不是一个简单的问题。</a:t>
            </a:r>
            <a:endParaRPr lang="en-US" altLang="zh-CN" dirty="0">
              <a:latin typeface="+mn-lt"/>
            </a:endParaRPr>
          </a:p>
          <a:p>
            <a:pPr eaLnBrk="1" hangingPunct="1">
              <a:spcAft>
                <a:spcPts val="1200"/>
              </a:spcAft>
            </a:pPr>
            <a:endParaRPr lang="en-US" altLang="zh-CN" dirty="0">
              <a:latin typeface="+mn-lt"/>
            </a:endParaRPr>
          </a:p>
          <a:p>
            <a:pPr marL="285750" lvl="1" defTabSz="457200" eaLnBrk="1" hangingPunct="1">
              <a:lnSpc>
                <a:spcPct val="100000"/>
              </a:lnSpc>
              <a:spcBef>
                <a:spcPts val="0"/>
              </a:spcBef>
              <a:spcAft>
                <a:spcPts val="0"/>
              </a:spcAft>
              <a:buClr>
                <a:srgbClr val="1CADE4"/>
              </a:buClr>
              <a:buSzPct val="50000"/>
              <a:buFont typeface="Courier New" panose="02070309020205020404" pitchFamily="49" charset="0"/>
              <a:buChar char="o"/>
            </a:pPr>
            <a:r>
              <a:rPr lang="zh-CN" altLang="en-US" dirty="0">
                <a:solidFill>
                  <a:prstClr val="black"/>
                </a:solidFill>
                <a:latin typeface="Calibri" panose="020F0502020204030204"/>
              </a:rPr>
              <a:t>锁就像控制交通的信号灯。该信号旨在防止碰撞，</a:t>
            </a:r>
            <a:endParaRPr lang="en-US" altLang="zh-CN" dirty="0">
              <a:solidFill>
                <a:prstClr val="black"/>
              </a:solidFill>
              <a:latin typeface="Calibri" panose="020F0502020204030204"/>
            </a:endParaRPr>
          </a:p>
          <a:p>
            <a:pPr marL="0" lvl="1" indent="0" defTabSz="457200" eaLnBrk="1" hangingPunct="1">
              <a:lnSpc>
                <a:spcPct val="100000"/>
              </a:lnSpc>
              <a:spcBef>
                <a:spcPts val="0"/>
              </a:spcBef>
              <a:spcAft>
                <a:spcPts val="0"/>
              </a:spcAft>
              <a:buClr>
                <a:srgbClr val="1CADE4"/>
              </a:buClr>
              <a:buSzPct val="50000"/>
              <a:buNone/>
            </a:pPr>
            <a:r>
              <a:rPr lang="zh-CN" altLang="en-US" dirty="0">
                <a:solidFill>
                  <a:prstClr val="black"/>
                </a:solidFill>
                <a:latin typeface="Calibri" panose="020F0502020204030204"/>
              </a:rPr>
              <a:t>在给定的时间内只有一个用户可以“写入”。</a:t>
            </a:r>
            <a:endParaRPr lang="en-US" dirty="0">
              <a:latin typeface="+mn-lt"/>
            </a:endParaRPr>
          </a:p>
          <a:p>
            <a:pPr eaLnBrk="1" hangingPunct="1">
              <a:spcBef>
                <a:spcPts val="2400"/>
              </a:spcBef>
            </a:pPr>
            <a:endParaRPr lang="en-US" dirty="0">
              <a:latin typeface="+mn-lt"/>
            </a:endParaRPr>
          </a:p>
          <a:p>
            <a:pPr marL="0" indent="0" eaLnBrk="1" hangingPunct="1">
              <a:spcBef>
                <a:spcPts val="2400"/>
              </a:spcBef>
              <a:buNone/>
            </a:pPr>
            <a:r>
              <a:rPr lang="zh-CN" altLang="en-US" dirty="0">
                <a:latin typeface="+mn-lt"/>
              </a:rPr>
              <a:t>这些问题与数据量有多大以及我们访问数据的频率有关。</a:t>
            </a:r>
            <a:endParaRPr lang="en-US" dirty="0">
              <a:latin typeface="+mn-lt"/>
            </a:endParaRPr>
          </a:p>
        </p:txBody>
      </p:sp>
      <p:pic>
        <p:nvPicPr>
          <p:cNvPr id="12" name="Picture 11"/>
          <p:cNvPicPr>
            <a:picLocks noChangeAspect="1"/>
          </p:cNvPicPr>
          <p:nvPr/>
        </p:nvPicPr>
        <p:blipFill>
          <a:blip r:embed="rId3"/>
          <a:stretch>
            <a:fillRect/>
          </a:stretch>
        </p:blipFill>
        <p:spPr>
          <a:xfrm>
            <a:off x="8302248" y="3084139"/>
            <a:ext cx="1382373" cy="1382373"/>
          </a:xfrm>
          <a:prstGeom prst="rect">
            <a:avLst/>
          </a:prstGeom>
        </p:spPr>
      </p:pic>
      <p:sp>
        <p:nvSpPr>
          <p:cNvPr id="7" name="Date Placeholder 6"/>
          <p:cNvSpPr>
            <a:spLocks noGrp="1"/>
          </p:cNvSpPr>
          <p:nvPr>
            <p:ph type="dt" sz="half" idx="10"/>
          </p:nvPr>
        </p:nvSpPr>
        <p:spPr/>
        <p:txBody>
          <a:bodyPr/>
          <a:lstStyle/>
          <a:p>
            <a:fld id="{A706E361-DDC7-4BBD-A4D4-B9B0DC01235E}"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683382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17861</TotalTime>
  <Words>8194</Words>
  <Application>Microsoft Office PowerPoint</Application>
  <PresentationFormat>宽屏</PresentationFormat>
  <Paragraphs>864</Paragraphs>
  <Slides>37</Slides>
  <Notes>37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宋体</vt:lpstr>
      <vt:lpstr>微软雅黑</vt:lpstr>
      <vt:lpstr>Arial</vt:lpstr>
      <vt:lpstr>Calibri</vt:lpstr>
      <vt:lpstr>Calibri Light</vt:lpstr>
      <vt:lpstr>Courier New</vt:lpstr>
      <vt:lpstr>Wingdings</vt:lpstr>
      <vt:lpstr>Retrospect</vt:lpstr>
      <vt:lpstr>数据库简介</vt:lpstr>
      <vt:lpstr>数据库</vt:lpstr>
      <vt:lpstr>数据库管理系统</vt:lpstr>
      <vt:lpstr>数据库管理系统</vt:lpstr>
      <vt:lpstr>关系型 DBMS 实例</vt:lpstr>
      <vt:lpstr>关系型 DBMS 实例</vt:lpstr>
      <vt:lpstr>关系型 DBMS 实例</vt:lpstr>
      <vt:lpstr>关系型 DBMS 实例</vt:lpstr>
      <vt:lpstr>关系型 DBMS 实例</vt:lpstr>
      <vt:lpstr>关系型 DBMS 实例</vt:lpstr>
      <vt:lpstr>关系型 DBMS 实例</vt:lpstr>
      <vt:lpstr>还有什么？</vt:lpstr>
      <vt:lpstr>DBMS的功能</vt:lpstr>
      <vt:lpstr>持久存储</vt:lpstr>
      <vt:lpstr>查询处理</vt:lpstr>
      <vt:lpstr>查询处理</vt:lpstr>
      <vt:lpstr>查询处理</vt:lpstr>
      <vt:lpstr>事务处理</vt:lpstr>
      <vt:lpstr>事务处理</vt:lpstr>
      <vt:lpstr>DBMS的功能</vt:lpstr>
      <vt:lpstr>DBMS的功能</vt:lpstr>
      <vt:lpstr>数据仓库</vt:lpstr>
      <vt:lpstr>数据仓库</vt:lpstr>
      <vt:lpstr>DBMS 应用</vt:lpstr>
      <vt:lpstr>DBMS 应用</vt:lpstr>
      <vt:lpstr>数据库设计</vt:lpstr>
      <vt:lpstr> 例：冲突引起的延误</vt:lpstr>
      <vt:lpstr>例：冲突引起的延误</vt:lpstr>
      <vt:lpstr>数据库设计</vt:lpstr>
      <vt:lpstr>数据库设计的方法</vt:lpstr>
      <vt:lpstr>数据库术语</vt:lpstr>
      <vt:lpstr>数据库术语</vt:lpstr>
      <vt:lpstr>数据库术语</vt:lpstr>
      <vt:lpstr>数据库术语</vt:lpstr>
      <vt:lpstr>数据库术语</vt:lpstr>
      <vt:lpstr>数据库术语</vt:lpstr>
      <vt:lpstr>数据库术语</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273</cp:revision>
  <cp:lastPrinted>2019-12-22T02:43:47Z</cp:lastPrinted>
  <dcterms:created xsi:type="dcterms:W3CDTF">2016-12-05T18:51:00Z</dcterms:created>
  <dcterms:modified xsi:type="dcterms:W3CDTF">2021-01-24T08:12:54Z</dcterms:modified>
</cp:coreProperties>
</file>