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1"/>
  </p:sldMasterIdLst>
  <p:notesMasterIdLst>
    <p:notesMasterId r:id="rId44"/>
  </p:notesMasterIdLst>
  <p:sldIdLst>
    <p:sldId id="256" r:id="rId2"/>
    <p:sldId id="328" r:id="rId3"/>
    <p:sldId id="394" r:id="rId4"/>
    <p:sldId id="366" r:id="rId5"/>
    <p:sldId id="367" r:id="rId6"/>
    <p:sldId id="368" r:id="rId7"/>
    <p:sldId id="369" r:id="rId8"/>
    <p:sldId id="370" r:id="rId9"/>
    <p:sldId id="443" r:id="rId10"/>
    <p:sldId id="442" r:id="rId11"/>
    <p:sldId id="371" r:id="rId12"/>
    <p:sldId id="372" r:id="rId13"/>
    <p:sldId id="373" r:id="rId14"/>
    <p:sldId id="375" r:id="rId15"/>
    <p:sldId id="376" r:id="rId16"/>
    <p:sldId id="377" r:id="rId17"/>
    <p:sldId id="378" r:id="rId18"/>
    <p:sldId id="379" r:id="rId19"/>
    <p:sldId id="380" r:id="rId20"/>
    <p:sldId id="381" r:id="rId21"/>
    <p:sldId id="382" r:id="rId22"/>
    <p:sldId id="390" r:id="rId23"/>
    <p:sldId id="384" r:id="rId24"/>
    <p:sldId id="385" r:id="rId25"/>
    <p:sldId id="386" r:id="rId26"/>
    <p:sldId id="387" r:id="rId27"/>
    <p:sldId id="388" r:id="rId28"/>
    <p:sldId id="334" r:id="rId29"/>
    <p:sldId id="335" r:id="rId30"/>
    <p:sldId id="336" r:id="rId31"/>
    <p:sldId id="337" r:id="rId32"/>
    <p:sldId id="436" r:id="rId33"/>
    <p:sldId id="338" r:id="rId34"/>
    <p:sldId id="339" r:id="rId35"/>
    <p:sldId id="340" r:id="rId36"/>
    <p:sldId id="341" r:id="rId37"/>
    <p:sldId id="391" r:id="rId38"/>
    <p:sldId id="344" r:id="rId39"/>
    <p:sldId id="345" r:id="rId40"/>
    <p:sldId id="438" r:id="rId41"/>
    <p:sldId id="347" r:id="rId42"/>
    <p:sldId id="39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803"/>
    <a:srgbClr val="F7A209"/>
    <a:srgbClr val="FFFFFF"/>
    <a:srgbClr val="FF43A1"/>
    <a:srgbClr val="FF9DCE"/>
    <a:srgbClr val="FF6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63" autoAdjust="0"/>
    <p:restoredTop sz="66350" autoAdjust="0"/>
  </p:normalViewPr>
  <p:slideViewPr>
    <p:cSldViewPr snapToGrid="0">
      <p:cViewPr varScale="1">
        <p:scale>
          <a:sx n="56" d="100"/>
          <a:sy n="56" d="100"/>
        </p:scale>
        <p:origin x="108" y="49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E2689-82C9-4491-8D53-64B69FF03B67}"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714FF-B8DD-4C86-8A6C-413D8D8DE891}" type="slidenum">
              <a:rPr lang="en-US" smtClean="0"/>
              <a:t>‹#›</a:t>
            </a:fld>
            <a:endParaRPr lang="en-US"/>
          </a:p>
        </p:txBody>
      </p:sp>
    </p:spTree>
    <p:extLst>
      <p:ext uri="{BB962C8B-B14F-4D97-AF65-F5344CB8AC3E}">
        <p14:creationId xmlns:p14="http://schemas.microsoft.com/office/powerpoint/2010/main" val="355406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martdraw.com/entity-relationship-diagra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martdraw.com/entity-relationship-diagra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本科生：数据库系统（中）：建模与设计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讲</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数据建模</a:t>
            </a: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A714FF-B8DD-4C86-8A6C-413D8D8DE891}" type="slidenum">
              <a:rPr lang="en-US" smtClean="0"/>
              <a:t>1</a:t>
            </a:fld>
            <a:endParaRPr lang="en-US"/>
          </a:p>
        </p:txBody>
      </p:sp>
    </p:spTree>
    <p:extLst>
      <p:ext uri="{BB962C8B-B14F-4D97-AF65-F5344CB8AC3E}">
        <p14:creationId xmlns:p14="http://schemas.microsoft.com/office/powerpoint/2010/main" val="300432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https://www.smartdraw.com/entity-relationship-diagram/</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10</a:t>
            </a:fld>
            <a:endParaRPr lang="en-US"/>
          </a:p>
        </p:txBody>
      </p:sp>
    </p:spTree>
    <p:extLst>
      <p:ext uri="{BB962C8B-B14F-4D97-AF65-F5344CB8AC3E}">
        <p14:creationId xmlns:p14="http://schemas.microsoft.com/office/powerpoint/2010/main" val="18032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arrow of the relationship</a:t>
            </a:r>
            <a:r>
              <a:rPr lang="en-US" baseline="0" dirty="0"/>
              <a:t> does not mean direction of relationships. The text is just label, </a:t>
            </a:r>
            <a:endParaRPr lang="en-US" dirty="0"/>
          </a:p>
          <a:p>
            <a:endParaRPr lang="en-US" dirty="0"/>
          </a:p>
          <a:p>
            <a:r>
              <a:rPr lang="en-US" dirty="0"/>
              <a:t>One thing to note about this is, here I</a:t>
            </a:r>
            <a:r>
              <a:rPr lang="en-US" baseline="0" dirty="0"/>
              <a:t> used Number as the key for Classrooms. Will this work? Probably not. </a:t>
            </a:r>
          </a:p>
          <a:p>
            <a:r>
              <a:rPr lang="en-US" baseline="0" dirty="0"/>
              <a:t>Can we have some unique identifier for Classroom without creating any new attributes?</a:t>
            </a:r>
            <a:endParaRPr lang="en-US" dirty="0"/>
          </a:p>
          <a:p>
            <a:endParaRPr lang="en-US" dirty="0"/>
          </a:p>
          <a:p>
            <a:r>
              <a:rPr lang="en-US" dirty="0"/>
              <a:t>Because each classroom only belongs to a single Building,</a:t>
            </a:r>
            <a:r>
              <a:rPr lang="en-US" baseline="0" dirty="0"/>
              <a:t> and a </a:t>
            </a:r>
            <a:r>
              <a:rPr lang="en-US" altLang="zh-CN" baseline="0" dirty="0"/>
              <a:t>within one building there will not be two classrooms of the same number</a:t>
            </a:r>
            <a:r>
              <a:rPr lang="en-US" baseline="0" dirty="0"/>
              <a:t>. </a:t>
            </a:r>
            <a:r>
              <a:rPr lang="en-US" dirty="0"/>
              <a:t>I might be able to create some unique identifiers for classrooms by combining</a:t>
            </a:r>
            <a:r>
              <a:rPr lang="en-US" baseline="0" dirty="0"/>
              <a:t> the name of buildings and number of classrooms. </a:t>
            </a:r>
          </a:p>
          <a:p>
            <a:endParaRPr lang="en-US" baseline="0" dirty="0"/>
          </a:p>
          <a:p>
            <a:r>
              <a:rPr lang="en-US" baseline="0" dirty="0"/>
              <a:t>How to express that in E/R diagram?</a:t>
            </a:r>
          </a:p>
          <a:p>
            <a:r>
              <a:rPr lang="en-US" baseline="0" dirty="0"/>
              <a:t>This is something at deeper level of ER modeling and we will talk about it later in today’s lecture.</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11</a:t>
            </a:fld>
            <a:endParaRPr lang="en-US"/>
          </a:p>
        </p:txBody>
      </p:sp>
    </p:spTree>
    <p:extLst>
      <p:ext uri="{BB962C8B-B14F-4D97-AF65-F5344CB8AC3E}">
        <p14:creationId xmlns:p14="http://schemas.microsoft.com/office/powerpoint/2010/main" val="2014679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just hold the question</a:t>
            </a:r>
            <a:r>
              <a:rPr lang="en-US" baseline="0" dirty="0"/>
              <a:t> for now and look at some more relationship examples.</a:t>
            </a:r>
            <a:endParaRPr lang="en-US" dirty="0"/>
          </a:p>
          <a:p>
            <a:endParaRPr lang="en-US" dirty="0"/>
          </a:p>
          <a:p>
            <a:r>
              <a:rPr lang="en-US" dirty="0"/>
              <a:t>Here is another type of relationship we need to be aware of, the multi-way relationship. In the real world</a:t>
            </a:r>
            <a:r>
              <a:rPr lang="en-US" baseline="0" dirty="0"/>
              <a:t>, some relationships may involve more than two entities.</a:t>
            </a:r>
          </a:p>
          <a:p>
            <a:endParaRPr lang="en-US" baseline="0" dirty="0"/>
          </a:p>
          <a:p>
            <a:r>
              <a:rPr lang="en-US" baseline="0" dirty="0"/>
              <a:t>Consider the Purchase relationship among Person, Product and Store.</a:t>
            </a:r>
            <a:endParaRPr lang="en-US" dirty="0"/>
          </a:p>
          <a:p>
            <a:endParaRPr lang="en-US" dirty="0"/>
          </a:p>
          <a:p>
            <a:r>
              <a:rPr lang="en-US" sz="1200" kern="1200" dirty="0">
                <a:solidFill>
                  <a:schemeClr val="tx1"/>
                </a:solidFill>
                <a:effectLst/>
                <a:latin typeface="+mn-lt"/>
                <a:ea typeface="+mn-ea"/>
                <a:cs typeface="+mn-cs"/>
              </a:rPr>
              <a:t>Because there are no arrows at all, there can be many combinations of all three of these entities.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if I have the</a:t>
            </a:r>
            <a:r>
              <a:rPr lang="en-US" sz="1200" kern="1200" baseline="0" dirty="0">
                <a:solidFill>
                  <a:schemeClr val="tx1"/>
                </a:solidFill>
                <a:effectLst/>
                <a:latin typeface="+mn-lt"/>
                <a:ea typeface="+mn-ea"/>
                <a:cs typeface="+mn-cs"/>
              </a:rPr>
              <a:t> same person buying the same product</a:t>
            </a:r>
            <a:r>
              <a:rPr lang="en-US" sz="1200" kern="1200" dirty="0">
                <a:solidFill>
                  <a:schemeClr val="tx1"/>
                </a:solidFill>
                <a:effectLst/>
                <a:latin typeface="+mn-lt"/>
                <a:ea typeface="+mn-ea"/>
                <a:cs typeface="+mn-cs"/>
              </a:rPr>
              <a:t>, this could still happen</a:t>
            </a:r>
            <a:r>
              <a:rPr lang="en-US" sz="1200" kern="1200" baseline="0" dirty="0">
                <a:solidFill>
                  <a:schemeClr val="tx1"/>
                </a:solidFill>
                <a:effectLst/>
                <a:latin typeface="+mn-lt"/>
                <a:ea typeface="+mn-ea"/>
                <a:cs typeface="+mn-cs"/>
              </a:rPr>
              <a:t> in different stores</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12</a:t>
            </a:fld>
            <a:endParaRPr lang="en-US"/>
          </a:p>
        </p:txBody>
      </p:sp>
    </p:spTree>
    <p:extLst>
      <p:ext uri="{BB962C8B-B14F-4D97-AF65-F5344CB8AC3E}">
        <p14:creationId xmlns:p14="http://schemas.microsoft.com/office/powerpoint/2010/main" val="379128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another version of a multiway relationship, now we have an arrow on one.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a unique combination of student and course will uniquely identify the quarter.</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13</a:t>
            </a:fld>
            <a:endParaRPr lang="en-US"/>
          </a:p>
        </p:txBody>
      </p:sp>
    </p:spTree>
    <p:extLst>
      <p:ext uri="{BB962C8B-B14F-4D97-AF65-F5344CB8AC3E}">
        <p14:creationId xmlns:p14="http://schemas.microsoft.com/office/powerpoint/2010/main" val="119708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situations where it might be useful to represent an entity set twice in a relationship. In this example, I have the persons entity set which contains information about both sales people and customers.</a:t>
            </a:r>
          </a:p>
          <a:p>
            <a:endParaRPr lang="en-US" dirty="0"/>
          </a:p>
          <a:p>
            <a:r>
              <a:rPr lang="en-US" dirty="0"/>
              <a:t>In this case you draw as many lines from the entity set as the number</a:t>
            </a:r>
            <a:r>
              <a:rPr lang="en-US" baseline="0" dirty="0"/>
              <a:t> of </a:t>
            </a:r>
            <a:r>
              <a:rPr lang="en-US" dirty="0"/>
              <a:t>roles in the relationship belonging to that entity set. </a:t>
            </a:r>
          </a:p>
          <a:p>
            <a:endParaRPr lang="en-US" dirty="0"/>
          </a:p>
          <a:p>
            <a:r>
              <a:rPr lang="en-US" dirty="0"/>
              <a:t>You label the lines as I have done here. Note that this is the equivalent of a 4-way relationship.</a:t>
            </a:r>
          </a:p>
        </p:txBody>
      </p:sp>
      <p:sp>
        <p:nvSpPr>
          <p:cNvPr id="4" name="Slide Number Placeholder 3"/>
          <p:cNvSpPr>
            <a:spLocks noGrp="1"/>
          </p:cNvSpPr>
          <p:nvPr>
            <p:ph type="sldNum" sz="quarter" idx="10"/>
          </p:nvPr>
        </p:nvSpPr>
        <p:spPr/>
        <p:txBody>
          <a:bodyPr/>
          <a:lstStyle/>
          <a:p>
            <a:fld id="{1CA714FF-B8DD-4C86-8A6C-413D8D8DE891}" type="slidenum">
              <a:rPr lang="en-US" smtClean="0"/>
              <a:t>14</a:t>
            </a:fld>
            <a:endParaRPr lang="en-US"/>
          </a:p>
        </p:txBody>
      </p:sp>
    </p:spTree>
    <p:extLst>
      <p:ext uri="{BB962C8B-B14F-4D97-AF65-F5344CB8AC3E}">
        <p14:creationId xmlns:p14="http://schemas.microsoft.com/office/powerpoint/2010/main" val="2220960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a:t>
            </a:r>
            <a:r>
              <a:rPr lang="en-US" baseline="0" dirty="0"/>
              <a:t> at how to develop a complete E/R diagram.</a:t>
            </a:r>
          </a:p>
          <a:p>
            <a:endParaRPr lang="en-US" baseline="0" dirty="0"/>
          </a:p>
          <a:p>
            <a:r>
              <a:rPr lang="en-US" dirty="0"/>
              <a:t>Let’s say we want to create a database to manage music review data</a:t>
            </a:r>
          </a:p>
          <a:p>
            <a:r>
              <a:rPr lang="en-US" dirty="0"/>
              <a:t>We want to save information about albums, artists, and reviewers</a:t>
            </a:r>
          </a:p>
          <a:p>
            <a:endParaRPr lang="en-US" dirty="0"/>
          </a:p>
          <a:p>
            <a:r>
              <a:rPr lang="en-US" dirty="0"/>
              <a:t>Some</a:t>
            </a:r>
            <a:r>
              <a:rPr lang="en-US" baseline="0" dirty="0"/>
              <a:t> constrains/relationships include</a:t>
            </a:r>
            <a:endParaRPr lang="en-US" dirty="0"/>
          </a:p>
          <a:p>
            <a:pPr marL="171450" indent="-171450">
              <a:buFont typeface="Arial" panose="020B0604020202020204" pitchFamily="34" charset="0"/>
              <a:buChar char="•"/>
            </a:pPr>
            <a:r>
              <a:rPr lang="en-US" dirty="0"/>
              <a:t>Each album is made by a single artist, but an artist can make many albums</a:t>
            </a:r>
          </a:p>
          <a:p>
            <a:pPr marL="171450" indent="-171450">
              <a:buFont typeface="Arial" panose="020B0604020202020204" pitchFamily="34" charset="0"/>
              <a:buChar char="•"/>
            </a:pPr>
            <a:r>
              <a:rPr lang="en-US" dirty="0"/>
              <a:t>Each album can be reviewed by a single reviewer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Store information such as:</a:t>
            </a:r>
          </a:p>
          <a:p>
            <a:pPr marL="171450" lvl="0" indent="-171450">
              <a:buFont typeface="Arial" panose="020B0604020202020204" pitchFamily="34" charset="0"/>
              <a:buChar char="•"/>
            </a:pPr>
            <a:r>
              <a:rPr lang="en-US" dirty="0"/>
              <a:t>Albums: name, date, genre, etc.</a:t>
            </a:r>
          </a:p>
          <a:p>
            <a:pPr marL="171450" lvl="0" indent="-171450">
              <a:buFont typeface="Arial" panose="020B0604020202020204" pitchFamily="34" charset="0"/>
              <a:buChar char="•"/>
            </a:pPr>
            <a:r>
              <a:rPr lang="en-US" dirty="0"/>
              <a:t>Reviewers: name, status, address, etc.</a:t>
            </a:r>
          </a:p>
          <a:p>
            <a:pPr marL="171450" lvl="0" indent="-171450">
              <a:buFont typeface="Arial" panose="020B0604020202020204" pitchFamily="34" charset="0"/>
              <a:buChar char="•"/>
            </a:pPr>
            <a:r>
              <a:rPr lang="en-US" dirty="0"/>
              <a:t>Artists: name, type,  hometown,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might not be the case for every music review organization, but in my organization I only let a single person review any album that comes out. Here is some example information I would like to save.</a:t>
            </a:r>
          </a:p>
        </p:txBody>
      </p:sp>
      <p:sp>
        <p:nvSpPr>
          <p:cNvPr id="4" name="Slide Number Placeholder 3"/>
          <p:cNvSpPr>
            <a:spLocks noGrp="1"/>
          </p:cNvSpPr>
          <p:nvPr>
            <p:ph type="sldNum" sz="quarter" idx="10"/>
          </p:nvPr>
        </p:nvSpPr>
        <p:spPr/>
        <p:txBody>
          <a:bodyPr/>
          <a:lstStyle/>
          <a:p>
            <a:fld id="{1CA714FF-B8DD-4C86-8A6C-413D8D8DE891}" type="slidenum">
              <a:rPr lang="en-US" smtClean="0"/>
              <a:t>15</a:t>
            </a:fld>
            <a:endParaRPr lang="en-US"/>
          </a:p>
        </p:txBody>
      </p:sp>
    </p:spTree>
    <p:extLst>
      <p:ext uri="{BB962C8B-B14F-4D97-AF65-F5344CB8AC3E}">
        <p14:creationId xmlns:p14="http://schemas.microsoft.com/office/powerpoint/2010/main" val="504799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A714FF-B8DD-4C86-8A6C-413D8D8DE891}" type="slidenum">
              <a:rPr lang="en-US" smtClean="0"/>
              <a:t>16</a:t>
            </a:fld>
            <a:endParaRPr lang="en-US"/>
          </a:p>
        </p:txBody>
      </p:sp>
    </p:spTree>
    <p:extLst>
      <p:ext uri="{BB962C8B-B14F-4D97-AF65-F5344CB8AC3E}">
        <p14:creationId xmlns:p14="http://schemas.microsoft.com/office/powerpoint/2010/main" val="2363438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real</a:t>
            </a:r>
            <a:r>
              <a:rPr lang="en-US" sz="1200" kern="1200" baseline="0" dirty="0">
                <a:solidFill>
                  <a:schemeClr val="tx1"/>
                </a:solidFill>
                <a:effectLst/>
                <a:latin typeface="+mn-lt"/>
                <a:ea typeface="+mn-ea"/>
                <a:cs typeface="+mn-cs"/>
              </a:rPr>
              <a:t> world we may have some entities being special cases of others. And there </a:t>
            </a:r>
            <a:r>
              <a:rPr lang="en-US" sz="1200" kern="1200" dirty="0">
                <a:solidFill>
                  <a:schemeClr val="tx1"/>
                </a:solidFill>
                <a:effectLst/>
                <a:latin typeface="+mn-lt"/>
                <a:ea typeface="+mn-ea"/>
                <a:cs typeface="+mn-cs"/>
              </a:rPr>
              <a:t>is something we can to do in databases to improve efficiency in storage for</a:t>
            </a:r>
            <a:r>
              <a:rPr lang="en-US" sz="1200" kern="1200" baseline="0" dirty="0">
                <a:solidFill>
                  <a:schemeClr val="tx1"/>
                </a:solidFill>
                <a:effectLst/>
                <a:latin typeface="+mn-lt"/>
                <a:ea typeface="+mn-ea"/>
                <a:cs typeface="+mn-cs"/>
              </a:rPr>
              <a:t> this case.</a:t>
            </a:r>
            <a:r>
              <a:rPr lang="en-US" sz="1200" kern="1200" dirty="0">
                <a:solidFill>
                  <a:schemeClr val="tx1"/>
                </a:solidFill>
                <a:effectLst/>
                <a:latin typeface="+mn-lt"/>
                <a:ea typeface="+mn-ea"/>
                <a:cs typeface="+mn-cs"/>
              </a:rPr>
              <a:t> That is to establish subclasses.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many entity types, they share a lot of common attributes, making them seem like they should be grouped together. However, certain types of the entity have some information that goes beyond the others, and so we create a subclass for them.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my example, I have an entity set Passenger Vehicles. Within that I have multiple</a:t>
            </a:r>
            <a:r>
              <a:rPr lang="en-US" sz="1200" kern="1200" baseline="0" dirty="0">
                <a:solidFill>
                  <a:schemeClr val="tx1"/>
                </a:solidFill>
                <a:effectLst/>
                <a:latin typeface="+mn-lt"/>
                <a:ea typeface="+mn-ea"/>
                <a:cs typeface="+mn-cs"/>
              </a:rPr>
              <a:t> types of vehicles that I want to describe.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lot of common attributes shared by all types (e.g., Model, Make, Year).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Additional Fields only associated with certain types (e.g., license class for busses).</a:t>
            </a:r>
          </a:p>
          <a:p>
            <a:r>
              <a:rPr lang="en-US" sz="1200" kern="1200" dirty="0">
                <a:solidFill>
                  <a:schemeClr val="tx1"/>
                </a:solidFill>
                <a:effectLst/>
                <a:latin typeface="+mn-lt"/>
                <a:ea typeface="+mn-ea"/>
                <a:cs typeface="+mn-cs"/>
              </a:rPr>
              <a:t>For example, we might want to have a license class field for busses, but this is not useful information for passenger cars.</a:t>
            </a:r>
          </a:p>
        </p:txBody>
      </p:sp>
      <p:sp>
        <p:nvSpPr>
          <p:cNvPr id="4" name="Slide Number Placeholder 3"/>
          <p:cNvSpPr>
            <a:spLocks noGrp="1"/>
          </p:cNvSpPr>
          <p:nvPr>
            <p:ph type="sldNum" sz="quarter" idx="10"/>
          </p:nvPr>
        </p:nvSpPr>
        <p:spPr/>
        <p:txBody>
          <a:bodyPr/>
          <a:lstStyle/>
          <a:p>
            <a:fld id="{1CA714FF-B8DD-4C86-8A6C-413D8D8DE891}" type="slidenum">
              <a:rPr lang="en-US" smtClean="0"/>
              <a:t>17</a:t>
            </a:fld>
            <a:endParaRPr lang="en-US"/>
          </a:p>
        </p:txBody>
      </p:sp>
    </p:spTree>
    <p:extLst>
      <p:ext uri="{BB962C8B-B14F-4D97-AF65-F5344CB8AC3E}">
        <p14:creationId xmlns:p14="http://schemas.microsoft.com/office/powerpoint/2010/main" val="1092169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ER diagram, w</a:t>
            </a:r>
            <a:r>
              <a:rPr lang="en-US" dirty="0"/>
              <a:t>e represent a subclass with a little triangle.</a:t>
            </a:r>
            <a:r>
              <a:rPr lang="en-US" baseline="0" dirty="0"/>
              <a:t> You can put some labels in it or leave it blank, but a common case is to use the text “isa”.</a:t>
            </a:r>
            <a:endParaRPr lang="en-US" dirty="0"/>
          </a:p>
          <a:p>
            <a:r>
              <a:rPr lang="en-US" dirty="0"/>
              <a:t>That is, the child entity ISA member of the parent entity set. </a:t>
            </a:r>
          </a:p>
          <a:p>
            <a:endParaRPr lang="en-US" dirty="0"/>
          </a:p>
          <a:p>
            <a:r>
              <a:rPr lang="en-US" dirty="0"/>
              <a:t>Generally the parent is placed at the top and child at the bottom for clarity.</a:t>
            </a:r>
          </a:p>
          <a:p>
            <a:endParaRPr lang="en-US" dirty="0"/>
          </a:p>
          <a:p>
            <a:r>
              <a:rPr lang="en-US" dirty="0"/>
              <a:t>The child entity can just have the same key as its parent, or it may have its own key depending on what you decides to do.</a:t>
            </a:r>
          </a:p>
        </p:txBody>
      </p:sp>
      <p:sp>
        <p:nvSpPr>
          <p:cNvPr id="4" name="Slide Number Placeholder 3"/>
          <p:cNvSpPr>
            <a:spLocks noGrp="1"/>
          </p:cNvSpPr>
          <p:nvPr>
            <p:ph type="sldNum" sz="quarter" idx="10"/>
          </p:nvPr>
        </p:nvSpPr>
        <p:spPr/>
        <p:txBody>
          <a:bodyPr/>
          <a:lstStyle/>
          <a:p>
            <a:fld id="{1CA714FF-B8DD-4C86-8A6C-413D8D8DE891}" type="slidenum">
              <a:rPr lang="en-US" smtClean="0"/>
              <a:t>18</a:t>
            </a:fld>
            <a:endParaRPr lang="en-US"/>
          </a:p>
        </p:txBody>
      </p:sp>
    </p:spTree>
    <p:extLst>
      <p:ext uri="{BB962C8B-B14F-4D97-AF65-F5344CB8AC3E}">
        <p14:creationId xmlns:p14="http://schemas.microsoft.com/office/powerpoint/2010/main" val="3844450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what it looks like. The parent entity is vehicle, with attributes make and model. Sedans have the field seats, which is not a useful field for trucks apparently. Trucks have attributes axles and cargo capacity, again not useful to the general concept of vehicles. </a:t>
            </a:r>
          </a:p>
          <a:p>
            <a:endParaRPr lang="en-US" dirty="0"/>
          </a:p>
          <a:p>
            <a:r>
              <a:rPr lang="en-US" dirty="0"/>
              <a:t>Note that child entities </a:t>
            </a:r>
            <a:r>
              <a:rPr lang="en-US" altLang="zh-CN" dirty="0"/>
              <a:t>must</a:t>
            </a:r>
            <a:r>
              <a:rPr lang="en-US" altLang="zh-CN" baseline="0" dirty="0"/>
              <a:t> have some additional</a:t>
            </a:r>
            <a:r>
              <a:rPr lang="en-US" dirty="0"/>
              <a:t> attributes that distinguish them from the parent entity set, because this is the just the reason for having them.</a:t>
            </a:r>
          </a:p>
        </p:txBody>
      </p:sp>
      <p:sp>
        <p:nvSpPr>
          <p:cNvPr id="4" name="Slide Number Placeholder 3"/>
          <p:cNvSpPr>
            <a:spLocks noGrp="1"/>
          </p:cNvSpPr>
          <p:nvPr>
            <p:ph type="sldNum" sz="quarter" idx="10"/>
          </p:nvPr>
        </p:nvSpPr>
        <p:spPr/>
        <p:txBody>
          <a:bodyPr/>
          <a:lstStyle/>
          <a:p>
            <a:fld id="{1CA714FF-B8DD-4C86-8A6C-413D8D8DE891}" type="slidenum">
              <a:rPr lang="en-US" smtClean="0"/>
              <a:t>19</a:t>
            </a:fld>
            <a:endParaRPr lang="en-US"/>
          </a:p>
        </p:txBody>
      </p:sp>
    </p:spTree>
    <p:extLst>
      <p:ext uri="{BB962C8B-B14F-4D97-AF65-F5344CB8AC3E}">
        <p14:creationId xmlns:p14="http://schemas.microsoft.com/office/powerpoint/2010/main" val="386426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put assignment 2 up on canvas, and all related contents will be covered this week.</a:t>
            </a:r>
            <a:r>
              <a:rPr lang="en-US" baseline="0" dirty="0"/>
              <a:t> You can definitely start on the first several questions after today’s lecture.</a:t>
            </a:r>
            <a:r>
              <a:rPr lang="en-US" dirty="0"/>
              <a:t> </a:t>
            </a:r>
          </a:p>
          <a:p>
            <a:endParaRPr lang="en-US" dirty="0"/>
          </a:p>
          <a:p>
            <a:endParaRPr lang="en-US" dirty="0"/>
          </a:p>
          <a:p>
            <a:r>
              <a:rPr lang="en-US" dirty="0"/>
              <a:t>Talk about groups</a:t>
            </a:r>
          </a:p>
          <a:p>
            <a:endParaRPr lang="en-US" dirty="0"/>
          </a:p>
          <a:p>
            <a:r>
              <a:rPr lang="en-US" dirty="0"/>
              <a:t>Office</a:t>
            </a:r>
            <a:r>
              <a:rPr lang="en-US" baseline="0" dirty="0"/>
              <a:t> Hours</a:t>
            </a:r>
            <a:endParaRPr lang="en-US" dirty="0"/>
          </a:p>
          <a:p>
            <a:r>
              <a:rPr lang="en-US" dirty="0"/>
              <a:t>Grader</a:t>
            </a:r>
          </a:p>
        </p:txBody>
      </p:sp>
      <p:sp>
        <p:nvSpPr>
          <p:cNvPr id="4" name="Slide Number Placeholder 3"/>
          <p:cNvSpPr>
            <a:spLocks noGrp="1"/>
          </p:cNvSpPr>
          <p:nvPr>
            <p:ph type="sldNum" sz="quarter" idx="10"/>
          </p:nvPr>
        </p:nvSpPr>
        <p:spPr/>
        <p:txBody>
          <a:bodyPr/>
          <a:lstStyle/>
          <a:p>
            <a:fld id="{1CA714FF-B8DD-4C86-8A6C-413D8D8DE891}" type="slidenum">
              <a:rPr lang="en-US" smtClean="0"/>
              <a:t>2</a:t>
            </a:fld>
            <a:endParaRPr lang="en-US"/>
          </a:p>
        </p:txBody>
      </p:sp>
    </p:spTree>
    <p:extLst>
      <p:ext uri="{BB962C8B-B14F-4D97-AF65-F5344CB8AC3E}">
        <p14:creationId xmlns:p14="http://schemas.microsoft.com/office/powerpoint/2010/main" val="2174818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little illustration of why we have child entities.</a:t>
            </a:r>
          </a:p>
          <a:p>
            <a:endParaRPr lang="en-US" dirty="0"/>
          </a:p>
          <a:p>
            <a:r>
              <a:rPr lang="en-US" dirty="0"/>
              <a:t>All vehicles have two fields in common across all vehicle</a:t>
            </a:r>
            <a:r>
              <a:rPr lang="en-US" baseline="0" dirty="0"/>
              <a:t> types</a:t>
            </a:r>
            <a:r>
              <a:rPr lang="en-US" dirty="0"/>
              <a:t>.</a:t>
            </a:r>
          </a:p>
          <a:p>
            <a:endParaRPr lang="en-US" dirty="0"/>
          </a:p>
          <a:p>
            <a:r>
              <a:rPr lang="en-US" dirty="0"/>
              <a:t>Sedans and Trucks have</a:t>
            </a:r>
            <a:r>
              <a:rPr lang="en-US" baseline="0" dirty="0"/>
              <a:t> their own specific attributes.</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20</a:t>
            </a:fld>
            <a:endParaRPr lang="en-US"/>
          </a:p>
        </p:txBody>
      </p:sp>
    </p:spTree>
    <p:extLst>
      <p:ext uri="{BB962C8B-B14F-4D97-AF65-F5344CB8AC3E}">
        <p14:creationId xmlns:p14="http://schemas.microsoft.com/office/powerpoint/2010/main" val="3178454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element in ER diagram we want to mention is attributes o</a:t>
            </a:r>
            <a:r>
              <a:rPr lang="en-US" altLang="zh-CN" baseline="0" dirty="0"/>
              <a:t>f</a:t>
            </a:r>
            <a:r>
              <a:rPr lang="en-US" baseline="0" dirty="0"/>
              <a:t> relationships.</a:t>
            </a:r>
          </a:p>
          <a:p>
            <a:endParaRPr lang="en-US" baseline="0" dirty="0"/>
          </a:p>
          <a:p>
            <a:r>
              <a:rPr lang="en-US" baseline="0" dirty="0"/>
              <a:t>Look at the ER diagram here.</a:t>
            </a:r>
            <a:r>
              <a:rPr lang="en-US" dirty="0"/>
              <a:t> I have an attribute D</a:t>
            </a:r>
            <a:r>
              <a:rPr lang="en-US" altLang="zh-CN" dirty="0"/>
              <a:t>ate </a:t>
            </a:r>
            <a:r>
              <a:rPr lang="en-US" dirty="0"/>
              <a:t>on the relationship Purchase.</a:t>
            </a:r>
            <a:r>
              <a:rPr lang="en-US" baseline="0" dirty="0"/>
              <a:t> </a:t>
            </a:r>
            <a:r>
              <a:rPr lang="en-US" dirty="0"/>
              <a:t>In this case, date is really only defined as a descriptor of the purchasing event.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that a</a:t>
            </a:r>
            <a:r>
              <a:rPr lang="en-US" baseline="0" dirty="0"/>
              <a:t> good solution? Actually we don’t really recommend adding attributes on relationships because:</a:t>
            </a:r>
            <a:endParaRPr lang="en-US" dirty="0"/>
          </a:p>
          <a:p>
            <a:pPr marL="171450" indent="-171450">
              <a:buFont typeface="Arial" panose="020B0604020202020204" pitchFamily="34" charset="0"/>
              <a:buChar char="•"/>
            </a:pPr>
            <a:r>
              <a:rPr lang="en-US" dirty="0"/>
              <a:t>Attributes on relationships can easily make a diagram confusing.</a:t>
            </a:r>
          </a:p>
          <a:p>
            <a:pPr marL="171450" indent="-171450">
              <a:buFont typeface="Arial" panose="020B0604020202020204" pitchFamily="34" charset="0"/>
              <a:buChar char="•"/>
            </a:pPr>
            <a:r>
              <a:rPr lang="en-US" dirty="0"/>
              <a:t>Some data modeling methods (e.g., ODL) do not support multi-way relationships.</a:t>
            </a:r>
          </a:p>
          <a:p>
            <a:endParaRPr lang="en-US" baseline="0" dirty="0"/>
          </a:p>
          <a:p>
            <a:r>
              <a:rPr lang="en-US" baseline="0" dirty="0"/>
              <a:t>How to improve? Think about how the reality works when you are purchasing something… (receipt)</a:t>
            </a:r>
          </a:p>
        </p:txBody>
      </p:sp>
      <p:sp>
        <p:nvSpPr>
          <p:cNvPr id="4" name="Slide Number Placeholder 3"/>
          <p:cNvSpPr>
            <a:spLocks noGrp="1"/>
          </p:cNvSpPr>
          <p:nvPr>
            <p:ph type="sldNum" sz="quarter" idx="10"/>
          </p:nvPr>
        </p:nvSpPr>
        <p:spPr/>
        <p:txBody>
          <a:bodyPr/>
          <a:lstStyle/>
          <a:p>
            <a:fld id="{1CA714FF-B8DD-4C86-8A6C-413D8D8DE891}" type="slidenum">
              <a:rPr lang="en-US" smtClean="0"/>
              <a:t>21</a:t>
            </a:fld>
            <a:endParaRPr lang="en-US"/>
          </a:p>
        </p:txBody>
      </p:sp>
    </p:spTree>
    <p:extLst>
      <p:ext uri="{BB962C8B-B14F-4D97-AF65-F5344CB8AC3E}">
        <p14:creationId xmlns:p14="http://schemas.microsoft.com/office/powerpoint/2010/main" val="3752995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solution is fairly simple. We can change Purchase into an entity and create three binary relationships with other entities.</a:t>
            </a:r>
          </a:p>
          <a:p>
            <a:endParaRPr lang="en-US" baseline="0" dirty="0"/>
          </a:p>
          <a:p>
            <a:r>
              <a:rPr lang="en-US" baseline="0" dirty="0"/>
              <a:t>The general steps to convert a multi-way relationship to binary ones are:</a:t>
            </a:r>
          </a:p>
          <a:p>
            <a:endParaRPr lang="en-US" baseline="0" dirty="0"/>
          </a:p>
        </p:txBody>
      </p:sp>
      <p:sp>
        <p:nvSpPr>
          <p:cNvPr id="4" name="Slide Number Placeholder 3"/>
          <p:cNvSpPr>
            <a:spLocks noGrp="1"/>
          </p:cNvSpPr>
          <p:nvPr>
            <p:ph type="sldNum" sz="quarter" idx="10"/>
          </p:nvPr>
        </p:nvSpPr>
        <p:spPr/>
        <p:txBody>
          <a:bodyPr/>
          <a:lstStyle/>
          <a:p>
            <a:fld id="{1CA714FF-B8DD-4C86-8A6C-413D8D8DE891}" type="slidenum">
              <a:rPr lang="en-US" smtClean="0"/>
              <a:t>22</a:t>
            </a:fld>
            <a:endParaRPr lang="en-US"/>
          </a:p>
        </p:txBody>
      </p:sp>
    </p:spTree>
    <p:extLst>
      <p:ext uri="{BB962C8B-B14F-4D97-AF65-F5344CB8AC3E}">
        <p14:creationId xmlns:p14="http://schemas.microsoft.com/office/powerpoint/2010/main" val="1352028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little bit</a:t>
            </a:r>
            <a:r>
              <a:rPr lang="en-US" sz="1200" kern="1200" baseline="0" dirty="0">
                <a:solidFill>
                  <a:schemeClr val="tx1"/>
                </a:solidFill>
                <a:effectLst/>
                <a:latin typeface="+mn-lt"/>
                <a:ea typeface="+mn-ea"/>
                <a:cs typeface="+mn-cs"/>
              </a:rPr>
              <a:t> summary of what we have talked today. </a:t>
            </a:r>
            <a:r>
              <a:rPr lang="en-US" sz="1200" kern="1200" dirty="0">
                <a:solidFill>
                  <a:schemeClr val="tx1"/>
                </a:solidFill>
                <a:effectLst/>
                <a:latin typeface="+mn-lt"/>
                <a:ea typeface="+mn-ea"/>
                <a:cs typeface="+mn-cs"/>
              </a:rPr>
              <a:t>Here are some guiding principles for you as we go through the design process.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of all, in the ER diagram, the entity sets need to reflect some version of reality. What</a:t>
            </a:r>
            <a:r>
              <a:rPr lang="en-US" sz="1200" kern="1200" baseline="0" dirty="0">
                <a:solidFill>
                  <a:schemeClr val="tx1"/>
                </a:solidFill>
                <a:effectLst/>
                <a:latin typeface="+mn-lt"/>
                <a:ea typeface="+mn-ea"/>
                <a:cs typeface="+mn-cs"/>
              </a:rPr>
              <a:t> this means is that you should</a:t>
            </a:r>
            <a:r>
              <a:rPr lang="en-US" sz="1200" kern="1200" dirty="0">
                <a:solidFill>
                  <a:schemeClr val="tx1"/>
                </a:solidFill>
                <a:effectLst/>
                <a:latin typeface="+mn-lt"/>
                <a:ea typeface="+mn-ea"/>
                <a:cs typeface="+mn-cs"/>
              </a:rPr>
              <a:t> not include attributes that you can not get access to. </a:t>
            </a:r>
          </a:p>
          <a:p>
            <a:r>
              <a:rPr lang="en-US" sz="1200" kern="1200" dirty="0">
                <a:solidFill>
                  <a:schemeClr val="tx1"/>
                </a:solidFill>
                <a:effectLst/>
                <a:latin typeface="+mn-lt"/>
                <a:ea typeface="+mn-ea"/>
                <a:cs typeface="+mn-cs"/>
              </a:rPr>
              <a:t>For example, in designing a database containing accidents and vehicles, we are not going to have things like physical descriptions of the drivers, or their social security numbers.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Also, redundancy is your enemy. At the ER diagram stage, I should never see two attributes that describe the same thing. </a:t>
            </a:r>
          </a:p>
          <a:p>
            <a:r>
              <a:rPr lang="en-US" sz="1200" kern="1200" dirty="0">
                <a:solidFill>
                  <a:schemeClr val="tx1"/>
                </a:solidFill>
                <a:effectLst/>
                <a:latin typeface="+mn-lt"/>
                <a:ea typeface="+mn-ea"/>
                <a:cs typeface="+mn-cs"/>
              </a:rPr>
              <a:t>For example, in the classroom and building database,</a:t>
            </a:r>
            <a:r>
              <a:rPr lang="en-US" sz="1200" kern="1200" baseline="0" dirty="0">
                <a:solidFill>
                  <a:schemeClr val="tx1"/>
                </a:solidFill>
                <a:effectLst/>
                <a:latin typeface="+mn-lt"/>
                <a:ea typeface="+mn-ea"/>
                <a:cs typeface="+mn-cs"/>
              </a:rPr>
              <a:t> classrooms</a:t>
            </a:r>
            <a:r>
              <a:rPr lang="en-US" sz="1200" kern="1200" dirty="0">
                <a:solidFill>
                  <a:schemeClr val="tx1"/>
                </a:solidFill>
                <a:effectLst/>
                <a:latin typeface="+mn-lt"/>
                <a:ea typeface="+mn-ea"/>
                <a:cs typeface="+mn-cs"/>
              </a:rPr>
              <a:t> should not have a building attribute. The attribute is sort of implied by the relationship you would define between them.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Third, do not add relationships just because you know they exist in the real world. Relationships should have a purpose, and if there is no functional reason to have a relationship, you just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do not need it. Customer vs. favorite Product</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last point is pick the right kind of element. Sometimes the information you want to store can be represented by different types of elements. For example, in the beer and manufacturer database, you may save the manufacturer name as an attribute of beer, or saving manufacturer as an entity set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I think it is easy to get confused about how to represent the things you are modeling. In someone’s database, it might be enough to save the name of the manufacturer as an attribute. In another, we might actually be interested in saving more information about the manufacturer, and so it will be included as an entity.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us look at some examples.</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23</a:t>
            </a:fld>
            <a:endParaRPr lang="en-US"/>
          </a:p>
        </p:txBody>
      </p:sp>
    </p:spTree>
    <p:extLst>
      <p:ext uri="{BB962C8B-B14F-4D97-AF65-F5344CB8AC3E}">
        <p14:creationId xmlns:p14="http://schemas.microsoft.com/office/powerpoint/2010/main" val="1219902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just look at some mistakes in ER Diagram design.</a:t>
            </a:r>
            <a:r>
              <a:rPr lang="en-US" baseline="0" dirty="0"/>
              <a:t> And after that I will give you a chance to design a database diagram for your own.</a:t>
            </a:r>
            <a:endParaRPr lang="en-US" dirty="0"/>
          </a:p>
          <a:p>
            <a:endParaRPr lang="en-US" dirty="0"/>
          </a:p>
          <a:p>
            <a:r>
              <a:rPr lang="en-US" dirty="0"/>
              <a:t>Given this diagram on</a:t>
            </a:r>
            <a:r>
              <a:rPr lang="en-US" baseline="0" dirty="0"/>
              <a:t> the screen, a</a:t>
            </a:r>
            <a:r>
              <a:rPr lang="en-US" dirty="0"/>
              <a:t>nyone want to point out a problem with this diagram?</a:t>
            </a:r>
          </a:p>
          <a:p>
            <a:endParaRPr lang="en-US" dirty="0"/>
          </a:p>
          <a:p>
            <a:r>
              <a:rPr lang="en-US" dirty="0"/>
              <a:t>Well, it is clear that we are interested saving information about the people involved in this relationship. But, instead of adding people as an entity set, we just have a bunch of attributes on the relationship.</a:t>
            </a:r>
          </a:p>
          <a:p>
            <a:endParaRPr lang="en-US" dirty="0"/>
          </a:p>
          <a:p>
            <a:r>
              <a:rPr lang="en-US" dirty="0"/>
              <a:t>You can imagine </a:t>
            </a:r>
            <a:r>
              <a:rPr lang="en-US" altLang="zh-CN" dirty="0"/>
              <a:t>with the current design, if a person makes</a:t>
            </a:r>
            <a:r>
              <a:rPr lang="en-US" altLang="zh-CN" baseline="0" dirty="0"/>
              <a:t> multiple purchases, his/her information will be stored for many times, which is very inefficient</a:t>
            </a:r>
            <a:r>
              <a:rPr lang="en-US" dirty="0"/>
              <a:t>.</a:t>
            </a:r>
          </a:p>
          <a:p>
            <a:endParaRPr lang="en-US" dirty="0"/>
          </a:p>
          <a:p>
            <a:r>
              <a:rPr lang="en-US" dirty="0"/>
              <a:t>Instead, I should add an entity describing customers, and then use an appropriate relationship to complete the diagram.</a:t>
            </a:r>
          </a:p>
        </p:txBody>
      </p:sp>
      <p:sp>
        <p:nvSpPr>
          <p:cNvPr id="4" name="Slide Number Placeholder 3"/>
          <p:cNvSpPr>
            <a:spLocks noGrp="1"/>
          </p:cNvSpPr>
          <p:nvPr>
            <p:ph type="sldNum" sz="quarter" idx="10"/>
          </p:nvPr>
        </p:nvSpPr>
        <p:spPr/>
        <p:txBody>
          <a:bodyPr/>
          <a:lstStyle/>
          <a:p>
            <a:fld id="{1CA714FF-B8DD-4C86-8A6C-413D8D8DE891}" type="slidenum">
              <a:rPr lang="en-US" smtClean="0"/>
              <a:t>24</a:t>
            </a:fld>
            <a:endParaRPr lang="en-US"/>
          </a:p>
        </p:txBody>
      </p:sp>
    </p:spTree>
    <p:extLst>
      <p:ext uri="{BB962C8B-B14F-4D97-AF65-F5344CB8AC3E}">
        <p14:creationId xmlns:p14="http://schemas.microsoft.com/office/powerpoint/2010/main" val="3465908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here, what is the problem with this design?</a:t>
            </a:r>
          </a:p>
          <a:p>
            <a:endParaRPr lang="en-US" dirty="0"/>
          </a:p>
          <a:p>
            <a:r>
              <a:rPr lang="en-US" dirty="0"/>
              <a:t>It seems I have a time entity set, with</a:t>
            </a:r>
            <a:r>
              <a:rPr lang="en-US" baseline="0" dirty="0"/>
              <a:t> attributes Month and Date.</a:t>
            </a:r>
          </a:p>
          <a:p>
            <a:r>
              <a:rPr lang="en-US" baseline="0" dirty="0"/>
              <a:t>Actually I can combine these two into a single attribute supported by some </a:t>
            </a:r>
            <a:r>
              <a:rPr lang="en-US" baseline="0" dirty="0" err="1"/>
              <a:t>datetime</a:t>
            </a:r>
            <a:r>
              <a:rPr lang="en-US" baseline="0" dirty="0"/>
              <a:t> data types</a:t>
            </a:r>
            <a:r>
              <a:rPr lang="en-US" dirty="0"/>
              <a:t>, and make this an attribute on the purchase relationship, as well as removing</a:t>
            </a:r>
            <a:r>
              <a:rPr lang="en-US" baseline="0" dirty="0"/>
              <a:t> the time entity</a:t>
            </a:r>
            <a:r>
              <a:rPr lang="en-US" dirty="0"/>
              <a:t>.</a:t>
            </a:r>
          </a:p>
        </p:txBody>
      </p:sp>
      <p:sp>
        <p:nvSpPr>
          <p:cNvPr id="4" name="Slide Number Placeholder 3"/>
          <p:cNvSpPr>
            <a:spLocks noGrp="1"/>
          </p:cNvSpPr>
          <p:nvPr>
            <p:ph type="sldNum" sz="quarter" idx="10"/>
          </p:nvPr>
        </p:nvSpPr>
        <p:spPr/>
        <p:txBody>
          <a:bodyPr/>
          <a:lstStyle/>
          <a:p>
            <a:fld id="{1CA714FF-B8DD-4C86-8A6C-413D8D8DE891}" type="slidenum">
              <a:rPr lang="en-US" smtClean="0"/>
              <a:t>25</a:t>
            </a:fld>
            <a:endParaRPr lang="en-US"/>
          </a:p>
        </p:txBody>
      </p:sp>
    </p:spTree>
    <p:extLst>
      <p:ext uri="{BB962C8B-B14F-4D97-AF65-F5344CB8AC3E}">
        <p14:creationId xmlns:p14="http://schemas.microsoft.com/office/powerpoint/2010/main" val="1666324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please try and do this if you have a piece of paper. I will come up with my own solution later and we can decide who’s is better.</a:t>
            </a:r>
          </a:p>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26</a:t>
            </a:fld>
            <a:endParaRPr lang="en-US"/>
          </a:p>
        </p:txBody>
      </p:sp>
    </p:spTree>
    <p:extLst>
      <p:ext uri="{BB962C8B-B14F-4D97-AF65-F5344CB8AC3E}">
        <p14:creationId xmlns:p14="http://schemas.microsoft.com/office/powerpoint/2010/main" val="3056615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 put the manufacturer’s name as an attribute on devices?</a:t>
            </a:r>
          </a:p>
          <a:p>
            <a:endParaRPr lang="en-US" dirty="0"/>
          </a:p>
          <a:p>
            <a:endParaRPr lang="en-US" dirty="0"/>
          </a:p>
          <a:p>
            <a:r>
              <a:rPr lang="en-US" dirty="0"/>
              <a:t>What constraints does your (and my) diagrams imply?</a:t>
            </a:r>
          </a:p>
        </p:txBody>
      </p:sp>
      <p:sp>
        <p:nvSpPr>
          <p:cNvPr id="4" name="Slide Number Placeholder 3"/>
          <p:cNvSpPr>
            <a:spLocks noGrp="1"/>
          </p:cNvSpPr>
          <p:nvPr>
            <p:ph type="sldNum" sz="quarter" idx="10"/>
          </p:nvPr>
        </p:nvSpPr>
        <p:spPr/>
        <p:txBody>
          <a:bodyPr/>
          <a:lstStyle/>
          <a:p>
            <a:fld id="{1CA714FF-B8DD-4C86-8A6C-413D8D8DE891}" type="slidenum">
              <a:rPr lang="en-US" smtClean="0"/>
              <a:t>27</a:t>
            </a:fld>
            <a:endParaRPr lang="en-US"/>
          </a:p>
        </p:txBody>
      </p:sp>
    </p:spTree>
    <p:extLst>
      <p:ext uri="{BB962C8B-B14F-4D97-AF65-F5344CB8AC3E}">
        <p14:creationId xmlns:p14="http://schemas.microsoft.com/office/powerpoint/2010/main" val="3655385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a:t>
            </a:r>
            <a:r>
              <a:rPr lang="en-US" baseline="0" dirty="0"/>
              <a:t> w</a:t>
            </a:r>
            <a:r>
              <a:rPr lang="en-US" dirty="0"/>
              <a:t>e will go over constraints, which is going to make ER diagrams more complicated.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ER diagram is fairly conceptual, but we should definitely also think about some constraints that will</a:t>
            </a:r>
            <a:r>
              <a:rPr lang="en-US" baseline="0" dirty="0"/>
              <a:t> </a:t>
            </a:r>
            <a:r>
              <a:rPr lang="en-US" dirty="0"/>
              <a:t>apply to the resulting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commonly used 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constraints</a:t>
            </a:r>
            <a:r>
              <a:rPr lang="en-US" baseline="0" dirty="0"/>
              <a:t> means that </a:t>
            </a:r>
            <a:r>
              <a:rPr lang="en-US" dirty="0"/>
              <a:t>attributes or sets of attributes must have unique and no empty values in the relational table. This is</a:t>
            </a:r>
            <a:r>
              <a:rPr lang="en-US" baseline="0" dirty="0"/>
              <a:t> applied automatically once you define your key for an entity.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one course must have a unique SLN (Schedule</a:t>
            </a:r>
            <a:r>
              <a:rPr lang="en-US" baseline="0" dirty="0"/>
              <a:t> Line Number</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Single-value constraints: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attribute of an entity set has a single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person can have only one birthdate.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a:t>
            </a:r>
            <a:r>
              <a:rPr lang="en-US" baseline="0" dirty="0"/>
              <a:t> if we need to apply multiple values? Multiple columns. One-to-many relationships.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a:t>
            </a:r>
            <a:r>
              <a:rPr lang="en-US" baseline="0" dirty="0"/>
              <a:t> data in SQL server is strongly typed, and as such requires that constraints be well thought out at the design stage.</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28</a:t>
            </a:fld>
            <a:endParaRPr lang="en-US"/>
          </a:p>
        </p:txBody>
      </p:sp>
    </p:spTree>
    <p:extLst>
      <p:ext uri="{BB962C8B-B14F-4D97-AF65-F5344CB8AC3E}">
        <p14:creationId xmlns:p14="http://schemas.microsoft.com/office/powerpoint/2010/main" val="45153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question, is a key attribute single value constrained?</a:t>
            </a:r>
          </a:p>
          <a:p>
            <a:r>
              <a:rPr lang="en-US" dirty="0"/>
              <a:t>The answer is yes, in fact often the majority of single value constrained attributes are keys.</a:t>
            </a:r>
          </a:p>
          <a:p>
            <a:endParaRPr lang="en-US" dirty="0"/>
          </a:p>
          <a:p>
            <a:r>
              <a:rPr lang="en-US" dirty="0"/>
              <a:t>Consider what a many to one relationship implies. Suppose you are relating entity set Companies with entity set Products by a one-to-many relationship. </a:t>
            </a:r>
          </a:p>
          <a:p>
            <a:r>
              <a:rPr lang="en-US" dirty="0"/>
              <a:t>What entity should be single-value constrained?</a:t>
            </a:r>
            <a:r>
              <a:rPr lang="en-US" baseline="0" dirty="0"/>
              <a:t> Companies or Products?</a:t>
            </a:r>
          </a:p>
          <a:p>
            <a:r>
              <a:rPr lang="en-US" baseline="0" dirty="0"/>
              <a:t>The answer is products, as each product can only be related with a unique company, attributes in Products should be single value constrained.</a:t>
            </a:r>
          </a:p>
          <a:p>
            <a:endParaRPr lang="en-US" dirty="0"/>
          </a:p>
          <a:p>
            <a:r>
              <a:rPr lang="en-US" dirty="0"/>
              <a:t>It actually seems like single value constraints are the same as keys, so why do we make the distinction? </a:t>
            </a:r>
          </a:p>
          <a:p>
            <a:r>
              <a:rPr lang="en-US" dirty="0"/>
              <a:t>Well, keys cannot take null values. In your database, if you define something as a key, you cannot insert a null value or set a value to null.</a:t>
            </a:r>
          </a:p>
        </p:txBody>
      </p:sp>
      <p:sp>
        <p:nvSpPr>
          <p:cNvPr id="4" name="Slide Number Placeholder 3"/>
          <p:cNvSpPr>
            <a:spLocks noGrp="1"/>
          </p:cNvSpPr>
          <p:nvPr>
            <p:ph type="sldNum" sz="quarter" idx="10"/>
          </p:nvPr>
        </p:nvSpPr>
        <p:spPr/>
        <p:txBody>
          <a:bodyPr/>
          <a:lstStyle/>
          <a:p>
            <a:fld id="{1CA714FF-B8DD-4C86-8A6C-413D8D8DE891}" type="slidenum">
              <a:rPr lang="en-US" smtClean="0"/>
              <a:t>29</a:t>
            </a:fld>
            <a:endParaRPr lang="en-US"/>
          </a:p>
        </p:txBody>
      </p:sp>
    </p:spTree>
    <p:extLst>
      <p:ext uri="{BB962C8B-B14F-4D97-AF65-F5344CB8AC3E}">
        <p14:creationId xmlns:p14="http://schemas.microsoft.com/office/powerpoint/2010/main" val="332634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 a little about the E/R diagram</a:t>
            </a:r>
            <a:r>
              <a:rPr lang="en-US" baseline="0" dirty="0"/>
              <a:t> last week.</a:t>
            </a:r>
          </a:p>
          <a:p>
            <a:endParaRPr lang="en-US" baseline="0" dirty="0"/>
          </a:p>
          <a:p>
            <a:r>
              <a:rPr lang="en-US" baseline="0" dirty="0"/>
              <a:t>I will just go over several slides here as a brief review.</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3</a:t>
            </a:fld>
            <a:endParaRPr lang="en-US"/>
          </a:p>
        </p:txBody>
      </p:sp>
    </p:spTree>
    <p:extLst>
      <p:ext uri="{BB962C8B-B14F-4D97-AF65-F5344CB8AC3E}">
        <p14:creationId xmlns:p14="http://schemas.microsoft.com/office/powerpoint/2010/main" val="455791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 at some other 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constraints means value of each attribute must be taken from the domain associated with</a:t>
            </a:r>
            <a:r>
              <a:rPr lang="en-US" baseline="0" dirty="0"/>
              <a:t> that attribute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a person’s age cannot be a letter. More strictly, it must be a non-negative integer</a:t>
            </a:r>
            <a:r>
              <a:rPr lang="en-US" baseline="0" dirty="0"/>
              <a:t> no larger than some maximum values (e.g. 150).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constraints are really important when you get to the physical implementation of the database, because DBMS software is strongly typed.</a:t>
            </a:r>
          </a:p>
          <a:p>
            <a:endParaRPr lang="en-US" dirty="0"/>
          </a:p>
          <a:p>
            <a:r>
              <a:rPr lang="en-US" dirty="0"/>
              <a:t>General constraints:</a:t>
            </a:r>
          </a:p>
          <a:p>
            <a:r>
              <a:rPr lang="en-US" dirty="0"/>
              <a:t>Other arbitrary constraints that should hold in the database, such as Check constraints and Range constraints.</a:t>
            </a:r>
          </a:p>
          <a:p>
            <a:r>
              <a:rPr lang="en-US" dirty="0"/>
              <a:t>Example: state names, 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Referential integrity requires that, for each entity in a given entity set, there must be a corresponding entity in the related 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commonly used as a more strict constraint in a many to one relationship. That is, a many to one relationship with referential integrity constraints requires EXACTLY one</a:t>
            </a:r>
            <a:r>
              <a:rPr lang="en-US" baseline="0" dirty="0"/>
              <a:t> corresponding entity</a:t>
            </a:r>
            <a:r>
              <a:rPr lang="en-US" dirty="0"/>
              <a:t>.</a:t>
            </a:r>
          </a:p>
        </p:txBody>
      </p:sp>
      <p:sp>
        <p:nvSpPr>
          <p:cNvPr id="4" name="Slide Number Placeholder 3"/>
          <p:cNvSpPr>
            <a:spLocks noGrp="1"/>
          </p:cNvSpPr>
          <p:nvPr>
            <p:ph type="sldNum" sz="quarter" idx="10"/>
          </p:nvPr>
        </p:nvSpPr>
        <p:spPr/>
        <p:txBody>
          <a:bodyPr/>
          <a:lstStyle/>
          <a:p>
            <a:fld id="{1CA714FF-B8DD-4C86-8A6C-413D8D8DE891}" type="slidenum">
              <a:rPr lang="en-US" smtClean="0"/>
              <a:t>30</a:t>
            </a:fld>
            <a:endParaRPr lang="en-US"/>
          </a:p>
        </p:txBody>
      </p:sp>
    </p:spTree>
    <p:extLst>
      <p:ext uri="{BB962C8B-B14F-4D97-AF65-F5344CB8AC3E}">
        <p14:creationId xmlns:p14="http://schemas.microsoft.com/office/powerpoint/2010/main" val="2789668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talk about how we represent constraints in ER diagrams.</a:t>
            </a:r>
          </a:p>
          <a:p>
            <a:endParaRPr lang="en-US" dirty="0"/>
          </a:p>
          <a:p>
            <a:r>
              <a:rPr lang="en-US" dirty="0"/>
              <a:t>Here is my example of referential integrity. In words, the top one indicates that there can be at most one company corresponding to a product. So, I can save a product for which I am no information about the corresponding company. </a:t>
            </a:r>
          </a:p>
          <a:p>
            <a:endParaRPr lang="en-US" dirty="0"/>
          </a:p>
          <a:p>
            <a:r>
              <a:rPr lang="en-US" dirty="0"/>
              <a:t>The lower one indicates that, for a product to exist in my database, there must be a company.</a:t>
            </a:r>
          </a:p>
          <a:p>
            <a:endParaRPr lang="en-US" dirty="0"/>
          </a:p>
          <a:p>
            <a:r>
              <a:rPr lang="en-US" dirty="0"/>
              <a:t>What are</a:t>
            </a:r>
            <a:r>
              <a:rPr lang="en-US" baseline="0" dirty="0"/>
              <a:t> the possible results of referential integrity constraints in database?</a:t>
            </a:r>
          </a:p>
          <a:p>
            <a:pPr marL="171450" indent="-171450">
              <a:buFont typeface="Arial" panose="020B0604020202020204" pitchFamily="34" charset="0"/>
              <a:buChar char="•"/>
            </a:pPr>
            <a:r>
              <a:rPr lang="en-US" baseline="0" dirty="0"/>
              <a:t>Prohibit deletion of an entity required by another table. Cannot delete a course if there are students who have registered for that course.</a:t>
            </a:r>
          </a:p>
          <a:p>
            <a:pPr marL="171450" indent="-171450">
              <a:buFont typeface="Arial" panose="020B0604020202020204" pitchFamily="34" charset="0"/>
              <a:buChar char="•"/>
            </a:pPr>
            <a:r>
              <a:rPr lang="en-US" baseline="0" dirty="0"/>
              <a:t>Cascade update/delete: I</a:t>
            </a:r>
            <a:r>
              <a:rPr lang="en-US" dirty="0"/>
              <a:t>f I delete a company from the companies table, all</a:t>
            </a:r>
            <a:r>
              <a:rPr lang="en-US" baseline="0" dirty="0"/>
              <a:t> products associated with that company will also be deleted</a:t>
            </a:r>
            <a:r>
              <a:rPr lang="en-US" dirty="0"/>
              <a:t>.</a:t>
            </a:r>
          </a:p>
          <a:p>
            <a:pPr marL="0" indent="0">
              <a:buFont typeface="Arial" panose="020B0604020202020204" pitchFamily="34" charset="0"/>
              <a:buNone/>
            </a:pPr>
            <a:r>
              <a:rPr lang="en-US" dirty="0"/>
              <a:t>Depends</a:t>
            </a:r>
            <a:r>
              <a:rPr lang="en-US" baseline="0" dirty="0"/>
              <a:t> on your choice when creating the relationship.</a:t>
            </a:r>
          </a:p>
          <a:p>
            <a:pPr marL="0" indent="0">
              <a:buFont typeface="Arial" panose="020B0604020202020204" pitchFamily="34" charset="0"/>
              <a:buNone/>
            </a:pPr>
            <a:endParaRPr lang="en-US" baseline="0" dirty="0"/>
          </a:p>
          <a:p>
            <a:pPr eaLnBrk="1" hangingPunct="1"/>
            <a:r>
              <a:rPr lang="en-US" altLang="zh-CN" sz="2400" dirty="0"/>
              <a:t>Many-one Advises relationship between Students and Professors.</a:t>
            </a:r>
          </a:p>
          <a:p>
            <a:pPr lvl="1" eaLnBrk="1" hangingPunct="1"/>
            <a:r>
              <a:rPr lang="en-US" altLang="zh-CN" sz="2000" dirty="0"/>
              <a:t>Many-one requirement says that no student may have more than one advising professor.</a:t>
            </a:r>
          </a:p>
          <a:p>
            <a:pPr lvl="1" eaLnBrk="1" hangingPunct="1"/>
            <a:r>
              <a:rPr lang="en-US" altLang="zh-CN" sz="2000" dirty="0"/>
              <a:t>Referential integrity constraint says that each student must have exactly one advising professor and that professor must be present in the database.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31</a:t>
            </a:fld>
            <a:endParaRPr lang="en-US"/>
          </a:p>
        </p:txBody>
      </p:sp>
    </p:spTree>
    <p:extLst>
      <p:ext uri="{BB962C8B-B14F-4D97-AF65-F5344CB8AC3E}">
        <p14:creationId xmlns:p14="http://schemas.microsoft.com/office/powerpoint/2010/main" val="77288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touched on this before, but here it is in the slides to make sure that the documentation is complete.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that a key is that field which you know can uniquely identify a single entity in a set, or a single row in a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many cases there is no single field or attribute that uniquely identifies an entity. It may be the case that more than one attribute can be combined to uniquely identify an entity, as in this illustration. This might be a set of observations at many times and locations, where the time is defined by the time stamp and the location is determined by the detector identification number. Thus, a unique row or entity can be found by looking up the combination of detector or sensor ID and time stamp. TO signify this in the ER diagram, just underline all of the attributes that contribute to the key.</a:t>
            </a:r>
          </a:p>
        </p:txBody>
      </p:sp>
      <p:sp>
        <p:nvSpPr>
          <p:cNvPr id="4" name="Slide Number Placeholder 3"/>
          <p:cNvSpPr>
            <a:spLocks noGrp="1"/>
          </p:cNvSpPr>
          <p:nvPr>
            <p:ph type="sldNum" sz="quarter" idx="10"/>
          </p:nvPr>
        </p:nvSpPr>
        <p:spPr/>
        <p:txBody>
          <a:bodyPr/>
          <a:lstStyle/>
          <a:p>
            <a:fld id="{1CA714FF-B8DD-4C86-8A6C-413D8D8DE891}" type="slidenum">
              <a:rPr lang="en-US" smtClean="0"/>
              <a:t>33</a:t>
            </a:fld>
            <a:endParaRPr lang="en-US"/>
          </a:p>
        </p:txBody>
      </p:sp>
    </p:spTree>
    <p:extLst>
      <p:ext uri="{BB962C8B-B14F-4D97-AF65-F5344CB8AC3E}">
        <p14:creationId xmlns:p14="http://schemas.microsoft.com/office/powerpoint/2010/main" val="1880576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something that looks similar but is actually quite different.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am showing that, in the real world, there is the possibility of having more than one field that works individually as a key.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for UW students, both </a:t>
            </a:r>
            <a:r>
              <a:rPr lang="en-US" baseline="0" dirty="0" err="1"/>
              <a:t>studentID</a:t>
            </a:r>
            <a:r>
              <a:rPr lang="en-US" baseline="0" dirty="0"/>
              <a:t> and SSN can serve as keys. But to represent in ER diagram?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Actually there</a:t>
            </a:r>
            <a:r>
              <a:rPr lang="en-US" baseline="0" dirty="0"/>
              <a:t> is no formal way to specify multiple keys</a:t>
            </a:r>
            <a:r>
              <a:rPr lang="en-US" dirty="0"/>
              <a:t> in the ER diagram, we just have to choose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we</a:t>
            </a:r>
            <a:r>
              <a:rPr lang="en-US" baseline="0" dirty="0"/>
              <a:t> can not underline all possible keys in this case. Because if we underline multiple attributes we are saying that the key is defined by the combination of the underlined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Multiple keys can be defined in SQL server.</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34</a:t>
            </a:fld>
            <a:endParaRPr lang="en-US"/>
          </a:p>
        </p:txBody>
      </p:sp>
    </p:spTree>
    <p:extLst>
      <p:ext uri="{BB962C8B-B14F-4D97-AF65-F5344CB8AC3E}">
        <p14:creationId xmlns:p14="http://schemas.microsoft.com/office/powerpoint/2010/main" val="1856669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a:t>
            </a:r>
            <a:r>
              <a:rPr lang="en-US" baseline="0" dirty="0"/>
              <a:t> to talk about w</a:t>
            </a:r>
            <a:r>
              <a:rPr lang="en-US" dirty="0"/>
              <a:t>eak entity sets when considering keys and constraints. </a:t>
            </a:r>
          </a:p>
          <a:p>
            <a:endParaRPr lang="en-US" dirty="0"/>
          </a:p>
          <a:p>
            <a:r>
              <a:rPr lang="en-US" dirty="0"/>
              <a:t>Weak</a:t>
            </a:r>
            <a:r>
              <a:rPr lang="en-US" baseline="0" dirty="0"/>
              <a:t> entity sets means their key come from other entities to which they are related.</a:t>
            </a:r>
          </a:p>
          <a:p>
            <a:endParaRPr lang="en-US" dirty="0"/>
          </a:p>
          <a:p>
            <a:r>
              <a:rPr lang="en-US" dirty="0"/>
              <a:t>Some common situations can</a:t>
            </a:r>
            <a:r>
              <a:rPr lang="en-US" baseline="0" dirty="0"/>
              <a:t> cause weak entity sets</a:t>
            </a:r>
            <a:r>
              <a:rPr lang="en-US" dirty="0"/>
              <a:t>. </a:t>
            </a:r>
          </a:p>
          <a:p>
            <a:r>
              <a:rPr lang="en-US" dirty="0"/>
              <a:t>Such as some hierarchical relationship that does not make sense to represent by subclasses</a:t>
            </a:r>
            <a:r>
              <a:rPr lang="en-US" baseline="0" dirty="0"/>
              <a:t> (e.g., buildings and classrooms).</a:t>
            </a:r>
            <a:r>
              <a:rPr lang="en-US" dirty="0"/>
              <a:t> </a:t>
            </a:r>
          </a:p>
          <a:p>
            <a:r>
              <a:rPr lang="en-US" dirty="0"/>
              <a:t>Or the new entity sets created</a:t>
            </a:r>
            <a:r>
              <a:rPr lang="en-US" baseline="0" dirty="0"/>
              <a:t> when converting</a:t>
            </a:r>
            <a:r>
              <a:rPr lang="en-US" dirty="0"/>
              <a:t> a multi-way relationship to</a:t>
            </a:r>
            <a:r>
              <a:rPr lang="en-US" baseline="0" dirty="0"/>
              <a:t> binary ones</a:t>
            </a:r>
            <a:r>
              <a:rPr lang="en-US" dirty="0"/>
              <a:t>.</a:t>
            </a:r>
          </a:p>
          <a:p>
            <a:endParaRPr lang="en-US" dirty="0"/>
          </a:p>
          <a:p>
            <a:r>
              <a:rPr lang="en-US" dirty="0"/>
              <a:t>In</a:t>
            </a:r>
            <a:r>
              <a:rPr lang="en-US" baseline="0" dirty="0"/>
              <a:t> ER diagram</a:t>
            </a:r>
            <a:r>
              <a:rPr lang="en-US" dirty="0"/>
              <a:t>, the weak entity set is represented as a double bordered rectangle, and the relationship is a double bordered diamond.</a:t>
            </a:r>
          </a:p>
          <a:p>
            <a:endParaRPr lang="en-US" dirty="0"/>
          </a:p>
          <a:p>
            <a:r>
              <a:rPr lang="en-US" dirty="0"/>
              <a:t>We have a specific way of representing this in the ER diagram.</a:t>
            </a:r>
          </a:p>
        </p:txBody>
      </p:sp>
      <p:sp>
        <p:nvSpPr>
          <p:cNvPr id="4" name="Slide Number Placeholder 3"/>
          <p:cNvSpPr>
            <a:spLocks noGrp="1"/>
          </p:cNvSpPr>
          <p:nvPr>
            <p:ph type="sldNum" sz="quarter" idx="10"/>
          </p:nvPr>
        </p:nvSpPr>
        <p:spPr/>
        <p:txBody>
          <a:bodyPr/>
          <a:lstStyle/>
          <a:p>
            <a:fld id="{1CA714FF-B8DD-4C86-8A6C-413D8D8DE891}" type="slidenum">
              <a:rPr lang="en-US" smtClean="0"/>
              <a:t>35</a:t>
            </a:fld>
            <a:endParaRPr lang="en-US"/>
          </a:p>
        </p:txBody>
      </p:sp>
    </p:spTree>
    <p:extLst>
      <p:ext uri="{BB962C8B-B14F-4D97-AF65-F5344CB8AC3E}">
        <p14:creationId xmlns:p14="http://schemas.microsoft.com/office/powerpoint/2010/main" val="9423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kind</a:t>
            </a:r>
            <a:r>
              <a:rPr lang="en-US" baseline="0" dirty="0"/>
              <a:t> of answer one earlier question? How to generate a key for classrooms and represent it in E/R Diagram?</a:t>
            </a:r>
            <a:endParaRPr lang="en-US" dirty="0"/>
          </a:p>
          <a:p>
            <a:endParaRPr lang="en-US" dirty="0"/>
          </a:p>
          <a:p>
            <a:r>
              <a:rPr lang="en-US" dirty="0"/>
              <a:t>What this picture means in words is that, in order to uniquely identify a classroom, we need its</a:t>
            </a:r>
            <a:r>
              <a:rPr lang="en-US" baseline="0" dirty="0"/>
              <a:t> own classroom number, and the building name from Buildings entity set</a:t>
            </a:r>
            <a:r>
              <a:rPr lang="en-US" dirty="0"/>
              <a:t>. This is exactly what happens</a:t>
            </a:r>
            <a:r>
              <a:rPr lang="en-US" baseline="0" dirty="0"/>
              <a:t> in reality</a:t>
            </a:r>
            <a:r>
              <a:rPr lang="en-US" dirty="0"/>
              <a:t>.</a:t>
            </a:r>
          </a:p>
          <a:p>
            <a:endParaRPr lang="en-US" dirty="0"/>
          </a:p>
          <a:p>
            <a:r>
              <a:rPr lang="en-US" dirty="0"/>
              <a:t>Weak entity sets usually imply many-to-one relationships, and of course referential integrity. </a:t>
            </a:r>
          </a:p>
          <a:p>
            <a:endParaRPr lang="en-US" dirty="0"/>
          </a:p>
          <a:p>
            <a:r>
              <a:rPr lang="en-US" dirty="0"/>
              <a:t>Because, since one entity set is depending on the other for its key, and keys must be unique and no-empty values, there must be exactly one match in the corresponding strong entity set for every entity in the weak entity set.</a:t>
            </a:r>
          </a:p>
        </p:txBody>
      </p:sp>
      <p:sp>
        <p:nvSpPr>
          <p:cNvPr id="4" name="Slide Number Placeholder 3"/>
          <p:cNvSpPr>
            <a:spLocks noGrp="1"/>
          </p:cNvSpPr>
          <p:nvPr>
            <p:ph type="sldNum" sz="quarter" idx="10"/>
          </p:nvPr>
        </p:nvSpPr>
        <p:spPr/>
        <p:txBody>
          <a:bodyPr/>
          <a:lstStyle/>
          <a:p>
            <a:fld id="{1CA714FF-B8DD-4C86-8A6C-413D8D8DE891}" type="slidenum">
              <a:rPr lang="en-US" smtClean="0"/>
              <a:t>36</a:t>
            </a:fld>
            <a:endParaRPr lang="en-US"/>
          </a:p>
        </p:txBody>
      </p:sp>
    </p:spTree>
    <p:extLst>
      <p:ext uri="{BB962C8B-B14F-4D97-AF65-F5344CB8AC3E}">
        <p14:creationId xmlns:p14="http://schemas.microsoft.com/office/powerpoint/2010/main" val="139094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one more example of a weak entity set. </a:t>
            </a:r>
          </a:p>
          <a:p>
            <a:r>
              <a:rPr lang="en-US" dirty="0"/>
              <a:t>In this case beers requires both names</a:t>
            </a:r>
            <a:r>
              <a:rPr lang="en-US" baseline="0" dirty="0"/>
              <a:t> of breweries and beers to</a:t>
            </a:r>
            <a:r>
              <a:rPr lang="en-US" dirty="0"/>
              <a:t> make</a:t>
            </a:r>
            <a:r>
              <a:rPr lang="en-US" baseline="0" dirty="0"/>
              <a:t> its key</a:t>
            </a:r>
            <a:r>
              <a:rPr lang="en-US" dirty="0"/>
              <a:t>. The ER diagram is correct by any means.</a:t>
            </a:r>
          </a:p>
          <a:p>
            <a:endParaRPr lang="en-US" dirty="0"/>
          </a:p>
          <a:p>
            <a:r>
              <a:rPr lang="en-US" dirty="0"/>
              <a:t>However, it is important to keep in mind that we should not overuse weak entity sets.</a:t>
            </a:r>
          </a:p>
          <a:p>
            <a:r>
              <a:rPr lang="en-US" dirty="0"/>
              <a:t>In many cases, it will be better to simply come up with a unique identifier for an entity. </a:t>
            </a:r>
          </a:p>
          <a:p>
            <a:endParaRPr lang="en-US" baseline="0" dirty="0"/>
          </a:p>
          <a:p>
            <a:r>
              <a:rPr lang="en-US" baseline="0" dirty="0"/>
              <a:t>For example, here we can just create something like a </a:t>
            </a:r>
            <a:r>
              <a:rPr lang="en-US" baseline="0" dirty="0" err="1"/>
              <a:t>ProductID</a:t>
            </a:r>
            <a:r>
              <a:rPr lang="en-US" baseline="0" dirty="0"/>
              <a:t> to serve as a unique identifier for Beers. </a:t>
            </a:r>
          </a:p>
          <a:p>
            <a:r>
              <a:rPr lang="en-US" baseline="0" dirty="0"/>
              <a:t>And this is exactly what happens in reality (barcodes).</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37</a:t>
            </a:fld>
            <a:endParaRPr lang="en-US"/>
          </a:p>
        </p:txBody>
      </p:sp>
    </p:spTree>
    <p:extLst>
      <p:ext uri="{BB962C8B-B14F-4D97-AF65-F5344CB8AC3E}">
        <p14:creationId xmlns:p14="http://schemas.microsoft.com/office/powerpoint/2010/main" val="28636455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a:t>
            </a:r>
            <a:r>
              <a:rPr lang="en-US" baseline="0" dirty="0"/>
              <a:t> key point I would like to mention here as a summary of ER Diagram design.</a:t>
            </a:r>
          </a:p>
          <a:p>
            <a:endParaRPr lang="en-US" baseline="0" dirty="0"/>
          </a:p>
          <a:p>
            <a:pPr marL="171450" indent="-171450">
              <a:buFont typeface="Arial" panose="020B0604020202020204" pitchFamily="34" charset="0"/>
              <a:buChar char="•"/>
            </a:pPr>
            <a:r>
              <a:rPr lang="en-US" baseline="0" dirty="0"/>
              <a:t>Always make sure every entity set has a key. In the case of weak entity sets, they key is made from the attributes of two separate entity sets. </a:t>
            </a:r>
          </a:p>
          <a:p>
            <a:pPr marL="171450" indent="-171450">
              <a:buFont typeface="Arial" panose="020B0604020202020204" pitchFamily="34" charset="0"/>
              <a:buChar char="•"/>
            </a:pPr>
            <a:r>
              <a:rPr lang="en-US" baseline="0" dirty="0"/>
              <a:t>Sometimes you will have an entity with more than one potential key, and in this case you will choose one.</a:t>
            </a:r>
          </a:p>
          <a:p>
            <a:pPr marL="171450" indent="-171450">
              <a:buFont typeface="Arial" panose="020B0604020202020204" pitchFamily="34" charset="0"/>
              <a:buChar char="•"/>
            </a:pPr>
            <a:r>
              <a:rPr lang="en-US" baseline="0" dirty="0"/>
              <a:t>Don’t add a relationship just because you know it exists. Relationships must have a purpose, make sure you need the relationships before adding them.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The example here describes a possible database for a zoo. And my question is, which relationship here is unnecessary?</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Although caretakers do work in the exhibits, but the association is already made with the other two relationships. If we know which animals each caretaker cares for and where are those animals, we already know which exhibits the caretaker works in.</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38</a:t>
            </a:fld>
            <a:endParaRPr lang="en-US"/>
          </a:p>
        </p:txBody>
      </p:sp>
    </p:spTree>
    <p:extLst>
      <p:ext uri="{BB962C8B-B14F-4D97-AF65-F5344CB8AC3E}">
        <p14:creationId xmlns:p14="http://schemas.microsoft.com/office/powerpoint/2010/main" val="39455770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sure you already know this, but just list these things here for your</a:t>
            </a:r>
            <a:r>
              <a:rPr lang="en-US" baseline="0" dirty="0"/>
              <a:t> reference in the future.</a:t>
            </a:r>
            <a:endParaRPr lang="en-US" dirty="0"/>
          </a:p>
          <a:p>
            <a:endParaRPr lang="en-US" dirty="0"/>
          </a:p>
          <a:p>
            <a:r>
              <a:rPr lang="en-US" dirty="0"/>
              <a:t>Don’t include unnecessary entity sets. The example here shows a silly</a:t>
            </a:r>
            <a:r>
              <a:rPr lang="en-US" baseline="0" dirty="0"/>
              <a:t> design. You could use an animal entity set to include both cats and dogs, and if you do want to make distinction from the two, use subclasses.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Direction of arrow in many to one relationship</a:t>
            </a:r>
            <a:r>
              <a:rPr lang="en-US" baseline="0" dirty="0"/>
              <a:t> should point to the one side.</a:t>
            </a:r>
            <a:r>
              <a:rPr lang="en-US" dirty="0"/>
              <a:t> </a:t>
            </a:r>
          </a:p>
          <a:p>
            <a:r>
              <a:rPr lang="en-US" dirty="0"/>
              <a:t>Weak</a:t>
            </a:r>
            <a:r>
              <a:rPr lang="en-US" baseline="0" dirty="0"/>
              <a:t> entity sets and the supporting relationships should be represented by d</a:t>
            </a:r>
            <a:r>
              <a:rPr lang="en-US" dirty="0"/>
              <a:t>ouble rectangles and diamonds.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Correctly assign attributes, don’t just assign attributes when you should add an entity set.</a:t>
            </a:r>
          </a:p>
          <a:p>
            <a:r>
              <a:rPr lang="en-US" dirty="0"/>
              <a:t>Referential integrity is a pretty strict constraint, you need to carefully consider your database</a:t>
            </a:r>
            <a:r>
              <a:rPr lang="en-US" baseline="0" dirty="0"/>
              <a:t> requirements before using it.</a:t>
            </a:r>
          </a:p>
          <a:p>
            <a:endParaRPr lang="en-US" dirty="0"/>
          </a:p>
          <a:p>
            <a:r>
              <a:rPr lang="en-US" dirty="0"/>
              <a:t>One</a:t>
            </a:r>
            <a:r>
              <a:rPr lang="en-US" baseline="0" dirty="0"/>
              <a:t> last thing, don’t over complicate your database. Like Einstein said, everything should be made as simple as possible, but no simpler.</a:t>
            </a:r>
          </a:p>
          <a:p>
            <a:r>
              <a:rPr lang="en-US" baseline="0" dirty="0"/>
              <a:t>In this class, you need to make sure your database can meet the project requirements, and no need to make it more complicated than that.</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39</a:t>
            </a:fld>
            <a:endParaRPr lang="en-US"/>
          </a:p>
        </p:txBody>
      </p:sp>
    </p:spTree>
    <p:extLst>
      <p:ext uri="{BB962C8B-B14F-4D97-AF65-F5344CB8AC3E}">
        <p14:creationId xmlns:p14="http://schemas.microsoft.com/office/powerpoint/2010/main" val="2320880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40</a:t>
            </a:fld>
            <a:endParaRPr lang="en-US"/>
          </a:p>
        </p:txBody>
      </p:sp>
    </p:spTree>
    <p:extLst>
      <p:ext uri="{BB962C8B-B14F-4D97-AF65-F5344CB8AC3E}">
        <p14:creationId xmlns:p14="http://schemas.microsoft.com/office/powerpoint/2010/main" val="152992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where we start getting serious about data modeling. The ER or entity relationship model is a way of visually representing the structure and content of data, such that it is easy to translate into a database design or relational schema.</a:t>
            </a:r>
          </a:p>
          <a:p>
            <a:r>
              <a:rPr lang="en-US" dirty="0"/>
              <a:t> </a:t>
            </a:r>
          </a:p>
          <a:p>
            <a:r>
              <a:rPr lang="en-US" dirty="0"/>
              <a:t>What it really means is that, we use ER diagrams</a:t>
            </a:r>
            <a:r>
              <a:rPr lang="en-US" baseline="0" dirty="0"/>
              <a:t> </a:t>
            </a:r>
            <a:r>
              <a:rPr lang="en-US" dirty="0"/>
              <a:t>to sketch out what the database will look like. I am going to get more into depth in the next class, but there is a very clear and concise method of converting your ER diagram into a relational schema, or design for the database that you will build.</a:t>
            </a:r>
          </a:p>
        </p:txBody>
      </p:sp>
      <p:sp>
        <p:nvSpPr>
          <p:cNvPr id="4" name="Slide Number Placeholder 3"/>
          <p:cNvSpPr>
            <a:spLocks noGrp="1"/>
          </p:cNvSpPr>
          <p:nvPr>
            <p:ph type="sldNum" sz="quarter" idx="10"/>
          </p:nvPr>
        </p:nvSpPr>
        <p:spPr/>
        <p:txBody>
          <a:bodyPr/>
          <a:lstStyle/>
          <a:p>
            <a:fld id="{1CA714FF-B8DD-4C86-8A6C-413D8D8DE891}" type="slidenum">
              <a:rPr lang="en-US" smtClean="0"/>
              <a:t>4</a:t>
            </a:fld>
            <a:endParaRPr lang="en-US"/>
          </a:p>
        </p:txBody>
      </p:sp>
    </p:spTree>
    <p:extLst>
      <p:ext uri="{BB962C8B-B14F-4D97-AF65-F5344CB8AC3E}">
        <p14:creationId xmlns:p14="http://schemas.microsoft.com/office/powerpoint/2010/main" val="20949406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try another (more complicated</a:t>
            </a:r>
            <a:r>
              <a:rPr lang="en-US" baseline="0" dirty="0"/>
              <a:t> example</a:t>
            </a:r>
            <a:r>
              <a:rPr lang="en-US" dirty="0"/>
              <a:t>). Make a design of your</a:t>
            </a:r>
            <a:r>
              <a:rPr lang="en-US" baseline="0" dirty="0"/>
              <a:t> own database.</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41</a:t>
            </a:fld>
            <a:endParaRPr lang="en-US"/>
          </a:p>
        </p:txBody>
      </p:sp>
    </p:spTree>
    <p:extLst>
      <p:ext uri="{BB962C8B-B14F-4D97-AF65-F5344CB8AC3E}">
        <p14:creationId xmlns:p14="http://schemas.microsoft.com/office/powerpoint/2010/main" val="4219578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all entities have keys.</a:t>
            </a:r>
          </a:p>
          <a:p>
            <a:endParaRPr lang="en-US" dirty="0"/>
          </a:p>
          <a:p>
            <a:r>
              <a:rPr lang="en-US" dirty="0"/>
              <a:t>Talk about each relationship.</a:t>
            </a:r>
          </a:p>
          <a:p>
            <a:endParaRPr lang="en-US" dirty="0"/>
          </a:p>
          <a:p>
            <a:r>
              <a:rPr lang="en-US" dirty="0"/>
              <a:t>Multiple keys</a:t>
            </a:r>
            <a:r>
              <a:rPr lang="en-US" baseline="0" dirty="0"/>
              <a:t> for Courses, I used the combination of name and section.</a:t>
            </a:r>
          </a:p>
          <a:p>
            <a:endParaRPr lang="en-US" baseline="0" dirty="0"/>
          </a:p>
          <a:p>
            <a:r>
              <a:rPr lang="en-US" baseline="0" dirty="0"/>
              <a:t>Relationship between courses and buildings? Not necessary.</a:t>
            </a:r>
          </a:p>
          <a:p>
            <a:endParaRPr lang="en-US" baseline="0" dirty="0"/>
          </a:p>
          <a:p>
            <a:r>
              <a:rPr lang="en-US" baseline="0" dirty="0"/>
              <a:t>Maybe add lectures and exercises in subclasses within courses.</a:t>
            </a:r>
          </a:p>
          <a:p>
            <a:endParaRPr lang="en-US" baseline="0" dirty="0"/>
          </a:p>
          <a:p>
            <a:r>
              <a:rPr lang="en-US" baseline="0" dirty="0"/>
              <a:t>Talk about different systems of representation.</a:t>
            </a:r>
          </a:p>
        </p:txBody>
      </p:sp>
      <p:sp>
        <p:nvSpPr>
          <p:cNvPr id="4" name="Slide Number Placeholder 3"/>
          <p:cNvSpPr>
            <a:spLocks noGrp="1"/>
          </p:cNvSpPr>
          <p:nvPr>
            <p:ph type="sldNum" sz="quarter" idx="10"/>
          </p:nvPr>
        </p:nvSpPr>
        <p:spPr/>
        <p:txBody>
          <a:bodyPr/>
          <a:lstStyle/>
          <a:p>
            <a:fld id="{1CA714FF-B8DD-4C86-8A6C-413D8D8DE891}" type="slidenum">
              <a:rPr lang="en-US" smtClean="0"/>
              <a:t>42</a:t>
            </a:fld>
            <a:endParaRPr lang="en-US"/>
          </a:p>
        </p:txBody>
      </p:sp>
    </p:spTree>
    <p:extLst>
      <p:ext uri="{BB962C8B-B14F-4D97-AF65-F5344CB8AC3E}">
        <p14:creationId xmlns:p14="http://schemas.microsoft.com/office/powerpoint/2010/main" val="4123564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basic elements in an ER diagram. We represent entities with rectangles. Recall</a:t>
            </a:r>
            <a:r>
              <a:rPr lang="en-US" baseline="0" dirty="0"/>
              <a:t> that an</a:t>
            </a:r>
            <a:r>
              <a:rPr lang="en-US" dirty="0"/>
              <a:t> entity is a real world thing about which we want to store information, as exemplified by products, persons, or even more abstract things like events.</a:t>
            </a:r>
          </a:p>
          <a:p>
            <a:endParaRPr lang="en-US" dirty="0"/>
          </a:p>
          <a:p>
            <a:r>
              <a:rPr lang="en-US" dirty="0"/>
              <a:t>Attributes, or pieces of information we want to store about entities, are represented by ovals. </a:t>
            </a:r>
          </a:p>
          <a:p>
            <a:endParaRPr lang="en-US" dirty="0"/>
          </a:p>
          <a:p>
            <a:r>
              <a:rPr lang="en-US" dirty="0"/>
              <a:t>And finally, relationships are represented by diamonds.</a:t>
            </a:r>
          </a:p>
          <a:p>
            <a:endParaRPr lang="en-US" dirty="0"/>
          </a:p>
          <a:p>
            <a:r>
              <a:rPr lang="en-US" dirty="0"/>
              <a:t>You can see here that I have two entities, products and persons, where price might be an attribute of products and address might be an attribute of persons. Products and persons might then be connected by the relationship </a:t>
            </a:r>
            <a:r>
              <a:rPr lang="en-US" b="1" dirty="0"/>
              <a:t>Buy</a:t>
            </a:r>
            <a:r>
              <a:rPr lang="en-US" dirty="0"/>
              <a:t>, as persons can buy products.</a:t>
            </a:r>
          </a:p>
        </p:txBody>
      </p:sp>
      <p:sp>
        <p:nvSpPr>
          <p:cNvPr id="4" name="Slide Number Placeholder 3"/>
          <p:cNvSpPr>
            <a:spLocks noGrp="1"/>
          </p:cNvSpPr>
          <p:nvPr>
            <p:ph type="sldNum" sz="quarter" idx="10"/>
          </p:nvPr>
        </p:nvSpPr>
        <p:spPr/>
        <p:txBody>
          <a:bodyPr/>
          <a:lstStyle/>
          <a:p>
            <a:fld id="{1CA714FF-B8DD-4C86-8A6C-413D8D8DE891}" type="slidenum">
              <a:rPr lang="en-US" smtClean="0"/>
              <a:t>5</a:t>
            </a:fld>
            <a:endParaRPr lang="en-US"/>
          </a:p>
        </p:txBody>
      </p:sp>
    </p:spTree>
    <p:extLst>
      <p:ext uri="{BB962C8B-B14F-4D97-AF65-F5344CB8AC3E}">
        <p14:creationId xmlns:p14="http://schemas.microsoft.com/office/powerpoint/2010/main" val="31666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Now we are going to go over the structure of the ER diagram. Here is an entity set, Beers. The attributes are connected as you see by little straight lines. You can think of this as being sort of analogous to a table, where the entity represents the table and the attributes represent the columns.</a:t>
            </a:r>
          </a:p>
          <a:p>
            <a:endParaRPr lang="en-US" sz="2000" dirty="0"/>
          </a:p>
          <a:p>
            <a:r>
              <a:rPr lang="en-US" sz="2000" dirty="0"/>
              <a:t>My example is a single type</a:t>
            </a:r>
            <a:r>
              <a:rPr lang="en-US" sz="2000" baseline="0" dirty="0"/>
              <a:t> of beer</a:t>
            </a:r>
            <a:r>
              <a:rPr lang="en-US" sz="2000" dirty="0"/>
              <a:t>. It has attributes name, manufacturer, type, and alcohol by volume. A given entity in the set, then, has these particular attribute values, though the values themselves are not important to the structure at this point.</a:t>
            </a:r>
          </a:p>
        </p:txBody>
      </p:sp>
      <p:sp>
        <p:nvSpPr>
          <p:cNvPr id="4" name="Slide Number Placeholder 3"/>
          <p:cNvSpPr>
            <a:spLocks noGrp="1"/>
          </p:cNvSpPr>
          <p:nvPr>
            <p:ph type="sldNum" sz="quarter" idx="10"/>
          </p:nvPr>
        </p:nvSpPr>
        <p:spPr/>
        <p:txBody>
          <a:bodyPr/>
          <a:lstStyle/>
          <a:p>
            <a:fld id="{1CA714FF-B8DD-4C86-8A6C-413D8D8DE891}" type="slidenum">
              <a:rPr lang="en-US" smtClean="0"/>
              <a:t>6</a:t>
            </a:fld>
            <a:endParaRPr lang="en-US"/>
          </a:p>
        </p:txBody>
      </p:sp>
    </p:spTree>
    <p:extLst>
      <p:ext uri="{BB962C8B-B14F-4D97-AF65-F5344CB8AC3E}">
        <p14:creationId xmlns:p14="http://schemas.microsoft.com/office/powerpoint/2010/main" val="41174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a:t>
            </a:r>
            <a:r>
              <a:rPr lang="en-US" baseline="0" dirty="0"/>
              <a:t> be adding more elements to the diagram step by step.</a:t>
            </a:r>
            <a:endParaRPr lang="en-US" dirty="0"/>
          </a:p>
          <a:p>
            <a:endParaRPr lang="en-US" dirty="0"/>
          </a:p>
          <a:p>
            <a:r>
              <a:rPr lang="en-US" dirty="0"/>
              <a:t>A very important concept in this modeling process is that of keys. A key is a unique identifier for each entity in a set, thus, there cannot be two distinct entities in the set with the same key. In the beers example, I have created a dummy attribute </a:t>
            </a:r>
            <a:r>
              <a:rPr lang="en-US" dirty="0" err="1"/>
              <a:t>ProductID</a:t>
            </a:r>
            <a:r>
              <a:rPr lang="en-US" dirty="0"/>
              <a:t> here to be the key. </a:t>
            </a:r>
          </a:p>
          <a:p>
            <a:endParaRPr lang="en-US" dirty="0"/>
          </a:p>
          <a:p>
            <a:r>
              <a:rPr lang="en-US" dirty="0"/>
              <a:t>So here is a question, what information about the people in this room could be used as key?</a:t>
            </a:r>
          </a:p>
          <a:p>
            <a:endParaRPr lang="en-US" dirty="0"/>
          </a:p>
          <a:p>
            <a:r>
              <a:rPr lang="en-US" dirty="0"/>
              <a:t>Any unique identifiers can</a:t>
            </a:r>
            <a:r>
              <a:rPr lang="en-US" baseline="0" dirty="0"/>
              <a:t> be.</a:t>
            </a:r>
          </a:p>
          <a:p>
            <a:endParaRPr lang="en-US" baseline="0" dirty="0"/>
          </a:p>
          <a:p>
            <a:r>
              <a:rPr lang="en-US" baseline="0" dirty="0"/>
              <a:t>Student ID, email address, </a:t>
            </a:r>
            <a:r>
              <a:rPr lang="en-US" baseline="0" dirty="0" err="1"/>
              <a:t>netID</a:t>
            </a:r>
            <a:r>
              <a:rPr lang="en-US" baseline="0" dirty="0"/>
              <a:t>, SSN, phone number.</a:t>
            </a:r>
          </a:p>
          <a:p>
            <a:endParaRPr lang="en-US" baseline="0" dirty="0"/>
          </a:p>
          <a:p>
            <a:r>
              <a:rPr lang="en-US" baseline="0" dirty="0"/>
              <a:t>Name? Birthdate?</a:t>
            </a:r>
            <a:endParaRPr lang="en-US" dirty="0"/>
          </a:p>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7</a:t>
            </a:fld>
            <a:endParaRPr lang="en-US"/>
          </a:p>
        </p:txBody>
      </p:sp>
    </p:spTree>
    <p:extLst>
      <p:ext uri="{BB962C8B-B14F-4D97-AF65-F5344CB8AC3E}">
        <p14:creationId xmlns:p14="http://schemas.microsoft.com/office/powerpoint/2010/main" val="218278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a:t>
            </a:r>
            <a:r>
              <a:rPr lang="en-US" baseline="0" dirty="0"/>
              <a:t> this in the last lecture and you are asked to go over this in a reading (web link).</a:t>
            </a:r>
          </a:p>
          <a:p>
            <a:endParaRPr lang="en-US" dirty="0"/>
          </a:p>
          <a:p>
            <a:r>
              <a:rPr lang="en-US" dirty="0"/>
              <a:t>Just brief introduction…</a:t>
            </a:r>
          </a:p>
          <a:p>
            <a:r>
              <a:rPr lang="en-US" b="1" dirty="0"/>
              <a:t>One-to-one</a:t>
            </a:r>
            <a:r>
              <a:rPr lang="en-US" dirty="0"/>
              <a:t>, each unique entity in an entity set, it can correspond to only a single entity in the related set. </a:t>
            </a:r>
          </a:p>
          <a:p>
            <a:r>
              <a:rPr lang="en-US" dirty="0"/>
              <a:t>Example: States and Current Governors. </a:t>
            </a:r>
          </a:p>
          <a:p>
            <a:r>
              <a:rPr lang="en-US" dirty="0"/>
              <a:t>In an ER Diagram, a one to one relationship is designated by an arrow at each end point of the relationship (recall that relationships are represented</a:t>
            </a:r>
            <a:r>
              <a:rPr lang="en-US" baseline="0" dirty="0"/>
              <a:t> by diamonds</a:t>
            </a:r>
            <a:r>
              <a:rPr lang="en-US" dirty="0"/>
              <a:t>).</a:t>
            </a:r>
          </a:p>
          <a:p>
            <a:endParaRPr lang="en-US" dirty="0"/>
          </a:p>
          <a:p>
            <a:r>
              <a:rPr lang="en-US" b="1" dirty="0"/>
              <a:t>Many-to-one</a:t>
            </a:r>
            <a:r>
              <a:rPr lang="en-US" dirty="0"/>
              <a:t>, each unique entity in one set can be</a:t>
            </a:r>
            <a:r>
              <a:rPr lang="en-US" baseline="0" dirty="0"/>
              <a:t> associated with many entities in another, but in the opposite direction, each entity can only be related to one entity in the other set. </a:t>
            </a:r>
          </a:p>
          <a:p>
            <a:r>
              <a:rPr lang="en-US" baseline="0" dirty="0"/>
              <a:t>Example: Classrooms and Buildings</a:t>
            </a:r>
          </a:p>
          <a:p>
            <a:r>
              <a:rPr lang="en-US" baseline="0" dirty="0"/>
              <a:t>In the ER diagram, this is represented with an arrow in the relationship, pointing to the one side of the relationship.</a:t>
            </a:r>
            <a:endParaRPr lang="en-US" dirty="0"/>
          </a:p>
          <a:p>
            <a:endParaRPr lang="en-US" dirty="0"/>
          </a:p>
          <a:p>
            <a:r>
              <a:rPr lang="en-US" b="1" dirty="0"/>
              <a:t>Many-to-many</a:t>
            </a:r>
            <a:r>
              <a:rPr lang="en-US" dirty="0"/>
              <a:t>, and entity on either side of the relationship can be associated with any number of entities on the other side. Vehicles and registered</a:t>
            </a:r>
            <a:r>
              <a:rPr lang="en-US" baseline="0" dirty="0"/>
              <a:t> drivers.</a:t>
            </a:r>
          </a:p>
          <a:p>
            <a:r>
              <a:rPr lang="en-US" baseline="0" dirty="0"/>
              <a:t>Vehicles and Registered Drivers</a:t>
            </a:r>
          </a:p>
          <a:p>
            <a:r>
              <a:rPr lang="en-US" baseline="0" dirty="0"/>
              <a:t>No arrows, just straight lines.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 standard, notations/symbols might be different from what was shown elsewhere.</a:t>
            </a:r>
          </a:p>
          <a:p>
            <a:r>
              <a:rPr lang="en-US" baseline="0" dirty="0"/>
              <a:t>One-to-one is a special case of many-to-one. One here means </a:t>
            </a:r>
            <a:r>
              <a:rPr lang="en-US" b="1" baseline="0" dirty="0"/>
              <a:t>one or nothing</a:t>
            </a:r>
          </a:p>
          <a:p>
            <a:endParaRPr lang="en-US" dirty="0"/>
          </a:p>
          <a:p>
            <a:r>
              <a:rPr lang="en-US" dirty="0"/>
              <a:t>So let us look at how this actually works.</a:t>
            </a:r>
          </a:p>
          <a:p>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8</a:t>
            </a:fld>
            <a:endParaRPr lang="en-US"/>
          </a:p>
        </p:txBody>
      </p:sp>
    </p:spTree>
    <p:extLst>
      <p:ext uri="{BB962C8B-B14F-4D97-AF65-F5344CB8AC3E}">
        <p14:creationId xmlns:p14="http://schemas.microsoft.com/office/powerpoint/2010/main" val="804386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https://www.smartdraw.com/entity-relationship-diagram/</a:t>
            </a:r>
            <a:endParaRPr lang="en-US" dirty="0"/>
          </a:p>
        </p:txBody>
      </p:sp>
      <p:sp>
        <p:nvSpPr>
          <p:cNvPr id="4" name="Slide Number Placeholder 3"/>
          <p:cNvSpPr>
            <a:spLocks noGrp="1"/>
          </p:cNvSpPr>
          <p:nvPr>
            <p:ph type="sldNum" sz="quarter" idx="10"/>
          </p:nvPr>
        </p:nvSpPr>
        <p:spPr/>
        <p:txBody>
          <a:bodyPr/>
          <a:lstStyle/>
          <a:p>
            <a:fld id="{1CA714FF-B8DD-4C86-8A6C-413D8D8DE891}" type="slidenum">
              <a:rPr lang="en-US" smtClean="0"/>
              <a:t>9</a:t>
            </a:fld>
            <a:endParaRPr lang="en-US"/>
          </a:p>
        </p:txBody>
      </p:sp>
    </p:spTree>
    <p:extLst>
      <p:ext uri="{BB962C8B-B14F-4D97-AF65-F5344CB8AC3E}">
        <p14:creationId xmlns:p14="http://schemas.microsoft.com/office/powerpoint/2010/main" val="206956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2C052-F4D9-44C5-BC36-AFD2DE25BBD3}"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39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D0864-C84B-411C-A72A-5CCA6DA920AB}"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1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86729-5A02-49BA-89DF-65A3B258DA88}"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6522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914400" y="6248400"/>
            <a:ext cx="2540000" cy="457200"/>
          </a:xfrm>
        </p:spPr>
        <p:txBody>
          <a:bodyPr/>
          <a:lstStyle>
            <a:lvl1pPr>
              <a:defRPr smtClean="0"/>
            </a:lvl1pPr>
          </a:lstStyle>
          <a:p>
            <a:pPr>
              <a:defRPr/>
            </a:pPr>
            <a:fld id="{E92951D7-48E4-403D-BA79-B6AD5E2EB8BC}" type="datetime1">
              <a:rPr lang="en-US" altLang="en-US" smtClean="0"/>
              <a:t>2/18/2021</a:t>
            </a:fld>
            <a:endParaRPr lang="en-US" altLang="en-US"/>
          </a:p>
        </p:txBody>
      </p:sp>
      <p:sp>
        <p:nvSpPr>
          <p:cNvPr id="4" name="Footer Placeholder 3"/>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dirty="0"/>
              <a:t>Transportation Big Data Analytics</a:t>
            </a:r>
          </a:p>
        </p:txBody>
      </p:sp>
      <p:sp>
        <p:nvSpPr>
          <p:cNvPr id="5" name="Slide Number Placeholder 4"/>
          <p:cNvSpPr>
            <a:spLocks noGrp="1"/>
          </p:cNvSpPr>
          <p:nvPr>
            <p:ph type="sldNum" sz="quarter" idx="12"/>
          </p:nvPr>
        </p:nvSpPr>
        <p:spPr>
          <a:xfrm>
            <a:off x="8737600" y="6248400"/>
            <a:ext cx="2540000" cy="457200"/>
          </a:xfrm>
        </p:spPr>
        <p:txBody>
          <a:bodyPr/>
          <a:lstStyle>
            <a:lvl1pPr>
              <a:defRPr smtClean="0"/>
            </a:lvl1pPr>
          </a:lstStyle>
          <a:p>
            <a:pPr>
              <a:defRPr/>
            </a:pPr>
            <a:fld id="{5EB663E8-88FD-4048-9075-AFEE1936E599}" type="slidenum">
              <a:rPr lang="en-US" altLang="en-US"/>
              <a:pPr>
                <a:defRPr/>
              </a:pPr>
              <a:t>‹#›</a:t>
            </a:fld>
            <a:endParaRPr lang="en-US" altLang="en-US"/>
          </a:p>
        </p:txBody>
      </p:sp>
    </p:spTree>
    <p:extLst>
      <p:ext uri="{BB962C8B-B14F-4D97-AF65-F5344CB8AC3E}">
        <p14:creationId xmlns:p14="http://schemas.microsoft.com/office/powerpoint/2010/main" val="75497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a:lstStyle/>
          <a:p>
            <a:pPr lvl="0"/>
            <a:endParaRPr lang="en-US" noProof="0"/>
          </a:p>
        </p:txBody>
      </p:sp>
      <p:sp>
        <p:nvSpPr>
          <p:cNvPr id="5" name="Date Placeholder 4"/>
          <p:cNvSpPr>
            <a:spLocks noGrp="1"/>
          </p:cNvSpPr>
          <p:nvPr>
            <p:ph type="dt" sz="half" idx="10"/>
          </p:nvPr>
        </p:nvSpPr>
        <p:spPr>
          <a:xfrm>
            <a:off x="914400" y="6248400"/>
            <a:ext cx="2540000" cy="457200"/>
          </a:xfrm>
        </p:spPr>
        <p:txBody>
          <a:bodyPr/>
          <a:lstStyle>
            <a:lvl1pPr>
              <a:defRPr smtClean="0"/>
            </a:lvl1pPr>
          </a:lstStyle>
          <a:p>
            <a:pPr>
              <a:defRPr/>
            </a:pPr>
            <a:fld id="{DD229AF5-AD99-41B8-BE0E-88E11A6874BF}" type="datetime1">
              <a:rPr lang="en-US" altLang="en-US" smtClean="0"/>
              <a:t>2/18/2021</a:t>
            </a:fld>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dirty="0"/>
              <a:t>Transportation Big Data Analytics</a:t>
            </a:r>
          </a:p>
        </p:txBody>
      </p:sp>
      <p:sp>
        <p:nvSpPr>
          <p:cNvPr id="7" name="Slide Number Placeholder 6"/>
          <p:cNvSpPr>
            <a:spLocks noGrp="1"/>
          </p:cNvSpPr>
          <p:nvPr>
            <p:ph type="sldNum" sz="quarter" idx="12"/>
          </p:nvPr>
        </p:nvSpPr>
        <p:spPr>
          <a:xfrm>
            <a:off x="8737600" y="6248400"/>
            <a:ext cx="2540000" cy="457200"/>
          </a:xfrm>
        </p:spPr>
        <p:txBody>
          <a:bodyPr/>
          <a:lstStyle>
            <a:lvl1pPr>
              <a:defRPr smtClean="0"/>
            </a:lvl1pPr>
          </a:lstStyle>
          <a:p>
            <a:pPr>
              <a:defRPr/>
            </a:pPr>
            <a:fld id="{5625C99B-E222-49FE-9B47-420BE7C32914}" type="slidenum">
              <a:rPr lang="en-US" altLang="en-US"/>
              <a:pPr>
                <a:defRPr/>
              </a:pPr>
              <a:t>‹#›</a:t>
            </a:fld>
            <a:endParaRPr lang="en-US" altLang="en-US"/>
          </a:p>
        </p:txBody>
      </p:sp>
    </p:spTree>
    <p:extLst>
      <p:ext uri="{BB962C8B-B14F-4D97-AF65-F5344CB8AC3E}">
        <p14:creationId xmlns:p14="http://schemas.microsoft.com/office/powerpoint/2010/main" val="330115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8F969C-9332-4AE6-90DE-39AF6C8DDD1C}"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697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C93FE5-C0A0-4649-B4D3-A22EB10B3277}"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06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C2B08D-0794-4AF1-9F51-BCADF1E3C8C4}" type="datetime1">
              <a:rPr lang="en-US" smtClean="0"/>
              <a:t>2/18/2021</a:t>
            </a:fld>
            <a:endParaRPr lang="en-US" dirty="0"/>
          </a:p>
        </p:txBody>
      </p:sp>
      <p:sp>
        <p:nvSpPr>
          <p:cNvPr id="6" name="Footer Placeholder 5"/>
          <p:cNvSpPr>
            <a:spLocks noGrp="1"/>
          </p:cNvSpPr>
          <p:nvPr>
            <p:ph type="ftr" sz="quarter" idx="11"/>
          </p:nvPr>
        </p:nvSpPr>
        <p:spPr/>
        <p:txBody>
          <a:bodyPr/>
          <a:lstStyle/>
          <a:p>
            <a:r>
              <a:rPr lang="en-US" dirty="0"/>
              <a:t>Transportation Big Data Analytics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30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D87536-26B6-4EE9-BF92-A85C0379005E}"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47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7AC33649-659C-43A0-AA5C-FCF65DC1A207}" type="datetime1">
              <a:rPr lang="en-US" smtClean="0"/>
              <a:t>2/18/2021</a:t>
            </a:fld>
            <a:endParaRPr lang="en-US" dirty="0"/>
          </a:p>
        </p:txBody>
      </p:sp>
      <p:sp>
        <p:nvSpPr>
          <p:cNvPr id="4" name="Footer Placeholder 3"/>
          <p:cNvSpPr>
            <a:spLocks noGrp="1"/>
          </p:cNvSpPr>
          <p:nvPr>
            <p:ph type="ftr" sz="quarter" idx="11"/>
          </p:nvPr>
        </p:nvSpPr>
        <p:spPr/>
        <p:txBody>
          <a:bodyPr/>
          <a:lstStyle/>
          <a:p>
            <a:r>
              <a:rPr lang="en-US" dirty="0"/>
              <a:t>Transportation Big Data Analytics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41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1DFABF-E154-49CF-8504-F908DF78A9A0}" type="datetime1">
              <a:rPr lang="en-US" smtClean="0"/>
              <a:t>2/18/2021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1097280" y="123091"/>
            <a:ext cx="10058400" cy="999718"/>
          </a:xfrm>
        </p:spPr>
        <p:txBody>
          <a:bodyPr>
            <a:normAutofit/>
          </a:bodyPr>
          <a:lstStyle>
            <a:lvl1pPr>
              <a:defRPr sz="4800"/>
            </a:lvl1pPr>
          </a:lstStyle>
          <a:p>
            <a:r>
              <a:rPr lang="en-US" dirty="0"/>
              <a:t>Click to edit Master title style</a:t>
            </a:r>
          </a:p>
        </p:txBody>
      </p:sp>
    </p:spTree>
    <p:extLst>
      <p:ext uri="{BB962C8B-B14F-4D97-AF65-F5344CB8AC3E}">
        <p14:creationId xmlns:p14="http://schemas.microsoft.com/office/powerpoint/2010/main" val="36531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0432A7-6A7B-4A9D-976A-DD858C0A8CA1}" type="datetime1">
              <a:rPr lang="en-US" smtClean="0"/>
              <a:t>2/18/2021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Transportation Big Data Analytics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360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C2CD6F-33AA-4D74-8D0E-72C3679DEEF9}" type="datetime1">
              <a:rPr lang="en-US" smtClean="0"/>
              <a:t>2/18/2021</a:t>
            </a:fld>
            <a:endParaRPr lang="en-US" dirty="0"/>
          </a:p>
        </p:txBody>
      </p:sp>
      <p:sp>
        <p:nvSpPr>
          <p:cNvPr id="6" name="Footer Placeholder 5"/>
          <p:cNvSpPr>
            <a:spLocks noGrp="1"/>
          </p:cNvSpPr>
          <p:nvPr>
            <p:ph type="ftr" sz="quarter" idx="11"/>
          </p:nvPr>
        </p:nvSpPr>
        <p:spPr/>
        <p:txBody>
          <a:bodyPr/>
          <a:lstStyle/>
          <a:p>
            <a:r>
              <a:rPr lang="en-US" dirty="0"/>
              <a:t>Transportation Big Data Analytics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748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23091"/>
            <a:ext cx="10058400" cy="99971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240778"/>
            <a:ext cx="10058400" cy="5060447"/>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39E642-E618-4E02-9FA2-8A57D2EC64AA}" type="datetime1">
              <a:rPr lang="en-US" smtClean="0"/>
              <a:t>2/18/2021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Transportation Big Data Analytics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chemeClr val="bg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97280" y="1181793"/>
            <a:ext cx="100632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266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smartdraw.com/entity-relationship-diagram/" TargetMode="Externa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anyi.baidu.com/?aldtype=16047###"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smartdraw.com/entity-relationship-diagram/"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dirty="0"/>
              <a:t>E/R </a:t>
            </a:r>
            <a:r>
              <a:rPr lang="zh-CN" altLang="en-US" dirty="0"/>
              <a:t>图</a:t>
            </a:r>
            <a:endParaRPr lang="en-US" sz="4000" dirty="0"/>
          </a:p>
        </p:txBody>
      </p:sp>
      <p:sp>
        <p:nvSpPr>
          <p:cNvPr id="7" name="Subtitle 2">
            <a:extLst>
              <a:ext uri="{FF2B5EF4-FFF2-40B4-BE49-F238E27FC236}">
                <a16:creationId xmlns:a16="http://schemas.microsoft.com/office/drawing/2014/main" id="{BCA623C9-1DA3-498C-A3E0-E4EBAF65B389}"/>
              </a:ext>
            </a:extLst>
          </p:cNvPr>
          <p:cNvSpPr>
            <a:spLocks noGrp="1"/>
          </p:cNvSpPr>
          <p:nvPr>
            <p:ph type="subTitle" idx="1"/>
          </p:nvPr>
        </p:nvSpPr>
        <p:spPr>
          <a:xfrm>
            <a:off x="1100138" y="4456113"/>
            <a:ext cx="10058400" cy="1468437"/>
          </a:xfrm>
        </p:spPr>
        <p:txBody>
          <a:bodyPr rtlCol="0"/>
          <a:lstStyle/>
          <a:p>
            <a:pPr eaLnBrk="1" fontAlgn="auto" hangingPunct="1">
              <a:defRPr/>
            </a:pPr>
            <a:r>
              <a:rPr lang="zh-CN" altLang="en-US" dirty="0">
                <a:latin typeface="Times New Roman" panose="02020603050405020304" pitchFamily="18" charset="0"/>
                <a:ea typeface="宋体" panose="02010600030101010101" pitchFamily="2" charset="-122"/>
              </a:rPr>
              <a:t>交通大数据分析</a:t>
            </a:r>
          </a:p>
          <a:p>
            <a:pPr eaLnBrk="1" fontAlgn="auto" hangingPunct="1">
              <a:defRPr/>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2021</a:t>
            </a:r>
            <a:r>
              <a:rPr lang="zh-CN" altLang="en-US" dirty="0">
                <a:latin typeface="Times New Roman" panose="02020603050405020304" pitchFamily="18" charset="0"/>
                <a:ea typeface="宋体" panose="02010600030101010101" pitchFamily="2" charset="-122"/>
              </a:rPr>
              <a:t>年春季</a:t>
            </a:r>
          </a:p>
          <a:p>
            <a:pPr eaLnBrk="1" fontAlgn="auto" hangingPunct="1">
              <a:defRPr/>
            </a:pPr>
            <a:r>
              <a:rPr lang="zh-CN" altLang="en-US" dirty="0">
                <a:latin typeface="Times New Roman" panose="02020603050405020304" pitchFamily="18" charset="0"/>
                <a:ea typeface="宋体" panose="02010600030101010101" pitchFamily="2" charset="-122"/>
              </a:rPr>
              <a:t>马晓磊</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0633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关系类型</a:t>
            </a:r>
            <a:endParaRPr lang="en-US" dirty="0"/>
          </a:p>
        </p:txBody>
      </p:sp>
      <p:sp>
        <p:nvSpPr>
          <p:cNvPr id="4" name="Date Placeholder 3"/>
          <p:cNvSpPr>
            <a:spLocks noGrp="1"/>
          </p:cNvSpPr>
          <p:nvPr>
            <p:ph type="dt" sz="half" idx="10"/>
          </p:nvPr>
        </p:nvSpPr>
        <p:spPr/>
        <p:txBody>
          <a:bodyPr/>
          <a:lstStyle/>
          <a:p>
            <a:fld id="{F8A860EA-3D61-465D-B94B-31A37E58A141}"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a:t>CEE412 / CET522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146" name="Picture 2" descr="Information Engineering Style Cardinality -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1416238"/>
            <a:ext cx="4344977" cy="47548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hen Style Cardinality - E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084" y="1411475"/>
            <a:ext cx="4857134" cy="47548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133205" y="6036070"/>
            <a:ext cx="3817840" cy="276999"/>
          </a:xfrm>
          <a:prstGeom prst="rect">
            <a:avLst/>
          </a:prstGeom>
        </p:spPr>
        <p:txBody>
          <a:bodyPr wrap="none">
            <a:spAutoFit/>
          </a:bodyPr>
          <a:lstStyle/>
          <a:p>
            <a:r>
              <a:rPr lang="en-US" sz="1200" dirty="0">
                <a:hlinkClick r:id="rId5"/>
              </a:rPr>
              <a:t>https://www.smartdraw.com/entity-relationship-diagram/</a:t>
            </a:r>
            <a:endParaRPr lang="en-US" sz="1200" dirty="0"/>
          </a:p>
        </p:txBody>
      </p:sp>
    </p:spTree>
    <p:extLst>
      <p:ext uri="{BB962C8B-B14F-4D97-AF65-F5344CB8AC3E}">
        <p14:creationId xmlns:p14="http://schemas.microsoft.com/office/powerpoint/2010/main" val="403818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a:t>
            </a:r>
            <a:endParaRPr lang="en-US" dirty="0"/>
          </a:p>
        </p:txBody>
      </p:sp>
      <p:sp>
        <p:nvSpPr>
          <p:cNvPr id="7" name="Line 14"/>
          <p:cNvSpPr>
            <a:spLocks noChangeShapeType="1"/>
          </p:cNvSpPr>
          <p:nvPr/>
        </p:nvSpPr>
        <p:spPr bwMode="auto">
          <a:xfrm flipH="1" flipV="1">
            <a:off x="8960004" y="4356838"/>
            <a:ext cx="1655956" cy="5977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4"/>
          <p:cNvSpPr>
            <a:spLocks noChangeShapeType="1"/>
          </p:cNvSpPr>
          <p:nvPr/>
        </p:nvSpPr>
        <p:spPr bwMode="auto">
          <a:xfrm flipH="1">
            <a:off x="9054790" y="3924947"/>
            <a:ext cx="1667108" cy="2475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flipV="1">
            <a:off x="1736689" y="4326540"/>
            <a:ext cx="1998969" cy="707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flipV="1">
            <a:off x="2209048" y="3825028"/>
            <a:ext cx="1427767" cy="3739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4"/>
          <p:cNvSpPr>
            <a:spLocks noChangeShapeType="1"/>
          </p:cNvSpPr>
          <p:nvPr/>
        </p:nvSpPr>
        <p:spPr bwMode="auto">
          <a:xfrm flipH="1" flipV="1">
            <a:off x="2209048" y="2876327"/>
            <a:ext cx="1526609" cy="11055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Oval 8"/>
          <p:cNvSpPr>
            <a:spLocks noChangeArrowheads="1"/>
          </p:cNvSpPr>
          <p:nvPr/>
        </p:nvSpPr>
        <p:spPr bwMode="auto">
          <a:xfrm>
            <a:off x="1223106" y="2243119"/>
            <a:ext cx="1758043" cy="89154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Number</a:t>
            </a:r>
          </a:p>
        </p:txBody>
      </p:sp>
      <p:sp>
        <p:nvSpPr>
          <p:cNvPr id="13" name="Oval 13"/>
          <p:cNvSpPr>
            <a:spLocks noChangeArrowheads="1"/>
          </p:cNvSpPr>
          <p:nvPr/>
        </p:nvSpPr>
        <p:spPr bwMode="auto">
          <a:xfrm>
            <a:off x="519340" y="3368198"/>
            <a:ext cx="1758043" cy="89154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Space</a:t>
            </a:r>
          </a:p>
        </p:txBody>
      </p:sp>
      <p:sp>
        <p:nvSpPr>
          <p:cNvPr id="14" name="Oval 6"/>
          <p:cNvSpPr>
            <a:spLocks noChangeArrowheads="1"/>
          </p:cNvSpPr>
          <p:nvPr/>
        </p:nvSpPr>
        <p:spPr bwMode="auto">
          <a:xfrm>
            <a:off x="519340" y="4531807"/>
            <a:ext cx="1758043" cy="89154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Capacity</a:t>
            </a:r>
          </a:p>
        </p:txBody>
      </p:sp>
      <p:sp>
        <p:nvSpPr>
          <p:cNvPr id="15" name="Oval 8"/>
          <p:cNvSpPr>
            <a:spLocks noChangeArrowheads="1"/>
          </p:cNvSpPr>
          <p:nvPr/>
        </p:nvSpPr>
        <p:spPr bwMode="auto">
          <a:xfrm>
            <a:off x="10157836" y="3435001"/>
            <a:ext cx="1758043" cy="891539"/>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Address</a:t>
            </a:r>
          </a:p>
        </p:txBody>
      </p:sp>
      <p:sp>
        <p:nvSpPr>
          <p:cNvPr id="16" name="Oval 8"/>
          <p:cNvSpPr>
            <a:spLocks noChangeArrowheads="1"/>
          </p:cNvSpPr>
          <p:nvPr/>
        </p:nvSpPr>
        <p:spPr bwMode="auto">
          <a:xfrm>
            <a:off x="10092642" y="4596947"/>
            <a:ext cx="1758043" cy="89154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Designer</a:t>
            </a:r>
          </a:p>
        </p:txBody>
      </p:sp>
      <p:sp>
        <p:nvSpPr>
          <p:cNvPr id="19" name="Flowchart: Decision 18"/>
          <p:cNvSpPr/>
          <p:nvPr/>
        </p:nvSpPr>
        <p:spPr>
          <a:xfrm>
            <a:off x="5353018" y="3740609"/>
            <a:ext cx="1736014" cy="886275"/>
          </a:xfrm>
          <a:prstGeom prst="flowChartDecision">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Have</a:t>
            </a:r>
          </a:p>
        </p:txBody>
      </p:sp>
      <p:sp>
        <p:nvSpPr>
          <p:cNvPr id="20" name="Rectangle 5"/>
          <p:cNvSpPr>
            <a:spLocks noChangeArrowheads="1"/>
          </p:cNvSpPr>
          <p:nvPr/>
        </p:nvSpPr>
        <p:spPr bwMode="auto">
          <a:xfrm>
            <a:off x="3400351" y="3740609"/>
            <a:ext cx="1568956" cy="886275"/>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Classrooms</a:t>
            </a:r>
          </a:p>
        </p:txBody>
      </p:sp>
      <p:sp>
        <p:nvSpPr>
          <p:cNvPr id="21" name="Line 14"/>
          <p:cNvSpPr>
            <a:spLocks noChangeShapeType="1"/>
          </p:cNvSpPr>
          <p:nvPr/>
        </p:nvSpPr>
        <p:spPr bwMode="auto">
          <a:xfrm flipH="1">
            <a:off x="9015760" y="2949882"/>
            <a:ext cx="1017560" cy="1136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5"/>
          <p:cNvSpPr>
            <a:spLocks noChangeArrowheads="1"/>
          </p:cNvSpPr>
          <p:nvPr/>
        </p:nvSpPr>
        <p:spPr bwMode="auto">
          <a:xfrm>
            <a:off x="7555610" y="3740609"/>
            <a:ext cx="1773011" cy="886275"/>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Buildings</a:t>
            </a:r>
          </a:p>
        </p:txBody>
      </p:sp>
      <p:sp>
        <p:nvSpPr>
          <p:cNvPr id="23" name="Oval 8"/>
          <p:cNvSpPr>
            <a:spLocks noChangeArrowheads="1"/>
          </p:cNvSpPr>
          <p:nvPr/>
        </p:nvSpPr>
        <p:spPr bwMode="auto">
          <a:xfrm>
            <a:off x="9278814" y="2381977"/>
            <a:ext cx="1758043" cy="89154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Name</a:t>
            </a:r>
          </a:p>
        </p:txBody>
      </p:sp>
      <p:cxnSp>
        <p:nvCxnSpPr>
          <p:cNvPr id="24" name="Straight Arrow Connector 23"/>
          <p:cNvCxnSpPr>
            <a:stCxn id="19" idx="3"/>
            <a:endCxn id="22" idx="1"/>
          </p:cNvCxnSpPr>
          <p:nvPr/>
        </p:nvCxnSpPr>
        <p:spPr>
          <a:xfrm>
            <a:off x="7089032" y="4183747"/>
            <a:ext cx="46657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a:stCxn id="20" idx="3"/>
            <a:endCxn id="19" idx="1"/>
          </p:cNvCxnSpPr>
          <p:nvPr/>
        </p:nvCxnSpPr>
        <p:spPr>
          <a:xfrm>
            <a:off x="4969307" y="4183747"/>
            <a:ext cx="383711" cy="0"/>
          </a:xfrm>
          <a:prstGeom prst="line">
            <a:avLst/>
          </a:prstGeom>
        </p:spPr>
        <p:style>
          <a:lnRef idx="1">
            <a:schemeClr val="dk1"/>
          </a:lnRef>
          <a:fillRef idx="0">
            <a:schemeClr val="dk1"/>
          </a:fillRef>
          <a:effectRef idx="0">
            <a:schemeClr val="dk1"/>
          </a:effectRef>
          <a:fontRef idx="minor">
            <a:schemeClr val="tx1"/>
          </a:fontRef>
        </p:style>
      </p:cxnSp>
      <p:sp>
        <p:nvSpPr>
          <p:cNvPr id="29" name="Date Placeholder 28"/>
          <p:cNvSpPr>
            <a:spLocks noGrp="1"/>
          </p:cNvSpPr>
          <p:nvPr>
            <p:ph type="dt" sz="half" idx="10"/>
          </p:nvPr>
        </p:nvSpPr>
        <p:spPr/>
        <p:txBody>
          <a:bodyPr/>
          <a:lstStyle/>
          <a:p>
            <a:fld id="{9AE6E838-F2ED-48F2-BCA6-E5E23BECAA8B}" type="datetime1">
              <a:rPr lang="en-US" smtClean="0"/>
              <a:t>2/18/2021</a:t>
            </a:fld>
            <a:endParaRPr lang="en-US" dirty="0"/>
          </a:p>
        </p:txBody>
      </p:sp>
      <p:sp>
        <p:nvSpPr>
          <p:cNvPr id="30" name="Footer Placeholder 29"/>
          <p:cNvSpPr>
            <a:spLocks noGrp="1"/>
          </p:cNvSpPr>
          <p:nvPr>
            <p:ph type="ftr" sz="quarter" idx="11"/>
          </p:nvPr>
        </p:nvSpPr>
        <p:spPr/>
        <p:txBody>
          <a:bodyPr/>
          <a:lstStyle/>
          <a:p>
            <a:r>
              <a:rPr lang="en-US" dirty="0"/>
              <a:t>Transportation Big Data Analytics</a:t>
            </a:r>
          </a:p>
        </p:txBody>
      </p:sp>
      <p:sp>
        <p:nvSpPr>
          <p:cNvPr id="31" name="Slide Number Placeholder 30"/>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88651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多路关系</a:t>
            </a:r>
            <a:endParaRPr lang="en-US" dirty="0"/>
          </a:p>
        </p:txBody>
      </p:sp>
      <p:sp>
        <p:nvSpPr>
          <p:cNvPr id="3" name="Content Placeholder 2"/>
          <p:cNvSpPr>
            <a:spLocks noGrp="1"/>
          </p:cNvSpPr>
          <p:nvPr>
            <p:ph idx="1"/>
          </p:nvPr>
        </p:nvSpPr>
        <p:spPr/>
        <p:txBody>
          <a:bodyPr>
            <a:normAutofit/>
          </a:bodyPr>
          <a:lstStyle/>
          <a:p>
            <a:r>
              <a:rPr lang="zh-CN" altLang="en-US" dirty="0"/>
              <a:t>建立</a:t>
            </a:r>
            <a:r>
              <a:rPr lang="en-US" altLang="zh-CN" dirty="0"/>
              <a:t>buyers, products, </a:t>
            </a:r>
            <a:r>
              <a:rPr lang="zh-CN" altLang="en-US" dirty="0"/>
              <a:t>和</a:t>
            </a:r>
            <a:r>
              <a:rPr lang="en-US" altLang="zh-CN" dirty="0"/>
              <a:t>stores</a:t>
            </a:r>
            <a:r>
              <a:rPr lang="zh-CN" altLang="en-US" dirty="0"/>
              <a:t>之间的购买关系模型：</a:t>
            </a:r>
            <a:endParaRPr lang="en-US" altLang="zh-CN" dirty="0"/>
          </a:p>
          <a:p>
            <a:endParaRPr lang="en-US" dirty="0"/>
          </a:p>
          <a:p>
            <a:endParaRPr lang="en-US" dirty="0"/>
          </a:p>
          <a:p>
            <a:endParaRPr lang="en-US" dirty="0"/>
          </a:p>
          <a:p>
            <a:endParaRPr lang="en-US" dirty="0"/>
          </a:p>
          <a:p>
            <a:endParaRPr lang="en-US" dirty="0"/>
          </a:p>
          <a:p>
            <a:r>
              <a:rPr lang="zh-CN" altLang="en-US" dirty="0"/>
              <a:t>三种多对多关系：</a:t>
            </a:r>
            <a:endParaRPr lang="en-US" dirty="0"/>
          </a:p>
          <a:p>
            <a:r>
              <a:rPr lang="zh-CN" altLang="en-US" dirty="0"/>
              <a:t>需要所有三个实体的信息才能形成独特的组合</a:t>
            </a:r>
            <a:endParaRPr lang="en-US" dirty="0"/>
          </a:p>
        </p:txBody>
      </p:sp>
      <p:sp>
        <p:nvSpPr>
          <p:cNvPr id="13" name="Line 14"/>
          <p:cNvSpPr>
            <a:spLocks noChangeShapeType="1"/>
          </p:cNvSpPr>
          <p:nvPr/>
        </p:nvSpPr>
        <p:spPr bwMode="auto">
          <a:xfrm flipH="1" flipV="1">
            <a:off x="3940618" y="2739771"/>
            <a:ext cx="922141" cy="145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4"/>
          <p:cNvSpPr>
            <a:spLocks noChangeShapeType="1"/>
          </p:cNvSpPr>
          <p:nvPr/>
        </p:nvSpPr>
        <p:spPr bwMode="auto">
          <a:xfrm flipH="1" flipV="1">
            <a:off x="6847525" y="2752429"/>
            <a:ext cx="1150065" cy="11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4"/>
          <p:cNvSpPr>
            <a:spLocks noChangeShapeType="1"/>
          </p:cNvSpPr>
          <p:nvPr/>
        </p:nvSpPr>
        <p:spPr bwMode="auto">
          <a:xfrm flipH="1">
            <a:off x="5847297" y="2993042"/>
            <a:ext cx="0" cy="8916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Flowchart: Decision 15"/>
          <p:cNvSpPr/>
          <p:nvPr/>
        </p:nvSpPr>
        <p:spPr>
          <a:xfrm>
            <a:off x="4773548" y="2443925"/>
            <a:ext cx="2145785" cy="617007"/>
          </a:xfrm>
          <a:prstGeom prst="flowChartDecisio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Purchase</a:t>
            </a:r>
          </a:p>
        </p:txBody>
      </p:sp>
      <p:sp>
        <p:nvSpPr>
          <p:cNvPr id="17" name="Rectangle 5"/>
          <p:cNvSpPr>
            <a:spLocks noChangeArrowheads="1"/>
          </p:cNvSpPr>
          <p:nvPr/>
        </p:nvSpPr>
        <p:spPr bwMode="auto">
          <a:xfrm>
            <a:off x="2671927" y="2443925"/>
            <a:ext cx="1568956" cy="61700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Product</a:t>
            </a:r>
          </a:p>
        </p:txBody>
      </p:sp>
      <p:sp>
        <p:nvSpPr>
          <p:cNvPr id="18" name="Rectangle 5"/>
          <p:cNvSpPr>
            <a:spLocks noChangeArrowheads="1"/>
          </p:cNvSpPr>
          <p:nvPr/>
        </p:nvSpPr>
        <p:spPr bwMode="auto">
          <a:xfrm>
            <a:off x="5162116" y="3576220"/>
            <a:ext cx="1370361" cy="61700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Store</a:t>
            </a:r>
          </a:p>
        </p:txBody>
      </p:sp>
      <p:sp>
        <p:nvSpPr>
          <p:cNvPr id="19" name="Rectangle 5"/>
          <p:cNvSpPr>
            <a:spLocks noChangeArrowheads="1"/>
          </p:cNvSpPr>
          <p:nvPr/>
        </p:nvSpPr>
        <p:spPr bwMode="auto">
          <a:xfrm>
            <a:off x="7390209" y="2443925"/>
            <a:ext cx="1534397" cy="61700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Person</a:t>
            </a:r>
          </a:p>
        </p:txBody>
      </p:sp>
      <p:sp>
        <p:nvSpPr>
          <p:cNvPr id="7" name="Date Placeholder 6"/>
          <p:cNvSpPr>
            <a:spLocks noGrp="1"/>
          </p:cNvSpPr>
          <p:nvPr>
            <p:ph type="dt" sz="half" idx="10"/>
          </p:nvPr>
        </p:nvSpPr>
        <p:spPr/>
        <p:txBody>
          <a:bodyPr/>
          <a:lstStyle/>
          <a:p>
            <a:fld id="{BB64603E-7EC8-4F87-9CA3-1826663116E0}"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90625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3091"/>
            <a:ext cx="10058400" cy="999718"/>
          </a:xfrm>
        </p:spPr>
        <p:txBody>
          <a:bodyPr>
            <a:normAutofit/>
          </a:bodyPr>
          <a:lstStyle/>
          <a:p>
            <a:r>
              <a:rPr lang="zh-CN" altLang="en-US" dirty="0"/>
              <a:t>多路关系</a:t>
            </a:r>
            <a:endParaRPr lang="en-US" dirty="0"/>
          </a:p>
        </p:txBody>
      </p:sp>
      <p:sp>
        <p:nvSpPr>
          <p:cNvPr id="3" name="Content Placeholder 2"/>
          <p:cNvSpPr>
            <a:spLocks noGrp="1"/>
          </p:cNvSpPr>
          <p:nvPr>
            <p:ph idx="1"/>
          </p:nvPr>
        </p:nvSpPr>
        <p:spPr/>
        <p:txBody>
          <a:bodyPr>
            <a:normAutofit/>
          </a:bodyPr>
          <a:lstStyle/>
          <a:p>
            <a:r>
              <a:rPr lang="zh-CN" altLang="en-US" dirty="0">
                <a:solidFill>
                  <a:srgbClr val="FF0000"/>
                </a:solidFill>
              </a:rPr>
              <a:t>箭头代表什么意思？</a:t>
            </a:r>
            <a:endParaRPr lang="en-US" dirty="0"/>
          </a:p>
          <a:p>
            <a:endParaRPr lang="en-US" dirty="0"/>
          </a:p>
          <a:p>
            <a:endParaRPr lang="en-US" dirty="0"/>
          </a:p>
          <a:p>
            <a:endParaRPr lang="en-US" dirty="0"/>
          </a:p>
          <a:p>
            <a:endParaRPr lang="en-US" dirty="0"/>
          </a:p>
          <a:p>
            <a:r>
              <a:rPr lang="zh-CN" altLang="en-US" dirty="0"/>
              <a:t>三重多对一关系：</a:t>
            </a:r>
            <a:endParaRPr lang="en-US" altLang="zh-CN" dirty="0"/>
          </a:p>
          <a:p>
            <a:r>
              <a:rPr lang="en-US" altLang="zh-CN" b="1" dirty="0"/>
              <a:t>Student</a:t>
            </a:r>
            <a:r>
              <a:rPr lang="en-US" altLang="zh-CN" dirty="0"/>
              <a:t> </a:t>
            </a:r>
            <a:r>
              <a:rPr lang="zh-CN" altLang="en-US" dirty="0"/>
              <a:t>和</a:t>
            </a:r>
            <a:r>
              <a:rPr lang="en-US" altLang="zh-CN" b="1" dirty="0"/>
              <a:t>Course</a:t>
            </a:r>
            <a:r>
              <a:rPr lang="zh-CN" altLang="en-US" dirty="0"/>
              <a:t>的任何唯一组合将仅与唯一的</a:t>
            </a:r>
            <a:r>
              <a:rPr lang="en-US" altLang="zh-CN" b="1" dirty="0"/>
              <a:t>Quarter</a:t>
            </a:r>
            <a:r>
              <a:rPr lang="zh-CN" altLang="en-US" dirty="0"/>
              <a:t>相关联（假设不允许重修）。</a:t>
            </a:r>
            <a:endParaRPr lang="en-US" dirty="0"/>
          </a:p>
          <a:p>
            <a:endParaRPr lang="en-US" dirty="0"/>
          </a:p>
        </p:txBody>
      </p:sp>
      <p:sp>
        <p:nvSpPr>
          <p:cNvPr id="7" name="Line 14"/>
          <p:cNvSpPr>
            <a:spLocks noChangeShapeType="1"/>
          </p:cNvSpPr>
          <p:nvPr/>
        </p:nvSpPr>
        <p:spPr bwMode="auto">
          <a:xfrm flipH="1" flipV="1">
            <a:off x="3984528" y="2646950"/>
            <a:ext cx="10335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4"/>
          <p:cNvSpPr>
            <a:spLocks noChangeShapeType="1"/>
          </p:cNvSpPr>
          <p:nvPr/>
        </p:nvSpPr>
        <p:spPr bwMode="auto">
          <a:xfrm flipH="1" flipV="1">
            <a:off x="6863984" y="2646950"/>
            <a:ext cx="1150065" cy="11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Flowchart: Decision 9"/>
          <p:cNvSpPr/>
          <p:nvPr/>
        </p:nvSpPr>
        <p:spPr>
          <a:xfrm>
            <a:off x="4790007" y="2338446"/>
            <a:ext cx="2178093" cy="617007"/>
          </a:xfrm>
          <a:prstGeom prst="flowChartDecisio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Register</a:t>
            </a:r>
          </a:p>
        </p:txBody>
      </p:sp>
      <p:sp>
        <p:nvSpPr>
          <p:cNvPr id="11" name="Rectangle 5"/>
          <p:cNvSpPr>
            <a:spLocks noChangeArrowheads="1"/>
          </p:cNvSpPr>
          <p:nvPr/>
        </p:nvSpPr>
        <p:spPr bwMode="auto">
          <a:xfrm>
            <a:off x="2415574" y="2336983"/>
            <a:ext cx="1568956" cy="61700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Students</a:t>
            </a:r>
          </a:p>
        </p:txBody>
      </p:sp>
      <p:sp>
        <p:nvSpPr>
          <p:cNvPr id="12" name="Rectangle 5"/>
          <p:cNvSpPr>
            <a:spLocks noChangeArrowheads="1"/>
          </p:cNvSpPr>
          <p:nvPr/>
        </p:nvSpPr>
        <p:spPr bwMode="auto">
          <a:xfrm>
            <a:off x="5193872" y="3463994"/>
            <a:ext cx="1370361" cy="61700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Quarters</a:t>
            </a:r>
          </a:p>
        </p:txBody>
      </p:sp>
      <p:sp>
        <p:nvSpPr>
          <p:cNvPr id="13" name="Rectangle 5"/>
          <p:cNvSpPr>
            <a:spLocks noChangeArrowheads="1"/>
          </p:cNvSpPr>
          <p:nvPr/>
        </p:nvSpPr>
        <p:spPr bwMode="auto">
          <a:xfrm>
            <a:off x="7677257" y="2338446"/>
            <a:ext cx="1534397" cy="61700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Courses</a:t>
            </a:r>
          </a:p>
        </p:txBody>
      </p:sp>
      <p:cxnSp>
        <p:nvCxnSpPr>
          <p:cNvPr id="16" name="Straight Arrow Connector 15"/>
          <p:cNvCxnSpPr/>
          <p:nvPr/>
        </p:nvCxnSpPr>
        <p:spPr>
          <a:xfrm>
            <a:off x="5882268" y="2953990"/>
            <a:ext cx="0" cy="5100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352947F1-7472-4B66-BB12-BBD24CEA27EE}" type="datetime1">
              <a:rPr lang="en-US" smtClean="0"/>
              <a:t>2/18/2021</a:t>
            </a:fld>
            <a:endParaRPr lang="en-US" dirty="0"/>
          </a:p>
        </p:txBody>
      </p:sp>
      <p:sp>
        <p:nvSpPr>
          <p:cNvPr id="14" name="Footer Placeholder 13"/>
          <p:cNvSpPr>
            <a:spLocks noGrp="1"/>
          </p:cNvSpPr>
          <p:nvPr>
            <p:ph type="ftr" sz="quarter" idx="11"/>
          </p:nvPr>
        </p:nvSpPr>
        <p:spPr/>
        <p:txBody>
          <a:bodyPr/>
          <a:lstStyle/>
          <a:p>
            <a:r>
              <a:rPr lang="en-US" dirty="0"/>
              <a:t>Transportation Big Data Analytics</a:t>
            </a:r>
          </a:p>
        </p:txBody>
      </p:sp>
      <p:sp>
        <p:nvSpPr>
          <p:cNvPr id="15" name="Slide Number Placeholder 1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3235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关系中的角色</a:t>
            </a:r>
            <a:endParaRPr lang="en-US" dirty="0"/>
          </a:p>
        </p:txBody>
      </p:sp>
      <p:sp>
        <p:nvSpPr>
          <p:cNvPr id="3" name="Content Placeholder 2"/>
          <p:cNvSpPr>
            <a:spLocks noGrp="1"/>
          </p:cNvSpPr>
          <p:nvPr>
            <p:ph idx="1"/>
          </p:nvPr>
        </p:nvSpPr>
        <p:spPr/>
        <p:txBody>
          <a:bodyPr>
            <a:normAutofit/>
          </a:bodyPr>
          <a:lstStyle/>
          <a:p>
            <a:r>
              <a:rPr lang="zh-CN" altLang="en-US" dirty="0">
                <a:solidFill>
                  <a:srgbClr val="FF0000"/>
                </a:solidFill>
              </a:rPr>
              <a:t>如果我们需要一个实体在一个关系中设置两次呢？</a:t>
            </a:r>
            <a:endParaRPr lang="en-US" dirty="0"/>
          </a:p>
          <a:p>
            <a:endParaRPr lang="en-US" dirty="0"/>
          </a:p>
          <a:p>
            <a:endParaRPr lang="en-US" dirty="0"/>
          </a:p>
          <a:p>
            <a:endParaRPr lang="en-US" dirty="0"/>
          </a:p>
          <a:p>
            <a:endParaRPr lang="en-US" dirty="0"/>
          </a:p>
          <a:p>
            <a:endParaRPr lang="en-US" dirty="0"/>
          </a:p>
          <a:p>
            <a:r>
              <a:rPr lang="zh-CN" altLang="en-US" dirty="0"/>
              <a:t>递归关系：我们从实体集中绘制的线与实体集在关系中出现的线一样多。</a:t>
            </a:r>
            <a:endParaRPr lang="en-US" dirty="0"/>
          </a:p>
        </p:txBody>
      </p:sp>
      <p:grpSp>
        <p:nvGrpSpPr>
          <p:cNvPr id="7" name="Group 17"/>
          <p:cNvGrpSpPr>
            <a:grpSpLocks/>
          </p:cNvGrpSpPr>
          <p:nvPr/>
        </p:nvGrpSpPr>
        <p:grpSpPr bwMode="auto">
          <a:xfrm>
            <a:off x="1944019" y="2463667"/>
            <a:ext cx="8212882" cy="1836791"/>
            <a:chOff x="626318" y="3363912"/>
            <a:chExt cx="8212882" cy="1836792"/>
          </a:xfrm>
        </p:grpSpPr>
        <p:sp>
          <p:nvSpPr>
            <p:cNvPr id="8" name="AutoShape 6"/>
            <p:cNvSpPr>
              <a:spLocks noChangeArrowheads="1"/>
            </p:cNvSpPr>
            <p:nvPr/>
          </p:nvSpPr>
          <p:spPr bwMode="auto">
            <a:xfrm>
              <a:off x="3905250" y="3363912"/>
              <a:ext cx="1495425" cy="606426"/>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Purchase</a:t>
              </a:r>
            </a:p>
          </p:txBody>
        </p:sp>
        <p:sp>
          <p:nvSpPr>
            <p:cNvPr id="9" name="Rectangle 7"/>
            <p:cNvSpPr>
              <a:spLocks noChangeArrowheads="1"/>
            </p:cNvSpPr>
            <p:nvPr/>
          </p:nvSpPr>
          <p:spPr bwMode="auto">
            <a:xfrm>
              <a:off x="626318" y="3363912"/>
              <a:ext cx="2168525" cy="6064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Product</a:t>
              </a:r>
            </a:p>
          </p:txBody>
        </p:sp>
        <p:sp>
          <p:nvSpPr>
            <p:cNvPr id="10" name="Rectangle 8"/>
            <p:cNvSpPr>
              <a:spLocks noChangeArrowheads="1"/>
            </p:cNvSpPr>
            <p:nvPr/>
          </p:nvSpPr>
          <p:spPr bwMode="auto">
            <a:xfrm>
              <a:off x="3568699" y="4594279"/>
              <a:ext cx="2168525" cy="6064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t>Person</a:t>
              </a:r>
            </a:p>
          </p:txBody>
        </p:sp>
        <p:sp>
          <p:nvSpPr>
            <p:cNvPr id="11" name="Rectangle 9"/>
            <p:cNvSpPr>
              <a:spLocks noChangeArrowheads="1"/>
            </p:cNvSpPr>
            <p:nvPr/>
          </p:nvSpPr>
          <p:spPr bwMode="auto">
            <a:xfrm>
              <a:off x="6670675" y="3363912"/>
              <a:ext cx="2168525" cy="6064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t>Store</a:t>
              </a:r>
            </a:p>
          </p:txBody>
        </p:sp>
        <p:sp>
          <p:nvSpPr>
            <p:cNvPr id="12" name="Line 10"/>
            <p:cNvSpPr>
              <a:spLocks noChangeShapeType="1"/>
            </p:cNvSpPr>
            <p:nvPr/>
          </p:nvSpPr>
          <p:spPr bwMode="auto">
            <a:xfrm>
              <a:off x="5400675" y="3667125"/>
              <a:ext cx="1270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p:cNvSpPr>
              <a:spLocks noChangeShapeType="1"/>
            </p:cNvSpPr>
            <p:nvPr/>
          </p:nvSpPr>
          <p:spPr bwMode="auto">
            <a:xfrm flipH="1">
              <a:off x="3979863" y="3990191"/>
              <a:ext cx="673100" cy="606425"/>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2"/>
            <p:cNvSpPr>
              <a:spLocks noChangeShapeType="1"/>
            </p:cNvSpPr>
            <p:nvPr/>
          </p:nvSpPr>
          <p:spPr bwMode="auto">
            <a:xfrm>
              <a:off x="4652963" y="3990191"/>
              <a:ext cx="673100" cy="606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3"/>
            <p:cNvSpPr txBox="1">
              <a:spLocks noChangeArrowheads="1"/>
            </p:cNvSpPr>
            <p:nvPr/>
          </p:nvSpPr>
          <p:spPr bwMode="auto">
            <a:xfrm>
              <a:off x="2941940" y="3990191"/>
              <a:ext cx="12899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latin typeface="+mn-lt"/>
                </a:rPr>
                <a:t>salesperson</a:t>
              </a:r>
            </a:p>
          </p:txBody>
        </p:sp>
        <p:sp>
          <p:nvSpPr>
            <p:cNvPr id="16" name="Text Box 14"/>
            <p:cNvSpPr txBox="1">
              <a:spLocks noChangeArrowheads="1"/>
            </p:cNvSpPr>
            <p:nvPr/>
          </p:nvSpPr>
          <p:spPr bwMode="auto">
            <a:xfrm>
              <a:off x="5122063" y="3981296"/>
              <a:ext cx="725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latin typeface="+mn-lt"/>
                </a:rPr>
                <a:t>buyer</a:t>
              </a:r>
            </a:p>
          </p:txBody>
        </p:sp>
        <p:sp>
          <p:nvSpPr>
            <p:cNvPr id="17" name="Line 15"/>
            <p:cNvSpPr>
              <a:spLocks noChangeShapeType="1"/>
            </p:cNvSpPr>
            <p:nvPr/>
          </p:nvSpPr>
          <p:spPr bwMode="auto">
            <a:xfrm>
              <a:off x="2794843" y="3667125"/>
              <a:ext cx="11104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 name="Date Placeholder 17"/>
          <p:cNvSpPr>
            <a:spLocks noGrp="1"/>
          </p:cNvSpPr>
          <p:nvPr>
            <p:ph type="dt" sz="half" idx="10"/>
          </p:nvPr>
        </p:nvSpPr>
        <p:spPr/>
        <p:txBody>
          <a:bodyPr/>
          <a:lstStyle/>
          <a:p>
            <a:fld id="{BD4BD267-4E12-4A57-899C-99C44778FDFA}" type="datetime1">
              <a:rPr lang="en-US" smtClean="0"/>
              <a:t>2/18/2021</a:t>
            </a:fld>
            <a:endParaRPr lang="en-US" dirty="0"/>
          </a:p>
        </p:txBody>
      </p:sp>
      <p:sp>
        <p:nvSpPr>
          <p:cNvPr id="19" name="Footer Placeholder 18"/>
          <p:cNvSpPr>
            <a:spLocks noGrp="1"/>
          </p:cNvSpPr>
          <p:nvPr>
            <p:ph type="ftr" sz="quarter" idx="11"/>
          </p:nvPr>
        </p:nvSpPr>
        <p:spPr/>
        <p:txBody>
          <a:bodyPr/>
          <a:lstStyle/>
          <a:p>
            <a:r>
              <a:rPr lang="en-US" dirty="0"/>
              <a:t>Transportation Big Data Analytics</a:t>
            </a:r>
          </a:p>
        </p:txBody>
      </p:sp>
      <p:sp>
        <p:nvSpPr>
          <p:cNvPr id="20" name="Slide Number Placeholder 19"/>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67367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 </a:t>
            </a:r>
            <a:r>
              <a:rPr lang="zh-CN" altLang="en-US" dirty="0"/>
              <a:t>图示例</a:t>
            </a:r>
            <a:endParaRPr lang="en-US" dirty="0"/>
          </a:p>
        </p:txBody>
      </p:sp>
      <p:sp>
        <p:nvSpPr>
          <p:cNvPr id="3" name="Content Placeholder 2"/>
          <p:cNvSpPr>
            <a:spLocks noGrp="1"/>
          </p:cNvSpPr>
          <p:nvPr>
            <p:ph idx="1"/>
          </p:nvPr>
        </p:nvSpPr>
        <p:spPr/>
        <p:txBody>
          <a:bodyPr>
            <a:normAutofit lnSpcReduction="10000"/>
          </a:bodyPr>
          <a:lstStyle/>
          <a:p>
            <a:pPr>
              <a:lnSpc>
                <a:spcPct val="100000"/>
              </a:lnSpc>
              <a:spcBef>
                <a:spcPts val="600"/>
              </a:spcBef>
            </a:pPr>
            <a:r>
              <a:rPr lang="zh-CN" altLang="en-US" dirty="0"/>
              <a:t>将创建一个数据库来管理音乐评论数据</a:t>
            </a:r>
            <a:endParaRPr lang="en-US" altLang="zh-CN" dirty="0"/>
          </a:p>
          <a:p>
            <a:pPr>
              <a:lnSpc>
                <a:spcPct val="100000"/>
              </a:lnSpc>
              <a:spcBef>
                <a:spcPts val="600"/>
              </a:spcBef>
            </a:pPr>
            <a:endParaRPr lang="en-US" altLang="zh-CN" dirty="0"/>
          </a:p>
          <a:p>
            <a:pPr>
              <a:lnSpc>
                <a:spcPct val="100000"/>
              </a:lnSpc>
              <a:spcBef>
                <a:spcPts val="600"/>
              </a:spcBef>
            </a:pPr>
            <a:r>
              <a:rPr lang="zh-CN" altLang="en-US" dirty="0"/>
              <a:t>存储信息，例如</a:t>
            </a:r>
            <a:r>
              <a:rPr lang="en-US" dirty="0"/>
              <a:t>:</a:t>
            </a:r>
          </a:p>
          <a:p>
            <a:pPr lvl="1">
              <a:lnSpc>
                <a:spcPct val="100000"/>
              </a:lnSpc>
              <a:spcBef>
                <a:spcPts val="600"/>
              </a:spcBef>
            </a:pPr>
            <a:r>
              <a:rPr lang="en-US" dirty="0"/>
              <a:t>Albums: name, date, genre, etc.</a:t>
            </a:r>
          </a:p>
          <a:p>
            <a:pPr lvl="1">
              <a:lnSpc>
                <a:spcPct val="100000"/>
              </a:lnSpc>
              <a:spcBef>
                <a:spcPts val="600"/>
              </a:spcBef>
            </a:pPr>
            <a:r>
              <a:rPr lang="en-US" dirty="0"/>
              <a:t>Reviewers: name, status, address, etc.</a:t>
            </a:r>
          </a:p>
          <a:p>
            <a:pPr lvl="1">
              <a:lnSpc>
                <a:spcPct val="100000"/>
              </a:lnSpc>
              <a:spcBef>
                <a:spcPts val="600"/>
              </a:spcBef>
            </a:pPr>
            <a:r>
              <a:rPr lang="en-US" dirty="0"/>
              <a:t>Artists: name, type,  hometown, etc.</a:t>
            </a:r>
          </a:p>
          <a:p>
            <a:pPr>
              <a:lnSpc>
                <a:spcPct val="100000"/>
              </a:lnSpc>
              <a:spcBef>
                <a:spcPts val="600"/>
              </a:spcBef>
            </a:pPr>
            <a:endParaRPr lang="en-US" dirty="0"/>
          </a:p>
          <a:p>
            <a:pPr>
              <a:lnSpc>
                <a:spcPct val="100000"/>
              </a:lnSpc>
              <a:spcBef>
                <a:spcPts val="600"/>
              </a:spcBef>
            </a:pPr>
            <a:r>
              <a:rPr lang="zh-CN" altLang="en-US" dirty="0"/>
              <a:t>执行规则，包括：</a:t>
            </a:r>
            <a:endParaRPr lang="en-US" dirty="0"/>
          </a:p>
          <a:p>
            <a:pPr lvl="1">
              <a:lnSpc>
                <a:spcPct val="100000"/>
              </a:lnSpc>
              <a:spcBef>
                <a:spcPts val="600"/>
              </a:spcBef>
            </a:pPr>
            <a:r>
              <a:rPr lang="zh-CN" altLang="en-US" dirty="0"/>
              <a:t>每一张专辑都是由一个艺术家制作的，但是一个艺术家可以制作很多张专辑。</a:t>
            </a:r>
            <a:endParaRPr lang="en-US" altLang="zh-CN" dirty="0"/>
          </a:p>
          <a:p>
            <a:pPr lvl="1">
              <a:lnSpc>
                <a:spcPct val="100000"/>
              </a:lnSpc>
              <a:spcBef>
                <a:spcPts val="600"/>
              </a:spcBef>
            </a:pPr>
            <a:r>
              <a:rPr lang="zh-CN" altLang="en-US" dirty="0"/>
              <a:t>每一张专辑都可以由一个评审员评审</a:t>
            </a:r>
            <a:endParaRPr lang="en-US" dirty="0"/>
          </a:p>
        </p:txBody>
      </p:sp>
      <p:sp>
        <p:nvSpPr>
          <p:cNvPr id="7" name="Date Placeholder 6"/>
          <p:cNvSpPr>
            <a:spLocks noGrp="1"/>
          </p:cNvSpPr>
          <p:nvPr>
            <p:ph type="dt" sz="half" idx="10"/>
          </p:nvPr>
        </p:nvSpPr>
        <p:spPr/>
        <p:txBody>
          <a:bodyPr/>
          <a:lstStyle/>
          <a:p>
            <a:fld id="{772488B8-25F2-412A-85CB-7CB014E0D0A6}"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70615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 </a:t>
            </a:r>
            <a:r>
              <a:rPr lang="zh-CN" altLang="en-US" dirty="0"/>
              <a:t>图示例</a:t>
            </a:r>
            <a:endParaRPr lang="en-US" dirty="0"/>
          </a:p>
        </p:txBody>
      </p:sp>
      <p:sp>
        <p:nvSpPr>
          <p:cNvPr id="7" name="Line 15"/>
          <p:cNvSpPr>
            <a:spLocks noChangeShapeType="1"/>
          </p:cNvSpPr>
          <p:nvPr/>
        </p:nvSpPr>
        <p:spPr bwMode="auto">
          <a:xfrm flipH="1" flipV="1">
            <a:off x="8863797" y="2630031"/>
            <a:ext cx="1667107" cy="12172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5"/>
          <p:cNvSpPr>
            <a:spLocks noChangeShapeType="1"/>
          </p:cNvSpPr>
          <p:nvPr/>
        </p:nvSpPr>
        <p:spPr bwMode="auto">
          <a:xfrm flipH="1" flipV="1">
            <a:off x="8925128" y="2517192"/>
            <a:ext cx="1689002" cy="40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5"/>
          <p:cNvSpPr>
            <a:spLocks noChangeShapeType="1"/>
          </p:cNvSpPr>
          <p:nvPr/>
        </p:nvSpPr>
        <p:spPr bwMode="auto">
          <a:xfrm flipH="1">
            <a:off x="9014338" y="1934156"/>
            <a:ext cx="1466385" cy="48229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5"/>
          <p:cNvSpPr>
            <a:spLocks noChangeShapeType="1"/>
          </p:cNvSpPr>
          <p:nvPr/>
        </p:nvSpPr>
        <p:spPr bwMode="auto">
          <a:xfrm flipH="1" flipV="1">
            <a:off x="1676836" y="2102690"/>
            <a:ext cx="1807657" cy="3506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p:cNvSpPr>
            <a:spLocks noChangeShapeType="1"/>
          </p:cNvSpPr>
          <p:nvPr/>
        </p:nvSpPr>
        <p:spPr bwMode="auto">
          <a:xfrm flipH="1">
            <a:off x="1559573" y="2548292"/>
            <a:ext cx="1876947" cy="4543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5"/>
          <p:cNvSpPr>
            <a:spLocks noChangeShapeType="1"/>
          </p:cNvSpPr>
          <p:nvPr/>
        </p:nvSpPr>
        <p:spPr bwMode="auto">
          <a:xfrm flipH="1">
            <a:off x="1509567" y="2610930"/>
            <a:ext cx="1988449" cy="12753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5"/>
          <p:cNvSpPr>
            <a:spLocks noChangeShapeType="1"/>
          </p:cNvSpPr>
          <p:nvPr/>
        </p:nvSpPr>
        <p:spPr bwMode="auto">
          <a:xfrm flipH="1">
            <a:off x="4386581" y="4605627"/>
            <a:ext cx="2046250" cy="3271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5"/>
          <p:cNvSpPr>
            <a:spLocks noChangeShapeType="1"/>
          </p:cNvSpPr>
          <p:nvPr/>
        </p:nvSpPr>
        <p:spPr bwMode="auto">
          <a:xfrm flipH="1" flipV="1">
            <a:off x="4386581" y="5033805"/>
            <a:ext cx="2046250" cy="7110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4964383" y="2517192"/>
            <a:ext cx="2321128" cy="0"/>
          </a:xfrm>
          <a:prstGeom prst="line">
            <a:avLst/>
          </a:prstGeom>
          <a:noFill/>
          <a:ln w="19050">
            <a:solidFill>
              <a:schemeClr val="tx1"/>
            </a:solidFill>
            <a:round/>
            <a:headEnd/>
            <a:tailEnd type="arrow"/>
          </a:ln>
          <a:extLst>
            <a:ext uri="{909E8E84-426E-40DD-AFC4-6F175D3DCCD1}">
              <a14:hiddenFill xmlns:a14="http://schemas.microsoft.com/office/drawing/2010/main">
                <a:noFill/>
              </a14:hiddenFill>
            </a:ext>
          </a:extLst>
        </p:spPr>
        <p:txBody>
          <a:bodyPr wrap="none" anchor="ctr"/>
          <a:lstStyle/>
          <a:p>
            <a:endParaRPr lang="en-US" dirty="0"/>
          </a:p>
        </p:txBody>
      </p:sp>
      <p:sp>
        <p:nvSpPr>
          <p:cNvPr id="18" name="Line 15"/>
          <p:cNvSpPr>
            <a:spLocks noChangeShapeType="1"/>
          </p:cNvSpPr>
          <p:nvPr/>
        </p:nvSpPr>
        <p:spPr bwMode="auto">
          <a:xfrm>
            <a:off x="3880121" y="2820405"/>
            <a:ext cx="0" cy="1809805"/>
          </a:xfrm>
          <a:prstGeom prst="line">
            <a:avLst/>
          </a:prstGeom>
          <a:noFill/>
          <a:ln w="19050">
            <a:solidFill>
              <a:schemeClr val="tx1"/>
            </a:solidFill>
            <a:round/>
            <a:headEnd/>
            <a:tailEnd type="arrow"/>
          </a:ln>
          <a:extLst>
            <a:ext uri="{909E8E84-426E-40DD-AFC4-6F175D3DCCD1}">
              <a14:hiddenFill xmlns:a14="http://schemas.microsoft.com/office/drawing/2010/main">
                <a:noFill/>
              </a14:hiddenFill>
            </a:ext>
          </a:extLst>
        </p:spPr>
        <p:txBody>
          <a:bodyPr wrap="none" anchor="ctr"/>
          <a:lstStyle/>
          <a:p>
            <a:endParaRPr lang="en-US"/>
          </a:p>
        </p:txBody>
      </p:sp>
      <p:sp>
        <p:nvSpPr>
          <p:cNvPr id="19" name="AutoShape 6"/>
          <p:cNvSpPr>
            <a:spLocks noChangeArrowheads="1"/>
          </p:cNvSpPr>
          <p:nvPr/>
        </p:nvSpPr>
        <p:spPr bwMode="auto">
          <a:xfrm>
            <a:off x="3113906" y="3401296"/>
            <a:ext cx="1532425" cy="653348"/>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Make</a:t>
            </a:r>
          </a:p>
        </p:txBody>
      </p:sp>
      <p:sp>
        <p:nvSpPr>
          <p:cNvPr id="20" name="Rectangle 8"/>
          <p:cNvSpPr>
            <a:spLocks noChangeArrowheads="1"/>
          </p:cNvSpPr>
          <p:nvPr/>
        </p:nvSpPr>
        <p:spPr bwMode="auto">
          <a:xfrm>
            <a:off x="2795857" y="4630212"/>
            <a:ext cx="2168525" cy="6064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Artist</a:t>
            </a:r>
          </a:p>
        </p:txBody>
      </p:sp>
      <p:sp>
        <p:nvSpPr>
          <p:cNvPr id="21" name="Rectangle 7"/>
          <p:cNvSpPr>
            <a:spLocks noChangeArrowheads="1"/>
          </p:cNvSpPr>
          <p:nvPr/>
        </p:nvSpPr>
        <p:spPr bwMode="auto">
          <a:xfrm>
            <a:off x="2795858" y="2213980"/>
            <a:ext cx="2168525" cy="6064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Album</a:t>
            </a:r>
          </a:p>
        </p:txBody>
      </p:sp>
      <p:sp>
        <p:nvSpPr>
          <p:cNvPr id="22" name="AutoShape 6"/>
          <p:cNvSpPr>
            <a:spLocks noChangeArrowheads="1"/>
          </p:cNvSpPr>
          <p:nvPr/>
        </p:nvSpPr>
        <p:spPr bwMode="auto">
          <a:xfrm>
            <a:off x="5346486" y="2213980"/>
            <a:ext cx="1495425" cy="606425"/>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Review</a:t>
            </a:r>
          </a:p>
        </p:txBody>
      </p:sp>
      <p:sp>
        <p:nvSpPr>
          <p:cNvPr id="23" name="Rectangle 9"/>
          <p:cNvSpPr>
            <a:spLocks noChangeArrowheads="1"/>
          </p:cNvSpPr>
          <p:nvPr/>
        </p:nvSpPr>
        <p:spPr bwMode="auto">
          <a:xfrm>
            <a:off x="7285511" y="2214607"/>
            <a:ext cx="2168525" cy="6064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Reviewer</a:t>
            </a:r>
          </a:p>
        </p:txBody>
      </p:sp>
      <p:sp>
        <p:nvSpPr>
          <p:cNvPr id="24" name="Oval 23"/>
          <p:cNvSpPr/>
          <p:nvPr/>
        </p:nvSpPr>
        <p:spPr>
          <a:xfrm>
            <a:off x="5931171" y="4224336"/>
            <a:ext cx="1780471" cy="78488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a:solidFill>
                  <a:schemeClr val="bg1"/>
                </a:solidFill>
              </a:rPr>
              <a:t>Name</a:t>
            </a:r>
          </a:p>
        </p:txBody>
      </p:sp>
      <p:sp>
        <p:nvSpPr>
          <p:cNvPr id="25" name="Oval 24"/>
          <p:cNvSpPr/>
          <p:nvPr/>
        </p:nvSpPr>
        <p:spPr>
          <a:xfrm>
            <a:off x="5943449" y="5236637"/>
            <a:ext cx="1780471" cy="78488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Hometown</a:t>
            </a:r>
          </a:p>
        </p:txBody>
      </p:sp>
      <p:sp>
        <p:nvSpPr>
          <p:cNvPr id="26" name="Oval 25"/>
          <p:cNvSpPr/>
          <p:nvPr/>
        </p:nvSpPr>
        <p:spPr>
          <a:xfrm>
            <a:off x="9921089" y="1518730"/>
            <a:ext cx="1780471" cy="78488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a:solidFill>
                  <a:schemeClr val="bg1"/>
                </a:solidFill>
              </a:rPr>
              <a:t>Name</a:t>
            </a:r>
          </a:p>
        </p:txBody>
      </p:sp>
      <p:sp>
        <p:nvSpPr>
          <p:cNvPr id="27" name="Oval 26"/>
          <p:cNvSpPr/>
          <p:nvPr/>
        </p:nvSpPr>
        <p:spPr>
          <a:xfrm>
            <a:off x="9921089" y="2517192"/>
            <a:ext cx="1780471" cy="78488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Address</a:t>
            </a:r>
          </a:p>
        </p:txBody>
      </p:sp>
      <p:sp>
        <p:nvSpPr>
          <p:cNvPr id="28" name="Oval 27"/>
          <p:cNvSpPr/>
          <p:nvPr/>
        </p:nvSpPr>
        <p:spPr>
          <a:xfrm>
            <a:off x="9921089" y="3501228"/>
            <a:ext cx="1780471" cy="78488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Status</a:t>
            </a:r>
          </a:p>
        </p:txBody>
      </p:sp>
      <p:sp>
        <p:nvSpPr>
          <p:cNvPr id="29" name="Oval 28"/>
          <p:cNvSpPr/>
          <p:nvPr/>
        </p:nvSpPr>
        <p:spPr>
          <a:xfrm>
            <a:off x="486837" y="1643834"/>
            <a:ext cx="1780471" cy="78488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u="sng" dirty="0">
                <a:solidFill>
                  <a:schemeClr val="bg1"/>
                </a:solidFill>
              </a:rPr>
              <a:t>Title</a:t>
            </a:r>
          </a:p>
        </p:txBody>
      </p:sp>
      <p:sp>
        <p:nvSpPr>
          <p:cNvPr id="30" name="Oval 29"/>
          <p:cNvSpPr/>
          <p:nvPr/>
        </p:nvSpPr>
        <p:spPr>
          <a:xfrm>
            <a:off x="460864" y="2610930"/>
            <a:ext cx="1780471" cy="78488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Date</a:t>
            </a:r>
          </a:p>
        </p:txBody>
      </p:sp>
      <p:sp>
        <p:nvSpPr>
          <p:cNvPr id="31" name="Oval 30"/>
          <p:cNvSpPr/>
          <p:nvPr/>
        </p:nvSpPr>
        <p:spPr>
          <a:xfrm>
            <a:off x="470764" y="3515388"/>
            <a:ext cx="1780471" cy="78488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Genre</a:t>
            </a:r>
          </a:p>
        </p:txBody>
      </p:sp>
      <p:sp>
        <p:nvSpPr>
          <p:cNvPr id="3" name="Date Placeholder 2"/>
          <p:cNvSpPr>
            <a:spLocks noGrp="1"/>
          </p:cNvSpPr>
          <p:nvPr>
            <p:ph type="dt" sz="half" idx="10"/>
          </p:nvPr>
        </p:nvSpPr>
        <p:spPr/>
        <p:txBody>
          <a:bodyPr/>
          <a:lstStyle/>
          <a:p>
            <a:fld id="{A8352FE2-6BEF-42E0-8F36-E3F8F4D0C9EA}" type="datetime1">
              <a:rPr lang="en-US" smtClean="0"/>
              <a:t>2/18/2021</a:t>
            </a:fld>
            <a:endParaRPr lang="en-US" dirty="0"/>
          </a:p>
        </p:txBody>
      </p:sp>
      <p:sp>
        <p:nvSpPr>
          <p:cNvPr id="16" name="Footer Placeholder 15"/>
          <p:cNvSpPr>
            <a:spLocks noGrp="1"/>
          </p:cNvSpPr>
          <p:nvPr>
            <p:ph type="ftr" sz="quarter" idx="11"/>
          </p:nvPr>
        </p:nvSpPr>
        <p:spPr/>
        <p:txBody>
          <a:bodyPr/>
          <a:lstStyle/>
          <a:p>
            <a:r>
              <a:rPr lang="en-US" dirty="0"/>
              <a:t>Transportation Big Data Analytics</a:t>
            </a:r>
          </a:p>
        </p:txBody>
      </p:sp>
      <p:sp>
        <p:nvSpPr>
          <p:cNvPr id="17" name="Slide Number Placeholder 16"/>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504910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a:t>
            </a:r>
            <a:r>
              <a:rPr lang="zh-CN" altLang="en-US" dirty="0"/>
              <a:t>模型中的子类</a:t>
            </a:r>
            <a:endParaRPr lang="en-US" dirty="0"/>
          </a:p>
        </p:txBody>
      </p:sp>
      <p:sp>
        <p:nvSpPr>
          <p:cNvPr id="3" name="Content Placeholder 2"/>
          <p:cNvSpPr>
            <a:spLocks noGrp="1"/>
          </p:cNvSpPr>
          <p:nvPr>
            <p:ph idx="1"/>
          </p:nvPr>
        </p:nvSpPr>
        <p:spPr/>
        <p:txBody>
          <a:bodyPr>
            <a:normAutofit/>
          </a:bodyPr>
          <a:lstStyle/>
          <a:p>
            <a:r>
              <a:rPr lang="zh-CN" altLang="en-US" dirty="0"/>
              <a:t>世界本来就是等级森严的。有些实体是其他实体的特例。因此，在这种情况下，我们需要一</a:t>
            </a:r>
            <a:r>
              <a:rPr lang="zh-CN" altLang="en-US" dirty="0">
                <a:solidFill>
                  <a:schemeClr val="tx1"/>
                </a:solidFill>
              </a:rPr>
              <a:t>个</a:t>
            </a:r>
            <a:r>
              <a:rPr lang="zh-CN" altLang="en-US" dirty="0">
                <a:solidFill>
                  <a:srgbClr val="FF0000"/>
                </a:solidFill>
              </a:rPr>
              <a:t>子类</a:t>
            </a:r>
            <a:r>
              <a:rPr lang="zh-CN" altLang="en-US" dirty="0"/>
              <a:t>的概念来提高存储效率。</a:t>
            </a:r>
            <a:endParaRPr lang="en-US" altLang="zh-CN" dirty="0"/>
          </a:p>
          <a:p>
            <a:endParaRPr lang="en-US" altLang="zh-CN" dirty="0"/>
          </a:p>
          <a:p>
            <a:endParaRPr lang="en-US" altLang="zh-CN" dirty="0"/>
          </a:p>
          <a:p>
            <a:r>
              <a:rPr lang="zh-CN" altLang="en-US" dirty="0"/>
              <a:t>例如：</a:t>
            </a:r>
            <a:r>
              <a:rPr lang="en-US" altLang="zh-CN" dirty="0"/>
              <a:t>Passenger vehicles</a:t>
            </a:r>
            <a:endParaRPr lang="en-US" dirty="0"/>
          </a:p>
          <a:p>
            <a:pPr lvl="1"/>
            <a:r>
              <a:rPr lang="zh-CN" altLang="en-US" dirty="0"/>
              <a:t>所有类型共享的许多公共属性（如</a:t>
            </a:r>
            <a:r>
              <a:rPr lang="en-US" altLang="zh-CN" dirty="0"/>
              <a:t>Model, Make, Year </a:t>
            </a:r>
            <a:r>
              <a:rPr lang="zh-CN" altLang="en-US" dirty="0"/>
              <a:t>） 。</a:t>
            </a:r>
            <a:endParaRPr lang="en-US" altLang="zh-CN" dirty="0"/>
          </a:p>
          <a:p>
            <a:pPr lvl="1"/>
            <a:r>
              <a:rPr lang="zh-CN" altLang="en-US" dirty="0"/>
              <a:t>仅与某些类型相关的附加字段（例如，</a:t>
            </a:r>
            <a:r>
              <a:rPr lang="en-US" altLang="zh-CN" dirty="0"/>
              <a:t>bus</a:t>
            </a:r>
            <a:r>
              <a:rPr lang="zh-CN" altLang="en-US" dirty="0"/>
              <a:t>的</a:t>
            </a:r>
            <a:r>
              <a:rPr lang="en-US" altLang="zh-CN" dirty="0"/>
              <a:t> license class. </a:t>
            </a:r>
            <a:r>
              <a:rPr lang="zh-CN" altLang="en-US" dirty="0"/>
              <a:t>）</a:t>
            </a:r>
            <a:endParaRPr lang="en-US" dirty="0"/>
          </a:p>
        </p:txBody>
      </p:sp>
      <p:grpSp>
        <p:nvGrpSpPr>
          <p:cNvPr id="7" name="Group 5"/>
          <p:cNvGrpSpPr>
            <a:grpSpLocks/>
          </p:cNvGrpSpPr>
          <p:nvPr/>
        </p:nvGrpSpPr>
        <p:grpSpPr bwMode="auto">
          <a:xfrm>
            <a:off x="3563791" y="4851515"/>
            <a:ext cx="4832351" cy="1328650"/>
            <a:chOff x="1344" y="2305"/>
            <a:chExt cx="3044" cy="1401"/>
          </a:xfrm>
        </p:grpSpPr>
        <p:sp>
          <p:nvSpPr>
            <p:cNvPr id="8" name="Text Box 6"/>
            <p:cNvSpPr txBox="1">
              <a:spLocks noChangeArrowheads="1"/>
            </p:cNvSpPr>
            <p:nvPr/>
          </p:nvSpPr>
          <p:spPr bwMode="auto">
            <a:xfrm>
              <a:off x="2041" y="2305"/>
              <a:ext cx="15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dirty="0">
                  <a:solidFill>
                    <a:schemeClr val="tx1">
                      <a:lumMod val="75000"/>
                      <a:lumOff val="25000"/>
                    </a:schemeClr>
                  </a:solidFill>
                  <a:latin typeface="+mn-lt"/>
                </a:rPr>
                <a:t>Passenger vehicles</a:t>
              </a:r>
            </a:p>
          </p:txBody>
        </p:sp>
        <p:sp>
          <p:nvSpPr>
            <p:cNvPr id="9" name="Text Box 7"/>
            <p:cNvSpPr txBox="1">
              <a:spLocks noChangeArrowheads="1"/>
            </p:cNvSpPr>
            <p:nvPr/>
          </p:nvSpPr>
          <p:spPr bwMode="auto">
            <a:xfrm>
              <a:off x="1344" y="3414"/>
              <a:ext cx="5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solidFill>
                    <a:schemeClr val="tx1">
                      <a:lumMod val="75000"/>
                      <a:lumOff val="25000"/>
                    </a:schemeClr>
                  </a:solidFill>
                  <a:latin typeface="+mn-lt"/>
                </a:rPr>
                <a:t>buses</a:t>
              </a:r>
            </a:p>
          </p:txBody>
        </p:sp>
        <p:sp>
          <p:nvSpPr>
            <p:cNvPr id="10" name="Text Box 8"/>
            <p:cNvSpPr txBox="1">
              <a:spLocks noChangeArrowheads="1"/>
            </p:cNvSpPr>
            <p:nvPr/>
          </p:nvSpPr>
          <p:spPr bwMode="auto">
            <a:xfrm>
              <a:off x="3726" y="3414"/>
              <a:ext cx="6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dirty="0">
                  <a:solidFill>
                    <a:schemeClr val="tx1">
                      <a:lumMod val="75000"/>
                      <a:lumOff val="25000"/>
                    </a:schemeClr>
                  </a:solidFill>
                  <a:latin typeface="+mn-lt"/>
                </a:rPr>
                <a:t>sedans</a:t>
              </a:r>
            </a:p>
          </p:txBody>
        </p:sp>
        <p:sp>
          <p:nvSpPr>
            <p:cNvPr id="11" name="Line 9"/>
            <p:cNvSpPr>
              <a:spLocks noChangeShapeType="1"/>
            </p:cNvSpPr>
            <p:nvPr/>
          </p:nvSpPr>
          <p:spPr bwMode="auto">
            <a:xfrm flipH="1">
              <a:off x="1728" y="2816"/>
              <a:ext cx="1008" cy="6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tx1">
                    <a:lumMod val="75000"/>
                    <a:lumOff val="25000"/>
                  </a:schemeClr>
                </a:solidFill>
              </a:endParaRPr>
            </a:p>
          </p:txBody>
        </p:sp>
        <p:sp>
          <p:nvSpPr>
            <p:cNvPr id="12" name="Line 10"/>
            <p:cNvSpPr>
              <a:spLocks noChangeShapeType="1"/>
            </p:cNvSpPr>
            <p:nvPr/>
          </p:nvSpPr>
          <p:spPr bwMode="auto">
            <a:xfrm>
              <a:off x="2928" y="2816"/>
              <a:ext cx="1051" cy="6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tx1">
                    <a:lumMod val="75000"/>
                    <a:lumOff val="25000"/>
                  </a:schemeClr>
                </a:solidFill>
              </a:endParaRPr>
            </a:p>
          </p:txBody>
        </p:sp>
        <p:sp>
          <p:nvSpPr>
            <p:cNvPr id="13" name="Text Box 11"/>
            <p:cNvSpPr txBox="1">
              <a:spLocks noChangeArrowheads="1"/>
            </p:cNvSpPr>
            <p:nvPr/>
          </p:nvSpPr>
          <p:spPr bwMode="auto">
            <a:xfrm>
              <a:off x="2596" y="3415"/>
              <a:ext cx="4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dirty="0">
                  <a:solidFill>
                    <a:schemeClr val="tx1">
                      <a:lumMod val="75000"/>
                      <a:lumOff val="25000"/>
                    </a:schemeClr>
                  </a:solidFill>
                  <a:latin typeface="+mn-lt"/>
                </a:rPr>
                <a:t>vans</a:t>
              </a:r>
            </a:p>
          </p:txBody>
        </p:sp>
        <p:sp>
          <p:nvSpPr>
            <p:cNvPr id="14" name="Line 12"/>
            <p:cNvSpPr>
              <a:spLocks noChangeShapeType="1"/>
            </p:cNvSpPr>
            <p:nvPr/>
          </p:nvSpPr>
          <p:spPr bwMode="auto">
            <a:xfrm flipH="1">
              <a:off x="2832" y="2816"/>
              <a:ext cx="0" cy="6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1">
                    <a:lumMod val="75000"/>
                    <a:lumOff val="25000"/>
                  </a:schemeClr>
                </a:solidFill>
              </a:endParaRPr>
            </a:p>
          </p:txBody>
        </p:sp>
      </p:grpSp>
      <p:sp>
        <p:nvSpPr>
          <p:cNvPr id="15" name="Date Placeholder 14"/>
          <p:cNvSpPr>
            <a:spLocks noGrp="1"/>
          </p:cNvSpPr>
          <p:nvPr>
            <p:ph type="dt" sz="half" idx="10"/>
          </p:nvPr>
        </p:nvSpPr>
        <p:spPr/>
        <p:txBody>
          <a:bodyPr/>
          <a:lstStyle/>
          <a:p>
            <a:fld id="{F2708A06-BF84-4622-8ED4-FC1DCC20A6FC}" type="datetime1">
              <a:rPr lang="en-US" smtClean="0"/>
              <a:t>2/18/2021</a:t>
            </a:fld>
            <a:endParaRPr lang="en-US" dirty="0"/>
          </a:p>
        </p:txBody>
      </p:sp>
      <p:sp>
        <p:nvSpPr>
          <p:cNvPr id="16" name="Footer Placeholder 15"/>
          <p:cNvSpPr>
            <a:spLocks noGrp="1"/>
          </p:cNvSpPr>
          <p:nvPr>
            <p:ph type="ftr" sz="quarter" idx="11"/>
          </p:nvPr>
        </p:nvSpPr>
        <p:spPr/>
        <p:txBody>
          <a:bodyPr/>
          <a:lstStyle/>
          <a:p>
            <a:r>
              <a:rPr lang="en-US" dirty="0"/>
              <a:t>Transportation Big Data Analytics</a:t>
            </a:r>
          </a:p>
        </p:txBody>
      </p:sp>
      <p:sp>
        <p:nvSpPr>
          <p:cNvPr id="17" name="Slide Number Placeholder 16"/>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26402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a:t>
            </a:r>
            <a:r>
              <a:rPr lang="zh-CN" altLang="en-US" dirty="0"/>
              <a:t>模型中的子类</a:t>
            </a:r>
            <a:endParaRPr lang="en-US" dirty="0"/>
          </a:p>
        </p:txBody>
      </p:sp>
      <p:sp>
        <p:nvSpPr>
          <p:cNvPr id="3" name="Content Placeholder 2"/>
          <p:cNvSpPr>
            <a:spLocks noGrp="1"/>
          </p:cNvSpPr>
          <p:nvPr>
            <p:ph idx="1"/>
          </p:nvPr>
        </p:nvSpPr>
        <p:spPr/>
        <p:txBody>
          <a:bodyPr/>
          <a:lstStyle/>
          <a:p>
            <a:endParaRPr lang="en-US" dirty="0"/>
          </a:p>
          <a:p>
            <a:r>
              <a:rPr lang="zh-CN" altLang="en-US" dirty="0"/>
              <a:t>子类由                  表示</a:t>
            </a:r>
            <a:endParaRPr lang="en-US" altLang="zh-CN" dirty="0"/>
          </a:p>
          <a:p>
            <a:endParaRPr lang="en-US" altLang="zh-CN" dirty="0"/>
          </a:p>
          <a:p>
            <a:r>
              <a:rPr lang="zh-CN" altLang="en-US" dirty="0"/>
              <a:t>连接到顶点的实体是父实体。</a:t>
            </a:r>
            <a:endParaRPr lang="en-US" altLang="zh-CN" dirty="0"/>
          </a:p>
          <a:p>
            <a:r>
              <a:rPr lang="zh-CN" altLang="en-US" dirty="0"/>
              <a:t>连接到底部的实体是子实体。</a:t>
            </a:r>
            <a:endParaRPr lang="en-US" altLang="zh-CN" dirty="0"/>
          </a:p>
          <a:p>
            <a:endParaRPr lang="en-US" altLang="zh-CN" dirty="0"/>
          </a:p>
          <a:p>
            <a:r>
              <a:rPr lang="zh-CN" altLang="en-US" dirty="0"/>
              <a:t>子实体继承其父属性，包括任何键，它也可能有自己的键。</a:t>
            </a:r>
            <a:endParaRPr lang="en-US" dirty="0"/>
          </a:p>
        </p:txBody>
      </p:sp>
      <p:sp>
        <p:nvSpPr>
          <p:cNvPr id="8" name="Date Placeholder 7"/>
          <p:cNvSpPr>
            <a:spLocks noGrp="1"/>
          </p:cNvSpPr>
          <p:nvPr>
            <p:ph type="dt" sz="half" idx="10"/>
          </p:nvPr>
        </p:nvSpPr>
        <p:spPr/>
        <p:txBody>
          <a:bodyPr/>
          <a:lstStyle/>
          <a:p>
            <a:fld id="{4E63825E-1F4E-4955-985C-B87FC2BADF3D}" type="datetime1">
              <a:rPr lang="en-US" smtClean="0"/>
              <a:t>2/18/2021</a:t>
            </a:fld>
            <a:endParaRPr lang="en-US" dirty="0"/>
          </a:p>
        </p:txBody>
      </p:sp>
      <p:sp>
        <p:nvSpPr>
          <p:cNvPr id="9" name="Footer Placeholder 8"/>
          <p:cNvSpPr>
            <a:spLocks noGrp="1"/>
          </p:cNvSpPr>
          <p:nvPr>
            <p:ph type="ftr" sz="quarter" idx="11"/>
          </p:nvPr>
        </p:nvSpPr>
        <p:spPr/>
        <p:txBody>
          <a:bodyPr/>
          <a:lstStyle/>
          <a:p>
            <a:r>
              <a:rPr lang="en-US" dirty="0"/>
              <a:t>Transportation Big Data Analytics</a:t>
            </a:r>
          </a:p>
        </p:txBody>
      </p:sp>
      <p:sp>
        <p:nvSpPr>
          <p:cNvPr id="10" name="Slide Number Placeholder 9"/>
          <p:cNvSpPr>
            <a:spLocks noGrp="1"/>
          </p:cNvSpPr>
          <p:nvPr>
            <p:ph type="sldNum" sz="quarter" idx="12"/>
          </p:nvPr>
        </p:nvSpPr>
        <p:spPr/>
        <p:txBody>
          <a:bodyPr/>
          <a:lstStyle/>
          <a:p>
            <a:fld id="{D57F1E4F-1CFF-5643-939E-217C01CDF565}" type="slidenum">
              <a:rPr lang="en-US" smtClean="0"/>
              <a:pPr/>
              <a:t>18</a:t>
            </a:fld>
            <a:endParaRPr lang="en-US" dirty="0"/>
          </a:p>
        </p:txBody>
      </p:sp>
      <p:sp>
        <p:nvSpPr>
          <p:cNvPr id="11" name="AutoShape 11">
            <a:extLst>
              <a:ext uri="{FF2B5EF4-FFF2-40B4-BE49-F238E27FC236}">
                <a16:creationId xmlns:a16="http://schemas.microsoft.com/office/drawing/2014/main" id="{2976A8EE-2714-40CE-976E-9289CCD9E697}"/>
              </a:ext>
            </a:extLst>
          </p:cNvPr>
          <p:cNvSpPr>
            <a:spLocks noChangeArrowheads="1"/>
          </p:cNvSpPr>
          <p:nvPr/>
        </p:nvSpPr>
        <p:spPr bwMode="auto">
          <a:xfrm>
            <a:off x="2502751" y="1562621"/>
            <a:ext cx="1066800" cy="762000"/>
          </a:xfrm>
          <a:prstGeom prst="triangle">
            <a:avLst>
              <a:gd name="adj" fmla="val 5000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2000" dirty="0"/>
              <a:t>isa</a:t>
            </a:r>
          </a:p>
        </p:txBody>
      </p:sp>
    </p:spTree>
    <p:extLst>
      <p:ext uri="{BB962C8B-B14F-4D97-AF65-F5344CB8AC3E}">
        <p14:creationId xmlns:p14="http://schemas.microsoft.com/office/powerpoint/2010/main" val="4208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a:t>
            </a:r>
            <a:r>
              <a:rPr lang="zh-CN" altLang="en-US" dirty="0"/>
              <a:t>模型中的子类</a:t>
            </a:r>
            <a:endParaRPr lang="en-US" dirty="0"/>
          </a:p>
        </p:txBody>
      </p:sp>
      <p:grpSp>
        <p:nvGrpSpPr>
          <p:cNvPr id="28" name="Group 27"/>
          <p:cNvGrpSpPr/>
          <p:nvPr/>
        </p:nvGrpSpPr>
        <p:grpSpPr>
          <a:xfrm>
            <a:off x="3686185" y="1600280"/>
            <a:ext cx="5644866" cy="4382033"/>
            <a:chOff x="1415486" y="1435131"/>
            <a:chExt cx="5644866" cy="4382033"/>
          </a:xfrm>
        </p:grpSpPr>
        <p:sp>
          <p:nvSpPr>
            <p:cNvPr id="9" name="Line 8"/>
            <p:cNvSpPr>
              <a:spLocks noChangeShapeType="1"/>
            </p:cNvSpPr>
            <p:nvPr/>
          </p:nvSpPr>
          <p:spPr bwMode="auto">
            <a:xfrm flipH="1" flipV="1">
              <a:off x="3057514" y="1744034"/>
              <a:ext cx="707203" cy="8585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Oval 7"/>
            <p:cNvSpPr>
              <a:spLocks noChangeArrowheads="1"/>
            </p:cNvSpPr>
            <p:nvPr/>
          </p:nvSpPr>
          <p:spPr bwMode="auto">
            <a:xfrm>
              <a:off x="2426185" y="1435131"/>
              <a:ext cx="1238321"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2000" dirty="0"/>
                <a:t>Make</a:t>
              </a:r>
            </a:p>
          </p:txBody>
        </p:sp>
        <p:sp>
          <p:nvSpPr>
            <p:cNvPr id="10" name="Line 9"/>
            <p:cNvSpPr>
              <a:spLocks noChangeShapeType="1"/>
            </p:cNvSpPr>
            <p:nvPr/>
          </p:nvSpPr>
          <p:spPr bwMode="auto">
            <a:xfrm flipV="1">
              <a:off x="4178445" y="1786432"/>
              <a:ext cx="705771" cy="816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AutoShape 10"/>
            <p:cNvSpPr>
              <a:spLocks noChangeArrowheads="1"/>
            </p:cNvSpPr>
            <p:nvPr/>
          </p:nvSpPr>
          <p:spPr bwMode="auto">
            <a:xfrm>
              <a:off x="2633765" y="3377473"/>
              <a:ext cx="847498" cy="637491"/>
            </a:xfrm>
            <a:prstGeom prst="triangle">
              <a:avLst>
                <a:gd name="adj" fmla="val 50000"/>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2000" dirty="0"/>
                <a:t>isa</a:t>
              </a:r>
            </a:p>
          </p:txBody>
        </p:sp>
        <p:sp>
          <p:nvSpPr>
            <p:cNvPr id="12" name="AutoShape 11"/>
            <p:cNvSpPr>
              <a:spLocks noChangeArrowheads="1"/>
            </p:cNvSpPr>
            <p:nvPr/>
          </p:nvSpPr>
          <p:spPr bwMode="auto">
            <a:xfrm>
              <a:off x="4459751" y="3377473"/>
              <a:ext cx="848930" cy="637491"/>
            </a:xfrm>
            <a:prstGeom prst="triangle">
              <a:avLst>
                <a:gd name="adj" fmla="val 50000"/>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2000" dirty="0"/>
                <a:t>isa</a:t>
              </a:r>
            </a:p>
          </p:txBody>
        </p:sp>
        <p:sp>
          <p:nvSpPr>
            <p:cNvPr id="13" name="Line 14"/>
            <p:cNvSpPr>
              <a:spLocks noChangeShapeType="1"/>
            </p:cNvSpPr>
            <p:nvPr/>
          </p:nvSpPr>
          <p:spPr bwMode="auto">
            <a:xfrm flipH="1">
              <a:off x="2426184" y="4022536"/>
              <a:ext cx="631327" cy="7938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5"/>
            <p:cNvSpPr>
              <a:spLocks noChangeShapeType="1"/>
            </p:cNvSpPr>
            <p:nvPr/>
          </p:nvSpPr>
          <p:spPr bwMode="auto">
            <a:xfrm>
              <a:off x="4884215" y="4014964"/>
              <a:ext cx="648510" cy="686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6"/>
            <p:cNvSpPr>
              <a:spLocks noChangeShapeType="1"/>
            </p:cNvSpPr>
            <p:nvPr/>
          </p:nvSpPr>
          <p:spPr bwMode="auto">
            <a:xfrm flipH="1">
              <a:off x="3057513" y="2732411"/>
              <a:ext cx="883621" cy="6368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9"/>
            <p:cNvSpPr>
              <a:spLocks noChangeShapeType="1"/>
            </p:cNvSpPr>
            <p:nvPr/>
          </p:nvSpPr>
          <p:spPr bwMode="auto">
            <a:xfrm flipH="1">
              <a:off x="2118652" y="5048108"/>
              <a:ext cx="307531" cy="5526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0"/>
            <p:cNvSpPr>
              <a:spLocks noChangeShapeType="1"/>
            </p:cNvSpPr>
            <p:nvPr/>
          </p:nvSpPr>
          <p:spPr bwMode="auto">
            <a:xfrm>
              <a:off x="5691963" y="4816431"/>
              <a:ext cx="758456" cy="7843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1"/>
            <p:cNvSpPr>
              <a:spLocks noChangeShapeType="1"/>
            </p:cNvSpPr>
            <p:nvPr/>
          </p:nvSpPr>
          <p:spPr bwMode="auto">
            <a:xfrm>
              <a:off x="3941133" y="2732411"/>
              <a:ext cx="943082" cy="645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3"/>
            <p:cNvSpPr>
              <a:spLocks noChangeShapeType="1"/>
            </p:cNvSpPr>
            <p:nvPr/>
          </p:nvSpPr>
          <p:spPr bwMode="auto">
            <a:xfrm flipH="1">
              <a:off x="4957489" y="4827690"/>
              <a:ext cx="456676" cy="6072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Rectangle 13"/>
            <p:cNvSpPr>
              <a:spLocks noChangeArrowheads="1"/>
            </p:cNvSpPr>
            <p:nvPr/>
          </p:nvSpPr>
          <p:spPr bwMode="auto">
            <a:xfrm>
              <a:off x="1415486" y="4468158"/>
              <a:ext cx="2022829" cy="57995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sz="2000" dirty="0"/>
                <a:t>Sedan</a:t>
              </a:r>
            </a:p>
          </p:txBody>
        </p:sp>
        <p:sp>
          <p:nvSpPr>
            <p:cNvPr id="21" name="Rectangle 12"/>
            <p:cNvSpPr>
              <a:spLocks noChangeArrowheads="1"/>
            </p:cNvSpPr>
            <p:nvPr/>
          </p:nvSpPr>
          <p:spPr bwMode="auto">
            <a:xfrm>
              <a:off x="4340214" y="4437873"/>
              <a:ext cx="2281946" cy="57995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sz="2000" dirty="0"/>
                <a:t>Truck</a:t>
              </a:r>
            </a:p>
          </p:txBody>
        </p:sp>
        <p:sp>
          <p:nvSpPr>
            <p:cNvPr id="22" name="Oval 22"/>
            <p:cNvSpPr>
              <a:spLocks noChangeArrowheads="1"/>
            </p:cNvSpPr>
            <p:nvPr/>
          </p:nvSpPr>
          <p:spPr bwMode="auto">
            <a:xfrm>
              <a:off x="4391456" y="5292875"/>
              <a:ext cx="1239753"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2000" dirty="0"/>
                <a:t>Axles</a:t>
              </a:r>
            </a:p>
          </p:txBody>
        </p:sp>
        <p:sp>
          <p:nvSpPr>
            <p:cNvPr id="23" name="Oval 17"/>
            <p:cNvSpPr>
              <a:spLocks noChangeArrowheads="1"/>
            </p:cNvSpPr>
            <p:nvPr/>
          </p:nvSpPr>
          <p:spPr bwMode="auto">
            <a:xfrm>
              <a:off x="5820599" y="5294754"/>
              <a:ext cx="1239753"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2000" dirty="0"/>
                <a:t>Capacity</a:t>
              </a:r>
            </a:p>
          </p:txBody>
        </p:sp>
        <p:sp>
          <p:nvSpPr>
            <p:cNvPr id="24" name="Oval 18"/>
            <p:cNvSpPr>
              <a:spLocks noChangeArrowheads="1"/>
            </p:cNvSpPr>
            <p:nvPr/>
          </p:nvSpPr>
          <p:spPr bwMode="auto">
            <a:xfrm>
              <a:off x="1502094" y="5290364"/>
              <a:ext cx="1239753"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2000" dirty="0"/>
                <a:t>Seats</a:t>
              </a:r>
            </a:p>
          </p:txBody>
        </p:sp>
        <p:sp>
          <p:nvSpPr>
            <p:cNvPr id="25" name="Oval 6"/>
            <p:cNvSpPr>
              <a:spLocks noChangeArrowheads="1"/>
            </p:cNvSpPr>
            <p:nvPr/>
          </p:nvSpPr>
          <p:spPr bwMode="auto">
            <a:xfrm>
              <a:off x="4292972" y="1435131"/>
              <a:ext cx="1239753"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2000" u="sng" dirty="0"/>
                <a:t>VIN</a:t>
              </a:r>
            </a:p>
          </p:txBody>
        </p:sp>
        <p:sp>
          <p:nvSpPr>
            <p:cNvPr id="26" name="Rectangle 5"/>
            <p:cNvSpPr>
              <a:spLocks noChangeArrowheads="1"/>
            </p:cNvSpPr>
            <p:nvPr/>
          </p:nvSpPr>
          <p:spPr bwMode="auto">
            <a:xfrm>
              <a:off x="3057514" y="2369411"/>
              <a:ext cx="1826702" cy="578436"/>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sz="2000" dirty="0"/>
                <a:t>Vehicle</a:t>
              </a:r>
            </a:p>
          </p:txBody>
        </p:sp>
      </p:grpSp>
      <p:sp>
        <p:nvSpPr>
          <p:cNvPr id="3" name="Date Placeholder 2"/>
          <p:cNvSpPr>
            <a:spLocks noGrp="1"/>
          </p:cNvSpPr>
          <p:nvPr>
            <p:ph type="dt" sz="half" idx="10"/>
          </p:nvPr>
        </p:nvSpPr>
        <p:spPr/>
        <p:txBody>
          <a:bodyPr/>
          <a:lstStyle/>
          <a:p>
            <a:fld id="{51B0A9DC-AC59-4A25-99D2-F22FFCFAFBF3}" type="datetime1">
              <a:rPr lang="en-US" smtClean="0"/>
              <a:t>2/18/2021</a:t>
            </a:fld>
            <a:endParaRPr lang="en-US" dirty="0"/>
          </a:p>
        </p:txBody>
      </p:sp>
      <p:sp>
        <p:nvSpPr>
          <p:cNvPr id="7" name="Footer Placeholder 6"/>
          <p:cNvSpPr>
            <a:spLocks noGrp="1"/>
          </p:cNvSpPr>
          <p:nvPr>
            <p:ph type="ftr" sz="quarter" idx="11"/>
          </p:nvPr>
        </p:nvSpPr>
        <p:spPr/>
        <p:txBody>
          <a:bodyPr/>
          <a:lstStyle/>
          <a:p>
            <a:r>
              <a:rPr lang="en-US" dirty="0"/>
              <a:t>Transportation Big Data Analytics</a:t>
            </a:r>
          </a:p>
        </p:txBody>
      </p:sp>
      <p:sp>
        <p:nvSpPr>
          <p:cNvPr id="27" name="Slide Number Placeholder 26"/>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78409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mj-ea"/>
              </a:rPr>
              <a:t>今天的注意事项</a:t>
            </a:r>
            <a:endParaRPr lang="en-US" dirty="0">
              <a:latin typeface="+mj-ea"/>
            </a:endParaRPr>
          </a:p>
        </p:txBody>
      </p:sp>
      <p:sp>
        <p:nvSpPr>
          <p:cNvPr id="3" name="Content Placeholder 2"/>
          <p:cNvSpPr>
            <a:spLocks noGrp="1"/>
          </p:cNvSpPr>
          <p:nvPr>
            <p:ph idx="1"/>
          </p:nvPr>
        </p:nvSpPr>
        <p:spPr/>
        <p:txBody>
          <a:bodyPr>
            <a:normAutofit/>
          </a:bodyPr>
          <a:lstStyle/>
          <a:p>
            <a:pPr>
              <a:lnSpc>
                <a:spcPct val="120000"/>
              </a:lnSpc>
            </a:pPr>
            <a:r>
              <a:rPr lang="zh-CN" altLang="en-US" sz="2400" dirty="0">
                <a:latin typeface="微软雅黑" panose="020B0503020204020204" pitchFamily="34" charset="-122"/>
                <a:ea typeface="微软雅黑" panose="020B0503020204020204" pitchFamily="34" charset="-122"/>
              </a:rPr>
              <a:t>发布作业</a:t>
            </a:r>
            <a:r>
              <a:rPr lang="en-US" altLang="zh-CN" sz="2400" dirty="0">
                <a:latin typeface="微软雅黑" panose="020B0503020204020204" pitchFamily="34" charset="-122"/>
                <a:ea typeface="微软雅黑" panose="020B0503020204020204" pitchFamily="34" charset="-122"/>
              </a:rPr>
              <a:t>1</a:t>
            </a:r>
            <a:endParaRPr lang="en-US" sz="24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今天和下周二将讨论相关内容</a:t>
            </a:r>
            <a:endParaRPr lang="en-US" altLang="zh-CN" sz="20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对于一个特定的数据库，有不止一个好的设计。要有创意！</a:t>
            </a:r>
            <a:endParaRPr lang="en-US" altLang="zh-CN" sz="2000" dirty="0">
              <a:latin typeface="微软雅黑" panose="020B0503020204020204" pitchFamily="34" charset="-122"/>
              <a:ea typeface="微软雅黑" panose="020B0503020204020204" pitchFamily="34" charset="-122"/>
            </a:endParaRPr>
          </a:p>
          <a:p>
            <a:pPr lvl="1">
              <a:lnSpc>
                <a:spcPct val="120000"/>
              </a:lnSpc>
            </a:pPr>
            <a:endParaRPr lang="en-US" sz="20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为课程项目寻找你的团队成员</a:t>
            </a:r>
            <a:endParaRPr lang="en-US" sz="2400" dirty="0">
              <a:latin typeface="微软雅黑" panose="020B0503020204020204" pitchFamily="34" charset="-122"/>
              <a:ea typeface="微软雅黑" panose="020B0503020204020204" pitchFamily="34" charset="-122"/>
            </a:endParaRPr>
          </a:p>
          <a:p>
            <a:pPr lvl="1">
              <a:lnSpc>
                <a:spcPct val="120000"/>
              </a:lnSpc>
            </a:pPr>
            <a:r>
              <a:rPr lang="zh-CN" altLang="en-US" sz="2000" dirty="0">
                <a:latin typeface="微软雅黑" panose="020B0503020204020204" pitchFamily="34" charset="-122"/>
                <a:ea typeface="微软雅黑" panose="020B0503020204020204" pitchFamily="34" charset="-122"/>
              </a:rPr>
              <a:t>每队两到三名队员</a:t>
            </a:r>
            <a:endParaRPr lang="en-US" sz="2000" dirty="0">
              <a:latin typeface="微软雅黑" panose="020B0503020204020204" pitchFamily="34" charset="-122"/>
              <a:ea typeface="微软雅黑" panose="020B0503020204020204" pitchFamily="34" charset="-122"/>
            </a:endParaRPr>
          </a:p>
        </p:txBody>
      </p:sp>
      <p:sp>
        <p:nvSpPr>
          <p:cNvPr id="7" name="Date Placeholder 6"/>
          <p:cNvSpPr>
            <a:spLocks noGrp="1"/>
          </p:cNvSpPr>
          <p:nvPr>
            <p:ph type="dt" sz="half" idx="10"/>
          </p:nvPr>
        </p:nvSpPr>
        <p:spPr/>
        <p:txBody>
          <a:bodyPr/>
          <a:lstStyle/>
          <a:p>
            <a:fld id="{8F086E88-BCB8-4716-9636-8F2D1486B9A5}"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982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240778"/>
            <a:ext cx="4296971" cy="5060447"/>
          </a:xfrm>
        </p:spPr>
        <p:txBody>
          <a:bodyPr>
            <a:normAutofit/>
          </a:bodyPr>
          <a:lstStyle/>
          <a:p>
            <a:r>
              <a:rPr lang="zh-CN" altLang="en-US" dirty="0">
                <a:solidFill>
                  <a:schemeClr val="accent2"/>
                </a:solidFill>
              </a:rPr>
              <a:t>从记录的角度考虑：</a:t>
            </a:r>
            <a:endParaRPr lang="en-US" dirty="0">
              <a:solidFill>
                <a:schemeClr val="accent2"/>
              </a:solidFill>
            </a:endParaRPr>
          </a:p>
          <a:p>
            <a:r>
              <a:rPr lang="zh-CN" altLang="en-US" dirty="0"/>
              <a:t>我们使用子类是因为某些类型的信息不会与所有子类相关</a:t>
            </a:r>
            <a:endParaRPr lang="en-US" altLang="zh-CN" dirty="0"/>
          </a:p>
          <a:p>
            <a:r>
              <a:rPr lang="zh-CN" altLang="en-US" dirty="0"/>
              <a:t>例如，这里我们要存储</a:t>
            </a:r>
            <a:r>
              <a:rPr lang="en-US" altLang="zh-CN" b="1" dirty="0"/>
              <a:t>Trucks</a:t>
            </a:r>
            <a:r>
              <a:rPr lang="zh-CN" altLang="en-US" dirty="0"/>
              <a:t>的</a:t>
            </a:r>
            <a:r>
              <a:rPr lang="en-US" altLang="zh-CN" b="1" dirty="0"/>
              <a:t>Axles</a:t>
            </a:r>
            <a:r>
              <a:rPr lang="zh-CN" altLang="en-US" dirty="0"/>
              <a:t>和</a:t>
            </a:r>
            <a:r>
              <a:rPr lang="en-US" altLang="zh-CN" b="1" dirty="0"/>
              <a:t>Capacity </a:t>
            </a:r>
            <a:r>
              <a:rPr lang="zh-CN" altLang="en-US" dirty="0"/>
              <a:t>，但这不适用于</a:t>
            </a:r>
            <a:r>
              <a:rPr lang="en-US" altLang="zh-CN" b="1" dirty="0"/>
              <a:t>Sedans</a:t>
            </a:r>
            <a:r>
              <a:rPr lang="zh-CN" altLang="en-US" dirty="0"/>
              <a:t>和其他</a:t>
            </a:r>
            <a:r>
              <a:rPr lang="en-US" altLang="zh-CN" b="1" dirty="0"/>
              <a:t>Vehicles</a:t>
            </a:r>
            <a:r>
              <a:rPr lang="en-US" altLang="zh-CN" dirty="0"/>
              <a:t>. </a:t>
            </a:r>
            <a:r>
              <a:rPr lang="zh-CN" altLang="en-US" dirty="0"/>
              <a:t>。</a:t>
            </a:r>
            <a:endParaRPr lang="en-US" dirty="0"/>
          </a:p>
        </p:txBody>
      </p:sp>
      <p:sp>
        <p:nvSpPr>
          <p:cNvPr id="7" name="Content Placeholder 2"/>
          <p:cNvSpPr txBox="1">
            <a:spLocks/>
          </p:cNvSpPr>
          <p:nvPr/>
        </p:nvSpPr>
        <p:spPr>
          <a:xfrm>
            <a:off x="5603487" y="1240777"/>
            <a:ext cx="4296971" cy="506044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Vehicle</a:t>
            </a:r>
          </a:p>
          <a:p>
            <a:pPr lvl="1"/>
            <a:endParaRPr lang="en-US" dirty="0"/>
          </a:p>
          <a:p>
            <a:pPr lvl="1"/>
            <a:endParaRPr lang="en-US" dirty="0"/>
          </a:p>
          <a:p>
            <a:pPr lvl="1"/>
            <a:endParaRPr lang="en-US" dirty="0"/>
          </a:p>
          <a:p>
            <a:pPr lvl="1"/>
            <a:r>
              <a:rPr lang="en-US" dirty="0">
                <a:solidFill>
                  <a:srgbClr val="FF0000"/>
                </a:solidFill>
              </a:rPr>
              <a:t>Sedan</a:t>
            </a:r>
          </a:p>
          <a:p>
            <a:pPr lvl="1"/>
            <a:endParaRPr lang="en-US" dirty="0"/>
          </a:p>
          <a:p>
            <a:pPr lvl="1"/>
            <a:endParaRPr lang="en-US" dirty="0"/>
          </a:p>
          <a:p>
            <a:pPr lvl="1"/>
            <a:endParaRPr lang="en-US" dirty="0"/>
          </a:p>
          <a:p>
            <a:pPr lvl="1"/>
            <a:r>
              <a:rPr lang="en-US" dirty="0">
                <a:solidFill>
                  <a:srgbClr val="0070C0"/>
                </a:solidFill>
              </a:rPr>
              <a:t>Truck</a:t>
            </a:r>
          </a:p>
        </p:txBody>
      </p:sp>
      <p:graphicFrame>
        <p:nvGraphicFramePr>
          <p:cNvPr id="8" name="Table 7"/>
          <p:cNvGraphicFramePr>
            <a:graphicFrameLocks noGrp="1"/>
          </p:cNvGraphicFramePr>
          <p:nvPr/>
        </p:nvGraphicFramePr>
        <p:xfrm>
          <a:off x="5988966" y="1797099"/>
          <a:ext cx="2850234" cy="733450"/>
        </p:xfrm>
        <a:graphic>
          <a:graphicData uri="http://schemas.openxmlformats.org/drawingml/2006/table">
            <a:tbl>
              <a:tblPr firstRow="1" bandRow="1">
                <a:tableStyleId>{5C22544A-7EE6-4342-B048-85BDC9FD1C3A}</a:tableStyleId>
              </a:tblPr>
              <a:tblGrid>
                <a:gridCol w="1425117">
                  <a:extLst>
                    <a:ext uri="{9D8B030D-6E8A-4147-A177-3AD203B41FA5}">
                      <a16:colId xmlns:a16="http://schemas.microsoft.com/office/drawing/2014/main" val="513089932"/>
                    </a:ext>
                  </a:extLst>
                </a:gridCol>
                <a:gridCol w="1425117">
                  <a:extLst>
                    <a:ext uri="{9D8B030D-6E8A-4147-A177-3AD203B41FA5}">
                      <a16:colId xmlns:a16="http://schemas.microsoft.com/office/drawing/2014/main" val="3687005740"/>
                    </a:ext>
                  </a:extLst>
                </a:gridCol>
              </a:tblGrid>
              <a:tr h="366725">
                <a:tc>
                  <a:txBody>
                    <a:bodyPr/>
                    <a:lstStyle/>
                    <a:p>
                      <a:r>
                        <a:rPr lang="en-US" dirty="0"/>
                        <a:t>Field 1</a:t>
                      </a:r>
                    </a:p>
                  </a:txBody>
                  <a:tcPr/>
                </a:tc>
                <a:tc>
                  <a:txBody>
                    <a:bodyPr/>
                    <a:lstStyle/>
                    <a:p>
                      <a:r>
                        <a:rPr lang="en-US" dirty="0"/>
                        <a:t>Field 2</a:t>
                      </a:r>
                    </a:p>
                  </a:txBody>
                  <a:tcPr/>
                </a:tc>
                <a:extLst>
                  <a:ext uri="{0D108BD9-81ED-4DB2-BD59-A6C34878D82A}">
                    <a16:rowId xmlns:a16="http://schemas.microsoft.com/office/drawing/2014/main" val="4137714444"/>
                  </a:ext>
                </a:extLst>
              </a:tr>
              <a:tr h="366725">
                <a:tc>
                  <a:txBody>
                    <a:bodyPr/>
                    <a:lstStyle/>
                    <a:p>
                      <a:r>
                        <a:rPr lang="en-US" dirty="0"/>
                        <a:t>VIN</a:t>
                      </a:r>
                    </a:p>
                  </a:txBody>
                  <a:tcPr/>
                </a:tc>
                <a:tc>
                  <a:txBody>
                    <a:bodyPr/>
                    <a:lstStyle/>
                    <a:p>
                      <a:r>
                        <a:rPr lang="en-US" dirty="0"/>
                        <a:t>Make</a:t>
                      </a:r>
                    </a:p>
                  </a:txBody>
                  <a:tcPr/>
                </a:tc>
                <a:extLst>
                  <a:ext uri="{0D108BD9-81ED-4DB2-BD59-A6C34878D82A}">
                    <a16:rowId xmlns:a16="http://schemas.microsoft.com/office/drawing/2014/main" val="2552897597"/>
                  </a:ext>
                </a:extLst>
              </a:tr>
            </a:tbl>
          </a:graphicData>
        </a:graphic>
      </p:graphicFrame>
      <p:graphicFrame>
        <p:nvGraphicFramePr>
          <p:cNvPr id="9" name="Table 8"/>
          <p:cNvGraphicFramePr>
            <a:graphicFrameLocks noGrp="1"/>
          </p:cNvGraphicFramePr>
          <p:nvPr/>
        </p:nvGraphicFramePr>
        <p:xfrm>
          <a:off x="5988964" y="3424572"/>
          <a:ext cx="4246644" cy="733450"/>
        </p:xfrm>
        <a:graphic>
          <a:graphicData uri="http://schemas.openxmlformats.org/drawingml/2006/table">
            <a:tbl>
              <a:tblPr firstRow="1" bandRow="1">
                <a:tableStyleId>{5C22544A-7EE6-4342-B048-85BDC9FD1C3A}</a:tableStyleId>
              </a:tblPr>
              <a:tblGrid>
                <a:gridCol w="1415548">
                  <a:extLst>
                    <a:ext uri="{9D8B030D-6E8A-4147-A177-3AD203B41FA5}">
                      <a16:colId xmlns:a16="http://schemas.microsoft.com/office/drawing/2014/main" val="513089932"/>
                    </a:ext>
                  </a:extLst>
                </a:gridCol>
                <a:gridCol w="1415548">
                  <a:extLst>
                    <a:ext uri="{9D8B030D-6E8A-4147-A177-3AD203B41FA5}">
                      <a16:colId xmlns:a16="http://schemas.microsoft.com/office/drawing/2014/main" val="3687005740"/>
                    </a:ext>
                  </a:extLst>
                </a:gridCol>
                <a:gridCol w="1415548">
                  <a:extLst>
                    <a:ext uri="{9D8B030D-6E8A-4147-A177-3AD203B41FA5}">
                      <a16:colId xmlns:a16="http://schemas.microsoft.com/office/drawing/2014/main" val="1148236110"/>
                    </a:ext>
                  </a:extLst>
                </a:gridCol>
              </a:tblGrid>
              <a:tr h="366725">
                <a:tc>
                  <a:txBody>
                    <a:bodyPr/>
                    <a:lstStyle/>
                    <a:p>
                      <a:r>
                        <a:rPr lang="en-US" dirty="0"/>
                        <a:t>Field 1</a:t>
                      </a:r>
                    </a:p>
                  </a:txBody>
                  <a:tcPr/>
                </a:tc>
                <a:tc>
                  <a:txBody>
                    <a:bodyPr/>
                    <a:lstStyle/>
                    <a:p>
                      <a:r>
                        <a:rPr lang="en-US" dirty="0"/>
                        <a:t>Field 2</a:t>
                      </a:r>
                    </a:p>
                  </a:txBody>
                  <a:tcPr/>
                </a:tc>
                <a:tc>
                  <a:txBody>
                    <a:bodyPr/>
                    <a:lstStyle/>
                    <a:p>
                      <a:r>
                        <a:rPr lang="en-US" dirty="0">
                          <a:solidFill>
                            <a:srgbClr val="FF0000"/>
                          </a:solidFill>
                        </a:rPr>
                        <a:t>Field 3</a:t>
                      </a:r>
                    </a:p>
                  </a:txBody>
                  <a:tcPr>
                    <a:solidFill>
                      <a:schemeClr val="bg1">
                        <a:lumMod val="85000"/>
                      </a:schemeClr>
                    </a:solidFill>
                  </a:tcPr>
                </a:tc>
                <a:extLst>
                  <a:ext uri="{0D108BD9-81ED-4DB2-BD59-A6C34878D82A}">
                    <a16:rowId xmlns:a16="http://schemas.microsoft.com/office/drawing/2014/main" val="4137714444"/>
                  </a:ext>
                </a:extLst>
              </a:tr>
              <a:tr h="366725">
                <a:tc>
                  <a:txBody>
                    <a:bodyPr/>
                    <a:lstStyle/>
                    <a:p>
                      <a:r>
                        <a:rPr lang="en-US" dirty="0"/>
                        <a:t>VIN</a:t>
                      </a:r>
                    </a:p>
                  </a:txBody>
                  <a:tcPr/>
                </a:tc>
                <a:tc>
                  <a:txBody>
                    <a:bodyPr/>
                    <a:lstStyle/>
                    <a:p>
                      <a:r>
                        <a:rPr lang="en-US" dirty="0"/>
                        <a:t>Make</a:t>
                      </a:r>
                    </a:p>
                  </a:txBody>
                  <a:tcPr/>
                </a:tc>
                <a:tc>
                  <a:txBody>
                    <a:bodyPr/>
                    <a:lstStyle/>
                    <a:p>
                      <a:r>
                        <a:rPr lang="en-US" dirty="0">
                          <a:solidFill>
                            <a:srgbClr val="FF0000"/>
                          </a:solidFill>
                        </a:rPr>
                        <a:t>Seats</a:t>
                      </a:r>
                    </a:p>
                  </a:txBody>
                  <a:tcPr>
                    <a:solidFill>
                      <a:schemeClr val="bg1">
                        <a:lumMod val="85000"/>
                      </a:schemeClr>
                    </a:solidFill>
                  </a:tcPr>
                </a:tc>
                <a:extLst>
                  <a:ext uri="{0D108BD9-81ED-4DB2-BD59-A6C34878D82A}">
                    <a16:rowId xmlns:a16="http://schemas.microsoft.com/office/drawing/2014/main" val="2552897597"/>
                  </a:ext>
                </a:extLst>
              </a:tr>
            </a:tbl>
          </a:graphicData>
        </a:graphic>
      </p:graphicFrame>
      <p:graphicFrame>
        <p:nvGraphicFramePr>
          <p:cNvPr id="10" name="Table 9"/>
          <p:cNvGraphicFramePr>
            <a:graphicFrameLocks noGrp="1"/>
          </p:cNvGraphicFramePr>
          <p:nvPr/>
        </p:nvGraphicFramePr>
        <p:xfrm>
          <a:off x="5988962" y="5001735"/>
          <a:ext cx="5650144" cy="733450"/>
        </p:xfrm>
        <a:graphic>
          <a:graphicData uri="http://schemas.openxmlformats.org/drawingml/2006/table">
            <a:tbl>
              <a:tblPr firstRow="1" bandRow="1">
                <a:tableStyleId>{5C22544A-7EE6-4342-B048-85BDC9FD1C3A}</a:tableStyleId>
              </a:tblPr>
              <a:tblGrid>
                <a:gridCol w="1412536">
                  <a:extLst>
                    <a:ext uri="{9D8B030D-6E8A-4147-A177-3AD203B41FA5}">
                      <a16:colId xmlns:a16="http://schemas.microsoft.com/office/drawing/2014/main" val="513089932"/>
                    </a:ext>
                  </a:extLst>
                </a:gridCol>
                <a:gridCol w="1412536">
                  <a:extLst>
                    <a:ext uri="{9D8B030D-6E8A-4147-A177-3AD203B41FA5}">
                      <a16:colId xmlns:a16="http://schemas.microsoft.com/office/drawing/2014/main" val="3687005740"/>
                    </a:ext>
                  </a:extLst>
                </a:gridCol>
                <a:gridCol w="1412536">
                  <a:extLst>
                    <a:ext uri="{9D8B030D-6E8A-4147-A177-3AD203B41FA5}">
                      <a16:colId xmlns:a16="http://schemas.microsoft.com/office/drawing/2014/main" val="1148236110"/>
                    </a:ext>
                  </a:extLst>
                </a:gridCol>
                <a:gridCol w="1412536">
                  <a:extLst>
                    <a:ext uri="{9D8B030D-6E8A-4147-A177-3AD203B41FA5}">
                      <a16:colId xmlns:a16="http://schemas.microsoft.com/office/drawing/2014/main" val="2930124587"/>
                    </a:ext>
                  </a:extLst>
                </a:gridCol>
              </a:tblGrid>
              <a:tr h="366725">
                <a:tc>
                  <a:txBody>
                    <a:bodyPr/>
                    <a:lstStyle/>
                    <a:p>
                      <a:r>
                        <a:rPr lang="en-US" dirty="0"/>
                        <a:t>Field 1</a:t>
                      </a:r>
                    </a:p>
                  </a:txBody>
                  <a:tcPr/>
                </a:tc>
                <a:tc>
                  <a:txBody>
                    <a:bodyPr/>
                    <a:lstStyle/>
                    <a:p>
                      <a:r>
                        <a:rPr lang="en-US" dirty="0"/>
                        <a:t>Field 2</a:t>
                      </a:r>
                    </a:p>
                  </a:txBody>
                  <a:tcPr/>
                </a:tc>
                <a:tc>
                  <a:txBody>
                    <a:bodyPr/>
                    <a:lstStyle/>
                    <a:p>
                      <a:r>
                        <a:rPr lang="en-US" dirty="0">
                          <a:solidFill>
                            <a:srgbClr val="0070C0"/>
                          </a:solidFill>
                        </a:rPr>
                        <a:t>Field 4</a:t>
                      </a:r>
                    </a:p>
                  </a:txBody>
                  <a:tcPr>
                    <a:solidFill>
                      <a:schemeClr val="bg1">
                        <a:lumMod val="85000"/>
                      </a:schemeClr>
                    </a:solidFill>
                  </a:tcPr>
                </a:tc>
                <a:tc>
                  <a:txBody>
                    <a:bodyPr/>
                    <a:lstStyle/>
                    <a:p>
                      <a:r>
                        <a:rPr lang="en-US" dirty="0">
                          <a:solidFill>
                            <a:srgbClr val="0070C0"/>
                          </a:solidFill>
                        </a:rPr>
                        <a:t>Field 5</a:t>
                      </a:r>
                    </a:p>
                  </a:txBody>
                  <a:tcPr>
                    <a:solidFill>
                      <a:schemeClr val="bg1">
                        <a:lumMod val="85000"/>
                      </a:schemeClr>
                    </a:solidFill>
                  </a:tcPr>
                </a:tc>
                <a:extLst>
                  <a:ext uri="{0D108BD9-81ED-4DB2-BD59-A6C34878D82A}">
                    <a16:rowId xmlns:a16="http://schemas.microsoft.com/office/drawing/2014/main" val="4137714444"/>
                  </a:ext>
                </a:extLst>
              </a:tr>
              <a:tr h="366725">
                <a:tc>
                  <a:txBody>
                    <a:bodyPr/>
                    <a:lstStyle/>
                    <a:p>
                      <a:r>
                        <a:rPr lang="en-US" dirty="0"/>
                        <a:t>VIN</a:t>
                      </a:r>
                    </a:p>
                  </a:txBody>
                  <a:tcPr/>
                </a:tc>
                <a:tc>
                  <a:txBody>
                    <a:bodyPr/>
                    <a:lstStyle/>
                    <a:p>
                      <a:r>
                        <a:rPr lang="en-US" dirty="0"/>
                        <a:t>Make</a:t>
                      </a:r>
                    </a:p>
                  </a:txBody>
                  <a:tcPr/>
                </a:tc>
                <a:tc>
                  <a:txBody>
                    <a:bodyPr/>
                    <a:lstStyle/>
                    <a:p>
                      <a:r>
                        <a:rPr lang="en-US" dirty="0">
                          <a:solidFill>
                            <a:srgbClr val="0070C0"/>
                          </a:solidFill>
                        </a:rPr>
                        <a:t>Axles</a:t>
                      </a:r>
                    </a:p>
                  </a:txBody>
                  <a:tcPr>
                    <a:solidFill>
                      <a:schemeClr val="bg1">
                        <a:lumMod val="85000"/>
                      </a:schemeClr>
                    </a:solidFill>
                  </a:tcPr>
                </a:tc>
                <a:tc>
                  <a:txBody>
                    <a:bodyPr/>
                    <a:lstStyle/>
                    <a:p>
                      <a:r>
                        <a:rPr lang="en-US" dirty="0">
                          <a:solidFill>
                            <a:srgbClr val="0070C0"/>
                          </a:solidFill>
                        </a:rPr>
                        <a:t>Capacity</a:t>
                      </a:r>
                    </a:p>
                  </a:txBody>
                  <a:tcPr>
                    <a:solidFill>
                      <a:schemeClr val="bg1">
                        <a:lumMod val="85000"/>
                      </a:schemeClr>
                    </a:solidFill>
                  </a:tcPr>
                </a:tc>
                <a:extLst>
                  <a:ext uri="{0D108BD9-81ED-4DB2-BD59-A6C34878D82A}">
                    <a16:rowId xmlns:a16="http://schemas.microsoft.com/office/drawing/2014/main" val="2552897597"/>
                  </a:ext>
                </a:extLst>
              </a:tr>
            </a:tbl>
          </a:graphicData>
        </a:graphic>
      </p:graphicFrame>
      <p:sp>
        <p:nvSpPr>
          <p:cNvPr id="13" name="Title 1"/>
          <p:cNvSpPr>
            <a:spLocks noGrp="1"/>
          </p:cNvSpPr>
          <p:nvPr>
            <p:ph type="title"/>
          </p:nvPr>
        </p:nvSpPr>
        <p:spPr>
          <a:xfrm>
            <a:off x="1097280" y="123091"/>
            <a:ext cx="10058400" cy="999718"/>
          </a:xfrm>
        </p:spPr>
        <p:txBody>
          <a:bodyPr>
            <a:normAutofit/>
          </a:bodyPr>
          <a:lstStyle/>
          <a:p>
            <a:r>
              <a:rPr lang="en-US" dirty="0"/>
              <a:t>E/R</a:t>
            </a:r>
            <a:r>
              <a:rPr lang="zh-CN" altLang="en-US" dirty="0"/>
              <a:t>模型中的子类</a:t>
            </a:r>
            <a:endParaRPr lang="en-US" dirty="0"/>
          </a:p>
        </p:txBody>
      </p:sp>
      <p:sp>
        <p:nvSpPr>
          <p:cNvPr id="2" name="Date Placeholder 1"/>
          <p:cNvSpPr>
            <a:spLocks noGrp="1"/>
          </p:cNvSpPr>
          <p:nvPr>
            <p:ph type="dt" sz="half" idx="10"/>
          </p:nvPr>
        </p:nvSpPr>
        <p:spPr/>
        <p:txBody>
          <a:bodyPr/>
          <a:lstStyle/>
          <a:p>
            <a:fld id="{C601A1DE-D3A6-482D-83E3-DC289C72D6D5}" type="datetime1">
              <a:rPr lang="en-US" smtClean="0"/>
              <a:t>2/18/2021</a:t>
            </a:fld>
            <a:endParaRPr lang="en-US" dirty="0"/>
          </a:p>
        </p:txBody>
      </p:sp>
      <p:sp>
        <p:nvSpPr>
          <p:cNvPr id="11" name="Footer Placeholder 10"/>
          <p:cNvSpPr>
            <a:spLocks noGrp="1"/>
          </p:cNvSpPr>
          <p:nvPr>
            <p:ph type="ftr" sz="quarter" idx="11"/>
          </p:nvPr>
        </p:nvSpPr>
        <p:spPr/>
        <p:txBody>
          <a:bodyPr/>
          <a:lstStyle/>
          <a:p>
            <a:r>
              <a:rPr lang="en-US" dirty="0"/>
              <a:t>Transportation Big Data Analytics</a:t>
            </a:r>
          </a:p>
        </p:txBody>
      </p:sp>
      <p:sp>
        <p:nvSpPr>
          <p:cNvPr id="12" name="Slide Number Placeholder 11"/>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82269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zh-CN" altLang="en-US" dirty="0">
                <a:hlinkClick r:id="rId3"/>
              </a:rPr>
            </a:br>
            <a:br>
              <a:rPr lang="zh-CN" altLang="en-US" dirty="0"/>
            </a:br>
            <a:r>
              <a:rPr lang="zh-CN" altLang="en-US" dirty="0"/>
              <a:t>关系属性</a:t>
            </a:r>
          </a:p>
        </p:txBody>
      </p:sp>
      <p:sp>
        <p:nvSpPr>
          <p:cNvPr id="3" name="Content Placeholder 2"/>
          <p:cNvSpPr>
            <a:spLocks noGrp="1"/>
          </p:cNvSpPr>
          <p:nvPr>
            <p:ph idx="1"/>
          </p:nvPr>
        </p:nvSpPr>
        <p:spPr>
          <a:xfrm>
            <a:off x="1097280" y="1240778"/>
            <a:ext cx="10058400" cy="614065"/>
          </a:xfrm>
        </p:spPr>
        <p:txBody>
          <a:bodyPr/>
          <a:lstStyle/>
          <a:p>
            <a:r>
              <a:rPr lang="en-US" b="1" dirty="0"/>
              <a:t>Date</a:t>
            </a:r>
            <a:r>
              <a:rPr lang="zh-CN" altLang="en-US" dirty="0"/>
              <a:t>仅定义为采购事件的描述符。</a:t>
            </a:r>
            <a:endParaRPr lang="en-US" dirty="0"/>
          </a:p>
        </p:txBody>
      </p:sp>
      <p:sp>
        <p:nvSpPr>
          <p:cNvPr id="17" name="Line 14"/>
          <p:cNvSpPr>
            <a:spLocks noChangeShapeType="1"/>
          </p:cNvSpPr>
          <p:nvPr/>
        </p:nvSpPr>
        <p:spPr bwMode="auto">
          <a:xfrm flipH="1" flipV="1">
            <a:off x="4056732" y="3387711"/>
            <a:ext cx="922141" cy="145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4"/>
          <p:cNvSpPr>
            <a:spLocks noChangeShapeType="1"/>
          </p:cNvSpPr>
          <p:nvPr/>
        </p:nvSpPr>
        <p:spPr bwMode="auto">
          <a:xfrm flipH="1" flipV="1">
            <a:off x="6963639" y="3400369"/>
            <a:ext cx="1150065" cy="11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flipH="1">
            <a:off x="5963411" y="3640982"/>
            <a:ext cx="0" cy="8916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Flowchart: Decision 19"/>
          <p:cNvSpPr/>
          <p:nvPr/>
        </p:nvSpPr>
        <p:spPr>
          <a:xfrm>
            <a:off x="4889662" y="3091865"/>
            <a:ext cx="2145785" cy="617007"/>
          </a:xfrm>
          <a:prstGeom prst="flowChartDecisio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Purchase</a:t>
            </a:r>
          </a:p>
        </p:txBody>
      </p:sp>
      <p:sp>
        <p:nvSpPr>
          <p:cNvPr id="21" name="Rectangle 5"/>
          <p:cNvSpPr>
            <a:spLocks noChangeArrowheads="1"/>
          </p:cNvSpPr>
          <p:nvPr/>
        </p:nvSpPr>
        <p:spPr bwMode="auto">
          <a:xfrm>
            <a:off x="2788041" y="3091865"/>
            <a:ext cx="1568956" cy="61700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Product</a:t>
            </a:r>
          </a:p>
        </p:txBody>
      </p:sp>
      <p:sp>
        <p:nvSpPr>
          <p:cNvPr id="22" name="Rectangle 5"/>
          <p:cNvSpPr>
            <a:spLocks noChangeArrowheads="1"/>
          </p:cNvSpPr>
          <p:nvPr/>
        </p:nvSpPr>
        <p:spPr bwMode="auto">
          <a:xfrm>
            <a:off x="5278230" y="4224160"/>
            <a:ext cx="1370361" cy="61700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Store</a:t>
            </a:r>
          </a:p>
        </p:txBody>
      </p:sp>
      <p:sp>
        <p:nvSpPr>
          <p:cNvPr id="23" name="Rectangle 5"/>
          <p:cNvSpPr>
            <a:spLocks noChangeArrowheads="1"/>
          </p:cNvSpPr>
          <p:nvPr/>
        </p:nvSpPr>
        <p:spPr bwMode="auto">
          <a:xfrm>
            <a:off x="7506323" y="3091865"/>
            <a:ext cx="1534397" cy="61700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Person</a:t>
            </a:r>
          </a:p>
        </p:txBody>
      </p:sp>
      <p:sp>
        <p:nvSpPr>
          <p:cNvPr id="24" name="Oval 11"/>
          <p:cNvSpPr>
            <a:spLocks noChangeArrowheads="1"/>
          </p:cNvSpPr>
          <p:nvPr/>
        </p:nvSpPr>
        <p:spPr bwMode="auto">
          <a:xfrm>
            <a:off x="5245483" y="1864265"/>
            <a:ext cx="1434142" cy="63592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Date</a:t>
            </a:r>
          </a:p>
        </p:txBody>
      </p:sp>
      <p:sp>
        <p:nvSpPr>
          <p:cNvPr id="25" name="Line 12"/>
          <p:cNvSpPr>
            <a:spLocks noChangeShapeType="1"/>
          </p:cNvSpPr>
          <p:nvPr/>
        </p:nvSpPr>
        <p:spPr bwMode="auto">
          <a:xfrm flipH="1" flipV="1">
            <a:off x="5963411" y="2500188"/>
            <a:ext cx="0" cy="591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Content Placeholder 2"/>
          <p:cNvSpPr txBox="1">
            <a:spLocks/>
          </p:cNvSpPr>
          <p:nvPr/>
        </p:nvSpPr>
        <p:spPr>
          <a:xfrm>
            <a:off x="1097280" y="5020924"/>
            <a:ext cx="10058400" cy="142943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dirty="0">
                <a:solidFill>
                  <a:srgbClr val="FF0000"/>
                </a:solidFill>
              </a:rPr>
              <a:t>这是个好办法吗？</a:t>
            </a:r>
            <a:endParaRPr lang="en-US" dirty="0">
              <a:solidFill>
                <a:srgbClr val="FF0000"/>
              </a:solidFill>
            </a:endParaRPr>
          </a:p>
          <a:p>
            <a:pPr lvl="1"/>
            <a:r>
              <a:rPr lang="zh-CN" altLang="en-US" dirty="0"/>
              <a:t>关系上的属性很容易使图表混淆。</a:t>
            </a:r>
            <a:endParaRPr lang="en-US" altLang="zh-CN" dirty="0"/>
          </a:p>
          <a:p>
            <a:pPr lvl="1"/>
            <a:r>
              <a:rPr lang="zh-CN" altLang="en-US" dirty="0"/>
              <a:t>一些数据建模方法（如</a:t>
            </a:r>
            <a:r>
              <a:rPr lang="en-US" altLang="zh-CN" dirty="0"/>
              <a:t>ODL</a:t>
            </a:r>
            <a:r>
              <a:rPr lang="zh-CN" altLang="en-US" dirty="0"/>
              <a:t>）不支持多关系。</a:t>
            </a:r>
            <a:r>
              <a:rPr lang="en-US" dirty="0"/>
              <a:t>.</a:t>
            </a:r>
          </a:p>
        </p:txBody>
      </p:sp>
      <p:sp>
        <p:nvSpPr>
          <p:cNvPr id="7" name="Date Placeholder 6"/>
          <p:cNvSpPr>
            <a:spLocks noGrp="1"/>
          </p:cNvSpPr>
          <p:nvPr>
            <p:ph type="dt" sz="half" idx="10"/>
          </p:nvPr>
        </p:nvSpPr>
        <p:spPr/>
        <p:txBody>
          <a:bodyPr/>
          <a:lstStyle/>
          <a:p>
            <a:fld id="{35ACCF49-2518-4473-AD42-43AAF0557668}"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977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将多关系转换为二项</a:t>
            </a:r>
            <a:endParaRPr lang="en-US" dirty="0"/>
          </a:p>
        </p:txBody>
      </p:sp>
      <p:sp>
        <p:nvSpPr>
          <p:cNvPr id="3" name="Content Placeholder 2"/>
          <p:cNvSpPr>
            <a:spLocks noGrp="1"/>
          </p:cNvSpPr>
          <p:nvPr>
            <p:ph idx="1"/>
          </p:nvPr>
        </p:nvSpPr>
        <p:spPr>
          <a:xfrm>
            <a:off x="1097280" y="4443210"/>
            <a:ext cx="10058400" cy="1858015"/>
          </a:xfrm>
        </p:spPr>
        <p:txBody>
          <a:bodyPr>
            <a:normAutofit/>
          </a:bodyPr>
          <a:lstStyle/>
          <a:p>
            <a:r>
              <a:rPr lang="zh-CN" altLang="en-US" dirty="0"/>
              <a:t>步骤</a:t>
            </a:r>
            <a:endParaRPr lang="en-US" altLang="zh-CN" dirty="0"/>
          </a:p>
          <a:p>
            <a:pPr marL="658368" lvl="1" indent="-457200">
              <a:buFont typeface="+mj-lt"/>
              <a:buAutoNum type="arabicPeriod"/>
            </a:pPr>
            <a:r>
              <a:rPr lang="zh-CN" altLang="en-US" dirty="0"/>
              <a:t>创建一个新的实体集，命名类似于关系</a:t>
            </a:r>
            <a:endParaRPr lang="en-US" altLang="zh-CN" dirty="0"/>
          </a:p>
          <a:p>
            <a:pPr marL="658368" lvl="1" indent="-457200">
              <a:buFont typeface="+mj-lt"/>
              <a:buAutoNum type="arabicPeriod"/>
            </a:pPr>
            <a:r>
              <a:rPr lang="zh-CN" altLang="en-US" dirty="0"/>
              <a:t>在新实体集和多路径关系中存在的实体集之间创建关系</a:t>
            </a:r>
            <a:endParaRPr lang="en-US" dirty="0"/>
          </a:p>
        </p:txBody>
      </p:sp>
      <p:sp>
        <p:nvSpPr>
          <p:cNvPr id="8" name="Rectangle 15"/>
          <p:cNvSpPr>
            <a:spLocks noChangeArrowheads="1"/>
          </p:cNvSpPr>
          <p:nvPr/>
        </p:nvSpPr>
        <p:spPr bwMode="auto">
          <a:xfrm>
            <a:off x="3898063" y="2402585"/>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Purchase</a:t>
            </a:r>
          </a:p>
        </p:txBody>
      </p:sp>
      <p:sp>
        <p:nvSpPr>
          <p:cNvPr id="9" name="Rectangle 16"/>
          <p:cNvSpPr>
            <a:spLocks noChangeArrowheads="1"/>
          </p:cNvSpPr>
          <p:nvPr/>
        </p:nvSpPr>
        <p:spPr bwMode="auto">
          <a:xfrm>
            <a:off x="8778038" y="3215131"/>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t>Person</a:t>
            </a:r>
          </a:p>
        </p:txBody>
      </p:sp>
      <p:sp>
        <p:nvSpPr>
          <p:cNvPr id="10" name="Rectangle 17"/>
          <p:cNvSpPr>
            <a:spLocks noChangeArrowheads="1"/>
          </p:cNvSpPr>
          <p:nvPr/>
        </p:nvSpPr>
        <p:spPr bwMode="auto">
          <a:xfrm>
            <a:off x="8778038" y="2405068"/>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t>Store</a:t>
            </a:r>
          </a:p>
        </p:txBody>
      </p:sp>
      <p:sp>
        <p:nvSpPr>
          <p:cNvPr id="11" name="Rectangle 18"/>
          <p:cNvSpPr>
            <a:spLocks noChangeArrowheads="1"/>
          </p:cNvSpPr>
          <p:nvPr/>
        </p:nvSpPr>
        <p:spPr bwMode="auto">
          <a:xfrm>
            <a:off x="8778038" y="1592522"/>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t>Product</a:t>
            </a:r>
          </a:p>
        </p:txBody>
      </p:sp>
      <p:sp>
        <p:nvSpPr>
          <p:cNvPr id="12" name="AutoShape 19"/>
          <p:cNvSpPr>
            <a:spLocks noChangeArrowheads="1"/>
          </p:cNvSpPr>
          <p:nvPr/>
        </p:nvSpPr>
        <p:spPr bwMode="auto">
          <a:xfrm>
            <a:off x="6184063" y="2402585"/>
            <a:ext cx="182880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err="1"/>
              <a:t>StoreOf</a:t>
            </a:r>
            <a:endParaRPr lang="en-US" dirty="0"/>
          </a:p>
        </p:txBody>
      </p:sp>
      <p:sp>
        <p:nvSpPr>
          <p:cNvPr id="13" name="AutoShape 20"/>
          <p:cNvSpPr>
            <a:spLocks noChangeArrowheads="1"/>
          </p:cNvSpPr>
          <p:nvPr/>
        </p:nvSpPr>
        <p:spPr bwMode="auto">
          <a:xfrm>
            <a:off x="6184063" y="1592224"/>
            <a:ext cx="182880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err="1"/>
              <a:t>ProductOf</a:t>
            </a:r>
            <a:endParaRPr lang="en-US" dirty="0"/>
          </a:p>
        </p:txBody>
      </p:sp>
      <p:sp>
        <p:nvSpPr>
          <p:cNvPr id="14" name="AutoShape 21"/>
          <p:cNvSpPr>
            <a:spLocks noChangeArrowheads="1"/>
          </p:cNvSpPr>
          <p:nvPr/>
        </p:nvSpPr>
        <p:spPr bwMode="auto">
          <a:xfrm>
            <a:off x="6250738" y="3212648"/>
            <a:ext cx="182880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a:t>BuyerOf</a:t>
            </a:r>
          </a:p>
        </p:txBody>
      </p:sp>
      <p:sp>
        <p:nvSpPr>
          <p:cNvPr id="22" name="Oval 28"/>
          <p:cNvSpPr>
            <a:spLocks noChangeArrowheads="1"/>
          </p:cNvSpPr>
          <p:nvPr/>
        </p:nvSpPr>
        <p:spPr bwMode="auto">
          <a:xfrm>
            <a:off x="1948613" y="2402585"/>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Date</a:t>
            </a:r>
          </a:p>
        </p:txBody>
      </p:sp>
      <p:cxnSp>
        <p:nvCxnSpPr>
          <p:cNvPr id="24" name="Straight Connector 23"/>
          <p:cNvCxnSpPr>
            <a:stCxn id="13" idx="3"/>
            <a:endCxn id="11" idx="1"/>
          </p:cNvCxnSpPr>
          <p:nvPr/>
        </p:nvCxnSpPr>
        <p:spPr>
          <a:xfrm>
            <a:off x="8012863" y="1820824"/>
            <a:ext cx="765175" cy="29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2" idx="3"/>
            <a:endCxn id="10" idx="1"/>
          </p:cNvCxnSpPr>
          <p:nvPr/>
        </p:nvCxnSpPr>
        <p:spPr>
          <a:xfrm>
            <a:off x="8012863" y="2631185"/>
            <a:ext cx="765175" cy="2483"/>
          </a:xfrm>
          <a:prstGeom prst="line">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29" name="Straight Connector 28"/>
          <p:cNvCxnSpPr>
            <a:stCxn id="14" idx="3"/>
            <a:endCxn id="9" idx="1"/>
          </p:cNvCxnSpPr>
          <p:nvPr/>
        </p:nvCxnSpPr>
        <p:spPr>
          <a:xfrm>
            <a:off x="8079538" y="3441248"/>
            <a:ext cx="698500" cy="2483"/>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Connector 35"/>
          <p:cNvCxnSpPr>
            <a:stCxn id="8" idx="3"/>
            <a:endCxn id="13" idx="1"/>
          </p:cNvCxnSpPr>
          <p:nvPr/>
        </p:nvCxnSpPr>
        <p:spPr>
          <a:xfrm flipV="1">
            <a:off x="5269663" y="1820824"/>
            <a:ext cx="914400" cy="81036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8" idx="3"/>
            <a:endCxn id="12" idx="1"/>
          </p:cNvCxnSpPr>
          <p:nvPr/>
        </p:nvCxnSpPr>
        <p:spPr>
          <a:xfrm>
            <a:off x="5269663" y="2631185"/>
            <a:ext cx="914400"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8" idx="3"/>
            <a:endCxn id="14" idx="1"/>
          </p:cNvCxnSpPr>
          <p:nvPr/>
        </p:nvCxnSpPr>
        <p:spPr>
          <a:xfrm>
            <a:off x="5269663" y="2631185"/>
            <a:ext cx="981075" cy="81006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8" idx="1"/>
            <a:endCxn id="22" idx="6"/>
          </p:cNvCxnSpPr>
          <p:nvPr/>
        </p:nvCxnSpPr>
        <p:spPr>
          <a:xfrm flipH="1">
            <a:off x="3320213" y="2631185"/>
            <a:ext cx="577850" cy="0"/>
          </a:xfrm>
          <a:prstGeom prst="line">
            <a:avLst/>
          </a:prstGeom>
        </p:spPr>
        <p:style>
          <a:lnRef idx="1">
            <a:schemeClr val="dk1"/>
          </a:lnRef>
          <a:fillRef idx="0">
            <a:schemeClr val="dk1"/>
          </a:fillRef>
          <a:effectRef idx="0">
            <a:schemeClr val="dk1"/>
          </a:effectRef>
          <a:fontRef idx="minor">
            <a:schemeClr val="tx1"/>
          </a:fontRef>
        </p:style>
      </p:cxnSp>
      <p:sp>
        <p:nvSpPr>
          <p:cNvPr id="7" name="Date Placeholder 6"/>
          <p:cNvSpPr>
            <a:spLocks noGrp="1"/>
          </p:cNvSpPr>
          <p:nvPr>
            <p:ph type="dt" sz="half" idx="10"/>
          </p:nvPr>
        </p:nvSpPr>
        <p:spPr/>
        <p:txBody>
          <a:bodyPr/>
          <a:lstStyle/>
          <a:p>
            <a:fld id="{59F5219C-086C-4534-97A2-E304CFDC5DC8}" type="datetime1">
              <a:rPr lang="en-US" smtClean="0"/>
              <a:t>2/18/2021</a:t>
            </a:fld>
            <a:endParaRPr lang="en-US" dirty="0"/>
          </a:p>
        </p:txBody>
      </p:sp>
      <p:sp>
        <p:nvSpPr>
          <p:cNvPr id="15" name="Footer Placeholder 14"/>
          <p:cNvSpPr>
            <a:spLocks noGrp="1"/>
          </p:cNvSpPr>
          <p:nvPr>
            <p:ph type="ftr" sz="quarter" idx="11"/>
          </p:nvPr>
        </p:nvSpPr>
        <p:spPr/>
        <p:txBody>
          <a:bodyPr/>
          <a:lstStyle/>
          <a:p>
            <a:r>
              <a:rPr lang="en-US" dirty="0"/>
              <a:t>Transportation Big Data Analytics</a:t>
            </a:r>
          </a:p>
        </p:txBody>
      </p:sp>
      <p:sp>
        <p:nvSpPr>
          <p:cNvPr id="16" name="Slide Number Placeholder 1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947974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设计原则</a:t>
            </a:r>
            <a:endParaRPr lang="en-US" dirty="0"/>
          </a:p>
        </p:txBody>
      </p:sp>
      <p:sp>
        <p:nvSpPr>
          <p:cNvPr id="3" name="Content Placeholder 2"/>
          <p:cNvSpPr>
            <a:spLocks noGrp="1"/>
          </p:cNvSpPr>
          <p:nvPr>
            <p:ph idx="1"/>
          </p:nvPr>
        </p:nvSpPr>
        <p:spPr/>
        <p:txBody>
          <a:bodyPr>
            <a:normAutofit/>
          </a:bodyPr>
          <a:lstStyle/>
          <a:p>
            <a:pPr marL="715518" lvl="1" indent="-514350">
              <a:buFont typeface="+mj-lt"/>
              <a:buAutoNum type="arabicPeriod"/>
            </a:pPr>
            <a:r>
              <a:rPr lang="zh-CN" altLang="en-US" sz="2800" dirty="0"/>
              <a:t>真实的！实体集及其属性应反映现实。</a:t>
            </a:r>
            <a:endParaRPr lang="en-US" altLang="zh-CN" sz="2800" dirty="0"/>
          </a:p>
          <a:p>
            <a:pPr marL="715518" lvl="1" indent="-514350">
              <a:buFont typeface="+mj-lt"/>
              <a:buAutoNum type="arabicPeriod"/>
            </a:pPr>
            <a:endParaRPr lang="en-US" altLang="zh-CN" sz="2800" dirty="0"/>
          </a:p>
          <a:p>
            <a:pPr marL="715518" lvl="1" indent="-514350">
              <a:buFont typeface="+mj-lt"/>
              <a:buAutoNum type="arabicPeriod"/>
            </a:pPr>
            <a:r>
              <a:rPr lang="zh-CN" altLang="en-US" sz="2800" dirty="0"/>
              <a:t>避免冗余。我们应该小心每件事只说一次。</a:t>
            </a:r>
            <a:endParaRPr lang="en-US" altLang="zh-CN" sz="2800" dirty="0"/>
          </a:p>
          <a:p>
            <a:pPr marL="715518" lvl="1" indent="-514350">
              <a:buFont typeface="+mj-lt"/>
              <a:buAutoNum type="arabicPeriod"/>
            </a:pPr>
            <a:endParaRPr lang="en-US" altLang="zh-CN" sz="2800" dirty="0"/>
          </a:p>
          <a:p>
            <a:pPr marL="715518" lvl="1" indent="-514350">
              <a:buFont typeface="+mj-lt"/>
              <a:buAutoNum type="arabicPeriod"/>
            </a:pPr>
            <a:r>
              <a:rPr lang="zh-CN" altLang="en-US" sz="2800" dirty="0"/>
              <a:t>选择正确的关系。不必要的关系，尽管它们可能是真的，但会导致冗余和复杂性。</a:t>
            </a:r>
            <a:endParaRPr lang="en-US" altLang="zh-CN" sz="2800" dirty="0"/>
          </a:p>
          <a:p>
            <a:pPr marL="715518" lvl="1" indent="-514350">
              <a:buFont typeface="+mj-lt"/>
              <a:buAutoNum type="arabicPeriod"/>
            </a:pPr>
            <a:endParaRPr lang="en-US" altLang="zh-CN" sz="2800" dirty="0"/>
          </a:p>
          <a:p>
            <a:pPr marL="715518" lvl="1" indent="-514350">
              <a:buFont typeface="+mj-lt"/>
              <a:buAutoNum type="arabicPeriod"/>
            </a:pPr>
            <a:r>
              <a:rPr lang="zh-CN" altLang="en-US" sz="2800" dirty="0"/>
              <a:t>选择合适的元素类型。它是实体集、关系还是属性？</a:t>
            </a:r>
            <a:endParaRPr lang="en-US" dirty="0"/>
          </a:p>
        </p:txBody>
      </p:sp>
      <p:sp>
        <p:nvSpPr>
          <p:cNvPr id="7" name="Date Placeholder 6"/>
          <p:cNvSpPr>
            <a:spLocks noGrp="1"/>
          </p:cNvSpPr>
          <p:nvPr>
            <p:ph type="dt" sz="half" idx="10"/>
          </p:nvPr>
        </p:nvSpPr>
        <p:spPr/>
        <p:txBody>
          <a:bodyPr/>
          <a:lstStyle/>
          <a:p>
            <a:fld id="{6B42B9C9-0523-446B-A086-EB68969646D6}"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1880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设计原则：有错误吗？</a:t>
            </a:r>
            <a:endParaRPr lang="en-US" dirty="0"/>
          </a:p>
        </p:txBody>
      </p:sp>
      <p:grpSp>
        <p:nvGrpSpPr>
          <p:cNvPr id="7" name="Group 18"/>
          <p:cNvGrpSpPr>
            <a:grpSpLocks/>
          </p:cNvGrpSpPr>
          <p:nvPr/>
        </p:nvGrpSpPr>
        <p:grpSpPr bwMode="auto">
          <a:xfrm>
            <a:off x="1853617" y="1927154"/>
            <a:ext cx="8056532" cy="3413919"/>
            <a:chOff x="101" y="1176"/>
            <a:chExt cx="4981" cy="2277"/>
          </a:xfrm>
        </p:grpSpPr>
        <p:sp>
          <p:nvSpPr>
            <p:cNvPr id="8" name="AutoShape 6"/>
            <p:cNvSpPr>
              <a:spLocks noChangeArrowheads="1"/>
            </p:cNvSpPr>
            <p:nvPr/>
          </p:nvSpPr>
          <p:spPr bwMode="auto">
            <a:xfrm>
              <a:off x="1989" y="2064"/>
              <a:ext cx="1205" cy="48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a:t>Purchase</a:t>
              </a:r>
            </a:p>
          </p:txBody>
        </p:sp>
        <p:sp>
          <p:nvSpPr>
            <p:cNvPr id="9" name="Rectangle 7"/>
            <p:cNvSpPr>
              <a:spLocks noChangeArrowheads="1"/>
            </p:cNvSpPr>
            <p:nvPr/>
          </p:nvSpPr>
          <p:spPr bwMode="auto">
            <a:xfrm>
              <a:off x="101" y="2064"/>
              <a:ext cx="1392" cy="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t>Product</a:t>
              </a:r>
            </a:p>
          </p:txBody>
        </p:sp>
        <p:sp>
          <p:nvSpPr>
            <p:cNvPr id="10" name="Rectangle 8"/>
            <p:cNvSpPr>
              <a:spLocks noChangeArrowheads="1"/>
            </p:cNvSpPr>
            <p:nvPr/>
          </p:nvSpPr>
          <p:spPr bwMode="auto">
            <a:xfrm>
              <a:off x="3690" y="2071"/>
              <a:ext cx="1392" cy="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t>Store</a:t>
              </a:r>
            </a:p>
          </p:txBody>
        </p:sp>
        <p:sp>
          <p:nvSpPr>
            <p:cNvPr id="11" name="Oval 10"/>
            <p:cNvSpPr>
              <a:spLocks noChangeArrowheads="1"/>
            </p:cNvSpPr>
            <p:nvPr/>
          </p:nvSpPr>
          <p:spPr bwMode="auto">
            <a:xfrm>
              <a:off x="2135" y="1176"/>
              <a:ext cx="912" cy="432"/>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D</a:t>
              </a:r>
              <a:r>
                <a:rPr lang="en-US" altLang="zh-CN" dirty="0"/>
                <a:t>a</a:t>
              </a:r>
              <a:r>
                <a:rPr lang="en-US" dirty="0"/>
                <a:t>te</a:t>
              </a:r>
            </a:p>
          </p:txBody>
        </p:sp>
        <p:sp>
          <p:nvSpPr>
            <p:cNvPr id="12" name="Oval 12"/>
            <p:cNvSpPr>
              <a:spLocks noChangeArrowheads="1"/>
            </p:cNvSpPr>
            <p:nvPr/>
          </p:nvSpPr>
          <p:spPr bwMode="auto">
            <a:xfrm>
              <a:off x="2826" y="3018"/>
              <a:ext cx="1152" cy="432"/>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err="1"/>
                <a:t>PersonName</a:t>
              </a:r>
              <a:endParaRPr lang="en-US" dirty="0"/>
            </a:p>
          </p:txBody>
        </p:sp>
        <p:sp>
          <p:nvSpPr>
            <p:cNvPr id="13" name="Oval 15"/>
            <p:cNvSpPr>
              <a:spLocks noChangeArrowheads="1"/>
            </p:cNvSpPr>
            <p:nvPr/>
          </p:nvSpPr>
          <p:spPr bwMode="auto">
            <a:xfrm>
              <a:off x="1311" y="3018"/>
              <a:ext cx="1155" cy="43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err="1"/>
                <a:t>PersonAddr</a:t>
              </a:r>
              <a:endParaRPr lang="en-US" dirty="0"/>
            </a:p>
          </p:txBody>
        </p:sp>
      </p:grpSp>
      <p:cxnSp>
        <p:nvCxnSpPr>
          <p:cNvPr id="14" name="Straight Connector 13"/>
          <p:cNvCxnSpPr>
            <a:stCxn id="9" idx="3"/>
            <a:endCxn id="8" idx="1"/>
          </p:cNvCxnSpPr>
          <p:nvPr/>
        </p:nvCxnSpPr>
        <p:spPr>
          <a:xfrm>
            <a:off x="4105111" y="3618371"/>
            <a:ext cx="8022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0"/>
            <a:endCxn id="8" idx="2"/>
          </p:cNvCxnSpPr>
          <p:nvPr/>
        </p:nvCxnSpPr>
        <p:spPr>
          <a:xfrm flipV="1">
            <a:off x="4744814" y="3978204"/>
            <a:ext cx="1137070" cy="710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4"/>
            <a:endCxn id="8" idx="0"/>
          </p:cNvCxnSpPr>
          <p:nvPr/>
        </p:nvCxnSpPr>
        <p:spPr>
          <a:xfrm>
            <a:off x="5881075" y="2574854"/>
            <a:ext cx="809" cy="683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0" idx="1"/>
          </p:cNvCxnSpPr>
          <p:nvPr/>
        </p:nvCxnSpPr>
        <p:spPr>
          <a:xfrm>
            <a:off x="6856399" y="3618371"/>
            <a:ext cx="802256" cy="10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2" idx="0"/>
          </p:cNvCxnSpPr>
          <p:nvPr/>
        </p:nvCxnSpPr>
        <p:spPr>
          <a:xfrm>
            <a:off x="5881884" y="3978204"/>
            <a:ext cx="1310945" cy="710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7BFE25EE-FB19-442A-9915-A13D90360914}" type="datetime1">
              <a:rPr lang="en-US" smtClean="0"/>
              <a:t>2/18/2021</a:t>
            </a:fld>
            <a:endParaRPr lang="en-US" dirty="0"/>
          </a:p>
        </p:txBody>
      </p:sp>
      <p:sp>
        <p:nvSpPr>
          <p:cNvPr id="19" name="Footer Placeholder 18"/>
          <p:cNvSpPr>
            <a:spLocks noGrp="1"/>
          </p:cNvSpPr>
          <p:nvPr>
            <p:ph type="ftr" sz="quarter" idx="11"/>
          </p:nvPr>
        </p:nvSpPr>
        <p:spPr/>
        <p:txBody>
          <a:bodyPr/>
          <a:lstStyle/>
          <a:p>
            <a:r>
              <a:rPr lang="en-US" dirty="0"/>
              <a:t>Transportation Big Data Analytics</a:t>
            </a:r>
          </a:p>
        </p:txBody>
      </p:sp>
      <p:sp>
        <p:nvSpPr>
          <p:cNvPr id="20" name="Slide Number Placeholder 19"/>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370017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3413795" y="2079394"/>
            <a:ext cx="2333862"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zh-CN" altLang="en-US" dirty="0"/>
              <a:t>设计原则：有错误吗？</a:t>
            </a:r>
            <a:endParaRPr lang="en-US" dirty="0"/>
          </a:p>
        </p:txBody>
      </p:sp>
      <p:cxnSp>
        <p:nvCxnSpPr>
          <p:cNvPr id="25" name="Straight Connector 24"/>
          <p:cNvCxnSpPr/>
          <p:nvPr/>
        </p:nvCxnSpPr>
        <p:spPr>
          <a:xfrm flipH="1">
            <a:off x="5881074" y="2029808"/>
            <a:ext cx="2467279" cy="686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18"/>
          <p:cNvGrpSpPr>
            <a:grpSpLocks/>
          </p:cNvGrpSpPr>
          <p:nvPr/>
        </p:nvGrpSpPr>
        <p:grpSpPr bwMode="auto">
          <a:xfrm>
            <a:off x="1853617" y="1695689"/>
            <a:ext cx="8056532" cy="2704746"/>
            <a:chOff x="101" y="747"/>
            <a:chExt cx="4981" cy="1804"/>
          </a:xfrm>
        </p:grpSpPr>
        <p:sp>
          <p:nvSpPr>
            <p:cNvPr id="8" name="AutoShape 6"/>
            <p:cNvSpPr>
              <a:spLocks noChangeArrowheads="1"/>
            </p:cNvSpPr>
            <p:nvPr/>
          </p:nvSpPr>
          <p:spPr bwMode="auto">
            <a:xfrm>
              <a:off x="1989" y="2064"/>
              <a:ext cx="1205" cy="48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a:t>Purchase</a:t>
              </a:r>
            </a:p>
          </p:txBody>
        </p:sp>
        <p:sp>
          <p:nvSpPr>
            <p:cNvPr id="9" name="Rectangle 7"/>
            <p:cNvSpPr>
              <a:spLocks noChangeArrowheads="1"/>
            </p:cNvSpPr>
            <p:nvPr/>
          </p:nvSpPr>
          <p:spPr bwMode="auto">
            <a:xfrm>
              <a:off x="101" y="2064"/>
              <a:ext cx="1392" cy="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t>Product</a:t>
              </a:r>
            </a:p>
          </p:txBody>
        </p:sp>
        <p:sp>
          <p:nvSpPr>
            <p:cNvPr id="10" name="Rectangle 8"/>
            <p:cNvSpPr>
              <a:spLocks noChangeArrowheads="1"/>
            </p:cNvSpPr>
            <p:nvPr/>
          </p:nvSpPr>
          <p:spPr bwMode="auto">
            <a:xfrm>
              <a:off x="3690" y="2071"/>
              <a:ext cx="1392" cy="4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t>Store</a:t>
              </a:r>
            </a:p>
          </p:txBody>
        </p:sp>
        <p:sp>
          <p:nvSpPr>
            <p:cNvPr id="11" name="Oval 10"/>
            <p:cNvSpPr>
              <a:spLocks noChangeArrowheads="1"/>
            </p:cNvSpPr>
            <p:nvPr/>
          </p:nvSpPr>
          <p:spPr bwMode="auto">
            <a:xfrm>
              <a:off x="3690" y="747"/>
              <a:ext cx="912" cy="432"/>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Date</a:t>
              </a:r>
            </a:p>
          </p:txBody>
        </p:sp>
      </p:grpSp>
      <p:cxnSp>
        <p:nvCxnSpPr>
          <p:cNvPr id="14" name="Straight Connector 13"/>
          <p:cNvCxnSpPr>
            <a:stCxn id="9" idx="3"/>
            <a:endCxn id="8" idx="1"/>
          </p:cNvCxnSpPr>
          <p:nvPr/>
        </p:nvCxnSpPr>
        <p:spPr>
          <a:xfrm>
            <a:off x="4105111" y="4030109"/>
            <a:ext cx="8022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0" idx="0"/>
            <a:endCxn id="8" idx="2"/>
          </p:cNvCxnSpPr>
          <p:nvPr/>
        </p:nvCxnSpPr>
        <p:spPr>
          <a:xfrm flipV="1">
            <a:off x="5881074" y="4389942"/>
            <a:ext cx="810" cy="710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3" idx="2"/>
            <a:endCxn id="8" idx="0"/>
          </p:cNvCxnSpPr>
          <p:nvPr/>
        </p:nvCxnSpPr>
        <p:spPr>
          <a:xfrm>
            <a:off x="5881074" y="3098810"/>
            <a:ext cx="810" cy="571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0" idx="1"/>
          </p:cNvCxnSpPr>
          <p:nvPr/>
        </p:nvCxnSpPr>
        <p:spPr>
          <a:xfrm>
            <a:off x="6856399" y="4030109"/>
            <a:ext cx="802256" cy="10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8"/>
          <p:cNvSpPr>
            <a:spLocks noChangeArrowheads="1"/>
          </p:cNvSpPr>
          <p:nvPr/>
        </p:nvSpPr>
        <p:spPr bwMode="auto">
          <a:xfrm>
            <a:off x="4755327" y="5100126"/>
            <a:ext cx="2251494" cy="71966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Person</a:t>
            </a:r>
          </a:p>
        </p:txBody>
      </p:sp>
      <p:sp>
        <p:nvSpPr>
          <p:cNvPr id="23" name="Rectangle 8"/>
          <p:cNvSpPr>
            <a:spLocks noChangeArrowheads="1"/>
          </p:cNvSpPr>
          <p:nvPr/>
        </p:nvSpPr>
        <p:spPr bwMode="auto">
          <a:xfrm>
            <a:off x="4755327" y="2379143"/>
            <a:ext cx="2251494" cy="71966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Time</a:t>
            </a:r>
          </a:p>
        </p:txBody>
      </p:sp>
      <p:sp>
        <p:nvSpPr>
          <p:cNvPr id="19" name="Oval 18"/>
          <p:cNvSpPr>
            <a:spLocks noChangeArrowheads="1"/>
          </p:cNvSpPr>
          <p:nvPr/>
        </p:nvSpPr>
        <p:spPr bwMode="auto">
          <a:xfrm>
            <a:off x="2629994" y="1695460"/>
            <a:ext cx="1475117" cy="6477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Month</a:t>
            </a:r>
          </a:p>
        </p:txBody>
      </p:sp>
      <p:sp>
        <p:nvSpPr>
          <p:cNvPr id="3" name="Date Placeholder 2"/>
          <p:cNvSpPr>
            <a:spLocks noGrp="1"/>
          </p:cNvSpPr>
          <p:nvPr>
            <p:ph type="dt" sz="half" idx="10"/>
          </p:nvPr>
        </p:nvSpPr>
        <p:spPr/>
        <p:txBody>
          <a:bodyPr/>
          <a:lstStyle/>
          <a:p>
            <a:fld id="{CA03295F-A0D1-4023-9557-6E93E2620792}" type="datetime1">
              <a:rPr lang="en-US" smtClean="0"/>
              <a:t>2/18/2021</a:t>
            </a:fld>
            <a:endParaRPr lang="en-US" dirty="0"/>
          </a:p>
        </p:txBody>
      </p:sp>
      <p:sp>
        <p:nvSpPr>
          <p:cNvPr id="12" name="Footer Placeholder 11"/>
          <p:cNvSpPr>
            <a:spLocks noGrp="1"/>
          </p:cNvSpPr>
          <p:nvPr>
            <p:ph type="ftr" sz="quarter" idx="11"/>
          </p:nvPr>
        </p:nvSpPr>
        <p:spPr/>
        <p:txBody>
          <a:bodyPr/>
          <a:lstStyle/>
          <a:p>
            <a:r>
              <a:rPr lang="en-US" dirty="0"/>
              <a:t>Transportation Big Data Analytics</a:t>
            </a:r>
          </a:p>
        </p:txBody>
      </p:sp>
      <p:sp>
        <p:nvSpPr>
          <p:cNvPr id="13" name="Slide Number Placeholder 1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549477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示例</a:t>
            </a:r>
            <a:endParaRPr lang="en-US" dirty="0"/>
          </a:p>
        </p:txBody>
      </p:sp>
      <p:sp>
        <p:nvSpPr>
          <p:cNvPr id="3" name="Content Placeholder 2"/>
          <p:cNvSpPr>
            <a:spLocks noGrp="1"/>
          </p:cNvSpPr>
          <p:nvPr>
            <p:ph idx="1"/>
          </p:nvPr>
        </p:nvSpPr>
        <p:spPr/>
        <p:txBody>
          <a:bodyPr/>
          <a:lstStyle/>
          <a:p>
            <a:r>
              <a:rPr lang="zh-CN" altLang="en-US" dirty="0"/>
              <a:t>假设我想建立一个数据库，记录这个房间里所有人的电子设备，包括：</a:t>
            </a:r>
            <a:endParaRPr lang="en-US" altLang="zh-CN" dirty="0"/>
          </a:p>
          <a:p>
            <a:pPr lvl="1"/>
            <a:r>
              <a:rPr lang="zh-CN" altLang="en-US" dirty="0"/>
              <a:t>设备描述</a:t>
            </a:r>
            <a:endParaRPr lang="en-US" altLang="zh-CN" dirty="0"/>
          </a:p>
          <a:p>
            <a:pPr lvl="1"/>
            <a:r>
              <a:rPr lang="zh-CN" altLang="en-US" dirty="0"/>
              <a:t>制造商和所有者信息</a:t>
            </a:r>
            <a:endParaRPr lang="en-US" altLang="zh-CN" dirty="0"/>
          </a:p>
          <a:p>
            <a:pPr lvl="1"/>
            <a:r>
              <a:rPr lang="zh-CN" altLang="en-US" dirty="0"/>
              <a:t>其他信息？</a:t>
            </a:r>
            <a:endParaRPr lang="en-US" altLang="zh-CN" dirty="0"/>
          </a:p>
          <a:p>
            <a:r>
              <a:rPr lang="zh-CN" altLang="en-US" dirty="0"/>
              <a:t>使用</a:t>
            </a:r>
            <a:r>
              <a:rPr lang="en-US" altLang="zh-CN" dirty="0"/>
              <a:t>E/R</a:t>
            </a:r>
            <a:r>
              <a:rPr lang="zh-CN" altLang="en-US" dirty="0"/>
              <a:t>图绘制数据库设计：</a:t>
            </a:r>
            <a:endParaRPr lang="en-US" altLang="zh-CN" dirty="0"/>
          </a:p>
          <a:p>
            <a:pPr lvl="1"/>
            <a:r>
              <a:rPr lang="zh-CN" altLang="en-US" dirty="0"/>
              <a:t>包括实体、属性和关系。</a:t>
            </a:r>
            <a:endParaRPr lang="en-US" altLang="zh-CN" dirty="0"/>
          </a:p>
          <a:p>
            <a:pPr lvl="1"/>
            <a:r>
              <a:rPr lang="zh-CN" altLang="en-US" dirty="0"/>
              <a:t>每个实体都应该有一个键。</a:t>
            </a:r>
            <a:endParaRPr lang="en-US" altLang="zh-CN" dirty="0"/>
          </a:p>
          <a:p>
            <a:pPr lvl="1"/>
            <a:r>
              <a:rPr lang="zh-CN" altLang="en-US" dirty="0"/>
              <a:t>仅在必要时使用多关系和子类</a:t>
            </a:r>
            <a:endParaRPr lang="en-US" dirty="0"/>
          </a:p>
          <a:p>
            <a:endParaRPr lang="en-US" dirty="0"/>
          </a:p>
        </p:txBody>
      </p:sp>
      <p:sp>
        <p:nvSpPr>
          <p:cNvPr id="7" name="Date Placeholder 6"/>
          <p:cNvSpPr>
            <a:spLocks noGrp="1"/>
          </p:cNvSpPr>
          <p:nvPr>
            <p:ph type="dt" sz="half" idx="10"/>
          </p:nvPr>
        </p:nvSpPr>
        <p:spPr/>
        <p:txBody>
          <a:bodyPr/>
          <a:lstStyle/>
          <a:p>
            <a:fld id="{C24E003A-D77D-4C29-AE6D-16EE3B2AAD06}"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492831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示例</a:t>
            </a:r>
            <a:endParaRPr lang="en-US" dirty="0"/>
          </a:p>
        </p:txBody>
      </p:sp>
      <p:grpSp>
        <p:nvGrpSpPr>
          <p:cNvPr id="32" name="Group 31"/>
          <p:cNvGrpSpPr/>
          <p:nvPr/>
        </p:nvGrpSpPr>
        <p:grpSpPr>
          <a:xfrm>
            <a:off x="499907" y="1537899"/>
            <a:ext cx="10979717" cy="4283388"/>
            <a:chOff x="499907" y="1537899"/>
            <a:chExt cx="10979717" cy="4283388"/>
          </a:xfrm>
        </p:grpSpPr>
        <p:sp>
          <p:nvSpPr>
            <p:cNvPr id="7" name="AutoShape 18"/>
            <p:cNvSpPr>
              <a:spLocks noChangeArrowheads="1"/>
            </p:cNvSpPr>
            <p:nvPr/>
          </p:nvSpPr>
          <p:spPr bwMode="auto">
            <a:xfrm>
              <a:off x="7194078" y="2543507"/>
              <a:ext cx="1371600" cy="450844"/>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Own</a:t>
              </a:r>
            </a:p>
          </p:txBody>
        </p:sp>
        <p:sp>
          <p:nvSpPr>
            <p:cNvPr id="8" name="Rectangle 19"/>
            <p:cNvSpPr>
              <a:spLocks noChangeArrowheads="1"/>
            </p:cNvSpPr>
            <p:nvPr/>
          </p:nvSpPr>
          <p:spPr bwMode="auto">
            <a:xfrm>
              <a:off x="1429894" y="2540827"/>
              <a:ext cx="18288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Manufacturers</a:t>
              </a:r>
            </a:p>
          </p:txBody>
        </p:sp>
        <p:sp>
          <p:nvSpPr>
            <p:cNvPr id="9" name="Rectangle 21"/>
            <p:cNvSpPr>
              <a:spLocks noChangeArrowheads="1"/>
            </p:cNvSpPr>
            <p:nvPr/>
          </p:nvSpPr>
          <p:spPr bwMode="auto">
            <a:xfrm>
              <a:off x="8957734" y="2537151"/>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People</a:t>
              </a:r>
            </a:p>
          </p:txBody>
        </p:sp>
        <p:sp>
          <p:nvSpPr>
            <p:cNvPr id="10" name="Rectangle 26"/>
            <p:cNvSpPr>
              <a:spLocks noChangeArrowheads="1"/>
            </p:cNvSpPr>
            <p:nvPr/>
          </p:nvSpPr>
          <p:spPr bwMode="auto">
            <a:xfrm>
              <a:off x="5422414" y="2540826"/>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Devices</a:t>
              </a:r>
            </a:p>
          </p:txBody>
        </p:sp>
        <p:sp>
          <p:nvSpPr>
            <p:cNvPr id="12" name="Oval 24"/>
            <p:cNvSpPr>
              <a:spLocks noChangeArrowheads="1"/>
            </p:cNvSpPr>
            <p:nvPr/>
          </p:nvSpPr>
          <p:spPr bwMode="auto">
            <a:xfrm>
              <a:off x="499907" y="3396244"/>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u="sng" dirty="0"/>
                <a:t>Name</a:t>
              </a:r>
            </a:p>
          </p:txBody>
        </p:sp>
        <p:sp>
          <p:nvSpPr>
            <p:cNvPr id="13" name="Oval 24"/>
            <p:cNvSpPr>
              <a:spLocks noChangeArrowheads="1"/>
            </p:cNvSpPr>
            <p:nvPr/>
          </p:nvSpPr>
          <p:spPr bwMode="auto">
            <a:xfrm>
              <a:off x="1789678" y="3396244"/>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Address</a:t>
              </a:r>
            </a:p>
          </p:txBody>
        </p:sp>
        <p:sp>
          <p:nvSpPr>
            <p:cNvPr id="14" name="Oval 24"/>
            <p:cNvSpPr>
              <a:spLocks noChangeArrowheads="1"/>
            </p:cNvSpPr>
            <p:nvPr/>
          </p:nvSpPr>
          <p:spPr bwMode="auto">
            <a:xfrm>
              <a:off x="3079449" y="3396244"/>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Phone</a:t>
              </a:r>
            </a:p>
          </p:txBody>
        </p:sp>
        <p:cxnSp>
          <p:nvCxnSpPr>
            <p:cNvPr id="15" name="Straight Connector 14"/>
            <p:cNvCxnSpPr>
              <a:stCxn id="12" idx="7"/>
              <a:endCxn id="8" idx="2"/>
            </p:cNvCxnSpPr>
            <p:nvPr/>
          </p:nvCxnSpPr>
          <p:spPr>
            <a:xfrm flipV="1">
              <a:off x="1436494" y="2998027"/>
              <a:ext cx="907800" cy="4651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0"/>
              <a:endCxn id="8" idx="2"/>
            </p:cNvCxnSpPr>
            <p:nvPr/>
          </p:nvCxnSpPr>
          <p:spPr>
            <a:xfrm flipV="1">
              <a:off x="2338318" y="2998027"/>
              <a:ext cx="5976" cy="3982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1"/>
              <a:endCxn id="8" idx="2"/>
            </p:cNvCxnSpPr>
            <p:nvPr/>
          </p:nvCxnSpPr>
          <p:spPr>
            <a:xfrm flipH="1" flipV="1">
              <a:off x="2344294" y="2998027"/>
              <a:ext cx="895848" cy="4651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AutoShape 18"/>
            <p:cNvSpPr>
              <a:spLocks noChangeArrowheads="1"/>
            </p:cNvSpPr>
            <p:nvPr/>
          </p:nvSpPr>
          <p:spPr bwMode="auto">
            <a:xfrm>
              <a:off x="3654754" y="2537150"/>
              <a:ext cx="1371600" cy="457201"/>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Make</a:t>
              </a:r>
            </a:p>
          </p:txBody>
        </p:sp>
        <p:cxnSp>
          <p:nvCxnSpPr>
            <p:cNvPr id="19" name="Straight Connector 18"/>
            <p:cNvCxnSpPr>
              <a:stCxn id="18" idx="3"/>
              <a:endCxn id="10" idx="1"/>
            </p:cNvCxnSpPr>
            <p:nvPr/>
          </p:nvCxnSpPr>
          <p:spPr>
            <a:xfrm>
              <a:off x="5026354" y="2765751"/>
              <a:ext cx="396060" cy="36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18" idx="1"/>
            </p:cNvCxnSpPr>
            <p:nvPr/>
          </p:nvCxnSpPr>
          <p:spPr>
            <a:xfrm flipV="1">
              <a:off x="3258694" y="2765751"/>
              <a:ext cx="396060" cy="3676"/>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4"/>
            <p:cNvSpPr>
              <a:spLocks noChangeArrowheads="1"/>
            </p:cNvSpPr>
            <p:nvPr/>
          </p:nvSpPr>
          <p:spPr bwMode="auto">
            <a:xfrm>
              <a:off x="4270767" y="1537899"/>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Year</a:t>
              </a:r>
            </a:p>
          </p:txBody>
        </p:sp>
        <p:sp>
          <p:nvSpPr>
            <p:cNvPr id="22" name="Oval 24"/>
            <p:cNvSpPr>
              <a:spLocks noChangeArrowheads="1"/>
            </p:cNvSpPr>
            <p:nvPr/>
          </p:nvSpPr>
          <p:spPr bwMode="auto">
            <a:xfrm>
              <a:off x="5559574" y="1537899"/>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Model</a:t>
              </a:r>
            </a:p>
          </p:txBody>
        </p:sp>
        <p:sp>
          <p:nvSpPr>
            <p:cNvPr id="23" name="Oval 24"/>
            <p:cNvSpPr>
              <a:spLocks noChangeArrowheads="1"/>
            </p:cNvSpPr>
            <p:nvPr/>
          </p:nvSpPr>
          <p:spPr bwMode="auto">
            <a:xfrm>
              <a:off x="6848381" y="1537918"/>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u="sng" dirty="0" err="1"/>
                <a:t>DevID</a:t>
              </a:r>
              <a:endParaRPr lang="en-US" sz="1600" u="sng" dirty="0"/>
            </a:p>
          </p:txBody>
        </p:sp>
        <p:cxnSp>
          <p:nvCxnSpPr>
            <p:cNvPr id="24" name="Straight Connector 23"/>
            <p:cNvCxnSpPr>
              <a:stCxn id="10" idx="0"/>
              <a:endCxn id="21" idx="5"/>
            </p:cNvCxnSpPr>
            <p:nvPr/>
          </p:nvCxnSpPr>
          <p:spPr>
            <a:xfrm flipH="1" flipV="1">
              <a:off x="5207354" y="1928144"/>
              <a:ext cx="900860" cy="6126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4"/>
              <a:endCxn id="10" idx="0"/>
            </p:cNvCxnSpPr>
            <p:nvPr/>
          </p:nvCxnSpPr>
          <p:spPr>
            <a:xfrm>
              <a:off x="6108214" y="1995099"/>
              <a:ext cx="0" cy="5457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 idx="3"/>
              <a:endCxn id="10" idx="0"/>
            </p:cNvCxnSpPr>
            <p:nvPr/>
          </p:nvCxnSpPr>
          <p:spPr>
            <a:xfrm flipH="1">
              <a:off x="6108214" y="1928163"/>
              <a:ext cx="900860" cy="6126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1"/>
              <a:endCxn id="10" idx="3"/>
            </p:cNvCxnSpPr>
            <p:nvPr/>
          </p:nvCxnSpPr>
          <p:spPr>
            <a:xfrm flipH="1">
              <a:off x="6794014" y="2768929"/>
              <a:ext cx="400064" cy="4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1"/>
              <a:endCxn id="7" idx="3"/>
            </p:cNvCxnSpPr>
            <p:nvPr/>
          </p:nvCxnSpPr>
          <p:spPr>
            <a:xfrm flipH="1">
              <a:off x="8565678" y="2765751"/>
              <a:ext cx="392056" cy="3178"/>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Oval 24"/>
            <p:cNvSpPr>
              <a:spLocks noChangeArrowheads="1"/>
            </p:cNvSpPr>
            <p:nvPr/>
          </p:nvSpPr>
          <p:spPr bwMode="auto">
            <a:xfrm>
              <a:off x="7802802" y="3389472"/>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u="sng" dirty="0"/>
                <a:t>Name</a:t>
              </a:r>
            </a:p>
          </p:txBody>
        </p:sp>
        <p:sp>
          <p:nvSpPr>
            <p:cNvPr id="110" name="Oval 24"/>
            <p:cNvSpPr>
              <a:spLocks noChangeArrowheads="1"/>
            </p:cNvSpPr>
            <p:nvPr/>
          </p:nvSpPr>
          <p:spPr bwMode="auto">
            <a:xfrm>
              <a:off x="9092573" y="3389472"/>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Address</a:t>
              </a:r>
            </a:p>
          </p:txBody>
        </p:sp>
        <p:sp>
          <p:nvSpPr>
            <p:cNvPr id="111" name="Oval 24"/>
            <p:cNvSpPr>
              <a:spLocks noChangeArrowheads="1"/>
            </p:cNvSpPr>
            <p:nvPr/>
          </p:nvSpPr>
          <p:spPr bwMode="auto">
            <a:xfrm>
              <a:off x="10382344" y="3389472"/>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Phone</a:t>
              </a:r>
            </a:p>
          </p:txBody>
        </p:sp>
        <p:cxnSp>
          <p:nvCxnSpPr>
            <p:cNvPr id="112" name="Straight Connector 111"/>
            <p:cNvCxnSpPr>
              <a:stCxn id="109" idx="7"/>
              <a:endCxn id="9" idx="2"/>
            </p:cNvCxnSpPr>
            <p:nvPr/>
          </p:nvCxnSpPr>
          <p:spPr>
            <a:xfrm flipV="1">
              <a:off x="8739389" y="2994351"/>
              <a:ext cx="904145" cy="4620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0" idx="0"/>
              <a:endCxn id="9" idx="2"/>
            </p:cNvCxnSpPr>
            <p:nvPr/>
          </p:nvCxnSpPr>
          <p:spPr>
            <a:xfrm flipV="1">
              <a:off x="9641213" y="2994351"/>
              <a:ext cx="2321" cy="3951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1" idx="1"/>
              <a:endCxn id="9" idx="2"/>
            </p:cNvCxnSpPr>
            <p:nvPr/>
          </p:nvCxnSpPr>
          <p:spPr>
            <a:xfrm flipH="1" flipV="1">
              <a:off x="9643534" y="2994351"/>
              <a:ext cx="899503" cy="4620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26"/>
            <p:cNvSpPr>
              <a:spLocks noChangeArrowheads="1"/>
            </p:cNvSpPr>
            <p:nvPr/>
          </p:nvSpPr>
          <p:spPr bwMode="auto">
            <a:xfrm>
              <a:off x="4528108" y="4489242"/>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Phones</a:t>
              </a:r>
            </a:p>
          </p:txBody>
        </p:sp>
        <p:sp>
          <p:nvSpPr>
            <p:cNvPr id="125" name="Rectangle 26"/>
            <p:cNvSpPr>
              <a:spLocks noChangeArrowheads="1"/>
            </p:cNvSpPr>
            <p:nvPr/>
          </p:nvSpPr>
          <p:spPr bwMode="auto">
            <a:xfrm>
              <a:off x="6318515" y="4489242"/>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Laptops</a:t>
              </a:r>
            </a:p>
          </p:txBody>
        </p:sp>
        <p:sp>
          <p:nvSpPr>
            <p:cNvPr id="126" name="AutoShape 10"/>
            <p:cNvSpPr>
              <a:spLocks noChangeArrowheads="1"/>
            </p:cNvSpPr>
            <p:nvPr/>
          </p:nvSpPr>
          <p:spPr bwMode="auto">
            <a:xfrm>
              <a:off x="4893868" y="3640596"/>
              <a:ext cx="640080" cy="457200"/>
            </a:xfrm>
            <a:prstGeom prst="triangle">
              <a:avLst>
                <a:gd name="adj" fmla="val 50000"/>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isa</a:t>
              </a:r>
            </a:p>
          </p:txBody>
        </p:sp>
        <p:sp>
          <p:nvSpPr>
            <p:cNvPr id="127" name="AutoShape 11"/>
            <p:cNvSpPr>
              <a:spLocks noChangeArrowheads="1"/>
            </p:cNvSpPr>
            <p:nvPr/>
          </p:nvSpPr>
          <p:spPr bwMode="auto">
            <a:xfrm>
              <a:off x="6684275" y="3640596"/>
              <a:ext cx="640080" cy="457200"/>
            </a:xfrm>
            <a:prstGeom prst="triangle">
              <a:avLst>
                <a:gd name="adj" fmla="val 50000"/>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isa</a:t>
              </a:r>
            </a:p>
          </p:txBody>
        </p:sp>
        <p:cxnSp>
          <p:nvCxnSpPr>
            <p:cNvPr id="129" name="Straight Connector 128"/>
            <p:cNvCxnSpPr>
              <a:stCxn id="126" idx="3"/>
              <a:endCxn id="124" idx="0"/>
            </p:cNvCxnSpPr>
            <p:nvPr/>
          </p:nvCxnSpPr>
          <p:spPr>
            <a:xfrm>
              <a:off x="5213908" y="4097796"/>
              <a:ext cx="0" cy="391446"/>
            </a:xfrm>
            <a:prstGeom prst="line">
              <a:avLst/>
            </a:prstGeom>
            <a:ln w="12700"/>
          </p:spPr>
          <p:style>
            <a:lnRef idx="1">
              <a:schemeClr val="dk1"/>
            </a:lnRef>
            <a:fillRef idx="0">
              <a:schemeClr val="dk1"/>
            </a:fillRef>
            <a:effectRef idx="0">
              <a:schemeClr val="dk1"/>
            </a:effectRef>
            <a:fontRef idx="minor">
              <a:schemeClr val="tx1"/>
            </a:fontRef>
          </p:style>
        </p:cxnSp>
        <p:cxnSp>
          <p:nvCxnSpPr>
            <p:cNvPr id="130" name="Straight Connector 129"/>
            <p:cNvCxnSpPr>
              <a:stCxn id="127" idx="3"/>
              <a:endCxn id="125" idx="0"/>
            </p:cNvCxnSpPr>
            <p:nvPr/>
          </p:nvCxnSpPr>
          <p:spPr>
            <a:xfrm>
              <a:off x="7004315" y="4097796"/>
              <a:ext cx="0" cy="391446"/>
            </a:xfrm>
            <a:prstGeom prst="line">
              <a:avLst/>
            </a:prstGeom>
            <a:ln w="12700"/>
          </p:spPr>
          <p:style>
            <a:lnRef idx="1">
              <a:schemeClr val="dk1"/>
            </a:lnRef>
            <a:fillRef idx="0">
              <a:schemeClr val="dk1"/>
            </a:fillRef>
            <a:effectRef idx="0">
              <a:schemeClr val="dk1"/>
            </a:effectRef>
            <a:fontRef idx="minor">
              <a:schemeClr val="tx1"/>
            </a:fontRef>
          </p:style>
        </p:cxnSp>
        <p:cxnSp>
          <p:nvCxnSpPr>
            <p:cNvPr id="134" name="Straight Connector 133"/>
            <p:cNvCxnSpPr>
              <a:stCxn id="10" idx="2"/>
              <a:endCxn id="126" idx="0"/>
            </p:cNvCxnSpPr>
            <p:nvPr/>
          </p:nvCxnSpPr>
          <p:spPr>
            <a:xfrm flipH="1">
              <a:off x="5213908" y="2998026"/>
              <a:ext cx="894306" cy="642570"/>
            </a:xfrm>
            <a:prstGeom prst="line">
              <a:avLst/>
            </a:prstGeom>
            <a:ln w="12700"/>
          </p:spPr>
          <p:style>
            <a:lnRef idx="1">
              <a:schemeClr val="dk1"/>
            </a:lnRef>
            <a:fillRef idx="0">
              <a:schemeClr val="dk1"/>
            </a:fillRef>
            <a:effectRef idx="0">
              <a:schemeClr val="dk1"/>
            </a:effectRef>
            <a:fontRef idx="minor">
              <a:schemeClr val="tx1"/>
            </a:fontRef>
          </p:style>
        </p:cxnSp>
        <p:cxnSp>
          <p:nvCxnSpPr>
            <p:cNvPr id="136" name="Straight Connector 135"/>
            <p:cNvCxnSpPr>
              <a:stCxn id="10" idx="2"/>
              <a:endCxn id="127" idx="0"/>
            </p:cNvCxnSpPr>
            <p:nvPr/>
          </p:nvCxnSpPr>
          <p:spPr>
            <a:xfrm>
              <a:off x="6108214" y="2998026"/>
              <a:ext cx="896101" cy="642570"/>
            </a:xfrm>
            <a:prstGeom prst="line">
              <a:avLst/>
            </a:prstGeom>
            <a:ln w="12700"/>
          </p:spPr>
          <p:style>
            <a:lnRef idx="1">
              <a:schemeClr val="dk1"/>
            </a:lnRef>
            <a:fillRef idx="0">
              <a:schemeClr val="dk1"/>
            </a:fillRef>
            <a:effectRef idx="0">
              <a:schemeClr val="dk1"/>
            </a:effectRef>
            <a:fontRef idx="minor">
              <a:schemeClr val="tx1"/>
            </a:fontRef>
          </p:style>
        </p:cxnSp>
        <p:sp>
          <p:nvSpPr>
            <p:cNvPr id="41" name="Oval 24"/>
            <p:cNvSpPr>
              <a:spLocks noChangeArrowheads="1"/>
            </p:cNvSpPr>
            <p:nvPr/>
          </p:nvSpPr>
          <p:spPr bwMode="auto">
            <a:xfrm>
              <a:off x="3558953" y="5364087"/>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O</a:t>
              </a:r>
              <a:r>
                <a:rPr lang="en-US" altLang="zh-CN" sz="1600" dirty="0"/>
                <a:t>perator</a:t>
              </a:r>
              <a:endParaRPr lang="en-US" sz="1600" dirty="0"/>
            </a:p>
          </p:txBody>
        </p:sp>
        <p:sp>
          <p:nvSpPr>
            <p:cNvPr id="42" name="Oval 24"/>
            <p:cNvSpPr>
              <a:spLocks noChangeArrowheads="1"/>
            </p:cNvSpPr>
            <p:nvPr/>
          </p:nvSpPr>
          <p:spPr bwMode="auto">
            <a:xfrm>
              <a:off x="4819407" y="5364087"/>
              <a:ext cx="109728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N</a:t>
              </a:r>
              <a:r>
                <a:rPr lang="en-US" altLang="zh-CN" sz="1600" dirty="0"/>
                <a:t>umber</a:t>
              </a:r>
              <a:endParaRPr lang="en-US" sz="1600" dirty="0"/>
            </a:p>
          </p:txBody>
        </p:sp>
        <p:cxnSp>
          <p:nvCxnSpPr>
            <p:cNvPr id="11" name="Straight Connector 10"/>
            <p:cNvCxnSpPr>
              <a:stCxn id="41" idx="7"/>
              <a:endCxn id="124" idx="2"/>
            </p:cNvCxnSpPr>
            <p:nvPr/>
          </p:nvCxnSpPr>
          <p:spPr>
            <a:xfrm flipV="1">
              <a:off x="4495540" y="4946442"/>
              <a:ext cx="718368" cy="4846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24" idx="2"/>
              <a:endCxn id="42" idx="0"/>
            </p:cNvCxnSpPr>
            <p:nvPr/>
          </p:nvCxnSpPr>
          <p:spPr>
            <a:xfrm>
              <a:off x="5213908" y="4946442"/>
              <a:ext cx="154139" cy="417645"/>
            </a:xfrm>
            <a:prstGeom prst="line">
              <a:avLst/>
            </a:prstGeom>
          </p:spPr>
          <p:style>
            <a:lnRef idx="1">
              <a:schemeClr val="dk1"/>
            </a:lnRef>
            <a:fillRef idx="0">
              <a:schemeClr val="dk1"/>
            </a:fillRef>
            <a:effectRef idx="0">
              <a:schemeClr val="dk1"/>
            </a:effectRef>
            <a:fontRef idx="minor">
              <a:schemeClr val="tx1"/>
            </a:fontRef>
          </p:style>
        </p:cxnSp>
        <p:sp>
          <p:nvSpPr>
            <p:cNvPr id="49" name="Oval 24"/>
            <p:cNvSpPr>
              <a:spLocks noChangeArrowheads="1"/>
            </p:cNvSpPr>
            <p:nvPr/>
          </p:nvSpPr>
          <p:spPr bwMode="auto">
            <a:xfrm>
              <a:off x="7194078" y="536408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sz="1600" dirty="0"/>
                <a:t>Hard Drive</a:t>
              </a:r>
            </a:p>
          </p:txBody>
        </p:sp>
        <p:cxnSp>
          <p:nvCxnSpPr>
            <p:cNvPr id="34" name="Straight Connector 33"/>
            <p:cNvCxnSpPr>
              <a:stCxn id="125" idx="2"/>
              <a:endCxn id="49" idx="1"/>
            </p:cNvCxnSpPr>
            <p:nvPr/>
          </p:nvCxnSpPr>
          <p:spPr>
            <a:xfrm>
              <a:off x="7004315" y="4946442"/>
              <a:ext cx="390629" cy="484600"/>
            </a:xfrm>
            <a:prstGeom prst="line">
              <a:avLst/>
            </a:prstGeom>
          </p:spPr>
          <p:style>
            <a:lnRef idx="1">
              <a:schemeClr val="dk1"/>
            </a:lnRef>
            <a:fillRef idx="0">
              <a:schemeClr val="dk1"/>
            </a:fillRef>
            <a:effectRef idx="0">
              <a:schemeClr val="dk1"/>
            </a:effectRef>
            <a:fontRef idx="minor">
              <a:schemeClr val="tx1"/>
            </a:fontRef>
          </p:style>
        </p:cxnSp>
      </p:grpSp>
      <p:sp>
        <p:nvSpPr>
          <p:cNvPr id="3" name="Date Placeholder 2"/>
          <p:cNvSpPr>
            <a:spLocks noGrp="1"/>
          </p:cNvSpPr>
          <p:nvPr>
            <p:ph type="dt" sz="half" idx="10"/>
          </p:nvPr>
        </p:nvSpPr>
        <p:spPr/>
        <p:txBody>
          <a:bodyPr/>
          <a:lstStyle/>
          <a:p>
            <a:fld id="{0629DCB6-074E-4487-9D31-233307EF0D1B}" type="datetime1">
              <a:rPr lang="en-US" smtClean="0"/>
              <a:t>2/18/2021</a:t>
            </a:fld>
            <a:endParaRPr lang="en-US" dirty="0"/>
          </a:p>
        </p:txBody>
      </p:sp>
      <p:sp>
        <p:nvSpPr>
          <p:cNvPr id="29" name="Footer Placeholder 28"/>
          <p:cNvSpPr>
            <a:spLocks noGrp="1"/>
          </p:cNvSpPr>
          <p:nvPr>
            <p:ph type="ftr" sz="quarter" idx="11"/>
          </p:nvPr>
        </p:nvSpPr>
        <p:spPr/>
        <p:txBody>
          <a:bodyPr/>
          <a:lstStyle/>
          <a:p>
            <a:r>
              <a:rPr lang="en-US" dirty="0"/>
              <a:t>Transportation Big Data Analytics</a:t>
            </a:r>
          </a:p>
        </p:txBody>
      </p:sp>
      <p:sp>
        <p:nvSpPr>
          <p:cNvPr id="31" name="Slide Number Placeholder 30"/>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4281848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 </a:t>
            </a:r>
            <a:r>
              <a:rPr lang="zh-CN" altLang="en-US" dirty="0"/>
              <a:t>图中的约束</a:t>
            </a:r>
            <a:endParaRPr lang="en-US" dirty="0"/>
          </a:p>
        </p:txBody>
      </p:sp>
      <p:sp>
        <p:nvSpPr>
          <p:cNvPr id="3" name="Content Placeholder 2"/>
          <p:cNvSpPr>
            <a:spLocks noGrp="1"/>
          </p:cNvSpPr>
          <p:nvPr>
            <p:ph idx="1"/>
          </p:nvPr>
        </p:nvSpPr>
        <p:spPr/>
        <p:txBody>
          <a:bodyPr>
            <a:normAutofit/>
          </a:bodyPr>
          <a:lstStyle/>
          <a:p>
            <a:r>
              <a:rPr lang="zh-CN" altLang="en-US" dirty="0"/>
              <a:t>一些常用的约束</a:t>
            </a:r>
            <a:r>
              <a:rPr lang="en-US" dirty="0"/>
              <a:t>.</a:t>
            </a:r>
          </a:p>
          <a:p>
            <a:endParaRPr lang="en-US" dirty="0">
              <a:solidFill>
                <a:schemeClr val="accent2"/>
              </a:solidFill>
            </a:endParaRPr>
          </a:p>
          <a:p>
            <a:r>
              <a:rPr lang="zh-CN" altLang="en-US" dirty="0">
                <a:solidFill>
                  <a:schemeClr val="accent2"/>
                </a:solidFill>
              </a:rPr>
              <a:t>键约束</a:t>
            </a:r>
            <a:r>
              <a:rPr lang="en-US" dirty="0">
                <a:solidFill>
                  <a:schemeClr val="accent2"/>
                </a:solidFill>
              </a:rPr>
              <a:t>:</a:t>
            </a:r>
          </a:p>
          <a:p>
            <a:pPr lvl="1"/>
            <a:r>
              <a:rPr lang="zh-CN" altLang="en-US" dirty="0"/>
              <a:t>属性或属性集在关系表中必须具有唯一且不为空的值。</a:t>
            </a:r>
            <a:endParaRPr lang="en-US" altLang="zh-CN" dirty="0"/>
          </a:p>
          <a:p>
            <a:pPr lvl="1"/>
            <a:r>
              <a:rPr lang="zh-CN" altLang="en-US" dirty="0"/>
              <a:t>示例：一个课程必须具有唯一的</a:t>
            </a:r>
            <a:r>
              <a:rPr lang="en-US" altLang="zh-CN" dirty="0"/>
              <a:t>SLN</a:t>
            </a:r>
            <a:r>
              <a:rPr lang="zh-CN" altLang="en-US" dirty="0"/>
              <a:t>。、</a:t>
            </a:r>
            <a:endParaRPr lang="en-US" altLang="zh-CN" dirty="0"/>
          </a:p>
          <a:p>
            <a:pPr marL="201168" lvl="1" indent="0">
              <a:buNone/>
            </a:pPr>
            <a:endParaRPr lang="en-US" altLang="zh-CN" dirty="0"/>
          </a:p>
          <a:p>
            <a:pPr marL="201168" lvl="1" indent="0">
              <a:buNone/>
            </a:pPr>
            <a:r>
              <a:rPr lang="zh-CN" altLang="en-US" sz="2800" dirty="0">
                <a:solidFill>
                  <a:schemeClr val="accent2"/>
                </a:solidFill>
              </a:rPr>
              <a:t>单值约束</a:t>
            </a:r>
            <a:r>
              <a:rPr lang="en-US" sz="2800" dirty="0">
                <a:solidFill>
                  <a:schemeClr val="accent2"/>
                </a:solidFill>
              </a:rPr>
              <a:t>:</a:t>
            </a:r>
          </a:p>
          <a:p>
            <a:pPr lvl="1"/>
            <a:r>
              <a:rPr lang="zh-CN" altLang="en-US" dirty="0"/>
              <a:t>实体集的每个属性都有一个值。</a:t>
            </a:r>
            <a:endParaRPr lang="en-US" altLang="zh-CN" dirty="0"/>
          </a:p>
          <a:p>
            <a:pPr lvl="1"/>
            <a:r>
              <a:rPr lang="zh-CN" altLang="en-US" dirty="0"/>
              <a:t>例如，一个人只能有一个生日。</a:t>
            </a:r>
            <a:endParaRPr lang="en-US" dirty="0"/>
          </a:p>
        </p:txBody>
      </p:sp>
      <p:sp>
        <p:nvSpPr>
          <p:cNvPr id="7" name="Date Placeholder 6"/>
          <p:cNvSpPr>
            <a:spLocks noGrp="1"/>
          </p:cNvSpPr>
          <p:nvPr>
            <p:ph type="dt" sz="half" idx="10"/>
          </p:nvPr>
        </p:nvSpPr>
        <p:spPr/>
        <p:txBody>
          <a:bodyPr/>
          <a:lstStyle/>
          <a:p>
            <a:fld id="{0DDD9EAD-74C2-48CB-AA03-7B54D8381C34}"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37935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 </a:t>
            </a:r>
            <a:r>
              <a:rPr lang="zh-CN" altLang="en-US" dirty="0"/>
              <a:t>图中的约束</a:t>
            </a:r>
            <a:endParaRPr lang="en-US" dirty="0"/>
          </a:p>
        </p:txBody>
      </p:sp>
      <p:sp>
        <p:nvSpPr>
          <p:cNvPr id="3" name="Content Placeholder 2"/>
          <p:cNvSpPr>
            <a:spLocks noGrp="1"/>
          </p:cNvSpPr>
          <p:nvPr>
            <p:ph idx="1"/>
          </p:nvPr>
        </p:nvSpPr>
        <p:spPr>
          <a:xfrm>
            <a:off x="1164435" y="1258075"/>
            <a:ext cx="10058400" cy="5060447"/>
          </a:xfrm>
        </p:spPr>
        <p:txBody>
          <a:bodyPr>
            <a:normAutofit/>
          </a:bodyPr>
          <a:lstStyle/>
          <a:p>
            <a:r>
              <a:rPr lang="zh-CN" altLang="en-US" dirty="0">
                <a:solidFill>
                  <a:srgbClr val="FF0000"/>
                </a:solidFill>
              </a:rPr>
              <a:t>实体的键是否受单个值约束？</a:t>
            </a:r>
            <a:r>
              <a:rPr lang="zh-CN" altLang="en-US" dirty="0"/>
              <a:t>一定地。键是单值约束的主要来源。</a:t>
            </a:r>
            <a:endParaRPr lang="en-US" dirty="0"/>
          </a:p>
          <a:p>
            <a:pPr lvl="1"/>
            <a:endParaRPr lang="en-US" dirty="0"/>
          </a:p>
          <a:p>
            <a:r>
              <a:rPr lang="zh-CN" altLang="en-US" dirty="0"/>
              <a:t>多对一关系意味着单个值约束。</a:t>
            </a:r>
            <a:endParaRPr lang="en-US" dirty="0"/>
          </a:p>
          <a:p>
            <a:endParaRPr lang="en-US" dirty="0"/>
          </a:p>
          <a:p>
            <a:endParaRPr lang="en-US" dirty="0"/>
          </a:p>
          <a:p>
            <a:pPr marL="0" indent="0">
              <a:buNone/>
            </a:pPr>
            <a:endParaRPr lang="en-US" dirty="0">
              <a:solidFill>
                <a:schemeClr val="accent2"/>
              </a:solidFill>
            </a:endParaRPr>
          </a:p>
          <a:p>
            <a:r>
              <a:rPr lang="zh-CN" altLang="en-US" dirty="0">
                <a:solidFill>
                  <a:srgbClr val="FF0000"/>
                </a:solidFill>
              </a:rPr>
              <a:t>单值约束和键约束有何不同？</a:t>
            </a:r>
            <a:endParaRPr lang="en-US" dirty="0">
              <a:solidFill>
                <a:srgbClr val="FF0000"/>
              </a:solidFill>
            </a:endParaRPr>
          </a:p>
          <a:p>
            <a:pPr lvl="1"/>
            <a:r>
              <a:rPr lang="zh-CN" altLang="en-US" dirty="0"/>
              <a:t>非键单值属性可以采用</a:t>
            </a:r>
            <a:r>
              <a:rPr lang="en-US" altLang="zh-CN" dirty="0"/>
              <a:t>null</a:t>
            </a:r>
            <a:r>
              <a:rPr lang="zh-CN" altLang="en-US" dirty="0"/>
              <a:t>值（键不能为</a:t>
            </a:r>
            <a:r>
              <a:rPr lang="en-US" altLang="zh-CN" dirty="0"/>
              <a:t>null</a:t>
            </a:r>
            <a:r>
              <a:rPr lang="zh-CN" altLang="en-US" dirty="0"/>
              <a:t>）</a:t>
            </a:r>
            <a:endParaRPr lang="en-US" dirty="0"/>
          </a:p>
        </p:txBody>
      </p:sp>
      <p:sp>
        <p:nvSpPr>
          <p:cNvPr id="7" name="Rectangle 5"/>
          <p:cNvSpPr>
            <a:spLocks noChangeArrowheads="1"/>
          </p:cNvSpPr>
          <p:nvPr/>
        </p:nvSpPr>
        <p:spPr bwMode="auto">
          <a:xfrm>
            <a:off x="7202442" y="3491966"/>
            <a:ext cx="1649458" cy="59266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Products</a:t>
            </a:r>
          </a:p>
        </p:txBody>
      </p:sp>
      <p:sp>
        <p:nvSpPr>
          <p:cNvPr id="8" name="Rectangle 6"/>
          <p:cNvSpPr>
            <a:spLocks noChangeArrowheads="1"/>
          </p:cNvSpPr>
          <p:nvPr/>
        </p:nvSpPr>
        <p:spPr bwMode="auto">
          <a:xfrm>
            <a:off x="2603499" y="3491965"/>
            <a:ext cx="1555251" cy="59266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Companies</a:t>
            </a:r>
          </a:p>
        </p:txBody>
      </p:sp>
      <p:sp>
        <p:nvSpPr>
          <p:cNvPr id="9" name="AutoShape 7"/>
          <p:cNvSpPr>
            <a:spLocks noChangeArrowheads="1"/>
          </p:cNvSpPr>
          <p:nvPr/>
        </p:nvSpPr>
        <p:spPr bwMode="auto">
          <a:xfrm>
            <a:off x="5062529" y="3491965"/>
            <a:ext cx="1385455" cy="592668"/>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Make</a:t>
            </a:r>
          </a:p>
        </p:txBody>
      </p:sp>
      <p:cxnSp>
        <p:nvCxnSpPr>
          <p:cNvPr id="13" name="Straight Connector 12"/>
          <p:cNvCxnSpPr>
            <a:stCxn id="8" idx="3"/>
            <a:endCxn id="9" idx="1"/>
          </p:cNvCxnSpPr>
          <p:nvPr/>
        </p:nvCxnSpPr>
        <p:spPr>
          <a:xfrm>
            <a:off x="4158750" y="3788299"/>
            <a:ext cx="903779" cy="0"/>
          </a:xfrm>
          <a:prstGeom prst="line">
            <a:avLst/>
          </a:prstGeom>
          <a:ln>
            <a:headEnd type="arrow"/>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447984" y="3794760"/>
            <a:ext cx="13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a:endCxn id="7" idx="1"/>
          </p:cNvCxnSpPr>
          <p:nvPr/>
        </p:nvCxnSpPr>
        <p:spPr>
          <a:xfrm>
            <a:off x="6447984" y="3788299"/>
            <a:ext cx="754458" cy="1"/>
          </a:xfrm>
          <a:prstGeom prst="line">
            <a:avLst/>
          </a:prstGeom>
        </p:spPr>
        <p:style>
          <a:lnRef idx="1">
            <a:schemeClr val="dk1"/>
          </a:lnRef>
          <a:fillRef idx="0">
            <a:schemeClr val="dk1"/>
          </a:fillRef>
          <a:effectRef idx="0">
            <a:schemeClr val="dk1"/>
          </a:effectRef>
          <a:fontRef idx="minor">
            <a:schemeClr val="tx1"/>
          </a:fontRef>
        </p:style>
      </p:cxnSp>
      <p:sp>
        <p:nvSpPr>
          <p:cNvPr id="10" name="Date Placeholder 9"/>
          <p:cNvSpPr>
            <a:spLocks noGrp="1"/>
          </p:cNvSpPr>
          <p:nvPr>
            <p:ph type="dt" sz="half" idx="10"/>
          </p:nvPr>
        </p:nvSpPr>
        <p:spPr/>
        <p:txBody>
          <a:bodyPr/>
          <a:lstStyle/>
          <a:p>
            <a:fld id="{268DAD4A-C80B-4958-9549-6E232ACD2B5D}" type="datetime1">
              <a:rPr lang="en-US" smtClean="0"/>
              <a:t>2/18/2021</a:t>
            </a:fld>
            <a:endParaRPr lang="en-US" dirty="0"/>
          </a:p>
        </p:txBody>
      </p:sp>
      <p:sp>
        <p:nvSpPr>
          <p:cNvPr id="11" name="Footer Placeholder 10"/>
          <p:cNvSpPr>
            <a:spLocks noGrp="1"/>
          </p:cNvSpPr>
          <p:nvPr>
            <p:ph type="ftr" sz="quarter" idx="11"/>
          </p:nvPr>
        </p:nvSpPr>
        <p:spPr/>
        <p:txBody>
          <a:bodyPr/>
          <a:lstStyle/>
          <a:p>
            <a:r>
              <a:rPr lang="en-US" dirty="0"/>
              <a:t>Transportation Big Data Analytics</a:t>
            </a:r>
          </a:p>
        </p:txBody>
      </p:sp>
      <p:sp>
        <p:nvSpPr>
          <p:cNvPr id="12" name="Slide Number Placeholder 11"/>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7822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br>
              <a:rPr lang="en-US" sz="7200" dirty="0"/>
            </a:br>
            <a:r>
              <a:rPr lang="pt-BR" altLang="zh-CN" sz="7200" dirty="0"/>
              <a:t>E/R(</a:t>
            </a:r>
            <a:r>
              <a:rPr lang="en-US" altLang="zh-CN" sz="7200" dirty="0"/>
              <a:t>Entity/Relationship)</a:t>
            </a:r>
            <a:r>
              <a:rPr lang="zh-CN" altLang="en-US" sz="7200" dirty="0"/>
              <a:t>图</a:t>
            </a:r>
            <a:endParaRPr lang="en-US" sz="8800" dirty="0"/>
          </a:p>
        </p:txBody>
      </p:sp>
      <p:sp>
        <p:nvSpPr>
          <p:cNvPr id="2" name="Date Placeholder 1"/>
          <p:cNvSpPr>
            <a:spLocks noGrp="1"/>
          </p:cNvSpPr>
          <p:nvPr>
            <p:ph type="dt" sz="half" idx="10"/>
          </p:nvPr>
        </p:nvSpPr>
        <p:spPr/>
        <p:txBody>
          <a:bodyPr/>
          <a:lstStyle/>
          <a:p>
            <a:fld id="{87240740-5BA4-4028-9962-14AF72D9DA2F}" type="datetime1">
              <a:rPr lang="en-US" smtClean="0"/>
              <a:t>2/18/2021</a:t>
            </a:fld>
            <a:endParaRPr lang="en-US" dirty="0"/>
          </a:p>
        </p:txBody>
      </p:sp>
      <p:sp>
        <p:nvSpPr>
          <p:cNvPr id="3" name="Footer Placeholder 2"/>
          <p:cNvSpPr>
            <a:spLocks noGrp="1"/>
          </p:cNvSpPr>
          <p:nvPr>
            <p:ph type="ftr" sz="quarter" idx="11"/>
          </p:nvPr>
        </p:nvSpPr>
        <p:spPr/>
        <p:txBody>
          <a:bodyPr/>
          <a:lstStyle/>
          <a:p>
            <a:r>
              <a:rPr lang="en-US" dirty="0"/>
              <a:t>Transportation Big Data Analytics</a:t>
            </a:r>
          </a:p>
        </p:txBody>
      </p:sp>
      <p:sp>
        <p:nvSpPr>
          <p:cNvPr id="8" name="Slide Number Placeholder 7"/>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34124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 </a:t>
            </a:r>
            <a:r>
              <a:rPr lang="zh-CN" altLang="en-US" dirty="0"/>
              <a:t>图中的约束</a:t>
            </a:r>
            <a:endParaRPr lang="en-US" dirty="0"/>
          </a:p>
        </p:txBody>
      </p:sp>
      <p:sp>
        <p:nvSpPr>
          <p:cNvPr id="3" name="Content Placeholder 2"/>
          <p:cNvSpPr>
            <a:spLocks noGrp="1"/>
          </p:cNvSpPr>
          <p:nvPr>
            <p:ph idx="1"/>
          </p:nvPr>
        </p:nvSpPr>
        <p:spPr/>
        <p:txBody>
          <a:bodyPr>
            <a:normAutofit/>
          </a:bodyPr>
          <a:lstStyle/>
          <a:p>
            <a:r>
              <a:rPr lang="zh-CN" altLang="en-US" dirty="0">
                <a:solidFill>
                  <a:schemeClr val="accent2"/>
                </a:solidFill>
              </a:rPr>
              <a:t>域约束： </a:t>
            </a:r>
            <a:endParaRPr lang="en-US" dirty="0">
              <a:solidFill>
                <a:schemeClr val="accent2"/>
              </a:solidFill>
            </a:endParaRPr>
          </a:p>
          <a:p>
            <a:pPr lvl="1"/>
            <a:r>
              <a:rPr lang="zh-CN" altLang="en-US" dirty="0"/>
              <a:t>每个属性</a:t>
            </a:r>
            <a:r>
              <a:rPr lang="en-US" altLang="zh-CN" dirty="0"/>
              <a:t>X</a:t>
            </a:r>
            <a:r>
              <a:rPr lang="zh-CN" altLang="en-US" dirty="0"/>
              <a:t>的值必须是</a:t>
            </a:r>
            <a:r>
              <a:rPr lang="en-US" altLang="zh-CN" dirty="0"/>
              <a:t>X</a:t>
            </a:r>
            <a:r>
              <a:rPr lang="zh-CN" altLang="en-US" dirty="0"/>
              <a:t>域中的原子值。</a:t>
            </a:r>
            <a:endParaRPr lang="en-US" altLang="zh-CN" dirty="0"/>
          </a:p>
          <a:p>
            <a:pPr lvl="1"/>
            <a:r>
              <a:rPr lang="zh-CN" altLang="en-US" dirty="0"/>
              <a:t>示例：人名不能是数字。</a:t>
            </a:r>
            <a:endParaRPr lang="en-US" altLang="zh-CN" sz="2800" dirty="0">
              <a:solidFill>
                <a:schemeClr val="accent2"/>
              </a:solidFill>
            </a:endParaRPr>
          </a:p>
          <a:p>
            <a:pPr marL="91440" lvl="1" indent="-91440">
              <a:spcBef>
                <a:spcPts val="1200"/>
              </a:spcBef>
              <a:spcAft>
                <a:spcPts val="200"/>
              </a:spcAft>
              <a:buSzPct val="100000"/>
              <a:buFont typeface="Calibri" panose="020F0502020204030204" pitchFamily="34" charset="0"/>
              <a:buChar char=" "/>
            </a:pPr>
            <a:r>
              <a:rPr lang="zh-CN" altLang="en-US" sz="2800" dirty="0">
                <a:solidFill>
                  <a:schemeClr val="accent2"/>
                </a:solidFill>
              </a:rPr>
              <a:t>一般限制条件：</a:t>
            </a:r>
            <a:endParaRPr lang="en-US" altLang="zh-CN" sz="2800" dirty="0">
              <a:solidFill>
                <a:schemeClr val="accent2"/>
              </a:solidFill>
            </a:endParaRPr>
          </a:p>
          <a:p>
            <a:pPr lvl="1"/>
            <a:r>
              <a:rPr lang="zh-CN" altLang="en-US" dirty="0"/>
              <a:t>在数据库中应保留的其他任意约束，如检查约束和范围约束。</a:t>
            </a:r>
            <a:endParaRPr lang="en-US" altLang="zh-CN" dirty="0"/>
          </a:p>
          <a:p>
            <a:pPr lvl="1"/>
            <a:r>
              <a:rPr lang="zh-CN" altLang="en-US" dirty="0"/>
              <a:t>例如：州名，一个人的年龄。</a:t>
            </a:r>
            <a:endParaRPr lang="en-US" dirty="0"/>
          </a:p>
          <a:p>
            <a:r>
              <a:rPr lang="zh-CN" altLang="en-US" dirty="0">
                <a:solidFill>
                  <a:schemeClr val="accent2"/>
                </a:solidFill>
              </a:rPr>
              <a:t>引用完整性约束：</a:t>
            </a:r>
            <a:endParaRPr lang="en-US" dirty="0">
              <a:solidFill>
                <a:schemeClr val="accent2"/>
              </a:solidFill>
            </a:endParaRPr>
          </a:p>
          <a:p>
            <a:pPr lvl="1"/>
            <a:r>
              <a:rPr lang="zh-CN" altLang="en-US" dirty="0"/>
              <a:t>要求某个对象引用的值实际存在于数据库中。</a:t>
            </a:r>
            <a:endParaRPr lang="en-US" altLang="zh-CN" dirty="0"/>
          </a:p>
          <a:p>
            <a:pPr lvl="1"/>
            <a:r>
              <a:rPr lang="zh-CN" altLang="en-US" dirty="0"/>
              <a:t>例如，如果你在</a:t>
            </a:r>
            <a:r>
              <a:rPr lang="en-US" altLang="zh-CN" dirty="0"/>
              <a:t>UW</a:t>
            </a:r>
            <a:r>
              <a:rPr lang="zh-CN" altLang="en-US" dirty="0"/>
              <a:t>学习课程，你的课程必须存在于</a:t>
            </a:r>
            <a:r>
              <a:rPr lang="en-US" altLang="zh-CN" dirty="0"/>
              <a:t>UW</a:t>
            </a:r>
            <a:r>
              <a:rPr lang="zh-CN" altLang="en-US" dirty="0"/>
              <a:t>课程数据库中。</a:t>
            </a:r>
            <a:endParaRPr lang="en-US" altLang="zh-CN" dirty="0"/>
          </a:p>
          <a:p>
            <a:endParaRPr lang="en-US" dirty="0"/>
          </a:p>
        </p:txBody>
      </p:sp>
      <p:sp>
        <p:nvSpPr>
          <p:cNvPr id="7" name="Date Placeholder 6"/>
          <p:cNvSpPr>
            <a:spLocks noGrp="1"/>
          </p:cNvSpPr>
          <p:nvPr>
            <p:ph type="dt" sz="half" idx="10"/>
          </p:nvPr>
        </p:nvSpPr>
        <p:spPr/>
        <p:txBody>
          <a:bodyPr/>
          <a:lstStyle/>
          <a:p>
            <a:fld id="{E9BDE917-8DF8-49A6-9324-23894860A0DE}"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637117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引用完整性约束</a:t>
            </a:r>
            <a:endParaRPr lang="en-US" dirty="0"/>
          </a:p>
        </p:txBody>
      </p:sp>
      <p:sp>
        <p:nvSpPr>
          <p:cNvPr id="3" name="Content Placeholder 2"/>
          <p:cNvSpPr>
            <a:spLocks noGrp="1"/>
          </p:cNvSpPr>
          <p:nvPr>
            <p:ph idx="1"/>
          </p:nvPr>
        </p:nvSpPr>
        <p:spPr/>
        <p:txBody>
          <a:bodyPr>
            <a:normAutofit/>
          </a:bodyPr>
          <a:lstStyle/>
          <a:p>
            <a:r>
              <a:rPr lang="zh-CN" altLang="en-US" dirty="0">
                <a:solidFill>
                  <a:srgbClr val="FF0000"/>
                </a:solidFill>
              </a:rPr>
              <a:t>在下面的</a:t>
            </a:r>
            <a:r>
              <a:rPr lang="en-US" altLang="zh-CN" dirty="0">
                <a:solidFill>
                  <a:srgbClr val="FF0000"/>
                </a:solidFill>
              </a:rPr>
              <a:t>E/R</a:t>
            </a:r>
            <a:r>
              <a:rPr lang="zh-CN" altLang="en-US" dirty="0">
                <a:solidFill>
                  <a:srgbClr val="FF0000"/>
                </a:solidFill>
              </a:rPr>
              <a:t>图中引用完整性约束是强制的吗？</a:t>
            </a:r>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r>
              <a:rPr lang="zh-CN" altLang="en-US" dirty="0">
                <a:solidFill>
                  <a:srgbClr val="FF0000"/>
                </a:solidFill>
              </a:rPr>
              <a:t>不是。为什么？下面的图表呢？</a:t>
            </a:r>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r>
              <a:rPr lang="zh-CN" altLang="en-US" dirty="0"/>
              <a:t>这一条确实是，作为一种产品的制造商，只有一家公司存在。</a:t>
            </a:r>
            <a:endParaRPr lang="en-US" dirty="0"/>
          </a:p>
        </p:txBody>
      </p:sp>
      <p:grpSp>
        <p:nvGrpSpPr>
          <p:cNvPr id="27" name="Group 26"/>
          <p:cNvGrpSpPr/>
          <p:nvPr/>
        </p:nvGrpSpPr>
        <p:grpSpPr>
          <a:xfrm>
            <a:off x="2603499" y="2294723"/>
            <a:ext cx="6248401" cy="592668"/>
            <a:chOff x="2603499" y="3491965"/>
            <a:chExt cx="6248401" cy="592668"/>
          </a:xfrm>
        </p:grpSpPr>
        <p:sp>
          <p:nvSpPr>
            <p:cNvPr id="21" name="Rectangle 5"/>
            <p:cNvSpPr>
              <a:spLocks noChangeArrowheads="1"/>
            </p:cNvSpPr>
            <p:nvPr/>
          </p:nvSpPr>
          <p:spPr bwMode="auto">
            <a:xfrm>
              <a:off x="7202442" y="3491966"/>
              <a:ext cx="1649458" cy="59266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Products</a:t>
              </a:r>
            </a:p>
          </p:txBody>
        </p:sp>
        <p:sp>
          <p:nvSpPr>
            <p:cNvPr id="22" name="Rectangle 6"/>
            <p:cNvSpPr>
              <a:spLocks noChangeArrowheads="1"/>
            </p:cNvSpPr>
            <p:nvPr/>
          </p:nvSpPr>
          <p:spPr bwMode="auto">
            <a:xfrm>
              <a:off x="2603499" y="3491965"/>
              <a:ext cx="1555251" cy="59266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Companies</a:t>
              </a:r>
            </a:p>
          </p:txBody>
        </p:sp>
        <p:sp>
          <p:nvSpPr>
            <p:cNvPr id="23" name="AutoShape 7"/>
            <p:cNvSpPr>
              <a:spLocks noChangeArrowheads="1"/>
            </p:cNvSpPr>
            <p:nvPr/>
          </p:nvSpPr>
          <p:spPr bwMode="auto">
            <a:xfrm>
              <a:off x="5062529" y="3491965"/>
              <a:ext cx="1385455" cy="592668"/>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Make</a:t>
              </a:r>
            </a:p>
          </p:txBody>
        </p:sp>
        <p:cxnSp>
          <p:nvCxnSpPr>
            <p:cNvPr id="24" name="Straight Connector 23"/>
            <p:cNvCxnSpPr>
              <a:stCxn id="22" idx="3"/>
              <a:endCxn id="23" idx="1"/>
            </p:cNvCxnSpPr>
            <p:nvPr/>
          </p:nvCxnSpPr>
          <p:spPr>
            <a:xfrm>
              <a:off x="4158750" y="3788299"/>
              <a:ext cx="903779" cy="0"/>
            </a:xfrm>
            <a:prstGeom prst="line">
              <a:avLst/>
            </a:prstGeom>
            <a:ln>
              <a:headEnd type="arrow"/>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447984" y="3794760"/>
              <a:ext cx="13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 idx="3"/>
              <a:endCxn id="21" idx="1"/>
            </p:cNvCxnSpPr>
            <p:nvPr/>
          </p:nvCxnSpPr>
          <p:spPr>
            <a:xfrm>
              <a:off x="6447984" y="3788299"/>
              <a:ext cx="754458" cy="1"/>
            </a:xfrm>
            <a:prstGeom prst="line">
              <a:avLst/>
            </a:prstGeom>
          </p:spPr>
          <p:style>
            <a:lnRef idx="1">
              <a:schemeClr val="dk1"/>
            </a:lnRef>
            <a:fillRef idx="0">
              <a:schemeClr val="dk1"/>
            </a:fillRef>
            <a:effectRef idx="0">
              <a:schemeClr val="dk1"/>
            </a:effectRef>
            <a:fontRef idx="minor">
              <a:schemeClr val="tx1"/>
            </a:fontRef>
          </p:style>
        </p:cxnSp>
      </p:grpSp>
      <p:grpSp>
        <p:nvGrpSpPr>
          <p:cNvPr id="28" name="Group 27"/>
          <p:cNvGrpSpPr/>
          <p:nvPr/>
        </p:nvGrpSpPr>
        <p:grpSpPr>
          <a:xfrm>
            <a:off x="2603499" y="4084660"/>
            <a:ext cx="6248401" cy="592668"/>
            <a:chOff x="2603499" y="3491965"/>
            <a:chExt cx="6248401" cy="592668"/>
          </a:xfrm>
        </p:grpSpPr>
        <p:sp>
          <p:nvSpPr>
            <p:cNvPr id="29" name="Rectangle 5"/>
            <p:cNvSpPr>
              <a:spLocks noChangeArrowheads="1"/>
            </p:cNvSpPr>
            <p:nvPr/>
          </p:nvSpPr>
          <p:spPr bwMode="auto">
            <a:xfrm>
              <a:off x="7202442" y="3491966"/>
              <a:ext cx="1649458" cy="59266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Products</a:t>
              </a:r>
            </a:p>
          </p:txBody>
        </p:sp>
        <p:sp>
          <p:nvSpPr>
            <p:cNvPr id="30" name="Rectangle 6"/>
            <p:cNvSpPr>
              <a:spLocks noChangeArrowheads="1"/>
            </p:cNvSpPr>
            <p:nvPr/>
          </p:nvSpPr>
          <p:spPr bwMode="auto">
            <a:xfrm>
              <a:off x="2603499" y="3491965"/>
              <a:ext cx="1555251" cy="59266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Companies</a:t>
              </a:r>
            </a:p>
          </p:txBody>
        </p:sp>
        <p:sp>
          <p:nvSpPr>
            <p:cNvPr id="31" name="AutoShape 7"/>
            <p:cNvSpPr>
              <a:spLocks noChangeArrowheads="1"/>
            </p:cNvSpPr>
            <p:nvPr/>
          </p:nvSpPr>
          <p:spPr bwMode="auto">
            <a:xfrm>
              <a:off x="5062529" y="3491965"/>
              <a:ext cx="1385455" cy="592668"/>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Make</a:t>
              </a:r>
            </a:p>
          </p:txBody>
        </p:sp>
        <p:cxnSp>
          <p:nvCxnSpPr>
            <p:cNvPr id="32" name="Straight Connector 31"/>
            <p:cNvCxnSpPr>
              <a:stCxn id="30" idx="3"/>
              <a:endCxn id="31" idx="1"/>
            </p:cNvCxnSpPr>
            <p:nvPr/>
          </p:nvCxnSpPr>
          <p:spPr>
            <a:xfrm>
              <a:off x="4158750" y="3788299"/>
              <a:ext cx="903779" cy="0"/>
            </a:xfrm>
            <a:prstGeom prst="line">
              <a:avLst/>
            </a:prstGeom>
            <a:ln>
              <a:headEnd type="none"/>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447984" y="3794760"/>
              <a:ext cx="13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3"/>
              <a:endCxn id="29" idx="1"/>
            </p:cNvCxnSpPr>
            <p:nvPr/>
          </p:nvCxnSpPr>
          <p:spPr>
            <a:xfrm>
              <a:off x="6447984" y="3788299"/>
              <a:ext cx="754458" cy="1"/>
            </a:xfrm>
            <a:prstGeom prst="line">
              <a:avLst/>
            </a:prstGeom>
          </p:spPr>
          <p:style>
            <a:lnRef idx="1">
              <a:schemeClr val="dk1"/>
            </a:lnRef>
            <a:fillRef idx="0">
              <a:schemeClr val="dk1"/>
            </a:fillRef>
            <a:effectRef idx="0">
              <a:schemeClr val="dk1"/>
            </a:effectRef>
            <a:fontRef idx="minor">
              <a:schemeClr val="tx1"/>
            </a:fontRef>
          </p:style>
        </p:cxnSp>
      </p:grpSp>
      <p:sp>
        <p:nvSpPr>
          <p:cNvPr id="20" name="Arc 19"/>
          <p:cNvSpPr/>
          <p:nvPr/>
        </p:nvSpPr>
        <p:spPr>
          <a:xfrm flipH="1" flipV="1">
            <a:off x="4161346" y="4266706"/>
            <a:ext cx="228574" cy="228574"/>
          </a:xfrm>
          <a:prstGeom prst="arc">
            <a:avLst>
              <a:gd name="adj1" fmla="val 16200000"/>
              <a:gd name="adj2" fmla="val 5382705"/>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6E40C8E-9FA4-41CE-9D2F-B5F52EF59EBC}"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31</a:t>
            </a:fld>
            <a:endParaRPr lang="en-US" dirty="0"/>
          </a:p>
        </p:txBody>
      </p:sp>
      <p:grpSp>
        <p:nvGrpSpPr>
          <p:cNvPr id="35" name="Group 3">
            <a:extLst>
              <a:ext uri="{FF2B5EF4-FFF2-40B4-BE49-F238E27FC236}">
                <a16:creationId xmlns:a16="http://schemas.microsoft.com/office/drawing/2014/main" id="{20D290B3-D889-41FD-973E-C6EEC3E10DA1}"/>
              </a:ext>
            </a:extLst>
          </p:cNvPr>
          <p:cNvGrpSpPr/>
          <p:nvPr/>
        </p:nvGrpSpPr>
        <p:grpSpPr>
          <a:xfrm>
            <a:off x="9900458" y="2189843"/>
            <a:ext cx="1143000" cy="1239838"/>
            <a:chOff x="9900458" y="2189843"/>
            <a:chExt cx="1143000" cy="1239838"/>
          </a:xfrm>
        </p:grpSpPr>
        <p:grpSp>
          <p:nvGrpSpPr>
            <p:cNvPr id="36" name="Group 21">
              <a:extLst>
                <a:ext uri="{FF2B5EF4-FFF2-40B4-BE49-F238E27FC236}">
                  <a16:creationId xmlns:a16="http://schemas.microsoft.com/office/drawing/2014/main" id="{62537ED8-55BE-4FAB-A0FB-50CF92349EE3}"/>
                </a:ext>
              </a:extLst>
            </p:cNvPr>
            <p:cNvGrpSpPr>
              <a:grpSpLocks/>
            </p:cNvGrpSpPr>
            <p:nvPr/>
          </p:nvGrpSpPr>
          <p:grpSpPr bwMode="auto">
            <a:xfrm>
              <a:off x="9900458" y="2189843"/>
              <a:ext cx="1143000" cy="1239838"/>
              <a:chOff x="1536" y="1498"/>
              <a:chExt cx="720" cy="781"/>
            </a:xfrm>
          </p:grpSpPr>
          <p:sp>
            <p:nvSpPr>
              <p:cNvPr id="40" name="Oval 22">
                <a:extLst>
                  <a:ext uri="{FF2B5EF4-FFF2-40B4-BE49-F238E27FC236}">
                    <a16:creationId xmlns:a16="http://schemas.microsoft.com/office/drawing/2014/main" id="{DA17D238-CE05-4CA1-86ED-67835E842A6A}"/>
                  </a:ext>
                </a:extLst>
              </p:cNvPr>
              <p:cNvSpPr>
                <a:spLocks noChangeAspect="1" noChangeArrowheads="1"/>
              </p:cNvSpPr>
              <p:nvPr/>
            </p:nvSpPr>
            <p:spPr bwMode="auto">
              <a:xfrm>
                <a:off x="1536" y="1498"/>
                <a:ext cx="254" cy="78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P</a:t>
                </a:r>
                <a:r>
                  <a:rPr lang="en-US" sz="1600" dirty="0">
                    <a:latin typeface="+mn-lt"/>
                  </a:rPr>
                  <a:t>1</a:t>
                </a:r>
              </a:p>
              <a:p>
                <a:pPr algn="ctr" eaLnBrk="0" hangingPunct="0"/>
                <a:r>
                  <a:rPr lang="en-US" sz="1600" dirty="0">
                    <a:latin typeface="+mn-lt"/>
                  </a:rPr>
                  <a:t>P2</a:t>
                </a:r>
              </a:p>
              <a:p>
                <a:pPr algn="ctr" eaLnBrk="0" hangingPunct="0"/>
                <a:r>
                  <a:rPr lang="en-US" sz="1600" dirty="0">
                    <a:latin typeface="+mn-lt"/>
                  </a:rPr>
                  <a:t>P3</a:t>
                </a:r>
              </a:p>
              <a:p>
                <a:pPr algn="ctr" eaLnBrk="0" hangingPunct="0"/>
                <a:r>
                  <a:rPr lang="en-US" sz="1600" dirty="0"/>
                  <a:t>P4</a:t>
                </a:r>
                <a:endParaRPr lang="en-US" sz="1600" dirty="0">
                  <a:latin typeface="+mn-lt"/>
                </a:endParaRPr>
              </a:p>
            </p:txBody>
          </p:sp>
          <p:sp>
            <p:nvSpPr>
              <p:cNvPr id="41" name="Oval 23">
                <a:extLst>
                  <a:ext uri="{FF2B5EF4-FFF2-40B4-BE49-F238E27FC236}">
                    <a16:creationId xmlns:a16="http://schemas.microsoft.com/office/drawing/2014/main" id="{1C50F568-B260-4A8F-B8AB-4273C0B07DED}"/>
                  </a:ext>
                </a:extLst>
              </p:cNvPr>
              <p:cNvSpPr>
                <a:spLocks noChangeAspect="1" noChangeArrowheads="1"/>
              </p:cNvSpPr>
              <p:nvPr/>
            </p:nvSpPr>
            <p:spPr bwMode="auto">
              <a:xfrm>
                <a:off x="2002" y="1498"/>
                <a:ext cx="254" cy="78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latin typeface="+mn-lt"/>
                  </a:rPr>
                  <a:t>C1</a:t>
                </a:r>
              </a:p>
              <a:p>
                <a:pPr algn="ctr" eaLnBrk="0" hangingPunct="0"/>
                <a:r>
                  <a:rPr lang="en-US" sz="1600" dirty="0"/>
                  <a:t>C2</a:t>
                </a:r>
                <a:endParaRPr lang="en-US" sz="1600" dirty="0">
                  <a:latin typeface="+mn-lt"/>
                </a:endParaRPr>
              </a:p>
              <a:p>
                <a:pPr algn="ctr" eaLnBrk="0" hangingPunct="0"/>
                <a:endParaRPr lang="en-US" sz="1600" dirty="0">
                  <a:latin typeface="+mn-lt"/>
                </a:endParaRPr>
              </a:p>
              <a:p>
                <a:pPr algn="ctr" eaLnBrk="0" hangingPunct="0"/>
                <a:endParaRPr lang="en-US" sz="1600" dirty="0">
                  <a:latin typeface="+mn-lt"/>
                </a:endParaRPr>
              </a:p>
            </p:txBody>
          </p:sp>
        </p:grpSp>
        <p:sp>
          <p:nvSpPr>
            <p:cNvPr id="37" name="Line 27">
              <a:extLst>
                <a:ext uri="{FF2B5EF4-FFF2-40B4-BE49-F238E27FC236}">
                  <a16:creationId xmlns:a16="http://schemas.microsoft.com/office/drawing/2014/main" id="{AA9BD341-4F11-41C1-B380-9A5B984CCFE3}"/>
                </a:ext>
              </a:extLst>
            </p:cNvPr>
            <p:cNvSpPr>
              <a:spLocks noChangeShapeType="1"/>
            </p:cNvSpPr>
            <p:nvPr/>
          </p:nvSpPr>
          <p:spPr bwMode="auto">
            <a:xfrm>
              <a:off x="10205258" y="2452872"/>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8" name="Line 28">
              <a:extLst>
                <a:ext uri="{FF2B5EF4-FFF2-40B4-BE49-F238E27FC236}">
                  <a16:creationId xmlns:a16="http://schemas.microsoft.com/office/drawing/2014/main" id="{868CD8C5-C521-4084-99BD-CBD009C8E590}"/>
                </a:ext>
              </a:extLst>
            </p:cNvPr>
            <p:cNvSpPr>
              <a:spLocks noChangeShapeType="1"/>
            </p:cNvSpPr>
            <p:nvPr/>
          </p:nvSpPr>
          <p:spPr bwMode="auto">
            <a:xfrm flipV="1">
              <a:off x="10205258" y="2452872"/>
              <a:ext cx="533400" cy="235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9" name="Line 29">
              <a:extLst>
                <a:ext uri="{FF2B5EF4-FFF2-40B4-BE49-F238E27FC236}">
                  <a16:creationId xmlns:a16="http://schemas.microsoft.com/office/drawing/2014/main" id="{E2E7B115-2720-43C2-AA32-503724180569}"/>
                </a:ext>
              </a:extLst>
            </p:cNvPr>
            <p:cNvSpPr>
              <a:spLocks noChangeShapeType="1"/>
            </p:cNvSpPr>
            <p:nvPr/>
          </p:nvSpPr>
          <p:spPr bwMode="auto">
            <a:xfrm flipV="1">
              <a:off x="10205258" y="2688810"/>
              <a:ext cx="533400" cy="2956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grpSp>
        <p:nvGrpSpPr>
          <p:cNvPr id="42" name="Group 4">
            <a:extLst>
              <a:ext uri="{FF2B5EF4-FFF2-40B4-BE49-F238E27FC236}">
                <a16:creationId xmlns:a16="http://schemas.microsoft.com/office/drawing/2014/main" id="{268C4455-B16A-40C9-8159-D6A61AA901EE}"/>
              </a:ext>
            </a:extLst>
          </p:cNvPr>
          <p:cNvGrpSpPr/>
          <p:nvPr/>
        </p:nvGrpSpPr>
        <p:grpSpPr>
          <a:xfrm>
            <a:off x="9893070" y="3767536"/>
            <a:ext cx="1143000" cy="1239838"/>
            <a:chOff x="9893070" y="3767536"/>
            <a:chExt cx="1143000" cy="1239838"/>
          </a:xfrm>
        </p:grpSpPr>
        <p:grpSp>
          <p:nvGrpSpPr>
            <p:cNvPr id="43" name="Group 21">
              <a:extLst>
                <a:ext uri="{FF2B5EF4-FFF2-40B4-BE49-F238E27FC236}">
                  <a16:creationId xmlns:a16="http://schemas.microsoft.com/office/drawing/2014/main" id="{123EB90C-88B3-4619-83F4-9AC3269AA690}"/>
                </a:ext>
              </a:extLst>
            </p:cNvPr>
            <p:cNvGrpSpPr>
              <a:grpSpLocks/>
            </p:cNvGrpSpPr>
            <p:nvPr/>
          </p:nvGrpSpPr>
          <p:grpSpPr bwMode="auto">
            <a:xfrm>
              <a:off x="9893070" y="3767536"/>
              <a:ext cx="1143000" cy="1239838"/>
              <a:chOff x="1536" y="1498"/>
              <a:chExt cx="720" cy="781"/>
            </a:xfrm>
          </p:grpSpPr>
          <p:sp>
            <p:nvSpPr>
              <p:cNvPr id="48" name="Oval 22">
                <a:extLst>
                  <a:ext uri="{FF2B5EF4-FFF2-40B4-BE49-F238E27FC236}">
                    <a16:creationId xmlns:a16="http://schemas.microsoft.com/office/drawing/2014/main" id="{4D171E90-1B76-4170-BC11-4451793F2DC6}"/>
                  </a:ext>
                </a:extLst>
              </p:cNvPr>
              <p:cNvSpPr>
                <a:spLocks noChangeAspect="1" noChangeArrowheads="1"/>
              </p:cNvSpPr>
              <p:nvPr/>
            </p:nvSpPr>
            <p:spPr bwMode="auto">
              <a:xfrm>
                <a:off x="1536" y="1498"/>
                <a:ext cx="254" cy="78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t>P</a:t>
                </a:r>
                <a:r>
                  <a:rPr lang="en-US" sz="1600" dirty="0">
                    <a:latin typeface="+mn-lt"/>
                  </a:rPr>
                  <a:t>1</a:t>
                </a:r>
              </a:p>
              <a:p>
                <a:pPr algn="ctr" eaLnBrk="0" hangingPunct="0"/>
                <a:r>
                  <a:rPr lang="en-US" sz="1600" dirty="0">
                    <a:latin typeface="+mn-lt"/>
                  </a:rPr>
                  <a:t>P2</a:t>
                </a:r>
              </a:p>
              <a:p>
                <a:pPr algn="ctr" eaLnBrk="0" hangingPunct="0"/>
                <a:r>
                  <a:rPr lang="en-US" sz="1600" dirty="0">
                    <a:latin typeface="+mn-lt"/>
                  </a:rPr>
                  <a:t>P3</a:t>
                </a:r>
              </a:p>
              <a:p>
                <a:pPr algn="ctr" eaLnBrk="0" hangingPunct="0"/>
                <a:r>
                  <a:rPr lang="en-US" sz="1600" dirty="0"/>
                  <a:t>P4</a:t>
                </a:r>
                <a:endParaRPr lang="en-US" sz="1600" dirty="0">
                  <a:latin typeface="+mn-lt"/>
                </a:endParaRPr>
              </a:p>
            </p:txBody>
          </p:sp>
          <p:sp>
            <p:nvSpPr>
              <p:cNvPr id="49" name="Oval 23">
                <a:extLst>
                  <a:ext uri="{FF2B5EF4-FFF2-40B4-BE49-F238E27FC236}">
                    <a16:creationId xmlns:a16="http://schemas.microsoft.com/office/drawing/2014/main" id="{E4551BF0-DE14-49B4-AE60-B87D12074071}"/>
                  </a:ext>
                </a:extLst>
              </p:cNvPr>
              <p:cNvSpPr>
                <a:spLocks noChangeAspect="1" noChangeArrowheads="1"/>
              </p:cNvSpPr>
              <p:nvPr/>
            </p:nvSpPr>
            <p:spPr bwMode="auto">
              <a:xfrm>
                <a:off x="2002" y="1498"/>
                <a:ext cx="254" cy="78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latin typeface="+mn-lt"/>
                  </a:rPr>
                  <a:t>C1</a:t>
                </a:r>
              </a:p>
              <a:p>
                <a:pPr algn="ctr" eaLnBrk="0" hangingPunct="0"/>
                <a:r>
                  <a:rPr lang="en-US" sz="1600" dirty="0"/>
                  <a:t>C2</a:t>
                </a:r>
                <a:endParaRPr lang="en-US" sz="1600" dirty="0">
                  <a:latin typeface="+mn-lt"/>
                </a:endParaRPr>
              </a:p>
              <a:p>
                <a:pPr algn="ctr" eaLnBrk="0" hangingPunct="0"/>
                <a:endParaRPr lang="en-US" sz="1600" dirty="0">
                  <a:latin typeface="+mn-lt"/>
                </a:endParaRPr>
              </a:p>
              <a:p>
                <a:pPr algn="ctr" eaLnBrk="0" hangingPunct="0"/>
                <a:endParaRPr lang="en-US" sz="1600" dirty="0">
                  <a:latin typeface="+mn-lt"/>
                </a:endParaRPr>
              </a:p>
            </p:txBody>
          </p:sp>
        </p:grpSp>
        <p:sp>
          <p:nvSpPr>
            <p:cNvPr id="44" name="Line 27">
              <a:extLst>
                <a:ext uri="{FF2B5EF4-FFF2-40B4-BE49-F238E27FC236}">
                  <a16:creationId xmlns:a16="http://schemas.microsoft.com/office/drawing/2014/main" id="{3A2E5C73-F4D0-4760-B20B-2C015860868F}"/>
                </a:ext>
              </a:extLst>
            </p:cNvPr>
            <p:cNvSpPr>
              <a:spLocks noChangeShapeType="1"/>
            </p:cNvSpPr>
            <p:nvPr/>
          </p:nvSpPr>
          <p:spPr bwMode="auto">
            <a:xfrm>
              <a:off x="10197870" y="4030565"/>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45" name="Line 28">
              <a:extLst>
                <a:ext uri="{FF2B5EF4-FFF2-40B4-BE49-F238E27FC236}">
                  <a16:creationId xmlns:a16="http://schemas.microsoft.com/office/drawing/2014/main" id="{8F684888-881B-4567-9058-3188BB35EC0B}"/>
                </a:ext>
              </a:extLst>
            </p:cNvPr>
            <p:cNvSpPr>
              <a:spLocks noChangeShapeType="1"/>
            </p:cNvSpPr>
            <p:nvPr/>
          </p:nvSpPr>
          <p:spPr bwMode="auto">
            <a:xfrm flipV="1">
              <a:off x="10197870" y="4030565"/>
              <a:ext cx="533400" cy="235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46" name="Line 29">
              <a:extLst>
                <a:ext uri="{FF2B5EF4-FFF2-40B4-BE49-F238E27FC236}">
                  <a16:creationId xmlns:a16="http://schemas.microsoft.com/office/drawing/2014/main" id="{75DDBD4A-38DA-452A-8EF9-1DC5935FE25C}"/>
                </a:ext>
              </a:extLst>
            </p:cNvPr>
            <p:cNvSpPr>
              <a:spLocks noChangeShapeType="1"/>
            </p:cNvSpPr>
            <p:nvPr/>
          </p:nvSpPr>
          <p:spPr bwMode="auto">
            <a:xfrm flipV="1">
              <a:off x="10197870" y="4266503"/>
              <a:ext cx="533400" cy="2956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47" name="Line 29">
              <a:extLst>
                <a:ext uri="{FF2B5EF4-FFF2-40B4-BE49-F238E27FC236}">
                  <a16:creationId xmlns:a16="http://schemas.microsoft.com/office/drawing/2014/main" id="{C6320661-9C13-4C3F-BA6F-9FD324695232}"/>
                </a:ext>
              </a:extLst>
            </p:cNvPr>
            <p:cNvSpPr>
              <a:spLocks noChangeShapeType="1"/>
            </p:cNvSpPr>
            <p:nvPr/>
          </p:nvSpPr>
          <p:spPr bwMode="auto">
            <a:xfrm flipV="1">
              <a:off x="10187660" y="4266502"/>
              <a:ext cx="543609" cy="4856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spTree>
    <p:extLst>
      <p:ext uri="{BB962C8B-B14F-4D97-AF65-F5344CB8AC3E}">
        <p14:creationId xmlns:p14="http://schemas.microsoft.com/office/powerpoint/2010/main" val="1066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27BBB-841D-401E-8E2A-A4EFFF5BE8E9}"/>
              </a:ext>
            </a:extLst>
          </p:cNvPr>
          <p:cNvSpPr>
            <a:spLocks noGrp="1"/>
          </p:cNvSpPr>
          <p:nvPr>
            <p:ph type="title"/>
          </p:nvPr>
        </p:nvSpPr>
        <p:spPr/>
        <p:txBody>
          <a:bodyPr/>
          <a:lstStyle/>
          <a:p>
            <a:r>
              <a:rPr lang="zh-CN" altLang="en-US" dirty="0"/>
              <a:t>引用完整性约束</a:t>
            </a:r>
          </a:p>
        </p:txBody>
      </p:sp>
      <p:sp>
        <p:nvSpPr>
          <p:cNvPr id="3" name="内容占位符 2">
            <a:extLst>
              <a:ext uri="{FF2B5EF4-FFF2-40B4-BE49-F238E27FC236}">
                <a16:creationId xmlns:a16="http://schemas.microsoft.com/office/drawing/2014/main" id="{55A3B89F-8629-4367-A7A6-CB73C8D33015}"/>
              </a:ext>
            </a:extLst>
          </p:cNvPr>
          <p:cNvSpPr>
            <a:spLocks noGrp="1"/>
          </p:cNvSpPr>
          <p:nvPr>
            <p:ph idx="1"/>
          </p:nvPr>
        </p:nvSpPr>
        <p:spPr/>
        <p:txBody>
          <a:bodyPr/>
          <a:lstStyle/>
          <a:p>
            <a:r>
              <a:rPr lang="zh-CN" altLang="en-US" dirty="0"/>
              <a:t>数据库中引用完整性约束的可能结果是什么？禁止删除另一个表所需的实体。</a:t>
            </a:r>
            <a:endParaRPr lang="en-US" altLang="zh-CN" dirty="0"/>
          </a:p>
          <a:p>
            <a:pPr>
              <a:buFont typeface="Wingdings" panose="05000000000000000000" pitchFamily="2" charset="2"/>
              <a:buChar char="ü"/>
            </a:pPr>
            <a:r>
              <a:rPr lang="zh-CN" altLang="en-US" sz="2400" dirty="0"/>
              <a:t>禁止删除另一个表所需的实体。如果有学生已注册该课程，则无法删除该课程。</a:t>
            </a:r>
            <a:endParaRPr lang="en-US" altLang="zh-CN" sz="2400" dirty="0"/>
          </a:p>
          <a:p>
            <a:pPr>
              <a:buFont typeface="Wingdings" panose="05000000000000000000" pitchFamily="2" charset="2"/>
              <a:buChar char="ü"/>
            </a:pPr>
            <a:r>
              <a:rPr lang="zh-CN" altLang="en-US" sz="2400" dirty="0"/>
              <a:t>级联更新</a:t>
            </a:r>
            <a:r>
              <a:rPr lang="en-US" altLang="zh-CN" sz="2400" dirty="0"/>
              <a:t>/</a:t>
            </a:r>
            <a:r>
              <a:rPr lang="zh-CN" altLang="en-US" sz="2400" dirty="0"/>
              <a:t>删除：如果我从公司表中删除一个公司，那么与该公司关联的所有产品也将被删除</a:t>
            </a:r>
            <a:endParaRPr lang="en-US" altLang="zh-CN" sz="2400" dirty="0"/>
          </a:p>
          <a:p>
            <a:endParaRPr lang="zh-CN" altLang="en-US" dirty="0"/>
          </a:p>
        </p:txBody>
      </p:sp>
      <p:sp>
        <p:nvSpPr>
          <p:cNvPr id="4" name="日期占位符 3">
            <a:extLst>
              <a:ext uri="{FF2B5EF4-FFF2-40B4-BE49-F238E27FC236}">
                <a16:creationId xmlns:a16="http://schemas.microsoft.com/office/drawing/2014/main" id="{D661F096-DEC0-4D9C-8CA5-45BBC24E2005}"/>
              </a:ext>
            </a:extLst>
          </p:cNvPr>
          <p:cNvSpPr>
            <a:spLocks noGrp="1"/>
          </p:cNvSpPr>
          <p:nvPr>
            <p:ph type="dt" sz="half" idx="10"/>
          </p:nvPr>
        </p:nvSpPr>
        <p:spPr/>
        <p:txBody>
          <a:bodyPr/>
          <a:lstStyle/>
          <a:p>
            <a:fld id="{338F969C-9332-4AE6-90DE-39AF6C8DDD1C}" type="datetime1">
              <a:rPr lang="en-US" smtClean="0"/>
              <a:t>2/18/2021</a:t>
            </a:fld>
            <a:endParaRPr lang="en-US" dirty="0"/>
          </a:p>
        </p:txBody>
      </p:sp>
      <p:sp>
        <p:nvSpPr>
          <p:cNvPr id="5" name="页脚占位符 4">
            <a:extLst>
              <a:ext uri="{FF2B5EF4-FFF2-40B4-BE49-F238E27FC236}">
                <a16:creationId xmlns:a16="http://schemas.microsoft.com/office/drawing/2014/main" id="{7F1689D7-A10E-4425-A54D-16095DA08701}"/>
              </a:ext>
            </a:extLst>
          </p:cNvPr>
          <p:cNvSpPr>
            <a:spLocks noGrp="1"/>
          </p:cNvSpPr>
          <p:nvPr>
            <p:ph type="ftr" sz="quarter" idx="11"/>
          </p:nvPr>
        </p:nvSpPr>
        <p:spPr/>
        <p:txBody>
          <a:bodyPr/>
          <a:lstStyle/>
          <a:p>
            <a:r>
              <a:rPr lang="en-US"/>
              <a:t>Transportation Big Data Analytics</a:t>
            </a:r>
            <a:endParaRPr lang="en-US" dirty="0"/>
          </a:p>
        </p:txBody>
      </p:sp>
      <p:sp>
        <p:nvSpPr>
          <p:cNvPr id="6" name="灯片编号占位符 5">
            <a:extLst>
              <a:ext uri="{FF2B5EF4-FFF2-40B4-BE49-F238E27FC236}">
                <a16:creationId xmlns:a16="http://schemas.microsoft.com/office/drawing/2014/main" id="{9ECBED3A-7229-4E06-87E7-B757D7905CDD}"/>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889653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 </a:t>
            </a:r>
            <a:r>
              <a:rPr lang="zh-CN" altLang="en-US" dirty="0"/>
              <a:t>图中的键</a:t>
            </a:r>
            <a:endParaRPr lang="en-US" dirty="0"/>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r>
              <a:rPr lang="en-US" b="1" dirty="0"/>
              <a:t>Timestamp</a:t>
            </a:r>
            <a:r>
              <a:rPr lang="en-US" dirty="0"/>
              <a:t> </a:t>
            </a:r>
            <a:r>
              <a:rPr lang="zh-CN" altLang="en-US" dirty="0"/>
              <a:t>和</a:t>
            </a:r>
            <a:r>
              <a:rPr lang="en-US" dirty="0"/>
              <a:t> </a:t>
            </a:r>
            <a:r>
              <a:rPr lang="en-US" b="1" dirty="0" err="1"/>
              <a:t>LoopID</a:t>
            </a:r>
            <a:r>
              <a:rPr lang="en-US" dirty="0"/>
              <a:t> </a:t>
            </a:r>
            <a:r>
              <a:rPr lang="zh-CN" altLang="en-US" dirty="0"/>
              <a:t>组合是唯一标识单个观测值所必需的</a:t>
            </a:r>
            <a:endParaRPr lang="en-US" altLang="zh-CN" dirty="0"/>
          </a:p>
          <a:p>
            <a:r>
              <a:rPr lang="zh-CN" altLang="en-US" dirty="0"/>
              <a:t>如何表示：在构成键所需的所有属性下加下划线</a:t>
            </a:r>
            <a:endParaRPr lang="en-US" dirty="0"/>
          </a:p>
        </p:txBody>
      </p:sp>
      <p:grpSp>
        <p:nvGrpSpPr>
          <p:cNvPr id="7" name="Group 6"/>
          <p:cNvGrpSpPr/>
          <p:nvPr/>
        </p:nvGrpSpPr>
        <p:grpSpPr>
          <a:xfrm>
            <a:off x="2852483" y="1455755"/>
            <a:ext cx="6490208" cy="2315246"/>
            <a:chOff x="2712764" y="1502813"/>
            <a:chExt cx="6490208" cy="2315246"/>
          </a:xfrm>
        </p:grpSpPr>
        <p:sp>
          <p:nvSpPr>
            <p:cNvPr id="18" name="Line 10"/>
            <p:cNvSpPr>
              <a:spLocks noChangeShapeType="1"/>
            </p:cNvSpPr>
            <p:nvPr/>
          </p:nvSpPr>
          <p:spPr bwMode="auto">
            <a:xfrm flipV="1">
              <a:off x="7062009" y="2542039"/>
              <a:ext cx="1332941" cy="8178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9"/>
            <p:cNvSpPr>
              <a:spLocks noChangeShapeType="1"/>
            </p:cNvSpPr>
            <p:nvPr/>
          </p:nvSpPr>
          <p:spPr bwMode="auto">
            <a:xfrm flipH="1" flipV="1">
              <a:off x="3569551" y="2663907"/>
              <a:ext cx="1353712" cy="6849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4"/>
            <p:cNvSpPr>
              <a:spLocks noChangeShapeType="1"/>
            </p:cNvSpPr>
            <p:nvPr/>
          </p:nvSpPr>
          <p:spPr bwMode="auto">
            <a:xfrm flipH="1" flipV="1">
              <a:off x="5020843" y="1994834"/>
              <a:ext cx="483808" cy="11216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0"/>
            <p:cNvSpPr>
              <a:spLocks noChangeShapeType="1"/>
            </p:cNvSpPr>
            <p:nvPr/>
          </p:nvSpPr>
          <p:spPr bwMode="auto">
            <a:xfrm flipV="1">
              <a:off x="6342957" y="1955805"/>
              <a:ext cx="476014" cy="11606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5"/>
            <p:cNvSpPr>
              <a:spLocks noChangeArrowheads="1"/>
            </p:cNvSpPr>
            <p:nvPr/>
          </p:nvSpPr>
          <p:spPr bwMode="auto">
            <a:xfrm>
              <a:off x="4923263" y="3116441"/>
              <a:ext cx="2138746" cy="70161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err="1"/>
                <a:t>Loopdata</a:t>
              </a:r>
              <a:endParaRPr lang="en-US" dirty="0"/>
            </a:p>
          </p:txBody>
        </p:sp>
        <p:sp>
          <p:nvSpPr>
            <p:cNvPr id="23" name="Oval 6"/>
            <p:cNvSpPr>
              <a:spLocks noChangeArrowheads="1"/>
            </p:cNvSpPr>
            <p:nvPr/>
          </p:nvSpPr>
          <p:spPr bwMode="auto">
            <a:xfrm>
              <a:off x="6120990" y="1502813"/>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Volume</a:t>
              </a:r>
            </a:p>
          </p:txBody>
        </p:sp>
        <p:sp>
          <p:nvSpPr>
            <p:cNvPr id="24" name="Oval 8"/>
            <p:cNvSpPr>
              <a:spLocks noChangeArrowheads="1"/>
            </p:cNvSpPr>
            <p:nvPr/>
          </p:nvSpPr>
          <p:spPr bwMode="auto">
            <a:xfrm>
              <a:off x="4324863" y="1504753"/>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err="1"/>
                <a:t>LoopID</a:t>
              </a:r>
              <a:endParaRPr lang="en-US" u="sng" dirty="0"/>
            </a:p>
          </p:txBody>
        </p:sp>
        <p:sp>
          <p:nvSpPr>
            <p:cNvPr id="25" name="Oval 24"/>
            <p:cNvSpPr>
              <a:spLocks noChangeArrowheads="1"/>
            </p:cNvSpPr>
            <p:nvPr/>
          </p:nvSpPr>
          <p:spPr bwMode="auto">
            <a:xfrm>
              <a:off x="2712764" y="2245736"/>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Timestamp</a:t>
              </a:r>
            </a:p>
          </p:txBody>
        </p:sp>
        <p:sp>
          <p:nvSpPr>
            <p:cNvPr id="26" name="Oval 6"/>
            <p:cNvSpPr>
              <a:spLocks noChangeArrowheads="1"/>
            </p:cNvSpPr>
            <p:nvPr/>
          </p:nvSpPr>
          <p:spPr bwMode="auto">
            <a:xfrm>
              <a:off x="7751680" y="2104173"/>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Speed</a:t>
              </a:r>
            </a:p>
          </p:txBody>
        </p:sp>
      </p:grpSp>
      <p:sp>
        <p:nvSpPr>
          <p:cNvPr id="8" name="Date Placeholder 7"/>
          <p:cNvSpPr>
            <a:spLocks noGrp="1"/>
          </p:cNvSpPr>
          <p:nvPr>
            <p:ph type="dt" sz="half" idx="10"/>
          </p:nvPr>
        </p:nvSpPr>
        <p:spPr/>
        <p:txBody>
          <a:bodyPr/>
          <a:lstStyle/>
          <a:p>
            <a:fld id="{C4DF4965-7418-4C49-BFD7-FB78C9D1AF34}" type="datetime1">
              <a:rPr lang="en-US" smtClean="0"/>
              <a:t>2/18/2021</a:t>
            </a:fld>
            <a:endParaRPr lang="en-US" dirty="0"/>
          </a:p>
        </p:txBody>
      </p:sp>
      <p:sp>
        <p:nvSpPr>
          <p:cNvPr id="9" name="Footer Placeholder 8"/>
          <p:cNvSpPr>
            <a:spLocks noGrp="1"/>
          </p:cNvSpPr>
          <p:nvPr>
            <p:ph type="ftr" sz="quarter" idx="11"/>
          </p:nvPr>
        </p:nvSpPr>
        <p:spPr/>
        <p:txBody>
          <a:bodyPr/>
          <a:lstStyle/>
          <a:p>
            <a:r>
              <a:rPr lang="en-US" dirty="0"/>
              <a:t>Transportation Big Data Analytics</a:t>
            </a:r>
          </a:p>
        </p:txBody>
      </p:sp>
      <p:sp>
        <p:nvSpPr>
          <p:cNvPr id="10" name="Slide Number Placeholder 9"/>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63597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a:t>
            </a:r>
            <a:r>
              <a:rPr lang="zh-CN" altLang="en-US" dirty="0"/>
              <a:t>图中的键</a:t>
            </a:r>
            <a:endParaRPr lang="en-US" dirty="0"/>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solidFill>
                <a:schemeClr val="accent2"/>
              </a:solidFill>
            </a:endParaRPr>
          </a:p>
          <a:p>
            <a:r>
              <a:rPr lang="en-US" b="1" dirty="0" err="1"/>
              <a:t>StudentID</a:t>
            </a:r>
            <a:r>
              <a:rPr lang="en-US" dirty="0"/>
              <a:t> </a:t>
            </a:r>
            <a:r>
              <a:rPr lang="zh-CN" altLang="en-US" dirty="0"/>
              <a:t>和</a:t>
            </a:r>
            <a:r>
              <a:rPr lang="en-US" dirty="0"/>
              <a:t> </a:t>
            </a:r>
            <a:r>
              <a:rPr lang="en-US" b="1" dirty="0"/>
              <a:t>SSN</a:t>
            </a:r>
            <a:r>
              <a:rPr lang="en-US" dirty="0"/>
              <a:t> </a:t>
            </a:r>
            <a:r>
              <a:rPr lang="zh-CN" altLang="en-US" dirty="0"/>
              <a:t>都可以作为键</a:t>
            </a:r>
            <a:r>
              <a:rPr lang="en-US" dirty="0"/>
              <a:t>. </a:t>
            </a:r>
          </a:p>
          <a:p>
            <a:r>
              <a:rPr lang="zh-CN" altLang="en-US" dirty="0">
                <a:solidFill>
                  <a:srgbClr val="FF0000"/>
                </a:solidFill>
              </a:rPr>
              <a:t>如何在</a:t>
            </a:r>
            <a:r>
              <a:rPr lang="en-US" altLang="zh-CN" dirty="0">
                <a:solidFill>
                  <a:srgbClr val="FF0000"/>
                </a:solidFill>
              </a:rPr>
              <a:t>E/R</a:t>
            </a:r>
            <a:r>
              <a:rPr lang="zh-CN" altLang="en-US" dirty="0">
                <a:solidFill>
                  <a:srgbClr val="FF0000"/>
                </a:solidFill>
              </a:rPr>
              <a:t>图中指定多个键？</a:t>
            </a:r>
            <a:endParaRPr lang="en-US" altLang="zh-CN" dirty="0">
              <a:solidFill>
                <a:srgbClr val="FF0000"/>
              </a:solidFill>
            </a:endParaRPr>
          </a:p>
          <a:p>
            <a:r>
              <a:rPr lang="zh-CN" altLang="en-US" dirty="0"/>
              <a:t>没有标准的方式！我们得选一个。</a:t>
            </a:r>
            <a:endParaRPr lang="en-US" dirty="0"/>
          </a:p>
        </p:txBody>
      </p:sp>
      <p:grpSp>
        <p:nvGrpSpPr>
          <p:cNvPr id="17" name="Group 16"/>
          <p:cNvGrpSpPr/>
          <p:nvPr/>
        </p:nvGrpSpPr>
        <p:grpSpPr>
          <a:xfrm>
            <a:off x="2852483" y="1662920"/>
            <a:ext cx="6490208" cy="2315246"/>
            <a:chOff x="2712764" y="1502813"/>
            <a:chExt cx="6490208" cy="2315246"/>
          </a:xfrm>
        </p:grpSpPr>
        <p:sp>
          <p:nvSpPr>
            <p:cNvPr id="18" name="Line 10"/>
            <p:cNvSpPr>
              <a:spLocks noChangeShapeType="1"/>
            </p:cNvSpPr>
            <p:nvPr/>
          </p:nvSpPr>
          <p:spPr bwMode="auto">
            <a:xfrm flipV="1">
              <a:off x="7062009" y="2542039"/>
              <a:ext cx="1332941" cy="8178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9"/>
            <p:cNvSpPr>
              <a:spLocks noChangeShapeType="1"/>
            </p:cNvSpPr>
            <p:nvPr/>
          </p:nvSpPr>
          <p:spPr bwMode="auto">
            <a:xfrm flipH="1" flipV="1">
              <a:off x="3569551" y="2663907"/>
              <a:ext cx="1353712" cy="6849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4"/>
            <p:cNvSpPr>
              <a:spLocks noChangeShapeType="1"/>
            </p:cNvSpPr>
            <p:nvPr/>
          </p:nvSpPr>
          <p:spPr bwMode="auto">
            <a:xfrm flipH="1" flipV="1">
              <a:off x="5020843" y="1994834"/>
              <a:ext cx="483808" cy="11216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0"/>
            <p:cNvSpPr>
              <a:spLocks noChangeShapeType="1"/>
            </p:cNvSpPr>
            <p:nvPr/>
          </p:nvSpPr>
          <p:spPr bwMode="auto">
            <a:xfrm flipV="1">
              <a:off x="6342957" y="1955805"/>
              <a:ext cx="476014" cy="11606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5"/>
            <p:cNvSpPr>
              <a:spLocks noChangeArrowheads="1"/>
            </p:cNvSpPr>
            <p:nvPr/>
          </p:nvSpPr>
          <p:spPr bwMode="auto">
            <a:xfrm>
              <a:off x="4923263" y="3116441"/>
              <a:ext cx="2138746" cy="70161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Students</a:t>
              </a:r>
            </a:p>
          </p:txBody>
        </p:sp>
        <p:sp>
          <p:nvSpPr>
            <p:cNvPr id="23" name="Oval 6"/>
            <p:cNvSpPr>
              <a:spLocks noChangeArrowheads="1"/>
            </p:cNvSpPr>
            <p:nvPr/>
          </p:nvSpPr>
          <p:spPr bwMode="auto">
            <a:xfrm>
              <a:off x="6120990" y="1502813"/>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Name</a:t>
              </a:r>
            </a:p>
          </p:txBody>
        </p:sp>
        <p:sp>
          <p:nvSpPr>
            <p:cNvPr id="24" name="Oval 8"/>
            <p:cNvSpPr>
              <a:spLocks noChangeArrowheads="1"/>
            </p:cNvSpPr>
            <p:nvPr/>
          </p:nvSpPr>
          <p:spPr bwMode="auto">
            <a:xfrm>
              <a:off x="4324863" y="1504753"/>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SSN</a:t>
              </a:r>
            </a:p>
          </p:txBody>
        </p:sp>
        <p:sp>
          <p:nvSpPr>
            <p:cNvPr id="25" name="Oval 24"/>
            <p:cNvSpPr>
              <a:spLocks noChangeArrowheads="1"/>
            </p:cNvSpPr>
            <p:nvPr/>
          </p:nvSpPr>
          <p:spPr bwMode="auto">
            <a:xfrm>
              <a:off x="2712764" y="2245736"/>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err="1"/>
                <a:t>StudentID</a:t>
              </a:r>
              <a:endParaRPr lang="en-US" u="sng" dirty="0"/>
            </a:p>
          </p:txBody>
        </p:sp>
        <p:sp>
          <p:nvSpPr>
            <p:cNvPr id="26" name="Oval 6"/>
            <p:cNvSpPr>
              <a:spLocks noChangeArrowheads="1"/>
            </p:cNvSpPr>
            <p:nvPr/>
          </p:nvSpPr>
          <p:spPr bwMode="auto">
            <a:xfrm>
              <a:off x="7751680" y="2104173"/>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Phone</a:t>
              </a:r>
            </a:p>
          </p:txBody>
        </p:sp>
      </p:grpSp>
      <p:sp>
        <p:nvSpPr>
          <p:cNvPr id="7" name="Date Placeholder 6"/>
          <p:cNvSpPr>
            <a:spLocks noGrp="1"/>
          </p:cNvSpPr>
          <p:nvPr>
            <p:ph type="dt" sz="half" idx="10"/>
          </p:nvPr>
        </p:nvSpPr>
        <p:spPr/>
        <p:txBody>
          <a:bodyPr/>
          <a:lstStyle/>
          <a:p>
            <a:fld id="{DCB7DD42-F76B-4F8D-BC49-E88EEBBE25C6}"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842552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弱实体集</a:t>
            </a:r>
            <a:endParaRPr lang="en-US" dirty="0"/>
          </a:p>
        </p:txBody>
      </p:sp>
      <p:sp>
        <p:nvSpPr>
          <p:cNvPr id="3" name="Content Placeholder 2"/>
          <p:cNvSpPr>
            <a:spLocks noGrp="1"/>
          </p:cNvSpPr>
          <p:nvPr>
            <p:ph idx="1"/>
          </p:nvPr>
        </p:nvSpPr>
        <p:spPr>
          <a:xfrm>
            <a:off x="1097280" y="1240778"/>
            <a:ext cx="10058400" cy="5029393"/>
          </a:xfrm>
        </p:spPr>
        <p:txBody>
          <a:bodyPr>
            <a:normAutofit/>
          </a:bodyPr>
          <a:lstStyle/>
          <a:p>
            <a:r>
              <a:rPr lang="zh-CN" altLang="en-US" dirty="0"/>
              <a:t>当实体集的键来自与其相关的其他实体时，实体集是弱的。</a:t>
            </a:r>
            <a:endParaRPr lang="en-US" altLang="zh-CN" dirty="0"/>
          </a:p>
          <a:p>
            <a:endParaRPr lang="en-US" sz="2000" dirty="0"/>
          </a:p>
          <a:p>
            <a:r>
              <a:rPr lang="zh-CN" altLang="en-US" dirty="0"/>
              <a:t>弱实体集的原因</a:t>
            </a:r>
            <a:r>
              <a:rPr lang="en-US" dirty="0"/>
              <a:t>:</a:t>
            </a:r>
          </a:p>
          <a:p>
            <a:pPr lvl="1"/>
            <a:r>
              <a:rPr lang="zh-CN" altLang="en-US" dirty="0"/>
              <a:t>实体集根据与子类（如建筑物和教室）无关的分类划分为层次结构</a:t>
            </a:r>
            <a:endParaRPr lang="en-US" altLang="zh-CN" dirty="0"/>
          </a:p>
          <a:p>
            <a:pPr lvl="1"/>
            <a:r>
              <a:rPr lang="zh-CN" altLang="en-US" dirty="0"/>
              <a:t>将多路关系转换为二进制关系（例如，采购发票）</a:t>
            </a:r>
            <a:r>
              <a:rPr lang="en-US" dirty="0"/>
              <a:t>)</a:t>
            </a:r>
          </a:p>
          <a:p>
            <a:pPr lvl="1"/>
            <a:endParaRPr lang="en-US" sz="2000" dirty="0"/>
          </a:p>
          <a:p>
            <a:r>
              <a:rPr lang="zh-CN" altLang="en-US" dirty="0"/>
              <a:t>在</a:t>
            </a:r>
            <a:r>
              <a:rPr lang="en-US" altLang="zh-CN" dirty="0"/>
              <a:t>ER</a:t>
            </a:r>
            <a:r>
              <a:rPr lang="zh-CN" altLang="en-US" dirty="0"/>
              <a:t>图中：</a:t>
            </a:r>
            <a:endParaRPr lang="en-US" dirty="0"/>
          </a:p>
          <a:p>
            <a:pPr lvl="1"/>
            <a:r>
              <a:rPr lang="zh-CN" altLang="en-US" dirty="0"/>
              <a:t>弱实体集用</a:t>
            </a:r>
            <a:r>
              <a:rPr lang="zh-CN" altLang="en-US" dirty="0">
                <a:solidFill>
                  <a:srgbClr val="00B0F0"/>
                </a:solidFill>
              </a:rPr>
              <a:t>双边框矩形</a:t>
            </a:r>
            <a:r>
              <a:rPr lang="zh-CN" altLang="en-US" dirty="0"/>
              <a:t>显示。</a:t>
            </a:r>
            <a:endParaRPr lang="en-US" altLang="zh-CN" dirty="0"/>
          </a:p>
          <a:p>
            <a:pPr lvl="1"/>
            <a:r>
              <a:rPr lang="zh-CN" altLang="en-US" dirty="0"/>
              <a:t>弱实体的支持关系将显示为</a:t>
            </a:r>
            <a:r>
              <a:rPr lang="zh-CN" altLang="en-US" dirty="0">
                <a:solidFill>
                  <a:srgbClr val="00B0F0"/>
                </a:solidFill>
              </a:rPr>
              <a:t>双边界的菱形</a:t>
            </a:r>
            <a:r>
              <a:rPr lang="zh-CN" altLang="en-US" dirty="0"/>
              <a:t>。</a:t>
            </a:r>
            <a:endParaRPr lang="en-US" dirty="0"/>
          </a:p>
        </p:txBody>
      </p:sp>
      <p:sp>
        <p:nvSpPr>
          <p:cNvPr id="7" name="Date Placeholder 6"/>
          <p:cNvSpPr>
            <a:spLocks noGrp="1"/>
          </p:cNvSpPr>
          <p:nvPr>
            <p:ph type="dt" sz="half" idx="10"/>
          </p:nvPr>
        </p:nvSpPr>
        <p:spPr/>
        <p:txBody>
          <a:bodyPr/>
          <a:lstStyle/>
          <a:p>
            <a:fld id="{13A3DEA7-8B02-4F42-9F4D-68D2F897380E}"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447838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弱实体集</a:t>
            </a:r>
            <a:endParaRPr lang="en-US" dirty="0"/>
          </a:p>
        </p:txBody>
      </p:sp>
      <p:sp>
        <p:nvSpPr>
          <p:cNvPr id="3" name="Content Placeholder 2"/>
          <p:cNvSpPr>
            <a:spLocks noGrp="1"/>
          </p:cNvSpPr>
          <p:nvPr>
            <p:ph idx="1"/>
          </p:nvPr>
        </p:nvSpPr>
        <p:spPr>
          <a:xfrm>
            <a:off x="1097280" y="3450032"/>
            <a:ext cx="10058400" cy="2851193"/>
          </a:xfrm>
        </p:spPr>
        <p:txBody>
          <a:bodyPr>
            <a:normAutofit/>
          </a:bodyPr>
          <a:lstStyle/>
          <a:p>
            <a:pPr>
              <a:lnSpc>
                <a:spcPct val="100000"/>
              </a:lnSpc>
            </a:pPr>
            <a:r>
              <a:rPr lang="zh-CN" altLang="en-US" dirty="0"/>
              <a:t>如果</a:t>
            </a:r>
            <a:r>
              <a:rPr lang="en-US" altLang="zh-CN" dirty="0"/>
              <a:t>E</a:t>
            </a:r>
            <a:r>
              <a:rPr lang="zh-CN" altLang="en-US" dirty="0"/>
              <a:t>是一个弱实体集，那么它的键包括</a:t>
            </a:r>
            <a:r>
              <a:rPr lang="en-US" dirty="0"/>
              <a:t>:</a:t>
            </a:r>
          </a:p>
          <a:p>
            <a:pPr lvl="1">
              <a:lnSpc>
                <a:spcPct val="100000"/>
              </a:lnSpc>
            </a:pPr>
            <a:r>
              <a:rPr lang="zh-CN" altLang="en-US" dirty="0"/>
              <a:t>零个或更多自身属性，以及</a:t>
            </a:r>
            <a:endParaRPr lang="en-US" altLang="zh-CN" dirty="0"/>
          </a:p>
          <a:p>
            <a:pPr lvl="1">
              <a:lnSpc>
                <a:spcPct val="100000"/>
              </a:lnSpc>
            </a:pPr>
            <a:r>
              <a:rPr lang="zh-CN" altLang="en-US" dirty="0"/>
              <a:t>从</a:t>
            </a:r>
            <a:r>
              <a:rPr lang="en-US" altLang="zh-CN" dirty="0"/>
              <a:t>E</a:t>
            </a:r>
            <a:r>
              <a:rPr lang="zh-CN" altLang="en-US" dirty="0"/>
              <a:t>到其他实体集的某些多对一关系所达到的实体集的主属性。</a:t>
            </a:r>
            <a:endParaRPr lang="en-US" altLang="zh-CN" dirty="0"/>
          </a:p>
          <a:p>
            <a:pPr marL="201168" lvl="1" indent="0">
              <a:lnSpc>
                <a:spcPct val="100000"/>
              </a:lnSpc>
              <a:buNone/>
            </a:pPr>
            <a:endParaRPr lang="en-US" sz="2800" dirty="0"/>
          </a:p>
          <a:p>
            <a:pPr marL="201168" lvl="1" indent="0">
              <a:lnSpc>
                <a:spcPct val="100000"/>
              </a:lnSpc>
              <a:buNone/>
            </a:pPr>
            <a:r>
              <a:rPr lang="zh-CN" altLang="en-US" sz="2800" dirty="0"/>
              <a:t>弱实体集通常意味着多对一关系（包括作为特例的一对一关系）和引用完整性。</a:t>
            </a:r>
            <a:endParaRPr lang="en-US" sz="2800" dirty="0"/>
          </a:p>
        </p:txBody>
      </p:sp>
      <p:sp>
        <p:nvSpPr>
          <p:cNvPr id="14" name="Oval 11"/>
          <p:cNvSpPr>
            <a:spLocks noChangeArrowheads="1"/>
          </p:cNvSpPr>
          <p:nvPr/>
        </p:nvSpPr>
        <p:spPr bwMode="auto">
          <a:xfrm>
            <a:off x="1157476" y="2610797"/>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Address</a:t>
            </a:r>
          </a:p>
        </p:txBody>
      </p:sp>
      <p:grpSp>
        <p:nvGrpSpPr>
          <p:cNvPr id="24" name="Group 23"/>
          <p:cNvGrpSpPr/>
          <p:nvPr/>
        </p:nvGrpSpPr>
        <p:grpSpPr>
          <a:xfrm>
            <a:off x="7620170" y="1519361"/>
            <a:ext cx="1554480" cy="640080"/>
            <a:chOff x="3275280" y="1858721"/>
            <a:chExt cx="1554480" cy="640080"/>
          </a:xfrm>
        </p:grpSpPr>
        <p:sp>
          <p:nvSpPr>
            <p:cNvPr id="10" name="Rectangle 6"/>
            <p:cNvSpPr>
              <a:spLocks noChangeArrowheads="1"/>
            </p:cNvSpPr>
            <p:nvPr/>
          </p:nvSpPr>
          <p:spPr bwMode="auto">
            <a:xfrm>
              <a:off x="3363133" y="1946630"/>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Classrooms</a:t>
              </a:r>
            </a:p>
          </p:txBody>
        </p:sp>
        <p:sp>
          <p:nvSpPr>
            <p:cNvPr id="16" name="Rectangle 13"/>
            <p:cNvSpPr>
              <a:spLocks noChangeArrowheads="1"/>
            </p:cNvSpPr>
            <p:nvPr/>
          </p:nvSpPr>
          <p:spPr bwMode="auto">
            <a:xfrm>
              <a:off x="3275280" y="1858721"/>
              <a:ext cx="1554480" cy="640080"/>
            </a:xfrm>
            <a:prstGeom prst="rect">
              <a:avLst/>
            </a:prstGeom>
            <a:noFill/>
            <a:ln w="12700">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sp>
        <p:nvSpPr>
          <p:cNvPr id="21" name="Oval 11"/>
          <p:cNvSpPr>
            <a:spLocks noChangeArrowheads="1"/>
          </p:cNvSpPr>
          <p:nvPr/>
        </p:nvSpPr>
        <p:spPr bwMode="auto">
          <a:xfrm>
            <a:off x="847735" y="1607270"/>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Name</a:t>
            </a:r>
          </a:p>
        </p:txBody>
      </p:sp>
      <p:sp>
        <p:nvSpPr>
          <p:cNvPr id="23" name="Oval 10"/>
          <p:cNvSpPr>
            <a:spLocks noChangeArrowheads="1"/>
          </p:cNvSpPr>
          <p:nvPr/>
        </p:nvSpPr>
        <p:spPr bwMode="auto">
          <a:xfrm>
            <a:off x="3018125" y="2610797"/>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Designer</a:t>
            </a:r>
          </a:p>
        </p:txBody>
      </p:sp>
      <p:grpSp>
        <p:nvGrpSpPr>
          <p:cNvPr id="27" name="Group 26"/>
          <p:cNvGrpSpPr/>
          <p:nvPr/>
        </p:nvGrpSpPr>
        <p:grpSpPr>
          <a:xfrm>
            <a:off x="5060506" y="1519361"/>
            <a:ext cx="1920240" cy="640080"/>
            <a:chOff x="5574686" y="1995611"/>
            <a:chExt cx="1920240" cy="640080"/>
          </a:xfrm>
        </p:grpSpPr>
        <p:sp>
          <p:nvSpPr>
            <p:cNvPr id="11" name="AutoShape 7"/>
            <p:cNvSpPr>
              <a:spLocks noChangeArrowheads="1"/>
            </p:cNvSpPr>
            <p:nvPr/>
          </p:nvSpPr>
          <p:spPr bwMode="auto">
            <a:xfrm>
              <a:off x="5803286" y="2087050"/>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Have</a:t>
              </a:r>
            </a:p>
          </p:txBody>
        </p:sp>
        <p:sp>
          <p:nvSpPr>
            <p:cNvPr id="25" name="AutoShape 7"/>
            <p:cNvSpPr>
              <a:spLocks noChangeArrowheads="1"/>
            </p:cNvSpPr>
            <p:nvPr/>
          </p:nvSpPr>
          <p:spPr bwMode="auto">
            <a:xfrm>
              <a:off x="5574686" y="1995611"/>
              <a:ext cx="1920240" cy="640080"/>
            </a:xfrm>
            <a:prstGeom prst="diamond">
              <a:avLst/>
            </a:prstGeom>
            <a:no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endParaRPr lang="en-US" dirty="0"/>
            </a:p>
          </p:txBody>
        </p:sp>
      </p:grpSp>
      <p:sp>
        <p:nvSpPr>
          <p:cNvPr id="26" name="Rectangle 6"/>
          <p:cNvSpPr>
            <a:spLocks noChangeArrowheads="1"/>
          </p:cNvSpPr>
          <p:nvPr/>
        </p:nvSpPr>
        <p:spPr bwMode="auto">
          <a:xfrm>
            <a:off x="3019435" y="1607270"/>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Buildings</a:t>
            </a:r>
          </a:p>
        </p:txBody>
      </p:sp>
      <p:sp>
        <p:nvSpPr>
          <p:cNvPr id="28" name="Oval 11"/>
          <p:cNvSpPr>
            <a:spLocks noChangeArrowheads="1"/>
          </p:cNvSpPr>
          <p:nvPr/>
        </p:nvSpPr>
        <p:spPr bwMode="auto">
          <a:xfrm>
            <a:off x="9974750" y="1607270"/>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Number</a:t>
            </a:r>
          </a:p>
        </p:txBody>
      </p:sp>
      <p:sp>
        <p:nvSpPr>
          <p:cNvPr id="29" name="Oval 11"/>
          <p:cNvSpPr>
            <a:spLocks noChangeArrowheads="1"/>
          </p:cNvSpPr>
          <p:nvPr/>
        </p:nvSpPr>
        <p:spPr bwMode="auto">
          <a:xfrm>
            <a:off x="9568672" y="2574371"/>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Capacity</a:t>
            </a:r>
          </a:p>
        </p:txBody>
      </p:sp>
      <p:sp>
        <p:nvSpPr>
          <p:cNvPr id="30" name="Oval 11"/>
          <p:cNvSpPr>
            <a:spLocks noChangeArrowheads="1"/>
          </p:cNvSpPr>
          <p:nvPr/>
        </p:nvSpPr>
        <p:spPr bwMode="auto">
          <a:xfrm>
            <a:off x="7708023" y="2567981"/>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Space</a:t>
            </a:r>
          </a:p>
        </p:txBody>
      </p:sp>
      <p:cxnSp>
        <p:nvCxnSpPr>
          <p:cNvPr id="32" name="Straight Connector 31"/>
          <p:cNvCxnSpPr>
            <a:stCxn id="26" idx="3"/>
            <a:endCxn id="25" idx="1"/>
          </p:cNvCxnSpPr>
          <p:nvPr/>
        </p:nvCxnSpPr>
        <p:spPr>
          <a:xfrm>
            <a:off x="4391035" y="1835870"/>
            <a:ext cx="669471" cy="353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25" idx="3"/>
            <a:endCxn id="16" idx="1"/>
          </p:cNvCxnSpPr>
          <p:nvPr/>
        </p:nvCxnSpPr>
        <p:spPr>
          <a:xfrm>
            <a:off x="6980746" y="1839401"/>
            <a:ext cx="639424"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21" idx="6"/>
            <a:endCxn id="26" idx="1"/>
          </p:cNvCxnSpPr>
          <p:nvPr/>
        </p:nvCxnSpPr>
        <p:spPr>
          <a:xfrm>
            <a:off x="2219335" y="1835870"/>
            <a:ext cx="800100"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26" idx="2"/>
            <a:endCxn id="23" idx="0"/>
          </p:cNvCxnSpPr>
          <p:nvPr/>
        </p:nvCxnSpPr>
        <p:spPr>
          <a:xfrm flipH="1">
            <a:off x="3703925" y="2064470"/>
            <a:ext cx="1310" cy="54632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endCxn id="14" idx="7"/>
          </p:cNvCxnSpPr>
          <p:nvPr/>
        </p:nvCxnSpPr>
        <p:spPr>
          <a:xfrm flipH="1">
            <a:off x="2328210" y="2064470"/>
            <a:ext cx="689915" cy="613282"/>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6" idx="2"/>
            <a:endCxn id="30" idx="0"/>
          </p:cNvCxnSpPr>
          <p:nvPr/>
        </p:nvCxnSpPr>
        <p:spPr>
          <a:xfrm flipH="1">
            <a:off x="8393823" y="2159441"/>
            <a:ext cx="3587" cy="40854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6" idx="3"/>
            <a:endCxn id="28" idx="2"/>
          </p:cNvCxnSpPr>
          <p:nvPr/>
        </p:nvCxnSpPr>
        <p:spPr>
          <a:xfrm flipV="1">
            <a:off x="9174650" y="1835870"/>
            <a:ext cx="800100" cy="353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29" idx="1"/>
          </p:cNvCxnSpPr>
          <p:nvPr/>
        </p:nvCxnSpPr>
        <p:spPr>
          <a:xfrm flipH="1" flipV="1">
            <a:off x="9170799" y="2155910"/>
            <a:ext cx="598739" cy="485416"/>
          </a:xfrm>
          <a:prstGeom prst="line">
            <a:avLst/>
          </a:prstGeom>
        </p:spPr>
        <p:style>
          <a:lnRef idx="1">
            <a:schemeClr val="dk1"/>
          </a:lnRef>
          <a:fillRef idx="0">
            <a:schemeClr val="dk1"/>
          </a:fillRef>
          <a:effectRef idx="0">
            <a:schemeClr val="dk1"/>
          </a:effectRef>
          <a:fontRef idx="minor">
            <a:schemeClr val="tx1"/>
          </a:fontRef>
        </p:style>
      </p:cxnSp>
      <p:sp>
        <p:nvSpPr>
          <p:cNvPr id="50" name="Arc 49"/>
          <p:cNvSpPr/>
          <p:nvPr/>
        </p:nvSpPr>
        <p:spPr>
          <a:xfrm flipH="1" flipV="1">
            <a:off x="4391061" y="1717038"/>
            <a:ext cx="228574" cy="228574"/>
          </a:xfrm>
          <a:prstGeom prst="arc">
            <a:avLst>
              <a:gd name="adj1" fmla="val 16200000"/>
              <a:gd name="adj2" fmla="val 5382705"/>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0862405-0420-40BB-A219-BA945191E580}"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906346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弱实体集</a:t>
            </a:r>
            <a:endParaRPr lang="en-US" dirty="0"/>
          </a:p>
        </p:txBody>
      </p:sp>
      <p:sp>
        <p:nvSpPr>
          <p:cNvPr id="3" name="Content Placeholder 2"/>
          <p:cNvSpPr>
            <a:spLocks noGrp="1"/>
          </p:cNvSpPr>
          <p:nvPr>
            <p:ph idx="1"/>
          </p:nvPr>
        </p:nvSpPr>
        <p:spPr>
          <a:xfrm>
            <a:off x="1097280" y="4426856"/>
            <a:ext cx="10058400" cy="1874369"/>
          </a:xfrm>
        </p:spPr>
        <p:txBody>
          <a:bodyPr/>
          <a:lstStyle/>
          <a:p>
            <a:r>
              <a:rPr lang="zh-CN" altLang="en-US" dirty="0"/>
              <a:t>重要提示：不要过度使用弱实体集。</a:t>
            </a:r>
            <a:endParaRPr lang="en-US" altLang="zh-CN" dirty="0"/>
          </a:p>
          <a:p>
            <a:r>
              <a:rPr lang="zh-CN" altLang="en-US" dirty="0"/>
              <a:t>在多数情况下，引入一个属性作为键就足够了（例如，为</a:t>
            </a:r>
            <a:r>
              <a:rPr lang="en-US" altLang="zh-CN" b="1" dirty="0"/>
              <a:t>Beers</a:t>
            </a:r>
            <a:r>
              <a:rPr lang="zh-CN" altLang="en-US" dirty="0"/>
              <a:t>创建一些</a:t>
            </a:r>
            <a:r>
              <a:rPr lang="en-US" altLang="zh-CN" dirty="0" err="1"/>
              <a:t>ProductID</a:t>
            </a:r>
            <a:r>
              <a:rPr lang="zh-CN" altLang="en-US" dirty="0"/>
              <a:t>）</a:t>
            </a:r>
            <a:endParaRPr lang="en-US" dirty="0"/>
          </a:p>
        </p:txBody>
      </p:sp>
      <p:sp>
        <p:nvSpPr>
          <p:cNvPr id="7" name="Oval 11"/>
          <p:cNvSpPr>
            <a:spLocks noChangeArrowheads="1"/>
          </p:cNvSpPr>
          <p:nvPr/>
        </p:nvSpPr>
        <p:spPr bwMode="auto">
          <a:xfrm>
            <a:off x="1451427" y="3129722"/>
            <a:ext cx="1309953"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Phone</a:t>
            </a:r>
          </a:p>
        </p:txBody>
      </p:sp>
      <p:grpSp>
        <p:nvGrpSpPr>
          <p:cNvPr id="8" name="Group 7"/>
          <p:cNvGrpSpPr/>
          <p:nvPr/>
        </p:nvGrpSpPr>
        <p:grpSpPr>
          <a:xfrm>
            <a:off x="7561095" y="2311803"/>
            <a:ext cx="1554480" cy="640080"/>
            <a:chOff x="3275280" y="1858721"/>
            <a:chExt cx="1554480" cy="640080"/>
          </a:xfrm>
        </p:grpSpPr>
        <p:sp>
          <p:nvSpPr>
            <p:cNvPr id="9" name="Rectangle 6"/>
            <p:cNvSpPr>
              <a:spLocks noChangeArrowheads="1"/>
            </p:cNvSpPr>
            <p:nvPr/>
          </p:nvSpPr>
          <p:spPr bwMode="auto">
            <a:xfrm>
              <a:off x="3363133" y="1946630"/>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Beers</a:t>
              </a:r>
            </a:p>
          </p:txBody>
        </p:sp>
        <p:sp>
          <p:nvSpPr>
            <p:cNvPr id="10" name="Rectangle 13"/>
            <p:cNvSpPr>
              <a:spLocks noChangeArrowheads="1"/>
            </p:cNvSpPr>
            <p:nvPr/>
          </p:nvSpPr>
          <p:spPr bwMode="auto">
            <a:xfrm>
              <a:off x="3275280" y="1858721"/>
              <a:ext cx="1554480" cy="640080"/>
            </a:xfrm>
            <a:prstGeom prst="rect">
              <a:avLst/>
            </a:prstGeom>
            <a:noFill/>
            <a:ln w="12700">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sp>
        <p:nvSpPr>
          <p:cNvPr id="11" name="Oval 11"/>
          <p:cNvSpPr>
            <a:spLocks noChangeArrowheads="1"/>
          </p:cNvSpPr>
          <p:nvPr/>
        </p:nvSpPr>
        <p:spPr bwMode="auto">
          <a:xfrm>
            <a:off x="1079965" y="2399971"/>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Name</a:t>
            </a:r>
          </a:p>
        </p:txBody>
      </p:sp>
      <p:sp>
        <p:nvSpPr>
          <p:cNvPr id="12" name="Oval 10"/>
          <p:cNvSpPr>
            <a:spLocks noChangeArrowheads="1"/>
          </p:cNvSpPr>
          <p:nvPr/>
        </p:nvSpPr>
        <p:spPr bwMode="auto">
          <a:xfrm>
            <a:off x="1389780" y="1664926"/>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Address</a:t>
            </a:r>
          </a:p>
        </p:txBody>
      </p:sp>
      <p:grpSp>
        <p:nvGrpSpPr>
          <p:cNvPr id="13" name="Group 12"/>
          <p:cNvGrpSpPr/>
          <p:nvPr/>
        </p:nvGrpSpPr>
        <p:grpSpPr>
          <a:xfrm>
            <a:off x="5132060" y="2299431"/>
            <a:ext cx="1920240" cy="640080"/>
            <a:chOff x="5574686" y="1995611"/>
            <a:chExt cx="1920240" cy="640080"/>
          </a:xfrm>
        </p:grpSpPr>
        <p:sp>
          <p:nvSpPr>
            <p:cNvPr id="14" name="AutoShape 7"/>
            <p:cNvSpPr>
              <a:spLocks noChangeArrowheads="1"/>
            </p:cNvSpPr>
            <p:nvPr/>
          </p:nvSpPr>
          <p:spPr bwMode="auto">
            <a:xfrm>
              <a:off x="5803286" y="2087050"/>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Make</a:t>
              </a:r>
            </a:p>
          </p:txBody>
        </p:sp>
        <p:sp>
          <p:nvSpPr>
            <p:cNvPr id="15" name="AutoShape 7"/>
            <p:cNvSpPr>
              <a:spLocks noChangeArrowheads="1"/>
            </p:cNvSpPr>
            <p:nvPr/>
          </p:nvSpPr>
          <p:spPr bwMode="auto">
            <a:xfrm>
              <a:off x="5574686" y="1995611"/>
              <a:ext cx="1920240" cy="640080"/>
            </a:xfrm>
            <a:prstGeom prst="diamond">
              <a:avLst/>
            </a:prstGeom>
            <a:no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endParaRPr lang="en-US" dirty="0"/>
            </a:p>
          </p:txBody>
        </p:sp>
      </p:grpSp>
      <p:sp>
        <p:nvSpPr>
          <p:cNvPr id="16" name="Rectangle 6"/>
          <p:cNvSpPr>
            <a:spLocks noChangeArrowheads="1"/>
          </p:cNvSpPr>
          <p:nvPr/>
        </p:nvSpPr>
        <p:spPr bwMode="auto">
          <a:xfrm>
            <a:off x="3251665" y="2399971"/>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Breweries</a:t>
            </a:r>
          </a:p>
        </p:txBody>
      </p:sp>
      <p:sp>
        <p:nvSpPr>
          <p:cNvPr id="17" name="Oval 11"/>
          <p:cNvSpPr>
            <a:spLocks noChangeArrowheads="1"/>
          </p:cNvSpPr>
          <p:nvPr/>
        </p:nvSpPr>
        <p:spPr bwMode="auto">
          <a:xfrm>
            <a:off x="9800902" y="2399812"/>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Name</a:t>
            </a:r>
          </a:p>
        </p:txBody>
      </p:sp>
      <p:sp>
        <p:nvSpPr>
          <p:cNvPr id="18" name="Oval 11"/>
          <p:cNvSpPr>
            <a:spLocks noChangeArrowheads="1"/>
          </p:cNvSpPr>
          <p:nvPr/>
        </p:nvSpPr>
        <p:spPr bwMode="auto">
          <a:xfrm>
            <a:off x="9458238" y="3132082"/>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Type</a:t>
            </a:r>
          </a:p>
        </p:txBody>
      </p:sp>
      <p:sp>
        <p:nvSpPr>
          <p:cNvPr id="19" name="Oval 11"/>
          <p:cNvSpPr>
            <a:spLocks noChangeArrowheads="1"/>
          </p:cNvSpPr>
          <p:nvPr/>
        </p:nvSpPr>
        <p:spPr bwMode="auto">
          <a:xfrm>
            <a:off x="9458238" y="1664926"/>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ABV</a:t>
            </a:r>
          </a:p>
        </p:txBody>
      </p:sp>
      <p:cxnSp>
        <p:nvCxnSpPr>
          <p:cNvPr id="20" name="Straight Connector 19"/>
          <p:cNvCxnSpPr>
            <a:stCxn id="16" idx="3"/>
            <a:endCxn id="15" idx="1"/>
          </p:cNvCxnSpPr>
          <p:nvPr/>
        </p:nvCxnSpPr>
        <p:spPr>
          <a:xfrm flipV="1">
            <a:off x="4623265" y="2619471"/>
            <a:ext cx="508795" cy="91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5" idx="3"/>
            <a:endCxn id="10" idx="1"/>
          </p:cNvCxnSpPr>
          <p:nvPr/>
        </p:nvCxnSpPr>
        <p:spPr>
          <a:xfrm>
            <a:off x="7052300" y="2619471"/>
            <a:ext cx="508795" cy="1237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1" idx="6"/>
            <a:endCxn id="16" idx="1"/>
          </p:cNvCxnSpPr>
          <p:nvPr/>
        </p:nvCxnSpPr>
        <p:spPr>
          <a:xfrm>
            <a:off x="2451565" y="2628571"/>
            <a:ext cx="80010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6" idx="1"/>
            <a:endCxn id="12" idx="5"/>
          </p:cNvCxnSpPr>
          <p:nvPr/>
        </p:nvCxnSpPr>
        <p:spPr>
          <a:xfrm flipH="1" flipV="1">
            <a:off x="2560514" y="2055171"/>
            <a:ext cx="691151" cy="5734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6" idx="1"/>
            <a:endCxn id="7" idx="7"/>
          </p:cNvCxnSpPr>
          <p:nvPr/>
        </p:nvCxnSpPr>
        <p:spPr>
          <a:xfrm flipH="1">
            <a:off x="2569542" y="2628571"/>
            <a:ext cx="682123" cy="56810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0" idx="3"/>
            <a:endCxn id="19" idx="3"/>
          </p:cNvCxnSpPr>
          <p:nvPr/>
        </p:nvCxnSpPr>
        <p:spPr>
          <a:xfrm flipV="1">
            <a:off x="9115575" y="2055171"/>
            <a:ext cx="543529" cy="5766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0" idx="3"/>
            <a:endCxn id="17" idx="2"/>
          </p:cNvCxnSpPr>
          <p:nvPr/>
        </p:nvCxnSpPr>
        <p:spPr>
          <a:xfrm flipV="1">
            <a:off x="9115575" y="2628412"/>
            <a:ext cx="685327" cy="343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8" idx="1"/>
            <a:endCxn id="10" idx="3"/>
          </p:cNvCxnSpPr>
          <p:nvPr/>
        </p:nvCxnSpPr>
        <p:spPr>
          <a:xfrm flipH="1" flipV="1">
            <a:off x="9115575" y="2631843"/>
            <a:ext cx="543529" cy="567194"/>
          </a:xfrm>
          <a:prstGeom prst="line">
            <a:avLst/>
          </a:prstGeom>
        </p:spPr>
        <p:style>
          <a:lnRef idx="1">
            <a:schemeClr val="dk1"/>
          </a:lnRef>
          <a:fillRef idx="0">
            <a:schemeClr val="dk1"/>
          </a:fillRef>
          <a:effectRef idx="0">
            <a:schemeClr val="dk1"/>
          </a:effectRef>
          <a:fontRef idx="minor">
            <a:schemeClr val="tx1"/>
          </a:fontRef>
        </p:style>
      </p:cxnSp>
      <p:sp>
        <p:nvSpPr>
          <p:cNvPr id="28" name="Arc 27"/>
          <p:cNvSpPr/>
          <p:nvPr/>
        </p:nvSpPr>
        <p:spPr>
          <a:xfrm flipH="1" flipV="1">
            <a:off x="4623291" y="2509739"/>
            <a:ext cx="228574" cy="228574"/>
          </a:xfrm>
          <a:prstGeom prst="arc">
            <a:avLst>
              <a:gd name="adj1" fmla="val 16200000"/>
              <a:gd name="adj2" fmla="val 5382705"/>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Date Placeholder 28"/>
          <p:cNvSpPr>
            <a:spLocks noGrp="1"/>
          </p:cNvSpPr>
          <p:nvPr>
            <p:ph type="dt" sz="half" idx="10"/>
          </p:nvPr>
        </p:nvSpPr>
        <p:spPr/>
        <p:txBody>
          <a:bodyPr/>
          <a:lstStyle/>
          <a:p>
            <a:fld id="{20E940FB-DC4C-4527-A3D0-3E357A14E38A}" type="datetime1">
              <a:rPr lang="en-US" smtClean="0"/>
              <a:t>2/18/2021</a:t>
            </a:fld>
            <a:endParaRPr lang="en-US" dirty="0"/>
          </a:p>
        </p:txBody>
      </p:sp>
      <p:sp>
        <p:nvSpPr>
          <p:cNvPr id="30" name="Footer Placeholder 29"/>
          <p:cNvSpPr>
            <a:spLocks noGrp="1"/>
          </p:cNvSpPr>
          <p:nvPr>
            <p:ph type="ftr" sz="quarter" idx="11"/>
          </p:nvPr>
        </p:nvSpPr>
        <p:spPr/>
        <p:txBody>
          <a:bodyPr/>
          <a:lstStyle/>
          <a:p>
            <a:r>
              <a:rPr lang="en-US" dirty="0"/>
              <a:t>Transportation Big Data Analytics</a:t>
            </a:r>
          </a:p>
        </p:txBody>
      </p:sp>
      <p:sp>
        <p:nvSpPr>
          <p:cNvPr id="31" name="Slide Number Placeholder 30"/>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111161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ER</a:t>
            </a:r>
            <a:r>
              <a:rPr lang="zh-CN" altLang="en-US" dirty="0"/>
              <a:t>图回顾</a:t>
            </a:r>
            <a:endParaRPr lang="en-US" dirty="0"/>
          </a:p>
        </p:txBody>
      </p:sp>
      <p:sp>
        <p:nvSpPr>
          <p:cNvPr id="3" name="Content Placeholder 2"/>
          <p:cNvSpPr>
            <a:spLocks noGrp="1"/>
          </p:cNvSpPr>
          <p:nvPr>
            <p:ph idx="1"/>
          </p:nvPr>
        </p:nvSpPr>
        <p:spPr/>
        <p:txBody>
          <a:bodyPr/>
          <a:lstStyle/>
          <a:p>
            <a:pPr lvl="1"/>
            <a:r>
              <a:rPr lang="zh-CN" altLang="en-US" dirty="0"/>
              <a:t>每个实体集都应该有一个键。</a:t>
            </a:r>
            <a:endParaRPr lang="en-US" altLang="zh-CN" dirty="0"/>
          </a:p>
          <a:p>
            <a:pPr lvl="1"/>
            <a:r>
              <a:rPr lang="zh-CN" altLang="en-US" dirty="0"/>
              <a:t>如果有多个候选密键，请选择一个。</a:t>
            </a:r>
            <a:endParaRPr lang="en-US" altLang="zh-CN" dirty="0"/>
          </a:p>
          <a:p>
            <a:pPr lvl="1"/>
            <a:r>
              <a:rPr lang="zh-CN" altLang="en-US" dirty="0"/>
              <a:t>不要添加不必要的关系</a:t>
            </a:r>
            <a:endParaRPr lang="en-US" altLang="zh-CN" dirty="0"/>
          </a:p>
          <a:p>
            <a:pPr lvl="1"/>
            <a:endParaRPr lang="en-US" dirty="0"/>
          </a:p>
          <a:p>
            <a:pPr lvl="1"/>
            <a:endParaRPr lang="en-US" dirty="0"/>
          </a:p>
          <a:p>
            <a:r>
              <a:rPr lang="zh-CN" altLang="en-US" dirty="0">
                <a:solidFill>
                  <a:srgbClr val="FF0000"/>
                </a:solidFill>
              </a:rPr>
              <a:t>哪种关系是不必要的？</a:t>
            </a:r>
            <a:endParaRPr lang="en-US" dirty="0">
              <a:solidFill>
                <a:srgbClr val="FF0000"/>
              </a:solidFill>
            </a:endParaRPr>
          </a:p>
        </p:txBody>
      </p:sp>
      <p:sp>
        <p:nvSpPr>
          <p:cNvPr id="7" name="Rectangle 5"/>
          <p:cNvSpPr>
            <a:spLocks noChangeArrowheads="1"/>
          </p:cNvSpPr>
          <p:nvPr/>
        </p:nvSpPr>
        <p:spPr bwMode="auto">
          <a:xfrm>
            <a:off x="2438400" y="5365656"/>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Animals</a:t>
            </a:r>
          </a:p>
        </p:txBody>
      </p:sp>
      <p:sp>
        <p:nvSpPr>
          <p:cNvPr id="8" name="AutoShape 7"/>
          <p:cNvSpPr>
            <a:spLocks noChangeArrowheads="1"/>
          </p:cNvSpPr>
          <p:nvPr/>
        </p:nvSpPr>
        <p:spPr bwMode="auto">
          <a:xfrm>
            <a:off x="2438400" y="4102100"/>
            <a:ext cx="137160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Care for</a:t>
            </a:r>
          </a:p>
        </p:txBody>
      </p:sp>
      <p:sp>
        <p:nvSpPr>
          <p:cNvPr id="9" name="Rectangle 5"/>
          <p:cNvSpPr>
            <a:spLocks noChangeArrowheads="1"/>
          </p:cNvSpPr>
          <p:nvPr/>
        </p:nvSpPr>
        <p:spPr bwMode="auto">
          <a:xfrm>
            <a:off x="5212080" y="4102100"/>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Caretakers</a:t>
            </a:r>
          </a:p>
        </p:txBody>
      </p:sp>
      <p:sp>
        <p:nvSpPr>
          <p:cNvPr id="10" name="Rectangle 5"/>
          <p:cNvSpPr>
            <a:spLocks noChangeArrowheads="1"/>
          </p:cNvSpPr>
          <p:nvPr/>
        </p:nvSpPr>
        <p:spPr bwMode="auto">
          <a:xfrm>
            <a:off x="7985760" y="5365656"/>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Exhibits</a:t>
            </a:r>
          </a:p>
        </p:txBody>
      </p:sp>
      <p:sp>
        <p:nvSpPr>
          <p:cNvPr id="11" name="AutoShape 7"/>
          <p:cNvSpPr>
            <a:spLocks noChangeArrowheads="1"/>
          </p:cNvSpPr>
          <p:nvPr/>
        </p:nvSpPr>
        <p:spPr bwMode="auto">
          <a:xfrm>
            <a:off x="7985760" y="4102100"/>
            <a:ext cx="137160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Work in</a:t>
            </a:r>
          </a:p>
        </p:txBody>
      </p:sp>
      <p:sp>
        <p:nvSpPr>
          <p:cNvPr id="12" name="AutoShape 7"/>
          <p:cNvSpPr>
            <a:spLocks noChangeArrowheads="1"/>
          </p:cNvSpPr>
          <p:nvPr/>
        </p:nvSpPr>
        <p:spPr bwMode="auto">
          <a:xfrm>
            <a:off x="5212080" y="5365656"/>
            <a:ext cx="137160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Hold</a:t>
            </a:r>
          </a:p>
        </p:txBody>
      </p:sp>
      <p:cxnSp>
        <p:nvCxnSpPr>
          <p:cNvPr id="20" name="Straight Connector 19"/>
          <p:cNvCxnSpPr>
            <a:stCxn id="9" idx="1"/>
            <a:endCxn id="8" idx="3"/>
          </p:cNvCxnSpPr>
          <p:nvPr/>
        </p:nvCxnSpPr>
        <p:spPr>
          <a:xfrm flipH="1">
            <a:off x="3810000" y="4330700"/>
            <a:ext cx="1402080" cy="0"/>
          </a:xfrm>
          <a:prstGeom prst="line">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2" name="Straight Connector 21"/>
          <p:cNvCxnSpPr>
            <a:stCxn id="8" idx="2"/>
            <a:endCxn id="7" idx="0"/>
          </p:cNvCxnSpPr>
          <p:nvPr/>
        </p:nvCxnSpPr>
        <p:spPr>
          <a:xfrm>
            <a:off x="3124200" y="4559300"/>
            <a:ext cx="0" cy="80635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7" idx="3"/>
            <a:endCxn id="12" idx="1"/>
          </p:cNvCxnSpPr>
          <p:nvPr/>
        </p:nvCxnSpPr>
        <p:spPr>
          <a:xfrm>
            <a:off x="3810000" y="5594256"/>
            <a:ext cx="140208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2" idx="3"/>
            <a:endCxn id="10" idx="1"/>
          </p:cNvCxnSpPr>
          <p:nvPr/>
        </p:nvCxnSpPr>
        <p:spPr>
          <a:xfrm>
            <a:off x="6583680" y="5594256"/>
            <a:ext cx="1402080" cy="0"/>
          </a:xfrm>
          <a:prstGeom prst="line">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a:stCxn id="10" idx="0"/>
            <a:endCxn id="11" idx="2"/>
          </p:cNvCxnSpPr>
          <p:nvPr/>
        </p:nvCxnSpPr>
        <p:spPr>
          <a:xfrm flipV="1">
            <a:off x="8671560" y="4559300"/>
            <a:ext cx="0" cy="806356"/>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9" idx="3"/>
            <a:endCxn id="11" idx="1"/>
          </p:cNvCxnSpPr>
          <p:nvPr/>
        </p:nvCxnSpPr>
        <p:spPr>
          <a:xfrm>
            <a:off x="6583680" y="4330700"/>
            <a:ext cx="1402080" cy="0"/>
          </a:xfrm>
          <a:prstGeom prst="line">
            <a:avLst/>
          </a:prstGeom>
        </p:spPr>
        <p:style>
          <a:lnRef idx="1">
            <a:schemeClr val="dk1"/>
          </a:lnRef>
          <a:fillRef idx="0">
            <a:schemeClr val="dk1"/>
          </a:fillRef>
          <a:effectRef idx="0">
            <a:schemeClr val="dk1"/>
          </a:effectRef>
          <a:fontRef idx="minor">
            <a:schemeClr val="tx1"/>
          </a:fontRef>
        </p:style>
      </p:cxnSp>
      <p:sp>
        <p:nvSpPr>
          <p:cNvPr id="13" name="Date Placeholder 12"/>
          <p:cNvSpPr>
            <a:spLocks noGrp="1"/>
          </p:cNvSpPr>
          <p:nvPr>
            <p:ph type="dt" sz="half" idx="10"/>
          </p:nvPr>
        </p:nvSpPr>
        <p:spPr/>
        <p:txBody>
          <a:bodyPr/>
          <a:lstStyle/>
          <a:p>
            <a:fld id="{C0182BE6-F19B-4DDF-A378-BD729A5C321C}" type="datetime1">
              <a:rPr lang="en-US" smtClean="0"/>
              <a:t>2/18/2021</a:t>
            </a:fld>
            <a:endParaRPr lang="en-US" dirty="0"/>
          </a:p>
        </p:txBody>
      </p:sp>
      <p:sp>
        <p:nvSpPr>
          <p:cNvPr id="14" name="Footer Placeholder 13"/>
          <p:cNvSpPr>
            <a:spLocks noGrp="1"/>
          </p:cNvSpPr>
          <p:nvPr>
            <p:ph type="ftr" sz="quarter" idx="11"/>
          </p:nvPr>
        </p:nvSpPr>
        <p:spPr/>
        <p:txBody>
          <a:bodyPr/>
          <a:lstStyle/>
          <a:p>
            <a:r>
              <a:rPr lang="en-US" dirty="0"/>
              <a:t>Transportation Big Data Analytics</a:t>
            </a:r>
          </a:p>
        </p:txBody>
      </p:sp>
      <p:sp>
        <p:nvSpPr>
          <p:cNvPr id="15" name="Slide Number Placeholder 1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501475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a:t>
            </a:r>
            <a:r>
              <a:rPr lang="zh-CN" altLang="en-US" dirty="0"/>
              <a:t>图回顾</a:t>
            </a:r>
            <a:endParaRPr lang="en-US" dirty="0"/>
          </a:p>
        </p:txBody>
      </p:sp>
      <p:sp>
        <p:nvSpPr>
          <p:cNvPr id="3" name="Content Placeholder 2"/>
          <p:cNvSpPr>
            <a:spLocks noGrp="1"/>
          </p:cNvSpPr>
          <p:nvPr>
            <p:ph idx="1"/>
          </p:nvPr>
        </p:nvSpPr>
        <p:spPr/>
        <p:txBody>
          <a:bodyPr>
            <a:normAutofit/>
          </a:bodyPr>
          <a:lstStyle/>
          <a:p>
            <a:pPr lvl="1"/>
            <a:r>
              <a:rPr lang="zh-CN" altLang="en-US" dirty="0"/>
              <a:t>不要包含不必要的实体集。</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多对一关系中的箭头方向</a:t>
            </a:r>
            <a:endParaRPr lang="en-US" altLang="zh-CN" dirty="0"/>
          </a:p>
          <a:p>
            <a:pPr lvl="1"/>
            <a:r>
              <a:rPr lang="zh-CN" altLang="en-US" dirty="0"/>
              <a:t>双矩形和菱形表示弱实体集</a:t>
            </a:r>
            <a:endParaRPr lang="en-US" altLang="zh-CN" dirty="0"/>
          </a:p>
          <a:p>
            <a:pPr lvl="1"/>
            <a:r>
              <a:rPr lang="zh-CN" altLang="en-US" dirty="0"/>
              <a:t>正确分配属性，不要只在添加实体集时分配属性。</a:t>
            </a:r>
            <a:endParaRPr lang="en-US" altLang="zh-CN" dirty="0"/>
          </a:p>
          <a:p>
            <a:pPr lvl="1"/>
            <a:r>
              <a:rPr lang="zh-CN" altLang="en-US" dirty="0"/>
              <a:t>引用完整性是一个非常严格的约束</a:t>
            </a:r>
            <a:r>
              <a:rPr lang="en-US" altLang="zh-CN" dirty="0"/>
              <a:t>-</a:t>
            </a:r>
            <a:r>
              <a:rPr lang="zh-CN" altLang="en-US" dirty="0"/>
              <a:t>明智地使用</a:t>
            </a:r>
            <a:endParaRPr lang="en-US" altLang="zh-CN" dirty="0"/>
          </a:p>
          <a:p>
            <a:pPr lvl="1"/>
            <a:r>
              <a:rPr lang="zh-CN" altLang="en-US" dirty="0"/>
              <a:t>别把事情复杂化了！</a:t>
            </a:r>
            <a:endParaRPr lang="en-US" dirty="0"/>
          </a:p>
        </p:txBody>
      </p:sp>
      <p:grpSp>
        <p:nvGrpSpPr>
          <p:cNvPr id="29" name="Group 28"/>
          <p:cNvGrpSpPr/>
          <p:nvPr/>
        </p:nvGrpSpPr>
        <p:grpSpPr>
          <a:xfrm>
            <a:off x="1719649" y="2361223"/>
            <a:ext cx="8813663" cy="457200"/>
            <a:chOff x="1719649" y="4102100"/>
            <a:chExt cx="8813663" cy="457200"/>
          </a:xfrm>
        </p:grpSpPr>
        <p:sp>
          <p:nvSpPr>
            <p:cNvPr id="16" name="Rectangle 5"/>
            <p:cNvSpPr>
              <a:spLocks noChangeArrowheads="1"/>
            </p:cNvSpPr>
            <p:nvPr/>
          </p:nvSpPr>
          <p:spPr bwMode="auto">
            <a:xfrm>
              <a:off x="1719649" y="4102100"/>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Dogs</a:t>
              </a:r>
            </a:p>
          </p:txBody>
        </p:sp>
        <p:sp>
          <p:nvSpPr>
            <p:cNvPr id="17" name="AutoShape 7"/>
            <p:cNvSpPr>
              <a:spLocks noChangeArrowheads="1"/>
            </p:cNvSpPr>
            <p:nvPr/>
          </p:nvSpPr>
          <p:spPr bwMode="auto">
            <a:xfrm>
              <a:off x="3580164" y="4102100"/>
              <a:ext cx="137160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Care for</a:t>
              </a:r>
            </a:p>
          </p:txBody>
        </p:sp>
        <p:sp>
          <p:nvSpPr>
            <p:cNvPr id="18" name="Rectangle 5"/>
            <p:cNvSpPr>
              <a:spLocks noChangeArrowheads="1"/>
            </p:cNvSpPr>
            <p:nvPr/>
          </p:nvSpPr>
          <p:spPr bwMode="auto">
            <a:xfrm>
              <a:off x="5440680" y="4102100"/>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Caretakers</a:t>
              </a:r>
            </a:p>
          </p:txBody>
        </p:sp>
        <p:sp>
          <p:nvSpPr>
            <p:cNvPr id="19" name="Rectangle 5"/>
            <p:cNvSpPr>
              <a:spLocks noChangeArrowheads="1"/>
            </p:cNvSpPr>
            <p:nvPr/>
          </p:nvSpPr>
          <p:spPr bwMode="auto">
            <a:xfrm>
              <a:off x="9161712" y="4102100"/>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Cats</a:t>
              </a:r>
            </a:p>
          </p:txBody>
        </p:sp>
        <p:sp>
          <p:nvSpPr>
            <p:cNvPr id="20" name="AutoShape 7"/>
            <p:cNvSpPr>
              <a:spLocks noChangeArrowheads="1"/>
            </p:cNvSpPr>
            <p:nvPr/>
          </p:nvSpPr>
          <p:spPr bwMode="auto">
            <a:xfrm>
              <a:off x="7301196" y="4102100"/>
              <a:ext cx="137160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Care for</a:t>
              </a:r>
            </a:p>
          </p:txBody>
        </p:sp>
        <p:cxnSp>
          <p:nvCxnSpPr>
            <p:cNvPr id="22" name="Straight Connector 21"/>
            <p:cNvCxnSpPr>
              <a:stCxn id="18" idx="1"/>
              <a:endCxn id="17" idx="3"/>
            </p:cNvCxnSpPr>
            <p:nvPr/>
          </p:nvCxnSpPr>
          <p:spPr>
            <a:xfrm flipH="1">
              <a:off x="4951764" y="4330700"/>
              <a:ext cx="488916" cy="0"/>
            </a:xfrm>
            <a:prstGeom prst="line">
              <a:avLst/>
            </a:prstGeom>
            <a:ln>
              <a:headEnd type="arrow"/>
            </a:ln>
          </p:spPr>
          <p:style>
            <a:lnRef idx="1">
              <a:schemeClr val="dk1"/>
            </a:lnRef>
            <a:fillRef idx="0">
              <a:schemeClr val="dk1"/>
            </a:fillRef>
            <a:effectRef idx="0">
              <a:schemeClr val="dk1"/>
            </a:effectRef>
            <a:fontRef idx="minor">
              <a:schemeClr val="tx1"/>
            </a:fontRef>
          </p:style>
        </p:cxnSp>
        <p:cxnSp>
          <p:nvCxnSpPr>
            <p:cNvPr id="24" name="Straight Connector 23"/>
            <p:cNvCxnSpPr>
              <a:stCxn id="17" idx="1"/>
              <a:endCxn id="16" idx="3"/>
            </p:cNvCxnSpPr>
            <p:nvPr/>
          </p:nvCxnSpPr>
          <p:spPr>
            <a:xfrm flipH="1">
              <a:off x="3091249" y="4330700"/>
              <a:ext cx="488915"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8" idx="3"/>
              <a:endCxn id="20" idx="1"/>
            </p:cNvCxnSpPr>
            <p:nvPr/>
          </p:nvCxnSpPr>
          <p:spPr>
            <a:xfrm>
              <a:off x="6812280" y="4330700"/>
              <a:ext cx="488916" cy="0"/>
            </a:xfrm>
            <a:prstGeom prst="line">
              <a:avLst/>
            </a:prstGeom>
            <a:ln>
              <a:headEnd type="arrow"/>
            </a:ln>
          </p:spPr>
          <p:style>
            <a:lnRef idx="1">
              <a:schemeClr val="dk1"/>
            </a:lnRef>
            <a:fillRef idx="0">
              <a:schemeClr val="dk1"/>
            </a:fillRef>
            <a:effectRef idx="0">
              <a:schemeClr val="dk1"/>
            </a:effectRef>
            <a:fontRef idx="minor">
              <a:schemeClr val="tx1"/>
            </a:fontRef>
          </p:style>
        </p:cxnSp>
        <p:cxnSp>
          <p:nvCxnSpPr>
            <p:cNvPr id="28" name="Straight Connector 27"/>
            <p:cNvCxnSpPr>
              <a:stCxn id="20" idx="3"/>
              <a:endCxn id="19" idx="1"/>
            </p:cNvCxnSpPr>
            <p:nvPr/>
          </p:nvCxnSpPr>
          <p:spPr>
            <a:xfrm>
              <a:off x="8672796" y="4330700"/>
              <a:ext cx="488916" cy="0"/>
            </a:xfrm>
            <a:prstGeom prst="line">
              <a:avLst/>
            </a:prstGeom>
          </p:spPr>
          <p:style>
            <a:lnRef idx="1">
              <a:schemeClr val="dk1"/>
            </a:lnRef>
            <a:fillRef idx="0">
              <a:schemeClr val="dk1"/>
            </a:fillRef>
            <a:effectRef idx="0">
              <a:schemeClr val="dk1"/>
            </a:effectRef>
            <a:fontRef idx="minor">
              <a:schemeClr val="tx1"/>
            </a:fontRef>
          </p:style>
        </p:cxnSp>
      </p:grpSp>
      <p:sp>
        <p:nvSpPr>
          <p:cNvPr id="7" name="Date Placeholder 6"/>
          <p:cNvSpPr>
            <a:spLocks noGrp="1"/>
          </p:cNvSpPr>
          <p:nvPr>
            <p:ph type="dt" sz="half" idx="10"/>
          </p:nvPr>
        </p:nvSpPr>
        <p:spPr/>
        <p:txBody>
          <a:bodyPr/>
          <a:lstStyle/>
          <a:p>
            <a:fld id="{A67D4177-8B0D-4D3F-9C6D-A2A2D40AF4CF}"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6039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 </a:t>
            </a:r>
            <a:r>
              <a:rPr lang="zh-CN" altLang="en-US" dirty="0"/>
              <a:t>图</a:t>
            </a:r>
            <a:endParaRPr lang="en-US" dirty="0"/>
          </a:p>
        </p:txBody>
      </p:sp>
      <p:sp>
        <p:nvSpPr>
          <p:cNvPr id="3" name="Content Placeholder 2"/>
          <p:cNvSpPr>
            <a:spLocks noGrp="1"/>
          </p:cNvSpPr>
          <p:nvPr>
            <p:ph idx="1"/>
          </p:nvPr>
        </p:nvSpPr>
        <p:spPr/>
        <p:txBody>
          <a:bodyPr/>
          <a:lstStyle/>
          <a:p>
            <a:r>
              <a:rPr lang="zh-CN" altLang="en-US" dirty="0">
                <a:solidFill>
                  <a:srgbClr val="FF0000"/>
                </a:solidFill>
              </a:rPr>
              <a:t>什么是</a:t>
            </a:r>
            <a:r>
              <a:rPr lang="en-US" dirty="0">
                <a:solidFill>
                  <a:srgbClr val="FF0000"/>
                </a:solidFill>
              </a:rPr>
              <a:t>E/R </a:t>
            </a:r>
            <a:r>
              <a:rPr lang="zh-CN" altLang="en-US" dirty="0">
                <a:solidFill>
                  <a:srgbClr val="FF0000"/>
                </a:solidFill>
              </a:rPr>
              <a:t>图？</a:t>
            </a:r>
            <a:endParaRPr lang="en-US" altLang="zh-CN" dirty="0">
              <a:solidFill>
                <a:srgbClr val="FF0000"/>
              </a:solidFill>
            </a:endParaRPr>
          </a:p>
          <a:p>
            <a:endParaRPr lang="en-US" dirty="0"/>
          </a:p>
          <a:p>
            <a:pPr lvl="1"/>
            <a:r>
              <a:rPr lang="zh-CN" altLang="en-US" dirty="0"/>
              <a:t>一种数据建模技术</a:t>
            </a:r>
            <a:endParaRPr lang="en-US" altLang="zh-CN" dirty="0"/>
          </a:p>
          <a:p>
            <a:pPr lvl="1"/>
            <a:endParaRPr lang="en-US" altLang="zh-CN" dirty="0"/>
          </a:p>
          <a:p>
            <a:pPr lvl="1"/>
            <a:r>
              <a:rPr lang="zh-CN" altLang="en-US" dirty="0"/>
              <a:t>实体及其关系的可视化</a:t>
            </a:r>
            <a:endParaRPr lang="en-US" altLang="zh-CN" dirty="0"/>
          </a:p>
          <a:p>
            <a:pPr lvl="1"/>
            <a:endParaRPr lang="en-US" altLang="zh-CN" dirty="0"/>
          </a:p>
          <a:p>
            <a:pPr lvl="1"/>
            <a:r>
              <a:rPr lang="zh-CN" altLang="en-US" dirty="0"/>
              <a:t>一种绘制数据库设计草图的方法</a:t>
            </a:r>
            <a:endParaRPr lang="en-US" dirty="0"/>
          </a:p>
        </p:txBody>
      </p:sp>
      <p:sp>
        <p:nvSpPr>
          <p:cNvPr id="4" name="Date Placeholder 3"/>
          <p:cNvSpPr>
            <a:spLocks noGrp="1"/>
          </p:cNvSpPr>
          <p:nvPr>
            <p:ph type="dt" sz="half" idx="10"/>
          </p:nvPr>
        </p:nvSpPr>
        <p:spPr/>
        <p:txBody>
          <a:bodyPr/>
          <a:lstStyle/>
          <a:p>
            <a:fld id="{A28AD013-F6BD-4361-B128-39AFE715CBE7}"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896397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ER</a:t>
            </a:r>
            <a:r>
              <a:rPr lang="zh-CN" altLang="en-US" dirty="0"/>
              <a:t>图回顾</a:t>
            </a:r>
            <a:endParaRPr lang="en-US" dirty="0"/>
          </a:p>
        </p:txBody>
      </p:sp>
      <p:sp>
        <p:nvSpPr>
          <p:cNvPr id="13" name="Date Placeholder 12"/>
          <p:cNvSpPr>
            <a:spLocks noGrp="1"/>
          </p:cNvSpPr>
          <p:nvPr>
            <p:ph type="dt" sz="half" idx="10"/>
          </p:nvPr>
        </p:nvSpPr>
        <p:spPr/>
        <p:txBody>
          <a:bodyPr/>
          <a:lstStyle/>
          <a:p>
            <a:fld id="{C0182BE6-F19B-4DDF-A378-BD729A5C321C}" type="datetime1">
              <a:rPr lang="en-US" smtClean="0"/>
              <a:t>2/18/2021</a:t>
            </a:fld>
            <a:endParaRPr lang="en-US" dirty="0"/>
          </a:p>
        </p:txBody>
      </p:sp>
      <p:sp>
        <p:nvSpPr>
          <p:cNvPr id="14" name="Footer Placeholder 13"/>
          <p:cNvSpPr>
            <a:spLocks noGrp="1"/>
          </p:cNvSpPr>
          <p:nvPr>
            <p:ph type="ftr" sz="quarter" idx="11"/>
          </p:nvPr>
        </p:nvSpPr>
        <p:spPr/>
        <p:txBody>
          <a:bodyPr/>
          <a:lstStyle/>
          <a:p>
            <a:r>
              <a:rPr lang="en-US" dirty="0"/>
              <a:t>Transportation Big Data Analytics</a:t>
            </a:r>
          </a:p>
        </p:txBody>
      </p:sp>
      <p:sp>
        <p:nvSpPr>
          <p:cNvPr id="15" name="Slide Number Placeholder 14"/>
          <p:cNvSpPr>
            <a:spLocks noGrp="1"/>
          </p:cNvSpPr>
          <p:nvPr>
            <p:ph type="sldNum" sz="quarter" idx="12"/>
          </p:nvPr>
        </p:nvSpPr>
        <p:spPr/>
        <p:txBody>
          <a:bodyPr/>
          <a:lstStyle/>
          <a:p>
            <a:fld id="{D57F1E4F-1CFF-5643-939E-217C01CDF565}" type="slidenum">
              <a:rPr lang="en-US" smtClean="0"/>
              <a:pPr/>
              <a:t>40</a:t>
            </a:fld>
            <a:endParaRPr lang="en-US" dirty="0"/>
          </a:p>
        </p:txBody>
      </p:sp>
      <p:sp>
        <p:nvSpPr>
          <p:cNvPr id="21" name="Rectangle 3">
            <a:extLst>
              <a:ext uri="{FF2B5EF4-FFF2-40B4-BE49-F238E27FC236}">
                <a16:creationId xmlns:a16="http://schemas.microsoft.com/office/drawing/2014/main" id="{DD2A61EB-E9AF-4EEC-A018-B1C2D87753DF}"/>
              </a:ext>
            </a:extLst>
          </p:cNvPr>
          <p:cNvSpPr>
            <a:spLocks noChangeArrowheads="1"/>
          </p:cNvSpPr>
          <p:nvPr/>
        </p:nvSpPr>
        <p:spPr bwMode="auto">
          <a:xfrm>
            <a:off x="2253915" y="2664409"/>
            <a:ext cx="1066800" cy="838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latin typeface="Calibri" panose="020F0502020204030204" pitchFamily="34" charset="0"/>
              </a:rPr>
              <a:t>Beers</a:t>
            </a:r>
          </a:p>
        </p:txBody>
      </p:sp>
      <p:sp>
        <p:nvSpPr>
          <p:cNvPr id="23" name="Oval 8">
            <a:extLst>
              <a:ext uri="{FF2B5EF4-FFF2-40B4-BE49-F238E27FC236}">
                <a16:creationId xmlns:a16="http://schemas.microsoft.com/office/drawing/2014/main" id="{2DC7CD10-319E-4176-A841-455AF49BA046}"/>
              </a:ext>
            </a:extLst>
          </p:cNvPr>
          <p:cNvSpPr>
            <a:spLocks noChangeArrowheads="1"/>
          </p:cNvSpPr>
          <p:nvPr/>
        </p:nvSpPr>
        <p:spPr bwMode="auto">
          <a:xfrm>
            <a:off x="958515" y="1750009"/>
            <a:ext cx="9144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u="sng">
                <a:latin typeface="Calibri" panose="020F0502020204030204" pitchFamily="34" charset="0"/>
              </a:rPr>
              <a:t>name</a:t>
            </a:r>
          </a:p>
        </p:txBody>
      </p:sp>
      <p:sp>
        <p:nvSpPr>
          <p:cNvPr id="25" name="Oval 10">
            <a:extLst>
              <a:ext uri="{FF2B5EF4-FFF2-40B4-BE49-F238E27FC236}">
                <a16:creationId xmlns:a16="http://schemas.microsoft.com/office/drawing/2014/main" id="{F7FDA0DB-2302-445F-A39D-7A6951DFBF59}"/>
              </a:ext>
            </a:extLst>
          </p:cNvPr>
          <p:cNvSpPr>
            <a:spLocks noChangeArrowheads="1"/>
          </p:cNvSpPr>
          <p:nvPr/>
        </p:nvSpPr>
        <p:spPr bwMode="auto">
          <a:xfrm>
            <a:off x="2330115" y="1750009"/>
            <a:ext cx="9144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dirty="0" err="1">
                <a:latin typeface="Calibri" panose="020F0502020204030204" pitchFamily="34" charset="0"/>
              </a:rPr>
              <a:t>manf</a:t>
            </a:r>
            <a:endParaRPr lang="en-US" altLang="zh-CN" dirty="0">
              <a:latin typeface="Calibri" panose="020F0502020204030204" pitchFamily="34" charset="0"/>
            </a:endParaRPr>
          </a:p>
        </p:txBody>
      </p:sp>
      <p:sp>
        <p:nvSpPr>
          <p:cNvPr id="27" name="Oval 11">
            <a:extLst>
              <a:ext uri="{FF2B5EF4-FFF2-40B4-BE49-F238E27FC236}">
                <a16:creationId xmlns:a16="http://schemas.microsoft.com/office/drawing/2014/main" id="{2751CEB1-C228-4F0A-9F6C-38E7BE6F144E}"/>
              </a:ext>
            </a:extLst>
          </p:cNvPr>
          <p:cNvSpPr>
            <a:spLocks noChangeArrowheads="1"/>
          </p:cNvSpPr>
          <p:nvPr/>
        </p:nvSpPr>
        <p:spPr bwMode="auto">
          <a:xfrm>
            <a:off x="3777915" y="1750009"/>
            <a:ext cx="14478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latin typeface="Calibri" panose="020F0502020204030204" pitchFamily="34" charset="0"/>
              </a:rPr>
              <a:t>manfAddr</a:t>
            </a:r>
          </a:p>
        </p:txBody>
      </p:sp>
      <p:sp>
        <p:nvSpPr>
          <p:cNvPr id="29" name="Line 16">
            <a:extLst>
              <a:ext uri="{FF2B5EF4-FFF2-40B4-BE49-F238E27FC236}">
                <a16:creationId xmlns:a16="http://schemas.microsoft.com/office/drawing/2014/main" id="{F01F98E3-AEEA-4A1A-A154-6339F07E888E}"/>
              </a:ext>
            </a:extLst>
          </p:cNvPr>
          <p:cNvSpPr>
            <a:spLocks noChangeShapeType="1"/>
          </p:cNvSpPr>
          <p:nvPr/>
        </p:nvSpPr>
        <p:spPr bwMode="auto">
          <a:xfrm>
            <a:off x="1415715" y="2283409"/>
            <a:ext cx="838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7">
            <a:extLst>
              <a:ext uri="{FF2B5EF4-FFF2-40B4-BE49-F238E27FC236}">
                <a16:creationId xmlns:a16="http://schemas.microsoft.com/office/drawing/2014/main" id="{A5803C36-9007-4C9A-8A6D-BC81F1AE6EDF}"/>
              </a:ext>
            </a:extLst>
          </p:cNvPr>
          <p:cNvSpPr>
            <a:spLocks noChangeShapeType="1"/>
          </p:cNvSpPr>
          <p:nvPr/>
        </p:nvSpPr>
        <p:spPr bwMode="auto">
          <a:xfrm>
            <a:off x="2787315" y="228340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8">
            <a:extLst>
              <a:ext uri="{FF2B5EF4-FFF2-40B4-BE49-F238E27FC236}">
                <a16:creationId xmlns:a16="http://schemas.microsoft.com/office/drawing/2014/main" id="{F7B61B74-F537-4C3B-AECC-EF2EACA26FC3}"/>
              </a:ext>
            </a:extLst>
          </p:cNvPr>
          <p:cNvSpPr>
            <a:spLocks noChangeShapeType="1"/>
          </p:cNvSpPr>
          <p:nvPr/>
        </p:nvSpPr>
        <p:spPr bwMode="auto">
          <a:xfrm flipH="1">
            <a:off x="3320715" y="2283409"/>
            <a:ext cx="1219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Rectangle 3">
            <a:extLst>
              <a:ext uri="{FF2B5EF4-FFF2-40B4-BE49-F238E27FC236}">
                <a16:creationId xmlns:a16="http://schemas.microsoft.com/office/drawing/2014/main" id="{0CE1E66E-84C5-4AA4-B22E-312749A8F94A}"/>
              </a:ext>
            </a:extLst>
          </p:cNvPr>
          <p:cNvSpPr>
            <a:spLocks noChangeArrowheads="1"/>
          </p:cNvSpPr>
          <p:nvPr/>
        </p:nvSpPr>
        <p:spPr bwMode="auto">
          <a:xfrm>
            <a:off x="6296526" y="2620293"/>
            <a:ext cx="1066800" cy="838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latin typeface="Calibri" panose="020F0502020204030204" pitchFamily="34" charset="0"/>
              </a:rPr>
              <a:t>Beers</a:t>
            </a:r>
          </a:p>
        </p:txBody>
      </p:sp>
      <p:sp>
        <p:nvSpPr>
          <p:cNvPr id="46" name="Rectangle 4">
            <a:extLst>
              <a:ext uri="{FF2B5EF4-FFF2-40B4-BE49-F238E27FC236}">
                <a16:creationId xmlns:a16="http://schemas.microsoft.com/office/drawing/2014/main" id="{3E9A1A35-9A6B-4D75-872B-8CDAF8DB3A6B}"/>
              </a:ext>
            </a:extLst>
          </p:cNvPr>
          <p:cNvSpPr>
            <a:spLocks noChangeArrowheads="1"/>
          </p:cNvSpPr>
          <p:nvPr/>
        </p:nvSpPr>
        <p:spPr bwMode="auto">
          <a:xfrm>
            <a:off x="10258926" y="2620293"/>
            <a:ext cx="1066800" cy="838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latin typeface="Calibri" panose="020F0502020204030204" pitchFamily="34" charset="0"/>
              </a:rPr>
              <a:t>Manfs</a:t>
            </a:r>
          </a:p>
        </p:txBody>
      </p:sp>
      <p:sp>
        <p:nvSpPr>
          <p:cNvPr id="47" name="AutoShape 5">
            <a:extLst>
              <a:ext uri="{FF2B5EF4-FFF2-40B4-BE49-F238E27FC236}">
                <a16:creationId xmlns:a16="http://schemas.microsoft.com/office/drawing/2014/main" id="{528D682F-E48C-4769-8A18-822954AE5236}"/>
              </a:ext>
            </a:extLst>
          </p:cNvPr>
          <p:cNvSpPr>
            <a:spLocks noChangeArrowheads="1"/>
          </p:cNvSpPr>
          <p:nvPr/>
        </p:nvSpPr>
        <p:spPr bwMode="auto">
          <a:xfrm>
            <a:off x="8201526" y="2467893"/>
            <a:ext cx="1371600" cy="1219200"/>
          </a:xfrm>
          <a:prstGeom prst="diamond">
            <a:avLst/>
          </a:prstGeom>
          <a:solidFill>
            <a:srgbClr val="CC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latin typeface="Calibri" panose="020F0502020204030204" pitchFamily="34" charset="0"/>
              </a:rPr>
              <a:t>ManfBy</a:t>
            </a:r>
          </a:p>
        </p:txBody>
      </p:sp>
      <p:sp>
        <p:nvSpPr>
          <p:cNvPr id="48" name="Line 7">
            <a:extLst>
              <a:ext uri="{FF2B5EF4-FFF2-40B4-BE49-F238E27FC236}">
                <a16:creationId xmlns:a16="http://schemas.microsoft.com/office/drawing/2014/main" id="{2DE6BB69-8406-4922-8B16-95F8B11793B8}"/>
              </a:ext>
            </a:extLst>
          </p:cNvPr>
          <p:cNvSpPr>
            <a:spLocks noChangeShapeType="1"/>
          </p:cNvSpPr>
          <p:nvPr/>
        </p:nvSpPr>
        <p:spPr bwMode="auto">
          <a:xfrm>
            <a:off x="9573126" y="3077493"/>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8">
            <a:extLst>
              <a:ext uri="{FF2B5EF4-FFF2-40B4-BE49-F238E27FC236}">
                <a16:creationId xmlns:a16="http://schemas.microsoft.com/office/drawing/2014/main" id="{1E84F101-F36F-4012-A64C-A5D34A8D6A2A}"/>
              </a:ext>
            </a:extLst>
          </p:cNvPr>
          <p:cNvSpPr>
            <a:spLocks noChangeShapeType="1"/>
          </p:cNvSpPr>
          <p:nvPr/>
        </p:nvSpPr>
        <p:spPr bwMode="auto">
          <a:xfrm flipH="1">
            <a:off x="7363326" y="3077493"/>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Oval 9">
            <a:extLst>
              <a:ext uri="{FF2B5EF4-FFF2-40B4-BE49-F238E27FC236}">
                <a16:creationId xmlns:a16="http://schemas.microsoft.com/office/drawing/2014/main" id="{EABD780E-B1DB-4219-8416-85EA17C79A95}"/>
              </a:ext>
            </a:extLst>
          </p:cNvPr>
          <p:cNvSpPr>
            <a:spLocks noChangeArrowheads="1"/>
          </p:cNvSpPr>
          <p:nvPr/>
        </p:nvSpPr>
        <p:spPr bwMode="auto">
          <a:xfrm>
            <a:off x="6372726" y="1705893"/>
            <a:ext cx="9144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u="sng">
                <a:latin typeface="Calibri" panose="020F0502020204030204" pitchFamily="34" charset="0"/>
              </a:rPr>
              <a:t>name</a:t>
            </a:r>
          </a:p>
        </p:txBody>
      </p:sp>
      <p:sp>
        <p:nvSpPr>
          <p:cNvPr id="51" name="Oval 12">
            <a:extLst>
              <a:ext uri="{FF2B5EF4-FFF2-40B4-BE49-F238E27FC236}">
                <a16:creationId xmlns:a16="http://schemas.microsoft.com/office/drawing/2014/main" id="{54E1A27C-B4D0-4470-B682-D6C3CA1E49D7}"/>
              </a:ext>
            </a:extLst>
          </p:cNvPr>
          <p:cNvSpPr>
            <a:spLocks noChangeArrowheads="1"/>
          </p:cNvSpPr>
          <p:nvPr/>
        </p:nvSpPr>
        <p:spPr bwMode="auto">
          <a:xfrm>
            <a:off x="9725526" y="1705893"/>
            <a:ext cx="9144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u="sng">
                <a:latin typeface="Calibri" panose="020F0502020204030204" pitchFamily="34" charset="0"/>
              </a:rPr>
              <a:t>name</a:t>
            </a:r>
          </a:p>
        </p:txBody>
      </p:sp>
      <p:sp>
        <p:nvSpPr>
          <p:cNvPr id="52" name="Oval 13">
            <a:extLst>
              <a:ext uri="{FF2B5EF4-FFF2-40B4-BE49-F238E27FC236}">
                <a16:creationId xmlns:a16="http://schemas.microsoft.com/office/drawing/2014/main" id="{B866534E-6A26-4767-ABFD-3B1FE09B9340}"/>
              </a:ext>
            </a:extLst>
          </p:cNvPr>
          <p:cNvSpPr>
            <a:spLocks noChangeArrowheads="1"/>
          </p:cNvSpPr>
          <p:nvPr/>
        </p:nvSpPr>
        <p:spPr bwMode="auto">
          <a:xfrm>
            <a:off x="11249526" y="1705893"/>
            <a:ext cx="914400" cy="5334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latin typeface="Calibri" panose="020F0502020204030204" pitchFamily="34" charset="0"/>
              </a:rPr>
              <a:t>addr</a:t>
            </a:r>
          </a:p>
        </p:txBody>
      </p:sp>
      <p:sp>
        <p:nvSpPr>
          <p:cNvPr id="53" name="Line 14">
            <a:extLst>
              <a:ext uri="{FF2B5EF4-FFF2-40B4-BE49-F238E27FC236}">
                <a16:creationId xmlns:a16="http://schemas.microsoft.com/office/drawing/2014/main" id="{68AB6B4D-AD9F-40A1-943F-BA5216DDBBF4}"/>
              </a:ext>
            </a:extLst>
          </p:cNvPr>
          <p:cNvSpPr>
            <a:spLocks noChangeShapeType="1"/>
          </p:cNvSpPr>
          <p:nvPr/>
        </p:nvSpPr>
        <p:spPr bwMode="auto">
          <a:xfrm>
            <a:off x="6829926" y="223929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5">
            <a:extLst>
              <a:ext uri="{FF2B5EF4-FFF2-40B4-BE49-F238E27FC236}">
                <a16:creationId xmlns:a16="http://schemas.microsoft.com/office/drawing/2014/main" id="{8990F397-3CDB-4169-AA16-7B8DD17BE301}"/>
              </a:ext>
            </a:extLst>
          </p:cNvPr>
          <p:cNvSpPr>
            <a:spLocks noChangeShapeType="1"/>
          </p:cNvSpPr>
          <p:nvPr/>
        </p:nvSpPr>
        <p:spPr bwMode="auto">
          <a:xfrm>
            <a:off x="10182726" y="2239293"/>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6">
            <a:extLst>
              <a:ext uri="{FF2B5EF4-FFF2-40B4-BE49-F238E27FC236}">
                <a16:creationId xmlns:a16="http://schemas.microsoft.com/office/drawing/2014/main" id="{4CCAA41C-FFE1-4603-8AA2-51DAAD852EA8}"/>
              </a:ext>
            </a:extLst>
          </p:cNvPr>
          <p:cNvSpPr>
            <a:spLocks noChangeShapeType="1"/>
          </p:cNvSpPr>
          <p:nvPr/>
        </p:nvSpPr>
        <p:spPr bwMode="auto">
          <a:xfrm flipH="1">
            <a:off x="11020926" y="2239293"/>
            <a:ext cx="685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7">
            <a:extLst>
              <a:ext uri="{FF2B5EF4-FFF2-40B4-BE49-F238E27FC236}">
                <a16:creationId xmlns:a16="http://schemas.microsoft.com/office/drawing/2014/main" id="{8286ADDD-48B4-43A3-AF61-5C5EBF8632DC}"/>
              </a:ext>
            </a:extLst>
          </p:cNvPr>
          <p:cNvSpPr>
            <a:spLocks noChangeShapeType="1"/>
          </p:cNvSpPr>
          <p:nvPr/>
        </p:nvSpPr>
        <p:spPr bwMode="auto">
          <a:xfrm>
            <a:off x="9649326" y="3077493"/>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 name="Text Box 11">
            <a:extLst>
              <a:ext uri="{FF2B5EF4-FFF2-40B4-BE49-F238E27FC236}">
                <a16:creationId xmlns:a16="http://schemas.microsoft.com/office/drawing/2014/main" id="{C3326B8D-9EBC-448B-860D-18EDA801E80F}"/>
              </a:ext>
            </a:extLst>
          </p:cNvPr>
          <p:cNvSpPr txBox="1">
            <a:spLocks noChangeArrowheads="1"/>
          </p:cNvSpPr>
          <p:nvPr/>
        </p:nvSpPr>
        <p:spPr bwMode="auto">
          <a:xfrm>
            <a:off x="6051885" y="4072489"/>
            <a:ext cx="56548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zh-CN" altLang="en-US" dirty="0">
                <a:latin typeface="Tahoma" panose="020B0604030504040204" pitchFamily="34" charset="0"/>
              </a:rPr>
              <a:t>这种设计只给出每个制造商的地址一次。</a:t>
            </a:r>
            <a:endParaRPr lang="en-US" altLang="zh-CN" dirty="0">
              <a:latin typeface="Tahoma" panose="020B0604030504040204" pitchFamily="34" charset="0"/>
            </a:endParaRPr>
          </a:p>
        </p:txBody>
      </p:sp>
      <p:sp>
        <p:nvSpPr>
          <p:cNvPr id="58" name="Text Box 9">
            <a:extLst>
              <a:ext uri="{FF2B5EF4-FFF2-40B4-BE49-F238E27FC236}">
                <a16:creationId xmlns:a16="http://schemas.microsoft.com/office/drawing/2014/main" id="{21D6BF9A-58ED-40E2-A14D-94EBFE198B58}"/>
              </a:ext>
            </a:extLst>
          </p:cNvPr>
          <p:cNvSpPr txBox="1">
            <a:spLocks noChangeArrowheads="1"/>
          </p:cNvSpPr>
          <p:nvPr/>
        </p:nvSpPr>
        <p:spPr bwMode="auto">
          <a:xfrm>
            <a:off x="413252" y="3934724"/>
            <a:ext cx="4640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zh-CN" altLang="en-US" dirty="0">
                <a:latin typeface="Tahoma" panose="020B0604030504040204" pitchFamily="34" charset="0"/>
              </a:rPr>
              <a:t>这种设计为每种啤酒重复一次制造商的地址；如果制造商暂时没有啤酒，地址就会丢失。</a:t>
            </a:r>
            <a:endParaRPr lang="en-US" altLang="zh-CN" dirty="0">
              <a:latin typeface="Tahoma" panose="020B0604030504040204" pitchFamily="34" charset="0"/>
            </a:endParaRPr>
          </a:p>
        </p:txBody>
      </p:sp>
    </p:spTree>
    <p:extLst>
      <p:ext uri="{BB962C8B-B14F-4D97-AF65-F5344CB8AC3E}">
        <p14:creationId xmlns:p14="http://schemas.microsoft.com/office/powerpoint/2010/main" val="2968520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ER</a:t>
            </a:r>
            <a:r>
              <a:rPr lang="zh-CN" altLang="en-US" dirty="0"/>
              <a:t>图回顾</a:t>
            </a:r>
            <a:endParaRPr lang="en-US" dirty="0"/>
          </a:p>
        </p:txBody>
      </p:sp>
      <p:sp>
        <p:nvSpPr>
          <p:cNvPr id="3" name="Content Placeholder 2"/>
          <p:cNvSpPr>
            <a:spLocks noGrp="1"/>
          </p:cNvSpPr>
          <p:nvPr>
            <p:ph idx="1"/>
          </p:nvPr>
        </p:nvSpPr>
        <p:spPr>
          <a:xfrm>
            <a:off x="1097280" y="1240778"/>
            <a:ext cx="10058400" cy="5388622"/>
          </a:xfrm>
        </p:spPr>
        <p:txBody>
          <a:bodyPr>
            <a:normAutofit/>
          </a:bodyPr>
          <a:lstStyle/>
          <a:p>
            <a:r>
              <a:rPr lang="zh-CN" altLang="en-US" dirty="0"/>
              <a:t>为表示北航的课程和注册系统的数据库绘制</a:t>
            </a:r>
            <a:r>
              <a:rPr lang="en-US" altLang="zh-CN" dirty="0"/>
              <a:t>ER</a:t>
            </a:r>
            <a:r>
              <a:rPr lang="zh-CN" altLang="en-US" dirty="0"/>
              <a:t>图。</a:t>
            </a:r>
            <a:endParaRPr lang="en-US" altLang="zh-CN" dirty="0"/>
          </a:p>
          <a:p>
            <a:r>
              <a:rPr lang="zh-CN" altLang="en-US" dirty="0"/>
              <a:t>我们至少要代表以下内容：</a:t>
            </a:r>
            <a:endParaRPr lang="en-US" altLang="zh-CN" dirty="0"/>
          </a:p>
          <a:p>
            <a:pPr lvl="1">
              <a:lnSpc>
                <a:spcPct val="100000"/>
              </a:lnSpc>
            </a:pPr>
            <a:r>
              <a:rPr lang="en-US" dirty="0"/>
              <a:t>Students: </a:t>
            </a:r>
            <a:r>
              <a:rPr lang="en-US" dirty="0" err="1"/>
              <a:t>StudentID</a:t>
            </a:r>
            <a:r>
              <a:rPr lang="en-US" dirty="0"/>
              <a:t>, name, etc.</a:t>
            </a:r>
          </a:p>
          <a:p>
            <a:pPr lvl="1"/>
            <a:r>
              <a:rPr lang="en-US" dirty="0"/>
              <a:t>Courses: SLN, name, section, etc.</a:t>
            </a:r>
          </a:p>
          <a:p>
            <a:pPr lvl="1"/>
            <a:r>
              <a:rPr lang="en-US" dirty="0"/>
              <a:t>Departments: name, chair, etc.</a:t>
            </a:r>
          </a:p>
          <a:p>
            <a:pPr lvl="1"/>
            <a:r>
              <a:rPr lang="en-US" dirty="0"/>
              <a:t>Buildings: name, address, etc.</a:t>
            </a:r>
          </a:p>
          <a:p>
            <a:pPr lvl="1"/>
            <a:r>
              <a:rPr lang="en-US" dirty="0"/>
              <a:t>Classrooms: number, space, etc.</a:t>
            </a:r>
          </a:p>
          <a:p>
            <a:pPr lvl="1"/>
            <a:r>
              <a:rPr lang="en-US" dirty="0"/>
              <a:t>Other information you are interested to save.</a:t>
            </a:r>
          </a:p>
          <a:p>
            <a:r>
              <a:rPr lang="zh-CN" altLang="en-US" dirty="0"/>
              <a:t>你需要考虑的假设</a:t>
            </a:r>
            <a:r>
              <a:rPr lang="en-US" dirty="0"/>
              <a:t>:</a:t>
            </a:r>
          </a:p>
          <a:p>
            <a:pPr lvl="1"/>
            <a:r>
              <a:rPr lang="en-US" dirty="0"/>
              <a:t>Classrooms </a:t>
            </a:r>
            <a:r>
              <a:rPr lang="zh-CN" altLang="en-US" dirty="0"/>
              <a:t>只能通过</a:t>
            </a:r>
            <a:r>
              <a:rPr lang="en-US" dirty="0"/>
              <a:t>building name </a:t>
            </a:r>
            <a:r>
              <a:rPr lang="zh-CN" altLang="en-US" dirty="0"/>
              <a:t>和</a:t>
            </a:r>
            <a:r>
              <a:rPr lang="en-US" dirty="0"/>
              <a:t> classroom number</a:t>
            </a:r>
            <a:r>
              <a:rPr lang="zh-CN" altLang="en-US" dirty="0"/>
              <a:t>唯一标识</a:t>
            </a:r>
            <a:r>
              <a:rPr lang="en-US" dirty="0"/>
              <a:t>.</a:t>
            </a:r>
          </a:p>
          <a:p>
            <a:pPr lvl="1"/>
            <a:r>
              <a:rPr lang="zh-CN" altLang="en-US" dirty="0"/>
              <a:t>一门</a:t>
            </a:r>
            <a:r>
              <a:rPr lang="en-US" dirty="0"/>
              <a:t>course </a:t>
            </a:r>
            <a:r>
              <a:rPr lang="zh-CN" altLang="en-US" dirty="0"/>
              <a:t>只能由一个特定的</a:t>
            </a:r>
            <a:r>
              <a:rPr lang="en-US" dirty="0"/>
              <a:t>department</a:t>
            </a:r>
            <a:r>
              <a:rPr lang="zh-CN" altLang="en-US" dirty="0"/>
              <a:t>提供</a:t>
            </a:r>
            <a:endParaRPr lang="en-US" dirty="0"/>
          </a:p>
          <a:p>
            <a:pPr lvl="1"/>
            <a:r>
              <a:rPr lang="zh-CN" altLang="en-US" dirty="0"/>
              <a:t>北航系统的其他假设。</a:t>
            </a:r>
            <a:endParaRPr lang="en-US" dirty="0"/>
          </a:p>
        </p:txBody>
      </p:sp>
      <p:sp>
        <p:nvSpPr>
          <p:cNvPr id="7" name="Date Placeholder 6"/>
          <p:cNvSpPr>
            <a:spLocks noGrp="1"/>
          </p:cNvSpPr>
          <p:nvPr>
            <p:ph type="dt" sz="half" idx="10"/>
          </p:nvPr>
        </p:nvSpPr>
        <p:spPr/>
        <p:txBody>
          <a:bodyPr/>
          <a:lstStyle/>
          <a:p>
            <a:fld id="{A17A3D0A-F704-4798-94F8-D88B2BC7F1F2}" type="datetime1">
              <a:rPr lang="en-US" smtClean="0"/>
              <a:t>2/18/2021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175138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86659" y="436282"/>
            <a:ext cx="11999831" cy="5579447"/>
            <a:chOff x="86659" y="436282"/>
            <a:chExt cx="11999831" cy="5579447"/>
          </a:xfrm>
        </p:grpSpPr>
        <p:sp>
          <p:nvSpPr>
            <p:cNvPr id="8" name="Oval 11"/>
            <p:cNvSpPr>
              <a:spLocks noChangeArrowheads="1"/>
            </p:cNvSpPr>
            <p:nvPr/>
          </p:nvSpPr>
          <p:spPr bwMode="auto">
            <a:xfrm>
              <a:off x="86659" y="3217706"/>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Address</a:t>
              </a:r>
            </a:p>
          </p:txBody>
        </p:sp>
        <p:grpSp>
          <p:nvGrpSpPr>
            <p:cNvPr id="9" name="Group 8"/>
            <p:cNvGrpSpPr/>
            <p:nvPr/>
          </p:nvGrpSpPr>
          <p:grpSpPr>
            <a:xfrm>
              <a:off x="5263583" y="4598410"/>
              <a:ext cx="1554480" cy="640080"/>
              <a:chOff x="3275280" y="1858721"/>
              <a:chExt cx="1554480" cy="640080"/>
            </a:xfrm>
          </p:grpSpPr>
          <p:sp>
            <p:nvSpPr>
              <p:cNvPr id="10" name="Rectangle 6"/>
              <p:cNvSpPr>
                <a:spLocks noChangeArrowheads="1"/>
              </p:cNvSpPr>
              <p:nvPr/>
            </p:nvSpPr>
            <p:spPr bwMode="auto">
              <a:xfrm>
                <a:off x="3363133" y="1946630"/>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Classrooms</a:t>
                </a:r>
              </a:p>
            </p:txBody>
          </p:sp>
          <p:sp>
            <p:nvSpPr>
              <p:cNvPr id="11" name="Rectangle 13"/>
              <p:cNvSpPr>
                <a:spLocks noChangeArrowheads="1"/>
              </p:cNvSpPr>
              <p:nvPr/>
            </p:nvSpPr>
            <p:spPr bwMode="auto">
              <a:xfrm>
                <a:off x="3275280" y="1858721"/>
                <a:ext cx="1554480" cy="640080"/>
              </a:xfrm>
              <a:prstGeom prst="rect">
                <a:avLst/>
              </a:prstGeom>
              <a:noFill/>
              <a:ln w="12700">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sp>
          <p:nvSpPr>
            <p:cNvPr id="12" name="Oval 11"/>
            <p:cNvSpPr>
              <a:spLocks noChangeArrowheads="1"/>
            </p:cNvSpPr>
            <p:nvPr/>
          </p:nvSpPr>
          <p:spPr bwMode="auto">
            <a:xfrm>
              <a:off x="86659" y="2289353"/>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Name</a:t>
              </a:r>
            </a:p>
          </p:txBody>
        </p:sp>
        <p:grpSp>
          <p:nvGrpSpPr>
            <p:cNvPr id="14" name="Group 13"/>
            <p:cNvGrpSpPr/>
            <p:nvPr/>
          </p:nvGrpSpPr>
          <p:grpSpPr>
            <a:xfrm>
              <a:off x="1360937" y="4598411"/>
              <a:ext cx="1920240" cy="640080"/>
              <a:chOff x="5574686" y="1995611"/>
              <a:chExt cx="1920240" cy="640080"/>
            </a:xfrm>
          </p:grpSpPr>
          <p:sp>
            <p:nvSpPr>
              <p:cNvPr id="15" name="AutoShape 7"/>
              <p:cNvSpPr>
                <a:spLocks noChangeArrowheads="1"/>
              </p:cNvSpPr>
              <p:nvPr/>
            </p:nvSpPr>
            <p:spPr bwMode="auto">
              <a:xfrm>
                <a:off x="5803286" y="2087050"/>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Have</a:t>
                </a:r>
              </a:p>
            </p:txBody>
          </p:sp>
          <p:sp>
            <p:nvSpPr>
              <p:cNvPr id="16" name="AutoShape 7"/>
              <p:cNvSpPr>
                <a:spLocks noChangeArrowheads="1"/>
              </p:cNvSpPr>
              <p:nvPr/>
            </p:nvSpPr>
            <p:spPr bwMode="auto">
              <a:xfrm>
                <a:off x="5574686" y="1995611"/>
                <a:ext cx="1920240" cy="640080"/>
              </a:xfrm>
              <a:prstGeom prst="diamond">
                <a:avLst/>
              </a:prstGeom>
              <a:no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endParaRPr lang="en-US" dirty="0"/>
              </a:p>
            </p:txBody>
          </p:sp>
        </p:grpSp>
        <p:sp>
          <p:nvSpPr>
            <p:cNvPr id="17" name="Rectangle 6"/>
            <p:cNvSpPr>
              <a:spLocks noChangeArrowheads="1"/>
            </p:cNvSpPr>
            <p:nvPr/>
          </p:nvSpPr>
          <p:spPr bwMode="auto">
            <a:xfrm>
              <a:off x="1629689" y="2746553"/>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Buildings</a:t>
              </a:r>
            </a:p>
          </p:txBody>
        </p:sp>
        <p:sp>
          <p:nvSpPr>
            <p:cNvPr id="18" name="Oval 11"/>
            <p:cNvSpPr>
              <a:spLocks noChangeArrowheads="1"/>
            </p:cNvSpPr>
            <p:nvPr/>
          </p:nvSpPr>
          <p:spPr bwMode="auto">
            <a:xfrm>
              <a:off x="6480956" y="5558529"/>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Number</a:t>
              </a:r>
            </a:p>
          </p:txBody>
        </p:sp>
        <p:sp>
          <p:nvSpPr>
            <p:cNvPr id="20" name="Oval 11"/>
            <p:cNvSpPr>
              <a:spLocks noChangeArrowheads="1"/>
            </p:cNvSpPr>
            <p:nvPr/>
          </p:nvSpPr>
          <p:spPr bwMode="auto">
            <a:xfrm>
              <a:off x="4280603" y="5558529"/>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Space</a:t>
              </a:r>
            </a:p>
          </p:txBody>
        </p:sp>
        <p:cxnSp>
          <p:nvCxnSpPr>
            <p:cNvPr id="21" name="Straight Connector 20"/>
            <p:cNvCxnSpPr>
              <a:stCxn id="17" idx="2"/>
              <a:endCxn id="16" idx="0"/>
            </p:cNvCxnSpPr>
            <p:nvPr/>
          </p:nvCxnSpPr>
          <p:spPr>
            <a:xfrm>
              <a:off x="2315489" y="3203753"/>
              <a:ext cx="5568" cy="139465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6" idx="3"/>
              <a:endCxn id="11" idx="1"/>
            </p:cNvCxnSpPr>
            <p:nvPr/>
          </p:nvCxnSpPr>
          <p:spPr>
            <a:xfrm flipV="1">
              <a:off x="3281177" y="4918450"/>
              <a:ext cx="1982406" cy="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2" idx="5"/>
              <a:endCxn id="17" idx="1"/>
            </p:cNvCxnSpPr>
            <p:nvPr/>
          </p:nvCxnSpPr>
          <p:spPr>
            <a:xfrm>
              <a:off x="1257393" y="2679598"/>
              <a:ext cx="372296" cy="29555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7" idx="1"/>
              <a:endCxn id="8" idx="7"/>
            </p:cNvCxnSpPr>
            <p:nvPr/>
          </p:nvCxnSpPr>
          <p:spPr>
            <a:xfrm flipH="1">
              <a:off x="1257393" y="2975153"/>
              <a:ext cx="372296" cy="30950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2"/>
              <a:endCxn id="20" idx="7"/>
            </p:cNvCxnSpPr>
            <p:nvPr/>
          </p:nvCxnSpPr>
          <p:spPr>
            <a:xfrm flipH="1">
              <a:off x="5451337" y="5238490"/>
              <a:ext cx="589486" cy="386994"/>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1" idx="2"/>
              <a:endCxn id="18" idx="1"/>
            </p:cNvCxnSpPr>
            <p:nvPr/>
          </p:nvCxnSpPr>
          <p:spPr>
            <a:xfrm>
              <a:off x="6040823" y="5238490"/>
              <a:ext cx="640999" cy="386994"/>
            </a:xfrm>
            <a:prstGeom prst="line">
              <a:avLst/>
            </a:prstGeom>
          </p:spPr>
          <p:style>
            <a:lnRef idx="1">
              <a:schemeClr val="dk1"/>
            </a:lnRef>
            <a:fillRef idx="0">
              <a:schemeClr val="dk1"/>
            </a:fillRef>
            <a:effectRef idx="0">
              <a:schemeClr val="dk1"/>
            </a:effectRef>
            <a:fontRef idx="minor">
              <a:schemeClr val="tx1"/>
            </a:fontRef>
          </p:style>
        </p:cxnSp>
        <p:sp>
          <p:nvSpPr>
            <p:cNvPr id="29" name="Arc 28"/>
            <p:cNvSpPr/>
            <p:nvPr/>
          </p:nvSpPr>
          <p:spPr>
            <a:xfrm rot="5400000" flipH="1" flipV="1">
              <a:off x="2201202" y="3211990"/>
              <a:ext cx="228574" cy="228574"/>
            </a:xfrm>
            <a:prstGeom prst="arc">
              <a:avLst>
                <a:gd name="adj1" fmla="val 16200000"/>
                <a:gd name="adj2" fmla="val 5382705"/>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ectangle 6"/>
            <p:cNvSpPr>
              <a:spLocks noChangeArrowheads="1"/>
            </p:cNvSpPr>
            <p:nvPr/>
          </p:nvSpPr>
          <p:spPr bwMode="auto">
            <a:xfrm>
              <a:off x="5351436" y="2746553"/>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Departments</a:t>
              </a:r>
            </a:p>
          </p:txBody>
        </p:sp>
        <p:sp>
          <p:nvSpPr>
            <p:cNvPr id="53" name="Rectangle 6"/>
            <p:cNvSpPr>
              <a:spLocks noChangeArrowheads="1"/>
            </p:cNvSpPr>
            <p:nvPr/>
          </p:nvSpPr>
          <p:spPr bwMode="auto">
            <a:xfrm>
              <a:off x="5351436" y="894693"/>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Students</a:t>
              </a:r>
            </a:p>
          </p:txBody>
        </p:sp>
        <p:sp>
          <p:nvSpPr>
            <p:cNvPr id="54" name="Rectangle 6"/>
            <p:cNvSpPr>
              <a:spLocks noChangeArrowheads="1"/>
            </p:cNvSpPr>
            <p:nvPr/>
          </p:nvSpPr>
          <p:spPr bwMode="auto">
            <a:xfrm>
              <a:off x="9073183" y="2746553"/>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Courses</a:t>
              </a:r>
            </a:p>
          </p:txBody>
        </p:sp>
        <p:sp>
          <p:nvSpPr>
            <p:cNvPr id="60" name="AutoShape 7"/>
            <p:cNvSpPr>
              <a:spLocks noChangeArrowheads="1"/>
            </p:cNvSpPr>
            <p:nvPr/>
          </p:nvSpPr>
          <p:spPr bwMode="auto">
            <a:xfrm>
              <a:off x="3444842" y="2746553"/>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Own</a:t>
              </a:r>
            </a:p>
          </p:txBody>
        </p:sp>
        <p:sp>
          <p:nvSpPr>
            <p:cNvPr id="62" name="AutoShape 7"/>
            <p:cNvSpPr>
              <a:spLocks noChangeArrowheads="1"/>
            </p:cNvSpPr>
            <p:nvPr/>
          </p:nvSpPr>
          <p:spPr bwMode="auto">
            <a:xfrm>
              <a:off x="7166589" y="2746553"/>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Offer</a:t>
              </a:r>
            </a:p>
          </p:txBody>
        </p:sp>
        <p:sp>
          <p:nvSpPr>
            <p:cNvPr id="63" name="AutoShape 7"/>
            <p:cNvSpPr>
              <a:spLocks noChangeArrowheads="1"/>
            </p:cNvSpPr>
            <p:nvPr/>
          </p:nvSpPr>
          <p:spPr bwMode="auto">
            <a:xfrm>
              <a:off x="5305716" y="1820623"/>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In</a:t>
              </a:r>
            </a:p>
          </p:txBody>
        </p:sp>
        <p:cxnSp>
          <p:nvCxnSpPr>
            <p:cNvPr id="65" name="Straight Connector 64"/>
            <p:cNvCxnSpPr>
              <a:stCxn id="17" idx="3"/>
              <a:endCxn id="60" idx="1"/>
            </p:cNvCxnSpPr>
            <p:nvPr/>
          </p:nvCxnSpPr>
          <p:spPr>
            <a:xfrm>
              <a:off x="3001289" y="2975153"/>
              <a:ext cx="443553"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60" idx="3"/>
              <a:endCxn id="52" idx="1"/>
            </p:cNvCxnSpPr>
            <p:nvPr/>
          </p:nvCxnSpPr>
          <p:spPr>
            <a:xfrm>
              <a:off x="4907882" y="2975153"/>
              <a:ext cx="443554"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63" idx="2"/>
              <a:endCxn id="52" idx="0"/>
            </p:cNvCxnSpPr>
            <p:nvPr/>
          </p:nvCxnSpPr>
          <p:spPr>
            <a:xfrm>
              <a:off x="6037236" y="2277823"/>
              <a:ext cx="0" cy="46873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53" idx="2"/>
              <a:endCxn id="63" idx="0"/>
            </p:cNvCxnSpPr>
            <p:nvPr/>
          </p:nvCxnSpPr>
          <p:spPr>
            <a:xfrm>
              <a:off x="6037236" y="1351893"/>
              <a:ext cx="0" cy="46873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stCxn id="52" idx="3"/>
              <a:endCxn id="62" idx="1"/>
            </p:cNvCxnSpPr>
            <p:nvPr/>
          </p:nvCxnSpPr>
          <p:spPr>
            <a:xfrm>
              <a:off x="6723036" y="2975153"/>
              <a:ext cx="443553" cy="0"/>
            </a:xfrm>
            <a:prstGeom prst="line">
              <a:avLst/>
            </a:prstGeom>
            <a:ln>
              <a:headEnd type="arrow"/>
            </a:ln>
          </p:spPr>
          <p:style>
            <a:lnRef idx="1">
              <a:schemeClr val="dk1"/>
            </a:lnRef>
            <a:fillRef idx="0">
              <a:schemeClr val="dk1"/>
            </a:fillRef>
            <a:effectRef idx="0">
              <a:schemeClr val="dk1"/>
            </a:effectRef>
            <a:fontRef idx="minor">
              <a:schemeClr val="tx1"/>
            </a:fontRef>
          </p:style>
        </p:cxnSp>
        <p:cxnSp>
          <p:nvCxnSpPr>
            <p:cNvPr id="81" name="Straight Connector 80"/>
            <p:cNvCxnSpPr>
              <a:stCxn id="62" idx="3"/>
              <a:endCxn id="54" idx="1"/>
            </p:cNvCxnSpPr>
            <p:nvPr/>
          </p:nvCxnSpPr>
          <p:spPr>
            <a:xfrm>
              <a:off x="8629629" y="2975153"/>
              <a:ext cx="443554" cy="0"/>
            </a:xfrm>
            <a:prstGeom prst="line">
              <a:avLst/>
            </a:prstGeom>
          </p:spPr>
          <p:style>
            <a:lnRef idx="1">
              <a:schemeClr val="dk1"/>
            </a:lnRef>
            <a:fillRef idx="0">
              <a:schemeClr val="dk1"/>
            </a:fillRef>
            <a:effectRef idx="0">
              <a:schemeClr val="dk1"/>
            </a:effectRef>
            <a:fontRef idx="minor">
              <a:schemeClr val="tx1"/>
            </a:fontRef>
          </p:style>
        </p:cxnSp>
        <p:sp>
          <p:nvSpPr>
            <p:cNvPr id="85" name="AutoShape 7"/>
            <p:cNvSpPr>
              <a:spLocks noChangeArrowheads="1"/>
            </p:cNvSpPr>
            <p:nvPr/>
          </p:nvSpPr>
          <p:spPr bwMode="auto">
            <a:xfrm>
              <a:off x="9027463" y="4686319"/>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Held in</a:t>
              </a:r>
            </a:p>
          </p:txBody>
        </p:sp>
        <p:cxnSp>
          <p:nvCxnSpPr>
            <p:cNvPr id="87" name="Straight Connector 86"/>
            <p:cNvCxnSpPr>
              <a:stCxn id="85" idx="0"/>
              <a:endCxn id="54" idx="2"/>
            </p:cNvCxnSpPr>
            <p:nvPr/>
          </p:nvCxnSpPr>
          <p:spPr>
            <a:xfrm flipV="1">
              <a:off x="9758983" y="3203753"/>
              <a:ext cx="0" cy="1482566"/>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a:stCxn id="85" idx="1"/>
              <a:endCxn id="11" idx="3"/>
            </p:cNvCxnSpPr>
            <p:nvPr/>
          </p:nvCxnSpPr>
          <p:spPr>
            <a:xfrm flipH="1">
              <a:off x="6818063" y="4914919"/>
              <a:ext cx="2209400" cy="3531"/>
            </a:xfrm>
            <a:prstGeom prst="line">
              <a:avLst/>
            </a:prstGeom>
          </p:spPr>
          <p:style>
            <a:lnRef idx="1">
              <a:schemeClr val="dk1"/>
            </a:lnRef>
            <a:fillRef idx="0">
              <a:schemeClr val="dk1"/>
            </a:fillRef>
            <a:effectRef idx="0">
              <a:schemeClr val="dk1"/>
            </a:effectRef>
            <a:fontRef idx="minor">
              <a:schemeClr val="tx1"/>
            </a:fontRef>
          </p:style>
        </p:cxnSp>
        <p:sp>
          <p:nvSpPr>
            <p:cNvPr id="91" name="AutoShape 7"/>
            <p:cNvSpPr>
              <a:spLocks noChangeArrowheads="1"/>
            </p:cNvSpPr>
            <p:nvPr/>
          </p:nvSpPr>
          <p:spPr bwMode="auto">
            <a:xfrm>
              <a:off x="9027463" y="894693"/>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Register</a:t>
              </a:r>
            </a:p>
          </p:txBody>
        </p:sp>
        <p:cxnSp>
          <p:nvCxnSpPr>
            <p:cNvPr id="93" name="Straight Connector 92"/>
            <p:cNvCxnSpPr>
              <a:stCxn id="53" idx="3"/>
              <a:endCxn id="91" idx="1"/>
            </p:cNvCxnSpPr>
            <p:nvPr/>
          </p:nvCxnSpPr>
          <p:spPr>
            <a:xfrm>
              <a:off x="6723036" y="1123293"/>
              <a:ext cx="2304427" cy="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a:stCxn id="91" idx="2"/>
              <a:endCxn id="54" idx="0"/>
            </p:cNvCxnSpPr>
            <p:nvPr/>
          </p:nvCxnSpPr>
          <p:spPr>
            <a:xfrm>
              <a:off x="9758983" y="1351893"/>
              <a:ext cx="0" cy="1394660"/>
            </a:xfrm>
            <a:prstGeom prst="line">
              <a:avLst/>
            </a:prstGeom>
          </p:spPr>
          <p:style>
            <a:lnRef idx="1">
              <a:schemeClr val="dk1"/>
            </a:lnRef>
            <a:fillRef idx="0">
              <a:schemeClr val="dk1"/>
            </a:fillRef>
            <a:effectRef idx="0">
              <a:schemeClr val="dk1"/>
            </a:effectRef>
            <a:fontRef idx="minor">
              <a:schemeClr val="tx1"/>
            </a:fontRef>
          </p:style>
        </p:cxnSp>
        <p:sp>
          <p:nvSpPr>
            <p:cNvPr id="96" name="Oval 11"/>
            <p:cNvSpPr>
              <a:spLocks noChangeArrowheads="1"/>
            </p:cNvSpPr>
            <p:nvPr/>
          </p:nvSpPr>
          <p:spPr bwMode="auto">
            <a:xfrm>
              <a:off x="3805174" y="1364635"/>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Name</a:t>
              </a:r>
            </a:p>
          </p:txBody>
        </p:sp>
        <p:sp>
          <p:nvSpPr>
            <p:cNvPr id="97" name="Oval 96"/>
            <p:cNvSpPr>
              <a:spLocks noChangeArrowheads="1"/>
            </p:cNvSpPr>
            <p:nvPr/>
          </p:nvSpPr>
          <p:spPr bwMode="auto">
            <a:xfrm>
              <a:off x="3805174" y="436282"/>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err="1"/>
                <a:t>StudentID</a:t>
              </a:r>
              <a:endParaRPr lang="en-US" u="sng" dirty="0"/>
            </a:p>
          </p:txBody>
        </p:sp>
        <p:cxnSp>
          <p:nvCxnSpPr>
            <p:cNvPr id="98" name="Straight Connector 97"/>
            <p:cNvCxnSpPr>
              <a:stCxn id="97" idx="5"/>
              <a:endCxn id="53" idx="1"/>
            </p:cNvCxnSpPr>
            <p:nvPr/>
          </p:nvCxnSpPr>
          <p:spPr>
            <a:xfrm>
              <a:off x="4975908" y="826527"/>
              <a:ext cx="375528" cy="296766"/>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a:stCxn id="53" idx="1"/>
              <a:endCxn id="96" idx="7"/>
            </p:cNvCxnSpPr>
            <p:nvPr/>
          </p:nvCxnSpPr>
          <p:spPr>
            <a:xfrm flipH="1">
              <a:off x="4975908" y="1123293"/>
              <a:ext cx="375528" cy="308297"/>
            </a:xfrm>
            <a:prstGeom prst="line">
              <a:avLst/>
            </a:prstGeom>
          </p:spPr>
          <p:style>
            <a:lnRef idx="1">
              <a:schemeClr val="dk1"/>
            </a:lnRef>
            <a:fillRef idx="0">
              <a:schemeClr val="dk1"/>
            </a:fillRef>
            <a:effectRef idx="0">
              <a:schemeClr val="dk1"/>
            </a:effectRef>
            <a:fontRef idx="minor">
              <a:schemeClr val="tx1"/>
            </a:fontRef>
          </p:style>
        </p:cxnSp>
        <p:sp>
          <p:nvSpPr>
            <p:cNvPr id="102" name="Oval 101"/>
            <p:cNvSpPr>
              <a:spLocks noChangeArrowheads="1"/>
            </p:cNvSpPr>
            <p:nvPr/>
          </p:nvSpPr>
          <p:spPr bwMode="auto">
            <a:xfrm>
              <a:off x="10714890" y="1972072"/>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Name</a:t>
              </a:r>
            </a:p>
          </p:txBody>
        </p:sp>
        <p:sp>
          <p:nvSpPr>
            <p:cNvPr id="103" name="Oval 102"/>
            <p:cNvSpPr>
              <a:spLocks noChangeArrowheads="1"/>
            </p:cNvSpPr>
            <p:nvPr/>
          </p:nvSpPr>
          <p:spPr bwMode="auto">
            <a:xfrm>
              <a:off x="10714890" y="3485788"/>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Section</a:t>
              </a:r>
            </a:p>
          </p:txBody>
        </p:sp>
        <p:sp>
          <p:nvSpPr>
            <p:cNvPr id="104" name="Oval 11"/>
            <p:cNvSpPr>
              <a:spLocks noChangeArrowheads="1"/>
            </p:cNvSpPr>
            <p:nvPr/>
          </p:nvSpPr>
          <p:spPr bwMode="auto">
            <a:xfrm>
              <a:off x="6455033" y="3545238"/>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a:t>Name</a:t>
              </a:r>
            </a:p>
          </p:txBody>
        </p:sp>
        <p:sp>
          <p:nvSpPr>
            <p:cNvPr id="105" name="Oval 11"/>
            <p:cNvSpPr>
              <a:spLocks noChangeArrowheads="1"/>
            </p:cNvSpPr>
            <p:nvPr/>
          </p:nvSpPr>
          <p:spPr bwMode="auto">
            <a:xfrm>
              <a:off x="4254680" y="3545238"/>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Chair</a:t>
              </a:r>
            </a:p>
          </p:txBody>
        </p:sp>
        <p:cxnSp>
          <p:nvCxnSpPr>
            <p:cNvPr id="106" name="Straight Connector 105"/>
            <p:cNvCxnSpPr>
              <a:stCxn id="52" idx="2"/>
              <a:endCxn id="105" idx="7"/>
            </p:cNvCxnSpPr>
            <p:nvPr/>
          </p:nvCxnSpPr>
          <p:spPr>
            <a:xfrm flipH="1">
              <a:off x="5425414" y="3203753"/>
              <a:ext cx="611822" cy="40844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a:stCxn id="52" idx="2"/>
              <a:endCxn id="104" idx="1"/>
            </p:cNvCxnSpPr>
            <p:nvPr/>
          </p:nvCxnSpPr>
          <p:spPr>
            <a:xfrm>
              <a:off x="6037236" y="3203753"/>
              <a:ext cx="618663" cy="40844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a:stCxn id="102" idx="3"/>
              <a:endCxn id="54" idx="3"/>
            </p:cNvCxnSpPr>
            <p:nvPr/>
          </p:nvCxnSpPr>
          <p:spPr>
            <a:xfrm flipH="1">
              <a:off x="10444783" y="2362317"/>
              <a:ext cx="470973" cy="612836"/>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p:cNvCxnSpPr>
              <a:stCxn id="103" idx="1"/>
              <a:endCxn id="54" idx="3"/>
            </p:cNvCxnSpPr>
            <p:nvPr/>
          </p:nvCxnSpPr>
          <p:spPr>
            <a:xfrm flipH="1" flipV="1">
              <a:off x="10444783" y="2975153"/>
              <a:ext cx="470973" cy="577590"/>
            </a:xfrm>
            <a:prstGeom prst="line">
              <a:avLst/>
            </a:prstGeom>
          </p:spPr>
          <p:style>
            <a:lnRef idx="1">
              <a:schemeClr val="dk1"/>
            </a:lnRef>
            <a:fillRef idx="0">
              <a:schemeClr val="dk1"/>
            </a:fillRef>
            <a:effectRef idx="0">
              <a:schemeClr val="dk1"/>
            </a:effectRef>
            <a:fontRef idx="minor">
              <a:schemeClr val="tx1"/>
            </a:fontRef>
          </p:style>
        </p:cxnSp>
        <p:sp>
          <p:nvSpPr>
            <p:cNvPr id="120" name="Oval 119"/>
            <p:cNvSpPr>
              <a:spLocks noChangeArrowheads="1"/>
            </p:cNvSpPr>
            <p:nvPr/>
          </p:nvSpPr>
          <p:spPr bwMode="auto">
            <a:xfrm>
              <a:off x="10714890" y="2743085"/>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SLN</a:t>
              </a:r>
            </a:p>
          </p:txBody>
        </p:sp>
        <p:cxnSp>
          <p:nvCxnSpPr>
            <p:cNvPr id="123" name="Straight Connector 122"/>
            <p:cNvCxnSpPr>
              <a:stCxn id="54" idx="3"/>
              <a:endCxn id="120" idx="2"/>
            </p:cNvCxnSpPr>
            <p:nvPr/>
          </p:nvCxnSpPr>
          <p:spPr>
            <a:xfrm flipV="1">
              <a:off x="10444783" y="2971685"/>
              <a:ext cx="270107" cy="3468"/>
            </a:xfrm>
            <a:prstGeom prst="line">
              <a:avLst/>
            </a:prstGeom>
          </p:spPr>
          <p:style>
            <a:lnRef idx="1">
              <a:schemeClr val="dk1"/>
            </a:lnRef>
            <a:fillRef idx="0">
              <a:schemeClr val="dk1"/>
            </a:fillRef>
            <a:effectRef idx="0">
              <a:schemeClr val="dk1"/>
            </a:effectRef>
            <a:fontRef idx="minor">
              <a:schemeClr val="tx1"/>
            </a:fontRef>
          </p:style>
        </p:cxnSp>
      </p:grpSp>
      <p:sp>
        <p:nvSpPr>
          <p:cNvPr id="2" name="Date Placeholder 1"/>
          <p:cNvSpPr>
            <a:spLocks noGrp="1"/>
          </p:cNvSpPr>
          <p:nvPr>
            <p:ph type="dt" sz="half" idx="10"/>
          </p:nvPr>
        </p:nvSpPr>
        <p:spPr/>
        <p:txBody>
          <a:bodyPr/>
          <a:lstStyle/>
          <a:p>
            <a:fld id="{EE1D56CB-0C1E-4E60-A723-06F30A06A114}" type="datetime1">
              <a:rPr lang="en-US" smtClean="0"/>
              <a:t>2/18/2021</a:t>
            </a:fld>
            <a:endParaRPr lang="en-US" dirty="0"/>
          </a:p>
        </p:txBody>
      </p:sp>
      <p:sp>
        <p:nvSpPr>
          <p:cNvPr id="3" name="Footer Placeholder 2"/>
          <p:cNvSpPr>
            <a:spLocks noGrp="1"/>
          </p:cNvSpPr>
          <p:nvPr>
            <p:ph type="ftr" sz="quarter" idx="11"/>
          </p:nvPr>
        </p:nvSpPr>
        <p:spPr/>
        <p:txBody>
          <a:bodyPr/>
          <a:lstStyle/>
          <a:p>
            <a:r>
              <a:rPr lang="en-US" dirty="0"/>
              <a:t>Transportation Big Data Analytics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4946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 </a:t>
            </a:r>
            <a:r>
              <a:rPr lang="zh-CN" altLang="en-US" dirty="0"/>
              <a:t>图</a:t>
            </a:r>
            <a:endParaRPr lang="en-US" dirty="0"/>
          </a:p>
        </p:txBody>
      </p:sp>
      <p:sp>
        <p:nvSpPr>
          <p:cNvPr id="3" name="Content Placeholder 2"/>
          <p:cNvSpPr>
            <a:spLocks noGrp="1"/>
          </p:cNvSpPr>
          <p:nvPr>
            <p:ph idx="1"/>
          </p:nvPr>
        </p:nvSpPr>
        <p:spPr/>
        <p:txBody>
          <a:bodyPr>
            <a:normAutofit/>
          </a:bodyPr>
          <a:lstStyle/>
          <a:p>
            <a:pPr lvl="1"/>
            <a:r>
              <a:rPr lang="zh-CN" altLang="en-US" dirty="0"/>
              <a:t>实体集：用矩形表示</a:t>
            </a:r>
            <a:endParaRPr lang="en-US" dirty="0"/>
          </a:p>
          <a:p>
            <a:pPr lvl="1"/>
            <a:endParaRPr lang="en-US" dirty="0"/>
          </a:p>
          <a:p>
            <a:pPr lvl="1"/>
            <a:endParaRPr lang="en-US" dirty="0"/>
          </a:p>
          <a:p>
            <a:pPr lvl="1"/>
            <a:endParaRPr lang="en-US" dirty="0"/>
          </a:p>
          <a:p>
            <a:pPr lvl="1"/>
            <a:r>
              <a:rPr lang="zh-CN" altLang="en-US" dirty="0"/>
              <a:t>属性：用椭圆表示</a:t>
            </a:r>
            <a:endParaRPr lang="en-US" altLang="zh-CN" dirty="0"/>
          </a:p>
          <a:p>
            <a:pPr lvl="1"/>
            <a:endParaRPr lang="en-US" dirty="0"/>
          </a:p>
          <a:p>
            <a:pPr lvl="1"/>
            <a:endParaRPr lang="en-US" dirty="0"/>
          </a:p>
          <a:p>
            <a:pPr lvl="1"/>
            <a:endParaRPr lang="en-US" dirty="0"/>
          </a:p>
          <a:p>
            <a:pPr lvl="1"/>
            <a:r>
              <a:rPr lang="zh-CN" altLang="en-US" dirty="0"/>
              <a:t>关系：用菱形表示</a:t>
            </a:r>
            <a:endParaRPr lang="en-US" dirty="0"/>
          </a:p>
        </p:txBody>
      </p:sp>
      <p:sp>
        <p:nvSpPr>
          <p:cNvPr id="7" name="Rectangle 5"/>
          <p:cNvSpPr>
            <a:spLocks noChangeArrowheads="1"/>
          </p:cNvSpPr>
          <p:nvPr/>
        </p:nvSpPr>
        <p:spPr bwMode="auto">
          <a:xfrm>
            <a:off x="1865971" y="1867834"/>
            <a:ext cx="12192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latin typeface="+mn-lt"/>
              </a:rPr>
              <a:t>Products</a:t>
            </a:r>
          </a:p>
        </p:txBody>
      </p:sp>
      <p:sp>
        <p:nvSpPr>
          <p:cNvPr id="8" name="Oval 6"/>
          <p:cNvSpPr>
            <a:spLocks noChangeArrowheads="1"/>
          </p:cNvSpPr>
          <p:nvPr/>
        </p:nvSpPr>
        <p:spPr bwMode="auto">
          <a:xfrm>
            <a:off x="1865971" y="3629865"/>
            <a:ext cx="1219200" cy="5334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latin typeface="+mn-lt"/>
              </a:rPr>
              <a:t>Price</a:t>
            </a:r>
          </a:p>
        </p:txBody>
      </p:sp>
      <p:sp>
        <p:nvSpPr>
          <p:cNvPr id="9" name="AutoShape 7"/>
          <p:cNvSpPr>
            <a:spLocks noChangeArrowheads="1"/>
          </p:cNvSpPr>
          <p:nvPr/>
        </p:nvSpPr>
        <p:spPr bwMode="auto">
          <a:xfrm>
            <a:off x="1865971" y="5241073"/>
            <a:ext cx="1219200" cy="54391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r>
              <a:rPr lang="en-US" dirty="0"/>
              <a:t>B</a:t>
            </a:r>
            <a:r>
              <a:rPr lang="en-US" dirty="0">
                <a:latin typeface="+mn-lt"/>
              </a:rPr>
              <a:t>uy</a:t>
            </a:r>
          </a:p>
        </p:txBody>
      </p:sp>
      <p:sp>
        <p:nvSpPr>
          <p:cNvPr id="10" name="Rectangle 8"/>
          <p:cNvSpPr>
            <a:spLocks noChangeArrowheads="1"/>
          </p:cNvSpPr>
          <p:nvPr/>
        </p:nvSpPr>
        <p:spPr bwMode="auto">
          <a:xfrm>
            <a:off x="3694771" y="1867834"/>
            <a:ext cx="12192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a:latin typeface="+mn-lt"/>
              </a:rPr>
              <a:t>Persons</a:t>
            </a:r>
          </a:p>
        </p:txBody>
      </p:sp>
      <p:sp>
        <p:nvSpPr>
          <p:cNvPr id="11" name="Oval 9"/>
          <p:cNvSpPr>
            <a:spLocks noChangeArrowheads="1"/>
          </p:cNvSpPr>
          <p:nvPr/>
        </p:nvSpPr>
        <p:spPr bwMode="auto">
          <a:xfrm>
            <a:off x="3694771" y="3629865"/>
            <a:ext cx="1219200" cy="5334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latin typeface="+mn-lt"/>
              </a:rPr>
              <a:t>Address</a:t>
            </a:r>
          </a:p>
        </p:txBody>
      </p:sp>
      <p:sp>
        <p:nvSpPr>
          <p:cNvPr id="4" name="Date Placeholder 3"/>
          <p:cNvSpPr>
            <a:spLocks noGrp="1"/>
          </p:cNvSpPr>
          <p:nvPr>
            <p:ph type="dt" sz="half" idx="10"/>
          </p:nvPr>
        </p:nvSpPr>
        <p:spPr/>
        <p:txBody>
          <a:bodyPr/>
          <a:lstStyle/>
          <a:p>
            <a:fld id="{6F24ADA4-961E-47DA-82D2-769AA568A852}"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86282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 </a:t>
            </a:r>
            <a:r>
              <a:rPr lang="zh-CN" altLang="en-US" dirty="0"/>
              <a:t>图中的属性</a:t>
            </a:r>
            <a:endParaRPr lang="en-US" dirty="0"/>
          </a:p>
        </p:txBody>
      </p:sp>
      <p:sp>
        <p:nvSpPr>
          <p:cNvPr id="3" name="Content Placeholder 2"/>
          <p:cNvSpPr>
            <a:spLocks noGrp="1"/>
          </p:cNvSpPr>
          <p:nvPr>
            <p:ph idx="1"/>
          </p:nvPr>
        </p:nvSpPr>
        <p:spPr/>
        <p:txBody>
          <a:bodyPr/>
          <a:lstStyle/>
          <a:p>
            <a:r>
              <a:rPr lang="zh-CN" altLang="en-US" dirty="0"/>
              <a:t>属性通过一条线连接到关联的实体集</a:t>
            </a:r>
            <a:endParaRPr lang="en-US" altLang="zh-CN" dirty="0"/>
          </a:p>
          <a:p>
            <a:endParaRPr lang="en-US" kern="0" dirty="0"/>
          </a:p>
          <a:p>
            <a:endParaRPr lang="en-US" kern="0" dirty="0"/>
          </a:p>
          <a:p>
            <a:endParaRPr lang="en-US" kern="0" dirty="0"/>
          </a:p>
          <a:p>
            <a:endParaRPr lang="en-US" kern="0" dirty="0"/>
          </a:p>
          <a:p>
            <a:endParaRPr lang="en-US" kern="0" dirty="0"/>
          </a:p>
          <a:p>
            <a:r>
              <a:rPr lang="zh-CN" altLang="en-US" kern="0" dirty="0"/>
              <a:t>每个实体的每个属性都有一个值，例如：</a:t>
            </a:r>
            <a:endParaRPr lang="en-US" dirty="0"/>
          </a:p>
        </p:txBody>
      </p:sp>
      <p:sp>
        <p:nvSpPr>
          <p:cNvPr id="7" name="Line 10"/>
          <p:cNvSpPr>
            <a:spLocks noChangeShapeType="1"/>
          </p:cNvSpPr>
          <p:nvPr/>
        </p:nvSpPr>
        <p:spPr bwMode="auto">
          <a:xfrm flipV="1">
            <a:off x="7062009" y="2872239"/>
            <a:ext cx="1332941" cy="8178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flipH="1" flipV="1">
            <a:off x="3569551" y="2994107"/>
            <a:ext cx="1353712" cy="6849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4"/>
          <p:cNvSpPr>
            <a:spLocks noChangeShapeType="1"/>
          </p:cNvSpPr>
          <p:nvPr/>
        </p:nvSpPr>
        <p:spPr bwMode="auto">
          <a:xfrm flipH="1" flipV="1">
            <a:off x="5020843" y="2325034"/>
            <a:ext cx="483808" cy="11216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0"/>
          <p:cNvSpPr>
            <a:spLocks noChangeShapeType="1"/>
          </p:cNvSpPr>
          <p:nvPr/>
        </p:nvSpPr>
        <p:spPr bwMode="auto">
          <a:xfrm flipV="1">
            <a:off x="6342957" y="2286005"/>
            <a:ext cx="476014" cy="11606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5"/>
          <p:cNvSpPr>
            <a:spLocks noChangeArrowheads="1"/>
          </p:cNvSpPr>
          <p:nvPr/>
        </p:nvSpPr>
        <p:spPr bwMode="auto">
          <a:xfrm>
            <a:off x="4923263" y="3446641"/>
            <a:ext cx="2138746" cy="70161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Beers</a:t>
            </a:r>
          </a:p>
        </p:txBody>
      </p:sp>
      <p:sp>
        <p:nvSpPr>
          <p:cNvPr id="12" name="Oval 6"/>
          <p:cNvSpPr>
            <a:spLocks noChangeArrowheads="1"/>
          </p:cNvSpPr>
          <p:nvPr/>
        </p:nvSpPr>
        <p:spPr bwMode="auto">
          <a:xfrm>
            <a:off x="6120990" y="1833013"/>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ABV</a:t>
            </a:r>
          </a:p>
        </p:txBody>
      </p:sp>
      <p:sp>
        <p:nvSpPr>
          <p:cNvPr id="13" name="Oval 8"/>
          <p:cNvSpPr>
            <a:spLocks noChangeArrowheads="1"/>
          </p:cNvSpPr>
          <p:nvPr/>
        </p:nvSpPr>
        <p:spPr bwMode="auto">
          <a:xfrm>
            <a:off x="4324863" y="1834953"/>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Manufacturer</a:t>
            </a:r>
          </a:p>
        </p:txBody>
      </p:sp>
      <p:sp>
        <p:nvSpPr>
          <p:cNvPr id="14" name="Oval 13"/>
          <p:cNvSpPr>
            <a:spLocks noChangeArrowheads="1"/>
          </p:cNvSpPr>
          <p:nvPr/>
        </p:nvSpPr>
        <p:spPr bwMode="auto">
          <a:xfrm>
            <a:off x="2712764" y="2575936"/>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Type</a:t>
            </a:r>
          </a:p>
        </p:txBody>
      </p:sp>
      <p:sp>
        <p:nvSpPr>
          <p:cNvPr id="15" name="Oval 6"/>
          <p:cNvSpPr>
            <a:spLocks noChangeArrowheads="1"/>
          </p:cNvSpPr>
          <p:nvPr/>
        </p:nvSpPr>
        <p:spPr bwMode="auto">
          <a:xfrm>
            <a:off x="7751680" y="2434373"/>
            <a:ext cx="1451292" cy="73598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Name</a:t>
            </a:r>
          </a:p>
        </p:txBody>
      </p:sp>
      <p:graphicFrame>
        <p:nvGraphicFramePr>
          <p:cNvPr id="16" name="Table 15"/>
          <p:cNvGraphicFramePr>
            <a:graphicFrameLocks noGrp="1"/>
          </p:cNvGraphicFramePr>
          <p:nvPr/>
        </p:nvGraphicFramePr>
        <p:xfrm>
          <a:off x="2296936" y="5321560"/>
          <a:ext cx="7391400" cy="741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2032635">
                  <a:extLst>
                    <a:ext uri="{9D8B030D-6E8A-4147-A177-3AD203B41FA5}">
                      <a16:colId xmlns:a16="http://schemas.microsoft.com/office/drawing/2014/main" val="20001"/>
                    </a:ext>
                  </a:extLst>
                </a:gridCol>
                <a:gridCol w="1663065">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dirty="0"/>
                        <a:t>Name</a:t>
                      </a:r>
                      <a:endParaRPr lang="en-US" dirty="0">
                        <a:solidFill>
                          <a:schemeClr val="tx1"/>
                        </a:solidFill>
                      </a:endParaRPr>
                    </a:p>
                  </a:txBody>
                  <a:tcPr/>
                </a:tc>
                <a:tc>
                  <a:txBody>
                    <a:bodyPr/>
                    <a:lstStyle/>
                    <a:p>
                      <a:pPr algn="ctr"/>
                      <a:r>
                        <a:rPr lang="en-US" dirty="0"/>
                        <a:t>Manufacturer</a:t>
                      </a:r>
                      <a:endParaRPr lang="en-US" dirty="0">
                        <a:solidFill>
                          <a:schemeClr val="tx1"/>
                        </a:solidFill>
                      </a:endParaRPr>
                    </a:p>
                  </a:txBody>
                  <a:tcPr/>
                </a:tc>
                <a:tc>
                  <a:txBody>
                    <a:bodyPr/>
                    <a:lstStyle/>
                    <a:p>
                      <a:pPr algn="ctr"/>
                      <a:r>
                        <a:rPr lang="en-US" dirty="0"/>
                        <a:t>Type</a:t>
                      </a:r>
                      <a:endParaRPr lang="en-US" dirty="0">
                        <a:solidFill>
                          <a:schemeClr val="tx1"/>
                        </a:solidFill>
                      </a:endParaRPr>
                    </a:p>
                  </a:txBody>
                  <a:tcPr/>
                </a:tc>
                <a:tc>
                  <a:txBody>
                    <a:bodyPr/>
                    <a:lstStyle/>
                    <a:p>
                      <a:pPr algn="ctr"/>
                      <a:r>
                        <a:rPr lang="en-US" dirty="0"/>
                        <a:t>ABV</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dirty="0"/>
                        <a:t>Old Rasputin</a:t>
                      </a:r>
                      <a:endParaRPr lang="en-US" dirty="0">
                        <a:solidFill>
                          <a:schemeClr val="tx1"/>
                        </a:solidFill>
                      </a:endParaRPr>
                    </a:p>
                  </a:txBody>
                  <a:tcPr/>
                </a:tc>
                <a:tc>
                  <a:txBody>
                    <a:bodyPr/>
                    <a:lstStyle/>
                    <a:p>
                      <a:pPr algn="ctr"/>
                      <a:r>
                        <a:rPr lang="en-US" dirty="0"/>
                        <a:t>North Coast</a:t>
                      </a:r>
                      <a:endParaRPr lang="en-US" dirty="0">
                        <a:solidFill>
                          <a:schemeClr val="tx1"/>
                        </a:solidFill>
                      </a:endParaRPr>
                    </a:p>
                  </a:txBody>
                  <a:tcPr/>
                </a:tc>
                <a:tc>
                  <a:txBody>
                    <a:bodyPr/>
                    <a:lstStyle/>
                    <a:p>
                      <a:pPr algn="ctr"/>
                      <a:r>
                        <a:rPr lang="en-US" dirty="0"/>
                        <a:t>Imperial</a:t>
                      </a:r>
                      <a:r>
                        <a:rPr lang="en-US" baseline="0" dirty="0"/>
                        <a:t> Stout</a:t>
                      </a:r>
                      <a:endParaRPr lang="en-US" dirty="0">
                        <a:solidFill>
                          <a:schemeClr val="tx1"/>
                        </a:solidFill>
                      </a:endParaRPr>
                    </a:p>
                  </a:txBody>
                  <a:tcPr/>
                </a:tc>
                <a:tc>
                  <a:txBody>
                    <a:bodyPr/>
                    <a:lstStyle/>
                    <a:p>
                      <a:pPr algn="ctr"/>
                      <a:r>
                        <a:rPr lang="en-US" dirty="0"/>
                        <a:t>9.0</a:t>
                      </a:r>
                      <a:endParaRPr lang="en-US" dirty="0">
                        <a:solidFill>
                          <a:schemeClr val="tx1"/>
                        </a:solidFill>
                      </a:endParaRP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197EA744-BB36-4E2D-947D-9C8D8882C5FE}"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3101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E/R </a:t>
            </a:r>
            <a:r>
              <a:rPr lang="zh-CN" altLang="en-US" dirty="0"/>
              <a:t>图中的键</a:t>
            </a:r>
            <a:endParaRPr lang="en-US" dirty="0"/>
          </a:p>
        </p:txBody>
      </p:sp>
      <p:sp>
        <p:nvSpPr>
          <p:cNvPr id="3" name="Content Placeholder 2"/>
          <p:cNvSpPr>
            <a:spLocks noGrp="1"/>
          </p:cNvSpPr>
          <p:nvPr>
            <p:ph idx="1"/>
          </p:nvPr>
        </p:nvSpPr>
        <p:spPr/>
        <p:txBody>
          <a:bodyPr/>
          <a:lstStyle/>
          <a:p>
            <a:r>
              <a:rPr lang="zh-CN" altLang="en-US" dirty="0"/>
              <a:t>每个实体集都必须有一个键</a:t>
            </a:r>
            <a:r>
              <a:rPr lang="en-US" dirty="0"/>
              <a:t>. </a:t>
            </a:r>
          </a:p>
          <a:p>
            <a:endParaRPr lang="en-US" dirty="0"/>
          </a:p>
          <a:p>
            <a:r>
              <a:rPr lang="zh-CN" altLang="en-US" dirty="0"/>
              <a:t>实体集合</a:t>
            </a:r>
            <a:r>
              <a:rPr lang="en-US" altLang="zh-CN" dirty="0"/>
              <a:t>E</a:t>
            </a:r>
            <a:r>
              <a:rPr lang="zh-CN" altLang="en-US" dirty="0"/>
              <a:t>的</a:t>
            </a:r>
            <a:r>
              <a:rPr lang="zh-CN" altLang="en-US" dirty="0">
                <a:solidFill>
                  <a:srgbClr val="00B0F0"/>
                </a:solidFill>
              </a:rPr>
              <a:t>键</a:t>
            </a:r>
            <a:r>
              <a:rPr lang="zh-CN" altLang="en-US" dirty="0"/>
              <a:t>是一个或多个属性的集合</a:t>
            </a:r>
            <a:r>
              <a:rPr lang="en-US" altLang="zh-CN" dirty="0"/>
              <a:t>K</a:t>
            </a:r>
            <a:r>
              <a:rPr lang="zh-CN" altLang="en-US" dirty="0"/>
              <a:t>，这样，给定</a:t>
            </a:r>
            <a:r>
              <a:rPr lang="en-US" altLang="zh-CN" dirty="0"/>
              <a:t>E</a:t>
            </a:r>
            <a:r>
              <a:rPr lang="zh-CN" altLang="en-US" dirty="0"/>
              <a:t>中任意两个不同的实体</a:t>
            </a:r>
            <a:r>
              <a:rPr lang="en-US" altLang="zh-CN" dirty="0"/>
              <a:t>e1</a:t>
            </a:r>
            <a:r>
              <a:rPr lang="zh-CN" altLang="en-US" dirty="0"/>
              <a:t>和</a:t>
            </a:r>
            <a:r>
              <a:rPr lang="en-US" altLang="zh-CN" dirty="0"/>
              <a:t>e2</a:t>
            </a:r>
            <a:r>
              <a:rPr lang="zh-CN" altLang="en-US" dirty="0"/>
              <a:t>，</a:t>
            </a:r>
            <a:r>
              <a:rPr lang="en-US" altLang="zh-CN" dirty="0"/>
              <a:t>e1</a:t>
            </a:r>
            <a:r>
              <a:rPr lang="zh-CN" altLang="en-US" dirty="0"/>
              <a:t>与</a:t>
            </a:r>
            <a:r>
              <a:rPr lang="en-US" altLang="zh-CN" dirty="0"/>
              <a:t>e2</a:t>
            </a:r>
            <a:r>
              <a:rPr lang="zh-CN" altLang="en-US" dirty="0">
                <a:solidFill>
                  <a:srgbClr val="00B0F0"/>
                </a:solidFill>
              </a:rPr>
              <a:t>不能</a:t>
            </a:r>
            <a:r>
              <a:rPr lang="zh-CN" altLang="en-US" dirty="0"/>
              <a:t>具有键</a:t>
            </a:r>
            <a:r>
              <a:rPr lang="en-US" altLang="zh-CN" dirty="0"/>
              <a:t>K</a:t>
            </a:r>
            <a:r>
              <a:rPr lang="zh-CN" altLang="en-US" dirty="0"/>
              <a:t>中每个属性的相同值。</a:t>
            </a:r>
            <a:endParaRPr lang="en-US" dirty="0"/>
          </a:p>
        </p:txBody>
      </p:sp>
      <p:sp>
        <p:nvSpPr>
          <p:cNvPr id="10" name="Line 9"/>
          <p:cNvSpPr>
            <a:spLocks noChangeShapeType="1"/>
          </p:cNvSpPr>
          <p:nvPr/>
        </p:nvSpPr>
        <p:spPr bwMode="auto">
          <a:xfrm flipH="1" flipV="1">
            <a:off x="1804521" y="5168817"/>
            <a:ext cx="1252970" cy="339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H="1" flipV="1">
            <a:off x="3686095" y="3635297"/>
            <a:ext cx="294889" cy="15988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p:cNvSpPr>
            <a:spLocks noChangeShapeType="1"/>
          </p:cNvSpPr>
          <p:nvPr/>
        </p:nvSpPr>
        <p:spPr bwMode="auto">
          <a:xfrm flipV="1">
            <a:off x="4390990" y="3717348"/>
            <a:ext cx="844508" cy="15168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4"/>
          <p:cNvSpPr>
            <a:spLocks noChangeShapeType="1"/>
          </p:cNvSpPr>
          <p:nvPr/>
        </p:nvSpPr>
        <p:spPr bwMode="auto">
          <a:xfrm flipH="1" flipV="1">
            <a:off x="2263698" y="4288848"/>
            <a:ext cx="1241897" cy="952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Rectangle 5"/>
          <p:cNvSpPr>
            <a:spLocks noChangeArrowheads="1"/>
          </p:cNvSpPr>
          <p:nvPr/>
        </p:nvSpPr>
        <p:spPr bwMode="auto">
          <a:xfrm>
            <a:off x="3057491" y="5241348"/>
            <a:ext cx="1828799"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r>
              <a:rPr lang="en-US" dirty="0"/>
              <a:t>Beers</a:t>
            </a:r>
          </a:p>
        </p:txBody>
      </p:sp>
      <p:sp>
        <p:nvSpPr>
          <p:cNvPr id="7" name="Oval 6"/>
          <p:cNvSpPr>
            <a:spLocks noChangeArrowheads="1"/>
          </p:cNvSpPr>
          <p:nvPr/>
        </p:nvSpPr>
        <p:spPr bwMode="auto">
          <a:xfrm>
            <a:off x="2962285" y="3266267"/>
            <a:ext cx="1447800" cy="6858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u="sng" dirty="0" err="1"/>
              <a:t>ProductID</a:t>
            </a:r>
            <a:endParaRPr lang="en-US" u="sng" dirty="0"/>
          </a:p>
        </p:txBody>
      </p:sp>
      <p:sp>
        <p:nvSpPr>
          <p:cNvPr id="8" name="Oval 7"/>
          <p:cNvSpPr>
            <a:spLocks noChangeArrowheads="1"/>
          </p:cNvSpPr>
          <p:nvPr/>
        </p:nvSpPr>
        <p:spPr bwMode="auto">
          <a:xfrm>
            <a:off x="4590585" y="3260148"/>
            <a:ext cx="1447800" cy="6858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Price</a:t>
            </a:r>
          </a:p>
        </p:txBody>
      </p:sp>
      <p:sp>
        <p:nvSpPr>
          <p:cNvPr id="9" name="Oval 8"/>
          <p:cNvSpPr>
            <a:spLocks noChangeArrowheads="1"/>
          </p:cNvSpPr>
          <p:nvPr/>
        </p:nvSpPr>
        <p:spPr bwMode="auto">
          <a:xfrm>
            <a:off x="1516201" y="3837767"/>
            <a:ext cx="1447800" cy="6858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Type</a:t>
            </a:r>
          </a:p>
        </p:txBody>
      </p:sp>
      <p:sp>
        <p:nvSpPr>
          <p:cNvPr id="13" name="Oval 13"/>
          <p:cNvSpPr>
            <a:spLocks noChangeArrowheads="1"/>
          </p:cNvSpPr>
          <p:nvPr/>
        </p:nvSpPr>
        <p:spPr bwMode="auto">
          <a:xfrm>
            <a:off x="1006397" y="4822248"/>
            <a:ext cx="1447800" cy="6858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r>
              <a:rPr lang="en-US" dirty="0"/>
              <a:t>Manufacturer</a:t>
            </a:r>
          </a:p>
        </p:txBody>
      </p:sp>
      <p:sp>
        <p:nvSpPr>
          <p:cNvPr id="20" name="Rectangle 12"/>
          <p:cNvSpPr>
            <a:spLocks noChangeArrowheads="1"/>
          </p:cNvSpPr>
          <p:nvPr/>
        </p:nvSpPr>
        <p:spPr bwMode="auto">
          <a:xfrm>
            <a:off x="6923178" y="4222083"/>
            <a:ext cx="40439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rgbClr val="FF0000"/>
                </a:solidFill>
              </a:rPr>
              <a:t>哪个属性集可以作为班级中所有学生的键？</a:t>
            </a:r>
            <a:endParaRPr lang="en-US" sz="2400" dirty="0">
              <a:solidFill>
                <a:srgbClr val="FF0000"/>
              </a:solidFill>
              <a:latin typeface="+mn-lt"/>
            </a:endParaRPr>
          </a:p>
        </p:txBody>
      </p:sp>
      <p:sp>
        <p:nvSpPr>
          <p:cNvPr id="4" name="Date Placeholder 3"/>
          <p:cNvSpPr>
            <a:spLocks noGrp="1"/>
          </p:cNvSpPr>
          <p:nvPr>
            <p:ph type="dt" sz="half" idx="10"/>
          </p:nvPr>
        </p:nvSpPr>
        <p:spPr/>
        <p:txBody>
          <a:bodyPr/>
          <a:lstStyle/>
          <a:p>
            <a:fld id="{8EB9DBC8-CCD6-4094-849D-0C476A0FD343}"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02774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a:t>
            </a:r>
            <a:endParaRPr lang="en-US" dirty="0"/>
          </a:p>
        </p:txBody>
      </p:sp>
      <p:sp>
        <p:nvSpPr>
          <p:cNvPr id="3" name="Content Placeholder 2"/>
          <p:cNvSpPr>
            <a:spLocks noGrp="1"/>
          </p:cNvSpPr>
          <p:nvPr>
            <p:ph idx="1"/>
          </p:nvPr>
        </p:nvSpPr>
        <p:spPr/>
        <p:txBody>
          <a:bodyPr/>
          <a:lstStyle/>
          <a:p>
            <a:r>
              <a:rPr lang="zh-CN" altLang="en-US" dirty="0"/>
              <a:t>关系是两个或多个实体集之间的连接。</a:t>
            </a:r>
            <a:endParaRPr lang="en-US" dirty="0"/>
          </a:p>
          <a:p>
            <a:pPr lvl="1"/>
            <a:endParaRPr lang="en-US" altLang="zh-CN" dirty="0"/>
          </a:p>
          <a:p>
            <a:pPr lvl="1"/>
            <a:endParaRPr lang="en-US" altLang="zh-CN" dirty="0"/>
          </a:p>
          <a:p>
            <a:pPr lvl="1"/>
            <a:r>
              <a:rPr lang="zh-CN" altLang="en-US" dirty="0"/>
              <a:t>一对一</a:t>
            </a:r>
            <a:endParaRPr lang="en-US" dirty="0"/>
          </a:p>
          <a:p>
            <a:pPr lvl="1"/>
            <a:endParaRPr lang="en-US" dirty="0"/>
          </a:p>
          <a:p>
            <a:pPr lvl="1"/>
            <a:endParaRPr lang="en-US" dirty="0"/>
          </a:p>
          <a:p>
            <a:pPr lvl="1"/>
            <a:r>
              <a:rPr lang="zh-CN" altLang="en-US" dirty="0"/>
              <a:t>多对一</a:t>
            </a:r>
            <a:endParaRPr lang="en-US" dirty="0"/>
          </a:p>
          <a:p>
            <a:pPr lvl="1"/>
            <a:endParaRPr lang="en-US" dirty="0"/>
          </a:p>
          <a:p>
            <a:pPr lvl="1"/>
            <a:r>
              <a:rPr lang="zh-CN" altLang="en-US" dirty="0"/>
              <a:t>多对多</a:t>
            </a:r>
            <a:endParaRPr lang="en-US" dirty="0"/>
          </a:p>
        </p:txBody>
      </p:sp>
      <p:grpSp>
        <p:nvGrpSpPr>
          <p:cNvPr id="7" name="Group 15"/>
          <p:cNvGrpSpPr>
            <a:grpSpLocks/>
          </p:cNvGrpSpPr>
          <p:nvPr/>
        </p:nvGrpSpPr>
        <p:grpSpPr bwMode="auto">
          <a:xfrm>
            <a:off x="4371986" y="2201677"/>
            <a:ext cx="1143000" cy="1008063"/>
            <a:chOff x="1536" y="1498"/>
            <a:chExt cx="720" cy="635"/>
          </a:xfrm>
        </p:grpSpPr>
        <p:sp>
          <p:nvSpPr>
            <p:cNvPr id="8" name="Oval 16"/>
            <p:cNvSpPr>
              <a:spLocks noChangeAspect="1" noChangeArrowheads="1"/>
            </p:cNvSpPr>
            <p:nvPr/>
          </p:nvSpPr>
          <p:spPr bwMode="auto">
            <a:xfrm>
              <a:off x="1536" y="1498"/>
              <a:ext cx="254" cy="5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latin typeface="+mn-lt"/>
                </a:rPr>
                <a:t>1</a:t>
              </a:r>
            </a:p>
            <a:p>
              <a:pPr algn="ctr" eaLnBrk="0" hangingPunct="0"/>
              <a:r>
                <a:rPr lang="en-US" sz="1600" dirty="0">
                  <a:latin typeface="+mn-lt"/>
                </a:rPr>
                <a:t>2</a:t>
              </a:r>
            </a:p>
            <a:p>
              <a:pPr algn="ctr" eaLnBrk="0" hangingPunct="0"/>
              <a:r>
                <a:rPr lang="en-US" sz="1600" dirty="0">
                  <a:latin typeface="+mn-lt"/>
                </a:rPr>
                <a:t>3</a:t>
              </a:r>
            </a:p>
          </p:txBody>
        </p:sp>
        <p:sp>
          <p:nvSpPr>
            <p:cNvPr id="9" name="Oval 17"/>
            <p:cNvSpPr>
              <a:spLocks noChangeAspect="1" noChangeArrowheads="1"/>
            </p:cNvSpPr>
            <p:nvPr/>
          </p:nvSpPr>
          <p:spPr bwMode="auto">
            <a:xfrm>
              <a:off x="2002" y="1498"/>
              <a:ext cx="254" cy="63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dirty="0">
                  <a:latin typeface="+mn-lt"/>
                </a:rPr>
                <a:t>a</a:t>
              </a:r>
            </a:p>
            <a:p>
              <a:pPr algn="ctr" eaLnBrk="0" hangingPunct="0"/>
              <a:r>
                <a:rPr lang="en-US" sz="1600" dirty="0">
                  <a:latin typeface="+mn-lt"/>
                </a:rPr>
                <a:t>b</a:t>
              </a:r>
            </a:p>
            <a:p>
              <a:pPr algn="ctr" eaLnBrk="0" hangingPunct="0"/>
              <a:r>
                <a:rPr lang="en-US" sz="1600" dirty="0">
                  <a:latin typeface="+mn-lt"/>
                </a:rPr>
                <a:t>c</a:t>
              </a:r>
            </a:p>
            <a:p>
              <a:pPr algn="ctr" eaLnBrk="0" hangingPunct="0"/>
              <a:r>
                <a:rPr lang="en-US" sz="1600" dirty="0">
                  <a:latin typeface="+mn-lt"/>
                </a:rPr>
                <a:t>d</a:t>
              </a:r>
            </a:p>
          </p:txBody>
        </p:sp>
      </p:grpSp>
      <p:sp>
        <p:nvSpPr>
          <p:cNvPr id="10" name="Line 18"/>
          <p:cNvSpPr>
            <a:spLocks noChangeShapeType="1"/>
          </p:cNvSpPr>
          <p:nvPr/>
        </p:nvSpPr>
        <p:spPr bwMode="auto">
          <a:xfrm>
            <a:off x="4676786" y="2414401"/>
            <a:ext cx="5334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1" name="Line 19"/>
          <p:cNvSpPr>
            <a:spLocks noChangeShapeType="1"/>
          </p:cNvSpPr>
          <p:nvPr/>
        </p:nvSpPr>
        <p:spPr bwMode="auto">
          <a:xfrm flipV="1">
            <a:off x="4676786" y="2414401"/>
            <a:ext cx="533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12" name="Line 20"/>
          <p:cNvSpPr>
            <a:spLocks noChangeShapeType="1"/>
          </p:cNvSpPr>
          <p:nvPr/>
        </p:nvSpPr>
        <p:spPr bwMode="auto">
          <a:xfrm>
            <a:off x="4676786" y="2795401"/>
            <a:ext cx="5334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grpSp>
        <p:nvGrpSpPr>
          <p:cNvPr id="13" name="Group 21"/>
          <p:cNvGrpSpPr>
            <a:grpSpLocks/>
          </p:cNvGrpSpPr>
          <p:nvPr/>
        </p:nvGrpSpPr>
        <p:grpSpPr bwMode="auto">
          <a:xfrm>
            <a:off x="4371986" y="3486615"/>
            <a:ext cx="1143000" cy="1008063"/>
            <a:chOff x="1536" y="1498"/>
            <a:chExt cx="720" cy="635"/>
          </a:xfrm>
        </p:grpSpPr>
        <p:sp>
          <p:nvSpPr>
            <p:cNvPr id="14" name="Oval 22"/>
            <p:cNvSpPr>
              <a:spLocks noChangeAspect="1" noChangeArrowheads="1"/>
            </p:cNvSpPr>
            <p:nvPr/>
          </p:nvSpPr>
          <p:spPr bwMode="auto">
            <a:xfrm>
              <a:off x="1536" y="1498"/>
              <a:ext cx="254" cy="5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mn-lt"/>
                </a:rPr>
                <a:t>1</a:t>
              </a:r>
            </a:p>
            <a:p>
              <a:pPr algn="ctr" eaLnBrk="0" hangingPunct="0"/>
              <a:r>
                <a:rPr lang="en-US" sz="1600">
                  <a:latin typeface="+mn-lt"/>
                </a:rPr>
                <a:t>2</a:t>
              </a:r>
            </a:p>
            <a:p>
              <a:pPr algn="ctr" eaLnBrk="0" hangingPunct="0"/>
              <a:r>
                <a:rPr lang="en-US" sz="1600">
                  <a:latin typeface="+mn-lt"/>
                </a:rPr>
                <a:t>3</a:t>
              </a:r>
            </a:p>
          </p:txBody>
        </p:sp>
        <p:sp>
          <p:nvSpPr>
            <p:cNvPr id="15" name="Oval 23"/>
            <p:cNvSpPr>
              <a:spLocks noChangeAspect="1" noChangeArrowheads="1"/>
            </p:cNvSpPr>
            <p:nvPr/>
          </p:nvSpPr>
          <p:spPr bwMode="auto">
            <a:xfrm>
              <a:off x="2002" y="1498"/>
              <a:ext cx="254" cy="63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mn-lt"/>
                </a:rPr>
                <a:t>a</a:t>
              </a:r>
            </a:p>
            <a:p>
              <a:pPr algn="ctr" eaLnBrk="0" hangingPunct="0"/>
              <a:r>
                <a:rPr lang="en-US" sz="1600">
                  <a:latin typeface="+mn-lt"/>
                </a:rPr>
                <a:t>b</a:t>
              </a:r>
            </a:p>
            <a:p>
              <a:pPr algn="ctr" eaLnBrk="0" hangingPunct="0"/>
              <a:r>
                <a:rPr lang="en-US" sz="1600">
                  <a:latin typeface="+mn-lt"/>
                </a:rPr>
                <a:t>c</a:t>
              </a:r>
            </a:p>
            <a:p>
              <a:pPr algn="ctr" eaLnBrk="0" hangingPunct="0"/>
              <a:r>
                <a:rPr lang="en-US" sz="1600">
                  <a:latin typeface="+mn-lt"/>
                </a:rPr>
                <a:t>d</a:t>
              </a:r>
            </a:p>
          </p:txBody>
        </p:sp>
      </p:grpSp>
      <p:grpSp>
        <p:nvGrpSpPr>
          <p:cNvPr id="16" name="Group 24"/>
          <p:cNvGrpSpPr>
            <a:grpSpLocks/>
          </p:cNvGrpSpPr>
          <p:nvPr/>
        </p:nvGrpSpPr>
        <p:grpSpPr bwMode="auto">
          <a:xfrm>
            <a:off x="4360903" y="4872899"/>
            <a:ext cx="1143000" cy="1008062"/>
            <a:chOff x="1536" y="1498"/>
            <a:chExt cx="720" cy="635"/>
          </a:xfrm>
        </p:grpSpPr>
        <p:sp>
          <p:nvSpPr>
            <p:cNvPr id="17" name="Oval 25"/>
            <p:cNvSpPr>
              <a:spLocks noChangeAspect="1" noChangeArrowheads="1"/>
            </p:cNvSpPr>
            <p:nvPr/>
          </p:nvSpPr>
          <p:spPr bwMode="auto">
            <a:xfrm>
              <a:off x="1536" y="1498"/>
              <a:ext cx="254" cy="5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mn-lt"/>
                </a:rPr>
                <a:t>1</a:t>
              </a:r>
            </a:p>
            <a:p>
              <a:pPr algn="ctr" eaLnBrk="0" hangingPunct="0"/>
              <a:r>
                <a:rPr lang="en-US" sz="1600">
                  <a:latin typeface="+mn-lt"/>
                </a:rPr>
                <a:t>2</a:t>
              </a:r>
            </a:p>
            <a:p>
              <a:pPr algn="ctr" eaLnBrk="0" hangingPunct="0"/>
              <a:r>
                <a:rPr lang="en-US" sz="1600">
                  <a:latin typeface="+mn-lt"/>
                </a:rPr>
                <a:t>3</a:t>
              </a:r>
            </a:p>
          </p:txBody>
        </p:sp>
        <p:sp>
          <p:nvSpPr>
            <p:cNvPr id="18" name="Oval 26"/>
            <p:cNvSpPr>
              <a:spLocks noChangeAspect="1" noChangeArrowheads="1"/>
            </p:cNvSpPr>
            <p:nvPr/>
          </p:nvSpPr>
          <p:spPr bwMode="auto">
            <a:xfrm>
              <a:off x="2002" y="1498"/>
              <a:ext cx="254" cy="63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600">
                  <a:latin typeface="+mn-lt"/>
                </a:rPr>
                <a:t>a</a:t>
              </a:r>
            </a:p>
            <a:p>
              <a:pPr algn="ctr" eaLnBrk="0" hangingPunct="0"/>
              <a:r>
                <a:rPr lang="en-US" sz="1600">
                  <a:latin typeface="+mn-lt"/>
                </a:rPr>
                <a:t>b</a:t>
              </a:r>
            </a:p>
            <a:p>
              <a:pPr algn="ctr" eaLnBrk="0" hangingPunct="0"/>
              <a:r>
                <a:rPr lang="en-US" sz="1600">
                  <a:latin typeface="+mn-lt"/>
                </a:rPr>
                <a:t>c</a:t>
              </a:r>
            </a:p>
            <a:p>
              <a:pPr algn="ctr" eaLnBrk="0" hangingPunct="0"/>
              <a:r>
                <a:rPr lang="en-US" sz="1600">
                  <a:latin typeface="+mn-lt"/>
                </a:rPr>
                <a:t>d</a:t>
              </a:r>
            </a:p>
          </p:txBody>
        </p:sp>
      </p:grpSp>
      <p:sp>
        <p:nvSpPr>
          <p:cNvPr id="19" name="Line 27"/>
          <p:cNvSpPr>
            <a:spLocks noChangeShapeType="1"/>
          </p:cNvSpPr>
          <p:nvPr/>
        </p:nvSpPr>
        <p:spPr bwMode="auto">
          <a:xfrm>
            <a:off x="4676786" y="3715214"/>
            <a:ext cx="533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0" name="Line 28"/>
          <p:cNvSpPr>
            <a:spLocks noChangeShapeType="1"/>
          </p:cNvSpPr>
          <p:nvPr/>
        </p:nvSpPr>
        <p:spPr bwMode="auto">
          <a:xfrm>
            <a:off x="4676786" y="3867614"/>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1" name="Line 29"/>
          <p:cNvSpPr>
            <a:spLocks noChangeShapeType="1"/>
          </p:cNvSpPr>
          <p:nvPr/>
        </p:nvSpPr>
        <p:spPr bwMode="auto">
          <a:xfrm>
            <a:off x="4676786" y="4096214"/>
            <a:ext cx="5334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2" name="Line 30"/>
          <p:cNvSpPr>
            <a:spLocks noChangeShapeType="1"/>
          </p:cNvSpPr>
          <p:nvPr/>
        </p:nvSpPr>
        <p:spPr bwMode="auto">
          <a:xfrm>
            <a:off x="4665703" y="5025299"/>
            <a:ext cx="6096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3" name="Line 31"/>
          <p:cNvSpPr>
            <a:spLocks noChangeShapeType="1"/>
          </p:cNvSpPr>
          <p:nvPr/>
        </p:nvSpPr>
        <p:spPr bwMode="auto">
          <a:xfrm>
            <a:off x="4665703" y="5025299"/>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4" name="Line 32"/>
          <p:cNvSpPr>
            <a:spLocks noChangeShapeType="1"/>
          </p:cNvSpPr>
          <p:nvPr/>
        </p:nvSpPr>
        <p:spPr bwMode="auto">
          <a:xfrm flipH="1">
            <a:off x="4665703" y="5025299"/>
            <a:ext cx="6096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5" name="Line 33"/>
          <p:cNvSpPr>
            <a:spLocks noChangeShapeType="1"/>
          </p:cNvSpPr>
          <p:nvPr/>
        </p:nvSpPr>
        <p:spPr bwMode="auto">
          <a:xfrm>
            <a:off x="4665703" y="5253899"/>
            <a:ext cx="609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6" name="Line 34"/>
          <p:cNvSpPr>
            <a:spLocks noChangeShapeType="1"/>
          </p:cNvSpPr>
          <p:nvPr/>
        </p:nvSpPr>
        <p:spPr bwMode="auto">
          <a:xfrm flipH="1">
            <a:off x="4665703" y="5253899"/>
            <a:ext cx="5334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7" name="Line 35"/>
          <p:cNvSpPr>
            <a:spLocks noChangeShapeType="1"/>
          </p:cNvSpPr>
          <p:nvPr/>
        </p:nvSpPr>
        <p:spPr bwMode="auto">
          <a:xfrm>
            <a:off x="4665703" y="5482499"/>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28" name="AutoShape 6"/>
          <p:cNvSpPr>
            <a:spLocks noChangeAspect="1" noChangeArrowheads="1"/>
          </p:cNvSpPr>
          <p:nvPr/>
        </p:nvSpPr>
        <p:spPr bwMode="auto">
          <a:xfrm>
            <a:off x="8089889" y="2268351"/>
            <a:ext cx="838200" cy="75565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endParaRPr lang="en-US" sz="1600">
              <a:latin typeface="+mn-lt"/>
            </a:endParaRPr>
          </a:p>
        </p:txBody>
      </p:sp>
      <p:sp>
        <p:nvSpPr>
          <p:cNvPr id="29" name="AutoShape 7"/>
          <p:cNvSpPr>
            <a:spLocks noChangeAspect="1" noChangeArrowheads="1"/>
          </p:cNvSpPr>
          <p:nvPr/>
        </p:nvSpPr>
        <p:spPr bwMode="auto">
          <a:xfrm>
            <a:off x="8089889" y="3515667"/>
            <a:ext cx="838200" cy="75565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endParaRPr lang="en-US" sz="1600">
              <a:latin typeface="+mn-lt"/>
            </a:endParaRPr>
          </a:p>
        </p:txBody>
      </p:sp>
      <p:sp>
        <p:nvSpPr>
          <p:cNvPr id="30" name="AutoShape 8"/>
          <p:cNvSpPr>
            <a:spLocks noChangeAspect="1" noChangeArrowheads="1"/>
          </p:cNvSpPr>
          <p:nvPr/>
        </p:nvSpPr>
        <p:spPr bwMode="auto">
          <a:xfrm>
            <a:off x="8089889" y="4879999"/>
            <a:ext cx="838200" cy="75565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0" hangingPunct="0"/>
            <a:endParaRPr lang="en-US" sz="1600">
              <a:latin typeface="+mn-lt"/>
            </a:endParaRPr>
          </a:p>
        </p:txBody>
      </p:sp>
      <p:sp>
        <p:nvSpPr>
          <p:cNvPr id="31" name="Line 9"/>
          <p:cNvSpPr>
            <a:spLocks noChangeShapeType="1"/>
          </p:cNvSpPr>
          <p:nvPr/>
        </p:nvSpPr>
        <p:spPr bwMode="auto">
          <a:xfrm flipH="1">
            <a:off x="7394564" y="2649351"/>
            <a:ext cx="6858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2" name="Line 10"/>
          <p:cNvSpPr>
            <a:spLocks noChangeShapeType="1"/>
          </p:cNvSpPr>
          <p:nvPr/>
        </p:nvSpPr>
        <p:spPr bwMode="auto">
          <a:xfrm>
            <a:off x="8928089" y="2649351"/>
            <a:ext cx="6096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3" name="Line 11"/>
          <p:cNvSpPr>
            <a:spLocks noChangeShapeType="1"/>
          </p:cNvSpPr>
          <p:nvPr/>
        </p:nvSpPr>
        <p:spPr bwMode="auto">
          <a:xfrm>
            <a:off x="8928089" y="3896667"/>
            <a:ext cx="6858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4" name="Line 12"/>
          <p:cNvSpPr>
            <a:spLocks noChangeShapeType="1"/>
          </p:cNvSpPr>
          <p:nvPr/>
        </p:nvSpPr>
        <p:spPr bwMode="auto">
          <a:xfrm flipH="1">
            <a:off x="7480289" y="3896667"/>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5" name="Line 13"/>
          <p:cNvSpPr>
            <a:spLocks noChangeShapeType="1"/>
          </p:cNvSpPr>
          <p:nvPr/>
        </p:nvSpPr>
        <p:spPr bwMode="auto">
          <a:xfrm>
            <a:off x="8928089" y="5260999"/>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6" name="Line 14"/>
          <p:cNvSpPr>
            <a:spLocks noChangeShapeType="1"/>
          </p:cNvSpPr>
          <p:nvPr/>
        </p:nvSpPr>
        <p:spPr bwMode="auto">
          <a:xfrm flipH="1">
            <a:off x="7480289" y="5260999"/>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n-lt"/>
            </a:endParaRPr>
          </a:p>
        </p:txBody>
      </p:sp>
      <p:sp>
        <p:nvSpPr>
          <p:cNvPr id="38" name="Text Box 37"/>
          <p:cNvSpPr txBox="1">
            <a:spLocks noChangeArrowheads="1"/>
          </p:cNvSpPr>
          <p:nvPr/>
        </p:nvSpPr>
        <p:spPr bwMode="auto">
          <a:xfrm>
            <a:off x="790609" y="2927436"/>
            <a:ext cx="1233338" cy="400110"/>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sz="2000" dirty="0">
                <a:solidFill>
                  <a:srgbClr val="0070C0"/>
                </a:solidFill>
                <a:latin typeface="+mn-lt"/>
              </a:rPr>
              <a:t>特殊情况</a:t>
            </a:r>
            <a:endParaRPr lang="en-US" sz="2000" dirty="0">
              <a:solidFill>
                <a:srgbClr val="0070C0"/>
              </a:solidFill>
              <a:latin typeface="+mn-lt"/>
            </a:endParaRPr>
          </a:p>
        </p:txBody>
      </p:sp>
      <p:cxnSp>
        <p:nvCxnSpPr>
          <p:cNvPr id="40" name="Straight Arrow Connector 39"/>
          <p:cNvCxnSpPr/>
          <p:nvPr/>
        </p:nvCxnSpPr>
        <p:spPr>
          <a:xfrm>
            <a:off x="2023947" y="2927436"/>
            <a:ext cx="0" cy="725621"/>
          </a:xfrm>
          <a:prstGeom prst="straightConnector1">
            <a:avLst/>
          </a:prstGeom>
          <a:ln w="25400">
            <a:tailEnd type="arrow"/>
          </a:ln>
        </p:spPr>
        <p:style>
          <a:lnRef idx="1">
            <a:schemeClr val="accent2"/>
          </a:lnRef>
          <a:fillRef idx="0">
            <a:schemeClr val="accent2"/>
          </a:fillRef>
          <a:effectRef idx="0">
            <a:schemeClr val="accent2"/>
          </a:effectRef>
          <a:fontRef idx="minor">
            <a:schemeClr val="tx1"/>
          </a:fontRef>
        </p:style>
      </p:cxnSp>
      <p:sp>
        <p:nvSpPr>
          <p:cNvPr id="37" name="Date Placeholder 36"/>
          <p:cNvSpPr>
            <a:spLocks noGrp="1"/>
          </p:cNvSpPr>
          <p:nvPr>
            <p:ph type="dt" sz="half" idx="10"/>
          </p:nvPr>
        </p:nvSpPr>
        <p:spPr/>
        <p:txBody>
          <a:bodyPr/>
          <a:lstStyle/>
          <a:p>
            <a:fld id="{7940DF8F-EABB-43C1-9A1A-213A774F9BB8}" type="datetime1">
              <a:rPr lang="en-US" smtClean="0"/>
              <a:t>2/18/2021</a:t>
            </a:fld>
            <a:endParaRPr lang="en-US" dirty="0"/>
          </a:p>
        </p:txBody>
      </p:sp>
      <p:sp>
        <p:nvSpPr>
          <p:cNvPr id="39" name="Footer Placeholder 38"/>
          <p:cNvSpPr>
            <a:spLocks noGrp="1"/>
          </p:cNvSpPr>
          <p:nvPr>
            <p:ph type="ftr" sz="quarter" idx="11"/>
          </p:nvPr>
        </p:nvSpPr>
        <p:spPr/>
        <p:txBody>
          <a:bodyPr/>
          <a:lstStyle/>
          <a:p>
            <a:r>
              <a:rPr lang="en-US" dirty="0"/>
              <a:t>Transportation Big Data Analytics</a:t>
            </a:r>
          </a:p>
        </p:txBody>
      </p:sp>
      <p:sp>
        <p:nvSpPr>
          <p:cNvPr id="41" name="Slide Number Placeholder 40"/>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06071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关系类型</a:t>
            </a:r>
            <a:endParaRPr lang="en-US" dirty="0"/>
          </a:p>
        </p:txBody>
      </p:sp>
      <p:sp>
        <p:nvSpPr>
          <p:cNvPr id="4" name="Date Placeholder 3"/>
          <p:cNvSpPr>
            <a:spLocks noGrp="1"/>
          </p:cNvSpPr>
          <p:nvPr>
            <p:ph type="dt" sz="half" idx="10"/>
          </p:nvPr>
        </p:nvSpPr>
        <p:spPr/>
        <p:txBody>
          <a:bodyPr/>
          <a:lstStyle/>
          <a:p>
            <a:fld id="{F8A860EA-3D61-465D-B94B-31A37E58A141}" type="datetime1">
              <a:rPr lang="en-US" smtClean="0"/>
              <a:t>2/18/2021</a:t>
            </a:fld>
            <a:endParaRPr lang="en-US" dirty="0"/>
          </a:p>
        </p:txBody>
      </p:sp>
      <p:sp>
        <p:nvSpPr>
          <p:cNvPr id="5" name="Footer Placeholder 4"/>
          <p:cNvSpPr>
            <a:spLocks noGrp="1"/>
          </p:cNvSpPr>
          <p:nvPr>
            <p:ph type="ftr" sz="quarter" idx="11"/>
          </p:nvPr>
        </p:nvSpPr>
        <p:spPr/>
        <p:txBody>
          <a:bodyPr/>
          <a:lstStyle/>
          <a:p>
            <a:r>
              <a:rPr lang="en-US"/>
              <a:t>CEE412 / CET522</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8194" name="Picture 2" descr="Bachman Style Cardinality -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154" y="1413857"/>
            <a:ext cx="4264793" cy="475488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Martin Style Cardinality - E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941" y="1413857"/>
            <a:ext cx="4264793" cy="4754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133205" y="6036070"/>
            <a:ext cx="3817840" cy="276999"/>
          </a:xfrm>
          <a:prstGeom prst="rect">
            <a:avLst/>
          </a:prstGeom>
        </p:spPr>
        <p:txBody>
          <a:bodyPr wrap="none">
            <a:spAutoFit/>
          </a:bodyPr>
          <a:lstStyle/>
          <a:p>
            <a:r>
              <a:rPr lang="en-US" sz="1200" dirty="0">
                <a:hlinkClick r:id="rId5"/>
              </a:rPr>
              <a:t>https://www.smartdraw.com/entity-relationship-diagram/</a:t>
            </a:r>
            <a:endParaRPr lang="en-US" sz="1200" dirty="0"/>
          </a:p>
        </p:txBody>
      </p:sp>
    </p:spTree>
    <p:extLst>
      <p:ext uri="{BB962C8B-B14F-4D97-AF65-F5344CB8AC3E}">
        <p14:creationId xmlns:p14="http://schemas.microsoft.com/office/powerpoint/2010/main" val="8188396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21187</TotalTime>
  <Words>6446</Words>
  <Application>Microsoft Office PowerPoint</Application>
  <PresentationFormat>宽屏</PresentationFormat>
  <Paragraphs>973</Paragraphs>
  <Slides>42</Slides>
  <Notes>41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等线</vt:lpstr>
      <vt:lpstr>宋体</vt:lpstr>
      <vt:lpstr>微软雅黑</vt:lpstr>
      <vt:lpstr>Arial</vt:lpstr>
      <vt:lpstr>Calibri</vt:lpstr>
      <vt:lpstr>Calibri Light</vt:lpstr>
      <vt:lpstr>Tahoma</vt:lpstr>
      <vt:lpstr>Times New Roman</vt:lpstr>
      <vt:lpstr>Wingdings</vt:lpstr>
      <vt:lpstr>Retrospect</vt:lpstr>
      <vt:lpstr>E/R 图</vt:lpstr>
      <vt:lpstr>今天的注意事项</vt:lpstr>
      <vt:lpstr> E/R(Entity/Relationship)图</vt:lpstr>
      <vt:lpstr>E/R 图</vt:lpstr>
      <vt:lpstr>E/R 图</vt:lpstr>
      <vt:lpstr>E/R 图中的属性</vt:lpstr>
      <vt:lpstr>E/R 图中的键</vt:lpstr>
      <vt:lpstr>关系</vt:lpstr>
      <vt:lpstr>关系类型</vt:lpstr>
      <vt:lpstr>关系类型</vt:lpstr>
      <vt:lpstr>关系</vt:lpstr>
      <vt:lpstr>多路关系</vt:lpstr>
      <vt:lpstr>多路关系</vt:lpstr>
      <vt:lpstr>关系中的角色</vt:lpstr>
      <vt:lpstr>E/R 图示例</vt:lpstr>
      <vt:lpstr>E/R 图示例</vt:lpstr>
      <vt:lpstr>E/R模型中的子类</vt:lpstr>
      <vt:lpstr>E/R模型中的子类</vt:lpstr>
      <vt:lpstr>E/R模型中的子类</vt:lpstr>
      <vt:lpstr>E/R模型中的子类</vt:lpstr>
      <vt:lpstr>  关系属性</vt:lpstr>
      <vt:lpstr>将多关系转换为二项</vt:lpstr>
      <vt:lpstr>设计原则</vt:lpstr>
      <vt:lpstr>设计原则：有错误吗？</vt:lpstr>
      <vt:lpstr>设计原则：有错误吗？</vt:lpstr>
      <vt:lpstr>示例</vt:lpstr>
      <vt:lpstr>示例</vt:lpstr>
      <vt:lpstr>E/R 图中的约束</vt:lpstr>
      <vt:lpstr>E/R 图中的约束</vt:lpstr>
      <vt:lpstr>E/R 图中的约束</vt:lpstr>
      <vt:lpstr>引用完整性约束</vt:lpstr>
      <vt:lpstr>引用完整性约束</vt:lpstr>
      <vt:lpstr>E/R 图中的键</vt:lpstr>
      <vt:lpstr>E/R 图中的键</vt:lpstr>
      <vt:lpstr>弱实体集</vt:lpstr>
      <vt:lpstr>弱实体集</vt:lpstr>
      <vt:lpstr>弱实体集</vt:lpstr>
      <vt:lpstr>ER图回顾</vt:lpstr>
      <vt:lpstr>ER图回顾</vt:lpstr>
      <vt:lpstr>ER图回顾</vt:lpstr>
      <vt:lpstr>ER图回顾</vt:lpstr>
      <vt:lpstr>PowerPoint 演示文稿</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LYJ</cp:lastModifiedBy>
  <cp:revision>381</cp:revision>
  <dcterms:created xsi:type="dcterms:W3CDTF">2016-12-05T18:51:00Z</dcterms:created>
  <dcterms:modified xsi:type="dcterms:W3CDTF">2021-02-18T03:09:34Z</dcterms:modified>
</cp:coreProperties>
</file>