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728" r:id="rId2"/>
  </p:sldMasterIdLst>
  <p:notesMasterIdLst>
    <p:notesMasterId r:id="rId46"/>
  </p:notesMasterIdLst>
  <p:sldIdLst>
    <p:sldId id="256" r:id="rId3"/>
    <p:sldId id="447" r:id="rId4"/>
    <p:sldId id="448"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365" r:id="rId23"/>
    <p:sldId id="409" r:id="rId24"/>
    <p:sldId id="410" r:id="rId25"/>
    <p:sldId id="411" r:id="rId26"/>
    <p:sldId id="408" r:id="rId27"/>
    <p:sldId id="446" r:id="rId28"/>
    <p:sldId id="412" r:id="rId29"/>
    <p:sldId id="413" r:id="rId30"/>
    <p:sldId id="414" r:id="rId31"/>
    <p:sldId id="315" r:id="rId32"/>
    <p:sldId id="415" r:id="rId33"/>
    <p:sldId id="416" r:id="rId34"/>
    <p:sldId id="417" r:id="rId35"/>
    <p:sldId id="418" r:id="rId36"/>
    <p:sldId id="420" r:id="rId37"/>
    <p:sldId id="426" r:id="rId38"/>
    <p:sldId id="427" r:id="rId39"/>
    <p:sldId id="435" r:id="rId40"/>
    <p:sldId id="429" r:id="rId41"/>
    <p:sldId id="430" r:id="rId42"/>
    <p:sldId id="432" r:id="rId43"/>
    <p:sldId id="433" r:id="rId44"/>
    <p:sldId id="437" r:id="rId4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803"/>
    <a:srgbClr val="F7A209"/>
    <a:srgbClr val="FFFFFF"/>
    <a:srgbClr val="FF43A1"/>
    <a:srgbClr val="FF9DCE"/>
    <a:srgbClr val="FF6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2" autoAdjust="0"/>
    <p:restoredTop sz="93111" autoAdjust="0"/>
  </p:normalViewPr>
  <p:slideViewPr>
    <p:cSldViewPr snapToGrid="0">
      <p:cViewPr varScale="1">
        <p:scale>
          <a:sx n="57" d="100"/>
          <a:sy n="57" d="100"/>
        </p:scale>
        <p:origin x="54" y="549"/>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CB108-282B-4EE8-8C9A-529C77D03D46}" type="doc">
      <dgm:prSet loTypeId="urn:microsoft.com/office/officeart/2005/8/layout/process1" loCatId="process" qsTypeId="urn:microsoft.com/office/officeart/2005/8/quickstyle/simple1" qsCatId="simple" csTypeId="urn:microsoft.com/office/officeart/2005/8/colors/accent1_2" csCatId="accent1" phldr="1"/>
      <dgm:spPr/>
    </dgm:pt>
    <dgm:pt modelId="{3931BA90-1C0A-4392-AE6F-469983AD83D5}">
      <dgm:prSet phldrT="[Text]"/>
      <dgm:spPr/>
      <dgm:t>
        <a:bodyPr/>
        <a:lstStyle/>
        <a:p>
          <a:r>
            <a:rPr lang="en-US" dirty="0"/>
            <a:t>1</a:t>
          </a:r>
          <a:r>
            <a:rPr lang="en-US" baseline="30000" dirty="0"/>
            <a:t>st</a:t>
          </a:r>
          <a:r>
            <a:rPr lang="en-US" dirty="0"/>
            <a:t> Normal Form</a:t>
          </a:r>
        </a:p>
      </dgm:t>
    </dgm:pt>
    <dgm:pt modelId="{14FACBCF-85B2-4677-9CA6-D3189506BDAA}" type="parTrans" cxnId="{D234BA96-6F42-4B14-8B9F-FB8C0C5A616F}">
      <dgm:prSet/>
      <dgm:spPr/>
      <dgm:t>
        <a:bodyPr/>
        <a:lstStyle/>
        <a:p>
          <a:endParaRPr lang="en-US"/>
        </a:p>
      </dgm:t>
    </dgm:pt>
    <dgm:pt modelId="{E4086E1E-0C6B-4851-AEA7-A36EEF956189}" type="sibTrans" cxnId="{D234BA96-6F42-4B14-8B9F-FB8C0C5A616F}">
      <dgm:prSet/>
      <dgm:spPr/>
      <dgm:t>
        <a:bodyPr/>
        <a:lstStyle/>
        <a:p>
          <a:endParaRPr lang="en-US"/>
        </a:p>
      </dgm:t>
    </dgm:pt>
    <dgm:pt modelId="{6B0BEA06-3F97-4908-804C-4F652A7AD9D4}">
      <dgm:prSet phldrT="[Text]"/>
      <dgm:spPr/>
      <dgm:t>
        <a:bodyPr/>
        <a:lstStyle/>
        <a:p>
          <a:r>
            <a:rPr lang="en-US" dirty="0"/>
            <a:t>2</a:t>
          </a:r>
          <a:r>
            <a:rPr lang="en-US" baseline="30000" dirty="0"/>
            <a:t>nd</a:t>
          </a:r>
          <a:r>
            <a:rPr lang="en-US" dirty="0"/>
            <a:t> Normal Form</a:t>
          </a:r>
        </a:p>
      </dgm:t>
    </dgm:pt>
    <dgm:pt modelId="{63297308-CBF4-41D0-85FF-D31D63AA177D}" type="parTrans" cxnId="{A623A494-7454-4AED-B9AD-E1A9C56F6C60}">
      <dgm:prSet/>
      <dgm:spPr/>
      <dgm:t>
        <a:bodyPr/>
        <a:lstStyle/>
        <a:p>
          <a:endParaRPr lang="en-US"/>
        </a:p>
      </dgm:t>
    </dgm:pt>
    <dgm:pt modelId="{18F8B50E-C0FA-440F-BE6C-9DD338A7E971}" type="sibTrans" cxnId="{A623A494-7454-4AED-B9AD-E1A9C56F6C60}">
      <dgm:prSet/>
      <dgm:spPr/>
      <dgm:t>
        <a:bodyPr/>
        <a:lstStyle/>
        <a:p>
          <a:endParaRPr lang="en-US"/>
        </a:p>
      </dgm:t>
    </dgm:pt>
    <dgm:pt modelId="{99A1AE4D-CA52-4A98-8B32-0A3F2554FEB9}">
      <dgm:prSet phldrT="[Text]"/>
      <dgm:spPr/>
      <dgm:t>
        <a:bodyPr/>
        <a:lstStyle/>
        <a:p>
          <a:r>
            <a:rPr lang="en-US" dirty="0"/>
            <a:t>3</a:t>
          </a:r>
          <a:r>
            <a:rPr lang="en-US" baseline="30000" dirty="0"/>
            <a:t>rd</a:t>
          </a:r>
          <a:r>
            <a:rPr lang="en-US" dirty="0"/>
            <a:t> Normal Form</a:t>
          </a:r>
        </a:p>
      </dgm:t>
    </dgm:pt>
    <dgm:pt modelId="{0E6C9566-9B98-4B2F-BAB1-5A4D9734CB42}" type="parTrans" cxnId="{683FEE4C-AC9D-4933-850D-134EC7693175}">
      <dgm:prSet/>
      <dgm:spPr/>
      <dgm:t>
        <a:bodyPr/>
        <a:lstStyle/>
        <a:p>
          <a:endParaRPr lang="en-US"/>
        </a:p>
      </dgm:t>
    </dgm:pt>
    <dgm:pt modelId="{EFD174D5-81FF-4723-9ED6-9E8BB76959AC}" type="sibTrans" cxnId="{683FEE4C-AC9D-4933-850D-134EC7693175}">
      <dgm:prSet/>
      <dgm:spPr/>
      <dgm:t>
        <a:bodyPr/>
        <a:lstStyle/>
        <a:p>
          <a:endParaRPr lang="en-US"/>
        </a:p>
      </dgm:t>
    </dgm:pt>
    <dgm:pt modelId="{E0F5AAF8-4F2E-437A-96C7-A46649F55073}">
      <dgm:prSet phldrT="[Text]"/>
      <dgm:spPr/>
      <dgm:t>
        <a:bodyPr/>
        <a:lstStyle/>
        <a:p>
          <a:r>
            <a:rPr lang="en-US" dirty="0"/>
            <a:t>Boyce-</a:t>
          </a:r>
          <a:r>
            <a:rPr lang="en-US" dirty="0" err="1"/>
            <a:t>Codd</a:t>
          </a:r>
          <a:r>
            <a:rPr lang="en-US" dirty="0"/>
            <a:t> Normal Form</a:t>
          </a:r>
        </a:p>
      </dgm:t>
    </dgm:pt>
    <dgm:pt modelId="{FF675DC4-4DEE-4B22-816A-A9AABCAFED4A}" type="parTrans" cxnId="{7B72F498-D7AA-46F3-A2CB-86BF2ACFB720}">
      <dgm:prSet/>
      <dgm:spPr/>
      <dgm:t>
        <a:bodyPr/>
        <a:lstStyle/>
        <a:p>
          <a:endParaRPr lang="en-US"/>
        </a:p>
      </dgm:t>
    </dgm:pt>
    <dgm:pt modelId="{EEA1340D-D306-4F9B-892B-816DBD646753}" type="sibTrans" cxnId="{7B72F498-D7AA-46F3-A2CB-86BF2ACFB720}">
      <dgm:prSet/>
      <dgm:spPr/>
      <dgm:t>
        <a:bodyPr/>
        <a:lstStyle/>
        <a:p>
          <a:endParaRPr lang="en-US"/>
        </a:p>
      </dgm:t>
    </dgm:pt>
    <dgm:pt modelId="{2B16FE95-4861-460C-A12A-98FF580267BD}">
      <dgm:prSet phldrT="[Text]"/>
      <dgm:spPr/>
      <dgm:t>
        <a:bodyPr/>
        <a:lstStyle/>
        <a:p>
          <a:r>
            <a:rPr lang="en-US" dirty="0"/>
            <a:t>4</a:t>
          </a:r>
          <a:r>
            <a:rPr lang="en-US" baseline="30000" dirty="0"/>
            <a:t>th</a:t>
          </a:r>
          <a:r>
            <a:rPr lang="en-US" dirty="0"/>
            <a:t> Normal Form</a:t>
          </a:r>
        </a:p>
      </dgm:t>
    </dgm:pt>
    <dgm:pt modelId="{EBA8BEEF-974E-4FD5-8C95-BE45745BBFE0}" type="parTrans" cxnId="{DBBBF883-6209-458F-91EA-17E4F2CEC955}">
      <dgm:prSet/>
      <dgm:spPr/>
      <dgm:t>
        <a:bodyPr/>
        <a:lstStyle/>
        <a:p>
          <a:endParaRPr lang="en-US"/>
        </a:p>
      </dgm:t>
    </dgm:pt>
    <dgm:pt modelId="{846AB30B-D8F7-4374-8D32-1B20B771751A}" type="sibTrans" cxnId="{DBBBF883-6209-458F-91EA-17E4F2CEC955}">
      <dgm:prSet/>
      <dgm:spPr/>
      <dgm:t>
        <a:bodyPr/>
        <a:lstStyle/>
        <a:p>
          <a:endParaRPr lang="en-US"/>
        </a:p>
      </dgm:t>
    </dgm:pt>
    <dgm:pt modelId="{F8FF0D6C-EE01-40B1-8DB0-758D2F0EEE69}">
      <dgm:prSet phldrT="[Text]"/>
      <dgm:spPr/>
      <dgm:t>
        <a:bodyPr/>
        <a:lstStyle/>
        <a:p>
          <a:r>
            <a:rPr lang="en-US" dirty="0"/>
            <a:t>5</a:t>
          </a:r>
          <a:r>
            <a:rPr lang="en-US" baseline="30000" dirty="0"/>
            <a:t>th</a:t>
          </a:r>
          <a:r>
            <a:rPr lang="en-US" dirty="0"/>
            <a:t> Normal Form</a:t>
          </a:r>
        </a:p>
      </dgm:t>
    </dgm:pt>
    <dgm:pt modelId="{477F25C8-155E-4C5B-925C-038DCF2A967F}" type="parTrans" cxnId="{85012668-F2FB-4EEF-8788-357195D95030}">
      <dgm:prSet/>
      <dgm:spPr/>
      <dgm:t>
        <a:bodyPr/>
        <a:lstStyle/>
        <a:p>
          <a:endParaRPr lang="en-US"/>
        </a:p>
      </dgm:t>
    </dgm:pt>
    <dgm:pt modelId="{26712D2F-66ED-4560-BB44-EC3746CB2109}" type="sibTrans" cxnId="{85012668-F2FB-4EEF-8788-357195D95030}">
      <dgm:prSet/>
      <dgm:spPr/>
      <dgm:t>
        <a:bodyPr/>
        <a:lstStyle/>
        <a:p>
          <a:endParaRPr lang="en-US"/>
        </a:p>
      </dgm:t>
    </dgm:pt>
    <dgm:pt modelId="{22C14B80-7BA8-4E90-9029-854E6B093DD6}">
      <dgm:prSet phldrT="[Text]"/>
      <dgm:spPr/>
      <dgm:t>
        <a:bodyPr/>
        <a:lstStyle/>
        <a:p>
          <a:r>
            <a:rPr lang="en-US" dirty="0"/>
            <a:t>6</a:t>
          </a:r>
          <a:r>
            <a:rPr lang="en-US" baseline="30000" dirty="0"/>
            <a:t>th</a:t>
          </a:r>
          <a:r>
            <a:rPr lang="en-US" dirty="0"/>
            <a:t> Normal Form</a:t>
          </a:r>
        </a:p>
      </dgm:t>
    </dgm:pt>
    <dgm:pt modelId="{69E546F0-092C-40FD-8889-D0731CE3AB17}" type="parTrans" cxnId="{02587E73-1E67-4109-BB2F-73F1F7617C6A}">
      <dgm:prSet/>
      <dgm:spPr/>
      <dgm:t>
        <a:bodyPr/>
        <a:lstStyle/>
        <a:p>
          <a:endParaRPr lang="en-US"/>
        </a:p>
      </dgm:t>
    </dgm:pt>
    <dgm:pt modelId="{4200F12C-8BFB-435D-86B6-DD17B7DC27B5}" type="sibTrans" cxnId="{02587E73-1E67-4109-BB2F-73F1F7617C6A}">
      <dgm:prSet/>
      <dgm:spPr/>
      <dgm:t>
        <a:bodyPr/>
        <a:lstStyle/>
        <a:p>
          <a:endParaRPr lang="en-US"/>
        </a:p>
      </dgm:t>
    </dgm:pt>
    <dgm:pt modelId="{EB31E205-7AF8-4F83-9A80-713AE48D9E2F}" type="pres">
      <dgm:prSet presAssocID="{C58CB108-282B-4EE8-8C9A-529C77D03D46}" presName="Name0" presStyleCnt="0">
        <dgm:presLayoutVars>
          <dgm:dir/>
          <dgm:resizeHandles val="exact"/>
        </dgm:presLayoutVars>
      </dgm:prSet>
      <dgm:spPr/>
    </dgm:pt>
    <dgm:pt modelId="{D53CB53B-3691-4DBA-88F7-3E8FF59E6A27}" type="pres">
      <dgm:prSet presAssocID="{3931BA90-1C0A-4392-AE6F-469983AD83D5}" presName="node" presStyleLbl="node1" presStyleIdx="0" presStyleCnt="7">
        <dgm:presLayoutVars>
          <dgm:bulletEnabled val="1"/>
        </dgm:presLayoutVars>
      </dgm:prSet>
      <dgm:spPr/>
    </dgm:pt>
    <dgm:pt modelId="{F81389CE-2286-4A80-B229-89C3C5A34C96}" type="pres">
      <dgm:prSet presAssocID="{E4086E1E-0C6B-4851-AEA7-A36EEF956189}" presName="sibTrans" presStyleLbl="sibTrans2D1" presStyleIdx="0" presStyleCnt="6"/>
      <dgm:spPr/>
    </dgm:pt>
    <dgm:pt modelId="{727E2F6F-9678-470B-9EB8-9033A4E767F8}" type="pres">
      <dgm:prSet presAssocID="{E4086E1E-0C6B-4851-AEA7-A36EEF956189}" presName="connectorText" presStyleLbl="sibTrans2D1" presStyleIdx="0" presStyleCnt="6"/>
      <dgm:spPr/>
    </dgm:pt>
    <dgm:pt modelId="{71C42F2F-4E58-46E0-B338-303107DD3A96}" type="pres">
      <dgm:prSet presAssocID="{6B0BEA06-3F97-4908-804C-4F652A7AD9D4}" presName="node" presStyleLbl="node1" presStyleIdx="1" presStyleCnt="7">
        <dgm:presLayoutVars>
          <dgm:bulletEnabled val="1"/>
        </dgm:presLayoutVars>
      </dgm:prSet>
      <dgm:spPr/>
    </dgm:pt>
    <dgm:pt modelId="{05B7952D-3970-4037-AF08-7675BFBE922A}" type="pres">
      <dgm:prSet presAssocID="{18F8B50E-C0FA-440F-BE6C-9DD338A7E971}" presName="sibTrans" presStyleLbl="sibTrans2D1" presStyleIdx="1" presStyleCnt="6"/>
      <dgm:spPr/>
    </dgm:pt>
    <dgm:pt modelId="{60883AE4-2A62-409D-A6AD-EFB59AA44778}" type="pres">
      <dgm:prSet presAssocID="{18F8B50E-C0FA-440F-BE6C-9DD338A7E971}" presName="connectorText" presStyleLbl="sibTrans2D1" presStyleIdx="1" presStyleCnt="6"/>
      <dgm:spPr/>
    </dgm:pt>
    <dgm:pt modelId="{35036019-C285-4563-9221-591E273F376E}" type="pres">
      <dgm:prSet presAssocID="{99A1AE4D-CA52-4A98-8B32-0A3F2554FEB9}" presName="node" presStyleLbl="node1" presStyleIdx="2" presStyleCnt="7">
        <dgm:presLayoutVars>
          <dgm:bulletEnabled val="1"/>
        </dgm:presLayoutVars>
      </dgm:prSet>
      <dgm:spPr/>
    </dgm:pt>
    <dgm:pt modelId="{7148DA9F-DA79-4B8C-ADE1-38D5B3ACDBE1}" type="pres">
      <dgm:prSet presAssocID="{EFD174D5-81FF-4723-9ED6-9E8BB76959AC}" presName="sibTrans" presStyleLbl="sibTrans2D1" presStyleIdx="2" presStyleCnt="6"/>
      <dgm:spPr/>
    </dgm:pt>
    <dgm:pt modelId="{68FA9371-F711-403B-B6EE-FFDE4A7A6398}" type="pres">
      <dgm:prSet presAssocID="{EFD174D5-81FF-4723-9ED6-9E8BB76959AC}" presName="connectorText" presStyleLbl="sibTrans2D1" presStyleIdx="2" presStyleCnt="6"/>
      <dgm:spPr/>
    </dgm:pt>
    <dgm:pt modelId="{F3734758-58B8-4F9C-BD44-537FF28C5E5E}" type="pres">
      <dgm:prSet presAssocID="{E0F5AAF8-4F2E-437A-96C7-A46649F55073}" presName="node" presStyleLbl="node1" presStyleIdx="3" presStyleCnt="7">
        <dgm:presLayoutVars>
          <dgm:bulletEnabled val="1"/>
        </dgm:presLayoutVars>
      </dgm:prSet>
      <dgm:spPr/>
    </dgm:pt>
    <dgm:pt modelId="{4CF1C286-4575-4627-8709-B4DC0805BD9A}" type="pres">
      <dgm:prSet presAssocID="{EEA1340D-D306-4F9B-892B-816DBD646753}" presName="sibTrans" presStyleLbl="sibTrans2D1" presStyleIdx="3" presStyleCnt="6"/>
      <dgm:spPr/>
    </dgm:pt>
    <dgm:pt modelId="{EAAD3C29-BF60-4A0F-9FC8-890D5FE19E34}" type="pres">
      <dgm:prSet presAssocID="{EEA1340D-D306-4F9B-892B-816DBD646753}" presName="connectorText" presStyleLbl="sibTrans2D1" presStyleIdx="3" presStyleCnt="6"/>
      <dgm:spPr/>
    </dgm:pt>
    <dgm:pt modelId="{F1525411-D2C1-4F3F-B016-07375898F3CF}" type="pres">
      <dgm:prSet presAssocID="{2B16FE95-4861-460C-A12A-98FF580267BD}" presName="node" presStyleLbl="node1" presStyleIdx="4" presStyleCnt="7">
        <dgm:presLayoutVars>
          <dgm:bulletEnabled val="1"/>
        </dgm:presLayoutVars>
      </dgm:prSet>
      <dgm:spPr/>
    </dgm:pt>
    <dgm:pt modelId="{C2C8A05A-3C15-4309-BED8-889D323FF1DF}" type="pres">
      <dgm:prSet presAssocID="{846AB30B-D8F7-4374-8D32-1B20B771751A}" presName="sibTrans" presStyleLbl="sibTrans2D1" presStyleIdx="4" presStyleCnt="6"/>
      <dgm:spPr/>
    </dgm:pt>
    <dgm:pt modelId="{8B812FA2-A213-4810-94C0-75FC81F23303}" type="pres">
      <dgm:prSet presAssocID="{846AB30B-D8F7-4374-8D32-1B20B771751A}" presName="connectorText" presStyleLbl="sibTrans2D1" presStyleIdx="4" presStyleCnt="6"/>
      <dgm:spPr/>
    </dgm:pt>
    <dgm:pt modelId="{7EDA9137-41E4-47B4-A2C1-6A94956292D2}" type="pres">
      <dgm:prSet presAssocID="{F8FF0D6C-EE01-40B1-8DB0-758D2F0EEE69}" presName="node" presStyleLbl="node1" presStyleIdx="5" presStyleCnt="7">
        <dgm:presLayoutVars>
          <dgm:bulletEnabled val="1"/>
        </dgm:presLayoutVars>
      </dgm:prSet>
      <dgm:spPr/>
    </dgm:pt>
    <dgm:pt modelId="{30480CAC-B39D-4E6A-908B-FD0911661127}" type="pres">
      <dgm:prSet presAssocID="{26712D2F-66ED-4560-BB44-EC3746CB2109}" presName="sibTrans" presStyleLbl="sibTrans2D1" presStyleIdx="5" presStyleCnt="6"/>
      <dgm:spPr/>
    </dgm:pt>
    <dgm:pt modelId="{BA99912E-D2D4-415C-A747-D094BE39B850}" type="pres">
      <dgm:prSet presAssocID="{26712D2F-66ED-4560-BB44-EC3746CB2109}" presName="connectorText" presStyleLbl="sibTrans2D1" presStyleIdx="5" presStyleCnt="6"/>
      <dgm:spPr/>
    </dgm:pt>
    <dgm:pt modelId="{C6057C0C-70C3-454B-A48D-F4E25F10CF71}" type="pres">
      <dgm:prSet presAssocID="{22C14B80-7BA8-4E90-9029-854E6B093DD6}" presName="node" presStyleLbl="node1" presStyleIdx="6" presStyleCnt="7">
        <dgm:presLayoutVars>
          <dgm:bulletEnabled val="1"/>
        </dgm:presLayoutVars>
      </dgm:prSet>
      <dgm:spPr/>
    </dgm:pt>
  </dgm:ptLst>
  <dgm:cxnLst>
    <dgm:cxn modelId="{27B79604-4A69-483C-87C5-82A71A87C9FD}" type="presOf" srcId="{3931BA90-1C0A-4392-AE6F-469983AD83D5}" destId="{D53CB53B-3691-4DBA-88F7-3E8FF59E6A27}" srcOrd="0" destOrd="0" presId="urn:microsoft.com/office/officeart/2005/8/layout/process1"/>
    <dgm:cxn modelId="{8085F019-3F0D-4A9B-9670-AEE3F304C244}" type="presOf" srcId="{EFD174D5-81FF-4723-9ED6-9E8BB76959AC}" destId="{7148DA9F-DA79-4B8C-ADE1-38D5B3ACDBE1}" srcOrd="0" destOrd="0" presId="urn:microsoft.com/office/officeart/2005/8/layout/process1"/>
    <dgm:cxn modelId="{038D6E1A-D9DD-483C-AF6A-D8B53E3266AC}" type="presOf" srcId="{EEA1340D-D306-4F9B-892B-816DBD646753}" destId="{4CF1C286-4575-4627-8709-B4DC0805BD9A}" srcOrd="0" destOrd="0" presId="urn:microsoft.com/office/officeart/2005/8/layout/process1"/>
    <dgm:cxn modelId="{07095D27-B741-4AB0-A6F9-3A90ABE52F0A}" type="presOf" srcId="{26712D2F-66ED-4560-BB44-EC3746CB2109}" destId="{BA99912E-D2D4-415C-A747-D094BE39B850}" srcOrd="1" destOrd="0" presId="urn:microsoft.com/office/officeart/2005/8/layout/process1"/>
    <dgm:cxn modelId="{055C112B-D371-4430-9913-CAC6A978BD69}" type="presOf" srcId="{18F8B50E-C0FA-440F-BE6C-9DD338A7E971}" destId="{05B7952D-3970-4037-AF08-7675BFBE922A}" srcOrd="0" destOrd="0" presId="urn:microsoft.com/office/officeart/2005/8/layout/process1"/>
    <dgm:cxn modelId="{D6D7F466-AAA4-4C9F-B4B9-C06472232C7C}" type="presOf" srcId="{E4086E1E-0C6B-4851-AEA7-A36EEF956189}" destId="{727E2F6F-9678-470B-9EB8-9033A4E767F8}" srcOrd="1" destOrd="0" presId="urn:microsoft.com/office/officeart/2005/8/layout/process1"/>
    <dgm:cxn modelId="{85012668-F2FB-4EEF-8788-357195D95030}" srcId="{C58CB108-282B-4EE8-8C9A-529C77D03D46}" destId="{F8FF0D6C-EE01-40B1-8DB0-758D2F0EEE69}" srcOrd="5" destOrd="0" parTransId="{477F25C8-155E-4C5B-925C-038DCF2A967F}" sibTransId="{26712D2F-66ED-4560-BB44-EC3746CB2109}"/>
    <dgm:cxn modelId="{59C4EE48-A4A3-4929-AFEA-7ECAC083ECE6}" type="presOf" srcId="{22C14B80-7BA8-4E90-9029-854E6B093DD6}" destId="{C6057C0C-70C3-454B-A48D-F4E25F10CF71}" srcOrd="0" destOrd="0" presId="urn:microsoft.com/office/officeart/2005/8/layout/process1"/>
    <dgm:cxn modelId="{683FEE4C-AC9D-4933-850D-134EC7693175}" srcId="{C58CB108-282B-4EE8-8C9A-529C77D03D46}" destId="{99A1AE4D-CA52-4A98-8B32-0A3F2554FEB9}" srcOrd="2" destOrd="0" parTransId="{0E6C9566-9B98-4B2F-BAB1-5A4D9734CB42}" sibTransId="{EFD174D5-81FF-4723-9ED6-9E8BB76959AC}"/>
    <dgm:cxn modelId="{02587E73-1E67-4109-BB2F-73F1F7617C6A}" srcId="{C58CB108-282B-4EE8-8C9A-529C77D03D46}" destId="{22C14B80-7BA8-4E90-9029-854E6B093DD6}" srcOrd="6" destOrd="0" parTransId="{69E546F0-092C-40FD-8889-D0731CE3AB17}" sibTransId="{4200F12C-8BFB-435D-86B6-DD17B7DC27B5}"/>
    <dgm:cxn modelId="{DAE05359-5761-4133-8F49-1661F9B7FE09}" type="presOf" srcId="{846AB30B-D8F7-4374-8D32-1B20B771751A}" destId="{C2C8A05A-3C15-4309-BED8-889D323FF1DF}" srcOrd="0" destOrd="0" presId="urn:microsoft.com/office/officeart/2005/8/layout/process1"/>
    <dgm:cxn modelId="{DBBBF883-6209-458F-91EA-17E4F2CEC955}" srcId="{C58CB108-282B-4EE8-8C9A-529C77D03D46}" destId="{2B16FE95-4861-460C-A12A-98FF580267BD}" srcOrd="4" destOrd="0" parTransId="{EBA8BEEF-974E-4FD5-8C95-BE45745BBFE0}" sibTransId="{846AB30B-D8F7-4374-8D32-1B20B771751A}"/>
    <dgm:cxn modelId="{A623A494-7454-4AED-B9AD-E1A9C56F6C60}" srcId="{C58CB108-282B-4EE8-8C9A-529C77D03D46}" destId="{6B0BEA06-3F97-4908-804C-4F652A7AD9D4}" srcOrd="1" destOrd="0" parTransId="{63297308-CBF4-41D0-85FF-D31D63AA177D}" sibTransId="{18F8B50E-C0FA-440F-BE6C-9DD338A7E971}"/>
    <dgm:cxn modelId="{D234BA96-6F42-4B14-8B9F-FB8C0C5A616F}" srcId="{C58CB108-282B-4EE8-8C9A-529C77D03D46}" destId="{3931BA90-1C0A-4392-AE6F-469983AD83D5}" srcOrd="0" destOrd="0" parTransId="{14FACBCF-85B2-4677-9CA6-D3189506BDAA}" sibTransId="{E4086E1E-0C6B-4851-AEA7-A36EEF956189}"/>
    <dgm:cxn modelId="{7B72F498-D7AA-46F3-A2CB-86BF2ACFB720}" srcId="{C58CB108-282B-4EE8-8C9A-529C77D03D46}" destId="{E0F5AAF8-4F2E-437A-96C7-A46649F55073}" srcOrd="3" destOrd="0" parTransId="{FF675DC4-4DEE-4B22-816A-A9AABCAFED4A}" sibTransId="{EEA1340D-D306-4F9B-892B-816DBD646753}"/>
    <dgm:cxn modelId="{D6458B9F-DE58-43A4-91CF-A7E41C9C845B}" type="presOf" srcId="{26712D2F-66ED-4560-BB44-EC3746CB2109}" destId="{30480CAC-B39D-4E6A-908B-FD0911661127}" srcOrd="0" destOrd="0" presId="urn:microsoft.com/office/officeart/2005/8/layout/process1"/>
    <dgm:cxn modelId="{5F3A71BF-EA82-4BEA-A071-5263C52AFA1B}" type="presOf" srcId="{EFD174D5-81FF-4723-9ED6-9E8BB76959AC}" destId="{68FA9371-F711-403B-B6EE-FFDE4A7A6398}" srcOrd="1" destOrd="0" presId="urn:microsoft.com/office/officeart/2005/8/layout/process1"/>
    <dgm:cxn modelId="{3B71D3C3-D6AE-4898-9EFF-B49D31D6A1F2}" type="presOf" srcId="{E4086E1E-0C6B-4851-AEA7-A36EEF956189}" destId="{F81389CE-2286-4A80-B229-89C3C5A34C96}" srcOrd="0" destOrd="0" presId="urn:microsoft.com/office/officeart/2005/8/layout/process1"/>
    <dgm:cxn modelId="{D0CABCC5-367E-41DC-B93F-4FE71532E845}" type="presOf" srcId="{E0F5AAF8-4F2E-437A-96C7-A46649F55073}" destId="{F3734758-58B8-4F9C-BD44-537FF28C5E5E}" srcOrd="0" destOrd="0" presId="urn:microsoft.com/office/officeart/2005/8/layout/process1"/>
    <dgm:cxn modelId="{8F58EDD3-2C96-4872-9C1C-239DF5C598E1}" type="presOf" srcId="{6B0BEA06-3F97-4908-804C-4F652A7AD9D4}" destId="{71C42F2F-4E58-46E0-B338-303107DD3A96}" srcOrd="0" destOrd="0" presId="urn:microsoft.com/office/officeart/2005/8/layout/process1"/>
    <dgm:cxn modelId="{A146FFD8-257E-4D42-A2D6-283211C22969}" type="presOf" srcId="{846AB30B-D8F7-4374-8D32-1B20B771751A}" destId="{8B812FA2-A213-4810-94C0-75FC81F23303}" srcOrd="1" destOrd="0" presId="urn:microsoft.com/office/officeart/2005/8/layout/process1"/>
    <dgm:cxn modelId="{282CD5D9-BA3C-4982-9B33-4086CE16CDBA}" type="presOf" srcId="{2B16FE95-4861-460C-A12A-98FF580267BD}" destId="{F1525411-D2C1-4F3F-B016-07375898F3CF}" srcOrd="0" destOrd="0" presId="urn:microsoft.com/office/officeart/2005/8/layout/process1"/>
    <dgm:cxn modelId="{0DF2AFDF-6959-486C-93BE-029E8B08287E}" type="presOf" srcId="{99A1AE4D-CA52-4A98-8B32-0A3F2554FEB9}" destId="{35036019-C285-4563-9221-591E273F376E}" srcOrd="0" destOrd="0" presId="urn:microsoft.com/office/officeart/2005/8/layout/process1"/>
    <dgm:cxn modelId="{B8609CE0-FE99-4A53-97FF-39814FD56EED}" type="presOf" srcId="{C58CB108-282B-4EE8-8C9A-529C77D03D46}" destId="{EB31E205-7AF8-4F83-9A80-713AE48D9E2F}" srcOrd="0" destOrd="0" presId="urn:microsoft.com/office/officeart/2005/8/layout/process1"/>
    <dgm:cxn modelId="{A4AF8DF1-B099-4A79-B33C-975C5CB9BE7D}" type="presOf" srcId="{F8FF0D6C-EE01-40B1-8DB0-758D2F0EEE69}" destId="{7EDA9137-41E4-47B4-A2C1-6A94956292D2}" srcOrd="0" destOrd="0" presId="urn:microsoft.com/office/officeart/2005/8/layout/process1"/>
    <dgm:cxn modelId="{C1BBFFF4-10E0-4462-8212-63529A59AB78}" type="presOf" srcId="{18F8B50E-C0FA-440F-BE6C-9DD338A7E971}" destId="{60883AE4-2A62-409D-A6AD-EFB59AA44778}" srcOrd="1" destOrd="0" presId="urn:microsoft.com/office/officeart/2005/8/layout/process1"/>
    <dgm:cxn modelId="{C4DEADF9-115A-4522-9E23-A7C59AE43652}" type="presOf" srcId="{EEA1340D-D306-4F9B-892B-816DBD646753}" destId="{EAAD3C29-BF60-4A0F-9FC8-890D5FE19E34}" srcOrd="1" destOrd="0" presId="urn:microsoft.com/office/officeart/2005/8/layout/process1"/>
    <dgm:cxn modelId="{768A558C-00AE-4EB7-8FF7-E0E11FF612B5}" type="presParOf" srcId="{EB31E205-7AF8-4F83-9A80-713AE48D9E2F}" destId="{D53CB53B-3691-4DBA-88F7-3E8FF59E6A27}" srcOrd="0" destOrd="0" presId="urn:microsoft.com/office/officeart/2005/8/layout/process1"/>
    <dgm:cxn modelId="{A332B32B-4118-4183-B32B-111C9C46E840}" type="presParOf" srcId="{EB31E205-7AF8-4F83-9A80-713AE48D9E2F}" destId="{F81389CE-2286-4A80-B229-89C3C5A34C96}" srcOrd="1" destOrd="0" presId="urn:microsoft.com/office/officeart/2005/8/layout/process1"/>
    <dgm:cxn modelId="{6D2D0066-DB03-44FB-A736-A79F6607E653}" type="presParOf" srcId="{F81389CE-2286-4A80-B229-89C3C5A34C96}" destId="{727E2F6F-9678-470B-9EB8-9033A4E767F8}" srcOrd="0" destOrd="0" presId="urn:microsoft.com/office/officeart/2005/8/layout/process1"/>
    <dgm:cxn modelId="{C78457C0-2859-46FA-87F3-CBD01011C91A}" type="presParOf" srcId="{EB31E205-7AF8-4F83-9A80-713AE48D9E2F}" destId="{71C42F2F-4E58-46E0-B338-303107DD3A96}" srcOrd="2" destOrd="0" presId="urn:microsoft.com/office/officeart/2005/8/layout/process1"/>
    <dgm:cxn modelId="{82FEC3E9-2969-4B23-B67D-9800C22132D4}" type="presParOf" srcId="{EB31E205-7AF8-4F83-9A80-713AE48D9E2F}" destId="{05B7952D-3970-4037-AF08-7675BFBE922A}" srcOrd="3" destOrd="0" presId="urn:microsoft.com/office/officeart/2005/8/layout/process1"/>
    <dgm:cxn modelId="{9A95E788-0538-420D-B83B-D49E6F1499AE}" type="presParOf" srcId="{05B7952D-3970-4037-AF08-7675BFBE922A}" destId="{60883AE4-2A62-409D-A6AD-EFB59AA44778}" srcOrd="0" destOrd="0" presId="urn:microsoft.com/office/officeart/2005/8/layout/process1"/>
    <dgm:cxn modelId="{41050D04-B784-40AD-881B-03F11A87F851}" type="presParOf" srcId="{EB31E205-7AF8-4F83-9A80-713AE48D9E2F}" destId="{35036019-C285-4563-9221-591E273F376E}" srcOrd="4" destOrd="0" presId="urn:microsoft.com/office/officeart/2005/8/layout/process1"/>
    <dgm:cxn modelId="{25BE2CB7-D88F-4F94-88A1-DDE10D604161}" type="presParOf" srcId="{EB31E205-7AF8-4F83-9A80-713AE48D9E2F}" destId="{7148DA9F-DA79-4B8C-ADE1-38D5B3ACDBE1}" srcOrd="5" destOrd="0" presId="urn:microsoft.com/office/officeart/2005/8/layout/process1"/>
    <dgm:cxn modelId="{DBBF76A9-AE5F-4FDD-970E-372DDC2B7C5E}" type="presParOf" srcId="{7148DA9F-DA79-4B8C-ADE1-38D5B3ACDBE1}" destId="{68FA9371-F711-403B-B6EE-FFDE4A7A6398}" srcOrd="0" destOrd="0" presId="urn:microsoft.com/office/officeart/2005/8/layout/process1"/>
    <dgm:cxn modelId="{4BC0C008-125B-484A-A908-28A565EF7CF8}" type="presParOf" srcId="{EB31E205-7AF8-4F83-9A80-713AE48D9E2F}" destId="{F3734758-58B8-4F9C-BD44-537FF28C5E5E}" srcOrd="6" destOrd="0" presId="urn:microsoft.com/office/officeart/2005/8/layout/process1"/>
    <dgm:cxn modelId="{E5BC26F2-021D-494C-90A3-0F3F74E4C611}" type="presParOf" srcId="{EB31E205-7AF8-4F83-9A80-713AE48D9E2F}" destId="{4CF1C286-4575-4627-8709-B4DC0805BD9A}" srcOrd="7" destOrd="0" presId="urn:microsoft.com/office/officeart/2005/8/layout/process1"/>
    <dgm:cxn modelId="{8A912744-4546-4522-B101-3316F1351FE7}" type="presParOf" srcId="{4CF1C286-4575-4627-8709-B4DC0805BD9A}" destId="{EAAD3C29-BF60-4A0F-9FC8-890D5FE19E34}" srcOrd="0" destOrd="0" presId="urn:microsoft.com/office/officeart/2005/8/layout/process1"/>
    <dgm:cxn modelId="{EB7165FC-5E57-4208-9632-8309064E00B0}" type="presParOf" srcId="{EB31E205-7AF8-4F83-9A80-713AE48D9E2F}" destId="{F1525411-D2C1-4F3F-B016-07375898F3CF}" srcOrd="8" destOrd="0" presId="urn:microsoft.com/office/officeart/2005/8/layout/process1"/>
    <dgm:cxn modelId="{01E6B67F-38C9-4581-940C-AC148177E4F5}" type="presParOf" srcId="{EB31E205-7AF8-4F83-9A80-713AE48D9E2F}" destId="{C2C8A05A-3C15-4309-BED8-889D323FF1DF}" srcOrd="9" destOrd="0" presId="urn:microsoft.com/office/officeart/2005/8/layout/process1"/>
    <dgm:cxn modelId="{D7C6CDC6-D4EA-4B20-A805-BDB242F66DE2}" type="presParOf" srcId="{C2C8A05A-3C15-4309-BED8-889D323FF1DF}" destId="{8B812FA2-A213-4810-94C0-75FC81F23303}" srcOrd="0" destOrd="0" presId="urn:microsoft.com/office/officeart/2005/8/layout/process1"/>
    <dgm:cxn modelId="{5C3D6094-C8CC-4FF0-B1A5-556B55F1193A}" type="presParOf" srcId="{EB31E205-7AF8-4F83-9A80-713AE48D9E2F}" destId="{7EDA9137-41E4-47B4-A2C1-6A94956292D2}" srcOrd="10" destOrd="0" presId="urn:microsoft.com/office/officeart/2005/8/layout/process1"/>
    <dgm:cxn modelId="{5A599C50-A4A3-481C-82DB-3742391287AF}" type="presParOf" srcId="{EB31E205-7AF8-4F83-9A80-713AE48D9E2F}" destId="{30480CAC-B39D-4E6A-908B-FD0911661127}" srcOrd="11" destOrd="0" presId="urn:microsoft.com/office/officeart/2005/8/layout/process1"/>
    <dgm:cxn modelId="{2C989D29-9205-4A25-942A-686DF952597D}" type="presParOf" srcId="{30480CAC-B39D-4E6A-908B-FD0911661127}" destId="{BA99912E-D2D4-415C-A747-D094BE39B850}" srcOrd="0" destOrd="0" presId="urn:microsoft.com/office/officeart/2005/8/layout/process1"/>
    <dgm:cxn modelId="{8EC7D2A4-6DFC-48D7-8A9F-DFBCDDD40893}" type="presParOf" srcId="{EB31E205-7AF8-4F83-9A80-713AE48D9E2F}" destId="{C6057C0C-70C3-454B-A48D-F4E25F10CF71}"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B53B-3691-4DBA-88F7-3E8FF59E6A27}">
      <dsp:nvSpPr>
        <dsp:cNvPr id="0" name=""/>
        <dsp:cNvSpPr/>
      </dsp:nvSpPr>
      <dsp:spPr>
        <a:xfrm>
          <a:off x="2722" y="375315"/>
          <a:ext cx="1030822" cy="12200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a:t>
          </a:r>
          <a:r>
            <a:rPr lang="en-US" sz="1800" kern="1200" baseline="30000" dirty="0"/>
            <a:t>st</a:t>
          </a:r>
          <a:r>
            <a:rPr lang="en-US" sz="1800" kern="1200" dirty="0"/>
            <a:t> Normal Form</a:t>
          </a:r>
        </a:p>
      </dsp:txBody>
      <dsp:txXfrm>
        <a:off x="32914" y="405507"/>
        <a:ext cx="970438" cy="1159691"/>
      </dsp:txXfrm>
    </dsp:sp>
    <dsp:sp modelId="{F81389CE-2286-4A80-B229-89C3C5A34C96}">
      <dsp:nvSpPr>
        <dsp:cNvPr id="0" name=""/>
        <dsp:cNvSpPr/>
      </dsp:nvSpPr>
      <dsp:spPr>
        <a:xfrm>
          <a:off x="1136627" y="857531"/>
          <a:ext cx="218534" cy="255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36627" y="908660"/>
        <a:ext cx="152974" cy="153386"/>
      </dsp:txXfrm>
    </dsp:sp>
    <dsp:sp modelId="{71C42F2F-4E58-46E0-B338-303107DD3A96}">
      <dsp:nvSpPr>
        <dsp:cNvPr id="0" name=""/>
        <dsp:cNvSpPr/>
      </dsp:nvSpPr>
      <dsp:spPr>
        <a:xfrm>
          <a:off x="1445874" y="375315"/>
          <a:ext cx="1030822" cy="12200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2</a:t>
          </a:r>
          <a:r>
            <a:rPr lang="en-US" sz="1800" kern="1200" baseline="30000" dirty="0"/>
            <a:t>nd</a:t>
          </a:r>
          <a:r>
            <a:rPr lang="en-US" sz="1800" kern="1200" dirty="0"/>
            <a:t> Normal Form</a:t>
          </a:r>
        </a:p>
      </dsp:txBody>
      <dsp:txXfrm>
        <a:off x="1476066" y="405507"/>
        <a:ext cx="970438" cy="1159691"/>
      </dsp:txXfrm>
    </dsp:sp>
    <dsp:sp modelId="{05B7952D-3970-4037-AF08-7675BFBE922A}">
      <dsp:nvSpPr>
        <dsp:cNvPr id="0" name=""/>
        <dsp:cNvSpPr/>
      </dsp:nvSpPr>
      <dsp:spPr>
        <a:xfrm>
          <a:off x="2579779" y="857531"/>
          <a:ext cx="218534" cy="255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79779" y="908660"/>
        <a:ext cx="152974" cy="153386"/>
      </dsp:txXfrm>
    </dsp:sp>
    <dsp:sp modelId="{35036019-C285-4563-9221-591E273F376E}">
      <dsp:nvSpPr>
        <dsp:cNvPr id="0" name=""/>
        <dsp:cNvSpPr/>
      </dsp:nvSpPr>
      <dsp:spPr>
        <a:xfrm>
          <a:off x="2889026" y="375315"/>
          <a:ext cx="1030822" cy="12200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a:t>
          </a:r>
          <a:r>
            <a:rPr lang="en-US" sz="1800" kern="1200" baseline="30000" dirty="0"/>
            <a:t>rd</a:t>
          </a:r>
          <a:r>
            <a:rPr lang="en-US" sz="1800" kern="1200" dirty="0"/>
            <a:t> Normal Form</a:t>
          </a:r>
        </a:p>
      </dsp:txBody>
      <dsp:txXfrm>
        <a:off x="2919218" y="405507"/>
        <a:ext cx="970438" cy="1159691"/>
      </dsp:txXfrm>
    </dsp:sp>
    <dsp:sp modelId="{7148DA9F-DA79-4B8C-ADE1-38D5B3ACDBE1}">
      <dsp:nvSpPr>
        <dsp:cNvPr id="0" name=""/>
        <dsp:cNvSpPr/>
      </dsp:nvSpPr>
      <dsp:spPr>
        <a:xfrm>
          <a:off x="4022931" y="857531"/>
          <a:ext cx="218534" cy="255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022931" y="908660"/>
        <a:ext cx="152974" cy="153386"/>
      </dsp:txXfrm>
    </dsp:sp>
    <dsp:sp modelId="{F3734758-58B8-4F9C-BD44-537FF28C5E5E}">
      <dsp:nvSpPr>
        <dsp:cNvPr id="0" name=""/>
        <dsp:cNvSpPr/>
      </dsp:nvSpPr>
      <dsp:spPr>
        <a:xfrm>
          <a:off x="4332178" y="375315"/>
          <a:ext cx="1030822" cy="12200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Boyce-</a:t>
          </a:r>
          <a:r>
            <a:rPr lang="en-US" sz="1800" kern="1200" dirty="0" err="1"/>
            <a:t>Codd</a:t>
          </a:r>
          <a:r>
            <a:rPr lang="en-US" sz="1800" kern="1200" dirty="0"/>
            <a:t> Normal Form</a:t>
          </a:r>
        </a:p>
      </dsp:txBody>
      <dsp:txXfrm>
        <a:off x="4362370" y="405507"/>
        <a:ext cx="970438" cy="1159691"/>
      </dsp:txXfrm>
    </dsp:sp>
    <dsp:sp modelId="{4CF1C286-4575-4627-8709-B4DC0805BD9A}">
      <dsp:nvSpPr>
        <dsp:cNvPr id="0" name=""/>
        <dsp:cNvSpPr/>
      </dsp:nvSpPr>
      <dsp:spPr>
        <a:xfrm>
          <a:off x="5466083" y="857531"/>
          <a:ext cx="218534" cy="255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466083" y="908660"/>
        <a:ext cx="152974" cy="153386"/>
      </dsp:txXfrm>
    </dsp:sp>
    <dsp:sp modelId="{F1525411-D2C1-4F3F-B016-07375898F3CF}">
      <dsp:nvSpPr>
        <dsp:cNvPr id="0" name=""/>
        <dsp:cNvSpPr/>
      </dsp:nvSpPr>
      <dsp:spPr>
        <a:xfrm>
          <a:off x="5775330" y="375315"/>
          <a:ext cx="1030822" cy="12200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4</a:t>
          </a:r>
          <a:r>
            <a:rPr lang="en-US" sz="1800" kern="1200" baseline="30000" dirty="0"/>
            <a:t>th</a:t>
          </a:r>
          <a:r>
            <a:rPr lang="en-US" sz="1800" kern="1200" dirty="0"/>
            <a:t> Normal Form</a:t>
          </a:r>
        </a:p>
      </dsp:txBody>
      <dsp:txXfrm>
        <a:off x="5805522" y="405507"/>
        <a:ext cx="970438" cy="1159691"/>
      </dsp:txXfrm>
    </dsp:sp>
    <dsp:sp modelId="{C2C8A05A-3C15-4309-BED8-889D323FF1DF}">
      <dsp:nvSpPr>
        <dsp:cNvPr id="0" name=""/>
        <dsp:cNvSpPr/>
      </dsp:nvSpPr>
      <dsp:spPr>
        <a:xfrm>
          <a:off x="6909235" y="857531"/>
          <a:ext cx="218534" cy="255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909235" y="908660"/>
        <a:ext cx="152974" cy="153386"/>
      </dsp:txXfrm>
    </dsp:sp>
    <dsp:sp modelId="{7EDA9137-41E4-47B4-A2C1-6A94956292D2}">
      <dsp:nvSpPr>
        <dsp:cNvPr id="0" name=""/>
        <dsp:cNvSpPr/>
      </dsp:nvSpPr>
      <dsp:spPr>
        <a:xfrm>
          <a:off x="7218482" y="375315"/>
          <a:ext cx="1030822" cy="12200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5</a:t>
          </a:r>
          <a:r>
            <a:rPr lang="en-US" sz="1800" kern="1200" baseline="30000" dirty="0"/>
            <a:t>th</a:t>
          </a:r>
          <a:r>
            <a:rPr lang="en-US" sz="1800" kern="1200" dirty="0"/>
            <a:t> Normal Form</a:t>
          </a:r>
        </a:p>
      </dsp:txBody>
      <dsp:txXfrm>
        <a:off x="7248674" y="405507"/>
        <a:ext cx="970438" cy="1159691"/>
      </dsp:txXfrm>
    </dsp:sp>
    <dsp:sp modelId="{30480CAC-B39D-4E6A-908B-FD0911661127}">
      <dsp:nvSpPr>
        <dsp:cNvPr id="0" name=""/>
        <dsp:cNvSpPr/>
      </dsp:nvSpPr>
      <dsp:spPr>
        <a:xfrm>
          <a:off x="8352388" y="857531"/>
          <a:ext cx="218534" cy="255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352388" y="908660"/>
        <a:ext cx="152974" cy="153386"/>
      </dsp:txXfrm>
    </dsp:sp>
    <dsp:sp modelId="{C6057C0C-70C3-454B-A48D-F4E25F10CF71}">
      <dsp:nvSpPr>
        <dsp:cNvPr id="0" name=""/>
        <dsp:cNvSpPr/>
      </dsp:nvSpPr>
      <dsp:spPr>
        <a:xfrm>
          <a:off x="8661634" y="375315"/>
          <a:ext cx="1030822" cy="12200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6</a:t>
          </a:r>
          <a:r>
            <a:rPr lang="en-US" sz="1800" kern="1200" baseline="30000" dirty="0"/>
            <a:t>th</a:t>
          </a:r>
          <a:r>
            <a:rPr lang="en-US" sz="1800" kern="1200" dirty="0"/>
            <a:t> Normal Form</a:t>
          </a:r>
        </a:p>
      </dsp:txBody>
      <dsp:txXfrm>
        <a:off x="8691826" y="405507"/>
        <a:ext cx="970438" cy="11596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fld id="{7A408808-EC65-4A77-84E4-80E5F8E2C8CF}" type="datetimeFigureOut">
              <a:rPr lang="en-US" altLang="zh-CN"/>
              <a:pPr>
                <a:defRPr/>
              </a:pPr>
              <a:t>1/24/2021</a:t>
            </a:fld>
            <a:endParaRPr lang="en-US" alt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7C0B3F4B-7959-4AE5-A669-27014537983D}" type="slidenum">
              <a:rPr lang="en-US" altLang="zh-CN"/>
              <a:pPr>
                <a:defRPr/>
              </a:pPr>
              <a:t>‹#›</a:t>
            </a:fld>
            <a:endParaRPr lang="en-US" altLang="zh-CN"/>
          </a:p>
        </p:txBody>
      </p:sp>
    </p:spTree>
    <p:extLst>
      <p:ext uri="{BB962C8B-B14F-4D97-AF65-F5344CB8AC3E}">
        <p14:creationId xmlns:p14="http://schemas.microsoft.com/office/powerpoint/2010/main" val="3854508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32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need to underline company name</a:t>
            </a:r>
            <a:r>
              <a:rPr lang="en-US" baseline="0" dirty="0"/>
              <a:t> in products.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445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we get to the one to one relationship. In this case, the entire relationship with both entity sets becomes one big relation with all attributes.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key, then, is taken from what we consider to be the primary entity, which is sort of up to you to decide.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case, I am calling company the primary entity, but it is open for debate.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there is the three primary types of relationships, what about multi-way relationships?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9746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we can do for three way many to many in all respects. </a:t>
            </a:r>
          </a:p>
          <a:p>
            <a:endParaRPr lang="en-US" dirty="0"/>
          </a:p>
          <a:p>
            <a:r>
              <a:rPr lang="en-US" dirty="0"/>
              <a:t>Note that, of course, all of the individual entity sets get their own relation, and the relationship also gets one with all of the keys in the involved</a:t>
            </a:r>
            <a:r>
              <a:rPr lang="en-US" baseline="0" dirty="0"/>
              <a:t> entity sets to form a key of the relation</a:t>
            </a:r>
            <a:r>
              <a:rPr lang="en-US" dirty="0"/>
              <a: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641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question, given a three way relationship that is many on two sides but one on one side, does this look like the correct way to translate it into a relation?</a:t>
            </a:r>
          </a:p>
          <a:p>
            <a:endParaRPr lang="en-US" dirty="0"/>
          </a:p>
          <a:p>
            <a:r>
              <a:rPr lang="en-US" dirty="0"/>
              <a:t>The design here means that for a particular star and</a:t>
            </a:r>
            <a:r>
              <a:rPr lang="en-US" baseline="0" dirty="0"/>
              <a:t> movie, there is only one studio with which the star has contracted for that movie.</a:t>
            </a:r>
            <a:endParaRPr lang="en-US" dirty="0"/>
          </a:p>
          <a:p>
            <a:endParaRPr lang="en-US" dirty="0"/>
          </a:p>
          <a:p>
            <a:r>
              <a:rPr lang="en-US" dirty="0"/>
              <a:t>As a combination of movie and star is enough to identify a unique studio, in the relation of Contracts, the studio name is included but not part of the key.</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5267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talk about how to convert subclasses into relations. </a:t>
            </a:r>
          </a:p>
          <a:p>
            <a:endParaRPr lang="en-US" dirty="0"/>
          </a:p>
          <a:p>
            <a:r>
              <a:rPr lang="en-US" dirty="0"/>
              <a:t>Given this structure, how to we proceed.</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060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there are actually a couple of ways to do this. </a:t>
            </a:r>
          </a:p>
          <a:p>
            <a:endParaRPr lang="en-US" dirty="0"/>
          </a:p>
          <a:p>
            <a:r>
              <a:rPr lang="en-US" dirty="0"/>
              <a:t>One way is</a:t>
            </a:r>
            <a:r>
              <a:rPr lang="en-US" baseline="0" dirty="0"/>
              <a:t> object oriented, in which each entity set becomes a relation with all applicable attributes.</a:t>
            </a:r>
            <a:endParaRPr lang="en-US" dirty="0"/>
          </a:p>
          <a:p>
            <a:r>
              <a:rPr lang="en-US" dirty="0"/>
              <a:t>Another way is to use null</a:t>
            </a:r>
            <a:r>
              <a:rPr lang="en-US" baseline="0" dirty="0"/>
              <a:t> values, in which we create one table to represent the entire hierarchy and has null values for inapplicable attributes.</a:t>
            </a:r>
            <a:endParaRPr lang="en-US" dirty="0"/>
          </a:p>
          <a:p>
            <a:endParaRPr lang="en-US" dirty="0"/>
          </a:p>
          <a:p>
            <a:r>
              <a:rPr lang="en-US" dirty="0"/>
              <a:t>However, as</a:t>
            </a:r>
            <a:r>
              <a:rPr lang="en-US" baseline="0" dirty="0"/>
              <a:t> we have discussed before</a:t>
            </a:r>
            <a:r>
              <a:rPr lang="en-US" dirty="0"/>
              <a:t>, this would result in inefficient storage. </a:t>
            </a:r>
          </a:p>
          <a:p>
            <a:endParaRPr lang="en-US" dirty="0"/>
          </a:p>
          <a:p>
            <a:r>
              <a:rPr lang="en-US" dirty="0"/>
              <a:t>We will</a:t>
            </a:r>
            <a:r>
              <a:rPr lang="en-US" baseline="0" dirty="0"/>
              <a:t> </a:t>
            </a:r>
            <a:r>
              <a:rPr lang="en-US" dirty="0"/>
              <a:t>use the third</a:t>
            </a:r>
            <a:r>
              <a:rPr lang="en-US" baseline="0" dirty="0"/>
              <a:t> method called </a:t>
            </a:r>
            <a:r>
              <a:rPr lang="en-US" dirty="0"/>
              <a:t>ER approach, which is intuitive and storage efficient.</a:t>
            </a:r>
          </a:p>
          <a:p>
            <a:endParaRPr lang="en-US" dirty="0"/>
          </a:p>
          <a:p>
            <a:r>
              <a:rPr lang="en-US" dirty="0"/>
              <a:t>That is, for each element in the hierarchy, include all of its own attributes and the key attribute of the root.</a:t>
            </a:r>
          </a:p>
          <a:p>
            <a:endParaRPr lang="en-US" dirty="0"/>
          </a:p>
          <a:p>
            <a:r>
              <a:rPr lang="en-US" dirty="0"/>
              <a:t>Let us take a look at this graphically.</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20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of all, the parent entity set becomes a relation with its own attributes and keys. </a:t>
            </a:r>
          </a:p>
          <a:p>
            <a:r>
              <a:rPr lang="en-US" sz="1200" kern="1200" dirty="0">
                <a:solidFill>
                  <a:schemeClr val="tx1"/>
                </a:solidFill>
                <a:effectLst/>
                <a:latin typeface="+mn-lt"/>
                <a:ea typeface="+mn-ea"/>
                <a:cs typeface="+mn-cs"/>
              </a:rPr>
              <a:t>Each of the child entities receives its own attributes, and the key of the parent entity.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Vehicles</a:t>
            </a:r>
            <a:r>
              <a:rPr lang="en-US" sz="1200" kern="1200" baseline="0" dirty="0">
                <a:solidFill>
                  <a:schemeClr val="tx1"/>
                </a:solidFill>
                <a:effectLst/>
                <a:latin typeface="+mn-lt"/>
                <a:ea typeface="+mn-ea"/>
                <a:cs typeface="+mn-cs"/>
              </a:rPr>
              <a:t> that fall into Sedan or Truck categories also have their tuple or rows in the Vehicles table.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what do we use as the key for the child entities?</a:t>
            </a:r>
          </a:p>
          <a:p>
            <a:r>
              <a:rPr lang="en-US" sz="1200" kern="1200" dirty="0">
                <a:solidFill>
                  <a:schemeClr val="tx1"/>
                </a:solidFill>
                <a:effectLst/>
                <a:latin typeface="+mn-lt"/>
                <a:ea typeface="+mn-ea"/>
                <a:cs typeface="+mn-cs"/>
              </a:rPr>
              <a:t>If the child has its own key, you can use that. More often, the child entities inherit the key of the parent. </a:t>
            </a:r>
          </a:p>
          <a:p>
            <a:r>
              <a:rPr lang="en-US" sz="1200" kern="1200" dirty="0">
                <a:solidFill>
                  <a:schemeClr val="tx1"/>
                </a:solidFill>
                <a:effectLst/>
                <a:latin typeface="+mn-lt"/>
                <a:ea typeface="+mn-ea"/>
                <a:cs typeface="+mn-cs"/>
              </a:rPr>
              <a:t>Because my child entities do not have their own keys, they inherit the parent keys by default.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394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here is how we perform the same actions for weak entity sets, </a:t>
            </a:r>
            <a:r>
              <a:rPr lang="en-US" altLang="zh-CN" dirty="0"/>
              <a:t>actually </a:t>
            </a:r>
            <a:r>
              <a:rPr lang="en-US" dirty="0"/>
              <a:t>it is really intuitive considering the meaning of weak entity sets.</a:t>
            </a:r>
          </a:p>
          <a:p>
            <a:endParaRPr lang="en-US" dirty="0"/>
          </a:p>
          <a:p>
            <a:r>
              <a:rPr lang="en-US" dirty="0"/>
              <a:t>We said that a weak entity set requires the key of the supporting entity set to complete its key, and the supporting relationship must be many to one with referential integrity. Thus, similar to a many to one relationship, the relationship is combined with the weak entity set to create a single relation. </a:t>
            </a:r>
          </a:p>
          <a:p>
            <a:endParaRPr lang="en-US" dirty="0"/>
          </a:p>
          <a:p>
            <a:r>
              <a:rPr lang="en-US" dirty="0"/>
              <a:t>Different from the standard many to one relationship, the key of this entity set is the combination of the designated key on the weak entity set and the key from the supporting strong entity set. </a:t>
            </a:r>
          </a:p>
          <a:p>
            <a:endParaRPr lang="en-US" dirty="0"/>
          </a:p>
          <a:p>
            <a:r>
              <a:rPr lang="en-US" dirty="0"/>
              <a:t>Now remember that this relationship can have multiple levels, for example in this case if Buildings was a weak entity set itself. The Classrooms relation, then, would have a key consisting of its own key attributes, the key attributes of Buildings, and the key attributes of the strong entity set that supports Buildings.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03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本科生：数据库系统（中）：建模与设计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讲</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函数依赖及其公理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前五小节；第五讲</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关系模式设计之规范形式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前五小节</a:t>
            </a:r>
            <a:endParaRPr lang="en-US" altLang="zh-CN" sz="1200" b="0" i="0" kern="1200" dirty="0">
              <a:solidFill>
                <a:schemeClr val="tx1"/>
              </a:solidFill>
              <a:effectLst/>
              <a:latin typeface="+mn-lt"/>
              <a:ea typeface="+mn-ea"/>
              <a:cs typeface="+mn-cs"/>
            </a:endParaRPr>
          </a:p>
          <a:p>
            <a:endParaRPr lang="en-US" dirty="0"/>
          </a:p>
          <a:p>
            <a:endParaRPr lang="en-US" dirty="0"/>
          </a:p>
          <a:p>
            <a:r>
              <a:rPr lang="en-US" dirty="0"/>
              <a:t>After the previous step, what we have is a series of relations</a:t>
            </a:r>
            <a:r>
              <a:rPr lang="en-US" baseline="0" dirty="0"/>
              <a:t> which have </a:t>
            </a:r>
            <a:r>
              <a:rPr lang="en-US" dirty="0"/>
              <a:t>converted a conceptual model into a relational model.</a:t>
            </a:r>
          </a:p>
          <a:p>
            <a:r>
              <a:rPr lang="en-US" dirty="0"/>
              <a:t>So have</a:t>
            </a:r>
            <a:r>
              <a:rPr lang="en-US" baseline="0" dirty="0"/>
              <a:t> we finished the relational schema design?</a:t>
            </a:r>
            <a:endParaRPr lang="en-US" dirty="0"/>
          </a:p>
          <a:p>
            <a:endParaRPr lang="en-US" dirty="0"/>
          </a:p>
          <a:p>
            <a:r>
              <a:rPr lang="en-US" dirty="0"/>
              <a:t>A possible issue is that, although we have preserved all of the relationships and entities we want to model, there might</a:t>
            </a:r>
            <a:r>
              <a:rPr lang="en-US" baseline="0" dirty="0"/>
              <a:t> be</a:t>
            </a:r>
            <a:r>
              <a:rPr lang="en-US" dirty="0"/>
              <a:t> undesirable functional dependencies.</a:t>
            </a:r>
          </a:p>
          <a:p>
            <a:endParaRPr lang="en-US" dirty="0"/>
          </a:p>
          <a:p>
            <a:r>
              <a:rPr lang="en-US" dirty="0"/>
              <a:t>We will talk about the terminology</a:t>
            </a:r>
            <a:r>
              <a:rPr lang="en-US" baseline="0" dirty="0"/>
              <a:t> later but a simple description of functional dependency is that some attributes in your relation is actually determined by other non-key values. Such as age group and age in the accidents and vehicles table.</a:t>
            </a:r>
            <a:endParaRPr lang="en-US" dirty="0"/>
          </a:p>
          <a:p>
            <a:endParaRPr lang="en-US" dirty="0"/>
          </a:p>
          <a:p>
            <a:r>
              <a:rPr lang="en-US" dirty="0"/>
              <a:t>The</a:t>
            </a:r>
            <a:r>
              <a:rPr lang="en-US" baseline="0" dirty="0"/>
              <a:t> diagrams here illustrate a general procedure of relational schema design.</a:t>
            </a:r>
            <a:endParaRPr lang="en-US" dirty="0"/>
          </a:p>
          <a:p>
            <a:r>
              <a:rPr lang="en-US" dirty="0"/>
              <a:t>You may notice that after the relational model, there</a:t>
            </a:r>
            <a:r>
              <a:rPr lang="en-US" baseline="0" dirty="0"/>
              <a:t> is still another step called Normalization to eliminate the issue of functional dependencies.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8560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i="0" dirty="0"/>
              <a:t>How do we identify functional dependencies?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i="0" dirty="0"/>
              <a:t>Well a general interpretation is that the value of one attribute is dependent on another.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i="0" dirty="0"/>
              <a:t>A1, A2….An functionally determine B, or Attribute B has a functional dependency on attribute 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i="0" dirty="0"/>
              <a:t>So in this little visual example, a functional dependency is found when this can be said.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i="0" dirty="0"/>
              <a:t>If one or more attributes agree in two different rows, then this other attribute must agree on these two rows as well.</a:t>
            </a:r>
            <a:endParaRPr lang="en-US" altLang="en-US" i="1"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56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Before we goes into details about relational data models, I want to mention something about the differences between instance and schema in a database.</a:t>
            </a:r>
          </a:p>
          <a:p>
            <a:endParaRPr lang="en-US" baseline="0" dirty="0"/>
          </a:p>
          <a:p>
            <a:r>
              <a:rPr lang="en-US" baseline="0" dirty="0"/>
              <a:t>Instance is also a database term but not used very frequently. It means particular data contained in a database.</a:t>
            </a:r>
            <a:endParaRPr lang="en-US" dirty="0"/>
          </a:p>
          <a:p>
            <a:endParaRPr lang="en-US" dirty="0"/>
          </a:p>
          <a:p>
            <a:r>
              <a:rPr lang="en-US" dirty="0"/>
              <a:t>It is important to keep in mind that the schema for the database is quite different from an instance of the resulting database. </a:t>
            </a:r>
          </a:p>
          <a:p>
            <a:r>
              <a:rPr lang="en-US" dirty="0"/>
              <a:t>What we are designing at this point is a structure, not the actual datasets.</a:t>
            </a:r>
          </a:p>
          <a:p>
            <a:endParaRPr lang="en-US" dirty="0"/>
          </a:p>
          <a:p>
            <a:r>
              <a:rPr lang="en-US" dirty="0"/>
              <a:t>We can expect that the data will change over time, but DB</a:t>
            </a:r>
            <a:r>
              <a:rPr lang="en-US" baseline="0" dirty="0"/>
              <a:t> schema will remain stable</a:t>
            </a:r>
            <a:r>
              <a:rPr lang="en-US" dirty="0"/>
              <a:t>. </a:t>
            </a:r>
          </a:p>
          <a:p>
            <a:r>
              <a:rPr lang="en-US" dirty="0"/>
              <a:t>Also, knowledge of the potential instances</a:t>
            </a:r>
            <a:r>
              <a:rPr lang="en-US" baseline="0" dirty="0"/>
              <a:t> </a:t>
            </a:r>
            <a:r>
              <a:rPr lang="en-US" dirty="0"/>
              <a:t>will influence our design, but this is not always reflected in the design.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720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take a look at a table showing faculty and their courses. </a:t>
            </a:r>
          </a:p>
          <a:p>
            <a:endParaRPr lang="en-US" dirty="0"/>
          </a:p>
          <a:p>
            <a:r>
              <a:rPr lang="en-US" dirty="0"/>
              <a:t>Assume I don’t have</a:t>
            </a:r>
            <a:r>
              <a:rPr lang="en-US" baseline="0" dirty="0"/>
              <a:t> a very good database design and put faculty and courses into the same table. Course code is the key.</a:t>
            </a:r>
            <a:endParaRPr lang="en-US" dirty="0"/>
          </a:p>
          <a:p>
            <a:endParaRPr lang="en-US" dirty="0"/>
          </a:p>
          <a:p>
            <a:r>
              <a:rPr lang="en-US" dirty="0"/>
              <a:t>Let us say I want to add a new faculty to the table, who does not yet have any courses. I could put a null value for the course field, but it is clear in this case that the course code must be the key for the table. I cannot insert a new record without a key value, so this creates a problem, which we call an insert anomaly.</a:t>
            </a:r>
          </a:p>
          <a:p>
            <a:endParaRPr lang="en-US" dirty="0"/>
          </a:p>
          <a:p>
            <a:r>
              <a:rPr lang="en-US" dirty="0"/>
              <a:t>How about a table describing employees and skills. </a:t>
            </a:r>
          </a:p>
          <a:p>
            <a:r>
              <a:rPr lang="en-US" dirty="0"/>
              <a:t>Each employee can have more than one skill, so this means that every time I save a skill for an employee, I have put their address in as well.</a:t>
            </a:r>
          </a:p>
          <a:p>
            <a:r>
              <a:rPr lang="en-US" dirty="0"/>
              <a:t>What happens if I need to update the address of the employee, or if the employee changes their address and I start adding new skills with the new address? I could have multiple addresses saved for the employee. We call this an update anomaly.</a:t>
            </a:r>
          </a:p>
          <a:p>
            <a:endParaRPr lang="en-US" dirty="0"/>
          </a:p>
          <a:p>
            <a:r>
              <a:rPr lang="en-US" dirty="0"/>
              <a:t>Finally, back to the faculty and their courses example, if a course is no longer offered, we might delete the course from this table. Now, because I have additional dependencies in the table, all records of the professor that have</a:t>
            </a:r>
            <a:r>
              <a:rPr lang="en-US" baseline="0" dirty="0"/>
              <a:t> taught the course are also deleted</a:t>
            </a:r>
            <a:r>
              <a:rPr lang="en-US" dirty="0"/>
              <a:t>. This is what we call a delete anomaly.</a:t>
            </a:r>
          </a:p>
          <a:p>
            <a:endParaRPr lang="en-US" dirty="0"/>
          </a:p>
          <a:p>
            <a:r>
              <a:rPr lang="en-US" dirty="0"/>
              <a:t>Note that all these relations are correct by any means, they are just not optimized</a:t>
            </a:r>
            <a:r>
              <a:rPr lang="en-US" baseline="0" dirty="0"/>
              <a:t> to some extent so that we can encounter some anomalies.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2552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 why do I care about this? </a:t>
            </a:r>
          </a:p>
          <a:p>
            <a:pPr eaLnBrk="1" hangingPunct="1">
              <a:spcBef>
                <a:spcPct val="0"/>
              </a:spcBef>
            </a:pPr>
            <a:r>
              <a:rPr lang="en-US" altLang="en-US"/>
              <a:t>This becomes a problem when we actually start using the database, in part because of redundancy. </a:t>
            </a:r>
          </a:p>
          <a:p>
            <a:pPr eaLnBrk="1" hangingPunct="1">
              <a:spcBef>
                <a:spcPct val="0"/>
              </a:spcBef>
            </a:pPr>
            <a:endParaRPr lang="en-US" altLang="en-US"/>
          </a:p>
          <a:p>
            <a:pPr eaLnBrk="1" hangingPunct="1">
              <a:spcBef>
                <a:spcPct val="0"/>
              </a:spcBef>
            </a:pPr>
            <a:r>
              <a:rPr lang="en-US" altLang="en-US"/>
              <a:t>Hopefully I can make this more clear with some examples, but the issues we are trying to avoid are listed here.</a:t>
            </a:r>
          </a:p>
          <a:p>
            <a:pPr eaLnBrk="1" hangingPunct="1">
              <a:spcBef>
                <a:spcPct val="0"/>
              </a:spcBef>
            </a:pPr>
            <a:r>
              <a:rPr lang="en-US" altLang="en-US"/>
              <a:t>The three major anomalies are usually referred to as Insert, update, and deletion anomalies. </a:t>
            </a:r>
          </a:p>
          <a:p>
            <a:pPr eaLnBrk="1" hangingPunct="1">
              <a:spcBef>
                <a:spcPct val="0"/>
              </a:spcBef>
            </a:pPr>
            <a:endParaRPr lang="en-US" altLang="en-US"/>
          </a:p>
          <a:p>
            <a:pPr eaLnBrk="1" hangingPunct="1">
              <a:spcBef>
                <a:spcPct val="0"/>
              </a:spcBef>
            </a:pPr>
            <a:r>
              <a:rPr lang="en-US" altLang="en-US"/>
              <a:t>I will go over how these might happen in an example.</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E1E06E6-DD39-49B8-ADE9-7D4352865146}" type="slidenum">
              <a:rPr lang="en-US" altLang="zh-CN"/>
              <a:pPr/>
              <a:t>21</a:t>
            </a:fld>
            <a:endParaRPr lang="en-US" altLang="zh-CN"/>
          </a:p>
        </p:txBody>
      </p:sp>
    </p:spTree>
    <p:extLst>
      <p:ext uri="{BB962C8B-B14F-4D97-AF65-F5344CB8AC3E}">
        <p14:creationId xmlns:p14="http://schemas.microsoft.com/office/powerpoint/2010/main" val="2582891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Look at the table as an example, is there any FD?</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You can imagine that an employee’s phone extension is determined by their position in the company, and that seems to be the case here.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John and smith both have the same position and phone extension. However, when you want to reach a lawyer, you might reach a clerk instead. This is a functional dependency.</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B94F495-999A-48F8-924E-B43F09CFA106}" type="slidenum">
              <a:rPr lang="en-US" altLang="zh-CN"/>
              <a:pPr/>
              <a:t>22</a:t>
            </a:fld>
            <a:endParaRPr lang="en-US" altLang="zh-CN"/>
          </a:p>
        </p:txBody>
      </p:sp>
    </p:spTree>
    <p:extLst>
      <p:ext uri="{BB962C8B-B14F-4D97-AF65-F5344CB8AC3E}">
        <p14:creationId xmlns:p14="http://schemas.microsoft.com/office/powerpoint/2010/main" val="2360337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How about another example, considering we are storing information for a group of people, and each person can have multiple phone numbers.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What is the key for this table?</a:t>
            </a:r>
          </a:p>
          <a:p>
            <a:pPr eaLnBrk="1" hangingPunct="1">
              <a:spcBef>
                <a:spcPct val="0"/>
              </a:spcBef>
            </a:pPr>
            <a:r>
              <a:rPr lang="en-US" altLang="zh-CN">
                <a:ea typeface="宋体" panose="02010600030101010101" pitchFamily="2" charset="-122"/>
              </a:rPr>
              <a:t>Any FD here?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So in this case, social security number determines name and city.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We certainly has redundancies in this table, considering that the name, SSN, city for the same person have been repeated multiple times.</a:t>
            </a:r>
          </a:p>
          <a:p>
            <a:pPr eaLnBrk="1" hangingPunct="1">
              <a:spcBef>
                <a:spcPct val="0"/>
              </a:spcBef>
            </a:pPr>
            <a:r>
              <a:rPr lang="en-US" altLang="zh-CN">
                <a:ea typeface="宋体" panose="02010600030101010101" pitchFamily="2" charset="-122"/>
              </a:rPr>
              <a:t>Update Anomalies? If Fred moves to a new city, we need to find every instance of him and update the result. </a:t>
            </a:r>
          </a:p>
          <a:p>
            <a:pPr eaLnBrk="1" hangingPunct="1">
              <a:spcBef>
                <a:spcPct val="0"/>
              </a:spcBef>
            </a:pPr>
            <a:r>
              <a:rPr lang="en-US" altLang="zh-CN">
                <a:ea typeface="宋体" panose="02010600030101010101" pitchFamily="2" charset="-122"/>
              </a:rPr>
              <a:t>Delete Anomalies? If Fred no longer has a phone number, we lose all record of him.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These are the types of anomalies we are trying to avoid.</a:t>
            </a:r>
          </a:p>
          <a:p>
            <a:pPr eaLnBrk="1" hangingPunct="1">
              <a:spcBef>
                <a:spcPct val="0"/>
              </a:spcBef>
            </a:pPr>
            <a:endParaRPr lang="en-US" altLang="zh-CN">
              <a:ea typeface="宋体" panose="02010600030101010101" pitchFamily="2" charset="-122"/>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5613EEB-E8D8-4078-AAEB-C126400B4488}" type="slidenum">
              <a:rPr lang="en-US" altLang="zh-CN"/>
              <a:pPr/>
              <a:t>23</a:t>
            </a:fld>
            <a:endParaRPr lang="en-US" altLang="zh-CN"/>
          </a:p>
        </p:txBody>
      </p:sp>
    </p:spTree>
    <p:extLst>
      <p:ext uri="{BB962C8B-B14F-4D97-AF65-F5344CB8AC3E}">
        <p14:creationId xmlns:p14="http://schemas.microsoft.com/office/powerpoint/2010/main" val="2144064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The approach to eliminate these anomalies is to </a:t>
            </a:r>
            <a:r>
              <a:rPr lang="en-US" altLang="zh-CN">
                <a:solidFill>
                  <a:schemeClr val="accent2"/>
                </a:solidFill>
                <a:ea typeface="宋体" panose="02010600030101010101" pitchFamily="2" charset="-122"/>
              </a:rPr>
              <a:t>decompose</a:t>
            </a:r>
            <a:r>
              <a:rPr lang="en-US" altLang="zh-CN">
                <a:ea typeface="宋体" panose="02010600030101010101" pitchFamily="2" charset="-122"/>
              </a:rPr>
              <a:t> relations.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For the anomalies we have in the previous slide, now I can break the previous relation into two separate ones.</a:t>
            </a:r>
          </a:p>
          <a:p>
            <a:pPr eaLnBrk="1" hangingPunct="1">
              <a:spcBef>
                <a:spcPct val="0"/>
              </a:spcBef>
            </a:pPr>
            <a:r>
              <a:rPr lang="en-US" altLang="zh-CN">
                <a:ea typeface="宋体" panose="02010600030101010101" pitchFamily="2" charset="-122"/>
              </a:rPr>
              <a:t>One relation stores the employee’s information and phone numbers are stored in another relation linking to the social security number.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Now, in the right table, you can see that social security number is determined exclusively by the key of the relation, and in the left table, name and city are determined exclusively by the key.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Key determines anything, there are no other functional dependencies.</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DA46DD4-5D21-4623-B2DC-6E08CAD6F87E}" type="slidenum">
              <a:rPr lang="en-US" altLang="zh-CN"/>
              <a:pPr/>
              <a:t>24</a:t>
            </a:fld>
            <a:endParaRPr lang="en-US" altLang="zh-CN"/>
          </a:p>
        </p:txBody>
      </p:sp>
    </p:spTree>
    <p:extLst>
      <p:ext uri="{BB962C8B-B14F-4D97-AF65-F5344CB8AC3E}">
        <p14:creationId xmlns:p14="http://schemas.microsoft.com/office/powerpoint/2010/main" val="1733850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This the process called normalization. </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Starting with the relations we devised from our ER diagram, find all of the functional dependencies, and with this knowledge we improve our design to reduce the likelihood of anomalies.</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64BEB65-D893-4538-8916-25318133DAD9}" type="slidenum">
              <a:rPr lang="en-US" altLang="zh-CN"/>
              <a:pPr/>
              <a:t>25</a:t>
            </a:fld>
            <a:endParaRPr lang="en-US" altLang="zh-CN"/>
          </a:p>
        </p:txBody>
      </p:sp>
    </p:spTree>
    <p:extLst>
      <p:ext uri="{BB962C8B-B14F-4D97-AF65-F5344CB8AC3E}">
        <p14:creationId xmlns:p14="http://schemas.microsoft.com/office/powerpoint/2010/main" val="2735988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ea typeface="宋体" panose="02010600030101010101" pitchFamily="2" charset="-122"/>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FAD15DE-C187-4A1A-8129-8E0478FECFA1}" type="slidenum">
              <a:rPr lang="en-US" altLang="zh-CN"/>
              <a:pPr/>
              <a:t>26</a:t>
            </a:fld>
            <a:endParaRPr lang="en-US" altLang="zh-CN"/>
          </a:p>
        </p:txBody>
      </p:sp>
    </p:spTree>
    <p:extLst>
      <p:ext uri="{BB962C8B-B14F-4D97-AF65-F5344CB8AC3E}">
        <p14:creationId xmlns:p14="http://schemas.microsoft.com/office/powerpoint/2010/main" val="3370315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We have discussed briefly how we can decompose a relation to eliminate anomalies.</a:t>
            </a:r>
          </a:p>
          <a:p>
            <a:pPr eaLnBrk="1" hangingPunct="1">
              <a:spcBef>
                <a:spcPct val="0"/>
              </a:spcBef>
            </a:pPr>
            <a:r>
              <a:rPr lang="en-US" altLang="zh-CN">
                <a:ea typeface="宋体" panose="02010600030101010101" pitchFamily="2" charset="-122"/>
              </a:rPr>
              <a:t>So when do we know that we have finished normalization and stop decomposition?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Raymond F. Boyce and Edgar F. Codd are two of the founding fathers of modern relational database theory, and Codd in particular specified some conditions that will insure no anomalies occur. When these conditions are met, the schema can be said to be in Boyce-Codd normal form or BCNF.</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2F56E8C-BC42-4F16-8FE9-C5D9F5FFD503}" type="slidenum">
              <a:rPr lang="en-US" altLang="zh-CN"/>
              <a:pPr/>
              <a:t>27</a:t>
            </a:fld>
            <a:endParaRPr lang="en-US" altLang="zh-CN"/>
          </a:p>
        </p:txBody>
      </p:sp>
    </p:spTree>
    <p:extLst>
      <p:ext uri="{BB962C8B-B14F-4D97-AF65-F5344CB8AC3E}">
        <p14:creationId xmlns:p14="http://schemas.microsoft.com/office/powerpoint/2010/main" val="2388603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Let us first talk about the terminology.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We designated keys in previous steps, but you can imagine that in many cases there might be more than one set of attributes which could serve as a key. For example, both StudentID and SSN can serve as the key for students in this room.</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 prime attribute is a member of a candidate key. This is quite simple, if we use the building name and classroom number as the key for classrooms, either building name or classroom number is a prime attribute.</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 super key is a set of attributes that contains a candidate key. </a:t>
            </a:r>
          </a:p>
          <a:p>
            <a:pPr eaLnBrk="1" hangingPunct="1">
              <a:spcBef>
                <a:spcPct val="0"/>
              </a:spcBef>
            </a:pPr>
            <a:r>
              <a:rPr lang="en-US" altLang="zh-CN">
                <a:ea typeface="宋体" panose="02010600030101010101" pitchFamily="2" charset="-122"/>
              </a:rPr>
              <a:t>Basically, it is a key plus zero or more other attributes. Candidate key is a minimal superkey.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 functional dependency is trivial if the dependent attribute is a member of independent attributes.</a:t>
            </a:r>
          </a:p>
          <a:p>
            <a:pPr eaLnBrk="1" hangingPunct="1">
              <a:spcBef>
                <a:spcPct val="0"/>
              </a:spcBef>
            </a:pPr>
            <a:r>
              <a:rPr lang="en-US" altLang="zh-CN">
                <a:ea typeface="宋体" panose="02010600030101010101" pitchFamily="2" charset="-122"/>
              </a:rPr>
              <a:t>A non-trivial functional dependency, then, is when B is determined by some set of attributes but is not a member of that set.</a:t>
            </a:r>
          </a:p>
          <a:p>
            <a:pPr eaLnBrk="1" hangingPunct="1">
              <a:spcBef>
                <a:spcPct val="0"/>
              </a:spcBef>
            </a:pPr>
            <a:endParaRPr lang="en-US" altLang="zh-CN">
              <a:ea typeface="宋体" panose="02010600030101010101" pitchFamily="2" charset="-122"/>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C1BBA82-DCDA-4D6F-B48A-86AD925E6B46}" type="slidenum">
              <a:rPr lang="en-US" altLang="zh-CN"/>
              <a:pPr/>
              <a:t>28</a:t>
            </a:fld>
            <a:endParaRPr lang="en-US" altLang="zh-CN"/>
          </a:p>
        </p:txBody>
      </p:sp>
    </p:spTree>
    <p:extLst>
      <p:ext uri="{BB962C8B-B14F-4D97-AF65-F5344CB8AC3E}">
        <p14:creationId xmlns:p14="http://schemas.microsoft.com/office/powerpoint/2010/main" val="4168915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is the requirement for Boyce-Codd normal form. For each non-trivial functional dependency, the attributes on the left side must be a super key for the relation. That is, if B non-trivially functionally dependent on some set of attributes A, A must be a super key.</a:t>
            </a: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636D28F-8248-423E-8D18-C62460E0BA2A}" type="slidenum">
              <a:rPr lang="en-US" altLang="zh-CN"/>
              <a:pPr/>
              <a:t>29</a:t>
            </a:fld>
            <a:endParaRPr lang="en-US" altLang="zh-CN"/>
          </a:p>
        </p:txBody>
      </p:sp>
    </p:spTree>
    <p:extLst>
      <p:ext uri="{BB962C8B-B14F-4D97-AF65-F5344CB8AC3E}">
        <p14:creationId xmlns:p14="http://schemas.microsoft.com/office/powerpoint/2010/main" val="46483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Considering</a:t>
            </a:r>
            <a:r>
              <a:rPr lang="en-US" baseline="0" dirty="0"/>
              <a:t> the general p</a:t>
            </a:r>
            <a:r>
              <a:rPr lang="en-US" dirty="0"/>
              <a:t>rocesses of creating a new database.</a:t>
            </a:r>
          </a:p>
          <a:p>
            <a:pPr marL="171450" indent="-171450">
              <a:buFont typeface="Arial" panose="020B0604020202020204" pitchFamily="34" charset="0"/>
              <a:buChar char="•"/>
            </a:pPr>
            <a:r>
              <a:rPr lang="en-US" dirty="0"/>
              <a:t>First we have a design phase in</a:t>
            </a:r>
            <a:r>
              <a:rPr lang="en-US" baseline="0" dirty="0"/>
              <a:t> which we should consider </a:t>
            </a:r>
            <a:r>
              <a:rPr lang="en-US" dirty="0"/>
              <a:t>information we need to store, as well as relationships and constraints (conceptual and logical level of data modeling).</a:t>
            </a:r>
          </a:p>
          <a:p>
            <a:pPr marL="171450" indent="-171450">
              <a:buFont typeface="Arial" panose="020B0604020202020204" pitchFamily="34" charset="0"/>
              <a:buChar char="•"/>
            </a:pPr>
            <a:r>
              <a:rPr lang="en-US" dirty="0"/>
              <a:t>Then we can move to the implementation phase in which we build the database in a real DBMS (physical</a:t>
            </a:r>
            <a:r>
              <a:rPr lang="en-US" baseline="0" dirty="0"/>
              <a:t> level</a:t>
            </a:r>
            <a:r>
              <a:rPr lang="en-US" dirty="0"/>
              <a:t>).</a:t>
            </a:r>
          </a:p>
          <a:p>
            <a:endParaRPr lang="en-US" dirty="0"/>
          </a:p>
          <a:p>
            <a:r>
              <a:rPr lang="en-US" dirty="0"/>
              <a:t>Most commercial DBMS use the relational model, we need to make our design consistent with this model too.</a:t>
            </a:r>
          </a:p>
          <a:p>
            <a:r>
              <a:rPr lang="en-US" dirty="0"/>
              <a:t>This involves converting an E/R design to a relational database, which is also very straightforward</a:t>
            </a:r>
            <a:r>
              <a:rPr lang="en-US" baseline="0" dirty="0"/>
              <a:t> and can be completed through two steps.</a:t>
            </a:r>
            <a:endParaRPr lang="en-US" dirty="0"/>
          </a:p>
          <a:p>
            <a:pPr marL="228600" indent="-228600">
              <a:buFont typeface="+mj-lt"/>
              <a:buAutoNum type="arabicPeriod"/>
            </a:pPr>
            <a:r>
              <a:rPr lang="en-US" dirty="0"/>
              <a:t>Turn each entity set into a relation with the same set of attributes.</a:t>
            </a:r>
          </a:p>
          <a:p>
            <a:pPr marL="228600" indent="-228600">
              <a:buFont typeface="+mj-lt"/>
              <a:buAutoNum type="arabicPeriod"/>
            </a:pPr>
            <a:r>
              <a:rPr lang="en-US" dirty="0"/>
              <a:t>Replace a relationship by a relation whose attributes are the keys for the connected entity sets.</a:t>
            </a:r>
          </a:p>
          <a:p>
            <a:pPr marL="228600" indent="-228600">
              <a:buFont typeface="+mj-lt"/>
              <a:buAutoNum type="arabicPeriod"/>
            </a:pPr>
            <a:endParaRPr lang="en-US" dirty="0"/>
          </a:p>
          <a:p>
            <a:pPr marL="0" indent="0">
              <a:buFont typeface="+mj-lt"/>
              <a:buNone/>
            </a:pPr>
            <a:r>
              <a:rPr lang="en-US" dirty="0"/>
              <a:t>We will walk through these steps in detail.</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9077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Here is one example relation describing classes and professors.</a:t>
            </a:r>
          </a:p>
          <a:p>
            <a:pPr eaLnBrk="1" hangingPunct="1">
              <a:spcBef>
                <a:spcPct val="0"/>
              </a:spcBef>
            </a:pPr>
            <a:endParaRPr lang="en-US" altLang="en-US"/>
          </a:p>
          <a:p>
            <a:pPr eaLnBrk="1" hangingPunct="1">
              <a:spcBef>
                <a:spcPct val="0"/>
              </a:spcBef>
            </a:pPr>
            <a:r>
              <a:rPr lang="en-US" altLang="en-US"/>
              <a:t>Are there any functional dependencies?</a:t>
            </a:r>
          </a:p>
          <a:p>
            <a:pPr eaLnBrk="1" hangingPunct="1">
              <a:spcBef>
                <a:spcPct val="0"/>
              </a:spcBef>
            </a:pPr>
            <a:endParaRPr lang="en-US" altLang="en-US"/>
          </a:p>
          <a:p>
            <a:pPr eaLnBrk="1" hangingPunct="1">
              <a:spcBef>
                <a:spcPct val="0"/>
              </a:spcBef>
            </a:pPr>
            <a:r>
              <a:rPr lang="en-US" altLang="en-US"/>
              <a:t>In the table here, Class is the only candidate key, and it determines everything. </a:t>
            </a:r>
          </a:p>
          <a:p>
            <a:pPr eaLnBrk="1" hangingPunct="1">
              <a:spcBef>
                <a:spcPct val="0"/>
              </a:spcBef>
            </a:pPr>
            <a:r>
              <a:rPr lang="en-US" altLang="en-US"/>
              <a:t>Also, it is clear that employeeID determines professor, and this is not a superkey.</a:t>
            </a:r>
          </a:p>
          <a:p>
            <a:pPr eaLnBrk="1" hangingPunct="1">
              <a:spcBef>
                <a:spcPct val="0"/>
              </a:spcBef>
            </a:pPr>
            <a:endParaRPr lang="en-US" altLang="en-US"/>
          </a:p>
          <a:p>
            <a:pPr eaLnBrk="1" hangingPunct="1">
              <a:spcBef>
                <a:spcPct val="0"/>
              </a:spcBef>
            </a:pPr>
            <a:r>
              <a:rPr lang="en-US" altLang="en-US"/>
              <a:t>So our conclusion is that this relation is not in the Boyce-Codd Normal Form.</a:t>
            </a: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a:solidFill>
                  <a:schemeClr val="tx1"/>
                </a:solidFill>
                <a:latin typeface="Calibri" panose="020F0502020204030204" pitchFamily="34" charset="0"/>
              </a:defRPr>
            </a:lvl9pPr>
          </a:lstStyle>
          <a:p>
            <a:fld id="{ACEEC9D9-6328-40B3-90DF-5351BC8C6804}" type="slidenum">
              <a:rPr lang="en-US" altLang="en-US">
                <a:latin typeface="Arial" panose="020B0604020202020204" pitchFamily="34" charset="0"/>
              </a:rPr>
              <a:pPr/>
              <a:t>30</a:t>
            </a:fld>
            <a:endParaRPr lang="en-US" altLang="en-US">
              <a:latin typeface="Arial" panose="020B0604020202020204" pitchFamily="34" charset="0"/>
            </a:endParaRPr>
          </a:p>
        </p:txBody>
      </p:sp>
    </p:spTree>
    <p:extLst>
      <p:ext uri="{BB962C8B-B14F-4D97-AF65-F5344CB8AC3E}">
        <p14:creationId xmlns:p14="http://schemas.microsoft.com/office/powerpoint/2010/main" val="4103566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altLang="en-US" dirty="0"/>
              <a:t>Given the violation of certain normal forms, how could we decompose the relation?</a:t>
            </a:r>
          </a:p>
          <a:p>
            <a:pPr eaLnBrk="1" fontAlgn="auto" hangingPunct="1">
              <a:spcBef>
                <a:spcPts val="0"/>
              </a:spcBef>
              <a:spcAft>
                <a:spcPts val="0"/>
              </a:spcAft>
              <a:defRPr/>
            </a:pPr>
            <a:endParaRPr lang="en-US" altLang="en-US" dirty="0"/>
          </a:p>
          <a:p>
            <a:pPr eaLnBrk="1" fontAlgn="auto" hangingPunct="1">
              <a:spcBef>
                <a:spcPts val="0"/>
              </a:spcBef>
              <a:spcAft>
                <a:spcPts val="0"/>
              </a:spcAft>
              <a:defRPr/>
            </a:pPr>
            <a:r>
              <a:rPr lang="en-US" altLang="en-US" dirty="0"/>
              <a:t>Here is the detailed algorithm. </a:t>
            </a:r>
          </a:p>
          <a:p>
            <a:pPr eaLnBrk="1" fontAlgn="auto" hangingPunct="1">
              <a:spcBef>
                <a:spcPts val="0"/>
              </a:spcBef>
              <a:spcAft>
                <a:spcPts val="0"/>
              </a:spcAft>
              <a:defRPr/>
            </a:pPr>
            <a:endParaRPr lang="en-US" altLang="en-US" dirty="0"/>
          </a:p>
          <a:p>
            <a:pPr marL="171450" indent="-171450" eaLnBrk="1" fontAlgn="auto" hangingPunct="1">
              <a:spcBef>
                <a:spcPts val="0"/>
              </a:spcBef>
              <a:spcAft>
                <a:spcPts val="0"/>
              </a:spcAft>
              <a:buFont typeface="Arial" panose="020B0604020202020204" pitchFamily="34" charset="0"/>
              <a:buChar char="•"/>
              <a:defRPr/>
            </a:pPr>
            <a:r>
              <a:rPr lang="en-US" altLang="en-US" dirty="0"/>
              <a:t>First find a functional dependency that violates the normal form, I said certain normal form here because there are also some other types of normal forms that we will mention later.</a:t>
            </a:r>
          </a:p>
          <a:p>
            <a:pPr marL="171450" indent="-171450" eaLnBrk="1" fontAlgn="auto" hangingPunct="1">
              <a:spcBef>
                <a:spcPts val="0"/>
              </a:spcBef>
              <a:spcAft>
                <a:spcPts val="0"/>
              </a:spcAft>
              <a:buFont typeface="Arial" panose="020B0604020202020204" pitchFamily="34" charset="0"/>
              <a:buChar char="•"/>
              <a:defRPr/>
            </a:pPr>
            <a:r>
              <a:rPr lang="en-US" altLang="en-US" dirty="0"/>
              <a:t>Decompose the relation into two relations, one including the independent and dependent attributes of the functional dependency, and the other including the independent attributes and all the remaining attributes in the original relation.</a:t>
            </a:r>
          </a:p>
          <a:p>
            <a:pPr marL="171450" indent="-171450" eaLnBrk="1" fontAlgn="auto" hangingPunct="1">
              <a:spcBef>
                <a:spcPts val="0"/>
              </a:spcBef>
              <a:spcAft>
                <a:spcPts val="0"/>
              </a:spcAft>
              <a:buFont typeface="Arial" panose="020B0604020202020204" pitchFamily="34" charset="0"/>
              <a:buChar char="•"/>
              <a:defRPr/>
            </a:pPr>
            <a:r>
              <a:rPr lang="en-US" altLang="en-US" dirty="0"/>
              <a:t>Next, identify keys for both new relations. Usually this step is quite straightforward.</a:t>
            </a:r>
          </a:p>
          <a:p>
            <a:pPr marL="171450" indent="-171450" eaLnBrk="1" fontAlgn="auto" hangingPunct="1">
              <a:spcBef>
                <a:spcPts val="0"/>
              </a:spcBef>
              <a:spcAft>
                <a:spcPts val="0"/>
              </a:spcAft>
              <a:buFont typeface="Arial" panose="020B0604020202020204" pitchFamily="34" charset="0"/>
              <a:buChar char="•"/>
              <a:defRPr/>
            </a:pPr>
            <a:r>
              <a:rPr lang="en-US" altLang="en-US" dirty="0"/>
              <a:t>Then look again through the resulting two relations for other functional dependencies. If there exists one, repeat the process of separation and continue until no violating dependencies can be found.</a:t>
            </a:r>
          </a:p>
          <a:p>
            <a:pPr marL="171450" indent="-171450" eaLnBrk="1" fontAlgn="auto" hangingPunct="1">
              <a:spcBef>
                <a:spcPts val="0"/>
              </a:spcBef>
              <a:spcAft>
                <a:spcPts val="0"/>
              </a:spcAft>
              <a:buFont typeface="Arial" panose="020B0604020202020204" pitchFamily="34" charset="0"/>
              <a:buChar char="•"/>
              <a:defRPr/>
            </a:pPr>
            <a:endParaRPr lang="en-US" altLang="en-US" dirty="0"/>
          </a:p>
          <a:p>
            <a:pPr eaLnBrk="1" fontAlgn="auto" hangingPunct="1">
              <a:spcBef>
                <a:spcPts val="0"/>
              </a:spcBef>
              <a:spcAft>
                <a:spcPts val="0"/>
              </a:spcAft>
              <a:defRPr/>
            </a:pPr>
            <a:r>
              <a:rPr lang="en-US" altLang="en-US" dirty="0"/>
              <a:t>We will take a look at this as examples.</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3CA83C0-2E69-49FD-A71C-880AB7AA729C}" type="slidenum">
              <a:rPr lang="en-US" altLang="zh-CN"/>
              <a:pPr/>
              <a:t>31</a:t>
            </a:fld>
            <a:endParaRPr lang="en-US" altLang="zh-CN"/>
          </a:p>
        </p:txBody>
      </p:sp>
    </p:spTree>
    <p:extLst>
      <p:ext uri="{BB962C8B-B14F-4D97-AF65-F5344CB8AC3E}">
        <p14:creationId xmlns:p14="http://schemas.microsoft.com/office/powerpoint/2010/main" val="12038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Here is a example that we will practice on decomposing a relation into BCNF.</a:t>
            </a:r>
          </a:p>
          <a:p>
            <a:pPr eaLnBrk="1" hangingPunct="1">
              <a:spcBef>
                <a:spcPct val="0"/>
              </a:spcBef>
            </a:pPr>
            <a:endParaRPr lang="en-US" altLang="en-US"/>
          </a:p>
          <a:p>
            <a:pPr eaLnBrk="1" hangingPunct="1">
              <a:spcBef>
                <a:spcPct val="0"/>
              </a:spcBef>
            </a:pPr>
            <a:r>
              <a:rPr lang="en-US" altLang="en-US"/>
              <a:t>Given this relation describing purchases in a retailer system, containing information about customers and stores. </a:t>
            </a:r>
          </a:p>
          <a:p>
            <a:pPr eaLnBrk="1" hangingPunct="1">
              <a:spcBef>
                <a:spcPct val="0"/>
              </a:spcBef>
            </a:pPr>
            <a:r>
              <a:rPr lang="en-US" altLang="en-US"/>
              <a:t>This certainly look like an inefficient design. I believe that most of us would be able to avoid most issues in the ER diagram step. But you will not catch every issue at that stage. That’s why we need some standards.</a:t>
            </a:r>
          </a:p>
          <a:p>
            <a:pPr eaLnBrk="1" hangingPunct="1">
              <a:spcBef>
                <a:spcPct val="0"/>
              </a:spcBef>
            </a:pPr>
            <a:endParaRPr lang="en-US" altLang="en-US"/>
          </a:p>
          <a:p>
            <a:pPr eaLnBrk="1" hangingPunct="1">
              <a:spcBef>
                <a:spcPct val="0"/>
              </a:spcBef>
            </a:pPr>
            <a:r>
              <a:rPr lang="en-US" altLang="en-US"/>
              <a:t>So it is clear that, because the InvoiceNumber is the key, everything is dependent on that. </a:t>
            </a:r>
          </a:p>
          <a:p>
            <a:pPr eaLnBrk="1" hangingPunct="1">
              <a:spcBef>
                <a:spcPct val="0"/>
              </a:spcBef>
            </a:pPr>
            <a:r>
              <a:rPr lang="en-US" altLang="en-US"/>
              <a:t>This is not a violation of BCNF, though, everything is allowed to be functionally dependent on the key.</a:t>
            </a:r>
          </a:p>
          <a:p>
            <a:pPr eaLnBrk="1" hangingPunct="1">
              <a:spcBef>
                <a:spcPct val="0"/>
              </a:spcBef>
            </a:pPr>
            <a:endParaRPr lang="en-US" altLang="en-US"/>
          </a:p>
          <a:p>
            <a:pPr eaLnBrk="1" hangingPunct="1">
              <a:spcBef>
                <a:spcPct val="0"/>
              </a:spcBef>
            </a:pPr>
            <a:r>
              <a:rPr lang="en-US" altLang="en-US"/>
              <a:t>Another candidate key can be found in the combination of Date, time, and CustomerID, and a combination of these attributes can determine everything.</a:t>
            </a:r>
          </a:p>
          <a:p>
            <a:pPr eaLnBrk="1" hangingPunct="1">
              <a:spcBef>
                <a:spcPct val="0"/>
              </a:spcBef>
            </a:pPr>
            <a:r>
              <a:rPr lang="en-US" altLang="en-US"/>
              <a:t>This is not what we have selected as the key, but it is a candidate key so still no problems here.</a:t>
            </a:r>
          </a:p>
          <a:p>
            <a:pPr eaLnBrk="1" hangingPunct="1">
              <a:spcBef>
                <a:spcPct val="0"/>
              </a:spcBef>
            </a:pPr>
            <a:endParaRPr lang="en-US" altLang="en-US"/>
          </a:p>
          <a:p>
            <a:pPr eaLnBrk="1" hangingPunct="1">
              <a:spcBef>
                <a:spcPct val="0"/>
              </a:spcBef>
            </a:pPr>
            <a:r>
              <a:rPr lang="en-US" altLang="en-US"/>
              <a:t>It is not hard to find that StoreAddress can determine StoreName, and CustomerID can determine CustomerName and CustomerPhone. These are violating the BCNF.</a:t>
            </a:r>
          </a:p>
          <a:p>
            <a:pPr eaLnBrk="1" hangingPunct="1">
              <a:spcBef>
                <a:spcPct val="0"/>
              </a:spcBef>
            </a:pPr>
            <a:endParaRPr lang="en-US" altLang="en-US"/>
          </a:p>
          <a:p>
            <a:pPr eaLnBrk="1" hangingPunct="1">
              <a:spcBef>
                <a:spcPct val="0"/>
              </a:spcBef>
            </a:pPr>
            <a:r>
              <a:rPr lang="en-US" altLang="en-US"/>
              <a:t>You might be thinking that store, date, and time can be a key, but we are supposing that two purchases can be made at the same store at the same time, so this is not the case.</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F072C4A-30B7-4AD4-9677-5B5C1C202422}" type="slidenum">
              <a:rPr lang="en-US" altLang="zh-CN"/>
              <a:pPr/>
              <a:t>32</a:t>
            </a:fld>
            <a:endParaRPr lang="en-US" altLang="zh-CN"/>
          </a:p>
        </p:txBody>
      </p:sp>
    </p:spTree>
    <p:extLst>
      <p:ext uri="{BB962C8B-B14F-4D97-AF65-F5344CB8AC3E}">
        <p14:creationId xmlns:p14="http://schemas.microsoft.com/office/powerpoint/2010/main" val="33636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To decompose the relation, start by picking up a FD that violates the BCNF.</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Follow the algorithm we introduced, create two separate relations with different attributes.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Identify the key for each relation created.</a:t>
            </a:r>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C83AF76-971A-4C76-BACE-10272C49A713}" type="slidenum">
              <a:rPr lang="en-US" altLang="zh-CN"/>
              <a:pPr/>
              <a:t>33</a:t>
            </a:fld>
            <a:endParaRPr lang="en-US" altLang="zh-CN"/>
          </a:p>
        </p:txBody>
      </p:sp>
    </p:spTree>
    <p:extLst>
      <p:ext uri="{BB962C8B-B14F-4D97-AF65-F5344CB8AC3E}">
        <p14:creationId xmlns:p14="http://schemas.microsoft.com/office/powerpoint/2010/main" val="719208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Now we look for any remaining functional dependencies in the two resulting relations. Note that the previous dependencies may be changed after decomposing the original relation. We need to look into the new relations again.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first one, Purchase, still has the remaining FDs as we have identified before. Again, the FD #3 violates the BCNF because StoreAddress is not a superkey.</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The second one, Customer, has only one FD. As the CustomerID is a key now we don’t need to worry about it.</a:t>
            </a: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79E50DB-1258-4493-97EE-9E71F551FFE6}" type="slidenum">
              <a:rPr lang="en-US" altLang="zh-CN"/>
              <a:pPr/>
              <a:t>34</a:t>
            </a:fld>
            <a:endParaRPr lang="en-US" altLang="zh-CN"/>
          </a:p>
        </p:txBody>
      </p:sp>
    </p:spTree>
    <p:extLst>
      <p:ext uri="{BB962C8B-B14F-4D97-AF65-F5344CB8AC3E}">
        <p14:creationId xmlns:p14="http://schemas.microsoft.com/office/powerpoint/2010/main" val="7248135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Again, we take the undesired FD and decompose the relation.</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And the result is two new relation, with a total of three from the original relation.</a:t>
            </a:r>
          </a:p>
          <a:p>
            <a:pPr eaLnBrk="1" hangingPunct="1">
              <a:spcBef>
                <a:spcPct val="0"/>
              </a:spcBef>
            </a:pPr>
            <a:endParaRPr lang="en-US" altLang="en-US"/>
          </a:p>
          <a:p>
            <a:pPr eaLnBrk="1" hangingPunct="1">
              <a:spcBef>
                <a:spcPct val="0"/>
              </a:spcBef>
            </a:pPr>
            <a:r>
              <a:rPr lang="en-US" altLang="en-US"/>
              <a:t>We can stop here as all relations are in BCNF.</a:t>
            </a: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3A0B15F-74EE-4873-82E6-D88D1D710F9F}" type="slidenum">
              <a:rPr lang="en-US" altLang="zh-CN"/>
              <a:pPr/>
              <a:t>35</a:t>
            </a:fld>
            <a:endParaRPr lang="en-US" altLang="zh-CN"/>
          </a:p>
        </p:txBody>
      </p:sp>
    </p:spTree>
    <p:extLst>
      <p:ext uri="{BB962C8B-B14F-4D97-AF65-F5344CB8AC3E}">
        <p14:creationId xmlns:p14="http://schemas.microsoft.com/office/powerpoint/2010/main" val="1943619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 we introduced Boyce-Codd normal form briefly, but there are actually a number of normal forms that have been used in the past.</a:t>
            </a:r>
          </a:p>
          <a:p>
            <a:pPr eaLnBrk="1" hangingPunct="1">
              <a:spcBef>
                <a:spcPct val="0"/>
              </a:spcBef>
            </a:pPr>
            <a:endParaRPr lang="en-US" altLang="en-US"/>
          </a:p>
          <a:p>
            <a:pPr eaLnBrk="1" hangingPunct="1">
              <a:spcBef>
                <a:spcPct val="0"/>
              </a:spcBef>
            </a:pPr>
            <a:r>
              <a:rPr lang="en-US" altLang="en-US"/>
              <a:t>Defined by Codd</a:t>
            </a:r>
          </a:p>
          <a:p>
            <a:pPr eaLnBrk="1" hangingPunct="1">
              <a:spcBef>
                <a:spcPct val="0"/>
              </a:spcBef>
            </a:pPr>
            <a:r>
              <a:rPr lang="en-US" altLang="en-US"/>
              <a:t>1 NF: 1970;	2/3 NF: 1971;	BCNF: 1974</a:t>
            </a:r>
          </a:p>
          <a:p>
            <a:pPr eaLnBrk="1" hangingPunct="1">
              <a:spcBef>
                <a:spcPct val="0"/>
              </a:spcBef>
            </a:pPr>
            <a:r>
              <a:rPr lang="en-US" altLang="en-US"/>
              <a:t>6 NF: 2002</a:t>
            </a:r>
          </a:p>
          <a:p>
            <a:pPr eaLnBrk="1" hangingPunct="1">
              <a:spcBef>
                <a:spcPct val="0"/>
              </a:spcBef>
            </a:pPr>
            <a:endParaRPr lang="en-US" altLang="en-US"/>
          </a:p>
          <a:p>
            <a:pPr eaLnBrk="1" hangingPunct="1">
              <a:spcBef>
                <a:spcPct val="0"/>
              </a:spcBef>
            </a:pPr>
            <a:r>
              <a:rPr lang="en-US" altLang="en-US"/>
              <a:t>First normal form requires that every component of every tuple is an atomic value, it simply means that each attribute is a single value. Usually it’s automatically satisfied</a:t>
            </a:r>
          </a:p>
          <a:p>
            <a:pPr eaLnBrk="1" hangingPunct="1">
              <a:spcBef>
                <a:spcPct val="0"/>
              </a:spcBef>
            </a:pPr>
            <a:endParaRPr lang="en-US" altLang="en-US"/>
          </a:p>
          <a:p>
            <a:pPr eaLnBrk="1" hangingPunct="1">
              <a:spcBef>
                <a:spcPct val="0"/>
              </a:spcBef>
            </a:pPr>
            <a:r>
              <a:rPr lang="en-US" altLang="en-US"/>
              <a:t>Second normal form allows transitive functional dependencies, but forbids a nontrivial FD with a left side that is a proper subset of a key. </a:t>
            </a:r>
          </a:p>
          <a:p>
            <a:pPr eaLnBrk="1" hangingPunct="1">
              <a:spcBef>
                <a:spcPct val="0"/>
              </a:spcBef>
            </a:pPr>
            <a:r>
              <a:rPr lang="en-US" altLang="en-US"/>
              <a:t>To put it simple, every attribute is directly or transitively determined by the entirety of a candidate key.</a:t>
            </a:r>
          </a:p>
          <a:p>
            <a:pPr eaLnBrk="1" hangingPunct="1">
              <a:spcBef>
                <a:spcPct val="0"/>
              </a:spcBef>
            </a:pPr>
            <a:endParaRPr lang="en-US" altLang="en-US"/>
          </a:p>
          <a:p>
            <a:pPr eaLnBrk="1" hangingPunct="1">
              <a:spcBef>
                <a:spcPct val="0"/>
              </a:spcBef>
            </a:pPr>
            <a:r>
              <a:rPr lang="en-US" altLang="en-US"/>
              <a:t>Third normal form, which is the one we are most interested in, requires that for every non-trivial functional dependency, the left side must be a superkey or the dependent attribute must be a member of a candidate key.</a:t>
            </a:r>
          </a:p>
          <a:p>
            <a:pPr eaLnBrk="1" hangingPunct="1">
              <a:spcBef>
                <a:spcPct val="0"/>
              </a:spcBef>
            </a:pPr>
            <a:endParaRPr lang="en-US" altLang="en-US"/>
          </a:p>
          <a:p>
            <a:pPr eaLnBrk="1" hangingPunct="1">
              <a:spcBef>
                <a:spcPct val="0"/>
              </a:spcBef>
            </a:pPr>
            <a:r>
              <a:rPr lang="en-US" altLang="en-US"/>
              <a:t>3ND is very similar to BCNF, but less restrictive.</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0F99342-F2F9-42D9-9292-AF285B6345B2}" type="slidenum">
              <a:rPr lang="en-US" altLang="zh-CN"/>
              <a:pPr/>
              <a:t>36</a:t>
            </a:fld>
            <a:endParaRPr lang="en-US" altLang="zh-CN"/>
          </a:p>
        </p:txBody>
      </p:sp>
    </p:spTree>
    <p:extLst>
      <p:ext uri="{BB962C8B-B14F-4D97-AF65-F5344CB8AC3E}">
        <p14:creationId xmlns:p14="http://schemas.microsoft.com/office/powerpoint/2010/main" val="1926763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Here are some alternative definitions of the two most important ones, for your information. </a:t>
            </a:r>
          </a:p>
          <a:p>
            <a:pPr eaLnBrk="1" hangingPunct="1">
              <a:spcBef>
                <a:spcPct val="0"/>
              </a:spcBef>
            </a:pPr>
            <a:endParaRPr lang="en-US" altLang="en-US"/>
          </a:p>
          <a:p>
            <a:pPr eaLnBrk="1" hangingPunct="1">
              <a:spcBef>
                <a:spcPct val="0"/>
              </a:spcBef>
            </a:pPr>
            <a:r>
              <a:rPr lang="en-US" altLang="en-US"/>
              <a:t>Second normal form requires that the relation be in first normal form and that every non-prime attribute is dependent on the entirety of all candidate keys.</a:t>
            </a:r>
          </a:p>
          <a:p>
            <a:pPr eaLnBrk="1" hangingPunct="1">
              <a:spcBef>
                <a:spcPct val="0"/>
              </a:spcBef>
            </a:pPr>
            <a:endParaRPr lang="en-US" altLang="en-US"/>
          </a:p>
          <a:p>
            <a:pPr eaLnBrk="1" hangingPunct="1">
              <a:spcBef>
                <a:spcPct val="0"/>
              </a:spcBef>
            </a:pPr>
            <a:r>
              <a:rPr lang="en-US" altLang="en-US"/>
              <a:t>Third normal form requires that the relation be in second normal form, and that non-prime attributes are dependent only on the entirety of all candidate keys. Do you see the difference? 2nd normal for requires that non-prime attributes be dependent on the entirety of the candidate keys, and third requires that it be dependent only or non- transitively on the candidate keys.</a:t>
            </a:r>
            <a:endParaRPr lang="en-US" altLang="en-US" b="1"/>
          </a:p>
          <a:p>
            <a:pPr eaLnBrk="1" hangingPunct="1">
              <a:spcBef>
                <a:spcPct val="0"/>
              </a:spcBef>
            </a:pPr>
            <a:endParaRPr lang="en-US" altLang="zh-CN">
              <a:ea typeface="宋体" panose="02010600030101010101" pitchFamily="2" charset="-122"/>
            </a:endParaRP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C4A2598-1C75-4DC0-A23E-C6D08D1A963F}" type="slidenum">
              <a:rPr lang="en-US" altLang="zh-CN"/>
              <a:pPr/>
              <a:t>37</a:t>
            </a:fld>
            <a:endParaRPr lang="en-US" altLang="zh-CN"/>
          </a:p>
        </p:txBody>
      </p:sp>
    </p:spTree>
    <p:extLst>
      <p:ext uri="{BB962C8B-B14F-4D97-AF65-F5344CB8AC3E}">
        <p14:creationId xmlns:p14="http://schemas.microsoft.com/office/powerpoint/2010/main" val="2592091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Here is one example considering 2NF and 3NF.</a:t>
            </a:r>
          </a:p>
          <a:p>
            <a:pPr eaLnBrk="1" hangingPunct="1">
              <a:spcBef>
                <a:spcPct val="0"/>
              </a:spcBef>
            </a:pPr>
            <a:endParaRPr lang="en-US" altLang="en-US"/>
          </a:p>
          <a:p>
            <a:pPr eaLnBrk="1" hangingPunct="1">
              <a:spcBef>
                <a:spcPct val="0"/>
              </a:spcBef>
            </a:pPr>
            <a:r>
              <a:rPr lang="en-US" altLang="en-US"/>
              <a:t>We have see that this is not in the BCNF. What about 2NF and 3NF?</a:t>
            </a:r>
          </a:p>
          <a:p>
            <a:pPr eaLnBrk="1" hangingPunct="1">
              <a:spcBef>
                <a:spcPct val="0"/>
              </a:spcBef>
            </a:pPr>
            <a:endParaRPr lang="en-US" altLang="en-US"/>
          </a:p>
          <a:p>
            <a:pPr eaLnBrk="1" hangingPunct="1">
              <a:spcBef>
                <a:spcPct val="0"/>
              </a:spcBef>
            </a:pPr>
            <a:r>
              <a:rPr lang="en-US" altLang="en-US"/>
              <a:t>In the table here, Class is the only candidate key, and it determines everything. </a:t>
            </a:r>
          </a:p>
          <a:p>
            <a:pPr eaLnBrk="1" hangingPunct="1">
              <a:spcBef>
                <a:spcPct val="0"/>
              </a:spcBef>
            </a:pPr>
            <a:r>
              <a:rPr lang="en-US" altLang="en-US"/>
              <a:t>Although EmployeeID determines professor, professor is also transitively determined by Class.</a:t>
            </a:r>
          </a:p>
          <a:p>
            <a:pPr eaLnBrk="1" hangingPunct="1">
              <a:spcBef>
                <a:spcPct val="0"/>
              </a:spcBef>
            </a:pPr>
            <a:r>
              <a:rPr lang="en-US" altLang="en-US"/>
              <a:t>Everything is determined by class, which is the entire key, thus the relation is in 2NF</a:t>
            </a:r>
          </a:p>
          <a:p>
            <a:pPr eaLnBrk="1" hangingPunct="1">
              <a:spcBef>
                <a:spcPct val="0"/>
              </a:spcBef>
            </a:pPr>
            <a:endParaRPr lang="en-US" altLang="en-US"/>
          </a:p>
          <a:p>
            <a:pPr eaLnBrk="1" hangingPunct="1">
              <a:spcBef>
                <a:spcPct val="0"/>
              </a:spcBef>
            </a:pPr>
            <a:r>
              <a:rPr lang="en-US" altLang="en-US"/>
              <a:t>For 3NF, it does not allow transitive FD.</a:t>
            </a:r>
          </a:p>
          <a:p>
            <a:pPr eaLnBrk="1" hangingPunct="1">
              <a:spcBef>
                <a:spcPct val="0"/>
              </a:spcBef>
            </a:pPr>
            <a:r>
              <a:rPr lang="en-US" altLang="en-US"/>
              <a:t>As EmployeeID is not a superkey and Professor is not a member of a candidate key, The relationship is NOT in 3NF.</a:t>
            </a: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alibri" panose="020F0502020204030204" pitchFamily="34" charset="0"/>
              </a:defRPr>
            </a:lvl1pPr>
            <a:lvl2pPr marL="742950" indent="-285750" defTabSz="966788">
              <a:defRPr>
                <a:solidFill>
                  <a:schemeClr val="tx1"/>
                </a:solidFill>
                <a:latin typeface="Calibri" panose="020F0502020204030204" pitchFamily="34" charset="0"/>
              </a:defRPr>
            </a:lvl2pPr>
            <a:lvl3pPr marL="1143000" indent="-228600" defTabSz="966788">
              <a:defRPr>
                <a:solidFill>
                  <a:schemeClr val="tx1"/>
                </a:solidFill>
                <a:latin typeface="Calibri" panose="020F0502020204030204" pitchFamily="34" charset="0"/>
              </a:defRPr>
            </a:lvl3pPr>
            <a:lvl4pPr marL="1600200" indent="-228600" defTabSz="966788">
              <a:defRPr>
                <a:solidFill>
                  <a:schemeClr val="tx1"/>
                </a:solidFill>
                <a:latin typeface="Calibri" panose="020F0502020204030204" pitchFamily="34" charset="0"/>
              </a:defRPr>
            </a:lvl4pPr>
            <a:lvl5pPr marL="2057400" indent="-228600" defTabSz="966788">
              <a:defRPr>
                <a:solidFill>
                  <a:schemeClr val="tx1"/>
                </a:solidFill>
                <a:latin typeface="Calibri" panose="020F0502020204030204" pitchFamily="34" charset="0"/>
              </a:defRPr>
            </a:lvl5pPr>
            <a:lvl6pPr marL="2514600" indent="-228600" defTabSz="966788" eaLnBrk="0" fontAlgn="base" hangingPunct="0">
              <a:spcBef>
                <a:spcPct val="0"/>
              </a:spcBef>
              <a:spcAft>
                <a:spcPct val="0"/>
              </a:spcAft>
              <a:defRPr>
                <a:solidFill>
                  <a:schemeClr val="tx1"/>
                </a:solidFill>
                <a:latin typeface="Calibri" panose="020F0502020204030204" pitchFamily="34" charset="0"/>
              </a:defRPr>
            </a:lvl6pPr>
            <a:lvl7pPr marL="2971800" indent="-228600" defTabSz="966788" eaLnBrk="0" fontAlgn="base" hangingPunct="0">
              <a:spcBef>
                <a:spcPct val="0"/>
              </a:spcBef>
              <a:spcAft>
                <a:spcPct val="0"/>
              </a:spcAft>
              <a:defRPr>
                <a:solidFill>
                  <a:schemeClr val="tx1"/>
                </a:solidFill>
                <a:latin typeface="Calibri" panose="020F0502020204030204" pitchFamily="34" charset="0"/>
              </a:defRPr>
            </a:lvl7pPr>
            <a:lvl8pPr marL="3429000" indent="-228600" defTabSz="966788" eaLnBrk="0" fontAlgn="base" hangingPunct="0">
              <a:spcBef>
                <a:spcPct val="0"/>
              </a:spcBef>
              <a:spcAft>
                <a:spcPct val="0"/>
              </a:spcAft>
              <a:defRPr>
                <a:solidFill>
                  <a:schemeClr val="tx1"/>
                </a:solidFill>
                <a:latin typeface="Calibri" panose="020F0502020204030204" pitchFamily="34" charset="0"/>
              </a:defRPr>
            </a:lvl8pPr>
            <a:lvl9pPr marL="3886200" indent="-228600" defTabSz="966788" eaLnBrk="0" fontAlgn="base" hangingPunct="0">
              <a:spcBef>
                <a:spcPct val="0"/>
              </a:spcBef>
              <a:spcAft>
                <a:spcPct val="0"/>
              </a:spcAft>
              <a:defRPr>
                <a:solidFill>
                  <a:schemeClr val="tx1"/>
                </a:solidFill>
                <a:latin typeface="Calibri" panose="020F0502020204030204" pitchFamily="34" charset="0"/>
              </a:defRPr>
            </a:lvl9pPr>
          </a:lstStyle>
          <a:p>
            <a:fld id="{2A6BEA91-584C-46F2-BECF-10EEEA91B94F}" type="slidenum">
              <a:rPr lang="en-US" altLang="en-US">
                <a:latin typeface="Arial" panose="020B0604020202020204" pitchFamily="34" charset="0"/>
              </a:rPr>
              <a:pPr/>
              <a:t>39</a:t>
            </a:fld>
            <a:endParaRPr lang="en-US" altLang="en-US">
              <a:latin typeface="Arial" panose="020B0604020202020204" pitchFamily="34" charset="0"/>
            </a:endParaRPr>
          </a:p>
        </p:txBody>
      </p:sp>
    </p:spTree>
    <p:extLst>
      <p:ext uri="{BB962C8B-B14F-4D97-AF65-F5344CB8AC3E}">
        <p14:creationId xmlns:p14="http://schemas.microsoft.com/office/powerpoint/2010/main" val="3330691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Also don’t forget about BCNF.</a:t>
            </a:r>
          </a:p>
          <a:p>
            <a:pPr eaLnBrk="1" hangingPunct="1">
              <a:spcBef>
                <a:spcPct val="0"/>
              </a:spcBef>
            </a:pPr>
            <a:endParaRPr lang="en-US" altLang="en-US"/>
          </a:p>
          <a:p>
            <a:pPr eaLnBrk="1" hangingPunct="1">
              <a:spcBef>
                <a:spcPct val="0"/>
              </a:spcBef>
            </a:pPr>
            <a:r>
              <a:rPr lang="en-US" altLang="en-US"/>
              <a:t>I think it might be challenging to understand the difference between Boyce-Codd and 3rd normal form. But here I listed their definitions for a comparison.</a:t>
            </a:r>
          </a:p>
          <a:p>
            <a:pPr eaLnBrk="1" hangingPunct="1">
              <a:spcBef>
                <a:spcPct val="0"/>
              </a:spcBef>
            </a:pPr>
            <a:endParaRPr lang="en-US" altLang="en-US"/>
          </a:p>
          <a:p>
            <a:pPr eaLnBrk="1" hangingPunct="1">
              <a:spcBef>
                <a:spcPct val="0"/>
              </a:spcBef>
            </a:pPr>
            <a:r>
              <a:rPr lang="en-US" altLang="en-US"/>
              <a:t>In my mind, Boyce Codd is the easiest to understand because it requires that ALL functional dependencies have a super key on the left side. </a:t>
            </a:r>
          </a:p>
          <a:p>
            <a:pPr eaLnBrk="1" hangingPunct="1">
              <a:spcBef>
                <a:spcPct val="0"/>
              </a:spcBef>
            </a:pPr>
            <a:endParaRPr lang="en-US" altLang="en-US"/>
          </a:p>
          <a:p>
            <a:pPr eaLnBrk="1" hangingPunct="1">
              <a:spcBef>
                <a:spcPct val="0"/>
              </a:spcBef>
            </a:pPr>
            <a:r>
              <a:rPr lang="en-US" altLang="en-US"/>
              <a:t>The difference between the 3rd and Boyce-Codd, then, is that in the 3rd form we do not care about this requirement if the attribute on the right side is a prime attribute.</a:t>
            </a: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C99A8B32-415A-4DE2-A2C4-DB5D47C72BBA}" type="slidenum">
              <a:rPr lang="en-US" altLang="zh-CN"/>
              <a:pPr/>
              <a:t>40</a:t>
            </a:fld>
            <a:endParaRPr lang="en-US" altLang="zh-CN"/>
          </a:p>
        </p:txBody>
      </p:sp>
    </p:spTree>
    <p:extLst>
      <p:ext uri="{BB962C8B-B14F-4D97-AF65-F5344CB8AC3E}">
        <p14:creationId xmlns:p14="http://schemas.microsoft.com/office/powerpoint/2010/main" val="265660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to do is to create a relation from each of the entity sets. </a:t>
            </a:r>
          </a:p>
          <a:p>
            <a:endParaRPr lang="en-US" dirty="0"/>
          </a:p>
          <a:p>
            <a:r>
              <a:rPr lang="en-US" dirty="0"/>
              <a:t>Recall that in database terms a relation describes something similar as a table.</a:t>
            </a:r>
          </a:p>
          <a:p>
            <a:endParaRPr lang="en-US" dirty="0"/>
          </a:p>
          <a:p>
            <a:r>
              <a:rPr lang="en-US" dirty="0"/>
              <a:t>In my example that I have a simple entity set of products with three attributes. </a:t>
            </a:r>
          </a:p>
          <a:p>
            <a:r>
              <a:rPr lang="en-US" dirty="0"/>
              <a:t>If</a:t>
            </a:r>
            <a:r>
              <a:rPr lang="en-US" baseline="0" dirty="0"/>
              <a:t> I convert this into a relation the result is shown in blue on the right. </a:t>
            </a:r>
          </a:p>
          <a:p>
            <a:r>
              <a:rPr lang="en-US" baseline="0" dirty="0"/>
              <a:t>You can see</a:t>
            </a:r>
            <a:r>
              <a:rPr lang="en-US" dirty="0"/>
              <a:t> the name of the relation</a:t>
            </a:r>
            <a:r>
              <a:rPr lang="en-US" baseline="0" dirty="0"/>
              <a:t> </a:t>
            </a:r>
            <a:r>
              <a:rPr lang="en-US" dirty="0"/>
              <a:t>is the same as the name of the entity set, with the same set of attributes </a:t>
            </a:r>
            <a:r>
              <a:rPr lang="en-US" altLang="zh-CN" dirty="0"/>
              <a:t>in parenthesis</a:t>
            </a:r>
            <a:r>
              <a:rPr lang="en-US" altLang="zh-CN" baseline="0" dirty="0"/>
              <a:t> and</a:t>
            </a:r>
            <a:r>
              <a:rPr lang="en-US" dirty="0"/>
              <a:t> separated by commas. </a:t>
            </a:r>
          </a:p>
          <a:p>
            <a:r>
              <a:rPr lang="en-US" dirty="0"/>
              <a:t>The keys should be underlined.</a:t>
            </a:r>
          </a:p>
          <a:p>
            <a:endParaRPr lang="en-US" dirty="0"/>
          </a:p>
          <a:p>
            <a:r>
              <a:rPr lang="en-US" dirty="0"/>
              <a:t>The table shows what really exist in</a:t>
            </a:r>
            <a:r>
              <a:rPr lang="en-US" baseline="0" dirty="0"/>
              <a:t> the ultimate table.</a:t>
            </a:r>
            <a:endParaRPr lang="en-US" dirty="0"/>
          </a:p>
          <a:p>
            <a:endParaRPr lang="en-US" dirty="0"/>
          </a:p>
          <a:p>
            <a:r>
              <a:rPr lang="en-US" dirty="0"/>
              <a:t>So that is pretty straight forward, but the diagrams we have been drawing are usually a lot more complex than this, let us move on.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36717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ea typeface="宋体" panose="02010600030101010101" pitchFamily="2" charset="-122"/>
              </a:rPr>
              <a:t>Here are some examples I put together, hopefully this clears up some confusions.</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In the relation here we have two candidate keys, CabinetID and combination of Route and Milepost.</a:t>
            </a:r>
          </a:p>
          <a:p>
            <a:pPr eaLnBrk="1" hangingPunct="1">
              <a:spcBef>
                <a:spcPct val="0"/>
              </a:spcBef>
            </a:pPr>
            <a:endParaRPr lang="en-US" altLang="zh-CN">
              <a:ea typeface="宋体" panose="02010600030101010101" pitchFamily="2" charset="-122"/>
            </a:endParaRPr>
          </a:p>
          <a:p>
            <a:pPr eaLnBrk="1" hangingPunct="1">
              <a:spcBef>
                <a:spcPct val="0"/>
              </a:spcBef>
            </a:pPr>
            <a:r>
              <a:rPr lang="en-US" altLang="zh-CN">
                <a:ea typeface="宋体" panose="02010600030101010101" pitchFamily="2" charset="-122"/>
              </a:rPr>
              <a:t>One functional dependency we can find is that Route Type is determined by Route.</a:t>
            </a:r>
          </a:p>
          <a:p>
            <a:pPr eaLnBrk="1" hangingPunct="1">
              <a:spcBef>
                <a:spcPct val="0"/>
              </a:spcBef>
            </a:pPr>
            <a:r>
              <a:rPr lang="en-US" altLang="zh-CN">
                <a:ea typeface="宋体" panose="02010600030101010101" pitchFamily="2" charset="-122"/>
              </a:rPr>
              <a:t>And in this case Route is a subset of a key, so this violates second normal form.</a:t>
            </a:r>
          </a:p>
          <a:p>
            <a:pPr eaLnBrk="1" hangingPunct="1">
              <a:spcBef>
                <a:spcPct val="0"/>
              </a:spcBef>
            </a:pPr>
            <a:endParaRPr lang="en-US" altLang="zh-CN">
              <a:ea typeface="宋体" panose="02010600030101010101" pitchFamily="2" charset="-122"/>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359CEE5-9A7F-49AA-AF38-5547543C7C0B}" type="slidenum">
              <a:rPr lang="en-US" altLang="zh-CN"/>
              <a:pPr/>
              <a:t>41</a:t>
            </a:fld>
            <a:endParaRPr lang="en-US" altLang="zh-CN"/>
          </a:p>
        </p:txBody>
      </p:sp>
    </p:spTree>
    <p:extLst>
      <p:ext uri="{BB962C8B-B14F-4D97-AF65-F5344CB8AC3E}">
        <p14:creationId xmlns:p14="http://schemas.microsoft.com/office/powerpoint/2010/main" val="53496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Now let us consider another example. </a:t>
            </a:r>
          </a:p>
          <a:p>
            <a:pPr eaLnBrk="1" hangingPunct="1">
              <a:spcBef>
                <a:spcPct val="0"/>
              </a:spcBef>
            </a:pPr>
            <a:endParaRPr lang="en-US" altLang="en-US"/>
          </a:p>
          <a:p>
            <a:pPr eaLnBrk="1" hangingPunct="1">
              <a:spcBef>
                <a:spcPct val="0"/>
              </a:spcBef>
            </a:pPr>
            <a:r>
              <a:rPr lang="en-US" altLang="en-US"/>
              <a:t>The only key in this case is the accident ID, but season is determined by date. </a:t>
            </a:r>
          </a:p>
          <a:p>
            <a:pPr eaLnBrk="1" hangingPunct="1">
              <a:spcBef>
                <a:spcPct val="0"/>
              </a:spcBef>
            </a:pPr>
            <a:endParaRPr lang="en-US" altLang="en-US"/>
          </a:p>
          <a:p>
            <a:pPr eaLnBrk="1" hangingPunct="1">
              <a:spcBef>
                <a:spcPct val="0"/>
              </a:spcBef>
            </a:pPr>
            <a:r>
              <a:rPr lang="en-US" altLang="en-US"/>
              <a:t>This relation is in 2NF because </a:t>
            </a:r>
            <a:r>
              <a:rPr lang="en-US" altLang="zh-CN">
                <a:ea typeface="宋体" panose="02010600030101010101" pitchFamily="2" charset="-122"/>
              </a:rPr>
              <a:t>everything is (directly or transitively) determined by AccidentID.</a:t>
            </a:r>
          </a:p>
          <a:p>
            <a:pPr eaLnBrk="1" hangingPunct="1">
              <a:spcBef>
                <a:spcPct val="0"/>
              </a:spcBef>
            </a:pPr>
            <a:r>
              <a:rPr lang="en-US" altLang="en-US"/>
              <a:t>But this is not in 3NF because Date is not a superkey and Season is not a prime attribute.</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58511DE-57B2-44EC-84C0-1DF704F038BE}" type="slidenum">
              <a:rPr lang="en-US" altLang="zh-CN"/>
              <a:pPr/>
              <a:t>42</a:t>
            </a:fld>
            <a:endParaRPr lang="en-US" altLang="zh-CN"/>
          </a:p>
        </p:txBody>
      </p:sp>
    </p:spTree>
    <p:extLst>
      <p:ext uri="{BB962C8B-B14F-4D97-AF65-F5344CB8AC3E}">
        <p14:creationId xmlns:p14="http://schemas.microsoft.com/office/powerpoint/2010/main" val="1230648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It is often true that a relation in third normal form will also be in boyce-codd normal form, but this is not always true. </a:t>
            </a:r>
          </a:p>
          <a:p>
            <a:pPr eaLnBrk="1" hangingPunct="1">
              <a:spcBef>
                <a:spcPct val="0"/>
              </a:spcBef>
            </a:pPr>
            <a:endParaRPr lang="en-US" altLang="en-US"/>
          </a:p>
          <a:p>
            <a:pPr eaLnBrk="1" hangingPunct="1">
              <a:spcBef>
                <a:spcPct val="0"/>
              </a:spcBef>
            </a:pPr>
            <a:r>
              <a:rPr lang="en-US" altLang="en-US"/>
              <a:t>In this case, we have a table of players, their numbers, teams, and home stadiums. Here we have several candidate keys which cover all attributes.</a:t>
            </a:r>
          </a:p>
          <a:p>
            <a:pPr eaLnBrk="1" hangingPunct="1">
              <a:spcBef>
                <a:spcPct val="0"/>
              </a:spcBef>
            </a:pPr>
            <a:r>
              <a:rPr lang="en-US" altLang="en-US"/>
              <a:t>So all attributes are prime attributes.</a:t>
            </a:r>
          </a:p>
          <a:p>
            <a:pPr eaLnBrk="1" hangingPunct="1">
              <a:spcBef>
                <a:spcPct val="0"/>
              </a:spcBef>
            </a:pPr>
            <a:endParaRPr lang="en-US" altLang="en-US"/>
          </a:p>
          <a:p>
            <a:pPr eaLnBrk="1" hangingPunct="1">
              <a:spcBef>
                <a:spcPct val="0"/>
              </a:spcBef>
            </a:pPr>
            <a:r>
              <a:rPr lang="en-US" altLang="en-US"/>
              <a:t>We do have a functional dependency here that Team determines Stadium.</a:t>
            </a:r>
          </a:p>
          <a:p>
            <a:pPr eaLnBrk="1" hangingPunct="1">
              <a:spcBef>
                <a:spcPct val="0"/>
              </a:spcBef>
            </a:pPr>
            <a:r>
              <a:rPr lang="en-US" altLang="en-US"/>
              <a:t>The relation is in third normal form as </a:t>
            </a:r>
            <a:r>
              <a:rPr lang="en-US" altLang="zh-CN">
                <a:ea typeface="宋体" panose="02010600030101010101" pitchFamily="2" charset="-122"/>
              </a:rPr>
              <a:t>Stadium is a prime attribute</a:t>
            </a:r>
            <a:r>
              <a:rPr lang="en-US" altLang="en-US"/>
              <a:t>, </a:t>
            </a:r>
          </a:p>
          <a:p>
            <a:pPr eaLnBrk="1" hangingPunct="1">
              <a:spcBef>
                <a:spcPct val="0"/>
              </a:spcBef>
            </a:pPr>
            <a:r>
              <a:rPr lang="en-US" altLang="en-US"/>
              <a:t>However, because Team is not a superkey, the relation is not in BCNF.</a:t>
            </a: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0019BBF-BA27-4012-97D4-E1EDC57AE1E6}" type="slidenum">
              <a:rPr lang="en-US" altLang="zh-CN"/>
              <a:pPr/>
              <a:t>43</a:t>
            </a:fld>
            <a:endParaRPr lang="en-US" altLang="zh-CN"/>
          </a:p>
        </p:txBody>
      </p:sp>
    </p:spTree>
    <p:extLst>
      <p:ext uri="{BB962C8B-B14F-4D97-AF65-F5344CB8AC3E}">
        <p14:creationId xmlns:p14="http://schemas.microsoft.com/office/powerpoint/2010/main" val="296088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move to relationships. Again we have different types of relationships and here we consider many-to-many</a:t>
            </a:r>
            <a:r>
              <a:rPr lang="en-US" baseline="0" dirty="0"/>
              <a:t> relationships first.</a:t>
            </a:r>
            <a:endParaRPr lang="en-US" dirty="0"/>
          </a:p>
          <a:p>
            <a:endParaRPr lang="en-US" dirty="0"/>
          </a:p>
          <a:p>
            <a:r>
              <a:rPr lang="en-US" dirty="0"/>
              <a:t>In relational schema, a many-to-many relationship itself becomes a relation with all of its own attributes, and the key attributes of both of the connecting entity sets.</a:t>
            </a:r>
          </a:p>
          <a:p>
            <a:endParaRPr lang="en-US" dirty="0"/>
          </a:p>
          <a:p>
            <a:r>
              <a:rPr lang="en-US" dirty="0"/>
              <a:t>Let us see how this looks.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6729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a many to many relationship “</a:t>
            </a:r>
            <a:r>
              <a:rPr lang="en-US" b="1" dirty="0"/>
              <a:t>Make</a:t>
            </a:r>
            <a:r>
              <a:rPr lang="en-US" dirty="0"/>
              <a:t>” between products and companies. </a:t>
            </a:r>
          </a:p>
          <a:p>
            <a:r>
              <a:rPr lang="en-US" dirty="0"/>
              <a:t>The resulting relation has the key attributes of products, and the key attributes of companies.</a:t>
            </a:r>
          </a:p>
          <a:p>
            <a:r>
              <a:rPr lang="en-US" dirty="0"/>
              <a:t>We also include the attributes that were associated with the relationship, in this case just </a:t>
            </a:r>
            <a:r>
              <a:rPr lang="en-US" b="1" dirty="0"/>
              <a:t>Y</a:t>
            </a:r>
            <a:r>
              <a:rPr lang="en-US" altLang="zh-CN" b="1" dirty="0"/>
              <a:t>ear</a:t>
            </a:r>
            <a:r>
              <a:rPr lang="en-US" dirty="0"/>
              <a:t>. </a:t>
            </a:r>
          </a:p>
          <a:p>
            <a:endParaRPr lang="en-US" dirty="0"/>
          </a:p>
          <a:p>
            <a:r>
              <a:rPr lang="en-US" dirty="0"/>
              <a:t>You can see here the table that will result from this. </a:t>
            </a:r>
          </a:p>
          <a:p>
            <a:endParaRPr lang="en-US" dirty="0"/>
          </a:p>
          <a:p>
            <a:r>
              <a:rPr lang="en-US" dirty="0"/>
              <a:t>Note that this is just the relation for the relationship. If</a:t>
            </a:r>
            <a:r>
              <a:rPr lang="en-US" baseline="0" dirty="0"/>
              <a:t> we want to convert this entire diagram into relational design, each entity set should also be turned into a relation.</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60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big</a:t>
            </a:r>
            <a:r>
              <a:rPr lang="en-US" baseline="0" dirty="0"/>
              <a:t> picture</a:t>
            </a:r>
            <a:r>
              <a:rPr lang="en-US" dirty="0"/>
              <a:t>.</a:t>
            </a:r>
          </a:p>
          <a:p>
            <a:endParaRPr lang="en-US" dirty="0"/>
          </a:p>
          <a:p>
            <a:r>
              <a:rPr lang="en-US" dirty="0"/>
              <a:t>You can see that companies only has its own attributes and key. </a:t>
            </a:r>
          </a:p>
          <a:p>
            <a:r>
              <a:rPr lang="en-US" dirty="0"/>
              <a:t>Products similarly has its own</a:t>
            </a:r>
            <a:r>
              <a:rPr lang="en-US" baseline="0" dirty="0"/>
              <a:t> attributes and key.</a:t>
            </a:r>
            <a:endParaRPr lang="en-US" dirty="0"/>
          </a:p>
          <a:p>
            <a:r>
              <a:rPr lang="en-US" dirty="0"/>
              <a:t>And the Make relation has a key consisting of the combination of the two keys from the associated entities, and its own attribute as a non-key value.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455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to address is how to treat many to one relationships. </a:t>
            </a:r>
          </a:p>
          <a:p>
            <a:endParaRPr lang="en-US" dirty="0"/>
          </a:p>
          <a:p>
            <a:r>
              <a:rPr lang="en-US" dirty="0"/>
              <a:t>In this case, given an entity set E which is related to entity set F by many to one relationship R, the result will be only two relations, the relationship will not get its own relation. </a:t>
            </a:r>
          </a:p>
          <a:p>
            <a:r>
              <a:rPr lang="en-US" dirty="0"/>
              <a:t>Thus, the entity set on the many side of the relationship will get all of its own attributes, any attributes associated with the relationship, and the key attributes of the entity set on the one side of the relationship. </a:t>
            </a:r>
          </a:p>
          <a:p>
            <a:endParaRPr lang="en-US" dirty="0"/>
          </a:p>
          <a:p>
            <a:r>
              <a:rPr lang="en-US" dirty="0"/>
              <a:t>This really makes sense, because each entity on the many side can only be associated with one entity on the one side.</a:t>
            </a:r>
            <a:r>
              <a:rPr lang="en-US" baseline="0" dirty="0"/>
              <a:t> </a:t>
            </a:r>
          </a:p>
          <a:p>
            <a:r>
              <a:rPr lang="en-US" baseline="0" dirty="0"/>
              <a:t>So </a:t>
            </a:r>
            <a:r>
              <a:rPr lang="en-US" dirty="0"/>
              <a:t>I can just add the key of the one-side entity set as a field on the many side.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327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better picture of what is happening.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that the relationship between products and</a:t>
            </a:r>
            <a:r>
              <a:rPr lang="en-US" baseline="0" dirty="0"/>
              <a:t> companies has become a many-to-one relationship. Then h</a:t>
            </a:r>
            <a:r>
              <a:rPr lang="en-US" dirty="0"/>
              <a:t>ow many relations do we need?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One for Products and Make and the other for Companies.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CA714FF-B8DD-4C86-8A6C-413D8D8DE89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27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smtClean="0"/>
            </a:lvl1pPr>
          </a:lstStyle>
          <a:p>
            <a:pPr>
              <a:defRPr/>
            </a:pPr>
            <a:fld id="{3479C74C-0AEE-42C7-8DCF-FC389A7ABF82}" type="datetime1">
              <a:rPr lang="en-US" altLang="zh-CN"/>
              <a:pPr>
                <a:defRPr/>
              </a:pPr>
              <a:t>1/24/2021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p:cNvSpPr>
            <a:spLocks noGrp="1"/>
          </p:cNvSpPr>
          <p:nvPr>
            <p:ph type="sldNum" sz="quarter" idx="12"/>
          </p:nvPr>
        </p:nvSpPr>
        <p:spPr/>
        <p:txBody>
          <a:bodyPr/>
          <a:lstStyle>
            <a:lvl1pPr>
              <a:defRPr smtClean="0"/>
            </a:lvl1pPr>
          </a:lstStyle>
          <a:p>
            <a:pPr>
              <a:defRPr/>
            </a:pPr>
            <a:fld id="{8F9BDDBD-A88E-4FFD-B492-B2BD636D420E}" type="slidenum">
              <a:rPr lang="en-US" altLang="zh-CN"/>
              <a:pPr>
                <a:defRPr/>
              </a:pPr>
              <a:t>‹#›</a:t>
            </a:fld>
            <a:endParaRPr lang="en-US" altLang="zh-CN"/>
          </a:p>
        </p:txBody>
      </p:sp>
    </p:spTree>
    <p:extLst>
      <p:ext uri="{BB962C8B-B14F-4D97-AF65-F5344CB8AC3E}">
        <p14:creationId xmlns:p14="http://schemas.microsoft.com/office/powerpoint/2010/main" val="204208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292BB60-96F5-4E8E-9546-8B474E560B4B}" type="datetime1">
              <a:rPr lang="en-US" altLang="zh-CN"/>
              <a:pPr>
                <a:defRPr/>
              </a:pPr>
              <a:t>1/24/2021</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p:cNvSpPr>
            <a:spLocks noGrp="1"/>
          </p:cNvSpPr>
          <p:nvPr>
            <p:ph type="sldNum" sz="quarter" idx="12"/>
          </p:nvPr>
        </p:nvSpPr>
        <p:spPr/>
        <p:txBody>
          <a:bodyPr/>
          <a:lstStyle>
            <a:lvl1pPr>
              <a:defRPr/>
            </a:lvl1pPr>
          </a:lstStyle>
          <a:p>
            <a:pPr>
              <a:defRPr/>
            </a:pPr>
            <a:fld id="{EF329971-3A1D-4F6C-BAB2-CC3D1C1F7597}" type="slidenum">
              <a:rPr lang="en-US" altLang="zh-CN"/>
              <a:pPr>
                <a:defRPr/>
              </a:pPr>
              <a:t>‹#›</a:t>
            </a:fld>
            <a:endParaRPr lang="en-US" altLang="zh-CN"/>
          </a:p>
        </p:txBody>
      </p:sp>
    </p:spTree>
    <p:extLst>
      <p:ext uri="{BB962C8B-B14F-4D97-AF65-F5344CB8AC3E}">
        <p14:creationId xmlns:p14="http://schemas.microsoft.com/office/powerpoint/2010/main" val="47680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smtClean="0"/>
            </a:lvl1pPr>
          </a:lstStyle>
          <a:p>
            <a:pPr>
              <a:defRPr/>
            </a:pPr>
            <a:fld id="{EF7EA70C-57AA-49F5-801E-E25699C5E854}" type="datetime1">
              <a:rPr lang="en-US" altLang="zh-CN"/>
              <a:pPr>
                <a:defRPr/>
              </a:pPr>
              <a:t>1/24/2021</a:t>
            </a:fld>
            <a:endParaRPr lang="en-US" altLang="zh-CN"/>
          </a:p>
        </p:txBody>
      </p:sp>
      <p:sp>
        <p:nvSpPr>
          <p:cNvPr id="7"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8" name="Slide Number Placeholder 5"/>
          <p:cNvSpPr>
            <a:spLocks noGrp="1"/>
          </p:cNvSpPr>
          <p:nvPr>
            <p:ph type="sldNum" sz="quarter" idx="12"/>
          </p:nvPr>
        </p:nvSpPr>
        <p:spPr/>
        <p:txBody>
          <a:bodyPr/>
          <a:lstStyle>
            <a:lvl1pPr>
              <a:defRPr smtClean="0"/>
            </a:lvl1pPr>
          </a:lstStyle>
          <a:p>
            <a:pPr>
              <a:defRPr/>
            </a:pPr>
            <a:fld id="{6932C09D-4714-4077-905C-B137AEA71BAC}" type="slidenum">
              <a:rPr lang="en-US" altLang="zh-CN"/>
              <a:pPr>
                <a:defRPr/>
              </a:pPr>
              <a:t>‹#›</a:t>
            </a:fld>
            <a:endParaRPr lang="en-US" altLang="zh-CN"/>
          </a:p>
        </p:txBody>
      </p:sp>
    </p:spTree>
    <p:extLst>
      <p:ext uri="{BB962C8B-B14F-4D97-AF65-F5344CB8AC3E}">
        <p14:creationId xmlns:p14="http://schemas.microsoft.com/office/powerpoint/2010/main" val="2725632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13029988-B850-44C6-B754-100E538C1308}" type="datetime1">
              <a:rPr lang="en-US" altLang="en-US"/>
              <a:pPr>
                <a:defRPr/>
              </a:pPr>
              <a:t>1/24/2021</a:t>
            </a:fld>
            <a:endParaRPr lang="en-US" altLang="en-US"/>
          </a:p>
        </p:txBody>
      </p:sp>
      <p:sp>
        <p:nvSpPr>
          <p:cNvPr id="4" name="Footer Placeholder 3"/>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5" name="Slide Number Placeholder 4"/>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7A8DB001-CDED-49DD-A2EF-F608019E5730}" type="slidenum">
              <a:rPr lang="en-US" altLang="en-US"/>
              <a:pPr>
                <a:defRPr/>
              </a:pPr>
              <a:t>‹#›</a:t>
            </a:fld>
            <a:endParaRPr lang="en-US" altLang="en-US"/>
          </a:p>
        </p:txBody>
      </p:sp>
    </p:spTree>
    <p:extLst>
      <p:ext uri="{BB962C8B-B14F-4D97-AF65-F5344CB8AC3E}">
        <p14:creationId xmlns:p14="http://schemas.microsoft.com/office/powerpoint/2010/main" val="58553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rtlCol="0">
            <a:normAutofit/>
          </a:bodyPr>
          <a:lstStyle/>
          <a:p>
            <a:pPr lvl="0"/>
            <a:endParaRPr lang="en-US" noProof="0"/>
          </a:p>
        </p:txBody>
      </p:sp>
      <p:sp>
        <p:nvSpPr>
          <p:cNvPr id="5" name="Date Placeholder 4"/>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A0BECEC8-CAB4-4261-90ED-286DB46E21D2}" type="datetime1">
              <a:rPr lang="en-US" altLang="en-US"/>
              <a:pPr>
                <a:defRPr/>
              </a:pPr>
              <a:t>1/24/2021</a:t>
            </a:fld>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7" name="Slide Number Placeholder 6"/>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342D1295-6955-4639-9CE1-7A79782DA596}" type="slidenum">
              <a:rPr lang="en-US" altLang="en-US"/>
              <a:pPr>
                <a:defRPr/>
              </a:pPr>
              <a:t>‹#›</a:t>
            </a:fld>
            <a:endParaRPr lang="en-US" altLang="en-US"/>
          </a:p>
        </p:txBody>
      </p:sp>
    </p:spTree>
    <p:extLst>
      <p:ext uri="{BB962C8B-B14F-4D97-AF65-F5344CB8AC3E}">
        <p14:creationId xmlns:p14="http://schemas.microsoft.com/office/powerpoint/2010/main" val="2440971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2C052-F4D9-44C5-BC36-AFD2DE25BBD3}"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855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8F969C-9332-4AE6-90DE-39AF6C8DDD1C}"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493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C93FE5-C0A0-4649-B4D3-A22EB10B3277}"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790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C2B08D-0794-4AF1-9F51-BCADF1E3C8C4}" type="datetime1">
              <a:rPr lang="en-US" smtClean="0"/>
              <a:t>1/24/2021</a:t>
            </a:fld>
            <a:endParaRPr lang="en-US" dirty="0"/>
          </a:p>
        </p:txBody>
      </p:sp>
      <p:sp>
        <p:nvSpPr>
          <p:cNvPr id="6" name="Footer Placeholder 5"/>
          <p:cNvSpPr>
            <a:spLocks noGrp="1"/>
          </p:cNvSpPr>
          <p:nvPr>
            <p:ph type="ftr" sz="quarter" idx="11"/>
          </p:nvPr>
        </p:nvSpPr>
        <p:spPr/>
        <p:txBody>
          <a:bodyPr/>
          <a:lstStyle/>
          <a:p>
            <a:r>
              <a:rPr lang="en-US" dirty="0"/>
              <a:t>Transportation Big Data Analytics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144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D87536-26B6-4EE9-BF92-A85C0379005E}" type="datetime1">
              <a:rPr lang="en-US" smtClean="0"/>
              <a:t>1/24/2021</a:t>
            </a:fld>
            <a:endParaRPr lang="en-US" dirty="0"/>
          </a:p>
        </p:txBody>
      </p:sp>
      <p:sp>
        <p:nvSpPr>
          <p:cNvPr id="8" name="Footer Placeholder 7"/>
          <p:cNvSpPr>
            <a:spLocks noGrp="1"/>
          </p:cNvSpPr>
          <p:nvPr>
            <p:ph type="ftr" sz="quarter" idx="11"/>
          </p:nvPr>
        </p:nvSpPr>
        <p:spPr/>
        <p:txBody>
          <a:body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093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7AC33649-659C-43A0-AA5C-FCF65DC1A207}" type="datetime1">
              <a:rPr lang="en-US" smtClean="0"/>
              <a:t>1/24/2021</a:t>
            </a:fld>
            <a:endParaRPr lang="en-US" dirty="0"/>
          </a:p>
        </p:txBody>
      </p:sp>
      <p:sp>
        <p:nvSpPr>
          <p:cNvPr id="4" name="Footer Placeholder 3"/>
          <p:cNvSpPr>
            <a:spLocks noGrp="1"/>
          </p:cNvSpPr>
          <p:nvPr>
            <p:ph type="ftr" sz="quarter" idx="11"/>
          </p:nvPr>
        </p:nvSpPr>
        <p:spPr/>
        <p:txBody>
          <a:bodyPr/>
          <a:lstStyle/>
          <a:p>
            <a:r>
              <a:rPr lang="en-US" dirty="0"/>
              <a:t>Transportation Big Data Analytics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11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11635661-2CBC-4959-BFD8-6DB4E3795FFA}" type="datetime1">
              <a:rPr lang="en-US" altLang="zh-CN"/>
              <a:pPr>
                <a:defRPr/>
              </a:pPr>
              <a:t>1/24/2021</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p:cNvSpPr>
            <a:spLocks noGrp="1"/>
          </p:cNvSpPr>
          <p:nvPr>
            <p:ph type="sldNum" sz="quarter" idx="12"/>
          </p:nvPr>
        </p:nvSpPr>
        <p:spPr/>
        <p:txBody>
          <a:bodyPr/>
          <a:lstStyle>
            <a:lvl1pPr>
              <a:defRPr/>
            </a:lvl1pPr>
          </a:lstStyle>
          <a:p>
            <a:pPr>
              <a:defRPr/>
            </a:pPr>
            <a:fld id="{A6E0B43B-7C89-4EFE-B239-5DCED46ED6FC}" type="slidenum">
              <a:rPr lang="en-US" altLang="zh-CN"/>
              <a:pPr>
                <a:defRPr/>
              </a:pPr>
              <a:t>‹#›</a:t>
            </a:fld>
            <a:endParaRPr lang="en-US" altLang="zh-CN"/>
          </a:p>
        </p:txBody>
      </p:sp>
    </p:spTree>
    <p:extLst>
      <p:ext uri="{BB962C8B-B14F-4D97-AF65-F5344CB8AC3E}">
        <p14:creationId xmlns:p14="http://schemas.microsoft.com/office/powerpoint/2010/main" val="3924115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1DFABF-E154-49CF-8504-F908DF78A9A0}" type="datetime1">
              <a:rPr lang="en-US" smtClean="0"/>
              <a:t>1/24/2021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Transportation Big Data Analytics</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1097280" y="123091"/>
            <a:ext cx="10058400" cy="999718"/>
          </a:xfrm>
        </p:spPr>
        <p:txBody>
          <a:bodyPr>
            <a:normAutofit/>
          </a:bodyPr>
          <a:lstStyle>
            <a:lvl1pPr>
              <a:defRPr sz="4800"/>
            </a:lvl1pPr>
          </a:lstStyle>
          <a:p>
            <a:r>
              <a:rPr lang="en-US" dirty="0"/>
              <a:t>Click to edit Master title style</a:t>
            </a:r>
          </a:p>
        </p:txBody>
      </p:sp>
    </p:spTree>
    <p:extLst>
      <p:ext uri="{BB962C8B-B14F-4D97-AF65-F5344CB8AC3E}">
        <p14:creationId xmlns:p14="http://schemas.microsoft.com/office/powerpoint/2010/main" val="2648820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0432A7-6A7B-4A9D-976A-DD858C0A8CA1}" type="datetime1">
              <a:rPr lang="en-US" smtClean="0"/>
              <a:t>1/24/2021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Transportation Big Data Analytics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21756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C2CD6F-33AA-4D74-8D0E-72C3679DEEF9}" type="datetime1">
              <a:rPr lang="en-US" smtClean="0"/>
              <a:t>1/24/2021</a:t>
            </a:fld>
            <a:endParaRPr lang="en-US" dirty="0"/>
          </a:p>
        </p:txBody>
      </p:sp>
      <p:sp>
        <p:nvSpPr>
          <p:cNvPr id="6" name="Footer Placeholder 5"/>
          <p:cNvSpPr>
            <a:spLocks noGrp="1"/>
          </p:cNvSpPr>
          <p:nvPr>
            <p:ph type="ftr" sz="quarter" idx="11"/>
          </p:nvPr>
        </p:nvSpPr>
        <p:spPr/>
        <p:txBody>
          <a:bodyPr/>
          <a:lstStyle/>
          <a:p>
            <a:r>
              <a:rPr lang="en-US" dirty="0"/>
              <a:t>Transportation Big Data Analytics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381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D0864-C84B-411C-A72A-5CCA6DA920AB}"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13356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86729-5A02-49BA-89DF-65A3B258DA88}" type="datetime1">
              <a:rPr lang="en-US" smtClean="0"/>
              <a:t>1/24/2021</a:t>
            </a:fld>
            <a:endParaRPr lang="en-US" dirty="0"/>
          </a:p>
        </p:txBody>
      </p:sp>
      <p:sp>
        <p:nvSpPr>
          <p:cNvPr id="5" name="Footer Placeholder 4"/>
          <p:cNvSpPr>
            <a:spLocks noGrp="1"/>
          </p:cNvSpPr>
          <p:nvPr>
            <p:ph type="ftr" sz="quarter" idx="11"/>
          </p:nvPr>
        </p:nvSpPr>
        <p:spPr/>
        <p:txBody>
          <a:bodyPr/>
          <a:lstStyle/>
          <a:p>
            <a:r>
              <a:rPr lang="en-US" dirty="0"/>
              <a:t>Transportation Big Data Analytics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347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914400" y="6248400"/>
            <a:ext cx="2540000" cy="457200"/>
          </a:xfrm>
        </p:spPr>
        <p:txBody>
          <a:bodyPr/>
          <a:lstStyle>
            <a:lvl1pPr>
              <a:defRPr smtClean="0"/>
            </a:lvl1pPr>
          </a:lstStyle>
          <a:p>
            <a:pPr>
              <a:defRPr/>
            </a:pPr>
            <a:fld id="{E92951D7-48E4-403D-BA79-B6AD5E2EB8BC}" type="datetime1">
              <a:rPr lang="en-US" altLang="en-US" smtClean="0"/>
              <a:t>1/24/2021</a:t>
            </a:fld>
            <a:endParaRPr lang="en-US" altLang="en-US"/>
          </a:p>
        </p:txBody>
      </p:sp>
      <p:sp>
        <p:nvSpPr>
          <p:cNvPr id="4" name="Footer Placeholder 3"/>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dirty="0"/>
              <a:t>Transportation Big Data Analytics</a:t>
            </a:r>
          </a:p>
        </p:txBody>
      </p:sp>
      <p:sp>
        <p:nvSpPr>
          <p:cNvPr id="5" name="Slide Number Placeholder 4"/>
          <p:cNvSpPr>
            <a:spLocks noGrp="1"/>
          </p:cNvSpPr>
          <p:nvPr>
            <p:ph type="sldNum" sz="quarter" idx="12"/>
          </p:nvPr>
        </p:nvSpPr>
        <p:spPr>
          <a:xfrm>
            <a:off x="8737600" y="6248400"/>
            <a:ext cx="2540000" cy="457200"/>
          </a:xfrm>
        </p:spPr>
        <p:txBody>
          <a:bodyPr/>
          <a:lstStyle>
            <a:lvl1pPr>
              <a:defRPr smtClean="0"/>
            </a:lvl1pPr>
          </a:lstStyle>
          <a:p>
            <a:pPr>
              <a:defRPr/>
            </a:pPr>
            <a:fld id="{5EB663E8-88FD-4048-9075-AFEE1936E599}" type="slidenum">
              <a:rPr lang="en-US" altLang="en-US"/>
              <a:pPr>
                <a:defRPr/>
              </a:pPr>
              <a:t>‹#›</a:t>
            </a:fld>
            <a:endParaRPr lang="en-US" altLang="en-US"/>
          </a:p>
        </p:txBody>
      </p:sp>
    </p:spTree>
    <p:extLst>
      <p:ext uri="{BB962C8B-B14F-4D97-AF65-F5344CB8AC3E}">
        <p14:creationId xmlns:p14="http://schemas.microsoft.com/office/powerpoint/2010/main" val="21842975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a:lstStyle/>
          <a:p>
            <a:pPr lvl="0"/>
            <a:endParaRPr lang="en-US" noProof="0"/>
          </a:p>
        </p:txBody>
      </p:sp>
      <p:sp>
        <p:nvSpPr>
          <p:cNvPr id="5" name="Date Placeholder 4"/>
          <p:cNvSpPr>
            <a:spLocks noGrp="1"/>
          </p:cNvSpPr>
          <p:nvPr>
            <p:ph type="dt" sz="half" idx="10"/>
          </p:nvPr>
        </p:nvSpPr>
        <p:spPr>
          <a:xfrm>
            <a:off x="914400" y="6248400"/>
            <a:ext cx="2540000" cy="457200"/>
          </a:xfrm>
        </p:spPr>
        <p:txBody>
          <a:bodyPr/>
          <a:lstStyle>
            <a:lvl1pPr>
              <a:defRPr smtClean="0"/>
            </a:lvl1pPr>
          </a:lstStyle>
          <a:p>
            <a:pPr>
              <a:defRPr/>
            </a:pPr>
            <a:fld id="{DD229AF5-AD99-41B8-BE0E-88E11A6874BF}" type="datetime1">
              <a:rPr lang="en-US" altLang="en-US" smtClean="0"/>
              <a:t>1/24/2021</a:t>
            </a:fld>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dirty="0"/>
              <a:t>Transportation Big Data Analytics</a:t>
            </a:r>
          </a:p>
        </p:txBody>
      </p:sp>
      <p:sp>
        <p:nvSpPr>
          <p:cNvPr id="7" name="Slide Number Placeholder 6"/>
          <p:cNvSpPr>
            <a:spLocks noGrp="1"/>
          </p:cNvSpPr>
          <p:nvPr>
            <p:ph type="sldNum" sz="quarter" idx="12"/>
          </p:nvPr>
        </p:nvSpPr>
        <p:spPr>
          <a:xfrm>
            <a:off x="8737600" y="6248400"/>
            <a:ext cx="2540000" cy="457200"/>
          </a:xfrm>
        </p:spPr>
        <p:txBody>
          <a:bodyPr/>
          <a:lstStyle>
            <a:lvl1pPr>
              <a:defRPr smtClean="0"/>
            </a:lvl1pPr>
          </a:lstStyle>
          <a:p>
            <a:pPr>
              <a:defRPr/>
            </a:pPr>
            <a:fld id="{5625C99B-E222-49FE-9B47-420BE7C32914}" type="slidenum">
              <a:rPr lang="en-US" altLang="en-US"/>
              <a:pPr>
                <a:defRPr/>
              </a:pPr>
              <a:t>‹#›</a:t>
            </a:fld>
            <a:endParaRPr lang="en-US" altLang="en-US"/>
          </a:p>
        </p:txBody>
      </p:sp>
    </p:spTree>
    <p:extLst>
      <p:ext uri="{BB962C8B-B14F-4D97-AF65-F5344CB8AC3E}">
        <p14:creationId xmlns:p14="http://schemas.microsoft.com/office/powerpoint/2010/main" val="194245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p:txBody>
          <a:bodyPr/>
          <a:lstStyle>
            <a:lvl1pPr>
              <a:defRPr smtClean="0"/>
            </a:lvl1pPr>
          </a:lstStyle>
          <a:p>
            <a:pPr>
              <a:defRPr/>
            </a:pPr>
            <a:fld id="{BBF25019-C3E9-402B-923E-80582055CA42}" type="datetime1">
              <a:rPr lang="en-US" altLang="zh-CN"/>
              <a:pPr>
                <a:defRPr/>
              </a:pPr>
              <a:t>1/24/2021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p:cNvSpPr>
            <a:spLocks noGrp="1"/>
          </p:cNvSpPr>
          <p:nvPr>
            <p:ph type="sldNum" sz="quarter" idx="12"/>
          </p:nvPr>
        </p:nvSpPr>
        <p:spPr/>
        <p:txBody>
          <a:bodyPr/>
          <a:lstStyle>
            <a:lvl1pPr>
              <a:defRPr smtClean="0"/>
            </a:lvl1pPr>
          </a:lstStyle>
          <a:p>
            <a:pPr>
              <a:defRPr/>
            </a:pPr>
            <a:fld id="{43454695-961E-4164-97D2-980F47EE76DB}" type="slidenum">
              <a:rPr lang="en-US" altLang="zh-CN"/>
              <a:pPr>
                <a:defRPr/>
              </a:pPr>
              <a:t>‹#›</a:t>
            </a:fld>
            <a:endParaRPr lang="en-US" altLang="zh-CN"/>
          </a:p>
        </p:txBody>
      </p:sp>
    </p:spTree>
    <p:extLst>
      <p:ext uri="{BB962C8B-B14F-4D97-AF65-F5344CB8AC3E}">
        <p14:creationId xmlns:p14="http://schemas.microsoft.com/office/powerpoint/2010/main" val="305926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B49F8E1-EE69-4E77-AAD8-E236E7CD8089}" type="datetime1">
              <a:rPr lang="en-US" altLang="zh-CN"/>
              <a:pPr>
                <a:defRPr/>
              </a:pPr>
              <a:t>1/24/2021</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7" name="Slide Number Placeholder 5"/>
          <p:cNvSpPr>
            <a:spLocks noGrp="1"/>
          </p:cNvSpPr>
          <p:nvPr>
            <p:ph type="sldNum" sz="quarter" idx="12"/>
          </p:nvPr>
        </p:nvSpPr>
        <p:spPr/>
        <p:txBody>
          <a:bodyPr/>
          <a:lstStyle>
            <a:lvl1pPr>
              <a:defRPr/>
            </a:lvl1pPr>
          </a:lstStyle>
          <a:p>
            <a:pPr>
              <a:defRPr/>
            </a:pPr>
            <a:fld id="{36E89F5F-398A-4B19-B368-842505390571}" type="slidenum">
              <a:rPr lang="en-US" altLang="zh-CN"/>
              <a:pPr>
                <a:defRPr/>
              </a:pPr>
              <a:t>‹#›</a:t>
            </a:fld>
            <a:endParaRPr lang="en-US" altLang="zh-CN"/>
          </a:p>
        </p:txBody>
      </p:sp>
    </p:spTree>
    <p:extLst>
      <p:ext uri="{BB962C8B-B14F-4D97-AF65-F5344CB8AC3E}">
        <p14:creationId xmlns:p14="http://schemas.microsoft.com/office/powerpoint/2010/main" val="206901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CF122B6-35B0-40F9-956A-1B7C988031F1}" type="datetime1">
              <a:rPr lang="en-US" altLang="zh-CN"/>
              <a:pPr>
                <a:defRPr/>
              </a:pPr>
              <a:t>1/24/2021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p:cNvSpPr>
            <a:spLocks noGrp="1"/>
          </p:cNvSpPr>
          <p:nvPr>
            <p:ph type="sldNum" sz="quarter" idx="12"/>
          </p:nvPr>
        </p:nvSpPr>
        <p:spPr/>
        <p:txBody>
          <a:bodyPr/>
          <a:lstStyle>
            <a:lvl1pPr>
              <a:defRPr/>
            </a:lvl1pPr>
          </a:lstStyle>
          <a:p>
            <a:pPr>
              <a:defRPr/>
            </a:pPr>
            <a:fld id="{523DCC78-1B04-4025-8D35-F960AC621FB2}" type="slidenum">
              <a:rPr lang="en-US" altLang="zh-CN"/>
              <a:pPr>
                <a:defRPr/>
              </a:pPr>
              <a:t>‹#›</a:t>
            </a:fld>
            <a:endParaRPr lang="en-US" altLang="zh-CN"/>
          </a:p>
        </p:txBody>
      </p:sp>
    </p:spTree>
    <p:extLst>
      <p:ext uri="{BB962C8B-B14F-4D97-AF65-F5344CB8AC3E}">
        <p14:creationId xmlns:p14="http://schemas.microsoft.com/office/powerpoint/2010/main" val="304422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B32B4CF8-5068-4A09-A071-0900413CF590}" type="datetime1">
              <a:rPr lang="en-US" altLang="zh-CN"/>
              <a:pPr>
                <a:defRPr/>
              </a:pPr>
              <a:t>1/24/2021</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5" name="Slide Number Placeholder 5"/>
          <p:cNvSpPr>
            <a:spLocks noGrp="1"/>
          </p:cNvSpPr>
          <p:nvPr>
            <p:ph type="sldNum" sz="quarter" idx="12"/>
          </p:nvPr>
        </p:nvSpPr>
        <p:spPr/>
        <p:txBody>
          <a:bodyPr/>
          <a:lstStyle>
            <a:lvl1pPr>
              <a:defRPr/>
            </a:lvl1pPr>
          </a:lstStyle>
          <a:p>
            <a:pPr>
              <a:defRPr/>
            </a:pPr>
            <a:fld id="{3B53150F-AA62-4D39-8EEE-5508ACF0896F}" type="slidenum">
              <a:rPr lang="en-US" altLang="zh-CN"/>
              <a:pPr>
                <a:defRPr/>
              </a:pPr>
              <a:t>‹#›</a:t>
            </a:fld>
            <a:endParaRPr lang="en-US" altLang="zh-CN"/>
          </a:p>
        </p:txBody>
      </p:sp>
    </p:spTree>
    <p:extLst>
      <p:ext uri="{BB962C8B-B14F-4D97-AF65-F5344CB8AC3E}">
        <p14:creationId xmlns:p14="http://schemas.microsoft.com/office/powerpoint/2010/main" val="393202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5"/>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p:cNvSpPr>
            <a:spLocks noGrp="1"/>
          </p:cNvSpPr>
          <p:nvPr>
            <p:ph type="title"/>
          </p:nvPr>
        </p:nvSpPr>
        <p:spPr>
          <a:xfrm>
            <a:off x="1097280" y="123091"/>
            <a:ext cx="10058400" cy="999718"/>
          </a:xfrm>
        </p:spPr>
        <p:txBody>
          <a:bodyPr/>
          <a:lstStyle>
            <a:lvl1pPr>
              <a:defRPr sz="4800"/>
            </a:lvl1pPr>
          </a:lstStyle>
          <a:p>
            <a:r>
              <a:rPr lang="en-US" dirty="0"/>
              <a:t>Click to edit Master title style</a:t>
            </a:r>
          </a:p>
        </p:txBody>
      </p:sp>
      <p:sp>
        <p:nvSpPr>
          <p:cNvPr id="5" name="Date Placeholder 6"/>
          <p:cNvSpPr>
            <a:spLocks noGrp="1"/>
          </p:cNvSpPr>
          <p:nvPr>
            <p:ph type="dt" sz="half" idx="10"/>
          </p:nvPr>
        </p:nvSpPr>
        <p:spPr/>
        <p:txBody>
          <a:bodyPr/>
          <a:lstStyle>
            <a:lvl1pPr>
              <a:defRPr smtClean="0"/>
            </a:lvl1pPr>
          </a:lstStyle>
          <a:p>
            <a:pPr>
              <a:defRPr/>
            </a:pPr>
            <a:fld id="{C7BC2708-335E-4418-8774-EE0CA140BAC3}" type="datetime1">
              <a:rPr lang="en-US" altLang="zh-CN"/>
              <a:pPr>
                <a:defRPr/>
              </a:pPr>
              <a:t>1/24/2021</a:t>
            </a:fld>
            <a:endParaRPr lang="en-US" altLang="zh-CN"/>
          </a:p>
        </p:txBody>
      </p:sp>
      <p:sp>
        <p:nvSpPr>
          <p:cNvPr id="6" name="Footer Placeholder 7"/>
          <p:cNvSpPr>
            <a:spLocks noGrp="1"/>
          </p:cNvSpPr>
          <p:nvPr>
            <p:ph type="ftr" sz="quarter" idx="11"/>
          </p:nvPr>
        </p:nvSpPr>
        <p:spPr/>
        <p:txBody>
          <a:bodyPr/>
          <a:lstStyle>
            <a:lvl1pPr>
              <a:defRPr>
                <a:solidFill>
                  <a:srgbClr val="FFFFFF"/>
                </a:solidFill>
              </a:defRPr>
            </a:lvl1pPr>
          </a:lstStyle>
          <a:p>
            <a:pPr>
              <a:defRPr/>
            </a:pPr>
            <a:r>
              <a:rPr lang="en-US"/>
              <a:t>Transportation Big Data Analytics</a:t>
            </a:r>
          </a:p>
        </p:txBody>
      </p:sp>
      <p:sp>
        <p:nvSpPr>
          <p:cNvPr id="7" name="Slide Number Placeholder 8"/>
          <p:cNvSpPr>
            <a:spLocks noGrp="1"/>
          </p:cNvSpPr>
          <p:nvPr>
            <p:ph type="sldNum" sz="quarter" idx="12"/>
          </p:nvPr>
        </p:nvSpPr>
        <p:spPr/>
        <p:txBody>
          <a:bodyPr/>
          <a:lstStyle>
            <a:lvl1pPr>
              <a:defRPr smtClean="0"/>
            </a:lvl1pPr>
          </a:lstStyle>
          <a:p>
            <a:pPr>
              <a:defRPr/>
            </a:pPr>
            <a:fld id="{AFE88DB2-3AEA-448C-9AAF-E93D725D9C27}" type="slidenum">
              <a:rPr lang="en-US" altLang="zh-CN"/>
              <a:pPr>
                <a:defRPr/>
              </a:pPr>
              <a:t>‹#›</a:t>
            </a:fld>
            <a:endParaRPr lang="en-US" altLang="zh-CN"/>
          </a:p>
        </p:txBody>
      </p:sp>
    </p:spTree>
    <p:extLst>
      <p:ext uri="{BB962C8B-B14F-4D97-AF65-F5344CB8AC3E}">
        <p14:creationId xmlns:p14="http://schemas.microsoft.com/office/powerpoint/2010/main" val="97642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a:xfrm>
            <a:off x="465138" y="6459538"/>
            <a:ext cx="2619375" cy="365125"/>
          </a:xfrm>
        </p:spPr>
        <p:txBody>
          <a:bodyPr/>
          <a:lstStyle>
            <a:lvl1pPr>
              <a:defRPr smtClean="0"/>
            </a:lvl1pPr>
          </a:lstStyle>
          <a:p>
            <a:pPr>
              <a:defRPr/>
            </a:pPr>
            <a:fld id="{F690A5B0-B39E-4D08-971C-6B28ED391A90}" type="datetime1">
              <a:rPr lang="en-US" altLang="zh-CN"/>
              <a:pPr>
                <a:defRPr/>
              </a:pPr>
              <a:t>1/24/2021</a:t>
            </a:fld>
            <a:endParaRPr lang="en-US" altLang="zh-CN"/>
          </a:p>
        </p:txBody>
      </p:sp>
      <p:sp>
        <p:nvSpPr>
          <p:cNvPr id="8"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r>
              <a:rPr lang="en-US"/>
              <a:t>Transportation Big Data Analytics</a:t>
            </a:r>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DB06DD72-0694-470A-94C3-914919DB3CAE}" type="slidenum">
              <a:rPr lang="en-US" altLang="zh-CN"/>
              <a:pPr>
                <a:defRPr/>
              </a:pPr>
              <a:t>‹#›</a:t>
            </a:fld>
            <a:endParaRPr lang="en-US" altLang="zh-CN"/>
          </a:p>
        </p:txBody>
      </p:sp>
    </p:spTree>
    <p:extLst>
      <p:ext uri="{BB962C8B-B14F-4D97-AF65-F5344CB8AC3E}">
        <p14:creationId xmlns:p14="http://schemas.microsoft.com/office/powerpoint/2010/main" val="331628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lvl1pPr>
              <a:defRPr smtClean="0"/>
            </a:lvl1pPr>
          </a:lstStyle>
          <a:p>
            <a:pPr>
              <a:defRPr/>
            </a:pPr>
            <a:fld id="{B9AA6D2C-B617-4DC7-83AF-F3F3CF1E0BB9}" type="datetime1">
              <a:rPr lang="en-US" altLang="zh-CN"/>
              <a:pPr>
                <a:defRPr/>
              </a:pPr>
              <a:t>1/24/2021</a:t>
            </a:fld>
            <a:endParaRPr lang="en-US" altLang="zh-CN"/>
          </a:p>
        </p:txBody>
      </p:sp>
      <p:sp>
        <p:nvSpPr>
          <p:cNvPr id="8" name="Footer Placeholder 5"/>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6"/>
          <p:cNvSpPr>
            <a:spLocks noGrp="1"/>
          </p:cNvSpPr>
          <p:nvPr>
            <p:ph type="sldNum" sz="quarter" idx="12"/>
          </p:nvPr>
        </p:nvSpPr>
        <p:spPr/>
        <p:txBody>
          <a:bodyPr/>
          <a:lstStyle>
            <a:lvl1pPr>
              <a:defRPr smtClean="0"/>
            </a:lvl1pPr>
          </a:lstStyle>
          <a:p>
            <a:pPr>
              <a:defRPr/>
            </a:pPr>
            <a:fld id="{F2536F47-21E7-40E9-9BE1-56962AF4D2F8}" type="slidenum">
              <a:rPr lang="en-US" altLang="zh-CN"/>
              <a:pPr>
                <a:defRPr/>
              </a:pPr>
              <a:t>‹#›</a:t>
            </a:fld>
            <a:endParaRPr lang="en-US" altLang="zh-CN"/>
          </a:p>
        </p:txBody>
      </p:sp>
    </p:spTree>
    <p:extLst>
      <p:ext uri="{BB962C8B-B14F-4D97-AF65-F5344CB8AC3E}">
        <p14:creationId xmlns:p14="http://schemas.microsoft.com/office/powerpoint/2010/main" val="160701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123825"/>
            <a:ext cx="10058400" cy="998538"/>
          </a:xfrm>
          <a:prstGeom prst="rect">
            <a:avLst/>
          </a:prstGeom>
        </p:spPr>
        <p:txBody>
          <a:bodyPr vert="horz" lIns="91440" tIns="45720" rIns="91440" bIns="45720" rtlCol="0" anchor="b">
            <a:normAutofit/>
          </a:bodyPr>
          <a:lstStyle/>
          <a:p>
            <a:r>
              <a:rPr lang="en-US" dirty="0"/>
              <a:t>Click to edit Master title style</a:t>
            </a:r>
          </a:p>
        </p:txBody>
      </p:sp>
      <p:sp>
        <p:nvSpPr>
          <p:cNvPr id="1029" name="Text Placeholder 2"/>
          <p:cNvSpPr>
            <a:spLocks noGrp="1"/>
          </p:cNvSpPr>
          <p:nvPr>
            <p:ph type="body" idx="1"/>
          </p:nvPr>
        </p:nvSpPr>
        <p:spPr bwMode="auto">
          <a:xfrm>
            <a:off x="1096963" y="1241425"/>
            <a:ext cx="100584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smtClean="0">
                <a:solidFill>
                  <a:srgbClr val="FFFFFF"/>
                </a:solidFill>
              </a:defRPr>
            </a:lvl1pPr>
          </a:lstStyle>
          <a:p>
            <a:pPr>
              <a:defRPr/>
            </a:pPr>
            <a:fld id="{86C32998-D1FB-4242-8DCB-D6BA88151D74}" type="datetime1">
              <a:rPr lang="en-US" altLang="zh-CN"/>
              <a:pPr>
                <a:defRPr/>
              </a:pPr>
              <a:t>1/24/2021</a:t>
            </a:fld>
            <a:endParaRPr lang="en-US" altLang="zh-CN"/>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r>
              <a:rPr lang="en-US"/>
              <a:t>Transportation Big Data Analytics</a:t>
            </a:r>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smtClean="0">
                <a:solidFill>
                  <a:schemeClr val="bg1"/>
                </a:solidFill>
              </a:defRPr>
            </a:lvl1pPr>
          </a:lstStyle>
          <a:p>
            <a:pPr>
              <a:defRPr/>
            </a:pPr>
            <a:fld id="{AFAD24C9-C28C-4E3C-859F-67F72A59EDC3}" type="slidenum">
              <a:rPr lang="en-US" altLang="zh-CN"/>
              <a:pPr>
                <a:defRPr/>
              </a:pPr>
              <a:t>‹#›</a:t>
            </a:fld>
            <a:endParaRPr lang="en-US" altLang="zh-CN"/>
          </a:p>
        </p:txBody>
      </p:sp>
      <p:cxnSp>
        <p:nvCxnSpPr>
          <p:cNvPr id="10" name="Straight Connector 9"/>
          <p:cNvCxnSpPr/>
          <p:nvPr/>
        </p:nvCxnSpPr>
        <p:spPr>
          <a:xfrm>
            <a:off x="1096963" y="1181100"/>
            <a:ext cx="1006316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0" r:id="rId1"/>
    <p:sldLayoutId id="2147483715" r:id="rId2"/>
    <p:sldLayoutId id="2147483721" r:id="rId3"/>
    <p:sldLayoutId id="2147483716" r:id="rId4"/>
    <p:sldLayoutId id="2147483717" r:id="rId5"/>
    <p:sldLayoutId id="2147483718" r:id="rId6"/>
    <p:sldLayoutId id="2147483722" r:id="rId7"/>
    <p:sldLayoutId id="2147483723" r:id="rId8"/>
    <p:sldLayoutId id="2147483724" r:id="rId9"/>
    <p:sldLayoutId id="2147483719" r:id="rId10"/>
    <p:sldLayoutId id="2147483725" r:id="rId11"/>
    <p:sldLayoutId id="2147483726" r:id="rId12"/>
    <p:sldLayoutId id="2147483727" r:id="rId13"/>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23091"/>
            <a:ext cx="10058400" cy="99971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240778"/>
            <a:ext cx="10058400" cy="5060447"/>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39E642-E618-4E02-9FA2-8A57D2EC64AA}" type="datetime1">
              <a:rPr lang="en-US" smtClean="0"/>
              <a:t>1/24/2021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Transportation Big Data Analytics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chemeClr val="bg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97280" y="1181793"/>
            <a:ext cx="100632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142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dirty="0"/>
              <a:t>关系型数据模型</a:t>
            </a:r>
            <a:endParaRPr lang="en-US" sz="4000" dirty="0"/>
          </a:p>
        </p:txBody>
      </p:sp>
      <p:sp>
        <p:nvSpPr>
          <p:cNvPr id="6" name="Subtitle 2">
            <a:extLst>
              <a:ext uri="{FF2B5EF4-FFF2-40B4-BE49-F238E27FC236}">
                <a16:creationId xmlns:a16="http://schemas.microsoft.com/office/drawing/2014/main" id="{7EF58CA2-A6F6-464F-B4B0-30651C6FD981}"/>
              </a:ext>
            </a:extLst>
          </p:cNvPr>
          <p:cNvSpPr>
            <a:spLocks noGrp="1"/>
          </p:cNvSpPr>
          <p:nvPr>
            <p:ph type="subTitle" idx="1"/>
          </p:nvPr>
        </p:nvSpPr>
        <p:spPr>
          <a:xfrm>
            <a:off x="1100138" y="4456113"/>
            <a:ext cx="10058400" cy="1468437"/>
          </a:xfrm>
        </p:spPr>
        <p:txBody>
          <a:bodyPr rtlCol="0"/>
          <a:lstStyle/>
          <a:p>
            <a:pPr eaLnBrk="1" fontAlgn="auto" hangingPunct="1">
              <a:defRPr/>
            </a:pPr>
            <a:r>
              <a:rPr lang="zh-CN" altLang="en-US" dirty="0">
                <a:latin typeface="Times New Roman" panose="02020603050405020304" pitchFamily="18" charset="0"/>
                <a:ea typeface="宋体" panose="02010600030101010101" pitchFamily="2" charset="-122"/>
              </a:rPr>
              <a:t>交通大数据分析</a:t>
            </a:r>
          </a:p>
          <a:p>
            <a:pPr eaLnBrk="1" fontAlgn="auto" hangingPunct="1">
              <a:defRPr/>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2021</a:t>
            </a:r>
            <a:r>
              <a:rPr lang="zh-CN" altLang="en-US" dirty="0">
                <a:latin typeface="Times New Roman" panose="02020603050405020304" pitchFamily="18" charset="0"/>
                <a:ea typeface="宋体" panose="02010600030101010101" pitchFamily="2" charset="-122"/>
              </a:rPr>
              <a:t>年春季</a:t>
            </a:r>
          </a:p>
          <a:p>
            <a:pPr eaLnBrk="1" fontAlgn="auto" hangingPunct="1">
              <a:defRPr/>
            </a:pPr>
            <a:r>
              <a:rPr lang="zh-CN" altLang="en-US" dirty="0">
                <a:latin typeface="Times New Roman" panose="02020603050405020304" pitchFamily="18" charset="0"/>
                <a:ea typeface="宋体" panose="02010600030101010101" pitchFamily="2" charset="-122"/>
              </a:rPr>
              <a:t>马晓磊</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0633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合并关系表</a:t>
            </a:r>
            <a:endParaRPr lang="en-US" dirty="0"/>
          </a:p>
        </p:txBody>
      </p:sp>
      <p:sp>
        <p:nvSpPr>
          <p:cNvPr id="28" name="AutoShape 14"/>
          <p:cNvSpPr>
            <a:spLocks noChangeArrowheads="1"/>
          </p:cNvSpPr>
          <p:nvPr/>
        </p:nvSpPr>
        <p:spPr bwMode="auto">
          <a:xfrm>
            <a:off x="5422265" y="2858904"/>
            <a:ext cx="1371600" cy="457200"/>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Make</a:t>
            </a:r>
          </a:p>
        </p:txBody>
      </p:sp>
      <p:sp>
        <p:nvSpPr>
          <p:cNvPr id="29" name="Rectangle 15"/>
          <p:cNvSpPr>
            <a:spLocks noChangeArrowheads="1"/>
          </p:cNvSpPr>
          <p:nvPr/>
        </p:nvSpPr>
        <p:spPr bwMode="auto">
          <a:xfrm>
            <a:off x="8381813" y="2858904"/>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Companies</a:t>
            </a:r>
          </a:p>
        </p:txBody>
      </p:sp>
      <p:sp>
        <p:nvSpPr>
          <p:cNvPr id="30" name="Rectangle 16"/>
          <p:cNvSpPr>
            <a:spLocks noChangeArrowheads="1"/>
          </p:cNvSpPr>
          <p:nvPr/>
        </p:nvSpPr>
        <p:spPr bwMode="auto">
          <a:xfrm>
            <a:off x="2462718" y="2858904"/>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Products</a:t>
            </a:r>
          </a:p>
        </p:txBody>
      </p:sp>
      <p:sp>
        <p:nvSpPr>
          <p:cNvPr id="31" name="Oval 17"/>
          <p:cNvSpPr>
            <a:spLocks noChangeArrowheads="1"/>
          </p:cNvSpPr>
          <p:nvPr/>
        </p:nvSpPr>
        <p:spPr bwMode="auto">
          <a:xfrm>
            <a:off x="3834762" y="20644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Oval 18"/>
          <p:cNvSpPr>
            <a:spLocks noChangeArrowheads="1"/>
          </p:cNvSpPr>
          <p:nvPr/>
        </p:nvSpPr>
        <p:spPr bwMode="auto">
          <a:xfrm>
            <a:off x="1090675" y="20644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Category</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Oval 24"/>
          <p:cNvSpPr>
            <a:spLocks noChangeArrowheads="1"/>
          </p:cNvSpPr>
          <p:nvPr/>
        </p:nvSpPr>
        <p:spPr bwMode="auto">
          <a:xfrm>
            <a:off x="5422265" y="160548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Year</a:t>
            </a:r>
          </a:p>
        </p:txBody>
      </p:sp>
      <p:sp>
        <p:nvSpPr>
          <p:cNvPr id="34" name="Oval 25"/>
          <p:cNvSpPr>
            <a:spLocks noChangeArrowheads="1"/>
          </p:cNvSpPr>
          <p:nvPr/>
        </p:nvSpPr>
        <p:spPr bwMode="auto">
          <a:xfrm>
            <a:off x="2462718" y="160548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Price</a:t>
            </a:r>
          </a:p>
        </p:txBody>
      </p:sp>
      <p:cxnSp>
        <p:nvCxnSpPr>
          <p:cNvPr id="35" name="AutoShape 26"/>
          <p:cNvCxnSpPr>
            <a:cxnSpLocks noChangeShapeType="1"/>
            <a:stCxn id="30" idx="0"/>
            <a:endCxn id="34" idx="4"/>
          </p:cNvCxnSpPr>
          <p:nvPr/>
        </p:nvCxnSpPr>
        <p:spPr bwMode="auto">
          <a:xfrm flipV="1">
            <a:off x="3148518" y="2062687"/>
            <a:ext cx="0"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6" name="AutoShape 27"/>
          <p:cNvCxnSpPr>
            <a:cxnSpLocks noChangeShapeType="1"/>
            <a:stCxn id="30" idx="0"/>
            <a:endCxn id="31" idx="3"/>
          </p:cNvCxnSpPr>
          <p:nvPr/>
        </p:nvCxnSpPr>
        <p:spPr bwMode="auto">
          <a:xfrm flipV="1">
            <a:off x="3148518" y="2454701"/>
            <a:ext cx="887110" cy="40420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7" name="AutoShape 28"/>
          <p:cNvCxnSpPr>
            <a:cxnSpLocks noChangeShapeType="1"/>
            <a:stCxn id="30" idx="0"/>
            <a:endCxn id="32" idx="5"/>
          </p:cNvCxnSpPr>
          <p:nvPr/>
        </p:nvCxnSpPr>
        <p:spPr bwMode="auto">
          <a:xfrm flipH="1" flipV="1">
            <a:off x="2261409" y="2454701"/>
            <a:ext cx="887109" cy="40420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8" name="AutoShape 29"/>
          <p:cNvCxnSpPr>
            <a:cxnSpLocks noChangeShapeType="1"/>
            <a:stCxn id="28" idx="0"/>
            <a:endCxn id="33" idx="4"/>
          </p:cNvCxnSpPr>
          <p:nvPr/>
        </p:nvCxnSpPr>
        <p:spPr bwMode="auto">
          <a:xfrm flipV="1">
            <a:off x="6108065" y="2062687"/>
            <a:ext cx="0"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9" name="AutoShape 30"/>
          <p:cNvCxnSpPr>
            <a:cxnSpLocks noChangeShapeType="1"/>
            <a:stCxn id="28" idx="3"/>
            <a:endCxn id="29" idx="1"/>
          </p:cNvCxnSpPr>
          <p:nvPr/>
        </p:nvCxnSpPr>
        <p:spPr bwMode="auto">
          <a:xfrm>
            <a:off x="6793865" y="3087504"/>
            <a:ext cx="1587948" cy="0"/>
          </a:xfrm>
          <a:prstGeom prst="straightConnector1">
            <a:avLst/>
          </a:prstGeom>
          <a:noFill/>
          <a:ln w="12700">
            <a:solidFill>
              <a:schemeClr val="tx1"/>
            </a:solidFill>
            <a:round/>
            <a:headEnd/>
            <a:tailEnd type="arrow"/>
          </a:ln>
          <a:extLst>
            <a:ext uri="{909E8E84-426E-40DD-AFC4-6F175D3DCCD1}">
              <a14:hiddenFill xmlns:a14="http://schemas.microsoft.com/office/drawing/2010/main">
                <a:noFill/>
              </a14:hiddenFill>
            </a:ext>
          </a:extLst>
        </p:spPr>
      </p:cxnSp>
      <p:sp>
        <p:nvSpPr>
          <p:cNvPr id="40" name="Oval 19"/>
          <p:cNvSpPr>
            <a:spLocks noChangeArrowheads="1"/>
          </p:cNvSpPr>
          <p:nvPr/>
        </p:nvSpPr>
        <p:spPr bwMode="auto">
          <a:xfrm>
            <a:off x="9383683" y="20644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Address</a:t>
            </a:r>
          </a:p>
        </p:txBody>
      </p:sp>
      <p:sp>
        <p:nvSpPr>
          <p:cNvPr id="41" name="Oval 20"/>
          <p:cNvSpPr>
            <a:spLocks noChangeArrowheads="1"/>
          </p:cNvSpPr>
          <p:nvPr/>
        </p:nvSpPr>
        <p:spPr bwMode="auto">
          <a:xfrm>
            <a:off x="7326284" y="2080894"/>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2" name="Straight Connector 41"/>
          <p:cNvCxnSpPr>
            <a:stCxn id="41" idx="5"/>
            <a:endCxn id="29" idx="0"/>
          </p:cNvCxnSpPr>
          <p:nvPr/>
        </p:nvCxnSpPr>
        <p:spPr>
          <a:xfrm>
            <a:off x="8497018" y="2471139"/>
            <a:ext cx="570595" cy="387765"/>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p:cNvCxnSpPr>
            <a:endCxn id="29" idx="0"/>
          </p:cNvCxnSpPr>
          <p:nvPr/>
        </p:nvCxnSpPr>
        <p:spPr>
          <a:xfrm flipH="1">
            <a:off x="9067613" y="2488179"/>
            <a:ext cx="670674" cy="370725"/>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Straight Connector 43"/>
          <p:cNvCxnSpPr>
            <a:stCxn id="28" idx="1"/>
            <a:endCxn id="30" idx="3"/>
          </p:cNvCxnSpPr>
          <p:nvPr/>
        </p:nvCxnSpPr>
        <p:spPr>
          <a:xfrm flipH="1">
            <a:off x="3834318" y="3087504"/>
            <a:ext cx="1587947" cy="0"/>
          </a:xfrm>
          <a:prstGeom prst="line">
            <a:avLst/>
          </a:prstGeom>
          <a:ln w="12700"/>
        </p:spPr>
        <p:style>
          <a:lnRef idx="1">
            <a:schemeClr val="dk1"/>
          </a:lnRef>
          <a:fillRef idx="0">
            <a:schemeClr val="dk1"/>
          </a:fillRef>
          <a:effectRef idx="0">
            <a:schemeClr val="dk1"/>
          </a:effectRef>
          <a:fontRef idx="minor">
            <a:schemeClr val="tx1"/>
          </a:fontRef>
        </p:style>
      </p:cxnSp>
      <p:sp>
        <p:nvSpPr>
          <p:cNvPr id="45" name="Rounded Rectangle 44"/>
          <p:cNvSpPr/>
          <p:nvPr/>
        </p:nvSpPr>
        <p:spPr>
          <a:xfrm>
            <a:off x="7139354" y="1845661"/>
            <a:ext cx="3833446" cy="1741601"/>
          </a:xfrm>
          <a:prstGeom prst="roundRect">
            <a:avLst>
              <a:gd name="adj" fmla="val 8201"/>
            </a:avLst>
          </a:prstGeom>
          <a:noFill/>
          <a:ln w="38100">
            <a:solidFill>
              <a:schemeClr val="accent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Rounded Rectangle 45"/>
          <p:cNvSpPr/>
          <p:nvPr/>
        </p:nvSpPr>
        <p:spPr>
          <a:xfrm>
            <a:off x="895317" y="1432916"/>
            <a:ext cx="6026519" cy="2453284"/>
          </a:xfrm>
          <a:prstGeom prst="roundRect">
            <a:avLst>
              <a:gd name="adj" fmla="val 8201"/>
            </a:avLst>
          </a:prstGeom>
          <a:noFill/>
          <a:ln w="38100">
            <a:solidFill>
              <a:schemeClr val="accent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Content Placeholder 46"/>
          <p:cNvSpPr>
            <a:spLocks noGrp="1"/>
          </p:cNvSpPr>
          <p:nvPr>
            <p:ph idx="1"/>
          </p:nvPr>
        </p:nvSpPr>
        <p:spPr>
          <a:xfrm>
            <a:off x="1097280" y="4742093"/>
            <a:ext cx="10058400" cy="1559132"/>
          </a:xfrm>
        </p:spPr>
        <p:txBody>
          <a:bodyPr>
            <a:normAutofit/>
          </a:bodyPr>
          <a:lstStyle/>
          <a:p>
            <a:r>
              <a:rPr lang="en-US" sz="2400" dirty="0">
                <a:solidFill>
                  <a:schemeClr val="accent2"/>
                </a:solidFill>
              </a:rPr>
              <a:t>Compan</a:t>
            </a:r>
            <a:r>
              <a:rPr lang="en-US" altLang="zh-CN" sz="2400" dirty="0">
                <a:solidFill>
                  <a:schemeClr val="accent2"/>
                </a:solidFill>
              </a:rPr>
              <a:t>ies</a:t>
            </a:r>
            <a:r>
              <a:rPr lang="en-US" sz="2400" dirty="0">
                <a:solidFill>
                  <a:schemeClr val="accent2"/>
                </a:solidFill>
              </a:rPr>
              <a:t>(</a:t>
            </a:r>
            <a:r>
              <a:rPr lang="en-US" sz="2400" u="sng" dirty="0">
                <a:solidFill>
                  <a:schemeClr val="accent2"/>
                </a:solidFill>
              </a:rPr>
              <a:t>Name</a:t>
            </a:r>
            <a:r>
              <a:rPr lang="en-US" sz="2400" dirty="0">
                <a:solidFill>
                  <a:schemeClr val="accent2"/>
                </a:solidFill>
              </a:rPr>
              <a:t>, Address)</a:t>
            </a:r>
          </a:p>
          <a:p>
            <a:r>
              <a:rPr lang="en-US" sz="2400" dirty="0">
                <a:solidFill>
                  <a:schemeClr val="accent2"/>
                </a:solidFill>
              </a:rPr>
              <a:t>Products(</a:t>
            </a:r>
            <a:r>
              <a:rPr lang="en-US" sz="2400" u="sng" dirty="0">
                <a:solidFill>
                  <a:schemeClr val="accent2"/>
                </a:solidFill>
              </a:rPr>
              <a:t>Name</a:t>
            </a:r>
            <a:r>
              <a:rPr lang="en-US" sz="2400" dirty="0">
                <a:solidFill>
                  <a:schemeClr val="accent2"/>
                </a:solidFill>
              </a:rPr>
              <a:t>, </a:t>
            </a:r>
            <a:r>
              <a:rPr lang="en-US" sz="2400" u="sng" dirty="0">
                <a:solidFill>
                  <a:schemeClr val="accent2"/>
                </a:solidFill>
              </a:rPr>
              <a:t>Category</a:t>
            </a:r>
            <a:r>
              <a:rPr lang="en-US" sz="2400" dirty="0">
                <a:solidFill>
                  <a:schemeClr val="accent2"/>
                </a:solidFill>
              </a:rPr>
              <a:t>, Price, </a:t>
            </a:r>
            <a:r>
              <a:rPr lang="en-US" sz="2400" dirty="0" err="1">
                <a:solidFill>
                  <a:schemeClr val="accent2"/>
                </a:solidFill>
              </a:rPr>
              <a:t>Companies.Name</a:t>
            </a:r>
            <a:r>
              <a:rPr lang="en-US" sz="2400" dirty="0">
                <a:solidFill>
                  <a:schemeClr val="accent2"/>
                </a:solidFill>
              </a:rPr>
              <a:t>, Make.Year)</a:t>
            </a: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66B86EB-8EDF-41E9-B2DE-6381FCA9A879}"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024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合并关系表</a:t>
            </a:r>
            <a:endParaRPr lang="en-US" dirty="0"/>
          </a:p>
        </p:txBody>
      </p:sp>
      <p:sp>
        <p:nvSpPr>
          <p:cNvPr id="28" name="AutoShape 14"/>
          <p:cNvSpPr>
            <a:spLocks noChangeArrowheads="1"/>
          </p:cNvSpPr>
          <p:nvPr/>
        </p:nvSpPr>
        <p:spPr bwMode="auto">
          <a:xfrm>
            <a:off x="5657068" y="4419427"/>
            <a:ext cx="1371600" cy="457200"/>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Make</a:t>
            </a:r>
          </a:p>
        </p:txBody>
      </p:sp>
      <p:sp>
        <p:nvSpPr>
          <p:cNvPr id="29" name="Rectangle 15"/>
          <p:cNvSpPr>
            <a:spLocks noChangeArrowheads="1"/>
          </p:cNvSpPr>
          <p:nvPr/>
        </p:nvSpPr>
        <p:spPr bwMode="auto">
          <a:xfrm>
            <a:off x="8616616" y="4419427"/>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Companies</a:t>
            </a:r>
          </a:p>
        </p:txBody>
      </p:sp>
      <p:sp>
        <p:nvSpPr>
          <p:cNvPr id="30" name="Rectangle 16"/>
          <p:cNvSpPr>
            <a:spLocks noChangeArrowheads="1"/>
          </p:cNvSpPr>
          <p:nvPr/>
        </p:nvSpPr>
        <p:spPr bwMode="auto">
          <a:xfrm>
            <a:off x="2697521" y="4419427"/>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Products</a:t>
            </a:r>
          </a:p>
        </p:txBody>
      </p:sp>
      <p:sp>
        <p:nvSpPr>
          <p:cNvPr id="31" name="Oval 17"/>
          <p:cNvSpPr>
            <a:spLocks noChangeArrowheads="1"/>
          </p:cNvSpPr>
          <p:nvPr/>
        </p:nvSpPr>
        <p:spPr bwMode="auto">
          <a:xfrm>
            <a:off x="4069565" y="3624979"/>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Oval 18"/>
          <p:cNvSpPr>
            <a:spLocks noChangeArrowheads="1"/>
          </p:cNvSpPr>
          <p:nvPr/>
        </p:nvSpPr>
        <p:spPr bwMode="auto">
          <a:xfrm>
            <a:off x="1325478" y="3624979"/>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Category</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Oval 24"/>
          <p:cNvSpPr>
            <a:spLocks noChangeArrowheads="1"/>
          </p:cNvSpPr>
          <p:nvPr/>
        </p:nvSpPr>
        <p:spPr bwMode="auto">
          <a:xfrm>
            <a:off x="5657068" y="3166010"/>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Year</a:t>
            </a:r>
          </a:p>
        </p:txBody>
      </p:sp>
      <p:sp>
        <p:nvSpPr>
          <p:cNvPr id="34" name="Oval 25"/>
          <p:cNvSpPr>
            <a:spLocks noChangeArrowheads="1"/>
          </p:cNvSpPr>
          <p:nvPr/>
        </p:nvSpPr>
        <p:spPr bwMode="auto">
          <a:xfrm>
            <a:off x="2697521" y="3166010"/>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Price</a:t>
            </a:r>
          </a:p>
        </p:txBody>
      </p:sp>
      <p:cxnSp>
        <p:nvCxnSpPr>
          <p:cNvPr id="35" name="AutoShape 26"/>
          <p:cNvCxnSpPr>
            <a:cxnSpLocks noChangeShapeType="1"/>
            <a:stCxn id="30" idx="0"/>
            <a:endCxn id="34" idx="4"/>
          </p:cNvCxnSpPr>
          <p:nvPr/>
        </p:nvCxnSpPr>
        <p:spPr bwMode="auto">
          <a:xfrm flipV="1">
            <a:off x="3383321" y="3623210"/>
            <a:ext cx="0"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6" name="AutoShape 27"/>
          <p:cNvCxnSpPr>
            <a:cxnSpLocks noChangeShapeType="1"/>
            <a:stCxn id="30" idx="0"/>
            <a:endCxn id="31" idx="3"/>
          </p:cNvCxnSpPr>
          <p:nvPr/>
        </p:nvCxnSpPr>
        <p:spPr bwMode="auto">
          <a:xfrm flipV="1">
            <a:off x="3383321" y="4015224"/>
            <a:ext cx="887110" cy="40420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7" name="AutoShape 28"/>
          <p:cNvCxnSpPr>
            <a:cxnSpLocks noChangeShapeType="1"/>
            <a:stCxn id="30" idx="0"/>
            <a:endCxn id="32" idx="5"/>
          </p:cNvCxnSpPr>
          <p:nvPr/>
        </p:nvCxnSpPr>
        <p:spPr bwMode="auto">
          <a:xfrm flipH="1" flipV="1">
            <a:off x="2496212" y="4015224"/>
            <a:ext cx="887109" cy="40420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8" name="AutoShape 29"/>
          <p:cNvCxnSpPr>
            <a:cxnSpLocks noChangeShapeType="1"/>
            <a:stCxn id="28" idx="0"/>
            <a:endCxn id="33" idx="4"/>
          </p:cNvCxnSpPr>
          <p:nvPr/>
        </p:nvCxnSpPr>
        <p:spPr bwMode="auto">
          <a:xfrm flipV="1">
            <a:off x="6342868" y="3623210"/>
            <a:ext cx="0"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9" name="AutoShape 30"/>
          <p:cNvCxnSpPr>
            <a:cxnSpLocks noChangeShapeType="1"/>
            <a:stCxn id="28" idx="3"/>
            <a:endCxn id="29" idx="1"/>
          </p:cNvCxnSpPr>
          <p:nvPr/>
        </p:nvCxnSpPr>
        <p:spPr bwMode="auto">
          <a:xfrm>
            <a:off x="7028668" y="4648027"/>
            <a:ext cx="1587948" cy="0"/>
          </a:xfrm>
          <a:prstGeom prst="straightConnector1">
            <a:avLst/>
          </a:prstGeom>
          <a:noFill/>
          <a:ln w="12700">
            <a:solidFill>
              <a:schemeClr val="tx1"/>
            </a:solidFill>
            <a:round/>
            <a:headEnd/>
            <a:tailEnd type="arrow"/>
          </a:ln>
          <a:extLst>
            <a:ext uri="{909E8E84-426E-40DD-AFC4-6F175D3DCCD1}">
              <a14:hiddenFill xmlns:a14="http://schemas.microsoft.com/office/drawing/2010/main">
                <a:noFill/>
              </a14:hiddenFill>
            </a:ext>
          </a:extLst>
        </p:spPr>
      </p:cxnSp>
      <p:sp>
        <p:nvSpPr>
          <p:cNvPr id="40" name="Oval 19"/>
          <p:cNvSpPr>
            <a:spLocks noChangeArrowheads="1"/>
          </p:cNvSpPr>
          <p:nvPr/>
        </p:nvSpPr>
        <p:spPr bwMode="auto">
          <a:xfrm>
            <a:off x="9618486" y="3624979"/>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Address</a:t>
            </a:r>
          </a:p>
        </p:txBody>
      </p:sp>
      <p:sp>
        <p:nvSpPr>
          <p:cNvPr id="41" name="Oval 20"/>
          <p:cNvSpPr>
            <a:spLocks noChangeArrowheads="1"/>
          </p:cNvSpPr>
          <p:nvPr/>
        </p:nvSpPr>
        <p:spPr bwMode="auto">
          <a:xfrm>
            <a:off x="7561087" y="364141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2" name="Straight Connector 41"/>
          <p:cNvCxnSpPr>
            <a:stCxn id="41" idx="5"/>
            <a:endCxn id="29" idx="0"/>
          </p:cNvCxnSpPr>
          <p:nvPr/>
        </p:nvCxnSpPr>
        <p:spPr>
          <a:xfrm>
            <a:off x="8731821" y="4031662"/>
            <a:ext cx="570595" cy="387765"/>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p:cNvCxnSpPr>
            <a:endCxn id="29" idx="0"/>
          </p:cNvCxnSpPr>
          <p:nvPr/>
        </p:nvCxnSpPr>
        <p:spPr>
          <a:xfrm flipH="1">
            <a:off x="9302416" y="4048702"/>
            <a:ext cx="670674" cy="370725"/>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Straight Connector 43"/>
          <p:cNvCxnSpPr>
            <a:stCxn id="28" idx="1"/>
            <a:endCxn id="30" idx="3"/>
          </p:cNvCxnSpPr>
          <p:nvPr/>
        </p:nvCxnSpPr>
        <p:spPr>
          <a:xfrm flipH="1">
            <a:off x="4069121" y="4648027"/>
            <a:ext cx="1587947" cy="0"/>
          </a:xfrm>
          <a:prstGeom prst="line">
            <a:avLst/>
          </a:prstGeom>
          <a:ln w="12700">
            <a:tailEnd type="arrow"/>
          </a:ln>
        </p:spPr>
        <p:style>
          <a:lnRef idx="1">
            <a:schemeClr val="dk1"/>
          </a:lnRef>
          <a:fillRef idx="0">
            <a:schemeClr val="dk1"/>
          </a:fillRef>
          <a:effectRef idx="0">
            <a:schemeClr val="dk1"/>
          </a:effectRef>
          <a:fontRef idx="minor">
            <a:schemeClr val="tx1"/>
          </a:fontRef>
        </p:style>
      </p:cxnSp>
      <p:sp>
        <p:nvSpPr>
          <p:cNvPr id="46" name="Rounded Rectangle 45"/>
          <p:cNvSpPr/>
          <p:nvPr/>
        </p:nvSpPr>
        <p:spPr>
          <a:xfrm>
            <a:off x="1130120" y="2993439"/>
            <a:ext cx="10007145" cy="2213515"/>
          </a:xfrm>
          <a:prstGeom prst="roundRect">
            <a:avLst>
              <a:gd name="adj" fmla="val 8201"/>
            </a:avLst>
          </a:prstGeom>
          <a:noFill/>
          <a:ln w="38100">
            <a:solidFill>
              <a:schemeClr val="accent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Content Placeholder 46"/>
          <p:cNvSpPr>
            <a:spLocks noGrp="1"/>
          </p:cNvSpPr>
          <p:nvPr>
            <p:ph idx="1"/>
          </p:nvPr>
        </p:nvSpPr>
        <p:spPr>
          <a:xfrm>
            <a:off x="1078865" y="5457650"/>
            <a:ext cx="10058400" cy="843076"/>
          </a:xfrm>
        </p:spPr>
        <p:txBody>
          <a:bodyPr>
            <a:normAutofit/>
          </a:bodyPr>
          <a:lstStyle/>
          <a:p>
            <a:r>
              <a:rPr lang="en-US" sz="2400" dirty="0">
                <a:solidFill>
                  <a:schemeClr val="accent2"/>
                </a:solidFill>
              </a:rPr>
              <a:t>Compan</a:t>
            </a:r>
            <a:r>
              <a:rPr lang="en-US" altLang="zh-CN" sz="2400" dirty="0">
                <a:solidFill>
                  <a:schemeClr val="accent2"/>
                </a:solidFill>
              </a:rPr>
              <a:t>iesAndProducts</a:t>
            </a:r>
            <a:r>
              <a:rPr lang="en-US" sz="2400" dirty="0">
                <a:solidFill>
                  <a:schemeClr val="accent2"/>
                </a:solidFill>
              </a:rPr>
              <a:t>(</a:t>
            </a:r>
            <a:r>
              <a:rPr lang="en-US" sz="2400" u="sng" dirty="0" err="1">
                <a:solidFill>
                  <a:schemeClr val="accent2"/>
                </a:solidFill>
              </a:rPr>
              <a:t>Companies.Name</a:t>
            </a:r>
            <a:r>
              <a:rPr lang="en-US" sz="2400" dirty="0">
                <a:solidFill>
                  <a:schemeClr val="accent2"/>
                </a:solidFill>
              </a:rPr>
              <a:t>, Companies.Address, Products.Name, Products.Category, </a:t>
            </a:r>
            <a:r>
              <a:rPr lang="en-US" sz="2400" dirty="0" err="1">
                <a:solidFill>
                  <a:schemeClr val="accent2"/>
                </a:solidFill>
              </a:rPr>
              <a:t>Products.Price</a:t>
            </a:r>
            <a:r>
              <a:rPr lang="en-US" sz="2400" dirty="0">
                <a:solidFill>
                  <a:schemeClr val="accent2"/>
                </a:solidFill>
              </a:rPr>
              <a:t>, Make.Year)</a:t>
            </a:r>
          </a:p>
        </p:txBody>
      </p:sp>
      <p:sp>
        <p:nvSpPr>
          <p:cNvPr id="26" name="Content Placeholder 46"/>
          <p:cNvSpPr txBox="1">
            <a:spLocks/>
          </p:cNvSpPr>
          <p:nvPr/>
        </p:nvSpPr>
        <p:spPr>
          <a:xfrm>
            <a:off x="1154083" y="1343441"/>
            <a:ext cx="10058400" cy="149093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宋体" panose="02010600030101010101" pitchFamily="2" charset="-122"/>
                <a:cs typeface="+mn-cs"/>
              </a:rPr>
              <a:t>一对一关系</a:t>
            </a:r>
          </a:p>
          <a:p>
            <a:pPr marL="384048" marR="0" lvl="1"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宋体" panose="02010600030101010101" pitchFamily="2" charset="-122"/>
                <a:cs typeface="+mn-cs"/>
              </a:rPr>
              <a:t>两个实体集的整个关系变成了一个包含所有属性的大关系</a:t>
            </a:r>
          </a:p>
          <a:p>
            <a:pPr marL="384048" marR="0" lvl="1" indent="-182880"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宋体" panose="02010600030101010101" pitchFamily="2" charset="-122"/>
                <a:cs typeface="+mn-cs"/>
              </a:rPr>
              <a:t>主键可以从我们选择作为主实体的任何一个实体中选取</a:t>
            </a:r>
            <a:endPar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811A255-6DD0-4DE1-AFCE-402B0512CB9B}"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25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从“表间关系”到“关系表”</a:t>
            </a:r>
            <a:endParaRPr lang="en-US" dirty="0"/>
          </a:p>
        </p:txBody>
      </p:sp>
      <p:sp>
        <p:nvSpPr>
          <p:cNvPr id="3" name="Content Placeholder 2"/>
          <p:cNvSpPr>
            <a:spLocks noGrp="1"/>
          </p:cNvSpPr>
          <p:nvPr>
            <p:ph idx="1"/>
          </p:nvPr>
        </p:nvSpPr>
        <p:spPr>
          <a:xfrm>
            <a:off x="1097280" y="4847853"/>
            <a:ext cx="10058400" cy="1382058"/>
          </a:xfrm>
        </p:spPr>
        <p:txBody>
          <a:bodyPr/>
          <a:lstStyle/>
          <a:p>
            <a:r>
              <a:rPr lang="zh-CN" altLang="en-US" dirty="0"/>
              <a:t>所有实体集都转换为关系表，表间关系</a:t>
            </a:r>
            <a:r>
              <a:rPr lang="en-US" altLang="zh-CN" b="1" dirty="0"/>
              <a:t>Contracts</a:t>
            </a:r>
            <a:r>
              <a:rPr lang="zh-CN" altLang="en-US" dirty="0"/>
              <a:t>也是如此：</a:t>
            </a:r>
            <a:endParaRPr lang="en-US" dirty="0"/>
          </a:p>
          <a:p>
            <a:r>
              <a:rPr lang="en-US" sz="2400" dirty="0">
                <a:solidFill>
                  <a:schemeClr val="accent2"/>
                </a:solidFill>
              </a:rPr>
              <a:t>Contracts(</a:t>
            </a:r>
            <a:r>
              <a:rPr lang="en-US" sz="2400" u="sng" dirty="0" err="1">
                <a:solidFill>
                  <a:schemeClr val="accent2"/>
                </a:solidFill>
              </a:rPr>
              <a:t>Movies.Title</a:t>
            </a:r>
            <a:r>
              <a:rPr lang="en-US" sz="2400" dirty="0">
                <a:solidFill>
                  <a:schemeClr val="accent2"/>
                </a:solidFill>
              </a:rPr>
              <a:t>, </a:t>
            </a:r>
            <a:r>
              <a:rPr lang="en-US" sz="2400" u="sng" dirty="0" err="1">
                <a:solidFill>
                  <a:schemeClr val="accent2"/>
                </a:solidFill>
              </a:rPr>
              <a:t>Stars.Name</a:t>
            </a:r>
            <a:r>
              <a:rPr lang="en-US" sz="2400" dirty="0">
                <a:solidFill>
                  <a:schemeClr val="accent2"/>
                </a:solidFill>
              </a:rPr>
              <a:t>, </a:t>
            </a:r>
            <a:r>
              <a:rPr lang="en-US" sz="2400" u="sng" dirty="0" err="1">
                <a:solidFill>
                  <a:schemeClr val="accent2"/>
                </a:solidFill>
              </a:rPr>
              <a:t>Studios.Name</a:t>
            </a:r>
            <a:r>
              <a:rPr lang="en-US" sz="2400" dirty="0">
                <a:solidFill>
                  <a:schemeClr val="accent2"/>
                </a:solidFill>
              </a:rPr>
              <a:t>, Salary)</a:t>
            </a:r>
          </a:p>
        </p:txBody>
      </p:sp>
      <p:sp>
        <p:nvSpPr>
          <p:cNvPr id="7" name="AutoShape 14"/>
          <p:cNvSpPr>
            <a:spLocks noChangeArrowheads="1"/>
          </p:cNvSpPr>
          <p:nvPr/>
        </p:nvSpPr>
        <p:spPr bwMode="auto">
          <a:xfrm>
            <a:off x="5212080" y="2315666"/>
            <a:ext cx="1828800" cy="457200"/>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Contracts</a:t>
            </a:r>
          </a:p>
        </p:txBody>
      </p:sp>
      <p:sp>
        <p:nvSpPr>
          <p:cNvPr id="8" name="Rectangle 15"/>
          <p:cNvSpPr>
            <a:spLocks noChangeArrowheads="1"/>
          </p:cNvSpPr>
          <p:nvPr/>
        </p:nvSpPr>
        <p:spPr bwMode="auto">
          <a:xfrm>
            <a:off x="8014152" y="2315666"/>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Stars</a:t>
            </a:r>
          </a:p>
        </p:txBody>
      </p:sp>
      <p:sp>
        <p:nvSpPr>
          <p:cNvPr id="9" name="Rectangle 16"/>
          <p:cNvSpPr>
            <a:spLocks noChangeArrowheads="1"/>
          </p:cNvSpPr>
          <p:nvPr/>
        </p:nvSpPr>
        <p:spPr bwMode="auto">
          <a:xfrm>
            <a:off x="2867208" y="2315666"/>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Movies</a:t>
            </a:r>
          </a:p>
        </p:txBody>
      </p:sp>
      <p:sp>
        <p:nvSpPr>
          <p:cNvPr id="10" name="Oval 17"/>
          <p:cNvSpPr>
            <a:spLocks noChangeArrowheads="1"/>
          </p:cNvSpPr>
          <p:nvPr/>
        </p:nvSpPr>
        <p:spPr bwMode="auto">
          <a:xfrm>
            <a:off x="1131502" y="2935785"/>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Year</a:t>
            </a:r>
          </a:p>
        </p:txBody>
      </p:sp>
      <p:sp>
        <p:nvSpPr>
          <p:cNvPr id="11" name="Oval 18"/>
          <p:cNvSpPr>
            <a:spLocks noChangeArrowheads="1"/>
          </p:cNvSpPr>
          <p:nvPr/>
        </p:nvSpPr>
        <p:spPr bwMode="auto">
          <a:xfrm>
            <a:off x="1121447" y="17662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Title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AutoShape 27"/>
          <p:cNvCxnSpPr>
            <a:cxnSpLocks noChangeShapeType="1"/>
            <a:stCxn id="9" idx="1"/>
            <a:endCxn id="10" idx="7"/>
          </p:cNvCxnSpPr>
          <p:nvPr/>
        </p:nvCxnSpPr>
        <p:spPr bwMode="auto">
          <a:xfrm flipH="1">
            <a:off x="2302236" y="2544266"/>
            <a:ext cx="564972" cy="45847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6" name="AutoShape 28"/>
          <p:cNvCxnSpPr>
            <a:cxnSpLocks noChangeShapeType="1"/>
            <a:stCxn id="9" idx="1"/>
            <a:endCxn id="11" idx="5"/>
          </p:cNvCxnSpPr>
          <p:nvPr/>
        </p:nvCxnSpPr>
        <p:spPr bwMode="auto">
          <a:xfrm flipH="1" flipV="1">
            <a:off x="2292181" y="2156501"/>
            <a:ext cx="575027" cy="38776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 name="AutoShape 29"/>
          <p:cNvCxnSpPr>
            <a:cxnSpLocks noChangeShapeType="1"/>
            <a:stCxn id="24" idx="0"/>
            <a:endCxn id="7" idx="2"/>
          </p:cNvCxnSpPr>
          <p:nvPr/>
        </p:nvCxnSpPr>
        <p:spPr bwMode="auto">
          <a:xfrm flipV="1">
            <a:off x="6126480" y="2772866"/>
            <a:ext cx="0" cy="35616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 name="AutoShape 30"/>
          <p:cNvCxnSpPr>
            <a:cxnSpLocks noChangeShapeType="1"/>
            <a:stCxn id="7" idx="3"/>
            <a:endCxn id="8" idx="1"/>
          </p:cNvCxnSpPr>
          <p:nvPr/>
        </p:nvCxnSpPr>
        <p:spPr bwMode="auto">
          <a:xfrm>
            <a:off x="7040880" y="2544266"/>
            <a:ext cx="973272" cy="0"/>
          </a:xfrm>
          <a:prstGeom prst="straightConnector1">
            <a:avLst/>
          </a:prstGeom>
          <a:noFill/>
          <a:ln w="12700">
            <a:solidFill>
              <a:schemeClr val="tx1"/>
            </a:solidFill>
            <a:round/>
            <a:headEnd/>
            <a:tailEnd type="none"/>
          </a:ln>
          <a:extLst>
            <a:ext uri="{909E8E84-426E-40DD-AFC4-6F175D3DCCD1}">
              <a14:hiddenFill xmlns:a14="http://schemas.microsoft.com/office/drawing/2010/main">
                <a:noFill/>
              </a14:hiddenFill>
            </a:ext>
          </a:extLst>
        </p:spPr>
      </p:cxnSp>
      <p:sp>
        <p:nvSpPr>
          <p:cNvPr id="19" name="Oval 19"/>
          <p:cNvSpPr>
            <a:spLocks noChangeArrowheads="1"/>
          </p:cNvSpPr>
          <p:nvPr/>
        </p:nvSpPr>
        <p:spPr bwMode="auto">
          <a:xfrm>
            <a:off x="9684070" y="17662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p>
        </p:txBody>
      </p:sp>
      <p:sp>
        <p:nvSpPr>
          <p:cNvPr id="20" name="Oval 20"/>
          <p:cNvSpPr>
            <a:spLocks noChangeArrowheads="1"/>
          </p:cNvSpPr>
          <p:nvPr/>
        </p:nvSpPr>
        <p:spPr bwMode="auto">
          <a:xfrm>
            <a:off x="9715842" y="293189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Gender</a:t>
            </a:r>
          </a:p>
        </p:txBody>
      </p:sp>
      <p:cxnSp>
        <p:nvCxnSpPr>
          <p:cNvPr id="21" name="Straight Connector 20"/>
          <p:cNvCxnSpPr>
            <a:stCxn id="20" idx="1"/>
            <a:endCxn id="8" idx="3"/>
          </p:cNvCxnSpPr>
          <p:nvPr/>
        </p:nvCxnSpPr>
        <p:spPr>
          <a:xfrm flipH="1" flipV="1">
            <a:off x="9385752" y="2544266"/>
            <a:ext cx="530956" cy="454586"/>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p:cNvCxnSpPr>
            <a:stCxn id="19" idx="3"/>
            <a:endCxn id="8" idx="3"/>
          </p:cNvCxnSpPr>
          <p:nvPr/>
        </p:nvCxnSpPr>
        <p:spPr>
          <a:xfrm flipH="1">
            <a:off x="9385752" y="2156501"/>
            <a:ext cx="499184" cy="387765"/>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p:cNvCxnSpPr>
            <a:stCxn id="7" idx="1"/>
            <a:endCxn id="9" idx="3"/>
          </p:cNvCxnSpPr>
          <p:nvPr/>
        </p:nvCxnSpPr>
        <p:spPr>
          <a:xfrm flipH="1">
            <a:off x="4238808" y="2544266"/>
            <a:ext cx="973272" cy="0"/>
          </a:xfrm>
          <a:prstGeom prst="line">
            <a:avLst/>
          </a:prstGeom>
          <a:ln w="12700">
            <a:tailEnd type="none"/>
          </a:ln>
        </p:spPr>
        <p:style>
          <a:lnRef idx="1">
            <a:schemeClr val="dk1"/>
          </a:lnRef>
          <a:fillRef idx="0">
            <a:schemeClr val="dk1"/>
          </a:fillRef>
          <a:effectRef idx="0">
            <a:schemeClr val="dk1"/>
          </a:effectRef>
          <a:fontRef idx="minor">
            <a:schemeClr val="tx1"/>
          </a:fontRef>
        </p:style>
      </p:cxnSp>
      <p:sp>
        <p:nvSpPr>
          <p:cNvPr id="24" name="Rectangle 15"/>
          <p:cNvSpPr>
            <a:spLocks noChangeArrowheads="1"/>
          </p:cNvSpPr>
          <p:nvPr/>
        </p:nvSpPr>
        <p:spPr bwMode="auto">
          <a:xfrm>
            <a:off x="5440680" y="3129030"/>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Studios</a:t>
            </a:r>
          </a:p>
        </p:txBody>
      </p:sp>
      <p:sp>
        <p:nvSpPr>
          <p:cNvPr id="46" name="Oval 19"/>
          <p:cNvSpPr>
            <a:spLocks noChangeArrowheads="1"/>
          </p:cNvSpPr>
          <p:nvPr/>
        </p:nvSpPr>
        <p:spPr bwMode="auto">
          <a:xfrm>
            <a:off x="4238808" y="4003023"/>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p>
        </p:txBody>
      </p:sp>
      <p:sp>
        <p:nvSpPr>
          <p:cNvPr id="47" name="Oval 20"/>
          <p:cNvSpPr>
            <a:spLocks noChangeArrowheads="1"/>
          </p:cNvSpPr>
          <p:nvPr/>
        </p:nvSpPr>
        <p:spPr bwMode="auto">
          <a:xfrm>
            <a:off x="6642552" y="4003023"/>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Address</a:t>
            </a:r>
          </a:p>
        </p:txBody>
      </p:sp>
      <p:cxnSp>
        <p:nvCxnSpPr>
          <p:cNvPr id="49" name="Straight Connector 48"/>
          <p:cNvCxnSpPr>
            <a:stCxn id="24" idx="2"/>
            <a:endCxn id="46" idx="7"/>
          </p:cNvCxnSpPr>
          <p:nvPr/>
        </p:nvCxnSpPr>
        <p:spPr>
          <a:xfrm flipH="1">
            <a:off x="5409542" y="3586230"/>
            <a:ext cx="716938" cy="483748"/>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a:stCxn id="24" idx="2"/>
            <a:endCxn id="47" idx="1"/>
          </p:cNvCxnSpPr>
          <p:nvPr/>
        </p:nvCxnSpPr>
        <p:spPr>
          <a:xfrm>
            <a:off x="6126480" y="3586230"/>
            <a:ext cx="716938" cy="483748"/>
          </a:xfrm>
          <a:prstGeom prst="line">
            <a:avLst/>
          </a:prstGeom>
          <a:ln w="12700"/>
        </p:spPr>
        <p:style>
          <a:lnRef idx="1">
            <a:schemeClr val="dk1"/>
          </a:lnRef>
          <a:fillRef idx="0">
            <a:schemeClr val="dk1"/>
          </a:fillRef>
          <a:effectRef idx="0">
            <a:schemeClr val="dk1"/>
          </a:effectRef>
          <a:fontRef idx="minor">
            <a:schemeClr val="tx1"/>
          </a:fontRef>
        </p:style>
      </p:cxnSp>
      <p:sp>
        <p:nvSpPr>
          <p:cNvPr id="53" name="Oval 24"/>
          <p:cNvSpPr>
            <a:spLocks noChangeArrowheads="1"/>
          </p:cNvSpPr>
          <p:nvPr/>
        </p:nvSpPr>
        <p:spPr bwMode="auto">
          <a:xfrm>
            <a:off x="5440680" y="1444205"/>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Salary</a:t>
            </a:r>
          </a:p>
        </p:txBody>
      </p:sp>
      <p:cxnSp>
        <p:nvCxnSpPr>
          <p:cNvPr id="54" name="AutoShape 29"/>
          <p:cNvCxnSpPr>
            <a:cxnSpLocks noChangeShapeType="1"/>
            <a:stCxn id="7" idx="0"/>
            <a:endCxn id="53" idx="4"/>
          </p:cNvCxnSpPr>
          <p:nvPr/>
        </p:nvCxnSpPr>
        <p:spPr bwMode="auto">
          <a:xfrm flipV="1">
            <a:off x="6126480" y="1901405"/>
            <a:ext cx="0" cy="4142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 name="Date Placeholder 1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2D06259-858C-430C-897B-ECDDAC2916A8}"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Footer Placeholder 1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14" name="Slide Number Placeholder 1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80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从“表间关系”到“关系表”</a:t>
            </a:r>
            <a:endParaRPr lang="en-US" dirty="0"/>
          </a:p>
        </p:txBody>
      </p:sp>
      <p:sp>
        <p:nvSpPr>
          <p:cNvPr id="3" name="Content Placeholder 2"/>
          <p:cNvSpPr>
            <a:spLocks noGrp="1"/>
          </p:cNvSpPr>
          <p:nvPr>
            <p:ph idx="1"/>
          </p:nvPr>
        </p:nvSpPr>
        <p:spPr>
          <a:xfrm>
            <a:off x="1097280" y="4705473"/>
            <a:ext cx="10058400" cy="1524438"/>
          </a:xfrm>
        </p:spPr>
        <p:txBody>
          <a:bodyPr>
            <a:normAutofit lnSpcReduction="10000"/>
          </a:bodyPr>
          <a:lstStyle/>
          <a:p>
            <a:r>
              <a:rPr lang="zh-CN" altLang="en-US" dirty="0"/>
              <a:t>三者之间的关系，两边是多对一，一边是一对一。</a:t>
            </a:r>
            <a:endParaRPr lang="en-US" sz="2400" dirty="0">
              <a:solidFill>
                <a:schemeClr val="accent2"/>
              </a:solidFill>
            </a:endParaRPr>
          </a:p>
          <a:p>
            <a:r>
              <a:rPr lang="en-US" sz="2400" dirty="0">
                <a:solidFill>
                  <a:schemeClr val="accent2"/>
                </a:solidFill>
              </a:rPr>
              <a:t>Contracts(</a:t>
            </a:r>
            <a:r>
              <a:rPr lang="en-US" sz="2400" u="sng" dirty="0" err="1">
                <a:solidFill>
                  <a:schemeClr val="accent2"/>
                </a:solidFill>
              </a:rPr>
              <a:t>Movies.Title</a:t>
            </a:r>
            <a:r>
              <a:rPr lang="en-US" sz="2400" dirty="0">
                <a:solidFill>
                  <a:schemeClr val="accent2"/>
                </a:solidFill>
              </a:rPr>
              <a:t>, </a:t>
            </a:r>
            <a:r>
              <a:rPr lang="en-US" sz="2400" u="sng" dirty="0" err="1">
                <a:solidFill>
                  <a:schemeClr val="accent2"/>
                </a:solidFill>
              </a:rPr>
              <a:t>Stars.Name</a:t>
            </a:r>
            <a:r>
              <a:rPr lang="en-US" sz="2400" dirty="0">
                <a:solidFill>
                  <a:schemeClr val="accent2"/>
                </a:solidFill>
              </a:rPr>
              <a:t>, </a:t>
            </a:r>
            <a:r>
              <a:rPr lang="en-US" sz="2400" dirty="0" err="1">
                <a:solidFill>
                  <a:schemeClr val="accent2"/>
                </a:solidFill>
              </a:rPr>
              <a:t>Studios.Name</a:t>
            </a:r>
            <a:r>
              <a:rPr lang="en-US" sz="2400" dirty="0">
                <a:solidFill>
                  <a:schemeClr val="accent2"/>
                </a:solidFill>
              </a:rPr>
              <a:t>, Salary)</a:t>
            </a:r>
          </a:p>
          <a:p>
            <a:r>
              <a:rPr lang="zh-CN" altLang="en-US" dirty="0">
                <a:solidFill>
                  <a:srgbClr val="FF0000"/>
                </a:solidFill>
              </a:rPr>
              <a:t>与之前的幻灯片有什么不同？</a:t>
            </a:r>
            <a:endParaRPr lang="en-US" sz="3200" dirty="0">
              <a:solidFill>
                <a:srgbClr val="FF0000"/>
              </a:solidFill>
            </a:endParaRPr>
          </a:p>
        </p:txBody>
      </p:sp>
      <p:sp>
        <p:nvSpPr>
          <p:cNvPr id="7" name="AutoShape 14"/>
          <p:cNvSpPr>
            <a:spLocks noChangeArrowheads="1"/>
          </p:cNvSpPr>
          <p:nvPr/>
        </p:nvSpPr>
        <p:spPr bwMode="auto">
          <a:xfrm>
            <a:off x="5212080" y="2315666"/>
            <a:ext cx="1828800" cy="457200"/>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Contracts</a:t>
            </a:r>
          </a:p>
        </p:txBody>
      </p:sp>
      <p:sp>
        <p:nvSpPr>
          <p:cNvPr id="8" name="Rectangle 15"/>
          <p:cNvSpPr>
            <a:spLocks noChangeArrowheads="1"/>
          </p:cNvSpPr>
          <p:nvPr/>
        </p:nvSpPr>
        <p:spPr bwMode="auto">
          <a:xfrm>
            <a:off x="8014152" y="2315666"/>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Stars</a:t>
            </a:r>
          </a:p>
        </p:txBody>
      </p:sp>
      <p:sp>
        <p:nvSpPr>
          <p:cNvPr id="9" name="Rectangle 16"/>
          <p:cNvSpPr>
            <a:spLocks noChangeArrowheads="1"/>
          </p:cNvSpPr>
          <p:nvPr/>
        </p:nvSpPr>
        <p:spPr bwMode="auto">
          <a:xfrm>
            <a:off x="2867208" y="2315666"/>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Movies</a:t>
            </a:r>
          </a:p>
        </p:txBody>
      </p:sp>
      <p:sp>
        <p:nvSpPr>
          <p:cNvPr id="10" name="Oval 17"/>
          <p:cNvSpPr>
            <a:spLocks noChangeArrowheads="1"/>
          </p:cNvSpPr>
          <p:nvPr/>
        </p:nvSpPr>
        <p:spPr bwMode="auto">
          <a:xfrm>
            <a:off x="1131502" y="2935785"/>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Year</a:t>
            </a:r>
          </a:p>
        </p:txBody>
      </p:sp>
      <p:sp>
        <p:nvSpPr>
          <p:cNvPr id="11" name="Oval 18"/>
          <p:cNvSpPr>
            <a:spLocks noChangeArrowheads="1"/>
          </p:cNvSpPr>
          <p:nvPr/>
        </p:nvSpPr>
        <p:spPr bwMode="auto">
          <a:xfrm>
            <a:off x="1121447" y="17662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Title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AutoShape 27"/>
          <p:cNvCxnSpPr>
            <a:cxnSpLocks noChangeShapeType="1"/>
            <a:stCxn id="9" idx="1"/>
            <a:endCxn id="10" idx="7"/>
          </p:cNvCxnSpPr>
          <p:nvPr/>
        </p:nvCxnSpPr>
        <p:spPr bwMode="auto">
          <a:xfrm flipH="1">
            <a:off x="2302236" y="2544266"/>
            <a:ext cx="564972" cy="458474"/>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6" name="AutoShape 28"/>
          <p:cNvCxnSpPr>
            <a:cxnSpLocks noChangeShapeType="1"/>
            <a:stCxn id="9" idx="1"/>
            <a:endCxn id="11" idx="5"/>
          </p:cNvCxnSpPr>
          <p:nvPr/>
        </p:nvCxnSpPr>
        <p:spPr bwMode="auto">
          <a:xfrm flipH="1" flipV="1">
            <a:off x="2292181" y="2156501"/>
            <a:ext cx="575027" cy="38776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 name="AutoShape 29"/>
          <p:cNvCxnSpPr>
            <a:cxnSpLocks noChangeShapeType="1"/>
            <a:stCxn id="24" idx="0"/>
            <a:endCxn id="7" idx="2"/>
          </p:cNvCxnSpPr>
          <p:nvPr/>
        </p:nvCxnSpPr>
        <p:spPr bwMode="auto">
          <a:xfrm flipV="1">
            <a:off x="6126480" y="2772866"/>
            <a:ext cx="0" cy="356164"/>
          </a:xfrm>
          <a:prstGeom prst="straightConnector1">
            <a:avLst/>
          </a:prstGeom>
          <a:noFill/>
          <a:ln w="12700">
            <a:solidFill>
              <a:schemeClr val="tx1"/>
            </a:solidFill>
            <a:round/>
            <a:headEnd type="arrow"/>
            <a:tailEnd type="none"/>
          </a:ln>
          <a:extLst>
            <a:ext uri="{909E8E84-426E-40DD-AFC4-6F175D3DCCD1}">
              <a14:hiddenFill xmlns:a14="http://schemas.microsoft.com/office/drawing/2010/main">
                <a:noFill/>
              </a14:hiddenFill>
            </a:ext>
          </a:extLst>
        </p:spPr>
      </p:cxnSp>
      <p:cxnSp>
        <p:nvCxnSpPr>
          <p:cNvPr id="18" name="AutoShape 30"/>
          <p:cNvCxnSpPr>
            <a:cxnSpLocks noChangeShapeType="1"/>
            <a:stCxn id="7" idx="3"/>
            <a:endCxn id="8" idx="1"/>
          </p:cNvCxnSpPr>
          <p:nvPr/>
        </p:nvCxnSpPr>
        <p:spPr bwMode="auto">
          <a:xfrm>
            <a:off x="7040880" y="2544266"/>
            <a:ext cx="973272" cy="0"/>
          </a:xfrm>
          <a:prstGeom prst="straightConnector1">
            <a:avLst/>
          </a:prstGeom>
          <a:noFill/>
          <a:ln w="12700">
            <a:solidFill>
              <a:schemeClr val="tx1"/>
            </a:solidFill>
            <a:round/>
            <a:headEnd/>
            <a:tailEnd type="none"/>
          </a:ln>
          <a:extLst>
            <a:ext uri="{909E8E84-426E-40DD-AFC4-6F175D3DCCD1}">
              <a14:hiddenFill xmlns:a14="http://schemas.microsoft.com/office/drawing/2010/main">
                <a:noFill/>
              </a14:hiddenFill>
            </a:ext>
          </a:extLst>
        </p:spPr>
      </p:cxnSp>
      <p:sp>
        <p:nvSpPr>
          <p:cNvPr id="19" name="Oval 19"/>
          <p:cNvSpPr>
            <a:spLocks noChangeArrowheads="1"/>
          </p:cNvSpPr>
          <p:nvPr/>
        </p:nvSpPr>
        <p:spPr bwMode="auto">
          <a:xfrm>
            <a:off x="9684070" y="17662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p>
        </p:txBody>
      </p:sp>
      <p:sp>
        <p:nvSpPr>
          <p:cNvPr id="20" name="Oval 20"/>
          <p:cNvSpPr>
            <a:spLocks noChangeArrowheads="1"/>
          </p:cNvSpPr>
          <p:nvPr/>
        </p:nvSpPr>
        <p:spPr bwMode="auto">
          <a:xfrm>
            <a:off x="9715842" y="293189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Gender</a:t>
            </a:r>
          </a:p>
        </p:txBody>
      </p:sp>
      <p:cxnSp>
        <p:nvCxnSpPr>
          <p:cNvPr id="21" name="Straight Connector 20"/>
          <p:cNvCxnSpPr>
            <a:stCxn id="20" idx="1"/>
            <a:endCxn id="8" idx="3"/>
          </p:cNvCxnSpPr>
          <p:nvPr/>
        </p:nvCxnSpPr>
        <p:spPr>
          <a:xfrm flipH="1" flipV="1">
            <a:off x="9385752" y="2544266"/>
            <a:ext cx="530956" cy="454586"/>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p:cNvCxnSpPr>
            <a:stCxn id="19" idx="3"/>
            <a:endCxn id="8" idx="3"/>
          </p:cNvCxnSpPr>
          <p:nvPr/>
        </p:nvCxnSpPr>
        <p:spPr>
          <a:xfrm flipH="1">
            <a:off x="9385752" y="2156501"/>
            <a:ext cx="499184" cy="387765"/>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p:cNvCxnSpPr>
            <a:stCxn id="7" idx="1"/>
            <a:endCxn id="9" idx="3"/>
          </p:cNvCxnSpPr>
          <p:nvPr/>
        </p:nvCxnSpPr>
        <p:spPr>
          <a:xfrm flipH="1">
            <a:off x="4238808" y="2544266"/>
            <a:ext cx="973272" cy="0"/>
          </a:xfrm>
          <a:prstGeom prst="line">
            <a:avLst/>
          </a:prstGeom>
          <a:ln w="12700">
            <a:tailEnd type="none"/>
          </a:ln>
        </p:spPr>
        <p:style>
          <a:lnRef idx="1">
            <a:schemeClr val="dk1"/>
          </a:lnRef>
          <a:fillRef idx="0">
            <a:schemeClr val="dk1"/>
          </a:fillRef>
          <a:effectRef idx="0">
            <a:schemeClr val="dk1"/>
          </a:effectRef>
          <a:fontRef idx="minor">
            <a:schemeClr val="tx1"/>
          </a:fontRef>
        </p:style>
      </p:cxnSp>
      <p:sp>
        <p:nvSpPr>
          <p:cNvPr id="24" name="Rectangle 15"/>
          <p:cNvSpPr>
            <a:spLocks noChangeArrowheads="1"/>
          </p:cNvSpPr>
          <p:nvPr/>
        </p:nvSpPr>
        <p:spPr bwMode="auto">
          <a:xfrm>
            <a:off x="5440680" y="3129030"/>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Studios</a:t>
            </a:r>
          </a:p>
        </p:txBody>
      </p:sp>
      <p:sp>
        <p:nvSpPr>
          <p:cNvPr id="46" name="Oval 19"/>
          <p:cNvSpPr>
            <a:spLocks noChangeArrowheads="1"/>
          </p:cNvSpPr>
          <p:nvPr/>
        </p:nvSpPr>
        <p:spPr bwMode="auto">
          <a:xfrm>
            <a:off x="4238808" y="4003023"/>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p>
        </p:txBody>
      </p:sp>
      <p:sp>
        <p:nvSpPr>
          <p:cNvPr id="47" name="Oval 20"/>
          <p:cNvSpPr>
            <a:spLocks noChangeArrowheads="1"/>
          </p:cNvSpPr>
          <p:nvPr/>
        </p:nvSpPr>
        <p:spPr bwMode="auto">
          <a:xfrm>
            <a:off x="6642552" y="4003023"/>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Address</a:t>
            </a:r>
          </a:p>
        </p:txBody>
      </p:sp>
      <p:cxnSp>
        <p:nvCxnSpPr>
          <p:cNvPr id="49" name="Straight Connector 48"/>
          <p:cNvCxnSpPr>
            <a:stCxn id="24" idx="2"/>
            <a:endCxn id="46" idx="7"/>
          </p:cNvCxnSpPr>
          <p:nvPr/>
        </p:nvCxnSpPr>
        <p:spPr>
          <a:xfrm flipH="1">
            <a:off x="5409542" y="3586230"/>
            <a:ext cx="716938" cy="483748"/>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a:stCxn id="24" idx="2"/>
            <a:endCxn id="47" idx="1"/>
          </p:cNvCxnSpPr>
          <p:nvPr/>
        </p:nvCxnSpPr>
        <p:spPr>
          <a:xfrm>
            <a:off x="6126480" y="3586230"/>
            <a:ext cx="716938" cy="483748"/>
          </a:xfrm>
          <a:prstGeom prst="line">
            <a:avLst/>
          </a:prstGeom>
          <a:ln w="12700"/>
        </p:spPr>
        <p:style>
          <a:lnRef idx="1">
            <a:schemeClr val="dk1"/>
          </a:lnRef>
          <a:fillRef idx="0">
            <a:schemeClr val="dk1"/>
          </a:fillRef>
          <a:effectRef idx="0">
            <a:schemeClr val="dk1"/>
          </a:effectRef>
          <a:fontRef idx="minor">
            <a:schemeClr val="tx1"/>
          </a:fontRef>
        </p:style>
      </p:cxnSp>
      <p:sp>
        <p:nvSpPr>
          <p:cNvPr id="53" name="Oval 24"/>
          <p:cNvSpPr>
            <a:spLocks noChangeArrowheads="1"/>
          </p:cNvSpPr>
          <p:nvPr/>
        </p:nvSpPr>
        <p:spPr bwMode="auto">
          <a:xfrm>
            <a:off x="5440680" y="1444205"/>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Salary</a:t>
            </a:r>
          </a:p>
        </p:txBody>
      </p:sp>
      <p:cxnSp>
        <p:nvCxnSpPr>
          <p:cNvPr id="54" name="AutoShape 29"/>
          <p:cNvCxnSpPr>
            <a:cxnSpLocks noChangeShapeType="1"/>
            <a:stCxn id="7" idx="0"/>
            <a:endCxn id="53" idx="4"/>
          </p:cNvCxnSpPr>
          <p:nvPr/>
        </p:nvCxnSpPr>
        <p:spPr bwMode="auto">
          <a:xfrm flipV="1">
            <a:off x="6126480" y="1901405"/>
            <a:ext cx="0" cy="414261"/>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 name="Date Placeholder 1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BD01803-A74F-4C1B-9B53-6088495600EC}"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Footer Placeholder 1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14" name="Slide Number Placeholder 1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95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从子类到关系表</a:t>
            </a:r>
            <a:endParaRPr lang="en-US" dirty="0"/>
          </a:p>
        </p:txBody>
      </p:sp>
      <p:grpSp>
        <p:nvGrpSpPr>
          <p:cNvPr id="27" name="Group 26"/>
          <p:cNvGrpSpPr/>
          <p:nvPr/>
        </p:nvGrpSpPr>
        <p:grpSpPr>
          <a:xfrm>
            <a:off x="3686185" y="1600280"/>
            <a:ext cx="5644866" cy="4382033"/>
            <a:chOff x="1415486" y="1435131"/>
            <a:chExt cx="5644866" cy="4382033"/>
          </a:xfrm>
        </p:grpSpPr>
        <p:sp>
          <p:nvSpPr>
            <p:cNvPr id="28" name="Line 8"/>
            <p:cNvSpPr>
              <a:spLocks noChangeShapeType="1"/>
            </p:cNvSpPr>
            <p:nvPr/>
          </p:nvSpPr>
          <p:spPr bwMode="auto">
            <a:xfrm flipH="1" flipV="1">
              <a:off x="3057514" y="1744034"/>
              <a:ext cx="707203" cy="8585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val 28"/>
            <p:cNvSpPr>
              <a:spLocks noChangeArrowheads="1"/>
            </p:cNvSpPr>
            <p:nvPr/>
          </p:nvSpPr>
          <p:spPr bwMode="auto">
            <a:xfrm>
              <a:off x="2426185" y="1435131"/>
              <a:ext cx="1238321"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Make</a:t>
              </a:r>
            </a:p>
          </p:txBody>
        </p:sp>
        <p:sp>
          <p:nvSpPr>
            <p:cNvPr id="30" name="Line 9"/>
            <p:cNvSpPr>
              <a:spLocks noChangeShapeType="1"/>
            </p:cNvSpPr>
            <p:nvPr/>
          </p:nvSpPr>
          <p:spPr bwMode="auto">
            <a:xfrm flipV="1">
              <a:off x="4178445" y="1786432"/>
              <a:ext cx="705771" cy="816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AutoShape 10"/>
            <p:cNvSpPr>
              <a:spLocks noChangeArrowheads="1"/>
            </p:cNvSpPr>
            <p:nvPr/>
          </p:nvSpPr>
          <p:spPr bwMode="auto">
            <a:xfrm>
              <a:off x="2633765" y="3377473"/>
              <a:ext cx="847498" cy="637491"/>
            </a:xfrm>
            <a:prstGeom prst="triangle">
              <a:avLst>
                <a:gd name="adj" fmla="val 50000"/>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isa</a:t>
              </a:r>
            </a:p>
          </p:txBody>
        </p:sp>
        <p:sp>
          <p:nvSpPr>
            <p:cNvPr id="32" name="AutoShape 11"/>
            <p:cNvSpPr>
              <a:spLocks noChangeArrowheads="1"/>
            </p:cNvSpPr>
            <p:nvPr/>
          </p:nvSpPr>
          <p:spPr bwMode="auto">
            <a:xfrm>
              <a:off x="4459751" y="3377473"/>
              <a:ext cx="848930" cy="637491"/>
            </a:xfrm>
            <a:prstGeom prst="triangle">
              <a:avLst>
                <a:gd name="adj" fmla="val 50000"/>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isa</a:t>
              </a:r>
            </a:p>
          </p:txBody>
        </p:sp>
        <p:sp>
          <p:nvSpPr>
            <p:cNvPr id="33" name="Line 14"/>
            <p:cNvSpPr>
              <a:spLocks noChangeShapeType="1"/>
            </p:cNvSpPr>
            <p:nvPr/>
          </p:nvSpPr>
          <p:spPr bwMode="auto">
            <a:xfrm flipH="1">
              <a:off x="2426184" y="4022536"/>
              <a:ext cx="631327" cy="7938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Line 15"/>
            <p:cNvSpPr>
              <a:spLocks noChangeShapeType="1"/>
            </p:cNvSpPr>
            <p:nvPr/>
          </p:nvSpPr>
          <p:spPr bwMode="auto">
            <a:xfrm>
              <a:off x="4884215" y="4014964"/>
              <a:ext cx="648510" cy="6863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Line 16"/>
            <p:cNvSpPr>
              <a:spLocks noChangeShapeType="1"/>
            </p:cNvSpPr>
            <p:nvPr/>
          </p:nvSpPr>
          <p:spPr bwMode="auto">
            <a:xfrm flipH="1">
              <a:off x="3057513" y="2732411"/>
              <a:ext cx="883621" cy="6368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Line 19"/>
            <p:cNvSpPr>
              <a:spLocks noChangeShapeType="1"/>
            </p:cNvSpPr>
            <p:nvPr/>
          </p:nvSpPr>
          <p:spPr bwMode="auto">
            <a:xfrm flipH="1">
              <a:off x="2118652" y="5048108"/>
              <a:ext cx="307531" cy="5526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Line 20"/>
            <p:cNvSpPr>
              <a:spLocks noChangeShapeType="1"/>
            </p:cNvSpPr>
            <p:nvPr/>
          </p:nvSpPr>
          <p:spPr bwMode="auto">
            <a:xfrm>
              <a:off x="5691963" y="4816431"/>
              <a:ext cx="758456" cy="7843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Line 21"/>
            <p:cNvSpPr>
              <a:spLocks noChangeShapeType="1"/>
            </p:cNvSpPr>
            <p:nvPr/>
          </p:nvSpPr>
          <p:spPr bwMode="auto">
            <a:xfrm>
              <a:off x="3941133" y="2732411"/>
              <a:ext cx="943082" cy="645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Line 23"/>
            <p:cNvSpPr>
              <a:spLocks noChangeShapeType="1"/>
            </p:cNvSpPr>
            <p:nvPr/>
          </p:nvSpPr>
          <p:spPr bwMode="auto">
            <a:xfrm flipH="1">
              <a:off x="4957489" y="4827690"/>
              <a:ext cx="456676" cy="6072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Rectangle 13"/>
            <p:cNvSpPr>
              <a:spLocks noChangeArrowheads="1"/>
            </p:cNvSpPr>
            <p:nvPr/>
          </p:nvSpPr>
          <p:spPr bwMode="auto">
            <a:xfrm>
              <a:off x="1415486" y="4468158"/>
              <a:ext cx="2022829" cy="57995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Sedan</a:t>
              </a:r>
            </a:p>
          </p:txBody>
        </p:sp>
        <p:sp>
          <p:nvSpPr>
            <p:cNvPr id="41" name="Rectangle 12"/>
            <p:cNvSpPr>
              <a:spLocks noChangeArrowheads="1"/>
            </p:cNvSpPr>
            <p:nvPr/>
          </p:nvSpPr>
          <p:spPr bwMode="auto">
            <a:xfrm>
              <a:off x="4340214" y="4437873"/>
              <a:ext cx="2281946" cy="57995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Truck</a:t>
              </a:r>
            </a:p>
          </p:txBody>
        </p:sp>
        <p:sp>
          <p:nvSpPr>
            <p:cNvPr id="42" name="Oval 22"/>
            <p:cNvSpPr>
              <a:spLocks noChangeArrowheads="1"/>
            </p:cNvSpPr>
            <p:nvPr/>
          </p:nvSpPr>
          <p:spPr bwMode="auto">
            <a:xfrm>
              <a:off x="4391456" y="5292875"/>
              <a:ext cx="1239753"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Axles</a:t>
              </a:r>
            </a:p>
          </p:txBody>
        </p:sp>
        <p:sp>
          <p:nvSpPr>
            <p:cNvPr id="43" name="Oval 17"/>
            <p:cNvSpPr>
              <a:spLocks noChangeArrowheads="1"/>
            </p:cNvSpPr>
            <p:nvPr/>
          </p:nvSpPr>
          <p:spPr bwMode="auto">
            <a:xfrm>
              <a:off x="5820599" y="5294754"/>
              <a:ext cx="1239753"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Capacity</a:t>
              </a:r>
            </a:p>
          </p:txBody>
        </p:sp>
        <p:sp>
          <p:nvSpPr>
            <p:cNvPr id="44" name="Oval 18"/>
            <p:cNvSpPr>
              <a:spLocks noChangeArrowheads="1"/>
            </p:cNvSpPr>
            <p:nvPr/>
          </p:nvSpPr>
          <p:spPr bwMode="auto">
            <a:xfrm>
              <a:off x="1502094" y="5290364"/>
              <a:ext cx="1239753"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Seats</a:t>
              </a:r>
            </a:p>
          </p:txBody>
        </p:sp>
        <p:sp>
          <p:nvSpPr>
            <p:cNvPr id="45" name="Oval 6"/>
            <p:cNvSpPr>
              <a:spLocks noChangeArrowheads="1"/>
            </p:cNvSpPr>
            <p:nvPr/>
          </p:nvSpPr>
          <p:spPr bwMode="auto">
            <a:xfrm>
              <a:off x="4292972" y="1435131"/>
              <a:ext cx="1239753" cy="52241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VIN</a:t>
              </a:r>
            </a:p>
          </p:txBody>
        </p:sp>
        <p:sp>
          <p:nvSpPr>
            <p:cNvPr id="46" name="Rectangle 5"/>
            <p:cNvSpPr>
              <a:spLocks noChangeArrowheads="1"/>
            </p:cNvSpPr>
            <p:nvPr/>
          </p:nvSpPr>
          <p:spPr bwMode="auto">
            <a:xfrm>
              <a:off x="3057514" y="2369411"/>
              <a:ext cx="1826702" cy="578436"/>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Vehicle</a:t>
              </a:r>
            </a:p>
          </p:txBody>
        </p:sp>
      </p:gr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FFDCB4E-4F3D-4A0A-9FF4-F767EFDACBD7}"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08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从子类到关系表</a:t>
            </a:r>
            <a:endParaRPr lang="en-US" dirty="0"/>
          </a:p>
        </p:txBody>
      </p:sp>
      <p:sp>
        <p:nvSpPr>
          <p:cNvPr id="3" name="Content Placeholder 2"/>
          <p:cNvSpPr>
            <a:spLocks noGrp="1"/>
          </p:cNvSpPr>
          <p:nvPr>
            <p:ph idx="1"/>
          </p:nvPr>
        </p:nvSpPr>
        <p:spPr/>
        <p:txBody>
          <a:bodyPr/>
          <a:lstStyle/>
          <a:p>
            <a:pPr>
              <a:lnSpc>
                <a:spcPct val="120000"/>
              </a:lnSpc>
            </a:pPr>
            <a:r>
              <a:rPr lang="zh-CN" altLang="en-US" dirty="0"/>
              <a:t>有三种方法可以将子类实体转换为关系表：</a:t>
            </a:r>
            <a:endParaRPr lang="en-US" dirty="0"/>
          </a:p>
          <a:p>
            <a:pPr lvl="1">
              <a:lnSpc>
                <a:spcPct val="120000"/>
              </a:lnSpc>
            </a:pPr>
            <a:r>
              <a:rPr lang="zh-CN" altLang="en-US" dirty="0"/>
              <a:t>面向对象</a:t>
            </a:r>
            <a:r>
              <a:rPr lang="en-US" dirty="0"/>
              <a:t>–</a:t>
            </a:r>
            <a:r>
              <a:rPr lang="zh-CN" altLang="en-US" dirty="0"/>
              <a:t>每个实体集都成为一个关系表，具有所有适用的属性</a:t>
            </a:r>
            <a:endParaRPr lang="en-US" dirty="0"/>
          </a:p>
          <a:p>
            <a:pPr lvl="1">
              <a:lnSpc>
                <a:spcPct val="120000"/>
              </a:lnSpc>
            </a:pPr>
            <a:r>
              <a:rPr lang="zh-CN" altLang="en-US" dirty="0"/>
              <a:t>空值</a:t>
            </a:r>
            <a:r>
              <a:rPr lang="en-US" dirty="0"/>
              <a:t>–</a:t>
            </a:r>
            <a:r>
              <a:rPr lang="zh-CN" altLang="en-US" dirty="0"/>
              <a:t>用一个表来表示整个层次结构，空值表示不适用的属性</a:t>
            </a:r>
            <a:endParaRPr lang="en-US" altLang="zh-CN" dirty="0"/>
          </a:p>
          <a:p>
            <a:pPr lvl="1">
              <a:lnSpc>
                <a:spcPct val="120000"/>
              </a:lnSpc>
            </a:pPr>
            <a:r>
              <a:rPr lang="en-US" dirty="0"/>
              <a:t>ER </a:t>
            </a:r>
            <a:r>
              <a:rPr lang="zh-CN" altLang="en-US" dirty="0"/>
              <a:t>方法</a:t>
            </a:r>
            <a:r>
              <a:rPr lang="en-US" dirty="0"/>
              <a:t> – </a:t>
            </a:r>
            <a:r>
              <a:rPr lang="zh-CN" altLang="en-US" dirty="0"/>
              <a:t>我们将使用的方法</a:t>
            </a:r>
            <a:endParaRPr lang="en-US" altLang="zh-CN" dirty="0"/>
          </a:p>
          <a:p>
            <a:pPr lvl="1">
              <a:lnSpc>
                <a:spcPct val="120000"/>
              </a:lnSpc>
            </a:pPr>
            <a:endParaRPr lang="en-US" dirty="0"/>
          </a:p>
          <a:p>
            <a:pPr>
              <a:lnSpc>
                <a:spcPct val="120000"/>
              </a:lnSpc>
            </a:pPr>
            <a:r>
              <a:rPr lang="zh-CN" altLang="en-US" i="1" dirty="0"/>
              <a:t>对于层次结构中的每一个实体集</a:t>
            </a:r>
            <a:r>
              <a:rPr lang="en-US" i="1" dirty="0"/>
              <a:t>E</a:t>
            </a:r>
            <a:r>
              <a:rPr lang="zh-CN" altLang="en-US" i="1" dirty="0"/>
              <a:t>，创建一个包含来自根的主属性和所有属于</a:t>
            </a:r>
            <a:r>
              <a:rPr lang="en-US" altLang="zh-CN" i="1" dirty="0"/>
              <a:t>E</a:t>
            </a:r>
            <a:r>
              <a:rPr lang="zh-CN" altLang="en-US" i="1" dirty="0"/>
              <a:t>的属性的关系表</a:t>
            </a:r>
            <a:endParaRPr lang="en-US" i="1"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FC4925F-3A13-4274-B7E9-F9C9AD1C717A}"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231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从子类到关系表</a:t>
            </a:r>
            <a:endParaRPr lang="en-US" dirty="0"/>
          </a:p>
        </p:txBody>
      </p:sp>
      <p:sp>
        <p:nvSpPr>
          <p:cNvPr id="3" name="Content Placeholder 2"/>
          <p:cNvSpPr>
            <a:spLocks noGrp="1"/>
          </p:cNvSpPr>
          <p:nvPr>
            <p:ph idx="1"/>
          </p:nvPr>
        </p:nvSpPr>
        <p:spPr>
          <a:xfrm>
            <a:off x="1097280" y="5118993"/>
            <a:ext cx="10058400" cy="1129498"/>
          </a:xfrm>
        </p:spPr>
        <p:txBody>
          <a:bodyPr>
            <a:normAutofit/>
          </a:bodyPr>
          <a:lstStyle/>
          <a:p>
            <a:r>
              <a:rPr lang="en-US" dirty="0">
                <a:solidFill>
                  <a:schemeClr val="accent2"/>
                </a:solidFill>
              </a:rPr>
              <a:t>Vehicle(</a:t>
            </a:r>
            <a:r>
              <a:rPr lang="en-US" u="sng" dirty="0">
                <a:solidFill>
                  <a:schemeClr val="accent2"/>
                </a:solidFill>
              </a:rPr>
              <a:t>VIN</a:t>
            </a:r>
            <a:r>
              <a:rPr lang="en-US" dirty="0">
                <a:solidFill>
                  <a:schemeClr val="accent2"/>
                </a:solidFill>
              </a:rPr>
              <a:t>, Make)</a:t>
            </a:r>
          </a:p>
          <a:p>
            <a:r>
              <a:rPr lang="en-US" dirty="0">
                <a:solidFill>
                  <a:schemeClr val="accent2"/>
                </a:solidFill>
              </a:rPr>
              <a:t>Sedan(</a:t>
            </a:r>
            <a:r>
              <a:rPr lang="en-US" u="sng" dirty="0" err="1">
                <a:solidFill>
                  <a:schemeClr val="accent2"/>
                </a:solidFill>
              </a:rPr>
              <a:t>Vehicle.VIN</a:t>
            </a:r>
            <a:r>
              <a:rPr lang="en-US" dirty="0">
                <a:solidFill>
                  <a:schemeClr val="accent2"/>
                </a:solidFill>
              </a:rPr>
              <a:t>, Seats)	Truck(</a:t>
            </a:r>
            <a:r>
              <a:rPr lang="en-US" u="sng" dirty="0" err="1">
                <a:solidFill>
                  <a:schemeClr val="accent2"/>
                </a:solidFill>
              </a:rPr>
              <a:t>Vehicle.VIN</a:t>
            </a:r>
            <a:r>
              <a:rPr lang="en-US" dirty="0">
                <a:solidFill>
                  <a:schemeClr val="accent2"/>
                </a:solidFill>
              </a:rPr>
              <a:t>, Axles, Capacity)</a:t>
            </a:r>
          </a:p>
          <a:p>
            <a:endParaRPr lang="en-US" dirty="0"/>
          </a:p>
        </p:txBody>
      </p:sp>
      <p:sp>
        <p:nvSpPr>
          <p:cNvPr id="10" name="Oval 9"/>
          <p:cNvSpPr>
            <a:spLocks noChangeArrowheads="1"/>
          </p:cNvSpPr>
          <p:nvPr/>
        </p:nvSpPr>
        <p:spPr bwMode="auto">
          <a:xfrm>
            <a:off x="4545068" y="1455948"/>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Make</a:t>
            </a:r>
          </a:p>
        </p:txBody>
      </p:sp>
      <p:sp>
        <p:nvSpPr>
          <p:cNvPr id="12" name="AutoShape 10"/>
          <p:cNvSpPr>
            <a:spLocks noChangeArrowheads="1"/>
          </p:cNvSpPr>
          <p:nvPr/>
        </p:nvSpPr>
        <p:spPr bwMode="auto">
          <a:xfrm>
            <a:off x="4001068" y="3323509"/>
            <a:ext cx="847498" cy="637491"/>
          </a:xfrm>
          <a:prstGeom prst="triangle">
            <a:avLst>
              <a:gd name="adj" fmla="val 50000"/>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isa</a:t>
            </a:r>
          </a:p>
        </p:txBody>
      </p:sp>
      <p:sp>
        <p:nvSpPr>
          <p:cNvPr id="13" name="AutoShape 11"/>
          <p:cNvSpPr>
            <a:spLocks noChangeArrowheads="1"/>
          </p:cNvSpPr>
          <p:nvPr/>
        </p:nvSpPr>
        <p:spPr bwMode="auto">
          <a:xfrm>
            <a:off x="7482112" y="3323510"/>
            <a:ext cx="848930" cy="637491"/>
          </a:xfrm>
          <a:prstGeom prst="triangle">
            <a:avLst>
              <a:gd name="adj" fmla="val 50000"/>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isa</a:t>
            </a:r>
          </a:p>
        </p:txBody>
      </p:sp>
      <p:sp>
        <p:nvSpPr>
          <p:cNvPr id="21" name="Rectangle 13"/>
          <p:cNvSpPr>
            <a:spLocks noChangeArrowheads="1"/>
          </p:cNvSpPr>
          <p:nvPr/>
        </p:nvSpPr>
        <p:spPr bwMode="auto">
          <a:xfrm>
            <a:off x="3053217" y="4311186"/>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Sedan</a:t>
            </a:r>
          </a:p>
        </p:txBody>
      </p:sp>
      <p:sp>
        <p:nvSpPr>
          <p:cNvPr id="22" name="Rectangle 12"/>
          <p:cNvSpPr>
            <a:spLocks noChangeArrowheads="1"/>
          </p:cNvSpPr>
          <p:nvPr/>
        </p:nvSpPr>
        <p:spPr bwMode="auto">
          <a:xfrm>
            <a:off x="7906577" y="4311186"/>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Truck</a:t>
            </a:r>
          </a:p>
        </p:txBody>
      </p:sp>
      <p:sp>
        <p:nvSpPr>
          <p:cNvPr id="23" name="Oval 22"/>
          <p:cNvSpPr>
            <a:spLocks noChangeArrowheads="1"/>
          </p:cNvSpPr>
          <p:nvPr/>
        </p:nvSpPr>
        <p:spPr bwMode="auto">
          <a:xfrm>
            <a:off x="9702642" y="4306161"/>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Axles</a:t>
            </a:r>
          </a:p>
        </p:txBody>
      </p:sp>
      <p:sp>
        <p:nvSpPr>
          <p:cNvPr id="24" name="Oval 17"/>
          <p:cNvSpPr>
            <a:spLocks noChangeArrowheads="1"/>
          </p:cNvSpPr>
          <p:nvPr/>
        </p:nvSpPr>
        <p:spPr bwMode="auto">
          <a:xfrm>
            <a:off x="9440167" y="3668229"/>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Capacity</a:t>
            </a:r>
          </a:p>
        </p:txBody>
      </p:sp>
      <p:sp>
        <p:nvSpPr>
          <p:cNvPr id="25" name="Oval 18"/>
          <p:cNvSpPr>
            <a:spLocks noChangeArrowheads="1"/>
          </p:cNvSpPr>
          <p:nvPr/>
        </p:nvSpPr>
        <p:spPr bwMode="auto">
          <a:xfrm>
            <a:off x="1243625" y="4306161"/>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Seats</a:t>
            </a:r>
          </a:p>
        </p:txBody>
      </p:sp>
      <p:sp>
        <p:nvSpPr>
          <p:cNvPr id="26" name="Oval 6"/>
          <p:cNvSpPr>
            <a:spLocks noChangeArrowheads="1"/>
          </p:cNvSpPr>
          <p:nvPr/>
        </p:nvSpPr>
        <p:spPr bwMode="auto">
          <a:xfrm>
            <a:off x="6231619" y="2151212"/>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VIN</a:t>
            </a:r>
          </a:p>
        </p:txBody>
      </p:sp>
      <p:sp>
        <p:nvSpPr>
          <p:cNvPr id="27" name="Rectangle 5"/>
          <p:cNvSpPr>
            <a:spLocks noChangeArrowheads="1"/>
          </p:cNvSpPr>
          <p:nvPr/>
        </p:nvSpPr>
        <p:spPr bwMode="auto">
          <a:xfrm>
            <a:off x="5479897" y="2897240"/>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Vehicles</a:t>
            </a:r>
          </a:p>
        </p:txBody>
      </p:sp>
      <p:cxnSp>
        <p:nvCxnSpPr>
          <p:cNvPr id="29" name="Straight Connector 28"/>
          <p:cNvCxnSpPr>
            <a:stCxn id="27" idx="1"/>
            <a:endCxn id="12" idx="0"/>
          </p:cNvCxnSpPr>
          <p:nvPr/>
        </p:nvCxnSpPr>
        <p:spPr>
          <a:xfrm flipH="1">
            <a:off x="4424817" y="3125840"/>
            <a:ext cx="1055080" cy="197669"/>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27" idx="3"/>
            <a:endCxn id="13" idx="0"/>
          </p:cNvCxnSpPr>
          <p:nvPr/>
        </p:nvCxnSpPr>
        <p:spPr>
          <a:xfrm>
            <a:off x="6851497" y="3125840"/>
            <a:ext cx="1055080" cy="19767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12" idx="3"/>
            <a:endCxn id="21" idx="0"/>
          </p:cNvCxnSpPr>
          <p:nvPr/>
        </p:nvCxnSpPr>
        <p:spPr>
          <a:xfrm flipH="1">
            <a:off x="3739017" y="3961000"/>
            <a:ext cx="685800" cy="35018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13" idx="3"/>
            <a:endCxn id="22" idx="0"/>
          </p:cNvCxnSpPr>
          <p:nvPr/>
        </p:nvCxnSpPr>
        <p:spPr>
          <a:xfrm>
            <a:off x="7906577" y="3961001"/>
            <a:ext cx="685800" cy="35018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10" idx="5"/>
            <a:endCxn id="27" idx="0"/>
          </p:cNvCxnSpPr>
          <p:nvPr/>
        </p:nvCxnSpPr>
        <p:spPr>
          <a:xfrm>
            <a:off x="5715802" y="1846193"/>
            <a:ext cx="449895" cy="105104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27" idx="0"/>
            <a:endCxn id="26" idx="3"/>
          </p:cNvCxnSpPr>
          <p:nvPr/>
        </p:nvCxnSpPr>
        <p:spPr>
          <a:xfrm flipV="1">
            <a:off x="6165697" y="2541457"/>
            <a:ext cx="266788" cy="35578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1" idx="1"/>
            <a:endCxn id="25" idx="6"/>
          </p:cNvCxnSpPr>
          <p:nvPr/>
        </p:nvCxnSpPr>
        <p:spPr>
          <a:xfrm flipH="1" flipV="1">
            <a:off x="2615225" y="4534761"/>
            <a:ext cx="437992" cy="502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stCxn id="22" idx="3"/>
            <a:endCxn id="23" idx="2"/>
          </p:cNvCxnSpPr>
          <p:nvPr/>
        </p:nvCxnSpPr>
        <p:spPr>
          <a:xfrm flipV="1">
            <a:off x="9278177" y="4534761"/>
            <a:ext cx="424465" cy="502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22" idx="3"/>
            <a:endCxn id="24" idx="3"/>
          </p:cNvCxnSpPr>
          <p:nvPr/>
        </p:nvCxnSpPr>
        <p:spPr>
          <a:xfrm flipV="1">
            <a:off x="9278177" y="4058474"/>
            <a:ext cx="362856" cy="481312"/>
          </a:xfrm>
          <a:prstGeom prst="line">
            <a:avLst/>
          </a:prstGeom>
        </p:spPr>
        <p:style>
          <a:lnRef idx="1">
            <a:schemeClr val="dk1"/>
          </a:lnRef>
          <a:fillRef idx="0">
            <a:schemeClr val="dk1"/>
          </a:fillRef>
          <a:effectRef idx="0">
            <a:schemeClr val="dk1"/>
          </a:effectRef>
          <a:fontRef idx="minor">
            <a:schemeClr val="tx1"/>
          </a:fontRef>
        </p:style>
      </p:cxnSp>
      <p:sp>
        <p:nvSpPr>
          <p:cNvPr id="67" name="Rounded Rectangle 66"/>
          <p:cNvSpPr/>
          <p:nvPr/>
        </p:nvSpPr>
        <p:spPr>
          <a:xfrm>
            <a:off x="5272315" y="1963068"/>
            <a:ext cx="5940168" cy="2944631"/>
          </a:xfrm>
          <a:prstGeom prst="roundRect">
            <a:avLst>
              <a:gd name="adj" fmla="val 8201"/>
            </a:avLst>
          </a:prstGeom>
          <a:noFill/>
          <a:ln w="38100">
            <a:solidFill>
              <a:schemeClr val="accent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Rounded Rectangle 67"/>
          <p:cNvSpPr/>
          <p:nvPr/>
        </p:nvSpPr>
        <p:spPr>
          <a:xfrm>
            <a:off x="1073743" y="2067337"/>
            <a:ext cx="6632984" cy="2907318"/>
          </a:xfrm>
          <a:prstGeom prst="roundRect">
            <a:avLst>
              <a:gd name="adj" fmla="val 8201"/>
            </a:avLst>
          </a:prstGeom>
          <a:noFill/>
          <a:ln w="38100">
            <a:solidFill>
              <a:schemeClr val="accent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ounded Rectangle 68"/>
          <p:cNvSpPr/>
          <p:nvPr/>
        </p:nvSpPr>
        <p:spPr>
          <a:xfrm>
            <a:off x="4495157" y="1289461"/>
            <a:ext cx="3351074" cy="2214340"/>
          </a:xfrm>
          <a:prstGeom prst="roundRect">
            <a:avLst>
              <a:gd name="adj" fmla="val 8201"/>
            </a:avLst>
          </a:prstGeom>
          <a:noFill/>
          <a:ln w="38100">
            <a:solidFill>
              <a:schemeClr val="accent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15E590F-70FC-4969-BD5B-ECEBA50C564B}"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48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处理弱实体集</a:t>
            </a:r>
            <a:endParaRPr lang="en-US" dirty="0"/>
          </a:p>
        </p:txBody>
      </p:sp>
      <p:sp>
        <p:nvSpPr>
          <p:cNvPr id="3" name="Content Placeholder 2"/>
          <p:cNvSpPr>
            <a:spLocks noGrp="1"/>
          </p:cNvSpPr>
          <p:nvPr>
            <p:ph idx="1"/>
          </p:nvPr>
        </p:nvSpPr>
        <p:spPr>
          <a:xfrm>
            <a:off x="587326" y="3541472"/>
            <a:ext cx="11370212" cy="2766143"/>
          </a:xfrm>
        </p:spPr>
        <p:txBody>
          <a:bodyPr>
            <a:normAutofit/>
          </a:bodyPr>
          <a:lstStyle/>
          <a:p>
            <a:endParaRPr lang="en-US" dirty="0"/>
          </a:p>
          <a:p>
            <a:pPr>
              <a:defRPr/>
            </a:pPr>
            <a:r>
              <a:rPr lang="zh-CN" altLang="en-US" dirty="0"/>
              <a:t>对于弱实体集，支持关系必须是具有引用完整性的多对一关系。</a:t>
            </a:r>
          </a:p>
          <a:p>
            <a:pPr>
              <a:defRPr/>
            </a:pPr>
            <a:r>
              <a:rPr lang="zh-CN" altLang="en-US" dirty="0"/>
              <a:t>与多对一关系类似，我们将关系和弱实体集结合起来创建一个关系表。</a:t>
            </a:r>
            <a:endParaRPr lang="en-US" dirty="0"/>
          </a:p>
          <a:p>
            <a:r>
              <a:rPr lang="en-US" sz="2400" dirty="0">
                <a:solidFill>
                  <a:schemeClr val="accent2"/>
                </a:solidFill>
              </a:rPr>
              <a:t>Buildings(</a:t>
            </a:r>
            <a:r>
              <a:rPr lang="en-US" sz="2400" u="sng" dirty="0">
                <a:solidFill>
                  <a:schemeClr val="accent2"/>
                </a:solidFill>
              </a:rPr>
              <a:t>Name</a:t>
            </a:r>
            <a:r>
              <a:rPr lang="en-US" sz="2400" dirty="0">
                <a:solidFill>
                  <a:schemeClr val="accent2"/>
                </a:solidFill>
              </a:rPr>
              <a:t>, Address, Designer)</a:t>
            </a:r>
          </a:p>
          <a:p>
            <a:r>
              <a:rPr lang="en-US" sz="2400" dirty="0">
                <a:solidFill>
                  <a:schemeClr val="accent2"/>
                </a:solidFill>
              </a:rPr>
              <a:t>Classrooms(</a:t>
            </a:r>
            <a:r>
              <a:rPr lang="en-US" sz="2400" u="sng" dirty="0" err="1">
                <a:solidFill>
                  <a:schemeClr val="accent2"/>
                </a:solidFill>
              </a:rPr>
              <a:t>Buildings.Name</a:t>
            </a:r>
            <a:r>
              <a:rPr lang="en-US" sz="2400" dirty="0">
                <a:solidFill>
                  <a:schemeClr val="accent2"/>
                </a:solidFill>
              </a:rPr>
              <a:t>, </a:t>
            </a:r>
            <a:r>
              <a:rPr lang="en-US" sz="2400" u="sng" dirty="0">
                <a:solidFill>
                  <a:schemeClr val="accent2"/>
                </a:solidFill>
              </a:rPr>
              <a:t>Number</a:t>
            </a:r>
            <a:r>
              <a:rPr lang="en-US" sz="2400" dirty="0">
                <a:solidFill>
                  <a:schemeClr val="accent2"/>
                </a:solidFill>
              </a:rPr>
              <a:t>, Space, Capacity)</a:t>
            </a:r>
          </a:p>
        </p:txBody>
      </p:sp>
      <p:grpSp>
        <p:nvGrpSpPr>
          <p:cNvPr id="29" name="Group 28"/>
          <p:cNvGrpSpPr/>
          <p:nvPr/>
        </p:nvGrpSpPr>
        <p:grpSpPr>
          <a:xfrm>
            <a:off x="847735" y="1519361"/>
            <a:ext cx="10498615" cy="1548636"/>
            <a:chOff x="847735" y="1519361"/>
            <a:chExt cx="10498615" cy="1548636"/>
          </a:xfrm>
        </p:grpSpPr>
        <p:sp>
          <p:nvSpPr>
            <p:cNvPr id="7" name="Oval 11"/>
            <p:cNvSpPr>
              <a:spLocks noChangeArrowheads="1"/>
            </p:cNvSpPr>
            <p:nvPr/>
          </p:nvSpPr>
          <p:spPr bwMode="auto">
            <a:xfrm>
              <a:off x="1157476" y="2610797"/>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Address</a:t>
              </a:r>
            </a:p>
          </p:txBody>
        </p:sp>
        <p:grpSp>
          <p:nvGrpSpPr>
            <p:cNvPr id="8" name="Group 7"/>
            <p:cNvGrpSpPr/>
            <p:nvPr/>
          </p:nvGrpSpPr>
          <p:grpSpPr>
            <a:xfrm>
              <a:off x="7620170" y="1519361"/>
              <a:ext cx="1554480" cy="640080"/>
              <a:chOff x="3275280" y="1858721"/>
              <a:chExt cx="1554480" cy="640080"/>
            </a:xfrm>
          </p:grpSpPr>
          <p:sp>
            <p:nvSpPr>
              <p:cNvPr id="9" name="Rectangle 6"/>
              <p:cNvSpPr>
                <a:spLocks noChangeArrowheads="1"/>
              </p:cNvSpPr>
              <p:nvPr/>
            </p:nvSpPr>
            <p:spPr bwMode="auto">
              <a:xfrm>
                <a:off x="3363133" y="1946630"/>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Classrooms</a:t>
                </a:r>
              </a:p>
            </p:txBody>
          </p:sp>
          <p:sp>
            <p:nvSpPr>
              <p:cNvPr id="10" name="Rectangle 13"/>
              <p:cNvSpPr>
                <a:spLocks noChangeArrowheads="1"/>
              </p:cNvSpPr>
              <p:nvPr/>
            </p:nvSpPr>
            <p:spPr bwMode="auto">
              <a:xfrm>
                <a:off x="3275280" y="1858721"/>
                <a:ext cx="1554480" cy="640080"/>
              </a:xfrm>
              <a:prstGeom prst="rect">
                <a:avLst/>
              </a:prstGeom>
              <a:noFill/>
              <a:ln w="12700">
                <a:headEnd/>
                <a:tailEnd/>
              </a:ln>
            </p:spPr>
            <p:style>
              <a:lnRef idx="2">
                <a:schemeClr val="accent2"/>
              </a:lnRef>
              <a:fillRef idx="1">
                <a:schemeClr val="lt1"/>
              </a:fillRef>
              <a:effectRef idx="0">
                <a:schemeClr val="accent2"/>
              </a:effectRef>
              <a:fontRef idx="minor">
                <a:schemeClr val="dk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 name="Oval 11"/>
            <p:cNvSpPr>
              <a:spLocks noChangeArrowheads="1"/>
            </p:cNvSpPr>
            <p:nvPr/>
          </p:nvSpPr>
          <p:spPr bwMode="auto">
            <a:xfrm>
              <a:off x="847735" y="1607270"/>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white"/>
                  </a:solidFill>
                  <a:effectLst/>
                  <a:uLnTx/>
                  <a:uFillTx/>
                  <a:latin typeface="Calibri" panose="020F0502020204030204"/>
                  <a:ea typeface="+mn-ea"/>
                  <a:cs typeface="+mn-cs"/>
                </a:rPr>
                <a:t>Name</a:t>
              </a:r>
            </a:p>
          </p:txBody>
        </p:sp>
        <p:sp>
          <p:nvSpPr>
            <p:cNvPr id="12" name="Oval 10"/>
            <p:cNvSpPr>
              <a:spLocks noChangeArrowheads="1"/>
            </p:cNvSpPr>
            <p:nvPr/>
          </p:nvSpPr>
          <p:spPr bwMode="auto">
            <a:xfrm>
              <a:off x="3018125" y="2610797"/>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Designer</a:t>
              </a:r>
            </a:p>
          </p:txBody>
        </p:sp>
        <p:grpSp>
          <p:nvGrpSpPr>
            <p:cNvPr id="13" name="Group 12"/>
            <p:cNvGrpSpPr/>
            <p:nvPr/>
          </p:nvGrpSpPr>
          <p:grpSpPr>
            <a:xfrm>
              <a:off x="5060506" y="1519361"/>
              <a:ext cx="1920240" cy="640080"/>
              <a:chOff x="5574686" y="1995611"/>
              <a:chExt cx="1920240" cy="640080"/>
            </a:xfrm>
          </p:grpSpPr>
          <p:sp>
            <p:nvSpPr>
              <p:cNvPr id="14" name="AutoShape 7"/>
              <p:cNvSpPr>
                <a:spLocks noChangeArrowheads="1"/>
              </p:cNvSpPr>
              <p:nvPr/>
            </p:nvSpPr>
            <p:spPr bwMode="auto">
              <a:xfrm>
                <a:off x="5803286" y="2087050"/>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Have</a:t>
                </a:r>
              </a:p>
            </p:txBody>
          </p:sp>
          <p:sp>
            <p:nvSpPr>
              <p:cNvPr id="15" name="AutoShape 7"/>
              <p:cNvSpPr>
                <a:spLocks noChangeArrowheads="1"/>
              </p:cNvSpPr>
              <p:nvPr/>
            </p:nvSpPr>
            <p:spPr bwMode="auto">
              <a:xfrm>
                <a:off x="5574686" y="1995611"/>
                <a:ext cx="1920240" cy="640080"/>
              </a:xfrm>
              <a:prstGeom prst="diamond">
                <a:avLst/>
              </a:prstGeom>
              <a:no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 name="Rectangle 6"/>
            <p:cNvSpPr>
              <a:spLocks noChangeArrowheads="1"/>
            </p:cNvSpPr>
            <p:nvPr/>
          </p:nvSpPr>
          <p:spPr bwMode="auto">
            <a:xfrm>
              <a:off x="3019435" y="1607270"/>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Buildings</a:t>
              </a:r>
            </a:p>
          </p:txBody>
        </p:sp>
        <p:sp>
          <p:nvSpPr>
            <p:cNvPr id="17" name="Oval 11"/>
            <p:cNvSpPr>
              <a:spLocks noChangeArrowheads="1"/>
            </p:cNvSpPr>
            <p:nvPr/>
          </p:nvSpPr>
          <p:spPr bwMode="auto">
            <a:xfrm>
              <a:off x="9974750" y="1607270"/>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white"/>
                  </a:solidFill>
                  <a:effectLst/>
                  <a:uLnTx/>
                  <a:uFillTx/>
                  <a:latin typeface="Calibri" panose="020F0502020204030204"/>
                  <a:ea typeface="+mn-ea"/>
                  <a:cs typeface="+mn-cs"/>
                </a:rPr>
                <a:t>Number</a:t>
              </a:r>
            </a:p>
          </p:txBody>
        </p:sp>
        <p:sp>
          <p:nvSpPr>
            <p:cNvPr id="18" name="Oval 11"/>
            <p:cNvSpPr>
              <a:spLocks noChangeArrowheads="1"/>
            </p:cNvSpPr>
            <p:nvPr/>
          </p:nvSpPr>
          <p:spPr bwMode="auto">
            <a:xfrm>
              <a:off x="9568672" y="2574371"/>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Capacity</a:t>
              </a:r>
            </a:p>
          </p:txBody>
        </p:sp>
        <p:sp>
          <p:nvSpPr>
            <p:cNvPr id="19" name="Oval 11"/>
            <p:cNvSpPr>
              <a:spLocks noChangeArrowheads="1"/>
            </p:cNvSpPr>
            <p:nvPr/>
          </p:nvSpPr>
          <p:spPr bwMode="auto">
            <a:xfrm>
              <a:off x="7708023" y="2567981"/>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Space</a:t>
              </a:r>
            </a:p>
          </p:txBody>
        </p:sp>
        <p:cxnSp>
          <p:nvCxnSpPr>
            <p:cNvPr id="20" name="Straight Connector 19"/>
            <p:cNvCxnSpPr>
              <a:stCxn id="16" idx="3"/>
              <a:endCxn id="15" idx="1"/>
            </p:cNvCxnSpPr>
            <p:nvPr/>
          </p:nvCxnSpPr>
          <p:spPr>
            <a:xfrm>
              <a:off x="4391035" y="1835870"/>
              <a:ext cx="669471" cy="353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5" idx="3"/>
              <a:endCxn id="10" idx="1"/>
            </p:cNvCxnSpPr>
            <p:nvPr/>
          </p:nvCxnSpPr>
          <p:spPr>
            <a:xfrm>
              <a:off x="6980746" y="1839401"/>
              <a:ext cx="639424"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1" idx="6"/>
              <a:endCxn id="16" idx="1"/>
            </p:cNvCxnSpPr>
            <p:nvPr/>
          </p:nvCxnSpPr>
          <p:spPr>
            <a:xfrm>
              <a:off x="2219335" y="1835870"/>
              <a:ext cx="80010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6" idx="2"/>
              <a:endCxn id="12" idx="0"/>
            </p:cNvCxnSpPr>
            <p:nvPr/>
          </p:nvCxnSpPr>
          <p:spPr>
            <a:xfrm flipH="1">
              <a:off x="3703925" y="2064470"/>
              <a:ext cx="1310" cy="546327"/>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endCxn id="7" idx="7"/>
            </p:cNvCxnSpPr>
            <p:nvPr/>
          </p:nvCxnSpPr>
          <p:spPr>
            <a:xfrm flipH="1">
              <a:off x="2328210" y="2064470"/>
              <a:ext cx="689915" cy="61328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0" idx="2"/>
              <a:endCxn id="19" idx="0"/>
            </p:cNvCxnSpPr>
            <p:nvPr/>
          </p:nvCxnSpPr>
          <p:spPr>
            <a:xfrm flipH="1">
              <a:off x="8393823" y="2159441"/>
              <a:ext cx="3587" cy="40854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0" idx="3"/>
              <a:endCxn id="17" idx="2"/>
            </p:cNvCxnSpPr>
            <p:nvPr/>
          </p:nvCxnSpPr>
          <p:spPr>
            <a:xfrm flipV="1">
              <a:off x="9174650" y="1835870"/>
              <a:ext cx="800100" cy="353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8" idx="1"/>
            </p:cNvCxnSpPr>
            <p:nvPr/>
          </p:nvCxnSpPr>
          <p:spPr>
            <a:xfrm flipH="1" flipV="1">
              <a:off x="9170799" y="2155910"/>
              <a:ext cx="598739" cy="485416"/>
            </a:xfrm>
            <a:prstGeom prst="line">
              <a:avLst/>
            </a:prstGeom>
          </p:spPr>
          <p:style>
            <a:lnRef idx="1">
              <a:schemeClr val="dk1"/>
            </a:lnRef>
            <a:fillRef idx="0">
              <a:schemeClr val="dk1"/>
            </a:fillRef>
            <a:effectRef idx="0">
              <a:schemeClr val="dk1"/>
            </a:effectRef>
            <a:fontRef idx="minor">
              <a:schemeClr val="tx1"/>
            </a:fontRef>
          </p:style>
        </p:cxnSp>
        <p:sp>
          <p:nvSpPr>
            <p:cNvPr id="28" name="Arc 27"/>
            <p:cNvSpPr/>
            <p:nvPr/>
          </p:nvSpPr>
          <p:spPr>
            <a:xfrm flipH="1" flipV="1">
              <a:off x="4391061" y="1717038"/>
              <a:ext cx="228574" cy="228574"/>
            </a:xfrm>
            <a:prstGeom prst="arc">
              <a:avLst>
                <a:gd name="adj1" fmla="val 16200000"/>
                <a:gd name="adj2" fmla="val 5382705"/>
              </a:avLst>
            </a:prstGeom>
            <a:ln w="12700"/>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Date Placeholder 29"/>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9F4F471-DB95-4BA9-AC3B-33642CB3354D}"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1" name="Footer Placeholder 30"/>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32" name="Slide Number Placeholder 3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639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zh-CN" altLang="en-US" dirty="0">
                <a:solidFill>
                  <a:schemeClr val="tx1"/>
                </a:solidFill>
              </a:rPr>
              <a:t>规范化</a:t>
            </a:r>
            <a:endParaRPr lang="en-US" dirty="0">
              <a:solidFill>
                <a:schemeClr val="tx1"/>
              </a:solidFill>
            </a:endParaRPr>
          </a:p>
        </p:txBody>
      </p:sp>
      <p:sp>
        <p:nvSpPr>
          <p:cNvPr id="9" name="Content Placeholder 8"/>
          <p:cNvSpPr>
            <a:spLocks noGrp="1"/>
          </p:cNvSpPr>
          <p:nvPr>
            <p:ph idx="1"/>
          </p:nvPr>
        </p:nvSpPr>
        <p:spPr>
          <a:xfrm>
            <a:off x="957757" y="2091620"/>
            <a:ext cx="4539260" cy="4041946"/>
          </a:xfrm>
        </p:spPr>
        <p:txBody>
          <a:bodyPr>
            <a:noAutofit/>
          </a:bodyPr>
          <a:lstStyle/>
          <a:p>
            <a:r>
              <a:rPr lang="zh-CN" altLang="en-US" dirty="0">
                <a:solidFill>
                  <a:schemeClr val="accent2"/>
                </a:solidFill>
              </a:rPr>
              <a:t>概念模型：</a:t>
            </a:r>
            <a:endParaRPr lang="en-US" dirty="0"/>
          </a:p>
          <a:p>
            <a:r>
              <a:rPr lang="zh-CN" altLang="en-US" dirty="0">
                <a:solidFill>
                  <a:schemeClr val="accent2"/>
                </a:solidFill>
              </a:rPr>
              <a:t>关系型模型</a:t>
            </a:r>
            <a:endParaRPr lang="en-US" dirty="0">
              <a:solidFill>
                <a:schemeClr val="accent2"/>
              </a:solidFill>
            </a:endParaRPr>
          </a:p>
          <a:p>
            <a:pPr lvl="1"/>
            <a:r>
              <a:rPr lang="zh-CN" altLang="en-US" dirty="0"/>
              <a:t>可能包含不需要的函数依赖项</a:t>
            </a:r>
            <a:endParaRPr lang="en-US" dirty="0"/>
          </a:p>
          <a:p>
            <a:r>
              <a:rPr lang="zh-CN" altLang="en-US" dirty="0">
                <a:solidFill>
                  <a:schemeClr val="accent2"/>
                </a:solidFill>
              </a:rPr>
              <a:t>规范化</a:t>
            </a:r>
            <a:r>
              <a:rPr lang="en-US" dirty="0">
                <a:solidFill>
                  <a:schemeClr val="accent2"/>
                </a:solidFill>
              </a:rPr>
              <a:t>:</a:t>
            </a:r>
          </a:p>
          <a:p>
            <a:pPr lvl="1"/>
            <a:r>
              <a:rPr lang="zh-CN" altLang="en-US" dirty="0"/>
              <a:t>消除异常</a:t>
            </a:r>
            <a:endParaRPr lang="en-US" altLang="zh-CN" dirty="0"/>
          </a:p>
          <a:p>
            <a:pPr lvl="1"/>
            <a:r>
              <a:rPr lang="zh-CN" altLang="en-US" dirty="0"/>
              <a:t>减少冗余和依赖</a:t>
            </a:r>
            <a:endParaRPr lang="en-US" dirty="0"/>
          </a:p>
          <a:p>
            <a:pPr lvl="2"/>
            <a:r>
              <a:rPr lang="zh-CN" altLang="en-US" dirty="0"/>
              <a:t>将较大的表划分为较小的表</a:t>
            </a:r>
            <a:r>
              <a:rPr lang="en-US" dirty="0"/>
              <a:t> </a:t>
            </a:r>
          </a:p>
          <a:p>
            <a:pPr lvl="2"/>
            <a:r>
              <a:rPr lang="zh-CN" altLang="en-US" dirty="0"/>
              <a:t>用关系将它们链接起来</a:t>
            </a:r>
            <a:endParaRPr lang="en-US" dirty="0"/>
          </a:p>
          <a:p>
            <a:endParaRPr lang="en-US" dirty="0"/>
          </a:p>
        </p:txBody>
      </p:sp>
      <p:cxnSp>
        <p:nvCxnSpPr>
          <p:cNvPr id="86" name="Straight Arrow Connector 85"/>
          <p:cNvCxnSpPr/>
          <p:nvPr/>
        </p:nvCxnSpPr>
        <p:spPr>
          <a:xfrm>
            <a:off x="11155680" y="2857500"/>
            <a:ext cx="0" cy="2297428"/>
          </a:xfrm>
          <a:prstGeom prst="straightConnector1">
            <a:avLst/>
          </a:prstGeom>
          <a:ln w="38100">
            <a:tailEnd type="arrow"/>
          </a:ln>
        </p:spPr>
        <p:style>
          <a:lnRef idx="1">
            <a:schemeClr val="accent5"/>
          </a:lnRef>
          <a:fillRef idx="0">
            <a:schemeClr val="accent5"/>
          </a:fillRef>
          <a:effectRef idx="0">
            <a:schemeClr val="accent5"/>
          </a:effectRef>
          <a:fontRef idx="minor">
            <a:schemeClr val="tx1"/>
          </a:fontRef>
        </p:style>
      </p:cxnSp>
      <p:grpSp>
        <p:nvGrpSpPr>
          <p:cNvPr id="123" name="Group 122"/>
          <p:cNvGrpSpPr/>
          <p:nvPr/>
        </p:nvGrpSpPr>
        <p:grpSpPr>
          <a:xfrm>
            <a:off x="5065639" y="1928189"/>
            <a:ext cx="5977558" cy="1116502"/>
            <a:chOff x="4333864" y="1732433"/>
            <a:chExt cx="5977558" cy="1116502"/>
          </a:xfrm>
        </p:grpSpPr>
        <p:sp>
          <p:nvSpPr>
            <p:cNvPr id="87" name="AutoShape 14"/>
            <p:cNvSpPr>
              <a:spLocks noChangeArrowheads="1"/>
            </p:cNvSpPr>
            <p:nvPr/>
          </p:nvSpPr>
          <p:spPr bwMode="auto">
            <a:xfrm>
              <a:off x="6657617" y="2391735"/>
              <a:ext cx="1371600" cy="457200"/>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R</a:t>
              </a:r>
            </a:p>
          </p:txBody>
        </p:sp>
        <p:sp>
          <p:nvSpPr>
            <p:cNvPr id="88" name="Rectangle 15"/>
            <p:cNvSpPr>
              <a:spLocks noChangeArrowheads="1"/>
            </p:cNvSpPr>
            <p:nvPr/>
          </p:nvSpPr>
          <p:spPr bwMode="auto">
            <a:xfrm>
              <a:off x="8482622" y="2391735"/>
              <a:ext cx="9144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F</a:t>
              </a:r>
            </a:p>
          </p:txBody>
        </p:sp>
        <p:sp>
          <p:nvSpPr>
            <p:cNvPr id="89" name="Rectangle 16"/>
            <p:cNvSpPr>
              <a:spLocks noChangeArrowheads="1"/>
            </p:cNvSpPr>
            <p:nvPr/>
          </p:nvSpPr>
          <p:spPr bwMode="auto">
            <a:xfrm>
              <a:off x="5248264" y="2391735"/>
              <a:ext cx="9144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E</a:t>
              </a:r>
            </a:p>
          </p:txBody>
        </p:sp>
        <p:sp>
          <p:nvSpPr>
            <p:cNvPr id="90" name="Oval 17"/>
            <p:cNvSpPr>
              <a:spLocks noChangeArrowheads="1"/>
            </p:cNvSpPr>
            <p:nvPr/>
          </p:nvSpPr>
          <p:spPr bwMode="auto">
            <a:xfrm>
              <a:off x="6156658" y="1732433"/>
              <a:ext cx="9144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a</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Oval 25"/>
            <p:cNvSpPr>
              <a:spLocks noChangeArrowheads="1"/>
            </p:cNvSpPr>
            <p:nvPr/>
          </p:nvSpPr>
          <p:spPr bwMode="auto">
            <a:xfrm>
              <a:off x="4333864" y="1732433"/>
              <a:ext cx="9144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cxnSp>
          <p:nvCxnSpPr>
            <p:cNvPr id="94" name="AutoShape 26"/>
            <p:cNvCxnSpPr>
              <a:cxnSpLocks noChangeShapeType="1"/>
              <a:stCxn id="89" idx="0"/>
              <a:endCxn id="93" idx="5"/>
            </p:cNvCxnSpPr>
            <p:nvPr/>
          </p:nvCxnSpPr>
          <p:spPr bwMode="auto">
            <a:xfrm flipH="1" flipV="1">
              <a:off x="5114353" y="2122678"/>
              <a:ext cx="591111" cy="26905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5" name="AutoShape 27"/>
            <p:cNvCxnSpPr>
              <a:cxnSpLocks noChangeShapeType="1"/>
              <a:stCxn id="89" idx="0"/>
              <a:endCxn id="90" idx="3"/>
            </p:cNvCxnSpPr>
            <p:nvPr/>
          </p:nvCxnSpPr>
          <p:spPr bwMode="auto">
            <a:xfrm flipV="1">
              <a:off x="5705464" y="2122678"/>
              <a:ext cx="585105" cy="26905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8" name="AutoShape 30"/>
            <p:cNvCxnSpPr>
              <a:cxnSpLocks noChangeShapeType="1"/>
              <a:stCxn id="87" idx="3"/>
              <a:endCxn id="88" idx="1"/>
            </p:cNvCxnSpPr>
            <p:nvPr/>
          </p:nvCxnSpPr>
          <p:spPr bwMode="auto">
            <a:xfrm>
              <a:off x="8029217" y="2620335"/>
              <a:ext cx="453405" cy="0"/>
            </a:xfrm>
            <a:prstGeom prst="straightConnector1">
              <a:avLst/>
            </a:prstGeom>
            <a:noFill/>
            <a:ln w="12700">
              <a:solidFill>
                <a:schemeClr val="tx1"/>
              </a:solidFill>
              <a:round/>
              <a:headEnd/>
              <a:tailEnd type="arrow"/>
            </a:ln>
            <a:extLst>
              <a:ext uri="{909E8E84-426E-40DD-AFC4-6F175D3DCCD1}">
                <a14:hiddenFill xmlns:a14="http://schemas.microsoft.com/office/drawing/2010/main">
                  <a:noFill/>
                </a14:hiddenFill>
              </a:ext>
            </a:extLst>
          </p:spPr>
        </p:cxnSp>
        <p:sp>
          <p:nvSpPr>
            <p:cNvPr id="99" name="Oval 19"/>
            <p:cNvSpPr>
              <a:spLocks noChangeArrowheads="1"/>
            </p:cNvSpPr>
            <p:nvPr/>
          </p:nvSpPr>
          <p:spPr bwMode="auto">
            <a:xfrm>
              <a:off x="9397022" y="1732433"/>
              <a:ext cx="9144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d</a:t>
              </a:r>
            </a:p>
          </p:txBody>
        </p:sp>
        <p:sp>
          <p:nvSpPr>
            <p:cNvPr id="100" name="Oval 20"/>
            <p:cNvSpPr>
              <a:spLocks noChangeArrowheads="1"/>
            </p:cNvSpPr>
            <p:nvPr/>
          </p:nvSpPr>
          <p:spPr bwMode="auto">
            <a:xfrm>
              <a:off x="7568222" y="1734500"/>
              <a:ext cx="9144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c</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1" name="Straight Connector 100"/>
            <p:cNvCxnSpPr>
              <a:stCxn id="100" idx="5"/>
              <a:endCxn id="88" idx="0"/>
            </p:cNvCxnSpPr>
            <p:nvPr/>
          </p:nvCxnSpPr>
          <p:spPr>
            <a:xfrm>
              <a:off x="8348711" y="2124745"/>
              <a:ext cx="591111" cy="266990"/>
            </a:xfrm>
            <a:prstGeom prst="line">
              <a:avLst/>
            </a:prstGeom>
            <a:ln w="12700"/>
          </p:spPr>
          <p:style>
            <a:lnRef idx="1">
              <a:schemeClr val="dk1"/>
            </a:lnRef>
            <a:fillRef idx="0">
              <a:schemeClr val="dk1"/>
            </a:fillRef>
            <a:effectRef idx="0">
              <a:schemeClr val="dk1"/>
            </a:effectRef>
            <a:fontRef idx="minor">
              <a:schemeClr val="tx1"/>
            </a:fontRef>
          </p:style>
        </p:cxnSp>
        <p:cxnSp>
          <p:nvCxnSpPr>
            <p:cNvPr id="102" name="Straight Connector 101"/>
            <p:cNvCxnSpPr>
              <a:stCxn id="99" idx="3"/>
              <a:endCxn id="88" idx="0"/>
            </p:cNvCxnSpPr>
            <p:nvPr/>
          </p:nvCxnSpPr>
          <p:spPr>
            <a:xfrm flipH="1">
              <a:off x="8939822" y="2122678"/>
              <a:ext cx="591111" cy="269057"/>
            </a:xfrm>
            <a:prstGeom prst="line">
              <a:avLst/>
            </a:prstGeom>
            <a:ln w="12700"/>
          </p:spPr>
          <p:style>
            <a:lnRef idx="1">
              <a:schemeClr val="dk1"/>
            </a:lnRef>
            <a:fillRef idx="0">
              <a:schemeClr val="dk1"/>
            </a:fillRef>
            <a:effectRef idx="0">
              <a:schemeClr val="dk1"/>
            </a:effectRef>
            <a:fontRef idx="minor">
              <a:schemeClr val="tx1"/>
            </a:fontRef>
          </p:style>
        </p:cxnSp>
        <p:cxnSp>
          <p:nvCxnSpPr>
            <p:cNvPr id="103" name="Straight Connector 102"/>
            <p:cNvCxnSpPr>
              <a:stCxn id="87" idx="1"/>
              <a:endCxn id="89" idx="3"/>
            </p:cNvCxnSpPr>
            <p:nvPr/>
          </p:nvCxnSpPr>
          <p:spPr>
            <a:xfrm flipH="1">
              <a:off x="6162664" y="2620335"/>
              <a:ext cx="494953" cy="0"/>
            </a:xfrm>
            <a:prstGeom prst="line">
              <a:avLst/>
            </a:prstGeom>
            <a:ln w="12700"/>
          </p:spPr>
          <p:style>
            <a:lnRef idx="1">
              <a:schemeClr val="dk1"/>
            </a:lnRef>
            <a:fillRef idx="0">
              <a:schemeClr val="dk1"/>
            </a:fillRef>
            <a:effectRef idx="0">
              <a:schemeClr val="dk1"/>
            </a:effectRef>
            <a:fontRef idx="minor">
              <a:schemeClr val="tx1"/>
            </a:fontRef>
          </p:style>
        </p:cxnSp>
      </p:grpSp>
      <p:graphicFrame>
        <p:nvGraphicFramePr>
          <p:cNvPr id="124" name="Table 123"/>
          <p:cNvGraphicFramePr>
            <a:graphicFrameLocks noGrp="1"/>
          </p:cNvGraphicFramePr>
          <p:nvPr/>
        </p:nvGraphicFramePr>
        <p:xfrm>
          <a:off x="5890003" y="3518007"/>
          <a:ext cx="1408460" cy="1066800"/>
        </p:xfrm>
        <a:graphic>
          <a:graphicData uri="http://schemas.openxmlformats.org/drawingml/2006/table">
            <a:tbl>
              <a:tblPr firstRow="1" bandRow="1">
                <a:tableStyleId>{5940675A-B579-460E-94D1-54222C63F5DA}</a:tableStyleId>
              </a:tblPr>
              <a:tblGrid>
                <a:gridCol w="352115">
                  <a:extLst>
                    <a:ext uri="{9D8B030D-6E8A-4147-A177-3AD203B41FA5}">
                      <a16:colId xmlns:a16="http://schemas.microsoft.com/office/drawing/2014/main" val="2643039644"/>
                    </a:ext>
                  </a:extLst>
                </a:gridCol>
                <a:gridCol w="352115">
                  <a:extLst>
                    <a:ext uri="{9D8B030D-6E8A-4147-A177-3AD203B41FA5}">
                      <a16:colId xmlns:a16="http://schemas.microsoft.com/office/drawing/2014/main" val="734384818"/>
                    </a:ext>
                  </a:extLst>
                </a:gridCol>
                <a:gridCol w="352115">
                  <a:extLst>
                    <a:ext uri="{9D8B030D-6E8A-4147-A177-3AD203B41FA5}">
                      <a16:colId xmlns:a16="http://schemas.microsoft.com/office/drawing/2014/main" val="919680632"/>
                    </a:ext>
                  </a:extLst>
                </a:gridCol>
                <a:gridCol w="352115">
                  <a:extLst>
                    <a:ext uri="{9D8B030D-6E8A-4147-A177-3AD203B41FA5}">
                      <a16:colId xmlns:a16="http://schemas.microsoft.com/office/drawing/2014/main" val="4245488441"/>
                    </a:ext>
                  </a:extLst>
                </a:gridCol>
              </a:tblGrid>
              <a:tr h="164131">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2164438420"/>
                  </a:ext>
                </a:extLst>
              </a:tr>
              <a:tr h="164131">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3549294787"/>
                  </a:ext>
                </a:extLst>
              </a:tr>
              <a:tr h="164131">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227807741"/>
                  </a:ext>
                </a:extLst>
              </a:tr>
              <a:tr h="164131">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383874105"/>
                  </a:ext>
                </a:extLst>
              </a:tr>
              <a:tr h="164131">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578892628"/>
                  </a:ext>
                </a:extLst>
              </a:tr>
            </a:tbl>
          </a:graphicData>
        </a:graphic>
      </p:graphicFrame>
      <p:graphicFrame>
        <p:nvGraphicFramePr>
          <p:cNvPr id="125" name="Table 124"/>
          <p:cNvGraphicFramePr>
            <a:graphicFrameLocks noGrp="1"/>
          </p:cNvGraphicFramePr>
          <p:nvPr/>
        </p:nvGraphicFramePr>
        <p:xfrm>
          <a:off x="8416274" y="3518007"/>
          <a:ext cx="1897698" cy="853440"/>
        </p:xfrm>
        <a:graphic>
          <a:graphicData uri="http://schemas.openxmlformats.org/drawingml/2006/table">
            <a:tbl>
              <a:tblPr firstRow="1" bandRow="1">
                <a:tableStyleId>{5940675A-B579-460E-94D1-54222C63F5DA}</a:tableStyleId>
              </a:tblPr>
              <a:tblGrid>
                <a:gridCol w="316283">
                  <a:extLst>
                    <a:ext uri="{9D8B030D-6E8A-4147-A177-3AD203B41FA5}">
                      <a16:colId xmlns:a16="http://schemas.microsoft.com/office/drawing/2014/main" val="2408947046"/>
                    </a:ext>
                  </a:extLst>
                </a:gridCol>
                <a:gridCol w="316283">
                  <a:extLst>
                    <a:ext uri="{9D8B030D-6E8A-4147-A177-3AD203B41FA5}">
                      <a16:colId xmlns:a16="http://schemas.microsoft.com/office/drawing/2014/main" val="683816080"/>
                    </a:ext>
                  </a:extLst>
                </a:gridCol>
                <a:gridCol w="316283">
                  <a:extLst>
                    <a:ext uri="{9D8B030D-6E8A-4147-A177-3AD203B41FA5}">
                      <a16:colId xmlns:a16="http://schemas.microsoft.com/office/drawing/2014/main" val="2643039644"/>
                    </a:ext>
                  </a:extLst>
                </a:gridCol>
                <a:gridCol w="316283">
                  <a:extLst>
                    <a:ext uri="{9D8B030D-6E8A-4147-A177-3AD203B41FA5}">
                      <a16:colId xmlns:a16="http://schemas.microsoft.com/office/drawing/2014/main" val="734384818"/>
                    </a:ext>
                  </a:extLst>
                </a:gridCol>
                <a:gridCol w="316283">
                  <a:extLst>
                    <a:ext uri="{9D8B030D-6E8A-4147-A177-3AD203B41FA5}">
                      <a16:colId xmlns:a16="http://schemas.microsoft.com/office/drawing/2014/main" val="919680632"/>
                    </a:ext>
                  </a:extLst>
                </a:gridCol>
                <a:gridCol w="316283">
                  <a:extLst>
                    <a:ext uri="{9D8B030D-6E8A-4147-A177-3AD203B41FA5}">
                      <a16:colId xmlns:a16="http://schemas.microsoft.com/office/drawing/2014/main" val="4245488441"/>
                    </a:ext>
                  </a:extLst>
                </a:gridCol>
              </a:tblGrid>
              <a:tr h="164131">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2164438420"/>
                  </a:ext>
                </a:extLst>
              </a:tr>
              <a:tr h="164131">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3549294787"/>
                  </a:ext>
                </a:extLst>
              </a:tr>
              <a:tr h="164131">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1227807741"/>
                  </a:ext>
                </a:extLst>
              </a:tr>
              <a:tr h="164131">
                <a:tc>
                  <a:txBody>
                    <a:bodyPr/>
                    <a:lstStyle/>
                    <a:p>
                      <a:endParaRPr lang="en-US" sz="800" dirty="0"/>
                    </a:p>
                  </a:txBody>
                  <a:tcPr/>
                </a:tc>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383874105"/>
                  </a:ext>
                </a:extLst>
              </a:tr>
            </a:tbl>
          </a:graphicData>
        </a:graphic>
      </p:graphicFrame>
      <p:graphicFrame>
        <p:nvGraphicFramePr>
          <p:cNvPr id="126" name="Table 125"/>
          <p:cNvGraphicFramePr>
            <a:graphicFrameLocks noGrp="1"/>
          </p:cNvGraphicFramePr>
          <p:nvPr/>
        </p:nvGraphicFramePr>
        <p:xfrm>
          <a:off x="5476132" y="5156762"/>
          <a:ext cx="650348" cy="1066800"/>
        </p:xfrm>
        <a:graphic>
          <a:graphicData uri="http://schemas.openxmlformats.org/drawingml/2006/table">
            <a:tbl>
              <a:tblPr firstRow="1" bandRow="1">
                <a:tableStyleId>{5C22544A-7EE6-4342-B048-85BDC9FD1C3A}</a:tableStyleId>
              </a:tblPr>
              <a:tblGrid>
                <a:gridCol w="325174">
                  <a:extLst>
                    <a:ext uri="{9D8B030D-6E8A-4147-A177-3AD203B41FA5}">
                      <a16:colId xmlns:a16="http://schemas.microsoft.com/office/drawing/2014/main" val="2787830075"/>
                    </a:ext>
                  </a:extLst>
                </a:gridCol>
                <a:gridCol w="325174">
                  <a:extLst>
                    <a:ext uri="{9D8B030D-6E8A-4147-A177-3AD203B41FA5}">
                      <a16:colId xmlns:a16="http://schemas.microsoft.com/office/drawing/2014/main" val="2050333127"/>
                    </a:ext>
                  </a:extLst>
                </a:gridCol>
              </a:tblGrid>
              <a:tr h="201757">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30149878"/>
                  </a:ext>
                </a:extLst>
              </a:tr>
              <a:tr h="201757">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2077355838"/>
                  </a:ext>
                </a:extLst>
              </a:tr>
              <a:tr h="201757">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904713751"/>
                  </a:ext>
                </a:extLst>
              </a:tr>
              <a:tr h="201757">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995992981"/>
                  </a:ext>
                </a:extLst>
              </a:tr>
              <a:tr h="201757">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180205303"/>
                  </a:ext>
                </a:extLst>
              </a:tr>
            </a:tbl>
          </a:graphicData>
        </a:graphic>
      </p:graphicFrame>
      <p:graphicFrame>
        <p:nvGraphicFramePr>
          <p:cNvPr id="26" name="Table 25"/>
          <p:cNvGraphicFramePr>
            <a:graphicFrameLocks noGrp="1"/>
          </p:cNvGraphicFramePr>
          <p:nvPr/>
        </p:nvGraphicFramePr>
        <p:xfrm>
          <a:off x="9663624" y="5156762"/>
          <a:ext cx="650348" cy="1066800"/>
        </p:xfrm>
        <a:graphic>
          <a:graphicData uri="http://schemas.openxmlformats.org/drawingml/2006/table">
            <a:tbl>
              <a:tblPr firstRow="1" bandRow="1">
                <a:tableStyleId>{5C22544A-7EE6-4342-B048-85BDC9FD1C3A}</a:tableStyleId>
              </a:tblPr>
              <a:tblGrid>
                <a:gridCol w="325174">
                  <a:extLst>
                    <a:ext uri="{9D8B030D-6E8A-4147-A177-3AD203B41FA5}">
                      <a16:colId xmlns:a16="http://schemas.microsoft.com/office/drawing/2014/main" val="2787830075"/>
                    </a:ext>
                  </a:extLst>
                </a:gridCol>
                <a:gridCol w="325174">
                  <a:extLst>
                    <a:ext uri="{9D8B030D-6E8A-4147-A177-3AD203B41FA5}">
                      <a16:colId xmlns:a16="http://schemas.microsoft.com/office/drawing/2014/main" val="2050333127"/>
                    </a:ext>
                  </a:extLst>
                </a:gridCol>
              </a:tblGrid>
              <a:tr h="201757">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30149878"/>
                  </a:ext>
                </a:extLst>
              </a:tr>
              <a:tr h="201757">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2077355838"/>
                  </a:ext>
                </a:extLst>
              </a:tr>
              <a:tr h="201757">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904713751"/>
                  </a:ext>
                </a:extLst>
              </a:tr>
              <a:tr h="201757">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995992981"/>
                  </a:ext>
                </a:extLst>
              </a:tr>
              <a:tr h="201757">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180205303"/>
                  </a:ext>
                </a:extLst>
              </a:tr>
            </a:tbl>
          </a:graphicData>
        </a:graphic>
      </p:graphicFrame>
      <p:graphicFrame>
        <p:nvGraphicFramePr>
          <p:cNvPr id="27" name="Table 26"/>
          <p:cNvGraphicFramePr>
            <a:graphicFrameLocks noGrp="1"/>
          </p:cNvGraphicFramePr>
          <p:nvPr/>
        </p:nvGraphicFramePr>
        <p:xfrm>
          <a:off x="6483367" y="5159398"/>
          <a:ext cx="1348000" cy="853440"/>
        </p:xfrm>
        <a:graphic>
          <a:graphicData uri="http://schemas.openxmlformats.org/drawingml/2006/table">
            <a:tbl>
              <a:tblPr firstRow="1" bandRow="1">
                <a:tableStyleId>{5C22544A-7EE6-4342-B048-85BDC9FD1C3A}</a:tableStyleId>
              </a:tblPr>
              <a:tblGrid>
                <a:gridCol w="269600">
                  <a:extLst>
                    <a:ext uri="{9D8B030D-6E8A-4147-A177-3AD203B41FA5}">
                      <a16:colId xmlns:a16="http://schemas.microsoft.com/office/drawing/2014/main" val="2787830075"/>
                    </a:ext>
                  </a:extLst>
                </a:gridCol>
                <a:gridCol w="269600">
                  <a:extLst>
                    <a:ext uri="{9D8B030D-6E8A-4147-A177-3AD203B41FA5}">
                      <a16:colId xmlns:a16="http://schemas.microsoft.com/office/drawing/2014/main" val="2050333127"/>
                    </a:ext>
                  </a:extLst>
                </a:gridCol>
                <a:gridCol w="269600">
                  <a:extLst>
                    <a:ext uri="{9D8B030D-6E8A-4147-A177-3AD203B41FA5}">
                      <a16:colId xmlns:a16="http://schemas.microsoft.com/office/drawing/2014/main" val="2045304438"/>
                    </a:ext>
                  </a:extLst>
                </a:gridCol>
                <a:gridCol w="269600">
                  <a:extLst>
                    <a:ext uri="{9D8B030D-6E8A-4147-A177-3AD203B41FA5}">
                      <a16:colId xmlns:a16="http://schemas.microsoft.com/office/drawing/2014/main" val="428860836"/>
                    </a:ext>
                  </a:extLst>
                </a:gridCol>
                <a:gridCol w="269600">
                  <a:extLst>
                    <a:ext uri="{9D8B030D-6E8A-4147-A177-3AD203B41FA5}">
                      <a16:colId xmlns:a16="http://schemas.microsoft.com/office/drawing/2014/main" val="3697176322"/>
                    </a:ext>
                  </a:extLst>
                </a:gridCol>
              </a:tblGrid>
              <a:tr h="189505">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30149878"/>
                  </a:ext>
                </a:extLst>
              </a:tr>
              <a:tr h="189505">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904713751"/>
                  </a:ext>
                </a:extLst>
              </a:tr>
              <a:tr h="189505">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995992981"/>
                  </a:ext>
                </a:extLst>
              </a:tr>
              <a:tr h="189505">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180205303"/>
                  </a:ext>
                </a:extLst>
              </a:tr>
            </a:tbl>
          </a:graphicData>
        </a:graphic>
      </p:graphicFrame>
      <p:graphicFrame>
        <p:nvGraphicFramePr>
          <p:cNvPr id="28" name="Table 27"/>
          <p:cNvGraphicFramePr>
            <a:graphicFrameLocks noGrp="1"/>
          </p:cNvGraphicFramePr>
          <p:nvPr/>
        </p:nvGraphicFramePr>
        <p:xfrm>
          <a:off x="8416274" y="5154928"/>
          <a:ext cx="863454" cy="853440"/>
        </p:xfrm>
        <a:graphic>
          <a:graphicData uri="http://schemas.openxmlformats.org/drawingml/2006/table">
            <a:tbl>
              <a:tblPr firstRow="1" bandRow="1">
                <a:tableStyleId>{5C22544A-7EE6-4342-B048-85BDC9FD1C3A}</a:tableStyleId>
              </a:tblPr>
              <a:tblGrid>
                <a:gridCol w="287818">
                  <a:extLst>
                    <a:ext uri="{9D8B030D-6E8A-4147-A177-3AD203B41FA5}">
                      <a16:colId xmlns:a16="http://schemas.microsoft.com/office/drawing/2014/main" val="2787830075"/>
                    </a:ext>
                  </a:extLst>
                </a:gridCol>
                <a:gridCol w="287818">
                  <a:extLst>
                    <a:ext uri="{9D8B030D-6E8A-4147-A177-3AD203B41FA5}">
                      <a16:colId xmlns:a16="http://schemas.microsoft.com/office/drawing/2014/main" val="2050333127"/>
                    </a:ext>
                  </a:extLst>
                </a:gridCol>
                <a:gridCol w="287818">
                  <a:extLst>
                    <a:ext uri="{9D8B030D-6E8A-4147-A177-3AD203B41FA5}">
                      <a16:colId xmlns:a16="http://schemas.microsoft.com/office/drawing/2014/main" val="2045304438"/>
                    </a:ext>
                  </a:extLst>
                </a:gridCol>
              </a:tblGrid>
              <a:tr h="189505">
                <a:tc>
                  <a:txBody>
                    <a:bodyPr/>
                    <a:lstStyle/>
                    <a:p>
                      <a:endParaRPr lang="en-US" sz="800" dirty="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30149878"/>
                  </a:ext>
                </a:extLst>
              </a:tr>
              <a:tr h="189505">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904713751"/>
                  </a:ext>
                </a:extLst>
              </a:tr>
              <a:tr h="189505">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995992981"/>
                  </a:ext>
                </a:extLst>
              </a:tr>
              <a:tr h="189505">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180205303"/>
                  </a:ext>
                </a:extLst>
              </a:tr>
            </a:tbl>
          </a:graphicData>
        </a:graphic>
      </p:graphicFrame>
      <p:cxnSp>
        <p:nvCxnSpPr>
          <p:cNvPr id="11" name="Straight Arrow Connector 10"/>
          <p:cNvCxnSpPr/>
          <p:nvPr/>
        </p:nvCxnSpPr>
        <p:spPr>
          <a:xfrm flipH="1">
            <a:off x="6057660" y="4743367"/>
            <a:ext cx="236477" cy="28838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65352" y="4743367"/>
            <a:ext cx="236477" cy="28838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848318" y="4632872"/>
            <a:ext cx="321986" cy="39266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9620367" y="4632872"/>
            <a:ext cx="321985" cy="39266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1097280" y="1240778"/>
            <a:ext cx="10058400" cy="78990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zh-CN" alt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宋体" panose="02010600030101010101" pitchFamily="2" charset="-122"/>
                <a:cs typeface="+mn-cs"/>
              </a:rPr>
              <a:t>关系模式设计</a:t>
            </a:r>
            <a:endParaRPr kumimoji="0" lang="en-US" sz="2800" b="0" i="1"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6" name="Date Placeholder 1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B3C9B34-2B45-488B-9714-67225CC5031A}"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 name="Footer Placeholder 16"/>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a:ln>
                  <a:noFill/>
                </a:ln>
                <a:solidFill>
                  <a:srgbClr val="FFFFFF"/>
                </a:solidFill>
                <a:effectLst/>
                <a:uLnTx/>
                <a:uFillTx/>
                <a:latin typeface="Calibri" panose="020F0502020204030204"/>
                <a:ea typeface="+mn-ea"/>
                <a:cs typeface="+mn-cs"/>
              </a:rPr>
              <a:t>CEE412 / CET522</a:t>
            </a:r>
            <a:endPar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18" name="Slide Number Placeholder 1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322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函数依赖</a:t>
            </a:r>
            <a:endParaRPr lang="en-US" dirty="0"/>
          </a:p>
        </p:txBody>
      </p:sp>
      <p:sp>
        <p:nvSpPr>
          <p:cNvPr id="3" name="Content Placeholder 2"/>
          <p:cNvSpPr>
            <a:spLocks noGrp="1"/>
          </p:cNvSpPr>
          <p:nvPr>
            <p:ph idx="1"/>
          </p:nvPr>
        </p:nvSpPr>
        <p:spPr/>
        <p:txBody>
          <a:bodyPr/>
          <a:lstStyle/>
          <a:p>
            <a:r>
              <a:rPr lang="zh-CN" altLang="en-US" dirty="0">
                <a:solidFill>
                  <a:schemeClr val="tx1"/>
                </a:solidFill>
              </a:rPr>
              <a:t>关系表</a:t>
            </a:r>
            <a:r>
              <a:rPr lang="en-US" altLang="zh-CN" dirty="0">
                <a:solidFill>
                  <a:schemeClr val="tx1"/>
                </a:solidFill>
              </a:rPr>
              <a:t>R</a:t>
            </a:r>
            <a:r>
              <a:rPr lang="zh-CN" altLang="en-US" dirty="0">
                <a:solidFill>
                  <a:schemeClr val="tx1"/>
                </a:solidFill>
              </a:rPr>
              <a:t>上的</a:t>
            </a:r>
            <a:r>
              <a:rPr lang="zh-CN" altLang="en-US" dirty="0">
                <a:solidFill>
                  <a:schemeClr val="accent2"/>
                </a:solidFill>
              </a:rPr>
              <a:t>函数依赖</a:t>
            </a:r>
            <a:r>
              <a:rPr lang="en-US" altLang="zh-CN" dirty="0">
                <a:solidFill>
                  <a:schemeClr val="accent2"/>
                </a:solidFill>
              </a:rPr>
              <a:t>(</a:t>
            </a:r>
            <a:r>
              <a:rPr lang="en-US" dirty="0">
                <a:solidFill>
                  <a:schemeClr val="accent2"/>
                </a:solidFill>
              </a:rPr>
              <a:t>FD)</a:t>
            </a:r>
            <a:r>
              <a:rPr lang="en-US" dirty="0"/>
              <a:t> </a:t>
            </a:r>
            <a:r>
              <a:rPr lang="zh-CN" altLang="en-US" dirty="0"/>
              <a:t>是如下的一种形式：</a:t>
            </a:r>
            <a:endParaRPr lang="en-US" dirty="0"/>
          </a:p>
          <a:p>
            <a:r>
              <a:rPr lang="zh-CN" altLang="en-US" sz="2400" dirty="0"/>
              <a:t>“如果</a:t>
            </a:r>
            <a:r>
              <a:rPr lang="en-US" altLang="zh-CN" sz="2400" dirty="0"/>
              <a:t>R</a:t>
            </a:r>
            <a:r>
              <a:rPr lang="zh-CN" altLang="en-US" sz="2400" dirty="0"/>
              <a:t>的两个元组在属性</a:t>
            </a:r>
            <a:r>
              <a:rPr lang="en-US" altLang="en-US" sz="2400" i="1" dirty="0"/>
              <a:t>A</a:t>
            </a:r>
            <a:r>
              <a:rPr lang="en-US" altLang="en-US" sz="2400" baseline="-25000" dirty="0"/>
              <a:t>1</a:t>
            </a:r>
            <a:r>
              <a:rPr lang="en-US" altLang="en-US" sz="2400" dirty="0"/>
              <a:t>, </a:t>
            </a:r>
            <a:r>
              <a:rPr lang="en-US" altLang="en-US" sz="2400" i="1" dirty="0"/>
              <a:t>A</a:t>
            </a:r>
            <a:r>
              <a:rPr lang="en-US" altLang="en-US" sz="2400" baseline="-25000" dirty="0"/>
              <a:t>2</a:t>
            </a:r>
            <a:r>
              <a:rPr lang="en-US" altLang="en-US" sz="2400" dirty="0"/>
              <a:t>, …, </a:t>
            </a:r>
            <a:r>
              <a:rPr lang="en-US" altLang="en-US" sz="2400" i="1" dirty="0"/>
              <a:t>A</a:t>
            </a:r>
            <a:r>
              <a:rPr lang="en-US" altLang="en-US" sz="2400" baseline="-25000" dirty="0"/>
              <a:t>n</a:t>
            </a:r>
            <a:r>
              <a:rPr lang="en-US" altLang="en-US" sz="2400" dirty="0"/>
              <a:t> </a:t>
            </a:r>
            <a:r>
              <a:rPr lang="zh-CN" altLang="en-US" sz="2400" dirty="0"/>
              <a:t>上一致（即，这些元组在各自的组件中对于这些属性中的每一个都具有相同的值），那么他们一定也在另一个属性</a:t>
            </a:r>
            <a:r>
              <a:rPr lang="en-US" altLang="zh-CN" sz="2400" dirty="0"/>
              <a:t>B</a:t>
            </a:r>
            <a:r>
              <a:rPr lang="zh-CN" altLang="en-US" sz="2400" dirty="0"/>
              <a:t>上一致。”</a:t>
            </a:r>
            <a:endParaRPr lang="en-US" dirty="0"/>
          </a:p>
          <a:p>
            <a:r>
              <a:rPr lang="zh-CN" altLang="en-US" dirty="0"/>
              <a:t>写为：</a:t>
            </a:r>
            <a:endParaRPr lang="en-US" dirty="0"/>
          </a:p>
          <a:p>
            <a:r>
              <a:rPr lang="en-US" altLang="en-US" sz="2400" i="1" dirty="0"/>
              <a:t>A</a:t>
            </a:r>
            <a:r>
              <a:rPr lang="en-US" altLang="en-US" sz="2400" baseline="-25000" dirty="0"/>
              <a:t>1</a:t>
            </a:r>
            <a:r>
              <a:rPr lang="en-US" altLang="en-US" sz="2400" dirty="0"/>
              <a:t>, </a:t>
            </a:r>
            <a:r>
              <a:rPr lang="en-US" altLang="en-US" sz="2400" i="1" dirty="0"/>
              <a:t>A</a:t>
            </a:r>
            <a:r>
              <a:rPr lang="en-US" altLang="en-US" sz="2400" baseline="-25000" dirty="0"/>
              <a:t>2</a:t>
            </a:r>
            <a:r>
              <a:rPr lang="en-US" altLang="en-US" sz="2400" dirty="0"/>
              <a:t>, …, </a:t>
            </a:r>
            <a:r>
              <a:rPr lang="en-US" altLang="en-US" sz="2400" i="1" dirty="0"/>
              <a:t>A</a:t>
            </a:r>
            <a:r>
              <a:rPr lang="en-US" altLang="en-US" sz="2400" baseline="-25000" dirty="0"/>
              <a:t>n</a:t>
            </a:r>
            <a:r>
              <a:rPr lang="en-US" altLang="en-US" sz="2400" dirty="0"/>
              <a:t> </a:t>
            </a:r>
            <a:r>
              <a:rPr lang="en-US" sz="2400" dirty="0">
                <a:sym typeface="Wingdings" panose="05000000000000000000" pitchFamily="2" charset="2"/>
              </a:rPr>
              <a:t></a:t>
            </a:r>
            <a:r>
              <a:rPr lang="en-US" sz="2400" dirty="0"/>
              <a:t> </a:t>
            </a:r>
            <a:r>
              <a:rPr lang="en-US" sz="2400" i="1" dirty="0"/>
              <a:t>B</a:t>
            </a:r>
          </a:p>
        </p:txBody>
      </p:sp>
      <p:graphicFrame>
        <p:nvGraphicFramePr>
          <p:cNvPr id="7" name="Group 5"/>
          <p:cNvGraphicFramePr>
            <a:graphicFrameLocks noGrp="1"/>
          </p:cNvGraphicFramePr>
          <p:nvPr>
            <p:extLst/>
          </p:nvPr>
        </p:nvGraphicFramePr>
        <p:xfrm>
          <a:off x="5345083" y="3962400"/>
          <a:ext cx="5867400" cy="1524000"/>
        </p:xfrm>
        <a:graphic>
          <a:graphicData uri="http://schemas.openxmlformats.org/drawingml/2006/table">
            <a:tbl>
              <a:tblPr firstRow="1">
                <a:tableStyleId>{B301B821-A1FF-4177-AEE7-76D212191A09}</a:tableStyleId>
              </a:tblPr>
              <a:tblGrid>
                <a:gridCol w="587375">
                  <a:extLst>
                    <a:ext uri="{9D8B030D-6E8A-4147-A177-3AD203B41FA5}">
                      <a16:colId xmlns:a16="http://schemas.microsoft.com/office/drawing/2014/main" val="20000"/>
                    </a:ext>
                  </a:extLst>
                </a:gridCol>
                <a:gridCol w="587375">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7375">
                  <a:extLst>
                    <a:ext uri="{9D8B030D-6E8A-4147-A177-3AD203B41FA5}">
                      <a16:colId xmlns:a16="http://schemas.microsoft.com/office/drawing/2014/main" val="20003"/>
                    </a:ext>
                  </a:extLst>
                </a:gridCol>
                <a:gridCol w="587375">
                  <a:extLst>
                    <a:ext uri="{9D8B030D-6E8A-4147-A177-3AD203B41FA5}">
                      <a16:colId xmlns:a16="http://schemas.microsoft.com/office/drawing/2014/main" val="20004"/>
                    </a:ext>
                  </a:extLst>
                </a:gridCol>
                <a:gridCol w="587375">
                  <a:extLst>
                    <a:ext uri="{9D8B030D-6E8A-4147-A177-3AD203B41FA5}">
                      <a16:colId xmlns:a16="http://schemas.microsoft.com/office/drawing/2014/main" val="20005"/>
                    </a:ext>
                  </a:extLst>
                </a:gridCol>
                <a:gridCol w="587375">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587375">
                  <a:extLst>
                    <a:ext uri="{9D8B030D-6E8A-4147-A177-3AD203B41FA5}">
                      <a16:colId xmlns:a16="http://schemas.microsoft.com/office/drawing/2014/main" val="20008"/>
                    </a:ext>
                  </a:extLst>
                </a:gridCol>
                <a:gridCol w="587375">
                  <a:extLst>
                    <a:ext uri="{9D8B030D-6E8A-4147-A177-3AD203B41FA5}">
                      <a16:colId xmlns:a16="http://schemas.microsoft.com/office/drawing/2014/main" val="20009"/>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1"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i="1" u="none" strike="noStrike" cap="none" normalizeH="0" baseline="0" dirty="0">
                          <a:ln>
                            <a:noFill/>
                          </a:ln>
                          <a:effectLst/>
                        </a:rPr>
                        <a:t>A</a:t>
                      </a:r>
                      <a:r>
                        <a:rPr kumimoji="0" lang="en-US" sz="1400" i="1" u="none" strike="noStrike" cap="none" normalizeH="0" baseline="-25000" dirty="0">
                          <a:ln>
                            <a:noFill/>
                          </a:ln>
                          <a:effectLst/>
                        </a:rPr>
                        <a:t>1</a:t>
                      </a:r>
                      <a:endParaRPr kumimoji="0" lang="en-US" sz="1400" b="0" i="1" u="none" strike="noStrike" cap="none" normalizeH="0" baseline="-2500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i="1" u="none" strike="noStrike" cap="none" normalizeH="0" baseline="0" dirty="0">
                          <a:ln>
                            <a:noFill/>
                          </a:ln>
                          <a:effectLst/>
                        </a:rPr>
                        <a:t>...</a:t>
                      </a:r>
                      <a:endParaRPr kumimoji="0" lang="en-US" sz="1400" b="0" i="1"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i="1" u="none" strike="noStrike" cap="none" normalizeH="0" baseline="0" dirty="0">
                          <a:ln>
                            <a:noFill/>
                          </a:ln>
                          <a:effectLst/>
                        </a:rPr>
                        <a:t>A</a:t>
                      </a:r>
                      <a:r>
                        <a:rPr kumimoji="0" lang="en-US" sz="1400" i="1" u="none" strike="noStrike" cap="none" normalizeH="0" baseline="-25000" dirty="0">
                          <a:ln>
                            <a:noFill/>
                          </a:ln>
                          <a:effectLst/>
                        </a:rPr>
                        <a:t>n</a:t>
                      </a:r>
                      <a:endParaRPr kumimoji="0" lang="en-US" sz="1400" b="0" i="1" u="none" strike="noStrike" cap="none" normalizeH="0" baseline="-2500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1"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1"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1"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1"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i="1" u="none" strike="noStrike" cap="none" normalizeH="0" baseline="0" dirty="0">
                          <a:ln>
                            <a:noFill/>
                          </a:ln>
                          <a:effectLst/>
                        </a:rPr>
                        <a:t>B</a:t>
                      </a:r>
                      <a:endParaRPr kumimoji="0" lang="en-US" sz="1400" b="0" i="1"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1"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0"/>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1"/>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FFFF00"/>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FFFF00"/>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FFFF00"/>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3"/>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AutoShape 73"/>
          <p:cNvSpPr>
            <a:spLocks/>
          </p:cNvSpPr>
          <p:nvPr/>
        </p:nvSpPr>
        <p:spPr bwMode="auto">
          <a:xfrm rot="-5400000">
            <a:off x="6742083" y="4813550"/>
            <a:ext cx="152400" cy="1828800"/>
          </a:xfrm>
          <a:prstGeom prst="leftBrace">
            <a:avLst>
              <a:gd name="adj1" fmla="val 10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如果</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t, t’ </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在这里一致</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p:txBody>
      </p:sp>
      <p:sp>
        <p:nvSpPr>
          <p:cNvPr id="9" name="AutoShape 74"/>
          <p:cNvSpPr>
            <a:spLocks/>
          </p:cNvSpPr>
          <p:nvPr/>
        </p:nvSpPr>
        <p:spPr bwMode="auto">
          <a:xfrm rot="-5400000">
            <a:off x="10271066" y="5385050"/>
            <a:ext cx="152400" cy="685800"/>
          </a:xfrm>
          <a:prstGeom prst="leftBrace">
            <a:avLst>
              <a:gd name="adj1" fmla="val 75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那么</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t, t’ </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在这里也一致</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Box 75"/>
          <p:cNvSpPr txBox="1">
            <a:spLocks noChangeArrowheads="1"/>
          </p:cNvSpPr>
          <p:nvPr/>
        </p:nvSpPr>
        <p:spPr bwMode="auto">
          <a:xfrm>
            <a:off x="4887883" y="4470626"/>
            <a:ext cx="2712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t</a:t>
            </a:r>
          </a:p>
        </p:txBody>
      </p:sp>
      <p:sp>
        <p:nvSpPr>
          <p:cNvPr id="11" name="Text Box 76"/>
          <p:cNvSpPr txBox="1">
            <a:spLocks noChangeArrowheads="1"/>
          </p:cNvSpPr>
          <p:nvPr/>
        </p:nvSpPr>
        <p:spPr bwMode="auto">
          <a:xfrm>
            <a:off x="4887884" y="5105400"/>
            <a:ext cx="3442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t’</a:t>
            </a:r>
          </a:p>
        </p:txBody>
      </p:sp>
      <p:sp>
        <p:nvSpPr>
          <p:cNvPr id="12" name="Text Box 77"/>
          <p:cNvSpPr txBox="1">
            <a:spLocks noChangeArrowheads="1"/>
          </p:cNvSpPr>
          <p:nvPr/>
        </p:nvSpPr>
        <p:spPr bwMode="auto">
          <a:xfrm>
            <a:off x="5345083" y="3562290"/>
            <a:ext cx="324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3" name="Date Placeholder 1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B448FE2-E3CD-412F-9D8C-E6E5FA6BCD5A}"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Footer Placeholder 1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15" name="Slide Number Placeholder 1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367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实例</a:t>
            </a:r>
            <a:r>
              <a:rPr lang="en-US" dirty="0"/>
              <a:t> vs. </a:t>
            </a:r>
            <a:r>
              <a:rPr lang="zh-CN" altLang="en-US" dirty="0"/>
              <a:t>模式</a:t>
            </a:r>
            <a:endParaRPr lang="en-US" dirty="0"/>
          </a:p>
        </p:txBody>
      </p:sp>
      <p:sp>
        <p:nvSpPr>
          <p:cNvPr id="3" name="Content Placeholder 2"/>
          <p:cNvSpPr>
            <a:spLocks noGrp="1"/>
          </p:cNvSpPr>
          <p:nvPr>
            <p:ph idx="1"/>
          </p:nvPr>
        </p:nvSpPr>
        <p:spPr/>
        <p:txBody>
          <a:bodyPr>
            <a:normAutofit/>
          </a:bodyPr>
          <a:lstStyle/>
          <a:p>
            <a:r>
              <a:rPr lang="zh-CN" altLang="en-US" sz="3200" dirty="0">
                <a:solidFill>
                  <a:schemeClr val="accent2"/>
                </a:solidFill>
              </a:rPr>
              <a:t>实例</a:t>
            </a:r>
            <a:r>
              <a:rPr lang="en-US" altLang="zh-CN" sz="3200" dirty="0">
                <a:solidFill>
                  <a:schemeClr val="accent2"/>
                </a:solidFill>
              </a:rPr>
              <a:t>:</a:t>
            </a:r>
            <a:endParaRPr lang="en-US" sz="3200" dirty="0">
              <a:solidFill>
                <a:schemeClr val="accent2"/>
              </a:solidFill>
            </a:endParaRPr>
          </a:p>
          <a:p>
            <a:pPr lvl="1"/>
            <a:r>
              <a:rPr lang="zh-CN" altLang="en-US" sz="2800" dirty="0"/>
              <a:t>数据库中包含的特定数据</a:t>
            </a:r>
            <a:r>
              <a:rPr lang="en-US" sz="2800" dirty="0"/>
              <a:t>.</a:t>
            </a:r>
          </a:p>
          <a:p>
            <a:pPr lvl="1"/>
            <a:endParaRPr lang="en-US" sz="2800" dirty="0"/>
          </a:p>
          <a:p>
            <a:r>
              <a:rPr lang="zh-CN" altLang="en-US" sz="3200" dirty="0"/>
              <a:t>数据库模式与结果数据库的实例完全不同。</a:t>
            </a:r>
            <a:endParaRPr lang="en-US" sz="3200" dirty="0"/>
          </a:p>
          <a:p>
            <a:pPr lvl="1"/>
            <a:r>
              <a:rPr lang="zh-CN" altLang="en-US" sz="2800" dirty="0"/>
              <a:t>模式随着时间的推移会保持稳定</a:t>
            </a:r>
            <a:r>
              <a:rPr lang="en-US" altLang="zh-CN" sz="2800" dirty="0"/>
              <a:t>–</a:t>
            </a:r>
            <a:r>
              <a:rPr lang="zh-CN" altLang="en-US" sz="2800" dirty="0"/>
              <a:t>属性几乎永远不会改变。</a:t>
            </a:r>
            <a:endParaRPr lang="en-US" sz="2800" dirty="0"/>
          </a:p>
          <a:p>
            <a:pPr lvl="1"/>
            <a:r>
              <a:rPr lang="zh-CN" altLang="en-US" sz="2800" dirty="0"/>
              <a:t>数据库实例随着数据的添加，删除和更新而不断变化。</a:t>
            </a:r>
            <a:endParaRPr lang="en-US" sz="2800" dirty="0"/>
          </a:p>
          <a:p>
            <a:pPr lvl="1"/>
            <a:r>
              <a:rPr lang="zh-CN" altLang="en-US" sz="2800" dirty="0"/>
              <a:t>对于数据库设计，尽管典型实例的知识有助于指导我们的设计，但只有模式是最重要的。</a:t>
            </a:r>
            <a:endParaRPr lang="en-US" sz="2800"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1441965-5D33-4418-8850-F88DEAA9F9BB}"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0420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函数依赖</a:t>
            </a:r>
            <a:endParaRPr lang="en-US" dirty="0"/>
          </a:p>
        </p:txBody>
      </p:sp>
      <p:sp>
        <p:nvSpPr>
          <p:cNvPr id="3" name="Content Placeholder 2"/>
          <p:cNvSpPr>
            <a:spLocks noGrp="1"/>
          </p:cNvSpPr>
          <p:nvPr>
            <p:ph idx="1"/>
          </p:nvPr>
        </p:nvSpPr>
        <p:spPr>
          <a:xfrm>
            <a:off x="1097280" y="1240778"/>
            <a:ext cx="5017770" cy="5060447"/>
          </a:xfrm>
        </p:spPr>
        <p:txBody>
          <a:bodyPr>
            <a:normAutofit lnSpcReduction="10000"/>
          </a:bodyPr>
          <a:lstStyle/>
          <a:p>
            <a:pPr>
              <a:lnSpc>
                <a:spcPct val="120000"/>
              </a:lnSpc>
            </a:pPr>
            <a:r>
              <a:rPr lang="zh-CN" altLang="en-US" b="1" dirty="0">
                <a:latin typeface="+mj-ea"/>
                <a:ea typeface="+mj-ea"/>
              </a:rPr>
              <a:t>异常</a:t>
            </a:r>
            <a:endParaRPr lang="en-US" b="1" dirty="0">
              <a:latin typeface="+mj-ea"/>
              <a:ea typeface="+mj-ea"/>
            </a:endParaRPr>
          </a:p>
          <a:p>
            <a:pPr lvl="1">
              <a:lnSpc>
                <a:spcPct val="120000"/>
              </a:lnSpc>
            </a:pPr>
            <a:r>
              <a:rPr lang="zh-CN" altLang="en-US" dirty="0"/>
              <a:t>冗余</a:t>
            </a:r>
            <a:endParaRPr lang="en-US" dirty="0"/>
          </a:p>
          <a:p>
            <a:pPr lvl="2">
              <a:lnSpc>
                <a:spcPct val="120000"/>
              </a:lnSpc>
            </a:pPr>
            <a:r>
              <a:rPr lang="zh-CN" altLang="en-US" dirty="0"/>
              <a:t>不必要的重复教师信息</a:t>
            </a:r>
            <a:endParaRPr lang="en-US" dirty="0"/>
          </a:p>
          <a:p>
            <a:pPr lvl="1">
              <a:lnSpc>
                <a:spcPct val="120000"/>
              </a:lnSpc>
            </a:pPr>
            <a:r>
              <a:rPr lang="zh-CN" altLang="en-US" dirty="0"/>
              <a:t>插入异常</a:t>
            </a:r>
            <a:endParaRPr lang="en-US" dirty="0"/>
          </a:p>
          <a:p>
            <a:pPr lvl="2">
              <a:lnSpc>
                <a:spcPct val="120000"/>
              </a:lnSpc>
            </a:pPr>
            <a:r>
              <a:rPr lang="zh-CN" altLang="en-US" dirty="0"/>
              <a:t>如果此人不教授课程怎么办？无法插入新的教员</a:t>
            </a:r>
            <a:endParaRPr lang="en-US" dirty="0"/>
          </a:p>
          <a:p>
            <a:pPr lvl="1">
              <a:lnSpc>
                <a:spcPct val="120000"/>
              </a:lnSpc>
            </a:pPr>
            <a:r>
              <a:rPr lang="zh-CN" altLang="en-US" dirty="0"/>
              <a:t>更新异常</a:t>
            </a:r>
            <a:endParaRPr lang="en-US" dirty="0"/>
          </a:p>
          <a:p>
            <a:pPr lvl="2">
              <a:lnSpc>
                <a:spcPct val="120000"/>
              </a:lnSpc>
            </a:pPr>
            <a:r>
              <a:rPr lang="zh-CN" altLang="en-US" dirty="0"/>
              <a:t>可能导致多个信息副本冲突</a:t>
            </a:r>
            <a:r>
              <a:rPr lang="en-US" dirty="0"/>
              <a:t>.</a:t>
            </a:r>
          </a:p>
          <a:p>
            <a:pPr lvl="1">
              <a:lnSpc>
                <a:spcPct val="120000"/>
              </a:lnSpc>
            </a:pPr>
            <a:r>
              <a:rPr lang="zh-CN" altLang="en-US" dirty="0"/>
              <a:t>删除异常</a:t>
            </a:r>
            <a:endParaRPr lang="en-US" dirty="0"/>
          </a:p>
          <a:p>
            <a:pPr lvl="2">
              <a:lnSpc>
                <a:spcPct val="120000"/>
              </a:lnSpc>
            </a:pPr>
            <a:r>
              <a:rPr lang="zh-CN" altLang="en-US" dirty="0"/>
              <a:t>如果课程不再开设怎么办？我们可能会丢失我们想保存的其他信息</a:t>
            </a:r>
            <a:r>
              <a:rPr lang="en-US" dirty="0"/>
              <a:t>…</a:t>
            </a:r>
          </a:p>
        </p:txBody>
      </p:sp>
      <p:grpSp>
        <p:nvGrpSpPr>
          <p:cNvPr id="18" name="Group 17"/>
          <p:cNvGrpSpPr/>
          <p:nvPr/>
        </p:nvGrpSpPr>
        <p:grpSpPr>
          <a:xfrm>
            <a:off x="6208683" y="1506285"/>
            <a:ext cx="4572000" cy="1645920"/>
            <a:chOff x="6208683" y="1695450"/>
            <a:chExt cx="5003800" cy="1908809"/>
          </a:xfrm>
        </p:grpSpPr>
        <p:pic>
          <p:nvPicPr>
            <p:cNvPr id="7" name="Picture 4" descr="http://upload.wikimedia.org/wikipedia/commons/thumb/5/5c/Insertion_anomaly.svg/280px-Insertion_anomaly.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8573" b="3450"/>
            <a:stretch/>
          </p:blipFill>
          <p:spPr bwMode="auto">
            <a:xfrm>
              <a:off x="6208683" y="1695450"/>
              <a:ext cx="5003800" cy="190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7277100" y="2324100"/>
              <a:ext cx="2438400" cy="487680"/>
            </a:xfrm>
            <a:prstGeom prst="rect">
              <a:avLst/>
            </a:prstGeom>
            <a:noFill/>
            <a:ln w="28575">
              <a:solidFill>
                <a:srgbClr val="F7A20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10" name="Straight Arrow Connector 9"/>
          <p:cNvCxnSpPr>
            <a:endCxn id="8" idx="1"/>
          </p:cNvCxnSpPr>
          <p:nvPr/>
        </p:nvCxnSpPr>
        <p:spPr>
          <a:xfrm>
            <a:off x="6097587" y="2256823"/>
            <a:ext cx="1087315" cy="1790"/>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676900" y="2873829"/>
            <a:ext cx="635000" cy="377371"/>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16" name="Picture 2" descr="http://upload.wikimedia.org/wikipedia/en/thumb/1/12/Update_anomaly.png/280px-Update_anomaly.png"/>
          <p:cNvPicPr>
            <a:picLocks noChangeAspect="1" noChangeArrowheads="1"/>
          </p:cNvPicPr>
          <p:nvPr/>
        </p:nvPicPr>
        <p:blipFill rotWithShape="1">
          <a:blip r:embed="rId4">
            <a:extLst>
              <a:ext uri="{28A0092B-C50C-407E-A947-70E740481C1C}">
                <a14:useLocalDpi xmlns:a14="http://schemas.microsoft.com/office/drawing/2010/main" val="0"/>
              </a:ext>
            </a:extLst>
          </a:blip>
          <a:srcRect t="24107" b="6846"/>
          <a:stretch/>
        </p:blipFill>
        <p:spPr bwMode="auto">
          <a:xfrm>
            <a:off x="6208683" y="3480148"/>
            <a:ext cx="4572000" cy="134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6311900" y="1169822"/>
            <a:ext cx="26185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Faculty and Their Courses</a:t>
            </a:r>
          </a:p>
        </p:txBody>
      </p:sp>
      <p:sp>
        <p:nvSpPr>
          <p:cNvPr id="21" name="TextBox 20"/>
          <p:cNvSpPr txBox="1"/>
          <p:nvPr/>
        </p:nvSpPr>
        <p:spPr>
          <a:xfrm>
            <a:off x="6311900" y="3112948"/>
            <a:ext cx="180620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Employees’ Skills</a:t>
            </a:r>
          </a:p>
        </p:txBody>
      </p:sp>
      <p:sp>
        <p:nvSpPr>
          <p:cNvPr id="26" name="TextBox 25"/>
          <p:cNvSpPr txBox="1"/>
          <p:nvPr/>
        </p:nvSpPr>
        <p:spPr>
          <a:xfrm>
            <a:off x="6208683" y="4850560"/>
            <a:ext cx="261853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Faculty and Their Courses</a:t>
            </a:r>
          </a:p>
        </p:txBody>
      </p:sp>
      <p:sp>
        <p:nvSpPr>
          <p:cNvPr id="27" name="TextBox 26"/>
          <p:cNvSpPr txBox="1"/>
          <p:nvPr/>
        </p:nvSpPr>
        <p:spPr>
          <a:xfrm>
            <a:off x="10725325" y="5439430"/>
            <a:ext cx="800219"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6803"/>
                </a:solidFill>
                <a:effectLst/>
                <a:uLnTx/>
                <a:uFillTx/>
                <a:latin typeface="Calibri" panose="020F0502020204030204"/>
                <a:ea typeface="+mn-ea"/>
                <a:cs typeface="+mn-cs"/>
              </a:rPr>
              <a:t>DELETE</a:t>
            </a:r>
          </a:p>
        </p:txBody>
      </p:sp>
      <p:sp>
        <p:nvSpPr>
          <p:cNvPr id="28" name="Rectangle 27"/>
          <p:cNvSpPr/>
          <p:nvPr/>
        </p:nvSpPr>
        <p:spPr>
          <a:xfrm>
            <a:off x="10464800" y="5664755"/>
            <a:ext cx="184150" cy="22645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p:cNvSpPr/>
          <p:nvPr/>
        </p:nvSpPr>
        <p:spPr>
          <a:xfrm>
            <a:off x="10464800" y="5908206"/>
            <a:ext cx="184150" cy="2258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4" descr="http://upload.wikimedia.org/wikipedia/commons/thumb/5/5c/Insertion_anomaly.svg/280px-Insertion_anomaly.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8573" b="33081"/>
          <a:stretch/>
        </p:blipFill>
        <p:spPr bwMode="auto">
          <a:xfrm>
            <a:off x="6222989" y="5224070"/>
            <a:ext cx="4572000" cy="1020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p:cNvSpPr/>
          <p:nvPr/>
        </p:nvSpPr>
        <p:spPr>
          <a:xfrm>
            <a:off x="6311900" y="5524069"/>
            <a:ext cx="4413425" cy="168908"/>
          </a:xfrm>
          <a:prstGeom prst="rect">
            <a:avLst/>
          </a:prstGeom>
          <a:solidFill>
            <a:srgbClr val="FF680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Arrow Connector 31"/>
          <p:cNvCxnSpPr/>
          <p:nvPr/>
        </p:nvCxnSpPr>
        <p:spPr>
          <a:xfrm>
            <a:off x="6097587" y="4392098"/>
            <a:ext cx="1117413" cy="162162"/>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435693" y="5561921"/>
            <a:ext cx="806543" cy="68012"/>
          </a:xfrm>
          <a:prstGeom prst="straightConnector1">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7" name="Date Placeholder 3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9889DE3-6191-4611-8E40-1CEC605DB68B}"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8" name="Footer Placeholder 3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39" name="Slide Number Placeholder 3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12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zh-CN" altLang="en-US" dirty="0"/>
              <a:t>函数依赖</a:t>
            </a:r>
            <a:endParaRPr lang="en-US" dirty="0">
              <a:solidFill>
                <a:schemeClr val="tx1">
                  <a:lumMod val="75000"/>
                  <a:lumOff val="25000"/>
                </a:schemeClr>
              </a:solidFill>
            </a:endParaRPr>
          </a:p>
        </p:txBody>
      </p:sp>
      <p:sp>
        <p:nvSpPr>
          <p:cNvPr id="50179" name="Content Placeholder 2"/>
          <p:cNvSpPr>
            <a:spLocks noGrp="1"/>
          </p:cNvSpPr>
          <p:nvPr>
            <p:ph idx="1"/>
          </p:nvPr>
        </p:nvSpPr>
        <p:spPr/>
        <p:txBody>
          <a:bodyPr/>
          <a:lstStyle/>
          <a:p>
            <a:pPr eaLnBrk="1" hangingPunct="1">
              <a:lnSpc>
                <a:spcPct val="120000"/>
              </a:lnSpc>
            </a:pPr>
            <a:r>
              <a:rPr lang="zh-CN" altLang="en-US" dirty="0"/>
              <a:t>当我们试图把太多的东西塞进一个单一的关系表中时，出现的问题被称为异常。我们遇到的异常的主要类型是：</a:t>
            </a:r>
            <a:endParaRPr lang="en-US" altLang="zh-CN" dirty="0"/>
          </a:p>
          <a:p>
            <a:pPr lvl="1">
              <a:lnSpc>
                <a:spcPct val="120000"/>
              </a:lnSpc>
            </a:pPr>
            <a:r>
              <a:rPr lang="zh-CN" altLang="en-US" dirty="0">
                <a:solidFill>
                  <a:schemeClr val="accent2"/>
                </a:solidFill>
              </a:rPr>
              <a:t>冗余。</a:t>
            </a:r>
            <a:r>
              <a:rPr lang="zh-CN" altLang="en-US" dirty="0"/>
              <a:t>信息可能在几个元组中不必要地重复。</a:t>
            </a:r>
            <a:endParaRPr lang="en-US" altLang="zh-CN" dirty="0"/>
          </a:p>
          <a:p>
            <a:pPr lvl="1">
              <a:lnSpc>
                <a:spcPct val="120000"/>
              </a:lnSpc>
            </a:pPr>
            <a:r>
              <a:rPr lang="zh-CN" altLang="en-US" dirty="0">
                <a:solidFill>
                  <a:schemeClr val="accent2"/>
                </a:solidFill>
              </a:rPr>
              <a:t>插入异常</a:t>
            </a:r>
            <a:r>
              <a:rPr lang="zh-CN" altLang="en-US" dirty="0"/>
              <a:t>。要插入的实体的属性要求太多。</a:t>
            </a:r>
            <a:endParaRPr lang="en-US" altLang="zh-CN" dirty="0"/>
          </a:p>
          <a:p>
            <a:pPr lvl="1">
              <a:lnSpc>
                <a:spcPct val="120000"/>
              </a:lnSpc>
            </a:pPr>
            <a:r>
              <a:rPr lang="zh-CN" altLang="en-US" dirty="0">
                <a:solidFill>
                  <a:schemeClr val="accent2"/>
                </a:solidFill>
              </a:rPr>
              <a:t>更新异常</a:t>
            </a:r>
            <a:r>
              <a:rPr lang="zh-CN" altLang="en-US" dirty="0"/>
              <a:t>。更新时需要在多个地方更改信息。</a:t>
            </a:r>
            <a:endParaRPr lang="en-US" altLang="zh-CN" dirty="0"/>
          </a:p>
          <a:p>
            <a:pPr lvl="1">
              <a:lnSpc>
                <a:spcPct val="120000"/>
              </a:lnSpc>
            </a:pPr>
            <a:r>
              <a:rPr lang="zh-CN" altLang="en-US" dirty="0">
                <a:solidFill>
                  <a:schemeClr val="accent2"/>
                </a:solidFill>
              </a:rPr>
              <a:t>删除异常</a:t>
            </a:r>
            <a:r>
              <a:rPr lang="zh-CN" altLang="en-US" dirty="0"/>
              <a:t>。我们可能会丢失不想删除的数据。</a:t>
            </a:r>
            <a:endParaRPr lang="en-US" altLang="zh-CN" dirty="0"/>
          </a:p>
        </p:txBody>
      </p:sp>
      <p:sp>
        <p:nvSpPr>
          <p:cNvPr id="50180"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5018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函数依赖</a:t>
            </a:r>
            <a:endParaRPr lang="en-US" altLang="zh-CN" dirty="0"/>
          </a:p>
        </p:txBody>
      </p:sp>
      <p:sp>
        <p:nvSpPr>
          <p:cNvPr id="52227" name="Content Placeholder 2"/>
          <p:cNvSpPr>
            <a:spLocks noGrp="1"/>
          </p:cNvSpPr>
          <p:nvPr>
            <p:ph idx="1"/>
          </p:nvPr>
        </p:nvSpPr>
        <p:spPr/>
        <p:txBody>
          <a:bodyPr/>
          <a:lstStyle/>
          <a:p>
            <a:r>
              <a:rPr lang="en-US" altLang="zh-CN" dirty="0"/>
              <a:t>Employees(</a:t>
            </a:r>
            <a:r>
              <a:rPr lang="en-US" altLang="zh-CN" dirty="0" err="1"/>
              <a:t>EmpID</a:t>
            </a:r>
            <a:r>
              <a:rPr lang="en-US" altLang="zh-CN" dirty="0"/>
              <a:t>, Name, Phone, Position)</a:t>
            </a:r>
          </a:p>
          <a:p>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dirty="0">
                <a:solidFill>
                  <a:srgbClr val="FF0000"/>
                </a:solidFill>
              </a:rPr>
              <a:t>上述关系表中是否存在</a:t>
            </a:r>
            <a:r>
              <a:rPr lang="en-US" altLang="zh-CN" dirty="0">
                <a:solidFill>
                  <a:srgbClr val="FF0000"/>
                </a:solidFill>
              </a:rPr>
              <a:t>FD</a:t>
            </a:r>
            <a:r>
              <a:rPr lang="zh-CN" altLang="en-US" dirty="0">
                <a:solidFill>
                  <a:srgbClr val="FF0000"/>
                </a:solidFill>
              </a:rPr>
              <a:t>？</a:t>
            </a:r>
            <a:endParaRPr lang="en-US" altLang="zh-CN" dirty="0">
              <a:solidFill>
                <a:srgbClr val="FF0000"/>
              </a:solidFill>
            </a:endParaRPr>
          </a:p>
          <a:p>
            <a:pPr marL="384048" lvl="1" indent="-182880" eaLnBrk="1" hangingPunct="1"/>
            <a:r>
              <a:rPr lang="en-US" altLang="zh-CN" dirty="0" err="1">
                <a:solidFill>
                  <a:schemeClr val="tx1">
                    <a:lumMod val="75000"/>
                    <a:lumOff val="25000"/>
                  </a:schemeClr>
                </a:solidFill>
              </a:rPr>
              <a:t>EmpID</a:t>
            </a:r>
            <a:r>
              <a:rPr lang="zh-CN" altLang="en-US" dirty="0">
                <a:solidFill>
                  <a:schemeClr val="tx1">
                    <a:lumMod val="75000"/>
                    <a:lumOff val="25000"/>
                  </a:schemeClr>
                </a:solidFill>
              </a:rPr>
              <a:t>决定一切</a:t>
            </a:r>
            <a:endParaRPr lang="en-US" altLang="zh-CN" dirty="0">
              <a:solidFill>
                <a:schemeClr val="tx1">
                  <a:lumMod val="75000"/>
                  <a:lumOff val="25000"/>
                </a:schemeClr>
              </a:solidFill>
            </a:endParaRPr>
          </a:p>
          <a:p>
            <a:pPr marL="384048" lvl="1" indent="-182880" eaLnBrk="1" hangingPunct="1"/>
            <a:r>
              <a:rPr lang="en-US" altLang="zh-CN" dirty="0"/>
              <a:t>Position</a:t>
            </a:r>
            <a:r>
              <a:rPr lang="zh-CN" altLang="en-US" dirty="0"/>
              <a:t>决定</a:t>
            </a:r>
            <a:r>
              <a:rPr lang="en-US" altLang="zh-CN" dirty="0"/>
              <a:t>Phone (extension)</a:t>
            </a:r>
          </a:p>
          <a:p>
            <a:pPr marL="384048" lvl="1" indent="-182880" eaLnBrk="1" hangingPunct="1"/>
            <a:r>
              <a:rPr lang="zh-CN" altLang="en-US" dirty="0"/>
              <a:t>但</a:t>
            </a:r>
            <a:r>
              <a:rPr lang="en-US" altLang="zh-CN" dirty="0"/>
              <a:t>Phone</a:t>
            </a:r>
            <a:r>
              <a:rPr lang="zh-CN" altLang="en-US" dirty="0"/>
              <a:t>不决定</a:t>
            </a:r>
            <a:r>
              <a:rPr lang="en-US" altLang="zh-CN" dirty="0"/>
              <a:t>Position</a:t>
            </a:r>
          </a:p>
        </p:txBody>
      </p:sp>
      <p:graphicFrame>
        <p:nvGraphicFramePr>
          <p:cNvPr id="7" name="Table 6"/>
          <p:cNvGraphicFramePr>
            <a:graphicFrameLocks noGrp="1"/>
          </p:cNvGraphicFramePr>
          <p:nvPr/>
        </p:nvGraphicFramePr>
        <p:xfrm>
          <a:off x="2033588" y="2090738"/>
          <a:ext cx="8128000" cy="222567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946">
                <a:tc>
                  <a:txBody>
                    <a:bodyPr/>
                    <a:lstStyle/>
                    <a:p>
                      <a:r>
                        <a:rPr lang="en-US" sz="1800" dirty="0" err="1"/>
                        <a:t>EmpID</a:t>
                      </a:r>
                      <a:endParaRPr lang="en-US" sz="1800" dirty="0"/>
                    </a:p>
                  </a:txBody>
                  <a:tcPr marT="45733" marB="45733"/>
                </a:tc>
                <a:tc>
                  <a:txBody>
                    <a:bodyPr/>
                    <a:lstStyle/>
                    <a:p>
                      <a:r>
                        <a:rPr lang="en-US" sz="1800" dirty="0"/>
                        <a:t>Name</a:t>
                      </a:r>
                    </a:p>
                  </a:txBody>
                  <a:tcPr marT="45733" marB="45733"/>
                </a:tc>
                <a:tc>
                  <a:txBody>
                    <a:bodyPr/>
                    <a:lstStyle/>
                    <a:p>
                      <a:r>
                        <a:rPr lang="en-US" sz="1800" dirty="0"/>
                        <a:t>Phone</a:t>
                      </a:r>
                    </a:p>
                  </a:txBody>
                  <a:tcPr marT="45733" marB="45733"/>
                </a:tc>
                <a:tc>
                  <a:txBody>
                    <a:bodyPr/>
                    <a:lstStyle/>
                    <a:p>
                      <a:r>
                        <a:rPr lang="en-US" sz="1800" dirty="0"/>
                        <a:t>Position</a:t>
                      </a:r>
                    </a:p>
                  </a:txBody>
                  <a:tcPr marT="45733" marB="45733"/>
                </a:tc>
                <a:extLst>
                  <a:ext uri="{0D108BD9-81ED-4DB2-BD59-A6C34878D82A}">
                    <a16:rowId xmlns:a16="http://schemas.microsoft.com/office/drawing/2014/main" val="10000"/>
                  </a:ext>
                </a:extLst>
              </a:tr>
              <a:tr h="370946">
                <a:tc>
                  <a:txBody>
                    <a:bodyPr/>
                    <a:lstStyle/>
                    <a:p>
                      <a:r>
                        <a:rPr lang="en-US" sz="1800" dirty="0"/>
                        <a:t>E0045</a:t>
                      </a:r>
                    </a:p>
                  </a:txBody>
                  <a:tcPr marT="45733" marB="45733"/>
                </a:tc>
                <a:tc>
                  <a:txBody>
                    <a:bodyPr/>
                    <a:lstStyle/>
                    <a:p>
                      <a:r>
                        <a:rPr lang="en-US" sz="1800" dirty="0"/>
                        <a:t>Smith</a:t>
                      </a:r>
                    </a:p>
                  </a:txBody>
                  <a:tcPr marT="45733" marB="45733"/>
                </a:tc>
                <a:tc>
                  <a:txBody>
                    <a:bodyPr/>
                    <a:lstStyle/>
                    <a:p>
                      <a:r>
                        <a:rPr lang="en-US" sz="1800" dirty="0"/>
                        <a:t>1234</a:t>
                      </a:r>
                    </a:p>
                  </a:txBody>
                  <a:tcPr marT="45733" marB="45733"/>
                </a:tc>
                <a:tc>
                  <a:txBody>
                    <a:bodyPr/>
                    <a:lstStyle/>
                    <a:p>
                      <a:r>
                        <a:rPr lang="en-US" sz="1800" dirty="0"/>
                        <a:t>Clerk</a:t>
                      </a:r>
                    </a:p>
                  </a:txBody>
                  <a:tcPr marT="45733" marB="45733"/>
                </a:tc>
                <a:extLst>
                  <a:ext uri="{0D108BD9-81ED-4DB2-BD59-A6C34878D82A}">
                    <a16:rowId xmlns:a16="http://schemas.microsoft.com/office/drawing/2014/main" val="10001"/>
                  </a:ext>
                </a:extLst>
              </a:tr>
              <a:tr h="370946">
                <a:tc>
                  <a:txBody>
                    <a:bodyPr/>
                    <a:lstStyle/>
                    <a:p>
                      <a:r>
                        <a:rPr lang="en-US" sz="1800" dirty="0"/>
                        <a:t>E1247</a:t>
                      </a:r>
                    </a:p>
                  </a:txBody>
                  <a:tcPr marT="45733" marB="45733"/>
                </a:tc>
                <a:tc>
                  <a:txBody>
                    <a:bodyPr/>
                    <a:lstStyle/>
                    <a:p>
                      <a:r>
                        <a:rPr lang="en-US" sz="1800" dirty="0"/>
                        <a:t>John</a:t>
                      </a:r>
                    </a:p>
                  </a:txBody>
                  <a:tcPr marT="45733" marB="45733"/>
                </a:tc>
                <a:tc>
                  <a:txBody>
                    <a:bodyPr/>
                    <a:lstStyle/>
                    <a:p>
                      <a:r>
                        <a:rPr lang="en-US" sz="1800" dirty="0"/>
                        <a:t>9876</a:t>
                      </a:r>
                    </a:p>
                  </a:txBody>
                  <a:tcPr marT="45733" marB="45733"/>
                </a:tc>
                <a:tc>
                  <a:txBody>
                    <a:bodyPr/>
                    <a:lstStyle/>
                    <a:p>
                      <a:r>
                        <a:rPr lang="en-US" sz="1800" dirty="0" err="1"/>
                        <a:t>Salesrep</a:t>
                      </a:r>
                      <a:endParaRPr lang="en-US" sz="1800" dirty="0"/>
                    </a:p>
                  </a:txBody>
                  <a:tcPr marT="45733" marB="45733"/>
                </a:tc>
                <a:extLst>
                  <a:ext uri="{0D108BD9-81ED-4DB2-BD59-A6C34878D82A}">
                    <a16:rowId xmlns:a16="http://schemas.microsoft.com/office/drawing/2014/main" val="10002"/>
                  </a:ext>
                </a:extLst>
              </a:tr>
              <a:tr h="370946">
                <a:tc>
                  <a:txBody>
                    <a:bodyPr/>
                    <a:lstStyle/>
                    <a:p>
                      <a:r>
                        <a:rPr lang="en-US" sz="1800" dirty="0"/>
                        <a:t>E1597</a:t>
                      </a:r>
                    </a:p>
                  </a:txBody>
                  <a:tcPr marT="45733" marB="45733"/>
                </a:tc>
                <a:tc>
                  <a:txBody>
                    <a:bodyPr/>
                    <a:lstStyle/>
                    <a:p>
                      <a:r>
                        <a:rPr lang="en-US" sz="1800" dirty="0"/>
                        <a:t>Smith</a:t>
                      </a:r>
                    </a:p>
                  </a:txBody>
                  <a:tcPr marT="45733" marB="45733"/>
                </a:tc>
                <a:tc>
                  <a:txBody>
                    <a:bodyPr/>
                    <a:lstStyle/>
                    <a:p>
                      <a:r>
                        <a:rPr lang="en-US" sz="1800" dirty="0"/>
                        <a:t>9876</a:t>
                      </a:r>
                    </a:p>
                  </a:txBody>
                  <a:tcPr marT="45733" marB="45733"/>
                </a:tc>
                <a:tc>
                  <a:txBody>
                    <a:bodyPr/>
                    <a:lstStyle/>
                    <a:p>
                      <a:r>
                        <a:rPr lang="en-US" sz="1800" dirty="0" err="1"/>
                        <a:t>Salesrep</a:t>
                      </a:r>
                      <a:endParaRPr lang="en-US" sz="1800" dirty="0"/>
                    </a:p>
                  </a:txBody>
                  <a:tcPr marT="45733" marB="45733"/>
                </a:tc>
                <a:extLst>
                  <a:ext uri="{0D108BD9-81ED-4DB2-BD59-A6C34878D82A}">
                    <a16:rowId xmlns:a16="http://schemas.microsoft.com/office/drawing/2014/main" val="10003"/>
                  </a:ext>
                </a:extLst>
              </a:tr>
              <a:tr h="370946">
                <a:tc>
                  <a:txBody>
                    <a:bodyPr/>
                    <a:lstStyle/>
                    <a:p>
                      <a:r>
                        <a:rPr lang="en-US" sz="1800" dirty="0"/>
                        <a:t>E5239</a:t>
                      </a:r>
                    </a:p>
                  </a:txBody>
                  <a:tcPr marT="45733" marB="45733"/>
                </a:tc>
                <a:tc>
                  <a:txBody>
                    <a:bodyPr/>
                    <a:lstStyle/>
                    <a:p>
                      <a:r>
                        <a:rPr lang="en-US" sz="1800" dirty="0"/>
                        <a:t>Mary</a:t>
                      </a:r>
                    </a:p>
                  </a:txBody>
                  <a:tcPr marT="45733" marB="45733"/>
                </a:tc>
                <a:tc>
                  <a:txBody>
                    <a:bodyPr/>
                    <a:lstStyle/>
                    <a:p>
                      <a:r>
                        <a:rPr lang="en-US" sz="1800" dirty="0"/>
                        <a:t>1234</a:t>
                      </a:r>
                    </a:p>
                  </a:txBody>
                  <a:tcPr marT="45733" marB="45733"/>
                </a:tc>
                <a:tc>
                  <a:txBody>
                    <a:bodyPr/>
                    <a:lstStyle/>
                    <a:p>
                      <a:r>
                        <a:rPr lang="en-US" sz="1800" dirty="0"/>
                        <a:t>Lawyer</a:t>
                      </a:r>
                    </a:p>
                  </a:txBody>
                  <a:tcPr marT="45733" marB="45733"/>
                </a:tc>
                <a:extLst>
                  <a:ext uri="{0D108BD9-81ED-4DB2-BD59-A6C34878D82A}">
                    <a16:rowId xmlns:a16="http://schemas.microsoft.com/office/drawing/2014/main" val="10004"/>
                  </a:ext>
                </a:extLst>
              </a:tr>
              <a:tr h="370946">
                <a:tc>
                  <a:txBody>
                    <a:bodyPr/>
                    <a:lstStyle/>
                    <a:p>
                      <a:r>
                        <a:rPr lang="en-US" sz="1800" dirty="0"/>
                        <a:t>E6411</a:t>
                      </a:r>
                    </a:p>
                  </a:txBody>
                  <a:tcPr marT="45733" marB="45733"/>
                </a:tc>
                <a:tc>
                  <a:txBody>
                    <a:bodyPr/>
                    <a:lstStyle/>
                    <a:p>
                      <a:r>
                        <a:rPr lang="en-US" sz="1800" dirty="0"/>
                        <a:t>Peter</a:t>
                      </a:r>
                    </a:p>
                  </a:txBody>
                  <a:tcPr marT="45733" marB="45733"/>
                </a:tc>
                <a:tc>
                  <a:txBody>
                    <a:bodyPr/>
                    <a:lstStyle/>
                    <a:p>
                      <a:r>
                        <a:rPr lang="en-US" sz="1800" dirty="0"/>
                        <a:t>1234</a:t>
                      </a:r>
                    </a:p>
                  </a:txBody>
                  <a:tcPr marT="45733" marB="45733"/>
                </a:tc>
                <a:tc>
                  <a:txBody>
                    <a:bodyPr/>
                    <a:lstStyle/>
                    <a:p>
                      <a:r>
                        <a:rPr lang="en-US" sz="1800" dirty="0"/>
                        <a:t>Lawyer</a:t>
                      </a:r>
                    </a:p>
                  </a:txBody>
                  <a:tcPr marT="45733" marB="45733"/>
                </a:tc>
                <a:extLst>
                  <a:ext uri="{0D108BD9-81ED-4DB2-BD59-A6C34878D82A}">
                    <a16:rowId xmlns:a16="http://schemas.microsoft.com/office/drawing/2014/main" val="10005"/>
                  </a:ext>
                </a:extLst>
              </a:tr>
            </a:tbl>
          </a:graphicData>
        </a:graphic>
      </p:graphicFrame>
      <p:sp>
        <p:nvSpPr>
          <p:cNvPr id="52265" name="Date Placeholder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9" name="Footer Placeholder 8"/>
          <p:cNvSpPr>
            <a:spLocks noGrp="1"/>
          </p:cNvSpPr>
          <p:nvPr>
            <p:ph type="ftr" sz="quarter" idx="11"/>
          </p:nvPr>
        </p:nvSpPr>
        <p:spPr/>
        <p:txBody>
          <a:bodyPr/>
          <a:lstStyle/>
          <a:p>
            <a:pPr>
              <a:defRPr/>
            </a:pPr>
            <a:r>
              <a:rPr lang="zh-CN" altLang="en-US"/>
              <a:t>交通大数据分析</a:t>
            </a:r>
            <a:endParaRPr lang="en-US"/>
          </a:p>
        </p:txBody>
      </p:sp>
      <p:sp>
        <p:nvSpPr>
          <p:cNvPr id="52267"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函数依赖</a:t>
            </a:r>
            <a:endParaRPr lang="en-US" altLang="zh-CN" dirty="0"/>
          </a:p>
        </p:txBody>
      </p:sp>
      <p:sp>
        <p:nvSpPr>
          <p:cNvPr id="54275" name="Content Placeholder 2"/>
          <p:cNvSpPr>
            <a:spLocks noGrp="1"/>
          </p:cNvSpPr>
          <p:nvPr>
            <p:ph idx="1"/>
          </p:nvPr>
        </p:nvSpPr>
        <p:spPr>
          <a:xfrm>
            <a:off x="1096963" y="1241425"/>
            <a:ext cx="10058400" cy="5445125"/>
          </a:xfrm>
        </p:spPr>
        <p:txBody>
          <a:bodyPr/>
          <a:lstStyle/>
          <a:p>
            <a:pPr eaLnBrk="1" hangingPunct="1"/>
            <a:r>
              <a:rPr lang="zh-CN" altLang="en-US" dirty="0">
                <a:solidFill>
                  <a:schemeClr val="tx1">
                    <a:lumMod val="75000"/>
                    <a:lumOff val="25000"/>
                  </a:schemeClr>
                </a:solidFill>
              </a:rPr>
              <a:t>示例</a:t>
            </a:r>
            <a:r>
              <a:rPr lang="zh-CN" altLang="en-US" dirty="0"/>
              <a:t>：有多个电话号码的人</a:t>
            </a:r>
            <a:endParaRPr lang="en-US" altLang="zh-CN" dirty="0"/>
          </a:p>
          <a:p>
            <a:pPr eaLnBrk="1" hangingPunct="1"/>
            <a:endParaRPr lang="en-US" altLang="zh-CN" dirty="0"/>
          </a:p>
          <a:p>
            <a:pPr lvl="1"/>
            <a:endParaRPr lang="en-US" altLang="zh-CN" dirty="0"/>
          </a:p>
          <a:p>
            <a:pPr lvl="1"/>
            <a:endParaRPr lang="en-US" altLang="zh-CN" dirty="0"/>
          </a:p>
          <a:p>
            <a:pPr lvl="1"/>
            <a:endParaRPr lang="en-US" altLang="zh-CN" dirty="0"/>
          </a:p>
          <a:p>
            <a:pPr lvl="1">
              <a:spcBef>
                <a:spcPts val="1200"/>
              </a:spcBef>
              <a:spcAft>
                <a:spcPts val="0"/>
              </a:spcAft>
            </a:pPr>
            <a:r>
              <a:rPr lang="en-US" altLang="zh-CN" dirty="0" err="1"/>
              <a:t>PhoneNumber</a:t>
            </a:r>
            <a:r>
              <a:rPr lang="en-US" altLang="zh-CN" dirty="0"/>
              <a:t> </a:t>
            </a:r>
            <a:r>
              <a:rPr lang="en-US" altLang="zh-CN" dirty="0">
                <a:sym typeface="Wingdings" panose="05000000000000000000" pitchFamily="2" charset="2"/>
              </a:rPr>
              <a:t></a:t>
            </a:r>
            <a:r>
              <a:rPr lang="en-US" altLang="zh-CN" dirty="0"/>
              <a:t> everything</a:t>
            </a:r>
          </a:p>
          <a:p>
            <a:pPr lvl="1"/>
            <a:r>
              <a:rPr lang="en-US" altLang="zh-CN" dirty="0"/>
              <a:t>SSN </a:t>
            </a:r>
            <a:r>
              <a:rPr lang="en-US" altLang="zh-CN" dirty="0">
                <a:sym typeface="Wingdings" panose="05000000000000000000" pitchFamily="2" charset="2"/>
              </a:rPr>
              <a:t></a:t>
            </a:r>
            <a:r>
              <a:rPr lang="en-US" altLang="zh-CN" dirty="0"/>
              <a:t> Name, City</a:t>
            </a:r>
            <a:endParaRPr lang="en-US" altLang="zh-CN" dirty="0">
              <a:solidFill>
                <a:srgbClr val="FF0000"/>
              </a:solidFill>
            </a:endParaRPr>
          </a:p>
          <a:p>
            <a:pPr marL="91440" indent="-91440" eaLnBrk="1" hangingPunct="1">
              <a:spcBef>
                <a:spcPts val="600"/>
              </a:spcBef>
              <a:spcAft>
                <a:spcPts val="600"/>
              </a:spcAft>
            </a:pPr>
            <a:r>
              <a:rPr lang="zh-CN" altLang="en-US" dirty="0">
                <a:solidFill>
                  <a:srgbClr val="FF0000"/>
                </a:solidFill>
              </a:rPr>
              <a:t>有什么异常吗？</a:t>
            </a:r>
            <a:endParaRPr lang="en-US" altLang="zh-CN" dirty="0">
              <a:solidFill>
                <a:srgbClr val="FF0000"/>
              </a:solidFill>
            </a:endParaRPr>
          </a:p>
          <a:p>
            <a:pPr marL="384048" lvl="1" indent="-182880" eaLnBrk="1" hangingPunct="1">
              <a:spcBef>
                <a:spcPts val="600"/>
              </a:spcBef>
              <a:spcAft>
                <a:spcPts val="600"/>
              </a:spcAft>
            </a:pPr>
            <a:r>
              <a:rPr lang="zh-CN" altLang="en-US" dirty="0">
                <a:solidFill>
                  <a:schemeClr val="tx1">
                    <a:lumMod val="75000"/>
                    <a:lumOff val="25000"/>
                  </a:schemeClr>
                </a:solidFill>
              </a:rPr>
              <a:t>冗余                            </a:t>
            </a:r>
            <a:r>
              <a:rPr lang="en-US" altLang="zh-CN" dirty="0">
                <a:solidFill>
                  <a:schemeClr val="tx1">
                    <a:lumMod val="75000"/>
                    <a:lumOff val="25000"/>
                  </a:schemeClr>
                </a:solidFill>
              </a:rPr>
              <a:t>=</a:t>
            </a:r>
            <a:r>
              <a:rPr lang="zh-CN" altLang="en-US" dirty="0">
                <a:solidFill>
                  <a:schemeClr val="tx1">
                    <a:lumMod val="75000"/>
                    <a:lumOff val="25000"/>
                  </a:schemeClr>
                </a:solidFill>
              </a:rPr>
              <a:t>重复数据</a:t>
            </a:r>
          </a:p>
          <a:p>
            <a:pPr marL="384048" lvl="1" indent="-182880" eaLnBrk="1" hangingPunct="1">
              <a:spcBef>
                <a:spcPts val="600"/>
              </a:spcBef>
              <a:spcAft>
                <a:spcPts val="600"/>
              </a:spcAft>
            </a:pPr>
            <a:r>
              <a:rPr lang="zh-CN" altLang="en-US" dirty="0">
                <a:solidFill>
                  <a:schemeClr val="tx1">
                    <a:lumMod val="75000"/>
                    <a:lumOff val="25000"/>
                  </a:schemeClr>
                </a:solidFill>
              </a:rPr>
              <a:t>更新异常                   </a:t>
            </a:r>
            <a:r>
              <a:rPr lang="en-US" altLang="zh-CN" dirty="0">
                <a:solidFill>
                  <a:schemeClr val="tx1">
                    <a:lumMod val="75000"/>
                    <a:lumOff val="25000"/>
                  </a:schemeClr>
                </a:solidFill>
              </a:rPr>
              <a:t>= Fred </a:t>
            </a:r>
            <a:r>
              <a:rPr lang="zh-CN" altLang="en-US" dirty="0">
                <a:solidFill>
                  <a:schemeClr val="tx1">
                    <a:lumMod val="75000"/>
                    <a:lumOff val="25000"/>
                  </a:schemeClr>
                </a:solidFill>
              </a:rPr>
              <a:t>移动到“</a:t>
            </a:r>
            <a:r>
              <a:rPr lang="en-US" altLang="zh-CN" dirty="0">
                <a:solidFill>
                  <a:schemeClr val="tx1">
                    <a:lumMod val="75000"/>
                    <a:lumOff val="25000"/>
                  </a:schemeClr>
                </a:solidFill>
              </a:rPr>
              <a:t>Bellevue”</a:t>
            </a:r>
          </a:p>
          <a:p>
            <a:pPr marL="384048" lvl="1" indent="-182880" eaLnBrk="1" hangingPunct="1">
              <a:spcBef>
                <a:spcPts val="600"/>
              </a:spcBef>
              <a:spcAft>
                <a:spcPts val="600"/>
              </a:spcAft>
            </a:pPr>
            <a:r>
              <a:rPr lang="zh-CN" altLang="en-US" dirty="0">
                <a:solidFill>
                  <a:schemeClr val="tx1">
                    <a:lumMod val="75000"/>
                    <a:lumOff val="25000"/>
                  </a:schemeClr>
                </a:solidFill>
              </a:rPr>
              <a:t>删除异常                   </a:t>
            </a:r>
            <a:r>
              <a:rPr lang="en-US" altLang="zh-CN" dirty="0">
                <a:solidFill>
                  <a:schemeClr val="tx1">
                    <a:lumMod val="75000"/>
                    <a:lumOff val="25000"/>
                  </a:schemeClr>
                </a:solidFill>
              </a:rPr>
              <a:t>= Fred </a:t>
            </a:r>
            <a:r>
              <a:rPr lang="zh-CN" altLang="en-US" dirty="0">
                <a:solidFill>
                  <a:schemeClr val="tx1">
                    <a:lumMod val="75000"/>
                    <a:lumOff val="25000"/>
                  </a:schemeClr>
                </a:solidFill>
              </a:rPr>
              <a:t>删除所有电话号码</a:t>
            </a:r>
            <a:endParaRPr lang="en-US" altLang="zh-CN" dirty="0">
              <a:solidFill>
                <a:schemeClr val="tx1">
                  <a:lumMod val="75000"/>
                  <a:lumOff val="25000"/>
                </a:schemeClr>
              </a:solidFill>
            </a:endParaRPr>
          </a:p>
        </p:txBody>
      </p:sp>
      <p:graphicFrame>
        <p:nvGraphicFramePr>
          <p:cNvPr id="7" name="Group 7"/>
          <p:cNvGraphicFramePr>
            <a:graphicFrameLocks noGrp="1"/>
          </p:cNvGraphicFramePr>
          <p:nvPr>
            <p:extLst>
              <p:ext uri="{D42A27DB-BD31-4B8C-83A1-F6EECF244321}">
                <p14:modId xmlns:p14="http://schemas.microsoft.com/office/powerpoint/2010/main" val="3961321362"/>
              </p:ext>
            </p:extLst>
          </p:nvPr>
        </p:nvGraphicFramePr>
        <p:xfrm>
          <a:off x="2987039" y="1681480"/>
          <a:ext cx="7119302" cy="1828800"/>
        </p:xfrm>
        <a:graphic>
          <a:graphicData uri="http://schemas.openxmlformats.org/drawingml/2006/table">
            <a:tbl>
              <a:tblPr/>
              <a:tblGrid>
                <a:gridCol w="1975545">
                  <a:extLst>
                    <a:ext uri="{9D8B030D-6E8A-4147-A177-3AD203B41FA5}">
                      <a16:colId xmlns:a16="http://schemas.microsoft.com/office/drawing/2014/main" val="20000"/>
                    </a:ext>
                  </a:extLst>
                </a:gridCol>
                <a:gridCol w="1974016">
                  <a:extLst>
                    <a:ext uri="{9D8B030D-6E8A-4147-A177-3AD203B41FA5}">
                      <a16:colId xmlns:a16="http://schemas.microsoft.com/office/drawing/2014/main" val="20001"/>
                    </a:ext>
                  </a:extLst>
                </a:gridCol>
                <a:gridCol w="1975545">
                  <a:extLst>
                    <a:ext uri="{9D8B030D-6E8A-4147-A177-3AD203B41FA5}">
                      <a16:colId xmlns:a16="http://schemas.microsoft.com/office/drawing/2014/main" val="20002"/>
                    </a:ext>
                  </a:extLst>
                </a:gridCol>
                <a:gridCol w="1194196">
                  <a:extLst>
                    <a:ext uri="{9D8B030D-6E8A-4147-A177-3AD203B41FA5}">
                      <a16:colId xmlns:a16="http://schemas.microsoft.com/office/drawing/2014/main" val="20003"/>
                    </a:ext>
                  </a:extLst>
                </a:gridCol>
              </a:tblGrid>
              <a:tr h="34588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Name</a:t>
                      </a:r>
                      <a:endParaRPr kumimoji="0" lang="en-US"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SSN</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PhoneNumber</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City</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588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Fred</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123-45-6789</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206-555-1234</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Seattle</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4588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Fred</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123-45-6789</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206-555-6543</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Seattle</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4588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Joe</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987-65-4321</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908-555-2121</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Westfield</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4588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Joe</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987-65-4321</a:t>
                      </a:r>
                      <a:endParaRPr kumimoji="0" lang="en-US"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908-555-1234</a:t>
                      </a:r>
                      <a:endParaRPr kumimoji="0" lang="en-US" altLang="zh-CN" sz="18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Westfield</a:t>
                      </a:r>
                      <a:endParaRPr kumimoji="0" lang="en-US"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sp>
        <p:nvSpPr>
          <p:cNvPr id="54308" name="Date Placeholder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9" name="Footer Placeholder 8"/>
          <p:cNvSpPr>
            <a:spLocks noGrp="1"/>
          </p:cNvSpPr>
          <p:nvPr>
            <p:ph type="ftr" sz="quarter" idx="11"/>
          </p:nvPr>
        </p:nvSpPr>
        <p:spPr/>
        <p:txBody>
          <a:bodyPr/>
          <a:lstStyle/>
          <a:p>
            <a:pPr>
              <a:defRPr/>
            </a:pPr>
            <a:r>
              <a:rPr lang="zh-CN" altLang="en-US"/>
              <a:t>交通大数据分析</a:t>
            </a:r>
            <a:endParaRPr lang="en-US"/>
          </a:p>
        </p:txBody>
      </p:sp>
      <p:sp>
        <p:nvSpPr>
          <p:cNvPr id="54310"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分解关系表</a:t>
            </a:r>
            <a:endParaRPr lang="en-US" altLang="zh-CN" dirty="0"/>
          </a:p>
        </p:txBody>
      </p:sp>
      <p:sp>
        <p:nvSpPr>
          <p:cNvPr id="56323" name="Content Placeholder 2"/>
          <p:cNvSpPr>
            <a:spLocks noGrp="1"/>
          </p:cNvSpPr>
          <p:nvPr>
            <p:ph idx="1"/>
          </p:nvPr>
        </p:nvSpPr>
        <p:spPr/>
        <p:txBody>
          <a:bodyPr/>
          <a:lstStyle/>
          <a:p>
            <a:pPr eaLnBrk="1" hangingPunct="1"/>
            <a:r>
              <a:rPr lang="zh-CN" altLang="en-US" dirty="0"/>
              <a:t>消除这些异常的方法是分解关系表。</a:t>
            </a:r>
          </a:p>
          <a:p>
            <a:pPr eaLnBrk="1" hangingPunct="1"/>
            <a:r>
              <a:rPr lang="zh-CN" altLang="en-US" dirty="0"/>
              <a:t> </a:t>
            </a:r>
          </a:p>
          <a:p>
            <a:pPr eaLnBrk="1" hangingPunct="1"/>
            <a:r>
              <a:rPr lang="zh-CN" altLang="en-US" dirty="0"/>
              <a:t>将以前的关系分解为两个：</a:t>
            </a:r>
            <a:endParaRPr lang="en-US" altLang="zh-CN" dirty="0"/>
          </a:p>
        </p:txBody>
      </p:sp>
      <p:graphicFrame>
        <p:nvGraphicFramePr>
          <p:cNvPr id="7" name="Group 6"/>
          <p:cNvGraphicFramePr>
            <a:graphicFrameLocks noGrp="1"/>
          </p:cNvGraphicFramePr>
          <p:nvPr/>
        </p:nvGraphicFramePr>
        <p:xfrm>
          <a:off x="1176338" y="3632200"/>
          <a:ext cx="5072062" cy="1097334"/>
        </p:xfrm>
        <a:graphic>
          <a:graphicData uri="http://schemas.openxmlformats.org/drawingml/2006/table">
            <a:tbl>
              <a:tblPr/>
              <a:tblGrid>
                <a:gridCol w="1690687">
                  <a:extLst>
                    <a:ext uri="{9D8B030D-6E8A-4147-A177-3AD203B41FA5}">
                      <a16:colId xmlns:a16="http://schemas.microsoft.com/office/drawing/2014/main" val="20000"/>
                    </a:ext>
                  </a:extLst>
                </a:gridCol>
                <a:gridCol w="1690688">
                  <a:extLst>
                    <a:ext uri="{9D8B030D-6E8A-4147-A177-3AD203B41FA5}">
                      <a16:colId xmlns:a16="http://schemas.microsoft.com/office/drawing/2014/main" val="20001"/>
                    </a:ext>
                  </a:extLst>
                </a:gridCol>
                <a:gridCol w="1690687">
                  <a:extLst>
                    <a:ext uri="{9D8B030D-6E8A-4147-A177-3AD203B41FA5}">
                      <a16:colId xmlns:a16="http://schemas.microsoft.com/office/drawing/2014/main" val="20002"/>
                    </a:ext>
                  </a:extLst>
                </a:gridCol>
              </a:tblGrid>
              <a:tr h="365654">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Name</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a:ln>
                            <a:noFill/>
                          </a:ln>
                          <a:solidFill>
                            <a:srgbClr val="FFFFFF"/>
                          </a:solidFill>
                          <a:effectLst/>
                          <a:latin typeface="Calibri" panose="020F0502020204030204" pitchFamily="34" charset="0"/>
                          <a:ea typeface="宋体" panose="02010600030101010101" pitchFamily="2" charset="-122"/>
                        </a:rPr>
                        <a:t>SSN</a:t>
                      </a:r>
                      <a:endParaRPr kumimoji="0" lang="en-US" altLang="zh-CN" sz="1800" b="1" i="0" u="sng"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City</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654">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Fred</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123-45-6789</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Seattle</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65654">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Joe</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987-65-4321</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Westfield</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bl>
          </a:graphicData>
        </a:graphic>
      </p:graphicFrame>
      <p:graphicFrame>
        <p:nvGraphicFramePr>
          <p:cNvPr id="8" name="Group 24"/>
          <p:cNvGraphicFramePr>
            <a:graphicFrameLocks noGrp="1"/>
          </p:cNvGraphicFramePr>
          <p:nvPr/>
        </p:nvGraphicFramePr>
        <p:xfrm>
          <a:off x="7105650" y="3636963"/>
          <a:ext cx="4049713" cy="1828800"/>
        </p:xfrm>
        <a:graphic>
          <a:graphicData uri="http://schemas.openxmlformats.org/drawingml/2006/table">
            <a:tbl>
              <a:tblPr/>
              <a:tblGrid>
                <a:gridCol w="2025650">
                  <a:extLst>
                    <a:ext uri="{9D8B030D-6E8A-4147-A177-3AD203B41FA5}">
                      <a16:colId xmlns:a16="http://schemas.microsoft.com/office/drawing/2014/main" val="20000"/>
                    </a:ext>
                  </a:extLst>
                </a:gridCol>
                <a:gridCol w="2024063">
                  <a:extLst>
                    <a:ext uri="{9D8B030D-6E8A-4147-A177-3AD203B41FA5}">
                      <a16:colId xmlns:a16="http://schemas.microsoft.com/office/drawing/2014/main" val="20001"/>
                    </a:ext>
                  </a:extLst>
                </a:gridCol>
              </a:tblGrid>
              <a:tr h="3238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SSN</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a:ln>
                            <a:noFill/>
                          </a:ln>
                          <a:solidFill>
                            <a:srgbClr val="FFFFFF"/>
                          </a:solidFill>
                          <a:effectLst/>
                          <a:latin typeface="Calibri" panose="020F0502020204030204" pitchFamily="34" charset="0"/>
                          <a:ea typeface="宋体" panose="02010600030101010101" pitchFamily="2" charset="-122"/>
                        </a:rPr>
                        <a:t>PhoneNumber</a:t>
                      </a:r>
                      <a:endParaRPr kumimoji="0" lang="en-US" altLang="zh-CN" sz="1800" b="1" i="0" u="sng"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38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123-45-6789</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206-555-1234</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238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123-45-6789</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206-555-6543</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34963">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987-65-4321</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908-555-2121</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238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987-65-4321</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908-555-1234</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bl>
          </a:graphicData>
        </a:graphic>
      </p:graphicFrame>
      <p:sp>
        <p:nvSpPr>
          <p:cNvPr id="56362" name="Date Placeholder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10" name="Footer Placeholder 9"/>
          <p:cNvSpPr>
            <a:spLocks noGrp="1"/>
          </p:cNvSpPr>
          <p:nvPr>
            <p:ph type="ftr" sz="quarter" idx="11"/>
          </p:nvPr>
        </p:nvSpPr>
        <p:spPr/>
        <p:txBody>
          <a:bodyPr/>
          <a:lstStyle/>
          <a:p>
            <a:pPr>
              <a:defRPr/>
            </a:pPr>
            <a:r>
              <a:rPr lang="zh-CN" altLang="en-US"/>
              <a:t>交通大数据分析</a:t>
            </a:r>
            <a:endParaRPr lang="en-US"/>
          </a:p>
        </p:txBody>
      </p:sp>
      <p:sp>
        <p:nvSpPr>
          <p:cNvPr id="56364"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功能依赖</a:t>
            </a:r>
            <a:endParaRPr lang="en-US" dirty="0">
              <a:solidFill>
                <a:schemeClr val="tx1">
                  <a:lumMod val="75000"/>
                  <a:lumOff val="25000"/>
                </a:schemeClr>
              </a:solidFill>
            </a:endParaRPr>
          </a:p>
        </p:txBody>
      </p:sp>
      <p:sp>
        <p:nvSpPr>
          <p:cNvPr id="58371" name="Content Placeholder 2"/>
          <p:cNvSpPr>
            <a:spLocks noGrp="1"/>
          </p:cNvSpPr>
          <p:nvPr>
            <p:ph idx="1"/>
          </p:nvPr>
        </p:nvSpPr>
        <p:spPr/>
        <p:txBody>
          <a:bodyPr/>
          <a:lstStyle/>
          <a:p>
            <a:pPr marL="0" indent="0" eaLnBrk="1" hangingPunct="1">
              <a:lnSpc>
                <a:spcPct val="120000"/>
              </a:lnSpc>
              <a:buNone/>
            </a:pPr>
            <a:r>
              <a:rPr lang="zh-CN" altLang="en-US" dirty="0"/>
              <a:t>分解的目标是使用两个或多个不存在异常的关系来替换一个冗余的关系表。</a:t>
            </a:r>
          </a:p>
          <a:p>
            <a:pPr marL="0" indent="0" eaLnBrk="1" hangingPunct="1">
              <a:buFont typeface="Calibri" panose="020F0502020204030204" pitchFamily="34" charset="0"/>
              <a:buNone/>
            </a:pPr>
            <a:r>
              <a:rPr lang="zh-CN" altLang="en-US" dirty="0"/>
              <a:t> </a:t>
            </a:r>
          </a:p>
          <a:p>
            <a:pPr marL="0" indent="0" eaLnBrk="1" hangingPunct="1">
              <a:buFont typeface="Calibri" panose="020F0502020204030204" pitchFamily="34" charset="0"/>
              <a:buNone/>
            </a:pPr>
            <a:r>
              <a:rPr lang="zh-CN" altLang="en-US" dirty="0"/>
              <a:t>规范化过程：</a:t>
            </a:r>
          </a:p>
          <a:p>
            <a:pPr marL="384048" lvl="1" indent="-182880" eaLnBrk="1" hangingPunct="1"/>
            <a:endParaRPr lang="en-US" altLang="zh-CN"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从一些关系表模式开始</a:t>
            </a:r>
            <a:endParaRPr lang="en-US" altLang="zh-CN" dirty="0">
              <a:solidFill>
                <a:schemeClr val="tx1">
                  <a:lumMod val="75000"/>
                  <a:lumOff val="25000"/>
                </a:schemeClr>
              </a:solidFill>
            </a:endParaRPr>
          </a:p>
          <a:p>
            <a:pPr marL="384048" lvl="1" indent="-182880" eaLnBrk="1" hangingPunct="1"/>
            <a:endParaRPr lang="zh-CN" altLang="en-US"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找出函数依赖（</a:t>
            </a:r>
            <a:r>
              <a:rPr lang="en-US" altLang="zh-CN" dirty="0">
                <a:solidFill>
                  <a:schemeClr val="tx1">
                    <a:lumMod val="75000"/>
                    <a:lumOff val="25000"/>
                  </a:schemeClr>
                </a:solidFill>
              </a:rPr>
              <a:t>FD</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pPr marL="384048" lvl="1" indent="-182880" eaLnBrk="1" hangingPunct="1"/>
            <a:endParaRPr lang="zh-CN" altLang="en-US"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使用它们来设计更好的关系表模式</a:t>
            </a:r>
            <a:endParaRPr lang="en-US" altLang="zh-CN" dirty="0">
              <a:solidFill>
                <a:schemeClr val="tx1">
                  <a:lumMod val="75000"/>
                  <a:lumOff val="25000"/>
                </a:schemeClr>
              </a:solidFill>
            </a:endParaRPr>
          </a:p>
        </p:txBody>
      </p:sp>
      <p:sp>
        <p:nvSpPr>
          <p:cNvPr id="58372"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en-US"/>
              <a:t>CEE412/CET522</a:t>
            </a:r>
          </a:p>
        </p:txBody>
      </p:sp>
      <p:sp>
        <p:nvSpPr>
          <p:cNvPr id="5837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zh-CN" altLang="en-US" dirty="0">
                <a:solidFill>
                  <a:schemeClr val="tx1"/>
                </a:solidFill>
              </a:rPr>
              <a:t>规范化</a:t>
            </a:r>
            <a:endParaRPr lang="en-US" dirty="0">
              <a:solidFill>
                <a:schemeClr val="tx1"/>
              </a:solidFill>
            </a:endParaRPr>
          </a:p>
        </p:txBody>
      </p:sp>
      <p:sp>
        <p:nvSpPr>
          <p:cNvPr id="60419" name="Content Placeholder 2"/>
          <p:cNvSpPr>
            <a:spLocks noGrp="1"/>
          </p:cNvSpPr>
          <p:nvPr>
            <p:ph idx="1"/>
          </p:nvPr>
        </p:nvSpPr>
        <p:spPr/>
        <p:txBody>
          <a:bodyPr/>
          <a:lstStyle/>
          <a:p>
            <a:pPr eaLnBrk="1" hangingPunct="1"/>
            <a:r>
              <a:rPr lang="zh-CN" altLang="en-US" dirty="0"/>
              <a:t>关系模型的发明者</a:t>
            </a:r>
            <a:r>
              <a:rPr lang="en-US" altLang="zh-CN" dirty="0"/>
              <a:t>Edgar Codd</a:t>
            </a:r>
            <a:r>
              <a:rPr lang="zh-CN" altLang="en-US" dirty="0"/>
              <a:t>提出了范式理论</a:t>
            </a:r>
          </a:p>
          <a:p>
            <a:pPr marL="384048" lvl="1" indent="-182880" eaLnBrk="1" hangingPunct="1"/>
            <a:r>
              <a:rPr lang="zh-CN" altLang="en-US" dirty="0">
                <a:solidFill>
                  <a:schemeClr val="tx1">
                    <a:lumMod val="75000"/>
                    <a:lumOff val="25000"/>
                  </a:schemeClr>
                </a:solidFill>
              </a:rPr>
              <a:t>第一范式</a:t>
            </a:r>
          </a:p>
          <a:p>
            <a:pPr marL="384048" lvl="1" indent="-182880" eaLnBrk="1" hangingPunct="1"/>
            <a:r>
              <a:rPr lang="zh-CN" altLang="en-US" dirty="0">
                <a:solidFill>
                  <a:schemeClr val="tx1">
                    <a:lumMod val="75000"/>
                    <a:lumOff val="25000"/>
                  </a:schemeClr>
                </a:solidFill>
              </a:rPr>
              <a:t>扩展到第二范式和第三范式</a:t>
            </a:r>
          </a:p>
          <a:p>
            <a:pPr marL="384048" lvl="1" indent="-182880" eaLnBrk="1" hangingPunct="1"/>
            <a:r>
              <a:rPr lang="zh-CN" altLang="en-US" dirty="0">
                <a:solidFill>
                  <a:schemeClr val="tx1">
                    <a:lumMod val="75000"/>
                    <a:lumOff val="25000"/>
                  </a:schemeClr>
                </a:solidFill>
              </a:rPr>
              <a:t> </a:t>
            </a:r>
            <a:r>
              <a:rPr lang="en-US" altLang="zh-CN" dirty="0">
                <a:solidFill>
                  <a:schemeClr val="tx1">
                    <a:lumMod val="75000"/>
                    <a:lumOff val="25000"/>
                  </a:schemeClr>
                </a:solidFill>
              </a:rPr>
              <a:t>Boyce-Codd</a:t>
            </a:r>
            <a:r>
              <a:rPr lang="zh-CN" altLang="en-US" dirty="0">
                <a:solidFill>
                  <a:schemeClr val="tx1">
                    <a:lumMod val="75000"/>
                    <a:lumOff val="25000"/>
                  </a:schemeClr>
                </a:solidFill>
              </a:rPr>
              <a:t>范式（</a:t>
            </a:r>
            <a:r>
              <a:rPr lang="en-US" altLang="zh-CN" dirty="0">
                <a:solidFill>
                  <a:schemeClr val="tx1">
                    <a:lumMod val="75000"/>
                    <a:lumOff val="25000"/>
                  </a:schemeClr>
                </a:solidFill>
              </a:rPr>
              <a:t>BCNF</a:t>
            </a:r>
            <a:r>
              <a:rPr lang="zh-CN" altLang="en-US" dirty="0">
                <a:solidFill>
                  <a:schemeClr val="tx1">
                    <a:lumMod val="75000"/>
                    <a:lumOff val="25000"/>
                  </a:schemeClr>
                </a:solidFill>
              </a:rPr>
              <a:t>）：</a:t>
            </a:r>
            <a:r>
              <a:rPr lang="en-US" altLang="zh-CN" dirty="0">
                <a:solidFill>
                  <a:schemeClr val="tx1">
                    <a:lumMod val="75000"/>
                    <a:lumOff val="25000"/>
                  </a:schemeClr>
                </a:solidFill>
              </a:rPr>
              <a:t>Raymond </a:t>
            </a:r>
            <a:r>
              <a:rPr lang="en-US" altLang="zh-CN" dirty="0" err="1">
                <a:solidFill>
                  <a:schemeClr val="tx1">
                    <a:lumMod val="75000"/>
                    <a:lumOff val="25000"/>
                  </a:schemeClr>
                </a:solidFill>
              </a:rPr>
              <a:t>F.Boyce</a:t>
            </a:r>
            <a:r>
              <a:rPr lang="zh-CN" altLang="en-US" dirty="0">
                <a:solidFill>
                  <a:schemeClr val="tx1">
                    <a:lumMod val="75000"/>
                    <a:lumOff val="25000"/>
                  </a:schemeClr>
                </a:solidFill>
              </a:rPr>
              <a:t>与</a:t>
            </a:r>
            <a:r>
              <a:rPr lang="en-US" altLang="zh-CN" dirty="0">
                <a:solidFill>
                  <a:schemeClr val="tx1">
                    <a:lumMod val="75000"/>
                    <a:lumOff val="25000"/>
                  </a:schemeClr>
                </a:solidFill>
              </a:rPr>
              <a:t>Edgar-Codd</a:t>
            </a:r>
            <a:r>
              <a:rPr lang="zh-CN" altLang="en-US" dirty="0">
                <a:solidFill>
                  <a:schemeClr val="tx1">
                    <a:lumMod val="75000"/>
                    <a:lumOff val="25000"/>
                  </a:schemeClr>
                </a:solidFill>
              </a:rPr>
              <a:t>的结合</a:t>
            </a:r>
            <a:endParaRPr lang="en-US" altLang="zh-CN" dirty="0">
              <a:solidFill>
                <a:schemeClr val="tx1">
                  <a:lumMod val="75000"/>
                  <a:lumOff val="25000"/>
                </a:schemeClr>
              </a:solidFill>
            </a:endParaRPr>
          </a:p>
        </p:txBody>
      </p:sp>
      <p:sp>
        <p:nvSpPr>
          <p:cNvPr id="604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5" name="Footer Placeholder 4"/>
          <p:cNvSpPr>
            <a:spLocks noGrp="1"/>
          </p:cNvSpPr>
          <p:nvPr>
            <p:ph type="ftr" sz="quarter" idx="11"/>
          </p:nvPr>
        </p:nvSpPr>
        <p:spPr/>
        <p:txBody>
          <a:bodyPr/>
          <a:lstStyle/>
          <a:p>
            <a:pPr>
              <a:defRPr/>
            </a:pPr>
            <a:r>
              <a:rPr lang="en-US"/>
              <a:t>CEE412/CET522</a:t>
            </a:r>
          </a:p>
        </p:txBody>
      </p:sp>
      <p:sp>
        <p:nvSpPr>
          <p:cNvPr id="604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25</a:t>
            </a:r>
          </a:p>
        </p:txBody>
      </p:sp>
      <p:graphicFrame>
        <p:nvGraphicFramePr>
          <p:cNvPr id="8" name="Diagram 7"/>
          <p:cNvGraphicFramePr/>
          <p:nvPr/>
        </p:nvGraphicFramePr>
        <p:xfrm>
          <a:off x="1278890" y="3555818"/>
          <a:ext cx="9695180" cy="1970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dirty="0"/>
              <a:t>Boyce-Codd</a:t>
            </a:r>
            <a:r>
              <a:rPr lang="zh-CN" altLang="en-US" dirty="0"/>
              <a:t>范式</a:t>
            </a:r>
            <a:endParaRPr lang="en-US" altLang="zh-CN" dirty="0"/>
          </a:p>
        </p:txBody>
      </p:sp>
      <p:sp>
        <p:nvSpPr>
          <p:cNvPr id="62467" name="Content Placeholder 2"/>
          <p:cNvSpPr>
            <a:spLocks noGrp="1"/>
          </p:cNvSpPr>
          <p:nvPr>
            <p:ph idx="1"/>
          </p:nvPr>
        </p:nvSpPr>
        <p:spPr/>
        <p:txBody>
          <a:bodyPr/>
          <a:lstStyle/>
          <a:p>
            <a:pPr marL="0" indent="0" eaLnBrk="1" hangingPunct="1">
              <a:lnSpc>
                <a:spcPct val="120000"/>
              </a:lnSpc>
              <a:buNone/>
            </a:pPr>
            <a:r>
              <a:rPr lang="zh-CN" altLang="en-US" dirty="0"/>
              <a:t>分解的目标是使用两个或多个不存在异常的关系来替换一个冗余的关系表。</a:t>
            </a:r>
          </a:p>
          <a:p>
            <a:pPr eaLnBrk="1" hangingPunct="1"/>
            <a:endParaRPr lang="en-US" altLang="zh-CN" dirty="0"/>
          </a:p>
          <a:p>
            <a:pPr eaLnBrk="1" hangingPunct="1"/>
            <a:r>
              <a:rPr lang="zh-CN" altLang="en-US" dirty="0"/>
              <a:t>有一个简单的条件可以保证不存在异常。 这种条件被称为： </a:t>
            </a:r>
            <a:endParaRPr lang="en-US" altLang="zh-CN" dirty="0"/>
          </a:p>
          <a:p>
            <a:pPr eaLnBrk="1" hangingPunct="1"/>
            <a:endParaRPr lang="zh-CN" altLang="en-US" dirty="0"/>
          </a:p>
          <a:p>
            <a:pPr algn="ctr" eaLnBrk="1" hangingPunct="1"/>
            <a:r>
              <a:rPr lang="zh-CN" altLang="en-US" dirty="0"/>
              <a:t> </a:t>
            </a:r>
            <a:r>
              <a:rPr lang="en-US" altLang="zh-CN" dirty="0">
                <a:solidFill>
                  <a:schemeClr val="accent2"/>
                </a:solidFill>
              </a:rPr>
              <a:t>Boyce Codd normal form</a:t>
            </a:r>
            <a:r>
              <a:rPr lang="zh-CN" altLang="en-US" dirty="0"/>
              <a:t>，或</a:t>
            </a:r>
            <a:r>
              <a:rPr lang="en-US" altLang="zh-CN" dirty="0">
                <a:solidFill>
                  <a:schemeClr val="accent2"/>
                </a:solidFill>
              </a:rPr>
              <a:t>BCNF</a:t>
            </a:r>
          </a:p>
        </p:txBody>
      </p:sp>
      <p:sp>
        <p:nvSpPr>
          <p:cNvPr id="62468"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62470"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dirty="0"/>
              <a:t>Boyce-Codd</a:t>
            </a:r>
            <a:r>
              <a:rPr lang="zh-CN" altLang="en-US" dirty="0"/>
              <a:t>范式</a:t>
            </a:r>
            <a:endParaRPr lang="en-US" altLang="zh-CN" dirty="0"/>
          </a:p>
        </p:txBody>
      </p:sp>
      <p:sp>
        <p:nvSpPr>
          <p:cNvPr id="64515" name="Content Placeholder 2"/>
          <p:cNvSpPr>
            <a:spLocks noGrp="1"/>
          </p:cNvSpPr>
          <p:nvPr>
            <p:ph idx="1"/>
          </p:nvPr>
        </p:nvSpPr>
        <p:spPr/>
        <p:txBody>
          <a:bodyPr/>
          <a:lstStyle/>
          <a:p>
            <a:r>
              <a:rPr lang="zh-CN" altLang="en-US" dirty="0">
                <a:solidFill>
                  <a:schemeClr val="accent2"/>
                </a:solidFill>
              </a:rPr>
              <a:t>候选码</a:t>
            </a:r>
            <a:r>
              <a:rPr lang="en-US" altLang="zh-CN" dirty="0">
                <a:solidFill>
                  <a:schemeClr val="accent2"/>
                </a:solidFill>
              </a:rPr>
              <a:t>(Candidate key): </a:t>
            </a:r>
          </a:p>
          <a:p>
            <a:pPr marL="384048" lvl="1" indent="-182880" eaLnBrk="1" hangingPunct="1"/>
            <a:r>
              <a:rPr lang="zh-CN" altLang="en-US" dirty="0">
                <a:solidFill>
                  <a:schemeClr val="tx1">
                    <a:lumMod val="75000"/>
                    <a:lumOff val="25000"/>
                  </a:schemeClr>
                </a:solidFill>
              </a:rPr>
              <a:t>可以唯一地标识单个记录的一组属性，但不一定指定为键</a:t>
            </a:r>
          </a:p>
          <a:p>
            <a:pPr marL="91440" indent="-91440" eaLnBrk="1" fontAlgn="auto" hangingPunct="1">
              <a:spcAft>
                <a:spcPts val="1200"/>
              </a:spcAft>
              <a:buClr>
                <a:srgbClr val="1CADE4"/>
              </a:buClr>
            </a:pPr>
            <a:r>
              <a:rPr lang="zh-CN" altLang="en-US" dirty="0">
                <a:solidFill>
                  <a:srgbClr val="2683C6"/>
                </a:solidFill>
              </a:rPr>
              <a:t>主属性（</a:t>
            </a:r>
            <a:r>
              <a:rPr lang="en-US" altLang="zh-CN" dirty="0">
                <a:solidFill>
                  <a:srgbClr val="2683C6"/>
                </a:solidFill>
              </a:rPr>
              <a:t>Prime Attribute</a:t>
            </a:r>
            <a:r>
              <a:rPr lang="zh-CN" altLang="en-US" dirty="0">
                <a:solidFill>
                  <a:srgbClr val="2683C6"/>
                </a:solidFill>
              </a:rPr>
              <a:t>）：</a:t>
            </a:r>
          </a:p>
          <a:p>
            <a:pPr marL="384048" lvl="1" indent="-182880" eaLnBrk="1" hangingPunct="1"/>
            <a:r>
              <a:rPr lang="zh-CN" altLang="en-US" dirty="0">
                <a:solidFill>
                  <a:schemeClr val="tx1">
                    <a:lumMod val="75000"/>
                    <a:lumOff val="25000"/>
                  </a:schemeClr>
                </a:solidFill>
              </a:rPr>
              <a:t>作为候选键的成员的属性</a:t>
            </a:r>
          </a:p>
          <a:p>
            <a:pPr marL="91440" indent="-91440" eaLnBrk="1" fontAlgn="auto" hangingPunct="1">
              <a:spcAft>
                <a:spcPts val="1200"/>
              </a:spcAft>
              <a:buClr>
                <a:srgbClr val="1CADE4"/>
              </a:buClr>
            </a:pPr>
            <a:r>
              <a:rPr lang="zh-CN" altLang="en-US" dirty="0">
                <a:solidFill>
                  <a:srgbClr val="2683C6"/>
                </a:solidFill>
              </a:rPr>
              <a:t>超码</a:t>
            </a:r>
            <a:r>
              <a:rPr lang="en-US" altLang="zh-CN" dirty="0">
                <a:solidFill>
                  <a:srgbClr val="2683C6"/>
                </a:solidFill>
              </a:rPr>
              <a:t> (Super Key): </a:t>
            </a:r>
            <a:endParaRPr lang="zh-CN" altLang="en-US" dirty="0">
              <a:solidFill>
                <a:srgbClr val="2683C6"/>
              </a:solidFill>
            </a:endParaRPr>
          </a:p>
          <a:p>
            <a:pPr marL="384048" lvl="1" indent="-182880" eaLnBrk="1" hangingPunct="1"/>
            <a:r>
              <a:rPr lang="zh-CN" altLang="en-US" dirty="0">
                <a:solidFill>
                  <a:schemeClr val="tx1">
                    <a:lumMod val="75000"/>
                    <a:lumOff val="25000"/>
                  </a:schemeClr>
                </a:solidFill>
              </a:rPr>
              <a:t>包含（候选）键的一组属性称为超级键，是“键的超集”的缩写。</a:t>
            </a:r>
          </a:p>
          <a:p>
            <a:pPr marL="91440" lvl="0" indent="-91440" eaLnBrk="1" fontAlgn="auto" hangingPunct="1">
              <a:spcAft>
                <a:spcPts val="1200"/>
              </a:spcAft>
              <a:buClr>
                <a:srgbClr val="1CADE4"/>
              </a:buClr>
            </a:pPr>
            <a:r>
              <a:rPr lang="zh-CN" altLang="en-US" dirty="0">
                <a:solidFill>
                  <a:srgbClr val="2683C6"/>
                </a:solidFill>
              </a:rPr>
              <a:t>平凡函数依赖</a:t>
            </a:r>
            <a:r>
              <a:rPr lang="en-US" altLang="zh-CN" dirty="0">
                <a:solidFill>
                  <a:srgbClr val="2683C6"/>
                </a:solidFill>
              </a:rPr>
              <a:t>(Trivial Functional Dependencies): </a:t>
            </a:r>
          </a:p>
          <a:p>
            <a:pPr marL="384048" lvl="1" indent="-182880" eaLnBrk="1" hangingPunct="1"/>
            <a:r>
              <a:rPr lang="zh-CN" altLang="en-US" dirty="0">
                <a:solidFill>
                  <a:schemeClr val="tx1">
                    <a:lumMod val="75000"/>
                    <a:lumOff val="25000"/>
                  </a:schemeClr>
                </a:solidFill>
              </a:rPr>
              <a:t>如果</a:t>
            </a:r>
            <a:r>
              <a:rPr lang="en-US" altLang="zh-CN" dirty="0">
                <a:solidFill>
                  <a:schemeClr val="tx1">
                    <a:lumMod val="75000"/>
                    <a:lumOff val="25000"/>
                  </a:schemeClr>
                </a:solidFill>
              </a:rPr>
              <a:t>B</a:t>
            </a:r>
            <a:r>
              <a:rPr lang="zh-CN" altLang="en-US" dirty="0">
                <a:solidFill>
                  <a:schemeClr val="tx1">
                    <a:lumMod val="75000"/>
                    <a:lumOff val="25000"/>
                  </a:schemeClr>
                </a:solidFill>
              </a:rPr>
              <a:t>是</a:t>
            </a:r>
            <a:r>
              <a:rPr lang="en-US" altLang="zh-CN" dirty="0">
                <a:solidFill>
                  <a:schemeClr val="tx1">
                    <a:lumMod val="75000"/>
                    <a:lumOff val="25000"/>
                  </a:schemeClr>
                </a:solidFill>
              </a:rPr>
              <a:t>a</a:t>
            </a:r>
            <a:r>
              <a:rPr lang="zh-CN" altLang="en-US" dirty="0">
                <a:solidFill>
                  <a:schemeClr val="tx1">
                    <a:lumMod val="75000"/>
                    <a:lumOff val="25000"/>
                  </a:schemeClr>
                </a:solidFill>
              </a:rPr>
              <a:t>中的一个，</a:t>
            </a:r>
            <a:r>
              <a:rPr lang="en-US" altLang="zh-CN" dirty="0" err="1">
                <a:solidFill>
                  <a:schemeClr val="tx1">
                    <a:lumMod val="75000"/>
                    <a:lumOff val="25000"/>
                  </a:schemeClr>
                </a:solidFill>
              </a:rPr>
              <a:t>AnB</a:t>
            </a:r>
            <a:r>
              <a:rPr lang="zh-CN" altLang="en-US" dirty="0">
                <a:solidFill>
                  <a:schemeClr val="tx1">
                    <a:lumMod val="75000"/>
                    <a:lumOff val="25000"/>
                  </a:schemeClr>
                </a:solidFill>
              </a:rPr>
              <a:t>是平凡的（例如，学生</a:t>
            </a:r>
            <a:r>
              <a:rPr lang="en-US" altLang="zh-CN" dirty="0">
                <a:solidFill>
                  <a:schemeClr val="tx1">
                    <a:lumMod val="75000"/>
                    <a:lumOff val="25000"/>
                  </a:schemeClr>
                </a:solidFill>
              </a:rPr>
              <a:t>ID</a:t>
            </a:r>
            <a:r>
              <a:rPr lang="zh-CN" altLang="en-US" dirty="0">
                <a:solidFill>
                  <a:schemeClr val="tx1">
                    <a:lumMod val="75000"/>
                    <a:lumOff val="25000"/>
                  </a:schemeClr>
                </a:solidFill>
              </a:rPr>
              <a:t>和学生姓名</a:t>
            </a:r>
            <a:r>
              <a:rPr lang="en-US" altLang="zh-CN" dirty="0">
                <a:solidFill>
                  <a:schemeClr val="tx1">
                    <a:lumMod val="75000"/>
                    <a:lumOff val="25000"/>
                  </a:schemeClr>
                </a:solidFill>
              </a:rPr>
              <a:t>-&gt;</a:t>
            </a:r>
            <a:r>
              <a:rPr lang="zh-CN" altLang="en-US" dirty="0">
                <a:solidFill>
                  <a:schemeClr val="tx1">
                    <a:lumMod val="75000"/>
                    <a:lumOff val="25000"/>
                  </a:schemeClr>
                </a:solidFill>
              </a:rPr>
              <a:t>学生姓名）</a:t>
            </a:r>
            <a:endParaRPr lang="en-US" altLang="zh-CN" dirty="0">
              <a:solidFill>
                <a:schemeClr val="tx1">
                  <a:lumMod val="75000"/>
                  <a:lumOff val="25000"/>
                </a:schemeClr>
              </a:solidFill>
            </a:endParaRPr>
          </a:p>
        </p:txBody>
      </p:sp>
      <p:sp>
        <p:nvSpPr>
          <p:cNvPr id="64516"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64518"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27</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dirty="0"/>
              <a:t>Boyce-Codd</a:t>
            </a:r>
            <a:r>
              <a:rPr lang="zh-CN" altLang="en-US" dirty="0"/>
              <a:t>范式</a:t>
            </a:r>
            <a:endParaRPr lang="en-US" altLang="zh-CN" dirty="0"/>
          </a:p>
        </p:txBody>
      </p:sp>
      <p:sp>
        <p:nvSpPr>
          <p:cNvPr id="66563" name="Content Placeholder 2"/>
          <p:cNvSpPr>
            <a:spLocks noGrp="1"/>
          </p:cNvSpPr>
          <p:nvPr>
            <p:ph idx="1"/>
          </p:nvPr>
        </p:nvSpPr>
        <p:spPr/>
        <p:txBody>
          <a:bodyPr/>
          <a:lstStyle/>
          <a:p>
            <a:pPr eaLnBrk="1" hangingPunct="1">
              <a:lnSpc>
                <a:spcPct val="120000"/>
              </a:lnSpc>
            </a:pPr>
            <a:r>
              <a:rPr lang="en-US" altLang="zh-CN" dirty="0">
                <a:solidFill>
                  <a:schemeClr val="accent2"/>
                </a:solidFill>
              </a:rPr>
              <a:t>Boyce-Codd</a:t>
            </a:r>
            <a:r>
              <a:rPr lang="zh-CN" altLang="en-US" dirty="0">
                <a:solidFill>
                  <a:schemeClr val="accent2"/>
                </a:solidFill>
              </a:rPr>
              <a:t>范式（</a:t>
            </a:r>
            <a:r>
              <a:rPr lang="en-US" altLang="zh-CN" dirty="0">
                <a:solidFill>
                  <a:schemeClr val="accent2"/>
                </a:solidFill>
              </a:rPr>
              <a:t>BCNF</a:t>
            </a:r>
            <a:r>
              <a:rPr lang="zh-CN" altLang="en-US" dirty="0">
                <a:solidFill>
                  <a:schemeClr val="accent2"/>
                </a:solidFill>
              </a:rPr>
              <a:t>）：</a:t>
            </a:r>
          </a:p>
          <a:p>
            <a:pPr marL="384048" lvl="1" indent="-182880" eaLnBrk="1" hangingPunct="1">
              <a:lnSpc>
                <a:spcPct val="120000"/>
              </a:lnSpc>
            </a:pPr>
            <a:r>
              <a:rPr lang="zh-CN" altLang="en-US" dirty="0">
                <a:solidFill>
                  <a:schemeClr val="tx1">
                    <a:lumMod val="75000"/>
                    <a:lumOff val="25000"/>
                  </a:schemeClr>
                </a:solidFill>
              </a:rPr>
              <a:t>关系表 </a:t>
            </a:r>
            <a:r>
              <a:rPr lang="en-US" altLang="zh-CN" dirty="0">
                <a:solidFill>
                  <a:schemeClr val="tx1">
                    <a:lumMod val="75000"/>
                    <a:lumOff val="25000"/>
                  </a:schemeClr>
                </a:solidFill>
              </a:rPr>
              <a:t>R </a:t>
            </a:r>
            <a:r>
              <a:rPr lang="zh-CN" altLang="en-US" dirty="0">
                <a:solidFill>
                  <a:schemeClr val="tx1">
                    <a:lumMod val="75000"/>
                    <a:lumOff val="25000"/>
                  </a:schemeClr>
                </a:solidFill>
              </a:rPr>
              <a:t>是符合 </a:t>
            </a:r>
            <a:r>
              <a:rPr lang="en-US" altLang="zh-CN" dirty="0">
                <a:solidFill>
                  <a:schemeClr val="tx1">
                    <a:lumMod val="75000"/>
                    <a:lumOff val="25000"/>
                  </a:schemeClr>
                </a:solidFill>
              </a:rPr>
              <a:t>BCNF </a:t>
            </a:r>
            <a:r>
              <a:rPr lang="zh-CN" altLang="en-US" dirty="0">
                <a:solidFill>
                  <a:schemeClr val="tx1">
                    <a:lumMod val="75000"/>
                    <a:lumOff val="25000"/>
                  </a:schemeClr>
                </a:solidFill>
              </a:rPr>
              <a:t>范式，当且仅当：每当 </a:t>
            </a:r>
            <a:r>
              <a:rPr lang="en-US" altLang="zh-CN" dirty="0">
                <a:solidFill>
                  <a:schemeClr val="tx1">
                    <a:lumMod val="75000"/>
                    <a:lumOff val="25000"/>
                  </a:schemeClr>
                </a:solidFill>
              </a:rPr>
              <a:t>R </a:t>
            </a:r>
            <a:r>
              <a:rPr lang="zh-CN" altLang="en-US" dirty="0">
                <a:solidFill>
                  <a:schemeClr val="tx1">
                    <a:lumMod val="75000"/>
                    <a:lumOff val="25000"/>
                  </a:schemeClr>
                </a:solidFill>
              </a:rPr>
              <a:t>有一个非平凡的</a:t>
            </a:r>
            <a:r>
              <a:rPr lang="en-US" altLang="zh-CN" dirty="0">
                <a:solidFill>
                  <a:schemeClr val="tx1">
                    <a:lumMod val="75000"/>
                    <a:lumOff val="25000"/>
                  </a:schemeClr>
                </a:solidFill>
              </a:rPr>
              <a:t>FD</a:t>
            </a:r>
            <a:r>
              <a:rPr lang="en-US" altLang="en-US" dirty="0">
                <a:solidFill>
                  <a:schemeClr val="tx1">
                    <a:lumMod val="75000"/>
                    <a:lumOff val="25000"/>
                  </a:schemeClr>
                </a:solidFill>
              </a:rPr>
              <a:t> </a:t>
            </a:r>
            <a:r>
              <a:rPr lang="en-US" altLang="en-US" i="1" dirty="0">
                <a:solidFill>
                  <a:schemeClr val="tx1">
                    <a:lumMod val="75000"/>
                    <a:lumOff val="25000"/>
                  </a:schemeClr>
                </a:solidFill>
              </a:rPr>
              <a:t>A1, A2, …, An </a:t>
            </a:r>
            <a:r>
              <a:rPr lang="en-US" altLang="en-US" i="1" dirty="0">
                <a:solidFill>
                  <a:schemeClr val="tx1">
                    <a:lumMod val="75000"/>
                    <a:lumOff val="25000"/>
                  </a:schemeClr>
                </a:solidFill>
                <a:sym typeface="Wingdings" pitchFamily="2" charset="2"/>
              </a:rPr>
              <a:t> B</a:t>
            </a:r>
            <a:r>
              <a:rPr lang="en-US" altLang="zh-CN" i="1" dirty="0">
                <a:solidFill>
                  <a:schemeClr val="tx1">
                    <a:lumMod val="75000"/>
                    <a:lumOff val="25000"/>
                  </a:schemeClr>
                </a:solidFill>
              </a:rPr>
              <a:t> </a:t>
            </a:r>
            <a:r>
              <a:rPr lang="zh-CN" altLang="en-US" i="1" dirty="0">
                <a:solidFill>
                  <a:schemeClr val="tx1">
                    <a:lumMod val="75000"/>
                    <a:lumOff val="25000"/>
                  </a:schemeClr>
                </a:solidFill>
              </a:rPr>
              <a:t>，那么</a:t>
            </a:r>
            <a:r>
              <a:rPr lang="en-US" altLang="en-US" sz="2800" dirty="0">
                <a:solidFill>
                  <a:prstClr val="black">
                    <a:lumMod val="75000"/>
                    <a:lumOff val="25000"/>
                  </a:prstClr>
                </a:solidFill>
                <a:sym typeface="Wingdings" pitchFamily="2" charset="2"/>
              </a:rPr>
              <a:t>{</a:t>
            </a:r>
            <a:r>
              <a:rPr lang="en-US" altLang="en-US" sz="2800" i="1" dirty="0">
                <a:solidFill>
                  <a:prstClr val="black">
                    <a:lumMod val="75000"/>
                    <a:lumOff val="25000"/>
                  </a:prstClr>
                </a:solidFill>
              </a:rPr>
              <a:t>A</a:t>
            </a:r>
            <a:r>
              <a:rPr lang="en-US" altLang="en-US" sz="2800" baseline="-25000" dirty="0">
                <a:solidFill>
                  <a:prstClr val="black">
                    <a:lumMod val="75000"/>
                    <a:lumOff val="25000"/>
                  </a:prstClr>
                </a:solidFill>
              </a:rPr>
              <a:t>1</a:t>
            </a:r>
            <a:r>
              <a:rPr lang="en-US" altLang="en-US" sz="2800" dirty="0">
                <a:solidFill>
                  <a:prstClr val="black">
                    <a:lumMod val="75000"/>
                    <a:lumOff val="25000"/>
                  </a:prstClr>
                </a:solidFill>
              </a:rPr>
              <a:t>, </a:t>
            </a:r>
            <a:r>
              <a:rPr lang="en-US" altLang="en-US" sz="2800" i="1" dirty="0">
                <a:solidFill>
                  <a:prstClr val="black">
                    <a:lumMod val="75000"/>
                    <a:lumOff val="25000"/>
                  </a:prstClr>
                </a:solidFill>
              </a:rPr>
              <a:t>A</a:t>
            </a:r>
            <a:r>
              <a:rPr lang="en-US" altLang="en-US" sz="2800" baseline="-25000" dirty="0">
                <a:solidFill>
                  <a:prstClr val="black">
                    <a:lumMod val="75000"/>
                    <a:lumOff val="25000"/>
                  </a:prstClr>
                </a:solidFill>
              </a:rPr>
              <a:t>2</a:t>
            </a:r>
            <a:r>
              <a:rPr lang="en-US" altLang="en-US" sz="2800" dirty="0">
                <a:solidFill>
                  <a:prstClr val="black">
                    <a:lumMod val="75000"/>
                    <a:lumOff val="25000"/>
                  </a:prstClr>
                </a:solidFill>
              </a:rPr>
              <a:t>, …, </a:t>
            </a:r>
            <a:r>
              <a:rPr lang="en-US" altLang="en-US" sz="2800" i="1" dirty="0">
                <a:solidFill>
                  <a:prstClr val="black">
                    <a:lumMod val="75000"/>
                    <a:lumOff val="25000"/>
                  </a:prstClr>
                </a:solidFill>
              </a:rPr>
              <a:t>A</a:t>
            </a:r>
            <a:r>
              <a:rPr lang="en-US" altLang="en-US" sz="2800" baseline="-25000" dirty="0">
                <a:solidFill>
                  <a:prstClr val="black">
                    <a:lumMod val="75000"/>
                    <a:lumOff val="25000"/>
                  </a:prstClr>
                </a:solidFill>
              </a:rPr>
              <a:t>n </a:t>
            </a:r>
            <a:r>
              <a:rPr lang="en-US" altLang="en-US" sz="2800" dirty="0">
                <a:solidFill>
                  <a:prstClr val="black">
                    <a:lumMod val="75000"/>
                    <a:lumOff val="25000"/>
                  </a:prstClr>
                </a:solidFill>
                <a:sym typeface="Wingdings" pitchFamily="2" charset="2"/>
              </a:rPr>
              <a:t>}</a:t>
            </a:r>
            <a:r>
              <a:rPr lang="zh-CN" altLang="en-US" dirty="0">
                <a:solidFill>
                  <a:schemeClr val="tx1">
                    <a:lumMod val="75000"/>
                    <a:lumOff val="25000"/>
                  </a:schemeClr>
                </a:solidFill>
              </a:rPr>
              <a:t>是</a:t>
            </a:r>
            <a:r>
              <a:rPr lang="en-US" altLang="zh-CN" dirty="0">
                <a:solidFill>
                  <a:schemeClr val="tx1">
                    <a:lumMod val="75000"/>
                    <a:lumOff val="25000"/>
                  </a:schemeClr>
                </a:solidFill>
              </a:rPr>
              <a:t>R</a:t>
            </a:r>
            <a:r>
              <a:rPr lang="zh-CN" altLang="en-US" dirty="0">
                <a:solidFill>
                  <a:schemeClr val="tx1">
                    <a:lumMod val="75000"/>
                    <a:lumOff val="25000"/>
                  </a:schemeClr>
                </a:solidFill>
              </a:rPr>
              <a:t>的一个超码</a:t>
            </a:r>
            <a:endParaRPr lang="en-US" altLang="zh-CN" dirty="0">
              <a:solidFill>
                <a:schemeClr val="tx1">
                  <a:lumMod val="75000"/>
                  <a:lumOff val="25000"/>
                </a:schemeClr>
              </a:solidFill>
            </a:endParaRPr>
          </a:p>
          <a:p>
            <a:pPr marL="201168" lvl="1" indent="0" eaLnBrk="1" hangingPunct="1">
              <a:lnSpc>
                <a:spcPct val="120000"/>
              </a:lnSpc>
              <a:buNone/>
            </a:pPr>
            <a:endParaRPr lang="en-US" altLang="zh-CN" dirty="0">
              <a:solidFill>
                <a:schemeClr val="tx1">
                  <a:lumMod val="75000"/>
                  <a:lumOff val="25000"/>
                </a:schemeClr>
              </a:solidFill>
            </a:endParaRPr>
          </a:p>
          <a:p>
            <a:pPr marL="201168" lvl="1" indent="0" eaLnBrk="1" hangingPunct="1">
              <a:lnSpc>
                <a:spcPct val="120000"/>
              </a:lnSpc>
              <a:buNone/>
            </a:pPr>
            <a:r>
              <a:rPr lang="zh-CN" altLang="en-US" sz="2800" dirty="0">
                <a:solidFill>
                  <a:schemeClr val="tx1">
                    <a:lumMod val="75000"/>
                    <a:lumOff val="25000"/>
                  </a:schemeClr>
                </a:solidFill>
              </a:rPr>
              <a:t>也就是说，每个非平凡</a:t>
            </a:r>
            <a:r>
              <a:rPr lang="en-US" altLang="zh-CN" sz="2800" dirty="0">
                <a:solidFill>
                  <a:schemeClr val="tx1">
                    <a:lumMod val="75000"/>
                    <a:lumOff val="25000"/>
                  </a:schemeClr>
                </a:solidFill>
              </a:rPr>
              <a:t>FD</a:t>
            </a:r>
            <a:r>
              <a:rPr lang="zh-CN" altLang="en-US" sz="2800" dirty="0">
                <a:solidFill>
                  <a:schemeClr val="tx1">
                    <a:lumMod val="75000"/>
                    <a:lumOff val="25000"/>
                  </a:schemeClr>
                </a:solidFill>
              </a:rPr>
              <a:t>的左边必须是一个超键。</a:t>
            </a:r>
            <a:endParaRPr lang="en-US" altLang="en-US" sz="2800" dirty="0">
              <a:solidFill>
                <a:schemeClr val="tx1">
                  <a:lumMod val="75000"/>
                  <a:lumOff val="25000"/>
                </a:schemeClr>
              </a:solidFill>
              <a:sym typeface="Wingdings" panose="05000000000000000000" pitchFamily="2" charset="2"/>
            </a:endParaRPr>
          </a:p>
        </p:txBody>
      </p:sp>
      <p:sp>
        <p:nvSpPr>
          <p:cNvPr id="66564"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66566"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zh-CN" altLang="en-US" dirty="0"/>
              <a:t>从</a:t>
            </a:r>
            <a:r>
              <a:rPr lang="en-US" altLang="zh-CN" dirty="0">
                <a:latin typeface="Times New Roman" panose="02020603050405020304" pitchFamily="18" charset="0"/>
                <a:cs typeface="Times New Roman" panose="02020603050405020304" pitchFamily="18" charset="0"/>
              </a:rPr>
              <a:t>E / R</a:t>
            </a:r>
            <a:r>
              <a:rPr lang="zh-CN" altLang="en-US" dirty="0"/>
              <a:t>图到关系模式</a:t>
            </a:r>
            <a:endParaRPr lang="en-US" dirty="0"/>
          </a:p>
        </p:txBody>
      </p:sp>
      <p:sp>
        <p:nvSpPr>
          <p:cNvPr id="9" name="Content Placeholder 8"/>
          <p:cNvSpPr>
            <a:spLocks noGrp="1"/>
          </p:cNvSpPr>
          <p:nvPr>
            <p:ph idx="1"/>
          </p:nvPr>
        </p:nvSpPr>
        <p:spPr/>
        <p:txBody>
          <a:bodyPr/>
          <a:lstStyle/>
          <a:p>
            <a:pPr>
              <a:lnSpc>
                <a:spcPct val="120000"/>
              </a:lnSpc>
            </a:pPr>
            <a:r>
              <a:rPr lang="zh-CN" altLang="en-US" dirty="0"/>
              <a:t>创建一个新数据库的过程</a:t>
            </a:r>
            <a:r>
              <a:rPr lang="en-US" dirty="0"/>
              <a:t>.</a:t>
            </a:r>
          </a:p>
          <a:p>
            <a:pPr lvl="1">
              <a:lnSpc>
                <a:spcPct val="120000"/>
              </a:lnSpc>
            </a:pPr>
            <a:r>
              <a:rPr lang="zh-CN" altLang="en-US" dirty="0"/>
              <a:t>设计阶段</a:t>
            </a:r>
            <a:r>
              <a:rPr lang="en-US" altLang="zh-CN" dirty="0"/>
              <a:t>–</a:t>
            </a:r>
            <a:r>
              <a:rPr lang="zh-CN" altLang="en-US" dirty="0"/>
              <a:t>考虑我们需要存储的信息、关系和约束</a:t>
            </a:r>
            <a:r>
              <a:rPr lang="en-US" dirty="0"/>
              <a:t>.</a:t>
            </a:r>
          </a:p>
          <a:p>
            <a:pPr lvl="1">
              <a:lnSpc>
                <a:spcPct val="120000"/>
              </a:lnSpc>
            </a:pPr>
            <a:r>
              <a:rPr lang="zh-CN" altLang="en-US" dirty="0"/>
              <a:t>实现阶段</a:t>
            </a:r>
            <a:r>
              <a:rPr lang="en-US" altLang="zh-CN" dirty="0"/>
              <a:t>–</a:t>
            </a:r>
            <a:r>
              <a:rPr lang="zh-CN" altLang="en-US" dirty="0"/>
              <a:t>在真实的</a:t>
            </a:r>
            <a:r>
              <a:rPr lang="en-US" altLang="zh-CN" dirty="0"/>
              <a:t>DBMS</a:t>
            </a:r>
            <a:r>
              <a:rPr lang="zh-CN" altLang="en-US" dirty="0"/>
              <a:t>中构建数据库</a:t>
            </a:r>
            <a:r>
              <a:rPr lang="en-US" dirty="0"/>
              <a:t>.</a:t>
            </a:r>
          </a:p>
          <a:p>
            <a:pPr>
              <a:lnSpc>
                <a:spcPct val="120000"/>
              </a:lnSpc>
            </a:pPr>
            <a:r>
              <a:rPr lang="zh-CN" altLang="en-US" dirty="0"/>
              <a:t>大多数商业</a:t>
            </a:r>
            <a:r>
              <a:rPr lang="en-US" altLang="zh-CN" dirty="0"/>
              <a:t>DBMS</a:t>
            </a:r>
            <a:r>
              <a:rPr lang="zh-CN" altLang="en-US" dirty="0"/>
              <a:t>使用关系模型，我们也需要使我们的设计与此模型保持一致。</a:t>
            </a:r>
            <a:endParaRPr lang="en-US" dirty="0"/>
          </a:p>
          <a:p>
            <a:pPr>
              <a:lnSpc>
                <a:spcPct val="120000"/>
              </a:lnSpc>
            </a:pPr>
            <a:r>
              <a:rPr lang="zh-CN" altLang="en-US" dirty="0"/>
              <a:t>这涉及将</a:t>
            </a:r>
            <a:r>
              <a:rPr lang="en-US" altLang="zh-CN" dirty="0"/>
              <a:t>E / R</a:t>
            </a:r>
            <a:r>
              <a:rPr lang="zh-CN" altLang="en-US" dirty="0"/>
              <a:t>图设计转换为关系数据库，这也非常简单。</a:t>
            </a:r>
            <a:endParaRPr lang="en-US" dirty="0"/>
          </a:p>
          <a:p>
            <a:pPr lvl="1">
              <a:lnSpc>
                <a:spcPct val="120000"/>
              </a:lnSpc>
            </a:pPr>
            <a:r>
              <a:rPr lang="zh-CN" altLang="en-US" dirty="0"/>
              <a:t>将每个实体集转换为具有相同属性集的关系。</a:t>
            </a:r>
            <a:endParaRPr lang="en-US" dirty="0"/>
          </a:p>
          <a:p>
            <a:pPr lvl="1">
              <a:lnSpc>
                <a:spcPct val="120000"/>
              </a:lnSpc>
            </a:pPr>
            <a:r>
              <a:rPr lang="zh-CN" altLang="en-US" dirty="0"/>
              <a:t>将关系替换为属性是关联实体集的键的关系。</a:t>
            </a:r>
            <a:endParaRPr lang="en-US" dirty="0"/>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BEB4E55-5246-4064-AE00-9C772CD92F23}"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59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ltLang="en-US"/>
              <a:t>Boyce-Codd</a:t>
            </a:r>
            <a:r>
              <a:rPr lang="zh-CN" altLang="en-US"/>
              <a:t>范式</a:t>
            </a:r>
            <a:endParaRPr lang="en-US" altLang="zh-CN"/>
          </a:p>
        </p:txBody>
      </p:sp>
      <p:sp>
        <p:nvSpPr>
          <p:cNvPr id="68611" name="Content Placeholder 2"/>
          <p:cNvSpPr>
            <a:spLocks noGrp="1"/>
          </p:cNvSpPr>
          <p:nvPr>
            <p:ph idx="1"/>
          </p:nvPr>
        </p:nvSpPr>
        <p:spPr>
          <a:xfrm>
            <a:off x="1096963" y="3676650"/>
            <a:ext cx="10058400" cy="2624138"/>
          </a:xfrm>
        </p:spPr>
        <p:txBody>
          <a:bodyPr/>
          <a:lstStyle/>
          <a:p>
            <a:pPr eaLnBrk="1" hangingPunct="1"/>
            <a:r>
              <a:rPr lang="zh-CN" altLang="en-US" dirty="0"/>
              <a:t>什么是函数依赖关系？</a:t>
            </a:r>
            <a:endParaRPr lang="en-US" altLang="zh-CN" dirty="0"/>
          </a:p>
          <a:p>
            <a:pPr marL="384048" lvl="1" indent="-182880" eaLnBrk="1" fontAlgn="auto" hangingPunct="1">
              <a:buClr>
                <a:srgbClr val="1CADE4"/>
              </a:buClr>
            </a:pPr>
            <a:r>
              <a:rPr lang="en-US" altLang="en-US" dirty="0">
                <a:solidFill>
                  <a:prstClr val="black">
                    <a:lumMod val="75000"/>
                    <a:lumOff val="25000"/>
                  </a:prstClr>
                </a:solidFill>
              </a:rPr>
              <a:t>Class </a:t>
            </a:r>
            <a:r>
              <a:rPr lang="en-US" altLang="en-US" dirty="0">
                <a:solidFill>
                  <a:prstClr val="black">
                    <a:lumMod val="75000"/>
                    <a:lumOff val="25000"/>
                  </a:prstClr>
                </a:solidFill>
                <a:sym typeface="Wingdings" panose="05000000000000000000" pitchFamily="2" charset="2"/>
              </a:rPr>
              <a:t> Everything – Only </a:t>
            </a:r>
            <a:r>
              <a:rPr lang="zh-CN" altLang="en-US" dirty="0">
                <a:solidFill>
                  <a:prstClr val="black">
                    <a:lumMod val="75000"/>
                    <a:lumOff val="25000"/>
                  </a:prstClr>
                </a:solidFill>
                <a:sym typeface="Wingdings" panose="05000000000000000000" pitchFamily="2" charset="2"/>
              </a:rPr>
              <a:t>候选码</a:t>
            </a:r>
            <a:endParaRPr lang="en-US" altLang="en-US" dirty="0">
              <a:solidFill>
                <a:prstClr val="black">
                  <a:lumMod val="75000"/>
                  <a:lumOff val="25000"/>
                </a:prstClr>
              </a:solidFill>
              <a:sym typeface="Wingdings" panose="05000000000000000000" pitchFamily="2" charset="2"/>
            </a:endParaRPr>
          </a:p>
          <a:p>
            <a:pPr marL="384048" lvl="1" indent="-182880" eaLnBrk="1" fontAlgn="auto" hangingPunct="1">
              <a:buClr>
                <a:srgbClr val="1CADE4"/>
              </a:buClr>
            </a:pPr>
            <a:r>
              <a:rPr lang="en-US" altLang="en-US" dirty="0" err="1">
                <a:solidFill>
                  <a:prstClr val="black">
                    <a:lumMod val="75000"/>
                    <a:lumOff val="25000"/>
                  </a:prstClr>
                </a:solidFill>
                <a:sym typeface="Wingdings" panose="05000000000000000000" pitchFamily="2" charset="2"/>
              </a:rPr>
              <a:t>EmployeeID</a:t>
            </a:r>
            <a:r>
              <a:rPr lang="en-US" altLang="en-US" dirty="0">
                <a:solidFill>
                  <a:prstClr val="black">
                    <a:lumMod val="75000"/>
                    <a:lumOff val="25000"/>
                  </a:prstClr>
                </a:solidFill>
                <a:sym typeface="Wingdings" panose="05000000000000000000" pitchFamily="2" charset="2"/>
              </a:rPr>
              <a:t>  Professor – </a:t>
            </a:r>
            <a:r>
              <a:rPr lang="zh-CN" altLang="en-US" dirty="0">
                <a:solidFill>
                  <a:prstClr val="black">
                    <a:lumMod val="75000"/>
                    <a:lumOff val="25000"/>
                  </a:prstClr>
                </a:solidFill>
                <a:sym typeface="Wingdings" panose="05000000000000000000" pitchFamily="2" charset="2"/>
              </a:rPr>
              <a:t>非平凡函数依赖</a:t>
            </a:r>
            <a:endParaRPr lang="en-US" altLang="en-US" dirty="0">
              <a:solidFill>
                <a:prstClr val="black">
                  <a:lumMod val="75000"/>
                  <a:lumOff val="25000"/>
                </a:prstClr>
              </a:solidFill>
              <a:sym typeface="Wingdings" panose="05000000000000000000" pitchFamily="2" charset="2"/>
            </a:endParaRPr>
          </a:p>
          <a:p>
            <a:pPr eaLnBrk="1" hangingPunct="1"/>
            <a:r>
              <a:rPr lang="zh-CN" altLang="en-US" dirty="0"/>
              <a:t> </a:t>
            </a:r>
            <a:r>
              <a:rPr lang="en-US" altLang="en-US" dirty="0" err="1"/>
              <a:t>EmployeeID</a:t>
            </a:r>
            <a:r>
              <a:rPr lang="en-US" altLang="en-US" dirty="0"/>
              <a:t> </a:t>
            </a:r>
            <a:r>
              <a:rPr lang="zh-CN" altLang="en-US" dirty="0"/>
              <a:t>不是一个超码</a:t>
            </a:r>
            <a:endParaRPr lang="en-US" altLang="en-US" dirty="0"/>
          </a:p>
          <a:p>
            <a:pPr eaLnBrk="1" hangingPunct="1"/>
            <a:r>
              <a:rPr lang="zh-CN" altLang="en-US" dirty="0"/>
              <a:t>结论：此关系表不符合 </a:t>
            </a:r>
            <a:r>
              <a:rPr lang="en-US" altLang="en-US" dirty="0"/>
              <a:t>BCNF</a:t>
            </a:r>
            <a:endParaRPr lang="en-US" altLang="zh-CN" dirty="0"/>
          </a:p>
        </p:txBody>
      </p:sp>
      <p:graphicFrame>
        <p:nvGraphicFramePr>
          <p:cNvPr id="4" name="Table 3"/>
          <p:cNvGraphicFramePr>
            <a:graphicFrameLocks noGrp="1"/>
          </p:cNvGraphicFramePr>
          <p:nvPr/>
        </p:nvGraphicFramePr>
        <p:xfrm>
          <a:off x="2344738" y="1376363"/>
          <a:ext cx="7556500" cy="2076450"/>
        </p:xfrm>
        <a:graphic>
          <a:graphicData uri="http://schemas.openxmlformats.org/drawingml/2006/table">
            <a:tbl>
              <a:tblPr/>
              <a:tblGrid>
                <a:gridCol w="2420937">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gridCol w="2582863">
                  <a:extLst>
                    <a:ext uri="{9D8B030D-6E8A-4147-A177-3AD203B41FA5}">
                      <a16:colId xmlns:a16="http://schemas.microsoft.com/office/drawing/2014/main" val="20002"/>
                    </a:ext>
                  </a:extLst>
                </a:gridCol>
              </a:tblGrid>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Class</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Professor</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EmployeeID</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327</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Anne Goodchild</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12994</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367</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Pedro Arduino</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12223</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377</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Gregory Miller</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12889</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410</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Ryan Avery</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12786</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454</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Ryan Avery</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12786</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bl>
          </a:graphicData>
        </a:graphic>
      </p:graphicFrame>
      <p:sp>
        <p:nvSpPr>
          <p:cNvPr id="68642"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6" name="Footer Placeholder 5"/>
          <p:cNvSpPr>
            <a:spLocks noGrp="1"/>
          </p:cNvSpPr>
          <p:nvPr>
            <p:ph type="ftr" sz="quarter" idx="11"/>
          </p:nvPr>
        </p:nvSpPr>
        <p:spPr/>
        <p:txBody>
          <a:bodyPr/>
          <a:lstStyle/>
          <a:p>
            <a:pPr>
              <a:defRPr/>
            </a:pPr>
            <a:r>
              <a:rPr lang="zh-CN" altLang="en-US"/>
              <a:t>交通大数据分析</a:t>
            </a:r>
            <a:endParaRPr lang="en-US"/>
          </a:p>
        </p:txBody>
      </p:sp>
      <p:sp>
        <p:nvSpPr>
          <p:cNvPr id="6864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转化为</a:t>
            </a:r>
            <a:r>
              <a:rPr lang="en-US" altLang="en-US" dirty="0"/>
              <a:t>BCNF</a:t>
            </a:r>
            <a:endParaRPr lang="en-US" altLang="zh-CN" dirty="0"/>
          </a:p>
        </p:txBody>
      </p:sp>
      <p:sp>
        <p:nvSpPr>
          <p:cNvPr id="70659" name="Content Placeholder 2"/>
          <p:cNvSpPr>
            <a:spLocks noGrp="1"/>
          </p:cNvSpPr>
          <p:nvPr>
            <p:ph idx="1"/>
          </p:nvPr>
        </p:nvSpPr>
        <p:spPr>
          <a:xfrm>
            <a:off x="1096963" y="1241425"/>
            <a:ext cx="10058400" cy="3121025"/>
          </a:xfrm>
        </p:spPr>
        <p:txBody>
          <a:bodyPr/>
          <a:lstStyle/>
          <a:p>
            <a:pPr eaLnBrk="1" hangingPunct="1"/>
            <a:r>
              <a:rPr lang="zh-CN" altLang="en-US" dirty="0"/>
              <a:t>算法（针对每个关系表）：</a:t>
            </a:r>
          </a:p>
          <a:p>
            <a:pPr marL="514350" indent="-514350" eaLnBrk="1" hangingPunct="1">
              <a:buFont typeface="+mj-lt"/>
              <a:buAutoNum type="arabicPeriod"/>
            </a:pPr>
            <a:r>
              <a:rPr lang="zh-CN" altLang="en-US" sz="2400" dirty="0">
                <a:solidFill>
                  <a:schemeClr val="tx1">
                    <a:lumMod val="75000"/>
                    <a:lumOff val="25000"/>
                  </a:schemeClr>
                </a:solidFill>
              </a:rPr>
              <a:t>选取任何违反所选范式的函数依赖项</a:t>
            </a:r>
            <a:r>
              <a:rPr lang="en-US" altLang="zh-CN" sz="2400" i="1" dirty="0"/>
              <a:t>A</a:t>
            </a:r>
            <a:r>
              <a:rPr lang="en-US" altLang="zh-CN" sz="2400" dirty="0"/>
              <a:t> </a:t>
            </a:r>
            <a:r>
              <a:rPr lang="en-US" altLang="zh-CN" sz="2400" dirty="0">
                <a:sym typeface="Wingdings" panose="05000000000000000000" pitchFamily="2" charset="2"/>
              </a:rPr>
              <a:t></a:t>
            </a:r>
            <a:r>
              <a:rPr lang="en-US" altLang="zh-CN" sz="2400" dirty="0"/>
              <a:t> </a:t>
            </a:r>
            <a:r>
              <a:rPr lang="en-US" altLang="zh-CN" sz="2400" i="1" dirty="0"/>
              <a:t>B</a:t>
            </a:r>
            <a:r>
              <a:rPr lang="en-US" altLang="zh-CN" sz="2400" dirty="0"/>
              <a:t> </a:t>
            </a:r>
            <a:r>
              <a:rPr lang="zh-CN" altLang="en-US" sz="2400" dirty="0">
                <a:solidFill>
                  <a:schemeClr val="tx1">
                    <a:lumMod val="75000"/>
                    <a:lumOff val="25000"/>
                  </a:schemeClr>
                </a:solidFill>
              </a:rPr>
              <a:t>。</a:t>
            </a:r>
          </a:p>
          <a:p>
            <a:pPr marL="514350" indent="-514350" eaLnBrk="1" hangingPunct="1">
              <a:buFont typeface="+mj-lt"/>
              <a:buAutoNum type="arabicPeriod"/>
            </a:pPr>
            <a:r>
              <a:rPr lang="zh-CN" altLang="en-US" sz="2400" dirty="0">
                <a:solidFill>
                  <a:schemeClr val="tx1">
                    <a:lumMod val="75000"/>
                    <a:lumOff val="25000"/>
                  </a:schemeClr>
                </a:solidFill>
              </a:rPr>
              <a:t>拆分为</a:t>
            </a:r>
            <a:r>
              <a:rPr lang="en-US" altLang="zh-CN" sz="2400" dirty="0">
                <a:solidFill>
                  <a:schemeClr val="tx1">
                    <a:lumMod val="75000"/>
                    <a:lumOff val="25000"/>
                  </a:schemeClr>
                </a:solidFill>
              </a:rPr>
              <a:t>R1</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A</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B</a:t>
            </a:r>
            <a:r>
              <a:rPr lang="zh-CN" altLang="en-US" sz="2400" dirty="0">
                <a:solidFill>
                  <a:schemeClr val="tx1">
                    <a:lumMod val="75000"/>
                    <a:lumOff val="25000"/>
                  </a:schemeClr>
                </a:solidFill>
              </a:rPr>
              <a:t>）和</a:t>
            </a:r>
            <a:r>
              <a:rPr lang="en-US" altLang="zh-CN" sz="2400" dirty="0">
                <a:solidFill>
                  <a:schemeClr val="tx1">
                    <a:lumMod val="75000"/>
                    <a:lumOff val="25000"/>
                  </a:schemeClr>
                </a:solidFill>
              </a:rPr>
              <a:t>R2</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A</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Rest</a:t>
            </a:r>
            <a:r>
              <a:rPr lang="zh-CN" altLang="en-US" sz="2400" dirty="0">
                <a:solidFill>
                  <a:schemeClr val="tx1">
                    <a:lumMod val="75000"/>
                    <a:lumOff val="25000"/>
                  </a:schemeClr>
                </a:solidFill>
              </a:rPr>
              <a:t>）。</a:t>
            </a:r>
          </a:p>
          <a:p>
            <a:pPr marL="514350" indent="-514350" eaLnBrk="1" hangingPunct="1">
              <a:buFont typeface="+mj-lt"/>
              <a:buAutoNum type="arabicPeriod"/>
            </a:pPr>
            <a:r>
              <a:rPr lang="zh-CN" altLang="en-US" sz="2400" dirty="0">
                <a:solidFill>
                  <a:schemeClr val="tx1">
                    <a:lumMod val="75000"/>
                    <a:lumOff val="25000"/>
                  </a:schemeClr>
                </a:solidFill>
              </a:rPr>
              <a:t>标识</a:t>
            </a:r>
            <a:r>
              <a:rPr lang="en-US" altLang="zh-CN" sz="2400" dirty="0">
                <a:solidFill>
                  <a:schemeClr val="tx1">
                    <a:lumMod val="75000"/>
                    <a:lumOff val="25000"/>
                  </a:schemeClr>
                </a:solidFill>
              </a:rPr>
              <a:t>R1</a:t>
            </a:r>
            <a:r>
              <a:rPr lang="zh-CN" altLang="en-US" sz="2400" dirty="0">
                <a:solidFill>
                  <a:schemeClr val="tx1">
                    <a:lumMod val="75000"/>
                    <a:lumOff val="25000"/>
                  </a:schemeClr>
                </a:solidFill>
              </a:rPr>
              <a:t>和</a:t>
            </a:r>
            <a:r>
              <a:rPr lang="en-US" altLang="zh-CN" sz="2400" dirty="0">
                <a:solidFill>
                  <a:schemeClr val="tx1">
                    <a:lumMod val="75000"/>
                    <a:lumOff val="25000"/>
                  </a:schemeClr>
                </a:solidFill>
              </a:rPr>
              <a:t>R2</a:t>
            </a:r>
            <a:r>
              <a:rPr lang="zh-CN" altLang="en-US" sz="2400" dirty="0">
                <a:solidFill>
                  <a:schemeClr val="tx1">
                    <a:lumMod val="75000"/>
                    <a:lumOff val="25000"/>
                  </a:schemeClr>
                </a:solidFill>
              </a:rPr>
              <a:t>的键。</a:t>
            </a:r>
          </a:p>
          <a:p>
            <a:pPr marL="514350" indent="-514350" eaLnBrk="1" hangingPunct="1">
              <a:buFont typeface="+mj-lt"/>
              <a:buAutoNum type="arabicPeriod"/>
            </a:pPr>
            <a:r>
              <a:rPr lang="zh-CN" altLang="en-US" sz="2400" dirty="0">
                <a:solidFill>
                  <a:schemeClr val="tx1">
                    <a:lumMod val="75000"/>
                    <a:lumOff val="25000"/>
                  </a:schemeClr>
                </a:solidFill>
              </a:rPr>
              <a:t>重复。</a:t>
            </a:r>
            <a:endParaRPr lang="en-US" altLang="zh-CN" sz="2400" dirty="0">
              <a:solidFill>
                <a:schemeClr val="tx1">
                  <a:lumMod val="75000"/>
                  <a:lumOff val="25000"/>
                </a:schemeClr>
              </a:solidFill>
            </a:endParaRPr>
          </a:p>
        </p:txBody>
      </p:sp>
      <p:grpSp>
        <p:nvGrpSpPr>
          <p:cNvPr id="70660" name="Group 13"/>
          <p:cNvGrpSpPr>
            <a:grpSpLocks/>
          </p:cNvGrpSpPr>
          <p:nvPr/>
        </p:nvGrpSpPr>
        <p:grpSpPr bwMode="auto">
          <a:xfrm>
            <a:off x="4129088" y="4114800"/>
            <a:ext cx="3937000" cy="1828800"/>
            <a:chOff x="5338864" y="4362450"/>
            <a:chExt cx="3936292" cy="1828800"/>
          </a:xfrm>
        </p:grpSpPr>
        <p:sp>
          <p:nvSpPr>
            <p:cNvPr id="7" name="Oval 6"/>
            <p:cNvSpPr/>
            <p:nvPr/>
          </p:nvSpPr>
          <p:spPr>
            <a:xfrm>
              <a:off x="5953116" y="4362450"/>
              <a:ext cx="1828471" cy="18288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8" name="Oval 7"/>
            <p:cNvSpPr/>
            <p:nvPr/>
          </p:nvSpPr>
          <p:spPr>
            <a:xfrm>
              <a:off x="6867351" y="4362450"/>
              <a:ext cx="1828471" cy="1828800"/>
            </a:xfrm>
            <a:prstGeom prst="ellipse">
              <a:avLst/>
            </a:prstGeom>
            <a:noFill/>
            <a:ln w="38100">
              <a:solidFill>
                <a:srgbClr val="FF68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FFFFFF"/>
                </a:solidFill>
              </a:endParaRPr>
            </a:p>
          </p:txBody>
        </p:sp>
        <p:sp>
          <p:nvSpPr>
            <p:cNvPr id="70666" name="TextBox 8"/>
            <p:cNvSpPr txBox="1">
              <a:spLocks noChangeArrowheads="1"/>
            </p:cNvSpPr>
            <p:nvPr/>
          </p:nvSpPr>
          <p:spPr bwMode="auto">
            <a:xfrm>
              <a:off x="7189715" y="5046017"/>
              <a:ext cx="333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000" i="1"/>
                <a:t>A</a:t>
              </a:r>
            </a:p>
          </p:txBody>
        </p:sp>
        <p:sp>
          <p:nvSpPr>
            <p:cNvPr id="70667" name="TextBox 9"/>
            <p:cNvSpPr txBox="1">
              <a:spLocks noChangeArrowheads="1"/>
            </p:cNvSpPr>
            <p:nvPr/>
          </p:nvSpPr>
          <p:spPr bwMode="auto">
            <a:xfrm>
              <a:off x="6309346" y="5046017"/>
              <a:ext cx="324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000" i="1"/>
                <a:t>B</a:t>
              </a:r>
            </a:p>
          </p:txBody>
        </p:sp>
        <p:sp>
          <p:nvSpPr>
            <p:cNvPr id="70668" name="TextBox 10"/>
            <p:cNvSpPr txBox="1">
              <a:spLocks noChangeArrowheads="1"/>
            </p:cNvSpPr>
            <p:nvPr/>
          </p:nvSpPr>
          <p:spPr bwMode="auto">
            <a:xfrm>
              <a:off x="7781935" y="5046017"/>
              <a:ext cx="8803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000" i="1"/>
                <a:t>Others</a:t>
              </a:r>
            </a:p>
          </p:txBody>
        </p:sp>
        <p:sp>
          <p:nvSpPr>
            <p:cNvPr id="70669" name="TextBox 11"/>
            <p:cNvSpPr txBox="1">
              <a:spLocks noChangeArrowheads="1"/>
            </p:cNvSpPr>
            <p:nvPr/>
          </p:nvSpPr>
          <p:spPr bwMode="auto">
            <a:xfrm>
              <a:off x="5338864" y="5015239"/>
              <a:ext cx="5132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a:solidFill>
                    <a:schemeClr val="accent2"/>
                  </a:solidFill>
                </a:rPr>
                <a:t>R1</a:t>
              </a:r>
            </a:p>
          </p:txBody>
        </p:sp>
        <p:sp>
          <p:nvSpPr>
            <p:cNvPr id="70670" name="TextBox 12"/>
            <p:cNvSpPr txBox="1">
              <a:spLocks noChangeArrowheads="1"/>
            </p:cNvSpPr>
            <p:nvPr/>
          </p:nvSpPr>
          <p:spPr bwMode="auto">
            <a:xfrm>
              <a:off x="8761874" y="5015239"/>
              <a:ext cx="5132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400" b="1">
                  <a:solidFill>
                    <a:srgbClr val="FF6803"/>
                  </a:solidFill>
                </a:rPr>
                <a:t>R2</a:t>
              </a:r>
            </a:p>
          </p:txBody>
        </p:sp>
      </p:grpSp>
      <p:sp>
        <p:nvSpPr>
          <p:cNvPr id="70661" name="Date Placeholder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16" name="Footer Placeholder 15"/>
          <p:cNvSpPr>
            <a:spLocks noGrp="1"/>
          </p:cNvSpPr>
          <p:nvPr>
            <p:ph type="ftr" sz="quarter" idx="11"/>
          </p:nvPr>
        </p:nvSpPr>
        <p:spPr/>
        <p:txBody>
          <a:bodyPr/>
          <a:lstStyle/>
          <a:p>
            <a:pPr>
              <a:defRPr/>
            </a:pPr>
            <a:r>
              <a:rPr lang="zh-CN" altLang="en-US"/>
              <a:t>交通大数据分析</a:t>
            </a:r>
            <a:endParaRPr lang="en-US"/>
          </a:p>
        </p:txBody>
      </p:sp>
      <p:sp>
        <p:nvSpPr>
          <p:cNvPr id="70663" name="Slide Number Placeholder 1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转化为</a:t>
            </a:r>
            <a:r>
              <a:rPr lang="en-US" altLang="en-US" dirty="0"/>
              <a:t>BCNF</a:t>
            </a:r>
            <a:endParaRPr lang="en-US" altLang="zh-CN" dirty="0"/>
          </a:p>
        </p:txBody>
      </p:sp>
      <p:sp>
        <p:nvSpPr>
          <p:cNvPr id="72707" name="Content Placeholder 2"/>
          <p:cNvSpPr>
            <a:spLocks noGrp="1"/>
          </p:cNvSpPr>
          <p:nvPr>
            <p:ph idx="1"/>
          </p:nvPr>
        </p:nvSpPr>
        <p:spPr/>
        <p:txBody>
          <a:bodyPr/>
          <a:lstStyle/>
          <a:p>
            <a:pPr eaLnBrk="1" hangingPunct="1"/>
            <a:r>
              <a:rPr lang="zh-CN" altLang="en-US" dirty="0"/>
              <a:t>示例：分解以下描述零售商系统中采购的关系表。</a:t>
            </a:r>
          </a:p>
          <a:p>
            <a:pPr marL="91440" lvl="0" indent="-91440" eaLnBrk="1" fontAlgn="auto" hangingPunct="1">
              <a:buClr>
                <a:srgbClr val="1CADE4"/>
              </a:buClr>
            </a:pPr>
            <a:r>
              <a:rPr lang="zh-CN" altLang="en-US" dirty="0"/>
              <a:t> </a:t>
            </a:r>
            <a:r>
              <a:rPr lang="en-US" altLang="zh-CN" sz="2400" dirty="0">
                <a:solidFill>
                  <a:srgbClr val="2683C6"/>
                </a:solidFill>
              </a:rPr>
              <a:t>Purchase (</a:t>
            </a:r>
            <a:r>
              <a:rPr lang="en-US" altLang="zh-CN" sz="2400" u="sng" dirty="0" err="1">
                <a:solidFill>
                  <a:srgbClr val="2683C6"/>
                </a:solidFill>
              </a:rPr>
              <a:t>InvoiceNumber</a:t>
            </a:r>
            <a:r>
              <a:rPr lang="en-US" altLang="zh-CN" sz="2400" dirty="0">
                <a:solidFill>
                  <a:srgbClr val="2683C6"/>
                </a:solidFill>
              </a:rPr>
              <a:t>, Date, Time, </a:t>
            </a:r>
            <a:r>
              <a:rPr lang="en-US" altLang="zh-CN" sz="2400" dirty="0" err="1">
                <a:solidFill>
                  <a:srgbClr val="2683C6"/>
                </a:solidFill>
              </a:rPr>
              <a:t>CustomerID</a:t>
            </a:r>
            <a:r>
              <a:rPr lang="en-US" altLang="zh-CN" sz="2400" dirty="0">
                <a:solidFill>
                  <a:srgbClr val="2683C6"/>
                </a:solidFill>
              </a:rPr>
              <a:t>, </a:t>
            </a:r>
            <a:r>
              <a:rPr lang="en-US" altLang="zh-CN" sz="2400" dirty="0" err="1">
                <a:solidFill>
                  <a:srgbClr val="2683C6"/>
                </a:solidFill>
              </a:rPr>
              <a:t>CustomerName</a:t>
            </a:r>
            <a:r>
              <a:rPr lang="en-US" altLang="zh-CN" sz="2400" dirty="0">
                <a:solidFill>
                  <a:srgbClr val="2683C6"/>
                </a:solidFill>
              </a:rPr>
              <a:t>, </a:t>
            </a:r>
            <a:r>
              <a:rPr lang="en-US" altLang="zh-CN" sz="2400" dirty="0" err="1">
                <a:solidFill>
                  <a:srgbClr val="2683C6"/>
                </a:solidFill>
              </a:rPr>
              <a:t>StoreName</a:t>
            </a:r>
            <a:r>
              <a:rPr lang="en-US" altLang="zh-CN" sz="2400" dirty="0">
                <a:solidFill>
                  <a:srgbClr val="2683C6"/>
                </a:solidFill>
              </a:rPr>
              <a:t>, 	       </a:t>
            </a:r>
            <a:r>
              <a:rPr lang="en-US" altLang="zh-CN" sz="2400" dirty="0" err="1">
                <a:solidFill>
                  <a:srgbClr val="2683C6"/>
                </a:solidFill>
              </a:rPr>
              <a:t>StoreAddress</a:t>
            </a:r>
            <a:r>
              <a:rPr lang="en-US" altLang="zh-CN" sz="2400" dirty="0">
                <a:solidFill>
                  <a:srgbClr val="2683C6"/>
                </a:solidFill>
              </a:rPr>
              <a:t>)</a:t>
            </a:r>
          </a:p>
          <a:p>
            <a:pPr eaLnBrk="1" hangingPunct="1"/>
            <a:endParaRPr lang="en-US" altLang="zh-CN" dirty="0"/>
          </a:p>
          <a:p>
            <a:pPr eaLnBrk="1" hangingPunct="1"/>
            <a:r>
              <a:rPr lang="zh-CN" altLang="en-US" dirty="0"/>
              <a:t>标识函数依赖：</a:t>
            </a:r>
          </a:p>
          <a:p>
            <a:pPr marL="658368" lvl="1" indent="-457200">
              <a:buFont typeface="+mj-lt"/>
              <a:buAutoNum type="arabicPeriod"/>
            </a:pPr>
            <a:r>
              <a:rPr lang="en-US" altLang="zh-CN" dirty="0" err="1"/>
              <a:t>InvoiceNumber</a:t>
            </a:r>
            <a:r>
              <a:rPr lang="en-US" altLang="zh-CN" dirty="0"/>
              <a:t> </a:t>
            </a:r>
            <a:r>
              <a:rPr lang="en-US" altLang="zh-CN" dirty="0">
                <a:sym typeface="Wingdings" panose="05000000000000000000" pitchFamily="2" charset="2"/>
              </a:rPr>
              <a:t></a:t>
            </a:r>
            <a:r>
              <a:rPr lang="en-US" altLang="zh-CN" dirty="0"/>
              <a:t> Everything</a:t>
            </a:r>
          </a:p>
          <a:p>
            <a:pPr marL="658368" lvl="1" indent="-457200">
              <a:buFont typeface="+mj-lt"/>
              <a:buAutoNum type="arabicPeriod"/>
            </a:pPr>
            <a:r>
              <a:rPr lang="en-US" altLang="zh-CN" dirty="0"/>
              <a:t>Date, Time, </a:t>
            </a:r>
            <a:r>
              <a:rPr lang="en-US" altLang="zh-CN" dirty="0" err="1"/>
              <a:t>CustomerID</a:t>
            </a:r>
            <a:r>
              <a:rPr lang="en-US" altLang="zh-CN" dirty="0"/>
              <a:t> </a:t>
            </a:r>
            <a:r>
              <a:rPr lang="en-US" altLang="zh-CN" dirty="0">
                <a:sym typeface="Wingdings" panose="05000000000000000000" pitchFamily="2" charset="2"/>
              </a:rPr>
              <a:t></a:t>
            </a:r>
            <a:r>
              <a:rPr lang="en-US" altLang="zh-CN" dirty="0"/>
              <a:t> Everything</a:t>
            </a:r>
          </a:p>
          <a:p>
            <a:pPr marL="658368" lvl="1" indent="-457200">
              <a:buFont typeface="+mj-lt"/>
              <a:buAutoNum type="arabicPeriod"/>
            </a:pPr>
            <a:r>
              <a:rPr lang="en-US" altLang="zh-CN" dirty="0" err="1"/>
              <a:t>StoreAddress</a:t>
            </a:r>
            <a:r>
              <a:rPr lang="en-US" altLang="zh-CN" dirty="0"/>
              <a:t> </a:t>
            </a:r>
            <a:r>
              <a:rPr lang="en-US" altLang="zh-CN" dirty="0">
                <a:sym typeface="Wingdings" panose="05000000000000000000" pitchFamily="2" charset="2"/>
              </a:rPr>
              <a:t></a:t>
            </a:r>
            <a:r>
              <a:rPr lang="en-US" altLang="zh-CN" dirty="0"/>
              <a:t> </a:t>
            </a:r>
            <a:r>
              <a:rPr lang="en-US" altLang="zh-CN" dirty="0" err="1"/>
              <a:t>StoreName</a:t>
            </a:r>
            <a:endParaRPr lang="en-US" altLang="zh-CN" dirty="0"/>
          </a:p>
          <a:p>
            <a:pPr marL="658368" lvl="1" indent="-457200">
              <a:buFont typeface="+mj-lt"/>
              <a:buAutoNum type="arabicPeriod"/>
            </a:pPr>
            <a:r>
              <a:rPr lang="en-US" altLang="zh-CN" dirty="0" err="1"/>
              <a:t>CustomerID</a:t>
            </a:r>
            <a:r>
              <a:rPr lang="en-US" altLang="zh-CN" dirty="0"/>
              <a:t> </a:t>
            </a:r>
            <a:r>
              <a:rPr lang="en-US" altLang="zh-CN" dirty="0">
                <a:sym typeface="Wingdings" panose="05000000000000000000" pitchFamily="2" charset="2"/>
              </a:rPr>
              <a:t></a:t>
            </a:r>
            <a:r>
              <a:rPr lang="en-US" altLang="zh-CN" dirty="0"/>
              <a:t> </a:t>
            </a:r>
            <a:r>
              <a:rPr lang="en-US" altLang="zh-CN" dirty="0" err="1"/>
              <a:t>CustomerName</a:t>
            </a:r>
            <a:endParaRPr lang="en-US" altLang="zh-CN" dirty="0"/>
          </a:p>
        </p:txBody>
      </p:sp>
      <p:sp>
        <p:nvSpPr>
          <p:cNvPr id="72708"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72710"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转化为</a:t>
            </a:r>
            <a:r>
              <a:rPr lang="en-US" altLang="en-US" dirty="0"/>
              <a:t>BCNF</a:t>
            </a:r>
            <a:endParaRPr lang="en-US" altLang="zh-CN" dirty="0"/>
          </a:p>
        </p:txBody>
      </p:sp>
      <p:sp>
        <p:nvSpPr>
          <p:cNvPr id="74755" name="Content Placeholder 2"/>
          <p:cNvSpPr>
            <a:spLocks noGrp="1"/>
          </p:cNvSpPr>
          <p:nvPr>
            <p:ph idx="1"/>
          </p:nvPr>
        </p:nvSpPr>
        <p:spPr/>
        <p:txBody>
          <a:bodyPr/>
          <a:lstStyle/>
          <a:p>
            <a:pPr eaLnBrk="1" hangingPunct="1"/>
            <a:r>
              <a:rPr lang="zh-CN" altLang="en-US" dirty="0"/>
              <a:t>选择一个违反</a:t>
            </a:r>
            <a:r>
              <a:rPr lang="en-US" altLang="en-US" dirty="0"/>
              <a:t>BCNF</a:t>
            </a:r>
            <a:r>
              <a:rPr lang="zh-CN" altLang="en-US" dirty="0"/>
              <a:t>的 </a:t>
            </a:r>
            <a:r>
              <a:rPr lang="en-US" altLang="en-US" dirty="0"/>
              <a:t>FD 。</a:t>
            </a:r>
          </a:p>
          <a:p>
            <a:pPr marL="658368" lvl="1" indent="-457200">
              <a:buFont typeface="+mj-lt"/>
              <a:buAutoNum type="arabicPeriod" startAt="4"/>
            </a:pPr>
            <a:r>
              <a:rPr lang="en-US" altLang="zh-CN" dirty="0" err="1"/>
              <a:t>CustomerID</a:t>
            </a:r>
            <a:r>
              <a:rPr lang="en-US" altLang="zh-CN" dirty="0"/>
              <a:t> </a:t>
            </a:r>
            <a:r>
              <a:rPr lang="en-US" altLang="zh-CN" dirty="0">
                <a:sym typeface="Wingdings" panose="05000000000000000000" pitchFamily="2" charset="2"/>
              </a:rPr>
              <a:t></a:t>
            </a:r>
            <a:r>
              <a:rPr lang="en-US" altLang="zh-CN" dirty="0"/>
              <a:t> </a:t>
            </a:r>
            <a:r>
              <a:rPr lang="en-US" altLang="zh-CN" dirty="0" err="1"/>
              <a:t>CustomerName</a:t>
            </a:r>
            <a:endParaRPr lang="en-US" altLang="zh-CN" dirty="0"/>
          </a:p>
          <a:p>
            <a:pPr eaLnBrk="1" hangingPunct="1"/>
            <a:r>
              <a:rPr lang="en-US" altLang="en-US" dirty="0"/>
              <a:t> </a:t>
            </a:r>
          </a:p>
          <a:p>
            <a:pPr eaLnBrk="1" hangingPunct="1"/>
            <a:r>
              <a:rPr lang="zh-CN" altLang="en-US" dirty="0"/>
              <a:t>将 </a:t>
            </a:r>
            <a:r>
              <a:rPr lang="en-US" altLang="en-US" dirty="0"/>
              <a:t>R </a:t>
            </a:r>
            <a:r>
              <a:rPr lang="zh-CN" altLang="en-US" dirty="0"/>
              <a:t>分解为两个关系表，并标识每个关系表的键。</a:t>
            </a:r>
          </a:p>
          <a:p>
            <a:pPr eaLnBrk="1" hangingPunct="1"/>
            <a:r>
              <a:rPr lang="zh-CN" altLang="en-US" dirty="0"/>
              <a:t> </a:t>
            </a:r>
          </a:p>
          <a:p>
            <a:pPr marL="91440" lvl="0" indent="-91440" eaLnBrk="1" fontAlgn="auto" hangingPunct="1">
              <a:buClr>
                <a:srgbClr val="1CADE4"/>
              </a:buClr>
            </a:pPr>
            <a:r>
              <a:rPr lang="zh-CN" altLang="en-US" dirty="0"/>
              <a:t> </a:t>
            </a:r>
            <a:r>
              <a:rPr lang="en-US" altLang="zh-CN" sz="2400" dirty="0">
                <a:solidFill>
                  <a:srgbClr val="2683C6"/>
                </a:solidFill>
              </a:rPr>
              <a:t>Purchase(</a:t>
            </a:r>
            <a:r>
              <a:rPr lang="en-US" altLang="zh-CN" sz="2400" u="sng" dirty="0" err="1">
                <a:solidFill>
                  <a:srgbClr val="2683C6"/>
                </a:solidFill>
              </a:rPr>
              <a:t>InvoiceNumber</a:t>
            </a:r>
            <a:r>
              <a:rPr lang="en-US" altLang="zh-CN" sz="2400" dirty="0">
                <a:solidFill>
                  <a:srgbClr val="2683C6"/>
                </a:solidFill>
              </a:rPr>
              <a:t>, Date, Time, </a:t>
            </a:r>
            <a:r>
              <a:rPr lang="en-US" altLang="zh-CN" sz="2400" dirty="0" err="1">
                <a:solidFill>
                  <a:srgbClr val="2683C6"/>
                </a:solidFill>
              </a:rPr>
              <a:t>CustomerID</a:t>
            </a:r>
            <a:r>
              <a:rPr lang="en-US" altLang="zh-CN" sz="2400" dirty="0">
                <a:solidFill>
                  <a:srgbClr val="2683C6"/>
                </a:solidFill>
              </a:rPr>
              <a:t>, </a:t>
            </a:r>
            <a:r>
              <a:rPr lang="en-US" altLang="zh-CN" sz="2400" dirty="0" err="1">
                <a:solidFill>
                  <a:srgbClr val="2683C6"/>
                </a:solidFill>
              </a:rPr>
              <a:t>StoreName</a:t>
            </a:r>
            <a:r>
              <a:rPr lang="en-US" altLang="zh-CN" sz="2400" dirty="0">
                <a:solidFill>
                  <a:srgbClr val="2683C6"/>
                </a:solidFill>
              </a:rPr>
              <a:t>, </a:t>
            </a:r>
            <a:r>
              <a:rPr lang="en-US" altLang="zh-CN" sz="2400" dirty="0" err="1">
                <a:solidFill>
                  <a:srgbClr val="2683C6"/>
                </a:solidFill>
              </a:rPr>
              <a:t>StoreAddress</a:t>
            </a:r>
            <a:r>
              <a:rPr lang="en-US" altLang="zh-CN" sz="2400" dirty="0">
                <a:solidFill>
                  <a:srgbClr val="2683C6"/>
                </a:solidFill>
              </a:rPr>
              <a:t>)</a:t>
            </a:r>
          </a:p>
          <a:p>
            <a:pPr marL="91440" lvl="0" indent="-91440" eaLnBrk="1" fontAlgn="auto" hangingPunct="1">
              <a:buClr>
                <a:srgbClr val="1CADE4"/>
              </a:buClr>
            </a:pPr>
            <a:r>
              <a:rPr lang="en-US" altLang="zh-CN" sz="2400" dirty="0">
                <a:solidFill>
                  <a:srgbClr val="2683C6"/>
                </a:solidFill>
              </a:rPr>
              <a:t> Customer(</a:t>
            </a:r>
            <a:r>
              <a:rPr lang="en-US" altLang="zh-CN" sz="2400" u="sng" dirty="0" err="1">
                <a:solidFill>
                  <a:srgbClr val="2683C6"/>
                </a:solidFill>
              </a:rPr>
              <a:t>CustomerID</a:t>
            </a:r>
            <a:r>
              <a:rPr lang="en-US" altLang="zh-CN" sz="2400" dirty="0">
                <a:solidFill>
                  <a:srgbClr val="2683C6"/>
                </a:solidFill>
              </a:rPr>
              <a:t>, </a:t>
            </a:r>
            <a:r>
              <a:rPr lang="en-US" altLang="zh-CN" sz="2400" dirty="0" err="1">
                <a:solidFill>
                  <a:srgbClr val="2683C6"/>
                </a:solidFill>
              </a:rPr>
              <a:t>CustomerName</a:t>
            </a:r>
            <a:r>
              <a:rPr lang="en-US" altLang="zh-CN" sz="2400" dirty="0">
                <a:solidFill>
                  <a:srgbClr val="2683C6"/>
                </a:solidFill>
              </a:rPr>
              <a:t>)</a:t>
            </a:r>
            <a:endParaRPr lang="en-US" altLang="zh-CN" sz="2400" dirty="0">
              <a:solidFill>
                <a:prstClr val="black">
                  <a:lumMod val="75000"/>
                  <a:lumOff val="25000"/>
                </a:prstClr>
              </a:solidFill>
            </a:endParaRPr>
          </a:p>
        </p:txBody>
      </p:sp>
      <p:sp>
        <p:nvSpPr>
          <p:cNvPr id="74756"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74758"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转化为</a:t>
            </a:r>
            <a:r>
              <a:rPr lang="en-US" altLang="en-US" dirty="0"/>
              <a:t>BCNF</a:t>
            </a:r>
            <a:endParaRPr lang="en-US" altLang="zh-CN" dirty="0"/>
          </a:p>
        </p:txBody>
      </p:sp>
      <p:sp>
        <p:nvSpPr>
          <p:cNvPr id="76803" name="Content Placeholder 2"/>
          <p:cNvSpPr>
            <a:spLocks noGrp="1"/>
          </p:cNvSpPr>
          <p:nvPr>
            <p:ph idx="1"/>
          </p:nvPr>
        </p:nvSpPr>
        <p:spPr/>
        <p:txBody>
          <a:bodyPr/>
          <a:lstStyle/>
          <a:p>
            <a:pPr marL="91440" lvl="0" indent="-91440" eaLnBrk="1" fontAlgn="auto" hangingPunct="1">
              <a:buClr>
                <a:srgbClr val="1CADE4"/>
              </a:buClr>
            </a:pPr>
            <a:r>
              <a:rPr lang="en-US" altLang="zh-CN" sz="2400" dirty="0">
                <a:solidFill>
                  <a:srgbClr val="2683C6"/>
                </a:solidFill>
              </a:rPr>
              <a:t>Purchase(</a:t>
            </a:r>
            <a:r>
              <a:rPr lang="en-US" altLang="zh-CN" sz="2400" u="sng" dirty="0" err="1">
                <a:solidFill>
                  <a:srgbClr val="2683C6"/>
                </a:solidFill>
              </a:rPr>
              <a:t>InvoiceNumber</a:t>
            </a:r>
            <a:r>
              <a:rPr lang="en-US" altLang="zh-CN" sz="2400" dirty="0">
                <a:solidFill>
                  <a:srgbClr val="2683C6"/>
                </a:solidFill>
              </a:rPr>
              <a:t>, Date, Time, </a:t>
            </a:r>
            <a:r>
              <a:rPr lang="en-US" altLang="zh-CN" sz="2400" dirty="0" err="1">
                <a:solidFill>
                  <a:srgbClr val="2683C6"/>
                </a:solidFill>
              </a:rPr>
              <a:t>CustomerID</a:t>
            </a:r>
            <a:r>
              <a:rPr lang="en-US" altLang="zh-CN" sz="2400" dirty="0">
                <a:solidFill>
                  <a:srgbClr val="2683C6"/>
                </a:solidFill>
              </a:rPr>
              <a:t>, </a:t>
            </a:r>
            <a:r>
              <a:rPr lang="en-US" altLang="zh-CN" sz="2400" dirty="0" err="1">
                <a:solidFill>
                  <a:srgbClr val="2683C6"/>
                </a:solidFill>
              </a:rPr>
              <a:t>StoreName</a:t>
            </a:r>
            <a:r>
              <a:rPr lang="en-US" altLang="zh-CN" sz="2400" dirty="0">
                <a:solidFill>
                  <a:srgbClr val="2683C6"/>
                </a:solidFill>
              </a:rPr>
              <a:t>, </a:t>
            </a:r>
            <a:r>
              <a:rPr lang="en-US" altLang="zh-CN" sz="2400" dirty="0" err="1">
                <a:solidFill>
                  <a:srgbClr val="2683C6"/>
                </a:solidFill>
              </a:rPr>
              <a:t>StoreAddress</a:t>
            </a:r>
            <a:r>
              <a:rPr lang="en-US" altLang="zh-CN" sz="2400" dirty="0">
                <a:solidFill>
                  <a:srgbClr val="2683C6"/>
                </a:solidFill>
              </a:rPr>
              <a:t>)</a:t>
            </a:r>
          </a:p>
          <a:p>
            <a:pPr marL="91440" lvl="0" indent="-91440" eaLnBrk="1" fontAlgn="auto" hangingPunct="1">
              <a:buClr>
                <a:srgbClr val="1CADE4"/>
              </a:buClr>
            </a:pPr>
            <a:r>
              <a:rPr lang="en-US" altLang="zh-CN" sz="2400" dirty="0">
                <a:solidFill>
                  <a:srgbClr val="2683C6"/>
                </a:solidFill>
              </a:rPr>
              <a:t>Customer(</a:t>
            </a:r>
            <a:r>
              <a:rPr lang="en-US" altLang="zh-CN" sz="2400" u="sng" dirty="0" err="1">
                <a:solidFill>
                  <a:srgbClr val="2683C6"/>
                </a:solidFill>
              </a:rPr>
              <a:t>CustomerID</a:t>
            </a:r>
            <a:r>
              <a:rPr lang="en-US" altLang="zh-CN" sz="2400" dirty="0">
                <a:solidFill>
                  <a:srgbClr val="2683C6"/>
                </a:solidFill>
              </a:rPr>
              <a:t>, </a:t>
            </a:r>
            <a:r>
              <a:rPr lang="en-US" altLang="zh-CN" sz="2400" dirty="0" err="1">
                <a:solidFill>
                  <a:srgbClr val="2683C6"/>
                </a:solidFill>
              </a:rPr>
              <a:t>CustomerName</a:t>
            </a:r>
            <a:r>
              <a:rPr lang="en-US" altLang="zh-CN" sz="2400" dirty="0">
                <a:solidFill>
                  <a:srgbClr val="2683C6"/>
                </a:solidFill>
              </a:rPr>
              <a:t>)</a:t>
            </a:r>
            <a:endParaRPr lang="en-US" altLang="zh-CN" sz="2400" dirty="0">
              <a:solidFill>
                <a:prstClr val="black">
                  <a:lumMod val="75000"/>
                  <a:lumOff val="25000"/>
                </a:prstClr>
              </a:solidFill>
            </a:endParaRPr>
          </a:p>
          <a:p>
            <a:pPr eaLnBrk="1" hangingPunct="1"/>
            <a:r>
              <a:rPr lang="zh-CN" altLang="en-US" sz="2400" dirty="0">
                <a:solidFill>
                  <a:schemeClr val="accent2"/>
                </a:solidFill>
              </a:rPr>
              <a:t> </a:t>
            </a:r>
          </a:p>
          <a:p>
            <a:pPr eaLnBrk="1" hangingPunct="1"/>
            <a:r>
              <a:rPr lang="zh-CN" altLang="en-US" dirty="0">
                <a:solidFill>
                  <a:schemeClr val="accent2"/>
                </a:solidFill>
              </a:rPr>
              <a:t>识别函数依赖。</a:t>
            </a:r>
          </a:p>
          <a:p>
            <a:r>
              <a:rPr lang="en-US" altLang="zh-CN" sz="2400" dirty="0"/>
              <a:t>Purchase:</a:t>
            </a:r>
          </a:p>
          <a:p>
            <a:pPr marL="658368" lvl="1" indent="-457200">
              <a:buFont typeface="+mj-lt"/>
              <a:buAutoNum type="arabicPeriod"/>
            </a:pPr>
            <a:r>
              <a:rPr lang="en-US" altLang="zh-CN" sz="2000" dirty="0" err="1"/>
              <a:t>InvoiceNumber</a:t>
            </a:r>
            <a:r>
              <a:rPr lang="en-US" altLang="zh-CN" sz="2000" dirty="0"/>
              <a:t> </a:t>
            </a:r>
            <a:r>
              <a:rPr lang="en-US" altLang="zh-CN" sz="2000" dirty="0">
                <a:sym typeface="Wingdings" panose="05000000000000000000" pitchFamily="2" charset="2"/>
              </a:rPr>
              <a:t></a:t>
            </a:r>
            <a:r>
              <a:rPr lang="en-US" altLang="zh-CN" sz="2000" dirty="0"/>
              <a:t> Everything</a:t>
            </a:r>
          </a:p>
          <a:p>
            <a:pPr marL="658368" lvl="1" indent="-457200">
              <a:buFont typeface="+mj-lt"/>
              <a:buAutoNum type="arabicPeriod"/>
            </a:pPr>
            <a:r>
              <a:rPr lang="en-US" altLang="zh-CN" sz="2000" dirty="0"/>
              <a:t>Date, Time, </a:t>
            </a:r>
            <a:r>
              <a:rPr lang="en-US" altLang="zh-CN" sz="2000" dirty="0" err="1"/>
              <a:t>CustomerID</a:t>
            </a:r>
            <a:r>
              <a:rPr lang="en-US" altLang="zh-CN" sz="2000" dirty="0"/>
              <a:t> </a:t>
            </a:r>
            <a:r>
              <a:rPr lang="en-US" altLang="zh-CN" sz="2000" dirty="0">
                <a:sym typeface="Wingdings" panose="05000000000000000000" pitchFamily="2" charset="2"/>
              </a:rPr>
              <a:t></a:t>
            </a:r>
            <a:r>
              <a:rPr lang="en-US" altLang="zh-CN" sz="2000" dirty="0"/>
              <a:t> Everything</a:t>
            </a:r>
          </a:p>
          <a:p>
            <a:pPr marL="658368" lvl="1" indent="-457200">
              <a:buFont typeface="+mj-lt"/>
              <a:buAutoNum type="arabicPeriod"/>
            </a:pPr>
            <a:r>
              <a:rPr lang="en-US" altLang="zh-CN" sz="2000" dirty="0" err="1"/>
              <a:t>StoreAddress</a:t>
            </a:r>
            <a:r>
              <a:rPr lang="en-US" altLang="zh-CN" sz="2000" dirty="0"/>
              <a:t> </a:t>
            </a:r>
            <a:r>
              <a:rPr lang="en-US" altLang="zh-CN" sz="2000" dirty="0">
                <a:sym typeface="Wingdings" panose="05000000000000000000" pitchFamily="2" charset="2"/>
              </a:rPr>
              <a:t></a:t>
            </a:r>
            <a:r>
              <a:rPr lang="en-US" altLang="zh-CN" sz="2000" dirty="0"/>
              <a:t> </a:t>
            </a:r>
            <a:r>
              <a:rPr lang="en-US" altLang="zh-CN" sz="2000" dirty="0" err="1"/>
              <a:t>StoreName</a:t>
            </a:r>
            <a:endParaRPr lang="en-US" altLang="zh-CN" sz="2000" dirty="0"/>
          </a:p>
          <a:p>
            <a:r>
              <a:rPr lang="en-US" altLang="zh-CN" sz="2400" dirty="0"/>
              <a:t>Customer:</a:t>
            </a:r>
          </a:p>
          <a:p>
            <a:pPr marL="658368" lvl="1" indent="-457200">
              <a:buFont typeface="+mj-lt"/>
              <a:buAutoNum type="arabicPeriod" startAt="4"/>
            </a:pPr>
            <a:r>
              <a:rPr lang="en-US" altLang="zh-CN" sz="2000" dirty="0" err="1"/>
              <a:t>CustomerID</a:t>
            </a:r>
            <a:r>
              <a:rPr lang="en-US" altLang="zh-CN" sz="2000" dirty="0"/>
              <a:t> </a:t>
            </a:r>
            <a:r>
              <a:rPr lang="en-US" altLang="zh-CN" sz="2000" dirty="0">
                <a:sym typeface="Wingdings" panose="05000000000000000000" pitchFamily="2" charset="2"/>
              </a:rPr>
              <a:t></a:t>
            </a:r>
            <a:r>
              <a:rPr lang="en-US" altLang="zh-CN" sz="2000" dirty="0"/>
              <a:t> </a:t>
            </a:r>
            <a:r>
              <a:rPr lang="en-US" altLang="zh-CN" sz="2000" dirty="0" err="1"/>
              <a:t>CustomerName</a:t>
            </a:r>
            <a:endParaRPr lang="en-US" altLang="zh-CN" sz="2000" dirty="0"/>
          </a:p>
        </p:txBody>
      </p:sp>
      <p:sp>
        <p:nvSpPr>
          <p:cNvPr id="76804"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76806"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zh-CN" altLang="en-US" dirty="0"/>
              <a:t>转化为</a:t>
            </a:r>
            <a:r>
              <a:rPr lang="en-US" altLang="en-US" dirty="0"/>
              <a:t>BCNF</a:t>
            </a:r>
            <a:endParaRPr lang="en-US" altLang="zh-CN" dirty="0"/>
          </a:p>
        </p:txBody>
      </p:sp>
      <p:sp>
        <p:nvSpPr>
          <p:cNvPr id="78851" name="Content Placeholder 2"/>
          <p:cNvSpPr>
            <a:spLocks noGrp="1"/>
          </p:cNvSpPr>
          <p:nvPr>
            <p:ph idx="1"/>
          </p:nvPr>
        </p:nvSpPr>
        <p:spPr>
          <a:xfrm>
            <a:off x="1096963" y="1241425"/>
            <a:ext cx="10058400" cy="5387975"/>
          </a:xfrm>
        </p:spPr>
        <p:txBody>
          <a:bodyPr/>
          <a:lstStyle/>
          <a:p>
            <a:pPr eaLnBrk="1" hangingPunct="1">
              <a:lnSpc>
                <a:spcPct val="80000"/>
              </a:lnSpc>
            </a:pPr>
            <a:r>
              <a:rPr lang="zh-CN" altLang="en-US" dirty="0"/>
              <a:t>选择一个违反</a:t>
            </a:r>
            <a:r>
              <a:rPr lang="en-US" altLang="en-US" dirty="0"/>
              <a:t>BCNF</a:t>
            </a:r>
            <a:r>
              <a:rPr lang="zh-CN" altLang="en-US" dirty="0"/>
              <a:t>的</a:t>
            </a:r>
            <a:r>
              <a:rPr lang="en-US" altLang="en-US" dirty="0"/>
              <a:t>FD。</a:t>
            </a:r>
          </a:p>
          <a:p>
            <a:pPr marL="658368" lvl="1" indent="-457200" eaLnBrk="1" fontAlgn="auto" hangingPunct="1">
              <a:buClr>
                <a:srgbClr val="1CADE4"/>
              </a:buClr>
              <a:buFont typeface="+mj-lt"/>
              <a:buAutoNum type="arabicPeriod" startAt="3"/>
            </a:pPr>
            <a:r>
              <a:rPr lang="en-US" altLang="zh-CN" dirty="0" err="1">
                <a:solidFill>
                  <a:prstClr val="black">
                    <a:lumMod val="75000"/>
                    <a:lumOff val="25000"/>
                  </a:prstClr>
                </a:solidFill>
              </a:rPr>
              <a:t>StoreAddress</a:t>
            </a:r>
            <a:r>
              <a:rPr lang="en-US" altLang="zh-CN" dirty="0">
                <a:solidFill>
                  <a:prstClr val="black">
                    <a:lumMod val="75000"/>
                    <a:lumOff val="25000"/>
                  </a:prstClr>
                </a:solidFill>
              </a:rPr>
              <a:t> </a:t>
            </a:r>
            <a:r>
              <a:rPr lang="en-US" altLang="zh-CN" dirty="0">
                <a:solidFill>
                  <a:prstClr val="black">
                    <a:lumMod val="75000"/>
                    <a:lumOff val="25000"/>
                  </a:prstClr>
                </a:solidFill>
                <a:sym typeface="Wingdings" panose="05000000000000000000" pitchFamily="2" charset="2"/>
              </a:rPr>
              <a:t></a:t>
            </a:r>
            <a:r>
              <a:rPr lang="en-US" altLang="zh-CN" dirty="0">
                <a:solidFill>
                  <a:prstClr val="black">
                    <a:lumMod val="75000"/>
                    <a:lumOff val="25000"/>
                  </a:prstClr>
                </a:solidFill>
              </a:rPr>
              <a:t> </a:t>
            </a:r>
            <a:r>
              <a:rPr lang="en-US" altLang="zh-CN" dirty="0" err="1">
                <a:solidFill>
                  <a:prstClr val="black">
                    <a:lumMod val="75000"/>
                    <a:lumOff val="25000"/>
                  </a:prstClr>
                </a:solidFill>
              </a:rPr>
              <a:t>StoreName</a:t>
            </a:r>
            <a:endParaRPr lang="en-US" altLang="zh-CN" dirty="0">
              <a:solidFill>
                <a:prstClr val="black">
                  <a:lumMod val="75000"/>
                  <a:lumOff val="25000"/>
                </a:prstClr>
              </a:solidFill>
            </a:endParaRPr>
          </a:p>
          <a:p>
            <a:pPr marL="658368" lvl="1" indent="-457200" eaLnBrk="1" fontAlgn="auto" hangingPunct="1">
              <a:buClr>
                <a:srgbClr val="1CADE4"/>
              </a:buClr>
              <a:buFont typeface="+mj-lt"/>
              <a:buAutoNum type="arabicPeriod" startAt="3"/>
            </a:pPr>
            <a:endParaRPr lang="en-US" altLang="zh-CN" dirty="0">
              <a:solidFill>
                <a:prstClr val="black">
                  <a:lumMod val="75000"/>
                  <a:lumOff val="25000"/>
                </a:prstClr>
              </a:solidFill>
            </a:endParaRPr>
          </a:p>
          <a:p>
            <a:pPr eaLnBrk="1" hangingPunct="1">
              <a:lnSpc>
                <a:spcPct val="80000"/>
              </a:lnSpc>
            </a:pPr>
            <a:r>
              <a:rPr lang="zh-CN" altLang="en-US" dirty="0"/>
              <a:t>分解关系表，并为每个创建的关系表标识键。。</a:t>
            </a:r>
            <a:endParaRPr lang="en-US" altLang="zh-CN" dirty="0"/>
          </a:p>
          <a:p>
            <a:pPr marL="91440" lvl="0" indent="-91440" eaLnBrk="1" fontAlgn="auto" hangingPunct="1">
              <a:buClr>
                <a:srgbClr val="1CADE4"/>
              </a:buClr>
            </a:pPr>
            <a:r>
              <a:rPr lang="en-US" altLang="zh-CN" sz="2400" dirty="0">
                <a:solidFill>
                  <a:srgbClr val="2683C6"/>
                </a:solidFill>
              </a:rPr>
              <a:t>Purchase(</a:t>
            </a:r>
            <a:r>
              <a:rPr lang="en-US" altLang="zh-CN" sz="2400" u="sng" dirty="0" err="1">
                <a:solidFill>
                  <a:srgbClr val="2683C6"/>
                </a:solidFill>
              </a:rPr>
              <a:t>InvoiceNumber</a:t>
            </a:r>
            <a:r>
              <a:rPr lang="en-US" altLang="zh-CN" sz="2400" dirty="0">
                <a:solidFill>
                  <a:srgbClr val="2683C6"/>
                </a:solidFill>
              </a:rPr>
              <a:t>, Date, Time, </a:t>
            </a:r>
            <a:r>
              <a:rPr lang="en-US" altLang="zh-CN" sz="2400" dirty="0" err="1">
                <a:solidFill>
                  <a:srgbClr val="2683C6"/>
                </a:solidFill>
              </a:rPr>
              <a:t>CustomerID</a:t>
            </a:r>
            <a:r>
              <a:rPr lang="en-US" altLang="zh-CN" sz="2400" dirty="0">
                <a:solidFill>
                  <a:srgbClr val="2683C6"/>
                </a:solidFill>
              </a:rPr>
              <a:t>, </a:t>
            </a:r>
            <a:r>
              <a:rPr lang="en-US" altLang="zh-CN" sz="2400" dirty="0" err="1">
                <a:solidFill>
                  <a:srgbClr val="2683C6"/>
                </a:solidFill>
              </a:rPr>
              <a:t>StoreAddress</a:t>
            </a:r>
            <a:r>
              <a:rPr lang="en-US" altLang="zh-CN" sz="2400" dirty="0">
                <a:solidFill>
                  <a:srgbClr val="2683C6"/>
                </a:solidFill>
              </a:rPr>
              <a:t>)</a:t>
            </a:r>
          </a:p>
          <a:p>
            <a:pPr marL="91440" lvl="0" indent="-91440" eaLnBrk="1" fontAlgn="auto" hangingPunct="1">
              <a:buClr>
                <a:srgbClr val="1CADE4"/>
              </a:buClr>
            </a:pPr>
            <a:r>
              <a:rPr lang="en-US" altLang="zh-CN" sz="2400" dirty="0">
                <a:solidFill>
                  <a:srgbClr val="2683C6"/>
                </a:solidFill>
              </a:rPr>
              <a:t> Customer(</a:t>
            </a:r>
            <a:r>
              <a:rPr lang="en-US" altLang="zh-CN" sz="2400" u="sng" dirty="0" err="1">
                <a:solidFill>
                  <a:srgbClr val="2683C6"/>
                </a:solidFill>
              </a:rPr>
              <a:t>CustomerID</a:t>
            </a:r>
            <a:r>
              <a:rPr lang="en-US" altLang="zh-CN" sz="2400" dirty="0">
                <a:solidFill>
                  <a:srgbClr val="2683C6"/>
                </a:solidFill>
              </a:rPr>
              <a:t>, </a:t>
            </a:r>
            <a:r>
              <a:rPr lang="en-US" altLang="zh-CN" sz="2400" dirty="0" err="1">
                <a:solidFill>
                  <a:srgbClr val="2683C6"/>
                </a:solidFill>
              </a:rPr>
              <a:t>CustomerName</a:t>
            </a:r>
            <a:r>
              <a:rPr lang="en-US" altLang="zh-CN" sz="2400" dirty="0">
                <a:solidFill>
                  <a:srgbClr val="2683C6"/>
                </a:solidFill>
              </a:rPr>
              <a:t>)</a:t>
            </a:r>
          </a:p>
          <a:p>
            <a:pPr marL="91440" lvl="0" indent="-91440" eaLnBrk="1" fontAlgn="auto" hangingPunct="1">
              <a:buClr>
                <a:srgbClr val="1CADE4"/>
              </a:buClr>
            </a:pPr>
            <a:r>
              <a:rPr lang="en-US" altLang="zh-CN" sz="2400" dirty="0">
                <a:solidFill>
                  <a:srgbClr val="2683C6"/>
                </a:solidFill>
              </a:rPr>
              <a:t> Store(</a:t>
            </a:r>
            <a:r>
              <a:rPr lang="en-US" altLang="zh-CN" sz="2400" u="sng" dirty="0" err="1">
                <a:solidFill>
                  <a:srgbClr val="2683C6"/>
                </a:solidFill>
              </a:rPr>
              <a:t>StoreAddress</a:t>
            </a:r>
            <a:r>
              <a:rPr lang="en-US" altLang="zh-CN" sz="2400" dirty="0">
                <a:solidFill>
                  <a:srgbClr val="2683C6"/>
                </a:solidFill>
              </a:rPr>
              <a:t>, </a:t>
            </a:r>
            <a:r>
              <a:rPr lang="en-US" altLang="zh-CN" sz="2400" dirty="0" err="1">
                <a:solidFill>
                  <a:srgbClr val="2683C6"/>
                </a:solidFill>
              </a:rPr>
              <a:t>StoreName</a:t>
            </a:r>
            <a:r>
              <a:rPr lang="en-US" altLang="zh-CN" sz="2400" dirty="0">
                <a:solidFill>
                  <a:srgbClr val="2683C6"/>
                </a:solidFill>
              </a:rPr>
              <a:t>)</a:t>
            </a:r>
          </a:p>
          <a:p>
            <a:pPr marL="91440" lvl="0" indent="-91440" eaLnBrk="1" fontAlgn="auto" hangingPunct="1">
              <a:buClr>
                <a:srgbClr val="1CADE4"/>
              </a:buClr>
            </a:pPr>
            <a:endParaRPr lang="en-US" altLang="zh-CN" sz="2400" dirty="0">
              <a:solidFill>
                <a:srgbClr val="2683C6"/>
              </a:solidFill>
            </a:endParaRPr>
          </a:p>
          <a:p>
            <a:pPr eaLnBrk="1" hangingPunct="1">
              <a:lnSpc>
                <a:spcPct val="80000"/>
              </a:lnSpc>
            </a:pPr>
            <a:r>
              <a:rPr lang="zh-CN" altLang="en-US" dirty="0"/>
              <a:t>所有关系都符合</a:t>
            </a:r>
            <a:r>
              <a:rPr lang="en-US" altLang="en-US" dirty="0"/>
              <a:t>BCNF</a:t>
            </a:r>
            <a:r>
              <a:rPr lang="zh-CN" altLang="en-US" dirty="0"/>
              <a:t>。</a:t>
            </a:r>
            <a:endParaRPr lang="en-US" altLang="zh-CN" sz="3200" dirty="0"/>
          </a:p>
        </p:txBody>
      </p:sp>
      <p:sp>
        <p:nvSpPr>
          <p:cNvPr id="78852"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78854"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其他范式</a:t>
            </a:r>
            <a:endParaRPr lang="en-US" dirty="0">
              <a:solidFill>
                <a:schemeClr val="tx1">
                  <a:lumMod val="75000"/>
                  <a:lumOff val="25000"/>
                </a:schemeClr>
              </a:solidFill>
            </a:endParaRPr>
          </a:p>
        </p:txBody>
      </p:sp>
      <p:sp>
        <p:nvSpPr>
          <p:cNvPr id="80899" name="Content Placeholder 2"/>
          <p:cNvSpPr>
            <a:spLocks noGrp="1"/>
          </p:cNvSpPr>
          <p:nvPr>
            <p:ph idx="1"/>
          </p:nvPr>
        </p:nvSpPr>
        <p:spPr/>
        <p:txBody>
          <a:bodyPr/>
          <a:lstStyle/>
          <a:p>
            <a:pPr eaLnBrk="1" hangingPunct="1">
              <a:lnSpc>
                <a:spcPct val="120000"/>
              </a:lnSpc>
              <a:spcBef>
                <a:spcPts val="0"/>
              </a:spcBef>
              <a:spcAft>
                <a:spcPts val="0"/>
              </a:spcAft>
            </a:pPr>
            <a:r>
              <a:rPr lang="zh-CN" altLang="en-US" dirty="0">
                <a:solidFill>
                  <a:schemeClr val="accent2"/>
                </a:solidFill>
              </a:rPr>
              <a:t>第一范式（</a:t>
            </a:r>
            <a:r>
              <a:rPr lang="en-US" altLang="zh-CN" dirty="0">
                <a:solidFill>
                  <a:schemeClr val="accent2"/>
                </a:solidFill>
              </a:rPr>
              <a:t>1NF</a:t>
            </a:r>
            <a:r>
              <a:rPr lang="zh-CN" altLang="en-US" dirty="0">
                <a:solidFill>
                  <a:schemeClr val="accent2"/>
                </a:solidFill>
              </a:rPr>
              <a:t>）：</a:t>
            </a:r>
          </a:p>
          <a:p>
            <a:pPr marL="384048" lvl="1" indent="-182880" eaLnBrk="1" hangingPunct="1">
              <a:lnSpc>
                <a:spcPct val="120000"/>
              </a:lnSpc>
              <a:spcBef>
                <a:spcPts val="0"/>
              </a:spcBef>
              <a:spcAft>
                <a:spcPts val="0"/>
              </a:spcAft>
            </a:pPr>
            <a:r>
              <a:rPr lang="zh-CN" altLang="en-US" dirty="0">
                <a:solidFill>
                  <a:schemeClr val="tx1">
                    <a:lumMod val="75000"/>
                    <a:lumOff val="25000"/>
                  </a:schemeClr>
                </a:solidFill>
              </a:rPr>
              <a:t>每个元组的每个组成部分都是原子性的值。</a:t>
            </a:r>
          </a:p>
          <a:p>
            <a:pPr eaLnBrk="1" hangingPunct="1">
              <a:lnSpc>
                <a:spcPct val="120000"/>
              </a:lnSpc>
              <a:spcBef>
                <a:spcPts val="0"/>
              </a:spcBef>
              <a:spcAft>
                <a:spcPts val="0"/>
              </a:spcAft>
            </a:pPr>
            <a:r>
              <a:rPr lang="zh-CN" altLang="en-US" dirty="0">
                <a:solidFill>
                  <a:schemeClr val="accent2"/>
                </a:solidFill>
              </a:rPr>
              <a:t> </a:t>
            </a:r>
          </a:p>
          <a:p>
            <a:pPr eaLnBrk="1" hangingPunct="1">
              <a:lnSpc>
                <a:spcPct val="120000"/>
              </a:lnSpc>
              <a:spcBef>
                <a:spcPts val="0"/>
              </a:spcBef>
              <a:spcAft>
                <a:spcPts val="0"/>
              </a:spcAft>
            </a:pPr>
            <a:r>
              <a:rPr lang="zh-CN" altLang="en-US" dirty="0">
                <a:solidFill>
                  <a:schemeClr val="accent2"/>
                </a:solidFill>
              </a:rPr>
              <a:t>第二范式（</a:t>
            </a:r>
            <a:r>
              <a:rPr lang="en-US" altLang="zh-CN" dirty="0">
                <a:solidFill>
                  <a:schemeClr val="accent2"/>
                </a:solidFill>
              </a:rPr>
              <a:t>2NF</a:t>
            </a:r>
            <a:r>
              <a:rPr lang="zh-CN" altLang="en-US" dirty="0">
                <a:solidFill>
                  <a:schemeClr val="accent2"/>
                </a:solidFill>
              </a:rPr>
              <a:t>）：</a:t>
            </a:r>
          </a:p>
          <a:p>
            <a:pPr marL="384048" lvl="1" indent="-182880" eaLnBrk="1" hangingPunct="1">
              <a:lnSpc>
                <a:spcPct val="120000"/>
              </a:lnSpc>
              <a:spcBef>
                <a:spcPts val="0"/>
              </a:spcBef>
              <a:spcAft>
                <a:spcPts val="0"/>
              </a:spcAft>
            </a:pPr>
            <a:r>
              <a:rPr lang="zh-CN" altLang="en-US" dirty="0">
                <a:solidFill>
                  <a:schemeClr val="tx1">
                    <a:lumMod val="75000"/>
                    <a:lumOff val="25000"/>
                  </a:schemeClr>
                </a:solidFill>
              </a:rPr>
              <a:t>允许关系表中的传递</a:t>
            </a:r>
            <a:r>
              <a:rPr lang="en-US" altLang="zh-CN" dirty="0">
                <a:solidFill>
                  <a:schemeClr val="tx1">
                    <a:lumMod val="75000"/>
                    <a:lumOff val="25000"/>
                  </a:schemeClr>
                </a:solidFill>
              </a:rPr>
              <a:t>FD</a:t>
            </a:r>
            <a:r>
              <a:rPr lang="zh-CN" altLang="en-US" dirty="0">
                <a:solidFill>
                  <a:schemeClr val="tx1">
                    <a:lumMod val="75000"/>
                    <a:lumOff val="25000"/>
                  </a:schemeClr>
                </a:solidFill>
              </a:rPr>
              <a:t>，但禁止左侧为键的适当子集的非平凡</a:t>
            </a:r>
            <a:r>
              <a:rPr lang="en-US" altLang="zh-CN" dirty="0">
                <a:solidFill>
                  <a:schemeClr val="tx1">
                    <a:lumMod val="75000"/>
                    <a:lumOff val="25000"/>
                  </a:schemeClr>
                </a:solidFill>
              </a:rPr>
              <a:t>FD</a:t>
            </a:r>
          </a:p>
          <a:p>
            <a:pPr marL="384048" lvl="1" indent="-182880" eaLnBrk="1" hangingPunct="1">
              <a:lnSpc>
                <a:spcPct val="120000"/>
              </a:lnSpc>
              <a:spcBef>
                <a:spcPts val="0"/>
              </a:spcBef>
              <a:spcAft>
                <a:spcPts val="0"/>
              </a:spcAft>
            </a:pPr>
            <a:endParaRPr lang="en-US" altLang="zh-CN" dirty="0">
              <a:solidFill>
                <a:schemeClr val="tx1">
                  <a:lumMod val="75000"/>
                  <a:lumOff val="25000"/>
                </a:schemeClr>
              </a:solidFill>
            </a:endParaRPr>
          </a:p>
          <a:p>
            <a:pPr eaLnBrk="1" hangingPunct="1">
              <a:lnSpc>
                <a:spcPct val="120000"/>
              </a:lnSpc>
              <a:spcBef>
                <a:spcPts val="0"/>
              </a:spcBef>
              <a:spcAft>
                <a:spcPts val="0"/>
              </a:spcAft>
            </a:pPr>
            <a:r>
              <a:rPr lang="zh-CN" altLang="en-US" dirty="0">
                <a:solidFill>
                  <a:schemeClr val="accent2"/>
                </a:solidFill>
              </a:rPr>
              <a:t>第三范式（</a:t>
            </a:r>
            <a:r>
              <a:rPr lang="en-US" altLang="zh-CN" dirty="0">
                <a:solidFill>
                  <a:schemeClr val="accent2"/>
                </a:solidFill>
              </a:rPr>
              <a:t>3NF</a:t>
            </a:r>
            <a:r>
              <a:rPr lang="zh-CN" altLang="en-US" dirty="0">
                <a:solidFill>
                  <a:schemeClr val="accent2"/>
                </a:solidFill>
              </a:rPr>
              <a:t>）：</a:t>
            </a:r>
          </a:p>
          <a:p>
            <a:pPr marL="384048" lvl="1" indent="-182880" eaLnBrk="1" hangingPunct="1">
              <a:lnSpc>
                <a:spcPct val="120000"/>
              </a:lnSpc>
              <a:spcBef>
                <a:spcPts val="0"/>
              </a:spcBef>
              <a:spcAft>
                <a:spcPts val="0"/>
              </a:spcAft>
            </a:pPr>
            <a:r>
              <a:rPr lang="zh-CN" altLang="en-US" dirty="0">
                <a:solidFill>
                  <a:schemeClr val="tx1">
                    <a:lumMod val="75000"/>
                    <a:lumOff val="25000"/>
                  </a:schemeClr>
                </a:solidFill>
              </a:rPr>
              <a:t>关系表 </a:t>
            </a:r>
            <a:r>
              <a:rPr lang="en-US" altLang="zh-CN" dirty="0">
                <a:solidFill>
                  <a:schemeClr val="tx1">
                    <a:lumMod val="75000"/>
                    <a:lumOff val="25000"/>
                  </a:schemeClr>
                </a:solidFill>
              </a:rPr>
              <a:t>R </a:t>
            </a:r>
            <a:r>
              <a:rPr lang="zh-CN" altLang="en-US" dirty="0">
                <a:solidFill>
                  <a:schemeClr val="tx1">
                    <a:lumMod val="75000"/>
                    <a:lumOff val="25000"/>
                  </a:schemeClr>
                </a:solidFill>
              </a:rPr>
              <a:t>符合第三范式（</a:t>
            </a:r>
            <a:r>
              <a:rPr lang="en-US" altLang="zh-CN" dirty="0">
                <a:solidFill>
                  <a:schemeClr val="tx1">
                    <a:lumMod val="75000"/>
                    <a:lumOff val="25000"/>
                  </a:schemeClr>
                </a:solidFill>
              </a:rPr>
              <a:t>3NF</a:t>
            </a:r>
            <a:r>
              <a:rPr lang="zh-CN" altLang="en-US" dirty="0">
                <a:solidFill>
                  <a:schemeClr val="tx1">
                    <a:lumMod val="75000"/>
                    <a:lumOff val="25000"/>
                  </a:schemeClr>
                </a:solidFill>
              </a:rPr>
              <a:t>）：当</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 </a:t>
            </a:r>
            <a:r>
              <a:rPr lang="en-US" altLang="zh-CN" i="1" dirty="0"/>
              <a:t>A</a:t>
            </a:r>
            <a:r>
              <a:rPr lang="en-US" altLang="zh-CN" baseline="-25000" dirty="0"/>
              <a:t>n</a:t>
            </a:r>
            <a:r>
              <a:rPr lang="en-US" altLang="zh-CN" dirty="0"/>
              <a:t> </a:t>
            </a:r>
            <a:r>
              <a:rPr lang="en-US" altLang="zh-CN" dirty="0">
                <a:sym typeface="Wingdings" panose="05000000000000000000" pitchFamily="2" charset="2"/>
              </a:rPr>
              <a:t></a:t>
            </a:r>
            <a:r>
              <a:rPr lang="en-US" altLang="zh-CN" dirty="0"/>
              <a:t> </a:t>
            </a:r>
            <a:r>
              <a:rPr lang="en-US" altLang="zh-CN" i="1" dirty="0"/>
              <a:t>B </a:t>
            </a:r>
            <a:r>
              <a:rPr lang="zh-CN" altLang="en-US" dirty="0">
                <a:solidFill>
                  <a:schemeClr val="tx1">
                    <a:lumMod val="75000"/>
                    <a:lumOff val="25000"/>
                  </a:schemeClr>
                </a:solidFill>
              </a:rPr>
              <a:t>是非平凡 </a:t>
            </a:r>
            <a:r>
              <a:rPr lang="en-US" altLang="zh-CN" dirty="0">
                <a:solidFill>
                  <a:schemeClr val="tx1">
                    <a:lumMod val="75000"/>
                    <a:lumOff val="25000"/>
                  </a:schemeClr>
                </a:solidFill>
              </a:rPr>
              <a:t>FD </a:t>
            </a:r>
            <a:r>
              <a:rPr lang="zh-CN" altLang="en-US" dirty="0">
                <a:solidFill>
                  <a:schemeClr val="tx1">
                    <a:lumMod val="75000"/>
                    <a:lumOff val="25000"/>
                  </a:schemeClr>
                </a:solidFill>
              </a:rPr>
              <a:t>时，</a:t>
            </a:r>
            <a:r>
              <a:rPr lang="en-US" altLang="zh-CN" dirty="0"/>
              <a:t> {</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 </a:t>
            </a:r>
            <a:r>
              <a:rPr lang="en-US" altLang="zh-CN" i="1" dirty="0"/>
              <a:t>A</a:t>
            </a:r>
            <a:r>
              <a:rPr lang="en-US" altLang="zh-CN" baseline="-25000" dirty="0"/>
              <a:t>n</a:t>
            </a:r>
            <a:r>
              <a:rPr lang="en-US" altLang="zh-CN" dirty="0"/>
              <a:t>}</a:t>
            </a:r>
            <a:r>
              <a:rPr lang="zh-CN" altLang="en-US" dirty="0">
                <a:solidFill>
                  <a:schemeClr val="tx1">
                    <a:lumMod val="75000"/>
                    <a:lumOff val="25000"/>
                  </a:schemeClr>
                </a:solidFill>
              </a:rPr>
              <a:t>是一个超码，或者 </a:t>
            </a:r>
            <a:r>
              <a:rPr lang="en-US" altLang="zh-CN" dirty="0">
                <a:solidFill>
                  <a:schemeClr val="tx1">
                    <a:lumMod val="75000"/>
                    <a:lumOff val="25000"/>
                  </a:schemeClr>
                </a:solidFill>
              </a:rPr>
              <a:t>B </a:t>
            </a:r>
            <a:r>
              <a:rPr lang="zh-CN" altLang="en-US" dirty="0">
                <a:solidFill>
                  <a:schemeClr val="tx1">
                    <a:lumMod val="75000"/>
                    <a:lumOff val="25000"/>
                  </a:schemeClr>
                </a:solidFill>
              </a:rPr>
              <a:t>是某个键的成员。</a:t>
            </a:r>
            <a:endParaRPr lang="en-US" altLang="zh-CN" dirty="0">
              <a:solidFill>
                <a:schemeClr val="tx1">
                  <a:lumMod val="75000"/>
                  <a:lumOff val="25000"/>
                </a:schemeClr>
              </a:solidFill>
            </a:endParaRPr>
          </a:p>
        </p:txBody>
      </p:sp>
      <p:sp>
        <p:nvSpPr>
          <p:cNvPr id="80900"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80902"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其他正常形式</a:t>
            </a:r>
            <a:endParaRPr lang="en-US" dirty="0">
              <a:solidFill>
                <a:schemeClr val="tx1">
                  <a:lumMod val="75000"/>
                  <a:lumOff val="25000"/>
                </a:schemeClr>
              </a:solidFill>
            </a:endParaRPr>
          </a:p>
        </p:txBody>
      </p:sp>
      <p:sp>
        <p:nvSpPr>
          <p:cNvPr id="82947" name="Content Placeholder 2"/>
          <p:cNvSpPr>
            <a:spLocks noGrp="1"/>
          </p:cNvSpPr>
          <p:nvPr>
            <p:ph idx="1"/>
          </p:nvPr>
        </p:nvSpPr>
        <p:spPr/>
        <p:txBody>
          <a:bodyPr/>
          <a:lstStyle/>
          <a:p>
            <a:pPr eaLnBrk="1" hangingPunct="1"/>
            <a:r>
              <a:rPr lang="zh-CN" altLang="en-US"/>
              <a:t>换句话说：</a:t>
            </a:r>
          </a:p>
          <a:p>
            <a:pPr eaLnBrk="1" hangingPunct="1"/>
            <a:r>
              <a:rPr lang="zh-CN" altLang="en-US"/>
              <a:t> </a:t>
            </a:r>
          </a:p>
          <a:p>
            <a:pPr eaLnBrk="1" hangingPunct="1"/>
            <a:r>
              <a:rPr lang="zh-CN" altLang="en-US"/>
              <a:t>第二范式（</a:t>
            </a:r>
            <a:r>
              <a:rPr lang="en-US" altLang="zh-CN"/>
              <a:t>2NF</a:t>
            </a:r>
            <a:r>
              <a:rPr lang="zh-CN" altLang="en-US"/>
              <a:t>）：</a:t>
            </a:r>
          </a:p>
          <a:p>
            <a:pPr eaLnBrk="1" hangingPunct="1"/>
            <a:r>
              <a:rPr lang="zh-CN" altLang="en-US"/>
              <a:t>在</a:t>
            </a:r>
            <a:r>
              <a:rPr lang="en-US" altLang="zh-CN"/>
              <a:t>1NF</a:t>
            </a:r>
            <a:r>
              <a:rPr lang="zh-CN" altLang="en-US"/>
              <a:t>中，每个非质数属性都依赖于每个候选关键字的整体性。</a:t>
            </a:r>
          </a:p>
          <a:p>
            <a:pPr eaLnBrk="1" hangingPunct="1"/>
            <a:r>
              <a:rPr lang="zh-CN" altLang="en-US"/>
              <a:t>第三范式（</a:t>
            </a:r>
            <a:r>
              <a:rPr lang="en-US" altLang="zh-CN"/>
              <a:t>3NF</a:t>
            </a:r>
            <a:r>
              <a:rPr lang="zh-CN" altLang="en-US"/>
              <a:t>）：</a:t>
            </a:r>
          </a:p>
          <a:p>
            <a:pPr eaLnBrk="1" hangingPunct="1"/>
            <a:r>
              <a:rPr lang="zh-CN" altLang="en-US"/>
              <a:t>在</a:t>
            </a:r>
            <a:r>
              <a:rPr lang="en-US" altLang="zh-CN"/>
              <a:t>2NF</a:t>
            </a:r>
            <a:r>
              <a:rPr lang="zh-CN" altLang="en-US"/>
              <a:t>中，每个非质数属性（非传递性）依赖于所有候选键的整体。</a:t>
            </a:r>
            <a:endParaRPr lang="en-US" altLang="zh-CN"/>
          </a:p>
        </p:txBody>
      </p:sp>
      <p:sp>
        <p:nvSpPr>
          <p:cNvPr id="82948"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8" name="Footer Placeholder 7"/>
          <p:cNvSpPr>
            <a:spLocks noGrp="1"/>
          </p:cNvSpPr>
          <p:nvPr>
            <p:ph type="ftr" sz="quarter" idx="11"/>
          </p:nvPr>
        </p:nvSpPr>
        <p:spPr/>
        <p:txBody>
          <a:bodyPr/>
          <a:lstStyle/>
          <a:p>
            <a:pPr>
              <a:defRPr/>
            </a:pPr>
            <a:r>
              <a:rPr lang="zh-CN" altLang="en-US"/>
              <a:t>交通大数据分析</a:t>
            </a:r>
            <a:endParaRPr lang="en-US"/>
          </a:p>
        </p:txBody>
      </p:sp>
      <p:sp>
        <p:nvSpPr>
          <p:cNvPr id="82950"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其他范式</a:t>
            </a:r>
          </a:p>
        </p:txBody>
      </p:sp>
      <p:sp>
        <p:nvSpPr>
          <p:cNvPr id="8499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5" name="页脚占位符 4"/>
          <p:cNvSpPr>
            <a:spLocks noGrp="1"/>
          </p:cNvSpPr>
          <p:nvPr>
            <p:ph type="ftr" sz="quarter" idx="11"/>
          </p:nvPr>
        </p:nvSpPr>
        <p:spPr/>
        <p:txBody>
          <a:bodyPr/>
          <a:lstStyle/>
          <a:p>
            <a:pPr>
              <a:defRPr/>
            </a:pPr>
            <a:r>
              <a:rPr lang="zh-CN" altLang="en-US"/>
              <a:t>交通大数据分析</a:t>
            </a:r>
            <a:endParaRPr lang="en-US"/>
          </a:p>
        </p:txBody>
      </p:sp>
      <p:sp>
        <p:nvSpPr>
          <p:cNvPr id="849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37</a:t>
            </a:r>
          </a:p>
        </p:txBody>
      </p:sp>
      <p:sp>
        <p:nvSpPr>
          <p:cNvPr id="8" name="内容占位符 2"/>
          <p:cNvSpPr>
            <a:spLocks noGrp="1"/>
          </p:cNvSpPr>
          <p:nvPr>
            <p:ph idx="1"/>
          </p:nvPr>
        </p:nvSpPr>
        <p:spPr>
          <a:xfrm>
            <a:off x="397041" y="1240778"/>
            <a:ext cx="11574379" cy="5060447"/>
          </a:xfrm>
        </p:spPr>
        <p:txBody>
          <a:bodyPr>
            <a:normAutofit lnSpcReduction="10000"/>
          </a:bodyPr>
          <a:lstStyle/>
          <a:p>
            <a:r>
              <a:rPr lang="en-US" altLang="zh-CN" b="1" dirty="0"/>
              <a:t>1NF</a:t>
            </a:r>
            <a:r>
              <a:rPr lang="zh-CN" altLang="en-US" b="1" dirty="0"/>
              <a:t>：表中的每个字段都是最小的数据单元</a:t>
            </a:r>
            <a:endParaRPr lang="en-US" altLang="zh-CN" b="1" dirty="0"/>
          </a:p>
          <a:p>
            <a:r>
              <a:rPr lang="zh-CN" altLang="en-US" sz="2000" dirty="0"/>
              <a:t>例如，用户信息中，“联系方式”字段不应该为“手机</a:t>
            </a:r>
            <a:r>
              <a:rPr lang="en-US" altLang="zh-CN" sz="2000" dirty="0"/>
              <a:t>+</a:t>
            </a:r>
            <a:r>
              <a:rPr lang="zh-CN" altLang="en-US" sz="2000" dirty="0"/>
              <a:t>居住地址”，而是单独作为两个原子值字段。否则当需要针对“手机”进行查询时，不管是查询性能和成本都是不理想的。</a:t>
            </a:r>
          </a:p>
          <a:p>
            <a:r>
              <a:rPr lang="en-US" altLang="zh-CN" b="1" dirty="0"/>
              <a:t>2NF</a:t>
            </a:r>
            <a:r>
              <a:rPr lang="zh-CN" altLang="en-US" b="1" dirty="0"/>
              <a:t>：在 </a:t>
            </a:r>
            <a:r>
              <a:rPr lang="en-US" altLang="zh-CN" b="1" dirty="0"/>
              <a:t>1NF </a:t>
            </a:r>
            <a:r>
              <a:rPr lang="zh-CN" altLang="en-US" b="1" dirty="0"/>
              <a:t>的基础上，表中所有的非码属性必须完全依赖于候选码</a:t>
            </a:r>
          </a:p>
          <a:p>
            <a:pPr marL="0" indent="0" algn="just">
              <a:buNone/>
            </a:pPr>
            <a:r>
              <a:rPr lang="zh-CN" altLang="en-US" sz="2000" dirty="0"/>
              <a:t>因为我们知道在一个订单中可以订购多种产品，所以单单一个 </a:t>
            </a:r>
            <a:r>
              <a:rPr lang="en-US" altLang="zh-CN" sz="2000" dirty="0" err="1"/>
              <a:t>OrderID</a:t>
            </a:r>
            <a:r>
              <a:rPr lang="en-US" altLang="zh-CN" sz="2000" dirty="0"/>
              <a:t> </a:t>
            </a:r>
            <a:r>
              <a:rPr lang="zh-CN" altLang="en-US" sz="2000" dirty="0"/>
              <a:t>是不足以成为主键的，主键应该是（</a:t>
            </a:r>
            <a:r>
              <a:rPr lang="en-US" altLang="zh-CN" sz="2000" dirty="0" err="1"/>
              <a:t>OrderID</a:t>
            </a:r>
            <a:r>
              <a:rPr lang="zh-CN" altLang="en-US" sz="2000" dirty="0"/>
              <a:t>，</a:t>
            </a:r>
            <a:r>
              <a:rPr lang="en-US" altLang="zh-CN" sz="2000" dirty="0" err="1"/>
              <a:t>ProductID</a:t>
            </a:r>
            <a:r>
              <a:rPr lang="zh-CN" altLang="en-US" sz="2000" dirty="0"/>
              <a:t>）。显而易见 </a:t>
            </a:r>
            <a:r>
              <a:rPr lang="en-US" altLang="zh-CN" sz="2000" dirty="0"/>
              <a:t>Discount</a:t>
            </a:r>
            <a:r>
              <a:rPr lang="zh-CN" altLang="en-US" sz="2000" dirty="0"/>
              <a:t>（折扣），</a:t>
            </a:r>
            <a:r>
              <a:rPr lang="en-US" altLang="zh-CN" sz="2000" dirty="0"/>
              <a:t>Quantity</a:t>
            </a:r>
            <a:r>
              <a:rPr lang="zh-CN" altLang="en-US" sz="2000" dirty="0"/>
              <a:t>（数量）完全依赖（取决）于主键（</a:t>
            </a:r>
            <a:r>
              <a:rPr lang="en-US" altLang="zh-CN" sz="2000" dirty="0" err="1"/>
              <a:t>OderID</a:t>
            </a:r>
            <a:r>
              <a:rPr lang="zh-CN" altLang="en-US" sz="2000" dirty="0"/>
              <a:t>，</a:t>
            </a:r>
            <a:r>
              <a:rPr lang="en-US" altLang="zh-CN" sz="2000" dirty="0" err="1"/>
              <a:t>ProductID</a:t>
            </a:r>
            <a:r>
              <a:rPr lang="zh-CN" altLang="en-US" sz="2000" dirty="0"/>
              <a:t>），而 </a:t>
            </a:r>
            <a:r>
              <a:rPr lang="en-US" altLang="zh-CN" sz="2000" dirty="0" err="1"/>
              <a:t>UnitPrice</a:t>
            </a:r>
            <a:r>
              <a:rPr lang="zh-CN" altLang="en-US" sz="2000" dirty="0"/>
              <a:t>，</a:t>
            </a:r>
            <a:r>
              <a:rPr lang="en-US" altLang="zh-CN" sz="2000" dirty="0" err="1"/>
              <a:t>ProductName</a:t>
            </a:r>
            <a:r>
              <a:rPr lang="en-US" altLang="zh-CN" sz="2000" dirty="0"/>
              <a:t> </a:t>
            </a:r>
            <a:r>
              <a:rPr lang="zh-CN" altLang="en-US" sz="2000" dirty="0"/>
              <a:t>只依赖于 </a:t>
            </a:r>
            <a:r>
              <a:rPr lang="en-US" altLang="zh-CN" sz="2000" dirty="0" err="1"/>
              <a:t>ProductID</a:t>
            </a:r>
            <a:r>
              <a:rPr lang="zh-CN" altLang="en-US" sz="2000" dirty="0"/>
              <a:t>。所以 </a:t>
            </a:r>
            <a:r>
              <a:rPr lang="en-US" altLang="zh-CN" sz="2000" dirty="0" err="1"/>
              <a:t>OrderDetail</a:t>
            </a:r>
            <a:r>
              <a:rPr lang="en-US" altLang="zh-CN" sz="2000" dirty="0"/>
              <a:t> </a:t>
            </a:r>
            <a:r>
              <a:rPr lang="zh-CN" altLang="en-US" sz="2000" dirty="0"/>
              <a:t>表不符合 </a:t>
            </a:r>
            <a:r>
              <a:rPr lang="en-US" altLang="zh-CN" sz="2000" dirty="0"/>
              <a:t>2NF</a:t>
            </a:r>
            <a:r>
              <a:rPr lang="zh-CN" altLang="en-US" sz="2000" dirty="0"/>
              <a:t>。不符合 </a:t>
            </a:r>
            <a:r>
              <a:rPr lang="en-US" altLang="zh-CN" sz="2000" dirty="0"/>
              <a:t>2NF </a:t>
            </a:r>
            <a:r>
              <a:rPr lang="zh-CN" altLang="en-US" sz="2000" dirty="0"/>
              <a:t>的设计容易产生冗余数据。</a:t>
            </a:r>
            <a:endParaRPr lang="en-US" altLang="zh-CN" sz="2000" dirty="0"/>
          </a:p>
          <a:p>
            <a:pPr marL="0" indent="0">
              <a:buNone/>
            </a:pPr>
            <a:r>
              <a:rPr lang="en-US" altLang="zh-CN" b="1" dirty="0"/>
              <a:t>3NF</a:t>
            </a:r>
            <a:r>
              <a:rPr lang="zh-CN" altLang="en-US" b="1" dirty="0"/>
              <a:t>：在 </a:t>
            </a:r>
            <a:r>
              <a:rPr lang="en-US" altLang="zh-CN" b="1" dirty="0"/>
              <a:t>2NF </a:t>
            </a:r>
            <a:r>
              <a:rPr lang="zh-CN" altLang="en-US" b="1" dirty="0"/>
              <a:t>的基础上，非主属性之间没有相互依赖（消除传递依赖）</a:t>
            </a:r>
            <a:endParaRPr lang="en-US" altLang="zh-CN" b="1" dirty="0"/>
          </a:p>
          <a:p>
            <a:pPr marL="0" indent="0" algn="just">
              <a:buNone/>
            </a:pPr>
            <a:r>
              <a:rPr lang="zh-CN" altLang="en-US" sz="2000" dirty="0"/>
              <a:t>考虑一个订单表</a:t>
            </a:r>
            <a:r>
              <a:rPr lang="en-US" altLang="zh-CN" sz="2000" dirty="0"/>
              <a:t>【Order】</a:t>
            </a:r>
            <a:r>
              <a:rPr lang="zh-CN" altLang="en-US" sz="2000" dirty="0"/>
              <a:t>（</a:t>
            </a:r>
            <a:r>
              <a:rPr lang="en-US" altLang="zh-CN" sz="2000" dirty="0" err="1"/>
              <a:t>OrderID</a:t>
            </a:r>
            <a:r>
              <a:rPr lang="zh-CN" altLang="en-US" sz="2000" dirty="0"/>
              <a:t>，</a:t>
            </a:r>
            <a:r>
              <a:rPr lang="en-US" altLang="zh-CN" sz="2000" dirty="0" err="1"/>
              <a:t>OrderDate</a:t>
            </a:r>
            <a:r>
              <a:rPr lang="zh-CN" altLang="en-US" sz="2000" dirty="0"/>
              <a:t>，</a:t>
            </a:r>
            <a:r>
              <a:rPr lang="en-US" altLang="zh-CN" sz="2000" dirty="0" err="1"/>
              <a:t>CustomerID</a:t>
            </a:r>
            <a:r>
              <a:rPr lang="zh-CN" altLang="en-US" sz="2000" dirty="0"/>
              <a:t>，</a:t>
            </a:r>
            <a:r>
              <a:rPr lang="en-US" altLang="zh-CN" sz="2000" dirty="0" err="1"/>
              <a:t>CustomerName</a:t>
            </a:r>
            <a:r>
              <a:rPr lang="zh-CN" altLang="en-US" sz="2000" dirty="0"/>
              <a:t>，</a:t>
            </a:r>
            <a:r>
              <a:rPr lang="en-US" altLang="zh-CN" sz="2000" dirty="0" err="1"/>
              <a:t>CustomerAddr</a:t>
            </a:r>
            <a:r>
              <a:rPr lang="zh-CN" altLang="en-US" sz="2000" dirty="0"/>
              <a:t>，</a:t>
            </a:r>
            <a:r>
              <a:rPr lang="en-US" altLang="zh-CN" sz="2000" dirty="0" err="1"/>
              <a:t>CustomerCity</a:t>
            </a:r>
            <a:r>
              <a:rPr lang="zh-CN" altLang="en-US" sz="2000" dirty="0"/>
              <a:t>）主键是（</a:t>
            </a:r>
            <a:r>
              <a:rPr lang="en-US" altLang="zh-CN" sz="2000" dirty="0" err="1"/>
              <a:t>OrderID</a:t>
            </a:r>
            <a:r>
              <a:rPr lang="zh-CN" altLang="en-US" sz="2000" dirty="0"/>
              <a:t>）。 其中 </a:t>
            </a:r>
            <a:r>
              <a:rPr lang="en-US" altLang="zh-CN" sz="2000" dirty="0" err="1"/>
              <a:t>OrderDate</a:t>
            </a:r>
            <a:r>
              <a:rPr lang="zh-CN" altLang="en-US" sz="2000" dirty="0"/>
              <a:t>，</a:t>
            </a:r>
            <a:r>
              <a:rPr lang="en-US" altLang="zh-CN" sz="2000" dirty="0" err="1"/>
              <a:t>CustomerID</a:t>
            </a:r>
            <a:r>
              <a:rPr lang="zh-CN" altLang="en-US" sz="2000" dirty="0"/>
              <a:t>，</a:t>
            </a:r>
            <a:r>
              <a:rPr lang="en-US" altLang="zh-CN" sz="2000" dirty="0" err="1"/>
              <a:t>CustomerName</a:t>
            </a:r>
            <a:r>
              <a:rPr lang="zh-CN" altLang="en-US" sz="2000" dirty="0"/>
              <a:t>，</a:t>
            </a:r>
            <a:r>
              <a:rPr lang="en-US" altLang="zh-CN" sz="2000" dirty="0" err="1"/>
              <a:t>CustomerAddr</a:t>
            </a:r>
            <a:r>
              <a:rPr lang="zh-CN" altLang="en-US" sz="2000" dirty="0"/>
              <a:t>，</a:t>
            </a:r>
            <a:r>
              <a:rPr lang="en-US" altLang="zh-CN" sz="2000" dirty="0" err="1"/>
              <a:t>CustomerCity</a:t>
            </a:r>
            <a:r>
              <a:rPr lang="en-US" altLang="zh-CN" sz="2000" dirty="0"/>
              <a:t> </a:t>
            </a:r>
            <a:r>
              <a:rPr lang="zh-CN" altLang="en-US" sz="2000" dirty="0"/>
              <a:t>等非主键列都完全依赖于主键（</a:t>
            </a:r>
            <a:r>
              <a:rPr lang="en-US" altLang="zh-CN" sz="2000" dirty="0" err="1"/>
              <a:t>OrderID</a:t>
            </a:r>
            <a:r>
              <a:rPr lang="zh-CN" altLang="en-US" sz="2000" dirty="0"/>
              <a:t>），所以符合 </a:t>
            </a:r>
            <a:r>
              <a:rPr lang="en-US" altLang="zh-CN" sz="2000" dirty="0"/>
              <a:t>2NF</a:t>
            </a:r>
            <a:r>
              <a:rPr lang="zh-CN" altLang="en-US" sz="2000" dirty="0"/>
              <a:t>。不过问题是 </a:t>
            </a:r>
            <a:r>
              <a:rPr lang="en-US" altLang="zh-CN" sz="2000" dirty="0" err="1"/>
              <a:t>CustomerName</a:t>
            </a:r>
            <a:r>
              <a:rPr lang="zh-CN" altLang="en-US" sz="2000" dirty="0"/>
              <a:t>，</a:t>
            </a:r>
            <a:r>
              <a:rPr lang="en-US" altLang="zh-CN" sz="2000" dirty="0" err="1"/>
              <a:t>CustomerAddr</a:t>
            </a:r>
            <a:r>
              <a:rPr lang="zh-CN" altLang="en-US" sz="2000" dirty="0"/>
              <a:t>，</a:t>
            </a:r>
            <a:r>
              <a:rPr lang="en-US" altLang="zh-CN" sz="2000" dirty="0" err="1"/>
              <a:t>CustomerCity</a:t>
            </a:r>
            <a:r>
              <a:rPr lang="en-US" altLang="zh-CN" sz="2000" dirty="0"/>
              <a:t> </a:t>
            </a:r>
            <a:r>
              <a:rPr lang="zh-CN" altLang="en-US" sz="2000" dirty="0"/>
              <a:t>直接依赖的是 </a:t>
            </a:r>
            <a:r>
              <a:rPr lang="en-US" altLang="zh-CN" sz="2000" dirty="0" err="1"/>
              <a:t>CustomerID</a:t>
            </a:r>
            <a:r>
              <a:rPr lang="zh-CN" altLang="en-US" sz="2000" dirty="0"/>
              <a:t>（非主键列），而不是直接依赖于主键，它是通过传递才依赖于主键，所以不符合 </a:t>
            </a:r>
            <a:r>
              <a:rPr lang="en-US" altLang="zh-CN" sz="2000" dirty="0"/>
              <a:t>3NF</a:t>
            </a:r>
            <a:r>
              <a:rPr lang="zh-CN" altLang="en-US" sz="2000" dirty="0"/>
              <a:t>。</a:t>
            </a:r>
            <a:endParaRPr lang="en-US" altLang="zh-C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关系表示例</a:t>
            </a:r>
            <a:endParaRPr lang="en-US" dirty="0">
              <a:solidFill>
                <a:schemeClr val="tx1">
                  <a:lumMod val="75000"/>
                  <a:lumOff val="25000"/>
                </a:schemeClr>
              </a:solidFill>
            </a:endParaRPr>
          </a:p>
        </p:txBody>
      </p:sp>
      <p:graphicFrame>
        <p:nvGraphicFramePr>
          <p:cNvPr id="4" name="Table 3"/>
          <p:cNvGraphicFramePr>
            <a:graphicFrameLocks noGrp="1"/>
          </p:cNvGraphicFramePr>
          <p:nvPr/>
        </p:nvGraphicFramePr>
        <p:xfrm>
          <a:off x="2349500" y="1287463"/>
          <a:ext cx="7554913" cy="2076450"/>
        </p:xfrm>
        <a:graphic>
          <a:graphicData uri="http://schemas.openxmlformats.org/drawingml/2006/table">
            <a:tbl>
              <a:tblPr/>
              <a:tblGrid>
                <a:gridCol w="2420938">
                  <a:extLst>
                    <a:ext uri="{9D8B030D-6E8A-4147-A177-3AD203B41FA5}">
                      <a16:colId xmlns:a16="http://schemas.microsoft.com/office/drawing/2014/main" val="20000"/>
                    </a:ext>
                  </a:extLst>
                </a:gridCol>
                <a:gridCol w="2551112">
                  <a:extLst>
                    <a:ext uri="{9D8B030D-6E8A-4147-A177-3AD203B41FA5}">
                      <a16:colId xmlns:a16="http://schemas.microsoft.com/office/drawing/2014/main" val="20001"/>
                    </a:ext>
                  </a:extLst>
                </a:gridCol>
                <a:gridCol w="2582863">
                  <a:extLst>
                    <a:ext uri="{9D8B030D-6E8A-4147-A177-3AD203B41FA5}">
                      <a16:colId xmlns:a16="http://schemas.microsoft.com/office/drawing/2014/main" val="20002"/>
                    </a:ext>
                  </a:extLst>
                </a:gridCol>
              </a:tblGrid>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Class</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Professor</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EmployeeID</a:t>
                      </a:r>
                      <a:endParaRPr kumimoji="0" lang="en-US" altLang="zh-CN" sz="18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327</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Anne Goodchild</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12994</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367</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Pedro Arduino</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12223</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377</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Gregory Miller</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12889</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410</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Ryan Avery</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12786</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4"/>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CEE 454</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Ryan Avery</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12786</a:t>
                      </a:r>
                    </a:p>
                  </a:txBody>
                  <a:tcPr marL="11675" marR="11675" marT="1167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1096963" y="5499100"/>
            <a:ext cx="5951537" cy="830263"/>
          </a:xfrm>
          <a:prstGeom prst="rect">
            <a:avLst/>
          </a:prstGeom>
        </p:spPr>
        <p:txBody>
          <a:bodyPr>
            <a:spAutoFit/>
          </a:bodyPr>
          <a:lstStyle/>
          <a:p>
            <a:pPr eaLnBrk="1" fontAlgn="auto" hangingPunct="1">
              <a:spcBef>
                <a:spcPts val="0"/>
              </a:spcBef>
              <a:spcAft>
                <a:spcPts val="0"/>
              </a:spcAft>
              <a:defRPr/>
            </a:pPr>
            <a:r>
              <a:rPr lang="en-US" altLang="en-US" sz="2400" dirty="0" err="1">
                <a:solidFill>
                  <a:schemeClr val="tx1">
                    <a:lumMod val="75000"/>
                    <a:lumOff val="25000"/>
                  </a:schemeClr>
                </a:solidFill>
                <a:latin typeface="+mn-lt"/>
                <a:sym typeface="Wingdings" panose="05000000000000000000" pitchFamily="2" charset="2"/>
              </a:rPr>
              <a:t>EmployeeID</a:t>
            </a:r>
            <a:r>
              <a:rPr lang="zh-CN" altLang="en-US" sz="2400" dirty="0">
                <a:solidFill>
                  <a:schemeClr val="tx1">
                    <a:lumMod val="75000"/>
                    <a:lumOff val="25000"/>
                  </a:schemeClr>
                </a:solidFill>
                <a:latin typeface="+mn-lt"/>
                <a:sym typeface="Wingdings" panose="05000000000000000000" pitchFamily="2" charset="2"/>
              </a:rPr>
              <a:t>不是一个超码，</a:t>
            </a:r>
          </a:p>
          <a:p>
            <a:pPr eaLnBrk="1" fontAlgn="auto" hangingPunct="1">
              <a:spcBef>
                <a:spcPts val="0"/>
              </a:spcBef>
              <a:spcAft>
                <a:spcPts val="0"/>
              </a:spcAft>
              <a:defRPr/>
            </a:pPr>
            <a:r>
              <a:rPr lang="zh-CN" altLang="en-US" sz="2400" dirty="0">
                <a:solidFill>
                  <a:schemeClr val="tx1">
                    <a:lumMod val="75000"/>
                    <a:lumOff val="25000"/>
                  </a:schemeClr>
                </a:solidFill>
                <a:latin typeface="+mn-lt"/>
                <a:sym typeface="Wingdings" panose="05000000000000000000" pitchFamily="2" charset="2"/>
              </a:rPr>
              <a:t> </a:t>
            </a:r>
            <a:r>
              <a:rPr lang="en-US" altLang="en-US" sz="2400" dirty="0">
                <a:solidFill>
                  <a:schemeClr val="tx1">
                    <a:lumMod val="75000"/>
                    <a:lumOff val="25000"/>
                  </a:schemeClr>
                </a:solidFill>
                <a:latin typeface="+mn-lt"/>
                <a:sym typeface="Wingdings" panose="05000000000000000000" pitchFamily="2" charset="2"/>
              </a:rPr>
              <a:t>Professor</a:t>
            </a:r>
            <a:r>
              <a:rPr lang="zh-CN" altLang="en-US" sz="2400" dirty="0">
                <a:solidFill>
                  <a:schemeClr val="tx1">
                    <a:lumMod val="75000"/>
                    <a:lumOff val="25000"/>
                  </a:schemeClr>
                </a:solidFill>
                <a:latin typeface="+mn-lt"/>
                <a:sym typeface="Wingdings" panose="05000000000000000000" pitchFamily="2" charset="2"/>
              </a:rPr>
              <a:t>不是一个候选码</a:t>
            </a:r>
            <a:endParaRPr lang="en-US" altLang="en-US" sz="2400" dirty="0">
              <a:solidFill>
                <a:schemeClr val="tx1">
                  <a:lumMod val="75000"/>
                  <a:lumOff val="25000"/>
                </a:schemeClr>
              </a:solidFill>
              <a:latin typeface="+mn-lt"/>
              <a:sym typeface="Wingdings" panose="05000000000000000000" pitchFamily="2" charset="2"/>
            </a:endParaRPr>
          </a:p>
        </p:txBody>
      </p:sp>
      <p:sp>
        <p:nvSpPr>
          <p:cNvPr id="6" name="Right Brace 5"/>
          <p:cNvSpPr/>
          <p:nvPr/>
        </p:nvSpPr>
        <p:spPr>
          <a:xfrm>
            <a:off x="6848475" y="5629275"/>
            <a:ext cx="180975" cy="569913"/>
          </a:xfrm>
          <a:prstGeom prst="rightBrace">
            <a:avLst>
              <a:gd name="adj1" fmla="val 36333"/>
              <a:gd name="adj2" fmla="val 50000"/>
            </a:avLst>
          </a:prstGeom>
          <a:ln w="19050"/>
        </p:spPr>
        <p:style>
          <a:lnRef idx="1">
            <a:schemeClr val="dk1"/>
          </a:lnRef>
          <a:fillRef idx="0">
            <a:schemeClr val="dk1"/>
          </a:fillRef>
          <a:effectRef idx="0">
            <a:schemeClr val="dk1"/>
          </a:effectRef>
          <a:fontRef idx="minor">
            <a:schemeClr val="tx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404040"/>
              </a:solidFill>
            </a:endParaRPr>
          </a:p>
        </p:txBody>
      </p:sp>
      <p:sp>
        <p:nvSpPr>
          <p:cNvPr id="8" name="Rectangle 7"/>
          <p:cNvSpPr/>
          <p:nvPr/>
        </p:nvSpPr>
        <p:spPr>
          <a:xfrm>
            <a:off x="7124700" y="5683250"/>
            <a:ext cx="3619500" cy="461963"/>
          </a:xfrm>
          <a:prstGeom prst="rect">
            <a:avLst/>
          </a:prstGeom>
        </p:spPr>
        <p:txBody>
          <a:bodyPr anchor="ctr">
            <a:spAutoFit/>
          </a:bodyPr>
          <a:lstStyle/>
          <a:p>
            <a:pPr eaLnBrk="1" fontAlgn="auto" hangingPunct="1">
              <a:spcBef>
                <a:spcPts val="0"/>
              </a:spcBef>
              <a:spcAft>
                <a:spcPts val="0"/>
              </a:spcAft>
              <a:defRPr/>
            </a:pPr>
            <a:r>
              <a:rPr lang="zh-CN" altLang="en-US" sz="2400">
                <a:solidFill>
                  <a:schemeClr val="tx1">
                    <a:lumMod val="75000"/>
                    <a:lumOff val="25000"/>
                  </a:schemeClr>
                </a:solidFill>
                <a:latin typeface="+mn-lt"/>
                <a:sym typeface="Wingdings" panose="05000000000000000000" pitchFamily="2" charset="2"/>
              </a:rPr>
              <a:t>关系不在</a:t>
            </a:r>
            <a:r>
              <a:rPr lang="en-US" altLang="zh-CN" sz="2400">
                <a:solidFill>
                  <a:schemeClr val="tx1">
                    <a:lumMod val="75000"/>
                    <a:lumOff val="25000"/>
                  </a:schemeClr>
                </a:solidFill>
                <a:latin typeface="+mn-lt"/>
                <a:sym typeface="Wingdings" panose="05000000000000000000" pitchFamily="2" charset="2"/>
              </a:rPr>
              <a:t>3</a:t>
            </a:r>
            <a:r>
              <a:rPr lang="en-US" altLang="en-US" sz="2400">
                <a:solidFill>
                  <a:schemeClr val="tx1">
                    <a:lumMod val="75000"/>
                    <a:lumOff val="25000"/>
                  </a:schemeClr>
                </a:solidFill>
                <a:latin typeface="+mn-lt"/>
                <a:sym typeface="Wingdings" panose="05000000000000000000" pitchFamily="2" charset="2"/>
              </a:rPr>
              <a:t>NF</a:t>
            </a:r>
            <a:r>
              <a:rPr lang="zh-CN" altLang="en-US" sz="2400">
                <a:solidFill>
                  <a:schemeClr val="tx1">
                    <a:lumMod val="75000"/>
                    <a:lumOff val="25000"/>
                  </a:schemeClr>
                </a:solidFill>
                <a:latin typeface="+mn-lt"/>
                <a:sym typeface="Wingdings" panose="05000000000000000000" pitchFamily="2" charset="2"/>
              </a:rPr>
              <a:t>中</a:t>
            </a:r>
            <a:endParaRPr lang="en-US" altLang="en-US" sz="2400" dirty="0">
              <a:solidFill>
                <a:schemeClr val="tx1">
                  <a:lumMod val="75000"/>
                  <a:lumOff val="25000"/>
                </a:schemeClr>
              </a:solidFill>
              <a:latin typeface="+mn-lt"/>
              <a:sym typeface="Wingdings" panose="05000000000000000000" pitchFamily="2" charset="2"/>
            </a:endParaRPr>
          </a:p>
        </p:txBody>
      </p:sp>
      <p:sp>
        <p:nvSpPr>
          <p:cNvPr id="9" name="Rectangle 8"/>
          <p:cNvSpPr/>
          <p:nvPr/>
        </p:nvSpPr>
        <p:spPr>
          <a:xfrm>
            <a:off x="1096963" y="4664075"/>
            <a:ext cx="5951537" cy="830997"/>
          </a:xfrm>
          <a:prstGeom prst="rect">
            <a:avLst/>
          </a:prstGeom>
        </p:spPr>
        <p:txBody>
          <a:bodyPr>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mn-lt"/>
                <a:sym typeface="Wingdings" panose="05000000000000000000" pitchFamily="2" charset="2"/>
              </a:rPr>
              <a:t>Class</a:t>
            </a:r>
            <a:r>
              <a:rPr lang="zh-CN" altLang="en-US" sz="2400" dirty="0">
                <a:solidFill>
                  <a:schemeClr val="tx1">
                    <a:lumMod val="75000"/>
                    <a:lumOff val="25000"/>
                  </a:schemeClr>
                </a:solidFill>
                <a:latin typeface="+mn-lt"/>
                <a:sym typeface="Wingdings" panose="05000000000000000000" pitchFamily="2" charset="2"/>
              </a:rPr>
              <a:t>本身能够成为一个主键，</a:t>
            </a:r>
            <a:endParaRPr lang="en-US" altLang="zh-CN" sz="2400" dirty="0">
              <a:solidFill>
                <a:schemeClr val="tx1">
                  <a:lumMod val="75000"/>
                  <a:lumOff val="25000"/>
                </a:schemeClr>
              </a:solidFill>
              <a:latin typeface="+mn-lt"/>
              <a:sym typeface="Wingdings" panose="05000000000000000000" pitchFamily="2" charset="2"/>
            </a:endParaRPr>
          </a:p>
          <a:p>
            <a:pPr eaLnBrk="1" fontAlgn="auto" hangingPunct="1">
              <a:spcBef>
                <a:spcPts val="0"/>
              </a:spcBef>
              <a:spcAft>
                <a:spcPts val="0"/>
              </a:spcAft>
              <a:defRPr/>
            </a:pPr>
            <a:r>
              <a:rPr lang="zh-CN" altLang="en-US" sz="2400" dirty="0">
                <a:solidFill>
                  <a:schemeClr val="tx1">
                    <a:lumMod val="75000"/>
                    <a:lumOff val="25000"/>
                  </a:schemeClr>
                </a:solidFill>
                <a:latin typeface="+mn-lt"/>
                <a:sym typeface="Wingdings" panose="05000000000000000000" pitchFamily="2" charset="2"/>
              </a:rPr>
              <a:t>一切都可以由</a:t>
            </a:r>
            <a:r>
              <a:rPr lang="en-US" altLang="zh-CN" sz="2400" dirty="0">
                <a:solidFill>
                  <a:schemeClr val="tx1">
                    <a:lumMod val="75000"/>
                    <a:lumOff val="25000"/>
                  </a:schemeClr>
                </a:solidFill>
                <a:latin typeface="+mn-lt"/>
                <a:sym typeface="Wingdings" panose="05000000000000000000" pitchFamily="2" charset="2"/>
              </a:rPr>
              <a:t>Class</a:t>
            </a:r>
            <a:r>
              <a:rPr lang="zh-CN" altLang="en-US" sz="2400" dirty="0">
                <a:solidFill>
                  <a:schemeClr val="tx1">
                    <a:lumMod val="75000"/>
                    <a:lumOff val="25000"/>
                  </a:schemeClr>
                </a:solidFill>
                <a:latin typeface="+mn-lt"/>
                <a:sym typeface="Wingdings" panose="05000000000000000000" pitchFamily="2" charset="2"/>
              </a:rPr>
              <a:t>决定</a:t>
            </a:r>
            <a:endParaRPr lang="en-US" altLang="en-US" sz="2400" dirty="0">
              <a:solidFill>
                <a:schemeClr val="tx1">
                  <a:lumMod val="75000"/>
                  <a:lumOff val="25000"/>
                </a:schemeClr>
              </a:solidFill>
              <a:latin typeface="+mn-lt"/>
              <a:sym typeface="Wingdings" panose="05000000000000000000" pitchFamily="2" charset="2"/>
            </a:endParaRPr>
          </a:p>
        </p:txBody>
      </p:sp>
      <p:sp>
        <p:nvSpPr>
          <p:cNvPr id="10" name="Right Brace 9"/>
          <p:cNvSpPr/>
          <p:nvPr/>
        </p:nvSpPr>
        <p:spPr>
          <a:xfrm>
            <a:off x="6848475" y="4795838"/>
            <a:ext cx="180975" cy="568325"/>
          </a:xfrm>
          <a:prstGeom prst="rightBrace">
            <a:avLst>
              <a:gd name="adj1" fmla="val 36333"/>
              <a:gd name="adj2" fmla="val 50000"/>
            </a:avLst>
          </a:prstGeom>
          <a:ln w="19050"/>
        </p:spPr>
        <p:style>
          <a:lnRef idx="1">
            <a:schemeClr val="dk1"/>
          </a:lnRef>
          <a:fillRef idx="0">
            <a:schemeClr val="dk1"/>
          </a:fillRef>
          <a:effectRef idx="0">
            <a:schemeClr val="dk1"/>
          </a:effectRef>
          <a:fontRef idx="minor">
            <a:schemeClr val="tx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404040"/>
              </a:solidFill>
            </a:endParaRPr>
          </a:p>
        </p:txBody>
      </p:sp>
      <p:sp>
        <p:nvSpPr>
          <p:cNvPr id="11" name="Rectangle 10"/>
          <p:cNvSpPr/>
          <p:nvPr/>
        </p:nvSpPr>
        <p:spPr>
          <a:xfrm>
            <a:off x="7124700" y="4848225"/>
            <a:ext cx="3619500" cy="461963"/>
          </a:xfrm>
          <a:prstGeom prst="rect">
            <a:avLst/>
          </a:prstGeom>
        </p:spPr>
        <p:txBody>
          <a:bodyPr anchor="ctr">
            <a:spAutoFit/>
          </a:bodyPr>
          <a:lstStyle/>
          <a:p>
            <a:pPr eaLnBrk="1" fontAlgn="auto" hangingPunct="1">
              <a:spcBef>
                <a:spcPts val="0"/>
              </a:spcBef>
              <a:spcAft>
                <a:spcPts val="0"/>
              </a:spcAft>
              <a:defRPr/>
            </a:pPr>
            <a:r>
              <a:rPr lang="zh-CN" altLang="en-US" sz="2400">
                <a:solidFill>
                  <a:schemeClr val="tx1">
                    <a:lumMod val="75000"/>
                    <a:lumOff val="25000"/>
                  </a:schemeClr>
                </a:solidFill>
                <a:latin typeface="+mn-lt"/>
                <a:sym typeface="Wingdings" panose="05000000000000000000" pitchFamily="2" charset="2"/>
              </a:rPr>
              <a:t>关系在</a:t>
            </a:r>
            <a:r>
              <a:rPr lang="en-US" altLang="zh-CN" sz="2400">
                <a:solidFill>
                  <a:schemeClr val="tx1">
                    <a:lumMod val="75000"/>
                    <a:lumOff val="25000"/>
                  </a:schemeClr>
                </a:solidFill>
                <a:latin typeface="+mn-lt"/>
                <a:sym typeface="Wingdings" panose="05000000000000000000" pitchFamily="2" charset="2"/>
              </a:rPr>
              <a:t>2</a:t>
            </a:r>
            <a:r>
              <a:rPr lang="en-US" altLang="en-US" sz="2400">
                <a:solidFill>
                  <a:schemeClr val="tx1">
                    <a:lumMod val="75000"/>
                    <a:lumOff val="25000"/>
                  </a:schemeClr>
                </a:solidFill>
                <a:latin typeface="+mn-lt"/>
                <a:sym typeface="Wingdings" panose="05000000000000000000" pitchFamily="2" charset="2"/>
              </a:rPr>
              <a:t>NF</a:t>
            </a:r>
            <a:r>
              <a:rPr lang="zh-CN" altLang="en-US" sz="2400">
                <a:solidFill>
                  <a:schemeClr val="tx1">
                    <a:lumMod val="75000"/>
                    <a:lumOff val="25000"/>
                  </a:schemeClr>
                </a:solidFill>
                <a:latin typeface="+mn-lt"/>
                <a:sym typeface="Wingdings" panose="05000000000000000000" pitchFamily="2" charset="2"/>
              </a:rPr>
              <a:t>中</a:t>
            </a:r>
            <a:endParaRPr lang="en-US" altLang="en-US" sz="2400" dirty="0">
              <a:solidFill>
                <a:schemeClr val="tx1">
                  <a:lumMod val="75000"/>
                  <a:lumOff val="25000"/>
                </a:schemeClr>
              </a:solidFill>
              <a:latin typeface="+mn-lt"/>
              <a:sym typeface="Wingdings" panose="05000000000000000000" pitchFamily="2" charset="2"/>
            </a:endParaRPr>
          </a:p>
        </p:txBody>
      </p:sp>
      <p:sp>
        <p:nvSpPr>
          <p:cNvPr id="86056"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12" name="Footer Placeholder 11"/>
          <p:cNvSpPr>
            <a:spLocks noGrp="1"/>
          </p:cNvSpPr>
          <p:nvPr>
            <p:ph type="ftr" sz="quarter" idx="11"/>
          </p:nvPr>
        </p:nvSpPr>
        <p:spPr/>
        <p:txBody>
          <a:bodyPr/>
          <a:lstStyle/>
          <a:p>
            <a:pPr>
              <a:defRPr/>
            </a:pPr>
            <a:r>
              <a:rPr lang="zh-CN" altLang="en-US"/>
              <a:t>交通大数据分析</a:t>
            </a:r>
            <a:endParaRPr lang="en-US"/>
          </a:p>
        </p:txBody>
      </p:sp>
      <p:sp>
        <p:nvSpPr>
          <p:cNvPr id="86058"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38</a:t>
            </a:r>
          </a:p>
        </p:txBody>
      </p:sp>
      <p:sp>
        <p:nvSpPr>
          <p:cNvPr id="15" name="Content Placeholder 2"/>
          <p:cNvSpPr txBox="1">
            <a:spLocks/>
          </p:cNvSpPr>
          <p:nvPr/>
        </p:nvSpPr>
        <p:spPr bwMode="auto">
          <a:xfrm>
            <a:off x="1097280" y="3449062"/>
            <a:ext cx="10058400" cy="133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normAutofit/>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defTabSz="914400"/>
            <a:r>
              <a:rPr lang="en-US" altLang="en-US" dirty="0"/>
              <a:t>Class </a:t>
            </a:r>
            <a:r>
              <a:rPr lang="en-US" altLang="en-US" dirty="0">
                <a:sym typeface="Wingdings" panose="05000000000000000000" pitchFamily="2" charset="2"/>
              </a:rPr>
              <a:t> Everything – Only candidate key</a:t>
            </a:r>
          </a:p>
          <a:p>
            <a:pPr lvl="1" defTabSz="914400"/>
            <a:r>
              <a:rPr lang="en-US" altLang="en-US" dirty="0" err="1">
                <a:sym typeface="Wingdings" panose="05000000000000000000" pitchFamily="2" charset="2"/>
              </a:rPr>
              <a:t>EmployeeID</a:t>
            </a:r>
            <a:r>
              <a:rPr lang="en-US" altLang="en-US" dirty="0">
                <a:sym typeface="Wingdings" panose="05000000000000000000" pitchFamily="2" charset="2"/>
              </a:rPr>
              <a:t>  Professor – Non-trivial functional dependency</a:t>
            </a:r>
          </a:p>
          <a:p>
            <a:pPr lvl="1" defTabSz="914400"/>
            <a:r>
              <a:rPr lang="en-US" altLang="en-US" dirty="0">
                <a:sym typeface="Wingdings" panose="05000000000000000000" pitchFamily="2" charset="2"/>
              </a:rPr>
              <a:t>Class  </a:t>
            </a:r>
            <a:r>
              <a:rPr lang="en-US" altLang="en-US" dirty="0" err="1">
                <a:sym typeface="Wingdings" panose="05000000000000000000" pitchFamily="2" charset="2"/>
              </a:rPr>
              <a:t>EmployeeID</a:t>
            </a:r>
            <a:r>
              <a:rPr lang="en-US" altLang="en-US" dirty="0">
                <a:sym typeface="Wingdings" panose="05000000000000000000" pitchFamily="2" charset="2"/>
              </a:rPr>
              <a:t>  Professor – Transitive FD (</a:t>
            </a:r>
            <a:r>
              <a:rPr lang="zh-CN" altLang="en-US" dirty="0">
                <a:sym typeface="Wingdings" panose="05000000000000000000" pitchFamily="2" charset="2"/>
              </a:rPr>
              <a:t>符合</a:t>
            </a:r>
            <a:r>
              <a:rPr lang="en-US" altLang="en-US" dirty="0">
                <a:sym typeface="Wingdings" panose="05000000000000000000" pitchFamily="2" charset="2"/>
              </a:rPr>
              <a:t>2NF)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zh-CN" altLang="en-US" dirty="0"/>
              <a:t>从实体集到关系</a:t>
            </a:r>
            <a:endParaRPr lang="en-US" dirty="0"/>
          </a:p>
        </p:txBody>
      </p:sp>
      <p:sp>
        <p:nvSpPr>
          <p:cNvPr id="9" name="Content Placeholder 8"/>
          <p:cNvSpPr>
            <a:spLocks noGrp="1"/>
          </p:cNvSpPr>
          <p:nvPr>
            <p:ph idx="1"/>
          </p:nvPr>
        </p:nvSpPr>
        <p:spPr>
          <a:xfrm>
            <a:off x="1097280" y="1240779"/>
            <a:ext cx="10058400" cy="1872650"/>
          </a:xfrm>
        </p:spPr>
        <p:txBody>
          <a:bodyPr>
            <a:normAutofit/>
          </a:bodyPr>
          <a:lstStyle/>
          <a:p>
            <a:r>
              <a:rPr lang="zh-CN" altLang="en-US" dirty="0"/>
              <a:t>首先考虑强实体集。</a:t>
            </a:r>
            <a:endParaRPr lang="en-US" dirty="0"/>
          </a:p>
          <a:p>
            <a:r>
              <a:rPr lang="zh-CN" altLang="en-US" dirty="0"/>
              <a:t>创建具有相同名称和相同属性集的关系。</a:t>
            </a:r>
            <a:endParaRPr lang="en-US" dirty="0"/>
          </a:p>
        </p:txBody>
      </p:sp>
      <p:graphicFrame>
        <p:nvGraphicFramePr>
          <p:cNvPr id="10" name="Group 51"/>
          <p:cNvGraphicFramePr>
            <a:graphicFrameLocks noGrp="1"/>
          </p:cNvGraphicFramePr>
          <p:nvPr>
            <p:extLst/>
          </p:nvPr>
        </p:nvGraphicFramePr>
        <p:xfrm>
          <a:off x="6178731" y="4788027"/>
          <a:ext cx="4706154" cy="792480"/>
        </p:xfrm>
        <a:graphic>
          <a:graphicData uri="http://schemas.openxmlformats.org/drawingml/2006/table">
            <a:tbl>
              <a:tblPr firstRow="1" bandRow="1">
                <a:tableStyleId>{B301B821-A1FF-4177-AEE7-76D212191A09}</a:tableStyleId>
              </a:tblPr>
              <a:tblGrid>
                <a:gridCol w="1568718">
                  <a:extLst>
                    <a:ext uri="{9D8B030D-6E8A-4147-A177-3AD203B41FA5}">
                      <a16:colId xmlns:a16="http://schemas.microsoft.com/office/drawing/2014/main" val="20000"/>
                    </a:ext>
                  </a:extLst>
                </a:gridCol>
                <a:gridCol w="1568718">
                  <a:extLst>
                    <a:ext uri="{9D8B030D-6E8A-4147-A177-3AD203B41FA5}">
                      <a16:colId xmlns:a16="http://schemas.microsoft.com/office/drawing/2014/main" val="20001"/>
                    </a:ext>
                  </a:extLst>
                </a:gridCol>
                <a:gridCol w="1568718">
                  <a:extLst>
                    <a:ext uri="{9D8B030D-6E8A-4147-A177-3AD203B41FA5}">
                      <a16:colId xmlns:a16="http://schemas.microsoft.com/office/drawing/2014/main" val="20002"/>
                    </a:ext>
                  </a:extLst>
                </a:gridCol>
              </a:tblGrid>
              <a:tr h="286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Name</a:t>
                      </a:r>
                      <a:endParaRPr kumimoji="0" lang="en-US" sz="2000" b="0" i="0" u="none" strike="noStrike" cap="none" normalizeH="0" baseline="0" dirty="0">
                        <a:ln>
                          <a:noFill/>
                        </a:ln>
                        <a:solidFill>
                          <a:srgbClr val="FF0000"/>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Category</a:t>
                      </a:r>
                      <a:endParaRPr kumimoji="0" lang="en-US" sz="2000" b="0" i="0" u="none" strike="noStrike" cap="none" normalizeH="0" baseline="0" dirty="0">
                        <a:ln>
                          <a:noFill/>
                        </a:ln>
                        <a:solidFill>
                          <a:srgbClr val="FF0000"/>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Price</a:t>
                      </a:r>
                      <a:endParaRPr kumimoji="0" lang="en-US" sz="2000" b="0" i="0" u="none" strike="noStrike" cap="none" normalizeH="0" baseline="0" dirty="0">
                        <a:ln>
                          <a:noFill/>
                        </a:ln>
                        <a:solidFill>
                          <a:srgbClr val="FF0000"/>
                        </a:solidFill>
                        <a:effectLst/>
                        <a:latin typeface="Times New Roman" pitchFamily="18" charset="0"/>
                      </a:endParaRPr>
                    </a:p>
                  </a:txBody>
                  <a:tcPr horzOverflow="overflow"/>
                </a:tc>
                <a:extLst>
                  <a:ext uri="{0D108BD9-81ED-4DB2-BD59-A6C34878D82A}">
                    <a16:rowId xmlns:a16="http://schemas.microsoft.com/office/drawing/2014/main" val="10000"/>
                  </a:ext>
                </a:extLst>
              </a:tr>
              <a:tr h="286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VX720</a:t>
                      </a:r>
                      <a:endParaRPr kumimoji="0" lang="en-US" sz="2000" b="0" i="0" u="none" strike="noStrike" cap="none" normalizeH="0" baseline="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Monitor</a:t>
                      </a:r>
                      <a:endParaRPr kumimoji="0" lang="en-US" sz="2000" b="0" i="0" u="none" strike="noStrike" cap="none" normalizeH="0" baseline="0" dirty="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$199.99</a:t>
                      </a:r>
                      <a:endParaRPr kumimoji="0" lang="en-US" sz="2000" b="0" i="0" u="none" strike="noStrike" cap="none" normalizeH="0" baseline="0" dirty="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1"/>
                  </a:ext>
                </a:extLst>
              </a:tr>
            </a:tbl>
          </a:graphicData>
        </a:graphic>
      </p:graphicFrame>
      <p:grpSp>
        <p:nvGrpSpPr>
          <p:cNvPr id="28" name="Group 27"/>
          <p:cNvGrpSpPr/>
          <p:nvPr/>
        </p:nvGrpSpPr>
        <p:grpSpPr>
          <a:xfrm>
            <a:off x="1013898" y="3248628"/>
            <a:ext cx="4134669" cy="2239383"/>
            <a:chOff x="6891205" y="3489420"/>
            <a:chExt cx="4134669" cy="2239383"/>
          </a:xfrm>
        </p:grpSpPr>
        <p:sp>
          <p:nvSpPr>
            <p:cNvPr id="12" name="Rectangle 23"/>
            <p:cNvSpPr>
              <a:spLocks noChangeArrowheads="1"/>
            </p:cNvSpPr>
            <p:nvPr/>
          </p:nvSpPr>
          <p:spPr bwMode="auto">
            <a:xfrm>
              <a:off x="8262805" y="5271603"/>
              <a:ext cx="1371600"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Products</a:t>
              </a:r>
            </a:p>
          </p:txBody>
        </p:sp>
        <p:sp>
          <p:nvSpPr>
            <p:cNvPr id="13" name="Oval 24"/>
            <p:cNvSpPr>
              <a:spLocks noChangeArrowheads="1"/>
            </p:cNvSpPr>
            <p:nvPr/>
          </p:nvSpPr>
          <p:spPr bwMode="auto">
            <a:xfrm>
              <a:off x="8262805" y="3489420"/>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white"/>
                  </a:solidFill>
                  <a:effectLst/>
                  <a:uLnTx/>
                  <a:uFillTx/>
                  <a:latin typeface="Calibri" panose="020F0502020204030204"/>
                  <a:ea typeface="+mn-ea"/>
                  <a:cs typeface="+mn-cs"/>
                </a:rPr>
                <a:t>Name</a:t>
              </a:r>
            </a:p>
          </p:txBody>
        </p:sp>
        <p:sp>
          <p:nvSpPr>
            <p:cNvPr id="14" name="Oval 25"/>
            <p:cNvSpPr>
              <a:spLocks noChangeArrowheads="1"/>
            </p:cNvSpPr>
            <p:nvPr/>
          </p:nvSpPr>
          <p:spPr bwMode="auto">
            <a:xfrm>
              <a:off x="9654274" y="4227889"/>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white"/>
                  </a:solidFill>
                  <a:effectLst/>
                  <a:uLnTx/>
                  <a:uFillTx/>
                  <a:latin typeface="Calibri" panose="020F0502020204030204"/>
                  <a:ea typeface="+mn-ea"/>
                  <a:cs typeface="+mn-cs"/>
                </a:rPr>
                <a:t>Category</a:t>
              </a:r>
            </a:p>
          </p:txBody>
        </p:sp>
        <p:sp>
          <p:nvSpPr>
            <p:cNvPr id="15" name="Oval 26"/>
            <p:cNvSpPr>
              <a:spLocks noChangeArrowheads="1"/>
            </p:cNvSpPr>
            <p:nvPr/>
          </p:nvSpPr>
          <p:spPr bwMode="auto">
            <a:xfrm>
              <a:off x="6891205" y="4227889"/>
              <a:ext cx="1371600"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Price</a:t>
              </a:r>
            </a:p>
          </p:txBody>
        </p:sp>
        <p:cxnSp>
          <p:nvCxnSpPr>
            <p:cNvPr id="3" name="Straight Connector 2"/>
            <p:cNvCxnSpPr>
              <a:stCxn id="12" idx="0"/>
              <a:endCxn id="15" idx="5"/>
            </p:cNvCxnSpPr>
            <p:nvPr/>
          </p:nvCxnSpPr>
          <p:spPr>
            <a:xfrm flipH="1" flipV="1">
              <a:off x="8061939" y="4618134"/>
              <a:ext cx="886666" cy="65346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2" idx="0"/>
              <a:endCxn id="13" idx="4"/>
            </p:cNvCxnSpPr>
            <p:nvPr/>
          </p:nvCxnSpPr>
          <p:spPr>
            <a:xfrm flipV="1">
              <a:off x="8948605" y="3946620"/>
              <a:ext cx="0" cy="132498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2" idx="0"/>
              <a:endCxn id="14" idx="3"/>
            </p:cNvCxnSpPr>
            <p:nvPr/>
          </p:nvCxnSpPr>
          <p:spPr>
            <a:xfrm flipV="1">
              <a:off x="8948605" y="4618134"/>
              <a:ext cx="906535" cy="653469"/>
            </a:xfrm>
            <a:prstGeom prst="line">
              <a:avLst/>
            </a:prstGeom>
          </p:spPr>
          <p:style>
            <a:lnRef idx="1">
              <a:schemeClr val="dk1"/>
            </a:lnRef>
            <a:fillRef idx="0">
              <a:schemeClr val="dk1"/>
            </a:fillRef>
            <a:effectRef idx="0">
              <a:schemeClr val="dk1"/>
            </a:effectRef>
            <a:fontRef idx="minor">
              <a:schemeClr val="tx1"/>
            </a:fontRef>
          </p:style>
        </p:cxnSp>
      </p:grpSp>
      <p:sp>
        <p:nvSpPr>
          <p:cNvPr id="29" name="Content Placeholder 8"/>
          <p:cNvSpPr txBox="1">
            <a:spLocks/>
          </p:cNvSpPr>
          <p:nvPr/>
        </p:nvSpPr>
        <p:spPr>
          <a:xfrm>
            <a:off x="6178731" y="3248628"/>
            <a:ext cx="5420863" cy="12205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srgbClr val="2683C6"/>
                </a:solidFill>
                <a:effectLst/>
                <a:uLnTx/>
                <a:uFillTx/>
                <a:latin typeface="Calibri" panose="020F0502020204030204"/>
                <a:ea typeface="+mn-ea"/>
                <a:cs typeface="+mn-cs"/>
              </a:rPr>
              <a:t>Products(</a:t>
            </a:r>
            <a:r>
              <a:rPr kumimoji="0" lang="en-US" sz="2400" b="0" i="0" u="sng" strike="noStrike" kern="1200" cap="none" spc="0" normalizeH="0" baseline="0" noProof="0" dirty="0">
                <a:ln>
                  <a:noFill/>
                </a:ln>
                <a:solidFill>
                  <a:srgbClr val="2683C6"/>
                </a:solidFill>
                <a:effectLst/>
                <a:uLnTx/>
                <a:uFillTx/>
                <a:latin typeface="Calibri" panose="020F0502020204030204"/>
                <a:ea typeface="+mn-ea"/>
                <a:cs typeface="+mn-cs"/>
              </a:rPr>
              <a:t>Name</a:t>
            </a:r>
            <a:r>
              <a:rPr kumimoji="0" lang="en-US" sz="2400" b="0" i="0" u="none" strike="noStrike" kern="1200" cap="none" spc="0" normalizeH="0" baseline="0" noProof="0" dirty="0">
                <a:ln>
                  <a:noFill/>
                </a:ln>
                <a:solidFill>
                  <a:srgbClr val="2683C6"/>
                </a:solidFill>
                <a:effectLst/>
                <a:uLnTx/>
                <a:uFillTx/>
                <a:latin typeface="Calibri" panose="020F0502020204030204"/>
                <a:ea typeface="+mn-ea"/>
                <a:cs typeface="+mn-cs"/>
              </a:rPr>
              <a:t>, </a:t>
            </a:r>
            <a:r>
              <a:rPr kumimoji="0" lang="en-US" sz="2400" b="0" i="0" u="sng" strike="noStrike" kern="1200" cap="none" spc="0" normalizeH="0" baseline="0" noProof="0" dirty="0">
                <a:ln>
                  <a:noFill/>
                </a:ln>
                <a:solidFill>
                  <a:srgbClr val="2683C6"/>
                </a:solidFill>
                <a:effectLst/>
                <a:uLnTx/>
                <a:uFillTx/>
                <a:latin typeface="Calibri" panose="020F0502020204030204"/>
                <a:ea typeface="+mn-ea"/>
                <a:cs typeface="+mn-cs"/>
              </a:rPr>
              <a:t>Category</a:t>
            </a:r>
            <a:r>
              <a:rPr kumimoji="0" lang="en-US" sz="2400" b="0" i="0" u="none" strike="noStrike" kern="1200" cap="none" spc="0" normalizeH="0" baseline="0" noProof="0" dirty="0">
                <a:ln>
                  <a:noFill/>
                </a:ln>
                <a:solidFill>
                  <a:srgbClr val="2683C6"/>
                </a:solidFill>
                <a:effectLst/>
                <a:uLnTx/>
                <a:uFillTx/>
                <a:latin typeface="Calibri" panose="020F0502020204030204"/>
                <a:ea typeface="+mn-ea"/>
                <a:cs typeface="+mn-cs"/>
              </a:rPr>
              <a:t>, Price)</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ADE6E0F-15B3-4FC7-903A-8A1F98F2D682}"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11" name="Slide Number Placeholder 10"/>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4696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chemeClr val="tx1">
                    <a:lumMod val="75000"/>
                    <a:lumOff val="25000"/>
                  </a:schemeClr>
                </a:solidFill>
              </a:rPr>
              <a:t>Boyce-Codd</a:t>
            </a:r>
            <a:r>
              <a:rPr lang="zh-CN" altLang="en-US">
                <a:solidFill>
                  <a:schemeClr val="tx1">
                    <a:lumMod val="75000"/>
                    <a:lumOff val="25000"/>
                  </a:schemeClr>
                </a:solidFill>
              </a:rPr>
              <a:t>与第三范式</a:t>
            </a:r>
            <a:endParaRPr lang="en-US" dirty="0">
              <a:solidFill>
                <a:schemeClr val="tx1">
                  <a:lumMod val="75000"/>
                  <a:lumOff val="25000"/>
                </a:schemeClr>
              </a:solidFill>
            </a:endParaRPr>
          </a:p>
        </p:txBody>
      </p:sp>
      <p:sp>
        <p:nvSpPr>
          <p:cNvPr id="88067" name="Content Placeholder 2"/>
          <p:cNvSpPr>
            <a:spLocks noGrp="1"/>
          </p:cNvSpPr>
          <p:nvPr>
            <p:ph idx="1"/>
          </p:nvPr>
        </p:nvSpPr>
        <p:spPr>
          <a:xfrm>
            <a:off x="1096963" y="1241425"/>
            <a:ext cx="10058400" cy="5059363"/>
          </a:xfrm>
        </p:spPr>
        <p:txBody>
          <a:bodyPr/>
          <a:lstStyle/>
          <a:p>
            <a:pPr eaLnBrk="1" hangingPunct="1"/>
            <a:r>
              <a:rPr lang="en-US" altLang="zh-CN" dirty="0">
                <a:solidFill>
                  <a:schemeClr val="accent2"/>
                </a:solidFill>
              </a:rPr>
              <a:t>Boyce-</a:t>
            </a:r>
            <a:r>
              <a:rPr lang="en-US" altLang="zh-CN" dirty="0" err="1">
                <a:solidFill>
                  <a:schemeClr val="accent2"/>
                </a:solidFill>
              </a:rPr>
              <a:t>Codd</a:t>
            </a:r>
            <a:r>
              <a:rPr lang="zh-CN" altLang="en-US" dirty="0">
                <a:solidFill>
                  <a:schemeClr val="accent2"/>
                </a:solidFill>
              </a:rPr>
              <a:t>范式：</a:t>
            </a:r>
          </a:p>
          <a:p>
            <a:pPr marL="384048" lvl="1" indent="-182880" eaLnBrk="1" hangingPunct="1"/>
            <a:r>
              <a:rPr lang="zh-CN" altLang="en-US" dirty="0">
                <a:solidFill>
                  <a:schemeClr val="tx1">
                    <a:lumMod val="75000"/>
                    <a:lumOff val="25000"/>
                  </a:schemeClr>
                </a:solidFill>
              </a:rPr>
              <a:t>对于所有非平凡函数依赖项</a:t>
            </a:r>
            <a:r>
              <a:rPr lang="en-US" altLang="zh-CN" dirty="0"/>
              <a:t>A </a:t>
            </a:r>
            <a:r>
              <a:rPr lang="en-US" altLang="zh-CN" dirty="0">
                <a:sym typeface="Wingdings" panose="05000000000000000000" pitchFamily="2" charset="2"/>
              </a:rPr>
              <a:t></a:t>
            </a:r>
            <a:r>
              <a:rPr lang="en-US" altLang="zh-CN" dirty="0"/>
              <a:t> B </a:t>
            </a:r>
            <a:r>
              <a:rPr lang="zh-CN" altLang="en-US" dirty="0">
                <a:solidFill>
                  <a:schemeClr val="tx1">
                    <a:lumMod val="75000"/>
                    <a:lumOff val="25000"/>
                  </a:schemeClr>
                </a:solidFill>
              </a:rPr>
              <a:t>，</a:t>
            </a:r>
            <a:r>
              <a:rPr lang="en-US" altLang="zh-CN" dirty="0">
                <a:solidFill>
                  <a:schemeClr val="tx1">
                    <a:lumMod val="75000"/>
                    <a:lumOff val="25000"/>
                  </a:schemeClr>
                </a:solidFill>
              </a:rPr>
              <a:t>A</a:t>
            </a:r>
            <a:r>
              <a:rPr lang="zh-CN" altLang="en-US" dirty="0">
                <a:solidFill>
                  <a:schemeClr val="tx1">
                    <a:lumMod val="75000"/>
                    <a:lumOff val="25000"/>
                  </a:schemeClr>
                </a:solidFill>
              </a:rPr>
              <a:t>必须是一个超码</a:t>
            </a:r>
          </a:p>
          <a:p>
            <a:pPr eaLnBrk="1" hangingPunct="1"/>
            <a:r>
              <a:rPr lang="zh-CN" altLang="en-US" dirty="0">
                <a:solidFill>
                  <a:schemeClr val="accent2"/>
                </a:solidFill>
              </a:rPr>
              <a:t> </a:t>
            </a:r>
          </a:p>
          <a:p>
            <a:pPr eaLnBrk="1" hangingPunct="1"/>
            <a:r>
              <a:rPr lang="zh-CN" altLang="en-US" dirty="0">
                <a:solidFill>
                  <a:schemeClr val="accent2"/>
                </a:solidFill>
              </a:rPr>
              <a:t>第三个范式：</a:t>
            </a:r>
          </a:p>
          <a:p>
            <a:pPr marL="384048" lvl="1" indent="-182880" eaLnBrk="1" hangingPunct="1"/>
            <a:r>
              <a:rPr lang="zh-CN" altLang="en-US" dirty="0">
                <a:solidFill>
                  <a:schemeClr val="tx1">
                    <a:lumMod val="75000"/>
                    <a:lumOff val="25000"/>
                  </a:schemeClr>
                </a:solidFill>
              </a:rPr>
              <a:t>对于所有非平凡函数依赖项</a:t>
            </a:r>
            <a:r>
              <a:rPr lang="en-US" altLang="zh-CN" dirty="0"/>
              <a:t> A </a:t>
            </a:r>
            <a:r>
              <a:rPr lang="en-US" altLang="zh-CN" dirty="0">
                <a:sym typeface="Wingdings" panose="05000000000000000000" pitchFamily="2" charset="2"/>
              </a:rPr>
              <a:t></a:t>
            </a:r>
            <a:r>
              <a:rPr lang="en-US" altLang="zh-CN" dirty="0"/>
              <a:t> B</a:t>
            </a:r>
            <a:r>
              <a:rPr lang="zh-CN" altLang="en-US" dirty="0"/>
              <a:t>，</a:t>
            </a:r>
            <a:r>
              <a:rPr lang="en-US" altLang="zh-CN" dirty="0"/>
              <a:t> </a:t>
            </a:r>
            <a:r>
              <a:rPr lang="en-US" altLang="zh-CN" dirty="0">
                <a:solidFill>
                  <a:schemeClr val="tx1">
                    <a:lumMod val="75000"/>
                    <a:lumOff val="25000"/>
                  </a:schemeClr>
                </a:solidFill>
              </a:rPr>
              <a:t>A</a:t>
            </a:r>
            <a:r>
              <a:rPr lang="zh-CN" altLang="en-US" dirty="0">
                <a:solidFill>
                  <a:schemeClr val="tx1">
                    <a:lumMod val="75000"/>
                    <a:lumOff val="25000"/>
                  </a:schemeClr>
                </a:solidFill>
              </a:rPr>
              <a:t>必须是一个超码或者</a:t>
            </a:r>
            <a:r>
              <a:rPr lang="en-US" altLang="zh-CN" dirty="0">
                <a:solidFill>
                  <a:schemeClr val="tx1">
                    <a:lumMod val="75000"/>
                    <a:lumOff val="25000"/>
                  </a:schemeClr>
                </a:solidFill>
              </a:rPr>
              <a:t>B</a:t>
            </a:r>
            <a:r>
              <a:rPr lang="zh-CN" altLang="en-US" dirty="0">
                <a:solidFill>
                  <a:schemeClr val="tx1">
                    <a:lumMod val="75000"/>
                    <a:lumOff val="25000"/>
                  </a:schemeClr>
                </a:solidFill>
              </a:rPr>
              <a:t>是一个</a:t>
            </a:r>
            <a:r>
              <a:rPr lang="zh-CN" altLang="en-US" dirty="0">
                <a:solidFill>
                  <a:schemeClr val="accent2"/>
                </a:solidFill>
              </a:rPr>
              <a:t>主属性</a:t>
            </a:r>
          </a:p>
          <a:p>
            <a:pPr marL="201168" lvl="1" indent="0" eaLnBrk="1" hangingPunct="1">
              <a:buNone/>
            </a:pPr>
            <a:endParaRPr lang="en-US" altLang="zh-CN" dirty="0">
              <a:solidFill>
                <a:schemeClr val="tx1">
                  <a:lumMod val="75000"/>
                  <a:lumOff val="25000"/>
                </a:schemeClr>
              </a:solidFill>
            </a:endParaRPr>
          </a:p>
          <a:p>
            <a:pPr marL="201168" lvl="1" indent="0" eaLnBrk="1" hangingPunct="1">
              <a:lnSpc>
                <a:spcPct val="120000"/>
              </a:lnSpc>
              <a:buNone/>
            </a:pPr>
            <a:r>
              <a:rPr lang="en-US" altLang="zh-CN" dirty="0">
                <a:solidFill>
                  <a:schemeClr val="accent2"/>
                </a:solidFill>
              </a:rPr>
              <a:t>Prime attribute </a:t>
            </a:r>
            <a:r>
              <a:rPr lang="zh-CN" altLang="en-US" dirty="0">
                <a:solidFill>
                  <a:schemeClr val="tx1">
                    <a:lumMod val="75000"/>
                    <a:lumOff val="25000"/>
                  </a:schemeClr>
                </a:solidFill>
              </a:rPr>
              <a:t>：候选码的成员</a:t>
            </a:r>
            <a:endParaRPr lang="en-US" altLang="zh-CN" dirty="0">
              <a:solidFill>
                <a:schemeClr val="tx1">
                  <a:lumMod val="75000"/>
                  <a:lumOff val="25000"/>
                </a:schemeClr>
              </a:solidFill>
            </a:endParaRPr>
          </a:p>
          <a:p>
            <a:pPr marL="201168" lvl="1" indent="0" eaLnBrk="1" hangingPunct="1">
              <a:lnSpc>
                <a:spcPct val="120000"/>
              </a:lnSpc>
              <a:buNone/>
            </a:pPr>
            <a:r>
              <a:rPr lang="zh-CN" altLang="en-US" dirty="0">
                <a:solidFill>
                  <a:schemeClr val="accent2"/>
                </a:solidFill>
              </a:rPr>
              <a:t> </a:t>
            </a:r>
            <a:r>
              <a:rPr lang="en-US" altLang="zh-CN" dirty="0"/>
              <a:t>3NF </a:t>
            </a:r>
            <a:r>
              <a:rPr lang="zh-CN" altLang="en-US" dirty="0"/>
              <a:t>不允许非主属性被另一个非主属性决定，但允许主属性被主属性决定，而 </a:t>
            </a:r>
            <a:r>
              <a:rPr lang="en-US" altLang="zh-CN" dirty="0"/>
              <a:t>BCNF </a:t>
            </a:r>
            <a:r>
              <a:rPr lang="zh-CN" altLang="en-US" dirty="0"/>
              <a:t>中，任何属性（包括非主属性和主属性）都不能被主属性所决定（主属性内部也不能部分或传递依赖） </a:t>
            </a:r>
            <a:r>
              <a:rPr lang="zh-CN" altLang="en-US" dirty="0">
                <a:solidFill>
                  <a:schemeClr val="accent2"/>
                </a:solidFill>
              </a:rPr>
              <a:t>。</a:t>
            </a:r>
            <a:endParaRPr lang="zh-CN" altLang="en-US" dirty="0"/>
          </a:p>
        </p:txBody>
      </p:sp>
      <p:sp>
        <p:nvSpPr>
          <p:cNvPr id="88068" name="Date Placeholder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9" name="Footer Placeholder 8"/>
          <p:cNvSpPr>
            <a:spLocks noGrp="1"/>
          </p:cNvSpPr>
          <p:nvPr>
            <p:ph type="ftr" sz="quarter" idx="11"/>
          </p:nvPr>
        </p:nvSpPr>
        <p:spPr/>
        <p:txBody>
          <a:bodyPr/>
          <a:lstStyle/>
          <a:p>
            <a:pPr>
              <a:defRPr/>
            </a:pPr>
            <a:r>
              <a:rPr lang="zh-CN" altLang="en-US"/>
              <a:t>交通大数据分析</a:t>
            </a:r>
            <a:endParaRPr lang="en-US"/>
          </a:p>
        </p:txBody>
      </p:sp>
      <p:sp>
        <p:nvSpPr>
          <p:cNvPr id="88070"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关系表示例</a:t>
            </a:r>
            <a:endParaRPr lang="en-US" dirty="0">
              <a:solidFill>
                <a:schemeClr val="tx1">
                  <a:lumMod val="75000"/>
                  <a:lumOff val="25000"/>
                </a:schemeClr>
              </a:solidFill>
            </a:endParaRPr>
          </a:p>
        </p:txBody>
      </p:sp>
      <p:sp>
        <p:nvSpPr>
          <p:cNvPr id="90115" name="Content Placeholder 2"/>
          <p:cNvSpPr>
            <a:spLocks noGrp="1"/>
          </p:cNvSpPr>
          <p:nvPr>
            <p:ph idx="1"/>
          </p:nvPr>
        </p:nvSpPr>
        <p:spPr>
          <a:xfrm>
            <a:off x="1096963" y="1241425"/>
            <a:ext cx="10058400" cy="892175"/>
          </a:xfrm>
        </p:spPr>
        <p:txBody>
          <a:bodyPr/>
          <a:lstStyle/>
          <a:p>
            <a:pPr eaLnBrk="1" hangingPunct="1"/>
            <a:r>
              <a:rPr lang="en-US" altLang="zh-CN" dirty="0"/>
              <a:t>2NF</a:t>
            </a:r>
            <a:r>
              <a:rPr lang="zh-CN" altLang="en-US" dirty="0"/>
              <a:t>：每个非质数属性都依赖于每个候选码的整体性。</a:t>
            </a:r>
            <a:endParaRPr lang="en-US" altLang="zh-CN" dirty="0"/>
          </a:p>
        </p:txBody>
      </p:sp>
      <p:graphicFrame>
        <p:nvGraphicFramePr>
          <p:cNvPr id="7" name="Table 6"/>
          <p:cNvGraphicFramePr>
            <a:graphicFrameLocks noGrp="1"/>
          </p:cNvGraphicFramePr>
          <p:nvPr/>
        </p:nvGraphicFramePr>
        <p:xfrm>
          <a:off x="1719263" y="2981325"/>
          <a:ext cx="7994650" cy="1447800"/>
        </p:xfrm>
        <a:graphic>
          <a:graphicData uri="http://schemas.openxmlformats.org/drawingml/2006/table">
            <a:tbl>
              <a:tblPr/>
              <a:tblGrid>
                <a:gridCol w="1528762">
                  <a:extLst>
                    <a:ext uri="{9D8B030D-6E8A-4147-A177-3AD203B41FA5}">
                      <a16:colId xmlns:a16="http://schemas.microsoft.com/office/drawing/2014/main" val="20000"/>
                    </a:ext>
                  </a:extLst>
                </a:gridCol>
                <a:gridCol w="1376363">
                  <a:extLst>
                    <a:ext uri="{9D8B030D-6E8A-4147-A177-3AD203B41FA5}">
                      <a16:colId xmlns:a16="http://schemas.microsoft.com/office/drawing/2014/main" val="20001"/>
                    </a:ext>
                  </a:extLst>
                </a:gridCol>
                <a:gridCol w="1550987">
                  <a:extLst>
                    <a:ext uri="{9D8B030D-6E8A-4147-A177-3AD203B41FA5}">
                      <a16:colId xmlns:a16="http://schemas.microsoft.com/office/drawing/2014/main" val="20002"/>
                    </a:ext>
                  </a:extLst>
                </a:gridCol>
                <a:gridCol w="1685925">
                  <a:extLst>
                    <a:ext uri="{9D8B030D-6E8A-4147-A177-3AD203B41FA5}">
                      <a16:colId xmlns:a16="http://schemas.microsoft.com/office/drawing/2014/main" val="20003"/>
                    </a:ext>
                  </a:extLst>
                </a:gridCol>
                <a:gridCol w="1852613">
                  <a:extLst>
                    <a:ext uri="{9D8B030D-6E8A-4147-A177-3AD203B41FA5}">
                      <a16:colId xmlns:a16="http://schemas.microsoft.com/office/drawing/2014/main" val="20004"/>
                    </a:ext>
                  </a:extLst>
                </a:gridCol>
              </a:tblGrid>
              <a:tr h="3619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CabinetID</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Route</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Milepost</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RouteType</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Type</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19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1672211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SR167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22.11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State Route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Meter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619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0901501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I90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150.1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Interstate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Speed</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6195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0901512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I90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151.2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Interstate</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Speed</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bl>
          </a:graphicData>
        </a:graphic>
      </p:graphicFrame>
      <p:sp>
        <p:nvSpPr>
          <p:cNvPr id="8" name="Right Brace 7"/>
          <p:cNvSpPr/>
          <p:nvPr/>
        </p:nvSpPr>
        <p:spPr>
          <a:xfrm rot="16200000">
            <a:off x="2326482" y="2035969"/>
            <a:ext cx="309562" cy="1524000"/>
          </a:xfrm>
          <a:prstGeom prst="rightBrace">
            <a:avLst>
              <a:gd name="adj1" fmla="val 403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p>
        </p:txBody>
      </p:sp>
      <p:sp>
        <p:nvSpPr>
          <p:cNvPr id="9" name="Right Brace 8"/>
          <p:cNvSpPr/>
          <p:nvPr/>
        </p:nvSpPr>
        <p:spPr>
          <a:xfrm rot="16200000">
            <a:off x="4536282" y="1350169"/>
            <a:ext cx="309562" cy="2895600"/>
          </a:xfrm>
          <a:prstGeom prst="rightBrace">
            <a:avLst>
              <a:gd name="adj1" fmla="val 4522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p>
        </p:txBody>
      </p:sp>
      <p:sp>
        <p:nvSpPr>
          <p:cNvPr id="90150" name="TextBox 9"/>
          <p:cNvSpPr txBox="1">
            <a:spLocks noChangeArrowheads="1"/>
          </p:cNvSpPr>
          <p:nvPr/>
        </p:nvSpPr>
        <p:spPr bwMode="auto">
          <a:xfrm>
            <a:off x="1719263" y="2201863"/>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dirty="0"/>
              <a:t>key</a:t>
            </a:r>
          </a:p>
        </p:txBody>
      </p:sp>
      <p:sp>
        <p:nvSpPr>
          <p:cNvPr id="90151" name="TextBox 10"/>
          <p:cNvSpPr txBox="1">
            <a:spLocks noChangeArrowheads="1"/>
          </p:cNvSpPr>
          <p:nvPr/>
        </p:nvSpPr>
        <p:spPr bwMode="auto">
          <a:xfrm>
            <a:off x="3243263" y="2192338"/>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dirty="0"/>
              <a:t>key</a:t>
            </a:r>
          </a:p>
        </p:txBody>
      </p:sp>
      <p:sp>
        <p:nvSpPr>
          <p:cNvPr id="12" name="Text Box 6"/>
          <p:cNvSpPr txBox="1">
            <a:spLocks noChangeArrowheads="1"/>
          </p:cNvSpPr>
          <p:nvPr/>
        </p:nvSpPr>
        <p:spPr bwMode="auto">
          <a:xfrm>
            <a:off x="3121025" y="4810125"/>
            <a:ext cx="4762500" cy="4619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en-US" altLang="en-US" sz="2400" dirty="0">
                <a:solidFill>
                  <a:schemeClr val="tx1">
                    <a:lumMod val="75000"/>
                    <a:lumOff val="25000"/>
                  </a:schemeClr>
                </a:solidFill>
              </a:rPr>
              <a:t>Route Type </a:t>
            </a:r>
            <a:r>
              <a:rPr lang="zh-CN" altLang="en-US" sz="2400" dirty="0">
                <a:solidFill>
                  <a:schemeClr val="tx1">
                    <a:lumMod val="75000"/>
                    <a:lumOff val="25000"/>
                  </a:schemeClr>
                </a:solidFill>
                <a:latin typeface="+mn-lt"/>
              </a:rPr>
              <a:t>由 </a:t>
            </a:r>
            <a:r>
              <a:rPr lang="en-US" altLang="en-US" sz="2400" dirty="0">
                <a:solidFill>
                  <a:schemeClr val="tx1">
                    <a:lumMod val="75000"/>
                    <a:lumOff val="25000"/>
                  </a:schemeClr>
                </a:solidFill>
              </a:rPr>
              <a:t>Route </a:t>
            </a:r>
            <a:r>
              <a:rPr lang="zh-CN" altLang="en-US" sz="2400" dirty="0">
                <a:solidFill>
                  <a:schemeClr val="tx1">
                    <a:lumMod val="75000"/>
                    <a:lumOff val="25000"/>
                  </a:schemeClr>
                </a:solidFill>
                <a:latin typeface="+mn-lt"/>
              </a:rPr>
              <a:t>决定</a:t>
            </a:r>
            <a:endParaRPr lang="en-US" altLang="en-US" sz="2400" dirty="0">
              <a:solidFill>
                <a:schemeClr val="tx1">
                  <a:lumMod val="75000"/>
                  <a:lumOff val="25000"/>
                </a:schemeClr>
              </a:solidFill>
              <a:latin typeface="+mn-lt"/>
            </a:endParaRPr>
          </a:p>
        </p:txBody>
      </p:sp>
      <p:cxnSp>
        <p:nvCxnSpPr>
          <p:cNvPr id="13" name="Straight Arrow Connector 12"/>
          <p:cNvCxnSpPr>
            <a:stCxn id="12" idx="0"/>
          </p:cNvCxnSpPr>
          <p:nvPr/>
        </p:nvCxnSpPr>
        <p:spPr>
          <a:xfrm flipH="1" flipV="1">
            <a:off x="3878263" y="4427538"/>
            <a:ext cx="1624012" cy="382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0"/>
          </p:cNvCxnSpPr>
          <p:nvPr/>
        </p:nvCxnSpPr>
        <p:spPr>
          <a:xfrm flipV="1">
            <a:off x="5502275" y="4427538"/>
            <a:ext cx="1339850" cy="382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0155" name="Content Placeholder 2"/>
          <p:cNvSpPr txBox="1">
            <a:spLocks/>
          </p:cNvSpPr>
          <p:nvPr/>
        </p:nvSpPr>
        <p:spPr bwMode="auto">
          <a:xfrm>
            <a:off x="1096963" y="5614988"/>
            <a:ext cx="100584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不符合</a:t>
            </a:r>
            <a:r>
              <a:rPr lang="en-US" altLang="zh-CN" dirty="0"/>
              <a:t>2NF</a:t>
            </a:r>
            <a:r>
              <a:rPr lang="zh-CN" altLang="en-US" dirty="0"/>
              <a:t>：非主属性由键的子集决定的。</a:t>
            </a:r>
            <a:endParaRPr lang="en-US" altLang="zh-CN" dirty="0"/>
          </a:p>
        </p:txBody>
      </p:sp>
      <p:sp>
        <p:nvSpPr>
          <p:cNvPr id="90156" name="Date Placeholder 3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34" name="Footer Placeholder 33"/>
          <p:cNvSpPr>
            <a:spLocks noGrp="1"/>
          </p:cNvSpPr>
          <p:nvPr>
            <p:ph type="ftr" sz="quarter" idx="11"/>
          </p:nvPr>
        </p:nvSpPr>
        <p:spPr/>
        <p:txBody>
          <a:bodyPr/>
          <a:lstStyle/>
          <a:p>
            <a:pPr>
              <a:defRPr/>
            </a:pPr>
            <a:r>
              <a:rPr lang="zh-CN" altLang="en-US"/>
              <a:t>交通大数据分析</a:t>
            </a:r>
            <a:endParaRPr lang="en-US"/>
          </a:p>
        </p:txBody>
      </p:sp>
      <p:sp>
        <p:nvSpPr>
          <p:cNvPr id="90158" name="Slide Number Placeholder 3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关系表示例</a:t>
            </a:r>
            <a:endParaRPr lang="en-US" dirty="0">
              <a:solidFill>
                <a:schemeClr val="tx1">
                  <a:lumMod val="75000"/>
                  <a:lumOff val="25000"/>
                </a:schemeClr>
              </a:solidFill>
            </a:endParaRPr>
          </a:p>
        </p:txBody>
      </p:sp>
      <p:sp>
        <p:nvSpPr>
          <p:cNvPr id="92163" name="Content Placeholder 2"/>
          <p:cNvSpPr>
            <a:spLocks noGrp="1"/>
          </p:cNvSpPr>
          <p:nvPr>
            <p:ph idx="1"/>
          </p:nvPr>
        </p:nvSpPr>
        <p:spPr>
          <a:xfrm>
            <a:off x="1096963" y="1241425"/>
            <a:ext cx="10058400" cy="892175"/>
          </a:xfrm>
        </p:spPr>
        <p:txBody>
          <a:bodyPr/>
          <a:lstStyle/>
          <a:p>
            <a:pPr eaLnBrk="1" hangingPunct="1"/>
            <a:r>
              <a:rPr lang="en-US" altLang="zh-CN" dirty="0"/>
              <a:t>3NF</a:t>
            </a:r>
            <a:r>
              <a:rPr lang="zh-CN" altLang="en-US" dirty="0"/>
              <a:t>：对于所有非平凡函数依赖项</a:t>
            </a:r>
            <a:r>
              <a:rPr lang="en-US" altLang="zh-CN" dirty="0"/>
              <a:t>A→B</a:t>
            </a:r>
            <a:r>
              <a:rPr lang="zh-CN" altLang="en-US" dirty="0"/>
              <a:t>，</a:t>
            </a:r>
            <a:r>
              <a:rPr lang="en-US" altLang="zh-CN" dirty="0"/>
              <a:t>A</a:t>
            </a:r>
            <a:r>
              <a:rPr lang="zh-CN" altLang="en-US" dirty="0"/>
              <a:t>必须是一个超码，或者</a:t>
            </a:r>
            <a:r>
              <a:rPr lang="en-US" altLang="zh-CN" dirty="0"/>
              <a:t>B</a:t>
            </a:r>
            <a:r>
              <a:rPr lang="zh-CN" altLang="en-US" dirty="0"/>
              <a:t>是一个主属性。</a:t>
            </a:r>
            <a:endParaRPr lang="en-US" altLang="zh-CN" dirty="0"/>
          </a:p>
        </p:txBody>
      </p:sp>
      <p:sp>
        <p:nvSpPr>
          <p:cNvPr id="8" name="Right Brace 7"/>
          <p:cNvSpPr/>
          <p:nvPr/>
        </p:nvSpPr>
        <p:spPr>
          <a:xfrm rot="16200000">
            <a:off x="2326481" y="1853407"/>
            <a:ext cx="309563" cy="1524000"/>
          </a:xfrm>
          <a:prstGeom prst="rightBrace">
            <a:avLst>
              <a:gd name="adj1" fmla="val 4030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p>
        </p:txBody>
      </p:sp>
      <p:sp>
        <p:nvSpPr>
          <p:cNvPr id="92165" name="TextBox 9"/>
          <p:cNvSpPr txBox="1">
            <a:spLocks noChangeArrowheads="1"/>
          </p:cNvSpPr>
          <p:nvPr/>
        </p:nvSpPr>
        <p:spPr bwMode="auto">
          <a:xfrm>
            <a:off x="1719263" y="2071688"/>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dirty="0"/>
              <a:t>key</a:t>
            </a:r>
          </a:p>
        </p:txBody>
      </p:sp>
      <p:sp>
        <p:nvSpPr>
          <p:cNvPr id="12" name="Text Box 6"/>
          <p:cNvSpPr txBox="1">
            <a:spLocks noChangeArrowheads="1"/>
          </p:cNvSpPr>
          <p:nvPr/>
        </p:nvSpPr>
        <p:spPr bwMode="auto">
          <a:xfrm>
            <a:off x="5992813" y="4630738"/>
            <a:ext cx="3908425" cy="46196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en-US" altLang="en-US" sz="2400" dirty="0">
                <a:solidFill>
                  <a:schemeClr val="tx1">
                    <a:lumMod val="75000"/>
                    <a:lumOff val="25000"/>
                  </a:schemeClr>
                </a:solidFill>
              </a:rPr>
              <a:t>Season </a:t>
            </a:r>
            <a:r>
              <a:rPr lang="zh-CN" altLang="en-US" sz="2400" dirty="0">
                <a:solidFill>
                  <a:schemeClr val="tx1">
                    <a:lumMod val="75000"/>
                    <a:lumOff val="25000"/>
                  </a:schemeClr>
                </a:solidFill>
                <a:latin typeface="+mn-lt"/>
              </a:rPr>
              <a:t>由 </a:t>
            </a:r>
            <a:r>
              <a:rPr lang="en-US" altLang="zh-CN" sz="2400" dirty="0">
                <a:solidFill>
                  <a:schemeClr val="tx1">
                    <a:lumMod val="75000"/>
                    <a:lumOff val="25000"/>
                  </a:schemeClr>
                </a:solidFill>
                <a:latin typeface="+mn-lt"/>
              </a:rPr>
              <a:t>Date</a:t>
            </a:r>
            <a:r>
              <a:rPr lang="zh-CN" altLang="en-US" sz="2400" dirty="0">
                <a:solidFill>
                  <a:schemeClr val="tx1">
                    <a:lumMod val="75000"/>
                    <a:lumOff val="25000"/>
                  </a:schemeClr>
                </a:solidFill>
                <a:latin typeface="+mn-lt"/>
              </a:rPr>
              <a:t> 决定</a:t>
            </a:r>
            <a:endParaRPr lang="en-US" altLang="en-US" sz="2400" dirty="0">
              <a:solidFill>
                <a:schemeClr val="tx1">
                  <a:lumMod val="75000"/>
                  <a:lumOff val="25000"/>
                </a:schemeClr>
              </a:solidFill>
              <a:latin typeface="+mn-lt"/>
            </a:endParaRPr>
          </a:p>
        </p:txBody>
      </p:sp>
      <p:cxnSp>
        <p:nvCxnSpPr>
          <p:cNvPr id="13" name="Straight Arrow Connector 12"/>
          <p:cNvCxnSpPr>
            <a:stCxn id="12" idx="0"/>
          </p:cNvCxnSpPr>
          <p:nvPr/>
        </p:nvCxnSpPr>
        <p:spPr>
          <a:xfrm flipH="1" flipV="1">
            <a:off x="6891338" y="4235450"/>
            <a:ext cx="1055687" cy="3952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0"/>
          </p:cNvCxnSpPr>
          <p:nvPr/>
        </p:nvCxnSpPr>
        <p:spPr>
          <a:xfrm flipV="1">
            <a:off x="7947025" y="4221163"/>
            <a:ext cx="561975" cy="4095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a:xfrm>
            <a:off x="1096963" y="5268913"/>
            <a:ext cx="10058400" cy="1042987"/>
          </a:xfrm>
          <a:prstGeom prst="rect">
            <a:avLst/>
          </a:prstGeom>
        </p:spPr>
        <p:txBody>
          <a:bodyPr lIns="0" rIns="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defRPr/>
            </a:pPr>
            <a:r>
              <a:rPr lang="zh-CN" altLang="en-US" dirty="0"/>
              <a:t>符合 </a:t>
            </a:r>
            <a:r>
              <a:rPr lang="en-US" altLang="zh-CN" dirty="0"/>
              <a:t>2NF</a:t>
            </a:r>
            <a:r>
              <a:rPr lang="zh-CN" altLang="en-US" dirty="0"/>
              <a:t>：一切（直接或通过传递）由 </a:t>
            </a:r>
            <a:r>
              <a:rPr lang="en-US" altLang="zh-CN" dirty="0" err="1"/>
              <a:t>AccidentID</a:t>
            </a:r>
            <a:r>
              <a:rPr lang="en-US" altLang="zh-CN" dirty="0"/>
              <a:t> </a:t>
            </a:r>
            <a:r>
              <a:rPr lang="zh-CN" altLang="en-US" dirty="0"/>
              <a:t>决定。</a:t>
            </a:r>
            <a:endParaRPr lang="en-US" altLang="zh-CN" dirty="0"/>
          </a:p>
          <a:p>
            <a:pPr fontAlgn="auto">
              <a:defRPr/>
            </a:pPr>
            <a:r>
              <a:rPr lang="zh-CN" altLang="en-US" dirty="0"/>
              <a:t>不符合</a:t>
            </a:r>
            <a:r>
              <a:rPr lang="en-US" altLang="zh-CN" dirty="0"/>
              <a:t>3NF</a:t>
            </a:r>
            <a:r>
              <a:rPr lang="zh-CN" altLang="en-US" dirty="0"/>
              <a:t>：</a:t>
            </a:r>
            <a:r>
              <a:rPr lang="en-US" altLang="zh-CN" dirty="0"/>
              <a:t>Date </a:t>
            </a:r>
            <a:r>
              <a:rPr lang="zh-CN" altLang="en-US" dirty="0"/>
              <a:t>不是一个超码并且季节不是一个主属性。</a:t>
            </a:r>
            <a:endParaRPr lang="en-US" dirty="0"/>
          </a:p>
        </p:txBody>
      </p:sp>
      <p:graphicFrame>
        <p:nvGraphicFramePr>
          <p:cNvPr id="16" name="Table 15"/>
          <p:cNvGraphicFramePr>
            <a:graphicFrameLocks noGrp="1"/>
          </p:cNvGraphicFramePr>
          <p:nvPr/>
        </p:nvGraphicFramePr>
        <p:xfrm>
          <a:off x="1719263" y="2795588"/>
          <a:ext cx="8077200" cy="1427163"/>
        </p:xfrm>
        <a:graphic>
          <a:graphicData uri="http://schemas.openxmlformats.org/drawingml/2006/table">
            <a:tbl>
              <a:tblPr/>
              <a:tblGrid>
                <a:gridCol w="1544637">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566863">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gridCol w="2184400">
                  <a:extLst>
                    <a:ext uri="{9D8B030D-6E8A-4147-A177-3AD203B41FA5}">
                      <a16:colId xmlns:a16="http://schemas.microsoft.com/office/drawing/2014/main" val="20004"/>
                    </a:ext>
                  </a:extLst>
                </a:gridCol>
              </a:tblGrid>
              <a:tr h="388938">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AccidentID</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Route</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Milepost</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Date</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Season</a:t>
                      </a:r>
                      <a:endParaRPr kumimoji="0" lang="en-US" altLang="zh-CN" sz="20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1672211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SR167</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22.11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1/12/2013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Winter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0901501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I90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150.1</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5/29/2013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Summer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46075">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0901512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I90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151.2</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11/19/2013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Winter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bl>
          </a:graphicData>
        </a:graphic>
      </p:graphicFrame>
      <p:sp>
        <p:nvSpPr>
          <p:cNvPr id="92202" name="Date Placeholder 2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25" name="Footer Placeholder 24"/>
          <p:cNvSpPr>
            <a:spLocks noGrp="1"/>
          </p:cNvSpPr>
          <p:nvPr>
            <p:ph type="ftr" sz="quarter" idx="11"/>
          </p:nvPr>
        </p:nvSpPr>
        <p:spPr/>
        <p:txBody>
          <a:bodyPr/>
          <a:lstStyle/>
          <a:p>
            <a:pPr>
              <a:defRPr/>
            </a:pPr>
            <a:r>
              <a:rPr lang="zh-CN" altLang="en-US"/>
              <a:t>交通大数据分析</a:t>
            </a:r>
            <a:endParaRPr lang="en-US"/>
          </a:p>
        </p:txBody>
      </p:sp>
      <p:sp>
        <p:nvSpPr>
          <p:cNvPr id="9220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关系表示例</a:t>
            </a:r>
            <a:endParaRPr lang="en-US" dirty="0">
              <a:solidFill>
                <a:schemeClr val="tx1">
                  <a:lumMod val="75000"/>
                  <a:lumOff val="25000"/>
                </a:schemeClr>
              </a:solidFill>
            </a:endParaRPr>
          </a:p>
        </p:txBody>
      </p:sp>
      <p:sp>
        <p:nvSpPr>
          <p:cNvPr id="94211" name="Content Placeholder 2"/>
          <p:cNvSpPr>
            <a:spLocks noGrp="1"/>
          </p:cNvSpPr>
          <p:nvPr>
            <p:ph idx="1"/>
          </p:nvPr>
        </p:nvSpPr>
        <p:spPr>
          <a:xfrm>
            <a:off x="1096963" y="1241425"/>
            <a:ext cx="10058400" cy="439877"/>
          </a:xfrm>
        </p:spPr>
        <p:txBody>
          <a:bodyPr/>
          <a:lstStyle/>
          <a:p>
            <a:pPr eaLnBrk="1" hangingPunct="1"/>
            <a:r>
              <a:rPr lang="en-US" altLang="zh-CN" dirty="0"/>
              <a:t>BCNF</a:t>
            </a:r>
            <a:r>
              <a:rPr lang="zh-CN" altLang="en-US" dirty="0"/>
              <a:t>：对于所有非平凡函数依赖</a:t>
            </a:r>
            <a:r>
              <a:rPr lang="en-US" altLang="zh-CN" dirty="0"/>
              <a:t>A→B</a:t>
            </a:r>
            <a:r>
              <a:rPr lang="zh-CN" altLang="en-US" dirty="0"/>
              <a:t>，</a:t>
            </a:r>
            <a:r>
              <a:rPr lang="en-US" altLang="zh-CN" dirty="0"/>
              <a:t>A</a:t>
            </a:r>
            <a:r>
              <a:rPr lang="zh-CN" altLang="en-US" dirty="0"/>
              <a:t>必须是一个超码。</a:t>
            </a:r>
            <a:endParaRPr lang="en-US" altLang="zh-CN" dirty="0"/>
          </a:p>
        </p:txBody>
      </p:sp>
      <p:sp>
        <p:nvSpPr>
          <p:cNvPr id="94212" name="Content Placeholder 2"/>
          <p:cNvSpPr txBox="1">
            <a:spLocks/>
          </p:cNvSpPr>
          <p:nvPr/>
        </p:nvSpPr>
        <p:spPr bwMode="auto">
          <a:xfrm>
            <a:off x="1096963" y="5257800"/>
            <a:ext cx="10058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400" dirty="0"/>
              <a:t>符合</a:t>
            </a:r>
            <a:r>
              <a:rPr lang="en-US" altLang="zh-CN" sz="2400" dirty="0"/>
              <a:t>3NF</a:t>
            </a:r>
            <a:r>
              <a:rPr lang="zh-CN" altLang="en-US" sz="2400" dirty="0"/>
              <a:t>：</a:t>
            </a:r>
            <a:r>
              <a:rPr lang="en-US" altLang="zh-CN" sz="2400" dirty="0"/>
              <a:t> Stadium </a:t>
            </a:r>
            <a:r>
              <a:rPr lang="zh-CN" altLang="en-US" sz="2400" dirty="0"/>
              <a:t>是一个主要属性。</a:t>
            </a:r>
          </a:p>
          <a:p>
            <a:pPr defTabSz="914400" eaLnBrk="1" hangingPunct="1"/>
            <a:r>
              <a:rPr lang="zh-CN" altLang="en-US" sz="2400" dirty="0"/>
              <a:t>不符合</a:t>
            </a:r>
            <a:r>
              <a:rPr lang="en-US" altLang="zh-CN" sz="2400" dirty="0"/>
              <a:t>BCNF</a:t>
            </a:r>
            <a:r>
              <a:rPr lang="zh-CN" altLang="en-US" sz="2400" dirty="0"/>
              <a:t>：</a:t>
            </a:r>
            <a:r>
              <a:rPr lang="en-US" altLang="zh-CN" sz="2400" dirty="0"/>
              <a:t> Team</a:t>
            </a:r>
            <a:r>
              <a:rPr lang="zh-CN" altLang="en-US" sz="2400"/>
              <a:t>不是超码。</a:t>
            </a:r>
            <a:endParaRPr lang="en-US" altLang="zh-CN" sz="2400" dirty="0"/>
          </a:p>
        </p:txBody>
      </p:sp>
      <p:graphicFrame>
        <p:nvGraphicFramePr>
          <p:cNvPr id="9" name="Table 8"/>
          <p:cNvGraphicFramePr>
            <a:graphicFrameLocks noGrp="1"/>
          </p:cNvGraphicFramePr>
          <p:nvPr>
            <p:extLst>
              <p:ext uri="{D42A27DB-BD31-4B8C-83A1-F6EECF244321}">
                <p14:modId xmlns:p14="http://schemas.microsoft.com/office/powerpoint/2010/main" val="955236686"/>
              </p:ext>
            </p:extLst>
          </p:nvPr>
        </p:nvGraphicFramePr>
        <p:xfrm>
          <a:off x="1985962" y="1908036"/>
          <a:ext cx="8223250" cy="1524000"/>
        </p:xfrm>
        <a:graphic>
          <a:graphicData uri="http://schemas.openxmlformats.org/drawingml/2006/table">
            <a:tbl>
              <a:tblPr/>
              <a:tblGrid>
                <a:gridCol w="2138362">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2011363">
                  <a:extLst>
                    <a:ext uri="{9D8B030D-6E8A-4147-A177-3AD203B41FA5}">
                      <a16:colId xmlns:a16="http://schemas.microsoft.com/office/drawing/2014/main" val="20002"/>
                    </a:ext>
                  </a:extLst>
                </a:gridCol>
                <a:gridCol w="2371725">
                  <a:extLst>
                    <a:ext uri="{9D8B030D-6E8A-4147-A177-3AD203B41FA5}">
                      <a16:colId xmlns:a16="http://schemas.microsoft.com/office/drawing/2014/main" val="20003"/>
                    </a:ext>
                  </a:extLst>
                </a:gridCol>
              </a:tblGrid>
              <a:tr h="3810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Player</a:t>
                      </a:r>
                      <a:endParaRPr kumimoji="0" lang="en-US" altLang="zh-CN" sz="2400" b="1"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Calibri" panose="020F0502020204030204" pitchFamily="34" charset="0"/>
                          <a:ea typeface="宋体" panose="02010600030101010101" pitchFamily="2" charset="-122"/>
                        </a:rPr>
                        <a:t>Number</a:t>
                      </a:r>
                      <a:endParaRPr kumimoji="0" lang="en-US" altLang="zh-CN" sz="24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Calibri" panose="020F0502020204030204" pitchFamily="34" charset="0"/>
                          <a:ea typeface="宋体" panose="02010600030101010101" pitchFamily="2" charset="-122"/>
                        </a:rPr>
                        <a:t>Team</a:t>
                      </a:r>
                      <a:endParaRPr kumimoji="0" lang="en-US" altLang="zh-CN" sz="24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Calibri" panose="020F0502020204030204" pitchFamily="34" charset="0"/>
                          <a:ea typeface="宋体" panose="02010600030101010101" pitchFamily="2" charset="-122"/>
                        </a:rPr>
                        <a:t>Stadium</a:t>
                      </a:r>
                      <a:endParaRPr kumimoji="0" lang="en-US" altLang="zh-CN" sz="2400" b="1"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10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Marshawn Lynch</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24</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Seahawks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CenturyLink</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1"/>
                  </a:ext>
                </a:extLst>
              </a:tr>
              <a:tr h="3810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Peyton Manning</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18</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Broncos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Sports Authority</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0002"/>
                  </a:ext>
                </a:extLst>
              </a:tr>
              <a:tr h="38100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Russell Wilson</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Seahawks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CenturyLink</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3F5"/>
                    </a:solidFill>
                  </a:tcPr>
                </a:tc>
                <a:extLst>
                  <a:ext uri="{0D108BD9-81ED-4DB2-BD59-A6C34878D82A}">
                    <a16:rowId xmlns:a16="http://schemas.microsoft.com/office/drawing/2014/main" val="10003"/>
                  </a:ext>
                </a:extLst>
              </a:tr>
            </a:tbl>
          </a:graphicData>
        </a:graphic>
      </p:graphicFrame>
      <p:sp>
        <p:nvSpPr>
          <p:cNvPr id="10" name="Text Box 6"/>
          <p:cNvSpPr txBox="1">
            <a:spLocks noChangeArrowheads="1"/>
          </p:cNvSpPr>
          <p:nvPr/>
        </p:nvSpPr>
        <p:spPr bwMode="auto">
          <a:xfrm>
            <a:off x="1154113" y="3749435"/>
            <a:ext cx="10058400" cy="120032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zh-CN" altLang="en-US" sz="2400" dirty="0">
                <a:latin typeface="+mn-lt"/>
              </a:rPr>
              <a:t>有很多重叠的候选码：</a:t>
            </a:r>
            <a:r>
              <a:rPr lang="en-US" altLang="zh-CN" sz="2400" dirty="0">
                <a:latin typeface="+mn-lt"/>
              </a:rPr>
              <a:t>{</a:t>
            </a:r>
            <a:r>
              <a:rPr lang="en-US" altLang="en-US" sz="2400" dirty="0">
                <a:latin typeface="+mn-lt"/>
              </a:rPr>
              <a:t>Player}, {Number, Team}, {Stadium, Number}</a:t>
            </a:r>
            <a:r>
              <a:rPr lang="zh-CN" altLang="en-US" sz="2400" dirty="0">
                <a:latin typeface="+mn-lt"/>
              </a:rPr>
              <a:t>等，所以没有非主属性</a:t>
            </a:r>
            <a:endParaRPr lang="en-US" altLang="zh-CN" sz="2400" dirty="0">
              <a:latin typeface="+mn-lt"/>
            </a:endParaRPr>
          </a:p>
          <a:p>
            <a:pPr fontAlgn="auto">
              <a:spcBef>
                <a:spcPts val="0"/>
              </a:spcBef>
              <a:spcAft>
                <a:spcPts val="0"/>
              </a:spcAft>
              <a:defRPr/>
            </a:pPr>
            <a:r>
              <a:rPr lang="zh-CN" altLang="en-US" sz="2400" dirty="0">
                <a:latin typeface="+mn-lt"/>
              </a:rPr>
              <a:t>但是：</a:t>
            </a:r>
            <a:r>
              <a:rPr lang="en-US" altLang="en-US" sz="2400" dirty="0" err="1">
                <a:latin typeface="+mn-lt"/>
              </a:rPr>
              <a:t>Team→Stadium</a:t>
            </a:r>
            <a:endParaRPr lang="en-US" altLang="en-US" sz="2400" dirty="0">
              <a:latin typeface="+mn-lt"/>
            </a:endParaRPr>
          </a:p>
        </p:txBody>
      </p:sp>
      <p:sp>
        <p:nvSpPr>
          <p:cNvPr id="94241" name="Date Placeholder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12/23/2020</a:t>
            </a:r>
          </a:p>
        </p:txBody>
      </p:sp>
      <p:sp>
        <p:nvSpPr>
          <p:cNvPr id="12" name="Footer Placeholder 11"/>
          <p:cNvSpPr>
            <a:spLocks noGrp="1"/>
          </p:cNvSpPr>
          <p:nvPr>
            <p:ph type="ftr" sz="quarter" idx="11"/>
          </p:nvPr>
        </p:nvSpPr>
        <p:spPr/>
        <p:txBody>
          <a:bodyPr/>
          <a:lstStyle/>
          <a:p>
            <a:pPr>
              <a:defRPr/>
            </a:pPr>
            <a:r>
              <a:rPr lang="zh-CN" altLang="en-US"/>
              <a:t>交通大数据分析</a:t>
            </a:r>
            <a:endParaRPr lang="en-US"/>
          </a:p>
        </p:txBody>
      </p:sp>
      <p:sp>
        <p:nvSpPr>
          <p:cNvPr id="94243"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从“表间关系”</a:t>
            </a:r>
            <a:r>
              <a:rPr lang="en-US" altLang="zh-CN" dirty="0"/>
              <a:t> </a:t>
            </a:r>
            <a:r>
              <a:rPr lang="zh-CN" altLang="en-US" dirty="0"/>
              <a:t>到“关系表”</a:t>
            </a:r>
            <a:endParaRPr lang="en-US" dirty="0"/>
          </a:p>
        </p:txBody>
      </p:sp>
      <p:sp>
        <p:nvSpPr>
          <p:cNvPr id="3" name="Content Placeholder 2"/>
          <p:cNvSpPr>
            <a:spLocks noGrp="1"/>
          </p:cNvSpPr>
          <p:nvPr>
            <p:ph idx="1"/>
          </p:nvPr>
        </p:nvSpPr>
        <p:spPr/>
        <p:txBody>
          <a:bodyPr/>
          <a:lstStyle/>
          <a:p>
            <a:r>
              <a:rPr lang="zh-CN" altLang="en-US" dirty="0">
                <a:latin typeface="+mn-ea"/>
              </a:rPr>
              <a:t>当 </a:t>
            </a:r>
            <a:r>
              <a:rPr lang="en-US" altLang="zh-CN" dirty="0">
                <a:latin typeface="+mn-ea"/>
              </a:rPr>
              <a:t>E </a:t>
            </a:r>
            <a:r>
              <a:rPr lang="zh-CN" altLang="en-US" dirty="0">
                <a:latin typeface="+mn-ea"/>
              </a:rPr>
              <a:t>到 </a:t>
            </a:r>
            <a:r>
              <a:rPr lang="en-US" altLang="zh-CN" dirty="0">
                <a:latin typeface="+mn-ea"/>
              </a:rPr>
              <a:t>F </a:t>
            </a:r>
            <a:r>
              <a:rPr lang="zh-CN" altLang="en-US" dirty="0">
                <a:latin typeface="+mn-ea"/>
              </a:rPr>
              <a:t>有一个多对多关系 </a:t>
            </a:r>
            <a:r>
              <a:rPr lang="en-US" altLang="zh-CN" dirty="0">
                <a:latin typeface="+mn-ea"/>
              </a:rPr>
              <a:t>R </a:t>
            </a:r>
            <a:r>
              <a:rPr lang="zh-CN" altLang="en-US" dirty="0">
                <a:latin typeface="+mn-ea"/>
              </a:rPr>
              <a:t>时，表间关系 </a:t>
            </a:r>
            <a:r>
              <a:rPr lang="en-US" altLang="zh-CN" dirty="0">
                <a:latin typeface="+mn-ea"/>
              </a:rPr>
              <a:t>R </a:t>
            </a:r>
            <a:r>
              <a:rPr lang="zh-CN" altLang="en-US" dirty="0">
                <a:latin typeface="+mn-ea"/>
              </a:rPr>
              <a:t>可以转换成具有如下属性的联系：</a:t>
            </a:r>
            <a:endParaRPr lang="en-US" altLang="zh-CN" dirty="0">
              <a:latin typeface="+mn-ea"/>
            </a:endParaRPr>
          </a:p>
          <a:p>
            <a:pPr lvl="1"/>
            <a:endParaRPr lang="en-US" dirty="0">
              <a:latin typeface="+mn-ea"/>
            </a:endParaRPr>
          </a:p>
          <a:p>
            <a:pPr lvl="1"/>
            <a:r>
              <a:rPr lang="en-US" dirty="0">
                <a:latin typeface="+mn-ea"/>
              </a:rPr>
              <a:t>E </a:t>
            </a:r>
            <a:r>
              <a:rPr lang="zh-CN" altLang="en-US" dirty="0">
                <a:latin typeface="+mn-ea"/>
              </a:rPr>
              <a:t>的关键属性</a:t>
            </a:r>
            <a:endParaRPr lang="en-US" altLang="zh-CN" dirty="0">
              <a:latin typeface="+mn-ea"/>
            </a:endParaRPr>
          </a:p>
          <a:p>
            <a:pPr lvl="1"/>
            <a:endParaRPr lang="en-US" dirty="0">
              <a:latin typeface="+mn-ea"/>
            </a:endParaRPr>
          </a:p>
          <a:p>
            <a:pPr lvl="1"/>
            <a:r>
              <a:rPr lang="en-US" dirty="0">
                <a:latin typeface="+mn-ea"/>
              </a:rPr>
              <a:t>F </a:t>
            </a:r>
            <a:r>
              <a:rPr lang="zh-CN" altLang="en-US" dirty="0">
                <a:latin typeface="+mn-ea"/>
              </a:rPr>
              <a:t>的关键属性</a:t>
            </a:r>
            <a:endParaRPr lang="en-US" dirty="0">
              <a:latin typeface="+mn-ea"/>
            </a:endParaRPr>
          </a:p>
          <a:p>
            <a:pPr lvl="1"/>
            <a:endParaRPr lang="en-US" dirty="0">
              <a:latin typeface="+mn-ea"/>
            </a:endParaRPr>
          </a:p>
          <a:p>
            <a:pPr lvl="1"/>
            <a:r>
              <a:rPr lang="zh-CN" altLang="en-US" dirty="0">
                <a:latin typeface="+mn-ea"/>
              </a:rPr>
              <a:t>属于关系 </a:t>
            </a:r>
            <a:r>
              <a:rPr lang="en-US" altLang="zh-CN" dirty="0">
                <a:latin typeface="+mn-ea"/>
              </a:rPr>
              <a:t>R </a:t>
            </a:r>
            <a:r>
              <a:rPr lang="zh-CN" altLang="en-US" dirty="0">
                <a:latin typeface="+mn-ea"/>
              </a:rPr>
              <a:t>的任何属性</a:t>
            </a:r>
            <a:endParaRPr lang="en-US" dirty="0">
              <a:latin typeface="+mn-ea"/>
            </a:endParaRPr>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E246B93-CB27-4DDA-B347-9EB595E1C507}"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853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4027383"/>
            <a:ext cx="10058400" cy="993624"/>
          </a:xfrm>
        </p:spPr>
        <p:txBody>
          <a:bodyPr>
            <a:normAutofit/>
          </a:bodyPr>
          <a:lstStyle/>
          <a:p>
            <a:r>
              <a:rPr lang="en-US" sz="2400" dirty="0">
                <a:solidFill>
                  <a:schemeClr val="accent2"/>
                </a:solidFill>
              </a:rPr>
              <a:t>Make(</a:t>
            </a:r>
            <a:r>
              <a:rPr lang="en-US" sz="2400" u="sng" dirty="0">
                <a:solidFill>
                  <a:schemeClr val="accent2"/>
                </a:solidFill>
              </a:rPr>
              <a:t>Products.Name</a:t>
            </a:r>
            <a:r>
              <a:rPr lang="en-US" sz="2400" dirty="0">
                <a:solidFill>
                  <a:schemeClr val="accent2"/>
                </a:solidFill>
              </a:rPr>
              <a:t>, </a:t>
            </a:r>
            <a:r>
              <a:rPr lang="en-US" sz="2400" u="sng" dirty="0">
                <a:solidFill>
                  <a:schemeClr val="accent2"/>
                </a:solidFill>
              </a:rPr>
              <a:t>Products.Category</a:t>
            </a:r>
            <a:r>
              <a:rPr lang="en-US" sz="2400" dirty="0">
                <a:solidFill>
                  <a:schemeClr val="accent2"/>
                </a:solidFill>
              </a:rPr>
              <a:t>, </a:t>
            </a:r>
            <a:r>
              <a:rPr lang="en-US" sz="2400" u="sng" dirty="0" err="1">
                <a:solidFill>
                  <a:schemeClr val="accent2"/>
                </a:solidFill>
              </a:rPr>
              <a:t>Companies.Name</a:t>
            </a:r>
            <a:r>
              <a:rPr lang="en-US" sz="2400" dirty="0">
                <a:solidFill>
                  <a:schemeClr val="accent2"/>
                </a:solidFill>
              </a:rPr>
              <a:t>, Year)</a:t>
            </a:r>
          </a:p>
        </p:txBody>
      </p:sp>
      <p:sp>
        <p:nvSpPr>
          <p:cNvPr id="9" name="AutoShape 14"/>
          <p:cNvSpPr>
            <a:spLocks noChangeArrowheads="1"/>
          </p:cNvSpPr>
          <p:nvPr/>
        </p:nvSpPr>
        <p:spPr bwMode="auto">
          <a:xfrm>
            <a:off x="5422265" y="2858904"/>
            <a:ext cx="1371600" cy="457200"/>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Make</a:t>
            </a:r>
          </a:p>
        </p:txBody>
      </p:sp>
      <p:sp>
        <p:nvSpPr>
          <p:cNvPr id="10" name="Rectangle 15"/>
          <p:cNvSpPr>
            <a:spLocks noChangeArrowheads="1"/>
          </p:cNvSpPr>
          <p:nvPr/>
        </p:nvSpPr>
        <p:spPr bwMode="auto">
          <a:xfrm>
            <a:off x="8381813" y="2858904"/>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Companies</a:t>
            </a:r>
          </a:p>
        </p:txBody>
      </p:sp>
      <p:sp>
        <p:nvSpPr>
          <p:cNvPr id="11" name="Rectangle 16"/>
          <p:cNvSpPr>
            <a:spLocks noChangeArrowheads="1"/>
          </p:cNvSpPr>
          <p:nvPr/>
        </p:nvSpPr>
        <p:spPr bwMode="auto">
          <a:xfrm>
            <a:off x="2462718" y="2858904"/>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Products</a:t>
            </a:r>
          </a:p>
        </p:txBody>
      </p:sp>
      <p:sp>
        <p:nvSpPr>
          <p:cNvPr id="12" name="Oval 17"/>
          <p:cNvSpPr>
            <a:spLocks noChangeArrowheads="1"/>
          </p:cNvSpPr>
          <p:nvPr/>
        </p:nvSpPr>
        <p:spPr bwMode="auto">
          <a:xfrm>
            <a:off x="3834762" y="20644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Oval 18"/>
          <p:cNvSpPr>
            <a:spLocks noChangeArrowheads="1"/>
          </p:cNvSpPr>
          <p:nvPr/>
        </p:nvSpPr>
        <p:spPr bwMode="auto">
          <a:xfrm>
            <a:off x="1090675" y="20644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Category</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Oval 24"/>
          <p:cNvSpPr>
            <a:spLocks noChangeArrowheads="1"/>
          </p:cNvSpPr>
          <p:nvPr/>
        </p:nvSpPr>
        <p:spPr bwMode="auto">
          <a:xfrm>
            <a:off x="5422265" y="160548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Year</a:t>
            </a:r>
          </a:p>
        </p:txBody>
      </p:sp>
      <p:sp>
        <p:nvSpPr>
          <p:cNvPr id="18" name="Oval 25"/>
          <p:cNvSpPr>
            <a:spLocks noChangeArrowheads="1"/>
          </p:cNvSpPr>
          <p:nvPr/>
        </p:nvSpPr>
        <p:spPr bwMode="auto">
          <a:xfrm>
            <a:off x="2462718" y="160548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Price</a:t>
            </a:r>
          </a:p>
        </p:txBody>
      </p:sp>
      <p:cxnSp>
        <p:nvCxnSpPr>
          <p:cNvPr id="19" name="AutoShape 26"/>
          <p:cNvCxnSpPr>
            <a:cxnSpLocks noChangeShapeType="1"/>
            <a:stCxn id="11" idx="0"/>
            <a:endCxn id="18" idx="4"/>
          </p:cNvCxnSpPr>
          <p:nvPr/>
        </p:nvCxnSpPr>
        <p:spPr bwMode="auto">
          <a:xfrm flipV="1">
            <a:off x="3148518" y="2062687"/>
            <a:ext cx="0"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0" name="AutoShape 27"/>
          <p:cNvCxnSpPr>
            <a:cxnSpLocks noChangeShapeType="1"/>
            <a:stCxn id="11" idx="0"/>
            <a:endCxn id="12" idx="3"/>
          </p:cNvCxnSpPr>
          <p:nvPr/>
        </p:nvCxnSpPr>
        <p:spPr bwMode="auto">
          <a:xfrm flipV="1">
            <a:off x="3148518" y="2454701"/>
            <a:ext cx="887110" cy="40420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1" name="AutoShape 28"/>
          <p:cNvCxnSpPr>
            <a:cxnSpLocks noChangeShapeType="1"/>
            <a:stCxn id="11" idx="0"/>
            <a:endCxn id="13" idx="5"/>
          </p:cNvCxnSpPr>
          <p:nvPr/>
        </p:nvCxnSpPr>
        <p:spPr bwMode="auto">
          <a:xfrm flipH="1" flipV="1">
            <a:off x="2261409" y="2454701"/>
            <a:ext cx="887109" cy="40420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2" name="AutoShape 29"/>
          <p:cNvCxnSpPr>
            <a:cxnSpLocks noChangeShapeType="1"/>
            <a:stCxn id="9" idx="0"/>
            <a:endCxn id="17" idx="4"/>
          </p:cNvCxnSpPr>
          <p:nvPr/>
        </p:nvCxnSpPr>
        <p:spPr bwMode="auto">
          <a:xfrm flipV="1">
            <a:off x="6108065" y="2062687"/>
            <a:ext cx="0"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3" name="AutoShape 30"/>
          <p:cNvCxnSpPr>
            <a:cxnSpLocks noChangeShapeType="1"/>
            <a:stCxn id="9" idx="3"/>
            <a:endCxn id="10" idx="1"/>
          </p:cNvCxnSpPr>
          <p:nvPr/>
        </p:nvCxnSpPr>
        <p:spPr bwMode="auto">
          <a:xfrm>
            <a:off x="6793865" y="3087504"/>
            <a:ext cx="1587948" cy="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4" name="Oval 19"/>
          <p:cNvSpPr>
            <a:spLocks noChangeArrowheads="1"/>
          </p:cNvSpPr>
          <p:nvPr/>
        </p:nvSpPr>
        <p:spPr bwMode="auto">
          <a:xfrm>
            <a:off x="9383683" y="20644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Address</a:t>
            </a:r>
          </a:p>
        </p:txBody>
      </p:sp>
      <p:sp>
        <p:nvSpPr>
          <p:cNvPr id="25" name="Oval 20"/>
          <p:cNvSpPr>
            <a:spLocks noChangeArrowheads="1"/>
          </p:cNvSpPr>
          <p:nvPr/>
        </p:nvSpPr>
        <p:spPr bwMode="auto">
          <a:xfrm>
            <a:off x="7326284" y="2080894"/>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6" name="Table 25"/>
          <p:cNvGraphicFramePr>
            <a:graphicFrameLocks noGrp="1"/>
          </p:cNvGraphicFramePr>
          <p:nvPr>
            <p:extLst/>
          </p:nvPr>
        </p:nvGraphicFramePr>
        <p:xfrm>
          <a:off x="1106627" y="5249608"/>
          <a:ext cx="8277056" cy="731520"/>
        </p:xfrm>
        <a:graphic>
          <a:graphicData uri="http://schemas.openxmlformats.org/drawingml/2006/table">
            <a:tbl>
              <a:tblPr firstRow="1" bandRow="1">
                <a:tableStyleId>{5C22544A-7EE6-4342-B048-85BDC9FD1C3A}</a:tableStyleId>
              </a:tblPr>
              <a:tblGrid>
                <a:gridCol w="2069264">
                  <a:extLst>
                    <a:ext uri="{9D8B030D-6E8A-4147-A177-3AD203B41FA5}">
                      <a16:colId xmlns:a16="http://schemas.microsoft.com/office/drawing/2014/main" val="2628754161"/>
                    </a:ext>
                  </a:extLst>
                </a:gridCol>
                <a:gridCol w="2069264">
                  <a:extLst>
                    <a:ext uri="{9D8B030D-6E8A-4147-A177-3AD203B41FA5}">
                      <a16:colId xmlns:a16="http://schemas.microsoft.com/office/drawing/2014/main" val="2964476892"/>
                    </a:ext>
                  </a:extLst>
                </a:gridCol>
                <a:gridCol w="2069264">
                  <a:extLst>
                    <a:ext uri="{9D8B030D-6E8A-4147-A177-3AD203B41FA5}">
                      <a16:colId xmlns:a16="http://schemas.microsoft.com/office/drawing/2014/main" val="4169460607"/>
                    </a:ext>
                  </a:extLst>
                </a:gridCol>
                <a:gridCol w="2069264">
                  <a:extLst>
                    <a:ext uri="{9D8B030D-6E8A-4147-A177-3AD203B41FA5}">
                      <a16:colId xmlns:a16="http://schemas.microsoft.com/office/drawing/2014/main" val="2738083510"/>
                    </a:ext>
                  </a:extLst>
                </a:gridCol>
              </a:tblGrid>
              <a:tr h="131944">
                <a:tc>
                  <a:txBody>
                    <a:bodyPr/>
                    <a:lstStyle/>
                    <a:p>
                      <a:r>
                        <a:rPr lang="en-US" dirty="0"/>
                        <a:t>Products.Name</a:t>
                      </a:r>
                    </a:p>
                  </a:txBody>
                  <a:tcPr/>
                </a:tc>
                <a:tc>
                  <a:txBody>
                    <a:bodyPr/>
                    <a:lstStyle/>
                    <a:p>
                      <a:r>
                        <a:rPr lang="en-US" dirty="0"/>
                        <a:t>Products.Category</a:t>
                      </a:r>
                    </a:p>
                  </a:txBody>
                  <a:tcPr/>
                </a:tc>
                <a:tc>
                  <a:txBody>
                    <a:bodyPr/>
                    <a:lstStyle/>
                    <a:p>
                      <a:r>
                        <a:rPr lang="en-US" dirty="0" err="1"/>
                        <a:t>Companies.Name</a:t>
                      </a:r>
                      <a:endParaRPr lang="en-US" dirty="0"/>
                    </a:p>
                  </a:txBody>
                  <a:tcPr/>
                </a:tc>
                <a:tc>
                  <a:txBody>
                    <a:bodyPr/>
                    <a:lstStyle/>
                    <a:p>
                      <a:r>
                        <a:rPr lang="en-US" dirty="0"/>
                        <a:t>Year</a:t>
                      </a:r>
                    </a:p>
                  </a:txBody>
                  <a:tcPr/>
                </a:tc>
                <a:extLst>
                  <a:ext uri="{0D108BD9-81ED-4DB2-BD59-A6C34878D82A}">
                    <a16:rowId xmlns:a16="http://schemas.microsoft.com/office/drawing/2014/main" val="1163937365"/>
                  </a:ext>
                </a:extLst>
              </a:tr>
              <a:tr h="131944">
                <a:tc>
                  <a:txBody>
                    <a:bodyPr/>
                    <a:lstStyle/>
                    <a:p>
                      <a:r>
                        <a:rPr lang="en-US" dirty="0"/>
                        <a:t>VX720</a:t>
                      </a:r>
                    </a:p>
                  </a:txBody>
                  <a:tcPr/>
                </a:tc>
                <a:tc>
                  <a:txBody>
                    <a:bodyPr/>
                    <a:lstStyle/>
                    <a:p>
                      <a:r>
                        <a:rPr lang="en-US" dirty="0"/>
                        <a:t>Monitor</a:t>
                      </a:r>
                    </a:p>
                  </a:txBody>
                  <a:tcPr/>
                </a:tc>
                <a:tc>
                  <a:txBody>
                    <a:bodyPr/>
                    <a:lstStyle/>
                    <a:p>
                      <a:r>
                        <a:rPr lang="en-US" dirty="0"/>
                        <a:t>Gateway</a:t>
                      </a:r>
                    </a:p>
                  </a:txBody>
                  <a:tcPr/>
                </a:tc>
                <a:tc>
                  <a:txBody>
                    <a:bodyPr/>
                    <a:lstStyle/>
                    <a:p>
                      <a:r>
                        <a:rPr lang="en-US" dirty="0"/>
                        <a:t>1999</a:t>
                      </a:r>
                    </a:p>
                  </a:txBody>
                  <a:tcPr/>
                </a:tc>
                <a:extLst>
                  <a:ext uri="{0D108BD9-81ED-4DB2-BD59-A6C34878D82A}">
                    <a16:rowId xmlns:a16="http://schemas.microsoft.com/office/drawing/2014/main" val="2055986498"/>
                  </a:ext>
                </a:extLst>
              </a:tr>
            </a:tbl>
          </a:graphicData>
        </a:graphic>
      </p:graphicFrame>
      <p:cxnSp>
        <p:nvCxnSpPr>
          <p:cNvPr id="54" name="Straight Connector 53"/>
          <p:cNvCxnSpPr>
            <a:stCxn id="25" idx="5"/>
            <a:endCxn id="10" idx="0"/>
          </p:cNvCxnSpPr>
          <p:nvPr/>
        </p:nvCxnSpPr>
        <p:spPr>
          <a:xfrm>
            <a:off x="8497018" y="2471139"/>
            <a:ext cx="570595" cy="387765"/>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p:cNvCxnSpPr>
            <a:endCxn id="10" idx="0"/>
          </p:cNvCxnSpPr>
          <p:nvPr/>
        </p:nvCxnSpPr>
        <p:spPr>
          <a:xfrm flipH="1">
            <a:off x="9067613" y="2488179"/>
            <a:ext cx="670674" cy="370725"/>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Straight Connector 57"/>
          <p:cNvCxnSpPr>
            <a:stCxn id="9" idx="1"/>
            <a:endCxn id="11" idx="3"/>
          </p:cNvCxnSpPr>
          <p:nvPr/>
        </p:nvCxnSpPr>
        <p:spPr>
          <a:xfrm flipH="1">
            <a:off x="3834318" y="3087504"/>
            <a:ext cx="1587947" cy="0"/>
          </a:xfrm>
          <a:prstGeom prst="line">
            <a:avLst/>
          </a:prstGeom>
          <a:ln w="12700"/>
        </p:spPr>
        <p:style>
          <a:lnRef idx="1">
            <a:schemeClr val="dk1"/>
          </a:lnRef>
          <a:fillRef idx="0">
            <a:schemeClr val="dk1"/>
          </a:fillRef>
          <a:effectRef idx="0">
            <a:schemeClr val="dk1"/>
          </a:effectRef>
          <a:fontRef idx="minor">
            <a:schemeClr val="tx1"/>
          </a:fontRef>
        </p:style>
      </p:cxn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93EBE3C-E0A6-447C-88C1-81F3A00AE9B4}"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14" name="Slide Number Placeholder 1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p:cNvSpPr>
            <a:spLocks noGrp="1"/>
          </p:cNvSpPr>
          <p:nvPr>
            <p:ph type="title"/>
          </p:nvPr>
        </p:nvSpPr>
        <p:spPr>
          <a:xfrm>
            <a:off x="1097280" y="123091"/>
            <a:ext cx="10058400" cy="999718"/>
          </a:xfrm>
        </p:spPr>
        <p:txBody>
          <a:bodyPr>
            <a:normAutofit/>
          </a:bodyPr>
          <a:lstStyle/>
          <a:p>
            <a:r>
              <a:rPr lang="zh-CN" altLang="en-US" dirty="0"/>
              <a:t>从“表间关系”到“关系表”</a:t>
            </a:r>
            <a:endParaRPr lang="en-US" dirty="0"/>
          </a:p>
        </p:txBody>
      </p:sp>
    </p:spTree>
    <p:extLst>
      <p:ext uri="{BB962C8B-B14F-4D97-AF65-F5344CB8AC3E}">
        <p14:creationId xmlns:p14="http://schemas.microsoft.com/office/powerpoint/2010/main" val="120996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4167554"/>
            <a:ext cx="10058400" cy="2133671"/>
          </a:xfrm>
        </p:spPr>
        <p:txBody>
          <a:bodyPr>
            <a:normAutofit/>
          </a:bodyPr>
          <a:lstStyle/>
          <a:p>
            <a:r>
              <a:rPr lang="en-US" sz="2400" dirty="0">
                <a:solidFill>
                  <a:schemeClr val="accent2"/>
                </a:solidFill>
              </a:rPr>
              <a:t>Compan</a:t>
            </a:r>
            <a:r>
              <a:rPr lang="en-US" altLang="zh-CN" sz="2400" dirty="0">
                <a:solidFill>
                  <a:schemeClr val="accent2"/>
                </a:solidFill>
              </a:rPr>
              <a:t>ies</a:t>
            </a:r>
            <a:r>
              <a:rPr lang="en-US" sz="2400" dirty="0">
                <a:solidFill>
                  <a:schemeClr val="accent2"/>
                </a:solidFill>
              </a:rPr>
              <a:t>(</a:t>
            </a:r>
            <a:r>
              <a:rPr lang="en-US" sz="2400" u="sng" dirty="0">
                <a:solidFill>
                  <a:schemeClr val="accent2"/>
                </a:solidFill>
              </a:rPr>
              <a:t>Name</a:t>
            </a:r>
            <a:r>
              <a:rPr lang="en-US" sz="2400" dirty="0">
                <a:solidFill>
                  <a:schemeClr val="accent2"/>
                </a:solidFill>
              </a:rPr>
              <a:t>, Address)</a:t>
            </a:r>
          </a:p>
          <a:p>
            <a:r>
              <a:rPr lang="en-US" sz="2400" dirty="0">
                <a:solidFill>
                  <a:schemeClr val="accent2"/>
                </a:solidFill>
              </a:rPr>
              <a:t>Products(</a:t>
            </a:r>
            <a:r>
              <a:rPr lang="en-US" sz="2400" u="sng" dirty="0">
                <a:solidFill>
                  <a:schemeClr val="accent2"/>
                </a:solidFill>
              </a:rPr>
              <a:t>Name</a:t>
            </a:r>
            <a:r>
              <a:rPr lang="en-US" sz="2400" dirty="0">
                <a:solidFill>
                  <a:schemeClr val="accent2"/>
                </a:solidFill>
              </a:rPr>
              <a:t>, </a:t>
            </a:r>
            <a:r>
              <a:rPr lang="en-US" sz="2400" u="sng" dirty="0">
                <a:solidFill>
                  <a:schemeClr val="accent2"/>
                </a:solidFill>
              </a:rPr>
              <a:t>Category</a:t>
            </a:r>
            <a:r>
              <a:rPr lang="en-US" sz="2400" dirty="0">
                <a:solidFill>
                  <a:schemeClr val="accent2"/>
                </a:solidFill>
              </a:rPr>
              <a:t>, Price)</a:t>
            </a:r>
          </a:p>
          <a:p>
            <a:r>
              <a:rPr lang="en-US" sz="2400" dirty="0">
                <a:solidFill>
                  <a:schemeClr val="accent2"/>
                </a:solidFill>
              </a:rPr>
              <a:t>Make(</a:t>
            </a:r>
            <a:r>
              <a:rPr lang="en-US" sz="2400" u="sng" dirty="0">
                <a:solidFill>
                  <a:schemeClr val="accent2"/>
                </a:solidFill>
              </a:rPr>
              <a:t>Products.Name</a:t>
            </a:r>
            <a:r>
              <a:rPr lang="en-US" sz="2400" dirty="0">
                <a:solidFill>
                  <a:schemeClr val="accent2"/>
                </a:solidFill>
              </a:rPr>
              <a:t>, </a:t>
            </a:r>
            <a:r>
              <a:rPr lang="en-US" sz="2400" u="sng" dirty="0">
                <a:solidFill>
                  <a:schemeClr val="accent2"/>
                </a:solidFill>
              </a:rPr>
              <a:t>Products.Category</a:t>
            </a:r>
            <a:r>
              <a:rPr lang="en-US" sz="2400" dirty="0">
                <a:solidFill>
                  <a:schemeClr val="accent2"/>
                </a:solidFill>
              </a:rPr>
              <a:t>, </a:t>
            </a:r>
            <a:r>
              <a:rPr lang="en-US" sz="2400" u="sng" dirty="0" err="1">
                <a:solidFill>
                  <a:schemeClr val="accent2"/>
                </a:solidFill>
              </a:rPr>
              <a:t>Companies.Name</a:t>
            </a:r>
            <a:r>
              <a:rPr lang="en-US" sz="2400" dirty="0">
                <a:solidFill>
                  <a:schemeClr val="accent2"/>
                </a:solidFill>
              </a:rPr>
              <a:t>, Year)</a:t>
            </a:r>
          </a:p>
        </p:txBody>
      </p:sp>
      <p:sp>
        <p:nvSpPr>
          <p:cNvPr id="7" name="AutoShape 14"/>
          <p:cNvSpPr>
            <a:spLocks noChangeArrowheads="1"/>
          </p:cNvSpPr>
          <p:nvPr/>
        </p:nvSpPr>
        <p:spPr bwMode="auto">
          <a:xfrm>
            <a:off x="5633280" y="2894074"/>
            <a:ext cx="1371600" cy="457200"/>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Make</a:t>
            </a:r>
          </a:p>
        </p:txBody>
      </p:sp>
      <p:sp>
        <p:nvSpPr>
          <p:cNvPr id="8" name="Rectangle 15"/>
          <p:cNvSpPr>
            <a:spLocks noChangeArrowheads="1"/>
          </p:cNvSpPr>
          <p:nvPr/>
        </p:nvSpPr>
        <p:spPr bwMode="auto">
          <a:xfrm>
            <a:off x="8993225" y="2894074"/>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Companies</a:t>
            </a:r>
          </a:p>
        </p:txBody>
      </p:sp>
      <p:sp>
        <p:nvSpPr>
          <p:cNvPr id="9" name="Rectangle 16"/>
          <p:cNvSpPr>
            <a:spLocks noChangeArrowheads="1"/>
          </p:cNvSpPr>
          <p:nvPr/>
        </p:nvSpPr>
        <p:spPr bwMode="auto">
          <a:xfrm>
            <a:off x="1848559" y="2894074"/>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Products</a:t>
            </a:r>
          </a:p>
        </p:txBody>
      </p:sp>
      <p:sp>
        <p:nvSpPr>
          <p:cNvPr id="10" name="Oval 17"/>
          <p:cNvSpPr>
            <a:spLocks noChangeArrowheads="1"/>
          </p:cNvSpPr>
          <p:nvPr/>
        </p:nvSpPr>
        <p:spPr bwMode="auto">
          <a:xfrm>
            <a:off x="4045333" y="2357594"/>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8"/>
          <p:cNvSpPr>
            <a:spLocks noChangeArrowheads="1"/>
          </p:cNvSpPr>
          <p:nvPr/>
        </p:nvSpPr>
        <p:spPr bwMode="auto">
          <a:xfrm>
            <a:off x="974172" y="209962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Price</a:t>
            </a:r>
          </a:p>
        </p:txBody>
      </p:sp>
      <p:sp>
        <p:nvSpPr>
          <p:cNvPr id="12" name="Oval 24"/>
          <p:cNvSpPr>
            <a:spLocks noChangeArrowheads="1"/>
          </p:cNvSpPr>
          <p:nvPr/>
        </p:nvSpPr>
        <p:spPr bwMode="auto">
          <a:xfrm>
            <a:off x="5633280" y="164065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Year</a:t>
            </a:r>
          </a:p>
        </p:txBody>
      </p:sp>
      <p:sp>
        <p:nvSpPr>
          <p:cNvPr id="13" name="Oval 25"/>
          <p:cNvSpPr>
            <a:spLocks noChangeArrowheads="1"/>
          </p:cNvSpPr>
          <p:nvPr/>
        </p:nvSpPr>
        <p:spPr bwMode="auto">
          <a:xfrm>
            <a:off x="3423934" y="164065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Category</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4" name="AutoShape 26"/>
          <p:cNvCxnSpPr>
            <a:cxnSpLocks noChangeShapeType="1"/>
            <a:endCxn id="13" idx="4"/>
          </p:cNvCxnSpPr>
          <p:nvPr/>
        </p:nvCxnSpPr>
        <p:spPr bwMode="auto">
          <a:xfrm flipV="1">
            <a:off x="2903348" y="2097857"/>
            <a:ext cx="1206386"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5" name="AutoShape 27"/>
          <p:cNvCxnSpPr>
            <a:cxnSpLocks noChangeShapeType="1"/>
            <a:endCxn id="10" idx="3"/>
          </p:cNvCxnSpPr>
          <p:nvPr/>
        </p:nvCxnSpPr>
        <p:spPr bwMode="auto">
          <a:xfrm flipV="1">
            <a:off x="3219418" y="2747839"/>
            <a:ext cx="1026781" cy="14623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6" name="AutoShape 28"/>
          <p:cNvCxnSpPr>
            <a:cxnSpLocks noChangeShapeType="1"/>
            <a:stCxn id="9" idx="0"/>
            <a:endCxn id="11" idx="5"/>
          </p:cNvCxnSpPr>
          <p:nvPr/>
        </p:nvCxnSpPr>
        <p:spPr bwMode="auto">
          <a:xfrm flipH="1" flipV="1">
            <a:off x="2144906" y="2489871"/>
            <a:ext cx="389453" cy="40420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 name="AutoShape 29"/>
          <p:cNvCxnSpPr>
            <a:cxnSpLocks noChangeShapeType="1"/>
            <a:stCxn id="7" idx="0"/>
            <a:endCxn id="12" idx="4"/>
          </p:cNvCxnSpPr>
          <p:nvPr/>
        </p:nvCxnSpPr>
        <p:spPr bwMode="auto">
          <a:xfrm flipV="1">
            <a:off x="6319080" y="2097857"/>
            <a:ext cx="0"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 name="AutoShape 30"/>
          <p:cNvCxnSpPr>
            <a:cxnSpLocks noChangeShapeType="1"/>
            <a:stCxn id="7" idx="3"/>
            <a:endCxn id="8" idx="1"/>
          </p:cNvCxnSpPr>
          <p:nvPr/>
        </p:nvCxnSpPr>
        <p:spPr bwMode="auto">
          <a:xfrm>
            <a:off x="7004880" y="3122674"/>
            <a:ext cx="1988345" cy="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9" name="Oval 19"/>
          <p:cNvSpPr>
            <a:spLocks noChangeArrowheads="1"/>
          </p:cNvSpPr>
          <p:nvPr/>
        </p:nvSpPr>
        <p:spPr bwMode="auto">
          <a:xfrm>
            <a:off x="9995095" y="209962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Address</a:t>
            </a:r>
          </a:p>
        </p:txBody>
      </p:sp>
      <p:sp>
        <p:nvSpPr>
          <p:cNvPr id="20" name="Oval 20"/>
          <p:cNvSpPr>
            <a:spLocks noChangeArrowheads="1"/>
          </p:cNvSpPr>
          <p:nvPr/>
        </p:nvSpPr>
        <p:spPr bwMode="auto">
          <a:xfrm>
            <a:off x="7513451" y="211590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1" name="Straight Connector 20"/>
          <p:cNvCxnSpPr>
            <a:stCxn id="20" idx="5"/>
            <a:endCxn id="8" idx="0"/>
          </p:cNvCxnSpPr>
          <p:nvPr/>
        </p:nvCxnSpPr>
        <p:spPr>
          <a:xfrm>
            <a:off x="8684185" y="2506152"/>
            <a:ext cx="994840" cy="387922"/>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p:cNvCxnSpPr>
            <a:endCxn id="8" idx="0"/>
          </p:cNvCxnSpPr>
          <p:nvPr/>
        </p:nvCxnSpPr>
        <p:spPr>
          <a:xfrm flipH="1">
            <a:off x="9679025" y="2523349"/>
            <a:ext cx="670674" cy="370725"/>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p:cNvCxnSpPr>
            <a:stCxn id="7" idx="1"/>
            <a:endCxn id="9" idx="3"/>
          </p:cNvCxnSpPr>
          <p:nvPr/>
        </p:nvCxnSpPr>
        <p:spPr>
          <a:xfrm flipH="1">
            <a:off x="3220159" y="3122674"/>
            <a:ext cx="2413121" cy="0"/>
          </a:xfrm>
          <a:prstGeom prst="line">
            <a:avLst/>
          </a:prstGeom>
          <a:ln w="12700"/>
        </p:spPr>
        <p:style>
          <a:lnRef idx="1">
            <a:schemeClr val="dk1"/>
          </a:lnRef>
          <a:fillRef idx="0">
            <a:schemeClr val="dk1"/>
          </a:fillRef>
          <a:effectRef idx="0">
            <a:schemeClr val="dk1"/>
          </a:effectRef>
          <a:fontRef idx="minor">
            <a:schemeClr val="tx1"/>
          </a:fontRef>
        </p:style>
      </p:cxnSp>
      <p:sp>
        <p:nvSpPr>
          <p:cNvPr id="40" name="Rounded Rectangle 39"/>
          <p:cNvSpPr/>
          <p:nvPr/>
        </p:nvSpPr>
        <p:spPr>
          <a:xfrm>
            <a:off x="3360434" y="1521070"/>
            <a:ext cx="5569291" cy="1968500"/>
          </a:xfrm>
          <a:prstGeom prst="roundRect">
            <a:avLst>
              <a:gd name="adj" fmla="val 8201"/>
            </a:avLst>
          </a:prstGeom>
          <a:noFill/>
          <a:ln w="38100">
            <a:solidFill>
              <a:schemeClr val="accent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Rounded Rectangle 40"/>
          <p:cNvSpPr/>
          <p:nvPr/>
        </p:nvSpPr>
        <p:spPr>
          <a:xfrm>
            <a:off x="7251369" y="2009429"/>
            <a:ext cx="4172130" cy="1843232"/>
          </a:xfrm>
          <a:prstGeom prst="roundRect">
            <a:avLst>
              <a:gd name="adj" fmla="val 8201"/>
            </a:avLst>
          </a:prstGeom>
          <a:noFill/>
          <a:ln w="38100">
            <a:solidFill>
              <a:schemeClr val="accent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ounded Rectangle 41"/>
          <p:cNvSpPr/>
          <p:nvPr/>
        </p:nvSpPr>
        <p:spPr>
          <a:xfrm>
            <a:off x="835138" y="1406609"/>
            <a:ext cx="4734641" cy="2446052"/>
          </a:xfrm>
          <a:prstGeom prst="roundRect">
            <a:avLst>
              <a:gd name="adj" fmla="val 8201"/>
            </a:avLst>
          </a:prstGeom>
          <a:noFill/>
          <a:ln w="38100">
            <a:solidFill>
              <a:schemeClr val="accent4"/>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Date Placeholder 2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400FB55-497C-426A-B214-BFFC89548CAC}"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5" name="Footer Placeholder 2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26" name="Slide Number Placeholder 2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p:cNvSpPr>
            <a:spLocks noGrp="1"/>
          </p:cNvSpPr>
          <p:nvPr>
            <p:ph type="title"/>
          </p:nvPr>
        </p:nvSpPr>
        <p:spPr>
          <a:xfrm>
            <a:off x="1097280" y="123091"/>
            <a:ext cx="10058400" cy="999718"/>
          </a:xfrm>
        </p:spPr>
        <p:txBody>
          <a:bodyPr>
            <a:normAutofit/>
          </a:bodyPr>
          <a:lstStyle/>
          <a:p>
            <a:r>
              <a:rPr lang="zh-CN" altLang="en-US" dirty="0"/>
              <a:t>从“表间关系”到“关系表”</a:t>
            </a:r>
            <a:endParaRPr lang="en-US" dirty="0"/>
          </a:p>
        </p:txBody>
      </p:sp>
    </p:spTree>
    <p:extLst>
      <p:ext uri="{BB962C8B-B14F-4D97-AF65-F5344CB8AC3E}">
        <p14:creationId xmlns:p14="http://schemas.microsoft.com/office/powerpoint/2010/main" val="203994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合并关系表（</a:t>
            </a:r>
            <a:r>
              <a:rPr lang="en-US" dirty="0"/>
              <a:t>Relations</a:t>
            </a:r>
            <a:r>
              <a:rPr lang="zh-CN" altLang="en-US" dirty="0"/>
              <a:t>）</a:t>
            </a:r>
            <a:endParaRPr lang="en-US" dirty="0"/>
          </a:p>
        </p:txBody>
      </p:sp>
      <p:sp>
        <p:nvSpPr>
          <p:cNvPr id="3" name="Content Placeholder 2"/>
          <p:cNvSpPr>
            <a:spLocks noGrp="1"/>
          </p:cNvSpPr>
          <p:nvPr>
            <p:ph idx="1"/>
          </p:nvPr>
        </p:nvSpPr>
        <p:spPr/>
        <p:txBody>
          <a:bodyPr/>
          <a:lstStyle/>
          <a:p>
            <a:r>
              <a:rPr lang="zh-CN" altLang="en-US" dirty="0">
                <a:solidFill>
                  <a:srgbClr val="FF0000"/>
                </a:solidFill>
              </a:rPr>
              <a:t>如何处理多对一关系</a:t>
            </a:r>
            <a:r>
              <a:rPr lang="en-US" dirty="0">
                <a:solidFill>
                  <a:srgbClr val="FF0000"/>
                </a:solidFill>
              </a:rPr>
              <a:t>?</a:t>
            </a:r>
          </a:p>
          <a:p>
            <a:endParaRPr lang="en-US" dirty="0">
              <a:solidFill>
                <a:srgbClr val="FF0000"/>
              </a:solidFill>
            </a:endParaRPr>
          </a:p>
          <a:p>
            <a:endParaRPr lang="en-US" dirty="0"/>
          </a:p>
          <a:p>
            <a:pPr marL="0" indent="0">
              <a:buNone/>
            </a:pPr>
            <a:endParaRPr lang="en-US" dirty="0"/>
          </a:p>
          <a:p>
            <a:pPr>
              <a:lnSpc>
                <a:spcPct val="120000"/>
              </a:lnSpc>
            </a:pPr>
            <a:r>
              <a:rPr lang="zh-CN" altLang="en-US" dirty="0"/>
              <a:t>当</a:t>
            </a:r>
            <a:r>
              <a:rPr lang="en-US" altLang="zh-CN" dirty="0"/>
              <a:t>E</a:t>
            </a:r>
            <a:r>
              <a:rPr lang="zh-CN" altLang="en-US" dirty="0"/>
              <a:t>到</a:t>
            </a:r>
            <a:r>
              <a:rPr lang="en-US" altLang="zh-CN" dirty="0"/>
              <a:t>F</a:t>
            </a:r>
            <a:r>
              <a:rPr lang="zh-CN" altLang="en-US" dirty="0"/>
              <a:t>有一个多对一关系时，</a:t>
            </a:r>
            <a:r>
              <a:rPr lang="en-US" altLang="zh-CN" dirty="0"/>
              <a:t>R</a:t>
            </a:r>
            <a:r>
              <a:rPr lang="zh-CN" altLang="en-US" dirty="0"/>
              <a:t>和</a:t>
            </a:r>
            <a:r>
              <a:rPr lang="en-US" altLang="zh-CN" dirty="0"/>
              <a:t>E</a:t>
            </a:r>
            <a:r>
              <a:rPr lang="zh-CN" altLang="en-US" dirty="0"/>
              <a:t>需要通过一个包含以下内容的模式组合为一个关系：</a:t>
            </a:r>
            <a:endParaRPr lang="en-US" altLang="zh-CN" dirty="0"/>
          </a:p>
          <a:p>
            <a:pPr lvl="1">
              <a:lnSpc>
                <a:spcPct val="120000"/>
              </a:lnSpc>
            </a:pPr>
            <a:r>
              <a:rPr lang="en-US" dirty="0"/>
              <a:t>E</a:t>
            </a:r>
            <a:r>
              <a:rPr lang="zh-CN" altLang="en-US" dirty="0"/>
              <a:t>的所有属性</a:t>
            </a:r>
            <a:endParaRPr lang="en-US" dirty="0"/>
          </a:p>
          <a:p>
            <a:pPr lvl="1">
              <a:lnSpc>
                <a:spcPct val="120000"/>
              </a:lnSpc>
            </a:pPr>
            <a:r>
              <a:rPr lang="en-US" dirty="0"/>
              <a:t>F</a:t>
            </a:r>
            <a:r>
              <a:rPr lang="zh-CN" altLang="en-US" dirty="0"/>
              <a:t>的主属性</a:t>
            </a:r>
            <a:endParaRPr lang="en-US" dirty="0"/>
          </a:p>
          <a:p>
            <a:pPr lvl="1">
              <a:lnSpc>
                <a:spcPct val="120000"/>
              </a:lnSpc>
            </a:pPr>
            <a:r>
              <a:rPr lang="zh-CN" altLang="en-US" dirty="0"/>
              <a:t>属于</a:t>
            </a:r>
            <a:r>
              <a:rPr lang="en-US" altLang="zh-CN" dirty="0"/>
              <a:t>R</a:t>
            </a:r>
            <a:r>
              <a:rPr lang="zh-CN" altLang="en-US" dirty="0"/>
              <a:t>的任何属性</a:t>
            </a:r>
            <a:endParaRPr lang="en-US" dirty="0"/>
          </a:p>
        </p:txBody>
      </p:sp>
      <p:sp>
        <p:nvSpPr>
          <p:cNvPr id="8" name="Rectangle 6"/>
          <p:cNvSpPr>
            <a:spLocks noChangeArrowheads="1"/>
          </p:cNvSpPr>
          <p:nvPr/>
        </p:nvSpPr>
        <p:spPr bwMode="auto">
          <a:xfrm>
            <a:off x="2895056" y="2390336"/>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t>
            </a:r>
          </a:p>
        </p:txBody>
      </p:sp>
      <p:sp>
        <p:nvSpPr>
          <p:cNvPr id="11" name="AutoShape 7"/>
          <p:cNvSpPr>
            <a:spLocks noChangeArrowheads="1"/>
          </p:cNvSpPr>
          <p:nvPr/>
        </p:nvSpPr>
        <p:spPr bwMode="auto">
          <a:xfrm>
            <a:off x="5117656" y="2393866"/>
            <a:ext cx="1463040" cy="457200"/>
          </a:xfrm>
          <a:prstGeom prst="diamond">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a:t>
            </a:r>
          </a:p>
        </p:txBody>
      </p:sp>
      <p:sp>
        <p:nvSpPr>
          <p:cNvPr id="13" name="Rectangle 6"/>
          <p:cNvSpPr>
            <a:spLocks noChangeArrowheads="1"/>
          </p:cNvSpPr>
          <p:nvPr/>
        </p:nvSpPr>
        <p:spPr bwMode="auto">
          <a:xfrm>
            <a:off x="7436031" y="2390336"/>
            <a:ext cx="1371600" cy="457200"/>
          </a:xfrm>
          <a:prstGeom prst="rect">
            <a:avLst/>
          </a:prstGeom>
          <a:ln w="12700" cmpd="sng">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a:t>
            </a:r>
          </a:p>
        </p:txBody>
      </p:sp>
      <p:cxnSp>
        <p:nvCxnSpPr>
          <p:cNvPr id="14" name="Straight Connector 13"/>
          <p:cNvCxnSpPr>
            <a:stCxn id="8" idx="3"/>
            <a:endCxn id="11" idx="1"/>
          </p:cNvCxnSpPr>
          <p:nvPr/>
        </p:nvCxnSpPr>
        <p:spPr>
          <a:xfrm>
            <a:off x="4266656" y="2618936"/>
            <a:ext cx="851000" cy="353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11" idx="3"/>
            <a:endCxn id="13" idx="1"/>
          </p:cNvCxnSpPr>
          <p:nvPr/>
        </p:nvCxnSpPr>
        <p:spPr>
          <a:xfrm flipV="1">
            <a:off x="6580696" y="2618936"/>
            <a:ext cx="855335" cy="353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361AD4F-FBB4-4A74-96C0-74456AAF138C}"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Footer Placeholder 8"/>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8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合并关系表</a:t>
            </a:r>
            <a:endParaRPr lang="en-US" dirty="0"/>
          </a:p>
        </p:txBody>
      </p:sp>
      <p:sp>
        <p:nvSpPr>
          <p:cNvPr id="3" name="Content Placeholder 2"/>
          <p:cNvSpPr>
            <a:spLocks noGrp="1"/>
          </p:cNvSpPr>
          <p:nvPr>
            <p:ph idx="1"/>
          </p:nvPr>
        </p:nvSpPr>
        <p:spPr>
          <a:xfrm>
            <a:off x="1097280" y="4256926"/>
            <a:ext cx="10058400" cy="2044300"/>
          </a:xfrm>
        </p:spPr>
        <p:txBody>
          <a:bodyPr>
            <a:normAutofit/>
          </a:bodyPr>
          <a:lstStyle/>
          <a:p>
            <a:pPr>
              <a:lnSpc>
                <a:spcPct val="120000"/>
              </a:lnSpc>
            </a:pPr>
            <a:r>
              <a:rPr lang="zh-CN" altLang="en-US" dirty="0">
                <a:solidFill>
                  <a:srgbClr val="FF0000"/>
                </a:solidFill>
              </a:rPr>
              <a:t>我们需要多少关系表</a:t>
            </a:r>
            <a:r>
              <a:rPr lang="en-US" dirty="0">
                <a:solidFill>
                  <a:srgbClr val="FF0000"/>
                </a:solidFill>
              </a:rPr>
              <a:t>?</a:t>
            </a:r>
          </a:p>
          <a:p>
            <a:pPr>
              <a:lnSpc>
                <a:spcPct val="120000"/>
              </a:lnSpc>
            </a:pPr>
            <a:r>
              <a:rPr lang="zh-CN" altLang="en-US" dirty="0"/>
              <a:t>两个！不需要</a:t>
            </a:r>
            <a:r>
              <a:rPr lang="en-US" altLang="zh-CN" b="1" dirty="0"/>
              <a:t>Make</a:t>
            </a:r>
            <a:r>
              <a:rPr lang="en-US" altLang="zh-CN" dirty="0"/>
              <a:t>. </a:t>
            </a:r>
            <a:r>
              <a:rPr lang="en-US" altLang="zh-CN" b="1" dirty="0"/>
              <a:t>Products</a:t>
            </a:r>
            <a:r>
              <a:rPr lang="zh-CN" altLang="en-US" dirty="0"/>
              <a:t>，可以修改为包括</a:t>
            </a:r>
            <a:r>
              <a:rPr lang="en-US" altLang="zh-CN" b="1" dirty="0"/>
              <a:t>Year</a:t>
            </a:r>
            <a:r>
              <a:rPr lang="zh-CN" altLang="en-US" dirty="0"/>
              <a:t>和</a:t>
            </a:r>
            <a:r>
              <a:rPr lang="en-US" altLang="zh-CN" b="1" dirty="0" err="1"/>
              <a:t>Companies.Name</a:t>
            </a:r>
            <a:r>
              <a:rPr lang="zh-CN" altLang="en-US" dirty="0"/>
              <a:t>的</a:t>
            </a:r>
            <a:r>
              <a:rPr lang="en-US" altLang="zh-CN" b="1" dirty="0"/>
              <a:t>Products</a:t>
            </a:r>
            <a:r>
              <a:rPr lang="zh-CN" altLang="en-US" dirty="0"/>
              <a:t>表，</a:t>
            </a:r>
            <a:r>
              <a:rPr lang="en-US" altLang="zh-CN" dirty="0"/>
              <a:t> </a:t>
            </a:r>
            <a:r>
              <a:rPr lang="en-US" altLang="zh-CN" b="1" dirty="0"/>
              <a:t>Companies</a:t>
            </a:r>
            <a:r>
              <a:rPr lang="zh-CN" altLang="en-US" dirty="0"/>
              <a:t>是另外一个关系表。</a:t>
            </a:r>
          </a:p>
        </p:txBody>
      </p:sp>
      <p:sp>
        <p:nvSpPr>
          <p:cNvPr id="25" name="AutoShape 14"/>
          <p:cNvSpPr>
            <a:spLocks noChangeArrowheads="1"/>
          </p:cNvSpPr>
          <p:nvPr/>
        </p:nvSpPr>
        <p:spPr bwMode="auto">
          <a:xfrm>
            <a:off x="5422265" y="2858904"/>
            <a:ext cx="1371600" cy="457200"/>
          </a:xfrm>
          <a:prstGeom prst="diamond">
            <a:avLst/>
          </a:prstGeom>
          <a:ln w="12700">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Make</a:t>
            </a:r>
          </a:p>
        </p:txBody>
      </p:sp>
      <p:sp>
        <p:nvSpPr>
          <p:cNvPr id="26" name="Rectangle 15"/>
          <p:cNvSpPr>
            <a:spLocks noChangeArrowheads="1"/>
          </p:cNvSpPr>
          <p:nvPr/>
        </p:nvSpPr>
        <p:spPr bwMode="auto">
          <a:xfrm>
            <a:off x="8381813" y="2858904"/>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Companies</a:t>
            </a:r>
          </a:p>
        </p:txBody>
      </p:sp>
      <p:sp>
        <p:nvSpPr>
          <p:cNvPr id="27" name="Rectangle 16"/>
          <p:cNvSpPr>
            <a:spLocks noChangeArrowheads="1"/>
          </p:cNvSpPr>
          <p:nvPr/>
        </p:nvSpPr>
        <p:spPr bwMode="auto">
          <a:xfrm>
            <a:off x="2462718" y="2858904"/>
            <a:ext cx="1371600" cy="457200"/>
          </a:xfrm>
          <a:prstGeom prst="rect">
            <a:avLst/>
          </a:prstGeom>
          <a:ln w="12700">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Products</a:t>
            </a:r>
          </a:p>
        </p:txBody>
      </p:sp>
      <p:sp>
        <p:nvSpPr>
          <p:cNvPr id="28" name="Oval 17"/>
          <p:cNvSpPr>
            <a:spLocks noChangeArrowheads="1"/>
          </p:cNvSpPr>
          <p:nvPr/>
        </p:nvSpPr>
        <p:spPr bwMode="auto">
          <a:xfrm>
            <a:off x="3834762" y="20644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Oval 18"/>
          <p:cNvSpPr>
            <a:spLocks noChangeArrowheads="1"/>
          </p:cNvSpPr>
          <p:nvPr/>
        </p:nvSpPr>
        <p:spPr bwMode="auto">
          <a:xfrm>
            <a:off x="1090675" y="20644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Category</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Oval 24"/>
          <p:cNvSpPr>
            <a:spLocks noChangeArrowheads="1"/>
          </p:cNvSpPr>
          <p:nvPr/>
        </p:nvSpPr>
        <p:spPr bwMode="auto">
          <a:xfrm>
            <a:off x="5422265" y="160548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Year</a:t>
            </a:r>
          </a:p>
        </p:txBody>
      </p:sp>
      <p:sp>
        <p:nvSpPr>
          <p:cNvPr id="31" name="Oval 25"/>
          <p:cNvSpPr>
            <a:spLocks noChangeArrowheads="1"/>
          </p:cNvSpPr>
          <p:nvPr/>
        </p:nvSpPr>
        <p:spPr bwMode="auto">
          <a:xfrm>
            <a:off x="2462718" y="1605487"/>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Price</a:t>
            </a:r>
          </a:p>
        </p:txBody>
      </p:sp>
      <p:cxnSp>
        <p:nvCxnSpPr>
          <p:cNvPr id="32" name="AutoShape 26"/>
          <p:cNvCxnSpPr>
            <a:cxnSpLocks noChangeShapeType="1"/>
            <a:stCxn id="27" idx="0"/>
            <a:endCxn id="31" idx="4"/>
          </p:cNvCxnSpPr>
          <p:nvPr/>
        </p:nvCxnSpPr>
        <p:spPr bwMode="auto">
          <a:xfrm flipV="1">
            <a:off x="3148518" y="2062687"/>
            <a:ext cx="0"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 name="AutoShape 27"/>
          <p:cNvCxnSpPr>
            <a:cxnSpLocks noChangeShapeType="1"/>
            <a:stCxn id="27" idx="0"/>
            <a:endCxn id="28" idx="3"/>
          </p:cNvCxnSpPr>
          <p:nvPr/>
        </p:nvCxnSpPr>
        <p:spPr bwMode="auto">
          <a:xfrm flipV="1">
            <a:off x="3148518" y="2454701"/>
            <a:ext cx="887110" cy="40420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4" name="AutoShape 28"/>
          <p:cNvCxnSpPr>
            <a:cxnSpLocks noChangeShapeType="1"/>
            <a:stCxn id="27" idx="0"/>
            <a:endCxn id="29" idx="5"/>
          </p:cNvCxnSpPr>
          <p:nvPr/>
        </p:nvCxnSpPr>
        <p:spPr bwMode="auto">
          <a:xfrm flipH="1" flipV="1">
            <a:off x="2261409" y="2454701"/>
            <a:ext cx="887109" cy="404203"/>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5" name="AutoShape 29"/>
          <p:cNvCxnSpPr>
            <a:cxnSpLocks noChangeShapeType="1"/>
            <a:stCxn id="25" idx="0"/>
            <a:endCxn id="30" idx="4"/>
          </p:cNvCxnSpPr>
          <p:nvPr/>
        </p:nvCxnSpPr>
        <p:spPr bwMode="auto">
          <a:xfrm flipV="1">
            <a:off x="6108065" y="2062687"/>
            <a:ext cx="0" cy="79621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6" name="AutoShape 30"/>
          <p:cNvCxnSpPr>
            <a:cxnSpLocks noChangeShapeType="1"/>
            <a:stCxn id="25" idx="3"/>
            <a:endCxn id="26" idx="1"/>
          </p:cNvCxnSpPr>
          <p:nvPr/>
        </p:nvCxnSpPr>
        <p:spPr bwMode="auto">
          <a:xfrm>
            <a:off x="6793865" y="3087504"/>
            <a:ext cx="1587948" cy="0"/>
          </a:xfrm>
          <a:prstGeom prst="straightConnector1">
            <a:avLst/>
          </a:prstGeom>
          <a:noFill/>
          <a:ln w="12700">
            <a:solidFill>
              <a:schemeClr val="tx1"/>
            </a:solidFill>
            <a:round/>
            <a:headEnd/>
            <a:tailEnd type="arrow"/>
          </a:ln>
          <a:extLst>
            <a:ext uri="{909E8E84-426E-40DD-AFC4-6F175D3DCCD1}">
              <a14:hiddenFill xmlns:a14="http://schemas.microsoft.com/office/drawing/2010/main">
                <a:noFill/>
              </a14:hiddenFill>
            </a:ext>
          </a:extLst>
        </p:spPr>
      </p:cxnSp>
      <p:sp>
        <p:nvSpPr>
          <p:cNvPr id="37" name="Oval 19"/>
          <p:cNvSpPr>
            <a:spLocks noChangeArrowheads="1"/>
          </p:cNvSpPr>
          <p:nvPr/>
        </p:nvSpPr>
        <p:spPr bwMode="auto">
          <a:xfrm>
            <a:off x="9383683" y="2064456"/>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Address</a:t>
            </a:r>
          </a:p>
        </p:txBody>
      </p:sp>
      <p:sp>
        <p:nvSpPr>
          <p:cNvPr id="38" name="Oval 20"/>
          <p:cNvSpPr>
            <a:spLocks noChangeArrowheads="1"/>
          </p:cNvSpPr>
          <p:nvPr/>
        </p:nvSpPr>
        <p:spPr bwMode="auto">
          <a:xfrm>
            <a:off x="7326284" y="2080894"/>
            <a:ext cx="1371600" cy="457200"/>
          </a:xfrm>
          <a:prstGeom prst="ellipse">
            <a:avLst/>
          </a:prstGeom>
          <a:ln w="12700">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Name</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9" name="Straight Connector 38"/>
          <p:cNvCxnSpPr>
            <a:stCxn id="38" idx="5"/>
            <a:endCxn id="26" idx="0"/>
          </p:cNvCxnSpPr>
          <p:nvPr/>
        </p:nvCxnSpPr>
        <p:spPr>
          <a:xfrm>
            <a:off x="8497018" y="2471139"/>
            <a:ext cx="570595" cy="387765"/>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p:cNvCxnSpPr>
            <a:endCxn id="26" idx="0"/>
          </p:cNvCxnSpPr>
          <p:nvPr/>
        </p:nvCxnSpPr>
        <p:spPr>
          <a:xfrm flipH="1">
            <a:off x="9067613" y="2488179"/>
            <a:ext cx="670674" cy="370725"/>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p:cNvCxnSpPr>
            <a:stCxn id="25" idx="1"/>
            <a:endCxn id="27" idx="3"/>
          </p:cNvCxnSpPr>
          <p:nvPr/>
        </p:nvCxnSpPr>
        <p:spPr>
          <a:xfrm flipH="1">
            <a:off x="3834318" y="3087504"/>
            <a:ext cx="1587947" cy="0"/>
          </a:xfrm>
          <a:prstGeom prst="line">
            <a:avLst/>
          </a:prstGeom>
          <a:ln w="12700"/>
        </p:spPr>
        <p:style>
          <a:lnRef idx="1">
            <a:schemeClr val="dk1"/>
          </a:lnRef>
          <a:fillRef idx="0">
            <a:schemeClr val="dk1"/>
          </a:fillRef>
          <a:effectRef idx="0">
            <a:schemeClr val="dk1"/>
          </a:effectRef>
          <a:fontRef idx="minor">
            <a:schemeClr val="tx1"/>
          </a:fontRef>
        </p:style>
      </p:cxn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12C4200-C3F1-4095-8253-7B58409CD0CE}" type="datetime1">
              <a:rPr kumimoji="0" lang="en-US" sz="9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1/24/2021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Transportation Big Data Analytics</a:t>
            </a: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5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54181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21280</TotalTime>
  <Words>7308</Words>
  <Application>Microsoft Office PowerPoint</Application>
  <PresentationFormat>宽屏</PresentationFormat>
  <Paragraphs>1050</Paragraphs>
  <Slides>43</Slides>
  <Notes>42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43</vt:i4>
      </vt:variant>
    </vt:vector>
  </HeadingPairs>
  <TitlesOfParts>
    <vt:vector size="52" baseType="lpstr">
      <vt:lpstr>等线</vt:lpstr>
      <vt:lpstr>宋体</vt:lpstr>
      <vt:lpstr>Arial</vt:lpstr>
      <vt:lpstr>Calibri</vt:lpstr>
      <vt:lpstr>Calibri Light</vt:lpstr>
      <vt:lpstr>Times New Roman</vt:lpstr>
      <vt:lpstr>Wingdings</vt:lpstr>
      <vt:lpstr>Retrospect</vt:lpstr>
      <vt:lpstr>1_Retrospect</vt:lpstr>
      <vt:lpstr>关系型数据模型</vt:lpstr>
      <vt:lpstr>实例 vs. 模式</vt:lpstr>
      <vt:lpstr>从E / R图到关系模式</vt:lpstr>
      <vt:lpstr>从实体集到关系</vt:lpstr>
      <vt:lpstr>从“表间关系” 到“关系表”</vt:lpstr>
      <vt:lpstr>从“表间关系”到“关系表”</vt:lpstr>
      <vt:lpstr>从“表间关系”到“关系表”</vt:lpstr>
      <vt:lpstr>合并关系表（Relations）</vt:lpstr>
      <vt:lpstr>合并关系表</vt:lpstr>
      <vt:lpstr>合并关系表</vt:lpstr>
      <vt:lpstr>合并关系表</vt:lpstr>
      <vt:lpstr>从“表间关系”到“关系表”</vt:lpstr>
      <vt:lpstr>从“表间关系”到“关系表”</vt:lpstr>
      <vt:lpstr>从子类到关系表</vt:lpstr>
      <vt:lpstr>从子类到关系表</vt:lpstr>
      <vt:lpstr>从子类到关系表</vt:lpstr>
      <vt:lpstr>处理弱实体集</vt:lpstr>
      <vt:lpstr>规范化</vt:lpstr>
      <vt:lpstr>函数依赖</vt:lpstr>
      <vt:lpstr>函数依赖</vt:lpstr>
      <vt:lpstr>函数依赖</vt:lpstr>
      <vt:lpstr>函数依赖</vt:lpstr>
      <vt:lpstr>函数依赖</vt:lpstr>
      <vt:lpstr>分解关系表</vt:lpstr>
      <vt:lpstr>功能依赖</vt:lpstr>
      <vt:lpstr>规范化</vt:lpstr>
      <vt:lpstr>Boyce-Codd范式</vt:lpstr>
      <vt:lpstr>Boyce-Codd范式</vt:lpstr>
      <vt:lpstr>Boyce-Codd范式</vt:lpstr>
      <vt:lpstr>Boyce-Codd范式</vt:lpstr>
      <vt:lpstr>转化为BCNF</vt:lpstr>
      <vt:lpstr>转化为BCNF</vt:lpstr>
      <vt:lpstr>转化为BCNF</vt:lpstr>
      <vt:lpstr>转化为BCNF</vt:lpstr>
      <vt:lpstr>转化为BCNF</vt:lpstr>
      <vt:lpstr>其他范式</vt:lpstr>
      <vt:lpstr>其他正常形式</vt:lpstr>
      <vt:lpstr>其他范式</vt:lpstr>
      <vt:lpstr>关系表示例</vt:lpstr>
      <vt:lpstr>Boyce-Codd与第三范式</vt:lpstr>
      <vt:lpstr>关系表示例</vt:lpstr>
      <vt:lpstr>关系表示例</vt:lpstr>
      <vt:lpstr>关系表示例</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LYJ</cp:lastModifiedBy>
  <cp:revision>390</cp:revision>
  <dcterms:created xsi:type="dcterms:W3CDTF">2016-12-05T18:51:00Z</dcterms:created>
  <dcterms:modified xsi:type="dcterms:W3CDTF">2021-01-24T08:13:28Z</dcterms:modified>
</cp:coreProperties>
</file>