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7"/>
  </p:notesMasterIdLst>
  <p:sldIdLst>
    <p:sldId id="256" r:id="rId2"/>
    <p:sldId id="345" r:id="rId3"/>
    <p:sldId id="346" r:id="rId4"/>
    <p:sldId id="267" r:id="rId5"/>
    <p:sldId id="361" r:id="rId6"/>
    <p:sldId id="362" r:id="rId7"/>
    <p:sldId id="360" r:id="rId8"/>
    <p:sldId id="363" r:id="rId9"/>
    <p:sldId id="364" r:id="rId10"/>
    <p:sldId id="365" r:id="rId11"/>
    <p:sldId id="366" r:id="rId12"/>
    <p:sldId id="367" r:id="rId13"/>
    <p:sldId id="368" r:id="rId14"/>
    <p:sldId id="370" r:id="rId15"/>
    <p:sldId id="369" r:id="rId16"/>
    <p:sldId id="371" r:id="rId17"/>
    <p:sldId id="372" r:id="rId18"/>
    <p:sldId id="373" r:id="rId19"/>
    <p:sldId id="374" r:id="rId20"/>
    <p:sldId id="375" r:id="rId21"/>
    <p:sldId id="376" r:id="rId22"/>
    <p:sldId id="377" r:id="rId23"/>
    <p:sldId id="378" r:id="rId24"/>
    <p:sldId id="381" r:id="rId25"/>
    <p:sldId id="379" r:id="rId26"/>
    <p:sldId id="380" r:id="rId27"/>
    <p:sldId id="382" r:id="rId28"/>
    <p:sldId id="383" r:id="rId29"/>
    <p:sldId id="384" r:id="rId30"/>
    <p:sldId id="385" r:id="rId31"/>
    <p:sldId id="386" r:id="rId32"/>
    <p:sldId id="387" r:id="rId33"/>
    <p:sldId id="388" r:id="rId34"/>
    <p:sldId id="389" r:id="rId35"/>
    <p:sldId id="390" r:id="rId36"/>
    <p:sldId id="425" r:id="rId37"/>
    <p:sldId id="391" r:id="rId38"/>
    <p:sldId id="392" r:id="rId39"/>
    <p:sldId id="393" r:id="rId40"/>
    <p:sldId id="394" r:id="rId41"/>
    <p:sldId id="303" r:id="rId42"/>
    <p:sldId id="395" r:id="rId43"/>
    <p:sldId id="426" r:id="rId44"/>
    <p:sldId id="427" r:id="rId45"/>
    <p:sldId id="418" r:id="rId46"/>
    <p:sldId id="403" r:id="rId47"/>
    <p:sldId id="402" r:id="rId48"/>
    <p:sldId id="424" r:id="rId49"/>
    <p:sldId id="416" r:id="rId50"/>
    <p:sldId id="419" r:id="rId51"/>
    <p:sldId id="420" r:id="rId52"/>
    <p:sldId id="421" r:id="rId53"/>
    <p:sldId id="422" r:id="rId54"/>
    <p:sldId id="423" r:id="rId55"/>
    <p:sldId id="429" r:id="rId56"/>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8686"/>
    <a:srgbClr val="0000FF"/>
    <a:srgbClr val="3B3BFF"/>
    <a:srgbClr val="008080"/>
    <a:srgbClr val="FF6803"/>
    <a:srgbClr val="F7A209"/>
    <a:srgbClr val="FFFFFF"/>
    <a:srgbClr val="FF4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63" autoAdjust="0"/>
    <p:restoredTop sz="95878" autoAdjust="0"/>
  </p:normalViewPr>
  <p:slideViewPr>
    <p:cSldViewPr snapToGrid="0">
      <p:cViewPr varScale="1">
        <p:scale>
          <a:sx n="56" d="100"/>
          <a:sy n="56" d="100"/>
        </p:scale>
        <p:origin x="108" y="124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ea typeface="宋体" panose="02010600030101010101" pitchFamily="2" charset="-122"/>
              </a:defRPr>
            </a:lvl1pPr>
          </a:lstStyle>
          <a:p>
            <a:endParaRPr lang="en-US" altLang="zh-CN"/>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anose="02010600030101010101" pitchFamily="2" charset="-122"/>
              </a:defRPr>
            </a:lvl1pPr>
          </a:lstStyle>
          <a:p>
            <a:fld id="{44F666C1-D52E-42BA-AA10-4BF03C51F6B3}" type="datetimeFigureOut">
              <a:rPr lang="en-US" altLang="zh-CN"/>
              <a:pPr/>
              <a:t>2/18/2021</a:t>
            </a:fld>
            <a:endParaRPr lang="en-US" altLang="zh-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ea typeface="宋体" panose="02010600030101010101" pitchFamily="2" charset="-122"/>
              </a:defRPr>
            </a:lvl1pPr>
          </a:lstStyle>
          <a:p>
            <a:endParaRPr lang="en-US" altLang="zh-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fld id="{44CA182E-5772-4B3A-B0A6-10BED76E951E}" type="slidenum">
              <a:rPr lang="en-US" altLang="zh-CN"/>
              <a:pPr/>
              <a:t>‹#›</a:t>
            </a:fld>
            <a:endParaRPr lang="en-US" altLang="zh-CN"/>
          </a:p>
        </p:txBody>
      </p:sp>
    </p:spTree>
    <p:extLst>
      <p:ext uri="{BB962C8B-B14F-4D97-AF65-F5344CB8AC3E}">
        <p14:creationId xmlns:p14="http://schemas.microsoft.com/office/powerpoint/2010/main" val="32005595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8" Type="http://schemas.openxmlformats.org/officeDocument/2006/relationships/hyperlink" Target="http://msdn.microsoft.com/en-us/library/bb677243.aspx" TargetMode="External"/><Relationship Id="rId3" Type="http://schemas.openxmlformats.org/officeDocument/2006/relationships/hyperlink" Target="http://msdn.microsoft.com/en-us/library/bb630352.aspx" TargetMode="External"/><Relationship Id="rId7" Type="http://schemas.openxmlformats.org/officeDocument/2006/relationships/hyperlink" Target="http://msdn.microsoft.com/en-us/library/ms187819.aspx" TargetMode="External"/><Relationship Id="rId2" Type="http://schemas.openxmlformats.org/officeDocument/2006/relationships/slide" Target="../slides/slide46.xml"/><Relationship Id="rId1" Type="http://schemas.openxmlformats.org/officeDocument/2006/relationships/notesMaster" Target="../notesMasters/notesMaster1.xml"/><Relationship Id="rId6" Type="http://schemas.openxmlformats.org/officeDocument/2006/relationships/hyperlink" Target="http://msdn.microsoft.com/en-us/library/ms182418.aspx" TargetMode="External"/><Relationship Id="rId5" Type="http://schemas.openxmlformats.org/officeDocument/2006/relationships/hyperlink" Target="http://msdn.microsoft.com/en-us/library/bb677335.aspx" TargetMode="External"/><Relationship Id="rId4" Type="http://schemas.openxmlformats.org/officeDocument/2006/relationships/hyperlink" Target="http://msdn.microsoft.com/en-us/library/bb630289.aspx" TargetMode="Externa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Project 1</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Teammates</a:t>
            </a: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FC9FED37-BF2B-4711-A99F-0C85A87B70EE}" type="slidenum">
              <a:rPr lang="en-US" altLang="zh-CN"/>
              <a:pPr/>
              <a:t>1</a:t>
            </a:fld>
            <a:endParaRPr lang="en-US" altLang="zh-CN"/>
          </a:p>
        </p:txBody>
      </p:sp>
    </p:spTree>
    <p:extLst>
      <p:ext uri="{BB962C8B-B14F-4D97-AF65-F5344CB8AC3E}">
        <p14:creationId xmlns:p14="http://schemas.microsoft.com/office/powerpoint/2010/main" val="3347476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Let us look at how to set the selection rules </a:t>
            </a:r>
            <a:r>
              <a:rPr lang="en-US" altLang="zh-CN">
                <a:cs typeface="等线"/>
              </a:rPr>
              <a:t>in WHERE clause</a:t>
            </a:r>
            <a:r>
              <a:rPr lang="en-US" altLang="zh-CN">
                <a:ea typeface="宋体" panose="02010600030101010101" pitchFamily="2" charset="-122"/>
              </a:rPr>
              <a:t>.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On the top here you can see a </a:t>
            </a:r>
            <a:r>
              <a:rPr lang="en-US" altLang="zh-CN">
                <a:cs typeface="等线"/>
              </a:rPr>
              <a:t>table</a:t>
            </a:r>
            <a:r>
              <a:rPr lang="en-US" altLang="zh-CN">
                <a:ea typeface="宋体" panose="02010600030101010101" pitchFamily="2" charset="-122"/>
              </a:rPr>
              <a:t> of common Boolean operators.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When the attributes we are dealing with are numbers, these have a literal interpretation. </a:t>
            </a:r>
          </a:p>
          <a:p>
            <a:pPr>
              <a:spcBef>
                <a:spcPct val="0"/>
              </a:spcBef>
            </a:pPr>
            <a:r>
              <a:rPr lang="en-US" altLang="zh-CN">
                <a:ea typeface="宋体" panose="02010600030101010101" pitchFamily="2" charset="-122"/>
              </a:rPr>
              <a:t>If we are dealing with text, the greater to/less than operators work in alphabetical or lexicographic ordering. </a:t>
            </a:r>
          </a:p>
          <a:p>
            <a:pPr>
              <a:spcBef>
                <a:spcPct val="0"/>
              </a:spcBef>
            </a:pPr>
            <a:r>
              <a:rPr lang="en-US" altLang="zh-CN">
                <a:ea typeface="宋体" panose="02010600030101010101" pitchFamily="2" charset="-122"/>
              </a:rPr>
              <a:t>For dates and time, smaller dates and times are said to be earlier.</a:t>
            </a:r>
            <a:endParaRPr lang="en-US" altLang="en-US"/>
          </a:p>
          <a:p>
            <a:pPr>
              <a:spcBef>
                <a:spcPct val="0"/>
              </a:spcBef>
            </a:pPr>
            <a:endParaRPr lang="en-US" altLang="zh-CN">
              <a:ea typeface="宋体" panose="02010600030101010101" pitchFamily="2" charset="-122"/>
            </a:endParaRP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06F47975-5411-42F7-BDC0-C21AA7E35E0C}" type="slidenum">
              <a:rPr lang="en-US" altLang="zh-CN"/>
              <a:pPr/>
              <a:t>10</a:t>
            </a:fld>
            <a:endParaRPr lang="en-US" altLang="zh-CN"/>
          </a:p>
        </p:txBody>
      </p:sp>
    </p:spTree>
    <p:extLst>
      <p:ext uri="{BB962C8B-B14F-4D97-AF65-F5344CB8AC3E}">
        <p14:creationId xmlns:p14="http://schemas.microsoft.com/office/powerpoint/2010/main" val="2847432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Here we just take a closer look at the LIKE operator</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If we want to search part of a text string in an attribute field, we can use the LIKE operator to find attribute names that contain the thing we are searching for.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The actual syntax for this is shown here. If I want to see whether a string s matches the pattern p, I write an expression “s LIKE p”.</a:t>
            </a:r>
          </a:p>
          <a:p>
            <a:pPr>
              <a:spcBef>
                <a:spcPct val="0"/>
              </a:spcBef>
            </a:pPr>
            <a:r>
              <a:rPr lang="en-US" altLang="zh-CN">
                <a:ea typeface="宋体" panose="02010600030101010101" pitchFamily="2" charset="-122"/>
              </a:rPr>
              <a:t>The pattern p may contain two special symbols.</a:t>
            </a:r>
          </a:p>
          <a:p>
            <a:pPr>
              <a:spcBef>
                <a:spcPct val="0"/>
              </a:spcBef>
              <a:buFontTx/>
              <a:buChar char="•"/>
            </a:pPr>
            <a:r>
              <a:rPr lang="en-US" altLang="zh-CN">
                <a:ea typeface="宋体" panose="02010600030101010101" pitchFamily="2" charset="-122"/>
              </a:rPr>
              <a:t>An underscore can be used to represent any single character.</a:t>
            </a:r>
          </a:p>
          <a:p>
            <a:pPr>
              <a:spcBef>
                <a:spcPct val="0"/>
              </a:spcBef>
              <a:buFontTx/>
              <a:buChar char="•"/>
            </a:pPr>
            <a:r>
              <a:rPr lang="en-US" altLang="zh-CN">
                <a:ea typeface="宋体" panose="02010600030101010101" pitchFamily="2" charset="-122"/>
              </a:rPr>
              <a:t>A percent sign can be used to represent any sequence of characters.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Let’s look at some examples.</a:t>
            </a: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596767B9-4D4F-415E-BBD6-F94FB50B3930}" type="slidenum">
              <a:rPr lang="en-US" altLang="zh-CN"/>
              <a:pPr/>
              <a:t>11</a:t>
            </a:fld>
            <a:endParaRPr lang="en-US" altLang="zh-CN"/>
          </a:p>
        </p:txBody>
      </p:sp>
    </p:spTree>
    <p:extLst>
      <p:ext uri="{BB962C8B-B14F-4D97-AF65-F5344CB8AC3E}">
        <p14:creationId xmlns:p14="http://schemas.microsoft.com/office/powerpoint/2010/main" val="671006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Let’s look at some examples.</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We may remember a movie called “Star something”, and we remember the word following star has four letters.</a:t>
            </a:r>
          </a:p>
          <a:p>
            <a:pPr>
              <a:spcBef>
                <a:spcPct val="0"/>
              </a:spcBef>
            </a:pPr>
            <a:r>
              <a:rPr lang="en-US" altLang="zh-CN">
                <a:ea typeface="宋体" panose="02010600030101010101" pitchFamily="2" charset="-122"/>
              </a:rPr>
              <a:t>So here I made a query to find the movie. I put a space followed by four underscores after the word “Star”. You can see from the result table that there are four movies having names fit this pattern. Probably “Star Wars” is the movie I am looking for.</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In another example, I want to find all movies with the word “Star” in their titles. So I put the percent signs at both ends of the word “Star”, which means that it will return rows where the word “Star” appears in any combination with other characters.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In the result table I actually get a hundreds of star movies. I just showed three lines here but you can see the variety of the movie titles this time.</a:t>
            </a:r>
            <a:endParaRPr lang="en-US" altLang="en-US"/>
          </a:p>
          <a:p>
            <a:pPr>
              <a:spcBef>
                <a:spcPct val="0"/>
              </a:spcBef>
            </a:pPr>
            <a:endParaRPr lang="en-US" altLang="zh-CN">
              <a:ea typeface="宋体" panose="02010600030101010101" pitchFamily="2" charset="-122"/>
            </a:endParaRP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40A4F805-3ABA-477E-BFAB-C4097B69AC1A}" type="slidenum">
              <a:rPr lang="en-US" altLang="zh-CN"/>
              <a:pPr/>
              <a:t>12</a:t>
            </a:fld>
            <a:endParaRPr lang="en-US" altLang="zh-CN"/>
          </a:p>
        </p:txBody>
      </p:sp>
    </p:spTree>
    <p:extLst>
      <p:ext uri="{BB962C8B-B14F-4D97-AF65-F5344CB8AC3E}">
        <p14:creationId xmlns:p14="http://schemas.microsoft.com/office/powerpoint/2010/main" val="2581255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I believe most of you are familiar with this, but just put this here for your reference.</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In the WHERE clause, logical operators can be used to connect different predicates. Typical logical operators are AND, OR, NOT</a:t>
            </a:r>
          </a:p>
          <a:p>
            <a:pPr>
              <a:spcBef>
                <a:spcPct val="0"/>
              </a:spcBef>
              <a:buFontTx/>
              <a:buChar char="•"/>
            </a:pPr>
            <a:r>
              <a:rPr lang="en-US" altLang="zh-CN">
                <a:ea typeface="宋体" panose="02010600030101010101" pitchFamily="2" charset="-122"/>
              </a:rPr>
              <a:t>AND: returns TRUE if both sides are TRUE </a:t>
            </a:r>
          </a:p>
          <a:p>
            <a:pPr>
              <a:spcBef>
                <a:spcPct val="0"/>
              </a:spcBef>
              <a:buFontTx/>
              <a:buChar char="•"/>
            </a:pPr>
            <a:r>
              <a:rPr lang="en-US" altLang="zh-CN">
                <a:ea typeface="宋体" panose="02010600030101010101" pitchFamily="2" charset="-122"/>
              </a:rPr>
              <a:t>OR: returns TRUE if either side is TRUE </a:t>
            </a:r>
          </a:p>
          <a:p>
            <a:pPr>
              <a:spcBef>
                <a:spcPct val="0"/>
              </a:spcBef>
              <a:buFontTx/>
              <a:buChar char="•"/>
            </a:pPr>
            <a:r>
              <a:rPr lang="en-US" altLang="zh-CN">
                <a:ea typeface="宋体" panose="02010600030101010101" pitchFamily="2" charset="-122"/>
              </a:rPr>
              <a:t>NOT: returns true if the following predicate is FALSE, and vice versa</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The right side table shows the precedence level of some common SQL operators.</a:t>
            </a:r>
          </a:p>
          <a:p>
            <a:pPr>
              <a:spcBef>
                <a:spcPct val="0"/>
              </a:spcBef>
            </a:pPr>
            <a:r>
              <a:rPr lang="en-US" altLang="zh-CN">
                <a:ea typeface="宋体" panose="02010600030101010101" pitchFamily="2" charset="-122"/>
              </a:rPr>
              <a:t>Note that among the three logical operators, NOT has the highest precedence level, while OR has the lowest precedence level.</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Also, you can use parenthesis to change the evaluation order. Here are some examples:</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TRUE OR TRUE AND FALSE </a:t>
            </a:r>
            <a:r>
              <a:rPr lang="en-US" altLang="zh-CN">
                <a:ea typeface="宋体" panose="02010600030101010101" pitchFamily="2" charset="-122"/>
                <a:sym typeface="Wingdings" panose="05000000000000000000" pitchFamily="2" charset="2"/>
              </a:rPr>
              <a:t> TRUE</a:t>
            </a:r>
            <a:endParaRPr lang="en-US" altLang="zh-CN">
              <a:ea typeface="宋体" panose="02010600030101010101" pitchFamily="2" charset="-122"/>
            </a:endParaRPr>
          </a:p>
          <a:p>
            <a:pPr>
              <a:spcBef>
                <a:spcPct val="0"/>
              </a:spcBef>
            </a:pPr>
            <a:r>
              <a:rPr lang="en-US" altLang="zh-CN">
                <a:ea typeface="宋体" panose="02010600030101010101" pitchFamily="2" charset="-122"/>
              </a:rPr>
              <a:t>(TRUE OR TRUE) AND FALSE </a:t>
            </a:r>
            <a:r>
              <a:rPr lang="en-US" altLang="zh-CN">
                <a:ea typeface="宋体" panose="02010600030101010101" pitchFamily="2" charset="-122"/>
                <a:sym typeface="Wingdings" panose="05000000000000000000" pitchFamily="2" charset="2"/>
              </a:rPr>
              <a:t> FALSE</a:t>
            </a:r>
            <a:endParaRPr lang="en-US" altLang="zh-CN">
              <a:ea typeface="宋体" panose="02010600030101010101" pitchFamily="2" charset="-122"/>
            </a:endParaRPr>
          </a:p>
          <a:p>
            <a:pPr>
              <a:spcBef>
                <a:spcPct val="0"/>
              </a:spcBef>
            </a:pPr>
            <a:r>
              <a:rPr lang="en-US" altLang="zh-CN">
                <a:ea typeface="宋体" panose="02010600030101010101" pitchFamily="2" charset="-122"/>
              </a:rPr>
              <a:t>FALSE AND FALSE OR TRUE </a:t>
            </a:r>
            <a:r>
              <a:rPr lang="en-US" altLang="zh-CN">
                <a:ea typeface="宋体" panose="02010600030101010101" pitchFamily="2" charset="-122"/>
                <a:sym typeface="Wingdings" panose="05000000000000000000" pitchFamily="2" charset="2"/>
              </a:rPr>
              <a:t> TRUE</a:t>
            </a:r>
            <a:endParaRPr lang="en-US" altLang="zh-CN">
              <a:ea typeface="宋体" panose="02010600030101010101" pitchFamily="2" charset="-122"/>
            </a:endParaRPr>
          </a:p>
          <a:p>
            <a:pPr>
              <a:spcBef>
                <a:spcPct val="0"/>
              </a:spcBef>
            </a:pPr>
            <a:r>
              <a:rPr lang="en-US" altLang="zh-CN">
                <a:ea typeface="宋体" panose="02010600030101010101" pitchFamily="2" charset="-122"/>
              </a:rPr>
              <a:t>FALSE AND (FALSE OR TRUE) </a:t>
            </a:r>
            <a:r>
              <a:rPr lang="en-US" altLang="zh-CN">
                <a:ea typeface="宋体" panose="02010600030101010101" pitchFamily="2" charset="-122"/>
                <a:sym typeface="Wingdings" panose="05000000000000000000" pitchFamily="2" charset="2"/>
              </a:rPr>
              <a:t> FALSE</a:t>
            </a:r>
            <a:endParaRPr lang="en-US" altLang="zh-CN">
              <a:ea typeface="宋体" panose="02010600030101010101" pitchFamily="2" charset="-122"/>
            </a:endParaRP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78677BAE-0523-4ECD-A031-B33EB41BE1ED}" type="slidenum">
              <a:rPr lang="en-US" altLang="zh-CN"/>
              <a:pPr/>
              <a:t>13</a:t>
            </a:fld>
            <a:endParaRPr lang="en-US" altLang="zh-CN"/>
          </a:p>
        </p:txBody>
      </p:sp>
    </p:spTree>
    <p:extLst>
      <p:ext uri="{BB962C8B-B14F-4D97-AF65-F5344CB8AC3E}">
        <p14:creationId xmlns:p14="http://schemas.microsoft.com/office/powerpoint/2010/main" val="3882967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Here is an example of using logical operators in the WHERE clause.</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Let’s say that I am interested to find some movies to watch. Of cause I like highly rated movies, but I also prefer new movies.</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Assume I am very picky about movies, I just want movies with ratings higher than 9, but if the movie is released after 2000, I can lower my rating standard to 8.5.</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The condition I have is defined in the where clause.</a:t>
            </a: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A0ABFA36-9A90-4E44-B79A-D1E8AAC50A66}" type="slidenum">
              <a:rPr lang="en-US" altLang="zh-CN"/>
              <a:pPr/>
              <a:t>14</a:t>
            </a:fld>
            <a:endParaRPr lang="en-US" altLang="zh-CN"/>
          </a:p>
        </p:txBody>
      </p:sp>
    </p:spTree>
    <p:extLst>
      <p:ext uri="{BB962C8B-B14F-4D97-AF65-F5344CB8AC3E}">
        <p14:creationId xmlns:p14="http://schemas.microsoft.com/office/powerpoint/2010/main" val="3658608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Sometimes we are interested in ordering or results, and in SQL you can use the keyword ORDER BY to sort your result.</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 have a standard query here with ORDER BY and the thing I want to do is to sort the movies by rating. I can do this by adding ORDER BY after all conditions have been specified in the where statement.</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 just selected movies that have budget higher than 10 million, and hopefully this keeps our result to some well-known movies.</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The table below shows my query results, is this something I want?</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Of course not, as it gives me a list of lowest rated movies. </a:t>
            </a:r>
          </a:p>
          <a:p>
            <a:pPr>
              <a:spcBef>
                <a:spcPct val="0"/>
              </a:spcBef>
            </a:pPr>
            <a:endParaRPr lang="en-US" altLang="zh-CN">
              <a:ea typeface="宋体" panose="02010600030101010101" pitchFamily="2" charset="-122"/>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7CA68A55-69D2-45AF-AE9C-E1A156F572A7}" type="slidenum">
              <a:rPr lang="en-US" altLang="zh-CN"/>
              <a:pPr/>
              <a:t>15</a:t>
            </a:fld>
            <a:endParaRPr lang="en-US" altLang="zh-CN"/>
          </a:p>
        </p:txBody>
      </p:sp>
    </p:spTree>
    <p:extLst>
      <p:ext uri="{BB962C8B-B14F-4D97-AF65-F5344CB8AC3E}">
        <p14:creationId xmlns:p14="http://schemas.microsoft.com/office/powerpoint/2010/main" val="1842114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Order is ascending by default, but can be made descending if you add the keyword DESC after the attributes you are ordering by.</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You can also order by fields that are not in the select list. Here I didn’t select to show rating, but I can still order by result by rating.</a:t>
            </a:r>
          </a:p>
          <a:p>
            <a:pPr>
              <a:spcBef>
                <a:spcPct val="0"/>
              </a:spcBef>
            </a:pPr>
            <a:r>
              <a:rPr lang="en-US" altLang="zh-CN">
                <a:ea typeface="宋体" panose="02010600030101010101" pitchFamily="2" charset="-122"/>
              </a:rPr>
              <a:t>Given the result I have, I only know the movie “Shawshank Redemption” is the highest rated.</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You can also define your conditions in WHERE clause using fields not in your SELECT list.</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Note that this is not safe! If you have other functions (aggregation, remove redundancy) in your query, this could fail.</a:t>
            </a:r>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EE4D9A14-4081-4004-9126-564EDB491474}" type="slidenum">
              <a:rPr lang="en-US" altLang="zh-CN"/>
              <a:pPr/>
              <a:t>16</a:t>
            </a:fld>
            <a:endParaRPr lang="en-US" altLang="zh-CN"/>
          </a:p>
        </p:txBody>
      </p:sp>
    </p:spTree>
    <p:extLst>
      <p:ext uri="{BB962C8B-B14F-4D97-AF65-F5344CB8AC3E}">
        <p14:creationId xmlns:p14="http://schemas.microsoft.com/office/powerpoint/2010/main" val="4090809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You can specify multiple fields in the order by clause, so that SQL will first order by the first field, and then if a second field is specified, will only reorder the attributes that have the same value for the first field.</a:t>
            </a:r>
            <a:endParaRPr lang="en-US" altLang="zh-CN">
              <a:latin typeface="Arial" panose="020B0604020202020204" pitchFamily="34" charset="0"/>
              <a:ea typeface="宋体" panose="02010600030101010101" pitchFamily="2" charset="-122"/>
            </a:endParaRPr>
          </a:p>
          <a:p>
            <a:pPr>
              <a:spcBef>
                <a:spcPct val="0"/>
              </a:spcBef>
            </a:pPr>
            <a:endParaRPr lang="en-US" altLang="zh-CN">
              <a:ea typeface="宋体" panose="02010600030101010101" pitchFamily="2" charset="-122"/>
            </a:endParaRPr>
          </a:p>
          <a:p>
            <a:pPr>
              <a:spcBef>
                <a:spcPct val="0"/>
              </a:spcBef>
            </a:pPr>
            <a:endParaRPr lang="en-US" altLang="zh-CN">
              <a:ea typeface="宋体" panose="02010600030101010101" pitchFamily="2" charset="-122"/>
            </a:endParaRPr>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8BC8CE86-B7D1-464E-8150-7CD8CB55FFD4}" type="slidenum">
              <a:rPr lang="en-US" altLang="zh-CN"/>
              <a:pPr/>
              <a:t>17</a:t>
            </a:fld>
            <a:endParaRPr lang="en-US" altLang="zh-CN"/>
          </a:p>
        </p:txBody>
      </p:sp>
    </p:spTree>
    <p:extLst>
      <p:ext uri="{BB962C8B-B14F-4D97-AF65-F5344CB8AC3E}">
        <p14:creationId xmlns:p14="http://schemas.microsoft.com/office/powerpoint/2010/main" val="2734899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Here is a handy tool, you can add the word DISTINCT to your select clause to remove duplicates. </a:t>
            </a:r>
          </a:p>
          <a:p>
            <a:pPr>
              <a:spcBef>
                <a:spcPct val="0"/>
              </a:spcBef>
            </a:pPr>
            <a:r>
              <a:rPr lang="en-US" altLang="zh-CN">
                <a:ea typeface="宋体" panose="02010600030101010101" pitchFamily="2" charset="-122"/>
              </a:rPr>
              <a:t>I might use this if I only wanted to find out what the possible range of values is for one column, such as in the given example I can find all possible movie genres I have in the table.</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Compared to the right side query, I did not use the DISTINCT command, and because of this I have duplicates in the result.</a:t>
            </a:r>
          </a:p>
          <a:p>
            <a:pPr>
              <a:spcBef>
                <a:spcPct val="0"/>
              </a:spcBef>
            </a:pPr>
            <a:r>
              <a:rPr lang="en-US" altLang="zh-CN">
                <a:ea typeface="宋体" panose="02010600030101010101" pitchFamily="2" charset="-122"/>
              </a:rPr>
              <a:t>Actually, I retrieve as many duplicates as there are occurrences of a value in the table rows.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The select distinct statement works also on multiple attribute queries, and returns each unique combination of the selected attributes in the output.</a:t>
            </a:r>
            <a:endParaRPr lang="en-US" alt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84FD98FF-6ED2-4A04-957F-06627D848E14}" type="slidenum">
              <a:rPr lang="en-US" altLang="zh-CN"/>
              <a:pPr/>
              <a:t>18</a:t>
            </a:fld>
            <a:endParaRPr lang="en-US" altLang="zh-CN"/>
          </a:p>
        </p:txBody>
      </p:sp>
    </p:spTree>
    <p:extLst>
      <p:ext uri="{BB962C8B-B14F-4D97-AF65-F5344CB8AC3E}">
        <p14:creationId xmlns:p14="http://schemas.microsoft.com/office/powerpoint/2010/main" val="548326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So until now the queries we looked at are based on only one single table. Just select what you want, where to get it from, and a filter for column values.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The real power of the relational database comes from the ability to perform joins. Let us look at these two tables here, Product and company. </a:t>
            </a:r>
          </a:p>
          <a:p>
            <a:pPr>
              <a:spcBef>
                <a:spcPct val="0"/>
              </a:spcBef>
            </a:pPr>
            <a:r>
              <a:rPr lang="en-US" altLang="zh-CN">
                <a:ea typeface="宋体" panose="02010600030101010101" pitchFamily="2" charset="-122"/>
              </a:rPr>
              <a:t>Can anyone tell me what the relationship between these two tables is?</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The Manufacturer attribute or column refers to the name of the company that manufactured the item, and so references the name of the company in the company table.</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Joining these two tables will allow me to return a lot more information than a simple query. Also, if this were not possible, all of our hard work defining relationships in the design process would be useless.</a:t>
            </a:r>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AF9FCB79-EC7F-47B6-B846-6EE2F7A1A3BC}" type="slidenum">
              <a:rPr lang="en-US" altLang="zh-CN"/>
              <a:pPr/>
              <a:t>19</a:t>
            </a:fld>
            <a:endParaRPr lang="en-US" altLang="zh-CN"/>
          </a:p>
        </p:txBody>
      </p:sp>
    </p:spTree>
    <p:extLst>
      <p:ext uri="{BB962C8B-B14F-4D97-AF65-F5344CB8AC3E}">
        <p14:creationId xmlns:p14="http://schemas.microsoft.com/office/powerpoint/2010/main" val="1949671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110000"/>
              </a:lnSpc>
              <a:spcBef>
                <a:spcPct val="0"/>
              </a:spcBef>
              <a:buFont typeface="Wingdings" panose="05000000000000000000" pitchFamily="2" charset="2"/>
              <a:buNone/>
            </a:pPr>
            <a:r>
              <a:rPr lang="en-US" altLang="en-US">
                <a:solidFill>
                  <a:schemeClr val="bg1"/>
                </a:solidFill>
                <a:latin typeface="Comic Sans MS" panose="030F0702030302020204" pitchFamily="66" charset="0"/>
              </a:rPr>
              <a:t>In 1970, Dr. E. F. Codd, an IBM researcher, published an article on relational database theory.</a:t>
            </a:r>
          </a:p>
          <a:p>
            <a:pPr>
              <a:lnSpc>
                <a:spcPct val="110000"/>
              </a:lnSpc>
              <a:spcBef>
                <a:spcPct val="0"/>
              </a:spcBef>
              <a:buFont typeface="Wingdings" panose="05000000000000000000" pitchFamily="2" charset="2"/>
              <a:buNone/>
            </a:pPr>
            <a:endParaRPr lang="en-US" altLang="en-US">
              <a:solidFill>
                <a:schemeClr val="bg1"/>
              </a:solidFill>
              <a:latin typeface="Comic Sans MS" panose="030F0702030302020204" pitchFamily="66" charset="0"/>
            </a:endParaRPr>
          </a:p>
          <a:p>
            <a:pPr>
              <a:lnSpc>
                <a:spcPct val="110000"/>
              </a:lnSpc>
              <a:spcBef>
                <a:spcPct val="0"/>
              </a:spcBef>
              <a:buFont typeface="Wingdings" panose="05000000000000000000" pitchFamily="2" charset="2"/>
              <a:buNone/>
            </a:pPr>
            <a:r>
              <a:rPr lang="en-US" altLang="en-US">
                <a:solidFill>
                  <a:schemeClr val="bg1"/>
                </a:solidFill>
                <a:latin typeface="Comic Sans MS" panose="030F0702030302020204" pitchFamily="66" charset="0"/>
              </a:rPr>
              <a:t>As a result, IBM introduced a new research group known as System/R to implement Codd’s theory.</a:t>
            </a:r>
          </a:p>
          <a:p>
            <a:pPr>
              <a:lnSpc>
                <a:spcPct val="110000"/>
              </a:lnSpc>
              <a:spcBef>
                <a:spcPct val="0"/>
              </a:spcBef>
              <a:buFont typeface="Wingdings" panose="05000000000000000000" pitchFamily="2" charset="2"/>
              <a:buNone/>
            </a:pPr>
            <a:endParaRPr lang="en-US" altLang="en-US">
              <a:solidFill>
                <a:schemeClr val="bg1"/>
              </a:solidFill>
              <a:latin typeface="Comic Sans MS" panose="030F0702030302020204" pitchFamily="66" charset="0"/>
            </a:endParaRPr>
          </a:p>
          <a:p>
            <a:pPr>
              <a:lnSpc>
                <a:spcPct val="110000"/>
              </a:lnSpc>
              <a:spcBef>
                <a:spcPct val="0"/>
              </a:spcBef>
              <a:buFont typeface="Wingdings" panose="05000000000000000000" pitchFamily="2" charset="2"/>
              <a:buNone/>
            </a:pPr>
            <a:r>
              <a:rPr lang="en-US" altLang="en-US">
                <a:solidFill>
                  <a:schemeClr val="bg1"/>
                </a:solidFill>
                <a:latin typeface="Comic Sans MS" panose="030F0702030302020204" pitchFamily="66" charset="0"/>
              </a:rPr>
              <a:t>This research effort finally resulted in prototyped DB2 and a support language for system R’s </a:t>
            </a:r>
            <a:r>
              <a:rPr lang="en-US" altLang="en-US" b="1">
                <a:solidFill>
                  <a:schemeClr val="bg1"/>
                </a:solidFill>
                <a:latin typeface="Comic Sans MS" panose="030F0702030302020204" pitchFamily="66" charset="0"/>
              </a:rPr>
              <a:t>multitable and multiuser access </a:t>
            </a:r>
            <a:r>
              <a:rPr lang="en-US" altLang="en-US">
                <a:solidFill>
                  <a:schemeClr val="bg1"/>
                </a:solidFill>
                <a:latin typeface="Comic Sans MS" panose="030F0702030302020204" pitchFamily="66" charset="0"/>
              </a:rPr>
              <a:t>called Structured English Query Language, or SEQUEL.</a:t>
            </a:r>
          </a:p>
          <a:p>
            <a:pPr>
              <a:lnSpc>
                <a:spcPct val="110000"/>
              </a:lnSpc>
              <a:spcBef>
                <a:spcPct val="0"/>
              </a:spcBef>
              <a:buFont typeface="Wingdings" panose="05000000000000000000" pitchFamily="2" charset="2"/>
              <a:buNone/>
            </a:pPr>
            <a:r>
              <a:rPr lang="en-US" altLang="en-US">
                <a:solidFill>
                  <a:schemeClr val="bg1"/>
                </a:solidFill>
                <a:latin typeface="Comic Sans MS" panose="030F0702030302020204" pitchFamily="66" charset="0"/>
              </a:rPr>
              <a:t>Eventually, the language became known as SQL, the industry standard for relational databases.</a:t>
            </a:r>
          </a:p>
          <a:p>
            <a:pPr>
              <a:lnSpc>
                <a:spcPct val="110000"/>
              </a:lnSpc>
              <a:spcBef>
                <a:spcPct val="0"/>
              </a:spcBef>
              <a:buFont typeface="Wingdings" panose="05000000000000000000" pitchFamily="2" charset="2"/>
              <a:buNone/>
            </a:pPr>
            <a:endParaRPr lang="en-US" altLang="en-US">
              <a:solidFill>
                <a:schemeClr val="bg1"/>
              </a:solidFill>
              <a:latin typeface="Comic Sans MS" panose="030F0702030302020204" pitchFamily="66" charset="0"/>
            </a:endParaRPr>
          </a:p>
          <a:p>
            <a:pPr>
              <a:spcBef>
                <a:spcPct val="0"/>
              </a:spcBef>
            </a:pPr>
            <a:r>
              <a:rPr lang="en-US" altLang="en-US"/>
              <a:t>A group of engineers watching the System/R project realized relational databases' potential and formed a company named </a:t>
            </a:r>
            <a:r>
              <a:rPr lang="en-US" altLang="en-US" b="1"/>
              <a:t>Relational Software</a:t>
            </a:r>
            <a:r>
              <a:rPr lang="en-US" altLang="en-US"/>
              <a:t>, Inc. In 1979, they produced the first commercially available relational database management system and implemented SQL as its query language.</a:t>
            </a:r>
          </a:p>
          <a:p>
            <a:pPr>
              <a:spcBef>
                <a:spcPct val="0"/>
              </a:spcBef>
            </a:pPr>
            <a:endParaRPr lang="en-US" altLang="en-US"/>
          </a:p>
          <a:p>
            <a:pPr>
              <a:spcBef>
                <a:spcPct val="0"/>
              </a:spcBef>
            </a:pPr>
            <a:r>
              <a:rPr lang="en-US" altLang="en-US"/>
              <a:t>They called the product Oracle. </a:t>
            </a:r>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9300BF05-E36B-421D-936E-7224355C8CDD}" type="slidenum">
              <a:rPr lang="en-US" altLang="zh-CN"/>
              <a:pPr/>
              <a:t>2</a:t>
            </a:fld>
            <a:endParaRPr lang="en-US" altLang="zh-CN"/>
          </a:p>
        </p:txBody>
      </p:sp>
    </p:spTree>
    <p:extLst>
      <p:ext uri="{BB962C8B-B14F-4D97-AF65-F5344CB8AC3E}">
        <p14:creationId xmlns:p14="http://schemas.microsoft.com/office/powerpoint/2010/main" val="1033285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Here is an example, in which I want to find out the product name and price of all items manufactured in Japan. There is no country of origin column in the product table, so I will need to join this with the company table to get this information. So how do I do it:</a:t>
            </a:r>
          </a:p>
          <a:p>
            <a:pPr>
              <a:spcBef>
                <a:spcPct val="0"/>
              </a:spcBef>
            </a:pPr>
            <a:r>
              <a:rPr lang="en-US" altLang="zh-CN">
                <a:ea typeface="宋体" panose="02010600030101010101" pitchFamily="2" charset="-122"/>
              </a:rPr>
              <a:t> </a:t>
            </a:r>
          </a:p>
          <a:p>
            <a:pPr>
              <a:spcBef>
                <a:spcPct val="0"/>
              </a:spcBef>
            </a:pPr>
            <a:r>
              <a:rPr lang="en-US" altLang="zh-CN">
                <a:ea typeface="宋体" panose="02010600030101010101" pitchFamily="2" charset="-122"/>
              </a:rPr>
              <a:t>In the SELECT clause I select the attribute field values I want, in this case the name and price of products. </a:t>
            </a:r>
          </a:p>
          <a:p>
            <a:pPr>
              <a:spcBef>
                <a:spcPct val="0"/>
              </a:spcBef>
            </a:pPr>
            <a:r>
              <a:rPr lang="en-US" altLang="zh-CN">
                <a:ea typeface="宋体" panose="02010600030101010101" pitchFamily="2" charset="-122"/>
              </a:rPr>
              <a:t>I can select attributes from both of the tables defined in the from clause, and if I use the asterisk instead of specifying columns, it would return all columns from all tables in the from clause.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In the FROM clause, I need to put the name of all tables that I will be using, even if none of the values in the select clause come from one or more of them. </a:t>
            </a:r>
          </a:p>
          <a:p>
            <a:pPr>
              <a:spcBef>
                <a:spcPct val="0"/>
              </a:spcBef>
            </a:pPr>
            <a:r>
              <a:rPr lang="en-US" altLang="zh-CN">
                <a:ea typeface="宋体" panose="02010600030101010101" pitchFamily="2" charset="-122"/>
              </a:rPr>
              <a:t>That is, if a table is needed only because it defines the relationship, I must also include it.</a:t>
            </a:r>
          </a:p>
          <a:p>
            <a:pPr>
              <a:spcBef>
                <a:spcPct val="0"/>
              </a:spcBef>
            </a:pPr>
            <a:r>
              <a:rPr lang="en-US" altLang="zh-CN">
                <a:ea typeface="宋体" panose="02010600030101010101" pitchFamily="2" charset="-122"/>
              </a:rPr>
              <a:t>In this case I want the company and product tables.</a:t>
            </a:r>
          </a:p>
          <a:p>
            <a:pPr>
              <a:spcBef>
                <a:spcPct val="0"/>
              </a:spcBef>
            </a:pPr>
            <a:endParaRPr lang="en-US" altLang="en-US"/>
          </a:p>
          <a:p>
            <a:pPr>
              <a:spcBef>
                <a:spcPct val="0"/>
              </a:spcBef>
            </a:pPr>
            <a:r>
              <a:rPr lang="en-US" altLang="zh-CN">
                <a:ea typeface="宋体" panose="02010600030101010101" pitchFamily="2" charset="-122"/>
              </a:rPr>
              <a:t>In the WHERE clause, by stating that the attribute field manufacturer in the product table is equal to the attribute field value cname in the company table, I am basically aligning the rows on this table where the values in these two fields match.</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With the two tables related, then I can filter my results using the attribute fields in either table. In this case, I only want rows where the country or origin is Japan, so I specify this.</a:t>
            </a: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255BA861-AB8F-468B-A3C4-81964E53331F}" type="slidenum">
              <a:rPr lang="en-US" altLang="zh-CN"/>
              <a:pPr/>
              <a:t>20</a:t>
            </a:fld>
            <a:endParaRPr lang="en-US" altLang="zh-CN"/>
          </a:p>
        </p:txBody>
      </p:sp>
    </p:spTree>
    <p:extLst>
      <p:ext uri="{BB962C8B-B14F-4D97-AF65-F5344CB8AC3E}">
        <p14:creationId xmlns:p14="http://schemas.microsoft.com/office/powerpoint/2010/main" val="2006211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This illustrate what happens in the database.</a:t>
            </a:r>
          </a:p>
          <a:p>
            <a:pPr>
              <a:spcBef>
                <a:spcPct val="0"/>
              </a:spcBef>
            </a:pPr>
            <a:r>
              <a:rPr lang="en-US" altLang="zh-CN">
                <a:ea typeface="宋体" panose="02010600030101010101" pitchFamily="2" charset="-122"/>
              </a:rPr>
              <a:t>I connect the two tables using the conditions defined in WHERE clause, and then filter the product information using country from company table</a:t>
            </a:r>
          </a:p>
          <a:p>
            <a:pPr>
              <a:spcBef>
                <a:spcPct val="0"/>
              </a:spcBef>
            </a:pPr>
            <a:endParaRPr lang="en-US" altLang="zh-CN">
              <a:ea typeface="宋体" panose="02010600030101010101" pitchFamily="2" charset="-122"/>
            </a:endParaRP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444DD989-B6D1-4FFE-8D39-8A75B0BD2D99}" type="slidenum">
              <a:rPr lang="en-US" altLang="zh-CN"/>
              <a:pPr/>
              <a:t>21</a:t>
            </a:fld>
            <a:endParaRPr lang="en-US" altLang="zh-CN"/>
          </a:p>
        </p:txBody>
      </p:sp>
    </p:spTree>
    <p:extLst>
      <p:ext uri="{BB962C8B-B14F-4D97-AF65-F5344CB8AC3E}">
        <p14:creationId xmlns:p14="http://schemas.microsoft.com/office/powerpoint/2010/main" val="851483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Think about another example, how could we find the country of origin for every product in the Gadgets category?</a:t>
            </a:r>
          </a:p>
          <a:p>
            <a:pPr>
              <a:spcBef>
                <a:spcPct val="0"/>
              </a:spcBef>
            </a:pPr>
            <a:r>
              <a:rPr lang="en-US" altLang="zh-CN">
                <a:ea typeface="宋体" panose="02010600030101010101" pitchFamily="2" charset="-122"/>
              </a:rPr>
              <a:t> </a:t>
            </a:r>
          </a:p>
          <a:p>
            <a:pPr>
              <a:spcBef>
                <a:spcPct val="0"/>
              </a:spcBef>
            </a:pPr>
            <a:r>
              <a:rPr lang="en-US" altLang="zh-CN">
                <a:ea typeface="宋体" panose="02010600030101010101" pitchFamily="2" charset="-122"/>
              </a:rPr>
              <a:t>I select the information I want, namely the country of origin. </a:t>
            </a:r>
          </a:p>
          <a:p>
            <a:pPr>
              <a:spcBef>
                <a:spcPct val="0"/>
              </a:spcBef>
            </a:pPr>
            <a:r>
              <a:rPr lang="en-US" altLang="zh-CN">
                <a:ea typeface="宋体" panose="02010600030101010101" pitchFamily="2" charset="-122"/>
              </a:rPr>
              <a:t>I select the two tables that will allow me to get this information, products and company. </a:t>
            </a:r>
            <a:endParaRPr lang="en-US" altLang="en-US"/>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Finally, I once again join the two tables based on the manufacturer and cname columns, and restrict the results to include only those products that fall into the gadgets category. </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C7FCB6EB-3B1D-4155-82E1-96CBE9713B74}" type="slidenum">
              <a:rPr lang="en-US" altLang="zh-CN"/>
              <a:pPr/>
              <a:t>22</a:t>
            </a:fld>
            <a:endParaRPr lang="en-US" altLang="zh-CN"/>
          </a:p>
        </p:txBody>
      </p:sp>
    </p:spTree>
    <p:extLst>
      <p:ext uri="{BB962C8B-B14F-4D97-AF65-F5344CB8AC3E}">
        <p14:creationId xmlns:p14="http://schemas.microsoft.com/office/powerpoint/2010/main" val="3103894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This is the result of the previous expression, you can see the join is formed as we said between manufacturer and company, and we filtered the results by product category. The result, then, should be USA, as that is where the only company that manufactures Gadgets is located.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However, the results have two USAs, why? Well, we specified a many to one relationship, so the company Gizmoworks would be found twice once the join is applied, thus result in twice of the USA.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How can we solve this? Well recall that we can use the </a:t>
            </a:r>
            <a:r>
              <a:rPr lang="en-US" altLang="zh-CN">
                <a:solidFill>
                  <a:schemeClr val="accent2"/>
                </a:solidFill>
                <a:ea typeface="宋体" panose="02010600030101010101" pitchFamily="2" charset="-122"/>
              </a:rPr>
              <a:t>DISTINCT</a:t>
            </a:r>
            <a:r>
              <a:rPr lang="en-US" altLang="zh-CN">
                <a:ea typeface="宋体" panose="02010600030101010101" pitchFamily="2" charset="-122"/>
              </a:rPr>
              <a:t> keyword to remove duplicates.</a:t>
            </a:r>
            <a:endParaRPr lang="en-US" altLang="en-US"/>
          </a:p>
          <a:p>
            <a:pPr>
              <a:spcBef>
                <a:spcPct val="0"/>
              </a:spcBef>
            </a:pPr>
            <a:endParaRPr lang="en-US" altLang="zh-CN">
              <a:ea typeface="宋体" panose="02010600030101010101" pitchFamily="2" charset="-122"/>
            </a:endParaRP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C6B72AA9-D5D4-4CB4-802D-B5E53D309E7E}" type="slidenum">
              <a:rPr lang="en-US" altLang="zh-CN"/>
              <a:pPr/>
              <a:t>23</a:t>
            </a:fld>
            <a:endParaRPr lang="en-US" altLang="zh-CN"/>
          </a:p>
        </p:txBody>
      </p:sp>
    </p:spTree>
    <p:extLst>
      <p:ext uri="{BB962C8B-B14F-4D97-AF65-F5344CB8AC3E}">
        <p14:creationId xmlns:p14="http://schemas.microsoft.com/office/powerpoint/2010/main" val="3873945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This just shows you the result. After we use the DISTINCT keyword, we only have one row in the result which is USA.</a:t>
            </a:r>
            <a:endParaRPr lang="en-US" altLang="en-US"/>
          </a:p>
          <a:p>
            <a:pPr>
              <a:spcBef>
                <a:spcPct val="0"/>
              </a:spcBef>
            </a:pPr>
            <a:endParaRPr lang="en-US" altLang="zh-CN">
              <a:ea typeface="宋体" panose="02010600030101010101" pitchFamily="2" charset="-122"/>
            </a:endParaRP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72B5DD90-B641-48C9-A322-EFCC31F3D967}" type="slidenum">
              <a:rPr lang="en-US" altLang="zh-CN"/>
              <a:pPr/>
              <a:t>24</a:t>
            </a:fld>
            <a:endParaRPr lang="en-US" altLang="zh-CN"/>
          </a:p>
        </p:txBody>
      </p:sp>
    </p:spTree>
    <p:extLst>
      <p:ext uri="{BB962C8B-B14F-4D97-AF65-F5344CB8AC3E}">
        <p14:creationId xmlns:p14="http://schemas.microsoft.com/office/powerpoint/2010/main" val="9542971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Here is a little more complicated example, given these three tables containing product information, purchase description, and persons both buyers and sellers.</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Let us say I want to find the names of people living in Seattle that bought a product in the gadgets category, and name of the stores from which they bought them.</a:t>
            </a:r>
          </a:p>
          <a:p>
            <a:pPr>
              <a:spcBef>
                <a:spcPct val="0"/>
              </a:spcBef>
            </a:pPr>
            <a:endParaRPr lang="en-US" altLang="en-US"/>
          </a:p>
          <a:p>
            <a:pPr>
              <a:spcBef>
                <a:spcPct val="0"/>
              </a:spcBef>
            </a:pPr>
            <a:r>
              <a:rPr lang="en-US" altLang="zh-CN">
                <a:ea typeface="宋体" panose="02010600030101010101" pitchFamily="2" charset="-122"/>
              </a:rPr>
              <a:t>First, lets fill in the select clause. In the problem statement we said the two pieces of information we want is the name of the buyer, and the name of the store. So start with select buyer, store.</a:t>
            </a:r>
          </a:p>
          <a:p>
            <a:pPr>
              <a:spcBef>
                <a:spcPct val="0"/>
              </a:spcBef>
            </a:pPr>
            <a:r>
              <a:rPr lang="en-US" altLang="zh-CN">
                <a:ea typeface="宋体" panose="02010600030101010101" pitchFamily="2" charset="-122"/>
              </a:rPr>
              <a:t> </a:t>
            </a:r>
          </a:p>
          <a:p>
            <a:pPr>
              <a:spcBef>
                <a:spcPct val="0"/>
              </a:spcBef>
            </a:pPr>
            <a:r>
              <a:rPr lang="en-US" altLang="zh-CN">
                <a:ea typeface="宋体" panose="02010600030101010101" pitchFamily="2" charset="-122"/>
              </a:rPr>
              <a:t>Next we put the tables we will use to find this information. Let’s look at the query to see what information will be needed to fill it. We can see we need the location of the buyer to filter only those that live in Seattle, so we definitely need the person table. We need the category of the product, so we definitely need the product table. Finally we need the name of the store so we definitely need the Purchase table. So we need all of the tables. This fills out the from clause. </a:t>
            </a:r>
          </a:p>
          <a:p>
            <a:pPr>
              <a:spcBef>
                <a:spcPct val="0"/>
              </a:spcBef>
            </a:pPr>
            <a:r>
              <a:rPr lang="en-US" altLang="zh-CN">
                <a:ea typeface="宋体" panose="02010600030101010101" pitchFamily="2" charset="-122"/>
              </a:rPr>
              <a:t> </a:t>
            </a:r>
          </a:p>
          <a:p>
            <a:pPr>
              <a:spcBef>
                <a:spcPct val="0"/>
              </a:spcBef>
            </a:pPr>
            <a:r>
              <a:rPr lang="en-US" altLang="zh-CN">
                <a:ea typeface="宋体" panose="02010600030101010101" pitchFamily="2" charset="-122"/>
              </a:rPr>
              <a:t>Now we set the rules in the where clause.</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To join the person and purchase tables, we can set the buyer column equal to the pername column. To join the Product table in, we can set the product column in the purchase table equal to the pname column in the product table. With these three tables joined on relevant values, we can set the additional restrictions. Set city name = seattle and category = gadgets.</a:t>
            </a: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0C6F9CE4-6218-43DF-B2FD-B26FBF86777A}" type="slidenum">
              <a:rPr lang="en-US" altLang="zh-CN"/>
              <a:pPr/>
              <a:t>25</a:t>
            </a:fld>
            <a:endParaRPr lang="en-US" altLang="zh-CN"/>
          </a:p>
        </p:txBody>
      </p:sp>
    </p:spTree>
    <p:extLst>
      <p:ext uri="{BB962C8B-B14F-4D97-AF65-F5344CB8AC3E}">
        <p14:creationId xmlns:p14="http://schemas.microsoft.com/office/powerpoint/2010/main" val="1567212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Here is a problem that you will likely run into.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Let us say I have these two tables, accidents and loopdata. They can be joined on date clearly. </a:t>
            </a:r>
          </a:p>
          <a:p>
            <a:pPr>
              <a:spcBef>
                <a:spcPct val="0"/>
              </a:spcBef>
            </a:pPr>
            <a:r>
              <a:rPr lang="en-US" altLang="zh-CN">
                <a:ea typeface="宋体" panose="02010600030101010101" pitchFamily="2" charset="-122"/>
              </a:rPr>
              <a:t>But what is going to happen if we make a such join?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Well, the accident table contains many accidents on each day, and the loopdata table also have a large number of times and detectors for each date.</a:t>
            </a:r>
          </a:p>
          <a:p>
            <a:pPr>
              <a:spcBef>
                <a:spcPct val="0"/>
              </a:spcBef>
            </a:pPr>
            <a:r>
              <a:rPr lang="en-US" altLang="zh-CN">
                <a:ea typeface="宋体" panose="02010600030101010101" pitchFamily="2" charset="-122"/>
              </a:rPr>
              <a:t> </a:t>
            </a:r>
          </a:p>
          <a:p>
            <a:pPr>
              <a:spcBef>
                <a:spcPct val="0"/>
              </a:spcBef>
            </a:pPr>
            <a:r>
              <a:rPr lang="en-US" altLang="zh-CN">
                <a:ea typeface="宋体" panose="02010600030101010101" pitchFamily="2" charset="-122"/>
              </a:rPr>
              <a:t>Thus, the result of joining on date will be each accident will be matched joined with all loop data collected on the corresponding date. </a:t>
            </a:r>
          </a:p>
          <a:p>
            <a:pPr>
              <a:spcBef>
                <a:spcPct val="0"/>
              </a:spcBef>
            </a:pPr>
            <a:r>
              <a:rPr lang="en-US" altLang="zh-CN">
                <a:ea typeface="宋体" panose="02010600030101010101" pitchFamily="2" charset="-122"/>
              </a:rPr>
              <a:t>This will be a huge join, resulting in a possible memory overload and definitely producing nothing of interest to us.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What we need is a time field in the accident table and location information about the detectors to fully define the join.</a:t>
            </a:r>
          </a:p>
          <a:p>
            <a:pPr>
              <a:spcBef>
                <a:spcPct val="0"/>
              </a:spcBef>
            </a:pPr>
            <a:r>
              <a:rPr lang="en-US" altLang="en-US"/>
              <a:t>It is important to keep in mind to carefully think about the result before joining the tables.</a:t>
            </a: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F18D7777-5345-400E-82C9-9159B5A3E3D5}" type="slidenum">
              <a:rPr lang="en-US" altLang="zh-CN"/>
              <a:pPr/>
              <a:t>26</a:t>
            </a:fld>
            <a:endParaRPr lang="en-US" altLang="zh-CN"/>
          </a:p>
        </p:txBody>
      </p:sp>
    </p:spTree>
    <p:extLst>
      <p:ext uri="{BB962C8B-B14F-4D97-AF65-F5344CB8AC3E}">
        <p14:creationId xmlns:p14="http://schemas.microsoft.com/office/powerpoint/2010/main" val="1009370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Now on to joins. We talked about how you can join multiple tables by specifying two fields are equal in the where clause. </a:t>
            </a:r>
          </a:p>
          <a:p>
            <a:pPr>
              <a:spcBef>
                <a:spcPct val="0"/>
              </a:spcBef>
            </a:pPr>
            <a:r>
              <a:rPr lang="en-US" altLang="zh-CN">
                <a:ea typeface="宋体" panose="02010600030101010101" pitchFamily="2" charset="-122"/>
              </a:rPr>
              <a:t>Now we are going to talk about joins in a more general sense, and hopefully not confuse everyone.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The first thing to keep in mind is that the type of join you did before is probably the most common, but there are multiple ways this can be specified due to the fact that DBMS’s have been in development a long time and still preserve legacy capabilities when someone finds a better way to do something.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Next, what we did before is called an inner join. There is also another type of joins called outer joins, this is slightly more complicated than inner join.</a:t>
            </a:r>
          </a:p>
          <a:p>
            <a:pPr>
              <a:spcBef>
                <a:spcPct val="0"/>
              </a:spcBef>
            </a:pPr>
            <a:r>
              <a:rPr lang="en-US" altLang="zh-CN">
                <a:ea typeface="宋体" panose="02010600030101010101" pitchFamily="2" charset="-122"/>
              </a:rPr>
              <a:t> </a:t>
            </a:r>
          </a:p>
          <a:p>
            <a:pPr>
              <a:spcBef>
                <a:spcPct val="0"/>
              </a:spcBef>
            </a:pPr>
            <a:r>
              <a:rPr lang="en-US" altLang="zh-CN">
                <a:ea typeface="宋体" panose="02010600030101010101" pitchFamily="2" charset="-122"/>
              </a:rPr>
              <a:t>Note that the query here, what I am doing is here is to join the two tables, product and company.</a:t>
            </a:r>
          </a:p>
          <a:p>
            <a:pPr>
              <a:spcBef>
                <a:spcPct val="0"/>
              </a:spcBef>
            </a:pPr>
            <a:r>
              <a:rPr lang="en-US" altLang="zh-CN">
                <a:ea typeface="宋体" panose="02010600030101010101" pitchFamily="2" charset="-122"/>
              </a:rPr>
              <a:t>Instead of just listing the tables we are using and joining them in a where clause, I used a keyword JOIN in the FROM clause between the table. </a:t>
            </a:r>
          </a:p>
          <a:p>
            <a:pPr>
              <a:spcBef>
                <a:spcPct val="0"/>
              </a:spcBef>
            </a:pPr>
            <a:r>
              <a:rPr lang="en-US" altLang="zh-CN">
                <a:ea typeface="宋体" panose="02010600030101010101" pitchFamily="2" charset="-122"/>
              </a:rPr>
              <a:t>I also added another clause started with the keyword ON, in which I specified the joining condition that manufacturer in product table is equal to the company name.</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This is exactly the same functionally as doing what we did before, but the query here shows how joining is done in a general sense.</a:t>
            </a:r>
          </a:p>
          <a:p>
            <a:pPr>
              <a:spcBef>
                <a:spcPct val="0"/>
              </a:spcBef>
            </a:pPr>
            <a:r>
              <a:rPr lang="en-US" altLang="zh-CN">
                <a:ea typeface="宋体" panose="02010600030101010101" pitchFamily="2" charset="-122"/>
              </a:rPr>
              <a:t>What I mean is that, a simple inner join can be specified in the where clause, but all others must be specified in this way.</a:t>
            </a: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8CD49761-0FBA-4E6C-9173-81CA57F87E14}" type="slidenum">
              <a:rPr lang="en-US" altLang="zh-CN"/>
              <a:pPr/>
              <a:t>27</a:t>
            </a:fld>
            <a:endParaRPr lang="en-US" altLang="zh-CN"/>
          </a:p>
        </p:txBody>
      </p:sp>
    </p:spTree>
    <p:extLst>
      <p:ext uri="{BB962C8B-B14F-4D97-AF65-F5344CB8AC3E}">
        <p14:creationId xmlns:p14="http://schemas.microsoft.com/office/powerpoint/2010/main" val="2835031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First, what is the definition of an inner join?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Well, what it means is that you join two tables on some collection of attributes. </a:t>
            </a:r>
          </a:p>
          <a:p>
            <a:pPr>
              <a:spcBef>
                <a:spcPct val="0"/>
              </a:spcBef>
            </a:pPr>
            <a:r>
              <a:rPr lang="en-US" altLang="zh-CN">
                <a:ea typeface="宋体" panose="02010600030101010101" pitchFamily="2" charset="-122"/>
              </a:rPr>
              <a:t>For either table involved, you do not return any rows that cannot be matched to the other table.</a:t>
            </a:r>
          </a:p>
          <a:p>
            <a:pPr>
              <a:spcBef>
                <a:spcPct val="0"/>
              </a:spcBef>
            </a:pPr>
            <a:endParaRPr lang="en-US" altLang="zh-CN">
              <a:ea typeface="宋体" panose="02010600030101010101" pitchFamily="2" charset="-122"/>
            </a:endParaRPr>
          </a:p>
          <a:p>
            <a:pPr>
              <a:spcBef>
                <a:spcPct val="0"/>
              </a:spcBef>
            </a:pPr>
            <a:endParaRPr lang="en-US" altLang="zh-CN">
              <a:ea typeface="宋体" panose="02010600030101010101" pitchFamily="2" charset="-122"/>
            </a:endParaRPr>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93CD44A4-39D0-43D1-966F-560E117F8D48}" type="slidenum">
              <a:rPr lang="en-US" altLang="zh-CN"/>
              <a:pPr/>
              <a:t>28</a:t>
            </a:fld>
            <a:endParaRPr lang="en-US" altLang="zh-CN"/>
          </a:p>
        </p:txBody>
      </p:sp>
    </p:spTree>
    <p:extLst>
      <p:ext uri="{BB962C8B-B14F-4D97-AF65-F5344CB8AC3E}">
        <p14:creationId xmlns:p14="http://schemas.microsoft.com/office/powerpoint/2010/main" val="13737601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Cross joins are kind of a heavy tool, there is no join field in this case. This is because every possible row of one table is aligned with every possible row in the other. I can still pick a subset of the attributes that I want in the select clause. </a:t>
            </a:r>
          </a:p>
          <a:p>
            <a:pPr>
              <a:spcBef>
                <a:spcPct val="0"/>
              </a:spcBef>
            </a:pPr>
            <a:r>
              <a:rPr lang="en-US" altLang="zh-CN">
                <a:ea typeface="宋体" panose="02010600030101010101" pitchFamily="2" charset="-122"/>
              </a:rPr>
              <a:t> </a:t>
            </a:r>
          </a:p>
          <a:p>
            <a:pPr>
              <a:spcBef>
                <a:spcPct val="0"/>
              </a:spcBef>
            </a:pPr>
            <a:r>
              <a:rPr lang="en-US" altLang="zh-CN">
                <a:ea typeface="宋体" panose="02010600030101010101" pitchFamily="2" charset="-122"/>
              </a:rPr>
              <a:t>This may seem like a useless thing, because it is hard to imagine that I would ever need to join two tables without regard for common fields or any logical relationship between them.</a:t>
            </a:r>
            <a:endParaRPr lang="en-US" altLang="zh-CN">
              <a:latin typeface="Arial" panose="020B0604020202020204" pitchFamily="34" charset="0"/>
              <a:ea typeface="宋体" panose="02010600030101010101" pitchFamily="2" charset="-122"/>
            </a:endParaRPr>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629E6C20-F308-4E47-A2EF-282429795199}" type="slidenum">
              <a:rPr lang="en-US" altLang="zh-CN"/>
              <a:pPr/>
              <a:t>29</a:t>
            </a:fld>
            <a:endParaRPr lang="en-US" altLang="zh-CN"/>
          </a:p>
        </p:txBody>
      </p:sp>
    </p:spTree>
    <p:extLst>
      <p:ext uri="{BB962C8B-B14F-4D97-AF65-F5344CB8AC3E}">
        <p14:creationId xmlns:p14="http://schemas.microsoft.com/office/powerpoint/2010/main" val="409257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SQL is a high level language. It does not require the user to specify a lot of the data manipulation details as would be required for a conventional programing language (C++). </a:t>
            </a:r>
          </a:p>
          <a:p>
            <a:pPr>
              <a:spcBef>
                <a:spcPct val="0"/>
              </a:spcBef>
            </a:pPr>
            <a:r>
              <a:rPr lang="en-US" altLang="zh-CN">
                <a:ea typeface="宋体" panose="02010600030101010101" pitchFamily="2" charset="-122"/>
              </a:rPr>
              <a:t> </a:t>
            </a:r>
          </a:p>
          <a:p>
            <a:pPr>
              <a:spcBef>
                <a:spcPct val="0"/>
              </a:spcBef>
            </a:pPr>
            <a:r>
              <a:rPr lang="en-US" altLang="zh-CN">
                <a:ea typeface="宋体" panose="02010600030101010101" pitchFamily="2" charset="-122"/>
              </a:rPr>
              <a:t>Actually, it is partly because of this that the language is a little difficult to wrap your head around if you are only familiar with conventional programing languages. That is, this language assumes a table-like structure, and performs operations on sets of data rather than looping through individual elements in the table. </a:t>
            </a:r>
          </a:p>
          <a:p>
            <a:pPr>
              <a:spcBef>
                <a:spcPct val="0"/>
              </a:spcBef>
            </a:pPr>
            <a:r>
              <a:rPr lang="en-US" altLang="zh-CN">
                <a:ea typeface="宋体" panose="02010600030101010101" pitchFamily="2" charset="-122"/>
              </a:rPr>
              <a:t> </a:t>
            </a:r>
          </a:p>
          <a:p>
            <a:pPr>
              <a:spcBef>
                <a:spcPct val="0"/>
              </a:spcBef>
            </a:pPr>
            <a:r>
              <a:rPr lang="en-US" altLang="zh-CN">
                <a:ea typeface="宋体" panose="02010600030101010101" pitchFamily="2" charset="-122"/>
              </a:rPr>
              <a:t>What makes the language well suited for performing database operations is that it is optimized very well for such tasks, which makes it quite efficient and fast for query operations.</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T-SQL expands on the SQL standard to include procedural programming, local variables, various support functions for string processing, date processing, mathematics, etc. and changes to the DELETE and UPDATE statements.</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8936996E-8280-4147-B192-29494EB3160D}" type="slidenum">
              <a:rPr lang="en-US" altLang="zh-CN"/>
              <a:pPr/>
              <a:t>3</a:t>
            </a:fld>
            <a:endParaRPr lang="en-US" altLang="zh-CN"/>
          </a:p>
        </p:txBody>
      </p:sp>
    </p:spTree>
    <p:extLst>
      <p:ext uri="{BB962C8B-B14F-4D97-AF65-F5344CB8AC3E}">
        <p14:creationId xmlns:p14="http://schemas.microsoft.com/office/powerpoint/2010/main" val="17779801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First of all, consider that this is how an inner join works.</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First, it joins all possible rows of one table with the other, including only those rows in both that correspond to the filtering commands in the where clause. Then, it compares the fields that you joined on, and returns only those for which the join statement is true. </a:t>
            </a:r>
          </a:p>
          <a:p>
            <a:pPr>
              <a:spcBef>
                <a:spcPct val="0"/>
              </a:spcBef>
            </a:pPr>
            <a:r>
              <a:rPr lang="en-US" altLang="zh-CN">
                <a:ea typeface="宋体" panose="02010600030101010101" pitchFamily="2" charset="-122"/>
              </a:rPr>
              <a:t> </a:t>
            </a:r>
          </a:p>
          <a:p>
            <a:pPr>
              <a:spcBef>
                <a:spcPct val="0"/>
              </a:spcBef>
            </a:pPr>
            <a:r>
              <a:rPr lang="en-US" altLang="zh-CN">
                <a:ea typeface="宋体" panose="02010600030101010101" pitchFamily="2" charset="-122"/>
              </a:rPr>
              <a:t>This is why, if you specify multiple tables without specifying a join attribute, what you will get is a cross join. If you write a query that ends up returning way more rows than you expected, look through your joins and make sure that you specified complete joins for all tables.</a:t>
            </a:r>
            <a:endParaRPr lang="en-US" altLang="zh-CN">
              <a:latin typeface="Arial" panose="020B0604020202020204" pitchFamily="34" charset="0"/>
              <a:ea typeface="宋体" panose="02010600030101010101" pitchFamily="2" charset="-122"/>
            </a:endParaRPr>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A8FFCB5B-4772-4C0D-A00C-D61FADB94BB1}" type="slidenum">
              <a:rPr lang="en-US" altLang="zh-CN"/>
              <a:pPr/>
              <a:t>30</a:t>
            </a:fld>
            <a:endParaRPr lang="en-US" altLang="zh-CN"/>
          </a:p>
        </p:txBody>
      </p:sp>
    </p:spTree>
    <p:extLst>
      <p:ext uri="{BB962C8B-B14F-4D97-AF65-F5344CB8AC3E}">
        <p14:creationId xmlns:p14="http://schemas.microsoft.com/office/powerpoint/2010/main" val="37361057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Where would we use cross join? The answer is that you will not use it that often.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A possible example could be that consider yourself as a department IT staff and you are managing all the computers in the computer lab.</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The department has just purchased a list of software and you want to make sure that all software are installed on all computers.</a:t>
            </a:r>
          </a:p>
          <a:p>
            <a:pPr>
              <a:spcBef>
                <a:spcPct val="0"/>
              </a:spcBef>
            </a:pPr>
            <a:endParaRPr lang="en-US" altLang="zh-CN">
              <a:latin typeface="Arial" panose="020B0604020202020204" pitchFamily="34" charset="0"/>
              <a:ea typeface="宋体" panose="02010600030101010101" pitchFamily="2" charset="-122"/>
            </a:endParaRPr>
          </a:p>
          <a:p>
            <a:pPr>
              <a:spcBef>
                <a:spcPct val="0"/>
              </a:spcBef>
            </a:pPr>
            <a:r>
              <a:rPr lang="en-US" altLang="zh-CN">
                <a:latin typeface="Arial" panose="020B0604020202020204" pitchFamily="34" charset="0"/>
                <a:ea typeface="宋体" panose="02010600030101010101" pitchFamily="2" charset="-122"/>
              </a:rPr>
              <a:t>In this case, you could probably cross join the computer table with the software license table to create a task checklist to guide you work of installing the software and setting up licenses.</a:t>
            </a:r>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083F2865-5930-4FF2-84EE-69239184D35C}" type="slidenum">
              <a:rPr lang="en-US" altLang="zh-CN"/>
              <a:pPr/>
              <a:t>31</a:t>
            </a:fld>
            <a:endParaRPr lang="en-US" altLang="zh-CN"/>
          </a:p>
        </p:txBody>
      </p:sp>
    </p:spTree>
    <p:extLst>
      <p:ext uri="{BB962C8B-B14F-4D97-AF65-F5344CB8AC3E}">
        <p14:creationId xmlns:p14="http://schemas.microsoft.com/office/powerpoint/2010/main" val="13598672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Here is a illustration of the example we mentioned.</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You can specify a cross join between the two top tables, </a:t>
            </a:r>
            <a:r>
              <a:rPr lang="en-US" altLang="zh-CN">
                <a:cs typeface="等线"/>
              </a:rPr>
              <a:t>computers and software, and the result table is shown on the bottom.</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You can put any information you have specifically for each software installation. Here I just include a checklist field to record whether each installation is finished. </a:t>
            </a:r>
          </a:p>
          <a:p>
            <a:pPr>
              <a:spcBef>
                <a:spcPct val="0"/>
              </a:spcBef>
            </a:pPr>
            <a:r>
              <a:rPr lang="en-US" altLang="zh-CN">
                <a:ea typeface="宋体" panose="02010600030101010101" pitchFamily="2" charset="-122"/>
              </a:rPr>
              <a:t>You may imagine if there are multiple people working together, such a shared checklist could be potentially useful.</a:t>
            </a:r>
            <a:endParaRPr lang="en-US" altLang="zh-CN">
              <a:latin typeface="Arial" panose="020B0604020202020204" pitchFamily="34" charset="0"/>
              <a:ea typeface="宋体" panose="02010600030101010101" pitchFamily="2" charset="-122"/>
            </a:endParaRPr>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1CBAECCA-6C87-4193-B09B-39869AD89296}" type="slidenum">
              <a:rPr lang="en-US" altLang="zh-CN"/>
              <a:pPr/>
              <a:t>32</a:t>
            </a:fld>
            <a:endParaRPr lang="en-US" altLang="zh-CN"/>
          </a:p>
        </p:txBody>
      </p:sp>
    </p:spTree>
    <p:extLst>
      <p:ext uri="{BB962C8B-B14F-4D97-AF65-F5344CB8AC3E}">
        <p14:creationId xmlns:p14="http://schemas.microsoft.com/office/powerpoint/2010/main" val="23001521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A theta join is in the inner join family.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In fact, the only difference between theta and the joins we did previously is that you can use inequalities and other Boolean operators instead of just the equals sign.</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You can consider the theta join to be a fairly standard inner join in which the operator is not of a particular type, hence using the variable name “theta”. </a:t>
            </a:r>
          </a:p>
          <a:p>
            <a:pPr>
              <a:spcBef>
                <a:spcPct val="0"/>
              </a:spcBef>
            </a:pPr>
            <a:r>
              <a:rPr lang="en-US" altLang="zh-CN">
                <a:ea typeface="宋体" panose="02010600030101010101" pitchFamily="2" charset="-122"/>
              </a:rPr>
              <a:t> </a:t>
            </a:r>
          </a:p>
          <a:p>
            <a:pPr>
              <a:spcBef>
                <a:spcPct val="0"/>
              </a:spcBef>
            </a:pPr>
            <a:r>
              <a:rPr lang="en-US" altLang="zh-CN">
                <a:latin typeface="Arial" panose="020B0604020202020204" pitchFamily="34" charset="0"/>
                <a:ea typeface="宋体" panose="02010600030101010101" pitchFamily="2" charset="-122"/>
              </a:rPr>
              <a:t>An Equi-join is one example of a Theta Join</a:t>
            </a:r>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2BB87C07-F2E7-4839-88E6-8721ED6E6240}" type="slidenum">
              <a:rPr lang="en-US" altLang="zh-CN"/>
              <a:pPr/>
              <a:t>33</a:t>
            </a:fld>
            <a:endParaRPr lang="en-US" altLang="zh-CN"/>
          </a:p>
        </p:txBody>
      </p:sp>
    </p:spTree>
    <p:extLst>
      <p:ext uri="{BB962C8B-B14F-4D97-AF65-F5344CB8AC3E}">
        <p14:creationId xmlns:p14="http://schemas.microsoft.com/office/powerpoint/2010/main" val="32107900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I know I said this before, but I am stressing it because I think it seems that there are actually more different types of joins than there actually are.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If I say select some collection of fields from multiple tables and set some field that is common to the two of them equal in the where clause, this is functionally equivalent to specifying it as I have in the lower one, where I say select from table 1 join table 2 on some condition. </a:t>
            </a:r>
          </a:p>
          <a:p>
            <a:pPr>
              <a:spcBef>
                <a:spcPct val="0"/>
              </a:spcBef>
            </a:pPr>
            <a:r>
              <a:rPr lang="en-US" altLang="zh-CN">
                <a:ea typeface="宋体" panose="02010600030101010101" pitchFamily="2" charset="-122"/>
              </a:rPr>
              <a:t> </a:t>
            </a:r>
          </a:p>
          <a:p>
            <a:pPr>
              <a:spcBef>
                <a:spcPct val="0"/>
              </a:spcBef>
            </a:pPr>
            <a:r>
              <a:rPr lang="en-US" altLang="zh-CN">
                <a:ea typeface="宋体" panose="02010600030101010101" pitchFamily="2" charset="-122"/>
              </a:rPr>
              <a:t>How you write it in the project, homework, or tests is up to you.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 can tell you that people who write a lot of SQL code like the second way because it separates the non-joining where conditions from the conditions of the join. That is, I specify the join in the ON clause, and then add additional filters in the where clause.</a:t>
            </a:r>
            <a:endParaRPr lang="en-US" altLang="zh-CN">
              <a:latin typeface="Arial" panose="020B0604020202020204" pitchFamily="34" charset="0"/>
              <a:ea typeface="宋体" panose="02010600030101010101" pitchFamily="2" charset="-122"/>
            </a:endParaRPr>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2FEF296E-A657-42AE-96FC-A621BE581A68}" type="slidenum">
              <a:rPr lang="en-US" altLang="zh-CN"/>
              <a:pPr/>
              <a:t>34</a:t>
            </a:fld>
            <a:endParaRPr lang="en-US" altLang="zh-CN"/>
          </a:p>
        </p:txBody>
      </p:sp>
    </p:spTree>
    <p:extLst>
      <p:ext uri="{BB962C8B-B14F-4D97-AF65-F5344CB8AC3E}">
        <p14:creationId xmlns:p14="http://schemas.microsoft.com/office/powerpoint/2010/main" val="35021535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This one is easy, because you will hopefully never ever use it.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The natural join was invented to be a time saver but is actually a terrible idea. It does the same thing as an equijoin. </a:t>
            </a:r>
          </a:p>
          <a:p>
            <a:pPr>
              <a:spcBef>
                <a:spcPct val="0"/>
              </a:spcBef>
            </a:pPr>
            <a:r>
              <a:rPr lang="en-US" altLang="zh-CN">
                <a:ea typeface="宋体" panose="02010600030101010101" pitchFamily="2" charset="-122"/>
              </a:rPr>
              <a:t>However, you do not specify the join condition and the tables are automatically joined based on a commonly named field. </a:t>
            </a:r>
          </a:p>
          <a:p>
            <a:pPr>
              <a:spcBef>
                <a:spcPct val="0"/>
              </a:spcBef>
            </a:pPr>
            <a:r>
              <a:rPr lang="en-US" altLang="zh-CN">
                <a:ea typeface="宋体" panose="02010600030101010101" pitchFamily="2" charset="-122"/>
              </a:rPr>
              <a:t> </a:t>
            </a:r>
          </a:p>
          <a:p>
            <a:pPr>
              <a:spcBef>
                <a:spcPct val="0"/>
              </a:spcBef>
            </a:pPr>
            <a:r>
              <a:rPr lang="en-US" altLang="zh-CN">
                <a:ea typeface="宋体" panose="02010600030101010101" pitchFamily="2" charset="-122"/>
              </a:rPr>
              <a:t>You can see how this would go terribly wrong, and because of this it is not supported in SQL server. It is supported in some other products, but I am going to tell you that the time you save using it is nothing compared to the time you will waste if something goes wrong.</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In my view, I wouldn’t even mention it except that you will need to know it if you are ever looking through someone else’s code.</a:t>
            </a:r>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56955D29-7993-4C1C-BD6F-C71CADADA219}" type="slidenum">
              <a:rPr lang="en-US" altLang="zh-CN"/>
              <a:pPr/>
              <a:t>35</a:t>
            </a:fld>
            <a:endParaRPr lang="en-US" altLang="zh-CN"/>
          </a:p>
        </p:txBody>
      </p:sp>
    </p:spTree>
    <p:extLst>
      <p:ext uri="{BB962C8B-B14F-4D97-AF65-F5344CB8AC3E}">
        <p14:creationId xmlns:p14="http://schemas.microsoft.com/office/powerpoint/2010/main" val="14903314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Before we move forward, here is another topic about disambiguating attributes.</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There are a lot of cases where you have to join two tables that have similarly named attributes. </a:t>
            </a:r>
          </a:p>
          <a:p>
            <a:pPr>
              <a:spcBef>
                <a:spcPct val="0"/>
              </a:spcBef>
            </a:pPr>
            <a:r>
              <a:rPr lang="en-US" altLang="zh-CN">
                <a:ea typeface="宋体" panose="02010600030101010101" pitchFamily="2" charset="-122"/>
              </a:rPr>
              <a:t>In general, SQL server does not require you to specify the name of the table in the select statement. </a:t>
            </a:r>
          </a:p>
          <a:p>
            <a:pPr>
              <a:spcBef>
                <a:spcPct val="0"/>
              </a:spcBef>
            </a:pPr>
            <a:r>
              <a:rPr lang="en-US" altLang="zh-CN">
                <a:ea typeface="宋体" panose="02010600030101010101" pitchFamily="2" charset="-122"/>
              </a:rPr>
              <a:t>However, in the case of these similarly named attributes, you will have to specify because SQL can’t possibly know which table you are talking about.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You do this by writing the table name followed by a period and then the attribute name. Similar as the method you used in relational schema design.</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If you are using such an attribute multiple times in the query, it may be worth your time to rename the table in the from statement to something short, so let us talk about that.</a:t>
            </a:r>
            <a:endParaRPr lang="en-US" altLang="zh-CN">
              <a:latin typeface="Arial" panose="020B0604020202020204" pitchFamily="34" charset="0"/>
              <a:ea typeface="宋体" panose="02010600030101010101" pitchFamily="2" charset="-122"/>
            </a:endParaRPr>
          </a:p>
          <a:p>
            <a:pPr>
              <a:spcBef>
                <a:spcPct val="0"/>
              </a:spcBef>
            </a:pPr>
            <a:endParaRPr lang="en-US" altLang="zh-CN">
              <a:ea typeface="宋体" panose="02010600030101010101" pitchFamily="2" charset="-122"/>
            </a:endParaRPr>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F7315A7C-17AD-4C73-81E9-255AE38B15F7}" type="slidenum">
              <a:rPr lang="en-US" altLang="zh-CN"/>
              <a:pPr/>
              <a:t>36</a:t>
            </a:fld>
            <a:endParaRPr lang="en-US" altLang="zh-CN"/>
          </a:p>
        </p:txBody>
      </p:sp>
    </p:spTree>
    <p:extLst>
      <p:ext uri="{BB962C8B-B14F-4D97-AF65-F5344CB8AC3E}">
        <p14:creationId xmlns:p14="http://schemas.microsoft.com/office/powerpoint/2010/main" val="17107495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Outer joins are only slightly trickier.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The key thing to remember with outer joins is that, when you specify a join, there may be rows in either table that do not have a match in the other table. </a:t>
            </a:r>
          </a:p>
          <a:p>
            <a:pPr>
              <a:spcBef>
                <a:spcPct val="0"/>
              </a:spcBef>
            </a:pPr>
            <a:r>
              <a:rPr lang="en-US" altLang="zh-CN">
                <a:ea typeface="宋体" panose="02010600030101010101" pitchFamily="2" charset="-122"/>
              </a:rPr>
              <a:t>If we had two tables, one containing sports teams and the other containing athletes, consider that we might have players for which I do not have a team saved. In this case, when we specify a theta join or any inner join, any rows which do not have a match will not be returned. This might go the other way as well, I might have a team for which I have not saved any players.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Thus, the purpose of outer joins, and the reason why we have more than one type, is to decide which of these unmatched rows to include in the output. So an unmatched row in a table is called a dangling tuple.</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When you specify a type of outer join that preserves dangling, something has to fill of the columns in which we do not have a value for.</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These columns are just filled with the standard field for missing data in SQL, NULL. </a:t>
            </a:r>
          </a:p>
          <a:p>
            <a:pPr>
              <a:spcBef>
                <a:spcPct val="0"/>
              </a:spcBef>
            </a:pPr>
            <a:r>
              <a:rPr lang="en-US" altLang="zh-CN">
                <a:ea typeface="宋体" panose="02010600030101010101" pitchFamily="2" charset="-122"/>
              </a:rPr>
              <a:t> </a:t>
            </a:r>
          </a:p>
          <a:p>
            <a:pPr>
              <a:spcBef>
                <a:spcPct val="0"/>
              </a:spcBef>
            </a:pPr>
            <a:r>
              <a:rPr lang="en-US" altLang="zh-CN">
                <a:ea typeface="宋体" panose="02010600030101010101" pitchFamily="2" charset="-122"/>
              </a:rPr>
              <a:t>Now let us talk about the different types of outer joins and how they work.</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Inner joins eliminate the rows that do not match with a row from the other table. Outer joins, however, return all rows from at least one of the tables or views mentioned in the FROM clause, as long as those rows meet any selection conditions.</a:t>
            </a: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028D1DB6-322C-4E7B-B65A-A64B8513CE3C}" type="slidenum">
              <a:rPr lang="en-US" altLang="zh-CN"/>
              <a:pPr/>
              <a:t>37</a:t>
            </a:fld>
            <a:endParaRPr lang="en-US" altLang="zh-CN"/>
          </a:p>
        </p:txBody>
      </p:sp>
    </p:spTree>
    <p:extLst>
      <p:ext uri="{BB962C8B-B14F-4D97-AF65-F5344CB8AC3E}">
        <p14:creationId xmlns:p14="http://schemas.microsoft.com/office/powerpoint/2010/main" val="41589954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a:spcBef>
                <a:spcPct val="0"/>
              </a:spcBef>
            </a:pPr>
            <a:r>
              <a:rPr lang="en-US" altLang="zh-CN">
                <a:latin typeface="Arial" panose="020B0604020202020204" pitchFamily="34" charset="0"/>
                <a:ea typeface="宋体" panose="02010600030101010101" pitchFamily="2" charset="-122"/>
              </a:rPr>
              <a:t>Here is a illustration of the full outer join. </a:t>
            </a:r>
          </a:p>
          <a:p>
            <a:pPr>
              <a:spcBef>
                <a:spcPct val="0"/>
              </a:spcBef>
            </a:pPr>
            <a:endParaRPr lang="en-US" altLang="zh-CN">
              <a:latin typeface="Arial" panose="020B0604020202020204" pitchFamily="34" charset="0"/>
              <a:ea typeface="宋体" panose="02010600030101010101" pitchFamily="2" charset="-122"/>
            </a:endParaRPr>
          </a:p>
          <a:p>
            <a:pPr>
              <a:spcBef>
                <a:spcPct val="0"/>
              </a:spcBef>
            </a:pPr>
            <a:r>
              <a:rPr lang="en-US" altLang="zh-CN">
                <a:latin typeface="Arial" panose="020B0604020202020204" pitchFamily="34" charset="0"/>
                <a:ea typeface="宋体" panose="02010600030101010101" pitchFamily="2" charset="-122"/>
              </a:rPr>
              <a:t>Two tables, R and S. You can see that, if I join based on the common attribute A </a:t>
            </a:r>
          </a:p>
          <a:p>
            <a:pPr>
              <a:spcBef>
                <a:spcPct val="0"/>
              </a:spcBef>
              <a:buFontTx/>
              <a:buChar char="•"/>
            </a:pPr>
            <a:r>
              <a:rPr lang="en-US" altLang="zh-CN">
                <a:latin typeface="Arial" panose="020B0604020202020204" pitchFamily="34" charset="0"/>
                <a:ea typeface="宋体" panose="02010600030101010101" pitchFamily="2" charset="-122"/>
              </a:rPr>
              <a:t>the only match will be on the attribute value 1. </a:t>
            </a:r>
          </a:p>
          <a:p>
            <a:pPr>
              <a:spcBef>
                <a:spcPct val="0"/>
              </a:spcBef>
              <a:buFontTx/>
              <a:buChar char="•"/>
            </a:pPr>
            <a:r>
              <a:rPr lang="en-US" altLang="zh-CN">
                <a:latin typeface="Arial" panose="020B0604020202020204" pitchFamily="34" charset="0"/>
                <a:ea typeface="宋体" panose="02010600030101010101" pitchFamily="2" charset="-122"/>
              </a:rPr>
              <a:t>6 in the S table and 4 in the R table will not be matched. </a:t>
            </a:r>
          </a:p>
          <a:p>
            <a:pPr>
              <a:spcBef>
                <a:spcPct val="0"/>
              </a:spcBef>
            </a:pPr>
            <a:endParaRPr lang="en-US" altLang="zh-CN">
              <a:latin typeface="Arial" panose="020B0604020202020204" pitchFamily="34" charset="0"/>
              <a:ea typeface="宋体" panose="02010600030101010101" pitchFamily="2" charset="-122"/>
            </a:endParaRPr>
          </a:p>
          <a:p>
            <a:pPr>
              <a:spcBef>
                <a:spcPct val="0"/>
              </a:spcBef>
            </a:pPr>
            <a:r>
              <a:rPr lang="en-US" altLang="zh-CN">
                <a:latin typeface="Arial" panose="020B0604020202020204" pitchFamily="34" charset="0"/>
                <a:ea typeface="宋体" panose="02010600030101010101" pitchFamily="2" charset="-122"/>
              </a:rPr>
              <a:t>The result table below you can see is that in the first row I have the matched row just as it would appear in the inner join. </a:t>
            </a:r>
          </a:p>
          <a:p>
            <a:pPr>
              <a:spcBef>
                <a:spcPct val="0"/>
              </a:spcBef>
            </a:pPr>
            <a:endParaRPr lang="en-US" altLang="zh-CN">
              <a:latin typeface="Arial" panose="020B0604020202020204" pitchFamily="34" charset="0"/>
              <a:ea typeface="宋体" panose="02010600030101010101" pitchFamily="2" charset="-122"/>
            </a:endParaRPr>
          </a:p>
          <a:p>
            <a:pPr>
              <a:spcBef>
                <a:spcPct val="0"/>
              </a:spcBef>
            </a:pPr>
            <a:r>
              <a:rPr lang="en-US" altLang="zh-CN">
                <a:latin typeface="Arial" panose="020B0604020202020204" pitchFamily="34" charset="0"/>
                <a:ea typeface="宋体" panose="02010600030101010101" pitchFamily="2" charset="-122"/>
              </a:rPr>
              <a:t>However, the last two rows would not even appear in an inner join. I have no matching values, so these fields are just filled with null values. </a:t>
            </a:r>
          </a:p>
          <a:p>
            <a:pPr>
              <a:spcBef>
                <a:spcPct val="0"/>
              </a:spcBef>
            </a:pPr>
            <a:endParaRPr lang="en-US" altLang="zh-CN">
              <a:latin typeface="Arial" panose="020B0604020202020204" pitchFamily="34" charset="0"/>
              <a:ea typeface="宋体" panose="02010600030101010101" pitchFamily="2" charset="-122"/>
            </a:endParaRPr>
          </a:p>
          <a:p>
            <a:pPr>
              <a:spcBef>
                <a:spcPct val="0"/>
              </a:spcBef>
            </a:pPr>
            <a:r>
              <a:rPr lang="en-US" altLang="zh-CN">
                <a:latin typeface="Arial" panose="020B0604020202020204" pitchFamily="34" charset="0"/>
                <a:ea typeface="宋体" panose="02010600030101010101" pitchFamily="2" charset="-122"/>
              </a:rPr>
              <a:t>So a full outer join preserves all rows from both tables, and the only difference between this and the left or right outer join is that the other (non full) outer joins only keep the dangling tuples from one or the other table.</a:t>
            </a:r>
          </a:p>
          <a:p>
            <a:pPr>
              <a:spcBef>
                <a:spcPct val="0"/>
              </a:spcBef>
            </a:pPr>
            <a:endParaRPr lang="en-US" altLang="zh-CN">
              <a:latin typeface="Arial" panose="020B0604020202020204" pitchFamily="34" charset="0"/>
              <a:ea typeface="宋体" panose="02010600030101010101" pitchFamily="2" charset="-122"/>
            </a:endParaRPr>
          </a:p>
          <a:p>
            <a:pPr>
              <a:spcBef>
                <a:spcPct val="0"/>
              </a:spcBef>
            </a:pPr>
            <a:r>
              <a:rPr lang="en-US" altLang="zh-CN">
                <a:latin typeface="Arial" panose="020B0604020202020204" pitchFamily="34" charset="0"/>
                <a:ea typeface="宋体" panose="02010600030101010101" pitchFamily="2" charset="-122"/>
              </a:rPr>
              <a:t>What will happen if we do a LEFT OUTER JOIN.</a:t>
            </a:r>
          </a:p>
          <a:p>
            <a:pPr>
              <a:spcBef>
                <a:spcPct val="0"/>
              </a:spcBef>
            </a:pPr>
            <a:r>
              <a:rPr lang="en-US" altLang="zh-CN">
                <a:latin typeface="Arial" panose="020B0604020202020204" pitchFamily="34" charset="0"/>
                <a:ea typeface="宋体" panose="02010600030101010101" pitchFamily="2" charset="-122"/>
              </a:rPr>
              <a:t>Tuples from the left table will preserved even if they did find a match in the right side table.</a:t>
            </a:r>
          </a:p>
          <a:p>
            <a:pPr>
              <a:spcBef>
                <a:spcPct val="0"/>
              </a:spcBef>
            </a:pPr>
            <a:r>
              <a:rPr lang="en-US" altLang="zh-CN">
                <a:latin typeface="Arial" panose="020B0604020202020204" pitchFamily="34" charset="0"/>
                <a:ea typeface="宋体" panose="02010600030101010101" pitchFamily="2" charset="-122"/>
              </a:rPr>
              <a:t>The total number of tuples equals to the number of tuples in the left table.</a:t>
            </a:r>
          </a:p>
          <a:p>
            <a:pPr>
              <a:spcBef>
                <a:spcPct val="0"/>
              </a:spcBef>
            </a:pPr>
            <a:endParaRPr lang="en-US" altLang="zh-CN">
              <a:ea typeface="宋体" panose="02010600030101010101" pitchFamily="2" charset="-122"/>
            </a:endParaRPr>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C70C9ABC-E8AB-4D44-AD51-CB328522B528}" type="slidenum">
              <a:rPr lang="en-US" altLang="zh-CN"/>
              <a:pPr/>
              <a:t>38</a:t>
            </a:fld>
            <a:endParaRPr lang="en-US" altLang="zh-CN"/>
          </a:p>
        </p:txBody>
      </p:sp>
    </p:spTree>
    <p:extLst>
      <p:ext uri="{BB962C8B-B14F-4D97-AF65-F5344CB8AC3E}">
        <p14:creationId xmlns:p14="http://schemas.microsoft.com/office/powerpoint/2010/main" val="3092328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Here is a little graphical representation of how the outer joins work.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A full outer join is what I just showed, where we include all of the dangling rows from both tables in the output. </a:t>
            </a:r>
          </a:p>
          <a:p>
            <a:pPr>
              <a:spcBef>
                <a:spcPct val="0"/>
              </a:spcBef>
            </a:pPr>
            <a:r>
              <a:rPr lang="en-US" altLang="zh-CN">
                <a:ea typeface="宋体" panose="02010600030101010101" pitchFamily="2" charset="-122"/>
              </a:rPr>
              <a:t>Left outer join is where we only include the dangling rows from the table specified left of the join statement. </a:t>
            </a:r>
          </a:p>
          <a:p>
            <a:pPr>
              <a:spcBef>
                <a:spcPct val="0"/>
              </a:spcBef>
            </a:pPr>
            <a:r>
              <a:rPr lang="en-US" altLang="zh-CN">
                <a:ea typeface="宋体" panose="02010600030101010101" pitchFamily="2" charset="-122"/>
              </a:rPr>
              <a:t>Finally, the right outer join will only include the dangling tuples from the table specified right of the join statement.</a:t>
            </a:r>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4D8D1D3F-1E15-4698-A156-1953A34DCA7F}" type="slidenum">
              <a:rPr lang="en-US" altLang="zh-CN"/>
              <a:pPr/>
              <a:t>39</a:t>
            </a:fld>
            <a:endParaRPr lang="en-US" altLang="zh-CN"/>
          </a:p>
        </p:txBody>
      </p:sp>
    </p:spTree>
    <p:extLst>
      <p:ext uri="{BB962C8B-B14F-4D97-AF65-F5344CB8AC3E}">
        <p14:creationId xmlns:p14="http://schemas.microsoft.com/office/powerpoint/2010/main" val="2731791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alibri" panose="020F0502020204030204" pitchFamily="34" charset="0"/>
              </a:defRPr>
            </a:lvl1pPr>
            <a:lvl2pPr marL="742950" indent="-285750" defTabSz="966788">
              <a:defRPr>
                <a:solidFill>
                  <a:schemeClr val="tx1"/>
                </a:solidFill>
                <a:latin typeface="Calibri" panose="020F0502020204030204" pitchFamily="34" charset="0"/>
              </a:defRPr>
            </a:lvl2pPr>
            <a:lvl3pPr marL="1143000" indent="-228600" defTabSz="966788">
              <a:defRPr>
                <a:solidFill>
                  <a:schemeClr val="tx1"/>
                </a:solidFill>
                <a:latin typeface="Calibri" panose="020F0502020204030204" pitchFamily="34" charset="0"/>
              </a:defRPr>
            </a:lvl3pPr>
            <a:lvl4pPr marL="1600200" indent="-228600" defTabSz="966788">
              <a:defRPr>
                <a:solidFill>
                  <a:schemeClr val="tx1"/>
                </a:solidFill>
                <a:latin typeface="Calibri" panose="020F0502020204030204" pitchFamily="34" charset="0"/>
              </a:defRPr>
            </a:lvl4pPr>
            <a:lvl5pPr marL="2057400" indent="-228600" defTabSz="966788">
              <a:defRPr>
                <a:solidFill>
                  <a:schemeClr val="tx1"/>
                </a:solidFill>
                <a:latin typeface="Calibri" panose="020F0502020204030204" pitchFamily="34" charset="0"/>
              </a:defRPr>
            </a:lvl5pPr>
            <a:lvl6pPr marL="2514600" indent="-228600" defTabSz="966788" fontAlgn="base">
              <a:spcBef>
                <a:spcPct val="0"/>
              </a:spcBef>
              <a:spcAft>
                <a:spcPct val="0"/>
              </a:spcAft>
              <a:defRPr>
                <a:solidFill>
                  <a:schemeClr val="tx1"/>
                </a:solidFill>
                <a:latin typeface="Calibri" panose="020F0502020204030204" pitchFamily="34" charset="0"/>
              </a:defRPr>
            </a:lvl6pPr>
            <a:lvl7pPr marL="2971800" indent="-228600" defTabSz="966788" fontAlgn="base">
              <a:spcBef>
                <a:spcPct val="0"/>
              </a:spcBef>
              <a:spcAft>
                <a:spcPct val="0"/>
              </a:spcAft>
              <a:defRPr>
                <a:solidFill>
                  <a:schemeClr val="tx1"/>
                </a:solidFill>
                <a:latin typeface="Calibri" panose="020F0502020204030204" pitchFamily="34" charset="0"/>
              </a:defRPr>
            </a:lvl7pPr>
            <a:lvl8pPr marL="3429000" indent="-228600" defTabSz="966788" fontAlgn="base">
              <a:spcBef>
                <a:spcPct val="0"/>
              </a:spcBef>
              <a:spcAft>
                <a:spcPct val="0"/>
              </a:spcAft>
              <a:defRPr>
                <a:solidFill>
                  <a:schemeClr val="tx1"/>
                </a:solidFill>
                <a:latin typeface="Calibri" panose="020F0502020204030204" pitchFamily="34" charset="0"/>
              </a:defRPr>
            </a:lvl8pPr>
            <a:lvl9pPr marL="3886200" indent="-228600" defTabSz="966788" fontAlgn="base">
              <a:spcBef>
                <a:spcPct val="0"/>
              </a:spcBef>
              <a:spcAft>
                <a:spcPct val="0"/>
              </a:spcAft>
              <a:defRPr>
                <a:solidFill>
                  <a:schemeClr val="tx1"/>
                </a:solidFill>
                <a:latin typeface="Calibri" panose="020F0502020204030204" pitchFamily="34" charset="0"/>
              </a:defRPr>
            </a:lvl9pPr>
          </a:lstStyle>
          <a:p>
            <a:fld id="{B71C1F31-77BA-4E45-92E9-65CA0ADC933E}" type="slidenum">
              <a:rPr lang="en-US" altLang="en-US">
                <a:solidFill>
                  <a:srgbClr val="000000"/>
                </a:solidFill>
                <a:latin typeface="Arial" panose="020B0604020202020204" pitchFamily="34" charset="0"/>
              </a:rPr>
              <a:pPr/>
              <a:t>4</a:t>
            </a:fld>
            <a:endParaRPr lang="en-US" altLang="en-US">
              <a:solidFill>
                <a:srgbClr val="000000"/>
              </a:solidFill>
              <a:latin typeface="Arial" panose="020B0604020202020204" pitchFamily="34" charset="0"/>
            </a:endParaRPr>
          </a:p>
        </p:txBody>
      </p:sp>
      <p:sp>
        <p:nvSpPr>
          <p:cNvPr id="18435" name="Rectangle 2"/>
          <p:cNvSpPr>
            <a:spLocks noGrp="1" noRot="1" noChangeAspect="1" noChangeArrowheads="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Here is the fundamental statement for all queries, including three principal clauses, SELECT, FROM, and WHERE.</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What follows the select statement is a projection of the existing relations, this can be a list of existing fields or attributes, </a:t>
            </a:r>
          </a:p>
          <a:p>
            <a:pPr>
              <a:spcBef>
                <a:spcPct val="0"/>
              </a:spcBef>
            </a:pPr>
            <a:r>
              <a:rPr lang="en-US" altLang="zh-CN">
                <a:ea typeface="宋体" panose="02010600030101010101" pitchFamily="2" charset="-122"/>
              </a:rPr>
              <a:t>What follows the from statement is the list of relations/tables. This can be existing relations, temporary tables, and subqueries.</a:t>
            </a:r>
          </a:p>
          <a:p>
            <a:pPr>
              <a:spcBef>
                <a:spcPct val="0"/>
              </a:spcBef>
            </a:pPr>
            <a:r>
              <a:rPr lang="en-US" altLang="zh-CN">
                <a:ea typeface="宋体" panose="02010600030101010101" pitchFamily="2" charset="-122"/>
              </a:rPr>
              <a:t>What follows the Where statement is conditional expressions which restrict the rows returned by the query.</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This is trivial but if you are looking at some real complicated queries you may follow the order of FROM-WHERE-SELECT.</a:t>
            </a:r>
          </a:p>
          <a:p>
            <a:pPr>
              <a:spcBef>
                <a:spcPct val="0"/>
              </a:spcBef>
            </a:pPr>
            <a:endParaRPr lang="en-US" altLang="en-US"/>
          </a:p>
          <a:p>
            <a:pPr>
              <a:spcBef>
                <a:spcPct val="0"/>
              </a:spcBef>
            </a:pPr>
            <a:r>
              <a:rPr lang="en-US" altLang="zh-CN">
                <a:ea typeface="宋体" panose="02010600030101010101" pitchFamily="2" charset="-122"/>
              </a:rPr>
              <a:t>The two words </a:t>
            </a:r>
            <a:r>
              <a:rPr lang="en-US" altLang="zh-CN" b="1">
                <a:ea typeface="宋体" panose="02010600030101010101" pitchFamily="2" charset="-122"/>
              </a:rPr>
              <a:t>projection</a:t>
            </a:r>
            <a:r>
              <a:rPr lang="en-US" altLang="zh-CN">
                <a:ea typeface="宋体" panose="02010600030101010101" pitchFamily="2" charset="-122"/>
              </a:rPr>
              <a:t> and </a:t>
            </a:r>
            <a:r>
              <a:rPr lang="en-US" altLang="zh-CN" b="1">
                <a:ea typeface="宋体" panose="02010600030101010101" pitchFamily="2" charset="-122"/>
              </a:rPr>
              <a:t>selection</a:t>
            </a:r>
            <a:r>
              <a:rPr lang="en-US" altLang="zh-CN">
                <a:ea typeface="宋体" panose="02010600030101010101" pitchFamily="2" charset="-122"/>
              </a:rPr>
              <a:t> are both relevant in this query.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In database speak, the fields that following the select clause are the projection, and the logic that follows the where clause is the selection.</a:t>
            </a:r>
          </a:p>
          <a:p>
            <a:pPr>
              <a:spcBef>
                <a:spcPct val="0"/>
              </a:spcBef>
            </a:pPr>
            <a:r>
              <a:rPr lang="en-US" altLang="zh-CN">
                <a:ea typeface="宋体" panose="02010600030101010101" pitchFamily="2" charset="-122"/>
              </a:rPr>
              <a:t>This is counter intuitive to the wording of the query.</a:t>
            </a:r>
          </a:p>
          <a:p>
            <a:pPr>
              <a:spcBef>
                <a:spcPct val="0"/>
              </a:spcBef>
            </a:pPr>
            <a:r>
              <a:rPr lang="en-US" altLang="zh-CN">
                <a:ea typeface="宋体" panose="02010600030101010101" pitchFamily="2" charset="-122"/>
              </a:rPr>
              <a:t>It is really simple if you think about it like this: selection = pick rows, projection = pick columns.</a:t>
            </a:r>
          </a:p>
          <a:p>
            <a:pPr>
              <a:spcBef>
                <a:spcPct val="0"/>
              </a:spcBef>
            </a:pPr>
            <a:endParaRPr lang="en-US" altLang="en-US"/>
          </a:p>
        </p:txBody>
      </p:sp>
    </p:spTree>
    <p:extLst>
      <p:ext uri="{BB962C8B-B14F-4D97-AF65-F5344CB8AC3E}">
        <p14:creationId xmlns:p14="http://schemas.microsoft.com/office/powerpoint/2010/main" val="168817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Here are two queries using outer join between tables. Note that these two queries are essentially identical.</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What I want to do is join two tables containing players’ info and injuries info, thus I can match players with their injuries.</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You can see that the top one specifies a left outer join, where injuries table is specified on the left. In the second one, I specify the injuries table on the right, but I am using a right outer join. </a:t>
            </a:r>
          </a:p>
          <a:p>
            <a:pPr>
              <a:spcBef>
                <a:spcPct val="0"/>
              </a:spcBef>
            </a:pPr>
            <a:r>
              <a:rPr lang="en-US" altLang="zh-CN">
                <a:ea typeface="宋体" panose="02010600030101010101" pitchFamily="2" charset="-122"/>
              </a:rPr>
              <a:t> </a:t>
            </a:r>
          </a:p>
          <a:p>
            <a:pPr>
              <a:spcBef>
                <a:spcPct val="0"/>
              </a:spcBef>
            </a:pPr>
            <a:r>
              <a:rPr lang="en-US" altLang="zh-CN">
                <a:ea typeface="宋体" panose="02010600030101010101" pitchFamily="2" charset="-122"/>
              </a:rPr>
              <a:t>It is easy to understand that these two queries are essentially identical, the only difference between them is the column order in the result table. </a:t>
            </a:r>
          </a:p>
          <a:p>
            <a:pPr>
              <a:spcBef>
                <a:spcPct val="0"/>
              </a:spcBef>
            </a:pPr>
            <a:r>
              <a:rPr lang="en-US" altLang="zh-CN">
                <a:ea typeface="宋体" panose="02010600030101010101" pitchFamily="2" charset="-122"/>
              </a:rPr>
              <a:t>In the top one, the attributes from the injuries table will be displayed on the left end of the query output. </a:t>
            </a:r>
          </a:p>
          <a:p>
            <a:pPr>
              <a:spcBef>
                <a:spcPct val="0"/>
              </a:spcBef>
            </a:pPr>
            <a:r>
              <a:rPr lang="en-US" altLang="zh-CN">
                <a:ea typeface="宋体" panose="02010600030101010101" pitchFamily="2" charset="-122"/>
              </a:rPr>
              <a:t>For the lower one, the fields from players will be displayed first.</a:t>
            </a:r>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1DA345CC-6D2A-4F5C-A2EA-E9015FC3C1F7}" type="slidenum">
              <a:rPr lang="en-US" altLang="zh-CN"/>
              <a:pPr/>
              <a:t>40</a:t>
            </a:fld>
            <a:endParaRPr lang="en-US" altLang="zh-CN"/>
          </a:p>
        </p:txBody>
      </p:sp>
    </p:spTree>
    <p:extLst>
      <p:ext uri="{BB962C8B-B14F-4D97-AF65-F5344CB8AC3E}">
        <p14:creationId xmlns:p14="http://schemas.microsoft.com/office/powerpoint/2010/main" val="41750683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Let us look at another example. I have a candy table and a person table, and they are joined based on the candy name and the person’s predilection.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If I select all from candy right outer join person, what will be the result?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 will only preserve the rows from the table on the right, which is the person table. There will definitely be a dangling tuple, because someone likes gummy bears and there are no gummy bears in the candy table.</a:t>
            </a:r>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3173C1CE-F2B5-4A2A-9B72-A4FCBF49913A}" type="slidenum">
              <a:rPr lang="en-US" altLang="zh-CN"/>
              <a:pPr/>
              <a:t>41</a:t>
            </a:fld>
            <a:endParaRPr lang="en-US" altLang="zh-CN"/>
          </a:p>
        </p:txBody>
      </p:sp>
    </p:spTree>
    <p:extLst>
      <p:ext uri="{BB962C8B-B14F-4D97-AF65-F5344CB8AC3E}">
        <p14:creationId xmlns:p14="http://schemas.microsoft.com/office/powerpoint/2010/main" val="23884737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So what is the result of aa inner join?</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The answer is that it would be exactly the same except that there will be no dangling tuples included in the output. Inner join will only preserve the rows that are matched.</a:t>
            </a:r>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7B5C654A-30CC-4183-839E-07E218BBE34F}" type="slidenum">
              <a:rPr lang="en-US" altLang="zh-CN"/>
              <a:pPr/>
              <a:t>42</a:t>
            </a:fld>
            <a:endParaRPr lang="en-US" altLang="zh-CN"/>
          </a:p>
        </p:txBody>
      </p:sp>
    </p:spTree>
    <p:extLst>
      <p:ext uri="{BB962C8B-B14F-4D97-AF65-F5344CB8AC3E}">
        <p14:creationId xmlns:p14="http://schemas.microsoft.com/office/powerpoint/2010/main" val="19353282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Here is an idea of when you might want to do this: let us say you are doing some analysis to predict the traffic conditions in the next 15 minutes.</a:t>
            </a:r>
          </a:p>
          <a:p>
            <a:pPr>
              <a:spcBef>
                <a:spcPct val="0"/>
              </a:spcBef>
            </a:pPr>
            <a:r>
              <a:rPr lang="en-US" altLang="zh-CN">
                <a:ea typeface="宋体" panose="02010600030101010101" pitchFamily="2" charset="-122"/>
              </a:rPr>
              <a:t>I might need to use the historical data to develop an analysis model. In my table, I need a set of columns to contain traffic conditions at a point of time, and another set of columns with traffic condition in the next 15 minutes.</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Note that I can select the data from one single table, but I have different selection criteria for the two sets of columns. </a:t>
            </a:r>
          </a:p>
          <a:p>
            <a:pPr>
              <a:spcBef>
                <a:spcPct val="0"/>
              </a:spcBef>
            </a:pPr>
            <a:r>
              <a:rPr lang="en-US" altLang="zh-CN">
                <a:ea typeface="宋体" panose="02010600030101010101" pitchFamily="2" charset="-122"/>
              </a:rPr>
              <a:t>One needs to be 15 minutes later than the others.</a:t>
            </a:r>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04DC71FC-B30D-45A0-BE39-2883DC30F91C}" type="slidenum">
              <a:rPr lang="en-US" altLang="zh-CN"/>
              <a:pPr/>
              <a:t>43</a:t>
            </a:fld>
            <a:endParaRPr lang="en-US" altLang="zh-CN"/>
          </a:p>
        </p:txBody>
      </p:sp>
    </p:spTree>
    <p:extLst>
      <p:ext uri="{BB962C8B-B14F-4D97-AF65-F5344CB8AC3E}">
        <p14:creationId xmlns:p14="http://schemas.microsoft.com/office/powerpoint/2010/main" val="21217991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Here is a little example of this.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 have a purchase table that details buyer and seller name, store and the purchased product. I want to find all stores that sell at least one product “BestBuy” also sells.</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 rename the tables in the FROM clause by adding the word “AS” and then the new name for the table. Note that it is absolutely necessary for cases like this, where I am specifying the same table twice.</a:t>
            </a:r>
          </a:p>
          <a:p>
            <a:pPr>
              <a:spcBef>
                <a:spcPct val="0"/>
              </a:spcBef>
            </a:pPr>
            <a:r>
              <a:rPr lang="en-US" altLang="zh-CN">
                <a:ea typeface="宋体" panose="02010600030101010101" pitchFamily="2" charset="-122"/>
              </a:rPr>
              <a:t> </a:t>
            </a:r>
          </a:p>
          <a:p>
            <a:pPr>
              <a:spcBef>
                <a:spcPct val="0"/>
              </a:spcBef>
            </a:pPr>
            <a:r>
              <a:rPr lang="en-US" altLang="zh-CN">
                <a:ea typeface="宋体" panose="02010600030101010101" pitchFamily="2" charset="-122"/>
              </a:rPr>
              <a:t>Notice I am not even returning anything from the purchase as y table, I am only using it to find all of the stores that sell any of the products that bestbuy sells.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It is likely that some of the stores will sell multiple products that bestbuy sells, so I use the distinct statement to make sure I do not get an overly long list with many duplicates.</a:t>
            </a:r>
            <a:endParaRPr lang="en-US" altLang="zh-CN">
              <a:latin typeface="Arial" panose="020B0604020202020204" pitchFamily="34" charset="0"/>
              <a:ea typeface="宋体" panose="02010600030101010101" pitchFamily="2" charset="-122"/>
            </a:endParaRPr>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87096FB9-5CD8-4BF1-B3ED-48BE30ED6AFA}" type="slidenum">
              <a:rPr lang="en-US" altLang="zh-CN"/>
              <a:pPr/>
              <a:t>44</a:t>
            </a:fld>
            <a:endParaRPr lang="en-US" altLang="zh-CN"/>
          </a:p>
        </p:txBody>
      </p:sp>
    </p:spTree>
    <p:extLst>
      <p:ext uri="{BB962C8B-B14F-4D97-AF65-F5344CB8AC3E}">
        <p14:creationId xmlns:p14="http://schemas.microsoft.com/office/powerpoint/2010/main" val="6351688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solidFill>
                  <a:schemeClr val="bg1"/>
                </a:solidFill>
              </a:rPr>
              <a:t>One last thing we are going to briefly cover in today’s lecture is data definitions in SQL.</a:t>
            </a:r>
          </a:p>
          <a:p>
            <a:pPr>
              <a:spcBef>
                <a:spcPct val="0"/>
              </a:spcBef>
            </a:pPr>
            <a:endParaRPr lang="en-US" altLang="en-US">
              <a:solidFill>
                <a:schemeClr val="bg1"/>
              </a:solidFill>
            </a:endParaRPr>
          </a:p>
          <a:p>
            <a:pPr>
              <a:spcBef>
                <a:spcPct val="0"/>
              </a:spcBef>
            </a:pPr>
            <a:r>
              <a:rPr lang="en-US" altLang="en-US">
                <a:solidFill>
                  <a:schemeClr val="bg1"/>
                </a:solidFill>
              </a:rPr>
              <a:t>We have mentioned that in general, SQL consists of two components, the data definition language (DDL) and data manipulation language (DML)</a:t>
            </a:r>
          </a:p>
          <a:p>
            <a:pPr>
              <a:spcBef>
                <a:spcPct val="0"/>
              </a:spcBef>
            </a:pPr>
            <a:r>
              <a:rPr lang="en-US" altLang="en-US">
                <a:solidFill>
                  <a:schemeClr val="bg1"/>
                </a:solidFill>
              </a:rPr>
              <a:t>Sometimes you can also see another type of SQL called data control language (DCL), which is used to control user access to the database. But this is not available for all DBMS.</a:t>
            </a:r>
          </a:p>
          <a:p>
            <a:pPr>
              <a:spcBef>
                <a:spcPct val="0"/>
              </a:spcBef>
            </a:pPr>
            <a:endParaRPr lang="en-US" altLang="en-US">
              <a:solidFill>
                <a:schemeClr val="bg1"/>
              </a:solidFill>
            </a:endParaRPr>
          </a:p>
          <a:p>
            <a:pPr>
              <a:spcBef>
                <a:spcPct val="0"/>
              </a:spcBef>
            </a:pPr>
            <a:r>
              <a:rPr lang="en-US" altLang="en-US">
                <a:solidFill>
                  <a:schemeClr val="bg1"/>
                </a:solidFill>
              </a:rPr>
              <a:t>All SQL queries we have discussed previously are DML, as we just focus on retrieving data from an existing database, without making any changes to it.</a:t>
            </a:r>
          </a:p>
          <a:p>
            <a:pPr>
              <a:spcBef>
                <a:spcPct val="0"/>
              </a:spcBef>
            </a:pPr>
            <a:endParaRPr lang="en-US" altLang="en-US">
              <a:solidFill>
                <a:schemeClr val="bg1"/>
              </a:solidFill>
            </a:endParaRPr>
          </a:p>
          <a:p>
            <a:pPr>
              <a:spcBef>
                <a:spcPct val="0"/>
              </a:spcBef>
            </a:pPr>
            <a:r>
              <a:rPr lang="en-US" altLang="en-US">
                <a:solidFill>
                  <a:schemeClr val="bg1"/>
                </a:solidFill>
              </a:rPr>
              <a:t>Another subset of SQL queries is called DDL, which enables you to define the data and tables in your DBMS.</a:t>
            </a:r>
          </a:p>
          <a:p>
            <a:pPr>
              <a:spcBef>
                <a:spcPct val="0"/>
              </a:spcBef>
            </a:pPr>
            <a:r>
              <a:rPr lang="en-US" altLang="en-US">
                <a:solidFill>
                  <a:schemeClr val="bg1"/>
                </a:solidFill>
              </a:rPr>
              <a:t>For data types, in particular, you can define your data as numbers, characters, date, and time.</a:t>
            </a:r>
          </a:p>
          <a:p>
            <a:pPr>
              <a:spcBef>
                <a:spcPct val="0"/>
              </a:spcBef>
            </a:pPr>
            <a:r>
              <a:rPr lang="en-US" altLang="en-US">
                <a:solidFill>
                  <a:schemeClr val="bg1"/>
                </a:solidFill>
              </a:rPr>
              <a:t>For database schema or structure, you can create, alter, and delete tables in your database.</a:t>
            </a:r>
          </a:p>
          <a:p>
            <a:pPr>
              <a:spcBef>
                <a:spcPct val="0"/>
              </a:spcBef>
            </a:pPr>
            <a:endParaRPr lang="en-US" altLang="en-US">
              <a:solidFill>
                <a:schemeClr val="bg1"/>
              </a:solidFill>
            </a:endParaRPr>
          </a:p>
          <a:p>
            <a:pPr>
              <a:spcBef>
                <a:spcPct val="0"/>
              </a:spcBef>
            </a:pPr>
            <a:r>
              <a:rPr lang="en-US" altLang="en-US">
                <a:solidFill>
                  <a:schemeClr val="bg1"/>
                </a:solidFill>
              </a:rPr>
              <a:t>We are going to introduce how to do this.</a:t>
            </a:r>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64FCC76F-2D67-481A-B077-1B294F313DC9}" type="slidenum">
              <a:rPr lang="en-US" altLang="zh-CN"/>
              <a:pPr/>
              <a:t>45</a:t>
            </a:fld>
            <a:endParaRPr lang="en-US" altLang="zh-CN"/>
          </a:p>
        </p:txBody>
      </p:sp>
    </p:spTree>
    <p:extLst>
      <p:ext uri="{BB962C8B-B14F-4D97-AF65-F5344CB8AC3E}">
        <p14:creationId xmlns:p14="http://schemas.microsoft.com/office/powerpoint/2010/main" val="24500517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solidFill>
                  <a:schemeClr val="bg1"/>
                </a:solidFill>
              </a:rPr>
              <a:t>First we look at data types in SQL.</a:t>
            </a:r>
          </a:p>
          <a:p>
            <a:pPr>
              <a:spcBef>
                <a:spcPct val="0"/>
              </a:spcBef>
            </a:pPr>
            <a:endParaRPr lang="en-US" altLang="en-US">
              <a:solidFill>
                <a:schemeClr val="bg1"/>
              </a:solidFill>
            </a:endParaRPr>
          </a:p>
          <a:p>
            <a:pPr>
              <a:spcBef>
                <a:spcPct val="0"/>
              </a:spcBef>
            </a:pPr>
            <a:r>
              <a:rPr lang="en-US" altLang="en-US">
                <a:solidFill>
                  <a:schemeClr val="bg1"/>
                </a:solidFill>
              </a:rPr>
              <a:t>First for numbers, SQL has quite a few options. For integers, SQL has a list of different data types from TINYINT to BIGINT. In most cases SMALLINT and INT will be good enough for our use.</a:t>
            </a:r>
          </a:p>
          <a:p>
            <a:pPr>
              <a:spcBef>
                <a:spcPct val="0"/>
              </a:spcBef>
            </a:pPr>
            <a:endParaRPr lang="en-US" altLang="en-US">
              <a:solidFill>
                <a:schemeClr val="bg1"/>
              </a:solidFill>
            </a:endParaRPr>
          </a:p>
          <a:p>
            <a:pPr>
              <a:spcBef>
                <a:spcPct val="0"/>
              </a:spcBef>
            </a:pPr>
            <a:r>
              <a:rPr lang="en-US" altLang="en-US">
                <a:solidFill>
                  <a:schemeClr val="bg1"/>
                </a:solidFill>
              </a:rPr>
              <a:t>Decimal allows you to express everything in fixed precision, which can allow you save storage space when you know the precision of the input data and also if you have a reason to want fixed precision in the database. </a:t>
            </a:r>
          </a:p>
          <a:p>
            <a:pPr>
              <a:spcBef>
                <a:spcPct val="0"/>
              </a:spcBef>
            </a:pPr>
            <a:endParaRPr lang="en-US" altLang="en-US">
              <a:solidFill>
                <a:schemeClr val="bg1"/>
              </a:solidFill>
            </a:endParaRPr>
          </a:p>
          <a:p>
            <a:pPr>
              <a:spcBef>
                <a:spcPct val="0"/>
              </a:spcBef>
            </a:pPr>
            <a:r>
              <a:rPr lang="en-US" altLang="en-US">
                <a:solidFill>
                  <a:schemeClr val="bg1"/>
                </a:solidFill>
              </a:rPr>
              <a:t>You can specify the precision and scales for decimal data type. </a:t>
            </a:r>
          </a:p>
          <a:p>
            <a:pPr>
              <a:spcBef>
                <a:spcPct val="0"/>
              </a:spcBef>
            </a:pPr>
            <a:r>
              <a:rPr lang="en-US" altLang="en-US">
                <a:solidFill>
                  <a:schemeClr val="bg1"/>
                </a:solidFill>
              </a:rPr>
              <a:t>Put is simple, precision is the total number of digits, and scale is the number of decimal places. </a:t>
            </a:r>
          </a:p>
          <a:p>
            <a:pPr>
              <a:spcBef>
                <a:spcPct val="0"/>
              </a:spcBef>
            </a:pPr>
            <a:endParaRPr lang="en-US" altLang="en-US">
              <a:solidFill>
                <a:schemeClr val="bg1"/>
              </a:solidFill>
            </a:endParaRPr>
          </a:p>
          <a:p>
            <a:pPr>
              <a:spcBef>
                <a:spcPct val="0"/>
              </a:spcBef>
            </a:pPr>
            <a:r>
              <a:rPr lang="en-US" altLang="en-US">
                <a:solidFill>
                  <a:schemeClr val="bg1"/>
                </a:solidFill>
              </a:rPr>
              <a:t>FLOAT and REAL data types accept approximate numeric values.</a:t>
            </a:r>
          </a:p>
          <a:p>
            <a:pPr>
              <a:spcBef>
                <a:spcPct val="0"/>
              </a:spcBef>
            </a:pPr>
            <a:endParaRPr lang="en-US" altLang="en-US">
              <a:solidFill>
                <a:schemeClr val="bg1"/>
              </a:solidFill>
            </a:endParaRPr>
          </a:p>
          <a:p>
            <a:pPr>
              <a:spcBef>
                <a:spcPct val="0"/>
              </a:spcBef>
            </a:pPr>
            <a:r>
              <a:rPr lang="en-US" altLang="en-US">
                <a:solidFill>
                  <a:schemeClr val="bg1"/>
                </a:solidFill>
              </a:rPr>
              <a:t>Strings or character data types can be fixed or variable length, char or varchar respectively. </a:t>
            </a:r>
          </a:p>
          <a:p>
            <a:pPr>
              <a:spcBef>
                <a:spcPct val="0"/>
              </a:spcBef>
            </a:pPr>
            <a:r>
              <a:rPr lang="en-US" altLang="en-US">
                <a:solidFill>
                  <a:schemeClr val="bg1"/>
                </a:solidFill>
              </a:rPr>
              <a:t>A lot of people use these exclusively because do not take much space. You can just use these for everything in the class.</a:t>
            </a:r>
          </a:p>
          <a:p>
            <a:pPr>
              <a:spcBef>
                <a:spcPct val="0"/>
              </a:spcBef>
            </a:pPr>
            <a:endParaRPr lang="en-US" altLang="en-US">
              <a:solidFill>
                <a:schemeClr val="bg1"/>
              </a:solidFill>
            </a:endParaRPr>
          </a:p>
          <a:p>
            <a:pPr>
              <a:spcBef>
                <a:spcPct val="0"/>
              </a:spcBef>
            </a:pPr>
            <a:r>
              <a:rPr lang="en-US" altLang="en-US">
                <a:solidFill>
                  <a:schemeClr val="bg1"/>
                </a:solidFill>
              </a:rPr>
              <a:t>The Unicode standard is nchar or nvarchar, which are a bit more flexible but are slightly more data intensive. </a:t>
            </a:r>
          </a:p>
          <a:p>
            <a:pPr>
              <a:spcBef>
                <a:spcPct val="0"/>
              </a:spcBef>
            </a:pPr>
            <a:r>
              <a:rPr lang="en-US" altLang="en-US">
                <a:solidFill>
                  <a:schemeClr val="bg1"/>
                </a:solidFill>
              </a:rPr>
              <a:t>You might use the Unicode versions if you are working on a software development team.</a:t>
            </a:r>
          </a:p>
          <a:p>
            <a:pPr>
              <a:spcBef>
                <a:spcPct val="0"/>
              </a:spcBef>
            </a:pPr>
            <a:endParaRPr lang="en-US" altLang="en-US"/>
          </a:p>
          <a:p>
            <a:pPr>
              <a:spcBef>
                <a:spcPct val="0"/>
              </a:spcBef>
            </a:pPr>
            <a:endParaRPr lang="en-US" altLang="en-US"/>
          </a:p>
          <a:p>
            <a:pPr>
              <a:spcBef>
                <a:spcPct val="0"/>
              </a:spcBef>
            </a:pPr>
            <a:r>
              <a:rPr lang="en-US" altLang="en-US" b="1"/>
              <a:t>Date and Time</a:t>
            </a:r>
          </a:p>
          <a:p>
            <a:pPr>
              <a:spcBef>
                <a:spcPct val="0"/>
              </a:spcBef>
            </a:pPr>
            <a:r>
              <a:rPr lang="en-US" altLang="en-US">
                <a:hlinkClick r:id="rId3"/>
              </a:rPr>
              <a:t>date</a:t>
            </a:r>
            <a:r>
              <a:rPr lang="en-US" altLang="en-US"/>
              <a:t> </a:t>
            </a:r>
          </a:p>
          <a:p>
            <a:pPr>
              <a:spcBef>
                <a:spcPct val="0"/>
              </a:spcBef>
            </a:pPr>
            <a:r>
              <a:rPr lang="en-US" altLang="en-US">
                <a:hlinkClick r:id="rId4"/>
              </a:rPr>
              <a:t>datetimeoffset</a:t>
            </a:r>
            <a:r>
              <a:rPr lang="en-US" altLang="en-US"/>
              <a:t> </a:t>
            </a:r>
          </a:p>
          <a:p>
            <a:pPr>
              <a:spcBef>
                <a:spcPct val="0"/>
              </a:spcBef>
            </a:pPr>
            <a:r>
              <a:rPr lang="en-US" altLang="en-US">
                <a:hlinkClick r:id="rId5"/>
              </a:rPr>
              <a:t>datetime2</a:t>
            </a:r>
            <a:r>
              <a:rPr lang="en-US" altLang="en-US"/>
              <a:t> </a:t>
            </a:r>
          </a:p>
          <a:p>
            <a:pPr>
              <a:spcBef>
                <a:spcPct val="0"/>
              </a:spcBef>
            </a:pPr>
            <a:r>
              <a:rPr lang="en-US" altLang="en-US">
                <a:hlinkClick r:id="rId6"/>
              </a:rPr>
              <a:t>smalldatetime</a:t>
            </a:r>
            <a:r>
              <a:rPr lang="en-US" altLang="en-US"/>
              <a:t> </a:t>
            </a:r>
          </a:p>
          <a:p>
            <a:pPr>
              <a:spcBef>
                <a:spcPct val="0"/>
              </a:spcBef>
            </a:pPr>
            <a:r>
              <a:rPr lang="en-US" altLang="en-US">
                <a:hlinkClick r:id="rId7"/>
              </a:rPr>
              <a:t>datetime</a:t>
            </a:r>
            <a:r>
              <a:rPr lang="en-US" altLang="en-US"/>
              <a:t> </a:t>
            </a:r>
          </a:p>
          <a:p>
            <a:pPr>
              <a:spcBef>
                <a:spcPct val="0"/>
              </a:spcBef>
            </a:pPr>
            <a:r>
              <a:rPr lang="en-US" altLang="en-US">
                <a:hlinkClick r:id="rId8"/>
              </a:rPr>
              <a:t>time</a:t>
            </a:r>
            <a:r>
              <a:rPr lang="en-US" altLang="en-US"/>
              <a:t> </a:t>
            </a:r>
          </a:p>
          <a:p>
            <a:pPr>
              <a:spcBef>
                <a:spcPct val="0"/>
              </a:spcBef>
            </a:pPr>
            <a:endParaRPr lang="en-US" altLang="en-US"/>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7778ADC5-BD3C-4CCE-AA87-B49D04D8855E}" type="slidenum">
              <a:rPr lang="en-US" altLang="zh-CN"/>
              <a:pPr/>
              <a:t>46</a:t>
            </a:fld>
            <a:endParaRPr lang="en-US" altLang="zh-CN"/>
          </a:p>
        </p:txBody>
      </p:sp>
    </p:spTree>
    <p:extLst>
      <p:ext uri="{BB962C8B-B14F-4D97-AF65-F5344CB8AC3E}">
        <p14:creationId xmlns:p14="http://schemas.microsoft.com/office/powerpoint/2010/main" val="4986382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solidFill>
                  <a:schemeClr val="bg1"/>
                </a:solidFill>
              </a:rPr>
              <a:t>Time stamped data are pretty much ubiquitous in database. </a:t>
            </a:r>
          </a:p>
          <a:p>
            <a:pPr>
              <a:spcBef>
                <a:spcPct val="0"/>
              </a:spcBef>
            </a:pPr>
            <a:endParaRPr lang="en-US" altLang="en-US">
              <a:solidFill>
                <a:schemeClr val="bg1"/>
              </a:solidFill>
            </a:endParaRPr>
          </a:p>
          <a:p>
            <a:pPr>
              <a:spcBef>
                <a:spcPct val="0"/>
              </a:spcBef>
            </a:pPr>
            <a:r>
              <a:rPr lang="en-US" altLang="en-US">
                <a:solidFill>
                  <a:schemeClr val="bg1"/>
                </a:solidFill>
              </a:rPr>
              <a:t>There are a couple of data types that can store date and time information, including TIME and DATE. The formats are listed here.</a:t>
            </a:r>
          </a:p>
          <a:p>
            <a:pPr>
              <a:spcBef>
                <a:spcPct val="0"/>
              </a:spcBef>
            </a:pPr>
            <a:r>
              <a:rPr lang="en-US" altLang="en-US">
                <a:solidFill>
                  <a:schemeClr val="bg1"/>
                </a:solidFill>
              </a:rPr>
              <a:t>Also if you want to combine date and time into a single data type, you can use DATETIME and DATETIME2.</a:t>
            </a:r>
          </a:p>
          <a:p>
            <a:pPr>
              <a:spcBef>
                <a:spcPct val="0"/>
              </a:spcBef>
            </a:pPr>
            <a:endParaRPr lang="en-US" altLang="en-US">
              <a:solidFill>
                <a:schemeClr val="bg1"/>
              </a:solidFill>
            </a:endParaRPr>
          </a:p>
          <a:p>
            <a:pPr>
              <a:spcBef>
                <a:spcPct val="0"/>
              </a:spcBef>
            </a:pPr>
            <a:r>
              <a:rPr lang="en-US" altLang="en-US">
                <a:solidFill>
                  <a:schemeClr val="bg1"/>
                </a:solidFill>
              </a:rPr>
              <a:t>DATETIME2 is a new data type introduced in SQL server 2008 to replace DATETIME. It takes slightly less storage space and covers broader data range.</a:t>
            </a:r>
          </a:p>
          <a:p>
            <a:pPr>
              <a:spcBef>
                <a:spcPct val="0"/>
              </a:spcBef>
            </a:pPr>
            <a:r>
              <a:rPr lang="en-US" altLang="en-US">
                <a:solidFill>
                  <a:schemeClr val="bg1"/>
                </a:solidFill>
              </a:rPr>
              <a:t>In this class both data types will be efficient.</a:t>
            </a:r>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B742629C-0E0C-45E4-A1E2-99DD3D792171}" type="slidenum">
              <a:rPr lang="en-US" altLang="zh-CN"/>
              <a:pPr/>
              <a:t>47</a:t>
            </a:fld>
            <a:endParaRPr lang="en-US" altLang="zh-CN"/>
          </a:p>
        </p:txBody>
      </p:sp>
    </p:spTree>
    <p:extLst>
      <p:ext uri="{BB962C8B-B14F-4D97-AF65-F5344CB8AC3E}">
        <p14:creationId xmlns:p14="http://schemas.microsoft.com/office/powerpoint/2010/main" val="17969827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When you are working with databases, you will often face the need to convert data types.</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Here are some common used functions for data conversion, and should be pretty straightforward.</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CONVERT and CAST works similarly, just has different grammar.</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DATEPART can be used to extract a specific part from the DATETIME data types. I used this a lot when working with loopdata.</a:t>
            </a:r>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3ABE5AED-1497-4097-98FB-CD93FECB82F3}" type="slidenum">
              <a:rPr lang="en-US" altLang="zh-CN"/>
              <a:pPr/>
              <a:t>48</a:t>
            </a:fld>
            <a:endParaRPr lang="en-US" altLang="zh-CN"/>
          </a:p>
        </p:txBody>
      </p:sp>
    </p:spTree>
    <p:extLst>
      <p:ext uri="{BB962C8B-B14F-4D97-AF65-F5344CB8AC3E}">
        <p14:creationId xmlns:p14="http://schemas.microsoft.com/office/powerpoint/2010/main" val="10031413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Here is an example showing you how to create a basic table in SQL code. Given the relational schema here, how could I create such a table in my database?</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The statement is simple create table, followed by the name of the table, and then in parenthesis all of the column names and corresponding data types separated by commas.</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The query should be pretty straightforward. I list all the column names in the table, and find a proper data type for each field. Here I want to use one single character to represent gender (M, F).</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My question here is, by comparing the query with the relational schema, is there any part in the schema that has not been defined?</a:t>
            </a:r>
          </a:p>
          <a:p>
            <a:pPr>
              <a:spcBef>
                <a:spcPct val="0"/>
              </a:spcBef>
            </a:pPr>
            <a:endParaRPr lang="en-US" altLang="zh-CN">
              <a:ea typeface="宋体" panose="02010600030101010101" pitchFamily="2" charset="-122"/>
            </a:endParaRP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Clearly, there are some undesirable functional dependencies in this table, I am ignoring them. Also, this is a very simple table definition, as I have only specified the minimum amount of information required to create a table. I might also want to define some constraints on the table at the point of creation, we will get to that later once you get familiar writing SQL code.</a:t>
            </a:r>
            <a:endParaRPr lang="en-US" altLang="en-US" b="1">
              <a:solidFill>
                <a:schemeClr val="bg1"/>
              </a:solidFill>
            </a:endParaRPr>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7E4C338E-E5C9-4932-9096-30269A766589}" type="slidenum">
              <a:rPr lang="en-US" altLang="zh-CN"/>
              <a:pPr/>
              <a:t>49</a:t>
            </a:fld>
            <a:endParaRPr lang="en-US" altLang="zh-CN"/>
          </a:p>
        </p:txBody>
      </p:sp>
    </p:spTree>
    <p:extLst>
      <p:ext uri="{BB962C8B-B14F-4D97-AF65-F5344CB8AC3E}">
        <p14:creationId xmlns:p14="http://schemas.microsoft.com/office/powerpoint/2010/main" val="319140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Here I have a typical query.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 have a table of movies, including title, year, and some other attributes.</a:t>
            </a:r>
          </a:p>
          <a:p>
            <a:pPr>
              <a:spcBef>
                <a:spcPct val="0"/>
              </a:spcBef>
            </a:pPr>
            <a:r>
              <a:rPr lang="en-US" altLang="zh-CN">
                <a:ea typeface="宋体" panose="02010600030101010101" pitchFamily="2" charset="-122"/>
              </a:rPr>
              <a:t>I want to select some information about a typical movie “Titanic”.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In the simple query, I put title, year, length, rating in the SELECT clause. </a:t>
            </a:r>
          </a:p>
          <a:p>
            <a:pPr>
              <a:spcBef>
                <a:spcPct val="0"/>
              </a:spcBef>
            </a:pPr>
            <a:r>
              <a:rPr lang="en-US" altLang="zh-CN">
                <a:ea typeface="宋体" panose="02010600030101010101" pitchFamily="2" charset="-122"/>
              </a:rPr>
              <a:t>In the from clause I enter the name of the authors table, and </a:t>
            </a:r>
          </a:p>
          <a:p>
            <a:pPr>
              <a:spcBef>
                <a:spcPct val="0"/>
              </a:spcBef>
            </a:pPr>
            <a:r>
              <a:rPr lang="en-US" altLang="zh-CN">
                <a:ea typeface="宋体" panose="02010600030101010101" pitchFamily="2" charset="-122"/>
              </a:rPr>
              <a:t>In the where clause I enter a restriction, that movie title is ‘Titanic’.</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The result will be something like in the bottom. I get a row of data with title, year, length, rating for the movie ‘Titanic’.</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Strings in single quotes.</a:t>
            </a:r>
          </a:p>
          <a:p>
            <a:pPr>
              <a:spcBef>
                <a:spcPct val="0"/>
              </a:spcBef>
            </a:pPr>
            <a:r>
              <a:rPr lang="en-US" altLang="zh-CN">
                <a:ea typeface="宋体" panose="02010600030101010101" pitchFamily="2" charset="-122"/>
              </a:rPr>
              <a:t>In the conditional expression, you don’t need to use double equal sign, this is different from conventional programming language.</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Again, SQL is not case-sensitive. You may notice that I typed ‘titanic’ with all lower-case letters, but the record in the table has upper-cased ‘T’ in Titanic. SQL has no problem finding the record.</a:t>
            </a: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3996F274-37F0-4D6A-9F9D-24C8671086F5}" type="slidenum">
              <a:rPr lang="en-US" altLang="zh-CN"/>
              <a:pPr/>
              <a:t>5</a:t>
            </a:fld>
            <a:endParaRPr lang="en-US" altLang="zh-CN"/>
          </a:p>
        </p:txBody>
      </p:sp>
    </p:spTree>
    <p:extLst>
      <p:ext uri="{BB962C8B-B14F-4D97-AF65-F5344CB8AC3E}">
        <p14:creationId xmlns:p14="http://schemas.microsoft.com/office/powerpoint/2010/main" val="10507710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The following two queries are equal in creating the primary key for the table in the previous slides.</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 can use the keyword PRIMARY KEY after the datatype of the key attribute, or use the PRIMARY KEY function to specify the key attribute.</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We will talk more about key constraints later after we get more familiar with SQL. Here just show two simple examples of how you can define the primary key when creating the table.</a:t>
            </a:r>
          </a:p>
        </p:txBody>
      </p:sp>
      <p:sp>
        <p:nvSpPr>
          <p:cNvPr id="112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1CB41C45-EB59-49C9-9585-50E6BA62A35D}" type="slidenum">
              <a:rPr lang="en-US" altLang="zh-CN"/>
              <a:pPr/>
              <a:t>50</a:t>
            </a:fld>
            <a:endParaRPr lang="en-US" altLang="zh-CN"/>
          </a:p>
        </p:txBody>
      </p:sp>
    </p:spTree>
    <p:extLst>
      <p:ext uri="{BB962C8B-B14F-4D97-AF65-F5344CB8AC3E}">
        <p14:creationId xmlns:p14="http://schemas.microsoft.com/office/powerpoint/2010/main" val="21849600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When I run the create table statement, I get an empty table, with no rows in it.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You can very easily delete a table you have created, but this is both permanent and instantaneous so be careful, especially if your table contains data you want to save.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Both the contents and the table structure is deleted when you run this statement, drop table followed by the name of the table.</a:t>
            </a:r>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8A3B75A4-0F58-423C-A44E-BCD4F66B150F}" type="slidenum">
              <a:rPr lang="en-US" altLang="zh-CN"/>
              <a:pPr/>
              <a:t>51</a:t>
            </a:fld>
            <a:endParaRPr lang="en-US" altLang="zh-CN"/>
          </a:p>
        </p:txBody>
      </p:sp>
    </p:spTree>
    <p:extLst>
      <p:ext uri="{BB962C8B-B14F-4D97-AF65-F5344CB8AC3E}">
        <p14:creationId xmlns:p14="http://schemas.microsoft.com/office/powerpoint/2010/main" val="10080720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You can also make changes to the table structure, by writing alter table followed by the name of the table, and then specify the change you want to make.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In this example, I am first adding a column named phone and specifying the data type. </a:t>
            </a:r>
          </a:p>
          <a:p>
            <a:pPr>
              <a:spcBef>
                <a:spcPct val="0"/>
              </a:spcBef>
            </a:pPr>
            <a:r>
              <a:rPr lang="en-US" altLang="zh-CN">
                <a:ea typeface="宋体" panose="02010600030101010101" pitchFamily="2" charset="-122"/>
              </a:rPr>
              <a:t>Now, what will happen if I add a column to a table that already contains data? It will be populated with default values.</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Next, in the lower box, I am deleting a column and everything it contains.</a:t>
            </a:r>
          </a:p>
          <a:p>
            <a:pPr>
              <a:spcBef>
                <a:spcPct val="0"/>
              </a:spcBef>
            </a:pPr>
            <a:endParaRPr lang="en-US" altLang="en-US" b="1"/>
          </a:p>
          <a:p>
            <a:pPr>
              <a:spcBef>
                <a:spcPct val="0"/>
              </a:spcBef>
            </a:pPr>
            <a:r>
              <a:rPr lang="en-US" altLang="en-US"/>
              <a:t>Note that you can also add constraints to your table in the ALTER TABLE command. Again we will talk about that in our later lectures.</a:t>
            </a:r>
            <a:endParaRPr lang="en-US" altLang="en-US">
              <a:solidFill>
                <a:schemeClr val="bg1"/>
              </a:solidFill>
            </a:endParaRPr>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B4932703-8C7A-4EAE-BA56-1CCF54D6A169}" type="slidenum">
              <a:rPr lang="en-US" altLang="zh-CN"/>
              <a:pPr/>
              <a:t>52</a:t>
            </a:fld>
            <a:endParaRPr lang="en-US" altLang="zh-CN"/>
          </a:p>
        </p:txBody>
      </p:sp>
    </p:spTree>
    <p:extLst>
      <p:ext uri="{BB962C8B-B14F-4D97-AF65-F5344CB8AC3E}">
        <p14:creationId xmlns:p14="http://schemas.microsoft.com/office/powerpoint/2010/main" val="19782770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At the point of table creation I can set the default values for each column. Here I have specified the city to default to Seattle.</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If I do not specify the default, the default of defaults is NULL, which is the SQL server value that indicates there is no record.</a:t>
            </a:r>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CD05D95F-8FBE-4301-BC78-C4A418847E45}" type="slidenum">
              <a:rPr lang="en-US" altLang="zh-CN"/>
              <a:pPr/>
              <a:t>53</a:t>
            </a:fld>
            <a:endParaRPr lang="en-US" altLang="zh-CN"/>
          </a:p>
        </p:txBody>
      </p:sp>
    </p:spTree>
    <p:extLst>
      <p:ext uri="{BB962C8B-B14F-4D97-AF65-F5344CB8AC3E}">
        <p14:creationId xmlns:p14="http://schemas.microsoft.com/office/powerpoint/2010/main" val="34040371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ea typeface="宋体" panose="02010600030101010101" pitchFamily="2" charset="-122"/>
              </a:rPr>
              <a:t>Now really quick I will show the simplest way to insert data into a new table. </a:t>
            </a:r>
          </a:p>
          <a:p>
            <a:pPr>
              <a:spcBef>
                <a:spcPct val="0"/>
              </a:spcBef>
            </a:pPr>
            <a:endParaRPr lang="en-US" altLang="zh-CN" dirty="0">
              <a:ea typeface="宋体" panose="02010600030101010101" pitchFamily="2" charset="-122"/>
            </a:endParaRPr>
          </a:p>
          <a:p>
            <a:pPr>
              <a:spcBef>
                <a:spcPct val="0"/>
              </a:spcBef>
            </a:pPr>
            <a:r>
              <a:rPr lang="en-US" altLang="zh-CN" dirty="0">
                <a:ea typeface="宋体" panose="02010600030101010101" pitchFamily="2" charset="-122"/>
              </a:rPr>
              <a:t>You simply write insert into followed by the table name, which is then followed by the names of the columns you want to insert data into, and then you write the values you want to insert.</a:t>
            </a:r>
          </a:p>
          <a:p>
            <a:pPr>
              <a:spcBef>
                <a:spcPct val="0"/>
              </a:spcBef>
            </a:pPr>
            <a:endParaRPr lang="en-US" altLang="zh-CN" dirty="0">
              <a:ea typeface="宋体" panose="02010600030101010101" pitchFamily="2" charset="-122"/>
            </a:endParaRPr>
          </a:p>
          <a:p>
            <a:pPr>
              <a:spcBef>
                <a:spcPct val="0"/>
              </a:spcBef>
            </a:pPr>
            <a:r>
              <a:rPr lang="en-US" altLang="zh-CN" dirty="0">
                <a:ea typeface="宋体" panose="02010600030101010101" pitchFamily="2" charset="-122"/>
              </a:rPr>
              <a:t>In the example, I am inserting a person into the table we defined earlier.</a:t>
            </a:r>
            <a:endParaRPr lang="en-US" altLang="zh-CN" b="1" dirty="0">
              <a:ea typeface="宋体" panose="02010600030101010101" pitchFamily="2" charset="-122"/>
            </a:endParaRPr>
          </a:p>
          <a:p>
            <a:pPr>
              <a:spcBef>
                <a:spcPct val="0"/>
              </a:spcBef>
            </a:pPr>
            <a:endParaRPr lang="en-US" altLang="zh-CN" dirty="0">
              <a:ea typeface="宋体" panose="02010600030101010101" pitchFamily="2" charset="-122"/>
            </a:endParaRPr>
          </a:p>
          <a:p>
            <a:pPr>
              <a:spcBef>
                <a:spcPct val="0"/>
              </a:spcBef>
            </a:pPr>
            <a:r>
              <a:rPr lang="en-US" altLang="zh-CN" dirty="0">
                <a:ea typeface="宋体" panose="02010600030101010101" pitchFamily="2" charset="-122"/>
              </a:rPr>
              <a:t>Note that if you didn’t give value to some columns, it will be filled with NULL. Also, if you are giving values in order, you can omit the attribute names but in this case you must have a value for each attribute.</a:t>
            </a:r>
          </a:p>
          <a:p>
            <a:pPr>
              <a:spcBef>
                <a:spcPct val="0"/>
              </a:spcBef>
            </a:pPr>
            <a:endParaRPr lang="en-US" altLang="zh-CN" dirty="0">
              <a:ea typeface="宋体" panose="02010600030101010101" pitchFamily="2" charset="-122"/>
            </a:endParaRPr>
          </a:p>
          <a:p>
            <a:pPr>
              <a:spcBef>
                <a:spcPct val="0"/>
              </a:spcBef>
            </a:pPr>
            <a:r>
              <a:rPr lang="en-US" altLang="zh-CN" dirty="0">
                <a:ea typeface="宋体" panose="02010600030101010101" pitchFamily="2" charset="-122"/>
              </a:rPr>
              <a:t>Although we introduce it here, insertion is a data manipulation language rather than a definition language, as it will not change anything about the database schema.</a:t>
            </a:r>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BD5DF372-9041-4D82-BB5C-1D0E166DBBF4}" type="slidenum">
              <a:rPr lang="en-US" altLang="zh-CN"/>
              <a:pPr/>
              <a:t>54</a:t>
            </a:fld>
            <a:endParaRPr lang="en-US" altLang="zh-CN"/>
          </a:p>
        </p:txBody>
      </p:sp>
    </p:spTree>
    <p:extLst>
      <p:ext uri="{BB962C8B-B14F-4D97-AF65-F5344CB8AC3E}">
        <p14:creationId xmlns:p14="http://schemas.microsoft.com/office/powerpoint/2010/main" val="25425430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CA182E-5772-4B3A-B0A6-10BED76E951E}" type="slidenum">
              <a:rPr lang="en-US" altLang="zh-CN" smtClean="0"/>
              <a:pPr/>
              <a:t>55</a:t>
            </a:fld>
            <a:endParaRPr lang="en-US" altLang="zh-CN"/>
          </a:p>
        </p:txBody>
      </p:sp>
    </p:spTree>
    <p:extLst>
      <p:ext uri="{BB962C8B-B14F-4D97-AF65-F5344CB8AC3E}">
        <p14:creationId xmlns:p14="http://schemas.microsoft.com/office/powerpoint/2010/main" val="1286851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Here I listed three query statements that looks different. However, they will all give you the same result.</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It is clear the difference between first two queries is the letter case.</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Also SQL does not require line breaks. Your statement will be read by the system as a single line.</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However, it’s good to make use of line feeds and letter cases to make your code easy to read (by yourself and by others).</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It is usually recommended that you use upper case letters for keywords (e.g., SELECT, FROM, WHERE). We will not require specific coding style in this class. Y</a:t>
            </a:r>
            <a:r>
              <a:rPr lang="en-US" altLang="zh-CN">
                <a:cs typeface="等线"/>
              </a:rPr>
              <a:t>ou can </a:t>
            </a:r>
            <a:r>
              <a:rPr lang="en-US" altLang="zh-CN">
                <a:ea typeface="宋体" panose="02010600030101010101" pitchFamily="2" charset="-122"/>
              </a:rPr>
              <a:t>use any style that you feel comfortable with.</a:t>
            </a: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3D0F5E76-3C94-483F-9B8D-515C0C1BC120}" type="slidenum">
              <a:rPr lang="en-US" altLang="zh-CN"/>
              <a:pPr/>
              <a:t>6</a:t>
            </a:fld>
            <a:endParaRPr lang="en-US" altLang="zh-CN"/>
          </a:p>
        </p:txBody>
      </p:sp>
    </p:spTree>
    <p:extLst>
      <p:ext uri="{BB962C8B-B14F-4D97-AF65-F5344CB8AC3E}">
        <p14:creationId xmlns:p14="http://schemas.microsoft.com/office/powerpoint/2010/main" val="1630576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Here is a very similar command to what we saw on the previous page.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Note that I put an asterisk in the SELECT clause. An asterisk in the select statement means everything.</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In this case the result includes all available attributes in the movies table.</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D686D0F9-5466-4259-A4F7-FAB9280B7BD8}" type="slidenum">
              <a:rPr lang="en-US" altLang="zh-CN"/>
              <a:pPr/>
              <a:t>7</a:t>
            </a:fld>
            <a:endParaRPr lang="en-US" altLang="zh-CN"/>
          </a:p>
        </p:txBody>
      </p:sp>
    </p:spTree>
    <p:extLst>
      <p:ext uri="{BB962C8B-B14F-4D97-AF65-F5344CB8AC3E}">
        <p14:creationId xmlns:p14="http://schemas.microsoft.com/office/powerpoint/2010/main" val="3633049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Here is a interpretation of SQL queries in the schema perspective.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We definitely have an input schema, because we or someone else has designed this table to have a key as well as some non-key attributes.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In the select clause, we are actually designing the output schema. </a:t>
            </a:r>
          </a:p>
          <a:p>
            <a:pPr>
              <a:spcBef>
                <a:spcPct val="0"/>
              </a:spcBef>
            </a:pPr>
            <a:r>
              <a:rPr lang="en-US" altLang="zh-CN">
                <a:ea typeface="宋体" panose="02010600030101010101" pitchFamily="2" charset="-122"/>
              </a:rPr>
              <a:t>It is important to be careful about how this output schema is designed, for example you don’t want to include unnecessary attributes. </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Why I want to emphasize this is because the output from one query can end up being the input for another, so good schema design is beneficial through the entire process.</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E1DD7909-DBB1-4D03-B064-46ED5422150C}" type="slidenum">
              <a:rPr lang="en-US" altLang="zh-CN"/>
              <a:pPr/>
              <a:t>8</a:t>
            </a:fld>
            <a:endParaRPr lang="en-US" altLang="zh-CN"/>
          </a:p>
        </p:txBody>
      </p:sp>
    </p:spTree>
    <p:extLst>
      <p:ext uri="{BB962C8B-B14F-4D97-AF65-F5344CB8AC3E}">
        <p14:creationId xmlns:p14="http://schemas.microsoft.com/office/powerpoint/2010/main" val="1366250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ea typeface="宋体" panose="02010600030101010101" pitchFamily="2" charset="-122"/>
              </a:rPr>
              <a:t>We have mentioned SQL projections, which stand for the specific fields we selected in the SELECT clause.</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There are not too many things we need to talk about SQL projections. But one thing is that you can also rename attributes in the query projection.</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SQL is not case sensitive in functionality, but it will return exactly what you specify.</a:t>
            </a:r>
          </a:p>
          <a:p>
            <a:pPr>
              <a:spcBef>
                <a:spcPct val="0"/>
              </a:spcBef>
            </a:pPr>
            <a:r>
              <a:rPr lang="en-US" altLang="zh-CN">
                <a:ea typeface="宋体" panose="02010600030101010101" pitchFamily="2" charset="-122"/>
              </a:rPr>
              <a:t>So the capitalization that I used to specify the names will be reflected in the output. Again, this makes no difference at all when doing things like comparing strings.</a:t>
            </a:r>
          </a:p>
          <a:p>
            <a:pPr>
              <a:spcBef>
                <a:spcPct val="0"/>
              </a:spcBef>
            </a:pPr>
            <a:endParaRPr lang="en-US" altLang="zh-CN">
              <a:ea typeface="宋体" panose="02010600030101010101" pitchFamily="2" charset="-122"/>
            </a:endParaRPr>
          </a:p>
          <a:p>
            <a:pPr>
              <a:spcBef>
                <a:spcPct val="0"/>
              </a:spcBef>
            </a:pPr>
            <a:r>
              <a:rPr lang="en-US" altLang="zh-CN">
                <a:ea typeface="宋体" panose="02010600030101010101" pitchFamily="2" charset="-122"/>
              </a:rPr>
              <a:t>Note that if you want spaces in the column names, you can put it in single quotes. </a:t>
            </a: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3F2E67F9-23CA-4BAB-8D17-595224CFB558}" type="slidenum">
              <a:rPr lang="en-US" altLang="zh-CN"/>
              <a:pPr/>
              <a:t>9</a:t>
            </a:fld>
            <a:endParaRPr lang="en-US" altLang="zh-CN"/>
          </a:p>
        </p:txBody>
      </p:sp>
    </p:spTree>
    <p:extLst>
      <p:ext uri="{BB962C8B-B14F-4D97-AF65-F5344CB8AC3E}">
        <p14:creationId xmlns:p14="http://schemas.microsoft.com/office/powerpoint/2010/main" val="1462535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fld id="{EDA0C297-F483-464B-AE07-A527A1E6437A}" type="datetime1">
              <a:rPr lang="en-US" altLang="zh-CN"/>
              <a:pPr/>
              <a:t>2/18/2021</a:t>
            </a:fld>
            <a:endParaRPr lang="en-US" altLang="zh-CN"/>
          </a:p>
        </p:txBody>
      </p:sp>
      <p:sp>
        <p:nvSpPr>
          <p:cNvPr id="8" name="Footer Placeholder 4"/>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5"/>
          <p:cNvSpPr>
            <a:spLocks noGrp="1"/>
          </p:cNvSpPr>
          <p:nvPr>
            <p:ph type="sldNum" sz="quarter" idx="12"/>
          </p:nvPr>
        </p:nvSpPr>
        <p:spPr/>
        <p:txBody>
          <a:bodyPr/>
          <a:lstStyle>
            <a:lvl1pPr>
              <a:defRPr/>
            </a:lvl1pPr>
          </a:lstStyle>
          <a:p>
            <a:fld id="{DBE58631-6F90-4B5E-9447-FAD91A5F0265}" type="slidenum">
              <a:rPr lang="en-US" altLang="zh-CN"/>
              <a:pPr/>
              <a:t>‹#›</a:t>
            </a:fld>
            <a:endParaRPr lang="en-US" altLang="zh-CN"/>
          </a:p>
        </p:txBody>
      </p:sp>
    </p:spTree>
    <p:extLst>
      <p:ext uri="{BB962C8B-B14F-4D97-AF65-F5344CB8AC3E}">
        <p14:creationId xmlns:p14="http://schemas.microsoft.com/office/powerpoint/2010/main" val="1955145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B62743C-835A-4726-B6A3-3141BD1C99E3}" type="datetime1">
              <a:rPr lang="en-US" altLang="zh-CN"/>
              <a:pPr/>
              <a:t>2/18/2021</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Transportation Big Data Analytics</a:t>
            </a:r>
          </a:p>
        </p:txBody>
      </p:sp>
      <p:sp>
        <p:nvSpPr>
          <p:cNvPr id="6" name="Slide Number Placeholder 5"/>
          <p:cNvSpPr>
            <a:spLocks noGrp="1"/>
          </p:cNvSpPr>
          <p:nvPr>
            <p:ph type="sldNum" sz="quarter" idx="12"/>
          </p:nvPr>
        </p:nvSpPr>
        <p:spPr/>
        <p:txBody>
          <a:bodyPr/>
          <a:lstStyle>
            <a:lvl1pPr>
              <a:defRPr/>
            </a:lvl1pPr>
          </a:lstStyle>
          <a:p>
            <a:fld id="{D7B47E10-1C9B-42B5-A994-752A63FCC6C4}" type="slidenum">
              <a:rPr lang="en-US" altLang="zh-CN"/>
              <a:pPr/>
              <a:t>‹#›</a:t>
            </a:fld>
            <a:endParaRPr lang="en-US" altLang="zh-CN"/>
          </a:p>
        </p:txBody>
      </p:sp>
    </p:spTree>
    <p:extLst>
      <p:ext uri="{BB962C8B-B14F-4D97-AF65-F5344CB8AC3E}">
        <p14:creationId xmlns:p14="http://schemas.microsoft.com/office/powerpoint/2010/main" val="328744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fld id="{F1312353-481A-48B4-ACC3-DF5DF7817588}" type="datetime1">
              <a:rPr lang="en-US" altLang="zh-CN"/>
              <a:pPr/>
              <a:t>2/18/2021</a:t>
            </a:fld>
            <a:endParaRPr lang="en-US" altLang="zh-CN"/>
          </a:p>
        </p:txBody>
      </p:sp>
      <p:sp>
        <p:nvSpPr>
          <p:cNvPr id="7" name="Footer Placeholder 4"/>
          <p:cNvSpPr>
            <a:spLocks noGrp="1"/>
          </p:cNvSpPr>
          <p:nvPr>
            <p:ph type="ftr" sz="quarter" idx="11"/>
          </p:nvPr>
        </p:nvSpPr>
        <p:spPr/>
        <p:txBody>
          <a:bodyPr/>
          <a:lstStyle>
            <a:lvl1pPr>
              <a:defRPr/>
            </a:lvl1pPr>
          </a:lstStyle>
          <a:p>
            <a:pPr>
              <a:defRPr/>
            </a:pPr>
            <a:r>
              <a:rPr lang="en-US"/>
              <a:t>Transportation Big Data Analytics</a:t>
            </a:r>
          </a:p>
        </p:txBody>
      </p:sp>
      <p:sp>
        <p:nvSpPr>
          <p:cNvPr id="8" name="Slide Number Placeholder 5"/>
          <p:cNvSpPr>
            <a:spLocks noGrp="1"/>
          </p:cNvSpPr>
          <p:nvPr>
            <p:ph type="sldNum" sz="quarter" idx="12"/>
          </p:nvPr>
        </p:nvSpPr>
        <p:spPr/>
        <p:txBody>
          <a:bodyPr/>
          <a:lstStyle>
            <a:lvl1pPr>
              <a:defRPr/>
            </a:lvl1pPr>
          </a:lstStyle>
          <a:p>
            <a:fld id="{9E248511-70A9-47C0-8D68-31E67B6CF183}" type="slidenum">
              <a:rPr lang="en-US" altLang="zh-CN"/>
              <a:pPr/>
              <a:t>‹#›</a:t>
            </a:fld>
            <a:endParaRPr lang="en-US" altLang="zh-CN"/>
          </a:p>
        </p:txBody>
      </p:sp>
    </p:spTree>
    <p:extLst>
      <p:ext uri="{BB962C8B-B14F-4D97-AF65-F5344CB8AC3E}">
        <p14:creationId xmlns:p14="http://schemas.microsoft.com/office/powerpoint/2010/main" val="3313690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914400" y="6248400"/>
            <a:ext cx="2540000" cy="457200"/>
          </a:xfrm>
        </p:spPr>
        <p:txBody>
          <a:bodyPr rtlCol="0"/>
          <a:lstStyle>
            <a:lvl1pPr fontAlgn="auto">
              <a:spcBef>
                <a:spcPts val="0"/>
              </a:spcBef>
              <a:spcAft>
                <a:spcPts val="0"/>
              </a:spcAft>
              <a:defRPr smtClean="0">
                <a:latin typeface="+mn-lt"/>
              </a:defRPr>
            </a:lvl1pPr>
          </a:lstStyle>
          <a:p>
            <a:pPr>
              <a:defRPr/>
            </a:pPr>
            <a:fld id="{61638CFE-1DA9-435A-ABC2-5691A7BF4334}" type="datetime1">
              <a:rPr lang="en-US" altLang="en-US"/>
              <a:pPr>
                <a:defRPr/>
              </a:pPr>
              <a:t>2/18/2021</a:t>
            </a:fld>
            <a:endParaRPr lang="en-US" altLang="en-US"/>
          </a:p>
        </p:txBody>
      </p:sp>
      <p:sp>
        <p:nvSpPr>
          <p:cNvPr id="4" name="Footer Placeholder 3"/>
          <p:cNvSpPr>
            <a:spLocks noGrp="1"/>
          </p:cNvSpPr>
          <p:nvPr>
            <p:ph type="ftr" sz="quarter" idx="11"/>
          </p:nvPr>
        </p:nvSpPr>
        <p:spPr>
          <a:xfrm>
            <a:off x="4165600" y="6248400"/>
            <a:ext cx="3860800" cy="457200"/>
          </a:xfrm>
        </p:spPr>
        <p:txBody>
          <a:bodyPr/>
          <a:lstStyle>
            <a:lvl1pPr>
              <a:defRPr dirty="0">
                <a:latin typeface="Arial" charset="0"/>
              </a:defRPr>
            </a:lvl1pPr>
          </a:lstStyle>
          <a:p>
            <a:pPr>
              <a:defRPr/>
            </a:pPr>
            <a:r>
              <a:rPr lang="en-US"/>
              <a:t>Transportation Big Data Analytics</a:t>
            </a:r>
          </a:p>
        </p:txBody>
      </p:sp>
      <p:sp>
        <p:nvSpPr>
          <p:cNvPr id="5" name="Slide Number Placeholder 4"/>
          <p:cNvSpPr>
            <a:spLocks noGrp="1"/>
          </p:cNvSpPr>
          <p:nvPr>
            <p:ph type="sldNum" sz="quarter" idx="12"/>
          </p:nvPr>
        </p:nvSpPr>
        <p:spPr>
          <a:xfrm>
            <a:off x="8737600" y="6248400"/>
            <a:ext cx="2540000" cy="457200"/>
          </a:xfrm>
        </p:spPr>
        <p:txBody>
          <a:bodyPr rtlCol="0"/>
          <a:lstStyle>
            <a:lvl1pPr fontAlgn="auto">
              <a:spcBef>
                <a:spcPts val="0"/>
              </a:spcBef>
              <a:spcAft>
                <a:spcPts val="0"/>
              </a:spcAft>
              <a:defRPr sz="1050">
                <a:latin typeface="+mn-lt"/>
              </a:defRPr>
            </a:lvl1pPr>
          </a:lstStyle>
          <a:p>
            <a:pPr>
              <a:defRPr/>
            </a:pPr>
            <a:fld id="{5AEE838A-1B9B-4F1D-AF50-141C13DFF17C}" type="slidenum">
              <a:rPr lang="en-US" altLang="en-US"/>
              <a:pPr>
                <a:defRPr/>
              </a:pPr>
              <a:t>‹#›</a:t>
            </a:fld>
            <a:endParaRPr lang="en-US" altLang="en-US"/>
          </a:p>
        </p:txBody>
      </p:sp>
    </p:spTree>
    <p:extLst>
      <p:ext uri="{BB962C8B-B14F-4D97-AF65-F5344CB8AC3E}">
        <p14:creationId xmlns:p14="http://schemas.microsoft.com/office/powerpoint/2010/main" val="818907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6197600" y="1981200"/>
            <a:ext cx="5080000" cy="4114800"/>
          </a:xfrm>
        </p:spPr>
        <p:txBody>
          <a:bodyPr rtlCol="0">
            <a:normAutofit/>
          </a:bodyPr>
          <a:lstStyle/>
          <a:p>
            <a:pPr lvl="0"/>
            <a:endParaRPr lang="en-US" noProof="0"/>
          </a:p>
        </p:txBody>
      </p:sp>
      <p:sp>
        <p:nvSpPr>
          <p:cNvPr id="5" name="Date Placeholder 4"/>
          <p:cNvSpPr>
            <a:spLocks noGrp="1"/>
          </p:cNvSpPr>
          <p:nvPr>
            <p:ph type="dt" sz="half" idx="10"/>
          </p:nvPr>
        </p:nvSpPr>
        <p:spPr>
          <a:xfrm>
            <a:off x="914400" y="6248400"/>
            <a:ext cx="2540000" cy="457200"/>
          </a:xfrm>
        </p:spPr>
        <p:txBody>
          <a:bodyPr rtlCol="0"/>
          <a:lstStyle>
            <a:lvl1pPr fontAlgn="auto">
              <a:spcBef>
                <a:spcPts val="0"/>
              </a:spcBef>
              <a:spcAft>
                <a:spcPts val="0"/>
              </a:spcAft>
              <a:defRPr smtClean="0">
                <a:latin typeface="+mn-lt"/>
              </a:defRPr>
            </a:lvl1pPr>
          </a:lstStyle>
          <a:p>
            <a:pPr>
              <a:defRPr/>
            </a:pPr>
            <a:fld id="{26AF5FB5-50B0-4E7A-8692-A9513980A52F}" type="datetime1">
              <a:rPr lang="en-US" altLang="en-US"/>
              <a:pPr>
                <a:defRPr/>
              </a:pPr>
              <a:t>2/18/2021</a:t>
            </a:fld>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dirty="0">
                <a:latin typeface="Arial" charset="0"/>
              </a:defRPr>
            </a:lvl1pPr>
          </a:lstStyle>
          <a:p>
            <a:pPr>
              <a:defRPr/>
            </a:pPr>
            <a:r>
              <a:rPr lang="en-US"/>
              <a:t>Transportation Big Data Analytics</a:t>
            </a:r>
          </a:p>
        </p:txBody>
      </p:sp>
      <p:sp>
        <p:nvSpPr>
          <p:cNvPr id="7" name="Slide Number Placeholder 6"/>
          <p:cNvSpPr>
            <a:spLocks noGrp="1"/>
          </p:cNvSpPr>
          <p:nvPr>
            <p:ph type="sldNum" sz="quarter" idx="12"/>
          </p:nvPr>
        </p:nvSpPr>
        <p:spPr>
          <a:xfrm>
            <a:off x="8737600" y="6248400"/>
            <a:ext cx="2540000" cy="457200"/>
          </a:xfrm>
        </p:spPr>
        <p:txBody>
          <a:bodyPr rtlCol="0"/>
          <a:lstStyle>
            <a:lvl1pPr fontAlgn="auto">
              <a:spcBef>
                <a:spcPts val="0"/>
              </a:spcBef>
              <a:spcAft>
                <a:spcPts val="0"/>
              </a:spcAft>
              <a:defRPr sz="1050">
                <a:latin typeface="+mn-lt"/>
              </a:defRPr>
            </a:lvl1pPr>
          </a:lstStyle>
          <a:p>
            <a:pPr>
              <a:defRPr/>
            </a:pPr>
            <a:fld id="{7A45DFEF-B98F-4BFC-95C9-C5B932226484}" type="slidenum">
              <a:rPr lang="en-US" altLang="en-US"/>
              <a:pPr>
                <a:defRPr/>
              </a:pPr>
              <a:t>‹#›</a:t>
            </a:fld>
            <a:endParaRPr lang="en-US" altLang="en-US"/>
          </a:p>
        </p:txBody>
      </p:sp>
    </p:spTree>
    <p:extLst>
      <p:ext uri="{BB962C8B-B14F-4D97-AF65-F5344CB8AC3E}">
        <p14:creationId xmlns:p14="http://schemas.microsoft.com/office/powerpoint/2010/main" val="282052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ADD72884-5CA1-4172-94C5-DDD3AB0F35BA}" type="datetime1">
              <a:rPr lang="en-US" altLang="zh-CN"/>
              <a:pPr/>
              <a:t>2/18/2021</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Transportation Big Data Analytics</a:t>
            </a:r>
          </a:p>
        </p:txBody>
      </p:sp>
      <p:sp>
        <p:nvSpPr>
          <p:cNvPr id="6" name="Slide Number Placeholder 5"/>
          <p:cNvSpPr>
            <a:spLocks noGrp="1"/>
          </p:cNvSpPr>
          <p:nvPr>
            <p:ph type="sldNum" sz="quarter" idx="12"/>
          </p:nvPr>
        </p:nvSpPr>
        <p:spPr/>
        <p:txBody>
          <a:bodyPr/>
          <a:lstStyle>
            <a:lvl1pPr>
              <a:defRPr/>
            </a:lvl1pPr>
          </a:lstStyle>
          <a:p>
            <a:fld id="{1C70669D-B5A1-4569-BE83-5975FD212EAE}" type="slidenum">
              <a:rPr lang="en-US" altLang="zh-CN"/>
              <a:pPr/>
              <a:t>‹#›</a:t>
            </a:fld>
            <a:endParaRPr lang="en-US" altLang="zh-CN"/>
          </a:p>
        </p:txBody>
      </p:sp>
    </p:spTree>
    <p:extLst>
      <p:ext uri="{BB962C8B-B14F-4D97-AF65-F5344CB8AC3E}">
        <p14:creationId xmlns:p14="http://schemas.microsoft.com/office/powerpoint/2010/main" val="111539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p:cNvSpPr>
            <a:spLocks noGrp="1"/>
          </p:cNvSpPr>
          <p:nvPr>
            <p:ph type="dt" sz="half" idx="10"/>
          </p:nvPr>
        </p:nvSpPr>
        <p:spPr/>
        <p:txBody>
          <a:bodyPr/>
          <a:lstStyle>
            <a:lvl1pPr>
              <a:defRPr/>
            </a:lvl1pPr>
          </a:lstStyle>
          <a:p>
            <a:fld id="{D714E785-2F7B-4FFE-95B9-9452025B8E66}" type="datetime1">
              <a:rPr lang="en-US" altLang="zh-CN"/>
              <a:pPr/>
              <a:t>2/18/2021</a:t>
            </a:fld>
            <a:endParaRPr lang="en-US" altLang="zh-CN"/>
          </a:p>
        </p:txBody>
      </p:sp>
      <p:sp>
        <p:nvSpPr>
          <p:cNvPr id="8" name="Footer Placeholder 4"/>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5"/>
          <p:cNvSpPr>
            <a:spLocks noGrp="1"/>
          </p:cNvSpPr>
          <p:nvPr>
            <p:ph type="sldNum" sz="quarter" idx="12"/>
          </p:nvPr>
        </p:nvSpPr>
        <p:spPr/>
        <p:txBody>
          <a:bodyPr/>
          <a:lstStyle>
            <a:lvl1pPr>
              <a:defRPr/>
            </a:lvl1pPr>
          </a:lstStyle>
          <a:p>
            <a:fld id="{62634374-F653-4658-86EC-B2DCE0D4FBBA}" type="slidenum">
              <a:rPr lang="en-US" altLang="zh-CN"/>
              <a:pPr/>
              <a:t>‹#›</a:t>
            </a:fld>
            <a:endParaRPr lang="en-US" altLang="zh-CN"/>
          </a:p>
        </p:txBody>
      </p:sp>
    </p:spTree>
    <p:extLst>
      <p:ext uri="{BB962C8B-B14F-4D97-AF65-F5344CB8AC3E}">
        <p14:creationId xmlns:p14="http://schemas.microsoft.com/office/powerpoint/2010/main" val="204989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844365"/>
          </a:xfrm>
        </p:spPr>
        <p:txBody>
          <a:bodyPr/>
          <a:lstStyle/>
          <a:p>
            <a:r>
              <a:rPr lang="en-US" dirty="0"/>
              <a:t>Click to edit Master title style</a:t>
            </a:r>
          </a:p>
        </p:txBody>
      </p:sp>
      <p:sp>
        <p:nvSpPr>
          <p:cNvPr id="3" name="Content Placeholder 2"/>
          <p:cNvSpPr>
            <a:spLocks noGrp="1"/>
          </p:cNvSpPr>
          <p:nvPr>
            <p:ph sz="half" idx="1"/>
          </p:nvPr>
        </p:nvSpPr>
        <p:spPr>
          <a:xfrm>
            <a:off x="1097280" y="1244155"/>
            <a:ext cx="4937760" cy="50242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244155"/>
            <a:ext cx="4937760" cy="50242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AF460768-F13E-41B0-8BA4-6A1FD077320A}" type="datetime1">
              <a:rPr lang="en-US" altLang="zh-CN"/>
              <a:pPr/>
              <a:t>2/18/2021</a:t>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en-US"/>
              <a:t>Transportation Big Data Analytics</a:t>
            </a:r>
          </a:p>
        </p:txBody>
      </p:sp>
      <p:sp>
        <p:nvSpPr>
          <p:cNvPr id="7" name="Slide Number Placeholder 5"/>
          <p:cNvSpPr>
            <a:spLocks noGrp="1"/>
          </p:cNvSpPr>
          <p:nvPr>
            <p:ph type="sldNum" sz="quarter" idx="12"/>
          </p:nvPr>
        </p:nvSpPr>
        <p:spPr/>
        <p:txBody>
          <a:bodyPr/>
          <a:lstStyle>
            <a:lvl1pPr>
              <a:defRPr/>
            </a:lvl1pPr>
          </a:lstStyle>
          <a:p>
            <a:fld id="{972428D9-8AB7-45C2-85DA-777D6016B73A}" type="slidenum">
              <a:rPr lang="en-US" altLang="zh-CN"/>
              <a:pPr/>
              <a:t>‹#›</a:t>
            </a:fld>
            <a:endParaRPr lang="en-US" altLang="zh-CN"/>
          </a:p>
        </p:txBody>
      </p:sp>
    </p:spTree>
    <p:extLst>
      <p:ext uri="{BB962C8B-B14F-4D97-AF65-F5344CB8AC3E}">
        <p14:creationId xmlns:p14="http://schemas.microsoft.com/office/powerpoint/2010/main" val="338245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820302"/>
          </a:xfrm>
        </p:spPr>
        <p:txBody>
          <a:bodyPr/>
          <a:lstStyle/>
          <a:p>
            <a:r>
              <a:rPr lang="en-US" dirty="0"/>
              <a:t>Click to edit Master title style</a:t>
            </a:r>
          </a:p>
        </p:txBody>
      </p:sp>
      <p:sp>
        <p:nvSpPr>
          <p:cNvPr id="3" name="Text Placeholder 2"/>
          <p:cNvSpPr>
            <a:spLocks noGrp="1"/>
          </p:cNvSpPr>
          <p:nvPr>
            <p:ph type="body" idx="1"/>
          </p:nvPr>
        </p:nvSpPr>
        <p:spPr>
          <a:xfrm>
            <a:off x="1097280" y="125651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1992795"/>
            <a:ext cx="4937760" cy="42636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25651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1992793"/>
            <a:ext cx="4937760" cy="42636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fld id="{D421B9E7-224E-42D0-8166-96A728AB8CD3}" type="datetime1">
              <a:rPr lang="en-US" altLang="zh-CN"/>
              <a:pPr/>
              <a:t>2/18/2021</a:t>
            </a:fld>
            <a:endParaRPr lang="en-US" altLang="zh-CN"/>
          </a:p>
        </p:txBody>
      </p:sp>
      <p:sp>
        <p:nvSpPr>
          <p:cNvPr id="8" name="Footer Placeholder 4"/>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5"/>
          <p:cNvSpPr>
            <a:spLocks noGrp="1"/>
          </p:cNvSpPr>
          <p:nvPr>
            <p:ph type="sldNum" sz="quarter" idx="12"/>
          </p:nvPr>
        </p:nvSpPr>
        <p:spPr/>
        <p:txBody>
          <a:bodyPr/>
          <a:lstStyle>
            <a:lvl1pPr>
              <a:defRPr/>
            </a:lvl1pPr>
          </a:lstStyle>
          <a:p>
            <a:fld id="{AC193065-7D19-4049-86D4-1D6DB5550391}" type="slidenum">
              <a:rPr lang="en-US" altLang="zh-CN"/>
              <a:pPr/>
              <a:t>‹#›</a:t>
            </a:fld>
            <a:endParaRPr lang="en-US" altLang="zh-CN"/>
          </a:p>
        </p:txBody>
      </p:sp>
    </p:spTree>
    <p:extLst>
      <p:ext uri="{BB962C8B-B14F-4D97-AF65-F5344CB8AC3E}">
        <p14:creationId xmlns:p14="http://schemas.microsoft.com/office/powerpoint/2010/main" val="2192302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fld id="{F6699EE3-12FE-427D-9297-89703D1DA5E5}" type="datetime1">
              <a:rPr lang="en-US" altLang="zh-CN"/>
              <a:pPr/>
              <a:t>2/18/2021</a:t>
            </a:fld>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t>Transportation Big Data Analytics</a:t>
            </a:r>
          </a:p>
        </p:txBody>
      </p:sp>
      <p:sp>
        <p:nvSpPr>
          <p:cNvPr id="5" name="Slide Number Placeholder 5"/>
          <p:cNvSpPr>
            <a:spLocks noGrp="1"/>
          </p:cNvSpPr>
          <p:nvPr>
            <p:ph type="sldNum" sz="quarter" idx="12"/>
          </p:nvPr>
        </p:nvSpPr>
        <p:spPr/>
        <p:txBody>
          <a:bodyPr/>
          <a:lstStyle>
            <a:lvl1pPr>
              <a:defRPr/>
            </a:lvl1pPr>
          </a:lstStyle>
          <a:p>
            <a:fld id="{E7B2788E-753A-4C7F-B67D-48416770B02B}" type="slidenum">
              <a:rPr lang="en-US" altLang="zh-CN"/>
              <a:pPr/>
              <a:t>‹#›</a:t>
            </a:fld>
            <a:endParaRPr lang="en-US" altLang="zh-CN"/>
          </a:p>
        </p:txBody>
      </p:sp>
    </p:spTree>
    <p:extLst>
      <p:ext uri="{BB962C8B-B14F-4D97-AF65-F5344CB8AC3E}">
        <p14:creationId xmlns:p14="http://schemas.microsoft.com/office/powerpoint/2010/main" val="1898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5"/>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1"/>
          <p:cNvSpPr>
            <a:spLocks noGrp="1"/>
          </p:cNvSpPr>
          <p:nvPr>
            <p:ph type="title"/>
          </p:nvPr>
        </p:nvSpPr>
        <p:spPr>
          <a:xfrm>
            <a:off x="1097280" y="123091"/>
            <a:ext cx="10058400" cy="999718"/>
          </a:xfrm>
        </p:spPr>
        <p:txBody>
          <a:bodyPr/>
          <a:lstStyle>
            <a:lvl1pPr>
              <a:defRPr sz="4800"/>
            </a:lvl1pPr>
          </a:lstStyle>
          <a:p>
            <a:r>
              <a:rPr lang="en-US" dirty="0"/>
              <a:t>Click to edit Master title style</a:t>
            </a:r>
          </a:p>
        </p:txBody>
      </p:sp>
      <p:sp>
        <p:nvSpPr>
          <p:cNvPr id="5" name="Date Placeholder 6"/>
          <p:cNvSpPr>
            <a:spLocks noGrp="1"/>
          </p:cNvSpPr>
          <p:nvPr>
            <p:ph type="dt" sz="half" idx="10"/>
          </p:nvPr>
        </p:nvSpPr>
        <p:spPr/>
        <p:txBody>
          <a:bodyPr/>
          <a:lstStyle>
            <a:lvl1pPr>
              <a:defRPr/>
            </a:lvl1pPr>
          </a:lstStyle>
          <a:p>
            <a:fld id="{F5851C79-93C6-479F-B814-EAEC001F7088}" type="datetime1">
              <a:rPr lang="en-US" altLang="zh-CN"/>
              <a:pPr/>
              <a:t>2/18/2021</a:t>
            </a:fld>
            <a:endParaRPr lang="en-US" altLang="zh-CN"/>
          </a:p>
        </p:txBody>
      </p:sp>
      <p:sp>
        <p:nvSpPr>
          <p:cNvPr id="6" name="Footer Placeholder 7"/>
          <p:cNvSpPr>
            <a:spLocks noGrp="1"/>
          </p:cNvSpPr>
          <p:nvPr>
            <p:ph type="ftr" sz="quarter" idx="11"/>
          </p:nvPr>
        </p:nvSpPr>
        <p:spPr/>
        <p:txBody>
          <a:bodyPr/>
          <a:lstStyle>
            <a:lvl1pPr>
              <a:defRPr dirty="0">
                <a:solidFill>
                  <a:srgbClr val="FFFFFF"/>
                </a:solidFill>
              </a:defRPr>
            </a:lvl1pPr>
          </a:lstStyle>
          <a:p>
            <a:pPr>
              <a:defRPr/>
            </a:pPr>
            <a:r>
              <a:rPr lang="en-US"/>
              <a:t>Transportation Big Data Analytics</a:t>
            </a:r>
          </a:p>
        </p:txBody>
      </p:sp>
      <p:sp>
        <p:nvSpPr>
          <p:cNvPr id="7" name="Slide Number Placeholder 8"/>
          <p:cNvSpPr>
            <a:spLocks noGrp="1"/>
          </p:cNvSpPr>
          <p:nvPr>
            <p:ph type="sldNum" sz="quarter" idx="12"/>
          </p:nvPr>
        </p:nvSpPr>
        <p:spPr/>
        <p:txBody>
          <a:bodyPr/>
          <a:lstStyle>
            <a:lvl1pPr>
              <a:defRPr/>
            </a:lvl1pPr>
          </a:lstStyle>
          <a:p>
            <a:fld id="{BC3D98F7-DEFD-4940-A55C-F0439E7B9D63}" type="slidenum">
              <a:rPr lang="en-US" altLang="zh-CN"/>
              <a:pPr/>
              <a:t>‹#›</a:t>
            </a:fld>
            <a:endParaRPr lang="en-US" altLang="zh-CN"/>
          </a:p>
        </p:txBody>
      </p:sp>
    </p:spTree>
    <p:extLst>
      <p:ext uri="{BB962C8B-B14F-4D97-AF65-F5344CB8AC3E}">
        <p14:creationId xmlns:p14="http://schemas.microsoft.com/office/powerpoint/2010/main" val="1054837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a:xfrm>
            <a:off x="465138" y="6459538"/>
            <a:ext cx="2619375" cy="365125"/>
          </a:xfrm>
        </p:spPr>
        <p:txBody>
          <a:bodyPr/>
          <a:lstStyle>
            <a:lvl1pPr>
              <a:defRPr/>
            </a:lvl1pPr>
          </a:lstStyle>
          <a:p>
            <a:fld id="{28896911-879C-47FC-803A-74CED968DFCC}" type="datetime1">
              <a:rPr lang="en-US" altLang="zh-CN"/>
              <a:pPr/>
              <a:t>2/18/2021</a:t>
            </a:fld>
            <a:endParaRPr lang="en-US" altLang="zh-CN"/>
          </a:p>
        </p:txBody>
      </p:sp>
      <p:sp>
        <p:nvSpPr>
          <p:cNvPr id="8" name="Footer Placeholder 5"/>
          <p:cNvSpPr>
            <a:spLocks noGrp="1"/>
          </p:cNvSpPr>
          <p:nvPr>
            <p:ph type="ftr" sz="quarter" idx="11"/>
          </p:nvPr>
        </p:nvSpPr>
        <p:spPr>
          <a:xfrm>
            <a:off x="4800600" y="6459538"/>
            <a:ext cx="4648200" cy="365125"/>
          </a:xfrm>
        </p:spPr>
        <p:txBody>
          <a:bodyPr/>
          <a:lstStyle>
            <a:lvl1pPr algn="l">
              <a:defRPr dirty="0">
                <a:solidFill>
                  <a:schemeClr val="tx2"/>
                </a:solidFill>
              </a:defRPr>
            </a:lvl1pPr>
          </a:lstStyle>
          <a:p>
            <a:pPr>
              <a:defRPr/>
            </a:pPr>
            <a:r>
              <a:rPr lang="en-US"/>
              <a:t>Transportation Big Data Analytics</a:t>
            </a:r>
          </a:p>
        </p:txBody>
      </p:sp>
      <p:sp>
        <p:nvSpPr>
          <p:cNvPr id="9" name="Slide Number Placeholder 6"/>
          <p:cNvSpPr>
            <a:spLocks noGrp="1"/>
          </p:cNvSpPr>
          <p:nvPr>
            <p:ph type="sldNum" sz="quarter" idx="12"/>
          </p:nvPr>
        </p:nvSpPr>
        <p:spPr/>
        <p:txBody>
          <a:bodyPr/>
          <a:lstStyle>
            <a:lvl1pPr>
              <a:defRPr>
                <a:solidFill>
                  <a:schemeClr val="tx2"/>
                </a:solidFill>
              </a:defRPr>
            </a:lvl1pPr>
          </a:lstStyle>
          <a:p>
            <a:fld id="{01FEBFF4-C395-4F51-9122-10AE95CA2704}" type="slidenum">
              <a:rPr lang="en-US" altLang="zh-CN"/>
              <a:pPr/>
              <a:t>‹#›</a:t>
            </a:fld>
            <a:endParaRPr lang="en-US" altLang="zh-CN"/>
          </a:p>
        </p:txBody>
      </p:sp>
    </p:spTree>
    <p:extLst>
      <p:ext uri="{BB962C8B-B14F-4D97-AF65-F5344CB8AC3E}">
        <p14:creationId xmlns:p14="http://schemas.microsoft.com/office/powerpoint/2010/main" val="419781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lvl1pPr>
              <a:defRPr/>
            </a:lvl1pPr>
          </a:lstStyle>
          <a:p>
            <a:fld id="{022A05F2-9AAA-4435-9472-1B6D0FBFCE06}" type="datetime1">
              <a:rPr lang="en-US" altLang="zh-CN"/>
              <a:pPr/>
              <a:t>2/18/2021</a:t>
            </a:fld>
            <a:endParaRPr lang="en-US" altLang="zh-CN"/>
          </a:p>
        </p:txBody>
      </p:sp>
      <p:sp>
        <p:nvSpPr>
          <p:cNvPr id="8" name="Footer Placeholder 5"/>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6"/>
          <p:cNvSpPr>
            <a:spLocks noGrp="1"/>
          </p:cNvSpPr>
          <p:nvPr>
            <p:ph type="sldNum" sz="quarter" idx="12"/>
          </p:nvPr>
        </p:nvSpPr>
        <p:spPr/>
        <p:txBody>
          <a:bodyPr/>
          <a:lstStyle>
            <a:lvl1pPr>
              <a:defRPr/>
            </a:lvl1pPr>
          </a:lstStyle>
          <a:p>
            <a:fld id="{CF87C4AF-A546-4E68-855C-D21232CF8BC3}" type="slidenum">
              <a:rPr lang="en-US" altLang="zh-CN"/>
              <a:pPr/>
              <a:t>‹#›</a:t>
            </a:fld>
            <a:endParaRPr lang="en-US" altLang="zh-CN"/>
          </a:p>
        </p:txBody>
      </p:sp>
    </p:spTree>
    <p:extLst>
      <p:ext uri="{BB962C8B-B14F-4D97-AF65-F5344CB8AC3E}">
        <p14:creationId xmlns:p14="http://schemas.microsoft.com/office/powerpoint/2010/main" val="1871656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63" y="123825"/>
            <a:ext cx="10058400" cy="998538"/>
          </a:xfrm>
          <a:prstGeom prst="rect">
            <a:avLst/>
          </a:prstGeom>
        </p:spPr>
        <p:txBody>
          <a:bodyPr vert="horz" lIns="91440" tIns="45720" rIns="91440" bIns="45720" rtlCol="0" anchor="b">
            <a:normAutofit/>
          </a:bodyPr>
          <a:lstStyle/>
          <a:p>
            <a:r>
              <a:rPr lang="en-US" dirty="0"/>
              <a:t>Click to edit Master title style</a:t>
            </a:r>
          </a:p>
        </p:txBody>
      </p:sp>
      <p:sp>
        <p:nvSpPr>
          <p:cNvPr id="1029" name="Text Placeholder 2"/>
          <p:cNvSpPr>
            <a:spLocks noGrp="1"/>
          </p:cNvSpPr>
          <p:nvPr>
            <p:ph type="body" idx="1"/>
          </p:nvPr>
        </p:nvSpPr>
        <p:spPr bwMode="auto">
          <a:xfrm>
            <a:off x="1096963" y="1241425"/>
            <a:ext cx="100584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1096963" y="6459538"/>
            <a:ext cx="2473325"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rgbClr val="FFFFFF"/>
                </a:solidFill>
              </a:defRPr>
            </a:lvl1pPr>
          </a:lstStyle>
          <a:p>
            <a:fld id="{E0814F2E-BAAA-45DD-9A54-95941374EEEC}" type="datetime1">
              <a:rPr lang="en-US" altLang="zh-CN"/>
              <a:pPr/>
              <a:t>2/18/2021</a:t>
            </a:fld>
            <a:endParaRPr lang="en-US" altLang="zh-CN"/>
          </a:p>
        </p:txBody>
      </p:sp>
      <p:sp>
        <p:nvSpPr>
          <p:cNvPr id="5" name="Footer Placeholder 4"/>
          <p:cNvSpPr>
            <a:spLocks noGrp="1"/>
          </p:cNvSpPr>
          <p:nvPr>
            <p:ph type="ftr" sz="quarter" idx="3"/>
          </p:nvPr>
        </p:nvSpPr>
        <p:spPr>
          <a:xfrm>
            <a:off x="3714750" y="6459538"/>
            <a:ext cx="48228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dirty="0">
                <a:solidFill>
                  <a:srgbClr val="FFFFFF"/>
                </a:solidFill>
                <a:latin typeface="+mn-lt"/>
              </a:defRPr>
            </a:lvl1pPr>
          </a:lstStyle>
          <a:p>
            <a:pPr>
              <a:defRPr/>
            </a:pPr>
            <a:r>
              <a:rPr lang="en-US"/>
              <a:t>Transportation Big Data Analytics</a:t>
            </a:r>
          </a:p>
        </p:txBody>
      </p:sp>
      <p:sp>
        <p:nvSpPr>
          <p:cNvPr id="6" name="Slide Number Placeholder 5"/>
          <p:cNvSpPr>
            <a:spLocks noGrp="1"/>
          </p:cNvSpPr>
          <p:nvPr>
            <p:ph type="sldNum" sz="quarter" idx="4"/>
          </p:nvPr>
        </p:nvSpPr>
        <p:spPr>
          <a:xfrm>
            <a:off x="9901238" y="6459538"/>
            <a:ext cx="1311275"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chemeClr val="bg1"/>
                </a:solidFill>
              </a:defRPr>
            </a:lvl1pPr>
          </a:lstStyle>
          <a:p>
            <a:fld id="{FA811EE8-17AF-44F4-84A2-E9C1E7955AF4}" type="slidenum">
              <a:rPr lang="en-US" altLang="zh-CN"/>
              <a:pPr/>
              <a:t>‹#›</a:t>
            </a:fld>
            <a:endParaRPr lang="en-US" altLang="zh-CN"/>
          </a:p>
        </p:txBody>
      </p:sp>
      <p:cxnSp>
        <p:nvCxnSpPr>
          <p:cNvPr id="10" name="Straight Connector 9"/>
          <p:cNvCxnSpPr/>
          <p:nvPr/>
        </p:nvCxnSpPr>
        <p:spPr>
          <a:xfrm>
            <a:off x="1096963" y="1181100"/>
            <a:ext cx="1006316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9" r:id="rId1"/>
    <p:sldLayoutId id="2147483694" r:id="rId2"/>
    <p:sldLayoutId id="2147483700" r:id="rId3"/>
    <p:sldLayoutId id="2147483695" r:id="rId4"/>
    <p:sldLayoutId id="2147483696" r:id="rId5"/>
    <p:sldLayoutId id="2147483697" r:id="rId6"/>
    <p:sldLayoutId id="2147483701" r:id="rId7"/>
    <p:sldLayoutId id="2147483702" r:id="rId8"/>
    <p:sldLayoutId id="2147483703" r:id="rId9"/>
    <p:sldLayoutId id="2147483698" r:id="rId10"/>
    <p:sldLayoutId id="2147483704" r:id="rId11"/>
    <p:sldLayoutId id="2147483705" r:id="rId12"/>
    <p:sldLayoutId id="2147483706" r:id="rId13"/>
  </p:sldLayoutIdLst>
  <p:hf hdr="0"/>
  <p:txStyles>
    <p:titleStyle>
      <a:lvl1pPr algn="l" rtl="0" fontAlgn="base">
        <a:lnSpc>
          <a:spcPct val="85000"/>
        </a:lnSpc>
        <a:spcBef>
          <a:spcPct val="0"/>
        </a:spcBef>
        <a:spcAft>
          <a:spcPct val="0"/>
        </a:spcAft>
        <a:defRPr sz="4800" kern="1200" spc="-50">
          <a:solidFill>
            <a:srgbClr val="404040"/>
          </a:solidFill>
          <a:latin typeface="+mj-lt"/>
          <a:ea typeface="+mj-ea"/>
          <a:cs typeface="+mj-cs"/>
        </a:defRPr>
      </a:lvl1pPr>
      <a:lvl2pPr algn="l" rtl="0" fontAlgn="base">
        <a:lnSpc>
          <a:spcPct val="85000"/>
        </a:lnSpc>
        <a:spcBef>
          <a:spcPct val="0"/>
        </a:spcBef>
        <a:spcAft>
          <a:spcPct val="0"/>
        </a:spcAft>
        <a:defRPr sz="4800">
          <a:solidFill>
            <a:srgbClr val="404040"/>
          </a:solidFill>
          <a:latin typeface="Calibri Light" panose="020F0302020204030204" pitchFamily="34" charset="0"/>
        </a:defRPr>
      </a:lvl2pPr>
      <a:lvl3pPr algn="l" rtl="0" fontAlgn="base">
        <a:lnSpc>
          <a:spcPct val="85000"/>
        </a:lnSpc>
        <a:spcBef>
          <a:spcPct val="0"/>
        </a:spcBef>
        <a:spcAft>
          <a:spcPct val="0"/>
        </a:spcAft>
        <a:defRPr sz="4800">
          <a:solidFill>
            <a:srgbClr val="404040"/>
          </a:solidFill>
          <a:latin typeface="Calibri Light" panose="020F0302020204030204" pitchFamily="34" charset="0"/>
        </a:defRPr>
      </a:lvl3pPr>
      <a:lvl4pPr algn="l" rtl="0" fontAlgn="base">
        <a:lnSpc>
          <a:spcPct val="85000"/>
        </a:lnSpc>
        <a:spcBef>
          <a:spcPct val="0"/>
        </a:spcBef>
        <a:spcAft>
          <a:spcPct val="0"/>
        </a:spcAft>
        <a:defRPr sz="4800">
          <a:solidFill>
            <a:srgbClr val="404040"/>
          </a:solidFill>
          <a:latin typeface="Calibri Light" panose="020F0302020204030204" pitchFamily="34" charset="0"/>
        </a:defRPr>
      </a:lvl4pPr>
      <a:lvl5pPr algn="l" rtl="0" fontAlgn="base">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8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sz="2400"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6963" y="758825"/>
            <a:ext cx="10058400" cy="3565525"/>
          </a:xfrm>
        </p:spPr>
        <p:txBody>
          <a:bodyPr/>
          <a:lstStyle/>
          <a:p>
            <a:pPr fontAlgn="auto">
              <a:spcAft>
                <a:spcPts val="0"/>
              </a:spcAft>
              <a:defRPr/>
            </a:pPr>
            <a:r>
              <a:rPr lang="zh-CN" altLang="en-US" sz="6600" dirty="0">
                <a:solidFill>
                  <a:srgbClr val="262626"/>
                </a:solidFill>
              </a:rPr>
              <a:t>结构化查询语言（</a:t>
            </a:r>
            <a:r>
              <a:rPr lang="en-US" altLang="zh-CN" sz="6600" dirty="0">
                <a:solidFill>
                  <a:srgbClr val="262626"/>
                </a:solidFill>
              </a:rPr>
              <a:t>SQL</a:t>
            </a:r>
            <a:r>
              <a:rPr lang="zh-CN" altLang="en-US" sz="6600" dirty="0">
                <a:solidFill>
                  <a:srgbClr val="262626"/>
                </a:solidFill>
              </a:rPr>
              <a:t>）</a:t>
            </a:r>
            <a:r>
              <a:rPr lang="en-US" altLang="zh-CN" sz="6600" dirty="0">
                <a:solidFill>
                  <a:srgbClr val="262626"/>
                </a:solidFill>
              </a:rPr>
              <a:t>I</a:t>
            </a:r>
            <a:endParaRPr lang="pt-BR" dirty="0"/>
          </a:p>
        </p:txBody>
      </p:sp>
      <p:sp>
        <p:nvSpPr>
          <p:cNvPr id="7" name="Subtitle 2">
            <a:extLst>
              <a:ext uri="{FF2B5EF4-FFF2-40B4-BE49-F238E27FC236}">
                <a16:creationId xmlns:a16="http://schemas.microsoft.com/office/drawing/2014/main" id="{31BCDA74-AE0B-4EDD-8845-3C98E43E7999}"/>
              </a:ext>
            </a:extLst>
          </p:cNvPr>
          <p:cNvSpPr>
            <a:spLocks noGrp="1"/>
          </p:cNvSpPr>
          <p:nvPr>
            <p:ph type="subTitle" idx="1"/>
          </p:nvPr>
        </p:nvSpPr>
        <p:spPr>
          <a:xfrm>
            <a:off x="1100138" y="4456113"/>
            <a:ext cx="10058400" cy="1468437"/>
          </a:xfrm>
        </p:spPr>
        <p:txBody>
          <a:bodyPr rtlCol="0"/>
          <a:lstStyle/>
          <a:p>
            <a:pPr eaLnBrk="1" fontAlgn="auto" hangingPunct="1">
              <a:defRPr/>
            </a:pPr>
            <a:r>
              <a:rPr lang="zh-CN" altLang="en-US" dirty="0">
                <a:latin typeface="Times New Roman" panose="02020603050405020304" pitchFamily="18" charset="0"/>
                <a:ea typeface="宋体" panose="02010600030101010101" pitchFamily="2" charset="-122"/>
              </a:rPr>
              <a:t>交通大数据分析</a:t>
            </a:r>
          </a:p>
          <a:p>
            <a:pPr eaLnBrk="1" fontAlgn="auto" hangingPunct="1">
              <a:defRPr/>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2021</a:t>
            </a:r>
            <a:r>
              <a:rPr lang="zh-CN" altLang="en-US" dirty="0">
                <a:latin typeface="Times New Roman" panose="02020603050405020304" pitchFamily="18" charset="0"/>
                <a:ea typeface="宋体" panose="02010600030101010101" pitchFamily="2" charset="-122"/>
              </a:rPr>
              <a:t>年春季</a:t>
            </a:r>
          </a:p>
          <a:p>
            <a:pPr eaLnBrk="1" fontAlgn="auto" hangingPunct="1">
              <a:defRPr/>
            </a:pPr>
            <a:r>
              <a:rPr lang="zh-CN" altLang="en-US" dirty="0">
                <a:latin typeface="Times New Roman" panose="02020603050405020304" pitchFamily="18" charset="0"/>
                <a:ea typeface="宋体" panose="02010600030101010101" pitchFamily="2" charset="-122"/>
              </a:rPr>
              <a:t>马晓磊</a:t>
            </a:r>
            <a:endParaRPr lang="en-US" altLang="zh-CN" dirty="0">
              <a:latin typeface="Times New Roman" panose="02020603050405020304" pitchFamily="18"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a:solidFill>
                  <a:schemeClr val="tx1">
                    <a:lumMod val="75000"/>
                    <a:lumOff val="25000"/>
                  </a:schemeClr>
                </a:solidFill>
              </a:rPr>
              <a:t>SQL</a:t>
            </a:r>
            <a:r>
              <a:rPr lang="zh-CN" altLang="en-US">
                <a:solidFill>
                  <a:schemeClr val="tx1">
                    <a:lumMod val="75000"/>
                    <a:lumOff val="25000"/>
                  </a:schemeClr>
                </a:solidFill>
              </a:rPr>
              <a:t>中的选择</a:t>
            </a:r>
            <a:endParaRPr lang="en-US" dirty="0">
              <a:solidFill>
                <a:schemeClr val="tx1">
                  <a:lumMod val="75000"/>
                  <a:lumOff val="25000"/>
                </a:schemeClr>
              </a:solidFill>
            </a:endParaRPr>
          </a:p>
        </p:txBody>
      </p:sp>
      <p:sp>
        <p:nvSpPr>
          <p:cNvPr id="29699" name="Content Placeholder 2"/>
          <p:cNvSpPr>
            <a:spLocks noGrp="1"/>
          </p:cNvSpPr>
          <p:nvPr>
            <p:ph idx="1"/>
          </p:nvPr>
        </p:nvSpPr>
        <p:spPr>
          <a:xfrm>
            <a:off x="1096963" y="1241425"/>
            <a:ext cx="10058400" cy="5059363"/>
          </a:xfrm>
        </p:spPr>
        <p:txBody>
          <a:bodyPr/>
          <a:lstStyle/>
          <a:p>
            <a:r>
              <a:rPr lang="en-US" altLang="zh-CN" dirty="0">
                <a:solidFill>
                  <a:srgbClr val="FF0000"/>
                </a:solidFill>
              </a:rPr>
              <a:t>WHERE</a:t>
            </a:r>
            <a:r>
              <a:rPr lang="zh-CN" altLang="en-US" dirty="0">
                <a:solidFill>
                  <a:srgbClr val="FF0000"/>
                </a:solidFill>
              </a:rPr>
              <a:t>子句中有什么？</a:t>
            </a:r>
            <a:endParaRPr lang="en-US" altLang="zh-CN" dirty="0">
              <a:solidFill>
                <a:srgbClr val="FF0000"/>
              </a:solidFill>
            </a:endParaRPr>
          </a:p>
          <a:p>
            <a:r>
              <a:rPr lang="zh-CN" altLang="en-US" dirty="0"/>
              <a:t>常用布尔运算符</a:t>
            </a:r>
            <a:endParaRPr lang="en-US" altLang="zh-CN" dirty="0"/>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pPr marL="0" indent="0">
              <a:buNone/>
            </a:pPr>
            <a:r>
              <a:rPr lang="zh-CN" altLang="en-US" sz="1800" dirty="0"/>
              <a:t> </a:t>
            </a:r>
            <a:r>
              <a:rPr lang="en-US" altLang="zh-CN" sz="1800" dirty="0"/>
              <a:t>!= </a:t>
            </a:r>
            <a:r>
              <a:rPr lang="zh-CN" altLang="en-US" sz="1800" dirty="0"/>
              <a:t>不是标准的</a:t>
            </a:r>
            <a:r>
              <a:rPr lang="en-US" altLang="zh-CN" sz="1800" dirty="0"/>
              <a:t>SQL</a:t>
            </a:r>
            <a:r>
              <a:rPr lang="zh-CN" altLang="en-US" sz="1800" dirty="0"/>
              <a:t>运算符，但在大多数</a:t>
            </a:r>
            <a:r>
              <a:rPr lang="en-US" altLang="zh-CN" sz="1800" dirty="0"/>
              <a:t>DBMS</a:t>
            </a:r>
            <a:r>
              <a:rPr lang="zh-CN" altLang="en-US" sz="1800" dirty="0"/>
              <a:t>中受支持</a:t>
            </a:r>
            <a:endParaRPr lang="en-US" altLang="zh-CN" sz="1800" dirty="0"/>
          </a:p>
          <a:p>
            <a:pPr lvl="1">
              <a:buClr>
                <a:srgbClr val="1CADE4"/>
              </a:buClr>
            </a:pPr>
            <a:endParaRPr lang="zh-CN" altLang="en-US" dirty="0"/>
          </a:p>
          <a:p>
            <a:pPr lvl="1">
              <a:buClr>
                <a:srgbClr val="1CADE4"/>
              </a:buClr>
            </a:pPr>
            <a:r>
              <a:rPr lang="zh-CN" altLang="en-US" dirty="0"/>
              <a:t> 对于数字，它们具有通常的含义</a:t>
            </a:r>
          </a:p>
          <a:p>
            <a:pPr lvl="1">
              <a:buClr>
                <a:srgbClr val="1CADE4"/>
              </a:buClr>
            </a:pPr>
            <a:r>
              <a:rPr lang="zh-CN" altLang="en-US" dirty="0"/>
              <a:t>对于字符和文本：字母顺序</a:t>
            </a:r>
          </a:p>
          <a:p>
            <a:pPr lvl="1">
              <a:buClr>
                <a:srgbClr val="1CADE4"/>
              </a:buClr>
            </a:pPr>
            <a:r>
              <a:rPr lang="zh-CN" altLang="en-US" dirty="0"/>
              <a:t>对于日期和时间：</a:t>
            </a:r>
            <a:r>
              <a:rPr lang="en-US" altLang="zh-CN" dirty="0"/>
              <a:t>time1&lt;time2</a:t>
            </a:r>
            <a:r>
              <a:rPr lang="zh-CN" altLang="en-US" dirty="0"/>
              <a:t>意味着</a:t>
            </a:r>
            <a:r>
              <a:rPr lang="en-US" altLang="zh-CN" dirty="0"/>
              <a:t>time1</a:t>
            </a:r>
            <a:r>
              <a:rPr lang="zh-CN" altLang="en-US" dirty="0"/>
              <a:t>早于</a:t>
            </a:r>
            <a:r>
              <a:rPr lang="en-US" altLang="zh-CN" dirty="0"/>
              <a:t>time2</a:t>
            </a:r>
            <a:r>
              <a:rPr lang="zh-CN" altLang="en-US" dirty="0"/>
              <a:t>。</a:t>
            </a:r>
            <a:endParaRPr lang="en-US" altLang="zh-CN" dirty="0"/>
          </a:p>
        </p:txBody>
      </p:sp>
      <p:sp>
        <p:nvSpPr>
          <p:cNvPr id="2970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10</a:t>
            </a:r>
          </a:p>
        </p:txBody>
      </p:sp>
      <p:graphicFrame>
        <p:nvGraphicFramePr>
          <p:cNvPr id="7" name="Table 6"/>
          <p:cNvGraphicFramePr>
            <a:graphicFrameLocks noGrp="1"/>
          </p:cNvGraphicFramePr>
          <p:nvPr>
            <p:extLst>
              <p:ext uri="{D42A27DB-BD31-4B8C-83A1-F6EECF244321}">
                <p14:modId xmlns:p14="http://schemas.microsoft.com/office/powerpoint/2010/main" val="2078692285"/>
              </p:ext>
            </p:extLst>
          </p:nvPr>
        </p:nvGraphicFramePr>
        <p:xfrm>
          <a:off x="1224642" y="2253116"/>
          <a:ext cx="9930721" cy="1703070"/>
        </p:xfrm>
        <a:graphic>
          <a:graphicData uri="http://schemas.openxmlformats.org/drawingml/2006/table">
            <a:tbl>
              <a:tblPr/>
              <a:tblGrid>
                <a:gridCol w="1150901">
                  <a:extLst>
                    <a:ext uri="{9D8B030D-6E8A-4147-A177-3AD203B41FA5}">
                      <a16:colId xmlns:a16="http://schemas.microsoft.com/office/drawing/2014/main" val="20000"/>
                    </a:ext>
                  </a:extLst>
                </a:gridCol>
                <a:gridCol w="2433934">
                  <a:extLst>
                    <a:ext uri="{9D8B030D-6E8A-4147-A177-3AD203B41FA5}">
                      <a16:colId xmlns:a16="http://schemas.microsoft.com/office/drawing/2014/main" val="20001"/>
                    </a:ext>
                  </a:extLst>
                </a:gridCol>
                <a:gridCol w="2519143">
                  <a:extLst>
                    <a:ext uri="{9D8B030D-6E8A-4147-A177-3AD203B41FA5}">
                      <a16:colId xmlns:a16="http://schemas.microsoft.com/office/drawing/2014/main" val="20002"/>
                    </a:ext>
                  </a:extLst>
                </a:gridCol>
                <a:gridCol w="3826743">
                  <a:extLst>
                    <a:ext uri="{9D8B030D-6E8A-4147-A177-3AD203B41FA5}">
                      <a16:colId xmlns:a16="http://schemas.microsoft.com/office/drawing/2014/main" val="20003"/>
                    </a:ext>
                  </a:extLst>
                </a:gridCol>
              </a:tblGrid>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Operator</a:t>
                      </a:r>
                      <a:endPar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Description</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Operator</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Description</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等于</a:t>
                      </a:r>
                      <a:endPar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&lt;=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小于或等于</a:t>
                      </a:r>
                      <a:endPar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&lt;&gt; or !=</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不等于</a:t>
                      </a:r>
                      <a:endPar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BETWEEN </a:t>
                      </a:r>
                      <a:r>
                        <a:rPr kumimoji="0" lang="en-US" altLang="zh-CN" sz="1800" b="0" i="1" u="none" strike="noStrike" cap="none" normalizeH="0" baseline="0">
                          <a:ln>
                            <a:noFill/>
                          </a:ln>
                          <a:solidFill>
                            <a:srgbClr val="000000"/>
                          </a:solidFill>
                          <a:effectLst/>
                          <a:latin typeface="Calibri" panose="020F0502020204030204" pitchFamily="34" charset="0"/>
                          <a:ea typeface="宋体" panose="02010600030101010101" pitchFamily="2" charset="-122"/>
                        </a:rPr>
                        <a:t>a</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AND </a:t>
                      </a:r>
                      <a:r>
                        <a:rPr kumimoji="0" lang="en-US" altLang="zh-CN" sz="1800" b="0" i="1" u="none" strike="noStrike" cap="none" normalizeH="0" baseline="0">
                          <a:ln>
                            <a:noFill/>
                          </a:ln>
                          <a:solidFill>
                            <a:srgbClr val="000000"/>
                          </a:solidFill>
                          <a:effectLst/>
                          <a:latin typeface="Calibri" panose="020F0502020204030204" pitchFamily="34" charset="0"/>
                          <a:ea typeface="宋体" panose="02010600030101010101" pitchFamily="2" charset="-122"/>
                        </a:rPr>
                        <a:t>b</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位于包含范围内</a:t>
                      </a:r>
                      <a:endPar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&gt;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p>
                      <a:r>
                        <a:rPr lang="zh-CN" altLang="en-US" dirty="0"/>
                        <a:t>大于</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LIKE</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匹配一种字符串模式</a:t>
                      </a:r>
                      <a:endPar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&lt;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p>
                      <a:r>
                        <a:rPr lang="zh-CN" altLang="en-US" dirty="0"/>
                        <a:t>小于</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IN (</a:t>
                      </a:r>
                      <a:r>
                        <a:rPr kumimoji="0" lang="en-US" altLang="zh-CN" sz="1800" b="0" i="1" u="none" strike="noStrike" cap="none" normalizeH="0" baseline="0">
                          <a:ln>
                            <a:noFill/>
                          </a:ln>
                          <a:solidFill>
                            <a:srgbClr val="000000"/>
                          </a:solidFill>
                          <a:effectLst/>
                          <a:latin typeface="Calibri" panose="020F0502020204030204" pitchFamily="34" charset="0"/>
                          <a:ea typeface="宋体" panose="02010600030101010101" pitchFamily="2" charset="-122"/>
                        </a:rPr>
                        <a:t>a</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a:t>
                      </a:r>
                      <a:r>
                        <a:rPr kumimoji="0" lang="en-US" altLang="zh-CN" sz="1800" b="0" i="1" u="none" strike="noStrike" cap="none" normalizeH="0" baseline="0">
                          <a:ln>
                            <a:noFill/>
                          </a:ln>
                          <a:solidFill>
                            <a:srgbClr val="000000"/>
                          </a:solidFill>
                          <a:effectLst/>
                          <a:latin typeface="Calibri" panose="020F0502020204030204" pitchFamily="34" charset="0"/>
                          <a:ea typeface="宋体" panose="02010600030101010101" pitchFamily="2" charset="-122"/>
                        </a:rPr>
                        <a:t>b</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a:t>
                      </a:r>
                      <a:r>
                        <a:rPr kumimoji="0" lang="en-US" altLang="zh-CN" sz="1800" b="0" i="1" u="none" strike="noStrike" cap="none" normalizeH="0" baseline="0">
                          <a:ln>
                            <a:noFill/>
                          </a:ln>
                          <a:solidFill>
                            <a:srgbClr val="000000"/>
                          </a:solidFill>
                          <a:effectLst/>
                          <a:latin typeface="Calibri" panose="020F0502020204030204" pitchFamily="34" charset="0"/>
                          <a:ea typeface="宋体" panose="02010600030101010101" pitchFamily="2" charset="-122"/>
                        </a:rPr>
                        <a:t>c</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等于多个可能值中的一个</a:t>
                      </a:r>
                      <a:endPar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4"/>
                  </a:ext>
                </a:extLst>
              </a:tr>
              <a:tr h="20955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&gt;=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p>
                      <a:r>
                        <a:rPr lang="zh-CN" altLang="en-US" dirty="0"/>
                        <a:t>大于或等于</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IS NULL </a:t>
                      </a:r>
                      <a:r>
                        <a:rPr kumimoji="0" lang="en-US" altLang="zh-CN" sz="1800" b="0" i="1" u="none" strike="noStrike" cap="none" normalizeH="0" baseline="0">
                          <a:ln>
                            <a:noFill/>
                          </a:ln>
                          <a:solidFill>
                            <a:srgbClr val="000000"/>
                          </a:solidFill>
                          <a:effectLst/>
                          <a:latin typeface="Calibri" panose="020F0502020204030204" pitchFamily="34" charset="0"/>
                          <a:ea typeface="宋体" panose="02010600030101010101" pitchFamily="2" charset="-122"/>
                        </a:rPr>
                        <a:t>or</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IS NOT NULL</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与</a:t>
                      </a: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null</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做比较</a:t>
                      </a: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缺失数据</a:t>
                      </a: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a:solidFill>
                  <a:schemeClr val="tx1">
                    <a:lumMod val="75000"/>
                    <a:lumOff val="25000"/>
                  </a:schemeClr>
                </a:solidFill>
              </a:rPr>
              <a:t>SQL</a:t>
            </a:r>
            <a:r>
              <a:rPr lang="zh-CN" altLang="en-US">
                <a:solidFill>
                  <a:schemeClr val="tx1">
                    <a:lumMod val="75000"/>
                    <a:lumOff val="25000"/>
                  </a:schemeClr>
                </a:solidFill>
              </a:rPr>
              <a:t>中的选择</a:t>
            </a:r>
            <a:endParaRPr lang="en-US"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pPr>
              <a:lnSpc>
                <a:spcPct val="120000"/>
              </a:lnSpc>
            </a:pPr>
            <a:r>
              <a:rPr lang="en-US" altLang="zh-CN" dirty="0"/>
              <a:t>LIKE</a:t>
            </a:r>
            <a:r>
              <a:rPr lang="zh-CN" altLang="en-US" dirty="0"/>
              <a:t>运算符</a:t>
            </a:r>
          </a:p>
          <a:p>
            <a:pPr lvl="1">
              <a:lnSpc>
                <a:spcPct val="120000"/>
              </a:lnSpc>
              <a:buClr>
                <a:srgbClr val="1CADE4"/>
              </a:buClr>
            </a:pPr>
            <a:r>
              <a:rPr lang="zh-CN" altLang="en-US" dirty="0"/>
              <a:t>根据模式匹配比较两个字符串。</a:t>
            </a:r>
          </a:p>
          <a:p>
            <a:pPr lvl="1">
              <a:lnSpc>
                <a:spcPct val="120000"/>
              </a:lnSpc>
              <a:buClr>
                <a:srgbClr val="1CADE4"/>
              </a:buClr>
            </a:pPr>
            <a:r>
              <a:rPr lang="zh-CN" altLang="en-US" sz="2400" dirty="0"/>
              <a:t>表达式：</a:t>
            </a:r>
            <a:r>
              <a:rPr lang="en-US" altLang="zh-CN" sz="2400" dirty="0"/>
              <a:t>s LIKE p</a:t>
            </a:r>
            <a:r>
              <a:rPr lang="zh-CN" altLang="en-US" sz="2400" dirty="0"/>
              <a:t>，其中</a:t>
            </a:r>
            <a:r>
              <a:rPr lang="en-US" altLang="zh-CN" sz="2400" dirty="0"/>
              <a:t>s</a:t>
            </a:r>
            <a:r>
              <a:rPr lang="zh-CN" altLang="en-US" sz="2400" dirty="0"/>
              <a:t>是字符串，</a:t>
            </a:r>
            <a:r>
              <a:rPr lang="en-US" altLang="zh-CN" sz="2400" dirty="0"/>
              <a:t>p</a:t>
            </a:r>
            <a:r>
              <a:rPr lang="zh-CN" altLang="en-US" sz="2400" dirty="0"/>
              <a:t>是一种模式。</a:t>
            </a:r>
            <a:endParaRPr lang="zh-CN" altLang="en-US" dirty="0"/>
          </a:p>
          <a:p>
            <a:pPr lvl="1">
              <a:lnSpc>
                <a:spcPct val="120000"/>
              </a:lnSpc>
              <a:buClr>
                <a:srgbClr val="1CADE4"/>
              </a:buClr>
            </a:pPr>
            <a:r>
              <a:rPr lang="zh-CN" altLang="en-US" dirty="0"/>
              <a:t> </a:t>
            </a:r>
            <a:r>
              <a:rPr lang="en-US" altLang="zh-CN" dirty="0"/>
              <a:t>p</a:t>
            </a:r>
            <a:r>
              <a:rPr lang="zh-CN" altLang="en-US" dirty="0"/>
              <a:t>可以包含两个特殊符号：</a:t>
            </a:r>
            <a:endParaRPr lang="en-US" altLang="zh-CN" dirty="0"/>
          </a:p>
          <a:p>
            <a:pPr lvl="2">
              <a:lnSpc>
                <a:spcPct val="120000"/>
              </a:lnSpc>
              <a:buClr>
                <a:srgbClr val="1CADE4"/>
              </a:buClr>
            </a:pPr>
            <a:r>
              <a:rPr lang="en-US" altLang="zh-CN" dirty="0">
                <a:solidFill>
                  <a:srgbClr val="FF0000"/>
                </a:solidFill>
              </a:rPr>
              <a:t>_</a:t>
            </a:r>
            <a:r>
              <a:rPr lang="en-US" altLang="zh-CN" dirty="0"/>
              <a:t>   = </a:t>
            </a:r>
            <a:r>
              <a:rPr lang="zh-CN" altLang="en-US" dirty="0"/>
              <a:t>任意单个字符</a:t>
            </a:r>
            <a:endParaRPr lang="en-US" altLang="zh-CN" dirty="0"/>
          </a:p>
          <a:p>
            <a:pPr lvl="2">
              <a:lnSpc>
                <a:spcPct val="120000"/>
              </a:lnSpc>
              <a:buClr>
                <a:srgbClr val="1CADE4"/>
              </a:buClr>
            </a:pPr>
            <a:r>
              <a:rPr lang="en-US" altLang="zh-CN" dirty="0">
                <a:solidFill>
                  <a:srgbClr val="FF0000"/>
                </a:solidFill>
              </a:rPr>
              <a:t>%</a:t>
            </a:r>
            <a:r>
              <a:rPr lang="en-US" altLang="zh-CN" dirty="0"/>
              <a:t>  = </a:t>
            </a:r>
            <a:r>
              <a:rPr lang="zh-CN" altLang="en-US" dirty="0"/>
              <a:t>任意字符序列</a:t>
            </a:r>
            <a:endParaRPr lang="en-US" altLang="zh-CN" dirty="0"/>
          </a:p>
        </p:txBody>
      </p:sp>
      <p:sp>
        <p:nvSpPr>
          <p:cNvPr id="3174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a:solidFill>
                  <a:schemeClr val="tx1">
                    <a:lumMod val="75000"/>
                    <a:lumOff val="25000"/>
                  </a:schemeClr>
                </a:solidFill>
              </a:rPr>
              <a:t>SQL</a:t>
            </a:r>
            <a:r>
              <a:rPr lang="zh-CN" altLang="en-US">
                <a:solidFill>
                  <a:schemeClr val="tx1">
                    <a:lumMod val="75000"/>
                    <a:lumOff val="25000"/>
                  </a:schemeClr>
                </a:solidFill>
              </a:rPr>
              <a:t>中的选择</a:t>
            </a:r>
            <a:endParaRPr lang="en-US" dirty="0">
              <a:solidFill>
                <a:schemeClr val="tx1">
                  <a:lumMod val="75000"/>
                  <a:lumOff val="25000"/>
                </a:schemeClr>
              </a:solidFill>
            </a:endParaRPr>
          </a:p>
        </p:txBody>
      </p:sp>
      <p:sp>
        <p:nvSpPr>
          <p:cNvPr id="3379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12</a:t>
            </a:r>
          </a:p>
        </p:txBody>
      </p:sp>
      <p:graphicFrame>
        <p:nvGraphicFramePr>
          <p:cNvPr id="9" name="Table 8"/>
          <p:cNvGraphicFramePr>
            <a:graphicFrameLocks noGrp="1"/>
          </p:cNvGraphicFramePr>
          <p:nvPr/>
        </p:nvGraphicFramePr>
        <p:xfrm>
          <a:off x="4919663" y="2509838"/>
          <a:ext cx="6235700" cy="1266825"/>
        </p:xfrm>
        <a:graphic>
          <a:graphicData uri="http://schemas.openxmlformats.org/drawingml/2006/table">
            <a:tbl>
              <a:tblPr/>
              <a:tblGrid>
                <a:gridCol w="2801937">
                  <a:extLst>
                    <a:ext uri="{9D8B030D-6E8A-4147-A177-3AD203B41FA5}">
                      <a16:colId xmlns:a16="http://schemas.microsoft.com/office/drawing/2014/main" val="20000"/>
                    </a:ext>
                  </a:extLst>
                </a:gridCol>
                <a:gridCol w="1204913">
                  <a:extLst>
                    <a:ext uri="{9D8B030D-6E8A-4147-A177-3AD203B41FA5}">
                      <a16:colId xmlns:a16="http://schemas.microsoft.com/office/drawing/2014/main" val="20001"/>
                    </a:ext>
                  </a:extLst>
                </a:gridCol>
                <a:gridCol w="1089025">
                  <a:extLst>
                    <a:ext uri="{9D8B030D-6E8A-4147-A177-3AD203B41FA5}">
                      <a16:colId xmlns:a16="http://schemas.microsoft.com/office/drawing/2014/main" val="20002"/>
                    </a:ext>
                  </a:extLst>
                </a:gridCol>
                <a:gridCol w="1139825">
                  <a:extLst>
                    <a:ext uri="{9D8B030D-6E8A-4147-A177-3AD203B41FA5}">
                      <a16:colId xmlns:a16="http://schemas.microsoft.com/office/drawing/2014/main" val="20003"/>
                    </a:ext>
                  </a:extLst>
                </a:gridCol>
              </a:tblGrid>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Calibri" panose="020F0502020204030204" pitchFamily="34" charset="0"/>
                          <a:ea typeface="宋体" panose="02010600030101010101" pitchFamily="2" charset="-122"/>
                        </a:rPr>
                        <a:t>title</a:t>
                      </a:r>
                      <a:endPar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Calibri" panose="020F0502020204030204" pitchFamily="34" charset="0"/>
                          <a:ea typeface="宋体" panose="02010600030101010101" pitchFamily="2" charset="-122"/>
                        </a:rPr>
                        <a:t>year</a:t>
                      </a:r>
                      <a:endPar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Calibri" panose="020F0502020204030204" pitchFamily="34" charset="0"/>
                          <a:ea typeface="宋体" panose="02010600030101010101" pitchFamily="2" charset="-122"/>
                        </a:rPr>
                        <a:t>length</a:t>
                      </a:r>
                      <a:endPar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Calibri" panose="020F0502020204030204" pitchFamily="34" charset="0"/>
                          <a:ea typeface="宋体" panose="02010600030101010101" pitchFamily="2" charset="-122"/>
                        </a:rPr>
                        <a:t>rating</a:t>
                      </a:r>
                      <a:endPar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Star Dust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1940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86</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6.6</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Star Maps</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1997</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86</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6.1</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Star Trak</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1998</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9</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4.3</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Star Wars</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1977</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125</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8.8</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4"/>
                  </a:ext>
                </a:extLst>
              </a:tr>
            </a:tbl>
          </a:graphicData>
        </a:graphic>
      </p:graphicFrame>
      <p:graphicFrame>
        <p:nvGraphicFramePr>
          <p:cNvPr id="11" name="Table 10"/>
          <p:cNvGraphicFramePr>
            <a:graphicFrameLocks noGrp="1"/>
          </p:cNvGraphicFramePr>
          <p:nvPr/>
        </p:nvGraphicFramePr>
        <p:xfrm>
          <a:off x="4919663" y="5029200"/>
          <a:ext cx="6235700" cy="1266825"/>
        </p:xfrm>
        <a:graphic>
          <a:graphicData uri="http://schemas.openxmlformats.org/drawingml/2006/table">
            <a:tbl>
              <a:tblPr/>
              <a:tblGrid>
                <a:gridCol w="2816225">
                  <a:extLst>
                    <a:ext uri="{9D8B030D-6E8A-4147-A177-3AD203B41FA5}">
                      <a16:colId xmlns:a16="http://schemas.microsoft.com/office/drawing/2014/main" val="20000"/>
                    </a:ext>
                  </a:extLst>
                </a:gridCol>
                <a:gridCol w="1176337">
                  <a:extLst>
                    <a:ext uri="{9D8B030D-6E8A-4147-A177-3AD203B41FA5}">
                      <a16:colId xmlns:a16="http://schemas.microsoft.com/office/drawing/2014/main" val="20001"/>
                    </a:ext>
                  </a:extLst>
                </a:gridCol>
                <a:gridCol w="1103313">
                  <a:extLst>
                    <a:ext uri="{9D8B030D-6E8A-4147-A177-3AD203B41FA5}">
                      <a16:colId xmlns:a16="http://schemas.microsoft.com/office/drawing/2014/main" val="20002"/>
                    </a:ext>
                  </a:extLst>
                </a:gridCol>
                <a:gridCol w="1139825">
                  <a:extLst>
                    <a:ext uri="{9D8B030D-6E8A-4147-A177-3AD203B41FA5}">
                      <a16:colId xmlns:a16="http://schemas.microsoft.com/office/drawing/2014/main" val="20003"/>
                    </a:ext>
                  </a:extLst>
                </a:gridCol>
              </a:tblGrid>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title</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year</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length</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rating</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Last Starfighter, The</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1984</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101</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6.2</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Star Kid</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1997</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101</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Star Trek III: The Search for Spock</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1984</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105</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6.2</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4"/>
                  </a:ext>
                </a:extLst>
              </a:tr>
            </a:tbl>
          </a:graphicData>
        </a:graphic>
      </p:graphicFrame>
      <p:sp>
        <p:nvSpPr>
          <p:cNvPr id="14" name="Right Arrow 13"/>
          <p:cNvSpPr/>
          <p:nvPr/>
        </p:nvSpPr>
        <p:spPr>
          <a:xfrm>
            <a:off x="2917825" y="2774950"/>
            <a:ext cx="1595438" cy="288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zh-CN">
              <a:solidFill>
                <a:srgbClr val="FFFFFF"/>
              </a:solidFill>
            </a:endParaRPr>
          </a:p>
        </p:txBody>
      </p:sp>
      <p:sp>
        <p:nvSpPr>
          <p:cNvPr id="15" name="Right Arrow 14"/>
          <p:cNvSpPr/>
          <p:nvPr/>
        </p:nvSpPr>
        <p:spPr>
          <a:xfrm>
            <a:off x="2917825" y="5259388"/>
            <a:ext cx="1595438" cy="288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zh-CN">
              <a:solidFill>
                <a:srgbClr val="FFFFFF"/>
              </a:solidFill>
            </a:endParaRPr>
          </a:p>
        </p:txBody>
      </p:sp>
      <p:sp>
        <p:nvSpPr>
          <p:cNvPr id="13" name="Rectangle 6"/>
          <p:cNvSpPr/>
          <p:nvPr/>
        </p:nvSpPr>
        <p:spPr>
          <a:xfrm>
            <a:off x="1096963" y="1330325"/>
            <a:ext cx="6096000" cy="10160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0000FF"/>
                </a:solidFill>
                <a:latin typeface="Consolas" panose="020B0609020204030204" pitchFamily="49" charset="0"/>
              </a:rPr>
              <a:t>SELECT</a:t>
            </a:r>
            <a:r>
              <a:rPr lang="en-US" altLang="zh-CN" sz="2000">
                <a:solidFill>
                  <a:srgbClr val="000000"/>
                </a:solidFill>
                <a:latin typeface="Consolas" panose="020B0609020204030204" pitchFamily="49" charset="0"/>
              </a:rPr>
              <a:t> </a:t>
            </a:r>
            <a:r>
              <a:rPr lang="en-US" altLang="zh-CN" sz="2000">
                <a:solidFill>
                  <a:srgbClr val="0D8686"/>
                </a:solidFill>
                <a:latin typeface="Consolas" panose="020B0609020204030204" pitchFamily="49" charset="0"/>
              </a:rPr>
              <a:t>title</a:t>
            </a:r>
            <a:r>
              <a:rPr lang="en-US" altLang="zh-CN" sz="2000">
                <a:solidFill>
                  <a:srgbClr val="7F7F7F"/>
                </a:solidFill>
                <a:latin typeface="Consolas" panose="020B0609020204030204" pitchFamily="49" charset="0"/>
              </a:rPr>
              <a:t>, </a:t>
            </a:r>
            <a:r>
              <a:rPr lang="en-US" altLang="zh-CN" sz="2000">
                <a:solidFill>
                  <a:srgbClr val="0D8686"/>
                </a:solidFill>
                <a:latin typeface="Consolas" panose="020B0609020204030204" pitchFamily="49" charset="0"/>
              </a:rPr>
              <a:t>year</a:t>
            </a:r>
            <a:r>
              <a:rPr lang="en-US" altLang="zh-CN" sz="2000">
                <a:solidFill>
                  <a:srgbClr val="7F7F7F"/>
                </a:solidFill>
                <a:latin typeface="Consolas" panose="020B0609020204030204" pitchFamily="49" charset="0"/>
              </a:rPr>
              <a:t>, </a:t>
            </a:r>
            <a:r>
              <a:rPr lang="en-US" altLang="zh-CN" sz="2000">
                <a:solidFill>
                  <a:srgbClr val="0D8686"/>
                </a:solidFill>
                <a:latin typeface="Consolas" panose="020B0609020204030204" pitchFamily="49" charset="0"/>
              </a:rPr>
              <a:t>length</a:t>
            </a:r>
            <a:r>
              <a:rPr lang="en-US" altLang="zh-CN" sz="2000">
                <a:solidFill>
                  <a:srgbClr val="7F7F7F"/>
                </a:solidFill>
                <a:latin typeface="Consolas" panose="020B0609020204030204" pitchFamily="49" charset="0"/>
              </a:rPr>
              <a:t>, </a:t>
            </a:r>
            <a:r>
              <a:rPr lang="en-US" altLang="zh-CN" sz="2000">
                <a:solidFill>
                  <a:srgbClr val="0D8686"/>
                </a:solidFill>
                <a:latin typeface="Consolas" panose="020B0609020204030204" pitchFamily="49" charset="0"/>
              </a:rPr>
              <a:t>rating</a:t>
            </a: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FROM</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movies</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WHERE</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title</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LIKE</a:t>
            </a:r>
            <a:r>
              <a:rPr lang="en-US" altLang="zh-CN" sz="2000">
                <a:solidFill>
                  <a:srgbClr val="000000"/>
                </a:solidFill>
                <a:latin typeface="Consolas" panose="020B0609020204030204" pitchFamily="49" charset="0"/>
              </a:rPr>
              <a:t> </a:t>
            </a:r>
            <a:r>
              <a:rPr lang="en-US" altLang="zh-CN" sz="2000">
                <a:solidFill>
                  <a:srgbClr val="FF0000"/>
                </a:solidFill>
                <a:latin typeface="Consolas" panose="020B0609020204030204" pitchFamily="49" charset="0"/>
              </a:rPr>
              <a:t>'star </a:t>
            </a:r>
            <a:r>
              <a:rPr lang="en-US" altLang="zh-CN" sz="2000">
                <a:solidFill>
                  <a:srgbClr val="FF0000"/>
                </a:solidFill>
                <a:latin typeface="Lucida Sans" panose="020B0602030504020204" pitchFamily="34" charset="0"/>
              </a:rPr>
              <a:t>____</a:t>
            </a:r>
            <a:r>
              <a:rPr lang="en-US" altLang="zh-CN" sz="2000">
                <a:solidFill>
                  <a:srgbClr val="FF0000"/>
                </a:solidFill>
                <a:latin typeface="Consolas" panose="020B0609020204030204" pitchFamily="49" charset="0"/>
              </a:rPr>
              <a:t>'</a:t>
            </a:r>
          </a:p>
        </p:txBody>
      </p:sp>
      <p:sp>
        <p:nvSpPr>
          <p:cNvPr id="16" name="Rectangle 11"/>
          <p:cNvSpPr/>
          <p:nvPr/>
        </p:nvSpPr>
        <p:spPr>
          <a:xfrm>
            <a:off x="1096963" y="3941763"/>
            <a:ext cx="6096000" cy="10160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0000FF"/>
                </a:solidFill>
                <a:latin typeface="Consolas" panose="020B0609020204030204" pitchFamily="49" charset="0"/>
              </a:rPr>
              <a:t>SELECT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title</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0D8686"/>
                </a:solidFill>
                <a:latin typeface="Consolas" panose="020B0609020204030204" pitchFamily="49" charset="0"/>
              </a:rPr>
              <a:t>year</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0D8686"/>
                </a:solidFill>
                <a:latin typeface="Consolas" panose="020B0609020204030204" pitchFamily="49" charset="0"/>
              </a:rPr>
              <a:t>length</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rating</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FROM</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movies</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WHERE</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title</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LIKE</a:t>
            </a:r>
            <a:r>
              <a:rPr lang="en-US" altLang="zh-CN" sz="2000">
                <a:solidFill>
                  <a:srgbClr val="000000"/>
                </a:solidFill>
                <a:latin typeface="Consolas" panose="020B0609020204030204" pitchFamily="49" charset="0"/>
              </a:rPr>
              <a:t> </a:t>
            </a:r>
            <a:r>
              <a:rPr lang="en-US" altLang="zh-CN" sz="2000">
                <a:solidFill>
                  <a:srgbClr val="FF0000"/>
                </a:solidFill>
                <a:latin typeface="Consolas" panose="020B0609020204030204" pitchFamily="49" charset="0"/>
              </a:rPr>
              <a:t>'%star%'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a:solidFill>
                  <a:schemeClr val="tx1">
                    <a:lumMod val="75000"/>
                    <a:lumOff val="25000"/>
                  </a:schemeClr>
                </a:solidFill>
              </a:rPr>
              <a:t>SQL</a:t>
            </a:r>
            <a:r>
              <a:rPr lang="zh-CN" altLang="en-US">
                <a:solidFill>
                  <a:schemeClr val="tx1">
                    <a:lumMod val="75000"/>
                    <a:lumOff val="25000"/>
                  </a:schemeClr>
                </a:solidFill>
              </a:rPr>
              <a:t>中的选择</a:t>
            </a:r>
            <a:endParaRPr lang="en-US" dirty="0">
              <a:solidFill>
                <a:schemeClr val="tx1">
                  <a:lumMod val="75000"/>
                  <a:lumOff val="25000"/>
                </a:schemeClr>
              </a:solidFill>
            </a:endParaRPr>
          </a:p>
        </p:txBody>
      </p:sp>
      <p:sp>
        <p:nvSpPr>
          <p:cNvPr id="35843" name="Content Placeholder 2"/>
          <p:cNvSpPr>
            <a:spLocks noGrp="1"/>
          </p:cNvSpPr>
          <p:nvPr>
            <p:ph idx="1"/>
          </p:nvPr>
        </p:nvSpPr>
        <p:spPr>
          <a:xfrm>
            <a:off x="1096963" y="1241425"/>
            <a:ext cx="5899150" cy="5029200"/>
          </a:xfrm>
        </p:spPr>
        <p:txBody>
          <a:bodyPr/>
          <a:lstStyle/>
          <a:p>
            <a:r>
              <a:rPr lang="zh-CN" altLang="en-US" b="1" dirty="0"/>
              <a:t>逻辑运算符</a:t>
            </a:r>
          </a:p>
          <a:p>
            <a:pPr lvl="1"/>
            <a:r>
              <a:rPr lang="en-US" altLang="zh-CN" dirty="0">
                <a:solidFill>
                  <a:srgbClr val="0000FF"/>
                </a:solidFill>
              </a:rPr>
              <a:t>AND</a:t>
            </a:r>
            <a:r>
              <a:rPr lang="zh-CN" altLang="en-US" dirty="0">
                <a:solidFill>
                  <a:srgbClr val="0000FF"/>
                </a:solidFill>
              </a:rPr>
              <a:t>：</a:t>
            </a:r>
            <a:r>
              <a:rPr lang="zh-CN" altLang="en-US" dirty="0">
                <a:solidFill>
                  <a:schemeClr val="tx1"/>
                </a:solidFill>
              </a:rPr>
              <a:t>如果两边都为</a:t>
            </a:r>
            <a:r>
              <a:rPr lang="en-US" altLang="zh-CN" dirty="0">
                <a:solidFill>
                  <a:schemeClr val="tx1"/>
                </a:solidFill>
              </a:rPr>
              <a:t>TRUE</a:t>
            </a:r>
            <a:r>
              <a:rPr lang="zh-CN" altLang="en-US" dirty="0">
                <a:solidFill>
                  <a:schemeClr val="tx1"/>
                </a:solidFill>
              </a:rPr>
              <a:t>，则返回</a:t>
            </a:r>
            <a:r>
              <a:rPr lang="en-US" altLang="zh-CN" dirty="0">
                <a:solidFill>
                  <a:schemeClr val="tx1"/>
                </a:solidFill>
              </a:rPr>
              <a:t>TRUE</a:t>
            </a:r>
          </a:p>
          <a:p>
            <a:pPr lvl="1"/>
            <a:r>
              <a:rPr lang="en-US" altLang="zh-CN" dirty="0">
                <a:solidFill>
                  <a:srgbClr val="0000FF"/>
                </a:solidFill>
              </a:rPr>
              <a:t>OR</a:t>
            </a:r>
            <a:r>
              <a:rPr lang="zh-CN" altLang="en-US" dirty="0">
                <a:solidFill>
                  <a:srgbClr val="0000FF"/>
                </a:solidFill>
              </a:rPr>
              <a:t>：</a:t>
            </a:r>
            <a:r>
              <a:rPr lang="zh-CN" altLang="en-US" dirty="0">
                <a:solidFill>
                  <a:schemeClr val="tx1"/>
                </a:solidFill>
              </a:rPr>
              <a:t>如果任何一方为</a:t>
            </a:r>
            <a:r>
              <a:rPr lang="en-US" altLang="zh-CN" dirty="0">
                <a:solidFill>
                  <a:schemeClr val="tx1"/>
                </a:solidFill>
              </a:rPr>
              <a:t>TRUE</a:t>
            </a:r>
            <a:r>
              <a:rPr lang="zh-CN" altLang="en-US" dirty="0">
                <a:solidFill>
                  <a:schemeClr val="tx1"/>
                </a:solidFill>
              </a:rPr>
              <a:t>，则返回</a:t>
            </a:r>
            <a:r>
              <a:rPr lang="en-US" altLang="zh-CN" dirty="0">
                <a:solidFill>
                  <a:schemeClr val="tx1"/>
                </a:solidFill>
              </a:rPr>
              <a:t>TRUE</a:t>
            </a:r>
            <a:endParaRPr lang="en-US" altLang="zh-CN" dirty="0">
              <a:solidFill>
                <a:srgbClr val="0000FF"/>
              </a:solidFill>
            </a:endParaRPr>
          </a:p>
          <a:p>
            <a:pPr lvl="1"/>
            <a:r>
              <a:rPr lang="en-US" altLang="zh-CN" dirty="0">
                <a:solidFill>
                  <a:srgbClr val="0000FF"/>
                </a:solidFill>
              </a:rPr>
              <a:t>NOT</a:t>
            </a:r>
            <a:r>
              <a:rPr lang="zh-CN" altLang="en-US" dirty="0">
                <a:solidFill>
                  <a:srgbClr val="0000FF"/>
                </a:solidFill>
              </a:rPr>
              <a:t>：</a:t>
            </a:r>
            <a:r>
              <a:rPr lang="zh-CN" altLang="en-US" dirty="0">
                <a:solidFill>
                  <a:schemeClr val="tx1"/>
                </a:solidFill>
              </a:rPr>
              <a:t>如果以下谓词为</a:t>
            </a:r>
            <a:r>
              <a:rPr lang="en-US" altLang="zh-CN" dirty="0">
                <a:solidFill>
                  <a:schemeClr val="tx1"/>
                </a:solidFill>
              </a:rPr>
              <a:t>FALSE</a:t>
            </a:r>
            <a:r>
              <a:rPr lang="zh-CN" altLang="en-US" dirty="0">
                <a:solidFill>
                  <a:schemeClr val="tx1"/>
                </a:solidFill>
              </a:rPr>
              <a:t>，则返回</a:t>
            </a:r>
            <a:r>
              <a:rPr lang="en-US" altLang="zh-CN" dirty="0">
                <a:solidFill>
                  <a:schemeClr val="tx1"/>
                </a:solidFill>
              </a:rPr>
              <a:t>TRUE</a:t>
            </a:r>
            <a:r>
              <a:rPr lang="zh-CN" altLang="en-US" dirty="0">
                <a:solidFill>
                  <a:schemeClr val="tx1"/>
                </a:solidFill>
              </a:rPr>
              <a:t>，反之亦然</a:t>
            </a:r>
            <a:endParaRPr lang="en-US" altLang="zh-CN" dirty="0">
              <a:solidFill>
                <a:schemeClr val="tx1"/>
              </a:solidFill>
            </a:endParaRPr>
          </a:p>
          <a:p>
            <a:pPr lvl="1"/>
            <a:endParaRPr lang="zh-CN" altLang="en-US" dirty="0">
              <a:solidFill>
                <a:schemeClr val="tx1"/>
              </a:solidFill>
            </a:endParaRPr>
          </a:p>
          <a:p>
            <a:r>
              <a:rPr lang="zh-CN" altLang="en-US" b="1" dirty="0"/>
              <a:t>括号可以更改求值顺序</a:t>
            </a:r>
          </a:p>
          <a:p>
            <a:pPr lvl="1"/>
            <a:r>
              <a:rPr lang="zh-CN" altLang="en-US" dirty="0"/>
              <a:t> </a:t>
            </a:r>
            <a:r>
              <a:rPr lang="en-US" altLang="zh-CN" dirty="0">
                <a:solidFill>
                  <a:schemeClr val="tx1"/>
                </a:solidFill>
              </a:rPr>
              <a:t>TRUE</a:t>
            </a:r>
            <a:r>
              <a:rPr lang="zh-CN" altLang="en-US" dirty="0">
                <a:solidFill>
                  <a:schemeClr val="tx1"/>
                </a:solidFill>
              </a:rPr>
              <a:t> </a:t>
            </a:r>
            <a:r>
              <a:rPr lang="en-US" altLang="zh-CN" dirty="0">
                <a:solidFill>
                  <a:srgbClr val="0000FF"/>
                </a:solidFill>
              </a:rPr>
              <a:t>OR</a:t>
            </a:r>
            <a:r>
              <a:rPr lang="en-US" altLang="zh-CN" dirty="0">
                <a:solidFill>
                  <a:schemeClr val="tx1"/>
                </a:solidFill>
              </a:rPr>
              <a:t> TRUE </a:t>
            </a:r>
            <a:r>
              <a:rPr lang="en-US" altLang="zh-CN" dirty="0">
                <a:solidFill>
                  <a:srgbClr val="0000FF"/>
                </a:solidFill>
              </a:rPr>
              <a:t>AND</a:t>
            </a:r>
            <a:r>
              <a:rPr lang="en-US" altLang="zh-CN" dirty="0">
                <a:solidFill>
                  <a:schemeClr val="tx1"/>
                </a:solidFill>
              </a:rPr>
              <a:t> FALSE </a:t>
            </a:r>
          </a:p>
          <a:p>
            <a:pPr lvl="1"/>
            <a:r>
              <a:rPr lang="zh-CN" altLang="en-US" dirty="0">
                <a:solidFill>
                  <a:schemeClr val="tx1"/>
                </a:solidFill>
              </a:rPr>
              <a:t>（</a:t>
            </a:r>
            <a:r>
              <a:rPr lang="en-US" altLang="zh-CN" dirty="0">
                <a:solidFill>
                  <a:schemeClr val="tx1"/>
                </a:solidFill>
              </a:rPr>
              <a:t>TRUE</a:t>
            </a:r>
            <a:r>
              <a:rPr lang="en-US" altLang="zh-CN" dirty="0">
                <a:solidFill>
                  <a:srgbClr val="0000FF"/>
                </a:solidFill>
              </a:rPr>
              <a:t> OR </a:t>
            </a:r>
            <a:r>
              <a:rPr lang="en-US" altLang="zh-CN" dirty="0">
                <a:solidFill>
                  <a:schemeClr val="tx1"/>
                </a:solidFill>
              </a:rPr>
              <a:t>TRUE</a:t>
            </a:r>
            <a:r>
              <a:rPr lang="zh-CN" altLang="en-US" dirty="0">
                <a:solidFill>
                  <a:schemeClr val="tx1"/>
                </a:solidFill>
              </a:rPr>
              <a:t>）</a:t>
            </a:r>
            <a:r>
              <a:rPr lang="en-US" altLang="zh-CN" dirty="0">
                <a:solidFill>
                  <a:srgbClr val="0000FF"/>
                </a:solidFill>
              </a:rPr>
              <a:t> AND </a:t>
            </a:r>
            <a:r>
              <a:rPr lang="en-US" altLang="zh-CN" dirty="0">
                <a:solidFill>
                  <a:schemeClr val="tx1"/>
                </a:solidFill>
              </a:rPr>
              <a:t>FALSE </a:t>
            </a:r>
          </a:p>
          <a:p>
            <a:pPr lvl="1"/>
            <a:r>
              <a:rPr lang="en-US" altLang="zh-CN" dirty="0">
                <a:solidFill>
                  <a:schemeClr val="tx1"/>
                </a:solidFill>
              </a:rPr>
              <a:t> FALSE </a:t>
            </a:r>
            <a:r>
              <a:rPr lang="en-US" altLang="zh-CN" dirty="0">
                <a:solidFill>
                  <a:srgbClr val="0000FF"/>
                </a:solidFill>
              </a:rPr>
              <a:t>AND</a:t>
            </a:r>
            <a:r>
              <a:rPr lang="en-US" altLang="zh-CN" dirty="0">
                <a:solidFill>
                  <a:schemeClr val="tx1"/>
                </a:solidFill>
              </a:rPr>
              <a:t> FALSE </a:t>
            </a:r>
            <a:r>
              <a:rPr lang="en-US" altLang="zh-CN" dirty="0">
                <a:solidFill>
                  <a:srgbClr val="0000FF"/>
                </a:solidFill>
              </a:rPr>
              <a:t>OR</a:t>
            </a:r>
            <a:r>
              <a:rPr lang="en-US" altLang="zh-CN" dirty="0">
                <a:solidFill>
                  <a:schemeClr val="tx1"/>
                </a:solidFill>
              </a:rPr>
              <a:t> TRUE </a:t>
            </a:r>
          </a:p>
          <a:p>
            <a:pPr lvl="1"/>
            <a:r>
              <a:rPr lang="en-US" altLang="zh-CN" dirty="0">
                <a:solidFill>
                  <a:schemeClr val="tx1"/>
                </a:solidFill>
              </a:rPr>
              <a:t> FALSE </a:t>
            </a:r>
            <a:r>
              <a:rPr lang="en-US" altLang="zh-CN" dirty="0">
                <a:solidFill>
                  <a:srgbClr val="0000FF"/>
                </a:solidFill>
              </a:rPr>
              <a:t>AND </a:t>
            </a:r>
            <a:r>
              <a:rPr lang="zh-CN" altLang="en-US" dirty="0">
                <a:solidFill>
                  <a:schemeClr val="tx1"/>
                </a:solidFill>
              </a:rPr>
              <a:t>（</a:t>
            </a:r>
            <a:r>
              <a:rPr lang="en-US" altLang="zh-CN" dirty="0">
                <a:solidFill>
                  <a:schemeClr val="tx1"/>
                </a:solidFill>
              </a:rPr>
              <a:t>FALSE</a:t>
            </a:r>
            <a:r>
              <a:rPr lang="en-US" altLang="zh-CN" dirty="0">
                <a:solidFill>
                  <a:srgbClr val="0000FF"/>
                </a:solidFill>
              </a:rPr>
              <a:t> OR </a:t>
            </a:r>
            <a:r>
              <a:rPr lang="en-US" altLang="zh-CN" dirty="0">
                <a:solidFill>
                  <a:schemeClr val="tx1"/>
                </a:solidFill>
              </a:rPr>
              <a:t>TRUE</a:t>
            </a:r>
            <a:r>
              <a:rPr lang="zh-CN" altLang="en-US" dirty="0">
                <a:solidFill>
                  <a:schemeClr val="tx1"/>
                </a:solidFill>
              </a:rPr>
              <a:t>）</a:t>
            </a:r>
            <a:endParaRPr lang="en-US" altLang="zh-CN" dirty="0">
              <a:solidFill>
                <a:schemeClr val="tx1"/>
              </a:solidFill>
            </a:endParaRPr>
          </a:p>
        </p:txBody>
      </p:sp>
      <p:sp>
        <p:nvSpPr>
          <p:cNvPr id="3584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13</a:t>
            </a:r>
          </a:p>
        </p:txBody>
      </p:sp>
      <p:graphicFrame>
        <p:nvGraphicFramePr>
          <p:cNvPr id="7" name="Table 6"/>
          <p:cNvGraphicFramePr>
            <a:graphicFrameLocks noGrp="1"/>
          </p:cNvGraphicFramePr>
          <p:nvPr/>
        </p:nvGraphicFramePr>
        <p:xfrm>
          <a:off x="7796213" y="1844675"/>
          <a:ext cx="2613025" cy="3857626"/>
        </p:xfrm>
        <a:graphic>
          <a:graphicData uri="http://schemas.openxmlformats.org/drawingml/2006/table">
            <a:tbl>
              <a:tblPr/>
              <a:tblGrid>
                <a:gridCol w="2613025">
                  <a:extLst>
                    <a:ext uri="{9D8B030D-6E8A-4147-A177-3AD203B41FA5}">
                      <a16:colId xmlns:a16="http://schemas.microsoft.com/office/drawing/2014/main" val="20000"/>
                    </a:ext>
                  </a:extLst>
                </a:gridCol>
              </a:tblGrid>
              <a:tr h="4318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Operators</a:t>
                      </a:r>
                      <a:endPar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4931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 (Multiply), / (Division), % (Modulo)</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84931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 &gt;, &lt;, &gt;=, &lt;=, &lt;&gt;, != (Comparison operators)</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4318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NOT</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r h="4318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AND</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4"/>
                  </a:ext>
                </a:extLst>
              </a:tr>
              <a:tr h="4318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BETWEEN, IN, LIKE, OR</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5"/>
                  </a:ext>
                </a:extLst>
              </a:tr>
              <a:tr h="4318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 (Assignment)</a:t>
                      </a:r>
                      <a:endParaRPr kumimoji="0" lang="en-US" altLang="zh-CN" sz="2000" b="0" i="0" u="none" strike="noStrike" cap="none" normalizeH="0" baseline="0">
                        <a:ln>
                          <a:noFill/>
                        </a:ln>
                        <a:solidFill>
                          <a:srgbClr val="2A2A2A"/>
                        </a:solidFill>
                        <a:effectLst/>
                        <a:latin typeface="Segoe UI" panose="020B0502040204020203"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6"/>
                  </a:ext>
                </a:extLst>
              </a:tr>
            </a:tbl>
          </a:graphicData>
        </a:graphic>
      </p:graphicFrame>
      <p:sp>
        <p:nvSpPr>
          <p:cNvPr id="8" name="Down Arrow 7"/>
          <p:cNvSpPr/>
          <p:nvPr/>
        </p:nvSpPr>
        <p:spPr>
          <a:xfrm>
            <a:off x="10548938" y="2836863"/>
            <a:ext cx="206375" cy="1720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zh-CN">
              <a:solidFill>
                <a:srgbClr val="FFFFFF"/>
              </a:solidFill>
            </a:endParaRPr>
          </a:p>
        </p:txBody>
      </p:sp>
      <p:sp>
        <p:nvSpPr>
          <p:cNvPr id="35866" name="TextBox 8"/>
          <p:cNvSpPr txBox="1">
            <a:spLocks noChangeArrowheads="1"/>
          </p:cNvSpPr>
          <p:nvPr/>
        </p:nvSpPr>
        <p:spPr bwMode="auto">
          <a:xfrm rot="5400000">
            <a:off x="10350044" y="3417858"/>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zh-CN" altLang="en-US" sz="2000" dirty="0">
                <a:latin typeface="微软雅黑" panose="020B0503020204020204" pitchFamily="34" charset="-122"/>
                <a:ea typeface="微软雅黑" panose="020B0503020204020204" pitchFamily="34" charset="-122"/>
              </a:rPr>
              <a:t>低优先级</a:t>
            </a:r>
            <a:endParaRPr lang="en-US" altLang="zh-CN" sz="2000" dirty="0">
              <a:latin typeface="微软雅黑" panose="020B0503020204020204" pitchFamily="34" charset="-122"/>
              <a:ea typeface="微软雅黑" panose="020B0503020204020204" pitchFamily="34" charset="-122"/>
            </a:endParaRPr>
          </a:p>
        </p:txBody>
      </p:sp>
      <p:sp>
        <p:nvSpPr>
          <p:cNvPr id="35867" name="TextBox 9"/>
          <p:cNvSpPr txBox="1">
            <a:spLocks noChangeArrowheads="1"/>
          </p:cNvSpPr>
          <p:nvPr/>
        </p:nvSpPr>
        <p:spPr bwMode="auto">
          <a:xfrm>
            <a:off x="7796213" y="1447800"/>
            <a:ext cx="17331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zh-CN" altLang="en-US" sz="2000" b="1"/>
              <a:t>运算符优先级</a:t>
            </a:r>
            <a:endParaRPr lang="en-US" altLang="zh-CN" sz="20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a:solidFill>
                  <a:schemeClr val="tx1">
                    <a:lumMod val="75000"/>
                    <a:lumOff val="25000"/>
                  </a:schemeClr>
                </a:solidFill>
              </a:rPr>
              <a:t>SQL</a:t>
            </a:r>
            <a:r>
              <a:rPr lang="zh-CN" altLang="en-US">
                <a:solidFill>
                  <a:schemeClr val="tx1">
                    <a:lumMod val="75000"/>
                    <a:lumOff val="25000"/>
                  </a:schemeClr>
                </a:solidFill>
              </a:rPr>
              <a:t>中的选择</a:t>
            </a:r>
            <a:endParaRPr lang="en-US" dirty="0">
              <a:solidFill>
                <a:schemeClr val="tx1">
                  <a:lumMod val="75000"/>
                  <a:lumOff val="25000"/>
                </a:schemeClr>
              </a:solidFill>
            </a:endParaRPr>
          </a:p>
        </p:txBody>
      </p:sp>
      <p:sp>
        <p:nvSpPr>
          <p:cNvPr id="3789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14</a:t>
            </a:r>
          </a:p>
        </p:txBody>
      </p:sp>
      <p:sp>
        <p:nvSpPr>
          <p:cNvPr id="37895" name="Content Placeholder 2"/>
          <p:cNvSpPr>
            <a:spLocks noGrp="1"/>
          </p:cNvSpPr>
          <p:nvPr>
            <p:ph idx="1"/>
          </p:nvPr>
        </p:nvSpPr>
        <p:spPr>
          <a:xfrm>
            <a:off x="1096963" y="1241425"/>
            <a:ext cx="10058400" cy="887413"/>
          </a:xfrm>
        </p:spPr>
        <p:txBody>
          <a:bodyPr/>
          <a:lstStyle/>
          <a:p>
            <a:r>
              <a:rPr lang="zh-CN" altLang="en-US" dirty="0"/>
              <a:t>选择</a:t>
            </a:r>
            <a:r>
              <a:rPr lang="en-US" altLang="zh-CN" dirty="0"/>
              <a:t>2000</a:t>
            </a:r>
            <a:r>
              <a:rPr lang="zh-CN" altLang="en-US" dirty="0"/>
              <a:t>年以后发行并且收视率高于</a:t>
            </a:r>
            <a:r>
              <a:rPr lang="en-US" altLang="zh-CN" dirty="0"/>
              <a:t>8.5</a:t>
            </a:r>
            <a:r>
              <a:rPr lang="zh-CN" altLang="en-US" dirty="0"/>
              <a:t>的电影，或者其他收视率高于</a:t>
            </a:r>
            <a:r>
              <a:rPr lang="en-US" altLang="zh-CN" dirty="0"/>
              <a:t>9</a:t>
            </a:r>
            <a:r>
              <a:rPr lang="zh-CN" altLang="en-US" dirty="0"/>
              <a:t>的电影。</a:t>
            </a:r>
            <a:endParaRPr lang="en-US" altLang="zh-CN" dirty="0"/>
          </a:p>
        </p:txBody>
      </p:sp>
      <p:graphicFrame>
        <p:nvGraphicFramePr>
          <p:cNvPr id="3" name="Table 2"/>
          <p:cNvGraphicFramePr>
            <a:graphicFrameLocks noGrp="1"/>
          </p:cNvGraphicFramePr>
          <p:nvPr/>
        </p:nvGraphicFramePr>
        <p:xfrm>
          <a:off x="1096963" y="4122738"/>
          <a:ext cx="9315450" cy="1949871"/>
        </p:xfrm>
        <a:graphic>
          <a:graphicData uri="http://schemas.openxmlformats.org/drawingml/2006/table">
            <a:tbl>
              <a:tblPr/>
              <a:tblGrid>
                <a:gridCol w="4827587">
                  <a:extLst>
                    <a:ext uri="{9D8B030D-6E8A-4147-A177-3AD203B41FA5}">
                      <a16:colId xmlns:a16="http://schemas.microsoft.com/office/drawing/2014/main" val="20000"/>
                    </a:ext>
                  </a:extLst>
                </a:gridCol>
                <a:gridCol w="1495425">
                  <a:extLst>
                    <a:ext uri="{9D8B030D-6E8A-4147-A177-3AD203B41FA5}">
                      <a16:colId xmlns:a16="http://schemas.microsoft.com/office/drawing/2014/main" val="20001"/>
                    </a:ext>
                  </a:extLst>
                </a:gridCol>
                <a:gridCol w="1497013">
                  <a:extLst>
                    <a:ext uri="{9D8B030D-6E8A-4147-A177-3AD203B41FA5}">
                      <a16:colId xmlns:a16="http://schemas.microsoft.com/office/drawing/2014/main" val="20002"/>
                    </a:ext>
                  </a:extLst>
                </a:gridCol>
                <a:gridCol w="1495425">
                  <a:extLst>
                    <a:ext uri="{9D8B030D-6E8A-4147-A177-3AD203B41FA5}">
                      <a16:colId xmlns:a16="http://schemas.microsoft.com/office/drawing/2014/main" val="20003"/>
                    </a:ext>
                  </a:extLst>
                </a:gridCol>
              </a:tblGrid>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title</a:t>
                      </a:r>
                      <a:endPar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year</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length</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rating</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Looking Out</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2002</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15</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9.4</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Looking Up</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1977</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94</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9.1</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Lord of the Rings: The Fellowship of the Ring</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2001</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208</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8.8</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Lord of the Rings: The Return of the King</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2003</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251</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4"/>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Lord of the Rings: The Two Towers</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2002</a:t>
                      </a:r>
                      <a:endParaRPr kumimoji="0" lang="en-US" altLang="zh-CN" sz="1800" b="0" i="0" u="none" strike="noStrike" cap="none" normalizeH="0" baseline="0">
                        <a:ln>
                          <a:noFill/>
                        </a:ln>
                        <a:solidFill>
                          <a:srgbClr val="2A2A2A"/>
                        </a:solidFill>
                        <a:effectLst/>
                        <a:latin typeface="Segoe UI" panose="020B0502040204020203" pitchFamily="34" charset="0"/>
                        <a:ea typeface="宋体" panose="02010600030101010101" pitchFamily="2" charset="-122"/>
                      </a:endParaRP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223</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8.8</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5"/>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2A2A2A"/>
                          </a:solidFill>
                          <a:effectLst/>
                          <a:latin typeface="Segoe UI" panose="020B0502040204020203" pitchFamily="34" charset="0"/>
                          <a:ea typeface="宋体" panose="02010600030101010101" pitchFamily="2" charset="-122"/>
                        </a:rPr>
                        <a:t>…</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6"/>
                  </a:ext>
                </a:extLst>
              </a:tr>
            </a:tbl>
          </a:graphicData>
        </a:graphic>
      </p:graphicFrame>
      <p:sp>
        <p:nvSpPr>
          <p:cNvPr id="9" name="Down Arrow 8"/>
          <p:cNvSpPr/>
          <p:nvPr/>
        </p:nvSpPr>
        <p:spPr>
          <a:xfrm>
            <a:off x="9477375" y="2474913"/>
            <a:ext cx="236538" cy="1168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zh-CN">
              <a:solidFill>
                <a:srgbClr val="FFFFFF"/>
              </a:solidFill>
            </a:endParaRPr>
          </a:p>
        </p:txBody>
      </p:sp>
      <p:sp>
        <p:nvSpPr>
          <p:cNvPr id="10" name="Rectangle 6"/>
          <p:cNvSpPr/>
          <p:nvPr/>
        </p:nvSpPr>
        <p:spPr>
          <a:xfrm>
            <a:off x="1096963" y="2474913"/>
            <a:ext cx="7440612" cy="10160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dirty="0">
                <a:solidFill>
                  <a:srgbClr val="0000FF"/>
                </a:solidFill>
                <a:latin typeface="Consolas" panose="020B0609020204030204" pitchFamily="49" charset="0"/>
              </a:rPr>
              <a:t>SELECT</a:t>
            </a:r>
            <a:r>
              <a:rPr lang="en-US" altLang="zh-CN" sz="2000" dirty="0">
                <a:solidFill>
                  <a:srgbClr val="000000"/>
                </a:solidFill>
                <a:latin typeface="Consolas" panose="020B0609020204030204" pitchFamily="49" charset="0"/>
              </a:rPr>
              <a:t> </a:t>
            </a:r>
            <a:r>
              <a:rPr lang="en-US" altLang="zh-CN" sz="2000" dirty="0">
                <a:solidFill>
                  <a:srgbClr val="0D8686"/>
                </a:solidFill>
                <a:latin typeface="Consolas" panose="020B0609020204030204" pitchFamily="49" charset="0"/>
              </a:rPr>
              <a:t>title, year, length, rating</a:t>
            </a:r>
          </a:p>
          <a:p>
            <a:pPr eaLnBrk="1" hangingPunct="1"/>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FROM</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movies</a:t>
            </a:r>
            <a:endParaRPr lang="en-US" altLang="zh-CN" sz="2000" dirty="0">
              <a:solidFill>
                <a:srgbClr val="000000"/>
              </a:solidFill>
              <a:latin typeface="Consolas" panose="020B0609020204030204" pitchFamily="49" charset="0"/>
            </a:endParaRPr>
          </a:p>
          <a:p>
            <a:pPr eaLnBrk="1" hangingPunct="1"/>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WHERE</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rating</a:t>
            </a:r>
            <a:r>
              <a:rPr lang="en-US" altLang="zh-CN" sz="2000" dirty="0">
                <a:solidFill>
                  <a:srgbClr val="000000"/>
                </a:solidFill>
                <a:latin typeface="Consolas" panose="020B0609020204030204" pitchFamily="49" charset="0"/>
              </a:rPr>
              <a:t> </a:t>
            </a:r>
            <a:r>
              <a:rPr lang="en-US" altLang="zh-CN" sz="2000" dirty="0">
                <a:solidFill>
                  <a:srgbClr val="808080"/>
                </a:solidFill>
                <a:latin typeface="Consolas" panose="020B0609020204030204" pitchFamily="49" charset="0"/>
              </a:rPr>
              <a:t>&gt;</a:t>
            </a:r>
            <a:r>
              <a:rPr lang="en-US" altLang="zh-CN" sz="2000" dirty="0">
                <a:solidFill>
                  <a:srgbClr val="000000"/>
                </a:solidFill>
                <a:latin typeface="Consolas" panose="020B0609020204030204" pitchFamily="49" charset="0"/>
              </a:rPr>
              <a:t> 9 </a:t>
            </a:r>
            <a:r>
              <a:rPr lang="en-US" altLang="zh-CN" sz="2000" dirty="0">
                <a:solidFill>
                  <a:srgbClr val="808080"/>
                </a:solidFill>
                <a:latin typeface="Consolas" panose="020B0609020204030204" pitchFamily="49" charset="0"/>
              </a:rPr>
              <a:t>OR </a:t>
            </a:r>
            <a:r>
              <a:rPr lang="en-US" altLang="zh-CN" sz="2000" dirty="0">
                <a:solidFill>
                  <a:srgbClr val="0D8686"/>
                </a:solidFill>
                <a:latin typeface="Consolas" panose="020B0609020204030204" pitchFamily="49" charset="0"/>
              </a:rPr>
              <a:t>year</a:t>
            </a:r>
            <a:r>
              <a:rPr lang="en-US" altLang="zh-CN" sz="2000" dirty="0">
                <a:solidFill>
                  <a:srgbClr val="000000"/>
                </a:solidFill>
                <a:latin typeface="Consolas" panose="020B0609020204030204" pitchFamily="49" charset="0"/>
              </a:rPr>
              <a:t> </a:t>
            </a:r>
            <a:r>
              <a:rPr lang="en-US" altLang="zh-CN" sz="2000" dirty="0">
                <a:solidFill>
                  <a:srgbClr val="808080"/>
                </a:solidFill>
                <a:latin typeface="Consolas" panose="020B0609020204030204" pitchFamily="49" charset="0"/>
              </a:rPr>
              <a:t>&gt;</a:t>
            </a:r>
            <a:r>
              <a:rPr lang="en-US" altLang="zh-CN" sz="2000" dirty="0">
                <a:solidFill>
                  <a:srgbClr val="000000"/>
                </a:solidFill>
                <a:latin typeface="Consolas" panose="020B0609020204030204" pitchFamily="49" charset="0"/>
              </a:rPr>
              <a:t> 2000 </a:t>
            </a:r>
            <a:r>
              <a:rPr lang="en-US" altLang="zh-CN" sz="2000" dirty="0">
                <a:solidFill>
                  <a:srgbClr val="808080"/>
                </a:solidFill>
                <a:latin typeface="Consolas" panose="020B0609020204030204" pitchFamily="49" charset="0"/>
              </a:rPr>
              <a:t>AND</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rating</a:t>
            </a:r>
            <a:r>
              <a:rPr lang="en-US" altLang="zh-CN" sz="2000" dirty="0">
                <a:solidFill>
                  <a:srgbClr val="000000"/>
                </a:solidFill>
                <a:latin typeface="Consolas" panose="020B0609020204030204" pitchFamily="49" charset="0"/>
              </a:rPr>
              <a:t> </a:t>
            </a:r>
            <a:r>
              <a:rPr lang="en-US" altLang="zh-CN" sz="2000" dirty="0">
                <a:solidFill>
                  <a:srgbClr val="808080"/>
                </a:solidFill>
                <a:latin typeface="Consolas" panose="020B0609020204030204" pitchFamily="49" charset="0"/>
              </a:rPr>
              <a:t>&gt;</a:t>
            </a:r>
            <a:r>
              <a:rPr lang="en-US" altLang="zh-CN" sz="2000" dirty="0">
                <a:solidFill>
                  <a:srgbClr val="000000"/>
                </a:solidFill>
                <a:latin typeface="Consolas" panose="020B0609020204030204" pitchFamily="49" charset="0"/>
              </a:rPr>
              <a:t> 8.5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zh-CN" altLang="en-US" dirty="0">
                <a:solidFill>
                  <a:schemeClr val="tx1">
                    <a:lumMod val="75000"/>
                    <a:lumOff val="25000"/>
                  </a:schemeClr>
                </a:solidFill>
              </a:rPr>
              <a:t>对结果排序</a:t>
            </a:r>
            <a:endParaRPr lang="en-US" dirty="0">
              <a:solidFill>
                <a:schemeClr val="tx1">
                  <a:lumMod val="75000"/>
                  <a:lumOff val="25000"/>
                </a:schemeClr>
              </a:solidFill>
            </a:endParaRPr>
          </a:p>
        </p:txBody>
      </p:sp>
      <p:sp>
        <p:nvSpPr>
          <p:cNvPr id="39939" name="Content Placeholder 2"/>
          <p:cNvSpPr>
            <a:spLocks noGrp="1"/>
          </p:cNvSpPr>
          <p:nvPr>
            <p:ph idx="1"/>
          </p:nvPr>
        </p:nvSpPr>
        <p:spPr/>
        <p:txBody>
          <a:bodyPr/>
          <a:lstStyle/>
          <a:p>
            <a:r>
              <a:rPr lang="zh-CN" altLang="en-US" dirty="0"/>
              <a:t>使用</a:t>
            </a:r>
            <a:r>
              <a:rPr lang="en-US" altLang="zh-CN" dirty="0"/>
              <a:t>ORDER BY</a:t>
            </a:r>
            <a:r>
              <a:rPr lang="zh-CN" altLang="en-US" dirty="0"/>
              <a:t>对结果进行排序。</a:t>
            </a:r>
          </a:p>
          <a:p>
            <a:pPr lvl="1"/>
            <a:r>
              <a:rPr lang="zh-CN" altLang="en-US" dirty="0"/>
              <a:t>示例：查找预算高于</a:t>
            </a:r>
            <a:r>
              <a:rPr lang="en-US" altLang="zh-CN" dirty="0"/>
              <a:t>10,000,000</a:t>
            </a:r>
            <a:r>
              <a:rPr lang="zh-CN" altLang="en-US" dirty="0"/>
              <a:t>美元的所有电影，并按其分级对电影进行排序。</a:t>
            </a:r>
            <a:endParaRPr lang="en-US" altLang="zh-CN" dirty="0"/>
          </a:p>
          <a:p>
            <a:pPr lvl="1"/>
            <a:endParaRPr lang="zh-CN" altLang="en-US" dirty="0"/>
          </a:p>
          <a:p>
            <a:r>
              <a:rPr lang="zh-CN" altLang="en-US" dirty="0"/>
              <a:t> </a:t>
            </a:r>
          </a:p>
          <a:p>
            <a:r>
              <a:rPr lang="zh-CN" altLang="en-US" dirty="0"/>
              <a:t> </a:t>
            </a:r>
          </a:p>
          <a:p>
            <a:r>
              <a:rPr lang="zh-CN" altLang="en-US" dirty="0"/>
              <a:t> </a:t>
            </a:r>
          </a:p>
          <a:p>
            <a:r>
              <a:rPr lang="zh-CN" altLang="en-US" dirty="0"/>
              <a:t> </a:t>
            </a:r>
          </a:p>
          <a:p>
            <a:r>
              <a:rPr lang="zh-CN" altLang="en-US" dirty="0"/>
              <a:t> </a:t>
            </a:r>
          </a:p>
          <a:p>
            <a:r>
              <a:rPr lang="zh-CN" altLang="en-US" dirty="0">
                <a:solidFill>
                  <a:srgbClr val="FF0000"/>
                </a:solidFill>
              </a:rPr>
              <a:t>这是我们想要的吗？</a:t>
            </a:r>
            <a:endParaRPr lang="en-US" altLang="zh-CN" dirty="0">
              <a:solidFill>
                <a:srgbClr val="FF0000"/>
              </a:solidFill>
            </a:endParaRPr>
          </a:p>
        </p:txBody>
      </p:sp>
      <p:sp>
        <p:nvSpPr>
          <p:cNvPr id="3994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15</a:t>
            </a:r>
          </a:p>
        </p:txBody>
      </p:sp>
      <p:graphicFrame>
        <p:nvGraphicFramePr>
          <p:cNvPr id="8" name="Table 7"/>
          <p:cNvGraphicFramePr>
            <a:graphicFrameLocks noGrp="1"/>
          </p:cNvGraphicFramePr>
          <p:nvPr/>
        </p:nvGraphicFramePr>
        <p:xfrm>
          <a:off x="1096963" y="3984625"/>
          <a:ext cx="10058400" cy="1671318"/>
        </p:xfrm>
        <a:graphic>
          <a:graphicData uri="http://schemas.openxmlformats.org/drawingml/2006/table">
            <a:tbl>
              <a:tblPr/>
              <a:tblGrid>
                <a:gridCol w="4926012">
                  <a:extLst>
                    <a:ext uri="{9D8B030D-6E8A-4147-A177-3AD203B41FA5}">
                      <a16:colId xmlns:a16="http://schemas.microsoft.com/office/drawing/2014/main" val="20000"/>
                    </a:ext>
                  </a:extLst>
                </a:gridCol>
                <a:gridCol w="1323975">
                  <a:extLst>
                    <a:ext uri="{9D8B030D-6E8A-4147-A177-3AD203B41FA5}">
                      <a16:colId xmlns:a16="http://schemas.microsoft.com/office/drawing/2014/main" val="20001"/>
                    </a:ext>
                  </a:extLst>
                </a:gridCol>
                <a:gridCol w="1263650">
                  <a:extLst>
                    <a:ext uri="{9D8B030D-6E8A-4147-A177-3AD203B41FA5}">
                      <a16:colId xmlns:a16="http://schemas.microsoft.com/office/drawing/2014/main" val="20002"/>
                    </a:ext>
                  </a:extLst>
                </a:gridCol>
                <a:gridCol w="1550988">
                  <a:extLst>
                    <a:ext uri="{9D8B030D-6E8A-4147-A177-3AD203B41FA5}">
                      <a16:colId xmlns:a16="http://schemas.microsoft.com/office/drawing/2014/main" val="20003"/>
                    </a:ext>
                  </a:extLst>
                </a:gridCol>
                <a:gridCol w="993775">
                  <a:extLst>
                    <a:ext uri="{9D8B030D-6E8A-4147-A177-3AD203B41FA5}">
                      <a16:colId xmlns:a16="http://schemas.microsoft.com/office/drawing/2014/main" val="20004"/>
                    </a:ext>
                  </a:extLst>
                </a:gridCol>
              </a:tblGrid>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title</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year</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length</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budget</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rating</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From Justin to Kelly</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2003</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90</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12000000</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1.7</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Son of the Mask</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2005</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94</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74000000</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Alone in the Dark</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2005</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96</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20000000</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2.1</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Glitter</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2001</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104</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22000000</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2.1</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4"/>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4233" marR="4233" marT="4233"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5"/>
                  </a:ext>
                </a:extLst>
              </a:tr>
            </a:tbl>
          </a:graphicData>
        </a:graphic>
      </p:graphicFrame>
      <p:sp>
        <p:nvSpPr>
          <p:cNvPr id="9" name="Down Arrow 8"/>
          <p:cNvSpPr/>
          <p:nvPr/>
        </p:nvSpPr>
        <p:spPr>
          <a:xfrm>
            <a:off x="9728200" y="2570163"/>
            <a:ext cx="242888" cy="1200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zh-CN">
              <a:solidFill>
                <a:srgbClr val="FFFFFF"/>
              </a:solidFill>
            </a:endParaRPr>
          </a:p>
        </p:txBody>
      </p:sp>
      <p:sp>
        <p:nvSpPr>
          <p:cNvPr id="10" name="Rectangle 6"/>
          <p:cNvSpPr/>
          <p:nvPr/>
        </p:nvSpPr>
        <p:spPr>
          <a:xfrm>
            <a:off x="1103313" y="2503488"/>
            <a:ext cx="7440612" cy="13239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dirty="0">
                <a:solidFill>
                  <a:srgbClr val="0000FF"/>
                </a:solidFill>
                <a:latin typeface="Consolas" panose="020B0609020204030204" pitchFamily="49" charset="0"/>
              </a:rPr>
              <a:t>SELECT</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title</a:t>
            </a:r>
            <a:r>
              <a:rPr lang="en-US" altLang="zh-CN" sz="2000" dirty="0">
                <a:solidFill>
                  <a:srgbClr val="808080"/>
                </a:solidFill>
                <a:latin typeface="Consolas" panose="020B0609020204030204" pitchFamily="49" charset="0"/>
              </a:rPr>
              <a:t>,</a:t>
            </a:r>
            <a:r>
              <a:rPr lang="en-US" altLang="zh-CN" sz="2000" dirty="0">
                <a:solidFill>
                  <a:srgbClr val="000000"/>
                </a:solidFill>
                <a:latin typeface="Consolas" panose="020B0609020204030204" pitchFamily="49" charset="0"/>
              </a:rPr>
              <a:t> </a:t>
            </a:r>
            <a:r>
              <a:rPr lang="en-US" altLang="zh-CN" sz="2000" dirty="0">
                <a:solidFill>
                  <a:srgbClr val="0D8686"/>
                </a:solidFill>
                <a:latin typeface="Consolas" panose="020B0609020204030204" pitchFamily="49" charset="0"/>
              </a:rPr>
              <a:t>year</a:t>
            </a:r>
            <a:r>
              <a:rPr lang="en-US" altLang="zh-CN" sz="2000" dirty="0">
                <a:solidFill>
                  <a:srgbClr val="808080"/>
                </a:solidFill>
                <a:latin typeface="Consolas" panose="020B0609020204030204" pitchFamily="49" charset="0"/>
              </a:rPr>
              <a:t>,</a:t>
            </a:r>
            <a:r>
              <a:rPr lang="en-US" altLang="zh-CN" sz="2000" dirty="0">
                <a:solidFill>
                  <a:srgbClr val="000000"/>
                </a:solidFill>
                <a:latin typeface="Consolas" panose="020B0609020204030204" pitchFamily="49" charset="0"/>
              </a:rPr>
              <a:t> </a:t>
            </a:r>
            <a:r>
              <a:rPr lang="en-US" altLang="zh-CN" sz="2000" dirty="0">
                <a:solidFill>
                  <a:srgbClr val="0D8686"/>
                </a:solidFill>
                <a:latin typeface="Consolas" panose="020B0609020204030204" pitchFamily="49" charset="0"/>
              </a:rPr>
              <a:t>length</a:t>
            </a:r>
            <a:r>
              <a:rPr lang="en-US" altLang="zh-CN" sz="2000" dirty="0">
                <a:solidFill>
                  <a:srgbClr val="808080"/>
                </a:solidFill>
                <a:latin typeface="Consolas" panose="020B0609020204030204" pitchFamily="49" charset="0"/>
              </a:rPr>
              <a:t>,</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budget</a:t>
            </a:r>
            <a:r>
              <a:rPr lang="en-US" altLang="zh-CN" sz="2000" dirty="0">
                <a:solidFill>
                  <a:srgbClr val="808080"/>
                </a:solidFill>
                <a:latin typeface="Consolas" panose="020B0609020204030204" pitchFamily="49" charset="0"/>
              </a:rPr>
              <a:t>,</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rating</a:t>
            </a:r>
            <a:endParaRPr lang="en-US" altLang="zh-CN" sz="2000" dirty="0">
              <a:solidFill>
                <a:srgbClr val="000000"/>
              </a:solidFill>
              <a:latin typeface="Consolas" panose="020B0609020204030204" pitchFamily="49" charset="0"/>
            </a:endParaRPr>
          </a:p>
          <a:p>
            <a:pPr eaLnBrk="1" hangingPunct="1"/>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FROM</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movies</a:t>
            </a:r>
            <a:endParaRPr lang="en-US" altLang="zh-CN" sz="2000" dirty="0">
              <a:solidFill>
                <a:srgbClr val="000000"/>
              </a:solidFill>
              <a:latin typeface="Consolas" panose="020B0609020204030204" pitchFamily="49" charset="0"/>
            </a:endParaRPr>
          </a:p>
          <a:p>
            <a:pPr eaLnBrk="1" hangingPunct="1"/>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WHERE</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budget</a:t>
            </a:r>
            <a:r>
              <a:rPr lang="en-US" altLang="zh-CN" sz="2000" dirty="0">
                <a:solidFill>
                  <a:srgbClr val="000000"/>
                </a:solidFill>
                <a:latin typeface="Consolas" panose="020B0609020204030204" pitchFamily="49" charset="0"/>
              </a:rPr>
              <a:t> </a:t>
            </a:r>
            <a:r>
              <a:rPr lang="en-US" altLang="zh-CN" sz="2000" dirty="0">
                <a:solidFill>
                  <a:srgbClr val="808080"/>
                </a:solidFill>
                <a:latin typeface="Consolas" panose="020B0609020204030204" pitchFamily="49" charset="0"/>
              </a:rPr>
              <a:t>&gt;</a:t>
            </a:r>
            <a:r>
              <a:rPr lang="en-US" altLang="zh-CN" sz="2000" dirty="0">
                <a:solidFill>
                  <a:srgbClr val="000000"/>
                </a:solidFill>
                <a:latin typeface="Consolas" panose="020B0609020204030204" pitchFamily="49" charset="0"/>
              </a:rPr>
              <a:t> 10000000</a:t>
            </a:r>
          </a:p>
          <a:p>
            <a:pPr eaLnBrk="1" hangingPunct="1"/>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ORDER</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BY</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rating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zh-CN" altLang="en-US" dirty="0">
                <a:solidFill>
                  <a:schemeClr val="tx1">
                    <a:lumMod val="75000"/>
                    <a:lumOff val="25000"/>
                  </a:schemeClr>
                </a:solidFill>
              </a:rPr>
              <a:t>对结果排序</a:t>
            </a:r>
            <a:endParaRPr lang="en-US" dirty="0">
              <a:solidFill>
                <a:schemeClr val="tx1">
                  <a:lumMod val="75000"/>
                  <a:lumOff val="25000"/>
                </a:schemeClr>
              </a:solidFill>
            </a:endParaRPr>
          </a:p>
        </p:txBody>
      </p:sp>
      <p:sp>
        <p:nvSpPr>
          <p:cNvPr id="41987" name="Content Placeholder 2"/>
          <p:cNvSpPr>
            <a:spLocks noGrp="1"/>
          </p:cNvSpPr>
          <p:nvPr>
            <p:ph idx="1"/>
          </p:nvPr>
        </p:nvSpPr>
        <p:spPr/>
        <p:txBody>
          <a:bodyPr/>
          <a:lstStyle/>
          <a:p>
            <a:pPr lvl="1"/>
            <a:r>
              <a:rPr lang="zh-CN" altLang="en-US" dirty="0"/>
              <a:t>排序是升序，除非你指定了</a:t>
            </a:r>
            <a:r>
              <a:rPr lang="en-US" altLang="zh-CN" dirty="0">
                <a:solidFill>
                  <a:srgbClr val="0000FF"/>
                </a:solidFill>
                <a:latin typeface="Consolas" panose="020B0609020204030204" pitchFamily="49" charset="0"/>
              </a:rPr>
              <a:t>DESC</a:t>
            </a:r>
            <a:r>
              <a:rPr lang="zh-CN" altLang="en-US" dirty="0"/>
              <a:t>关键字</a:t>
            </a:r>
            <a:endParaRPr lang="en-US" altLang="zh-CN" dirty="0"/>
          </a:p>
          <a:p>
            <a:pPr lvl="1"/>
            <a:r>
              <a:rPr lang="zh-CN" altLang="en-US" dirty="0"/>
              <a:t>你可以按不在 </a:t>
            </a:r>
            <a:r>
              <a:rPr lang="en-US" altLang="zh-CN" dirty="0">
                <a:solidFill>
                  <a:srgbClr val="0000FF"/>
                </a:solidFill>
              </a:rPr>
              <a:t>SELECT </a:t>
            </a:r>
            <a:r>
              <a:rPr lang="zh-CN" altLang="en-US" dirty="0"/>
              <a:t>列表中的字段排序</a:t>
            </a:r>
            <a:endParaRPr lang="en-US" altLang="zh-CN" dirty="0"/>
          </a:p>
        </p:txBody>
      </p:sp>
      <p:sp>
        <p:nvSpPr>
          <p:cNvPr id="4198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16</a:t>
            </a:r>
          </a:p>
        </p:txBody>
      </p:sp>
      <p:graphicFrame>
        <p:nvGraphicFramePr>
          <p:cNvPr id="8" name="Table 7"/>
          <p:cNvGraphicFramePr>
            <a:graphicFrameLocks noGrp="1"/>
          </p:cNvGraphicFramePr>
          <p:nvPr/>
        </p:nvGraphicFramePr>
        <p:xfrm>
          <a:off x="1096963" y="3589338"/>
          <a:ext cx="8080375" cy="2554605"/>
        </p:xfrm>
        <a:graphic>
          <a:graphicData uri="http://schemas.openxmlformats.org/drawingml/2006/table">
            <a:tbl>
              <a:tblPr/>
              <a:tblGrid>
                <a:gridCol w="5299075">
                  <a:extLst>
                    <a:ext uri="{9D8B030D-6E8A-4147-A177-3AD203B41FA5}">
                      <a16:colId xmlns:a16="http://schemas.microsoft.com/office/drawing/2014/main" val="20000"/>
                    </a:ext>
                  </a:extLst>
                </a:gridCol>
                <a:gridCol w="1423987">
                  <a:extLst>
                    <a:ext uri="{9D8B030D-6E8A-4147-A177-3AD203B41FA5}">
                      <a16:colId xmlns:a16="http://schemas.microsoft.com/office/drawing/2014/main" val="20001"/>
                    </a:ext>
                  </a:extLst>
                </a:gridCol>
                <a:gridCol w="1357313">
                  <a:extLst>
                    <a:ext uri="{9D8B030D-6E8A-4147-A177-3AD203B41FA5}">
                      <a16:colId xmlns:a16="http://schemas.microsoft.com/office/drawing/2014/main" val="20002"/>
                    </a:ext>
                  </a:extLst>
                </a:gridCol>
              </a:tblGrid>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title</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year</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length</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Shawshank Redemption</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1994</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142</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Lord of the Rings: The Return of the King</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2003</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251</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Godfather: Part II</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1974</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Schindler's List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1993</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195</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4"/>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Lord of the Rings: The Two Towers</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2002</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223</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5"/>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Lord of the Rings: The Fellowship of the Ring</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2001</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208</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6"/>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Star Wars</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1977</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125</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7"/>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8"/>
                  </a:ext>
                </a:extLst>
              </a:tr>
            </a:tbl>
          </a:graphicData>
        </a:graphic>
      </p:graphicFrame>
      <p:sp>
        <p:nvSpPr>
          <p:cNvPr id="9" name="Down Arrow 8"/>
          <p:cNvSpPr/>
          <p:nvPr/>
        </p:nvSpPr>
        <p:spPr>
          <a:xfrm>
            <a:off x="8296275" y="2230438"/>
            <a:ext cx="241300" cy="1200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zh-CN">
              <a:solidFill>
                <a:srgbClr val="FFFFFF"/>
              </a:solidFill>
            </a:endParaRPr>
          </a:p>
        </p:txBody>
      </p:sp>
      <p:sp>
        <p:nvSpPr>
          <p:cNvPr id="10" name="Rectangle 6"/>
          <p:cNvSpPr/>
          <p:nvPr/>
        </p:nvSpPr>
        <p:spPr>
          <a:xfrm>
            <a:off x="1096963" y="2168525"/>
            <a:ext cx="6096000" cy="13239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0000FF"/>
                </a:solidFill>
                <a:latin typeface="Consolas" panose="020B0609020204030204" pitchFamily="49" charset="0"/>
              </a:rPr>
              <a:t>SELECT</a:t>
            </a:r>
            <a:r>
              <a:rPr lang="en-US" altLang="zh-CN" sz="2000">
                <a:solidFill>
                  <a:srgbClr val="000000"/>
                </a:solidFill>
                <a:latin typeface="Consolas" panose="020B0609020204030204" pitchFamily="49" charset="0"/>
              </a:rPr>
              <a:t> </a:t>
            </a:r>
            <a:r>
              <a:rPr lang="en-US" altLang="zh-CN" sz="2000">
                <a:solidFill>
                  <a:srgbClr val="0D8686"/>
                </a:solidFill>
                <a:latin typeface="Consolas" panose="020B0609020204030204" pitchFamily="49" charset="0"/>
              </a:rPr>
              <a:t>title, year, length</a:t>
            </a: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FROM</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movies</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WHERE</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budget</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&gt;</a:t>
            </a:r>
            <a:r>
              <a:rPr lang="en-US" altLang="zh-CN" sz="2000">
                <a:solidFill>
                  <a:srgbClr val="000000"/>
                </a:solidFill>
                <a:latin typeface="Consolas" panose="020B0609020204030204" pitchFamily="49" charset="0"/>
              </a:rPr>
              <a:t> 10000000</a:t>
            </a: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ORDER</a:t>
            </a:r>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BY</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rating</a:t>
            </a:r>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DESC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zh-CN" altLang="en-US" dirty="0">
                <a:solidFill>
                  <a:schemeClr val="tx1">
                    <a:lumMod val="75000"/>
                    <a:lumOff val="25000"/>
                  </a:schemeClr>
                </a:solidFill>
              </a:rPr>
              <a:t>对结果排序</a:t>
            </a:r>
            <a:endParaRPr lang="en-US" dirty="0">
              <a:solidFill>
                <a:schemeClr val="tx1">
                  <a:lumMod val="75000"/>
                  <a:lumOff val="25000"/>
                </a:schemeClr>
              </a:solidFill>
            </a:endParaRPr>
          </a:p>
        </p:txBody>
      </p:sp>
      <p:sp>
        <p:nvSpPr>
          <p:cNvPr id="44035" name="Content Placeholder 2"/>
          <p:cNvSpPr>
            <a:spLocks noGrp="1"/>
          </p:cNvSpPr>
          <p:nvPr>
            <p:ph idx="1"/>
          </p:nvPr>
        </p:nvSpPr>
        <p:spPr/>
        <p:txBody>
          <a:bodyPr/>
          <a:lstStyle/>
          <a:p>
            <a:pPr lvl="1"/>
            <a:r>
              <a:rPr lang="zh-CN" altLang="en-US"/>
              <a:t>按多个字段排序。</a:t>
            </a:r>
            <a:endParaRPr lang="en-US" altLang="zh-CN"/>
          </a:p>
        </p:txBody>
      </p:sp>
      <p:sp>
        <p:nvSpPr>
          <p:cNvPr id="4403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17</a:t>
            </a:r>
          </a:p>
        </p:txBody>
      </p:sp>
      <p:graphicFrame>
        <p:nvGraphicFramePr>
          <p:cNvPr id="10" name="Table 9"/>
          <p:cNvGraphicFramePr>
            <a:graphicFrameLocks noGrp="1"/>
          </p:cNvGraphicFramePr>
          <p:nvPr/>
        </p:nvGraphicFramePr>
        <p:xfrm>
          <a:off x="1096963" y="3111500"/>
          <a:ext cx="9715500" cy="3122295"/>
        </p:xfrm>
        <a:graphic>
          <a:graphicData uri="http://schemas.openxmlformats.org/drawingml/2006/table">
            <a:tbl>
              <a:tblPr/>
              <a:tblGrid>
                <a:gridCol w="5280025">
                  <a:extLst>
                    <a:ext uri="{9D8B030D-6E8A-4147-A177-3AD203B41FA5}">
                      <a16:colId xmlns:a16="http://schemas.microsoft.com/office/drawing/2014/main" val="20000"/>
                    </a:ext>
                  </a:extLst>
                </a:gridCol>
                <a:gridCol w="1419225">
                  <a:extLst>
                    <a:ext uri="{9D8B030D-6E8A-4147-A177-3AD203B41FA5}">
                      <a16:colId xmlns:a16="http://schemas.microsoft.com/office/drawing/2014/main" val="20001"/>
                    </a:ext>
                  </a:extLst>
                </a:gridCol>
                <a:gridCol w="1352550">
                  <a:extLst>
                    <a:ext uri="{9D8B030D-6E8A-4147-A177-3AD203B41FA5}">
                      <a16:colId xmlns:a16="http://schemas.microsoft.com/office/drawing/2014/main" val="20002"/>
                    </a:ext>
                  </a:extLst>
                </a:gridCol>
                <a:gridCol w="1663700">
                  <a:extLst>
                    <a:ext uri="{9D8B030D-6E8A-4147-A177-3AD203B41FA5}">
                      <a16:colId xmlns:a16="http://schemas.microsoft.com/office/drawing/2014/main" val="20003"/>
                    </a:ext>
                  </a:extLst>
                </a:gridCol>
              </a:tblGrid>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title</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year</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length</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rating</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Sin City</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2005</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124</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8.3</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Eternal Sunshine of the Spotless Mind</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2004</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108</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8.6</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Taegukgi hwinalrimyeo</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2004</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140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8.5</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Incredibles, The</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2004</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121</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8.3</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4"/>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Kill Bill: Vol. 2</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2004</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136</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8.3</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5"/>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Million Dollar Baby</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2004</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132</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8.3</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6"/>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Lord of the Rings: The Return of the King, The</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2003</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251</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7"/>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Kill Bill: Vol. 1</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2003</a:t>
                      </a:r>
                      <a:endParaRPr kumimoji="0" lang="en-US" altLang="zh-CN" sz="1800" b="0" i="0" u="none" strike="noStrike" cap="none" normalizeH="0" baseline="0">
                        <a:ln>
                          <a:noFill/>
                        </a:ln>
                        <a:solidFill>
                          <a:srgbClr val="2A2A2A"/>
                        </a:solidFill>
                        <a:effectLst/>
                        <a:latin typeface="Segoe UI" panose="020B0502040204020203"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111</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8.3</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8"/>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Finding Nemo</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2003</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100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8.3</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9"/>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10"/>
                  </a:ext>
                </a:extLst>
              </a:tr>
            </a:tbl>
          </a:graphicData>
        </a:graphic>
      </p:graphicFrame>
      <p:sp>
        <p:nvSpPr>
          <p:cNvPr id="11" name="Down Arrow 10"/>
          <p:cNvSpPr/>
          <p:nvPr/>
        </p:nvSpPr>
        <p:spPr>
          <a:xfrm>
            <a:off x="9151938" y="1766888"/>
            <a:ext cx="241300" cy="1200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zh-CN">
              <a:solidFill>
                <a:srgbClr val="FFFFFF"/>
              </a:solidFill>
            </a:endParaRPr>
          </a:p>
        </p:txBody>
      </p:sp>
      <p:sp>
        <p:nvSpPr>
          <p:cNvPr id="12" name="Rectangle 8"/>
          <p:cNvSpPr/>
          <p:nvPr/>
        </p:nvSpPr>
        <p:spPr>
          <a:xfrm>
            <a:off x="1096963" y="1704975"/>
            <a:ext cx="6096000" cy="13239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0000FF"/>
                </a:solidFill>
                <a:latin typeface="Consolas" panose="020B0609020204030204" pitchFamily="49" charset="0"/>
              </a:rPr>
              <a:t>SELECT</a:t>
            </a:r>
            <a:r>
              <a:rPr lang="en-US" altLang="zh-CN" sz="2000">
                <a:solidFill>
                  <a:srgbClr val="000000"/>
                </a:solidFill>
                <a:latin typeface="Consolas" panose="020B0609020204030204" pitchFamily="49" charset="0"/>
              </a:rPr>
              <a:t> </a:t>
            </a:r>
            <a:r>
              <a:rPr lang="en-US" altLang="zh-CN" sz="2000">
                <a:solidFill>
                  <a:srgbClr val="0D8686"/>
                </a:solidFill>
                <a:latin typeface="Consolas" panose="020B0609020204030204" pitchFamily="49" charset="0"/>
              </a:rPr>
              <a:t>title, year, length, rating</a:t>
            </a: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FROM</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movies</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WHERE</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budget</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&gt;</a:t>
            </a:r>
            <a:r>
              <a:rPr lang="en-US" altLang="zh-CN" sz="2000">
                <a:solidFill>
                  <a:srgbClr val="000000"/>
                </a:solidFill>
                <a:latin typeface="Consolas" panose="020B0609020204030204" pitchFamily="49" charset="0"/>
              </a:rPr>
              <a:t> 10000000</a:t>
            </a: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ORDER</a:t>
            </a:r>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BY</a:t>
            </a:r>
            <a:r>
              <a:rPr lang="en-US" altLang="zh-CN" sz="2000">
                <a:solidFill>
                  <a:srgbClr val="000000"/>
                </a:solidFill>
                <a:latin typeface="Consolas" panose="020B0609020204030204" pitchFamily="49" charset="0"/>
              </a:rPr>
              <a:t> </a:t>
            </a:r>
            <a:r>
              <a:rPr lang="en-US" altLang="zh-CN" sz="2000">
                <a:solidFill>
                  <a:srgbClr val="0D8686"/>
                </a:solidFill>
                <a:latin typeface="Consolas" panose="020B0609020204030204" pitchFamily="49" charset="0"/>
              </a:rPr>
              <a:t>year</a:t>
            </a:r>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DESC</a:t>
            </a:r>
            <a:r>
              <a:rPr lang="en-US" altLang="zh-CN" sz="2000">
                <a:solidFill>
                  <a:srgbClr val="808080"/>
                </a:solidFill>
                <a:latin typeface="Consolas" panose="020B0609020204030204" pitchFamily="49" charset="0"/>
              </a:rPr>
              <a:t>, </a:t>
            </a:r>
            <a:r>
              <a:rPr lang="en-US" altLang="zh-CN" sz="2000">
                <a:solidFill>
                  <a:srgbClr val="008080"/>
                </a:solidFill>
                <a:latin typeface="Consolas" panose="020B0609020204030204" pitchFamily="49" charset="0"/>
              </a:rPr>
              <a:t>rating</a:t>
            </a:r>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DESC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zh-CN" altLang="en-US">
                <a:solidFill>
                  <a:srgbClr val="000000"/>
                </a:solidFill>
              </a:rPr>
              <a:t>消除重复</a:t>
            </a:r>
            <a:endParaRPr lang="en-US" altLang="zh-CN"/>
          </a:p>
        </p:txBody>
      </p:sp>
      <p:sp>
        <p:nvSpPr>
          <p:cNvPr id="46083" name="Content Placeholder 2"/>
          <p:cNvSpPr>
            <a:spLocks noGrp="1"/>
          </p:cNvSpPr>
          <p:nvPr>
            <p:ph idx="1"/>
          </p:nvPr>
        </p:nvSpPr>
        <p:spPr/>
        <p:txBody>
          <a:bodyPr/>
          <a:lstStyle/>
          <a:p>
            <a:pPr marL="0" indent="0">
              <a:buNone/>
            </a:pPr>
            <a:r>
              <a:rPr lang="zh-CN" altLang="en-US" dirty="0"/>
              <a:t>使用 </a:t>
            </a:r>
            <a:r>
              <a:rPr lang="en-US" altLang="zh-CN" dirty="0">
                <a:solidFill>
                  <a:srgbClr val="0000FF"/>
                </a:solidFill>
              </a:rPr>
              <a:t>DISTINCT </a:t>
            </a:r>
            <a:r>
              <a:rPr lang="zh-CN" altLang="en-US" dirty="0"/>
              <a:t>关键字删除查询结果中的重复项。</a:t>
            </a:r>
          </a:p>
          <a:p>
            <a:pPr lvl="1"/>
            <a:r>
              <a:rPr lang="zh-CN" altLang="en-US" dirty="0"/>
              <a:t>示例：数据库中有多少种不同的电影类型？</a:t>
            </a:r>
            <a:endParaRPr lang="en-US" altLang="zh-CN" dirty="0"/>
          </a:p>
        </p:txBody>
      </p:sp>
      <p:sp>
        <p:nvSpPr>
          <p:cNvPr id="4608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18</a:t>
            </a:r>
          </a:p>
        </p:txBody>
      </p:sp>
      <p:graphicFrame>
        <p:nvGraphicFramePr>
          <p:cNvPr id="8" name="Table 7"/>
          <p:cNvGraphicFramePr>
            <a:graphicFrameLocks noGrp="1"/>
          </p:cNvGraphicFramePr>
          <p:nvPr/>
        </p:nvGraphicFramePr>
        <p:xfrm>
          <a:off x="7026275" y="3084513"/>
          <a:ext cx="3657600" cy="3122295"/>
        </p:xfrm>
        <a:graphic>
          <a:graphicData uri="http://schemas.openxmlformats.org/drawingml/2006/table">
            <a:tbl>
              <a:tblPr/>
              <a:tblGrid>
                <a:gridCol w="3657600">
                  <a:extLst>
                    <a:ext uri="{9D8B030D-6E8A-4147-A177-3AD203B41FA5}">
                      <a16:colId xmlns:a16="http://schemas.microsoft.com/office/drawing/2014/main" val="20000"/>
                    </a:ext>
                  </a:extLst>
                </a:gridCol>
              </a:tblGrid>
              <a:tr h="2825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genres</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825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Drama</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2825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Comedy</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2825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r h="2825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Animation, Comedy, Short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4"/>
                  </a:ext>
                </a:extLst>
              </a:tr>
              <a:tr h="2825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Comedy, Drama</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5"/>
                  </a:ext>
                </a:extLst>
              </a:tr>
              <a:tr h="2825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Animation, Comedy, Short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6"/>
                  </a:ext>
                </a:extLst>
              </a:tr>
              <a:tr h="2825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Drama</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7"/>
                  </a:ext>
                </a:extLst>
              </a:tr>
              <a:tr h="2825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Drama</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8"/>
                  </a:ext>
                </a:extLst>
              </a:tr>
              <a:tr h="2825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Drama</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9"/>
                  </a:ext>
                </a:extLst>
              </a:tr>
              <a:tr h="2825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10"/>
                  </a:ext>
                </a:extLst>
              </a:tr>
            </a:tbl>
          </a:graphicData>
        </a:graphic>
      </p:graphicFrame>
      <p:graphicFrame>
        <p:nvGraphicFramePr>
          <p:cNvPr id="10" name="Table 9"/>
          <p:cNvGraphicFramePr>
            <a:graphicFrameLocks noGrp="1"/>
          </p:cNvGraphicFramePr>
          <p:nvPr/>
        </p:nvGraphicFramePr>
        <p:xfrm>
          <a:off x="1096963" y="3084513"/>
          <a:ext cx="3657600" cy="3122295"/>
        </p:xfrm>
        <a:graphic>
          <a:graphicData uri="http://schemas.openxmlformats.org/drawingml/2006/table">
            <a:tbl>
              <a:tblPr/>
              <a:tblGrid>
                <a:gridCol w="3657600">
                  <a:extLst>
                    <a:ext uri="{9D8B030D-6E8A-4147-A177-3AD203B41FA5}">
                      <a16:colId xmlns:a16="http://schemas.microsoft.com/office/drawing/2014/main" val="20000"/>
                    </a:ext>
                  </a:extLst>
                </a:gridCol>
              </a:tblGrid>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genres</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Animation, Documentary</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Action, Animation</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Action, Comedy, Documentary</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Drama, Documentary, Romance</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4"/>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Action, Animation, Comedy, Romance</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5"/>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Action, Comedy, Drama, Romance</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6"/>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Drama, Short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7"/>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Action, Comedy, Drama, Short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8"/>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Action, Animation, Comedy</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9"/>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10"/>
                  </a:ext>
                </a:extLst>
              </a:tr>
            </a:tbl>
          </a:graphicData>
        </a:graphic>
      </p:graphicFrame>
      <p:sp>
        <p:nvSpPr>
          <p:cNvPr id="11" name="Text Box 5"/>
          <p:cNvSpPr txBox="1">
            <a:spLocks noChangeArrowheads="1"/>
          </p:cNvSpPr>
          <p:nvPr/>
        </p:nvSpPr>
        <p:spPr bwMode="auto">
          <a:xfrm>
            <a:off x="5389563" y="277971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auto">
              <a:spcBef>
                <a:spcPts val="0"/>
              </a:spcBef>
              <a:spcAft>
                <a:spcPts val="0"/>
              </a:spcAft>
              <a:defRPr/>
            </a:pPr>
            <a:r>
              <a:rPr lang="zh-CN" altLang="en-US" sz="2400" dirty="0">
                <a:solidFill>
                  <a:schemeClr val="tx1">
                    <a:lumMod val="75000"/>
                    <a:lumOff val="25000"/>
                  </a:schemeClr>
                </a:solidFill>
                <a:latin typeface="Calibri" panose="020F0502020204030204"/>
              </a:rPr>
              <a:t>比较</a:t>
            </a:r>
            <a:endParaRPr lang="en-US" altLang="en-US" sz="2400" dirty="0">
              <a:solidFill>
                <a:schemeClr val="tx1">
                  <a:lumMod val="75000"/>
                  <a:lumOff val="25000"/>
                </a:schemeClr>
              </a:solidFill>
              <a:latin typeface="Calibri" panose="020F0502020204030204"/>
            </a:endParaRPr>
          </a:p>
        </p:txBody>
      </p:sp>
      <p:sp>
        <p:nvSpPr>
          <p:cNvPr id="12" name="Right Arrow 11"/>
          <p:cNvSpPr/>
          <p:nvPr/>
        </p:nvSpPr>
        <p:spPr>
          <a:xfrm>
            <a:off x="5389563" y="2406650"/>
            <a:ext cx="1001712"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zh-CN">
              <a:solidFill>
                <a:srgbClr val="FFFFFF"/>
              </a:solidFill>
            </a:endParaRPr>
          </a:p>
        </p:txBody>
      </p:sp>
      <p:sp>
        <p:nvSpPr>
          <p:cNvPr id="13" name="Rectangle 6"/>
          <p:cNvSpPr/>
          <p:nvPr/>
        </p:nvSpPr>
        <p:spPr>
          <a:xfrm>
            <a:off x="1096963" y="2190750"/>
            <a:ext cx="3657600" cy="7080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dirty="0">
                <a:solidFill>
                  <a:srgbClr val="0000FF"/>
                </a:solidFill>
                <a:latin typeface="Consolas" panose="020B0609020204030204" pitchFamily="49" charset="0"/>
              </a:rPr>
              <a:t>SELECT</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DISTINCT</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genres</a:t>
            </a:r>
            <a:endParaRPr lang="en-US" altLang="zh-CN" sz="2000" dirty="0">
              <a:solidFill>
                <a:srgbClr val="000000"/>
              </a:solidFill>
              <a:latin typeface="Consolas" panose="020B0609020204030204" pitchFamily="49" charset="0"/>
            </a:endParaRPr>
          </a:p>
          <a:p>
            <a:pPr eaLnBrk="1" hangingPunct="1"/>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FROM</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movies</a:t>
            </a:r>
          </a:p>
        </p:txBody>
      </p:sp>
      <p:sp>
        <p:nvSpPr>
          <p:cNvPr id="14" name="Rectangle 8"/>
          <p:cNvSpPr/>
          <p:nvPr/>
        </p:nvSpPr>
        <p:spPr>
          <a:xfrm>
            <a:off x="7026275" y="2190750"/>
            <a:ext cx="3657600" cy="7080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0000FF"/>
                </a:solidFill>
                <a:latin typeface="Consolas" panose="020B0609020204030204" pitchFamily="49" charset="0"/>
              </a:rPr>
              <a:t>SELECT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genres</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FROM</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movies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en-US" altLang="en-US" dirty="0">
                <a:solidFill>
                  <a:srgbClr val="000000"/>
                </a:solidFill>
              </a:rPr>
              <a:t>SQL</a:t>
            </a:r>
            <a:r>
              <a:rPr lang="zh-CN" altLang="en-US" dirty="0">
                <a:solidFill>
                  <a:srgbClr val="000000"/>
                </a:solidFill>
              </a:rPr>
              <a:t>中的联接</a:t>
            </a:r>
            <a:endParaRPr lang="en-US" altLang="zh-CN" dirty="0"/>
          </a:p>
        </p:txBody>
      </p:sp>
      <p:sp>
        <p:nvSpPr>
          <p:cNvPr id="4813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19</a:t>
            </a:r>
          </a:p>
        </p:txBody>
      </p:sp>
      <p:graphicFrame>
        <p:nvGraphicFramePr>
          <p:cNvPr id="7" name="Group 5"/>
          <p:cNvGraphicFramePr>
            <a:graphicFrameLocks noGrp="1"/>
          </p:cNvGraphicFramePr>
          <p:nvPr/>
        </p:nvGraphicFramePr>
        <p:xfrm>
          <a:off x="1096963" y="1714500"/>
          <a:ext cx="6975475" cy="1956960"/>
        </p:xfrm>
        <a:graphic>
          <a:graphicData uri="http://schemas.openxmlformats.org/drawingml/2006/table">
            <a:tbl>
              <a:tblPr/>
              <a:tblGrid>
                <a:gridCol w="1744662">
                  <a:extLst>
                    <a:ext uri="{9D8B030D-6E8A-4147-A177-3AD203B41FA5}">
                      <a16:colId xmlns:a16="http://schemas.microsoft.com/office/drawing/2014/main" val="20000"/>
                    </a:ext>
                  </a:extLst>
                </a:gridCol>
                <a:gridCol w="1743075">
                  <a:extLst>
                    <a:ext uri="{9D8B030D-6E8A-4147-A177-3AD203B41FA5}">
                      <a16:colId xmlns:a16="http://schemas.microsoft.com/office/drawing/2014/main" val="20001"/>
                    </a:ext>
                  </a:extLst>
                </a:gridCol>
                <a:gridCol w="1744663">
                  <a:extLst>
                    <a:ext uri="{9D8B030D-6E8A-4147-A177-3AD203B41FA5}">
                      <a16:colId xmlns:a16="http://schemas.microsoft.com/office/drawing/2014/main" val="20002"/>
                    </a:ext>
                  </a:extLst>
                </a:gridCol>
                <a:gridCol w="1743075">
                  <a:extLst>
                    <a:ext uri="{9D8B030D-6E8A-4147-A177-3AD203B41FA5}">
                      <a16:colId xmlns:a16="http://schemas.microsoft.com/office/drawing/2014/main" val="20003"/>
                    </a:ext>
                  </a:extLst>
                </a:gridCol>
              </a:tblGrid>
              <a:tr h="32861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PName</a:t>
                      </a:r>
                      <a:endParaRPr kumimoji="0" lang="en-US" altLang="zh-CN" sz="20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Price</a:t>
                      </a:r>
                      <a:endParaRPr kumimoji="0" lang="en-US" altLang="zh-CN" sz="20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Category</a:t>
                      </a:r>
                      <a:endParaRPr kumimoji="0" lang="en-US" altLang="zh-CN" sz="20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Manufacturer</a:t>
                      </a:r>
                      <a:endParaRPr kumimoji="0" lang="en-US" altLang="zh-CN" sz="20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861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Gizmo</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19.99</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Gadgets</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GizmoWorks</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32861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Powergizmo</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29.99</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Gadgets</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GizmoWorks</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32861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SingleTouch</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149.99</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Photography</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Canon</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r h="32861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MultiTouch</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203.99</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Household</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Hitachi</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4"/>
                  </a:ext>
                </a:extLst>
              </a:tr>
            </a:tbl>
          </a:graphicData>
        </a:graphic>
      </p:graphicFrame>
      <p:graphicFrame>
        <p:nvGraphicFramePr>
          <p:cNvPr id="10" name="Group 39"/>
          <p:cNvGraphicFramePr>
            <a:graphicFrameLocks noGrp="1"/>
          </p:cNvGraphicFramePr>
          <p:nvPr/>
        </p:nvGraphicFramePr>
        <p:xfrm>
          <a:off x="1096963" y="4594225"/>
          <a:ext cx="5202237" cy="1584960"/>
        </p:xfrm>
        <a:graphic>
          <a:graphicData uri="http://schemas.openxmlformats.org/drawingml/2006/table">
            <a:tbl>
              <a:tblPr/>
              <a:tblGrid>
                <a:gridCol w="1733550">
                  <a:extLst>
                    <a:ext uri="{9D8B030D-6E8A-4147-A177-3AD203B41FA5}">
                      <a16:colId xmlns:a16="http://schemas.microsoft.com/office/drawing/2014/main" val="20000"/>
                    </a:ext>
                  </a:extLst>
                </a:gridCol>
                <a:gridCol w="1735137">
                  <a:extLst>
                    <a:ext uri="{9D8B030D-6E8A-4147-A177-3AD203B41FA5}">
                      <a16:colId xmlns:a16="http://schemas.microsoft.com/office/drawing/2014/main" val="20001"/>
                    </a:ext>
                  </a:extLst>
                </a:gridCol>
                <a:gridCol w="1733550">
                  <a:extLst>
                    <a:ext uri="{9D8B030D-6E8A-4147-A177-3AD203B41FA5}">
                      <a16:colId xmlns:a16="http://schemas.microsoft.com/office/drawing/2014/main" val="20002"/>
                    </a:ext>
                  </a:extLst>
                </a:gridCol>
              </a:tblGrid>
              <a:tr h="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CName</a:t>
                      </a:r>
                      <a:endParaRPr kumimoji="0" lang="en-US" altLang="zh-CN" sz="20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StockPrice</a:t>
                      </a:r>
                      <a:endParaRPr kumimoji="0" lang="en-US" altLang="zh-CN" sz="20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Country</a:t>
                      </a:r>
                      <a:endParaRPr kumimoji="0" lang="en-US" altLang="zh-CN" sz="20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GizmoWorks</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25</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USA</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Canon</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65</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Japan</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Hitachi</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15</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Japan</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bl>
          </a:graphicData>
        </a:graphic>
      </p:graphicFrame>
      <p:sp>
        <p:nvSpPr>
          <p:cNvPr id="48190" name="Text Box 61"/>
          <p:cNvSpPr txBox="1">
            <a:spLocks noChangeArrowheads="1"/>
          </p:cNvSpPr>
          <p:nvPr/>
        </p:nvSpPr>
        <p:spPr bwMode="auto">
          <a:xfrm>
            <a:off x="7134225" y="4594225"/>
            <a:ext cx="3422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zh-CN" altLang="en-US" sz="2400">
                <a:solidFill>
                  <a:srgbClr val="FF0000"/>
                </a:solidFill>
                <a:latin typeface="Arial" panose="020B0604020202020204" pitchFamily="34" charset="0"/>
              </a:rPr>
              <a:t>他们之间有什么联系？</a:t>
            </a:r>
            <a:endParaRPr lang="en-US" altLang="en-US" sz="2400">
              <a:solidFill>
                <a:srgbClr val="FF0000"/>
              </a:solidFill>
              <a:latin typeface="Arial" panose="020B0604020202020204" pitchFamily="34" charset="0"/>
            </a:endParaRPr>
          </a:p>
        </p:txBody>
      </p:sp>
      <p:sp>
        <p:nvSpPr>
          <p:cNvPr id="11" name="TextBox 7"/>
          <p:cNvSpPr txBox="1"/>
          <p:nvPr/>
        </p:nvSpPr>
        <p:spPr>
          <a:xfrm>
            <a:off x="1096963" y="1252538"/>
            <a:ext cx="3048000" cy="461962"/>
          </a:xfrm>
          <a:prstGeom prst="rect">
            <a:avLst/>
          </a:prstGeom>
          <a:noFill/>
        </p:spPr>
        <p:txBody>
          <a:bodyPr>
            <a:spAutoFit/>
          </a:bodyPr>
          <a:lstStyle/>
          <a:p>
            <a:pPr eaLnBrk="1" fontAlgn="auto" hangingPunct="1">
              <a:spcBef>
                <a:spcPts val="0"/>
              </a:spcBef>
              <a:spcAft>
                <a:spcPts val="0"/>
              </a:spcAft>
              <a:defRPr/>
            </a:pPr>
            <a:r>
              <a:rPr lang="en-US" sz="2400" b="1" dirty="0">
                <a:solidFill>
                  <a:schemeClr val="tx1">
                    <a:lumMod val="75000"/>
                    <a:lumOff val="25000"/>
                  </a:schemeClr>
                </a:solidFill>
                <a:latin typeface="+mn-lt"/>
              </a:rPr>
              <a:t>Product</a:t>
            </a:r>
          </a:p>
        </p:txBody>
      </p:sp>
      <p:sp>
        <p:nvSpPr>
          <p:cNvPr id="12" name="TextBox 8"/>
          <p:cNvSpPr txBox="1"/>
          <p:nvPr/>
        </p:nvSpPr>
        <p:spPr>
          <a:xfrm>
            <a:off x="1096963" y="4133850"/>
            <a:ext cx="3048000" cy="460375"/>
          </a:xfrm>
          <a:prstGeom prst="rect">
            <a:avLst/>
          </a:prstGeom>
          <a:noFill/>
        </p:spPr>
        <p:txBody>
          <a:bodyPr>
            <a:spAutoFit/>
          </a:bodyPr>
          <a:lstStyle/>
          <a:p>
            <a:pPr eaLnBrk="1" fontAlgn="auto" hangingPunct="1">
              <a:spcBef>
                <a:spcPts val="0"/>
              </a:spcBef>
              <a:spcAft>
                <a:spcPts val="0"/>
              </a:spcAft>
              <a:defRPr/>
            </a:pPr>
            <a:r>
              <a:rPr lang="en-US" sz="2400" b="1" dirty="0">
                <a:solidFill>
                  <a:schemeClr val="tx1">
                    <a:lumMod val="75000"/>
                    <a:lumOff val="25000"/>
                  </a:schemeClr>
                </a:solidFill>
                <a:latin typeface="+mn-lt"/>
              </a:rPr>
              <a:t>Company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SQL</a:t>
            </a:r>
            <a:r>
              <a:rPr lang="zh-CN" altLang="en-US" dirty="0">
                <a:solidFill>
                  <a:schemeClr val="tx1">
                    <a:lumMod val="75000"/>
                    <a:lumOff val="25000"/>
                  </a:schemeClr>
                </a:solidFill>
              </a:rPr>
              <a:t>历史</a:t>
            </a:r>
            <a:endParaRPr lang="en-US" dirty="0">
              <a:solidFill>
                <a:schemeClr val="tx1">
                  <a:lumMod val="75000"/>
                  <a:lumOff val="25000"/>
                </a:schemeClr>
              </a:solidFill>
            </a:endParaRPr>
          </a:p>
        </p:txBody>
      </p:sp>
      <p:sp>
        <p:nvSpPr>
          <p:cNvPr id="13315" name="Content Placeholder 2"/>
          <p:cNvSpPr>
            <a:spLocks noGrp="1"/>
          </p:cNvSpPr>
          <p:nvPr>
            <p:ph idx="1"/>
          </p:nvPr>
        </p:nvSpPr>
        <p:spPr/>
        <p:txBody>
          <a:bodyPr/>
          <a:lstStyle/>
          <a:p>
            <a:r>
              <a:rPr lang="zh-CN" altLang="en-US" dirty="0">
                <a:solidFill>
                  <a:srgbClr val="FF0000"/>
                </a:solidFill>
              </a:rPr>
              <a:t>为什么</a:t>
            </a:r>
            <a:r>
              <a:rPr lang="en-US" altLang="zh-CN" dirty="0">
                <a:solidFill>
                  <a:srgbClr val="FF0000"/>
                </a:solidFill>
              </a:rPr>
              <a:t>SQL</a:t>
            </a:r>
            <a:r>
              <a:rPr lang="zh-CN" altLang="en-US" dirty="0">
                <a:solidFill>
                  <a:srgbClr val="FF0000"/>
                </a:solidFill>
              </a:rPr>
              <a:t>发音为</a:t>
            </a:r>
            <a:r>
              <a:rPr lang="en-US" altLang="zh-CN" dirty="0">
                <a:solidFill>
                  <a:srgbClr val="FF0000"/>
                </a:solidFill>
              </a:rPr>
              <a:t>SEQUEL</a:t>
            </a:r>
            <a:r>
              <a:rPr lang="zh-CN" altLang="en-US" dirty="0">
                <a:solidFill>
                  <a:srgbClr val="FF0000"/>
                </a:solidFill>
              </a:rPr>
              <a:t>？</a:t>
            </a:r>
            <a:endParaRPr lang="en-US" altLang="zh-CN" dirty="0">
              <a:solidFill>
                <a:srgbClr val="FF0000"/>
              </a:solidFill>
            </a:endParaRPr>
          </a:p>
          <a:p>
            <a:endParaRPr lang="en-US" altLang="zh-CN" dirty="0">
              <a:solidFill>
                <a:srgbClr val="FF0000"/>
              </a:solidFill>
            </a:endParaRPr>
          </a:p>
          <a:p>
            <a:pPr lvl="1"/>
            <a:r>
              <a:rPr lang="en-US" altLang="zh-CN" dirty="0">
                <a:solidFill>
                  <a:schemeClr val="tx1"/>
                </a:solidFill>
              </a:rPr>
              <a:t> Edgar </a:t>
            </a:r>
            <a:r>
              <a:rPr lang="en-US" altLang="zh-CN" dirty="0" err="1">
                <a:solidFill>
                  <a:schemeClr val="tx1"/>
                </a:solidFill>
              </a:rPr>
              <a:t>F.Codd</a:t>
            </a:r>
            <a:r>
              <a:rPr lang="zh-CN" altLang="en-US" dirty="0">
                <a:solidFill>
                  <a:schemeClr val="tx1"/>
                </a:solidFill>
              </a:rPr>
              <a:t>博士（</a:t>
            </a:r>
            <a:r>
              <a:rPr lang="en-US" altLang="zh-CN" dirty="0">
                <a:solidFill>
                  <a:schemeClr val="tx1"/>
                </a:solidFill>
              </a:rPr>
              <a:t>1970</a:t>
            </a:r>
            <a:r>
              <a:rPr lang="zh-CN" altLang="en-US" dirty="0">
                <a:solidFill>
                  <a:schemeClr val="tx1"/>
                </a:solidFill>
              </a:rPr>
              <a:t>年）关于关系型数据库理论的论文。</a:t>
            </a:r>
            <a:endParaRPr lang="en-US" altLang="zh-CN" dirty="0">
              <a:solidFill>
                <a:schemeClr val="tx1"/>
              </a:solidFill>
            </a:endParaRPr>
          </a:p>
          <a:p>
            <a:pPr lvl="1"/>
            <a:endParaRPr lang="en-US" altLang="zh-CN" dirty="0">
              <a:solidFill>
                <a:schemeClr val="tx1"/>
              </a:solidFill>
            </a:endParaRPr>
          </a:p>
          <a:p>
            <a:pPr lvl="1"/>
            <a:r>
              <a:rPr lang="en-US" altLang="zh-CN" dirty="0">
                <a:solidFill>
                  <a:schemeClr val="tx1"/>
                </a:solidFill>
              </a:rPr>
              <a:t>IBM</a:t>
            </a:r>
            <a:r>
              <a:rPr lang="zh-CN" altLang="en-US" dirty="0">
                <a:solidFill>
                  <a:schemeClr val="tx1"/>
                </a:solidFill>
              </a:rPr>
              <a:t>的系统</a:t>
            </a:r>
            <a:r>
              <a:rPr lang="en-US" altLang="zh-CN" dirty="0">
                <a:solidFill>
                  <a:schemeClr val="tx1"/>
                </a:solidFill>
              </a:rPr>
              <a:t>/R</a:t>
            </a:r>
            <a:r>
              <a:rPr lang="zh-CN" altLang="en-US" dirty="0">
                <a:solidFill>
                  <a:schemeClr val="tx1"/>
                </a:solidFill>
              </a:rPr>
              <a:t>研究小组。</a:t>
            </a:r>
            <a:endParaRPr lang="en-US" altLang="zh-CN" dirty="0">
              <a:solidFill>
                <a:schemeClr val="tx1"/>
              </a:solidFill>
            </a:endParaRPr>
          </a:p>
          <a:p>
            <a:pPr lvl="1"/>
            <a:endParaRPr lang="en-US" altLang="zh-CN" dirty="0">
              <a:solidFill>
                <a:schemeClr val="tx1"/>
              </a:solidFill>
            </a:endParaRPr>
          </a:p>
          <a:p>
            <a:pPr lvl="1"/>
            <a:r>
              <a:rPr lang="zh-CN" altLang="en-US" dirty="0">
                <a:solidFill>
                  <a:schemeClr val="tx1"/>
                </a:solidFill>
              </a:rPr>
              <a:t>原型 </a:t>
            </a:r>
            <a:r>
              <a:rPr lang="en-US" altLang="zh-CN" dirty="0">
                <a:solidFill>
                  <a:schemeClr val="tx1"/>
                </a:solidFill>
              </a:rPr>
              <a:t>DB2 </a:t>
            </a:r>
            <a:r>
              <a:rPr lang="zh-CN" altLang="en-US" dirty="0">
                <a:solidFill>
                  <a:schemeClr val="tx1"/>
                </a:solidFill>
              </a:rPr>
              <a:t>和</a:t>
            </a:r>
            <a:r>
              <a:rPr lang="en-US" altLang="zh-CN" dirty="0">
                <a:solidFill>
                  <a:schemeClr val="tx1"/>
                </a:solidFill>
              </a:rPr>
              <a:t>System/R</a:t>
            </a:r>
            <a:r>
              <a:rPr lang="zh-CN" altLang="en-US" dirty="0">
                <a:solidFill>
                  <a:schemeClr val="tx1"/>
                </a:solidFill>
              </a:rPr>
              <a:t>的多表和多用户访问的支持语言称为结构化英语查询语言（</a:t>
            </a:r>
            <a:r>
              <a:rPr lang="en-US" altLang="zh-CN" dirty="0">
                <a:solidFill>
                  <a:schemeClr val="tx1"/>
                </a:solidFill>
              </a:rPr>
              <a:t>Structured English Query language</a:t>
            </a:r>
            <a:r>
              <a:rPr lang="zh-CN" altLang="en-US" dirty="0">
                <a:solidFill>
                  <a:schemeClr val="tx1"/>
                </a:solidFill>
              </a:rPr>
              <a:t>，简称</a:t>
            </a:r>
            <a:r>
              <a:rPr lang="en-US" altLang="zh-CN" dirty="0">
                <a:solidFill>
                  <a:schemeClr val="tx1"/>
                </a:solidFill>
              </a:rPr>
              <a:t>SEQUEL</a:t>
            </a:r>
            <a:r>
              <a:rPr lang="zh-CN" altLang="en-US" dirty="0">
                <a:solidFill>
                  <a:schemeClr val="tx1"/>
                </a:solidFill>
              </a:rPr>
              <a:t>）。</a:t>
            </a:r>
            <a:endParaRPr lang="en-US" altLang="zh-CN" dirty="0">
              <a:solidFill>
                <a:schemeClr val="tx1"/>
              </a:solidFill>
            </a:endParaRPr>
          </a:p>
          <a:p>
            <a:pPr lvl="1"/>
            <a:endParaRPr lang="en-US" altLang="zh-CN" dirty="0">
              <a:solidFill>
                <a:schemeClr val="tx1"/>
              </a:solidFill>
            </a:endParaRPr>
          </a:p>
          <a:p>
            <a:pPr lvl="1"/>
            <a:r>
              <a:rPr lang="zh-CN" altLang="en-US" dirty="0">
                <a:solidFill>
                  <a:schemeClr val="tx1"/>
                </a:solidFill>
              </a:rPr>
              <a:t>最终，这种语言被称为</a:t>
            </a:r>
            <a:r>
              <a:rPr lang="en-US" altLang="zh-CN" dirty="0">
                <a:solidFill>
                  <a:schemeClr val="tx1"/>
                </a:solidFill>
              </a:rPr>
              <a:t>SQL</a:t>
            </a:r>
            <a:r>
              <a:rPr lang="zh-CN" altLang="en-US" dirty="0">
                <a:solidFill>
                  <a:schemeClr val="tx1"/>
                </a:solidFill>
              </a:rPr>
              <a:t>，关系型数据库的行业标准。</a:t>
            </a:r>
            <a:endParaRPr lang="en-US" altLang="zh-CN" dirty="0">
              <a:solidFill>
                <a:schemeClr val="tx1"/>
              </a:solidFill>
            </a:endParaRPr>
          </a:p>
        </p:txBody>
      </p:sp>
      <p:sp>
        <p:nvSpPr>
          <p:cNvPr id="1331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en-US" altLang="en-US">
                <a:solidFill>
                  <a:srgbClr val="000000"/>
                </a:solidFill>
              </a:rPr>
              <a:t>SQL</a:t>
            </a:r>
            <a:r>
              <a:rPr lang="zh-CN" altLang="en-US">
                <a:solidFill>
                  <a:srgbClr val="000000"/>
                </a:solidFill>
              </a:rPr>
              <a:t>中的联接</a:t>
            </a:r>
            <a:endParaRPr lang="en-US" altLang="zh-CN"/>
          </a:p>
        </p:txBody>
      </p:sp>
      <p:sp>
        <p:nvSpPr>
          <p:cNvPr id="50179" name="Content Placeholder 2"/>
          <p:cNvSpPr>
            <a:spLocks noGrp="1"/>
          </p:cNvSpPr>
          <p:nvPr>
            <p:ph idx="1"/>
          </p:nvPr>
        </p:nvSpPr>
        <p:spPr/>
        <p:txBody>
          <a:bodyPr/>
          <a:lstStyle/>
          <a:p>
            <a:r>
              <a:rPr lang="en-US" altLang="zh-CN" sz="2400" dirty="0">
                <a:solidFill>
                  <a:schemeClr val="accent2"/>
                </a:solidFill>
              </a:rPr>
              <a:t>Product (</a:t>
            </a:r>
            <a:r>
              <a:rPr lang="en-US" altLang="zh-CN" sz="2400" dirty="0" err="1">
                <a:solidFill>
                  <a:schemeClr val="accent2"/>
                </a:solidFill>
              </a:rPr>
              <a:t>PName</a:t>
            </a:r>
            <a:r>
              <a:rPr lang="en-US" altLang="zh-CN" sz="2400" dirty="0">
                <a:solidFill>
                  <a:schemeClr val="accent2"/>
                </a:solidFill>
              </a:rPr>
              <a:t>,  Price, Category, Manufacturer)</a:t>
            </a:r>
          </a:p>
          <a:p>
            <a:r>
              <a:rPr lang="en-US" altLang="zh-CN" sz="2400" dirty="0">
                <a:solidFill>
                  <a:schemeClr val="accent2"/>
                </a:solidFill>
              </a:rPr>
              <a:t>Company (</a:t>
            </a:r>
            <a:r>
              <a:rPr lang="en-US" altLang="zh-CN" sz="2400" dirty="0" err="1">
                <a:solidFill>
                  <a:schemeClr val="accent2"/>
                </a:solidFill>
              </a:rPr>
              <a:t>CName</a:t>
            </a:r>
            <a:r>
              <a:rPr lang="en-US" altLang="zh-CN" sz="2400" dirty="0">
                <a:solidFill>
                  <a:schemeClr val="accent2"/>
                </a:solidFill>
              </a:rPr>
              <a:t>, </a:t>
            </a:r>
            <a:r>
              <a:rPr lang="en-US" altLang="zh-CN" sz="2400" dirty="0" err="1">
                <a:solidFill>
                  <a:schemeClr val="accent2"/>
                </a:solidFill>
              </a:rPr>
              <a:t>StockPrice</a:t>
            </a:r>
            <a:r>
              <a:rPr lang="en-US" altLang="zh-CN" sz="2400" dirty="0">
                <a:solidFill>
                  <a:schemeClr val="accent2"/>
                </a:solidFill>
              </a:rPr>
              <a:t>, Country)</a:t>
            </a:r>
          </a:p>
          <a:p>
            <a:r>
              <a:rPr lang="zh-CN" altLang="en-US" sz="2400" dirty="0">
                <a:solidFill>
                  <a:schemeClr val="accent2"/>
                </a:solidFill>
              </a:rPr>
              <a:t> </a:t>
            </a:r>
            <a:endParaRPr lang="en-US" altLang="zh-CN" sz="2400" dirty="0">
              <a:solidFill>
                <a:schemeClr val="accent2"/>
              </a:solidFill>
            </a:endParaRPr>
          </a:p>
          <a:p>
            <a:endParaRPr lang="zh-CN" altLang="en-US" sz="2400" dirty="0">
              <a:solidFill>
                <a:schemeClr val="accent2"/>
              </a:solidFill>
            </a:endParaRPr>
          </a:p>
          <a:p>
            <a:r>
              <a:rPr lang="zh-CN" altLang="en-US" sz="2400" dirty="0">
                <a:solidFill>
                  <a:schemeClr val="tx1"/>
                </a:solidFill>
                <a:latin typeface="+mn-ea"/>
              </a:rPr>
              <a:t>例如，要查找在日本制造的所有产品的名称和价格，我们需要运行查询：</a:t>
            </a:r>
            <a:endParaRPr lang="en-US" altLang="zh-CN" dirty="0">
              <a:solidFill>
                <a:schemeClr val="tx1"/>
              </a:solidFill>
              <a:latin typeface="+mn-ea"/>
            </a:endParaRPr>
          </a:p>
        </p:txBody>
      </p:sp>
      <p:sp>
        <p:nvSpPr>
          <p:cNvPr id="5018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20</a:t>
            </a:r>
          </a:p>
        </p:txBody>
      </p:sp>
      <p:sp>
        <p:nvSpPr>
          <p:cNvPr id="9" name="Rectangle 7"/>
          <p:cNvSpPr/>
          <p:nvPr/>
        </p:nvSpPr>
        <p:spPr>
          <a:xfrm>
            <a:off x="1362076" y="3891870"/>
            <a:ext cx="7440612" cy="10160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dirty="0">
                <a:solidFill>
                  <a:srgbClr val="0000FF"/>
                </a:solidFill>
                <a:latin typeface="Consolas" panose="020B0609020204030204" pitchFamily="49" charset="0"/>
              </a:rPr>
              <a:t>SELECT</a:t>
            </a:r>
            <a:r>
              <a:rPr lang="en-US" altLang="zh-CN" sz="2000" dirty="0">
                <a:solidFill>
                  <a:srgbClr val="000000"/>
                </a:solidFill>
                <a:latin typeface="Consolas" panose="020B0609020204030204" pitchFamily="49" charset="0"/>
              </a:rPr>
              <a:t> </a:t>
            </a:r>
            <a:r>
              <a:rPr lang="en-US" altLang="zh-CN" sz="2000" dirty="0" err="1">
                <a:solidFill>
                  <a:srgbClr val="008080"/>
                </a:solidFill>
                <a:latin typeface="Consolas" panose="020B0609020204030204" pitchFamily="49" charset="0"/>
              </a:rPr>
              <a:t>pname</a:t>
            </a:r>
            <a:r>
              <a:rPr lang="en-US" altLang="zh-CN" sz="2000" dirty="0">
                <a:solidFill>
                  <a:srgbClr val="808080"/>
                </a:solidFill>
                <a:latin typeface="Consolas" panose="020B0609020204030204" pitchFamily="49" charset="0"/>
              </a:rPr>
              <a:t>,</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price</a:t>
            </a:r>
            <a:endParaRPr lang="en-US" altLang="zh-CN" sz="2000" dirty="0">
              <a:solidFill>
                <a:srgbClr val="000000"/>
              </a:solidFill>
              <a:latin typeface="Consolas" panose="020B0609020204030204" pitchFamily="49" charset="0"/>
            </a:endParaRPr>
          </a:p>
          <a:p>
            <a:pPr eaLnBrk="1" hangingPunct="1"/>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FROM</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product</a:t>
            </a:r>
            <a:r>
              <a:rPr lang="en-US" altLang="zh-CN" sz="2000" dirty="0">
                <a:solidFill>
                  <a:srgbClr val="808080"/>
                </a:solidFill>
                <a:latin typeface="Consolas" panose="020B0609020204030204" pitchFamily="49" charset="0"/>
              </a:rPr>
              <a:t>,</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company</a:t>
            </a:r>
            <a:endParaRPr lang="en-US" altLang="zh-CN" sz="2000" dirty="0">
              <a:solidFill>
                <a:srgbClr val="000000"/>
              </a:solidFill>
              <a:latin typeface="Consolas" panose="020B0609020204030204" pitchFamily="49" charset="0"/>
            </a:endParaRPr>
          </a:p>
          <a:p>
            <a:pPr eaLnBrk="1" hangingPunct="1"/>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WHERE</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manufacturer</a:t>
            </a:r>
            <a:r>
              <a:rPr lang="en-US" altLang="zh-CN" sz="2000" dirty="0">
                <a:solidFill>
                  <a:srgbClr val="000000"/>
                </a:solidFill>
                <a:latin typeface="Consolas" panose="020B0609020204030204" pitchFamily="49" charset="0"/>
              </a:rPr>
              <a:t> </a:t>
            </a:r>
            <a:r>
              <a:rPr lang="en-US" altLang="zh-CN" sz="2000" dirty="0">
                <a:solidFill>
                  <a:srgbClr val="808080"/>
                </a:solidFill>
                <a:latin typeface="Consolas" panose="020B0609020204030204" pitchFamily="49" charset="0"/>
              </a:rPr>
              <a:t>=</a:t>
            </a:r>
            <a:r>
              <a:rPr lang="en-US" altLang="zh-CN" sz="2000" dirty="0">
                <a:solidFill>
                  <a:srgbClr val="000000"/>
                </a:solidFill>
                <a:latin typeface="Consolas" panose="020B0609020204030204" pitchFamily="49" charset="0"/>
              </a:rPr>
              <a:t> </a:t>
            </a:r>
            <a:r>
              <a:rPr lang="en-US" altLang="zh-CN" sz="2000" dirty="0" err="1">
                <a:solidFill>
                  <a:srgbClr val="008080"/>
                </a:solidFill>
                <a:latin typeface="Consolas" panose="020B0609020204030204" pitchFamily="49" charset="0"/>
              </a:rPr>
              <a:t>cname</a:t>
            </a:r>
            <a:r>
              <a:rPr lang="en-US" altLang="zh-CN" sz="2000" dirty="0">
                <a:solidFill>
                  <a:srgbClr val="000000"/>
                </a:solidFill>
                <a:latin typeface="Consolas" panose="020B0609020204030204" pitchFamily="49" charset="0"/>
              </a:rPr>
              <a:t> </a:t>
            </a:r>
            <a:r>
              <a:rPr lang="en-US" altLang="zh-CN" sz="2000" dirty="0">
                <a:solidFill>
                  <a:srgbClr val="808080"/>
                </a:solidFill>
                <a:latin typeface="Consolas" panose="020B0609020204030204" pitchFamily="49" charset="0"/>
              </a:rPr>
              <a:t>AND</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country</a:t>
            </a:r>
            <a:r>
              <a:rPr lang="en-US" altLang="zh-CN" sz="2000" dirty="0">
                <a:solidFill>
                  <a:srgbClr val="000000"/>
                </a:solidFill>
                <a:latin typeface="Consolas" panose="020B0609020204030204" pitchFamily="49" charset="0"/>
              </a:rPr>
              <a:t> </a:t>
            </a:r>
            <a:r>
              <a:rPr lang="en-US" altLang="zh-CN" sz="2000" dirty="0">
                <a:solidFill>
                  <a:srgbClr val="808080"/>
                </a:solidFill>
                <a:latin typeface="Consolas" panose="020B0609020204030204" pitchFamily="49" charset="0"/>
              </a:rPr>
              <a:t>=</a:t>
            </a:r>
            <a:r>
              <a:rPr lang="en-US" altLang="zh-CN" sz="2000" dirty="0">
                <a:solidFill>
                  <a:srgbClr val="000000"/>
                </a:solidFill>
                <a:latin typeface="Consolas" panose="020B0609020204030204" pitchFamily="49" charset="0"/>
              </a:rPr>
              <a:t> </a:t>
            </a:r>
            <a:r>
              <a:rPr lang="en-US" altLang="zh-CN" sz="2000" dirty="0">
                <a:solidFill>
                  <a:srgbClr val="FF0000"/>
                </a:solidFill>
                <a:latin typeface="Consolas" panose="020B0609020204030204" pitchFamily="49" charset="0"/>
              </a:rPr>
              <a:t>'Japan'</a:t>
            </a:r>
            <a:r>
              <a:rPr lang="en-US" altLang="zh-CN" sz="2000" dirty="0">
                <a:solidFill>
                  <a:srgbClr val="000000"/>
                </a:solidFill>
                <a:latin typeface="Consolas" panose="020B0609020204030204" pitchFamily="49" charset="0"/>
              </a:rPr>
              <a:t> </a:t>
            </a:r>
          </a:p>
        </p:txBody>
      </p:sp>
      <p:sp>
        <p:nvSpPr>
          <p:cNvPr id="10" name="Line Callout 1 10"/>
          <p:cNvSpPr/>
          <p:nvPr/>
        </p:nvSpPr>
        <p:spPr>
          <a:xfrm>
            <a:off x="6999288" y="5119007"/>
            <a:ext cx="2901950" cy="661988"/>
          </a:xfrm>
          <a:prstGeom prst="borderCallout1">
            <a:avLst>
              <a:gd name="adj1" fmla="val 52242"/>
              <a:gd name="adj2" fmla="val 418"/>
              <a:gd name="adj3" fmla="val -40249"/>
              <a:gd name="adj4" fmla="val -72897"/>
            </a:avLst>
          </a:prstGeom>
        </p:spPr>
        <p:style>
          <a:lnRef idx="2">
            <a:schemeClr val="accent5"/>
          </a:lnRef>
          <a:fillRef idx="1">
            <a:schemeClr val="lt1"/>
          </a:fillRef>
          <a:effectRef idx="0">
            <a:schemeClr val="accent5"/>
          </a:effectRef>
          <a:fontRef idx="minor">
            <a:schemeClr val="dk1"/>
          </a:fontRef>
        </p:style>
        <p:txBody>
          <a:bodyPr anchor="ctr"/>
          <a:lstStyle/>
          <a:p>
            <a:pPr eaLnBrk="1" fontAlgn="auto" hangingPunct="1">
              <a:spcBef>
                <a:spcPts val="0"/>
              </a:spcBef>
              <a:spcAft>
                <a:spcPts val="0"/>
              </a:spcAft>
              <a:defRPr/>
            </a:pPr>
            <a:r>
              <a:rPr lang="en-US" sz="2000" dirty="0"/>
              <a:t>Join between Product</a:t>
            </a:r>
            <a:br>
              <a:rPr lang="en-US" sz="2000" dirty="0"/>
            </a:br>
            <a:r>
              <a:rPr lang="en-US" sz="2000" dirty="0"/>
              <a:t>and Company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en-US" altLang="en-US">
                <a:solidFill>
                  <a:srgbClr val="000000"/>
                </a:solidFill>
              </a:rPr>
              <a:t>SQL</a:t>
            </a:r>
            <a:r>
              <a:rPr lang="zh-CN" altLang="en-US">
                <a:solidFill>
                  <a:srgbClr val="000000"/>
                </a:solidFill>
              </a:rPr>
              <a:t>中的联接</a:t>
            </a:r>
            <a:endParaRPr lang="en-US" altLang="zh-CN"/>
          </a:p>
        </p:txBody>
      </p:sp>
      <p:sp>
        <p:nvSpPr>
          <p:cNvPr id="5222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21</a:t>
            </a:r>
          </a:p>
        </p:txBody>
      </p:sp>
      <p:graphicFrame>
        <p:nvGraphicFramePr>
          <p:cNvPr id="22" name="Group 5"/>
          <p:cNvGraphicFramePr>
            <a:graphicFrameLocks noGrp="1"/>
          </p:cNvGraphicFramePr>
          <p:nvPr/>
        </p:nvGraphicFramePr>
        <p:xfrm>
          <a:off x="1096963" y="1755775"/>
          <a:ext cx="5230812" cy="1804560"/>
        </p:xfrm>
        <a:graphic>
          <a:graphicData uri="http://schemas.openxmlformats.org/drawingml/2006/table">
            <a:tbl>
              <a:tblPr/>
              <a:tblGrid>
                <a:gridCol w="1411287">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gridCol w="1419225">
                  <a:extLst>
                    <a:ext uri="{9D8B030D-6E8A-4147-A177-3AD203B41FA5}">
                      <a16:colId xmlns:a16="http://schemas.microsoft.com/office/drawing/2014/main" val="20002"/>
                    </a:ext>
                  </a:extLst>
                </a:gridCol>
                <a:gridCol w="1530350">
                  <a:extLst>
                    <a:ext uri="{9D8B030D-6E8A-4147-A177-3AD203B41FA5}">
                      <a16:colId xmlns:a16="http://schemas.microsoft.com/office/drawing/2014/main" val="20003"/>
                    </a:ext>
                  </a:extLst>
                </a:gridCol>
              </a:tblGrid>
              <a:tr h="32861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err="1">
                          <a:ln>
                            <a:noFill/>
                          </a:ln>
                          <a:solidFill>
                            <a:srgbClr val="FFFFFF"/>
                          </a:solidFill>
                          <a:effectLst/>
                          <a:latin typeface="Calibri" panose="020F0502020204030204" pitchFamily="34" charset="0"/>
                          <a:ea typeface="宋体" panose="02010600030101010101" pitchFamily="2" charset="-122"/>
                        </a:rPr>
                        <a:t>PName</a:t>
                      </a:r>
                      <a:endParaRPr kumimoji="0" lang="en-US" altLang="zh-CN" sz="1800" b="0"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Price</a:t>
                      </a:r>
                      <a:endPar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Category</a:t>
                      </a:r>
                      <a:endPar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Manufacturer</a:t>
                      </a:r>
                      <a:endPar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861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Gizmo</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19.99</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Gadgets</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GizmoWorks</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32861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Powergizmo</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29.99</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Gadgets</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GizmoWorks</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32861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SingleTouch</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149.99</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Photography</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Canon</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r h="32861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MultiTouch</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203.99</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Household</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Hitachi</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4"/>
                  </a:ext>
                </a:extLst>
              </a:tr>
            </a:tbl>
          </a:graphicData>
        </a:graphic>
      </p:graphicFrame>
      <p:sp>
        <p:nvSpPr>
          <p:cNvPr id="24" name="TextBox 7"/>
          <p:cNvSpPr txBox="1"/>
          <p:nvPr/>
        </p:nvSpPr>
        <p:spPr>
          <a:xfrm>
            <a:off x="1096963" y="1293813"/>
            <a:ext cx="3048000" cy="461962"/>
          </a:xfrm>
          <a:prstGeom prst="rect">
            <a:avLst/>
          </a:prstGeom>
          <a:noFill/>
        </p:spPr>
        <p:txBody>
          <a:bodyPr>
            <a:spAutoFit/>
          </a:bodyPr>
          <a:lstStyle/>
          <a:p>
            <a:pPr eaLnBrk="1" fontAlgn="auto" hangingPunct="1">
              <a:spcBef>
                <a:spcPts val="0"/>
              </a:spcBef>
              <a:spcAft>
                <a:spcPts val="0"/>
              </a:spcAft>
              <a:defRPr/>
            </a:pPr>
            <a:r>
              <a:rPr lang="en-US" sz="2400" b="1" dirty="0">
                <a:solidFill>
                  <a:schemeClr val="tx1">
                    <a:lumMod val="75000"/>
                    <a:lumOff val="25000"/>
                  </a:schemeClr>
                </a:solidFill>
                <a:latin typeface="+mn-lt"/>
              </a:rPr>
              <a:t>Product</a:t>
            </a:r>
          </a:p>
        </p:txBody>
      </p:sp>
      <p:sp>
        <p:nvSpPr>
          <p:cNvPr id="25" name="TextBox 8"/>
          <p:cNvSpPr txBox="1"/>
          <p:nvPr/>
        </p:nvSpPr>
        <p:spPr>
          <a:xfrm>
            <a:off x="7558088" y="1300163"/>
            <a:ext cx="3048000" cy="461962"/>
          </a:xfrm>
          <a:prstGeom prst="rect">
            <a:avLst/>
          </a:prstGeom>
          <a:noFill/>
        </p:spPr>
        <p:txBody>
          <a:bodyPr>
            <a:spAutoFit/>
          </a:bodyPr>
          <a:lstStyle/>
          <a:p>
            <a:pPr eaLnBrk="1" fontAlgn="auto" hangingPunct="1">
              <a:spcBef>
                <a:spcPts val="0"/>
              </a:spcBef>
              <a:spcAft>
                <a:spcPts val="0"/>
              </a:spcAft>
              <a:defRPr/>
            </a:pPr>
            <a:r>
              <a:rPr lang="en-US" sz="2400" b="1" dirty="0">
                <a:solidFill>
                  <a:schemeClr val="tx1">
                    <a:lumMod val="75000"/>
                    <a:lumOff val="25000"/>
                  </a:schemeClr>
                </a:solidFill>
                <a:latin typeface="+mn-lt"/>
              </a:rPr>
              <a:t>Company</a:t>
            </a:r>
          </a:p>
        </p:txBody>
      </p:sp>
      <p:graphicFrame>
        <p:nvGraphicFramePr>
          <p:cNvPr id="26" name="Group 39"/>
          <p:cNvGraphicFramePr>
            <a:graphicFrameLocks noGrp="1"/>
          </p:cNvGraphicFramePr>
          <p:nvPr/>
        </p:nvGraphicFramePr>
        <p:xfrm>
          <a:off x="7558088" y="2097088"/>
          <a:ext cx="3597275" cy="1463040"/>
        </p:xfrm>
        <a:graphic>
          <a:graphicData uri="http://schemas.openxmlformats.org/drawingml/2006/table">
            <a:tbl>
              <a:tblPr/>
              <a:tblGrid>
                <a:gridCol w="1414462">
                  <a:extLst>
                    <a:ext uri="{9D8B030D-6E8A-4147-A177-3AD203B41FA5}">
                      <a16:colId xmlns:a16="http://schemas.microsoft.com/office/drawing/2014/main" val="20000"/>
                    </a:ext>
                  </a:extLst>
                </a:gridCol>
                <a:gridCol w="1165225">
                  <a:extLst>
                    <a:ext uri="{9D8B030D-6E8A-4147-A177-3AD203B41FA5}">
                      <a16:colId xmlns:a16="http://schemas.microsoft.com/office/drawing/2014/main" val="20001"/>
                    </a:ext>
                  </a:extLst>
                </a:gridCol>
                <a:gridCol w="1017588">
                  <a:extLst>
                    <a:ext uri="{9D8B030D-6E8A-4147-A177-3AD203B41FA5}">
                      <a16:colId xmlns:a16="http://schemas.microsoft.com/office/drawing/2014/main" val="20002"/>
                    </a:ext>
                  </a:extLst>
                </a:gridCol>
              </a:tblGrid>
              <a:tr h="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CName</a:t>
                      </a:r>
                      <a:endPar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StockPrice</a:t>
                      </a:r>
                      <a:endPar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Country</a:t>
                      </a:r>
                      <a:endPar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GizmoWorks</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USA</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Canon</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Japan</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Hitachi</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Japan</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bl>
          </a:graphicData>
        </a:graphic>
      </p:graphicFrame>
      <p:cxnSp>
        <p:nvCxnSpPr>
          <p:cNvPr id="28" name="Straight Arrow Connector 11"/>
          <p:cNvCxnSpPr/>
          <p:nvPr/>
        </p:nvCxnSpPr>
        <p:spPr>
          <a:xfrm>
            <a:off x="6327775" y="3027363"/>
            <a:ext cx="1230313" cy="0"/>
          </a:xfrm>
          <a:prstGeom prst="straightConnector1">
            <a:avLst/>
          </a:prstGeom>
          <a:ln w="19050">
            <a:headEnd type="none"/>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13"/>
          <p:cNvCxnSpPr/>
          <p:nvPr/>
        </p:nvCxnSpPr>
        <p:spPr>
          <a:xfrm>
            <a:off x="6327775" y="3376613"/>
            <a:ext cx="1230313" cy="1587"/>
          </a:xfrm>
          <a:prstGeom prst="straightConnector1">
            <a:avLst/>
          </a:prstGeom>
          <a:ln w="19050">
            <a:headEnd type="none"/>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14"/>
          <p:cNvCxnSpPr/>
          <p:nvPr/>
        </p:nvCxnSpPr>
        <p:spPr>
          <a:xfrm>
            <a:off x="6327775" y="2657475"/>
            <a:ext cx="1230313" cy="0"/>
          </a:xfrm>
          <a:prstGeom prst="straightConnector1">
            <a:avLst/>
          </a:prstGeom>
          <a:ln w="19050">
            <a:headEnd type="none"/>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16"/>
          <p:cNvCxnSpPr/>
          <p:nvPr/>
        </p:nvCxnSpPr>
        <p:spPr>
          <a:xfrm flipV="1">
            <a:off x="6910388" y="2303463"/>
            <a:ext cx="0" cy="3540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18"/>
          <p:cNvCxnSpPr/>
          <p:nvPr/>
        </p:nvCxnSpPr>
        <p:spPr>
          <a:xfrm flipH="1">
            <a:off x="6327775" y="2303463"/>
            <a:ext cx="58261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Rectangle 19"/>
          <p:cNvSpPr/>
          <p:nvPr/>
        </p:nvSpPr>
        <p:spPr>
          <a:xfrm>
            <a:off x="10134600" y="2828925"/>
            <a:ext cx="1020763" cy="731838"/>
          </a:xfrm>
          <a:prstGeom prst="rect">
            <a:avLst/>
          </a:prstGeom>
          <a:noFill/>
          <a:ln w="19050">
            <a:solidFill>
              <a:srgbClr val="FF0000"/>
            </a:solidFill>
          </a:ln>
        </p:spPr>
        <p:style>
          <a:lnRef idx="2">
            <a:schemeClr val="accent1"/>
          </a:lnRef>
          <a:fillRef idx="1">
            <a:schemeClr val="lt1"/>
          </a:fillRef>
          <a:effectRef idx="0">
            <a:schemeClr val="accent1"/>
          </a:effectRef>
          <a:fontRef idx="minor">
            <a:schemeClr val="dk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zh-CN">
              <a:solidFill>
                <a:srgbClr val="000000"/>
              </a:solidFill>
            </a:endParaRPr>
          </a:p>
        </p:txBody>
      </p:sp>
      <p:sp>
        <p:nvSpPr>
          <p:cNvPr id="34" name="Rectangle 20"/>
          <p:cNvSpPr/>
          <p:nvPr/>
        </p:nvSpPr>
        <p:spPr>
          <a:xfrm>
            <a:off x="1096963" y="4811713"/>
            <a:ext cx="6027737" cy="13239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0000FF"/>
                </a:solidFill>
                <a:latin typeface="Consolas" panose="020B0609020204030204" pitchFamily="49" charset="0"/>
              </a:rPr>
              <a:t>SELECT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pname</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price</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FROM</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product</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company</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WHERE</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manufacturer</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cname</a:t>
            </a:r>
            <a:r>
              <a:rPr lang="en-US" altLang="zh-CN" sz="2000">
                <a:solidFill>
                  <a:srgbClr val="000000"/>
                </a:solidFill>
                <a:latin typeface="Consolas" panose="020B0609020204030204" pitchFamily="49" charset="0"/>
              </a:rPr>
              <a:t> </a:t>
            </a:r>
          </a:p>
          <a:p>
            <a:pPr eaLnBrk="1" hangingPunct="1"/>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AND</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country</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FF0000"/>
                </a:solidFill>
                <a:latin typeface="Consolas" panose="020B0609020204030204" pitchFamily="49" charset="0"/>
              </a:rPr>
              <a:t>'Japan'</a:t>
            </a:r>
            <a:r>
              <a:rPr lang="en-US" altLang="zh-CN" sz="2000">
                <a:solidFill>
                  <a:srgbClr val="000000"/>
                </a:solidFill>
                <a:latin typeface="Consolas" panose="020B0609020204030204" pitchFamily="49" charset="0"/>
              </a:rPr>
              <a:t> </a:t>
            </a:r>
          </a:p>
        </p:txBody>
      </p:sp>
      <p:graphicFrame>
        <p:nvGraphicFramePr>
          <p:cNvPr id="35" name="Table 22"/>
          <p:cNvGraphicFramePr>
            <a:graphicFrameLocks noGrp="1"/>
          </p:cNvGraphicFramePr>
          <p:nvPr/>
        </p:nvGraphicFramePr>
        <p:xfrm>
          <a:off x="8229600" y="4811713"/>
          <a:ext cx="2925763" cy="1190625"/>
        </p:xfrm>
        <a:graphic>
          <a:graphicData uri="http://schemas.openxmlformats.org/drawingml/2006/table">
            <a:tbl>
              <a:tblPr/>
              <a:tblGrid>
                <a:gridCol w="1724025">
                  <a:extLst>
                    <a:ext uri="{9D8B030D-6E8A-4147-A177-3AD203B41FA5}">
                      <a16:colId xmlns:a16="http://schemas.microsoft.com/office/drawing/2014/main" val="20000"/>
                    </a:ext>
                  </a:extLst>
                </a:gridCol>
                <a:gridCol w="1201738">
                  <a:extLst>
                    <a:ext uri="{9D8B030D-6E8A-4147-A177-3AD203B41FA5}">
                      <a16:colId xmlns:a16="http://schemas.microsoft.com/office/drawing/2014/main" val="20001"/>
                    </a:ext>
                  </a:extLst>
                </a:gridCol>
              </a:tblGrid>
              <a:tr h="3968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pname</a:t>
                      </a:r>
                      <a:endPar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10328" marR="10328" marT="10328"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price</a:t>
                      </a:r>
                      <a:endPar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10328" marR="10328" marT="10328"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68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SingleTouch</a:t>
                      </a:r>
                    </a:p>
                  </a:txBody>
                  <a:tcPr marL="10328" marR="10328" marT="10328"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149.99</a:t>
                      </a:r>
                    </a:p>
                  </a:txBody>
                  <a:tcPr marL="10328" marR="10328" marT="10328"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3968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MultiTouch</a:t>
                      </a:r>
                    </a:p>
                  </a:txBody>
                  <a:tcPr marL="10328" marR="10328" marT="10328"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203.99</a:t>
                      </a:r>
                    </a:p>
                  </a:txBody>
                  <a:tcPr marL="10328" marR="10328" marT="10328"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bl>
          </a:graphicData>
        </a:graphic>
      </p:graphicFrame>
      <p:sp>
        <p:nvSpPr>
          <p:cNvPr id="36" name="Down Arrow 26"/>
          <p:cNvSpPr/>
          <p:nvPr/>
        </p:nvSpPr>
        <p:spPr>
          <a:xfrm>
            <a:off x="9539288" y="3744913"/>
            <a:ext cx="228600" cy="900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zh-CN">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en-US" altLang="en-US">
                <a:solidFill>
                  <a:srgbClr val="000000"/>
                </a:solidFill>
              </a:rPr>
              <a:t>SQL</a:t>
            </a:r>
            <a:r>
              <a:rPr lang="zh-CN" altLang="en-US">
                <a:solidFill>
                  <a:srgbClr val="000000"/>
                </a:solidFill>
              </a:rPr>
              <a:t>中的联接</a:t>
            </a:r>
            <a:endParaRPr lang="en-US" altLang="zh-CN"/>
          </a:p>
        </p:txBody>
      </p:sp>
      <p:sp>
        <p:nvSpPr>
          <p:cNvPr id="54275" name="Content Placeholder 2"/>
          <p:cNvSpPr>
            <a:spLocks noGrp="1"/>
          </p:cNvSpPr>
          <p:nvPr>
            <p:ph idx="1"/>
          </p:nvPr>
        </p:nvSpPr>
        <p:spPr/>
        <p:txBody>
          <a:bodyPr/>
          <a:lstStyle/>
          <a:p>
            <a:r>
              <a:rPr lang="en-US" altLang="zh-CN" sz="2400" dirty="0">
                <a:solidFill>
                  <a:schemeClr val="accent2"/>
                </a:solidFill>
              </a:rPr>
              <a:t>Product (</a:t>
            </a:r>
            <a:r>
              <a:rPr lang="en-US" altLang="zh-CN" sz="2400" dirty="0" err="1">
                <a:solidFill>
                  <a:schemeClr val="accent2"/>
                </a:solidFill>
              </a:rPr>
              <a:t>PName</a:t>
            </a:r>
            <a:r>
              <a:rPr lang="en-US" altLang="zh-CN" sz="2400" dirty="0">
                <a:solidFill>
                  <a:schemeClr val="accent2"/>
                </a:solidFill>
              </a:rPr>
              <a:t>,  Price, Category, Manufacturer)</a:t>
            </a:r>
          </a:p>
          <a:p>
            <a:r>
              <a:rPr lang="en-US" altLang="zh-CN" sz="2400" dirty="0">
                <a:solidFill>
                  <a:schemeClr val="accent2"/>
                </a:solidFill>
              </a:rPr>
              <a:t>Company (</a:t>
            </a:r>
            <a:r>
              <a:rPr lang="en-US" altLang="zh-CN" sz="2400" dirty="0" err="1">
                <a:solidFill>
                  <a:schemeClr val="accent2"/>
                </a:solidFill>
              </a:rPr>
              <a:t>CName</a:t>
            </a:r>
            <a:r>
              <a:rPr lang="en-US" altLang="zh-CN" sz="2400" dirty="0">
                <a:solidFill>
                  <a:schemeClr val="accent2"/>
                </a:solidFill>
              </a:rPr>
              <a:t>, </a:t>
            </a:r>
            <a:r>
              <a:rPr lang="en-US" altLang="zh-CN" sz="2400" dirty="0" err="1">
                <a:solidFill>
                  <a:schemeClr val="accent2"/>
                </a:solidFill>
              </a:rPr>
              <a:t>StockPrice</a:t>
            </a:r>
            <a:r>
              <a:rPr lang="en-US" altLang="zh-CN" sz="2400" dirty="0">
                <a:solidFill>
                  <a:schemeClr val="accent2"/>
                </a:solidFill>
              </a:rPr>
              <a:t>, Country)</a:t>
            </a:r>
          </a:p>
          <a:p>
            <a:endParaRPr lang="en-US" altLang="zh-CN" sz="2400" dirty="0">
              <a:solidFill>
                <a:schemeClr val="accent2"/>
              </a:solidFill>
            </a:endParaRPr>
          </a:p>
          <a:p>
            <a:pPr marL="0" indent="0">
              <a:buNone/>
            </a:pPr>
            <a:endParaRPr lang="en-US" altLang="zh-CN" sz="2400" dirty="0">
              <a:solidFill>
                <a:schemeClr val="accent2"/>
              </a:solidFill>
            </a:endParaRPr>
          </a:p>
          <a:p>
            <a:pPr marL="0" indent="0">
              <a:buNone/>
            </a:pPr>
            <a:r>
              <a:rPr lang="zh-CN" altLang="en-US" sz="2400" dirty="0">
                <a:solidFill>
                  <a:schemeClr val="tx1"/>
                </a:solidFill>
              </a:rPr>
              <a:t>查找所有生产“</a:t>
            </a:r>
            <a:r>
              <a:rPr lang="en-US" altLang="zh-CN" sz="2400" dirty="0">
                <a:solidFill>
                  <a:schemeClr val="tx1"/>
                </a:solidFill>
              </a:rPr>
              <a:t>Gadgets</a:t>
            </a:r>
            <a:r>
              <a:rPr lang="zh-CN" altLang="en-US" sz="2400" dirty="0">
                <a:solidFill>
                  <a:schemeClr val="tx1"/>
                </a:solidFill>
              </a:rPr>
              <a:t>”类别产品的国家。</a:t>
            </a:r>
            <a:endParaRPr lang="en-US" altLang="zh-CN" dirty="0">
              <a:solidFill>
                <a:schemeClr val="tx1"/>
              </a:solidFill>
            </a:endParaRPr>
          </a:p>
        </p:txBody>
      </p:sp>
      <p:sp>
        <p:nvSpPr>
          <p:cNvPr id="5427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22</a:t>
            </a:r>
          </a:p>
        </p:txBody>
      </p:sp>
      <p:sp>
        <p:nvSpPr>
          <p:cNvPr id="8" name="Rectangle 8"/>
          <p:cNvSpPr/>
          <p:nvPr/>
        </p:nvSpPr>
        <p:spPr>
          <a:xfrm>
            <a:off x="1096963" y="4200525"/>
            <a:ext cx="8804275" cy="10160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0000FF"/>
                </a:solidFill>
                <a:latin typeface="Consolas" panose="020B0609020204030204" pitchFamily="49" charset="0"/>
              </a:rPr>
              <a:t>SELECT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country</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FROM</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product</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company</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WHERE</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manufacturer</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cname</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AND</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category</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FF0000"/>
                </a:solidFill>
                <a:latin typeface="Consolas" panose="020B0609020204030204" pitchFamily="49" charset="0"/>
              </a:rPr>
              <a:t>'Gadgets'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en-US" altLang="en-US">
                <a:solidFill>
                  <a:srgbClr val="000000"/>
                </a:solidFill>
              </a:rPr>
              <a:t>SQL</a:t>
            </a:r>
            <a:r>
              <a:rPr lang="zh-CN" altLang="en-US">
                <a:solidFill>
                  <a:srgbClr val="000000"/>
                </a:solidFill>
              </a:rPr>
              <a:t>中的联接</a:t>
            </a:r>
            <a:endParaRPr lang="en-US" altLang="zh-CN"/>
          </a:p>
        </p:txBody>
      </p:sp>
      <p:sp>
        <p:nvSpPr>
          <p:cNvPr id="5632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23</a:t>
            </a:r>
          </a:p>
        </p:txBody>
      </p:sp>
      <p:graphicFrame>
        <p:nvGraphicFramePr>
          <p:cNvPr id="7" name="Group 5"/>
          <p:cNvGraphicFramePr>
            <a:graphicFrameLocks noGrp="1"/>
          </p:cNvGraphicFramePr>
          <p:nvPr/>
        </p:nvGraphicFramePr>
        <p:xfrm>
          <a:off x="1096963" y="1755775"/>
          <a:ext cx="5230812" cy="1804560"/>
        </p:xfrm>
        <a:graphic>
          <a:graphicData uri="http://schemas.openxmlformats.org/drawingml/2006/table">
            <a:tbl>
              <a:tblPr/>
              <a:tblGrid>
                <a:gridCol w="1411287">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gridCol w="1419225">
                  <a:extLst>
                    <a:ext uri="{9D8B030D-6E8A-4147-A177-3AD203B41FA5}">
                      <a16:colId xmlns:a16="http://schemas.microsoft.com/office/drawing/2014/main" val="20002"/>
                    </a:ext>
                  </a:extLst>
                </a:gridCol>
                <a:gridCol w="1530350">
                  <a:extLst>
                    <a:ext uri="{9D8B030D-6E8A-4147-A177-3AD203B41FA5}">
                      <a16:colId xmlns:a16="http://schemas.microsoft.com/office/drawing/2014/main" val="20003"/>
                    </a:ext>
                  </a:extLst>
                </a:gridCol>
              </a:tblGrid>
              <a:tr h="32861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PName</a:t>
                      </a:r>
                      <a:endPar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Price</a:t>
                      </a:r>
                      <a:endPar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Category</a:t>
                      </a:r>
                      <a:endPar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Manufacturer</a:t>
                      </a:r>
                      <a:endPar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861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Gizmo</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19.99</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Gadgets</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GizmoWorks</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32861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Powergizmo</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29.99</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Gadgets</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GizmoWorks</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32861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SingleTouch</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149.99</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Photography</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Canon</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r h="32861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MultiTouch</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203.99</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Household</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Hitachi</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4"/>
                  </a:ext>
                </a:extLst>
              </a:tr>
            </a:tbl>
          </a:graphicData>
        </a:graphic>
      </p:graphicFrame>
      <p:graphicFrame>
        <p:nvGraphicFramePr>
          <p:cNvPr id="9" name="Group 39"/>
          <p:cNvGraphicFramePr>
            <a:graphicFrameLocks noGrp="1"/>
          </p:cNvGraphicFramePr>
          <p:nvPr/>
        </p:nvGraphicFramePr>
        <p:xfrm>
          <a:off x="7558088" y="2097088"/>
          <a:ext cx="3597275" cy="1463040"/>
        </p:xfrm>
        <a:graphic>
          <a:graphicData uri="http://schemas.openxmlformats.org/drawingml/2006/table">
            <a:tbl>
              <a:tblPr/>
              <a:tblGrid>
                <a:gridCol w="1414462">
                  <a:extLst>
                    <a:ext uri="{9D8B030D-6E8A-4147-A177-3AD203B41FA5}">
                      <a16:colId xmlns:a16="http://schemas.microsoft.com/office/drawing/2014/main" val="20000"/>
                    </a:ext>
                  </a:extLst>
                </a:gridCol>
                <a:gridCol w="1165225">
                  <a:extLst>
                    <a:ext uri="{9D8B030D-6E8A-4147-A177-3AD203B41FA5}">
                      <a16:colId xmlns:a16="http://schemas.microsoft.com/office/drawing/2014/main" val="20001"/>
                    </a:ext>
                  </a:extLst>
                </a:gridCol>
                <a:gridCol w="1017588">
                  <a:extLst>
                    <a:ext uri="{9D8B030D-6E8A-4147-A177-3AD203B41FA5}">
                      <a16:colId xmlns:a16="http://schemas.microsoft.com/office/drawing/2014/main" val="20002"/>
                    </a:ext>
                  </a:extLst>
                </a:gridCol>
              </a:tblGrid>
              <a:tr h="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CName</a:t>
                      </a:r>
                      <a:endPar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StockPrice</a:t>
                      </a:r>
                      <a:endPar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Country</a:t>
                      </a:r>
                      <a:endPar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GizmoWorks</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USA</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Canon</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Japan</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Hitachi</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Japan</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bl>
          </a:graphicData>
        </a:graphic>
      </p:graphicFrame>
      <p:cxnSp>
        <p:nvCxnSpPr>
          <p:cNvPr id="10" name="Straight Arrow Connector 9"/>
          <p:cNvCxnSpPr/>
          <p:nvPr/>
        </p:nvCxnSpPr>
        <p:spPr>
          <a:xfrm>
            <a:off x="6327775" y="3027363"/>
            <a:ext cx="1230313" cy="0"/>
          </a:xfrm>
          <a:prstGeom prst="straightConnector1">
            <a:avLst/>
          </a:prstGeom>
          <a:ln w="19050">
            <a:headEnd type="none"/>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327775" y="3376613"/>
            <a:ext cx="1230313" cy="1587"/>
          </a:xfrm>
          <a:prstGeom prst="straightConnector1">
            <a:avLst/>
          </a:prstGeom>
          <a:ln w="19050">
            <a:headEnd type="none"/>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327775" y="2657475"/>
            <a:ext cx="1230313" cy="0"/>
          </a:xfrm>
          <a:prstGeom prst="straightConnector1">
            <a:avLst/>
          </a:prstGeom>
          <a:ln w="19050">
            <a:headEnd type="none"/>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910388" y="2303463"/>
            <a:ext cx="0" cy="3540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327775" y="2303463"/>
            <a:ext cx="58261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381375" y="2114550"/>
            <a:ext cx="1419225" cy="723900"/>
          </a:xfrm>
          <a:prstGeom prst="rect">
            <a:avLst/>
          </a:prstGeom>
          <a:noFill/>
          <a:ln w="19050">
            <a:solidFill>
              <a:srgbClr val="FF0000"/>
            </a:solidFill>
          </a:ln>
        </p:spPr>
        <p:style>
          <a:lnRef idx="2">
            <a:schemeClr val="accent1"/>
          </a:lnRef>
          <a:fillRef idx="1">
            <a:schemeClr val="lt1"/>
          </a:fillRef>
          <a:effectRef idx="0">
            <a:schemeClr val="accent1"/>
          </a:effectRef>
          <a:fontRef idx="minor">
            <a:schemeClr val="dk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zh-CN">
              <a:solidFill>
                <a:srgbClr val="000000"/>
              </a:solidFill>
            </a:endParaRPr>
          </a:p>
        </p:txBody>
      </p:sp>
      <p:graphicFrame>
        <p:nvGraphicFramePr>
          <p:cNvPr id="18" name="Table 17"/>
          <p:cNvGraphicFramePr>
            <a:graphicFrameLocks noGrp="1"/>
          </p:cNvGraphicFramePr>
          <p:nvPr/>
        </p:nvGraphicFramePr>
        <p:xfrm>
          <a:off x="9958388" y="5151438"/>
          <a:ext cx="1196975" cy="1014414"/>
        </p:xfrm>
        <a:graphic>
          <a:graphicData uri="http://schemas.openxmlformats.org/drawingml/2006/table">
            <a:tbl>
              <a:tblPr/>
              <a:tblGrid>
                <a:gridCol w="1196975">
                  <a:extLst>
                    <a:ext uri="{9D8B030D-6E8A-4147-A177-3AD203B41FA5}">
                      <a16:colId xmlns:a16="http://schemas.microsoft.com/office/drawing/2014/main" val="20000"/>
                    </a:ext>
                  </a:extLst>
                </a:gridCol>
              </a:tblGrid>
              <a:tr h="338138">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100" b="1" i="0" u="none" strike="noStrike" cap="none" normalizeH="0" baseline="0">
                          <a:ln>
                            <a:noFill/>
                          </a:ln>
                          <a:solidFill>
                            <a:srgbClr val="FFFFFF"/>
                          </a:solidFill>
                          <a:effectLst/>
                          <a:latin typeface="Calibri" panose="020F0502020204030204" pitchFamily="34" charset="0"/>
                          <a:ea typeface="宋体" panose="02010600030101010101" pitchFamily="2" charset="-122"/>
                        </a:rPr>
                        <a:t>country</a:t>
                      </a:r>
                      <a:endParaRPr kumimoji="0" lang="en-US" altLang="zh-CN" sz="21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11361" marR="11361" marT="1136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8138">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100" b="0" i="0" u="none" strike="noStrike" cap="none" normalizeH="0" baseline="0">
                          <a:ln>
                            <a:noFill/>
                          </a:ln>
                          <a:solidFill>
                            <a:srgbClr val="000000"/>
                          </a:solidFill>
                          <a:effectLst/>
                          <a:latin typeface="Calibri" panose="020F0502020204030204" pitchFamily="34" charset="0"/>
                          <a:ea typeface="宋体" panose="02010600030101010101" pitchFamily="2" charset="-122"/>
                        </a:rPr>
                        <a:t>USA       </a:t>
                      </a:r>
                    </a:p>
                  </a:txBody>
                  <a:tcPr marL="11361" marR="11361" marT="1136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338138">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100" b="0" i="0" u="none" strike="noStrike" cap="none" normalizeH="0" baseline="0">
                          <a:ln>
                            <a:noFill/>
                          </a:ln>
                          <a:solidFill>
                            <a:srgbClr val="000000"/>
                          </a:solidFill>
                          <a:effectLst/>
                          <a:latin typeface="Calibri" panose="020F0502020204030204" pitchFamily="34" charset="0"/>
                          <a:ea typeface="宋体" panose="02010600030101010101" pitchFamily="2" charset="-122"/>
                        </a:rPr>
                        <a:t>USA       </a:t>
                      </a:r>
                    </a:p>
                  </a:txBody>
                  <a:tcPr marL="11361" marR="11361" marT="1136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bl>
          </a:graphicData>
        </a:graphic>
      </p:graphicFrame>
      <p:sp>
        <p:nvSpPr>
          <p:cNvPr id="56399" name="Content Placeholder 2"/>
          <p:cNvSpPr>
            <a:spLocks noGrp="1"/>
          </p:cNvSpPr>
          <p:nvPr>
            <p:ph idx="1"/>
          </p:nvPr>
        </p:nvSpPr>
        <p:spPr>
          <a:xfrm>
            <a:off x="1096963" y="5737225"/>
            <a:ext cx="10058400" cy="563563"/>
          </a:xfrm>
        </p:spPr>
        <p:txBody>
          <a:bodyPr/>
          <a:lstStyle/>
          <a:p>
            <a:r>
              <a:rPr lang="zh-CN" altLang="en-US" dirty="0">
                <a:solidFill>
                  <a:srgbClr val="FF0000"/>
                </a:solidFill>
              </a:rPr>
              <a:t>有什么问题吗？解决办法是什么？</a:t>
            </a:r>
            <a:endParaRPr lang="en-US" altLang="zh-CN" dirty="0">
              <a:solidFill>
                <a:srgbClr val="FF0000"/>
              </a:solidFill>
            </a:endParaRPr>
          </a:p>
        </p:txBody>
      </p:sp>
      <p:sp>
        <p:nvSpPr>
          <p:cNvPr id="20" name="Down Arrow 19"/>
          <p:cNvSpPr/>
          <p:nvPr/>
        </p:nvSpPr>
        <p:spPr>
          <a:xfrm>
            <a:off x="10490200" y="3957638"/>
            <a:ext cx="230188" cy="900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zh-CN">
              <a:solidFill>
                <a:srgbClr val="FFFFFF"/>
              </a:solidFill>
            </a:endParaRPr>
          </a:p>
        </p:txBody>
      </p:sp>
      <p:sp>
        <p:nvSpPr>
          <p:cNvPr id="21" name="Rectangle 16"/>
          <p:cNvSpPr/>
          <p:nvPr/>
        </p:nvSpPr>
        <p:spPr>
          <a:xfrm>
            <a:off x="1096963" y="4200525"/>
            <a:ext cx="7608887" cy="10160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0000FF"/>
                </a:solidFill>
                <a:latin typeface="Consolas" panose="020B0609020204030204" pitchFamily="49" charset="0"/>
              </a:rPr>
              <a:t>SELECT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country</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FROM</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product</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company</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WHERE</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manufacturer</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cname</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AND</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category</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FF0000"/>
                </a:solidFill>
                <a:latin typeface="Consolas" panose="020B0609020204030204" pitchFamily="49" charset="0"/>
              </a:rPr>
              <a:t>'Gadgets'</a:t>
            </a:r>
          </a:p>
        </p:txBody>
      </p:sp>
      <p:sp>
        <p:nvSpPr>
          <p:cNvPr id="22" name="TextBox 7"/>
          <p:cNvSpPr txBox="1"/>
          <p:nvPr/>
        </p:nvSpPr>
        <p:spPr>
          <a:xfrm>
            <a:off x="7558088" y="1300163"/>
            <a:ext cx="3048000" cy="461962"/>
          </a:xfrm>
          <a:prstGeom prst="rect">
            <a:avLst/>
          </a:prstGeom>
          <a:noFill/>
        </p:spPr>
        <p:txBody>
          <a:bodyPr>
            <a:spAutoFit/>
          </a:bodyPr>
          <a:lstStyle/>
          <a:p>
            <a:pPr eaLnBrk="1" fontAlgn="auto" hangingPunct="1">
              <a:spcBef>
                <a:spcPts val="0"/>
              </a:spcBef>
              <a:spcAft>
                <a:spcPts val="0"/>
              </a:spcAft>
              <a:defRPr/>
            </a:pPr>
            <a:r>
              <a:rPr lang="en-US" sz="2400" b="1" dirty="0">
                <a:solidFill>
                  <a:schemeClr val="tx1">
                    <a:lumMod val="75000"/>
                    <a:lumOff val="25000"/>
                  </a:schemeClr>
                </a:solidFill>
                <a:latin typeface="+mn-lt"/>
              </a:rPr>
              <a:t>Company</a:t>
            </a:r>
          </a:p>
        </p:txBody>
      </p:sp>
      <p:sp>
        <p:nvSpPr>
          <p:cNvPr id="23" name="TextBox 15"/>
          <p:cNvSpPr txBox="1"/>
          <p:nvPr/>
        </p:nvSpPr>
        <p:spPr>
          <a:xfrm>
            <a:off x="1096963" y="1293813"/>
            <a:ext cx="3048000" cy="461962"/>
          </a:xfrm>
          <a:prstGeom prst="rect">
            <a:avLst/>
          </a:prstGeom>
          <a:noFill/>
        </p:spPr>
        <p:txBody>
          <a:bodyPr>
            <a:spAutoFit/>
          </a:bodyPr>
          <a:lstStyle/>
          <a:p>
            <a:pPr eaLnBrk="1" fontAlgn="auto" hangingPunct="1">
              <a:spcBef>
                <a:spcPts val="0"/>
              </a:spcBef>
              <a:spcAft>
                <a:spcPts val="0"/>
              </a:spcAft>
              <a:defRPr/>
            </a:pPr>
            <a:r>
              <a:rPr lang="en-US" sz="2400" b="1" dirty="0">
                <a:solidFill>
                  <a:schemeClr val="tx1">
                    <a:lumMod val="75000"/>
                    <a:lumOff val="25000"/>
                  </a:schemeClr>
                </a:solidFill>
                <a:latin typeface="+mn-lt"/>
              </a:rPr>
              <a:t>Product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en-US" altLang="en-US">
                <a:solidFill>
                  <a:srgbClr val="000000"/>
                </a:solidFill>
              </a:rPr>
              <a:t>SQL</a:t>
            </a:r>
            <a:r>
              <a:rPr lang="zh-CN" altLang="en-US">
                <a:solidFill>
                  <a:srgbClr val="000000"/>
                </a:solidFill>
              </a:rPr>
              <a:t>中的联接</a:t>
            </a:r>
            <a:endParaRPr lang="en-US" altLang="zh-CN"/>
          </a:p>
        </p:txBody>
      </p:sp>
      <p:sp>
        <p:nvSpPr>
          <p:cNvPr id="5837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24</a:t>
            </a:r>
          </a:p>
        </p:txBody>
      </p:sp>
      <p:graphicFrame>
        <p:nvGraphicFramePr>
          <p:cNvPr id="7" name="Group 5"/>
          <p:cNvGraphicFramePr>
            <a:graphicFrameLocks noGrp="1"/>
          </p:cNvGraphicFramePr>
          <p:nvPr/>
        </p:nvGraphicFramePr>
        <p:xfrm>
          <a:off x="1096963" y="1755775"/>
          <a:ext cx="5230812" cy="1804560"/>
        </p:xfrm>
        <a:graphic>
          <a:graphicData uri="http://schemas.openxmlformats.org/drawingml/2006/table">
            <a:tbl>
              <a:tblPr/>
              <a:tblGrid>
                <a:gridCol w="1411287">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gridCol w="1419225">
                  <a:extLst>
                    <a:ext uri="{9D8B030D-6E8A-4147-A177-3AD203B41FA5}">
                      <a16:colId xmlns:a16="http://schemas.microsoft.com/office/drawing/2014/main" val="20002"/>
                    </a:ext>
                  </a:extLst>
                </a:gridCol>
                <a:gridCol w="1530350">
                  <a:extLst>
                    <a:ext uri="{9D8B030D-6E8A-4147-A177-3AD203B41FA5}">
                      <a16:colId xmlns:a16="http://schemas.microsoft.com/office/drawing/2014/main" val="20003"/>
                    </a:ext>
                  </a:extLst>
                </a:gridCol>
              </a:tblGrid>
              <a:tr h="32861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PName</a:t>
                      </a:r>
                      <a:endPar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Price</a:t>
                      </a:r>
                      <a:endPar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Category</a:t>
                      </a:r>
                      <a:endPar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Manufacturer</a:t>
                      </a:r>
                      <a:endPar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861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Gizmo</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19.99</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Gadgets</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GizmoWorks</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32861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Powergizmo</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29.99</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Gadgets</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GizmoWorks</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32861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SingleTouch</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149.99</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Photography</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Canon</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r h="32861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MultiTouch</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203.99</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Household</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Hitachi</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593" marR="86593" marT="43296" marB="432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4"/>
                  </a:ext>
                </a:extLst>
              </a:tr>
            </a:tbl>
          </a:graphicData>
        </a:graphic>
      </p:graphicFrame>
      <p:graphicFrame>
        <p:nvGraphicFramePr>
          <p:cNvPr id="9" name="Group 39"/>
          <p:cNvGraphicFramePr>
            <a:graphicFrameLocks noGrp="1"/>
          </p:cNvGraphicFramePr>
          <p:nvPr/>
        </p:nvGraphicFramePr>
        <p:xfrm>
          <a:off x="7558088" y="2097088"/>
          <a:ext cx="3597275" cy="1463040"/>
        </p:xfrm>
        <a:graphic>
          <a:graphicData uri="http://schemas.openxmlformats.org/drawingml/2006/table">
            <a:tbl>
              <a:tblPr/>
              <a:tblGrid>
                <a:gridCol w="1414462">
                  <a:extLst>
                    <a:ext uri="{9D8B030D-6E8A-4147-A177-3AD203B41FA5}">
                      <a16:colId xmlns:a16="http://schemas.microsoft.com/office/drawing/2014/main" val="20000"/>
                    </a:ext>
                  </a:extLst>
                </a:gridCol>
                <a:gridCol w="1165225">
                  <a:extLst>
                    <a:ext uri="{9D8B030D-6E8A-4147-A177-3AD203B41FA5}">
                      <a16:colId xmlns:a16="http://schemas.microsoft.com/office/drawing/2014/main" val="20001"/>
                    </a:ext>
                  </a:extLst>
                </a:gridCol>
                <a:gridCol w="1017588">
                  <a:extLst>
                    <a:ext uri="{9D8B030D-6E8A-4147-A177-3AD203B41FA5}">
                      <a16:colId xmlns:a16="http://schemas.microsoft.com/office/drawing/2014/main" val="20002"/>
                    </a:ext>
                  </a:extLst>
                </a:gridCol>
              </a:tblGrid>
              <a:tr h="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CName</a:t>
                      </a:r>
                      <a:endPar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StockPrice</a:t>
                      </a:r>
                      <a:endPar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Country</a:t>
                      </a:r>
                      <a:endPar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GizmoWorks</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USA</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Canon</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Japan</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Hitachi</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Japan</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bl>
          </a:graphicData>
        </a:graphic>
      </p:graphicFrame>
      <p:cxnSp>
        <p:nvCxnSpPr>
          <p:cNvPr id="10" name="Straight Arrow Connector 9"/>
          <p:cNvCxnSpPr/>
          <p:nvPr/>
        </p:nvCxnSpPr>
        <p:spPr>
          <a:xfrm>
            <a:off x="6327775" y="3027363"/>
            <a:ext cx="1230313" cy="0"/>
          </a:xfrm>
          <a:prstGeom prst="straightConnector1">
            <a:avLst/>
          </a:prstGeom>
          <a:ln w="19050">
            <a:headEnd type="none"/>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327775" y="3376613"/>
            <a:ext cx="1230313" cy="1587"/>
          </a:xfrm>
          <a:prstGeom prst="straightConnector1">
            <a:avLst/>
          </a:prstGeom>
          <a:ln w="19050">
            <a:headEnd type="none"/>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327775" y="2657475"/>
            <a:ext cx="1230313" cy="0"/>
          </a:xfrm>
          <a:prstGeom prst="straightConnector1">
            <a:avLst/>
          </a:prstGeom>
          <a:ln w="19050">
            <a:headEnd type="none"/>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910388" y="2303463"/>
            <a:ext cx="0" cy="3540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327775" y="2303463"/>
            <a:ext cx="58261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381375" y="2114550"/>
            <a:ext cx="1419225" cy="723900"/>
          </a:xfrm>
          <a:prstGeom prst="rect">
            <a:avLst/>
          </a:prstGeom>
          <a:noFill/>
          <a:ln w="19050">
            <a:solidFill>
              <a:srgbClr val="FF0000"/>
            </a:solidFill>
          </a:ln>
        </p:spPr>
        <p:style>
          <a:lnRef idx="2">
            <a:schemeClr val="accent1"/>
          </a:lnRef>
          <a:fillRef idx="1">
            <a:schemeClr val="lt1"/>
          </a:fillRef>
          <a:effectRef idx="0">
            <a:schemeClr val="accent1"/>
          </a:effectRef>
          <a:fontRef idx="minor">
            <a:schemeClr val="dk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zh-CN">
              <a:solidFill>
                <a:srgbClr val="000000"/>
              </a:solidFill>
            </a:endParaRPr>
          </a:p>
        </p:txBody>
      </p:sp>
      <p:sp>
        <p:nvSpPr>
          <p:cNvPr id="17" name="Rectangle 16"/>
          <p:cNvSpPr/>
          <p:nvPr/>
        </p:nvSpPr>
        <p:spPr>
          <a:xfrm>
            <a:off x="1096963" y="4200525"/>
            <a:ext cx="7608887" cy="10156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zh-CN" altLang="en-US" sz="2000" dirty="0">
                <a:solidFill>
                  <a:srgbClr val="0000FF"/>
                </a:solidFill>
                <a:latin typeface="Consolas" panose="020B0609020204030204" pitchFamily="49" charset="0"/>
              </a:rPr>
              <a:t>从</a:t>
            </a:r>
            <a:r>
              <a:rPr lang="en-US" altLang="zh-CN" sz="2000" dirty="0">
                <a:solidFill>
                  <a:srgbClr val="0000FF"/>
                </a:solidFill>
                <a:latin typeface="Consolas" panose="020B0609020204030204" pitchFamily="49" charset="0"/>
              </a:rPr>
              <a:t>pro</a:t>
            </a:r>
          </a:p>
          <a:p>
            <a:pPr eaLnBrk="1" hangingPunct="1"/>
            <a:r>
              <a:rPr lang="en-US" altLang="zh-CN" sz="2000" dirty="0">
                <a:solidFill>
                  <a:srgbClr val="0000FF"/>
                </a:solidFill>
                <a:latin typeface="Consolas" panose="020B0609020204030204" pitchFamily="49" charset="0"/>
              </a:rPr>
              <a:t>duct</a:t>
            </a:r>
            <a:r>
              <a:rPr lang="zh-CN" altLang="en-US" sz="2000" dirty="0">
                <a:solidFill>
                  <a:srgbClr val="0000FF"/>
                </a:solidFill>
                <a:latin typeface="Consolas" panose="020B0609020204030204" pitchFamily="49" charset="0"/>
              </a:rPr>
              <a:t>，</a:t>
            </a:r>
            <a:r>
              <a:rPr lang="en-US" altLang="zh-CN" sz="2000" dirty="0">
                <a:solidFill>
                  <a:srgbClr val="0000FF"/>
                </a:solidFill>
                <a:latin typeface="Consolas" panose="020B0609020204030204" pitchFamily="49" charset="0"/>
              </a:rPr>
              <a:t>company</a:t>
            </a:r>
            <a:r>
              <a:rPr lang="zh-CN" altLang="en-US" sz="2000" dirty="0">
                <a:solidFill>
                  <a:srgbClr val="0000FF"/>
                </a:solidFill>
                <a:latin typeface="Consolas" panose="020B0609020204030204" pitchFamily="49" charset="0"/>
              </a:rPr>
              <a:t>中选择</a:t>
            </a:r>
            <a:r>
              <a:rPr lang="en-US" altLang="zh-CN" sz="2000" dirty="0">
                <a:solidFill>
                  <a:srgbClr val="0000FF"/>
                </a:solidFill>
                <a:latin typeface="Consolas" panose="020B0609020204030204" pitchFamily="49" charset="0"/>
              </a:rPr>
              <a:t>DISTINCT country</a:t>
            </a:r>
            <a:r>
              <a:rPr lang="zh-CN" altLang="en-US" sz="2000" dirty="0">
                <a:solidFill>
                  <a:srgbClr val="0000FF"/>
                </a:solidFill>
                <a:latin typeface="Consolas" panose="020B0609020204030204" pitchFamily="49" charset="0"/>
              </a:rPr>
              <a:t>，其中</a:t>
            </a:r>
            <a:r>
              <a:rPr lang="en-US" altLang="zh-CN" sz="2000" dirty="0">
                <a:solidFill>
                  <a:srgbClr val="0000FF"/>
                </a:solidFill>
                <a:latin typeface="Consolas" panose="020B0609020204030204" pitchFamily="49" charset="0"/>
              </a:rPr>
              <a:t>manufacturer=</a:t>
            </a:r>
            <a:r>
              <a:rPr lang="en-US" altLang="zh-CN" sz="2000" dirty="0" err="1">
                <a:solidFill>
                  <a:srgbClr val="0000FF"/>
                </a:solidFill>
                <a:latin typeface="Consolas" panose="020B0609020204030204" pitchFamily="49" charset="0"/>
              </a:rPr>
              <a:t>cname</a:t>
            </a:r>
            <a:r>
              <a:rPr lang="zh-CN" altLang="en-US" sz="2000" dirty="0">
                <a:solidFill>
                  <a:srgbClr val="0000FF"/>
                </a:solidFill>
                <a:latin typeface="Consolas" panose="020B0609020204030204" pitchFamily="49" charset="0"/>
              </a:rPr>
              <a:t>，</a:t>
            </a:r>
            <a:r>
              <a:rPr lang="en-US" altLang="zh-CN" sz="2000" dirty="0">
                <a:solidFill>
                  <a:srgbClr val="0000FF"/>
                </a:solidFill>
                <a:latin typeface="Consolas" panose="020B0609020204030204" pitchFamily="49" charset="0"/>
              </a:rPr>
              <a:t>category='Gadgets'</a:t>
            </a:r>
            <a:endParaRPr lang="en-US" altLang="zh-CN" sz="2000" dirty="0">
              <a:solidFill>
                <a:srgbClr val="FF0000"/>
              </a:solidFill>
              <a:latin typeface="Consolas" panose="020B0609020204030204" pitchFamily="49" charset="0"/>
            </a:endParaRPr>
          </a:p>
        </p:txBody>
      </p:sp>
      <p:graphicFrame>
        <p:nvGraphicFramePr>
          <p:cNvPr id="18" name="Table 17"/>
          <p:cNvGraphicFramePr>
            <a:graphicFrameLocks noGrp="1"/>
          </p:cNvGraphicFramePr>
          <p:nvPr/>
        </p:nvGraphicFramePr>
        <p:xfrm>
          <a:off x="9958388" y="5151438"/>
          <a:ext cx="1196975" cy="676276"/>
        </p:xfrm>
        <a:graphic>
          <a:graphicData uri="http://schemas.openxmlformats.org/drawingml/2006/table">
            <a:tbl>
              <a:tblPr/>
              <a:tblGrid>
                <a:gridCol w="1196975">
                  <a:extLst>
                    <a:ext uri="{9D8B030D-6E8A-4147-A177-3AD203B41FA5}">
                      <a16:colId xmlns:a16="http://schemas.microsoft.com/office/drawing/2014/main" val="20000"/>
                    </a:ext>
                  </a:extLst>
                </a:gridCol>
              </a:tblGrid>
              <a:tr h="338138">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100" b="1" i="0" u="none" strike="noStrike" cap="none" normalizeH="0" baseline="0">
                          <a:ln>
                            <a:noFill/>
                          </a:ln>
                          <a:solidFill>
                            <a:srgbClr val="FFFFFF"/>
                          </a:solidFill>
                          <a:effectLst/>
                          <a:latin typeface="Calibri" panose="020F0502020204030204" pitchFamily="34" charset="0"/>
                          <a:ea typeface="宋体" panose="02010600030101010101" pitchFamily="2" charset="-122"/>
                        </a:rPr>
                        <a:t>country</a:t>
                      </a:r>
                      <a:endParaRPr kumimoji="0" lang="en-US" altLang="zh-CN" sz="21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11361" marR="11361" marT="1136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8138">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100" b="0" i="0" u="none" strike="noStrike" cap="none" normalizeH="0" baseline="0">
                          <a:ln>
                            <a:noFill/>
                          </a:ln>
                          <a:solidFill>
                            <a:srgbClr val="000000"/>
                          </a:solidFill>
                          <a:effectLst/>
                          <a:latin typeface="Calibri" panose="020F0502020204030204" pitchFamily="34" charset="0"/>
                          <a:ea typeface="宋体" panose="02010600030101010101" pitchFamily="2" charset="-122"/>
                        </a:rPr>
                        <a:t>USA       </a:t>
                      </a:r>
                    </a:p>
                  </a:txBody>
                  <a:tcPr marL="11361" marR="11361" marT="1136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bl>
          </a:graphicData>
        </a:graphic>
      </p:graphicFrame>
      <p:sp>
        <p:nvSpPr>
          <p:cNvPr id="20" name="Down Arrow 19"/>
          <p:cNvSpPr/>
          <p:nvPr/>
        </p:nvSpPr>
        <p:spPr>
          <a:xfrm>
            <a:off x="10490200" y="3957638"/>
            <a:ext cx="230188" cy="900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zh-CN">
              <a:solidFill>
                <a:srgbClr val="FFFFFF"/>
              </a:solidFill>
            </a:endParaRPr>
          </a:p>
        </p:txBody>
      </p:sp>
      <p:sp>
        <p:nvSpPr>
          <p:cNvPr id="19" name="TextBox 7"/>
          <p:cNvSpPr txBox="1"/>
          <p:nvPr/>
        </p:nvSpPr>
        <p:spPr>
          <a:xfrm>
            <a:off x="7558088" y="1300163"/>
            <a:ext cx="3048000" cy="461962"/>
          </a:xfrm>
          <a:prstGeom prst="rect">
            <a:avLst/>
          </a:prstGeom>
          <a:noFill/>
        </p:spPr>
        <p:txBody>
          <a:bodyPr>
            <a:spAutoFit/>
          </a:bodyPr>
          <a:lstStyle/>
          <a:p>
            <a:pPr eaLnBrk="1" fontAlgn="auto" hangingPunct="1">
              <a:spcBef>
                <a:spcPts val="0"/>
              </a:spcBef>
              <a:spcAft>
                <a:spcPts val="0"/>
              </a:spcAft>
              <a:defRPr/>
            </a:pPr>
            <a:r>
              <a:rPr lang="en-US" sz="2400" b="1" dirty="0">
                <a:solidFill>
                  <a:schemeClr val="tx1">
                    <a:lumMod val="75000"/>
                    <a:lumOff val="25000"/>
                  </a:schemeClr>
                </a:solidFill>
                <a:latin typeface="+mn-lt"/>
              </a:rPr>
              <a:t>Company</a:t>
            </a:r>
          </a:p>
        </p:txBody>
      </p:sp>
      <p:sp>
        <p:nvSpPr>
          <p:cNvPr id="21" name="TextBox 15"/>
          <p:cNvSpPr txBox="1"/>
          <p:nvPr/>
        </p:nvSpPr>
        <p:spPr>
          <a:xfrm>
            <a:off x="1096963" y="1293813"/>
            <a:ext cx="3048000" cy="461962"/>
          </a:xfrm>
          <a:prstGeom prst="rect">
            <a:avLst/>
          </a:prstGeom>
          <a:noFill/>
        </p:spPr>
        <p:txBody>
          <a:bodyPr>
            <a:spAutoFit/>
          </a:bodyPr>
          <a:lstStyle/>
          <a:p>
            <a:pPr eaLnBrk="1" fontAlgn="auto" hangingPunct="1">
              <a:spcBef>
                <a:spcPts val="0"/>
              </a:spcBef>
              <a:spcAft>
                <a:spcPts val="0"/>
              </a:spcAft>
              <a:defRPr/>
            </a:pPr>
            <a:r>
              <a:rPr lang="en-US" sz="2400" b="1" dirty="0">
                <a:solidFill>
                  <a:schemeClr val="tx1">
                    <a:lumMod val="75000"/>
                    <a:lumOff val="25000"/>
                  </a:schemeClr>
                </a:solidFill>
                <a:latin typeface="+mn-lt"/>
              </a:rPr>
              <a:t>Product</a:t>
            </a:r>
          </a:p>
        </p:txBody>
      </p:sp>
      <p:sp>
        <p:nvSpPr>
          <p:cNvPr id="22" name="Rectangle 16"/>
          <p:cNvSpPr/>
          <p:nvPr/>
        </p:nvSpPr>
        <p:spPr>
          <a:xfrm>
            <a:off x="1096963" y="4200525"/>
            <a:ext cx="7608887" cy="10160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0000FF"/>
                </a:solidFill>
                <a:latin typeface="Consolas" panose="020B0609020204030204" pitchFamily="49" charset="0"/>
              </a:rPr>
              <a:t>SELECT DISTINCT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country</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FROM</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product</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company</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WHERE</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manufacturer</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cname</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AND</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category</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FF0000"/>
                </a:solidFill>
                <a:latin typeface="Consolas" panose="020B0609020204030204" pitchFamily="49" charset="0"/>
              </a:rPr>
              <a:t>'Gadgets'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en-US" altLang="en-US">
                <a:solidFill>
                  <a:srgbClr val="000000"/>
                </a:solidFill>
              </a:rPr>
              <a:t>SQL</a:t>
            </a:r>
            <a:r>
              <a:rPr lang="zh-CN" altLang="en-US">
                <a:solidFill>
                  <a:srgbClr val="000000"/>
                </a:solidFill>
              </a:rPr>
              <a:t>中的联接</a:t>
            </a:r>
            <a:endParaRPr lang="en-US" altLang="zh-CN"/>
          </a:p>
        </p:txBody>
      </p:sp>
      <p:sp>
        <p:nvSpPr>
          <p:cNvPr id="60419" name="Content Placeholder 2"/>
          <p:cNvSpPr>
            <a:spLocks noGrp="1"/>
          </p:cNvSpPr>
          <p:nvPr>
            <p:ph idx="1"/>
          </p:nvPr>
        </p:nvSpPr>
        <p:spPr/>
        <p:txBody>
          <a:bodyPr/>
          <a:lstStyle/>
          <a:p>
            <a:r>
              <a:rPr lang="en-US" altLang="zh-CN" sz="2400" dirty="0">
                <a:solidFill>
                  <a:schemeClr val="accent2"/>
                </a:solidFill>
              </a:rPr>
              <a:t>Product (</a:t>
            </a:r>
            <a:r>
              <a:rPr lang="en-US" altLang="zh-CN" sz="2400" u="sng" dirty="0" err="1">
                <a:solidFill>
                  <a:schemeClr val="accent2"/>
                </a:solidFill>
              </a:rPr>
              <a:t>PName</a:t>
            </a:r>
            <a:r>
              <a:rPr lang="en-US" altLang="zh-CN" sz="2400" dirty="0">
                <a:solidFill>
                  <a:schemeClr val="accent2"/>
                </a:solidFill>
              </a:rPr>
              <a:t>,  Price, Category, Manufacturer)</a:t>
            </a:r>
          </a:p>
          <a:p>
            <a:r>
              <a:rPr lang="en-US" altLang="zh-CN" sz="2400" dirty="0">
                <a:solidFill>
                  <a:schemeClr val="accent2"/>
                </a:solidFill>
              </a:rPr>
              <a:t>Purchase (</a:t>
            </a:r>
            <a:r>
              <a:rPr lang="en-US" altLang="zh-CN" sz="2400" u="sng" dirty="0">
                <a:solidFill>
                  <a:schemeClr val="accent2"/>
                </a:solidFill>
              </a:rPr>
              <a:t>Invoice</a:t>
            </a:r>
            <a:r>
              <a:rPr lang="en-US" altLang="zh-CN" sz="2400" dirty="0">
                <a:solidFill>
                  <a:schemeClr val="accent2"/>
                </a:solidFill>
              </a:rPr>
              <a:t>, Buyer,  Seller,  Store,  Product)</a:t>
            </a:r>
          </a:p>
          <a:p>
            <a:r>
              <a:rPr lang="en-US" altLang="zh-CN" sz="2400" dirty="0">
                <a:solidFill>
                  <a:schemeClr val="accent2"/>
                </a:solidFill>
              </a:rPr>
              <a:t>Person(</a:t>
            </a:r>
            <a:r>
              <a:rPr lang="en-US" altLang="zh-CN" sz="2400" u="sng" dirty="0" err="1">
                <a:solidFill>
                  <a:schemeClr val="accent2"/>
                </a:solidFill>
              </a:rPr>
              <a:t>PerName</a:t>
            </a:r>
            <a:r>
              <a:rPr lang="en-US" altLang="zh-CN" sz="2400" dirty="0">
                <a:solidFill>
                  <a:schemeClr val="accent2"/>
                </a:solidFill>
              </a:rPr>
              <a:t>, </a:t>
            </a:r>
            <a:r>
              <a:rPr lang="en-US" altLang="zh-CN" sz="2400" dirty="0" err="1">
                <a:solidFill>
                  <a:schemeClr val="accent2"/>
                </a:solidFill>
              </a:rPr>
              <a:t>PhoneNumber</a:t>
            </a:r>
            <a:r>
              <a:rPr lang="en-US" altLang="zh-CN" sz="2400" dirty="0">
                <a:solidFill>
                  <a:schemeClr val="accent2"/>
                </a:solidFill>
              </a:rPr>
              <a:t>, City)</a:t>
            </a:r>
          </a:p>
          <a:p>
            <a:pPr marL="0" indent="0">
              <a:buNone/>
            </a:pPr>
            <a:endParaRPr lang="en-US" altLang="zh-CN" sz="2400" dirty="0">
              <a:solidFill>
                <a:schemeClr val="accent2"/>
              </a:solidFill>
            </a:endParaRPr>
          </a:p>
          <a:p>
            <a:pPr marL="0" indent="0">
              <a:lnSpc>
                <a:spcPct val="150000"/>
              </a:lnSpc>
              <a:buNone/>
            </a:pPr>
            <a:r>
              <a:rPr lang="zh-CN" altLang="en-US" sz="2400" dirty="0">
                <a:solidFill>
                  <a:schemeClr val="tx1"/>
                </a:solidFill>
              </a:rPr>
              <a:t>查找居住在西雅图购买“</a:t>
            </a:r>
            <a:r>
              <a:rPr lang="en-US" altLang="zh-CN" sz="2400" dirty="0"/>
              <a:t>Gadgets</a:t>
            </a:r>
            <a:r>
              <a:rPr lang="zh-CN" altLang="en-US" sz="2400" dirty="0">
                <a:solidFill>
                  <a:schemeClr val="tx1"/>
                </a:solidFill>
              </a:rPr>
              <a:t>”类产品的人的姓名，以及购买这些产品的商店的名称。</a:t>
            </a:r>
            <a:endParaRPr lang="en-US" altLang="zh-CN" dirty="0">
              <a:solidFill>
                <a:schemeClr val="tx1"/>
              </a:solidFill>
            </a:endParaRPr>
          </a:p>
        </p:txBody>
      </p:sp>
      <p:sp>
        <p:nvSpPr>
          <p:cNvPr id="6042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25</a:t>
            </a:r>
          </a:p>
        </p:txBody>
      </p:sp>
      <p:sp>
        <p:nvSpPr>
          <p:cNvPr id="9" name="Rectangle 7"/>
          <p:cNvSpPr/>
          <p:nvPr/>
        </p:nvSpPr>
        <p:spPr>
          <a:xfrm>
            <a:off x="1096963" y="4700588"/>
            <a:ext cx="7589837" cy="132238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dirty="0">
                <a:solidFill>
                  <a:srgbClr val="0000FF"/>
                </a:solidFill>
                <a:latin typeface="Consolas" panose="020B0609020204030204" pitchFamily="49" charset="0"/>
              </a:rPr>
              <a:t>SELECT</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DISTINCT</a:t>
            </a:r>
            <a:r>
              <a:rPr lang="en-US" altLang="zh-CN" sz="2000" dirty="0">
                <a:solidFill>
                  <a:srgbClr val="000000"/>
                </a:solidFill>
                <a:latin typeface="Consolas" panose="020B0609020204030204" pitchFamily="49" charset="0"/>
              </a:rPr>
              <a:t> </a:t>
            </a:r>
            <a:r>
              <a:rPr lang="en-US" altLang="zh-CN" sz="2000" dirty="0" err="1">
                <a:solidFill>
                  <a:srgbClr val="008080"/>
                </a:solidFill>
                <a:latin typeface="Consolas" panose="020B0609020204030204" pitchFamily="49" charset="0"/>
              </a:rPr>
              <a:t>pername</a:t>
            </a:r>
            <a:r>
              <a:rPr lang="en-US" altLang="zh-CN" sz="2000" dirty="0">
                <a:solidFill>
                  <a:srgbClr val="808080"/>
                </a:solidFill>
                <a:latin typeface="Consolas" panose="020B0609020204030204" pitchFamily="49" charset="0"/>
              </a:rPr>
              <a:t>,</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store</a:t>
            </a:r>
            <a:endParaRPr lang="en-US" altLang="zh-CN" sz="2000" dirty="0">
              <a:solidFill>
                <a:srgbClr val="000000"/>
              </a:solidFill>
              <a:latin typeface="Consolas" panose="020B0609020204030204" pitchFamily="49" charset="0"/>
            </a:endParaRPr>
          </a:p>
          <a:p>
            <a:pPr eaLnBrk="1" hangingPunct="1"/>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FROM</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person</a:t>
            </a:r>
            <a:r>
              <a:rPr lang="en-US" altLang="zh-CN" sz="2000" dirty="0">
                <a:solidFill>
                  <a:srgbClr val="808080"/>
                </a:solidFill>
                <a:latin typeface="Consolas" panose="020B0609020204030204" pitchFamily="49" charset="0"/>
              </a:rPr>
              <a:t>,</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purchase</a:t>
            </a:r>
            <a:r>
              <a:rPr lang="en-US" altLang="zh-CN" sz="2000" dirty="0">
                <a:solidFill>
                  <a:srgbClr val="808080"/>
                </a:solidFill>
                <a:latin typeface="Consolas" panose="020B0609020204030204" pitchFamily="49" charset="0"/>
              </a:rPr>
              <a:t>,</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product</a:t>
            </a:r>
            <a:endParaRPr lang="en-US" altLang="zh-CN" sz="2000" dirty="0">
              <a:solidFill>
                <a:srgbClr val="000000"/>
              </a:solidFill>
              <a:latin typeface="Consolas" panose="020B0609020204030204" pitchFamily="49" charset="0"/>
            </a:endParaRPr>
          </a:p>
          <a:p>
            <a:pPr eaLnBrk="1" hangingPunct="1"/>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WHERE</a:t>
            </a:r>
            <a:r>
              <a:rPr lang="en-US" altLang="zh-CN" sz="2000" dirty="0">
                <a:solidFill>
                  <a:srgbClr val="000000"/>
                </a:solidFill>
                <a:latin typeface="Consolas" panose="020B0609020204030204" pitchFamily="49" charset="0"/>
              </a:rPr>
              <a:t> </a:t>
            </a:r>
            <a:r>
              <a:rPr lang="en-US" altLang="zh-CN" sz="2000" dirty="0" err="1">
                <a:solidFill>
                  <a:srgbClr val="008080"/>
                </a:solidFill>
                <a:latin typeface="Consolas" panose="020B0609020204030204" pitchFamily="49" charset="0"/>
              </a:rPr>
              <a:t>pername</a:t>
            </a:r>
            <a:r>
              <a:rPr lang="en-US" altLang="zh-CN" sz="2000" dirty="0">
                <a:solidFill>
                  <a:srgbClr val="808080"/>
                </a:solidFill>
                <a:latin typeface="Consolas" panose="020B0609020204030204" pitchFamily="49" charset="0"/>
              </a:rPr>
              <a:t>=</a:t>
            </a:r>
            <a:r>
              <a:rPr lang="en-US" altLang="zh-CN" sz="2000" dirty="0">
                <a:solidFill>
                  <a:srgbClr val="008080"/>
                </a:solidFill>
                <a:latin typeface="Consolas" panose="020B0609020204030204" pitchFamily="49" charset="0"/>
              </a:rPr>
              <a:t>buyer</a:t>
            </a:r>
            <a:r>
              <a:rPr lang="en-US" altLang="zh-CN" sz="2000" dirty="0">
                <a:solidFill>
                  <a:srgbClr val="000000"/>
                </a:solidFill>
                <a:latin typeface="Consolas" panose="020B0609020204030204" pitchFamily="49" charset="0"/>
              </a:rPr>
              <a:t> </a:t>
            </a:r>
            <a:r>
              <a:rPr lang="en-US" altLang="zh-CN" sz="2000" dirty="0">
                <a:solidFill>
                  <a:srgbClr val="808080"/>
                </a:solidFill>
                <a:latin typeface="Consolas" panose="020B0609020204030204" pitchFamily="49" charset="0"/>
              </a:rPr>
              <a:t>AND</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product</a:t>
            </a:r>
            <a:r>
              <a:rPr lang="en-US" altLang="zh-CN" sz="2000" dirty="0">
                <a:solidFill>
                  <a:srgbClr val="000000"/>
                </a:solidFill>
                <a:latin typeface="Consolas" panose="020B0609020204030204" pitchFamily="49" charset="0"/>
              </a:rPr>
              <a:t> </a:t>
            </a:r>
            <a:r>
              <a:rPr lang="en-US" altLang="zh-CN" sz="2000" dirty="0">
                <a:solidFill>
                  <a:srgbClr val="808080"/>
                </a:solidFill>
                <a:latin typeface="Consolas" panose="020B0609020204030204" pitchFamily="49" charset="0"/>
              </a:rPr>
              <a:t>=</a:t>
            </a:r>
            <a:r>
              <a:rPr lang="en-US" altLang="zh-CN" sz="2000" dirty="0">
                <a:solidFill>
                  <a:srgbClr val="000000"/>
                </a:solidFill>
                <a:latin typeface="Consolas" panose="020B0609020204030204" pitchFamily="49" charset="0"/>
              </a:rPr>
              <a:t> </a:t>
            </a:r>
            <a:r>
              <a:rPr lang="en-US" altLang="zh-CN" sz="2000" dirty="0" err="1">
                <a:solidFill>
                  <a:srgbClr val="008080"/>
                </a:solidFill>
                <a:latin typeface="Consolas" panose="020B0609020204030204" pitchFamily="49" charset="0"/>
              </a:rPr>
              <a:t>pname</a:t>
            </a:r>
            <a:endParaRPr lang="en-US" altLang="zh-CN" sz="2000" dirty="0">
              <a:solidFill>
                <a:srgbClr val="000000"/>
              </a:solidFill>
              <a:latin typeface="Consolas" panose="020B0609020204030204" pitchFamily="49" charset="0"/>
            </a:endParaRPr>
          </a:p>
          <a:p>
            <a:pPr eaLnBrk="1" hangingPunct="1"/>
            <a:r>
              <a:rPr lang="en-US" altLang="zh-CN" sz="2000" dirty="0">
                <a:solidFill>
                  <a:srgbClr val="808080"/>
                </a:solidFill>
                <a:latin typeface="Consolas" panose="020B0609020204030204" pitchFamily="49" charset="0"/>
              </a:rPr>
              <a:t>       AND </a:t>
            </a:r>
            <a:r>
              <a:rPr lang="en-US" altLang="zh-CN" sz="2000" dirty="0">
                <a:solidFill>
                  <a:srgbClr val="008080"/>
                </a:solidFill>
                <a:latin typeface="Consolas" panose="020B0609020204030204" pitchFamily="49" charset="0"/>
              </a:rPr>
              <a:t>city</a:t>
            </a:r>
            <a:r>
              <a:rPr lang="en-US" altLang="zh-CN" sz="2000" dirty="0">
                <a:solidFill>
                  <a:srgbClr val="808080"/>
                </a:solidFill>
                <a:latin typeface="Consolas" panose="020B0609020204030204" pitchFamily="49" charset="0"/>
              </a:rPr>
              <a:t>=</a:t>
            </a:r>
            <a:r>
              <a:rPr lang="en-US" altLang="zh-CN" sz="2000" dirty="0">
                <a:solidFill>
                  <a:srgbClr val="FF0000"/>
                </a:solidFill>
                <a:latin typeface="Consolas" panose="020B0609020204030204" pitchFamily="49" charset="0"/>
              </a:rPr>
              <a:t>'Seattle'</a:t>
            </a:r>
            <a:r>
              <a:rPr lang="en-US" altLang="zh-CN" sz="2000" dirty="0">
                <a:solidFill>
                  <a:srgbClr val="000000"/>
                </a:solidFill>
                <a:latin typeface="Consolas" panose="020B0609020204030204" pitchFamily="49" charset="0"/>
              </a:rPr>
              <a:t> </a:t>
            </a:r>
            <a:r>
              <a:rPr lang="en-US" altLang="zh-CN" sz="2000" dirty="0">
                <a:solidFill>
                  <a:srgbClr val="808080"/>
                </a:solidFill>
                <a:latin typeface="Consolas" panose="020B0609020204030204" pitchFamily="49" charset="0"/>
              </a:rPr>
              <a:t>AND</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category</a:t>
            </a:r>
            <a:r>
              <a:rPr lang="en-US" altLang="zh-CN" sz="2000" dirty="0">
                <a:solidFill>
                  <a:srgbClr val="808080"/>
                </a:solidFill>
                <a:latin typeface="Consolas" panose="020B0609020204030204" pitchFamily="49" charset="0"/>
              </a:rPr>
              <a:t>=</a:t>
            </a:r>
            <a:r>
              <a:rPr lang="en-US" altLang="zh-CN" sz="2000" dirty="0">
                <a:solidFill>
                  <a:srgbClr val="FF0000"/>
                </a:solidFill>
                <a:latin typeface="Consolas" panose="020B0609020204030204" pitchFamily="49" charset="0"/>
              </a:rPr>
              <a:t>'Gadgets'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en-US" altLang="en-US">
                <a:solidFill>
                  <a:srgbClr val="000000"/>
                </a:solidFill>
              </a:rPr>
              <a:t>SQL</a:t>
            </a:r>
            <a:r>
              <a:rPr lang="zh-CN" altLang="en-US">
                <a:solidFill>
                  <a:srgbClr val="000000"/>
                </a:solidFill>
              </a:rPr>
              <a:t>中的联接</a:t>
            </a:r>
            <a:endParaRPr lang="en-US" altLang="zh-CN"/>
          </a:p>
        </p:txBody>
      </p:sp>
      <p:sp>
        <p:nvSpPr>
          <p:cNvPr id="62467" name="Content Placeholder 2"/>
          <p:cNvSpPr>
            <a:spLocks noGrp="1"/>
          </p:cNvSpPr>
          <p:nvPr>
            <p:ph idx="1"/>
          </p:nvPr>
        </p:nvSpPr>
        <p:spPr/>
        <p:txBody>
          <a:bodyPr/>
          <a:lstStyle/>
          <a:p>
            <a:r>
              <a:rPr lang="zh-CN" altLang="en-US" dirty="0"/>
              <a:t>假设我们有两个大表：</a:t>
            </a:r>
          </a:p>
          <a:p>
            <a:r>
              <a:rPr lang="en-US" altLang="zh-CN" dirty="0">
                <a:solidFill>
                  <a:schemeClr val="accent2"/>
                </a:solidFill>
              </a:rPr>
              <a:t>Accident(</a:t>
            </a:r>
            <a:r>
              <a:rPr lang="en-US" altLang="zh-CN" u="sng" dirty="0" err="1">
                <a:solidFill>
                  <a:schemeClr val="accent2"/>
                </a:solidFill>
              </a:rPr>
              <a:t>ReportNum</a:t>
            </a:r>
            <a:r>
              <a:rPr lang="en-US" altLang="zh-CN" dirty="0">
                <a:solidFill>
                  <a:schemeClr val="accent2"/>
                </a:solidFill>
              </a:rPr>
              <a:t>, Route, Milepost, </a:t>
            </a:r>
            <a:r>
              <a:rPr lang="en-US" altLang="zh-CN" b="1" dirty="0">
                <a:solidFill>
                  <a:schemeClr val="accent2"/>
                </a:solidFill>
              </a:rPr>
              <a:t>Date</a:t>
            </a:r>
            <a:r>
              <a:rPr lang="en-US" altLang="zh-CN" dirty="0">
                <a:solidFill>
                  <a:schemeClr val="accent2"/>
                </a:solidFill>
              </a:rPr>
              <a:t>, Severity)</a:t>
            </a:r>
          </a:p>
          <a:p>
            <a:r>
              <a:rPr lang="en-US" altLang="zh-CN" dirty="0" err="1">
                <a:solidFill>
                  <a:schemeClr val="accent2"/>
                </a:solidFill>
              </a:rPr>
              <a:t>Loopdata</a:t>
            </a:r>
            <a:r>
              <a:rPr lang="en-US" altLang="zh-CN" dirty="0">
                <a:solidFill>
                  <a:schemeClr val="accent2"/>
                </a:solidFill>
              </a:rPr>
              <a:t>(</a:t>
            </a:r>
            <a:r>
              <a:rPr lang="en-US" altLang="zh-CN" u="sng" dirty="0" err="1">
                <a:solidFill>
                  <a:schemeClr val="accent2"/>
                </a:solidFill>
              </a:rPr>
              <a:t>LoopID</a:t>
            </a:r>
            <a:r>
              <a:rPr lang="en-US" altLang="zh-CN" dirty="0">
                <a:solidFill>
                  <a:schemeClr val="accent2"/>
                </a:solidFill>
              </a:rPr>
              <a:t>, </a:t>
            </a:r>
            <a:r>
              <a:rPr lang="en-US" altLang="zh-CN" b="1" u="sng" dirty="0">
                <a:solidFill>
                  <a:schemeClr val="accent2"/>
                </a:solidFill>
              </a:rPr>
              <a:t>Date</a:t>
            </a:r>
            <a:r>
              <a:rPr lang="en-US" altLang="zh-CN" dirty="0">
                <a:solidFill>
                  <a:schemeClr val="accent2"/>
                </a:solidFill>
              </a:rPr>
              <a:t>, </a:t>
            </a:r>
            <a:r>
              <a:rPr lang="en-US" altLang="zh-CN" u="sng" dirty="0">
                <a:solidFill>
                  <a:schemeClr val="accent2"/>
                </a:solidFill>
              </a:rPr>
              <a:t>Time</a:t>
            </a:r>
            <a:r>
              <a:rPr lang="en-US" altLang="zh-CN" dirty="0">
                <a:solidFill>
                  <a:schemeClr val="accent2"/>
                </a:solidFill>
              </a:rPr>
              <a:t>, Speed, Volume)</a:t>
            </a:r>
          </a:p>
          <a:p>
            <a:pPr marL="200025" lvl="1" indent="0">
              <a:buNone/>
            </a:pPr>
            <a:endParaRPr lang="en-US" altLang="zh-CN" sz="2800" dirty="0">
              <a:solidFill>
                <a:srgbClr val="FF0000"/>
              </a:solidFill>
            </a:endParaRPr>
          </a:p>
          <a:p>
            <a:pPr marL="200025" lvl="1" indent="0">
              <a:buNone/>
            </a:pPr>
            <a:r>
              <a:rPr lang="zh-CN" altLang="en-US" sz="2800" dirty="0">
                <a:solidFill>
                  <a:srgbClr val="FF0000"/>
                </a:solidFill>
              </a:rPr>
              <a:t>如果我们只使用公共的“</a:t>
            </a:r>
            <a:r>
              <a:rPr lang="en-US" altLang="zh-CN" sz="2800" dirty="0">
                <a:solidFill>
                  <a:srgbClr val="FF0000"/>
                </a:solidFill>
              </a:rPr>
              <a:t>Date”</a:t>
            </a:r>
            <a:r>
              <a:rPr lang="zh-CN" altLang="en-US" sz="2800" dirty="0">
                <a:solidFill>
                  <a:srgbClr val="FF0000"/>
                </a:solidFill>
              </a:rPr>
              <a:t>属性连接这些表，会发生什么？</a:t>
            </a:r>
            <a:endParaRPr lang="en-US" altLang="zh-CN" sz="2800" dirty="0">
              <a:solidFill>
                <a:srgbClr val="FF0000"/>
              </a:solidFill>
            </a:endParaRPr>
          </a:p>
          <a:p>
            <a:pPr marL="538163" lvl="1">
              <a:lnSpc>
                <a:spcPct val="120000"/>
              </a:lnSpc>
            </a:pPr>
            <a:r>
              <a:rPr lang="zh-CN" altLang="en-US" dirty="0"/>
              <a:t>每天发生多起事故，每天有多个探测器和时间。</a:t>
            </a:r>
          </a:p>
          <a:p>
            <a:pPr marL="538163" lvl="1">
              <a:lnSpc>
                <a:spcPct val="120000"/>
              </a:lnSpc>
            </a:pPr>
            <a:r>
              <a:rPr lang="zh-CN" altLang="en-US" dirty="0"/>
              <a:t>结果：每次事故都将与相应日期收集的所有线圈数据匹配。</a:t>
            </a:r>
          </a:p>
          <a:p>
            <a:pPr marL="538163" lvl="1">
              <a:lnSpc>
                <a:spcPct val="120000"/>
              </a:lnSpc>
            </a:pPr>
            <a:r>
              <a:rPr lang="zh-CN" altLang="en-US" dirty="0"/>
              <a:t>巨大的无用响应，可能的内存过载。</a:t>
            </a:r>
          </a:p>
          <a:p>
            <a:pPr marL="538163" lvl="1">
              <a:lnSpc>
                <a:spcPct val="120000"/>
              </a:lnSpc>
            </a:pPr>
            <a:r>
              <a:rPr lang="zh-CN" altLang="en-US" dirty="0"/>
              <a:t>需要事故时间和线圈位置来完全定义连接。</a:t>
            </a:r>
            <a:endParaRPr lang="en-US" altLang="zh-CN" dirty="0"/>
          </a:p>
        </p:txBody>
      </p:sp>
      <p:sp>
        <p:nvSpPr>
          <p:cNvPr id="6246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en-US" altLang="en-US">
                <a:solidFill>
                  <a:srgbClr val="000000"/>
                </a:solidFill>
              </a:rPr>
              <a:t>SQL</a:t>
            </a:r>
            <a:r>
              <a:rPr lang="zh-CN" altLang="en-US">
                <a:solidFill>
                  <a:srgbClr val="000000"/>
                </a:solidFill>
              </a:rPr>
              <a:t>中的联接</a:t>
            </a:r>
            <a:endParaRPr lang="en-US" altLang="zh-CN"/>
          </a:p>
        </p:txBody>
      </p:sp>
      <mc:AlternateContent xmlns:mc="http://schemas.openxmlformats.org/markup-compatibility/2006">
        <mc:Choice xmlns:a14="http://schemas.microsoft.com/office/drawing/2010/main" Requires="a14">
          <p:sp>
            <p:nvSpPr>
              <p:cNvPr id="64515" name="Content Placeholder 2"/>
              <p:cNvSpPr>
                <a:spLocks noGrp="1"/>
              </p:cNvSpPr>
              <p:nvPr>
                <p:ph idx="1"/>
              </p:nvPr>
            </p:nvSpPr>
            <p:spPr/>
            <p:txBody>
              <a:bodyPr/>
              <a:lstStyle/>
              <a:p>
                <a:r>
                  <a:rPr lang="zh-CN" altLang="en-US" dirty="0"/>
                  <a:t>内部连接</a:t>
                </a:r>
              </a:p>
              <a:p>
                <a:pPr lvl="1"/>
                <a:r>
                  <a:rPr lang="zh-CN" altLang="en-US" dirty="0"/>
                  <a:t>交叉连接</a:t>
                </a:r>
                <a:r>
                  <a:rPr lang="en-US" altLang="zh-CN" dirty="0"/>
                  <a:t>Cross join</a:t>
                </a:r>
              </a:p>
              <a:p>
                <a:pPr lvl="1"/>
                <a14:m>
                  <m:oMath xmlns:m="http://schemas.openxmlformats.org/officeDocument/2006/math">
                    <m:r>
                      <m:rPr>
                        <m:sty m:val="p"/>
                      </m:rPr>
                      <a:rPr lang="el-GR" altLang="zh-CN" i="1" dirty="0" smtClean="0">
                        <a:latin typeface="Cambria Math" panose="02040503050406030204" pitchFamily="18" charset="0"/>
                        <a:ea typeface="Cambria Math" panose="02040503050406030204" pitchFamily="18" charset="0"/>
                      </a:rPr>
                      <m:t>Θ</m:t>
                    </m:r>
                  </m:oMath>
                </a14:m>
                <a:r>
                  <a:rPr lang="en-US" altLang="zh-CN" dirty="0"/>
                  <a:t>-</a:t>
                </a:r>
                <a:r>
                  <a:rPr lang="zh-CN" altLang="en-US" dirty="0"/>
                  <a:t>连接</a:t>
                </a:r>
                <a:r>
                  <a:rPr lang="en-US" altLang="zh-CN" dirty="0"/>
                  <a:t>Theta join</a:t>
                </a:r>
              </a:p>
              <a:p>
                <a:pPr lvl="1"/>
                <a:r>
                  <a:rPr lang="zh-CN" altLang="en-US" dirty="0"/>
                  <a:t>自然连接 </a:t>
                </a:r>
                <a:r>
                  <a:rPr lang="en-US" altLang="zh-CN" dirty="0"/>
                  <a:t>Natural join</a:t>
                </a:r>
              </a:p>
              <a:p>
                <a:pPr lvl="1"/>
                <a:endParaRPr lang="zh-CN" altLang="en-US" dirty="0"/>
              </a:p>
              <a:p>
                <a:r>
                  <a:rPr lang="zh-CN" altLang="en-US" dirty="0"/>
                  <a:t> </a:t>
                </a:r>
              </a:p>
              <a:p>
                <a:r>
                  <a:rPr lang="zh-CN" altLang="en-US" dirty="0"/>
                  <a:t> </a:t>
                </a:r>
              </a:p>
              <a:p>
                <a:pPr lvl="1"/>
                <a:endParaRPr lang="en-US" altLang="zh-CN" dirty="0"/>
              </a:p>
              <a:p>
                <a:pPr lvl="1"/>
                <a:r>
                  <a:rPr lang="zh-CN" altLang="en-US" dirty="0"/>
                  <a:t>内部连接可以在</a:t>
                </a:r>
                <a:r>
                  <a:rPr lang="en-US" altLang="zh-CN" dirty="0">
                    <a:solidFill>
                      <a:srgbClr val="0000FF"/>
                    </a:solidFill>
                  </a:rPr>
                  <a:t>FROM</a:t>
                </a:r>
                <a:r>
                  <a:rPr lang="zh-CN" altLang="en-US" dirty="0"/>
                  <a:t>或 </a:t>
                </a:r>
                <a:r>
                  <a:rPr lang="en-US" altLang="zh-CN" dirty="0">
                    <a:solidFill>
                      <a:srgbClr val="0000FF"/>
                    </a:solidFill>
                  </a:rPr>
                  <a:t>WHERE</a:t>
                </a:r>
                <a:r>
                  <a:rPr lang="en-US" altLang="zh-CN" dirty="0"/>
                  <a:t> </a:t>
                </a:r>
                <a:r>
                  <a:rPr lang="zh-CN" altLang="en-US" dirty="0"/>
                  <a:t>子句中指定。</a:t>
                </a:r>
                <a:endParaRPr lang="en-US" altLang="zh-CN" dirty="0"/>
              </a:p>
              <a:p>
                <a:pPr lvl="1"/>
                <a:r>
                  <a:rPr lang="zh-CN" altLang="en-US" dirty="0"/>
                  <a:t>外部连接只能在</a:t>
                </a:r>
                <a:r>
                  <a:rPr lang="en-US" altLang="zh-CN" dirty="0"/>
                  <a:t> </a:t>
                </a:r>
                <a:r>
                  <a:rPr lang="en-US" altLang="zh-CN" dirty="0">
                    <a:solidFill>
                      <a:srgbClr val="0000FF"/>
                    </a:solidFill>
                  </a:rPr>
                  <a:t>FROM</a:t>
                </a:r>
                <a:r>
                  <a:rPr lang="zh-CN" altLang="en-US" dirty="0"/>
                  <a:t>子句中指定。</a:t>
                </a:r>
                <a:endParaRPr lang="en-US" altLang="zh-CN" dirty="0"/>
              </a:p>
            </p:txBody>
          </p:sp>
        </mc:Choice>
        <mc:Fallback>
          <p:sp>
            <p:nvSpPr>
              <p:cNvPr id="64515" name="Content Placeholder 2"/>
              <p:cNvSpPr>
                <a:spLocks noGrp="1" noRot="1" noChangeAspect="1" noMove="1" noResize="1" noEditPoints="1" noAdjustHandles="1" noChangeArrowheads="1" noChangeShapeType="1" noTextEdit="1"/>
              </p:cNvSpPr>
              <p:nvPr>
                <p:ph idx="1"/>
              </p:nvPr>
            </p:nvSpPr>
            <p:spPr>
              <a:blipFill>
                <a:blip r:embed="rId3"/>
                <a:stretch>
                  <a:fillRect l="-424" t="-2651"/>
                </a:stretch>
              </a:blipFill>
            </p:spPr>
            <p:txBody>
              <a:bodyPr/>
              <a:lstStyle/>
              <a:p>
                <a:r>
                  <a:rPr lang="zh-CN" altLang="en-US">
                    <a:noFill/>
                  </a:rPr>
                  <a:t> </a:t>
                </a:r>
              </a:p>
            </p:txBody>
          </p:sp>
        </mc:Fallback>
      </mc:AlternateContent>
      <p:sp>
        <p:nvSpPr>
          <p:cNvPr id="6451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27</a:t>
            </a:r>
          </a:p>
        </p:txBody>
      </p:sp>
      <p:sp>
        <p:nvSpPr>
          <p:cNvPr id="64519" name="Content Placeholder 2"/>
          <p:cNvSpPr txBox="1">
            <a:spLocks/>
          </p:cNvSpPr>
          <p:nvPr/>
        </p:nvSpPr>
        <p:spPr bwMode="auto">
          <a:xfrm>
            <a:off x="6057900" y="1241425"/>
            <a:ext cx="5097463"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fontAlgn="base">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fontAlgn="base">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fontAlgn="base">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fontAlgn="base">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dirty="0"/>
              <a:t>外部连接</a:t>
            </a:r>
          </a:p>
          <a:p>
            <a:pPr lvl="1" defTabSz="914400" eaLnBrk="1" hangingPunct="1"/>
            <a:r>
              <a:rPr lang="zh-CN" altLang="en-US" dirty="0"/>
              <a:t>全外连接</a:t>
            </a:r>
            <a:r>
              <a:rPr lang="en-US" altLang="zh-CN" dirty="0"/>
              <a:t>Full outer join</a:t>
            </a:r>
          </a:p>
          <a:p>
            <a:pPr lvl="1" defTabSz="914400" eaLnBrk="1" hangingPunct="1"/>
            <a:r>
              <a:rPr lang="zh-CN" altLang="en-US" dirty="0"/>
              <a:t>右外连接</a:t>
            </a:r>
            <a:r>
              <a:rPr lang="en-US" altLang="zh-CN" dirty="0"/>
              <a:t>Right outer join</a:t>
            </a:r>
          </a:p>
          <a:p>
            <a:pPr lvl="1" defTabSz="914400" eaLnBrk="1" hangingPunct="1"/>
            <a:r>
              <a:rPr lang="zh-CN" altLang="en-US" dirty="0"/>
              <a:t>左外连接</a:t>
            </a:r>
            <a:r>
              <a:rPr lang="en-US" altLang="zh-CN" dirty="0"/>
              <a:t>Left outer join</a:t>
            </a:r>
          </a:p>
        </p:txBody>
      </p:sp>
      <p:pic>
        <p:nvPicPr>
          <p:cNvPr id="64520"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1413" y="2571750"/>
            <a:ext cx="29368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8"/>
          <p:cNvSpPr/>
          <p:nvPr/>
        </p:nvSpPr>
        <p:spPr>
          <a:xfrm>
            <a:off x="1096963" y="3546475"/>
            <a:ext cx="6103937" cy="10160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0000FF"/>
                </a:solidFill>
                <a:latin typeface="Consolas" panose="020B0609020204030204" pitchFamily="49" charset="0"/>
              </a:rPr>
              <a:t>SELECT</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FROM</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product</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JOIN</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company</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ON</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manufacturer</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cname</a:t>
            </a:r>
            <a:r>
              <a:rPr lang="en-US" altLang="zh-CN" sz="2000">
                <a:solidFill>
                  <a:srgbClr val="000000"/>
                </a:solidFill>
                <a:latin typeface="Consolas" panose="020B0609020204030204" pitchFamily="49"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zh-CN" altLang="en-US">
                <a:solidFill>
                  <a:schemeClr val="tx1">
                    <a:lumMod val="75000"/>
                    <a:lumOff val="25000"/>
                  </a:schemeClr>
                </a:solidFill>
              </a:rPr>
              <a:t>内部联接</a:t>
            </a:r>
            <a:endParaRPr lang="en-US" dirty="0">
              <a:solidFill>
                <a:schemeClr val="tx1">
                  <a:lumMod val="75000"/>
                  <a:lumOff val="25000"/>
                </a:schemeClr>
              </a:solidFill>
            </a:endParaRPr>
          </a:p>
        </p:txBody>
      </p:sp>
      <p:sp>
        <p:nvSpPr>
          <p:cNvPr id="66563" name="Content Placeholder 2"/>
          <p:cNvSpPr>
            <a:spLocks noGrp="1"/>
          </p:cNvSpPr>
          <p:nvPr>
            <p:ph idx="1"/>
          </p:nvPr>
        </p:nvSpPr>
        <p:spPr>
          <a:xfrm>
            <a:off x="1096963" y="1241425"/>
            <a:ext cx="10058400" cy="1344613"/>
          </a:xfrm>
        </p:spPr>
        <p:txBody>
          <a:bodyPr/>
          <a:lstStyle/>
          <a:p>
            <a:r>
              <a:rPr lang="zh-CN" altLang="en-US" dirty="0"/>
              <a:t>“内连接</a:t>
            </a:r>
            <a:r>
              <a:rPr lang="en-US" altLang="zh-CN" dirty="0"/>
              <a:t>Inner join”</a:t>
            </a:r>
            <a:r>
              <a:rPr lang="zh-CN" altLang="en-US" dirty="0"/>
              <a:t> 意味着我们只返回两个表的“</a:t>
            </a:r>
            <a:r>
              <a:rPr lang="en-US" altLang="zh-CN" dirty="0"/>
              <a:t>ON”</a:t>
            </a:r>
            <a:r>
              <a:rPr lang="zh-CN" altLang="en-US" dirty="0"/>
              <a:t>子句都为真的行。也就是说，只返回两个表中都匹配的行。</a:t>
            </a:r>
            <a:endParaRPr lang="en-US" altLang="zh-CN" dirty="0"/>
          </a:p>
        </p:txBody>
      </p:sp>
      <p:sp>
        <p:nvSpPr>
          <p:cNvPr id="665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28</a:t>
            </a:r>
          </a:p>
        </p:txBody>
      </p:sp>
      <p:pic>
        <p:nvPicPr>
          <p:cNvPr id="6656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9338" y="2705100"/>
            <a:ext cx="5075237"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4497388" y="4187825"/>
            <a:ext cx="506412" cy="461963"/>
          </a:xfrm>
          <a:prstGeom prst="rect">
            <a:avLst/>
          </a:prstGeom>
          <a:noFill/>
        </p:spPr>
        <p:txBody>
          <a:bodyPr wrap="none">
            <a:spAutoFit/>
          </a:bodyPr>
          <a:lstStyle/>
          <a:p>
            <a:pPr eaLnBrk="1" fontAlgn="auto" hangingPunct="1">
              <a:spcBef>
                <a:spcPts val="0"/>
              </a:spcBef>
              <a:spcAft>
                <a:spcPts val="0"/>
              </a:spcAft>
              <a:defRPr/>
            </a:pPr>
            <a:r>
              <a:rPr lang="en-US" sz="2400">
                <a:ln w="0"/>
                <a:effectLst>
                  <a:outerShdw blurRad="38100" dist="19050" dir="2700000" algn="tl" rotWithShape="0">
                    <a:schemeClr val="dk1">
                      <a:alpha val="40000"/>
                    </a:schemeClr>
                  </a:outerShdw>
                </a:effectLst>
                <a:latin typeface="+mn-lt"/>
              </a:rPr>
              <a:t>R1</a:t>
            </a:r>
            <a:endParaRPr lang="en-US" sz="2400" dirty="0">
              <a:ln w="0"/>
              <a:effectLst>
                <a:outerShdw blurRad="38100" dist="19050" dir="2700000" algn="tl" rotWithShape="0">
                  <a:schemeClr val="dk1">
                    <a:alpha val="40000"/>
                  </a:schemeClr>
                </a:outerShdw>
              </a:effectLst>
              <a:latin typeface="+mn-lt"/>
            </a:endParaRPr>
          </a:p>
        </p:txBody>
      </p:sp>
      <p:sp>
        <p:nvSpPr>
          <p:cNvPr id="10" name="TextBox 9"/>
          <p:cNvSpPr txBox="1"/>
          <p:nvPr/>
        </p:nvSpPr>
        <p:spPr>
          <a:xfrm>
            <a:off x="7254875" y="4187825"/>
            <a:ext cx="506870" cy="461665"/>
          </a:xfrm>
          <a:prstGeom prst="rect">
            <a:avLst/>
          </a:prstGeom>
          <a:noFill/>
        </p:spPr>
        <p:txBody>
          <a:bodyPr wrap="none">
            <a:spAutoFit/>
          </a:bodyPr>
          <a:lstStyle/>
          <a:p>
            <a:pPr eaLnBrk="1" fontAlgn="auto" hangingPunct="1">
              <a:spcBef>
                <a:spcPts val="0"/>
              </a:spcBef>
              <a:spcAft>
                <a:spcPts val="0"/>
              </a:spcAft>
              <a:defRPr/>
            </a:pPr>
            <a:r>
              <a:rPr lang="en-US" sz="2400" dirty="0">
                <a:ln w="0"/>
                <a:effectLst>
                  <a:outerShdw blurRad="38100" dist="19050" dir="2700000" algn="tl" rotWithShape="0">
                    <a:schemeClr val="dk1">
                      <a:alpha val="40000"/>
                    </a:schemeClr>
                  </a:outerShdw>
                </a:effectLst>
                <a:latin typeface="+mn-lt"/>
              </a:rPr>
              <a:t>R2</a:t>
            </a:r>
          </a:p>
        </p:txBody>
      </p:sp>
      <p:sp>
        <p:nvSpPr>
          <p:cNvPr id="11" name="TextBox 10"/>
          <p:cNvSpPr txBox="1"/>
          <p:nvPr/>
        </p:nvSpPr>
        <p:spPr>
          <a:xfrm>
            <a:off x="5873750" y="4187825"/>
            <a:ext cx="506870" cy="461665"/>
          </a:xfrm>
          <a:prstGeom prst="rect">
            <a:avLst/>
          </a:prstGeom>
          <a:noFill/>
        </p:spPr>
        <p:txBody>
          <a:bodyPr wrap="none">
            <a:spAutoFit/>
          </a:bodyPr>
          <a:lstStyle/>
          <a:p>
            <a:pPr eaLnBrk="1" fontAlgn="auto" hangingPunct="1">
              <a:spcBef>
                <a:spcPts val="0"/>
              </a:spcBef>
              <a:spcAft>
                <a:spcPts val="0"/>
              </a:spcAft>
              <a:defRPr/>
            </a:pPr>
            <a:r>
              <a:rPr lang="en-US" altLang="zh-CN" sz="2400" dirty="0">
                <a:ln w="0"/>
                <a:effectLst>
                  <a:outerShdw blurRad="38100" dist="25400" dir="5400000" algn="ctr" rotWithShape="0">
                    <a:srgbClr val="6E747A">
                      <a:alpha val="43000"/>
                    </a:srgbClr>
                  </a:outerShdw>
                </a:effectLst>
                <a:latin typeface="+mn-lt"/>
              </a:rPr>
              <a:t>R3</a:t>
            </a:r>
            <a:endParaRPr lang="en-US" sz="2400" dirty="0">
              <a:ln w="0"/>
              <a:effectLst>
                <a:outerShdw blurRad="38100" dist="25400" dir="5400000" algn="ctr" rotWithShape="0">
                  <a:srgbClr val="6E747A">
                    <a:alpha val="43000"/>
                  </a:srgbClr>
                </a:outerShdw>
              </a:effectLst>
              <a:latin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zh-CN" altLang="en-US">
                <a:solidFill>
                  <a:schemeClr val="tx1">
                    <a:lumMod val="75000"/>
                    <a:lumOff val="25000"/>
                  </a:schemeClr>
                </a:solidFill>
              </a:rPr>
              <a:t>交叉连接</a:t>
            </a:r>
            <a:endParaRPr lang="en-US" dirty="0">
              <a:solidFill>
                <a:schemeClr val="tx1">
                  <a:lumMod val="75000"/>
                  <a:lumOff val="25000"/>
                </a:schemeClr>
              </a:solidFill>
            </a:endParaRPr>
          </a:p>
        </p:txBody>
      </p:sp>
      <p:sp>
        <p:nvSpPr>
          <p:cNvPr id="68611" name="Content Placeholder 2"/>
          <p:cNvSpPr>
            <a:spLocks noGrp="1"/>
          </p:cNvSpPr>
          <p:nvPr>
            <p:ph idx="1"/>
          </p:nvPr>
        </p:nvSpPr>
        <p:spPr/>
        <p:txBody>
          <a:bodyPr/>
          <a:lstStyle/>
          <a:p>
            <a:r>
              <a:rPr lang="zh-CN" altLang="en-US" dirty="0"/>
              <a:t>交叉连接也被称为笛卡尔积</a:t>
            </a:r>
            <a:r>
              <a:rPr lang="en-US" altLang="zh-CN" dirty="0"/>
              <a:t>(</a:t>
            </a:r>
            <a:r>
              <a:rPr lang="en-US" altLang="zh-CN" dirty="0">
                <a:solidFill>
                  <a:schemeClr val="accent2"/>
                </a:solidFill>
              </a:rPr>
              <a:t>Cartesian product</a:t>
            </a:r>
            <a:r>
              <a:rPr lang="en-US" altLang="zh-CN" dirty="0"/>
              <a:t>)</a:t>
            </a:r>
            <a:r>
              <a:rPr lang="zh-CN" altLang="en-US" dirty="0"/>
              <a:t>：</a:t>
            </a:r>
          </a:p>
          <a:p>
            <a:r>
              <a:rPr lang="zh-CN" altLang="en-US" dirty="0"/>
              <a:t> </a:t>
            </a:r>
          </a:p>
          <a:p>
            <a:r>
              <a:rPr lang="zh-CN" altLang="en-US" dirty="0"/>
              <a:t>在关系代数中</a:t>
            </a:r>
            <a:r>
              <a:rPr lang="en-US" altLang="zh-CN" dirty="0"/>
              <a:t>R3 :=R1 CROSS JOIN R2 </a:t>
            </a:r>
          </a:p>
          <a:p>
            <a:pPr marL="449263" lvl="1"/>
            <a:r>
              <a:rPr lang="zh-CN" altLang="en-US" dirty="0"/>
              <a:t>无连接字段。</a:t>
            </a:r>
          </a:p>
          <a:p>
            <a:pPr marL="449263" lvl="1"/>
            <a:r>
              <a:rPr lang="zh-CN" altLang="en-US" dirty="0"/>
              <a:t>将</a:t>
            </a:r>
            <a:r>
              <a:rPr lang="en-US" altLang="zh-CN" dirty="0"/>
              <a:t>R1</a:t>
            </a:r>
            <a:r>
              <a:rPr lang="zh-CN" altLang="en-US" dirty="0"/>
              <a:t>的每个元组 </a:t>
            </a:r>
            <a:r>
              <a:rPr lang="en-US" altLang="zh-CN" i="1" dirty="0"/>
              <a:t>t</a:t>
            </a:r>
            <a:r>
              <a:rPr lang="en-US" altLang="zh-CN" i="1" baseline="-25000" dirty="0"/>
              <a:t>1,I</a:t>
            </a:r>
            <a:r>
              <a:rPr lang="en-US" altLang="zh-CN" i="1" dirty="0"/>
              <a:t> </a:t>
            </a:r>
            <a:r>
              <a:rPr lang="zh-CN" altLang="en-US" dirty="0"/>
              <a:t>与</a:t>
            </a:r>
            <a:r>
              <a:rPr lang="en-US" altLang="zh-CN" dirty="0"/>
              <a:t>R2</a:t>
            </a:r>
            <a:r>
              <a:rPr lang="zh-CN" altLang="en-US" dirty="0"/>
              <a:t>的每个元组 </a:t>
            </a:r>
            <a:r>
              <a:rPr lang="en-US" altLang="zh-CN" i="1" dirty="0"/>
              <a:t>t</a:t>
            </a:r>
            <a:r>
              <a:rPr lang="en-US" altLang="zh-CN" i="1" baseline="-25000" dirty="0"/>
              <a:t>2,j </a:t>
            </a:r>
            <a:r>
              <a:rPr lang="zh-CN" altLang="en-US" dirty="0"/>
              <a:t>配对。</a:t>
            </a:r>
          </a:p>
          <a:p>
            <a:pPr marL="449263" lvl="1"/>
            <a:r>
              <a:rPr lang="zh-CN" altLang="en-US" dirty="0"/>
              <a:t>串联 </a:t>
            </a:r>
            <a:r>
              <a:rPr lang="en-US" altLang="zh-CN" i="1" dirty="0"/>
              <a:t>t</a:t>
            </a:r>
            <a:r>
              <a:rPr lang="en-US" altLang="zh-CN" i="1" baseline="-25000" dirty="0"/>
              <a:t>1,i</a:t>
            </a:r>
            <a:r>
              <a:rPr lang="en-US" altLang="zh-CN" i="1" dirty="0"/>
              <a:t>t</a:t>
            </a:r>
            <a:r>
              <a:rPr lang="en-US" altLang="zh-CN" i="1" baseline="-25000" dirty="0"/>
              <a:t>2,j </a:t>
            </a:r>
            <a:r>
              <a:rPr lang="zh-CN" altLang="en-US" dirty="0"/>
              <a:t>是</a:t>
            </a:r>
            <a:r>
              <a:rPr lang="en-US" altLang="zh-CN" dirty="0"/>
              <a:t>R3</a:t>
            </a:r>
            <a:r>
              <a:rPr lang="zh-CN" altLang="en-US" dirty="0"/>
              <a:t>的元组。</a:t>
            </a:r>
          </a:p>
          <a:p>
            <a:pPr marL="449263" lvl="1"/>
            <a:r>
              <a:rPr lang="zh-CN" altLang="en-US" dirty="0"/>
              <a:t> </a:t>
            </a:r>
            <a:r>
              <a:rPr lang="en-US" altLang="zh-CN" dirty="0"/>
              <a:t>R3</a:t>
            </a:r>
            <a:r>
              <a:rPr lang="zh-CN" altLang="en-US" dirty="0"/>
              <a:t>的模式是</a:t>
            </a:r>
            <a:r>
              <a:rPr lang="en-US" altLang="zh-CN" dirty="0"/>
              <a:t>R1</a:t>
            </a:r>
            <a:r>
              <a:rPr lang="zh-CN" altLang="en-US" dirty="0"/>
              <a:t>和</a:t>
            </a:r>
            <a:r>
              <a:rPr lang="en-US" altLang="zh-CN" dirty="0"/>
              <a:t>R2</a:t>
            </a:r>
            <a:r>
              <a:rPr lang="zh-CN" altLang="en-US" dirty="0"/>
              <a:t>的属性，按顺序。</a:t>
            </a:r>
          </a:p>
          <a:p>
            <a:pPr marL="449263" lvl="1"/>
            <a:r>
              <a:rPr lang="zh-CN" altLang="en-US" dirty="0"/>
              <a:t>但是要注意</a:t>
            </a:r>
            <a:r>
              <a:rPr lang="en-US" altLang="zh-CN" dirty="0"/>
              <a:t>R1</a:t>
            </a:r>
            <a:r>
              <a:rPr lang="zh-CN" altLang="en-US" dirty="0"/>
              <a:t>和</a:t>
            </a:r>
            <a:r>
              <a:rPr lang="en-US" altLang="zh-CN" dirty="0"/>
              <a:t>R2</a:t>
            </a:r>
            <a:r>
              <a:rPr lang="zh-CN" altLang="en-US" dirty="0"/>
              <a:t>中同名的属性 </a:t>
            </a:r>
            <a:r>
              <a:rPr lang="en-US" altLang="zh-CN" dirty="0"/>
              <a:t>A </a:t>
            </a:r>
            <a:r>
              <a:rPr lang="zh-CN" altLang="en-US" dirty="0"/>
              <a:t>：使用 </a:t>
            </a:r>
            <a:r>
              <a:rPr lang="en-US" altLang="zh-CN" dirty="0"/>
              <a:t>R1. A </a:t>
            </a:r>
            <a:r>
              <a:rPr lang="zh-CN" altLang="en-US" dirty="0"/>
              <a:t>和 </a:t>
            </a:r>
            <a:r>
              <a:rPr lang="en-US" altLang="zh-CN" dirty="0"/>
              <a:t>R2. A </a:t>
            </a:r>
            <a:r>
              <a:rPr lang="zh-CN" altLang="en-US" dirty="0"/>
              <a:t>。</a:t>
            </a:r>
            <a:endParaRPr lang="en-US" altLang="zh-CN" dirty="0"/>
          </a:p>
        </p:txBody>
      </p:sp>
      <p:sp>
        <p:nvSpPr>
          <p:cNvPr id="6861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a:solidFill>
                  <a:schemeClr val="tx1">
                    <a:lumMod val="75000"/>
                    <a:lumOff val="25000"/>
                  </a:schemeClr>
                </a:solidFill>
              </a:rPr>
              <a:t>SQL</a:t>
            </a:r>
            <a:r>
              <a:rPr lang="zh-CN" altLang="en-US">
                <a:solidFill>
                  <a:schemeClr val="tx1">
                    <a:lumMod val="75000"/>
                    <a:lumOff val="25000"/>
                  </a:schemeClr>
                </a:solidFill>
              </a:rPr>
              <a:t>简介</a:t>
            </a:r>
            <a:endParaRPr lang="en-US" dirty="0">
              <a:solidFill>
                <a:schemeClr val="tx1">
                  <a:lumMod val="75000"/>
                  <a:lumOff val="25000"/>
                </a:schemeClr>
              </a:solidFill>
            </a:endParaRPr>
          </a:p>
        </p:txBody>
      </p:sp>
      <p:sp>
        <p:nvSpPr>
          <p:cNvPr id="15363" name="Content Placeholder 2"/>
          <p:cNvSpPr>
            <a:spLocks noGrp="1"/>
          </p:cNvSpPr>
          <p:nvPr>
            <p:ph idx="1"/>
          </p:nvPr>
        </p:nvSpPr>
        <p:spPr>
          <a:xfrm>
            <a:off x="1096963" y="1241425"/>
            <a:ext cx="10058400" cy="5392738"/>
          </a:xfrm>
        </p:spPr>
        <p:txBody>
          <a:bodyPr/>
          <a:lstStyle/>
          <a:p>
            <a:r>
              <a:rPr lang="en-US" altLang="zh-CN" b="1" dirty="0"/>
              <a:t>SQL</a:t>
            </a:r>
            <a:r>
              <a:rPr lang="zh-CN" altLang="en-US" b="1" dirty="0"/>
              <a:t>是一种非常高级的语言</a:t>
            </a:r>
          </a:p>
          <a:p>
            <a:pPr lvl="1"/>
            <a:r>
              <a:rPr lang="zh-CN" altLang="en-US" dirty="0"/>
              <a:t> </a:t>
            </a:r>
            <a:r>
              <a:rPr lang="en-US" altLang="zh-CN" dirty="0"/>
              <a:t>SQL</a:t>
            </a:r>
            <a:r>
              <a:rPr lang="zh-CN" altLang="en-US" dirty="0"/>
              <a:t>采用一种类似表的结构，这有助于程序员避免指定传统编程语言中需要的大量数据操作细节。</a:t>
            </a:r>
            <a:endParaRPr lang="en-US" altLang="zh-CN" dirty="0"/>
          </a:p>
          <a:p>
            <a:pPr lvl="1"/>
            <a:r>
              <a:rPr lang="en-US" altLang="zh-CN" dirty="0"/>
              <a:t>SQL</a:t>
            </a:r>
            <a:r>
              <a:rPr lang="zh-CN" altLang="en-US" dirty="0"/>
              <a:t>查询得到了很好的“优化”，产生了高效的查询执行。</a:t>
            </a:r>
          </a:p>
          <a:p>
            <a:pPr>
              <a:spcBef>
                <a:spcPts val="1800"/>
              </a:spcBef>
            </a:pPr>
            <a:r>
              <a:rPr lang="zh-CN" altLang="en-US" b="1" dirty="0"/>
              <a:t> </a:t>
            </a:r>
            <a:r>
              <a:rPr lang="en-US" altLang="zh-CN" b="1" dirty="0"/>
              <a:t>SQL</a:t>
            </a:r>
            <a:r>
              <a:rPr lang="zh-CN" altLang="en-US" b="1" dirty="0"/>
              <a:t>方言</a:t>
            </a:r>
          </a:p>
          <a:p>
            <a:pPr lvl="1">
              <a:buClr>
                <a:srgbClr val="1CADE4"/>
              </a:buClr>
            </a:pPr>
            <a:r>
              <a:rPr lang="zh-CN" altLang="en-US" dirty="0"/>
              <a:t> </a:t>
            </a:r>
            <a:r>
              <a:rPr lang="en-US" altLang="zh-CN" dirty="0"/>
              <a:t>SQL</a:t>
            </a:r>
          </a:p>
          <a:p>
            <a:pPr lvl="1">
              <a:buClr>
                <a:srgbClr val="1CADE4"/>
              </a:buClr>
            </a:pPr>
            <a:r>
              <a:rPr lang="en-US" altLang="zh-CN" dirty="0"/>
              <a:t> SQL-92</a:t>
            </a:r>
            <a:r>
              <a:rPr lang="zh-CN" altLang="en-US" dirty="0"/>
              <a:t>（</a:t>
            </a:r>
            <a:r>
              <a:rPr lang="en-US" altLang="zh-CN" dirty="0"/>
              <a:t>SQL2</a:t>
            </a:r>
            <a:r>
              <a:rPr lang="zh-CN" altLang="en-US" dirty="0"/>
              <a:t>）</a:t>
            </a:r>
            <a:endParaRPr lang="en-US" altLang="zh-CN" dirty="0"/>
          </a:p>
          <a:p>
            <a:pPr lvl="1">
              <a:buClr>
                <a:srgbClr val="1CADE4"/>
              </a:buClr>
            </a:pPr>
            <a:r>
              <a:rPr lang="en-US" altLang="zh-CN" dirty="0"/>
              <a:t> SQL-99</a:t>
            </a:r>
            <a:r>
              <a:rPr lang="zh-CN" altLang="en-US" dirty="0"/>
              <a:t>（</a:t>
            </a:r>
            <a:r>
              <a:rPr lang="en-US" altLang="zh-CN" dirty="0"/>
              <a:t>SQL3</a:t>
            </a:r>
            <a:r>
              <a:rPr lang="zh-CN" altLang="en-US" dirty="0"/>
              <a:t>）</a:t>
            </a:r>
            <a:endParaRPr lang="en-US" altLang="zh-CN" dirty="0"/>
          </a:p>
          <a:p>
            <a:pPr lvl="1">
              <a:buClr>
                <a:srgbClr val="1CADE4"/>
              </a:buClr>
            </a:pPr>
            <a:r>
              <a:rPr lang="en-US" altLang="zh-CN" dirty="0"/>
              <a:t> T-SQL</a:t>
            </a:r>
            <a:r>
              <a:rPr lang="zh-CN" altLang="en-US" dirty="0"/>
              <a:t>（</a:t>
            </a:r>
            <a:r>
              <a:rPr lang="en-US" altLang="zh-CN" dirty="0"/>
              <a:t>Transact-SQL</a:t>
            </a:r>
            <a:r>
              <a:rPr lang="zh-CN" altLang="en-US" dirty="0"/>
              <a:t>）</a:t>
            </a:r>
            <a:r>
              <a:rPr lang="en-US" altLang="zh-CN" dirty="0"/>
              <a:t>–Microsoft SQL Server </a:t>
            </a:r>
          </a:p>
          <a:p>
            <a:pPr>
              <a:spcBef>
                <a:spcPts val="1800"/>
              </a:spcBef>
            </a:pPr>
            <a:r>
              <a:rPr lang="zh-CN" altLang="en-US" b="1" dirty="0"/>
              <a:t>不区分大小写</a:t>
            </a:r>
            <a:endParaRPr lang="en-US" altLang="zh-CN" b="1" dirty="0"/>
          </a:p>
          <a:p>
            <a:pPr lvl="1">
              <a:buClr>
                <a:srgbClr val="1CADE4"/>
              </a:buClr>
            </a:pPr>
            <a:r>
              <a:rPr lang="zh-CN" altLang="en-US" dirty="0"/>
              <a:t>  </a:t>
            </a:r>
            <a:r>
              <a:rPr lang="en-US" altLang="zh-CN" dirty="0"/>
              <a:t>SQL</a:t>
            </a:r>
            <a:r>
              <a:rPr lang="zh-CN" altLang="en-US" dirty="0"/>
              <a:t>将大小写字母视为同一个字母。</a:t>
            </a:r>
            <a:endParaRPr lang="en-US" altLang="zh-CN" dirty="0"/>
          </a:p>
        </p:txBody>
      </p:sp>
      <p:sp>
        <p:nvSpPr>
          <p:cNvPr id="153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zh-CN" altLang="en-US">
                <a:solidFill>
                  <a:schemeClr val="bg1"/>
                </a:solidFill>
              </a:rPr>
              <a:t>三</a:t>
            </a:r>
            <a:endParaRPr lang="en-US" altLang="zh-CN">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zh-CN" altLang="en-US">
                <a:solidFill>
                  <a:schemeClr val="tx1">
                    <a:lumMod val="75000"/>
                    <a:lumOff val="25000"/>
                  </a:schemeClr>
                </a:solidFill>
              </a:rPr>
              <a:t>交叉连接</a:t>
            </a:r>
            <a:endParaRPr lang="en-US" dirty="0">
              <a:solidFill>
                <a:schemeClr val="tx1">
                  <a:lumMod val="75000"/>
                  <a:lumOff val="25000"/>
                </a:schemeClr>
              </a:solidFill>
            </a:endParaRPr>
          </a:p>
        </p:txBody>
      </p:sp>
      <p:sp>
        <p:nvSpPr>
          <p:cNvPr id="70659" name="Content Placeholder 2"/>
          <p:cNvSpPr>
            <a:spLocks noGrp="1"/>
          </p:cNvSpPr>
          <p:nvPr>
            <p:ph idx="1"/>
          </p:nvPr>
        </p:nvSpPr>
        <p:spPr>
          <a:xfrm>
            <a:off x="1096963" y="1241425"/>
            <a:ext cx="10058400" cy="2354263"/>
          </a:xfrm>
        </p:spPr>
        <p:txBody>
          <a:bodyPr/>
          <a:lstStyle/>
          <a:p>
            <a:r>
              <a:rPr lang="zh-CN" altLang="en-US" dirty="0">
                <a:solidFill>
                  <a:srgbClr val="FF0000"/>
                </a:solidFill>
              </a:rPr>
              <a:t>交叉连接在哪里使用？</a:t>
            </a:r>
            <a:endParaRPr lang="en-US" altLang="zh-CN" dirty="0">
              <a:solidFill>
                <a:srgbClr val="FF0000"/>
              </a:solidFill>
            </a:endParaRPr>
          </a:p>
          <a:p>
            <a:pPr>
              <a:lnSpc>
                <a:spcPct val="120000"/>
              </a:lnSpc>
              <a:spcBef>
                <a:spcPts val="2400"/>
              </a:spcBef>
            </a:pPr>
            <a:r>
              <a:rPr lang="zh-CN" altLang="en-US" dirty="0"/>
              <a:t>首先，考虑内部联接的工作方式 </a:t>
            </a:r>
            <a:r>
              <a:rPr lang="en-US" altLang="zh-CN" dirty="0"/>
              <a:t>= </a:t>
            </a:r>
            <a:r>
              <a:rPr lang="zh-CN" altLang="en-US" dirty="0"/>
              <a:t>匹配所有可能的行，然后只返回与 </a:t>
            </a:r>
            <a:r>
              <a:rPr lang="en-US" altLang="zh-CN" dirty="0">
                <a:solidFill>
                  <a:schemeClr val="accent2"/>
                </a:solidFill>
              </a:rPr>
              <a:t>WHERE </a:t>
            </a:r>
            <a:r>
              <a:rPr lang="zh-CN" altLang="en-US" dirty="0"/>
              <a:t>子句中条件匹配的行。</a:t>
            </a:r>
            <a:endParaRPr lang="en-US" altLang="zh-CN" dirty="0"/>
          </a:p>
        </p:txBody>
      </p:sp>
      <p:sp>
        <p:nvSpPr>
          <p:cNvPr id="7066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30</a:t>
            </a:r>
          </a:p>
        </p:txBody>
      </p:sp>
      <p:sp>
        <p:nvSpPr>
          <p:cNvPr id="47" name="Rectangle 46"/>
          <p:cNvSpPr/>
          <p:nvPr/>
        </p:nvSpPr>
        <p:spPr>
          <a:xfrm>
            <a:off x="1096963" y="3754438"/>
            <a:ext cx="4851400" cy="1816100"/>
          </a:xfrm>
          <a:prstGeom prst="rect">
            <a:avLst/>
          </a:prstGeom>
        </p:spPr>
        <p:txBody>
          <a:bodyPr>
            <a:spAutoFit/>
          </a:bodyPr>
          <a:lstStyle/>
          <a:p>
            <a:pPr eaLnBrk="1" fontAlgn="auto" hangingPunct="1">
              <a:spcBef>
                <a:spcPts val="0"/>
              </a:spcBef>
              <a:spcAft>
                <a:spcPts val="0"/>
              </a:spcAft>
              <a:defRPr/>
            </a:pPr>
            <a:r>
              <a:rPr lang="zh-CN" altLang="en-US" sz="2800" dirty="0">
                <a:solidFill>
                  <a:schemeClr val="tx1">
                    <a:lumMod val="75000"/>
                    <a:lumOff val="25000"/>
                  </a:schemeClr>
                </a:solidFill>
                <a:latin typeface="+mn-lt"/>
              </a:rPr>
              <a:t>如果在 </a:t>
            </a:r>
            <a:r>
              <a:rPr lang="en-US" altLang="zh-CN" sz="2800" dirty="0">
                <a:solidFill>
                  <a:schemeClr val="accent2"/>
                </a:solidFill>
              </a:rPr>
              <a:t>FROM </a:t>
            </a:r>
            <a:r>
              <a:rPr lang="zh-CN" altLang="en-US" sz="2800" dirty="0">
                <a:solidFill>
                  <a:schemeClr val="tx1">
                    <a:lumMod val="75000"/>
                    <a:lumOff val="25000"/>
                  </a:schemeClr>
                </a:solidFill>
                <a:latin typeface="+mn-lt"/>
              </a:rPr>
              <a:t>子句中包含一个表，而没有在 </a:t>
            </a:r>
            <a:r>
              <a:rPr lang="en-US" altLang="zh-CN" sz="2800" dirty="0">
                <a:solidFill>
                  <a:schemeClr val="accent2"/>
                </a:solidFill>
              </a:rPr>
              <a:t>WHERE </a:t>
            </a:r>
            <a:r>
              <a:rPr lang="zh-CN" altLang="en-US" sz="2800" dirty="0">
                <a:solidFill>
                  <a:schemeClr val="tx1">
                    <a:lumMod val="75000"/>
                    <a:lumOff val="25000"/>
                  </a:schemeClr>
                </a:solidFill>
                <a:latin typeface="+mn-lt"/>
              </a:rPr>
              <a:t>子句中指定联接条件，则会产生交叉联接。</a:t>
            </a:r>
            <a:endParaRPr lang="en-US" sz="2800" dirty="0">
              <a:solidFill>
                <a:schemeClr val="tx1">
                  <a:lumMod val="75000"/>
                  <a:lumOff val="25000"/>
                </a:schemeClr>
              </a:solidFill>
              <a:latin typeface="+mn-lt"/>
            </a:endParaRPr>
          </a:p>
        </p:txBody>
      </p:sp>
      <p:graphicFrame>
        <p:nvGraphicFramePr>
          <p:cNvPr id="48" name="Table 47"/>
          <p:cNvGraphicFramePr>
            <a:graphicFrameLocks noGrp="1"/>
          </p:cNvGraphicFramePr>
          <p:nvPr/>
        </p:nvGraphicFramePr>
        <p:xfrm>
          <a:off x="6356350" y="3921125"/>
          <a:ext cx="1811338" cy="1482724"/>
        </p:xfrm>
        <a:graphic>
          <a:graphicData uri="http://schemas.openxmlformats.org/drawingml/2006/table">
            <a:tbl>
              <a:tblPr firstRow="1" bandRow="1">
                <a:tableStyleId>{5C22544A-7EE6-4342-B048-85BDC9FD1C3A}</a:tableStyleId>
              </a:tblPr>
              <a:tblGrid>
                <a:gridCol w="1811338">
                  <a:extLst>
                    <a:ext uri="{9D8B030D-6E8A-4147-A177-3AD203B41FA5}">
                      <a16:colId xmlns:a16="http://schemas.microsoft.com/office/drawing/2014/main" val="20000"/>
                    </a:ext>
                  </a:extLst>
                </a:gridCol>
              </a:tblGrid>
              <a:tr h="370681">
                <a:tc>
                  <a:txBody>
                    <a:bodyPr/>
                    <a:lstStyle/>
                    <a:p>
                      <a:r>
                        <a:rPr lang="en-US" sz="1800" dirty="0"/>
                        <a:t>Table 1</a:t>
                      </a:r>
                    </a:p>
                  </a:txBody>
                  <a:tcPr marL="91459" marR="91459" marT="45700" marB="45700"/>
                </a:tc>
                <a:extLst>
                  <a:ext uri="{0D108BD9-81ED-4DB2-BD59-A6C34878D82A}">
                    <a16:rowId xmlns:a16="http://schemas.microsoft.com/office/drawing/2014/main" val="10000"/>
                  </a:ext>
                </a:extLst>
              </a:tr>
              <a:tr h="370681">
                <a:tc>
                  <a:txBody>
                    <a:bodyPr/>
                    <a:lstStyle/>
                    <a:p>
                      <a:r>
                        <a:rPr lang="en-US" sz="1800" dirty="0"/>
                        <a:t>1</a:t>
                      </a:r>
                    </a:p>
                  </a:txBody>
                  <a:tcPr marL="91459" marR="91459" marT="45700" marB="45700"/>
                </a:tc>
                <a:extLst>
                  <a:ext uri="{0D108BD9-81ED-4DB2-BD59-A6C34878D82A}">
                    <a16:rowId xmlns:a16="http://schemas.microsoft.com/office/drawing/2014/main" val="10001"/>
                  </a:ext>
                </a:extLst>
              </a:tr>
              <a:tr h="370681">
                <a:tc>
                  <a:txBody>
                    <a:bodyPr/>
                    <a:lstStyle/>
                    <a:p>
                      <a:r>
                        <a:rPr lang="en-US" sz="1800" dirty="0"/>
                        <a:t>2</a:t>
                      </a:r>
                    </a:p>
                  </a:txBody>
                  <a:tcPr marL="91459" marR="91459" marT="45700" marB="45700"/>
                </a:tc>
                <a:extLst>
                  <a:ext uri="{0D108BD9-81ED-4DB2-BD59-A6C34878D82A}">
                    <a16:rowId xmlns:a16="http://schemas.microsoft.com/office/drawing/2014/main" val="10002"/>
                  </a:ext>
                </a:extLst>
              </a:tr>
              <a:tr h="370681">
                <a:tc>
                  <a:txBody>
                    <a:bodyPr/>
                    <a:lstStyle/>
                    <a:p>
                      <a:r>
                        <a:rPr lang="en-US" sz="1800" dirty="0"/>
                        <a:t>3</a:t>
                      </a:r>
                    </a:p>
                  </a:txBody>
                  <a:tcPr marL="91459" marR="91459" marT="45700" marB="45700"/>
                </a:tc>
                <a:extLst>
                  <a:ext uri="{0D108BD9-81ED-4DB2-BD59-A6C34878D82A}">
                    <a16:rowId xmlns:a16="http://schemas.microsoft.com/office/drawing/2014/main" val="10003"/>
                  </a:ext>
                </a:extLst>
              </a:tr>
            </a:tbl>
          </a:graphicData>
        </a:graphic>
      </p:graphicFrame>
      <p:graphicFrame>
        <p:nvGraphicFramePr>
          <p:cNvPr id="49" name="Table 48"/>
          <p:cNvGraphicFramePr>
            <a:graphicFrameLocks noGrp="1"/>
          </p:cNvGraphicFramePr>
          <p:nvPr/>
        </p:nvGraphicFramePr>
        <p:xfrm>
          <a:off x="9344025" y="3921125"/>
          <a:ext cx="1811338" cy="1482724"/>
        </p:xfrm>
        <a:graphic>
          <a:graphicData uri="http://schemas.openxmlformats.org/drawingml/2006/table">
            <a:tbl>
              <a:tblPr firstRow="1" bandRow="1">
                <a:tableStyleId>{5C22544A-7EE6-4342-B048-85BDC9FD1C3A}</a:tableStyleId>
              </a:tblPr>
              <a:tblGrid>
                <a:gridCol w="1811338">
                  <a:extLst>
                    <a:ext uri="{9D8B030D-6E8A-4147-A177-3AD203B41FA5}">
                      <a16:colId xmlns:a16="http://schemas.microsoft.com/office/drawing/2014/main" val="20000"/>
                    </a:ext>
                  </a:extLst>
                </a:gridCol>
              </a:tblGrid>
              <a:tr h="370681">
                <a:tc>
                  <a:txBody>
                    <a:bodyPr/>
                    <a:lstStyle/>
                    <a:p>
                      <a:r>
                        <a:rPr lang="en-US" sz="1800" dirty="0"/>
                        <a:t>Table 2</a:t>
                      </a:r>
                    </a:p>
                  </a:txBody>
                  <a:tcPr marL="91459" marR="91459" marT="45700" marB="45700"/>
                </a:tc>
                <a:extLst>
                  <a:ext uri="{0D108BD9-81ED-4DB2-BD59-A6C34878D82A}">
                    <a16:rowId xmlns:a16="http://schemas.microsoft.com/office/drawing/2014/main" val="10000"/>
                  </a:ext>
                </a:extLst>
              </a:tr>
              <a:tr h="370681">
                <a:tc>
                  <a:txBody>
                    <a:bodyPr/>
                    <a:lstStyle/>
                    <a:p>
                      <a:r>
                        <a:rPr lang="en-US" sz="1800" dirty="0"/>
                        <a:t>A</a:t>
                      </a:r>
                    </a:p>
                  </a:txBody>
                  <a:tcPr marL="91459" marR="91459" marT="45700" marB="45700"/>
                </a:tc>
                <a:extLst>
                  <a:ext uri="{0D108BD9-81ED-4DB2-BD59-A6C34878D82A}">
                    <a16:rowId xmlns:a16="http://schemas.microsoft.com/office/drawing/2014/main" val="10001"/>
                  </a:ext>
                </a:extLst>
              </a:tr>
              <a:tr h="370681">
                <a:tc>
                  <a:txBody>
                    <a:bodyPr/>
                    <a:lstStyle/>
                    <a:p>
                      <a:r>
                        <a:rPr lang="en-US" sz="1800" dirty="0"/>
                        <a:t>B</a:t>
                      </a:r>
                    </a:p>
                  </a:txBody>
                  <a:tcPr marL="91459" marR="91459" marT="45700" marB="45700"/>
                </a:tc>
                <a:extLst>
                  <a:ext uri="{0D108BD9-81ED-4DB2-BD59-A6C34878D82A}">
                    <a16:rowId xmlns:a16="http://schemas.microsoft.com/office/drawing/2014/main" val="10002"/>
                  </a:ext>
                </a:extLst>
              </a:tr>
              <a:tr h="370681">
                <a:tc>
                  <a:txBody>
                    <a:bodyPr/>
                    <a:lstStyle/>
                    <a:p>
                      <a:r>
                        <a:rPr lang="en-US" sz="1800" dirty="0"/>
                        <a:t>C</a:t>
                      </a:r>
                    </a:p>
                  </a:txBody>
                  <a:tcPr marL="91459" marR="91459" marT="45700" marB="45700"/>
                </a:tc>
                <a:extLst>
                  <a:ext uri="{0D108BD9-81ED-4DB2-BD59-A6C34878D82A}">
                    <a16:rowId xmlns:a16="http://schemas.microsoft.com/office/drawing/2014/main" val="10003"/>
                  </a:ext>
                </a:extLst>
              </a:tr>
            </a:tbl>
          </a:graphicData>
        </a:graphic>
      </p:graphicFrame>
      <p:cxnSp>
        <p:nvCxnSpPr>
          <p:cNvPr id="51" name="Straight Connector 50"/>
          <p:cNvCxnSpPr/>
          <p:nvPr/>
        </p:nvCxnSpPr>
        <p:spPr>
          <a:xfrm>
            <a:off x="8167688" y="4459288"/>
            <a:ext cx="1176337"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11" name="Straight Connector 10"/>
          <p:cNvCxnSpPr/>
          <p:nvPr/>
        </p:nvCxnSpPr>
        <p:spPr>
          <a:xfrm>
            <a:off x="8167688" y="4846638"/>
            <a:ext cx="1176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167688" y="5221288"/>
            <a:ext cx="1176337" cy="0"/>
          </a:xfrm>
          <a:prstGeom prst="line">
            <a:avLst/>
          </a:prstGeom>
          <a:ln>
            <a:solidFill>
              <a:schemeClr val="tx2">
                <a:lumMod val="60000"/>
                <a:lumOff val="40000"/>
              </a:schemeClr>
            </a:solidFill>
          </a:ln>
        </p:spPr>
        <p:style>
          <a:lnRef idx="1">
            <a:schemeClr val="accent6"/>
          </a:lnRef>
          <a:fillRef idx="0">
            <a:schemeClr val="accent6"/>
          </a:fillRef>
          <a:effectRef idx="0">
            <a:schemeClr val="accent6"/>
          </a:effectRef>
          <a:fontRef idx="minor">
            <a:schemeClr val="tx1"/>
          </a:fontRef>
        </p:style>
      </p:cxnSp>
      <p:cxnSp>
        <p:nvCxnSpPr>
          <p:cNvPr id="13" name="Straight Connector 12"/>
          <p:cNvCxnSpPr/>
          <p:nvPr/>
        </p:nvCxnSpPr>
        <p:spPr>
          <a:xfrm>
            <a:off x="8167688" y="4459288"/>
            <a:ext cx="1176337" cy="387350"/>
          </a:xfrm>
          <a:prstGeom prst="line">
            <a:avLst/>
          </a:prstGeom>
        </p:spPr>
        <p:style>
          <a:lnRef idx="1">
            <a:schemeClr val="accent5"/>
          </a:lnRef>
          <a:fillRef idx="0">
            <a:schemeClr val="accent5"/>
          </a:fillRef>
          <a:effectRef idx="0">
            <a:schemeClr val="accent5"/>
          </a:effectRef>
          <a:fontRef idx="minor">
            <a:schemeClr val="tx1"/>
          </a:fontRef>
        </p:style>
      </p:cxnSp>
      <p:cxnSp>
        <p:nvCxnSpPr>
          <p:cNvPr id="16" name="Straight Connector 15"/>
          <p:cNvCxnSpPr/>
          <p:nvPr/>
        </p:nvCxnSpPr>
        <p:spPr>
          <a:xfrm>
            <a:off x="8167688" y="4459288"/>
            <a:ext cx="1176337" cy="762000"/>
          </a:xfrm>
          <a:prstGeom prst="line">
            <a:avLst/>
          </a:prstGeom>
        </p:spPr>
        <p:style>
          <a:lnRef idx="1">
            <a:schemeClr val="accent5"/>
          </a:lnRef>
          <a:fillRef idx="0">
            <a:schemeClr val="accent5"/>
          </a:fillRef>
          <a:effectRef idx="0">
            <a:schemeClr val="accent5"/>
          </a:effectRef>
          <a:fontRef idx="minor">
            <a:schemeClr val="tx1"/>
          </a:fontRef>
        </p:style>
      </p:cxnSp>
      <p:cxnSp>
        <p:nvCxnSpPr>
          <p:cNvPr id="19" name="Straight Connector 18"/>
          <p:cNvCxnSpPr/>
          <p:nvPr/>
        </p:nvCxnSpPr>
        <p:spPr>
          <a:xfrm flipV="1">
            <a:off x="8167688" y="4459288"/>
            <a:ext cx="1176337" cy="387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167688" y="4846638"/>
            <a:ext cx="1176337" cy="374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8167688" y="4459288"/>
            <a:ext cx="1176337" cy="762000"/>
          </a:xfrm>
          <a:prstGeom prst="line">
            <a:avLst/>
          </a:prstGeom>
          <a:ln>
            <a:solidFill>
              <a:schemeClr val="tx2">
                <a:lumMod val="60000"/>
                <a:lumOff val="40000"/>
              </a:schemeClr>
            </a:solidFill>
          </a:ln>
        </p:spPr>
        <p:style>
          <a:lnRef idx="1">
            <a:schemeClr val="accent6"/>
          </a:lnRef>
          <a:fillRef idx="0">
            <a:schemeClr val="accent6"/>
          </a:fillRef>
          <a:effectRef idx="0">
            <a:schemeClr val="accent6"/>
          </a:effectRef>
          <a:fontRef idx="minor">
            <a:schemeClr val="tx1"/>
          </a:fontRef>
        </p:style>
      </p:cxnSp>
      <p:cxnSp>
        <p:nvCxnSpPr>
          <p:cNvPr id="33" name="Straight Connector 32"/>
          <p:cNvCxnSpPr/>
          <p:nvPr/>
        </p:nvCxnSpPr>
        <p:spPr>
          <a:xfrm flipV="1">
            <a:off x="8167688" y="4846638"/>
            <a:ext cx="1176337" cy="374650"/>
          </a:xfrm>
          <a:prstGeom prst="line">
            <a:avLst/>
          </a:prstGeom>
          <a:ln>
            <a:solidFill>
              <a:schemeClr val="tx2">
                <a:lumMod val="60000"/>
                <a:lumOff val="40000"/>
              </a:schemeClr>
            </a:solidFill>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zh-CN" altLang="en-US" dirty="0">
                <a:solidFill>
                  <a:schemeClr val="tx1">
                    <a:lumMod val="75000"/>
                    <a:lumOff val="25000"/>
                  </a:schemeClr>
                </a:solidFill>
              </a:rPr>
              <a:t>交叉连接</a:t>
            </a:r>
            <a:endParaRPr lang="en-US" dirty="0">
              <a:solidFill>
                <a:schemeClr val="tx1">
                  <a:lumMod val="75000"/>
                  <a:lumOff val="25000"/>
                </a:schemeClr>
              </a:solidFill>
            </a:endParaRPr>
          </a:p>
        </p:txBody>
      </p:sp>
      <p:sp>
        <p:nvSpPr>
          <p:cNvPr id="72707" name="Content Placeholder 2"/>
          <p:cNvSpPr>
            <a:spLocks noGrp="1"/>
          </p:cNvSpPr>
          <p:nvPr>
            <p:ph idx="1"/>
          </p:nvPr>
        </p:nvSpPr>
        <p:spPr/>
        <p:txBody>
          <a:bodyPr/>
          <a:lstStyle/>
          <a:p>
            <a:pPr marL="0" indent="0">
              <a:lnSpc>
                <a:spcPct val="120000"/>
              </a:lnSpc>
              <a:spcBef>
                <a:spcPts val="2400"/>
              </a:spcBef>
              <a:spcAft>
                <a:spcPts val="1800"/>
              </a:spcAft>
              <a:buNone/>
            </a:pPr>
            <a:r>
              <a:rPr lang="zh-CN" altLang="en-US" dirty="0"/>
              <a:t>示例：假设你正在管理计算机实验室，部门刚刚购买了一个软件列表。</a:t>
            </a:r>
          </a:p>
          <a:p>
            <a:pPr marL="0" indent="0">
              <a:lnSpc>
                <a:spcPct val="120000"/>
              </a:lnSpc>
              <a:spcBef>
                <a:spcPts val="2400"/>
              </a:spcBef>
              <a:spcAft>
                <a:spcPts val="1800"/>
              </a:spcAft>
              <a:buNone/>
            </a:pPr>
            <a:r>
              <a:rPr lang="zh-CN" altLang="en-US" dirty="0"/>
              <a:t>您希望确保所有软件都安装在所有计算机上。</a:t>
            </a:r>
          </a:p>
          <a:p>
            <a:pPr marL="0" indent="0">
              <a:lnSpc>
                <a:spcPct val="120000"/>
              </a:lnSpc>
              <a:spcBef>
                <a:spcPts val="2400"/>
              </a:spcBef>
              <a:spcAft>
                <a:spcPts val="1800"/>
              </a:spcAft>
              <a:buNone/>
            </a:pPr>
            <a:r>
              <a:rPr lang="zh-CN" altLang="en-US" dirty="0"/>
              <a:t>在这种情况下，您可以将计算机表与软件许可证表交叉联接，以创建任务清单。</a:t>
            </a:r>
            <a:endParaRPr lang="en-US" altLang="zh-CN" dirty="0"/>
          </a:p>
        </p:txBody>
      </p:sp>
      <p:sp>
        <p:nvSpPr>
          <p:cNvPr id="7270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zh-CN" altLang="en-US">
                <a:solidFill>
                  <a:schemeClr val="tx1">
                    <a:lumMod val="75000"/>
                    <a:lumOff val="25000"/>
                  </a:schemeClr>
                </a:solidFill>
              </a:rPr>
              <a:t>交叉连接</a:t>
            </a:r>
            <a:endParaRPr lang="en-US" dirty="0">
              <a:solidFill>
                <a:schemeClr val="tx1">
                  <a:lumMod val="75000"/>
                  <a:lumOff val="25000"/>
                </a:schemeClr>
              </a:solidFill>
            </a:endParaRPr>
          </a:p>
        </p:txBody>
      </p:sp>
      <p:sp>
        <p:nvSpPr>
          <p:cNvPr id="3" name="Content Placeholder 2"/>
          <p:cNvSpPr>
            <a:spLocks noGrp="1"/>
          </p:cNvSpPr>
          <p:nvPr>
            <p:ph idx="1"/>
          </p:nvPr>
        </p:nvSpPr>
        <p:spPr>
          <a:xfrm>
            <a:off x="1096963" y="4603664"/>
            <a:ext cx="4805073" cy="1955800"/>
          </a:xfrm>
        </p:spPr>
        <p:txBody>
          <a:bodyPr>
            <a:normAutofit fontScale="92500"/>
          </a:bodyPr>
          <a:lstStyle/>
          <a:p>
            <a:pPr marL="0" indent="0">
              <a:lnSpc>
                <a:spcPct val="80000"/>
              </a:lnSpc>
              <a:buNone/>
            </a:pPr>
            <a:r>
              <a:rPr lang="zh-CN" altLang="en-US" dirty="0"/>
              <a:t>结果</a:t>
            </a:r>
            <a:endParaRPr lang="en-US" altLang="zh-CN" dirty="0"/>
          </a:p>
          <a:p>
            <a:pPr lvl="1">
              <a:lnSpc>
                <a:spcPct val="120000"/>
              </a:lnSpc>
            </a:pPr>
            <a:r>
              <a:rPr lang="zh-CN" altLang="en-US" dirty="0"/>
              <a:t>对于从现有数据中创建表非常有用。</a:t>
            </a:r>
            <a:endParaRPr lang="en-US" altLang="zh-CN" dirty="0"/>
          </a:p>
          <a:p>
            <a:pPr lvl="1">
              <a:lnSpc>
                <a:spcPct val="120000"/>
              </a:lnSpc>
            </a:pPr>
            <a:r>
              <a:rPr lang="zh-CN" altLang="en-US" dirty="0"/>
              <a:t>在实践中使用频率相对较低（仍需了解）。</a:t>
            </a:r>
            <a:endParaRPr lang="en-US" altLang="zh-CN" dirty="0"/>
          </a:p>
        </p:txBody>
      </p:sp>
      <p:sp>
        <p:nvSpPr>
          <p:cNvPr id="7475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32</a:t>
            </a:r>
          </a:p>
        </p:txBody>
      </p:sp>
      <p:graphicFrame>
        <p:nvGraphicFramePr>
          <p:cNvPr id="7" name="Table 6"/>
          <p:cNvGraphicFramePr>
            <a:graphicFrameLocks noGrp="1"/>
          </p:cNvGraphicFramePr>
          <p:nvPr/>
        </p:nvGraphicFramePr>
        <p:xfrm>
          <a:off x="1096963" y="1719263"/>
          <a:ext cx="10058400" cy="1004889"/>
        </p:xfrm>
        <a:graphic>
          <a:graphicData uri="http://schemas.openxmlformats.org/drawingml/2006/table">
            <a:tbl>
              <a:tblPr/>
              <a:tblGrid>
                <a:gridCol w="1747837">
                  <a:extLst>
                    <a:ext uri="{9D8B030D-6E8A-4147-A177-3AD203B41FA5}">
                      <a16:colId xmlns:a16="http://schemas.microsoft.com/office/drawing/2014/main" val="20000"/>
                    </a:ext>
                  </a:extLst>
                </a:gridCol>
                <a:gridCol w="1746250">
                  <a:extLst>
                    <a:ext uri="{9D8B030D-6E8A-4147-A177-3AD203B41FA5}">
                      <a16:colId xmlns:a16="http://schemas.microsoft.com/office/drawing/2014/main" val="20001"/>
                    </a:ext>
                  </a:extLst>
                </a:gridCol>
                <a:gridCol w="1747838">
                  <a:extLst>
                    <a:ext uri="{9D8B030D-6E8A-4147-A177-3AD203B41FA5}">
                      <a16:colId xmlns:a16="http://schemas.microsoft.com/office/drawing/2014/main" val="20002"/>
                    </a:ext>
                  </a:extLst>
                </a:gridCol>
                <a:gridCol w="1746250">
                  <a:extLst>
                    <a:ext uri="{9D8B030D-6E8A-4147-A177-3AD203B41FA5}">
                      <a16:colId xmlns:a16="http://schemas.microsoft.com/office/drawing/2014/main" val="20003"/>
                    </a:ext>
                  </a:extLst>
                </a:gridCol>
                <a:gridCol w="3070225">
                  <a:extLst>
                    <a:ext uri="{9D8B030D-6E8A-4147-A177-3AD203B41FA5}">
                      <a16:colId xmlns:a16="http://schemas.microsoft.com/office/drawing/2014/main" val="20004"/>
                    </a:ext>
                  </a:extLst>
                </a:gridCol>
              </a:tblGrid>
              <a:tr h="33496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ComputerID</a:t>
                      </a:r>
                      <a:endParaRPr kumimoji="0" lang="en-US" altLang="zh-CN" sz="18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Make</a:t>
                      </a:r>
                      <a:endParaRPr kumimoji="0" lang="en-US" altLang="zh-CN" sz="18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Model</a:t>
                      </a:r>
                      <a:endParaRPr kumimoji="0" lang="en-US" altLang="zh-CN" sz="18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Year</a:t>
                      </a:r>
                      <a:endParaRPr kumimoji="0" lang="en-US" altLang="zh-CN" sz="18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OperatingSystem</a:t>
                      </a:r>
                      <a:endParaRPr kumimoji="0" lang="en-US" altLang="zh-CN" sz="18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496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001</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Dell</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OptiPlex 9010</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2012</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Windows 10 64bit</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33496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002</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Dell</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OptiPlex 9030</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2014</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Windows 10 64bit</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nvGraphicFramePr>
        <p:xfrm>
          <a:off x="1096963" y="3262313"/>
          <a:ext cx="10058400" cy="1006475"/>
        </p:xfrm>
        <a:graphic>
          <a:graphicData uri="http://schemas.openxmlformats.org/drawingml/2006/table">
            <a:tbl>
              <a:tblPr/>
              <a:tblGrid>
                <a:gridCol w="2011362">
                  <a:extLst>
                    <a:ext uri="{9D8B030D-6E8A-4147-A177-3AD203B41FA5}">
                      <a16:colId xmlns:a16="http://schemas.microsoft.com/office/drawing/2014/main" val="20000"/>
                    </a:ext>
                  </a:extLst>
                </a:gridCol>
                <a:gridCol w="2012950">
                  <a:extLst>
                    <a:ext uri="{9D8B030D-6E8A-4147-A177-3AD203B41FA5}">
                      <a16:colId xmlns:a16="http://schemas.microsoft.com/office/drawing/2014/main" val="20001"/>
                    </a:ext>
                  </a:extLst>
                </a:gridCol>
                <a:gridCol w="2011363">
                  <a:extLst>
                    <a:ext uri="{9D8B030D-6E8A-4147-A177-3AD203B41FA5}">
                      <a16:colId xmlns:a16="http://schemas.microsoft.com/office/drawing/2014/main" val="20002"/>
                    </a:ext>
                  </a:extLst>
                </a:gridCol>
                <a:gridCol w="2011362">
                  <a:extLst>
                    <a:ext uri="{9D8B030D-6E8A-4147-A177-3AD203B41FA5}">
                      <a16:colId xmlns:a16="http://schemas.microsoft.com/office/drawing/2014/main" val="20003"/>
                    </a:ext>
                  </a:extLst>
                </a:gridCol>
                <a:gridCol w="2011363">
                  <a:extLst>
                    <a:ext uri="{9D8B030D-6E8A-4147-A177-3AD203B41FA5}">
                      <a16:colId xmlns:a16="http://schemas.microsoft.com/office/drawing/2014/main" val="20004"/>
                    </a:ext>
                  </a:extLst>
                </a:gridCol>
              </a:tblGrid>
              <a:tr h="3587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rgbClr val="FFFFFF"/>
                          </a:solidFill>
                          <a:effectLst/>
                          <a:latin typeface="Calibri" panose="020F0502020204030204" pitchFamily="34" charset="0"/>
                          <a:ea typeface="宋体" panose="02010600030101010101" pitchFamily="2" charset="-122"/>
                        </a:rPr>
                        <a:t>SoftwareID</a:t>
                      </a:r>
                      <a:endParaRPr kumimoji="0" lang="en-US" altLang="zh-CN" sz="2000" b="1"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Name</a:t>
                      </a:r>
                      <a:endParaRPr kumimoji="0" lang="en-US" altLang="zh-CN" sz="20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Version</a:t>
                      </a:r>
                      <a:endParaRPr kumimoji="0" lang="en-US" altLang="zh-CN" sz="20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Developer</a:t>
                      </a:r>
                      <a:endParaRPr kumimoji="0" lang="en-US" altLang="zh-CN" sz="20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License Server</a:t>
                      </a:r>
                      <a:endParaRPr kumimoji="0" lang="en-US" altLang="zh-CN" sz="20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385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022</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VISSIM</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PTV</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TLAB-2</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32385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023</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AutoCAD</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2016</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Autodesk</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TLAB-6</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5994400" y="4579938"/>
          <a:ext cx="5160963" cy="1449705"/>
        </p:xfrm>
        <a:graphic>
          <a:graphicData uri="http://schemas.openxmlformats.org/drawingml/2006/table">
            <a:tbl>
              <a:tblPr/>
              <a:tblGrid>
                <a:gridCol w="1720850">
                  <a:extLst>
                    <a:ext uri="{9D8B030D-6E8A-4147-A177-3AD203B41FA5}">
                      <a16:colId xmlns:a16="http://schemas.microsoft.com/office/drawing/2014/main" val="20000"/>
                    </a:ext>
                  </a:extLst>
                </a:gridCol>
                <a:gridCol w="1719263">
                  <a:extLst>
                    <a:ext uri="{9D8B030D-6E8A-4147-A177-3AD203B41FA5}">
                      <a16:colId xmlns:a16="http://schemas.microsoft.com/office/drawing/2014/main" val="20001"/>
                    </a:ext>
                  </a:extLst>
                </a:gridCol>
                <a:gridCol w="1720850">
                  <a:extLst>
                    <a:ext uri="{9D8B030D-6E8A-4147-A177-3AD203B41FA5}">
                      <a16:colId xmlns:a16="http://schemas.microsoft.com/office/drawing/2014/main" val="20002"/>
                    </a:ext>
                  </a:extLst>
                </a:gridCol>
              </a:tblGrid>
              <a:tr h="147638">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ComputerID</a:t>
                      </a:r>
                      <a:endParaRPr kumimoji="0" lang="en-US" altLang="zh-CN" sz="20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SoftwareID</a:t>
                      </a:r>
                      <a:endParaRPr kumimoji="0" lang="en-US" altLang="zh-CN" sz="20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Completed</a:t>
                      </a:r>
                      <a:endParaRPr kumimoji="0" lang="en-US" altLang="zh-CN" sz="20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47638">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001</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022</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Yes</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147638">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001</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023</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No</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147638">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002</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022</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Yes</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r h="147638">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002</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023</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No</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4"/>
                  </a:ext>
                </a:extLst>
              </a:tr>
            </a:tbl>
          </a:graphicData>
        </a:graphic>
      </p:graphicFrame>
      <p:sp>
        <p:nvSpPr>
          <p:cNvPr id="14" name="Right Arrow 13"/>
          <p:cNvSpPr/>
          <p:nvPr/>
        </p:nvSpPr>
        <p:spPr>
          <a:xfrm>
            <a:off x="4179888" y="4638675"/>
            <a:ext cx="1470025" cy="166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zh-CN">
              <a:solidFill>
                <a:srgbClr val="FFFFFF"/>
              </a:solidFill>
            </a:endParaRPr>
          </a:p>
        </p:txBody>
      </p:sp>
      <p:sp>
        <p:nvSpPr>
          <p:cNvPr id="13" name="TextBox 8"/>
          <p:cNvSpPr txBox="1"/>
          <p:nvPr/>
        </p:nvSpPr>
        <p:spPr>
          <a:xfrm>
            <a:off x="1096963" y="1281113"/>
            <a:ext cx="1581150" cy="461962"/>
          </a:xfrm>
          <a:prstGeom prst="rect">
            <a:avLst/>
          </a:prstGeom>
          <a:noFill/>
        </p:spPr>
        <p:txBody>
          <a:bodyPr wrap="none">
            <a:spAutoFit/>
          </a:bodyPr>
          <a:lstStyle/>
          <a:p>
            <a:pPr eaLnBrk="1" fontAlgn="auto" hangingPunct="1">
              <a:spcBef>
                <a:spcPts val="0"/>
              </a:spcBef>
              <a:spcAft>
                <a:spcPts val="0"/>
              </a:spcAft>
              <a:defRPr/>
            </a:pPr>
            <a:r>
              <a:rPr lang="en-US" sz="2400" b="1" dirty="0">
                <a:solidFill>
                  <a:schemeClr val="tx1">
                    <a:lumMod val="75000"/>
                    <a:lumOff val="25000"/>
                  </a:schemeClr>
                </a:solidFill>
                <a:latin typeface="+mn-lt"/>
              </a:rPr>
              <a:t>Computers</a:t>
            </a:r>
          </a:p>
        </p:txBody>
      </p:sp>
      <p:sp>
        <p:nvSpPr>
          <p:cNvPr id="15" name="TextBox 9"/>
          <p:cNvSpPr txBox="1"/>
          <p:nvPr/>
        </p:nvSpPr>
        <p:spPr>
          <a:xfrm>
            <a:off x="1096963" y="2795588"/>
            <a:ext cx="1339850" cy="461962"/>
          </a:xfrm>
          <a:prstGeom prst="rect">
            <a:avLst/>
          </a:prstGeom>
          <a:noFill/>
        </p:spPr>
        <p:txBody>
          <a:bodyPr wrap="none">
            <a:spAutoFit/>
          </a:bodyPr>
          <a:lstStyle/>
          <a:p>
            <a:pPr eaLnBrk="1" fontAlgn="auto" hangingPunct="1">
              <a:spcBef>
                <a:spcPts val="0"/>
              </a:spcBef>
              <a:spcAft>
                <a:spcPts val="0"/>
              </a:spcAft>
              <a:defRPr/>
            </a:pPr>
            <a:r>
              <a:rPr lang="en-US" sz="2400" b="1" dirty="0">
                <a:solidFill>
                  <a:schemeClr val="tx1">
                    <a:lumMod val="75000"/>
                    <a:lumOff val="25000"/>
                  </a:schemeClr>
                </a:solidFill>
                <a:latin typeface="+mn-lt"/>
              </a:rPr>
              <a:t>Software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fontAlgn="auto">
                  <a:spcAft>
                    <a:spcPts val="0"/>
                  </a:spcAft>
                  <a:defRPr/>
                </a:pPr>
                <a14:m>
                  <m:oMath xmlns:m="http://schemas.openxmlformats.org/officeDocument/2006/math">
                    <m:r>
                      <a:rPr lang="zh-CN" altLang="en-US" i="1" dirty="0">
                        <a:solidFill>
                          <a:schemeClr val="tx1">
                            <a:lumMod val="75000"/>
                            <a:lumOff val="25000"/>
                          </a:schemeClr>
                        </a:solidFill>
                        <a:latin typeface="Cambria Math" panose="02040503050406030204" pitchFamily="18" charset="0"/>
                      </a:rPr>
                      <m:t>𝜃</m:t>
                    </m:r>
                  </m:oMath>
                </a14:m>
                <a:r>
                  <a:rPr lang="en-US" altLang="zh-CN" dirty="0">
                    <a:solidFill>
                      <a:schemeClr val="tx1">
                        <a:lumMod val="75000"/>
                        <a:lumOff val="25000"/>
                      </a:schemeClr>
                    </a:solidFill>
                  </a:rPr>
                  <a:t>-</a:t>
                </a:r>
                <a:r>
                  <a:rPr lang="zh-CN" altLang="en-US" dirty="0">
                    <a:solidFill>
                      <a:schemeClr val="tx1">
                        <a:lumMod val="75000"/>
                        <a:lumOff val="25000"/>
                      </a:schemeClr>
                    </a:solidFill>
                  </a:rPr>
                  <a:t>连接</a:t>
                </a:r>
                <a:endParaRPr lang="en-US" dirty="0">
                  <a:solidFill>
                    <a:schemeClr val="tx1">
                      <a:lumMod val="75000"/>
                      <a:lumOff val="25000"/>
                    </a:schemeClr>
                  </a:solidFill>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3"/>
                <a:stretch>
                  <a:fillRect t="-610" b="-341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6803" name="Content Placeholder 2"/>
              <p:cNvSpPr>
                <a:spLocks noGrp="1"/>
              </p:cNvSpPr>
              <p:nvPr>
                <p:ph idx="1"/>
              </p:nvPr>
            </p:nvSpPr>
            <p:spPr/>
            <p:txBody>
              <a:bodyPr/>
              <a:lstStyle/>
              <a:p>
                <a14:m>
                  <m:oMath xmlns:m="http://schemas.openxmlformats.org/officeDocument/2006/math">
                    <m:r>
                      <a:rPr lang="zh-CN" altLang="en-US" i="1" dirty="0">
                        <a:solidFill>
                          <a:schemeClr val="tx1">
                            <a:lumMod val="75000"/>
                            <a:lumOff val="25000"/>
                          </a:schemeClr>
                        </a:solidFill>
                        <a:latin typeface="Cambria Math" panose="02040503050406030204" pitchFamily="18" charset="0"/>
                      </a:rPr>
                      <m:t>𝜃</m:t>
                    </m:r>
                  </m:oMath>
                </a14:m>
                <a:r>
                  <a:rPr lang="en-US" altLang="zh-CN" dirty="0">
                    <a:solidFill>
                      <a:schemeClr val="tx1">
                        <a:lumMod val="75000"/>
                        <a:lumOff val="25000"/>
                      </a:schemeClr>
                    </a:solidFill>
                  </a:rPr>
                  <a:t>-</a:t>
                </a:r>
                <a:r>
                  <a:rPr lang="zh-CN" altLang="en-US" dirty="0">
                    <a:solidFill>
                      <a:schemeClr val="tx1">
                        <a:lumMod val="75000"/>
                        <a:lumOff val="25000"/>
                      </a:schemeClr>
                    </a:solidFill>
                  </a:rPr>
                  <a:t>连接</a:t>
                </a:r>
                <a:r>
                  <a:rPr lang="zh-CN" altLang="en-US" dirty="0"/>
                  <a:t>也被称为条件连接（</a:t>
                </a:r>
                <a:r>
                  <a:rPr lang="en-US" altLang="zh-CN" dirty="0"/>
                  <a:t>conditional Join</a:t>
                </a:r>
                <a:r>
                  <a:rPr lang="zh-CN" altLang="en-US" dirty="0"/>
                  <a:t>）</a:t>
                </a:r>
                <a:endParaRPr lang="en-US" altLang="zh-CN" dirty="0"/>
              </a:p>
              <a:p>
                <a:endParaRPr lang="zh-CN" altLang="en-US" dirty="0"/>
              </a:p>
              <a:p>
                <a:r>
                  <a:rPr lang="zh-CN" altLang="en-US" dirty="0"/>
                  <a:t>在关系代数</a:t>
                </a:r>
                <a:r>
                  <a:rPr lang="en-US" altLang="zh-CN" dirty="0"/>
                  <a:t>R3</a:t>
                </a:r>
                <a:r>
                  <a:rPr lang="zh-CN" altLang="en-US" dirty="0"/>
                  <a:t>：</a:t>
                </a:r>
                <a:r>
                  <a:rPr lang="en-US" altLang="zh-CN" dirty="0"/>
                  <a:t>=R1 JOIN</a:t>
                </a:r>
                <a:r>
                  <a:rPr lang="en-US" altLang="zh-CN" i="1" baseline="-25000" dirty="0"/>
                  <a:t>C</a:t>
                </a:r>
                <a:r>
                  <a:rPr lang="en-US" altLang="zh-CN" dirty="0"/>
                  <a:t> R2 </a:t>
                </a:r>
              </a:p>
              <a:p>
                <a:pPr lvl="1"/>
                <a:r>
                  <a:rPr lang="zh-CN" altLang="en-US" dirty="0"/>
                  <a:t>取乘积 </a:t>
                </a:r>
                <a:r>
                  <a:rPr lang="en-US" altLang="zh-CN" dirty="0"/>
                  <a:t>R1 X R2</a:t>
                </a:r>
                <a:r>
                  <a:rPr lang="zh-CN" altLang="en-US" dirty="0"/>
                  <a:t>（交叉连接）</a:t>
                </a:r>
              </a:p>
              <a:p>
                <a:pPr lvl="1"/>
                <a:r>
                  <a:rPr lang="zh-CN" altLang="en-US" dirty="0"/>
                  <a:t>然后将 </a:t>
                </a:r>
                <a:r>
                  <a:rPr lang="en-US" altLang="zh-CN" dirty="0"/>
                  <a:t>SELECT</a:t>
                </a:r>
                <a:r>
                  <a:rPr lang="en-US" altLang="zh-CN" i="1" baseline="-25000" dirty="0"/>
                  <a:t>C  </a:t>
                </a:r>
                <a:r>
                  <a:rPr lang="zh-CN" altLang="en-US" dirty="0"/>
                  <a:t>应用于结果</a:t>
                </a:r>
              </a:p>
              <a:p>
                <a:r>
                  <a:rPr lang="zh-CN" altLang="en-US" dirty="0"/>
                  <a:t>在 </a:t>
                </a:r>
                <a:r>
                  <a:rPr lang="en-US" altLang="zh-CN" dirty="0"/>
                  <a:t>SQL Server </a:t>
                </a:r>
                <a:r>
                  <a:rPr lang="zh-CN" altLang="en-US" dirty="0"/>
                  <a:t>中，我们使用 </a:t>
                </a:r>
                <a:r>
                  <a:rPr lang="en-US" altLang="zh-CN" dirty="0"/>
                  <a:t>R1 </a:t>
                </a:r>
                <a:r>
                  <a:rPr lang="en-US" altLang="zh-CN" dirty="0">
                    <a:solidFill>
                      <a:srgbClr val="0000FF"/>
                    </a:solidFill>
                  </a:rPr>
                  <a:t>JOIN</a:t>
                </a:r>
                <a:r>
                  <a:rPr lang="en-US" altLang="zh-CN" dirty="0"/>
                  <a:t> R2 </a:t>
                </a:r>
                <a:r>
                  <a:rPr lang="en-US" altLang="zh-CN" dirty="0">
                    <a:solidFill>
                      <a:srgbClr val="0000FF"/>
                    </a:solidFill>
                  </a:rPr>
                  <a:t>ON</a:t>
                </a:r>
                <a:r>
                  <a:rPr lang="en-US" altLang="zh-CN" dirty="0"/>
                  <a:t> </a:t>
                </a:r>
                <a:r>
                  <a:rPr lang="en-US" altLang="zh-CN" i="1" dirty="0"/>
                  <a:t>C</a:t>
                </a:r>
              </a:p>
              <a:p>
                <a:endParaRPr lang="en-US" altLang="zh-CN" dirty="0"/>
              </a:p>
              <a:p>
                <a:r>
                  <a:rPr lang="zh-CN" altLang="en-US" dirty="0"/>
                  <a:t>条件 </a:t>
                </a:r>
                <a:r>
                  <a:rPr lang="en-US" altLang="zh-CN" i="1" dirty="0"/>
                  <a:t>C </a:t>
                </a:r>
                <a:r>
                  <a:rPr lang="zh-CN" altLang="en-US" dirty="0"/>
                  <a:t>可以是</a:t>
                </a:r>
                <a:r>
                  <a:rPr lang="zh-CN" altLang="en-US" dirty="0">
                    <a:solidFill>
                      <a:schemeClr val="accent2"/>
                    </a:solidFill>
                  </a:rPr>
                  <a:t>任何</a:t>
                </a:r>
                <a:r>
                  <a:rPr lang="zh-CN" altLang="en-US" dirty="0"/>
                  <a:t>布尔值条件。</a:t>
                </a:r>
              </a:p>
              <a:p>
                <a:pPr lvl="1"/>
                <a:r>
                  <a:rPr lang="zh-CN" altLang="en-US" dirty="0"/>
                  <a:t>表示为：</a:t>
                </a:r>
                <a:r>
                  <a:rPr lang="en-US" altLang="zh-CN" i="1" dirty="0"/>
                  <a:t> A</a:t>
                </a:r>
                <a14:m>
                  <m:oMath xmlns:m="http://schemas.openxmlformats.org/officeDocument/2006/math">
                    <m:r>
                      <a:rPr lang="zh-CN" altLang="en-US" i="1" dirty="0">
                        <a:solidFill>
                          <a:schemeClr val="tx1">
                            <a:lumMod val="75000"/>
                            <a:lumOff val="25000"/>
                          </a:schemeClr>
                        </a:solidFill>
                        <a:latin typeface="Cambria Math" panose="02040503050406030204" pitchFamily="18" charset="0"/>
                      </a:rPr>
                      <m:t>𝜃</m:t>
                    </m:r>
                  </m:oMath>
                </a14:m>
                <a:r>
                  <a:rPr lang="en-US" altLang="zh-CN" i="1" dirty="0"/>
                  <a:t>B </a:t>
                </a:r>
                <a:r>
                  <a:rPr lang="zh-CN" altLang="en-US" dirty="0"/>
                  <a:t>，其中</a:t>
                </a:r>
                <a14:m>
                  <m:oMath xmlns:m="http://schemas.openxmlformats.org/officeDocument/2006/math">
                    <m:r>
                      <a:rPr lang="zh-CN" altLang="en-US" i="1" dirty="0">
                        <a:solidFill>
                          <a:schemeClr val="tx1">
                            <a:lumMod val="75000"/>
                            <a:lumOff val="25000"/>
                          </a:schemeClr>
                        </a:solidFill>
                        <a:latin typeface="Cambria Math" panose="02040503050406030204" pitchFamily="18" charset="0"/>
                      </a:rPr>
                      <m:t>𝜃</m:t>
                    </m:r>
                  </m:oMath>
                </a14:m>
                <a:r>
                  <a:rPr lang="zh-CN" altLang="en-US" dirty="0"/>
                  <a:t>为</a:t>
                </a:r>
                <a:r>
                  <a:rPr lang="en-US" altLang="zh-CN" dirty="0"/>
                  <a:t>=</a:t>
                </a:r>
                <a:r>
                  <a:rPr lang="zh-CN" altLang="en-US" dirty="0"/>
                  <a:t>，</a:t>
                </a:r>
                <a:r>
                  <a:rPr lang="en-US" altLang="zh-CN" dirty="0"/>
                  <a:t>&lt;</a:t>
                </a:r>
                <a:r>
                  <a:rPr lang="zh-CN" altLang="en-US" dirty="0"/>
                  <a:t>，等等。</a:t>
                </a:r>
                <a:endParaRPr lang="en-US" altLang="zh-CN" dirty="0"/>
              </a:p>
              <a:p>
                <a:pPr lvl="1"/>
                <a:r>
                  <a:rPr lang="zh-CN" altLang="en-US" dirty="0"/>
                  <a:t>因此得名为“</a:t>
                </a:r>
                <a14:m>
                  <m:oMath xmlns:m="http://schemas.openxmlformats.org/officeDocument/2006/math">
                    <m:r>
                      <a:rPr lang="zh-CN" altLang="en-US" i="1" dirty="0">
                        <a:solidFill>
                          <a:schemeClr val="tx1">
                            <a:lumMod val="75000"/>
                            <a:lumOff val="25000"/>
                          </a:schemeClr>
                        </a:solidFill>
                        <a:latin typeface="Cambria Math" panose="02040503050406030204" pitchFamily="18" charset="0"/>
                      </a:rPr>
                      <m:t>𝜃</m:t>
                    </m:r>
                  </m:oMath>
                </a14:m>
                <a:r>
                  <a:rPr lang="en-US" altLang="zh-CN" dirty="0"/>
                  <a:t>-</a:t>
                </a:r>
                <a:r>
                  <a:rPr lang="zh-CN" altLang="en-US" dirty="0"/>
                  <a:t>连接</a:t>
                </a:r>
                <a:r>
                  <a:rPr lang="en-US" altLang="zh-CN" dirty="0"/>
                  <a:t>”</a:t>
                </a:r>
              </a:p>
            </p:txBody>
          </p:sp>
        </mc:Choice>
        <mc:Fallback>
          <p:sp>
            <p:nvSpPr>
              <p:cNvPr id="76803" name="Content Placeholder 2"/>
              <p:cNvSpPr>
                <a:spLocks noGrp="1" noRot="1" noChangeAspect="1" noMove="1" noResize="1" noEditPoints="1" noAdjustHandles="1" noChangeArrowheads="1" noChangeShapeType="1" noTextEdit="1"/>
              </p:cNvSpPr>
              <p:nvPr>
                <p:ph idx="1"/>
              </p:nvPr>
            </p:nvSpPr>
            <p:spPr>
              <a:blipFill>
                <a:blip r:embed="rId4"/>
                <a:stretch>
                  <a:fillRect l="-424" t="-2651"/>
                </a:stretch>
              </a:blipFill>
            </p:spPr>
            <p:txBody>
              <a:bodyPr/>
              <a:lstStyle/>
              <a:p>
                <a:r>
                  <a:rPr lang="zh-CN" altLang="en-US">
                    <a:noFill/>
                  </a:rPr>
                  <a:t> </a:t>
                </a:r>
              </a:p>
            </p:txBody>
          </p:sp>
        </mc:Fallback>
      </mc:AlternateContent>
      <p:sp>
        <p:nvSpPr>
          <p:cNvPr id="7680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fontAlgn="auto">
                  <a:spcAft>
                    <a:spcPts val="0"/>
                  </a:spcAft>
                  <a:defRPr/>
                </a:pPr>
                <a14:m>
                  <m:oMath xmlns:m="http://schemas.openxmlformats.org/officeDocument/2006/math">
                    <m:r>
                      <a:rPr lang="zh-CN" altLang="en-US" i="1" dirty="0">
                        <a:solidFill>
                          <a:schemeClr val="tx1">
                            <a:lumMod val="75000"/>
                            <a:lumOff val="25000"/>
                          </a:schemeClr>
                        </a:solidFill>
                        <a:latin typeface="Cambria Math" panose="02040503050406030204" pitchFamily="18" charset="0"/>
                      </a:rPr>
                      <m:t>𝜃</m:t>
                    </m:r>
                  </m:oMath>
                </a14:m>
                <a:r>
                  <a:rPr lang="en-US" altLang="zh-CN" dirty="0">
                    <a:solidFill>
                      <a:schemeClr val="tx1">
                        <a:lumMod val="75000"/>
                        <a:lumOff val="25000"/>
                      </a:schemeClr>
                    </a:solidFill>
                  </a:rPr>
                  <a:t>-</a:t>
                </a:r>
                <a:r>
                  <a:rPr lang="zh-CN" altLang="en-US" dirty="0">
                    <a:solidFill>
                      <a:schemeClr val="tx1">
                        <a:lumMod val="75000"/>
                        <a:lumOff val="25000"/>
                      </a:schemeClr>
                    </a:solidFill>
                  </a:rPr>
                  <a:t>连接</a:t>
                </a:r>
                <a:endParaRPr lang="en-US" dirty="0">
                  <a:solidFill>
                    <a:schemeClr val="tx1">
                      <a:lumMod val="75000"/>
                      <a:lumOff val="25000"/>
                    </a:schemeClr>
                  </a:solidFill>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3"/>
                <a:stretch>
                  <a:fillRect t="-610" b="-34146"/>
                </a:stretch>
              </a:blipFill>
            </p:spPr>
            <p:txBody>
              <a:bodyPr/>
              <a:lstStyle/>
              <a:p>
                <a:r>
                  <a:rPr lang="zh-CN" altLang="en-US">
                    <a:noFill/>
                  </a:rPr>
                  <a:t> </a:t>
                </a:r>
              </a:p>
            </p:txBody>
          </p:sp>
        </mc:Fallback>
      </mc:AlternateContent>
      <p:sp>
        <p:nvSpPr>
          <p:cNvPr id="78851" name="Content Placeholder 2"/>
          <p:cNvSpPr>
            <a:spLocks noGrp="1"/>
          </p:cNvSpPr>
          <p:nvPr>
            <p:ph idx="1"/>
          </p:nvPr>
        </p:nvSpPr>
        <p:spPr>
          <a:xfrm>
            <a:off x="1096963" y="1241425"/>
            <a:ext cx="10058400" cy="3592513"/>
          </a:xfrm>
        </p:spPr>
        <p:txBody>
          <a:bodyPr/>
          <a:lstStyle/>
          <a:p>
            <a:r>
              <a:rPr lang="zh-CN" altLang="en-US" dirty="0"/>
              <a:t>以下形式的查询在功能上没有区别。</a:t>
            </a:r>
            <a:endParaRPr lang="en-US" altLang="zh-CN" dirty="0"/>
          </a:p>
          <a:p>
            <a:endParaRPr lang="zh-CN" altLang="en-US" dirty="0"/>
          </a:p>
          <a:p>
            <a:pPr lvl="1">
              <a:buSzPct val="100000"/>
            </a:pPr>
            <a:r>
              <a:rPr lang="zh-CN" altLang="en-US" dirty="0"/>
              <a:t> 使用</a:t>
            </a:r>
            <a:r>
              <a:rPr lang="en-US" altLang="zh-CN" dirty="0"/>
              <a:t>WHERE</a:t>
            </a:r>
          </a:p>
          <a:p>
            <a:pPr lvl="1">
              <a:buSzPct val="100000"/>
            </a:pPr>
            <a:endParaRPr lang="en-US" altLang="zh-CN" dirty="0"/>
          </a:p>
          <a:p>
            <a:endParaRPr lang="en-US" altLang="zh-CN" dirty="0"/>
          </a:p>
          <a:p>
            <a:endParaRPr lang="en-US" altLang="zh-CN" dirty="0"/>
          </a:p>
          <a:p>
            <a:pPr lvl="1">
              <a:buClr>
                <a:srgbClr val="1CADE4"/>
              </a:buClr>
            </a:pPr>
            <a:r>
              <a:rPr lang="zh-CN" altLang="en-US" dirty="0"/>
              <a:t>使用</a:t>
            </a:r>
            <a:r>
              <a:rPr lang="en-US" altLang="zh-CN" dirty="0"/>
              <a:t> </a:t>
            </a:r>
            <a:r>
              <a:rPr lang="en-US" altLang="zh-CN" dirty="0">
                <a:solidFill>
                  <a:srgbClr val="0000FF"/>
                </a:solidFill>
              </a:rPr>
              <a:t>JOIN</a:t>
            </a:r>
            <a:r>
              <a:rPr lang="en-US" altLang="zh-CN" dirty="0"/>
              <a:t> or </a:t>
            </a:r>
            <a:r>
              <a:rPr lang="en-US" altLang="zh-CN" dirty="0">
                <a:solidFill>
                  <a:srgbClr val="0000FF"/>
                </a:solidFill>
              </a:rPr>
              <a:t>INNER JOIN</a:t>
            </a:r>
          </a:p>
        </p:txBody>
      </p:sp>
      <p:sp>
        <p:nvSpPr>
          <p:cNvPr id="7885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34</a:t>
            </a:r>
          </a:p>
        </p:txBody>
      </p:sp>
      <p:sp>
        <p:nvSpPr>
          <p:cNvPr id="9" name="Rectangle 6"/>
          <p:cNvSpPr/>
          <p:nvPr/>
        </p:nvSpPr>
        <p:spPr>
          <a:xfrm>
            <a:off x="1096963" y="4630738"/>
            <a:ext cx="6103937" cy="10160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0000FF"/>
                </a:solidFill>
                <a:latin typeface="Consolas" panose="020B0609020204030204" pitchFamily="49" charset="0"/>
              </a:rPr>
              <a:t>SELECT</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FROM</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product</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JOIN</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company</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ON</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manufacturer</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cname</a:t>
            </a:r>
            <a:r>
              <a:rPr lang="en-US" altLang="zh-CN" sz="2000">
                <a:solidFill>
                  <a:srgbClr val="000000"/>
                </a:solidFill>
                <a:latin typeface="Consolas" panose="020B0609020204030204" pitchFamily="49" charset="0"/>
              </a:rPr>
              <a:t> </a:t>
            </a:r>
          </a:p>
        </p:txBody>
      </p:sp>
      <p:sp>
        <p:nvSpPr>
          <p:cNvPr id="10" name="Rectangle 7"/>
          <p:cNvSpPr/>
          <p:nvPr/>
        </p:nvSpPr>
        <p:spPr>
          <a:xfrm>
            <a:off x="1096963" y="2685705"/>
            <a:ext cx="6103937" cy="10160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0000FF"/>
                </a:solidFill>
                <a:latin typeface="Consolas" panose="020B0609020204030204" pitchFamily="49" charset="0"/>
              </a:rPr>
              <a:t>SELECT</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FROM</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product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company</a:t>
            </a:r>
            <a:endParaRPr lang="en-US" altLang="zh-CN" sz="2000">
              <a:solidFill>
                <a:srgbClr val="000000"/>
              </a:solidFill>
              <a:latin typeface="Consolas" panose="020B0609020204030204" pitchFamily="49" charset="0"/>
            </a:endParaRPr>
          </a:p>
          <a:p>
            <a:pPr eaLnBrk="1" hangingPunct="1"/>
            <a:r>
              <a:rPr lang="en-US" altLang="zh-CN" sz="2000">
                <a:solidFill>
                  <a:srgbClr val="0000FF"/>
                </a:solidFill>
                <a:latin typeface="Consolas" panose="020B0609020204030204" pitchFamily="49" charset="0"/>
              </a:rPr>
              <a:t> WHERE </a:t>
            </a:r>
            <a:r>
              <a:rPr lang="en-US" altLang="zh-CN" sz="2000">
                <a:solidFill>
                  <a:srgbClr val="008080"/>
                </a:solidFill>
                <a:latin typeface="Consolas" panose="020B0609020204030204" pitchFamily="49" charset="0"/>
              </a:rPr>
              <a:t>manufacturer</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cname</a:t>
            </a:r>
            <a:r>
              <a:rPr lang="en-US" altLang="zh-CN" sz="2000">
                <a:solidFill>
                  <a:srgbClr val="000000"/>
                </a:solidFill>
                <a:latin typeface="Consolas" panose="020B0609020204030204" pitchFamily="49" charset="0"/>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zh-CN" altLang="en-US">
                <a:solidFill>
                  <a:srgbClr val="000000"/>
                </a:solidFill>
              </a:rPr>
              <a:t>自然连接</a:t>
            </a:r>
            <a:endParaRPr lang="en-US" altLang="zh-CN"/>
          </a:p>
        </p:txBody>
      </p:sp>
      <p:sp>
        <p:nvSpPr>
          <p:cNvPr id="80899" name="Content Placeholder 2"/>
          <p:cNvSpPr>
            <a:spLocks noGrp="1"/>
          </p:cNvSpPr>
          <p:nvPr>
            <p:ph idx="1"/>
          </p:nvPr>
        </p:nvSpPr>
        <p:spPr/>
        <p:txBody>
          <a:bodyPr/>
          <a:lstStyle/>
          <a:p>
            <a:pPr marL="0" indent="0">
              <a:lnSpc>
                <a:spcPct val="120000"/>
              </a:lnSpc>
              <a:buNone/>
            </a:pPr>
            <a:r>
              <a:rPr lang="zh-CN" altLang="en-US" dirty="0"/>
              <a:t>与内部联接类似，但自动联接具有相同名称的列</a:t>
            </a:r>
          </a:p>
          <a:p>
            <a:pPr lvl="1">
              <a:lnSpc>
                <a:spcPct val="120000"/>
              </a:lnSpc>
            </a:pPr>
            <a:r>
              <a:rPr lang="zh-CN" altLang="en-US" dirty="0"/>
              <a:t>执行与同等连接相同的操作</a:t>
            </a:r>
          </a:p>
          <a:p>
            <a:pPr lvl="1">
              <a:lnSpc>
                <a:spcPct val="120000"/>
              </a:lnSpc>
            </a:pPr>
            <a:r>
              <a:rPr lang="zh-CN" altLang="en-US" dirty="0"/>
              <a:t>无需指定联接条件</a:t>
            </a:r>
            <a:endParaRPr lang="en-US" altLang="zh-CN" dirty="0"/>
          </a:p>
          <a:p>
            <a:pPr lvl="1">
              <a:lnSpc>
                <a:spcPct val="120000"/>
              </a:lnSpc>
            </a:pPr>
            <a:endParaRPr lang="zh-CN" altLang="en-US" dirty="0"/>
          </a:p>
          <a:p>
            <a:pPr marL="0" indent="0">
              <a:lnSpc>
                <a:spcPct val="120000"/>
              </a:lnSpc>
              <a:buNone/>
            </a:pPr>
            <a:r>
              <a:rPr lang="zh-CN" altLang="en-US" dirty="0"/>
              <a:t>使用此联接类型不是很好的做法</a:t>
            </a:r>
          </a:p>
          <a:p>
            <a:pPr lvl="1">
              <a:lnSpc>
                <a:spcPct val="120000"/>
              </a:lnSpc>
            </a:pPr>
            <a:r>
              <a:rPr lang="zh-CN" altLang="en-US" dirty="0"/>
              <a:t>发明此联接类型是为了节省时间</a:t>
            </a:r>
          </a:p>
          <a:p>
            <a:pPr lvl="1">
              <a:lnSpc>
                <a:spcPct val="120000"/>
              </a:lnSpc>
            </a:pPr>
            <a:r>
              <a:rPr lang="zh-CN" altLang="en-US" dirty="0"/>
              <a:t>如果出现任何问题，会浪费大量时间</a:t>
            </a:r>
          </a:p>
          <a:p>
            <a:pPr lvl="1">
              <a:lnSpc>
                <a:spcPct val="120000"/>
              </a:lnSpc>
            </a:pPr>
            <a:r>
              <a:rPr lang="zh-CN" altLang="en-US" dirty="0"/>
              <a:t> </a:t>
            </a:r>
            <a:r>
              <a:rPr lang="en-US" altLang="zh-CN" dirty="0"/>
              <a:t>SQL server</a:t>
            </a:r>
            <a:r>
              <a:rPr lang="zh-CN" altLang="en-US" dirty="0"/>
              <a:t>不支持</a:t>
            </a:r>
            <a:endParaRPr lang="en-US" altLang="zh-CN" dirty="0"/>
          </a:p>
        </p:txBody>
      </p:sp>
      <p:sp>
        <p:nvSpPr>
          <p:cNvPr id="8090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zh-CN" altLang="en-US">
                <a:solidFill>
                  <a:schemeClr val="tx1">
                    <a:lumMod val="75000"/>
                    <a:lumOff val="25000"/>
                  </a:schemeClr>
                </a:solidFill>
              </a:rPr>
              <a:t>消除属性歧义</a:t>
            </a:r>
            <a:endParaRPr lang="en-US" dirty="0">
              <a:solidFill>
                <a:schemeClr val="tx1">
                  <a:lumMod val="75000"/>
                  <a:lumOff val="25000"/>
                </a:schemeClr>
              </a:solidFill>
            </a:endParaRPr>
          </a:p>
        </p:txBody>
      </p:sp>
      <p:sp>
        <p:nvSpPr>
          <p:cNvPr id="82947" name="Content Placeholder 2"/>
          <p:cNvSpPr>
            <a:spLocks noGrp="1"/>
          </p:cNvSpPr>
          <p:nvPr>
            <p:ph idx="1"/>
          </p:nvPr>
        </p:nvSpPr>
        <p:spPr/>
        <p:txBody>
          <a:bodyPr/>
          <a:lstStyle/>
          <a:p>
            <a:r>
              <a:rPr lang="zh-CN" altLang="en-US" dirty="0"/>
              <a:t>有时两个关系可以具有相同的属性：</a:t>
            </a:r>
          </a:p>
          <a:p>
            <a:r>
              <a:rPr lang="zh-CN" altLang="en-US" dirty="0"/>
              <a:t> </a:t>
            </a:r>
            <a:r>
              <a:rPr lang="en-US" altLang="zh-CN" dirty="0">
                <a:solidFill>
                  <a:schemeClr val="accent2"/>
                </a:solidFill>
              </a:rPr>
              <a:t>Student(</a:t>
            </a:r>
            <a:r>
              <a:rPr lang="en-US" altLang="zh-CN" u="sng" dirty="0">
                <a:solidFill>
                  <a:schemeClr val="accent2"/>
                </a:solidFill>
              </a:rPr>
              <a:t>Name</a:t>
            </a:r>
            <a:r>
              <a:rPr lang="en-US" altLang="zh-CN" dirty="0">
                <a:solidFill>
                  <a:schemeClr val="accent2"/>
                </a:solidFill>
              </a:rPr>
              <a:t>, Address, </a:t>
            </a:r>
            <a:r>
              <a:rPr lang="en-US" altLang="zh-CN" dirty="0" err="1">
                <a:solidFill>
                  <a:schemeClr val="accent2"/>
                </a:solidFill>
              </a:rPr>
              <a:t>StudyAt</a:t>
            </a:r>
            <a:r>
              <a:rPr lang="en-US" altLang="zh-CN" dirty="0">
                <a:solidFill>
                  <a:schemeClr val="accent2"/>
                </a:solidFill>
              </a:rPr>
              <a:t>)</a:t>
            </a:r>
            <a:br>
              <a:rPr lang="en-US" altLang="zh-CN" dirty="0">
                <a:solidFill>
                  <a:schemeClr val="accent2"/>
                </a:solidFill>
              </a:rPr>
            </a:br>
            <a:r>
              <a:rPr lang="en-US" altLang="zh-CN" dirty="0">
                <a:solidFill>
                  <a:schemeClr val="accent2"/>
                </a:solidFill>
              </a:rPr>
              <a:t> University(</a:t>
            </a:r>
            <a:r>
              <a:rPr lang="en-US" altLang="zh-CN" u="sng" dirty="0">
                <a:solidFill>
                  <a:schemeClr val="accent2"/>
                </a:solidFill>
              </a:rPr>
              <a:t>Name</a:t>
            </a:r>
            <a:r>
              <a:rPr lang="en-US" altLang="zh-CN" dirty="0">
                <a:solidFill>
                  <a:schemeClr val="accent2"/>
                </a:solidFill>
              </a:rPr>
              <a:t>, Address)</a:t>
            </a:r>
          </a:p>
        </p:txBody>
      </p:sp>
      <p:sp>
        <p:nvSpPr>
          <p:cNvPr id="8294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36</a:t>
            </a:r>
          </a:p>
        </p:txBody>
      </p:sp>
      <p:sp>
        <p:nvSpPr>
          <p:cNvPr id="12" name="Rectangle 5"/>
          <p:cNvSpPr>
            <a:spLocks noChangeArrowheads="1"/>
          </p:cNvSpPr>
          <p:nvPr/>
        </p:nvSpPr>
        <p:spPr bwMode="auto">
          <a:xfrm>
            <a:off x="1096963" y="2954338"/>
            <a:ext cx="5738812" cy="12001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sz="2400">
                <a:solidFill>
                  <a:srgbClr val="0000FF"/>
                </a:solidFill>
                <a:latin typeface="Consolas" panose="020B0609020204030204" pitchFamily="49" charset="0"/>
              </a:rPr>
              <a:t>SELECT</a:t>
            </a:r>
            <a:r>
              <a:rPr lang="en-US" altLang="zh-CN" sz="2400">
                <a:solidFill>
                  <a:srgbClr val="000000"/>
                </a:solidFill>
                <a:latin typeface="Consolas" panose="020B0609020204030204" pitchFamily="49" charset="0"/>
              </a:rPr>
              <a:t> </a:t>
            </a:r>
            <a:r>
              <a:rPr lang="en-US" altLang="zh-CN" sz="2400">
                <a:solidFill>
                  <a:srgbClr val="0000FF"/>
                </a:solidFill>
                <a:latin typeface="Consolas" panose="020B0609020204030204" pitchFamily="49" charset="0"/>
              </a:rPr>
              <a:t>DISTINCT</a:t>
            </a:r>
            <a:r>
              <a:rPr lang="en-US" altLang="zh-CN" sz="2400">
                <a:solidFill>
                  <a:srgbClr val="000000"/>
                </a:solidFill>
                <a:latin typeface="Consolas" panose="020B0609020204030204" pitchFamily="49" charset="0"/>
              </a:rPr>
              <a:t> </a:t>
            </a:r>
            <a:r>
              <a:rPr lang="en-US" altLang="zh-CN" sz="2400">
                <a:solidFill>
                  <a:srgbClr val="008080"/>
                </a:solidFill>
                <a:latin typeface="Consolas" panose="020B0609020204030204" pitchFamily="49" charset="0"/>
              </a:rPr>
              <a:t>name</a:t>
            </a:r>
            <a:r>
              <a:rPr lang="en-US" altLang="zh-CN" sz="2400">
                <a:solidFill>
                  <a:srgbClr val="808080"/>
                </a:solidFill>
                <a:latin typeface="Consolas" panose="020B0609020204030204" pitchFamily="49" charset="0"/>
              </a:rPr>
              <a:t>,</a:t>
            </a:r>
            <a:r>
              <a:rPr lang="en-US" altLang="zh-CN" sz="2400">
                <a:solidFill>
                  <a:srgbClr val="000000"/>
                </a:solidFill>
                <a:latin typeface="Consolas" panose="020B0609020204030204" pitchFamily="49" charset="0"/>
              </a:rPr>
              <a:t> </a:t>
            </a:r>
            <a:r>
              <a:rPr lang="en-US" altLang="zh-CN" sz="2400">
                <a:solidFill>
                  <a:srgbClr val="0D8686"/>
                </a:solidFill>
                <a:latin typeface="Consolas" panose="020B0609020204030204" pitchFamily="49" charset="0"/>
              </a:rPr>
              <a:t>address</a:t>
            </a:r>
          </a:p>
          <a:p>
            <a:r>
              <a:rPr lang="en-US" altLang="zh-CN" sz="2400">
                <a:solidFill>
                  <a:srgbClr val="0000FF"/>
                </a:solidFill>
                <a:latin typeface="Consolas" panose="020B0609020204030204" pitchFamily="49" charset="0"/>
              </a:rPr>
              <a:t>  FROM</a:t>
            </a:r>
            <a:r>
              <a:rPr lang="en-US" altLang="zh-CN" sz="2400">
                <a:solidFill>
                  <a:srgbClr val="000000"/>
                </a:solidFill>
                <a:latin typeface="Consolas" panose="020B0609020204030204" pitchFamily="49" charset="0"/>
              </a:rPr>
              <a:t> </a:t>
            </a:r>
            <a:r>
              <a:rPr lang="en-US" altLang="zh-CN" sz="2400">
                <a:solidFill>
                  <a:srgbClr val="008080"/>
                </a:solidFill>
                <a:latin typeface="Consolas" panose="020B0609020204030204" pitchFamily="49" charset="0"/>
              </a:rPr>
              <a:t>student</a:t>
            </a:r>
            <a:r>
              <a:rPr lang="en-US" altLang="zh-CN" sz="2400">
                <a:solidFill>
                  <a:srgbClr val="808080"/>
                </a:solidFill>
                <a:latin typeface="Consolas" panose="020B0609020204030204" pitchFamily="49" charset="0"/>
              </a:rPr>
              <a:t>,</a:t>
            </a:r>
            <a:r>
              <a:rPr lang="en-US" altLang="zh-CN" sz="2400">
                <a:solidFill>
                  <a:srgbClr val="000000"/>
                </a:solidFill>
                <a:latin typeface="Consolas" panose="020B0609020204030204" pitchFamily="49" charset="0"/>
              </a:rPr>
              <a:t> </a:t>
            </a:r>
            <a:r>
              <a:rPr lang="en-US" altLang="zh-CN" sz="2400">
                <a:solidFill>
                  <a:srgbClr val="008080"/>
                </a:solidFill>
                <a:latin typeface="Consolas" panose="020B0609020204030204" pitchFamily="49" charset="0"/>
              </a:rPr>
              <a:t>university</a:t>
            </a:r>
            <a:endParaRPr lang="en-US" altLang="zh-CN" sz="2400">
              <a:solidFill>
                <a:srgbClr val="000000"/>
              </a:solidFill>
              <a:latin typeface="Consolas" panose="020B0609020204030204" pitchFamily="49" charset="0"/>
            </a:endParaRPr>
          </a:p>
          <a:p>
            <a:r>
              <a:rPr lang="en-US" altLang="zh-CN" sz="2400">
                <a:solidFill>
                  <a:srgbClr val="0000FF"/>
                </a:solidFill>
                <a:latin typeface="Consolas" panose="020B0609020204030204" pitchFamily="49" charset="0"/>
              </a:rPr>
              <a:t> WHERE</a:t>
            </a:r>
            <a:r>
              <a:rPr lang="en-US" altLang="zh-CN" sz="2400">
                <a:solidFill>
                  <a:srgbClr val="000000"/>
                </a:solidFill>
                <a:latin typeface="Consolas" panose="020B0609020204030204" pitchFamily="49" charset="0"/>
              </a:rPr>
              <a:t> </a:t>
            </a:r>
            <a:r>
              <a:rPr lang="en-US" altLang="zh-CN" sz="2400">
                <a:solidFill>
                  <a:srgbClr val="008080"/>
                </a:solidFill>
                <a:latin typeface="Consolas" panose="020B0609020204030204" pitchFamily="49" charset="0"/>
              </a:rPr>
              <a:t>studyat</a:t>
            </a:r>
            <a:r>
              <a:rPr lang="en-US" altLang="zh-CN" sz="2400">
                <a:solidFill>
                  <a:srgbClr val="000000"/>
                </a:solidFill>
                <a:latin typeface="Consolas" panose="020B0609020204030204" pitchFamily="49" charset="0"/>
              </a:rPr>
              <a:t> </a:t>
            </a:r>
            <a:r>
              <a:rPr lang="en-US" altLang="zh-CN" sz="2400">
                <a:solidFill>
                  <a:srgbClr val="808080"/>
                </a:solidFill>
                <a:latin typeface="Consolas" panose="020B0609020204030204" pitchFamily="49" charset="0"/>
              </a:rPr>
              <a:t>=</a:t>
            </a:r>
            <a:r>
              <a:rPr lang="en-US" altLang="zh-CN" sz="2400">
                <a:solidFill>
                  <a:srgbClr val="000000"/>
                </a:solidFill>
                <a:latin typeface="Consolas" panose="020B0609020204030204" pitchFamily="49" charset="0"/>
              </a:rPr>
              <a:t> </a:t>
            </a:r>
            <a:r>
              <a:rPr lang="en-US" altLang="zh-CN" sz="2400">
                <a:solidFill>
                  <a:srgbClr val="008080"/>
                </a:solidFill>
                <a:latin typeface="Consolas" panose="020B0609020204030204" pitchFamily="49" charset="0"/>
              </a:rPr>
              <a:t>name</a:t>
            </a:r>
          </a:p>
        </p:txBody>
      </p:sp>
      <p:sp>
        <p:nvSpPr>
          <p:cNvPr id="13" name="Line Callout 1 8"/>
          <p:cNvSpPr/>
          <p:nvPr/>
        </p:nvSpPr>
        <p:spPr>
          <a:xfrm>
            <a:off x="7894638" y="2954338"/>
            <a:ext cx="2498725" cy="1200150"/>
          </a:xfrm>
          <a:prstGeom prst="borderCallout1">
            <a:avLst>
              <a:gd name="adj1" fmla="val 46448"/>
              <a:gd name="adj2" fmla="val 987"/>
              <a:gd name="adj3" fmla="val 28050"/>
              <a:gd name="adj4" fmla="val -62558"/>
            </a:avLst>
          </a:prstGeom>
        </p:spPr>
        <p:style>
          <a:lnRef idx="2">
            <a:schemeClr val="accent5"/>
          </a:lnRef>
          <a:fillRef idx="1">
            <a:schemeClr val="lt1"/>
          </a:fillRef>
          <a:effectRef idx="0">
            <a:schemeClr val="accent5"/>
          </a:effectRef>
          <a:fontRef idx="minor">
            <a:schemeClr val="dk1"/>
          </a:fontRef>
        </p:style>
        <p:txBody>
          <a:bodyPr anchor="ctr"/>
          <a:lstStyle/>
          <a:p>
            <a:pPr eaLnBrk="1" fontAlgn="auto" hangingPunct="1">
              <a:spcBef>
                <a:spcPts val="0"/>
              </a:spcBef>
              <a:spcAft>
                <a:spcPts val="1200"/>
              </a:spcAft>
              <a:defRPr/>
            </a:pPr>
            <a:r>
              <a:rPr lang="zh-CN" altLang="en-US" sz="2400" dirty="0">
                <a:solidFill>
                  <a:srgbClr val="FF0000"/>
                </a:solidFill>
              </a:rPr>
              <a:t>哪个</a:t>
            </a:r>
            <a:r>
              <a:rPr lang="en-US" sz="2400" dirty="0">
                <a:solidFill>
                  <a:srgbClr val="FF0000"/>
                </a:solidFill>
              </a:rPr>
              <a:t>name?</a:t>
            </a:r>
          </a:p>
          <a:p>
            <a:pPr eaLnBrk="1" fontAlgn="auto" hangingPunct="1">
              <a:spcBef>
                <a:spcPts val="0"/>
              </a:spcBef>
              <a:spcAft>
                <a:spcPts val="1200"/>
              </a:spcAft>
              <a:defRPr/>
            </a:pPr>
            <a:r>
              <a:rPr lang="zh-CN" altLang="en-US" sz="2400" dirty="0">
                <a:solidFill>
                  <a:srgbClr val="FF0000"/>
                </a:solidFill>
              </a:rPr>
              <a:t>哪个</a:t>
            </a:r>
            <a:r>
              <a:rPr lang="en-US" sz="2400" dirty="0">
                <a:solidFill>
                  <a:srgbClr val="FF0000"/>
                </a:solidFill>
              </a:rPr>
              <a:t>Address?</a:t>
            </a:r>
          </a:p>
        </p:txBody>
      </p:sp>
      <p:sp>
        <p:nvSpPr>
          <p:cNvPr id="14" name="Rectangle 5"/>
          <p:cNvSpPr>
            <a:spLocks noChangeArrowheads="1"/>
          </p:cNvSpPr>
          <p:nvPr/>
        </p:nvSpPr>
        <p:spPr bwMode="auto">
          <a:xfrm>
            <a:off x="1096963" y="5013325"/>
            <a:ext cx="9296400" cy="12001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sz="2400">
                <a:solidFill>
                  <a:srgbClr val="0000FF"/>
                </a:solidFill>
                <a:latin typeface="Consolas" panose="020B0609020204030204" pitchFamily="49" charset="0"/>
              </a:rPr>
              <a:t>SELECT</a:t>
            </a:r>
            <a:r>
              <a:rPr lang="en-US" altLang="zh-CN" sz="2400">
                <a:solidFill>
                  <a:srgbClr val="000000"/>
                </a:solidFill>
                <a:latin typeface="Consolas" panose="020B0609020204030204" pitchFamily="49" charset="0"/>
              </a:rPr>
              <a:t> </a:t>
            </a:r>
            <a:r>
              <a:rPr lang="en-US" altLang="zh-CN" sz="2400">
                <a:solidFill>
                  <a:srgbClr val="0000FF"/>
                </a:solidFill>
                <a:latin typeface="Consolas" panose="020B0609020204030204" pitchFamily="49" charset="0"/>
              </a:rPr>
              <a:t>DISTINCT</a:t>
            </a:r>
            <a:r>
              <a:rPr lang="en-US" altLang="zh-CN" sz="2400">
                <a:solidFill>
                  <a:srgbClr val="000000"/>
                </a:solidFill>
                <a:latin typeface="Consolas" panose="020B0609020204030204" pitchFamily="49" charset="0"/>
              </a:rPr>
              <a:t> </a:t>
            </a:r>
            <a:r>
              <a:rPr lang="en-US" altLang="zh-CN" sz="2400">
                <a:solidFill>
                  <a:srgbClr val="0D8686"/>
                </a:solidFill>
                <a:latin typeface="Consolas" panose="020B0609020204030204" pitchFamily="49" charset="0"/>
              </a:rPr>
              <a:t>student.name</a:t>
            </a:r>
            <a:r>
              <a:rPr lang="en-US" altLang="zh-CN" sz="2400">
                <a:solidFill>
                  <a:srgbClr val="808080"/>
                </a:solidFill>
                <a:latin typeface="Consolas" panose="020B0609020204030204" pitchFamily="49" charset="0"/>
              </a:rPr>
              <a:t>,</a:t>
            </a:r>
            <a:r>
              <a:rPr lang="en-US" altLang="zh-CN" sz="2400">
                <a:solidFill>
                  <a:srgbClr val="000000"/>
                </a:solidFill>
                <a:latin typeface="Consolas" panose="020B0609020204030204" pitchFamily="49" charset="0"/>
              </a:rPr>
              <a:t> </a:t>
            </a:r>
            <a:r>
              <a:rPr lang="en-US" altLang="zh-CN" sz="2400">
                <a:solidFill>
                  <a:srgbClr val="0D8686"/>
                </a:solidFill>
                <a:latin typeface="Consolas" panose="020B0609020204030204" pitchFamily="49" charset="0"/>
              </a:rPr>
              <a:t>university.address</a:t>
            </a:r>
          </a:p>
          <a:p>
            <a:r>
              <a:rPr lang="en-US" altLang="zh-CN" sz="2400">
                <a:solidFill>
                  <a:srgbClr val="0000FF"/>
                </a:solidFill>
                <a:latin typeface="Consolas" panose="020B0609020204030204" pitchFamily="49" charset="0"/>
              </a:rPr>
              <a:t>  FROM</a:t>
            </a:r>
            <a:r>
              <a:rPr lang="en-US" altLang="zh-CN" sz="2400">
                <a:solidFill>
                  <a:srgbClr val="000000"/>
                </a:solidFill>
                <a:latin typeface="Consolas" panose="020B0609020204030204" pitchFamily="49" charset="0"/>
              </a:rPr>
              <a:t> </a:t>
            </a:r>
            <a:r>
              <a:rPr lang="en-US" altLang="zh-CN" sz="2400">
                <a:solidFill>
                  <a:srgbClr val="008080"/>
                </a:solidFill>
                <a:latin typeface="Consolas" panose="020B0609020204030204" pitchFamily="49" charset="0"/>
              </a:rPr>
              <a:t>student</a:t>
            </a:r>
            <a:r>
              <a:rPr lang="en-US" altLang="zh-CN" sz="2400">
                <a:solidFill>
                  <a:srgbClr val="808080"/>
                </a:solidFill>
                <a:latin typeface="Consolas" panose="020B0609020204030204" pitchFamily="49" charset="0"/>
              </a:rPr>
              <a:t>,</a:t>
            </a:r>
            <a:r>
              <a:rPr lang="en-US" altLang="zh-CN" sz="2400">
                <a:solidFill>
                  <a:srgbClr val="000000"/>
                </a:solidFill>
                <a:latin typeface="Consolas" panose="020B0609020204030204" pitchFamily="49" charset="0"/>
              </a:rPr>
              <a:t> </a:t>
            </a:r>
            <a:r>
              <a:rPr lang="en-US" altLang="zh-CN" sz="2400">
                <a:solidFill>
                  <a:srgbClr val="008080"/>
                </a:solidFill>
                <a:latin typeface="Consolas" panose="020B0609020204030204" pitchFamily="49" charset="0"/>
              </a:rPr>
              <a:t>university</a:t>
            </a:r>
            <a:endParaRPr lang="en-US" altLang="zh-CN" sz="2400">
              <a:solidFill>
                <a:srgbClr val="000000"/>
              </a:solidFill>
              <a:latin typeface="Consolas" panose="020B0609020204030204" pitchFamily="49" charset="0"/>
            </a:endParaRPr>
          </a:p>
          <a:p>
            <a:r>
              <a:rPr lang="en-US" altLang="zh-CN" sz="2400">
                <a:solidFill>
                  <a:srgbClr val="0000FF"/>
                </a:solidFill>
                <a:latin typeface="Consolas" panose="020B0609020204030204" pitchFamily="49" charset="0"/>
              </a:rPr>
              <a:t> WHERE</a:t>
            </a:r>
            <a:r>
              <a:rPr lang="en-US" altLang="zh-CN" sz="2400">
                <a:solidFill>
                  <a:srgbClr val="000000"/>
                </a:solidFill>
                <a:latin typeface="Consolas" panose="020B0609020204030204" pitchFamily="49" charset="0"/>
              </a:rPr>
              <a:t> </a:t>
            </a:r>
            <a:r>
              <a:rPr lang="en-US" altLang="zh-CN" sz="2400">
                <a:solidFill>
                  <a:srgbClr val="0D8686"/>
                </a:solidFill>
                <a:latin typeface="Consolas" panose="020B0609020204030204" pitchFamily="49" charset="0"/>
              </a:rPr>
              <a:t>student.studyat</a:t>
            </a:r>
            <a:r>
              <a:rPr lang="en-US" altLang="zh-CN" sz="2400">
                <a:solidFill>
                  <a:srgbClr val="000000"/>
                </a:solidFill>
                <a:latin typeface="Consolas" panose="020B0609020204030204" pitchFamily="49" charset="0"/>
              </a:rPr>
              <a:t> </a:t>
            </a:r>
            <a:r>
              <a:rPr lang="en-US" altLang="zh-CN" sz="2400">
                <a:solidFill>
                  <a:srgbClr val="808080"/>
                </a:solidFill>
                <a:latin typeface="Consolas" panose="020B0609020204030204" pitchFamily="49" charset="0"/>
              </a:rPr>
              <a:t>=</a:t>
            </a:r>
            <a:r>
              <a:rPr lang="en-US" altLang="zh-CN" sz="2400">
                <a:solidFill>
                  <a:srgbClr val="000000"/>
                </a:solidFill>
                <a:latin typeface="Consolas" panose="020B0609020204030204" pitchFamily="49" charset="0"/>
              </a:rPr>
              <a:t> </a:t>
            </a:r>
            <a:r>
              <a:rPr lang="en-US" altLang="zh-CN" sz="2400">
                <a:solidFill>
                  <a:srgbClr val="0D8686"/>
                </a:solidFill>
                <a:latin typeface="Consolas" panose="020B0609020204030204" pitchFamily="49" charset="0"/>
              </a:rPr>
              <a:t>university.name</a:t>
            </a:r>
          </a:p>
        </p:txBody>
      </p:sp>
      <p:sp>
        <p:nvSpPr>
          <p:cNvPr id="15" name="Down Arrow 10"/>
          <p:cNvSpPr/>
          <p:nvPr/>
        </p:nvSpPr>
        <p:spPr>
          <a:xfrm>
            <a:off x="3862388" y="4371975"/>
            <a:ext cx="207962" cy="425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zh-CN">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zh-CN" altLang="en-US">
                <a:solidFill>
                  <a:schemeClr val="tx1">
                    <a:lumMod val="75000"/>
                    <a:lumOff val="25000"/>
                  </a:schemeClr>
                </a:solidFill>
              </a:rPr>
              <a:t>外部联接</a:t>
            </a:r>
            <a:endParaRPr lang="en-US" dirty="0">
              <a:solidFill>
                <a:schemeClr val="tx1">
                  <a:lumMod val="75000"/>
                  <a:lumOff val="25000"/>
                </a:schemeClr>
              </a:solidFill>
            </a:endParaRPr>
          </a:p>
        </p:txBody>
      </p:sp>
      <p:sp>
        <p:nvSpPr>
          <p:cNvPr id="84995" name="Content Placeholder 2"/>
          <p:cNvSpPr>
            <a:spLocks noGrp="1"/>
          </p:cNvSpPr>
          <p:nvPr>
            <p:ph idx="1"/>
          </p:nvPr>
        </p:nvSpPr>
        <p:spPr/>
        <p:txBody>
          <a:bodyPr/>
          <a:lstStyle/>
          <a:p>
            <a:pPr>
              <a:lnSpc>
                <a:spcPct val="120000"/>
              </a:lnSpc>
            </a:pPr>
            <a:r>
              <a:rPr lang="zh-CN" altLang="en-US" dirty="0"/>
              <a:t>假设我们进行</a:t>
            </a:r>
            <a:r>
              <a:rPr lang="en-US" altLang="zh-CN" dirty="0"/>
              <a:t>R </a:t>
            </a:r>
            <a:r>
              <a:rPr lang="en-US" altLang="zh-CN" dirty="0">
                <a:solidFill>
                  <a:srgbClr val="0000FF"/>
                </a:solidFill>
              </a:rPr>
              <a:t>OUTER JOIN </a:t>
            </a:r>
            <a:r>
              <a:rPr lang="en-US" altLang="zh-CN" dirty="0"/>
              <a:t>S </a:t>
            </a:r>
            <a:r>
              <a:rPr lang="zh-CN" altLang="en-US" dirty="0"/>
              <a:t>：</a:t>
            </a:r>
          </a:p>
          <a:p>
            <a:pPr lvl="1">
              <a:lnSpc>
                <a:spcPct val="120000"/>
              </a:lnSpc>
            </a:pPr>
            <a:r>
              <a:rPr lang="zh-CN" altLang="en-US" dirty="0"/>
              <a:t>一个</a:t>
            </a:r>
            <a:r>
              <a:rPr lang="en-US" altLang="zh-CN" dirty="0"/>
              <a:t>R</a:t>
            </a:r>
            <a:r>
              <a:rPr lang="zh-CN" altLang="en-US" dirty="0"/>
              <a:t>的元组如果没有与其连接的</a:t>
            </a:r>
            <a:r>
              <a:rPr lang="en-US" altLang="zh-CN" dirty="0"/>
              <a:t>S</a:t>
            </a:r>
            <a:r>
              <a:rPr lang="zh-CN" altLang="en-US" dirty="0"/>
              <a:t>的匹配元组，则被称为悬浮</a:t>
            </a:r>
            <a:endParaRPr lang="en-US" altLang="zh-CN" dirty="0"/>
          </a:p>
          <a:p>
            <a:pPr lvl="1">
              <a:lnSpc>
                <a:spcPct val="120000"/>
              </a:lnSpc>
            </a:pPr>
            <a:r>
              <a:rPr lang="zh-CN" altLang="en-US" dirty="0"/>
              <a:t>与 </a:t>
            </a:r>
            <a:r>
              <a:rPr lang="en-US" altLang="zh-CN" dirty="0"/>
              <a:t>S </a:t>
            </a:r>
            <a:r>
              <a:rPr lang="zh-CN" altLang="en-US" dirty="0"/>
              <a:t>的元组相似</a:t>
            </a:r>
            <a:endParaRPr lang="en-US" altLang="zh-CN" dirty="0"/>
          </a:p>
          <a:p>
            <a:pPr marL="182563" indent="-100013">
              <a:lnSpc>
                <a:spcPct val="120000"/>
              </a:lnSpc>
              <a:spcBef>
                <a:spcPts val="3000"/>
              </a:spcBef>
              <a:buNone/>
            </a:pPr>
            <a:r>
              <a:rPr lang="en-US" altLang="zh-CN" dirty="0"/>
              <a:t> OUTER JOIN</a:t>
            </a:r>
            <a:r>
              <a:rPr lang="zh-CN" altLang="en-US" dirty="0"/>
              <a:t>通过在结果中填充一个特殊的</a:t>
            </a:r>
            <a:r>
              <a:rPr lang="en-US" altLang="zh-CN" dirty="0"/>
              <a:t>NULL</a:t>
            </a:r>
            <a:r>
              <a:rPr lang="zh-CN" altLang="en-US" dirty="0"/>
              <a:t>符号来保留悬浮元组</a:t>
            </a:r>
          </a:p>
          <a:p>
            <a:pPr marL="0" indent="0">
              <a:lnSpc>
                <a:spcPct val="120000"/>
              </a:lnSpc>
              <a:buNone/>
            </a:pPr>
            <a:endParaRPr lang="en-US" altLang="zh-CN" dirty="0"/>
          </a:p>
          <a:p>
            <a:pPr marL="182563" indent="0">
              <a:lnSpc>
                <a:spcPct val="120000"/>
              </a:lnSpc>
              <a:buNone/>
            </a:pPr>
            <a:r>
              <a:rPr lang="zh-CN" altLang="en-US" dirty="0"/>
              <a:t>我们可以使用</a:t>
            </a:r>
            <a:r>
              <a:rPr lang="en-US" altLang="zh-CN" dirty="0"/>
              <a:t>FULL</a:t>
            </a:r>
            <a:r>
              <a:rPr lang="zh-CN" altLang="en-US" dirty="0"/>
              <a:t>、</a:t>
            </a:r>
            <a:r>
              <a:rPr lang="en-US" altLang="zh-CN" dirty="0"/>
              <a:t>LEFT</a:t>
            </a:r>
            <a:r>
              <a:rPr lang="zh-CN" altLang="en-US" dirty="0"/>
              <a:t>或</a:t>
            </a:r>
            <a:r>
              <a:rPr lang="en-US" altLang="zh-CN" dirty="0"/>
              <a:t>RIGHT</a:t>
            </a:r>
            <a:r>
              <a:rPr lang="zh-CN" altLang="en-US" dirty="0"/>
              <a:t>来指定要执行的外部联接的类型</a:t>
            </a:r>
            <a:endParaRPr lang="en-US" altLang="zh-CN" dirty="0"/>
          </a:p>
        </p:txBody>
      </p:sp>
      <p:sp>
        <p:nvSpPr>
          <p:cNvPr id="8499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37</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zh-CN" altLang="en-US">
                <a:solidFill>
                  <a:schemeClr val="tx1">
                    <a:lumMod val="75000"/>
                    <a:lumOff val="25000"/>
                  </a:schemeClr>
                </a:solidFill>
              </a:rPr>
              <a:t>外部联接</a:t>
            </a:r>
            <a:endParaRPr lang="en-US" dirty="0">
              <a:solidFill>
                <a:schemeClr val="tx1">
                  <a:lumMod val="75000"/>
                  <a:lumOff val="25000"/>
                </a:schemeClr>
              </a:solidFill>
            </a:endParaRPr>
          </a:p>
        </p:txBody>
      </p:sp>
      <p:graphicFrame>
        <p:nvGraphicFramePr>
          <p:cNvPr id="7" name="Content Placeholder 6"/>
          <p:cNvGraphicFramePr>
            <a:graphicFrameLocks noGrp="1"/>
          </p:cNvGraphicFramePr>
          <p:nvPr>
            <p:ph idx="1"/>
          </p:nvPr>
        </p:nvGraphicFramePr>
        <p:xfrm>
          <a:off x="1096963" y="1873250"/>
          <a:ext cx="2473326" cy="1112838"/>
        </p:xfrm>
        <a:graphic>
          <a:graphicData uri="http://schemas.openxmlformats.org/drawingml/2006/table">
            <a:tbl>
              <a:tblPr firstRow="1" bandRow="1">
                <a:tableStyleId>{5C22544A-7EE6-4342-B048-85BDC9FD1C3A}</a:tableStyleId>
              </a:tblPr>
              <a:tblGrid>
                <a:gridCol w="1236663">
                  <a:extLst>
                    <a:ext uri="{9D8B030D-6E8A-4147-A177-3AD203B41FA5}">
                      <a16:colId xmlns:a16="http://schemas.microsoft.com/office/drawing/2014/main" val="20000"/>
                    </a:ext>
                  </a:extLst>
                </a:gridCol>
                <a:gridCol w="1236663">
                  <a:extLst>
                    <a:ext uri="{9D8B030D-6E8A-4147-A177-3AD203B41FA5}">
                      <a16:colId xmlns:a16="http://schemas.microsoft.com/office/drawing/2014/main" val="20001"/>
                    </a:ext>
                  </a:extLst>
                </a:gridCol>
              </a:tblGrid>
              <a:tr h="370946">
                <a:tc>
                  <a:txBody>
                    <a:bodyPr/>
                    <a:lstStyle/>
                    <a:p>
                      <a:r>
                        <a:rPr lang="en-US" sz="1800" dirty="0"/>
                        <a:t>A</a:t>
                      </a:r>
                    </a:p>
                  </a:txBody>
                  <a:tcPr marL="91479" marR="91479" marT="45733" marB="45733"/>
                </a:tc>
                <a:tc>
                  <a:txBody>
                    <a:bodyPr/>
                    <a:lstStyle/>
                    <a:p>
                      <a:r>
                        <a:rPr lang="en-US" sz="1800" dirty="0"/>
                        <a:t>B</a:t>
                      </a:r>
                    </a:p>
                  </a:txBody>
                  <a:tcPr marL="91479" marR="91479" marT="45733" marB="45733"/>
                </a:tc>
                <a:extLst>
                  <a:ext uri="{0D108BD9-81ED-4DB2-BD59-A6C34878D82A}">
                    <a16:rowId xmlns:a16="http://schemas.microsoft.com/office/drawing/2014/main" val="10000"/>
                  </a:ext>
                </a:extLst>
              </a:tr>
              <a:tr h="370946">
                <a:tc>
                  <a:txBody>
                    <a:bodyPr/>
                    <a:lstStyle/>
                    <a:p>
                      <a:r>
                        <a:rPr lang="en-US" sz="1800" dirty="0"/>
                        <a:t>1</a:t>
                      </a:r>
                    </a:p>
                  </a:txBody>
                  <a:tcPr marL="91479" marR="91479" marT="45733" marB="45733"/>
                </a:tc>
                <a:tc>
                  <a:txBody>
                    <a:bodyPr/>
                    <a:lstStyle/>
                    <a:p>
                      <a:r>
                        <a:rPr lang="en-US" sz="1800" dirty="0"/>
                        <a:t>2</a:t>
                      </a:r>
                    </a:p>
                  </a:txBody>
                  <a:tcPr marL="91479" marR="91479" marT="45733" marB="45733"/>
                </a:tc>
                <a:extLst>
                  <a:ext uri="{0D108BD9-81ED-4DB2-BD59-A6C34878D82A}">
                    <a16:rowId xmlns:a16="http://schemas.microsoft.com/office/drawing/2014/main" val="10001"/>
                  </a:ext>
                </a:extLst>
              </a:tr>
              <a:tr h="370946">
                <a:tc>
                  <a:txBody>
                    <a:bodyPr/>
                    <a:lstStyle/>
                    <a:p>
                      <a:r>
                        <a:rPr lang="en-US" sz="1800" dirty="0"/>
                        <a:t>4</a:t>
                      </a:r>
                    </a:p>
                  </a:txBody>
                  <a:tcPr marL="91479" marR="91479" marT="45733" marB="45733"/>
                </a:tc>
                <a:tc>
                  <a:txBody>
                    <a:bodyPr/>
                    <a:lstStyle/>
                    <a:p>
                      <a:r>
                        <a:rPr lang="en-US" sz="1800" dirty="0"/>
                        <a:t>5</a:t>
                      </a:r>
                    </a:p>
                  </a:txBody>
                  <a:tcPr marL="91479" marR="91479" marT="45733" marB="45733"/>
                </a:tc>
                <a:extLst>
                  <a:ext uri="{0D108BD9-81ED-4DB2-BD59-A6C34878D82A}">
                    <a16:rowId xmlns:a16="http://schemas.microsoft.com/office/drawing/2014/main" val="10002"/>
                  </a:ext>
                </a:extLst>
              </a:tr>
            </a:tbl>
          </a:graphicData>
        </a:graphic>
      </p:graphicFrame>
      <p:sp>
        <p:nvSpPr>
          <p:cNvPr id="8705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38</a:t>
            </a:r>
          </a:p>
        </p:txBody>
      </p:sp>
      <p:sp>
        <p:nvSpPr>
          <p:cNvPr id="87060" name="TextBox 7"/>
          <p:cNvSpPr txBox="1">
            <a:spLocks noChangeArrowheads="1"/>
          </p:cNvSpPr>
          <p:nvPr/>
        </p:nvSpPr>
        <p:spPr bwMode="auto">
          <a:xfrm>
            <a:off x="1096963" y="1411288"/>
            <a:ext cx="358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400" b="1"/>
              <a:t>R</a:t>
            </a:r>
          </a:p>
        </p:txBody>
      </p:sp>
      <p:graphicFrame>
        <p:nvGraphicFramePr>
          <p:cNvPr id="9" name="Content Placeholder 6"/>
          <p:cNvGraphicFramePr>
            <a:graphicFrameLocks/>
          </p:cNvGraphicFramePr>
          <p:nvPr/>
        </p:nvGraphicFramePr>
        <p:xfrm>
          <a:off x="5024438" y="1873250"/>
          <a:ext cx="2473326" cy="1112838"/>
        </p:xfrm>
        <a:graphic>
          <a:graphicData uri="http://schemas.openxmlformats.org/drawingml/2006/table">
            <a:tbl>
              <a:tblPr firstRow="1" bandRow="1">
                <a:tableStyleId>{5C22544A-7EE6-4342-B048-85BDC9FD1C3A}</a:tableStyleId>
              </a:tblPr>
              <a:tblGrid>
                <a:gridCol w="1236663">
                  <a:extLst>
                    <a:ext uri="{9D8B030D-6E8A-4147-A177-3AD203B41FA5}">
                      <a16:colId xmlns:a16="http://schemas.microsoft.com/office/drawing/2014/main" val="20000"/>
                    </a:ext>
                  </a:extLst>
                </a:gridCol>
                <a:gridCol w="1236663">
                  <a:extLst>
                    <a:ext uri="{9D8B030D-6E8A-4147-A177-3AD203B41FA5}">
                      <a16:colId xmlns:a16="http://schemas.microsoft.com/office/drawing/2014/main" val="20001"/>
                    </a:ext>
                  </a:extLst>
                </a:gridCol>
              </a:tblGrid>
              <a:tr h="370946">
                <a:tc>
                  <a:txBody>
                    <a:bodyPr/>
                    <a:lstStyle/>
                    <a:p>
                      <a:r>
                        <a:rPr lang="en-US" sz="1800" dirty="0"/>
                        <a:t>A</a:t>
                      </a:r>
                    </a:p>
                  </a:txBody>
                  <a:tcPr marL="91479" marR="91479" marT="45733" marB="45733"/>
                </a:tc>
                <a:tc>
                  <a:txBody>
                    <a:bodyPr/>
                    <a:lstStyle/>
                    <a:p>
                      <a:r>
                        <a:rPr lang="en-US" sz="1800" dirty="0"/>
                        <a:t>C</a:t>
                      </a:r>
                    </a:p>
                  </a:txBody>
                  <a:tcPr marL="91479" marR="91479" marT="45733" marB="45733"/>
                </a:tc>
                <a:extLst>
                  <a:ext uri="{0D108BD9-81ED-4DB2-BD59-A6C34878D82A}">
                    <a16:rowId xmlns:a16="http://schemas.microsoft.com/office/drawing/2014/main" val="10000"/>
                  </a:ext>
                </a:extLst>
              </a:tr>
              <a:tr h="370946">
                <a:tc>
                  <a:txBody>
                    <a:bodyPr/>
                    <a:lstStyle/>
                    <a:p>
                      <a:r>
                        <a:rPr lang="en-US" sz="1800" dirty="0"/>
                        <a:t>1</a:t>
                      </a:r>
                    </a:p>
                  </a:txBody>
                  <a:tcPr marL="91479" marR="91479" marT="45733" marB="45733"/>
                </a:tc>
                <a:tc>
                  <a:txBody>
                    <a:bodyPr/>
                    <a:lstStyle/>
                    <a:p>
                      <a:r>
                        <a:rPr lang="en-US" sz="1800" dirty="0"/>
                        <a:t>3</a:t>
                      </a:r>
                    </a:p>
                  </a:txBody>
                  <a:tcPr marL="91479" marR="91479" marT="45733" marB="45733"/>
                </a:tc>
                <a:extLst>
                  <a:ext uri="{0D108BD9-81ED-4DB2-BD59-A6C34878D82A}">
                    <a16:rowId xmlns:a16="http://schemas.microsoft.com/office/drawing/2014/main" val="10001"/>
                  </a:ext>
                </a:extLst>
              </a:tr>
              <a:tr h="370946">
                <a:tc>
                  <a:txBody>
                    <a:bodyPr/>
                    <a:lstStyle/>
                    <a:p>
                      <a:r>
                        <a:rPr lang="en-US" sz="1800" dirty="0"/>
                        <a:t>6</a:t>
                      </a:r>
                    </a:p>
                  </a:txBody>
                  <a:tcPr marL="91479" marR="91479" marT="45733" marB="45733"/>
                </a:tc>
                <a:tc>
                  <a:txBody>
                    <a:bodyPr/>
                    <a:lstStyle/>
                    <a:p>
                      <a:r>
                        <a:rPr lang="en-US" sz="1800" dirty="0"/>
                        <a:t>7</a:t>
                      </a:r>
                    </a:p>
                  </a:txBody>
                  <a:tcPr marL="91479" marR="91479" marT="45733" marB="45733"/>
                </a:tc>
                <a:extLst>
                  <a:ext uri="{0D108BD9-81ED-4DB2-BD59-A6C34878D82A}">
                    <a16:rowId xmlns:a16="http://schemas.microsoft.com/office/drawing/2014/main" val="10002"/>
                  </a:ext>
                </a:extLst>
              </a:tr>
            </a:tbl>
          </a:graphicData>
        </a:graphic>
      </p:graphicFrame>
      <p:sp>
        <p:nvSpPr>
          <p:cNvPr id="87075" name="TextBox 9"/>
          <p:cNvSpPr txBox="1">
            <a:spLocks noChangeArrowheads="1"/>
          </p:cNvSpPr>
          <p:nvPr/>
        </p:nvSpPr>
        <p:spPr bwMode="auto">
          <a:xfrm>
            <a:off x="5024438" y="1411288"/>
            <a:ext cx="3317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400" b="1"/>
              <a:t>S</a:t>
            </a:r>
          </a:p>
        </p:txBody>
      </p:sp>
      <p:graphicFrame>
        <p:nvGraphicFramePr>
          <p:cNvPr id="12" name="Content Placeholder 6"/>
          <p:cNvGraphicFramePr>
            <a:graphicFrameLocks/>
          </p:cNvGraphicFramePr>
          <p:nvPr/>
        </p:nvGraphicFramePr>
        <p:xfrm>
          <a:off x="1096963" y="4719638"/>
          <a:ext cx="4302124" cy="1484312"/>
        </p:xfrm>
        <a:graphic>
          <a:graphicData uri="http://schemas.openxmlformats.org/drawingml/2006/table">
            <a:tbl>
              <a:tblPr firstRow="1" bandRow="1">
                <a:tableStyleId>{5C22544A-7EE6-4342-B048-85BDC9FD1C3A}</a:tableStyleId>
              </a:tblPr>
              <a:tblGrid>
                <a:gridCol w="1075531">
                  <a:extLst>
                    <a:ext uri="{9D8B030D-6E8A-4147-A177-3AD203B41FA5}">
                      <a16:colId xmlns:a16="http://schemas.microsoft.com/office/drawing/2014/main" val="20000"/>
                    </a:ext>
                  </a:extLst>
                </a:gridCol>
                <a:gridCol w="1075531">
                  <a:extLst>
                    <a:ext uri="{9D8B030D-6E8A-4147-A177-3AD203B41FA5}">
                      <a16:colId xmlns:a16="http://schemas.microsoft.com/office/drawing/2014/main" val="20001"/>
                    </a:ext>
                  </a:extLst>
                </a:gridCol>
                <a:gridCol w="1075531">
                  <a:extLst>
                    <a:ext uri="{9D8B030D-6E8A-4147-A177-3AD203B41FA5}">
                      <a16:colId xmlns:a16="http://schemas.microsoft.com/office/drawing/2014/main" val="20002"/>
                    </a:ext>
                  </a:extLst>
                </a:gridCol>
                <a:gridCol w="1075531">
                  <a:extLst>
                    <a:ext uri="{9D8B030D-6E8A-4147-A177-3AD203B41FA5}">
                      <a16:colId xmlns:a16="http://schemas.microsoft.com/office/drawing/2014/main" val="20003"/>
                    </a:ext>
                  </a:extLst>
                </a:gridCol>
              </a:tblGrid>
              <a:tr h="371078">
                <a:tc>
                  <a:txBody>
                    <a:bodyPr/>
                    <a:lstStyle/>
                    <a:p>
                      <a:r>
                        <a:rPr lang="en-US" sz="1800" dirty="0"/>
                        <a:t>R.A</a:t>
                      </a:r>
                    </a:p>
                  </a:txBody>
                  <a:tcPr marL="91438" marR="91438" marT="45749" marB="45749"/>
                </a:tc>
                <a:tc>
                  <a:txBody>
                    <a:bodyPr/>
                    <a:lstStyle/>
                    <a:p>
                      <a:r>
                        <a:rPr lang="en-US" sz="1800" dirty="0"/>
                        <a:t>B</a:t>
                      </a:r>
                    </a:p>
                  </a:txBody>
                  <a:tcPr marL="91438" marR="91438" marT="45749" marB="45749"/>
                </a:tc>
                <a:tc>
                  <a:txBody>
                    <a:bodyPr/>
                    <a:lstStyle/>
                    <a:p>
                      <a:r>
                        <a:rPr lang="en-US" sz="1800" dirty="0"/>
                        <a:t>S.A</a:t>
                      </a:r>
                    </a:p>
                  </a:txBody>
                  <a:tcPr marL="91438" marR="91438" marT="45749" marB="45749"/>
                </a:tc>
                <a:tc>
                  <a:txBody>
                    <a:bodyPr/>
                    <a:lstStyle/>
                    <a:p>
                      <a:r>
                        <a:rPr lang="en-US" sz="1800" dirty="0"/>
                        <a:t>C</a:t>
                      </a:r>
                    </a:p>
                  </a:txBody>
                  <a:tcPr marL="91438" marR="91438" marT="45749" marB="45749"/>
                </a:tc>
                <a:extLst>
                  <a:ext uri="{0D108BD9-81ED-4DB2-BD59-A6C34878D82A}">
                    <a16:rowId xmlns:a16="http://schemas.microsoft.com/office/drawing/2014/main" val="10000"/>
                  </a:ext>
                </a:extLst>
              </a:tr>
              <a:tr h="371078">
                <a:tc>
                  <a:txBody>
                    <a:bodyPr/>
                    <a:lstStyle/>
                    <a:p>
                      <a:r>
                        <a:rPr lang="en-US" sz="1800" dirty="0"/>
                        <a:t>1</a:t>
                      </a:r>
                    </a:p>
                  </a:txBody>
                  <a:tcPr marL="91438" marR="91438" marT="45749" marB="45749"/>
                </a:tc>
                <a:tc>
                  <a:txBody>
                    <a:bodyPr/>
                    <a:lstStyle/>
                    <a:p>
                      <a:r>
                        <a:rPr lang="en-US" sz="1800" dirty="0"/>
                        <a:t>2</a:t>
                      </a:r>
                    </a:p>
                  </a:txBody>
                  <a:tcPr marL="91438" marR="91438" marT="45749" marB="45749"/>
                </a:tc>
                <a:tc>
                  <a:txBody>
                    <a:bodyPr/>
                    <a:lstStyle/>
                    <a:p>
                      <a:r>
                        <a:rPr lang="en-US" sz="1800" dirty="0"/>
                        <a:t>1</a:t>
                      </a:r>
                    </a:p>
                  </a:txBody>
                  <a:tcPr marL="91438" marR="91438" marT="45749" marB="45749"/>
                </a:tc>
                <a:tc>
                  <a:txBody>
                    <a:bodyPr/>
                    <a:lstStyle/>
                    <a:p>
                      <a:r>
                        <a:rPr lang="en-US" sz="1800" dirty="0"/>
                        <a:t>3</a:t>
                      </a:r>
                    </a:p>
                  </a:txBody>
                  <a:tcPr marL="91438" marR="91438" marT="45749" marB="45749"/>
                </a:tc>
                <a:extLst>
                  <a:ext uri="{0D108BD9-81ED-4DB2-BD59-A6C34878D82A}">
                    <a16:rowId xmlns:a16="http://schemas.microsoft.com/office/drawing/2014/main" val="10001"/>
                  </a:ext>
                </a:extLst>
              </a:tr>
              <a:tr h="371078">
                <a:tc>
                  <a:txBody>
                    <a:bodyPr/>
                    <a:lstStyle/>
                    <a:p>
                      <a:r>
                        <a:rPr lang="en-US" sz="1800" dirty="0"/>
                        <a:t>4</a:t>
                      </a:r>
                    </a:p>
                  </a:txBody>
                  <a:tcPr marL="91438" marR="91438" marT="45749" marB="45749"/>
                </a:tc>
                <a:tc>
                  <a:txBody>
                    <a:bodyPr/>
                    <a:lstStyle/>
                    <a:p>
                      <a:r>
                        <a:rPr lang="en-US" sz="1800" dirty="0"/>
                        <a:t>5</a:t>
                      </a:r>
                    </a:p>
                  </a:txBody>
                  <a:tcPr marL="91438" marR="91438" marT="45749" marB="45749"/>
                </a:tc>
                <a:tc>
                  <a:txBody>
                    <a:bodyPr/>
                    <a:lstStyle/>
                    <a:p>
                      <a:r>
                        <a:rPr lang="en-US" sz="1800" dirty="0"/>
                        <a:t>NULL</a:t>
                      </a:r>
                    </a:p>
                  </a:txBody>
                  <a:tcPr marL="91438" marR="91438" marT="45749" marB="45749"/>
                </a:tc>
                <a:tc>
                  <a:txBody>
                    <a:bodyPr/>
                    <a:lstStyle/>
                    <a:p>
                      <a:r>
                        <a:rPr lang="en-US" sz="1800" dirty="0"/>
                        <a:t>NULL</a:t>
                      </a:r>
                    </a:p>
                  </a:txBody>
                  <a:tcPr marL="91438" marR="91438" marT="45749" marB="45749"/>
                </a:tc>
                <a:extLst>
                  <a:ext uri="{0D108BD9-81ED-4DB2-BD59-A6C34878D82A}">
                    <a16:rowId xmlns:a16="http://schemas.microsoft.com/office/drawing/2014/main" val="10002"/>
                  </a:ext>
                </a:extLst>
              </a:tr>
              <a:tr h="371078">
                <a:tc>
                  <a:txBody>
                    <a:bodyPr/>
                    <a:lstStyle/>
                    <a:p>
                      <a:r>
                        <a:rPr lang="en-US" sz="1800" dirty="0"/>
                        <a:t>NULL</a:t>
                      </a:r>
                    </a:p>
                  </a:txBody>
                  <a:tcPr marL="91438" marR="91438" marT="45749" marB="45749"/>
                </a:tc>
                <a:tc>
                  <a:txBody>
                    <a:bodyPr/>
                    <a:lstStyle/>
                    <a:p>
                      <a:r>
                        <a:rPr lang="en-US" sz="1800" dirty="0"/>
                        <a:t>NULL</a:t>
                      </a:r>
                    </a:p>
                  </a:txBody>
                  <a:tcPr marL="91438" marR="91438" marT="45749" marB="45749"/>
                </a:tc>
                <a:tc>
                  <a:txBody>
                    <a:bodyPr/>
                    <a:lstStyle/>
                    <a:p>
                      <a:r>
                        <a:rPr lang="en-US" sz="1800" dirty="0"/>
                        <a:t>6</a:t>
                      </a:r>
                    </a:p>
                  </a:txBody>
                  <a:tcPr marL="91438" marR="91438" marT="45749" marB="45749"/>
                </a:tc>
                <a:tc>
                  <a:txBody>
                    <a:bodyPr/>
                    <a:lstStyle/>
                    <a:p>
                      <a:r>
                        <a:rPr lang="en-US" sz="1800" dirty="0"/>
                        <a:t>7</a:t>
                      </a:r>
                    </a:p>
                  </a:txBody>
                  <a:tcPr marL="91438" marR="91438" marT="45749" marB="45749"/>
                </a:tc>
                <a:extLst>
                  <a:ext uri="{0D108BD9-81ED-4DB2-BD59-A6C34878D82A}">
                    <a16:rowId xmlns:a16="http://schemas.microsoft.com/office/drawing/2014/main" val="10003"/>
                  </a:ext>
                </a:extLst>
              </a:tr>
            </a:tbl>
          </a:graphicData>
        </a:graphic>
      </p:graphicFrame>
      <p:sp>
        <p:nvSpPr>
          <p:cNvPr id="13" name="Down Arrow 12"/>
          <p:cNvSpPr/>
          <p:nvPr/>
        </p:nvSpPr>
        <p:spPr>
          <a:xfrm>
            <a:off x="4376738" y="4183063"/>
            <a:ext cx="207962" cy="4397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zh-CN">
              <a:solidFill>
                <a:srgbClr val="FFFFFF"/>
              </a:solidFill>
            </a:endParaRPr>
          </a:p>
        </p:txBody>
      </p:sp>
      <p:sp>
        <p:nvSpPr>
          <p:cNvPr id="87105" name="Text Box 23"/>
          <p:cNvSpPr txBox="1">
            <a:spLocks noChangeArrowheads="1"/>
          </p:cNvSpPr>
          <p:nvPr/>
        </p:nvSpPr>
        <p:spPr bwMode="auto">
          <a:xfrm>
            <a:off x="5976937" y="4724400"/>
            <a:ext cx="436409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zh-CN" altLang="en-US" sz="2400" dirty="0">
                <a:solidFill>
                  <a:srgbClr val="FF0000"/>
                </a:solidFill>
              </a:rPr>
              <a:t>如果我们进行左外连接（</a:t>
            </a:r>
            <a:r>
              <a:rPr lang="en-US" altLang="zh-CN" sz="2400" dirty="0">
                <a:solidFill>
                  <a:srgbClr val="FF0000"/>
                </a:solidFill>
              </a:rPr>
              <a:t>LEFT OUTER JOIN</a:t>
            </a:r>
            <a:r>
              <a:rPr lang="zh-CN" altLang="en-US" sz="2400" dirty="0">
                <a:solidFill>
                  <a:srgbClr val="FF0000"/>
                </a:solidFill>
              </a:rPr>
              <a:t>）会发生什么？</a:t>
            </a:r>
            <a:endParaRPr lang="en-US" altLang="zh-CN" sz="2400" dirty="0">
              <a:solidFill>
                <a:srgbClr val="FF0000"/>
              </a:solidFill>
            </a:endParaRPr>
          </a:p>
        </p:txBody>
      </p:sp>
      <p:cxnSp>
        <p:nvCxnSpPr>
          <p:cNvPr id="16" name="Straight Arrow Connector 15"/>
          <p:cNvCxnSpPr>
            <a:stCxn id="7" idx="3"/>
            <a:endCxn id="9" idx="1"/>
          </p:cNvCxnSpPr>
          <p:nvPr/>
        </p:nvCxnSpPr>
        <p:spPr>
          <a:xfrm>
            <a:off x="3570289" y="2429669"/>
            <a:ext cx="14541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0"/>
          <p:cNvSpPr/>
          <p:nvPr/>
        </p:nvSpPr>
        <p:spPr>
          <a:xfrm>
            <a:off x="1096963" y="3344863"/>
            <a:ext cx="6400800" cy="10160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0000FF"/>
                </a:solidFill>
                <a:latin typeface="Consolas" panose="020B0609020204030204" pitchFamily="49" charset="0"/>
              </a:rPr>
              <a:t>SELECT</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FROM</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R</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FULL OUTER</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JOIN </a:t>
            </a:r>
            <a:r>
              <a:rPr lang="en-US" altLang="zh-CN" sz="2000">
                <a:solidFill>
                  <a:srgbClr val="008080"/>
                </a:solidFill>
                <a:latin typeface="Consolas" panose="020B0609020204030204" pitchFamily="49" charset="0"/>
              </a:rPr>
              <a:t>S</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ON</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R.A</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S.A</a:t>
            </a:r>
            <a:endParaRPr lang="en-US" altLang="zh-CN" sz="2000">
              <a:solidFill>
                <a:srgbClr val="000000"/>
              </a:solidFill>
              <a:latin typeface="Consolas" panose="020B06090202040302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39125" y="1466850"/>
            <a:ext cx="2130425"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fontAlgn="auto">
              <a:spcAft>
                <a:spcPts val="0"/>
              </a:spcAft>
              <a:defRPr/>
            </a:pPr>
            <a:r>
              <a:rPr lang="zh-CN" altLang="en-US">
                <a:solidFill>
                  <a:schemeClr val="tx1">
                    <a:lumMod val="75000"/>
                    <a:lumOff val="25000"/>
                  </a:schemeClr>
                </a:solidFill>
              </a:rPr>
              <a:t>外部联接</a:t>
            </a:r>
            <a:endParaRPr lang="en-US" dirty="0">
              <a:solidFill>
                <a:schemeClr val="tx1">
                  <a:lumMod val="75000"/>
                  <a:lumOff val="25000"/>
                </a:schemeClr>
              </a:solidFill>
            </a:endParaRPr>
          </a:p>
        </p:txBody>
      </p:sp>
      <p:sp>
        <p:nvSpPr>
          <p:cNvPr id="89092" name="Content Placeholder 2"/>
          <p:cNvSpPr>
            <a:spLocks noGrp="1"/>
          </p:cNvSpPr>
          <p:nvPr>
            <p:ph idx="1"/>
          </p:nvPr>
        </p:nvSpPr>
        <p:spPr>
          <a:xfrm>
            <a:off x="1096963" y="1241425"/>
            <a:ext cx="5032375" cy="5059363"/>
          </a:xfrm>
        </p:spPr>
        <p:txBody>
          <a:bodyPr/>
          <a:lstStyle/>
          <a:p>
            <a:pPr>
              <a:lnSpc>
                <a:spcPct val="120000"/>
              </a:lnSpc>
            </a:pPr>
            <a:r>
              <a:rPr lang="zh-CN" altLang="en-US" b="1" dirty="0"/>
              <a:t>全外连接</a:t>
            </a:r>
            <a:r>
              <a:rPr lang="en-US" altLang="zh-CN" dirty="0"/>
              <a:t>Full outer join</a:t>
            </a:r>
          </a:p>
          <a:p>
            <a:pPr lvl="1">
              <a:lnSpc>
                <a:spcPct val="120000"/>
              </a:lnSpc>
            </a:pPr>
            <a:r>
              <a:rPr lang="zh-CN" altLang="en-US" dirty="0"/>
              <a:t>包括两个表中的所有行，不管是否找到匹配项</a:t>
            </a:r>
          </a:p>
          <a:p>
            <a:pPr>
              <a:lnSpc>
                <a:spcPct val="120000"/>
              </a:lnSpc>
            </a:pPr>
            <a:r>
              <a:rPr lang="zh-CN" altLang="en-US" b="1" dirty="0"/>
              <a:t>左外连接</a:t>
            </a:r>
            <a:r>
              <a:rPr lang="en-US" altLang="zh-CN" dirty="0"/>
              <a:t>Left outer join</a:t>
            </a:r>
          </a:p>
          <a:p>
            <a:pPr lvl="1">
              <a:lnSpc>
                <a:spcPct val="120000"/>
              </a:lnSpc>
            </a:pPr>
            <a:r>
              <a:rPr lang="zh-CN" altLang="en-US" dirty="0"/>
              <a:t>包括 </a:t>
            </a:r>
            <a:r>
              <a:rPr lang="en-US" altLang="zh-CN" dirty="0"/>
              <a:t>JOIN </a:t>
            </a:r>
            <a:r>
              <a:rPr lang="zh-CN" altLang="en-US" dirty="0"/>
              <a:t>子句左边指定的表中的所有行</a:t>
            </a:r>
          </a:p>
          <a:p>
            <a:pPr>
              <a:lnSpc>
                <a:spcPct val="120000"/>
              </a:lnSpc>
              <a:spcBef>
                <a:spcPts val="2400"/>
              </a:spcBef>
            </a:pPr>
            <a:r>
              <a:rPr lang="zh-CN" altLang="en-US" b="1" dirty="0"/>
              <a:t>右外连接</a:t>
            </a:r>
            <a:r>
              <a:rPr lang="en-US" altLang="zh-CN" dirty="0"/>
              <a:t>Right outer join</a:t>
            </a:r>
            <a:endParaRPr lang="zh-CN" altLang="en-US" dirty="0"/>
          </a:p>
          <a:p>
            <a:pPr lvl="1">
              <a:lnSpc>
                <a:spcPct val="120000"/>
              </a:lnSpc>
            </a:pPr>
            <a:r>
              <a:rPr lang="zh-CN" altLang="en-US" dirty="0"/>
              <a:t>包含 </a:t>
            </a:r>
            <a:r>
              <a:rPr lang="en-US" altLang="zh-CN" dirty="0"/>
              <a:t>JOIN </a:t>
            </a:r>
            <a:r>
              <a:rPr lang="zh-CN" altLang="en-US" dirty="0"/>
              <a:t>子句右侧指定的表中的所有行</a:t>
            </a:r>
            <a:endParaRPr lang="en-US" altLang="zh-CN" dirty="0"/>
          </a:p>
        </p:txBody>
      </p:sp>
      <p:sp>
        <p:nvSpPr>
          <p:cNvPr id="8909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39</a:t>
            </a:r>
          </a:p>
        </p:txBody>
      </p:sp>
      <p:pic>
        <p:nvPicPr>
          <p:cNvPr id="89096" name="Picture 11"/>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8316913" y="3006725"/>
            <a:ext cx="1974850"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7" name="Picture 12"/>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8294688" y="4584700"/>
            <a:ext cx="2020887"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7"/>
          <p:cNvSpPr>
            <a:spLocks noGrp="1"/>
          </p:cNvSpPr>
          <p:nvPr>
            <p:ph idx="1"/>
          </p:nvPr>
        </p:nvSpPr>
        <p:spPr>
          <a:xfrm>
            <a:off x="1096963" y="1241425"/>
            <a:ext cx="10058400" cy="5218113"/>
          </a:xfrm>
        </p:spPr>
        <p:txBody>
          <a:bodyPr/>
          <a:lstStyle/>
          <a:p>
            <a:pPr marL="0" indent="0">
              <a:buNone/>
            </a:pPr>
            <a:r>
              <a:rPr lang="zh-CN" altLang="en-US" b="1" dirty="0">
                <a:solidFill>
                  <a:srgbClr val="000000"/>
                </a:solidFill>
              </a:rPr>
              <a:t>查询的主要形式是</a:t>
            </a:r>
            <a:r>
              <a:rPr lang="zh-CN" altLang="en-US" dirty="0">
                <a:solidFill>
                  <a:srgbClr val="000000"/>
                </a:solidFill>
              </a:rPr>
              <a:t>：</a:t>
            </a:r>
          </a:p>
          <a:p>
            <a:r>
              <a:rPr lang="zh-CN" altLang="en-US" dirty="0">
                <a:solidFill>
                  <a:srgbClr val="000000"/>
                </a:solidFill>
              </a:rPr>
              <a:t> </a:t>
            </a:r>
          </a:p>
          <a:p>
            <a:r>
              <a:rPr lang="zh-CN" altLang="en-US" dirty="0">
                <a:solidFill>
                  <a:srgbClr val="000000"/>
                </a:solidFill>
              </a:rPr>
              <a:t> </a:t>
            </a:r>
          </a:p>
          <a:p>
            <a:r>
              <a:rPr lang="zh-CN" altLang="en-US" dirty="0">
                <a:solidFill>
                  <a:srgbClr val="FF0000"/>
                </a:solidFill>
              </a:rPr>
              <a:t> </a:t>
            </a:r>
            <a:r>
              <a:rPr lang="en-US" altLang="zh-CN" dirty="0">
                <a:solidFill>
                  <a:srgbClr val="FF0000"/>
                </a:solidFill>
              </a:rPr>
              <a:t>SELECT</a:t>
            </a:r>
            <a:r>
              <a:rPr lang="zh-CN" altLang="en-US" dirty="0">
                <a:solidFill>
                  <a:srgbClr val="FF0000"/>
                </a:solidFill>
              </a:rPr>
              <a:t>做什么？</a:t>
            </a:r>
            <a:endParaRPr lang="en-US" altLang="zh-CN" dirty="0">
              <a:solidFill>
                <a:srgbClr val="FF0000"/>
              </a:solidFill>
            </a:endParaRPr>
          </a:p>
          <a:p>
            <a:pPr lvl="1">
              <a:spcAft>
                <a:spcPts val="1200"/>
              </a:spcAft>
              <a:buClr>
                <a:srgbClr val="1CADE4"/>
              </a:buClr>
            </a:pPr>
            <a:r>
              <a:rPr lang="zh-CN" altLang="en-US" b="1" dirty="0">
                <a:solidFill>
                  <a:srgbClr val="000000"/>
                </a:solidFill>
              </a:rPr>
              <a:t>投影</a:t>
            </a:r>
            <a:r>
              <a:rPr lang="zh-CN" altLang="en-US" dirty="0">
                <a:solidFill>
                  <a:srgbClr val="000000"/>
                </a:solidFill>
              </a:rPr>
              <a:t>数据。这可以是现有字段的列表或某些表达式。</a:t>
            </a:r>
          </a:p>
          <a:p>
            <a:r>
              <a:rPr lang="zh-CN" altLang="en-US" dirty="0">
                <a:solidFill>
                  <a:srgbClr val="FF0000"/>
                </a:solidFill>
              </a:rPr>
              <a:t> </a:t>
            </a:r>
            <a:r>
              <a:rPr lang="en-US" altLang="zh-CN" dirty="0">
                <a:solidFill>
                  <a:srgbClr val="FF0000"/>
                </a:solidFill>
              </a:rPr>
              <a:t>FROM</a:t>
            </a:r>
            <a:r>
              <a:rPr lang="zh-CN" altLang="en-US" dirty="0">
                <a:solidFill>
                  <a:srgbClr val="FF0000"/>
                </a:solidFill>
              </a:rPr>
              <a:t>做什么？</a:t>
            </a:r>
            <a:endParaRPr lang="en-US" altLang="zh-CN" dirty="0">
              <a:solidFill>
                <a:srgbClr val="FF0000"/>
              </a:solidFill>
            </a:endParaRPr>
          </a:p>
          <a:p>
            <a:pPr lvl="1">
              <a:spcAft>
                <a:spcPts val="1200"/>
              </a:spcAft>
              <a:buClr>
                <a:srgbClr val="1CADE4"/>
              </a:buClr>
            </a:pPr>
            <a:r>
              <a:rPr lang="zh-CN" altLang="en-US" dirty="0"/>
              <a:t> </a:t>
            </a:r>
            <a:r>
              <a:rPr lang="zh-CN" altLang="en-US" dirty="0">
                <a:solidFill>
                  <a:srgbClr val="000000"/>
                </a:solidFill>
              </a:rPr>
              <a:t>关系</a:t>
            </a:r>
            <a:r>
              <a:rPr lang="en-US" altLang="zh-CN" dirty="0">
                <a:solidFill>
                  <a:srgbClr val="000000"/>
                </a:solidFill>
              </a:rPr>
              <a:t>/</a:t>
            </a:r>
            <a:r>
              <a:rPr lang="zh-CN" altLang="en-US" dirty="0">
                <a:solidFill>
                  <a:srgbClr val="000000"/>
                </a:solidFill>
              </a:rPr>
              <a:t>表格。这可以是现有关系、临时表和子查询。</a:t>
            </a:r>
          </a:p>
          <a:p>
            <a:r>
              <a:rPr lang="zh-CN" altLang="en-US" dirty="0">
                <a:solidFill>
                  <a:srgbClr val="FF0000"/>
                </a:solidFill>
              </a:rPr>
              <a:t> </a:t>
            </a:r>
            <a:r>
              <a:rPr lang="en-US" altLang="zh-CN" dirty="0">
                <a:solidFill>
                  <a:srgbClr val="FF0000"/>
                </a:solidFill>
              </a:rPr>
              <a:t>WHERE</a:t>
            </a:r>
            <a:r>
              <a:rPr lang="zh-CN" altLang="en-US" dirty="0">
                <a:solidFill>
                  <a:srgbClr val="FF0000"/>
                </a:solidFill>
              </a:rPr>
              <a:t>做什么？</a:t>
            </a:r>
            <a:endParaRPr lang="en-US" altLang="zh-CN" dirty="0">
              <a:solidFill>
                <a:srgbClr val="FF0000"/>
              </a:solidFill>
            </a:endParaRPr>
          </a:p>
          <a:p>
            <a:pPr lvl="1">
              <a:spcAft>
                <a:spcPts val="1200"/>
              </a:spcAft>
              <a:buClr>
                <a:srgbClr val="1CADE4"/>
              </a:buClr>
            </a:pPr>
            <a:r>
              <a:rPr lang="zh-CN" altLang="en-US" dirty="0"/>
              <a:t> </a:t>
            </a:r>
            <a:r>
              <a:rPr lang="zh-CN" altLang="en-US" b="1" dirty="0">
                <a:solidFill>
                  <a:srgbClr val="000000"/>
                </a:solidFill>
              </a:rPr>
              <a:t>选择数据</a:t>
            </a:r>
            <a:r>
              <a:rPr lang="zh-CN" altLang="en-US" dirty="0">
                <a:solidFill>
                  <a:srgbClr val="000000"/>
                </a:solidFill>
              </a:rPr>
              <a:t>。限制查询返回的行的条件表达式。</a:t>
            </a:r>
            <a:endParaRPr lang="en-US" altLang="zh-CN" dirty="0"/>
          </a:p>
        </p:txBody>
      </p:sp>
      <p:sp>
        <p:nvSpPr>
          <p:cNvPr id="7" name="Title 6"/>
          <p:cNvSpPr>
            <a:spLocks noGrp="1"/>
          </p:cNvSpPr>
          <p:nvPr>
            <p:ph type="title"/>
          </p:nvPr>
        </p:nvSpPr>
        <p:spPr/>
        <p:txBody>
          <a:bodyPr wrap="square" numCol="1" anchorCtr="0" compatLnSpc="1">
            <a:prstTxWarp prst="textNoShape">
              <a:avLst/>
            </a:prstTxWarp>
          </a:bodyPr>
          <a:lstStyle/>
          <a:p>
            <a:r>
              <a:rPr lang="zh-CN" altLang="en-US" dirty="0">
                <a:solidFill>
                  <a:srgbClr val="000000"/>
                </a:solidFill>
              </a:rPr>
              <a:t>简单</a:t>
            </a:r>
            <a:r>
              <a:rPr lang="en-US" altLang="en-US" dirty="0">
                <a:solidFill>
                  <a:srgbClr val="000000"/>
                </a:solidFill>
              </a:rPr>
              <a:t>SQL</a:t>
            </a:r>
            <a:r>
              <a:rPr lang="zh-CN" altLang="en-US" dirty="0">
                <a:solidFill>
                  <a:srgbClr val="000000"/>
                </a:solidFill>
              </a:rPr>
              <a:t>查询</a:t>
            </a:r>
            <a:endParaRPr lang="en-US" altLang="zh-CN" dirty="0"/>
          </a:p>
        </p:txBody>
      </p:sp>
      <p:sp>
        <p:nvSpPr>
          <p:cNvPr id="1741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a:t>
            </a:r>
          </a:p>
        </p:txBody>
      </p:sp>
      <p:sp>
        <p:nvSpPr>
          <p:cNvPr id="8" name="Rectangle 8"/>
          <p:cNvSpPr/>
          <p:nvPr/>
        </p:nvSpPr>
        <p:spPr>
          <a:xfrm>
            <a:off x="1096963" y="1833563"/>
            <a:ext cx="5486400" cy="101441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sz="2000" dirty="0">
                <a:solidFill>
                  <a:srgbClr val="0000FF"/>
                </a:solidFill>
                <a:latin typeface="Consolas" panose="020B0609020204030204" pitchFamily="49" charset="0"/>
                <a:ea typeface="新宋体" panose="02010609030101010101" pitchFamily="49" charset="-122"/>
              </a:rPr>
              <a:t>SELECT</a:t>
            </a:r>
            <a:r>
              <a:rPr lang="en-US" sz="2000" dirty="0">
                <a:solidFill>
                  <a:prstClr val="black"/>
                </a:solidFill>
                <a:latin typeface="Consolas" panose="020B0609020204030204" pitchFamily="49" charset="0"/>
                <a:ea typeface="新宋体" panose="02010609030101010101" pitchFamily="49" charset="-122"/>
              </a:rPr>
              <a:t> </a:t>
            </a:r>
            <a:r>
              <a:rPr lang="en-US" sz="2000" dirty="0">
                <a:solidFill>
                  <a:srgbClr val="008080"/>
                </a:solidFill>
                <a:latin typeface="Consolas" panose="020B0609020204030204" pitchFamily="49" charset="0"/>
                <a:ea typeface="新宋体" panose="02010609030101010101" pitchFamily="49" charset="-122"/>
              </a:rPr>
              <a:t>attributes</a:t>
            </a:r>
          </a:p>
          <a:p>
            <a:pPr eaLnBrk="1" fontAlgn="auto" hangingPunct="1">
              <a:spcBef>
                <a:spcPts val="0"/>
              </a:spcBef>
              <a:spcAft>
                <a:spcPts val="0"/>
              </a:spcAft>
              <a:defRPr/>
            </a:pPr>
            <a:r>
              <a:rPr lang="en-US" sz="2000" dirty="0">
                <a:solidFill>
                  <a:prstClr val="black"/>
                </a:solidFill>
                <a:latin typeface="Consolas" panose="020B0609020204030204" pitchFamily="49" charset="0"/>
                <a:ea typeface="新宋体" panose="02010609030101010101" pitchFamily="49" charset="-122"/>
              </a:rPr>
              <a:t>  </a:t>
            </a:r>
            <a:r>
              <a:rPr lang="en-US" sz="2000" dirty="0">
                <a:solidFill>
                  <a:srgbClr val="0000FF"/>
                </a:solidFill>
                <a:latin typeface="Consolas" panose="020B0609020204030204" pitchFamily="49" charset="0"/>
                <a:ea typeface="新宋体" panose="02010609030101010101" pitchFamily="49" charset="-122"/>
              </a:rPr>
              <a:t>FROM</a:t>
            </a:r>
            <a:r>
              <a:rPr lang="en-US" sz="2000" dirty="0">
                <a:solidFill>
                  <a:prstClr val="black"/>
                </a:solidFill>
                <a:latin typeface="Consolas" panose="020B0609020204030204" pitchFamily="49" charset="0"/>
                <a:ea typeface="新宋体" panose="02010609030101010101" pitchFamily="49" charset="-122"/>
              </a:rPr>
              <a:t> </a:t>
            </a:r>
            <a:r>
              <a:rPr lang="en-US" sz="2000" dirty="0">
                <a:solidFill>
                  <a:srgbClr val="008080"/>
                </a:solidFill>
                <a:latin typeface="Consolas" panose="020B0609020204030204" pitchFamily="49" charset="0"/>
                <a:ea typeface="新宋体" panose="02010609030101010101" pitchFamily="49" charset="-122"/>
              </a:rPr>
              <a:t>tables</a:t>
            </a:r>
          </a:p>
          <a:p>
            <a:pPr eaLnBrk="1" fontAlgn="auto" hangingPunct="1">
              <a:spcBef>
                <a:spcPts val="0"/>
              </a:spcBef>
              <a:spcAft>
                <a:spcPts val="0"/>
              </a:spcAft>
              <a:defRPr/>
            </a:pPr>
            <a:r>
              <a:rPr lang="en-US" sz="2000" dirty="0">
                <a:solidFill>
                  <a:prstClr val="black"/>
                </a:solidFill>
                <a:latin typeface="Consolas" panose="020B0609020204030204" pitchFamily="49" charset="0"/>
                <a:ea typeface="新宋体" panose="02010609030101010101" pitchFamily="49" charset="-122"/>
              </a:rPr>
              <a:t> </a:t>
            </a:r>
            <a:r>
              <a:rPr lang="en-US" sz="2000" dirty="0">
                <a:solidFill>
                  <a:srgbClr val="0000FF"/>
                </a:solidFill>
                <a:latin typeface="Consolas" panose="020B0609020204030204" pitchFamily="49" charset="0"/>
                <a:ea typeface="新宋体" panose="02010609030101010101" pitchFamily="49" charset="-122"/>
              </a:rPr>
              <a:t>WHERE</a:t>
            </a:r>
            <a:r>
              <a:rPr lang="en-US" sz="2000" dirty="0">
                <a:solidFill>
                  <a:prstClr val="black"/>
                </a:solidFill>
                <a:latin typeface="Consolas" panose="020B0609020204030204" pitchFamily="49" charset="0"/>
                <a:ea typeface="新宋体" panose="02010609030101010101" pitchFamily="49" charset="-122"/>
              </a:rPr>
              <a:t> </a:t>
            </a:r>
            <a:r>
              <a:rPr lang="en-US" sz="2000" dirty="0">
                <a:solidFill>
                  <a:srgbClr val="008080"/>
                </a:solidFill>
                <a:latin typeface="Consolas" panose="020B0609020204030204" pitchFamily="49" charset="0"/>
                <a:ea typeface="新宋体" panose="02010609030101010101" pitchFamily="49" charset="-122"/>
              </a:rPr>
              <a:t>conditions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zh-CN" altLang="en-US">
                <a:solidFill>
                  <a:schemeClr val="tx1">
                    <a:lumMod val="75000"/>
                    <a:lumOff val="25000"/>
                  </a:schemeClr>
                </a:solidFill>
              </a:rPr>
              <a:t>外部联接</a:t>
            </a:r>
            <a:endParaRPr lang="en-US" dirty="0">
              <a:solidFill>
                <a:schemeClr val="tx1">
                  <a:lumMod val="75000"/>
                  <a:lumOff val="25000"/>
                </a:schemeClr>
              </a:solidFill>
            </a:endParaRPr>
          </a:p>
        </p:txBody>
      </p:sp>
      <p:sp>
        <p:nvSpPr>
          <p:cNvPr id="91139" name="Content Placeholder 2"/>
          <p:cNvSpPr>
            <a:spLocks noGrp="1"/>
          </p:cNvSpPr>
          <p:nvPr>
            <p:ph idx="1"/>
          </p:nvPr>
        </p:nvSpPr>
        <p:spPr>
          <a:xfrm>
            <a:off x="1154113" y="1261269"/>
            <a:ext cx="10058400" cy="5059363"/>
          </a:xfrm>
        </p:spPr>
        <p:txBody>
          <a:bodyPr/>
          <a:lstStyle/>
          <a:p>
            <a:pPr marL="0" indent="0">
              <a:buNone/>
            </a:pPr>
            <a:r>
              <a:rPr lang="zh-CN" altLang="en-US" dirty="0"/>
              <a:t>这两个查询本质上是相同的，唯一的区别是结果中的列顺序。</a:t>
            </a:r>
            <a:endParaRPr lang="en-US" altLang="zh-CN" dirty="0"/>
          </a:p>
        </p:txBody>
      </p:sp>
      <p:sp>
        <p:nvSpPr>
          <p:cNvPr id="9114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40</a:t>
            </a:r>
          </a:p>
        </p:txBody>
      </p:sp>
      <p:sp>
        <p:nvSpPr>
          <p:cNvPr id="9" name="Rectangle 6"/>
          <p:cNvSpPr/>
          <p:nvPr/>
        </p:nvSpPr>
        <p:spPr>
          <a:xfrm>
            <a:off x="1113896" y="4065588"/>
            <a:ext cx="7150100" cy="10160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sz="2000" dirty="0">
                <a:solidFill>
                  <a:srgbClr val="0000FF"/>
                </a:solidFill>
                <a:latin typeface="Consolas" panose="020B0609020204030204" pitchFamily="49" charset="0"/>
              </a:rPr>
              <a:t>SELECT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p>
          <a:p>
            <a:pPr eaLnBrk="1" fontAlgn="auto" hangingPunct="1">
              <a:spcBef>
                <a:spcPts val="0"/>
              </a:spcBef>
              <a:spcAft>
                <a:spcPts val="0"/>
              </a:spcAft>
              <a:defRPr/>
            </a:pPr>
            <a:r>
              <a:rPr lang="en-US" sz="2000" dirty="0">
                <a:solidFill>
                  <a:srgbClr val="0000FF"/>
                </a:solidFill>
                <a:latin typeface="Consolas" panose="020B0609020204030204" pitchFamily="49" charset="0"/>
              </a:rPr>
              <a:t>  FROM</a:t>
            </a:r>
            <a:r>
              <a:rPr lang="en-US" sz="2000" dirty="0">
                <a:solidFill>
                  <a:prstClr val="black"/>
                </a:solidFill>
                <a:latin typeface="Consolas" panose="020B0609020204030204" pitchFamily="49" charset="0"/>
              </a:rPr>
              <a:t> </a:t>
            </a:r>
            <a:r>
              <a:rPr lang="en-US" sz="2000" dirty="0">
                <a:solidFill>
                  <a:srgbClr val="008080"/>
                </a:solidFill>
                <a:latin typeface="Consolas" panose="020B0609020204030204" pitchFamily="49" charset="0"/>
              </a:rPr>
              <a:t>players</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RIGHT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OUTER</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JOIN</a:t>
            </a:r>
            <a:r>
              <a:rPr lang="en-US" sz="2000" dirty="0">
                <a:solidFill>
                  <a:prstClr val="black"/>
                </a:solidFill>
                <a:latin typeface="Consolas" panose="020B0609020204030204" pitchFamily="49" charset="0"/>
              </a:rPr>
              <a:t> </a:t>
            </a:r>
            <a:r>
              <a:rPr lang="en-US" sz="2000" dirty="0">
                <a:solidFill>
                  <a:srgbClr val="008080"/>
                </a:solidFill>
                <a:latin typeface="Consolas" panose="020B0609020204030204" pitchFamily="49" charset="0"/>
              </a:rPr>
              <a:t>injuries</a:t>
            </a:r>
            <a:r>
              <a:rPr lang="en-US" sz="2000" dirty="0">
                <a:solidFill>
                  <a:prstClr val="black"/>
                </a:solidFill>
                <a:latin typeface="Consolas" panose="020B0609020204030204" pitchFamily="49" charset="0"/>
              </a:rPr>
              <a:t> </a:t>
            </a:r>
          </a:p>
          <a:p>
            <a:pPr eaLnBrk="1" fontAlgn="auto" hangingPunct="1">
              <a:spcBef>
                <a:spcPts val="0"/>
              </a:spcBef>
              <a:spcAft>
                <a:spcPts val="0"/>
              </a:spcAft>
              <a:defRPr/>
            </a:pPr>
            <a:r>
              <a:rPr lang="en-US" sz="2000" dirty="0">
                <a:solidFill>
                  <a:srgbClr val="0000FF"/>
                </a:solidFill>
                <a:latin typeface="Consolas" panose="020B0609020204030204" pitchFamily="49" charset="0"/>
              </a:rPr>
              <a:t>    ON</a:t>
            </a:r>
            <a:r>
              <a:rPr lang="en-US" sz="2000" dirty="0">
                <a:solidFill>
                  <a:prstClr val="black"/>
                </a:solidFill>
                <a:latin typeface="Consolas" panose="020B0609020204030204" pitchFamily="49" charset="0"/>
              </a:rPr>
              <a:t> </a:t>
            </a:r>
            <a:r>
              <a:rPr lang="en-US" sz="2000" dirty="0">
                <a:solidFill>
                  <a:srgbClr val="008080"/>
                </a:solidFill>
                <a:latin typeface="Consolas" panose="020B0609020204030204" pitchFamily="49" charset="0"/>
              </a:rPr>
              <a:t>injuri</a:t>
            </a:r>
            <a:r>
              <a:rPr lang="en-US" sz="2000" dirty="0">
                <a:solidFill>
                  <a:srgbClr val="0D8686"/>
                </a:solidFill>
                <a:latin typeface="Consolas" panose="020B0609020204030204" pitchFamily="49" charset="0"/>
              </a:rPr>
              <a:t>es.name</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D8686"/>
                </a:solidFill>
                <a:latin typeface="Consolas" panose="020B0609020204030204" pitchFamily="49" charset="0"/>
              </a:rPr>
              <a:t>players.name</a:t>
            </a:r>
          </a:p>
        </p:txBody>
      </p:sp>
      <p:sp>
        <p:nvSpPr>
          <p:cNvPr id="10" name="Rectangle 7"/>
          <p:cNvSpPr/>
          <p:nvPr/>
        </p:nvSpPr>
        <p:spPr>
          <a:xfrm>
            <a:off x="1113896" y="2482850"/>
            <a:ext cx="7150100" cy="10160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sz="2000" dirty="0">
                <a:solidFill>
                  <a:srgbClr val="0000FF"/>
                </a:solidFill>
                <a:latin typeface="Consolas" panose="020B0609020204030204" pitchFamily="49" charset="0"/>
              </a:rPr>
              <a:t>SELECT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p>
          <a:p>
            <a:pPr eaLnBrk="1" fontAlgn="auto" hangingPunct="1">
              <a:spcBef>
                <a:spcPts val="0"/>
              </a:spcBef>
              <a:spcAft>
                <a:spcPts val="0"/>
              </a:spcAft>
              <a:defRPr/>
            </a:pPr>
            <a:r>
              <a:rPr lang="en-US" sz="2000" dirty="0">
                <a:solidFill>
                  <a:srgbClr val="0000FF"/>
                </a:solidFill>
                <a:latin typeface="Consolas" panose="020B0609020204030204" pitchFamily="49" charset="0"/>
              </a:rPr>
              <a:t>  FROM</a:t>
            </a:r>
            <a:r>
              <a:rPr lang="en-US" sz="2000" dirty="0">
                <a:solidFill>
                  <a:prstClr val="black"/>
                </a:solidFill>
                <a:latin typeface="Consolas" panose="020B0609020204030204" pitchFamily="49" charset="0"/>
              </a:rPr>
              <a:t> </a:t>
            </a:r>
            <a:r>
              <a:rPr lang="en-US" sz="2000" dirty="0">
                <a:solidFill>
                  <a:srgbClr val="008080"/>
                </a:solidFill>
                <a:latin typeface="Consolas" panose="020B0609020204030204" pitchFamily="49" charset="0"/>
              </a:rPr>
              <a:t>injuries</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LEFT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OUTER</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JOIN</a:t>
            </a:r>
            <a:r>
              <a:rPr lang="en-US" sz="2000" dirty="0">
                <a:solidFill>
                  <a:prstClr val="black"/>
                </a:solidFill>
                <a:latin typeface="Consolas" panose="020B0609020204030204" pitchFamily="49" charset="0"/>
              </a:rPr>
              <a:t> </a:t>
            </a:r>
            <a:r>
              <a:rPr lang="en-US" sz="2000" dirty="0">
                <a:solidFill>
                  <a:srgbClr val="008080"/>
                </a:solidFill>
                <a:latin typeface="Consolas" panose="020B0609020204030204" pitchFamily="49" charset="0"/>
              </a:rPr>
              <a:t>players</a:t>
            </a:r>
            <a:r>
              <a:rPr lang="en-US" sz="2000" dirty="0">
                <a:solidFill>
                  <a:prstClr val="black"/>
                </a:solidFill>
                <a:latin typeface="Consolas" panose="020B0609020204030204" pitchFamily="49" charset="0"/>
              </a:rPr>
              <a:t> </a:t>
            </a:r>
          </a:p>
          <a:p>
            <a:pPr eaLnBrk="1" fontAlgn="auto" hangingPunct="1">
              <a:spcBef>
                <a:spcPts val="0"/>
              </a:spcBef>
              <a:spcAft>
                <a:spcPts val="0"/>
              </a:spcAft>
              <a:defRPr/>
            </a:pPr>
            <a:r>
              <a:rPr lang="en-US" sz="2000" dirty="0">
                <a:solidFill>
                  <a:srgbClr val="0000FF"/>
                </a:solidFill>
                <a:latin typeface="Consolas" panose="020B0609020204030204" pitchFamily="49" charset="0"/>
              </a:rPr>
              <a:t>    ON</a:t>
            </a:r>
            <a:r>
              <a:rPr lang="en-US" sz="2000" dirty="0">
                <a:solidFill>
                  <a:prstClr val="black"/>
                </a:solidFill>
                <a:latin typeface="Consolas" panose="020B0609020204030204" pitchFamily="49" charset="0"/>
              </a:rPr>
              <a:t> </a:t>
            </a:r>
            <a:r>
              <a:rPr lang="en-US" sz="2000" dirty="0">
                <a:solidFill>
                  <a:srgbClr val="008080"/>
                </a:solidFill>
                <a:latin typeface="Consolas" panose="020B0609020204030204" pitchFamily="49" charset="0"/>
              </a:rPr>
              <a:t>injuries</a:t>
            </a:r>
            <a:r>
              <a:rPr lang="en-US" sz="2000" dirty="0">
                <a:solidFill>
                  <a:srgbClr val="808080"/>
                </a:solidFill>
                <a:latin typeface="Consolas" panose="020B0609020204030204" pitchFamily="49" charset="0"/>
              </a:rPr>
              <a:t>.</a:t>
            </a:r>
            <a:r>
              <a:rPr lang="en-US" sz="2000" dirty="0">
                <a:solidFill>
                  <a:srgbClr val="008080"/>
                </a:solidFill>
                <a:latin typeface="Consolas" panose="020B0609020204030204" pitchFamily="49" charset="0"/>
              </a:rPr>
              <a:t>name</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8080"/>
                </a:solidFill>
                <a:latin typeface="Consolas" panose="020B0609020204030204" pitchFamily="49" charset="0"/>
              </a:rPr>
              <a:t>players</a:t>
            </a:r>
            <a:r>
              <a:rPr lang="en-US" sz="2000" dirty="0">
                <a:solidFill>
                  <a:srgbClr val="808080"/>
                </a:solidFill>
                <a:latin typeface="Consolas" panose="020B0609020204030204" pitchFamily="49" charset="0"/>
              </a:rPr>
              <a:t>.</a:t>
            </a:r>
            <a:r>
              <a:rPr lang="en-US" sz="2000" dirty="0">
                <a:solidFill>
                  <a:srgbClr val="008080"/>
                </a:solidFill>
                <a:latin typeface="Consolas" panose="020B0609020204030204" pitchFamily="49" charset="0"/>
              </a:rPr>
              <a:t>name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zh-CN" altLang="en-US" dirty="0">
                <a:solidFill>
                  <a:srgbClr val="000000"/>
                </a:solidFill>
              </a:rPr>
              <a:t>连接示例</a:t>
            </a:r>
            <a:endParaRPr lang="en-US" altLang="zh-CN" dirty="0"/>
          </a:p>
        </p:txBody>
      </p:sp>
      <p:sp>
        <p:nvSpPr>
          <p:cNvPr id="93188" name="TextBox 8"/>
          <p:cNvSpPr txBox="1">
            <a:spLocks noChangeArrowheads="1"/>
          </p:cNvSpPr>
          <p:nvPr/>
        </p:nvSpPr>
        <p:spPr bwMode="auto">
          <a:xfrm>
            <a:off x="6553200" y="1524000"/>
            <a:ext cx="3733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zh-CN">
              <a:latin typeface="Arial" panose="020B0604020202020204" pitchFamily="34" charset="0"/>
            </a:endParaRPr>
          </a:p>
        </p:txBody>
      </p:sp>
      <p:graphicFrame>
        <p:nvGraphicFramePr>
          <p:cNvPr id="5" name="Table 4"/>
          <p:cNvGraphicFramePr>
            <a:graphicFrameLocks noGrp="1"/>
          </p:cNvGraphicFramePr>
          <p:nvPr/>
        </p:nvGraphicFramePr>
        <p:xfrm>
          <a:off x="1096963" y="1758950"/>
          <a:ext cx="4724400" cy="1482724"/>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70681">
                <a:tc>
                  <a:txBody>
                    <a:bodyPr/>
                    <a:lstStyle/>
                    <a:p>
                      <a:r>
                        <a:rPr lang="en-US" sz="1800" dirty="0"/>
                        <a:t>Name</a:t>
                      </a:r>
                    </a:p>
                  </a:txBody>
                  <a:tcPr marT="45700" marB="45700"/>
                </a:tc>
                <a:tc>
                  <a:txBody>
                    <a:bodyPr/>
                    <a:lstStyle/>
                    <a:p>
                      <a:r>
                        <a:rPr lang="en-US" sz="1800" dirty="0"/>
                        <a:t>Price</a:t>
                      </a:r>
                    </a:p>
                  </a:txBody>
                  <a:tcPr marT="45700" marB="45700"/>
                </a:tc>
                <a:tc>
                  <a:txBody>
                    <a:bodyPr/>
                    <a:lstStyle/>
                    <a:p>
                      <a:r>
                        <a:rPr lang="en-US" sz="1800" dirty="0"/>
                        <a:t>type</a:t>
                      </a:r>
                    </a:p>
                  </a:txBody>
                  <a:tcPr marT="45700" marB="45700"/>
                </a:tc>
                <a:tc>
                  <a:txBody>
                    <a:bodyPr/>
                    <a:lstStyle/>
                    <a:p>
                      <a:r>
                        <a:rPr lang="en-US" sz="1800" dirty="0"/>
                        <a:t>Calories</a:t>
                      </a:r>
                    </a:p>
                  </a:txBody>
                  <a:tcPr marT="45700" marB="45700"/>
                </a:tc>
                <a:extLst>
                  <a:ext uri="{0D108BD9-81ED-4DB2-BD59-A6C34878D82A}">
                    <a16:rowId xmlns:a16="http://schemas.microsoft.com/office/drawing/2014/main" val="10000"/>
                  </a:ext>
                </a:extLst>
              </a:tr>
              <a:tr h="370681">
                <a:tc>
                  <a:txBody>
                    <a:bodyPr/>
                    <a:lstStyle/>
                    <a:p>
                      <a:r>
                        <a:rPr lang="en-US" sz="1800" dirty="0"/>
                        <a:t>M&amp;M</a:t>
                      </a:r>
                    </a:p>
                  </a:txBody>
                  <a:tcPr marT="45700" marB="45700"/>
                </a:tc>
                <a:tc>
                  <a:txBody>
                    <a:bodyPr/>
                    <a:lstStyle/>
                    <a:p>
                      <a:r>
                        <a:rPr lang="en-US" sz="1800" dirty="0"/>
                        <a:t>$1.29</a:t>
                      </a:r>
                    </a:p>
                  </a:txBody>
                  <a:tcPr marT="45700" marB="45700"/>
                </a:tc>
                <a:tc>
                  <a:txBody>
                    <a:bodyPr/>
                    <a:lstStyle/>
                    <a:p>
                      <a:r>
                        <a:rPr lang="en-US" sz="1800" dirty="0"/>
                        <a:t>Chocolate</a:t>
                      </a:r>
                    </a:p>
                  </a:txBody>
                  <a:tcPr marT="45700" marB="45700"/>
                </a:tc>
                <a:tc>
                  <a:txBody>
                    <a:bodyPr/>
                    <a:lstStyle/>
                    <a:p>
                      <a:r>
                        <a:rPr lang="en-US" sz="1800" dirty="0"/>
                        <a:t>190</a:t>
                      </a:r>
                    </a:p>
                  </a:txBody>
                  <a:tcPr marT="45700" marB="45700"/>
                </a:tc>
                <a:extLst>
                  <a:ext uri="{0D108BD9-81ED-4DB2-BD59-A6C34878D82A}">
                    <a16:rowId xmlns:a16="http://schemas.microsoft.com/office/drawing/2014/main" val="10001"/>
                  </a:ext>
                </a:extLst>
              </a:tr>
              <a:tr h="370681">
                <a:tc>
                  <a:txBody>
                    <a:bodyPr/>
                    <a:lstStyle/>
                    <a:p>
                      <a:r>
                        <a:rPr lang="en-US" sz="1800" dirty="0" err="1"/>
                        <a:t>Sourpatch</a:t>
                      </a:r>
                      <a:endParaRPr lang="en-US" sz="1800" dirty="0"/>
                    </a:p>
                  </a:txBody>
                  <a:tcPr marT="45700" marB="45700"/>
                </a:tc>
                <a:tc>
                  <a:txBody>
                    <a:bodyPr/>
                    <a:lstStyle/>
                    <a:p>
                      <a:r>
                        <a:rPr lang="en-US" sz="1800" dirty="0"/>
                        <a:t>$1.09</a:t>
                      </a:r>
                    </a:p>
                  </a:txBody>
                  <a:tcPr marT="45700" marB="45700"/>
                </a:tc>
                <a:tc>
                  <a:txBody>
                    <a:bodyPr/>
                    <a:lstStyle/>
                    <a:p>
                      <a:r>
                        <a:rPr lang="en-US" sz="1800" dirty="0"/>
                        <a:t>Sour</a:t>
                      </a:r>
                    </a:p>
                  </a:txBody>
                  <a:tcPr marT="45700" marB="45700"/>
                </a:tc>
                <a:tc>
                  <a:txBody>
                    <a:bodyPr/>
                    <a:lstStyle/>
                    <a:p>
                      <a:r>
                        <a:rPr lang="en-US" sz="1800" dirty="0"/>
                        <a:t>180</a:t>
                      </a:r>
                    </a:p>
                  </a:txBody>
                  <a:tcPr marT="45700" marB="45700"/>
                </a:tc>
                <a:extLst>
                  <a:ext uri="{0D108BD9-81ED-4DB2-BD59-A6C34878D82A}">
                    <a16:rowId xmlns:a16="http://schemas.microsoft.com/office/drawing/2014/main" val="10002"/>
                  </a:ext>
                </a:extLst>
              </a:tr>
              <a:tr h="370681">
                <a:tc>
                  <a:txBody>
                    <a:bodyPr/>
                    <a:lstStyle/>
                    <a:p>
                      <a:r>
                        <a:rPr lang="en-US" sz="1800" dirty="0"/>
                        <a:t>Cognac</a:t>
                      </a:r>
                    </a:p>
                  </a:txBody>
                  <a:tcPr marT="45700" marB="45700"/>
                </a:tc>
                <a:tc>
                  <a:txBody>
                    <a:bodyPr/>
                    <a:lstStyle/>
                    <a:p>
                      <a:r>
                        <a:rPr lang="en-US" sz="1800" dirty="0"/>
                        <a:t>$3.29</a:t>
                      </a:r>
                    </a:p>
                  </a:txBody>
                  <a:tcPr marT="45700" marB="45700"/>
                </a:tc>
                <a:tc>
                  <a:txBody>
                    <a:bodyPr/>
                    <a:lstStyle/>
                    <a:p>
                      <a:r>
                        <a:rPr lang="en-US" sz="1800" dirty="0"/>
                        <a:t>Novelty</a:t>
                      </a:r>
                    </a:p>
                  </a:txBody>
                  <a:tcPr marT="45700" marB="45700"/>
                </a:tc>
                <a:tc>
                  <a:txBody>
                    <a:bodyPr/>
                    <a:lstStyle/>
                    <a:p>
                      <a:r>
                        <a:rPr lang="en-US" sz="1800" dirty="0"/>
                        <a:t>210</a:t>
                      </a:r>
                    </a:p>
                  </a:txBody>
                  <a:tcPr marT="45700" marB="45700"/>
                </a:tc>
                <a:extLst>
                  <a:ext uri="{0D108BD9-81ED-4DB2-BD59-A6C34878D82A}">
                    <a16:rowId xmlns:a16="http://schemas.microsoft.com/office/drawing/2014/main" val="10003"/>
                  </a:ext>
                </a:extLst>
              </a:tr>
            </a:tbl>
          </a:graphicData>
        </a:graphic>
      </p:graphicFrame>
      <p:graphicFrame>
        <p:nvGraphicFramePr>
          <p:cNvPr id="11" name="Table 10"/>
          <p:cNvGraphicFramePr>
            <a:graphicFrameLocks noGrp="1"/>
          </p:cNvGraphicFramePr>
          <p:nvPr/>
        </p:nvGraphicFramePr>
        <p:xfrm>
          <a:off x="7269163" y="1758950"/>
          <a:ext cx="3886199" cy="1482724"/>
        </p:xfrm>
        <a:graphic>
          <a:graphicData uri="http://schemas.openxmlformats.org/drawingml/2006/table">
            <a:tbl>
              <a:tblPr firstRow="1" bandRow="1">
                <a:tableStyleId>{5C22544A-7EE6-4342-B048-85BDC9FD1C3A}</a:tableStyleId>
              </a:tblPr>
              <a:tblGrid>
                <a:gridCol w="1351722">
                  <a:extLst>
                    <a:ext uri="{9D8B030D-6E8A-4147-A177-3AD203B41FA5}">
                      <a16:colId xmlns:a16="http://schemas.microsoft.com/office/drawing/2014/main" val="20000"/>
                    </a:ext>
                  </a:extLst>
                </a:gridCol>
                <a:gridCol w="954156">
                  <a:extLst>
                    <a:ext uri="{9D8B030D-6E8A-4147-A177-3AD203B41FA5}">
                      <a16:colId xmlns:a16="http://schemas.microsoft.com/office/drawing/2014/main" val="20001"/>
                    </a:ext>
                  </a:extLst>
                </a:gridCol>
                <a:gridCol w="1580321">
                  <a:extLst>
                    <a:ext uri="{9D8B030D-6E8A-4147-A177-3AD203B41FA5}">
                      <a16:colId xmlns:a16="http://schemas.microsoft.com/office/drawing/2014/main" val="20002"/>
                    </a:ext>
                  </a:extLst>
                </a:gridCol>
              </a:tblGrid>
              <a:tr h="370681">
                <a:tc>
                  <a:txBody>
                    <a:bodyPr/>
                    <a:lstStyle/>
                    <a:p>
                      <a:r>
                        <a:rPr lang="en-US" sz="1800" dirty="0" err="1"/>
                        <a:t>Pername</a:t>
                      </a:r>
                      <a:endParaRPr lang="en-US" sz="1800" dirty="0"/>
                    </a:p>
                  </a:txBody>
                  <a:tcPr marT="45700" marB="45700"/>
                </a:tc>
                <a:tc>
                  <a:txBody>
                    <a:bodyPr/>
                    <a:lstStyle/>
                    <a:p>
                      <a:r>
                        <a:rPr lang="en-US" sz="1800" dirty="0"/>
                        <a:t>Age</a:t>
                      </a:r>
                    </a:p>
                  </a:txBody>
                  <a:tcPr marT="45700" marB="45700"/>
                </a:tc>
                <a:tc>
                  <a:txBody>
                    <a:bodyPr/>
                    <a:lstStyle/>
                    <a:p>
                      <a:r>
                        <a:rPr lang="en-US" sz="1800" dirty="0"/>
                        <a:t>Predilection</a:t>
                      </a:r>
                    </a:p>
                  </a:txBody>
                  <a:tcPr marT="45700" marB="45700"/>
                </a:tc>
                <a:extLst>
                  <a:ext uri="{0D108BD9-81ED-4DB2-BD59-A6C34878D82A}">
                    <a16:rowId xmlns:a16="http://schemas.microsoft.com/office/drawing/2014/main" val="10000"/>
                  </a:ext>
                </a:extLst>
              </a:tr>
              <a:tr h="370681">
                <a:tc>
                  <a:txBody>
                    <a:bodyPr/>
                    <a:lstStyle/>
                    <a:p>
                      <a:r>
                        <a:rPr lang="en-US" sz="1800" dirty="0"/>
                        <a:t>James</a:t>
                      </a:r>
                    </a:p>
                  </a:txBody>
                  <a:tcPr marT="45700" marB="45700"/>
                </a:tc>
                <a:tc>
                  <a:txBody>
                    <a:bodyPr/>
                    <a:lstStyle/>
                    <a:p>
                      <a:r>
                        <a:rPr lang="en-US" sz="1800" dirty="0"/>
                        <a:t>4</a:t>
                      </a:r>
                    </a:p>
                  </a:txBody>
                  <a:tcPr marT="45700" marB="45700"/>
                </a:tc>
                <a:tc>
                  <a:txBody>
                    <a:bodyPr/>
                    <a:lstStyle/>
                    <a:p>
                      <a:r>
                        <a:rPr lang="en-US" sz="1800" dirty="0"/>
                        <a:t>M&amp;M</a:t>
                      </a:r>
                    </a:p>
                  </a:txBody>
                  <a:tcPr marT="45700" marB="45700"/>
                </a:tc>
                <a:extLst>
                  <a:ext uri="{0D108BD9-81ED-4DB2-BD59-A6C34878D82A}">
                    <a16:rowId xmlns:a16="http://schemas.microsoft.com/office/drawing/2014/main" val="10001"/>
                  </a:ext>
                </a:extLst>
              </a:tr>
              <a:tr h="370681">
                <a:tc>
                  <a:txBody>
                    <a:bodyPr/>
                    <a:lstStyle/>
                    <a:p>
                      <a:r>
                        <a:rPr lang="en-US" sz="1800" dirty="0"/>
                        <a:t>Tina</a:t>
                      </a:r>
                    </a:p>
                  </a:txBody>
                  <a:tcPr marT="45700" marB="45700"/>
                </a:tc>
                <a:tc>
                  <a:txBody>
                    <a:bodyPr/>
                    <a:lstStyle/>
                    <a:p>
                      <a:r>
                        <a:rPr lang="en-US" sz="1800" dirty="0"/>
                        <a:t>29</a:t>
                      </a:r>
                    </a:p>
                  </a:txBody>
                  <a:tcPr marT="45700" marB="45700"/>
                </a:tc>
                <a:tc>
                  <a:txBody>
                    <a:bodyPr/>
                    <a:lstStyle/>
                    <a:p>
                      <a:r>
                        <a:rPr lang="en-US" sz="1800" dirty="0" err="1"/>
                        <a:t>Sourpatch</a:t>
                      </a:r>
                      <a:endParaRPr lang="en-US" sz="1800" dirty="0"/>
                    </a:p>
                  </a:txBody>
                  <a:tcPr marT="45700" marB="45700"/>
                </a:tc>
                <a:extLst>
                  <a:ext uri="{0D108BD9-81ED-4DB2-BD59-A6C34878D82A}">
                    <a16:rowId xmlns:a16="http://schemas.microsoft.com/office/drawing/2014/main" val="10002"/>
                  </a:ext>
                </a:extLst>
              </a:tr>
              <a:tr h="370681">
                <a:tc>
                  <a:txBody>
                    <a:bodyPr/>
                    <a:lstStyle/>
                    <a:p>
                      <a:r>
                        <a:rPr lang="en-US" sz="1800" dirty="0"/>
                        <a:t>Seth</a:t>
                      </a:r>
                    </a:p>
                  </a:txBody>
                  <a:tcPr marT="45700" marB="45700"/>
                </a:tc>
                <a:tc>
                  <a:txBody>
                    <a:bodyPr/>
                    <a:lstStyle/>
                    <a:p>
                      <a:r>
                        <a:rPr lang="en-US" sz="1800" dirty="0"/>
                        <a:t>16</a:t>
                      </a:r>
                    </a:p>
                  </a:txBody>
                  <a:tcPr marT="45700" marB="45700"/>
                </a:tc>
                <a:tc>
                  <a:txBody>
                    <a:bodyPr/>
                    <a:lstStyle/>
                    <a:p>
                      <a:r>
                        <a:rPr lang="en-US" sz="1800" dirty="0" err="1"/>
                        <a:t>Gummybear</a:t>
                      </a:r>
                      <a:endParaRPr lang="en-US" sz="1800" dirty="0"/>
                    </a:p>
                  </a:txBody>
                  <a:tcPr marT="45700" marB="45700"/>
                </a:tc>
                <a:extLst>
                  <a:ext uri="{0D108BD9-81ED-4DB2-BD59-A6C34878D82A}">
                    <a16:rowId xmlns:a16="http://schemas.microsoft.com/office/drawing/2014/main" val="10003"/>
                  </a:ext>
                </a:extLst>
              </a:tr>
            </a:tbl>
          </a:graphicData>
        </a:graphic>
      </p:graphicFrame>
      <p:sp>
        <p:nvSpPr>
          <p:cNvPr id="93238" name="Date Placeholder 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7" name="Footer Placeholder 6"/>
          <p:cNvSpPr>
            <a:spLocks noGrp="1"/>
          </p:cNvSpPr>
          <p:nvPr>
            <p:ph type="ftr" sz="quarter" idx="11"/>
          </p:nvPr>
        </p:nvSpPr>
        <p:spPr/>
        <p:txBody>
          <a:bodyPr/>
          <a:lstStyle/>
          <a:p>
            <a:pPr>
              <a:defRPr/>
            </a:pPr>
            <a:r>
              <a:rPr lang="zh-CN" altLang="en-US"/>
              <a:t>交通大数据分析</a:t>
            </a:r>
            <a:endParaRPr lang="en-US"/>
          </a:p>
        </p:txBody>
      </p:sp>
      <p:sp>
        <p:nvSpPr>
          <p:cNvPr id="9" name="Slide Number Placeholder 8"/>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41</a:t>
            </a:r>
          </a:p>
        </p:txBody>
      </p:sp>
      <p:graphicFrame>
        <p:nvGraphicFramePr>
          <p:cNvPr id="15" name="Table 14"/>
          <p:cNvGraphicFramePr>
            <a:graphicFrameLocks noGrp="1"/>
          </p:cNvGraphicFramePr>
          <p:nvPr/>
        </p:nvGraphicFramePr>
        <p:xfrm>
          <a:off x="1096963" y="4727575"/>
          <a:ext cx="10058399" cy="1484312"/>
        </p:xfrm>
        <a:graphic>
          <a:graphicData uri="http://schemas.openxmlformats.org/drawingml/2006/table">
            <a:tbl>
              <a:tblPr firstRow="1" bandRow="1">
                <a:tableStyleId>{5C22544A-7EE6-4342-B048-85BDC9FD1C3A}</a:tableStyleId>
              </a:tblPr>
              <a:tblGrid>
                <a:gridCol w="1482958">
                  <a:extLst>
                    <a:ext uri="{9D8B030D-6E8A-4147-A177-3AD203B41FA5}">
                      <a16:colId xmlns:a16="http://schemas.microsoft.com/office/drawing/2014/main" val="20000"/>
                    </a:ext>
                  </a:extLst>
                </a:gridCol>
                <a:gridCol w="1096730">
                  <a:extLst>
                    <a:ext uri="{9D8B030D-6E8A-4147-A177-3AD203B41FA5}">
                      <a16:colId xmlns:a16="http://schemas.microsoft.com/office/drawing/2014/main" val="20001"/>
                    </a:ext>
                  </a:extLst>
                </a:gridCol>
                <a:gridCol w="1595497">
                  <a:extLst>
                    <a:ext uri="{9D8B030D-6E8A-4147-A177-3AD203B41FA5}">
                      <a16:colId xmlns:a16="http://schemas.microsoft.com/office/drawing/2014/main" val="20002"/>
                    </a:ext>
                  </a:extLst>
                </a:gridCol>
                <a:gridCol w="1533636">
                  <a:extLst>
                    <a:ext uri="{9D8B030D-6E8A-4147-A177-3AD203B41FA5}">
                      <a16:colId xmlns:a16="http://schemas.microsoft.com/office/drawing/2014/main" val="20003"/>
                    </a:ext>
                  </a:extLst>
                </a:gridCol>
                <a:gridCol w="1449860">
                  <a:extLst>
                    <a:ext uri="{9D8B030D-6E8A-4147-A177-3AD203B41FA5}">
                      <a16:colId xmlns:a16="http://schemas.microsoft.com/office/drawing/2014/main" val="20004"/>
                    </a:ext>
                  </a:extLst>
                </a:gridCol>
                <a:gridCol w="907018">
                  <a:extLst>
                    <a:ext uri="{9D8B030D-6E8A-4147-A177-3AD203B41FA5}">
                      <a16:colId xmlns:a16="http://schemas.microsoft.com/office/drawing/2014/main" val="20005"/>
                    </a:ext>
                  </a:extLst>
                </a:gridCol>
                <a:gridCol w="1992700">
                  <a:extLst>
                    <a:ext uri="{9D8B030D-6E8A-4147-A177-3AD203B41FA5}">
                      <a16:colId xmlns:a16="http://schemas.microsoft.com/office/drawing/2014/main" val="20006"/>
                    </a:ext>
                  </a:extLst>
                </a:gridCol>
              </a:tblGrid>
              <a:tr h="371078">
                <a:tc>
                  <a:txBody>
                    <a:bodyPr/>
                    <a:lstStyle/>
                    <a:p>
                      <a:r>
                        <a:rPr lang="en-US" sz="1800" dirty="0"/>
                        <a:t>Name</a:t>
                      </a:r>
                    </a:p>
                  </a:txBody>
                  <a:tcPr marT="45749" marB="45749"/>
                </a:tc>
                <a:tc>
                  <a:txBody>
                    <a:bodyPr/>
                    <a:lstStyle/>
                    <a:p>
                      <a:r>
                        <a:rPr lang="en-US" sz="1800" dirty="0"/>
                        <a:t>Price</a:t>
                      </a:r>
                    </a:p>
                  </a:txBody>
                  <a:tcPr marT="45749" marB="45749"/>
                </a:tc>
                <a:tc>
                  <a:txBody>
                    <a:bodyPr/>
                    <a:lstStyle/>
                    <a:p>
                      <a:r>
                        <a:rPr lang="en-US" sz="1800" dirty="0"/>
                        <a:t>Type</a:t>
                      </a:r>
                    </a:p>
                  </a:txBody>
                  <a:tcPr marT="45749" marB="45749"/>
                </a:tc>
                <a:tc>
                  <a:txBody>
                    <a:bodyPr/>
                    <a:lstStyle/>
                    <a:p>
                      <a:r>
                        <a:rPr lang="en-US" sz="1800" dirty="0"/>
                        <a:t>Calories</a:t>
                      </a:r>
                    </a:p>
                  </a:txBody>
                  <a:tcPr marT="45749" marB="45749"/>
                </a:tc>
                <a:tc>
                  <a:txBody>
                    <a:bodyPr/>
                    <a:lstStyle/>
                    <a:p>
                      <a:r>
                        <a:rPr lang="en-US" sz="1800" dirty="0" err="1"/>
                        <a:t>Pername</a:t>
                      </a:r>
                      <a:endParaRPr lang="en-US" sz="1800" dirty="0"/>
                    </a:p>
                  </a:txBody>
                  <a:tcPr marT="45749" marB="45749"/>
                </a:tc>
                <a:tc>
                  <a:txBody>
                    <a:bodyPr/>
                    <a:lstStyle/>
                    <a:p>
                      <a:r>
                        <a:rPr lang="en-US" sz="1800" dirty="0"/>
                        <a:t>Age</a:t>
                      </a:r>
                    </a:p>
                  </a:txBody>
                  <a:tcPr marT="45749" marB="45749"/>
                </a:tc>
                <a:tc>
                  <a:txBody>
                    <a:bodyPr/>
                    <a:lstStyle/>
                    <a:p>
                      <a:r>
                        <a:rPr lang="en-US" sz="1800" dirty="0"/>
                        <a:t>Predilection</a:t>
                      </a:r>
                    </a:p>
                  </a:txBody>
                  <a:tcPr marT="45749" marB="45749"/>
                </a:tc>
                <a:extLst>
                  <a:ext uri="{0D108BD9-81ED-4DB2-BD59-A6C34878D82A}">
                    <a16:rowId xmlns:a16="http://schemas.microsoft.com/office/drawing/2014/main" val="10000"/>
                  </a:ext>
                </a:extLst>
              </a:tr>
              <a:tr h="371078">
                <a:tc>
                  <a:txBody>
                    <a:bodyPr/>
                    <a:lstStyle/>
                    <a:p>
                      <a:r>
                        <a:rPr lang="en-US" sz="1800" dirty="0"/>
                        <a:t>M&amp;M</a:t>
                      </a:r>
                    </a:p>
                  </a:txBody>
                  <a:tcPr marT="45749" marB="45749"/>
                </a:tc>
                <a:tc>
                  <a:txBody>
                    <a:bodyPr/>
                    <a:lstStyle/>
                    <a:p>
                      <a:r>
                        <a:rPr lang="en-US" sz="1800" dirty="0"/>
                        <a:t>$1.29</a:t>
                      </a:r>
                    </a:p>
                  </a:txBody>
                  <a:tcPr marT="45749" marB="45749"/>
                </a:tc>
                <a:tc>
                  <a:txBody>
                    <a:bodyPr/>
                    <a:lstStyle/>
                    <a:p>
                      <a:r>
                        <a:rPr lang="en-US" sz="1800" dirty="0"/>
                        <a:t>Chocolate</a:t>
                      </a:r>
                    </a:p>
                  </a:txBody>
                  <a:tcPr marT="45749" marB="45749"/>
                </a:tc>
                <a:tc>
                  <a:txBody>
                    <a:bodyPr/>
                    <a:lstStyle/>
                    <a:p>
                      <a:r>
                        <a:rPr lang="en-US" sz="1800" dirty="0"/>
                        <a:t>190</a:t>
                      </a:r>
                    </a:p>
                  </a:txBody>
                  <a:tcPr marT="45749" marB="45749"/>
                </a:tc>
                <a:tc>
                  <a:txBody>
                    <a:bodyPr/>
                    <a:lstStyle/>
                    <a:p>
                      <a:r>
                        <a:rPr lang="en-US" sz="1800" dirty="0"/>
                        <a:t>James</a:t>
                      </a:r>
                    </a:p>
                  </a:txBody>
                  <a:tcPr marT="45749" marB="45749"/>
                </a:tc>
                <a:tc>
                  <a:txBody>
                    <a:bodyPr/>
                    <a:lstStyle/>
                    <a:p>
                      <a:r>
                        <a:rPr lang="en-US" sz="1800" dirty="0"/>
                        <a:t>4</a:t>
                      </a:r>
                    </a:p>
                  </a:txBody>
                  <a:tcPr marT="45749" marB="45749"/>
                </a:tc>
                <a:tc>
                  <a:txBody>
                    <a:bodyPr/>
                    <a:lstStyle/>
                    <a:p>
                      <a:r>
                        <a:rPr lang="en-US" sz="1800" dirty="0"/>
                        <a:t>M&amp;M</a:t>
                      </a:r>
                    </a:p>
                  </a:txBody>
                  <a:tcPr marT="45749" marB="45749"/>
                </a:tc>
                <a:extLst>
                  <a:ext uri="{0D108BD9-81ED-4DB2-BD59-A6C34878D82A}">
                    <a16:rowId xmlns:a16="http://schemas.microsoft.com/office/drawing/2014/main" val="10001"/>
                  </a:ext>
                </a:extLst>
              </a:tr>
              <a:tr h="371078">
                <a:tc>
                  <a:txBody>
                    <a:bodyPr/>
                    <a:lstStyle/>
                    <a:p>
                      <a:r>
                        <a:rPr lang="en-US" sz="1800" dirty="0" err="1"/>
                        <a:t>Sourpatch</a:t>
                      </a:r>
                      <a:endParaRPr lang="en-US" sz="1800" dirty="0"/>
                    </a:p>
                  </a:txBody>
                  <a:tcPr marT="45749" marB="45749"/>
                </a:tc>
                <a:tc>
                  <a:txBody>
                    <a:bodyPr/>
                    <a:lstStyle/>
                    <a:p>
                      <a:r>
                        <a:rPr lang="en-US" sz="1800" dirty="0"/>
                        <a:t>$1.09</a:t>
                      </a:r>
                    </a:p>
                  </a:txBody>
                  <a:tcPr marT="45749" marB="45749"/>
                </a:tc>
                <a:tc>
                  <a:txBody>
                    <a:bodyPr/>
                    <a:lstStyle/>
                    <a:p>
                      <a:r>
                        <a:rPr lang="en-US" sz="1800" dirty="0"/>
                        <a:t>Sour</a:t>
                      </a:r>
                    </a:p>
                  </a:txBody>
                  <a:tcPr marT="45749" marB="45749"/>
                </a:tc>
                <a:tc>
                  <a:txBody>
                    <a:bodyPr/>
                    <a:lstStyle/>
                    <a:p>
                      <a:r>
                        <a:rPr lang="en-US" sz="1800" dirty="0"/>
                        <a:t>180</a:t>
                      </a:r>
                    </a:p>
                  </a:txBody>
                  <a:tcPr marT="45749" marB="45749"/>
                </a:tc>
                <a:tc>
                  <a:txBody>
                    <a:bodyPr/>
                    <a:lstStyle/>
                    <a:p>
                      <a:r>
                        <a:rPr lang="en-US" sz="1800" dirty="0"/>
                        <a:t>Tina</a:t>
                      </a:r>
                    </a:p>
                  </a:txBody>
                  <a:tcPr marT="45749" marB="45749"/>
                </a:tc>
                <a:tc>
                  <a:txBody>
                    <a:bodyPr/>
                    <a:lstStyle/>
                    <a:p>
                      <a:r>
                        <a:rPr lang="en-US" sz="1800" dirty="0"/>
                        <a:t>29</a:t>
                      </a:r>
                    </a:p>
                  </a:txBody>
                  <a:tcPr marT="45749" marB="45749"/>
                </a:tc>
                <a:tc>
                  <a:txBody>
                    <a:bodyPr/>
                    <a:lstStyle/>
                    <a:p>
                      <a:r>
                        <a:rPr lang="en-US" sz="1800" dirty="0" err="1"/>
                        <a:t>Sourpatch</a:t>
                      </a:r>
                      <a:endParaRPr lang="en-US" sz="1800" dirty="0"/>
                    </a:p>
                  </a:txBody>
                  <a:tcPr marT="45749" marB="45749"/>
                </a:tc>
                <a:extLst>
                  <a:ext uri="{0D108BD9-81ED-4DB2-BD59-A6C34878D82A}">
                    <a16:rowId xmlns:a16="http://schemas.microsoft.com/office/drawing/2014/main" val="10002"/>
                  </a:ext>
                </a:extLst>
              </a:tr>
              <a:tr h="371078">
                <a:tc>
                  <a:txBody>
                    <a:bodyPr/>
                    <a:lstStyle/>
                    <a:p>
                      <a:r>
                        <a:rPr lang="en-US" sz="1800" dirty="0"/>
                        <a:t>NULL</a:t>
                      </a:r>
                    </a:p>
                  </a:txBody>
                  <a:tcPr marT="45749" marB="45749"/>
                </a:tc>
                <a:tc>
                  <a:txBody>
                    <a:bodyPr/>
                    <a:lstStyle/>
                    <a:p>
                      <a:r>
                        <a:rPr lang="en-US" sz="1800" dirty="0"/>
                        <a:t>NULL</a:t>
                      </a:r>
                    </a:p>
                  </a:txBody>
                  <a:tcPr marT="45749" marB="45749"/>
                </a:tc>
                <a:tc>
                  <a:txBody>
                    <a:bodyPr/>
                    <a:lstStyle/>
                    <a:p>
                      <a:r>
                        <a:rPr lang="en-US" sz="1800" dirty="0"/>
                        <a:t>NULL</a:t>
                      </a:r>
                    </a:p>
                  </a:txBody>
                  <a:tcPr marT="45749" marB="45749"/>
                </a:tc>
                <a:tc>
                  <a:txBody>
                    <a:bodyPr/>
                    <a:lstStyle/>
                    <a:p>
                      <a:r>
                        <a:rPr lang="en-US" sz="1800" dirty="0"/>
                        <a:t>NULL</a:t>
                      </a:r>
                    </a:p>
                  </a:txBody>
                  <a:tcPr marT="45749" marB="45749"/>
                </a:tc>
                <a:tc>
                  <a:txBody>
                    <a:bodyPr/>
                    <a:lstStyle/>
                    <a:p>
                      <a:r>
                        <a:rPr lang="en-US" sz="1800" dirty="0"/>
                        <a:t>Seth</a:t>
                      </a:r>
                    </a:p>
                  </a:txBody>
                  <a:tcPr marT="45749" marB="45749"/>
                </a:tc>
                <a:tc>
                  <a:txBody>
                    <a:bodyPr/>
                    <a:lstStyle/>
                    <a:p>
                      <a:r>
                        <a:rPr lang="en-US" sz="1800" dirty="0"/>
                        <a:t>16</a:t>
                      </a:r>
                    </a:p>
                  </a:txBody>
                  <a:tcPr marT="45749" marB="45749"/>
                </a:tc>
                <a:tc>
                  <a:txBody>
                    <a:bodyPr/>
                    <a:lstStyle/>
                    <a:p>
                      <a:r>
                        <a:rPr lang="en-US" sz="1800" dirty="0" err="1"/>
                        <a:t>Gummybear</a:t>
                      </a:r>
                      <a:endParaRPr lang="en-US" sz="1800" dirty="0"/>
                    </a:p>
                  </a:txBody>
                  <a:tcPr marT="45749" marB="45749"/>
                </a:tc>
                <a:extLst>
                  <a:ext uri="{0D108BD9-81ED-4DB2-BD59-A6C34878D82A}">
                    <a16:rowId xmlns:a16="http://schemas.microsoft.com/office/drawing/2014/main" val="10003"/>
                  </a:ext>
                </a:extLst>
              </a:tr>
            </a:tbl>
          </a:graphicData>
        </a:graphic>
      </p:graphicFrame>
      <p:sp>
        <p:nvSpPr>
          <p:cNvPr id="14" name="Down Arrow 13"/>
          <p:cNvSpPr/>
          <p:nvPr/>
        </p:nvSpPr>
        <p:spPr>
          <a:xfrm>
            <a:off x="9715500" y="3478213"/>
            <a:ext cx="185738" cy="1014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zh-CN">
              <a:solidFill>
                <a:srgbClr val="FFFFFF"/>
              </a:solidFill>
            </a:endParaRPr>
          </a:p>
        </p:txBody>
      </p:sp>
      <p:sp>
        <p:nvSpPr>
          <p:cNvPr id="16" name="TextBox 3">
            <a:extLst>
              <a:ext uri="{FF2B5EF4-FFF2-40B4-BE49-F238E27FC236}">
                <a16:creationId xmlns:a16="http://schemas.microsoft.com/office/drawing/2014/main" id="{F2D2B557-6F22-4655-9076-6FDFC7F9FB37}"/>
              </a:ext>
            </a:extLst>
          </p:cNvPr>
          <p:cNvSpPr txBox="1">
            <a:spLocks noChangeArrowheads="1"/>
          </p:cNvSpPr>
          <p:nvPr/>
        </p:nvSpPr>
        <p:spPr bwMode="auto">
          <a:xfrm>
            <a:off x="1096963" y="1216772"/>
            <a:ext cx="11657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3200" dirty="0">
                <a:latin typeface="Times New Roman" panose="02020603050405020304" pitchFamily="18" charset="0"/>
                <a:cs typeface="Times New Roman" panose="02020603050405020304" pitchFamily="18" charset="0"/>
              </a:rPr>
              <a:t>candy</a:t>
            </a:r>
            <a:endParaRPr lang="en-US" altLang="zh-CN" sz="3200" b="1" dirty="0">
              <a:latin typeface="Times New Roman" panose="02020603050405020304" pitchFamily="18" charset="0"/>
              <a:cs typeface="Times New Roman" panose="02020603050405020304" pitchFamily="18" charset="0"/>
            </a:endParaRPr>
          </a:p>
        </p:txBody>
      </p:sp>
      <p:sp>
        <p:nvSpPr>
          <p:cNvPr id="17" name="TextBox 9">
            <a:extLst>
              <a:ext uri="{FF2B5EF4-FFF2-40B4-BE49-F238E27FC236}">
                <a16:creationId xmlns:a16="http://schemas.microsoft.com/office/drawing/2014/main" id="{CDA74C7C-3588-493F-B3FF-93E90F90EDD6}"/>
              </a:ext>
            </a:extLst>
          </p:cNvPr>
          <p:cNvSpPr txBox="1">
            <a:spLocks noChangeArrowheads="1"/>
          </p:cNvSpPr>
          <p:nvPr/>
        </p:nvSpPr>
        <p:spPr bwMode="auto">
          <a:xfrm>
            <a:off x="7361246" y="1174175"/>
            <a:ext cx="12795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3200" dirty="0">
                <a:latin typeface="Times New Roman" panose="02020603050405020304" pitchFamily="18" charset="0"/>
                <a:cs typeface="Times New Roman" panose="02020603050405020304" pitchFamily="18" charset="0"/>
              </a:rPr>
              <a:t>person</a:t>
            </a:r>
          </a:p>
        </p:txBody>
      </p:sp>
      <p:sp>
        <p:nvSpPr>
          <p:cNvPr id="18" name="Rectangle 7">
            <a:extLst>
              <a:ext uri="{FF2B5EF4-FFF2-40B4-BE49-F238E27FC236}">
                <a16:creationId xmlns:a16="http://schemas.microsoft.com/office/drawing/2014/main" id="{909336AC-4878-4DB3-AE62-E3929F8B8EDB}"/>
              </a:ext>
            </a:extLst>
          </p:cNvPr>
          <p:cNvSpPr/>
          <p:nvPr/>
        </p:nvSpPr>
        <p:spPr>
          <a:xfrm>
            <a:off x="1096963" y="3478213"/>
            <a:ext cx="7543800" cy="70788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dirty="0">
                <a:solidFill>
                  <a:srgbClr val="0000FF"/>
                </a:solidFill>
                <a:latin typeface="Consolas" panose="020B0609020204030204" pitchFamily="49" charset="0"/>
              </a:rPr>
              <a:t>Select</a:t>
            </a:r>
            <a:r>
              <a:rPr lang="zh-CN" altLang="en-US" sz="2000" dirty="0">
                <a:solidFill>
                  <a:srgbClr val="0000FF"/>
                </a:solidFill>
                <a:latin typeface="Consolas" panose="020B0609020204030204" pitchFamily="49" charset="0"/>
              </a:rPr>
              <a:t>* </a:t>
            </a:r>
            <a:r>
              <a:rPr lang="en-US" altLang="zh-CN" sz="2000" dirty="0">
                <a:solidFill>
                  <a:srgbClr val="0000FF"/>
                </a:solidFill>
                <a:latin typeface="Consolas" panose="020B0609020204030204" pitchFamily="49" charset="0"/>
              </a:rPr>
              <a:t>FROM candy RIGHT OUTER JOIN person </a:t>
            </a:r>
          </a:p>
          <a:p>
            <a:pPr eaLnBrk="1" hangingPunct="1"/>
            <a:r>
              <a:rPr lang="en-US" altLang="zh-CN" sz="2000" dirty="0">
                <a:solidFill>
                  <a:srgbClr val="0000FF"/>
                </a:solidFill>
                <a:latin typeface="Consolas" panose="020B0609020204030204" pitchFamily="49" charset="0"/>
              </a:rPr>
              <a:t> ON Name=prediction</a:t>
            </a:r>
            <a:endParaRPr lang="en-US" altLang="zh-CN" sz="2000" dirty="0">
              <a:solidFill>
                <a:srgbClr val="008080"/>
              </a:solidFill>
              <a:latin typeface="Consolas" panose="020B060902020403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zh-CN" altLang="en-US">
                <a:solidFill>
                  <a:srgbClr val="000000"/>
                </a:solidFill>
              </a:rPr>
              <a:t>连接示例</a:t>
            </a:r>
            <a:endParaRPr lang="en-US" altLang="zh-CN"/>
          </a:p>
        </p:txBody>
      </p:sp>
      <p:sp>
        <p:nvSpPr>
          <p:cNvPr id="95285" name="Date Placeholder 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7" name="Footer Placeholder 6"/>
          <p:cNvSpPr>
            <a:spLocks noGrp="1"/>
          </p:cNvSpPr>
          <p:nvPr>
            <p:ph type="ftr" sz="quarter" idx="11"/>
          </p:nvPr>
        </p:nvSpPr>
        <p:spPr/>
        <p:txBody>
          <a:bodyPr/>
          <a:lstStyle/>
          <a:p>
            <a:pPr>
              <a:defRPr/>
            </a:pPr>
            <a:r>
              <a:rPr lang="zh-CN" altLang="en-US"/>
              <a:t>交通大数据分析</a:t>
            </a:r>
            <a:endParaRPr lang="en-US"/>
          </a:p>
        </p:txBody>
      </p:sp>
      <p:sp>
        <p:nvSpPr>
          <p:cNvPr id="9" name="Slide Number Placeholder 8"/>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42</a:t>
            </a:r>
          </a:p>
        </p:txBody>
      </p:sp>
      <p:sp>
        <p:nvSpPr>
          <p:cNvPr id="16" name="TextBox 8"/>
          <p:cNvSpPr txBox="1">
            <a:spLocks noChangeArrowheads="1"/>
          </p:cNvSpPr>
          <p:nvPr/>
        </p:nvSpPr>
        <p:spPr bwMode="auto">
          <a:xfrm>
            <a:off x="6553200" y="1524000"/>
            <a:ext cx="3733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zh-CN">
              <a:latin typeface="Arial" panose="020B0604020202020204" pitchFamily="34" charset="0"/>
            </a:endParaRPr>
          </a:p>
        </p:txBody>
      </p:sp>
      <p:graphicFrame>
        <p:nvGraphicFramePr>
          <p:cNvPr id="18" name="Table 4"/>
          <p:cNvGraphicFramePr>
            <a:graphicFrameLocks noGrp="1"/>
          </p:cNvGraphicFramePr>
          <p:nvPr/>
        </p:nvGraphicFramePr>
        <p:xfrm>
          <a:off x="1096963" y="1758950"/>
          <a:ext cx="4724400" cy="1482724"/>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70681">
                <a:tc>
                  <a:txBody>
                    <a:bodyPr/>
                    <a:lstStyle/>
                    <a:p>
                      <a:r>
                        <a:rPr lang="en-US" sz="1800" dirty="0"/>
                        <a:t>Name</a:t>
                      </a:r>
                    </a:p>
                  </a:txBody>
                  <a:tcPr marT="45700" marB="45700"/>
                </a:tc>
                <a:tc>
                  <a:txBody>
                    <a:bodyPr/>
                    <a:lstStyle/>
                    <a:p>
                      <a:r>
                        <a:rPr lang="en-US" sz="1800" dirty="0"/>
                        <a:t>Price</a:t>
                      </a:r>
                    </a:p>
                  </a:txBody>
                  <a:tcPr marT="45700" marB="45700"/>
                </a:tc>
                <a:tc>
                  <a:txBody>
                    <a:bodyPr/>
                    <a:lstStyle/>
                    <a:p>
                      <a:r>
                        <a:rPr lang="en-US" sz="1800" dirty="0"/>
                        <a:t>type</a:t>
                      </a:r>
                    </a:p>
                  </a:txBody>
                  <a:tcPr marT="45700" marB="45700"/>
                </a:tc>
                <a:tc>
                  <a:txBody>
                    <a:bodyPr/>
                    <a:lstStyle/>
                    <a:p>
                      <a:r>
                        <a:rPr lang="en-US" sz="1800" dirty="0"/>
                        <a:t>Calories</a:t>
                      </a:r>
                    </a:p>
                  </a:txBody>
                  <a:tcPr marT="45700" marB="45700"/>
                </a:tc>
                <a:extLst>
                  <a:ext uri="{0D108BD9-81ED-4DB2-BD59-A6C34878D82A}">
                    <a16:rowId xmlns:a16="http://schemas.microsoft.com/office/drawing/2014/main" val="10000"/>
                  </a:ext>
                </a:extLst>
              </a:tr>
              <a:tr h="370681">
                <a:tc>
                  <a:txBody>
                    <a:bodyPr/>
                    <a:lstStyle/>
                    <a:p>
                      <a:r>
                        <a:rPr lang="en-US" sz="1800" dirty="0"/>
                        <a:t>M&amp;M</a:t>
                      </a:r>
                    </a:p>
                  </a:txBody>
                  <a:tcPr marT="45700" marB="45700"/>
                </a:tc>
                <a:tc>
                  <a:txBody>
                    <a:bodyPr/>
                    <a:lstStyle/>
                    <a:p>
                      <a:r>
                        <a:rPr lang="en-US" sz="1800" dirty="0"/>
                        <a:t>$1.29</a:t>
                      </a:r>
                    </a:p>
                  </a:txBody>
                  <a:tcPr marT="45700" marB="45700"/>
                </a:tc>
                <a:tc>
                  <a:txBody>
                    <a:bodyPr/>
                    <a:lstStyle/>
                    <a:p>
                      <a:r>
                        <a:rPr lang="en-US" sz="1800" dirty="0"/>
                        <a:t>Chocolate</a:t>
                      </a:r>
                    </a:p>
                  </a:txBody>
                  <a:tcPr marT="45700" marB="45700"/>
                </a:tc>
                <a:tc>
                  <a:txBody>
                    <a:bodyPr/>
                    <a:lstStyle/>
                    <a:p>
                      <a:r>
                        <a:rPr lang="en-US" sz="1800" dirty="0"/>
                        <a:t>190</a:t>
                      </a:r>
                    </a:p>
                  </a:txBody>
                  <a:tcPr marT="45700" marB="45700"/>
                </a:tc>
                <a:extLst>
                  <a:ext uri="{0D108BD9-81ED-4DB2-BD59-A6C34878D82A}">
                    <a16:rowId xmlns:a16="http://schemas.microsoft.com/office/drawing/2014/main" val="10001"/>
                  </a:ext>
                </a:extLst>
              </a:tr>
              <a:tr h="370681">
                <a:tc>
                  <a:txBody>
                    <a:bodyPr/>
                    <a:lstStyle/>
                    <a:p>
                      <a:r>
                        <a:rPr lang="en-US" sz="1800" dirty="0" err="1"/>
                        <a:t>Sourpatch</a:t>
                      </a:r>
                      <a:endParaRPr lang="en-US" sz="1800" dirty="0"/>
                    </a:p>
                  </a:txBody>
                  <a:tcPr marT="45700" marB="45700"/>
                </a:tc>
                <a:tc>
                  <a:txBody>
                    <a:bodyPr/>
                    <a:lstStyle/>
                    <a:p>
                      <a:r>
                        <a:rPr lang="en-US" sz="1800" dirty="0"/>
                        <a:t>$1.09</a:t>
                      </a:r>
                    </a:p>
                  </a:txBody>
                  <a:tcPr marT="45700" marB="45700"/>
                </a:tc>
                <a:tc>
                  <a:txBody>
                    <a:bodyPr/>
                    <a:lstStyle/>
                    <a:p>
                      <a:r>
                        <a:rPr lang="en-US" sz="1800" dirty="0"/>
                        <a:t>Sour</a:t>
                      </a:r>
                    </a:p>
                  </a:txBody>
                  <a:tcPr marT="45700" marB="45700"/>
                </a:tc>
                <a:tc>
                  <a:txBody>
                    <a:bodyPr/>
                    <a:lstStyle/>
                    <a:p>
                      <a:r>
                        <a:rPr lang="en-US" sz="1800" dirty="0"/>
                        <a:t>180</a:t>
                      </a:r>
                    </a:p>
                  </a:txBody>
                  <a:tcPr marT="45700" marB="45700"/>
                </a:tc>
                <a:extLst>
                  <a:ext uri="{0D108BD9-81ED-4DB2-BD59-A6C34878D82A}">
                    <a16:rowId xmlns:a16="http://schemas.microsoft.com/office/drawing/2014/main" val="10002"/>
                  </a:ext>
                </a:extLst>
              </a:tr>
              <a:tr h="370681">
                <a:tc>
                  <a:txBody>
                    <a:bodyPr/>
                    <a:lstStyle/>
                    <a:p>
                      <a:r>
                        <a:rPr lang="en-US" sz="1800" dirty="0"/>
                        <a:t>Cognac</a:t>
                      </a:r>
                    </a:p>
                  </a:txBody>
                  <a:tcPr marT="45700" marB="45700"/>
                </a:tc>
                <a:tc>
                  <a:txBody>
                    <a:bodyPr/>
                    <a:lstStyle/>
                    <a:p>
                      <a:r>
                        <a:rPr lang="en-US" sz="1800" dirty="0"/>
                        <a:t>$3.29</a:t>
                      </a:r>
                    </a:p>
                  </a:txBody>
                  <a:tcPr marT="45700" marB="45700"/>
                </a:tc>
                <a:tc>
                  <a:txBody>
                    <a:bodyPr/>
                    <a:lstStyle/>
                    <a:p>
                      <a:r>
                        <a:rPr lang="en-US" sz="1800" dirty="0"/>
                        <a:t>Novelty</a:t>
                      </a:r>
                    </a:p>
                  </a:txBody>
                  <a:tcPr marT="45700" marB="45700"/>
                </a:tc>
                <a:tc>
                  <a:txBody>
                    <a:bodyPr/>
                    <a:lstStyle/>
                    <a:p>
                      <a:r>
                        <a:rPr lang="en-US" sz="1800" dirty="0"/>
                        <a:t>210</a:t>
                      </a:r>
                    </a:p>
                  </a:txBody>
                  <a:tcPr marT="45700" marB="45700"/>
                </a:tc>
                <a:extLst>
                  <a:ext uri="{0D108BD9-81ED-4DB2-BD59-A6C34878D82A}">
                    <a16:rowId xmlns:a16="http://schemas.microsoft.com/office/drawing/2014/main" val="10003"/>
                  </a:ext>
                </a:extLst>
              </a:tr>
            </a:tbl>
          </a:graphicData>
        </a:graphic>
      </p:graphicFrame>
      <p:graphicFrame>
        <p:nvGraphicFramePr>
          <p:cNvPr id="19" name="Table 10"/>
          <p:cNvGraphicFramePr>
            <a:graphicFrameLocks noGrp="1"/>
          </p:cNvGraphicFramePr>
          <p:nvPr/>
        </p:nvGraphicFramePr>
        <p:xfrm>
          <a:off x="7269163" y="1758950"/>
          <a:ext cx="3886199" cy="1482724"/>
        </p:xfrm>
        <a:graphic>
          <a:graphicData uri="http://schemas.openxmlformats.org/drawingml/2006/table">
            <a:tbl>
              <a:tblPr firstRow="1" bandRow="1">
                <a:tableStyleId>{5C22544A-7EE6-4342-B048-85BDC9FD1C3A}</a:tableStyleId>
              </a:tblPr>
              <a:tblGrid>
                <a:gridCol w="1351722">
                  <a:extLst>
                    <a:ext uri="{9D8B030D-6E8A-4147-A177-3AD203B41FA5}">
                      <a16:colId xmlns:a16="http://schemas.microsoft.com/office/drawing/2014/main" val="20000"/>
                    </a:ext>
                  </a:extLst>
                </a:gridCol>
                <a:gridCol w="954156">
                  <a:extLst>
                    <a:ext uri="{9D8B030D-6E8A-4147-A177-3AD203B41FA5}">
                      <a16:colId xmlns:a16="http://schemas.microsoft.com/office/drawing/2014/main" val="20001"/>
                    </a:ext>
                  </a:extLst>
                </a:gridCol>
                <a:gridCol w="1580321">
                  <a:extLst>
                    <a:ext uri="{9D8B030D-6E8A-4147-A177-3AD203B41FA5}">
                      <a16:colId xmlns:a16="http://schemas.microsoft.com/office/drawing/2014/main" val="20002"/>
                    </a:ext>
                  </a:extLst>
                </a:gridCol>
              </a:tblGrid>
              <a:tr h="370681">
                <a:tc>
                  <a:txBody>
                    <a:bodyPr/>
                    <a:lstStyle/>
                    <a:p>
                      <a:r>
                        <a:rPr lang="en-US" sz="1800" dirty="0" err="1"/>
                        <a:t>Pername</a:t>
                      </a:r>
                      <a:endParaRPr lang="en-US" sz="1800" dirty="0"/>
                    </a:p>
                  </a:txBody>
                  <a:tcPr marT="45700" marB="45700"/>
                </a:tc>
                <a:tc>
                  <a:txBody>
                    <a:bodyPr/>
                    <a:lstStyle/>
                    <a:p>
                      <a:r>
                        <a:rPr lang="en-US" sz="1800" dirty="0"/>
                        <a:t>Age</a:t>
                      </a:r>
                    </a:p>
                  </a:txBody>
                  <a:tcPr marT="45700" marB="45700"/>
                </a:tc>
                <a:tc>
                  <a:txBody>
                    <a:bodyPr/>
                    <a:lstStyle/>
                    <a:p>
                      <a:r>
                        <a:rPr lang="en-US" sz="1800" dirty="0"/>
                        <a:t>Predilection</a:t>
                      </a:r>
                    </a:p>
                  </a:txBody>
                  <a:tcPr marT="45700" marB="45700"/>
                </a:tc>
                <a:extLst>
                  <a:ext uri="{0D108BD9-81ED-4DB2-BD59-A6C34878D82A}">
                    <a16:rowId xmlns:a16="http://schemas.microsoft.com/office/drawing/2014/main" val="10000"/>
                  </a:ext>
                </a:extLst>
              </a:tr>
              <a:tr h="370681">
                <a:tc>
                  <a:txBody>
                    <a:bodyPr/>
                    <a:lstStyle/>
                    <a:p>
                      <a:r>
                        <a:rPr lang="en-US" sz="1800" dirty="0"/>
                        <a:t>James</a:t>
                      </a:r>
                    </a:p>
                  </a:txBody>
                  <a:tcPr marT="45700" marB="45700"/>
                </a:tc>
                <a:tc>
                  <a:txBody>
                    <a:bodyPr/>
                    <a:lstStyle/>
                    <a:p>
                      <a:r>
                        <a:rPr lang="en-US" sz="1800" dirty="0"/>
                        <a:t>4</a:t>
                      </a:r>
                    </a:p>
                  </a:txBody>
                  <a:tcPr marT="45700" marB="45700"/>
                </a:tc>
                <a:tc>
                  <a:txBody>
                    <a:bodyPr/>
                    <a:lstStyle/>
                    <a:p>
                      <a:r>
                        <a:rPr lang="en-US" sz="1800" dirty="0"/>
                        <a:t>M&amp;M</a:t>
                      </a:r>
                    </a:p>
                  </a:txBody>
                  <a:tcPr marT="45700" marB="45700"/>
                </a:tc>
                <a:extLst>
                  <a:ext uri="{0D108BD9-81ED-4DB2-BD59-A6C34878D82A}">
                    <a16:rowId xmlns:a16="http://schemas.microsoft.com/office/drawing/2014/main" val="10001"/>
                  </a:ext>
                </a:extLst>
              </a:tr>
              <a:tr h="370681">
                <a:tc>
                  <a:txBody>
                    <a:bodyPr/>
                    <a:lstStyle/>
                    <a:p>
                      <a:r>
                        <a:rPr lang="en-US" sz="1800" dirty="0"/>
                        <a:t>Tina</a:t>
                      </a:r>
                    </a:p>
                  </a:txBody>
                  <a:tcPr marT="45700" marB="45700"/>
                </a:tc>
                <a:tc>
                  <a:txBody>
                    <a:bodyPr/>
                    <a:lstStyle/>
                    <a:p>
                      <a:r>
                        <a:rPr lang="en-US" sz="1800" dirty="0"/>
                        <a:t>29</a:t>
                      </a:r>
                    </a:p>
                  </a:txBody>
                  <a:tcPr marT="45700" marB="45700"/>
                </a:tc>
                <a:tc>
                  <a:txBody>
                    <a:bodyPr/>
                    <a:lstStyle/>
                    <a:p>
                      <a:r>
                        <a:rPr lang="en-US" sz="1800" dirty="0" err="1"/>
                        <a:t>Sourpatch</a:t>
                      </a:r>
                      <a:endParaRPr lang="en-US" sz="1800" dirty="0"/>
                    </a:p>
                  </a:txBody>
                  <a:tcPr marT="45700" marB="45700"/>
                </a:tc>
                <a:extLst>
                  <a:ext uri="{0D108BD9-81ED-4DB2-BD59-A6C34878D82A}">
                    <a16:rowId xmlns:a16="http://schemas.microsoft.com/office/drawing/2014/main" val="10002"/>
                  </a:ext>
                </a:extLst>
              </a:tr>
              <a:tr h="370681">
                <a:tc>
                  <a:txBody>
                    <a:bodyPr/>
                    <a:lstStyle/>
                    <a:p>
                      <a:r>
                        <a:rPr lang="en-US" sz="1800" dirty="0"/>
                        <a:t>Seth</a:t>
                      </a:r>
                    </a:p>
                  </a:txBody>
                  <a:tcPr marT="45700" marB="45700"/>
                </a:tc>
                <a:tc>
                  <a:txBody>
                    <a:bodyPr/>
                    <a:lstStyle/>
                    <a:p>
                      <a:r>
                        <a:rPr lang="en-US" sz="1800" dirty="0"/>
                        <a:t>16</a:t>
                      </a:r>
                    </a:p>
                  </a:txBody>
                  <a:tcPr marT="45700" marB="45700"/>
                </a:tc>
                <a:tc>
                  <a:txBody>
                    <a:bodyPr/>
                    <a:lstStyle/>
                    <a:p>
                      <a:r>
                        <a:rPr lang="en-US" sz="1800" dirty="0" err="1"/>
                        <a:t>Gummybear</a:t>
                      </a:r>
                      <a:endParaRPr lang="en-US" sz="1800" dirty="0"/>
                    </a:p>
                  </a:txBody>
                  <a:tcPr marT="45700" marB="45700"/>
                </a:tc>
                <a:extLst>
                  <a:ext uri="{0D108BD9-81ED-4DB2-BD59-A6C34878D82A}">
                    <a16:rowId xmlns:a16="http://schemas.microsoft.com/office/drawing/2014/main" val="10003"/>
                  </a:ext>
                </a:extLst>
              </a:tr>
            </a:tbl>
          </a:graphicData>
        </a:graphic>
      </p:graphicFrame>
      <p:sp>
        <p:nvSpPr>
          <p:cNvPr id="20" name="Down Arrow 13"/>
          <p:cNvSpPr/>
          <p:nvPr/>
        </p:nvSpPr>
        <p:spPr>
          <a:xfrm>
            <a:off x="9715500" y="3478213"/>
            <a:ext cx="185738" cy="1014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zh-CN">
              <a:solidFill>
                <a:srgbClr val="FFFFFF"/>
              </a:solidFill>
            </a:endParaRPr>
          </a:p>
        </p:txBody>
      </p:sp>
      <p:sp>
        <p:nvSpPr>
          <p:cNvPr id="22" name="Rectangle 16"/>
          <p:cNvSpPr/>
          <p:nvPr/>
        </p:nvSpPr>
        <p:spPr>
          <a:xfrm>
            <a:off x="1096963" y="3478213"/>
            <a:ext cx="7543800" cy="101441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0000FF"/>
                </a:solidFill>
                <a:latin typeface="Consolas" panose="020B0609020204030204" pitchFamily="49" charset="0"/>
              </a:rPr>
              <a:t>SELECT</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00FF"/>
                </a:solidFill>
                <a:latin typeface="Consolas" panose="020B0609020204030204" pitchFamily="49" charset="0"/>
              </a:rPr>
              <a:t>  FROM</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candy</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INNER</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JOIN</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person</a:t>
            </a:r>
            <a:endParaRPr lang="en-US" altLang="zh-CN" sz="2000">
              <a:solidFill>
                <a:srgbClr val="000000"/>
              </a:solidFill>
              <a:latin typeface="Consolas" panose="020B0609020204030204" pitchFamily="49" charset="0"/>
            </a:endParaRPr>
          </a:p>
          <a:p>
            <a:pPr eaLnBrk="1" hangingPunct="1"/>
            <a:r>
              <a:rPr lang="en-US" altLang="zh-CN" sz="2000">
                <a:solidFill>
                  <a:srgbClr val="0000FF"/>
                </a:solidFill>
                <a:latin typeface="Consolas" panose="020B0609020204030204" pitchFamily="49" charset="0"/>
              </a:rPr>
              <a:t>    ON</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Name</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predilection</a:t>
            </a:r>
          </a:p>
        </p:txBody>
      </p:sp>
      <p:sp>
        <p:nvSpPr>
          <p:cNvPr id="23" name="TextBox 3"/>
          <p:cNvSpPr txBox="1">
            <a:spLocks noChangeArrowheads="1"/>
          </p:cNvSpPr>
          <p:nvPr/>
        </p:nvSpPr>
        <p:spPr bwMode="auto">
          <a:xfrm>
            <a:off x="1096963" y="1293813"/>
            <a:ext cx="976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400" b="1"/>
              <a:t>Candy</a:t>
            </a:r>
          </a:p>
        </p:txBody>
      </p:sp>
      <p:sp>
        <p:nvSpPr>
          <p:cNvPr id="24" name="TextBox 9"/>
          <p:cNvSpPr txBox="1">
            <a:spLocks noChangeArrowheads="1"/>
          </p:cNvSpPr>
          <p:nvPr/>
        </p:nvSpPr>
        <p:spPr bwMode="auto">
          <a:xfrm>
            <a:off x="7269163" y="1296988"/>
            <a:ext cx="1057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400" b="1" dirty="0"/>
              <a:t>Person</a:t>
            </a:r>
          </a:p>
        </p:txBody>
      </p:sp>
      <p:graphicFrame>
        <p:nvGraphicFramePr>
          <p:cNvPr id="25" name="Table 14"/>
          <p:cNvGraphicFramePr>
            <a:graphicFrameLocks noGrp="1"/>
          </p:cNvGraphicFramePr>
          <p:nvPr/>
        </p:nvGraphicFramePr>
        <p:xfrm>
          <a:off x="1096963" y="5111750"/>
          <a:ext cx="10058399" cy="1111251"/>
        </p:xfrm>
        <a:graphic>
          <a:graphicData uri="http://schemas.openxmlformats.org/drawingml/2006/table">
            <a:tbl>
              <a:tblPr firstRow="1" bandRow="1">
                <a:tableStyleId>{5C22544A-7EE6-4342-B048-85BDC9FD1C3A}</a:tableStyleId>
              </a:tblPr>
              <a:tblGrid>
                <a:gridCol w="1482958">
                  <a:extLst>
                    <a:ext uri="{9D8B030D-6E8A-4147-A177-3AD203B41FA5}">
                      <a16:colId xmlns:a16="http://schemas.microsoft.com/office/drawing/2014/main" val="20000"/>
                    </a:ext>
                  </a:extLst>
                </a:gridCol>
                <a:gridCol w="1096730">
                  <a:extLst>
                    <a:ext uri="{9D8B030D-6E8A-4147-A177-3AD203B41FA5}">
                      <a16:colId xmlns:a16="http://schemas.microsoft.com/office/drawing/2014/main" val="20001"/>
                    </a:ext>
                  </a:extLst>
                </a:gridCol>
                <a:gridCol w="1595497">
                  <a:extLst>
                    <a:ext uri="{9D8B030D-6E8A-4147-A177-3AD203B41FA5}">
                      <a16:colId xmlns:a16="http://schemas.microsoft.com/office/drawing/2014/main" val="20002"/>
                    </a:ext>
                  </a:extLst>
                </a:gridCol>
                <a:gridCol w="1533636">
                  <a:extLst>
                    <a:ext uri="{9D8B030D-6E8A-4147-A177-3AD203B41FA5}">
                      <a16:colId xmlns:a16="http://schemas.microsoft.com/office/drawing/2014/main" val="20003"/>
                    </a:ext>
                  </a:extLst>
                </a:gridCol>
                <a:gridCol w="1449860">
                  <a:extLst>
                    <a:ext uri="{9D8B030D-6E8A-4147-A177-3AD203B41FA5}">
                      <a16:colId xmlns:a16="http://schemas.microsoft.com/office/drawing/2014/main" val="20004"/>
                    </a:ext>
                  </a:extLst>
                </a:gridCol>
                <a:gridCol w="907018">
                  <a:extLst>
                    <a:ext uri="{9D8B030D-6E8A-4147-A177-3AD203B41FA5}">
                      <a16:colId xmlns:a16="http://schemas.microsoft.com/office/drawing/2014/main" val="20005"/>
                    </a:ext>
                  </a:extLst>
                </a:gridCol>
                <a:gridCol w="1992700">
                  <a:extLst>
                    <a:ext uri="{9D8B030D-6E8A-4147-A177-3AD203B41FA5}">
                      <a16:colId xmlns:a16="http://schemas.microsoft.com/office/drawing/2014/main" val="20006"/>
                    </a:ext>
                  </a:extLst>
                </a:gridCol>
              </a:tblGrid>
              <a:tr h="370417">
                <a:tc>
                  <a:txBody>
                    <a:bodyPr/>
                    <a:lstStyle/>
                    <a:p>
                      <a:r>
                        <a:rPr lang="en-US" sz="1800" dirty="0"/>
                        <a:t>Name</a:t>
                      </a:r>
                    </a:p>
                  </a:txBody>
                  <a:tcPr marT="45668" marB="45668"/>
                </a:tc>
                <a:tc>
                  <a:txBody>
                    <a:bodyPr/>
                    <a:lstStyle/>
                    <a:p>
                      <a:r>
                        <a:rPr lang="en-US" sz="1800" dirty="0"/>
                        <a:t>Price</a:t>
                      </a:r>
                    </a:p>
                  </a:txBody>
                  <a:tcPr marT="45668" marB="45668"/>
                </a:tc>
                <a:tc>
                  <a:txBody>
                    <a:bodyPr/>
                    <a:lstStyle/>
                    <a:p>
                      <a:r>
                        <a:rPr lang="en-US" sz="1800" dirty="0"/>
                        <a:t>Type</a:t>
                      </a:r>
                    </a:p>
                  </a:txBody>
                  <a:tcPr marT="45668" marB="45668"/>
                </a:tc>
                <a:tc>
                  <a:txBody>
                    <a:bodyPr/>
                    <a:lstStyle/>
                    <a:p>
                      <a:r>
                        <a:rPr lang="en-US" sz="1800" dirty="0"/>
                        <a:t>Calories</a:t>
                      </a:r>
                    </a:p>
                  </a:txBody>
                  <a:tcPr marT="45668" marB="45668"/>
                </a:tc>
                <a:tc>
                  <a:txBody>
                    <a:bodyPr/>
                    <a:lstStyle/>
                    <a:p>
                      <a:r>
                        <a:rPr lang="en-US" sz="1800" dirty="0" err="1"/>
                        <a:t>Pername</a:t>
                      </a:r>
                      <a:endParaRPr lang="en-US" sz="1800" dirty="0"/>
                    </a:p>
                  </a:txBody>
                  <a:tcPr marT="45668" marB="45668"/>
                </a:tc>
                <a:tc>
                  <a:txBody>
                    <a:bodyPr/>
                    <a:lstStyle/>
                    <a:p>
                      <a:r>
                        <a:rPr lang="en-US" sz="1800" dirty="0"/>
                        <a:t>Age</a:t>
                      </a:r>
                    </a:p>
                  </a:txBody>
                  <a:tcPr marT="45668" marB="45668"/>
                </a:tc>
                <a:tc>
                  <a:txBody>
                    <a:bodyPr/>
                    <a:lstStyle/>
                    <a:p>
                      <a:r>
                        <a:rPr lang="en-US" sz="1800" dirty="0"/>
                        <a:t>Predilection</a:t>
                      </a:r>
                    </a:p>
                  </a:txBody>
                  <a:tcPr marT="45668" marB="45668"/>
                </a:tc>
                <a:extLst>
                  <a:ext uri="{0D108BD9-81ED-4DB2-BD59-A6C34878D82A}">
                    <a16:rowId xmlns:a16="http://schemas.microsoft.com/office/drawing/2014/main" val="10000"/>
                  </a:ext>
                </a:extLst>
              </a:tr>
              <a:tr h="370417">
                <a:tc>
                  <a:txBody>
                    <a:bodyPr/>
                    <a:lstStyle/>
                    <a:p>
                      <a:r>
                        <a:rPr lang="en-US" sz="1800" dirty="0"/>
                        <a:t>M&amp;M</a:t>
                      </a:r>
                    </a:p>
                  </a:txBody>
                  <a:tcPr marT="45668" marB="45668"/>
                </a:tc>
                <a:tc>
                  <a:txBody>
                    <a:bodyPr/>
                    <a:lstStyle/>
                    <a:p>
                      <a:r>
                        <a:rPr lang="en-US" sz="1800" dirty="0"/>
                        <a:t>$1.29</a:t>
                      </a:r>
                    </a:p>
                  </a:txBody>
                  <a:tcPr marT="45668" marB="45668"/>
                </a:tc>
                <a:tc>
                  <a:txBody>
                    <a:bodyPr/>
                    <a:lstStyle/>
                    <a:p>
                      <a:r>
                        <a:rPr lang="en-US" sz="1800" dirty="0"/>
                        <a:t>Chocolate</a:t>
                      </a:r>
                    </a:p>
                  </a:txBody>
                  <a:tcPr marT="45668" marB="45668"/>
                </a:tc>
                <a:tc>
                  <a:txBody>
                    <a:bodyPr/>
                    <a:lstStyle/>
                    <a:p>
                      <a:r>
                        <a:rPr lang="en-US" sz="1800" dirty="0"/>
                        <a:t>190</a:t>
                      </a:r>
                    </a:p>
                  </a:txBody>
                  <a:tcPr marT="45668" marB="45668"/>
                </a:tc>
                <a:tc>
                  <a:txBody>
                    <a:bodyPr/>
                    <a:lstStyle/>
                    <a:p>
                      <a:r>
                        <a:rPr lang="en-US" sz="1800" dirty="0"/>
                        <a:t>James</a:t>
                      </a:r>
                    </a:p>
                  </a:txBody>
                  <a:tcPr marT="45668" marB="45668"/>
                </a:tc>
                <a:tc>
                  <a:txBody>
                    <a:bodyPr/>
                    <a:lstStyle/>
                    <a:p>
                      <a:r>
                        <a:rPr lang="en-US" sz="1800" dirty="0"/>
                        <a:t>4</a:t>
                      </a:r>
                    </a:p>
                  </a:txBody>
                  <a:tcPr marT="45668" marB="45668"/>
                </a:tc>
                <a:tc>
                  <a:txBody>
                    <a:bodyPr/>
                    <a:lstStyle/>
                    <a:p>
                      <a:r>
                        <a:rPr lang="en-US" sz="1800" dirty="0"/>
                        <a:t>M&amp;M</a:t>
                      </a:r>
                    </a:p>
                  </a:txBody>
                  <a:tcPr marT="45668" marB="45668"/>
                </a:tc>
                <a:extLst>
                  <a:ext uri="{0D108BD9-81ED-4DB2-BD59-A6C34878D82A}">
                    <a16:rowId xmlns:a16="http://schemas.microsoft.com/office/drawing/2014/main" val="10001"/>
                  </a:ext>
                </a:extLst>
              </a:tr>
              <a:tr h="370417">
                <a:tc>
                  <a:txBody>
                    <a:bodyPr/>
                    <a:lstStyle/>
                    <a:p>
                      <a:r>
                        <a:rPr lang="en-US" sz="1800" dirty="0" err="1"/>
                        <a:t>Sourpatch</a:t>
                      </a:r>
                      <a:endParaRPr lang="en-US" sz="1800" dirty="0"/>
                    </a:p>
                  </a:txBody>
                  <a:tcPr marT="45668" marB="45668"/>
                </a:tc>
                <a:tc>
                  <a:txBody>
                    <a:bodyPr/>
                    <a:lstStyle/>
                    <a:p>
                      <a:r>
                        <a:rPr lang="en-US" sz="1800" dirty="0"/>
                        <a:t>$1.09</a:t>
                      </a:r>
                    </a:p>
                  </a:txBody>
                  <a:tcPr marT="45668" marB="45668"/>
                </a:tc>
                <a:tc>
                  <a:txBody>
                    <a:bodyPr/>
                    <a:lstStyle/>
                    <a:p>
                      <a:r>
                        <a:rPr lang="en-US" sz="1800" dirty="0"/>
                        <a:t>Sour</a:t>
                      </a:r>
                    </a:p>
                  </a:txBody>
                  <a:tcPr marT="45668" marB="45668"/>
                </a:tc>
                <a:tc>
                  <a:txBody>
                    <a:bodyPr/>
                    <a:lstStyle/>
                    <a:p>
                      <a:r>
                        <a:rPr lang="en-US" sz="1800" dirty="0"/>
                        <a:t>180</a:t>
                      </a:r>
                    </a:p>
                  </a:txBody>
                  <a:tcPr marT="45668" marB="45668"/>
                </a:tc>
                <a:tc>
                  <a:txBody>
                    <a:bodyPr/>
                    <a:lstStyle/>
                    <a:p>
                      <a:r>
                        <a:rPr lang="en-US" sz="1800" dirty="0"/>
                        <a:t>Tina</a:t>
                      </a:r>
                    </a:p>
                  </a:txBody>
                  <a:tcPr marT="45668" marB="45668"/>
                </a:tc>
                <a:tc>
                  <a:txBody>
                    <a:bodyPr/>
                    <a:lstStyle/>
                    <a:p>
                      <a:r>
                        <a:rPr lang="en-US" sz="1800" dirty="0"/>
                        <a:t>29</a:t>
                      </a:r>
                    </a:p>
                  </a:txBody>
                  <a:tcPr marT="45668" marB="45668"/>
                </a:tc>
                <a:tc>
                  <a:txBody>
                    <a:bodyPr/>
                    <a:lstStyle/>
                    <a:p>
                      <a:r>
                        <a:rPr lang="en-US" sz="1800" dirty="0" err="1"/>
                        <a:t>Sourpatch</a:t>
                      </a:r>
                      <a:endParaRPr lang="en-US" sz="1800" dirty="0"/>
                    </a:p>
                  </a:txBody>
                  <a:tcPr marT="45668" marB="45668"/>
                </a:tc>
                <a:extLst>
                  <a:ext uri="{0D108BD9-81ED-4DB2-BD59-A6C34878D82A}">
                    <a16:rowId xmlns:a16="http://schemas.microsoft.com/office/drawing/2014/main" val="10002"/>
                  </a:ext>
                </a:extLst>
              </a:tr>
            </a:tbl>
          </a:graphicData>
        </a:graphic>
      </p:graphicFrame>
      <mc:AlternateContent xmlns:mc="http://schemas.openxmlformats.org/markup-compatibility/2006">
        <mc:Choice xmlns:a14="http://schemas.microsoft.com/office/drawing/2010/main" Requires="a14">
          <p:sp>
            <p:nvSpPr>
              <p:cNvPr id="15" name="TextBox 15">
                <a:extLst>
                  <a:ext uri="{FF2B5EF4-FFF2-40B4-BE49-F238E27FC236}">
                    <a16:creationId xmlns:a16="http://schemas.microsoft.com/office/drawing/2014/main" id="{E76BE2BA-36F3-490D-B3D2-B73F0CC44684}"/>
                  </a:ext>
                </a:extLst>
              </p:cNvPr>
              <p:cNvSpPr txBox="1">
                <a:spLocks noChangeArrowheads="1"/>
              </p:cNvSpPr>
              <p:nvPr/>
            </p:nvSpPr>
            <p:spPr bwMode="auto">
              <a:xfrm>
                <a:off x="1096963" y="4649788"/>
                <a:ext cx="225414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zh-CN" altLang="en-US" sz="2400" b="1" dirty="0"/>
                  <a:t>内 </a:t>
                </a:r>
                <a:r>
                  <a:rPr lang="en-US" altLang="zh-CN" sz="2400" b="1" dirty="0"/>
                  <a:t>(</a:t>
                </a:r>
                <a14:m>
                  <m:oMath xmlns:m="http://schemas.openxmlformats.org/officeDocument/2006/math">
                    <m:r>
                      <a:rPr lang="zh-CN" altLang="en-US" sz="2400" b="1" i="1" dirty="0" smtClean="0">
                        <a:latin typeface="Cambria Math" panose="02040503050406030204" pitchFamily="18" charset="0"/>
                      </a:rPr>
                      <m:t>𝜽</m:t>
                    </m:r>
                  </m:oMath>
                </a14:m>
                <a:r>
                  <a:rPr lang="en-US" altLang="zh-CN" sz="2400" b="1" dirty="0"/>
                  <a:t>) </a:t>
                </a:r>
                <a:r>
                  <a:rPr lang="zh-CN" altLang="en-US" sz="2400" b="1" dirty="0"/>
                  <a:t>连接结果</a:t>
                </a:r>
                <a:endParaRPr lang="en-US" altLang="zh-CN" sz="2400" b="1" dirty="0"/>
              </a:p>
            </p:txBody>
          </p:sp>
        </mc:Choice>
        <mc:Fallback>
          <p:sp>
            <p:nvSpPr>
              <p:cNvPr id="15" name="TextBox 15">
                <a:extLst>
                  <a:ext uri="{FF2B5EF4-FFF2-40B4-BE49-F238E27FC236}">
                    <a16:creationId xmlns:a16="http://schemas.microsoft.com/office/drawing/2014/main" id="{E76BE2BA-36F3-490D-B3D2-B73F0CC44684}"/>
                  </a:ext>
                </a:extLst>
              </p:cNvPr>
              <p:cNvSpPr txBox="1">
                <a:spLocks noRot="1" noChangeAspect="1" noMove="1" noResize="1" noEditPoints="1" noAdjustHandles="1" noChangeArrowheads="1" noChangeShapeType="1" noTextEdit="1"/>
              </p:cNvSpPr>
              <p:nvPr/>
            </p:nvSpPr>
            <p:spPr bwMode="auto">
              <a:xfrm>
                <a:off x="1096963" y="4649788"/>
                <a:ext cx="2254143" cy="461665"/>
              </a:xfrm>
              <a:prstGeom prst="rect">
                <a:avLst/>
              </a:prstGeom>
              <a:blipFill>
                <a:blip r:embed="rId3"/>
                <a:stretch>
                  <a:fillRect l="-4324" t="-16000" r="-3784" b="-32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fontAlgn="auto">
              <a:spcAft>
                <a:spcPts val="0"/>
              </a:spcAft>
              <a:defRPr/>
            </a:pPr>
            <a:r>
              <a:rPr lang="zh-CN" altLang="en-US">
                <a:solidFill>
                  <a:schemeClr val="tx1">
                    <a:lumMod val="75000"/>
                    <a:lumOff val="25000"/>
                  </a:schemeClr>
                </a:solidFill>
              </a:rPr>
              <a:t>元组变量</a:t>
            </a:r>
            <a:endParaRPr lang="en-US" dirty="0">
              <a:solidFill>
                <a:schemeClr val="tx1">
                  <a:lumMod val="75000"/>
                  <a:lumOff val="25000"/>
                </a:schemeClr>
              </a:solidFill>
            </a:endParaRPr>
          </a:p>
        </p:txBody>
      </p:sp>
      <p:sp>
        <p:nvSpPr>
          <p:cNvPr id="97283" name="Content Placeholder 8"/>
          <p:cNvSpPr>
            <a:spLocks noGrp="1"/>
          </p:cNvSpPr>
          <p:nvPr>
            <p:ph idx="1"/>
          </p:nvPr>
        </p:nvSpPr>
        <p:spPr>
          <a:noFill/>
        </p:spPr>
        <p:txBody>
          <a:bodyPr/>
          <a:lstStyle/>
          <a:p>
            <a:pPr>
              <a:lnSpc>
                <a:spcPct val="120000"/>
              </a:lnSpc>
              <a:spcBef>
                <a:spcPts val="600"/>
              </a:spcBef>
              <a:spcAft>
                <a:spcPts val="600"/>
              </a:spcAft>
            </a:pPr>
            <a:r>
              <a:rPr lang="zh-CN" altLang="en-US" dirty="0"/>
              <a:t>有时，一个查询需要使用同一关系的两个副本。</a:t>
            </a:r>
          </a:p>
          <a:p>
            <a:pPr>
              <a:lnSpc>
                <a:spcPct val="120000"/>
              </a:lnSpc>
              <a:spcBef>
                <a:spcPts val="0"/>
              </a:spcBef>
              <a:spcAft>
                <a:spcPts val="0"/>
              </a:spcAft>
            </a:pPr>
            <a:r>
              <a:rPr lang="zh-CN" altLang="en-US" dirty="0"/>
              <a:t> </a:t>
            </a:r>
          </a:p>
          <a:p>
            <a:pPr>
              <a:lnSpc>
                <a:spcPct val="120000"/>
              </a:lnSpc>
              <a:spcBef>
                <a:spcPts val="600"/>
              </a:spcBef>
              <a:spcAft>
                <a:spcPts val="600"/>
              </a:spcAft>
            </a:pPr>
            <a:r>
              <a:rPr lang="zh-CN" altLang="en-US" dirty="0"/>
              <a:t>与重命名列类似，你可以通过在关系名称后面加上元组变量的名称，使用关键字</a:t>
            </a:r>
            <a:r>
              <a:rPr lang="en-US" altLang="zh-CN" dirty="0"/>
              <a:t> AS </a:t>
            </a:r>
            <a:r>
              <a:rPr lang="zh-CN" altLang="en-US" dirty="0"/>
              <a:t>来区分副本。</a:t>
            </a:r>
          </a:p>
          <a:p>
            <a:pPr>
              <a:lnSpc>
                <a:spcPct val="120000"/>
              </a:lnSpc>
              <a:spcBef>
                <a:spcPts val="0"/>
              </a:spcBef>
              <a:spcAft>
                <a:spcPts val="0"/>
              </a:spcAft>
            </a:pPr>
            <a:r>
              <a:rPr lang="zh-CN" altLang="en-US" dirty="0"/>
              <a:t> </a:t>
            </a:r>
          </a:p>
          <a:p>
            <a:pPr>
              <a:lnSpc>
                <a:spcPct val="120000"/>
              </a:lnSpc>
              <a:spcBef>
                <a:spcPts val="600"/>
              </a:spcBef>
              <a:spcAft>
                <a:spcPts val="600"/>
              </a:spcAft>
            </a:pPr>
            <a:r>
              <a:rPr lang="zh-CN" altLang="en-US" dirty="0"/>
              <a:t>示例：预测未来</a:t>
            </a:r>
            <a:r>
              <a:rPr lang="en-US" altLang="zh-CN" dirty="0"/>
              <a:t>15</a:t>
            </a:r>
            <a:r>
              <a:rPr lang="zh-CN" altLang="en-US" dirty="0"/>
              <a:t>分钟的流量状况。</a:t>
            </a:r>
          </a:p>
          <a:p>
            <a:pPr lvl="1"/>
            <a:r>
              <a:rPr lang="zh-CN" altLang="en-US" dirty="0"/>
              <a:t>在我的表格中，我需要一组列来包含某个时间点的交通状况，另一组列具有下一个</a:t>
            </a:r>
            <a:r>
              <a:rPr lang="en-US" altLang="zh-CN" dirty="0"/>
              <a:t>15</a:t>
            </a:r>
            <a:r>
              <a:rPr lang="zh-CN" altLang="en-US" dirty="0"/>
              <a:t>分钟的交通状况。</a:t>
            </a:r>
          </a:p>
          <a:p>
            <a:pPr lvl="1"/>
            <a:r>
              <a:rPr lang="zh-CN" altLang="en-US" dirty="0"/>
              <a:t>从一个表中选择数据，这两组列的选择标准不同。</a:t>
            </a:r>
            <a:endParaRPr lang="en-US" altLang="zh-CN" dirty="0"/>
          </a:p>
        </p:txBody>
      </p:sp>
      <p:sp>
        <p:nvSpPr>
          <p:cNvPr id="97284"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6" name="Footer Placeholder 5"/>
          <p:cNvSpPr>
            <a:spLocks noGrp="1"/>
          </p:cNvSpPr>
          <p:nvPr>
            <p:ph type="ftr" sz="quarter" idx="11"/>
          </p:nvPr>
        </p:nvSpPr>
        <p:spPr/>
        <p:txBody>
          <a:bodyPr/>
          <a:lstStyle/>
          <a:p>
            <a:pPr>
              <a:defRPr/>
            </a:pPr>
            <a:r>
              <a:rPr lang="zh-CN" altLang="en-US"/>
              <a:t>交通大数据分析</a:t>
            </a:r>
            <a:endParaRPr lang="en-US"/>
          </a:p>
        </p:txBody>
      </p:sp>
      <p:sp>
        <p:nvSpPr>
          <p:cNvPr id="7"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zh-CN" altLang="en-US">
                <a:solidFill>
                  <a:schemeClr val="tx1">
                    <a:lumMod val="75000"/>
                    <a:lumOff val="25000"/>
                  </a:schemeClr>
                </a:solidFill>
              </a:rPr>
              <a:t>元组变量</a:t>
            </a:r>
            <a:endParaRPr lang="en-US" dirty="0">
              <a:solidFill>
                <a:schemeClr val="tx1">
                  <a:lumMod val="75000"/>
                  <a:lumOff val="25000"/>
                </a:schemeClr>
              </a:solidFill>
            </a:endParaRPr>
          </a:p>
        </p:txBody>
      </p:sp>
      <p:sp>
        <p:nvSpPr>
          <p:cNvPr id="99331" name="Content Placeholder 2"/>
          <p:cNvSpPr>
            <a:spLocks noGrp="1"/>
          </p:cNvSpPr>
          <p:nvPr>
            <p:ph idx="1"/>
          </p:nvPr>
        </p:nvSpPr>
        <p:spPr/>
        <p:txBody>
          <a:bodyPr/>
          <a:lstStyle/>
          <a:p>
            <a:r>
              <a:rPr lang="en-US" altLang="zh-CN" sz="2400" dirty="0">
                <a:solidFill>
                  <a:schemeClr val="accent2"/>
                </a:solidFill>
              </a:rPr>
              <a:t>Purchase(buyer,  seller,  store,  product)</a:t>
            </a:r>
          </a:p>
          <a:p>
            <a:r>
              <a:rPr lang="zh-CN" altLang="en-US" sz="2400" dirty="0">
                <a:solidFill>
                  <a:schemeClr val="accent2"/>
                </a:solidFill>
              </a:rPr>
              <a:t> </a:t>
            </a:r>
          </a:p>
          <a:p>
            <a:r>
              <a:rPr lang="zh-CN" altLang="en-US" sz="2400" dirty="0">
                <a:solidFill>
                  <a:schemeClr val="accent2"/>
                </a:solidFill>
              </a:rPr>
              <a:t>查找至少销售一种 “</a:t>
            </a:r>
            <a:r>
              <a:rPr lang="en-US" altLang="zh-CN" sz="2400" dirty="0">
                <a:solidFill>
                  <a:schemeClr val="accent2"/>
                </a:solidFill>
              </a:rPr>
              <a:t>BestBuy</a:t>
            </a:r>
            <a:r>
              <a:rPr lang="zh-CN" altLang="en-US" sz="2400" dirty="0">
                <a:solidFill>
                  <a:schemeClr val="accent2"/>
                </a:solidFill>
              </a:rPr>
              <a:t>”商店销售产品的所有商店：</a:t>
            </a:r>
            <a:endParaRPr lang="en-US" altLang="zh-CN" dirty="0"/>
          </a:p>
        </p:txBody>
      </p:sp>
      <p:sp>
        <p:nvSpPr>
          <p:cNvPr id="9933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44</a:t>
            </a:r>
          </a:p>
        </p:txBody>
      </p:sp>
      <p:sp>
        <p:nvSpPr>
          <p:cNvPr id="8" name="Rectangle 4"/>
          <p:cNvSpPr>
            <a:spLocks noChangeArrowheads="1"/>
          </p:cNvSpPr>
          <p:nvPr/>
        </p:nvSpPr>
        <p:spPr bwMode="auto">
          <a:xfrm>
            <a:off x="1154113" y="3770313"/>
            <a:ext cx="10058400" cy="12017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sz="2400">
                <a:solidFill>
                  <a:srgbClr val="0000FF"/>
                </a:solidFill>
                <a:latin typeface="Consolas" panose="020B0609020204030204" pitchFamily="49" charset="0"/>
              </a:rPr>
              <a:t>SELECT</a:t>
            </a:r>
            <a:r>
              <a:rPr lang="en-US" altLang="zh-CN" sz="2400">
                <a:solidFill>
                  <a:srgbClr val="000000"/>
                </a:solidFill>
                <a:latin typeface="Consolas" panose="020B0609020204030204" pitchFamily="49" charset="0"/>
              </a:rPr>
              <a:t> </a:t>
            </a:r>
            <a:r>
              <a:rPr lang="en-US" altLang="zh-CN" sz="2400">
                <a:solidFill>
                  <a:srgbClr val="0000FF"/>
                </a:solidFill>
                <a:latin typeface="Consolas" panose="020B0609020204030204" pitchFamily="49" charset="0"/>
              </a:rPr>
              <a:t>DISTINCT</a:t>
            </a:r>
            <a:r>
              <a:rPr lang="en-US" altLang="zh-CN" sz="2400">
                <a:solidFill>
                  <a:srgbClr val="000000"/>
                </a:solidFill>
                <a:latin typeface="Consolas" panose="020B0609020204030204" pitchFamily="49" charset="0"/>
              </a:rPr>
              <a:t> </a:t>
            </a:r>
            <a:r>
              <a:rPr lang="en-US" altLang="zh-CN" sz="2400">
                <a:solidFill>
                  <a:srgbClr val="008080"/>
                </a:solidFill>
                <a:latin typeface="Consolas" panose="020B0609020204030204" pitchFamily="49" charset="0"/>
              </a:rPr>
              <a:t>x</a:t>
            </a:r>
            <a:r>
              <a:rPr lang="en-US" altLang="zh-CN" sz="2400">
                <a:solidFill>
                  <a:srgbClr val="808080"/>
                </a:solidFill>
                <a:latin typeface="Consolas" panose="020B0609020204030204" pitchFamily="49" charset="0"/>
              </a:rPr>
              <a:t>.</a:t>
            </a:r>
            <a:r>
              <a:rPr lang="en-US" altLang="zh-CN" sz="2400">
                <a:solidFill>
                  <a:srgbClr val="008080"/>
                </a:solidFill>
                <a:latin typeface="Consolas" panose="020B0609020204030204" pitchFamily="49" charset="0"/>
              </a:rPr>
              <a:t>store</a:t>
            </a:r>
            <a:endParaRPr lang="en-US" altLang="zh-CN" sz="2400">
              <a:solidFill>
                <a:srgbClr val="000000"/>
              </a:solidFill>
              <a:latin typeface="Consolas" panose="020B0609020204030204" pitchFamily="49" charset="0"/>
            </a:endParaRPr>
          </a:p>
          <a:p>
            <a:r>
              <a:rPr lang="en-US" altLang="zh-CN" sz="2400">
                <a:solidFill>
                  <a:srgbClr val="0000FF"/>
                </a:solidFill>
                <a:latin typeface="Consolas" panose="020B0609020204030204" pitchFamily="49" charset="0"/>
              </a:rPr>
              <a:t>  FROM</a:t>
            </a:r>
            <a:r>
              <a:rPr lang="en-US" altLang="zh-CN" sz="2400">
                <a:solidFill>
                  <a:srgbClr val="000000"/>
                </a:solidFill>
                <a:latin typeface="Consolas" panose="020B0609020204030204" pitchFamily="49" charset="0"/>
              </a:rPr>
              <a:t> </a:t>
            </a:r>
            <a:r>
              <a:rPr lang="en-US" altLang="zh-CN" sz="2400">
                <a:solidFill>
                  <a:srgbClr val="008080"/>
                </a:solidFill>
                <a:latin typeface="Consolas" panose="020B0609020204030204" pitchFamily="49" charset="0"/>
              </a:rPr>
              <a:t>purchase</a:t>
            </a:r>
            <a:r>
              <a:rPr lang="en-US" altLang="zh-CN" sz="2400">
                <a:solidFill>
                  <a:srgbClr val="000000"/>
                </a:solidFill>
                <a:latin typeface="Consolas" panose="020B0609020204030204" pitchFamily="49" charset="0"/>
              </a:rPr>
              <a:t> </a:t>
            </a:r>
            <a:r>
              <a:rPr lang="en-US" altLang="zh-CN" sz="2400">
                <a:solidFill>
                  <a:srgbClr val="0000FF"/>
                </a:solidFill>
                <a:latin typeface="Consolas" panose="020B0609020204030204" pitchFamily="49" charset="0"/>
              </a:rPr>
              <a:t>AS</a:t>
            </a:r>
            <a:r>
              <a:rPr lang="en-US" altLang="zh-CN" sz="2400">
                <a:solidFill>
                  <a:srgbClr val="000000"/>
                </a:solidFill>
                <a:latin typeface="Consolas" panose="020B0609020204030204" pitchFamily="49" charset="0"/>
              </a:rPr>
              <a:t> </a:t>
            </a:r>
            <a:r>
              <a:rPr lang="en-US" altLang="zh-CN" sz="2400">
                <a:solidFill>
                  <a:srgbClr val="008080"/>
                </a:solidFill>
                <a:latin typeface="Consolas" panose="020B0609020204030204" pitchFamily="49" charset="0"/>
              </a:rPr>
              <a:t>x</a:t>
            </a:r>
            <a:r>
              <a:rPr lang="en-US" altLang="zh-CN" sz="2400">
                <a:solidFill>
                  <a:srgbClr val="808080"/>
                </a:solidFill>
                <a:latin typeface="Consolas" panose="020B0609020204030204" pitchFamily="49" charset="0"/>
              </a:rPr>
              <a:t>,</a:t>
            </a:r>
            <a:r>
              <a:rPr lang="en-US" altLang="zh-CN" sz="2400">
                <a:solidFill>
                  <a:srgbClr val="000000"/>
                </a:solidFill>
                <a:latin typeface="Consolas" panose="020B0609020204030204" pitchFamily="49" charset="0"/>
              </a:rPr>
              <a:t> </a:t>
            </a:r>
            <a:r>
              <a:rPr lang="en-US" altLang="zh-CN" sz="2400">
                <a:solidFill>
                  <a:srgbClr val="008080"/>
                </a:solidFill>
                <a:latin typeface="Consolas" panose="020B0609020204030204" pitchFamily="49" charset="0"/>
              </a:rPr>
              <a:t>purchase</a:t>
            </a:r>
            <a:r>
              <a:rPr lang="en-US" altLang="zh-CN" sz="2400">
                <a:solidFill>
                  <a:srgbClr val="000000"/>
                </a:solidFill>
                <a:latin typeface="Consolas" panose="020B0609020204030204" pitchFamily="49" charset="0"/>
              </a:rPr>
              <a:t> </a:t>
            </a:r>
            <a:r>
              <a:rPr lang="en-US" altLang="zh-CN" sz="2400">
                <a:solidFill>
                  <a:srgbClr val="0000FF"/>
                </a:solidFill>
                <a:latin typeface="Consolas" panose="020B0609020204030204" pitchFamily="49" charset="0"/>
              </a:rPr>
              <a:t>AS</a:t>
            </a:r>
            <a:r>
              <a:rPr lang="en-US" altLang="zh-CN" sz="2400">
                <a:solidFill>
                  <a:srgbClr val="000000"/>
                </a:solidFill>
                <a:latin typeface="Consolas" panose="020B0609020204030204" pitchFamily="49" charset="0"/>
              </a:rPr>
              <a:t> </a:t>
            </a:r>
            <a:r>
              <a:rPr lang="en-US" altLang="zh-CN" sz="2400">
                <a:solidFill>
                  <a:srgbClr val="008080"/>
                </a:solidFill>
                <a:latin typeface="Consolas" panose="020B0609020204030204" pitchFamily="49" charset="0"/>
              </a:rPr>
              <a:t>y</a:t>
            </a:r>
            <a:endParaRPr lang="en-US" altLang="zh-CN" sz="2400">
              <a:solidFill>
                <a:srgbClr val="000000"/>
              </a:solidFill>
              <a:latin typeface="Consolas" panose="020B0609020204030204" pitchFamily="49" charset="0"/>
            </a:endParaRPr>
          </a:p>
          <a:p>
            <a:r>
              <a:rPr lang="en-US" altLang="zh-CN" sz="2400">
                <a:solidFill>
                  <a:srgbClr val="0000FF"/>
                </a:solidFill>
                <a:latin typeface="Consolas" panose="020B0609020204030204" pitchFamily="49" charset="0"/>
              </a:rPr>
              <a:t> WHERE</a:t>
            </a:r>
            <a:r>
              <a:rPr lang="en-US" altLang="zh-CN" sz="2400">
                <a:solidFill>
                  <a:srgbClr val="000000"/>
                </a:solidFill>
                <a:latin typeface="Consolas" panose="020B0609020204030204" pitchFamily="49" charset="0"/>
              </a:rPr>
              <a:t> </a:t>
            </a:r>
            <a:r>
              <a:rPr lang="en-US" altLang="zh-CN" sz="2400">
                <a:solidFill>
                  <a:srgbClr val="008080"/>
                </a:solidFill>
                <a:latin typeface="Consolas" panose="020B0609020204030204" pitchFamily="49" charset="0"/>
              </a:rPr>
              <a:t>x</a:t>
            </a:r>
            <a:r>
              <a:rPr lang="en-US" altLang="zh-CN" sz="2400">
                <a:solidFill>
                  <a:srgbClr val="808080"/>
                </a:solidFill>
                <a:latin typeface="Consolas" panose="020B0609020204030204" pitchFamily="49" charset="0"/>
              </a:rPr>
              <a:t>.</a:t>
            </a:r>
            <a:r>
              <a:rPr lang="en-US" altLang="zh-CN" sz="2400">
                <a:solidFill>
                  <a:srgbClr val="008080"/>
                </a:solidFill>
                <a:latin typeface="Consolas" panose="020B0609020204030204" pitchFamily="49" charset="0"/>
              </a:rPr>
              <a:t>product</a:t>
            </a:r>
            <a:r>
              <a:rPr lang="en-US" altLang="zh-CN" sz="2400">
                <a:solidFill>
                  <a:srgbClr val="000000"/>
                </a:solidFill>
                <a:latin typeface="Consolas" panose="020B0609020204030204" pitchFamily="49" charset="0"/>
              </a:rPr>
              <a:t> </a:t>
            </a:r>
            <a:r>
              <a:rPr lang="en-US" altLang="zh-CN" sz="2400">
                <a:solidFill>
                  <a:srgbClr val="808080"/>
                </a:solidFill>
                <a:latin typeface="Consolas" panose="020B0609020204030204" pitchFamily="49" charset="0"/>
              </a:rPr>
              <a:t>=</a:t>
            </a:r>
            <a:r>
              <a:rPr lang="en-US" altLang="zh-CN" sz="2400">
                <a:solidFill>
                  <a:srgbClr val="000000"/>
                </a:solidFill>
                <a:latin typeface="Consolas" panose="020B0609020204030204" pitchFamily="49" charset="0"/>
              </a:rPr>
              <a:t> </a:t>
            </a:r>
            <a:r>
              <a:rPr lang="en-US" altLang="zh-CN" sz="2400">
                <a:solidFill>
                  <a:srgbClr val="008080"/>
                </a:solidFill>
                <a:latin typeface="Consolas" panose="020B0609020204030204" pitchFamily="49" charset="0"/>
              </a:rPr>
              <a:t>y</a:t>
            </a:r>
            <a:r>
              <a:rPr lang="en-US" altLang="zh-CN" sz="2400">
                <a:solidFill>
                  <a:srgbClr val="808080"/>
                </a:solidFill>
                <a:latin typeface="Consolas" panose="020B0609020204030204" pitchFamily="49" charset="0"/>
              </a:rPr>
              <a:t>.</a:t>
            </a:r>
            <a:r>
              <a:rPr lang="en-US" altLang="zh-CN" sz="2400">
                <a:solidFill>
                  <a:srgbClr val="008080"/>
                </a:solidFill>
                <a:latin typeface="Consolas" panose="020B0609020204030204" pitchFamily="49" charset="0"/>
              </a:rPr>
              <a:t>product</a:t>
            </a:r>
            <a:r>
              <a:rPr lang="en-US" altLang="zh-CN" sz="2400">
                <a:solidFill>
                  <a:srgbClr val="000000"/>
                </a:solidFill>
                <a:latin typeface="Consolas" panose="020B0609020204030204" pitchFamily="49" charset="0"/>
              </a:rPr>
              <a:t> </a:t>
            </a:r>
            <a:r>
              <a:rPr lang="en-US" altLang="zh-CN" sz="2400">
                <a:solidFill>
                  <a:srgbClr val="808080"/>
                </a:solidFill>
                <a:latin typeface="Consolas" panose="020B0609020204030204" pitchFamily="49" charset="0"/>
              </a:rPr>
              <a:t>AND</a:t>
            </a:r>
            <a:r>
              <a:rPr lang="en-US" altLang="zh-CN" sz="2400">
                <a:solidFill>
                  <a:srgbClr val="000000"/>
                </a:solidFill>
                <a:latin typeface="Consolas" panose="020B0609020204030204" pitchFamily="49" charset="0"/>
              </a:rPr>
              <a:t> </a:t>
            </a:r>
            <a:r>
              <a:rPr lang="en-US" altLang="zh-CN" sz="2400">
                <a:solidFill>
                  <a:srgbClr val="008080"/>
                </a:solidFill>
                <a:latin typeface="Consolas" panose="020B0609020204030204" pitchFamily="49" charset="0"/>
              </a:rPr>
              <a:t>y</a:t>
            </a:r>
            <a:r>
              <a:rPr lang="en-US" altLang="zh-CN" sz="2400">
                <a:solidFill>
                  <a:srgbClr val="808080"/>
                </a:solidFill>
                <a:latin typeface="Consolas" panose="020B0609020204030204" pitchFamily="49" charset="0"/>
              </a:rPr>
              <a:t>.</a:t>
            </a:r>
            <a:r>
              <a:rPr lang="en-US" altLang="zh-CN" sz="2400">
                <a:solidFill>
                  <a:srgbClr val="008080"/>
                </a:solidFill>
                <a:latin typeface="Consolas" panose="020B0609020204030204" pitchFamily="49" charset="0"/>
              </a:rPr>
              <a:t>store</a:t>
            </a:r>
            <a:r>
              <a:rPr lang="en-US" altLang="zh-CN" sz="2400">
                <a:solidFill>
                  <a:srgbClr val="000000"/>
                </a:solidFill>
                <a:latin typeface="Consolas" panose="020B0609020204030204" pitchFamily="49" charset="0"/>
              </a:rPr>
              <a:t> </a:t>
            </a:r>
            <a:r>
              <a:rPr lang="en-US" altLang="zh-CN" sz="2400">
                <a:solidFill>
                  <a:srgbClr val="808080"/>
                </a:solidFill>
                <a:latin typeface="Consolas" panose="020B0609020204030204" pitchFamily="49" charset="0"/>
              </a:rPr>
              <a:t>=</a:t>
            </a:r>
            <a:r>
              <a:rPr lang="en-US" altLang="zh-CN" sz="2400">
                <a:solidFill>
                  <a:srgbClr val="000000"/>
                </a:solidFill>
                <a:latin typeface="Consolas" panose="020B0609020204030204" pitchFamily="49" charset="0"/>
              </a:rPr>
              <a:t> </a:t>
            </a:r>
            <a:r>
              <a:rPr lang="en-US" altLang="zh-CN" sz="2400">
                <a:solidFill>
                  <a:srgbClr val="FF0000"/>
                </a:solidFill>
                <a:latin typeface="Consolas" panose="020B0609020204030204" pitchFamily="49" charset="0"/>
              </a:rPr>
              <a:t>‘bestbuy’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altLang="zh-CN">
                <a:solidFill>
                  <a:schemeClr val="tx1">
                    <a:lumMod val="75000"/>
                    <a:lumOff val="25000"/>
                  </a:schemeClr>
                </a:solidFill>
              </a:rPr>
              <a:t>SQL</a:t>
            </a:r>
            <a:r>
              <a:rPr lang="zh-CN" altLang="en-US">
                <a:solidFill>
                  <a:schemeClr val="tx1">
                    <a:lumMod val="75000"/>
                    <a:lumOff val="25000"/>
                  </a:schemeClr>
                </a:solidFill>
              </a:rPr>
              <a:t>中的数据定义</a:t>
            </a:r>
            <a:endParaRPr lang="en-US" dirty="0">
              <a:solidFill>
                <a:schemeClr val="tx1">
                  <a:lumMod val="75000"/>
                  <a:lumOff val="25000"/>
                </a:schemeClr>
              </a:solidFill>
            </a:endParaRPr>
          </a:p>
        </p:txBody>
      </p:sp>
      <p:sp>
        <p:nvSpPr>
          <p:cNvPr id="101379" name="Content Placeholder 2"/>
          <p:cNvSpPr>
            <a:spLocks noGrp="1"/>
          </p:cNvSpPr>
          <p:nvPr>
            <p:ph idx="1"/>
          </p:nvPr>
        </p:nvSpPr>
        <p:spPr/>
        <p:txBody>
          <a:bodyPr/>
          <a:lstStyle/>
          <a:p>
            <a:r>
              <a:rPr lang="en-US" altLang="zh-CN" dirty="0"/>
              <a:t>SQL</a:t>
            </a:r>
            <a:r>
              <a:rPr lang="zh-CN" altLang="en-US" dirty="0"/>
              <a:t>由两个组件组成</a:t>
            </a:r>
          </a:p>
          <a:p>
            <a:pPr lvl="1"/>
            <a:r>
              <a:rPr lang="zh-CN" altLang="en-US" dirty="0"/>
              <a:t>数据定义语言（</a:t>
            </a:r>
            <a:r>
              <a:rPr lang="en-US" altLang="zh-CN" dirty="0"/>
              <a:t> Data definition language, DDL</a:t>
            </a:r>
            <a:r>
              <a:rPr lang="zh-CN" altLang="en-US" dirty="0"/>
              <a:t>）</a:t>
            </a:r>
          </a:p>
          <a:p>
            <a:pPr lvl="1"/>
            <a:r>
              <a:rPr lang="zh-CN" altLang="en-US" dirty="0"/>
              <a:t>数据操作语言（</a:t>
            </a:r>
            <a:r>
              <a:rPr lang="en-US" altLang="zh-CN" dirty="0"/>
              <a:t> Data manipulation language, DML</a:t>
            </a:r>
            <a:r>
              <a:rPr lang="zh-CN" altLang="en-US" dirty="0"/>
              <a:t>）</a:t>
            </a:r>
            <a:endParaRPr lang="en-US" altLang="zh-CN" dirty="0"/>
          </a:p>
          <a:p>
            <a:pPr lvl="1"/>
            <a:endParaRPr lang="zh-CN" altLang="en-US" dirty="0"/>
          </a:p>
          <a:p>
            <a:r>
              <a:rPr lang="zh-CN" altLang="en-US" dirty="0"/>
              <a:t>对于数据定义，</a:t>
            </a:r>
            <a:r>
              <a:rPr lang="en-US" altLang="zh-CN" dirty="0"/>
              <a:t>SQL</a:t>
            </a:r>
            <a:r>
              <a:rPr lang="zh-CN" altLang="en-US" dirty="0"/>
              <a:t>还可以用于定义</a:t>
            </a:r>
          </a:p>
          <a:p>
            <a:pPr lvl="1"/>
            <a:r>
              <a:rPr lang="zh-CN" altLang="en-US" dirty="0"/>
              <a:t>数据类型（例如：数字、字符、日期和时间）</a:t>
            </a:r>
          </a:p>
          <a:p>
            <a:pPr lvl="1"/>
            <a:r>
              <a:rPr lang="zh-CN" altLang="en-US" dirty="0"/>
              <a:t>数据库模式（创建、更改和删除表）</a:t>
            </a:r>
            <a:endParaRPr lang="en-US" altLang="zh-CN" dirty="0"/>
          </a:p>
        </p:txBody>
      </p:sp>
      <p:sp>
        <p:nvSpPr>
          <p:cNvPr id="10138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altLang="zh-CN">
                <a:solidFill>
                  <a:schemeClr val="tx1">
                    <a:lumMod val="75000"/>
                    <a:lumOff val="25000"/>
                  </a:schemeClr>
                </a:solidFill>
              </a:rPr>
              <a:t>SQL</a:t>
            </a:r>
            <a:r>
              <a:rPr lang="zh-CN" altLang="en-US">
                <a:solidFill>
                  <a:schemeClr val="tx1">
                    <a:lumMod val="75000"/>
                    <a:lumOff val="25000"/>
                  </a:schemeClr>
                </a:solidFill>
              </a:rPr>
              <a:t>中的数据类型</a:t>
            </a:r>
            <a:endParaRPr lang="en-US" dirty="0">
              <a:solidFill>
                <a:schemeClr val="tx1">
                  <a:lumMod val="75000"/>
                  <a:lumOff val="25000"/>
                </a:schemeClr>
              </a:solidFill>
            </a:endParaRPr>
          </a:p>
        </p:txBody>
      </p:sp>
      <p:sp>
        <p:nvSpPr>
          <p:cNvPr id="103427" name="Content Placeholder 2"/>
          <p:cNvSpPr>
            <a:spLocks noGrp="1"/>
          </p:cNvSpPr>
          <p:nvPr>
            <p:ph idx="1"/>
          </p:nvPr>
        </p:nvSpPr>
        <p:spPr>
          <a:xfrm>
            <a:off x="1096963" y="1241425"/>
            <a:ext cx="5032375" cy="4057650"/>
          </a:xfrm>
        </p:spPr>
        <p:txBody>
          <a:bodyPr/>
          <a:lstStyle/>
          <a:p>
            <a:r>
              <a:rPr lang="zh-CN" altLang="en-US" dirty="0"/>
              <a:t>精确数字</a:t>
            </a:r>
          </a:p>
          <a:p>
            <a:pPr lvl="1"/>
            <a:r>
              <a:rPr lang="en-US" altLang="zh-CN" dirty="0"/>
              <a:t>TINYINT</a:t>
            </a:r>
          </a:p>
          <a:p>
            <a:pPr lvl="1"/>
            <a:r>
              <a:rPr lang="en-US" altLang="zh-CN" dirty="0"/>
              <a:t>SMALLINT</a:t>
            </a:r>
          </a:p>
          <a:p>
            <a:pPr lvl="1"/>
            <a:r>
              <a:rPr lang="en-US" altLang="zh-CN" dirty="0"/>
              <a:t>INT</a:t>
            </a:r>
          </a:p>
          <a:p>
            <a:pPr lvl="1"/>
            <a:r>
              <a:rPr lang="en-US" altLang="zh-CN" dirty="0"/>
              <a:t>BIGINT</a:t>
            </a:r>
          </a:p>
          <a:p>
            <a:pPr lvl="1"/>
            <a:r>
              <a:rPr lang="en-US" altLang="zh-CN" dirty="0"/>
              <a:t>DECIMAL(</a:t>
            </a:r>
            <a:r>
              <a:rPr lang="en-US" altLang="zh-CN" dirty="0" err="1"/>
              <a:t>p,s</a:t>
            </a:r>
            <a:r>
              <a:rPr lang="en-US" altLang="zh-CN" dirty="0"/>
              <a:t>)</a:t>
            </a:r>
          </a:p>
          <a:p>
            <a:r>
              <a:rPr lang="zh-CN" altLang="en-US" dirty="0"/>
              <a:t>近似数字</a:t>
            </a:r>
          </a:p>
          <a:p>
            <a:pPr lvl="1"/>
            <a:r>
              <a:rPr lang="en-US" altLang="zh-CN" dirty="0"/>
              <a:t>FLOAT</a:t>
            </a:r>
          </a:p>
          <a:p>
            <a:pPr lvl="1"/>
            <a:r>
              <a:rPr lang="en-US" altLang="zh-CN" dirty="0"/>
              <a:t>REAL</a:t>
            </a:r>
          </a:p>
        </p:txBody>
      </p:sp>
      <p:sp>
        <p:nvSpPr>
          <p:cNvPr id="10342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46</a:t>
            </a:r>
          </a:p>
        </p:txBody>
      </p:sp>
      <p:sp>
        <p:nvSpPr>
          <p:cNvPr id="103431" name="Content Placeholder 2"/>
          <p:cNvSpPr txBox="1">
            <a:spLocks/>
          </p:cNvSpPr>
          <p:nvPr/>
        </p:nvSpPr>
        <p:spPr bwMode="auto">
          <a:xfrm>
            <a:off x="6129338" y="1241425"/>
            <a:ext cx="5026025"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fontAlgn="base">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fontAlgn="base">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fontAlgn="base">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fontAlgn="base">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dirty="0"/>
              <a:t>字符串</a:t>
            </a:r>
          </a:p>
          <a:p>
            <a:pPr lvl="1" defTabSz="914400" eaLnBrk="1" hangingPunct="1"/>
            <a:r>
              <a:rPr lang="en-US" altLang="zh-CN" dirty="0"/>
              <a:t>CHAR(n) – </a:t>
            </a:r>
            <a:r>
              <a:rPr lang="zh-CN" altLang="en-US" dirty="0"/>
              <a:t>固定长度</a:t>
            </a:r>
            <a:endParaRPr lang="en-US" altLang="zh-CN" dirty="0"/>
          </a:p>
          <a:p>
            <a:pPr lvl="1" defTabSz="914400" eaLnBrk="1" hangingPunct="1"/>
            <a:r>
              <a:rPr lang="en-US" altLang="zh-CN" dirty="0"/>
              <a:t>VARCHAR(n) – </a:t>
            </a:r>
            <a:r>
              <a:rPr lang="zh-CN" altLang="en-US" dirty="0"/>
              <a:t>可变长度</a:t>
            </a:r>
            <a:endParaRPr lang="en-US" altLang="zh-CN" dirty="0"/>
          </a:p>
          <a:p>
            <a:pPr lvl="1" defTabSz="914400" eaLnBrk="1" hangingPunct="1"/>
            <a:r>
              <a:rPr lang="en-US" altLang="zh-CN" dirty="0"/>
              <a:t>TEXT</a:t>
            </a:r>
          </a:p>
          <a:p>
            <a:pPr defTabSz="914400" eaLnBrk="1" hangingPunct="1"/>
            <a:r>
              <a:rPr lang="en-US" altLang="zh-CN" dirty="0"/>
              <a:t> </a:t>
            </a:r>
          </a:p>
          <a:p>
            <a:pPr defTabSz="914400" eaLnBrk="1" hangingPunct="1"/>
            <a:r>
              <a:rPr lang="en-US" altLang="zh-CN" dirty="0"/>
              <a:t> Unicode</a:t>
            </a:r>
            <a:r>
              <a:rPr lang="zh-CN" altLang="en-US" dirty="0"/>
              <a:t>字符串</a:t>
            </a:r>
          </a:p>
          <a:p>
            <a:pPr lvl="1" defTabSz="914400" eaLnBrk="1" hangingPunct="1"/>
            <a:r>
              <a:rPr lang="en-US" altLang="zh-CN" dirty="0"/>
              <a:t>NCHAR(n)</a:t>
            </a:r>
          </a:p>
          <a:p>
            <a:pPr lvl="1" defTabSz="914400" eaLnBrk="1" hangingPunct="1"/>
            <a:r>
              <a:rPr lang="en-US" altLang="zh-CN" dirty="0"/>
              <a:t>NVARCHAR(n)</a:t>
            </a:r>
          </a:p>
          <a:p>
            <a:pPr lvl="1" defTabSz="914400" eaLnBrk="1" hangingPunct="1"/>
            <a:r>
              <a:rPr lang="en-US" altLang="zh-CN" dirty="0"/>
              <a:t>NTEXT</a:t>
            </a:r>
          </a:p>
        </p:txBody>
      </p:sp>
      <p:sp>
        <p:nvSpPr>
          <p:cNvPr id="9" name="Rectangle 8"/>
          <p:cNvSpPr/>
          <p:nvPr/>
        </p:nvSpPr>
        <p:spPr>
          <a:xfrm>
            <a:off x="1096963" y="5299075"/>
            <a:ext cx="10058400" cy="424732"/>
          </a:xfrm>
          <a:prstGeom prst="rect">
            <a:avLst/>
          </a:prstGeom>
        </p:spPr>
        <p:txBody>
          <a:bodyPr>
            <a:spAutoFit/>
          </a:bodyPr>
          <a:lstStyle/>
          <a:p>
            <a:pPr marL="342900" indent="-342900" eaLnBrk="1" fontAlgn="auto" hangingPunct="1">
              <a:lnSpc>
                <a:spcPct val="90000"/>
              </a:lnSpc>
              <a:spcBef>
                <a:spcPct val="20000"/>
              </a:spcBef>
              <a:spcAft>
                <a:spcPts val="0"/>
              </a:spcAft>
              <a:defRPr/>
            </a:pPr>
            <a:r>
              <a:rPr lang="zh-CN" altLang="en-US" sz="2400" dirty="0">
                <a:solidFill>
                  <a:srgbClr val="FF0000"/>
                </a:solidFill>
                <a:latin typeface="+mn-lt"/>
              </a:rPr>
              <a:t>如果</a:t>
            </a:r>
            <a:r>
              <a:rPr lang="en-US" altLang="zh-CN" sz="2400" dirty="0">
                <a:solidFill>
                  <a:srgbClr val="FF0000"/>
                </a:solidFill>
                <a:latin typeface="+mn-lt"/>
              </a:rPr>
              <a:t>123.451</a:t>
            </a:r>
            <a:r>
              <a:rPr lang="zh-CN" altLang="en-US" sz="2400" dirty="0">
                <a:solidFill>
                  <a:srgbClr val="FF0000"/>
                </a:solidFill>
                <a:latin typeface="+mn-lt"/>
              </a:rPr>
              <a:t>被定义为十进制（</a:t>
            </a:r>
            <a:r>
              <a:rPr lang="en-US" altLang="zh-CN" sz="2400" dirty="0">
                <a:solidFill>
                  <a:srgbClr val="FF0000"/>
                </a:solidFill>
                <a:latin typeface="+mn-lt"/>
              </a:rPr>
              <a:t>6,2</a:t>
            </a:r>
            <a:r>
              <a:rPr lang="zh-CN" altLang="en-US" sz="2400" dirty="0">
                <a:solidFill>
                  <a:srgbClr val="FF0000"/>
                </a:solidFill>
                <a:latin typeface="+mn-lt"/>
              </a:rPr>
              <a:t>），它的表达式是什么？</a:t>
            </a:r>
            <a:endParaRPr lang="en-US" sz="2400" dirty="0">
              <a:solidFill>
                <a:schemeClr val="tx1">
                  <a:lumMod val="75000"/>
                  <a:lumOff val="25000"/>
                </a:schemeClr>
              </a:solidFill>
              <a:latin typeface="+mn-lt"/>
            </a:endParaRPr>
          </a:p>
        </p:txBody>
      </p:sp>
      <p:sp>
        <p:nvSpPr>
          <p:cNvPr id="3" name="矩形 2"/>
          <p:cNvSpPr/>
          <p:nvPr/>
        </p:nvSpPr>
        <p:spPr>
          <a:xfrm>
            <a:off x="1684209" y="5723807"/>
            <a:ext cx="1886079" cy="424732"/>
          </a:xfrm>
          <a:prstGeom prst="rect">
            <a:avLst/>
          </a:prstGeom>
        </p:spPr>
        <p:txBody>
          <a:bodyPr wrap="square">
            <a:spAutoFit/>
          </a:bodyPr>
          <a:lstStyle/>
          <a:p>
            <a:pPr marL="342900" indent="-342900" eaLnBrk="1" fontAlgn="auto" hangingPunct="1">
              <a:lnSpc>
                <a:spcPct val="90000"/>
              </a:lnSpc>
              <a:spcBef>
                <a:spcPct val="20000"/>
              </a:spcBef>
              <a:spcAft>
                <a:spcPts val="0"/>
              </a:spcAft>
              <a:defRPr/>
            </a:pPr>
            <a:r>
              <a:rPr lang="en-US" altLang="zh-CN" sz="2400" dirty="0"/>
              <a:t>0123.45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altLang="zh-CN" dirty="0">
                <a:solidFill>
                  <a:schemeClr val="tx1">
                    <a:lumMod val="75000"/>
                    <a:lumOff val="25000"/>
                  </a:schemeClr>
                </a:solidFill>
              </a:rPr>
              <a:t>SQL</a:t>
            </a:r>
            <a:r>
              <a:rPr lang="zh-CN" altLang="en-US" dirty="0">
                <a:solidFill>
                  <a:schemeClr val="tx1">
                    <a:lumMod val="75000"/>
                    <a:lumOff val="25000"/>
                  </a:schemeClr>
                </a:solidFill>
              </a:rPr>
              <a:t>中的数据类型</a:t>
            </a:r>
            <a:endParaRPr lang="en-US" dirty="0">
              <a:solidFill>
                <a:schemeClr val="tx1">
                  <a:lumMod val="75000"/>
                  <a:lumOff val="25000"/>
                </a:schemeClr>
              </a:solidFill>
            </a:endParaRPr>
          </a:p>
        </p:txBody>
      </p:sp>
      <p:sp>
        <p:nvSpPr>
          <p:cNvPr id="105475" name="Content Placeholder 2"/>
          <p:cNvSpPr>
            <a:spLocks noGrp="1"/>
          </p:cNvSpPr>
          <p:nvPr>
            <p:ph idx="1"/>
          </p:nvPr>
        </p:nvSpPr>
        <p:spPr/>
        <p:txBody>
          <a:bodyPr/>
          <a:lstStyle/>
          <a:p>
            <a:pPr>
              <a:spcBef>
                <a:spcPts val="1800"/>
              </a:spcBef>
              <a:spcAft>
                <a:spcPts val="1200"/>
              </a:spcAft>
            </a:pPr>
            <a:r>
              <a:rPr lang="zh-CN" altLang="en-US" dirty="0"/>
              <a:t>日期和时间</a:t>
            </a:r>
          </a:p>
          <a:p>
            <a:pPr lvl="1" indent="149225"/>
            <a:r>
              <a:rPr lang="zh-CN" altLang="en-US" dirty="0"/>
              <a:t>时间：</a:t>
            </a:r>
            <a:r>
              <a:rPr lang="en-US" altLang="zh-CN" dirty="0" err="1"/>
              <a:t>hh:mm:ss</a:t>
            </a:r>
            <a:r>
              <a:rPr lang="en-US" altLang="zh-CN" dirty="0"/>
              <a:t> </a:t>
            </a:r>
          </a:p>
          <a:p>
            <a:pPr lvl="1" indent="149225"/>
            <a:r>
              <a:rPr lang="zh-CN" altLang="en-US" dirty="0"/>
              <a:t>日期：</a:t>
            </a:r>
            <a:r>
              <a:rPr lang="en-US" altLang="zh-CN" dirty="0"/>
              <a:t>YYYY-mm-DD </a:t>
            </a:r>
          </a:p>
          <a:p>
            <a:pPr lvl="1" indent="149225"/>
            <a:r>
              <a:rPr lang="zh-CN" altLang="en-US" dirty="0"/>
              <a:t>日期时间：</a:t>
            </a:r>
            <a:r>
              <a:rPr lang="en-US" altLang="zh-CN" dirty="0"/>
              <a:t>YYYY-mm-DD </a:t>
            </a:r>
            <a:r>
              <a:rPr lang="en-US" altLang="zh-CN" dirty="0" err="1"/>
              <a:t>hh:mm:ss</a:t>
            </a:r>
            <a:r>
              <a:rPr lang="en-US" altLang="zh-CN" dirty="0"/>
              <a:t> </a:t>
            </a:r>
          </a:p>
          <a:p>
            <a:pPr lvl="1" indent="149225"/>
            <a:r>
              <a:rPr lang="zh-CN" altLang="en-US" dirty="0"/>
              <a:t>日期时间</a:t>
            </a:r>
            <a:r>
              <a:rPr lang="en-US" altLang="zh-CN" dirty="0"/>
              <a:t>2:YYYY-mm-DD </a:t>
            </a:r>
            <a:r>
              <a:rPr lang="en-US" altLang="zh-CN" dirty="0" err="1"/>
              <a:t>hh:mm:ss</a:t>
            </a:r>
            <a:endParaRPr lang="en-US" altLang="zh-CN" dirty="0"/>
          </a:p>
        </p:txBody>
      </p:sp>
      <p:sp>
        <p:nvSpPr>
          <p:cNvPr id="10547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47</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zh-CN" altLang="en-US">
                <a:solidFill>
                  <a:schemeClr val="tx1">
                    <a:lumMod val="75000"/>
                    <a:lumOff val="25000"/>
                  </a:schemeClr>
                </a:solidFill>
              </a:rPr>
              <a:t>转换数据类型</a:t>
            </a:r>
            <a:endParaRPr lang="en-US" dirty="0">
              <a:solidFill>
                <a:schemeClr val="tx1">
                  <a:lumMod val="75000"/>
                  <a:lumOff val="25000"/>
                </a:schemeClr>
              </a:solidFill>
            </a:endParaRPr>
          </a:p>
        </p:txBody>
      </p:sp>
      <p:sp>
        <p:nvSpPr>
          <p:cNvPr id="107523" name="Content Placeholder 2"/>
          <p:cNvSpPr>
            <a:spLocks noGrp="1"/>
          </p:cNvSpPr>
          <p:nvPr>
            <p:ph idx="1"/>
          </p:nvPr>
        </p:nvSpPr>
        <p:spPr/>
        <p:txBody>
          <a:bodyPr/>
          <a:lstStyle/>
          <a:p>
            <a:r>
              <a:rPr lang="zh-CN" altLang="en-US" dirty="0"/>
              <a:t>一些有用的数据转换函数：</a:t>
            </a:r>
          </a:p>
          <a:p>
            <a:pPr lvl="1"/>
            <a:r>
              <a:rPr lang="zh-CN" altLang="en-US" dirty="0"/>
              <a:t> </a:t>
            </a:r>
            <a:r>
              <a:rPr lang="en-US" altLang="zh-CN" dirty="0"/>
              <a:t>Convert </a:t>
            </a:r>
          </a:p>
          <a:p>
            <a:pPr lvl="1"/>
            <a:endParaRPr lang="en-US" altLang="zh-CN" dirty="0"/>
          </a:p>
          <a:p>
            <a:r>
              <a:rPr lang="en-US" altLang="zh-CN" dirty="0"/>
              <a:t> </a:t>
            </a:r>
          </a:p>
          <a:p>
            <a:pPr lvl="1"/>
            <a:r>
              <a:rPr lang="en-US" altLang="zh-CN" dirty="0"/>
              <a:t> Cast </a:t>
            </a:r>
          </a:p>
          <a:p>
            <a:pPr lvl="1"/>
            <a:endParaRPr lang="en-US" altLang="zh-CN" dirty="0"/>
          </a:p>
          <a:p>
            <a:r>
              <a:rPr lang="en-US" altLang="zh-CN" dirty="0"/>
              <a:t> </a:t>
            </a:r>
          </a:p>
          <a:p>
            <a:pPr lvl="1"/>
            <a:r>
              <a:rPr lang="en-US" altLang="zh-CN" dirty="0"/>
              <a:t> </a:t>
            </a:r>
            <a:r>
              <a:rPr lang="en-US" altLang="zh-CN" dirty="0" err="1"/>
              <a:t>Datepart</a:t>
            </a:r>
            <a:endParaRPr lang="en-US" altLang="zh-CN" dirty="0"/>
          </a:p>
        </p:txBody>
      </p:sp>
      <p:sp>
        <p:nvSpPr>
          <p:cNvPr id="10752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48</a:t>
            </a:r>
          </a:p>
        </p:txBody>
      </p:sp>
      <p:sp>
        <p:nvSpPr>
          <p:cNvPr id="10" name="Rectangle 6"/>
          <p:cNvSpPr/>
          <p:nvPr/>
        </p:nvSpPr>
        <p:spPr>
          <a:xfrm>
            <a:off x="1287463" y="2139950"/>
            <a:ext cx="6096000" cy="7080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dirty="0">
                <a:solidFill>
                  <a:srgbClr val="0000FF"/>
                </a:solidFill>
                <a:latin typeface="Consolas" panose="020B0609020204030204" pitchFamily="49" charset="0"/>
              </a:rPr>
              <a:t>SELECT</a:t>
            </a:r>
            <a:r>
              <a:rPr lang="en-US" altLang="zh-CN" sz="2000" dirty="0">
                <a:solidFill>
                  <a:srgbClr val="000000"/>
                </a:solidFill>
                <a:latin typeface="Consolas" panose="020B0609020204030204" pitchFamily="49" charset="0"/>
              </a:rPr>
              <a:t> </a:t>
            </a:r>
            <a:r>
              <a:rPr lang="en-US" altLang="zh-CN" sz="2000" dirty="0">
                <a:solidFill>
                  <a:srgbClr val="FF00FF"/>
                </a:solidFill>
                <a:latin typeface="Consolas" panose="020B0609020204030204" pitchFamily="49" charset="0"/>
              </a:rPr>
              <a:t>CONVERT</a:t>
            </a:r>
            <a:r>
              <a:rPr lang="en-US" altLang="zh-CN" sz="2000" dirty="0">
                <a:solidFill>
                  <a:srgbClr val="808080"/>
                </a:solidFill>
                <a:latin typeface="Consolas" panose="020B0609020204030204" pitchFamily="49" charset="0"/>
              </a:rPr>
              <a:t>(</a:t>
            </a:r>
            <a:r>
              <a:rPr lang="en-US" altLang="zh-CN" sz="2000" dirty="0">
                <a:solidFill>
                  <a:srgbClr val="0000FF"/>
                </a:solidFill>
                <a:latin typeface="Consolas" panose="020B0609020204030204" pitchFamily="49" charset="0"/>
              </a:rPr>
              <a:t>DECIMAL</a:t>
            </a:r>
            <a:r>
              <a:rPr lang="en-US" altLang="zh-CN" sz="2000" dirty="0">
                <a:solidFill>
                  <a:srgbClr val="808080"/>
                </a:solidFill>
                <a:latin typeface="Consolas" panose="020B0609020204030204" pitchFamily="49" charset="0"/>
              </a:rPr>
              <a:t>(</a:t>
            </a:r>
            <a:r>
              <a:rPr lang="en-US" altLang="zh-CN" sz="2000" dirty="0">
                <a:solidFill>
                  <a:srgbClr val="000000"/>
                </a:solidFill>
                <a:latin typeface="Consolas" panose="020B0609020204030204" pitchFamily="49" charset="0"/>
              </a:rPr>
              <a:t>4</a:t>
            </a:r>
            <a:r>
              <a:rPr lang="en-US" altLang="zh-CN" sz="2000" dirty="0">
                <a:solidFill>
                  <a:srgbClr val="808080"/>
                </a:solidFill>
                <a:latin typeface="Consolas" panose="020B0609020204030204" pitchFamily="49" charset="0"/>
              </a:rPr>
              <a:t>,</a:t>
            </a:r>
            <a:r>
              <a:rPr lang="en-US" altLang="zh-CN" sz="2000" dirty="0">
                <a:solidFill>
                  <a:srgbClr val="000000"/>
                </a:solidFill>
                <a:latin typeface="Consolas" panose="020B0609020204030204" pitchFamily="49" charset="0"/>
              </a:rPr>
              <a:t>2</a:t>
            </a:r>
            <a:r>
              <a:rPr lang="en-US" altLang="zh-CN" sz="2000" dirty="0">
                <a:solidFill>
                  <a:srgbClr val="808080"/>
                </a:solidFill>
                <a:latin typeface="Consolas" panose="020B0609020204030204" pitchFamily="49" charset="0"/>
              </a:rPr>
              <a:t>),</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height</a:t>
            </a:r>
            <a:r>
              <a:rPr lang="en-US" altLang="zh-CN" sz="2000" dirty="0">
                <a:solidFill>
                  <a:srgbClr val="808080"/>
                </a:solidFill>
                <a:latin typeface="Consolas" panose="020B0609020204030204" pitchFamily="49" charset="0"/>
              </a:rPr>
              <a:t>)</a:t>
            </a:r>
            <a:endParaRPr lang="en-US" altLang="zh-CN" sz="2000" dirty="0">
              <a:solidFill>
                <a:srgbClr val="000000"/>
              </a:solidFill>
              <a:latin typeface="Consolas" panose="020B0609020204030204" pitchFamily="49" charset="0"/>
            </a:endParaRPr>
          </a:p>
          <a:p>
            <a:pPr eaLnBrk="1" hangingPunct="1"/>
            <a:r>
              <a:rPr lang="en-US" altLang="zh-CN" sz="2000" dirty="0">
                <a:solidFill>
                  <a:srgbClr val="0000FF"/>
                </a:solidFill>
                <a:latin typeface="Consolas" panose="020B0609020204030204" pitchFamily="49" charset="0"/>
              </a:rPr>
              <a:t>FROM</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players</a:t>
            </a:r>
          </a:p>
        </p:txBody>
      </p:sp>
      <p:sp>
        <p:nvSpPr>
          <p:cNvPr id="11" name="Rectangle 7"/>
          <p:cNvSpPr/>
          <p:nvPr/>
        </p:nvSpPr>
        <p:spPr>
          <a:xfrm>
            <a:off x="1287463" y="3513138"/>
            <a:ext cx="6096000" cy="70643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0000FF"/>
                </a:solidFill>
                <a:latin typeface="Consolas" panose="020B0609020204030204" pitchFamily="49" charset="0"/>
              </a:rPr>
              <a:t>SELECT</a:t>
            </a:r>
            <a:r>
              <a:rPr lang="en-US" altLang="zh-CN" sz="2000">
                <a:solidFill>
                  <a:srgbClr val="000000"/>
                </a:solidFill>
                <a:latin typeface="Consolas" panose="020B0609020204030204" pitchFamily="49" charset="0"/>
              </a:rPr>
              <a:t> </a:t>
            </a:r>
            <a:r>
              <a:rPr lang="en-US" altLang="zh-CN" sz="2000">
                <a:solidFill>
                  <a:srgbClr val="FF00FF"/>
                </a:solidFill>
                <a:latin typeface="Consolas" panose="020B0609020204030204" pitchFamily="49" charset="0"/>
              </a:rPr>
              <a:t>CAST</a:t>
            </a:r>
            <a:r>
              <a:rPr lang="en-US" altLang="zh-CN" sz="2000">
                <a:solidFill>
                  <a:srgbClr val="808080"/>
                </a:solidFill>
                <a:latin typeface="Consolas" panose="020B0609020204030204" pitchFamily="49" charset="0"/>
              </a:rPr>
              <a:t>(</a:t>
            </a:r>
            <a:r>
              <a:rPr lang="en-US" altLang="zh-CN" sz="2000">
                <a:solidFill>
                  <a:srgbClr val="008080"/>
                </a:solidFill>
                <a:latin typeface="Consolas" panose="020B0609020204030204" pitchFamily="49" charset="0"/>
              </a:rPr>
              <a:t>height</a:t>
            </a:r>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AS</a:t>
            </a:r>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DECIMAL</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4</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2</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00FF"/>
                </a:solidFill>
                <a:latin typeface="Consolas" panose="020B0609020204030204" pitchFamily="49" charset="0"/>
              </a:rPr>
              <a:t>FROM</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players</a:t>
            </a:r>
          </a:p>
        </p:txBody>
      </p:sp>
      <p:sp>
        <p:nvSpPr>
          <p:cNvPr id="12" name="Rectangle 8"/>
          <p:cNvSpPr/>
          <p:nvPr/>
        </p:nvSpPr>
        <p:spPr>
          <a:xfrm>
            <a:off x="1287463" y="4884738"/>
            <a:ext cx="6096000" cy="7080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sz="2000" dirty="0">
                <a:solidFill>
                  <a:srgbClr val="0000FF"/>
                </a:solidFill>
                <a:latin typeface="Consolas" panose="020B0609020204030204" pitchFamily="49" charset="0"/>
              </a:rPr>
              <a:t>Select</a:t>
            </a:r>
            <a:r>
              <a:rPr lang="en-US" sz="2000" dirty="0">
                <a:solidFill>
                  <a:prstClr val="black"/>
                </a:solidFill>
                <a:latin typeface="Consolas" panose="020B0609020204030204" pitchFamily="49" charset="0"/>
              </a:rPr>
              <a:t> </a:t>
            </a:r>
            <a:r>
              <a:rPr lang="en-US" sz="2000" dirty="0">
                <a:solidFill>
                  <a:srgbClr val="FF00FF"/>
                </a:solidFill>
                <a:latin typeface="Consolas" panose="020B0609020204030204" pitchFamily="49" charset="0"/>
              </a:rPr>
              <a:t>DATEPART</a:t>
            </a:r>
            <a:r>
              <a:rPr lang="en-US" sz="2000" dirty="0">
                <a:solidFill>
                  <a:srgbClr val="808080"/>
                </a:solidFill>
                <a:latin typeface="Consolas" panose="020B0609020204030204" pitchFamily="49" charset="0"/>
              </a:rPr>
              <a:t>(</a:t>
            </a:r>
            <a:r>
              <a:rPr lang="en-US" sz="2000" dirty="0">
                <a:solidFill>
                  <a:srgbClr val="FF00FF"/>
                </a:solidFill>
                <a:latin typeface="Consolas" panose="020B0609020204030204" pitchFamily="49" charset="0"/>
              </a:rPr>
              <a:t>MONTH</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timestamp</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p>
          <a:p>
            <a:pPr eaLnBrk="1" fontAlgn="auto" hangingPunct="1">
              <a:spcBef>
                <a:spcPts val="0"/>
              </a:spcBef>
              <a:spcAft>
                <a:spcPts val="0"/>
              </a:spcAft>
              <a:defRPr/>
            </a:pPr>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a:t>
            </a:r>
            <a:r>
              <a:rPr lang="en-US" sz="2000" dirty="0" err="1">
                <a:solidFill>
                  <a:srgbClr val="008080"/>
                </a:solidFill>
                <a:latin typeface="Consolas" panose="020B0609020204030204" pitchFamily="49" charset="0"/>
              </a:rPr>
              <a:t>loopdata</a:t>
            </a:r>
            <a:endParaRPr lang="en-US" sz="2000" dirty="0">
              <a:solidFill>
                <a:srgbClr val="008080"/>
              </a:solidFill>
              <a:latin typeface="Consolas" panose="020B0609020204030204"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zh-CN" altLang="en-US"/>
              <a:t>创建表</a:t>
            </a:r>
            <a:endParaRPr lang="en-US" altLang="zh-CN"/>
          </a:p>
        </p:txBody>
      </p:sp>
      <p:sp>
        <p:nvSpPr>
          <p:cNvPr id="109571" name="Content Placeholder 2"/>
          <p:cNvSpPr>
            <a:spLocks noGrp="1"/>
          </p:cNvSpPr>
          <p:nvPr>
            <p:ph idx="1"/>
          </p:nvPr>
        </p:nvSpPr>
        <p:spPr/>
        <p:txBody>
          <a:bodyPr/>
          <a:lstStyle/>
          <a:p>
            <a:r>
              <a:rPr lang="zh-CN" altLang="en-US" dirty="0"/>
              <a:t>示例：基于以下关系模式创建一个表</a:t>
            </a:r>
          </a:p>
          <a:p>
            <a:r>
              <a:rPr lang="en-US" altLang="zh-CN" dirty="0">
                <a:solidFill>
                  <a:schemeClr val="accent2"/>
                </a:solidFill>
              </a:rPr>
              <a:t>Person(name, </a:t>
            </a:r>
            <a:r>
              <a:rPr lang="en-US" altLang="zh-CN" u="sng" dirty="0" err="1">
                <a:solidFill>
                  <a:schemeClr val="accent2"/>
                </a:solidFill>
              </a:rPr>
              <a:t>ssn</a:t>
            </a:r>
            <a:r>
              <a:rPr lang="en-US" altLang="zh-CN" dirty="0">
                <a:solidFill>
                  <a:schemeClr val="accent2"/>
                </a:solidFill>
              </a:rPr>
              <a:t>, age, city, gender, birthdate)</a:t>
            </a:r>
          </a:p>
          <a:p>
            <a:r>
              <a:rPr lang="zh-CN" altLang="en-US" dirty="0"/>
              <a:t> </a:t>
            </a:r>
          </a:p>
          <a:p>
            <a:r>
              <a:rPr lang="zh-CN" altLang="en-US" dirty="0"/>
              <a:t> </a:t>
            </a:r>
          </a:p>
          <a:p>
            <a:pPr marL="0" indent="0">
              <a:buNone/>
            </a:pPr>
            <a:endParaRPr lang="zh-CN" altLang="en-US" dirty="0"/>
          </a:p>
          <a:p>
            <a:r>
              <a:rPr lang="zh-CN" altLang="en-US" dirty="0"/>
              <a:t> </a:t>
            </a:r>
          </a:p>
          <a:p>
            <a:r>
              <a:rPr lang="zh-CN" altLang="en-US" dirty="0"/>
              <a:t> </a:t>
            </a:r>
          </a:p>
          <a:p>
            <a:endParaRPr lang="en-US" altLang="zh-CN" dirty="0"/>
          </a:p>
          <a:p>
            <a:r>
              <a:rPr lang="zh-CN" altLang="en-US" dirty="0"/>
              <a:t>我遗漏了什么吗？</a:t>
            </a:r>
            <a:endParaRPr lang="en-US" altLang="zh-CN" dirty="0">
              <a:solidFill>
                <a:srgbClr val="FF0000"/>
              </a:solidFill>
            </a:endParaRPr>
          </a:p>
        </p:txBody>
      </p:sp>
      <p:sp>
        <p:nvSpPr>
          <p:cNvPr id="10957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49</a:t>
            </a:r>
          </a:p>
        </p:txBody>
      </p:sp>
      <p:sp>
        <p:nvSpPr>
          <p:cNvPr id="8" name="Rectangle 6"/>
          <p:cNvSpPr/>
          <p:nvPr/>
        </p:nvSpPr>
        <p:spPr>
          <a:xfrm>
            <a:off x="1096963" y="2493963"/>
            <a:ext cx="6096000" cy="255428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0000FF"/>
                </a:solidFill>
                <a:latin typeface="Consolas" panose="020B0609020204030204" pitchFamily="49" charset="0"/>
              </a:rPr>
              <a:t>CREATE</a:t>
            </a:r>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TABLE</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Person</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8080"/>
                </a:solidFill>
                <a:latin typeface="Consolas" panose="020B0609020204030204" pitchFamily="49" charset="0"/>
              </a:rPr>
              <a:t>	name		</a:t>
            </a:r>
            <a:r>
              <a:rPr lang="en-US" altLang="zh-CN" sz="2000">
                <a:solidFill>
                  <a:srgbClr val="0000FF"/>
                </a:solidFill>
                <a:latin typeface="Consolas" panose="020B0609020204030204" pitchFamily="49" charset="0"/>
              </a:rPr>
              <a:t>VARCHAR</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100</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8080"/>
                </a:solidFill>
                <a:latin typeface="Consolas" panose="020B0609020204030204" pitchFamily="49" charset="0"/>
              </a:rPr>
              <a:t>	ssn			</a:t>
            </a:r>
            <a:r>
              <a:rPr lang="en-US" altLang="zh-CN" sz="2000">
                <a:solidFill>
                  <a:srgbClr val="0000FF"/>
                </a:solidFill>
                <a:latin typeface="Consolas" panose="020B0609020204030204" pitchFamily="49" charset="0"/>
              </a:rPr>
              <a:t>INT</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8080"/>
                </a:solidFill>
                <a:latin typeface="Consolas" panose="020B0609020204030204" pitchFamily="49" charset="0"/>
              </a:rPr>
              <a:t>	age			</a:t>
            </a:r>
            <a:r>
              <a:rPr lang="en-US" altLang="zh-CN" sz="2000">
                <a:solidFill>
                  <a:srgbClr val="0000FF"/>
                </a:solidFill>
                <a:latin typeface="Consolas" panose="020B0609020204030204" pitchFamily="49" charset="0"/>
              </a:rPr>
              <a:t>SMALLINT</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8080"/>
                </a:solidFill>
                <a:latin typeface="Consolas" panose="020B0609020204030204" pitchFamily="49" charset="0"/>
              </a:rPr>
              <a:t>	city		</a:t>
            </a:r>
            <a:r>
              <a:rPr lang="en-US" altLang="zh-CN" sz="2000">
                <a:solidFill>
                  <a:srgbClr val="0000FF"/>
                </a:solidFill>
                <a:latin typeface="Consolas" panose="020B0609020204030204" pitchFamily="49" charset="0"/>
              </a:rPr>
              <a:t>VARCHAR</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30</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8080"/>
                </a:solidFill>
                <a:latin typeface="Consolas" panose="020B0609020204030204" pitchFamily="49" charset="0"/>
              </a:rPr>
              <a:t>	gender		</a:t>
            </a:r>
            <a:r>
              <a:rPr lang="en-US" altLang="zh-CN" sz="2000">
                <a:solidFill>
                  <a:srgbClr val="0000FF"/>
                </a:solidFill>
                <a:latin typeface="Consolas" panose="020B0609020204030204" pitchFamily="49" charset="0"/>
              </a:rPr>
              <a:t>CHAR</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1</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8080"/>
                </a:solidFill>
                <a:latin typeface="Consolas" panose="020B0609020204030204" pitchFamily="49" charset="0"/>
              </a:rPr>
              <a:t>	birthdate	</a:t>
            </a:r>
            <a:r>
              <a:rPr lang="en-US" altLang="zh-CN" sz="2000">
                <a:solidFill>
                  <a:srgbClr val="0000FF"/>
                </a:solidFill>
                <a:latin typeface="Consolas" panose="020B0609020204030204" pitchFamily="49" charset="0"/>
              </a:rPr>
              <a:t>DATE</a:t>
            </a:r>
            <a:endParaRPr lang="en-US" altLang="zh-CN" sz="2000">
              <a:solidFill>
                <a:srgbClr val="000000"/>
              </a:solidFill>
              <a:latin typeface="Consolas" panose="020B0609020204030204" pitchFamily="49" charset="0"/>
            </a:endParaRPr>
          </a:p>
          <a:p>
            <a:pPr eaLnBrk="1" hangingPunct="1"/>
            <a:r>
              <a:rPr lang="en-US" altLang="zh-CN" sz="2000">
                <a:solidFill>
                  <a:srgbClr val="808080"/>
                </a:solidFill>
                <a:latin typeface="Consolas" panose="020B0609020204030204" pitchFamily="49"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zh-CN" altLang="en-US">
                <a:solidFill>
                  <a:srgbClr val="000000"/>
                </a:solidFill>
              </a:rPr>
              <a:t>简单</a:t>
            </a:r>
            <a:r>
              <a:rPr lang="en-US" altLang="en-US">
                <a:solidFill>
                  <a:srgbClr val="000000"/>
                </a:solidFill>
              </a:rPr>
              <a:t>SQL</a:t>
            </a:r>
            <a:r>
              <a:rPr lang="zh-CN" altLang="en-US">
                <a:solidFill>
                  <a:srgbClr val="000000"/>
                </a:solidFill>
              </a:rPr>
              <a:t>查询</a:t>
            </a:r>
            <a:endParaRPr lang="en-US" altLang="zh-CN"/>
          </a:p>
        </p:txBody>
      </p:sp>
      <p:sp>
        <p:nvSpPr>
          <p:cNvPr id="1945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a:t>
            </a:r>
          </a:p>
        </p:txBody>
      </p:sp>
      <p:graphicFrame>
        <p:nvGraphicFramePr>
          <p:cNvPr id="9" name="Content Placeholder 8"/>
          <p:cNvGraphicFramePr>
            <a:graphicFrameLocks noGrp="1"/>
          </p:cNvGraphicFramePr>
          <p:nvPr>
            <p:ph idx="1"/>
          </p:nvPr>
        </p:nvGraphicFramePr>
        <p:xfrm>
          <a:off x="1366838" y="1751013"/>
          <a:ext cx="9518650" cy="2026920"/>
        </p:xfrm>
        <a:graphic>
          <a:graphicData uri="http://schemas.openxmlformats.org/drawingml/2006/table">
            <a:tbl>
              <a:tblPr/>
              <a:tblGrid>
                <a:gridCol w="228600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1006475">
                  <a:extLst>
                    <a:ext uri="{9D8B030D-6E8A-4147-A177-3AD203B41FA5}">
                      <a16:colId xmlns:a16="http://schemas.microsoft.com/office/drawing/2014/main" val="20003"/>
                    </a:ext>
                  </a:extLst>
                </a:gridCol>
                <a:gridCol w="817562">
                  <a:extLst>
                    <a:ext uri="{9D8B030D-6E8A-4147-A177-3AD203B41FA5}">
                      <a16:colId xmlns:a16="http://schemas.microsoft.com/office/drawing/2014/main" val="20004"/>
                    </a:ext>
                  </a:extLst>
                </a:gridCol>
                <a:gridCol w="819150">
                  <a:extLst>
                    <a:ext uri="{9D8B030D-6E8A-4147-A177-3AD203B41FA5}">
                      <a16:colId xmlns:a16="http://schemas.microsoft.com/office/drawing/2014/main" val="20005"/>
                    </a:ext>
                  </a:extLst>
                </a:gridCol>
                <a:gridCol w="819150">
                  <a:extLst>
                    <a:ext uri="{9D8B030D-6E8A-4147-A177-3AD203B41FA5}">
                      <a16:colId xmlns:a16="http://schemas.microsoft.com/office/drawing/2014/main" val="20006"/>
                    </a:ext>
                  </a:extLst>
                </a:gridCol>
                <a:gridCol w="2132013">
                  <a:extLst>
                    <a:ext uri="{9D8B030D-6E8A-4147-A177-3AD203B41FA5}">
                      <a16:colId xmlns:a16="http://schemas.microsoft.com/office/drawing/2014/main" val="20007"/>
                    </a:ext>
                  </a:extLst>
                </a:gridCol>
              </a:tblGrid>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Calibri" panose="020F0502020204030204" pitchFamily="34" charset="0"/>
                          <a:ea typeface="宋体" panose="02010600030101010101" pitchFamily="2" charset="-122"/>
                        </a:rPr>
                        <a:t>title</a:t>
                      </a:r>
                      <a:endPar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Calibri" panose="020F0502020204030204" pitchFamily="34" charset="0"/>
                          <a:ea typeface="宋体" panose="02010600030101010101" pitchFamily="2" charset="-122"/>
                        </a:rPr>
                        <a:t>year</a:t>
                      </a:r>
                      <a:endPar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Calibri" panose="020F0502020204030204" pitchFamily="34" charset="0"/>
                          <a:ea typeface="宋体" panose="02010600030101010101" pitchFamily="2" charset="-122"/>
                        </a:rPr>
                        <a:t>length</a:t>
                      </a:r>
                      <a:endPar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Calibri" panose="020F0502020204030204" pitchFamily="34" charset="0"/>
                          <a:ea typeface="宋体" panose="02010600030101010101" pitchFamily="2" charset="-122"/>
                        </a:rPr>
                        <a:t>budget</a:t>
                      </a:r>
                      <a:endPar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Calibri" panose="020F0502020204030204" pitchFamily="34" charset="0"/>
                          <a:ea typeface="宋体" panose="02010600030101010101" pitchFamily="2" charset="-122"/>
                        </a:rPr>
                        <a:t>rating</a:t>
                      </a:r>
                      <a:endPar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Calibri" panose="020F0502020204030204" pitchFamily="34" charset="0"/>
                          <a:ea typeface="宋体" panose="02010600030101010101" pitchFamily="2" charset="-122"/>
                        </a:rPr>
                        <a:t>votes</a:t>
                      </a:r>
                      <a:endPar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Calibri" panose="020F0502020204030204" pitchFamily="34" charset="0"/>
                          <a:ea typeface="宋体" panose="02010600030101010101" pitchFamily="2" charset="-122"/>
                        </a:rPr>
                        <a:t>mpaa</a:t>
                      </a:r>
                      <a:endPar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Calibri" panose="020F0502020204030204" pitchFamily="34" charset="0"/>
                          <a:ea typeface="宋体" panose="02010600030101010101" pitchFamily="2" charset="-122"/>
                        </a:rPr>
                        <a:t>genres</a:t>
                      </a:r>
                      <a:endPar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'G' Men</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1935</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85</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450000</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7.2</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281</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NULL</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Drama</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'Manos' the Hands of Fate</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1966</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74</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19000</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1.6</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7996</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NULL</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'Til There Was You</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1997</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113</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23000000</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4.8</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799</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PG-13</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Comedy, Romance</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.com for Murder</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2002</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96</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5000000</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3.7</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271</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NULL</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4"/>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10 Things I Hate About You</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1999</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97</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16000000</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6.7</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19095</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PG-13</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Comedy, Romance</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5"/>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100 Mile Rule</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2002</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98</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1100000</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5.6</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181</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R</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Comedy</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6"/>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7"/>
                  </a:ext>
                </a:extLst>
              </a:tr>
            </a:tbl>
          </a:graphicData>
        </a:graphic>
      </p:graphicFrame>
      <p:graphicFrame>
        <p:nvGraphicFramePr>
          <p:cNvPr id="12" name="Table 11"/>
          <p:cNvGraphicFramePr>
            <a:graphicFrameLocks noGrp="1"/>
          </p:cNvGraphicFramePr>
          <p:nvPr/>
        </p:nvGraphicFramePr>
        <p:xfrm>
          <a:off x="5213350" y="5614988"/>
          <a:ext cx="5672138" cy="567690"/>
        </p:xfrm>
        <a:graphic>
          <a:graphicData uri="http://schemas.openxmlformats.org/drawingml/2006/table">
            <a:tbl>
              <a:tblPr/>
              <a:tblGrid>
                <a:gridCol w="1417638">
                  <a:extLst>
                    <a:ext uri="{9D8B030D-6E8A-4147-A177-3AD203B41FA5}">
                      <a16:colId xmlns:a16="http://schemas.microsoft.com/office/drawing/2014/main" val="20000"/>
                    </a:ext>
                  </a:extLst>
                </a:gridCol>
                <a:gridCol w="1419225">
                  <a:extLst>
                    <a:ext uri="{9D8B030D-6E8A-4147-A177-3AD203B41FA5}">
                      <a16:colId xmlns:a16="http://schemas.microsoft.com/office/drawing/2014/main" val="20001"/>
                    </a:ext>
                  </a:extLst>
                </a:gridCol>
                <a:gridCol w="1417637">
                  <a:extLst>
                    <a:ext uri="{9D8B030D-6E8A-4147-A177-3AD203B41FA5}">
                      <a16:colId xmlns:a16="http://schemas.microsoft.com/office/drawing/2014/main" val="20002"/>
                    </a:ext>
                  </a:extLst>
                </a:gridCol>
                <a:gridCol w="1417638">
                  <a:extLst>
                    <a:ext uri="{9D8B030D-6E8A-4147-A177-3AD203B41FA5}">
                      <a16:colId xmlns:a16="http://schemas.microsoft.com/office/drawing/2014/main" val="20003"/>
                    </a:ext>
                  </a:extLst>
                </a:gridCol>
              </a:tblGrid>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title</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year</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length</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rating</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Titanic</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1997</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194</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6.9</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bl>
          </a:graphicData>
        </a:graphic>
      </p:graphicFrame>
      <p:sp>
        <p:nvSpPr>
          <p:cNvPr id="14" name="Down Arrow 13"/>
          <p:cNvSpPr/>
          <p:nvPr/>
        </p:nvSpPr>
        <p:spPr>
          <a:xfrm>
            <a:off x="8085138" y="4111625"/>
            <a:ext cx="234950" cy="1168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zh-CN">
              <a:solidFill>
                <a:srgbClr val="FFFFFF"/>
              </a:solidFill>
            </a:endParaRPr>
          </a:p>
        </p:txBody>
      </p:sp>
      <p:sp>
        <p:nvSpPr>
          <p:cNvPr id="3" name="TextBox 2"/>
          <p:cNvSpPr txBox="1"/>
          <p:nvPr/>
        </p:nvSpPr>
        <p:spPr>
          <a:xfrm>
            <a:off x="1366838" y="1289050"/>
            <a:ext cx="1118319" cy="46166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tx1">
                    <a:lumMod val="75000"/>
                    <a:lumOff val="25000"/>
                  </a:schemeClr>
                </a:solidFill>
                <a:latin typeface="+mn-lt"/>
              </a:rPr>
              <a:t>Movies</a:t>
            </a:r>
            <a:endParaRPr lang="en-US" sz="2400" b="1" dirty="0">
              <a:solidFill>
                <a:schemeClr val="tx1">
                  <a:lumMod val="75000"/>
                  <a:lumOff val="25000"/>
                </a:schemeClr>
              </a:solidFill>
              <a:latin typeface="+mn-lt"/>
            </a:endParaRPr>
          </a:p>
        </p:txBody>
      </p:sp>
      <p:sp>
        <p:nvSpPr>
          <p:cNvPr id="15" name="Rectangle 10"/>
          <p:cNvSpPr/>
          <p:nvPr/>
        </p:nvSpPr>
        <p:spPr>
          <a:xfrm>
            <a:off x="1096963" y="4187825"/>
            <a:ext cx="6096000" cy="10160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0000FF"/>
                </a:solidFill>
                <a:latin typeface="Consolas" panose="020B0609020204030204" pitchFamily="49" charset="0"/>
              </a:rPr>
              <a:t>SELECT</a:t>
            </a:r>
            <a:r>
              <a:rPr lang="en-US" altLang="zh-CN" sz="2000">
                <a:solidFill>
                  <a:srgbClr val="000000"/>
                </a:solidFill>
                <a:latin typeface="Consolas" panose="020B0609020204030204" pitchFamily="49" charset="0"/>
              </a:rPr>
              <a:t> </a:t>
            </a:r>
            <a:r>
              <a:rPr lang="en-US" altLang="zh-CN" sz="2000">
                <a:solidFill>
                  <a:srgbClr val="0D8686"/>
                </a:solidFill>
                <a:latin typeface="Consolas" panose="020B0609020204030204" pitchFamily="49" charset="0"/>
              </a:rPr>
              <a:t>title, year, length, rating</a:t>
            </a: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FROM</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movies</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WHERE</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title</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FF0000"/>
                </a:solidFill>
                <a:latin typeface="Consolas" panose="020B0609020204030204" pitchFamily="49" charset="0"/>
              </a:rPr>
              <a:t>'titanic'</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zh-CN" altLang="en-US">
                <a:solidFill>
                  <a:schemeClr val="tx1">
                    <a:lumMod val="75000"/>
                    <a:lumOff val="25000"/>
                  </a:schemeClr>
                </a:solidFill>
              </a:rPr>
              <a:t>定义主键</a:t>
            </a:r>
            <a:endParaRPr lang="en-US" dirty="0">
              <a:solidFill>
                <a:schemeClr val="tx1">
                  <a:lumMod val="75000"/>
                  <a:lumOff val="25000"/>
                </a:schemeClr>
              </a:solidFill>
            </a:endParaRPr>
          </a:p>
        </p:txBody>
      </p:sp>
      <p:sp>
        <p:nvSpPr>
          <p:cNvPr id="11161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50</a:t>
            </a:r>
          </a:p>
        </p:txBody>
      </p:sp>
      <p:sp>
        <p:nvSpPr>
          <p:cNvPr id="111624" name="Content Placeholder 2"/>
          <p:cNvSpPr>
            <a:spLocks noGrp="1"/>
          </p:cNvSpPr>
          <p:nvPr>
            <p:ph idx="1"/>
          </p:nvPr>
        </p:nvSpPr>
        <p:spPr>
          <a:xfrm>
            <a:off x="1096963" y="1241425"/>
            <a:ext cx="10058400" cy="1751157"/>
          </a:xfrm>
        </p:spPr>
        <p:txBody>
          <a:bodyPr/>
          <a:lstStyle/>
          <a:p>
            <a:r>
              <a:rPr lang="zh-CN" altLang="en-US"/>
              <a:t>以下两个查询相等：</a:t>
            </a:r>
            <a:endParaRPr lang="en-US" altLang="zh-CN">
              <a:solidFill>
                <a:srgbClr val="FF0000"/>
              </a:solidFill>
            </a:endParaRPr>
          </a:p>
        </p:txBody>
      </p:sp>
      <p:sp>
        <p:nvSpPr>
          <p:cNvPr id="9" name="Rectangle 6"/>
          <p:cNvSpPr/>
          <p:nvPr/>
        </p:nvSpPr>
        <p:spPr>
          <a:xfrm>
            <a:off x="1096963" y="2566988"/>
            <a:ext cx="4754562" cy="28622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0000FF"/>
                </a:solidFill>
                <a:latin typeface="Consolas" panose="020B0609020204030204" pitchFamily="49" charset="0"/>
              </a:rPr>
              <a:t>CREATE</a:t>
            </a:r>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TABLE</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Person</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8080"/>
                </a:solidFill>
                <a:latin typeface="Consolas" panose="020B0609020204030204" pitchFamily="49" charset="0"/>
              </a:rPr>
              <a:t>	name		</a:t>
            </a:r>
            <a:r>
              <a:rPr lang="en-US" altLang="zh-CN" sz="2000">
                <a:solidFill>
                  <a:srgbClr val="0000FF"/>
                </a:solidFill>
                <a:latin typeface="Consolas" panose="020B0609020204030204" pitchFamily="49" charset="0"/>
              </a:rPr>
              <a:t>VARCHAR</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100</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8080"/>
                </a:solidFill>
                <a:latin typeface="Consolas" panose="020B0609020204030204" pitchFamily="49" charset="0"/>
              </a:rPr>
              <a:t>	ssn			</a:t>
            </a:r>
            <a:r>
              <a:rPr lang="en-US" altLang="zh-CN" sz="2000">
                <a:solidFill>
                  <a:srgbClr val="0000FF"/>
                </a:solidFill>
                <a:latin typeface="Consolas" panose="020B0609020204030204" pitchFamily="49" charset="0"/>
              </a:rPr>
              <a:t>INT</a:t>
            </a:r>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PRIMARY</a:t>
            </a:r>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KEY</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8080"/>
                </a:solidFill>
                <a:latin typeface="Consolas" panose="020B0609020204030204" pitchFamily="49" charset="0"/>
              </a:rPr>
              <a:t>	age			</a:t>
            </a:r>
            <a:r>
              <a:rPr lang="en-US" altLang="zh-CN" sz="2000">
                <a:solidFill>
                  <a:srgbClr val="0000FF"/>
                </a:solidFill>
                <a:latin typeface="Consolas" panose="020B0609020204030204" pitchFamily="49" charset="0"/>
              </a:rPr>
              <a:t>SMALLINT</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8080"/>
                </a:solidFill>
                <a:latin typeface="Consolas" panose="020B0609020204030204" pitchFamily="49" charset="0"/>
              </a:rPr>
              <a:t>	city		</a:t>
            </a:r>
            <a:r>
              <a:rPr lang="en-US" altLang="zh-CN" sz="2000">
                <a:solidFill>
                  <a:srgbClr val="0000FF"/>
                </a:solidFill>
                <a:latin typeface="Consolas" panose="020B0609020204030204" pitchFamily="49" charset="0"/>
              </a:rPr>
              <a:t>VARCHAR</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30</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8080"/>
                </a:solidFill>
                <a:latin typeface="Consolas" panose="020B0609020204030204" pitchFamily="49" charset="0"/>
              </a:rPr>
              <a:t>	gender		</a:t>
            </a:r>
            <a:r>
              <a:rPr lang="en-US" altLang="zh-CN" sz="2000">
                <a:solidFill>
                  <a:srgbClr val="0000FF"/>
                </a:solidFill>
                <a:latin typeface="Consolas" panose="020B0609020204030204" pitchFamily="49" charset="0"/>
              </a:rPr>
              <a:t>CHAR</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1</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8080"/>
                </a:solidFill>
                <a:latin typeface="Consolas" panose="020B0609020204030204" pitchFamily="49" charset="0"/>
              </a:rPr>
              <a:t>	birthdate	</a:t>
            </a:r>
            <a:r>
              <a:rPr lang="en-US" altLang="zh-CN" sz="2000">
                <a:solidFill>
                  <a:srgbClr val="0000FF"/>
                </a:solidFill>
                <a:latin typeface="Consolas" panose="020B0609020204030204" pitchFamily="49" charset="0"/>
              </a:rPr>
              <a:t>DATE</a:t>
            </a:r>
            <a:endParaRPr lang="en-US" altLang="zh-CN" sz="2000">
              <a:solidFill>
                <a:srgbClr val="000000"/>
              </a:solidFill>
              <a:latin typeface="Consolas" panose="020B0609020204030204" pitchFamily="49" charset="0"/>
            </a:endParaRPr>
          </a:p>
          <a:p>
            <a:pPr eaLnBrk="1" hangingPunct="1"/>
            <a:r>
              <a:rPr lang="en-US" altLang="zh-CN" sz="2000">
                <a:solidFill>
                  <a:srgbClr val="808080"/>
                </a:solidFill>
                <a:latin typeface="Consolas" panose="020B0609020204030204" pitchFamily="49" charset="0"/>
              </a:rPr>
              <a:t>)</a:t>
            </a:r>
          </a:p>
          <a:p>
            <a:pPr eaLnBrk="1" hangingPunct="1"/>
            <a:endParaRPr lang="en-US" altLang="zh-CN" sz="2000">
              <a:solidFill>
                <a:srgbClr val="000000"/>
              </a:solidFill>
              <a:latin typeface="Consolas" panose="020B0609020204030204" pitchFamily="49" charset="0"/>
            </a:endParaRPr>
          </a:p>
        </p:txBody>
      </p:sp>
      <p:sp>
        <p:nvSpPr>
          <p:cNvPr id="10" name="Rectangle 7"/>
          <p:cNvSpPr/>
          <p:nvPr/>
        </p:nvSpPr>
        <p:spPr>
          <a:xfrm>
            <a:off x="6400800" y="2566988"/>
            <a:ext cx="4754563" cy="28622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0000FF"/>
                </a:solidFill>
                <a:latin typeface="Consolas" panose="020B0609020204030204" pitchFamily="49" charset="0"/>
              </a:rPr>
              <a:t>CREATE</a:t>
            </a:r>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TABLE</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Person</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8080"/>
                </a:solidFill>
                <a:latin typeface="Consolas" panose="020B0609020204030204" pitchFamily="49" charset="0"/>
              </a:rPr>
              <a:t>	name		</a:t>
            </a:r>
            <a:r>
              <a:rPr lang="en-US" altLang="zh-CN" sz="2000">
                <a:solidFill>
                  <a:srgbClr val="0000FF"/>
                </a:solidFill>
                <a:latin typeface="Consolas" panose="020B0609020204030204" pitchFamily="49" charset="0"/>
              </a:rPr>
              <a:t>VARCHAR</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100</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8080"/>
                </a:solidFill>
                <a:latin typeface="Consolas" panose="020B0609020204030204" pitchFamily="49" charset="0"/>
              </a:rPr>
              <a:t>	ssn			</a:t>
            </a:r>
            <a:r>
              <a:rPr lang="en-US" altLang="zh-CN" sz="2000">
                <a:solidFill>
                  <a:srgbClr val="0000FF"/>
                </a:solidFill>
                <a:latin typeface="Consolas" panose="020B0609020204030204" pitchFamily="49" charset="0"/>
              </a:rPr>
              <a:t>INT</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8080"/>
                </a:solidFill>
                <a:latin typeface="Consolas" panose="020B0609020204030204" pitchFamily="49" charset="0"/>
              </a:rPr>
              <a:t>	age			</a:t>
            </a:r>
            <a:r>
              <a:rPr lang="en-US" altLang="zh-CN" sz="2000">
                <a:solidFill>
                  <a:srgbClr val="0000FF"/>
                </a:solidFill>
                <a:latin typeface="Consolas" panose="020B0609020204030204" pitchFamily="49" charset="0"/>
              </a:rPr>
              <a:t>SMALLINT</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8080"/>
                </a:solidFill>
                <a:latin typeface="Consolas" panose="020B0609020204030204" pitchFamily="49" charset="0"/>
              </a:rPr>
              <a:t>	city		</a:t>
            </a:r>
            <a:r>
              <a:rPr lang="en-US" altLang="zh-CN" sz="2000">
                <a:solidFill>
                  <a:srgbClr val="0000FF"/>
                </a:solidFill>
                <a:latin typeface="Consolas" panose="020B0609020204030204" pitchFamily="49" charset="0"/>
              </a:rPr>
              <a:t>VARCHAR</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30</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8080"/>
                </a:solidFill>
                <a:latin typeface="Consolas" panose="020B0609020204030204" pitchFamily="49" charset="0"/>
              </a:rPr>
              <a:t>	gender		</a:t>
            </a:r>
            <a:r>
              <a:rPr lang="en-US" altLang="zh-CN" sz="2000">
                <a:solidFill>
                  <a:srgbClr val="0000FF"/>
                </a:solidFill>
                <a:latin typeface="Consolas" panose="020B0609020204030204" pitchFamily="49" charset="0"/>
              </a:rPr>
              <a:t>CHAR</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1</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8080"/>
                </a:solidFill>
                <a:latin typeface="Consolas" panose="020B0609020204030204" pitchFamily="49" charset="0"/>
              </a:rPr>
              <a:t>	birthdate	</a:t>
            </a:r>
            <a:r>
              <a:rPr lang="en-US" altLang="zh-CN" sz="2000">
                <a:solidFill>
                  <a:srgbClr val="0000FF"/>
                </a:solidFill>
                <a:latin typeface="Consolas" panose="020B0609020204030204" pitchFamily="49" charset="0"/>
              </a:rPr>
              <a:t>DATE</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00FF"/>
                </a:solidFill>
                <a:latin typeface="Consolas" panose="020B0609020204030204" pitchFamily="49" charset="0"/>
              </a:rPr>
              <a:t>	PRIMARY</a:t>
            </a:r>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KEY </a:t>
            </a:r>
            <a:r>
              <a:rPr lang="en-US" altLang="zh-CN" sz="2000">
                <a:solidFill>
                  <a:srgbClr val="808080"/>
                </a:solidFill>
                <a:latin typeface="Consolas" panose="020B0609020204030204" pitchFamily="49" charset="0"/>
              </a:rPr>
              <a:t>(</a:t>
            </a:r>
            <a:r>
              <a:rPr lang="en-US" altLang="zh-CN" sz="2000">
                <a:solidFill>
                  <a:srgbClr val="008080"/>
                </a:solidFill>
                <a:latin typeface="Consolas" panose="020B0609020204030204" pitchFamily="49" charset="0"/>
              </a:rPr>
              <a:t>ssn</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808080"/>
                </a:solidFill>
                <a:latin typeface="Consolas" panose="020B0609020204030204" pitchFamily="49" charset="0"/>
              </a:rPr>
              <a:t>)</a:t>
            </a:r>
          </a:p>
        </p:txBody>
      </p:sp>
      <p:sp>
        <p:nvSpPr>
          <p:cNvPr id="11" name="Content Placeholder 2"/>
          <p:cNvSpPr txBox="1">
            <a:spLocks/>
          </p:cNvSpPr>
          <p:nvPr/>
        </p:nvSpPr>
        <p:spPr bwMode="auto">
          <a:xfrm>
            <a:off x="1096963" y="1241426"/>
            <a:ext cx="10058400" cy="296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8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sz="2400"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914400" eaLnBrk="1" hangingPunct="1"/>
            <a:endParaRPr lang="en-US" altLang="zh-CN" dirty="0">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zh-CN" altLang="en-US" dirty="0"/>
              <a:t>修改模式</a:t>
            </a:r>
            <a:endParaRPr lang="en-US" altLang="zh-CN" dirty="0"/>
          </a:p>
        </p:txBody>
      </p:sp>
      <p:sp>
        <p:nvSpPr>
          <p:cNvPr id="113667" name="Content Placeholder 2"/>
          <p:cNvSpPr>
            <a:spLocks noGrp="1"/>
          </p:cNvSpPr>
          <p:nvPr>
            <p:ph idx="1"/>
          </p:nvPr>
        </p:nvSpPr>
        <p:spPr>
          <a:noFill/>
        </p:spPr>
        <p:txBody>
          <a:bodyPr/>
          <a:lstStyle/>
          <a:p>
            <a:r>
              <a:rPr lang="zh-CN" altLang="en-US" dirty="0"/>
              <a:t>使用</a:t>
            </a:r>
            <a:r>
              <a:rPr lang="en-US" altLang="zh-CN" dirty="0"/>
              <a:t>CREATE table</a:t>
            </a:r>
            <a:r>
              <a:rPr lang="zh-CN" altLang="en-US" dirty="0"/>
              <a:t>命令创建表后，得到一个空的表。</a:t>
            </a:r>
            <a:endParaRPr lang="en-US" altLang="zh-CN" dirty="0"/>
          </a:p>
          <a:p>
            <a:endParaRPr lang="zh-CN" altLang="en-US" dirty="0"/>
          </a:p>
          <a:p>
            <a:r>
              <a:rPr lang="zh-CN" altLang="en-US" dirty="0"/>
              <a:t>可以使用关键字</a:t>
            </a:r>
            <a:r>
              <a:rPr lang="en-US" altLang="zh-CN" dirty="0"/>
              <a:t>DROP table</a:t>
            </a:r>
            <a:r>
              <a:rPr lang="zh-CN" altLang="en-US" dirty="0"/>
              <a:t>从数据库中删除表：</a:t>
            </a:r>
          </a:p>
          <a:p>
            <a:r>
              <a:rPr lang="zh-CN" altLang="en-US" dirty="0"/>
              <a:t> </a:t>
            </a:r>
            <a:endParaRPr lang="en-US" altLang="zh-CN" dirty="0"/>
          </a:p>
          <a:p>
            <a:pPr marL="0" indent="0">
              <a:buNone/>
            </a:pPr>
            <a:r>
              <a:rPr lang="zh-CN" altLang="en-US" dirty="0"/>
              <a:t>  表结构和内容都将被删除。</a:t>
            </a:r>
            <a:endParaRPr lang="en-US" altLang="zh-CN" dirty="0"/>
          </a:p>
          <a:p>
            <a:pPr marL="0" indent="0">
              <a:buNone/>
            </a:pPr>
            <a:endParaRPr lang="en-US" altLang="zh-CN" dirty="0"/>
          </a:p>
          <a:p>
            <a:r>
              <a:rPr lang="zh-CN" altLang="en-US" dirty="0">
                <a:solidFill>
                  <a:schemeClr val="accent2"/>
                </a:solidFill>
              </a:rPr>
              <a:t>小心使用！</a:t>
            </a:r>
            <a:endParaRPr lang="en-US" altLang="zh-CN" dirty="0">
              <a:solidFill>
                <a:schemeClr val="accent2"/>
              </a:solidFill>
            </a:endParaRPr>
          </a:p>
          <a:p>
            <a:pPr lvl="1"/>
            <a:r>
              <a:rPr lang="zh-CN" altLang="en-US" dirty="0"/>
              <a:t>这是不可返回和不可恢复的。</a:t>
            </a:r>
          </a:p>
          <a:p>
            <a:pPr lvl="1"/>
            <a:r>
              <a:rPr lang="zh-CN" altLang="en-US" dirty="0"/>
              <a:t>在</a:t>
            </a:r>
            <a:r>
              <a:rPr lang="en-US" altLang="zh-CN" dirty="0"/>
              <a:t>SQL Server</a:t>
            </a:r>
            <a:r>
              <a:rPr lang="zh-CN" altLang="en-US" dirty="0"/>
              <a:t>中删除表时没有警告。</a:t>
            </a:r>
            <a:endParaRPr lang="en-US" altLang="zh-CN" dirty="0"/>
          </a:p>
        </p:txBody>
      </p:sp>
      <p:sp>
        <p:nvSpPr>
          <p:cNvPr id="11366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51</a:t>
            </a:r>
          </a:p>
        </p:txBody>
      </p:sp>
      <p:sp>
        <p:nvSpPr>
          <p:cNvPr id="8" name="Rectangle 6"/>
          <p:cNvSpPr/>
          <p:nvPr/>
        </p:nvSpPr>
        <p:spPr>
          <a:xfrm>
            <a:off x="1329719" y="3005815"/>
            <a:ext cx="2582862" cy="40005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eaLnBrk="1" fontAlgn="auto" hangingPunct="1">
              <a:spcBef>
                <a:spcPts val="0"/>
              </a:spcBef>
              <a:spcAft>
                <a:spcPts val="0"/>
              </a:spcAft>
              <a:defRPr/>
            </a:pPr>
            <a:r>
              <a:rPr lang="en-US" sz="2000" dirty="0">
                <a:solidFill>
                  <a:srgbClr val="0000FF"/>
                </a:solidFill>
                <a:latin typeface="Consolas" panose="020B0609020204030204" pitchFamily="49" charset="0"/>
              </a:rPr>
              <a:t>DROP</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TABLE</a:t>
            </a:r>
            <a:r>
              <a:rPr lang="en-US" sz="2000" dirty="0">
                <a:solidFill>
                  <a:prstClr val="black"/>
                </a:solidFill>
                <a:latin typeface="Consolas" panose="020B0609020204030204" pitchFamily="49" charset="0"/>
              </a:rPr>
              <a:t> </a:t>
            </a:r>
            <a:r>
              <a:rPr lang="en-US" sz="2000" dirty="0">
                <a:solidFill>
                  <a:srgbClr val="008080"/>
                </a:solidFill>
                <a:latin typeface="Consolas" panose="020B0609020204030204" pitchFamily="49" charset="0"/>
              </a:rPr>
              <a:t>person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zh-CN" altLang="en-US" dirty="0"/>
              <a:t>修改模式</a:t>
            </a:r>
            <a:endParaRPr lang="en-US" altLang="zh-CN" dirty="0"/>
          </a:p>
        </p:txBody>
      </p:sp>
      <p:sp>
        <p:nvSpPr>
          <p:cNvPr id="115715" name="Content Placeholder 2"/>
          <p:cNvSpPr>
            <a:spLocks noGrp="1"/>
          </p:cNvSpPr>
          <p:nvPr>
            <p:ph idx="1"/>
          </p:nvPr>
        </p:nvSpPr>
        <p:spPr/>
        <p:txBody>
          <a:bodyPr/>
          <a:lstStyle/>
          <a:p>
            <a:pPr>
              <a:spcAft>
                <a:spcPts val="1200"/>
              </a:spcAft>
            </a:pPr>
            <a:r>
              <a:rPr lang="zh-CN" altLang="en-US" dirty="0"/>
              <a:t>修改表结构</a:t>
            </a:r>
          </a:p>
          <a:p>
            <a:pPr lvl="1"/>
            <a:r>
              <a:rPr lang="zh-CN" altLang="en-US" dirty="0"/>
              <a:t>添加新列</a:t>
            </a:r>
            <a:endParaRPr lang="en-US" altLang="zh-CN" dirty="0"/>
          </a:p>
          <a:p>
            <a:pPr lvl="1"/>
            <a:endParaRPr lang="zh-CN" altLang="en-US" dirty="0"/>
          </a:p>
          <a:p>
            <a:r>
              <a:rPr lang="zh-CN" altLang="en-US" dirty="0"/>
              <a:t> </a:t>
            </a:r>
          </a:p>
          <a:p>
            <a:r>
              <a:rPr lang="zh-CN" altLang="en-US" dirty="0"/>
              <a:t> </a:t>
            </a:r>
          </a:p>
          <a:p>
            <a:pPr lvl="1"/>
            <a:r>
              <a:rPr lang="zh-CN" altLang="en-US" dirty="0"/>
              <a:t> 删除列</a:t>
            </a:r>
            <a:endParaRPr lang="en-US" altLang="zh-CN" dirty="0"/>
          </a:p>
        </p:txBody>
      </p:sp>
      <p:sp>
        <p:nvSpPr>
          <p:cNvPr id="11571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52</a:t>
            </a:r>
          </a:p>
        </p:txBody>
      </p:sp>
      <p:sp>
        <p:nvSpPr>
          <p:cNvPr id="9" name="Rectangle 6"/>
          <p:cNvSpPr/>
          <p:nvPr/>
        </p:nvSpPr>
        <p:spPr>
          <a:xfrm>
            <a:off x="1271588" y="2228324"/>
            <a:ext cx="6096000" cy="7080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dirty="0">
                <a:solidFill>
                  <a:srgbClr val="0000FF"/>
                </a:solidFill>
                <a:latin typeface="Consolas" panose="020B0609020204030204" pitchFamily="49" charset="0"/>
              </a:rPr>
              <a:t>ALTER</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TABLE</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person</a:t>
            </a:r>
            <a:endParaRPr lang="en-US" altLang="zh-CN" sz="2000" dirty="0">
              <a:solidFill>
                <a:srgbClr val="000000"/>
              </a:solidFill>
              <a:latin typeface="Consolas" panose="020B0609020204030204" pitchFamily="49" charset="0"/>
            </a:endParaRPr>
          </a:p>
          <a:p>
            <a:pPr eaLnBrk="1" hangingPunct="1"/>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ADD</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phone</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CHAR</a:t>
            </a:r>
            <a:r>
              <a:rPr lang="en-US" altLang="zh-CN" sz="2000" dirty="0">
                <a:solidFill>
                  <a:srgbClr val="808080"/>
                </a:solidFill>
                <a:latin typeface="Consolas" panose="020B0609020204030204" pitchFamily="49" charset="0"/>
              </a:rPr>
              <a:t>(</a:t>
            </a:r>
            <a:r>
              <a:rPr lang="en-US" altLang="zh-CN" sz="2000" dirty="0">
                <a:solidFill>
                  <a:srgbClr val="000000"/>
                </a:solidFill>
                <a:latin typeface="Consolas" panose="020B0609020204030204" pitchFamily="49" charset="0"/>
              </a:rPr>
              <a:t>20</a:t>
            </a:r>
            <a:r>
              <a:rPr lang="en-US" altLang="zh-CN" sz="2000" dirty="0">
                <a:solidFill>
                  <a:srgbClr val="808080"/>
                </a:solidFill>
                <a:latin typeface="Consolas" panose="020B0609020204030204" pitchFamily="49" charset="0"/>
              </a:rPr>
              <a:t>)</a:t>
            </a:r>
          </a:p>
        </p:txBody>
      </p:sp>
      <p:sp>
        <p:nvSpPr>
          <p:cNvPr id="10" name="Rectangle 7"/>
          <p:cNvSpPr/>
          <p:nvPr/>
        </p:nvSpPr>
        <p:spPr>
          <a:xfrm>
            <a:off x="1271588" y="4187300"/>
            <a:ext cx="6096000" cy="7080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dirty="0">
                <a:solidFill>
                  <a:srgbClr val="0000FF"/>
                </a:solidFill>
                <a:latin typeface="Consolas" panose="020B0609020204030204" pitchFamily="49" charset="0"/>
              </a:rPr>
              <a:t>ALTER</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TABLE</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person</a:t>
            </a:r>
            <a:endParaRPr lang="en-US" altLang="zh-CN" sz="2000" dirty="0">
              <a:solidFill>
                <a:srgbClr val="000000"/>
              </a:solidFill>
              <a:latin typeface="Consolas" panose="020B0609020204030204" pitchFamily="49" charset="0"/>
            </a:endParaRPr>
          </a:p>
          <a:p>
            <a:pPr eaLnBrk="1" hangingPunct="1"/>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DROP</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birthdate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zh-CN" altLang="en-US">
                <a:cs typeface="Times New Roman" panose="02020603050405020304" pitchFamily="18" charset="0"/>
              </a:rPr>
              <a:t>默认值</a:t>
            </a:r>
            <a:endParaRPr lang="en-US" altLang="zh-CN"/>
          </a:p>
        </p:txBody>
      </p:sp>
      <p:sp>
        <p:nvSpPr>
          <p:cNvPr id="3" name="Content Placeholder 2"/>
          <p:cNvSpPr>
            <a:spLocks noGrp="1"/>
          </p:cNvSpPr>
          <p:nvPr>
            <p:ph idx="1"/>
          </p:nvPr>
        </p:nvSpPr>
        <p:spPr>
          <a:xfrm>
            <a:off x="1096963" y="4300538"/>
            <a:ext cx="10058400" cy="2000250"/>
          </a:xfrm>
        </p:spPr>
        <p:txBody>
          <a:bodyPr rtlCol="0">
            <a:normAutofit/>
          </a:bodyPr>
          <a:lstStyle/>
          <a:p>
            <a:pPr marL="91440" indent="-91440" fontAlgn="auto">
              <a:defRPr/>
            </a:pPr>
            <a:r>
              <a:rPr lang="zh-CN" altLang="en-US">
                <a:solidFill>
                  <a:schemeClr val="tx1">
                    <a:lumMod val="75000"/>
                    <a:lumOff val="25000"/>
                  </a:schemeClr>
                </a:solidFill>
              </a:rPr>
              <a:t>默认值：</a:t>
            </a:r>
            <a:r>
              <a:rPr lang="en-US">
                <a:solidFill>
                  <a:schemeClr val="tx1">
                    <a:lumMod val="75000"/>
                    <a:lumOff val="25000"/>
                  </a:schemeClr>
                </a:solidFill>
              </a:rPr>
              <a:t>NULL</a:t>
            </a:r>
            <a:endParaRPr lang="en-US" dirty="0">
              <a:solidFill>
                <a:schemeClr val="bg1">
                  <a:lumMod val="50000"/>
                </a:schemeClr>
              </a:solidFill>
            </a:endParaRPr>
          </a:p>
        </p:txBody>
      </p:sp>
      <p:sp>
        <p:nvSpPr>
          <p:cNvPr id="1177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53</a:t>
            </a:r>
          </a:p>
        </p:txBody>
      </p:sp>
      <p:sp>
        <p:nvSpPr>
          <p:cNvPr id="9" name="Rectangle 6"/>
          <p:cNvSpPr/>
          <p:nvPr/>
        </p:nvSpPr>
        <p:spPr>
          <a:xfrm>
            <a:off x="1096963" y="1557338"/>
            <a:ext cx="8461375" cy="255428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dirty="0">
                <a:solidFill>
                  <a:srgbClr val="0000FF"/>
                </a:solidFill>
                <a:latin typeface="Consolas" panose="020B0609020204030204" pitchFamily="49" charset="0"/>
              </a:rPr>
              <a:t>CREATE</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TABLE</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Person</a:t>
            </a:r>
            <a:r>
              <a:rPr lang="en-US" altLang="zh-CN" sz="2000" dirty="0">
                <a:solidFill>
                  <a:srgbClr val="808080"/>
                </a:solidFill>
                <a:latin typeface="Consolas" panose="020B0609020204030204" pitchFamily="49" charset="0"/>
              </a:rPr>
              <a:t>(</a:t>
            </a:r>
            <a:endParaRPr lang="en-US" altLang="zh-CN" sz="2000" dirty="0">
              <a:solidFill>
                <a:srgbClr val="000000"/>
              </a:solidFill>
              <a:latin typeface="Consolas" panose="020B0609020204030204" pitchFamily="49" charset="0"/>
            </a:endParaRPr>
          </a:p>
          <a:p>
            <a:pPr eaLnBrk="1" hangingPunct="1"/>
            <a:r>
              <a:rPr lang="en-US" altLang="zh-CN" sz="2000" dirty="0">
                <a:solidFill>
                  <a:srgbClr val="008080"/>
                </a:solidFill>
                <a:latin typeface="Consolas" panose="020B0609020204030204" pitchFamily="49" charset="0"/>
              </a:rPr>
              <a:t>	name		</a:t>
            </a:r>
            <a:r>
              <a:rPr lang="en-US" altLang="zh-CN" sz="2000" dirty="0">
                <a:solidFill>
                  <a:srgbClr val="0000FF"/>
                </a:solidFill>
                <a:latin typeface="Consolas" panose="020B0609020204030204" pitchFamily="49" charset="0"/>
              </a:rPr>
              <a:t>VARCHAR</a:t>
            </a:r>
            <a:r>
              <a:rPr lang="en-US" altLang="zh-CN" sz="2000" dirty="0">
                <a:solidFill>
                  <a:srgbClr val="808080"/>
                </a:solidFill>
                <a:latin typeface="Consolas" panose="020B0609020204030204" pitchFamily="49" charset="0"/>
              </a:rPr>
              <a:t>(</a:t>
            </a:r>
            <a:r>
              <a:rPr lang="en-US" altLang="zh-CN" sz="2000" dirty="0">
                <a:solidFill>
                  <a:srgbClr val="000000"/>
                </a:solidFill>
                <a:latin typeface="Consolas" panose="020B0609020204030204" pitchFamily="49" charset="0"/>
              </a:rPr>
              <a:t>100</a:t>
            </a:r>
            <a:r>
              <a:rPr lang="en-US" altLang="zh-CN" sz="2000" dirty="0">
                <a:solidFill>
                  <a:srgbClr val="808080"/>
                </a:solidFill>
                <a:latin typeface="Consolas" panose="020B0609020204030204" pitchFamily="49" charset="0"/>
              </a:rPr>
              <a:t>),</a:t>
            </a:r>
            <a:endParaRPr lang="en-US" altLang="zh-CN" sz="2000" dirty="0">
              <a:solidFill>
                <a:srgbClr val="000000"/>
              </a:solidFill>
              <a:latin typeface="Consolas" panose="020B0609020204030204" pitchFamily="49" charset="0"/>
            </a:endParaRPr>
          </a:p>
          <a:p>
            <a:pPr eaLnBrk="1" hangingPunct="1"/>
            <a:r>
              <a:rPr lang="en-US" altLang="zh-CN" sz="2000" dirty="0">
                <a:solidFill>
                  <a:srgbClr val="008080"/>
                </a:solidFill>
                <a:latin typeface="Consolas" panose="020B0609020204030204" pitchFamily="49" charset="0"/>
              </a:rPr>
              <a:t>	</a:t>
            </a:r>
            <a:r>
              <a:rPr lang="en-US" altLang="zh-CN" sz="2000" dirty="0" err="1">
                <a:solidFill>
                  <a:srgbClr val="008080"/>
                </a:solidFill>
                <a:latin typeface="Consolas" panose="020B0609020204030204" pitchFamily="49" charset="0"/>
              </a:rPr>
              <a:t>ssn</a:t>
            </a:r>
            <a:r>
              <a:rPr lang="en-US" altLang="zh-CN" sz="2000" dirty="0">
                <a:solidFill>
                  <a:srgbClr val="008080"/>
                </a:solidFill>
                <a:latin typeface="Consolas" panose="020B0609020204030204" pitchFamily="49" charset="0"/>
              </a:rPr>
              <a:t>			</a:t>
            </a:r>
            <a:r>
              <a:rPr lang="en-US" altLang="zh-CN" sz="2000" dirty="0">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PRIMARY</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KEY</a:t>
            </a:r>
            <a:r>
              <a:rPr lang="en-US" altLang="zh-CN" sz="2000" dirty="0">
                <a:solidFill>
                  <a:srgbClr val="808080"/>
                </a:solidFill>
                <a:latin typeface="Consolas" panose="020B0609020204030204" pitchFamily="49" charset="0"/>
              </a:rPr>
              <a:t>,</a:t>
            </a:r>
            <a:endParaRPr lang="en-US" altLang="zh-CN" sz="2000" dirty="0">
              <a:solidFill>
                <a:srgbClr val="000000"/>
              </a:solidFill>
              <a:latin typeface="Consolas" panose="020B0609020204030204" pitchFamily="49" charset="0"/>
            </a:endParaRPr>
          </a:p>
          <a:p>
            <a:pPr eaLnBrk="1" hangingPunct="1"/>
            <a:r>
              <a:rPr lang="en-US" altLang="zh-CN" sz="2000" dirty="0">
                <a:solidFill>
                  <a:srgbClr val="008080"/>
                </a:solidFill>
                <a:latin typeface="Consolas" panose="020B0609020204030204" pitchFamily="49" charset="0"/>
              </a:rPr>
              <a:t>	age			</a:t>
            </a:r>
            <a:r>
              <a:rPr lang="en-US" altLang="zh-CN" sz="2000" dirty="0">
                <a:solidFill>
                  <a:srgbClr val="0000FF"/>
                </a:solidFill>
                <a:latin typeface="Consolas" panose="020B0609020204030204" pitchFamily="49" charset="0"/>
              </a:rPr>
              <a:t>SMALLINT</a:t>
            </a:r>
            <a:r>
              <a:rPr lang="en-US" altLang="zh-CN" sz="2000" dirty="0">
                <a:solidFill>
                  <a:srgbClr val="808080"/>
                </a:solidFill>
                <a:latin typeface="Consolas" panose="020B0609020204030204" pitchFamily="49" charset="0"/>
              </a:rPr>
              <a:t>,</a:t>
            </a:r>
            <a:endParaRPr lang="en-US" altLang="zh-CN" sz="2000" dirty="0">
              <a:solidFill>
                <a:srgbClr val="000000"/>
              </a:solidFill>
              <a:latin typeface="Consolas" panose="020B0609020204030204" pitchFamily="49" charset="0"/>
            </a:endParaRPr>
          </a:p>
          <a:p>
            <a:pPr eaLnBrk="1" hangingPunct="1"/>
            <a:r>
              <a:rPr lang="en-US" altLang="zh-CN" sz="2000" dirty="0">
                <a:solidFill>
                  <a:srgbClr val="008080"/>
                </a:solidFill>
                <a:latin typeface="Consolas" panose="020B0609020204030204" pitchFamily="49" charset="0"/>
              </a:rPr>
              <a:t>	city		</a:t>
            </a:r>
            <a:r>
              <a:rPr lang="en-US" altLang="zh-CN" sz="2000" dirty="0">
                <a:solidFill>
                  <a:srgbClr val="0000FF"/>
                </a:solidFill>
                <a:latin typeface="Consolas" panose="020B0609020204030204" pitchFamily="49" charset="0"/>
              </a:rPr>
              <a:t>VARCHAR</a:t>
            </a:r>
            <a:r>
              <a:rPr lang="en-US" altLang="zh-CN" sz="2000" dirty="0">
                <a:solidFill>
                  <a:srgbClr val="808080"/>
                </a:solidFill>
                <a:latin typeface="Consolas" panose="020B0609020204030204" pitchFamily="49" charset="0"/>
              </a:rPr>
              <a:t>(</a:t>
            </a:r>
            <a:r>
              <a:rPr lang="en-US" altLang="zh-CN" sz="2000" dirty="0">
                <a:solidFill>
                  <a:srgbClr val="000000"/>
                </a:solidFill>
                <a:latin typeface="Consolas" panose="020B0609020204030204" pitchFamily="49" charset="0"/>
              </a:rPr>
              <a:t>30</a:t>
            </a:r>
            <a:r>
              <a:rPr lang="en-US" altLang="zh-CN" sz="2000" dirty="0">
                <a:solidFill>
                  <a:srgbClr val="808080"/>
                </a:solidFill>
                <a:latin typeface="Consolas" panose="020B0609020204030204" pitchFamily="49" charset="0"/>
              </a:rPr>
              <a:t>)</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DEFAULT</a:t>
            </a:r>
            <a:r>
              <a:rPr lang="en-US" altLang="zh-CN" sz="2000" dirty="0">
                <a:solidFill>
                  <a:srgbClr val="000000"/>
                </a:solidFill>
                <a:latin typeface="Consolas" panose="020B0609020204030204" pitchFamily="49" charset="0"/>
              </a:rPr>
              <a:t> </a:t>
            </a:r>
            <a:r>
              <a:rPr lang="en-US" altLang="zh-CN" sz="2000" dirty="0">
                <a:solidFill>
                  <a:srgbClr val="FF0000"/>
                </a:solidFill>
                <a:latin typeface="Consolas" panose="020B0609020204030204" pitchFamily="49" charset="0"/>
              </a:rPr>
              <a:t>'Seattle'</a:t>
            </a:r>
            <a:r>
              <a:rPr lang="en-US" altLang="zh-CN" sz="2000" dirty="0">
                <a:solidFill>
                  <a:srgbClr val="808080"/>
                </a:solidFill>
                <a:latin typeface="Consolas" panose="020B0609020204030204" pitchFamily="49" charset="0"/>
              </a:rPr>
              <a:t>,</a:t>
            </a:r>
            <a:endParaRPr lang="en-US" altLang="zh-CN" sz="2000" dirty="0">
              <a:solidFill>
                <a:srgbClr val="000000"/>
              </a:solidFill>
              <a:latin typeface="Consolas" panose="020B0609020204030204" pitchFamily="49" charset="0"/>
            </a:endParaRPr>
          </a:p>
          <a:p>
            <a:pPr eaLnBrk="1" hangingPunct="1"/>
            <a:r>
              <a:rPr lang="en-US" altLang="zh-CN" sz="2000" dirty="0">
                <a:solidFill>
                  <a:srgbClr val="008080"/>
                </a:solidFill>
                <a:latin typeface="Consolas" panose="020B0609020204030204" pitchFamily="49" charset="0"/>
              </a:rPr>
              <a:t>	gender		</a:t>
            </a:r>
            <a:r>
              <a:rPr lang="en-US" altLang="zh-CN" sz="2000" dirty="0">
                <a:solidFill>
                  <a:srgbClr val="0000FF"/>
                </a:solidFill>
                <a:latin typeface="Consolas" panose="020B0609020204030204" pitchFamily="49" charset="0"/>
              </a:rPr>
              <a:t>CHAR</a:t>
            </a:r>
            <a:r>
              <a:rPr lang="en-US" altLang="zh-CN" sz="2000" dirty="0">
                <a:solidFill>
                  <a:srgbClr val="808080"/>
                </a:solidFill>
                <a:latin typeface="Consolas" panose="020B0609020204030204" pitchFamily="49" charset="0"/>
              </a:rPr>
              <a:t>(</a:t>
            </a:r>
            <a:r>
              <a:rPr lang="en-US" altLang="zh-CN" sz="2000" dirty="0">
                <a:solidFill>
                  <a:srgbClr val="000000"/>
                </a:solidFill>
                <a:latin typeface="Consolas" panose="020B0609020204030204" pitchFamily="49" charset="0"/>
              </a:rPr>
              <a:t>1</a:t>
            </a:r>
            <a:r>
              <a:rPr lang="en-US" altLang="zh-CN" sz="2000" dirty="0">
                <a:solidFill>
                  <a:srgbClr val="808080"/>
                </a:solidFill>
                <a:latin typeface="Consolas" panose="020B0609020204030204" pitchFamily="49" charset="0"/>
              </a:rPr>
              <a:t>),</a:t>
            </a:r>
            <a:endParaRPr lang="en-US" altLang="zh-CN" sz="2000" dirty="0">
              <a:solidFill>
                <a:srgbClr val="000000"/>
              </a:solidFill>
              <a:latin typeface="Consolas" panose="020B0609020204030204" pitchFamily="49" charset="0"/>
            </a:endParaRPr>
          </a:p>
          <a:p>
            <a:pPr eaLnBrk="1" hangingPunct="1"/>
            <a:r>
              <a:rPr lang="en-US" altLang="zh-CN" sz="2000" dirty="0">
                <a:solidFill>
                  <a:srgbClr val="008080"/>
                </a:solidFill>
                <a:latin typeface="Consolas" panose="020B0609020204030204" pitchFamily="49" charset="0"/>
              </a:rPr>
              <a:t>	birthdate	</a:t>
            </a:r>
            <a:r>
              <a:rPr lang="en-US" altLang="zh-CN" sz="2000" dirty="0">
                <a:solidFill>
                  <a:srgbClr val="0000FF"/>
                </a:solidFill>
                <a:latin typeface="Consolas" panose="020B0609020204030204" pitchFamily="49" charset="0"/>
              </a:rPr>
              <a:t>DATE</a:t>
            </a:r>
            <a:endParaRPr lang="en-US" altLang="zh-CN" sz="2000" dirty="0">
              <a:solidFill>
                <a:srgbClr val="000000"/>
              </a:solidFill>
              <a:latin typeface="Consolas" panose="020B0609020204030204" pitchFamily="49" charset="0"/>
            </a:endParaRPr>
          </a:p>
          <a:p>
            <a:pPr eaLnBrk="1" hangingPunct="1"/>
            <a:r>
              <a:rPr lang="en-US" altLang="zh-CN" sz="2000" dirty="0">
                <a:solidFill>
                  <a:srgbClr val="808080"/>
                </a:solidFill>
                <a:latin typeface="Consolas" panose="020B0609020204030204" pitchFamily="49" charset="0"/>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zh-CN" altLang="en-US"/>
              <a:t>插入</a:t>
            </a:r>
            <a:endParaRPr lang="en-US" altLang="zh-CN"/>
          </a:p>
        </p:txBody>
      </p:sp>
      <p:sp>
        <p:nvSpPr>
          <p:cNvPr id="119811" name="Content Placeholder 2"/>
          <p:cNvSpPr>
            <a:spLocks noGrp="1"/>
          </p:cNvSpPr>
          <p:nvPr>
            <p:ph idx="1"/>
          </p:nvPr>
        </p:nvSpPr>
        <p:spPr/>
        <p:txBody>
          <a:bodyPr/>
          <a:lstStyle/>
          <a:p>
            <a:r>
              <a:rPr lang="zh-CN" altLang="en-US" dirty="0"/>
              <a:t>常规形式：</a:t>
            </a:r>
          </a:p>
          <a:p>
            <a:r>
              <a:rPr lang="zh-CN" altLang="en-US" dirty="0"/>
              <a:t> </a:t>
            </a:r>
          </a:p>
          <a:p>
            <a:r>
              <a:rPr lang="zh-CN" altLang="en-US" dirty="0"/>
              <a:t> </a:t>
            </a:r>
          </a:p>
          <a:p>
            <a:pPr marL="0" indent="0">
              <a:buNone/>
            </a:pPr>
            <a:endParaRPr lang="en-US" altLang="zh-CN" dirty="0"/>
          </a:p>
          <a:p>
            <a:pPr marL="0" indent="0">
              <a:buNone/>
            </a:pPr>
            <a:r>
              <a:rPr lang="zh-CN" altLang="en-US" dirty="0"/>
              <a:t>示例：在表中插入一个新的人</a:t>
            </a:r>
          </a:p>
          <a:p>
            <a:r>
              <a:rPr lang="zh-CN" altLang="en-US" dirty="0"/>
              <a:t> </a:t>
            </a:r>
          </a:p>
          <a:p>
            <a:r>
              <a:rPr lang="zh-CN" altLang="en-US" dirty="0"/>
              <a:t> </a:t>
            </a:r>
          </a:p>
          <a:p>
            <a:pPr lvl="1"/>
            <a:r>
              <a:rPr lang="zh-CN" altLang="en-US" dirty="0"/>
              <a:t>缺少属性</a:t>
            </a:r>
            <a:r>
              <a:rPr lang="en-US" altLang="zh-CN" dirty="0">
                <a:sym typeface="Wingdings" panose="05000000000000000000" pitchFamily="2" charset="2"/>
              </a:rPr>
              <a:t> </a:t>
            </a:r>
            <a:r>
              <a:rPr lang="en-US" altLang="zh-CN" dirty="0"/>
              <a:t>NULL</a:t>
            </a:r>
            <a:r>
              <a:rPr lang="zh-CN" altLang="en-US" dirty="0"/>
              <a:t>。</a:t>
            </a:r>
          </a:p>
          <a:p>
            <a:pPr lvl="1"/>
            <a:r>
              <a:rPr lang="zh-CN" altLang="en-US" dirty="0"/>
              <a:t>如果按顺序给出值，则可以省略属性名（每个属性必须有一个值）。</a:t>
            </a:r>
            <a:endParaRPr lang="en-US" altLang="zh-CN" dirty="0"/>
          </a:p>
        </p:txBody>
      </p:sp>
      <p:sp>
        <p:nvSpPr>
          <p:cNvPr id="11981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54</a:t>
            </a:r>
          </a:p>
        </p:txBody>
      </p:sp>
      <p:sp>
        <p:nvSpPr>
          <p:cNvPr id="11" name="Rectangle 6"/>
          <p:cNvSpPr>
            <a:spLocks noChangeArrowheads="1"/>
          </p:cNvSpPr>
          <p:nvPr/>
        </p:nvSpPr>
        <p:spPr bwMode="auto">
          <a:xfrm>
            <a:off x="1096963" y="1858963"/>
            <a:ext cx="7046912" cy="4000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auto">
              <a:spcBef>
                <a:spcPts val="0"/>
              </a:spcBef>
              <a:spcAft>
                <a:spcPts val="0"/>
              </a:spcAft>
              <a:defRPr/>
            </a:pPr>
            <a:r>
              <a:rPr lang="en-US" sz="2000" dirty="0">
                <a:solidFill>
                  <a:srgbClr val="0000FF"/>
                </a:solidFill>
                <a:latin typeface="Consolas" panose="020B0609020204030204" pitchFamily="49" charset="0"/>
              </a:rPr>
              <a:t>INSERT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INTO</a:t>
            </a:r>
            <a:r>
              <a:rPr lang="en-US" sz="2000" dirty="0">
                <a:solidFill>
                  <a:prstClr val="black"/>
                </a:solidFill>
                <a:latin typeface="Consolas" panose="020B0609020204030204" pitchFamily="49" charset="0"/>
              </a:rPr>
              <a:t> </a:t>
            </a:r>
            <a:r>
              <a:rPr lang="en-US" sz="2000" dirty="0">
                <a:solidFill>
                  <a:srgbClr val="008080"/>
                </a:solidFill>
                <a:latin typeface="Consolas" panose="020B0609020204030204" pitchFamily="49" charset="0"/>
              </a:rPr>
              <a:t>R</a:t>
            </a:r>
            <a:r>
              <a:rPr lang="en-US" sz="2000" dirty="0">
                <a:solidFill>
                  <a:srgbClr val="808080"/>
                </a:solidFill>
                <a:latin typeface="Consolas" panose="020B0609020204030204" pitchFamily="49" charset="0"/>
              </a:rPr>
              <a:t>(</a:t>
            </a:r>
            <a:r>
              <a:rPr lang="en-US" sz="2000" dirty="0">
                <a:solidFill>
                  <a:srgbClr val="008080"/>
                </a:solidFill>
                <a:latin typeface="Consolas" panose="020B0609020204030204" pitchFamily="49" charset="0"/>
              </a:rPr>
              <a:t>c</a:t>
            </a:r>
            <a:r>
              <a:rPr lang="en-US" sz="2000" baseline="-25000" dirty="0">
                <a:solidFill>
                  <a:srgbClr val="008080"/>
                </a:solidFill>
                <a:latin typeface="Consolas" panose="020B0609020204030204" pitchFamily="49" charset="0"/>
              </a:rPr>
              <a:t>1</a:t>
            </a:r>
            <a:r>
              <a:rPr lang="en-US" sz="2000" dirty="0">
                <a:solidFill>
                  <a:srgbClr val="808080"/>
                </a:solidFill>
                <a:latin typeface="Consolas" panose="020B0609020204030204" pitchFamily="49" charset="0"/>
              </a:rPr>
              <a:t>,</a:t>
            </a:r>
            <a:r>
              <a:rPr lang="en-US" sz="2000" dirty="0">
                <a:solidFill>
                  <a:schemeClr val="bg1">
                    <a:lumMod val="50000"/>
                  </a:schemeClr>
                </a:solidFill>
                <a:latin typeface="Consolas" panose="020B0609020204030204" pitchFamily="49" charset="0"/>
              </a:rPr>
              <a:t>...</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err="1">
                <a:solidFill>
                  <a:srgbClr val="008080"/>
                </a:solidFill>
                <a:latin typeface="Consolas" panose="020B0609020204030204" pitchFamily="49" charset="0"/>
              </a:rPr>
              <a:t>c</a:t>
            </a:r>
            <a:r>
              <a:rPr lang="en-US" sz="2000" baseline="-25000" dirty="0" err="1">
                <a:solidFill>
                  <a:srgbClr val="008080"/>
                </a:solidFill>
                <a:latin typeface="Consolas" panose="020B0609020204030204" pitchFamily="49" charset="0"/>
              </a:rPr>
              <a:t>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VALUES </a:t>
            </a:r>
            <a:r>
              <a:rPr lang="en-US" sz="2000" dirty="0">
                <a:solidFill>
                  <a:srgbClr val="808080"/>
                </a:solidFill>
                <a:latin typeface="Consolas" panose="020B0609020204030204" pitchFamily="49" charset="0"/>
              </a:rPr>
              <a:t>(</a:t>
            </a:r>
            <a:r>
              <a:rPr lang="en-US" sz="2000" dirty="0">
                <a:solidFill>
                  <a:srgbClr val="008080"/>
                </a:solidFill>
                <a:latin typeface="Consolas" panose="020B0609020204030204" pitchFamily="49" charset="0"/>
              </a:rPr>
              <a:t>v</a:t>
            </a:r>
            <a:r>
              <a:rPr lang="en-US" sz="2000" baseline="-25000" dirty="0">
                <a:solidFill>
                  <a:srgbClr val="008080"/>
                </a:solidFill>
                <a:latin typeface="Consolas" panose="020B0609020204030204" pitchFamily="49" charset="0"/>
              </a:rPr>
              <a:t>1</a:t>
            </a:r>
            <a:r>
              <a:rPr lang="en-US" sz="2000" dirty="0">
                <a:solidFill>
                  <a:srgbClr val="808080"/>
                </a:solidFill>
                <a:latin typeface="Consolas" panose="020B0609020204030204" pitchFamily="49" charset="0"/>
              </a:rPr>
              <a:t>,</a:t>
            </a:r>
            <a:r>
              <a:rPr lang="en-US" sz="2000" dirty="0">
                <a:solidFill>
                  <a:schemeClr val="bg1">
                    <a:lumMod val="50000"/>
                  </a:schemeClr>
                </a:solidFill>
                <a:latin typeface="Consolas" panose="020B0609020204030204" pitchFamily="49" charset="0"/>
              </a:rPr>
              <a:t>...</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err="1">
                <a:solidFill>
                  <a:srgbClr val="008080"/>
                </a:solidFill>
                <a:latin typeface="Consolas" panose="020B0609020204030204" pitchFamily="49" charset="0"/>
              </a:rPr>
              <a:t>v</a:t>
            </a:r>
            <a:r>
              <a:rPr lang="en-US" sz="2000" baseline="-25000" dirty="0" err="1">
                <a:solidFill>
                  <a:srgbClr val="008080"/>
                </a:solidFill>
                <a:latin typeface="Consolas" panose="020B0609020204030204" pitchFamily="49" charset="0"/>
              </a:rPr>
              <a:t>n</a:t>
            </a:r>
            <a:r>
              <a:rPr lang="en-US" sz="2000" dirty="0">
                <a:solidFill>
                  <a:srgbClr val="808080"/>
                </a:solidFill>
                <a:latin typeface="Consolas" panose="020B0609020204030204" pitchFamily="49" charset="0"/>
              </a:rPr>
              <a:t>)</a:t>
            </a:r>
          </a:p>
        </p:txBody>
      </p:sp>
      <p:sp>
        <p:nvSpPr>
          <p:cNvPr id="13" name="Line Callout 1 8"/>
          <p:cNvSpPr/>
          <p:nvPr/>
        </p:nvSpPr>
        <p:spPr>
          <a:xfrm>
            <a:off x="4073526" y="2389188"/>
            <a:ext cx="1246620" cy="401637"/>
          </a:xfrm>
          <a:prstGeom prst="borderCallout1">
            <a:avLst>
              <a:gd name="adj1" fmla="val 55090"/>
              <a:gd name="adj2" fmla="val 153"/>
              <a:gd name="adj3" fmla="val -42803"/>
              <a:gd name="adj4" fmla="val -20283"/>
            </a:avLst>
          </a:prstGeom>
        </p:spPr>
        <p:style>
          <a:lnRef idx="2">
            <a:schemeClr val="accent5"/>
          </a:lnRef>
          <a:fillRef idx="1">
            <a:schemeClr val="lt1"/>
          </a:fillRef>
          <a:effectRef idx="0">
            <a:schemeClr val="accent5"/>
          </a:effectRef>
          <a:fontRef idx="minor">
            <a:schemeClr val="dk1"/>
          </a:fontRef>
        </p:style>
        <p:txBody>
          <a:bodyPr anchor="ctr"/>
          <a:lstStyle/>
          <a:p>
            <a:pPr algn="ctr" eaLnBrk="1" fontAlgn="auto" hangingPunct="1">
              <a:spcBef>
                <a:spcPts val="0"/>
              </a:spcBef>
              <a:spcAft>
                <a:spcPts val="0"/>
              </a:spcAft>
              <a:defRPr/>
            </a:pPr>
            <a:r>
              <a:rPr lang="zh-CN" altLang="en-US" sz="2000" dirty="0"/>
              <a:t>列名</a:t>
            </a:r>
            <a:endParaRPr lang="en-US" sz="2000" dirty="0"/>
          </a:p>
        </p:txBody>
      </p:sp>
      <p:sp>
        <p:nvSpPr>
          <p:cNvPr id="14" name="Line Callout 1 9"/>
          <p:cNvSpPr/>
          <p:nvPr/>
        </p:nvSpPr>
        <p:spPr>
          <a:xfrm>
            <a:off x="6826250" y="2389188"/>
            <a:ext cx="1144588" cy="401637"/>
          </a:xfrm>
          <a:prstGeom prst="borderCallout1">
            <a:avLst>
              <a:gd name="adj1" fmla="val 55090"/>
              <a:gd name="adj2" fmla="val 153"/>
              <a:gd name="adj3" fmla="val -46590"/>
              <a:gd name="adj4" fmla="val -31144"/>
            </a:avLst>
          </a:prstGeom>
        </p:spPr>
        <p:style>
          <a:lnRef idx="2">
            <a:schemeClr val="accent5"/>
          </a:lnRef>
          <a:fillRef idx="1">
            <a:schemeClr val="lt1"/>
          </a:fillRef>
          <a:effectRef idx="0">
            <a:schemeClr val="accent5"/>
          </a:effectRef>
          <a:fontRef idx="minor">
            <a:schemeClr val="dk1"/>
          </a:fontRef>
        </p:style>
        <p:txBody>
          <a:bodyPr anchor="ctr"/>
          <a:lstStyle/>
          <a:p>
            <a:pPr algn="ctr" eaLnBrk="1" fontAlgn="auto" hangingPunct="1">
              <a:spcBef>
                <a:spcPts val="0"/>
              </a:spcBef>
              <a:spcAft>
                <a:spcPts val="0"/>
              </a:spcAft>
              <a:defRPr/>
            </a:pPr>
            <a:r>
              <a:rPr lang="zh-CN" altLang="en-US" sz="2000" dirty="0"/>
              <a:t>值</a:t>
            </a:r>
            <a:endParaRPr lang="en-US" sz="2000" dirty="0"/>
          </a:p>
        </p:txBody>
      </p:sp>
      <p:sp>
        <p:nvSpPr>
          <p:cNvPr id="15" name="Rectangle 11"/>
          <p:cNvSpPr/>
          <p:nvPr/>
        </p:nvSpPr>
        <p:spPr>
          <a:xfrm>
            <a:off x="1096963" y="3925888"/>
            <a:ext cx="7046912" cy="7080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0000FF"/>
                </a:solidFill>
                <a:latin typeface="Consolas" panose="020B0609020204030204" pitchFamily="49" charset="0"/>
              </a:rPr>
              <a:t>INSERT</a:t>
            </a:r>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INTO</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person</a:t>
            </a:r>
            <a:r>
              <a:rPr lang="en-US" altLang="zh-CN" sz="2000">
                <a:solidFill>
                  <a:srgbClr val="808080"/>
                </a:solidFill>
                <a:latin typeface="Consolas" panose="020B0609020204030204" pitchFamily="49" charset="0"/>
              </a:rPr>
              <a:t>(</a:t>
            </a:r>
            <a:r>
              <a:rPr lang="en-US" altLang="zh-CN" sz="2000">
                <a:solidFill>
                  <a:srgbClr val="008080"/>
                </a:solidFill>
                <a:latin typeface="Consolas" panose="020B0609020204030204" pitchFamily="49" charset="0"/>
              </a:rPr>
              <a:t>name</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ssn</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age</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city</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gender</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00FF"/>
                </a:solidFill>
                <a:latin typeface="Consolas" panose="020B0609020204030204" pitchFamily="49" charset="0"/>
              </a:rPr>
              <a:t>VALUES </a:t>
            </a:r>
            <a:r>
              <a:rPr lang="en-US" altLang="zh-CN" sz="2000">
                <a:solidFill>
                  <a:srgbClr val="808080"/>
                </a:solidFill>
                <a:latin typeface="Consolas" panose="020B0609020204030204" pitchFamily="49" charset="0"/>
              </a:rPr>
              <a:t>(</a:t>
            </a:r>
            <a:r>
              <a:rPr lang="en-US" altLang="zh-CN" sz="2000">
                <a:solidFill>
                  <a:srgbClr val="FF0000"/>
                </a:solidFill>
                <a:latin typeface="Consolas" panose="020B0609020204030204" pitchFamily="49" charset="0"/>
              </a:rPr>
              <a:t>'Kevin'</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123456789</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28</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FF0000"/>
                </a:solidFill>
                <a:latin typeface="Consolas" panose="020B0609020204030204" pitchFamily="49" charset="0"/>
              </a:rPr>
              <a:t>'Bellevue'</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FF0000"/>
                </a:solidFill>
                <a:latin typeface="Consolas" panose="020B0609020204030204" pitchFamily="49" charset="0"/>
              </a:rPr>
              <a:t>'M'</a:t>
            </a:r>
            <a:r>
              <a:rPr lang="en-US" altLang="zh-CN" sz="2000">
                <a:solidFill>
                  <a:srgbClr val="808080"/>
                </a:solidFill>
                <a:latin typeface="Consolas" panose="020B0609020204030204" pitchFamily="49"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zh-CN" altLang="en-US" dirty="0">
                <a:solidFill>
                  <a:schemeClr val="tx1">
                    <a:lumMod val="75000"/>
                    <a:lumOff val="25000"/>
                  </a:schemeClr>
                </a:solidFill>
              </a:rPr>
              <a:t>本周五的</a:t>
            </a:r>
            <a:r>
              <a:rPr lang="en-US" dirty="0">
                <a:solidFill>
                  <a:schemeClr val="tx1">
                    <a:lumMod val="75000"/>
                    <a:lumOff val="25000"/>
                  </a:schemeClr>
                </a:solidFill>
              </a:rPr>
              <a:t>SQL</a:t>
            </a:r>
            <a:r>
              <a:rPr lang="zh-CN" altLang="en-US" dirty="0">
                <a:solidFill>
                  <a:schemeClr val="tx1">
                    <a:lumMod val="75000"/>
                    <a:lumOff val="25000"/>
                  </a:schemeClr>
                </a:solidFill>
              </a:rPr>
              <a:t>练习</a:t>
            </a:r>
            <a:endParaRPr lang="en-US" dirty="0">
              <a:solidFill>
                <a:schemeClr val="tx1">
                  <a:lumMod val="75000"/>
                  <a:lumOff val="25000"/>
                </a:schemeClr>
              </a:solidFill>
            </a:endParaRPr>
          </a:p>
        </p:txBody>
      </p:sp>
      <p:sp>
        <p:nvSpPr>
          <p:cNvPr id="121859" name="Content Placeholder 2"/>
          <p:cNvSpPr>
            <a:spLocks noGrp="1"/>
          </p:cNvSpPr>
          <p:nvPr>
            <p:ph idx="1"/>
          </p:nvPr>
        </p:nvSpPr>
        <p:spPr>
          <a:xfrm>
            <a:off x="1096963" y="4806950"/>
            <a:ext cx="10058400" cy="1493838"/>
          </a:xfrm>
        </p:spPr>
        <p:txBody>
          <a:bodyPr/>
          <a:lstStyle/>
          <a:p>
            <a:r>
              <a:rPr lang="zh-CN" altLang="en-US" dirty="0"/>
              <a:t>就像任何</a:t>
            </a:r>
            <a:r>
              <a:rPr lang="zh-CN" altLang="en-US"/>
              <a:t>新的语言</a:t>
            </a:r>
            <a:r>
              <a:rPr lang="zh-CN" altLang="en-US" dirty="0"/>
              <a:t>一样</a:t>
            </a:r>
            <a:r>
              <a:rPr lang="en-US" altLang="zh-CN" dirty="0"/>
              <a:t>…</a:t>
            </a:r>
          </a:p>
          <a:p>
            <a:r>
              <a:rPr lang="zh-CN" altLang="en-US" dirty="0"/>
              <a:t>练习是最好的学习方式</a:t>
            </a:r>
            <a:endParaRPr lang="en-US" altLang="zh-CN" dirty="0"/>
          </a:p>
        </p:txBody>
      </p:sp>
      <p:sp>
        <p:nvSpPr>
          <p:cNvPr id="12186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55</a:t>
            </a:r>
          </a:p>
        </p:txBody>
      </p:sp>
      <p:sp>
        <p:nvSpPr>
          <p:cNvPr id="7" name="Text Box 6"/>
          <p:cNvSpPr txBox="1">
            <a:spLocks noChangeArrowheads="1"/>
          </p:cNvSpPr>
          <p:nvPr/>
        </p:nvSpPr>
        <p:spPr bwMode="auto">
          <a:xfrm>
            <a:off x="2889686" y="3809501"/>
            <a:ext cx="2339102"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r>
              <a:rPr lang="zh-CN" altLang="en-US" sz="2400" dirty="0">
                <a:solidFill>
                  <a:schemeClr val="tx1">
                    <a:lumMod val="75000"/>
                    <a:lumOff val="25000"/>
                  </a:schemeClr>
                </a:solidFill>
                <a:latin typeface="+mn-lt"/>
              </a:rPr>
              <a:t>概念（抽象的）</a:t>
            </a:r>
            <a:endParaRPr lang="en-US" sz="2400" dirty="0">
              <a:solidFill>
                <a:schemeClr val="tx1">
                  <a:lumMod val="75000"/>
                  <a:lumOff val="25000"/>
                </a:schemeClr>
              </a:solidFill>
              <a:latin typeface="+mn-lt"/>
            </a:endParaRPr>
          </a:p>
        </p:txBody>
      </p:sp>
      <p:sp>
        <p:nvSpPr>
          <p:cNvPr id="8" name="Text Box 7"/>
          <p:cNvSpPr txBox="1">
            <a:spLocks noChangeArrowheads="1"/>
          </p:cNvSpPr>
          <p:nvPr/>
        </p:nvSpPr>
        <p:spPr bwMode="auto">
          <a:xfrm>
            <a:off x="6882249" y="3809500"/>
            <a:ext cx="2339102"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r>
              <a:rPr lang="zh-CN" altLang="en-US" sz="2400" dirty="0">
                <a:solidFill>
                  <a:schemeClr val="tx1">
                    <a:lumMod val="75000"/>
                    <a:lumOff val="25000"/>
                  </a:schemeClr>
                </a:solidFill>
                <a:latin typeface="+mn-lt"/>
              </a:rPr>
              <a:t>实践（具体的）</a:t>
            </a:r>
            <a:endParaRPr lang="en-US" sz="2400" dirty="0">
              <a:solidFill>
                <a:schemeClr val="tx1">
                  <a:lumMod val="75000"/>
                  <a:lumOff val="25000"/>
                </a:schemeClr>
              </a:solidFill>
              <a:latin typeface="+mn-lt"/>
            </a:endParaRPr>
          </a:p>
        </p:txBody>
      </p:sp>
      <p:pic>
        <p:nvPicPr>
          <p:cNvPr id="121865"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854200"/>
            <a:ext cx="293687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6" name="Picture 9"/>
          <p:cNvPicPr>
            <a:picLocks noChangeAspect="1"/>
          </p:cNvPicPr>
          <p:nvPr/>
        </p:nvPicPr>
        <p:blipFill>
          <a:blip r:embed="rId4">
            <a:extLst>
              <a:ext uri="{28A0092B-C50C-407E-A947-70E740481C1C}">
                <a14:useLocalDpi xmlns:a14="http://schemas.microsoft.com/office/drawing/2010/main" val="0"/>
              </a:ext>
            </a:extLst>
          </a:blip>
          <a:srcRect l="304" r="9940"/>
          <a:stretch>
            <a:fillRect/>
          </a:stretch>
        </p:blipFill>
        <p:spPr bwMode="auto">
          <a:xfrm>
            <a:off x="6527800" y="1863725"/>
            <a:ext cx="3048000"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zh-CN" altLang="en-US">
                <a:solidFill>
                  <a:srgbClr val="000000"/>
                </a:solidFill>
              </a:rPr>
              <a:t>简单</a:t>
            </a:r>
            <a:r>
              <a:rPr lang="en-US" altLang="en-US">
                <a:solidFill>
                  <a:srgbClr val="000000"/>
                </a:solidFill>
              </a:rPr>
              <a:t>SQL</a:t>
            </a:r>
            <a:r>
              <a:rPr lang="zh-CN" altLang="en-US">
                <a:solidFill>
                  <a:srgbClr val="000000"/>
                </a:solidFill>
              </a:rPr>
              <a:t>查询</a:t>
            </a:r>
            <a:endParaRPr lang="en-US" altLang="zh-CN"/>
          </a:p>
        </p:txBody>
      </p:sp>
      <p:sp>
        <p:nvSpPr>
          <p:cNvPr id="2150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a:t>
            </a:r>
          </a:p>
        </p:txBody>
      </p:sp>
      <p:sp>
        <p:nvSpPr>
          <p:cNvPr id="21513" name="Content Placeholder 7"/>
          <p:cNvSpPr>
            <a:spLocks noGrp="1"/>
          </p:cNvSpPr>
          <p:nvPr>
            <p:ph idx="1"/>
          </p:nvPr>
        </p:nvSpPr>
        <p:spPr>
          <a:xfrm>
            <a:off x="1096963" y="1241425"/>
            <a:ext cx="10058400" cy="774700"/>
          </a:xfrm>
        </p:spPr>
        <p:txBody>
          <a:bodyPr/>
          <a:lstStyle/>
          <a:p>
            <a:pPr marL="0" indent="0">
              <a:buNone/>
            </a:pPr>
            <a:r>
              <a:rPr lang="zh-CN" altLang="en-US" dirty="0">
                <a:solidFill>
                  <a:srgbClr val="000000"/>
                </a:solidFill>
              </a:rPr>
              <a:t>以下所有查询都会得到相同的结果：</a:t>
            </a:r>
            <a:endParaRPr lang="en-US" altLang="zh-CN" dirty="0"/>
          </a:p>
        </p:txBody>
      </p:sp>
      <p:sp>
        <p:nvSpPr>
          <p:cNvPr id="12" name="Rectangle 9"/>
          <p:cNvSpPr/>
          <p:nvPr/>
        </p:nvSpPr>
        <p:spPr>
          <a:xfrm>
            <a:off x="1096963" y="2016125"/>
            <a:ext cx="6096000" cy="101441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0000FF"/>
                </a:solidFill>
                <a:latin typeface="Consolas" panose="020B0609020204030204" pitchFamily="49" charset="0"/>
              </a:rPr>
              <a:t>SELECT</a:t>
            </a:r>
            <a:r>
              <a:rPr lang="en-US" altLang="zh-CN" sz="2000">
                <a:solidFill>
                  <a:srgbClr val="000000"/>
                </a:solidFill>
                <a:latin typeface="Consolas" panose="020B0609020204030204" pitchFamily="49" charset="0"/>
              </a:rPr>
              <a:t> </a:t>
            </a:r>
            <a:r>
              <a:rPr lang="en-US" altLang="zh-CN" sz="2000">
                <a:solidFill>
                  <a:srgbClr val="0D8686"/>
                </a:solidFill>
                <a:latin typeface="Consolas" panose="020B0609020204030204" pitchFamily="49" charset="0"/>
              </a:rPr>
              <a:t>title, year, length, rating</a:t>
            </a: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FROM</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movies</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WHERE</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title</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FF0000"/>
                </a:solidFill>
                <a:latin typeface="Consolas" panose="020B0609020204030204" pitchFamily="49" charset="0"/>
              </a:rPr>
              <a:t>'titanic'</a:t>
            </a:r>
          </a:p>
        </p:txBody>
      </p:sp>
      <p:sp>
        <p:nvSpPr>
          <p:cNvPr id="14" name="Rectangle 10"/>
          <p:cNvSpPr/>
          <p:nvPr/>
        </p:nvSpPr>
        <p:spPr>
          <a:xfrm>
            <a:off x="1096963" y="3687763"/>
            <a:ext cx="6096000" cy="10160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0000FF"/>
                </a:solidFill>
                <a:latin typeface="Consolas" panose="020B0609020204030204" pitchFamily="49" charset="0"/>
              </a:rPr>
              <a:t>select</a:t>
            </a:r>
            <a:r>
              <a:rPr lang="en-US" altLang="zh-CN" sz="2000">
                <a:solidFill>
                  <a:srgbClr val="000000"/>
                </a:solidFill>
                <a:latin typeface="Consolas" panose="020B0609020204030204" pitchFamily="49" charset="0"/>
              </a:rPr>
              <a:t> </a:t>
            </a:r>
            <a:r>
              <a:rPr lang="en-US" altLang="zh-CN" sz="2000">
                <a:solidFill>
                  <a:srgbClr val="0D8686"/>
                </a:solidFill>
                <a:latin typeface="Consolas" panose="020B0609020204030204" pitchFamily="49" charset="0"/>
              </a:rPr>
              <a:t>TITLE, YEAR, LENGTH, RATING</a:t>
            </a: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from</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MOVIES</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where</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TITLE</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FF0000"/>
                </a:solidFill>
                <a:latin typeface="Consolas" panose="020B0609020204030204" pitchFamily="49" charset="0"/>
              </a:rPr>
              <a:t>'TITANIC'</a:t>
            </a:r>
          </a:p>
        </p:txBody>
      </p:sp>
      <p:sp>
        <p:nvSpPr>
          <p:cNvPr id="15" name="Rectangle 12"/>
          <p:cNvSpPr/>
          <p:nvPr/>
        </p:nvSpPr>
        <p:spPr>
          <a:xfrm>
            <a:off x="1096963" y="5360988"/>
            <a:ext cx="10058400" cy="4000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sz="2000" dirty="0">
                <a:solidFill>
                  <a:srgbClr val="0000FF"/>
                </a:solidFill>
                <a:latin typeface="Consolas" panose="020B0609020204030204" pitchFamily="49" charset="0"/>
              </a:rPr>
              <a:t>SELECT</a:t>
            </a:r>
            <a:r>
              <a:rPr lang="en-US" sz="2000" dirty="0">
                <a:solidFill>
                  <a:prstClr val="black"/>
                </a:solidFill>
                <a:latin typeface="Consolas" panose="020B0609020204030204" pitchFamily="49" charset="0"/>
              </a:rPr>
              <a:t> </a:t>
            </a:r>
            <a:r>
              <a:rPr lang="en-US" sz="2000" dirty="0">
                <a:solidFill>
                  <a:srgbClr val="0D8686"/>
                </a:solidFill>
                <a:latin typeface="Consolas" panose="020B0609020204030204" pitchFamily="49" charset="0"/>
              </a:rPr>
              <a:t>title, year, length, rating </a:t>
            </a:r>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a:t>
            </a:r>
            <a:r>
              <a:rPr lang="en-US" sz="2000" dirty="0">
                <a:solidFill>
                  <a:srgbClr val="008080"/>
                </a:solidFill>
                <a:latin typeface="Consolas" panose="020B0609020204030204" pitchFamily="49" charset="0"/>
              </a:rPr>
              <a:t>movies </a:t>
            </a:r>
            <a:r>
              <a:rPr lang="en-US" sz="2000" dirty="0">
                <a:solidFill>
                  <a:srgbClr val="0000FF"/>
                </a:solidFill>
                <a:latin typeface="Consolas" panose="020B0609020204030204" pitchFamily="49" charset="0"/>
              </a:rPr>
              <a:t>WHERE</a:t>
            </a:r>
            <a:r>
              <a:rPr lang="en-US" sz="2000" dirty="0">
                <a:solidFill>
                  <a:prstClr val="black"/>
                </a:solidFill>
                <a:latin typeface="Consolas" panose="020B0609020204030204" pitchFamily="49" charset="0"/>
              </a:rPr>
              <a:t> </a:t>
            </a:r>
            <a:r>
              <a:rPr lang="en-US" sz="2000" dirty="0">
                <a:solidFill>
                  <a:srgbClr val="008080"/>
                </a:solidFill>
                <a:latin typeface="Consolas" panose="020B0609020204030204" pitchFamily="49" charset="0"/>
              </a:rPr>
              <a:t>title</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'titanic'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zh-CN" altLang="en-US">
                <a:solidFill>
                  <a:srgbClr val="000000"/>
                </a:solidFill>
              </a:rPr>
              <a:t>简单</a:t>
            </a:r>
            <a:r>
              <a:rPr lang="en-US" altLang="en-US">
                <a:solidFill>
                  <a:srgbClr val="000000"/>
                </a:solidFill>
              </a:rPr>
              <a:t>SQL</a:t>
            </a:r>
            <a:r>
              <a:rPr lang="zh-CN" altLang="en-US">
                <a:solidFill>
                  <a:srgbClr val="000000"/>
                </a:solidFill>
              </a:rPr>
              <a:t>查询</a:t>
            </a:r>
            <a:endParaRPr lang="en-US" altLang="zh-CN"/>
          </a:p>
        </p:txBody>
      </p:sp>
      <p:sp>
        <p:nvSpPr>
          <p:cNvPr id="2355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a:t>
            </a:r>
          </a:p>
        </p:txBody>
      </p:sp>
      <p:graphicFrame>
        <p:nvGraphicFramePr>
          <p:cNvPr id="9" name="Content Placeholder 8"/>
          <p:cNvGraphicFramePr>
            <a:graphicFrameLocks noGrp="1"/>
          </p:cNvGraphicFramePr>
          <p:nvPr>
            <p:ph idx="1"/>
          </p:nvPr>
        </p:nvGraphicFramePr>
        <p:xfrm>
          <a:off x="1366838" y="1327150"/>
          <a:ext cx="9518650" cy="2026920"/>
        </p:xfrm>
        <a:graphic>
          <a:graphicData uri="http://schemas.openxmlformats.org/drawingml/2006/table">
            <a:tbl>
              <a:tblPr/>
              <a:tblGrid>
                <a:gridCol w="228600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1006475">
                  <a:extLst>
                    <a:ext uri="{9D8B030D-6E8A-4147-A177-3AD203B41FA5}">
                      <a16:colId xmlns:a16="http://schemas.microsoft.com/office/drawing/2014/main" val="20003"/>
                    </a:ext>
                  </a:extLst>
                </a:gridCol>
                <a:gridCol w="817562">
                  <a:extLst>
                    <a:ext uri="{9D8B030D-6E8A-4147-A177-3AD203B41FA5}">
                      <a16:colId xmlns:a16="http://schemas.microsoft.com/office/drawing/2014/main" val="20004"/>
                    </a:ext>
                  </a:extLst>
                </a:gridCol>
                <a:gridCol w="819150">
                  <a:extLst>
                    <a:ext uri="{9D8B030D-6E8A-4147-A177-3AD203B41FA5}">
                      <a16:colId xmlns:a16="http://schemas.microsoft.com/office/drawing/2014/main" val="20005"/>
                    </a:ext>
                  </a:extLst>
                </a:gridCol>
                <a:gridCol w="819150">
                  <a:extLst>
                    <a:ext uri="{9D8B030D-6E8A-4147-A177-3AD203B41FA5}">
                      <a16:colId xmlns:a16="http://schemas.microsoft.com/office/drawing/2014/main" val="20006"/>
                    </a:ext>
                  </a:extLst>
                </a:gridCol>
                <a:gridCol w="2132013">
                  <a:extLst>
                    <a:ext uri="{9D8B030D-6E8A-4147-A177-3AD203B41FA5}">
                      <a16:colId xmlns:a16="http://schemas.microsoft.com/office/drawing/2014/main" val="20007"/>
                    </a:ext>
                  </a:extLst>
                </a:gridCol>
              </a:tblGrid>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Calibri" panose="020F0502020204030204" pitchFamily="34" charset="0"/>
                          <a:ea typeface="宋体" panose="02010600030101010101" pitchFamily="2" charset="-122"/>
                        </a:rPr>
                        <a:t>title</a:t>
                      </a:r>
                      <a:endPar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Calibri" panose="020F0502020204030204" pitchFamily="34" charset="0"/>
                          <a:ea typeface="宋体" panose="02010600030101010101" pitchFamily="2" charset="-122"/>
                        </a:rPr>
                        <a:t>year</a:t>
                      </a:r>
                      <a:endPar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Calibri" panose="020F0502020204030204" pitchFamily="34" charset="0"/>
                          <a:ea typeface="宋体" panose="02010600030101010101" pitchFamily="2" charset="-122"/>
                        </a:rPr>
                        <a:t>length</a:t>
                      </a:r>
                      <a:endPar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Calibri" panose="020F0502020204030204" pitchFamily="34" charset="0"/>
                          <a:ea typeface="宋体" panose="02010600030101010101" pitchFamily="2" charset="-122"/>
                        </a:rPr>
                        <a:t>budget</a:t>
                      </a:r>
                      <a:endPar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Calibri" panose="020F0502020204030204" pitchFamily="34" charset="0"/>
                          <a:ea typeface="宋体" panose="02010600030101010101" pitchFamily="2" charset="-122"/>
                        </a:rPr>
                        <a:t>rating</a:t>
                      </a:r>
                      <a:endPar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Calibri" panose="020F0502020204030204" pitchFamily="34" charset="0"/>
                          <a:ea typeface="宋体" panose="02010600030101010101" pitchFamily="2" charset="-122"/>
                        </a:rPr>
                        <a:t>votes</a:t>
                      </a:r>
                      <a:endPar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Calibri" panose="020F0502020204030204" pitchFamily="34" charset="0"/>
                          <a:ea typeface="宋体" panose="02010600030101010101" pitchFamily="2" charset="-122"/>
                        </a:rPr>
                        <a:t>mpaa</a:t>
                      </a:r>
                      <a:endPar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Calibri" panose="020F0502020204030204" pitchFamily="34" charset="0"/>
                          <a:ea typeface="宋体" panose="02010600030101010101" pitchFamily="2" charset="-122"/>
                        </a:rPr>
                        <a:t>genres</a:t>
                      </a:r>
                      <a:endPar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'G' Men</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1935</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85</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450000</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7.2</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281</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NULL</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Drama</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'Manos' the Hands of Fate</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1966</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74</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19000</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1.6</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7996</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NULL</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'Til There Was You</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1997</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113</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23000000</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4.8</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799</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PG-13</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Comedy, Romance</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.com for Murder</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2002</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96</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5000000</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3.7</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271</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NULL</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4"/>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10 Things I Hate About You</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1999</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97</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16000000</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6.7</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19095</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PG-13</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Comedy, Romance</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5"/>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100 Mile Rule</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2002</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98</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1100000</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5.6</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181</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R</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Comedy</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6"/>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7"/>
                  </a:ext>
                </a:extLst>
              </a:tr>
            </a:tbl>
          </a:graphicData>
        </a:graphic>
      </p:graphicFrame>
      <p:graphicFrame>
        <p:nvGraphicFramePr>
          <p:cNvPr id="12" name="Table 11"/>
          <p:cNvGraphicFramePr>
            <a:graphicFrameLocks noGrp="1"/>
          </p:cNvGraphicFramePr>
          <p:nvPr/>
        </p:nvGraphicFramePr>
        <p:xfrm>
          <a:off x="1366838" y="5400675"/>
          <a:ext cx="9518650" cy="567690"/>
        </p:xfrm>
        <a:graphic>
          <a:graphicData uri="http://schemas.openxmlformats.org/drawingml/2006/table">
            <a:tbl>
              <a:tblPr/>
              <a:tblGrid>
                <a:gridCol w="1581150">
                  <a:extLst>
                    <a:ext uri="{9D8B030D-6E8A-4147-A177-3AD203B41FA5}">
                      <a16:colId xmlns:a16="http://schemas.microsoft.com/office/drawing/2014/main" val="20000"/>
                    </a:ext>
                  </a:extLst>
                </a:gridCol>
                <a:gridCol w="923925">
                  <a:extLst>
                    <a:ext uri="{9D8B030D-6E8A-4147-A177-3AD203B41FA5}">
                      <a16:colId xmlns:a16="http://schemas.microsoft.com/office/drawing/2014/main" val="20001"/>
                    </a:ext>
                  </a:extLst>
                </a:gridCol>
                <a:gridCol w="923925">
                  <a:extLst>
                    <a:ext uri="{9D8B030D-6E8A-4147-A177-3AD203B41FA5}">
                      <a16:colId xmlns:a16="http://schemas.microsoft.com/office/drawing/2014/main" val="20002"/>
                    </a:ext>
                  </a:extLst>
                </a:gridCol>
                <a:gridCol w="1268412">
                  <a:extLst>
                    <a:ext uri="{9D8B030D-6E8A-4147-A177-3AD203B41FA5}">
                      <a16:colId xmlns:a16="http://schemas.microsoft.com/office/drawing/2014/main" val="20003"/>
                    </a:ext>
                  </a:extLst>
                </a:gridCol>
                <a:gridCol w="896938">
                  <a:extLst>
                    <a:ext uri="{9D8B030D-6E8A-4147-A177-3AD203B41FA5}">
                      <a16:colId xmlns:a16="http://schemas.microsoft.com/office/drawing/2014/main" val="20004"/>
                    </a:ext>
                  </a:extLst>
                </a:gridCol>
                <a:gridCol w="895350">
                  <a:extLst>
                    <a:ext uri="{9D8B030D-6E8A-4147-A177-3AD203B41FA5}">
                      <a16:colId xmlns:a16="http://schemas.microsoft.com/office/drawing/2014/main" val="20005"/>
                    </a:ext>
                  </a:extLst>
                </a:gridCol>
                <a:gridCol w="896937">
                  <a:extLst>
                    <a:ext uri="{9D8B030D-6E8A-4147-A177-3AD203B41FA5}">
                      <a16:colId xmlns:a16="http://schemas.microsoft.com/office/drawing/2014/main" val="20006"/>
                    </a:ext>
                  </a:extLst>
                </a:gridCol>
                <a:gridCol w="2132013">
                  <a:extLst>
                    <a:ext uri="{9D8B030D-6E8A-4147-A177-3AD203B41FA5}">
                      <a16:colId xmlns:a16="http://schemas.microsoft.com/office/drawing/2014/main" val="20007"/>
                    </a:ext>
                  </a:extLst>
                </a:gridCol>
              </a:tblGrid>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title</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year</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length</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budget</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rating</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votes</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mpaa</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genres</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Titanic</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1997</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194</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200000000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6.9</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90195</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PG-13</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Drama, Romance</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bl>
          </a:graphicData>
        </a:graphic>
      </p:graphicFrame>
      <p:sp>
        <p:nvSpPr>
          <p:cNvPr id="14" name="Down Arrow 13"/>
          <p:cNvSpPr/>
          <p:nvPr/>
        </p:nvSpPr>
        <p:spPr>
          <a:xfrm>
            <a:off x="8085138" y="3806825"/>
            <a:ext cx="234950" cy="1168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zh-CN">
              <a:solidFill>
                <a:srgbClr val="FFFFFF"/>
              </a:solidFill>
            </a:endParaRPr>
          </a:p>
        </p:txBody>
      </p:sp>
      <p:sp>
        <p:nvSpPr>
          <p:cNvPr id="11" name="Rectangle 9"/>
          <p:cNvSpPr/>
          <p:nvPr/>
        </p:nvSpPr>
        <p:spPr>
          <a:xfrm>
            <a:off x="1096963" y="3883025"/>
            <a:ext cx="6096000" cy="10160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0000FF"/>
                </a:solidFill>
                <a:latin typeface="Consolas" panose="020B0609020204030204" pitchFamily="49" charset="0"/>
              </a:rPr>
              <a:t>SELECT</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FROM</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movies</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WHERE</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title</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FF0000"/>
                </a:solidFill>
                <a:latin typeface="Consolas" panose="020B0609020204030204" pitchFamily="49" charset="0"/>
              </a:rPr>
              <a:t>'titanic'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zh-CN" altLang="en-US">
                <a:solidFill>
                  <a:srgbClr val="000000"/>
                </a:solidFill>
              </a:rPr>
              <a:t>简单</a:t>
            </a:r>
            <a:r>
              <a:rPr lang="en-US" altLang="en-US">
                <a:solidFill>
                  <a:srgbClr val="000000"/>
                </a:solidFill>
              </a:rPr>
              <a:t>SQL</a:t>
            </a:r>
            <a:r>
              <a:rPr lang="zh-CN" altLang="en-US">
                <a:solidFill>
                  <a:srgbClr val="000000"/>
                </a:solidFill>
              </a:rPr>
              <a:t>查询</a:t>
            </a:r>
            <a:endParaRPr lang="en-US" altLang="zh-CN"/>
          </a:p>
        </p:txBody>
      </p:sp>
      <p:sp>
        <p:nvSpPr>
          <p:cNvPr id="25603" name="Content Placeholder 2"/>
          <p:cNvSpPr>
            <a:spLocks noGrp="1"/>
          </p:cNvSpPr>
          <p:nvPr>
            <p:ph idx="1"/>
          </p:nvPr>
        </p:nvSpPr>
        <p:spPr/>
        <p:txBody>
          <a:bodyPr/>
          <a:lstStyle/>
          <a:p>
            <a:pPr marL="0" indent="0">
              <a:buNone/>
            </a:pPr>
            <a:r>
              <a:rPr lang="zh-CN" altLang="en-US" dirty="0"/>
              <a:t>输入模式：</a:t>
            </a:r>
          </a:p>
          <a:p>
            <a:pPr marL="0" indent="0">
              <a:buNone/>
            </a:pPr>
            <a:r>
              <a:rPr lang="en-US" altLang="zh-CN" sz="2400" dirty="0">
                <a:solidFill>
                  <a:schemeClr val="accent2"/>
                </a:solidFill>
              </a:rPr>
              <a:t> Movies(</a:t>
            </a:r>
            <a:r>
              <a:rPr lang="en-US" altLang="zh-CN" sz="2400" u="sng" dirty="0">
                <a:solidFill>
                  <a:schemeClr val="accent2"/>
                </a:solidFill>
              </a:rPr>
              <a:t>title</a:t>
            </a:r>
            <a:r>
              <a:rPr lang="en-US" altLang="zh-CN" sz="2400" dirty="0">
                <a:solidFill>
                  <a:schemeClr val="accent2"/>
                </a:solidFill>
              </a:rPr>
              <a:t>, year, length, budget, rating, votes, </a:t>
            </a:r>
            <a:r>
              <a:rPr lang="en-US" altLang="zh-CN" sz="2400" dirty="0" err="1">
                <a:solidFill>
                  <a:schemeClr val="accent2"/>
                </a:solidFill>
              </a:rPr>
              <a:t>mpaa</a:t>
            </a:r>
            <a:r>
              <a:rPr lang="en-US" altLang="zh-CN" sz="2400" dirty="0">
                <a:solidFill>
                  <a:schemeClr val="accent2"/>
                </a:solidFill>
              </a:rPr>
              <a:t>, genre)</a:t>
            </a:r>
          </a:p>
          <a:p>
            <a:endParaRPr lang="en-US" altLang="zh-CN" sz="2400" dirty="0">
              <a:solidFill>
                <a:schemeClr val="accent2"/>
              </a:solidFill>
            </a:endParaRPr>
          </a:p>
          <a:p>
            <a:endParaRPr lang="en-US" altLang="zh-CN" sz="2400" dirty="0">
              <a:solidFill>
                <a:schemeClr val="accent2"/>
              </a:solidFill>
            </a:endParaRPr>
          </a:p>
          <a:p>
            <a:r>
              <a:rPr lang="zh-CN" altLang="en-US" dirty="0"/>
              <a:t> </a:t>
            </a:r>
          </a:p>
          <a:p>
            <a:r>
              <a:rPr lang="zh-CN" altLang="en-US" dirty="0"/>
              <a:t> </a:t>
            </a:r>
          </a:p>
          <a:p>
            <a:pPr marL="0" indent="0">
              <a:buNone/>
            </a:pPr>
            <a:r>
              <a:rPr lang="zh-CN" altLang="en-US" dirty="0"/>
              <a:t>输出模式：</a:t>
            </a:r>
          </a:p>
          <a:p>
            <a:pPr lvl="0">
              <a:buClr>
                <a:srgbClr val="1CADE4"/>
              </a:buClr>
            </a:pPr>
            <a:r>
              <a:rPr lang="en-US" altLang="zh-CN" sz="2400" dirty="0">
                <a:solidFill>
                  <a:srgbClr val="2683C6"/>
                </a:solidFill>
              </a:rPr>
              <a:t>Result(</a:t>
            </a:r>
            <a:r>
              <a:rPr lang="en-US" altLang="zh-CN" sz="2400" u="sng" dirty="0">
                <a:solidFill>
                  <a:srgbClr val="2683C6"/>
                </a:solidFill>
              </a:rPr>
              <a:t>title</a:t>
            </a:r>
            <a:r>
              <a:rPr lang="en-US" altLang="zh-CN" sz="2400" dirty="0">
                <a:solidFill>
                  <a:srgbClr val="2683C6"/>
                </a:solidFill>
              </a:rPr>
              <a:t>, year, length, rating)</a:t>
            </a:r>
          </a:p>
        </p:txBody>
      </p:sp>
      <p:sp>
        <p:nvSpPr>
          <p:cNvPr id="2560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8</a:t>
            </a:r>
          </a:p>
        </p:txBody>
      </p:sp>
      <p:sp>
        <p:nvSpPr>
          <p:cNvPr id="8" name="Rectangle 6"/>
          <p:cNvSpPr/>
          <p:nvPr/>
        </p:nvSpPr>
        <p:spPr>
          <a:xfrm>
            <a:off x="1096963" y="2755900"/>
            <a:ext cx="6096000" cy="101441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a:solidFill>
                  <a:srgbClr val="0000FF"/>
                </a:solidFill>
                <a:latin typeface="Consolas" panose="020B0609020204030204" pitchFamily="49" charset="0"/>
              </a:rPr>
              <a:t>SELECT</a:t>
            </a:r>
            <a:r>
              <a:rPr lang="en-US" altLang="zh-CN" sz="2000">
                <a:solidFill>
                  <a:srgbClr val="000000"/>
                </a:solidFill>
                <a:latin typeface="Consolas" panose="020B0609020204030204" pitchFamily="49" charset="0"/>
              </a:rPr>
              <a:t> </a:t>
            </a:r>
            <a:r>
              <a:rPr lang="en-US" altLang="zh-CN" sz="2000">
                <a:solidFill>
                  <a:srgbClr val="0D8686"/>
                </a:solidFill>
                <a:latin typeface="Consolas" panose="020B0609020204030204" pitchFamily="49" charset="0"/>
              </a:rPr>
              <a:t>title, year, length, rating</a:t>
            </a: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FROM</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movies</a:t>
            </a:r>
            <a:endParaRPr lang="en-US" altLang="zh-CN" sz="2000">
              <a:solidFill>
                <a:srgbClr val="000000"/>
              </a:solidFill>
              <a:latin typeface="Consolas" panose="020B0609020204030204" pitchFamily="49" charset="0"/>
            </a:endParaRPr>
          </a:p>
          <a:p>
            <a:pPr eaLnBrk="1" hangingPunct="1"/>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WHERE</a:t>
            </a:r>
            <a:r>
              <a:rPr lang="en-US" altLang="zh-CN" sz="2000">
                <a:solidFill>
                  <a:srgbClr val="000000"/>
                </a:solidFill>
                <a:latin typeface="Consolas" panose="020B0609020204030204" pitchFamily="49" charset="0"/>
              </a:rPr>
              <a:t> </a:t>
            </a:r>
            <a:r>
              <a:rPr lang="en-US" altLang="zh-CN" sz="2000">
                <a:solidFill>
                  <a:srgbClr val="008080"/>
                </a:solidFill>
                <a:latin typeface="Consolas" panose="020B0609020204030204" pitchFamily="49" charset="0"/>
              </a:rPr>
              <a:t>title</a:t>
            </a:r>
            <a:r>
              <a:rPr lang="en-US" altLang="zh-CN" sz="2000">
                <a:solidFill>
                  <a:srgbClr val="000000"/>
                </a:solidFill>
                <a:latin typeface="Consolas" panose="020B0609020204030204" pitchFamily="49" charset="0"/>
              </a:rPr>
              <a:t> </a:t>
            </a:r>
            <a:r>
              <a:rPr lang="en-US" altLang="zh-CN" sz="2000">
                <a:solidFill>
                  <a:srgbClr val="808080"/>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FF0000"/>
                </a:solidFill>
                <a:latin typeface="Consolas" panose="020B0609020204030204" pitchFamily="49" charset="0"/>
              </a:rPr>
              <a:t>'titanic'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SQL</a:t>
            </a:r>
            <a:r>
              <a:rPr lang="zh-CN" altLang="en-US" dirty="0">
                <a:solidFill>
                  <a:schemeClr val="tx1">
                    <a:lumMod val="75000"/>
                    <a:lumOff val="25000"/>
                  </a:schemeClr>
                </a:solidFill>
              </a:rPr>
              <a:t>中的投影</a:t>
            </a:r>
            <a:endParaRPr lang="en-US" dirty="0">
              <a:solidFill>
                <a:schemeClr val="tx1">
                  <a:lumMod val="75000"/>
                  <a:lumOff val="25000"/>
                </a:schemeClr>
              </a:solidFill>
            </a:endParaRPr>
          </a:p>
        </p:txBody>
      </p:sp>
      <p:sp>
        <p:nvSpPr>
          <p:cNvPr id="27651" name="Content Placeholder 2"/>
          <p:cNvSpPr>
            <a:spLocks noGrp="1"/>
          </p:cNvSpPr>
          <p:nvPr>
            <p:ph idx="1"/>
          </p:nvPr>
        </p:nvSpPr>
        <p:spPr>
          <a:xfrm>
            <a:off x="1096963" y="1241425"/>
            <a:ext cx="10058400" cy="1446213"/>
          </a:xfrm>
        </p:spPr>
        <p:txBody>
          <a:bodyPr/>
          <a:lstStyle/>
          <a:p>
            <a:r>
              <a:rPr lang="zh-CN" altLang="en-US" dirty="0"/>
              <a:t>在结果中重命名列</a:t>
            </a:r>
            <a:endParaRPr lang="en-US" altLang="zh-CN" dirty="0"/>
          </a:p>
        </p:txBody>
      </p:sp>
      <p:sp>
        <p:nvSpPr>
          <p:cNvPr id="2765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17</a:t>
            </a:r>
            <a:r>
              <a:rPr lang="zh-CN" altLang="en-US">
                <a:solidFill>
                  <a:srgbClr val="FFFFFF"/>
                </a:solidFill>
              </a:rPr>
              <a:t>日</a:t>
            </a:r>
            <a:endParaRPr lang="en-US" altLang="zh-CN">
              <a:solidFill>
                <a:srgbClr val="FFFFFF"/>
              </a:solidFill>
            </a:endParaRPr>
          </a:p>
        </p:txBody>
      </p:sp>
      <p:sp>
        <p:nvSpPr>
          <p:cNvPr id="5" name="Footer Placeholder 4"/>
          <p:cNvSpPr>
            <a:spLocks noGrp="1"/>
          </p:cNvSpPr>
          <p:nvPr>
            <p:ph type="ftr" sz="quarter" idx="11"/>
          </p:nvPr>
        </p:nvSpPr>
        <p:spPr/>
        <p:txBody>
          <a:bodyPr/>
          <a:lstStyle/>
          <a:p>
            <a:pPr>
              <a:defRPr/>
            </a:pPr>
            <a:r>
              <a:rPr lang="zh-CN" altLang="en-US"/>
              <a:t>交通大数据分析</a:t>
            </a:r>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9</a:t>
            </a:r>
          </a:p>
        </p:txBody>
      </p:sp>
      <p:graphicFrame>
        <p:nvGraphicFramePr>
          <p:cNvPr id="8" name="Table 7"/>
          <p:cNvGraphicFramePr>
            <a:graphicFrameLocks noGrp="1"/>
          </p:cNvGraphicFramePr>
          <p:nvPr/>
        </p:nvGraphicFramePr>
        <p:xfrm>
          <a:off x="1096963" y="4905375"/>
          <a:ext cx="6237287" cy="628650"/>
        </p:xfrm>
        <a:graphic>
          <a:graphicData uri="http://schemas.openxmlformats.org/drawingml/2006/table">
            <a:tbl>
              <a:tblPr/>
              <a:tblGrid>
                <a:gridCol w="1425575">
                  <a:extLst>
                    <a:ext uri="{9D8B030D-6E8A-4147-A177-3AD203B41FA5}">
                      <a16:colId xmlns:a16="http://schemas.microsoft.com/office/drawing/2014/main" val="20000"/>
                    </a:ext>
                  </a:extLst>
                </a:gridCol>
                <a:gridCol w="1425575">
                  <a:extLst>
                    <a:ext uri="{9D8B030D-6E8A-4147-A177-3AD203B41FA5}">
                      <a16:colId xmlns:a16="http://schemas.microsoft.com/office/drawing/2014/main" val="20001"/>
                    </a:ext>
                  </a:extLst>
                </a:gridCol>
                <a:gridCol w="1425575">
                  <a:extLst>
                    <a:ext uri="{9D8B030D-6E8A-4147-A177-3AD203B41FA5}">
                      <a16:colId xmlns:a16="http://schemas.microsoft.com/office/drawing/2014/main" val="20002"/>
                    </a:ext>
                  </a:extLst>
                </a:gridCol>
                <a:gridCol w="1960562">
                  <a:extLst>
                    <a:ext uri="{9D8B030D-6E8A-4147-A177-3AD203B41FA5}">
                      <a16:colId xmlns:a16="http://schemas.microsoft.com/office/drawing/2014/main" val="20003"/>
                    </a:ext>
                  </a:extLst>
                </a:gridCol>
              </a:tblGrid>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Name</a:t>
                      </a:r>
                      <a:endPar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year</a:t>
                      </a:r>
                      <a:endPar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Duration</a:t>
                      </a:r>
                      <a:endPar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rating</a:t>
                      </a:r>
                      <a:endPar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905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Titanic</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1997</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194</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6.9</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bl>
          </a:graphicData>
        </a:graphic>
      </p:graphicFrame>
      <p:sp>
        <p:nvSpPr>
          <p:cNvPr id="9" name="Down Arrow 8"/>
          <p:cNvSpPr/>
          <p:nvPr/>
        </p:nvSpPr>
        <p:spPr>
          <a:xfrm>
            <a:off x="1925638" y="3373438"/>
            <a:ext cx="236537" cy="1168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zh-CN">
              <a:solidFill>
                <a:srgbClr val="FFFFFF"/>
              </a:solidFill>
            </a:endParaRPr>
          </a:p>
        </p:txBody>
      </p:sp>
      <p:sp>
        <p:nvSpPr>
          <p:cNvPr id="10" name="Rectangle 6"/>
          <p:cNvSpPr/>
          <p:nvPr/>
        </p:nvSpPr>
        <p:spPr>
          <a:xfrm>
            <a:off x="1096963" y="2085975"/>
            <a:ext cx="8351837" cy="10160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2000" dirty="0">
                <a:solidFill>
                  <a:srgbClr val="0000FF"/>
                </a:solidFill>
                <a:latin typeface="Consolas" panose="020B0609020204030204" pitchFamily="49" charset="0"/>
              </a:rPr>
              <a:t>SELECT</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title</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AS</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Name</a:t>
            </a:r>
            <a:r>
              <a:rPr lang="en-US" altLang="zh-CN" sz="2000" dirty="0">
                <a:solidFill>
                  <a:srgbClr val="808080"/>
                </a:solidFill>
                <a:latin typeface="Consolas" panose="020B0609020204030204" pitchFamily="49" charset="0"/>
              </a:rPr>
              <a:t>,</a:t>
            </a:r>
            <a:r>
              <a:rPr lang="en-US" altLang="zh-CN" sz="2000" dirty="0">
                <a:solidFill>
                  <a:srgbClr val="000000"/>
                </a:solidFill>
                <a:latin typeface="Consolas" panose="020B0609020204030204" pitchFamily="49" charset="0"/>
              </a:rPr>
              <a:t> </a:t>
            </a:r>
            <a:r>
              <a:rPr lang="en-US" altLang="zh-CN" sz="2000" dirty="0">
                <a:solidFill>
                  <a:srgbClr val="0D8686"/>
                </a:solidFill>
                <a:latin typeface="Consolas" panose="020B0609020204030204" pitchFamily="49" charset="0"/>
              </a:rPr>
              <a:t>year</a:t>
            </a:r>
            <a:r>
              <a:rPr lang="en-US" altLang="zh-CN" sz="2000" dirty="0">
                <a:solidFill>
                  <a:srgbClr val="808080"/>
                </a:solidFill>
                <a:latin typeface="Consolas" panose="020B0609020204030204" pitchFamily="49" charset="0"/>
              </a:rPr>
              <a:t>,</a:t>
            </a:r>
            <a:r>
              <a:rPr lang="en-US" altLang="zh-CN" sz="2000" dirty="0">
                <a:solidFill>
                  <a:srgbClr val="000000"/>
                </a:solidFill>
                <a:latin typeface="Consolas" panose="020B0609020204030204" pitchFamily="49" charset="0"/>
              </a:rPr>
              <a:t> </a:t>
            </a:r>
            <a:r>
              <a:rPr lang="en-US" altLang="zh-CN" sz="2000" dirty="0">
                <a:solidFill>
                  <a:srgbClr val="0D8686"/>
                </a:solidFill>
                <a:latin typeface="Consolas" panose="020B0609020204030204" pitchFamily="49" charset="0"/>
              </a:rPr>
              <a:t>length</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AS</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Duration</a:t>
            </a:r>
            <a:r>
              <a:rPr lang="en-US" altLang="zh-CN" sz="2000" dirty="0">
                <a:solidFill>
                  <a:srgbClr val="808080"/>
                </a:solidFill>
                <a:latin typeface="Consolas" panose="020B0609020204030204" pitchFamily="49" charset="0"/>
              </a:rPr>
              <a:t>,</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rating</a:t>
            </a:r>
            <a:endParaRPr lang="en-US" altLang="zh-CN" sz="2000" dirty="0">
              <a:solidFill>
                <a:srgbClr val="000000"/>
              </a:solidFill>
              <a:latin typeface="Consolas" panose="020B0609020204030204" pitchFamily="49" charset="0"/>
            </a:endParaRPr>
          </a:p>
          <a:p>
            <a:pPr eaLnBrk="1" hangingPunct="1"/>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FROM</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movies</a:t>
            </a:r>
            <a:endParaRPr lang="en-US" altLang="zh-CN" sz="2000" dirty="0">
              <a:solidFill>
                <a:srgbClr val="000000"/>
              </a:solidFill>
              <a:latin typeface="Consolas" panose="020B0609020204030204" pitchFamily="49" charset="0"/>
            </a:endParaRPr>
          </a:p>
          <a:p>
            <a:pPr eaLnBrk="1" hangingPunct="1"/>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WHERE</a:t>
            </a:r>
            <a:r>
              <a:rPr lang="en-US" altLang="zh-CN" sz="2000" dirty="0">
                <a:solidFill>
                  <a:srgbClr val="000000"/>
                </a:solidFill>
                <a:latin typeface="Consolas" panose="020B0609020204030204" pitchFamily="49" charset="0"/>
              </a:rPr>
              <a:t> </a:t>
            </a:r>
            <a:r>
              <a:rPr lang="en-US" altLang="zh-CN" sz="2000" dirty="0">
                <a:solidFill>
                  <a:srgbClr val="008080"/>
                </a:solidFill>
                <a:latin typeface="Consolas" panose="020B0609020204030204" pitchFamily="49" charset="0"/>
              </a:rPr>
              <a:t>title</a:t>
            </a:r>
            <a:r>
              <a:rPr lang="en-US" altLang="zh-CN" sz="2000" dirty="0">
                <a:solidFill>
                  <a:srgbClr val="000000"/>
                </a:solidFill>
                <a:latin typeface="Consolas" panose="020B0609020204030204" pitchFamily="49" charset="0"/>
              </a:rPr>
              <a:t> </a:t>
            </a:r>
            <a:r>
              <a:rPr lang="en-US" altLang="zh-CN" sz="2000" dirty="0">
                <a:solidFill>
                  <a:srgbClr val="808080"/>
                </a:solidFill>
                <a:latin typeface="Consolas" panose="020B0609020204030204" pitchFamily="49" charset="0"/>
              </a:rPr>
              <a:t>=</a:t>
            </a:r>
            <a:r>
              <a:rPr lang="en-US" altLang="zh-CN" sz="2000" dirty="0">
                <a:solidFill>
                  <a:srgbClr val="000000"/>
                </a:solidFill>
                <a:latin typeface="Consolas" panose="020B0609020204030204" pitchFamily="49" charset="0"/>
              </a:rPr>
              <a:t> </a:t>
            </a:r>
            <a:r>
              <a:rPr lang="en-US" altLang="zh-CN" sz="2000" dirty="0">
                <a:solidFill>
                  <a:srgbClr val="FF0000"/>
                </a:solidFill>
                <a:latin typeface="Consolas" panose="020B0609020204030204" pitchFamily="49" charset="0"/>
              </a:rPr>
              <a:t>'titanic'</a:t>
            </a:r>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25554</TotalTime>
  <Words>11551</Words>
  <Application>Microsoft Office PowerPoint</Application>
  <PresentationFormat>宽屏</PresentationFormat>
  <Paragraphs>1854</Paragraphs>
  <Slides>55</Slides>
  <Notes>55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55</vt:i4>
      </vt:variant>
    </vt:vector>
  </HeadingPairs>
  <TitlesOfParts>
    <vt:vector size="70" baseType="lpstr">
      <vt:lpstr>等线</vt:lpstr>
      <vt:lpstr>宋体</vt:lpstr>
      <vt:lpstr>微软雅黑</vt:lpstr>
      <vt:lpstr>新宋体</vt:lpstr>
      <vt:lpstr>Arial</vt:lpstr>
      <vt:lpstr>Calibri</vt:lpstr>
      <vt:lpstr>Calibri Light</vt:lpstr>
      <vt:lpstr>Cambria Math</vt:lpstr>
      <vt:lpstr>Comic Sans MS</vt:lpstr>
      <vt:lpstr>Consolas</vt:lpstr>
      <vt:lpstr>Lucida Sans</vt:lpstr>
      <vt:lpstr>Segoe UI</vt:lpstr>
      <vt:lpstr>Times New Roman</vt:lpstr>
      <vt:lpstr>Wingdings</vt:lpstr>
      <vt:lpstr>Retrospect</vt:lpstr>
      <vt:lpstr>结构化查询语言（SQL）I</vt:lpstr>
      <vt:lpstr>SQL历史</vt:lpstr>
      <vt:lpstr>SQL简介</vt:lpstr>
      <vt:lpstr>简单SQL查询</vt:lpstr>
      <vt:lpstr>简单SQL查询</vt:lpstr>
      <vt:lpstr>简单SQL查询</vt:lpstr>
      <vt:lpstr>简单SQL查询</vt:lpstr>
      <vt:lpstr>简单SQL查询</vt:lpstr>
      <vt:lpstr>SQL中的投影</vt:lpstr>
      <vt:lpstr>SQL中的选择</vt:lpstr>
      <vt:lpstr>SQL中的选择</vt:lpstr>
      <vt:lpstr>SQL中的选择</vt:lpstr>
      <vt:lpstr>SQL中的选择</vt:lpstr>
      <vt:lpstr>SQL中的选择</vt:lpstr>
      <vt:lpstr>对结果排序</vt:lpstr>
      <vt:lpstr>对结果排序</vt:lpstr>
      <vt:lpstr>对结果排序</vt:lpstr>
      <vt:lpstr>消除重复</vt:lpstr>
      <vt:lpstr>SQL中的联接</vt:lpstr>
      <vt:lpstr>SQL中的联接</vt:lpstr>
      <vt:lpstr>SQL中的联接</vt:lpstr>
      <vt:lpstr>SQL中的联接</vt:lpstr>
      <vt:lpstr>SQL中的联接</vt:lpstr>
      <vt:lpstr>SQL中的联接</vt:lpstr>
      <vt:lpstr>SQL中的联接</vt:lpstr>
      <vt:lpstr>SQL中的联接</vt:lpstr>
      <vt:lpstr>SQL中的联接</vt:lpstr>
      <vt:lpstr>内部联接</vt:lpstr>
      <vt:lpstr>交叉连接</vt:lpstr>
      <vt:lpstr>交叉连接</vt:lpstr>
      <vt:lpstr>交叉连接</vt:lpstr>
      <vt:lpstr>交叉连接</vt:lpstr>
      <vt:lpstr>θ-连接</vt:lpstr>
      <vt:lpstr>θ-连接</vt:lpstr>
      <vt:lpstr>自然连接</vt:lpstr>
      <vt:lpstr>消除属性歧义</vt:lpstr>
      <vt:lpstr>外部联接</vt:lpstr>
      <vt:lpstr>外部联接</vt:lpstr>
      <vt:lpstr>外部联接</vt:lpstr>
      <vt:lpstr>外部联接</vt:lpstr>
      <vt:lpstr>连接示例</vt:lpstr>
      <vt:lpstr>连接示例</vt:lpstr>
      <vt:lpstr>元组变量</vt:lpstr>
      <vt:lpstr>元组变量</vt:lpstr>
      <vt:lpstr>SQL中的数据定义</vt:lpstr>
      <vt:lpstr>SQL中的数据类型</vt:lpstr>
      <vt:lpstr>SQL中的数据类型</vt:lpstr>
      <vt:lpstr>转换数据类型</vt:lpstr>
      <vt:lpstr>创建表</vt:lpstr>
      <vt:lpstr>定义主键</vt:lpstr>
      <vt:lpstr>修改模式</vt:lpstr>
      <vt:lpstr>修改模式</vt:lpstr>
      <vt:lpstr>默认值</vt:lpstr>
      <vt:lpstr>插入</vt:lpstr>
      <vt:lpstr>本周五的SQL练习</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IV</dc:title>
  <dc:creator>Wenbo Zhu</dc:creator>
  <cp:lastModifiedBy>LYJ</cp:lastModifiedBy>
  <cp:revision>458</cp:revision>
  <dcterms:created xsi:type="dcterms:W3CDTF">2016-12-05T18:51:00Z</dcterms:created>
  <dcterms:modified xsi:type="dcterms:W3CDTF">2021-02-18T13:10:01Z</dcterms:modified>
</cp:coreProperties>
</file>