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87"/>
  </p:notesMasterIdLst>
  <p:sldIdLst>
    <p:sldId id="256"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302" r:id="rId25"/>
    <p:sldId id="303" r:id="rId26"/>
    <p:sldId id="304" r:id="rId27"/>
    <p:sldId id="305" r:id="rId28"/>
    <p:sldId id="295" r:id="rId29"/>
    <p:sldId id="296" r:id="rId30"/>
    <p:sldId id="297" r:id="rId31"/>
    <p:sldId id="298" r:id="rId32"/>
    <p:sldId id="299" r:id="rId33"/>
    <p:sldId id="300" r:id="rId34"/>
    <p:sldId id="301" r:id="rId35"/>
    <p:sldId id="306" r:id="rId36"/>
    <p:sldId id="309" r:id="rId37"/>
    <p:sldId id="310" r:id="rId38"/>
    <p:sldId id="428" r:id="rId39"/>
    <p:sldId id="307" r:id="rId40"/>
    <p:sldId id="308" r:id="rId41"/>
    <p:sldId id="311" r:id="rId42"/>
    <p:sldId id="312" r:id="rId43"/>
    <p:sldId id="313" r:id="rId44"/>
    <p:sldId id="314" r:id="rId45"/>
    <p:sldId id="373" r:id="rId46"/>
    <p:sldId id="372" r:id="rId47"/>
    <p:sldId id="374" r:id="rId48"/>
    <p:sldId id="315" r:id="rId49"/>
    <p:sldId id="316" r:id="rId50"/>
    <p:sldId id="317" r:id="rId51"/>
    <p:sldId id="318" r:id="rId52"/>
    <p:sldId id="319" r:id="rId53"/>
    <p:sldId id="320" r:id="rId54"/>
    <p:sldId id="321" r:id="rId55"/>
    <p:sldId id="322" r:id="rId56"/>
    <p:sldId id="323" r:id="rId57"/>
    <p:sldId id="429"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6" r:id="rId71"/>
    <p:sldId id="337" r:id="rId72"/>
    <p:sldId id="338" r:id="rId73"/>
    <p:sldId id="339" r:id="rId74"/>
    <p:sldId id="340" r:id="rId75"/>
    <p:sldId id="341" r:id="rId76"/>
    <p:sldId id="342" r:id="rId77"/>
    <p:sldId id="343" r:id="rId78"/>
    <p:sldId id="344" r:id="rId79"/>
    <p:sldId id="345" r:id="rId80"/>
    <p:sldId id="347" r:id="rId81"/>
    <p:sldId id="348" r:id="rId82"/>
    <p:sldId id="349" r:id="rId83"/>
    <p:sldId id="350" r:id="rId84"/>
    <p:sldId id="351" r:id="rId85"/>
    <p:sldId id="353" r:id="rId86"/>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BFF"/>
    <a:srgbClr val="0000FF"/>
    <a:srgbClr val="FFFFFF"/>
    <a:srgbClr val="FF00FF"/>
    <a:srgbClr val="0D8686"/>
    <a:srgbClr val="008080"/>
    <a:srgbClr val="FF6803"/>
    <a:srgbClr val="F7A2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34" autoAdjust="0"/>
    <p:restoredTop sz="79913" autoAdjust="0"/>
  </p:normalViewPr>
  <p:slideViewPr>
    <p:cSldViewPr snapToGrid="0">
      <p:cViewPr varScale="1">
        <p:scale>
          <a:sx n="56" d="100"/>
          <a:sy n="56" d="100"/>
        </p:scale>
        <p:origin x="66" y="216"/>
      </p:cViewPr>
      <p:guideLst>
        <p:guide orient="horz" pos="2160"/>
        <p:guide pos="384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manualLayout>
          <c:layoutTarget val="inner"/>
          <c:xMode val="edge"/>
          <c:yMode val="edge"/>
          <c:x val="9.8412698412698466E-2"/>
          <c:y val="7.1942446043165464E-2"/>
          <c:w val="0.88571428571428557"/>
          <c:h val="0.76978417266187127"/>
        </c:manualLayout>
      </c:layout>
      <c:barChart>
        <c:barDir val="col"/>
        <c:grouping val="clustered"/>
        <c:varyColors val="0"/>
        <c:ser>
          <c:idx val="0"/>
          <c:order val="0"/>
          <c:tx>
            <c:strRef>
              <c:f>Sheet1!$A$2</c:f>
              <c:strCache>
                <c:ptCount val="1"/>
              </c:strCache>
            </c:strRef>
          </c:tx>
          <c:spPr>
            <a:solidFill>
              <a:srgbClr val="993300"/>
            </a:solidFill>
            <a:ln w="5647">
              <a:solidFill>
                <a:schemeClr val="tx1"/>
              </a:solidFill>
              <a:prstDash val="solid"/>
            </a:ln>
          </c:spPr>
          <c:invertIfNegative val="0"/>
          <c:cat>
            <c:numRef>
              <c:f>Sheet1!$B$1:$F$1</c:f>
              <c:numCache>
                <c:formatCode>g/"通""用""格""式"</c:formatCode>
                <c:ptCount val="5"/>
                <c:pt idx="0">
                  <c:v>1</c:v>
                </c:pt>
                <c:pt idx="1">
                  <c:v>2</c:v>
                </c:pt>
                <c:pt idx="2">
                  <c:v>3</c:v>
                </c:pt>
                <c:pt idx="3">
                  <c:v>4</c:v>
                </c:pt>
                <c:pt idx="4">
                  <c:v>5</c:v>
                </c:pt>
              </c:numCache>
            </c:numRef>
          </c:cat>
          <c:val>
            <c:numRef>
              <c:f>Sheet1!$B$2:$F$2</c:f>
              <c:numCache>
                <c:formatCode>g/"通""用""格""式"</c:formatCode>
                <c:ptCount val="5"/>
                <c:pt idx="0">
                  <c:v>0.1</c:v>
                </c:pt>
                <c:pt idx="1">
                  <c:v>0.2</c:v>
                </c:pt>
                <c:pt idx="2">
                  <c:v>0.4</c:v>
                </c:pt>
                <c:pt idx="3">
                  <c:v>0.2</c:v>
                </c:pt>
                <c:pt idx="4">
                  <c:v>0.1</c:v>
                </c:pt>
              </c:numCache>
            </c:numRef>
          </c:val>
          <c:extLst>
            <c:ext xmlns:c16="http://schemas.microsoft.com/office/drawing/2014/chart" uri="{C3380CC4-5D6E-409C-BE32-E72D297353CC}">
              <c16:uniqueId val="{00000000-784D-4D94-9BC2-551533989B75}"/>
            </c:ext>
          </c:extLst>
        </c:ser>
        <c:dLbls>
          <c:showLegendKey val="0"/>
          <c:showVal val="0"/>
          <c:showCatName val="0"/>
          <c:showSerName val="0"/>
          <c:showPercent val="0"/>
          <c:showBubbleSize val="0"/>
        </c:dLbls>
        <c:gapWidth val="150"/>
        <c:axId val="1905462640"/>
        <c:axId val="1"/>
      </c:barChart>
      <c:dateAx>
        <c:axId val="1905462640"/>
        <c:scaling>
          <c:orientation val="minMax"/>
        </c:scaling>
        <c:delete val="0"/>
        <c:axPos val="b"/>
        <c:numFmt formatCode="g/&quot;通&quot;&quot;用&quot;&quot;格&quot;&quot;式&quot;" sourceLinked="1"/>
        <c:majorTickMark val="out"/>
        <c:minorTickMark val="none"/>
        <c:tickLblPos val="nextTo"/>
        <c:spPr>
          <a:ln w="1413">
            <a:solidFill>
              <a:schemeClr val="tx1"/>
            </a:solidFill>
            <a:prstDash val="solid"/>
          </a:ln>
        </c:spPr>
        <c:txPr>
          <a:bodyPr rot="0" vert="horz"/>
          <a:lstStyle/>
          <a:p>
            <a:pPr>
              <a:defRPr sz="800" b="1" i="0" u="none" strike="noStrike" baseline="0">
                <a:solidFill>
                  <a:schemeClr val="tx1"/>
                </a:solidFill>
                <a:latin typeface="Times New Roman"/>
                <a:ea typeface="Times New Roman"/>
                <a:cs typeface="Times New Roman"/>
              </a:defRPr>
            </a:pPr>
            <a:endParaRPr lang="zh-CN"/>
          </a:p>
        </c:txPr>
        <c:crossAx val="1"/>
        <c:crosses val="autoZero"/>
        <c:auto val="1"/>
        <c:lblOffset val="100"/>
        <c:baseTimeUnit val="days"/>
        <c:majorUnit val="1"/>
        <c:minorUnit val="1"/>
      </c:dateAx>
      <c:valAx>
        <c:axId val="1"/>
        <c:scaling>
          <c:orientation val="minMax"/>
          <c:max val="1"/>
        </c:scaling>
        <c:delete val="0"/>
        <c:axPos val="l"/>
        <c:majorGridlines>
          <c:spPr>
            <a:ln w="1413">
              <a:solidFill>
                <a:schemeClr val="tx1"/>
              </a:solidFill>
              <a:prstDash val="solid"/>
            </a:ln>
          </c:spPr>
        </c:majorGridlines>
        <c:numFmt formatCode="g/&quot;通&quot;&quot;用&quot;&quot;格&quot;&quot;式&quot;" sourceLinked="1"/>
        <c:majorTickMark val="out"/>
        <c:minorTickMark val="none"/>
        <c:tickLblPos val="nextTo"/>
        <c:spPr>
          <a:ln w="1413">
            <a:solidFill>
              <a:schemeClr val="tx1"/>
            </a:solidFill>
            <a:prstDash val="solid"/>
          </a:ln>
        </c:spPr>
        <c:txPr>
          <a:bodyPr rot="0" vert="horz"/>
          <a:lstStyle/>
          <a:p>
            <a:pPr>
              <a:defRPr sz="800" b="1" i="0" u="none" strike="noStrike" baseline="0">
                <a:solidFill>
                  <a:schemeClr val="tx1"/>
                </a:solidFill>
                <a:latin typeface="Times New Roman"/>
                <a:ea typeface="Times New Roman"/>
                <a:cs typeface="Times New Roman"/>
              </a:defRPr>
            </a:pPr>
            <a:endParaRPr lang="zh-CN"/>
          </a:p>
        </c:txPr>
        <c:crossAx val="1905462640"/>
        <c:crosses val="autoZero"/>
        <c:crossBetween val="between"/>
      </c:valAx>
      <c:spPr>
        <a:noFill/>
        <a:ln w="5647">
          <a:solidFill>
            <a:schemeClr val="tx1"/>
          </a:solidFill>
          <a:prstDash val="solid"/>
        </a:ln>
      </c:spPr>
    </c:plotArea>
    <c:plotVisOnly val="1"/>
    <c:dispBlanksAs val="gap"/>
    <c:showDLblsOverMax val="0"/>
  </c:chart>
  <c:spPr>
    <a:noFill/>
    <a:ln>
      <a:noFill/>
    </a:ln>
  </c:spPr>
  <c:txPr>
    <a:bodyPr/>
    <a:lstStyle/>
    <a:p>
      <a:pPr>
        <a:defRPr sz="800" b="1" i="0" u="none" strike="noStrike" baseline="0">
          <a:solidFill>
            <a:schemeClr val="tx1"/>
          </a:solidFill>
          <a:latin typeface="Times New Roman"/>
          <a:ea typeface="Times New Roman"/>
          <a:cs typeface="Times New Roman"/>
        </a:defRPr>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5" Type="http://schemas.openxmlformats.org/officeDocument/2006/relationships/image" Target="../media/image46.wmf"/><Relationship Id="rId4"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4" Type="http://schemas.openxmlformats.org/officeDocument/2006/relationships/image" Target="../media/image6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80.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8.wmf"/><Relationship Id="rId5" Type="http://schemas.openxmlformats.org/officeDocument/2006/relationships/image" Target="../media/image103.wmf"/><Relationship Id="rId4" Type="http://schemas.openxmlformats.org/officeDocument/2006/relationships/image" Target="../media/image102.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3.wmf"/><Relationship Id="rId5" Type="http://schemas.openxmlformats.org/officeDocument/2006/relationships/image" Target="../media/image18.wmf"/><Relationship Id="rId4"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D4AA2E-D236-4FE2-A476-6591E4DDDA39}"/>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ea typeface="宋体" panose="02010600030101010101" pitchFamily="2" charset="-122"/>
              </a:defRPr>
            </a:lvl1pPr>
          </a:lstStyle>
          <a:p>
            <a:pPr>
              <a:defRPr/>
            </a:pPr>
            <a:endParaRPr lang="en-US" altLang="zh-CN"/>
          </a:p>
        </p:txBody>
      </p:sp>
      <p:sp>
        <p:nvSpPr>
          <p:cNvPr id="3" name="Date Placeholder 2">
            <a:extLst>
              <a:ext uri="{FF2B5EF4-FFF2-40B4-BE49-F238E27FC236}">
                <a16:creationId xmlns:a16="http://schemas.microsoft.com/office/drawing/2014/main" id="{ED01C072-1312-4E4A-A981-C5B59E246237}"/>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宋体" panose="02010600030101010101" pitchFamily="2" charset="-122"/>
              </a:defRPr>
            </a:lvl1pPr>
          </a:lstStyle>
          <a:p>
            <a:pPr>
              <a:defRPr/>
            </a:pPr>
            <a:fld id="{3FF75C24-7B5B-450D-9AA6-630022C3008D}" type="datetimeFigureOut">
              <a:rPr lang="en-US" altLang="zh-CN"/>
              <a:pPr>
                <a:defRPr/>
              </a:pPr>
              <a:t>1/24/2021</a:t>
            </a:fld>
            <a:endParaRPr lang="en-US" altLang="zh-CN"/>
          </a:p>
        </p:txBody>
      </p:sp>
      <p:sp>
        <p:nvSpPr>
          <p:cNvPr id="4" name="Slide Image Placeholder 3">
            <a:extLst>
              <a:ext uri="{FF2B5EF4-FFF2-40B4-BE49-F238E27FC236}">
                <a16:creationId xmlns:a16="http://schemas.microsoft.com/office/drawing/2014/main" id="{2276B6DD-3A99-42AC-867B-686E153C35FA}"/>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6E24498F-FA87-4EFA-AD27-631E5D2A933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CC30A2E-5C08-44CD-9E12-C9648906EBD8}"/>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ea typeface="宋体" panose="02010600030101010101" pitchFamily="2" charset="-122"/>
              </a:defRPr>
            </a:lvl1pPr>
          </a:lstStyle>
          <a:p>
            <a:pPr>
              <a:defRPr/>
            </a:pPr>
            <a:endParaRPr lang="en-US" altLang="zh-CN"/>
          </a:p>
        </p:txBody>
      </p:sp>
      <p:sp>
        <p:nvSpPr>
          <p:cNvPr id="7" name="Slide Number Placeholder 6">
            <a:extLst>
              <a:ext uri="{FF2B5EF4-FFF2-40B4-BE49-F238E27FC236}">
                <a16:creationId xmlns:a16="http://schemas.microsoft.com/office/drawing/2014/main" id="{97FDD995-C81B-4FD6-B943-EBD9FC6EFF36}"/>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宋体" panose="02010600030101010101" pitchFamily="2" charset="-122"/>
              </a:defRPr>
            </a:lvl1pPr>
          </a:lstStyle>
          <a:p>
            <a:pPr>
              <a:defRPr/>
            </a:pPr>
            <a:fld id="{745F4595-89C3-47E1-B6DA-2C65EFE7C48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en.wikipedia.org/wiki/Probability_density" TargetMode="External"/><Relationship Id="rId7" Type="http://schemas.openxmlformats.org/officeDocument/2006/relationships/hyperlink" Target="http://en.wikipedia.org/wiki/Skewness"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en.wikipedia.org/wiki/Variance" TargetMode="External"/><Relationship Id="rId5" Type="http://schemas.openxmlformats.org/officeDocument/2006/relationships/hyperlink" Target="http://en.wikipedia.org/wiki/Mean" TargetMode="External"/><Relationship Id="rId4" Type="http://schemas.openxmlformats.org/officeDocument/2006/relationships/hyperlink" Target="http://en.wikipedia.org/wiki/One"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en.wikipedia.org/wiki/Sample_size" TargetMode="External"/><Relationship Id="rId2" Type="http://schemas.openxmlformats.org/officeDocument/2006/relationships/slide" Target="../slides/slide55.xml"/><Relationship Id="rId1" Type="http://schemas.openxmlformats.org/officeDocument/2006/relationships/notesMaster" Target="../notesMasters/notesMaster1.xml"/><Relationship Id="rId4" Type="http://schemas.openxmlformats.org/officeDocument/2006/relationships/hyperlink" Target="http://en.wikipedia.org/wiki/Unbiased_estimator" TargetMode="Externa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en.wikipedia.org/wiki/Sample_size" TargetMode="External"/><Relationship Id="rId2" Type="http://schemas.openxmlformats.org/officeDocument/2006/relationships/slide" Target="../slides/slide58.xml"/><Relationship Id="rId1" Type="http://schemas.openxmlformats.org/officeDocument/2006/relationships/notesMaster" Target="../notesMasters/notesMaster1.xml"/><Relationship Id="rId4" Type="http://schemas.openxmlformats.org/officeDocument/2006/relationships/hyperlink" Target="http://en.wikipedia.org/wiki/Unbiased_estimator" TargetMode="Externa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2F158297-C7D0-4A9C-BEE6-5AC5B77BBC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D7783B62-57E0-4EE1-AFA5-3A18FFB8CA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ea typeface="宋体" panose="02010600030101010101" pitchFamily="2" charset="-122"/>
            </a:endParaRPr>
          </a:p>
        </p:txBody>
      </p:sp>
      <p:sp>
        <p:nvSpPr>
          <p:cNvPr id="12292" name="Slide Number Placeholder 3">
            <a:extLst>
              <a:ext uri="{FF2B5EF4-FFF2-40B4-BE49-F238E27FC236}">
                <a16:creationId xmlns:a16="http://schemas.microsoft.com/office/drawing/2014/main" id="{C060DA7B-EA91-4EE4-9DE9-A25B44E1460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737389FC-C54A-4187-85D4-0A1590E03C76}" type="slidenum">
              <a:rPr lang="en-US" altLang="zh-CN" smtClean="0"/>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2A16720E-F5F2-4F5D-B900-E3E84BC043E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E768A830-DC93-4BD4-BA9F-49535F4EF0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r>
              <a:rPr lang="en-US" altLang="zh-CN" b="1"/>
              <a:t>P(X=1)=p(1)=0.1</a:t>
            </a:r>
          </a:p>
          <a:p>
            <a:pPr marL="227013" indent="-227013" eaLnBrk="1" hangingPunct="1">
              <a:spcBef>
                <a:spcPct val="0"/>
              </a:spcBef>
            </a:pPr>
            <a:r>
              <a:rPr lang="en-US" altLang="zh-CN" b="1"/>
              <a:t>P(X!=3)=1-p(3)=0.6</a:t>
            </a:r>
          </a:p>
          <a:p>
            <a:pPr marL="227013" indent="-227013" eaLnBrk="1" hangingPunct="1">
              <a:spcBef>
                <a:spcPct val="0"/>
              </a:spcBef>
            </a:pPr>
            <a:endParaRPr lang="en-US" altLang="zh-CN" b="1"/>
          </a:p>
        </p:txBody>
      </p:sp>
      <p:sp>
        <p:nvSpPr>
          <p:cNvPr id="30724" name="Slide Number Placeholder 3">
            <a:extLst>
              <a:ext uri="{FF2B5EF4-FFF2-40B4-BE49-F238E27FC236}">
                <a16:creationId xmlns:a16="http://schemas.microsoft.com/office/drawing/2014/main" id="{B9523D7F-5879-4B56-ADD1-9ED8882C75D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9D9B637-05BA-4E75-B048-1F1D1EB88033}" type="slidenum">
              <a:rPr lang="en-US" altLang="zh-CN" smtClean="0"/>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600A4C57-2236-494D-B48B-C8089D3DA8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7F2DAA79-60D8-4426-AF22-5561A7A818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endParaRPr lang="en-US" altLang="zh-CN" b="1"/>
          </a:p>
        </p:txBody>
      </p:sp>
      <p:sp>
        <p:nvSpPr>
          <p:cNvPr id="32772" name="Slide Number Placeholder 3">
            <a:extLst>
              <a:ext uri="{FF2B5EF4-FFF2-40B4-BE49-F238E27FC236}">
                <a16:creationId xmlns:a16="http://schemas.microsoft.com/office/drawing/2014/main" id="{51445074-721D-497A-A312-5A79F7DC6D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32AB9D3-9C1D-4D6A-B3B7-9165A5A820A2}" type="slidenum">
              <a:rPr lang="en-US" altLang="zh-CN" smtClean="0"/>
              <a:pPr/>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1578AEB6-6FEF-4082-83ED-063664A781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8E4CAFF4-57BA-4E7C-8CA6-10BD95EBFE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endParaRPr lang="en-US" altLang="zh-CN" b="1"/>
          </a:p>
        </p:txBody>
      </p:sp>
      <p:sp>
        <p:nvSpPr>
          <p:cNvPr id="34820" name="Slide Number Placeholder 3">
            <a:extLst>
              <a:ext uri="{FF2B5EF4-FFF2-40B4-BE49-F238E27FC236}">
                <a16:creationId xmlns:a16="http://schemas.microsoft.com/office/drawing/2014/main" id="{711B2C4F-E925-48DA-AEF1-E037C69D384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F3EDEF7F-B2C3-4ED3-B8FB-AF9848284E8E}" type="slidenum">
              <a:rPr lang="en-US" altLang="zh-CN" smtClean="0"/>
              <a:pPr/>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56D3148A-B7D3-4C2A-9063-D9C77BEA3F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683CCBDB-0178-4759-A0AA-0BC8071750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endParaRPr lang="en-US" altLang="zh-CN" b="1"/>
          </a:p>
        </p:txBody>
      </p:sp>
      <p:sp>
        <p:nvSpPr>
          <p:cNvPr id="36868" name="Slide Number Placeholder 3">
            <a:extLst>
              <a:ext uri="{FF2B5EF4-FFF2-40B4-BE49-F238E27FC236}">
                <a16:creationId xmlns:a16="http://schemas.microsoft.com/office/drawing/2014/main" id="{1C980FE3-D8F8-4661-AF10-E55943BB7F1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28285642-EF73-4353-B54A-8205C83638D1}" type="slidenum">
              <a:rPr lang="en-US" altLang="zh-CN" smtClean="0"/>
              <a:pPr/>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B304D323-D725-4E85-81E8-5BD8ED4423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53AFCDD8-BAB4-429B-9A8C-7F4DA7AEF4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r>
              <a:rPr lang="en-US" altLang="zh-CN" b="1"/>
              <a:t>The mean = (a+b)/2</a:t>
            </a:r>
          </a:p>
          <a:p>
            <a:pPr marL="227013" indent="-227013" eaLnBrk="1" hangingPunct="1">
              <a:spcBef>
                <a:spcPct val="0"/>
              </a:spcBef>
            </a:pPr>
            <a:endParaRPr lang="en-US" altLang="zh-CN" b="1"/>
          </a:p>
        </p:txBody>
      </p:sp>
      <p:sp>
        <p:nvSpPr>
          <p:cNvPr id="38916" name="Slide Number Placeholder 3">
            <a:extLst>
              <a:ext uri="{FF2B5EF4-FFF2-40B4-BE49-F238E27FC236}">
                <a16:creationId xmlns:a16="http://schemas.microsoft.com/office/drawing/2014/main" id="{B9BFD5D6-963E-4C51-9AF9-96F5D629801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CBCA974-C2BC-4C47-8779-8A5A97D9C891}" type="slidenum">
              <a:rPr lang="en-US" altLang="zh-CN" smtClean="0"/>
              <a:pPr/>
              <a:t>14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3D6F16B5-BC48-4F85-87C8-5BD042721C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EDCD2CA7-21B6-4AD4-9249-D69E2A3F949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r>
              <a:rPr lang="en-US" altLang="zh-CN" b="1"/>
              <a:t>The mean = 1/lamda</a:t>
            </a:r>
          </a:p>
          <a:p>
            <a:pPr marL="227013" indent="-227013" eaLnBrk="1" hangingPunct="1">
              <a:spcBef>
                <a:spcPct val="0"/>
              </a:spcBef>
            </a:pPr>
            <a:r>
              <a:rPr lang="en-US" altLang="zh-CN" b="1"/>
              <a:t>Variance = 1/lamda</a:t>
            </a:r>
            <a:r>
              <a:rPr lang="en-US" altLang="zh-CN" b="1" baseline="30000"/>
              <a:t>2</a:t>
            </a:r>
          </a:p>
          <a:p>
            <a:pPr marL="227013" indent="-227013" eaLnBrk="1" hangingPunct="1">
              <a:spcBef>
                <a:spcPct val="0"/>
              </a:spcBef>
            </a:pPr>
            <a:endParaRPr lang="en-US" altLang="zh-CN" b="1"/>
          </a:p>
        </p:txBody>
      </p:sp>
      <p:sp>
        <p:nvSpPr>
          <p:cNvPr id="40964" name="Slide Number Placeholder 3">
            <a:extLst>
              <a:ext uri="{FF2B5EF4-FFF2-40B4-BE49-F238E27FC236}">
                <a16:creationId xmlns:a16="http://schemas.microsoft.com/office/drawing/2014/main" id="{532D50B8-44DD-4A50-90BB-ACCC911203D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4B5C9AF5-C9DF-44BC-A116-90B773CE5A61}" type="slidenum">
              <a:rPr lang="en-US" altLang="zh-CN" smtClean="0"/>
              <a:pPr/>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3553DC84-2A12-4B71-9413-536A176B13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8238B086-6238-46E9-9E88-75351FF5355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endParaRPr lang="en-US" altLang="zh-CN" b="1"/>
          </a:p>
        </p:txBody>
      </p:sp>
      <p:sp>
        <p:nvSpPr>
          <p:cNvPr id="43012" name="Slide Number Placeholder 3">
            <a:extLst>
              <a:ext uri="{FF2B5EF4-FFF2-40B4-BE49-F238E27FC236}">
                <a16:creationId xmlns:a16="http://schemas.microsoft.com/office/drawing/2014/main" id="{960D7924-C834-4F91-B7D1-9EE2900D1EC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44596D14-DCEE-492D-910D-ADAFF30CA5A1}" type="slidenum">
              <a:rPr lang="en-US" altLang="zh-CN" smtClean="0"/>
              <a:pPr/>
              <a:t>16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15E4C670-7571-4DBE-8148-3D79F45E12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45D5E764-D8F6-435B-AF95-AA80704DCF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r>
              <a:rPr lang="en-US" altLang="zh-CN" b="1"/>
              <a:t>The mean = lamda*t</a:t>
            </a:r>
          </a:p>
          <a:p>
            <a:pPr marL="227013" indent="-227013" eaLnBrk="1" hangingPunct="1">
              <a:spcBef>
                <a:spcPct val="0"/>
              </a:spcBef>
            </a:pPr>
            <a:endParaRPr lang="en-US" altLang="zh-CN" b="1"/>
          </a:p>
        </p:txBody>
      </p:sp>
      <p:sp>
        <p:nvSpPr>
          <p:cNvPr id="45060" name="Slide Number Placeholder 3">
            <a:extLst>
              <a:ext uri="{FF2B5EF4-FFF2-40B4-BE49-F238E27FC236}">
                <a16:creationId xmlns:a16="http://schemas.microsoft.com/office/drawing/2014/main" id="{73FBFE47-B941-4424-B42B-94B5A2D6ABB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D60705C-C553-425B-A4A2-62F96CAD772B}" type="slidenum">
              <a:rPr lang="en-US" altLang="zh-CN" smtClean="0"/>
              <a:pPr/>
              <a:t>17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C640F7F0-8B72-4A13-BD67-37F8305087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49E4362E-617A-4969-8F86-F5DEE01DA32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endParaRPr lang="en-US" altLang="zh-CN" b="1"/>
          </a:p>
        </p:txBody>
      </p:sp>
      <p:sp>
        <p:nvSpPr>
          <p:cNvPr id="47108" name="Slide Number Placeholder 3">
            <a:extLst>
              <a:ext uri="{FF2B5EF4-FFF2-40B4-BE49-F238E27FC236}">
                <a16:creationId xmlns:a16="http://schemas.microsoft.com/office/drawing/2014/main" id="{CF0FA295-52DB-4B79-AFEC-B0AA4DA302C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77B60E5A-6065-49CD-9370-7AE32BA65EAE}" type="slidenum">
              <a:rPr lang="en-US" altLang="zh-CN" smtClean="0"/>
              <a:pPr/>
              <a:t>18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69E4E976-C24D-48E8-8FA9-909A33A559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D52AB61F-3BFB-4169-8923-99FC193D5D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endParaRPr lang="en-US" altLang="zh-CN" b="1"/>
          </a:p>
        </p:txBody>
      </p:sp>
      <p:sp>
        <p:nvSpPr>
          <p:cNvPr id="49156" name="Slide Number Placeholder 3">
            <a:extLst>
              <a:ext uri="{FF2B5EF4-FFF2-40B4-BE49-F238E27FC236}">
                <a16:creationId xmlns:a16="http://schemas.microsoft.com/office/drawing/2014/main" id="{D819133A-FE01-4165-9697-78E6CA4C78B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EF652791-7DF4-42D0-96CA-00821A1BC11F}" type="slidenum">
              <a:rPr lang="en-US" altLang="zh-CN" smtClean="0"/>
              <a:pPr/>
              <a:t>19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9E05EC7-8A6B-4CFB-93B2-6F115465054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77A3D9DD-6DA6-4CF0-83AE-18BEEBE2B1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ea typeface="宋体" panose="02010600030101010101" pitchFamily="2" charset="-122"/>
            </a:endParaRPr>
          </a:p>
        </p:txBody>
      </p:sp>
      <p:sp>
        <p:nvSpPr>
          <p:cNvPr id="14340" name="Slide Number Placeholder 3">
            <a:extLst>
              <a:ext uri="{FF2B5EF4-FFF2-40B4-BE49-F238E27FC236}">
                <a16:creationId xmlns:a16="http://schemas.microsoft.com/office/drawing/2014/main" id="{5B36F703-6E78-466F-B170-7C46A5435B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5846DD40-59B9-4F9C-8D34-5D8F94DFCEEF}" type="slidenum">
              <a:rPr lang="en-US" altLang="zh-CN" smtClean="0"/>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2AA592D8-704E-46D0-830F-B5D8E5B051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EC8E7864-0517-4C0D-80E5-E439D4A31F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endParaRPr lang="en-US" altLang="zh-CN" b="1"/>
          </a:p>
        </p:txBody>
      </p:sp>
      <p:sp>
        <p:nvSpPr>
          <p:cNvPr id="51204" name="Slide Number Placeholder 3">
            <a:extLst>
              <a:ext uri="{FF2B5EF4-FFF2-40B4-BE49-F238E27FC236}">
                <a16:creationId xmlns:a16="http://schemas.microsoft.com/office/drawing/2014/main" id="{53EB679F-ABDF-4711-B85E-34E235368B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D8831075-F7DC-49BC-B628-0D2111F01DCC}" type="slidenum">
              <a:rPr lang="en-US" altLang="zh-CN" smtClean="0"/>
              <a:pPr/>
              <a:t>20</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A69E35D0-7F79-4AC6-9AD5-EC19E2941D5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D743A67B-F30C-4984-A3C7-B47A85EFAE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endParaRPr lang="en-US" altLang="zh-CN" b="1"/>
          </a:p>
        </p:txBody>
      </p:sp>
      <p:sp>
        <p:nvSpPr>
          <p:cNvPr id="53252" name="Slide Number Placeholder 3">
            <a:extLst>
              <a:ext uri="{FF2B5EF4-FFF2-40B4-BE49-F238E27FC236}">
                <a16:creationId xmlns:a16="http://schemas.microsoft.com/office/drawing/2014/main" id="{B9FA7664-8248-4E85-A51B-55DAE79B96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AE846B2-4900-4082-BF1D-7DCA3F31D3DB}" type="slidenum">
              <a:rPr lang="en-US" altLang="zh-CN" smtClean="0"/>
              <a:pPr/>
              <a:t>21</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F690153C-6496-45CC-BD7A-D80D1C186C4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D179484D-E1B1-4C0D-955E-737706E557D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endParaRPr lang="en-US" altLang="zh-CN" b="1"/>
          </a:p>
        </p:txBody>
      </p:sp>
      <p:sp>
        <p:nvSpPr>
          <p:cNvPr id="55300" name="Slide Number Placeholder 3">
            <a:extLst>
              <a:ext uri="{FF2B5EF4-FFF2-40B4-BE49-F238E27FC236}">
                <a16:creationId xmlns:a16="http://schemas.microsoft.com/office/drawing/2014/main" id="{FEF720B7-106F-4AD9-9ADD-4D5B7D81A68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7E087471-CC8C-4C9C-9216-F871FCF98BFF}" type="slidenum">
              <a:rPr lang="en-US" altLang="zh-CN" smtClean="0"/>
              <a:pPr/>
              <a:t>22</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DDBAC54F-6584-43D0-9BC7-E819A0C93D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7F9723F5-2CD8-4891-913A-EF46C1D3BB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endParaRPr lang="en-US" altLang="zh-CN" b="1"/>
          </a:p>
        </p:txBody>
      </p:sp>
      <p:sp>
        <p:nvSpPr>
          <p:cNvPr id="57348" name="Slide Number Placeholder 3">
            <a:extLst>
              <a:ext uri="{FF2B5EF4-FFF2-40B4-BE49-F238E27FC236}">
                <a16:creationId xmlns:a16="http://schemas.microsoft.com/office/drawing/2014/main" id="{B8581BB5-DCC6-4F91-A55C-0E7A22041EA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5CA209AE-F60A-472A-ACBF-509A9F212228}" type="slidenum">
              <a:rPr lang="en-US" altLang="zh-CN" smtClean="0"/>
              <a:pPr/>
              <a:t>23</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483124E0-D695-4361-A04D-A44022B2F6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7215A001-0F15-4895-A395-7C117BF40A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endParaRPr lang="en-US" altLang="zh-CN" b="1"/>
          </a:p>
        </p:txBody>
      </p:sp>
      <p:sp>
        <p:nvSpPr>
          <p:cNvPr id="59396" name="Slide Number Placeholder 3">
            <a:extLst>
              <a:ext uri="{FF2B5EF4-FFF2-40B4-BE49-F238E27FC236}">
                <a16:creationId xmlns:a16="http://schemas.microsoft.com/office/drawing/2014/main" id="{67862BC5-8EFD-4A7C-828A-2D59E92E2D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CAC4070B-B390-4442-9E55-29F819890BD3}" type="slidenum">
              <a:rPr lang="en-US" altLang="zh-CN" smtClean="0"/>
              <a:pPr/>
              <a:t>24</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056571D2-5AD9-4826-820E-2032EE700A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020AC293-0CAD-4C6F-A3E4-96DEB1F71E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endParaRPr lang="en-US" altLang="zh-CN" b="1"/>
          </a:p>
        </p:txBody>
      </p:sp>
      <p:sp>
        <p:nvSpPr>
          <p:cNvPr id="61444" name="Slide Number Placeholder 3">
            <a:extLst>
              <a:ext uri="{FF2B5EF4-FFF2-40B4-BE49-F238E27FC236}">
                <a16:creationId xmlns:a16="http://schemas.microsoft.com/office/drawing/2014/main" id="{9BA2BC56-3784-4723-AC85-79F5DB9702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0BD24E2-9C9B-4F8D-9CD3-6789527C7FE9}" type="slidenum">
              <a:rPr lang="en-US" altLang="zh-CN" smtClean="0"/>
              <a:pPr/>
              <a:t>25</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323A5434-C802-4B02-8E74-2AD1A6C83F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56C216C9-E1FD-4E76-B6E6-57A3917D07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endParaRPr lang="en-US" altLang="zh-CN" b="1"/>
          </a:p>
        </p:txBody>
      </p:sp>
      <p:sp>
        <p:nvSpPr>
          <p:cNvPr id="63492" name="Slide Number Placeholder 3">
            <a:extLst>
              <a:ext uri="{FF2B5EF4-FFF2-40B4-BE49-F238E27FC236}">
                <a16:creationId xmlns:a16="http://schemas.microsoft.com/office/drawing/2014/main" id="{8DE4BC68-2DB4-4D24-893E-60B9F81246C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F8FC141-0DF3-4702-A20B-F596512D3710}" type="slidenum">
              <a:rPr lang="en-US" altLang="zh-CN" smtClean="0"/>
              <a:pPr/>
              <a:t>26</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7769D9B0-19C4-420B-AA63-1C32551166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B9183D47-6284-4221-9C91-805922CFF7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r>
              <a:rPr lang="en-US" altLang="zh-CN" b="1"/>
              <a:t>Exponential distribution of times between vehicle arrivals = Poisson arrivals</a:t>
            </a:r>
          </a:p>
          <a:p>
            <a:pPr marL="227013" indent="-227013" eaLnBrk="1" hangingPunct="1">
              <a:spcBef>
                <a:spcPct val="0"/>
              </a:spcBef>
            </a:pPr>
            <a:endParaRPr lang="en-US" altLang="zh-CN" b="1"/>
          </a:p>
        </p:txBody>
      </p:sp>
      <p:sp>
        <p:nvSpPr>
          <p:cNvPr id="65540" name="Slide Number Placeholder 3">
            <a:extLst>
              <a:ext uri="{FF2B5EF4-FFF2-40B4-BE49-F238E27FC236}">
                <a16:creationId xmlns:a16="http://schemas.microsoft.com/office/drawing/2014/main" id="{C2A90EB7-3E49-49A9-A9A8-C5AC2FD5A4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FD5BF91-6500-4D24-A46D-BA02D97A6F75}" type="slidenum">
              <a:rPr lang="en-US" altLang="zh-CN" smtClean="0"/>
              <a:pPr/>
              <a:t>27</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C3B4652E-ECE7-4C7F-8E7A-3CA54C4A3A8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id="{C4632008-7B17-418F-AF32-CA32DD1155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endParaRPr lang="en-US" altLang="zh-CN" b="1"/>
          </a:p>
        </p:txBody>
      </p:sp>
      <p:sp>
        <p:nvSpPr>
          <p:cNvPr id="67588" name="Slide Number Placeholder 3">
            <a:extLst>
              <a:ext uri="{FF2B5EF4-FFF2-40B4-BE49-F238E27FC236}">
                <a16:creationId xmlns:a16="http://schemas.microsoft.com/office/drawing/2014/main" id="{17E242BB-DF1D-4621-ABC9-B8E42D2782C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C2CD85F-D7D0-4CDE-8B4A-0CF2C8A8B21F}" type="slidenum">
              <a:rPr lang="en-US" altLang="zh-CN" smtClean="0"/>
              <a:pPr/>
              <a:t>28</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930E9758-CE2D-48E0-8E18-CD01F5A61C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id="{0741CE8D-98A2-461F-A3BB-DD3D9523E2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endParaRPr lang="en-US" altLang="zh-CN" b="1"/>
          </a:p>
        </p:txBody>
      </p:sp>
      <p:sp>
        <p:nvSpPr>
          <p:cNvPr id="69636" name="Slide Number Placeholder 3">
            <a:extLst>
              <a:ext uri="{FF2B5EF4-FFF2-40B4-BE49-F238E27FC236}">
                <a16:creationId xmlns:a16="http://schemas.microsoft.com/office/drawing/2014/main" id="{7100E4C5-796A-4A79-8251-4627E4F4C58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17FE24E3-1F00-45F0-813C-EBE9D053741F}" type="slidenum">
              <a:rPr lang="en-US" altLang="zh-CN" smtClean="0"/>
              <a:pPr/>
              <a:t>29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36601070-D5FF-469A-8956-83F94384B9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B28275F4-18D2-49FE-BE7A-D3E9EAFC66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ea typeface="宋体" panose="02010600030101010101" pitchFamily="2" charset="-122"/>
            </a:endParaRPr>
          </a:p>
        </p:txBody>
      </p:sp>
      <p:sp>
        <p:nvSpPr>
          <p:cNvPr id="16388" name="Slide Number Placeholder 3">
            <a:extLst>
              <a:ext uri="{FF2B5EF4-FFF2-40B4-BE49-F238E27FC236}">
                <a16:creationId xmlns:a16="http://schemas.microsoft.com/office/drawing/2014/main" id="{679AB5BA-392C-416E-97E7-63599327419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4E20CDC8-084D-4168-BF67-06C95CCDD42B}" type="slidenum">
              <a:rPr lang="en-US" altLang="zh-CN" smtClean="0"/>
              <a:pPr/>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56548721-9B64-43BE-9DDF-BE56D1FBAA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a:extLst>
              <a:ext uri="{FF2B5EF4-FFF2-40B4-BE49-F238E27FC236}">
                <a16:creationId xmlns:a16="http://schemas.microsoft.com/office/drawing/2014/main" id="{CDC3ADCE-BB28-4E0A-8400-935BC25BDD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endParaRPr lang="en-US" altLang="zh-CN" b="1"/>
          </a:p>
        </p:txBody>
      </p:sp>
      <p:sp>
        <p:nvSpPr>
          <p:cNvPr id="71684" name="Slide Number Placeholder 3">
            <a:extLst>
              <a:ext uri="{FF2B5EF4-FFF2-40B4-BE49-F238E27FC236}">
                <a16:creationId xmlns:a16="http://schemas.microsoft.com/office/drawing/2014/main" id="{CD7E84F9-1CC2-41BB-9159-38745CDA862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14E0E369-FA37-4518-AACD-559E36712A8E}" type="slidenum">
              <a:rPr lang="en-US" altLang="zh-CN" smtClean="0"/>
              <a:pPr/>
              <a:t>30</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B1BE1258-F9E1-42E5-886B-5331BE0D78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a:extLst>
              <a:ext uri="{FF2B5EF4-FFF2-40B4-BE49-F238E27FC236}">
                <a16:creationId xmlns:a16="http://schemas.microsoft.com/office/drawing/2014/main" id="{DD6F9D6A-B3E1-44CD-9E72-50DEA6040B1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endParaRPr lang="en-US" altLang="zh-CN" b="1"/>
          </a:p>
        </p:txBody>
      </p:sp>
      <p:sp>
        <p:nvSpPr>
          <p:cNvPr id="73732" name="Slide Number Placeholder 3">
            <a:extLst>
              <a:ext uri="{FF2B5EF4-FFF2-40B4-BE49-F238E27FC236}">
                <a16:creationId xmlns:a16="http://schemas.microsoft.com/office/drawing/2014/main" id="{2A4BEC37-8217-41A2-AA4B-3BB79584BA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8A1D59D-B0F0-4F3A-9529-7CF0B8985B91}" type="slidenum">
              <a:rPr lang="en-US" altLang="zh-CN" smtClean="0"/>
              <a:pPr/>
              <a:t>31</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A45B9D26-676A-4799-A476-0015E6B3D4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a:extLst>
              <a:ext uri="{FF2B5EF4-FFF2-40B4-BE49-F238E27FC236}">
                <a16:creationId xmlns:a16="http://schemas.microsoft.com/office/drawing/2014/main" id="{773DB341-0D05-484C-878D-595BB109C2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endParaRPr lang="en-US" altLang="zh-CN" b="1"/>
          </a:p>
        </p:txBody>
      </p:sp>
      <p:sp>
        <p:nvSpPr>
          <p:cNvPr id="75780" name="Slide Number Placeholder 3">
            <a:extLst>
              <a:ext uri="{FF2B5EF4-FFF2-40B4-BE49-F238E27FC236}">
                <a16:creationId xmlns:a16="http://schemas.microsoft.com/office/drawing/2014/main" id="{6A87BF4A-E1F3-4B46-B782-8D7A3B97021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94A22C15-6953-43BD-A69C-F126E4CE15A9}" type="slidenum">
              <a:rPr lang="en-US" altLang="zh-CN" smtClean="0"/>
              <a:pPr/>
              <a:t>32</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22C7AD5A-169F-41BA-9693-25C3E56111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a:extLst>
              <a:ext uri="{FF2B5EF4-FFF2-40B4-BE49-F238E27FC236}">
                <a16:creationId xmlns:a16="http://schemas.microsoft.com/office/drawing/2014/main" id="{9C3BD48D-18A0-44BA-9F7B-B6B804819D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endParaRPr lang="en-US" altLang="zh-CN" b="1"/>
          </a:p>
        </p:txBody>
      </p:sp>
      <p:sp>
        <p:nvSpPr>
          <p:cNvPr id="77828" name="Slide Number Placeholder 3">
            <a:extLst>
              <a:ext uri="{FF2B5EF4-FFF2-40B4-BE49-F238E27FC236}">
                <a16:creationId xmlns:a16="http://schemas.microsoft.com/office/drawing/2014/main" id="{2B3E2B21-4640-45D1-B2BC-8F07E423425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E3EF6D41-7358-4D79-8EAA-1DE87F21C421}" type="slidenum">
              <a:rPr lang="en-US" altLang="zh-CN" smtClean="0"/>
              <a:pPr/>
              <a:t>33</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CD7EDC08-B84D-4270-BD04-223ED9822E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3AB76916-7C3D-4A9D-97F9-F95928CF4D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endParaRPr lang="en-US" altLang="zh-CN" b="1"/>
          </a:p>
        </p:txBody>
      </p:sp>
      <p:sp>
        <p:nvSpPr>
          <p:cNvPr id="79876" name="Slide Number Placeholder 3">
            <a:extLst>
              <a:ext uri="{FF2B5EF4-FFF2-40B4-BE49-F238E27FC236}">
                <a16:creationId xmlns:a16="http://schemas.microsoft.com/office/drawing/2014/main" id="{6E12F1D7-5FB3-43CE-85F6-109B9443BF6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897EA032-AB9B-4AC7-A70A-D18D82E9DBE4}" type="slidenum">
              <a:rPr lang="en-US" altLang="zh-CN" smtClean="0"/>
              <a:pPr/>
              <a:t>34</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D7762A99-1363-4A4E-BDA1-C8414BDB92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a:extLst>
              <a:ext uri="{FF2B5EF4-FFF2-40B4-BE49-F238E27FC236}">
                <a16:creationId xmlns:a16="http://schemas.microsoft.com/office/drawing/2014/main" id="{4BEBBBB3-28C5-4AFF-A861-B8BB65FE83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r>
              <a:rPr lang="en-US" altLang="zh-CN">
                <a:latin typeface="Arial" panose="020B0604020202020204" pitchFamily="34" charset="0"/>
              </a:rPr>
              <a:t>If the points represent </a:t>
            </a:r>
            <a:r>
              <a:rPr lang="en-US" altLang="zh-CN">
                <a:latin typeface="Arial" panose="020B0604020202020204" pitchFamily="34" charset="0"/>
                <a:hlinkClick r:id="rId3" tooltip="Probability density"/>
              </a:rPr>
              <a:t>probability density</a:t>
            </a:r>
            <a:r>
              <a:rPr lang="en-US" altLang="zh-CN">
                <a:latin typeface="Arial" panose="020B0604020202020204" pitchFamily="34" charset="0"/>
              </a:rPr>
              <a:t>, then the zeroth moment is the total probability (i.e. </a:t>
            </a:r>
            <a:r>
              <a:rPr lang="en-US" altLang="zh-CN">
                <a:latin typeface="Arial" panose="020B0604020202020204" pitchFamily="34" charset="0"/>
                <a:hlinkClick r:id="rId4" tooltip="One"/>
              </a:rPr>
              <a:t>one</a:t>
            </a:r>
            <a:r>
              <a:rPr lang="en-US" altLang="zh-CN">
                <a:latin typeface="Arial" panose="020B0604020202020204" pitchFamily="34" charset="0"/>
              </a:rPr>
              <a:t>), the first moment is the </a:t>
            </a:r>
            <a:r>
              <a:rPr lang="en-US" altLang="zh-CN">
                <a:latin typeface="Arial" panose="020B0604020202020204" pitchFamily="34" charset="0"/>
                <a:hlinkClick r:id="rId5" tooltip="Mean"/>
              </a:rPr>
              <a:t>mean</a:t>
            </a:r>
            <a:r>
              <a:rPr lang="en-US" altLang="zh-CN">
                <a:latin typeface="Arial" panose="020B0604020202020204" pitchFamily="34" charset="0"/>
              </a:rPr>
              <a:t>, the second moment is the </a:t>
            </a:r>
            <a:r>
              <a:rPr lang="en-US" altLang="zh-CN">
                <a:latin typeface="Arial" panose="020B0604020202020204" pitchFamily="34" charset="0"/>
                <a:hlinkClick r:id="rId6" tooltip="Variance"/>
              </a:rPr>
              <a:t>variance</a:t>
            </a:r>
            <a:r>
              <a:rPr lang="en-US" altLang="zh-CN">
                <a:latin typeface="Arial" panose="020B0604020202020204" pitchFamily="34" charset="0"/>
              </a:rPr>
              <a:t>, and the third moment is the </a:t>
            </a:r>
            <a:r>
              <a:rPr lang="en-US" altLang="zh-CN">
                <a:latin typeface="Arial" panose="020B0604020202020204" pitchFamily="34" charset="0"/>
                <a:hlinkClick r:id="rId7" tooltip="Skewness"/>
              </a:rPr>
              <a:t>skewness</a:t>
            </a:r>
            <a:r>
              <a:rPr lang="en-US" altLang="zh-CN">
                <a:latin typeface="Arial" panose="020B0604020202020204" pitchFamily="34" charset="0"/>
              </a:rPr>
              <a:t> (</a:t>
            </a:r>
            <a:r>
              <a:rPr lang="zh-CN" altLang="en-US">
                <a:latin typeface="Arial" panose="020B0604020202020204" pitchFamily="34" charset="0"/>
              </a:rPr>
              <a:t>偏度</a:t>
            </a:r>
            <a:r>
              <a:rPr lang="en-US" altLang="zh-CN">
                <a:latin typeface="Arial" panose="020B0604020202020204" pitchFamily="34" charset="0"/>
              </a:rPr>
              <a:t>). Moment</a:t>
            </a:r>
            <a:r>
              <a:rPr lang="zh-CN" altLang="en-US">
                <a:latin typeface="Arial" panose="020B0604020202020204" pitchFamily="34" charset="0"/>
              </a:rPr>
              <a:t>：矩</a:t>
            </a:r>
            <a:r>
              <a:rPr lang="en-US" altLang="zh-CN">
                <a:latin typeface="Arial" panose="020B0604020202020204" pitchFamily="34" charset="0"/>
              </a:rPr>
              <a:t> </a:t>
            </a:r>
          </a:p>
          <a:p>
            <a:pPr marL="227013" indent="-227013" eaLnBrk="1" hangingPunct="1">
              <a:spcBef>
                <a:spcPct val="0"/>
              </a:spcBef>
            </a:pPr>
            <a:endParaRPr lang="en-US" altLang="zh-CN">
              <a:latin typeface="Arial" panose="020B0604020202020204" pitchFamily="34" charset="0"/>
            </a:endParaRPr>
          </a:p>
          <a:p>
            <a:pPr marL="227013" indent="-227013" eaLnBrk="1" hangingPunct="1">
              <a:spcBef>
                <a:spcPct val="0"/>
              </a:spcBef>
            </a:pPr>
            <a:endParaRPr lang="en-US" altLang="zh-CN" b="1"/>
          </a:p>
        </p:txBody>
      </p:sp>
      <p:sp>
        <p:nvSpPr>
          <p:cNvPr id="81924" name="Slide Number Placeholder 3">
            <a:extLst>
              <a:ext uri="{FF2B5EF4-FFF2-40B4-BE49-F238E27FC236}">
                <a16:creationId xmlns:a16="http://schemas.microsoft.com/office/drawing/2014/main" id="{6A0A1A30-30E9-495E-91CC-EB132D0E68D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26626F4F-22EF-443D-BDD6-119E9A28C09B}" type="slidenum">
              <a:rPr lang="en-US" altLang="zh-CN" smtClean="0"/>
              <a:pPr/>
              <a:t>35</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318350EB-4898-41C5-B8F0-AC0E70C677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a:extLst>
              <a:ext uri="{FF2B5EF4-FFF2-40B4-BE49-F238E27FC236}">
                <a16:creationId xmlns:a16="http://schemas.microsoft.com/office/drawing/2014/main" id="{FF01E140-157D-4268-BCAB-77FA0259C7C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r>
              <a:rPr lang="en-US" altLang="zh-CN" b="1"/>
              <a:t>Px(x) and Py(y) are marginal probability mass functions of X and Y, respectively.</a:t>
            </a:r>
          </a:p>
          <a:p>
            <a:pPr marL="227013" indent="-227013" eaLnBrk="1" hangingPunct="1">
              <a:spcBef>
                <a:spcPct val="0"/>
              </a:spcBef>
            </a:pPr>
            <a:endParaRPr lang="en-US" altLang="zh-CN">
              <a:latin typeface="Arial" panose="020B0604020202020204" pitchFamily="34" charset="0"/>
            </a:endParaRPr>
          </a:p>
          <a:p>
            <a:pPr marL="227013" indent="-227013" eaLnBrk="1" hangingPunct="1">
              <a:spcBef>
                <a:spcPct val="0"/>
              </a:spcBef>
            </a:pPr>
            <a:endParaRPr lang="en-US" altLang="zh-CN" b="1"/>
          </a:p>
        </p:txBody>
      </p:sp>
      <p:sp>
        <p:nvSpPr>
          <p:cNvPr id="83972" name="Slide Number Placeholder 3">
            <a:extLst>
              <a:ext uri="{FF2B5EF4-FFF2-40B4-BE49-F238E27FC236}">
                <a16:creationId xmlns:a16="http://schemas.microsoft.com/office/drawing/2014/main" id="{F50E374B-ECE7-410B-A538-32C09536F00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F4802E10-91A6-442D-886C-6C36A7B55A0C}" type="slidenum">
              <a:rPr lang="en-US" altLang="zh-CN" smtClean="0"/>
              <a:pPr/>
              <a:t>36</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ECB41F49-F362-456C-B9C5-747CDFDF4D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a:extLst>
              <a:ext uri="{FF2B5EF4-FFF2-40B4-BE49-F238E27FC236}">
                <a16:creationId xmlns:a16="http://schemas.microsoft.com/office/drawing/2014/main" id="{CDFFA878-E7E7-4736-9132-CC8F02E254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endParaRPr lang="en-US" altLang="zh-CN">
              <a:latin typeface="Arial" panose="020B0604020202020204" pitchFamily="34" charset="0"/>
            </a:endParaRPr>
          </a:p>
          <a:p>
            <a:pPr marL="227013" indent="-227013" eaLnBrk="1" hangingPunct="1">
              <a:spcBef>
                <a:spcPct val="0"/>
              </a:spcBef>
            </a:pPr>
            <a:endParaRPr lang="en-US" altLang="zh-CN" b="1"/>
          </a:p>
        </p:txBody>
      </p:sp>
      <p:sp>
        <p:nvSpPr>
          <p:cNvPr id="86020" name="Slide Number Placeholder 3">
            <a:extLst>
              <a:ext uri="{FF2B5EF4-FFF2-40B4-BE49-F238E27FC236}">
                <a16:creationId xmlns:a16="http://schemas.microsoft.com/office/drawing/2014/main" id="{7A391A47-CF3B-420E-85BE-BC00131C20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1246BD4D-5A0B-427D-85E4-03F42AAA9D50}" type="slidenum">
              <a:rPr lang="en-US" altLang="zh-CN" smtClean="0"/>
              <a:pPr/>
              <a:t>37</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C4427838-622B-48A6-A9D1-5362A250E01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a:extLst>
              <a:ext uri="{FF2B5EF4-FFF2-40B4-BE49-F238E27FC236}">
                <a16:creationId xmlns:a16="http://schemas.microsoft.com/office/drawing/2014/main" id="{9715E616-E5F4-41BF-8608-219F862EAC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endParaRPr lang="en-US" altLang="zh-CN">
              <a:latin typeface="Arial" panose="020B0604020202020204" pitchFamily="34" charset="0"/>
            </a:endParaRPr>
          </a:p>
          <a:p>
            <a:pPr marL="227013" indent="-227013" eaLnBrk="1" hangingPunct="1">
              <a:spcBef>
                <a:spcPct val="0"/>
              </a:spcBef>
            </a:pPr>
            <a:endParaRPr lang="en-US" altLang="zh-CN" b="1"/>
          </a:p>
        </p:txBody>
      </p:sp>
      <p:sp>
        <p:nvSpPr>
          <p:cNvPr id="89092" name="Slide Number Placeholder 3">
            <a:extLst>
              <a:ext uri="{FF2B5EF4-FFF2-40B4-BE49-F238E27FC236}">
                <a16:creationId xmlns:a16="http://schemas.microsoft.com/office/drawing/2014/main" id="{64AF2487-6FEE-482D-9DC2-8F7E86DFCC1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46A934F6-DD4A-468D-8054-B62B6B20DF32}" type="slidenum">
              <a:rPr lang="en-US" altLang="zh-CN" smtClean="0"/>
              <a:pPr/>
              <a:t>39</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D956174E-FA2B-4C2A-BEF6-8C2730759FA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a:extLst>
              <a:ext uri="{FF2B5EF4-FFF2-40B4-BE49-F238E27FC236}">
                <a16:creationId xmlns:a16="http://schemas.microsoft.com/office/drawing/2014/main" id="{A909AA67-C05D-4D63-93E4-87675EE5528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endParaRPr lang="en-US" altLang="zh-CN">
              <a:latin typeface="Arial" panose="020B0604020202020204" pitchFamily="34" charset="0"/>
            </a:endParaRPr>
          </a:p>
          <a:p>
            <a:pPr marL="227013" indent="-227013" eaLnBrk="1" hangingPunct="1">
              <a:spcBef>
                <a:spcPct val="0"/>
              </a:spcBef>
            </a:pPr>
            <a:endParaRPr lang="en-US" altLang="zh-CN" b="1"/>
          </a:p>
        </p:txBody>
      </p:sp>
      <p:sp>
        <p:nvSpPr>
          <p:cNvPr id="91140" name="Slide Number Placeholder 3">
            <a:extLst>
              <a:ext uri="{FF2B5EF4-FFF2-40B4-BE49-F238E27FC236}">
                <a16:creationId xmlns:a16="http://schemas.microsoft.com/office/drawing/2014/main" id="{97038FC8-5E11-418A-A5B9-EB92F6D385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1F652B15-4229-4758-BEDF-6EE1966FEFE6}" type="slidenum">
              <a:rPr lang="en-US" altLang="zh-CN" smtClean="0"/>
              <a:pPr/>
              <a:t>40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79E6F497-2913-485E-9300-326D0D6B9A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79E717FD-02A3-4B23-958E-17E25054E4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显示性偏好法和叙述性偏好</a:t>
            </a:r>
            <a:endParaRPr lang="en-US" altLang="zh-CN"/>
          </a:p>
          <a:p>
            <a:pPr eaLnBrk="1" hangingPunct="1">
              <a:spcBef>
                <a:spcPct val="0"/>
              </a:spcBef>
            </a:pPr>
            <a:r>
              <a:rPr lang="zh-CN" altLang="en-US"/>
              <a:t>为了标定行为模型参数，需要进行交通行为调查。一般方法有两种：</a:t>
            </a:r>
            <a:r>
              <a:rPr lang="en-US" altLang="zh-CN"/>
              <a:t>Revealed Preference</a:t>
            </a:r>
            <a:r>
              <a:rPr lang="zh-CN" altLang="en-US"/>
              <a:t>，即可见的行为调查，</a:t>
            </a:r>
            <a:r>
              <a:rPr lang="en-US" altLang="zh-CN"/>
              <a:t>stated preference</a:t>
            </a:r>
            <a:r>
              <a:rPr lang="zh-CN" altLang="en-US"/>
              <a:t>为意向调查</a:t>
            </a:r>
            <a:endParaRPr lang="en-US" altLang="zh-CN"/>
          </a:p>
          <a:p>
            <a:pPr eaLnBrk="1" hangingPunct="1">
              <a:spcBef>
                <a:spcPct val="0"/>
              </a:spcBef>
            </a:pPr>
            <a:r>
              <a:rPr lang="zh-CN" altLang="en-US"/>
              <a:t>两者区别很简单，前者调查对象行为是可观察到的，真实发生的，后者行为尚未发生。</a:t>
            </a:r>
            <a:endParaRPr lang="zh-CN" altLang="en-US">
              <a:ea typeface="宋体" panose="02010600030101010101" pitchFamily="2" charset="-122"/>
            </a:endParaRPr>
          </a:p>
        </p:txBody>
      </p:sp>
      <p:sp>
        <p:nvSpPr>
          <p:cNvPr id="18436" name="Slide Number Placeholder 3">
            <a:extLst>
              <a:ext uri="{FF2B5EF4-FFF2-40B4-BE49-F238E27FC236}">
                <a16:creationId xmlns:a16="http://schemas.microsoft.com/office/drawing/2014/main" id="{0F88A03B-C585-411F-BCC2-BD4CC6DB3F5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0CD8B39-E4FE-4600-BC57-657BE970262F}" type="slidenum">
              <a:rPr lang="en-US" altLang="zh-CN" smtClean="0"/>
              <a:pPr/>
              <a:t>4</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DF0068E-CA9C-44C1-B18F-F2B9F9D50D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a:extLst>
              <a:ext uri="{FF2B5EF4-FFF2-40B4-BE49-F238E27FC236}">
                <a16:creationId xmlns:a16="http://schemas.microsoft.com/office/drawing/2014/main" id="{20999244-9E6D-41C3-B427-A214A3C2E9D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r>
              <a:rPr lang="en-US" altLang="zh-CN" b="1"/>
              <a:t>Px(x) and Py(y) are marginal probability mass functions of X and Y, respectively.</a:t>
            </a:r>
          </a:p>
          <a:p>
            <a:pPr marL="227013" indent="-227013" eaLnBrk="1" hangingPunct="1">
              <a:spcBef>
                <a:spcPct val="0"/>
              </a:spcBef>
            </a:pPr>
            <a:endParaRPr lang="en-US" altLang="zh-CN">
              <a:latin typeface="Arial" panose="020B0604020202020204" pitchFamily="34" charset="0"/>
            </a:endParaRPr>
          </a:p>
          <a:p>
            <a:pPr marL="227013" indent="-227013" eaLnBrk="1" hangingPunct="1">
              <a:spcBef>
                <a:spcPct val="0"/>
              </a:spcBef>
            </a:pPr>
            <a:endParaRPr lang="en-US" altLang="zh-CN" b="1"/>
          </a:p>
        </p:txBody>
      </p:sp>
      <p:sp>
        <p:nvSpPr>
          <p:cNvPr id="93188" name="Slide Number Placeholder 3">
            <a:extLst>
              <a:ext uri="{FF2B5EF4-FFF2-40B4-BE49-F238E27FC236}">
                <a16:creationId xmlns:a16="http://schemas.microsoft.com/office/drawing/2014/main" id="{93D1CCFA-8B91-4501-B964-1949832FB5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20B72E7E-F09E-4C82-A86A-8A0E1024F23F}" type="slidenum">
              <a:rPr lang="en-US" altLang="zh-CN" smtClean="0"/>
              <a:pPr/>
              <a:t>41</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1EF18AF0-C119-4541-B7D5-2730C318BC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a:extLst>
              <a:ext uri="{FF2B5EF4-FFF2-40B4-BE49-F238E27FC236}">
                <a16:creationId xmlns:a16="http://schemas.microsoft.com/office/drawing/2014/main" id="{5FD068E4-4F55-440C-B643-3A3CDCA8E8B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endParaRPr lang="en-US" altLang="zh-CN">
              <a:latin typeface="Arial" panose="020B0604020202020204" pitchFamily="34" charset="0"/>
            </a:endParaRPr>
          </a:p>
          <a:p>
            <a:pPr marL="227013" indent="-227013" eaLnBrk="1" hangingPunct="1">
              <a:spcBef>
                <a:spcPct val="0"/>
              </a:spcBef>
            </a:pPr>
            <a:endParaRPr lang="en-US" altLang="zh-CN" b="1"/>
          </a:p>
        </p:txBody>
      </p:sp>
      <p:sp>
        <p:nvSpPr>
          <p:cNvPr id="95236" name="Slide Number Placeholder 3">
            <a:extLst>
              <a:ext uri="{FF2B5EF4-FFF2-40B4-BE49-F238E27FC236}">
                <a16:creationId xmlns:a16="http://schemas.microsoft.com/office/drawing/2014/main" id="{133D8634-B6AE-43BE-BDFC-7F5C40A660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785321E4-8EDF-47CE-B80B-4362C85575D2}" type="slidenum">
              <a:rPr lang="en-US" altLang="zh-CN" smtClean="0"/>
              <a:pPr/>
              <a:t>42</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94D8996A-9D68-4141-A3B5-413265B0B6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a:extLst>
              <a:ext uri="{FF2B5EF4-FFF2-40B4-BE49-F238E27FC236}">
                <a16:creationId xmlns:a16="http://schemas.microsoft.com/office/drawing/2014/main" id="{D250C2A3-6F99-48B8-A066-8C48110A72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endParaRPr lang="en-US" altLang="zh-CN">
              <a:latin typeface="Arial" panose="020B0604020202020204" pitchFamily="34" charset="0"/>
            </a:endParaRPr>
          </a:p>
          <a:p>
            <a:pPr marL="227013" indent="-227013" eaLnBrk="1" hangingPunct="1">
              <a:spcBef>
                <a:spcPct val="0"/>
              </a:spcBef>
            </a:pPr>
            <a:endParaRPr lang="en-US" altLang="zh-CN" b="1"/>
          </a:p>
        </p:txBody>
      </p:sp>
      <p:sp>
        <p:nvSpPr>
          <p:cNvPr id="97284" name="Slide Number Placeholder 3">
            <a:extLst>
              <a:ext uri="{FF2B5EF4-FFF2-40B4-BE49-F238E27FC236}">
                <a16:creationId xmlns:a16="http://schemas.microsoft.com/office/drawing/2014/main" id="{3DF34184-F078-45B6-976D-1EAB5657067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862851E4-678D-427B-ACB2-3F405F44393E}" type="slidenum">
              <a:rPr lang="en-US" altLang="zh-CN" smtClean="0"/>
              <a:pPr/>
              <a:t>43</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EB2BA70A-7330-4529-892C-BE241D565F6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a:extLst>
              <a:ext uri="{FF2B5EF4-FFF2-40B4-BE49-F238E27FC236}">
                <a16:creationId xmlns:a16="http://schemas.microsoft.com/office/drawing/2014/main" id="{758DABCE-2053-42FE-AA67-316D842927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endParaRPr lang="en-US" altLang="zh-CN">
              <a:latin typeface="Arial" panose="020B0604020202020204" pitchFamily="34" charset="0"/>
            </a:endParaRPr>
          </a:p>
          <a:p>
            <a:pPr marL="227013" indent="-227013" eaLnBrk="1" hangingPunct="1">
              <a:spcBef>
                <a:spcPct val="0"/>
              </a:spcBef>
            </a:pPr>
            <a:endParaRPr lang="en-US" altLang="zh-CN" b="1"/>
          </a:p>
        </p:txBody>
      </p:sp>
      <p:sp>
        <p:nvSpPr>
          <p:cNvPr id="99332" name="Slide Number Placeholder 3">
            <a:extLst>
              <a:ext uri="{FF2B5EF4-FFF2-40B4-BE49-F238E27FC236}">
                <a16:creationId xmlns:a16="http://schemas.microsoft.com/office/drawing/2014/main" id="{25BC94C5-3AE4-4BF2-9F0F-C954236B6F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7C5D3F8F-6C27-4A10-B97A-3B7B316B5167}" type="slidenum">
              <a:rPr lang="en-US" altLang="zh-CN" smtClean="0"/>
              <a:pPr/>
              <a:t>44</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AE68821A-F2C5-4F60-B00B-78061FAF3B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a:extLst>
              <a:ext uri="{FF2B5EF4-FFF2-40B4-BE49-F238E27FC236}">
                <a16:creationId xmlns:a16="http://schemas.microsoft.com/office/drawing/2014/main" id="{E6052429-5222-470A-8A39-D0077CA0A7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endParaRPr lang="en-US" altLang="zh-CN">
              <a:latin typeface="Arial" panose="020B0604020202020204" pitchFamily="34" charset="0"/>
            </a:endParaRPr>
          </a:p>
          <a:p>
            <a:pPr marL="227013" indent="-227013" eaLnBrk="1" hangingPunct="1">
              <a:spcBef>
                <a:spcPct val="0"/>
              </a:spcBef>
            </a:pPr>
            <a:endParaRPr lang="en-US" altLang="zh-CN" b="1"/>
          </a:p>
        </p:txBody>
      </p:sp>
      <p:sp>
        <p:nvSpPr>
          <p:cNvPr id="104452" name="Slide Number Placeholder 3">
            <a:extLst>
              <a:ext uri="{FF2B5EF4-FFF2-40B4-BE49-F238E27FC236}">
                <a16:creationId xmlns:a16="http://schemas.microsoft.com/office/drawing/2014/main" id="{84563006-663E-400D-86AC-16EFF604F2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468FB5FA-DA60-4C26-AA10-DF1343B1E9FF}" type="slidenum">
              <a:rPr lang="en-US" altLang="zh-CN" smtClean="0"/>
              <a:pPr/>
              <a:t>48</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A8B2506A-373F-413C-BB22-F3E53E643A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2E3028DE-AC09-4BE6-A4C6-236262B96A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endParaRPr lang="en-US" altLang="zh-CN">
              <a:latin typeface="Arial" panose="020B0604020202020204" pitchFamily="34" charset="0"/>
            </a:endParaRPr>
          </a:p>
          <a:p>
            <a:pPr marL="227013" indent="-227013" eaLnBrk="1" hangingPunct="1">
              <a:spcBef>
                <a:spcPct val="0"/>
              </a:spcBef>
            </a:pPr>
            <a:endParaRPr lang="en-US" altLang="zh-CN" b="1"/>
          </a:p>
        </p:txBody>
      </p:sp>
      <p:sp>
        <p:nvSpPr>
          <p:cNvPr id="106500" name="Slide Number Placeholder 3">
            <a:extLst>
              <a:ext uri="{FF2B5EF4-FFF2-40B4-BE49-F238E27FC236}">
                <a16:creationId xmlns:a16="http://schemas.microsoft.com/office/drawing/2014/main" id="{2DBE00C9-650D-48E3-BDC8-0CE966D25D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5046F6EF-D81D-4C8F-A0AF-5CEA72672FB3}" type="slidenum">
              <a:rPr lang="en-US" altLang="zh-CN" smtClean="0"/>
              <a:pPr/>
              <a:t>49</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20247A74-260D-495C-BCA0-BF7F0AEFD5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a:extLst>
              <a:ext uri="{FF2B5EF4-FFF2-40B4-BE49-F238E27FC236}">
                <a16:creationId xmlns:a16="http://schemas.microsoft.com/office/drawing/2014/main" id="{3DDBC39C-EDBD-40FF-B21B-89B08F56979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endParaRPr lang="en-US" altLang="zh-CN">
              <a:latin typeface="Arial" panose="020B0604020202020204" pitchFamily="34" charset="0"/>
            </a:endParaRPr>
          </a:p>
          <a:p>
            <a:pPr marL="227013" indent="-227013" eaLnBrk="1" hangingPunct="1">
              <a:spcBef>
                <a:spcPct val="0"/>
              </a:spcBef>
            </a:pPr>
            <a:endParaRPr lang="en-US" altLang="zh-CN" b="1"/>
          </a:p>
        </p:txBody>
      </p:sp>
      <p:sp>
        <p:nvSpPr>
          <p:cNvPr id="108548" name="Slide Number Placeholder 3">
            <a:extLst>
              <a:ext uri="{FF2B5EF4-FFF2-40B4-BE49-F238E27FC236}">
                <a16:creationId xmlns:a16="http://schemas.microsoft.com/office/drawing/2014/main" id="{6656D48F-ACEB-4C72-8AA2-5B168AAF02E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E9D0289-EC3D-48EA-ADA7-48E22A8327AB}" type="slidenum">
              <a:rPr lang="en-US" altLang="zh-CN" smtClean="0"/>
              <a:pPr/>
              <a:t>50</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a:extLst>
              <a:ext uri="{FF2B5EF4-FFF2-40B4-BE49-F238E27FC236}">
                <a16:creationId xmlns:a16="http://schemas.microsoft.com/office/drawing/2014/main" id="{66E4BB1C-8911-453B-A46B-01F3D4D8AC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a:extLst>
              <a:ext uri="{FF2B5EF4-FFF2-40B4-BE49-F238E27FC236}">
                <a16:creationId xmlns:a16="http://schemas.microsoft.com/office/drawing/2014/main" id="{A9AF04EB-E788-4768-8C0C-ABC74FC0F3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endParaRPr lang="en-US" altLang="zh-CN">
              <a:latin typeface="Arial" panose="020B0604020202020204" pitchFamily="34" charset="0"/>
            </a:endParaRPr>
          </a:p>
          <a:p>
            <a:pPr marL="227013" indent="-227013" eaLnBrk="1" hangingPunct="1">
              <a:spcBef>
                <a:spcPct val="0"/>
              </a:spcBef>
            </a:pPr>
            <a:endParaRPr lang="en-US" altLang="zh-CN" b="1"/>
          </a:p>
        </p:txBody>
      </p:sp>
      <p:sp>
        <p:nvSpPr>
          <p:cNvPr id="110596" name="Slide Number Placeholder 3">
            <a:extLst>
              <a:ext uri="{FF2B5EF4-FFF2-40B4-BE49-F238E27FC236}">
                <a16:creationId xmlns:a16="http://schemas.microsoft.com/office/drawing/2014/main" id="{88DF7226-BC90-4634-BC0B-AAE1CDE2283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8B197187-B751-47F3-BEA9-AB23628DB072}" type="slidenum">
              <a:rPr lang="en-US" altLang="zh-CN" smtClean="0"/>
              <a:pPr/>
              <a:t>51</a:t>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a:extLst>
              <a:ext uri="{FF2B5EF4-FFF2-40B4-BE49-F238E27FC236}">
                <a16:creationId xmlns:a16="http://schemas.microsoft.com/office/drawing/2014/main" id="{A7491AB4-9069-43C1-96CF-D040681162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a:extLst>
              <a:ext uri="{FF2B5EF4-FFF2-40B4-BE49-F238E27FC236}">
                <a16:creationId xmlns:a16="http://schemas.microsoft.com/office/drawing/2014/main" id="{551275E8-BB5B-4187-8211-20D820E222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ea typeface="宋体" panose="02010600030101010101" pitchFamily="2" charset="-122"/>
            </a:endParaRPr>
          </a:p>
        </p:txBody>
      </p:sp>
      <p:sp>
        <p:nvSpPr>
          <p:cNvPr id="112644" name="Slide Number Placeholder 3">
            <a:extLst>
              <a:ext uri="{FF2B5EF4-FFF2-40B4-BE49-F238E27FC236}">
                <a16:creationId xmlns:a16="http://schemas.microsoft.com/office/drawing/2014/main" id="{FB204748-6994-4115-A9E1-0F0D07F104E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EA402731-02AE-48DB-9828-15EB9E50CF94}" type="slidenum">
              <a:rPr lang="en-US" altLang="zh-CN" smtClean="0"/>
              <a:pPr/>
              <a:t>52</a:t>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BCA06690-81F6-469F-A573-B27D99B6CF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a:extLst>
              <a:ext uri="{FF2B5EF4-FFF2-40B4-BE49-F238E27FC236}">
                <a16:creationId xmlns:a16="http://schemas.microsoft.com/office/drawing/2014/main" id="{74ED4FD6-8F00-46FE-BA23-B0E737B658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ea typeface="宋体" panose="02010600030101010101" pitchFamily="2" charset="-122"/>
            </a:endParaRPr>
          </a:p>
        </p:txBody>
      </p:sp>
      <p:sp>
        <p:nvSpPr>
          <p:cNvPr id="114692" name="Slide Number Placeholder 3">
            <a:extLst>
              <a:ext uri="{FF2B5EF4-FFF2-40B4-BE49-F238E27FC236}">
                <a16:creationId xmlns:a16="http://schemas.microsoft.com/office/drawing/2014/main" id="{F14C437A-A46E-4704-861D-45784E6AC79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118D827D-E267-45A6-B189-18D8526DEB6C}" type="slidenum">
              <a:rPr lang="en-US" altLang="zh-CN" smtClean="0"/>
              <a:pPr/>
              <a:t>53</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E5B5CD20-7657-4C9C-9575-05921FBD4B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9B188129-92D1-4ABD-9DC4-4804FF81E15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ea typeface="宋体" panose="02010600030101010101" pitchFamily="2" charset="-122"/>
            </a:endParaRPr>
          </a:p>
        </p:txBody>
      </p:sp>
      <p:sp>
        <p:nvSpPr>
          <p:cNvPr id="20484" name="Slide Number Placeholder 3">
            <a:extLst>
              <a:ext uri="{FF2B5EF4-FFF2-40B4-BE49-F238E27FC236}">
                <a16:creationId xmlns:a16="http://schemas.microsoft.com/office/drawing/2014/main" id="{2572F633-1C95-4377-913B-85B0F52A669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D07216F-69FA-4713-B745-B3B8C582A34A}" type="slidenum">
              <a:rPr lang="en-US" altLang="zh-CN" smtClean="0"/>
              <a:pPr/>
              <a:t>5</a:t>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a:extLst>
              <a:ext uri="{FF2B5EF4-FFF2-40B4-BE49-F238E27FC236}">
                <a16:creationId xmlns:a16="http://schemas.microsoft.com/office/drawing/2014/main" id="{5775BAD9-3732-4CC0-AEAE-10C6558C350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a:extLst>
              <a:ext uri="{FF2B5EF4-FFF2-40B4-BE49-F238E27FC236}">
                <a16:creationId xmlns:a16="http://schemas.microsoft.com/office/drawing/2014/main" id="{4A00F61C-E974-4931-ADBF-C847D37BE9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b="1"/>
              <a:t>We cannot say so. Sample mean is an unbiased estimator of population mean.</a:t>
            </a:r>
          </a:p>
          <a:p>
            <a:pPr eaLnBrk="1" hangingPunct="1">
              <a:spcBef>
                <a:spcPct val="0"/>
              </a:spcBef>
            </a:pPr>
            <a:endParaRPr lang="en-US" altLang="zh-CN">
              <a:ea typeface="宋体" panose="02010600030101010101" pitchFamily="2" charset="-122"/>
            </a:endParaRPr>
          </a:p>
        </p:txBody>
      </p:sp>
      <p:sp>
        <p:nvSpPr>
          <p:cNvPr id="116740" name="Slide Number Placeholder 3">
            <a:extLst>
              <a:ext uri="{FF2B5EF4-FFF2-40B4-BE49-F238E27FC236}">
                <a16:creationId xmlns:a16="http://schemas.microsoft.com/office/drawing/2014/main" id="{53F8A81C-F305-4570-BDEF-B283F35F518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4F54B532-B147-4FD3-BF9F-3753B90C83B1}" type="slidenum">
              <a:rPr lang="en-US" altLang="zh-CN" smtClean="0"/>
              <a:pPr/>
              <a:t>54</a:t>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a16="http://schemas.microsoft.com/office/drawing/2014/main" id="{13187B97-0BF1-4EA4-A277-77FC0B21A3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a:extLst>
              <a:ext uri="{FF2B5EF4-FFF2-40B4-BE49-F238E27FC236}">
                <a16:creationId xmlns:a16="http://schemas.microsoft.com/office/drawing/2014/main" id="{6F6D8A1A-DCC8-480D-A31E-8C92A03557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r>
              <a:rPr lang="en-US" altLang="zh-CN" b="1"/>
              <a:t>If divided by n, it is not an unbiased estimator of sigma. The reason that it is biased is that the sample mean is generally somewhat closer to the observations in the sample than the population mean is to these observations. This is so because the sample mean is by definition in the middle of the sample, while the population mean may even lie outside the sample. So the deviations to the sample mean will often be smaller than the deviations to the population mean, and so, if the same formula is applied to both, then this variance estimate will on average be somewhat smaller in the sample than in the population.</a:t>
            </a:r>
            <a:r>
              <a:rPr lang="en-US" altLang="zh-CN"/>
              <a:t> </a:t>
            </a:r>
            <a:endParaRPr lang="en-US" altLang="zh-CN" b="1"/>
          </a:p>
          <a:p>
            <a:pPr marL="227013" indent="-227013" eaLnBrk="1" hangingPunct="1">
              <a:spcBef>
                <a:spcPct val="0"/>
              </a:spcBef>
            </a:pPr>
            <a:r>
              <a:rPr lang="en-US" altLang="zh-CN" b="1"/>
              <a:t>The two estimators only differ slightly as we see, and for larger values of the </a:t>
            </a:r>
            <a:r>
              <a:rPr lang="en-US" altLang="zh-CN" b="1">
                <a:hlinkClick r:id="rId3" tooltip="Sample size"/>
              </a:rPr>
              <a:t>sample size</a:t>
            </a:r>
            <a:r>
              <a:rPr lang="en-US" altLang="zh-CN" b="1"/>
              <a:t> </a:t>
            </a:r>
            <a:r>
              <a:rPr lang="en-US" altLang="zh-CN" b="1" i="1"/>
              <a:t>n</a:t>
            </a:r>
            <a:r>
              <a:rPr lang="en-US" altLang="zh-CN" b="1"/>
              <a:t> the difference is negligible. The second one is an </a:t>
            </a:r>
            <a:r>
              <a:rPr lang="en-US" altLang="zh-CN" b="1">
                <a:hlinkClick r:id="rId4" tooltip="Unbiased estimator"/>
              </a:rPr>
              <a:t>unbiased estimator</a:t>
            </a:r>
            <a:r>
              <a:rPr lang="en-US" altLang="zh-CN" b="1"/>
              <a:t> of the population variance, meaning that its expected value </a:t>
            </a:r>
            <a:r>
              <a:rPr lang="en-US" altLang="zh-CN" b="1" i="1"/>
              <a:t>E</a:t>
            </a:r>
            <a:r>
              <a:rPr lang="en-US" altLang="zh-CN" b="1"/>
              <a:t>[</a:t>
            </a:r>
            <a:r>
              <a:rPr lang="en-US" altLang="zh-CN" b="1" i="1"/>
              <a:t>s</a:t>
            </a:r>
            <a:r>
              <a:rPr lang="en-US" altLang="zh-CN" b="1"/>
              <a:t>2] is equal to the true variance of the sampled random variable. The first one may be seen as the variance of the sample considered as a population.</a:t>
            </a:r>
            <a:r>
              <a:rPr lang="en-US" altLang="zh-CN"/>
              <a:t> </a:t>
            </a:r>
          </a:p>
          <a:p>
            <a:pPr marL="227013" indent="-227013" eaLnBrk="1" hangingPunct="1">
              <a:spcBef>
                <a:spcPct val="0"/>
              </a:spcBef>
            </a:pPr>
            <a:endParaRPr lang="en-US" altLang="zh-CN">
              <a:ea typeface="宋体" panose="02010600030101010101" pitchFamily="2" charset="-122"/>
            </a:endParaRPr>
          </a:p>
        </p:txBody>
      </p:sp>
      <p:sp>
        <p:nvSpPr>
          <p:cNvPr id="118788" name="Slide Number Placeholder 3">
            <a:extLst>
              <a:ext uri="{FF2B5EF4-FFF2-40B4-BE49-F238E27FC236}">
                <a16:creationId xmlns:a16="http://schemas.microsoft.com/office/drawing/2014/main" id="{A4A28F61-0124-49DA-B84C-2C0EE10E99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1A9BE93D-60FD-456F-A6E3-AB4A5AF56C62}" type="slidenum">
              <a:rPr lang="en-US" altLang="zh-CN" smtClean="0"/>
              <a:pPr/>
              <a:t>55</a:t>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9983CFE1-376D-4075-B1B7-F29E6D142BC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a:extLst>
              <a:ext uri="{FF2B5EF4-FFF2-40B4-BE49-F238E27FC236}">
                <a16:creationId xmlns:a16="http://schemas.microsoft.com/office/drawing/2014/main" id="{A4F763C5-D7BB-4B19-B108-EC4C9465B15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ea typeface="宋体" panose="02010600030101010101" pitchFamily="2" charset="-122"/>
            </a:endParaRPr>
          </a:p>
        </p:txBody>
      </p:sp>
      <p:sp>
        <p:nvSpPr>
          <p:cNvPr id="120836" name="Slide Number Placeholder 3">
            <a:extLst>
              <a:ext uri="{FF2B5EF4-FFF2-40B4-BE49-F238E27FC236}">
                <a16:creationId xmlns:a16="http://schemas.microsoft.com/office/drawing/2014/main" id="{250EC094-E12E-4484-82FA-90B18DC2239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1100535-EFB4-4225-9E23-A6C227513219}" type="slidenum">
              <a:rPr lang="en-US" altLang="zh-CN" smtClean="0"/>
              <a:pPr/>
              <a:t>56</a:t>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a:extLst>
              <a:ext uri="{FF2B5EF4-FFF2-40B4-BE49-F238E27FC236}">
                <a16:creationId xmlns:a16="http://schemas.microsoft.com/office/drawing/2014/main" id="{F940F50A-D52C-4F00-BF0B-255B2F18AE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a:extLst>
              <a:ext uri="{FF2B5EF4-FFF2-40B4-BE49-F238E27FC236}">
                <a16:creationId xmlns:a16="http://schemas.microsoft.com/office/drawing/2014/main" id="{C51D7F52-F93E-428B-8DD7-54BD6354EA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r>
              <a:rPr lang="en-US" altLang="zh-CN" b="1"/>
              <a:t>If divided by n, it is not an unbiased estimator of sigma. The reason that it is biased is that the sample mean is generally somewhat closer to the observations in the sample than the population mean is to these observations. This is so because the sample mean is by definition in the middle of the sample, while the population mean may even lie outside the sample. So the deviations to the sample mean will often be smaller than the deviations to the population mean, and so, if the same formula is applied to both, then this variance estimate will on average be somewhat smaller in the sample than in the population.</a:t>
            </a:r>
            <a:r>
              <a:rPr lang="en-US" altLang="zh-CN"/>
              <a:t> </a:t>
            </a:r>
            <a:endParaRPr lang="en-US" altLang="zh-CN" b="1"/>
          </a:p>
          <a:p>
            <a:pPr marL="227013" indent="-227013" eaLnBrk="1" hangingPunct="1">
              <a:spcBef>
                <a:spcPct val="0"/>
              </a:spcBef>
            </a:pPr>
            <a:r>
              <a:rPr lang="en-US" altLang="zh-CN" b="1"/>
              <a:t>The two estimators only differ slightly as we see, and for larger values of the </a:t>
            </a:r>
            <a:r>
              <a:rPr lang="en-US" altLang="zh-CN" b="1">
                <a:hlinkClick r:id="rId3" tooltip="Sample size"/>
              </a:rPr>
              <a:t>sample size</a:t>
            </a:r>
            <a:r>
              <a:rPr lang="en-US" altLang="zh-CN" b="1"/>
              <a:t> </a:t>
            </a:r>
            <a:r>
              <a:rPr lang="en-US" altLang="zh-CN" b="1" i="1"/>
              <a:t>n</a:t>
            </a:r>
            <a:r>
              <a:rPr lang="en-US" altLang="zh-CN" b="1"/>
              <a:t> the difference is negligible. The second one is an </a:t>
            </a:r>
            <a:r>
              <a:rPr lang="en-US" altLang="zh-CN" b="1">
                <a:hlinkClick r:id="rId4" tooltip="Unbiased estimator"/>
              </a:rPr>
              <a:t>unbiased estimator</a:t>
            </a:r>
            <a:r>
              <a:rPr lang="en-US" altLang="zh-CN" b="1"/>
              <a:t> of the population variance, meaning that its expected value </a:t>
            </a:r>
            <a:r>
              <a:rPr lang="en-US" altLang="zh-CN" b="1" i="1"/>
              <a:t>E</a:t>
            </a:r>
            <a:r>
              <a:rPr lang="en-US" altLang="zh-CN" b="1"/>
              <a:t>[</a:t>
            </a:r>
            <a:r>
              <a:rPr lang="en-US" altLang="zh-CN" b="1" i="1"/>
              <a:t>s</a:t>
            </a:r>
            <a:r>
              <a:rPr lang="en-US" altLang="zh-CN" b="1"/>
              <a:t>2] is equal to the true variance of the sampled random variable. The first one may be seen as the variance of the sample considered as a population.</a:t>
            </a:r>
            <a:r>
              <a:rPr lang="en-US" altLang="zh-CN"/>
              <a:t> </a:t>
            </a:r>
          </a:p>
          <a:p>
            <a:pPr marL="227013" indent="-227013" eaLnBrk="1" hangingPunct="1">
              <a:spcBef>
                <a:spcPct val="0"/>
              </a:spcBef>
            </a:pPr>
            <a:endParaRPr lang="en-US" altLang="zh-CN">
              <a:ea typeface="宋体" panose="02010600030101010101" pitchFamily="2" charset="-122"/>
            </a:endParaRPr>
          </a:p>
        </p:txBody>
      </p:sp>
      <p:sp>
        <p:nvSpPr>
          <p:cNvPr id="123908" name="Slide Number Placeholder 3">
            <a:extLst>
              <a:ext uri="{FF2B5EF4-FFF2-40B4-BE49-F238E27FC236}">
                <a16:creationId xmlns:a16="http://schemas.microsoft.com/office/drawing/2014/main" id="{83DE7077-674B-4AD7-8568-2B01DE45605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E41AA86E-DF6A-4706-B594-DD3FB09066E4}" type="slidenum">
              <a:rPr lang="en-US" altLang="zh-CN" smtClean="0"/>
              <a:pPr/>
              <a:t>58</a:t>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a:extLst>
              <a:ext uri="{FF2B5EF4-FFF2-40B4-BE49-F238E27FC236}">
                <a16:creationId xmlns:a16="http://schemas.microsoft.com/office/drawing/2014/main" id="{0FB4D991-FA5A-47AE-9336-7FF29E412A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a:extLst>
              <a:ext uri="{FF2B5EF4-FFF2-40B4-BE49-F238E27FC236}">
                <a16:creationId xmlns:a16="http://schemas.microsoft.com/office/drawing/2014/main" id="{D2D42B6E-0D2A-407D-9E25-398F3BA2D5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b="1"/>
              <a:t>N matters. But we do not know how close our estimation is.</a:t>
            </a:r>
          </a:p>
          <a:p>
            <a:pPr eaLnBrk="1" hangingPunct="1">
              <a:spcBef>
                <a:spcPct val="0"/>
              </a:spcBef>
            </a:pPr>
            <a:endParaRPr lang="en-US" altLang="zh-CN">
              <a:ea typeface="宋体" panose="02010600030101010101" pitchFamily="2" charset="-122"/>
            </a:endParaRPr>
          </a:p>
        </p:txBody>
      </p:sp>
      <p:sp>
        <p:nvSpPr>
          <p:cNvPr id="125956" name="Slide Number Placeholder 3">
            <a:extLst>
              <a:ext uri="{FF2B5EF4-FFF2-40B4-BE49-F238E27FC236}">
                <a16:creationId xmlns:a16="http://schemas.microsoft.com/office/drawing/2014/main" id="{5F4AB7A6-1097-4FD1-8F73-8455FB9500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8EE82FD1-E777-4F31-BF3D-2CCB37D09141}" type="slidenum">
              <a:rPr lang="en-US" altLang="zh-CN" smtClean="0"/>
              <a:pPr/>
              <a:t>59</a:t>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255FAA28-6D5F-4326-BBDA-F06BB07018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a:extLst>
              <a:ext uri="{FF2B5EF4-FFF2-40B4-BE49-F238E27FC236}">
                <a16:creationId xmlns:a16="http://schemas.microsoft.com/office/drawing/2014/main" id="{0AE08D44-05D3-470C-8793-99486B9469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ea typeface="宋体" panose="02010600030101010101" pitchFamily="2" charset="-122"/>
            </a:endParaRPr>
          </a:p>
        </p:txBody>
      </p:sp>
      <p:sp>
        <p:nvSpPr>
          <p:cNvPr id="128004" name="Slide Number Placeholder 3">
            <a:extLst>
              <a:ext uri="{FF2B5EF4-FFF2-40B4-BE49-F238E27FC236}">
                <a16:creationId xmlns:a16="http://schemas.microsoft.com/office/drawing/2014/main" id="{20575F62-E46E-485B-A1B7-922DC94011B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BEF6EB8-D50F-4947-A95D-F8D0E9DCBC0B}" type="slidenum">
              <a:rPr lang="en-US" altLang="zh-CN" smtClean="0"/>
              <a:pPr/>
              <a:t>60</a:t>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a16="http://schemas.microsoft.com/office/drawing/2014/main" id="{94F4992B-F115-4F74-8F0F-FF51F2BBD90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a:extLst>
              <a:ext uri="{FF2B5EF4-FFF2-40B4-BE49-F238E27FC236}">
                <a16:creationId xmlns:a16="http://schemas.microsoft.com/office/drawing/2014/main" id="{73617BA4-802B-4665-8FA3-7492C0F2AD3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130052" name="Slide Number Placeholder 3">
            <a:extLst>
              <a:ext uri="{FF2B5EF4-FFF2-40B4-BE49-F238E27FC236}">
                <a16:creationId xmlns:a16="http://schemas.microsoft.com/office/drawing/2014/main" id="{643A8558-BF0D-4C3A-BBF1-15E77FD8F41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5ED6C1F6-1C25-4C46-BAD0-90EEC05C6DB8}" type="slidenum">
              <a:rPr lang="en-US" altLang="zh-CN" smtClean="0"/>
              <a:pPr/>
              <a:t>61</a:t>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a:extLst>
              <a:ext uri="{FF2B5EF4-FFF2-40B4-BE49-F238E27FC236}">
                <a16:creationId xmlns:a16="http://schemas.microsoft.com/office/drawing/2014/main" id="{41348446-81DF-4A8F-9BEE-D30FB1744C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a:extLst>
              <a:ext uri="{FF2B5EF4-FFF2-40B4-BE49-F238E27FC236}">
                <a16:creationId xmlns:a16="http://schemas.microsoft.com/office/drawing/2014/main" id="{C542BBDE-8718-434F-B495-47DEAF8475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132100" name="Slide Number Placeholder 3">
            <a:extLst>
              <a:ext uri="{FF2B5EF4-FFF2-40B4-BE49-F238E27FC236}">
                <a16:creationId xmlns:a16="http://schemas.microsoft.com/office/drawing/2014/main" id="{AC46F0DD-594C-43D2-9FBC-BEE98064171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2358A204-72DB-4837-8C0F-C0FF094126E6}" type="slidenum">
              <a:rPr lang="en-US" altLang="zh-CN" smtClean="0"/>
              <a:pPr/>
              <a:t>62</a:t>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5E9C4336-69F4-482C-953C-0F1FEDF24B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D330317B-C4DE-4E11-9D80-B9AB96C936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134148" name="Slide Number Placeholder 3">
            <a:extLst>
              <a:ext uri="{FF2B5EF4-FFF2-40B4-BE49-F238E27FC236}">
                <a16:creationId xmlns:a16="http://schemas.microsoft.com/office/drawing/2014/main" id="{581059B8-C173-42CD-89BC-1B2ED50240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8015489-87C2-4BD8-AAE2-99A3DFDF5364}" type="slidenum">
              <a:rPr lang="en-US" altLang="zh-CN" smtClean="0"/>
              <a:pPr/>
              <a:t>63</a:t>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636EE81B-F121-4D6A-A3C3-C860A43625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a:extLst>
              <a:ext uri="{FF2B5EF4-FFF2-40B4-BE49-F238E27FC236}">
                <a16:creationId xmlns:a16="http://schemas.microsoft.com/office/drawing/2014/main" id="{CDCD88E0-7FE4-4E07-8100-85E8D85E1A6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136196" name="Slide Number Placeholder 3">
            <a:extLst>
              <a:ext uri="{FF2B5EF4-FFF2-40B4-BE49-F238E27FC236}">
                <a16:creationId xmlns:a16="http://schemas.microsoft.com/office/drawing/2014/main" id="{760A0D93-ABA0-41D8-8CC7-4429D325286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D9DEF15E-835C-4C07-9A35-F6C16D62ABB6}" type="slidenum">
              <a:rPr lang="en-US" altLang="zh-CN" smtClean="0"/>
              <a:pPr/>
              <a:t>64</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F6F1CF64-79A3-472C-AC9C-A643EDAEBC4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2B6F7D7D-6CF4-473D-A540-E852CA4252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An experiment is a process whose outcome is not known with certainty. The set of all possible outcomes of an experiment is called the sample space.</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When rolling a pair of dice with order, the sample space contains 6*6=36 possible outcomes.</a:t>
            </a:r>
          </a:p>
          <a:p>
            <a:pPr eaLnBrk="1" hangingPunct="1">
              <a:spcBef>
                <a:spcPct val="0"/>
              </a:spcBef>
            </a:pPr>
            <a:r>
              <a:rPr lang="en-US" altLang="zh-CN">
                <a:ea typeface="宋体" panose="02010600030101010101" pitchFamily="2" charset="-122"/>
              </a:rPr>
              <a:t>When rolling a pair of dice without order, the sample space contains 21 possible outcomes (6*6+6)/2=21.</a:t>
            </a:r>
          </a:p>
          <a:p>
            <a:pPr eaLnBrk="1" hangingPunct="1">
              <a:spcBef>
                <a:spcPct val="0"/>
              </a:spcBef>
            </a:pPr>
            <a:endParaRPr lang="en-US" altLang="zh-CN">
              <a:ea typeface="宋体" panose="02010600030101010101" pitchFamily="2" charset="-122"/>
            </a:endParaRPr>
          </a:p>
        </p:txBody>
      </p:sp>
      <p:sp>
        <p:nvSpPr>
          <p:cNvPr id="22532" name="Slide Number Placeholder 3">
            <a:extLst>
              <a:ext uri="{FF2B5EF4-FFF2-40B4-BE49-F238E27FC236}">
                <a16:creationId xmlns:a16="http://schemas.microsoft.com/office/drawing/2014/main" id="{AA871EF8-729D-4DF7-B508-6A6800B46D5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40B9B6CE-DAA2-4CE8-9472-3E40DB9675A6}" type="slidenum">
              <a:rPr lang="en-US" altLang="zh-CN" smtClean="0"/>
              <a:pPr/>
              <a:t>6</a:t>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5AD5A7D0-E8FA-4791-98B8-60C9848413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id="{76F66817-ADEC-41E8-AEFB-5AAC405F12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138244" name="Slide Number Placeholder 3">
            <a:extLst>
              <a:ext uri="{FF2B5EF4-FFF2-40B4-BE49-F238E27FC236}">
                <a16:creationId xmlns:a16="http://schemas.microsoft.com/office/drawing/2014/main" id="{2EB8942F-0106-4C23-81DB-EED78534899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434E433-E342-4F91-872F-C355EADBE951}" type="slidenum">
              <a:rPr lang="en-US" altLang="zh-CN" smtClean="0"/>
              <a:pPr/>
              <a:t>65</a:t>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31444B50-8446-4B0D-B6DC-D37FEA9144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a:extLst>
              <a:ext uri="{FF2B5EF4-FFF2-40B4-BE49-F238E27FC236}">
                <a16:creationId xmlns:a16="http://schemas.microsoft.com/office/drawing/2014/main" id="{3A1F89C0-3555-4CE1-9C42-C2FA44568E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140292" name="Slide Number Placeholder 3">
            <a:extLst>
              <a:ext uri="{FF2B5EF4-FFF2-40B4-BE49-F238E27FC236}">
                <a16:creationId xmlns:a16="http://schemas.microsoft.com/office/drawing/2014/main" id="{2EDD7876-D43D-439E-9011-9CF2B1CC785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8FE4BD84-E88D-4CFA-9177-54FFF97462A5}" type="slidenum">
              <a:rPr lang="en-US" altLang="zh-CN" smtClean="0"/>
              <a:pPr/>
              <a:t>66</a:t>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id="{A8C36204-F65D-45C0-A801-A80B923BF8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a:extLst>
              <a:ext uri="{FF2B5EF4-FFF2-40B4-BE49-F238E27FC236}">
                <a16:creationId xmlns:a16="http://schemas.microsoft.com/office/drawing/2014/main" id="{36A00AB8-F36D-41EE-A8C0-67B73C1572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142340" name="Slide Number Placeholder 3">
            <a:extLst>
              <a:ext uri="{FF2B5EF4-FFF2-40B4-BE49-F238E27FC236}">
                <a16:creationId xmlns:a16="http://schemas.microsoft.com/office/drawing/2014/main" id="{8EDAD17F-D38A-48E3-BDCD-64C47D9EB37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112CF770-A550-46EE-9ABE-5E6A408121C3}" type="slidenum">
              <a:rPr lang="en-US" altLang="zh-CN" smtClean="0"/>
              <a:pPr/>
              <a:t>67</a:t>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id="{3C3CAF40-4743-4A35-BF38-D6D63AD512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a:extLst>
              <a:ext uri="{FF2B5EF4-FFF2-40B4-BE49-F238E27FC236}">
                <a16:creationId xmlns:a16="http://schemas.microsoft.com/office/drawing/2014/main" id="{ED4402C0-F66D-46B6-88B1-6D680B542A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144388" name="Slide Number Placeholder 3">
            <a:extLst>
              <a:ext uri="{FF2B5EF4-FFF2-40B4-BE49-F238E27FC236}">
                <a16:creationId xmlns:a16="http://schemas.microsoft.com/office/drawing/2014/main" id="{9C0C6E76-B543-4CD6-98F6-19EE8B0DFD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C35AC716-C60A-4662-BD6F-DC908469A3B8}" type="slidenum">
              <a:rPr lang="en-US" altLang="zh-CN" smtClean="0"/>
              <a:pPr/>
              <a:t>68</a:t>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a16="http://schemas.microsoft.com/office/drawing/2014/main" id="{61256A09-1E0D-4095-B1E3-C01E087EF2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a:extLst>
              <a:ext uri="{FF2B5EF4-FFF2-40B4-BE49-F238E27FC236}">
                <a16:creationId xmlns:a16="http://schemas.microsoft.com/office/drawing/2014/main" id="{CDEAF780-7B89-4F1E-9522-EFEE1FB2AC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146436" name="Slide Number Placeholder 3">
            <a:extLst>
              <a:ext uri="{FF2B5EF4-FFF2-40B4-BE49-F238E27FC236}">
                <a16:creationId xmlns:a16="http://schemas.microsoft.com/office/drawing/2014/main" id="{348D5622-3587-487F-9B92-5BF3E912C3C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45D933AC-506E-4001-9DE1-8F36B8149F36}" type="slidenum">
              <a:rPr lang="en-US" altLang="zh-CN" smtClean="0"/>
              <a:pPr/>
              <a:t>69</a:t>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id="{C17C77EB-DD93-4523-BAA5-CC73B3A4C3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a:extLst>
              <a:ext uri="{FF2B5EF4-FFF2-40B4-BE49-F238E27FC236}">
                <a16:creationId xmlns:a16="http://schemas.microsoft.com/office/drawing/2014/main" id="{1468C311-9FCD-4B7D-8B1A-8FD535322B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148484" name="Slide Number Placeholder 3">
            <a:extLst>
              <a:ext uri="{FF2B5EF4-FFF2-40B4-BE49-F238E27FC236}">
                <a16:creationId xmlns:a16="http://schemas.microsoft.com/office/drawing/2014/main" id="{CAEA5092-5052-4C2A-99A9-D25C26DE50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B47A174-FB34-469A-AB6B-DF3C85304004}" type="slidenum">
              <a:rPr lang="en-US" altLang="zh-CN" smtClean="0"/>
              <a:pPr/>
              <a:t>70</a:t>
            </a:fld>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a16="http://schemas.microsoft.com/office/drawing/2014/main" id="{1D9E497C-5A9B-4353-B701-1D7F8EE63C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a:extLst>
              <a:ext uri="{FF2B5EF4-FFF2-40B4-BE49-F238E27FC236}">
                <a16:creationId xmlns:a16="http://schemas.microsoft.com/office/drawing/2014/main" id="{094C2FC8-AF94-45FB-9266-855EE6886F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150532" name="Slide Number Placeholder 3">
            <a:extLst>
              <a:ext uri="{FF2B5EF4-FFF2-40B4-BE49-F238E27FC236}">
                <a16:creationId xmlns:a16="http://schemas.microsoft.com/office/drawing/2014/main" id="{27D07479-E293-4E80-8DBB-DBD671A4CB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F6743419-45C3-461C-A4CD-095437838A87}" type="slidenum">
              <a:rPr lang="en-US" altLang="zh-CN" smtClean="0"/>
              <a:pPr/>
              <a:t>71</a:t>
            </a:fld>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a:extLst>
              <a:ext uri="{FF2B5EF4-FFF2-40B4-BE49-F238E27FC236}">
                <a16:creationId xmlns:a16="http://schemas.microsoft.com/office/drawing/2014/main" id="{1E4E2C9B-3079-460A-B012-B886C727E1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a:extLst>
              <a:ext uri="{FF2B5EF4-FFF2-40B4-BE49-F238E27FC236}">
                <a16:creationId xmlns:a16="http://schemas.microsoft.com/office/drawing/2014/main" id="{71BC019B-80E3-41D6-A773-0BEC77AFCB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152580" name="Slide Number Placeholder 3">
            <a:extLst>
              <a:ext uri="{FF2B5EF4-FFF2-40B4-BE49-F238E27FC236}">
                <a16:creationId xmlns:a16="http://schemas.microsoft.com/office/drawing/2014/main" id="{6C47E205-82AF-4AA2-9E9E-E87213FFA7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131C0342-D853-419B-B844-9D0A2C46E9BA}" type="slidenum">
              <a:rPr lang="en-US" altLang="zh-CN" smtClean="0"/>
              <a:pPr/>
              <a:t>72</a:t>
            </a:fld>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a16="http://schemas.microsoft.com/office/drawing/2014/main" id="{F0B26A81-08DC-4B19-A806-36D96C5DAB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a:extLst>
              <a:ext uri="{FF2B5EF4-FFF2-40B4-BE49-F238E27FC236}">
                <a16:creationId xmlns:a16="http://schemas.microsoft.com/office/drawing/2014/main" id="{244EB236-DE69-4617-86CC-4F1A869A7C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p value</a:t>
            </a:r>
            <a:r>
              <a:rPr lang="zh-CN" altLang="en-US"/>
              <a:t>，代表在原假设条件下，实验事件可能发生的概率。举例说明：抛一枚硬币，正面朝上和反面朝上的概率是一样的，各</a:t>
            </a:r>
            <a:r>
              <a:rPr lang="en-US" altLang="zh-CN"/>
              <a:t>50%</a:t>
            </a:r>
            <a:r>
              <a:rPr lang="zh-CN" altLang="en-US"/>
              <a:t>，但这是有前提条件的，即硬币是均匀的（原假设），才能保证正反面出现的概率相同。现在将该硬币抛掷</a:t>
            </a:r>
            <a:r>
              <a:rPr lang="en-US" altLang="zh-CN"/>
              <a:t>5</a:t>
            </a:r>
            <a:r>
              <a:rPr lang="zh-CN" altLang="en-US"/>
              <a:t>次，那么在原假设成立的前提下，</a:t>
            </a:r>
            <a:r>
              <a:rPr lang="en-US" altLang="zh-CN"/>
              <a:t>5</a:t>
            </a:r>
            <a:r>
              <a:rPr lang="zh-CN" altLang="en-US"/>
              <a:t>次都是正面朝上的概率是</a:t>
            </a:r>
            <a:r>
              <a:rPr lang="en-US" altLang="zh-CN"/>
              <a:t>0.55= 0.03125. </a:t>
            </a:r>
            <a:r>
              <a:rPr lang="zh-CN" altLang="en-US"/>
              <a:t>换个说法，抛一枚硬币得到</a:t>
            </a:r>
            <a:r>
              <a:rPr lang="en-US" altLang="zh-CN"/>
              <a:t>5</a:t>
            </a:r>
            <a:r>
              <a:rPr lang="zh-CN" altLang="en-US"/>
              <a:t>次都是正面朝上的结果，该硬币是均匀的概率就是</a:t>
            </a:r>
            <a:r>
              <a:rPr lang="en-US" altLang="zh-CN"/>
              <a:t>p value, </a:t>
            </a:r>
            <a:r>
              <a:rPr lang="zh-CN" altLang="en-US"/>
              <a:t>仅有</a:t>
            </a:r>
            <a:r>
              <a:rPr lang="en-US" altLang="zh-CN"/>
              <a:t>0.03125.</a:t>
            </a:r>
            <a:r>
              <a:rPr lang="zh-CN" altLang="en-US"/>
              <a:t>因在假设检验时会设置</a:t>
            </a:r>
            <a:r>
              <a:rPr lang="en-US" altLang="zh-CN"/>
              <a:t>?</a:t>
            </a:r>
            <a:r>
              <a:rPr lang="zh-CN" altLang="en-US"/>
              <a:t>值（犯第一类错误的概率），若设定</a:t>
            </a:r>
            <a:r>
              <a:rPr lang="en-US" altLang="zh-CN"/>
              <a:t>?=0.05</a:t>
            </a:r>
            <a:r>
              <a:rPr lang="zh-CN" altLang="en-US"/>
              <a:t>，即当原假设是正确的却仍被拒绝的概率为</a:t>
            </a:r>
            <a:r>
              <a:rPr lang="en-US" altLang="zh-CN"/>
              <a:t>0.05, </a:t>
            </a:r>
            <a:r>
              <a:rPr lang="zh-CN" altLang="en-US"/>
              <a:t>换名话说，有</a:t>
            </a:r>
            <a:r>
              <a:rPr lang="en-US" altLang="zh-CN"/>
              <a:t>1-?=95%</a:t>
            </a:r>
            <a:r>
              <a:rPr lang="zh-CN" altLang="en-US"/>
              <a:t>的把握是做出了正确的决定。现</a:t>
            </a:r>
            <a:r>
              <a:rPr lang="en-US" altLang="zh-CN"/>
              <a:t>p value=0.03125 &lt; ?</a:t>
            </a:r>
            <a:r>
              <a:rPr lang="zh-CN" altLang="en-US"/>
              <a:t>，就是说这个事件发生的概率太低，小于愿承受犯第一类错误的概率，所以选择拒绝原假设，认为备择假设是对的。</a:t>
            </a:r>
          </a:p>
        </p:txBody>
      </p:sp>
      <p:sp>
        <p:nvSpPr>
          <p:cNvPr id="154628" name="Slide Number Placeholder 3">
            <a:extLst>
              <a:ext uri="{FF2B5EF4-FFF2-40B4-BE49-F238E27FC236}">
                <a16:creationId xmlns:a16="http://schemas.microsoft.com/office/drawing/2014/main" id="{614EB881-330D-4CD8-A958-0D2B104AF7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D12B03AC-2FA1-49AA-83FF-8E38036BB623}" type="slidenum">
              <a:rPr lang="en-US" altLang="zh-CN" smtClean="0"/>
              <a:pPr/>
              <a:t>73</a:t>
            </a:fld>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a:extLst>
              <a:ext uri="{FF2B5EF4-FFF2-40B4-BE49-F238E27FC236}">
                <a16:creationId xmlns:a16="http://schemas.microsoft.com/office/drawing/2014/main" id="{46F6C637-7EFA-4E53-9371-88C9910894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a:extLst>
              <a:ext uri="{FF2B5EF4-FFF2-40B4-BE49-F238E27FC236}">
                <a16:creationId xmlns:a16="http://schemas.microsoft.com/office/drawing/2014/main" id="{D20B7136-5F47-4D54-815D-6938F624F8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a:p>
            <a:pPr eaLnBrk="1" hangingPunct="1">
              <a:spcBef>
                <a:spcPct val="0"/>
              </a:spcBef>
            </a:pPr>
            <a:endParaRPr lang="en-US" altLang="zh-CN" b="1"/>
          </a:p>
        </p:txBody>
      </p:sp>
      <p:sp>
        <p:nvSpPr>
          <p:cNvPr id="156676" name="Slide Number Placeholder 3">
            <a:extLst>
              <a:ext uri="{FF2B5EF4-FFF2-40B4-BE49-F238E27FC236}">
                <a16:creationId xmlns:a16="http://schemas.microsoft.com/office/drawing/2014/main" id="{CADE5017-1D6E-4E9F-A7E6-8989194DCE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50CBD0C-3F9E-4FA6-B4F6-06EF1CB0F539}" type="slidenum">
              <a:rPr lang="en-US" altLang="zh-CN" smtClean="0"/>
              <a:pPr/>
              <a:t>74</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AE283406-7FB8-4FA5-A1F7-644524158E5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9E25CFCF-9A1C-4EA5-83B7-38A8465683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r>
              <a:rPr lang="en-US" altLang="zh-CN" b="1"/>
              <a:t>Sum of two dices as an example.</a:t>
            </a:r>
          </a:p>
          <a:p>
            <a:pPr marL="227013" indent="-227013" eaLnBrk="1" hangingPunct="1">
              <a:spcBef>
                <a:spcPct val="0"/>
              </a:spcBef>
            </a:pPr>
            <a:r>
              <a:rPr lang="en-US" altLang="zh-CN" b="1"/>
              <a:t>The number of patients in a doctors’ clinic</a:t>
            </a:r>
          </a:p>
          <a:p>
            <a:pPr marL="227013" indent="-227013" eaLnBrk="1" hangingPunct="1">
              <a:spcBef>
                <a:spcPct val="0"/>
              </a:spcBef>
            </a:pPr>
            <a:r>
              <a:rPr lang="en-US" altLang="zh-CN" b="1"/>
              <a:t>The Friday night attendance at a cinema </a:t>
            </a:r>
          </a:p>
        </p:txBody>
      </p:sp>
      <p:sp>
        <p:nvSpPr>
          <p:cNvPr id="24580" name="Slide Number Placeholder 3">
            <a:extLst>
              <a:ext uri="{FF2B5EF4-FFF2-40B4-BE49-F238E27FC236}">
                <a16:creationId xmlns:a16="http://schemas.microsoft.com/office/drawing/2014/main" id="{04681E4E-E6C8-4D5A-BA3C-368BE4A4058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EDEE1DEA-BC38-4C42-9DAB-DC659DEAD0C6}" type="slidenum">
              <a:rPr lang="en-US" altLang="zh-CN" smtClean="0"/>
              <a:pPr/>
              <a:t>7</a:t>
            </a:fld>
            <a:endParaRPr lang="en-US"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a:extLst>
              <a:ext uri="{FF2B5EF4-FFF2-40B4-BE49-F238E27FC236}">
                <a16:creationId xmlns:a16="http://schemas.microsoft.com/office/drawing/2014/main" id="{4A9F2933-CD95-478C-903B-3CC87BA4C7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a:extLst>
              <a:ext uri="{FF2B5EF4-FFF2-40B4-BE49-F238E27FC236}">
                <a16:creationId xmlns:a16="http://schemas.microsoft.com/office/drawing/2014/main" id="{1E74D7AA-DD43-4172-885B-93755A4C3B2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a:p>
            <a:pPr eaLnBrk="1" hangingPunct="1">
              <a:spcBef>
                <a:spcPct val="0"/>
              </a:spcBef>
            </a:pPr>
            <a:endParaRPr lang="en-US" altLang="zh-CN" b="1"/>
          </a:p>
        </p:txBody>
      </p:sp>
      <p:sp>
        <p:nvSpPr>
          <p:cNvPr id="158724" name="Slide Number Placeholder 3">
            <a:extLst>
              <a:ext uri="{FF2B5EF4-FFF2-40B4-BE49-F238E27FC236}">
                <a16:creationId xmlns:a16="http://schemas.microsoft.com/office/drawing/2014/main" id="{D95F67E5-192B-44D8-B9C2-1F3422A30CE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74C7D7B3-B91C-4C97-B528-9F14DEFE6C3D}" type="slidenum">
              <a:rPr lang="en-US" altLang="zh-CN" smtClean="0"/>
              <a:pPr/>
              <a:t>75</a:t>
            </a:fld>
            <a:endParaRPr lang="en-US"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a:extLst>
              <a:ext uri="{FF2B5EF4-FFF2-40B4-BE49-F238E27FC236}">
                <a16:creationId xmlns:a16="http://schemas.microsoft.com/office/drawing/2014/main" id="{95C00B3D-BDC1-4CAE-8412-96DB83F41D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a:extLst>
              <a:ext uri="{FF2B5EF4-FFF2-40B4-BE49-F238E27FC236}">
                <a16:creationId xmlns:a16="http://schemas.microsoft.com/office/drawing/2014/main" id="{D6DAE166-5C3D-48C7-A1C2-4E2E3ED814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b="1"/>
              <a:t>α</a:t>
            </a:r>
            <a:r>
              <a:rPr lang="zh-CN" altLang="en-US" b="1"/>
              <a:t>风险 </a:t>
            </a:r>
            <a:r>
              <a:rPr lang="en-US" altLang="zh-CN" b="1"/>
              <a:t>vs. β</a:t>
            </a:r>
            <a:r>
              <a:rPr lang="zh-CN" altLang="en-US" b="1"/>
              <a:t>风险</a:t>
            </a:r>
          </a:p>
          <a:p>
            <a:pPr eaLnBrk="1" hangingPunct="1">
              <a:spcBef>
                <a:spcPct val="0"/>
              </a:spcBef>
            </a:pPr>
            <a:endParaRPr lang="en-US" altLang="zh-CN" b="1"/>
          </a:p>
        </p:txBody>
      </p:sp>
      <p:sp>
        <p:nvSpPr>
          <p:cNvPr id="160772" name="Slide Number Placeholder 3">
            <a:extLst>
              <a:ext uri="{FF2B5EF4-FFF2-40B4-BE49-F238E27FC236}">
                <a16:creationId xmlns:a16="http://schemas.microsoft.com/office/drawing/2014/main" id="{42AB266A-9285-4134-8077-A4DE4519FDC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5B62178-83AE-43F0-B2AF-A5DB4F1C8263}" type="slidenum">
              <a:rPr lang="en-US" altLang="zh-CN" smtClean="0"/>
              <a:pPr/>
              <a:t>76</a:t>
            </a:fld>
            <a:endParaRPr lang="en-US"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a:extLst>
              <a:ext uri="{FF2B5EF4-FFF2-40B4-BE49-F238E27FC236}">
                <a16:creationId xmlns:a16="http://schemas.microsoft.com/office/drawing/2014/main" id="{8B76A22D-96F3-4D5D-8B49-1705160AE3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a:extLst>
              <a:ext uri="{FF2B5EF4-FFF2-40B4-BE49-F238E27FC236}">
                <a16:creationId xmlns:a16="http://schemas.microsoft.com/office/drawing/2014/main" id="{0FC709C6-0F00-4455-AA22-63B4995300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a:p>
            <a:pPr eaLnBrk="1" hangingPunct="1">
              <a:spcBef>
                <a:spcPct val="0"/>
              </a:spcBef>
            </a:pPr>
            <a:endParaRPr lang="en-US" altLang="zh-CN" b="1"/>
          </a:p>
        </p:txBody>
      </p:sp>
      <p:sp>
        <p:nvSpPr>
          <p:cNvPr id="162820" name="Slide Number Placeholder 3">
            <a:extLst>
              <a:ext uri="{FF2B5EF4-FFF2-40B4-BE49-F238E27FC236}">
                <a16:creationId xmlns:a16="http://schemas.microsoft.com/office/drawing/2014/main" id="{3F39F6AA-7C9F-4C14-B4B3-ECF33DD5F2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5916C6A9-6B18-4FA3-8950-91C75D51A793}" type="slidenum">
              <a:rPr lang="en-US" altLang="zh-CN" smtClean="0"/>
              <a:pPr/>
              <a:t>77</a:t>
            </a:fld>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id="{62A50F43-DEA5-4642-8A6A-D062FB86D4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a:extLst>
              <a:ext uri="{FF2B5EF4-FFF2-40B4-BE49-F238E27FC236}">
                <a16:creationId xmlns:a16="http://schemas.microsoft.com/office/drawing/2014/main" id="{89A48291-87C5-441C-B077-9B883E8E91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a:p>
            <a:pPr eaLnBrk="1" hangingPunct="1">
              <a:spcBef>
                <a:spcPct val="0"/>
              </a:spcBef>
            </a:pPr>
            <a:endParaRPr lang="en-US" altLang="zh-CN" b="1"/>
          </a:p>
        </p:txBody>
      </p:sp>
      <p:sp>
        <p:nvSpPr>
          <p:cNvPr id="164868" name="Slide Number Placeholder 3">
            <a:extLst>
              <a:ext uri="{FF2B5EF4-FFF2-40B4-BE49-F238E27FC236}">
                <a16:creationId xmlns:a16="http://schemas.microsoft.com/office/drawing/2014/main" id="{92A5ECC7-5210-48DA-9C8C-5C041975D3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EB14447-C99C-40E3-9E6D-E533092B266C}" type="slidenum">
              <a:rPr lang="en-US" altLang="zh-CN" smtClean="0"/>
              <a:pPr/>
              <a:t>78</a:t>
            </a:fld>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a:extLst>
              <a:ext uri="{FF2B5EF4-FFF2-40B4-BE49-F238E27FC236}">
                <a16:creationId xmlns:a16="http://schemas.microsoft.com/office/drawing/2014/main" id="{0E07D3BF-0F0A-4BEE-BE20-140DBE5AE3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a:extLst>
              <a:ext uri="{FF2B5EF4-FFF2-40B4-BE49-F238E27FC236}">
                <a16:creationId xmlns:a16="http://schemas.microsoft.com/office/drawing/2014/main" id="{BF2410A3-DC66-4EF7-946C-30968627F1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a:p>
            <a:pPr eaLnBrk="1" hangingPunct="1">
              <a:spcBef>
                <a:spcPct val="0"/>
              </a:spcBef>
            </a:pPr>
            <a:endParaRPr lang="en-US" altLang="zh-CN" b="1"/>
          </a:p>
        </p:txBody>
      </p:sp>
      <p:sp>
        <p:nvSpPr>
          <p:cNvPr id="166916" name="Slide Number Placeholder 3">
            <a:extLst>
              <a:ext uri="{FF2B5EF4-FFF2-40B4-BE49-F238E27FC236}">
                <a16:creationId xmlns:a16="http://schemas.microsoft.com/office/drawing/2014/main" id="{03F7A3D8-81A4-4822-84C2-44238F7723C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F98044BC-0BB0-4CB6-90E0-EE2E2F4F0859}" type="slidenum">
              <a:rPr lang="en-US" altLang="zh-CN" smtClean="0"/>
              <a:pPr/>
              <a:t>79</a:t>
            </a:fld>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a:extLst>
              <a:ext uri="{FF2B5EF4-FFF2-40B4-BE49-F238E27FC236}">
                <a16:creationId xmlns:a16="http://schemas.microsoft.com/office/drawing/2014/main" id="{80B3A7DF-7A75-4F78-A32D-C10956A429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a:extLst>
              <a:ext uri="{FF2B5EF4-FFF2-40B4-BE49-F238E27FC236}">
                <a16:creationId xmlns:a16="http://schemas.microsoft.com/office/drawing/2014/main" id="{62588BD2-E597-48AB-9D56-F3BEB2DA9EF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b="1"/>
              <a:t>Central limit theorem.</a:t>
            </a:r>
          </a:p>
          <a:p>
            <a:pPr eaLnBrk="1" hangingPunct="1">
              <a:spcBef>
                <a:spcPct val="0"/>
              </a:spcBef>
            </a:pPr>
            <a:endParaRPr lang="en-US" altLang="zh-CN" b="1"/>
          </a:p>
        </p:txBody>
      </p:sp>
      <p:sp>
        <p:nvSpPr>
          <p:cNvPr id="168964" name="Slide Number Placeholder 3">
            <a:extLst>
              <a:ext uri="{FF2B5EF4-FFF2-40B4-BE49-F238E27FC236}">
                <a16:creationId xmlns:a16="http://schemas.microsoft.com/office/drawing/2014/main" id="{64B89098-E5C1-41D0-BB47-A7BF597AF8A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2489BC61-1CD7-45E8-B2E2-888579BEA8DF}" type="slidenum">
              <a:rPr lang="en-US" altLang="zh-CN" smtClean="0"/>
              <a:pPr/>
              <a:t>80</a:t>
            </a:fld>
            <a:endParaRPr lang="en-US"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a:extLst>
              <a:ext uri="{FF2B5EF4-FFF2-40B4-BE49-F238E27FC236}">
                <a16:creationId xmlns:a16="http://schemas.microsoft.com/office/drawing/2014/main" id="{4DD78B0B-CC86-421C-B395-6E217082025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a:extLst>
              <a:ext uri="{FF2B5EF4-FFF2-40B4-BE49-F238E27FC236}">
                <a16:creationId xmlns:a16="http://schemas.microsoft.com/office/drawing/2014/main" id="{8C67A3C2-6D4E-4FBF-9175-77A0BF71CD3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b="1"/>
              <a:t>T distribution if X is normally distributed variable. Otherwise, it is hard to say.</a:t>
            </a:r>
          </a:p>
          <a:p>
            <a:pPr eaLnBrk="1" hangingPunct="1">
              <a:spcBef>
                <a:spcPct val="0"/>
              </a:spcBef>
            </a:pPr>
            <a:endParaRPr lang="zh-CN" altLang="en-US"/>
          </a:p>
          <a:p>
            <a:pPr eaLnBrk="1" hangingPunct="1">
              <a:spcBef>
                <a:spcPct val="0"/>
              </a:spcBef>
            </a:pPr>
            <a:endParaRPr lang="en-US" altLang="zh-CN" b="1"/>
          </a:p>
        </p:txBody>
      </p:sp>
      <p:sp>
        <p:nvSpPr>
          <p:cNvPr id="171012" name="Slide Number Placeholder 3">
            <a:extLst>
              <a:ext uri="{FF2B5EF4-FFF2-40B4-BE49-F238E27FC236}">
                <a16:creationId xmlns:a16="http://schemas.microsoft.com/office/drawing/2014/main" id="{89F632E7-9656-48EA-8E49-991201E800D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76C2D7B-DDE0-42C0-8217-4F024BCC5D32}" type="slidenum">
              <a:rPr lang="en-US" altLang="zh-CN" smtClean="0"/>
              <a:pPr/>
              <a:t>81</a:t>
            </a:fld>
            <a:endParaRPr lang="en-US"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a:extLst>
              <a:ext uri="{FF2B5EF4-FFF2-40B4-BE49-F238E27FC236}">
                <a16:creationId xmlns:a16="http://schemas.microsoft.com/office/drawing/2014/main" id="{D4184946-BFD9-4104-AB42-006689FFCE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Notes Placeholder 2">
            <a:extLst>
              <a:ext uri="{FF2B5EF4-FFF2-40B4-BE49-F238E27FC236}">
                <a16:creationId xmlns:a16="http://schemas.microsoft.com/office/drawing/2014/main" id="{EF9C6C1E-EE4D-4EF6-A036-B7491057CD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a:p>
            <a:pPr eaLnBrk="1" hangingPunct="1">
              <a:spcBef>
                <a:spcPct val="0"/>
              </a:spcBef>
            </a:pPr>
            <a:endParaRPr lang="en-US" altLang="zh-CN" b="1"/>
          </a:p>
        </p:txBody>
      </p:sp>
      <p:sp>
        <p:nvSpPr>
          <p:cNvPr id="173060" name="Slide Number Placeholder 3">
            <a:extLst>
              <a:ext uri="{FF2B5EF4-FFF2-40B4-BE49-F238E27FC236}">
                <a16:creationId xmlns:a16="http://schemas.microsoft.com/office/drawing/2014/main" id="{18C546E9-1B70-46E8-A869-59432C14BE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5C48D4BE-B46F-441C-9C00-1E59170F05FA}" type="slidenum">
              <a:rPr lang="en-US" altLang="zh-CN" smtClean="0"/>
              <a:pPr/>
              <a:t>82</a:t>
            </a:fld>
            <a:endParaRPr lang="en-US"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a:extLst>
              <a:ext uri="{FF2B5EF4-FFF2-40B4-BE49-F238E27FC236}">
                <a16:creationId xmlns:a16="http://schemas.microsoft.com/office/drawing/2014/main" id="{CAE682B4-7CA1-469C-ACFD-46C79FFB82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Notes Placeholder 2">
            <a:extLst>
              <a:ext uri="{FF2B5EF4-FFF2-40B4-BE49-F238E27FC236}">
                <a16:creationId xmlns:a16="http://schemas.microsoft.com/office/drawing/2014/main" id="{FA93E89D-D201-412E-B668-9E353D50AE4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a:p>
            <a:pPr eaLnBrk="1" hangingPunct="1">
              <a:spcBef>
                <a:spcPct val="0"/>
              </a:spcBef>
            </a:pPr>
            <a:endParaRPr lang="en-US" altLang="zh-CN" b="1"/>
          </a:p>
        </p:txBody>
      </p:sp>
      <p:sp>
        <p:nvSpPr>
          <p:cNvPr id="175108" name="Slide Number Placeholder 3">
            <a:extLst>
              <a:ext uri="{FF2B5EF4-FFF2-40B4-BE49-F238E27FC236}">
                <a16:creationId xmlns:a16="http://schemas.microsoft.com/office/drawing/2014/main" id="{FBA53FD0-29C4-417B-92FE-81F45151A5A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94F62B73-FC2F-4C49-B65C-598C57BE263D}" type="slidenum">
              <a:rPr lang="en-US" altLang="zh-CN" smtClean="0"/>
              <a:pPr/>
              <a:t>83</a:t>
            </a:fld>
            <a:endParaRPr lang="en-US"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a:extLst>
              <a:ext uri="{FF2B5EF4-FFF2-40B4-BE49-F238E27FC236}">
                <a16:creationId xmlns:a16="http://schemas.microsoft.com/office/drawing/2014/main" id="{0C046A41-7578-4261-BCC6-DAABE24A08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a:extLst>
              <a:ext uri="{FF2B5EF4-FFF2-40B4-BE49-F238E27FC236}">
                <a16:creationId xmlns:a16="http://schemas.microsoft.com/office/drawing/2014/main" id="{9E566A0C-733E-40F0-970D-CFBCD74646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a:p>
            <a:pPr eaLnBrk="1" hangingPunct="1">
              <a:spcBef>
                <a:spcPct val="0"/>
              </a:spcBef>
            </a:pPr>
            <a:endParaRPr lang="en-US" altLang="zh-CN" b="1"/>
          </a:p>
        </p:txBody>
      </p:sp>
      <p:sp>
        <p:nvSpPr>
          <p:cNvPr id="177156" name="Slide Number Placeholder 3">
            <a:extLst>
              <a:ext uri="{FF2B5EF4-FFF2-40B4-BE49-F238E27FC236}">
                <a16:creationId xmlns:a16="http://schemas.microsoft.com/office/drawing/2014/main" id="{BD00D965-13D2-4155-B855-DD187FD9B3D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D7DB2BC8-E829-4F31-B646-B2F073A0EEB7}" type="slidenum">
              <a:rPr lang="en-US" altLang="zh-CN" smtClean="0"/>
              <a:pPr/>
              <a:t>84</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252668C0-391C-4BB5-880A-D6DA6FA0D5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445CC31-0D60-4309-A118-DD1677617E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r>
              <a:rPr lang="en-US" altLang="zh-CN" b="1"/>
              <a:t>Three properties:</a:t>
            </a:r>
          </a:p>
          <a:p>
            <a:pPr marL="227013" indent="-227013" eaLnBrk="1" hangingPunct="1">
              <a:spcBef>
                <a:spcPct val="0"/>
              </a:spcBef>
            </a:pPr>
            <a:r>
              <a:rPr lang="en-US" altLang="zh-CN" b="1"/>
              <a:t>0&lt;=F(x)&lt;=1</a:t>
            </a:r>
          </a:p>
          <a:p>
            <a:pPr marL="227013" indent="-227013" eaLnBrk="1" hangingPunct="1">
              <a:spcBef>
                <a:spcPct val="0"/>
              </a:spcBef>
            </a:pPr>
            <a:r>
              <a:rPr lang="en-US" altLang="zh-CN" b="1"/>
              <a:t>F(x) is nondecreasing</a:t>
            </a:r>
          </a:p>
          <a:p>
            <a:pPr marL="227013" indent="-227013" eaLnBrk="1" hangingPunct="1">
              <a:spcBef>
                <a:spcPct val="0"/>
              </a:spcBef>
            </a:pPr>
            <a:r>
              <a:rPr lang="en-US" altLang="zh-CN" b="1"/>
              <a:t>F(x)=0 at left boundary and F(x)=1 at right boundary</a:t>
            </a:r>
          </a:p>
        </p:txBody>
      </p:sp>
      <p:sp>
        <p:nvSpPr>
          <p:cNvPr id="26628" name="Slide Number Placeholder 3">
            <a:extLst>
              <a:ext uri="{FF2B5EF4-FFF2-40B4-BE49-F238E27FC236}">
                <a16:creationId xmlns:a16="http://schemas.microsoft.com/office/drawing/2014/main" id="{299E2D57-EAD3-4407-B5E5-166349B2B2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2A6E5470-B23F-48EE-84A8-654E42BA105E}" type="slidenum">
              <a:rPr lang="en-US" altLang="zh-CN" smtClean="0"/>
              <a:pPr/>
              <a:t>8</a:t>
            </a:fld>
            <a:endParaRPr lang="en-US"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a:extLst>
              <a:ext uri="{FF2B5EF4-FFF2-40B4-BE49-F238E27FC236}">
                <a16:creationId xmlns:a16="http://schemas.microsoft.com/office/drawing/2014/main" id="{3A517128-5D98-4D3C-AB6E-F250788C1F8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a:extLst>
              <a:ext uri="{FF2B5EF4-FFF2-40B4-BE49-F238E27FC236}">
                <a16:creationId xmlns:a16="http://schemas.microsoft.com/office/drawing/2014/main" id="{2DC21236-96E3-4634-A468-5173CECFC54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a:p>
            <a:pPr eaLnBrk="1" hangingPunct="1">
              <a:spcBef>
                <a:spcPct val="0"/>
              </a:spcBef>
            </a:pPr>
            <a:endParaRPr lang="en-US" altLang="zh-CN" b="1"/>
          </a:p>
        </p:txBody>
      </p:sp>
      <p:sp>
        <p:nvSpPr>
          <p:cNvPr id="179204" name="Slide Number Placeholder 3">
            <a:extLst>
              <a:ext uri="{FF2B5EF4-FFF2-40B4-BE49-F238E27FC236}">
                <a16:creationId xmlns:a16="http://schemas.microsoft.com/office/drawing/2014/main" id="{6257C6D1-7E8F-4B5C-8F19-59C6ED1F133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E53D88CF-AB27-468C-B06E-EB4A59F17524}" type="slidenum">
              <a:rPr lang="en-US" altLang="zh-CN" smtClean="0"/>
              <a:pPr/>
              <a:t>85</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347B59B5-2F53-4FBE-8295-C292FDF964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A9CE765E-52E8-4836-833A-18A1928660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eaLnBrk="1" hangingPunct="1">
              <a:spcBef>
                <a:spcPct val="0"/>
              </a:spcBef>
            </a:pPr>
            <a:endParaRPr lang="en-US" altLang="zh-CN" b="1"/>
          </a:p>
        </p:txBody>
      </p:sp>
      <p:sp>
        <p:nvSpPr>
          <p:cNvPr id="28676" name="Slide Number Placeholder 3">
            <a:extLst>
              <a:ext uri="{FF2B5EF4-FFF2-40B4-BE49-F238E27FC236}">
                <a16:creationId xmlns:a16="http://schemas.microsoft.com/office/drawing/2014/main" id="{FF8C960B-BFB1-4135-AC9E-7B5202986C2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44A45CB5-52C7-4930-AAB1-7CA5AB08091D}" type="slidenum">
              <a:rPr lang="en-US" altLang="zh-CN" smtClean="0"/>
              <a:pPr/>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CAAF945-A61B-4014-91CF-DB9C42D8E820}"/>
              </a:ext>
            </a:extLst>
          </p:cNvPr>
          <p:cNvSpPr/>
          <p:nvPr/>
        </p:nvSpPr>
        <p:spPr>
          <a:xfrm>
            <a:off x="0"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a:extLst>
              <a:ext uri="{FF2B5EF4-FFF2-40B4-BE49-F238E27FC236}">
                <a16:creationId xmlns:a16="http://schemas.microsoft.com/office/drawing/2014/main" id="{14ACC564-ABEB-4006-A259-1152F345AC66}"/>
              </a:ext>
            </a:extLst>
          </p:cNvPr>
          <p:cNvSpPr/>
          <p:nvPr/>
        </p:nvSpPr>
        <p:spPr>
          <a:xfrm>
            <a:off x="0" y="6334125"/>
            <a:ext cx="12192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a:extLst>
              <a:ext uri="{FF2B5EF4-FFF2-40B4-BE49-F238E27FC236}">
                <a16:creationId xmlns:a16="http://schemas.microsoft.com/office/drawing/2014/main" id="{184AF3CB-5115-4359-912A-DD6623164FD6}"/>
              </a:ext>
            </a:extLst>
          </p:cNvPr>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097280" y="758952"/>
            <a:ext cx="100584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3">
            <a:extLst>
              <a:ext uri="{FF2B5EF4-FFF2-40B4-BE49-F238E27FC236}">
                <a16:creationId xmlns:a16="http://schemas.microsoft.com/office/drawing/2014/main" id="{537976AA-B12E-4664-9CC2-6F392270669D}"/>
              </a:ext>
            </a:extLst>
          </p:cNvPr>
          <p:cNvSpPr>
            <a:spLocks noGrp="1"/>
          </p:cNvSpPr>
          <p:nvPr>
            <p:ph type="dt" sz="half" idx="10"/>
          </p:nvPr>
        </p:nvSpPr>
        <p:spPr/>
        <p:txBody>
          <a:bodyPr/>
          <a:lstStyle>
            <a:lvl1pPr>
              <a:defRPr/>
            </a:lvl1pPr>
          </a:lstStyle>
          <a:p>
            <a:pPr>
              <a:defRPr/>
            </a:pPr>
            <a:fld id="{638B03D6-5D9B-4375-AC26-0DEDBE5F699B}" type="datetime1">
              <a:rPr lang="en-US" altLang="zh-CN"/>
              <a:pPr>
                <a:defRPr/>
              </a:pPr>
              <a:t>1/24/2021</a:t>
            </a:fld>
            <a:endParaRPr lang="en-US" altLang="zh-CN"/>
          </a:p>
        </p:txBody>
      </p:sp>
      <p:sp>
        <p:nvSpPr>
          <p:cNvPr id="8" name="Footer Placeholder 4">
            <a:extLst>
              <a:ext uri="{FF2B5EF4-FFF2-40B4-BE49-F238E27FC236}">
                <a16:creationId xmlns:a16="http://schemas.microsoft.com/office/drawing/2014/main" id="{89C568CB-B939-4B16-942F-7AF082CCBD7B}"/>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9" name="Slide Number Placeholder 5">
            <a:extLst>
              <a:ext uri="{FF2B5EF4-FFF2-40B4-BE49-F238E27FC236}">
                <a16:creationId xmlns:a16="http://schemas.microsoft.com/office/drawing/2014/main" id="{876E6610-D365-4392-B76A-CD7B73148018}"/>
              </a:ext>
            </a:extLst>
          </p:cNvPr>
          <p:cNvSpPr>
            <a:spLocks noGrp="1"/>
          </p:cNvSpPr>
          <p:nvPr>
            <p:ph type="sldNum" sz="quarter" idx="12"/>
          </p:nvPr>
        </p:nvSpPr>
        <p:spPr/>
        <p:txBody>
          <a:bodyPr/>
          <a:lstStyle>
            <a:lvl1pPr>
              <a:defRPr/>
            </a:lvl1pPr>
          </a:lstStyle>
          <a:p>
            <a:pPr>
              <a:defRPr/>
            </a:pPr>
            <a:fld id="{49594F5D-797E-44FB-8D91-FFDB3761BA06}" type="slidenum">
              <a:rPr lang="en-US" altLang="zh-CN"/>
              <a:pPr>
                <a:defRPr/>
              </a:pPr>
              <a:t>‹#›</a:t>
            </a:fld>
            <a:endParaRPr lang="en-US" altLang="zh-CN"/>
          </a:p>
        </p:txBody>
      </p:sp>
    </p:spTree>
    <p:extLst>
      <p:ext uri="{BB962C8B-B14F-4D97-AF65-F5344CB8AC3E}">
        <p14:creationId xmlns:p14="http://schemas.microsoft.com/office/powerpoint/2010/main" val="2163116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D2D514C-2541-4F18-9298-9BB0B02ED4B0}"/>
              </a:ext>
            </a:extLst>
          </p:cNvPr>
          <p:cNvSpPr>
            <a:spLocks noGrp="1"/>
          </p:cNvSpPr>
          <p:nvPr>
            <p:ph type="dt" sz="half" idx="10"/>
          </p:nvPr>
        </p:nvSpPr>
        <p:spPr/>
        <p:txBody>
          <a:bodyPr/>
          <a:lstStyle>
            <a:lvl1pPr>
              <a:defRPr/>
            </a:lvl1pPr>
          </a:lstStyle>
          <a:p>
            <a:pPr>
              <a:defRPr/>
            </a:pPr>
            <a:fld id="{941996F7-4EBC-48AD-9625-AB25C430EC4D}" type="datetime1">
              <a:rPr lang="en-US" altLang="zh-CN"/>
              <a:pPr>
                <a:defRPr/>
              </a:pPr>
              <a:t>1/24/2021</a:t>
            </a:fld>
            <a:endParaRPr lang="en-US" altLang="zh-CN"/>
          </a:p>
        </p:txBody>
      </p:sp>
      <p:sp>
        <p:nvSpPr>
          <p:cNvPr id="5" name="Footer Placeholder 4">
            <a:extLst>
              <a:ext uri="{FF2B5EF4-FFF2-40B4-BE49-F238E27FC236}">
                <a16:creationId xmlns:a16="http://schemas.microsoft.com/office/drawing/2014/main" id="{40B5BAF6-A7C9-4877-B16D-5C85E978A923}"/>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6" name="Slide Number Placeholder 5">
            <a:extLst>
              <a:ext uri="{FF2B5EF4-FFF2-40B4-BE49-F238E27FC236}">
                <a16:creationId xmlns:a16="http://schemas.microsoft.com/office/drawing/2014/main" id="{44C81094-5220-4C1A-B563-C34879841EFA}"/>
              </a:ext>
            </a:extLst>
          </p:cNvPr>
          <p:cNvSpPr>
            <a:spLocks noGrp="1"/>
          </p:cNvSpPr>
          <p:nvPr>
            <p:ph type="sldNum" sz="quarter" idx="12"/>
          </p:nvPr>
        </p:nvSpPr>
        <p:spPr/>
        <p:txBody>
          <a:bodyPr/>
          <a:lstStyle>
            <a:lvl1pPr>
              <a:defRPr/>
            </a:lvl1pPr>
          </a:lstStyle>
          <a:p>
            <a:pPr>
              <a:defRPr/>
            </a:pPr>
            <a:fld id="{8CCFAEF8-8410-4473-AD0E-F5CCE7471FC1}" type="slidenum">
              <a:rPr lang="en-US" altLang="zh-CN"/>
              <a:pPr>
                <a:defRPr/>
              </a:pPr>
              <a:t>‹#›</a:t>
            </a:fld>
            <a:endParaRPr lang="en-US" altLang="zh-CN"/>
          </a:p>
        </p:txBody>
      </p:sp>
    </p:spTree>
    <p:extLst>
      <p:ext uri="{BB962C8B-B14F-4D97-AF65-F5344CB8AC3E}">
        <p14:creationId xmlns:p14="http://schemas.microsoft.com/office/powerpoint/2010/main" val="3701204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0B2AF97B-8C95-4556-810B-AADBE600F74C}"/>
              </a:ext>
            </a:extLst>
          </p:cNvPr>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a:extLst>
              <a:ext uri="{FF2B5EF4-FFF2-40B4-BE49-F238E27FC236}">
                <a16:creationId xmlns:a16="http://schemas.microsoft.com/office/drawing/2014/main" id="{4899E7EF-52B1-4569-8142-6817C3015EE8}"/>
              </a:ext>
            </a:extLst>
          </p:cNvPr>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E76EC1C7-C089-463F-B3B4-E8C27113B48E}"/>
              </a:ext>
            </a:extLst>
          </p:cNvPr>
          <p:cNvSpPr>
            <a:spLocks noGrp="1"/>
          </p:cNvSpPr>
          <p:nvPr>
            <p:ph type="dt" sz="half" idx="10"/>
          </p:nvPr>
        </p:nvSpPr>
        <p:spPr/>
        <p:txBody>
          <a:bodyPr/>
          <a:lstStyle>
            <a:lvl1pPr>
              <a:defRPr/>
            </a:lvl1pPr>
          </a:lstStyle>
          <a:p>
            <a:pPr>
              <a:defRPr/>
            </a:pPr>
            <a:fld id="{68945449-8B19-4800-9147-C949995A78EF}" type="datetime1">
              <a:rPr lang="en-US" altLang="zh-CN"/>
              <a:pPr>
                <a:defRPr/>
              </a:pPr>
              <a:t>1/24/2021</a:t>
            </a:fld>
            <a:endParaRPr lang="en-US" altLang="zh-CN"/>
          </a:p>
        </p:txBody>
      </p:sp>
      <p:sp>
        <p:nvSpPr>
          <p:cNvPr id="7" name="Footer Placeholder 4">
            <a:extLst>
              <a:ext uri="{FF2B5EF4-FFF2-40B4-BE49-F238E27FC236}">
                <a16:creationId xmlns:a16="http://schemas.microsoft.com/office/drawing/2014/main" id="{864544EF-E63E-4FEB-9464-5BB120AF519E}"/>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8" name="Slide Number Placeholder 5">
            <a:extLst>
              <a:ext uri="{FF2B5EF4-FFF2-40B4-BE49-F238E27FC236}">
                <a16:creationId xmlns:a16="http://schemas.microsoft.com/office/drawing/2014/main" id="{9285BDF6-31E4-4D10-A3BF-600B72A5AF6D}"/>
              </a:ext>
            </a:extLst>
          </p:cNvPr>
          <p:cNvSpPr>
            <a:spLocks noGrp="1"/>
          </p:cNvSpPr>
          <p:nvPr>
            <p:ph type="sldNum" sz="quarter" idx="12"/>
          </p:nvPr>
        </p:nvSpPr>
        <p:spPr/>
        <p:txBody>
          <a:bodyPr/>
          <a:lstStyle>
            <a:lvl1pPr>
              <a:defRPr/>
            </a:lvl1pPr>
          </a:lstStyle>
          <a:p>
            <a:pPr>
              <a:defRPr/>
            </a:pPr>
            <a:fld id="{03454ACC-B566-4AB6-A90E-77B9111F8E33}" type="slidenum">
              <a:rPr lang="en-US" altLang="zh-CN"/>
              <a:pPr>
                <a:defRPr/>
              </a:pPr>
              <a:t>‹#›</a:t>
            </a:fld>
            <a:endParaRPr lang="en-US" altLang="zh-CN"/>
          </a:p>
        </p:txBody>
      </p:sp>
    </p:spTree>
    <p:extLst>
      <p:ext uri="{BB962C8B-B14F-4D97-AF65-F5344CB8AC3E}">
        <p14:creationId xmlns:p14="http://schemas.microsoft.com/office/powerpoint/2010/main" val="2736538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8E8444B9-B880-4212-8B71-6A6F930E1C56}"/>
              </a:ext>
            </a:extLst>
          </p:cNvPr>
          <p:cNvSpPr>
            <a:spLocks noGrp="1"/>
          </p:cNvSpPr>
          <p:nvPr>
            <p:ph type="dt" sz="half" idx="10"/>
          </p:nvPr>
        </p:nvSpPr>
        <p:spPr>
          <a:xfrm>
            <a:off x="914400" y="6248400"/>
            <a:ext cx="2540000" cy="457200"/>
          </a:xfrm>
        </p:spPr>
        <p:txBody>
          <a:bodyPr rtlCol="0"/>
          <a:lstStyle>
            <a:lvl1pPr fontAlgn="auto">
              <a:spcBef>
                <a:spcPts val="0"/>
              </a:spcBef>
              <a:spcAft>
                <a:spcPts val="0"/>
              </a:spcAft>
              <a:defRPr>
                <a:latin typeface="+mn-lt"/>
              </a:defRPr>
            </a:lvl1pPr>
          </a:lstStyle>
          <a:p>
            <a:pPr>
              <a:defRPr/>
            </a:pPr>
            <a:fld id="{7B119CAA-8D3A-49E8-BAA1-F90F35EB1CB9}" type="datetime1">
              <a:rPr lang="en-US" altLang="en-US"/>
              <a:pPr>
                <a:defRPr/>
              </a:pPr>
              <a:t>1/24/2021</a:t>
            </a:fld>
            <a:endParaRPr lang="en-US" altLang="en-US"/>
          </a:p>
        </p:txBody>
      </p:sp>
      <p:sp>
        <p:nvSpPr>
          <p:cNvPr id="4" name="Footer Placeholder 3">
            <a:extLst>
              <a:ext uri="{FF2B5EF4-FFF2-40B4-BE49-F238E27FC236}">
                <a16:creationId xmlns:a16="http://schemas.microsoft.com/office/drawing/2014/main" id="{5DCEB2FC-8680-4481-A629-F363C8276FEF}"/>
              </a:ext>
            </a:extLst>
          </p:cNvPr>
          <p:cNvSpPr>
            <a:spLocks noGrp="1"/>
          </p:cNvSpPr>
          <p:nvPr>
            <p:ph type="ftr" sz="quarter" idx="11"/>
          </p:nvPr>
        </p:nvSpPr>
        <p:spPr>
          <a:xfrm>
            <a:off x="4165600" y="6248400"/>
            <a:ext cx="3860800" cy="457200"/>
          </a:xfrm>
        </p:spPr>
        <p:txBody>
          <a:bodyPr/>
          <a:lstStyle>
            <a:lvl1pPr>
              <a:defRPr>
                <a:latin typeface="Arial" charset="0"/>
              </a:defRPr>
            </a:lvl1pPr>
          </a:lstStyle>
          <a:p>
            <a:pPr>
              <a:defRPr/>
            </a:pPr>
            <a:r>
              <a:rPr lang="en-US"/>
              <a:t>Transportation Big Data Analytics</a:t>
            </a:r>
          </a:p>
        </p:txBody>
      </p:sp>
      <p:sp>
        <p:nvSpPr>
          <p:cNvPr id="5" name="Slide Number Placeholder 4">
            <a:extLst>
              <a:ext uri="{FF2B5EF4-FFF2-40B4-BE49-F238E27FC236}">
                <a16:creationId xmlns:a16="http://schemas.microsoft.com/office/drawing/2014/main" id="{04E009F4-6E48-4298-99B0-1CFF81D2A95B}"/>
              </a:ext>
            </a:extLst>
          </p:cNvPr>
          <p:cNvSpPr>
            <a:spLocks noGrp="1"/>
          </p:cNvSpPr>
          <p:nvPr>
            <p:ph type="sldNum" sz="quarter" idx="12"/>
          </p:nvPr>
        </p:nvSpPr>
        <p:spPr>
          <a:xfrm>
            <a:off x="8737600" y="6248400"/>
            <a:ext cx="2540000" cy="457200"/>
          </a:xfrm>
        </p:spPr>
        <p:txBody>
          <a:bodyPr rtlCol="0"/>
          <a:lstStyle>
            <a:lvl1pPr fontAlgn="auto">
              <a:spcBef>
                <a:spcPts val="0"/>
              </a:spcBef>
              <a:spcAft>
                <a:spcPts val="0"/>
              </a:spcAft>
              <a:defRPr sz="1050">
                <a:latin typeface="+mn-lt"/>
              </a:defRPr>
            </a:lvl1pPr>
          </a:lstStyle>
          <a:p>
            <a:pPr>
              <a:defRPr/>
            </a:pPr>
            <a:fld id="{84E22113-25F3-4D69-B0C7-9955E7D036C7}" type="slidenum">
              <a:rPr lang="en-US" altLang="en-US"/>
              <a:pPr>
                <a:defRPr/>
              </a:pPr>
              <a:t>‹#›</a:t>
            </a:fld>
            <a:endParaRPr lang="en-US" altLang="en-US"/>
          </a:p>
        </p:txBody>
      </p:sp>
    </p:spTree>
    <p:extLst>
      <p:ext uri="{BB962C8B-B14F-4D97-AF65-F5344CB8AC3E}">
        <p14:creationId xmlns:p14="http://schemas.microsoft.com/office/powerpoint/2010/main" val="522771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6197600" y="1981200"/>
            <a:ext cx="5080000" cy="4114800"/>
          </a:xfrm>
        </p:spPr>
        <p:txBody>
          <a:bodyPr rtlCol="0">
            <a:normAutofit/>
          </a:bodyPr>
          <a:lstStyle/>
          <a:p>
            <a:pPr lvl="0"/>
            <a:endParaRPr lang="en-US" noProof="0"/>
          </a:p>
        </p:txBody>
      </p:sp>
      <p:sp>
        <p:nvSpPr>
          <p:cNvPr id="5" name="Date Placeholder 4">
            <a:extLst>
              <a:ext uri="{FF2B5EF4-FFF2-40B4-BE49-F238E27FC236}">
                <a16:creationId xmlns:a16="http://schemas.microsoft.com/office/drawing/2014/main" id="{7E93713A-A253-45E1-BF6E-4E1D94202C6C}"/>
              </a:ext>
            </a:extLst>
          </p:cNvPr>
          <p:cNvSpPr>
            <a:spLocks noGrp="1"/>
          </p:cNvSpPr>
          <p:nvPr>
            <p:ph type="dt" sz="half" idx="10"/>
          </p:nvPr>
        </p:nvSpPr>
        <p:spPr>
          <a:xfrm>
            <a:off x="914400" y="6248400"/>
            <a:ext cx="2540000" cy="457200"/>
          </a:xfrm>
        </p:spPr>
        <p:txBody>
          <a:bodyPr rtlCol="0"/>
          <a:lstStyle>
            <a:lvl1pPr fontAlgn="auto">
              <a:spcBef>
                <a:spcPts val="0"/>
              </a:spcBef>
              <a:spcAft>
                <a:spcPts val="0"/>
              </a:spcAft>
              <a:defRPr>
                <a:latin typeface="+mn-lt"/>
              </a:defRPr>
            </a:lvl1pPr>
          </a:lstStyle>
          <a:p>
            <a:pPr>
              <a:defRPr/>
            </a:pPr>
            <a:fld id="{AE0084B4-3F8D-4B4C-A50D-81D1017172B7}" type="datetime1">
              <a:rPr lang="en-US" altLang="en-US"/>
              <a:pPr>
                <a:defRPr/>
              </a:pPr>
              <a:t>1/24/2021</a:t>
            </a:fld>
            <a:endParaRPr lang="en-US" altLang="en-US"/>
          </a:p>
        </p:txBody>
      </p:sp>
      <p:sp>
        <p:nvSpPr>
          <p:cNvPr id="6" name="Footer Placeholder 5">
            <a:extLst>
              <a:ext uri="{FF2B5EF4-FFF2-40B4-BE49-F238E27FC236}">
                <a16:creationId xmlns:a16="http://schemas.microsoft.com/office/drawing/2014/main" id="{5853032E-C5E9-4844-8E80-9DFAF08DE376}"/>
              </a:ext>
            </a:extLst>
          </p:cNvPr>
          <p:cNvSpPr>
            <a:spLocks noGrp="1"/>
          </p:cNvSpPr>
          <p:nvPr>
            <p:ph type="ftr" sz="quarter" idx="11"/>
          </p:nvPr>
        </p:nvSpPr>
        <p:spPr>
          <a:xfrm>
            <a:off x="4165600" y="6248400"/>
            <a:ext cx="3860800" cy="457200"/>
          </a:xfrm>
        </p:spPr>
        <p:txBody>
          <a:bodyPr/>
          <a:lstStyle>
            <a:lvl1pPr>
              <a:defRPr>
                <a:latin typeface="Arial" charset="0"/>
              </a:defRPr>
            </a:lvl1pPr>
          </a:lstStyle>
          <a:p>
            <a:pPr>
              <a:defRPr/>
            </a:pPr>
            <a:r>
              <a:rPr lang="en-US"/>
              <a:t>Transportation Big Data Analytics</a:t>
            </a:r>
          </a:p>
        </p:txBody>
      </p:sp>
      <p:sp>
        <p:nvSpPr>
          <p:cNvPr id="7" name="Slide Number Placeholder 6">
            <a:extLst>
              <a:ext uri="{FF2B5EF4-FFF2-40B4-BE49-F238E27FC236}">
                <a16:creationId xmlns:a16="http://schemas.microsoft.com/office/drawing/2014/main" id="{C7BDE4C6-0744-4621-92DD-4EA48380BFFE}"/>
              </a:ext>
            </a:extLst>
          </p:cNvPr>
          <p:cNvSpPr>
            <a:spLocks noGrp="1"/>
          </p:cNvSpPr>
          <p:nvPr>
            <p:ph type="sldNum" sz="quarter" idx="12"/>
          </p:nvPr>
        </p:nvSpPr>
        <p:spPr>
          <a:xfrm>
            <a:off x="8737600" y="6248400"/>
            <a:ext cx="2540000" cy="457200"/>
          </a:xfrm>
        </p:spPr>
        <p:txBody>
          <a:bodyPr rtlCol="0"/>
          <a:lstStyle>
            <a:lvl1pPr fontAlgn="auto">
              <a:spcBef>
                <a:spcPts val="0"/>
              </a:spcBef>
              <a:spcAft>
                <a:spcPts val="0"/>
              </a:spcAft>
              <a:defRPr sz="1050">
                <a:latin typeface="+mn-lt"/>
              </a:defRPr>
            </a:lvl1pPr>
          </a:lstStyle>
          <a:p>
            <a:pPr>
              <a:defRPr/>
            </a:pPr>
            <a:fld id="{94E592D3-E326-4A7C-B9B4-23F51C3D4A42}" type="slidenum">
              <a:rPr lang="en-US" altLang="en-US"/>
              <a:pPr>
                <a:defRPr/>
              </a:pPr>
              <a:t>‹#›</a:t>
            </a:fld>
            <a:endParaRPr lang="en-US" altLang="en-US"/>
          </a:p>
        </p:txBody>
      </p:sp>
    </p:spTree>
    <p:extLst>
      <p:ext uri="{BB962C8B-B14F-4D97-AF65-F5344CB8AC3E}">
        <p14:creationId xmlns:p14="http://schemas.microsoft.com/office/powerpoint/2010/main" val="2760233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382B3FF-93ED-4FB0-AD83-A64399A19FDC}"/>
              </a:ext>
            </a:extLst>
          </p:cNvPr>
          <p:cNvSpPr>
            <a:spLocks noGrp="1"/>
          </p:cNvSpPr>
          <p:nvPr>
            <p:ph type="dt" sz="half" idx="10"/>
          </p:nvPr>
        </p:nvSpPr>
        <p:spPr/>
        <p:txBody>
          <a:bodyPr/>
          <a:lstStyle>
            <a:lvl1pPr>
              <a:defRPr/>
            </a:lvl1pPr>
          </a:lstStyle>
          <a:p>
            <a:pPr>
              <a:defRPr/>
            </a:pPr>
            <a:fld id="{0E4B2327-1ACA-4172-982F-FF47B5E3B986}" type="datetime1">
              <a:rPr lang="en-US" altLang="zh-CN"/>
              <a:pPr>
                <a:defRPr/>
              </a:pPr>
              <a:t>1/24/2021</a:t>
            </a:fld>
            <a:endParaRPr lang="en-US" altLang="zh-CN"/>
          </a:p>
        </p:txBody>
      </p:sp>
      <p:sp>
        <p:nvSpPr>
          <p:cNvPr id="5" name="Footer Placeholder 4">
            <a:extLst>
              <a:ext uri="{FF2B5EF4-FFF2-40B4-BE49-F238E27FC236}">
                <a16:creationId xmlns:a16="http://schemas.microsoft.com/office/drawing/2014/main" id="{5A13BA52-067B-4D5F-A6C2-AD88EE7D00BB}"/>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6" name="Slide Number Placeholder 5">
            <a:extLst>
              <a:ext uri="{FF2B5EF4-FFF2-40B4-BE49-F238E27FC236}">
                <a16:creationId xmlns:a16="http://schemas.microsoft.com/office/drawing/2014/main" id="{C6FAB820-A14F-455D-9A77-1AA2ADC9699C}"/>
              </a:ext>
            </a:extLst>
          </p:cNvPr>
          <p:cNvSpPr>
            <a:spLocks noGrp="1"/>
          </p:cNvSpPr>
          <p:nvPr>
            <p:ph type="sldNum" sz="quarter" idx="12"/>
          </p:nvPr>
        </p:nvSpPr>
        <p:spPr/>
        <p:txBody>
          <a:bodyPr/>
          <a:lstStyle>
            <a:lvl1pPr>
              <a:defRPr/>
            </a:lvl1pPr>
          </a:lstStyle>
          <a:p>
            <a:pPr>
              <a:defRPr/>
            </a:pPr>
            <a:fld id="{1DF71A97-1302-4E47-A8C8-7B92969C006B}" type="slidenum">
              <a:rPr lang="en-US" altLang="zh-CN"/>
              <a:pPr>
                <a:defRPr/>
              </a:pPr>
              <a:t>‹#›</a:t>
            </a:fld>
            <a:endParaRPr lang="en-US" altLang="zh-CN"/>
          </a:p>
        </p:txBody>
      </p:sp>
    </p:spTree>
    <p:extLst>
      <p:ext uri="{BB962C8B-B14F-4D97-AF65-F5344CB8AC3E}">
        <p14:creationId xmlns:p14="http://schemas.microsoft.com/office/powerpoint/2010/main" val="176573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4CCBD98B-8C74-4260-8E2D-00E403BCB847}"/>
              </a:ext>
            </a:extLst>
          </p:cNvPr>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a:extLst>
              <a:ext uri="{FF2B5EF4-FFF2-40B4-BE49-F238E27FC236}">
                <a16:creationId xmlns:a16="http://schemas.microsoft.com/office/drawing/2014/main" id="{17FEB6D2-6840-41E9-A3ED-26D7AC00A6B9}"/>
              </a:ext>
            </a:extLst>
          </p:cNvPr>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a:extLst>
              <a:ext uri="{FF2B5EF4-FFF2-40B4-BE49-F238E27FC236}">
                <a16:creationId xmlns:a16="http://schemas.microsoft.com/office/drawing/2014/main" id="{7D7BA086-5213-42D4-B963-411D52B53073}"/>
              </a:ext>
            </a:extLst>
          </p:cNvPr>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97280" y="758952"/>
            <a:ext cx="100584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a:extLst>
              <a:ext uri="{FF2B5EF4-FFF2-40B4-BE49-F238E27FC236}">
                <a16:creationId xmlns:a16="http://schemas.microsoft.com/office/drawing/2014/main" id="{5730F451-960A-4CC0-AEB6-1B516F6F3CE2}"/>
              </a:ext>
            </a:extLst>
          </p:cNvPr>
          <p:cNvSpPr>
            <a:spLocks noGrp="1"/>
          </p:cNvSpPr>
          <p:nvPr>
            <p:ph type="dt" sz="half" idx="10"/>
          </p:nvPr>
        </p:nvSpPr>
        <p:spPr/>
        <p:txBody>
          <a:bodyPr/>
          <a:lstStyle>
            <a:lvl1pPr>
              <a:defRPr/>
            </a:lvl1pPr>
          </a:lstStyle>
          <a:p>
            <a:pPr>
              <a:defRPr/>
            </a:pPr>
            <a:fld id="{3EFB2261-F17A-4E95-A3BF-2208D094740E}" type="datetime1">
              <a:rPr lang="en-US" altLang="zh-CN"/>
              <a:pPr>
                <a:defRPr/>
              </a:pPr>
              <a:t>1/24/2021</a:t>
            </a:fld>
            <a:endParaRPr lang="en-US" altLang="zh-CN"/>
          </a:p>
        </p:txBody>
      </p:sp>
      <p:sp>
        <p:nvSpPr>
          <p:cNvPr id="8" name="Footer Placeholder 4">
            <a:extLst>
              <a:ext uri="{FF2B5EF4-FFF2-40B4-BE49-F238E27FC236}">
                <a16:creationId xmlns:a16="http://schemas.microsoft.com/office/drawing/2014/main" id="{8D35D806-D940-463F-B229-7E55D61C575F}"/>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9" name="Slide Number Placeholder 5">
            <a:extLst>
              <a:ext uri="{FF2B5EF4-FFF2-40B4-BE49-F238E27FC236}">
                <a16:creationId xmlns:a16="http://schemas.microsoft.com/office/drawing/2014/main" id="{66EAAB60-C119-4ECA-8F7B-3EE5C7174991}"/>
              </a:ext>
            </a:extLst>
          </p:cNvPr>
          <p:cNvSpPr>
            <a:spLocks noGrp="1"/>
          </p:cNvSpPr>
          <p:nvPr>
            <p:ph type="sldNum" sz="quarter" idx="12"/>
          </p:nvPr>
        </p:nvSpPr>
        <p:spPr/>
        <p:txBody>
          <a:bodyPr/>
          <a:lstStyle>
            <a:lvl1pPr>
              <a:defRPr/>
            </a:lvl1pPr>
          </a:lstStyle>
          <a:p>
            <a:pPr>
              <a:defRPr/>
            </a:pPr>
            <a:fld id="{FB26B525-937D-4156-8F94-E05B0930EF75}" type="slidenum">
              <a:rPr lang="en-US" altLang="zh-CN"/>
              <a:pPr>
                <a:defRPr/>
              </a:pPr>
              <a:t>‹#›</a:t>
            </a:fld>
            <a:endParaRPr lang="en-US" altLang="zh-CN"/>
          </a:p>
        </p:txBody>
      </p:sp>
    </p:spTree>
    <p:extLst>
      <p:ext uri="{BB962C8B-B14F-4D97-AF65-F5344CB8AC3E}">
        <p14:creationId xmlns:p14="http://schemas.microsoft.com/office/powerpoint/2010/main" val="3976461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844365"/>
          </a:xfrm>
        </p:spPr>
        <p:txBody>
          <a:bodyPr/>
          <a:lstStyle/>
          <a:p>
            <a:r>
              <a:rPr lang="en-US" dirty="0"/>
              <a:t>Click to edit Master title style</a:t>
            </a:r>
          </a:p>
        </p:txBody>
      </p:sp>
      <p:sp>
        <p:nvSpPr>
          <p:cNvPr id="3" name="Content Placeholder 2"/>
          <p:cNvSpPr>
            <a:spLocks noGrp="1"/>
          </p:cNvSpPr>
          <p:nvPr>
            <p:ph sz="half" idx="1"/>
          </p:nvPr>
        </p:nvSpPr>
        <p:spPr>
          <a:xfrm>
            <a:off x="1097280" y="1244155"/>
            <a:ext cx="4937760" cy="50242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244155"/>
            <a:ext cx="4937760" cy="50242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384815FB-6C22-4763-BA07-E25B6E27C272}"/>
              </a:ext>
            </a:extLst>
          </p:cNvPr>
          <p:cNvSpPr>
            <a:spLocks noGrp="1"/>
          </p:cNvSpPr>
          <p:nvPr>
            <p:ph type="dt" sz="half" idx="10"/>
          </p:nvPr>
        </p:nvSpPr>
        <p:spPr/>
        <p:txBody>
          <a:bodyPr/>
          <a:lstStyle>
            <a:lvl1pPr>
              <a:defRPr/>
            </a:lvl1pPr>
          </a:lstStyle>
          <a:p>
            <a:pPr>
              <a:defRPr/>
            </a:pPr>
            <a:fld id="{8674877E-361E-4064-B0DE-77B1F3A56967}" type="datetime1">
              <a:rPr lang="en-US" altLang="zh-CN"/>
              <a:pPr>
                <a:defRPr/>
              </a:pPr>
              <a:t>1/24/2021</a:t>
            </a:fld>
            <a:endParaRPr lang="en-US" altLang="zh-CN"/>
          </a:p>
        </p:txBody>
      </p:sp>
      <p:sp>
        <p:nvSpPr>
          <p:cNvPr id="6" name="Footer Placeholder 4">
            <a:extLst>
              <a:ext uri="{FF2B5EF4-FFF2-40B4-BE49-F238E27FC236}">
                <a16:creationId xmlns:a16="http://schemas.microsoft.com/office/drawing/2014/main" id="{B7205EAC-3411-4A75-906E-C06568D44F98}"/>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7" name="Slide Number Placeholder 5">
            <a:extLst>
              <a:ext uri="{FF2B5EF4-FFF2-40B4-BE49-F238E27FC236}">
                <a16:creationId xmlns:a16="http://schemas.microsoft.com/office/drawing/2014/main" id="{633C8A1E-F3DD-492C-84EA-04D2B86535A5}"/>
              </a:ext>
            </a:extLst>
          </p:cNvPr>
          <p:cNvSpPr>
            <a:spLocks noGrp="1"/>
          </p:cNvSpPr>
          <p:nvPr>
            <p:ph type="sldNum" sz="quarter" idx="12"/>
          </p:nvPr>
        </p:nvSpPr>
        <p:spPr/>
        <p:txBody>
          <a:bodyPr/>
          <a:lstStyle>
            <a:lvl1pPr>
              <a:defRPr/>
            </a:lvl1pPr>
          </a:lstStyle>
          <a:p>
            <a:pPr>
              <a:defRPr/>
            </a:pPr>
            <a:fld id="{D56BDBF4-8963-447D-BDAC-76366734176F}" type="slidenum">
              <a:rPr lang="en-US" altLang="zh-CN"/>
              <a:pPr>
                <a:defRPr/>
              </a:pPr>
              <a:t>‹#›</a:t>
            </a:fld>
            <a:endParaRPr lang="en-US" altLang="zh-CN"/>
          </a:p>
        </p:txBody>
      </p:sp>
    </p:spTree>
    <p:extLst>
      <p:ext uri="{BB962C8B-B14F-4D97-AF65-F5344CB8AC3E}">
        <p14:creationId xmlns:p14="http://schemas.microsoft.com/office/powerpoint/2010/main" val="1400068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820302"/>
          </a:xfrm>
        </p:spPr>
        <p:txBody>
          <a:bodyPr/>
          <a:lstStyle/>
          <a:p>
            <a:r>
              <a:rPr lang="en-US" dirty="0"/>
              <a:t>Click to edit Master title style</a:t>
            </a:r>
          </a:p>
        </p:txBody>
      </p:sp>
      <p:sp>
        <p:nvSpPr>
          <p:cNvPr id="3" name="Text Placeholder 2"/>
          <p:cNvSpPr>
            <a:spLocks noGrp="1"/>
          </p:cNvSpPr>
          <p:nvPr>
            <p:ph type="body" idx="1"/>
          </p:nvPr>
        </p:nvSpPr>
        <p:spPr>
          <a:xfrm>
            <a:off x="1097280" y="125651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1992795"/>
            <a:ext cx="4937760" cy="42636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25651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1992793"/>
            <a:ext cx="4937760" cy="42636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CA18BC9C-1B79-4EAC-91BE-F580708020DE}"/>
              </a:ext>
            </a:extLst>
          </p:cNvPr>
          <p:cNvSpPr>
            <a:spLocks noGrp="1"/>
          </p:cNvSpPr>
          <p:nvPr>
            <p:ph type="dt" sz="half" idx="10"/>
          </p:nvPr>
        </p:nvSpPr>
        <p:spPr/>
        <p:txBody>
          <a:bodyPr/>
          <a:lstStyle>
            <a:lvl1pPr>
              <a:defRPr/>
            </a:lvl1pPr>
          </a:lstStyle>
          <a:p>
            <a:pPr>
              <a:defRPr/>
            </a:pPr>
            <a:fld id="{4B4B9AED-1C34-463A-86DC-FF5DA1AE8D57}" type="datetime1">
              <a:rPr lang="en-US" altLang="zh-CN"/>
              <a:pPr>
                <a:defRPr/>
              </a:pPr>
              <a:t>1/24/2021</a:t>
            </a:fld>
            <a:endParaRPr lang="en-US" altLang="zh-CN"/>
          </a:p>
        </p:txBody>
      </p:sp>
      <p:sp>
        <p:nvSpPr>
          <p:cNvPr id="8" name="Footer Placeholder 4">
            <a:extLst>
              <a:ext uri="{FF2B5EF4-FFF2-40B4-BE49-F238E27FC236}">
                <a16:creationId xmlns:a16="http://schemas.microsoft.com/office/drawing/2014/main" id="{B528E60B-994C-4E42-A22F-FB238598D7E4}"/>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9" name="Slide Number Placeholder 5">
            <a:extLst>
              <a:ext uri="{FF2B5EF4-FFF2-40B4-BE49-F238E27FC236}">
                <a16:creationId xmlns:a16="http://schemas.microsoft.com/office/drawing/2014/main" id="{DE32B1A7-A2AF-4795-B359-05AE088C6E26}"/>
              </a:ext>
            </a:extLst>
          </p:cNvPr>
          <p:cNvSpPr>
            <a:spLocks noGrp="1"/>
          </p:cNvSpPr>
          <p:nvPr>
            <p:ph type="sldNum" sz="quarter" idx="12"/>
          </p:nvPr>
        </p:nvSpPr>
        <p:spPr/>
        <p:txBody>
          <a:bodyPr/>
          <a:lstStyle>
            <a:lvl1pPr>
              <a:defRPr/>
            </a:lvl1pPr>
          </a:lstStyle>
          <a:p>
            <a:pPr>
              <a:defRPr/>
            </a:pPr>
            <a:fld id="{FCF06675-24A8-4AE1-ACDE-25B008EFF374}" type="slidenum">
              <a:rPr lang="en-US" altLang="zh-CN"/>
              <a:pPr>
                <a:defRPr/>
              </a:pPr>
              <a:t>‹#›</a:t>
            </a:fld>
            <a:endParaRPr lang="en-US" altLang="zh-CN"/>
          </a:p>
        </p:txBody>
      </p:sp>
    </p:spTree>
    <p:extLst>
      <p:ext uri="{BB962C8B-B14F-4D97-AF65-F5344CB8AC3E}">
        <p14:creationId xmlns:p14="http://schemas.microsoft.com/office/powerpoint/2010/main" val="251462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
        <p:nvSpPr>
          <p:cNvPr id="3" name="Date Placeholder 3">
            <a:extLst>
              <a:ext uri="{FF2B5EF4-FFF2-40B4-BE49-F238E27FC236}">
                <a16:creationId xmlns:a16="http://schemas.microsoft.com/office/drawing/2014/main" id="{E387810D-2467-49E7-BAD8-4A54B6215BBE}"/>
              </a:ext>
            </a:extLst>
          </p:cNvPr>
          <p:cNvSpPr>
            <a:spLocks noGrp="1"/>
          </p:cNvSpPr>
          <p:nvPr>
            <p:ph type="dt" sz="half" idx="10"/>
          </p:nvPr>
        </p:nvSpPr>
        <p:spPr/>
        <p:txBody>
          <a:bodyPr/>
          <a:lstStyle>
            <a:lvl1pPr>
              <a:defRPr/>
            </a:lvl1pPr>
          </a:lstStyle>
          <a:p>
            <a:pPr>
              <a:defRPr/>
            </a:pPr>
            <a:fld id="{871AED4D-192C-4460-861A-B6CBEB87694A}" type="datetime1">
              <a:rPr lang="en-US" altLang="zh-CN"/>
              <a:pPr>
                <a:defRPr/>
              </a:pPr>
              <a:t>1/24/2021</a:t>
            </a:fld>
            <a:endParaRPr lang="en-US" altLang="zh-CN"/>
          </a:p>
        </p:txBody>
      </p:sp>
      <p:sp>
        <p:nvSpPr>
          <p:cNvPr id="4" name="Footer Placeholder 4">
            <a:extLst>
              <a:ext uri="{FF2B5EF4-FFF2-40B4-BE49-F238E27FC236}">
                <a16:creationId xmlns:a16="http://schemas.microsoft.com/office/drawing/2014/main" id="{D1766AE7-2786-4CE7-BE6B-BC62422BE0CA}"/>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5" name="Slide Number Placeholder 5">
            <a:extLst>
              <a:ext uri="{FF2B5EF4-FFF2-40B4-BE49-F238E27FC236}">
                <a16:creationId xmlns:a16="http://schemas.microsoft.com/office/drawing/2014/main" id="{F5E7F7C7-3FA3-43F6-8CBF-484198996C96}"/>
              </a:ext>
            </a:extLst>
          </p:cNvPr>
          <p:cNvSpPr>
            <a:spLocks noGrp="1"/>
          </p:cNvSpPr>
          <p:nvPr>
            <p:ph type="sldNum" sz="quarter" idx="12"/>
          </p:nvPr>
        </p:nvSpPr>
        <p:spPr/>
        <p:txBody>
          <a:bodyPr/>
          <a:lstStyle>
            <a:lvl1pPr>
              <a:defRPr/>
            </a:lvl1pPr>
          </a:lstStyle>
          <a:p>
            <a:pPr>
              <a:defRPr/>
            </a:pPr>
            <a:fld id="{EBE80A21-41F4-46A4-80C2-777C005C0ACF}" type="slidenum">
              <a:rPr lang="en-US" altLang="zh-CN"/>
              <a:pPr>
                <a:defRPr/>
              </a:pPr>
              <a:t>‹#›</a:t>
            </a:fld>
            <a:endParaRPr lang="en-US" altLang="zh-CN"/>
          </a:p>
        </p:txBody>
      </p:sp>
    </p:spTree>
    <p:extLst>
      <p:ext uri="{BB962C8B-B14F-4D97-AF65-F5344CB8AC3E}">
        <p14:creationId xmlns:p14="http://schemas.microsoft.com/office/powerpoint/2010/main" val="609781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F0C44D10-E5FE-484D-8EF0-C7A35FBB2A98}"/>
              </a:ext>
            </a:extLst>
          </p:cNvPr>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5">
            <a:extLst>
              <a:ext uri="{FF2B5EF4-FFF2-40B4-BE49-F238E27FC236}">
                <a16:creationId xmlns:a16="http://schemas.microsoft.com/office/drawing/2014/main" id="{215C0509-BA6C-498E-A1CB-333CEFC30CCB}"/>
              </a:ext>
            </a:extLst>
          </p:cNvPr>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itle 1"/>
          <p:cNvSpPr>
            <a:spLocks noGrp="1"/>
          </p:cNvSpPr>
          <p:nvPr>
            <p:ph type="title"/>
          </p:nvPr>
        </p:nvSpPr>
        <p:spPr>
          <a:xfrm>
            <a:off x="1097280" y="123091"/>
            <a:ext cx="10058400" cy="999718"/>
          </a:xfrm>
        </p:spPr>
        <p:txBody>
          <a:bodyPr/>
          <a:lstStyle>
            <a:lvl1pPr>
              <a:defRPr sz="4800"/>
            </a:lvl1pPr>
          </a:lstStyle>
          <a:p>
            <a:r>
              <a:rPr lang="en-US" dirty="0"/>
              <a:t>Click to edit Master title style</a:t>
            </a:r>
          </a:p>
        </p:txBody>
      </p:sp>
      <p:sp>
        <p:nvSpPr>
          <p:cNvPr id="5" name="Date Placeholder 6">
            <a:extLst>
              <a:ext uri="{FF2B5EF4-FFF2-40B4-BE49-F238E27FC236}">
                <a16:creationId xmlns:a16="http://schemas.microsoft.com/office/drawing/2014/main" id="{17A1AFFE-C1EE-4B6F-A154-8070DA151BBF}"/>
              </a:ext>
            </a:extLst>
          </p:cNvPr>
          <p:cNvSpPr>
            <a:spLocks noGrp="1"/>
          </p:cNvSpPr>
          <p:nvPr>
            <p:ph type="dt" sz="half" idx="10"/>
          </p:nvPr>
        </p:nvSpPr>
        <p:spPr/>
        <p:txBody>
          <a:bodyPr/>
          <a:lstStyle>
            <a:lvl1pPr>
              <a:defRPr/>
            </a:lvl1pPr>
          </a:lstStyle>
          <a:p>
            <a:pPr>
              <a:defRPr/>
            </a:pPr>
            <a:fld id="{E2E25571-52C8-4050-BE61-6009AAE6D56F}" type="datetime1">
              <a:rPr lang="en-US" altLang="zh-CN"/>
              <a:pPr>
                <a:defRPr/>
              </a:pPr>
              <a:t>1/24/2021</a:t>
            </a:fld>
            <a:endParaRPr lang="en-US" altLang="zh-CN"/>
          </a:p>
        </p:txBody>
      </p:sp>
      <p:sp>
        <p:nvSpPr>
          <p:cNvPr id="6" name="Footer Placeholder 7">
            <a:extLst>
              <a:ext uri="{FF2B5EF4-FFF2-40B4-BE49-F238E27FC236}">
                <a16:creationId xmlns:a16="http://schemas.microsoft.com/office/drawing/2014/main" id="{C071CA09-0385-43D2-989B-69E511513B51}"/>
              </a:ext>
            </a:extLst>
          </p:cNvPr>
          <p:cNvSpPr>
            <a:spLocks noGrp="1"/>
          </p:cNvSpPr>
          <p:nvPr>
            <p:ph type="ftr" sz="quarter" idx="11"/>
          </p:nvPr>
        </p:nvSpPr>
        <p:spPr/>
        <p:txBody>
          <a:bodyPr/>
          <a:lstStyle>
            <a:lvl1pPr>
              <a:defRPr>
                <a:solidFill>
                  <a:srgbClr val="FFFFFF"/>
                </a:solidFill>
              </a:defRPr>
            </a:lvl1pPr>
          </a:lstStyle>
          <a:p>
            <a:pPr>
              <a:defRPr/>
            </a:pPr>
            <a:r>
              <a:rPr lang="en-US"/>
              <a:t>Transportation Big Data Analytics</a:t>
            </a:r>
          </a:p>
        </p:txBody>
      </p:sp>
      <p:sp>
        <p:nvSpPr>
          <p:cNvPr id="7" name="Slide Number Placeholder 8">
            <a:extLst>
              <a:ext uri="{FF2B5EF4-FFF2-40B4-BE49-F238E27FC236}">
                <a16:creationId xmlns:a16="http://schemas.microsoft.com/office/drawing/2014/main" id="{09E69881-54E0-466D-A6B2-70397EA481C6}"/>
              </a:ext>
            </a:extLst>
          </p:cNvPr>
          <p:cNvSpPr>
            <a:spLocks noGrp="1"/>
          </p:cNvSpPr>
          <p:nvPr>
            <p:ph type="sldNum" sz="quarter" idx="12"/>
          </p:nvPr>
        </p:nvSpPr>
        <p:spPr/>
        <p:txBody>
          <a:bodyPr/>
          <a:lstStyle>
            <a:lvl1pPr>
              <a:defRPr/>
            </a:lvl1pPr>
          </a:lstStyle>
          <a:p>
            <a:pPr>
              <a:defRPr/>
            </a:pPr>
            <a:fld id="{072B94A7-61BA-4E77-962A-ECC7831AAD91}" type="slidenum">
              <a:rPr lang="en-US" altLang="zh-CN"/>
              <a:pPr>
                <a:defRPr/>
              </a:pPr>
              <a:t>‹#›</a:t>
            </a:fld>
            <a:endParaRPr lang="en-US" altLang="zh-CN"/>
          </a:p>
        </p:txBody>
      </p:sp>
    </p:spTree>
    <p:extLst>
      <p:ext uri="{BB962C8B-B14F-4D97-AF65-F5344CB8AC3E}">
        <p14:creationId xmlns:p14="http://schemas.microsoft.com/office/powerpoint/2010/main" val="2587110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1C1EE02-2386-49CD-90E8-7F049F1CAEFD}"/>
              </a:ext>
            </a:extLst>
          </p:cNvPr>
          <p:cNvSpPr/>
          <p:nvPr/>
        </p:nvSpPr>
        <p:spPr>
          <a:xfrm>
            <a:off x="0" y="0"/>
            <a:ext cx="4051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a:extLst>
              <a:ext uri="{FF2B5EF4-FFF2-40B4-BE49-F238E27FC236}">
                <a16:creationId xmlns:a16="http://schemas.microsoft.com/office/drawing/2014/main" id="{D30765AB-5E48-440D-8EB9-7DB1C2BC8EB1}"/>
              </a:ext>
            </a:extLst>
          </p:cNvPr>
          <p:cNvSpPr/>
          <p:nvPr/>
        </p:nvSpPr>
        <p:spPr>
          <a:xfrm>
            <a:off x="4040188" y="0"/>
            <a:ext cx="6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a:extLst>
              <a:ext uri="{FF2B5EF4-FFF2-40B4-BE49-F238E27FC236}">
                <a16:creationId xmlns:a16="http://schemas.microsoft.com/office/drawing/2014/main" id="{D9D41AFC-3CC6-4373-BFB6-08454A59B9BF}"/>
              </a:ext>
            </a:extLst>
          </p:cNvPr>
          <p:cNvSpPr>
            <a:spLocks noGrp="1"/>
          </p:cNvSpPr>
          <p:nvPr>
            <p:ph type="dt" sz="half" idx="10"/>
          </p:nvPr>
        </p:nvSpPr>
        <p:spPr>
          <a:xfrm>
            <a:off x="465138" y="6459538"/>
            <a:ext cx="2619375" cy="365125"/>
          </a:xfrm>
        </p:spPr>
        <p:txBody>
          <a:bodyPr/>
          <a:lstStyle>
            <a:lvl1pPr>
              <a:defRPr/>
            </a:lvl1pPr>
          </a:lstStyle>
          <a:p>
            <a:pPr>
              <a:defRPr/>
            </a:pPr>
            <a:fld id="{479B9163-43BA-40B3-A068-9DA9BB0CFCB0}" type="datetime1">
              <a:rPr lang="en-US" altLang="zh-CN"/>
              <a:pPr>
                <a:defRPr/>
              </a:pPr>
              <a:t>1/24/2021</a:t>
            </a:fld>
            <a:endParaRPr lang="en-US" altLang="zh-CN"/>
          </a:p>
        </p:txBody>
      </p:sp>
      <p:sp>
        <p:nvSpPr>
          <p:cNvPr id="8" name="Footer Placeholder 5">
            <a:extLst>
              <a:ext uri="{FF2B5EF4-FFF2-40B4-BE49-F238E27FC236}">
                <a16:creationId xmlns:a16="http://schemas.microsoft.com/office/drawing/2014/main" id="{FF73DBBA-1130-435D-AC2B-E8FA7F54C156}"/>
              </a:ext>
            </a:extLst>
          </p:cNvPr>
          <p:cNvSpPr>
            <a:spLocks noGrp="1"/>
          </p:cNvSpPr>
          <p:nvPr>
            <p:ph type="ftr" sz="quarter" idx="11"/>
          </p:nvPr>
        </p:nvSpPr>
        <p:spPr>
          <a:xfrm>
            <a:off x="4800600" y="6459538"/>
            <a:ext cx="4648200" cy="365125"/>
          </a:xfrm>
        </p:spPr>
        <p:txBody>
          <a:bodyPr/>
          <a:lstStyle>
            <a:lvl1pPr algn="l">
              <a:defRPr>
                <a:solidFill>
                  <a:schemeClr val="tx2"/>
                </a:solidFill>
              </a:defRPr>
            </a:lvl1pPr>
          </a:lstStyle>
          <a:p>
            <a:pPr>
              <a:defRPr/>
            </a:pPr>
            <a:r>
              <a:rPr lang="en-US"/>
              <a:t>Transportation Big Data Analytics</a:t>
            </a:r>
          </a:p>
        </p:txBody>
      </p:sp>
      <p:sp>
        <p:nvSpPr>
          <p:cNvPr id="9" name="Slide Number Placeholder 6">
            <a:extLst>
              <a:ext uri="{FF2B5EF4-FFF2-40B4-BE49-F238E27FC236}">
                <a16:creationId xmlns:a16="http://schemas.microsoft.com/office/drawing/2014/main" id="{B8154E71-B008-464C-B78E-3D6087767A17}"/>
              </a:ext>
            </a:extLst>
          </p:cNvPr>
          <p:cNvSpPr>
            <a:spLocks noGrp="1"/>
          </p:cNvSpPr>
          <p:nvPr>
            <p:ph type="sldNum" sz="quarter" idx="12"/>
          </p:nvPr>
        </p:nvSpPr>
        <p:spPr/>
        <p:txBody>
          <a:bodyPr/>
          <a:lstStyle>
            <a:lvl1pPr>
              <a:defRPr>
                <a:solidFill>
                  <a:schemeClr val="tx2"/>
                </a:solidFill>
              </a:defRPr>
            </a:lvl1pPr>
          </a:lstStyle>
          <a:p>
            <a:pPr>
              <a:defRPr/>
            </a:pPr>
            <a:fld id="{1DBECE95-8A0B-46D9-9BD3-C207C1A6A16C}" type="slidenum">
              <a:rPr lang="en-US" altLang="zh-CN"/>
              <a:pPr>
                <a:defRPr/>
              </a:pPr>
              <a:t>‹#›</a:t>
            </a:fld>
            <a:endParaRPr lang="en-US" altLang="zh-CN"/>
          </a:p>
        </p:txBody>
      </p:sp>
    </p:spTree>
    <p:extLst>
      <p:ext uri="{BB962C8B-B14F-4D97-AF65-F5344CB8AC3E}">
        <p14:creationId xmlns:p14="http://schemas.microsoft.com/office/powerpoint/2010/main" val="376418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8B05728-3F11-4DCD-9558-66E1BF718E5C}"/>
              </a:ext>
            </a:extLst>
          </p:cNvPr>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a:extLst>
              <a:ext uri="{FF2B5EF4-FFF2-40B4-BE49-F238E27FC236}">
                <a16:creationId xmlns:a16="http://schemas.microsoft.com/office/drawing/2014/main" id="{6560A781-92A8-421A-94FA-2F6760588B4A}"/>
              </a:ext>
            </a:extLst>
          </p:cNvPr>
          <p:cNvSpPr/>
          <p:nvPr/>
        </p:nvSpPr>
        <p:spPr>
          <a:xfrm>
            <a:off x="0" y="4914900"/>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a:extLst>
              <a:ext uri="{FF2B5EF4-FFF2-40B4-BE49-F238E27FC236}">
                <a16:creationId xmlns:a16="http://schemas.microsoft.com/office/drawing/2014/main" id="{1E5F4AE1-AD51-4BD0-A834-E0D5ED287984}"/>
              </a:ext>
            </a:extLst>
          </p:cNvPr>
          <p:cNvSpPr>
            <a:spLocks noGrp="1"/>
          </p:cNvSpPr>
          <p:nvPr>
            <p:ph type="dt" sz="half" idx="10"/>
          </p:nvPr>
        </p:nvSpPr>
        <p:spPr/>
        <p:txBody>
          <a:bodyPr/>
          <a:lstStyle>
            <a:lvl1pPr>
              <a:defRPr/>
            </a:lvl1pPr>
          </a:lstStyle>
          <a:p>
            <a:pPr>
              <a:defRPr/>
            </a:pPr>
            <a:fld id="{C768A911-DAD9-421C-AD97-097773A1634D}" type="datetime1">
              <a:rPr lang="en-US" altLang="zh-CN"/>
              <a:pPr>
                <a:defRPr/>
              </a:pPr>
              <a:t>1/24/2021</a:t>
            </a:fld>
            <a:endParaRPr lang="en-US" altLang="zh-CN"/>
          </a:p>
        </p:txBody>
      </p:sp>
      <p:sp>
        <p:nvSpPr>
          <p:cNvPr id="8" name="Footer Placeholder 5">
            <a:extLst>
              <a:ext uri="{FF2B5EF4-FFF2-40B4-BE49-F238E27FC236}">
                <a16:creationId xmlns:a16="http://schemas.microsoft.com/office/drawing/2014/main" id="{2C300EA2-04C2-4470-8227-CFC270CBDF8D}"/>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9" name="Slide Number Placeholder 6">
            <a:extLst>
              <a:ext uri="{FF2B5EF4-FFF2-40B4-BE49-F238E27FC236}">
                <a16:creationId xmlns:a16="http://schemas.microsoft.com/office/drawing/2014/main" id="{55258390-884D-4D01-B50C-195420B68CC7}"/>
              </a:ext>
            </a:extLst>
          </p:cNvPr>
          <p:cNvSpPr>
            <a:spLocks noGrp="1"/>
          </p:cNvSpPr>
          <p:nvPr>
            <p:ph type="sldNum" sz="quarter" idx="12"/>
          </p:nvPr>
        </p:nvSpPr>
        <p:spPr/>
        <p:txBody>
          <a:bodyPr/>
          <a:lstStyle>
            <a:lvl1pPr>
              <a:defRPr/>
            </a:lvl1pPr>
          </a:lstStyle>
          <a:p>
            <a:pPr>
              <a:defRPr/>
            </a:pPr>
            <a:fld id="{1F95ED62-59D0-45D8-9E6F-B347915D68F9}" type="slidenum">
              <a:rPr lang="en-US" altLang="zh-CN"/>
              <a:pPr>
                <a:defRPr/>
              </a:pPr>
              <a:t>‹#›</a:t>
            </a:fld>
            <a:endParaRPr lang="en-US" altLang="zh-CN"/>
          </a:p>
        </p:txBody>
      </p:sp>
    </p:spTree>
    <p:extLst>
      <p:ext uri="{BB962C8B-B14F-4D97-AF65-F5344CB8AC3E}">
        <p14:creationId xmlns:p14="http://schemas.microsoft.com/office/powerpoint/2010/main" val="1302763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659B689-2E35-4BDD-8E80-028CE636A441}"/>
              </a:ext>
            </a:extLst>
          </p:cNvPr>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BC36303E-EF16-4CFA-9215-08E4084E6856}"/>
              </a:ext>
            </a:extLst>
          </p:cNvPr>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B015964B-A361-427D-AFCD-4A45CE98E0BB}"/>
              </a:ext>
            </a:extLst>
          </p:cNvPr>
          <p:cNvSpPr>
            <a:spLocks noGrp="1"/>
          </p:cNvSpPr>
          <p:nvPr>
            <p:ph type="title"/>
          </p:nvPr>
        </p:nvSpPr>
        <p:spPr>
          <a:xfrm>
            <a:off x="1096963" y="123825"/>
            <a:ext cx="10058400" cy="998538"/>
          </a:xfrm>
          <a:prstGeom prst="rect">
            <a:avLst/>
          </a:prstGeom>
        </p:spPr>
        <p:txBody>
          <a:bodyPr vert="horz" lIns="91440" tIns="45720" rIns="91440" bIns="45720" rtlCol="0" anchor="b">
            <a:normAutofit/>
          </a:bodyPr>
          <a:lstStyle/>
          <a:p>
            <a:r>
              <a:rPr lang="en-US" dirty="0"/>
              <a:t>Click to edit Master title style</a:t>
            </a:r>
          </a:p>
        </p:txBody>
      </p:sp>
      <p:sp>
        <p:nvSpPr>
          <p:cNvPr id="1029" name="Text Placeholder 2">
            <a:extLst>
              <a:ext uri="{FF2B5EF4-FFF2-40B4-BE49-F238E27FC236}">
                <a16:creationId xmlns:a16="http://schemas.microsoft.com/office/drawing/2014/main" id="{E33D1E47-FB59-479E-89D0-6463C195591E}"/>
              </a:ext>
            </a:extLst>
          </p:cNvPr>
          <p:cNvSpPr>
            <a:spLocks noGrp="1"/>
          </p:cNvSpPr>
          <p:nvPr>
            <p:ph type="body" idx="1"/>
          </p:nvPr>
        </p:nvSpPr>
        <p:spPr bwMode="auto">
          <a:xfrm>
            <a:off x="1096963" y="1241425"/>
            <a:ext cx="100584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a:extLst>
              <a:ext uri="{FF2B5EF4-FFF2-40B4-BE49-F238E27FC236}">
                <a16:creationId xmlns:a16="http://schemas.microsoft.com/office/drawing/2014/main" id="{62E5B5ED-2B7E-4AFA-90A1-83EAE89F2FD1}"/>
              </a:ext>
            </a:extLst>
          </p:cNvPr>
          <p:cNvSpPr>
            <a:spLocks noGrp="1"/>
          </p:cNvSpPr>
          <p:nvPr>
            <p:ph type="dt" sz="half" idx="2"/>
          </p:nvPr>
        </p:nvSpPr>
        <p:spPr>
          <a:xfrm>
            <a:off x="1096963" y="6459538"/>
            <a:ext cx="2473325"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900">
                <a:solidFill>
                  <a:srgbClr val="FFFFFF"/>
                </a:solidFill>
              </a:defRPr>
            </a:lvl1pPr>
          </a:lstStyle>
          <a:p>
            <a:pPr>
              <a:defRPr/>
            </a:pPr>
            <a:fld id="{1D46B2BE-E269-4897-A8E3-F84BD09EE5D6}" type="datetime1">
              <a:rPr lang="en-US" altLang="zh-CN"/>
              <a:pPr>
                <a:defRPr/>
              </a:pPr>
              <a:t>1/24/2021</a:t>
            </a:fld>
            <a:endParaRPr lang="en-US" altLang="zh-CN"/>
          </a:p>
        </p:txBody>
      </p:sp>
      <p:sp>
        <p:nvSpPr>
          <p:cNvPr id="5" name="Footer Placeholder 4">
            <a:extLst>
              <a:ext uri="{FF2B5EF4-FFF2-40B4-BE49-F238E27FC236}">
                <a16:creationId xmlns:a16="http://schemas.microsoft.com/office/drawing/2014/main" id="{D9ED5545-755C-4AB9-90C9-5971C32CDCD4}"/>
              </a:ext>
            </a:extLst>
          </p:cNvPr>
          <p:cNvSpPr>
            <a:spLocks noGrp="1"/>
          </p:cNvSpPr>
          <p:nvPr>
            <p:ph type="ftr" sz="quarter" idx="3"/>
          </p:nvPr>
        </p:nvSpPr>
        <p:spPr>
          <a:xfrm>
            <a:off x="3714750" y="6459538"/>
            <a:ext cx="4822825" cy="365125"/>
          </a:xfrm>
          <a:prstGeom prst="rect">
            <a:avLst/>
          </a:prstGeom>
        </p:spPr>
        <p:txBody>
          <a:bodyPr vert="horz" lIns="91440" tIns="45720" rIns="91440" bIns="45720" rtlCol="0" anchor="ctr"/>
          <a:lstStyle>
            <a:lvl1pPr algn="ctr" eaLnBrk="1" fontAlgn="auto" hangingPunct="1">
              <a:spcBef>
                <a:spcPts val="0"/>
              </a:spcBef>
              <a:spcAft>
                <a:spcPts val="0"/>
              </a:spcAft>
              <a:defRPr sz="900" cap="all" baseline="0">
                <a:solidFill>
                  <a:srgbClr val="FFFFFF"/>
                </a:solidFill>
                <a:latin typeface="+mn-lt"/>
              </a:defRPr>
            </a:lvl1pPr>
          </a:lstStyle>
          <a:p>
            <a:pPr>
              <a:defRPr/>
            </a:pPr>
            <a:r>
              <a:rPr lang="en-US"/>
              <a:t>Transportation Big Data Analytics</a:t>
            </a:r>
          </a:p>
        </p:txBody>
      </p:sp>
      <p:sp>
        <p:nvSpPr>
          <p:cNvPr id="6" name="Slide Number Placeholder 5">
            <a:extLst>
              <a:ext uri="{FF2B5EF4-FFF2-40B4-BE49-F238E27FC236}">
                <a16:creationId xmlns:a16="http://schemas.microsoft.com/office/drawing/2014/main" id="{809E2775-4569-4AD4-9C2B-4EDC0B86DB62}"/>
              </a:ext>
            </a:extLst>
          </p:cNvPr>
          <p:cNvSpPr>
            <a:spLocks noGrp="1"/>
          </p:cNvSpPr>
          <p:nvPr>
            <p:ph type="sldNum" sz="quarter" idx="4"/>
          </p:nvPr>
        </p:nvSpPr>
        <p:spPr>
          <a:xfrm>
            <a:off x="9901238" y="6459538"/>
            <a:ext cx="1311275"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chemeClr val="bg1"/>
                </a:solidFill>
              </a:defRPr>
            </a:lvl1pPr>
          </a:lstStyle>
          <a:p>
            <a:pPr>
              <a:defRPr/>
            </a:pPr>
            <a:fld id="{5DBAA219-5BDD-47EC-A0A2-324CC6AD1AE0}" type="slidenum">
              <a:rPr lang="en-US" altLang="zh-CN"/>
              <a:pPr>
                <a:defRPr/>
              </a:pPr>
              <a:t>‹#›</a:t>
            </a:fld>
            <a:endParaRPr lang="en-US" altLang="zh-CN"/>
          </a:p>
        </p:txBody>
      </p:sp>
      <p:cxnSp>
        <p:nvCxnSpPr>
          <p:cNvPr id="10" name="Straight Connector 9">
            <a:extLst>
              <a:ext uri="{FF2B5EF4-FFF2-40B4-BE49-F238E27FC236}">
                <a16:creationId xmlns:a16="http://schemas.microsoft.com/office/drawing/2014/main" id="{A5134627-1257-4921-BE99-498398036E42}"/>
              </a:ext>
            </a:extLst>
          </p:cNvPr>
          <p:cNvCxnSpPr/>
          <p:nvPr/>
        </p:nvCxnSpPr>
        <p:spPr>
          <a:xfrm>
            <a:off x="1096963" y="1181100"/>
            <a:ext cx="1006316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62" r:id="rId1"/>
    <p:sldLayoutId id="2147483757" r:id="rId2"/>
    <p:sldLayoutId id="2147483763" r:id="rId3"/>
    <p:sldLayoutId id="2147483758" r:id="rId4"/>
    <p:sldLayoutId id="2147483759" r:id="rId5"/>
    <p:sldLayoutId id="2147483760" r:id="rId6"/>
    <p:sldLayoutId id="2147483764" r:id="rId7"/>
    <p:sldLayoutId id="2147483765" r:id="rId8"/>
    <p:sldLayoutId id="2147483766" r:id="rId9"/>
    <p:sldLayoutId id="2147483761" r:id="rId10"/>
    <p:sldLayoutId id="2147483767" r:id="rId11"/>
    <p:sldLayoutId id="2147483768" r:id="rId12"/>
    <p:sldLayoutId id="2147483769" r:id="rId13"/>
  </p:sldLayoutIdLst>
  <p:hf hdr="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8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400"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6.w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10.w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2.wmf"/><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8.wmf"/><Relationship Id="rId3" Type="http://schemas.openxmlformats.org/officeDocument/2006/relationships/notesSlide" Target="../notesSlides/notesSlide19.xml"/><Relationship Id="rId7" Type="http://schemas.openxmlformats.org/officeDocument/2006/relationships/image" Target="../media/image15.wmf"/><Relationship Id="rId12"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2.bin"/><Relationship Id="rId11" Type="http://schemas.openxmlformats.org/officeDocument/2006/relationships/image" Target="../media/image17.wmf"/><Relationship Id="rId5" Type="http://schemas.openxmlformats.org/officeDocument/2006/relationships/image" Target="../media/image13.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6.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3.wmf"/><Relationship Id="rId3" Type="http://schemas.openxmlformats.org/officeDocument/2006/relationships/notesSlide" Target="../notesSlides/notesSlide20.xml"/><Relationship Id="rId7" Type="http://schemas.openxmlformats.org/officeDocument/2006/relationships/image" Target="../media/image20.wmf"/><Relationship Id="rId12"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7.bin"/><Relationship Id="rId11" Type="http://schemas.openxmlformats.org/officeDocument/2006/relationships/image" Target="../media/image22.wmf"/><Relationship Id="rId5" Type="http://schemas.openxmlformats.org/officeDocument/2006/relationships/image" Target="../media/image19.wmf"/><Relationship Id="rId15" Type="http://schemas.openxmlformats.org/officeDocument/2006/relationships/image" Target="../media/image24.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21.wmf"/><Relationship Id="rId14" Type="http://schemas.openxmlformats.org/officeDocument/2006/relationships/oleObject" Target="../embeddings/oleObject21.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6.png"/><Relationship Id="rId5" Type="http://schemas.openxmlformats.org/officeDocument/2006/relationships/image" Target="../media/image25.wmf"/><Relationship Id="rId4" Type="http://schemas.openxmlformats.org/officeDocument/2006/relationships/oleObject" Target="../embeddings/oleObject22.bin"/></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2.wmf"/><Relationship Id="rId4" Type="http://schemas.openxmlformats.org/officeDocument/2006/relationships/oleObject" Target="../embeddings/oleObject23.bin"/></Relationships>
</file>

<file path=ppt/slides/_rels/slide2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29.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5.bin"/><Relationship Id="rId11" Type="http://schemas.openxmlformats.org/officeDocument/2006/relationships/image" Target="../media/image37.wmf"/><Relationship Id="rId5" Type="http://schemas.openxmlformats.org/officeDocument/2006/relationships/image" Target="../media/image34.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36.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30.xml"/><Relationship Id="rId7"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9.bin"/><Relationship Id="rId5" Type="http://schemas.openxmlformats.org/officeDocument/2006/relationships/image" Target="../media/image38.wmf"/><Relationship Id="rId4" Type="http://schemas.openxmlformats.org/officeDocument/2006/relationships/oleObject" Target="../embeddings/oleObject28.bin"/><Relationship Id="rId9" Type="http://schemas.openxmlformats.org/officeDocument/2006/relationships/image" Target="../media/image40.wmf"/></Relationships>
</file>

<file path=ppt/slides/_rels/slide3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46.wmf"/><Relationship Id="rId3" Type="http://schemas.openxmlformats.org/officeDocument/2006/relationships/notesSlide" Target="../notesSlides/notesSlide33.xml"/><Relationship Id="rId7" Type="http://schemas.openxmlformats.org/officeDocument/2006/relationships/image" Target="../media/image43.wmf"/><Relationship Id="rId12"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2.bin"/><Relationship Id="rId11" Type="http://schemas.openxmlformats.org/officeDocument/2006/relationships/image" Target="../media/image45.wmf"/><Relationship Id="rId5" Type="http://schemas.openxmlformats.org/officeDocument/2006/relationships/image" Target="../media/image42.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44.w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8.png"/><Relationship Id="rId5" Type="http://schemas.openxmlformats.org/officeDocument/2006/relationships/image" Target="../media/image47.wmf"/><Relationship Id="rId4" Type="http://schemas.openxmlformats.org/officeDocument/2006/relationships/oleObject" Target="../embeddings/oleObject36.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50.wmf"/><Relationship Id="rId4" Type="http://schemas.openxmlformats.org/officeDocument/2006/relationships/oleObject" Target="../embeddings/oleObject37.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notesSlide" Target="../notesSlides/notesSlide36.xml"/><Relationship Id="rId7"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9.bin"/><Relationship Id="rId11" Type="http://schemas.openxmlformats.org/officeDocument/2006/relationships/image" Target="../media/image54.wmf"/><Relationship Id="rId5" Type="http://schemas.openxmlformats.org/officeDocument/2006/relationships/image" Target="../media/image51.w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53.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notesSlide" Target="../notesSlides/notesSlide38.xml"/><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8.png"/><Relationship Id="rId5" Type="http://schemas.openxmlformats.org/officeDocument/2006/relationships/image" Target="../media/image55.wmf"/><Relationship Id="rId10" Type="http://schemas.openxmlformats.org/officeDocument/2006/relationships/image" Target="../media/image57.wmf"/><Relationship Id="rId4" Type="http://schemas.openxmlformats.org/officeDocument/2006/relationships/oleObject" Target="../embeddings/oleObject42.bin"/><Relationship Id="rId9" Type="http://schemas.openxmlformats.org/officeDocument/2006/relationships/oleObject" Target="../embeddings/oleObject44.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notesSlide" Target="../notesSlides/notesSlide39.xml"/><Relationship Id="rId7"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9.wmf"/><Relationship Id="rId5" Type="http://schemas.openxmlformats.org/officeDocument/2006/relationships/oleObject" Target="../embeddings/oleObject45.bin"/><Relationship Id="rId10" Type="http://schemas.openxmlformats.org/officeDocument/2006/relationships/image" Target="../media/image61.wmf"/><Relationship Id="rId4" Type="http://schemas.openxmlformats.org/officeDocument/2006/relationships/image" Target="../media/image62.png"/><Relationship Id="rId9" Type="http://schemas.openxmlformats.org/officeDocument/2006/relationships/oleObject" Target="../embeddings/oleObject47.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notesSlide" Target="../notesSlides/notesSlide40.xml"/><Relationship Id="rId7" Type="http://schemas.openxmlformats.org/officeDocument/2006/relationships/image" Target="../media/image64.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49.bin"/><Relationship Id="rId11" Type="http://schemas.openxmlformats.org/officeDocument/2006/relationships/image" Target="../media/image66.wmf"/><Relationship Id="rId5" Type="http://schemas.openxmlformats.org/officeDocument/2006/relationships/image" Target="../media/image63.wmf"/><Relationship Id="rId10" Type="http://schemas.openxmlformats.org/officeDocument/2006/relationships/oleObject" Target="../embeddings/oleObject51.bin"/><Relationship Id="rId4" Type="http://schemas.openxmlformats.org/officeDocument/2006/relationships/oleObject" Target="../embeddings/oleObject48.bin"/><Relationship Id="rId9" Type="http://schemas.openxmlformats.org/officeDocument/2006/relationships/image" Target="../media/image65.wmf"/></Relationships>
</file>

<file path=ppt/slides/_rels/slide42.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notesSlide" Target="../notesSlides/notesSlide41.xml"/><Relationship Id="rId7"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7.wmf"/><Relationship Id="rId5" Type="http://schemas.openxmlformats.org/officeDocument/2006/relationships/oleObject" Target="../embeddings/oleObject52.bin"/><Relationship Id="rId10" Type="http://schemas.openxmlformats.org/officeDocument/2006/relationships/image" Target="../media/image69.wmf"/><Relationship Id="rId4" Type="http://schemas.openxmlformats.org/officeDocument/2006/relationships/image" Target="../media/image70.png"/><Relationship Id="rId9" Type="http://schemas.openxmlformats.org/officeDocument/2006/relationships/oleObject" Target="../embeddings/oleObject54.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73.png"/><Relationship Id="rId5" Type="http://schemas.openxmlformats.org/officeDocument/2006/relationships/image" Target="../media/image72.wmf"/><Relationship Id="rId4" Type="http://schemas.openxmlformats.org/officeDocument/2006/relationships/oleObject" Target="../embeddings/oleObject55.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74.wmf"/><Relationship Id="rId5" Type="http://schemas.openxmlformats.org/officeDocument/2006/relationships/oleObject" Target="../embeddings/oleObject56.bin"/><Relationship Id="rId4" Type="http://schemas.openxmlformats.org/officeDocument/2006/relationships/image" Target="../media/image7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75.wmf"/><Relationship Id="rId4" Type="http://schemas.openxmlformats.org/officeDocument/2006/relationships/oleObject" Target="../embeddings/oleObject57.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77.png"/><Relationship Id="rId5" Type="http://schemas.openxmlformats.org/officeDocument/2006/relationships/image" Target="../media/image76.wmf"/><Relationship Id="rId4" Type="http://schemas.openxmlformats.org/officeDocument/2006/relationships/oleObject" Target="../embeddings/oleObject58.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78.wmf"/><Relationship Id="rId4" Type="http://schemas.openxmlformats.org/officeDocument/2006/relationships/oleObject" Target="../embeddings/oleObject59.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79.wmf"/><Relationship Id="rId4" Type="http://schemas.openxmlformats.org/officeDocument/2006/relationships/oleObject" Target="../embeddings/oleObject60.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80.wmf"/><Relationship Id="rId4" Type="http://schemas.openxmlformats.org/officeDocument/2006/relationships/oleObject" Target="../embeddings/oleObject61.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85.wmf"/><Relationship Id="rId3" Type="http://schemas.openxmlformats.org/officeDocument/2006/relationships/notesSlide" Target="../notesSlides/notesSlide52.xml"/><Relationship Id="rId7" Type="http://schemas.openxmlformats.org/officeDocument/2006/relationships/image" Target="../media/image82.wmf"/><Relationship Id="rId12"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63.bin"/><Relationship Id="rId11" Type="http://schemas.openxmlformats.org/officeDocument/2006/relationships/image" Target="../media/image84.wmf"/><Relationship Id="rId5" Type="http://schemas.openxmlformats.org/officeDocument/2006/relationships/image" Target="../media/image81.wmf"/><Relationship Id="rId15" Type="http://schemas.openxmlformats.org/officeDocument/2006/relationships/image" Target="../media/image86.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83.wmf"/><Relationship Id="rId14" Type="http://schemas.openxmlformats.org/officeDocument/2006/relationships/oleObject" Target="../embeddings/oleObject67.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notesSlide" Target="../notesSlides/notesSlide53.xml"/><Relationship Id="rId7" Type="http://schemas.openxmlformats.org/officeDocument/2006/relationships/image" Target="../media/image88.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69.bin"/><Relationship Id="rId5" Type="http://schemas.openxmlformats.org/officeDocument/2006/relationships/image" Target="../media/image87.wmf"/><Relationship Id="rId4" Type="http://schemas.openxmlformats.org/officeDocument/2006/relationships/oleObject" Target="../embeddings/oleObject68.bin"/><Relationship Id="rId9" Type="http://schemas.openxmlformats.org/officeDocument/2006/relationships/image" Target="../media/image89.wmf"/></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4.xml"/><Relationship Id="rId7" Type="http://schemas.openxmlformats.org/officeDocument/2006/relationships/image" Target="../media/image91.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72.bin"/><Relationship Id="rId5" Type="http://schemas.openxmlformats.org/officeDocument/2006/relationships/image" Target="../media/image90.wmf"/><Relationship Id="rId4" Type="http://schemas.openxmlformats.org/officeDocument/2006/relationships/oleObject" Target="../embeddings/oleObject71.bin"/></Relationships>
</file>

<file path=ppt/slides/_rels/slide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image" Target="../media/image93.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74.bin"/><Relationship Id="rId5" Type="http://schemas.openxmlformats.org/officeDocument/2006/relationships/image" Target="../media/image92.wmf"/><Relationship Id="rId4" Type="http://schemas.openxmlformats.org/officeDocument/2006/relationships/oleObject" Target="../embeddings/oleObject73.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6.xml"/><Relationship Id="rId7" Type="http://schemas.openxmlformats.org/officeDocument/2006/relationships/image" Target="../media/image94.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76.bin"/><Relationship Id="rId5" Type="http://schemas.openxmlformats.org/officeDocument/2006/relationships/image" Target="../media/image80.wmf"/><Relationship Id="rId4" Type="http://schemas.openxmlformats.org/officeDocument/2006/relationships/oleObject" Target="../embeddings/oleObject75.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95.wmf"/><Relationship Id="rId4" Type="http://schemas.openxmlformats.org/officeDocument/2006/relationships/oleObject" Target="../embeddings/oleObject77.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image" Target="../media/image98.w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79.bin"/><Relationship Id="rId5" Type="http://schemas.openxmlformats.org/officeDocument/2006/relationships/image" Target="../media/image97.wmf"/><Relationship Id="rId4" Type="http://schemas.openxmlformats.org/officeDocument/2006/relationships/oleObject" Target="../embeddings/oleObject78.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image" Target="../media/image99.wmf"/><Relationship Id="rId4" Type="http://schemas.openxmlformats.org/officeDocument/2006/relationships/oleObject" Target="../embeddings/oleObject80.bin"/></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83.bin"/><Relationship Id="rId13" Type="http://schemas.openxmlformats.org/officeDocument/2006/relationships/image" Target="../media/image103.wmf"/><Relationship Id="rId3" Type="http://schemas.openxmlformats.org/officeDocument/2006/relationships/notesSlide" Target="../notesSlides/notesSlide65.xml"/><Relationship Id="rId7" Type="http://schemas.openxmlformats.org/officeDocument/2006/relationships/image" Target="../media/image100.wmf"/><Relationship Id="rId12"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82.bin"/><Relationship Id="rId11" Type="http://schemas.openxmlformats.org/officeDocument/2006/relationships/image" Target="../media/image102.wmf"/><Relationship Id="rId5" Type="http://schemas.openxmlformats.org/officeDocument/2006/relationships/image" Target="../media/image98.wmf"/><Relationship Id="rId10" Type="http://schemas.openxmlformats.org/officeDocument/2006/relationships/oleObject" Target="../embeddings/oleObject84.bin"/><Relationship Id="rId4" Type="http://schemas.openxmlformats.org/officeDocument/2006/relationships/oleObject" Target="../embeddings/oleObject81.bin"/><Relationship Id="rId9" Type="http://schemas.openxmlformats.org/officeDocument/2006/relationships/image" Target="../media/image101.w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5.xml"/><Relationship Id="rId7" Type="http://schemas.openxmlformats.org/officeDocument/2006/relationships/image" Target="../media/image105.w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87.bin"/><Relationship Id="rId5" Type="http://schemas.openxmlformats.org/officeDocument/2006/relationships/image" Target="../media/image104.wmf"/><Relationship Id="rId4" Type="http://schemas.openxmlformats.org/officeDocument/2006/relationships/oleObject" Target="../embeddings/oleObject86.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vmlDrawing" Target="../drawings/vmlDrawing39.vml"/><Relationship Id="rId5" Type="http://schemas.openxmlformats.org/officeDocument/2006/relationships/image" Target="../media/image106.wmf"/><Relationship Id="rId4" Type="http://schemas.openxmlformats.org/officeDocument/2006/relationships/oleObject" Target="../embeddings/oleObject88.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7.xml"/><Relationship Id="rId7" Type="http://schemas.openxmlformats.org/officeDocument/2006/relationships/image" Target="../media/image108.wm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90.bin"/><Relationship Id="rId5" Type="http://schemas.openxmlformats.org/officeDocument/2006/relationships/image" Target="../media/image107.wmf"/><Relationship Id="rId4" Type="http://schemas.openxmlformats.org/officeDocument/2006/relationships/oleObject" Target="../embeddings/oleObject89.bin"/></Relationships>
</file>

<file path=ppt/slides/_rels/slide83.x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vmlDrawing" Target="../drawings/vmlDrawing41.vml"/><Relationship Id="rId5" Type="http://schemas.openxmlformats.org/officeDocument/2006/relationships/image" Target="../media/image110.wmf"/><Relationship Id="rId4" Type="http://schemas.openxmlformats.org/officeDocument/2006/relationships/oleObject" Target="../embeddings/oleObject91.bin"/></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94.bin"/><Relationship Id="rId3" Type="http://schemas.openxmlformats.org/officeDocument/2006/relationships/notesSlide" Target="../notesSlides/notesSlide80.xml"/><Relationship Id="rId7" Type="http://schemas.openxmlformats.org/officeDocument/2006/relationships/image" Target="../media/image112.wmf"/><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oleObject" Target="../embeddings/oleObject93.bin"/><Relationship Id="rId5" Type="http://schemas.openxmlformats.org/officeDocument/2006/relationships/image" Target="../media/image111.wmf"/><Relationship Id="rId4" Type="http://schemas.openxmlformats.org/officeDocument/2006/relationships/oleObject" Target="../embeddings/oleObject92.bin"/><Relationship Id="rId9" Type="http://schemas.openxmlformats.org/officeDocument/2006/relationships/image" Target="../media/image113.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48A8-C32B-469A-A2C5-E6671FA7E6E0}"/>
              </a:ext>
            </a:extLst>
          </p:cNvPr>
          <p:cNvSpPr>
            <a:spLocks noGrp="1"/>
          </p:cNvSpPr>
          <p:nvPr>
            <p:ph type="ctrTitle"/>
          </p:nvPr>
        </p:nvSpPr>
        <p:spPr>
          <a:xfrm>
            <a:off x="1096963" y="758825"/>
            <a:ext cx="10058400" cy="3565525"/>
          </a:xfrm>
        </p:spPr>
        <p:txBody>
          <a:bodyPr wrap="square" numCol="1" anchorCtr="0" compatLnSpc="1">
            <a:prstTxWarp prst="textNoShape">
              <a:avLst/>
            </a:prstTxWarp>
          </a:bodyPr>
          <a:lstStyle/>
          <a:p>
            <a:pPr eaLnBrk="1" hangingPunct="1">
              <a:defRPr/>
            </a:pPr>
            <a:r>
              <a:rPr lang="zh-CN" altLang="en-US" sz="6600">
                <a:solidFill>
                  <a:srgbClr val="262626"/>
                </a:solidFill>
              </a:rPr>
              <a:t>统计学基础</a:t>
            </a:r>
            <a:endParaRPr lang="pt-BR" altLang="zh-CN" sz="6600">
              <a:solidFill>
                <a:srgbClr val="262626"/>
              </a:solidFill>
            </a:endParaRPr>
          </a:p>
        </p:txBody>
      </p:sp>
      <p:sp>
        <p:nvSpPr>
          <p:cNvPr id="6" name="Subtitle 2">
            <a:extLst>
              <a:ext uri="{FF2B5EF4-FFF2-40B4-BE49-F238E27FC236}">
                <a16:creationId xmlns:a16="http://schemas.microsoft.com/office/drawing/2014/main" id="{C6BB4883-F999-43E4-B149-84BD4F3415A2}"/>
              </a:ext>
            </a:extLst>
          </p:cNvPr>
          <p:cNvSpPr>
            <a:spLocks noGrp="1"/>
          </p:cNvSpPr>
          <p:nvPr>
            <p:ph type="subTitle" idx="1"/>
          </p:nvPr>
        </p:nvSpPr>
        <p:spPr>
          <a:xfrm>
            <a:off x="1100138" y="4456113"/>
            <a:ext cx="10058400" cy="1468437"/>
          </a:xfrm>
        </p:spPr>
        <p:txBody>
          <a:bodyPr rtlCol="0"/>
          <a:lstStyle/>
          <a:p>
            <a:pPr eaLnBrk="1" fontAlgn="auto" hangingPunct="1">
              <a:defRPr/>
            </a:pPr>
            <a:r>
              <a:rPr lang="zh-CN" altLang="en-US" dirty="0">
                <a:latin typeface="Times New Roman" panose="02020603050405020304" pitchFamily="18" charset="0"/>
                <a:ea typeface="宋体" panose="02010600030101010101" pitchFamily="2" charset="-122"/>
              </a:rPr>
              <a:t>交通大数据分析</a:t>
            </a:r>
          </a:p>
          <a:p>
            <a:pPr eaLnBrk="1" fontAlgn="auto" hangingPunct="1">
              <a:defRPr/>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2021</a:t>
            </a:r>
            <a:r>
              <a:rPr lang="zh-CN" altLang="en-US" dirty="0">
                <a:latin typeface="Times New Roman" panose="02020603050405020304" pitchFamily="18" charset="0"/>
                <a:ea typeface="宋体" panose="02010600030101010101" pitchFamily="2" charset="-122"/>
              </a:rPr>
              <a:t>年春季</a:t>
            </a:r>
          </a:p>
          <a:p>
            <a:pPr eaLnBrk="1" fontAlgn="auto" hangingPunct="1">
              <a:defRPr/>
            </a:pPr>
            <a:r>
              <a:rPr lang="zh-CN" altLang="en-US" dirty="0">
                <a:latin typeface="Times New Roman" panose="02020603050405020304" pitchFamily="18" charset="0"/>
                <a:ea typeface="宋体" panose="02010600030101010101" pitchFamily="2" charset="-122"/>
              </a:rPr>
              <a:t>马晓磊</a:t>
            </a:r>
            <a:endParaRPr lang="en-US" altLang="zh-CN" dirty="0">
              <a:latin typeface="Times New Roman" panose="02020603050405020304" pitchFamily="18"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20B5-DCCE-4EB0-9043-740F1AEB69E8}"/>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随机变量</a:t>
            </a:r>
          </a:p>
        </p:txBody>
      </p:sp>
      <p:sp>
        <p:nvSpPr>
          <p:cNvPr id="29699" name="Content Placeholder 2">
            <a:extLst>
              <a:ext uri="{FF2B5EF4-FFF2-40B4-BE49-F238E27FC236}">
                <a16:creationId xmlns:a16="http://schemas.microsoft.com/office/drawing/2014/main" id="{72CF97E3-3F0E-4194-90CA-85CC8817C078}"/>
              </a:ext>
            </a:extLst>
          </p:cNvPr>
          <p:cNvSpPr>
            <a:spLocks noGrp="1"/>
          </p:cNvSpPr>
          <p:nvPr>
            <p:ph idx="1"/>
          </p:nvPr>
        </p:nvSpPr>
        <p:spPr/>
        <p:txBody>
          <a:bodyPr/>
          <a:lstStyle/>
          <a:p>
            <a:pPr eaLnBrk="1" hangingPunct="1"/>
            <a:endParaRPr lang="en-US" altLang="zh-CN"/>
          </a:p>
          <a:p>
            <a:pPr eaLnBrk="1" hangingPunct="1"/>
            <a:endParaRPr lang="en-US" altLang="zh-CN"/>
          </a:p>
        </p:txBody>
      </p:sp>
      <p:sp>
        <p:nvSpPr>
          <p:cNvPr id="29700" name="Date Placeholder 3">
            <a:extLst>
              <a:ext uri="{FF2B5EF4-FFF2-40B4-BE49-F238E27FC236}">
                <a16:creationId xmlns:a16="http://schemas.microsoft.com/office/drawing/2014/main" id="{0B16C205-177A-42C3-9CBB-5FDB79CCC53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29701" name="Footer Placeholder 4">
            <a:extLst>
              <a:ext uri="{FF2B5EF4-FFF2-40B4-BE49-F238E27FC236}">
                <a16:creationId xmlns:a16="http://schemas.microsoft.com/office/drawing/2014/main" id="{63004A11-856B-4A02-8BE6-1A3E57AE403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29702" name="Slide Number Placeholder 5">
            <a:extLst>
              <a:ext uri="{FF2B5EF4-FFF2-40B4-BE49-F238E27FC236}">
                <a16:creationId xmlns:a16="http://schemas.microsoft.com/office/drawing/2014/main" id="{1A97F933-408A-4203-B7CE-AF568A2A9FD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10</a:t>
            </a:r>
          </a:p>
        </p:txBody>
      </p:sp>
      <p:sp>
        <p:nvSpPr>
          <p:cNvPr id="29703" name="Text Box 3">
            <a:extLst>
              <a:ext uri="{FF2B5EF4-FFF2-40B4-BE49-F238E27FC236}">
                <a16:creationId xmlns:a16="http://schemas.microsoft.com/office/drawing/2014/main" id="{4944435F-F94F-494C-A0C7-58357C2D899D}"/>
              </a:ext>
            </a:extLst>
          </p:cNvPr>
          <p:cNvSpPr txBox="1">
            <a:spLocks noChangeArrowheads="1"/>
          </p:cNvSpPr>
          <p:nvPr/>
        </p:nvSpPr>
        <p:spPr bwMode="auto">
          <a:xfrm>
            <a:off x="1096963" y="1511300"/>
            <a:ext cx="101155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sz="2400" b="1"/>
              <a:t>例</a:t>
            </a:r>
            <a:r>
              <a:rPr lang="en-US" altLang="zh-CN" sz="2400" b="1"/>
              <a:t>1</a:t>
            </a:r>
            <a:r>
              <a:rPr lang="zh-CN" altLang="en-US" sz="2400" b="1"/>
              <a:t>：</a:t>
            </a:r>
          </a:p>
          <a:p>
            <a:pPr eaLnBrk="1" hangingPunct="1">
              <a:buFont typeface="Wingdings" panose="05000000000000000000" pitchFamily="2" charset="2"/>
              <a:buNone/>
            </a:pPr>
            <a:r>
              <a:rPr lang="zh-CN" altLang="en-US" sz="2400" b="1"/>
              <a:t> </a:t>
            </a:r>
          </a:p>
          <a:p>
            <a:pPr eaLnBrk="1" hangingPunct="1">
              <a:buFont typeface="Wingdings" panose="05000000000000000000" pitchFamily="2" charset="2"/>
              <a:buNone/>
            </a:pPr>
            <a:r>
              <a:rPr lang="zh-CN" altLang="en-US" sz="2400" b="1"/>
              <a:t> </a:t>
            </a:r>
            <a:r>
              <a:rPr lang="en-US" altLang="zh-CN" sz="2400" b="1"/>
              <a:t>John</a:t>
            </a:r>
            <a:r>
              <a:rPr lang="zh-CN" altLang="en-US" sz="2400" b="1"/>
              <a:t>有五辆车，</a:t>
            </a:r>
            <a:r>
              <a:rPr lang="en-US" altLang="zh-CN" sz="2400" b="1"/>
              <a:t>S={1</a:t>
            </a:r>
            <a:r>
              <a:rPr lang="zh-CN" altLang="en-US" sz="2400" b="1"/>
              <a:t>，</a:t>
            </a:r>
            <a:r>
              <a:rPr lang="en-US" altLang="zh-CN" sz="2400" b="1"/>
              <a:t>2</a:t>
            </a:r>
            <a:r>
              <a:rPr lang="zh-CN" altLang="en-US" sz="2400" b="1"/>
              <a:t>，</a:t>
            </a:r>
            <a:r>
              <a:rPr lang="en-US" altLang="zh-CN" sz="2400" b="1"/>
              <a:t>3</a:t>
            </a:r>
            <a:r>
              <a:rPr lang="zh-CN" altLang="en-US" sz="2400" b="1"/>
              <a:t>，</a:t>
            </a:r>
            <a:r>
              <a:rPr lang="en-US" altLang="zh-CN" sz="2400" b="1"/>
              <a:t>4</a:t>
            </a:r>
            <a:r>
              <a:rPr lang="zh-CN" altLang="en-US" sz="2400" b="1"/>
              <a:t>，</a:t>
            </a:r>
            <a:r>
              <a:rPr lang="en-US" altLang="zh-CN" sz="2400" b="1"/>
              <a:t>5}</a:t>
            </a:r>
            <a:r>
              <a:rPr lang="zh-CN" altLang="en-US" sz="2400" b="1"/>
              <a:t>，并随机选择一辆用于上下班。选择每辆车的概率是</a:t>
            </a:r>
            <a:endParaRPr lang="en-US" altLang="zh-CN" sz="2400" b="1"/>
          </a:p>
        </p:txBody>
      </p:sp>
      <p:graphicFrame>
        <p:nvGraphicFramePr>
          <p:cNvPr id="10" name="Group 36">
            <a:extLst>
              <a:ext uri="{FF2B5EF4-FFF2-40B4-BE49-F238E27FC236}">
                <a16:creationId xmlns:a16="http://schemas.microsoft.com/office/drawing/2014/main" id="{3BAE74AD-CAAA-4E66-BF64-5D16EFE1AF57}"/>
              </a:ext>
            </a:extLst>
          </p:cNvPr>
          <p:cNvGraphicFramePr>
            <a:graphicFrameLocks noGrp="1"/>
          </p:cNvGraphicFramePr>
          <p:nvPr/>
        </p:nvGraphicFramePr>
        <p:xfrm>
          <a:off x="1246188" y="3698875"/>
          <a:ext cx="6096000" cy="1371600"/>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1" u="none" strike="noStrike" cap="none" normalizeH="0" baseline="0">
                          <a:ln>
                            <a:noFill/>
                          </a:ln>
                          <a:solidFill>
                            <a:schemeClr val="tx1"/>
                          </a:solidFill>
                          <a:effectLst/>
                          <a:latin typeface="Arial" charset="0"/>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1" u="none" strike="noStrike" cap="none" normalizeH="0" baseline="0">
                          <a:ln>
                            <a:noFill/>
                          </a:ln>
                          <a:solidFill>
                            <a:schemeClr val="tx1"/>
                          </a:solidFill>
                          <a:effectLst/>
                          <a:latin typeface="Arial" charset="0"/>
                        </a:rPr>
                        <a:t>x</a:t>
                      </a:r>
                      <a:r>
                        <a:rPr kumimoji="0" lang="en-US" sz="2400" b="0" i="1" u="none" strike="noStrike" cap="none" normalizeH="0" baseline="-25000">
                          <a:ln>
                            <a:noFill/>
                          </a:ln>
                          <a:solidFill>
                            <a:schemeClr val="tx1"/>
                          </a:solidFill>
                          <a:effectLst/>
                          <a:latin typeface="Arial" charset="0"/>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1" u="none" strike="noStrike" cap="none" normalizeH="0" baseline="0">
                          <a:ln>
                            <a:noFill/>
                          </a:ln>
                          <a:solidFill>
                            <a:schemeClr val="tx1"/>
                          </a:solidFill>
                          <a:effectLst/>
                          <a:latin typeface="Arial" charset="0"/>
                        </a:rPr>
                        <a:t>p(x</a:t>
                      </a:r>
                      <a:r>
                        <a:rPr kumimoji="0" lang="en-US" sz="2400" b="0" i="1" u="none" strike="noStrike" cap="none" normalizeH="0" baseline="-25000">
                          <a:ln>
                            <a:noFill/>
                          </a:ln>
                          <a:solidFill>
                            <a:schemeClr val="tx1"/>
                          </a:solidFill>
                          <a:effectLst/>
                          <a:latin typeface="Arial" charset="0"/>
                        </a:rPr>
                        <a:t>i</a:t>
                      </a:r>
                      <a:r>
                        <a:rPr kumimoji="0" lang="en-US" sz="2400" b="0" i="1"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a:ln>
                            <a:noFill/>
                          </a:ln>
                          <a:solidFill>
                            <a:schemeClr val="tx1"/>
                          </a:solidFill>
                          <a:effectLst/>
                          <a:latin typeface="Arial"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a:ln>
                            <a:noFill/>
                          </a:ln>
                          <a:solidFill>
                            <a:schemeClr val="tx1"/>
                          </a:solidFill>
                          <a:effectLst/>
                          <a:latin typeface="Arial"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a:ln>
                            <a:noFill/>
                          </a:ln>
                          <a:solidFill>
                            <a:schemeClr val="tx1"/>
                          </a:solidFill>
                          <a:effectLst/>
                          <a:latin typeface="Arial" charset="0"/>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a:ln>
                            <a:noFill/>
                          </a:ln>
                          <a:solidFill>
                            <a:schemeClr val="tx1"/>
                          </a:solidFill>
                          <a:effectLst/>
                          <a:latin typeface="Arial"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a:ln>
                            <a:noFill/>
                          </a:ln>
                          <a:solidFill>
                            <a:schemeClr val="tx1"/>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9734" name="Text Box 37">
            <a:extLst>
              <a:ext uri="{FF2B5EF4-FFF2-40B4-BE49-F238E27FC236}">
                <a16:creationId xmlns:a16="http://schemas.microsoft.com/office/drawing/2014/main" id="{222B40F4-7DC5-4C83-AE0F-45668C9AFEDF}"/>
              </a:ext>
            </a:extLst>
          </p:cNvPr>
          <p:cNvSpPr txBox="1">
            <a:spLocks noChangeArrowheads="1"/>
          </p:cNvSpPr>
          <p:nvPr/>
        </p:nvSpPr>
        <p:spPr bwMode="auto">
          <a:xfrm>
            <a:off x="1096963" y="5341938"/>
            <a:ext cx="99980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sz="2400" b="1">
                <a:solidFill>
                  <a:srgbClr val="0000FF"/>
                </a:solidFill>
              </a:rPr>
              <a:t>选择</a:t>
            </a:r>
            <a:r>
              <a:rPr lang="en-US" altLang="zh-CN" sz="2400" b="1" i="1">
                <a:solidFill>
                  <a:srgbClr val="0000FF"/>
                </a:solidFill>
              </a:rPr>
              <a:t>X=x</a:t>
            </a:r>
            <a:r>
              <a:rPr lang="en-US" altLang="zh-CN" sz="2400" b="1" i="1" baseline="-25000">
                <a:solidFill>
                  <a:srgbClr val="0000FF"/>
                </a:solidFill>
              </a:rPr>
              <a:t>1</a:t>
            </a:r>
            <a:r>
              <a:rPr lang="zh-CN" altLang="en-US" sz="2400" b="1">
                <a:solidFill>
                  <a:srgbClr val="0000FF"/>
                </a:solidFill>
              </a:rPr>
              <a:t>车的概率有多大？</a:t>
            </a:r>
            <a:endParaRPr lang="en-US" altLang="zh-CN" sz="2400" b="1">
              <a:solidFill>
                <a:srgbClr val="0000FF"/>
              </a:solidFill>
            </a:endParaRPr>
          </a:p>
          <a:p>
            <a:pPr eaLnBrk="1" hangingPunct="1">
              <a:buFont typeface="Wingdings" panose="05000000000000000000" pitchFamily="2" charset="2"/>
              <a:buNone/>
            </a:pPr>
            <a:r>
              <a:rPr lang="zh-CN" altLang="en-US" sz="2400" b="1">
                <a:solidFill>
                  <a:srgbClr val="0000FF"/>
                </a:solidFill>
              </a:rPr>
              <a:t>不选择</a:t>
            </a:r>
            <a:r>
              <a:rPr lang="en-US" altLang="zh-CN" sz="2400" b="1" i="1">
                <a:solidFill>
                  <a:srgbClr val="0000FF"/>
                </a:solidFill>
              </a:rPr>
              <a:t>X=x</a:t>
            </a:r>
            <a:r>
              <a:rPr lang="en-US" altLang="zh-CN" sz="2400" b="1" i="1" baseline="-25000">
                <a:solidFill>
                  <a:srgbClr val="0000FF"/>
                </a:solidFill>
              </a:rPr>
              <a:t>3</a:t>
            </a:r>
            <a:r>
              <a:rPr lang="zh-CN" altLang="en-US" sz="2400" b="1">
                <a:solidFill>
                  <a:srgbClr val="0000FF"/>
                </a:solidFill>
              </a:rPr>
              <a:t>车的概率有多大？</a:t>
            </a:r>
            <a:endParaRPr lang="en-US" altLang="zh-CN" sz="2400" b="1">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EF604-7A9C-4307-B0F5-A71AF8F5D54D}"/>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随机变量</a:t>
            </a:r>
          </a:p>
        </p:txBody>
      </p:sp>
      <p:sp>
        <p:nvSpPr>
          <p:cNvPr id="31747" name="Content Placeholder 2">
            <a:extLst>
              <a:ext uri="{FF2B5EF4-FFF2-40B4-BE49-F238E27FC236}">
                <a16:creationId xmlns:a16="http://schemas.microsoft.com/office/drawing/2014/main" id="{C1F1EE92-9314-4D55-AC13-DF34DE382A35}"/>
              </a:ext>
            </a:extLst>
          </p:cNvPr>
          <p:cNvSpPr>
            <a:spLocks noGrp="1"/>
          </p:cNvSpPr>
          <p:nvPr>
            <p:ph idx="1"/>
          </p:nvPr>
        </p:nvSpPr>
        <p:spPr/>
        <p:txBody>
          <a:bodyPr/>
          <a:lstStyle/>
          <a:p>
            <a:pPr eaLnBrk="1" hangingPunct="1"/>
            <a:endParaRPr lang="en-US" altLang="zh-CN"/>
          </a:p>
          <a:p>
            <a:pPr eaLnBrk="1" hangingPunct="1"/>
            <a:endParaRPr lang="en-US" altLang="zh-CN"/>
          </a:p>
        </p:txBody>
      </p:sp>
      <p:sp>
        <p:nvSpPr>
          <p:cNvPr id="31748" name="Date Placeholder 3">
            <a:extLst>
              <a:ext uri="{FF2B5EF4-FFF2-40B4-BE49-F238E27FC236}">
                <a16:creationId xmlns:a16="http://schemas.microsoft.com/office/drawing/2014/main" id="{E03AD1AE-3BBB-45B9-901A-98A9A5E271E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31749" name="Footer Placeholder 4">
            <a:extLst>
              <a:ext uri="{FF2B5EF4-FFF2-40B4-BE49-F238E27FC236}">
                <a16:creationId xmlns:a16="http://schemas.microsoft.com/office/drawing/2014/main" id="{073899DE-C17D-4F10-B377-03E2A71121E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31750" name="Slide Number Placeholder 5">
            <a:extLst>
              <a:ext uri="{FF2B5EF4-FFF2-40B4-BE49-F238E27FC236}">
                <a16:creationId xmlns:a16="http://schemas.microsoft.com/office/drawing/2014/main" id="{E835FB29-246B-42C7-8702-E532A3B4AFC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11</a:t>
            </a:r>
          </a:p>
        </p:txBody>
      </p:sp>
      <p:sp>
        <p:nvSpPr>
          <p:cNvPr id="31751" name="Text Box 35">
            <a:extLst>
              <a:ext uri="{FF2B5EF4-FFF2-40B4-BE49-F238E27FC236}">
                <a16:creationId xmlns:a16="http://schemas.microsoft.com/office/drawing/2014/main" id="{17F0FEA8-511C-40F1-ABEB-82AC4907B972}"/>
              </a:ext>
            </a:extLst>
          </p:cNvPr>
          <p:cNvSpPr txBox="1">
            <a:spLocks noChangeArrowheads="1"/>
          </p:cNvSpPr>
          <p:nvPr/>
        </p:nvSpPr>
        <p:spPr bwMode="auto">
          <a:xfrm>
            <a:off x="1096963" y="1443038"/>
            <a:ext cx="1979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000"/>
              <a:t>概率质量函数？</a:t>
            </a:r>
            <a:endParaRPr lang="en-US" altLang="zh-CN" sz="2000"/>
          </a:p>
        </p:txBody>
      </p:sp>
      <p:graphicFrame>
        <p:nvGraphicFramePr>
          <p:cNvPr id="10" name="Object 36">
            <a:extLst>
              <a:ext uri="{FF2B5EF4-FFF2-40B4-BE49-F238E27FC236}">
                <a16:creationId xmlns:a16="http://schemas.microsoft.com/office/drawing/2014/main" id="{5DC99930-3690-4AFC-BCE0-EC76D31873CD}"/>
              </a:ext>
            </a:extLst>
          </p:cNvPr>
          <p:cNvGraphicFramePr>
            <a:graphicFrameLocks noChangeAspect="1"/>
          </p:cNvGraphicFramePr>
          <p:nvPr/>
        </p:nvGraphicFramePr>
        <p:xfrm>
          <a:off x="1244600" y="2082800"/>
          <a:ext cx="6502400" cy="2235200"/>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 Box 37">
            <a:extLst>
              <a:ext uri="{FF2B5EF4-FFF2-40B4-BE49-F238E27FC236}">
                <a16:creationId xmlns:a16="http://schemas.microsoft.com/office/drawing/2014/main" id="{E176358A-FF13-416C-BC88-AF0FAC7FA1C1}"/>
              </a:ext>
            </a:extLst>
          </p:cNvPr>
          <p:cNvSpPr txBox="1">
            <a:spLocks noChangeArrowheads="1"/>
          </p:cNvSpPr>
          <p:nvPr/>
        </p:nvSpPr>
        <p:spPr bwMode="auto">
          <a:xfrm>
            <a:off x="1096963" y="4362450"/>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000"/>
              <a:t>分布函数？</a:t>
            </a:r>
            <a:endParaRPr lang="en-US" altLang="zh-CN"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5A491-9D00-4A4A-A6D4-80498E2BECCF}"/>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随机变量</a:t>
            </a:r>
          </a:p>
        </p:txBody>
      </p:sp>
      <p:sp>
        <p:nvSpPr>
          <p:cNvPr id="33795" name="Content Placeholder 2">
            <a:extLst>
              <a:ext uri="{FF2B5EF4-FFF2-40B4-BE49-F238E27FC236}">
                <a16:creationId xmlns:a16="http://schemas.microsoft.com/office/drawing/2014/main" id="{23498928-99C4-407B-947D-AA8CFDAE90F7}"/>
              </a:ext>
            </a:extLst>
          </p:cNvPr>
          <p:cNvSpPr>
            <a:spLocks noGrp="1"/>
          </p:cNvSpPr>
          <p:nvPr>
            <p:ph idx="1"/>
          </p:nvPr>
        </p:nvSpPr>
        <p:spPr/>
        <p:txBody>
          <a:bodyPr/>
          <a:lstStyle/>
          <a:p>
            <a:pPr eaLnBrk="1" hangingPunct="1"/>
            <a:endParaRPr lang="en-US" altLang="zh-CN"/>
          </a:p>
          <a:p>
            <a:pPr eaLnBrk="1" hangingPunct="1"/>
            <a:endParaRPr lang="en-US" altLang="zh-CN"/>
          </a:p>
        </p:txBody>
      </p:sp>
      <p:sp>
        <p:nvSpPr>
          <p:cNvPr id="33796" name="Date Placeholder 3">
            <a:extLst>
              <a:ext uri="{FF2B5EF4-FFF2-40B4-BE49-F238E27FC236}">
                <a16:creationId xmlns:a16="http://schemas.microsoft.com/office/drawing/2014/main" id="{286067EE-0423-4847-848C-447BE2996E5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33797" name="Footer Placeholder 4">
            <a:extLst>
              <a:ext uri="{FF2B5EF4-FFF2-40B4-BE49-F238E27FC236}">
                <a16:creationId xmlns:a16="http://schemas.microsoft.com/office/drawing/2014/main" id="{26CEB635-0588-4F84-B85A-4F8526D4CF8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33798" name="Slide Number Placeholder 5">
            <a:extLst>
              <a:ext uri="{FF2B5EF4-FFF2-40B4-BE49-F238E27FC236}">
                <a16:creationId xmlns:a16="http://schemas.microsoft.com/office/drawing/2014/main" id="{F0560EF7-87FC-4528-BE13-716D8A3FF1B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12</a:t>
            </a:r>
          </a:p>
        </p:txBody>
      </p:sp>
      <p:sp>
        <p:nvSpPr>
          <p:cNvPr id="33799" name="Text Box 3">
            <a:extLst>
              <a:ext uri="{FF2B5EF4-FFF2-40B4-BE49-F238E27FC236}">
                <a16:creationId xmlns:a16="http://schemas.microsoft.com/office/drawing/2014/main" id="{7301B908-6AA1-4A4D-9CE2-63CFA6242ACE}"/>
              </a:ext>
            </a:extLst>
          </p:cNvPr>
          <p:cNvSpPr txBox="1">
            <a:spLocks noChangeArrowheads="1"/>
          </p:cNvSpPr>
          <p:nvPr/>
        </p:nvSpPr>
        <p:spPr bwMode="auto">
          <a:xfrm>
            <a:off x="1096963" y="1312863"/>
            <a:ext cx="10626725"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Char char="Ø"/>
            </a:pPr>
            <a:r>
              <a:rPr lang="zh-CN" altLang="en-US" sz="2400" b="1"/>
              <a:t>连续变量：如果存在一个非负函数</a:t>
            </a:r>
            <a:r>
              <a:rPr lang="en-US" altLang="zh-CN" sz="2400" b="1"/>
              <a:t>f(x) </a:t>
            </a:r>
            <a:r>
              <a:rPr lang="zh-CN" altLang="en-US" sz="2400" b="1"/>
              <a:t>，对于任意一组实数</a:t>
            </a:r>
            <a:r>
              <a:rPr lang="en-US" altLang="zh-CN" sz="2400" b="1"/>
              <a:t>B</a:t>
            </a:r>
            <a:r>
              <a:rPr lang="zh-CN" altLang="en-US" sz="2400" b="1"/>
              <a:t>都满足如下公式， 则称随机变量</a:t>
            </a:r>
            <a:r>
              <a:rPr lang="en-US" altLang="zh-CN" sz="2400" b="1"/>
              <a:t>X</a:t>
            </a:r>
            <a:r>
              <a:rPr lang="zh-CN" altLang="en-US" sz="2400" b="1"/>
              <a:t>为连续变量</a:t>
            </a:r>
          </a:p>
          <a:p>
            <a:pPr eaLnBrk="1" hangingPunct="1"/>
            <a:endParaRPr lang="en-US" altLang="zh-CN" sz="2400" b="1"/>
          </a:p>
          <a:p>
            <a:pPr eaLnBrk="1" hangingPunct="1"/>
            <a:endParaRPr lang="en-US" altLang="zh-CN" sz="2400" b="1"/>
          </a:p>
          <a:p>
            <a:pPr eaLnBrk="1" hangingPunct="1"/>
            <a:endParaRPr lang="en-US" altLang="zh-CN" sz="2400" b="1"/>
          </a:p>
          <a:p>
            <a:pPr eaLnBrk="1" hangingPunct="1"/>
            <a:r>
              <a:rPr lang="zh-CN" altLang="en-US" sz="2400" b="1"/>
              <a:t>  其中</a:t>
            </a:r>
            <a:r>
              <a:rPr lang="en-US" altLang="zh-CN" sz="2400" b="1"/>
              <a:t>f(x)</a:t>
            </a:r>
            <a:r>
              <a:rPr lang="zh-CN" altLang="en-US" sz="2400" b="1"/>
              <a:t>称为概率密度函数</a:t>
            </a:r>
            <a:endParaRPr lang="en-US" altLang="zh-CN" sz="2400" b="1"/>
          </a:p>
          <a:p>
            <a:pPr eaLnBrk="1" hangingPunct="1"/>
            <a:endParaRPr lang="en-US" altLang="zh-CN" sz="2400" b="1">
              <a:solidFill>
                <a:srgbClr val="3B3BFF"/>
              </a:solidFill>
            </a:endParaRPr>
          </a:p>
          <a:p>
            <a:pPr eaLnBrk="1" hangingPunct="1"/>
            <a:r>
              <a:rPr lang="en-US" altLang="zh-CN" sz="2400" b="1">
                <a:solidFill>
                  <a:srgbClr val="3B3BFF"/>
                </a:solidFill>
              </a:rPr>
              <a:t>f(x)</a:t>
            </a:r>
            <a:r>
              <a:rPr lang="zh-CN" altLang="en-US" sz="2400" b="1">
                <a:solidFill>
                  <a:srgbClr val="3B3BFF"/>
                </a:solidFill>
              </a:rPr>
              <a:t>是</a:t>
            </a:r>
            <a:r>
              <a:rPr lang="en-US" altLang="zh-CN" sz="2400" b="1">
                <a:solidFill>
                  <a:srgbClr val="3B3BFF"/>
                </a:solidFill>
              </a:rPr>
              <a:t>X=x</a:t>
            </a:r>
            <a:r>
              <a:rPr lang="zh-CN" altLang="en-US" sz="2400" b="1">
                <a:solidFill>
                  <a:srgbClr val="3B3BFF"/>
                </a:solidFill>
              </a:rPr>
              <a:t>的概率吗？</a:t>
            </a:r>
            <a:endParaRPr lang="en-US" altLang="zh-CN" sz="2400" b="1">
              <a:solidFill>
                <a:srgbClr val="3B3BFF"/>
              </a:solidFill>
            </a:endParaRPr>
          </a:p>
        </p:txBody>
      </p:sp>
      <p:sp>
        <p:nvSpPr>
          <p:cNvPr id="13" name="Text Box 6">
            <a:extLst>
              <a:ext uri="{FF2B5EF4-FFF2-40B4-BE49-F238E27FC236}">
                <a16:creationId xmlns:a16="http://schemas.microsoft.com/office/drawing/2014/main" id="{19B5CBB5-7456-4DFB-A3A2-BA8A9B7A5A03}"/>
              </a:ext>
            </a:extLst>
          </p:cNvPr>
          <p:cNvSpPr txBox="1">
            <a:spLocks noChangeArrowheads="1"/>
          </p:cNvSpPr>
          <p:nvPr/>
        </p:nvSpPr>
        <p:spPr bwMode="auto">
          <a:xfrm>
            <a:off x="1096963" y="5084763"/>
            <a:ext cx="9998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sz="2400" b="1"/>
              <a:t>注：</a:t>
            </a:r>
            <a:r>
              <a:rPr lang="en-US" altLang="zh-CN" sz="2400" b="1"/>
              <a:t> f(x) = F’(x)</a:t>
            </a:r>
            <a:r>
              <a:rPr lang="zh-CN" altLang="en-US" sz="2400" b="1"/>
              <a:t>，表示</a:t>
            </a:r>
            <a:r>
              <a:rPr lang="en-US" altLang="zh-CN" sz="2400" b="1"/>
              <a:t>F(x)</a:t>
            </a:r>
            <a:r>
              <a:rPr lang="zh-CN" altLang="en-US" sz="2400" b="1"/>
              <a:t>在点 </a:t>
            </a:r>
            <a:r>
              <a:rPr lang="en-US" altLang="zh-CN" sz="2400" b="1"/>
              <a:t>X=x </a:t>
            </a:r>
            <a:r>
              <a:rPr lang="zh-CN" altLang="en-US" sz="2400" b="1"/>
              <a:t>处的变化率。</a:t>
            </a:r>
            <a:endParaRPr lang="en-US" altLang="zh-CN" sz="2400" b="1">
              <a:solidFill>
                <a:srgbClr val="0000FF"/>
              </a:solidFill>
            </a:endParaRPr>
          </a:p>
        </p:txBody>
      </p:sp>
      <p:graphicFrame>
        <p:nvGraphicFramePr>
          <p:cNvPr id="33801" name="Object 4">
            <a:extLst>
              <a:ext uri="{FF2B5EF4-FFF2-40B4-BE49-F238E27FC236}">
                <a16:creationId xmlns:a16="http://schemas.microsoft.com/office/drawing/2014/main" id="{44D9BDFC-6AA7-4D0F-8494-BBE2632C1746}"/>
              </a:ext>
            </a:extLst>
          </p:cNvPr>
          <p:cNvGraphicFramePr>
            <a:graphicFrameLocks noChangeAspect="1"/>
          </p:cNvGraphicFramePr>
          <p:nvPr/>
        </p:nvGraphicFramePr>
        <p:xfrm>
          <a:off x="2333625" y="2279650"/>
          <a:ext cx="3224213" cy="898525"/>
        </p:xfrm>
        <a:graphic>
          <a:graphicData uri="http://schemas.openxmlformats.org/presentationml/2006/ole">
            <mc:AlternateContent xmlns:mc="http://schemas.openxmlformats.org/markup-compatibility/2006">
              <mc:Choice xmlns:v="urn:schemas-microsoft-com:vml" Requires="v">
                <p:oleObj spid="_x0000_s33835" name="Equation" r:id="rId4" imgW="1320800" imgH="368300" progId="Equation.3">
                  <p:embed/>
                </p:oleObj>
              </mc:Choice>
              <mc:Fallback>
                <p:oleObj name="Equation" r:id="rId4" imgW="1320800" imgH="368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3625" y="2279650"/>
                        <a:ext cx="3224213"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2" name="Object 5">
            <a:extLst>
              <a:ext uri="{FF2B5EF4-FFF2-40B4-BE49-F238E27FC236}">
                <a16:creationId xmlns:a16="http://schemas.microsoft.com/office/drawing/2014/main" id="{6820306E-57C1-40ED-9565-744FE1DE5AF4}"/>
              </a:ext>
            </a:extLst>
          </p:cNvPr>
          <p:cNvGraphicFramePr>
            <a:graphicFrameLocks noChangeAspect="1"/>
          </p:cNvGraphicFramePr>
          <p:nvPr/>
        </p:nvGraphicFramePr>
        <p:xfrm>
          <a:off x="6740525" y="2135188"/>
          <a:ext cx="2138363" cy="806450"/>
        </p:xfrm>
        <a:graphic>
          <a:graphicData uri="http://schemas.openxmlformats.org/presentationml/2006/ole">
            <mc:AlternateContent xmlns:mc="http://schemas.openxmlformats.org/markup-compatibility/2006">
              <mc:Choice xmlns:v="urn:schemas-microsoft-com:vml" Requires="v">
                <p:oleObj spid="_x0000_s33836" name="Equation" r:id="rId6" imgW="876300" imgH="330200" progId="Equation.3">
                  <p:embed/>
                </p:oleObj>
              </mc:Choice>
              <mc:Fallback>
                <p:oleObj name="Equation" r:id="rId6" imgW="876300" imgH="330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40525" y="2135188"/>
                        <a:ext cx="2138363"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9B719-A630-49D8-B23F-7098F0D99C9F}"/>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随机变量</a:t>
            </a:r>
          </a:p>
        </p:txBody>
      </p:sp>
      <p:sp>
        <p:nvSpPr>
          <p:cNvPr id="35843" name="Date Placeholder 3">
            <a:extLst>
              <a:ext uri="{FF2B5EF4-FFF2-40B4-BE49-F238E27FC236}">
                <a16:creationId xmlns:a16="http://schemas.microsoft.com/office/drawing/2014/main" id="{D036882A-E8A8-4B6F-ADC0-73D7C75A490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35844" name="Footer Placeholder 4">
            <a:extLst>
              <a:ext uri="{FF2B5EF4-FFF2-40B4-BE49-F238E27FC236}">
                <a16:creationId xmlns:a16="http://schemas.microsoft.com/office/drawing/2014/main" id="{7586A663-A264-4BEB-A45F-53088EF0F9A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35845" name="Slide Number Placeholder 5">
            <a:extLst>
              <a:ext uri="{FF2B5EF4-FFF2-40B4-BE49-F238E27FC236}">
                <a16:creationId xmlns:a16="http://schemas.microsoft.com/office/drawing/2014/main" id="{DCCA42DE-165B-4620-916C-765D8D75F58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13</a:t>
            </a:r>
          </a:p>
        </p:txBody>
      </p:sp>
      <p:pic>
        <p:nvPicPr>
          <p:cNvPr id="35846" name="Picture 7">
            <a:extLst>
              <a:ext uri="{FF2B5EF4-FFF2-40B4-BE49-F238E27FC236}">
                <a16:creationId xmlns:a16="http://schemas.microsoft.com/office/drawing/2014/main" id="{4DED7B8E-B862-4130-8B65-651CB2DEF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8423"/>
          <a:stretch>
            <a:fillRect/>
          </a:stretch>
        </p:blipFill>
        <p:spPr bwMode="auto">
          <a:xfrm>
            <a:off x="1096963" y="1343025"/>
            <a:ext cx="5867400" cy="418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8">
            <a:extLst>
              <a:ext uri="{FF2B5EF4-FFF2-40B4-BE49-F238E27FC236}">
                <a16:creationId xmlns:a16="http://schemas.microsoft.com/office/drawing/2014/main" id="{2DD2654F-0306-44AF-905B-FACBCDDB4B47}"/>
              </a:ext>
            </a:extLst>
          </p:cNvPr>
          <p:cNvSpPr txBox="1">
            <a:spLocks noChangeArrowheads="1"/>
          </p:cNvSpPr>
          <p:nvPr/>
        </p:nvSpPr>
        <p:spPr bwMode="auto">
          <a:xfrm>
            <a:off x="6096000" y="2640013"/>
            <a:ext cx="1935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b="1">
                <a:solidFill>
                  <a:srgbClr val="0000FF"/>
                </a:solidFill>
              </a:rPr>
              <a:t>图中</a:t>
            </a:r>
            <a:r>
              <a:rPr lang="en-US" altLang="zh-CN" b="1">
                <a:solidFill>
                  <a:srgbClr val="0000FF"/>
                </a:solidFill>
              </a:rPr>
              <a:t>F(x)</a:t>
            </a:r>
            <a:r>
              <a:rPr lang="zh-CN" altLang="en-US" b="1">
                <a:solidFill>
                  <a:srgbClr val="0000FF"/>
                </a:solidFill>
              </a:rPr>
              <a:t>在哪里？</a:t>
            </a:r>
            <a:endParaRPr lang="en-US" altLang="zh-CN" b="1">
              <a:solidFill>
                <a:srgbClr val="0000FF"/>
              </a:solidFill>
            </a:endParaRPr>
          </a:p>
        </p:txBody>
      </p:sp>
      <p:sp>
        <p:nvSpPr>
          <p:cNvPr id="35848" name="矩形 3">
            <a:extLst>
              <a:ext uri="{FF2B5EF4-FFF2-40B4-BE49-F238E27FC236}">
                <a16:creationId xmlns:a16="http://schemas.microsoft.com/office/drawing/2014/main" id="{5A301B04-8E87-4E13-B302-75ABE85695F1}"/>
              </a:ext>
            </a:extLst>
          </p:cNvPr>
          <p:cNvSpPr>
            <a:spLocks noChangeArrowheads="1"/>
          </p:cNvSpPr>
          <p:nvPr/>
        </p:nvSpPr>
        <p:spPr bwMode="auto">
          <a:xfrm>
            <a:off x="1195388" y="5529263"/>
            <a:ext cx="2600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b="1"/>
              <a:t>概率密度函数f</a:t>
            </a:r>
            <a:r>
              <a:rPr lang="en-US" altLang="zh-CN" b="1"/>
              <a:t>(</a:t>
            </a:r>
            <a:r>
              <a:rPr lang="zh-CN" altLang="en-US" b="1"/>
              <a:t>x</a:t>
            </a:r>
            <a:r>
              <a:rPr lang="en-US" altLang="zh-CN" b="1"/>
              <a:t>)</a:t>
            </a:r>
            <a:r>
              <a:rPr lang="zh-CN" altLang="en-US" b="1"/>
              <a:t>的解释</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1EA4D-148A-4EE0-9289-56B7332D63DC}"/>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常用概率分布</a:t>
            </a:r>
          </a:p>
        </p:txBody>
      </p:sp>
      <p:sp>
        <p:nvSpPr>
          <p:cNvPr id="37891" name="Content Placeholder 2">
            <a:extLst>
              <a:ext uri="{FF2B5EF4-FFF2-40B4-BE49-F238E27FC236}">
                <a16:creationId xmlns:a16="http://schemas.microsoft.com/office/drawing/2014/main" id="{589224B8-CAEB-4B20-AFE7-D3B84166D874}"/>
              </a:ext>
            </a:extLst>
          </p:cNvPr>
          <p:cNvSpPr>
            <a:spLocks noGrp="1"/>
          </p:cNvSpPr>
          <p:nvPr>
            <p:ph idx="1"/>
          </p:nvPr>
        </p:nvSpPr>
        <p:spPr/>
        <p:txBody>
          <a:bodyPr/>
          <a:lstStyle/>
          <a:p>
            <a:pPr eaLnBrk="1" hangingPunct="1"/>
            <a:endParaRPr lang="en-US" altLang="zh-CN"/>
          </a:p>
          <a:p>
            <a:pPr eaLnBrk="1" hangingPunct="1"/>
            <a:endParaRPr lang="en-US" altLang="zh-CN"/>
          </a:p>
        </p:txBody>
      </p:sp>
      <p:sp>
        <p:nvSpPr>
          <p:cNvPr id="37892" name="Date Placeholder 3">
            <a:extLst>
              <a:ext uri="{FF2B5EF4-FFF2-40B4-BE49-F238E27FC236}">
                <a16:creationId xmlns:a16="http://schemas.microsoft.com/office/drawing/2014/main" id="{AF1E5CCB-C685-44E1-BE9D-C74C2745BB7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37893" name="Footer Placeholder 4">
            <a:extLst>
              <a:ext uri="{FF2B5EF4-FFF2-40B4-BE49-F238E27FC236}">
                <a16:creationId xmlns:a16="http://schemas.microsoft.com/office/drawing/2014/main" id="{9C7A32E2-8769-4A6D-A107-D776540060C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37894" name="Slide Number Placeholder 5">
            <a:extLst>
              <a:ext uri="{FF2B5EF4-FFF2-40B4-BE49-F238E27FC236}">
                <a16:creationId xmlns:a16="http://schemas.microsoft.com/office/drawing/2014/main" id="{648C0342-6EFA-455E-99D6-BC653DB921F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14</a:t>
            </a:r>
          </a:p>
        </p:txBody>
      </p:sp>
      <p:sp>
        <p:nvSpPr>
          <p:cNvPr id="37895" name="Text Box 4">
            <a:extLst>
              <a:ext uri="{FF2B5EF4-FFF2-40B4-BE49-F238E27FC236}">
                <a16:creationId xmlns:a16="http://schemas.microsoft.com/office/drawing/2014/main" id="{1FEBC7C6-A906-4C4F-8220-DF830A486AE2}"/>
              </a:ext>
            </a:extLst>
          </p:cNvPr>
          <p:cNvSpPr txBox="1">
            <a:spLocks noChangeArrowheads="1"/>
          </p:cNvSpPr>
          <p:nvPr/>
        </p:nvSpPr>
        <p:spPr bwMode="auto">
          <a:xfrm>
            <a:off x="1096963" y="1281113"/>
            <a:ext cx="99456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sz="2400" b="1"/>
              <a:t>均匀分布：</a:t>
            </a:r>
            <a:endParaRPr lang="en-US" altLang="zh-CN" sz="2400" b="1"/>
          </a:p>
          <a:p>
            <a:pPr eaLnBrk="1" hangingPunct="1"/>
            <a:r>
              <a:rPr lang="zh-CN" altLang="en-US" sz="2400" b="1"/>
              <a:t>当</a:t>
            </a:r>
            <a:r>
              <a:rPr lang="en-US" altLang="zh-CN" sz="2400" b="1"/>
              <a:t>x</a:t>
            </a:r>
            <a:r>
              <a:rPr lang="en-US" altLang="zh-CN" sz="2400" b="1">
                <a:sym typeface="Symbol" panose="05050102010706020507" pitchFamily="18" charset="2"/>
              </a:rPr>
              <a:t> </a:t>
            </a:r>
            <a:r>
              <a:rPr lang="en-US" altLang="zh-CN" sz="2400" b="1"/>
              <a:t>[a</a:t>
            </a:r>
            <a:r>
              <a:rPr lang="zh-CN" altLang="en-US" sz="2400" b="1"/>
              <a:t>，</a:t>
            </a:r>
            <a:r>
              <a:rPr lang="en-US" altLang="zh-CN" sz="2400" b="1"/>
              <a:t>b]</a:t>
            </a:r>
            <a:r>
              <a:rPr lang="zh-CN" altLang="en-US" sz="2400" b="1"/>
              <a:t>，</a:t>
            </a:r>
            <a:r>
              <a:rPr lang="en-US" altLang="zh-CN" sz="2400" b="1"/>
              <a:t>f(x) = 1/(b-a);</a:t>
            </a:r>
            <a:r>
              <a:rPr lang="zh-CN" altLang="en-US" sz="2400" b="1"/>
              <a:t>否则</a:t>
            </a:r>
            <a:r>
              <a:rPr lang="en-US" altLang="zh-CN" sz="2400" b="1"/>
              <a:t>f(x)=0</a:t>
            </a:r>
          </a:p>
          <a:p>
            <a:pPr eaLnBrk="1" hangingPunct="1"/>
            <a:r>
              <a:rPr lang="zh-CN" altLang="en-US" sz="2400" b="1"/>
              <a:t>即当</a:t>
            </a:r>
            <a:r>
              <a:rPr lang="en-US" altLang="zh-CN" sz="2400" b="1"/>
              <a:t>a </a:t>
            </a:r>
            <a:r>
              <a:rPr lang="en-US" altLang="zh-CN" sz="2400" b="1">
                <a:sym typeface="Symbol" panose="05050102010706020507" pitchFamily="18" charset="2"/>
              </a:rPr>
              <a:t> x  b </a:t>
            </a:r>
            <a:r>
              <a:rPr lang="zh-CN" altLang="en-US" sz="2400" b="1"/>
              <a:t>时</a:t>
            </a:r>
            <a:endParaRPr lang="en-US" altLang="zh-CN" sz="2400" b="1"/>
          </a:p>
        </p:txBody>
      </p:sp>
      <p:graphicFrame>
        <p:nvGraphicFramePr>
          <p:cNvPr id="37896" name="Object 5">
            <a:extLst>
              <a:ext uri="{FF2B5EF4-FFF2-40B4-BE49-F238E27FC236}">
                <a16:creationId xmlns:a16="http://schemas.microsoft.com/office/drawing/2014/main" id="{42DA68FF-C112-4198-8CEE-4429CD57B00F}"/>
              </a:ext>
            </a:extLst>
          </p:cNvPr>
          <p:cNvGraphicFramePr>
            <a:graphicFrameLocks noChangeAspect="1"/>
          </p:cNvGraphicFramePr>
          <p:nvPr/>
        </p:nvGraphicFramePr>
        <p:xfrm>
          <a:off x="1149350" y="2443163"/>
          <a:ext cx="5335588" cy="914400"/>
        </p:xfrm>
        <a:graphic>
          <a:graphicData uri="http://schemas.openxmlformats.org/presentationml/2006/ole">
            <mc:AlternateContent xmlns:mc="http://schemas.openxmlformats.org/markup-compatibility/2006">
              <mc:Choice xmlns:v="urn:schemas-microsoft-com:vml" Requires="v">
                <p:oleObj spid="_x0000_s37939" name="Equation" r:id="rId4" imgW="2298700" imgH="393700" progId="Equation.3">
                  <p:embed/>
                </p:oleObj>
              </mc:Choice>
              <mc:Fallback>
                <p:oleObj name="Equation" r:id="rId4" imgW="2298700" imgH="3937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9350" y="2443163"/>
                        <a:ext cx="533558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 name="Group 34">
            <a:extLst>
              <a:ext uri="{FF2B5EF4-FFF2-40B4-BE49-F238E27FC236}">
                <a16:creationId xmlns:a16="http://schemas.microsoft.com/office/drawing/2014/main" id="{B630558D-B08B-40DE-BC4F-6304E1DC5F6B}"/>
              </a:ext>
            </a:extLst>
          </p:cNvPr>
          <p:cNvGrpSpPr>
            <a:grpSpLocks/>
          </p:cNvGrpSpPr>
          <p:nvPr/>
        </p:nvGrpSpPr>
        <p:grpSpPr bwMode="auto">
          <a:xfrm>
            <a:off x="1244600" y="3514725"/>
            <a:ext cx="2971800" cy="2249488"/>
            <a:chOff x="672" y="2711"/>
            <a:chExt cx="1872" cy="1417"/>
          </a:xfrm>
        </p:grpSpPr>
        <p:sp>
          <p:nvSpPr>
            <p:cNvPr id="37911" name="Line 7">
              <a:extLst>
                <a:ext uri="{FF2B5EF4-FFF2-40B4-BE49-F238E27FC236}">
                  <a16:creationId xmlns:a16="http://schemas.microsoft.com/office/drawing/2014/main" id="{23D5A37C-A99F-47A5-A00B-CDABC5DAA528}"/>
                </a:ext>
              </a:extLst>
            </p:cNvPr>
            <p:cNvSpPr>
              <a:spLocks noChangeShapeType="1"/>
            </p:cNvSpPr>
            <p:nvPr/>
          </p:nvSpPr>
          <p:spPr bwMode="auto">
            <a:xfrm>
              <a:off x="864" y="3936"/>
              <a:ext cx="16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2" name="Line 8">
              <a:extLst>
                <a:ext uri="{FF2B5EF4-FFF2-40B4-BE49-F238E27FC236}">
                  <a16:creationId xmlns:a16="http://schemas.microsoft.com/office/drawing/2014/main" id="{2A7AB735-95B7-457B-B646-DC41AE8A6AF0}"/>
                </a:ext>
              </a:extLst>
            </p:cNvPr>
            <p:cNvSpPr>
              <a:spLocks noChangeShapeType="1"/>
            </p:cNvSpPr>
            <p:nvPr/>
          </p:nvSpPr>
          <p:spPr bwMode="auto">
            <a:xfrm flipV="1">
              <a:off x="1104" y="2832"/>
              <a:ext cx="0" cy="1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3" name="Text Box 9">
              <a:extLst>
                <a:ext uri="{FF2B5EF4-FFF2-40B4-BE49-F238E27FC236}">
                  <a16:creationId xmlns:a16="http://schemas.microsoft.com/office/drawing/2014/main" id="{4E6D5A84-91AC-47E2-8ECD-52687D991225}"/>
                </a:ext>
              </a:extLst>
            </p:cNvPr>
            <p:cNvSpPr txBox="1">
              <a:spLocks noChangeArrowheads="1"/>
            </p:cNvSpPr>
            <p:nvPr/>
          </p:nvSpPr>
          <p:spPr bwMode="auto">
            <a:xfrm>
              <a:off x="768" y="2711"/>
              <a:ext cx="3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a:t>f(x)</a:t>
              </a:r>
            </a:p>
          </p:txBody>
        </p:sp>
        <p:sp>
          <p:nvSpPr>
            <p:cNvPr id="37914" name="Line 10">
              <a:extLst>
                <a:ext uri="{FF2B5EF4-FFF2-40B4-BE49-F238E27FC236}">
                  <a16:creationId xmlns:a16="http://schemas.microsoft.com/office/drawing/2014/main" id="{21A9D3CA-2A80-4C33-8FC9-6238A3C9EDC7}"/>
                </a:ext>
              </a:extLst>
            </p:cNvPr>
            <p:cNvSpPr>
              <a:spLocks noChangeShapeType="1"/>
            </p:cNvSpPr>
            <p:nvPr/>
          </p:nvSpPr>
          <p:spPr bwMode="auto">
            <a:xfrm>
              <a:off x="1392" y="3312"/>
              <a:ext cx="528"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5" name="Line 11">
              <a:extLst>
                <a:ext uri="{FF2B5EF4-FFF2-40B4-BE49-F238E27FC236}">
                  <a16:creationId xmlns:a16="http://schemas.microsoft.com/office/drawing/2014/main" id="{16C3F220-1786-4F91-8D2E-BD56D0923691}"/>
                </a:ext>
              </a:extLst>
            </p:cNvPr>
            <p:cNvSpPr>
              <a:spLocks noChangeShapeType="1"/>
            </p:cNvSpPr>
            <p:nvPr/>
          </p:nvSpPr>
          <p:spPr bwMode="auto">
            <a:xfrm>
              <a:off x="864" y="3936"/>
              <a:ext cx="528"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6" name="Line 12">
              <a:extLst>
                <a:ext uri="{FF2B5EF4-FFF2-40B4-BE49-F238E27FC236}">
                  <a16:creationId xmlns:a16="http://schemas.microsoft.com/office/drawing/2014/main" id="{390DDFAF-19BF-4C60-BBB5-ACDB259A9C58}"/>
                </a:ext>
              </a:extLst>
            </p:cNvPr>
            <p:cNvSpPr>
              <a:spLocks noChangeShapeType="1"/>
            </p:cNvSpPr>
            <p:nvPr/>
          </p:nvSpPr>
          <p:spPr bwMode="auto">
            <a:xfrm>
              <a:off x="1920" y="3936"/>
              <a:ext cx="528"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7" name="Text Box 13">
              <a:extLst>
                <a:ext uri="{FF2B5EF4-FFF2-40B4-BE49-F238E27FC236}">
                  <a16:creationId xmlns:a16="http://schemas.microsoft.com/office/drawing/2014/main" id="{95234A51-99BC-422E-BF2E-A5ECFCE88B91}"/>
                </a:ext>
              </a:extLst>
            </p:cNvPr>
            <p:cNvSpPr txBox="1">
              <a:spLocks noChangeArrowheads="1"/>
            </p:cNvSpPr>
            <p:nvPr/>
          </p:nvSpPr>
          <p:spPr bwMode="auto">
            <a:xfrm>
              <a:off x="1296" y="3936"/>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1400"/>
                <a:t>a</a:t>
              </a:r>
            </a:p>
          </p:txBody>
        </p:sp>
        <p:sp>
          <p:nvSpPr>
            <p:cNvPr id="37918" name="Text Box 14">
              <a:extLst>
                <a:ext uri="{FF2B5EF4-FFF2-40B4-BE49-F238E27FC236}">
                  <a16:creationId xmlns:a16="http://schemas.microsoft.com/office/drawing/2014/main" id="{2DB82096-DA5C-4F37-8DF8-46DE7C54B269}"/>
                </a:ext>
              </a:extLst>
            </p:cNvPr>
            <p:cNvSpPr txBox="1">
              <a:spLocks noChangeArrowheads="1"/>
            </p:cNvSpPr>
            <p:nvPr/>
          </p:nvSpPr>
          <p:spPr bwMode="auto">
            <a:xfrm>
              <a:off x="1838" y="3936"/>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1400"/>
                <a:t>b</a:t>
              </a:r>
            </a:p>
          </p:txBody>
        </p:sp>
        <p:sp>
          <p:nvSpPr>
            <p:cNvPr id="37919" name="Line 28">
              <a:extLst>
                <a:ext uri="{FF2B5EF4-FFF2-40B4-BE49-F238E27FC236}">
                  <a16:creationId xmlns:a16="http://schemas.microsoft.com/office/drawing/2014/main" id="{335BA4C5-80B0-49D0-953F-371592192371}"/>
                </a:ext>
              </a:extLst>
            </p:cNvPr>
            <p:cNvSpPr>
              <a:spLocks noChangeShapeType="1"/>
            </p:cNvSpPr>
            <p:nvPr/>
          </p:nvSpPr>
          <p:spPr bwMode="auto">
            <a:xfrm>
              <a:off x="1392" y="3312"/>
              <a:ext cx="0" cy="62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0" name="Line 29">
              <a:extLst>
                <a:ext uri="{FF2B5EF4-FFF2-40B4-BE49-F238E27FC236}">
                  <a16:creationId xmlns:a16="http://schemas.microsoft.com/office/drawing/2014/main" id="{5A02AFEC-A47C-4491-B59E-78D2B47CEE41}"/>
                </a:ext>
              </a:extLst>
            </p:cNvPr>
            <p:cNvSpPr>
              <a:spLocks noChangeShapeType="1"/>
            </p:cNvSpPr>
            <p:nvPr/>
          </p:nvSpPr>
          <p:spPr bwMode="auto">
            <a:xfrm>
              <a:off x="1920" y="3312"/>
              <a:ext cx="0" cy="62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1" name="Text Box 30">
              <a:extLst>
                <a:ext uri="{FF2B5EF4-FFF2-40B4-BE49-F238E27FC236}">
                  <a16:creationId xmlns:a16="http://schemas.microsoft.com/office/drawing/2014/main" id="{23D4D09D-D0A8-4F94-B585-C694C5A416FD}"/>
                </a:ext>
              </a:extLst>
            </p:cNvPr>
            <p:cNvSpPr txBox="1">
              <a:spLocks noChangeArrowheads="1"/>
            </p:cNvSpPr>
            <p:nvPr/>
          </p:nvSpPr>
          <p:spPr bwMode="auto">
            <a:xfrm>
              <a:off x="672" y="3216"/>
              <a:ext cx="4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1400"/>
                <a:t>1/(b-a)</a:t>
              </a:r>
            </a:p>
          </p:txBody>
        </p:sp>
        <p:sp>
          <p:nvSpPr>
            <p:cNvPr id="37922" name="Line 31">
              <a:extLst>
                <a:ext uri="{FF2B5EF4-FFF2-40B4-BE49-F238E27FC236}">
                  <a16:creationId xmlns:a16="http://schemas.microsoft.com/office/drawing/2014/main" id="{2E6B541A-3150-492A-8079-67AB2FDA79D9}"/>
                </a:ext>
              </a:extLst>
            </p:cNvPr>
            <p:cNvSpPr>
              <a:spLocks noChangeShapeType="1"/>
            </p:cNvSpPr>
            <p:nvPr/>
          </p:nvSpPr>
          <p:spPr bwMode="auto">
            <a:xfrm flipH="1">
              <a:off x="1104" y="3312"/>
              <a:ext cx="28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6" name="Group 33">
            <a:extLst>
              <a:ext uri="{FF2B5EF4-FFF2-40B4-BE49-F238E27FC236}">
                <a16:creationId xmlns:a16="http://schemas.microsoft.com/office/drawing/2014/main" id="{9553D958-6B29-45C3-8B87-4BB0AA6E5F21}"/>
              </a:ext>
            </a:extLst>
          </p:cNvPr>
          <p:cNvGrpSpPr>
            <a:grpSpLocks/>
          </p:cNvGrpSpPr>
          <p:nvPr/>
        </p:nvGrpSpPr>
        <p:grpSpPr bwMode="auto">
          <a:xfrm>
            <a:off x="4521200" y="3535363"/>
            <a:ext cx="3105150" cy="2249487"/>
            <a:chOff x="2652" y="2711"/>
            <a:chExt cx="1956" cy="1417"/>
          </a:xfrm>
        </p:grpSpPr>
        <p:sp>
          <p:nvSpPr>
            <p:cNvPr id="37900" name="Line 17">
              <a:extLst>
                <a:ext uri="{FF2B5EF4-FFF2-40B4-BE49-F238E27FC236}">
                  <a16:creationId xmlns:a16="http://schemas.microsoft.com/office/drawing/2014/main" id="{72717695-8A52-4AC6-B7D1-F1F0A1E1B6C2}"/>
                </a:ext>
              </a:extLst>
            </p:cNvPr>
            <p:cNvSpPr>
              <a:spLocks noChangeShapeType="1"/>
            </p:cNvSpPr>
            <p:nvPr/>
          </p:nvSpPr>
          <p:spPr bwMode="auto">
            <a:xfrm>
              <a:off x="2928" y="3936"/>
              <a:ext cx="16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01" name="Line 18">
              <a:extLst>
                <a:ext uri="{FF2B5EF4-FFF2-40B4-BE49-F238E27FC236}">
                  <a16:creationId xmlns:a16="http://schemas.microsoft.com/office/drawing/2014/main" id="{8C3C5973-A0D7-4F69-A31B-68F2CFF99A52}"/>
                </a:ext>
              </a:extLst>
            </p:cNvPr>
            <p:cNvSpPr>
              <a:spLocks noChangeShapeType="1"/>
            </p:cNvSpPr>
            <p:nvPr/>
          </p:nvSpPr>
          <p:spPr bwMode="auto">
            <a:xfrm flipV="1">
              <a:off x="3264" y="2832"/>
              <a:ext cx="0" cy="1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02" name="Text Box 19">
              <a:extLst>
                <a:ext uri="{FF2B5EF4-FFF2-40B4-BE49-F238E27FC236}">
                  <a16:creationId xmlns:a16="http://schemas.microsoft.com/office/drawing/2014/main" id="{7C542CAD-DD41-414B-AE95-0C226C8126B3}"/>
                </a:ext>
              </a:extLst>
            </p:cNvPr>
            <p:cNvSpPr txBox="1">
              <a:spLocks noChangeArrowheads="1"/>
            </p:cNvSpPr>
            <p:nvPr/>
          </p:nvSpPr>
          <p:spPr bwMode="auto">
            <a:xfrm>
              <a:off x="2880" y="2711"/>
              <a:ext cx="3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a:t>F(x)</a:t>
              </a:r>
            </a:p>
          </p:txBody>
        </p:sp>
        <p:sp>
          <p:nvSpPr>
            <p:cNvPr id="37903" name="Line 20">
              <a:extLst>
                <a:ext uri="{FF2B5EF4-FFF2-40B4-BE49-F238E27FC236}">
                  <a16:creationId xmlns:a16="http://schemas.microsoft.com/office/drawing/2014/main" id="{C0D5A0BE-D335-4543-A5CA-FB6B55404A9C}"/>
                </a:ext>
              </a:extLst>
            </p:cNvPr>
            <p:cNvSpPr>
              <a:spLocks noChangeShapeType="1"/>
            </p:cNvSpPr>
            <p:nvPr/>
          </p:nvSpPr>
          <p:spPr bwMode="auto">
            <a:xfrm flipV="1">
              <a:off x="3456" y="3312"/>
              <a:ext cx="528" cy="62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4" name="Line 21">
              <a:extLst>
                <a:ext uri="{FF2B5EF4-FFF2-40B4-BE49-F238E27FC236}">
                  <a16:creationId xmlns:a16="http://schemas.microsoft.com/office/drawing/2014/main" id="{CF0CF0A8-E9DA-43E7-B2C6-0789ADA757A5}"/>
                </a:ext>
              </a:extLst>
            </p:cNvPr>
            <p:cNvSpPr>
              <a:spLocks noChangeShapeType="1"/>
            </p:cNvSpPr>
            <p:nvPr/>
          </p:nvSpPr>
          <p:spPr bwMode="auto">
            <a:xfrm>
              <a:off x="2928" y="3936"/>
              <a:ext cx="528"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5" name="Line 22">
              <a:extLst>
                <a:ext uri="{FF2B5EF4-FFF2-40B4-BE49-F238E27FC236}">
                  <a16:creationId xmlns:a16="http://schemas.microsoft.com/office/drawing/2014/main" id="{E1AACBDE-6E6D-4D56-BB3F-56A3AA718697}"/>
                </a:ext>
              </a:extLst>
            </p:cNvPr>
            <p:cNvSpPr>
              <a:spLocks noChangeShapeType="1"/>
            </p:cNvSpPr>
            <p:nvPr/>
          </p:nvSpPr>
          <p:spPr bwMode="auto">
            <a:xfrm>
              <a:off x="3984" y="3312"/>
              <a:ext cx="528"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6" name="Text Box 23">
              <a:extLst>
                <a:ext uri="{FF2B5EF4-FFF2-40B4-BE49-F238E27FC236}">
                  <a16:creationId xmlns:a16="http://schemas.microsoft.com/office/drawing/2014/main" id="{464B5CE4-8CC8-4576-BDCB-7FA9CE5705AC}"/>
                </a:ext>
              </a:extLst>
            </p:cNvPr>
            <p:cNvSpPr txBox="1">
              <a:spLocks noChangeArrowheads="1"/>
            </p:cNvSpPr>
            <p:nvPr/>
          </p:nvSpPr>
          <p:spPr bwMode="auto">
            <a:xfrm>
              <a:off x="3326" y="3936"/>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1400"/>
                <a:t>a</a:t>
              </a:r>
            </a:p>
          </p:txBody>
        </p:sp>
        <p:sp>
          <p:nvSpPr>
            <p:cNvPr id="37907" name="Text Box 24">
              <a:extLst>
                <a:ext uri="{FF2B5EF4-FFF2-40B4-BE49-F238E27FC236}">
                  <a16:creationId xmlns:a16="http://schemas.microsoft.com/office/drawing/2014/main" id="{275570E0-6B6A-4F3F-B749-6F037A29E2D0}"/>
                </a:ext>
              </a:extLst>
            </p:cNvPr>
            <p:cNvSpPr txBox="1">
              <a:spLocks noChangeArrowheads="1"/>
            </p:cNvSpPr>
            <p:nvPr/>
          </p:nvSpPr>
          <p:spPr bwMode="auto">
            <a:xfrm>
              <a:off x="3902" y="3936"/>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1400"/>
                <a:t>b</a:t>
              </a:r>
            </a:p>
          </p:txBody>
        </p:sp>
        <p:sp>
          <p:nvSpPr>
            <p:cNvPr id="37908" name="Text Box 25">
              <a:extLst>
                <a:ext uri="{FF2B5EF4-FFF2-40B4-BE49-F238E27FC236}">
                  <a16:creationId xmlns:a16="http://schemas.microsoft.com/office/drawing/2014/main" id="{18261720-1422-4533-80B1-D4A800D9FC4B}"/>
                </a:ext>
              </a:extLst>
            </p:cNvPr>
            <p:cNvSpPr txBox="1">
              <a:spLocks noChangeArrowheads="1"/>
            </p:cNvSpPr>
            <p:nvPr/>
          </p:nvSpPr>
          <p:spPr bwMode="auto">
            <a:xfrm>
              <a:off x="2652" y="3216"/>
              <a:ext cx="55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zh-CN" sz="1400"/>
                <a:t>            1</a:t>
              </a:r>
            </a:p>
          </p:txBody>
        </p:sp>
        <p:sp>
          <p:nvSpPr>
            <p:cNvPr id="37909" name="Line 26">
              <a:extLst>
                <a:ext uri="{FF2B5EF4-FFF2-40B4-BE49-F238E27FC236}">
                  <a16:creationId xmlns:a16="http://schemas.microsoft.com/office/drawing/2014/main" id="{565052C1-9F77-4A9D-87A9-3F33C42AF1DC}"/>
                </a:ext>
              </a:extLst>
            </p:cNvPr>
            <p:cNvSpPr>
              <a:spLocks noChangeShapeType="1"/>
            </p:cNvSpPr>
            <p:nvPr/>
          </p:nvSpPr>
          <p:spPr bwMode="auto">
            <a:xfrm flipH="1">
              <a:off x="3264" y="3312"/>
              <a:ext cx="72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0" name="Line 32">
              <a:extLst>
                <a:ext uri="{FF2B5EF4-FFF2-40B4-BE49-F238E27FC236}">
                  <a16:creationId xmlns:a16="http://schemas.microsoft.com/office/drawing/2014/main" id="{C647B572-12E9-47BF-9BB3-77B3A9F0BC42}"/>
                </a:ext>
              </a:extLst>
            </p:cNvPr>
            <p:cNvSpPr>
              <a:spLocks noChangeShapeType="1"/>
            </p:cNvSpPr>
            <p:nvPr/>
          </p:nvSpPr>
          <p:spPr bwMode="auto">
            <a:xfrm>
              <a:off x="3984" y="3312"/>
              <a:ext cx="0" cy="62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8" name="Text Box 35">
            <a:extLst>
              <a:ext uri="{FF2B5EF4-FFF2-40B4-BE49-F238E27FC236}">
                <a16:creationId xmlns:a16="http://schemas.microsoft.com/office/drawing/2014/main" id="{CDFD53CC-1617-41AC-B53F-E18E61CD5CC5}"/>
              </a:ext>
            </a:extLst>
          </p:cNvPr>
          <p:cNvSpPr txBox="1">
            <a:spLocks noChangeArrowheads="1"/>
          </p:cNvSpPr>
          <p:nvPr/>
        </p:nvSpPr>
        <p:spPr bwMode="auto">
          <a:xfrm>
            <a:off x="1298575" y="5873750"/>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sz="2400" b="1">
                <a:solidFill>
                  <a:srgbClr val="0000FF"/>
                </a:solidFill>
              </a:rPr>
              <a:t>均匀分布的应用实例？</a:t>
            </a:r>
            <a:endParaRPr lang="en-US" altLang="zh-CN" sz="2400" b="1">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dissolve">
                                      <p:cBhvr>
                                        <p:cTn id="1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CAFF-F172-4CED-A613-C68E7FF64840}"/>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常用概率分布</a:t>
            </a:r>
          </a:p>
        </p:txBody>
      </p:sp>
      <p:sp>
        <p:nvSpPr>
          <p:cNvPr id="39939" name="Content Placeholder 2">
            <a:extLst>
              <a:ext uri="{FF2B5EF4-FFF2-40B4-BE49-F238E27FC236}">
                <a16:creationId xmlns:a16="http://schemas.microsoft.com/office/drawing/2014/main" id="{53E61C10-246B-48D6-A318-A2AE6E12A573}"/>
              </a:ext>
            </a:extLst>
          </p:cNvPr>
          <p:cNvSpPr>
            <a:spLocks noGrp="1"/>
          </p:cNvSpPr>
          <p:nvPr>
            <p:ph idx="1"/>
          </p:nvPr>
        </p:nvSpPr>
        <p:spPr/>
        <p:txBody>
          <a:bodyPr/>
          <a:lstStyle/>
          <a:p>
            <a:pPr eaLnBrk="1" hangingPunct="1"/>
            <a:endParaRPr lang="en-US" altLang="zh-CN"/>
          </a:p>
          <a:p>
            <a:pPr eaLnBrk="1" hangingPunct="1"/>
            <a:endParaRPr lang="en-US" altLang="zh-CN"/>
          </a:p>
        </p:txBody>
      </p:sp>
      <p:sp>
        <p:nvSpPr>
          <p:cNvPr id="39940" name="Date Placeholder 3">
            <a:extLst>
              <a:ext uri="{FF2B5EF4-FFF2-40B4-BE49-F238E27FC236}">
                <a16:creationId xmlns:a16="http://schemas.microsoft.com/office/drawing/2014/main" id="{7BEEF841-936E-46B3-86FB-1D182D3616A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39941" name="Footer Placeholder 4">
            <a:extLst>
              <a:ext uri="{FF2B5EF4-FFF2-40B4-BE49-F238E27FC236}">
                <a16:creationId xmlns:a16="http://schemas.microsoft.com/office/drawing/2014/main" id="{FFEFB98C-1FAB-448A-BC21-A894E29EB1D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39942" name="Slide Number Placeholder 5">
            <a:extLst>
              <a:ext uri="{FF2B5EF4-FFF2-40B4-BE49-F238E27FC236}">
                <a16:creationId xmlns:a16="http://schemas.microsoft.com/office/drawing/2014/main" id="{6BE0461D-231A-4778-90AF-8046CEF7430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15</a:t>
            </a:r>
          </a:p>
        </p:txBody>
      </p:sp>
      <p:sp>
        <p:nvSpPr>
          <p:cNvPr id="39943" name="Text Box 3">
            <a:extLst>
              <a:ext uri="{FF2B5EF4-FFF2-40B4-BE49-F238E27FC236}">
                <a16:creationId xmlns:a16="http://schemas.microsoft.com/office/drawing/2014/main" id="{4FFF816F-239C-4899-A926-D04C3E7D780A}"/>
              </a:ext>
            </a:extLst>
          </p:cNvPr>
          <p:cNvSpPr txBox="1">
            <a:spLocks noChangeArrowheads="1"/>
          </p:cNvSpPr>
          <p:nvPr/>
        </p:nvSpPr>
        <p:spPr bwMode="auto">
          <a:xfrm>
            <a:off x="1036638" y="137795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sz="2400" b="1"/>
              <a:t>指数分布：</a:t>
            </a:r>
            <a:endParaRPr lang="en-US" altLang="zh-CN" sz="2400" b="1"/>
          </a:p>
        </p:txBody>
      </p:sp>
      <p:grpSp>
        <p:nvGrpSpPr>
          <p:cNvPr id="12" name="Group 49">
            <a:extLst>
              <a:ext uri="{FF2B5EF4-FFF2-40B4-BE49-F238E27FC236}">
                <a16:creationId xmlns:a16="http://schemas.microsoft.com/office/drawing/2014/main" id="{8454E2CF-1E47-4362-87AA-4B197BA7EB91}"/>
              </a:ext>
            </a:extLst>
          </p:cNvPr>
          <p:cNvGrpSpPr>
            <a:grpSpLocks/>
          </p:cNvGrpSpPr>
          <p:nvPr/>
        </p:nvGrpSpPr>
        <p:grpSpPr bwMode="auto">
          <a:xfrm>
            <a:off x="1096963" y="2212975"/>
            <a:ext cx="3219450" cy="2809875"/>
            <a:chOff x="593" y="2022"/>
            <a:chExt cx="2028" cy="1770"/>
          </a:xfrm>
        </p:grpSpPr>
        <p:sp>
          <p:nvSpPr>
            <p:cNvPr id="39955" name="Line 32">
              <a:extLst>
                <a:ext uri="{FF2B5EF4-FFF2-40B4-BE49-F238E27FC236}">
                  <a16:creationId xmlns:a16="http://schemas.microsoft.com/office/drawing/2014/main" id="{58CC640B-63F3-4365-85DB-8F446FBD0315}"/>
                </a:ext>
              </a:extLst>
            </p:cNvPr>
            <p:cNvSpPr>
              <a:spLocks noChangeShapeType="1"/>
            </p:cNvSpPr>
            <p:nvPr/>
          </p:nvSpPr>
          <p:spPr bwMode="auto">
            <a:xfrm flipV="1">
              <a:off x="792" y="3536"/>
              <a:ext cx="182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6" name="Line 33">
              <a:extLst>
                <a:ext uri="{FF2B5EF4-FFF2-40B4-BE49-F238E27FC236}">
                  <a16:creationId xmlns:a16="http://schemas.microsoft.com/office/drawing/2014/main" id="{F308AF33-AB57-4C56-AEE6-C08C887E43B3}"/>
                </a:ext>
              </a:extLst>
            </p:cNvPr>
            <p:cNvSpPr>
              <a:spLocks noChangeShapeType="1"/>
            </p:cNvSpPr>
            <p:nvPr/>
          </p:nvSpPr>
          <p:spPr bwMode="auto">
            <a:xfrm flipV="1">
              <a:off x="924" y="2053"/>
              <a:ext cx="0" cy="16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7" name="Text Box 34">
              <a:extLst>
                <a:ext uri="{FF2B5EF4-FFF2-40B4-BE49-F238E27FC236}">
                  <a16:creationId xmlns:a16="http://schemas.microsoft.com/office/drawing/2014/main" id="{521A64E9-D876-450F-9CA3-91F0289A5C68}"/>
                </a:ext>
              </a:extLst>
            </p:cNvPr>
            <p:cNvSpPr txBox="1">
              <a:spLocks noChangeArrowheads="1"/>
            </p:cNvSpPr>
            <p:nvPr/>
          </p:nvSpPr>
          <p:spPr bwMode="auto">
            <a:xfrm>
              <a:off x="2348" y="3561"/>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a:t>x</a:t>
              </a:r>
            </a:p>
          </p:txBody>
        </p:sp>
        <p:sp>
          <p:nvSpPr>
            <p:cNvPr id="39958" name="Text Box 35">
              <a:extLst>
                <a:ext uri="{FF2B5EF4-FFF2-40B4-BE49-F238E27FC236}">
                  <a16:creationId xmlns:a16="http://schemas.microsoft.com/office/drawing/2014/main" id="{D5066241-E7A6-4334-B340-D72050E3B1E1}"/>
                </a:ext>
              </a:extLst>
            </p:cNvPr>
            <p:cNvSpPr txBox="1">
              <a:spLocks noChangeArrowheads="1"/>
            </p:cNvSpPr>
            <p:nvPr/>
          </p:nvSpPr>
          <p:spPr bwMode="auto">
            <a:xfrm>
              <a:off x="593" y="2022"/>
              <a:ext cx="3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a:t>f(x)</a:t>
              </a:r>
            </a:p>
          </p:txBody>
        </p:sp>
        <p:sp>
          <p:nvSpPr>
            <p:cNvPr id="39959" name="Freeform 36">
              <a:extLst>
                <a:ext uri="{FF2B5EF4-FFF2-40B4-BE49-F238E27FC236}">
                  <a16:creationId xmlns:a16="http://schemas.microsoft.com/office/drawing/2014/main" id="{801A3436-5114-4400-8723-FFB01DF79BC2}"/>
                </a:ext>
              </a:extLst>
            </p:cNvPr>
            <p:cNvSpPr>
              <a:spLocks/>
            </p:cNvSpPr>
            <p:nvPr/>
          </p:nvSpPr>
          <p:spPr bwMode="auto">
            <a:xfrm>
              <a:off x="928" y="2304"/>
              <a:ext cx="1444" cy="1184"/>
            </a:xfrm>
            <a:custGeom>
              <a:avLst/>
              <a:gdLst>
                <a:gd name="T0" fmla="*/ 0 w 1440"/>
                <a:gd name="T1" fmla="*/ 0 h 1248"/>
                <a:gd name="T2" fmla="*/ 96 w 1440"/>
                <a:gd name="T3" fmla="*/ 545 h 1248"/>
                <a:gd name="T4" fmla="*/ 388 w 1440"/>
                <a:gd name="T5" fmla="*/ 856 h 1248"/>
                <a:gd name="T6" fmla="*/ 1456 w 1440"/>
                <a:gd name="T7" fmla="*/ 1010 h 1248"/>
                <a:gd name="T8" fmla="*/ 0 60000 65536"/>
                <a:gd name="T9" fmla="*/ 0 60000 65536"/>
                <a:gd name="T10" fmla="*/ 0 60000 65536"/>
                <a:gd name="T11" fmla="*/ 0 60000 65536"/>
                <a:gd name="T12" fmla="*/ 0 w 1440"/>
                <a:gd name="T13" fmla="*/ 0 h 1248"/>
                <a:gd name="T14" fmla="*/ 1440 w 1440"/>
                <a:gd name="T15" fmla="*/ 1248 h 1248"/>
              </a:gdLst>
              <a:ahLst/>
              <a:cxnLst>
                <a:cxn ang="T8">
                  <a:pos x="T0" y="T1"/>
                </a:cxn>
                <a:cxn ang="T9">
                  <a:pos x="T2" y="T3"/>
                </a:cxn>
                <a:cxn ang="T10">
                  <a:pos x="T4" y="T5"/>
                </a:cxn>
                <a:cxn ang="T11">
                  <a:pos x="T6" y="T7"/>
                </a:cxn>
              </a:cxnLst>
              <a:rect l="T12" t="T13" r="T14" b="T15"/>
              <a:pathLst>
                <a:path w="1440" h="1248">
                  <a:moveTo>
                    <a:pt x="0" y="0"/>
                  </a:moveTo>
                  <a:cubicBezTo>
                    <a:pt x="16" y="248"/>
                    <a:pt x="32" y="496"/>
                    <a:pt x="96" y="672"/>
                  </a:cubicBezTo>
                  <a:cubicBezTo>
                    <a:pt x="160" y="848"/>
                    <a:pt x="160" y="960"/>
                    <a:pt x="384" y="1056"/>
                  </a:cubicBezTo>
                  <a:cubicBezTo>
                    <a:pt x="608" y="1152"/>
                    <a:pt x="1024" y="1200"/>
                    <a:pt x="1440" y="1248"/>
                  </a:cubicBezTo>
                </a:path>
              </a:pathLst>
            </a:cu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39960" name="Object 42">
              <a:extLst>
                <a:ext uri="{FF2B5EF4-FFF2-40B4-BE49-F238E27FC236}">
                  <a16:creationId xmlns:a16="http://schemas.microsoft.com/office/drawing/2014/main" id="{5E6FEE3A-783E-4E91-8E06-4DD1EBA5BE90}"/>
                </a:ext>
              </a:extLst>
            </p:cNvPr>
            <p:cNvGraphicFramePr>
              <a:graphicFrameLocks noChangeAspect="1"/>
            </p:cNvGraphicFramePr>
            <p:nvPr/>
          </p:nvGraphicFramePr>
          <p:xfrm>
            <a:off x="1145" y="2424"/>
            <a:ext cx="1153" cy="326"/>
          </p:xfrm>
          <a:graphic>
            <a:graphicData uri="http://schemas.openxmlformats.org/presentationml/2006/ole">
              <mc:AlternateContent xmlns:mc="http://schemas.openxmlformats.org/markup-compatibility/2006">
                <mc:Choice xmlns:v="urn:schemas-microsoft-com:vml" Requires="v">
                  <p:oleObj spid="_x0000_s39994" name="Equation" r:id="rId4" imgW="800100" imgH="228600" progId="Equation.3">
                    <p:embed/>
                  </p:oleObj>
                </mc:Choice>
                <mc:Fallback>
                  <p:oleObj name="Equation" r:id="rId4" imgW="800100" imgH="228600" progId="Equation.3">
                    <p:embed/>
                    <p:pic>
                      <p:nvPicPr>
                        <p:cNvPr id="0" name="Object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5" y="2424"/>
                          <a:ext cx="115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61" name="Text Box 46">
              <a:extLst>
                <a:ext uri="{FF2B5EF4-FFF2-40B4-BE49-F238E27FC236}">
                  <a16:creationId xmlns:a16="http://schemas.microsoft.com/office/drawing/2014/main" id="{52071470-BEC6-4E45-87A5-DA4968673C28}"/>
                </a:ext>
              </a:extLst>
            </p:cNvPr>
            <p:cNvSpPr txBox="1">
              <a:spLocks noChangeArrowheads="1"/>
            </p:cNvSpPr>
            <p:nvPr/>
          </p:nvSpPr>
          <p:spPr bwMode="auto">
            <a:xfrm>
              <a:off x="912" y="2167"/>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a:sym typeface="Symbol" panose="05050102010706020507" pitchFamily="18" charset="2"/>
                </a:rPr>
                <a:t></a:t>
              </a:r>
            </a:p>
          </p:txBody>
        </p:sp>
      </p:grpSp>
      <p:grpSp>
        <p:nvGrpSpPr>
          <p:cNvPr id="20" name="Group 50">
            <a:extLst>
              <a:ext uri="{FF2B5EF4-FFF2-40B4-BE49-F238E27FC236}">
                <a16:creationId xmlns:a16="http://schemas.microsoft.com/office/drawing/2014/main" id="{837E256D-EB6B-41EA-80C0-839248EEC899}"/>
              </a:ext>
            </a:extLst>
          </p:cNvPr>
          <p:cNvGrpSpPr>
            <a:grpSpLocks/>
          </p:cNvGrpSpPr>
          <p:nvPr/>
        </p:nvGrpSpPr>
        <p:grpSpPr bwMode="auto">
          <a:xfrm>
            <a:off x="4914900" y="2038350"/>
            <a:ext cx="3192463" cy="2903538"/>
            <a:chOff x="3029" y="1906"/>
            <a:chExt cx="2011" cy="1829"/>
          </a:xfrm>
        </p:grpSpPr>
        <p:sp>
          <p:nvSpPr>
            <p:cNvPr id="39947" name="Line 37">
              <a:extLst>
                <a:ext uri="{FF2B5EF4-FFF2-40B4-BE49-F238E27FC236}">
                  <a16:creationId xmlns:a16="http://schemas.microsoft.com/office/drawing/2014/main" id="{73F35CBD-CEF3-4229-A822-2ACAD67A58E1}"/>
                </a:ext>
              </a:extLst>
            </p:cNvPr>
            <p:cNvSpPr>
              <a:spLocks noChangeShapeType="1"/>
            </p:cNvSpPr>
            <p:nvPr/>
          </p:nvSpPr>
          <p:spPr bwMode="auto">
            <a:xfrm flipV="1">
              <a:off x="3239" y="3518"/>
              <a:ext cx="178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8" name="Line 38">
              <a:extLst>
                <a:ext uri="{FF2B5EF4-FFF2-40B4-BE49-F238E27FC236}">
                  <a16:creationId xmlns:a16="http://schemas.microsoft.com/office/drawing/2014/main" id="{5F377BCC-9CA9-4762-B556-697D73BD0A81}"/>
                </a:ext>
              </a:extLst>
            </p:cNvPr>
            <p:cNvSpPr>
              <a:spLocks noChangeShapeType="1"/>
            </p:cNvSpPr>
            <p:nvPr/>
          </p:nvSpPr>
          <p:spPr bwMode="auto">
            <a:xfrm flipV="1">
              <a:off x="3350" y="1938"/>
              <a:ext cx="0" cy="17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9" name="Text Box 39">
              <a:extLst>
                <a:ext uri="{FF2B5EF4-FFF2-40B4-BE49-F238E27FC236}">
                  <a16:creationId xmlns:a16="http://schemas.microsoft.com/office/drawing/2014/main" id="{2923C4B9-FC7D-4388-AFF4-F216291EBF73}"/>
                </a:ext>
              </a:extLst>
            </p:cNvPr>
            <p:cNvSpPr txBox="1">
              <a:spLocks noChangeArrowheads="1"/>
            </p:cNvSpPr>
            <p:nvPr/>
          </p:nvSpPr>
          <p:spPr bwMode="auto">
            <a:xfrm>
              <a:off x="4852" y="350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a:t>x</a:t>
              </a:r>
            </a:p>
          </p:txBody>
        </p:sp>
        <p:sp>
          <p:nvSpPr>
            <p:cNvPr id="39950" name="Text Box 40">
              <a:extLst>
                <a:ext uri="{FF2B5EF4-FFF2-40B4-BE49-F238E27FC236}">
                  <a16:creationId xmlns:a16="http://schemas.microsoft.com/office/drawing/2014/main" id="{40EEE11B-5419-4452-A556-9FA391EFFD10}"/>
                </a:ext>
              </a:extLst>
            </p:cNvPr>
            <p:cNvSpPr txBox="1">
              <a:spLocks noChangeArrowheads="1"/>
            </p:cNvSpPr>
            <p:nvPr/>
          </p:nvSpPr>
          <p:spPr bwMode="auto">
            <a:xfrm rot="10800000" flipV="1">
              <a:off x="3029" y="1906"/>
              <a:ext cx="3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a:t>F(x)</a:t>
              </a:r>
            </a:p>
          </p:txBody>
        </p:sp>
        <p:sp>
          <p:nvSpPr>
            <p:cNvPr id="39951" name="Freeform 41">
              <a:extLst>
                <a:ext uri="{FF2B5EF4-FFF2-40B4-BE49-F238E27FC236}">
                  <a16:creationId xmlns:a16="http://schemas.microsoft.com/office/drawing/2014/main" id="{00713852-98AB-4FB6-881F-499C11AF9C12}"/>
                </a:ext>
              </a:extLst>
            </p:cNvPr>
            <p:cNvSpPr>
              <a:spLocks/>
            </p:cNvSpPr>
            <p:nvPr/>
          </p:nvSpPr>
          <p:spPr bwMode="auto">
            <a:xfrm flipV="1">
              <a:off x="3345" y="2256"/>
              <a:ext cx="1401" cy="1262"/>
            </a:xfrm>
            <a:custGeom>
              <a:avLst/>
              <a:gdLst>
                <a:gd name="T0" fmla="*/ 0 w 1440"/>
                <a:gd name="T1" fmla="*/ 0 h 1248"/>
                <a:gd name="T2" fmla="*/ 86 w 1440"/>
                <a:gd name="T3" fmla="*/ 704 h 1248"/>
                <a:gd name="T4" fmla="*/ 344 w 1440"/>
                <a:gd name="T5" fmla="*/ 1104 h 1248"/>
                <a:gd name="T6" fmla="*/ 1290 w 1440"/>
                <a:gd name="T7" fmla="*/ 1304 h 1248"/>
                <a:gd name="T8" fmla="*/ 0 60000 65536"/>
                <a:gd name="T9" fmla="*/ 0 60000 65536"/>
                <a:gd name="T10" fmla="*/ 0 60000 65536"/>
                <a:gd name="T11" fmla="*/ 0 60000 65536"/>
                <a:gd name="T12" fmla="*/ 0 w 1440"/>
                <a:gd name="T13" fmla="*/ 0 h 1248"/>
                <a:gd name="T14" fmla="*/ 1440 w 1440"/>
                <a:gd name="T15" fmla="*/ 1248 h 1248"/>
              </a:gdLst>
              <a:ahLst/>
              <a:cxnLst>
                <a:cxn ang="T8">
                  <a:pos x="T0" y="T1"/>
                </a:cxn>
                <a:cxn ang="T9">
                  <a:pos x="T2" y="T3"/>
                </a:cxn>
                <a:cxn ang="T10">
                  <a:pos x="T4" y="T5"/>
                </a:cxn>
                <a:cxn ang="T11">
                  <a:pos x="T6" y="T7"/>
                </a:cxn>
              </a:cxnLst>
              <a:rect l="T12" t="T13" r="T14" b="T15"/>
              <a:pathLst>
                <a:path w="1440" h="1248">
                  <a:moveTo>
                    <a:pt x="0" y="0"/>
                  </a:moveTo>
                  <a:cubicBezTo>
                    <a:pt x="16" y="248"/>
                    <a:pt x="32" y="496"/>
                    <a:pt x="96" y="672"/>
                  </a:cubicBezTo>
                  <a:cubicBezTo>
                    <a:pt x="160" y="848"/>
                    <a:pt x="160" y="960"/>
                    <a:pt x="384" y="1056"/>
                  </a:cubicBezTo>
                  <a:cubicBezTo>
                    <a:pt x="608" y="1152"/>
                    <a:pt x="1024" y="1200"/>
                    <a:pt x="1440" y="1248"/>
                  </a:cubicBezTo>
                </a:path>
              </a:pathLst>
            </a:cu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39952" name="Object 43">
              <a:extLst>
                <a:ext uri="{FF2B5EF4-FFF2-40B4-BE49-F238E27FC236}">
                  <a16:creationId xmlns:a16="http://schemas.microsoft.com/office/drawing/2014/main" id="{C1061C6D-D29E-41E8-BA97-089146EB3634}"/>
                </a:ext>
              </a:extLst>
            </p:cNvPr>
            <p:cNvGraphicFramePr>
              <a:graphicFrameLocks noChangeAspect="1"/>
            </p:cNvGraphicFramePr>
            <p:nvPr/>
          </p:nvGraphicFramePr>
          <p:xfrm>
            <a:off x="3592" y="2446"/>
            <a:ext cx="1260" cy="338"/>
          </p:xfrm>
          <a:graphic>
            <a:graphicData uri="http://schemas.openxmlformats.org/presentationml/2006/ole">
              <mc:AlternateContent xmlns:mc="http://schemas.openxmlformats.org/markup-compatibility/2006">
                <mc:Choice xmlns:v="urn:schemas-microsoft-com:vml" Requires="v">
                  <p:oleObj spid="_x0000_s39995" name="Equation" r:id="rId6" imgW="901309" imgH="228501" progId="Equation.3">
                    <p:embed/>
                  </p:oleObj>
                </mc:Choice>
                <mc:Fallback>
                  <p:oleObj name="Equation" r:id="rId6" imgW="901309" imgH="228501" progId="Equation.3">
                    <p:embed/>
                    <p:pic>
                      <p:nvPicPr>
                        <p:cNvPr id="0" name="Object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2" y="2446"/>
                          <a:ext cx="1260"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53" name="Line 47">
              <a:extLst>
                <a:ext uri="{FF2B5EF4-FFF2-40B4-BE49-F238E27FC236}">
                  <a16:creationId xmlns:a16="http://schemas.microsoft.com/office/drawing/2014/main" id="{DCC6A768-E6A9-4D84-BA7D-BB6F973D4B6B}"/>
                </a:ext>
              </a:extLst>
            </p:cNvPr>
            <p:cNvSpPr>
              <a:spLocks noChangeShapeType="1"/>
            </p:cNvSpPr>
            <p:nvPr/>
          </p:nvSpPr>
          <p:spPr bwMode="auto">
            <a:xfrm>
              <a:off x="3360" y="2208"/>
              <a:ext cx="139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4" name="Text Box 48">
              <a:extLst>
                <a:ext uri="{FF2B5EF4-FFF2-40B4-BE49-F238E27FC236}">
                  <a16:creationId xmlns:a16="http://schemas.microsoft.com/office/drawing/2014/main" id="{95597BF7-227F-42B4-BD74-3652895B2ED4}"/>
                </a:ext>
              </a:extLst>
            </p:cNvPr>
            <p:cNvSpPr txBox="1">
              <a:spLocks noChangeArrowheads="1"/>
            </p:cNvSpPr>
            <p:nvPr/>
          </p:nvSpPr>
          <p:spPr bwMode="auto">
            <a:xfrm>
              <a:off x="3117" y="211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a:sym typeface="Symbol" panose="05050102010706020507" pitchFamily="18" charset="2"/>
                </a:rPr>
                <a:t>1</a:t>
              </a:r>
            </a:p>
          </p:txBody>
        </p:sp>
      </p:grpSp>
      <p:sp>
        <p:nvSpPr>
          <p:cNvPr id="29" name="Text Box 30">
            <a:extLst>
              <a:ext uri="{FF2B5EF4-FFF2-40B4-BE49-F238E27FC236}">
                <a16:creationId xmlns:a16="http://schemas.microsoft.com/office/drawing/2014/main" id="{88E3D430-D280-4963-897B-FA30DA34EBBB}"/>
              </a:ext>
            </a:extLst>
          </p:cNvPr>
          <p:cNvSpPr txBox="1">
            <a:spLocks noChangeArrowheads="1"/>
          </p:cNvSpPr>
          <p:nvPr/>
        </p:nvSpPr>
        <p:spPr bwMode="auto">
          <a:xfrm>
            <a:off x="1244600" y="5353050"/>
            <a:ext cx="762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sz="2400" b="1">
                <a:solidFill>
                  <a:srgbClr val="0000FF"/>
                </a:solidFill>
              </a:rPr>
              <a:t>指数分布的应用实例？</a:t>
            </a:r>
            <a:endParaRPr lang="en-US" altLang="zh-CN" sz="2400" b="1">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dissolve">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3703-856A-4802-9FC3-ADBC684D5965}"/>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常用概率分布</a:t>
            </a:r>
          </a:p>
        </p:txBody>
      </p:sp>
      <p:sp>
        <p:nvSpPr>
          <p:cNvPr id="41987" name="Content Placeholder 2">
            <a:extLst>
              <a:ext uri="{FF2B5EF4-FFF2-40B4-BE49-F238E27FC236}">
                <a16:creationId xmlns:a16="http://schemas.microsoft.com/office/drawing/2014/main" id="{951DF33C-F40A-48B2-8157-0EBE3DAB7BB7}"/>
              </a:ext>
            </a:extLst>
          </p:cNvPr>
          <p:cNvSpPr>
            <a:spLocks noGrp="1"/>
          </p:cNvSpPr>
          <p:nvPr>
            <p:ph idx="1"/>
          </p:nvPr>
        </p:nvSpPr>
        <p:spPr/>
        <p:txBody>
          <a:bodyPr/>
          <a:lstStyle/>
          <a:p>
            <a:pPr eaLnBrk="1" hangingPunct="1"/>
            <a:endParaRPr lang="en-US" altLang="zh-CN"/>
          </a:p>
          <a:p>
            <a:pPr eaLnBrk="1" hangingPunct="1"/>
            <a:endParaRPr lang="en-US" altLang="zh-CN"/>
          </a:p>
        </p:txBody>
      </p:sp>
      <p:sp>
        <p:nvSpPr>
          <p:cNvPr id="41988" name="Date Placeholder 3">
            <a:extLst>
              <a:ext uri="{FF2B5EF4-FFF2-40B4-BE49-F238E27FC236}">
                <a16:creationId xmlns:a16="http://schemas.microsoft.com/office/drawing/2014/main" id="{00AC82ED-44B2-41EE-9F48-46D09B6522D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41989" name="Footer Placeholder 4">
            <a:extLst>
              <a:ext uri="{FF2B5EF4-FFF2-40B4-BE49-F238E27FC236}">
                <a16:creationId xmlns:a16="http://schemas.microsoft.com/office/drawing/2014/main" id="{97959301-5536-429C-87FC-0C9355BBB8D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41990" name="Slide Number Placeholder 5">
            <a:extLst>
              <a:ext uri="{FF2B5EF4-FFF2-40B4-BE49-F238E27FC236}">
                <a16:creationId xmlns:a16="http://schemas.microsoft.com/office/drawing/2014/main" id="{78568106-3C1E-470A-B7ED-DBF51DF817E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16</a:t>
            </a:r>
          </a:p>
        </p:txBody>
      </p:sp>
      <p:sp>
        <p:nvSpPr>
          <p:cNvPr id="41991" name="Content Placeholder 2">
            <a:extLst>
              <a:ext uri="{FF2B5EF4-FFF2-40B4-BE49-F238E27FC236}">
                <a16:creationId xmlns:a16="http://schemas.microsoft.com/office/drawing/2014/main" id="{0BA81AF0-F091-4A5E-9C93-117494BBB817}"/>
              </a:ext>
            </a:extLst>
          </p:cNvPr>
          <p:cNvSpPr txBox="1">
            <a:spLocks/>
          </p:cNvSpPr>
          <p:nvPr/>
        </p:nvSpPr>
        <p:spPr bwMode="auto">
          <a:xfrm>
            <a:off x="1096963" y="1281113"/>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sz="2400" b="1"/>
              <a:t>指数分布的无记忆性</a:t>
            </a:r>
            <a:endParaRPr lang="zh-CN" altLang="en-US" sz="2400" b="1">
              <a:latin typeface="Comic Sans MS" panose="030F0702030302020204" pitchFamily="66" charset="0"/>
            </a:endParaRPr>
          </a:p>
        </p:txBody>
      </p:sp>
      <p:graphicFrame>
        <p:nvGraphicFramePr>
          <p:cNvPr id="41992" name="Object 4">
            <a:extLst>
              <a:ext uri="{FF2B5EF4-FFF2-40B4-BE49-F238E27FC236}">
                <a16:creationId xmlns:a16="http://schemas.microsoft.com/office/drawing/2014/main" id="{C42DCA7C-F308-4FBB-95B0-C37D92389514}"/>
              </a:ext>
            </a:extLst>
          </p:cNvPr>
          <p:cNvGraphicFramePr>
            <a:graphicFrameLocks noChangeAspect="1"/>
          </p:cNvGraphicFramePr>
          <p:nvPr/>
        </p:nvGraphicFramePr>
        <p:xfrm>
          <a:off x="1779588" y="1911350"/>
          <a:ext cx="4084637" cy="457200"/>
        </p:xfrm>
        <a:graphic>
          <a:graphicData uri="http://schemas.openxmlformats.org/presentationml/2006/ole">
            <mc:AlternateContent xmlns:mc="http://schemas.openxmlformats.org/markup-compatibility/2006">
              <mc:Choice xmlns:v="urn:schemas-microsoft-com:vml" Requires="v">
                <p:oleObj spid="_x0000_s42010" name="Equation" r:id="rId4" imgW="1701800" imgH="190500" progId="Equation.DSMT4">
                  <p:embed/>
                </p:oleObj>
              </mc:Choice>
              <mc:Fallback>
                <p:oleObj name="Equation" r:id="rId4" imgW="1701800" imgH="1905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9588" y="1911350"/>
                        <a:ext cx="4084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 Box 30">
            <a:extLst>
              <a:ext uri="{FF2B5EF4-FFF2-40B4-BE49-F238E27FC236}">
                <a16:creationId xmlns:a16="http://schemas.microsoft.com/office/drawing/2014/main" id="{3A56DCBA-2DC3-4DC9-B18E-BB58D647D265}"/>
              </a:ext>
            </a:extLst>
          </p:cNvPr>
          <p:cNvSpPr txBox="1">
            <a:spLocks noChangeArrowheads="1"/>
          </p:cNvSpPr>
          <p:nvPr/>
        </p:nvSpPr>
        <p:spPr bwMode="auto">
          <a:xfrm>
            <a:off x="1096963" y="3770313"/>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sz="2400" b="1">
                <a:solidFill>
                  <a:srgbClr val="0000FF"/>
                </a:solidFill>
              </a:rPr>
              <a:t>排队论与马尔可夫链的核心</a:t>
            </a:r>
            <a:endParaRPr lang="en-US" altLang="zh-CN" sz="2400" b="1">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C530-92D9-46D7-8B66-0097C9924037}"/>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常用概率分布</a:t>
            </a:r>
          </a:p>
        </p:txBody>
      </p:sp>
      <p:sp>
        <p:nvSpPr>
          <p:cNvPr id="44035" name="Content Placeholder 2">
            <a:extLst>
              <a:ext uri="{FF2B5EF4-FFF2-40B4-BE49-F238E27FC236}">
                <a16:creationId xmlns:a16="http://schemas.microsoft.com/office/drawing/2014/main" id="{6342435C-86F8-4D5D-8FEA-12E9934107FD}"/>
              </a:ext>
            </a:extLst>
          </p:cNvPr>
          <p:cNvSpPr>
            <a:spLocks noGrp="1"/>
          </p:cNvSpPr>
          <p:nvPr>
            <p:ph idx="1"/>
          </p:nvPr>
        </p:nvSpPr>
        <p:spPr/>
        <p:txBody>
          <a:bodyPr/>
          <a:lstStyle/>
          <a:p>
            <a:pPr eaLnBrk="1" hangingPunct="1"/>
            <a:endParaRPr lang="en-US" altLang="zh-CN"/>
          </a:p>
          <a:p>
            <a:pPr eaLnBrk="1" hangingPunct="1"/>
            <a:endParaRPr lang="en-US" altLang="zh-CN"/>
          </a:p>
        </p:txBody>
      </p:sp>
      <p:sp>
        <p:nvSpPr>
          <p:cNvPr id="44036" name="Date Placeholder 3">
            <a:extLst>
              <a:ext uri="{FF2B5EF4-FFF2-40B4-BE49-F238E27FC236}">
                <a16:creationId xmlns:a16="http://schemas.microsoft.com/office/drawing/2014/main" id="{D678EA38-855B-4E00-980F-6E894B6DC24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44037" name="Footer Placeholder 4">
            <a:extLst>
              <a:ext uri="{FF2B5EF4-FFF2-40B4-BE49-F238E27FC236}">
                <a16:creationId xmlns:a16="http://schemas.microsoft.com/office/drawing/2014/main" id="{98A8880E-2697-452F-9138-131500B15DC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44038" name="Slide Number Placeholder 5">
            <a:extLst>
              <a:ext uri="{FF2B5EF4-FFF2-40B4-BE49-F238E27FC236}">
                <a16:creationId xmlns:a16="http://schemas.microsoft.com/office/drawing/2014/main" id="{E3CCD118-2ABF-47AA-946D-513B87B16E3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17</a:t>
            </a:r>
          </a:p>
        </p:txBody>
      </p:sp>
      <p:sp>
        <p:nvSpPr>
          <p:cNvPr id="44039" name="Text Box 3">
            <a:extLst>
              <a:ext uri="{FF2B5EF4-FFF2-40B4-BE49-F238E27FC236}">
                <a16:creationId xmlns:a16="http://schemas.microsoft.com/office/drawing/2014/main" id="{7D54797E-AE88-4CA7-BCE2-A64458BC4ED7}"/>
              </a:ext>
            </a:extLst>
          </p:cNvPr>
          <p:cNvSpPr txBox="1">
            <a:spLocks noChangeArrowheads="1"/>
          </p:cNvSpPr>
          <p:nvPr/>
        </p:nvSpPr>
        <p:spPr bwMode="auto">
          <a:xfrm>
            <a:off x="1212850" y="1281113"/>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sz="2400" b="1"/>
              <a:t>泊松分布：</a:t>
            </a:r>
            <a:endParaRPr lang="en-US" altLang="zh-CN" sz="2400" b="1"/>
          </a:p>
        </p:txBody>
      </p:sp>
      <p:pic>
        <p:nvPicPr>
          <p:cNvPr id="44040" name="Picture 22" descr="p2img1412">
            <a:extLst>
              <a:ext uri="{FF2B5EF4-FFF2-40B4-BE49-F238E27FC236}">
                <a16:creationId xmlns:a16="http://schemas.microsoft.com/office/drawing/2014/main" id="{2733357B-E205-44D0-A341-E2F8D84353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5563" y="2149475"/>
            <a:ext cx="4800600" cy="297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1" name="Text Box 4">
            <a:extLst>
              <a:ext uri="{FF2B5EF4-FFF2-40B4-BE49-F238E27FC236}">
                <a16:creationId xmlns:a16="http://schemas.microsoft.com/office/drawing/2014/main" id="{F2A994BA-ADED-4400-A694-2B222DB52000}"/>
              </a:ext>
            </a:extLst>
          </p:cNvPr>
          <p:cNvSpPr txBox="1">
            <a:spLocks noChangeArrowheads="1"/>
          </p:cNvSpPr>
          <p:nvPr/>
        </p:nvSpPr>
        <p:spPr bwMode="auto">
          <a:xfrm>
            <a:off x="1212850" y="5387975"/>
            <a:ext cx="762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sz="2400" b="1">
                <a:solidFill>
                  <a:srgbClr val="0000FF"/>
                </a:solidFill>
              </a:rPr>
              <a:t>泊松分布的应用实例？</a:t>
            </a:r>
            <a:endParaRPr lang="en-US" altLang="zh-CN" sz="2400" b="1">
              <a:solidFill>
                <a:srgbClr val="0000FF"/>
              </a:solidFill>
            </a:endParaRPr>
          </a:p>
        </p:txBody>
      </p:sp>
      <p:graphicFrame>
        <p:nvGraphicFramePr>
          <p:cNvPr id="44042" name="Object 23">
            <a:extLst>
              <a:ext uri="{FF2B5EF4-FFF2-40B4-BE49-F238E27FC236}">
                <a16:creationId xmlns:a16="http://schemas.microsoft.com/office/drawing/2014/main" id="{4991E482-AC76-459A-AB22-E5F47A9F5C7B}"/>
              </a:ext>
            </a:extLst>
          </p:cNvPr>
          <p:cNvGraphicFramePr>
            <a:graphicFrameLocks noChangeAspect="1"/>
          </p:cNvGraphicFramePr>
          <p:nvPr/>
        </p:nvGraphicFramePr>
        <p:xfrm>
          <a:off x="5257800" y="1828800"/>
          <a:ext cx="3124200" cy="1239838"/>
        </p:xfrm>
        <a:graphic>
          <a:graphicData uri="http://schemas.openxmlformats.org/presentationml/2006/ole">
            <mc:AlternateContent xmlns:mc="http://schemas.openxmlformats.org/markup-compatibility/2006">
              <mc:Choice xmlns:v="urn:schemas-microsoft-com:vml" Requires="v">
                <p:oleObj spid="_x0000_s44060" name="Equation" r:id="rId5" imgW="1054100" imgH="419100" progId="Equation.3">
                  <p:embed/>
                </p:oleObj>
              </mc:Choice>
              <mc:Fallback>
                <p:oleObj name="Equation" r:id="rId5" imgW="1054100" imgH="419100"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1828800"/>
                        <a:ext cx="3124200" cy="123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43" name="TextBox 7">
            <a:extLst>
              <a:ext uri="{FF2B5EF4-FFF2-40B4-BE49-F238E27FC236}">
                <a16:creationId xmlns:a16="http://schemas.microsoft.com/office/drawing/2014/main" id="{0C419320-C523-4308-9C75-B1F7965C0AAE}"/>
              </a:ext>
            </a:extLst>
          </p:cNvPr>
          <p:cNvSpPr txBox="1">
            <a:spLocks noChangeArrowheads="1"/>
          </p:cNvSpPr>
          <p:nvPr/>
        </p:nvSpPr>
        <p:spPr bwMode="auto">
          <a:xfrm>
            <a:off x="6781800" y="3886200"/>
            <a:ext cx="23907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a:solidFill>
                  <a:srgbClr val="0000FF"/>
                </a:solidFill>
                <a:latin typeface="Arial" panose="020B0604020202020204" pitchFamily="34" charset="0"/>
              </a:rPr>
              <a:t>平均值</a:t>
            </a:r>
            <a:r>
              <a:rPr lang="en-US" altLang="zh-CN">
                <a:solidFill>
                  <a:srgbClr val="0000FF"/>
                </a:solidFill>
              </a:rPr>
              <a:t>Mean </a:t>
            </a:r>
            <a:r>
              <a:rPr lang="en-US" altLang="zh-CN">
                <a:solidFill>
                  <a:srgbClr val="0000FF"/>
                </a:solidFill>
                <a:latin typeface="Arial" panose="020B0604020202020204" pitchFamily="34" charset="0"/>
              </a:rPr>
              <a:t>= </a:t>
            </a:r>
            <a:r>
              <a:rPr lang="el-GR" altLang="zh-CN">
                <a:solidFill>
                  <a:srgbClr val="0000FF"/>
                </a:solidFill>
                <a:latin typeface="Arial" panose="020B0604020202020204" pitchFamily="34" charset="0"/>
              </a:rPr>
              <a:t>λ</a:t>
            </a:r>
            <a:r>
              <a:rPr lang="en-US" altLang="zh-CN">
                <a:solidFill>
                  <a:srgbClr val="0000FF"/>
                </a:solidFill>
                <a:latin typeface="Arial" panose="020B0604020202020204" pitchFamily="34" charset="0"/>
              </a:rPr>
              <a:t>t </a:t>
            </a:r>
          </a:p>
          <a:p>
            <a:pPr eaLnBrk="1" hangingPunct="1"/>
            <a:r>
              <a:rPr lang="zh-CN" altLang="en-US">
                <a:solidFill>
                  <a:srgbClr val="0000FF"/>
                </a:solidFill>
                <a:latin typeface="Arial" panose="020B0604020202020204" pitchFamily="34" charset="0"/>
              </a:rPr>
              <a:t>方差</a:t>
            </a:r>
            <a:r>
              <a:rPr lang="en-US" altLang="zh-CN">
                <a:solidFill>
                  <a:srgbClr val="0000FF"/>
                </a:solidFill>
                <a:cs typeface="Arial" panose="020B0604020202020204" pitchFamily="34" charset="0"/>
              </a:rPr>
              <a:t>Variance </a:t>
            </a:r>
            <a:r>
              <a:rPr lang="en-US" altLang="zh-CN">
                <a:solidFill>
                  <a:srgbClr val="0000FF"/>
                </a:solidFill>
                <a:latin typeface="Arial" panose="020B0604020202020204" pitchFamily="34" charset="0"/>
              </a:rPr>
              <a:t>= </a:t>
            </a:r>
            <a:r>
              <a:rPr lang="el-GR" altLang="zh-CN">
                <a:solidFill>
                  <a:srgbClr val="0000FF"/>
                </a:solidFill>
                <a:latin typeface="Arial" panose="020B0604020202020204" pitchFamily="34" charset="0"/>
              </a:rPr>
              <a:t>λ</a:t>
            </a:r>
            <a:r>
              <a:rPr lang="en-US" altLang="zh-CN">
                <a:solidFill>
                  <a:srgbClr val="0000FF"/>
                </a:solidFill>
                <a:latin typeface="Arial" panose="020B0604020202020204" pitchFamily="34" charset="0"/>
              </a:rPr>
              <a:t>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6CFA0-E78B-4210-8AFA-FC717BCF8905}"/>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例子</a:t>
            </a:r>
          </a:p>
        </p:txBody>
      </p:sp>
      <p:sp>
        <p:nvSpPr>
          <p:cNvPr id="46083" name="Date Placeholder 3">
            <a:extLst>
              <a:ext uri="{FF2B5EF4-FFF2-40B4-BE49-F238E27FC236}">
                <a16:creationId xmlns:a16="http://schemas.microsoft.com/office/drawing/2014/main" id="{3164480A-41CB-4E97-AFD5-C74FD70A4EA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46084" name="Footer Placeholder 4">
            <a:extLst>
              <a:ext uri="{FF2B5EF4-FFF2-40B4-BE49-F238E27FC236}">
                <a16:creationId xmlns:a16="http://schemas.microsoft.com/office/drawing/2014/main" id="{1C80CC69-DC91-42DD-98B0-39F8AF151E1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46085" name="Slide Number Placeholder 5">
            <a:extLst>
              <a:ext uri="{FF2B5EF4-FFF2-40B4-BE49-F238E27FC236}">
                <a16:creationId xmlns:a16="http://schemas.microsoft.com/office/drawing/2014/main" id="{6DA428EC-A4A7-426A-8685-904627FFF5C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18</a:t>
            </a:r>
          </a:p>
        </p:txBody>
      </p:sp>
      <p:sp>
        <p:nvSpPr>
          <p:cNvPr id="46086" name="内容占位符 2">
            <a:extLst>
              <a:ext uri="{FF2B5EF4-FFF2-40B4-BE49-F238E27FC236}">
                <a16:creationId xmlns:a16="http://schemas.microsoft.com/office/drawing/2014/main" id="{29587AC4-4BF2-417D-B0C1-377F1CC729E5}"/>
              </a:ext>
            </a:extLst>
          </p:cNvPr>
          <p:cNvSpPr>
            <a:spLocks noGrp="1"/>
          </p:cNvSpPr>
          <p:nvPr>
            <p:ph idx="1"/>
          </p:nvPr>
        </p:nvSpPr>
        <p:spPr>
          <a:xfrm>
            <a:off x="1096963" y="1343025"/>
            <a:ext cx="10115550" cy="4530725"/>
          </a:xfrm>
        </p:spPr>
        <p:txBody>
          <a:bodyPr/>
          <a:lstStyle/>
          <a:p>
            <a:pPr marL="0" indent="0" algn="just" eaLnBrk="1" hangingPunct="1">
              <a:lnSpc>
                <a:spcPct val="120000"/>
              </a:lnSpc>
              <a:buFont typeface="Calibri" panose="020F0502020204030204" pitchFamily="34" charset="0"/>
              <a:buNone/>
            </a:pPr>
            <a:r>
              <a:rPr lang="zh-CN" altLang="en-US" sz="2400"/>
              <a:t>假设你受聘分析工作日上午</a:t>
            </a:r>
            <a:r>
              <a:rPr lang="en-US" altLang="zh-CN" sz="2400"/>
              <a:t>12:00</a:t>
            </a:r>
            <a:r>
              <a:rPr lang="zh-CN" altLang="en-US" sz="2400"/>
              <a:t>至</a:t>
            </a:r>
            <a:r>
              <a:rPr lang="en-US" altLang="zh-CN" sz="2400"/>
              <a:t>4:00</a:t>
            </a:r>
            <a:r>
              <a:rPr lang="zh-CN" altLang="en-US" sz="2400"/>
              <a:t>期间在西行</a:t>
            </a:r>
            <a:r>
              <a:rPr lang="en-US" altLang="zh-CN" sz="2400"/>
              <a:t>SR-520</a:t>
            </a:r>
            <a:r>
              <a:rPr lang="zh-CN" altLang="en-US" sz="2400"/>
              <a:t>常青角大桥右侧车道的车辆到达情况。已知车辆到达在这个位置和时间段遵循泊松过程。在大桥东端的这条车道上嵌入了一个单回路探测器。由于你不想在这个时间段去桥上计数车辆，所以你决定使用环路检测器数据进行分析。</a:t>
            </a:r>
            <a:r>
              <a:rPr lang="zh-CN" altLang="en-US" sz="2400" b="1"/>
              <a:t>在</a:t>
            </a:r>
            <a:r>
              <a:rPr lang="en-US" altLang="zh-CN" sz="2400" b="1"/>
              <a:t>720</a:t>
            </a:r>
            <a:r>
              <a:rPr lang="zh-CN" altLang="en-US" sz="2400" b="1"/>
              <a:t>个</a:t>
            </a:r>
            <a:r>
              <a:rPr lang="en-US" altLang="zh-CN" sz="2400" b="1"/>
              <a:t>20</a:t>
            </a:r>
            <a:r>
              <a:rPr lang="zh-CN" altLang="en-US" sz="2400" b="1"/>
              <a:t>秒间隔（环路检测系统每</a:t>
            </a:r>
            <a:r>
              <a:rPr lang="en-US" altLang="zh-CN" sz="2400" b="1"/>
              <a:t>20</a:t>
            </a:r>
            <a:r>
              <a:rPr lang="zh-CN" altLang="en-US" sz="2400" b="1"/>
              <a:t>秒存储一次数据）中，</a:t>
            </a:r>
            <a:r>
              <a:rPr lang="en-US" altLang="zh-CN" sz="2400" b="1"/>
              <a:t>508</a:t>
            </a:r>
            <a:r>
              <a:rPr lang="zh-CN" altLang="en-US" sz="2400" b="1"/>
              <a:t>个间隔检测到至少一辆车</a:t>
            </a:r>
            <a:r>
              <a:rPr lang="zh-CN" altLang="en-US" sz="2400"/>
              <a:t>。假设回路检测器没有错误。请估计此车道的</a:t>
            </a:r>
            <a:r>
              <a:rPr lang="zh-CN" altLang="en-US" sz="2400" b="1"/>
              <a:t>车辆到达率（辆</a:t>
            </a:r>
            <a:r>
              <a:rPr lang="en-US" altLang="zh-CN" sz="2400" b="1"/>
              <a:t>/</a:t>
            </a:r>
            <a:r>
              <a:rPr lang="zh-CN" altLang="en-US" sz="2400" b="1"/>
              <a:t>秒）</a:t>
            </a:r>
            <a:r>
              <a:rPr lang="zh-CN" altLang="en-US" sz="2400"/>
              <a:t>。</a:t>
            </a:r>
            <a:r>
              <a:rPr lang="zh-CN" altLang="en-US" sz="2400" b="1"/>
              <a:t>使用估计到达率，请计算在</a:t>
            </a:r>
            <a:r>
              <a:rPr lang="en-US" altLang="zh-CN" sz="2400" b="1"/>
              <a:t>20</a:t>
            </a:r>
            <a:r>
              <a:rPr lang="zh-CN" altLang="en-US" sz="2400" b="1"/>
              <a:t>秒间隔内检测到三辆或更多车辆的概率以及车头时距小于</a:t>
            </a:r>
            <a:r>
              <a:rPr lang="en-US" altLang="zh-CN" sz="2400" b="1"/>
              <a:t>10</a:t>
            </a:r>
            <a:r>
              <a:rPr lang="zh-CN" altLang="en-US" sz="2400" b="1"/>
              <a:t>秒的概率。</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2F973-C0D9-4EAB-9A7F-B4C5D9BABC12}"/>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解决方案</a:t>
            </a:r>
          </a:p>
        </p:txBody>
      </p:sp>
      <p:sp>
        <p:nvSpPr>
          <p:cNvPr id="48131" name="Date Placeholder 3">
            <a:extLst>
              <a:ext uri="{FF2B5EF4-FFF2-40B4-BE49-F238E27FC236}">
                <a16:creationId xmlns:a16="http://schemas.microsoft.com/office/drawing/2014/main" id="{3BED48E2-7094-449B-B49E-F3EE1131456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48132" name="Footer Placeholder 4">
            <a:extLst>
              <a:ext uri="{FF2B5EF4-FFF2-40B4-BE49-F238E27FC236}">
                <a16:creationId xmlns:a16="http://schemas.microsoft.com/office/drawing/2014/main" id="{AC1B25DF-3E17-43FA-B319-A2F55B794D3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48133" name="Slide Number Placeholder 5">
            <a:extLst>
              <a:ext uri="{FF2B5EF4-FFF2-40B4-BE49-F238E27FC236}">
                <a16:creationId xmlns:a16="http://schemas.microsoft.com/office/drawing/2014/main" id="{8958E9C3-8AA5-4455-B40A-B096143E52B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19</a:t>
            </a:r>
          </a:p>
        </p:txBody>
      </p:sp>
      <p:sp>
        <p:nvSpPr>
          <p:cNvPr id="48134" name="内容占位符 2">
            <a:extLst>
              <a:ext uri="{FF2B5EF4-FFF2-40B4-BE49-F238E27FC236}">
                <a16:creationId xmlns:a16="http://schemas.microsoft.com/office/drawing/2014/main" id="{6D5F050C-3D9F-4B31-ADE0-9B777F0CDB6D}"/>
              </a:ext>
            </a:extLst>
          </p:cNvPr>
          <p:cNvSpPr>
            <a:spLocks noGrp="1"/>
          </p:cNvSpPr>
          <p:nvPr>
            <p:ph idx="1"/>
          </p:nvPr>
        </p:nvSpPr>
        <p:spPr>
          <a:xfrm>
            <a:off x="1096963" y="1336675"/>
            <a:ext cx="7772400" cy="365125"/>
          </a:xfrm>
        </p:spPr>
        <p:txBody>
          <a:bodyPr/>
          <a:lstStyle/>
          <a:p>
            <a:pPr marL="0" indent="0" eaLnBrk="1" hangingPunct="1">
              <a:buFont typeface="Calibri" panose="020F0502020204030204" pitchFamily="34" charset="0"/>
              <a:buNone/>
            </a:pPr>
            <a:r>
              <a:rPr lang="zh-CN" altLang="en-US" sz="1800">
                <a:solidFill>
                  <a:schemeClr val="tx1"/>
                </a:solidFill>
                <a:latin typeface="Times New Roman" panose="02020603050405020304" pitchFamily="18" charset="0"/>
                <a:cs typeface="Times New Roman" panose="02020603050405020304" pitchFamily="18" charset="0"/>
              </a:rPr>
              <a:t>从泊松分布</a:t>
            </a:r>
          </a:p>
        </p:txBody>
      </p:sp>
      <p:graphicFrame>
        <p:nvGraphicFramePr>
          <p:cNvPr id="48135" name="Object 23">
            <a:extLst>
              <a:ext uri="{FF2B5EF4-FFF2-40B4-BE49-F238E27FC236}">
                <a16:creationId xmlns:a16="http://schemas.microsoft.com/office/drawing/2014/main" id="{131559AC-D111-45D3-B29C-6D7DEE3881F1}"/>
              </a:ext>
            </a:extLst>
          </p:cNvPr>
          <p:cNvGraphicFramePr>
            <a:graphicFrameLocks noChangeAspect="1"/>
          </p:cNvGraphicFramePr>
          <p:nvPr/>
        </p:nvGraphicFramePr>
        <p:xfrm>
          <a:off x="8745538" y="1244600"/>
          <a:ext cx="2309812" cy="915988"/>
        </p:xfrm>
        <a:graphic>
          <a:graphicData uri="http://schemas.openxmlformats.org/presentationml/2006/ole">
            <mc:AlternateContent xmlns:mc="http://schemas.openxmlformats.org/markup-compatibility/2006">
              <mc:Choice xmlns:v="urn:schemas-microsoft-com:vml" Requires="v">
                <p:oleObj spid="_x0000_s48225" name="Equation" r:id="rId4" imgW="1054100" imgH="419100" progId="Equation.3">
                  <p:embed/>
                </p:oleObj>
              </mc:Choice>
              <mc:Fallback>
                <p:oleObj name="Equation" r:id="rId4" imgW="1054100" imgH="419100" progId="Equation.3">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45538" y="1244600"/>
                        <a:ext cx="2309812"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6" name="矩形 10">
            <a:extLst>
              <a:ext uri="{FF2B5EF4-FFF2-40B4-BE49-F238E27FC236}">
                <a16:creationId xmlns:a16="http://schemas.microsoft.com/office/drawing/2014/main" id="{CF76AD04-F212-4D61-8E5E-4FA3E161FA56}"/>
              </a:ext>
            </a:extLst>
          </p:cNvPr>
          <p:cNvSpPr>
            <a:spLocks noChangeArrowheads="1"/>
          </p:cNvSpPr>
          <p:nvPr/>
        </p:nvSpPr>
        <p:spPr bwMode="auto">
          <a:xfrm>
            <a:off x="1050925" y="1731963"/>
            <a:ext cx="23891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i="1">
                <a:latin typeface="Times New Roman" panose="02020603050405020304" pitchFamily="18" charset="0"/>
                <a:cs typeface="Times New Roman" panose="02020603050405020304" pitchFamily="18" charset="0"/>
                <a:sym typeface="Symbol" panose="05050102010706020507" pitchFamily="18" charset="2"/>
              </a:rPr>
              <a:t>是车辆每秒到达率。</a:t>
            </a:r>
            <a:endParaRPr lang="zh-CN" altLang="en-US">
              <a:cs typeface="Times New Roman" panose="02020603050405020304" pitchFamily="18" charset="0"/>
            </a:endParaRPr>
          </a:p>
        </p:txBody>
      </p:sp>
      <p:sp>
        <p:nvSpPr>
          <p:cNvPr id="48137" name="Rectangle 4">
            <a:extLst>
              <a:ext uri="{FF2B5EF4-FFF2-40B4-BE49-F238E27FC236}">
                <a16:creationId xmlns:a16="http://schemas.microsoft.com/office/drawing/2014/main" id="{10EF4E56-DC2E-4BC0-AB16-A95F4174E298}"/>
              </a:ext>
            </a:extLst>
          </p:cNvPr>
          <p:cNvSpPr>
            <a:spLocks noChangeArrowheads="1"/>
          </p:cNvSpPr>
          <p:nvPr/>
        </p:nvSpPr>
        <p:spPr bwMode="auto">
          <a:xfrm>
            <a:off x="1050925" y="2525713"/>
            <a:ext cx="73866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914400"/>
            <a:r>
              <a:rPr lang="zh-CN" altLang="en-US">
                <a:latin typeface="Times New Roman" panose="02020603050405020304" pitchFamily="18" charset="0"/>
                <a:cs typeface="Times New Roman" panose="02020603050405020304" pitchFamily="18" charset="0"/>
              </a:rPr>
              <a:t>因为</a:t>
            </a:r>
            <a:r>
              <a:rPr lang="en-US" altLang="zh-CN">
                <a:latin typeface="Times New Roman" panose="02020603050405020304" pitchFamily="18" charset="0"/>
                <a:cs typeface="Times New Roman" panose="02020603050405020304" pitchFamily="18" charset="0"/>
              </a:rPr>
              <a:t>720</a:t>
            </a:r>
            <a:r>
              <a:rPr lang="zh-CN" altLang="en-US">
                <a:latin typeface="Times New Roman" panose="02020603050405020304" pitchFamily="18" charset="0"/>
                <a:cs typeface="Times New Roman" panose="02020603050405020304" pitchFamily="18" charset="0"/>
              </a:rPr>
              <a:t>个</a:t>
            </a:r>
            <a:r>
              <a:rPr lang="en-US" altLang="zh-CN">
                <a:latin typeface="Times New Roman" panose="02020603050405020304" pitchFamily="18" charset="0"/>
                <a:cs typeface="Times New Roman" panose="02020603050405020304" pitchFamily="18" charset="0"/>
              </a:rPr>
              <a:t>20</a:t>
            </a:r>
            <a:r>
              <a:rPr lang="zh-CN" altLang="en-US">
                <a:latin typeface="Times New Roman" panose="02020603050405020304" pitchFamily="18" charset="0"/>
                <a:cs typeface="Times New Roman" panose="02020603050405020304" pitchFamily="18" charset="0"/>
              </a:rPr>
              <a:t>秒间隔中的</a:t>
            </a:r>
            <a:r>
              <a:rPr lang="en-US" altLang="zh-CN">
                <a:latin typeface="Times New Roman" panose="02020603050405020304" pitchFamily="18" charset="0"/>
                <a:cs typeface="Times New Roman" panose="02020603050405020304" pitchFamily="18" charset="0"/>
              </a:rPr>
              <a:t>508</a:t>
            </a:r>
            <a:r>
              <a:rPr lang="zh-CN" altLang="en-US">
                <a:latin typeface="Times New Roman" panose="02020603050405020304" pitchFamily="18" charset="0"/>
                <a:cs typeface="Times New Roman" panose="02020603050405020304" pitchFamily="18" charset="0"/>
              </a:rPr>
              <a:t>个至少检测到一个车辆，因此</a:t>
            </a:r>
            <a:endParaRPr lang="en-US" altLang="zh-CN">
              <a:latin typeface="Arial" panose="020B0604020202020204" pitchFamily="34" charset="0"/>
              <a:cs typeface="Times New Roman" panose="02020603050405020304" pitchFamily="18" charset="0"/>
            </a:endParaRPr>
          </a:p>
        </p:txBody>
      </p:sp>
      <p:graphicFrame>
        <p:nvGraphicFramePr>
          <p:cNvPr id="48138" name="对象 12">
            <a:extLst>
              <a:ext uri="{FF2B5EF4-FFF2-40B4-BE49-F238E27FC236}">
                <a16:creationId xmlns:a16="http://schemas.microsoft.com/office/drawing/2014/main" id="{41848DC7-2F89-4219-9BB0-C6177DC34934}"/>
              </a:ext>
            </a:extLst>
          </p:cNvPr>
          <p:cNvGraphicFramePr>
            <a:graphicFrameLocks noChangeAspect="1"/>
          </p:cNvGraphicFramePr>
          <p:nvPr/>
        </p:nvGraphicFramePr>
        <p:xfrm>
          <a:off x="1096963" y="2908300"/>
          <a:ext cx="2133600" cy="546100"/>
        </p:xfrm>
        <a:graphic>
          <a:graphicData uri="http://schemas.openxmlformats.org/presentationml/2006/ole">
            <mc:AlternateContent xmlns:mc="http://schemas.openxmlformats.org/markup-compatibility/2006">
              <mc:Choice xmlns:v="urn:schemas-microsoft-com:vml" Requires="v">
                <p:oleObj spid="_x0000_s48226" name="公式" r:id="rId6" imgW="1524000" imgH="393700" progId="Equation.3">
                  <p:embed/>
                </p:oleObj>
              </mc:Choice>
              <mc:Fallback>
                <p:oleObj name="公式" r:id="rId6" imgW="1524000" imgH="393700" progId="Equation.3">
                  <p:embed/>
                  <p:pic>
                    <p:nvPicPr>
                      <p:cNvPr id="0" name="对象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6963" y="2908300"/>
                        <a:ext cx="21336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9" name="矩形 14">
            <a:extLst>
              <a:ext uri="{FF2B5EF4-FFF2-40B4-BE49-F238E27FC236}">
                <a16:creationId xmlns:a16="http://schemas.microsoft.com/office/drawing/2014/main" id="{EACDF33B-245A-487B-BE02-7D824FDA295A}"/>
              </a:ext>
            </a:extLst>
          </p:cNvPr>
          <p:cNvSpPr>
            <a:spLocks noChangeArrowheads="1"/>
          </p:cNvSpPr>
          <p:nvPr/>
        </p:nvSpPr>
        <p:spPr bwMode="auto">
          <a:xfrm>
            <a:off x="3435350" y="3011488"/>
            <a:ext cx="6291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a:latin typeface="Times New Roman" panose="02020603050405020304" pitchFamily="18" charset="0"/>
              </a:rPr>
              <a:t>因为间隔时间是</a:t>
            </a:r>
            <a:r>
              <a:rPr lang="en-US" altLang="zh-CN">
                <a:latin typeface="Times New Roman" panose="02020603050405020304" pitchFamily="18" charset="0"/>
              </a:rPr>
              <a:t>20</a:t>
            </a:r>
            <a:r>
              <a:rPr lang="zh-CN" altLang="en-US">
                <a:latin typeface="Times New Roman" panose="02020603050405020304" pitchFamily="18" charset="0"/>
              </a:rPr>
              <a:t>秒，所以</a:t>
            </a:r>
            <a:r>
              <a:rPr lang="en-US" altLang="zh-CN">
                <a:latin typeface="Times New Roman" panose="02020603050405020304" pitchFamily="18" charset="0"/>
              </a:rPr>
              <a:t>t=20</a:t>
            </a:r>
            <a:r>
              <a:rPr lang="zh-CN" altLang="en-US">
                <a:latin typeface="Times New Roman" panose="02020603050405020304" pitchFamily="18" charset="0"/>
              </a:rPr>
              <a:t>秒。</a:t>
            </a:r>
            <a:endParaRPr lang="zh-CN" altLang="zh-CN">
              <a:latin typeface="Times New Roman" panose="02020603050405020304" pitchFamily="18" charset="0"/>
            </a:endParaRPr>
          </a:p>
        </p:txBody>
      </p:sp>
      <p:sp>
        <p:nvSpPr>
          <p:cNvPr id="48140" name="Rectangle 8">
            <a:extLst>
              <a:ext uri="{FF2B5EF4-FFF2-40B4-BE49-F238E27FC236}">
                <a16:creationId xmlns:a16="http://schemas.microsoft.com/office/drawing/2014/main" id="{B8956749-8050-4E32-8649-43A354729BB3}"/>
              </a:ext>
            </a:extLst>
          </p:cNvPr>
          <p:cNvSpPr>
            <a:spLocks noChangeArrowheads="1"/>
          </p:cNvSpPr>
          <p:nvPr/>
        </p:nvSpPr>
        <p:spPr bwMode="auto">
          <a:xfrm>
            <a:off x="1117600" y="3689350"/>
            <a:ext cx="57912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914400"/>
            <a:r>
              <a:rPr lang="zh-CN" altLang="en-US">
                <a:latin typeface="Times New Roman" panose="02020603050405020304" pitchFamily="18" charset="0"/>
                <a:cs typeface="Times New Roman" panose="02020603050405020304" pitchFamily="18" charset="0"/>
              </a:rPr>
              <a:t>因此，</a:t>
            </a:r>
            <a:endParaRPr lang="en-US" altLang="zh-CN">
              <a:latin typeface="Arial" panose="020B0604020202020204" pitchFamily="34" charset="0"/>
              <a:cs typeface="Times New Roman" panose="02020603050405020304" pitchFamily="18" charset="0"/>
            </a:endParaRPr>
          </a:p>
        </p:txBody>
      </p:sp>
      <p:graphicFrame>
        <p:nvGraphicFramePr>
          <p:cNvPr id="48141" name="对象 16">
            <a:extLst>
              <a:ext uri="{FF2B5EF4-FFF2-40B4-BE49-F238E27FC236}">
                <a16:creationId xmlns:a16="http://schemas.microsoft.com/office/drawing/2014/main" id="{2EC4CAEF-9BB8-455E-A94D-6E53662E0A68}"/>
              </a:ext>
            </a:extLst>
          </p:cNvPr>
          <p:cNvGraphicFramePr>
            <a:graphicFrameLocks noChangeAspect="1"/>
          </p:cNvGraphicFramePr>
          <p:nvPr/>
        </p:nvGraphicFramePr>
        <p:xfrm>
          <a:off x="2333625" y="3624263"/>
          <a:ext cx="2967038" cy="330200"/>
        </p:xfrm>
        <a:graphic>
          <a:graphicData uri="http://schemas.openxmlformats.org/presentationml/2006/ole">
            <mc:AlternateContent xmlns:mc="http://schemas.openxmlformats.org/markup-compatibility/2006">
              <mc:Choice xmlns:v="urn:schemas-microsoft-com:vml" Requires="v">
                <p:oleObj spid="_x0000_s48227" name="公式" r:id="rId8" imgW="1968500" imgH="215900" progId="Equation.3">
                  <p:embed/>
                </p:oleObj>
              </mc:Choice>
              <mc:Fallback>
                <p:oleObj name="公式" r:id="rId8" imgW="1968500" imgH="215900" progId="Equation.3">
                  <p:embed/>
                  <p:pic>
                    <p:nvPicPr>
                      <p:cNvPr id="0" name="对象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33625" y="3624263"/>
                        <a:ext cx="2967038"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42" name="对象 17">
            <a:extLst>
              <a:ext uri="{FF2B5EF4-FFF2-40B4-BE49-F238E27FC236}">
                <a16:creationId xmlns:a16="http://schemas.microsoft.com/office/drawing/2014/main" id="{2D6057E7-9C94-4324-ACE5-362E40E8FD4D}"/>
              </a:ext>
            </a:extLst>
          </p:cNvPr>
          <p:cNvGraphicFramePr>
            <a:graphicFrameLocks noChangeAspect="1"/>
          </p:cNvGraphicFramePr>
          <p:nvPr/>
        </p:nvGraphicFramePr>
        <p:xfrm>
          <a:off x="1185863" y="4197350"/>
          <a:ext cx="2630487" cy="547688"/>
        </p:xfrm>
        <a:graphic>
          <a:graphicData uri="http://schemas.openxmlformats.org/presentationml/2006/ole">
            <mc:AlternateContent xmlns:mc="http://schemas.openxmlformats.org/markup-compatibility/2006">
              <mc:Choice xmlns:v="urn:schemas-microsoft-com:vml" Requires="v">
                <p:oleObj spid="_x0000_s48228" name="公式" r:id="rId10" imgW="2057400" imgH="431800" progId="Equation.3">
                  <p:embed/>
                </p:oleObj>
              </mc:Choice>
              <mc:Fallback>
                <p:oleObj name="公式" r:id="rId10" imgW="2057400" imgH="431800" progId="Equation.3">
                  <p:embed/>
                  <p:pic>
                    <p:nvPicPr>
                      <p:cNvPr id="0" name="对象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85863" y="4197350"/>
                        <a:ext cx="2630487"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43" name="对象 18">
            <a:extLst>
              <a:ext uri="{FF2B5EF4-FFF2-40B4-BE49-F238E27FC236}">
                <a16:creationId xmlns:a16="http://schemas.microsoft.com/office/drawing/2014/main" id="{B3D0CB25-C1BE-4A54-BA08-0F2D82B1CD25}"/>
              </a:ext>
            </a:extLst>
          </p:cNvPr>
          <p:cNvGraphicFramePr>
            <a:graphicFrameLocks noChangeAspect="1"/>
          </p:cNvGraphicFramePr>
          <p:nvPr/>
        </p:nvGraphicFramePr>
        <p:xfrm>
          <a:off x="4073525" y="4284663"/>
          <a:ext cx="1614488" cy="342900"/>
        </p:xfrm>
        <a:graphic>
          <a:graphicData uri="http://schemas.openxmlformats.org/presentationml/2006/ole">
            <mc:AlternateContent xmlns:mc="http://schemas.openxmlformats.org/markup-compatibility/2006">
              <mc:Choice xmlns:v="urn:schemas-microsoft-com:vml" Requires="v">
                <p:oleObj spid="_x0000_s48229" name="公式" r:id="rId12" imgW="939392" imgH="203112" progId="Equation.3">
                  <p:embed/>
                </p:oleObj>
              </mc:Choice>
              <mc:Fallback>
                <p:oleObj name="公式" r:id="rId12" imgW="939392" imgH="203112" progId="Equation.3">
                  <p:embed/>
                  <p:pic>
                    <p:nvPicPr>
                      <p:cNvPr id="0" name="对象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73525" y="4284663"/>
                        <a:ext cx="161448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44" name="Rectangle 11">
            <a:extLst>
              <a:ext uri="{FF2B5EF4-FFF2-40B4-BE49-F238E27FC236}">
                <a16:creationId xmlns:a16="http://schemas.microsoft.com/office/drawing/2014/main" id="{AA075836-4DF1-43AE-9C7E-844E75F93652}"/>
              </a:ext>
            </a:extLst>
          </p:cNvPr>
          <p:cNvSpPr>
            <a:spLocks noChangeArrowheads="1"/>
          </p:cNvSpPr>
          <p:nvPr/>
        </p:nvSpPr>
        <p:spPr bwMode="auto">
          <a:xfrm>
            <a:off x="1185863" y="4951413"/>
            <a:ext cx="41179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914400"/>
            <a:r>
              <a:rPr lang="zh-CN" altLang="en-US" i="1">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=ln</a:t>
            </a:r>
            <a:r>
              <a:rPr lang="zh-CN" altLang="en-US" i="1">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0.2944</a:t>
            </a:r>
            <a:r>
              <a:rPr lang="zh-CN" altLang="en-US" i="1">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a:t>
            </a:r>
            <a:r>
              <a:rPr lang="zh-CN" altLang="en-US" i="1">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-20</a:t>
            </a:r>
            <a:r>
              <a:rPr lang="zh-CN" altLang="en-US" i="1">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=0.0611 </a:t>
            </a:r>
          </a:p>
          <a:p>
            <a:pPr defTabSz="914400"/>
            <a:r>
              <a:rPr lang="zh-CN" altLang="en-US">
                <a:latin typeface="Times New Roman" panose="02020603050405020304" pitchFamily="18" charset="0"/>
                <a:cs typeface="Times New Roman" panose="02020603050405020304" pitchFamily="18" charset="0"/>
                <a:sym typeface="Symbol" panose="05050102010706020507" pitchFamily="18" charset="2"/>
              </a:rPr>
              <a:t>因此，估计到达率（）为 </a:t>
            </a:r>
            <a:r>
              <a:rPr lang="en-US" altLang="zh-CN">
                <a:latin typeface="Times New Roman" panose="02020603050405020304" pitchFamily="18" charset="0"/>
                <a:cs typeface="Times New Roman" panose="02020603050405020304" pitchFamily="18" charset="0"/>
                <a:sym typeface="Symbol" panose="05050102010706020507" pitchFamily="18" charset="2"/>
              </a:rPr>
              <a:t>0.0611</a:t>
            </a:r>
            <a:r>
              <a:rPr lang="zh-CN" altLang="en-US">
                <a:latin typeface="Times New Roman" panose="02020603050405020304" pitchFamily="18" charset="0"/>
                <a:cs typeface="Times New Roman" panose="02020603050405020304" pitchFamily="18" charset="0"/>
                <a:sym typeface="Symbol" panose="05050102010706020507" pitchFamily="18" charset="2"/>
              </a:rPr>
              <a:t>辆</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zh-CN" altLang="en-US">
                <a:latin typeface="Times New Roman" panose="02020603050405020304" pitchFamily="18" charset="0"/>
                <a:cs typeface="Times New Roman" panose="02020603050405020304" pitchFamily="18" charset="0"/>
                <a:sym typeface="Symbol" panose="05050102010706020507" pitchFamily="18" charset="2"/>
              </a:rPr>
              <a:t>秒</a:t>
            </a:r>
            <a:endParaRPr lang="en-US" altLang="zh-CN">
              <a:latin typeface="Times New Roman" panose="02020603050405020304" pitchFamily="18" charset="0"/>
              <a:cs typeface="Times New Roman" panose="02020603050405020304" pitchFamily="18" charset="0"/>
              <a:sym typeface="Symbol" panose="05050102010706020507" pitchFamily="18" charset="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56355-75FA-4E61-8A23-166AF64736A0}"/>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分析方法</a:t>
            </a:r>
          </a:p>
        </p:txBody>
      </p:sp>
      <p:sp>
        <p:nvSpPr>
          <p:cNvPr id="13315" name="Content Placeholder 2">
            <a:extLst>
              <a:ext uri="{FF2B5EF4-FFF2-40B4-BE49-F238E27FC236}">
                <a16:creationId xmlns:a16="http://schemas.microsoft.com/office/drawing/2014/main" id="{4FC3BA6F-1427-414D-A4ED-714ADA8693B6}"/>
              </a:ext>
            </a:extLst>
          </p:cNvPr>
          <p:cNvSpPr>
            <a:spLocks noGrp="1"/>
          </p:cNvSpPr>
          <p:nvPr>
            <p:ph idx="1"/>
          </p:nvPr>
        </p:nvSpPr>
        <p:spPr/>
        <p:txBody>
          <a:bodyPr/>
          <a:lstStyle/>
          <a:p>
            <a:pPr eaLnBrk="1" hangingPunct="1">
              <a:lnSpc>
                <a:spcPct val="120000"/>
              </a:lnSpc>
              <a:defRPr/>
            </a:pPr>
            <a:r>
              <a:rPr lang="zh-CN" altLang="en-US" dirty="0">
                <a:solidFill>
                  <a:schemeClr val="tx1">
                    <a:lumMod val="75000"/>
                    <a:lumOff val="25000"/>
                  </a:schemeClr>
                </a:solidFill>
                <a:latin typeface="+mn-ea"/>
              </a:rPr>
              <a:t>统计学是收集、分类和解释数据的科学</a:t>
            </a:r>
            <a:r>
              <a:rPr lang="zh-CN" altLang="en-US" dirty="0">
                <a:latin typeface="+mn-ea"/>
              </a:rPr>
              <a:t>。</a:t>
            </a:r>
            <a:endParaRPr lang="en-US" altLang="zh-CN" dirty="0">
              <a:latin typeface="+mn-ea"/>
            </a:endParaRPr>
          </a:p>
          <a:p>
            <a:pPr marL="384048" lvl="1" indent="-182880" eaLnBrk="1" hangingPunct="1">
              <a:lnSpc>
                <a:spcPct val="120000"/>
              </a:lnSpc>
              <a:defRPr/>
            </a:pPr>
            <a:r>
              <a:rPr lang="zh-CN" altLang="en-US" dirty="0">
                <a:solidFill>
                  <a:schemeClr val="tx1">
                    <a:lumMod val="75000"/>
                    <a:lumOff val="25000"/>
                  </a:schemeClr>
                </a:solidFill>
                <a:latin typeface="+mn-ea"/>
              </a:rPr>
              <a:t>它是一种发现有趣和重要的东西的工具。</a:t>
            </a:r>
            <a:endParaRPr lang="en-US" altLang="zh-CN" dirty="0">
              <a:solidFill>
                <a:schemeClr val="tx1">
                  <a:lumMod val="75000"/>
                  <a:lumOff val="25000"/>
                </a:schemeClr>
              </a:solidFill>
              <a:latin typeface="+mn-ea"/>
            </a:endParaRPr>
          </a:p>
          <a:p>
            <a:pPr marL="384048" lvl="1" indent="-182880" eaLnBrk="1" hangingPunct="1">
              <a:lnSpc>
                <a:spcPct val="120000"/>
              </a:lnSpc>
              <a:defRPr/>
            </a:pPr>
            <a:r>
              <a:rPr lang="zh-CN" altLang="en-US" dirty="0">
                <a:solidFill>
                  <a:schemeClr val="tx1">
                    <a:lumMod val="75000"/>
                    <a:lumOff val="25000"/>
                  </a:schemeClr>
                </a:solidFill>
                <a:latin typeface="+mn-ea"/>
              </a:rPr>
              <a:t>它是为了某些东西</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它是有目的的！</a:t>
            </a:r>
            <a:endParaRPr lang="en-US" altLang="zh-CN" dirty="0">
              <a:solidFill>
                <a:schemeClr val="tx1">
                  <a:lumMod val="75000"/>
                  <a:lumOff val="25000"/>
                </a:schemeClr>
              </a:solidFill>
              <a:latin typeface="+mn-ea"/>
            </a:endParaRPr>
          </a:p>
          <a:p>
            <a:pPr marL="384048" lvl="1" indent="-182880" eaLnBrk="1" hangingPunct="1">
              <a:lnSpc>
                <a:spcPct val="120000"/>
              </a:lnSpc>
              <a:defRPr/>
            </a:pPr>
            <a:r>
              <a:rPr lang="zh-CN" altLang="en-US" dirty="0">
                <a:solidFill>
                  <a:schemeClr val="tx1">
                    <a:lumMod val="75000"/>
                    <a:lumOff val="25000"/>
                  </a:schemeClr>
                </a:solidFill>
                <a:latin typeface="+mn-ea"/>
              </a:rPr>
              <a:t>我们可以用它来发现我们观察到的东西是否可以应用到新的和不同的东西上！</a:t>
            </a:r>
            <a:endParaRPr lang="en-US" altLang="zh-CN" dirty="0">
              <a:solidFill>
                <a:schemeClr val="tx1">
                  <a:lumMod val="75000"/>
                  <a:lumOff val="25000"/>
                </a:schemeClr>
              </a:solidFill>
              <a:latin typeface="+mn-ea"/>
            </a:endParaRPr>
          </a:p>
          <a:p>
            <a:pPr marL="384048" lvl="1" indent="-182880" eaLnBrk="1" hangingPunct="1">
              <a:lnSpc>
                <a:spcPct val="120000"/>
              </a:lnSpc>
              <a:defRPr/>
            </a:pPr>
            <a:r>
              <a:rPr lang="zh-CN" altLang="en-US" dirty="0">
                <a:solidFill>
                  <a:schemeClr val="tx1">
                    <a:lumMod val="75000"/>
                    <a:lumOff val="25000"/>
                  </a:schemeClr>
                </a:solidFill>
                <a:latin typeface="+mn-ea"/>
              </a:rPr>
              <a:t>它有助于我们塑造我们看待世界的方式以及世界中发生的事情，这些事情会影响我们吗？</a:t>
            </a:r>
            <a:endParaRPr lang="en-US" altLang="zh-CN" dirty="0">
              <a:solidFill>
                <a:schemeClr val="tx1">
                  <a:lumMod val="75000"/>
                  <a:lumOff val="25000"/>
                </a:schemeClr>
              </a:solidFill>
              <a:latin typeface="+mn-ea"/>
            </a:endParaRPr>
          </a:p>
        </p:txBody>
      </p:sp>
      <p:sp>
        <p:nvSpPr>
          <p:cNvPr id="13316" name="Date Placeholder 3">
            <a:extLst>
              <a:ext uri="{FF2B5EF4-FFF2-40B4-BE49-F238E27FC236}">
                <a16:creationId xmlns:a16="http://schemas.microsoft.com/office/drawing/2014/main" id="{E21DC9DF-3CC8-477A-B9B0-8D69AA80901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3317" name="Footer Placeholder 4">
            <a:extLst>
              <a:ext uri="{FF2B5EF4-FFF2-40B4-BE49-F238E27FC236}">
                <a16:creationId xmlns:a16="http://schemas.microsoft.com/office/drawing/2014/main" id="{04270882-4BB4-4BC3-9B7C-CE75BED7FE0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3318" name="Slide Number Placeholder 5">
            <a:extLst>
              <a:ext uri="{FF2B5EF4-FFF2-40B4-BE49-F238E27FC236}">
                <a16:creationId xmlns:a16="http://schemas.microsoft.com/office/drawing/2014/main" id="{1760B5DA-8F4F-4D5A-BA0F-CD40A067BDC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7F18F-2B22-49B0-89A0-0AEC88479F79}"/>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解决方案</a:t>
            </a:r>
          </a:p>
        </p:txBody>
      </p:sp>
      <p:sp>
        <p:nvSpPr>
          <p:cNvPr id="50179" name="Date Placeholder 3">
            <a:extLst>
              <a:ext uri="{FF2B5EF4-FFF2-40B4-BE49-F238E27FC236}">
                <a16:creationId xmlns:a16="http://schemas.microsoft.com/office/drawing/2014/main" id="{F2A373B4-24D0-4D64-92C0-6BBA0B64F55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50180" name="Footer Placeholder 4">
            <a:extLst>
              <a:ext uri="{FF2B5EF4-FFF2-40B4-BE49-F238E27FC236}">
                <a16:creationId xmlns:a16="http://schemas.microsoft.com/office/drawing/2014/main" id="{02A0D834-D3B6-4FF3-8D2B-FB6FFE8A9BE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50181" name="Slide Number Placeholder 5">
            <a:extLst>
              <a:ext uri="{FF2B5EF4-FFF2-40B4-BE49-F238E27FC236}">
                <a16:creationId xmlns:a16="http://schemas.microsoft.com/office/drawing/2014/main" id="{7A81FBDD-8F90-4681-8242-1B1E9F00D84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20</a:t>
            </a:r>
          </a:p>
        </p:txBody>
      </p:sp>
      <p:sp>
        <p:nvSpPr>
          <p:cNvPr id="50182" name="Rectangle 7">
            <a:extLst>
              <a:ext uri="{FF2B5EF4-FFF2-40B4-BE49-F238E27FC236}">
                <a16:creationId xmlns:a16="http://schemas.microsoft.com/office/drawing/2014/main" id="{D2998A98-B667-4732-8FE4-65C47A0A00D5}"/>
              </a:ext>
            </a:extLst>
          </p:cNvPr>
          <p:cNvSpPr>
            <a:spLocks noChangeArrowheads="1"/>
          </p:cNvSpPr>
          <p:nvPr/>
        </p:nvSpPr>
        <p:spPr bwMode="auto">
          <a:xfrm>
            <a:off x="1096963" y="1416050"/>
            <a:ext cx="48006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914400"/>
            <a:r>
              <a:rPr lang="zh-CN" altLang="en-US">
                <a:latin typeface="Times New Roman" panose="02020603050405020304" pitchFamily="18" charset="0"/>
                <a:cs typeface="Times New Roman" panose="02020603050405020304" pitchFamily="18" charset="0"/>
              </a:rPr>
              <a:t>在</a:t>
            </a:r>
            <a:r>
              <a:rPr lang="en-US" altLang="zh-CN">
                <a:latin typeface="Times New Roman" panose="02020603050405020304" pitchFamily="18" charset="0"/>
                <a:cs typeface="Times New Roman" panose="02020603050405020304" pitchFamily="18" charset="0"/>
              </a:rPr>
              <a:t>20</a:t>
            </a:r>
            <a:r>
              <a:rPr lang="zh-CN" altLang="en-US">
                <a:latin typeface="Times New Roman" panose="02020603050405020304" pitchFamily="18" charset="0"/>
                <a:cs typeface="Times New Roman" panose="02020603050405020304" pitchFamily="18" charset="0"/>
              </a:rPr>
              <a:t>秒间隔内检测到三辆或更多车辆的概率为</a:t>
            </a:r>
            <a:endParaRPr lang="en-US" altLang="zh-CN">
              <a:latin typeface="Arial" panose="020B0604020202020204" pitchFamily="34" charset="0"/>
              <a:cs typeface="Times New Roman" panose="02020603050405020304" pitchFamily="18" charset="0"/>
            </a:endParaRPr>
          </a:p>
        </p:txBody>
      </p:sp>
      <p:graphicFrame>
        <p:nvGraphicFramePr>
          <p:cNvPr id="50183" name="对象 7">
            <a:extLst>
              <a:ext uri="{FF2B5EF4-FFF2-40B4-BE49-F238E27FC236}">
                <a16:creationId xmlns:a16="http://schemas.microsoft.com/office/drawing/2014/main" id="{33834740-235F-455E-940B-63A9C0FBD459}"/>
              </a:ext>
            </a:extLst>
          </p:cNvPr>
          <p:cNvGraphicFramePr>
            <a:graphicFrameLocks noChangeAspect="1"/>
          </p:cNvGraphicFramePr>
          <p:nvPr/>
        </p:nvGraphicFramePr>
        <p:xfrm>
          <a:off x="1130300" y="1760538"/>
          <a:ext cx="4241800" cy="328612"/>
        </p:xfrm>
        <a:graphic>
          <a:graphicData uri="http://schemas.openxmlformats.org/presentationml/2006/ole">
            <mc:AlternateContent xmlns:mc="http://schemas.openxmlformats.org/markup-compatibility/2006">
              <mc:Choice xmlns:v="urn:schemas-microsoft-com:vml" Requires="v">
                <p:oleObj spid="_x0000_s50288" name="公式" r:id="rId4" imgW="2819400" imgH="215900" progId="Equation.3">
                  <p:embed/>
                </p:oleObj>
              </mc:Choice>
              <mc:Fallback>
                <p:oleObj name="公式" r:id="rId4" imgW="2819400" imgH="215900" progId="Equation.3">
                  <p:embed/>
                  <p:pic>
                    <p:nvPicPr>
                      <p:cNvPr id="0" name="对象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300" y="1760538"/>
                        <a:ext cx="424180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4" name="Rectangle 8">
            <a:extLst>
              <a:ext uri="{FF2B5EF4-FFF2-40B4-BE49-F238E27FC236}">
                <a16:creationId xmlns:a16="http://schemas.microsoft.com/office/drawing/2014/main" id="{5BB486B4-511C-4973-A654-7A86869A5EAC}"/>
              </a:ext>
            </a:extLst>
          </p:cNvPr>
          <p:cNvSpPr>
            <a:spLocks noChangeArrowheads="1"/>
          </p:cNvSpPr>
          <p:nvPr/>
        </p:nvSpPr>
        <p:spPr bwMode="auto">
          <a:xfrm>
            <a:off x="5727700" y="1868488"/>
            <a:ext cx="217011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914400"/>
            <a:r>
              <a:rPr lang="en-US" altLang="zh-CN" i="1">
                <a:latin typeface="Times New Roman" panose="02020603050405020304" pitchFamily="18" charset="0"/>
                <a:cs typeface="Times New Roman" panose="02020603050405020304" pitchFamily="18" charset="0"/>
                <a:sym typeface="Symbol" panose="05050102010706020507" pitchFamily="18" charset="2"/>
              </a:rPr>
              <a:t>t=0.0611*20=1.222</a:t>
            </a:r>
          </a:p>
        </p:txBody>
      </p:sp>
      <p:graphicFrame>
        <p:nvGraphicFramePr>
          <p:cNvPr id="50185" name="对象 9">
            <a:extLst>
              <a:ext uri="{FF2B5EF4-FFF2-40B4-BE49-F238E27FC236}">
                <a16:creationId xmlns:a16="http://schemas.microsoft.com/office/drawing/2014/main" id="{B2483299-3FF3-4E3F-A42F-76ED102B58C9}"/>
              </a:ext>
            </a:extLst>
          </p:cNvPr>
          <p:cNvGraphicFramePr>
            <a:graphicFrameLocks noChangeAspect="1"/>
          </p:cNvGraphicFramePr>
          <p:nvPr/>
        </p:nvGraphicFramePr>
        <p:xfrm>
          <a:off x="1160463" y="2255838"/>
          <a:ext cx="3194050" cy="701675"/>
        </p:xfrm>
        <a:graphic>
          <a:graphicData uri="http://schemas.openxmlformats.org/presentationml/2006/ole">
            <mc:AlternateContent xmlns:mc="http://schemas.openxmlformats.org/markup-compatibility/2006">
              <mc:Choice xmlns:v="urn:schemas-microsoft-com:vml" Requires="v">
                <p:oleObj spid="_x0000_s50289" name="公式" r:id="rId6" imgW="1955800" imgH="431800" progId="Equation.3">
                  <p:embed/>
                </p:oleObj>
              </mc:Choice>
              <mc:Fallback>
                <p:oleObj name="公式" r:id="rId6" imgW="1955800" imgH="431800" progId="Equation.3">
                  <p:embed/>
                  <p:pic>
                    <p:nvPicPr>
                      <p:cNvPr id="0" name="对象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0463" y="2255838"/>
                        <a:ext cx="31940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6" name="对象 10">
            <a:extLst>
              <a:ext uri="{FF2B5EF4-FFF2-40B4-BE49-F238E27FC236}">
                <a16:creationId xmlns:a16="http://schemas.microsoft.com/office/drawing/2014/main" id="{D4415C12-F224-4F70-A735-E0DCFEB4F7A3}"/>
              </a:ext>
            </a:extLst>
          </p:cNvPr>
          <p:cNvGraphicFramePr>
            <a:graphicFrameLocks noChangeAspect="1"/>
          </p:cNvGraphicFramePr>
          <p:nvPr/>
        </p:nvGraphicFramePr>
        <p:xfrm>
          <a:off x="5062538" y="2303463"/>
          <a:ext cx="2901950" cy="650875"/>
        </p:xfrm>
        <a:graphic>
          <a:graphicData uri="http://schemas.openxmlformats.org/presentationml/2006/ole">
            <mc:AlternateContent xmlns:mc="http://schemas.openxmlformats.org/markup-compatibility/2006">
              <mc:Choice xmlns:v="urn:schemas-microsoft-com:vml" Requires="v">
                <p:oleObj spid="_x0000_s50290" name="公式" r:id="rId8" imgW="1917700" imgH="431800" progId="Equation.3">
                  <p:embed/>
                </p:oleObj>
              </mc:Choice>
              <mc:Fallback>
                <p:oleObj name="公式" r:id="rId8" imgW="1917700" imgH="431800" progId="Equation.3">
                  <p:embed/>
                  <p:pic>
                    <p:nvPicPr>
                      <p:cNvPr id="0" name="对象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62538" y="2303463"/>
                        <a:ext cx="290195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7" name="对象 11">
            <a:extLst>
              <a:ext uri="{FF2B5EF4-FFF2-40B4-BE49-F238E27FC236}">
                <a16:creationId xmlns:a16="http://schemas.microsoft.com/office/drawing/2014/main" id="{F6DC04DA-98D1-4BB2-AF69-5EEA2E4B0442}"/>
              </a:ext>
            </a:extLst>
          </p:cNvPr>
          <p:cNvGraphicFramePr>
            <a:graphicFrameLocks noChangeAspect="1"/>
          </p:cNvGraphicFramePr>
          <p:nvPr/>
        </p:nvGraphicFramePr>
        <p:xfrm>
          <a:off x="1160463" y="3124200"/>
          <a:ext cx="3282950" cy="700088"/>
        </p:xfrm>
        <a:graphic>
          <a:graphicData uri="http://schemas.openxmlformats.org/presentationml/2006/ole">
            <mc:AlternateContent xmlns:mc="http://schemas.openxmlformats.org/markup-compatibility/2006">
              <mc:Choice xmlns:v="urn:schemas-microsoft-com:vml" Requires="v">
                <p:oleObj spid="_x0000_s50291" name="公式" r:id="rId10" imgW="2006600" imgH="431800" progId="Equation.3">
                  <p:embed/>
                </p:oleObj>
              </mc:Choice>
              <mc:Fallback>
                <p:oleObj name="公式" r:id="rId10" imgW="2006600" imgH="431800" progId="Equation.3">
                  <p:embed/>
                  <p:pic>
                    <p:nvPicPr>
                      <p:cNvPr id="0" name="对象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60463" y="3124200"/>
                        <a:ext cx="328295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8" name="Rectangle 11">
            <a:extLst>
              <a:ext uri="{FF2B5EF4-FFF2-40B4-BE49-F238E27FC236}">
                <a16:creationId xmlns:a16="http://schemas.microsoft.com/office/drawing/2014/main" id="{10C3D5C4-CDCD-4BE4-84D2-1027E268E12A}"/>
              </a:ext>
            </a:extLst>
          </p:cNvPr>
          <p:cNvSpPr>
            <a:spLocks noChangeArrowheads="1"/>
          </p:cNvSpPr>
          <p:nvPr/>
        </p:nvSpPr>
        <p:spPr bwMode="auto">
          <a:xfrm>
            <a:off x="5062538" y="3413125"/>
            <a:ext cx="8778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914400"/>
            <a:r>
              <a:rPr lang="zh-CN" altLang="en-US">
                <a:latin typeface="Times New Roman" panose="02020603050405020304" pitchFamily="18" charset="0"/>
                <a:cs typeface="Times New Roman" panose="02020603050405020304" pitchFamily="18" charset="0"/>
              </a:rPr>
              <a:t>因此，</a:t>
            </a:r>
            <a:endParaRPr lang="en-US" altLang="zh-CN">
              <a:latin typeface="Arial" panose="020B0604020202020204" pitchFamily="34" charset="0"/>
              <a:cs typeface="Times New Roman" panose="02020603050405020304" pitchFamily="18" charset="0"/>
            </a:endParaRPr>
          </a:p>
        </p:txBody>
      </p:sp>
      <p:graphicFrame>
        <p:nvGraphicFramePr>
          <p:cNvPr id="50189" name="对象 14">
            <a:extLst>
              <a:ext uri="{FF2B5EF4-FFF2-40B4-BE49-F238E27FC236}">
                <a16:creationId xmlns:a16="http://schemas.microsoft.com/office/drawing/2014/main" id="{F1334F57-A497-4537-B0B5-678C872D373C}"/>
              </a:ext>
            </a:extLst>
          </p:cNvPr>
          <p:cNvGraphicFramePr>
            <a:graphicFrameLocks noChangeAspect="1"/>
          </p:cNvGraphicFramePr>
          <p:nvPr/>
        </p:nvGraphicFramePr>
        <p:xfrm>
          <a:off x="1149350" y="3925888"/>
          <a:ext cx="4489450" cy="438150"/>
        </p:xfrm>
        <a:graphic>
          <a:graphicData uri="http://schemas.openxmlformats.org/presentationml/2006/ole">
            <mc:AlternateContent xmlns:mc="http://schemas.openxmlformats.org/markup-compatibility/2006">
              <mc:Choice xmlns:v="urn:schemas-microsoft-com:vml" Requires="v">
                <p:oleObj spid="_x0000_s50292" name="Equation" r:id="rId12" imgW="2628900" imgH="254000" progId="Equation.DSMT4">
                  <p:embed/>
                </p:oleObj>
              </mc:Choice>
              <mc:Fallback>
                <p:oleObj name="Equation" r:id="rId12" imgW="2628900" imgH="254000" progId="Equation.DSMT4">
                  <p:embed/>
                  <p:pic>
                    <p:nvPicPr>
                      <p:cNvPr id="0" name="对象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49350" y="3925888"/>
                        <a:ext cx="44894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90" name="对象 15">
            <a:extLst>
              <a:ext uri="{FF2B5EF4-FFF2-40B4-BE49-F238E27FC236}">
                <a16:creationId xmlns:a16="http://schemas.microsoft.com/office/drawing/2014/main" id="{539AAC42-6F76-4C0D-B465-1D1A49D86C61}"/>
              </a:ext>
            </a:extLst>
          </p:cNvPr>
          <p:cNvGraphicFramePr>
            <a:graphicFrameLocks noChangeAspect="1"/>
          </p:cNvGraphicFramePr>
          <p:nvPr/>
        </p:nvGraphicFramePr>
        <p:xfrm>
          <a:off x="1160463" y="4375150"/>
          <a:ext cx="4386262" cy="441325"/>
        </p:xfrm>
        <a:graphic>
          <a:graphicData uri="http://schemas.openxmlformats.org/presentationml/2006/ole">
            <mc:AlternateContent xmlns:mc="http://schemas.openxmlformats.org/markup-compatibility/2006">
              <mc:Choice xmlns:v="urn:schemas-microsoft-com:vml" Requires="v">
                <p:oleObj spid="_x0000_s50293" name="Equation" r:id="rId14" imgW="2514600" imgH="254000" progId="Equation.DSMT4">
                  <p:embed/>
                </p:oleObj>
              </mc:Choice>
              <mc:Fallback>
                <p:oleObj name="Equation" r:id="rId14" imgW="2514600" imgH="254000" progId="Equation.DSMT4">
                  <p:embed/>
                  <p:pic>
                    <p:nvPicPr>
                      <p:cNvPr id="0" name="对象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0463" y="4375150"/>
                        <a:ext cx="438626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91" name="Rectangle 12">
            <a:extLst>
              <a:ext uri="{FF2B5EF4-FFF2-40B4-BE49-F238E27FC236}">
                <a16:creationId xmlns:a16="http://schemas.microsoft.com/office/drawing/2014/main" id="{19D53129-8037-43B8-8AA5-E1A76BE6B401}"/>
              </a:ext>
            </a:extLst>
          </p:cNvPr>
          <p:cNvSpPr>
            <a:spLocks noChangeArrowheads="1"/>
          </p:cNvSpPr>
          <p:nvPr/>
        </p:nvSpPr>
        <p:spPr bwMode="auto">
          <a:xfrm>
            <a:off x="1160463" y="5362575"/>
            <a:ext cx="9532937"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914400"/>
            <a:r>
              <a:rPr lang="zh-CN" altLang="en-US">
                <a:latin typeface="Times New Roman" panose="02020603050405020304" pitchFamily="18" charset="0"/>
                <a:cs typeface="Times New Roman" panose="02020603050405020304" pitchFamily="18" charset="0"/>
              </a:rPr>
              <a:t>在</a:t>
            </a:r>
            <a:r>
              <a:rPr lang="en-US" altLang="zh-CN">
                <a:latin typeface="Times New Roman" panose="02020603050405020304" pitchFamily="18" charset="0"/>
                <a:cs typeface="Times New Roman" panose="02020603050405020304" pitchFamily="18" charset="0"/>
              </a:rPr>
              <a:t>20</a:t>
            </a:r>
            <a:r>
              <a:rPr lang="zh-CN" altLang="en-US">
                <a:latin typeface="Times New Roman" panose="02020603050405020304" pitchFamily="18" charset="0"/>
                <a:cs typeface="Times New Roman" panose="02020603050405020304" pitchFamily="18" charset="0"/>
              </a:rPr>
              <a:t>秒间隔内检测到三辆或三辆以上车辆的概率为</a:t>
            </a:r>
            <a:r>
              <a:rPr lang="en-US" altLang="zh-CN">
                <a:latin typeface="Times New Roman" panose="02020603050405020304" pitchFamily="18" charset="0"/>
                <a:cs typeface="Times New Roman" panose="02020603050405020304" pitchFamily="18" charset="0"/>
              </a:rPr>
              <a:t>0.125</a:t>
            </a:r>
            <a:r>
              <a:rPr lang="zh-CN" altLang="en-US">
                <a:latin typeface="Times New Roman" panose="02020603050405020304" pitchFamily="18" charset="0"/>
                <a:cs typeface="Times New Roman" panose="02020603050405020304" pitchFamily="18" charset="0"/>
              </a:rPr>
              <a:t>。车头时距小于</a:t>
            </a:r>
            <a:r>
              <a:rPr lang="en-US" altLang="zh-CN">
                <a:latin typeface="Times New Roman" panose="02020603050405020304" pitchFamily="18" charset="0"/>
                <a:cs typeface="Times New Roman" panose="02020603050405020304" pitchFamily="18" charset="0"/>
              </a:rPr>
              <a:t>10</a:t>
            </a:r>
            <a:r>
              <a:rPr lang="zh-CN" altLang="en-US">
                <a:latin typeface="Times New Roman" panose="02020603050405020304" pitchFamily="18" charset="0"/>
                <a:cs typeface="Times New Roman" panose="02020603050405020304" pitchFamily="18" charset="0"/>
              </a:rPr>
              <a:t>秒的概率为</a:t>
            </a:r>
            <a:r>
              <a:rPr lang="en-US" altLang="zh-CN">
                <a:latin typeface="Times New Roman" panose="02020603050405020304" pitchFamily="18" charset="0"/>
                <a:cs typeface="Times New Roman" panose="02020603050405020304" pitchFamily="18" charset="0"/>
              </a:rPr>
              <a:t>0.457</a:t>
            </a:r>
            <a:r>
              <a:rPr lang="zh-CN" altLang="en-US">
                <a:latin typeface="Times New Roman" panose="02020603050405020304" pitchFamily="18" charset="0"/>
                <a:cs typeface="Times New Roman" panose="02020603050405020304" pitchFamily="18" charset="0"/>
              </a:rPr>
              <a:t>。</a:t>
            </a:r>
            <a:endParaRPr lang="en-US" altLang="zh-CN">
              <a:latin typeface="Arial" panose="020B0604020202020204" pitchFamily="34"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D7FC9-0DC6-4453-BA6A-A7DC08896828}"/>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常用概率分布</a:t>
            </a:r>
          </a:p>
        </p:txBody>
      </p:sp>
      <p:sp>
        <p:nvSpPr>
          <p:cNvPr id="52227" name="Date Placeholder 3">
            <a:extLst>
              <a:ext uri="{FF2B5EF4-FFF2-40B4-BE49-F238E27FC236}">
                <a16:creationId xmlns:a16="http://schemas.microsoft.com/office/drawing/2014/main" id="{9D7B26A2-D917-45EE-838B-AEE644FD6C8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52228" name="Footer Placeholder 4">
            <a:extLst>
              <a:ext uri="{FF2B5EF4-FFF2-40B4-BE49-F238E27FC236}">
                <a16:creationId xmlns:a16="http://schemas.microsoft.com/office/drawing/2014/main" id="{FC00902A-AB08-48AE-995D-49AF2E78D38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52229" name="Slide Number Placeholder 5">
            <a:extLst>
              <a:ext uri="{FF2B5EF4-FFF2-40B4-BE49-F238E27FC236}">
                <a16:creationId xmlns:a16="http://schemas.microsoft.com/office/drawing/2014/main" id="{20309A96-0D03-445B-91BD-F1CEF6E7E4A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21</a:t>
            </a:r>
          </a:p>
        </p:txBody>
      </p:sp>
      <p:sp>
        <p:nvSpPr>
          <p:cNvPr id="52230" name="Text Box 3">
            <a:extLst>
              <a:ext uri="{FF2B5EF4-FFF2-40B4-BE49-F238E27FC236}">
                <a16:creationId xmlns:a16="http://schemas.microsoft.com/office/drawing/2014/main" id="{74949E47-944A-42E0-B5D8-18AB78EABACC}"/>
              </a:ext>
            </a:extLst>
          </p:cNvPr>
          <p:cNvSpPr txBox="1">
            <a:spLocks noChangeArrowheads="1"/>
          </p:cNvSpPr>
          <p:nvPr/>
        </p:nvSpPr>
        <p:spPr bwMode="auto">
          <a:xfrm>
            <a:off x="1096963" y="1239838"/>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sz="2400" b="1"/>
              <a:t>正态分布：</a:t>
            </a:r>
            <a:endParaRPr lang="en-US" altLang="zh-CN" sz="2400" b="1"/>
          </a:p>
        </p:txBody>
      </p:sp>
      <p:graphicFrame>
        <p:nvGraphicFramePr>
          <p:cNvPr id="52231" name="Object 10">
            <a:extLst>
              <a:ext uri="{FF2B5EF4-FFF2-40B4-BE49-F238E27FC236}">
                <a16:creationId xmlns:a16="http://schemas.microsoft.com/office/drawing/2014/main" id="{699DCEA0-B1C6-405D-B199-02D56A3C9ACD}"/>
              </a:ext>
            </a:extLst>
          </p:cNvPr>
          <p:cNvGraphicFramePr>
            <a:graphicFrameLocks noChangeAspect="1"/>
          </p:cNvGraphicFramePr>
          <p:nvPr/>
        </p:nvGraphicFramePr>
        <p:xfrm>
          <a:off x="1096963" y="1814513"/>
          <a:ext cx="3124200" cy="738187"/>
        </p:xfrm>
        <a:graphic>
          <a:graphicData uri="http://schemas.openxmlformats.org/presentationml/2006/ole">
            <mc:AlternateContent xmlns:mc="http://schemas.openxmlformats.org/markup-compatibility/2006">
              <mc:Choice xmlns:v="urn:schemas-microsoft-com:vml" Requires="v">
                <p:oleObj spid="_x0000_s52251" name="Equation" r:id="rId4" imgW="1879600" imgH="444500" progId="Equation.3">
                  <p:embed/>
                </p:oleObj>
              </mc:Choice>
              <mc:Fallback>
                <p:oleObj name="Equation" r:id="rId4" imgW="1879600" imgH="4445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6963" y="1814513"/>
                        <a:ext cx="312420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2232" name="Picture 7">
            <a:extLst>
              <a:ext uri="{FF2B5EF4-FFF2-40B4-BE49-F238E27FC236}">
                <a16:creationId xmlns:a16="http://schemas.microsoft.com/office/drawing/2014/main" id="{4F3D0634-BFEB-4FF0-AFA2-5F98FAF75D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6963" y="2571750"/>
            <a:ext cx="4038600"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3" name="Picture 8">
            <a:extLst>
              <a:ext uri="{FF2B5EF4-FFF2-40B4-BE49-F238E27FC236}">
                <a16:creationId xmlns:a16="http://schemas.microsoft.com/office/drawing/2014/main" id="{D3E47350-75A3-4869-A8D6-E5FE3496DD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7963" y="2571750"/>
            <a:ext cx="3962400"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4" name="Text Box 4">
            <a:extLst>
              <a:ext uri="{FF2B5EF4-FFF2-40B4-BE49-F238E27FC236}">
                <a16:creationId xmlns:a16="http://schemas.microsoft.com/office/drawing/2014/main" id="{D709A6E3-67AB-414D-A98A-474E0158EB59}"/>
              </a:ext>
            </a:extLst>
          </p:cNvPr>
          <p:cNvSpPr txBox="1">
            <a:spLocks noChangeArrowheads="1"/>
          </p:cNvSpPr>
          <p:nvPr/>
        </p:nvSpPr>
        <p:spPr bwMode="auto">
          <a:xfrm>
            <a:off x="1096963" y="5775325"/>
            <a:ext cx="762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sz="2400" b="1">
                <a:solidFill>
                  <a:srgbClr val="0000FF"/>
                </a:solidFill>
              </a:rPr>
              <a:t>正态分布的应用实例？</a:t>
            </a:r>
            <a:endParaRPr lang="en-US" altLang="zh-CN" sz="2400" b="1">
              <a:solidFill>
                <a:srgbClr val="0000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316D-67D9-4C84-99AF-77ED37AD222D}"/>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排队论</a:t>
            </a:r>
          </a:p>
        </p:txBody>
      </p:sp>
      <p:sp>
        <p:nvSpPr>
          <p:cNvPr id="54275" name="Date Placeholder 3">
            <a:extLst>
              <a:ext uri="{FF2B5EF4-FFF2-40B4-BE49-F238E27FC236}">
                <a16:creationId xmlns:a16="http://schemas.microsoft.com/office/drawing/2014/main" id="{66093E25-B0E5-4DA2-8E48-1318E7D4778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54276" name="Footer Placeholder 4">
            <a:extLst>
              <a:ext uri="{FF2B5EF4-FFF2-40B4-BE49-F238E27FC236}">
                <a16:creationId xmlns:a16="http://schemas.microsoft.com/office/drawing/2014/main" id="{2A21E5CB-3621-44BA-8F1C-D4B6FAEDF13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54277" name="Slide Number Placeholder 5">
            <a:extLst>
              <a:ext uri="{FF2B5EF4-FFF2-40B4-BE49-F238E27FC236}">
                <a16:creationId xmlns:a16="http://schemas.microsoft.com/office/drawing/2014/main" id="{E54043CF-40EB-4502-82B6-832A65EC23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22</a:t>
            </a:r>
          </a:p>
        </p:txBody>
      </p:sp>
      <p:pic>
        <p:nvPicPr>
          <p:cNvPr id="54278" name="Picture 10">
            <a:extLst>
              <a:ext uri="{FF2B5EF4-FFF2-40B4-BE49-F238E27FC236}">
                <a16:creationId xmlns:a16="http://schemas.microsoft.com/office/drawing/2014/main" id="{30285971-F2B0-4F32-B475-70DBCBEED7E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7038" y="1333500"/>
            <a:ext cx="3352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9" name="Picture 11">
            <a:extLst>
              <a:ext uri="{FF2B5EF4-FFF2-40B4-BE49-F238E27FC236}">
                <a16:creationId xmlns:a16="http://schemas.microsoft.com/office/drawing/2014/main" id="{B0230B83-0B81-47E2-BFEE-1E2DAA650A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25" y="1333500"/>
            <a:ext cx="33909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80" name="Text Box 12">
            <a:extLst>
              <a:ext uri="{FF2B5EF4-FFF2-40B4-BE49-F238E27FC236}">
                <a16:creationId xmlns:a16="http://schemas.microsoft.com/office/drawing/2014/main" id="{EF5AF5E4-1637-4AB9-A5DD-791B8E072DF7}"/>
              </a:ext>
            </a:extLst>
          </p:cNvPr>
          <p:cNvSpPr txBox="1">
            <a:spLocks noChangeArrowheads="1"/>
          </p:cNvSpPr>
          <p:nvPr/>
        </p:nvSpPr>
        <p:spPr bwMode="auto">
          <a:xfrm>
            <a:off x="5970588" y="6007100"/>
            <a:ext cx="476885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1200"/>
              <a:t>资料来源：</a:t>
            </a:r>
            <a:r>
              <a:rPr lang="en-US" altLang="zh-CN" sz="1200"/>
              <a:t>http://www.sierraclub.org/sprawl/report04/commenting.asp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87C55-5E3E-429B-A186-545191B57F20}"/>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排队论</a:t>
            </a:r>
          </a:p>
        </p:txBody>
      </p:sp>
      <p:sp>
        <p:nvSpPr>
          <p:cNvPr id="56323" name="Date Placeholder 3">
            <a:extLst>
              <a:ext uri="{FF2B5EF4-FFF2-40B4-BE49-F238E27FC236}">
                <a16:creationId xmlns:a16="http://schemas.microsoft.com/office/drawing/2014/main" id="{A34F0975-6583-49DF-B52D-755926DD163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56324" name="Footer Placeholder 4">
            <a:extLst>
              <a:ext uri="{FF2B5EF4-FFF2-40B4-BE49-F238E27FC236}">
                <a16:creationId xmlns:a16="http://schemas.microsoft.com/office/drawing/2014/main" id="{D73BE46F-4FEA-46AF-907D-59B943C6C06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56325" name="Slide Number Placeholder 5">
            <a:extLst>
              <a:ext uri="{FF2B5EF4-FFF2-40B4-BE49-F238E27FC236}">
                <a16:creationId xmlns:a16="http://schemas.microsoft.com/office/drawing/2014/main" id="{C05F62F9-D2B9-40E9-86EC-EF8B9DE5342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23</a:t>
            </a:r>
          </a:p>
        </p:txBody>
      </p:sp>
      <p:sp>
        <p:nvSpPr>
          <p:cNvPr id="56326" name="Rectangle 6">
            <a:extLst>
              <a:ext uri="{FF2B5EF4-FFF2-40B4-BE49-F238E27FC236}">
                <a16:creationId xmlns:a16="http://schemas.microsoft.com/office/drawing/2014/main" id="{E3B24B69-E214-414C-B167-B201FD7B1238}"/>
              </a:ext>
            </a:extLst>
          </p:cNvPr>
          <p:cNvSpPr txBox="1">
            <a:spLocks noChangeArrowheads="1"/>
          </p:cNvSpPr>
          <p:nvPr/>
        </p:nvSpPr>
        <p:spPr bwMode="auto">
          <a:xfrm>
            <a:off x="1246188" y="1390650"/>
            <a:ext cx="10044112"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defRPr/>
            </a:pPr>
            <a:r>
              <a:rPr lang="zh-CN" altLang="en-US" dirty="0"/>
              <a:t>排队模型是从与到达模式、出发特征和排队规则有关的基本假设中推导出来的。</a:t>
            </a:r>
          </a:p>
          <a:p>
            <a:pPr marL="364808" indent="-182880" defTabSz="914400" eaLnBrk="1" hangingPunct="1">
              <a:spcBef>
                <a:spcPts val="200"/>
              </a:spcBef>
              <a:spcAft>
                <a:spcPts val="400"/>
              </a:spcAft>
              <a:buFont typeface="Calibri" panose="020F0502020204030204" pitchFamily="34" charset="0"/>
              <a:buChar char="◦"/>
              <a:defRPr/>
            </a:pPr>
            <a:r>
              <a:rPr lang="zh-CN" altLang="en-US" sz="2400" dirty="0">
                <a:solidFill>
                  <a:schemeClr val="tx1">
                    <a:lumMod val="75000"/>
                    <a:lumOff val="25000"/>
                  </a:schemeClr>
                </a:solidFill>
                <a:latin typeface="+mn-lt"/>
              </a:rPr>
              <a:t>统一（确定性）到达</a:t>
            </a:r>
            <a:r>
              <a:rPr lang="en-US" altLang="zh-CN" sz="2400" dirty="0">
                <a:solidFill>
                  <a:schemeClr val="tx1">
                    <a:lumMod val="75000"/>
                    <a:lumOff val="25000"/>
                  </a:schemeClr>
                </a:solidFill>
                <a:latin typeface="+mn-lt"/>
              </a:rPr>
              <a:t>/</a:t>
            </a:r>
            <a:r>
              <a:rPr lang="zh-CN" altLang="en-US" sz="2400" dirty="0">
                <a:solidFill>
                  <a:schemeClr val="tx1">
                    <a:lumMod val="75000"/>
                    <a:lumOff val="25000"/>
                  </a:schemeClr>
                </a:solidFill>
                <a:latin typeface="+mn-lt"/>
              </a:rPr>
              <a:t>离开</a:t>
            </a:r>
          </a:p>
          <a:p>
            <a:pPr marL="364808" indent="-182880" defTabSz="914400" eaLnBrk="1" hangingPunct="1">
              <a:spcBef>
                <a:spcPts val="200"/>
              </a:spcBef>
              <a:spcAft>
                <a:spcPts val="400"/>
              </a:spcAft>
              <a:buFont typeface="Calibri" panose="020F0502020204030204" pitchFamily="34" charset="0"/>
              <a:buChar char="◦"/>
              <a:defRPr/>
            </a:pPr>
            <a:r>
              <a:rPr lang="zh-CN" altLang="en-US" sz="2400" dirty="0">
                <a:solidFill>
                  <a:schemeClr val="tx1">
                    <a:lumMod val="75000"/>
                    <a:lumOff val="25000"/>
                  </a:schemeClr>
                </a:solidFill>
                <a:latin typeface="+mn-lt"/>
              </a:rPr>
              <a:t>泊松到达</a:t>
            </a:r>
            <a:r>
              <a:rPr lang="en-US" altLang="zh-CN" sz="2400" dirty="0">
                <a:solidFill>
                  <a:schemeClr val="tx1">
                    <a:lumMod val="75000"/>
                    <a:lumOff val="25000"/>
                  </a:schemeClr>
                </a:solidFill>
                <a:latin typeface="+mn-lt"/>
              </a:rPr>
              <a:t>/</a:t>
            </a:r>
            <a:r>
              <a:rPr lang="zh-CN" altLang="en-US" sz="2400" dirty="0">
                <a:solidFill>
                  <a:schemeClr val="tx1">
                    <a:lumMod val="75000"/>
                    <a:lumOff val="25000"/>
                  </a:schemeClr>
                </a:solidFill>
                <a:latin typeface="+mn-lt"/>
              </a:rPr>
              <a:t>离开</a:t>
            </a:r>
          </a:p>
          <a:p>
            <a:pPr marL="364808" indent="-182880" defTabSz="914400" eaLnBrk="1" hangingPunct="1">
              <a:spcBef>
                <a:spcPts val="200"/>
              </a:spcBef>
              <a:spcAft>
                <a:spcPts val="400"/>
              </a:spcAft>
              <a:buFont typeface="Calibri" panose="020F0502020204030204" pitchFamily="34" charset="0"/>
              <a:buChar char="◦"/>
              <a:defRPr/>
            </a:pPr>
            <a:r>
              <a:rPr lang="zh-CN" altLang="en-US" sz="2400" dirty="0">
                <a:solidFill>
                  <a:schemeClr val="tx1">
                    <a:lumMod val="75000"/>
                    <a:lumOff val="25000"/>
                  </a:schemeClr>
                </a:solidFill>
                <a:latin typeface="+mn-lt"/>
              </a:rPr>
              <a:t>可用离开通道数量</a:t>
            </a:r>
          </a:p>
          <a:p>
            <a:pPr marL="364808" indent="-182880" defTabSz="914400" eaLnBrk="1" hangingPunct="1">
              <a:spcBef>
                <a:spcPts val="200"/>
              </a:spcBef>
              <a:spcAft>
                <a:spcPts val="400"/>
              </a:spcAft>
              <a:buFont typeface="Calibri" panose="020F0502020204030204" pitchFamily="34" charset="0"/>
              <a:buChar char="◦"/>
              <a:defRPr/>
            </a:pPr>
            <a:r>
              <a:rPr lang="zh-CN" altLang="en-US" sz="2400" dirty="0">
                <a:solidFill>
                  <a:schemeClr val="tx1">
                    <a:lumMod val="75000"/>
                    <a:lumOff val="25000"/>
                  </a:schemeClr>
                </a:solidFill>
                <a:latin typeface="+mn-lt"/>
              </a:rPr>
              <a:t>队列规则</a:t>
            </a:r>
          </a:p>
          <a:p>
            <a:pPr lvl="2">
              <a:defRPr/>
            </a:pPr>
            <a:r>
              <a:rPr lang="zh-CN" altLang="en-US" dirty="0">
                <a:solidFill>
                  <a:schemeClr val="tx1">
                    <a:lumMod val="75000"/>
                    <a:lumOff val="25000"/>
                  </a:schemeClr>
                </a:solidFill>
                <a:latin typeface="+mn-lt"/>
              </a:rPr>
              <a:t>先进先出 </a:t>
            </a:r>
            <a:r>
              <a:rPr lang="en-US" altLang="zh-CN" dirty="0"/>
              <a:t>FIFO (First In First Out)</a:t>
            </a:r>
          </a:p>
          <a:p>
            <a:pPr lvl="2">
              <a:defRPr/>
            </a:pPr>
            <a:r>
              <a:rPr lang="zh-CN" altLang="en-US" dirty="0"/>
              <a:t>后进先出 </a:t>
            </a:r>
            <a:r>
              <a:rPr lang="en-US" altLang="zh-CN" dirty="0"/>
              <a:t>LIFO (Last In First Out)</a:t>
            </a:r>
          </a:p>
          <a:p>
            <a:pPr marL="384048" lvl="2" indent="0" defTabSz="914400" eaLnBrk="1" hangingPunct="1">
              <a:buFont typeface="Calibri" panose="020F0502020204030204" pitchFamily="34" charset="0"/>
              <a:buNone/>
              <a:defRPr/>
            </a:pPr>
            <a:endParaRPr lang="zh-CN" altLang="en-US" dirty="0">
              <a:solidFill>
                <a:schemeClr val="tx1">
                  <a:lumMod val="75000"/>
                  <a:lumOff val="25000"/>
                </a:schemeClr>
              </a:solidFill>
              <a:latin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EC6AE-ED9A-4006-8E38-310E3D35FDB8}"/>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先进先出原则</a:t>
            </a:r>
          </a:p>
        </p:txBody>
      </p:sp>
      <p:sp>
        <p:nvSpPr>
          <p:cNvPr id="58371" name="Date Placeholder 3">
            <a:extLst>
              <a:ext uri="{FF2B5EF4-FFF2-40B4-BE49-F238E27FC236}">
                <a16:creationId xmlns:a16="http://schemas.microsoft.com/office/drawing/2014/main" id="{4C48B88F-6D10-4401-93F7-F13BDAD3806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58372" name="Footer Placeholder 4">
            <a:extLst>
              <a:ext uri="{FF2B5EF4-FFF2-40B4-BE49-F238E27FC236}">
                <a16:creationId xmlns:a16="http://schemas.microsoft.com/office/drawing/2014/main" id="{7EBD86FD-894A-4267-A33D-2A4F8A92659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58373" name="Slide Number Placeholder 5">
            <a:extLst>
              <a:ext uri="{FF2B5EF4-FFF2-40B4-BE49-F238E27FC236}">
                <a16:creationId xmlns:a16="http://schemas.microsoft.com/office/drawing/2014/main" id="{0C198D3A-DB51-4422-9B55-B9BD41FA28C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24</a:t>
            </a:r>
          </a:p>
        </p:txBody>
      </p:sp>
      <p:sp>
        <p:nvSpPr>
          <p:cNvPr id="58374" name="Content Placeholder 2">
            <a:extLst>
              <a:ext uri="{FF2B5EF4-FFF2-40B4-BE49-F238E27FC236}">
                <a16:creationId xmlns:a16="http://schemas.microsoft.com/office/drawing/2014/main" id="{5959544C-03B9-4E1F-A047-14B3BA85D273}"/>
              </a:ext>
            </a:extLst>
          </p:cNvPr>
          <p:cNvSpPr>
            <a:spLocks noGrp="1"/>
          </p:cNvSpPr>
          <p:nvPr>
            <p:ph idx="1"/>
          </p:nvPr>
        </p:nvSpPr>
        <p:spPr>
          <a:xfrm>
            <a:off x="1096963" y="1377950"/>
            <a:ext cx="7772400" cy="4530725"/>
          </a:xfrm>
        </p:spPr>
        <p:txBody>
          <a:bodyPr/>
          <a:lstStyle/>
          <a:p>
            <a:pPr eaLnBrk="1" hangingPunct="1"/>
            <a:r>
              <a:rPr lang="zh-CN" altLang="en-US"/>
              <a:t>先进，先出</a:t>
            </a:r>
          </a:p>
          <a:p>
            <a:pPr eaLnBrk="1" hangingPunct="1"/>
            <a:r>
              <a:rPr lang="zh-CN" altLang="en-US"/>
              <a:t>大多数交通排队</a:t>
            </a:r>
            <a:endParaRPr lang="en-US" altLang="zh-CN"/>
          </a:p>
        </p:txBody>
      </p:sp>
      <p:pic>
        <p:nvPicPr>
          <p:cNvPr id="8" name="Picture 5">
            <a:extLst>
              <a:ext uri="{FF2B5EF4-FFF2-40B4-BE49-F238E27FC236}">
                <a16:creationId xmlns:a16="http://schemas.microsoft.com/office/drawing/2014/main" id="{83651505-6AB8-4069-9F9F-F99AA05B4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3488" r="60001" b="22791"/>
          <a:stretch>
            <a:fillRect/>
          </a:stretch>
        </p:blipFill>
        <p:spPr bwMode="auto">
          <a:xfrm>
            <a:off x="1966913" y="2582863"/>
            <a:ext cx="5486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83F5C-C9B0-4724-BF09-366F3D05FC46}"/>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后进先出原则</a:t>
            </a:r>
          </a:p>
        </p:txBody>
      </p:sp>
      <p:sp>
        <p:nvSpPr>
          <p:cNvPr id="60419" name="Date Placeholder 3">
            <a:extLst>
              <a:ext uri="{FF2B5EF4-FFF2-40B4-BE49-F238E27FC236}">
                <a16:creationId xmlns:a16="http://schemas.microsoft.com/office/drawing/2014/main" id="{1136659A-6FD1-4F75-93AE-AB419EE17C7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60420" name="Footer Placeholder 4">
            <a:extLst>
              <a:ext uri="{FF2B5EF4-FFF2-40B4-BE49-F238E27FC236}">
                <a16:creationId xmlns:a16="http://schemas.microsoft.com/office/drawing/2014/main" id="{1EDA48B9-6A0A-48B2-9C78-4129DB033AC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60421" name="Slide Number Placeholder 5">
            <a:extLst>
              <a:ext uri="{FF2B5EF4-FFF2-40B4-BE49-F238E27FC236}">
                <a16:creationId xmlns:a16="http://schemas.microsoft.com/office/drawing/2014/main" id="{71C074DF-1BC2-4045-8FA4-751E25106EE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25</a:t>
            </a:r>
          </a:p>
        </p:txBody>
      </p:sp>
      <p:sp>
        <p:nvSpPr>
          <p:cNvPr id="60422" name="Content Placeholder 2">
            <a:extLst>
              <a:ext uri="{FF2B5EF4-FFF2-40B4-BE49-F238E27FC236}">
                <a16:creationId xmlns:a16="http://schemas.microsoft.com/office/drawing/2014/main" id="{A907B989-EA06-43FE-9769-71C3FAC6FAAE}"/>
              </a:ext>
            </a:extLst>
          </p:cNvPr>
          <p:cNvSpPr>
            <a:spLocks noGrp="1"/>
          </p:cNvSpPr>
          <p:nvPr>
            <p:ph idx="1"/>
          </p:nvPr>
        </p:nvSpPr>
        <p:spPr>
          <a:xfrm>
            <a:off x="1096963" y="1377950"/>
            <a:ext cx="7772400" cy="4530725"/>
          </a:xfrm>
        </p:spPr>
        <p:txBody>
          <a:bodyPr/>
          <a:lstStyle/>
          <a:p>
            <a:pPr eaLnBrk="1" hangingPunct="1"/>
            <a:r>
              <a:rPr lang="zh-CN" altLang="en-US"/>
              <a:t>后进，先出</a:t>
            </a:r>
            <a:endParaRPr lang="en-US" altLang="zh-CN"/>
          </a:p>
          <a:p>
            <a:pPr eaLnBrk="1" hangingPunct="1"/>
            <a:r>
              <a:rPr lang="zh-CN" altLang="en-US"/>
              <a:t>轮渡？</a:t>
            </a:r>
            <a:endParaRPr lang="en-US" altLang="zh-CN"/>
          </a:p>
        </p:txBody>
      </p:sp>
      <p:pic>
        <p:nvPicPr>
          <p:cNvPr id="9" name="Picture 2">
            <a:extLst>
              <a:ext uri="{FF2B5EF4-FFF2-40B4-BE49-F238E27FC236}">
                <a16:creationId xmlns:a16="http://schemas.microsoft.com/office/drawing/2014/main" id="{CB5ED197-62C0-4325-92B9-1F341B53AA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2558" r="63333" b="23721"/>
          <a:stretch>
            <a:fillRect/>
          </a:stretch>
        </p:blipFill>
        <p:spPr bwMode="auto">
          <a:xfrm>
            <a:off x="2106613" y="2438400"/>
            <a:ext cx="50292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0A4BA-039C-4E7F-83BE-864035D2CAC4}"/>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离开通道</a:t>
            </a:r>
          </a:p>
        </p:txBody>
      </p:sp>
      <p:sp>
        <p:nvSpPr>
          <p:cNvPr id="62467" name="Date Placeholder 3">
            <a:extLst>
              <a:ext uri="{FF2B5EF4-FFF2-40B4-BE49-F238E27FC236}">
                <a16:creationId xmlns:a16="http://schemas.microsoft.com/office/drawing/2014/main" id="{ECD86C28-11B6-4396-8CF3-3828A2CB9EF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62468" name="Footer Placeholder 4">
            <a:extLst>
              <a:ext uri="{FF2B5EF4-FFF2-40B4-BE49-F238E27FC236}">
                <a16:creationId xmlns:a16="http://schemas.microsoft.com/office/drawing/2014/main" id="{BE8EFDB4-275B-4C21-9B97-3D607C9812A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62469" name="Slide Number Placeholder 5">
            <a:extLst>
              <a:ext uri="{FF2B5EF4-FFF2-40B4-BE49-F238E27FC236}">
                <a16:creationId xmlns:a16="http://schemas.microsoft.com/office/drawing/2014/main" id="{C0BEDDF9-D286-4689-AFF8-59D564F67A6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26</a:t>
            </a:r>
          </a:p>
        </p:txBody>
      </p:sp>
      <p:sp>
        <p:nvSpPr>
          <p:cNvPr id="62470" name="Rectangle 3">
            <a:extLst>
              <a:ext uri="{FF2B5EF4-FFF2-40B4-BE49-F238E27FC236}">
                <a16:creationId xmlns:a16="http://schemas.microsoft.com/office/drawing/2014/main" id="{FDB5092B-9E5F-475B-97EF-4A14D6B6F987}"/>
              </a:ext>
            </a:extLst>
          </p:cNvPr>
          <p:cNvSpPr txBox="1">
            <a:spLocks noChangeArrowheads="1"/>
          </p:cNvSpPr>
          <p:nvPr/>
        </p:nvSpPr>
        <p:spPr bwMode="auto">
          <a:xfrm>
            <a:off x="1096963" y="145415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marL="201168" lvl="1" indent="0" defTabSz="914400" eaLnBrk="1" hangingPunct="1">
              <a:buFont typeface="Calibri" panose="020F0502020204030204" pitchFamily="34" charset="0"/>
              <a:buNone/>
              <a:defRPr/>
            </a:pPr>
            <a:r>
              <a:rPr lang="zh-CN" altLang="en-US" sz="2800" dirty="0">
                <a:solidFill>
                  <a:schemeClr val="tx1">
                    <a:lumMod val="75000"/>
                    <a:lumOff val="25000"/>
                  </a:schemeClr>
                </a:solidFill>
                <a:latin typeface="+mn-lt"/>
              </a:rPr>
              <a:t>单通道</a:t>
            </a:r>
            <a:r>
              <a:rPr lang="en-US" altLang="zh-CN" sz="2800" dirty="0">
                <a:solidFill>
                  <a:schemeClr val="tx1">
                    <a:lumMod val="75000"/>
                    <a:lumOff val="25000"/>
                  </a:schemeClr>
                </a:solidFill>
                <a:latin typeface="+mn-lt"/>
              </a:rPr>
              <a:t>/</a:t>
            </a:r>
            <a:r>
              <a:rPr lang="zh-CN" altLang="en-US" sz="2800" dirty="0">
                <a:solidFill>
                  <a:schemeClr val="tx1">
                    <a:lumMod val="75000"/>
                    <a:lumOff val="25000"/>
                  </a:schemeClr>
                </a:solidFill>
                <a:latin typeface="+mn-lt"/>
              </a:rPr>
              <a:t>服务器</a:t>
            </a:r>
          </a:p>
          <a:p>
            <a:pPr marL="750760" lvl="3" indent="-182880" defTabSz="914400" eaLnBrk="1" hangingPunct="1">
              <a:defRPr/>
            </a:pPr>
            <a:r>
              <a:rPr lang="zh-CN" altLang="en-US" dirty="0">
                <a:solidFill>
                  <a:schemeClr val="tx1">
                    <a:lumMod val="75000"/>
                    <a:lumOff val="25000"/>
                  </a:schemeClr>
                </a:solidFill>
                <a:latin typeface="+mn-lt"/>
              </a:rPr>
              <a:t>下飞机</a:t>
            </a:r>
            <a:endParaRPr lang="en-US" altLang="zh-CN" dirty="0">
              <a:solidFill>
                <a:schemeClr val="tx1">
                  <a:lumMod val="75000"/>
                  <a:lumOff val="25000"/>
                </a:schemeClr>
              </a:solidFill>
              <a:latin typeface="+mn-lt"/>
            </a:endParaRPr>
          </a:p>
          <a:p>
            <a:pPr marL="750760" lvl="3" indent="-182880" defTabSz="914400" eaLnBrk="1" hangingPunct="1">
              <a:defRPr/>
            </a:pPr>
            <a:r>
              <a:rPr lang="zh-CN" altLang="en-US" dirty="0">
                <a:solidFill>
                  <a:schemeClr val="tx1">
                    <a:lumMod val="75000"/>
                    <a:lumOff val="25000"/>
                  </a:schemeClr>
                </a:solidFill>
                <a:latin typeface="+mn-lt"/>
              </a:rPr>
              <a:t>访问我的办公室</a:t>
            </a:r>
          </a:p>
          <a:p>
            <a:pPr marL="201168" lvl="1" indent="0" defTabSz="914400" eaLnBrk="1" hangingPunct="1">
              <a:buFont typeface="Calibri" panose="020F0502020204030204" pitchFamily="34" charset="0"/>
              <a:buNone/>
              <a:defRPr/>
            </a:pPr>
            <a:r>
              <a:rPr lang="zh-CN" altLang="en-US" sz="2800" dirty="0">
                <a:solidFill>
                  <a:schemeClr val="tx1">
                    <a:lumMod val="75000"/>
                    <a:lumOff val="25000"/>
                  </a:schemeClr>
                </a:solidFill>
                <a:latin typeface="+mn-lt"/>
              </a:rPr>
              <a:t>多通道</a:t>
            </a:r>
            <a:r>
              <a:rPr lang="en-US" altLang="zh-CN" sz="2800" dirty="0">
                <a:solidFill>
                  <a:schemeClr val="tx1">
                    <a:lumMod val="75000"/>
                    <a:lumOff val="25000"/>
                  </a:schemeClr>
                </a:solidFill>
                <a:latin typeface="+mn-lt"/>
              </a:rPr>
              <a:t>/</a:t>
            </a:r>
            <a:r>
              <a:rPr lang="zh-CN" altLang="en-US" sz="2800" dirty="0">
                <a:solidFill>
                  <a:schemeClr val="tx1">
                    <a:lumMod val="75000"/>
                    <a:lumOff val="25000"/>
                  </a:schemeClr>
                </a:solidFill>
                <a:latin typeface="+mn-lt"/>
              </a:rPr>
              <a:t>服务器</a:t>
            </a:r>
            <a:r>
              <a:rPr lang="zh-CN" altLang="en-US" sz="2000" dirty="0">
                <a:solidFill>
                  <a:schemeClr val="tx1">
                    <a:lumMod val="75000"/>
                    <a:lumOff val="25000"/>
                  </a:schemeClr>
                </a:solidFill>
                <a:latin typeface="+mn-lt"/>
              </a:rPr>
              <a:t>（一个到达通道）</a:t>
            </a:r>
          </a:p>
          <a:p>
            <a:pPr marL="750760" lvl="3" indent="-182880" defTabSz="914400" eaLnBrk="1" hangingPunct="1">
              <a:defRPr/>
            </a:pPr>
            <a:r>
              <a:rPr lang="zh-CN" altLang="en-US" dirty="0">
                <a:solidFill>
                  <a:schemeClr val="tx1">
                    <a:lumMod val="75000"/>
                    <a:lumOff val="25000"/>
                  </a:schemeClr>
                </a:solidFill>
                <a:latin typeface="+mn-lt"/>
              </a:rPr>
              <a:t>银行出纳</a:t>
            </a:r>
            <a:endParaRPr lang="en-US" altLang="zh-CN" dirty="0">
              <a:solidFill>
                <a:schemeClr val="tx1">
                  <a:lumMod val="75000"/>
                  <a:lumOff val="25000"/>
                </a:schemeClr>
              </a:solidFill>
              <a:latin typeface="+mn-lt"/>
            </a:endParaRPr>
          </a:p>
          <a:p>
            <a:pPr marL="750760" lvl="3" indent="-182880" defTabSz="914400" eaLnBrk="1" hangingPunct="1">
              <a:defRPr/>
            </a:pPr>
            <a:r>
              <a:rPr lang="zh-CN" altLang="en-US" dirty="0">
                <a:solidFill>
                  <a:schemeClr val="tx1">
                    <a:lumMod val="75000"/>
                    <a:lumOff val="25000"/>
                  </a:schemeClr>
                </a:solidFill>
                <a:latin typeface="+mn-lt"/>
              </a:rPr>
              <a:t>机场值机柜台</a:t>
            </a:r>
          </a:p>
          <a:p>
            <a:pPr marL="201168" lvl="1" indent="0" defTabSz="914400" eaLnBrk="1" hangingPunct="1">
              <a:buFont typeface="Calibri" panose="020F0502020204030204" pitchFamily="34" charset="0"/>
              <a:buNone/>
              <a:defRPr/>
            </a:pPr>
            <a:r>
              <a:rPr lang="zh-CN" altLang="en-US" sz="2800" dirty="0">
                <a:solidFill>
                  <a:schemeClr val="tx1">
                    <a:lumMod val="75000"/>
                    <a:lumOff val="25000"/>
                  </a:schemeClr>
                </a:solidFill>
                <a:latin typeface="+mn-lt"/>
              </a:rPr>
              <a:t>多通道</a:t>
            </a:r>
            <a:r>
              <a:rPr lang="en-US" altLang="zh-CN" sz="2800" dirty="0">
                <a:solidFill>
                  <a:schemeClr val="tx1">
                    <a:lumMod val="75000"/>
                    <a:lumOff val="25000"/>
                  </a:schemeClr>
                </a:solidFill>
                <a:latin typeface="+mn-lt"/>
              </a:rPr>
              <a:t>/</a:t>
            </a:r>
            <a:r>
              <a:rPr lang="zh-CN" altLang="en-US" sz="2800" dirty="0">
                <a:solidFill>
                  <a:schemeClr val="tx1">
                    <a:lumMod val="75000"/>
                    <a:lumOff val="25000"/>
                  </a:schemeClr>
                </a:solidFill>
                <a:latin typeface="+mn-lt"/>
              </a:rPr>
              <a:t>服务器</a:t>
            </a:r>
            <a:r>
              <a:rPr lang="zh-CN" altLang="en-US" sz="2000" dirty="0">
                <a:solidFill>
                  <a:schemeClr val="tx1">
                    <a:lumMod val="75000"/>
                    <a:lumOff val="25000"/>
                  </a:schemeClr>
                </a:solidFill>
                <a:latin typeface="+mn-lt"/>
              </a:rPr>
              <a:t>（多个到达通道）</a:t>
            </a:r>
          </a:p>
          <a:p>
            <a:pPr marL="750760" lvl="3" indent="-182880" defTabSz="914400" eaLnBrk="1" hangingPunct="1">
              <a:defRPr/>
            </a:pPr>
            <a:r>
              <a:rPr lang="zh-CN" altLang="en-US" dirty="0">
                <a:solidFill>
                  <a:schemeClr val="tx1">
                    <a:lumMod val="75000"/>
                    <a:lumOff val="25000"/>
                  </a:schemeClr>
                </a:solidFill>
                <a:latin typeface="+mn-lt"/>
              </a:rPr>
              <a:t>杂货店</a:t>
            </a:r>
            <a:r>
              <a:rPr lang="en-US" altLang="zh-CN" dirty="0">
                <a:solidFill>
                  <a:schemeClr val="tx1">
                    <a:lumMod val="75000"/>
                    <a:lumOff val="25000"/>
                  </a:schemeClr>
                </a:solidFill>
                <a:latin typeface="+mn-lt"/>
              </a:rPr>
              <a:t>/</a:t>
            </a:r>
            <a:r>
              <a:rPr lang="zh-CN" altLang="en-US" dirty="0">
                <a:solidFill>
                  <a:schemeClr val="tx1">
                    <a:lumMod val="75000"/>
                    <a:lumOff val="25000"/>
                  </a:schemeClr>
                </a:solidFill>
                <a:latin typeface="+mn-lt"/>
              </a:rPr>
              <a:t>零售店（</a:t>
            </a:r>
            <a:r>
              <a:rPr lang="zh-CN" altLang="en-US" dirty="0"/>
              <a:t>劳氏</a:t>
            </a:r>
            <a:r>
              <a:rPr lang="zh-CN" altLang="en-US" dirty="0">
                <a:solidFill>
                  <a:schemeClr val="tx1">
                    <a:lumMod val="75000"/>
                    <a:lumOff val="25000"/>
                  </a:schemeClr>
                </a:solidFill>
                <a:latin typeface="+mn-lt"/>
              </a:rPr>
              <a:t>，沃尔玛）</a:t>
            </a:r>
            <a:endParaRPr lang="en-US" altLang="zh-CN" dirty="0">
              <a:solidFill>
                <a:schemeClr val="tx1">
                  <a:lumMod val="75000"/>
                  <a:lumOff val="25000"/>
                </a:schemeClr>
              </a:solidFill>
              <a:latin typeface="+mn-lt"/>
            </a:endParaRPr>
          </a:p>
          <a:p>
            <a:pPr marL="750760" lvl="3" indent="-182880" defTabSz="914400" eaLnBrk="1" hangingPunct="1">
              <a:defRPr/>
            </a:pPr>
            <a:r>
              <a:rPr lang="zh-CN" altLang="en-US" dirty="0">
                <a:solidFill>
                  <a:schemeClr val="tx1">
                    <a:lumMod val="75000"/>
                    <a:lumOff val="25000"/>
                  </a:schemeClr>
                </a:solidFill>
                <a:latin typeface="+mn-lt"/>
              </a:rPr>
              <a:t>麦当劳</a:t>
            </a:r>
            <a:endParaRPr lang="en-US" altLang="zh-CN" dirty="0">
              <a:solidFill>
                <a:schemeClr val="tx1">
                  <a:lumMod val="75000"/>
                  <a:lumOff val="25000"/>
                </a:schemeClr>
              </a:solidFill>
              <a:latin typeface="+mn-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4BC04-7643-4079-867C-C8DD78FEDA16}"/>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队列表示</a:t>
            </a:r>
          </a:p>
        </p:txBody>
      </p:sp>
      <p:sp>
        <p:nvSpPr>
          <p:cNvPr id="64515" name="Date Placeholder 3">
            <a:extLst>
              <a:ext uri="{FF2B5EF4-FFF2-40B4-BE49-F238E27FC236}">
                <a16:creationId xmlns:a16="http://schemas.microsoft.com/office/drawing/2014/main" id="{84A77A82-0453-406D-A822-6F414C7DBCD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64516" name="Footer Placeholder 4">
            <a:extLst>
              <a:ext uri="{FF2B5EF4-FFF2-40B4-BE49-F238E27FC236}">
                <a16:creationId xmlns:a16="http://schemas.microsoft.com/office/drawing/2014/main" id="{DB144C59-03A3-4B3E-842B-EB1909512A5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64517" name="Slide Number Placeholder 5">
            <a:extLst>
              <a:ext uri="{FF2B5EF4-FFF2-40B4-BE49-F238E27FC236}">
                <a16:creationId xmlns:a16="http://schemas.microsoft.com/office/drawing/2014/main" id="{D3485B8B-CE02-4A0D-B945-7BE1D403EBF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27</a:t>
            </a:r>
          </a:p>
        </p:txBody>
      </p:sp>
      <p:sp>
        <p:nvSpPr>
          <p:cNvPr id="64518" name="Rectangle 3">
            <a:extLst>
              <a:ext uri="{FF2B5EF4-FFF2-40B4-BE49-F238E27FC236}">
                <a16:creationId xmlns:a16="http://schemas.microsoft.com/office/drawing/2014/main" id="{7B11E2B6-E5EF-42AB-8A5A-94504371A65C}"/>
              </a:ext>
            </a:extLst>
          </p:cNvPr>
          <p:cNvSpPr txBox="1">
            <a:spLocks noChangeArrowheads="1"/>
          </p:cNvSpPr>
          <p:nvPr/>
        </p:nvSpPr>
        <p:spPr bwMode="auto">
          <a:xfrm>
            <a:off x="914400" y="1600200"/>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defRPr/>
            </a:pPr>
            <a:endParaRPr lang="en-US" altLang="zh-CN" dirty="0"/>
          </a:p>
          <a:p>
            <a:pPr defTabSz="914400" eaLnBrk="1" hangingPunct="1">
              <a:defRPr/>
            </a:pPr>
            <a:endParaRPr lang="en-US" altLang="zh-CN" dirty="0"/>
          </a:p>
          <a:p>
            <a:pPr defTabSz="914400" eaLnBrk="1" hangingPunct="1">
              <a:defRPr/>
            </a:pPr>
            <a:endParaRPr lang="en-US" altLang="zh-CN" dirty="0"/>
          </a:p>
          <a:p>
            <a:pPr defTabSz="914400" eaLnBrk="1" hangingPunct="1">
              <a:defRPr/>
            </a:pPr>
            <a:endParaRPr lang="en-US" altLang="zh-CN" sz="2400" dirty="0">
              <a:solidFill>
                <a:schemeClr val="tx1">
                  <a:lumMod val="75000"/>
                  <a:lumOff val="25000"/>
                </a:schemeClr>
              </a:solidFill>
              <a:latin typeface="+mn-lt"/>
            </a:endParaRPr>
          </a:p>
          <a:p>
            <a:pPr defTabSz="914400" eaLnBrk="1" hangingPunct="1">
              <a:defRPr/>
            </a:pPr>
            <a:endParaRPr lang="en-US" altLang="zh-CN" sz="2400" dirty="0">
              <a:solidFill>
                <a:schemeClr val="tx1">
                  <a:lumMod val="75000"/>
                  <a:lumOff val="25000"/>
                </a:schemeClr>
              </a:solidFill>
              <a:latin typeface="+mn-lt"/>
            </a:endParaRPr>
          </a:p>
          <a:p>
            <a:pPr marL="0" indent="0" defTabSz="914400" eaLnBrk="1" hangingPunct="1">
              <a:buFont typeface="Calibri" panose="020F0502020204030204" pitchFamily="34" charset="0"/>
              <a:buNone/>
              <a:defRPr/>
            </a:pPr>
            <a:r>
              <a:rPr lang="zh-CN" altLang="en-US" dirty="0"/>
              <a:t>符号</a:t>
            </a:r>
          </a:p>
          <a:p>
            <a:pPr marL="384048" lvl="1" indent="-182880" defTabSz="914400" eaLnBrk="1" hangingPunct="1">
              <a:defRPr/>
            </a:pPr>
            <a:r>
              <a:rPr lang="zh-CN" altLang="en-US" dirty="0">
                <a:solidFill>
                  <a:schemeClr val="tx1">
                    <a:lumMod val="75000"/>
                    <a:lumOff val="25000"/>
                  </a:schemeClr>
                </a:solidFill>
                <a:latin typeface="+mn-lt"/>
              </a:rPr>
              <a:t> </a:t>
            </a:r>
            <a:r>
              <a:rPr lang="en-US" altLang="zh-CN" dirty="0">
                <a:solidFill>
                  <a:schemeClr val="tx1">
                    <a:lumMod val="75000"/>
                    <a:lumOff val="25000"/>
                  </a:schemeClr>
                </a:solidFill>
                <a:latin typeface="+mn-lt"/>
              </a:rPr>
              <a:t>D/D/1</a:t>
            </a:r>
            <a:r>
              <a:rPr lang="zh-CN" altLang="en-US" dirty="0">
                <a:solidFill>
                  <a:schemeClr val="tx1">
                    <a:lumMod val="75000"/>
                    <a:lumOff val="25000"/>
                  </a:schemeClr>
                </a:solidFill>
                <a:latin typeface="+mn-lt"/>
              </a:rPr>
              <a:t>，</a:t>
            </a:r>
            <a:r>
              <a:rPr lang="en-US" altLang="zh-CN" dirty="0">
                <a:solidFill>
                  <a:schemeClr val="tx1">
                    <a:lumMod val="75000"/>
                    <a:lumOff val="25000"/>
                  </a:schemeClr>
                </a:solidFill>
                <a:latin typeface="+mn-lt"/>
              </a:rPr>
              <a:t>M/D/1</a:t>
            </a:r>
            <a:r>
              <a:rPr lang="zh-CN" altLang="en-US" dirty="0">
                <a:solidFill>
                  <a:schemeClr val="tx1">
                    <a:lumMod val="75000"/>
                    <a:lumOff val="25000"/>
                  </a:schemeClr>
                </a:solidFill>
                <a:latin typeface="+mn-lt"/>
              </a:rPr>
              <a:t>，</a:t>
            </a:r>
            <a:r>
              <a:rPr lang="en-US" altLang="zh-CN" dirty="0">
                <a:solidFill>
                  <a:schemeClr val="tx1">
                    <a:lumMod val="75000"/>
                    <a:lumOff val="25000"/>
                  </a:schemeClr>
                </a:solidFill>
                <a:latin typeface="+mn-lt"/>
              </a:rPr>
              <a:t>M/M/1</a:t>
            </a:r>
            <a:r>
              <a:rPr lang="zh-CN" altLang="en-US" dirty="0">
                <a:solidFill>
                  <a:schemeClr val="tx1">
                    <a:lumMod val="75000"/>
                    <a:lumOff val="25000"/>
                  </a:schemeClr>
                </a:solidFill>
                <a:latin typeface="+mn-lt"/>
              </a:rPr>
              <a:t>，</a:t>
            </a:r>
            <a:r>
              <a:rPr lang="en-US" altLang="zh-CN" dirty="0">
                <a:solidFill>
                  <a:schemeClr val="tx1">
                    <a:lumMod val="75000"/>
                    <a:lumOff val="25000"/>
                  </a:schemeClr>
                </a:solidFill>
                <a:latin typeface="+mn-lt"/>
              </a:rPr>
              <a:t>M/M/N </a:t>
            </a:r>
          </a:p>
          <a:p>
            <a:pPr marL="384048" lvl="1" indent="-182880" defTabSz="914400" eaLnBrk="1" hangingPunct="1">
              <a:defRPr/>
            </a:pPr>
            <a:r>
              <a:rPr lang="en-US" altLang="zh-CN" dirty="0">
                <a:solidFill>
                  <a:schemeClr val="tx1">
                    <a:lumMod val="75000"/>
                    <a:lumOff val="25000"/>
                  </a:schemeClr>
                </a:solidFill>
                <a:latin typeface="+mn-lt"/>
              </a:rPr>
              <a:t> D = </a:t>
            </a:r>
            <a:r>
              <a:rPr lang="zh-CN" altLang="en-US" dirty="0">
                <a:solidFill>
                  <a:schemeClr val="tx1">
                    <a:lumMod val="75000"/>
                    <a:lumOff val="25000"/>
                  </a:schemeClr>
                </a:solidFill>
                <a:latin typeface="+mn-lt"/>
              </a:rPr>
              <a:t>确定性（均匀分布）</a:t>
            </a:r>
          </a:p>
          <a:p>
            <a:pPr marL="384048" lvl="1" indent="-182880" defTabSz="914400" eaLnBrk="1" hangingPunct="1">
              <a:defRPr/>
            </a:pPr>
            <a:r>
              <a:rPr lang="zh-CN" altLang="en-US" dirty="0">
                <a:solidFill>
                  <a:schemeClr val="tx1">
                    <a:lumMod val="75000"/>
                    <a:lumOff val="25000"/>
                  </a:schemeClr>
                </a:solidFill>
                <a:latin typeface="+mn-lt"/>
              </a:rPr>
              <a:t> </a:t>
            </a:r>
            <a:r>
              <a:rPr lang="en-US" altLang="zh-CN" dirty="0">
                <a:solidFill>
                  <a:schemeClr val="tx1">
                    <a:lumMod val="75000"/>
                    <a:lumOff val="25000"/>
                  </a:schemeClr>
                </a:solidFill>
                <a:latin typeface="+mn-lt"/>
              </a:rPr>
              <a:t>M = </a:t>
            </a:r>
            <a:r>
              <a:rPr lang="zh-CN" altLang="en-US" dirty="0">
                <a:solidFill>
                  <a:schemeClr val="tx1">
                    <a:lumMod val="75000"/>
                    <a:lumOff val="25000"/>
                  </a:schemeClr>
                </a:solidFill>
                <a:latin typeface="+mn-lt"/>
              </a:rPr>
              <a:t>随机（指数分布）</a:t>
            </a:r>
            <a:endParaRPr lang="en-US" altLang="zh-CN" dirty="0">
              <a:solidFill>
                <a:schemeClr val="tx1">
                  <a:lumMod val="75000"/>
                  <a:lumOff val="25000"/>
                </a:schemeClr>
              </a:solidFill>
              <a:latin typeface="+mn-lt"/>
            </a:endParaRPr>
          </a:p>
        </p:txBody>
      </p:sp>
      <p:graphicFrame>
        <p:nvGraphicFramePr>
          <p:cNvPr id="64519" name="Object 2">
            <a:extLst>
              <a:ext uri="{FF2B5EF4-FFF2-40B4-BE49-F238E27FC236}">
                <a16:creationId xmlns:a16="http://schemas.microsoft.com/office/drawing/2014/main" id="{368FB55E-577D-4E5E-B871-339C286D60E9}"/>
              </a:ext>
            </a:extLst>
          </p:cNvPr>
          <p:cNvGraphicFramePr>
            <a:graphicFrameLocks noChangeAspect="1"/>
          </p:cNvGraphicFramePr>
          <p:nvPr/>
        </p:nvGraphicFramePr>
        <p:xfrm>
          <a:off x="3810000" y="2819400"/>
          <a:ext cx="1617663" cy="492125"/>
        </p:xfrm>
        <a:graphic>
          <a:graphicData uri="http://schemas.openxmlformats.org/presentationml/2006/ole">
            <mc:AlternateContent xmlns:mc="http://schemas.openxmlformats.org/markup-compatibility/2006">
              <mc:Choice xmlns:v="urn:schemas-microsoft-com:vml" Requires="v">
                <p:oleObj spid="_x0000_s64545" name="Equation" r:id="rId4" imgW="583693" imgH="177646" progId="Equation.3">
                  <p:embed/>
                </p:oleObj>
              </mc:Choice>
              <mc:Fallback>
                <p:oleObj name="Equation" r:id="rId4" imgW="583693" imgH="177646"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2819400"/>
                        <a:ext cx="161766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20" name="Text Box 5">
            <a:extLst>
              <a:ext uri="{FF2B5EF4-FFF2-40B4-BE49-F238E27FC236}">
                <a16:creationId xmlns:a16="http://schemas.microsoft.com/office/drawing/2014/main" id="{229D3A26-97E0-46B8-9774-47F95D5C2F01}"/>
              </a:ext>
            </a:extLst>
          </p:cNvPr>
          <p:cNvSpPr txBox="1">
            <a:spLocks noChangeArrowheads="1"/>
          </p:cNvSpPr>
          <p:nvPr/>
        </p:nvSpPr>
        <p:spPr bwMode="auto">
          <a:xfrm>
            <a:off x="1905000" y="213360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a:latin typeface="Arial" panose="020B0604020202020204" pitchFamily="34" charset="0"/>
              </a:rPr>
              <a:t>到达类型</a:t>
            </a:r>
            <a:endParaRPr lang="en-US" altLang="zh-CN">
              <a:latin typeface="Arial" panose="020B0604020202020204" pitchFamily="34" charset="0"/>
            </a:endParaRPr>
          </a:p>
        </p:txBody>
      </p:sp>
      <p:sp>
        <p:nvSpPr>
          <p:cNvPr id="64521" name="Line 6">
            <a:extLst>
              <a:ext uri="{FF2B5EF4-FFF2-40B4-BE49-F238E27FC236}">
                <a16:creationId xmlns:a16="http://schemas.microsoft.com/office/drawing/2014/main" id="{A33672E5-CE85-42B5-B02E-610ECFFE67E0}"/>
              </a:ext>
            </a:extLst>
          </p:cNvPr>
          <p:cNvSpPr>
            <a:spLocks noChangeShapeType="1"/>
          </p:cNvSpPr>
          <p:nvPr/>
        </p:nvSpPr>
        <p:spPr bwMode="auto">
          <a:xfrm>
            <a:off x="3200400" y="23622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2" name="Line 7">
            <a:extLst>
              <a:ext uri="{FF2B5EF4-FFF2-40B4-BE49-F238E27FC236}">
                <a16:creationId xmlns:a16="http://schemas.microsoft.com/office/drawing/2014/main" id="{BB7C2A09-9401-41BE-A928-5B1333260277}"/>
              </a:ext>
            </a:extLst>
          </p:cNvPr>
          <p:cNvSpPr>
            <a:spLocks noChangeShapeType="1"/>
          </p:cNvSpPr>
          <p:nvPr/>
        </p:nvSpPr>
        <p:spPr bwMode="auto">
          <a:xfrm>
            <a:off x="3581400" y="2362200"/>
            <a:ext cx="381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23" name="Text Box 8">
            <a:extLst>
              <a:ext uri="{FF2B5EF4-FFF2-40B4-BE49-F238E27FC236}">
                <a16:creationId xmlns:a16="http://schemas.microsoft.com/office/drawing/2014/main" id="{61C620C0-5F97-499A-8B60-947E9630D78D}"/>
              </a:ext>
            </a:extLst>
          </p:cNvPr>
          <p:cNvSpPr txBox="1">
            <a:spLocks noChangeArrowheads="1"/>
          </p:cNvSpPr>
          <p:nvPr/>
        </p:nvSpPr>
        <p:spPr bwMode="auto">
          <a:xfrm>
            <a:off x="5334000" y="358140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a:latin typeface="Arial" panose="020B0604020202020204" pitchFamily="34" charset="0"/>
              </a:rPr>
              <a:t>离开类型</a:t>
            </a:r>
            <a:endParaRPr lang="en-US" altLang="zh-CN">
              <a:latin typeface="Arial" panose="020B0604020202020204" pitchFamily="34" charset="0"/>
            </a:endParaRPr>
          </a:p>
        </p:txBody>
      </p:sp>
      <p:sp>
        <p:nvSpPr>
          <p:cNvPr id="64524" name="Line 9">
            <a:extLst>
              <a:ext uri="{FF2B5EF4-FFF2-40B4-BE49-F238E27FC236}">
                <a16:creationId xmlns:a16="http://schemas.microsoft.com/office/drawing/2014/main" id="{1C84EFAA-44D8-4C9F-903D-9139B96CCF68}"/>
              </a:ext>
            </a:extLst>
          </p:cNvPr>
          <p:cNvSpPr>
            <a:spLocks noChangeShapeType="1"/>
          </p:cNvSpPr>
          <p:nvPr/>
        </p:nvSpPr>
        <p:spPr bwMode="auto">
          <a:xfrm>
            <a:off x="5029200" y="38100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5" name="Line 10">
            <a:extLst>
              <a:ext uri="{FF2B5EF4-FFF2-40B4-BE49-F238E27FC236}">
                <a16:creationId xmlns:a16="http://schemas.microsoft.com/office/drawing/2014/main" id="{119D4083-8172-48B1-8AB1-DC409CAE68AC}"/>
              </a:ext>
            </a:extLst>
          </p:cNvPr>
          <p:cNvSpPr>
            <a:spLocks noChangeShapeType="1"/>
          </p:cNvSpPr>
          <p:nvPr/>
        </p:nvSpPr>
        <p:spPr bwMode="auto">
          <a:xfrm flipH="1" flipV="1">
            <a:off x="4572000" y="3276600"/>
            <a:ext cx="457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26" name="Text Box 11">
            <a:extLst>
              <a:ext uri="{FF2B5EF4-FFF2-40B4-BE49-F238E27FC236}">
                <a16:creationId xmlns:a16="http://schemas.microsoft.com/office/drawing/2014/main" id="{357E3BF5-682A-4B88-8F9A-261173EF08A0}"/>
              </a:ext>
            </a:extLst>
          </p:cNvPr>
          <p:cNvSpPr txBox="1">
            <a:spLocks noChangeArrowheads="1"/>
          </p:cNvSpPr>
          <p:nvPr/>
        </p:nvSpPr>
        <p:spPr bwMode="auto">
          <a:xfrm>
            <a:off x="5715000" y="1828800"/>
            <a:ext cx="1338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a:latin typeface="Arial" panose="020B0604020202020204" pitchFamily="34" charset="0"/>
              </a:rPr>
              <a:t>离开通道数</a:t>
            </a:r>
            <a:endParaRPr lang="en-US" altLang="zh-CN">
              <a:latin typeface="Arial" panose="020B0604020202020204" pitchFamily="34" charset="0"/>
            </a:endParaRPr>
          </a:p>
        </p:txBody>
      </p:sp>
      <p:sp>
        <p:nvSpPr>
          <p:cNvPr id="64527" name="Line 12">
            <a:extLst>
              <a:ext uri="{FF2B5EF4-FFF2-40B4-BE49-F238E27FC236}">
                <a16:creationId xmlns:a16="http://schemas.microsoft.com/office/drawing/2014/main" id="{2A0ED371-7FCA-403C-B341-99DC9173A2F4}"/>
              </a:ext>
            </a:extLst>
          </p:cNvPr>
          <p:cNvSpPr>
            <a:spLocks noChangeShapeType="1"/>
          </p:cNvSpPr>
          <p:nvPr/>
        </p:nvSpPr>
        <p:spPr bwMode="auto">
          <a:xfrm flipH="1">
            <a:off x="5410200" y="20574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8" name="Line 13">
            <a:extLst>
              <a:ext uri="{FF2B5EF4-FFF2-40B4-BE49-F238E27FC236}">
                <a16:creationId xmlns:a16="http://schemas.microsoft.com/office/drawing/2014/main" id="{C70FA5EC-DA40-4802-A10B-DC196C715CF2}"/>
              </a:ext>
            </a:extLst>
          </p:cNvPr>
          <p:cNvSpPr>
            <a:spLocks noChangeShapeType="1"/>
          </p:cNvSpPr>
          <p:nvPr/>
        </p:nvSpPr>
        <p:spPr bwMode="auto">
          <a:xfrm flipH="1">
            <a:off x="5257800" y="2057400"/>
            <a:ext cx="152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86F41-937B-4887-A8FB-7CEA6E33A445}"/>
              </a:ext>
            </a:extLst>
          </p:cNvPr>
          <p:cNvSpPr>
            <a:spLocks noGrp="1"/>
          </p:cNvSpPr>
          <p:nvPr>
            <p:ph type="title"/>
          </p:nvPr>
        </p:nvSpPr>
        <p:spPr/>
        <p:txBody>
          <a:bodyPr wrap="square" numCol="1" anchorCtr="0" compatLnSpc="1">
            <a:prstTxWarp prst="textNoShape">
              <a:avLst/>
            </a:prstTxWarp>
          </a:bodyPr>
          <a:lstStyle/>
          <a:p>
            <a:pPr eaLnBrk="1" hangingPunct="1">
              <a:defRPr/>
            </a:pPr>
            <a:r>
              <a:rPr lang="en-US" altLang="zh-CN" dirty="0"/>
              <a:t>D/D/1</a:t>
            </a:r>
            <a:r>
              <a:rPr lang="zh-CN" altLang="en-US" dirty="0"/>
              <a:t>队列</a:t>
            </a:r>
          </a:p>
        </p:txBody>
      </p:sp>
      <p:sp>
        <p:nvSpPr>
          <p:cNvPr id="66563" name="Date Placeholder 3">
            <a:extLst>
              <a:ext uri="{FF2B5EF4-FFF2-40B4-BE49-F238E27FC236}">
                <a16:creationId xmlns:a16="http://schemas.microsoft.com/office/drawing/2014/main" id="{B052C191-7C0E-4797-8624-09A3EC1CA6E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66564" name="Footer Placeholder 4">
            <a:extLst>
              <a:ext uri="{FF2B5EF4-FFF2-40B4-BE49-F238E27FC236}">
                <a16:creationId xmlns:a16="http://schemas.microsoft.com/office/drawing/2014/main" id="{858BF2F9-7E92-4DD0-A623-38FAEB29839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66565" name="Slide Number Placeholder 5">
            <a:extLst>
              <a:ext uri="{FF2B5EF4-FFF2-40B4-BE49-F238E27FC236}">
                <a16:creationId xmlns:a16="http://schemas.microsoft.com/office/drawing/2014/main" id="{C0DCB269-B843-4029-8BAE-B3CBFA57D1E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28</a:t>
            </a:r>
          </a:p>
        </p:txBody>
      </p:sp>
      <p:pic>
        <p:nvPicPr>
          <p:cNvPr id="66566" name="Picture 5" descr="F05_07">
            <a:extLst>
              <a:ext uri="{FF2B5EF4-FFF2-40B4-BE49-F238E27FC236}">
                <a16:creationId xmlns:a16="http://schemas.microsoft.com/office/drawing/2014/main" id="{C108630E-D76F-4588-9A7B-B078DF456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6513" y="1309688"/>
            <a:ext cx="5334000" cy="496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7" name="Text Box 6">
            <a:extLst>
              <a:ext uri="{FF2B5EF4-FFF2-40B4-BE49-F238E27FC236}">
                <a16:creationId xmlns:a16="http://schemas.microsoft.com/office/drawing/2014/main" id="{AC2A343C-F668-4CC7-B2BC-129C3D293825}"/>
              </a:ext>
            </a:extLst>
          </p:cNvPr>
          <p:cNvSpPr txBox="1">
            <a:spLocks noChangeArrowheads="1"/>
          </p:cNvSpPr>
          <p:nvPr/>
        </p:nvSpPr>
        <p:spPr bwMode="auto">
          <a:xfrm>
            <a:off x="1662113" y="4551363"/>
            <a:ext cx="94138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1200" dirty="0"/>
              <a:t>480</a:t>
            </a:r>
            <a:r>
              <a:rPr lang="zh-CN" altLang="en-US" sz="1200" dirty="0"/>
              <a:t>辆</a:t>
            </a:r>
            <a:r>
              <a:rPr lang="en-US" altLang="zh-CN" sz="1200" dirty="0"/>
              <a:t>/</a:t>
            </a:r>
            <a:r>
              <a:rPr lang="zh-CN" altLang="en-US" sz="1200" dirty="0"/>
              <a:t>小时</a:t>
            </a:r>
            <a:endParaRPr lang="en-US" altLang="zh-CN" sz="1200" dirty="0"/>
          </a:p>
        </p:txBody>
      </p:sp>
      <p:sp>
        <p:nvSpPr>
          <p:cNvPr id="66568" name="Line 7">
            <a:extLst>
              <a:ext uri="{FF2B5EF4-FFF2-40B4-BE49-F238E27FC236}">
                <a16:creationId xmlns:a16="http://schemas.microsoft.com/office/drawing/2014/main" id="{8362F83D-5174-4BD6-9DF8-F8D54360FE8E}"/>
              </a:ext>
            </a:extLst>
          </p:cNvPr>
          <p:cNvSpPr>
            <a:spLocks noChangeShapeType="1"/>
          </p:cNvSpPr>
          <p:nvPr/>
        </p:nvSpPr>
        <p:spPr bwMode="auto">
          <a:xfrm flipV="1">
            <a:off x="2576513" y="4521200"/>
            <a:ext cx="1295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9" name="Text Box 8">
            <a:extLst>
              <a:ext uri="{FF2B5EF4-FFF2-40B4-BE49-F238E27FC236}">
                <a16:creationId xmlns:a16="http://schemas.microsoft.com/office/drawing/2014/main" id="{7A08B5B4-5B03-4151-BB62-CCF579198EDB}"/>
              </a:ext>
            </a:extLst>
          </p:cNvPr>
          <p:cNvSpPr txBox="1">
            <a:spLocks noChangeArrowheads="1"/>
          </p:cNvSpPr>
          <p:nvPr/>
        </p:nvSpPr>
        <p:spPr bwMode="auto">
          <a:xfrm>
            <a:off x="4265613" y="2692400"/>
            <a:ext cx="94138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1200"/>
              <a:t>120</a:t>
            </a:r>
            <a:r>
              <a:rPr lang="zh-CN" altLang="en-US" sz="1200"/>
              <a:t>辆</a:t>
            </a:r>
            <a:r>
              <a:rPr lang="en-US" altLang="zh-CN" sz="1200"/>
              <a:t>/</a:t>
            </a:r>
            <a:r>
              <a:rPr lang="zh-CN" altLang="en-US" sz="1200"/>
              <a:t>小时</a:t>
            </a:r>
            <a:endParaRPr lang="en-US" altLang="zh-CN" sz="1200"/>
          </a:p>
        </p:txBody>
      </p:sp>
      <p:sp>
        <p:nvSpPr>
          <p:cNvPr id="66570" name="Line 9">
            <a:extLst>
              <a:ext uri="{FF2B5EF4-FFF2-40B4-BE49-F238E27FC236}">
                <a16:creationId xmlns:a16="http://schemas.microsoft.com/office/drawing/2014/main" id="{FE4A206F-EEDC-41D0-833E-F5AF6E88FFEB}"/>
              </a:ext>
            </a:extLst>
          </p:cNvPr>
          <p:cNvSpPr>
            <a:spLocks noChangeShapeType="1"/>
          </p:cNvSpPr>
          <p:nvPr/>
        </p:nvSpPr>
        <p:spPr bwMode="auto">
          <a:xfrm>
            <a:off x="5014913" y="2997200"/>
            <a:ext cx="457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1" name="Text Box 10">
            <a:extLst>
              <a:ext uri="{FF2B5EF4-FFF2-40B4-BE49-F238E27FC236}">
                <a16:creationId xmlns:a16="http://schemas.microsoft.com/office/drawing/2014/main" id="{CC02034D-EC03-401C-B90A-6D3525F15B04}"/>
              </a:ext>
            </a:extLst>
          </p:cNvPr>
          <p:cNvSpPr txBox="1">
            <a:spLocks noChangeArrowheads="1"/>
          </p:cNvSpPr>
          <p:nvPr/>
        </p:nvSpPr>
        <p:spPr bwMode="auto">
          <a:xfrm>
            <a:off x="7224713" y="2921000"/>
            <a:ext cx="94138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1200"/>
              <a:t>240</a:t>
            </a:r>
            <a:r>
              <a:rPr lang="zh-CN" altLang="en-US" sz="1200"/>
              <a:t>辆</a:t>
            </a:r>
            <a:r>
              <a:rPr lang="en-US" altLang="zh-CN" sz="1200"/>
              <a:t>/</a:t>
            </a:r>
            <a:r>
              <a:rPr lang="zh-CN" altLang="en-US" sz="1200"/>
              <a:t>小时</a:t>
            </a:r>
            <a:endParaRPr lang="en-US" altLang="zh-CN" sz="1200"/>
          </a:p>
        </p:txBody>
      </p:sp>
      <p:sp>
        <p:nvSpPr>
          <p:cNvPr id="66572" name="Line 11">
            <a:extLst>
              <a:ext uri="{FF2B5EF4-FFF2-40B4-BE49-F238E27FC236}">
                <a16:creationId xmlns:a16="http://schemas.microsoft.com/office/drawing/2014/main" id="{45F548BD-657B-43DB-8107-3C04AD2DD459}"/>
              </a:ext>
            </a:extLst>
          </p:cNvPr>
          <p:cNvSpPr>
            <a:spLocks noChangeShapeType="1"/>
          </p:cNvSpPr>
          <p:nvPr/>
        </p:nvSpPr>
        <p:spPr bwMode="auto">
          <a:xfrm flipH="1">
            <a:off x="6310313" y="3073400"/>
            <a:ext cx="914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07BC8-4E7A-4AA9-A75D-477F92B53B4B}"/>
              </a:ext>
            </a:extLst>
          </p:cNvPr>
          <p:cNvSpPr>
            <a:spLocks noGrp="1"/>
          </p:cNvSpPr>
          <p:nvPr>
            <p:ph type="title"/>
          </p:nvPr>
        </p:nvSpPr>
        <p:spPr/>
        <p:txBody>
          <a:bodyPr wrap="square" numCol="1" anchorCtr="0" compatLnSpc="1">
            <a:prstTxWarp prst="textNoShape">
              <a:avLst/>
            </a:prstTxWarp>
          </a:bodyPr>
          <a:lstStyle/>
          <a:p>
            <a:pPr eaLnBrk="1" hangingPunct="1">
              <a:defRPr/>
            </a:pPr>
            <a:r>
              <a:rPr lang="en-US" altLang="zh-CN" dirty="0"/>
              <a:t>M/D/1</a:t>
            </a:r>
            <a:r>
              <a:rPr lang="zh-CN" altLang="en-US" dirty="0"/>
              <a:t>队列</a:t>
            </a:r>
          </a:p>
        </p:txBody>
      </p:sp>
      <p:sp>
        <p:nvSpPr>
          <p:cNvPr id="68611" name="Date Placeholder 3">
            <a:extLst>
              <a:ext uri="{FF2B5EF4-FFF2-40B4-BE49-F238E27FC236}">
                <a16:creationId xmlns:a16="http://schemas.microsoft.com/office/drawing/2014/main" id="{FB6CE7B6-9E17-4E57-8B3E-EEF69A980FC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68612" name="Footer Placeholder 4">
            <a:extLst>
              <a:ext uri="{FF2B5EF4-FFF2-40B4-BE49-F238E27FC236}">
                <a16:creationId xmlns:a16="http://schemas.microsoft.com/office/drawing/2014/main" id="{D6A78A92-DDCC-46EE-8121-4E435B9494A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68613" name="Slide Number Placeholder 5">
            <a:extLst>
              <a:ext uri="{FF2B5EF4-FFF2-40B4-BE49-F238E27FC236}">
                <a16:creationId xmlns:a16="http://schemas.microsoft.com/office/drawing/2014/main" id="{7863A628-E0CD-440C-AA96-A6F9D07AB62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29</a:t>
            </a:r>
          </a:p>
        </p:txBody>
      </p:sp>
      <p:sp>
        <p:nvSpPr>
          <p:cNvPr id="68614" name="Text Box 13">
            <a:extLst>
              <a:ext uri="{FF2B5EF4-FFF2-40B4-BE49-F238E27FC236}">
                <a16:creationId xmlns:a16="http://schemas.microsoft.com/office/drawing/2014/main" id="{DF363017-2307-4C98-9757-F4787DD4984D}"/>
              </a:ext>
            </a:extLst>
          </p:cNvPr>
          <p:cNvSpPr txBox="1">
            <a:spLocks noChangeArrowheads="1"/>
          </p:cNvSpPr>
          <p:nvPr/>
        </p:nvSpPr>
        <p:spPr bwMode="auto">
          <a:xfrm>
            <a:off x="1096963" y="1268413"/>
            <a:ext cx="8153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000" b="1"/>
              <a:t>给定到达率</a:t>
            </a:r>
            <a:r>
              <a:rPr lang="en-US" altLang="zh-CN" sz="2000" b="1"/>
              <a:t>λ</a:t>
            </a:r>
            <a:r>
              <a:rPr lang="zh-CN" altLang="en-US" sz="2000" b="1"/>
              <a:t>和离开率</a:t>
            </a:r>
            <a:r>
              <a:rPr lang="el-GR" altLang="zh-CN" sz="2000" b="1">
                <a:cs typeface="Arial" panose="020B0604020202020204" pitchFamily="34" charset="0"/>
                <a:sym typeface="Symbol" panose="05050102010706020507" pitchFamily="18" charset="2"/>
              </a:rPr>
              <a:t> </a:t>
            </a:r>
            <a:r>
              <a:rPr lang="zh-CN" altLang="en-US" sz="2000" b="1"/>
              <a:t>，交通强度可定义为</a:t>
            </a:r>
            <a:endParaRPr lang="en-US" altLang="zh-CN" sz="2000" b="1"/>
          </a:p>
        </p:txBody>
      </p:sp>
      <p:graphicFrame>
        <p:nvGraphicFramePr>
          <p:cNvPr id="68615" name="Object 14">
            <a:extLst>
              <a:ext uri="{FF2B5EF4-FFF2-40B4-BE49-F238E27FC236}">
                <a16:creationId xmlns:a16="http://schemas.microsoft.com/office/drawing/2014/main" id="{E736DBB0-D3BA-41B7-B0E1-7FA092DF57E0}"/>
              </a:ext>
            </a:extLst>
          </p:cNvPr>
          <p:cNvGraphicFramePr>
            <a:graphicFrameLocks noChangeAspect="1"/>
          </p:cNvGraphicFramePr>
          <p:nvPr/>
        </p:nvGraphicFramePr>
        <p:xfrm>
          <a:off x="1343025" y="1662113"/>
          <a:ext cx="873125" cy="847725"/>
        </p:xfrm>
        <a:graphic>
          <a:graphicData uri="http://schemas.openxmlformats.org/presentationml/2006/ole">
            <mc:AlternateContent xmlns:mc="http://schemas.openxmlformats.org/markup-compatibility/2006">
              <mc:Choice xmlns:v="urn:schemas-microsoft-com:vml" Requires="v">
                <p:oleObj spid="_x0000_s68686" name="Equation" r:id="rId4" imgW="431613" imgH="418918" progId="Equation.3">
                  <p:embed/>
                </p:oleObj>
              </mc:Choice>
              <mc:Fallback>
                <p:oleObj name="Equation" r:id="rId4" imgW="431613" imgH="418918"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3025" y="1662113"/>
                        <a:ext cx="8731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6" name="Text Box 15">
            <a:extLst>
              <a:ext uri="{FF2B5EF4-FFF2-40B4-BE49-F238E27FC236}">
                <a16:creationId xmlns:a16="http://schemas.microsoft.com/office/drawing/2014/main" id="{6DAB5C40-68B7-486A-BC36-28ACBEE291A4}"/>
              </a:ext>
            </a:extLst>
          </p:cNvPr>
          <p:cNvSpPr txBox="1">
            <a:spLocks noChangeArrowheads="1"/>
          </p:cNvSpPr>
          <p:nvPr/>
        </p:nvSpPr>
        <p:spPr bwMode="auto">
          <a:xfrm>
            <a:off x="1096963" y="2535238"/>
            <a:ext cx="815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000" b="1"/>
              <a:t>假设</a:t>
            </a:r>
            <a:r>
              <a:rPr lang="en-US" altLang="zh-CN" sz="2000" b="1">
                <a:sym typeface="Symbol" panose="05050102010706020507" pitchFamily="18" charset="2"/>
              </a:rPr>
              <a:t>&lt;1 </a:t>
            </a:r>
            <a:r>
              <a:rPr lang="zh-CN" altLang="en-US" sz="2000" b="1"/>
              <a:t>，则车辆中的平均排队长度为</a:t>
            </a:r>
            <a:endParaRPr lang="en-US" altLang="zh-CN" sz="2000" b="1">
              <a:sym typeface="Symbol" panose="05050102010706020507" pitchFamily="18" charset="2"/>
            </a:endParaRPr>
          </a:p>
        </p:txBody>
      </p:sp>
      <p:graphicFrame>
        <p:nvGraphicFramePr>
          <p:cNvPr id="68617" name="Object 10">
            <a:extLst>
              <a:ext uri="{FF2B5EF4-FFF2-40B4-BE49-F238E27FC236}">
                <a16:creationId xmlns:a16="http://schemas.microsoft.com/office/drawing/2014/main" id="{CD64B77B-33A3-422E-AD0C-A64A41E66EFA}"/>
              </a:ext>
            </a:extLst>
          </p:cNvPr>
          <p:cNvGraphicFramePr>
            <a:graphicFrameLocks noChangeAspect="1"/>
          </p:cNvGraphicFramePr>
          <p:nvPr/>
        </p:nvGraphicFramePr>
        <p:xfrm>
          <a:off x="1343025" y="2955925"/>
          <a:ext cx="1416050" cy="760413"/>
        </p:xfrm>
        <a:graphic>
          <a:graphicData uri="http://schemas.openxmlformats.org/presentationml/2006/ole">
            <mc:AlternateContent xmlns:mc="http://schemas.openxmlformats.org/markup-compatibility/2006">
              <mc:Choice xmlns:v="urn:schemas-microsoft-com:vml" Requires="v">
                <p:oleObj spid="_x0000_s68687" name="Equation" r:id="rId6" imgW="825142" imgH="444307" progId="Equation.3">
                  <p:embed/>
                </p:oleObj>
              </mc:Choice>
              <mc:Fallback>
                <p:oleObj name="Equation" r:id="rId6" imgW="825142" imgH="444307"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3025" y="2955925"/>
                        <a:ext cx="141605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8" name="Text Box 16">
            <a:extLst>
              <a:ext uri="{FF2B5EF4-FFF2-40B4-BE49-F238E27FC236}">
                <a16:creationId xmlns:a16="http://schemas.microsoft.com/office/drawing/2014/main" id="{7F54D92A-08A7-4420-9ABD-BB32D036210E}"/>
              </a:ext>
            </a:extLst>
          </p:cNvPr>
          <p:cNvSpPr txBox="1">
            <a:spLocks noChangeArrowheads="1"/>
          </p:cNvSpPr>
          <p:nvPr/>
        </p:nvSpPr>
        <p:spPr bwMode="auto">
          <a:xfrm>
            <a:off x="1096963" y="3865563"/>
            <a:ext cx="815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000" b="1"/>
              <a:t>队列中的平均等待时间（以每辆车的单位时间为单位）为</a:t>
            </a:r>
            <a:endParaRPr lang="en-US" altLang="zh-CN" sz="2000" b="1">
              <a:sym typeface="Symbol" panose="05050102010706020507" pitchFamily="18" charset="2"/>
            </a:endParaRPr>
          </a:p>
        </p:txBody>
      </p:sp>
      <p:graphicFrame>
        <p:nvGraphicFramePr>
          <p:cNvPr id="68619" name="Object 11">
            <a:extLst>
              <a:ext uri="{FF2B5EF4-FFF2-40B4-BE49-F238E27FC236}">
                <a16:creationId xmlns:a16="http://schemas.microsoft.com/office/drawing/2014/main" id="{8F5F7B92-A542-4305-B51D-E1F9B88E006A}"/>
              </a:ext>
            </a:extLst>
          </p:cNvPr>
          <p:cNvGraphicFramePr>
            <a:graphicFrameLocks noChangeAspect="1"/>
          </p:cNvGraphicFramePr>
          <p:nvPr/>
        </p:nvGraphicFramePr>
        <p:xfrm>
          <a:off x="1343025" y="4321175"/>
          <a:ext cx="1636713" cy="749300"/>
        </p:xfrm>
        <a:graphic>
          <a:graphicData uri="http://schemas.openxmlformats.org/presentationml/2006/ole">
            <mc:AlternateContent xmlns:mc="http://schemas.openxmlformats.org/markup-compatibility/2006">
              <mc:Choice xmlns:v="urn:schemas-microsoft-com:vml" Requires="v">
                <p:oleObj spid="_x0000_s68688" name="Equation" r:id="rId8" imgW="914400" imgH="419100" progId="Equation.3">
                  <p:embed/>
                </p:oleObj>
              </mc:Choice>
              <mc:Fallback>
                <p:oleObj name="Equation" r:id="rId8" imgW="914400" imgH="4191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43025" y="4321175"/>
                        <a:ext cx="163671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20" name="Text Box 17">
            <a:extLst>
              <a:ext uri="{FF2B5EF4-FFF2-40B4-BE49-F238E27FC236}">
                <a16:creationId xmlns:a16="http://schemas.microsoft.com/office/drawing/2014/main" id="{02680901-2822-4D36-8C3F-12AF8799DA37}"/>
              </a:ext>
            </a:extLst>
          </p:cNvPr>
          <p:cNvSpPr txBox="1">
            <a:spLocks noChangeArrowheads="1"/>
          </p:cNvSpPr>
          <p:nvPr/>
        </p:nvSpPr>
        <p:spPr bwMode="auto">
          <a:xfrm>
            <a:off x="1096963" y="5129213"/>
            <a:ext cx="815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000" b="1"/>
              <a:t>在系统中花费的平均时间（以每辆车的单位时间为单位）为</a:t>
            </a:r>
            <a:endParaRPr lang="en-US" altLang="zh-CN" sz="2000" b="1">
              <a:sym typeface="Symbol" panose="05050102010706020507" pitchFamily="18" charset="2"/>
            </a:endParaRPr>
          </a:p>
        </p:txBody>
      </p:sp>
      <p:graphicFrame>
        <p:nvGraphicFramePr>
          <p:cNvPr id="68621" name="Object 12">
            <a:extLst>
              <a:ext uri="{FF2B5EF4-FFF2-40B4-BE49-F238E27FC236}">
                <a16:creationId xmlns:a16="http://schemas.microsoft.com/office/drawing/2014/main" id="{8E139278-8DB0-4CEF-A18A-A9236DFD6FC1}"/>
              </a:ext>
            </a:extLst>
          </p:cNvPr>
          <p:cNvGraphicFramePr>
            <a:graphicFrameLocks noChangeAspect="1"/>
          </p:cNvGraphicFramePr>
          <p:nvPr/>
        </p:nvGraphicFramePr>
        <p:xfrm>
          <a:off x="1343025" y="5405438"/>
          <a:ext cx="1792288" cy="868362"/>
        </p:xfrm>
        <a:graphic>
          <a:graphicData uri="http://schemas.openxmlformats.org/presentationml/2006/ole">
            <mc:AlternateContent xmlns:mc="http://schemas.openxmlformats.org/markup-compatibility/2006">
              <mc:Choice xmlns:v="urn:schemas-microsoft-com:vml" Requires="v">
                <p:oleObj spid="_x0000_s68689" name="Equation" r:id="rId10" imgW="863225" imgH="418918" progId="Equation.3">
                  <p:embed/>
                </p:oleObj>
              </mc:Choice>
              <mc:Fallback>
                <p:oleObj name="Equation" r:id="rId10" imgW="863225" imgH="418918"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43025" y="5405438"/>
                        <a:ext cx="1792288"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00D5-D638-4E45-8D38-5988B3482E45}"/>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数据</a:t>
            </a:r>
          </a:p>
        </p:txBody>
      </p:sp>
      <p:sp>
        <p:nvSpPr>
          <p:cNvPr id="15363" name="Content Placeholder 2">
            <a:extLst>
              <a:ext uri="{FF2B5EF4-FFF2-40B4-BE49-F238E27FC236}">
                <a16:creationId xmlns:a16="http://schemas.microsoft.com/office/drawing/2014/main" id="{69AF1CBF-E082-415E-8F38-D63E59E158BF}"/>
              </a:ext>
            </a:extLst>
          </p:cNvPr>
          <p:cNvSpPr>
            <a:spLocks noGrp="1"/>
          </p:cNvSpPr>
          <p:nvPr>
            <p:ph idx="1"/>
          </p:nvPr>
        </p:nvSpPr>
        <p:spPr/>
        <p:txBody>
          <a:bodyPr/>
          <a:lstStyle/>
          <a:p>
            <a:pPr eaLnBrk="1" hangingPunct="1"/>
            <a:endParaRPr lang="en-US" altLang="zh-CN"/>
          </a:p>
          <a:p>
            <a:pPr eaLnBrk="1" hangingPunct="1">
              <a:lnSpc>
                <a:spcPct val="80000"/>
              </a:lnSpc>
              <a:spcBef>
                <a:spcPct val="0"/>
              </a:spcBef>
              <a:spcAft>
                <a:spcPct val="0"/>
              </a:spcAft>
            </a:pPr>
            <a:endParaRPr lang="en-US" altLang="zh-CN" sz="2400">
              <a:solidFill>
                <a:schemeClr val="tx1"/>
              </a:solidFill>
              <a:latin typeface="宋体" panose="02010600030101010101" pitchFamily="2" charset="-122"/>
            </a:endParaRPr>
          </a:p>
        </p:txBody>
      </p:sp>
      <p:sp>
        <p:nvSpPr>
          <p:cNvPr id="15364" name="Date Placeholder 3">
            <a:extLst>
              <a:ext uri="{FF2B5EF4-FFF2-40B4-BE49-F238E27FC236}">
                <a16:creationId xmlns:a16="http://schemas.microsoft.com/office/drawing/2014/main" id="{7BF05DBF-5ABD-4DA9-964C-A5A69740DD1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5365" name="Footer Placeholder 4">
            <a:extLst>
              <a:ext uri="{FF2B5EF4-FFF2-40B4-BE49-F238E27FC236}">
                <a16:creationId xmlns:a16="http://schemas.microsoft.com/office/drawing/2014/main" id="{9531CB4B-7A2F-4980-B8A7-0CD9EC82C76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5366" name="Slide Number Placeholder 5">
            <a:extLst>
              <a:ext uri="{FF2B5EF4-FFF2-40B4-BE49-F238E27FC236}">
                <a16:creationId xmlns:a16="http://schemas.microsoft.com/office/drawing/2014/main" id="{311BE5F9-07FA-40DF-A496-AE39FEC2A5D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a:solidFill>
                  <a:schemeClr val="bg1"/>
                </a:solidFill>
              </a:rPr>
              <a:t>三</a:t>
            </a:r>
            <a:endParaRPr lang="en-US" altLang="zh-CN">
              <a:solidFill>
                <a:schemeClr val="bg1"/>
              </a:solidFill>
            </a:endParaRPr>
          </a:p>
        </p:txBody>
      </p:sp>
      <p:sp>
        <p:nvSpPr>
          <p:cNvPr id="15367" name="矩形 6">
            <a:extLst>
              <a:ext uri="{FF2B5EF4-FFF2-40B4-BE49-F238E27FC236}">
                <a16:creationId xmlns:a16="http://schemas.microsoft.com/office/drawing/2014/main" id="{0E6632D4-30D9-4B8D-A51F-CD0E9EA05195}"/>
              </a:ext>
            </a:extLst>
          </p:cNvPr>
          <p:cNvSpPr>
            <a:spLocks noChangeArrowheads="1"/>
          </p:cNvSpPr>
          <p:nvPr/>
        </p:nvSpPr>
        <p:spPr bwMode="auto">
          <a:xfrm>
            <a:off x="1096963" y="1241425"/>
            <a:ext cx="10115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i="1">
                <a:latin typeface="Times New Roman" panose="02020603050405020304" pitchFamily="18" charset="0"/>
              </a:rPr>
              <a:t>数据是统计学家的原材料，是用来解释现实的数字。</a:t>
            </a:r>
            <a:r>
              <a:rPr lang="en-US" altLang="zh-CN" i="1">
                <a:latin typeface="Times New Roman" panose="02020603050405020304" pitchFamily="18" charset="0"/>
              </a:rPr>
              <a:t>–《</a:t>
            </a:r>
            <a:r>
              <a:rPr lang="zh-CN" altLang="en-US" i="1">
                <a:latin typeface="Times New Roman" panose="02020603050405020304" pitchFamily="18" charset="0"/>
              </a:rPr>
              <a:t>漫画统计学入门</a:t>
            </a:r>
            <a:r>
              <a:rPr lang="en-US" altLang="zh-CN" i="1">
                <a:latin typeface="Times New Roman" panose="02020603050405020304" pitchFamily="18" charset="0"/>
              </a:rPr>
              <a:t>》</a:t>
            </a:r>
            <a:endParaRPr lang="en-US" altLang="zh-CN"/>
          </a:p>
        </p:txBody>
      </p:sp>
      <p:sp>
        <p:nvSpPr>
          <p:cNvPr id="15368" name="矩形 7">
            <a:extLst>
              <a:ext uri="{FF2B5EF4-FFF2-40B4-BE49-F238E27FC236}">
                <a16:creationId xmlns:a16="http://schemas.microsoft.com/office/drawing/2014/main" id="{3B2620F9-A32D-4350-AB8A-BDE48579E6BA}"/>
              </a:ext>
            </a:extLst>
          </p:cNvPr>
          <p:cNvSpPr>
            <a:spLocks noChangeArrowheads="1"/>
          </p:cNvSpPr>
          <p:nvPr/>
        </p:nvSpPr>
        <p:spPr bwMode="auto">
          <a:xfrm>
            <a:off x="1096963" y="2046288"/>
            <a:ext cx="1011555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80000"/>
              </a:lnSpc>
            </a:pPr>
            <a:r>
              <a:rPr lang="zh-CN" altLang="en-US" sz="2400" b="1">
                <a:latin typeface="宋体" panose="02010600030101010101" pitchFamily="2" charset="-122"/>
              </a:rPr>
              <a:t>总体：</a:t>
            </a:r>
            <a:r>
              <a:rPr lang="zh-CN" altLang="en-US" sz="2400">
                <a:latin typeface="宋体" panose="02010600030101010101" pitchFamily="2" charset="-122"/>
              </a:rPr>
              <a:t>所有感兴趣的事物的集合</a:t>
            </a:r>
            <a:endParaRPr lang="en-US" altLang="zh-CN" sz="2400">
              <a:latin typeface="宋体" panose="02010600030101010101" pitchFamily="2" charset="-122"/>
            </a:endParaRPr>
          </a:p>
          <a:p>
            <a:pPr eaLnBrk="1" hangingPunct="1">
              <a:lnSpc>
                <a:spcPct val="80000"/>
              </a:lnSpc>
            </a:pPr>
            <a:r>
              <a:rPr lang="zh-CN" altLang="en-US" sz="2400" b="1">
                <a:latin typeface="宋体" panose="02010600030101010101" pitchFamily="2" charset="-122"/>
              </a:rPr>
              <a:t>样本：</a:t>
            </a:r>
            <a:r>
              <a:rPr lang="zh-CN" altLang="en-US" sz="2400">
                <a:latin typeface="宋体" panose="02010600030101010101" pitchFamily="2" charset="-122"/>
              </a:rPr>
              <a:t>总体的一个子集</a:t>
            </a:r>
          </a:p>
          <a:p>
            <a:pPr eaLnBrk="1" hangingPunct="1">
              <a:lnSpc>
                <a:spcPct val="80000"/>
              </a:lnSpc>
            </a:pPr>
            <a:r>
              <a:rPr lang="zh-CN" altLang="en-US" sz="2400">
                <a:latin typeface="宋体" panose="02010600030101010101" pitchFamily="2" charset="-122"/>
              </a:rPr>
              <a:t> </a:t>
            </a:r>
          </a:p>
          <a:p>
            <a:pPr eaLnBrk="1" hangingPunct="1">
              <a:lnSpc>
                <a:spcPct val="120000"/>
              </a:lnSpc>
            </a:pPr>
            <a:r>
              <a:rPr lang="zh-CN" altLang="en-US" sz="2400" b="1">
                <a:solidFill>
                  <a:schemeClr val="accent2"/>
                </a:solidFill>
                <a:ea typeface="MS PGothic" panose="020B0600070205080204" pitchFamily="34" charset="-128"/>
              </a:rPr>
              <a:t>数据类型</a:t>
            </a:r>
          </a:p>
          <a:p>
            <a:pPr eaLnBrk="1" hangingPunct="1">
              <a:lnSpc>
                <a:spcPct val="120000"/>
              </a:lnSpc>
            </a:pPr>
            <a:r>
              <a:rPr lang="zh-CN" altLang="en-US" sz="2400">
                <a:latin typeface="宋体" panose="02010600030101010101" pitchFamily="2" charset="-122"/>
              </a:rPr>
              <a:t>连续</a:t>
            </a:r>
          </a:p>
          <a:p>
            <a:pPr lvl="1" eaLnBrk="1" hangingPunct="1">
              <a:lnSpc>
                <a:spcPct val="120000"/>
              </a:lnSpc>
            </a:pPr>
            <a:r>
              <a:rPr lang="en-US" altLang="zh-CN" sz="2000">
                <a:cs typeface="Arial" panose="020B0604020202020204" pitchFamily="34" charset="0"/>
              </a:rPr>
              <a:t>	</a:t>
            </a:r>
            <a:r>
              <a:rPr lang="zh-CN" altLang="en-US" sz="2000">
                <a:cs typeface="Arial" panose="020B0604020202020204" pitchFamily="34" charset="0"/>
              </a:rPr>
              <a:t>定比变量：真零点（例如，运行时间）</a:t>
            </a:r>
          </a:p>
          <a:p>
            <a:pPr eaLnBrk="1" hangingPunct="1">
              <a:lnSpc>
                <a:spcPct val="120000"/>
              </a:lnSpc>
            </a:pPr>
            <a:r>
              <a:rPr lang="zh-CN" altLang="en-US" sz="2400">
                <a:latin typeface="宋体" panose="02010600030101010101" pitchFamily="2" charset="-122"/>
              </a:rPr>
              <a:t>离散</a:t>
            </a:r>
          </a:p>
          <a:p>
            <a:pPr lvl="1" eaLnBrk="1" hangingPunct="1">
              <a:lnSpc>
                <a:spcPct val="120000"/>
              </a:lnSpc>
            </a:pPr>
            <a:r>
              <a:rPr lang="en-US" altLang="zh-CN" sz="2000"/>
              <a:t>	</a:t>
            </a:r>
            <a:r>
              <a:rPr lang="zh-CN" altLang="en-US" sz="2000"/>
              <a:t>定距变量（等长标度，例如车辆数量）</a:t>
            </a:r>
          </a:p>
          <a:p>
            <a:pPr lvl="1" eaLnBrk="1" hangingPunct="1">
              <a:lnSpc>
                <a:spcPct val="120000"/>
              </a:lnSpc>
            </a:pPr>
            <a:r>
              <a:rPr lang="en-US" altLang="zh-CN" sz="2000"/>
              <a:t>	</a:t>
            </a:r>
            <a:r>
              <a:rPr lang="zh-CN" altLang="en-US" sz="2000"/>
              <a:t>类别变量（或分类；自行车、步行或驾驶）</a:t>
            </a:r>
          </a:p>
          <a:p>
            <a:pPr lvl="1" eaLnBrk="1" hangingPunct="1">
              <a:lnSpc>
                <a:spcPct val="120000"/>
              </a:lnSpc>
            </a:pPr>
            <a:r>
              <a:rPr lang="en-US" altLang="zh-CN" sz="2000"/>
              <a:t>	</a:t>
            </a:r>
            <a:r>
              <a:rPr lang="zh-CN" altLang="en-US" sz="2000"/>
              <a:t>定序变量（存在顺序；强烈同意强烈反对）</a:t>
            </a:r>
            <a:endParaRPr lang="en-US" altLang="zh-CN"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4CF6-6187-4DAE-B2DD-C24C94279AB3}"/>
              </a:ext>
            </a:extLst>
          </p:cNvPr>
          <p:cNvSpPr>
            <a:spLocks noGrp="1"/>
          </p:cNvSpPr>
          <p:nvPr>
            <p:ph type="title"/>
          </p:nvPr>
        </p:nvSpPr>
        <p:spPr/>
        <p:txBody>
          <a:bodyPr wrap="square" numCol="1" anchorCtr="0" compatLnSpc="1">
            <a:prstTxWarp prst="textNoShape">
              <a:avLst/>
            </a:prstTxWarp>
          </a:bodyPr>
          <a:lstStyle/>
          <a:p>
            <a:pPr eaLnBrk="1" hangingPunct="1">
              <a:defRPr/>
            </a:pPr>
            <a:r>
              <a:rPr lang="en-US" altLang="zh-CN" dirty="0"/>
              <a:t>M/M/1</a:t>
            </a:r>
            <a:r>
              <a:rPr lang="zh-CN" altLang="en-US" dirty="0"/>
              <a:t>队列</a:t>
            </a:r>
          </a:p>
        </p:txBody>
      </p:sp>
      <p:sp>
        <p:nvSpPr>
          <p:cNvPr id="70659" name="Date Placeholder 3">
            <a:extLst>
              <a:ext uri="{FF2B5EF4-FFF2-40B4-BE49-F238E27FC236}">
                <a16:creationId xmlns:a16="http://schemas.microsoft.com/office/drawing/2014/main" id="{3B316567-1664-4DBA-9CBA-732826F4BB1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70660" name="Footer Placeholder 4">
            <a:extLst>
              <a:ext uri="{FF2B5EF4-FFF2-40B4-BE49-F238E27FC236}">
                <a16:creationId xmlns:a16="http://schemas.microsoft.com/office/drawing/2014/main" id="{660E9618-B48B-41DA-BB8F-AAC9B6E76EB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70661" name="Slide Number Placeholder 5">
            <a:extLst>
              <a:ext uri="{FF2B5EF4-FFF2-40B4-BE49-F238E27FC236}">
                <a16:creationId xmlns:a16="http://schemas.microsoft.com/office/drawing/2014/main" id="{32056922-D287-43D6-8290-F533B018872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30</a:t>
            </a:r>
          </a:p>
        </p:txBody>
      </p:sp>
      <p:sp>
        <p:nvSpPr>
          <p:cNvPr id="70662" name="Text Box 8">
            <a:extLst>
              <a:ext uri="{FF2B5EF4-FFF2-40B4-BE49-F238E27FC236}">
                <a16:creationId xmlns:a16="http://schemas.microsoft.com/office/drawing/2014/main" id="{A2158318-BC59-4E14-AB0D-F8F7FFBB34BB}"/>
              </a:ext>
            </a:extLst>
          </p:cNvPr>
          <p:cNvSpPr txBox="1">
            <a:spLocks noChangeArrowheads="1"/>
          </p:cNvSpPr>
          <p:nvPr/>
        </p:nvSpPr>
        <p:spPr bwMode="auto">
          <a:xfrm>
            <a:off x="1096963" y="1281113"/>
            <a:ext cx="815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000" b="1"/>
              <a:t>假设</a:t>
            </a:r>
            <a:r>
              <a:rPr lang="en-US" altLang="zh-CN" sz="2000" b="1">
                <a:sym typeface="Symbol" panose="05050102010706020507" pitchFamily="18" charset="2"/>
              </a:rPr>
              <a:t>&lt;1 </a:t>
            </a:r>
            <a:r>
              <a:rPr lang="zh-CN" altLang="en-US" sz="2000" b="1"/>
              <a:t>，则车辆中的平均排队长度为</a:t>
            </a:r>
            <a:endParaRPr lang="en-US" altLang="zh-CN" sz="2000" b="1">
              <a:sym typeface="Symbol" panose="05050102010706020507" pitchFamily="18" charset="2"/>
            </a:endParaRPr>
          </a:p>
        </p:txBody>
      </p:sp>
      <p:graphicFrame>
        <p:nvGraphicFramePr>
          <p:cNvPr id="70663" name="Object 3">
            <a:extLst>
              <a:ext uri="{FF2B5EF4-FFF2-40B4-BE49-F238E27FC236}">
                <a16:creationId xmlns:a16="http://schemas.microsoft.com/office/drawing/2014/main" id="{7D57E368-C2B4-4F1B-8BC9-B86D29E2C152}"/>
              </a:ext>
            </a:extLst>
          </p:cNvPr>
          <p:cNvGraphicFramePr>
            <a:graphicFrameLocks noChangeAspect="1"/>
          </p:cNvGraphicFramePr>
          <p:nvPr/>
        </p:nvGraphicFramePr>
        <p:xfrm>
          <a:off x="1989138" y="1677988"/>
          <a:ext cx="1184275" cy="827087"/>
        </p:xfrm>
        <a:graphic>
          <a:graphicData uri="http://schemas.openxmlformats.org/presentationml/2006/ole">
            <mc:AlternateContent xmlns:mc="http://schemas.openxmlformats.org/markup-compatibility/2006">
              <mc:Choice xmlns:v="urn:schemas-microsoft-com:vml" Requires="v">
                <p:oleObj spid="_x0000_s70716" name="Equation" r:id="rId4" imgW="634725" imgH="444307" progId="Equation.3">
                  <p:embed/>
                </p:oleObj>
              </mc:Choice>
              <mc:Fallback>
                <p:oleObj name="Equation" r:id="rId4" imgW="634725" imgH="444307"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9138" y="1677988"/>
                        <a:ext cx="1184275"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4" name="Text Box 9">
            <a:extLst>
              <a:ext uri="{FF2B5EF4-FFF2-40B4-BE49-F238E27FC236}">
                <a16:creationId xmlns:a16="http://schemas.microsoft.com/office/drawing/2014/main" id="{DC1AC410-5538-42B8-ADE9-B329F65A6468}"/>
              </a:ext>
            </a:extLst>
          </p:cNvPr>
          <p:cNvSpPr txBox="1">
            <a:spLocks noChangeArrowheads="1"/>
          </p:cNvSpPr>
          <p:nvPr/>
        </p:nvSpPr>
        <p:spPr bwMode="auto">
          <a:xfrm>
            <a:off x="1096963" y="2601913"/>
            <a:ext cx="815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000" b="1"/>
              <a:t>队列中的平均等待时间（以每辆车的单位时间为单位）为</a:t>
            </a:r>
            <a:endParaRPr lang="en-US" altLang="zh-CN" sz="2000" b="1">
              <a:sym typeface="Symbol" panose="05050102010706020507" pitchFamily="18" charset="2"/>
            </a:endParaRPr>
          </a:p>
        </p:txBody>
      </p:sp>
      <p:graphicFrame>
        <p:nvGraphicFramePr>
          <p:cNvPr id="70665" name="Object 4">
            <a:extLst>
              <a:ext uri="{FF2B5EF4-FFF2-40B4-BE49-F238E27FC236}">
                <a16:creationId xmlns:a16="http://schemas.microsoft.com/office/drawing/2014/main" id="{5C5A69C8-B27B-41AC-B346-4BDC52C50863}"/>
              </a:ext>
            </a:extLst>
          </p:cNvPr>
          <p:cNvGraphicFramePr>
            <a:graphicFrameLocks noChangeAspect="1"/>
          </p:cNvGraphicFramePr>
          <p:nvPr/>
        </p:nvGraphicFramePr>
        <p:xfrm>
          <a:off x="1989138" y="3036888"/>
          <a:ext cx="1581150" cy="754062"/>
        </p:xfrm>
        <a:graphic>
          <a:graphicData uri="http://schemas.openxmlformats.org/presentationml/2006/ole">
            <mc:AlternateContent xmlns:mc="http://schemas.openxmlformats.org/markup-compatibility/2006">
              <mc:Choice xmlns:v="urn:schemas-microsoft-com:vml" Requires="v">
                <p:oleObj spid="_x0000_s70717" name="Equation" r:id="rId6" imgW="876300" imgH="419100" progId="Equation.3">
                  <p:embed/>
                </p:oleObj>
              </mc:Choice>
              <mc:Fallback>
                <p:oleObj name="Equation" r:id="rId6" imgW="876300" imgH="4191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9138" y="3036888"/>
                        <a:ext cx="158115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6" name="Text Box 10">
            <a:extLst>
              <a:ext uri="{FF2B5EF4-FFF2-40B4-BE49-F238E27FC236}">
                <a16:creationId xmlns:a16="http://schemas.microsoft.com/office/drawing/2014/main" id="{11774E99-6F27-495B-B3BD-2E05384FA46A}"/>
              </a:ext>
            </a:extLst>
          </p:cNvPr>
          <p:cNvSpPr txBox="1">
            <a:spLocks noChangeArrowheads="1"/>
          </p:cNvSpPr>
          <p:nvPr/>
        </p:nvSpPr>
        <p:spPr bwMode="auto">
          <a:xfrm>
            <a:off x="1096963" y="3892550"/>
            <a:ext cx="815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000" b="1"/>
              <a:t>在系统中花费的平均时间（以每辆车的单位时间为单位）为</a:t>
            </a:r>
            <a:endParaRPr lang="en-US" altLang="zh-CN" sz="2000" b="1">
              <a:sym typeface="Symbol" panose="05050102010706020507" pitchFamily="18" charset="2"/>
            </a:endParaRPr>
          </a:p>
        </p:txBody>
      </p:sp>
      <p:graphicFrame>
        <p:nvGraphicFramePr>
          <p:cNvPr id="70667" name="Object 5">
            <a:extLst>
              <a:ext uri="{FF2B5EF4-FFF2-40B4-BE49-F238E27FC236}">
                <a16:creationId xmlns:a16="http://schemas.microsoft.com/office/drawing/2014/main" id="{19803D92-B92D-42C7-AF41-6737C91578DA}"/>
              </a:ext>
            </a:extLst>
          </p:cNvPr>
          <p:cNvGraphicFramePr>
            <a:graphicFrameLocks noChangeAspect="1"/>
          </p:cNvGraphicFramePr>
          <p:nvPr/>
        </p:nvGraphicFramePr>
        <p:xfrm>
          <a:off x="1989138" y="4440238"/>
          <a:ext cx="1184275" cy="812800"/>
        </p:xfrm>
        <a:graphic>
          <a:graphicData uri="http://schemas.openxmlformats.org/presentationml/2006/ole">
            <mc:AlternateContent xmlns:mc="http://schemas.openxmlformats.org/markup-compatibility/2006">
              <mc:Choice xmlns:v="urn:schemas-microsoft-com:vml" Requires="v">
                <p:oleObj spid="_x0000_s70718" name="Equation" r:id="rId8" imgW="609600" imgH="419100" progId="Equation.3">
                  <p:embed/>
                </p:oleObj>
              </mc:Choice>
              <mc:Fallback>
                <p:oleObj name="Equation" r:id="rId8" imgW="609600" imgH="4191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9138" y="4440238"/>
                        <a:ext cx="1184275"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6514-C4EF-426F-8BC5-C52755E510A2}"/>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排队分析示例</a:t>
            </a:r>
          </a:p>
        </p:txBody>
      </p:sp>
      <p:sp>
        <p:nvSpPr>
          <p:cNvPr id="72707" name="Date Placeholder 3">
            <a:extLst>
              <a:ext uri="{FF2B5EF4-FFF2-40B4-BE49-F238E27FC236}">
                <a16:creationId xmlns:a16="http://schemas.microsoft.com/office/drawing/2014/main" id="{7FDA6109-228D-4705-8630-21DDE8EEFFF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72708" name="Footer Placeholder 4">
            <a:extLst>
              <a:ext uri="{FF2B5EF4-FFF2-40B4-BE49-F238E27FC236}">
                <a16:creationId xmlns:a16="http://schemas.microsoft.com/office/drawing/2014/main" id="{B132AA5B-94C8-4041-905C-4CBA47D3EF9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72709" name="Slide Number Placeholder 5">
            <a:extLst>
              <a:ext uri="{FF2B5EF4-FFF2-40B4-BE49-F238E27FC236}">
                <a16:creationId xmlns:a16="http://schemas.microsoft.com/office/drawing/2014/main" id="{41B4D221-4649-4A74-8E96-8A346272BAF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31</a:t>
            </a:r>
          </a:p>
        </p:txBody>
      </p:sp>
      <p:pic>
        <p:nvPicPr>
          <p:cNvPr id="72710" name="Picture 12" descr="F05_08">
            <a:extLst>
              <a:ext uri="{FF2B5EF4-FFF2-40B4-BE49-F238E27FC236}">
                <a16:creationId xmlns:a16="http://schemas.microsoft.com/office/drawing/2014/main" id="{DAB7D2BC-C87E-443D-BEAF-F27CD7E96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913" y="1303338"/>
            <a:ext cx="8305800"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1" name="Text Box 13">
            <a:extLst>
              <a:ext uri="{FF2B5EF4-FFF2-40B4-BE49-F238E27FC236}">
                <a16:creationId xmlns:a16="http://schemas.microsoft.com/office/drawing/2014/main" id="{6E3FAE6F-AEA4-4C5B-BA52-BD360537D87D}"/>
              </a:ext>
            </a:extLst>
          </p:cNvPr>
          <p:cNvSpPr txBox="1">
            <a:spLocks noChangeArrowheads="1"/>
          </p:cNvSpPr>
          <p:nvPr/>
        </p:nvSpPr>
        <p:spPr bwMode="auto">
          <a:xfrm>
            <a:off x="1417638" y="5911850"/>
            <a:ext cx="24923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a:solidFill>
                  <a:schemeClr val="accent2"/>
                </a:solidFill>
              </a:rPr>
              <a:t>事故堵塞了所有的交通</a:t>
            </a:r>
            <a:endParaRPr lang="en-US" altLang="zh-CN">
              <a:solidFill>
                <a:schemeClr val="accent2"/>
              </a:solidFill>
            </a:endParaRPr>
          </a:p>
        </p:txBody>
      </p:sp>
      <p:sp>
        <p:nvSpPr>
          <p:cNvPr id="72712" name="Line 14">
            <a:extLst>
              <a:ext uri="{FF2B5EF4-FFF2-40B4-BE49-F238E27FC236}">
                <a16:creationId xmlns:a16="http://schemas.microsoft.com/office/drawing/2014/main" id="{58584618-A2D7-4D73-A692-3305C31A500D}"/>
              </a:ext>
            </a:extLst>
          </p:cNvPr>
          <p:cNvSpPr>
            <a:spLocks noChangeShapeType="1"/>
          </p:cNvSpPr>
          <p:nvPr/>
        </p:nvSpPr>
        <p:spPr bwMode="auto">
          <a:xfrm flipH="1" flipV="1">
            <a:off x="2043113" y="5037138"/>
            <a:ext cx="381000" cy="8382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 name="Group 17">
            <a:extLst>
              <a:ext uri="{FF2B5EF4-FFF2-40B4-BE49-F238E27FC236}">
                <a16:creationId xmlns:a16="http://schemas.microsoft.com/office/drawing/2014/main" id="{8E3E0934-0B28-42A1-9359-9521E7909468}"/>
              </a:ext>
            </a:extLst>
          </p:cNvPr>
          <p:cNvGrpSpPr>
            <a:grpSpLocks/>
          </p:cNvGrpSpPr>
          <p:nvPr/>
        </p:nvGrpSpPr>
        <p:grpSpPr bwMode="auto">
          <a:xfrm>
            <a:off x="4243388" y="4656138"/>
            <a:ext cx="2441575" cy="1625600"/>
            <a:chOff x="2394" y="3168"/>
            <a:chExt cx="1538" cy="1024"/>
          </a:xfrm>
        </p:grpSpPr>
        <p:sp>
          <p:nvSpPr>
            <p:cNvPr id="72720" name="Text Box 15">
              <a:extLst>
                <a:ext uri="{FF2B5EF4-FFF2-40B4-BE49-F238E27FC236}">
                  <a16:creationId xmlns:a16="http://schemas.microsoft.com/office/drawing/2014/main" id="{F7C31C1F-1985-421D-A67A-2FE78DA211D7}"/>
                </a:ext>
              </a:extLst>
            </p:cNvPr>
            <p:cNvSpPr txBox="1">
              <a:spLocks noChangeArrowheads="1"/>
            </p:cNvSpPr>
            <p:nvPr/>
          </p:nvSpPr>
          <p:spPr bwMode="auto">
            <a:xfrm>
              <a:off x="2396" y="3959"/>
              <a:ext cx="15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a:solidFill>
                    <a:schemeClr val="accent2"/>
                  </a:solidFill>
                </a:rPr>
                <a:t>部分开启，</a:t>
              </a:r>
              <a:r>
                <a:rPr lang="en-US" altLang="zh-CN">
                  <a:solidFill>
                    <a:schemeClr val="accent2"/>
                  </a:solidFill>
                </a:rPr>
                <a:t>2000veh/hr</a:t>
              </a:r>
            </a:p>
          </p:txBody>
        </p:sp>
        <p:sp>
          <p:nvSpPr>
            <p:cNvPr id="72721" name="Line 16">
              <a:extLst>
                <a:ext uri="{FF2B5EF4-FFF2-40B4-BE49-F238E27FC236}">
                  <a16:creationId xmlns:a16="http://schemas.microsoft.com/office/drawing/2014/main" id="{2A5A77CC-8908-4F1B-B989-8501D00ADED5}"/>
                </a:ext>
              </a:extLst>
            </p:cNvPr>
            <p:cNvSpPr>
              <a:spLocks noChangeShapeType="1"/>
            </p:cNvSpPr>
            <p:nvPr/>
          </p:nvSpPr>
          <p:spPr bwMode="auto">
            <a:xfrm flipH="1" flipV="1">
              <a:off x="2394" y="3168"/>
              <a:ext cx="678" cy="816"/>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 name="Group 18">
            <a:extLst>
              <a:ext uri="{FF2B5EF4-FFF2-40B4-BE49-F238E27FC236}">
                <a16:creationId xmlns:a16="http://schemas.microsoft.com/office/drawing/2014/main" id="{8855D2B4-3CCE-41B3-B1C7-72B70FE28D6D}"/>
              </a:ext>
            </a:extLst>
          </p:cNvPr>
          <p:cNvGrpSpPr>
            <a:grpSpLocks/>
          </p:cNvGrpSpPr>
          <p:nvPr/>
        </p:nvGrpSpPr>
        <p:grpSpPr bwMode="auto">
          <a:xfrm>
            <a:off x="6843713" y="3132138"/>
            <a:ext cx="1514475" cy="1700212"/>
            <a:chOff x="2394" y="3168"/>
            <a:chExt cx="2181" cy="1276"/>
          </a:xfrm>
        </p:grpSpPr>
        <p:sp>
          <p:nvSpPr>
            <p:cNvPr id="72718" name="Text Box 19">
              <a:extLst>
                <a:ext uri="{FF2B5EF4-FFF2-40B4-BE49-F238E27FC236}">
                  <a16:creationId xmlns:a16="http://schemas.microsoft.com/office/drawing/2014/main" id="{E7A26C97-FE25-4864-82F0-B60AFD4C42C5}"/>
                </a:ext>
              </a:extLst>
            </p:cNvPr>
            <p:cNvSpPr txBox="1">
              <a:spLocks noChangeArrowheads="1"/>
            </p:cNvSpPr>
            <p:nvPr/>
          </p:nvSpPr>
          <p:spPr bwMode="auto">
            <a:xfrm>
              <a:off x="2394" y="3959"/>
              <a:ext cx="2181"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a:solidFill>
                    <a:schemeClr val="accent2"/>
                  </a:solidFill>
                </a:rPr>
                <a:t>恢复容量为</a:t>
              </a:r>
              <a:r>
                <a:rPr lang="en-US" altLang="zh-CN">
                  <a:solidFill>
                    <a:schemeClr val="accent2"/>
                  </a:solidFill>
                </a:rPr>
                <a:t>4000veh/hr</a:t>
              </a:r>
            </a:p>
          </p:txBody>
        </p:sp>
        <p:sp>
          <p:nvSpPr>
            <p:cNvPr id="72719" name="Line 20">
              <a:extLst>
                <a:ext uri="{FF2B5EF4-FFF2-40B4-BE49-F238E27FC236}">
                  <a16:creationId xmlns:a16="http://schemas.microsoft.com/office/drawing/2014/main" id="{3C83A430-D6F9-4987-BECC-F916EEBB53F5}"/>
                </a:ext>
              </a:extLst>
            </p:cNvPr>
            <p:cNvSpPr>
              <a:spLocks noChangeShapeType="1"/>
            </p:cNvSpPr>
            <p:nvPr/>
          </p:nvSpPr>
          <p:spPr bwMode="auto">
            <a:xfrm flipH="1" flipV="1">
              <a:off x="2394" y="3168"/>
              <a:ext cx="678" cy="816"/>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2715" name="Group 24">
            <a:extLst>
              <a:ext uri="{FF2B5EF4-FFF2-40B4-BE49-F238E27FC236}">
                <a16:creationId xmlns:a16="http://schemas.microsoft.com/office/drawing/2014/main" id="{0D5E270B-74A5-489A-9F8D-9ED24256FE43}"/>
              </a:ext>
            </a:extLst>
          </p:cNvPr>
          <p:cNvGrpSpPr>
            <a:grpSpLocks/>
          </p:cNvGrpSpPr>
          <p:nvPr/>
        </p:nvGrpSpPr>
        <p:grpSpPr bwMode="auto">
          <a:xfrm>
            <a:off x="4141788" y="2000250"/>
            <a:ext cx="2244725" cy="903288"/>
            <a:chOff x="2330" y="1495"/>
            <a:chExt cx="1414" cy="569"/>
          </a:xfrm>
        </p:grpSpPr>
        <p:sp>
          <p:nvSpPr>
            <p:cNvPr id="72716" name="Text Box 22">
              <a:extLst>
                <a:ext uri="{FF2B5EF4-FFF2-40B4-BE49-F238E27FC236}">
                  <a16:creationId xmlns:a16="http://schemas.microsoft.com/office/drawing/2014/main" id="{6F2BF500-3CC8-4144-96AE-9DE171D1D74A}"/>
                </a:ext>
              </a:extLst>
            </p:cNvPr>
            <p:cNvSpPr txBox="1">
              <a:spLocks noChangeArrowheads="1"/>
            </p:cNvSpPr>
            <p:nvPr/>
          </p:nvSpPr>
          <p:spPr bwMode="auto">
            <a:xfrm>
              <a:off x="2330" y="1495"/>
              <a:ext cx="13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a:solidFill>
                    <a:schemeClr val="accent2"/>
                  </a:solidFill>
                </a:rPr>
                <a:t>到达率</a:t>
              </a:r>
              <a:r>
                <a:rPr lang="en-US" altLang="zh-CN">
                  <a:solidFill>
                    <a:schemeClr val="accent2"/>
                  </a:solidFill>
                </a:rPr>
                <a:t>2900 veh/h</a:t>
              </a:r>
            </a:p>
          </p:txBody>
        </p:sp>
        <p:sp>
          <p:nvSpPr>
            <p:cNvPr id="72717" name="Line 23">
              <a:extLst>
                <a:ext uri="{FF2B5EF4-FFF2-40B4-BE49-F238E27FC236}">
                  <a16:creationId xmlns:a16="http://schemas.microsoft.com/office/drawing/2014/main" id="{F9691AEF-59F0-410C-9419-1AF238419A2F}"/>
                </a:ext>
              </a:extLst>
            </p:cNvPr>
            <p:cNvSpPr>
              <a:spLocks noChangeShapeType="1"/>
            </p:cNvSpPr>
            <p:nvPr/>
          </p:nvSpPr>
          <p:spPr bwMode="auto">
            <a:xfrm>
              <a:off x="3168" y="1728"/>
              <a:ext cx="576" cy="336"/>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42B6-6896-4F5A-93F7-58323AE2BC0C}"/>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例子</a:t>
            </a:r>
          </a:p>
        </p:txBody>
      </p:sp>
      <p:sp>
        <p:nvSpPr>
          <p:cNvPr id="74755" name="Date Placeholder 3">
            <a:extLst>
              <a:ext uri="{FF2B5EF4-FFF2-40B4-BE49-F238E27FC236}">
                <a16:creationId xmlns:a16="http://schemas.microsoft.com/office/drawing/2014/main" id="{E19609BA-4D1E-4723-87E1-45CF5AD9EF9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74756" name="Footer Placeholder 4">
            <a:extLst>
              <a:ext uri="{FF2B5EF4-FFF2-40B4-BE49-F238E27FC236}">
                <a16:creationId xmlns:a16="http://schemas.microsoft.com/office/drawing/2014/main" id="{1F0A54BC-C5BB-44BB-BA8E-ACC12281DF7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74757" name="Slide Number Placeholder 5">
            <a:extLst>
              <a:ext uri="{FF2B5EF4-FFF2-40B4-BE49-F238E27FC236}">
                <a16:creationId xmlns:a16="http://schemas.microsoft.com/office/drawing/2014/main" id="{2F61D375-6306-4C32-83BC-115A4344BFB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32</a:t>
            </a:r>
          </a:p>
        </p:txBody>
      </p:sp>
      <p:sp>
        <p:nvSpPr>
          <p:cNvPr id="74758" name="矩形 6">
            <a:extLst>
              <a:ext uri="{FF2B5EF4-FFF2-40B4-BE49-F238E27FC236}">
                <a16:creationId xmlns:a16="http://schemas.microsoft.com/office/drawing/2014/main" id="{6D0AE48A-8A93-413A-B03A-BE9AE12E329F}"/>
              </a:ext>
            </a:extLst>
          </p:cNvPr>
          <p:cNvSpPr>
            <a:spLocks noChangeArrowheads="1"/>
          </p:cNvSpPr>
          <p:nvPr/>
        </p:nvSpPr>
        <p:spPr bwMode="auto">
          <a:xfrm>
            <a:off x="1173163" y="1436688"/>
            <a:ext cx="99060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20000"/>
              </a:lnSpc>
            </a:pPr>
            <a:r>
              <a:rPr lang="zh-CN" altLang="en-US" sz="2000">
                <a:latin typeface="Times New Roman" panose="02020603050405020304" pitchFamily="18" charset="0"/>
              </a:rPr>
              <a:t>车辆在早上</a:t>
            </a:r>
            <a:r>
              <a:rPr lang="en-US" altLang="zh-CN" sz="2000">
                <a:latin typeface="Times New Roman" panose="02020603050405020304" pitchFamily="18" charset="0"/>
              </a:rPr>
              <a:t>7:50</a:t>
            </a:r>
            <a:r>
              <a:rPr lang="zh-CN" altLang="en-US" sz="2000">
                <a:latin typeface="Times New Roman" panose="02020603050405020304" pitchFamily="18" charset="0"/>
              </a:rPr>
              <a:t>开始到达收费亭，到达率为 </a:t>
            </a:r>
            <a:r>
              <a:rPr lang="en-US" altLang="zh-CN" sz="200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(t) =5.2-0.01t</a:t>
            </a:r>
            <a:r>
              <a:rPr lang="zh-CN" altLang="en-US" sz="2000">
                <a:latin typeface="Times New Roman" panose="02020603050405020304" pitchFamily="18" charset="0"/>
              </a:rPr>
              <a:t>（</a:t>
            </a:r>
            <a:r>
              <a:rPr lang="en-US" altLang="zh-CN" sz="2000">
                <a:latin typeface="Times New Roman" panose="02020603050405020304" pitchFamily="18" charset="0"/>
              </a:rPr>
              <a:t>t </a:t>
            </a:r>
            <a:r>
              <a:rPr lang="zh-CN" altLang="en-US" sz="2000">
                <a:latin typeface="Times New Roman" panose="02020603050405020304" pitchFamily="18" charset="0"/>
              </a:rPr>
              <a:t>在早上</a:t>
            </a:r>
            <a:r>
              <a:rPr lang="en-US" altLang="zh-CN" sz="2000">
                <a:latin typeface="Times New Roman" panose="02020603050405020304" pitchFamily="18" charset="0"/>
              </a:rPr>
              <a:t>7:50</a:t>
            </a:r>
            <a:r>
              <a:rPr lang="zh-CN" altLang="en-US" sz="2000">
                <a:latin typeface="Times New Roman" panose="02020603050405020304" pitchFamily="18" charset="0"/>
              </a:rPr>
              <a:t>之后以分钟计算，</a:t>
            </a:r>
            <a:r>
              <a:rPr lang="en-US" altLang="zh-CN" sz="2000">
                <a:latin typeface="Times New Roman" panose="02020603050405020304" pitchFamily="18" charset="0"/>
                <a:sym typeface="Symbol" panose="05050102010706020507" pitchFamily="18" charset="2"/>
              </a:rPr>
              <a:t> </a:t>
            </a:r>
            <a:r>
              <a:rPr lang="zh-CN" altLang="en-US" sz="2000">
                <a:latin typeface="Times New Roman" panose="02020603050405020304" pitchFamily="18" charset="0"/>
              </a:rPr>
              <a:t>以</a:t>
            </a:r>
            <a:r>
              <a:rPr lang="en-US" altLang="zh-CN" sz="2000">
                <a:latin typeface="Times New Roman" panose="02020603050405020304" pitchFamily="18" charset="0"/>
              </a:rPr>
              <a:t>veh/min</a:t>
            </a:r>
            <a:r>
              <a:rPr lang="zh-CN" altLang="en-US" sz="2000">
                <a:latin typeface="Times New Roman" panose="02020603050405020304" pitchFamily="18" charset="0"/>
              </a:rPr>
              <a:t>计。收费亭于上午</a:t>
            </a:r>
            <a:r>
              <a:rPr lang="en-US" altLang="zh-CN" sz="2000">
                <a:latin typeface="Times New Roman" panose="02020603050405020304" pitchFamily="18" charset="0"/>
              </a:rPr>
              <a:t>8:00</a:t>
            </a:r>
            <a:r>
              <a:rPr lang="zh-CN" altLang="en-US" sz="2000">
                <a:latin typeface="Times New Roman" panose="02020603050405020304" pitchFamily="18" charset="0"/>
              </a:rPr>
              <a:t>开放，以</a:t>
            </a:r>
            <a:r>
              <a:rPr lang="en-US" altLang="zh-CN" sz="2000">
                <a:latin typeface="Times New Roman" panose="02020603050405020304" pitchFamily="18" charset="0"/>
              </a:rPr>
              <a:t> </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(t) =3.3+2.4t</a:t>
            </a:r>
            <a:r>
              <a:rPr lang="zh-CN" altLang="en-US" sz="2000">
                <a:latin typeface="Times New Roman" panose="02020603050405020304" pitchFamily="18" charset="0"/>
              </a:rPr>
              <a:t>（</a:t>
            </a:r>
            <a:r>
              <a:rPr lang="en-US" altLang="zh-CN" sz="2000">
                <a:latin typeface="Times New Roman" panose="02020603050405020304" pitchFamily="18" charset="0"/>
              </a:rPr>
              <a:t>t</a:t>
            </a:r>
            <a:r>
              <a:rPr lang="zh-CN" altLang="en-US" sz="2000">
                <a:latin typeface="Times New Roman" panose="02020603050405020304" pitchFamily="18" charset="0"/>
              </a:rPr>
              <a:t>在上午</a:t>
            </a:r>
            <a:r>
              <a:rPr lang="en-US" altLang="zh-CN" sz="2000">
                <a:latin typeface="Times New Roman" panose="02020603050405020304" pitchFamily="18" charset="0"/>
              </a:rPr>
              <a:t>8:00</a:t>
            </a:r>
            <a:r>
              <a:rPr lang="zh-CN" altLang="en-US" sz="2000">
                <a:latin typeface="Times New Roman" panose="02020603050405020304" pitchFamily="18" charset="0"/>
              </a:rPr>
              <a:t>后以分钟计算，</a:t>
            </a:r>
            <a:r>
              <a:rPr lang="en-US" altLang="zh-CN" sz="2000">
                <a:latin typeface="Times New Roman" panose="02020603050405020304" pitchFamily="18" charset="0"/>
                <a:sym typeface="Symbol" panose="05050102010706020507" pitchFamily="18" charset="2"/>
              </a:rPr>
              <a:t> </a:t>
            </a:r>
            <a:r>
              <a:rPr lang="zh-CN" altLang="en-US" sz="2000">
                <a:latin typeface="Times New Roman" panose="02020603050405020304" pitchFamily="18" charset="0"/>
              </a:rPr>
              <a:t>以</a:t>
            </a:r>
            <a:r>
              <a:rPr lang="en-US" altLang="zh-CN" sz="2000">
                <a:latin typeface="Times New Roman" panose="02020603050405020304" pitchFamily="18" charset="0"/>
              </a:rPr>
              <a:t>veh/min</a:t>
            </a:r>
            <a:r>
              <a:rPr lang="zh-CN" altLang="en-US" sz="2000">
                <a:latin typeface="Times New Roman" panose="02020603050405020304" pitchFamily="18" charset="0"/>
              </a:rPr>
              <a:t>计）。一旦服务速度达到</a:t>
            </a:r>
            <a:r>
              <a:rPr lang="en-US" altLang="zh-CN" sz="2000">
                <a:latin typeface="Times New Roman" panose="02020603050405020304" pitchFamily="18" charset="0"/>
              </a:rPr>
              <a:t>10 veh/min </a:t>
            </a:r>
            <a:r>
              <a:rPr lang="zh-CN" altLang="en-US" sz="2000">
                <a:latin typeface="Times New Roman" panose="02020603050405020304" pitchFamily="18" charset="0"/>
              </a:rPr>
              <a:t>，它将在一天的剩余时间保持在这个水平。如果排队是</a:t>
            </a:r>
            <a:r>
              <a:rPr lang="en-US" altLang="zh-CN" sz="2000">
                <a:latin typeface="Times New Roman" panose="02020603050405020304" pitchFamily="18" charset="0"/>
              </a:rPr>
              <a:t>D/D/1</a:t>
            </a:r>
            <a:r>
              <a:rPr lang="zh-CN" altLang="en-US" sz="2000">
                <a:latin typeface="Times New Roman" panose="02020603050405020304" pitchFamily="18" charset="0"/>
              </a:rPr>
              <a:t>，那么早上</a:t>
            </a:r>
            <a:r>
              <a:rPr lang="en-US" altLang="zh-CN" sz="2000">
                <a:latin typeface="Times New Roman" panose="02020603050405020304" pitchFamily="18" charset="0"/>
              </a:rPr>
              <a:t>7:50</a:t>
            </a:r>
            <a:r>
              <a:rPr lang="zh-CN" altLang="en-US" sz="2000">
                <a:latin typeface="Times New Roman" panose="02020603050405020304" pitchFamily="18" charset="0"/>
              </a:rPr>
              <a:t>形成的排队队伍何时才能清散？</a:t>
            </a:r>
            <a:endParaRPr lang="zh-CN" altLang="en-US"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89BF7-E724-4229-9E14-BFE8DFE49B19}"/>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例子</a:t>
            </a:r>
          </a:p>
        </p:txBody>
      </p:sp>
      <p:sp>
        <p:nvSpPr>
          <p:cNvPr id="76803" name="Date Placeholder 3">
            <a:extLst>
              <a:ext uri="{FF2B5EF4-FFF2-40B4-BE49-F238E27FC236}">
                <a16:creationId xmlns:a16="http://schemas.microsoft.com/office/drawing/2014/main" id="{147E6AE0-AAD6-4896-AAB5-47F2C33DC01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76804" name="Footer Placeholder 4">
            <a:extLst>
              <a:ext uri="{FF2B5EF4-FFF2-40B4-BE49-F238E27FC236}">
                <a16:creationId xmlns:a16="http://schemas.microsoft.com/office/drawing/2014/main" id="{0D4C3185-6FAB-42FE-845C-012683CBFFA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76805" name="Slide Number Placeholder 5">
            <a:extLst>
              <a:ext uri="{FF2B5EF4-FFF2-40B4-BE49-F238E27FC236}">
                <a16:creationId xmlns:a16="http://schemas.microsoft.com/office/drawing/2014/main" id="{75106640-E175-4517-85F2-F29F45A7375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33</a:t>
            </a:r>
          </a:p>
        </p:txBody>
      </p:sp>
      <p:graphicFrame>
        <p:nvGraphicFramePr>
          <p:cNvPr id="76806" name="对象 7">
            <a:extLst>
              <a:ext uri="{FF2B5EF4-FFF2-40B4-BE49-F238E27FC236}">
                <a16:creationId xmlns:a16="http://schemas.microsoft.com/office/drawing/2014/main" id="{3F2B556A-F1EB-489D-AA44-AA5E7D786D17}"/>
              </a:ext>
            </a:extLst>
          </p:cNvPr>
          <p:cNvGraphicFramePr>
            <a:graphicFrameLocks noChangeAspect="1"/>
          </p:cNvGraphicFramePr>
          <p:nvPr/>
        </p:nvGraphicFramePr>
        <p:xfrm>
          <a:off x="2106613" y="1495425"/>
          <a:ext cx="1822450" cy="338138"/>
        </p:xfrm>
        <a:graphic>
          <a:graphicData uri="http://schemas.openxmlformats.org/presentationml/2006/ole">
            <mc:AlternateContent xmlns:mc="http://schemas.openxmlformats.org/markup-compatibility/2006">
              <mc:Choice xmlns:v="urn:schemas-microsoft-com:vml" Requires="v">
                <p:oleObj spid="_x0000_s76898" name="Equation" r:id="rId4" imgW="1180588" imgH="215806" progId="Equation.DSMT4">
                  <p:embed/>
                </p:oleObj>
              </mc:Choice>
              <mc:Fallback>
                <p:oleObj name="Equation" r:id="rId4" imgW="1180588" imgH="215806" progId="Equation.DSMT4">
                  <p:embed/>
                  <p:pic>
                    <p:nvPicPr>
                      <p:cNvPr id="0" name="对象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6613" y="1495425"/>
                        <a:ext cx="1822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07" name="对象 8">
            <a:extLst>
              <a:ext uri="{FF2B5EF4-FFF2-40B4-BE49-F238E27FC236}">
                <a16:creationId xmlns:a16="http://schemas.microsoft.com/office/drawing/2014/main" id="{4489C918-BFD7-4247-BF82-C09618EE0022}"/>
              </a:ext>
            </a:extLst>
          </p:cNvPr>
          <p:cNvGraphicFramePr>
            <a:graphicFrameLocks noChangeAspect="1"/>
          </p:cNvGraphicFramePr>
          <p:nvPr/>
        </p:nvGraphicFramePr>
        <p:xfrm>
          <a:off x="4408488" y="1457325"/>
          <a:ext cx="1871662" cy="361950"/>
        </p:xfrm>
        <a:graphic>
          <a:graphicData uri="http://schemas.openxmlformats.org/presentationml/2006/ole">
            <mc:AlternateContent xmlns:mc="http://schemas.openxmlformats.org/markup-compatibility/2006">
              <mc:Choice xmlns:v="urn:schemas-microsoft-com:vml" Requires="v">
                <p:oleObj spid="_x0000_s76899" name="Equation" r:id="rId6" imgW="1129810" imgH="215806" progId="Equation.DSMT4">
                  <p:embed/>
                </p:oleObj>
              </mc:Choice>
              <mc:Fallback>
                <p:oleObj name="Equation" r:id="rId6" imgW="1129810" imgH="215806" progId="Equation.DSMT4">
                  <p:embed/>
                  <p:pic>
                    <p:nvPicPr>
                      <p:cNvPr id="0" name="对象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8488" y="1457325"/>
                        <a:ext cx="18716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8" name="Rectangle 20">
            <a:extLst>
              <a:ext uri="{FF2B5EF4-FFF2-40B4-BE49-F238E27FC236}">
                <a16:creationId xmlns:a16="http://schemas.microsoft.com/office/drawing/2014/main" id="{9F14C417-ED32-4E2C-B44D-035EA5912DA7}"/>
              </a:ext>
            </a:extLst>
          </p:cNvPr>
          <p:cNvSpPr>
            <a:spLocks noChangeArrowheads="1"/>
          </p:cNvSpPr>
          <p:nvPr/>
        </p:nvSpPr>
        <p:spPr bwMode="auto">
          <a:xfrm>
            <a:off x="1203325" y="1465263"/>
            <a:ext cx="64611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914400"/>
            <a:r>
              <a:rPr lang="zh-CN" altLang="en-US">
                <a:latin typeface="Times New Roman" panose="02020603050405020304" pitchFamily="18" charset="0"/>
                <a:cs typeface="Times New Roman" panose="02020603050405020304" pitchFamily="18" charset="0"/>
              </a:rPr>
              <a:t>鉴于</a:t>
            </a:r>
            <a:endParaRPr lang="en-US" altLang="zh-CN">
              <a:latin typeface="Arial" panose="020B0604020202020204" pitchFamily="34" charset="0"/>
              <a:cs typeface="Times New Roman" panose="02020603050405020304" pitchFamily="18" charset="0"/>
            </a:endParaRPr>
          </a:p>
        </p:txBody>
      </p:sp>
      <p:sp>
        <p:nvSpPr>
          <p:cNvPr id="76809" name="矩形 10">
            <a:extLst>
              <a:ext uri="{FF2B5EF4-FFF2-40B4-BE49-F238E27FC236}">
                <a16:creationId xmlns:a16="http://schemas.microsoft.com/office/drawing/2014/main" id="{6FDFDA3E-042E-4DEC-8757-BFF3EC28D176}"/>
              </a:ext>
            </a:extLst>
          </p:cNvPr>
          <p:cNvSpPr>
            <a:spLocks noChangeArrowheads="1"/>
          </p:cNvSpPr>
          <p:nvPr/>
        </p:nvSpPr>
        <p:spPr bwMode="auto">
          <a:xfrm>
            <a:off x="773113" y="1976438"/>
            <a:ext cx="7124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a:latin typeface="Times New Roman" panose="02020603050405020304" pitchFamily="18" charset="0"/>
              </a:rPr>
              <a:t>集成以获得特定时间到达的人数</a:t>
            </a:r>
            <a:endParaRPr lang="zh-CN" altLang="zh-CN">
              <a:latin typeface="Times New Roman" panose="02020603050405020304" pitchFamily="18" charset="0"/>
            </a:endParaRPr>
          </a:p>
        </p:txBody>
      </p:sp>
      <p:graphicFrame>
        <p:nvGraphicFramePr>
          <p:cNvPr id="76810" name="对象 11">
            <a:extLst>
              <a:ext uri="{FF2B5EF4-FFF2-40B4-BE49-F238E27FC236}">
                <a16:creationId xmlns:a16="http://schemas.microsoft.com/office/drawing/2014/main" id="{AE90794E-EF8C-47AC-A6DC-5ECE77915A5E}"/>
              </a:ext>
            </a:extLst>
          </p:cNvPr>
          <p:cNvGraphicFramePr>
            <a:graphicFrameLocks noChangeAspect="1"/>
          </p:cNvGraphicFramePr>
          <p:nvPr/>
        </p:nvGraphicFramePr>
        <p:xfrm>
          <a:off x="3325813" y="2444750"/>
          <a:ext cx="2362200" cy="369888"/>
        </p:xfrm>
        <a:graphic>
          <a:graphicData uri="http://schemas.openxmlformats.org/presentationml/2006/ole">
            <mc:AlternateContent xmlns:mc="http://schemas.openxmlformats.org/markup-compatibility/2006">
              <mc:Choice xmlns:v="urn:schemas-microsoft-com:vml" Requires="v">
                <p:oleObj spid="_x0000_s76900" name="Equation" r:id="rId8" imgW="1765300" imgH="279400" progId="Equation.DSMT4">
                  <p:embed/>
                </p:oleObj>
              </mc:Choice>
              <mc:Fallback>
                <p:oleObj name="Equation" r:id="rId8" imgW="1765300" imgH="279400" progId="Equation.DSMT4">
                  <p:embed/>
                  <p:pic>
                    <p:nvPicPr>
                      <p:cNvPr id="0" name="对象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25813" y="2444750"/>
                        <a:ext cx="2362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11" name="矩形 13">
            <a:extLst>
              <a:ext uri="{FF2B5EF4-FFF2-40B4-BE49-F238E27FC236}">
                <a16:creationId xmlns:a16="http://schemas.microsoft.com/office/drawing/2014/main" id="{167B2DFC-DAB4-440E-B741-A8252AB764B5}"/>
              </a:ext>
            </a:extLst>
          </p:cNvPr>
          <p:cNvSpPr>
            <a:spLocks noChangeArrowheads="1"/>
          </p:cNvSpPr>
          <p:nvPr/>
        </p:nvSpPr>
        <p:spPr bwMode="auto">
          <a:xfrm>
            <a:off x="773113" y="2811463"/>
            <a:ext cx="7124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a:latin typeface="Times New Roman" panose="02020603050405020304" pitchFamily="18" charset="0"/>
              </a:rPr>
              <a:t>积分得到特定时间的离港次数</a:t>
            </a:r>
            <a:endParaRPr lang="zh-CN" altLang="zh-CN">
              <a:latin typeface="Times New Roman" panose="02020603050405020304" pitchFamily="18" charset="0"/>
            </a:endParaRPr>
          </a:p>
        </p:txBody>
      </p:sp>
      <p:sp>
        <p:nvSpPr>
          <p:cNvPr id="76812" name="矩形 14">
            <a:extLst>
              <a:ext uri="{FF2B5EF4-FFF2-40B4-BE49-F238E27FC236}">
                <a16:creationId xmlns:a16="http://schemas.microsoft.com/office/drawing/2014/main" id="{1277AF59-C4EC-49E9-A0FD-F9B8C3EADD08}"/>
              </a:ext>
            </a:extLst>
          </p:cNvPr>
          <p:cNvSpPr>
            <a:spLocks noChangeArrowheads="1"/>
          </p:cNvSpPr>
          <p:nvPr/>
        </p:nvSpPr>
        <p:spPr bwMode="auto">
          <a:xfrm>
            <a:off x="1811338" y="3208338"/>
            <a:ext cx="1455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a:latin typeface="Times New Roman" panose="02020603050405020304" pitchFamily="18" charset="0"/>
              </a:rPr>
              <a:t>Departure(t)=</a:t>
            </a:r>
            <a:endParaRPr lang="zh-CN" altLang="en-US"/>
          </a:p>
        </p:txBody>
      </p:sp>
      <p:graphicFrame>
        <p:nvGraphicFramePr>
          <p:cNvPr id="76813" name="对象 15">
            <a:extLst>
              <a:ext uri="{FF2B5EF4-FFF2-40B4-BE49-F238E27FC236}">
                <a16:creationId xmlns:a16="http://schemas.microsoft.com/office/drawing/2014/main" id="{787E5225-60B5-4E4A-9622-0F620ED0C09E}"/>
              </a:ext>
            </a:extLst>
          </p:cNvPr>
          <p:cNvGraphicFramePr>
            <a:graphicFrameLocks noChangeAspect="1"/>
          </p:cNvGraphicFramePr>
          <p:nvPr/>
        </p:nvGraphicFramePr>
        <p:xfrm>
          <a:off x="3325813" y="3257550"/>
          <a:ext cx="2133600" cy="366713"/>
        </p:xfrm>
        <a:graphic>
          <a:graphicData uri="http://schemas.openxmlformats.org/presentationml/2006/ole">
            <mc:AlternateContent xmlns:mc="http://schemas.openxmlformats.org/markup-compatibility/2006">
              <mc:Choice xmlns:v="urn:schemas-microsoft-com:vml" Requires="v">
                <p:oleObj spid="_x0000_s76901" name="Equation" r:id="rId10" imgW="1612900" imgH="279400" progId="Equation.DSMT4">
                  <p:embed/>
                </p:oleObj>
              </mc:Choice>
              <mc:Fallback>
                <p:oleObj name="Equation" r:id="rId10" imgW="1612900" imgH="279400" progId="Equation.DSMT4">
                  <p:embed/>
                  <p:pic>
                    <p:nvPicPr>
                      <p:cNvPr id="0" name="对象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25813" y="3257550"/>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14" name="矩形 16">
            <a:extLst>
              <a:ext uri="{FF2B5EF4-FFF2-40B4-BE49-F238E27FC236}">
                <a16:creationId xmlns:a16="http://schemas.microsoft.com/office/drawing/2014/main" id="{D2132524-48E4-4329-8CC8-2728E61589F7}"/>
              </a:ext>
            </a:extLst>
          </p:cNvPr>
          <p:cNvSpPr>
            <a:spLocks noChangeArrowheads="1"/>
          </p:cNvSpPr>
          <p:nvPr/>
        </p:nvSpPr>
        <p:spPr bwMode="auto">
          <a:xfrm>
            <a:off x="773113" y="3759200"/>
            <a:ext cx="7505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a:latin typeface="Times New Roman" panose="02020603050405020304" pitchFamily="18" charset="0"/>
              </a:rPr>
              <a:t>由于车辆服务在车辆开始到达</a:t>
            </a:r>
            <a:r>
              <a:rPr lang="en-US" altLang="zh-CN">
                <a:latin typeface="Times New Roman" panose="02020603050405020304" pitchFamily="18" charset="0"/>
              </a:rPr>
              <a:t>10</a:t>
            </a:r>
            <a:r>
              <a:rPr lang="zh-CN" altLang="en-US">
                <a:latin typeface="Times New Roman" panose="02020603050405020304" pitchFamily="18" charset="0"/>
              </a:rPr>
              <a:t>分钟后开始（即收费亭开放），</a:t>
            </a:r>
            <a:endParaRPr lang="zh-CN" altLang="zh-CN">
              <a:latin typeface="Times New Roman" panose="02020603050405020304" pitchFamily="18" charset="0"/>
            </a:endParaRPr>
          </a:p>
        </p:txBody>
      </p:sp>
      <p:graphicFrame>
        <p:nvGraphicFramePr>
          <p:cNvPr id="76815" name="对象 18">
            <a:extLst>
              <a:ext uri="{FF2B5EF4-FFF2-40B4-BE49-F238E27FC236}">
                <a16:creationId xmlns:a16="http://schemas.microsoft.com/office/drawing/2014/main" id="{36066740-AF04-4812-B4DC-7E5AC3E4B23B}"/>
              </a:ext>
            </a:extLst>
          </p:cNvPr>
          <p:cNvGraphicFramePr>
            <a:graphicFrameLocks noChangeAspect="1"/>
          </p:cNvGraphicFramePr>
          <p:nvPr/>
        </p:nvGraphicFramePr>
        <p:xfrm>
          <a:off x="3408363" y="4214813"/>
          <a:ext cx="2508250" cy="358775"/>
        </p:xfrm>
        <a:graphic>
          <a:graphicData uri="http://schemas.openxmlformats.org/presentationml/2006/ole">
            <mc:AlternateContent xmlns:mc="http://schemas.openxmlformats.org/markup-compatibility/2006">
              <mc:Choice xmlns:v="urn:schemas-microsoft-com:vml" Requires="v">
                <p:oleObj spid="_x0000_s76902" name="Equation" r:id="rId12" imgW="1663700" imgH="241300" progId="Equation.DSMT4">
                  <p:embed/>
                </p:oleObj>
              </mc:Choice>
              <mc:Fallback>
                <p:oleObj name="Equation" r:id="rId12" imgW="1663700" imgH="241300" progId="Equation.DSMT4">
                  <p:embed/>
                  <p:pic>
                    <p:nvPicPr>
                      <p:cNvPr id="0" name="对象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08363" y="4214813"/>
                        <a:ext cx="25082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16" name="矩形 17">
            <a:extLst>
              <a:ext uri="{FF2B5EF4-FFF2-40B4-BE49-F238E27FC236}">
                <a16:creationId xmlns:a16="http://schemas.microsoft.com/office/drawing/2014/main" id="{1BA13797-A36A-4C74-9508-239CA47C0B94}"/>
              </a:ext>
            </a:extLst>
          </p:cNvPr>
          <p:cNvSpPr>
            <a:spLocks noChangeArrowheads="1"/>
          </p:cNvSpPr>
          <p:nvPr/>
        </p:nvSpPr>
        <p:spPr bwMode="auto">
          <a:xfrm>
            <a:off x="1978025" y="2422525"/>
            <a:ext cx="1347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latin typeface="Times New Roman" panose="02020603050405020304" pitchFamily="18" charset="0"/>
              </a:rPr>
              <a:t>Arrivals(t) =</a:t>
            </a:r>
            <a:endParaRPr lang="zh-CN" altLang="en-US"/>
          </a:p>
        </p:txBody>
      </p:sp>
      <p:sp>
        <p:nvSpPr>
          <p:cNvPr id="76817" name="矩形 2">
            <a:extLst>
              <a:ext uri="{FF2B5EF4-FFF2-40B4-BE49-F238E27FC236}">
                <a16:creationId xmlns:a16="http://schemas.microsoft.com/office/drawing/2014/main" id="{11B203D7-4327-4F89-8F8F-889C53D2EB94}"/>
              </a:ext>
            </a:extLst>
          </p:cNvPr>
          <p:cNvSpPr>
            <a:spLocks noChangeArrowheads="1"/>
          </p:cNvSpPr>
          <p:nvPr/>
        </p:nvSpPr>
        <p:spPr bwMode="auto">
          <a:xfrm>
            <a:off x="1895475" y="4203700"/>
            <a:ext cx="1512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latin typeface="Times New Roman" panose="02020603050405020304" pitchFamily="18" charset="0"/>
              </a:rPr>
              <a:t>Departure(t) =</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4487-4E0D-40A4-845E-0D298A9673CC}"/>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例子</a:t>
            </a:r>
          </a:p>
        </p:txBody>
      </p:sp>
      <p:sp>
        <p:nvSpPr>
          <p:cNvPr id="78851" name="Date Placeholder 3">
            <a:extLst>
              <a:ext uri="{FF2B5EF4-FFF2-40B4-BE49-F238E27FC236}">
                <a16:creationId xmlns:a16="http://schemas.microsoft.com/office/drawing/2014/main" id="{B1032455-8252-47D6-8CA3-822AAA9C368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78852" name="Footer Placeholder 4">
            <a:extLst>
              <a:ext uri="{FF2B5EF4-FFF2-40B4-BE49-F238E27FC236}">
                <a16:creationId xmlns:a16="http://schemas.microsoft.com/office/drawing/2014/main" id="{DA8BA13D-4170-44C7-BB0D-DA2BCA8CD38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78853" name="Slide Number Placeholder 5">
            <a:extLst>
              <a:ext uri="{FF2B5EF4-FFF2-40B4-BE49-F238E27FC236}">
                <a16:creationId xmlns:a16="http://schemas.microsoft.com/office/drawing/2014/main" id="{30D470DB-0F1B-4B29-99D1-3F83A3326F4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34</a:t>
            </a:r>
          </a:p>
        </p:txBody>
      </p:sp>
      <p:sp>
        <p:nvSpPr>
          <p:cNvPr id="78854" name="矩形 11">
            <a:extLst>
              <a:ext uri="{FF2B5EF4-FFF2-40B4-BE49-F238E27FC236}">
                <a16:creationId xmlns:a16="http://schemas.microsoft.com/office/drawing/2014/main" id="{8E3C9D47-3F16-46E5-A336-54941BCE4E47}"/>
              </a:ext>
            </a:extLst>
          </p:cNvPr>
          <p:cNvSpPr>
            <a:spLocks noChangeArrowheads="1"/>
          </p:cNvSpPr>
          <p:nvPr/>
        </p:nvSpPr>
        <p:spPr bwMode="auto">
          <a:xfrm>
            <a:off x="658813" y="1323975"/>
            <a:ext cx="2262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u="sng">
                <a:latin typeface="Times New Roman" panose="02020603050405020304" pitchFamily="18" charset="0"/>
              </a:rPr>
              <a:t>清理队列的时间</a:t>
            </a:r>
            <a:endParaRPr lang="zh-CN" altLang="zh-CN">
              <a:latin typeface="Times New Roman" panose="02020603050405020304" pitchFamily="18" charset="0"/>
            </a:endParaRPr>
          </a:p>
        </p:txBody>
      </p:sp>
      <p:graphicFrame>
        <p:nvGraphicFramePr>
          <p:cNvPr id="78855" name="对象 14">
            <a:extLst>
              <a:ext uri="{FF2B5EF4-FFF2-40B4-BE49-F238E27FC236}">
                <a16:creationId xmlns:a16="http://schemas.microsoft.com/office/drawing/2014/main" id="{6005C350-A280-41B9-83FB-ABF7FA4941BB}"/>
              </a:ext>
            </a:extLst>
          </p:cNvPr>
          <p:cNvGraphicFramePr>
            <a:graphicFrameLocks noChangeAspect="1"/>
          </p:cNvGraphicFramePr>
          <p:nvPr/>
        </p:nvGraphicFramePr>
        <p:xfrm>
          <a:off x="1211263" y="2130425"/>
          <a:ext cx="2143125" cy="304800"/>
        </p:xfrm>
        <a:graphic>
          <a:graphicData uri="http://schemas.openxmlformats.org/presentationml/2006/ole">
            <mc:AlternateContent xmlns:mc="http://schemas.openxmlformats.org/markup-compatibility/2006">
              <mc:Choice xmlns:v="urn:schemas-microsoft-com:vml" Requires="v">
                <p:oleObj spid="_x0000_s78877" name="Equation" r:id="rId4" imgW="1409088" imgH="203112" progId="Equation.DSMT4">
                  <p:embed/>
                </p:oleObj>
              </mc:Choice>
              <mc:Fallback>
                <p:oleObj name="Equation" r:id="rId4" imgW="1409088" imgH="203112" progId="Equation.DSMT4">
                  <p:embed/>
                  <p:pic>
                    <p:nvPicPr>
                      <p:cNvPr id="0" name="对象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1263" y="2130425"/>
                        <a:ext cx="2143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矩形 15">
            <a:extLst>
              <a:ext uri="{FF2B5EF4-FFF2-40B4-BE49-F238E27FC236}">
                <a16:creationId xmlns:a16="http://schemas.microsoft.com/office/drawing/2014/main" id="{A7F793E5-2F50-40E8-B957-E0267763E39D}"/>
              </a:ext>
            </a:extLst>
          </p:cNvPr>
          <p:cNvSpPr>
            <a:spLocks noRot="1" noChangeAspect="1" noMove="1" noResize="1" noEditPoints="1" noAdjustHandles="1" noChangeArrowheads="1" noChangeShapeType="1" noTextEdit="1"/>
          </p:cNvSpPr>
          <p:nvPr/>
        </p:nvSpPr>
        <p:spPr>
          <a:xfrm>
            <a:off x="1496291" y="3361530"/>
            <a:ext cx="5029200" cy="338554"/>
          </a:xfrm>
          <a:prstGeom prst="rect">
            <a:avLst/>
          </a:prstGeom>
          <a:blipFill rotWithShape="0">
            <a:blip r:embed="rId6"/>
            <a:stretch>
              <a:fillRect t="-108929" r="-3515" b="-167857"/>
            </a:stretch>
          </a:blipFill>
        </p:spPr>
        <p:txBody>
          <a:bodyPr/>
          <a:lstStyle/>
          <a:p>
            <a:pPr>
              <a:defRPr/>
            </a:pPr>
            <a:r>
              <a:rPr lang="zh-CN" altLang="en-US">
                <a:noFill/>
              </a:rPr>
              <a:t> </a:t>
            </a:r>
          </a:p>
        </p:txBody>
      </p:sp>
      <p:sp>
        <p:nvSpPr>
          <p:cNvPr id="78857" name="矩形 16">
            <a:extLst>
              <a:ext uri="{FF2B5EF4-FFF2-40B4-BE49-F238E27FC236}">
                <a16:creationId xmlns:a16="http://schemas.microsoft.com/office/drawing/2014/main" id="{B1B2D8C3-A4D3-4C67-81E9-F23069F638A7}"/>
              </a:ext>
            </a:extLst>
          </p:cNvPr>
          <p:cNvSpPr>
            <a:spLocks noChangeArrowheads="1"/>
          </p:cNvSpPr>
          <p:nvPr/>
        </p:nvSpPr>
        <p:spPr bwMode="auto">
          <a:xfrm>
            <a:off x="3525838" y="2087563"/>
            <a:ext cx="17446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1600" i="1">
                <a:latin typeface="Times New Roman" panose="02020603050405020304" pitchFamily="18" charset="0"/>
              </a:rPr>
              <a:t>t=2.792</a:t>
            </a:r>
            <a:r>
              <a:rPr lang="zh-CN" altLang="en-US" sz="1600" i="1">
                <a:latin typeface="Times New Roman" panose="02020603050405020304" pitchFamily="18" charset="0"/>
              </a:rPr>
              <a:t>分钟</a:t>
            </a:r>
            <a:endParaRPr lang="zh-CN" altLang="en-US" sz="1600"/>
          </a:p>
        </p:txBody>
      </p:sp>
      <p:sp>
        <p:nvSpPr>
          <p:cNvPr id="18" name="矩形 17">
            <a:extLst>
              <a:ext uri="{FF2B5EF4-FFF2-40B4-BE49-F238E27FC236}">
                <a16:creationId xmlns:a16="http://schemas.microsoft.com/office/drawing/2014/main" id="{F6CE0E52-8685-4149-9605-6EAC9482D9ED}"/>
              </a:ext>
            </a:extLst>
          </p:cNvPr>
          <p:cNvSpPr>
            <a:spLocks noRot="1" noChangeAspect="1" noMove="1" noResize="1" noEditPoints="1" noAdjustHandles="1" noChangeArrowheads="1" noChangeShapeType="1" noTextEdit="1"/>
          </p:cNvSpPr>
          <p:nvPr/>
        </p:nvSpPr>
        <p:spPr>
          <a:xfrm>
            <a:off x="1172441" y="2692306"/>
            <a:ext cx="4527330" cy="361253"/>
          </a:xfrm>
          <a:prstGeom prst="rect">
            <a:avLst/>
          </a:prstGeom>
          <a:blipFill rotWithShape="0">
            <a:blip r:embed="rId7"/>
            <a:stretch>
              <a:fillRect l="-673" t="-5085" b="-15254"/>
            </a:stretch>
          </a:blipFill>
        </p:spPr>
        <p:txBody>
          <a:bodyPr/>
          <a:lstStyle/>
          <a:p>
            <a:pPr>
              <a:defRPr/>
            </a:pPr>
            <a:r>
              <a:rPr lang="zh-CN" altLang="en-US">
                <a:noFill/>
              </a:rPr>
              <a:t> </a:t>
            </a:r>
          </a:p>
        </p:txBody>
      </p:sp>
      <p:sp>
        <p:nvSpPr>
          <p:cNvPr id="78859" name="矩形 12">
            <a:extLst>
              <a:ext uri="{FF2B5EF4-FFF2-40B4-BE49-F238E27FC236}">
                <a16:creationId xmlns:a16="http://schemas.microsoft.com/office/drawing/2014/main" id="{40034E68-E061-4F9B-8DC5-D6166197EB12}"/>
              </a:ext>
            </a:extLst>
          </p:cNvPr>
          <p:cNvSpPr>
            <a:spLocks noChangeArrowheads="1"/>
          </p:cNvSpPr>
          <p:nvPr/>
        </p:nvSpPr>
        <p:spPr bwMode="auto">
          <a:xfrm>
            <a:off x="736600" y="4251325"/>
            <a:ext cx="90678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u="sng">
                <a:latin typeface="Times New Roman" panose="02020603050405020304" pitchFamily="18" charset="0"/>
              </a:rPr>
              <a:t>检验总到达人数等于总离开人数</a:t>
            </a:r>
            <a:endParaRPr lang="en-US" altLang="zh-CN" u="sng">
              <a:latin typeface="Times New Roman" panose="02020603050405020304" pitchFamily="18" charset="0"/>
            </a:endParaRPr>
          </a:p>
          <a:p>
            <a:endParaRPr lang="en-US" altLang="zh-CN" u="sng">
              <a:latin typeface="Times New Roman" panose="02020603050405020304" pitchFamily="18" charset="0"/>
            </a:endParaRPr>
          </a:p>
          <a:p>
            <a:r>
              <a:rPr lang="en-US" altLang="zh-CN">
                <a:latin typeface="Times New Roman" panose="02020603050405020304" pitchFamily="18" charset="0"/>
              </a:rPr>
              <a:t>Arrivals(22.265) = 113.3</a:t>
            </a:r>
          </a:p>
          <a:p>
            <a:r>
              <a:rPr lang="en-US" altLang="zh-CN">
                <a:latin typeface="Times New Roman" panose="02020603050405020304" pitchFamily="18" charset="0"/>
              </a:rPr>
              <a:t>Departures = 10*(22.265-12.792) = 94.73 </a:t>
            </a:r>
            <a:r>
              <a:rPr lang="zh-CN" altLang="en-US">
                <a:latin typeface="Times New Roman" panose="02020603050405020304" pitchFamily="18" charset="0"/>
              </a:rPr>
              <a:t>到达率变为</a:t>
            </a:r>
            <a:r>
              <a:rPr lang="en-US" altLang="zh-CN">
                <a:latin typeface="Times New Roman" panose="02020603050405020304" pitchFamily="18" charset="0"/>
              </a:rPr>
              <a:t> 10 veh/min</a:t>
            </a:r>
          </a:p>
          <a:p>
            <a:r>
              <a:rPr lang="en-US" altLang="zh-CN">
                <a:latin typeface="Times New Roman" panose="02020603050405020304" pitchFamily="18" charset="0"/>
              </a:rPr>
              <a:t>94.73 + 18.568 = 113.3-&gt;OK</a:t>
            </a:r>
          </a:p>
          <a:p>
            <a:endParaRPr lang="zh-CN" altLang="zh-CN">
              <a:latin typeface="Times New Roman" panose="02020603050405020304" pitchFamily="18" charset="0"/>
            </a:endParaRPr>
          </a:p>
        </p:txBody>
      </p:sp>
      <p:sp>
        <p:nvSpPr>
          <p:cNvPr id="78860" name="矩形 13">
            <a:extLst>
              <a:ext uri="{FF2B5EF4-FFF2-40B4-BE49-F238E27FC236}">
                <a16:creationId xmlns:a16="http://schemas.microsoft.com/office/drawing/2014/main" id="{29FC2973-7540-4CB9-A763-7FA67CDDE4E7}"/>
              </a:ext>
            </a:extLst>
          </p:cNvPr>
          <p:cNvSpPr>
            <a:spLocks noChangeArrowheads="1"/>
          </p:cNvSpPr>
          <p:nvPr/>
        </p:nvSpPr>
        <p:spPr bwMode="auto">
          <a:xfrm>
            <a:off x="696913" y="1801813"/>
            <a:ext cx="8610600"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a:latin typeface="Times New Roman" panose="02020603050405020304" pitchFamily="18" charset="0"/>
              </a:rPr>
              <a:t>什么时候到达率等于常数 </a:t>
            </a:r>
            <a:r>
              <a:rPr lang="en-US" altLang="zh-CN">
                <a:latin typeface="Times New Roman" panose="02020603050405020304" pitchFamily="18" charset="0"/>
              </a:rPr>
              <a:t>10 veh/min?</a:t>
            </a:r>
          </a:p>
          <a:p>
            <a:endParaRPr lang="en-US" altLang="zh-CN">
              <a:latin typeface="Times New Roman" panose="02020603050405020304" pitchFamily="18" charset="0"/>
            </a:endParaRPr>
          </a:p>
          <a:p>
            <a:r>
              <a:rPr lang="en-US" altLang="zh-CN" sz="1600">
                <a:latin typeface="Times New Roman" panose="02020603050405020304" pitchFamily="18" charset="0"/>
              </a:rPr>
              <a:t>t</a:t>
            </a:r>
            <a:r>
              <a:rPr lang="en-US" altLang="zh-CN" sz="1600" baseline="-25000">
                <a:latin typeface="Times New Roman" panose="02020603050405020304" pitchFamily="18" charset="0"/>
              </a:rPr>
              <a:t>con</a:t>
            </a:r>
            <a:r>
              <a:rPr lang="en-US" altLang="zh-CN" sz="1600">
                <a:latin typeface="Times New Roman" panose="02020603050405020304" pitchFamily="18" charset="0"/>
              </a:rPr>
              <a:t> = t + 10 = 12.792  (</a:t>
            </a:r>
            <a:r>
              <a:rPr lang="zh-CN" altLang="en-US" sz="1600">
                <a:latin typeface="Times New Roman" panose="02020603050405020304" pitchFamily="18" charset="0"/>
              </a:rPr>
              <a:t>服务率变为常数</a:t>
            </a:r>
            <a:r>
              <a:rPr lang="en-US" altLang="zh-CN" sz="1600">
                <a:latin typeface="Times New Roman" panose="02020603050405020304" pitchFamily="18" charset="0"/>
              </a:rPr>
              <a:t> 10 veh/min</a:t>
            </a:r>
            <a:r>
              <a:rPr lang="zh-CN" altLang="en-US" sz="1600">
                <a:latin typeface="Times New Roman" panose="02020603050405020304" pitchFamily="18" charset="0"/>
              </a:rPr>
              <a:t>的时间</a:t>
            </a:r>
            <a:r>
              <a:rPr lang="en-US" altLang="zh-CN" sz="1600">
                <a:latin typeface="Times New Roman" panose="02020603050405020304" pitchFamily="18" charset="0"/>
              </a:rPr>
              <a:t>)</a:t>
            </a:r>
          </a:p>
          <a:p>
            <a:endParaRPr lang="en-US" altLang="zh-CN">
              <a:latin typeface="Times New Roman" panose="02020603050405020304" pitchFamily="18" charset="0"/>
            </a:endParaRPr>
          </a:p>
          <a:p>
            <a:endParaRPr lang="en-US" altLang="zh-CN">
              <a:latin typeface="Times New Roman" panose="02020603050405020304" pitchFamily="18" charset="0"/>
            </a:endParaRPr>
          </a:p>
          <a:p>
            <a:r>
              <a:rPr lang="zh-CN" altLang="en-US">
                <a:latin typeface="Times New Roman" panose="02020603050405020304" pitchFamily="18" charset="0"/>
              </a:rPr>
              <a:t>因此，</a:t>
            </a:r>
            <a:endParaRPr lang="en-US" altLang="zh-CN">
              <a:latin typeface="Times New Roman" panose="02020603050405020304" pitchFamily="18" charset="0"/>
            </a:endParaRPr>
          </a:p>
          <a:p>
            <a:endParaRPr lang="en-US" altLang="zh-CN">
              <a:latin typeface="Times New Roman" panose="02020603050405020304" pitchFamily="18" charset="0"/>
            </a:endParaRPr>
          </a:p>
          <a:p>
            <a:r>
              <a:rPr lang="en-US" altLang="zh-CN">
                <a:latin typeface="Times New Roman" panose="02020603050405020304" pitchFamily="18" charset="0"/>
              </a:rPr>
              <a:t>t = 22.265     7:50 AM</a:t>
            </a:r>
            <a:r>
              <a:rPr lang="zh-CN" altLang="en-US">
                <a:latin typeface="Times New Roman" panose="02020603050405020304" pitchFamily="18" charset="0"/>
              </a:rPr>
              <a:t>后，队列将在</a:t>
            </a:r>
            <a:r>
              <a:rPr lang="en-US" altLang="zh-CN">
                <a:latin typeface="Times New Roman" panose="02020603050405020304" pitchFamily="18" charset="0"/>
              </a:rPr>
              <a:t>22</a:t>
            </a:r>
            <a:r>
              <a:rPr lang="zh-CN" altLang="en-US">
                <a:latin typeface="Times New Roman" panose="02020603050405020304" pitchFamily="18" charset="0"/>
              </a:rPr>
              <a:t>分</a:t>
            </a:r>
            <a:r>
              <a:rPr lang="en-US" altLang="zh-CN">
                <a:latin typeface="Times New Roman" panose="02020603050405020304" pitchFamily="18" charset="0"/>
              </a:rPr>
              <a:t>15.9</a:t>
            </a:r>
            <a:r>
              <a:rPr lang="zh-CN" altLang="en-US">
                <a:latin typeface="Times New Roman" panose="02020603050405020304" pitchFamily="18" charset="0"/>
              </a:rPr>
              <a:t>秒后清除</a:t>
            </a:r>
            <a:endParaRPr lang="en-US" altLang="zh-CN">
              <a:latin typeface="Times New Roman" panose="02020603050405020304" pitchFamily="18" charset="0"/>
            </a:endParaRPr>
          </a:p>
          <a:p>
            <a:endParaRPr lang="zh-CN" altLang="zh-CN">
              <a:latin typeface="Times New Roman" panose="02020603050405020304" pitchFamily="18" charset="0"/>
            </a:endParaRPr>
          </a:p>
          <a:p>
            <a:endParaRPr lang="en-US" altLang="zh-CN">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55F8-91D1-4882-8099-79F448E84390}"/>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随机变量的矩</a:t>
            </a:r>
          </a:p>
        </p:txBody>
      </p:sp>
      <p:sp>
        <p:nvSpPr>
          <p:cNvPr id="80899" name="Date Placeholder 3">
            <a:extLst>
              <a:ext uri="{FF2B5EF4-FFF2-40B4-BE49-F238E27FC236}">
                <a16:creationId xmlns:a16="http://schemas.microsoft.com/office/drawing/2014/main" id="{A021A5A1-D8D0-4A1B-8F44-392F02CB624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80900" name="Footer Placeholder 4">
            <a:extLst>
              <a:ext uri="{FF2B5EF4-FFF2-40B4-BE49-F238E27FC236}">
                <a16:creationId xmlns:a16="http://schemas.microsoft.com/office/drawing/2014/main" id="{23AC6F0A-01A2-4731-A503-DC1DA0C2BD6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80901" name="Slide Number Placeholder 5">
            <a:extLst>
              <a:ext uri="{FF2B5EF4-FFF2-40B4-BE49-F238E27FC236}">
                <a16:creationId xmlns:a16="http://schemas.microsoft.com/office/drawing/2014/main" id="{262BF0CC-011D-4249-AEDE-BF4B7656497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35</a:t>
            </a:r>
          </a:p>
        </p:txBody>
      </p:sp>
      <p:sp>
        <p:nvSpPr>
          <p:cNvPr id="80902" name="Text Box 3">
            <a:extLst>
              <a:ext uri="{FF2B5EF4-FFF2-40B4-BE49-F238E27FC236}">
                <a16:creationId xmlns:a16="http://schemas.microsoft.com/office/drawing/2014/main" id="{920D6732-2460-4E1A-B19F-A8572D7CECBE}"/>
              </a:ext>
            </a:extLst>
          </p:cNvPr>
          <p:cNvSpPr txBox="1">
            <a:spLocks noChangeArrowheads="1"/>
          </p:cNvSpPr>
          <p:nvPr/>
        </p:nvSpPr>
        <p:spPr bwMode="auto">
          <a:xfrm>
            <a:off x="1096963" y="1260475"/>
            <a:ext cx="10566400"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20000"/>
              </a:lnSpc>
              <a:buFont typeface="Wingdings" panose="05000000000000000000" pitchFamily="2" charset="2"/>
              <a:buChar char="Ø"/>
            </a:pPr>
            <a:r>
              <a:rPr lang="zh-CN" altLang="en-US" sz="2400" b="1"/>
              <a:t>实值连续函数 </a:t>
            </a:r>
            <a:r>
              <a:rPr lang="en-US" altLang="zh-CN" sz="2400" b="1"/>
              <a:t>f(x) </a:t>
            </a:r>
            <a:r>
              <a:rPr lang="zh-CN" altLang="en-US" sz="2400" b="1"/>
              <a:t>关于值 </a:t>
            </a:r>
            <a:r>
              <a:rPr lang="en-US" altLang="zh-CN" sz="2400" b="1"/>
              <a:t>c </a:t>
            </a:r>
            <a:r>
              <a:rPr lang="zh-CN" altLang="en-US" sz="2400" b="1"/>
              <a:t>的 </a:t>
            </a:r>
            <a:r>
              <a:rPr lang="en-US" altLang="zh-CN" sz="2400" b="1"/>
              <a:t>n </a:t>
            </a:r>
            <a:r>
              <a:rPr lang="zh-CN" altLang="en-US" sz="2400" b="1"/>
              <a:t>阶矩是：</a:t>
            </a:r>
          </a:p>
          <a:p>
            <a:pPr eaLnBrk="1" hangingPunct="1">
              <a:lnSpc>
                <a:spcPct val="120000"/>
              </a:lnSpc>
            </a:pPr>
            <a:endParaRPr lang="en-US" altLang="zh-CN" sz="2400" b="1"/>
          </a:p>
          <a:p>
            <a:pPr eaLnBrk="1" hangingPunct="1">
              <a:lnSpc>
                <a:spcPct val="120000"/>
              </a:lnSpc>
            </a:pPr>
            <a:endParaRPr lang="en-US" altLang="zh-CN" sz="2400" b="1"/>
          </a:p>
          <a:p>
            <a:pPr eaLnBrk="1" hangingPunct="1">
              <a:lnSpc>
                <a:spcPct val="120000"/>
              </a:lnSpc>
            </a:pPr>
            <a:endParaRPr lang="en-US" altLang="zh-CN" sz="2400" b="1"/>
          </a:p>
          <a:p>
            <a:pPr eaLnBrk="1" hangingPunct="1">
              <a:lnSpc>
                <a:spcPct val="120000"/>
              </a:lnSpc>
            </a:pPr>
            <a:endParaRPr lang="en-US" altLang="zh-CN" sz="2400" b="1"/>
          </a:p>
          <a:p>
            <a:pPr eaLnBrk="1" hangingPunct="1">
              <a:lnSpc>
                <a:spcPct val="120000"/>
              </a:lnSpc>
              <a:buFont typeface="Wingdings" panose="05000000000000000000" pitchFamily="2" charset="2"/>
              <a:buChar char="Ø"/>
            </a:pPr>
            <a:r>
              <a:rPr lang="zh-CN" altLang="en-US" sz="2400" b="1"/>
              <a:t>如果点代表概率密度，则零阶矩是总概率，一阶矩是均值，二阶矩是方差，三阶矩是偏态。</a:t>
            </a:r>
            <a:endParaRPr lang="en-US" altLang="zh-CN" sz="2400" b="1"/>
          </a:p>
        </p:txBody>
      </p:sp>
      <p:graphicFrame>
        <p:nvGraphicFramePr>
          <p:cNvPr id="80903" name="对象 2">
            <a:extLst>
              <a:ext uri="{FF2B5EF4-FFF2-40B4-BE49-F238E27FC236}">
                <a16:creationId xmlns:a16="http://schemas.microsoft.com/office/drawing/2014/main" id="{85C621FE-91C9-466C-8910-757A25A7F591}"/>
              </a:ext>
            </a:extLst>
          </p:cNvPr>
          <p:cNvGraphicFramePr>
            <a:graphicFrameLocks noChangeAspect="1"/>
          </p:cNvGraphicFramePr>
          <p:nvPr/>
        </p:nvGraphicFramePr>
        <p:xfrm>
          <a:off x="4505325" y="2224088"/>
          <a:ext cx="3003550" cy="681037"/>
        </p:xfrm>
        <a:graphic>
          <a:graphicData uri="http://schemas.openxmlformats.org/presentationml/2006/ole">
            <mc:AlternateContent xmlns:mc="http://schemas.openxmlformats.org/markup-compatibility/2006">
              <mc:Choice xmlns:v="urn:schemas-microsoft-com:vml" Requires="v">
                <p:oleObj spid="_x0000_s80920" name="Equation" r:id="rId4" imgW="1447800" imgH="330200" progId="Equation.DSMT4">
                  <p:embed/>
                </p:oleObj>
              </mc:Choice>
              <mc:Fallback>
                <p:oleObj name="Equation" r:id="rId4" imgW="1447800" imgH="330200" progId="Equation.DSMT4">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5325" y="2224088"/>
                        <a:ext cx="30035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BB242-1775-4068-8327-B3963041963E}"/>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随机变量的矩</a:t>
            </a:r>
          </a:p>
        </p:txBody>
      </p:sp>
      <p:sp>
        <p:nvSpPr>
          <p:cNvPr id="82947" name="Date Placeholder 3">
            <a:extLst>
              <a:ext uri="{FF2B5EF4-FFF2-40B4-BE49-F238E27FC236}">
                <a16:creationId xmlns:a16="http://schemas.microsoft.com/office/drawing/2014/main" id="{A0D95B44-9C60-4F21-9EBC-FF2EDE115E9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82948" name="Footer Placeholder 4">
            <a:extLst>
              <a:ext uri="{FF2B5EF4-FFF2-40B4-BE49-F238E27FC236}">
                <a16:creationId xmlns:a16="http://schemas.microsoft.com/office/drawing/2014/main" id="{0018B8E0-5156-4AEA-B0B9-F7280BE1C2C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82949" name="Slide Number Placeholder 5">
            <a:extLst>
              <a:ext uri="{FF2B5EF4-FFF2-40B4-BE49-F238E27FC236}">
                <a16:creationId xmlns:a16="http://schemas.microsoft.com/office/drawing/2014/main" id="{A8F23AD7-A655-43F2-AAA7-325C21EF9C0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36</a:t>
            </a:r>
          </a:p>
        </p:txBody>
      </p:sp>
      <p:sp>
        <p:nvSpPr>
          <p:cNvPr id="82950" name="Text Box 3">
            <a:extLst>
              <a:ext uri="{FF2B5EF4-FFF2-40B4-BE49-F238E27FC236}">
                <a16:creationId xmlns:a16="http://schemas.microsoft.com/office/drawing/2014/main" id="{13A8161F-7D83-4228-80A3-1D39412EB51A}"/>
              </a:ext>
            </a:extLst>
          </p:cNvPr>
          <p:cNvSpPr txBox="1">
            <a:spLocks noChangeArrowheads="1"/>
          </p:cNvSpPr>
          <p:nvPr/>
        </p:nvSpPr>
        <p:spPr bwMode="auto">
          <a:xfrm>
            <a:off x="1096963" y="1514475"/>
            <a:ext cx="10612437"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Char char="Ø"/>
            </a:pPr>
            <a:r>
              <a:rPr lang="zh-CN" altLang="en-US" sz="2400" b="1"/>
              <a:t>如果</a:t>
            </a:r>
            <a:r>
              <a:rPr lang="en-US" altLang="zh-CN" sz="2400" b="1"/>
              <a:t>X</a:t>
            </a:r>
            <a:r>
              <a:rPr lang="zh-CN" altLang="en-US" sz="2400" b="1"/>
              <a:t>和</a:t>
            </a:r>
            <a:r>
              <a:rPr lang="en-US" altLang="zh-CN" sz="2400" b="1"/>
              <a:t>Y</a:t>
            </a:r>
            <a:r>
              <a:rPr lang="zh-CN" altLang="en-US" sz="2400" b="1"/>
              <a:t>是离散随机变量，那么</a:t>
            </a:r>
          </a:p>
          <a:p>
            <a:pPr eaLnBrk="1" hangingPunct="1"/>
            <a:endParaRPr lang="en-US" altLang="zh-CN" sz="2400" b="1"/>
          </a:p>
          <a:p>
            <a:pPr eaLnBrk="1" hangingPunct="1"/>
            <a:r>
              <a:rPr lang="zh-CN" altLang="en-US" sz="2400" b="1"/>
              <a:t> </a:t>
            </a:r>
            <a:endParaRPr lang="en-US" altLang="zh-CN" sz="2400" b="1"/>
          </a:p>
          <a:p>
            <a:pPr eaLnBrk="1" hangingPunct="1">
              <a:buFont typeface="Wingdings" panose="05000000000000000000" pitchFamily="2" charset="2"/>
              <a:buChar char="Ø"/>
            </a:pPr>
            <a:r>
              <a:rPr lang="zh-CN" altLang="en-US" sz="2400" b="1"/>
              <a:t>其中</a:t>
            </a:r>
            <a:r>
              <a:rPr lang="en-US" altLang="zh-CN" sz="2400" b="1"/>
              <a:t>p</a:t>
            </a:r>
            <a:r>
              <a:rPr lang="zh-CN" altLang="en-US" sz="2400" b="1"/>
              <a:t>（</a:t>
            </a:r>
            <a:r>
              <a:rPr lang="en-US" altLang="zh-CN" sz="2400" b="1"/>
              <a:t>X</a:t>
            </a:r>
            <a:r>
              <a:rPr lang="zh-CN" altLang="en-US" sz="2400" b="1"/>
              <a:t>，</a:t>
            </a:r>
            <a:r>
              <a:rPr lang="en-US" altLang="zh-CN" sz="2400" b="1"/>
              <a:t>Y</a:t>
            </a:r>
            <a:r>
              <a:rPr lang="zh-CN" altLang="en-US" sz="2400" b="1"/>
              <a:t>）称为 </a:t>
            </a:r>
            <a:r>
              <a:rPr lang="en-US" altLang="zh-CN" sz="2400" b="1"/>
              <a:t>X </a:t>
            </a:r>
            <a:r>
              <a:rPr lang="zh-CN" altLang="en-US" sz="2400" b="1"/>
              <a:t>和 </a:t>
            </a:r>
            <a:r>
              <a:rPr lang="en-US" altLang="zh-CN" sz="2400" b="1"/>
              <a:t>Y </a:t>
            </a:r>
            <a:r>
              <a:rPr lang="zh-CN" altLang="en-US" sz="2400" b="1"/>
              <a:t>的联合概率质量函数。这里，</a:t>
            </a:r>
            <a:r>
              <a:rPr lang="en-US" altLang="zh-CN" sz="2400" b="1"/>
              <a:t>X </a:t>
            </a:r>
            <a:r>
              <a:rPr lang="zh-CN" altLang="en-US" sz="2400" b="1"/>
              <a:t>和 </a:t>
            </a:r>
            <a:r>
              <a:rPr lang="en-US" altLang="zh-CN" sz="2400" b="1"/>
              <a:t>Y </a:t>
            </a:r>
            <a:r>
              <a:rPr lang="zh-CN" altLang="en-US" sz="2400" b="1"/>
              <a:t>是独立的，如果对于所有</a:t>
            </a:r>
            <a:r>
              <a:rPr lang="en-US" altLang="zh-CN" sz="2400" b="1"/>
              <a:t>X</a:t>
            </a:r>
            <a:r>
              <a:rPr lang="zh-CN" altLang="en-US" sz="2400" b="1"/>
              <a:t>，</a:t>
            </a:r>
            <a:r>
              <a:rPr lang="en-US" altLang="zh-CN" sz="2400" b="1"/>
              <a:t>Y</a:t>
            </a:r>
          </a:p>
          <a:p>
            <a:pPr eaLnBrk="1" hangingPunct="1">
              <a:buFont typeface="Wingdings" panose="05000000000000000000" pitchFamily="2" charset="2"/>
              <a:buChar char="Ø"/>
            </a:pPr>
            <a:endParaRPr lang="en-US" altLang="zh-CN" sz="2400" b="1"/>
          </a:p>
          <a:p>
            <a:pPr eaLnBrk="1" hangingPunct="1"/>
            <a:endParaRPr lang="en-US" altLang="zh-CN" sz="2400" b="1"/>
          </a:p>
          <a:p>
            <a:pPr eaLnBrk="1" hangingPunct="1"/>
            <a:r>
              <a:rPr lang="zh-CN" altLang="en-US" sz="2400" b="1"/>
              <a:t>其中</a:t>
            </a:r>
            <a:endParaRPr lang="en-US" altLang="zh-CN" sz="2400" b="1"/>
          </a:p>
          <a:p>
            <a:pPr eaLnBrk="1" hangingPunct="1"/>
            <a:endParaRPr lang="en-US" altLang="zh-CN" sz="2400" b="1"/>
          </a:p>
          <a:p>
            <a:pPr eaLnBrk="1" hangingPunct="1"/>
            <a:endParaRPr lang="en-US" altLang="zh-CN" sz="2400" b="1"/>
          </a:p>
          <a:p>
            <a:pPr eaLnBrk="1" hangingPunct="1"/>
            <a:endParaRPr lang="en-US" altLang="zh-CN" sz="2400" b="1"/>
          </a:p>
          <a:p>
            <a:pPr eaLnBrk="1" hangingPunct="1"/>
            <a:r>
              <a:rPr lang="zh-CN" altLang="en-US" sz="2400" b="1"/>
              <a:t>分别是</a:t>
            </a:r>
            <a:r>
              <a:rPr lang="en-US" altLang="zh-CN" sz="2400" b="1"/>
              <a:t>X</a:t>
            </a:r>
            <a:r>
              <a:rPr lang="zh-CN" altLang="en-US" sz="2400" b="1"/>
              <a:t>和</a:t>
            </a:r>
            <a:r>
              <a:rPr lang="en-US" altLang="zh-CN" sz="2400" b="1"/>
              <a:t>Y</a:t>
            </a:r>
            <a:r>
              <a:rPr lang="zh-CN" altLang="en-US" sz="2400" b="1"/>
              <a:t>的概率质量函数。</a:t>
            </a:r>
            <a:endParaRPr lang="en-US" altLang="zh-CN" sz="2400" b="1"/>
          </a:p>
        </p:txBody>
      </p:sp>
      <p:graphicFrame>
        <p:nvGraphicFramePr>
          <p:cNvPr id="82951" name="Object 5">
            <a:extLst>
              <a:ext uri="{FF2B5EF4-FFF2-40B4-BE49-F238E27FC236}">
                <a16:creationId xmlns:a16="http://schemas.microsoft.com/office/drawing/2014/main" id="{6CD0A0F0-114F-46D5-87B8-24D4A9E1EC4F}"/>
              </a:ext>
            </a:extLst>
          </p:cNvPr>
          <p:cNvGraphicFramePr>
            <a:graphicFrameLocks noChangeAspect="1"/>
          </p:cNvGraphicFramePr>
          <p:nvPr/>
        </p:nvGraphicFramePr>
        <p:xfrm>
          <a:off x="2849563" y="1971675"/>
          <a:ext cx="3962400" cy="506413"/>
        </p:xfrm>
        <a:graphic>
          <a:graphicData uri="http://schemas.openxmlformats.org/presentationml/2006/ole">
            <mc:AlternateContent xmlns:mc="http://schemas.openxmlformats.org/markup-compatibility/2006">
              <mc:Choice xmlns:v="urn:schemas-microsoft-com:vml" Requires="v">
                <p:oleObj spid="_x0000_s83019" name="Equation" r:id="rId4" imgW="1586811" imgH="203112" progId="Equation.3">
                  <p:embed/>
                </p:oleObj>
              </mc:Choice>
              <mc:Fallback>
                <p:oleObj name="Equation" r:id="rId4" imgW="1586811" imgH="203112"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9563" y="1971675"/>
                        <a:ext cx="3962400"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52" name="Object 6">
            <a:extLst>
              <a:ext uri="{FF2B5EF4-FFF2-40B4-BE49-F238E27FC236}">
                <a16:creationId xmlns:a16="http://schemas.microsoft.com/office/drawing/2014/main" id="{2ED0F023-5266-49B6-B8E1-19E9204BCACC}"/>
              </a:ext>
            </a:extLst>
          </p:cNvPr>
          <p:cNvGraphicFramePr>
            <a:graphicFrameLocks noChangeAspect="1"/>
          </p:cNvGraphicFramePr>
          <p:nvPr/>
        </p:nvGraphicFramePr>
        <p:xfrm>
          <a:off x="3117850" y="3567113"/>
          <a:ext cx="3424238" cy="538162"/>
        </p:xfrm>
        <a:graphic>
          <a:graphicData uri="http://schemas.openxmlformats.org/presentationml/2006/ole">
            <mc:AlternateContent xmlns:mc="http://schemas.openxmlformats.org/markup-compatibility/2006">
              <mc:Choice xmlns:v="urn:schemas-microsoft-com:vml" Requires="v">
                <p:oleObj spid="_x0000_s83020" name="Equation" r:id="rId6" imgW="1371600" imgH="215900" progId="Equation.3">
                  <p:embed/>
                </p:oleObj>
              </mc:Choice>
              <mc:Fallback>
                <p:oleObj name="Equation" r:id="rId6" imgW="1371600" imgH="2159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7850" y="3567113"/>
                        <a:ext cx="3424238"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53" name="Object 7">
            <a:extLst>
              <a:ext uri="{FF2B5EF4-FFF2-40B4-BE49-F238E27FC236}">
                <a16:creationId xmlns:a16="http://schemas.microsoft.com/office/drawing/2014/main" id="{064F3AB4-6DBC-48CF-96A0-CED4AEAEA3C8}"/>
              </a:ext>
            </a:extLst>
          </p:cNvPr>
          <p:cNvGraphicFramePr>
            <a:graphicFrameLocks noChangeAspect="1"/>
          </p:cNvGraphicFramePr>
          <p:nvPr/>
        </p:nvGraphicFramePr>
        <p:xfrm>
          <a:off x="1863725" y="4525963"/>
          <a:ext cx="2981325" cy="917575"/>
        </p:xfrm>
        <a:graphic>
          <a:graphicData uri="http://schemas.openxmlformats.org/presentationml/2006/ole">
            <mc:AlternateContent xmlns:mc="http://schemas.openxmlformats.org/markup-compatibility/2006">
              <mc:Choice xmlns:v="urn:schemas-microsoft-com:vml" Requires="v">
                <p:oleObj spid="_x0000_s83021" name="Equation" r:id="rId8" imgW="1193800" imgH="368300" progId="Equation.3">
                  <p:embed/>
                </p:oleObj>
              </mc:Choice>
              <mc:Fallback>
                <p:oleObj name="Equation" r:id="rId8" imgW="1193800" imgH="3683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63725" y="4525963"/>
                        <a:ext cx="2981325"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54" name="Object 8">
            <a:extLst>
              <a:ext uri="{FF2B5EF4-FFF2-40B4-BE49-F238E27FC236}">
                <a16:creationId xmlns:a16="http://schemas.microsoft.com/office/drawing/2014/main" id="{AABDEB11-DFE7-4E76-B2FD-8B427623897D}"/>
              </a:ext>
            </a:extLst>
          </p:cNvPr>
          <p:cNvGraphicFramePr>
            <a:graphicFrameLocks noChangeAspect="1"/>
          </p:cNvGraphicFramePr>
          <p:nvPr/>
        </p:nvGraphicFramePr>
        <p:xfrm>
          <a:off x="5689600" y="4525963"/>
          <a:ext cx="2949575" cy="917575"/>
        </p:xfrm>
        <a:graphic>
          <a:graphicData uri="http://schemas.openxmlformats.org/presentationml/2006/ole">
            <mc:AlternateContent xmlns:mc="http://schemas.openxmlformats.org/markup-compatibility/2006">
              <mc:Choice xmlns:v="urn:schemas-microsoft-com:vml" Requires="v">
                <p:oleObj spid="_x0000_s83022" name="Equation" r:id="rId10" imgW="1181100" imgH="368300" progId="Equation.3">
                  <p:embed/>
                </p:oleObj>
              </mc:Choice>
              <mc:Fallback>
                <p:oleObj name="Equation" r:id="rId10" imgW="1181100" imgH="3683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89600" y="4525963"/>
                        <a:ext cx="2949575"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A324-302E-4708-B052-F90E852B0360}"/>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随机变量的矩</a:t>
            </a:r>
          </a:p>
        </p:txBody>
      </p:sp>
      <p:sp>
        <p:nvSpPr>
          <p:cNvPr id="84995" name="Date Placeholder 3">
            <a:extLst>
              <a:ext uri="{FF2B5EF4-FFF2-40B4-BE49-F238E27FC236}">
                <a16:creationId xmlns:a16="http://schemas.microsoft.com/office/drawing/2014/main" id="{3B09067E-9790-490C-B5EE-F1D9308F0A4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84996" name="Footer Placeholder 4">
            <a:extLst>
              <a:ext uri="{FF2B5EF4-FFF2-40B4-BE49-F238E27FC236}">
                <a16:creationId xmlns:a16="http://schemas.microsoft.com/office/drawing/2014/main" id="{52D7AA7B-968B-40BC-9FED-49DDFA4289A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84997" name="Slide Number Placeholder 5">
            <a:extLst>
              <a:ext uri="{FF2B5EF4-FFF2-40B4-BE49-F238E27FC236}">
                <a16:creationId xmlns:a16="http://schemas.microsoft.com/office/drawing/2014/main" id="{372C706B-14C2-4675-9439-01C24E8C3C6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37</a:t>
            </a:r>
          </a:p>
        </p:txBody>
      </p:sp>
      <p:sp>
        <p:nvSpPr>
          <p:cNvPr id="84998" name="Text Box 3">
            <a:extLst>
              <a:ext uri="{FF2B5EF4-FFF2-40B4-BE49-F238E27FC236}">
                <a16:creationId xmlns:a16="http://schemas.microsoft.com/office/drawing/2014/main" id="{EA59C89D-AB17-405B-A934-8BBB80D616F3}"/>
              </a:ext>
            </a:extLst>
          </p:cNvPr>
          <p:cNvSpPr txBox="1">
            <a:spLocks noChangeArrowheads="1"/>
          </p:cNvSpPr>
          <p:nvPr/>
        </p:nvSpPr>
        <p:spPr bwMode="auto">
          <a:xfrm>
            <a:off x="1096963" y="1368425"/>
            <a:ext cx="8153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sz="2400" b="1"/>
              <a:t>例</a:t>
            </a:r>
            <a:r>
              <a:rPr lang="en-US" altLang="zh-CN" sz="2400" b="1"/>
              <a:t>2</a:t>
            </a:r>
            <a:r>
              <a:rPr lang="zh-CN" altLang="en-US" sz="2400" b="1"/>
              <a:t>：</a:t>
            </a:r>
            <a:endParaRPr lang="en-US" altLang="zh-CN" sz="2400" b="1"/>
          </a:p>
          <a:p>
            <a:pPr eaLnBrk="1" hangingPunct="1">
              <a:buFont typeface="Wingdings" panose="05000000000000000000" pitchFamily="2" charset="2"/>
              <a:buNone/>
            </a:pPr>
            <a:r>
              <a:rPr lang="zh-CN" altLang="en-US" sz="2400" b="1"/>
              <a:t>约翰从贝尔维尤到西雅图的路线选择概率。</a:t>
            </a:r>
            <a:endParaRPr lang="en-US" altLang="zh-CN" sz="2400" b="1"/>
          </a:p>
        </p:txBody>
      </p:sp>
      <p:graphicFrame>
        <p:nvGraphicFramePr>
          <p:cNvPr id="17" name="Group 73">
            <a:extLst>
              <a:ext uri="{FF2B5EF4-FFF2-40B4-BE49-F238E27FC236}">
                <a16:creationId xmlns:a16="http://schemas.microsoft.com/office/drawing/2014/main" id="{FDE444C1-FA74-4F66-BB3D-DC021CBC31A0}"/>
              </a:ext>
            </a:extLst>
          </p:cNvPr>
          <p:cNvGraphicFramePr>
            <a:graphicFrameLocks noGrp="1"/>
          </p:cNvGraphicFramePr>
          <p:nvPr>
            <p:ph sz="half" idx="1"/>
          </p:nvPr>
        </p:nvGraphicFramePr>
        <p:xfrm>
          <a:off x="1206500" y="2298700"/>
          <a:ext cx="7467600" cy="1447801"/>
        </p:xfrm>
        <a:graphic>
          <a:graphicData uri="http://schemas.openxmlformats.org/drawingml/2006/table">
            <a:tbl>
              <a:tblPr/>
              <a:tblGrid>
                <a:gridCol w="2489200">
                  <a:extLst>
                    <a:ext uri="{9D8B030D-6E8A-4147-A177-3AD203B41FA5}">
                      <a16:colId xmlns:a16="http://schemas.microsoft.com/office/drawing/2014/main" val="20000"/>
                    </a:ext>
                  </a:extLst>
                </a:gridCol>
                <a:gridCol w="2489200">
                  <a:extLst>
                    <a:ext uri="{9D8B030D-6E8A-4147-A177-3AD203B41FA5}">
                      <a16:colId xmlns:a16="http://schemas.microsoft.com/office/drawing/2014/main" val="20001"/>
                    </a:ext>
                  </a:extLst>
                </a:gridCol>
                <a:gridCol w="2489200">
                  <a:extLst>
                    <a:ext uri="{9D8B030D-6E8A-4147-A177-3AD203B41FA5}">
                      <a16:colId xmlns:a16="http://schemas.microsoft.com/office/drawing/2014/main" val="20002"/>
                    </a:ext>
                  </a:extLst>
                </a:gridCol>
              </a:tblGrid>
              <a:tr h="466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a:ln>
                            <a:noFill/>
                          </a:ln>
                          <a:solidFill>
                            <a:schemeClr val="tx1"/>
                          </a:solidFill>
                          <a:effectLst/>
                          <a:latin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a:ln>
                            <a:noFill/>
                          </a:ln>
                          <a:solidFill>
                            <a:schemeClr val="tx1"/>
                          </a:solidFill>
                          <a:effectLst/>
                          <a:latin typeface="Arial" charset="0"/>
                        </a:rPr>
                        <a:t>Peak Hour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a:ln>
                            <a:noFill/>
                          </a:ln>
                          <a:solidFill>
                            <a:schemeClr val="tx1"/>
                          </a:solidFill>
                          <a:effectLst/>
                          <a:latin typeface="Arial" charset="0"/>
                        </a:rPr>
                        <a:t>Off Peak Hour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a:ln>
                            <a:noFill/>
                          </a:ln>
                          <a:solidFill>
                            <a:schemeClr val="tx1"/>
                          </a:solidFill>
                          <a:effectLst/>
                          <a:latin typeface="Arial" charset="0"/>
                        </a:rPr>
                        <a:t>I-90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8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a:ln>
                            <a:noFill/>
                          </a:ln>
                          <a:solidFill>
                            <a:schemeClr val="tx1"/>
                          </a:solidFill>
                          <a:effectLst/>
                          <a:latin typeface="Arial" charset="0"/>
                        </a:rPr>
                        <a:t>SR-520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dirty="0">
                          <a:ln>
                            <a:noFill/>
                          </a:ln>
                          <a:solidFill>
                            <a:schemeClr val="tx1"/>
                          </a:solidFill>
                          <a:effectLst/>
                          <a:latin typeface="Arial"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8" name="Group 163">
            <a:extLst>
              <a:ext uri="{FF2B5EF4-FFF2-40B4-BE49-F238E27FC236}">
                <a16:creationId xmlns:a16="http://schemas.microsoft.com/office/drawing/2014/main" id="{906F69E5-EE4C-4D02-9F1B-A60A524938B9}"/>
              </a:ext>
            </a:extLst>
          </p:cNvPr>
          <p:cNvGraphicFramePr>
            <a:graphicFrameLocks noGrp="1"/>
          </p:cNvGraphicFramePr>
          <p:nvPr/>
        </p:nvGraphicFramePr>
        <p:xfrm>
          <a:off x="1206500" y="4200525"/>
          <a:ext cx="7391400" cy="1804988"/>
        </p:xfrm>
        <a:graphic>
          <a:graphicData uri="http://schemas.openxmlformats.org/drawingml/2006/table">
            <a:tbl>
              <a:tblPr/>
              <a:tblGrid>
                <a:gridCol w="16002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41592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X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 (Peak Hour)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 (Off Peak Hour)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rPr>
                        <a:t>p</a:t>
                      </a:r>
                      <a:r>
                        <a:rPr kumimoji="0" lang="en-US" altLang="zh-CN" sz="2000" b="1" i="0" u="none" strike="noStrike" cap="none" normalizeH="0" baseline="-25000">
                          <a:ln>
                            <a:noFill/>
                          </a:ln>
                          <a:solidFill>
                            <a:srgbClr val="0000FF"/>
                          </a:solidFill>
                          <a:effectLst/>
                          <a:latin typeface="Arial" panose="020B0604020202020204" pitchFamily="34" charset="0"/>
                          <a:ea typeface="宋体" panose="02010600030101010101" pitchFamily="2" charset="-122"/>
                        </a:rPr>
                        <a:t>X</a:t>
                      </a:r>
                      <a:r>
                        <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4663">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 (I-90)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a:ln>
                            <a:noFill/>
                          </a:ln>
                          <a:solidFill>
                            <a:srgbClr val="0000FF"/>
                          </a:solidFill>
                          <a:effectLst/>
                          <a:latin typeface="Arial" panose="020B0604020202020204" pitchFamily="34" charset="0"/>
                          <a:ea typeface="宋体" panose="02010600030101010101" pitchFamily="2" charset="-122"/>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 (SR-520)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2000" b="0" i="0" u="none" strike="noStrike" cap="none" normalizeH="0" baseline="0">
                          <a:ln>
                            <a:noFill/>
                          </a:ln>
                          <a:solidFill>
                            <a:srgbClr val="0000FF"/>
                          </a:solidFill>
                          <a:effectLst/>
                          <a:latin typeface="Arial" panose="020B0604020202020204" pitchFamily="34" charset="0"/>
                          <a:ea typeface="宋体" panose="02010600030101010101" pitchFamily="2" charset="-122"/>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rPr>
                        <a:t>p</a:t>
                      </a:r>
                      <a:r>
                        <a:rPr kumimoji="0" lang="en-US" altLang="zh-CN" sz="2000" b="1" i="0" u="none" strike="noStrike" cap="none" normalizeH="0" baseline="-25000">
                          <a:ln>
                            <a:noFill/>
                          </a:ln>
                          <a:solidFill>
                            <a:schemeClr val="accent2"/>
                          </a:solidFill>
                          <a:effectLst/>
                          <a:latin typeface="Arial" panose="020B0604020202020204" pitchFamily="34" charset="0"/>
                          <a:ea typeface="宋体" panose="02010600030101010101" pitchFamily="2" charset="-122"/>
                        </a:rPr>
                        <a:t>Y</a:t>
                      </a:r>
                      <a:r>
                        <a:rPr kumimoji="0"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rPr>
                        <a:t>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9BB6ED-4427-4A00-8306-071138231674}"/>
              </a:ext>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随机变量矩</a:t>
            </a:r>
            <a:endParaRPr lang="zh-CN" altLang="en-US" dirty="0">
              <a:solidFill>
                <a:schemeClr val="tx1">
                  <a:lumMod val="75000"/>
                  <a:lumOff val="25000"/>
                </a:schemeClr>
              </a:solidFill>
            </a:endParaRPr>
          </a:p>
        </p:txBody>
      </p:sp>
      <p:sp>
        <p:nvSpPr>
          <p:cNvPr id="87043" name="内容占位符 2">
            <a:extLst>
              <a:ext uri="{FF2B5EF4-FFF2-40B4-BE49-F238E27FC236}">
                <a16:creationId xmlns:a16="http://schemas.microsoft.com/office/drawing/2014/main" id="{34C15304-16B7-4E88-9DA1-CB9B091708FD}"/>
              </a:ext>
            </a:extLst>
          </p:cNvPr>
          <p:cNvSpPr>
            <a:spLocks noGrp="1"/>
          </p:cNvSpPr>
          <p:nvPr>
            <p:ph idx="1"/>
          </p:nvPr>
        </p:nvSpPr>
        <p:spPr/>
        <p:txBody>
          <a:bodyPr/>
          <a:lstStyle/>
          <a:p>
            <a:pPr eaLnBrk="1" hangingPunct="1">
              <a:defRPr/>
            </a:pPr>
            <a:r>
              <a:rPr lang="zh-CN" altLang="en-US" b="1" dirty="0">
                <a:solidFill>
                  <a:srgbClr val="0000FF"/>
                </a:solidFill>
              </a:rPr>
              <a:t>下列随机变量对是独立的吗？</a:t>
            </a:r>
            <a:endParaRPr lang="en-US" altLang="zh-CN" b="1" dirty="0">
              <a:solidFill>
                <a:srgbClr val="0000FF"/>
              </a:solidFill>
            </a:endParaRPr>
          </a:p>
          <a:p>
            <a:pPr marL="91440" indent="-91440" eaLnBrk="1" hangingPunct="1">
              <a:defRPr/>
            </a:pPr>
            <a:r>
              <a:rPr lang="zh-CN" altLang="en-US" b="1" dirty="0">
                <a:solidFill>
                  <a:schemeClr val="tx1">
                    <a:lumMod val="75000"/>
                    <a:lumOff val="25000"/>
                  </a:schemeClr>
                </a:solidFill>
              </a:rPr>
              <a:t>从一副</a:t>
            </a:r>
            <a:r>
              <a:rPr lang="en-US" altLang="zh-CN" b="1" dirty="0">
                <a:solidFill>
                  <a:schemeClr val="tx1">
                    <a:lumMod val="75000"/>
                    <a:lumOff val="25000"/>
                  </a:schemeClr>
                </a:solidFill>
              </a:rPr>
              <a:t>52</a:t>
            </a:r>
            <a:r>
              <a:rPr lang="zh-CN" altLang="en-US" b="1" dirty="0">
                <a:solidFill>
                  <a:schemeClr val="tx1">
                    <a:lumMod val="75000"/>
                    <a:lumOff val="25000"/>
                  </a:schemeClr>
                </a:solidFill>
              </a:rPr>
              <a:t>张牌中抽出两张牌，无需换牌。设 </a:t>
            </a:r>
            <a:r>
              <a:rPr lang="en-US" altLang="zh-CN" b="1" dirty="0">
                <a:solidFill>
                  <a:schemeClr val="tx1">
                    <a:lumMod val="75000"/>
                    <a:lumOff val="25000"/>
                  </a:schemeClr>
                </a:solidFill>
              </a:rPr>
              <a:t>X</a:t>
            </a:r>
            <a:r>
              <a:rPr lang="zh-CN" altLang="en-US" b="1" dirty="0">
                <a:solidFill>
                  <a:schemeClr val="tx1">
                    <a:lumMod val="75000"/>
                    <a:lumOff val="25000"/>
                  </a:schemeClr>
                </a:solidFill>
              </a:rPr>
              <a:t>是</a:t>
            </a:r>
            <a:r>
              <a:rPr lang="en-US" altLang="zh-CN" b="1" dirty="0">
                <a:solidFill>
                  <a:schemeClr val="tx1">
                    <a:lumMod val="75000"/>
                    <a:lumOff val="25000"/>
                  </a:schemeClr>
                </a:solidFill>
              </a:rPr>
              <a:t>A</a:t>
            </a:r>
            <a:r>
              <a:rPr lang="zh-CN" altLang="en-US" b="1" dirty="0">
                <a:solidFill>
                  <a:schemeClr val="tx1">
                    <a:lumMod val="75000"/>
                    <a:lumOff val="25000"/>
                  </a:schemeClr>
                </a:solidFill>
              </a:rPr>
              <a:t>纸牌的数目，</a:t>
            </a:r>
            <a:r>
              <a:rPr lang="en-US" altLang="zh-CN" b="1" dirty="0">
                <a:solidFill>
                  <a:schemeClr val="tx1">
                    <a:lumMod val="75000"/>
                    <a:lumOff val="25000"/>
                  </a:schemeClr>
                </a:solidFill>
              </a:rPr>
              <a:t>Y</a:t>
            </a:r>
            <a:r>
              <a:rPr lang="zh-CN" altLang="en-US" b="1" dirty="0">
                <a:solidFill>
                  <a:schemeClr val="tx1">
                    <a:lumMod val="75000"/>
                    <a:lumOff val="25000"/>
                  </a:schemeClr>
                </a:solidFill>
              </a:rPr>
              <a:t>是</a:t>
            </a:r>
            <a:r>
              <a:rPr lang="en-US" altLang="zh-CN" b="1" dirty="0">
                <a:solidFill>
                  <a:schemeClr val="tx1">
                    <a:lumMod val="75000"/>
                    <a:lumOff val="25000"/>
                  </a:schemeClr>
                </a:solidFill>
              </a:rPr>
              <a:t>K</a:t>
            </a:r>
            <a:r>
              <a:rPr lang="zh-CN" altLang="en-US" b="1" dirty="0">
                <a:solidFill>
                  <a:schemeClr val="tx1">
                    <a:lumMod val="75000"/>
                    <a:lumOff val="25000"/>
                  </a:schemeClr>
                </a:solidFill>
              </a:rPr>
              <a:t>纸牌出现的的数目。</a:t>
            </a:r>
          </a:p>
          <a:p>
            <a:pPr marL="91440" indent="-91440" eaLnBrk="1" hangingPunct="1">
              <a:defRPr/>
            </a:pPr>
            <a:r>
              <a:rPr lang="zh-CN" altLang="en-US" b="1" dirty="0">
                <a:solidFill>
                  <a:schemeClr val="tx1">
                    <a:lumMod val="75000"/>
                    <a:lumOff val="25000"/>
                  </a:schemeClr>
                </a:solidFill>
              </a:rPr>
              <a:t>重复上述动作，但要换牌。</a:t>
            </a:r>
          </a:p>
        </p:txBody>
      </p:sp>
      <p:sp>
        <p:nvSpPr>
          <p:cNvPr id="87044" name="日期占位符 3">
            <a:extLst>
              <a:ext uri="{FF2B5EF4-FFF2-40B4-BE49-F238E27FC236}">
                <a16:creationId xmlns:a16="http://schemas.microsoft.com/office/drawing/2014/main" id="{E91496A9-FAEC-4E90-A7C7-72FF3853487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87045" name="页脚占位符 4">
            <a:extLst>
              <a:ext uri="{FF2B5EF4-FFF2-40B4-BE49-F238E27FC236}">
                <a16:creationId xmlns:a16="http://schemas.microsoft.com/office/drawing/2014/main" id="{D341C569-3C00-4F72-843C-C7FAEF641C2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87046" name="灯片编号占位符 5">
            <a:extLst>
              <a:ext uri="{FF2B5EF4-FFF2-40B4-BE49-F238E27FC236}">
                <a16:creationId xmlns:a16="http://schemas.microsoft.com/office/drawing/2014/main" id="{797E87A5-AB88-4EB4-BF06-A84AF3E3955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38</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46DD1-985F-4E59-9489-ECF10A5351C4}"/>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例子</a:t>
            </a:r>
          </a:p>
        </p:txBody>
      </p:sp>
      <p:sp>
        <p:nvSpPr>
          <p:cNvPr id="88067" name="Date Placeholder 3">
            <a:extLst>
              <a:ext uri="{FF2B5EF4-FFF2-40B4-BE49-F238E27FC236}">
                <a16:creationId xmlns:a16="http://schemas.microsoft.com/office/drawing/2014/main" id="{62AF67E1-E591-4530-A4ED-E47D9967B72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88068" name="Footer Placeholder 4">
            <a:extLst>
              <a:ext uri="{FF2B5EF4-FFF2-40B4-BE49-F238E27FC236}">
                <a16:creationId xmlns:a16="http://schemas.microsoft.com/office/drawing/2014/main" id="{71250D88-B5E1-406A-840F-897DE4515EA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88069" name="Slide Number Placeholder 5">
            <a:extLst>
              <a:ext uri="{FF2B5EF4-FFF2-40B4-BE49-F238E27FC236}">
                <a16:creationId xmlns:a16="http://schemas.microsoft.com/office/drawing/2014/main" id="{AD4DBF6B-0851-4F63-A859-43CAC2B60CB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39</a:t>
            </a:r>
          </a:p>
        </p:txBody>
      </p:sp>
      <p:sp>
        <p:nvSpPr>
          <p:cNvPr id="88070" name="文本框 2">
            <a:extLst>
              <a:ext uri="{FF2B5EF4-FFF2-40B4-BE49-F238E27FC236}">
                <a16:creationId xmlns:a16="http://schemas.microsoft.com/office/drawing/2014/main" id="{5FF0A8B1-6BDE-4E5F-BE6B-FA889FD82241}"/>
              </a:ext>
            </a:extLst>
          </p:cNvPr>
          <p:cNvSpPr txBox="1">
            <a:spLocks noChangeArrowheads="1"/>
          </p:cNvSpPr>
          <p:nvPr/>
        </p:nvSpPr>
        <p:spPr bwMode="auto">
          <a:xfrm>
            <a:off x="969963" y="1385888"/>
            <a:ext cx="1093152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dirty="0"/>
              <a:t>换牌时</a:t>
            </a:r>
          </a:p>
          <a:p>
            <a:pPr eaLnBrk="1" hangingPunct="1"/>
            <a:r>
              <a:rPr lang="zh-CN" altLang="en-US" dirty="0"/>
              <a:t>分成</a:t>
            </a:r>
            <a:r>
              <a:rPr lang="en-US" altLang="zh-CN" dirty="0"/>
              <a:t>52=4+4+44</a:t>
            </a:r>
            <a:r>
              <a:rPr lang="zh-CN" altLang="en-US" dirty="0"/>
              <a:t>，即</a:t>
            </a:r>
            <a:r>
              <a:rPr lang="en-US" altLang="zh-CN" dirty="0"/>
              <a:t>4</a:t>
            </a:r>
            <a:r>
              <a:rPr lang="zh-CN" altLang="en-US" dirty="0"/>
              <a:t>张</a:t>
            </a:r>
            <a:r>
              <a:rPr lang="en-US" altLang="zh-CN" dirty="0"/>
              <a:t>K</a:t>
            </a:r>
            <a:r>
              <a:rPr lang="zh-CN" altLang="en-US" dirty="0"/>
              <a:t>纸牌，</a:t>
            </a:r>
            <a:r>
              <a:rPr lang="en-US" altLang="zh-CN" dirty="0"/>
              <a:t>4</a:t>
            </a:r>
            <a:r>
              <a:rPr lang="zh-CN" altLang="en-US" dirty="0"/>
              <a:t>张</a:t>
            </a:r>
            <a:r>
              <a:rPr lang="en-US" altLang="zh-CN" dirty="0"/>
              <a:t>A</a:t>
            </a:r>
            <a:r>
              <a:rPr lang="zh-CN" altLang="en-US" dirty="0"/>
              <a:t>纸牌和其他</a:t>
            </a:r>
            <a:r>
              <a:rPr lang="en-US" altLang="zh-CN" dirty="0"/>
              <a:t>44</a:t>
            </a:r>
            <a:r>
              <a:rPr lang="zh-CN" altLang="en-US" dirty="0"/>
              <a:t>张牌，</a:t>
            </a:r>
            <a:endParaRPr lang="en-US" altLang="zh-CN" dirty="0"/>
          </a:p>
          <a:p>
            <a:pPr eaLnBrk="1" hangingPunct="1"/>
            <a:endParaRPr lang="en-US" altLang="zh-CN" dirty="0"/>
          </a:p>
          <a:p>
            <a:pPr eaLnBrk="1" hangingPunct="1"/>
            <a:r>
              <a:rPr lang="zh-CN" altLang="en-US" dirty="0"/>
              <a:t>总共     </a:t>
            </a:r>
            <a:r>
              <a:rPr lang="en-US" altLang="zh-CN" dirty="0"/>
              <a:t>         </a:t>
            </a:r>
            <a:r>
              <a:rPr lang="zh-CN" altLang="en-US" dirty="0"/>
              <a:t> 可以选择不同的配对。联合概率为：</a:t>
            </a:r>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r>
              <a:rPr lang="zh-CN" altLang="en-US" dirty="0"/>
              <a:t>例如，</a:t>
            </a:r>
          </a:p>
        </p:txBody>
      </p:sp>
      <p:graphicFrame>
        <p:nvGraphicFramePr>
          <p:cNvPr id="88071" name="对象 12">
            <a:extLst>
              <a:ext uri="{FF2B5EF4-FFF2-40B4-BE49-F238E27FC236}">
                <a16:creationId xmlns:a16="http://schemas.microsoft.com/office/drawing/2014/main" id="{225BC161-E234-43DA-9103-B81C25183024}"/>
              </a:ext>
            </a:extLst>
          </p:cNvPr>
          <p:cNvGraphicFramePr>
            <a:graphicFrameLocks noChangeAspect="1"/>
          </p:cNvGraphicFramePr>
          <p:nvPr/>
        </p:nvGraphicFramePr>
        <p:xfrm>
          <a:off x="1573213" y="2143125"/>
          <a:ext cx="571500" cy="457200"/>
        </p:xfrm>
        <a:graphic>
          <a:graphicData uri="http://schemas.openxmlformats.org/presentationml/2006/ole">
            <mc:AlternateContent xmlns:mc="http://schemas.openxmlformats.org/markup-compatibility/2006">
              <mc:Choice xmlns:v="urn:schemas-microsoft-com:vml" Requires="v">
                <p:oleObj spid="_x0000_s88124" name="Equation" r:id="rId4" imgW="571320" imgH="457200" progId="Equation.DSMT4">
                  <p:embed/>
                </p:oleObj>
              </mc:Choice>
              <mc:Fallback>
                <p:oleObj name="Equation" r:id="rId4" imgW="571320" imgH="457200" progId="Equation.DSMT4">
                  <p:embed/>
                  <p:pic>
                    <p:nvPicPr>
                      <p:cNvPr id="0" name="对象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3213" y="2143125"/>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8072" name="图片 13">
            <a:extLst>
              <a:ext uri="{FF2B5EF4-FFF2-40B4-BE49-F238E27FC236}">
                <a16:creationId xmlns:a16="http://schemas.microsoft.com/office/drawing/2014/main" id="{C4C046CE-5BD7-4EAC-A4A7-8BF0820F291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69963" y="2882900"/>
            <a:ext cx="330517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8073" name="对象 14">
            <a:extLst>
              <a:ext uri="{FF2B5EF4-FFF2-40B4-BE49-F238E27FC236}">
                <a16:creationId xmlns:a16="http://schemas.microsoft.com/office/drawing/2014/main" id="{87FE1F05-C3E7-4B3D-A01D-6CDD6E1A008E}"/>
              </a:ext>
            </a:extLst>
          </p:cNvPr>
          <p:cNvGraphicFramePr>
            <a:graphicFrameLocks noChangeAspect="1"/>
          </p:cNvGraphicFramePr>
          <p:nvPr/>
        </p:nvGraphicFramePr>
        <p:xfrm>
          <a:off x="1689100" y="4722813"/>
          <a:ext cx="3149600" cy="914400"/>
        </p:xfrm>
        <a:graphic>
          <a:graphicData uri="http://schemas.openxmlformats.org/presentationml/2006/ole">
            <mc:AlternateContent xmlns:mc="http://schemas.openxmlformats.org/markup-compatibility/2006">
              <mc:Choice xmlns:v="urn:schemas-microsoft-com:vml" Requires="v">
                <p:oleObj spid="_x0000_s88125" name="Equation" r:id="rId7" imgW="3149600" imgH="914400" progId="Equation.DSMT4">
                  <p:embed/>
                </p:oleObj>
              </mc:Choice>
              <mc:Fallback>
                <p:oleObj name="Equation" r:id="rId7" imgW="3149600" imgH="914400" progId="Equation.DSMT4">
                  <p:embed/>
                  <p:pic>
                    <p:nvPicPr>
                      <p:cNvPr id="0" name="对象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9100" y="4722813"/>
                        <a:ext cx="314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074" name="对象 15">
            <a:extLst>
              <a:ext uri="{FF2B5EF4-FFF2-40B4-BE49-F238E27FC236}">
                <a16:creationId xmlns:a16="http://schemas.microsoft.com/office/drawing/2014/main" id="{477BFE77-2DEC-465D-ABBC-42FD4CEC4EBC}"/>
              </a:ext>
            </a:extLst>
          </p:cNvPr>
          <p:cNvGraphicFramePr>
            <a:graphicFrameLocks noChangeAspect="1"/>
          </p:cNvGraphicFramePr>
          <p:nvPr/>
        </p:nvGraphicFramePr>
        <p:xfrm>
          <a:off x="5108575" y="4700588"/>
          <a:ext cx="3429000" cy="914400"/>
        </p:xfrm>
        <a:graphic>
          <a:graphicData uri="http://schemas.openxmlformats.org/presentationml/2006/ole">
            <mc:AlternateContent xmlns:mc="http://schemas.openxmlformats.org/markup-compatibility/2006">
              <mc:Choice xmlns:v="urn:schemas-microsoft-com:vml" Requires="v">
                <p:oleObj spid="_x0000_s88126" name="Equation" r:id="rId9" imgW="3429000" imgH="914400" progId="Equation.DSMT4">
                  <p:embed/>
                </p:oleObj>
              </mc:Choice>
              <mc:Fallback>
                <p:oleObj name="Equation" r:id="rId9" imgW="3429000" imgH="914400" progId="Equation.DSMT4">
                  <p:embed/>
                  <p:pic>
                    <p:nvPicPr>
                      <p:cNvPr id="0" name="对象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8575" y="4700588"/>
                        <a:ext cx="3429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75" name="文本框 17">
            <a:extLst>
              <a:ext uri="{FF2B5EF4-FFF2-40B4-BE49-F238E27FC236}">
                <a16:creationId xmlns:a16="http://schemas.microsoft.com/office/drawing/2014/main" id="{312E7882-AFDB-4F93-A223-B9E26019D534}"/>
              </a:ext>
            </a:extLst>
          </p:cNvPr>
          <p:cNvSpPr txBox="1">
            <a:spLocks noChangeArrowheads="1"/>
          </p:cNvSpPr>
          <p:nvPr/>
        </p:nvSpPr>
        <p:spPr bwMode="auto">
          <a:xfrm>
            <a:off x="1016000" y="5791200"/>
            <a:ext cx="4652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dirty="0"/>
              <a:t>不是独立的！</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D42BE-03C7-427B-A157-E589B8E00048}"/>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数据</a:t>
            </a:r>
          </a:p>
        </p:txBody>
      </p:sp>
      <p:sp>
        <p:nvSpPr>
          <p:cNvPr id="17411" name="Content Placeholder 2">
            <a:extLst>
              <a:ext uri="{FF2B5EF4-FFF2-40B4-BE49-F238E27FC236}">
                <a16:creationId xmlns:a16="http://schemas.microsoft.com/office/drawing/2014/main" id="{5ADDF8E0-66E9-4F09-BF40-354C4780A150}"/>
              </a:ext>
            </a:extLst>
          </p:cNvPr>
          <p:cNvSpPr>
            <a:spLocks noGrp="1"/>
          </p:cNvSpPr>
          <p:nvPr>
            <p:ph idx="1"/>
          </p:nvPr>
        </p:nvSpPr>
        <p:spPr/>
        <p:txBody>
          <a:bodyPr/>
          <a:lstStyle/>
          <a:p>
            <a:pPr eaLnBrk="1" hangingPunct="1"/>
            <a:endParaRPr lang="en-US" altLang="zh-CN"/>
          </a:p>
          <a:p>
            <a:pPr eaLnBrk="1" hangingPunct="1"/>
            <a:endParaRPr lang="en-US" altLang="zh-CN"/>
          </a:p>
        </p:txBody>
      </p:sp>
      <p:sp>
        <p:nvSpPr>
          <p:cNvPr id="17412" name="Date Placeholder 3">
            <a:extLst>
              <a:ext uri="{FF2B5EF4-FFF2-40B4-BE49-F238E27FC236}">
                <a16:creationId xmlns:a16="http://schemas.microsoft.com/office/drawing/2014/main" id="{DE9D4F5F-47D1-464D-BE10-B2B440160D8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7413" name="Footer Placeholder 4">
            <a:extLst>
              <a:ext uri="{FF2B5EF4-FFF2-40B4-BE49-F238E27FC236}">
                <a16:creationId xmlns:a16="http://schemas.microsoft.com/office/drawing/2014/main" id="{7078D58E-C52B-413E-9D32-A703A040E9D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7414" name="Slide Number Placeholder 5">
            <a:extLst>
              <a:ext uri="{FF2B5EF4-FFF2-40B4-BE49-F238E27FC236}">
                <a16:creationId xmlns:a16="http://schemas.microsoft.com/office/drawing/2014/main" id="{B5A15ABE-B0CB-4FB4-90CE-E3EFD514123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a:t>
            </a:r>
          </a:p>
        </p:txBody>
      </p:sp>
      <p:sp>
        <p:nvSpPr>
          <p:cNvPr id="17415" name="Rectangle 3">
            <a:extLst>
              <a:ext uri="{FF2B5EF4-FFF2-40B4-BE49-F238E27FC236}">
                <a16:creationId xmlns:a16="http://schemas.microsoft.com/office/drawing/2014/main" id="{BCF9CBF2-699A-410C-A4F3-79583E67C3EC}"/>
              </a:ext>
            </a:extLst>
          </p:cNvPr>
          <p:cNvSpPr txBox="1">
            <a:spLocks noChangeArrowheads="1"/>
          </p:cNvSpPr>
          <p:nvPr/>
        </p:nvSpPr>
        <p:spPr bwMode="auto">
          <a:xfrm>
            <a:off x="1096963" y="1392238"/>
            <a:ext cx="10236200" cy="422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buFontTx/>
              <a:buNone/>
              <a:defRPr/>
            </a:pPr>
            <a:r>
              <a:rPr lang="zh-CN" altLang="en-US" dirty="0">
                <a:latin typeface="+mn-ea"/>
              </a:rPr>
              <a:t>其他术语：</a:t>
            </a:r>
          </a:p>
          <a:p>
            <a:pPr defTabSz="914400" eaLnBrk="1" hangingPunct="1">
              <a:buFontTx/>
              <a:buNone/>
              <a:defRPr/>
            </a:pPr>
            <a:r>
              <a:rPr lang="en-US" altLang="zh-CN" dirty="0">
                <a:latin typeface="+mn-ea"/>
              </a:rPr>
              <a:t>	</a:t>
            </a:r>
            <a:r>
              <a:rPr lang="zh-CN" altLang="en-US" dirty="0">
                <a:latin typeface="+mn-ea"/>
              </a:rPr>
              <a:t>定性与定量数据</a:t>
            </a:r>
          </a:p>
          <a:p>
            <a:pPr defTabSz="914400" eaLnBrk="1" hangingPunct="1">
              <a:buFontTx/>
              <a:buNone/>
              <a:defRPr/>
            </a:pPr>
            <a:r>
              <a:rPr lang="en-US" altLang="zh-CN" dirty="0">
                <a:latin typeface="+mn-ea"/>
              </a:rPr>
              <a:t>	</a:t>
            </a:r>
            <a:r>
              <a:rPr lang="zh-CN" altLang="en-US" dirty="0">
                <a:latin typeface="+mn-ea"/>
              </a:rPr>
              <a:t>主观与客观衡量</a:t>
            </a:r>
          </a:p>
          <a:p>
            <a:pPr marL="0" indent="0">
              <a:buFont typeface="Calibri" panose="020F0502020204030204" pitchFamily="34" charset="0"/>
              <a:buNone/>
              <a:defRPr/>
            </a:pPr>
            <a:r>
              <a:rPr lang="zh-CN" altLang="en-US" dirty="0"/>
              <a:t> 显示性偏好（观测）和叙述性（调查）偏好</a:t>
            </a:r>
            <a:endParaRPr lang="en-US" altLang="zh-CN" dirty="0"/>
          </a:p>
          <a:p>
            <a:pPr>
              <a:defRPr/>
            </a:pPr>
            <a:r>
              <a:rPr lang="en-US" altLang="zh-CN" dirty="0"/>
              <a:t>Revealed Preference</a:t>
            </a:r>
            <a:r>
              <a:rPr lang="zh-CN" altLang="en-US" dirty="0"/>
              <a:t>：可见的行为调查</a:t>
            </a:r>
            <a:endParaRPr lang="en-US" altLang="zh-CN" dirty="0"/>
          </a:p>
          <a:p>
            <a:pPr>
              <a:defRPr/>
            </a:pPr>
            <a:r>
              <a:rPr lang="en-US" altLang="zh-CN" dirty="0"/>
              <a:t>stated preference</a:t>
            </a:r>
            <a:r>
              <a:rPr lang="zh-CN" altLang="en-US" dirty="0"/>
              <a:t>：意向调查</a:t>
            </a:r>
            <a:endParaRPr lang="en-US" altLang="zh-CN" dirty="0"/>
          </a:p>
          <a:p>
            <a:pPr defTabSz="914400" eaLnBrk="1" hangingPunct="1">
              <a:buFontTx/>
              <a:buNone/>
              <a:defRPr/>
            </a:pPr>
            <a:endParaRPr lang="zh-CN" altLang="en-US" dirty="0">
              <a:latin typeface="+mn-ea"/>
            </a:endParaRPr>
          </a:p>
          <a:p>
            <a:pPr defTabSz="914400" eaLnBrk="1" hangingPunct="1">
              <a:buFontTx/>
              <a:buNone/>
              <a:defRPr/>
            </a:pPr>
            <a:r>
              <a:rPr lang="zh-CN" altLang="en-US" i="1" dirty="0">
                <a:solidFill>
                  <a:srgbClr val="006600"/>
                </a:solidFill>
                <a:latin typeface="+mn-lt"/>
                <a:ea typeface="ＭＳ Ｐゴシック" panose="020B0600070205080204" pitchFamily="34" charset="-128"/>
              </a:rPr>
              <a:t>问题：什么类型的数据重要吗？</a:t>
            </a:r>
            <a:endParaRPr lang="en-US" altLang="zh-CN" i="1" dirty="0">
              <a:solidFill>
                <a:srgbClr val="006600"/>
              </a:solidFill>
              <a:latin typeface="+mn-lt"/>
              <a:ea typeface="ＭＳ Ｐゴシック" panose="020B0600070205080204" pitchFamily="34"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5FA9D-C848-4BC8-81DA-A90B4FF496AF}"/>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例子</a:t>
            </a:r>
          </a:p>
        </p:txBody>
      </p:sp>
      <p:sp>
        <p:nvSpPr>
          <p:cNvPr id="90115" name="Date Placeholder 3">
            <a:extLst>
              <a:ext uri="{FF2B5EF4-FFF2-40B4-BE49-F238E27FC236}">
                <a16:creationId xmlns:a16="http://schemas.microsoft.com/office/drawing/2014/main" id="{4A46568B-AE9D-4FDA-A935-AB88B723D1C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90116" name="Footer Placeholder 4">
            <a:extLst>
              <a:ext uri="{FF2B5EF4-FFF2-40B4-BE49-F238E27FC236}">
                <a16:creationId xmlns:a16="http://schemas.microsoft.com/office/drawing/2014/main" id="{73F79E30-DDF6-4D9A-B79E-3118DC08654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90117" name="Slide Number Placeholder 5">
            <a:extLst>
              <a:ext uri="{FF2B5EF4-FFF2-40B4-BE49-F238E27FC236}">
                <a16:creationId xmlns:a16="http://schemas.microsoft.com/office/drawing/2014/main" id="{F7BF04EE-4462-4400-A81B-EDE24EAA904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40</a:t>
            </a:r>
          </a:p>
        </p:txBody>
      </p:sp>
      <p:sp>
        <p:nvSpPr>
          <p:cNvPr id="90118" name="文本框 2">
            <a:extLst>
              <a:ext uri="{FF2B5EF4-FFF2-40B4-BE49-F238E27FC236}">
                <a16:creationId xmlns:a16="http://schemas.microsoft.com/office/drawing/2014/main" id="{61026F3C-21F0-439E-B309-094F53DD5DF2}"/>
              </a:ext>
            </a:extLst>
          </p:cNvPr>
          <p:cNvSpPr txBox="1">
            <a:spLocks noChangeArrowheads="1"/>
          </p:cNvSpPr>
          <p:nvPr/>
        </p:nvSpPr>
        <p:spPr bwMode="auto">
          <a:xfrm>
            <a:off x="969963" y="1385888"/>
            <a:ext cx="109315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a:t>无需换牌</a:t>
            </a:r>
          </a:p>
          <a:p>
            <a:pPr eaLnBrk="1" hangingPunct="1"/>
            <a:r>
              <a:rPr lang="zh-CN" altLang="en-US"/>
              <a:t>逐个挑选两张卡片。</a:t>
            </a:r>
            <a:endParaRPr lang="en-US" altLang="zh-CN"/>
          </a:p>
        </p:txBody>
      </p:sp>
      <p:sp>
        <p:nvSpPr>
          <p:cNvPr id="90119" name="文本框 17">
            <a:extLst>
              <a:ext uri="{FF2B5EF4-FFF2-40B4-BE49-F238E27FC236}">
                <a16:creationId xmlns:a16="http://schemas.microsoft.com/office/drawing/2014/main" id="{CB41E531-E047-406C-8F06-2B2E9994842B}"/>
              </a:ext>
            </a:extLst>
          </p:cNvPr>
          <p:cNvSpPr txBox="1">
            <a:spLocks noChangeArrowheads="1"/>
          </p:cNvSpPr>
          <p:nvPr/>
        </p:nvSpPr>
        <p:spPr bwMode="auto">
          <a:xfrm>
            <a:off x="7246938" y="4846638"/>
            <a:ext cx="4654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a:t>不是独立的！</a:t>
            </a:r>
            <a:endParaRPr lang="en-US" altLang="zh-CN"/>
          </a:p>
        </p:txBody>
      </p:sp>
      <p:pic>
        <p:nvPicPr>
          <p:cNvPr id="90120" name="图片 6">
            <a:extLst>
              <a:ext uri="{FF2B5EF4-FFF2-40B4-BE49-F238E27FC236}">
                <a16:creationId xmlns:a16="http://schemas.microsoft.com/office/drawing/2014/main" id="{4E341682-2256-42DF-835F-0BE1F423344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69963" y="2054225"/>
            <a:ext cx="58578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0121" name="对象 8">
            <a:extLst>
              <a:ext uri="{FF2B5EF4-FFF2-40B4-BE49-F238E27FC236}">
                <a16:creationId xmlns:a16="http://schemas.microsoft.com/office/drawing/2014/main" id="{00457901-4B1D-4A79-93B9-268E7DAEC62B}"/>
              </a:ext>
            </a:extLst>
          </p:cNvPr>
          <p:cNvGraphicFramePr>
            <a:graphicFrameLocks noChangeAspect="1"/>
          </p:cNvGraphicFramePr>
          <p:nvPr/>
        </p:nvGraphicFramePr>
        <p:xfrm>
          <a:off x="6626225" y="3219450"/>
          <a:ext cx="3822700" cy="635000"/>
        </p:xfrm>
        <a:graphic>
          <a:graphicData uri="http://schemas.openxmlformats.org/presentationml/2006/ole">
            <mc:AlternateContent xmlns:mc="http://schemas.openxmlformats.org/markup-compatibility/2006">
              <mc:Choice xmlns:v="urn:schemas-microsoft-com:vml" Requires="v">
                <p:oleObj spid="_x0000_s90172" name="Equation" r:id="rId5" imgW="3822700" imgH="635000" progId="Equation.DSMT4">
                  <p:embed/>
                </p:oleObj>
              </mc:Choice>
              <mc:Fallback>
                <p:oleObj name="Equation" r:id="rId5" imgW="3822700" imgH="635000" progId="Equation.DSMT4">
                  <p:embed/>
                  <p:pic>
                    <p:nvPicPr>
                      <p:cNvPr id="0" name="对象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6225" y="3219450"/>
                        <a:ext cx="38227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22" name="对象 16">
            <a:extLst>
              <a:ext uri="{FF2B5EF4-FFF2-40B4-BE49-F238E27FC236}">
                <a16:creationId xmlns:a16="http://schemas.microsoft.com/office/drawing/2014/main" id="{B1CCCF1A-3905-4F61-A3E9-87657F8B9427}"/>
              </a:ext>
            </a:extLst>
          </p:cNvPr>
          <p:cNvGraphicFramePr>
            <a:graphicFrameLocks noChangeAspect="1"/>
          </p:cNvGraphicFramePr>
          <p:nvPr/>
        </p:nvGraphicFramePr>
        <p:xfrm>
          <a:off x="6594475" y="4000500"/>
          <a:ext cx="3886200" cy="635000"/>
        </p:xfrm>
        <a:graphic>
          <a:graphicData uri="http://schemas.openxmlformats.org/presentationml/2006/ole">
            <mc:AlternateContent xmlns:mc="http://schemas.openxmlformats.org/markup-compatibility/2006">
              <mc:Choice xmlns:v="urn:schemas-microsoft-com:vml" Requires="v">
                <p:oleObj spid="_x0000_s90173" name="Equation" r:id="rId7" imgW="3886200" imgH="635000" progId="Equation.DSMT4">
                  <p:embed/>
                </p:oleObj>
              </mc:Choice>
              <mc:Fallback>
                <p:oleObj name="Equation" r:id="rId7" imgW="3886200" imgH="635000" progId="Equation.DSMT4">
                  <p:embed/>
                  <p:pic>
                    <p:nvPicPr>
                      <p:cNvPr id="0" name="对象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94475" y="4000500"/>
                        <a:ext cx="3886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23" name="对象 18">
            <a:extLst>
              <a:ext uri="{FF2B5EF4-FFF2-40B4-BE49-F238E27FC236}">
                <a16:creationId xmlns:a16="http://schemas.microsoft.com/office/drawing/2014/main" id="{7056B8C5-1B83-4FDB-8CFF-6EAC28363904}"/>
              </a:ext>
            </a:extLst>
          </p:cNvPr>
          <p:cNvGraphicFramePr>
            <a:graphicFrameLocks noChangeAspect="1"/>
          </p:cNvGraphicFramePr>
          <p:nvPr/>
        </p:nvGraphicFramePr>
        <p:xfrm>
          <a:off x="6594475" y="2473325"/>
          <a:ext cx="2590800" cy="635000"/>
        </p:xfrm>
        <a:graphic>
          <a:graphicData uri="http://schemas.openxmlformats.org/presentationml/2006/ole">
            <mc:AlternateContent xmlns:mc="http://schemas.openxmlformats.org/markup-compatibility/2006">
              <mc:Choice xmlns:v="urn:schemas-microsoft-com:vml" Requires="v">
                <p:oleObj spid="_x0000_s90174" name="Equation" r:id="rId9" imgW="2590800" imgH="635000" progId="Equation.DSMT4">
                  <p:embed/>
                </p:oleObj>
              </mc:Choice>
              <mc:Fallback>
                <p:oleObj name="Equation" r:id="rId9" imgW="2590800" imgH="635000" progId="Equation.DSMT4">
                  <p:embed/>
                  <p:pic>
                    <p:nvPicPr>
                      <p:cNvPr id="0" name="对象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94475" y="2473325"/>
                        <a:ext cx="25908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F69DE-AE0D-46F5-9DBE-1257554627C2}"/>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随机变量的矩</a:t>
            </a:r>
          </a:p>
        </p:txBody>
      </p:sp>
      <p:sp>
        <p:nvSpPr>
          <p:cNvPr id="92163" name="Date Placeholder 3">
            <a:extLst>
              <a:ext uri="{FF2B5EF4-FFF2-40B4-BE49-F238E27FC236}">
                <a16:creationId xmlns:a16="http://schemas.microsoft.com/office/drawing/2014/main" id="{F9E0E6C4-1FB6-4884-88D7-A99DDF617B0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dirty="0">
                <a:solidFill>
                  <a:srgbClr val="FFFFFF"/>
                </a:solidFill>
              </a:rPr>
              <a:t>2020</a:t>
            </a:r>
            <a:r>
              <a:rPr lang="zh-CN" altLang="en-US" dirty="0">
                <a:solidFill>
                  <a:srgbClr val="FFFFFF"/>
                </a:solidFill>
              </a:rPr>
              <a:t>年</a:t>
            </a:r>
            <a:r>
              <a:rPr lang="en-US" altLang="zh-CN" dirty="0">
                <a:solidFill>
                  <a:srgbClr val="FFFFFF"/>
                </a:solidFill>
              </a:rPr>
              <a:t>12</a:t>
            </a:r>
            <a:r>
              <a:rPr lang="zh-CN" altLang="en-US" dirty="0">
                <a:solidFill>
                  <a:srgbClr val="FFFFFF"/>
                </a:solidFill>
              </a:rPr>
              <a:t>月</a:t>
            </a:r>
            <a:r>
              <a:rPr lang="en-US" altLang="zh-CN" dirty="0">
                <a:solidFill>
                  <a:srgbClr val="FFFFFF"/>
                </a:solidFill>
              </a:rPr>
              <a:t>22</a:t>
            </a:r>
            <a:r>
              <a:rPr lang="zh-CN" altLang="en-US" dirty="0">
                <a:solidFill>
                  <a:srgbClr val="FFFFFF"/>
                </a:solidFill>
              </a:rPr>
              <a:t>日</a:t>
            </a:r>
            <a:endParaRPr lang="en-US" altLang="zh-CN" dirty="0">
              <a:solidFill>
                <a:srgbClr val="FFFFFF"/>
              </a:solidFill>
            </a:endParaRPr>
          </a:p>
        </p:txBody>
      </p:sp>
      <p:sp>
        <p:nvSpPr>
          <p:cNvPr id="92164" name="Footer Placeholder 4">
            <a:extLst>
              <a:ext uri="{FF2B5EF4-FFF2-40B4-BE49-F238E27FC236}">
                <a16:creationId xmlns:a16="http://schemas.microsoft.com/office/drawing/2014/main" id="{70BF7EF1-F714-4466-A107-39812660CEE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92165" name="Slide Number Placeholder 5">
            <a:extLst>
              <a:ext uri="{FF2B5EF4-FFF2-40B4-BE49-F238E27FC236}">
                <a16:creationId xmlns:a16="http://schemas.microsoft.com/office/drawing/2014/main" id="{D28A46D5-8F59-4218-A6E2-A7FDDE8C7FC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41</a:t>
            </a:r>
          </a:p>
        </p:txBody>
      </p:sp>
      <p:sp>
        <p:nvSpPr>
          <p:cNvPr id="92166" name="Text Box 3">
            <a:extLst>
              <a:ext uri="{FF2B5EF4-FFF2-40B4-BE49-F238E27FC236}">
                <a16:creationId xmlns:a16="http://schemas.microsoft.com/office/drawing/2014/main" id="{F45EBE63-A86E-4FFF-9338-3132C6B209C8}"/>
              </a:ext>
            </a:extLst>
          </p:cNvPr>
          <p:cNvSpPr txBox="1">
            <a:spLocks noChangeArrowheads="1"/>
          </p:cNvSpPr>
          <p:nvPr/>
        </p:nvSpPr>
        <p:spPr bwMode="auto">
          <a:xfrm>
            <a:off x="1096963" y="1436688"/>
            <a:ext cx="10244137"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Char char="Ø"/>
            </a:pPr>
            <a:r>
              <a:rPr lang="zh-CN" altLang="en-US" sz="2000" b="1" dirty="0"/>
              <a:t>同样，如果 </a:t>
            </a:r>
            <a:r>
              <a:rPr lang="en-US" altLang="zh-CN" sz="2000" b="1" dirty="0"/>
              <a:t>X </a:t>
            </a:r>
            <a:r>
              <a:rPr lang="zh-CN" altLang="en-US" sz="2000" b="1" dirty="0"/>
              <a:t>和 </a:t>
            </a:r>
            <a:r>
              <a:rPr lang="en-US" altLang="zh-CN" sz="2000" b="1" dirty="0"/>
              <a:t>Y </a:t>
            </a:r>
            <a:r>
              <a:rPr lang="zh-CN" altLang="en-US" sz="2000" b="1" dirty="0"/>
              <a:t>是联合连续随机变量，并且对于所有实数集</a:t>
            </a:r>
            <a:r>
              <a:rPr lang="en-US" altLang="zh-CN" sz="2000" b="1" dirty="0"/>
              <a:t>A</a:t>
            </a:r>
            <a:r>
              <a:rPr lang="zh-CN" altLang="en-US" sz="2000" b="1" dirty="0"/>
              <a:t>和</a:t>
            </a:r>
            <a:r>
              <a:rPr lang="en-US" altLang="zh-CN" sz="2000" b="1" dirty="0"/>
              <a:t>B</a:t>
            </a:r>
            <a:r>
              <a:rPr lang="zh-CN" altLang="en-US" sz="2000" b="1" dirty="0"/>
              <a:t>。</a:t>
            </a:r>
            <a:endParaRPr lang="en-US" altLang="zh-CN" sz="2000" b="1" dirty="0"/>
          </a:p>
          <a:p>
            <a:pPr eaLnBrk="1" hangingPunct="1">
              <a:buFont typeface="Wingdings" panose="05000000000000000000" pitchFamily="2" charset="2"/>
              <a:buChar char="Ø"/>
            </a:pPr>
            <a:endParaRPr lang="en-US" altLang="zh-CN" sz="2000" b="1" dirty="0"/>
          </a:p>
          <a:p>
            <a:pPr eaLnBrk="1" hangingPunct="1">
              <a:buFont typeface="Wingdings" panose="05000000000000000000" pitchFamily="2" charset="2"/>
              <a:buChar char="Ø"/>
            </a:pPr>
            <a:endParaRPr lang="en-US" altLang="zh-CN" sz="2000" b="1" dirty="0"/>
          </a:p>
          <a:p>
            <a:pPr eaLnBrk="1" hangingPunct="1">
              <a:buFont typeface="Wingdings" panose="05000000000000000000" pitchFamily="2" charset="2"/>
              <a:buChar char="Ø"/>
            </a:pPr>
            <a:endParaRPr lang="en-US" altLang="zh-CN" sz="2000" b="1" dirty="0"/>
          </a:p>
          <a:p>
            <a:pPr eaLnBrk="1" hangingPunct="1">
              <a:buFont typeface="Wingdings" panose="05000000000000000000" pitchFamily="2" charset="2"/>
              <a:buChar char="Ø"/>
            </a:pPr>
            <a:endParaRPr lang="en-US" altLang="zh-CN" sz="2000" b="1" dirty="0"/>
          </a:p>
          <a:p>
            <a:pPr eaLnBrk="1" hangingPunct="1"/>
            <a:r>
              <a:rPr lang="en-US" altLang="zh-CN" sz="2000" b="1" dirty="0"/>
              <a:t> </a:t>
            </a:r>
            <a:r>
              <a:rPr lang="zh-CN" altLang="en-US" sz="2000" b="1" dirty="0"/>
              <a:t>其中 </a:t>
            </a:r>
            <a:r>
              <a:rPr lang="en-US" altLang="zh-CN" sz="2000" b="1" dirty="0"/>
              <a:t>f(x, y) </a:t>
            </a:r>
            <a:r>
              <a:rPr lang="zh-CN" altLang="en-US" sz="2000" b="1" dirty="0"/>
              <a:t>称为</a:t>
            </a:r>
            <a:r>
              <a:rPr lang="en-US" altLang="zh-CN" sz="2000" b="1" dirty="0"/>
              <a:t>X</a:t>
            </a:r>
            <a:r>
              <a:rPr lang="zh-CN" altLang="en-US" sz="2000" b="1" dirty="0"/>
              <a:t>和</a:t>
            </a:r>
            <a:r>
              <a:rPr lang="en-US" altLang="zh-CN" sz="2000" b="1" dirty="0"/>
              <a:t>Y</a:t>
            </a:r>
            <a:r>
              <a:rPr lang="zh-CN" altLang="en-US" sz="2000" b="1" dirty="0"/>
              <a:t>的联合概率密度函数。这里，如果满足下式，则</a:t>
            </a:r>
            <a:r>
              <a:rPr lang="en-US" altLang="zh-CN" sz="2000" b="1" dirty="0"/>
              <a:t>X</a:t>
            </a:r>
            <a:r>
              <a:rPr lang="zh-CN" altLang="en-US" sz="2000" b="1" dirty="0"/>
              <a:t>和</a:t>
            </a:r>
            <a:r>
              <a:rPr lang="en-US" altLang="zh-CN" sz="2000" b="1" dirty="0"/>
              <a:t>Y</a:t>
            </a:r>
            <a:r>
              <a:rPr lang="zh-CN" altLang="en-US" sz="2000" b="1" dirty="0"/>
              <a:t>是相互独立的：</a:t>
            </a:r>
            <a:endParaRPr lang="en-US" altLang="zh-CN" sz="2000" b="1" dirty="0"/>
          </a:p>
          <a:p>
            <a:pPr eaLnBrk="1" hangingPunct="1"/>
            <a:endParaRPr lang="en-US" altLang="zh-CN" sz="2000" b="1" dirty="0"/>
          </a:p>
          <a:p>
            <a:pPr eaLnBrk="1" hangingPunct="1"/>
            <a:endParaRPr lang="en-US" altLang="zh-CN" sz="2000" b="1" dirty="0"/>
          </a:p>
          <a:p>
            <a:pPr eaLnBrk="1" hangingPunct="1">
              <a:buFont typeface="Wingdings" pitchFamily="2" charset="2"/>
              <a:buNone/>
            </a:pPr>
            <a:r>
              <a:rPr lang="en-US" altLang="zh-CN" sz="2000" b="1" dirty="0"/>
              <a:t> </a:t>
            </a:r>
          </a:p>
          <a:p>
            <a:pPr eaLnBrk="1" hangingPunct="1">
              <a:buFont typeface="Wingdings" pitchFamily="2" charset="2"/>
              <a:buNone/>
            </a:pPr>
            <a:r>
              <a:rPr lang="zh-CN" altLang="en-US" sz="2000" b="1" dirty="0"/>
              <a:t>对于所有的</a:t>
            </a:r>
            <a:r>
              <a:rPr lang="en-US" altLang="zh-CN" sz="2000" b="1" dirty="0" err="1"/>
              <a:t>x,y</a:t>
            </a:r>
            <a:endParaRPr lang="en-US" altLang="zh-CN" sz="2000" b="1" dirty="0"/>
          </a:p>
          <a:p>
            <a:pPr eaLnBrk="1" hangingPunct="1">
              <a:buFont typeface="Wingdings" pitchFamily="2" charset="2"/>
              <a:buNone/>
            </a:pPr>
            <a:r>
              <a:rPr lang="zh-CN" altLang="en-US" sz="2000" b="1" dirty="0"/>
              <a:t> 其中：</a:t>
            </a:r>
            <a:endParaRPr lang="en-US" altLang="zh-CN" sz="2000" b="1" dirty="0"/>
          </a:p>
          <a:p>
            <a:pPr eaLnBrk="1" hangingPunct="1">
              <a:buFont typeface="Wingdings" pitchFamily="2" charset="2"/>
              <a:buNone/>
            </a:pPr>
            <a:endParaRPr lang="en-US" altLang="zh-CN" sz="2000" b="1" dirty="0"/>
          </a:p>
          <a:p>
            <a:pPr eaLnBrk="1" hangingPunct="1">
              <a:buFont typeface="Wingdings" pitchFamily="2" charset="2"/>
              <a:buNone/>
            </a:pPr>
            <a:endParaRPr lang="en-US" altLang="zh-CN" sz="2000" b="1" dirty="0"/>
          </a:p>
          <a:p>
            <a:pPr eaLnBrk="1" hangingPunct="1">
              <a:buFont typeface="Wingdings" pitchFamily="2" charset="2"/>
              <a:buNone/>
            </a:pPr>
            <a:endParaRPr lang="en-US" altLang="zh-CN" sz="2000" b="1" dirty="0"/>
          </a:p>
          <a:p>
            <a:pPr eaLnBrk="1" hangingPunct="1">
              <a:buFont typeface="Wingdings" pitchFamily="2" charset="2"/>
              <a:buNone/>
            </a:pPr>
            <a:r>
              <a:rPr lang="zh-CN" altLang="en-US" sz="2000" b="1" dirty="0"/>
              <a:t> 分别是</a:t>
            </a:r>
            <a:r>
              <a:rPr lang="en-US" altLang="zh-CN" sz="2000" b="1" dirty="0"/>
              <a:t>X</a:t>
            </a:r>
            <a:r>
              <a:rPr lang="zh-CN" altLang="en-US" sz="2000" b="1" dirty="0"/>
              <a:t>和</a:t>
            </a:r>
            <a:r>
              <a:rPr lang="en-US" altLang="zh-CN" sz="2000" b="1" dirty="0"/>
              <a:t>Y</a:t>
            </a:r>
            <a:r>
              <a:rPr lang="zh-CN" altLang="en-US" sz="2000" b="1" dirty="0"/>
              <a:t>的边际概率密度函数。</a:t>
            </a:r>
            <a:r>
              <a:rPr lang="en-US" altLang="zh-CN" sz="2000" b="1" dirty="0"/>
              <a:t> </a:t>
            </a:r>
          </a:p>
        </p:txBody>
      </p:sp>
      <p:graphicFrame>
        <p:nvGraphicFramePr>
          <p:cNvPr id="92167" name="Object 4">
            <a:extLst>
              <a:ext uri="{FF2B5EF4-FFF2-40B4-BE49-F238E27FC236}">
                <a16:creationId xmlns:a16="http://schemas.microsoft.com/office/drawing/2014/main" id="{BD55D06B-04F6-4542-893E-A72A9B3C4AA9}"/>
              </a:ext>
            </a:extLst>
          </p:cNvPr>
          <p:cNvGraphicFramePr>
            <a:graphicFrameLocks noChangeAspect="1"/>
          </p:cNvGraphicFramePr>
          <p:nvPr/>
        </p:nvGraphicFramePr>
        <p:xfrm>
          <a:off x="2120900" y="2198688"/>
          <a:ext cx="5419725" cy="728662"/>
        </p:xfrm>
        <a:graphic>
          <a:graphicData uri="http://schemas.openxmlformats.org/presentationml/2006/ole">
            <mc:AlternateContent xmlns:mc="http://schemas.openxmlformats.org/markup-compatibility/2006">
              <mc:Choice xmlns:v="urn:schemas-microsoft-com:vml" Requires="v">
                <p:oleObj spid="_x0000_s92235" name="Equation" r:id="rId4" imgW="2171700" imgH="292100" progId="Equation.3">
                  <p:embed/>
                </p:oleObj>
              </mc:Choice>
              <mc:Fallback>
                <p:oleObj name="Equation" r:id="rId4" imgW="2171700" imgH="2921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0900" y="2198688"/>
                        <a:ext cx="5419725" cy="72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68" name="Object 5">
            <a:extLst>
              <a:ext uri="{FF2B5EF4-FFF2-40B4-BE49-F238E27FC236}">
                <a16:creationId xmlns:a16="http://schemas.microsoft.com/office/drawing/2014/main" id="{6BACD6EE-434A-4A98-9CAB-9AF6BFE910E8}"/>
              </a:ext>
            </a:extLst>
          </p:cNvPr>
          <p:cNvGraphicFramePr>
            <a:graphicFrameLocks noChangeAspect="1"/>
          </p:cNvGraphicFramePr>
          <p:nvPr>
            <p:extLst>
              <p:ext uri="{D42A27DB-BD31-4B8C-83A1-F6EECF244321}">
                <p14:modId xmlns:p14="http://schemas.microsoft.com/office/powerpoint/2010/main" val="4189538104"/>
              </p:ext>
            </p:extLst>
          </p:nvPr>
        </p:nvGraphicFramePr>
        <p:xfrm>
          <a:off x="3003472" y="3420268"/>
          <a:ext cx="3360738" cy="538163"/>
        </p:xfrm>
        <a:graphic>
          <a:graphicData uri="http://schemas.openxmlformats.org/presentationml/2006/ole">
            <mc:AlternateContent xmlns:mc="http://schemas.openxmlformats.org/markup-compatibility/2006">
              <mc:Choice xmlns:v="urn:schemas-microsoft-com:vml" Requires="v">
                <p:oleObj spid="_x0000_s92236" name="Equation" r:id="rId6" imgW="1345616" imgH="215806" progId="Equation.DSMT4">
                  <p:embed/>
                </p:oleObj>
              </mc:Choice>
              <mc:Fallback>
                <p:oleObj name="Equation" r:id="rId6" imgW="1345616" imgH="215806"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3472" y="3420268"/>
                        <a:ext cx="3360738"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69" name="Object 6">
            <a:extLst>
              <a:ext uri="{FF2B5EF4-FFF2-40B4-BE49-F238E27FC236}">
                <a16:creationId xmlns:a16="http://schemas.microsoft.com/office/drawing/2014/main" id="{86B8394E-7F24-419E-9307-A287E5A076AA}"/>
              </a:ext>
            </a:extLst>
          </p:cNvPr>
          <p:cNvGraphicFramePr>
            <a:graphicFrameLocks noChangeAspect="1"/>
          </p:cNvGraphicFramePr>
          <p:nvPr>
            <p:extLst>
              <p:ext uri="{D42A27DB-BD31-4B8C-83A1-F6EECF244321}">
                <p14:modId xmlns:p14="http://schemas.microsoft.com/office/powerpoint/2010/main" val="2715605930"/>
              </p:ext>
            </p:extLst>
          </p:nvPr>
        </p:nvGraphicFramePr>
        <p:xfrm>
          <a:off x="1905000" y="4699424"/>
          <a:ext cx="3330575" cy="822325"/>
        </p:xfrm>
        <a:graphic>
          <a:graphicData uri="http://schemas.openxmlformats.org/presentationml/2006/ole">
            <mc:AlternateContent xmlns:mc="http://schemas.openxmlformats.org/markup-compatibility/2006">
              <mc:Choice xmlns:v="urn:schemas-microsoft-com:vml" Requires="v">
                <p:oleObj spid="_x0000_s92237" name="Equation" r:id="rId8" imgW="1333500" imgH="330200" progId="Equation.3">
                  <p:embed/>
                </p:oleObj>
              </mc:Choice>
              <mc:Fallback>
                <p:oleObj name="Equation" r:id="rId8" imgW="1333500" imgH="3302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00" y="4699424"/>
                        <a:ext cx="33305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0" name="Object 8">
            <a:extLst>
              <a:ext uri="{FF2B5EF4-FFF2-40B4-BE49-F238E27FC236}">
                <a16:creationId xmlns:a16="http://schemas.microsoft.com/office/drawing/2014/main" id="{785E5C2F-A7B6-42C7-928E-7BFD987640AF}"/>
              </a:ext>
            </a:extLst>
          </p:cNvPr>
          <p:cNvGraphicFramePr>
            <a:graphicFrameLocks noChangeAspect="1"/>
          </p:cNvGraphicFramePr>
          <p:nvPr>
            <p:extLst>
              <p:ext uri="{D42A27DB-BD31-4B8C-83A1-F6EECF244321}">
                <p14:modId xmlns:p14="http://schemas.microsoft.com/office/powerpoint/2010/main" val="705432884"/>
              </p:ext>
            </p:extLst>
          </p:nvPr>
        </p:nvGraphicFramePr>
        <p:xfrm>
          <a:off x="5516563" y="4699424"/>
          <a:ext cx="3298825" cy="822325"/>
        </p:xfrm>
        <a:graphic>
          <a:graphicData uri="http://schemas.openxmlformats.org/presentationml/2006/ole">
            <mc:AlternateContent xmlns:mc="http://schemas.openxmlformats.org/markup-compatibility/2006">
              <mc:Choice xmlns:v="urn:schemas-microsoft-com:vml" Requires="v">
                <p:oleObj spid="_x0000_s92238" name="Equation" r:id="rId10" imgW="1320227" imgH="330057" progId="Equation.3">
                  <p:embed/>
                </p:oleObj>
              </mc:Choice>
              <mc:Fallback>
                <p:oleObj name="Equation" r:id="rId10" imgW="1320227" imgH="330057"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16563" y="4699424"/>
                        <a:ext cx="32988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7B911-C798-46AE-A320-1945054D74E7}"/>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随机变量的矩</a:t>
            </a:r>
          </a:p>
        </p:txBody>
      </p:sp>
      <p:sp>
        <p:nvSpPr>
          <p:cNvPr id="94211" name="Date Placeholder 3">
            <a:extLst>
              <a:ext uri="{FF2B5EF4-FFF2-40B4-BE49-F238E27FC236}">
                <a16:creationId xmlns:a16="http://schemas.microsoft.com/office/drawing/2014/main" id="{C793B8BB-2052-46B8-89FF-D67311F0E70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94212" name="Footer Placeholder 4">
            <a:extLst>
              <a:ext uri="{FF2B5EF4-FFF2-40B4-BE49-F238E27FC236}">
                <a16:creationId xmlns:a16="http://schemas.microsoft.com/office/drawing/2014/main" id="{1636B592-8F00-4772-B9BE-BC0E1E1542D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94213" name="Slide Number Placeholder 5">
            <a:extLst>
              <a:ext uri="{FF2B5EF4-FFF2-40B4-BE49-F238E27FC236}">
                <a16:creationId xmlns:a16="http://schemas.microsoft.com/office/drawing/2014/main" id="{9967CB17-3793-44EF-9F9C-E13A85A07B8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42</a:t>
            </a:r>
          </a:p>
        </p:txBody>
      </p:sp>
      <mc:AlternateContent xmlns:mc="http://schemas.openxmlformats.org/markup-compatibility/2006" xmlns:a14="http://schemas.microsoft.com/office/drawing/2010/main">
        <mc:Choice Requires="a14">
          <p:sp>
            <p:nvSpPr>
              <p:cNvPr id="94214" name="Text Box 3">
                <a:extLst>
                  <a:ext uri="{FF2B5EF4-FFF2-40B4-BE49-F238E27FC236}">
                    <a16:creationId xmlns:a16="http://schemas.microsoft.com/office/drawing/2014/main" id="{84B22C02-CC99-4EE5-AC34-D4D71F18522A}"/>
                  </a:ext>
                </a:extLst>
              </p:cNvPr>
              <p:cNvSpPr txBox="1">
                <a:spLocks noChangeArrowheads="1"/>
              </p:cNvSpPr>
              <p:nvPr/>
            </p:nvSpPr>
            <p:spPr bwMode="auto">
              <a:xfrm>
                <a:off x="1096963" y="1371600"/>
                <a:ext cx="10475912" cy="41549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Char char="Ø"/>
                </a:pPr>
                <a:r>
                  <a:rPr lang="zh-CN" altLang="en-US" sz="2400" b="1" dirty="0"/>
                  <a:t>随机变量</a:t>
                </a:r>
                <a:r>
                  <a:rPr lang="en-US" altLang="zh-CN" sz="2400" b="1" dirty="0"/>
                  <a:t>X</a:t>
                </a:r>
                <a:r>
                  <a:rPr lang="zh-CN" altLang="en-US" sz="2400" b="1" dirty="0"/>
                  <a:t>的平均值或期望值定义为</a:t>
                </a:r>
                <a:endParaRPr lang="en-US" altLang="zh-CN" sz="2400" b="1" dirty="0"/>
              </a:p>
              <a:p>
                <a:pPr eaLnBrk="1" hangingPunct="1">
                  <a:buFont typeface="Wingdings" panose="05000000000000000000" pitchFamily="2" charset="2"/>
                  <a:buChar char="Ø"/>
                </a:pPr>
                <a:endParaRPr lang="en-US" altLang="zh-CN" sz="2400" b="1" dirty="0"/>
              </a:p>
              <a:p>
                <a:pPr marL="0" indent="0" eaLnBrk="1" hangingPunct="1"/>
                <a:r>
                  <a:rPr lang="zh-CN" altLang="en-US" sz="2400" b="1" dirty="0"/>
                  <a:t>如果</a:t>
                </a:r>
                <a:r>
                  <a:rPr lang="en-US" altLang="zh-CN" sz="2400" b="1" dirty="0"/>
                  <a:t>X</a:t>
                </a:r>
                <a:r>
                  <a:rPr lang="zh-CN" altLang="en-US" sz="2400" b="1" dirty="0"/>
                  <a:t>是离散的</a:t>
                </a:r>
                <a:endParaRPr lang="en-US" altLang="zh-CN" sz="2400" b="1" dirty="0"/>
              </a:p>
              <a:p>
                <a:pPr marL="0" indent="0" eaLnBrk="1" hangingPunct="1"/>
                <a:endParaRPr lang="en-US" altLang="zh-CN" sz="2400" b="1" dirty="0"/>
              </a:p>
              <a:p>
                <a:pPr marL="0" indent="0" eaLnBrk="1" hangingPunct="1"/>
                <a:r>
                  <a:rPr lang="zh-CN" altLang="en-US" sz="2400" b="1" dirty="0"/>
                  <a:t>如果</a:t>
                </a:r>
                <a:r>
                  <a:rPr lang="en-US" altLang="zh-CN" sz="2400" b="1" dirty="0"/>
                  <a:t>X</a:t>
                </a:r>
                <a:r>
                  <a:rPr lang="zh-CN" altLang="en-US" sz="2400" b="1" dirty="0"/>
                  <a:t>是连续的</a:t>
                </a:r>
                <a:endParaRPr lang="en-US" altLang="zh-CN" sz="2400" b="1" dirty="0"/>
              </a:p>
              <a:p>
                <a:pPr marL="0" indent="0" eaLnBrk="1" hangingPunct="1"/>
                <a:endParaRPr lang="en-US" altLang="zh-CN" sz="2400" b="1" dirty="0"/>
              </a:p>
              <a:p>
                <a:pPr marL="0" indent="0" eaLnBrk="1" hangingPunct="1"/>
                <a:endParaRPr lang="en-US" altLang="zh-CN" sz="2400" b="1" dirty="0"/>
              </a:p>
              <a:p>
                <a:pPr marL="0" indent="0" eaLnBrk="1" hangingPunct="1"/>
                <a:r>
                  <a:rPr lang="zh-CN" altLang="en-US" sz="2400" b="1" dirty="0"/>
                  <a:t>均值的重要属性：</a:t>
                </a:r>
                <a:endParaRPr lang="en-US" altLang="zh-CN" sz="2400" b="1" dirty="0"/>
              </a:p>
              <a:p>
                <a:pPr marL="0" indent="0" eaLnBrk="1" hangingPunct="1"/>
                <a:r>
                  <a:rPr lang="en-US" altLang="zh-CN" sz="2400" b="1" dirty="0"/>
                  <a:t>1</a:t>
                </a:r>
                <a:r>
                  <a:rPr lang="zh-CN" altLang="en-US" sz="2400" dirty="0"/>
                  <a:t>、</a:t>
                </a:r>
                <a:r>
                  <a:rPr lang="en-US" altLang="zh-CN" sz="2400" dirty="0"/>
                  <a:t>E(</a:t>
                </a:r>
                <a:r>
                  <a:rPr lang="en-US" altLang="zh-CN" sz="2400" dirty="0" err="1"/>
                  <a:t>cX</a:t>
                </a:r>
                <a:r>
                  <a:rPr lang="en-US" altLang="zh-CN" sz="2400" dirty="0"/>
                  <a:t>) = </a:t>
                </a:r>
                <a:r>
                  <a:rPr lang="en-US" altLang="zh-CN" sz="2400" dirty="0" err="1"/>
                  <a:t>cE</a:t>
                </a:r>
                <a:r>
                  <a:rPr lang="en-US" altLang="zh-CN" sz="2400" dirty="0"/>
                  <a:t>(X)</a:t>
                </a:r>
              </a:p>
              <a:p>
                <a:pPr marL="0" indent="0" eaLnBrk="1" hangingPunct="1"/>
                <a:endParaRPr lang="en-US" altLang="zh-CN" sz="2400" b="1" dirty="0"/>
              </a:p>
              <a:p>
                <a:pPr marL="0" indent="0" eaLnBrk="1" hangingPunct="1"/>
                <a:r>
                  <a:rPr lang="en-US" altLang="zh-CN" sz="2400" b="1" dirty="0"/>
                  <a:t>2</a:t>
                </a:r>
                <a:r>
                  <a:rPr lang="zh-CN" altLang="en-US" sz="2400" b="1" dirty="0"/>
                  <a:t>、                                                          </a:t>
                </a:r>
                <a:r>
                  <a:rPr lang="zh-CN" altLang="en-US" sz="2400" dirty="0"/>
                  <a:t>即使</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𝑋</m:t>
                        </m:r>
                      </m:e>
                      <m:sub>
                        <m:r>
                          <a:rPr lang="en-US" altLang="zh-CN" sz="2400" b="0" i="1" smtClean="0">
                            <a:latin typeface="Cambria Math" panose="02040503050406030204" pitchFamily="18" charset="0"/>
                          </a:rPr>
                          <m:t>𝑖</m:t>
                        </m:r>
                      </m:sub>
                    </m:sSub>
                    <m:r>
                      <a:rPr lang="zh-CN" altLang="en-US" sz="2400" b="0" i="1">
                        <a:latin typeface="Cambria Math" panose="02040503050406030204" pitchFamily="18" charset="0"/>
                      </a:rPr>
                      <m:t>不是</m:t>
                    </m:r>
                  </m:oMath>
                </a14:m>
                <a:r>
                  <a:rPr lang="zh-CN" altLang="en-US" sz="2400" dirty="0"/>
                  <a:t>独立的</a:t>
                </a:r>
                <a:endParaRPr lang="en-US" altLang="zh-CN" sz="2400" dirty="0"/>
              </a:p>
            </p:txBody>
          </p:sp>
        </mc:Choice>
        <mc:Fallback xmlns="">
          <p:sp>
            <p:nvSpPr>
              <p:cNvPr id="94214" name="Text Box 3">
                <a:extLst>
                  <a:ext uri="{FF2B5EF4-FFF2-40B4-BE49-F238E27FC236}">
                    <a16:creationId xmlns:a16="http://schemas.microsoft.com/office/drawing/2014/main" id="{84B22C02-CC99-4EE5-AC34-D4D71F18522A}"/>
                  </a:ext>
                </a:extLst>
              </p:cNvPr>
              <p:cNvSpPr txBox="1">
                <a:spLocks noRot="1" noChangeAspect="1" noMove="1" noResize="1" noEditPoints="1" noAdjustHandles="1" noChangeArrowheads="1" noChangeShapeType="1" noTextEdit="1"/>
              </p:cNvSpPr>
              <p:nvPr/>
            </p:nvSpPr>
            <p:spPr bwMode="auto">
              <a:xfrm>
                <a:off x="1096963" y="1371600"/>
                <a:ext cx="10475912" cy="4154984"/>
              </a:xfrm>
              <a:prstGeom prst="rect">
                <a:avLst/>
              </a:prstGeom>
              <a:blipFill>
                <a:blip r:embed="rId4"/>
                <a:stretch>
                  <a:fillRect l="-931" t="-1760" b="-249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94215" name="Object 6">
            <a:extLst>
              <a:ext uri="{FF2B5EF4-FFF2-40B4-BE49-F238E27FC236}">
                <a16:creationId xmlns:a16="http://schemas.microsoft.com/office/drawing/2014/main" id="{429AA597-EA44-4786-9A6D-AB6B6506CF50}"/>
              </a:ext>
            </a:extLst>
          </p:cNvPr>
          <p:cNvGraphicFramePr>
            <a:graphicFrameLocks noChangeAspect="1"/>
          </p:cNvGraphicFramePr>
          <p:nvPr/>
        </p:nvGraphicFramePr>
        <p:xfrm>
          <a:off x="3714750" y="1866900"/>
          <a:ext cx="2286000" cy="965200"/>
        </p:xfrm>
        <a:graphic>
          <a:graphicData uri="http://schemas.openxmlformats.org/presentationml/2006/ole">
            <mc:AlternateContent xmlns:mc="http://schemas.openxmlformats.org/markup-compatibility/2006">
              <mc:Choice xmlns:v="urn:schemas-microsoft-com:vml" Requires="v">
                <p:oleObj spid="_x0000_s94266" name="Equation" r:id="rId5" imgW="1054100" imgH="444500" progId="Equation.3">
                  <p:embed/>
                </p:oleObj>
              </mc:Choice>
              <mc:Fallback>
                <p:oleObj name="Equation" r:id="rId5" imgW="1054100" imgH="4445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4750" y="1866900"/>
                        <a:ext cx="228600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16" name="Object 7">
            <a:extLst>
              <a:ext uri="{FF2B5EF4-FFF2-40B4-BE49-F238E27FC236}">
                <a16:creationId xmlns:a16="http://schemas.microsoft.com/office/drawing/2014/main" id="{469A6A23-5864-48FC-8CF0-D0B233E6F751}"/>
              </a:ext>
            </a:extLst>
          </p:cNvPr>
          <p:cNvGraphicFramePr>
            <a:graphicFrameLocks noChangeAspect="1"/>
          </p:cNvGraphicFramePr>
          <p:nvPr/>
        </p:nvGraphicFramePr>
        <p:xfrm>
          <a:off x="3714750" y="2711450"/>
          <a:ext cx="2562225" cy="717550"/>
        </p:xfrm>
        <a:graphic>
          <a:graphicData uri="http://schemas.openxmlformats.org/presentationml/2006/ole">
            <mc:AlternateContent xmlns:mc="http://schemas.openxmlformats.org/markup-compatibility/2006">
              <mc:Choice xmlns:v="urn:schemas-microsoft-com:vml" Requires="v">
                <p:oleObj spid="_x0000_s94267" name="Equation" r:id="rId7" imgW="1180588" imgH="330057" progId="Equation.3">
                  <p:embed/>
                </p:oleObj>
              </mc:Choice>
              <mc:Fallback>
                <p:oleObj name="Equation" r:id="rId7" imgW="1180588" imgH="330057"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4750" y="2711450"/>
                        <a:ext cx="2562225"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17" name="Object 8">
            <a:extLst>
              <a:ext uri="{FF2B5EF4-FFF2-40B4-BE49-F238E27FC236}">
                <a16:creationId xmlns:a16="http://schemas.microsoft.com/office/drawing/2014/main" id="{AC832E72-2C52-41F5-98C9-D692E5A640C3}"/>
              </a:ext>
            </a:extLst>
          </p:cNvPr>
          <p:cNvGraphicFramePr>
            <a:graphicFrameLocks noChangeAspect="1"/>
          </p:cNvGraphicFramePr>
          <p:nvPr/>
        </p:nvGraphicFramePr>
        <p:xfrm>
          <a:off x="1541463" y="4932363"/>
          <a:ext cx="3802062" cy="635000"/>
        </p:xfrm>
        <a:graphic>
          <a:graphicData uri="http://schemas.openxmlformats.org/presentationml/2006/ole">
            <mc:AlternateContent xmlns:mc="http://schemas.openxmlformats.org/markup-compatibility/2006">
              <mc:Choice xmlns:v="urn:schemas-microsoft-com:vml" Requires="v">
                <p:oleObj spid="_x0000_s94268" name="Equation" r:id="rId9" imgW="1752600" imgH="292100" progId="Equation.3">
                  <p:embed/>
                </p:oleObj>
              </mc:Choice>
              <mc:Fallback>
                <p:oleObj name="Equation" r:id="rId9" imgW="1752600" imgH="2921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1463" y="4932363"/>
                        <a:ext cx="3802062"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EABB8-0368-4634-B00A-9E34037BB73C}"/>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随机变量的矩</a:t>
            </a:r>
          </a:p>
        </p:txBody>
      </p:sp>
      <p:sp>
        <p:nvSpPr>
          <p:cNvPr id="96259" name="Date Placeholder 3">
            <a:extLst>
              <a:ext uri="{FF2B5EF4-FFF2-40B4-BE49-F238E27FC236}">
                <a16:creationId xmlns:a16="http://schemas.microsoft.com/office/drawing/2014/main" id="{92579E53-42E2-4598-B01C-9449B4A7CF5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96260" name="Footer Placeholder 4">
            <a:extLst>
              <a:ext uri="{FF2B5EF4-FFF2-40B4-BE49-F238E27FC236}">
                <a16:creationId xmlns:a16="http://schemas.microsoft.com/office/drawing/2014/main" id="{918014BB-E2F5-46EF-83C8-2A42B977C05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96261" name="Slide Number Placeholder 5">
            <a:extLst>
              <a:ext uri="{FF2B5EF4-FFF2-40B4-BE49-F238E27FC236}">
                <a16:creationId xmlns:a16="http://schemas.microsoft.com/office/drawing/2014/main" id="{4B0BCF8F-1A27-4943-B1C0-8FC6A00C9CB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43</a:t>
            </a:r>
          </a:p>
        </p:txBody>
      </p:sp>
      <p:sp>
        <p:nvSpPr>
          <p:cNvPr id="96262" name="Text Box 3">
            <a:extLst>
              <a:ext uri="{FF2B5EF4-FFF2-40B4-BE49-F238E27FC236}">
                <a16:creationId xmlns:a16="http://schemas.microsoft.com/office/drawing/2014/main" id="{303B0FCD-60B7-4DFC-A29A-AAEE23ADC963}"/>
              </a:ext>
            </a:extLst>
          </p:cNvPr>
          <p:cNvSpPr txBox="1">
            <a:spLocks noChangeArrowheads="1"/>
          </p:cNvSpPr>
          <p:nvPr/>
        </p:nvSpPr>
        <p:spPr bwMode="auto">
          <a:xfrm>
            <a:off x="1096963" y="1368425"/>
            <a:ext cx="107219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sz="2400" b="1" dirty="0"/>
              <a:t>例</a:t>
            </a:r>
            <a:r>
              <a:rPr lang="en-US" altLang="zh-CN" sz="2400" b="1" dirty="0"/>
              <a:t>3</a:t>
            </a:r>
            <a:r>
              <a:rPr lang="zh-CN" altLang="en-US" sz="2400" b="1" dirty="0"/>
              <a:t>：</a:t>
            </a:r>
            <a:endParaRPr lang="en-US" altLang="zh-CN" sz="2400" b="1" dirty="0"/>
          </a:p>
          <a:p>
            <a:pPr eaLnBrk="1" hangingPunct="1">
              <a:buFont typeface="Wingdings" panose="05000000000000000000" pitchFamily="2" charset="2"/>
              <a:buNone/>
            </a:pPr>
            <a:r>
              <a:rPr lang="zh-CN" altLang="en-US" sz="2400" b="1" dirty="0"/>
              <a:t>迈克尔在培训学校学习射击，得分概率如下：</a:t>
            </a:r>
            <a:endParaRPr lang="en-US" altLang="zh-CN" sz="2400" b="1" dirty="0"/>
          </a:p>
        </p:txBody>
      </p:sp>
      <p:graphicFrame>
        <p:nvGraphicFramePr>
          <p:cNvPr id="11" name="Group 8">
            <a:extLst>
              <a:ext uri="{FF2B5EF4-FFF2-40B4-BE49-F238E27FC236}">
                <a16:creationId xmlns:a16="http://schemas.microsoft.com/office/drawing/2014/main" id="{091DD877-C862-4735-8B27-ADEA4DC60BE0}"/>
              </a:ext>
            </a:extLst>
          </p:cNvPr>
          <p:cNvGraphicFramePr>
            <a:graphicFrameLocks noGrp="1"/>
          </p:cNvGraphicFramePr>
          <p:nvPr/>
        </p:nvGraphicFramePr>
        <p:xfrm>
          <a:off x="1169988" y="2762250"/>
          <a:ext cx="7924799" cy="1335088"/>
        </p:xfrm>
        <a:graphic>
          <a:graphicData uri="http://schemas.openxmlformats.org/drawingml/2006/table">
            <a:tbl>
              <a:tblPr/>
              <a:tblGrid>
                <a:gridCol w="1066800">
                  <a:extLst>
                    <a:ext uri="{9D8B030D-6E8A-4147-A177-3AD203B41FA5}">
                      <a16:colId xmlns:a16="http://schemas.microsoft.com/office/drawing/2014/main" val="20000"/>
                    </a:ext>
                  </a:extLst>
                </a:gridCol>
                <a:gridCol w="761999">
                  <a:extLst>
                    <a:ext uri="{9D8B030D-6E8A-4147-A177-3AD203B41FA5}">
                      <a16:colId xmlns:a16="http://schemas.microsoft.com/office/drawing/2014/main" val="20001"/>
                    </a:ext>
                  </a:extLst>
                </a:gridCol>
                <a:gridCol w="685799">
                  <a:extLst>
                    <a:ext uri="{9D8B030D-6E8A-4147-A177-3AD203B41FA5}">
                      <a16:colId xmlns:a16="http://schemas.microsoft.com/office/drawing/2014/main" val="20002"/>
                    </a:ext>
                  </a:extLst>
                </a:gridCol>
                <a:gridCol w="685799">
                  <a:extLst>
                    <a:ext uri="{9D8B030D-6E8A-4147-A177-3AD203B41FA5}">
                      <a16:colId xmlns:a16="http://schemas.microsoft.com/office/drawing/2014/main" val="20003"/>
                    </a:ext>
                  </a:extLst>
                </a:gridCol>
                <a:gridCol w="533399">
                  <a:extLst>
                    <a:ext uri="{9D8B030D-6E8A-4147-A177-3AD203B41FA5}">
                      <a16:colId xmlns:a16="http://schemas.microsoft.com/office/drawing/2014/main" val="20004"/>
                    </a:ext>
                  </a:extLst>
                </a:gridCol>
                <a:gridCol w="533399">
                  <a:extLst>
                    <a:ext uri="{9D8B030D-6E8A-4147-A177-3AD203B41FA5}">
                      <a16:colId xmlns:a16="http://schemas.microsoft.com/office/drawing/2014/main" val="20005"/>
                    </a:ext>
                  </a:extLst>
                </a:gridCol>
                <a:gridCol w="533399">
                  <a:extLst>
                    <a:ext uri="{9D8B030D-6E8A-4147-A177-3AD203B41FA5}">
                      <a16:colId xmlns:a16="http://schemas.microsoft.com/office/drawing/2014/main" val="20006"/>
                    </a:ext>
                  </a:extLst>
                </a:gridCol>
                <a:gridCol w="609599">
                  <a:extLst>
                    <a:ext uri="{9D8B030D-6E8A-4147-A177-3AD203B41FA5}">
                      <a16:colId xmlns:a16="http://schemas.microsoft.com/office/drawing/2014/main" val="20007"/>
                    </a:ext>
                  </a:extLst>
                </a:gridCol>
                <a:gridCol w="609599">
                  <a:extLst>
                    <a:ext uri="{9D8B030D-6E8A-4147-A177-3AD203B41FA5}">
                      <a16:colId xmlns:a16="http://schemas.microsoft.com/office/drawing/2014/main" val="20008"/>
                    </a:ext>
                  </a:extLst>
                </a:gridCol>
                <a:gridCol w="584207">
                  <a:extLst>
                    <a:ext uri="{9D8B030D-6E8A-4147-A177-3AD203B41FA5}">
                      <a16:colId xmlns:a16="http://schemas.microsoft.com/office/drawing/2014/main" val="20009"/>
                    </a:ext>
                  </a:extLst>
                </a:gridCol>
                <a:gridCol w="660400">
                  <a:extLst>
                    <a:ext uri="{9D8B030D-6E8A-4147-A177-3AD203B41FA5}">
                      <a16:colId xmlns:a16="http://schemas.microsoft.com/office/drawing/2014/main" val="20010"/>
                    </a:ext>
                  </a:extLst>
                </a:gridCol>
                <a:gridCol w="660400">
                  <a:extLst>
                    <a:ext uri="{9D8B030D-6E8A-4147-A177-3AD203B41FA5}">
                      <a16:colId xmlns:a16="http://schemas.microsoft.com/office/drawing/2014/main" val="20011"/>
                    </a:ext>
                  </a:extLst>
                </a:gridCol>
              </a:tblGrid>
              <a:tr h="69498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a:ln>
                            <a:noFill/>
                          </a:ln>
                          <a:solidFill>
                            <a:schemeClr val="tx1"/>
                          </a:solidFill>
                          <a:effectLst/>
                          <a:latin typeface="+mj-lt"/>
                        </a:rPr>
                        <a:t>Score</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a:ln>
                            <a:noFill/>
                          </a:ln>
                          <a:solidFill>
                            <a:schemeClr val="tx1"/>
                          </a:solidFill>
                          <a:effectLst/>
                          <a:latin typeface="+mj-lt"/>
                        </a:rPr>
                        <a:t>xi</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a:ln>
                            <a:noFill/>
                          </a:ln>
                          <a:solidFill>
                            <a:schemeClr val="tx1"/>
                          </a:solidFill>
                          <a:effectLst/>
                          <a:latin typeface="+mj-lt"/>
                        </a:rPr>
                        <a:t>0</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a:ln>
                            <a:noFill/>
                          </a:ln>
                          <a:solidFill>
                            <a:schemeClr val="tx1"/>
                          </a:solidFill>
                          <a:effectLst/>
                          <a:latin typeface="+mj-lt"/>
                        </a:rPr>
                        <a:t>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a:ln>
                            <a:noFill/>
                          </a:ln>
                          <a:solidFill>
                            <a:schemeClr val="tx1"/>
                          </a:solidFill>
                          <a:effectLst/>
                          <a:latin typeface="+mj-lt"/>
                        </a:rPr>
                        <a:t>2</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a:ln>
                            <a:noFill/>
                          </a:ln>
                          <a:solidFill>
                            <a:schemeClr val="tx1"/>
                          </a:solidFill>
                          <a:effectLst/>
                          <a:latin typeface="+mj-lt"/>
                        </a:rPr>
                        <a:t>3</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a:ln>
                            <a:noFill/>
                          </a:ln>
                          <a:solidFill>
                            <a:schemeClr val="tx1"/>
                          </a:solidFill>
                          <a:effectLst/>
                          <a:latin typeface="+mj-lt"/>
                        </a:rPr>
                        <a:t>4</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a:ln>
                            <a:noFill/>
                          </a:ln>
                          <a:solidFill>
                            <a:schemeClr val="tx1"/>
                          </a:solidFill>
                          <a:effectLst/>
                          <a:latin typeface="+mj-lt"/>
                        </a:rPr>
                        <a:t>5</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a:ln>
                            <a:noFill/>
                          </a:ln>
                          <a:solidFill>
                            <a:schemeClr val="tx1"/>
                          </a:solidFill>
                          <a:effectLst/>
                          <a:latin typeface="+mj-lt"/>
                        </a:rPr>
                        <a:t>6</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a:ln>
                            <a:noFill/>
                          </a:ln>
                          <a:solidFill>
                            <a:schemeClr val="tx1"/>
                          </a:solidFill>
                          <a:effectLst/>
                          <a:latin typeface="+mj-lt"/>
                        </a:rPr>
                        <a:t>7</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a:ln>
                            <a:noFill/>
                          </a:ln>
                          <a:solidFill>
                            <a:schemeClr val="tx1"/>
                          </a:solidFill>
                          <a:effectLst/>
                          <a:latin typeface="+mj-lt"/>
                        </a:rPr>
                        <a:t>8</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a:ln>
                            <a:noFill/>
                          </a:ln>
                          <a:solidFill>
                            <a:schemeClr val="tx1"/>
                          </a:solidFill>
                          <a:effectLst/>
                          <a:latin typeface="+mj-lt"/>
                        </a:rPr>
                        <a:t>9</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a:ln>
                            <a:noFill/>
                          </a:ln>
                          <a:solidFill>
                            <a:schemeClr val="tx1"/>
                          </a:solidFill>
                          <a:effectLst/>
                          <a:latin typeface="+mj-lt"/>
                        </a:rPr>
                        <a:t>10</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01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a:ln>
                            <a:noFill/>
                          </a:ln>
                          <a:solidFill>
                            <a:schemeClr val="tx1"/>
                          </a:solidFill>
                          <a:effectLst/>
                          <a:latin typeface="+mj-lt"/>
                        </a:rPr>
                        <a:t>p(x</a:t>
                      </a:r>
                      <a:r>
                        <a:rPr kumimoji="0" lang="en-US" sz="1800" b="0" i="0" u="none" strike="noStrike" cap="none" normalizeH="0" baseline="-25000" dirty="0">
                          <a:ln>
                            <a:noFill/>
                          </a:ln>
                          <a:solidFill>
                            <a:schemeClr val="tx1"/>
                          </a:solidFill>
                          <a:effectLst/>
                          <a:latin typeface="+mj-lt"/>
                        </a:rPr>
                        <a:t>i</a:t>
                      </a:r>
                      <a:r>
                        <a:rPr kumimoji="0" lang="en-US" sz="1800" b="0" i="0" u="none" strike="noStrike" cap="none" normalizeH="0" baseline="0" dirty="0">
                          <a:ln>
                            <a:noFill/>
                          </a:ln>
                          <a:solidFill>
                            <a:schemeClr val="tx1"/>
                          </a:solidFill>
                          <a:effectLst/>
                          <a:latin typeface="+mj-lt"/>
                        </a:rPr>
                        <a:t>)</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a:ln>
                            <a:noFill/>
                          </a:ln>
                          <a:solidFill>
                            <a:schemeClr val="tx1"/>
                          </a:solidFill>
                          <a:effectLst/>
                          <a:latin typeface="+mj-lt"/>
                        </a:rPr>
                        <a:t>0.01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a:ln>
                            <a:noFill/>
                          </a:ln>
                          <a:solidFill>
                            <a:schemeClr val="tx1"/>
                          </a:solidFill>
                          <a:effectLst/>
                          <a:latin typeface="+mj-lt"/>
                        </a:rPr>
                        <a:t>0.04</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a:ln>
                            <a:noFill/>
                          </a:ln>
                          <a:solidFill>
                            <a:schemeClr val="tx1"/>
                          </a:solidFill>
                          <a:effectLst/>
                          <a:latin typeface="+mj-lt"/>
                        </a:rPr>
                        <a:t>0.05</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a:ln>
                            <a:noFill/>
                          </a:ln>
                          <a:solidFill>
                            <a:schemeClr val="tx1"/>
                          </a:solidFill>
                          <a:effectLst/>
                          <a:latin typeface="+mj-lt"/>
                        </a:rPr>
                        <a:t>0.1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a:ln>
                            <a:noFill/>
                          </a:ln>
                          <a:solidFill>
                            <a:schemeClr val="tx1"/>
                          </a:solidFill>
                          <a:effectLst/>
                          <a:latin typeface="+mj-lt"/>
                        </a:rPr>
                        <a:t>0.2</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a:ln>
                            <a:noFill/>
                          </a:ln>
                          <a:solidFill>
                            <a:schemeClr val="tx1"/>
                          </a:solidFill>
                          <a:effectLst/>
                          <a:latin typeface="+mj-lt"/>
                        </a:rPr>
                        <a:t>0.2</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a:ln>
                            <a:noFill/>
                          </a:ln>
                          <a:solidFill>
                            <a:schemeClr val="tx1"/>
                          </a:solidFill>
                          <a:effectLst/>
                          <a:latin typeface="+mj-lt"/>
                        </a:rPr>
                        <a:t>0.2</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a:ln>
                            <a:noFill/>
                          </a:ln>
                          <a:solidFill>
                            <a:schemeClr val="tx1"/>
                          </a:solidFill>
                          <a:effectLst/>
                          <a:latin typeface="+mj-lt"/>
                        </a:rPr>
                        <a:t>0.1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a:ln>
                            <a:noFill/>
                          </a:ln>
                          <a:solidFill>
                            <a:schemeClr val="tx1"/>
                          </a:solidFill>
                          <a:effectLst/>
                          <a:latin typeface="+mj-lt"/>
                        </a:rPr>
                        <a:t>0.05</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a:ln>
                            <a:noFill/>
                          </a:ln>
                          <a:solidFill>
                            <a:schemeClr val="tx1"/>
                          </a:solidFill>
                          <a:effectLst/>
                          <a:latin typeface="+mj-lt"/>
                        </a:rPr>
                        <a:t>0.04</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a:ln>
                            <a:noFill/>
                          </a:ln>
                          <a:solidFill>
                            <a:schemeClr val="tx1"/>
                          </a:solidFill>
                          <a:effectLst/>
                          <a:latin typeface="+mj-lt"/>
                        </a:rPr>
                        <a:t>0.01</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96304" name="Text Box 38">
            <a:extLst>
              <a:ext uri="{FF2B5EF4-FFF2-40B4-BE49-F238E27FC236}">
                <a16:creationId xmlns:a16="http://schemas.microsoft.com/office/drawing/2014/main" id="{D4A7F719-E48A-44AF-80D1-3E74AF0514EF}"/>
              </a:ext>
            </a:extLst>
          </p:cNvPr>
          <p:cNvSpPr txBox="1">
            <a:spLocks noChangeArrowheads="1"/>
          </p:cNvSpPr>
          <p:nvPr/>
        </p:nvSpPr>
        <p:spPr bwMode="auto">
          <a:xfrm>
            <a:off x="1096963" y="4556125"/>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sz="2400" b="1">
                <a:solidFill>
                  <a:srgbClr val="0000FF"/>
                </a:solidFill>
              </a:rPr>
              <a:t>以上分布的平均值是多少？</a:t>
            </a:r>
            <a:endParaRPr lang="en-US" altLang="zh-CN" sz="2400" b="1">
              <a:solidFill>
                <a:srgbClr val="0000FF"/>
              </a:solidFill>
            </a:endParaRPr>
          </a:p>
        </p:txBody>
      </p:sp>
      <p:sp>
        <p:nvSpPr>
          <p:cNvPr id="13" name="Text Box 39">
            <a:extLst>
              <a:ext uri="{FF2B5EF4-FFF2-40B4-BE49-F238E27FC236}">
                <a16:creationId xmlns:a16="http://schemas.microsoft.com/office/drawing/2014/main" id="{DDEDF25F-E31D-465C-8885-AB12C6231077}"/>
              </a:ext>
            </a:extLst>
          </p:cNvPr>
          <p:cNvSpPr txBox="1">
            <a:spLocks noChangeArrowheads="1"/>
          </p:cNvSpPr>
          <p:nvPr/>
        </p:nvSpPr>
        <p:spPr bwMode="auto">
          <a:xfrm>
            <a:off x="1096963" y="5305425"/>
            <a:ext cx="8153400" cy="338138"/>
          </a:xfrm>
          <a:prstGeom prst="rect">
            <a:avLst/>
          </a:prstGeom>
          <a:noFill/>
          <a:ln w="9525">
            <a:noFill/>
            <a:miter lim="800000"/>
            <a:headEnd/>
            <a:tailEnd/>
          </a:ln>
          <a:effectLst/>
        </p:spPr>
        <p:txBody>
          <a:bodyPr>
            <a:spAutoFit/>
          </a:bodyPr>
          <a:lstStyle/>
          <a:p>
            <a:pPr eaLnBrk="1" fontAlgn="auto" hangingPunct="1">
              <a:spcBef>
                <a:spcPts val="0"/>
              </a:spcBef>
              <a:spcAft>
                <a:spcPts val="0"/>
              </a:spcAft>
              <a:buFont typeface="Wingdings" pitchFamily="2" charset="2"/>
              <a:buNone/>
              <a:defRPr/>
            </a:pPr>
            <a:r>
              <a:rPr lang="en-US" sz="1600" b="1">
                <a:latin typeface="+mj-lt"/>
              </a:rPr>
              <a:t>µ=0.01*0+0.04*1+0.05*2+0.1*3+0.2*4+0.2*5+0.2*6+0.1*7+0.05*8+0.04*9+0.01*10=5</a:t>
            </a:r>
            <a:endParaRPr lang="en-US" sz="1600" b="1"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1DB3-BEFB-4ADB-B8CB-32F76CBDFF34}"/>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随机变量的矩</a:t>
            </a:r>
          </a:p>
        </p:txBody>
      </p:sp>
      <p:sp>
        <p:nvSpPr>
          <p:cNvPr id="98307" name="Date Placeholder 3">
            <a:extLst>
              <a:ext uri="{FF2B5EF4-FFF2-40B4-BE49-F238E27FC236}">
                <a16:creationId xmlns:a16="http://schemas.microsoft.com/office/drawing/2014/main" id="{229DD211-E587-42FD-A743-2E1717F13F4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98308" name="Footer Placeholder 4">
            <a:extLst>
              <a:ext uri="{FF2B5EF4-FFF2-40B4-BE49-F238E27FC236}">
                <a16:creationId xmlns:a16="http://schemas.microsoft.com/office/drawing/2014/main" id="{592648CC-5F56-431B-B6D9-61FCDA97BAF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98309" name="Slide Number Placeholder 5">
            <a:extLst>
              <a:ext uri="{FF2B5EF4-FFF2-40B4-BE49-F238E27FC236}">
                <a16:creationId xmlns:a16="http://schemas.microsoft.com/office/drawing/2014/main" id="{68A0C63F-BA0A-4409-86D6-171F1858B80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44</a:t>
            </a:r>
          </a:p>
        </p:txBody>
      </p:sp>
      <p:sp>
        <p:nvSpPr>
          <p:cNvPr id="98310" name="矩形 2">
            <a:extLst>
              <a:ext uri="{FF2B5EF4-FFF2-40B4-BE49-F238E27FC236}">
                <a16:creationId xmlns:a16="http://schemas.microsoft.com/office/drawing/2014/main" id="{9FF6894C-E832-42AD-9975-493B9D5ED096}"/>
              </a:ext>
            </a:extLst>
          </p:cNvPr>
          <p:cNvSpPr>
            <a:spLocks noChangeArrowheads="1"/>
          </p:cNvSpPr>
          <p:nvPr/>
        </p:nvSpPr>
        <p:spPr bwMode="auto">
          <a:xfrm>
            <a:off x="1096963" y="1358900"/>
            <a:ext cx="106267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000" b="1" dirty="0"/>
              <a:t>中值：随机变量</a:t>
            </a:r>
            <a:r>
              <a:rPr lang="en-US" altLang="zh-CN" sz="2000" b="1" dirty="0"/>
              <a:t>X</a:t>
            </a:r>
            <a:r>
              <a:rPr lang="zh-CN" altLang="en-US" sz="2000" b="1" dirty="0"/>
              <a:t>的中值</a:t>
            </a:r>
            <a:r>
              <a:rPr lang="en-US" altLang="zh-CN" sz="2000" b="1" dirty="0"/>
              <a:t>x</a:t>
            </a:r>
            <a:r>
              <a:rPr lang="en-US" altLang="zh-CN" sz="2000" b="1" baseline="-25000" dirty="0"/>
              <a:t>0.5</a:t>
            </a:r>
            <a:r>
              <a:rPr lang="zh-CN" altLang="en-US" sz="2000" b="1" dirty="0"/>
              <a:t>定义为使得</a:t>
            </a:r>
            <a:r>
              <a:rPr lang="en-US" altLang="zh-CN" sz="2000" b="1" dirty="0"/>
              <a:t>F</a:t>
            </a:r>
            <a:r>
              <a:rPr lang="en-US" altLang="zh-CN" sz="2000" b="1" baseline="-25000" dirty="0"/>
              <a:t>X</a:t>
            </a:r>
            <a:r>
              <a:rPr lang="en-US" altLang="zh-CN" sz="2000" b="1" dirty="0"/>
              <a:t>(x) </a:t>
            </a:r>
            <a:r>
              <a:rPr lang="en-US" altLang="zh-CN" sz="2000" b="1" dirty="0">
                <a:sym typeface="Symbol" pitchFamily="18" charset="2"/>
              </a:rPr>
              <a:t> 0.5</a:t>
            </a:r>
            <a:r>
              <a:rPr lang="zh-CN" altLang="en-US" sz="2000" b="1" dirty="0"/>
              <a:t>的</a:t>
            </a:r>
            <a:r>
              <a:rPr lang="en-US" altLang="zh-CN" sz="2000" b="1" dirty="0"/>
              <a:t> X </a:t>
            </a:r>
            <a:r>
              <a:rPr lang="zh-CN" altLang="en-US" sz="2000" b="1" dirty="0"/>
              <a:t>的最小值 。</a:t>
            </a:r>
            <a:endParaRPr lang="en-US" altLang="zh-CN" sz="2000" b="1" dirty="0">
              <a:sym typeface="Symbol" panose="05050102010706020507" pitchFamily="18" charset="2"/>
            </a:endParaRPr>
          </a:p>
        </p:txBody>
      </p:sp>
      <p:pic>
        <p:nvPicPr>
          <p:cNvPr id="98311" name="Picture 36">
            <a:extLst>
              <a:ext uri="{FF2B5EF4-FFF2-40B4-BE49-F238E27FC236}">
                <a16:creationId xmlns:a16="http://schemas.microsoft.com/office/drawing/2014/main" id="{7D2C7252-F24D-41BF-9D3D-87B1E83A5E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5313" y="1843088"/>
            <a:ext cx="4216400" cy="365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12" name="矩形 6">
            <a:extLst>
              <a:ext uri="{FF2B5EF4-FFF2-40B4-BE49-F238E27FC236}">
                <a16:creationId xmlns:a16="http://schemas.microsoft.com/office/drawing/2014/main" id="{5DD2AC1D-08CD-41ED-A685-36E84B5DF93D}"/>
              </a:ext>
            </a:extLst>
          </p:cNvPr>
          <p:cNvSpPr>
            <a:spLocks noChangeArrowheads="1"/>
          </p:cNvSpPr>
          <p:nvPr/>
        </p:nvSpPr>
        <p:spPr bwMode="auto">
          <a:xfrm>
            <a:off x="1097586" y="5609431"/>
            <a:ext cx="8293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b="1" dirty="0">
                <a:solidFill>
                  <a:srgbClr val="0000FF"/>
                </a:solidFill>
              </a:rPr>
              <a:t>均值和中位数哪个更能代表中心趋势？</a:t>
            </a:r>
            <a:endParaRPr lang="en-US" altLang="zh-CN" b="1" dirty="0">
              <a:solidFill>
                <a:srgbClr val="0000FF"/>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8A381-4E0C-42C1-A686-37A8327D7895}"/>
              </a:ext>
            </a:extLst>
          </p:cNvPr>
          <p:cNvSpPr>
            <a:spLocks noGrp="1"/>
          </p:cNvSpPr>
          <p:nvPr>
            <p:ph type="title"/>
          </p:nvPr>
        </p:nvSpPr>
        <p:spPr/>
        <p:txBody>
          <a:bodyPr/>
          <a:lstStyle/>
          <a:p>
            <a:pPr eaLnBrk="1" fontAlgn="auto" hangingPunct="1">
              <a:spcAft>
                <a:spcPts val="0"/>
              </a:spcAft>
              <a:defRPr/>
            </a:pPr>
            <a:r>
              <a:rPr lang="zh-CN" altLang="en-US" dirty="0">
                <a:solidFill>
                  <a:schemeClr val="tx1">
                    <a:lumMod val="75000"/>
                    <a:lumOff val="25000"/>
                  </a:schemeClr>
                </a:solidFill>
              </a:rPr>
              <a:t>随机变量的矩</a:t>
            </a:r>
          </a:p>
        </p:txBody>
      </p:sp>
      <p:sp>
        <p:nvSpPr>
          <p:cNvPr id="100355" name="日期占位符 3">
            <a:extLst>
              <a:ext uri="{FF2B5EF4-FFF2-40B4-BE49-F238E27FC236}">
                <a16:creationId xmlns:a16="http://schemas.microsoft.com/office/drawing/2014/main" id="{DA7542B7-37B3-41A6-94B0-2B0EDF67803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00356" name="页脚占位符 4">
            <a:extLst>
              <a:ext uri="{FF2B5EF4-FFF2-40B4-BE49-F238E27FC236}">
                <a16:creationId xmlns:a16="http://schemas.microsoft.com/office/drawing/2014/main" id="{D638CC0A-26CC-4BFC-92EC-99289A982BD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00357" name="灯片编号占位符 5">
            <a:extLst>
              <a:ext uri="{FF2B5EF4-FFF2-40B4-BE49-F238E27FC236}">
                <a16:creationId xmlns:a16="http://schemas.microsoft.com/office/drawing/2014/main" id="{B9FCCB61-14A6-4D6D-8894-C58143A7DB0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45</a:t>
            </a:r>
          </a:p>
        </p:txBody>
      </p:sp>
      <p:sp>
        <p:nvSpPr>
          <p:cNvPr id="100358" name="Rectangle 3">
            <a:extLst>
              <a:ext uri="{FF2B5EF4-FFF2-40B4-BE49-F238E27FC236}">
                <a16:creationId xmlns:a16="http://schemas.microsoft.com/office/drawing/2014/main" id="{E957D2F6-3AB2-4514-8C23-A62B98084CBD}"/>
              </a:ext>
            </a:extLst>
          </p:cNvPr>
          <p:cNvSpPr txBox="1">
            <a:spLocks noChangeArrowheads="1"/>
          </p:cNvSpPr>
          <p:nvPr/>
        </p:nvSpPr>
        <p:spPr bwMode="auto">
          <a:xfrm>
            <a:off x="1096963" y="1249363"/>
            <a:ext cx="1032668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lnSpc>
                <a:spcPct val="120000"/>
              </a:lnSpc>
            </a:pPr>
            <a:r>
              <a:rPr lang="zh-CN" altLang="en-US" dirty="0">
                <a:solidFill>
                  <a:schemeClr val="tx1"/>
                </a:solidFill>
              </a:rPr>
              <a:t>四分位数</a:t>
            </a:r>
            <a:r>
              <a:rPr lang="en-US" altLang="zh-CN" dirty="0">
                <a:solidFill>
                  <a:schemeClr val="tx1"/>
                </a:solidFill>
              </a:rPr>
              <a:t>Q</a:t>
            </a:r>
            <a:r>
              <a:rPr lang="en-US" altLang="zh-CN" baseline="-25000" dirty="0">
                <a:solidFill>
                  <a:schemeClr val="tx1"/>
                </a:solidFill>
              </a:rPr>
              <a:t>1</a:t>
            </a:r>
            <a:r>
              <a:rPr lang="zh-CN" altLang="en-US" dirty="0">
                <a:solidFill>
                  <a:schemeClr val="tx1"/>
                </a:solidFill>
              </a:rPr>
              <a:t>和</a:t>
            </a:r>
            <a:r>
              <a:rPr lang="en-US" altLang="zh-CN" dirty="0">
                <a:solidFill>
                  <a:schemeClr val="tx1"/>
                </a:solidFill>
              </a:rPr>
              <a:t>Q</a:t>
            </a:r>
            <a:r>
              <a:rPr lang="en-US" altLang="zh-CN" baseline="-25000" dirty="0">
                <a:solidFill>
                  <a:schemeClr val="tx1"/>
                </a:solidFill>
              </a:rPr>
              <a:t>3</a:t>
            </a:r>
            <a:endParaRPr lang="en-US" altLang="zh-CN" dirty="0">
              <a:solidFill>
                <a:schemeClr val="tx1"/>
              </a:solidFill>
            </a:endParaRPr>
          </a:p>
          <a:p>
            <a:pPr marL="384048" lvl="1" indent="-182880" defTabSz="914400" eaLnBrk="1" hangingPunct="1">
              <a:lnSpc>
                <a:spcPct val="120000"/>
              </a:lnSpc>
            </a:pPr>
            <a:r>
              <a:rPr lang="zh-CN" altLang="en-US" dirty="0">
                <a:solidFill>
                  <a:schemeClr val="tx1"/>
                </a:solidFill>
                <a:latin typeface="+mn-lt"/>
              </a:rPr>
              <a:t>计算四分位数：</a:t>
            </a:r>
          </a:p>
          <a:p>
            <a:pPr marL="566928" lvl="2" indent="-182880" defTabSz="914400" eaLnBrk="1" hangingPunct="1">
              <a:lnSpc>
                <a:spcPct val="120000"/>
              </a:lnSpc>
              <a:buFont typeface="Wingdings" panose="05000000000000000000" pitchFamily="2" charset="2"/>
              <a:buAutoNum type="arabicPeriod"/>
            </a:pPr>
            <a:r>
              <a:rPr lang="zh-CN" altLang="en-US" dirty="0">
                <a:solidFill>
                  <a:schemeClr val="tx1"/>
                </a:solidFill>
                <a:latin typeface="+mn-lt"/>
              </a:rPr>
              <a:t>按递增顺序排列观测值，并在有序观测值列表中确定中值</a:t>
            </a:r>
            <a:r>
              <a:rPr lang="en-US" altLang="zh-CN" dirty="0">
                <a:solidFill>
                  <a:schemeClr val="tx1"/>
                </a:solidFill>
                <a:latin typeface="+mn-lt"/>
              </a:rPr>
              <a:t>M</a:t>
            </a:r>
            <a:r>
              <a:rPr lang="zh-CN" altLang="en-US" dirty="0">
                <a:solidFill>
                  <a:schemeClr val="tx1"/>
                </a:solidFill>
                <a:latin typeface="+mn-lt"/>
              </a:rPr>
              <a:t>。</a:t>
            </a:r>
          </a:p>
          <a:p>
            <a:pPr marL="566928" lvl="2" indent="-182880" defTabSz="914400" eaLnBrk="1" hangingPunct="1">
              <a:lnSpc>
                <a:spcPct val="120000"/>
              </a:lnSpc>
              <a:buFont typeface="Wingdings" panose="05000000000000000000" pitchFamily="2" charset="2"/>
              <a:buAutoNum type="arabicPeriod"/>
            </a:pPr>
            <a:r>
              <a:rPr lang="zh-CN" altLang="en-US" dirty="0">
                <a:solidFill>
                  <a:schemeClr val="tx1"/>
                </a:solidFill>
                <a:latin typeface="+mn-lt"/>
              </a:rPr>
              <a:t>第一四分位数</a:t>
            </a:r>
            <a:r>
              <a:rPr lang="en-US" altLang="zh-CN" i="1" dirty="0">
                <a:solidFill>
                  <a:schemeClr val="tx1"/>
                </a:solidFill>
              </a:rPr>
              <a:t>Q</a:t>
            </a:r>
            <a:r>
              <a:rPr lang="en-US" altLang="zh-CN" i="1" baseline="-25000" dirty="0">
                <a:solidFill>
                  <a:schemeClr val="tx1"/>
                </a:solidFill>
              </a:rPr>
              <a:t>1</a:t>
            </a:r>
            <a:r>
              <a:rPr lang="zh-CN" altLang="en-US" dirty="0">
                <a:solidFill>
                  <a:schemeClr val="tx1"/>
                </a:solidFill>
                <a:latin typeface="+mn-lt"/>
              </a:rPr>
              <a:t>是在有序列表中的位于整体中位数位置的左侧的观测值的中值。</a:t>
            </a:r>
            <a:endParaRPr lang="en-US" altLang="zh-CN" dirty="0">
              <a:solidFill>
                <a:schemeClr val="tx1"/>
              </a:solidFill>
              <a:latin typeface="+mn-lt"/>
            </a:endParaRPr>
          </a:p>
          <a:p>
            <a:pPr marL="566928" lvl="2" indent="-182880" defTabSz="914400" eaLnBrk="1" hangingPunct="1">
              <a:lnSpc>
                <a:spcPct val="120000"/>
              </a:lnSpc>
              <a:buFont typeface="Wingdings" panose="05000000000000000000" pitchFamily="2" charset="2"/>
              <a:buAutoNum type="arabicPeriod"/>
            </a:pPr>
            <a:r>
              <a:rPr lang="zh-CN" altLang="en-US" dirty="0">
                <a:solidFill>
                  <a:schemeClr val="tx1"/>
                </a:solidFill>
                <a:latin typeface="+mn-lt"/>
              </a:rPr>
              <a:t>第三四分位数</a:t>
            </a:r>
            <a:r>
              <a:rPr lang="en-US" altLang="zh-CN" i="1" dirty="0">
                <a:solidFill>
                  <a:schemeClr val="tx1"/>
                </a:solidFill>
              </a:rPr>
              <a:t>Q</a:t>
            </a:r>
            <a:r>
              <a:rPr lang="en-US" altLang="zh-CN" i="1" baseline="-25000" dirty="0">
                <a:solidFill>
                  <a:schemeClr val="tx1"/>
                </a:solidFill>
              </a:rPr>
              <a:t>3</a:t>
            </a:r>
            <a:r>
              <a:rPr lang="zh-CN" altLang="en-US" dirty="0">
                <a:solidFill>
                  <a:schemeClr val="tx1"/>
                </a:solidFill>
                <a:latin typeface="+mn-lt"/>
              </a:rPr>
              <a:t>是在有序列表中的位于整体中位数位置的右侧的观测值的中值。</a:t>
            </a:r>
          </a:p>
          <a:p>
            <a:pPr marL="566928" lvl="2" indent="-182880" defTabSz="914400" eaLnBrk="1" hangingPunct="1">
              <a:lnSpc>
                <a:spcPct val="120000"/>
              </a:lnSpc>
              <a:buFont typeface="Wingdings" panose="05000000000000000000" pitchFamily="2" charset="2"/>
              <a:buAutoNum type="arabicPeriod"/>
            </a:pPr>
            <a:endParaRPr lang="en-US" altLang="zh-CN" dirty="0">
              <a:solidFill>
                <a:schemeClr val="tx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65840E-0737-460E-B286-22615073456D}"/>
              </a:ext>
            </a:extLst>
          </p:cNvPr>
          <p:cNvSpPr>
            <a:spLocks noGrp="1"/>
          </p:cNvSpPr>
          <p:nvPr>
            <p:ph type="title"/>
          </p:nvPr>
        </p:nvSpPr>
        <p:spPr/>
        <p:txBody>
          <a:bodyPr/>
          <a:lstStyle/>
          <a:p>
            <a:pPr eaLnBrk="1" fontAlgn="auto" hangingPunct="1">
              <a:spcAft>
                <a:spcPts val="0"/>
              </a:spcAft>
              <a:defRPr/>
            </a:pPr>
            <a:r>
              <a:rPr lang="zh-CN" altLang="en-US" dirty="0">
                <a:solidFill>
                  <a:schemeClr val="tx1">
                    <a:lumMod val="75000"/>
                    <a:lumOff val="25000"/>
                  </a:schemeClr>
                </a:solidFill>
              </a:rPr>
              <a:t>随机变量的矩</a:t>
            </a:r>
          </a:p>
        </p:txBody>
      </p:sp>
      <p:sp>
        <p:nvSpPr>
          <p:cNvPr id="101379" name="日期占位符 3">
            <a:extLst>
              <a:ext uri="{FF2B5EF4-FFF2-40B4-BE49-F238E27FC236}">
                <a16:creationId xmlns:a16="http://schemas.microsoft.com/office/drawing/2014/main" id="{4D0D44A3-FD76-42E3-B239-44AFF18BBA2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01380" name="页脚占位符 4">
            <a:extLst>
              <a:ext uri="{FF2B5EF4-FFF2-40B4-BE49-F238E27FC236}">
                <a16:creationId xmlns:a16="http://schemas.microsoft.com/office/drawing/2014/main" id="{E055B6D5-5F02-4284-8CA7-FAEEB37C96A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01381" name="灯片编号占位符 5">
            <a:extLst>
              <a:ext uri="{FF2B5EF4-FFF2-40B4-BE49-F238E27FC236}">
                <a16:creationId xmlns:a16="http://schemas.microsoft.com/office/drawing/2014/main" id="{BD75A512-6AE2-46B7-A186-1C347892FF3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46</a:t>
            </a:r>
          </a:p>
        </p:txBody>
      </p:sp>
      <p:sp>
        <p:nvSpPr>
          <p:cNvPr id="101382" name="Rectangle 3">
            <a:extLst>
              <a:ext uri="{FF2B5EF4-FFF2-40B4-BE49-F238E27FC236}">
                <a16:creationId xmlns:a16="http://schemas.microsoft.com/office/drawing/2014/main" id="{1CF455D2-4952-43C5-825F-69DABDAE1059}"/>
              </a:ext>
            </a:extLst>
          </p:cNvPr>
          <p:cNvSpPr txBox="1">
            <a:spLocks noChangeArrowheads="1"/>
          </p:cNvSpPr>
          <p:nvPr/>
        </p:nvSpPr>
        <p:spPr bwMode="auto">
          <a:xfrm>
            <a:off x="1096963" y="1249363"/>
            <a:ext cx="10856912" cy="483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lnSpc>
                <a:spcPct val="120000"/>
              </a:lnSpc>
            </a:pPr>
            <a:r>
              <a:rPr lang="zh-CN" altLang="en-US" dirty="0">
                <a:solidFill>
                  <a:schemeClr val="tx1"/>
                </a:solidFill>
              </a:rPr>
              <a:t>五数概括法和箱形图</a:t>
            </a:r>
            <a:endParaRPr lang="en-US" altLang="zh-CN" dirty="0">
              <a:solidFill>
                <a:schemeClr val="tx1"/>
              </a:solidFill>
            </a:endParaRPr>
          </a:p>
          <a:p>
            <a:pPr marL="384048" lvl="1" indent="-182880" defTabSz="914400" eaLnBrk="1" hangingPunct="1"/>
            <a:r>
              <a:rPr lang="zh-CN" altLang="en-US" dirty="0">
                <a:solidFill>
                  <a:schemeClr val="tx1"/>
                </a:solidFill>
                <a:latin typeface="+mn-lt"/>
                <a:ea typeface="宋体" panose="02010600030101010101" pitchFamily="2" charset="-122"/>
              </a:rPr>
              <a:t>分布是五数概括包括最小的观测值，第一四分位数，中位数，第三四分位数和最大的观测值，按从小到大的顺序编写。用符号表示，五数概括为：</a:t>
            </a:r>
          </a:p>
          <a:p>
            <a:pPr algn="ctr" defTabSz="914400" eaLnBrk="1" hangingPunct="1">
              <a:lnSpc>
                <a:spcPct val="120000"/>
              </a:lnSpc>
            </a:pPr>
            <a:r>
              <a:rPr lang="en-US" altLang="zh-CN" dirty="0">
                <a:solidFill>
                  <a:schemeClr val="tx1"/>
                </a:solidFill>
              </a:rPr>
              <a:t>Minimum 	Q</a:t>
            </a:r>
            <a:r>
              <a:rPr lang="en-US" altLang="zh-CN" baseline="-25000" dirty="0">
                <a:solidFill>
                  <a:schemeClr val="tx1"/>
                </a:solidFill>
              </a:rPr>
              <a:t>1</a:t>
            </a:r>
            <a:r>
              <a:rPr lang="en-US" altLang="zh-CN" dirty="0">
                <a:solidFill>
                  <a:schemeClr val="tx1"/>
                </a:solidFill>
              </a:rPr>
              <a:t> 	M 	Q</a:t>
            </a:r>
            <a:r>
              <a:rPr lang="en-US" altLang="zh-CN" baseline="-25000" dirty="0">
                <a:solidFill>
                  <a:schemeClr val="tx1"/>
                </a:solidFill>
              </a:rPr>
              <a:t>3</a:t>
            </a:r>
            <a:r>
              <a:rPr lang="en-US" altLang="zh-CN" dirty="0">
                <a:solidFill>
                  <a:schemeClr val="tx1"/>
                </a:solidFill>
              </a:rPr>
              <a:t> 	Maximum</a:t>
            </a:r>
          </a:p>
          <a:p>
            <a:pPr defTabSz="914400" eaLnBrk="1" hangingPunct="1">
              <a:lnSpc>
                <a:spcPct val="120000"/>
              </a:lnSpc>
            </a:pPr>
            <a:r>
              <a:rPr lang="zh-CN" altLang="en-US" i="1" dirty="0">
                <a:solidFill>
                  <a:schemeClr val="tx1"/>
                </a:solidFill>
              </a:rPr>
              <a:t>箱形图 </a:t>
            </a:r>
            <a:r>
              <a:rPr lang="zh-CN" altLang="en-US" dirty="0">
                <a:solidFill>
                  <a:schemeClr val="tx1"/>
                </a:solidFill>
              </a:rPr>
              <a:t>是表示五数概括的图形。</a:t>
            </a:r>
          </a:p>
          <a:p>
            <a:pPr marL="384048" lvl="1" indent="-182880" defTabSz="914400" eaLnBrk="1" hangingPunct="1">
              <a:lnSpc>
                <a:spcPct val="120000"/>
              </a:lnSpc>
            </a:pPr>
            <a:r>
              <a:rPr lang="zh-CN" altLang="en-US" dirty="0">
                <a:solidFill>
                  <a:schemeClr val="tx1"/>
                </a:solidFill>
                <a:latin typeface="+mn-lt"/>
              </a:rPr>
              <a:t>中央框跨越四分位数。</a:t>
            </a:r>
          </a:p>
          <a:p>
            <a:pPr marL="384048" lvl="1" indent="-182880" defTabSz="914400" eaLnBrk="1" hangingPunct="1">
              <a:lnSpc>
                <a:spcPct val="120000"/>
              </a:lnSpc>
            </a:pPr>
            <a:r>
              <a:rPr lang="zh-CN" altLang="en-US" dirty="0">
                <a:solidFill>
                  <a:schemeClr val="tx1"/>
                </a:solidFill>
                <a:latin typeface="+mn-lt"/>
              </a:rPr>
              <a:t>箱形中的一条线标记了中位数。</a:t>
            </a:r>
          </a:p>
          <a:p>
            <a:pPr marL="384048" lvl="1" indent="-182880" defTabSz="914400" eaLnBrk="1" hangingPunct="1">
              <a:lnSpc>
                <a:spcPct val="120000"/>
              </a:lnSpc>
            </a:pPr>
            <a:r>
              <a:rPr lang="zh-CN" altLang="en-US" dirty="0">
                <a:solidFill>
                  <a:schemeClr val="tx1"/>
                </a:solidFill>
                <a:latin typeface="+mn-lt"/>
              </a:rPr>
              <a:t>线从箱子中延伸到最小和最大的观测值。</a:t>
            </a:r>
            <a:endParaRPr lang="en-US" altLang="zh-CN" dirty="0">
              <a:solidFill>
                <a:schemeClr val="tx1"/>
              </a:solidFill>
              <a:latin typeface="+mn-lt"/>
            </a:endParaRPr>
          </a:p>
          <a:p>
            <a:pPr marL="201168" lvl="1" indent="0" defTabSz="914400" eaLnBrk="1" hangingPunct="1">
              <a:lnSpc>
                <a:spcPct val="120000"/>
              </a:lnSpc>
              <a:buNone/>
            </a:pPr>
            <a:r>
              <a:rPr lang="zh-CN" altLang="en-US" dirty="0">
                <a:solidFill>
                  <a:schemeClr val="tx1"/>
                </a:solidFill>
                <a:latin typeface="+mn-lt"/>
              </a:rPr>
              <a:t>箱形图对于几种分布的并排比较最有用。</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618227-46E6-4ABC-858D-B1420A46FF39}"/>
              </a:ext>
            </a:extLst>
          </p:cNvPr>
          <p:cNvSpPr>
            <a:spLocks noGrp="1"/>
          </p:cNvSpPr>
          <p:nvPr>
            <p:ph type="title"/>
          </p:nvPr>
        </p:nvSpPr>
        <p:spPr/>
        <p:txBody>
          <a:bodyPr/>
          <a:lstStyle/>
          <a:p>
            <a:pPr eaLnBrk="1" fontAlgn="auto" hangingPunct="1">
              <a:spcAft>
                <a:spcPts val="0"/>
              </a:spcAft>
              <a:defRPr/>
            </a:pPr>
            <a:r>
              <a:rPr lang="zh-CN" altLang="en-US" dirty="0">
                <a:solidFill>
                  <a:schemeClr val="tx1">
                    <a:lumMod val="75000"/>
                    <a:lumOff val="25000"/>
                  </a:schemeClr>
                </a:solidFill>
              </a:rPr>
              <a:t>随机变量的矩</a:t>
            </a:r>
          </a:p>
        </p:txBody>
      </p:sp>
      <p:sp>
        <p:nvSpPr>
          <p:cNvPr id="102403" name="日期占位符 3">
            <a:extLst>
              <a:ext uri="{FF2B5EF4-FFF2-40B4-BE49-F238E27FC236}">
                <a16:creationId xmlns:a16="http://schemas.microsoft.com/office/drawing/2014/main" id="{0B329393-E9CA-46DF-B3BA-4D938C78578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02404" name="页脚占位符 4">
            <a:extLst>
              <a:ext uri="{FF2B5EF4-FFF2-40B4-BE49-F238E27FC236}">
                <a16:creationId xmlns:a16="http://schemas.microsoft.com/office/drawing/2014/main" id="{B83DC162-4066-48C5-998C-0EFBDCD8E1D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02405" name="灯片编号占位符 5">
            <a:extLst>
              <a:ext uri="{FF2B5EF4-FFF2-40B4-BE49-F238E27FC236}">
                <a16:creationId xmlns:a16="http://schemas.microsoft.com/office/drawing/2014/main" id="{7A9E351D-C60B-4F01-8843-2FD8CAF1711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47</a:t>
            </a:r>
          </a:p>
        </p:txBody>
      </p:sp>
      <p:pic>
        <p:nvPicPr>
          <p:cNvPr id="102406" name="Picture 3" descr="figure-01-11.jpg                                               00000018IRCD                           B892E93D:">
            <a:extLst>
              <a:ext uri="{FF2B5EF4-FFF2-40B4-BE49-F238E27FC236}">
                <a16:creationId xmlns:a16="http://schemas.microsoft.com/office/drawing/2014/main" id="{C901F8BF-6D6F-4B95-95FD-0254154727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88" y="1490663"/>
            <a:ext cx="64389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07" name="矩形 2">
            <a:extLst>
              <a:ext uri="{FF2B5EF4-FFF2-40B4-BE49-F238E27FC236}">
                <a16:creationId xmlns:a16="http://schemas.microsoft.com/office/drawing/2014/main" id="{141A70AB-0FAD-491C-943B-789CE6762AA7}"/>
              </a:ext>
            </a:extLst>
          </p:cNvPr>
          <p:cNvSpPr>
            <a:spLocks noChangeArrowheads="1"/>
          </p:cNvSpPr>
          <p:nvPr/>
        </p:nvSpPr>
        <p:spPr bwMode="auto">
          <a:xfrm>
            <a:off x="6732588" y="1558925"/>
            <a:ext cx="48228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lvl="1" eaLnBrk="1" hangingPunct="1"/>
            <a:r>
              <a:rPr lang="zh-CN" altLang="en-US" dirty="0"/>
              <a:t>对于描述偏斜分布或具有极端离群值的分布，五数概括法通常比平均值和标准差要好。平均值和标准差仅适用于没有异常值的合理对称分布。</a:t>
            </a:r>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88FDF-4FB1-490D-BFC0-96F6A608FB81}"/>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随机变量的矩</a:t>
            </a:r>
          </a:p>
        </p:txBody>
      </p:sp>
      <p:sp>
        <p:nvSpPr>
          <p:cNvPr id="103427" name="Date Placeholder 3">
            <a:extLst>
              <a:ext uri="{FF2B5EF4-FFF2-40B4-BE49-F238E27FC236}">
                <a16:creationId xmlns:a16="http://schemas.microsoft.com/office/drawing/2014/main" id="{3B5345B2-9521-4E03-8F52-121E6D19079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03428" name="Footer Placeholder 4">
            <a:extLst>
              <a:ext uri="{FF2B5EF4-FFF2-40B4-BE49-F238E27FC236}">
                <a16:creationId xmlns:a16="http://schemas.microsoft.com/office/drawing/2014/main" id="{4241B267-696E-452D-829C-64115C77B5C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03429" name="Slide Number Placeholder 5">
            <a:extLst>
              <a:ext uri="{FF2B5EF4-FFF2-40B4-BE49-F238E27FC236}">
                <a16:creationId xmlns:a16="http://schemas.microsoft.com/office/drawing/2014/main" id="{0217D5F5-1D9A-4505-803C-694ABAFAAF0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48</a:t>
            </a:r>
          </a:p>
        </p:txBody>
      </p:sp>
      <p:sp>
        <p:nvSpPr>
          <p:cNvPr id="103430" name="Text Box 3">
            <a:extLst>
              <a:ext uri="{FF2B5EF4-FFF2-40B4-BE49-F238E27FC236}">
                <a16:creationId xmlns:a16="http://schemas.microsoft.com/office/drawing/2014/main" id="{262C21FF-65AE-4BE1-A90E-EA286011DBCF}"/>
              </a:ext>
            </a:extLst>
          </p:cNvPr>
          <p:cNvSpPr txBox="1">
            <a:spLocks noChangeArrowheads="1"/>
          </p:cNvSpPr>
          <p:nvPr/>
        </p:nvSpPr>
        <p:spPr bwMode="auto">
          <a:xfrm>
            <a:off x="1096963" y="1403350"/>
            <a:ext cx="1059973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Char char="Ø"/>
            </a:pPr>
            <a:r>
              <a:rPr lang="zh-CN" altLang="en-US" sz="2400" b="1" dirty="0"/>
              <a:t>随机变量</a:t>
            </a:r>
            <a:r>
              <a:rPr lang="en-US" altLang="zh-CN" sz="2400" b="1" dirty="0"/>
              <a:t>X</a:t>
            </a:r>
            <a:r>
              <a:rPr lang="zh-CN" altLang="en-US" sz="2400" b="1" dirty="0"/>
              <a:t>的方差定义为</a:t>
            </a:r>
          </a:p>
          <a:p>
            <a:pPr eaLnBrk="1" hangingPunct="1">
              <a:buFont typeface="Wingdings" panose="05000000000000000000" pitchFamily="2" charset="2"/>
              <a:buChar char="Ø"/>
            </a:pPr>
            <a:endParaRPr lang="en-US" altLang="zh-CN" sz="2400" b="1" dirty="0"/>
          </a:p>
          <a:p>
            <a:pPr marL="0" indent="0" eaLnBrk="1" hangingPunct="1"/>
            <a:r>
              <a:rPr lang="zh-CN" altLang="en-US" sz="2400" b="1" dirty="0"/>
              <a:t> </a:t>
            </a:r>
          </a:p>
          <a:p>
            <a:pPr marL="0" indent="0" eaLnBrk="1" hangingPunct="1"/>
            <a:r>
              <a:rPr lang="zh-CN" altLang="en-US" sz="2400" b="1" dirty="0"/>
              <a:t> 衡量随机变量的均值散布：</a:t>
            </a:r>
            <a:endParaRPr lang="en-US" altLang="zh-CN" sz="2400" b="1" dirty="0"/>
          </a:p>
        </p:txBody>
      </p:sp>
      <p:graphicFrame>
        <p:nvGraphicFramePr>
          <p:cNvPr id="103431" name="Object 4">
            <a:extLst>
              <a:ext uri="{FF2B5EF4-FFF2-40B4-BE49-F238E27FC236}">
                <a16:creationId xmlns:a16="http://schemas.microsoft.com/office/drawing/2014/main" id="{83AC52E8-30AE-4D26-B689-FADE5F2D51AF}"/>
              </a:ext>
            </a:extLst>
          </p:cNvPr>
          <p:cNvGraphicFramePr>
            <a:graphicFrameLocks noChangeAspect="1"/>
          </p:cNvGraphicFramePr>
          <p:nvPr/>
        </p:nvGraphicFramePr>
        <p:xfrm>
          <a:off x="2714625" y="1939925"/>
          <a:ext cx="4241800" cy="496888"/>
        </p:xfrm>
        <a:graphic>
          <a:graphicData uri="http://schemas.openxmlformats.org/presentationml/2006/ole">
            <mc:AlternateContent xmlns:mc="http://schemas.openxmlformats.org/markup-compatibility/2006">
              <mc:Choice xmlns:v="urn:schemas-microsoft-com:vml" Requires="v">
                <p:oleObj spid="_x0000_s103449" name="Equation" r:id="rId4" imgW="1955800" imgH="228600" progId="Equation.3">
                  <p:embed/>
                </p:oleObj>
              </mc:Choice>
              <mc:Fallback>
                <p:oleObj name="Equation" r:id="rId4" imgW="19558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4625" y="1939925"/>
                        <a:ext cx="42418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3432" name="Picture 7">
            <a:extLst>
              <a:ext uri="{FF2B5EF4-FFF2-40B4-BE49-F238E27FC236}">
                <a16:creationId xmlns:a16="http://schemas.microsoft.com/office/drawing/2014/main" id="{BD767996-392D-4B8E-980F-D0E1DB8FD9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6188" y="3046413"/>
            <a:ext cx="5791200"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C4D3-C791-4D33-927D-F8B4E924C96A}"/>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随机变量的矩</a:t>
            </a:r>
          </a:p>
        </p:txBody>
      </p:sp>
      <p:sp>
        <p:nvSpPr>
          <p:cNvPr id="105475" name="Date Placeholder 3">
            <a:extLst>
              <a:ext uri="{FF2B5EF4-FFF2-40B4-BE49-F238E27FC236}">
                <a16:creationId xmlns:a16="http://schemas.microsoft.com/office/drawing/2014/main" id="{B4469559-849C-4C66-BDBD-31A837F386F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05476" name="Footer Placeholder 4">
            <a:extLst>
              <a:ext uri="{FF2B5EF4-FFF2-40B4-BE49-F238E27FC236}">
                <a16:creationId xmlns:a16="http://schemas.microsoft.com/office/drawing/2014/main" id="{822BA2E4-C707-471D-91CE-113AC17871E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05477" name="Slide Number Placeholder 5">
            <a:extLst>
              <a:ext uri="{FF2B5EF4-FFF2-40B4-BE49-F238E27FC236}">
                <a16:creationId xmlns:a16="http://schemas.microsoft.com/office/drawing/2014/main" id="{21DB4331-BA48-416C-B67A-54123223CC0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49</a:t>
            </a:r>
          </a:p>
        </p:txBody>
      </p:sp>
      <mc:AlternateContent xmlns:mc="http://schemas.openxmlformats.org/markup-compatibility/2006" xmlns:a14="http://schemas.microsoft.com/office/drawing/2010/main">
        <mc:Choice Requires="a14">
          <p:sp>
            <p:nvSpPr>
              <p:cNvPr id="105478" name="Text Box 3">
                <a:extLst>
                  <a:ext uri="{FF2B5EF4-FFF2-40B4-BE49-F238E27FC236}">
                    <a16:creationId xmlns:a16="http://schemas.microsoft.com/office/drawing/2014/main" id="{9EE8EE32-5C95-4F74-A66F-D2FF9645F60B}"/>
                  </a:ext>
                </a:extLst>
              </p:cNvPr>
              <p:cNvSpPr txBox="1">
                <a:spLocks noChangeArrowheads="1"/>
              </p:cNvSpPr>
              <p:nvPr/>
            </p:nvSpPr>
            <p:spPr bwMode="auto">
              <a:xfrm>
                <a:off x="1233488" y="1403350"/>
                <a:ext cx="10394950" cy="267765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400" b="1" dirty="0"/>
                  <a:t>方差的重要性质：</a:t>
                </a:r>
                <a:endParaRPr lang="en-US" altLang="zh-CN" sz="2400" b="1" dirty="0"/>
              </a:p>
              <a:p>
                <a:pPr eaLnBrk="1" hangingPunct="1"/>
                <a:endParaRPr lang="en-US" altLang="zh-CN" sz="2400" b="1" dirty="0"/>
              </a:p>
              <a:p>
                <a:pPr eaLnBrk="1" hangingPunct="1">
                  <a:buFont typeface="Wingdings" pitchFamily="2" charset="2"/>
                  <a:buAutoNum type="arabicPeriod"/>
                </a:pPr>
                <a:r>
                  <a:rPr lang="en-US" altLang="zh-CN" sz="2400" b="1" dirty="0"/>
                  <a:t>Var(X) </a:t>
                </a:r>
                <a:r>
                  <a:rPr lang="en-US" altLang="zh-CN" sz="2400" b="1" dirty="0">
                    <a:sym typeface="Symbol" pitchFamily="18" charset="2"/>
                  </a:rPr>
                  <a:t> 0</a:t>
                </a:r>
                <a:endParaRPr lang="en-US" altLang="zh-CN" sz="2400" b="1" dirty="0"/>
              </a:p>
              <a:p>
                <a:pPr eaLnBrk="1" hangingPunct="1">
                  <a:buFont typeface="Wingdings" pitchFamily="2" charset="2"/>
                  <a:buAutoNum type="arabicPeriod"/>
                </a:pPr>
                <a:endParaRPr lang="en-US" altLang="zh-CN" sz="2400" b="1" dirty="0"/>
              </a:p>
              <a:p>
                <a:pPr eaLnBrk="1" hangingPunct="1">
                  <a:buFont typeface="Wingdings" pitchFamily="2" charset="2"/>
                  <a:buAutoNum type="arabicPeriod"/>
                </a:pPr>
                <a:r>
                  <a:rPr lang="en-US" altLang="zh-CN" sz="2400" b="1" dirty="0"/>
                  <a:t>Var(</a:t>
                </a:r>
                <a:r>
                  <a:rPr lang="en-US" altLang="zh-CN" sz="2400" b="1" dirty="0" err="1"/>
                  <a:t>cX</a:t>
                </a:r>
                <a:r>
                  <a:rPr lang="en-US" altLang="zh-CN" sz="2400" b="1" dirty="0"/>
                  <a:t>) = c</a:t>
                </a:r>
                <a:r>
                  <a:rPr lang="en-US" altLang="zh-CN" sz="2400" b="1" baseline="30000" dirty="0"/>
                  <a:t>2</a:t>
                </a:r>
                <a:r>
                  <a:rPr lang="en-US" altLang="zh-CN" sz="2400" b="1" dirty="0"/>
                  <a:t>Var(X)</a:t>
                </a:r>
              </a:p>
              <a:p>
                <a:pPr eaLnBrk="1" hangingPunct="1">
                  <a:buFont typeface="Wingdings" pitchFamily="2" charset="2"/>
                  <a:buAutoNum type="arabicPeriod"/>
                </a:pPr>
                <a:endParaRPr lang="en-US" altLang="zh-CN" sz="2400" b="1" dirty="0"/>
              </a:p>
              <a:p>
                <a:pPr eaLnBrk="1" hangingPunct="1">
                  <a:buFont typeface="Wingdings" pitchFamily="2" charset="2"/>
                  <a:buAutoNum type="arabicPeriod"/>
                </a:pPr>
                <a:r>
                  <a:rPr lang="en-US" altLang="zh-CN" sz="2400" b="1" dirty="0"/>
                  <a:t>                                                          </a:t>
                </a:r>
                <a:r>
                  <a:rPr lang="zh-CN" altLang="en-US" sz="2400" b="1" dirty="0"/>
                  <a:t>如果</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𝑋</m:t>
                        </m:r>
                      </m:e>
                      <m:sub>
                        <m:r>
                          <a:rPr lang="en-US" altLang="zh-CN" sz="2400" b="0" i="1" smtClean="0">
                            <a:latin typeface="Cambria Math" panose="02040503050406030204" pitchFamily="18" charset="0"/>
                          </a:rPr>
                          <m:t>𝑖</m:t>
                        </m:r>
                      </m:sub>
                    </m:sSub>
                  </m:oMath>
                </a14:m>
                <a:r>
                  <a:rPr lang="zh-CN" altLang="en-US" sz="2400" b="1" dirty="0"/>
                  <a:t>是独立的或者不相关的</a:t>
                </a:r>
                <a:endParaRPr lang="en-US" altLang="zh-CN" sz="2400" b="1" dirty="0"/>
              </a:p>
            </p:txBody>
          </p:sp>
        </mc:Choice>
        <mc:Fallback xmlns="">
          <p:sp>
            <p:nvSpPr>
              <p:cNvPr id="105478" name="Text Box 3">
                <a:extLst>
                  <a:ext uri="{FF2B5EF4-FFF2-40B4-BE49-F238E27FC236}">
                    <a16:creationId xmlns:a16="http://schemas.microsoft.com/office/drawing/2014/main" id="{9EE8EE32-5C95-4F74-A66F-D2FF9645F60B}"/>
                  </a:ext>
                </a:extLst>
              </p:cNvPr>
              <p:cNvSpPr txBox="1">
                <a:spLocks noRot="1" noChangeAspect="1" noMove="1" noResize="1" noEditPoints="1" noAdjustHandles="1" noChangeArrowheads="1" noChangeShapeType="1" noTextEdit="1"/>
              </p:cNvSpPr>
              <p:nvPr/>
            </p:nvSpPr>
            <p:spPr bwMode="auto">
              <a:xfrm>
                <a:off x="1233488" y="1403350"/>
                <a:ext cx="10394950" cy="2677656"/>
              </a:xfrm>
              <a:prstGeom prst="rect">
                <a:avLst/>
              </a:prstGeom>
              <a:blipFill>
                <a:blip r:embed="rId4"/>
                <a:stretch>
                  <a:fillRect l="-938" t="-2733" b="-478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105479" name="Object 6">
            <a:extLst>
              <a:ext uri="{FF2B5EF4-FFF2-40B4-BE49-F238E27FC236}">
                <a16:creationId xmlns:a16="http://schemas.microsoft.com/office/drawing/2014/main" id="{0657F320-A2EA-4B63-BFB5-D9F110DC1762}"/>
              </a:ext>
            </a:extLst>
          </p:cNvPr>
          <p:cNvGraphicFramePr>
            <a:graphicFrameLocks noChangeAspect="1"/>
          </p:cNvGraphicFramePr>
          <p:nvPr/>
        </p:nvGraphicFramePr>
        <p:xfrm>
          <a:off x="1627188" y="3506788"/>
          <a:ext cx="3884612" cy="635000"/>
        </p:xfrm>
        <a:graphic>
          <a:graphicData uri="http://schemas.openxmlformats.org/presentationml/2006/ole">
            <mc:AlternateContent xmlns:mc="http://schemas.openxmlformats.org/markup-compatibility/2006">
              <mc:Choice xmlns:v="urn:schemas-microsoft-com:vml" Requires="v">
                <p:oleObj spid="_x0000_s105496" name="Equation" r:id="rId5" imgW="1790700" imgH="292100" progId="Equation.3">
                  <p:embed/>
                </p:oleObj>
              </mc:Choice>
              <mc:Fallback>
                <p:oleObj name="Equation" r:id="rId5" imgW="1790700" imgH="2921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7188" y="3506788"/>
                        <a:ext cx="3884612"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B1E4-1F90-4CC2-B2B2-287DC52EDCD5}"/>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描述数据</a:t>
            </a:r>
          </a:p>
        </p:txBody>
      </p:sp>
      <p:sp>
        <p:nvSpPr>
          <p:cNvPr id="19459" name="Content Placeholder 2">
            <a:extLst>
              <a:ext uri="{FF2B5EF4-FFF2-40B4-BE49-F238E27FC236}">
                <a16:creationId xmlns:a16="http://schemas.microsoft.com/office/drawing/2014/main" id="{2041BDCF-6B09-418A-BC39-F0D5E9B8BF61}"/>
              </a:ext>
            </a:extLst>
          </p:cNvPr>
          <p:cNvSpPr>
            <a:spLocks noGrp="1"/>
          </p:cNvSpPr>
          <p:nvPr>
            <p:ph idx="1"/>
          </p:nvPr>
        </p:nvSpPr>
        <p:spPr/>
        <p:txBody>
          <a:bodyPr/>
          <a:lstStyle/>
          <a:p>
            <a:pPr eaLnBrk="1" hangingPunct="1"/>
            <a:endParaRPr lang="en-US" altLang="zh-CN"/>
          </a:p>
          <a:p>
            <a:pPr eaLnBrk="1" hangingPunct="1"/>
            <a:endParaRPr lang="en-US" altLang="zh-CN"/>
          </a:p>
        </p:txBody>
      </p:sp>
      <p:sp>
        <p:nvSpPr>
          <p:cNvPr id="19460" name="Date Placeholder 3">
            <a:extLst>
              <a:ext uri="{FF2B5EF4-FFF2-40B4-BE49-F238E27FC236}">
                <a16:creationId xmlns:a16="http://schemas.microsoft.com/office/drawing/2014/main" id="{5D5FDED8-F44E-4646-BBBB-23BBE10D1E4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9461" name="Footer Placeholder 4">
            <a:extLst>
              <a:ext uri="{FF2B5EF4-FFF2-40B4-BE49-F238E27FC236}">
                <a16:creationId xmlns:a16="http://schemas.microsoft.com/office/drawing/2014/main" id="{E1443542-09B4-4F83-813F-6B484A34D19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9462" name="Slide Number Placeholder 5">
            <a:extLst>
              <a:ext uri="{FF2B5EF4-FFF2-40B4-BE49-F238E27FC236}">
                <a16:creationId xmlns:a16="http://schemas.microsoft.com/office/drawing/2014/main" id="{94FEE6CE-CF4C-4308-B8B7-C097AEBF8DF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a:t>
            </a:r>
          </a:p>
        </p:txBody>
      </p:sp>
      <p:sp>
        <p:nvSpPr>
          <p:cNvPr id="19463" name="Rectangle 3">
            <a:extLst>
              <a:ext uri="{FF2B5EF4-FFF2-40B4-BE49-F238E27FC236}">
                <a16:creationId xmlns:a16="http://schemas.microsoft.com/office/drawing/2014/main" id="{213F1D66-26AA-484E-8B82-1062117E5209}"/>
              </a:ext>
            </a:extLst>
          </p:cNvPr>
          <p:cNvSpPr txBox="1">
            <a:spLocks noChangeArrowheads="1"/>
          </p:cNvSpPr>
          <p:nvPr/>
        </p:nvSpPr>
        <p:spPr bwMode="auto">
          <a:xfrm>
            <a:off x="1096963" y="1392238"/>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a:ea typeface="MS PGothic" panose="020B0600070205080204" pitchFamily="34" charset="-128"/>
              </a:rPr>
              <a:t>概括统计 </a:t>
            </a:r>
          </a:p>
          <a:p>
            <a:pPr lvl="1" defTabSz="914400" eaLnBrk="1" hangingPunct="1"/>
            <a:r>
              <a:rPr lang="zh-CN" altLang="en-US">
                <a:cs typeface="Arial" panose="020B0604020202020204" pitchFamily="34" charset="0"/>
              </a:rPr>
              <a:t>可以用图形表示 </a:t>
            </a:r>
          </a:p>
          <a:p>
            <a:pPr lvl="2" defTabSz="914400" eaLnBrk="1" hangingPunct="1"/>
            <a:r>
              <a:rPr lang="zh-CN" altLang="en-US">
                <a:cs typeface="Arial" panose="020B0604020202020204" pitchFamily="34" charset="0"/>
              </a:rPr>
              <a:t>直方图 </a:t>
            </a:r>
          </a:p>
          <a:p>
            <a:pPr lvl="2" defTabSz="914400" eaLnBrk="1" hangingPunct="1"/>
            <a:r>
              <a:rPr lang="zh-CN" altLang="en-US">
                <a:cs typeface="Arial" panose="020B0604020202020204" pitchFamily="34" charset="0"/>
              </a:rPr>
              <a:t>频率分布 </a:t>
            </a:r>
          </a:p>
          <a:p>
            <a:pPr lvl="2" defTabSz="914400" eaLnBrk="1" hangingPunct="1"/>
            <a:r>
              <a:rPr lang="zh-CN" altLang="en-US">
                <a:cs typeface="Arial" panose="020B0604020202020204" pitchFamily="34" charset="0"/>
              </a:rPr>
              <a:t>饼图 </a:t>
            </a:r>
          </a:p>
          <a:p>
            <a:pPr lvl="1" defTabSz="914400" eaLnBrk="1" hangingPunct="1"/>
            <a:r>
              <a:rPr lang="zh-CN" altLang="en-US">
                <a:cs typeface="Arial" panose="020B0604020202020204" pitchFamily="34" charset="0"/>
              </a:rPr>
              <a:t>或者用公式 </a:t>
            </a:r>
          </a:p>
          <a:p>
            <a:pPr lvl="2" defTabSz="914400" eaLnBrk="1" hangingPunct="1"/>
            <a:r>
              <a:rPr lang="zh-CN" altLang="en-US">
                <a:cs typeface="Arial" panose="020B0604020202020204" pitchFamily="34" charset="0"/>
              </a:rPr>
              <a:t>平均数 </a:t>
            </a:r>
          </a:p>
          <a:p>
            <a:pPr lvl="2" defTabSz="914400" eaLnBrk="1" hangingPunct="1"/>
            <a:r>
              <a:rPr lang="zh-CN" altLang="en-US">
                <a:cs typeface="Arial" panose="020B0604020202020204" pitchFamily="34" charset="0"/>
              </a:rPr>
              <a:t>中位数 </a:t>
            </a:r>
          </a:p>
          <a:p>
            <a:pPr lvl="2" defTabSz="914400" eaLnBrk="1" hangingPunct="1"/>
            <a:r>
              <a:rPr lang="zh-CN" altLang="en-US">
                <a:cs typeface="Arial" panose="020B0604020202020204" pitchFamily="34" charset="0"/>
              </a:rPr>
              <a:t>四分位数 </a:t>
            </a:r>
          </a:p>
          <a:p>
            <a:pPr lvl="2" defTabSz="914400" eaLnBrk="1" hangingPunct="1"/>
            <a:r>
              <a:rPr lang="zh-CN" altLang="en-US">
                <a:cs typeface="Arial" panose="020B0604020202020204" pitchFamily="34" charset="0"/>
              </a:rPr>
              <a:t>标准差、方差（数据的分散或离散）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D325B-6F07-4E86-89F6-CA3E792E08FC}"/>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随机变量的矩</a:t>
            </a:r>
          </a:p>
        </p:txBody>
      </p:sp>
      <p:sp>
        <p:nvSpPr>
          <p:cNvPr id="107523" name="Date Placeholder 3">
            <a:extLst>
              <a:ext uri="{FF2B5EF4-FFF2-40B4-BE49-F238E27FC236}">
                <a16:creationId xmlns:a16="http://schemas.microsoft.com/office/drawing/2014/main" id="{E1F21276-0316-4337-A3C9-04DD2EB2A46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07524" name="Footer Placeholder 4">
            <a:extLst>
              <a:ext uri="{FF2B5EF4-FFF2-40B4-BE49-F238E27FC236}">
                <a16:creationId xmlns:a16="http://schemas.microsoft.com/office/drawing/2014/main" id="{F5F827F7-071B-45EB-B1E6-8B2F5A60F15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07525" name="Slide Number Placeholder 5">
            <a:extLst>
              <a:ext uri="{FF2B5EF4-FFF2-40B4-BE49-F238E27FC236}">
                <a16:creationId xmlns:a16="http://schemas.microsoft.com/office/drawing/2014/main" id="{B4528FBB-A8EA-4BA6-990B-E677D7401D1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50</a:t>
            </a:r>
          </a:p>
        </p:txBody>
      </p:sp>
      <p:sp>
        <p:nvSpPr>
          <p:cNvPr id="107526" name="Text Box 3">
            <a:extLst>
              <a:ext uri="{FF2B5EF4-FFF2-40B4-BE49-F238E27FC236}">
                <a16:creationId xmlns:a16="http://schemas.microsoft.com/office/drawing/2014/main" id="{922022B0-A937-4ED4-A4C9-3FB3BD206998}"/>
              </a:ext>
            </a:extLst>
          </p:cNvPr>
          <p:cNvSpPr txBox="1">
            <a:spLocks noChangeArrowheads="1"/>
          </p:cNvSpPr>
          <p:nvPr/>
        </p:nvSpPr>
        <p:spPr bwMode="auto">
          <a:xfrm>
            <a:off x="1096963" y="1477963"/>
            <a:ext cx="1072197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sz="2000" b="1" dirty="0"/>
              <a:t>协方差用于衡量两个随机变量</a:t>
            </a:r>
            <a:r>
              <a:rPr lang="en-US" altLang="zh-CN" sz="2000" b="1" dirty="0"/>
              <a:t>X</a:t>
            </a:r>
            <a:r>
              <a:rPr lang="en-US" altLang="zh-CN" sz="2000" b="1" baseline="-25000" dirty="0"/>
              <a:t>i</a:t>
            </a:r>
            <a:r>
              <a:rPr lang="en-US" altLang="zh-CN" sz="2000" b="1" dirty="0"/>
              <a:t> </a:t>
            </a:r>
            <a:r>
              <a:rPr lang="zh-CN" altLang="en-US" sz="2000" b="1" dirty="0"/>
              <a:t>和</a:t>
            </a:r>
            <a:r>
              <a:rPr lang="en-US" altLang="zh-CN" sz="2000" b="1" dirty="0"/>
              <a:t> </a:t>
            </a:r>
            <a:r>
              <a:rPr lang="en-US" altLang="zh-CN" sz="2000" b="1" dirty="0" err="1"/>
              <a:t>X</a:t>
            </a:r>
            <a:r>
              <a:rPr lang="en-US" altLang="zh-CN" sz="2000" b="1" baseline="-25000" dirty="0" err="1"/>
              <a:t>j</a:t>
            </a:r>
            <a:r>
              <a:rPr lang="zh-CN" altLang="en-US" sz="2000" b="1" dirty="0"/>
              <a:t>之间的相关性：</a:t>
            </a:r>
          </a:p>
          <a:p>
            <a:pPr eaLnBrk="1" hangingPunct="1">
              <a:buFont typeface="Wingdings" panose="05000000000000000000" pitchFamily="2" charset="2"/>
              <a:buNone/>
            </a:pPr>
            <a:r>
              <a:rPr lang="zh-CN" altLang="en-US" sz="2000" b="1" dirty="0"/>
              <a:t> </a:t>
            </a:r>
          </a:p>
          <a:p>
            <a:pPr eaLnBrk="1" hangingPunct="1">
              <a:buFont typeface="Wingdings" panose="05000000000000000000" pitchFamily="2" charset="2"/>
              <a:buNone/>
            </a:pPr>
            <a:r>
              <a:rPr lang="zh-CN" altLang="en-US" sz="2000" b="1" dirty="0"/>
              <a:t> </a:t>
            </a:r>
          </a:p>
          <a:p>
            <a:pPr eaLnBrk="1" hangingPunct="1">
              <a:buFont typeface="Wingdings" panose="05000000000000000000" pitchFamily="2" charset="2"/>
              <a:buNone/>
            </a:pPr>
            <a:r>
              <a:rPr lang="zh-CN" altLang="en-US" sz="2000" b="1" dirty="0"/>
              <a:t> </a:t>
            </a:r>
          </a:p>
          <a:p>
            <a:pPr eaLnBrk="1" hangingPunct="1">
              <a:buFont typeface="Wingdings" panose="05000000000000000000" pitchFamily="2" charset="2"/>
              <a:buNone/>
            </a:pPr>
            <a:r>
              <a:rPr lang="zh-CN" altLang="en-US" sz="2000" b="1" dirty="0"/>
              <a:t>当 </a:t>
            </a:r>
            <a:r>
              <a:rPr lang="en-US" altLang="zh-CN" sz="2000" b="1" dirty="0" err="1"/>
              <a:t>C</a:t>
            </a:r>
            <a:r>
              <a:rPr lang="en-US" altLang="zh-CN" sz="2000" b="1" baseline="-25000" dirty="0" err="1"/>
              <a:t>ij</a:t>
            </a:r>
            <a:r>
              <a:rPr lang="en-US" altLang="zh-CN" sz="2000" b="1" baseline="-25000" dirty="0"/>
              <a:t> </a:t>
            </a:r>
            <a:r>
              <a:rPr lang="en-US" altLang="zh-CN" sz="2000" b="1" dirty="0"/>
              <a:t>=0</a:t>
            </a:r>
            <a:r>
              <a:rPr lang="zh-CN" altLang="en-US" sz="2000" b="1" dirty="0"/>
              <a:t>时，称随机变量</a:t>
            </a:r>
            <a:r>
              <a:rPr lang="en-US" altLang="zh-CN" sz="2000" b="1" dirty="0"/>
              <a:t>X</a:t>
            </a:r>
            <a:r>
              <a:rPr lang="en-US" altLang="zh-CN" sz="2000" b="1" baseline="-25000" dirty="0"/>
              <a:t>i</a:t>
            </a:r>
            <a:r>
              <a:rPr lang="en-US" altLang="zh-CN" sz="2000" b="1" dirty="0"/>
              <a:t> </a:t>
            </a:r>
            <a:r>
              <a:rPr lang="zh-CN" altLang="en-US" sz="2000" b="1" dirty="0"/>
              <a:t>和</a:t>
            </a:r>
            <a:r>
              <a:rPr lang="en-US" altLang="zh-CN" sz="2000" b="1" dirty="0"/>
              <a:t> </a:t>
            </a:r>
            <a:r>
              <a:rPr lang="en-US" altLang="zh-CN" sz="2000" b="1" dirty="0" err="1"/>
              <a:t>X</a:t>
            </a:r>
            <a:r>
              <a:rPr lang="en-US" altLang="zh-CN" sz="2000" b="1" baseline="-25000" dirty="0" err="1"/>
              <a:t>j</a:t>
            </a:r>
            <a:r>
              <a:rPr lang="zh-CN" altLang="en-US" sz="2000" b="1" dirty="0"/>
              <a:t>不相关。</a:t>
            </a:r>
          </a:p>
          <a:p>
            <a:pPr eaLnBrk="1" hangingPunct="1">
              <a:buFont typeface="Wingdings" panose="05000000000000000000" pitchFamily="2" charset="2"/>
              <a:buNone/>
            </a:pPr>
            <a:r>
              <a:rPr lang="zh-CN" altLang="en-US" sz="2000" b="1" dirty="0"/>
              <a:t> </a:t>
            </a:r>
          </a:p>
          <a:p>
            <a:pPr eaLnBrk="1" hangingPunct="1"/>
            <a:r>
              <a:rPr lang="zh-CN" altLang="en-US" sz="2000" b="1" dirty="0">
                <a:solidFill>
                  <a:srgbClr val="0000FF"/>
                </a:solidFill>
              </a:rPr>
              <a:t>当</a:t>
            </a:r>
            <a:r>
              <a:rPr lang="en-US" altLang="zh-CN" sz="2000" b="1" dirty="0" err="1">
                <a:solidFill>
                  <a:srgbClr val="0000FF"/>
                </a:solidFill>
              </a:rPr>
              <a:t>i</a:t>
            </a:r>
            <a:r>
              <a:rPr lang="en-US" altLang="zh-CN" sz="2000" b="1" dirty="0">
                <a:solidFill>
                  <a:srgbClr val="0000FF"/>
                </a:solidFill>
              </a:rPr>
              <a:t>=j</a:t>
            </a:r>
            <a:r>
              <a:rPr lang="zh-CN" altLang="en-US" sz="2000" b="1" dirty="0">
                <a:solidFill>
                  <a:srgbClr val="0000FF"/>
                </a:solidFill>
              </a:rPr>
              <a:t>时，</a:t>
            </a:r>
            <a:r>
              <a:rPr lang="en-US" altLang="zh-CN" sz="2000" b="1" dirty="0" err="1">
                <a:solidFill>
                  <a:srgbClr val="0000FF"/>
                </a:solidFill>
              </a:rPr>
              <a:t>C</a:t>
            </a:r>
            <a:r>
              <a:rPr lang="en-US" altLang="zh-CN" sz="2000" b="1" baseline="-25000" dirty="0" err="1">
                <a:solidFill>
                  <a:srgbClr val="0000FF"/>
                </a:solidFill>
              </a:rPr>
              <a:t>ij</a:t>
            </a:r>
            <a:r>
              <a:rPr lang="en-US" altLang="zh-CN" sz="2000" b="1" dirty="0">
                <a:solidFill>
                  <a:srgbClr val="0000FF"/>
                </a:solidFill>
              </a:rPr>
              <a:t> </a:t>
            </a:r>
            <a:r>
              <a:rPr lang="zh-CN" altLang="en-US" sz="2000" b="1" dirty="0">
                <a:solidFill>
                  <a:srgbClr val="0000FF"/>
                </a:solidFill>
              </a:rPr>
              <a:t>如何</a:t>
            </a:r>
            <a:r>
              <a:rPr lang="en-US" altLang="zh-CN" sz="2000" b="1" dirty="0">
                <a:solidFill>
                  <a:srgbClr val="0000FF"/>
                </a:solidFill>
              </a:rPr>
              <a:t>?</a:t>
            </a:r>
          </a:p>
        </p:txBody>
      </p:sp>
      <p:graphicFrame>
        <p:nvGraphicFramePr>
          <p:cNvPr id="107527" name="Object 4">
            <a:extLst>
              <a:ext uri="{FF2B5EF4-FFF2-40B4-BE49-F238E27FC236}">
                <a16:creationId xmlns:a16="http://schemas.microsoft.com/office/drawing/2014/main" id="{7A24BC13-D1BE-45DE-8081-5C397D56EBD5}"/>
              </a:ext>
            </a:extLst>
          </p:cNvPr>
          <p:cNvGraphicFramePr>
            <a:graphicFrameLocks noChangeAspect="1"/>
          </p:cNvGraphicFramePr>
          <p:nvPr/>
        </p:nvGraphicFramePr>
        <p:xfrm>
          <a:off x="1506538" y="2090738"/>
          <a:ext cx="6089650" cy="523875"/>
        </p:xfrm>
        <a:graphic>
          <a:graphicData uri="http://schemas.openxmlformats.org/presentationml/2006/ole">
            <mc:AlternateContent xmlns:mc="http://schemas.openxmlformats.org/markup-compatibility/2006">
              <mc:Choice xmlns:v="urn:schemas-microsoft-com:vml" Requires="v">
                <p:oleObj spid="_x0000_s107547" name="Equation" r:id="rId4" imgW="2806700" imgH="241300" progId="Equation.3">
                  <p:embed/>
                </p:oleObj>
              </mc:Choice>
              <mc:Fallback>
                <p:oleObj name="Equation" r:id="rId4" imgW="2806700" imgH="241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6538" y="2090738"/>
                        <a:ext cx="60896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 Box 6">
            <a:extLst>
              <a:ext uri="{FF2B5EF4-FFF2-40B4-BE49-F238E27FC236}">
                <a16:creationId xmlns:a16="http://schemas.microsoft.com/office/drawing/2014/main" id="{E0E759CB-A697-41FE-A382-1CB18934A21F}"/>
              </a:ext>
            </a:extLst>
          </p:cNvPr>
          <p:cNvSpPr txBox="1">
            <a:spLocks noChangeArrowheads="1"/>
          </p:cNvSpPr>
          <p:nvPr/>
        </p:nvSpPr>
        <p:spPr bwMode="auto">
          <a:xfrm>
            <a:off x="1096963" y="4429125"/>
            <a:ext cx="98218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000" b="1" dirty="0">
                <a:solidFill>
                  <a:srgbClr val="0000FF"/>
                </a:solidFill>
              </a:rPr>
              <a:t>当</a:t>
            </a:r>
            <a:r>
              <a:rPr lang="en-US" altLang="zh-CN" sz="2000" b="1" dirty="0" err="1">
                <a:solidFill>
                  <a:srgbClr val="0000FF"/>
                </a:solidFill>
              </a:rPr>
              <a:t>C</a:t>
            </a:r>
            <a:r>
              <a:rPr lang="en-US" altLang="zh-CN" sz="2000" b="1" baseline="-25000" dirty="0" err="1">
                <a:solidFill>
                  <a:srgbClr val="0000FF"/>
                </a:solidFill>
              </a:rPr>
              <a:t>ij</a:t>
            </a:r>
            <a:r>
              <a:rPr lang="en-US" altLang="zh-CN" sz="2000" b="1" dirty="0">
                <a:solidFill>
                  <a:srgbClr val="0000FF"/>
                </a:solidFill>
              </a:rPr>
              <a:t>=0</a:t>
            </a:r>
            <a:r>
              <a:rPr lang="zh-CN" altLang="en-US" sz="2000" b="1" dirty="0">
                <a:solidFill>
                  <a:srgbClr val="0000FF"/>
                </a:solidFill>
              </a:rPr>
              <a:t>时，我们能得出</a:t>
            </a:r>
            <a:r>
              <a:rPr lang="en-US" altLang="zh-CN" sz="2000" b="1" dirty="0">
                <a:solidFill>
                  <a:srgbClr val="0000FF"/>
                </a:solidFill>
              </a:rPr>
              <a:t>X</a:t>
            </a:r>
            <a:r>
              <a:rPr lang="en-US" altLang="zh-CN" sz="2000" b="1" baseline="-25000" dirty="0">
                <a:solidFill>
                  <a:srgbClr val="0000FF"/>
                </a:solidFill>
              </a:rPr>
              <a:t>i</a:t>
            </a:r>
            <a:r>
              <a:rPr lang="en-US" altLang="zh-CN" sz="2000" b="1" dirty="0">
                <a:solidFill>
                  <a:srgbClr val="0000FF"/>
                </a:solidFill>
              </a:rPr>
              <a:t> </a:t>
            </a:r>
            <a:r>
              <a:rPr lang="zh-CN" altLang="en-US" sz="2000" b="1" dirty="0">
                <a:solidFill>
                  <a:srgbClr val="0000FF"/>
                </a:solidFill>
              </a:rPr>
              <a:t>和</a:t>
            </a:r>
            <a:r>
              <a:rPr lang="en-US" altLang="zh-CN" sz="2000" b="1" dirty="0">
                <a:solidFill>
                  <a:srgbClr val="0000FF"/>
                </a:solidFill>
              </a:rPr>
              <a:t> </a:t>
            </a:r>
            <a:r>
              <a:rPr lang="en-US" altLang="zh-CN" sz="2000" b="1" dirty="0" err="1">
                <a:solidFill>
                  <a:srgbClr val="0000FF"/>
                </a:solidFill>
              </a:rPr>
              <a:t>X</a:t>
            </a:r>
            <a:r>
              <a:rPr lang="en-US" altLang="zh-CN" sz="2000" b="1" baseline="-25000" dirty="0" err="1">
                <a:solidFill>
                  <a:srgbClr val="0000FF"/>
                </a:solidFill>
              </a:rPr>
              <a:t>j</a:t>
            </a:r>
            <a:r>
              <a:rPr lang="zh-CN" altLang="en-US" sz="2000" b="1" dirty="0">
                <a:solidFill>
                  <a:srgbClr val="0000FF"/>
                </a:solidFill>
              </a:rPr>
              <a:t>的独立性吗？</a:t>
            </a:r>
            <a:endParaRPr lang="en-US" altLang="zh-CN" sz="2000" b="1" dirty="0">
              <a:solidFill>
                <a:srgbClr val="0000FF"/>
              </a:solidFill>
            </a:endParaRPr>
          </a:p>
        </p:txBody>
      </p:sp>
      <p:sp>
        <p:nvSpPr>
          <p:cNvPr id="14" name="Text Box 7">
            <a:extLst>
              <a:ext uri="{FF2B5EF4-FFF2-40B4-BE49-F238E27FC236}">
                <a16:creationId xmlns:a16="http://schemas.microsoft.com/office/drawing/2014/main" id="{1F3D9B78-1689-4F6F-A2A7-CD85CB4D582C}"/>
              </a:ext>
            </a:extLst>
          </p:cNvPr>
          <p:cNvSpPr txBox="1">
            <a:spLocks noChangeArrowheads="1"/>
          </p:cNvSpPr>
          <p:nvPr/>
        </p:nvSpPr>
        <p:spPr bwMode="auto">
          <a:xfrm>
            <a:off x="1096963" y="5221288"/>
            <a:ext cx="10531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000" b="1" dirty="0"/>
              <a:t>不能，当且仅当</a:t>
            </a:r>
            <a:r>
              <a:rPr lang="en-US" altLang="zh-CN" sz="2000" b="1" dirty="0"/>
              <a:t>X</a:t>
            </a:r>
            <a:r>
              <a:rPr lang="en-US" altLang="zh-CN" sz="2000" b="1" baseline="-25000" dirty="0"/>
              <a:t>i</a:t>
            </a:r>
            <a:r>
              <a:rPr lang="en-US" altLang="zh-CN" sz="2000" b="1" dirty="0"/>
              <a:t> </a:t>
            </a:r>
            <a:r>
              <a:rPr lang="zh-CN" altLang="en-US" sz="2000" b="1" dirty="0"/>
              <a:t>和</a:t>
            </a:r>
            <a:r>
              <a:rPr lang="en-US" altLang="zh-CN" sz="2000" b="1" dirty="0"/>
              <a:t> </a:t>
            </a:r>
            <a:r>
              <a:rPr lang="en-US" altLang="zh-CN" sz="2000" b="1" dirty="0" err="1"/>
              <a:t>X</a:t>
            </a:r>
            <a:r>
              <a:rPr lang="en-US" altLang="zh-CN" sz="2000" b="1" baseline="-25000" dirty="0" err="1"/>
              <a:t>j</a:t>
            </a:r>
            <a:r>
              <a:rPr lang="zh-CN" altLang="en-US" sz="2000" b="1" dirty="0"/>
              <a:t>是联合正态分布随机变量时，正确。</a:t>
            </a:r>
            <a:endParaRPr lang="en-US" altLang="zh-CN" sz="2000" b="1" dirty="0"/>
          </a:p>
        </p:txBody>
      </p:sp>
      <p:sp>
        <p:nvSpPr>
          <p:cNvPr id="11" name="Text Box 5">
            <a:extLst>
              <a:ext uri="{FF2B5EF4-FFF2-40B4-BE49-F238E27FC236}">
                <a16:creationId xmlns:a16="http://schemas.microsoft.com/office/drawing/2014/main" id="{79F24B94-4E61-47D4-8FB2-3B5F930875CB}"/>
              </a:ext>
            </a:extLst>
          </p:cNvPr>
          <p:cNvSpPr txBox="1">
            <a:spLocks noChangeArrowheads="1"/>
          </p:cNvSpPr>
          <p:nvPr/>
        </p:nvSpPr>
        <p:spPr bwMode="auto">
          <a:xfrm>
            <a:off x="1506466" y="3803907"/>
            <a:ext cx="3352800" cy="457200"/>
          </a:xfrm>
          <a:prstGeom prst="rect">
            <a:avLst/>
          </a:prstGeom>
          <a:noFill/>
          <a:ln w="9525">
            <a:noFill/>
            <a:miter lim="800000"/>
            <a:headEnd/>
            <a:tailEnd/>
          </a:ln>
        </p:spPr>
        <p:txBody>
          <a:bodyPr>
            <a:spAutoFit/>
          </a:bodyPr>
          <a:lstStyle/>
          <a:p>
            <a:pPr marL="342900" indent="-342900" eaLnBrk="1" hangingPunct="1">
              <a:buFont typeface="Wingdings" pitchFamily="2" charset="2"/>
              <a:buNone/>
            </a:pPr>
            <a:r>
              <a:rPr lang="en-US" sz="2400" b="1" dirty="0" err="1"/>
              <a:t>C</a:t>
            </a:r>
            <a:r>
              <a:rPr lang="en-US" sz="2400" b="1" baseline="-25000" dirty="0" err="1"/>
              <a:t>ij</a:t>
            </a:r>
            <a:r>
              <a:rPr lang="en-US" sz="2400" b="1" dirty="0"/>
              <a:t> = </a:t>
            </a:r>
            <a:r>
              <a:rPr lang="en-US" sz="2400" b="1" dirty="0">
                <a:sym typeface="Symbol" pitchFamily="18" charset="2"/>
              </a:rPr>
              <a:t></a:t>
            </a:r>
            <a:r>
              <a:rPr lang="en-US" sz="2400" b="1" baseline="-25000" dirty="0">
                <a:sym typeface="Symbol" pitchFamily="18" charset="2"/>
              </a:rPr>
              <a:t>i</a:t>
            </a:r>
            <a:r>
              <a:rPr lang="en-US" sz="2400" b="1" baseline="30000" dirty="0">
                <a:sym typeface="Symbol" pitchFamily="18" charset="2"/>
              </a:rPr>
              <a:t>2</a:t>
            </a:r>
            <a:endParaRPr lang="en-US" sz="2400" b="1" dirty="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F5C7-0D43-4287-807F-F4090CD23203}"/>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随机变量的矩</a:t>
            </a:r>
          </a:p>
        </p:txBody>
      </p:sp>
      <p:sp>
        <p:nvSpPr>
          <p:cNvPr id="109571" name="Date Placeholder 3">
            <a:extLst>
              <a:ext uri="{FF2B5EF4-FFF2-40B4-BE49-F238E27FC236}">
                <a16:creationId xmlns:a16="http://schemas.microsoft.com/office/drawing/2014/main" id="{1C32A595-70F1-471A-8525-841EEBD74D7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09572" name="Footer Placeholder 4">
            <a:extLst>
              <a:ext uri="{FF2B5EF4-FFF2-40B4-BE49-F238E27FC236}">
                <a16:creationId xmlns:a16="http://schemas.microsoft.com/office/drawing/2014/main" id="{23281380-EDE5-48E4-ABF8-CD35198C847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09573" name="Slide Number Placeholder 5">
            <a:extLst>
              <a:ext uri="{FF2B5EF4-FFF2-40B4-BE49-F238E27FC236}">
                <a16:creationId xmlns:a16="http://schemas.microsoft.com/office/drawing/2014/main" id="{BB5E937D-87F6-4DA4-813F-FB80570CC29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51</a:t>
            </a:r>
          </a:p>
        </p:txBody>
      </p:sp>
      <p:sp>
        <p:nvSpPr>
          <p:cNvPr id="109574" name="Text Box 3">
            <a:extLst>
              <a:ext uri="{FF2B5EF4-FFF2-40B4-BE49-F238E27FC236}">
                <a16:creationId xmlns:a16="http://schemas.microsoft.com/office/drawing/2014/main" id="{5FFE4ECB-DD20-487C-8CB5-D63B371C2E1B}"/>
              </a:ext>
            </a:extLst>
          </p:cNvPr>
          <p:cNvSpPr txBox="1">
            <a:spLocks noChangeArrowheads="1"/>
          </p:cNvSpPr>
          <p:nvPr/>
        </p:nvSpPr>
        <p:spPr bwMode="auto">
          <a:xfrm>
            <a:off x="1096963" y="1444625"/>
            <a:ext cx="10490200" cy="80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20000"/>
              </a:lnSpc>
              <a:buFont typeface="Wingdings" panose="05000000000000000000" pitchFamily="2" charset="2"/>
              <a:buNone/>
            </a:pPr>
            <a:r>
              <a:rPr lang="zh-CN" altLang="en-US" sz="2000" b="1" dirty="0"/>
              <a:t>由于</a:t>
            </a:r>
            <a:r>
              <a:rPr lang="en-US" altLang="zh-CN" sz="2000" b="1" dirty="0" err="1"/>
              <a:t>C</a:t>
            </a:r>
            <a:r>
              <a:rPr lang="en-US" altLang="zh-CN" sz="2000" b="1" baseline="-25000" dirty="0" err="1"/>
              <a:t>ij</a:t>
            </a:r>
            <a:r>
              <a:rPr lang="zh-CN" altLang="en-US" sz="2000" b="1" dirty="0"/>
              <a:t>不是无量纲的，因此很难衡量和解释</a:t>
            </a:r>
            <a:r>
              <a:rPr lang="en-US" altLang="zh-CN" sz="2000" b="1" dirty="0"/>
              <a:t>X</a:t>
            </a:r>
            <a:r>
              <a:rPr lang="en-US" altLang="zh-CN" sz="2000" b="1" baseline="-25000" dirty="0"/>
              <a:t>i</a:t>
            </a:r>
            <a:r>
              <a:rPr lang="zh-CN" altLang="en-US" sz="2000" b="1" dirty="0"/>
              <a:t>和</a:t>
            </a:r>
            <a:r>
              <a:rPr lang="en-US" altLang="zh-CN" sz="2000" b="1" dirty="0" err="1"/>
              <a:t>X</a:t>
            </a:r>
            <a:r>
              <a:rPr lang="en-US" altLang="zh-CN" sz="2000" b="1" baseline="-25000" dirty="0" err="1"/>
              <a:t>j</a:t>
            </a:r>
            <a:r>
              <a:rPr lang="zh-CN" altLang="en-US" sz="2000" b="1" dirty="0"/>
              <a:t>之间的依赖关系。</a:t>
            </a:r>
            <a:endParaRPr lang="en-US" altLang="zh-CN" sz="2000" b="1" dirty="0"/>
          </a:p>
          <a:p>
            <a:pPr eaLnBrk="1" hangingPunct="1">
              <a:lnSpc>
                <a:spcPct val="120000"/>
              </a:lnSpc>
              <a:buFont typeface="Wingdings" panose="05000000000000000000" pitchFamily="2" charset="2"/>
              <a:buNone/>
            </a:pPr>
            <a:r>
              <a:rPr lang="zh-CN" altLang="en-US" sz="2000" b="1" dirty="0"/>
              <a:t>因此，使用相关系数</a:t>
            </a:r>
            <a:r>
              <a:rPr lang="en-US" altLang="zh-CN" sz="2000" b="1" dirty="0"/>
              <a:t> </a:t>
            </a:r>
            <a:r>
              <a:rPr lang="en-US" altLang="zh-CN" sz="2000" b="1" dirty="0">
                <a:sym typeface="Symbol" pitchFamily="18" charset="2"/>
              </a:rPr>
              <a:t></a:t>
            </a:r>
            <a:r>
              <a:rPr lang="en-US" altLang="zh-CN" sz="2000" b="1" dirty="0" err="1">
                <a:sym typeface="Symbol" pitchFamily="18" charset="2"/>
              </a:rPr>
              <a:t>ij</a:t>
            </a:r>
            <a:r>
              <a:rPr lang="en-US" altLang="zh-CN" sz="2000" b="1" dirty="0">
                <a:sym typeface="Symbol" pitchFamily="18" charset="2"/>
              </a:rPr>
              <a:t> </a:t>
            </a:r>
            <a:r>
              <a:rPr lang="zh-CN" altLang="en-US" sz="2000" b="1" dirty="0"/>
              <a:t>。</a:t>
            </a:r>
            <a:endParaRPr lang="en-US" altLang="zh-CN" sz="2000" b="1" dirty="0">
              <a:solidFill>
                <a:srgbClr val="0000FF"/>
              </a:solidFill>
            </a:endParaRPr>
          </a:p>
        </p:txBody>
      </p:sp>
      <p:graphicFrame>
        <p:nvGraphicFramePr>
          <p:cNvPr id="109575" name="Object 4">
            <a:extLst>
              <a:ext uri="{FF2B5EF4-FFF2-40B4-BE49-F238E27FC236}">
                <a16:creationId xmlns:a16="http://schemas.microsoft.com/office/drawing/2014/main" id="{1F6AB6AB-D1B5-4306-86FD-987D99D1894F}"/>
              </a:ext>
            </a:extLst>
          </p:cNvPr>
          <p:cNvGraphicFramePr>
            <a:graphicFrameLocks noChangeAspect="1"/>
          </p:cNvGraphicFramePr>
          <p:nvPr/>
        </p:nvGraphicFramePr>
        <p:xfrm>
          <a:off x="1219200" y="2789238"/>
          <a:ext cx="2894013" cy="1020762"/>
        </p:xfrm>
        <a:graphic>
          <a:graphicData uri="http://schemas.openxmlformats.org/presentationml/2006/ole">
            <mc:AlternateContent xmlns:mc="http://schemas.openxmlformats.org/markup-compatibility/2006">
              <mc:Choice xmlns:v="urn:schemas-microsoft-com:vml" Requires="v">
                <p:oleObj spid="_x0000_s109594" name="Equation" r:id="rId4" imgW="1333500" imgH="469900" progId="Equation.3">
                  <p:embed/>
                </p:oleObj>
              </mc:Choice>
              <mc:Fallback>
                <p:oleObj name="Equation" r:id="rId4" imgW="1333500" imgH="4699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789238"/>
                        <a:ext cx="2894013" cy="102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9576" name="Picture 15" descr="Corr-example">
            <a:extLst>
              <a:ext uri="{FF2B5EF4-FFF2-40B4-BE49-F238E27FC236}">
                <a16:creationId xmlns:a16="http://schemas.microsoft.com/office/drawing/2014/main" id="{E9E476E9-7E93-41AC-90F2-0967EB597F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2150" y="2179638"/>
            <a:ext cx="4038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7" name="Rectangle 16">
            <a:extLst>
              <a:ext uri="{FF2B5EF4-FFF2-40B4-BE49-F238E27FC236}">
                <a16:creationId xmlns:a16="http://schemas.microsoft.com/office/drawing/2014/main" id="{0EA5D05C-9B06-41D8-93BB-58F20CA0440A}"/>
              </a:ext>
            </a:extLst>
          </p:cNvPr>
          <p:cNvSpPr>
            <a:spLocks noChangeArrowheads="1"/>
          </p:cNvSpPr>
          <p:nvPr/>
        </p:nvSpPr>
        <p:spPr bwMode="auto">
          <a:xfrm>
            <a:off x="1011238" y="5788025"/>
            <a:ext cx="443743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1000" dirty="0"/>
              <a:t>图像来源：</a:t>
            </a:r>
            <a:r>
              <a:rPr lang="en-US" altLang="zh-CN" sz="1000" dirty="0"/>
              <a:t>http://upload.wikimedia.org/wikipedia/en/c/c4/Corr-example.png</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BE8C3-3D51-4F11-8743-D8779118F522}"/>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总体和样本</a:t>
            </a:r>
          </a:p>
        </p:txBody>
      </p:sp>
      <p:sp>
        <p:nvSpPr>
          <p:cNvPr id="111619" name="Date Placeholder 3">
            <a:extLst>
              <a:ext uri="{FF2B5EF4-FFF2-40B4-BE49-F238E27FC236}">
                <a16:creationId xmlns:a16="http://schemas.microsoft.com/office/drawing/2014/main" id="{901032E7-DE55-4669-9B99-891EC9E9848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11620" name="Footer Placeholder 4">
            <a:extLst>
              <a:ext uri="{FF2B5EF4-FFF2-40B4-BE49-F238E27FC236}">
                <a16:creationId xmlns:a16="http://schemas.microsoft.com/office/drawing/2014/main" id="{828525B4-111C-4592-8DE2-3EE30987D1B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11621" name="Slide Number Placeholder 5">
            <a:extLst>
              <a:ext uri="{FF2B5EF4-FFF2-40B4-BE49-F238E27FC236}">
                <a16:creationId xmlns:a16="http://schemas.microsoft.com/office/drawing/2014/main" id="{DB853755-5B6D-417C-B12E-8E41CE91504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52</a:t>
            </a:r>
          </a:p>
        </p:txBody>
      </p:sp>
      <p:sp>
        <p:nvSpPr>
          <p:cNvPr id="111622" name="Rectangle 3">
            <a:extLst>
              <a:ext uri="{FF2B5EF4-FFF2-40B4-BE49-F238E27FC236}">
                <a16:creationId xmlns:a16="http://schemas.microsoft.com/office/drawing/2014/main" id="{92A193A7-4183-4D45-858A-452C4DDBE7FA}"/>
              </a:ext>
            </a:extLst>
          </p:cNvPr>
          <p:cNvSpPr txBox="1">
            <a:spLocks noChangeArrowheads="1"/>
          </p:cNvSpPr>
          <p:nvPr/>
        </p:nvSpPr>
        <p:spPr bwMode="auto">
          <a:xfrm>
            <a:off x="1201738" y="1352550"/>
            <a:ext cx="10658475" cy="46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tabLst>
                <a:tab pos="1828800" algn="l"/>
              </a:tabLst>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tabLst>
                <a:tab pos="1828800" algn="l"/>
              </a:tabLst>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tabLst>
                <a:tab pos="1828800" algn="l"/>
              </a:tabLst>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tabLst>
                <a:tab pos="1828800" algn="l"/>
              </a:tabLst>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tabLst>
                <a:tab pos="1828800" algn="l"/>
              </a:tabLst>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tabLst>
                <a:tab pos="1828800" algn="l"/>
              </a:tabLst>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tabLst>
                <a:tab pos="1828800" algn="l"/>
              </a:tabLst>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tabLst>
                <a:tab pos="1828800" algn="l"/>
              </a:tabLst>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tabLst>
                <a:tab pos="1828800" algn="l"/>
              </a:tabLst>
              <a:defRPr sz="2000">
                <a:solidFill>
                  <a:srgbClr val="404040"/>
                </a:solidFill>
                <a:latin typeface="Calibri" panose="020F0502020204030204" pitchFamily="34" charset="0"/>
              </a:defRPr>
            </a:lvl9pPr>
          </a:lstStyle>
          <a:p>
            <a:pPr defTabSz="914400" eaLnBrk="1" hangingPunct="1">
              <a:lnSpc>
                <a:spcPct val="70000"/>
              </a:lnSpc>
              <a:buFontTx/>
              <a:buNone/>
            </a:pPr>
            <a:r>
              <a:rPr lang="zh-CN" altLang="en-US" sz="1900" i="1" dirty="0">
                <a:solidFill>
                  <a:schemeClr val="accent2"/>
                </a:solidFill>
                <a:latin typeface="Times New Roman" panose="02020603050405020304" pitchFamily="18" charset="0"/>
                <a:ea typeface="宋体" panose="02010600030101010101" pitchFamily="2" charset="-122"/>
              </a:rPr>
              <a:t>总体均值</a:t>
            </a:r>
            <a:endParaRPr lang="en-US" altLang="zh-CN" sz="1900" i="1" dirty="0">
              <a:solidFill>
                <a:schemeClr val="accent2"/>
              </a:solidFill>
              <a:latin typeface="Times New Roman" panose="02020603050405020304" pitchFamily="18" charset="0"/>
              <a:ea typeface="宋体" panose="02010600030101010101" pitchFamily="2" charset="-122"/>
            </a:endParaRPr>
          </a:p>
          <a:p>
            <a:pPr marL="91440" indent="-91440" defTabSz="914400" eaLnBrk="1" hangingPunct="1">
              <a:lnSpc>
                <a:spcPct val="70000"/>
              </a:lnSpc>
              <a:buFontTx/>
              <a:buNone/>
            </a:pPr>
            <a:r>
              <a:rPr lang="zh-CN" altLang="en-US" sz="1900" u="sng" dirty="0">
                <a:solidFill>
                  <a:schemeClr val="tx1">
                    <a:lumMod val="75000"/>
                    <a:lumOff val="25000"/>
                  </a:schemeClr>
                </a:solidFill>
                <a:latin typeface="Times New Roman" panose="02020603050405020304" pitchFamily="18" charset="0"/>
                <a:ea typeface="宋体" panose="02010600030101010101" pitchFamily="2" charset="-122"/>
              </a:rPr>
              <a:t>例</a:t>
            </a:r>
            <a:r>
              <a:rPr lang="zh-CN" altLang="en-US" sz="1900" dirty="0">
                <a:solidFill>
                  <a:schemeClr val="tx1">
                    <a:lumMod val="75000"/>
                    <a:lumOff val="25000"/>
                  </a:schemeClr>
                </a:solidFill>
                <a:latin typeface="Times New Roman" panose="02020603050405020304" pitchFamily="18" charset="0"/>
                <a:ea typeface="宋体" panose="02010600030101010101" pitchFamily="2" charset="-122"/>
              </a:rPr>
              <a:t>：北航学生的平均年龄。</a:t>
            </a:r>
            <a:endParaRPr lang="en-US" altLang="zh-CN" sz="1900" dirty="0">
              <a:solidFill>
                <a:schemeClr val="tx1">
                  <a:lumMod val="75000"/>
                  <a:lumOff val="25000"/>
                </a:schemeClr>
              </a:solidFill>
              <a:latin typeface="Times New Roman" panose="02020603050405020304" pitchFamily="18" charset="0"/>
              <a:ea typeface="宋体" panose="02010600030101010101" pitchFamily="2" charset="-122"/>
            </a:endParaRPr>
          </a:p>
          <a:p>
            <a:pPr marL="91440" indent="-91440" defTabSz="914400" eaLnBrk="1" hangingPunct="1">
              <a:lnSpc>
                <a:spcPct val="70000"/>
              </a:lnSpc>
              <a:buFontTx/>
              <a:buNone/>
            </a:pPr>
            <a:r>
              <a:rPr lang="zh-CN" altLang="en-US" sz="1900" dirty="0">
                <a:solidFill>
                  <a:schemeClr val="tx1">
                    <a:lumMod val="75000"/>
                    <a:lumOff val="25000"/>
                  </a:schemeClr>
                </a:solidFill>
                <a:latin typeface="Times New Roman" panose="02020603050405020304" pitchFamily="18" charset="0"/>
                <a:ea typeface="宋体" panose="02010600030101010101" pitchFamily="2" charset="-122"/>
              </a:rPr>
              <a:t>你的总体包括所有北航学生和教职员工。</a:t>
            </a:r>
          </a:p>
          <a:p>
            <a:pPr marL="91440" indent="-91440" defTabSz="914400" eaLnBrk="1" hangingPunct="1">
              <a:lnSpc>
                <a:spcPct val="70000"/>
              </a:lnSpc>
              <a:buFontTx/>
              <a:buNone/>
            </a:pPr>
            <a:r>
              <a:rPr lang="zh-CN" altLang="en-US" sz="1900" dirty="0">
                <a:solidFill>
                  <a:schemeClr val="tx1">
                    <a:lumMod val="75000"/>
                    <a:lumOff val="25000"/>
                  </a:schemeClr>
                </a:solidFill>
                <a:latin typeface="Times New Roman" panose="02020603050405020304" pitchFamily="18" charset="0"/>
                <a:ea typeface="宋体" panose="02010600030101010101" pitchFamily="2" charset="-122"/>
              </a:rPr>
              <a:t> 因变量</a:t>
            </a:r>
            <a:r>
              <a:rPr lang="en-US" altLang="zh-CN" sz="1900" dirty="0">
                <a:solidFill>
                  <a:schemeClr val="tx1">
                    <a:lumMod val="75000"/>
                    <a:lumOff val="25000"/>
                  </a:schemeClr>
                </a:solidFill>
                <a:latin typeface="Times New Roman" panose="02020603050405020304" pitchFamily="18" charset="0"/>
                <a:ea typeface="宋体" panose="02010600030101010101" pitchFamily="2" charset="-122"/>
              </a:rPr>
              <a:t>Y</a:t>
            </a:r>
            <a:r>
              <a:rPr lang="zh-CN" altLang="en-US" sz="1900" dirty="0">
                <a:solidFill>
                  <a:schemeClr val="tx1">
                    <a:lumMod val="75000"/>
                    <a:lumOff val="25000"/>
                  </a:schemeClr>
                </a:solidFill>
                <a:latin typeface="Times New Roman" panose="02020603050405020304" pitchFamily="18" charset="0"/>
                <a:ea typeface="宋体" panose="02010600030101010101" pitchFamily="2" charset="-122"/>
              </a:rPr>
              <a:t>是学生的年龄，在一定比率范围内（有一个真正的零点），范围从</a:t>
            </a:r>
            <a:r>
              <a:rPr lang="en-US" altLang="zh-CN" sz="1900" dirty="0">
                <a:solidFill>
                  <a:schemeClr val="tx1">
                    <a:lumMod val="75000"/>
                    <a:lumOff val="25000"/>
                  </a:schemeClr>
                </a:solidFill>
                <a:latin typeface="Times New Roman" panose="02020603050405020304" pitchFamily="18" charset="0"/>
                <a:ea typeface="宋体" panose="02010600030101010101" pitchFamily="2" charset="-122"/>
              </a:rPr>
              <a:t>0</a:t>
            </a:r>
            <a:r>
              <a:rPr lang="zh-CN" altLang="en-US" sz="1900" dirty="0">
                <a:solidFill>
                  <a:schemeClr val="tx1">
                    <a:lumMod val="75000"/>
                    <a:lumOff val="25000"/>
                  </a:schemeClr>
                </a:solidFill>
                <a:latin typeface="Times New Roman" panose="02020603050405020304" pitchFamily="18" charset="0"/>
                <a:ea typeface="宋体" panose="02010600030101010101" pitchFamily="2" charset="-122"/>
              </a:rPr>
              <a:t>到</a:t>
            </a:r>
            <a:r>
              <a:rPr lang="en-US" altLang="zh-CN" sz="1900" dirty="0">
                <a:solidFill>
                  <a:schemeClr val="tx1">
                    <a:lumMod val="75000"/>
                    <a:lumOff val="25000"/>
                  </a:schemeClr>
                </a:solidFill>
                <a:latin typeface="Times New Roman" panose="02020603050405020304" pitchFamily="18" charset="0"/>
                <a:ea typeface="宋体" panose="02010600030101010101" pitchFamily="2" charset="-122"/>
              </a:rPr>
              <a:t>100</a:t>
            </a:r>
            <a:r>
              <a:rPr lang="zh-CN" altLang="en-US" sz="1900" dirty="0">
                <a:solidFill>
                  <a:schemeClr val="tx1">
                    <a:lumMod val="75000"/>
                    <a:lumOff val="25000"/>
                  </a:schemeClr>
                </a:solidFill>
                <a:latin typeface="Times New Roman" panose="02020603050405020304" pitchFamily="18" charset="0"/>
                <a:ea typeface="宋体" panose="02010600030101010101" pitchFamily="2" charset="-122"/>
              </a:rPr>
              <a:t>岁。</a:t>
            </a:r>
          </a:p>
          <a:p>
            <a:pPr marL="91440" indent="-91440" defTabSz="914400" eaLnBrk="1" hangingPunct="1">
              <a:lnSpc>
                <a:spcPct val="70000"/>
              </a:lnSpc>
              <a:buFontTx/>
              <a:buNone/>
            </a:pPr>
            <a:r>
              <a:rPr lang="zh-CN" altLang="en-US" sz="1900" dirty="0">
                <a:solidFill>
                  <a:schemeClr val="tx1">
                    <a:lumMod val="75000"/>
                    <a:lumOff val="25000"/>
                  </a:schemeClr>
                </a:solidFill>
                <a:latin typeface="Times New Roman" panose="02020603050405020304" pitchFamily="18" charset="0"/>
                <a:ea typeface="宋体" panose="02010600030101010101" pitchFamily="2" charset="-122"/>
              </a:rPr>
              <a:t> </a:t>
            </a:r>
            <a:r>
              <a:rPr lang="en-US" altLang="zh-CN" sz="1900" dirty="0">
                <a:solidFill>
                  <a:schemeClr val="tx1">
                    <a:lumMod val="75000"/>
                    <a:lumOff val="25000"/>
                  </a:schemeClr>
                </a:solidFill>
                <a:latin typeface="Times New Roman" panose="02020603050405020304" pitchFamily="18" charset="0"/>
                <a:ea typeface="宋体" panose="02010600030101010101" pitchFamily="2" charset="-122"/>
              </a:rPr>
              <a:t>		Y</a:t>
            </a:r>
            <a:r>
              <a:rPr lang="zh-CN" altLang="en-US" sz="1900" dirty="0">
                <a:solidFill>
                  <a:schemeClr val="tx1">
                    <a:lumMod val="75000"/>
                    <a:lumOff val="25000"/>
                  </a:schemeClr>
                </a:solidFill>
                <a:latin typeface="Times New Roman" panose="02020603050405020304" pitchFamily="18" charset="0"/>
                <a:ea typeface="宋体" panose="02010600030101010101" pitchFamily="2" charset="-122"/>
              </a:rPr>
              <a:t>（</a:t>
            </a:r>
            <a:r>
              <a:rPr lang="en-US" altLang="zh-CN" sz="1900" dirty="0">
                <a:solidFill>
                  <a:schemeClr val="tx1">
                    <a:lumMod val="75000"/>
                    <a:lumOff val="25000"/>
                  </a:schemeClr>
                </a:solidFill>
                <a:latin typeface="Times New Roman" panose="02020603050405020304" pitchFamily="18" charset="0"/>
                <a:ea typeface="宋体" panose="02010600030101010101" pitchFamily="2" charset="-122"/>
              </a:rPr>
              <a:t>1</a:t>
            </a:r>
            <a:r>
              <a:rPr lang="zh-CN" altLang="en-US" sz="1900" dirty="0">
                <a:solidFill>
                  <a:schemeClr val="tx1">
                    <a:lumMod val="75000"/>
                    <a:lumOff val="25000"/>
                  </a:schemeClr>
                </a:solidFill>
                <a:latin typeface="Times New Roman" panose="02020603050405020304" pitchFamily="18" charset="0"/>
                <a:ea typeface="宋体" panose="02010600030101010101" pitchFamily="2" charset="-122"/>
              </a:rPr>
              <a:t>）</a:t>
            </a:r>
            <a:r>
              <a:rPr lang="en-US" altLang="zh-CN" sz="1900" dirty="0">
                <a:solidFill>
                  <a:schemeClr val="tx1">
                    <a:lumMod val="75000"/>
                    <a:lumOff val="25000"/>
                  </a:schemeClr>
                </a:solidFill>
                <a:latin typeface="Times New Roman" panose="02020603050405020304" pitchFamily="18" charset="0"/>
                <a:ea typeface="宋体" panose="02010600030101010101" pitchFamily="2" charset="-122"/>
              </a:rPr>
              <a:t>= 20</a:t>
            </a:r>
            <a:r>
              <a:rPr lang="zh-CN" altLang="en-US" sz="1900" dirty="0">
                <a:solidFill>
                  <a:schemeClr val="tx1">
                    <a:lumMod val="75000"/>
                    <a:lumOff val="25000"/>
                  </a:schemeClr>
                </a:solidFill>
                <a:latin typeface="Times New Roman" panose="02020603050405020304" pitchFamily="18" charset="0"/>
                <a:ea typeface="宋体" panose="02010600030101010101" pitchFamily="2" charset="-122"/>
              </a:rPr>
              <a:t>岁</a:t>
            </a:r>
            <a:endParaRPr lang="en-US" altLang="zh-CN" sz="1900" dirty="0">
              <a:solidFill>
                <a:schemeClr val="tx1">
                  <a:lumMod val="75000"/>
                  <a:lumOff val="25000"/>
                </a:schemeClr>
              </a:solidFill>
              <a:latin typeface="Times New Roman" panose="02020603050405020304" pitchFamily="18" charset="0"/>
              <a:ea typeface="宋体" panose="02010600030101010101" pitchFamily="2" charset="-122"/>
            </a:endParaRPr>
          </a:p>
          <a:p>
            <a:pPr marL="91440" indent="-91440" defTabSz="914400" eaLnBrk="1" hangingPunct="1">
              <a:lnSpc>
                <a:spcPct val="70000"/>
              </a:lnSpc>
              <a:buFontTx/>
              <a:buNone/>
            </a:pPr>
            <a:r>
              <a:rPr lang="en-US" altLang="zh-CN" sz="1900" dirty="0">
                <a:solidFill>
                  <a:schemeClr val="tx1">
                    <a:lumMod val="75000"/>
                    <a:lumOff val="25000"/>
                  </a:schemeClr>
                </a:solidFill>
                <a:latin typeface="Times New Roman" panose="02020603050405020304" pitchFamily="18" charset="0"/>
                <a:ea typeface="宋体" panose="02010600030101010101" pitchFamily="2" charset="-122"/>
              </a:rPr>
              <a:t>		Y</a:t>
            </a:r>
            <a:r>
              <a:rPr lang="zh-CN" altLang="en-US" sz="1900" dirty="0">
                <a:solidFill>
                  <a:schemeClr val="tx1">
                    <a:lumMod val="75000"/>
                    <a:lumOff val="25000"/>
                  </a:schemeClr>
                </a:solidFill>
                <a:latin typeface="Times New Roman" panose="02020603050405020304" pitchFamily="18" charset="0"/>
                <a:ea typeface="宋体" panose="02010600030101010101" pitchFamily="2" charset="-122"/>
              </a:rPr>
              <a:t>（</a:t>
            </a:r>
            <a:r>
              <a:rPr lang="en-US" altLang="zh-CN" sz="1900" dirty="0">
                <a:solidFill>
                  <a:schemeClr val="tx1">
                    <a:lumMod val="75000"/>
                    <a:lumOff val="25000"/>
                  </a:schemeClr>
                </a:solidFill>
                <a:latin typeface="Times New Roman" panose="02020603050405020304" pitchFamily="18" charset="0"/>
                <a:ea typeface="宋体" panose="02010600030101010101" pitchFamily="2" charset="-122"/>
              </a:rPr>
              <a:t>2</a:t>
            </a:r>
            <a:r>
              <a:rPr lang="zh-CN" altLang="en-US" sz="1900" dirty="0">
                <a:solidFill>
                  <a:schemeClr val="tx1">
                    <a:lumMod val="75000"/>
                    <a:lumOff val="25000"/>
                  </a:schemeClr>
                </a:solidFill>
                <a:latin typeface="Times New Roman" panose="02020603050405020304" pitchFamily="18" charset="0"/>
                <a:ea typeface="宋体" panose="02010600030101010101" pitchFamily="2" charset="-122"/>
              </a:rPr>
              <a:t>）</a:t>
            </a:r>
            <a:r>
              <a:rPr lang="en-US" altLang="zh-CN" sz="1900" dirty="0">
                <a:solidFill>
                  <a:schemeClr val="tx1">
                    <a:lumMod val="75000"/>
                    <a:lumOff val="25000"/>
                  </a:schemeClr>
                </a:solidFill>
                <a:latin typeface="Times New Roman" panose="02020603050405020304" pitchFamily="18" charset="0"/>
                <a:ea typeface="宋体" panose="02010600030101010101" pitchFamily="2" charset="-122"/>
              </a:rPr>
              <a:t>= 35</a:t>
            </a:r>
          </a:p>
          <a:p>
            <a:pPr marL="91440" indent="-91440" defTabSz="914400" eaLnBrk="1" hangingPunct="1">
              <a:lnSpc>
                <a:spcPct val="70000"/>
              </a:lnSpc>
              <a:buFontTx/>
              <a:buNone/>
            </a:pPr>
            <a:r>
              <a:rPr lang="en-US" altLang="zh-CN" sz="1900" dirty="0">
                <a:solidFill>
                  <a:schemeClr val="tx1">
                    <a:lumMod val="75000"/>
                    <a:lumOff val="25000"/>
                  </a:schemeClr>
                </a:solidFill>
                <a:latin typeface="Times New Roman" panose="02020603050405020304" pitchFamily="18" charset="0"/>
                <a:ea typeface="宋体" panose="02010600030101010101" pitchFamily="2" charset="-122"/>
              </a:rPr>
              <a:t>		Y</a:t>
            </a:r>
            <a:r>
              <a:rPr lang="zh-CN" altLang="en-US" sz="1900" dirty="0">
                <a:solidFill>
                  <a:schemeClr val="tx1">
                    <a:lumMod val="75000"/>
                    <a:lumOff val="25000"/>
                  </a:schemeClr>
                </a:solidFill>
                <a:latin typeface="Times New Roman" panose="02020603050405020304" pitchFamily="18" charset="0"/>
                <a:ea typeface="宋体" panose="02010600030101010101" pitchFamily="2" charset="-122"/>
              </a:rPr>
              <a:t>（</a:t>
            </a:r>
            <a:r>
              <a:rPr lang="en-US" altLang="zh-CN" sz="1900" dirty="0">
                <a:solidFill>
                  <a:schemeClr val="tx1">
                    <a:lumMod val="75000"/>
                    <a:lumOff val="25000"/>
                  </a:schemeClr>
                </a:solidFill>
                <a:latin typeface="Times New Roman" panose="02020603050405020304" pitchFamily="18" charset="0"/>
                <a:ea typeface="宋体" panose="02010600030101010101" pitchFamily="2" charset="-122"/>
              </a:rPr>
              <a:t>3</a:t>
            </a:r>
            <a:r>
              <a:rPr lang="zh-CN" altLang="en-US" sz="1900" dirty="0">
                <a:solidFill>
                  <a:schemeClr val="tx1">
                    <a:lumMod val="75000"/>
                    <a:lumOff val="25000"/>
                  </a:schemeClr>
                </a:solidFill>
                <a:latin typeface="Times New Roman" panose="02020603050405020304" pitchFamily="18" charset="0"/>
                <a:ea typeface="宋体" panose="02010600030101010101" pitchFamily="2" charset="-122"/>
              </a:rPr>
              <a:t>）</a:t>
            </a:r>
            <a:r>
              <a:rPr lang="en-US" altLang="zh-CN" sz="1900" dirty="0">
                <a:solidFill>
                  <a:schemeClr val="tx1">
                    <a:lumMod val="75000"/>
                    <a:lumOff val="25000"/>
                  </a:schemeClr>
                </a:solidFill>
                <a:latin typeface="Times New Roman" panose="02020603050405020304" pitchFamily="18" charset="0"/>
                <a:ea typeface="宋体" panose="02010600030101010101" pitchFamily="2" charset="-122"/>
              </a:rPr>
              <a:t>= 19 </a:t>
            </a:r>
          </a:p>
          <a:p>
            <a:pPr marL="91440" indent="-91440" defTabSz="914400" eaLnBrk="1" hangingPunct="1">
              <a:lnSpc>
                <a:spcPct val="70000"/>
              </a:lnSpc>
              <a:buFontTx/>
              <a:buNone/>
            </a:pPr>
            <a:r>
              <a:rPr lang="en-US" altLang="zh-CN" sz="1900" dirty="0">
                <a:solidFill>
                  <a:schemeClr val="tx1">
                    <a:lumMod val="75000"/>
                    <a:lumOff val="25000"/>
                  </a:schemeClr>
                </a:solidFill>
                <a:latin typeface="Times New Roman" panose="02020603050405020304" pitchFamily="18" charset="0"/>
                <a:ea typeface="宋体" panose="02010600030101010101" pitchFamily="2" charset="-122"/>
              </a:rPr>
              <a:t> 		Y</a:t>
            </a:r>
            <a:r>
              <a:rPr lang="zh-CN" altLang="en-US" sz="1900" dirty="0">
                <a:solidFill>
                  <a:schemeClr val="tx1">
                    <a:lumMod val="75000"/>
                    <a:lumOff val="25000"/>
                  </a:schemeClr>
                </a:solidFill>
                <a:latin typeface="Times New Roman" panose="02020603050405020304" pitchFamily="18" charset="0"/>
                <a:ea typeface="宋体" panose="02010600030101010101" pitchFamily="2" charset="-122"/>
              </a:rPr>
              <a:t>（</a:t>
            </a:r>
            <a:r>
              <a:rPr lang="en-US" altLang="zh-CN" sz="1900" dirty="0">
                <a:solidFill>
                  <a:schemeClr val="tx1">
                    <a:lumMod val="75000"/>
                    <a:lumOff val="25000"/>
                  </a:schemeClr>
                </a:solidFill>
                <a:latin typeface="Times New Roman" panose="02020603050405020304" pitchFamily="18" charset="0"/>
                <a:ea typeface="宋体" panose="02010600030101010101" pitchFamily="2" charset="-122"/>
              </a:rPr>
              <a:t>10000</a:t>
            </a:r>
            <a:r>
              <a:rPr lang="zh-CN" altLang="en-US" sz="1900" dirty="0">
                <a:solidFill>
                  <a:schemeClr val="tx1">
                    <a:lumMod val="75000"/>
                    <a:lumOff val="25000"/>
                  </a:schemeClr>
                </a:solidFill>
                <a:latin typeface="Times New Roman" panose="02020603050405020304" pitchFamily="18" charset="0"/>
                <a:ea typeface="宋体" panose="02010600030101010101" pitchFamily="2" charset="-122"/>
              </a:rPr>
              <a:t>）</a:t>
            </a:r>
            <a:r>
              <a:rPr lang="en-US" altLang="zh-CN" sz="1900" dirty="0">
                <a:solidFill>
                  <a:schemeClr val="tx1">
                    <a:lumMod val="75000"/>
                    <a:lumOff val="25000"/>
                  </a:schemeClr>
                </a:solidFill>
                <a:latin typeface="Times New Roman" panose="02020603050405020304" pitchFamily="18" charset="0"/>
                <a:ea typeface="宋体" panose="02010600030101010101" pitchFamily="2" charset="-122"/>
              </a:rPr>
              <a:t>= 27 </a:t>
            </a:r>
          </a:p>
          <a:p>
            <a:pPr>
              <a:buNone/>
            </a:pPr>
            <a:r>
              <a:rPr lang="en-US" altLang="zh-CN" sz="1900" dirty="0">
                <a:solidFill>
                  <a:schemeClr val="tx1">
                    <a:lumMod val="75000"/>
                    <a:lumOff val="25000"/>
                  </a:schemeClr>
                </a:solidFill>
                <a:latin typeface="Times New Roman" panose="02020603050405020304" pitchFamily="18" charset="0"/>
                <a:ea typeface="宋体" panose="02010600030101010101" pitchFamily="2" charset="-122"/>
              </a:rPr>
              <a:t> E</a:t>
            </a:r>
            <a:r>
              <a:rPr lang="zh-CN" altLang="en-US" sz="1900" dirty="0">
                <a:solidFill>
                  <a:schemeClr val="tx1">
                    <a:lumMod val="75000"/>
                    <a:lumOff val="25000"/>
                  </a:schemeClr>
                </a:solidFill>
                <a:latin typeface="Times New Roman" panose="02020603050405020304" pitchFamily="18" charset="0"/>
                <a:ea typeface="宋体" panose="02010600030101010101" pitchFamily="2" charset="-122"/>
              </a:rPr>
              <a:t>（</a:t>
            </a:r>
            <a:r>
              <a:rPr lang="en-US" altLang="zh-CN" sz="1900" dirty="0">
                <a:solidFill>
                  <a:schemeClr val="tx1">
                    <a:lumMod val="75000"/>
                    <a:lumOff val="25000"/>
                  </a:schemeClr>
                </a:solidFill>
                <a:latin typeface="Times New Roman" panose="02020603050405020304" pitchFamily="18" charset="0"/>
                <a:ea typeface="宋体" panose="02010600030101010101" pitchFamily="2" charset="-122"/>
              </a:rPr>
              <a:t>Y</a:t>
            </a:r>
            <a:r>
              <a:rPr lang="zh-CN" altLang="en-US" sz="1900" dirty="0">
                <a:solidFill>
                  <a:schemeClr val="tx1">
                    <a:lumMod val="75000"/>
                    <a:lumOff val="25000"/>
                  </a:schemeClr>
                </a:solidFill>
                <a:latin typeface="Times New Roman" panose="02020603050405020304" pitchFamily="18" charset="0"/>
                <a:ea typeface="宋体" panose="02010600030101010101" pitchFamily="2" charset="-122"/>
              </a:rPr>
              <a:t>）</a:t>
            </a:r>
            <a:r>
              <a:rPr lang="en-US" altLang="zh-CN" sz="1900" dirty="0">
                <a:solidFill>
                  <a:schemeClr val="tx1">
                    <a:lumMod val="75000"/>
                    <a:lumOff val="25000"/>
                  </a:schemeClr>
                </a:solidFill>
                <a:latin typeface="Times New Roman" panose="02020603050405020304" pitchFamily="18" charset="0"/>
                <a:ea typeface="宋体" panose="02010600030101010101" pitchFamily="2" charset="-122"/>
              </a:rPr>
              <a:t>= 26.9 = </a:t>
            </a:r>
            <a:r>
              <a:rPr lang="en-US" altLang="zh-CN" sz="1800" dirty="0">
                <a:latin typeface="Symbol" panose="05050102010706020507" pitchFamily="18" charset="2"/>
                <a:ea typeface="ＭＳ Ｐゴシック" panose="020B0600070205080204" pitchFamily="34" charset="-128"/>
              </a:rPr>
              <a:t>m</a:t>
            </a:r>
            <a:r>
              <a:rPr lang="en-US" altLang="zh-CN" sz="1800" dirty="0">
                <a:ea typeface="ＭＳ Ｐゴシック" panose="020B0600070205080204" pitchFamily="34" charset="-128"/>
              </a:rPr>
              <a:t> </a:t>
            </a:r>
          </a:p>
          <a:p>
            <a:pPr marL="91440" indent="-91440" defTabSz="914400" eaLnBrk="1" hangingPunct="1">
              <a:lnSpc>
                <a:spcPct val="70000"/>
              </a:lnSpc>
              <a:buNone/>
            </a:pPr>
            <a:r>
              <a:rPr lang="zh-CN" altLang="en-US" sz="1900" dirty="0">
                <a:solidFill>
                  <a:schemeClr val="tx1">
                    <a:lumMod val="75000"/>
                    <a:lumOff val="25000"/>
                  </a:schemeClr>
                </a:solidFill>
                <a:latin typeface="Times New Roman" panose="02020603050405020304" pitchFamily="18" charset="0"/>
                <a:ea typeface="宋体" panose="02010600030101010101" pitchFamily="2" charset="-122"/>
              </a:rPr>
              <a:t>其中</a:t>
            </a:r>
            <a:r>
              <a:rPr lang="en-US" altLang="zh-CN" sz="1800" dirty="0">
                <a:latin typeface="Symbol" panose="05050102010706020507" pitchFamily="18" charset="2"/>
                <a:ea typeface="ＭＳ Ｐゴシック" panose="020B0600070205080204" pitchFamily="34" charset="-128"/>
              </a:rPr>
              <a:t>m</a:t>
            </a:r>
            <a:r>
              <a:rPr lang="en-US" altLang="zh-CN" sz="1800" dirty="0">
                <a:ea typeface="ＭＳ Ｐゴシック" panose="020B0600070205080204" pitchFamily="34" charset="-128"/>
              </a:rPr>
              <a:t> </a:t>
            </a:r>
            <a:r>
              <a:rPr lang="zh-CN" altLang="en-US" sz="1900" dirty="0">
                <a:solidFill>
                  <a:schemeClr val="tx1">
                    <a:lumMod val="75000"/>
                    <a:lumOff val="25000"/>
                  </a:schemeClr>
                </a:solidFill>
                <a:latin typeface="Times New Roman" panose="02020603050405020304" pitchFamily="18" charset="0"/>
                <a:ea typeface="宋体" panose="02010600030101010101" pitchFamily="2" charset="-122"/>
              </a:rPr>
              <a:t>是随机变量的期望值或平均值，（也称为总体均值）。</a:t>
            </a:r>
            <a:endParaRPr lang="en-US" altLang="zh-CN" sz="1900" dirty="0">
              <a:solidFill>
                <a:schemeClr val="tx1">
                  <a:lumMod val="75000"/>
                  <a:lumOff val="25000"/>
                </a:schemeClr>
              </a:solidFill>
              <a:latin typeface="Times New Roman" panose="02020603050405020304" pitchFamily="18"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548C1-ECBA-43EA-818D-25193B034005}"/>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描述性统计</a:t>
            </a:r>
          </a:p>
        </p:txBody>
      </p:sp>
      <p:sp>
        <p:nvSpPr>
          <p:cNvPr id="113667" name="Date Placeholder 3">
            <a:extLst>
              <a:ext uri="{FF2B5EF4-FFF2-40B4-BE49-F238E27FC236}">
                <a16:creationId xmlns:a16="http://schemas.microsoft.com/office/drawing/2014/main" id="{4E47DB8C-A4B6-4FE3-A00F-57F903CD5EF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13668" name="Footer Placeholder 4">
            <a:extLst>
              <a:ext uri="{FF2B5EF4-FFF2-40B4-BE49-F238E27FC236}">
                <a16:creationId xmlns:a16="http://schemas.microsoft.com/office/drawing/2014/main" id="{31BADC39-6ACE-49A9-92E6-54C8AD6A59F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13669" name="Slide Number Placeholder 5">
            <a:extLst>
              <a:ext uri="{FF2B5EF4-FFF2-40B4-BE49-F238E27FC236}">
                <a16:creationId xmlns:a16="http://schemas.microsoft.com/office/drawing/2014/main" id="{38CAA915-5E33-414F-B776-7793034D11F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53</a:t>
            </a:r>
          </a:p>
        </p:txBody>
      </p:sp>
      <p:sp>
        <p:nvSpPr>
          <p:cNvPr id="113670" name="Rectangle 3">
            <a:extLst>
              <a:ext uri="{FF2B5EF4-FFF2-40B4-BE49-F238E27FC236}">
                <a16:creationId xmlns:a16="http://schemas.microsoft.com/office/drawing/2014/main" id="{1E8F1009-0DD1-41B8-BDF9-7AD134C93D41}"/>
              </a:ext>
            </a:extLst>
          </p:cNvPr>
          <p:cNvSpPr txBox="1">
            <a:spLocks noChangeArrowheads="1"/>
          </p:cNvSpPr>
          <p:nvPr/>
        </p:nvSpPr>
        <p:spPr bwMode="auto">
          <a:xfrm>
            <a:off x="1096963" y="1528763"/>
            <a:ext cx="4038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buFontTx/>
              <a:buNone/>
            </a:pPr>
            <a:r>
              <a:rPr lang="zh-CN" altLang="en-US" sz="2400" i="1">
                <a:solidFill>
                  <a:schemeClr val="accent2"/>
                </a:solidFill>
                <a:ea typeface="MS PGothic" panose="020B0600070205080204" pitchFamily="34" charset="-128"/>
              </a:rPr>
              <a:t>样本均值：</a:t>
            </a:r>
            <a:endParaRPr lang="en-US" altLang="zh-CN" sz="2400" i="1">
              <a:solidFill>
                <a:schemeClr val="accent2"/>
              </a:solidFill>
              <a:ea typeface="MS PGothic" panose="020B0600070205080204" pitchFamily="34" charset="-128"/>
            </a:endParaRPr>
          </a:p>
          <a:p>
            <a:pPr defTabSz="914400" eaLnBrk="1" hangingPunct="1">
              <a:buFontTx/>
              <a:buNone/>
            </a:pPr>
            <a:r>
              <a:rPr lang="zh-CN" altLang="en-US" sz="2400">
                <a:solidFill>
                  <a:schemeClr val="tx1"/>
                </a:solidFill>
                <a:ea typeface="MS PGothic" panose="020B0600070205080204" pitchFamily="34" charset="-128"/>
              </a:rPr>
              <a:t>例：</a:t>
            </a:r>
            <a:r>
              <a:rPr lang="en-US" altLang="zh-CN" sz="2400">
                <a:solidFill>
                  <a:schemeClr val="tx1"/>
                </a:solidFill>
                <a:ea typeface="MS PGothic" panose="020B0600070205080204" pitchFamily="34" charset="-128"/>
              </a:rPr>
              <a:t>100</a:t>
            </a:r>
            <a:r>
              <a:rPr lang="zh-CN" altLang="en-US" sz="2400">
                <a:solidFill>
                  <a:schemeClr val="tx1"/>
                </a:solidFill>
                <a:ea typeface="MS PGothic" panose="020B0600070205080204" pitchFamily="34" charset="-128"/>
              </a:rPr>
              <a:t>名学生的样本</a:t>
            </a:r>
          </a:p>
          <a:p>
            <a:pPr defTabSz="914400" eaLnBrk="1" hangingPunct="1">
              <a:buFontTx/>
              <a:buNone/>
            </a:pPr>
            <a:r>
              <a:rPr lang="zh-CN" altLang="en-US" sz="2400">
                <a:solidFill>
                  <a:schemeClr val="tx1"/>
                </a:solidFill>
                <a:ea typeface="MS PGothic" panose="020B0600070205080204" pitchFamily="34" charset="-128"/>
              </a:rPr>
              <a:t> </a:t>
            </a:r>
            <a:r>
              <a:rPr lang="en-US" altLang="zh-CN" sz="2400">
                <a:solidFill>
                  <a:schemeClr val="tx1"/>
                </a:solidFill>
                <a:ea typeface="MS PGothic" panose="020B0600070205080204" pitchFamily="34" charset="-128"/>
              </a:rPr>
              <a:t>		y</a:t>
            </a:r>
            <a:r>
              <a:rPr lang="zh-CN" altLang="en-US" sz="2400">
                <a:solidFill>
                  <a:schemeClr val="tx1"/>
                </a:solidFill>
                <a:ea typeface="MS PGothic" panose="020B0600070205080204" pitchFamily="34" charset="-128"/>
              </a:rPr>
              <a:t>（</a:t>
            </a:r>
            <a:r>
              <a:rPr lang="en-US" altLang="zh-CN" sz="2400">
                <a:solidFill>
                  <a:schemeClr val="tx1"/>
                </a:solidFill>
                <a:ea typeface="MS PGothic" panose="020B0600070205080204" pitchFamily="34" charset="-128"/>
              </a:rPr>
              <a:t>1</a:t>
            </a:r>
            <a:r>
              <a:rPr lang="zh-CN" altLang="en-US" sz="2400">
                <a:solidFill>
                  <a:schemeClr val="tx1"/>
                </a:solidFill>
                <a:ea typeface="MS PGothic" panose="020B0600070205080204" pitchFamily="34" charset="-128"/>
              </a:rPr>
              <a:t>）</a:t>
            </a:r>
            <a:r>
              <a:rPr lang="en-US" altLang="zh-CN" sz="2400">
                <a:solidFill>
                  <a:schemeClr val="tx1"/>
                </a:solidFill>
                <a:ea typeface="MS PGothic" panose="020B0600070205080204" pitchFamily="34" charset="-128"/>
              </a:rPr>
              <a:t>=19</a:t>
            </a:r>
            <a:r>
              <a:rPr lang="zh-CN" altLang="en-US" sz="2400">
                <a:solidFill>
                  <a:schemeClr val="tx1"/>
                </a:solidFill>
                <a:ea typeface="MS PGothic" panose="020B0600070205080204" pitchFamily="34" charset="-128"/>
              </a:rPr>
              <a:t>岁</a:t>
            </a:r>
          </a:p>
          <a:p>
            <a:pPr defTabSz="914400" eaLnBrk="1" hangingPunct="1">
              <a:buFontTx/>
              <a:buNone/>
            </a:pPr>
            <a:r>
              <a:rPr lang="zh-CN" altLang="en-US" sz="2400">
                <a:solidFill>
                  <a:schemeClr val="tx1"/>
                </a:solidFill>
                <a:ea typeface="MS PGothic" panose="020B0600070205080204" pitchFamily="34" charset="-128"/>
              </a:rPr>
              <a:t> </a:t>
            </a:r>
            <a:r>
              <a:rPr lang="en-US" altLang="zh-CN" sz="2400">
                <a:solidFill>
                  <a:schemeClr val="tx1"/>
                </a:solidFill>
                <a:ea typeface="MS PGothic" panose="020B0600070205080204" pitchFamily="34" charset="-128"/>
              </a:rPr>
              <a:t>		y</a:t>
            </a:r>
            <a:r>
              <a:rPr lang="zh-CN" altLang="en-US" sz="2400">
                <a:solidFill>
                  <a:schemeClr val="tx1"/>
                </a:solidFill>
                <a:ea typeface="MS PGothic" panose="020B0600070205080204" pitchFamily="34" charset="-128"/>
              </a:rPr>
              <a:t>（</a:t>
            </a:r>
            <a:r>
              <a:rPr lang="en-US" altLang="zh-CN" sz="2400">
                <a:solidFill>
                  <a:schemeClr val="tx1"/>
                </a:solidFill>
                <a:ea typeface="MS PGothic" panose="020B0600070205080204" pitchFamily="34" charset="-128"/>
              </a:rPr>
              <a:t>2</a:t>
            </a:r>
            <a:r>
              <a:rPr lang="zh-CN" altLang="en-US" sz="2400">
                <a:solidFill>
                  <a:schemeClr val="tx1"/>
                </a:solidFill>
                <a:ea typeface="MS PGothic" panose="020B0600070205080204" pitchFamily="34" charset="-128"/>
              </a:rPr>
              <a:t>）</a:t>
            </a:r>
            <a:r>
              <a:rPr lang="en-US" altLang="zh-CN" sz="2400">
                <a:solidFill>
                  <a:schemeClr val="tx1"/>
                </a:solidFill>
                <a:ea typeface="MS PGothic" panose="020B0600070205080204" pitchFamily="34" charset="-128"/>
              </a:rPr>
              <a:t>=28 </a:t>
            </a:r>
          </a:p>
          <a:p>
            <a:pPr defTabSz="914400" eaLnBrk="1" hangingPunct="1">
              <a:buFontTx/>
              <a:buNone/>
            </a:pPr>
            <a:r>
              <a:rPr lang="en-US" altLang="zh-CN" sz="2400">
                <a:solidFill>
                  <a:schemeClr val="tx1"/>
                </a:solidFill>
                <a:ea typeface="MS PGothic" panose="020B0600070205080204" pitchFamily="34" charset="-128"/>
              </a:rPr>
              <a:t> 		y</a:t>
            </a:r>
            <a:r>
              <a:rPr lang="zh-CN" altLang="en-US" sz="2400">
                <a:solidFill>
                  <a:schemeClr val="tx1"/>
                </a:solidFill>
                <a:ea typeface="MS PGothic" panose="020B0600070205080204" pitchFamily="34" charset="-128"/>
              </a:rPr>
              <a:t>（</a:t>
            </a:r>
            <a:r>
              <a:rPr lang="en-US" altLang="zh-CN" sz="2400">
                <a:solidFill>
                  <a:schemeClr val="tx1"/>
                </a:solidFill>
                <a:ea typeface="MS PGothic" panose="020B0600070205080204" pitchFamily="34" charset="-128"/>
              </a:rPr>
              <a:t>3</a:t>
            </a:r>
            <a:r>
              <a:rPr lang="zh-CN" altLang="en-US" sz="2400">
                <a:solidFill>
                  <a:schemeClr val="tx1"/>
                </a:solidFill>
                <a:ea typeface="MS PGothic" panose="020B0600070205080204" pitchFamily="34" charset="-128"/>
              </a:rPr>
              <a:t>）</a:t>
            </a:r>
            <a:r>
              <a:rPr lang="en-US" altLang="zh-CN" sz="2400">
                <a:solidFill>
                  <a:schemeClr val="tx1"/>
                </a:solidFill>
                <a:ea typeface="MS PGothic" panose="020B0600070205080204" pitchFamily="34" charset="-128"/>
              </a:rPr>
              <a:t>=20 </a:t>
            </a:r>
          </a:p>
          <a:p>
            <a:pPr defTabSz="914400" eaLnBrk="1" hangingPunct="1">
              <a:buFontTx/>
              <a:buNone/>
            </a:pPr>
            <a:r>
              <a:rPr lang="en-US" altLang="zh-CN" sz="2400">
                <a:solidFill>
                  <a:schemeClr val="tx1"/>
                </a:solidFill>
                <a:ea typeface="MS PGothic" panose="020B0600070205080204" pitchFamily="34" charset="-128"/>
              </a:rPr>
              <a:t> 		y</a:t>
            </a:r>
            <a:r>
              <a:rPr lang="zh-CN" altLang="en-US" sz="2400">
                <a:solidFill>
                  <a:schemeClr val="tx1"/>
                </a:solidFill>
                <a:ea typeface="MS PGothic" panose="020B0600070205080204" pitchFamily="34" charset="-128"/>
              </a:rPr>
              <a:t>（</a:t>
            </a:r>
            <a:r>
              <a:rPr lang="en-US" altLang="zh-CN" sz="2400">
                <a:solidFill>
                  <a:schemeClr val="tx1"/>
                </a:solidFill>
                <a:ea typeface="MS PGothic" panose="020B0600070205080204" pitchFamily="34" charset="-128"/>
              </a:rPr>
              <a:t>100</a:t>
            </a:r>
            <a:r>
              <a:rPr lang="zh-CN" altLang="en-US" sz="2400">
                <a:solidFill>
                  <a:schemeClr val="tx1"/>
                </a:solidFill>
                <a:ea typeface="MS PGothic" panose="020B0600070205080204" pitchFamily="34" charset="-128"/>
              </a:rPr>
              <a:t>）</a:t>
            </a:r>
            <a:r>
              <a:rPr lang="en-US" altLang="zh-CN" sz="2400">
                <a:solidFill>
                  <a:schemeClr val="tx1"/>
                </a:solidFill>
                <a:ea typeface="MS PGothic" panose="020B0600070205080204" pitchFamily="34" charset="-128"/>
              </a:rPr>
              <a:t>=23</a:t>
            </a:r>
            <a:endParaRPr lang="en-US" altLang="zh-CN" sz="2400" dirty="0">
              <a:solidFill>
                <a:schemeClr val="tx1"/>
              </a:solidFill>
              <a:ea typeface="MS PGothic" panose="020B0600070205080204" pitchFamily="34" charset="-128"/>
            </a:endParaRPr>
          </a:p>
        </p:txBody>
      </p:sp>
      <p:graphicFrame>
        <p:nvGraphicFramePr>
          <p:cNvPr id="113671" name="Object 4">
            <a:extLst>
              <a:ext uri="{FF2B5EF4-FFF2-40B4-BE49-F238E27FC236}">
                <a16:creationId xmlns:a16="http://schemas.microsoft.com/office/drawing/2014/main" id="{55115CE8-3304-4661-A7E3-0F74115851F6}"/>
              </a:ext>
            </a:extLst>
          </p:cNvPr>
          <p:cNvGraphicFramePr>
            <a:graphicFrameLocks noChangeAspect="1"/>
          </p:cNvGraphicFramePr>
          <p:nvPr>
            <p:extLst>
              <p:ext uri="{D42A27DB-BD31-4B8C-83A1-F6EECF244321}">
                <p14:modId xmlns:p14="http://schemas.microsoft.com/office/powerpoint/2010/main" val="945368836"/>
              </p:ext>
            </p:extLst>
          </p:nvPr>
        </p:nvGraphicFramePr>
        <p:xfrm>
          <a:off x="5245100" y="2595563"/>
          <a:ext cx="4473575" cy="1195387"/>
        </p:xfrm>
        <a:graphic>
          <a:graphicData uri="http://schemas.openxmlformats.org/presentationml/2006/ole">
            <mc:AlternateContent xmlns:mc="http://schemas.openxmlformats.org/markup-compatibility/2006">
              <mc:Choice xmlns:v="urn:schemas-microsoft-com:vml" Requires="v">
                <p:oleObj spid="_x0000_s113693" name="Equation" r:id="rId4" imgW="2540000" imgH="685800" progId="Equation.3">
                  <p:embed/>
                </p:oleObj>
              </mc:Choice>
              <mc:Fallback>
                <p:oleObj name="Equation" r:id="rId4" imgW="2540000" imgH="685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5100" y="2595563"/>
                        <a:ext cx="44735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a:extLst>
              <a:ext uri="{FF2B5EF4-FFF2-40B4-BE49-F238E27FC236}">
                <a16:creationId xmlns:a16="http://schemas.microsoft.com/office/drawing/2014/main" id="{FB57A6E5-7420-4D32-AC06-784B801C4D09}"/>
              </a:ext>
            </a:extLst>
          </p:cNvPr>
          <p:cNvSpPr/>
          <p:nvPr/>
        </p:nvSpPr>
        <p:spPr>
          <a:xfrm>
            <a:off x="5245100" y="4702859"/>
            <a:ext cx="2511425" cy="795667"/>
          </a:xfrm>
          <a:prstGeom prst="rect">
            <a:avLst/>
          </a:prstGeom>
        </p:spPr>
        <p:txBody>
          <a:bodyPr wrap="square">
            <a:spAutoFit/>
          </a:bodyPr>
          <a:lstStyle/>
          <a:p>
            <a:pPr defTabSz="914400" eaLnBrk="1" hangingPunct="1">
              <a:lnSpc>
                <a:spcPct val="120000"/>
              </a:lnSpc>
              <a:buFontTx/>
              <a:buNone/>
            </a:pPr>
            <a:r>
              <a:rPr lang="zh-CN" altLang="en-US" sz="2000" dirty="0">
                <a:latin typeface="Times New Roman" panose="02020603050405020304" pitchFamily="18" charset="0"/>
                <a:ea typeface="宋体" panose="02010600030101010101" pitchFamily="2" charset="-122"/>
              </a:rPr>
              <a:t>抽样偏差</a:t>
            </a:r>
            <a:endParaRPr lang="en-US" altLang="zh-CN" sz="2000" dirty="0">
              <a:latin typeface="Times New Roman" panose="02020603050405020304" pitchFamily="18" charset="0"/>
              <a:ea typeface="宋体" panose="02010600030101010101" pitchFamily="2" charset="-122"/>
            </a:endParaRPr>
          </a:p>
          <a:p>
            <a:pPr defTabSz="914400" eaLnBrk="1" hangingPunct="1">
              <a:lnSpc>
                <a:spcPct val="120000"/>
              </a:lnSpc>
              <a:buFontTx/>
              <a:buNone/>
            </a:pPr>
            <a:r>
              <a:rPr lang="zh-CN" altLang="en-US" sz="2000" dirty="0">
                <a:latin typeface="Times New Roman" panose="02020603050405020304" pitchFamily="18" charset="0"/>
                <a:ea typeface="宋体" panose="02010600030101010101" pitchFamily="2" charset="-122"/>
              </a:rPr>
              <a:t>偏差</a:t>
            </a:r>
            <a:r>
              <a:rPr lang="en-US" altLang="zh-CN" sz="2000" dirty="0">
                <a:latin typeface="Times New Roman" panose="02020603050405020304" pitchFamily="18" charset="0"/>
                <a:ea typeface="宋体" panose="02010600030101010101" pitchFamily="2" charset="-122"/>
              </a:rPr>
              <a:t>=26.0-26.1=0.8</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5973-6DCE-48AB-9872-A615F70B83D6}"/>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均值估计</a:t>
            </a:r>
          </a:p>
        </p:txBody>
      </p:sp>
      <p:sp>
        <p:nvSpPr>
          <p:cNvPr id="115715" name="Date Placeholder 3">
            <a:extLst>
              <a:ext uri="{FF2B5EF4-FFF2-40B4-BE49-F238E27FC236}">
                <a16:creationId xmlns:a16="http://schemas.microsoft.com/office/drawing/2014/main" id="{172775BF-36B8-4907-B2F1-42EB0CA9FEF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15716" name="Footer Placeholder 4">
            <a:extLst>
              <a:ext uri="{FF2B5EF4-FFF2-40B4-BE49-F238E27FC236}">
                <a16:creationId xmlns:a16="http://schemas.microsoft.com/office/drawing/2014/main" id="{AC4CBBD1-967D-4DB6-A433-A6A95B753FE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15717" name="Slide Number Placeholder 5">
            <a:extLst>
              <a:ext uri="{FF2B5EF4-FFF2-40B4-BE49-F238E27FC236}">
                <a16:creationId xmlns:a16="http://schemas.microsoft.com/office/drawing/2014/main" id="{3D44108B-5491-4F9D-AEAF-EB684DAAEBF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54</a:t>
            </a:r>
          </a:p>
        </p:txBody>
      </p:sp>
      <p:sp>
        <p:nvSpPr>
          <p:cNvPr id="115718" name="Text Box 4">
            <a:extLst>
              <a:ext uri="{FF2B5EF4-FFF2-40B4-BE49-F238E27FC236}">
                <a16:creationId xmlns:a16="http://schemas.microsoft.com/office/drawing/2014/main" id="{549B19A8-CC34-4DA4-8520-C332A5983868}"/>
              </a:ext>
            </a:extLst>
          </p:cNvPr>
          <p:cNvSpPr txBox="1">
            <a:spLocks noChangeArrowheads="1"/>
          </p:cNvSpPr>
          <p:nvPr/>
        </p:nvSpPr>
        <p:spPr bwMode="auto">
          <a:xfrm>
            <a:off x="1096963" y="1511300"/>
            <a:ext cx="8153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b="1" dirty="0"/>
              <a:t>假设</a:t>
            </a:r>
            <a:r>
              <a:rPr lang="en-US" altLang="zh-CN" b="1" i="1" dirty="0"/>
              <a:t>X</a:t>
            </a:r>
            <a:r>
              <a:rPr lang="en-US" altLang="zh-CN" b="1" i="1" baseline="-25000" dirty="0"/>
              <a:t>1</a:t>
            </a:r>
            <a:r>
              <a:rPr lang="en-US" altLang="zh-CN" b="1" dirty="0"/>
              <a:t>, </a:t>
            </a:r>
            <a:r>
              <a:rPr lang="en-US" altLang="zh-CN" b="1" i="1" dirty="0"/>
              <a:t>X</a:t>
            </a:r>
            <a:r>
              <a:rPr lang="en-US" altLang="zh-CN" b="1" i="1" baseline="-25000" dirty="0"/>
              <a:t>2</a:t>
            </a:r>
            <a:r>
              <a:rPr lang="en-US" altLang="zh-CN" b="1" dirty="0"/>
              <a:t>, …, </a:t>
            </a:r>
            <a:r>
              <a:rPr lang="en-US" altLang="zh-CN" b="1" i="1" dirty="0" err="1"/>
              <a:t>X</a:t>
            </a:r>
            <a:r>
              <a:rPr lang="en-US" altLang="zh-CN" b="1" i="1" baseline="-25000" dirty="0" err="1"/>
              <a:t>n</a:t>
            </a:r>
            <a:r>
              <a:rPr lang="zh-CN" altLang="en-US" b="1" dirty="0"/>
              <a:t>是</a:t>
            </a:r>
            <a:r>
              <a:rPr lang="zh-CN" altLang="en-US" b="1" dirty="0">
                <a:solidFill>
                  <a:srgbClr val="FF0000"/>
                </a:solidFill>
              </a:rPr>
              <a:t>独立的同分布（</a:t>
            </a:r>
            <a:r>
              <a:rPr lang="en-US" altLang="zh-CN" b="1" dirty="0">
                <a:solidFill>
                  <a:srgbClr val="FF0000"/>
                </a:solidFill>
              </a:rPr>
              <a:t>IID</a:t>
            </a:r>
            <a:r>
              <a:rPr lang="zh-CN" altLang="en-US" b="1" dirty="0">
                <a:solidFill>
                  <a:srgbClr val="FF0000"/>
                </a:solidFill>
              </a:rPr>
              <a:t>）</a:t>
            </a:r>
            <a:r>
              <a:rPr lang="zh-CN" altLang="en-US" b="1" dirty="0"/>
              <a:t>变量，具有有限总体均值</a:t>
            </a:r>
            <a:r>
              <a:rPr lang="en-US" altLang="zh-CN" b="1" dirty="0"/>
              <a:t>µ</a:t>
            </a:r>
            <a:r>
              <a:rPr lang="zh-CN" altLang="en-US" b="1" dirty="0"/>
              <a:t>和有限总体方差</a:t>
            </a:r>
            <a:r>
              <a:rPr lang="en-US" altLang="zh-CN" b="1" dirty="0">
                <a:sym typeface="Symbol" pitchFamily="18" charset="2"/>
              </a:rPr>
              <a:t></a:t>
            </a:r>
            <a:r>
              <a:rPr lang="en-US" altLang="zh-CN" b="1" baseline="30000" dirty="0">
                <a:sym typeface="Symbol" pitchFamily="18" charset="2"/>
              </a:rPr>
              <a:t>2 </a:t>
            </a:r>
            <a:r>
              <a:rPr lang="zh-CN" altLang="en-US" b="1" dirty="0"/>
              <a:t>。</a:t>
            </a:r>
            <a:endParaRPr lang="en-US" altLang="zh-CN" b="1" dirty="0"/>
          </a:p>
          <a:p>
            <a:pPr eaLnBrk="1" hangingPunct="1">
              <a:buFont typeface="Wingdings" panose="05000000000000000000" pitchFamily="2" charset="2"/>
              <a:buNone/>
            </a:pPr>
            <a:endParaRPr lang="en-US" altLang="zh-CN" b="1" dirty="0"/>
          </a:p>
          <a:p>
            <a:pPr eaLnBrk="1" hangingPunct="1">
              <a:buFont typeface="Wingdings" panose="05000000000000000000" pitchFamily="2" charset="2"/>
              <a:buNone/>
            </a:pPr>
            <a:r>
              <a:rPr lang="zh-CN" altLang="en-US" b="1" dirty="0">
                <a:solidFill>
                  <a:srgbClr val="0070C0"/>
                </a:solidFill>
              </a:rPr>
              <a:t>样本均值</a:t>
            </a:r>
            <a:r>
              <a:rPr lang="zh-CN" altLang="en-US" b="1" dirty="0"/>
              <a:t>可按下式计算：</a:t>
            </a:r>
            <a:endParaRPr lang="en-US" altLang="zh-CN" b="1" dirty="0">
              <a:solidFill>
                <a:srgbClr val="0000FF"/>
              </a:solidFill>
            </a:endParaRPr>
          </a:p>
        </p:txBody>
      </p:sp>
      <p:graphicFrame>
        <p:nvGraphicFramePr>
          <p:cNvPr id="8" name="Object 9">
            <a:extLst>
              <a:ext uri="{FF2B5EF4-FFF2-40B4-BE49-F238E27FC236}">
                <a16:creationId xmlns:a16="http://schemas.microsoft.com/office/drawing/2014/main" id="{A907070E-1C9E-4CA8-AA6E-EF05587E1434}"/>
              </a:ext>
            </a:extLst>
          </p:cNvPr>
          <p:cNvGraphicFramePr>
            <a:graphicFrameLocks noChangeAspect="1"/>
          </p:cNvGraphicFramePr>
          <p:nvPr/>
        </p:nvGraphicFramePr>
        <p:xfrm>
          <a:off x="3116263" y="2830513"/>
          <a:ext cx="2057400" cy="1409700"/>
        </p:xfrm>
        <a:graphic>
          <a:graphicData uri="http://schemas.openxmlformats.org/presentationml/2006/ole">
            <mc:AlternateContent xmlns:mc="http://schemas.openxmlformats.org/markup-compatibility/2006">
              <mc:Choice xmlns:v="urn:schemas-microsoft-com:vml" Requires="v">
                <p:oleObj spid="_x0000_s115737" name="Equation" r:id="rId4" imgW="889000" imgH="609600" progId="Equation.3">
                  <p:embed/>
                </p:oleObj>
              </mc:Choice>
              <mc:Fallback>
                <p:oleObj name="Equation" r:id="rId4" imgW="889000" imgH="6096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6263" y="2830513"/>
                        <a:ext cx="20574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10">
            <a:extLst>
              <a:ext uri="{FF2B5EF4-FFF2-40B4-BE49-F238E27FC236}">
                <a16:creationId xmlns:a16="http://schemas.microsoft.com/office/drawing/2014/main" id="{C9201E59-E873-436E-A1B9-28F0DFD4F8F2}"/>
              </a:ext>
            </a:extLst>
          </p:cNvPr>
          <p:cNvSpPr>
            <a:spLocks noChangeArrowheads="1"/>
          </p:cNvSpPr>
          <p:nvPr/>
        </p:nvSpPr>
        <p:spPr bwMode="auto">
          <a:xfrm>
            <a:off x="1096963" y="4810125"/>
            <a:ext cx="32063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b="1" dirty="0">
                <a:solidFill>
                  <a:srgbClr val="0000FF"/>
                </a:solidFill>
              </a:rPr>
              <a:t>样本均值与总体均值相同吗？</a:t>
            </a:r>
            <a:endParaRPr lang="en-US" altLang="zh-CN" b="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293B6-BC27-45D1-AEEE-6E5AA5E2C8AE}"/>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方差估计</a:t>
            </a:r>
          </a:p>
        </p:txBody>
      </p:sp>
      <p:sp>
        <p:nvSpPr>
          <p:cNvPr id="117763" name="Date Placeholder 3">
            <a:extLst>
              <a:ext uri="{FF2B5EF4-FFF2-40B4-BE49-F238E27FC236}">
                <a16:creationId xmlns:a16="http://schemas.microsoft.com/office/drawing/2014/main" id="{F6511ED2-8D67-4437-A145-3C9C677EE96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17764" name="Footer Placeholder 4">
            <a:extLst>
              <a:ext uri="{FF2B5EF4-FFF2-40B4-BE49-F238E27FC236}">
                <a16:creationId xmlns:a16="http://schemas.microsoft.com/office/drawing/2014/main" id="{96C79C8F-4430-4464-B9EB-802FC524B98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17765" name="Slide Number Placeholder 5">
            <a:extLst>
              <a:ext uri="{FF2B5EF4-FFF2-40B4-BE49-F238E27FC236}">
                <a16:creationId xmlns:a16="http://schemas.microsoft.com/office/drawing/2014/main" id="{DE37B56E-2AC3-4839-8F3B-2914581BA92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55</a:t>
            </a:r>
          </a:p>
        </p:txBody>
      </p:sp>
      <p:sp>
        <p:nvSpPr>
          <p:cNvPr id="117766" name="Text Box 4">
            <a:extLst>
              <a:ext uri="{FF2B5EF4-FFF2-40B4-BE49-F238E27FC236}">
                <a16:creationId xmlns:a16="http://schemas.microsoft.com/office/drawing/2014/main" id="{25C06040-F7DB-4278-9E2A-FE9BE841255A}"/>
              </a:ext>
            </a:extLst>
          </p:cNvPr>
          <p:cNvSpPr txBox="1">
            <a:spLocks noChangeArrowheads="1"/>
          </p:cNvSpPr>
          <p:nvPr/>
        </p:nvSpPr>
        <p:spPr bwMode="auto">
          <a:xfrm>
            <a:off x="1096963" y="1511300"/>
            <a:ext cx="815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b="1" dirty="0"/>
              <a:t>同样，样本方差可以按下式计算</a:t>
            </a:r>
            <a:endParaRPr lang="en-US" altLang="zh-CN" b="1" dirty="0">
              <a:solidFill>
                <a:srgbClr val="0000FF"/>
              </a:solidFill>
            </a:endParaRPr>
          </a:p>
        </p:txBody>
      </p:sp>
      <p:sp>
        <p:nvSpPr>
          <p:cNvPr id="9" name="Rectangle 10">
            <a:extLst>
              <a:ext uri="{FF2B5EF4-FFF2-40B4-BE49-F238E27FC236}">
                <a16:creationId xmlns:a16="http://schemas.microsoft.com/office/drawing/2014/main" id="{4E93F262-6023-4F5A-B3AB-9D6CB9CA7291}"/>
              </a:ext>
            </a:extLst>
          </p:cNvPr>
          <p:cNvSpPr>
            <a:spLocks noChangeArrowheads="1"/>
          </p:cNvSpPr>
          <p:nvPr/>
        </p:nvSpPr>
        <p:spPr bwMode="auto">
          <a:xfrm>
            <a:off x="1096963" y="4810125"/>
            <a:ext cx="3640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b="1">
                <a:solidFill>
                  <a:srgbClr val="0000FF"/>
                </a:solidFill>
              </a:rPr>
              <a:t>为什么除以</a:t>
            </a:r>
            <a:r>
              <a:rPr lang="en-US" altLang="zh-CN" b="1">
                <a:solidFill>
                  <a:srgbClr val="0000FF"/>
                </a:solidFill>
              </a:rPr>
              <a:t>n-1</a:t>
            </a:r>
            <a:r>
              <a:rPr lang="zh-CN" altLang="en-US" b="1">
                <a:solidFill>
                  <a:srgbClr val="0000FF"/>
                </a:solidFill>
              </a:rPr>
              <a:t>？用</a:t>
            </a:r>
            <a:r>
              <a:rPr lang="en-US" altLang="zh-CN" b="1">
                <a:solidFill>
                  <a:srgbClr val="0000FF"/>
                </a:solidFill>
              </a:rPr>
              <a:t>n</a:t>
            </a:r>
            <a:r>
              <a:rPr lang="zh-CN" altLang="en-US" b="1">
                <a:solidFill>
                  <a:srgbClr val="0000FF"/>
                </a:solidFill>
              </a:rPr>
              <a:t>代替怎么样？</a:t>
            </a:r>
            <a:endParaRPr lang="en-US" altLang="zh-CN" b="1">
              <a:solidFill>
                <a:srgbClr val="0000FF"/>
              </a:solidFill>
            </a:endParaRPr>
          </a:p>
        </p:txBody>
      </p:sp>
      <p:graphicFrame>
        <p:nvGraphicFramePr>
          <p:cNvPr id="117768" name="Object 6">
            <a:extLst>
              <a:ext uri="{FF2B5EF4-FFF2-40B4-BE49-F238E27FC236}">
                <a16:creationId xmlns:a16="http://schemas.microsoft.com/office/drawing/2014/main" id="{0975B368-5714-4E39-BB9A-BCB485B7D8C8}"/>
              </a:ext>
            </a:extLst>
          </p:cNvPr>
          <p:cNvGraphicFramePr>
            <a:graphicFrameLocks noChangeAspect="1"/>
          </p:cNvGraphicFramePr>
          <p:nvPr/>
        </p:nvGraphicFramePr>
        <p:xfrm>
          <a:off x="2895600" y="2590800"/>
          <a:ext cx="3527425" cy="1409700"/>
        </p:xfrm>
        <a:graphic>
          <a:graphicData uri="http://schemas.openxmlformats.org/presentationml/2006/ole">
            <mc:AlternateContent xmlns:mc="http://schemas.openxmlformats.org/markup-compatibility/2006">
              <mc:Choice xmlns:v="urn:schemas-microsoft-com:vml" Requires="v">
                <p:oleObj spid="_x0000_s117785" name="Equation" r:id="rId4" imgW="1524000" imgH="609600" progId="Equation.3">
                  <p:embed/>
                </p:oleObj>
              </mc:Choice>
              <mc:Fallback>
                <p:oleObj name="Equation" r:id="rId4" imgW="1524000" imgH="609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2590800"/>
                        <a:ext cx="35274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4227B-C23F-4B96-9CCA-80DBE2A8924A}"/>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方差估计</a:t>
            </a:r>
          </a:p>
        </p:txBody>
      </p:sp>
      <p:sp>
        <p:nvSpPr>
          <p:cNvPr id="119811" name="Date Placeholder 3">
            <a:extLst>
              <a:ext uri="{FF2B5EF4-FFF2-40B4-BE49-F238E27FC236}">
                <a16:creationId xmlns:a16="http://schemas.microsoft.com/office/drawing/2014/main" id="{418B6B2A-0735-49C3-B5B0-F09DED05973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19812" name="Footer Placeholder 4">
            <a:extLst>
              <a:ext uri="{FF2B5EF4-FFF2-40B4-BE49-F238E27FC236}">
                <a16:creationId xmlns:a16="http://schemas.microsoft.com/office/drawing/2014/main" id="{BDEB063E-CA75-4F3D-971B-FA7D683343A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19813" name="Slide Number Placeholder 5">
            <a:extLst>
              <a:ext uri="{FF2B5EF4-FFF2-40B4-BE49-F238E27FC236}">
                <a16:creationId xmlns:a16="http://schemas.microsoft.com/office/drawing/2014/main" id="{2EFE1879-F6FD-4D79-8440-F1608535352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56</a:t>
            </a:r>
          </a:p>
        </p:txBody>
      </p:sp>
      <p:graphicFrame>
        <p:nvGraphicFramePr>
          <p:cNvPr id="119814" name="Object 16">
            <a:extLst>
              <a:ext uri="{FF2B5EF4-FFF2-40B4-BE49-F238E27FC236}">
                <a16:creationId xmlns:a16="http://schemas.microsoft.com/office/drawing/2014/main" id="{1A55DF03-92E0-4D07-A788-83E67FCA29B6}"/>
              </a:ext>
            </a:extLst>
          </p:cNvPr>
          <p:cNvGraphicFramePr>
            <a:graphicFrameLocks noChangeAspect="1"/>
          </p:cNvGraphicFramePr>
          <p:nvPr/>
        </p:nvGraphicFramePr>
        <p:xfrm>
          <a:off x="1096963" y="1252538"/>
          <a:ext cx="2895600" cy="914400"/>
        </p:xfrm>
        <a:graphic>
          <a:graphicData uri="http://schemas.openxmlformats.org/presentationml/2006/ole">
            <mc:AlternateContent xmlns:mc="http://schemas.openxmlformats.org/markup-compatibility/2006">
              <mc:Choice xmlns:v="urn:schemas-microsoft-com:vml" Requires="v">
                <p:oleObj spid="_x0000_s119916" name="Equation" r:id="rId4" imgW="1930400" imgH="609600" progId="Equation.3">
                  <p:embed/>
                </p:oleObj>
              </mc:Choice>
              <mc:Fallback>
                <p:oleObj name="Equation" r:id="rId4" imgW="1930400" imgH="609600"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6963" y="1252538"/>
                        <a:ext cx="2895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7">
            <a:extLst>
              <a:ext uri="{FF2B5EF4-FFF2-40B4-BE49-F238E27FC236}">
                <a16:creationId xmlns:a16="http://schemas.microsoft.com/office/drawing/2014/main" id="{1F57D386-141A-4A25-B4B4-23A2A1EA7B2E}"/>
              </a:ext>
            </a:extLst>
          </p:cNvPr>
          <p:cNvGraphicFramePr>
            <a:graphicFrameLocks noChangeAspect="1"/>
          </p:cNvGraphicFramePr>
          <p:nvPr/>
        </p:nvGraphicFramePr>
        <p:xfrm>
          <a:off x="1096963" y="2330450"/>
          <a:ext cx="7102475" cy="714375"/>
        </p:xfrm>
        <a:graphic>
          <a:graphicData uri="http://schemas.openxmlformats.org/presentationml/2006/ole">
            <mc:AlternateContent xmlns:mc="http://schemas.openxmlformats.org/markup-compatibility/2006">
              <mc:Choice xmlns:v="urn:schemas-microsoft-com:vml" Requires="v">
                <p:oleObj spid="_x0000_s119917" name="Equation" r:id="rId6" imgW="4292600" imgH="431800" progId="Equation.3">
                  <p:embed/>
                </p:oleObj>
              </mc:Choice>
              <mc:Fallback>
                <p:oleObj name="Equation" r:id="rId6" imgW="4292600" imgH="431800"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6963" y="2330450"/>
                        <a:ext cx="71024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8">
            <a:extLst>
              <a:ext uri="{FF2B5EF4-FFF2-40B4-BE49-F238E27FC236}">
                <a16:creationId xmlns:a16="http://schemas.microsoft.com/office/drawing/2014/main" id="{135A5939-BA94-4B22-A8C0-346391AC3751}"/>
              </a:ext>
            </a:extLst>
          </p:cNvPr>
          <p:cNvGraphicFramePr>
            <a:graphicFrameLocks noChangeAspect="1"/>
          </p:cNvGraphicFramePr>
          <p:nvPr/>
        </p:nvGraphicFramePr>
        <p:xfrm>
          <a:off x="1096963" y="3060700"/>
          <a:ext cx="7648575" cy="714375"/>
        </p:xfrm>
        <a:graphic>
          <a:graphicData uri="http://schemas.openxmlformats.org/presentationml/2006/ole">
            <mc:AlternateContent xmlns:mc="http://schemas.openxmlformats.org/markup-compatibility/2006">
              <mc:Choice xmlns:v="urn:schemas-microsoft-com:vml" Requires="v">
                <p:oleObj spid="_x0000_s119918" name="Equation" r:id="rId8" imgW="4622800" imgH="431800" progId="Equation.3">
                  <p:embed/>
                </p:oleObj>
              </mc:Choice>
              <mc:Fallback>
                <p:oleObj name="Equation" r:id="rId8" imgW="4622800" imgH="431800" progId="Equation.3">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6963" y="3060700"/>
                        <a:ext cx="76485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9">
            <a:extLst>
              <a:ext uri="{FF2B5EF4-FFF2-40B4-BE49-F238E27FC236}">
                <a16:creationId xmlns:a16="http://schemas.microsoft.com/office/drawing/2014/main" id="{5B5FC6B3-35A2-4BA0-A8FA-0928052405BA}"/>
              </a:ext>
            </a:extLst>
          </p:cNvPr>
          <p:cNvGraphicFramePr>
            <a:graphicFrameLocks noChangeAspect="1"/>
          </p:cNvGraphicFramePr>
          <p:nvPr/>
        </p:nvGraphicFramePr>
        <p:xfrm>
          <a:off x="1066800" y="3886200"/>
          <a:ext cx="7248525" cy="735013"/>
        </p:xfrm>
        <a:graphic>
          <a:graphicData uri="http://schemas.openxmlformats.org/presentationml/2006/ole">
            <mc:AlternateContent xmlns:mc="http://schemas.openxmlformats.org/markup-compatibility/2006">
              <mc:Choice xmlns:v="urn:schemas-microsoft-com:vml" Requires="v">
                <p:oleObj spid="_x0000_s119919" name="Equation" r:id="rId10" imgW="4381500" imgH="444500" progId="Equation.3">
                  <p:embed/>
                </p:oleObj>
              </mc:Choice>
              <mc:Fallback>
                <p:oleObj name="Equation" r:id="rId10" imgW="4381500" imgH="444500"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6800" y="3886200"/>
                        <a:ext cx="7248525" cy="73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21">
            <a:extLst>
              <a:ext uri="{FF2B5EF4-FFF2-40B4-BE49-F238E27FC236}">
                <a16:creationId xmlns:a16="http://schemas.microsoft.com/office/drawing/2014/main" id="{06C11836-74C1-411C-85FE-F00C8D1E3BA4}"/>
              </a:ext>
            </a:extLst>
          </p:cNvPr>
          <p:cNvGraphicFramePr>
            <a:graphicFrameLocks noChangeAspect="1"/>
          </p:cNvGraphicFramePr>
          <p:nvPr/>
        </p:nvGraphicFramePr>
        <p:xfrm>
          <a:off x="1096963" y="4664075"/>
          <a:ext cx="7269162" cy="735013"/>
        </p:xfrm>
        <a:graphic>
          <a:graphicData uri="http://schemas.openxmlformats.org/presentationml/2006/ole">
            <mc:AlternateContent xmlns:mc="http://schemas.openxmlformats.org/markup-compatibility/2006">
              <mc:Choice xmlns:v="urn:schemas-microsoft-com:vml" Requires="v">
                <p:oleObj spid="_x0000_s119920" name="Equation" r:id="rId12" imgW="4394200" imgH="444500" progId="Equation.3">
                  <p:embed/>
                </p:oleObj>
              </mc:Choice>
              <mc:Fallback>
                <p:oleObj name="Equation" r:id="rId12" imgW="4394200" imgH="444500" progId="Equation.3">
                  <p:embed/>
                  <p:pic>
                    <p:nvPicPr>
                      <p:cNvPr id="0"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96963" y="4664075"/>
                        <a:ext cx="7269162" cy="73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20">
            <a:extLst>
              <a:ext uri="{FF2B5EF4-FFF2-40B4-BE49-F238E27FC236}">
                <a16:creationId xmlns:a16="http://schemas.microsoft.com/office/drawing/2014/main" id="{3587C0A2-A9D9-43E4-AFEF-07E16EE57535}"/>
              </a:ext>
            </a:extLst>
          </p:cNvPr>
          <p:cNvGraphicFramePr>
            <a:graphicFrameLocks noChangeAspect="1"/>
          </p:cNvGraphicFramePr>
          <p:nvPr/>
        </p:nvGraphicFramePr>
        <p:xfrm>
          <a:off x="1066800" y="5402263"/>
          <a:ext cx="7119938" cy="735012"/>
        </p:xfrm>
        <a:graphic>
          <a:graphicData uri="http://schemas.openxmlformats.org/presentationml/2006/ole">
            <mc:AlternateContent xmlns:mc="http://schemas.openxmlformats.org/markup-compatibility/2006">
              <mc:Choice xmlns:v="urn:schemas-microsoft-com:vml" Requires="v">
                <p:oleObj spid="_x0000_s119921" name="Equation" r:id="rId14" imgW="4305300" imgH="444500" progId="Equation.3">
                  <p:embed/>
                </p:oleObj>
              </mc:Choice>
              <mc:Fallback>
                <p:oleObj name="Equation" r:id="rId14" imgW="4305300" imgH="444500" progId="Equation.3">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66800" y="5402263"/>
                        <a:ext cx="7119938" cy="73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776164-D061-41DD-9771-091C6312A95E}"/>
              </a:ext>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方差估计</a:t>
            </a:r>
            <a:endParaRPr lang="zh-CN" altLang="en-US" dirty="0">
              <a:solidFill>
                <a:schemeClr val="tx1">
                  <a:lumMod val="75000"/>
                  <a:lumOff val="25000"/>
                </a:schemeClr>
              </a:solidFill>
            </a:endParaRPr>
          </a:p>
        </p:txBody>
      </p:sp>
      <p:sp>
        <p:nvSpPr>
          <p:cNvPr id="121860" name="日期占位符 3">
            <a:extLst>
              <a:ext uri="{FF2B5EF4-FFF2-40B4-BE49-F238E27FC236}">
                <a16:creationId xmlns:a16="http://schemas.microsoft.com/office/drawing/2014/main" id="{DF3B818F-3F29-4D9D-8B8B-9A75C8731AC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21861" name="页脚占位符 4">
            <a:extLst>
              <a:ext uri="{FF2B5EF4-FFF2-40B4-BE49-F238E27FC236}">
                <a16:creationId xmlns:a16="http://schemas.microsoft.com/office/drawing/2014/main" id="{E3563902-FE89-43B2-A9D1-CC39264A73E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21862" name="灯片编号占位符 5">
            <a:extLst>
              <a:ext uri="{FF2B5EF4-FFF2-40B4-BE49-F238E27FC236}">
                <a16:creationId xmlns:a16="http://schemas.microsoft.com/office/drawing/2014/main" id="{ACED4042-77A6-481F-A59D-624FEEAF9D6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57</a:t>
            </a:r>
          </a:p>
        </p:txBody>
      </p:sp>
      <p:sp>
        <p:nvSpPr>
          <p:cNvPr id="9" name="内容占位符 2">
            <a:extLst>
              <a:ext uri="{FF2B5EF4-FFF2-40B4-BE49-F238E27FC236}">
                <a16:creationId xmlns:a16="http://schemas.microsoft.com/office/drawing/2014/main" id="{542CEED8-DDD4-4E7E-BA2F-B10C418EB5E7}"/>
              </a:ext>
            </a:extLst>
          </p:cNvPr>
          <p:cNvSpPr>
            <a:spLocks noGrp="1"/>
          </p:cNvSpPr>
          <p:nvPr>
            <p:ph idx="1"/>
          </p:nvPr>
        </p:nvSpPr>
        <p:spPr>
          <a:xfrm>
            <a:off x="1097279" y="1240778"/>
            <a:ext cx="10380345" cy="5060447"/>
          </a:xfrm>
        </p:spPr>
        <p:txBody>
          <a:bodyPr/>
          <a:lstStyle/>
          <a:p>
            <a:r>
              <a:rPr lang="en-US" altLang="zh-CN" b="1" dirty="0"/>
              <a:t>Unbiased</a:t>
            </a:r>
            <a:r>
              <a:rPr lang="zh-CN" altLang="en-US" b="1" dirty="0"/>
              <a:t>（无偏性）</a:t>
            </a:r>
            <a:r>
              <a:rPr lang="en-US" altLang="zh-CN" dirty="0"/>
              <a:t>: the expected value of the statistic equals the value of the parameter it estimates. </a:t>
            </a:r>
            <a:r>
              <a:rPr lang="zh-CN" altLang="en-US" dirty="0"/>
              <a:t>（样本均值 </a:t>
            </a:r>
            <a:r>
              <a:rPr lang="en-US" altLang="zh-CN" dirty="0"/>
              <a:t>= </a:t>
            </a:r>
            <a:r>
              <a:rPr lang="zh-CN" altLang="en-US" dirty="0"/>
              <a:t>真实期望）</a:t>
            </a:r>
            <a:endParaRPr lang="en-US" altLang="zh-CN" dirty="0"/>
          </a:p>
          <a:p>
            <a:r>
              <a:rPr lang="en-US" altLang="zh-CN" b="1" dirty="0"/>
              <a:t>Efficient</a:t>
            </a:r>
            <a:r>
              <a:rPr lang="zh-CN" altLang="en-US" b="1" dirty="0"/>
              <a:t>（有效性）</a:t>
            </a:r>
            <a:r>
              <a:rPr lang="en-US" altLang="zh-CN" dirty="0"/>
              <a:t>: of all unbiased estimators, it has the smallest sampling error. </a:t>
            </a:r>
            <a:r>
              <a:rPr lang="zh-CN" altLang="en-US" dirty="0"/>
              <a:t>（</a:t>
            </a:r>
            <a:r>
              <a:rPr lang="en-US" altLang="zh-CN" dirty="0"/>
              <a:t>n</a:t>
            </a:r>
            <a:r>
              <a:rPr lang="zh-CN" altLang="en-US" dirty="0"/>
              <a:t>趋于无穷，在所有一致估计中，渐近方差最小）</a:t>
            </a:r>
            <a:endParaRPr lang="en-US" altLang="zh-CN" dirty="0"/>
          </a:p>
          <a:p>
            <a:r>
              <a:rPr lang="en-US" altLang="zh-CN" b="1" dirty="0"/>
              <a:t>Consistent</a:t>
            </a:r>
            <a:r>
              <a:rPr lang="zh-CN" altLang="en-US" b="1" dirty="0"/>
              <a:t>（一致性）</a:t>
            </a:r>
            <a:r>
              <a:rPr lang="en-US" altLang="zh-CN" dirty="0"/>
              <a:t>: as the sample size increases, the sampling error decreases. </a:t>
            </a:r>
            <a:r>
              <a:rPr lang="zh-CN" altLang="en-US" dirty="0"/>
              <a:t>（</a:t>
            </a:r>
            <a:r>
              <a:rPr lang="en-US" altLang="zh-CN" dirty="0"/>
              <a:t>n</a:t>
            </a:r>
            <a:r>
              <a:rPr lang="zh-CN" altLang="en-US" dirty="0"/>
              <a:t>趋于无穷，样本值趋于真实值）</a:t>
            </a:r>
            <a:endParaRPr lang="en-US" altLang="zh-CN" dirty="0"/>
          </a:p>
          <a:p>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74DED-66AC-4043-AEBC-DAC2CD4CDC5F}"/>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方差估计</a:t>
            </a:r>
          </a:p>
        </p:txBody>
      </p:sp>
      <p:sp>
        <p:nvSpPr>
          <p:cNvPr id="122883" name="Date Placeholder 3">
            <a:extLst>
              <a:ext uri="{FF2B5EF4-FFF2-40B4-BE49-F238E27FC236}">
                <a16:creationId xmlns:a16="http://schemas.microsoft.com/office/drawing/2014/main" id="{76181718-0B72-4B75-ABEE-97A9D912665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22884" name="Footer Placeholder 4">
            <a:extLst>
              <a:ext uri="{FF2B5EF4-FFF2-40B4-BE49-F238E27FC236}">
                <a16:creationId xmlns:a16="http://schemas.microsoft.com/office/drawing/2014/main" id="{6A5C8D56-C5A8-4F83-8204-2FAF11ACD3E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22885" name="Slide Number Placeholder 5">
            <a:extLst>
              <a:ext uri="{FF2B5EF4-FFF2-40B4-BE49-F238E27FC236}">
                <a16:creationId xmlns:a16="http://schemas.microsoft.com/office/drawing/2014/main" id="{C1FB0A74-A691-4AEE-A6E2-323EB576313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58</a:t>
            </a:r>
          </a:p>
        </p:txBody>
      </p:sp>
      <p:sp>
        <p:nvSpPr>
          <p:cNvPr id="122886" name="Text Box 9">
            <a:extLst>
              <a:ext uri="{FF2B5EF4-FFF2-40B4-BE49-F238E27FC236}">
                <a16:creationId xmlns:a16="http://schemas.microsoft.com/office/drawing/2014/main" id="{EA511C50-E2F6-4509-9FAF-3713595941DD}"/>
              </a:ext>
            </a:extLst>
          </p:cNvPr>
          <p:cNvSpPr txBox="1">
            <a:spLocks noChangeArrowheads="1"/>
          </p:cNvSpPr>
          <p:nvPr/>
        </p:nvSpPr>
        <p:spPr bwMode="auto">
          <a:xfrm>
            <a:off x="1096963" y="1403350"/>
            <a:ext cx="8153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b="1" dirty="0"/>
              <a:t>例</a:t>
            </a:r>
            <a:r>
              <a:rPr lang="en-US" altLang="zh-CN" b="1" dirty="0"/>
              <a:t>1</a:t>
            </a:r>
            <a:r>
              <a:rPr lang="zh-CN" altLang="en-US" b="1" dirty="0"/>
              <a:t>：</a:t>
            </a:r>
            <a:endParaRPr lang="en-US" altLang="zh-CN" b="1" dirty="0"/>
          </a:p>
          <a:p>
            <a:pPr eaLnBrk="1" hangingPunct="1">
              <a:buFont typeface="Wingdings" panose="05000000000000000000" pitchFamily="2" charset="2"/>
              <a:buNone/>
            </a:pPr>
            <a:r>
              <a:rPr lang="zh-CN" altLang="en-US" b="1" dirty="0"/>
              <a:t>收集</a:t>
            </a:r>
            <a:r>
              <a:rPr lang="en-US" altLang="zh-CN" b="1" dirty="0"/>
              <a:t>SR-520</a:t>
            </a:r>
            <a:r>
              <a:rPr lang="zh-CN" altLang="en-US" b="1" dirty="0"/>
              <a:t>在自由流条件下的车速：</a:t>
            </a:r>
            <a:endParaRPr lang="en-US" altLang="zh-CN" b="1" dirty="0">
              <a:latin typeface="Arial" panose="020B0604020202020204" pitchFamily="34" charset="0"/>
            </a:endParaRPr>
          </a:p>
        </p:txBody>
      </p:sp>
      <p:graphicFrame>
        <p:nvGraphicFramePr>
          <p:cNvPr id="12" name="Group 42">
            <a:extLst>
              <a:ext uri="{FF2B5EF4-FFF2-40B4-BE49-F238E27FC236}">
                <a16:creationId xmlns:a16="http://schemas.microsoft.com/office/drawing/2014/main" id="{D6805AE9-1DF8-4DD2-BE9A-F160F291899D}"/>
              </a:ext>
            </a:extLst>
          </p:cNvPr>
          <p:cNvGraphicFramePr>
            <a:graphicFrameLocks noGrp="1"/>
          </p:cNvGraphicFramePr>
          <p:nvPr/>
        </p:nvGraphicFramePr>
        <p:xfrm>
          <a:off x="1717675" y="2514600"/>
          <a:ext cx="6096000" cy="914400"/>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a:ln>
                            <a:noFill/>
                          </a:ln>
                          <a:solidFill>
                            <a:schemeClr val="tx1"/>
                          </a:solidFill>
                          <a:effectLst/>
                          <a:latin typeface="Arial" charset="0"/>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a:ln>
                            <a:noFill/>
                          </a:ln>
                          <a:solidFill>
                            <a:schemeClr val="tx1"/>
                          </a:solidFill>
                          <a:effectLst/>
                          <a:latin typeface="Arial" charset="0"/>
                        </a:rPr>
                        <a:t>x</a:t>
                      </a:r>
                      <a:r>
                        <a:rPr kumimoji="0" lang="en-US" sz="2400" b="0" i="0" u="none" strike="noStrike" cap="none" normalizeH="0" baseline="-25000">
                          <a:ln>
                            <a:noFill/>
                          </a:ln>
                          <a:solidFill>
                            <a:schemeClr val="tx1"/>
                          </a:solidFill>
                          <a:effectLst/>
                          <a:latin typeface="Arial" charset="0"/>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a:ln>
                            <a:noFill/>
                          </a:ln>
                          <a:solidFill>
                            <a:schemeClr val="tx1"/>
                          </a:solidFill>
                          <a:effectLst/>
                          <a:latin typeface="Arial"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a:ln>
                            <a:noFill/>
                          </a:ln>
                          <a:solidFill>
                            <a:schemeClr val="tx1"/>
                          </a:solidFill>
                          <a:effectLst/>
                          <a:latin typeface="Arial"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a:ln>
                            <a:noFill/>
                          </a:ln>
                          <a:solidFill>
                            <a:schemeClr val="tx1"/>
                          </a:solidFill>
                          <a:effectLst/>
                          <a:latin typeface="Arial"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3" name="Object 44">
            <a:extLst>
              <a:ext uri="{FF2B5EF4-FFF2-40B4-BE49-F238E27FC236}">
                <a16:creationId xmlns:a16="http://schemas.microsoft.com/office/drawing/2014/main" id="{DB1228D3-2AA1-42AF-B5E2-A9455AB2A085}"/>
              </a:ext>
            </a:extLst>
          </p:cNvPr>
          <p:cNvGraphicFramePr>
            <a:graphicFrameLocks noGrp="1" noChangeAspect="1"/>
          </p:cNvGraphicFramePr>
          <p:nvPr>
            <p:ph idx="1"/>
          </p:nvPr>
        </p:nvGraphicFramePr>
        <p:xfrm>
          <a:off x="1662113" y="3609975"/>
          <a:ext cx="3816350" cy="865188"/>
        </p:xfrm>
        <a:graphic>
          <a:graphicData uri="http://schemas.openxmlformats.org/presentationml/2006/ole">
            <mc:AlternateContent xmlns:mc="http://schemas.openxmlformats.org/markup-compatibility/2006">
              <mc:Choice xmlns:v="urn:schemas-microsoft-com:vml" Requires="v">
                <p:oleObj spid="_x0000_s122961" name="Equation" r:id="rId4" imgW="1905000" imgH="431800" progId="Equation.DSMT4">
                  <p:embed/>
                </p:oleObj>
              </mc:Choice>
              <mc:Fallback>
                <p:oleObj name="Equation" r:id="rId4" imgW="1905000" imgH="431800" progId="Equation.DSMT4">
                  <p:embed/>
                  <p:pic>
                    <p:nvPicPr>
                      <p:cNvPr id="0" name="Object 4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2113" y="3609975"/>
                        <a:ext cx="381635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48">
            <a:extLst>
              <a:ext uri="{FF2B5EF4-FFF2-40B4-BE49-F238E27FC236}">
                <a16:creationId xmlns:a16="http://schemas.microsoft.com/office/drawing/2014/main" id="{E36EB066-9FC7-4879-8D93-5B5F6360984E}"/>
              </a:ext>
            </a:extLst>
          </p:cNvPr>
          <p:cNvGraphicFramePr>
            <a:graphicFrameLocks noChangeAspect="1"/>
          </p:cNvGraphicFramePr>
          <p:nvPr/>
        </p:nvGraphicFramePr>
        <p:xfrm>
          <a:off x="1662113" y="4371975"/>
          <a:ext cx="4648200" cy="865188"/>
        </p:xfrm>
        <a:graphic>
          <a:graphicData uri="http://schemas.openxmlformats.org/presentationml/2006/ole">
            <mc:AlternateContent xmlns:mc="http://schemas.openxmlformats.org/markup-compatibility/2006">
              <mc:Choice xmlns:v="urn:schemas-microsoft-com:vml" Requires="v">
                <p:oleObj spid="_x0000_s122962" name="Equation" r:id="rId6" imgW="2311400" imgH="431800" progId="Equation.3">
                  <p:embed/>
                </p:oleObj>
              </mc:Choice>
              <mc:Fallback>
                <p:oleObj name="Equation" r:id="rId6" imgW="2311400" imgH="431800" progId="Equation.3">
                  <p:embed/>
                  <p:pic>
                    <p:nvPicPr>
                      <p:cNvPr id="0" name="Object 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2113" y="4371975"/>
                        <a:ext cx="46482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49">
            <a:extLst>
              <a:ext uri="{FF2B5EF4-FFF2-40B4-BE49-F238E27FC236}">
                <a16:creationId xmlns:a16="http://schemas.microsoft.com/office/drawing/2014/main" id="{FE31B0FF-3E1B-41BA-AAF3-980506F8F0FC}"/>
              </a:ext>
            </a:extLst>
          </p:cNvPr>
          <p:cNvGraphicFramePr>
            <a:graphicFrameLocks noChangeAspect="1"/>
          </p:cNvGraphicFramePr>
          <p:nvPr/>
        </p:nvGraphicFramePr>
        <p:xfrm>
          <a:off x="1739900" y="5057775"/>
          <a:ext cx="4494213" cy="1222375"/>
        </p:xfrm>
        <a:graphic>
          <a:graphicData uri="http://schemas.openxmlformats.org/presentationml/2006/ole">
            <mc:AlternateContent xmlns:mc="http://schemas.openxmlformats.org/markup-compatibility/2006">
              <mc:Choice xmlns:v="urn:schemas-microsoft-com:vml" Requires="v">
                <p:oleObj spid="_x0000_s122963" name="Equation" r:id="rId8" imgW="2235200" imgH="609600" progId="Equation.3">
                  <p:embed/>
                </p:oleObj>
              </mc:Choice>
              <mc:Fallback>
                <p:oleObj name="Equation" r:id="rId8" imgW="2235200" imgH="609600" progId="Equation.3">
                  <p:embed/>
                  <p:pic>
                    <p:nvPicPr>
                      <p:cNvPr id="0" name="Object 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39900" y="5057775"/>
                        <a:ext cx="4494213"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9007D-BFE3-407C-8DA7-1D39019C0B5A}"/>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估计有多接近？</a:t>
            </a:r>
          </a:p>
        </p:txBody>
      </p:sp>
      <p:sp>
        <p:nvSpPr>
          <p:cNvPr id="124931" name="Date Placeholder 3">
            <a:extLst>
              <a:ext uri="{FF2B5EF4-FFF2-40B4-BE49-F238E27FC236}">
                <a16:creationId xmlns:a16="http://schemas.microsoft.com/office/drawing/2014/main" id="{1982BB70-AEBA-4690-9B73-E02A8ABCB9A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24932" name="Footer Placeholder 4">
            <a:extLst>
              <a:ext uri="{FF2B5EF4-FFF2-40B4-BE49-F238E27FC236}">
                <a16:creationId xmlns:a16="http://schemas.microsoft.com/office/drawing/2014/main" id="{69BE0B8F-731F-4959-9DB8-E0B3F9E1107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24933" name="Slide Number Placeholder 5">
            <a:extLst>
              <a:ext uri="{FF2B5EF4-FFF2-40B4-BE49-F238E27FC236}">
                <a16:creationId xmlns:a16="http://schemas.microsoft.com/office/drawing/2014/main" id="{FD9F8BE2-FE48-4556-9129-EC031A991E9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59</a:t>
            </a:r>
          </a:p>
        </p:txBody>
      </p:sp>
      <p:sp>
        <p:nvSpPr>
          <p:cNvPr id="124934" name="Text Box 3">
            <a:extLst>
              <a:ext uri="{FF2B5EF4-FFF2-40B4-BE49-F238E27FC236}">
                <a16:creationId xmlns:a16="http://schemas.microsoft.com/office/drawing/2014/main" id="{5E806DB3-A465-4436-A8B5-55940416511B}"/>
              </a:ext>
            </a:extLst>
          </p:cNvPr>
          <p:cNvSpPr txBox="1">
            <a:spLocks noChangeArrowheads="1"/>
          </p:cNvSpPr>
          <p:nvPr/>
        </p:nvSpPr>
        <p:spPr bwMode="auto">
          <a:xfrm>
            <a:off x="1096963" y="1265238"/>
            <a:ext cx="7696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Char char="Ø"/>
            </a:pPr>
            <a:r>
              <a:rPr lang="zh-CN" altLang="en-US" b="1"/>
              <a:t>用样本均值估计总体均值</a:t>
            </a:r>
            <a:endParaRPr lang="en-US" altLang="zh-CN" sz="2000" b="1"/>
          </a:p>
        </p:txBody>
      </p:sp>
      <p:graphicFrame>
        <p:nvGraphicFramePr>
          <p:cNvPr id="124935" name="Object 4">
            <a:extLst>
              <a:ext uri="{FF2B5EF4-FFF2-40B4-BE49-F238E27FC236}">
                <a16:creationId xmlns:a16="http://schemas.microsoft.com/office/drawing/2014/main" id="{E0C11084-1B12-400E-ACE6-8F1378E44F35}"/>
              </a:ext>
            </a:extLst>
          </p:cNvPr>
          <p:cNvGraphicFramePr>
            <a:graphicFrameLocks noChangeAspect="1"/>
          </p:cNvGraphicFramePr>
          <p:nvPr/>
        </p:nvGraphicFramePr>
        <p:xfrm>
          <a:off x="3236913" y="1722438"/>
          <a:ext cx="2879725" cy="998537"/>
        </p:xfrm>
        <a:graphic>
          <a:graphicData uri="http://schemas.openxmlformats.org/presentationml/2006/ole">
            <mc:AlternateContent xmlns:mc="http://schemas.openxmlformats.org/markup-compatibility/2006">
              <mc:Choice xmlns:v="urn:schemas-microsoft-com:vml" Requires="v">
                <p:oleObj spid="_x0000_s124976" name="Equation" r:id="rId4" imgW="1244600" imgH="431800" progId="Equation.3">
                  <p:embed/>
                </p:oleObj>
              </mc:Choice>
              <mc:Fallback>
                <p:oleObj name="Equation" r:id="rId4" imgW="1244600" imgH="431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6913" y="1722438"/>
                        <a:ext cx="2879725"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 Box 5">
            <a:extLst>
              <a:ext uri="{FF2B5EF4-FFF2-40B4-BE49-F238E27FC236}">
                <a16:creationId xmlns:a16="http://schemas.microsoft.com/office/drawing/2014/main" id="{01333512-924D-4571-A8B5-33E92C86C521}"/>
              </a:ext>
            </a:extLst>
          </p:cNvPr>
          <p:cNvSpPr txBox="1">
            <a:spLocks noChangeArrowheads="1"/>
          </p:cNvSpPr>
          <p:nvPr/>
        </p:nvSpPr>
        <p:spPr bwMode="auto">
          <a:xfrm>
            <a:off x="1096963" y="2713038"/>
            <a:ext cx="7696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Char char="Ø"/>
            </a:pPr>
            <a:r>
              <a:rPr lang="zh-CN" altLang="en-US" b="1" dirty="0">
                <a:solidFill>
                  <a:srgbClr val="0000FF"/>
                </a:solidFill>
              </a:rPr>
              <a:t>有多接近？</a:t>
            </a:r>
            <a:endParaRPr lang="en-US" altLang="zh-CN" sz="2000" b="1" dirty="0">
              <a:solidFill>
                <a:srgbClr val="0000FF"/>
              </a:solidFill>
            </a:endParaRPr>
          </a:p>
        </p:txBody>
      </p:sp>
      <p:grpSp>
        <p:nvGrpSpPr>
          <p:cNvPr id="14" name="Group 18">
            <a:extLst>
              <a:ext uri="{FF2B5EF4-FFF2-40B4-BE49-F238E27FC236}">
                <a16:creationId xmlns:a16="http://schemas.microsoft.com/office/drawing/2014/main" id="{4511EF6C-4810-4124-B8BC-44C50B040350}"/>
              </a:ext>
            </a:extLst>
          </p:cNvPr>
          <p:cNvGrpSpPr>
            <a:grpSpLocks/>
          </p:cNvGrpSpPr>
          <p:nvPr/>
        </p:nvGrpSpPr>
        <p:grpSpPr bwMode="auto">
          <a:xfrm>
            <a:off x="2163763" y="3246438"/>
            <a:ext cx="6324600" cy="3070225"/>
            <a:chOff x="1248" y="2352"/>
            <a:chExt cx="3984" cy="1934"/>
          </a:xfrm>
        </p:grpSpPr>
        <p:sp>
          <p:nvSpPr>
            <p:cNvPr id="124938" name="Line 12">
              <a:extLst>
                <a:ext uri="{FF2B5EF4-FFF2-40B4-BE49-F238E27FC236}">
                  <a16:creationId xmlns:a16="http://schemas.microsoft.com/office/drawing/2014/main" id="{2B56FF07-9F1B-4A85-9949-45092576D828}"/>
                </a:ext>
              </a:extLst>
            </p:cNvPr>
            <p:cNvSpPr>
              <a:spLocks noChangeShapeType="1"/>
            </p:cNvSpPr>
            <p:nvPr/>
          </p:nvSpPr>
          <p:spPr bwMode="auto">
            <a:xfrm>
              <a:off x="1248" y="4032"/>
              <a:ext cx="345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939" name="Line 13">
              <a:extLst>
                <a:ext uri="{FF2B5EF4-FFF2-40B4-BE49-F238E27FC236}">
                  <a16:creationId xmlns:a16="http://schemas.microsoft.com/office/drawing/2014/main" id="{FFEE03D3-D6A5-4006-AAC0-A477C2689192}"/>
                </a:ext>
              </a:extLst>
            </p:cNvPr>
            <p:cNvSpPr>
              <a:spLocks noChangeShapeType="1"/>
            </p:cNvSpPr>
            <p:nvPr/>
          </p:nvSpPr>
          <p:spPr bwMode="auto">
            <a:xfrm flipV="1">
              <a:off x="1536" y="2448"/>
              <a:ext cx="0" cy="17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940" name="Freeform 14">
              <a:extLst>
                <a:ext uri="{FF2B5EF4-FFF2-40B4-BE49-F238E27FC236}">
                  <a16:creationId xmlns:a16="http://schemas.microsoft.com/office/drawing/2014/main" id="{98AD0C4A-336D-42E5-B8AE-62A69F89DB36}"/>
                </a:ext>
              </a:extLst>
            </p:cNvPr>
            <p:cNvSpPr>
              <a:spLocks/>
            </p:cNvSpPr>
            <p:nvPr/>
          </p:nvSpPr>
          <p:spPr bwMode="auto">
            <a:xfrm>
              <a:off x="1632" y="2496"/>
              <a:ext cx="2688" cy="1504"/>
            </a:xfrm>
            <a:custGeom>
              <a:avLst/>
              <a:gdLst>
                <a:gd name="T0" fmla="*/ 0 w 2688"/>
                <a:gd name="T1" fmla="*/ 996 h 1720"/>
                <a:gd name="T2" fmla="*/ 144 w 2688"/>
                <a:gd name="T3" fmla="*/ 996 h 1720"/>
                <a:gd name="T4" fmla="*/ 384 w 2688"/>
                <a:gd name="T5" fmla="*/ 940 h 1720"/>
                <a:gd name="T6" fmla="*/ 624 w 2688"/>
                <a:gd name="T7" fmla="*/ 659 h 1720"/>
                <a:gd name="T8" fmla="*/ 912 w 2688"/>
                <a:gd name="T9" fmla="*/ 183 h 1720"/>
                <a:gd name="T10" fmla="*/ 1200 w 2688"/>
                <a:gd name="T11" fmla="*/ 14 h 1720"/>
                <a:gd name="T12" fmla="*/ 1440 w 2688"/>
                <a:gd name="T13" fmla="*/ 99 h 1720"/>
                <a:gd name="T14" fmla="*/ 1680 w 2688"/>
                <a:gd name="T15" fmla="*/ 435 h 1720"/>
                <a:gd name="T16" fmla="*/ 2016 w 2688"/>
                <a:gd name="T17" fmla="*/ 884 h 1720"/>
                <a:gd name="T18" fmla="*/ 2688 w 2688"/>
                <a:gd name="T19" fmla="*/ 996 h 1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88"/>
                <a:gd name="T31" fmla="*/ 0 h 1720"/>
                <a:gd name="T32" fmla="*/ 2688 w 2688"/>
                <a:gd name="T33" fmla="*/ 1720 h 17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88" h="1720">
                  <a:moveTo>
                    <a:pt x="0" y="1704"/>
                  </a:moveTo>
                  <a:cubicBezTo>
                    <a:pt x="40" y="1712"/>
                    <a:pt x="80" y="1720"/>
                    <a:pt x="144" y="1704"/>
                  </a:cubicBezTo>
                  <a:cubicBezTo>
                    <a:pt x="208" y="1688"/>
                    <a:pt x="304" y="1704"/>
                    <a:pt x="384" y="1608"/>
                  </a:cubicBezTo>
                  <a:cubicBezTo>
                    <a:pt x="464" y="1512"/>
                    <a:pt x="536" y="1344"/>
                    <a:pt x="624" y="1128"/>
                  </a:cubicBezTo>
                  <a:cubicBezTo>
                    <a:pt x="712" y="912"/>
                    <a:pt x="816" y="496"/>
                    <a:pt x="912" y="312"/>
                  </a:cubicBezTo>
                  <a:cubicBezTo>
                    <a:pt x="1008" y="128"/>
                    <a:pt x="1112" y="48"/>
                    <a:pt x="1200" y="24"/>
                  </a:cubicBezTo>
                  <a:cubicBezTo>
                    <a:pt x="1288" y="0"/>
                    <a:pt x="1360" y="48"/>
                    <a:pt x="1440" y="168"/>
                  </a:cubicBezTo>
                  <a:cubicBezTo>
                    <a:pt x="1520" y="288"/>
                    <a:pt x="1584" y="520"/>
                    <a:pt x="1680" y="744"/>
                  </a:cubicBezTo>
                  <a:cubicBezTo>
                    <a:pt x="1776" y="968"/>
                    <a:pt x="1848" y="1352"/>
                    <a:pt x="2016" y="1512"/>
                  </a:cubicBezTo>
                  <a:cubicBezTo>
                    <a:pt x="2184" y="1672"/>
                    <a:pt x="2436" y="1688"/>
                    <a:pt x="2688" y="1704"/>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4941" name="Line 15">
              <a:extLst>
                <a:ext uri="{FF2B5EF4-FFF2-40B4-BE49-F238E27FC236}">
                  <a16:creationId xmlns:a16="http://schemas.microsoft.com/office/drawing/2014/main" id="{F21B2CA8-4E97-4E68-9B97-ECDF2A2A8177}"/>
                </a:ext>
              </a:extLst>
            </p:cNvPr>
            <p:cNvSpPr>
              <a:spLocks noChangeShapeType="1"/>
            </p:cNvSpPr>
            <p:nvPr/>
          </p:nvSpPr>
          <p:spPr bwMode="auto">
            <a:xfrm>
              <a:off x="2880" y="2352"/>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2" name="Text Box 16">
              <a:extLst>
                <a:ext uri="{FF2B5EF4-FFF2-40B4-BE49-F238E27FC236}">
                  <a16:creationId xmlns:a16="http://schemas.microsoft.com/office/drawing/2014/main" id="{180A7A57-A1C2-4357-A15C-C5D97ECF2695}"/>
                </a:ext>
              </a:extLst>
            </p:cNvPr>
            <p:cNvSpPr txBox="1">
              <a:spLocks noChangeArrowheads="1"/>
            </p:cNvSpPr>
            <p:nvPr/>
          </p:nvSpPr>
          <p:spPr bwMode="auto">
            <a:xfrm>
              <a:off x="2918" y="4055"/>
              <a:ext cx="1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a:latin typeface="Arial" panose="020B0604020202020204" pitchFamily="34" charset="0"/>
                  <a:cs typeface="Arial" panose="020B0604020202020204" pitchFamily="34" charset="0"/>
                </a:rPr>
                <a:t>µ</a:t>
              </a:r>
            </a:p>
          </p:txBody>
        </p:sp>
        <p:graphicFrame>
          <p:nvGraphicFramePr>
            <p:cNvPr id="124943" name="Object 17">
              <a:extLst>
                <a:ext uri="{FF2B5EF4-FFF2-40B4-BE49-F238E27FC236}">
                  <a16:creationId xmlns:a16="http://schemas.microsoft.com/office/drawing/2014/main" id="{239E6216-1886-441A-8287-D52B21E1FC92}"/>
                </a:ext>
              </a:extLst>
            </p:cNvPr>
            <p:cNvGraphicFramePr>
              <a:graphicFrameLocks noChangeAspect="1"/>
            </p:cNvGraphicFramePr>
            <p:nvPr/>
          </p:nvGraphicFramePr>
          <p:xfrm>
            <a:off x="4773" y="3973"/>
            <a:ext cx="459" cy="301"/>
          </p:xfrm>
          <a:graphic>
            <a:graphicData uri="http://schemas.openxmlformats.org/presentationml/2006/ole">
              <mc:AlternateContent xmlns:mc="http://schemas.openxmlformats.org/markup-compatibility/2006">
                <mc:Choice xmlns:v="urn:schemas-microsoft-com:vml" Requires="v">
                  <p:oleObj spid="_x0000_s124977" name="Equation" r:id="rId6" imgW="368300" imgH="241300" progId="Equation.3">
                    <p:embed/>
                  </p:oleObj>
                </mc:Choice>
                <mc:Fallback>
                  <p:oleObj name="Equation" r:id="rId6" imgW="368300" imgH="241300"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73" y="3973"/>
                          <a:ext cx="459"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C839B-D83B-4D7F-899F-B7DE2ADB3F49}"/>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随机变量</a:t>
            </a:r>
          </a:p>
        </p:txBody>
      </p:sp>
      <p:sp>
        <p:nvSpPr>
          <p:cNvPr id="21507" name="Content Placeholder 2">
            <a:extLst>
              <a:ext uri="{FF2B5EF4-FFF2-40B4-BE49-F238E27FC236}">
                <a16:creationId xmlns:a16="http://schemas.microsoft.com/office/drawing/2014/main" id="{BEBC97CC-0007-40BC-BEEE-A168E2DF69B6}"/>
              </a:ext>
            </a:extLst>
          </p:cNvPr>
          <p:cNvSpPr>
            <a:spLocks noGrp="1"/>
          </p:cNvSpPr>
          <p:nvPr>
            <p:ph idx="1"/>
          </p:nvPr>
        </p:nvSpPr>
        <p:spPr/>
        <p:txBody>
          <a:bodyPr/>
          <a:lstStyle/>
          <a:p>
            <a:pPr eaLnBrk="1" hangingPunct="1"/>
            <a:endParaRPr lang="en-US" altLang="zh-CN"/>
          </a:p>
          <a:p>
            <a:pPr eaLnBrk="1" hangingPunct="1"/>
            <a:endParaRPr lang="en-US" altLang="zh-CN"/>
          </a:p>
        </p:txBody>
      </p:sp>
      <p:sp>
        <p:nvSpPr>
          <p:cNvPr id="21508" name="Date Placeholder 3">
            <a:extLst>
              <a:ext uri="{FF2B5EF4-FFF2-40B4-BE49-F238E27FC236}">
                <a16:creationId xmlns:a16="http://schemas.microsoft.com/office/drawing/2014/main" id="{36EEE44A-7CA4-4B66-8A94-A79AC92968D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21509" name="Footer Placeholder 4">
            <a:extLst>
              <a:ext uri="{FF2B5EF4-FFF2-40B4-BE49-F238E27FC236}">
                <a16:creationId xmlns:a16="http://schemas.microsoft.com/office/drawing/2014/main" id="{70E30D4C-900E-4526-8C4A-72D9BDC3242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21510" name="Slide Number Placeholder 5">
            <a:extLst>
              <a:ext uri="{FF2B5EF4-FFF2-40B4-BE49-F238E27FC236}">
                <a16:creationId xmlns:a16="http://schemas.microsoft.com/office/drawing/2014/main" id="{C1CBF8CD-B132-4F3C-BB25-EDCF912997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6</a:t>
            </a:r>
          </a:p>
        </p:txBody>
      </p:sp>
      <p:sp>
        <p:nvSpPr>
          <p:cNvPr id="21511" name="Text Box 4">
            <a:extLst>
              <a:ext uri="{FF2B5EF4-FFF2-40B4-BE49-F238E27FC236}">
                <a16:creationId xmlns:a16="http://schemas.microsoft.com/office/drawing/2014/main" id="{1264D3D7-51BA-4717-A96D-4213C684A2E3}"/>
              </a:ext>
            </a:extLst>
          </p:cNvPr>
          <p:cNvSpPr txBox="1">
            <a:spLocks noChangeArrowheads="1"/>
          </p:cNvSpPr>
          <p:nvPr/>
        </p:nvSpPr>
        <p:spPr bwMode="auto">
          <a:xfrm>
            <a:off x="1096963" y="1281113"/>
            <a:ext cx="81534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Char char="Ø"/>
              <a:defRPr/>
            </a:pPr>
            <a:r>
              <a:rPr lang="zh-CN" altLang="en-US" sz="2400" b="1" dirty="0"/>
              <a:t>样本空间：一个实验的所有可能结果的集合称为样本空间，用</a:t>
            </a:r>
            <a:r>
              <a:rPr lang="en-US" altLang="zh-CN" sz="2400" b="1" dirty="0"/>
              <a:t>S</a:t>
            </a:r>
            <a:r>
              <a:rPr lang="zh-CN" altLang="en-US" sz="2400" b="1" dirty="0"/>
              <a:t>表示。</a:t>
            </a:r>
            <a:endParaRPr lang="en-US" altLang="zh-CN" sz="2400" b="1" dirty="0"/>
          </a:p>
          <a:p>
            <a:pPr eaLnBrk="1" hangingPunct="1">
              <a:defRPr/>
            </a:pPr>
            <a:endParaRPr lang="en-US" altLang="zh-CN" sz="2400" b="1" dirty="0"/>
          </a:p>
          <a:p>
            <a:pPr indent="-342900" eaLnBrk="1" hangingPunct="1">
              <a:buFont typeface="Wingdings" pitchFamily="2" charset="2"/>
              <a:buChar char="Ø"/>
              <a:defRPr/>
            </a:pPr>
            <a:r>
              <a:rPr lang="zh-CN" altLang="en-US" sz="2400" b="1" dirty="0">
                <a:solidFill>
                  <a:srgbClr val="3B3BFF"/>
                </a:solidFill>
                <a:latin typeface="+mn-lt"/>
              </a:rPr>
              <a:t>掷骰子的样本空间是什么？</a:t>
            </a:r>
            <a:endParaRPr lang="en-US" altLang="zh-CN" sz="2400" b="1" dirty="0">
              <a:solidFill>
                <a:srgbClr val="3B3BFF"/>
              </a:solidFill>
              <a:latin typeface="+mn-lt"/>
            </a:endParaRPr>
          </a:p>
        </p:txBody>
      </p:sp>
      <p:sp>
        <p:nvSpPr>
          <p:cNvPr id="10" name="Text Box 8">
            <a:extLst>
              <a:ext uri="{FF2B5EF4-FFF2-40B4-BE49-F238E27FC236}">
                <a16:creationId xmlns:a16="http://schemas.microsoft.com/office/drawing/2014/main" id="{0A659C3A-2E8C-401D-A9D5-B1C59EAFB924}"/>
              </a:ext>
            </a:extLst>
          </p:cNvPr>
          <p:cNvSpPr txBox="1">
            <a:spLocks noChangeArrowheads="1"/>
          </p:cNvSpPr>
          <p:nvPr/>
        </p:nvSpPr>
        <p:spPr bwMode="auto">
          <a:xfrm>
            <a:off x="5792788" y="3873500"/>
            <a:ext cx="42830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2400">
                <a:latin typeface="Comic Sans MS" panose="030F0702030302020204" pitchFamily="66" charset="0"/>
              </a:rPr>
              <a:t>S={1</a:t>
            </a:r>
            <a:r>
              <a:rPr lang="zh-CN" altLang="en-US" sz="2400">
                <a:latin typeface="Comic Sans MS" panose="030F0702030302020204" pitchFamily="66" charset="0"/>
              </a:rPr>
              <a:t>，</a:t>
            </a:r>
            <a:r>
              <a:rPr lang="en-US" altLang="zh-CN" sz="2400">
                <a:latin typeface="Comic Sans MS" panose="030F0702030302020204" pitchFamily="66" charset="0"/>
              </a:rPr>
              <a:t>2</a:t>
            </a:r>
            <a:r>
              <a:rPr lang="zh-CN" altLang="en-US" sz="2400">
                <a:latin typeface="Comic Sans MS" panose="030F0702030302020204" pitchFamily="66" charset="0"/>
              </a:rPr>
              <a:t>，</a:t>
            </a:r>
            <a:r>
              <a:rPr lang="en-US" altLang="zh-CN" sz="2400">
                <a:latin typeface="Comic Sans MS" panose="030F0702030302020204" pitchFamily="66" charset="0"/>
              </a:rPr>
              <a:t>3</a:t>
            </a:r>
            <a:r>
              <a:rPr lang="zh-CN" altLang="en-US" sz="2400">
                <a:latin typeface="Comic Sans MS" panose="030F0702030302020204" pitchFamily="66" charset="0"/>
              </a:rPr>
              <a:t>，</a:t>
            </a:r>
            <a:r>
              <a:rPr lang="en-US" altLang="zh-CN" sz="2400">
                <a:latin typeface="Comic Sans MS" panose="030F0702030302020204" pitchFamily="66" charset="0"/>
              </a:rPr>
              <a:t>4</a:t>
            </a:r>
            <a:r>
              <a:rPr lang="zh-CN" altLang="en-US" sz="2400">
                <a:latin typeface="Comic Sans MS" panose="030F0702030302020204" pitchFamily="66" charset="0"/>
              </a:rPr>
              <a:t>，</a:t>
            </a:r>
            <a:r>
              <a:rPr lang="en-US" altLang="zh-CN" sz="2400">
                <a:latin typeface="Comic Sans MS" panose="030F0702030302020204" pitchFamily="66" charset="0"/>
              </a:rPr>
              <a:t>5</a:t>
            </a:r>
            <a:r>
              <a:rPr lang="zh-CN" altLang="en-US" sz="2400">
                <a:latin typeface="Comic Sans MS" panose="030F0702030302020204" pitchFamily="66" charset="0"/>
              </a:rPr>
              <a:t>，</a:t>
            </a:r>
            <a:r>
              <a:rPr lang="en-US" altLang="zh-CN" sz="2400">
                <a:latin typeface="Comic Sans MS" panose="030F0702030302020204" pitchFamily="66" charset="0"/>
              </a:rPr>
              <a:t>6}</a:t>
            </a:r>
          </a:p>
          <a:p>
            <a:pPr eaLnBrk="1" hangingPunct="1"/>
            <a:endParaRPr lang="en-US" altLang="zh-CN" sz="2400">
              <a:latin typeface="Comic Sans MS" panose="030F0702030302020204" pitchFamily="66" charset="0"/>
            </a:endParaRPr>
          </a:p>
          <a:p>
            <a:pPr eaLnBrk="1" hangingPunct="1"/>
            <a:r>
              <a:rPr lang="zh-CN" altLang="en-US" sz="2400">
                <a:solidFill>
                  <a:srgbClr val="3B3BFF"/>
                </a:solidFill>
                <a:latin typeface="Comic Sans MS" panose="030F0702030302020204" pitchFamily="66" charset="0"/>
              </a:rPr>
              <a:t>如果掷骰子，样本空间是多少？</a:t>
            </a:r>
            <a:endParaRPr lang="en-US" altLang="zh-CN" sz="2400">
              <a:solidFill>
                <a:srgbClr val="3B3BFF"/>
              </a:solidFill>
              <a:latin typeface="Comic Sans MS" panose="030F0702030302020204" pitchFamily="66" charset="0"/>
            </a:endParaRPr>
          </a:p>
        </p:txBody>
      </p:sp>
      <p:pic>
        <p:nvPicPr>
          <p:cNvPr id="21513" name="Picture 7" descr="j0331024[1]">
            <a:extLst>
              <a:ext uri="{FF2B5EF4-FFF2-40B4-BE49-F238E27FC236}">
                <a16:creationId xmlns:a16="http://schemas.microsoft.com/office/drawing/2014/main" id="{8B9DD0A6-3763-43A4-B6A4-19649B8B1D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8650" y="3848100"/>
            <a:ext cx="1816100" cy="180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42090669-3635-4AA0-A2F4-ECA5DD7D9105}"/>
              </a:ext>
            </a:extLst>
          </p:cNvPr>
          <p:cNvSpPr>
            <a:spLocks noChangeArrowheads="1"/>
          </p:cNvSpPr>
          <p:nvPr/>
        </p:nvSpPr>
        <p:spPr bwMode="auto">
          <a:xfrm>
            <a:off x="6126163" y="5468938"/>
            <a:ext cx="17843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a:t>（</a:t>
            </a:r>
            <a:r>
              <a:rPr lang="en-US" altLang="zh-CN"/>
              <a:t>6*6+6</a:t>
            </a:r>
            <a:r>
              <a:rPr lang="zh-CN" altLang="en-US"/>
              <a:t>）</a:t>
            </a:r>
            <a:r>
              <a:rPr lang="en-US" altLang="zh-CN"/>
              <a:t>/2=21</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4C61D-2D2B-481E-8899-47B93F72BA58}"/>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估计有多接近？</a:t>
            </a:r>
          </a:p>
        </p:txBody>
      </p:sp>
      <p:sp>
        <p:nvSpPr>
          <p:cNvPr id="126979" name="Date Placeholder 3">
            <a:extLst>
              <a:ext uri="{FF2B5EF4-FFF2-40B4-BE49-F238E27FC236}">
                <a16:creationId xmlns:a16="http://schemas.microsoft.com/office/drawing/2014/main" id="{2CDB5850-82F4-4281-8641-3C5F73B1191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26980" name="Footer Placeholder 4">
            <a:extLst>
              <a:ext uri="{FF2B5EF4-FFF2-40B4-BE49-F238E27FC236}">
                <a16:creationId xmlns:a16="http://schemas.microsoft.com/office/drawing/2014/main" id="{D896E16D-6FD3-4225-9D07-F228B47BFBE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26981" name="Slide Number Placeholder 5">
            <a:extLst>
              <a:ext uri="{FF2B5EF4-FFF2-40B4-BE49-F238E27FC236}">
                <a16:creationId xmlns:a16="http://schemas.microsoft.com/office/drawing/2014/main" id="{C28F6AE4-3756-4C7D-8B84-92A33FB03E4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60</a:t>
            </a:r>
          </a:p>
        </p:txBody>
      </p:sp>
      <p:sp>
        <p:nvSpPr>
          <p:cNvPr id="21" name="Text Box 6">
            <a:extLst>
              <a:ext uri="{FF2B5EF4-FFF2-40B4-BE49-F238E27FC236}">
                <a16:creationId xmlns:a16="http://schemas.microsoft.com/office/drawing/2014/main" id="{774A6807-0393-495A-AAB6-6DA65E75A75C}"/>
              </a:ext>
            </a:extLst>
          </p:cNvPr>
          <p:cNvSpPr txBox="1">
            <a:spLocks noChangeArrowheads="1"/>
          </p:cNvSpPr>
          <p:nvPr/>
        </p:nvSpPr>
        <p:spPr bwMode="auto">
          <a:xfrm>
            <a:off x="955675" y="1397000"/>
            <a:ext cx="7696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Char char="Ø"/>
            </a:pPr>
            <a:r>
              <a:rPr lang="zh-CN" altLang="en-US" b="1" dirty="0"/>
              <a:t>很难说，但</a:t>
            </a:r>
            <a:r>
              <a:rPr lang="en-US" altLang="zh-CN" b="1" dirty="0"/>
              <a:t>n</a:t>
            </a:r>
            <a:r>
              <a:rPr lang="zh-CN" altLang="en-US" b="1" dirty="0"/>
              <a:t>很重要。</a:t>
            </a:r>
            <a:endParaRPr lang="en-US" altLang="zh-CN" sz="2000" b="1" dirty="0"/>
          </a:p>
        </p:txBody>
      </p:sp>
      <p:sp>
        <p:nvSpPr>
          <p:cNvPr id="22" name="Text Box 7">
            <a:extLst>
              <a:ext uri="{FF2B5EF4-FFF2-40B4-BE49-F238E27FC236}">
                <a16:creationId xmlns:a16="http://schemas.microsoft.com/office/drawing/2014/main" id="{9719A56E-AEC2-4463-BF75-9A5C07FCF83C}"/>
              </a:ext>
            </a:extLst>
          </p:cNvPr>
          <p:cNvSpPr txBox="1">
            <a:spLocks noChangeArrowheads="1"/>
          </p:cNvSpPr>
          <p:nvPr/>
        </p:nvSpPr>
        <p:spPr bwMode="auto">
          <a:xfrm>
            <a:off x="955675" y="2012950"/>
            <a:ext cx="5410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Char char="Ø"/>
            </a:pPr>
            <a:r>
              <a:rPr lang="zh-CN" altLang="en-US" b="1"/>
              <a:t>为什么？</a:t>
            </a:r>
            <a:endParaRPr lang="en-US" altLang="zh-CN" sz="2000" b="1"/>
          </a:p>
        </p:txBody>
      </p:sp>
      <p:graphicFrame>
        <p:nvGraphicFramePr>
          <p:cNvPr id="23" name="Object 8">
            <a:extLst>
              <a:ext uri="{FF2B5EF4-FFF2-40B4-BE49-F238E27FC236}">
                <a16:creationId xmlns:a16="http://schemas.microsoft.com/office/drawing/2014/main" id="{59DC2312-B5B2-4DC1-BB6F-C43F96774C25}"/>
              </a:ext>
            </a:extLst>
          </p:cNvPr>
          <p:cNvGraphicFramePr>
            <a:graphicFrameLocks noChangeAspect="1"/>
          </p:cNvGraphicFramePr>
          <p:nvPr/>
        </p:nvGraphicFramePr>
        <p:xfrm>
          <a:off x="3044825" y="2759075"/>
          <a:ext cx="3732213" cy="998538"/>
        </p:xfrm>
        <a:graphic>
          <a:graphicData uri="http://schemas.openxmlformats.org/presentationml/2006/ole">
            <mc:AlternateContent xmlns:mc="http://schemas.openxmlformats.org/markup-compatibility/2006">
              <mc:Choice xmlns:v="urn:schemas-microsoft-com:vml" Requires="v">
                <p:oleObj spid="_x0000_s127018" name="Equation" r:id="rId4" imgW="1612900" imgH="431800" progId="Equation.DSMT4">
                  <p:embed/>
                </p:oleObj>
              </mc:Choice>
              <mc:Fallback>
                <p:oleObj name="Equation" r:id="rId4" imgW="1612900" imgH="4318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4825" y="2759075"/>
                        <a:ext cx="3732213" cy="99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9">
            <a:extLst>
              <a:ext uri="{FF2B5EF4-FFF2-40B4-BE49-F238E27FC236}">
                <a16:creationId xmlns:a16="http://schemas.microsoft.com/office/drawing/2014/main" id="{56847A52-FEB5-434D-BD53-2307982550B1}"/>
              </a:ext>
            </a:extLst>
          </p:cNvPr>
          <p:cNvGraphicFramePr>
            <a:graphicFrameLocks noChangeAspect="1"/>
          </p:cNvGraphicFramePr>
          <p:nvPr/>
        </p:nvGraphicFramePr>
        <p:xfrm>
          <a:off x="2620963" y="4168775"/>
          <a:ext cx="4730750" cy="1028700"/>
        </p:xfrm>
        <a:graphic>
          <a:graphicData uri="http://schemas.openxmlformats.org/presentationml/2006/ole">
            <mc:AlternateContent xmlns:mc="http://schemas.openxmlformats.org/markup-compatibility/2006">
              <mc:Choice xmlns:v="urn:schemas-microsoft-com:vml" Requires="v">
                <p:oleObj spid="_x0000_s127019" name="Equation" r:id="rId6" imgW="2044700" imgH="444500" progId="Equation.3">
                  <p:embed/>
                </p:oleObj>
              </mc:Choice>
              <mc:Fallback>
                <p:oleObj name="Equation" r:id="rId6" imgW="2044700" imgH="4445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0963" y="4168775"/>
                        <a:ext cx="473075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ssolve">
                                      <p:cBhvr>
                                        <p:cTn id="17" dur="500"/>
                                        <p:tgtEl>
                                          <p:spTgt spid="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B340-C862-4555-85B2-25597279B345}"/>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估计值有多接近？</a:t>
            </a:r>
          </a:p>
        </p:txBody>
      </p:sp>
      <p:sp>
        <p:nvSpPr>
          <p:cNvPr id="129027" name="Date Placeholder 3">
            <a:extLst>
              <a:ext uri="{FF2B5EF4-FFF2-40B4-BE49-F238E27FC236}">
                <a16:creationId xmlns:a16="http://schemas.microsoft.com/office/drawing/2014/main" id="{B8B271A7-9092-45E0-90F7-87E2446FC50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29028" name="Footer Placeholder 4">
            <a:extLst>
              <a:ext uri="{FF2B5EF4-FFF2-40B4-BE49-F238E27FC236}">
                <a16:creationId xmlns:a16="http://schemas.microsoft.com/office/drawing/2014/main" id="{54E61FAE-4C7B-4090-B85F-8E3DEAC78CE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29029" name="Slide Number Placeholder 5">
            <a:extLst>
              <a:ext uri="{FF2B5EF4-FFF2-40B4-BE49-F238E27FC236}">
                <a16:creationId xmlns:a16="http://schemas.microsoft.com/office/drawing/2014/main" id="{49D6FE0F-472C-42AA-9DFC-2CFD9E0A541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61</a:t>
            </a:r>
          </a:p>
        </p:txBody>
      </p:sp>
      <p:sp>
        <p:nvSpPr>
          <p:cNvPr id="21" name="Text Box 6">
            <a:extLst>
              <a:ext uri="{FF2B5EF4-FFF2-40B4-BE49-F238E27FC236}">
                <a16:creationId xmlns:a16="http://schemas.microsoft.com/office/drawing/2014/main" id="{C1F6E699-69BE-4794-8B49-3A5B0E8F2BDF}"/>
              </a:ext>
            </a:extLst>
          </p:cNvPr>
          <p:cNvSpPr txBox="1">
            <a:spLocks noChangeArrowheads="1"/>
          </p:cNvSpPr>
          <p:nvPr/>
        </p:nvSpPr>
        <p:spPr bwMode="auto">
          <a:xfrm>
            <a:off x="955675" y="1397000"/>
            <a:ext cx="10280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Char char="Ø"/>
            </a:pPr>
            <a:r>
              <a:rPr lang="zh-CN" altLang="en-US" b="1"/>
              <a:t>使用样本方差估计总体方差</a:t>
            </a:r>
            <a:endParaRPr lang="en-US" altLang="zh-CN" sz="2000" b="1"/>
          </a:p>
        </p:txBody>
      </p:sp>
      <p:sp>
        <p:nvSpPr>
          <p:cNvPr id="22" name="Text Box 7">
            <a:extLst>
              <a:ext uri="{FF2B5EF4-FFF2-40B4-BE49-F238E27FC236}">
                <a16:creationId xmlns:a16="http://schemas.microsoft.com/office/drawing/2014/main" id="{329FFBD1-6F6D-4545-82FB-E17FD990DAE4}"/>
              </a:ext>
            </a:extLst>
          </p:cNvPr>
          <p:cNvSpPr txBox="1">
            <a:spLocks noChangeArrowheads="1"/>
          </p:cNvSpPr>
          <p:nvPr/>
        </p:nvSpPr>
        <p:spPr bwMode="auto">
          <a:xfrm>
            <a:off x="955675" y="3559175"/>
            <a:ext cx="5410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Char char="Ø"/>
            </a:pPr>
            <a:r>
              <a:rPr lang="zh-CN" altLang="en-US" b="1" dirty="0"/>
              <a:t>样本均值的方差为</a:t>
            </a:r>
            <a:endParaRPr lang="en-US" altLang="zh-CN" sz="2000" b="1" dirty="0"/>
          </a:p>
        </p:txBody>
      </p:sp>
      <p:graphicFrame>
        <p:nvGraphicFramePr>
          <p:cNvPr id="129032" name="Object 15">
            <a:extLst>
              <a:ext uri="{FF2B5EF4-FFF2-40B4-BE49-F238E27FC236}">
                <a16:creationId xmlns:a16="http://schemas.microsoft.com/office/drawing/2014/main" id="{33249905-00F3-4C03-82B4-D87E72FA5CBD}"/>
              </a:ext>
            </a:extLst>
          </p:cNvPr>
          <p:cNvGraphicFramePr>
            <a:graphicFrameLocks noChangeAspect="1"/>
          </p:cNvGraphicFramePr>
          <p:nvPr/>
        </p:nvGraphicFramePr>
        <p:xfrm>
          <a:off x="2568575" y="1952625"/>
          <a:ext cx="3527425" cy="1409700"/>
        </p:xfrm>
        <a:graphic>
          <a:graphicData uri="http://schemas.openxmlformats.org/presentationml/2006/ole">
            <mc:AlternateContent xmlns:mc="http://schemas.openxmlformats.org/markup-compatibility/2006">
              <mc:Choice xmlns:v="urn:schemas-microsoft-com:vml" Requires="v">
                <p:oleObj spid="_x0000_s129066" name="Equation" r:id="rId4" imgW="1524000" imgH="609600" progId="Equation.3">
                  <p:embed/>
                </p:oleObj>
              </mc:Choice>
              <mc:Fallback>
                <p:oleObj name="Equation" r:id="rId4" imgW="1524000" imgH="609600"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8575" y="1952625"/>
                        <a:ext cx="35274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4">
            <a:extLst>
              <a:ext uri="{FF2B5EF4-FFF2-40B4-BE49-F238E27FC236}">
                <a16:creationId xmlns:a16="http://schemas.microsoft.com/office/drawing/2014/main" id="{A065D903-1BD0-45AF-8075-9A0A3D089CC8}"/>
              </a:ext>
            </a:extLst>
          </p:cNvPr>
          <p:cNvGraphicFramePr>
            <a:graphicFrameLocks noChangeAspect="1"/>
          </p:cNvGraphicFramePr>
          <p:nvPr/>
        </p:nvGraphicFramePr>
        <p:xfrm>
          <a:off x="2568575" y="4125913"/>
          <a:ext cx="5376863" cy="1470025"/>
        </p:xfrm>
        <a:graphic>
          <a:graphicData uri="http://schemas.openxmlformats.org/presentationml/2006/ole">
            <mc:AlternateContent xmlns:mc="http://schemas.openxmlformats.org/markup-compatibility/2006">
              <mc:Choice xmlns:v="urn:schemas-microsoft-com:vml" Requires="v">
                <p:oleObj spid="_x0000_s129067" name="Equation" r:id="rId6" imgW="2324100" imgH="635000" progId="Equation.3">
                  <p:embed/>
                </p:oleObj>
              </mc:Choice>
              <mc:Fallback>
                <p:oleObj name="Equation" r:id="rId6" imgW="2324100" imgH="63500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8575" y="4125913"/>
                        <a:ext cx="5376863"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F8B98-B858-434D-A342-16CAD4C4F9B3}"/>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估计值有多接近？</a:t>
            </a:r>
          </a:p>
        </p:txBody>
      </p:sp>
      <p:sp>
        <p:nvSpPr>
          <p:cNvPr id="131075" name="Date Placeholder 3">
            <a:extLst>
              <a:ext uri="{FF2B5EF4-FFF2-40B4-BE49-F238E27FC236}">
                <a16:creationId xmlns:a16="http://schemas.microsoft.com/office/drawing/2014/main" id="{7A924763-B93D-421D-B132-466F4698168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31076" name="Footer Placeholder 4">
            <a:extLst>
              <a:ext uri="{FF2B5EF4-FFF2-40B4-BE49-F238E27FC236}">
                <a16:creationId xmlns:a16="http://schemas.microsoft.com/office/drawing/2014/main" id="{E06418B5-9216-497E-9D14-E5107420C2F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31077" name="Slide Number Placeholder 5">
            <a:extLst>
              <a:ext uri="{FF2B5EF4-FFF2-40B4-BE49-F238E27FC236}">
                <a16:creationId xmlns:a16="http://schemas.microsoft.com/office/drawing/2014/main" id="{41BF5D5F-A74A-4FD0-B9CB-BF3CB1CEBEF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62</a:t>
            </a:r>
          </a:p>
        </p:txBody>
      </p:sp>
      <p:sp>
        <p:nvSpPr>
          <p:cNvPr id="131078" name="Text Box 3">
            <a:extLst>
              <a:ext uri="{FF2B5EF4-FFF2-40B4-BE49-F238E27FC236}">
                <a16:creationId xmlns:a16="http://schemas.microsoft.com/office/drawing/2014/main" id="{DA6D0066-B2B7-45E2-B8A1-1DACAD1CC8C5}"/>
              </a:ext>
            </a:extLst>
          </p:cNvPr>
          <p:cNvSpPr txBox="1">
            <a:spLocks noChangeArrowheads="1"/>
          </p:cNvSpPr>
          <p:nvPr/>
        </p:nvSpPr>
        <p:spPr bwMode="auto">
          <a:xfrm>
            <a:off x="1096963" y="1466850"/>
            <a:ext cx="800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Char char="Ø"/>
            </a:pPr>
            <a:r>
              <a:rPr lang="zh-CN" altLang="en-US" b="1" dirty="0"/>
              <a:t>如果</a:t>
            </a:r>
            <a:r>
              <a:rPr lang="en-US" altLang="zh-CN" b="1" dirty="0"/>
              <a:t> X</a:t>
            </a:r>
            <a:r>
              <a:rPr lang="en-US" altLang="zh-CN" b="1" baseline="-25000" dirty="0"/>
              <a:t>1</a:t>
            </a:r>
            <a:r>
              <a:rPr lang="en-US" altLang="zh-CN" b="1" dirty="0"/>
              <a:t>, X</a:t>
            </a:r>
            <a:r>
              <a:rPr lang="en-US" altLang="zh-CN" b="1" baseline="-25000" dirty="0"/>
              <a:t>2</a:t>
            </a:r>
            <a:r>
              <a:rPr lang="en-US" altLang="zh-CN" b="1" dirty="0"/>
              <a:t>, …, </a:t>
            </a:r>
            <a:r>
              <a:rPr lang="en-US" altLang="zh-CN" b="1" dirty="0" err="1"/>
              <a:t>X</a:t>
            </a:r>
            <a:r>
              <a:rPr lang="en-US" altLang="zh-CN" b="1" baseline="-25000" dirty="0" err="1"/>
              <a:t>n</a:t>
            </a:r>
            <a:r>
              <a:rPr lang="en-US" altLang="zh-CN" b="1" dirty="0"/>
              <a:t> </a:t>
            </a:r>
            <a:r>
              <a:rPr lang="zh-CN" altLang="en-US" b="1" dirty="0"/>
              <a:t>是</a:t>
            </a:r>
            <a:r>
              <a:rPr lang="en-US" altLang="zh-CN" b="1" dirty="0"/>
              <a:t>IID</a:t>
            </a:r>
            <a:r>
              <a:rPr lang="zh-CN" altLang="en-US" b="1" dirty="0"/>
              <a:t>随机变量，那么</a:t>
            </a:r>
            <a:endParaRPr lang="en-US" altLang="zh-CN" sz="2000" b="1" dirty="0"/>
          </a:p>
        </p:txBody>
      </p:sp>
      <p:sp>
        <p:nvSpPr>
          <p:cNvPr id="13" name="Text Box 4">
            <a:extLst>
              <a:ext uri="{FF2B5EF4-FFF2-40B4-BE49-F238E27FC236}">
                <a16:creationId xmlns:a16="http://schemas.microsoft.com/office/drawing/2014/main" id="{ACBC1527-01DA-4D72-B64C-4E551E5FA9AA}"/>
              </a:ext>
            </a:extLst>
          </p:cNvPr>
          <p:cNvSpPr txBox="1">
            <a:spLocks noChangeArrowheads="1"/>
          </p:cNvSpPr>
          <p:nvPr/>
        </p:nvSpPr>
        <p:spPr bwMode="auto">
          <a:xfrm>
            <a:off x="1096963" y="3295650"/>
            <a:ext cx="7696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Char char="Ø"/>
            </a:pPr>
            <a:r>
              <a:rPr lang="zh-CN" altLang="en-US" b="1" dirty="0">
                <a:solidFill>
                  <a:srgbClr val="0000FF"/>
                </a:solidFill>
              </a:rPr>
              <a:t>仿真输出数据（如：路段行程时间）是否为</a:t>
            </a:r>
            <a:r>
              <a:rPr lang="en-US" altLang="zh-CN" b="1" dirty="0">
                <a:solidFill>
                  <a:srgbClr val="0000FF"/>
                </a:solidFill>
              </a:rPr>
              <a:t>IID</a:t>
            </a:r>
            <a:r>
              <a:rPr lang="zh-CN" altLang="en-US" b="1" dirty="0">
                <a:solidFill>
                  <a:srgbClr val="0000FF"/>
                </a:solidFill>
              </a:rPr>
              <a:t>？</a:t>
            </a:r>
            <a:endParaRPr lang="en-US" altLang="zh-CN" sz="2000" b="1" dirty="0">
              <a:solidFill>
                <a:srgbClr val="0000FF"/>
              </a:solidFill>
            </a:endParaRPr>
          </a:p>
        </p:txBody>
      </p:sp>
      <p:graphicFrame>
        <p:nvGraphicFramePr>
          <p:cNvPr id="131080" name="Object 6">
            <a:extLst>
              <a:ext uri="{FF2B5EF4-FFF2-40B4-BE49-F238E27FC236}">
                <a16:creationId xmlns:a16="http://schemas.microsoft.com/office/drawing/2014/main" id="{1C8AF5F1-A7F9-4008-8683-F99F109758B8}"/>
              </a:ext>
            </a:extLst>
          </p:cNvPr>
          <p:cNvGraphicFramePr>
            <a:graphicFrameLocks noChangeAspect="1"/>
          </p:cNvGraphicFramePr>
          <p:nvPr/>
        </p:nvGraphicFramePr>
        <p:xfrm>
          <a:off x="3579813" y="2000250"/>
          <a:ext cx="2470150" cy="1204913"/>
        </p:xfrm>
        <a:graphic>
          <a:graphicData uri="http://schemas.openxmlformats.org/presentationml/2006/ole">
            <mc:AlternateContent xmlns:mc="http://schemas.openxmlformats.org/markup-compatibility/2006">
              <mc:Choice xmlns:v="urn:schemas-microsoft-com:vml" Requires="v">
                <p:oleObj spid="_x0000_s131099" name="Equation" r:id="rId4" imgW="1066800" imgH="520700" progId="Equation.3">
                  <p:embed/>
                </p:oleObj>
              </mc:Choice>
              <mc:Fallback>
                <p:oleObj name="Equation" r:id="rId4" imgW="1066800" imgH="5207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9813" y="2000250"/>
                        <a:ext cx="2470150" cy="120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 Box 7">
            <a:extLst>
              <a:ext uri="{FF2B5EF4-FFF2-40B4-BE49-F238E27FC236}">
                <a16:creationId xmlns:a16="http://schemas.microsoft.com/office/drawing/2014/main" id="{D2977B1A-7FB2-4BC0-9C86-81152BBF8251}"/>
              </a:ext>
            </a:extLst>
          </p:cNvPr>
          <p:cNvSpPr txBox="1">
            <a:spLocks noChangeArrowheads="1"/>
          </p:cNvSpPr>
          <p:nvPr/>
        </p:nvSpPr>
        <p:spPr bwMode="auto">
          <a:xfrm>
            <a:off x="1477963" y="3990071"/>
            <a:ext cx="937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b="1" dirty="0"/>
              <a:t>很可能不是！它们通常是正相关的，即</a:t>
            </a:r>
            <a:r>
              <a:rPr lang="en-US" altLang="zh-CN" b="1" dirty="0">
                <a:sym typeface="Symbol" pitchFamily="18" charset="2"/>
              </a:rPr>
              <a:t></a:t>
            </a:r>
            <a:r>
              <a:rPr lang="en-US" altLang="zh-CN" b="1" baseline="-25000" dirty="0" err="1">
                <a:sym typeface="Symbol" pitchFamily="18" charset="2"/>
              </a:rPr>
              <a:t>ij</a:t>
            </a:r>
            <a:r>
              <a:rPr lang="en-US" altLang="zh-CN" b="1" dirty="0">
                <a:sym typeface="Symbol" pitchFamily="18" charset="2"/>
              </a:rPr>
              <a:t> </a:t>
            </a:r>
            <a:r>
              <a:rPr lang="en-US" altLang="zh-CN" b="1" dirty="0"/>
              <a:t>&gt;0</a:t>
            </a:r>
            <a:r>
              <a:rPr lang="zh-CN" altLang="en-US" b="1" dirty="0"/>
              <a:t>。</a:t>
            </a:r>
            <a:r>
              <a:rPr lang="zh-CN" altLang="en-US" b="1" dirty="0">
                <a:solidFill>
                  <a:srgbClr val="0000FF"/>
                </a:solidFill>
                <a:sym typeface="Symbol" pitchFamily="18" charset="2"/>
              </a:rPr>
              <a:t>这有影响么？</a:t>
            </a:r>
            <a:endParaRPr lang="en-US" altLang="zh-CN" b="1" dirty="0">
              <a:solidFill>
                <a:srgbClr val="0000FF"/>
              </a:solidFill>
              <a:sym typeface="Symbol" panose="05050102010706020507" pitchFamily="18" charset="2"/>
            </a:endParaRPr>
          </a:p>
        </p:txBody>
      </p:sp>
      <p:sp>
        <p:nvSpPr>
          <p:cNvPr id="16" name="Text Box 8">
            <a:extLst>
              <a:ext uri="{FF2B5EF4-FFF2-40B4-BE49-F238E27FC236}">
                <a16:creationId xmlns:a16="http://schemas.microsoft.com/office/drawing/2014/main" id="{A18A0646-AAAF-4846-B638-1336AEB8BE6A}"/>
              </a:ext>
            </a:extLst>
          </p:cNvPr>
          <p:cNvSpPr txBox="1">
            <a:spLocks noChangeArrowheads="1"/>
          </p:cNvSpPr>
          <p:nvPr/>
        </p:nvSpPr>
        <p:spPr bwMode="auto">
          <a:xfrm>
            <a:off x="1477963" y="4603298"/>
            <a:ext cx="10058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b="1" dirty="0"/>
              <a:t>当然。基于</a:t>
            </a:r>
            <a:r>
              <a:rPr lang="en-US" altLang="zh-CN" b="1" dirty="0"/>
              <a:t>IID</a:t>
            </a:r>
            <a:r>
              <a:rPr lang="zh-CN" altLang="en-US" b="1" dirty="0"/>
              <a:t>观测的理论并不直接适用于分析此类数据。</a:t>
            </a:r>
            <a:endParaRPr lang="en-US" altLang="zh-CN" b="1" dirty="0">
              <a:solidFill>
                <a:srgbClr val="0000FF"/>
              </a:solidFill>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BEB74-105D-423F-9BC0-513F7821D866}"/>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仿真输出解释</a:t>
            </a:r>
          </a:p>
        </p:txBody>
      </p:sp>
      <p:sp>
        <p:nvSpPr>
          <p:cNvPr id="133123" name="Date Placeholder 3">
            <a:extLst>
              <a:ext uri="{FF2B5EF4-FFF2-40B4-BE49-F238E27FC236}">
                <a16:creationId xmlns:a16="http://schemas.microsoft.com/office/drawing/2014/main" id="{8C346A1F-9C79-4324-8D98-FB0FA6B6C2E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33124" name="Footer Placeholder 4">
            <a:extLst>
              <a:ext uri="{FF2B5EF4-FFF2-40B4-BE49-F238E27FC236}">
                <a16:creationId xmlns:a16="http://schemas.microsoft.com/office/drawing/2014/main" id="{92E11CAA-F058-49D3-987D-E2E9938F0E6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33125" name="Slide Number Placeholder 5">
            <a:extLst>
              <a:ext uri="{FF2B5EF4-FFF2-40B4-BE49-F238E27FC236}">
                <a16:creationId xmlns:a16="http://schemas.microsoft.com/office/drawing/2014/main" id="{0B561E2D-A2AD-4627-8330-CC8195803C5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63</a:t>
            </a:r>
          </a:p>
        </p:txBody>
      </p:sp>
      <p:sp>
        <p:nvSpPr>
          <p:cNvPr id="133126" name="Text Box 3">
            <a:extLst>
              <a:ext uri="{FF2B5EF4-FFF2-40B4-BE49-F238E27FC236}">
                <a16:creationId xmlns:a16="http://schemas.microsoft.com/office/drawing/2014/main" id="{64D73B3C-6101-4B4A-888B-9A3CF2A95081}"/>
              </a:ext>
            </a:extLst>
          </p:cNvPr>
          <p:cNvSpPr txBox="1">
            <a:spLocks noChangeArrowheads="1"/>
          </p:cNvSpPr>
          <p:nvPr/>
        </p:nvSpPr>
        <p:spPr bwMode="auto">
          <a:xfrm>
            <a:off x="1096963" y="1436688"/>
            <a:ext cx="10448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b="1"/>
              <a:t>由于仿真模型使用随机变量作为输入，因此仿真输出数据本身是随机的。</a:t>
            </a:r>
            <a:endParaRPr lang="en-US" altLang="zh-CN" sz="2000" b="1"/>
          </a:p>
        </p:txBody>
      </p:sp>
      <p:sp>
        <p:nvSpPr>
          <p:cNvPr id="133127" name="Text Box 8">
            <a:extLst>
              <a:ext uri="{FF2B5EF4-FFF2-40B4-BE49-F238E27FC236}">
                <a16:creationId xmlns:a16="http://schemas.microsoft.com/office/drawing/2014/main" id="{4F11A341-9ED3-4936-88D1-AFBA9F7452DC}"/>
              </a:ext>
            </a:extLst>
          </p:cNvPr>
          <p:cNvSpPr txBox="1">
            <a:spLocks noChangeArrowheads="1"/>
          </p:cNvSpPr>
          <p:nvPr/>
        </p:nvSpPr>
        <p:spPr bwMode="auto">
          <a:xfrm>
            <a:off x="1096963" y="2239963"/>
            <a:ext cx="10585450"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b="1" dirty="0">
                <a:latin typeface="Times New Roman" panose="02020603050405020304" pitchFamily="18" charset="0"/>
              </a:rPr>
              <a:t>例</a:t>
            </a:r>
            <a:r>
              <a:rPr lang="en-US" altLang="zh-CN" b="1" dirty="0">
                <a:latin typeface="Times New Roman" panose="02020603050405020304" pitchFamily="18" charset="0"/>
              </a:rPr>
              <a:t>2</a:t>
            </a:r>
            <a:r>
              <a:rPr lang="zh-CN" altLang="en-US" b="1" dirty="0">
                <a:latin typeface="Times New Roman" panose="02020603050405020304" pitchFamily="18" charset="0"/>
              </a:rPr>
              <a:t>：</a:t>
            </a:r>
          </a:p>
          <a:p>
            <a:pPr eaLnBrk="1" hangingPunct="1">
              <a:buFont typeface="Wingdings" panose="05000000000000000000" pitchFamily="2" charset="2"/>
              <a:buNone/>
            </a:pPr>
            <a:r>
              <a:rPr lang="zh-CN" altLang="en-US" dirty="0">
                <a:latin typeface="Times New Roman" panose="02020603050405020304" pitchFamily="18" charset="0"/>
              </a:rPr>
              <a:t> </a:t>
            </a:r>
            <a:r>
              <a:rPr lang="en-US" altLang="zh-CN" dirty="0">
                <a:latin typeface="Times New Roman" panose="02020603050405020304" pitchFamily="18" charset="0"/>
              </a:rPr>
              <a:t>M/M/1 </a:t>
            </a:r>
            <a:r>
              <a:rPr lang="zh-CN" altLang="en-US" dirty="0">
                <a:latin typeface="Times New Roman" panose="02020603050405020304" pitchFamily="18" charset="0"/>
              </a:rPr>
              <a:t>排队系统的 </a:t>
            </a:r>
            <a:r>
              <a:rPr lang="en-US" altLang="zh-CN" dirty="0">
                <a:latin typeface="Times New Roman" panose="02020603050405020304" pitchFamily="18" charset="0"/>
              </a:rPr>
              <a:t>IID </a:t>
            </a:r>
            <a:r>
              <a:rPr lang="zh-CN" altLang="en-US" dirty="0">
                <a:latin typeface="Times New Roman" panose="02020603050405020304" pitchFamily="18" charset="0"/>
              </a:rPr>
              <a:t>到达时间为</a:t>
            </a:r>
            <a:r>
              <a:rPr lang="en-US" altLang="zh-CN" dirty="0">
                <a:latin typeface="Times New Roman" pitchFamily="18" charset="0"/>
              </a:rPr>
              <a:t>A</a:t>
            </a:r>
            <a:r>
              <a:rPr lang="en-US" altLang="zh-CN" baseline="-25000" dirty="0">
                <a:latin typeface="Times New Roman" pitchFamily="18" charset="0"/>
              </a:rPr>
              <a:t>1</a:t>
            </a:r>
            <a:r>
              <a:rPr lang="en-US" altLang="zh-CN" dirty="0">
                <a:latin typeface="Times New Roman" pitchFamily="18" charset="0"/>
              </a:rPr>
              <a:t>, A</a:t>
            </a:r>
            <a:r>
              <a:rPr lang="en-US" altLang="zh-CN" baseline="-25000" dirty="0">
                <a:latin typeface="Times New Roman" pitchFamily="18" charset="0"/>
              </a:rPr>
              <a:t>2</a:t>
            </a:r>
            <a:r>
              <a:rPr lang="en-US" altLang="zh-CN" dirty="0">
                <a:latin typeface="Times New Roman" pitchFamily="18" charset="0"/>
              </a:rPr>
              <a:t>, …, </a:t>
            </a:r>
            <a:r>
              <a:rPr lang="zh-CN" altLang="en-US" dirty="0">
                <a:latin typeface="Times New Roman" pitchFamily="18" charset="0"/>
              </a:rPr>
              <a:t>，</a:t>
            </a:r>
            <a:r>
              <a:rPr lang="en-US" altLang="zh-CN" dirty="0">
                <a:latin typeface="Times New Roman" panose="02020603050405020304" pitchFamily="18" charset="0"/>
              </a:rPr>
              <a:t>IID</a:t>
            </a:r>
            <a:r>
              <a:rPr lang="zh-CN" altLang="en-US" dirty="0">
                <a:latin typeface="Times New Roman" panose="02020603050405020304" pitchFamily="18" charset="0"/>
              </a:rPr>
              <a:t>服务时间为</a:t>
            </a:r>
            <a:r>
              <a:rPr lang="en-US" altLang="zh-CN" dirty="0">
                <a:latin typeface="Times New Roman" pitchFamily="18" charset="0"/>
              </a:rPr>
              <a:t>S</a:t>
            </a:r>
            <a:r>
              <a:rPr lang="en-US" altLang="zh-CN" baseline="-25000" dirty="0">
                <a:latin typeface="Times New Roman" pitchFamily="18" charset="0"/>
              </a:rPr>
              <a:t>1</a:t>
            </a:r>
            <a:r>
              <a:rPr lang="en-US" altLang="zh-CN" dirty="0">
                <a:latin typeface="Times New Roman" pitchFamily="18" charset="0"/>
              </a:rPr>
              <a:t>, S</a:t>
            </a:r>
            <a:r>
              <a:rPr lang="en-US" altLang="zh-CN" baseline="-25000" dirty="0">
                <a:latin typeface="Times New Roman" pitchFamily="18" charset="0"/>
              </a:rPr>
              <a:t>2</a:t>
            </a:r>
            <a:r>
              <a:rPr lang="en-US" altLang="zh-CN" dirty="0">
                <a:latin typeface="Times New Roman" pitchFamily="18" charset="0"/>
              </a:rPr>
              <a:t>, …</a:t>
            </a:r>
            <a:r>
              <a:rPr lang="zh-CN" altLang="en-US" dirty="0">
                <a:latin typeface="Times New Roman" pitchFamily="18" charset="0"/>
              </a:rPr>
              <a:t>，客户以 </a:t>
            </a:r>
            <a:r>
              <a:rPr lang="en-US" altLang="zh-CN" dirty="0">
                <a:latin typeface="Times New Roman" panose="02020603050405020304" pitchFamily="18" charset="0"/>
              </a:rPr>
              <a:t>FIFO </a:t>
            </a:r>
            <a:r>
              <a:rPr lang="zh-CN" altLang="en-US" dirty="0">
                <a:latin typeface="Times New Roman" panose="02020603050405020304" pitchFamily="18" charset="0"/>
              </a:rPr>
              <a:t>方式被服务。相对于产生随机变量</a:t>
            </a:r>
            <a:r>
              <a:rPr lang="en-US" altLang="zh-CN" dirty="0">
                <a:latin typeface="Times New Roman" pitchFamily="18" charset="0"/>
              </a:rPr>
              <a:t>A</a:t>
            </a:r>
            <a:r>
              <a:rPr lang="en-US" altLang="zh-CN" baseline="-25000" dirty="0">
                <a:latin typeface="Times New Roman" pitchFamily="18" charset="0"/>
              </a:rPr>
              <a:t>1</a:t>
            </a:r>
            <a:r>
              <a:rPr lang="en-US" altLang="zh-CN" dirty="0">
                <a:latin typeface="Times New Roman" pitchFamily="18" charset="0"/>
              </a:rPr>
              <a:t>, A</a:t>
            </a:r>
            <a:r>
              <a:rPr lang="en-US" altLang="zh-CN" baseline="-25000" dirty="0">
                <a:latin typeface="Times New Roman" pitchFamily="18" charset="0"/>
              </a:rPr>
              <a:t>2</a:t>
            </a:r>
            <a:r>
              <a:rPr lang="en-US" altLang="zh-CN" dirty="0">
                <a:latin typeface="Times New Roman" pitchFamily="18" charset="0"/>
              </a:rPr>
              <a:t>, … </a:t>
            </a:r>
            <a:r>
              <a:rPr lang="zh-CN" altLang="en-US" dirty="0">
                <a:latin typeface="Times New Roman" pitchFamily="18" charset="0"/>
              </a:rPr>
              <a:t>和</a:t>
            </a:r>
            <a:r>
              <a:rPr lang="en-US" altLang="zh-CN" dirty="0">
                <a:latin typeface="Times New Roman" pitchFamily="18" charset="0"/>
              </a:rPr>
              <a:t> S</a:t>
            </a:r>
            <a:r>
              <a:rPr lang="en-US" altLang="zh-CN" baseline="-25000" dirty="0">
                <a:latin typeface="Times New Roman" pitchFamily="18" charset="0"/>
              </a:rPr>
              <a:t>1</a:t>
            </a:r>
            <a:r>
              <a:rPr lang="en-US" altLang="zh-CN" dirty="0">
                <a:latin typeface="Times New Roman" pitchFamily="18" charset="0"/>
              </a:rPr>
              <a:t>, S</a:t>
            </a:r>
            <a:r>
              <a:rPr lang="en-US" altLang="zh-CN" baseline="-25000" dirty="0">
                <a:latin typeface="Times New Roman" pitchFamily="18" charset="0"/>
              </a:rPr>
              <a:t>2</a:t>
            </a:r>
            <a:r>
              <a:rPr lang="en-US" altLang="zh-CN" dirty="0">
                <a:latin typeface="Times New Roman" pitchFamily="18" charset="0"/>
              </a:rPr>
              <a:t>, …</a:t>
            </a:r>
            <a:r>
              <a:rPr lang="zh-CN" altLang="en-US" dirty="0">
                <a:latin typeface="Times New Roman" panose="02020603050405020304" pitchFamily="18" charset="0"/>
              </a:rPr>
              <a:t>的实验，一个可以定义队列</a:t>
            </a:r>
            <a:r>
              <a:rPr lang="en-US" altLang="zh-CN" dirty="0">
                <a:latin typeface="Times New Roman" pitchFamily="18" charset="0"/>
              </a:rPr>
              <a:t>D</a:t>
            </a:r>
            <a:r>
              <a:rPr lang="en-US" altLang="zh-CN" baseline="-25000" dirty="0">
                <a:latin typeface="Times New Roman" pitchFamily="18" charset="0"/>
              </a:rPr>
              <a:t>1</a:t>
            </a:r>
            <a:r>
              <a:rPr lang="en-US" altLang="zh-CN" dirty="0">
                <a:latin typeface="Times New Roman" pitchFamily="18" charset="0"/>
              </a:rPr>
              <a:t>, D</a:t>
            </a:r>
            <a:r>
              <a:rPr lang="en-US" altLang="zh-CN" baseline="-25000" dirty="0">
                <a:latin typeface="Times New Roman" pitchFamily="18" charset="0"/>
              </a:rPr>
              <a:t>2</a:t>
            </a:r>
            <a:r>
              <a:rPr lang="en-US" altLang="zh-CN" dirty="0">
                <a:latin typeface="Times New Roman" pitchFamily="18" charset="0"/>
              </a:rPr>
              <a:t>, …</a:t>
            </a:r>
            <a:r>
              <a:rPr lang="zh-CN" altLang="en-US" dirty="0">
                <a:latin typeface="Times New Roman" panose="02020603050405020304" pitchFamily="18" charset="0"/>
              </a:rPr>
              <a:t>中延迟的离散随机过程如下：</a:t>
            </a:r>
          </a:p>
          <a:p>
            <a:pPr eaLnBrk="1" hangingPunct="1">
              <a:buFont typeface="Wingdings" panose="05000000000000000000" pitchFamily="2" charset="2"/>
              <a:buNone/>
            </a:pPr>
            <a:r>
              <a:rPr lang="en-US" altLang="zh-CN" dirty="0">
                <a:latin typeface="Times New Roman" pitchFamily="18" charset="0"/>
              </a:rPr>
              <a:t>                          D</a:t>
            </a:r>
            <a:r>
              <a:rPr lang="en-US" altLang="zh-CN" baseline="-25000" dirty="0">
                <a:latin typeface="Times New Roman" pitchFamily="18" charset="0"/>
              </a:rPr>
              <a:t>1</a:t>
            </a:r>
            <a:r>
              <a:rPr lang="en-US" altLang="zh-CN" dirty="0">
                <a:latin typeface="Times New Roman" pitchFamily="18" charset="0"/>
              </a:rPr>
              <a:t> = 0</a:t>
            </a:r>
          </a:p>
          <a:p>
            <a:pPr eaLnBrk="1" hangingPunct="1">
              <a:buFont typeface="Wingdings" panose="05000000000000000000" pitchFamily="2" charset="2"/>
              <a:buNone/>
            </a:pPr>
            <a:r>
              <a:rPr lang="en-US" altLang="zh-CN" dirty="0">
                <a:latin typeface="Times New Roman" pitchFamily="18" charset="0"/>
              </a:rPr>
              <a:t>                          D</a:t>
            </a:r>
            <a:r>
              <a:rPr lang="en-US" altLang="zh-CN" baseline="-25000" dirty="0">
                <a:latin typeface="Times New Roman" pitchFamily="18" charset="0"/>
              </a:rPr>
              <a:t>i+1</a:t>
            </a:r>
            <a:r>
              <a:rPr lang="en-US" altLang="zh-CN" dirty="0">
                <a:latin typeface="Times New Roman" pitchFamily="18" charset="0"/>
              </a:rPr>
              <a:t> = max(D</a:t>
            </a:r>
            <a:r>
              <a:rPr lang="en-US" altLang="zh-CN" baseline="-25000" dirty="0">
                <a:latin typeface="Times New Roman" pitchFamily="18" charset="0"/>
              </a:rPr>
              <a:t>i </a:t>
            </a:r>
            <a:r>
              <a:rPr lang="en-US" altLang="zh-CN" dirty="0">
                <a:latin typeface="Times New Roman" pitchFamily="18" charset="0"/>
              </a:rPr>
              <a:t>+ S</a:t>
            </a:r>
            <a:r>
              <a:rPr lang="en-US" altLang="zh-CN" baseline="-25000" dirty="0">
                <a:latin typeface="Times New Roman" pitchFamily="18" charset="0"/>
              </a:rPr>
              <a:t>i </a:t>
            </a:r>
            <a:r>
              <a:rPr lang="en-US" altLang="zh-CN" dirty="0">
                <a:latin typeface="Times New Roman" pitchFamily="18" charset="0"/>
              </a:rPr>
              <a:t>- A</a:t>
            </a:r>
            <a:r>
              <a:rPr lang="en-US" altLang="zh-CN" baseline="-25000" dirty="0">
                <a:latin typeface="Times New Roman" pitchFamily="18" charset="0"/>
              </a:rPr>
              <a:t>i+1</a:t>
            </a:r>
            <a:r>
              <a:rPr lang="en-US" altLang="zh-CN" dirty="0">
                <a:latin typeface="Times New Roman" pitchFamily="18" charset="0"/>
              </a:rPr>
              <a:t>, 0)</a:t>
            </a:r>
            <a:endParaRPr lang="en-US" altLang="zh-CN" sz="2000" dirty="0">
              <a:latin typeface="Times New Roman" pitchFamily="18" charset="0"/>
            </a:endParaRPr>
          </a:p>
        </p:txBody>
      </p:sp>
      <p:sp>
        <p:nvSpPr>
          <p:cNvPr id="19" name="Rectangle 9">
            <a:extLst>
              <a:ext uri="{FF2B5EF4-FFF2-40B4-BE49-F238E27FC236}">
                <a16:creationId xmlns:a16="http://schemas.microsoft.com/office/drawing/2014/main" id="{EF09445C-E153-42D6-A81A-C24A624898D0}"/>
              </a:ext>
            </a:extLst>
          </p:cNvPr>
          <p:cNvSpPr>
            <a:spLocks noChangeArrowheads="1"/>
          </p:cNvSpPr>
          <p:nvPr/>
        </p:nvSpPr>
        <p:spPr bwMode="auto">
          <a:xfrm>
            <a:off x="1096963" y="4770438"/>
            <a:ext cx="25587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b="1" dirty="0">
                <a:solidFill>
                  <a:srgbClr val="3B3BFF"/>
                </a:solidFill>
                <a:latin typeface="Times New Roman" pitchFamily="18" charset="0"/>
                <a:ea typeface="宋体" panose="02010600030101010101" pitchFamily="2" charset="-122"/>
              </a:rPr>
              <a:t>D</a:t>
            </a:r>
            <a:r>
              <a:rPr lang="en-US" altLang="zh-CN" b="1" baseline="-25000" dirty="0">
                <a:solidFill>
                  <a:srgbClr val="3B3BFF"/>
                </a:solidFill>
                <a:latin typeface="Times New Roman" pitchFamily="18" charset="0"/>
                <a:ea typeface="宋体" panose="02010600030101010101" pitchFamily="2" charset="-122"/>
              </a:rPr>
              <a:t>i+1</a:t>
            </a:r>
            <a:r>
              <a:rPr lang="zh-CN" altLang="en-US" b="1" dirty="0">
                <a:solidFill>
                  <a:srgbClr val="3B3BFF"/>
                </a:solidFill>
                <a:latin typeface="Times New Roman" panose="02020603050405020304" pitchFamily="18" charset="0"/>
                <a:ea typeface="宋体" panose="02010600030101010101" pitchFamily="2" charset="-122"/>
              </a:rPr>
              <a:t>和</a:t>
            </a:r>
            <a:r>
              <a:rPr lang="en-US" altLang="zh-CN" b="1" dirty="0">
                <a:solidFill>
                  <a:srgbClr val="3B3BFF"/>
                </a:solidFill>
                <a:latin typeface="Times New Roman" pitchFamily="18" charset="0"/>
                <a:ea typeface="宋体" panose="02010600030101010101" pitchFamily="2" charset="-122"/>
              </a:rPr>
              <a:t>D</a:t>
            </a:r>
            <a:r>
              <a:rPr lang="en-US" altLang="zh-CN" b="1" baseline="-25000" dirty="0">
                <a:solidFill>
                  <a:srgbClr val="3B3BFF"/>
                </a:solidFill>
                <a:latin typeface="Times New Roman" pitchFamily="18" charset="0"/>
                <a:ea typeface="宋体" panose="02010600030101010101" pitchFamily="2" charset="-122"/>
              </a:rPr>
              <a:t>i+1</a:t>
            </a:r>
            <a:r>
              <a:rPr lang="zh-CN" altLang="en-US" b="1" dirty="0">
                <a:solidFill>
                  <a:srgbClr val="3B3BFF"/>
                </a:solidFill>
                <a:latin typeface="Times New Roman" panose="02020603050405020304" pitchFamily="18" charset="0"/>
                <a:ea typeface="宋体" panose="02010600030101010101" pitchFamily="2" charset="-122"/>
              </a:rPr>
              <a:t>是独立的吗？</a:t>
            </a:r>
            <a:endParaRPr lang="en-US" altLang="zh-CN" b="1" dirty="0">
              <a:solidFill>
                <a:srgbClr val="3B3BFF"/>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6C9AD-BAC1-48E4-BBA6-1A8D95C621A4}"/>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仿真输出解释</a:t>
            </a:r>
          </a:p>
        </p:txBody>
      </p:sp>
      <p:sp>
        <p:nvSpPr>
          <p:cNvPr id="135171" name="Date Placeholder 3">
            <a:extLst>
              <a:ext uri="{FF2B5EF4-FFF2-40B4-BE49-F238E27FC236}">
                <a16:creationId xmlns:a16="http://schemas.microsoft.com/office/drawing/2014/main" id="{A5DAEE96-357D-4946-A72E-C8C5166B4BB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35172" name="Footer Placeholder 4">
            <a:extLst>
              <a:ext uri="{FF2B5EF4-FFF2-40B4-BE49-F238E27FC236}">
                <a16:creationId xmlns:a16="http://schemas.microsoft.com/office/drawing/2014/main" id="{612C6C5D-4873-40D0-8482-56E06BF8F52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35173" name="Slide Number Placeholder 5">
            <a:extLst>
              <a:ext uri="{FF2B5EF4-FFF2-40B4-BE49-F238E27FC236}">
                <a16:creationId xmlns:a16="http://schemas.microsoft.com/office/drawing/2014/main" id="{46A22375-26E2-442F-A5DE-A41469C9064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64</a:t>
            </a:r>
          </a:p>
        </p:txBody>
      </p:sp>
      <p:sp>
        <p:nvSpPr>
          <p:cNvPr id="135174" name="Text Box 3">
            <a:extLst>
              <a:ext uri="{FF2B5EF4-FFF2-40B4-BE49-F238E27FC236}">
                <a16:creationId xmlns:a16="http://schemas.microsoft.com/office/drawing/2014/main" id="{3731F9CC-6547-45D1-AFB6-2DC0ABFDD2E3}"/>
              </a:ext>
            </a:extLst>
          </p:cNvPr>
          <p:cNvSpPr txBox="1">
            <a:spLocks noChangeArrowheads="1"/>
          </p:cNvSpPr>
          <p:nvPr/>
        </p:nvSpPr>
        <p:spPr bwMode="auto">
          <a:xfrm>
            <a:off x="1096963" y="1554163"/>
            <a:ext cx="10558462"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Char char="Ø"/>
            </a:pPr>
            <a:r>
              <a:rPr lang="zh-CN" altLang="en-US" b="1" dirty="0"/>
              <a:t>仿真系统将输入的随机变量映射到感兴趣的输出</a:t>
            </a:r>
            <a:r>
              <a:rPr lang="zh-CN" altLang="en-US" b="1" i="1" dirty="0">
                <a:solidFill>
                  <a:schemeClr val="accent2"/>
                </a:solidFill>
                <a:latin typeface="+mn-lt"/>
              </a:rPr>
              <a:t>随机过程</a:t>
            </a:r>
            <a:r>
              <a:rPr lang="zh-CN" altLang="en-US" b="1" dirty="0"/>
              <a:t>中。</a:t>
            </a:r>
          </a:p>
          <a:p>
            <a:pPr eaLnBrk="1" hangingPunct="1"/>
            <a:endParaRPr lang="zh-CN" altLang="en-US" b="1" dirty="0"/>
          </a:p>
          <a:p>
            <a:pPr eaLnBrk="1" hangingPunct="1">
              <a:buFont typeface="Wingdings" panose="05000000000000000000" pitchFamily="2" charset="2"/>
              <a:buChar char="Ø"/>
            </a:pPr>
            <a:r>
              <a:rPr lang="zh-CN" altLang="en-US" b="1" i="1" dirty="0">
                <a:solidFill>
                  <a:schemeClr val="accent2"/>
                </a:solidFill>
              </a:rPr>
              <a:t>随机过程</a:t>
            </a:r>
            <a:r>
              <a:rPr lang="zh-CN" altLang="en-US" b="1" dirty="0"/>
              <a:t>是随时间顺序排列的“相似”随机变量的集合，它们都定义在一个公共样本空间上。</a:t>
            </a:r>
          </a:p>
          <a:p>
            <a:pPr eaLnBrk="1" hangingPunct="1"/>
            <a:endParaRPr lang="zh-CN" altLang="en-US" b="1" dirty="0"/>
          </a:p>
          <a:p>
            <a:pPr eaLnBrk="1" hangingPunct="1">
              <a:buFont typeface="Wingdings" panose="05000000000000000000" pitchFamily="2" charset="2"/>
              <a:buChar char="Ø"/>
            </a:pPr>
            <a:r>
              <a:rPr lang="zh-CN" altLang="en-US" b="1" dirty="0"/>
              <a:t>如果集合是</a:t>
            </a:r>
            <a:r>
              <a:rPr lang="en-US" altLang="zh-CN" b="1" dirty="0"/>
              <a:t>X</a:t>
            </a:r>
            <a:r>
              <a:rPr lang="en-US" altLang="zh-CN" b="1" baseline="-25000" dirty="0"/>
              <a:t>1</a:t>
            </a:r>
            <a:r>
              <a:rPr lang="en-US" altLang="zh-CN" b="1" dirty="0"/>
              <a:t>, X</a:t>
            </a:r>
            <a:r>
              <a:rPr lang="en-US" altLang="zh-CN" b="1" baseline="-25000" dirty="0"/>
              <a:t>2</a:t>
            </a:r>
            <a:r>
              <a:rPr lang="en-US" altLang="zh-CN" b="1" dirty="0"/>
              <a:t>, …</a:t>
            </a:r>
            <a:r>
              <a:rPr lang="zh-CN" altLang="en-US" b="1" dirty="0"/>
              <a:t>，那么它就是一个离散时间随机过程。</a:t>
            </a:r>
          </a:p>
          <a:p>
            <a:pPr eaLnBrk="1" hangingPunct="1"/>
            <a:endParaRPr lang="zh-CN" altLang="en-US" b="1" dirty="0"/>
          </a:p>
          <a:p>
            <a:pPr eaLnBrk="1" hangingPunct="1">
              <a:buFont typeface="Wingdings" panose="05000000000000000000" pitchFamily="2" charset="2"/>
              <a:buChar char="Ø"/>
            </a:pPr>
            <a:r>
              <a:rPr lang="zh-CN" altLang="en-US" b="1" dirty="0"/>
              <a:t>如果集合是</a:t>
            </a:r>
            <a:r>
              <a:rPr lang="en-US" altLang="zh-CN" b="1" dirty="0"/>
              <a:t>{X(t), t</a:t>
            </a:r>
            <a:r>
              <a:rPr lang="en-US" altLang="zh-CN" b="1" dirty="0">
                <a:sym typeface="Symbol" pitchFamily="18" charset="2"/>
              </a:rPr>
              <a:t>0}</a:t>
            </a:r>
            <a:r>
              <a:rPr lang="zh-CN" altLang="en-US" b="1" dirty="0">
                <a:sym typeface="Symbol" pitchFamily="18" charset="2"/>
              </a:rPr>
              <a:t>，</a:t>
            </a:r>
            <a:r>
              <a:rPr lang="zh-CN" altLang="en-US" b="1" dirty="0"/>
              <a:t>那么它就是一个连续时间随机过程。</a:t>
            </a:r>
            <a:endParaRPr lang="en-US" altLang="zh-CN" sz="2000" b="1" dirty="0">
              <a:sym typeface="Symbol" panose="05050102010706020507" pitchFamily="18" charset="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54AB6-AD0E-44F3-A820-A0E99E7FB28B}"/>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仿真输出解释</a:t>
            </a:r>
          </a:p>
        </p:txBody>
      </p:sp>
      <p:sp>
        <p:nvSpPr>
          <p:cNvPr id="137219" name="Date Placeholder 3">
            <a:extLst>
              <a:ext uri="{FF2B5EF4-FFF2-40B4-BE49-F238E27FC236}">
                <a16:creationId xmlns:a16="http://schemas.microsoft.com/office/drawing/2014/main" id="{98538216-569B-4C15-962D-0F561173658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37220" name="Footer Placeholder 4">
            <a:extLst>
              <a:ext uri="{FF2B5EF4-FFF2-40B4-BE49-F238E27FC236}">
                <a16:creationId xmlns:a16="http://schemas.microsoft.com/office/drawing/2014/main" id="{98412FC7-3A04-4D47-B6AE-AB0FE073506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37221" name="Slide Number Placeholder 5">
            <a:extLst>
              <a:ext uri="{FF2B5EF4-FFF2-40B4-BE49-F238E27FC236}">
                <a16:creationId xmlns:a16="http://schemas.microsoft.com/office/drawing/2014/main" id="{B744329B-E3EA-43E2-A9A7-72A318A9ECE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65</a:t>
            </a:r>
          </a:p>
        </p:txBody>
      </p:sp>
      <p:sp>
        <p:nvSpPr>
          <p:cNvPr id="137222" name="Text Box 3">
            <a:extLst>
              <a:ext uri="{FF2B5EF4-FFF2-40B4-BE49-F238E27FC236}">
                <a16:creationId xmlns:a16="http://schemas.microsoft.com/office/drawing/2014/main" id="{41482B21-F263-45A3-A663-923C2660783C}"/>
              </a:ext>
            </a:extLst>
          </p:cNvPr>
          <p:cNvSpPr txBox="1">
            <a:spLocks noChangeArrowheads="1"/>
          </p:cNvSpPr>
          <p:nvPr/>
        </p:nvSpPr>
        <p:spPr bwMode="auto">
          <a:xfrm>
            <a:off x="1096963" y="1390650"/>
            <a:ext cx="104489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b="1" dirty="0"/>
              <a:t>在概率数学中，随机过程是可以用概率分布描述的过程。</a:t>
            </a:r>
          </a:p>
          <a:p>
            <a:pPr eaLnBrk="1" hangingPunct="1">
              <a:buFont typeface="Wingdings" panose="05000000000000000000" pitchFamily="2" charset="2"/>
              <a:buNone/>
            </a:pPr>
            <a:endParaRPr lang="zh-CN" altLang="en-US" b="1" dirty="0"/>
          </a:p>
          <a:p>
            <a:pPr eaLnBrk="1" hangingPunct="1"/>
            <a:r>
              <a:rPr lang="zh-CN" altLang="en-US" b="1" dirty="0">
                <a:solidFill>
                  <a:srgbClr val="0000FF"/>
                </a:solidFill>
                <a:latin typeface="+mn-lt"/>
              </a:rPr>
              <a:t>仿真输出数据遵循哪种随机过程？</a:t>
            </a:r>
            <a:endParaRPr lang="en-US" altLang="zh-CN" b="1" dirty="0">
              <a:solidFill>
                <a:srgbClr val="0000FF"/>
              </a:solidFill>
              <a:latin typeface="+mn-lt"/>
            </a:endParaRPr>
          </a:p>
        </p:txBody>
      </p:sp>
      <p:sp>
        <p:nvSpPr>
          <p:cNvPr id="8" name="Text Box 4">
            <a:extLst>
              <a:ext uri="{FF2B5EF4-FFF2-40B4-BE49-F238E27FC236}">
                <a16:creationId xmlns:a16="http://schemas.microsoft.com/office/drawing/2014/main" id="{42712717-E6DB-4D44-8E53-95ACC2E6A4FC}"/>
              </a:ext>
            </a:extLst>
          </p:cNvPr>
          <p:cNvSpPr txBox="1">
            <a:spLocks noChangeArrowheads="1"/>
          </p:cNvSpPr>
          <p:nvPr/>
        </p:nvSpPr>
        <p:spPr bwMode="auto">
          <a:xfrm>
            <a:off x="1096963" y="3239350"/>
            <a:ext cx="104489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b="1" dirty="0"/>
              <a:t>要视情况而定。然而，我们确实需要做出假设对仿真输出数据进行统计分析。</a:t>
            </a:r>
          </a:p>
          <a:p>
            <a:pPr eaLnBrk="1" hangingPunct="1">
              <a:buFont typeface="Wingdings" panose="05000000000000000000" pitchFamily="2" charset="2"/>
              <a:buNone/>
            </a:pPr>
            <a:endParaRPr lang="zh-CN" altLang="en-US" b="1" dirty="0"/>
          </a:p>
          <a:p>
            <a:pPr eaLnBrk="1" hangingPunct="1">
              <a:buFont typeface="Wingdings" panose="05000000000000000000" pitchFamily="2" charset="2"/>
              <a:buNone/>
            </a:pPr>
            <a:r>
              <a:rPr lang="zh-CN" altLang="en-US" b="1" dirty="0"/>
              <a:t>该假设在实践中可能并不完全正确。</a:t>
            </a: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C24F-A6FA-450F-A8B3-D80605CA8268}"/>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仿真输出解释</a:t>
            </a:r>
          </a:p>
        </p:txBody>
      </p:sp>
      <p:sp>
        <p:nvSpPr>
          <p:cNvPr id="139267" name="Date Placeholder 3">
            <a:extLst>
              <a:ext uri="{FF2B5EF4-FFF2-40B4-BE49-F238E27FC236}">
                <a16:creationId xmlns:a16="http://schemas.microsoft.com/office/drawing/2014/main" id="{EDAF1271-B032-4773-864E-7AB30559B39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39268" name="Footer Placeholder 4">
            <a:extLst>
              <a:ext uri="{FF2B5EF4-FFF2-40B4-BE49-F238E27FC236}">
                <a16:creationId xmlns:a16="http://schemas.microsoft.com/office/drawing/2014/main" id="{45B47F68-0FC4-4E85-AAEB-1B1349969D9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39269" name="Slide Number Placeholder 5">
            <a:extLst>
              <a:ext uri="{FF2B5EF4-FFF2-40B4-BE49-F238E27FC236}">
                <a16:creationId xmlns:a16="http://schemas.microsoft.com/office/drawing/2014/main" id="{12B944EF-4A51-4A4F-A77F-4C13E990DE9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66</a:t>
            </a:r>
          </a:p>
        </p:txBody>
      </p:sp>
      <p:sp>
        <p:nvSpPr>
          <p:cNvPr id="139270" name="Text Box 3">
            <a:extLst>
              <a:ext uri="{FF2B5EF4-FFF2-40B4-BE49-F238E27FC236}">
                <a16:creationId xmlns:a16="http://schemas.microsoft.com/office/drawing/2014/main" id="{19161E91-AAD4-497A-8C16-8017DD6FE72D}"/>
              </a:ext>
            </a:extLst>
          </p:cNvPr>
          <p:cNvSpPr txBox="1">
            <a:spLocks noChangeArrowheads="1"/>
          </p:cNvSpPr>
          <p:nvPr/>
        </p:nvSpPr>
        <p:spPr bwMode="auto">
          <a:xfrm>
            <a:off x="1096963" y="1371600"/>
            <a:ext cx="10326687"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b="1" dirty="0"/>
              <a:t>通常，假设仿真输出数据遵循</a:t>
            </a:r>
            <a:r>
              <a:rPr lang="zh-CN" altLang="en-US" b="1" dirty="0">
                <a:solidFill>
                  <a:schemeClr val="accent2"/>
                </a:solidFill>
                <a:latin typeface="+mn-lt"/>
              </a:rPr>
              <a:t>协方差平稳</a:t>
            </a:r>
            <a:r>
              <a:rPr lang="zh-CN" altLang="en-US" b="1" dirty="0"/>
              <a:t>的随机过程。</a:t>
            </a:r>
            <a:endParaRPr lang="en-US" altLang="zh-CN" b="1" dirty="0"/>
          </a:p>
          <a:p>
            <a:pPr eaLnBrk="1" hangingPunct="1">
              <a:buFont typeface="Wingdings" pitchFamily="2" charset="2"/>
              <a:buChar char="Ø"/>
            </a:pPr>
            <a:endParaRPr lang="en-US" altLang="zh-CN" b="1" dirty="0"/>
          </a:p>
          <a:p>
            <a:pPr eaLnBrk="1" hangingPunct="1">
              <a:buFont typeface="Wingdings" pitchFamily="2" charset="2"/>
              <a:buChar char="Ø"/>
            </a:pPr>
            <a:r>
              <a:rPr lang="en-US" altLang="zh-CN" b="1" dirty="0"/>
              <a:t> </a:t>
            </a:r>
            <a:r>
              <a:rPr lang="zh-CN" altLang="en-US" b="1" dirty="0"/>
              <a:t>一个离散时间随机过程</a:t>
            </a:r>
            <a:r>
              <a:rPr lang="en-US" altLang="zh-CN" b="1" dirty="0"/>
              <a:t>X</a:t>
            </a:r>
            <a:r>
              <a:rPr lang="en-US" altLang="zh-CN" b="1" baseline="-25000" dirty="0"/>
              <a:t>1</a:t>
            </a:r>
            <a:r>
              <a:rPr lang="en-US" altLang="zh-CN" b="1" dirty="0"/>
              <a:t>, X</a:t>
            </a:r>
            <a:r>
              <a:rPr lang="en-US" altLang="zh-CN" b="1" baseline="-25000" dirty="0"/>
              <a:t>2</a:t>
            </a:r>
            <a:r>
              <a:rPr lang="en-US" altLang="zh-CN" b="1" dirty="0"/>
              <a:t>, … </a:t>
            </a:r>
            <a:r>
              <a:rPr lang="zh-CN" altLang="en-US" b="1" dirty="0"/>
              <a:t>是协方差平稳的，如果</a:t>
            </a:r>
            <a:r>
              <a:rPr lang="en-US" altLang="zh-CN" b="1" dirty="0"/>
              <a:t>:</a:t>
            </a:r>
          </a:p>
          <a:p>
            <a:pPr eaLnBrk="1" hangingPunct="1">
              <a:buFont typeface="Wingdings" panose="05000000000000000000" pitchFamily="2" charset="2"/>
              <a:buNone/>
            </a:pPr>
            <a:r>
              <a:rPr lang="en-US" altLang="zh-CN" b="1" dirty="0">
                <a:sym typeface="Symbol" pitchFamily="18" charset="2"/>
              </a:rPr>
              <a:t>  </a:t>
            </a:r>
            <a:r>
              <a:rPr lang="en-US" altLang="zh-CN" dirty="0">
                <a:sym typeface="Symbol" pitchFamily="18" charset="2"/>
              </a:rPr>
              <a:t>µ</a:t>
            </a:r>
            <a:r>
              <a:rPr lang="en-US" altLang="zh-CN" baseline="-25000" dirty="0" err="1">
                <a:sym typeface="Symbol" pitchFamily="18" charset="2"/>
              </a:rPr>
              <a:t>i</a:t>
            </a:r>
            <a:r>
              <a:rPr lang="en-US" altLang="zh-CN" dirty="0">
                <a:sym typeface="Symbol" pitchFamily="18" charset="2"/>
              </a:rPr>
              <a:t> = µ   for </a:t>
            </a:r>
            <a:r>
              <a:rPr lang="en-US" altLang="zh-CN" dirty="0" err="1">
                <a:sym typeface="Symbol" pitchFamily="18" charset="2"/>
              </a:rPr>
              <a:t>i</a:t>
            </a:r>
            <a:r>
              <a:rPr lang="en-US" altLang="zh-CN" dirty="0">
                <a:sym typeface="Symbol" pitchFamily="18" charset="2"/>
              </a:rPr>
              <a:t>=1, 2, … and - &lt; µ &lt;  </a:t>
            </a:r>
          </a:p>
          <a:p>
            <a:pPr eaLnBrk="1" hangingPunct="1">
              <a:buFont typeface="Wingdings" panose="05000000000000000000" pitchFamily="2" charset="2"/>
              <a:buNone/>
            </a:pPr>
            <a:r>
              <a:rPr lang="en-US" altLang="zh-CN" dirty="0">
                <a:sym typeface="Symbol" pitchFamily="18" charset="2"/>
              </a:rPr>
              <a:t>   </a:t>
            </a:r>
            <a:r>
              <a:rPr lang="en-US" altLang="zh-CN" baseline="-25000" dirty="0">
                <a:sym typeface="Symbol" pitchFamily="18" charset="2"/>
              </a:rPr>
              <a:t>I</a:t>
            </a:r>
            <a:r>
              <a:rPr lang="en-US" altLang="zh-CN" dirty="0">
                <a:sym typeface="Symbol" pitchFamily="18" charset="2"/>
              </a:rPr>
              <a:t> =    for </a:t>
            </a:r>
            <a:r>
              <a:rPr lang="en-US" altLang="zh-CN" dirty="0" err="1">
                <a:sym typeface="Symbol" pitchFamily="18" charset="2"/>
              </a:rPr>
              <a:t>i</a:t>
            </a:r>
            <a:r>
              <a:rPr lang="en-US" altLang="zh-CN" dirty="0">
                <a:sym typeface="Symbol" pitchFamily="18" charset="2"/>
              </a:rPr>
              <a:t>=1, 2, … and </a:t>
            </a:r>
            <a:r>
              <a:rPr lang="en-US" altLang="zh-CN" baseline="30000" dirty="0">
                <a:sym typeface="Symbol" pitchFamily="18" charset="2"/>
              </a:rPr>
              <a:t>2</a:t>
            </a:r>
            <a:r>
              <a:rPr lang="en-US" altLang="zh-CN" dirty="0">
                <a:sym typeface="Symbol" pitchFamily="18" charset="2"/>
              </a:rPr>
              <a:t> &lt;    and</a:t>
            </a:r>
          </a:p>
          <a:p>
            <a:pPr eaLnBrk="1" hangingPunct="1">
              <a:buFont typeface="Wingdings" panose="05000000000000000000" pitchFamily="2" charset="2"/>
              <a:buNone/>
            </a:pPr>
            <a:r>
              <a:rPr lang="en-US" altLang="zh-CN" dirty="0">
                <a:sym typeface="Symbol" pitchFamily="18" charset="2"/>
              </a:rPr>
              <a:t>   </a:t>
            </a:r>
            <a:r>
              <a:rPr lang="en-US" altLang="zh-CN" dirty="0" err="1">
                <a:sym typeface="Symbol" pitchFamily="18" charset="2"/>
              </a:rPr>
              <a:t>C</a:t>
            </a:r>
            <a:r>
              <a:rPr lang="en-US" altLang="zh-CN" baseline="-25000" dirty="0" err="1">
                <a:sym typeface="Symbol" pitchFamily="18" charset="2"/>
              </a:rPr>
              <a:t>i,i+j</a:t>
            </a:r>
            <a:r>
              <a:rPr lang="en-US" altLang="zh-CN" dirty="0">
                <a:sym typeface="Symbol" pitchFamily="18" charset="2"/>
              </a:rPr>
              <a:t> = </a:t>
            </a:r>
            <a:r>
              <a:rPr lang="en-US" altLang="zh-CN" dirty="0" err="1">
                <a:sym typeface="Symbol" pitchFamily="18" charset="2"/>
              </a:rPr>
              <a:t>Cov</a:t>
            </a:r>
            <a:r>
              <a:rPr lang="en-US" altLang="zh-CN" dirty="0">
                <a:sym typeface="Symbol" pitchFamily="18" charset="2"/>
              </a:rPr>
              <a:t>(X</a:t>
            </a:r>
            <a:r>
              <a:rPr lang="en-US" altLang="zh-CN" baseline="-25000" dirty="0">
                <a:sym typeface="Symbol" pitchFamily="18" charset="2"/>
              </a:rPr>
              <a:t>i</a:t>
            </a:r>
            <a:r>
              <a:rPr lang="en-US" altLang="zh-CN" dirty="0">
                <a:sym typeface="Symbol" pitchFamily="18" charset="2"/>
              </a:rPr>
              <a:t>, </a:t>
            </a:r>
            <a:r>
              <a:rPr lang="en-US" altLang="zh-CN" dirty="0" err="1">
                <a:sym typeface="Symbol" pitchFamily="18" charset="2"/>
              </a:rPr>
              <a:t>X</a:t>
            </a:r>
            <a:r>
              <a:rPr lang="en-US" altLang="zh-CN" baseline="-25000" dirty="0" err="1">
                <a:sym typeface="Symbol" pitchFamily="18" charset="2"/>
              </a:rPr>
              <a:t>i+j</a:t>
            </a:r>
            <a:r>
              <a:rPr lang="en-US" altLang="zh-CN" dirty="0">
                <a:sym typeface="Symbol" pitchFamily="18" charset="2"/>
              </a:rPr>
              <a:t>) is independent of </a:t>
            </a:r>
            <a:r>
              <a:rPr lang="en-US" altLang="zh-CN" i="1" dirty="0">
                <a:sym typeface="Symbol" pitchFamily="18" charset="2"/>
              </a:rPr>
              <a:t>I</a:t>
            </a:r>
            <a:r>
              <a:rPr lang="en-US" altLang="zh-CN" dirty="0">
                <a:sym typeface="Symbol" pitchFamily="18" charset="2"/>
              </a:rPr>
              <a:t> for j=1,2,…</a:t>
            </a:r>
            <a:endParaRPr lang="en-US" altLang="zh-CN" baseline="-25000" dirty="0">
              <a:sym typeface="Symbol" pitchFamily="18" charset="2"/>
            </a:endParaRPr>
          </a:p>
          <a:p>
            <a:pPr eaLnBrk="1" hangingPunct="1">
              <a:buFont typeface="Wingdings" pitchFamily="2" charset="2"/>
              <a:buChar char="Ø"/>
            </a:pPr>
            <a:endParaRPr lang="en-US" altLang="zh-CN" b="1" dirty="0"/>
          </a:p>
          <a:p>
            <a:pPr eaLnBrk="1" hangingPunct="1">
              <a:buFont typeface="Wingdings" pitchFamily="2" charset="2"/>
              <a:buChar char="Ø"/>
            </a:pPr>
            <a:r>
              <a:rPr lang="en-US" altLang="zh-CN" b="1" dirty="0"/>
              <a:t> </a:t>
            </a:r>
            <a:r>
              <a:rPr lang="zh-CN" altLang="en-US" b="1" dirty="0"/>
              <a:t>对于一个协方差平稳过程：</a:t>
            </a:r>
            <a:endParaRPr lang="en-US" altLang="zh-CN" b="1" dirty="0"/>
          </a:p>
          <a:p>
            <a:pPr eaLnBrk="1" hangingPunct="1">
              <a:buFont typeface="Wingdings" panose="05000000000000000000" pitchFamily="2" charset="2"/>
              <a:buNone/>
            </a:pPr>
            <a:r>
              <a:rPr lang="en-US" altLang="zh-CN" b="1" dirty="0"/>
              <a:t>         </a:t>
            </a:r>
            <a:r>
              <a:rPr lang="en-US" altLang="zh-CN" b="1" dirty="0">
                <a:sym typeface="Symbol" pitchFamily="18" charset="2"/>
              </a:rPr>
              <a:t></a:t>
            </a:r>
            <a:r>
              <a:rPr lang="en-US" altLang="zh-CN" b="1" baseline="-25000" dirty="0" err="1">
                <a:sym typeface="Symbol" pitchFamily="18" charset="2"/>
              </a:rPr>
              <a:t>i,i+j</a:t>
            </a:r>
            <a:r>
              <a:rPr lang="en-US" altLang="zh-CN" b="1" dirty="0">
                <a:sym typeface="Symbol" pitchFamily="18" charset="2"/>
              </a:rPr>
              <a:t> = </a:t>
            </a:r>
            <a:r>
              <a:rPr lang="en-US" altLang="zh-CN" b="1" baseline="-25000" dirty="0">
                <a:sym typeface="Symbol" pitchFamily="18" charset="2"/>
              </a:rPr>
              <a:t>j</a:t>
            </a:r>
          </a:p>
          <a:p>
            <a:pPr eaLnBrk="1" hangingPunct="1">
              <a:buFont typeface="Wingdings" panose="05000000000000000000" pitchFamily="2" charset="2"/>
              <a:buNone/>
            </a:pPr>
            <a:r>
              <a:rPr lang="en-US" altLang="zh-CN" b="1" dirty="0">
                <a:sym typeface="Symbol" pitchFamily="18" charset="2"/>
              </a:rPr>
              <a:t>         </a:t>
            </a:r>
            <a:r>
              <a:rPr lang="en-US" altLang="zh-CN" b="1" dirty="0" err="1">
                <a:sym typeface="Symbol" pitchFamily="18" charset="2"/>
              </a:rPr>
              <a:t>C</a:t>
            </a:r>
            <a:r>
              <a:rPr lang="en-US" altLang="zh-CN" b="1" baseline="-25000" dirty="0" err="1">
                <a:sym typeface="Symbol" pitchFamily="18" charset="2"/>
              </a:rPr>
              <a:t>i,i+j</a:t>
            </a:r>
            <a:r>
              <a:rPr lang="en-US" altLang="zh-CN" b="1" dirty="0">
                <a:sym typeface="Symbol" pitchFamily="18" charset="2"/>
              </a:rPr>
              <a:t>=</a:t>
            </a:r>
            <a:r>
              <a:rPr lang="en-US" altLang="zh-CN" b="1" dirty="0" err="1">
                <a:sym typeface="Symbol" pitchFamily="18" charset="2"/>
              </a:rPr>
              <a:t>C</a:t>
            </a:r>
            <a:r>
              <a:rPr lang="en-US" altLang="zh-CN" b="1" baseline="-25000" dirty="0" err="1">
                <a:sym typeface="Symbol" pitchFamily="18" charset="2"/>
              </a:rPr>
              <a:t>j</a:t>
            </a:r>
            <a:endParaRPr lang="en-US" altLang="zh-CN" b="1" baseline="-25000" dirty="0">
              <a:sym typeface="Symbol" pitchFamily="18" charset="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759E-6575-461C-B52D-66DBE52C306C}"/>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仿真输出解释</a:t>
            </a:r>
          </a:p>
        </p:txBody>
      </p:sp>
      <p:sp>
        <p:nvSpPr>
          <p:cNvPr id="141315" name="Date Placeholder 3">
            <a:extLst>
              <a:ext uri="{FF2B5EF4-FFF2-40B4-BE49-F238E27FC236}">
                <a16:creationId xmlns:a16="http://schemas.microsoft.com/office/drawing/2014/main" id="{3FDF3CCB-C799-4A1E-AF4F-B0F189373A2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41316" name="Footer Placeholder 4">
            <a:extLst>
              <a:ext uri="{FF2B5EF4-FFF2-40B4-BE49-F238E27FC236}">
                <a16:creationId xmlns:a16="http://schemas.microsoft.com/office/drawing/2014/main" id="{8C3D00F9-A3EA-44E8-AAD7-F0C59053CAC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41317" name="Slide Number Placeholder 5">
            <a:extLst>
              <a:ext uri="{FF2B5EF4-FFF2-40B4-BE49-F238E27FC236}">
                <a16:creationId xmlns:a16="http://schemas.microsoft.com/office/drawing/2014/main" id="{13E9F19E-BDD3-49D7-A7C9-3933162E359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67</a:t>
            </a:r>
          </a:p>
        </p:txBody>
      </p:sp>
      <p:sp>
        <p:nvSpPr>
          <p:cNvPr id="141318" name="Text Box 3">
            <a:extLst>
              <a:ext uri="{FF2B5EF4-FFF2-40B4-BE49-F238E27FC236}">
                <a16:creationId xmlns:a16="http://schemas.microsoft.com/office/drawing/2014/main" id="{C9FA2039-3B3E-4E1C-8988-0F0B29AD6CC5}"/>
              </a:ext>
            </a:extLst>
          </p:cNvPr>
          <p:cNvSpPr txBox="1">
            <a:spLocks noChangeArrowheads="1"/>
          </p:cNvSpPr>
          <p:nvPr/>
        </p:nvSpPr>
        <p:spPr bwMode="auto">
          <a:xfrm>
            <a:off x="1096963" y="1409700"/>
            <a:ext cx="8001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b="1" dirty="0"/>
              <a:t>例</a:t>
            </a:r>
            <a:r>
              <a:rPr lang="en-US" altLang="zh-CN" b="1" dirty="0"/>
              <a:t>3</a:t>
            </a:r>
            <a:r>
              <a:rPr lang="zh-CN" altLang="en-US" b="1" dirty="0"/>
              <a:t>：本例遵循例</a:t>
            </a:r>
            <a:r>
              <a:rPr lang="en-US" altLang="zh-CN" b="1" dirty="0"/>
              <a:t>2</a:t>
            </a:r>
            <a:r>
              <a:rPr lang="zh-CN" altLang="en-US" b="1" dirty="0"/>
              <a:t>。</a:t>
            </a:r>
          </a:p>
          <a:p>
            <a:pPr eaLnBrk="1" hangingPunct="1">
              <a:buFont typeface="Wingdings" panose="05000000000000000000" pitchFamily="2" charset="2"/>
              <a:buNone/>
            </a:pPr>
            <a:r>
              <a:rPr lang="zh-CN" altLang="en-US" b="1" dirty="0"/>
              <a:t> </a:t>
            </a:r>
          </a:p>
          <a:p>
            <a:pPr eaLnBrk="1" hangingPunct="1">
              <a:buFont typeface="Wingdings" panose="05000000000000000000" pitchFamily="2" charset="2"/>
              <a:buNone/>
            </a:pPr>
            <a:r>
              <a:rPr lang="zh-CN" altLang="en-US" b="1" dirty="0"/>
              <a:t> </a:t>
            </a:r>
            <a:r>
              <a:rPr lang="en-US" altLang="zh-CN" b="1" dirty="0"/>
              <a:t>M/M/1</a:t>
            </a:r>
            <a:r>
              <a:rPr lang="zh-CN" altLang="en-US" b="1" dirty="0"/>
              <a:t>队列，</a:t>
            </a:r>
            <a:r>
              <a:rPr lang="en-US" altLang="zh-CN" b="1" dirty="0"/>
              <a:t> , </a:t>
            </a:r>
            <a:r>
              <a:rPr lang="en-US" altLang="zh-CN" b="1" dirty="0">
                <a:sym typeface="Symbol" pitchFamily="18" charset="2"/>
              </a:rPr>
              <a:t> = / &lt; 1.</a:t>
            </a:r>
            <a:endParaRPr lang="en-US" altLang="zh-CN" b="1" dirty="0"/>
          </a:p>
        </p:txBody>
      </p:sp>
      <p:pic>
        <p:nvPicPr>
          <p:cNvPr id="141319" name="Picture 5">
            <a:extLst>
              <a:ext uri="{FF2B5EF4-FFF2-40B4-BE49-F238E27FC236}">
                <a16:creationId xmlns:a16="http://schemas.microsoft.com/office/drawing/2014/main" id="{05B23607-A251-406E-8F82-6C972DE535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25" y="2517775"/>
            <a:ext cx="5432425"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FD9C-DDAF-4E11-8565-C256787A8CB1}"/>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仿真输出解释</a:t>
            </a:r>
          </a:p>
        </p:txBody>
      </p:sp>
      <p:sp>
        <p:nvSpPr>
          <p:cNvPr id="143363" name="Date Placeholder 3">
            <a:extLst>
              <a:ext uri="{FF2B5EF4-FFF2-40B4-BE49-F238E27FC236}">
                <a16:creationId xmlns:a16="http://schemas.microsoft.com/office/drawing/2014/main" id="{6B26E479-4CEE-4044-9474-25A72161A7D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43364" name="Footer Placeholder 4">
            <a:extLst>
              <a:ext uri="{FF2B5EF4-FFF2-40B4-BE49-F238E27FC236}">
                <a16:creationId xmlns:a16="http://schemas.microsoft.com/office/drawing/2014/main" id="{B60DAB51-656F-4256-849F-2EA00C80780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43365" name="Slide Number Placeholder 5">
            <a:extLst>
              <a:ext uri="{FF2B5EF4-FFF2-40B4-BE49-F238E27FC236}">
                <a16:creationId xmlns:a16="http://schemas.microsoft.com/office/drawing/2014/main" id="{485C18F9-023B-4606-975B-E1FF5F0429E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68</a:t>
            </a:r>
          </a:p>
        </p:txBody>
      </p:sp>
      <p:sp>
        <p:nvSpPr>
          <p:cNvPr id="143366" name="Text Box 3">
            <a:extLst>
              <a:ext uri="{FF2B5EF4-FFF2-40B4-BE49-F238E27FC236}">
                <a16:creationId xmlns:a16="http://schemas.microsoft.com/office/drawing/2014/main" id="{94089068-7B35-4DA3-97C6-E3B173206F4A}"/>
              </a:ext>
            </a:extLst>
          </p:cNvPr>
          <p:cNvSpPr txBox="1">
            <a:spLocks noChangeArrowheads="1"/>
          </p:cNvSpPr>
          <p:nvPr/>
        </p:nvSpPr>
        <p:spPr bwMode="auto">
          <a:xfrm>
            <a:off x="1147763" y="1238250"/>
            <a:ext cx="800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Char char="Ø"/>
            </a:pPr>
            <a:r>
              <a:rPr lang="zh-CN" altLang="en-US" b="1" dirty="0"/>
              <a:t>对于一个协方差平稳过程，下式仍然成立</a:t>
            </a:r>
            <a:endParaRPr lang="en-US" altLang="zh-CN" b="1" dirty="0"/>
          </a:p>
        </p:txBody>
      </p:sp>
      <p:graphicFrame>
        <p:nvGraphicFramePr>
          <p:cNvPr id="143367" name="Object 4">
            <a:extLst>
              <a:ext uri="{FF2B5EF4-FFF2-40B4-BE49-F238E27FC236}">
                <a16:creationId xmlns:a16="http://schemas.microsoft.com/office/drawing/2014/main" id="{440CE377-3C14-441B-B086-E86DF293C8DA}"/>
              </a:ext>
            </a:extLst>
          </p:cNvPr>
          <p:cNvGraphicFramePr>
            <a:graphicFrameLocks noChangeAspect="1"/>
          </p:cNvGraphicFramePr>
          <p:nvPr>
            <p:extLst>
              <p:ext uri="{D42A27DB-BD31-4B8C-83A1-F6EECF244321}">
                <p14:modId xmlns:p14="http://schemas.microsoft.com/office/powerpoint/2010/main" val="4010471729"/>
              </p:ext>
            </p:extLst>
          </p:nvPr>
        </p:nvGraphicFramePr>
        <p:xfrm>
          <a:off x="3373437" y="1693863"/>
          <a:ext cx="2881313" cy="1000125"/>
        </p:xfrm>
        <a:graphic>
          <a:graphicData uri="http://schemas.openxmlformats.org/presentationml/2006/ole">
            <mc:AlternateContent xmlns:mc="http://schemas.openxmlformats.org/markup-compatibility/2006">
              <mc:Choice xmlns:v="urn:schemas-microsoft-com:vml" Requires="v">
                <p:oleObj spid="_x0000_s143404" name="Equation" r:id="rId4" imgW="1244600" imgH="431800" progId="Equation.3">
                  <p:embed/>
                </p:oleObj>
              </mc:Choice>
              <mc:Fallback>
                <p:oleObj name="Equation" r:id="rId4" imgW="1244600" imgH="431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3437" y="1693863"/>
                        <a:ext cx="28813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68" name="Text Box 5">
            <a:extLst>
              <a:ext uri="{FF2B5EF4-FFF2-40B4-BE49-F238E27FC236}">
                <a16:creationId xmlns:a16="http://schemas.microsoft.com/office/drawing/2014/main" id="{F8120689-9AC6-4619-9BA8-E347072B54FC}"/>
              </a:ext>
            </a:extLst>
          </p:cNvPr>
          <p:cNvSpPr txBox="1">
            <a:spLocks noChangeArrowheads="1"/>
          </p:cNvSpPr>
          <p:nvPr/>
        </p:nvSpPr>
        <p:spPr bwMode="auto">
          <a:xfrm>
            <a:off x="1147763" y="3082925"/>
            <a:ext cx="8001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Char char="Ø"/>
            </a:pPr>
            <a:r>
              <a:rPr lang="zh-CN" altLang="en-US" b="1" dirty="0"/>
              <a:t>然而，</a:t>
            </a:r>
            <a:r>
              <a:rPr lang="zh-CN" altLang="en-US" b="1" dirty="0">
                <a:solidFill>
                  <a:srgbClr val="FF6600"/>
                </a:solidFill>
                <a:latin typeface="+mn-lt"/>
              </a:rPr>
              <a:t>样本方差</a:t>
            </a:r>
            <a:r>
              <a:rPr lang="en-US" altLang="zh-CN" b="1" dirty="0">
                <a:solidFill>
                  <a:srgbClr val="FF6600"/>
                </a:solidFill>
              </a:rPr>
              <a:t>S</a:t>
            </a:r>
            <a:r>
              <a:rPr lang="en-US" altLang="zh-CN" b="1" baseline="30000" dirty="0">
                <a:solidFill>
                  <a:srgbClr val="FF6600"/>
                </a:solidFill>
              </a:rPr>
              <a:t>2</a:t>
            </a:r>
            <a:r>
              <a:rPr lang="en-US" altLang="zh-CN" b="1" dirty="0">
                <a:solidFill>
                  <a:srgbClr val="FF6600"/>
                </a:solidFill>
              </a:rPr>
              <a:t>(n)</a:t>
            </a:r>
            <a:r>
              <a:rPr lang="zh-CN" altLang="en-US" b="1" dirty="0">
                <a:solidFill>
                  <a:srgbClr val="FF6600"/>
                </a:solidFill>
                <a:latin typeface="+mn-lt"/>
              </a:rPr>
              <a:t>不再是</a:t>
            </a:r>
            <a:r>
              <a:rPr lang="en-US" altLang="zh-CN" b="1" dirty="0">
                <a:solidFill>
                  <a:srgbClr val="FF6600"/>
                </a:solidFill>
                <a:sym typeface="Symbol" pitchFamily="18" charset="2"/>
              </a:rPr>
              <a:t></a:t>
            </a:r>
            <a:r>
              <a:rPr lang="en-US" altLang="zh-CN" b="1" baseline="30000" dirty="0">
                <a:solidFill>
                  <a:srgbClr val="FF6600"/>
                </a:solidFill>
                <a:sym typeface="Symbol" pitchFamily="18" charset="2"/>
              </a:rPr>
              <a:t>2</a:t>
            </a:r>
            <a:r>
              <a:rPr lang="zh-CN" altLang="en-US" b="1" dirty="0">
                <a:solidFill>
                  <a:srgbClr val="FF6600"/>
                </a:solidFill>
                <a:latin typeface="+mn-lt"/>
              </a:rPr>
              <a:t>的无偏估计量。</a:t>
            </a:r>
            <a:endParaRPr lang="en-US" altLang="zh-CN" b="1" dirty="0">
              <a:solidFill>
                <a:srgbClr val="FF6600"/>
              </a:solidFill>
              <a:latin typeface="+mn-lt"/>
            </a:endParaRPr>
          </a:p>
          <a:p>
            <a:pPr eaLnBrk="1" hangingPunct="1"/>
            <a:r>
              <a:rPr lang="zh-CN" altLang="en-US" b="1" dirty="0"/>
              <a:t>新的关系是</a:t>
            </a:r>
            <a:endParaRPr lang="en-US" altLang="zh-CN" b="1" baseline="30000" dirty="0">
              <a:sym typeface="Symbol" panose="05050102010706020507" pitchFamily="18" charset="2"/>
            </a:endParaRPr>
          </a:p>
        </p:txBody>
      </p:sp>
      <p:graphicFrame>
        <p:nvGraphicFramePr>
          <p:cNvPr id="143369" name="Object 6">
            <a:extLst>
              <a:ext uri="{FF2B5EF4-FFF2-40B4-BE49-F238E27FC236}">
                <a16:creationId xmlns:a16="http://schemas.microsoft.com/office/drawing/2014/main" id="{801CA2B4-B817-402E-9E8C-4CBD4D9089DE}"/>
              </a:ext>
            </a:extLst>
          </p:cNvPr>
          <p:cNvGraphicFramePr>
            <a:graphicFrameLocks noChangeAspect="1"/>
          </p:cNvGraphicFramePr>
          <p:nvPr>
            <p:extLst>
              <p:ext uri="{D42A27DB-BD31-4B8C-83A1-F6EECF244321}">
                <p14:modId xmlns:p14="http://schemas.microsoft.com/office/powerpoint/2010/main" val="1741602358"/>
              </p:ext>
            </p:extLst>
          </p:nvPr>
        </p:nvGraphicFramePr>
        <p:xfrm>
          <a:off x="2079624" y="3798888"/>
          <a:ext cx="5468938" cy="1030287"/>
        </p:xfrm>
        <a:graphic>
          <a:graphicData uri="http://schemas.openxmlformats.org/presentationml/2006/ole">
            <mc:AlternateContent xmlns:mc="http://schemas.openxmlformats.org/markup-compatibility/2006">
              <mc:Choice xmlns:v="urn:schemas-microsoft-com:vml" Requires="v">
                <p:oleObj spid="_x0000_s143405" name="公式" r:id="rId6" imgW="2362200" imgH="444500" progId="Equation.3">
                  <p:embed/>
                </p:oleObj>
              </mc:Choice>
              <mc:Fallback>
                <p:oleObj name="公式" r:id="rId6" imgW="2362200" imgH="4445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79624" y="3798888"/>
                        <a:ext cx="5468938" cy="103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70" name="Text Box 7">
            <a:extLst>
              <a:ext uri="{FF2B5EF4-FFF2-40B4-BE49-F238E27FC236}">
                <a16:creationId xmlns:a16="http://schemas.microsoft.com/office/drawing/2014/main" id="{65C77770-7073-4555-9825-4B88C4DCF95D}"/>
              </a:ext>
            </a:extLst>
          </p:cNvPr>
          <p:cNvSpPr txBox="1">
            <a:spLocks noChangeArrowheads="1"/>
          </p:cNvSpPr>
          <p:nvPr/>
        </p:nvSpPr>
        <p:spPr bwMode="auto">
          <a:xfrm>
            <a:off x="1147763" y="5064125"/>
            <a:ext cx="800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b="1" dirty="0">
                <a:solidFill>
                  <a:srgbClr val="0000FF"/>
                </a:solidFill>
              </a:rPr>
              <a:t>这个等式告诉我们什么？</a:t>
            </a:r>
            <a:endParaRPr lang="en-US" altLang="zh-CN" b="1" baseline="30000" dirty="0">
              <a:solidFill>
                <a:srgbClr val="0000FF"/>
              </a:solidFill>
              <a:sym typeface="Symbol" panose="05050102010706020507" pitchFamily="18" charset="2"/>
            </a:endParaRPr>
          </a:p>
        </p:txBody>
      </p:sp>
      <p:sp>
        <p:nvSpPr>
          <p:cNvPr id="12" name="文本框 11">
            <a:extLst>
              <a:ext uri="{FF2B5EF4-FFF2-40B4-BE49-F238E27FC236}">
                <a16:creationId xmlns:a16="http://schemas.microsoft.com/office/drawing/2014/main" id="{750F78FB-9EBF-4D03-837D-7BEB1199DFD5}"/>
              </a:ext>
            </a:extLst>
          </p:cNvPr>
          <p:cNvSpPr txBox="1">
            <a:spLocks noChangeArrowheads="1"/>
          </p:cNvSpPr>
          <p:nvPr/>
        </p:nvSpPr>
        <p:spPr bwMode="auto">
          <a:xfrm>
            <a:off x="1147763" y="5619750"/>
            <a:ext cx="97837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b="1" dirty="0"/>
              <a:t>如果用 </a:t>
            </a:r>
            <a:r>
              <a:rPr lang="en-US" altLang="zh-CN" b="1" dirty="0"/>
              <a:t>S</a:t>
            </a:r>
            <a:r>
              <a:rPr lang="en-US" altLang="zh-CN" b="1" baseline="30000" dirty="0"/>
              <a:t>2 </a:t>
            </a:r>
            <a:r>
              <a:rPr lang="zh-CN" altLang="en-US" b="1" dirty="0"/>
              <a:t>来估计仿真输出的方差，可能会导致严重的误差。</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E07D8-5132-4830-A46C-623012E1A157}"/>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仿真输出解释</a:t>
            </a:r>
          </a:p>
        </p:txBody>
      </p:sp>
      <p:sp>
        <p:nvSpPr>
          <p:cNvPr id="145411" name="Date Placeholder 3">
            <a:extLst>
              <a:ext uri="{FF2B5EF4-FFF2-40B4-BE49-F238E27FC236}">
                <a16:creationId xmlns:a16="http://schemas.microsoft.com/office/drawing/2014/main" id="{F676580B-9FDB-4F94-ADCF-C7475E3211B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45412" name="Footer Placeholder 4">
            <a:extLst>
              <a:ext uri="{FF2B5EF4-FFF2-40B4-BE49-F238E27FC236}">
                <a16:creationId xmlns:a16="http://schemas.microsoft.com/office/drawing/2014/main" id="{06833AFC-6D90-42A3-9A23-7DB8D39AD91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45413" name="Slide Number Placeholder 5">
            <a:extLst>
              <a:ext uri="{FF2B5EF4-FFF2-40B4-BE49-F238E27FC236}">
                <a16:creationId xmlns:a16="http://schemas.microsoft.com/office/drawing/2014/main" id="{4313ED1F-0DA6-4338-9003-D94CD642701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69</a:t>
            </a:r>
          </a:p>
        </p:txBody>
      </p:sp>
      <p:sp>
        <p:nvSpPr>
          <p:cNvPr id="145414" name="Text Box 3">
            <a:extLst>
              <a:ext uri="{FF2B5EF4-FFF2-40B4-BE49-F238E27FC236}">
                <a16:creationId xmlns:a16="http://schemas.microsoft.com/office/drawing/2014/main" id="{42410AC3-D050-44F1-A94B-003BC3BE8253}"/>
              </a:ext>
            </a:extLst>
          </p:cNvPr>
          <p:cNvSpPr txBox="1">
            <a:spLocks noChangeArrowheads="1"/>
          </p:cNvSpPr>
          <p:nvPr/>
        </p:nvSpPr>
        <p:spPr bwMode="auto">
          <a:xfrm>
            <a:off x="1096963" y="1533525"/>
            <a:ext cx="10434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Char char="Ø"/>
            </a:pPr>
            <a:r>
              <a:rPr lang="zh-CN" altLang="en-US" b="1"/>
              <a:t>现在我们重新讨论样本均值的方差估计。如果过程是协方差平稳的，那么</a:t>
            </a:r>
            <a:endParaRPr lang="en-US" altLang="zh-CN" b="1"/>
          </a:p>
        </p:txBody>
      </p:sp>
      <p:sp>
        <p:nvSpPr>
          <p:cNvPr id="145415" name="Text Box 5">
            <a:extLst>
              <a:ext uri="{FF2B5EF4-FFF2-40B4-BE49-F238E27FC236}">
                <a16:creationId xmlns:a16="http://schemas.microsoft.com/office/drawing/2014/main" id="{50ED812A-A5BE-4945-9D86-EADD02B545CC}"/>
              </a:ext>
            </a:extLst>
          </p:cNvPr>
          <p:cNvSpPr txBox="1">
            <a:spLocks noChangeArrowheads="1"/>
          </p:cNvSpPr>
          <p:nvPr/>
        </p:nvSpPr>
        <p:spPr bwMode="auto">
          <a:xfrm>
            <a:off x="1096963" y="3514725"/>
            <a:ext cx="1043463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Char char="Ø"/>
            </a:pPr>
            <a:r>
              <a:rPr lang="zh-CN" altLang="en-US" b="1" dirty="0"/>
              <a:t>如果用 </a:t>
            </a:r>
            <a:r>
              <a:rPr lang="en-US" altLang="zh-CN" b="1" dirty="0"/>
              <a:t>S</a:t>
            </a:r>
            <a:r>
              <a:rPr lang="en-US" altLang="zh-CN" b="1" baseline="30000" dirty="0"/>
              <a:t>2</a:t>
            </a:r>
            <a:r>
              <a:rPr lang="en-US" altLang="zh-CN" b="1" dirty="0"/>
              <a:t>(n)/n </a:t>
            </a:r>
            <a:r>
              <a:rPr lang="zh-CN" altLang="en-US" b="1" dirty="0"/>
              <a:t>来估计样本均值的方差，则会出现两种错误：</a:t>
            </a:r>
            <a:endParaRPr lang="en-US" altLang="zh-CN" b="1" dirty="0"/>
          </a:p>
          <a:p>
            <a:pPr eaLnBrk="1" hangingPunct="1"/>
            <a:endParaRPr lang="en-US" altLang="zh-CN" b="1" dirty="0"/>
          </a:p>
          <a:p>
            <a:pPr eaLnBrk="1" hangingPunct="1">
              <a:buFont typeface="Wingdings" pitchFamily="2" charset="2"/>
              <a:buNone/>
            </a:pPr>
            <a:r>
              <a:rPr lang="en-US" altLang="zh-CN" b="1" dirty="0"/>
              <a:t>   (1) </a:t>
            </a:r>
            <a:r>
              <a:rPr lang="zh-CN" altLang="en-US" b="1" dirty="0"/>
              <a:t>用 </a:t>
            </a:r>
            <a:r>
              <a:rPr lang="en-US" altLang="zh-CN" b="1" dirty="0"/>
              <a:t>S</a:t>
            </a:r>
            <a:r>
              <a:rPr lang="en-US" altLang="zh-CN" b="1" baseline="30000" dirty="0"/>
              <a:t>2</a:t>
            </a:r>
            <a:r>
              <a:rPr lang="en-US" altLang="zh-CN" b="1" dirty="0"/>
              <a:t>(n) </a:t>
            </a:r>
            <a:r>
              <a:rPr lang="zh-CN" altLang="en-US" b="1" dirty="0"/>
              <a:t>去估计</a:t>
            </a:r>
            <a:r>
              <a:rPr lang="en-US" altLang="zh-CN" b="1" dirty="0">
                <a:sym typeface="Symbol" pitchFamily="18" charset="2"/>
              </a:rPr>
              <a:t></a:t>
            </a:r>
            <a:r>
              <a:rPr lang="en-US" altLang="zh-CN" b="1" baseline="30000" dirty="0">
                <a:sym typeface="Symbol" pitchFamily="18" charset="2"/>
              </a:rPr>
              <a:t>2</a:t>
            </a:r>
            <a:r>
              <a:rPr lang="zh-CN" altLang="en-US" b="1" dirty="0">
                <a:sym typeface="Symbol" pitchFamily="18" charset="2"/>
              </a:rPr>
              <a:t>的偏差</a:t>
            </a:r>
            <a:endParaRPr lang="en-US" altLang="zh-CN" b="1" dirty="0">
              <a:sym typeface="Symbol" pitchFamily="18" charset="2"/>
            </a:endParaRPr>
          </a:p>
          <a:p>
            <a:pPr eaLnBrk="1" hangingPunct="1">
              <a:buFont typeface="Wingdings" pitchFamily="2" charset="2"/>
              <a:buNone/>
            </a:pPr>
            <a:endParaRPr lang="en-US" altLang="zh-CN" b="1" dirty="0">
              <a:sym typeface="Symbol" pitchFamily="18" charset="2"/>
            </a:endParaRPr>
          </a:p>
          <a:p>
            <a:pPr eaLnBrk="1" hangingPunct="1">
              <a:buFont typeface="Wingdings" pitchFamily="2" charset="2"/>
              <a:buNone/>
            </a:pPr>
            <a:r>
              <a:rPr lang="en-US" altLang="zh-CN" b="1" dirty="0">
                <a:sym typeface="Symbol" pitchFamily="18" charset="2"/>
              </a:rPr>
              <a:t>   (2) a(n)</a:t>
            </a:r>
            <a:r>
              <a:rPr lang="zh-CN" altLang="en-US" b="1" dirty="0">
                <a:sym typeface="Symbol" pitchFamily="18" charset="2"/>
              </a:rPr>
              <a:t>的过失</a:t>
            </a:r>
            <a:r>
              <a:rPr lang="en-US" altLang="zh-CN" b="1" dirty="0">
                <a:sym typeface="Symbol" pitchFamily="18" charset="2"/>
              </a:rPr>
              <a:t>.</a:t>
            </a:r>
            <a:endParaRPr lang="en-US" altLang="zh-CN" b="1" baseline="30000" dirty="0">
              <a:sym typeface="Symbol" panose="05050102010706020507" pitchFamily="18" charset="2"/>
            </a:endParaRPr>
          </a:p>
        </p:txBody>
      </p:sp>
      <p:graphicFrame>
        <p:nvGraphicFramePr>
          <p:cNvPr id="145416" name="Object 8">
            <a:extLst>
              <a:ext uri="{FF2B5EF4-FFF2-40B4-BE49-F238E27FC236}">
                <a16:creationId xmlns:a16="http://schemas.microsoft.com/office/drawing/2014/main" id="{C83388E5-511F-418C-A2EF-1266E0160D35}"/>
              </a:ext>
            </a:extLst>
          </p:cNvPr>
          <p:cNvGraphicFramePr>
            <a:graphicFrameLocks noChangeAspect="1"/>
          </p:cNvGraphicFramePr>
          <p:nvPr/>
        </p:nvGraphicFramePr>
        <p:xfrm>
          <a:off x="1497013" y="2108200"/>
          <a:ext cx="8780462" cy="1058863"/>
        </p:xfrm>
        <a:graphic>
          <a:graphicData uri="http://schemas.openxmlformats.org/presentationml/2006/ole">
            <mc:AlternateContent xmlns:mc="http://schemas.openxmlformats.org/markup-compatibility/2006">
              <mc:Choice xmlns:v="urn:schemas-microsoft-com:vml" Requires="v">
                <p:oleObj spid="_x0000_s145433" name="Equation" r:id="rId4" imgW="2908300" imgH="457200" progId="Equation.3">
                  <p:embed/>
                </p:oleObj>
              </mc:Choice>
              <mc:Fallback>
                <p:oleObj name="Equation" r:id="rId4" imgW="2908300" imgH="4572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7013" y="2108200"/>
                        <a:ext cx="8780462" cy="10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A4496-17D9-4EB5-947A-9D85AFE409EC}"/>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随机变量</a:t>
            </a:r>
          </a:p>
        </p:txBody>
      </p:sp>
      <p:sp>
        <p:nvSpPr>
          <p:cNvPr id="23555" name="Content Placeholder 2">
            <a:extLst>
              <a:ext uri="{FF2B5EF4-FFF2-40B4-BE49-F238E27FC236}">
                <a16:creationId xmlns:a16="http://schemas.microsoft.com/office/drawing/2014/main" id="{332B6E27-2698-4021-96B1-472B27DF24FA}"/>
              </a:ext>
            </a:extLst>
          </p:cNvPr>
          <p:cNvSpPr>
            <a:spLocks noGrp="1"/>
          </p:cNvSpPr>
          <p:nvPr>
            <p:ph idx="1"/>
          </p:nvPr>
        </p:nvSpPr>
        <p:spPr/>
        <p:txBody>
          <a:bodyPr/>
          <a:lstStyle/>
          <a:p>
            <a:pPr eaLnBrk="1" hangingPunct="1"/>
            <a:endParaRPr lang="en-US" altLang="zh-CN"/>
          </a:p>
          <a:p>
            <a:pPr eaLnBrk="1" hangingPunct="1"/>
            <a:endParaRPr lang="en-US" altLang="zh-CN"/>
          </a:p>
        </p:txBody>
      </p:sp>
      <p:sp>
        <p:nvSpPr>
          <p:cNvPr id="23556" name="Date Placeholder 3">
            <a:extLst>
              <a:ext uri="{FF2B5EF4-FFF2-40B4-BE49-F238E27FC236}">
                <a16:creationId xmlns:a16="http://schemas.microsoft.com/office/drawing/2014/main" id="{A6C9E5AA-B65D-4B84-81E5-6E2CFB25F35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23557" name="Footer Placeholder 4">
            <a:extLst>
              <a:ext uri="{FF2B5EF4-FFF2-40B4-BE49-F238E27FC236}">
                <a16:creationId xmlns:a16="http://schemas.microsoft.com/office/drawing/2014/main" id="{001F1EEF-0E09-4162-B22C-5BCD5C506F8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23558" name="Slide Number Placeholder 5">
            <a:extLst>
              <a:ext uri="{FF2B5EF4-FFF2-40B4-BE49-F238E27FC236}">
                <a16:creationId xmlns:a16="http://schemas.microsoft.com/office/drawing/2014/main" id="{96D2BE45-C111-43B4-A7F6-15D3B19F08C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7</a:t>
            </a:r>
          </a:p>
        </p:txBody>
      </p:sp>
      <p:sp>
        <p:nvSpPr>
          <p:cNvPr id="23559" name="Text Box 3">
            <a:extLst>
              <a:ext uri="{FF2B5EF4-FFF2-40B4-BE49-F238E27FC236}">
                <a16:creationId xmlns:a16="http://schemas.microsoft.com/office/drawing/2014/main" id="{56BF6BE3-AEEA-4C7E-93FD-2ED989236BCE}"/>
              </a:ext>
            </a:extLst>
          </p:cNvPr>
          <p:cNvSpPr txBox="1">
            <a:spLocks noChangeArrowheads="1"/>
          </p:cNvSpPr>
          <p:nvPr/>
        </p:nvSpPr>
        <p:spPr bwMode="auto">
          <a:xfrm>
            <a:off x="1096963" y="1468438"/>
            <a:ext cx="102441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Char char="Ø"/>
            </a:pPr>
            <a:r>
              <a:rPr lang="zh-CN" altLang="en-US" sz="2400" b="1"/>
              <a:t>随机变量是一个函数，它在固定条件下为随机试验的所有可能结果指定唯一的数值。</a:t>
            </a:r>
          </a:p>
          <a:p>
            <a:pPr eaLnBrk="1" hangingPunct="1"/>
            <a:r>
              <a:rPr lang="zh-CN" altLang="en-US" sz="2400" b="1"/>
              <a:t> </a:t>
            </a:r>
          </a:p>
          <a:p>
            <a:pPr eaLnBrk="1" hangingPunct="1">
              <a:buFont typeface="Wingdings" panose="05000000000000000000" pitchFamily="2" charset="2"/>
              <a:buChar char="Ø"/>
            </a:pPr>
            <a:r>
              <a:rPr lang="zh-CN" altLang="en-US" sz="2400" b="1"/>
              <a:t>它是一个变量，其值是随机的，但其统计分布是已知的。。</a:t>
            </a:r>
          </a:p>
          <a:p>
            <a:pPr eaLnBrk="1" hangingPunct="1"/>
            <a:endParaRPr lang="zh-CN" altLang="en-US" sz="2400" b="1"/>
          </a:p>
          <a:p>
            <a:pPr eaLnBrk="1" hangingPunct="1">
              <a:buFont typeface="Wingdings" panose="05000000000000000000" pitchFamily="2" charset="2"/>
              <a:buChar char="Ø"/>
            </a:pPr>
            <a:r>
              <a:rPr lang="zh-CN" altLang="en-US" sz="2400" b="1">
                <a:solidFill>
                  <a:srgbClr val="3B3BFF"/>
                </a:solidFill>
              </a:rPr>
              <a:t>交通中随机变量的任何例子？</a:t>
            </a:r>
            <a:endParaRPr lang="en-US" altLang="zh-CN" sz="2400" b="1">
              <a:solidFill>
                <a:srgbClr val="3B3BFF"/>
              </a:solidFill>
            </a:endParaRPr>
          </a:p>
        </p:txBody>
      </p:sp>
      <p:pic>
        <p:nvPicPr>
          <p:cNvPr id="13" name="Picture 6" descr="j0335799[1]">
            <a:extLst>
              <a:ext uri="{FF2B5EF4-FFF2-40B4-BE49-F238E27FC236}">
                <a16:creationId xmlns:a16="http://schemas.microsoft.com/office/drawing/2014/main" id="{BC9C7840-35ED-456A-9097-61394496A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4711700"/>
            <a:ext cx="190500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1" name="文本框 6">
            <a:extLst>
              <a:ext uri="{FF2B5EF4-FFF2-40B4-BE49-F238E27FC236}">
                <a16:creationId xmlns:a16="http://schemas.microsoft.com/office/drawing/2014/main" id="{61C1EF60-92C5-439F-9DA3-F884CB8668AA}"/>
              </a:ext>
            </a:extLst>
          </p:cNvPr>
          <p:cNvSpPr txBox="1">
            <a:spLocks noChangeArrowheads="1"/>
          </p:cNvSpPr>
          <p:nvPr/>
        </p:nvSpPr>
        <p:spPr bwMode="auto">
          <a:xfrm>
            <a:off x="4649788" y="4398963"/>
            <a:ext cx="448468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10000"/>
              </a:lnSpc>
            </a:pPr>
            <a:r>
              <a:rPr lang="zh-CN" altLang="en-US"/>
              <a:t>到达交叉口的车辆数量；</a:t>
            </a:r>
            <a:endParaRPr lang="en-US" altLang="zh-CN"/>
          </a:p>
          <a:p>
            <a:pPr eaLnBrk="1" hangingPunct="1">
              <a:lnSpc>
                <a:spcPct val="110000"/>
              </a:lnSpc>
            </a:pPr>
            <a:r>
              <a:rPr lang="zh-CN" altLang="en-US"/>
              <a:t>车头时距等。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F05F8-0629-411D-BB26-5E2B6344EB7D}"/>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仿真输出解释</a:t>
            </a:r>
          </a:p>
        </p:txBody>
      </p:sp>
      <p:sp>
        <p:nvSpPr>
          <p:cNvPr id="147459" name="Date Placeholder 3">
            <a:extLst>
              <a:ext uri="{FF2B5EF4-FFF2-40B4-BE49-F238E27FC236}">
                <a16:creationId xmlns:a16="http://schemas.microsoft.com/office/drawing/2014/main" id="{2D57C355-6D9A-4D38-B646-9AC366035AF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47460" name="Footer Placeholder 4">
            <a:extLst>
              <a:ext uri="{FF2B5EF4-FFF2-40B4-BE49-F238E27FC236}">
                <a16:creationId xmlns:a16="http://schemas.microsoft.com/office/drawing/2014/main" id="{65D9F7DE-FA5B-4370-A5E3-50F94C7E488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47461" name="Slide Number Placeholder 5">
            <a:extLst>
              <a:ext uri="{FF2B5EF4-FFF2-40B4-BE49-F238E27FC236}">
                <a16:creationId xmlns:a16="http://schemas.microsoft.com/office/drawing/2014/main" id="{A612CD6E-8C8A-491E-844A-FE68FD28BBA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70</a:t>
            </a:r>
          </a:p>
        </p:txBody>
      </p:sp>
      <p:sp>
        <p:nvSpPr>
          <p:cNvPr id="147462" name="Text Box 8">
            <a:extLst>
              <a:ext uri="{FF2B5EF4-FFF2-40B4-BE49-F238E27FC236}">
                <a16:creationId xmlns:a16="http://schemas.microsoft.com/office/drawing/2014/main" id="{E54354E3-3E3F-444A-B65B-9882394501E5}"/>
              </a:ext>
            </a:extLst>
          </p:cNvPr>
          <p:cNvSpPr txBox="1">
            <a:spLocks noChangeArrowheads="1"/>
          </p:cNvSpPr>
          <p:nvPr/>
        </p:nvSpPr>
        <p:spPr bwMode="auto">
          <a:xfrm>
            <a:off x="1096963" y="1462088"/>
            <a:ext cx="10448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sz="2000" dirty="0"/>
              <a:t>例</a:t>
            </a:r>
            <a:r>
              <a:rPr lang="en-US" altLang="zh-CN" sz="2000" dirty="0"/>
              <a:t>4</a:t>
            </a:r>
            <a:r>
              <a:rPr lang="zh-CN" altLang="en-US" sz="2000" dirty="0"/>
              <a:t>：假设我们我们从延迟</a:t>
            </a:r>
            <a:r>
              <a:rPr lang="en-US" altLang="zh-CN" sz="2000" dirty="0"/>
              <a:t>D</a:t>
            </a:r>
            <a:r>
              <a:rPr lang="en-US" altLang="zh-CN" sz="2000" baseline="-25000" dirty="0"/>
              <a:t>1</a:t>
            </a:r>
            <a:r>
              <a:rPr lang="en-US" altLang="zh-CN" sz="2000" dirty="0"/>
              <a:t>, D</a:t>
            </a:r>
            <a:r>
              <a:rPr lang="en-US" altLang="zh-CN" sz="2000" baseline="-25000" dirty="0"/>
              <a:t>2</a:t>
            </a:r>
            <a:r>
              <a:rPr lang="en-US" altLang="zh-CN" sz="2000" dirty="0"/>
              <a:t>, …</a:t>
            </a:r>
            <a:r>
              <a:rPr lang="zh-CN" altLang="en-US" sz="2000" dirty="0"/>
              <a:t>的过程中获得了数据</a:t>
            </a:r>
            <a:r>
              <a:rPr lang="en-US" altLang="zh-CN" sz="2000" dirty="0"/>
              <a:t>d</a:t>
            </a:r>
            <a:r>
              <a:rPr lang="en-US" altLang="zh-CN" sz="2000" baseline="-25000" dirty="0"/>
              <a:t>1</a:t>
            </a:r>
            <a:r>
              <a:rPr lang="en-US" altLang="zh-CN" sz="2000" dirty="0"/>
              <a:t>, d</a:t>
            </a:r>
            <a:r>
              <a:rPr lang="en-US" altLang="zh-CN" sz="2000" baseline="-25000" dirty="0"/>
              <a:t>2</a:t>
            </a:r>
            <a:r>
              <a:rPr lang="en-US" altLang="zh-CN" sz="2000" dirty="0"/>
              <a:t>, …, d</a:t>
            </a:r>
            <a:r>
              <a:rPr lang="en-US" altLang="zh-CN" sz="2000" baseline="-25000" dirty="0"/>
              <a:t>10</a:t>
            </a:r>
            <a:r>
              <a:rPr lang="en-US" altLang="zh-CN" sz="2000" dirty="0"/>
              <a:t> </a:t>
            </a:r>
            <a:r>
              <a:rPr lang="zh-CN" altLang="en-US" sz="2000" dirty="0"/>
              <a:t>，对于协方差平稳的</a:t>
            </a:r>
            <a:r>
              <a:rPr lang="en-US" altLang="zh-CN" sz="2000" dirty="0"/>
              <a:t>M/M/1</a:t>
            </a:r>
            <a:r>
              <a:rPr lang="zh-CN" altLang="en-US" sz="2000" dirty="0"/>
              <a:t>队列，且</a:t>
            </a:r>
            <a:r>
              <a:rPr lang="en-US" altLang="zh-CN" sz="2000" dirty="0">
                <a:sym typeface="Symbol" pitchFamily="18" charset="2"/>
              </a:rPr>
              <a:t> = 0.9 </a:t>
            </a:r>
            <a:r>
              <a:rPr lang="zh-CN" altLang="en-US" sz="2000" dirty="0"/>
              <a:t>。然后将真实的相关系数</a:t>
            </a:r>
            <a:r>
              <a:rPr lang="en-US" altLang="zh-CN" sz="2000" dirty="0">
                <a:sym typeface="Symbol" pitchFamily="18" charset="2"/>
              </a:rPr>
              <a:t>j </a:t>
            </a:r>
            <a:r>
              <a:rPr lang="zh-CN" altLang="en-US" sz="2000" dirty="0"/>
              <a:t>（其中</a:t>
            </a:r>
            <a:r>
              <a:rPr lang="en-US" altLang="zh-CN" sz="2000" dirty="0"/>
              <a:t>j=</a:t>
            </a:r>
            <a:r>
              <a:rPr lang="en-US" altLang="zh-CN" sz="2000" dirty="0">
                <a:sym typeface="Symbol" pitchFamily="18" charset="2"/>
              </a:rPr>
              <a:t> 1, 2, …, 9 </a:t>
            </a:r>
            <a:r>
              <a:rPr lang="zh-CN" altLang="en-US" sz="2000" dirty="0"/>
              <a:t>）代入</a:t>
            </a:r>
            <a:endParaRPr lang="en-US" altLang="zh-CN" sz="2000" dirty="0">
              <a:sym typeface="Symbol" panose="05050102010706020507" pitchFamily="18" charset="2"/>
            </a:endParaRPr>
          </a:p>
        </p:txBody>
      </p:sp>
      <p:graphicFrame>
        <p:nvGraphicFramePr>
          <p:cNvPr id="147463" name="Object 9">
            <a:extLst>
              <a:ext uri="{FF2B5EF4-FFF2-40B4-BE49-F238E27FC236}">
                <a16:creationId xmlns:a16="http://schemas.microsoft.com/office/drawing/2014/main" id="{DA90CB5B-9D6F-43FF-933C-AABA5723839E}"/>
              </a:ext>
            </a:extLst>
          </p:cNvPr>
          <p:cNvGraphicFramePr>
            <a:graphicFrameLocks noChangeAspect="1"/>
          </p:cNvGraphicFramePr>
          <p:nvPr>
            <p:extLst>
              <p:ext uri="{D42A27DB-BD31-4B8C-83A1-F6EECF244321}">
                <p14:modId xmlns:p14="http://schemas.microsoft.com/office/powerpoint/2010/main" val="3229241211"/>
              </p:ext>
            </p:extLst>
          </p:nvPr>
        </p:nvGraphicFramePr>
        <p:xfrm>
          <a:off x="2257425" y="2389732"/>
          <a:ext cx="4630738" cy="873125"/>
        </p:xfrm>
        <a:graphic>
          <a:graphicData uri="http://schemas.openxmlformats.org/presentationml/2006/ole">
            <mc:AlternateContent xmlns:mc="http://schemas.openxmlformats.org/markup-compatibility/2006">
              <mc:Choice xmlns:v="urn:schemas-microsoft-com:vml" Requires="v">
                <p:oleObj spid="_x0000_s147566" name="Equation" r:id="rId4" imgW="2362200" imgH="444500" progId="Equation.3">
                  <p:embed/>
                </p:oleObj>
              </mc:Choice>
              <mc:Fallback>
                <p:oleObj name="Equation" r:id="rId4" imgW="2362200" imgH="4445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7425" y="2389732"/>
                        <a:ext cx="4630738"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7464" name="Object 10">
            <a:extLst>
              <a:ext uri="{FF2B5EF4-FFF2-40B4-BE49-F238E27FC236}">
                <a16:creationId xmlns:a16="http://schemas.microsoft.com/office/drawing/2014/main" id="{4ECA02FD-9C56-4124-BE25-AA99EA22901F}"/>
              </a:ext>
            </a:extLst>
          </p:cNvPr>
          <p:cNvGraphicFramePr>
            <a:graphicFrameLocks noChangeAspect="1"/>
          </p:cNvGraphicFramePr>
          <p:nvPr>
            <p:extLst>
              <p:ext uri="{D42A27DB-BD31-4B8C-83A1-F6EECF244321}">
                <p14:modId xmlns:p14="http://schemas.microsoft.com/office/powerpoint/2010/main" val="4099386951"/>
              </p:ext>
            </p:extLst>
          </p:nvPr>
        </p:nvGraphicFramePr>
        <p:xfrm>
          <a:off x="2252663" y="3186657"/>
          <a:ext cx="4297362" cy="844550"/>
        </p:xfrm>
        <a:graphic>
          <a:graphicData uri="http://schemas.openxmlformats.org/presentationml/2006/ole">
            <mc:AlternateContent xmlns:mc="http://schemas.openxmlformats.org/markup-compatibility/2006">
              <mc:Choice xmlns:v="urn:schemas-microsoft-com:vml" Requires="v">
                <p:oleObj spid="_x0000_s147567" name="Equation" r:id="rId6" imgW="2133600" imgH="419100" progId="Equation.3">
                  <p:embed/>
                </p:oleObj>
              </mc:Choice>
              <mc:Fallback>
                <p:oleObj name="Equation" r:id="rId6" imgW="2133600" imgH="4191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2663" y="3186657"/>
                        <a:ext cx="429736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7465" name="Text Box 11">
            <a:extLst>
              <a:ext uri="{FF2B5EF4-FFF2-40B4-BE49-F238E27FC236}">
                <a16:creationId xmlns:a16="http://schemas.microsoft.com/office/drawing/2014/main" id="{90A5987F-48C8-4C0C-9DC0-947C122FBD5A}"/>
              </a:ext>
            </a:extLst>
          </p:cNvPr>
          <p:cNvSpPr txBox="1">
            <a:spLocks noChangeArrowheads="1"/>
          </p:cNvSpPr>
          <p:nvPr/>
        </p:nvSpPr>
        <p:spPr bwMode="auto">
          <a:xfrm>
            <a:off x="1096963" y="4249738"/>
            <a:ext cx="800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sz="2000"/>
              <a:t>我们得到了</a:t>
            </a:r>
            <a:endParaRPr lang="en-US" altLang="zh-CN" sz="2000">
              <a:sym typeface="Symbol" panose="05050102010706020507" pitchFamily="18" charset="2"/>
            </a:endParaRPr>
          </a:p>
        </p:txBody>
      </p:sp>
      <p:graphicFrame>
        <p:nvGraphicFramePr>
          <p:cNvPr id="147466" name="Object 12">
            <a:extLst>
              <a:ext uri="{FF2B5EF4-FFF2-40B4-BE49-F238E27FC236}">
                <a16:creationId xmlns:a16="http://schemas.microsoft.com/office/drawing/2014/main" id="{DCA8998B-A79F-49EB-A64D-4A80A0616F9D}"/>
              </a:ext>
            </a:extLst>
          </p:cNvPr>
          <p:cNvGraphicFramePr>
            <a:graphicFrameLocks noChangeAspect="1"/>
          </p:cNvGraphicFramePr>
          <p:nvPr/>
        </p:nvGraphicFramePr>
        <p:xfrm>
          <a:off x="1630363" y="4730750"/>
          <a:ext cx="2689225" cy="449263"/>
        </p:xfrm>
        <a:graphic>
          <a:graphicData uri="http://schemas.openxmlformats.org/presentationml/2006/ole">
            <mc:AlternateContent xmlns:mc="http://schemas.openxmlformats.org/markup-compatibility/2006">
              <mc:Choice xmlns:v="urn:schemas-microsoft-com:vml" Requires="v">
                <p:oleObj spid="_x0000_s147568" name="Equation" r:id="rId8" imgW="1371600" imgH="228600" progId="Equation.3">
                  <p:embed/>
                </p:oleObj>
              </mc:Choice>
              <mc:Fallback>
                <p:oleObj name="Equation" r:id="rId8" imgW="1371600" imgH="2286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30363" y="4730750"/>
                        <a:ext cx="268922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7467" name="Text Box 13">
            <a:extLst>
              <a:ext uri="{FF2B5EF4-FFF2-40B4-BE49-F238E27FC236}">
                <a16:creationId xmlns:a16="http://schemas.microsoft.com/office/drawing/2014/main" id="{2D34615F-A689-4F04-AD81-FA92B9784FA5}"/>
              </a:ext>
            </a:extLst>
          </p:cNvPr>
          <p:cNvSpPr txBox="1">
            <a:spLocks noChangeArrowheads="1"/>
          </p:cNvSpPr>
          <p:nvPr/>
        </p:nvSpPr>
        <p:spPr bwMode="auto">
          <a:xfrm>
            <a:off x="4449763" y="4767263"/>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sz="2000"/>
              <a:t>和</a:t>
            </a:r>
            <a:endParaRPr lang="en-US" altLang="zh-CN" sz="2000">
              <a:sym typeface="Symbol" panose="05050102010706020507" pitchFamily="18" charset="2"/>
            </a:endParaRPr>
          </a:p>
        </p:txBody>
      </p:sp>
      <p:sp>
        <p:nvSpPr>
          <p:cNvPr id="147468" name="Text Box 15">
            <a:extLst>
              <a:ext uri="{FF2B5EF4-FFF2-40B4-BE49-F238E27FC236}">
                <a16:creationId xmlns:a16="http://schemas.microsoft.com/office/drawing/2014/main" id="{14277DCD-135B-440E-BB27-8EDE53C0BC01}"/>
              </a:ext>
            </a:extLst>
          </p:cNvPr>
          <p:cNvSpPr txBox="1">
            <a:spLocks noChangeArrowheads="1"/>
          </p:cNvSpPr>
          <p:nvPr/>
        </p:nvSpPr>
        <p:spPr bwMode="auto">
          <a:xfrm>
            <a:off x="1096963" y="5264150"/>
            <a:ext cx="10980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sz="2000" dirty="0"/>
              <a:t>这表明平均 </a:t>
            </a:r>
            <a:r>
              <a:rPr lang="en-US" altLang="zh-CN" sz="2000" dirty="0"/>
              <a:t>S</a:t>
            </a:r>
            <a:r>
              <a:rPr lang="en-US" altLang="zh-CN" sz="2000" baseline="30000" dirty="0"/>
              <a:t>2</a:t>
            </a:r>
            <a:r>
              <a:rPr lang="en-US" altLang="zh-CN" sz="2000" dirty="0"/>
              <a:t>(10)/10 </a:t>
            </a:r>
            <a:r>
              <a:rPr lang="zh-CN" altLang="en-US" sz="2000" dirty="0"/>
              <a:t>被严重低估，这可能导致我们对           </a:t>
            </a:r>
            <a:r>
              <a:rPr lang="en-US" altLang="zh-CN" sz="2000" dirty="0"/>
              <a:t> </a:t>
            </a:r>
            <a:r>
              <a:rPr lang="zh-CN" altLang="en-US" sz="2000" dirty="0"/>
              <a:t>与 </a:t>
            </a:r>
            <a:r>
              <a:rPr lang="en-US" altLang="zh-CN" sz="2000" dirty="0"/>
              <a:t>µ </a:t>
            </a:r>
            <a:r>
              <a:rPr lang="zh-CN" altLang="en-US" sz="2000" dirty="0"/>
              <a:t>的接近程度过于乐观。</a:t>
            </a:r>
            <a:endParaRPr lang="en-US" altLang="zh-CN" sz="2000" dirty="0">
              <a:sym typeface="Symbol" panose="05050102010706020507" pitchFamily="18" charset="2"/>
            </a:endParaRPr>
          </a:p>
        </p:txBody>
      </p:sp>
      <p:graphicFrame>
        <p:nvGraphicFramePr>
          <p:cNvPr id="147471" name="Object 14">
            <a:extLst>
              <a:ext uri="{FF2B5EF4-FFF2-40B4-BE49-F238E27FC236}">
                <a16:creationId xmlns:a16="http://schemas.microsoft.com/office/drawing/2014/main" id="{621AC52A-186D-4FEB-A31E-E545007DF4E5}"/>
              </a:ext>
            </a:extLst>
          </p:cNvPr>
          <p:cNvGraphicFramePr>
            <a:graphicFrameLocks noChangeAspect="1"/>
          </p:cNvGraphicFramePr>
          <p:nvPr/>
        </p:nvGraphicFramePr>
        <p:xfrm>
          <a:off x="5189538" y="4508500"/>
          <a:ext cx="3611562" cy="823913"/>
        </p:xfrm>
        <a:graphic>
          <a:graphicData uri="http://schemas.openxmlformats.org/presentationml/2006/ole">
            <mc:AlternateContent xmlns:mc="http://schemas.openxmlformats.org/markup-compatibility/2006">
              <mc:Choice xmlns:v="urn:schemas-microsoft-com:vml" Requires="v">
                <p:oleObj spid="_x0000_s147569" name="Equation" r:id="rId10" imgW="1841500" imgH="419100" progId="Equation.3">
                  <p:embed/>
                </p:oleObj>
              </mc:Choice>
              <mc:Fallback>
                <p:oleObj name="Equation" r:id="rId10" imgW="1841500" imgH="41910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89538" y="4508500"/>
                        <a:ext cx="3611562"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7">
            <a:extLst>
              <a:ext uri="{FF2B5EF4-FFF2-40B4-BE49-F238E27FC236}">
                <a16:creationId xmlns:a16="http://schemas.microsoft.com/office/drawing/2014/main" id="{768C8726-F83B-4580-8322-DCE72646EF66}"/>
              </a:ext>
            </a:extLst>
          </p:cNvPr>
          <p:cNvGraphicFramePr>
            <a:graphicFrameLocks noChangeAspect="1"/>
          </p:cNvGraphicFramePr>
          <p:nvPr>
            <p:extLst>
              <p:ext uri="{D42A27DB-BD31-4B8C-83A1-F6EECF244321}">
                <p14:modId xmlns:p14="http://schemas.microsoft.com/office/powerpoint/2010/main" val="4008439053"/>
              </p:ext>
            </p:extLst>
          </p:nvPr>
        </p:nvGraphicFramePr>
        <p:xfrm>
          <a:off x="7086600" y="5277490"/>
          <a:ext cx="684213" cy="407987"/>
        </p:xfrm>
        <a:graphic>
          <a:graphicData uri="http://schemas.openxmlformats.org/presentationml/2006/ole">
            <mc:AlternateContent xmlns:mc="http://schemas.openxmlformats.org/markup-compatibility/2006">
              <mc:Choice xmlns:v="urn:schemas-microsoft-com:vml" Requires="v">
                <p:oleObj spid="_x0000_s147570" name="Equation" r:id="rId12" imgW="406080" imgH="241200" progId="Equation.3">
                  <p:embed/>
                </p:oleObj>
              </mc:Choice>
              <mc:Fallback>
                <p:oleObj name="Equation" r:id="rId12" imgW="406080" imgH="241200" progId="Equation.3">
                  <p:embed/>
                  <p:pic>
                    <p:nvPicPr>
                      <p:cNvPr id="15" name="Object 17">
                        <a:extLst>
                          <a:ext uri="{FF2B5EF4-FFF2-40B4-BE49-F238E27FC236}">
                            <a16:creationId xmlns:a16="http://schemas.microsoft.com/office/drawing/2014/main" id="{02336A1A-CE78-4A38-A6BF-39DA58F9C22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86600" y="5277490"/>
                        <a:ext cx="684213" cy="40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BC5ED-1B34-4009-9D86-F467A7F1F03C}"/>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统计推断</a:t>
            </a:r>
          </a:p>
        </p:txBody>
      </p:sp>
      <p:sp>
        <p:nvSpPr>
          <p:cNvPr id="149507" name="Date Placeholder 3">
            <a:extLst>
              <a:ext uri="{FF2B5EF4-FFF2-40B4-BE49-F238E27FC236}">
                <a16:creationId xmlns:a16="http://schemas.microsoft.com/office/drawing/2014/main" id="{AC4A484F-C8AD-4D8D-94D1-99C579E7962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49508" name="Footer Placeholder 4">
            <a:extLst>
              <a:ext uri="{FF2B5EF4-FFF2-40B4-BE49-F238E27FC236}">
                <a16:creationId xmlns:a16="http://schemas.microsoft.com/office/drawing/2014/main" id="{EE01CC88-3FFC-4C2A-90B5-F6F0A7A15D0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49509" name="Slide Number Placeholder 5">
            <a:extLst>
              <a:ext uri="{FF2B5EF4-FFF2-40B4-BE49-F238E27FC236}">
                <a16:creationId xmlns:a16="http://schemas.microsoft.com/office/drawing/2014/main" id="{A42BA109-C8BE-42BA-A452-1FE76E07EF1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71</a:t>
            </a:r>
          </a:p>
        </p:txBody>
      </p:sp>
      <p:sp>
        <p:nvSpPr>
          <p:cNvPr id="149510" name="Rectangle 3">
            <a:extLst>
              <a:ext uri="{FF2B5EF4-FFF2-40B4-BE49-F238E27FC236}">
                <a16:creationId xmlns:a16="http://schemas.microsoft.com/office/drawing/2014/main" id="{A24E1828-C6D6-4836-A7A5-DE9233882810}"/>
              </a:ext>
            </a:extLst>
          </p:cNvPr>
          <p:cNvSpPr txBox="1">
            <a:spLocks noChangeArrowheads="1"/>
          </p:cNvSpPr>
          <p:nvPr/>
        </p:nvSpPr>
        <p:spPr bwMode="auto">
          <a:xfrm>
            <a:off x="1096963" y="1409700"/>
            <a:ext cx="10339387"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dirty="0">
                <a:solidFill>
                  <a:schemeClr val="tx1">
                    <a:lumMod val="75000"/>
                    <a:lumOff val="25000"/>
                  </a:schemeClr>
                </a:solidFill>
                <a:latin typeface="Times New Roman" pitchFamily="18" charset="0"/>
                <a:ea typeface="宋体" panose="02010600030101010101" pitchFamily="2" charset="-122"/>
              </a:rPr>
              <a:t>根据随机样本推断总体</a:t>
            </a:r>
            <a:r>
              <a:rPr lang="zh-CN" altLang="en-US" dirty="0">
                <a:latin typeface="Times New Roman" panose="02020603050405020304" pitchFamily="18" charset="0"/>
                <a:ea typeface="宋体" panose="02010600030101010101" pitchFamily="2" charset="-122"/>
              </a:rPr>
              <a:t>情况：</a:t>
            </a:r>
            <a:endParaRPr lang="en-US" altLang="zh-CN" sz="2400" u="sng" dirty="0">
              <a:solidFill>
                <a:schemeClr val="tx1">
                  <a:lumMod val="75000"/>
                  <a:lumOff val="25000"/>
                </a:schemeClr>
              </a:solidFill>
              <a:latin typeface="Times New Roman" pitchFamily="18" charset="0"/>
              <a:ea typeface="宋体" panose="02010600030101010101" pitchFamily="2" charset="-122"/>
            </a:endParaRPr>
          </a:p>
          <a:p>
            <a:pPr marL="384048" lvl="1" indent="-182880" defTabSz="914400" eaLnBrk="1" hangingPunct="1"/>
            <a:r>
              <a:rPr lang="zh-CN" altLang="en-US" u="sng" dirty="0">
                <a:solidFill>
                  <a:schemeClr val="tx1">
                    <a:lumMod val="75000"/>
                    <a:lumOff val="25000"/>
                  </a:schemeClr>
                </a:solidFill>
                <a:latin typeface="Times New Roman" pitchFamily="18" charset="0"/>
                <a:ea typeface="宋体" panose="02010600030101010101" pitchFamily="2" charset="-122"/>
              </a:rPr>
              <a:t>估计</a:t>
            </a:r>
            <a:r>
              <a:rPr lang="zh-CN" altLang="en-US" dirty="0">
                <a:solidFill>
                  <a:schemeClr val="tx1">
                    <a:lumMod val="75000"/>
                    <a:lumOff val="25000"/>
                  </a:schemeClr>
                </a:solidFill>
                <a:latin typeface="Times New Roman" pitchFamily="18" charset="0"/>
                <a:ea typeface="宋体" panose="02010600030101010101" pitchFamily="2" charset="-122"/>
              </a:rPr>
              <a:t>：使用样本和样本变量来预测总体变量。</a:t>
            </a:r>
            <a:endParaRPr lang="en-US" altLang="zh-CN" dirty="0">
              <a:solidFill>
                <a:schemeClr val="tx1">
                  <a:lumMod val="75000"/>
                  <a:lumOff val="25000"/>
                </a:schemeClr>
              </a:solidFill>
              <a:latin typeface="Times New Roman" pitchFamily="18" charset="0"/>
              <a:ea typeface="宋体" panose="02010600030101010101" pitchFamily="2" charset="-122"/>
            </a:endParaRPr>
          </a:p>
          <a:p>
            <a:pPr marL="566928" lvl="2" indent="-182880" defTabSz="914400" eaLnBrk="1" hangingPunct="1"/>
            <a:r>
              <a:rPr lang="zh-CN" altLang="en-US" dirty="0">
                <a:solidFill>
                  <a:schemeClr val="tx1">
                    <a:lumMod val="75000"/>
                    <a:lumOff val="25000"/>
                  </a:schemeClr>
                </a:solidFill>
                <a:latin typeface="Times New Roman" pitchFamily="18" charset="0"/>
                <a:ea typeface="宋体" panose="02010600030101010101" pitchFamily="2" charset="-122"/>
              </a:rPr>
              <a:t>例如，估计的均值、方差</a:t>
            </a:r>
          </a:p>
          <a:p>
            <a:pPr marL="384048" lvl="1" indent="-182880" defTabSz="914400" eaLnBrk="1" hangingPunct="1"/>
            <a:r>
              <a:rPr lang="zh-CN" altLang="en-US" u="sng" dirty="0">
                <a:solidFill>
                  <a:schemeClr val="tx1">
                    <a:lumMod val="75000"/>
                    <a:lumOff val="25000"/>
                  </a:schemeClr>
                </a:solidFill>
                <a:latin typeface="Times New Roman" pitchFamily="18" charset="0"/>
                <a:ea typeface="宋体" panose="02010600030101010101" pitchFamily="2" charset="-122"/>
              </a:rPr>
              <a:t>假设检验</a:t>
            </a:r>
            <a:r>
              <a:rPr lang="zh-CN" altLang="en-US" dirty="0">
                <a:solidFill>
                  <a:schemeClr val="tx1">
                    <a:lumMod val="75000"/>
                    <a:lumOff val="25000"/>
                  </a:schemeClr>
                </a:solidFill>
                <a:latin typeface="Times New Roman" pitchFamily="18" charset="0"/>
                <a:ea typeface="宋体" panose="02010600030101010101" pitchFamily="2" charset="-122"/>
              </a:rPr>
              <a:t>：使用样本和样本变量来检验关于总体和总体变量的假设</a:t>
            </a:r>
          </a:p>
          <a:p>
            <a:pPr marL="566928" lvl="2" indent="-182880" defTabSz="914400" eaLnBrk="1" hangingPunct="1"/>
            <a:r>
              <a:rPr lang="zh-CN" altLang="en-US" dirty="0">
                <a:solidFill>
                  <a:schemeClr val="tx1">
                    <a:lumMod val="75000"/>
                    <a:lumOff val="25000"/>
                  </a:schemeClr>
                </a:solidFill>
                <a:latin typeface="Times New Roman" pitchFamily="18" charset="0"/>
                <a:ea typeface="宋体" panose="02010600030101010101" pitchFamily="2" charset="-122"/>
              </a:rPr>
              <a:t>验证性数据分析</a:t>
            </a:r>
            <a:endParaRPr lang="en-US" altLang="zh-CN" dirty="0">
              <a:solidFill>
                <a:schemeClr val="tx1">
                  <a:lumMod val="75000"/>
                  <a:lumOff val="25000"/>
                </a:schemeClr>
              </a:solidFill>
              <a:latin typeface="Times New Roman" pitchFamily="18" charset="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87E79-C700-4B95-802D-E87DE607BAFA}"/>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假设检验</a:t>
            </a:r>
          </a:p>
        </p:txBody>
      </p:sp>
      <p:sp>
        <p:nvSpPr>
          <p:cNvPr id="151555" name="Date Placeholder 3">
            <a:extLst>
              <a:ext uri="{FF2B5EF4-FFF2-40B4-BE49-F238E27FC236}">
                <a16:creationId xmlns:a16="http://schemas.microsoft.com/office/drawing/2014/main" id="{F2E0A1DA-7B1D-4DC4-9573-7863F7D93A6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51556" name="Footer Placeholder 4">
            <a:extLst>
              <a:ext uri="{FF2B5EF4-FFF2-40B4-BE49-F238E27FC236}">
                <a16:creationId xmlns:a16="http://schemas.microsoft.com/office/drawing/2014/main" id="{EF5E81AF-5FBB-49E4-85CB-D0987343BF8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51557" name="Slide Number Placeholder 5">
            <a:extLst>
              <a:ext uri="{FF2B5EF4-FFF2-40B4-BE49-F238E27FC236}">
                <a16:creationId xmlns:a16="http://schemas.microsoft.com/office/drawing/2014/main" id="{4E0D1583-F593-4C41-B150-2ABA51CF1B4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72</a:t>
            </a:r>
          </a:p>
        </p:txBody>
      </p:sp>
      <p:sp>
        <p:nvSpPr>
          <p:cNvPr id="151558" name="Rectangle 3">
            <a:extLst>
              <a:ext uri="{FF2B5EF4-FFF2-40B4-BE49-F238E27FC236}">
                <a16:creationId xmlns:a16="http://schemas.microsoft.com/office/drawing/2014/main" id="{620F0003-71BC-4C3C-BB0A-7202BFB4113C}"/>
              </a:ext>
            </a:extLst>
          </p:cNvPr>
          <p:cNvSpPr txBox="1">
            <a:spLocks noChangeArrowheads="1"/>
          </p:cNvSpPr>
          <p:nvPr/>
        </p:nvSpPr>
        <p:spPr bwMode="auto">
          <a:xfrm>
            <a:off x="1096963" y="1381125"/>
            <a:ext cx="10455275"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r>
              <a:rPr lang="en-US" altLang="zh-CN" dirty="0">
                <a:latin typeface="Times New Roman" panose="02020603050405020304" pitchFamily="18" charset="0"/>
                <a:ea typeface="宋体" panose="02010600030101010101" pitchFamily="2" charset="-122"/>
              </a:rPr>
              <a:t>Question: </a:t>
            </a:r>
            <a:r>
              <a:rPr lang="zh-CN" altLang="en-US" dirty="0">
                <a:latin typeface="Times New Roman" panose="02020603050405020304" pitchFamily="18" charset="0"/>
                <a:ea typeface="宋体" panose="02010600030101010101" pitchFamily="2" charset="-122"/>
              </a:rPr>
              <a:t>治疗</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的</a:t>
            </a:r>
            <a:r>
              <a:rPr lang="zh-CN" altLang="en-US" u="sng" dirty="0">
                <a:latin typeface="Times New Roman" panose="02020603050405020304" pitchFamily="18" charset="0"/>
                <a:ea typeface="宋体" panose="02010600030101010101" pitchFamily="2" charset="-122"/>
              </a:rPr>
              <a:t>平均</a:t>
            </a:r>
            <a:r>
              <a:rPr lang="zh-CN" altLang="en-US" dirty="0">
                <a:latin typeface="Times New Roman" panose="02020603050405020304" pitchFamily="18" charset="0"/>
                <a:ea typeface="宋体" panose="02010600030101010101" pitchFamily="2" charset="-122"/>
              </a:rPr>
              <a:t>效果比治疗</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好吗</a:t>
            </a:r>
            <a:r>
              <a:rPr lang="en-US" altLang="zh-CN" dirty="0">
                <a:latin typeface="Times New Roman" panose="02020603050405020304" pitchFamily="18" charset="0"/>
                <a:ea typeface="宋体" panose="02010600030101010101" pitchFamily="2" charset="-122"/>
              </a:rPr>
              <a:t>?</a:t>
            </a:r>
          </a:p>
          <a:p>
            <a:pPr>
              <a:spcAft>
                <a:spcPct val="10000"/>
              </a:spcAft>
            </a:pPr>
            <a:r>
              <a:rPr lang="en-US" altLang="zh-CN" dirty="0">
                <a:solidFill>
                  <a:srgbClr val="800080"/>
                </a:solidFill>
                <a:latin typeface="Times New Roman" panose="02020603050405020304" pitchFamily="18" charset="0"/>
                <a:ea typeface="宋体" panose="02010600030101010101" pitchFamily="2" charset="-122"/>
              </a:rPr>
              <a:t>Null Hypothesis</a:t>
            </a:r>
            <a:r>
              <a:rPr lang="zh-CN" altLang="en-US" dirty="0">
                <a:solidFill>
                  <a:srgbClr val="800080"/>
                </a:solidFill>
                <a:latin typeface="Times New Roman" panose="02020603050405020304" pitchFamily="18" charset="0"/>
                <a:ea typeface="宋体" panose="02010600030101010101" pitchFamily="2" charset="-122"/>
              </a:rPr>
              <a:t>原假设</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假设没有效果</a:t>
            </a:r>
            <a:r>
              <a:rPr lang="en-US" altLang="zh-CN" dirty="0">
                <a:latin typeface="Times New Roman" panose="02020603050405020304" pitchFamily="18" charset="0"/>
                <a:ea typeface="宋体" panose="02010600030101010101" pitchFamily="2" charset="-122"/>
              </a:rPr>
              <a:t>.</a:t>
            </a:r>
            <a:br>
              <a:rPr lang="en-US" altLang="zh-CN" dirty="0">
                <a:latin typeface="Times New Roman" panose="02020603050405020304" pitchFamily="18" charset="0"/>
                <a:ea typeface="宋体" panose="02010600030101010101" pitchFamily="2" charset="-122"/>
              </a:rPr>
            </a:br>
            <a:r>
              <a:rPr lang="en-US" altLang="zh-CN" dirty="0">
                <a:latin typeface="Times New Roman" pitchFamily="18" charset="0"/>
                <a:ea typeface="ＭＳ Ｐゴシック" pitchFamily="34" charset="-128"/>
              </a:rPr>
              <a:t>H</a:t>
            </a:r>
            <a:r>
              <a:rPr lang="en-US" altLang="zh-CN" baseline="-25000" dirty="0">
                <a:latin typeface="Times New Roman" pitchFamily="18" charset="0"/>
                <a:ea typeface="ＭＳ Ｐゴシック" pitchFamily="34" charset="-128"/>
              </a:rPr>
              <a:t>o</a:t>
            </a:r>
            <a:r>
              <a:rPr lang="en-US" altLang="zh-CN" dirty="0">
                <a:ea typeface="ＭＳ Ｐゴシック" pitchFamily="34" charset="-128"/>
              </a:rPr>
              <a:t> : </a:t>
            </a:r>
            <a:r>
              <a:rPr lang="en-US" altLang="zh-CN" dirty="0">
                <a:latin typeface="Symbol" pitchFamily="18" charset="2"/>
                <a:ea typeface="ＭＳ Ｐゴシック" pitchFamily="34" charset="-128"/>
              </a:rPr>
              <a:t>m</a:t>
            </a:r>
            <a:r>
              <a:rPr lang="en-US" altLang="zh-CN" baseline="-25000" dirty="0">
                <a:ea typeface="ＭＳ Ｐゴシック" pitchFamily="34" charset="-128"/>
              </a:rPr>
              <a:t>1</a:t>
            </a:r>
            <a:r>
              <a:rPr lang="en-US" altLang="zh-CN" dirty="0">
                <a:ea typeface="ＭＳ Ｐゴシック" pitchFamily="34" charset="-128"/>
              </a:rPr>
              <a:t> = </a:t>
            </a:r>
            <a:r>
              <a:rPr lang="en-US" altLang="zh-CN" dirty="0">
                <a:latin typeface="Symbol" pitchFamily="18" charset="2"/>
                <a:ea typeface="ＭＳ Ｐゴシック" pitchFamily="34" charset="-128"/>
              </a:rPr>
              <a:t>m</a:t>
            </a:r>
            <a:r>
              <a:rPr lang="en-US" altLang="zh-CN" baseline="-25000" dirty="0">
                <a:ea typeface="ＭＳ Ｐゴシック" pitchFamily="34" charset="-128"/>
              </a:rPr>
              <a:t>2</a:t>
            </a:r>
            <a:r>
              <a:rPr lang="en-US" altLang="zh-CN" dirty="0">
                <a:ea typeface="ＭＳ Ｐゴシック" pitchFamily="34" charset="-128"/>
              </a:rPr>
              <a:t> or </a:t>
            </a:r>
            <a:r>
              <a:rPr lang="en-US" altLang="zh-CN" dirty="0">
                <a:latin typeface="Symbol" pitchFamily="18" charset="2"/>
                <a:ea typeface="ＭＳ Ｐゴシック" pitchFamily="34" charset="-128"/>
              </a:rPr>
              <a:t>m</a:t>
            </a:r>
            <a:r>
              <a:rPr lang="en-US" altLang="zh-CN" baseline="-25000" dirty="0">
                <a:ea typeface="ＭＳ Ｐゴシック" pitchFamily="34" charset="-128"/>
              </a:rPr>
              <a:t>1</a:t>
            </a:r>
            <a:r>
              <a:rPr lang="en-US" altLang="zh-CN" dirty="0">
                <a:ea typeface="ＭＳ Ｐゴシック" pitchFamily="34" charset="-128"/>
              </a:rPr>
              <a:t> – </a:t>
            </a:r>
            <a:r>
              <a:rPr lang="en-US" altLang="zh-CN" dirty="0">
                <a:latin typeface="Symbol" pitchFamily="18" charset="2"/>
                <a:ea typeface="ＭＳ Ｐゴシック" pitchFamily="34" charset="-128"/>
              </a:rPr>
              <a:t>m</a:t>
            </a:r>
            <a:r>
              <a:rPr lang="en-US" altLang="zh-CN" baseline="-25000" dirty="0">
                <a:ea typeface="ＭＳ Ｐゴシック" pitchFamily="34" charset="-128"/>
              </a:rPr>
              <a:t>2</a:t>
            </a:r>
            <a:r>
              <a:rPr lang="en-US" altLang="zh-CN" dirty="0">
                <a:ea typeface="ＭＳ Ｐゴシック" pitchFamily="34" charset="-128"/>
              </a:rPr>
              <a:t> = 0</a:t>
            </a:r>
          </a:p>
          <a:p>
            <a:pPr>
              <a:spcAft>
                <a:spcPct val="20000"/>
              </a:spcAft>
            </a:pPr>
            <a:r>
              <a:rPr lang="en-US" altLang="zh-CN" dirty="0">
                <a:solidFill>
                  <a:srgbClr val="800080"/>
                </a:solidFill>
                <a:latin typeface="Times New Roman" panose="02020603050405020304" pitchFamily="18" charset="0"/>
                <a:ea typeface="宋体" panose="02010600030101010101" pitchFamily="2" charset="-122"/>
              </a:rPr>
              <a:t>Alternative Hypothesis</a:t>
            </a:r>
            <a:r>
              <a:rPr lang="zh-CN" altLang="en-US" dirty="0">
                <a:solidFill>
                  <a:srgbClr val="800080"/>
                </a:solidFill>
                <a:latin typeface="Times New Roman" panose="02020603050405020304" pitchFamily="18" charset="0"/>
                <a:ea typeface="宋体" panose="02010600030101010101" pitchFamily="2" charset="-122"/>
              </a:rPr>
              <a:t>备选假设</a:t>
            </a:r>
            <a:br>
              <a:rPr lang="en-US" altLang="zh-CN" dirty="0">
                <a:latin typeface="Times New Roman" panose="02020603050405020304" pitchFamily="18" charset="0"/>
                <a:ea typeface="宋体" panose="02010600030101010101" pitchFamily="2" charset="-122"/>
              </a:rPr>
            </a:br>
            <a:r>
              <a:rPr lang="en-US" altLang="zh-CN" dirty="0">
                <a:latin typeface="Times New Roman" pitchFamily="18" charset="0"/>
                <a:ea typeface="ＭＳ Ｐゴシック" pitchFamily="34" charset="-128"/>
              </a:rPr>
              <a:t>H</a:t>
            </a:r>
            <a:r>
              <a:rPr lang="en-US" altLang="zh-CN" baseline="-25000" dirty="0">
                <a:latin typeface="Times New Roman" pitchFamily="18" charset="0"/>
                <a:ea typeface="ＭＳ Ｐゴシック" pitchFamily="34" charset="-128"/>
              </a:rPr>
              <a:t>a</a:t>
            </a:r>
            <a:r>
              <a:rPr lang="en-US" altLang="zh-CN" dirty="0">
                <a:ea typeface="ＭＳ Ｐゴシック" pitchFamily="34" charset="-128"/>
              </a:rPr>
              <a:t> : </a:t>
            </a:r>
            <a:r>
              <a:rPr lang="en-US" altLang="zh-CN" dirty="0">
                <a:latin typeface="Symbol" pitchFamily="18" charset="2"/>
                <a:ea typeface="ＭＳ Ｐゴシック" pitchFamily="34" charset="-128"/>
              </a:rPr>
              <a:t>m</a:t>
            </a:r>
            <a:r>
              <a:rPr lang="en-US" altLang="zh-CN" baseline="-25000" dirty="0">
                <a:ea typeface="ＭＳ Ｐゴシック" pitchFamily="34" charset="-128"/>
              </a:rPr>
              <a:t>1</a:t>
            </a:r>
            <a:r>
              <a:rPr lang="en-US" altLang="zh-CN" dirty="0">
                <a:ea typeface="ＭＳ Ｐゴシック" pitchFamily="34" charset="-128"/>
              </a:rPr>
              <a:t> &gt; </a:t>
            </a:r>
            <a:r>
              <a:rPr lang="en-US" altLang="zh-CN" dirty="0">
                <a:latin typeface="Symbol" pitchFamily="18" charset="2"/>
                <a:ea typeface="ＭＳ Ｐゴシック" pitchFamily="34" charset="-128"/>
              </a:rPr>
              <a:t>m</a:t>
            </a:r>
            <a:r>
              <a:rPr lang="en-US" altLang="zh-CN" baseline="-25000" dirty="0">
                <a:ea typeface="ＭＳ Ｐゴシック" pitchFamily="34" charset="-128"/>
              </a:rPr>
              <a:t>2</a:t>
            </a:r>
            <a:r>
              <a:rPr lang="en-US" altLang="zh-CN" dirty="0">
                <a:ea typeface="ＭＳ Ｐゴシック" pitchFamily="34" charset="-128"/>
              </a:rPr>
              <a:t> or </a:t>
            </a:r>
            <a:r>
              <a:rPr lang="en-US" altLang="zh-CN" dirty="0">
                <a:latin typeface="Symbol" pitchFamily="18" charset="2"/>
                <a:ea typeface="ＭＳ Ｐゴシック" pitchFamily="34" charset="-128"/>
              </a:rPr>
              <a:t>m</a:t>
            </a:r>
            <a:r>
              <a:rPr lang="en-US" altLang="zh-CN" baseline="-25000" dirty="0">
                <a:ea typeface="ＭＳ Ｐゴシック" pitchFamily="34" charset="-128"/>
              </a:rPr>
              <a:t>1</a:t>
            </a:r>
            <a:r>
              <a:rPr lang="en-US" altLang="zh-CN" dirty="0">
                <a:ea typeface="ＭＳ Ｐゴシック" pitchFamily="34" charset="-128"/>
              </a:rPr>
              <a:t> – </a:t>
            </a:r>
            <a:r>
              <a:rPr lang="en-US" altLang="zh-CN" dirty="0">
                <a:latin typeface="Symbol" pitchFamily="18" charset="2"/>
                <a:ea typeface="ＭＳ Ｐゴシック" pitchFamily="34" charset="-128"/>
              </a:rPr>
              <a:t>m</a:t>
            </a:r>
            <a:r>
              <a:rPr lang="en-US" altLang="zh-CN" baseline="-25000" dirty="0">
                <a:ea typeface="ＭＳ Ｐゴシック" pitchFamily="34" charset="-128"/>
              </a:rPr>
              <a:t>2</a:t>
            </a:r>
            <a:r>
              <a:rPr lang="en-US" altLang="zh-CN" dirty="0">
                <a:ea typeface="ＭＳ Ｐゴシック" pitchFamily="34" charset="-128"/>
              </a:rPr>
              <a:t> &gt; 0</a:t>
            </a:r>
          </a:p>
          <a:p>
            <a:pPr defTabSz="914400" eaLnBrk="1" hangingPunct="1"/>
            <a:endParaRPr lang="en-US" altLang="zh-CN" dirty="0">
              <a:latin typeface="Times New Roman" panose="02020603050405020304" pitchFamily="18" charset="0"/>
              <a:ea typeface="MS PGothic" panose="020B0600070205080204" pitchFamily="34" charset="-128"/>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240F-05CB-4A2D-B164-26E448A21B75}"/>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假设检验</a:t>
            </a:r>
          </a:p>
        </p:txBody>
      </p:sp>
      <p:sp>
        <p:nvSpPr>
          <p:cNvPr id="153603" name="Date Placeholder 3">
            <a:extLst>
              <a:ext uri="{FF2B5EF4-FFF2-40B4-BE49-F238E27FC236}">
                <a16:creationId xmlns:a16="http://schemas.microsoft.com/office/drawing/2014/main" id="{EDFF17D9-4940-4708-8BAB-DC9C5CB41CE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53604" name="Footer Placeholder 4">
            <a:extLst>
              <a:ext uri="{FF2B5EF4-FFF2-40B4-BE49-F238E27FC236}">
                <a16:creationId xmlns:a16="http://schemas.microsoft.com/office/drawing/2014/main" id="{93D1D2C3-9C3A-4EAB-ACB7-B0ECBB8E2F3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53605" name="Slide Number Placeholder 5">
            <a:extLst>
              <a:ext uri="{FF2B5EF4-FFF2-40B4-BE49-F238E27FC236}">
                <a16:creationId xmlns:a16="http://schemas.microsoft.com/office/drawing/2014/main" id="{563D9D04-CC51-484B-8F6E-AF0682B7599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73</a:t>
            </a:r>
          </a:p>
        </p:txBody>
      </p:sp>
      <p:sp>
        <p:nvSpPr>
          <p:cNvPr id="153606" name="Rectangle 3">
            <a:extLst>
              <a:ext uri="{FF2B5EF4-FFF2-40B4-BE49-F238E27FC236}">
                <a16:creationId xmlns:a16="http://schemas.microsoft.com/office/drawing/2014/main" id="{043AEE7E-CBD7-4AB3-882F-2A3C3B14D25F}"/>
              </a:ext>
            </a:extLst>
          </p:cNvPr>
          <p:cNvSpPr txBox="1">
            <a:spLocks noChangeArrowheads="1"/>
          </p:cNvSpPr>
          <p:nvPr/>
        </p:nvSpPr>
        <p:spPr bwMode="auto">
          <a:xfrm>
            <a:off x="915988" y="1362075"/>
            <a:ext cx="10742612"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lnSpc>
                <a:spcPct val="120000"/>
              </a:lnSpc>
            </a:pPr>
            <a:r>
              <a:rPr lang="zh-CN" altLang="en-US" dirty="0">
                <a:highlight>
                  <a:srgbClr val="FFFFFF"/>
                </a:highlight>
                <a:latin typeface="Times New Roman" panose="02020603050405020304" pitchFamily="18" charset="0"/>
                <a:ea typeface="宋体" panose="02010600030101010101" pitchFamily="2" charset="-122"/>
              </a:rPr>
              <a:t>为了证明有效果</a:t>
            </a:r>
            <a:r>
              <a:rPr lang="en-US" altLang="zh-CN" dirty="0">
                <a:highlight>
                  <a:srgbClr val="FFFFFF"/>
                </a:highlight>
                <a:latin typeface="Times New Roman" panose="02020603050405020304" pitchFamily="18" charset="0"/>
                <a:ea typeface="宋体" panose="02010600030101010101" pitchFamily="2" charset="-122"/>
              </a:rPr>
              <a:t>(</a:t>
            </a:r>
            <a:r>
              <a:rPr lang="zh-CN" altLang="en-US" dirty="0">
                <a:highlight>
                  <a:srgbClr val="FFFFFF"/>
                </a:highlight>
                <a:latin typeface="Times New Roman" panose="02020603050405020304" pitchFamily="18" charset="0"/>
                <a:ea typeface="宋体" panose="02010600030101010101" pitchFamily="2" charset="-122"/>
              </a:rPr>
              <a:t>假设</a:t>
            </a:r>
            <a:r>
              <a:rPr lang="en-US" altLang="zh-CN" dirty="0">
                <a:highlight>
                  <a:srgbClr val="FFFFFF"/>
                </a:highlight>
                <a:latin typeface="Times New Roman" panose="02020603050405020304" pitchFamily="18" charset="0"/>
                <a:ea typeface="宋体" panose="02010600030101010101" pitchFamily="2" charset="-122"/>
              </a:rPr>
              <a:t>)</a:t>
            </a:r>
            <a:r>
              <a:rPr lang="zh-CN" altLang="en-US" dirty="0">
                <a:highlight>
                  <a:srgbClr val="FFFFFF"/>
                </a:highlight>
                <a:latin typeface="Times New Roman" panose="02020603050405020304" pitchFamily="18" charset="0"/>
                <a:ea typeface="宋体" panose="02010600030101010101" pitchFamily="2" charset="-122"/>
              </a:rPr>
              <a:t>是正确的，首先要假设它不是真的</a:t>
            </a:r>
            <a:r>
              <a:rPr lang="en-US" altLang="zh-CN" dirty="0">
                <a:highlight>
                  <a:srgbClr val="FFFFFF"/>
                </a:highlight>
                <a:latin typeface="Times New Roman" panose="02020603050405020304" pitchFamily="18" charset="0"/>
                <a:ea typeface="宋体" panose="02010600030101010101" pitchFamily="2" charset="-122"/>
              </a:rPr>
              <a:t>(</a:t>
            </a:r>
            <a:r>
              <a:rPr lang="en-US" altLang="zh-CN" dirty="0">
                <a:highlight>
                  <a:srgbClr val="FFFFFF"/>
                </a:highlight>
                <a:ea typeface="ＭＳ Ｐゴシック" pitchFamily="34" charset="-128"/>
              </a:rPr>
              <a:t>H</a:t>
            </a:r>
            <a:r>
              <a:rPr lang="en-US" altLang="zh-CN" baseline="-25000" dirty="0">
                <a:highlight>
                  <a:srgbClr val="FFFFFF"/>
                </a:highlight>
                <a:ea typeface="ＭＳ Ｐゴシック" pitchFamily="34" charset="-128"/>
              </a:rPr>
              <a:t>o </a:t>
            </a:r>
            <a:r>
              <a:rPr lang="en-US" altLang="zh-CN" dirty="0">
                <a:highlight>
                  <a:srgbClr val="FFFFFF"/>
                </a:highlight>
                <a:latin typeface="Times New Roman" panose="02020603050405020304" pitchFamily="18" charset="0"/>
                <a:ea typeface="宋体" panose="02010600030101010101" pitchFamily="2" charset="-122"/>
              </a:rPr>
              <a:t>)</a:t>
            </a:r>
          </a:p>
          <a:p>
            <a:pPr defTabSz="914400" eaLnBrk="1" hangingPunct="1">
              <a:lnSpc>
                <a:spcPct val="120000"/>
              </a:lnSpc>
            </a:pPr>
            <a:r>
              <a:rPr lang="zh-CN" altLang="en-US" dirty="0">
                <a:highlight>
                  <a:srgbClr val="FFFFFF"/>
                </a:highlight>
                <a:latin typeface="Times New Roman" panose="02020603050405020304" pitchFamily="18" charset="0"/>
                <a:ea typeface="宋体" panose="02010600030101010101" pitchFamily="2" charset="-122"/>
              </a:rPr>
              <a:t>如果这个假设</a:t>
            </a:r>
            <a:r>
              <a:rPr lang="en-US" altLang="zh-CN" dirty="0">
                <a:highlight>
                  <a:srgbClr val="FFFFFF"/>
                </a:highlight>
                <a:latin typeface="Times New Roman" panose="02020603050405020304" pitchFamily="18" charset="0"/>
              </a:rPr>
              <a:t>(</a:t>
            </a:r>
            <a:r>
              <a:rPr lang="en-US" altLang="zh-CN" dirty="0">
                <a:highlight>
                  <a:srgbClr val="FFFFFF"/>
                </a:highlight>
                <a:ea typeface="ＭＳ Ｐゴシック" pitchFamily="34" charset="-128"/>
              </a:rPr>
              <a:t>H</a:t>
            </a:r>
            <a:r>
              <a:rPr lang="en-US" altLang="zh-CN" baseline="-25000" dirty="0">
                <a:highlight>
                  <a:srgbClr val="FFFFFF"/>
                </a:highlight>
                <a:ea typeface="ＭＳ Ｐゴシック" pitchFamily="34" charset="-128"/>
              </a:rPr>
              <a:t>o </a:t>
            </a:r>
            <a:r>
              <a:rPr lang="en-US" altLang="zh-CN" dirty="0">
                <a:highlight>
                  <a:srgbClr val="FFFFFF"/>
                </a:highlight>
                <a:latin typeface="Times New Roman" panose="02020603050405020304" pitchFamily="18" charset="0"/>
              </a:rPr>
              <a:t>)</a:t>
            </a:r>
            <a:r>
              <a:rPr lang="zh-CN" altLang="en-US" dirty="0">
                <a:highlight>
                  <a:srgbClr val="FFFFFF"/>
                </a:highlight>
                <a:latin typeface="Times New Roman" panose="02020603050405020304" pitchFamily="18" charset="0"/>
                <a:ea typeface="宋体" panose="02010600030101010101" pitchFamily="2" charset="-122"/>
              </a:rPr>
              <a:t>在逻辑上是不可能的，那么就原始假设被证明！</a:t>
            </a:r>
          </a:p>
          <a:p>
            <a:pPr defTabSz="914400" eaLnBrk="1" hangingPunct="1">
              <a:lnSpc>
                <a:spcPct val="120000"/>
              </a:lnSpc>
            </a:pPr>
            <a:r>
              <a:rPr lang="zh-CN" altLang="en-US" dirty="0">
                <a:highlight>
                  <a:srgbClr val="FFFFFF"/>
                </a:highlight>
                <a:latin typeface="Times New Roman" panose="02020603050405020304" pitchFamily="18" charset="0"/>
                <a:ea typeface="宋体" panose="02010600030101010101" pitchFamily="2" charset="-122"/>
              </a:rPr>
              <a:t>想要证明</a:t>
            </a:r>
            <a:r>
              <a:rPr lang="zh-CN" altLang="en-US" b="1" dirty="0">
                <a:highlight>
                  <a:srgbClr val="FFFFFF"/>
                </a:highlight>
                <a:latin typeface="Times New Roman" panose="02020603050405020304" pitchFamily="18" charset="0"/>
                <a:ea typeface="宋体" panose="02010600030101010101" pitchFamily="2" charset="-122"/>
              </a:rPr>
              <a:t>没有效果</a:t>
            </a:r>
            <a:r>
              <a:rPr lang="zh-CN" altLang="en-US" dirty="0">
                <a:highlight>
                  <a:srgbClr val="FFFFFF"/>
                </a:highlight>
                <a:latin typeface="Times New Roman" panose="02020603050405020304" pitchFamily="18" charset="0"/>
                <a:ea typeface="宋体" panose="02010600030101010101" pitchFamily="2" charset="-122"/>
              </a:rPr>
              <a:t>的模型不太可能，则相反的假设</a:t>
            </a:r>
            <a:r>
              <a:rPr lang="en-US" altLang="zh-CN" dirty="0">
                <a:highlight>
                  <a:srgbClr val="FFFFFF"/>
                </a:highlight>
                <a:latin typeface="Times New Roman" panose="02020603050405020304" pitchFamily="18" charset="0"/>
                <a:ea typeface="宋体" panose="02010600030101010101" pitchFamily="2" charset="-122"/>
              </a:rPr>
              <a:t>(</a:t>
            </a:r>
            <a:r>
              <a:rPr lang="zh-CN" altLang="en-US" dirty="0">
                <a:highlight>
                  <a:srgbClr val="FFFFFF"/>
                </a:highlight>
                <a:latin typeface="Times New Roman" panose="02020603050405020304" pitchFamily="18" charset="0"/>
                <a:ea typeface="宋体" panose="02010600030101010101" pitchFamily="2" charset="-122"/>
              </a:rPr>
              <a:t>真实效果</a:t>
            </a:r>
            <a:r>
              <a:rPr lang="en-US" altLang="zh-CN" dirty="0">
                <a:highlight>
                  <a:srgbClr val="FFFFFF"/>
                </a:highlight>
                <a:latin typeface="Times New Roman" panose="02020603050405020304" pitchFamily="18" charset="0"/>
                <a:ea typeface="宋体" panose="02010600030101010101" pitchFamily="2" charset="-122"/>
              </a:rPr>
              <a:t>)</a:t>
            </a:r>
            <a:r>
              <a:rPr lang="zh-CN" altLang="en-US" dirty="0">
                <a:highlight>
                  <a:srgbClr val="FFFFFF"/>
                </a:highlight>
                <a:latin typeface="Times New Roman" panose="02020603050405020304" pitchFamily="18" charset="0"/>
                <a:ea typeface="宋体" panose="02010600030101010101" pitchFamily="2" charset="-122"/>
              </a:rPr>
              <a:t>一定是真的</a:t>
            </a:r>
            <a:endParaRPr lang="en-US" altLang="zh-CN" dirty="0">
              <a:highlight>
                <a:srgbClr val="FFFFFF"/>
              </a:highlight>
              <a:latin typeface="Times New Roman" panose="02020603050405020304" pitchFamily="18" charset="0"/>
              <a:ea typeface="宋体" panose="02010600030101010101" pitchFamily="2" charset="-122"/>
            </a:endParaRPr>
          </a:p>
        </p:txBody>
      </p:sp>
      <p:sp>
        <p:nvSpPr>
          <p:cNvPr id="8" name="矩形 7">
            <a:extLst>
              <a:ext uri="{FF2B5EF4-FFF2-40B4-BE49-F238E27FC236}">
                <a16:creationId xmlns:a16="http://schemas.microsoft.com/office/drawing/2014/main" id="{EF61A250-A4FA-4BA0-BF30-68A8D98BA302}"/>
              </a:ext>
            </a:extLst>
          </p:cNvPr>
          <p:cNvSpPr/>
          <p:nvPr/>
        </p:nvSpPr>
        <p:spPr>
          <a:xfrm>
            <a:off x="1097280" y="4272677"/>
            <a:ext cx="10643264" cy="2031325"/>
          </a:xfrm>
          <a:prstGeom prst="rect">
            <a:avLst/>
          </a:prstGeom>
        </p:spPr>
        <p:txBody>
          <a:bodyPr wrap="square">
            <a:spAutoFit/>
          </a:bodyPr>
          <a:lstStyle/>
          <a:p>
            <a:r>
              <a:rPr lang="en-US" altLang="zh-CN" dirty="0"/>
              <a:t>1</a:t>
            </a:r>
            <a:r>
              <a:rPr lang="zh-CN" altLang="en-US" dirty="0"/>
              <a:t>、</a:t>
            </a:r>
            <a:r>
              <a:rPr lang="zh-CN" altLang="en-US" b="1" dirty="0"/>
              <a:t>不轻易拒绝原假设</a:t>
            </a:r>
            <a:r>
              <a:rPr lang="zh-CN" altLang="en-US" dirty="0"/>
              <a:t>。原假设即使真的成立，而观察的样本由于数量较少，观察值存在一定的波动。所以我们要给原假设一定范围的容忍度，这个容忍度要尽可能大，观察值出现在这个范围内都是可以容忍的。</a:t>
            </a:r>
            <a:br>
              <a:rPr lang="zh-CN" altLang="en-US" dirty="0"/>
            </a:br>
            <a:r>
              <a:rPr lang="en-US" altLang="zh-CN" dirty="0"/>
              <a:t>2</a:t>
            </a:r>
            <a:r>
              <a:rPr lang="zh-CN" altLang="en-US" dirty="0"/>
              <a:t>、</a:t>
            </a:r>
            <a:r>
              <a:rPr lang="zh-CN" altLang="en-US" b="1" dirty="0"/>
              <a:t>小概率事件发生不正常</a:t>
            </a:r>
            <a:r>
              <a:rPr lang="zh-CN" altLang="en-US" dirty="0"/>
              <a:t>。如果小概率事件还是发生了，那么就说明原假设有问题。</a:t>
            </a:r>
          </a:p>
          <a:p>
            <a:br>
              <a:rPr lang="zh-CN" altLang="en-US" dirty="0"/>
            </a:br>
            <a:br>
              <a:rPr lang="zh-CN" altLang="en-US" dirty="0"/>
            </a:b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4D4A-B88E-458F-8910-A0C32AA7265A}"/>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假设检验</a:t>
            </a:r>
          </a:p>
        </p:txBody>
      </p:sp>
      <p:sp>
        <p:nvSpPr>
          <p:cNvPr id="155651" name="Date Placeholder 3">
            <a:extLst>
              <a:ext uri="{FF2B5EF4-FFF2-40B4-BE49-F238E27FC236}">
                <a16:creationId xmlns:a16="http://schemas.microsoft.com/office/drawing/2014/main" id="{59DFABDC-D937-4728-801F-4B4AC0998AB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55652" name="Footer Placeholder 4">
            <a:extLst>
              <a:ext uri="{FF2B5EF4-FFF2-40B4-BE49-F238E27FC236}">
                <a16:creationId xmlns:a16="http://schemas.microsoft.com/office/drawing/2014/main" id="{BF6F0A61-8A6A-47F2-A60A-F3FF284398C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55653" name="Slide Number Placeholder 5">
            <a:extLst>
              <a:ext uri="{FF2B5EF4-FFF2-40B4-BE49-F238E27FC236}">
                <a16:creationId xmlns:a16="http://schemas.microsoft.com/office/drawing/2014/main" id="{BAD9D5D0-E3AF-41FB-B24D-B754E6DE7D7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74</a:t>
            </a:r>
          </a:p>
        </p:txBody>
      </p:sp>
      <p:sp>
        <p:nvSpPr>
          <p:cNvPr id="8" name="Rectangle 3">
            <a:extLst>
              <a:ext uri="{FF2B5EF4-FFF2-40B4-BE49-F238E27FC236}">
                <a16:creationId xmlns:a16="http://schemas.microsoft.com/office/drawing/2014/main" id="{071ABFDC-9632-4685-9C92-6CDFBAB3F1C3}"/>
              </a:ext>
            </a:extLst>
          </p:cNvPr>
          <p:cNvSpPr txBox="1">
            <a:spLocks noChangeArrowheads="1"/>
          </p:cNvSpPr>
          <p:nvPr/>
        </p:nvSpPr>
        <p:spPr bwMode="auto">
          <a:xfrm>
            <a:off x="1096963" y="1314450"/>
            <a:ext cx="106807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lnSpc>
                <a:spcPct val="70000"/>
              </a:lnSpc>
              <a:buFontTx/>
              <a:buNone/>
            </a:pPr>
            <a:r>
              <a:rPr lang="zh-CN" altLang="en-US" sz="2400" b="1" u="sng" dirty="0">
                <a:latin typeface="Times New Roman" panose="02020603050405020304" pitchFamily="18" charset="0"/>
              </a:rPr>
              <a:t>汽车制动器故障</a:t>
            </a:r>
          </a:p>
          <a:p>
            <a:pPr marL="91440" lvl="0" indent="-91440" defTabSz="914400" eaLnBrk="1" fontAlgn="auto" hangingPunct="1">
              <a:lnSpc>
                <a:spcPct val="70000"/>
              </a:lnSpc>
              <a:buNone/>
            </a:pPr>
            <a:r>
              <a:rPr lang="en-US" altLang="zh-CN" sz="2400" dirty="0">
                <a:ea typeface="ＭＳ Ｐゴシック" pitchFamily="34" charset="-128"/>
              </a:rPr>
              <a:t>H</a:t>
            </a:r>
            <a:r>
              <a:rPr lang="en-US" altLang="zh-CN" sz="2400" baseline="-25000" dirty="0">
                <a:ea typeface="ＭＳ Ｐゴシック" pitchFamily="34" charset="-128"/>
              </a:rPr>
              <a:t>0 </a:t>
            </a:r>
            <a:r>
              <a:rPr lang="en-US" altLang="zh-CN" sz="2400" dirty="0">
                <a:solidFill>
                  <a:schemeClr val="tx1">
                    <a:lumMod val="75000"/>
                    <a:lumOff val="25000"/>
                  </a:schemeClr>
                </a:solidFill>
                <a:latin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rPr>
              <a:t>汽车制动器在启动时功能正常</a:t>
            </a:r>
            <a:endParaRPr lang="en-US" altLang="zh-CN" sz="2400" dirty="0">
              <a:solidFill>
                <a:schemeClr val="tx1">
                  <a:lumMod val="75000"/>
                  <a:lumOff val="25000"/>
                </a:schemeClr>
              </a:solidFill>
              <a:latin typeface="Times New Roman" panose="02020603050405020304" pitchFamily="18" charset="0"/>
            </a:endParaRPr>
          </a:p>
          <a:p>
            <a:pPr marL="91440" lvl="0" indent="-91440" defTabSz="914400" eaLnBrk="1" fontAlgn="auto" hangingPunct="1">
              <a:lnSpc>
                <a:spcPct val="70000"/>
              </a:lnSpc>
              <a:buNone/>
            </a:pPr>
            <a:r>
              <a:rPr lang="en-US" altLang="zh-CN" sz="2400" dirty="0">
                <a:ea typeface="ＭＳ Ｐゴシック" pitchFamily="34" charset="-128"/>
              </a:rPr>
              <a:t>H</a:t>
            </a:r>
            <a:r>
              <a:rPr lang="en-US" altLang="zh-CN" sz="2400" baseline="-25000" dirty="0">
                <a:ea typeface="ＭＳ Ｐゴシック" pitchFamily="34" charset="-128"/>
              </a:rPr>
              <a:t>a </a:t>
            </a:r>
            <a:r>
              <a:rPr lang="en-US" altLang="zh-CN" sz="2400" dirty="0">
                <a:solidFill>
                  <a:schemeClr val="tx1">
                    <a:lumMod val="75000"/>
                    <a:lumOff val="25000"/>
                  </a:schemeClr>
                </a:solidFill>
                <a:latin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rPr>
              <a:t>汽车制动器在启动时发生故障</a:t>
            </a:r>
            <a:endParaRPr lang="en-US" altLang="zh-CN" sz="2400" dirty="0">
              <a:solidFill>
                <a:schemeClr val="tx1">
                  <a:lumMod val="75000"/>
                  <a:lumOff val="25000"/>
                </a:schemeClr>
              </a:solidFill>
              <a:latin typeface="Times New Roman" panose="02020603050405020304" pitchFamily="18" charset="0"/>
            </a:endParaRPr>
          </a:p>
          <a:p>
            <a:pPr marL="91440" lvl="0" indent="-91440" defTabSz="914400" eaLnBrk="1" fontAlgn="auto" hangingPunct="1">
              <a:lnSpc>
                <a:spcPct val="70000"/>
              </a:lnSpc>
              <a:buNone/>
            </a:pPr>
            <a:endParaRPr lang="en-US" altLang="zh-CN" sz="2400" b="1" u="sng" dirty="0">
              <a:latin typeface="Times New Roman" panose="02020603050405020304" pitchFamily="18" charset="0"/>
            </a:endParaRPr>
          </a:p>
          <a:p>
            <a:pPr>
              <a:lnSpc>
                <a:spcPct val="95000"/>
              </a:lnSpc>
            </a:pPr>
            <a:r>
              <a:rPr lang="zh-CN" altLang="en-US" sz="2400" dirty="0">
                <a:solidFill>
                  <a:srgbClr val="CC0066"/>
                </a:solidFill>
                <a:latin typeface="Times New Roman" panose="02020603050405020304" pitchFamily="18" charset="0"/>
              </a:rPr>
              <a:t>类型</a:t>
            </a:r>
            <a:r>
              <a:rPr lang="en-US" altLang="zh-CN" sz="2400" dirty="0">
                <a:solidFill>
                  <a:srgbClr val="CC0066"/>
                </a:solidFill>
                <a:latin typeface="Times New Roman" panose="02020603050405020304" pitchFamily="18" charset="0"/>
              </a:rPr>
              <a:t> I </a:t>
            </a:r>
            <a:r>
              <a:rPr lang="zh-CN" altLang="en-US" sz="2400" dirty="0">
                <a:solidFill>
                  <a:srgbClr val="CC0066"/>
                </a:solidFill>
                <a:latin typeface="Times New Roman" panose="02020603050405020304" pitchFamily="18" charset="0"/>
              </a:rPr>
              <a:t>错误</a:t>
            </a:r>
            <a:r>
              <a:rPr lang="en-US" altLang="zh-CN" sz="2400" dirty="0">
                <a:solidFill>
                  <a:srgbClr val="CC0066"/>
                </a:solidFill>
                <a:latin typeface="Times New Roman" panose="02020603050405020304" pitchFamily="18" charset="0"/>
              </a:rPr>
              <a:t> </a:t>
            </a:r>
            <a:r>
              <a:rPr lang="en-US" altLang="zh-CN" sz="2400" dirty="0">
                <a:latin typeface="Times New Roman" panose="02020603050405020304" pitchFamily="18" charset="0"/>
              </a:rPr>
              <a:t>– </a:t>
            </a:r>
            <a:r>
              <a:rPr lang="zh-CN" altLang="en-US" sz="2400" dirty="0">
                <a:latin typeface="Times New Roman" panose="02020603050405020304" pitchFamily="18" charset="0"/>
              </a:rPr>
              <a:t>拒绝制动器功能正常的假设</a:t>
            </a:r>
            <a:endParaRPr lang="en-US" altLang="zh-CN" sz="2400" dirty="0">
              <a:latin typeface="Times New Roman" panose="02020603050405020304" pitchFamily="18" charset="0"/>
            </a:endParaRPr>
          </a:p>
          <a:p>
            <a:pPr lvl="1">
              <a:lnSpc>
                <a:spcPct val="95000"/>
              </a:lnSpc>
            </a:pPr>
            <a:r>
              <a:rPr lang="zh-CN" altLang="en-US" dirty="0">
                <a:latin typeface="Times New Roman" panose="02020603050405020304" pitchFamily="18" charset="0"/>
              </a:rPr>
              <a:t>更换制动器 </a:t>
            </a:r>
            <a:r>
              <a:rPr lang="en-US" altLang="zh-CN" dirty="0">
                <a:latin typeface="Times New Roman" panose="02020603050405020304" pitchFamily="18" charset="0"/>
              </a:rPr>
              <a:t>– </a:t>
            </a:r>
            <a:r>
              <a:rPr lang="zh-CN" altLang="en-US" dirty="0">
                <a:latin typeface="Times New Roman" panose="02020603050405020304" pitchFamily="18" charset="0"/>
              </a:rPr>
              <a:t>但原始制动器良好</a:t>
            </a:r>
          </a:p>
          <a:p>
            <a:pPr marL="0" indent="0">
              <a:lnSpc>
                <a:spcPct val="95000"/>
              </a:lnSpc>
              <a:buNone/>
            </a:pPr>
            <a:r>
              <a:rPr lang="zh-CN" altLang="en-US" sz="2400" dirty="0">
                <a:solidFill>
                  <a:srgbClr val="CC0066"/>
                </a:solidFill>
                <a:latin typeface="Times New Roman" panose="02020603050405020304" pitchFamily="18" charset="0"/>
              </a:rPr>
              <a:t>类型</a:t>
            </a:r>
            <a:r>
              <a:rPr lang="en-US" altLang="zh-CN" sz="2400" dirty="0">
                <a:solidFill>
                  <a:srgbClr val="CC0066"/>
                </a:solidFill>
                <a:latin typeface="Times New Roman" panose="02020603050405020304" pitchFamily="18" charset="0"/>
              </a:rPr>
              <a:t> II </a:t>
            </a:r>
            <a:r>
              <a:rPr lang="zh-CN" altLang="en-US" sz="2400" dirty="0">
                <a:solidFill>
                  <a:srgbClr val="CC0066"/>
                </a:solidFill>
                <a:latin typeface="Times New Roman" panose="02020603050405020304" pitchFamily="18" charset="0"/>
              </a:rPr>
              <a:t>错误</a:t>
            </a:r>
            <a:r>
              <a:rPr lang="en-US" altLang="zh-CN" sz="2400" dirty="0">
                <a:solidFill>
                  <a:srgbClr val="CC0066"/>
                </a:solidFill>
                <a:latin typeface="Times New Roman" panose="02020603050405020304" pitchFamily="18" charset="0"/>
              </a:rPr>
              <a:t> </a:t>
            </a:r>
            <a:r>
              <a:rPr lang="en-US" altLang="zh-CN" sz="2400" dirty="0">
                <a:latin typeface="Times New Roman" panose="02020603050405020304" pitchFamily="18" charset="0"/>
              </a:rPr>
              <a:t>– </a:t>
            </a:r>
            <a:r>
              <a:rPr lang="zh-CN" altLang="en-US" sz="2400" dirty="0">
                <a:latin typeface="Times New Roman" panose="02020603050405020304" pitchFamily="18" charset="0"/>
              </a:rPr>
              <a:t>不拒绝制动器功能正常的假设（即，认为没问题）</a:t>
            </a:r>
            <a:endParaRPr lang="en-US" altLang="zh-CN" sz="2400" dirty="0">
              <a:latin typeface="Times New Roman" panose="02020603050405020304" pitchFamily="18" charset="0"/>
            </a:endParaRPr>
          </a:p>
          <a:p>
            <a:pPr lvl="1">
              <a:lnSpc>
                <a:spcPct val="95000"/>
              </a:lnSpc>
            </a:pPr>
            <a:r>
              <a:rPr lang="zh-CN" altLang="en-US" dirty="0">
                <a:latin typeface="Times New Roman" panose="02020603050405020304" pitchFamily="18" charset="0"/>
              </a:rPr>
              <a:t>将制动器留在车内</a:t>
            </a:r>
            <a:r>
              <a:rPr lang="en-US" altLang="zh-CN" dirty="0">
                <a:latin typeface="Times New Roman" panose="02020603050405020304" pitchFamily="18" charset="0"/>
              </a:rPr>
              <a:t>–</a:t>
            </a:r>
            <a:r>
              <a:rPr lang="zh-CN" altLang="en-US" dirty="0">
                <a:latin typeface="Times New Roman" panose="02020603050405020304" pitchFamily="18" charset="0"/>
              </a:rPr>
              <a:t>制动器故障</a:t>
            </a:r>
          </a:p>
          <a:p>
            <a:pPr defTabSz="914400" eaLnBrk="1" hangingPunct="1">
              <a:lnSpc>
                <a:spcPct val="80000"/>
              </a:lnSpc>
              <a:buFontTx/>
              <a:buNone/>
            </a:pPr>
            <a:endParaRPr lang="en-US" altLang="zh-CN" sz="2400" b="1" u="sng" dirty="0">
              <a:ea typeface="MS PGothic" panose="020B0600070205080204" pitchFamily="34" charset="-128"/>
            </a:endParaRPr>
          </a:p>
          <a:p>
            <a:pPr marL="91440" indent="-91440" defTabSz="914400" eaLnBrk="1" hangingPunct="1">
              <a:lnSpc>
                <a:spcPct val="80000"/>
              </a:lnSpc>
              <a:buNone/>
            </a:pPr>
            <a:r>
              <a:rPr lang="zh-CN" altLang="en-US" sz="2000" dirty="0">
                <a:solidFill>
                  <a:schemeClr val="tx1">
                    <a:lumMod val="75000"/>
                    <a:lumOff val="25000"/>
                  </a:schemeClr>
                </a:solidFill>
                <a:latin typeface="+mn-ea"/>
              </a:rPr>
              <a:t>你将采取措施避免哪个错误？</a:t>
            </a:r>
            <a:endParaRPr lang="en-US" altLang="zh-CN" sz="2000" dirty="0">
              <a:solidFill>
                <a:schemeClr val="tx1">
                  <a:lumMod val="75000"/>
                  <a:lumOff val="25000"/>
                </a:schemeClr>
              </a:solidFill>
              <a:latin typeface="+mn-ea"/>
            </a:endParaRPr>
          </a:p>
          <a:p>
            <a:pPr defTabSz="914400" eaLnBrk="1" hangingPunct="1">
              <a:lnSpc>
                <a:spcPct val="80000"/>
              </a:lnSpc>
              <a:buFontTx/>
              <a:buNone/>
            </a:pPr>
            <a:endParaRPr lang="en-US" altLang="zh-CN" sz="2400" dirty="0">
              <a:ea typeface="MS PGothic"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2A7A2-D2A6-4F8B-94B3-73D79B3E8C8D}"/>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假设检验</a:t>
            </a:r>
          </a:p>
        </p:txBody>
      </p:sp>
      <p:sp>
        <p:nvSpPr>
          <p:cNvPr id="157699" name="Date Placeholder 3">
            <a:extLst>
              <a:ext uri="{FF2B5EF4-FFF2-40B4-BE49-F238E27FC236}">
                <a16:creationId xmlns:a16="http://schemas.microsoft.com/office/drawing/2014/main" id="{BBB5FCB5-9CB4-4D5C-84E2-0A4E1389BC8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57700" name="Footer Placeholder 4">
            <a:extLst>
              <a:ext uri="{FF2B5EF4-FFF2-40B4-BE49-F238E27FC236}">
                <a16:creationId xmlns:a16="http://schemas.microsoft.com/office/drawing/2014/main" id="{04202261-6908-4BE2-A196-B206BADF77A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57701" name="Slide Number Placeholder 5">
            <a:extLst>
              <a:ext uri="{FF2B5EF4-FFF2-40B4-BE49-F238E27FC236}">
                <a16:creationId xmlns:a16="http://schemas.microsoft.com/office/drawing/2014/main" id="{407E2C94-C1FF-4628-B35B-77CB9ECD473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75</a:t>
            </a:r>
          </a:p>
        </p:txBody>
      </p:sp>
      <p:sp>
        <p:nvSpPr>
          <p:cNvPr id="157702" name="Rectangle 3">
            <a:extLst>
              <a:ext uri="{FF2B5EF4-FFF2-40B4-BE49-F238E27FC236}">
                <a16:creationId xmlns:a16="http://schemas.microsoft.com/office/drawing/2014/main" id="{2914679F-4D33-44BC-8B28-31EAA0172D4C}"/>
              </a:ext>
            </a:extLst>
          </p:cNvPr>
          <p:cNvSpPr txBox="1">
            <a:spLocks noChangeArrowheads="1"/>
          </p:cNvSpPr>
          <p:nvPr/>
        </p:nvSpPr>
        <p:spPr bwMode="auto">
          <a:xfrm>
            <a:off x="1174750" y="1276350"/>
            <a:ext cx="1049337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lnSpc>
                <a:spcPct val="70000"/>
              </a:lnSpc>
              <a:buFontTx/>
              <a:buNone/>
            </a:pPr>
            <a:r>
              <a:rPr lang="zh-CN" altLang="en-US" sz="2400" b="1" u="sng" dirty="0">
                <a:latin typeface="Times New Roman" panose="02020603050405020304" pitchFamily="18" charset="0"/>
                <a:ea typeface="宋体" panose="02010600030101010101" pitchFamily="2" charset="-122"/>
              </a:rPr>
              <a:t>有罪或无罪</a:t>
            </a:r>
            <a:endParaRPr lang="en-US" altLang="zh-CN" sz="2400" b="1" u="sng" dirty="0">
              <a:latin typeface="Times New Roman" panose="02020603050405020304" pitchFamily="18" charset="0"/>
              <a:ea typeface="宋体" panose="02010600030101010101" pitchFamily="2" charset="-122"/>
            </a:endParaRPr>
          </a:p>
          <a:p>
            <a:pPr marL="91440" lvl="0" indent="-91440" defTabSz="914400" eaLnBrk="1" fontAlgn="auto" hangingPunct="1">
              <a:lnSpc>
                <a:spcPct val="70000"/>
              </a:lnSpc>
              <a:buNone/>
            </a:pPr>
            <a:r>
              <a:rPr lang="en-US" altLang="zh-CN" sz="2400" dirty="0">
                <a:ea typeface="ＭＳ Ｐゴシック" pitchFamily="34" charset="-128"/>
              </a:rPr>
              <a:t>H</a:t>
            </a:r>
            <a:r>
              <a:rPr lang="en-US" altLang="zh-CN" sz="2400" baseline="-25000" dirty="0">
                <a:ea typeface="ＭＳ Ｐゴシック" pitchFamily="34" charset="-128"/>
              </a:rPr>
              <a:t>0 </a:t>
            </a:r>
            <a:r>
              <a:rPr lang="en-US" altLang="zh-CN" sz="2400" dirty="0">
                <a:solidFill>
                  <a:schemeClr val="tx1">
                    <a:lumMod val="75000"/>
                    <a:lumOff val="25000"/>
                  </a:schemeClr>
                </a:solidFill>
                <a:latin typeface="Times New Roman" panose="02020603050405020304" pitchFamily="18" charset="0"/>
                <a:ea typeface="宋体" panose="02010600030101010101" pitchFamily="2" charset="-122"/>
              </a:rPr>
              <a:t>:</a:t>
            </a:r>
            <a:r>
              <a:rPr lang="zh-CN" altLang="en-US" sz="2400" dirty="0">
                <a:solidFill>
                  <a:schemeClr val="tx1">
                    <a:lumMod val="75000"/>
                    <a:lumOff val="25000"/>
                  </a:schemeClr>
                </a:solidFill>
                <a:latin typeface="Times New Roman" panose="02020603050405020304" pitchFamily="18" charset="0"/>
                <a:ea typeface="宋体" panose="02010600030101010101" pitchFamily="2" charset="-122"/>
              </a:rPr>
              <a:t>一个人是清白的</a:t>
            </a:r>
            <a:endParaRPr lang="en-US" altLang="zh-CN" sz="2400" dirty="0">
              <a:solidFill>
                <a:schemeClr val="tx1">
                  <a:lumMod val="75000"/>
                  <a:lumOff val="25000"/>
                </a:schemeClr>
              </a:solidFill>
              <a:latin typeface="Times New Roman" panose="02020603050405020304" pitchFamily="18" charset="0"/>
              <a:ea typeface="宋体" panose="02010600030101010101" pitchFamily="2" charset="-122"/>
            </a:endParaRPr>
          </a:p>
          <a:p>
            <a:pPr marL="91440" lvl="0" indent="-91440" defTabSz="914400" eaLnBrk="1" fontAlgn="auto" hangingPunct="1">
              <a:lnSpc>
                <a:spcPct val="70000"/>
              </a:lnSpc>
              <a:buNone/>
            </a:pPr>
            <a:r>
              <a:rPr lang="en-US" altLang="zh-CN" sz="2400" dirty="0">
                <a:ea typeface="ＭＳ Ｐゴシック" pitchFamily="34" charset="-128"/>
              </a:rPr>
              <a:t>H</a:t>
            </a:r>
            <a:r>
              <a:rPr lang="en-US" altLang="zh-CN" sz="2400" baseline="-25000" dirty="0">
                <a:ea typeface="ＭＳ Ｐゴシック" pitchFamily="34" charset="-128"/>
              </a:rPr>
              <a:t>a </a:t>
            </a:r>
            <a:r>
              <a:rPr lang="en-US" altLang="zh-CN" sz="2400" dirty="0">
                <a:solidFill>
                  <a:schemeClr val="tx1">
                    <a:lumMod val="75000"/>
                    <a:lumOff val="25000"/>
                  </a:schemeClr>
                </a:solidFill>
                <a:latin typeface="Times New Roman" panose="02020603050405020304" pitchFamily="18" charset="0"/>
                <a:ea typeface="宋体" panose="02010600030101010101" pitchFamily="2" charset="-122"/>
              </a:rPr>
              <a:t>:</a:t>
            </a:r>
            <a:r>
              <a:rPr lang="zh-CN" altLang="en-US" sz="2400" dirty="0">
                <a:solidFill>
                  <a:schemeClr val="tx1">
                    <a:lumMod val="75000"/>
                    <a:lumOff val="25000"/>
                  </a:schemeClr>
                </a:solidFill>
                <a:latin typeface="Times New Roman" panose="02020603050405020304" pitchFamily="18" charset="0"/>
                <a:ea typeface="宋体" panose="02010600030101010101" pitchFamily="2" charset="-122"/>
              </a:rPr>
              <a:t>一个人是有罪的</a:t>
            </a:r>
          </a:p>
          <a:p>
            <a:pPr defTabSz="914400" eaLnBrk="1" hangingPunct="1">
              <a:lnSpc>
                <a:spcPct val="70000"/>
              </a:lnSpc>
              <a:buFontTx/>
              <a:buNone/>
            </a:pPr>
            <a:endParaRPr lang="en-US" altLang="zh-CN" sz="2400" b="1" u="sng" dirty="0">
              <a:latin typeface="Times New Roman" panose="02020603050405020304" pitchFamily="18" charset="0"/>
              <a:ea typeface="宋体" panose="02010600030101010101" pitchFamily="2" charset="-122"/>
            </a:endParaRPr>
          </a:p>
          <a:p>
            <a:pPr>
              <a:lnSpc>
                <a:spcPct val="95000"/>
              </a:lnSpc>
            </a:pPr>
            <a:r>
              <a:rPr lang="zh-CN" altLang="en-US" sz="2400" dirty="0">
                <a:solidFill>
                  <a:srgbClr val="CC0066"/>
                </a:solidFill>
                <a:latin typeface="Times New Roman" panose="02020603050405020304" pitchFamily="18" charset="0"/>
                <a:ea typeface="宋体" panose="02010600030101010101" pitchFamily="2" charset="-122"/>
              </a:rPr>
              <a:t>类型</a:t>
            </a:r>
            <a:r>
              <a:rPr lang="en-US" altLang="zh-CN" sz="2400" dirty="0">
                <a:solidFill>
                  <a:srgbClr val="CC0066"/>
                </a:solidFill>
                <a:latin typeface="Times New Roman" panose="02020603050405020304" pitchFamily="18" charset="0"/>
                <a:ea typeface="宋体" panose="02010600030101010101" pitchFamily="2" charset="-122"/>
              </a:rPr>
              <a:t> I </a:t>
            </a:r>
            <a:r>
              <a:rPr lang="zh-CN" altLang="en-US" sz="2400" dirty="0">
                <a:solidFill>
                  <a:srgbClr val="CC0066"/>
                </a:solidFill>
                <a:latin typeface="Times New Roman" panose="02020603050405020304" pitchFamily="18" charset="0"/>
                <a:ea typeface="宋体" panose="02010600030101010101" pitchFamily="2" charset="-122"/>
              </a:rPr>
              <a:t>错误</a:t>
            </a:r>
            <a:r>
              <a:rPr lang="en-US" altLang="zh-CN" sz="2400" dirty="0">
                <a:solidFill>
                  <a:srgbClr val="CC0066"/>
                </a:solidFill>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根据证据，拒绝此人是清白的假设</a:t>
            </a:r>
            <a:endParaRPr lang="en-US" altLang="zh-CN" sz="2400" dirty="0">
              <a:latin typeface="Times New Roman" panose="02020603050405020304" pitchFamily="18" charset="0"/>
              <a:ea typeface="宋体" panose="02010600030101010101" pitchFamily="2" charset="-122"/>
            </a:endParaRPr>
          </a:p>
          <a:p>
            <a:pPr lvl="1">
              <a:lnSpc>
                <a:spcPct val="95000"/>
              </a:lnSpc>
            </a:pPr>
            <a:r>
              <a:rPr lang="zh-CN" altLang="en-US" dirty="0">
                <a:latin typeface="Times New Roman" panose="02020603050405020304" pitchFamily="18" charset="0"/>
                <a:ea typeface="宋体" panose="02010600030101010101" pitchFamily="2" charset="-122"/>
              </a:rPr>
              <a:t>将他</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她送入监狱</a:t>
            </a:r>
            <a:r>
              <a:rPr lang="en-US" altLang="zh-CN" dirty="0">
                <a:latin typeface="Times New Roman" panose="02020603050405020304" pitchFamily="18" charset="0"/>
                <a:ea typeface="宋体" panose="02010600030101010101" pitchFamily="2" charset="-122"/>
              </a:rPr>
              <a:t> – </a:t>
            </a:r>
            <a:r>
              <a:rPr lang="zh-CN" altLang="en-US" dirty="0">
                <a:latin typeface="Times New Roman" panose="02020603050405020304" pitchFamily="18" charset="0"/>
                <a:ea typeface="宋体" panose="02010600030101010101" pitchFamily="2" charset="-122"/>
              </a:rPr>
              <a:t>但此人是清白的</a:t>
            </a:r>
            <a:endParaRPr lang="en-US" altLang="zh-CN" dirty="0">
              <a:latin typeface="Times New Roman" panose="02020603050405020304" pitchFamily="18" charset="0"/>
              <a:ea typeface="宋体" panose="02010600030101010101" pitchFamily="2" charset="-122"/>
            </a:endParaRPr>
          </a:p>
          <a:p>
            <a:pPr marL="0" indent="0">
              <a:lnSpc>
                <a:spcPct val="95000"/>
              </a:lnSpc>
              <a:buNone/>
            </a:pPr>
            <a:r>
              <a:rPr lang="en-US" altLang="zh-CN" sz="2400" dirty="0">
                <a:solidFill>
                  <a:srgbClr val="CC0066"/>
                </a:solidFill>
                <a:latin typeface="Times New Roman" panose="02020603050405020304" pitchFamily="18" charset="0"/>
                <a:ea typeface="宋体" panose="02010600030101010101" pitchFamily="2" charset="-122"/>
              </a:rPr>
              <a:t> </a:t>
            </a:r>
            <a:r>
              <a:rPr lang="zh-CN" altLang="en-US" sz="2400" dirty="0">
                <a:solidFill>
                  <a:srgbClr val="CC0066"/>
                </a:solidFill>
                <a:latin typeface="Times New Roman" panose="02020603050405020304" pitchFamily="18" charset="0"/>
                <a:ea typeface="宋体" panose="02010600030101010101" pitchFamily="2" charset="-122"/>
              </a:rPr>
              <a:t>类型</a:t>
            </a:r>
            <a:r>
              <a:rPr lang="en-US" altLang="zh-CN" sz="2400" dirty="0">
                <a:solidFill>
                  <a:srgbClr val="CC0066"/>
                </a:solidFill>
                <a:latin typeface="Times New Roman" panose="02020603050405020304" pitchFamily="18" charset="0"/>
                <a:ea typeface="宋体" panose="02010600030101010101" pitchFamily="2" charset="-122"/>
              </a:rPr>
              <a:t> II </a:t>
            </a:r>
            <a:r>
              <a:rPr lang="zh-CN" altLang="en-US" sz="2400" dirty="0">
                <a:solidFill>
                  <a:srgbClr val="CC0066"/>
                </a:solidFill>
                <a:latin typeface="Times New Roman" panose="02020603050405020304" pitchFamily="18" charset="0"/>
                <a:ea typeface="宋体" panose="02010600030101010101" pitchFamily="2" charset="-122"/>
              </a:rPr>
              <a:t>错误</a:t>
            </a:r>
            <a:r>
              <a:rPr lang="en-US" altLang="zh-CN" sz="2400" dirty="0">
                <a:solidFill>
                  <a:srgbClr val="CC0066"/>
                </a:solidFill>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不拒绝此人是清白的假设</a:t>
            </a:r>
            <a:endParaRPr lang="en-US" altLang="zh-CN" sz="2400" dirty="0">
              <a:latin typeface="Times New Roman" panose="02020603050405020304" pitchFamily="18" charset="0"/>
              <a:ea typeface="宋体" panose="02010600030101010101" pitchFamily="2" charset="-122"/>
            </a:endParaRPr>
          </a:p>
          <a:p>
            <a:pPr lvl="1">
              <a:lnSpc>
                <a:spcPct val="95000"/>
              </a:lnSpc>
            </a:pPr>
            <a:r>
              <a:rPr lang="zh-CN" altLang="en-US" dirty="0">
                <a:latin typeface="Times New Roman" panose="02020603050405020304" pitchFamily="18" charset="0"/>
                <a:ea typeface="宋体" panose="02010600030101010101" pitchFamily="2" charset="-122"/>
              </a:rPr>
              <a:t>释放他</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她 </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但此人是有罪的</a:t>
            </a:r>
            <a:endParaRPr lang="en-US" altLang="zh-CN" dirty="0">
              <a:latin typeface="Times New Roman" panose="02020603050405020304" pitchFamily="18" charset="0"/>
              <a:ea typeface="宋体" panose="02010600030101010101" pitchFamily="2" charset="-122"/>
            </a:endParaRPr>
          </a:p>
          <a:p>
            <a:pPr defTabSz="914400" eaLnBrk="1" hangingPunct="1">
              <a:lnSpc>
                <a:spcPct val="70000"/>
              </a:lnSpc>
              <a:buFontTx/>
              <a:buNone/>
            </a:pPr>
            <a:endParaRPr lang="en-US" altLang="zh-CN" sz="2400" b="1" u="sng" dirty="0">
              <a:ea typeface="MS PGothic" panose="020B0600070205080204" pitchFamily="34" charset="-128"/>
            </a:endParaRPr>
          </a:p>
        </p:txBody>
      </p:sp>
      <p:sp>
        <p:nvSpPr>
          <p:cNvPr id="157703" name="Text Box 4">
            <a:extLst>
              <a:ext uri="{FF2B5EF4-FFF2-40B4-BE49-F238E27FC236}">
                <a16:creationId xmlns:a16="http://schemas.microsoft.com/office/drawing/2014/main" id="{96C9713C-CB57-4FEC-B2C4-A4BCDDC62E70}"/>
              </a:ext>
            </a:extLst>
          </p:cNvPr>
          <p:cNvSpPr txBox="1">
            <a:spLocks noChangeArrowheads="1"/>
          </p:cNvSpPr>
          <p:nvPr/>
        </p:nvSpPr>
        <p:spPr bwMode="auto">
          <a:xfrm>
            <a:off x="1174750" y="5819775"/>
            <a:ext cx="5791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1200">
                <a:latin typeface="Arial" panose="020B0604020202020204" pitchFamily="34" charset="0"/>
                <a:ea typeface="MS PGothic" panose="020B0600070205080204" pitchFamily="34" charset="-128"/>
              </a:rPr>
              <a:t>进一步阅读：</a:t>
            </a:r>
            <a:r>
              <a:rPr lang="en-US" altLang="zh-CN" sz="1200">
                <a:latin typeface="Arial" panose="020B0604020202020204" pitchFamily="34" charset="0"/>
                <a:ea typeface="MS PGothic" panose="020B0600070205080204" pitchFamily="34" charset="-128"/>
              </a:rPr>
              <a:t>http://www.intuitor.com/statistics/T1T2Errors.html</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74146-EDD2-434E-8E42-CFC85434F711}"/>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错误类型</a:t>
            </a:r>
          </a:p>
        </p:txBody>
      </p:sp>
      <p:sp>
        <p:nvSpPr>
          <p:cNvPr id="159747" name="Date Placeholder 3">
            <a:extLst>
              <a:ext uri="{FF2B5EF4-FFF2-40B4-BE49-F238E27FC236}">
                <a16:creationId xmlns:a16="http://schemas.microsoft.com/office/drawing/2014/main" id="{B3B4DB8A-3270-407C-8183-96433CDCF01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59748" name="Footer Placeholder 4">
            <a:extLst>
              <a:ext uri="{FF2B5EF4-FFF2-40B4-BE49-F238E27FC236}">
                <a16:creationId xmlns:a16="http://schemas.microsoft.com/office/drawing/2014/main" id="{43F99662-8696-4CFA-A341-ADFD655968A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59749" name="Slide Number Placeholder 5">
            <a:extLst>
              <a:ext uri="{FF2B5EF4-FFF2-40B4-BE49-F238E27FC236}">
                <a16:creationId xmlns:a16="http://schemas.microsoft.com/office/drawing/2014/main" id="{B1C3B8EC-4634-48BB-AAB9-0BFA470380F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76</a:t>
            </a:r>
          </a:p>
        </p:txBody>
      </p:sp>
      <p:sp>
        <p:nvSpPr>
          <p:cNvPr id="159750" name="Rectangle 3">
            <a:extLst>
              <a:ext uri="{FF2B5EF4-FFF2-40B4-BE49-F238E27FC236}">
                <a16:creationId xmlns:a16="http://schemas.microsoft.com/office/drawing/2014/main" id="{B18E96B2-55B2-46AD-9DA0-D9765F4AC49C}"/>
              </a:ext>
            </a:extLst>
          </p:cNvPr>
          <p:cNvSpPr txBox="1">
            <a:spLocks noChangeArrowheads="1"/>
          </p:cNvSpPr>
          <p:nvPr/>
        </p:nvSpPr>
        <p:spPr bwMode="auto">
          <a:xfrm>
            <a:off x="1096963" y="1360488"/>
            <a:ext cx="1031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sz="2400" dirty="0">
                <a:ea typeface="MS PGothic" panose="020B0600070205080204" pitchFamily="34" charset="-128"/>
              </a:rPr>
              <a:t>类型</a:t>
            </a:r>
            <a:r>
              <a:rPr lang="en-US" altLang="zh-CN" sz="2400" dirty="0">
                <a:ea typeface="MS PGothic" panose="020B0600070205080204" pitchFamily="34" charset="-128"/>
              </a:rPr>
              <a:t>I</a:t>
            </a:r>
            <a:r>
              <a:rPr lang="zh-CN" altLang="en-US" sz="2400" dirty="0">
                <a:ea typeface="MS PGothic" panose="020B0600070205080204" pitchFamily="34" charset="-128"/>
              </a:rPr>
              <a:t>：当原假设为真时拒绝原假设</a:t>
            </a:r>
            <a:endParaRPr lang="en-US" altLang="zh-CN" sz="2400" dirty="0">
              <a:ea typeface="MS PGothic" panose="020B0600070205080204" pitchFamily="34" charset="-128"/>
            </a:endParaRPr>
          </a:p>
          <a:p>
            <a:pPr marL="384048" lvl="1" indent="-182880" defTabSz="914400" eaLnBrk="1" hangingPunct="1"/>
            <a:r>
              <a:rPr lang="zh-CN" altLang="en-US" dirty="0">
                <a:solidFill>
                  <a:schemeClr val="tx1">
                    <a:lumMod val="75000"/>
                    <a:lumOff val="25000"/>
                  </a:schemeClr>
                </a:solidFill>
                <a:latin typeface="+mn-lt"/>
              </a:rPr>
              <a:t>期望水平：</a:t>
            </a:r>
            <a:r>
              <a:rPr lang="en-US" altLang="zh-CN" dirty="0">
                <a:solidFill>
                  <a:schemeClr val="tx1"/>
                </a:solidFill>
                <a:latin typeface="Symbol" panose="05050102010706020507" pitchFamily="18" charset="2"/>
                <a:ea typeface="MS PGothic" panose="020B0600070205080204" pitchFamily="34" charset="-128"/>
                <a:cs typeface="Arial" panose="020B0604020202020204" pitchFamily="34" charset="0"/>
              </a:rPr>
              <a:t>a</a:t>
            </a:r>
            <a:endParaRPr lang="en-US" altLang="zh-CN" dirty="0">
              <a:solidFill>
                <a:schemeClr val="tx1">
                  <a:lumMod val="75000"/>
                  <a:lumOff val="25000"/>
                </a:schemeClr>
              </a:solidFill>
              <a:latin typeface="+mn-lt"/>
            </a:endParaRPr>
          </a:p>
        </p:txBody>
      </p:sp>
      <p:sp>
        <p:nvSpPr>
          <p:cNvPr id="159751" name="Rectangle 4">
            <a:extLst>
              <a:ext uri="{FF2B5EF4-FFF2-40B4-BE49-F238E27FC236}">
                <a16:creationId xmlns:a16="http://schemas.microsoft.com/office/drawing/2014/main" id="{B85D6FA7-DF84-4067-9ACB-874DF0A25D10}"/>
              </a:ext>
            </a:extLst>
          </p:cNvPr>
          <p:cNvSpPr txBox="1">
            <a:spLocks noChangeArrowheads="1"/>
          </p:cNvSpPr>
          <p:nvPr/>
        </p:nvSpPr>
        <p:spPr bwMode="auto">
          <a:xfrm>
            <a:off x="981075" y="2187575"/>
            <a:ext cx="1042828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sz="2400" dirty="0">
                <a:ea typeface="MS PGothic" panose="020B0600070205080204" pitchFamily="34" charset="-128"/>
              </a:rPr>
              <a:t>类型</a:t>
            </a:r>
            <a:r>
              <a:rPr lang="en-US" altLang="zh-CN" sz="2400" dirty="0">
                <a:ea typeface="MS PGothic" panose="020B0600070205080204" pitchFamily="34" charset="-128"/>
              </a:rPr>
              <a:t>II</a:t>
            </a:r>
            <a:r>
              <a:rPr lang="zh-CN" altLang="en-US" sz="2400" dirty="0">
                <a:ea typeface="MS PGothic" panose="020B0600070205080204" pitchFamily="34" charset="-128"/>
              </a:rPr>
              <a:t>：当原假设为假时，不能拒绝它；</a:t>
            </a:r>
            <a:endParaRPr lang="en-US" altLang="zh-CN" sz="2400" dirty="0">
              <a:ea typeface="MS PGothic" panose="020B0600070205080204" pitchFamily="34" charset="-128"/>
            </a:endParaRPr>
          </a:p>
          <a:p>
            <a:pPr marL="384048" lvl="1" indent="-182880" defTabSz="914400" eaLnBrk="1" hangingPunct="1"/>
            <a:r>
              <a:rPr lang="zh-CN" altLang="en-US" dirty="0">
                <a:solidFill>
                  <a:schemeClr val="tx1">
                    <a:lumMod val="75000"/>
                    <a:lumOff val="25000"/>
                  </a:schemeClr>
                </a:solidFill>
                <a:latin typeface="+mn-lt"/>
              </a:rPr>
              <a:t>期望水平：</a:t>
            </a:r>
            <a:r>
              <a:rPr lang="en-US" altLang="zh-CN" dirty="0">
                <a:solidFill>
                  <a:schemeClr val="tx1"/>
                </a:solidFill>
                <a:latin typeface="Symbol" panose="05050102010706020507" pitchFamily="18" charset="2"/>
                <a:ea typeface="MS PGothic" panose="020B0600070205080204" pitchFamily="34" charset="-128"/>
                <a:cs typeface="Arial" panose="020B0604020202020204" pitchFamily="34" charset="0"/>
              </a:rPr>
              <a:t>b</a:t>
            </a:r>
            <a:endParaRPr lang="en-US" altLang="zh-CN" sz="2400" dirty="0">
              <a:ea typeface="MS PGothic" panose="020B0600070205080204" pitchFamily="34" charset="-128"/>
            </a:endParaRPr>
          </a:p>
          <a:p>
            <a:pPr marL="384048" lvl="1" indent="-182880" defTabSz="914400" eaLnBrk="1" hangingPunct="1"/>
            <a:r>
              <a:rPr lang="zh-CN" altLang="en-US" dirty="0">
                <a:solidFill>
                  <a:schemeClr val="tx1">
                    <a:lumMod val="75000"/>
                    <a:lumOff val="25000"/>
                  </a:schemeClr>
                </a:solidFill>
                <a:latin typeface="+mn-lt"/>
              </a:rPr>
              <a:t>与给定的效应量相关</a:t>
            </a:r>
            <a:endParaRPr lang="en-US" altLang="zh-CN" dirty="0">
              <a:solidFill>
                <a:schemeClr val="tx1">
                  <a:lumMod val="75000"/>
                  <a:lumOff val="25000"/>
                </a:schemeClr>
              </a:solidFill>
              <a:latin typeface="+mn-lt"/>
            </a:endParaRPr>
          </a:p>
        </p:txBody>
      </p:sp>
      <p:graphicFrame>
        <p:nvGraphicFramePr>
          <p:cNvPr id="11" name="Group 36">
            <a:extLst>
              <a:ext uri="{FF2B5EF4-FFF2-40B4-BE49-F238E27FC236}">
                <a16:creationId xmlns:a16="http://schemas.microsoft.com/office/drawing/2014/main" id="{BFFF4F78-2071-4F93-8492-406B55BEC4CB}"/>
              </a:ext>
            </a:extLst>
          </p:cNvPr>
          <p:cNvGraphicFramePr>
            <a:graphicFrameLocks noGrp="1"/>
          </p:cNvGraphicFramePr>
          <p:nvPr>
            <p:extLst>
              <p:ext uri="{D42A27DB-BD31-4B8C-83A1-F6EECF244321}">
                <p14:modId xmlns:p14="http://schemas.microsoft.com/office/powerpoint/2010/main" val="55716657"/>
              </p:ext>
            </p:extLst>
          </p:nvPr>
        </p:nvGraphicFramePr>
        <p:xfrm>
          <a:off x="1096963" y="3716338"/>
          <a:ext cx="8153400" cy="2257426"/>
        </p:xfrm>
        <a:graphic>
          <a:graphicData uri="http://schemas.openxmlformats.org/drawingml/2006/table">
            <a:tbl>
              <a:tblPr/>
              <a:tblGrid>
                <a:gridCol w="2038350">
                  <a:extLst>
                    <a:ext uri="{9D8B030D-6E8A-4147-A177-3AD203B41FA5}">
                      <a16:colId xmlns:a16="http://schemas.microsoft.com/office/drawing/2014/main" val="20000"/>
                    </a:ext>
                  </a:extLst>
                </a:gridCol>
                <a:gridCol w="2038350">
                  <a:extLst>
                    <a:ext uri="{9D8B030D-6E8A-4147-A177-3AD203B41FA5}">
                      <a16:colId xmlns:a16="http://schemas.microsoft.com/office/drawing/2014/main" val="20001"/>
                    </a:ext>
                  </a:extLst>
                </a:gridCol>
                <a:gridCol w="2038350">
                  <a:extLst>
                    <a:ext uri="{9D8B030D-6E8A-4147-A177-3AD203B41FA5}">
                      <a16:colId xmlns:a16="http://schemas.microsoft.com/office/drawing/2014/main" val="20002"/>
                    </a:ext>
                  </a:extLst>
                </a:gridCol>
                <a:gridCol w="2038350">
                  <a:extLst>
                    <a:ext uri="{9D8B030D-6E8A-4147-A177-3AD203B41FA5}">
                      <a16:colId xmlns:a16="http://schemas.microsoft.com/office/drawing/2014/main" val="20003"/>
                    </a:ext>
                  </a:extLst>
                </a:gridCol>
              </a:tblGrid>
              <a:tr h="396872">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Times New Roman" panose="02020603050405020304" pitchFamily="18" charset="0"/>
                        <a:ea typeface="MS PGothic" panose="020B0600070205080204" pitchFamily="34" charset="-128"/>
                        <a:cs typeface="Arial" panose="020B0604020202020204" pitchFamily="34" charset="0"/>
                      </a:endParaRPr>
                    </a:p>
                  </a:txBody>
                  <a:tcPr marT="45726" marB="45726" horzOverflow="overflow">
                    <a:lnL>
                      <a:noFill/>
                    </a:lnL>
                    <a:lnR>
                      <a:noFill/>
                    </a:lnR>
                    <a:lnT>
                      <a:noFill/>
                    </a:lnT>
                    <a:lnB>
                      <a:noFill/>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0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cs typeface="Arial" panose="020B0604020202020204" pitchFamily="34" charset="0"/>
                      </a:endParaRPr>
                    </a:p>
                  </a:txBody>
                  <a:tcPr marT="45726" marB="45726" horzOverflow="overflow">
                    <a:lnL>
                      <a:noFill/>
                    </a:lnL>
                    <a:lnR>
                      <a:noFill/>
                    </a:lnR>
                    <a:lnT>
                      <a:noFill/>
                    </a:lnT>
                    <a:lnB>
                      <a:noFill/>
                    </a:lnB>
                    <a:lnTlToBr>
                      <a:noFill/>
                    </a:lnTlToBr>
                    <a:lnBlToTr>
                      <a:noFill/>
                    </a:lnBlToTr>
                    <a:solidFill>
                      <a:schemeClr val="accent1"/>
                    </a:solidFill>
                  </a:tcPr>
                </a:tc>
                <a:tc gridSpan="2">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实际上</a:t>
                      </a:r>
                      <a:r>
                        <a:rPr kumimoji="0" lang="en-US" altLang="zh-CN" sz="20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 H</a:t>
                      </a:r>
                      <a:r>
                        <a:rPr kumimoji="0" lang="en-US" altLang="zh-CN" sz="2000" b="0" i="1"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a:t>
                      </a:r>
                      <a:r>
                        <a:rPr kumimoji="0" lang="en-US" altLang="zh-CN" sz="20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 </a:t>
                      </a:r>
                      <a:r>
                        <a:rPr kumimoji="0" lang="zh-CN" altLang="en-US" sz="20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是</a:t>
                      </a:r>
                      <a:endParaRPr kumimoji="0" lang="en-US" altLang="zh-CN" sz="20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marT="45726" marB="45726" horzOverflow="overflow">
                    <a:lnL>
                      <a:noFill/>
                    </a:lnL>
                    <a:lnR>
                      <a:noFill/>
                    </a:lnR>
                    <a:lnT>
                      <a:noFill/>
                    </a:lnT>
                    <a:lnB>
                      <a:noFill/>
                    </a:lnB>
                    <a:lnTlToBr>
                      <a:noFill/>
                    </a:lnTlToBr>
                    <a:lnBlToTr>
                      <a:noFill/>
                    </a:lnBlToTr>
                    <a:solidFill>
                      <a:schemeClr val="accent1"/>
                    </a:solidFill>
                  </a:tcPr>
                </a:tc>
                <a:tc hMerge="1">
                  <a:txBody>
                    <a:bodyPr/>
                    <a:lstStyle/>
                    <a:p>
                      <a:endParaRPr lang="zh-CN" altLang="en-US"/>
                    </a:p>
                  </a:txBody>
                  <a:tcPr/>
                </a:tc>
                <a:extLst>
                  <a:ext uri="{0D108BD9-81ED-4DB2-BD59-A6C34878D82A}">
                    <a16:rowId xmlns:a16="http://schemas.microsoft.com/office/drawing/2014/main" val="10000"/>
                  </a:ext>
                </a:extLst>
              </a:tr>
              <a:tr h="396872">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Times New Roman" panose="02020603050405020304" pitchFamily="18" charset="0"/>
                        <a:ea typeface="MS PGothic" panose="020B0600070205080204" pitchFamily="34" charset="-128"/>
                        <a:cs typeface="Arial" panose="020B0604020202020204" pitchFamily="34" charset="0"/>
                      </a:endParaRPr>
                    </a:p>
                  </a:txBody>
                  <a:tcPr marT="45726" marB="45726" horzOverflow="overflow">
                    <a:lnL>
                      <a:noFill/>
                    </a:lnL>
                    <a:lnR>
                      <a:noFill/>
                    </a:lnR>
                    <a:lnT>
                      <a:noFill/>
                    </a:lnT>
                    <a:lnB>
                      <a:noFill/>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0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cs typeface="Arial" panose="020B0604020202020204" pitchFamily="34" charset="0"/>
                      </a:endParaRPr>
                    </a:p>
                  </a:txBody>
                  <a:tcPr marT="45726" marB="45726" horzOverflow="overflow">
                    <a:lnL>
                      <a:noFill/>
                    </a:lnL>
                    <a:lnR>
                      <a:noFill/>
                    </a:lnR>
                    <a:lnT>
                      <a:noFill/>
                    </a:lnT>
                    <a:lnB>
                      <a:noFill/>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正确</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marT="45726" marB="4572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错误</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marT="45726" marB="4572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762012">
                <a:tc rowSpan="2">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dirty="0">
                          <a:ln>
                            <a:noFill/>
                          </a:ln>
                          <a:solidFill>
                            <a:schemeClr val="tx1"/>
                          </a:solidFill>
                          <a:effectLst/>
                          <a:latin typeface="Times New Roman" panose="02020603050405020304" pitchFamily="18" charset="0"/>
                          <a:ea typeface="MS PGothic" panose="020B0600070205080204" pitchFamily="34" charset="-128"/>
                          <a:cs typeface="Arial" panose="020B0604020202020204" pitchFamily="34" charset="0"/>
                        </a:rPr>
                        <a:t>你的测试表明</a:t>
                      </a:r>
                      <a:endParaRPr kumimoji="0" lang="en-US" altLang="zh-CN" sz="2000" b="0" i="1" u="none" strike="noStrike" cap="none" normalizeH="0" baseline="0" dirty="0">
                        <a:ln>
                          <a:noFill/>
                        </a:ln>
                        <a:solidFill>
                          <a:schemeClr val="tx1"/>
                        </a:solidFill>
                        <a:effectLst/>
                        <a:latin typeface="Times New Roman" panose="02020603050405020304" pitchFamily="18" charset="0"/>
                        <a:ea typeface="MS PGothic" panose="020B0600070205080204" pitchFamily="34" charset="-128"/>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anose="02020603050405020304" pitchFamily="18" charset="0"/>
                          <a:ea typeface="MS PGothic" panose="020B0600070205080204" pitchFamily="34" charset="-128"/>
                          <a:cs typeface="Arial" panose="020B0604020202020204" pitchFamily="34" charset="0"/>
                        </a:rPr>
                        <a:t>H</a:t>
                      </a:r>
                      <a:r>
                        <a:rPr kumimoji="0" lang="en-US" altLang="zh-CN" sz="2000" b="0" i="1" u="none" strike="noStrike" cap="none" normalizeH="0" baseline="-25000" dirty="0">
                          <a:ln>
                            <a:noFill/>
                          </a:ln>
                          <a:solidFill>
                            <a:schemeClr val="tx1"/>
                          </a:solidFill>
                          <a:effectLst/>
                          <a:latin typeface="Times New Roman" panose="02020603050405020304" pitchFamily="18" charset="0"/>
                          <a:ea typeface="MS PGothic" panose="020B0600070205080204" pitchFamily="34" charset="-128"/>
                          <a:cs typeface="Arial" panose="020B0604020202020204" pitchFamily="34" charset="0"/>
                        </a:rPr>
                        <a:t>0</a:t>
                      </a:r>
                      <a:r>
                        <a:rPr kumimoji="0" lang="en-US" altLang="zh-CN" sz="2000" b="0" i="1" u="none" strike="noStrike" cap="none" normalizeH="0" baseline="0" dirty="0">
                          <a:ln>
                            <a:noFill/>
                          </a:ln>
                          <a:solidFill>
                            <a:schemeClr val="tx1"/>
                          </a:solidFill>
                          <a:effectLst/>
                          <a:latin typeface="Times New Roman" panose="02020603050405020304" pitchFamily="18" charset="0"/>
                          <a:ea typeface="MS PGothic" panose="020B0600070205080204" pitchFamily="34" charset="-128"/>
                          <a:cs typeface="Arial" panose="020B0604020202020204" pitchFamily="34" charset="0"/>
                        </a:rPr>
                        <a:t> </a:t>
                      </a:r>
                      <a:r>
                        <a:rPr kumimoji="0" lang="zh-CN" altLang="en-US" sz="2000" b="0" i="1" u="none" strike="noStrike" cap="none" normalizeH="0" baseline="0" dirty="0">
                          <a:ln>
                            <a:noFill/>
                          </a:ln>
                          <a:solidFill>
                            <a:schemeClr val="tx1"/>
                          </a:solidFill>
                          <a:effectLst/>
                          <a:latin typeface="Times New Roman" panose="02020603050405020304" pitchFamily="18" charset="0"/>
                          <a:ea typeface="MS PGothic" panose="020B0600070205080204" pitchFamily="34" charset="-128"/>
                          <a:cs typeface="Arial" panose="020B0604020202020204" pitchFamily="34" charset="0"/>
                        </a:rPr>
                        <a:t>应当被</a:t>
                      </a:r>
                      <a:r>
                        <a:rPr kumimoji="0" lang="en-US" altLang="zh-CN" sz="2000" b="0" i="1" u="none" strike="noStrike" cap="none" normalizeH="0" baseline="0" dirty="0">
                          <a:ln>
                            <a:noFill/>
                          </a:ln>
                          <a:solidFill>
                            <a:schemeClr val="tx1"/>
                          </a:solidFill>
                          <a:effectLst/>
                          <a:latin typeface="Times New Roman" panose="02020603050405020304" pitchFamily="18" charset="0"/>
                          <a:ea typeface="MS PGothic" panose="020B0600070205080204" pitchFamily="34" charset="-128"/>
                          <a:cs typeface="Arial" panose="020B0604020202020204" pitchFamily="34" charset="0"/>
                        </a:rPr>
                        <a:t>:</a:t>
                      </a:r>
                    </a:p>
                  </a:txBody>
                  <a:tcPr marT="45726" marB="45726" horzOverflow="overflow">
                    <a:lnL>
                      <a:noFill/>
                    </a:lnL>
                    <a:lnR>
                      <a:noFill/>
                    </a:lnR>
                    <a:lnT>
                      <a:noFill/>
                    </a:lnT>
                    <a:lnB>
                      <a:noFill/>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anose="02020603050405020304" pitchFamily="18" charset="0"/>
                          <a:ea typeface="MS PGothic" panose="020B0600070205080204" pitchFamily="34" charset="-128"/>
                          <a:cs typeface="Arial" panose="020B0604020202020204" pitchFamily="34" charset="0"/>
                        </a:rPr>
                        <a:t>接受</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MS PGothic" panose="020B0600070205080204" pitchFamily="34" charset="-128"/>
                        <a:cs typeface="Arial" panose="020B0604020202020204" pitchFamily="34" charset="0"/>
                      </a:endParaRPr>
                    </a:p>
                  </a:txBody>
                  <a:tcPr marT="45726" marB="4572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正确结论</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类型</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 II </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错误</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lang="en-US" altLang="zh-CN" sz="2000" dirty="0">
                          <a:solidFill>
                            <a:schemeClr val="tx1"/>
                          </a:solidFill>
                          <a:latin typeface="Symbol" panose="05050102010706020507" pitchFamily="18" charset="2"/>
                          <a:ea typeface="MS PGothic" panose="020B0600070205080204" pitchFamily="34" charset="-128"/>
                          <a:cs typeface="Arial" panose="020B0604020202020204" pitchFamily="34" charset="0"/>
                        </a:rPr>
                        <a:t>b</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701670">
                <a:tc vMerge="1">
                  <a:txBody>
                    <a:bodyPr/>
                    <a:lstStyle/>
                    <a:p>
                      <a:endParaRPr lang="zh-CN" altLang="en-US"/>
                    </a:p>
                  </a:txBody>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anose="02020603050405020304" pitchFamily="18" charset="0"/>
                          <a:ea typeface="MS PGothic" panose="020B0600070205080204" pitchFamily="34" charset="-128"/>
                          <a:cs typeface="Arial" panose="020B0604020202020204" pitchFamily="34" charset="0"/>
                        </a:rPr>
                        <a:t>拒绝</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MS PGothic" panose="020B0600070205080204" pitchFamily="34" charset="-128"/>
                        <a:cs typeface="Arial" panose="020B0604020202020204" pitchFamily="34" charset="0"/>
                      </a:endParaRPr>
                    </a:p>
                  </a:txBody>
                  <a:tcPr marT="45726" marB="4572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类型</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 I </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错误</a:t>
                      </a:r>
                      <a:b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br>
                      <a:r>
                        <a:rPr lang="en-US" altLang="zh-CN" sz="2000" dirty="0">
                          <a:solidFill>
                            <a:schemeClr val="tx1"/>
                          </a:solidFill>
                          <a:latin typeface="Symbol" panose="05050102010706020507" pitchFamily="18" charset="2"/>
                          <a:ea typeface="MS PGothic" panose="020B0600070205080204" pitchFamily="34" charset="-128"/>
                          <a:cs typeface="Arial" panose="020B0604020202020204" pitchFamily="34" charset="0"/>
                        </a:rPr>
                        <a:t>a</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Arial" panose="020B0604020202020204" pitchFamily="34" charset="0"/>
                        </a:rPr>
                        <a:t>正确结论</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mn-ea"/>
                        <a:cs typeface="Arial" panose="020B0604020202020204" pitchFamily="34" charset="0"/>
                      </a:endParaRP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4048C-2325-4FE2-AE7F-C67B1B0B7A87}"/>
              </a:ext>
            </a:extLst>
          </p:cNvPr>
          <p:cNvSpPr>
            <a:spLocks noGrp="1"/>
          </p:cNvSpPr>
          <p:nvPr>
            <p:ph type="title"/>
          </p:nvPr>
        </p:nvSpPr>
        <p:spPr/>
        <p:txBody>
          <a:bodyPr wrap="square" numCol="1" anchorCtr="0" compatLnSpc="1">
            <a:prstTxWarp prst="textNoShape">
              <a:avLst/>
            </a:prstTxWarp>
          </a:bodyPr>
          <a:lstStyle/>
          <a:p>
            <a:pPr eaLnBrk="1" hangingPunct="1">
              <a:defRPr/>
            </a:pPr>
            <a:r>
              <a:rPr lang="en-US" altLang="zh-CN" dirty="0"/>
              <a:t>p-values</a:t>
            </a:r>
            <a:endParaRPr lang="zh-CN" altLang="en-US" dirty="0"/>
          </a:p>
        </p:txBody>
      </p:sp>
      <p:sp>
        <p:nvSpPr>
          <p:cNvPr id="161795" name="Date Placeholder 3">
            <a:extLst>
              <a:ext uri="{FF2B5EF4-FFF2-40B4-BE49-F238E27FC236}">
                <a16:creationId xmlns:a16="http://schemas.microsoft.com/office/drawing/2014/main" id="{48C5C05F-F56B-4F6E-96DB-5D71AB68743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61796" name="Footer Placeholder 4">
            <a:extLst>
              <a:ext uri="{FF2B5EF4-FFF2-40B4-BE49-F238E27FC236}">
                <a16:creationId xmlns:a16="http://schemas.microsoft.com/office/drawing/2014/main" id="{4886F098-B539-464A-9BBD-02C6C798FB3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61797" name="Slide Number Placeholder 5">
            <a:extLst>
              <a:ext uri="{FF2B5EF4-FFF2-40B4-BE49-F238E27FC236}">
                <a16:creationId xmlns:a16="http://schemas.microsoft.com/office/drawing/2014/main" id="{B37CBEC6-D7E8-4E3F-B4D0-FAA308F9F94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77</a:t>
            </a:r>
          </a:p>
        </p:txBody>
      </p:sp>
      <p:sp>
        <p:nvSpPr>
          <p:cNvPr id="161798" name="Rectangle 3">
            <a:extLst>
              <a:ext uri="{FF2B5EF4-FFF2-40B4-BE49-F238E27FC236}">
                <a16:creationId xmlns:a16="http://schemas.microsoft.com/office/drawing/2014/main" id="{6D32726A-B8F9-4536-8B26-A3D483D02E37}"/>
              </a:ext>
            </a:extLst>
          </p:cNvPr>
          <p:cNvSpPr txBox="1">
            <a:spLocks noChangeArrowheads="1"/>
          </p:cNvSpPr>
          <p:nvPr/>
        </p:nvSpPr>
        <p:spPr bwMode="auto">
          <a:xfrm>
            <a:off x="1096963" y="1512888"/>
            <a:ext cx="10244137"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marL="91440" indent="-91440" defTabSz="914400" eaLnBrk="1" hangingPunct="1">
              <a:lnSpc>
                <a:spcPct val="120000"/>
              </a:lnSpc>
            </a:pPr>
            <a:r>
              <a:rPr lang="en-US" altLang="zh-CN" sz="3000" dirty="0">
                <a:solidFill>
                  <a:schemeClr val="tx1">
                    <a:lumMod val="75000"/>
                    <a:lumOff val="25000"/>
                  </a:schemeClr>
                </a:solidFill>
                <a:latin typeface="Times New Roman" pitchFamily="18" charset="0"/>
                <a:ea typeface="宋体" panose="02010600030101010101" pitchFamily="2" charset="-122"/>
              </a:rPr>
              <a:t>p</a:t>
            </a:r>
            <a:r>
              <a:rPr lang="zh-CN" altLang="en-US" sz="3000" dirty="0">
                <a:solidFill>
                  <a:schemeClr val="tx1">
                    <a:lumMod val="75000"/>
                    <a:lumOff val="25000"/>
                  </a:schemeClr>
                </a:solidFill>
                <a:latin typeface="Times New Roman" pitchFamily="18" charset="0"/>
                <a:ea typeface="宋体" panose="02010600030101010101" pitchFamily="2" charset="-122"/>
              </a:rPr>
              <a:t>（或</a:t>
            </a:r>
            <a:r>
              <a:rPr lang="en-US" altLang="zh-CN" sz="3000" dirty="0">
                <a:solidFill>
                  <a:schemeClr val="tx1">
                    <a:lumMod val="75000"/>
                    <a:lumOff val="25000"/>
                  </a:schemeClr>
                </a:solidFill>
                <a:latin typeface="Times New Roman" pitchFamily="18" charset="0"/>
                <a:ea typeface="宋体" panose="02010600030101010101" pitchFamily="2" charset="-122"/>
              </a:rPr>
              <a:t>a</a:t>
            </a:r>
            <a:r>
              <a:rPr lang="zh-CN" altLang="en-US" sz="3000" dirty="0">
                <a:solidFill>
                  <a:schemeClr val="tx1">
                    <a:lumMod val="75000"/>
                    <a:lumOff val="25000"/>
                  </a:schemeClr>
                </a:solidFill>
                <a:latin typeface="Times New Roman" pitchFamily="18" charset="0"/>
                <a:ea typeface="宋体" panose="02010600030101010101" pitchFamily="2" charset="-122"/>
              </a:rPr>
              <a:t>）是当无效假设为真时，会错误地拒绝它的概率</a:t>
            </a:r>
          </a:p>
          <a:p>
            <a:pPr marL="0" indent="0" defTabSz="914400" eaLnBrk="1" hangingPunct="1">
              <a:lnSpc>
                <a:spcPct val="120000"/>
              </a:lnSpc>
              <a:buNone/>
            </a:pPr>
            <a:r>
              <a:rPr lang="zh-CN" altLang="en-US" sz="3000" dirty="0">
                <a:solidFill>
                  <a:schemeClr val="tx1">
                    <a:lumMod val="75000"/>
                    <a:lumOff val="25000"/>
                  </a:schemeClr>
                </a:solidFill>
                <a:latin typeface="Times New Roman" pitchFamily="18" charset="0"/>
                <a:ea typeface="宋体" panose="02010600030101010101" pitchFamily="2" charset="-122"/>
              </a:rPr>
              <a:t>决策规则：</a:t>
            </a:r>
          </a:p>
          <a:p>
            <a:pPr marL="384048" lvl="1" indent="-182880" defTabSz="914400" eaLnBrk="1" hangingPunct="1"/>
            <a:r>
              <a:rPr lang="zh-CN" altLang="en-US" sz="3000" dirty="0">
                <a:solidFill>
                  <a:schemeClr val="tx1">
                    <a:lumMod val="75000"/>
                    <a:lumOff val="25000"/>
                  </a:schemeClr>
                </a:solidFill>
                <a:latin typeface="+mn-lt"/>
              </a:rPr>
              <a:t>如果</a:t>
            </a:r>
            <a:r>
              <a:rPr lang="en-US" altLang="zh-CN" sz="3000" dirty="0">
                <a:solidFill>
                  <a:schemeClr val="tx1">
                    <a:lumMod val="75000"/>
                    <a:lumOff val="25000"/>
                  </a:schemeClr>
                </a:solidFill>
                <a:latin typeface="+mn-lt"/>
              </a:rPr>
              <a:t>p</a:t>
            </a:r>
            <a:r>
              <a:rPr lang="zh-CN" altLang="en-US" sz="3000" dirty="0">
                <a:solidFill>
                  <a:schemeClr val="tx1">
                    <a:lumMod val="75000"/>
                    <a:lumOff val="25000"/>
                  </a:schemeClr>
                </a:solidFill>
                <a:latin typeface="+mn-lt"/>
              </a:rPr>
              <a:t>小于某个阈值，则拒绝</a:t>
            </a:r>
            <a:r>
              <a:rPr lang="en-US" altLang="zh-CN" sz="3000" dirty="0">
                <a:ea typeface="Arial" pitchFamily="34" charset="0"/>
              </a:rPr>
              <a:t>H</a:t>
            </a:r>
            <a:r>
              <a:rPr lang="en-US" altLang="zh-CN" sz="3000" baseline="-25000" dirty="0">
                <a:ea typeface="Arial" pitchFamily="34" charset="0"/>
              </a:rPr>
              <a:t>o</a:t>
            </a:r>
            <a:r>
              <a:rPr lang="en-US" altLang="zh-CN" sz="3000" dirty="0">
                <a:solidFill>
                  <a:schemeClr val="tx1">
                    <a:lumMod val="75000"/>
                    <a:lumOff val="25000"/>
                  </a:schemeClr>
                </a:solidFill>
                <a:latin typeface="+mn-lt"/>
              </a:rPr>
              <a:t> </a:t>
            </a:r>
          </a:p>
          <a:p>
            <a:pPr marL="91440" indent="-91440" defTabSz="914400" eaLnBrk="1" hangingPunct="1">
              <a:lnSpc>
                <a:spcPct val="120000"/>
              </a:lnSpc>
            </a:pPr>
            <a:r>
              <a:rPr lang="zh-CN" altLang="en-US" sz="3000" dirty="0">
                <a:solidFill>
                  <a:schemeClr val="tx1">
                    <a:lumMod val="75000"/>
                    <a:lumOff val="25000"/>
                  </a:schemeClr>
                </a:solidFill>
                <a:latin typeface="Times New Roman" pitchFamily="18" charset="0"/>
                <a:ea typeface="宋体" panose="02010600030101010101" pitchFamily="2" charset="-122"/>
              </a:rPr>
              <a:t>实际值表示拒绝</a:t>
            </a:r>
            <a:r>
              <a:rPr lang="en-US" altLang="zh-CN" sz="3000" dirty="0">
                <a:ea typeface="Arial" pitchFamily="34" charset="0"/>
              </a:rPr>
              <a:t>H</a:t>
            </a:r>
            <a:r>
              <a:rPr lang="en-US" altLang="zh-CN" sz="3000" baseline="-25000" dirty="0">
                <a:ea typeface="Arial" pitchFamily="34" charset="0"/>
              </a:rPr>
              <a:t>o</a:t>
            </a:r>
            <a:r>
              <a:rPr lang="zh-CN" altLang="en-US" sz="3000" dirty="0">
                <a:solidFill>
                  <a:schemeClr val="tx1">
                    <a:lumMod val="75000"/>
                    <a:lumOff val="25000"/>
                  </a:schemeClr>
                </a:solidFill>
                <a:latin typeface="Times New Roman" pitchFamily="18" charset="0"/>
                <a:ea typeface="宋体" panose="02010600030101010101" pitchFamily="2" charset="-122"/>
              </a:rPr>
              <a:t>的证据强度</a:t>
            </a:r>
          </a:p>
          <a:p>
            <a:pPr marL="91440" indent="-91440" defTabSz="914400" eaLnBrk="1" hangingPunct="1">
              <a:lnSpc>
                <a:spcPct val="120000"/>
              </a:lnSpc>
            </a:pPr>
            <a:r>
              <a:rPr lang="zh-CN" altLang="en-US" sz="3000" dirty="0">
                <a:solidFill>
                  <a:schemeClr val="tx1">
                    <a:lumMod val="75000"/>
                    <a:lumOff val="25000"/>
                  </a:schemeClr>
                </a:solidFill>
                <a:latin typeface="Times New Roman" pitchFamily="18" charset="0"/>
                <a:ea typeface="宋体" panose="02010600030101010101" pitchFamily="2" charset="-122"/>
              </a:rPr>
              <a:t> </a:t>
            </a:r>
            <a:r>
              <a:rPr lang="en-US" altLang="zh-CN" sz="3000" dirty="0">
                <a:solidFill>
                  <a:schemeClr val="tx1">
                    <a:lumMod val="75000"/>
                    <a:lumOff val="25000"/>
                  </a:schemeClr>
                </a:solidFill>
                <a:latin typeface="Times New Roman" pitchFamily="18" charset="0"/>
                <a:ea typeface="宋体" panose="02010600030101010101" pitchFamily="2" charset="-122"/>
              </a:rPr>
              <a:t>p </a:t>
            </a:r>
            <a:r>
              <a:rPr lang="zh-CN" altLang="en-US" sz="3000" dirty="0">
                <a:solidFill>
                  <a:schemeClr val="tx1">
                    <a:lumMod val="75000"/>
                    <a:lumOff val="25000"/>
                  </a:schemeClr>
                </a:solidFill>
                <a:latin typeface="Times New Roman" pitchFamily="18" charset="0"/>
                <a:ea typeface="宋体" panose="02010600030101010101" pitchFamily="2" charset="-122"/>
              </a:rPr>
              <a:t>不是原假设为真的概率！</a:t>
            </a:r>
            <a:endParaRPr lang="en-US" altLang="zh-CN" sz="3000" dirty="0">
              <a:solidFill>
                <a:schemeClr val="tx1">
                  <a:lumMod val="75000"/>
                  <a:lumOff val="25000"/>
                </a:schemeClr>
              </a:solidFill>
              <a:latin typeface="Times New Roman" pitchFamily="18" charset="0"/>
              <a:ea typeface="宋体"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92AB-F333-4D26-82FE-AAB25D1D561B}"/>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例子</a:t>
            </a:r>
          </a:p>
        </p:txBody>
      </p:sp>
      <p:sp>
        <p:nvSpPr>
          <p:cNvPr id="163843" name="Date Placeholder 3">
            <a:extLst>
              <a:ext uri="{FF2B5EF4-FFF2-40B4-BE49-F238E27FC236}">
                <a16:creationId xmlns:a16="http://schemas.microsoft.com/office/drawing/2014/main" id="{A181AE3A-E137-42E7-AF79-98924E96346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63844" name="Footer Placeholder 4">
            <a:extLst>
              <a:ext uri="{FF2B5EF4-FFF2-40B4-BE49-F238E27FC236}">
                <a16:creationId xmlns:a16="http://schemas.microsoft.com/office/drawing/2014/main" id="{85820874-10CA-42E2-874B-CB2082AAB2D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63845" name="Slide Number Placeholder 5">
            <a:extLst>
              <a:ext uri="{FF2B5EF4-FFF2-40B4-BE49-F238E27FC236}">
                <a16:creationId xmlns:a16="http://schemas.microsoft.com/office/drawing/2014/main" id="{A589CC51-6E9E-408E-879F-40B4BAEFD10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78</a:t>
            </a:r>
          </a:p>
        </p:txBody>
      </p:sp>
      <p:sp>
        <p:nvSpPr>
          <p:cNvPr id="163846" name="Rectangle 3">
            <a:extLst>
              <a:ext uri="{FF2B5EF4-FFF2-40B4-BE49-F238E27FC236}">
                <a16:creationId xmlns:a16="http://schemas.microsoft.com/office/drawing/2014/main" id="{548CF273-0B58-4550-ADAE-591A6A1C19EE}"/>
              </a:ext>
            </a:extLst>
          </p:cNvPr>
          <p:cNvSpPr txBox="1">
            <a:spLocks noChangeArrowheads="1"/>
          </p:cNvSpPr>
          <p:nvPr/>
        </p:nvSpPr>
        <p:spPr bwMode="auto">
          <a:xfrm>
            <a:off x="1096963" y="1387475"/>
            <a:ext cx="105029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marL="91440" indent="-91440" defTabSz="914400" eaLnBrk="1" hangingPunct="1">
              <a:lnSpc>
                <a:spcPct val="120000"/>
              </a:lnSpc>
            </a:pPr>
            <a:r>
              <a:rPr lang="zh-CN" altLang="en-US" dirty="0">
                <a:solidFill>
                  <a:schemeClr val="tx1">
                    <a:lumMod val="75000"/>
                    <a:lumOff val="25000"/>
                  </a:schemeClr>
                </a:solidFill>
                <a:latin typeface="Times New Roman" pitchFamily="18" charset="0"/>
                <a:ea typeface="宋体" panose="02010600030101010101" pitchFamily="2" charset="-122"/>
              </a:rPr>
              <a:t>进行研究以测试碰撞警告系统是否会有效降低驾驶车速</a:t>
            </a:r>
          </a:p>
          <a:p>
            <a:pPr marL="91440" indent="-91440" defTabSz="914400" eaLnBrk="1" hangingPunct="1">
              <a:lnSpc>
                <a:spcPct val="120000"/>
              </a:lnSpc>
            </a:pPr>
            <a:r>
              <a:rPr lang="zh-CN" altLang="en-US" dirty="0">
                <a:solidFill>
                  <a:schemeClr val="tx1">
                    <a:lumMod val="75000"/>
                    <a:lumOff val="25000"/>
                  </a:schemeClr>
                </a:solidFill>
                <a:latin typeface="Times New Roman" pitchFamily="18" charset="0"/>
                <a:ea typeface="宋体" panose="02010600030101010101" pitchFamily="2" charset="-122"/>
              </a:rPr>
              <a:t>结果表明在使用和不使用系统的情况下速度之间没有差异（</a:t>
            </a:r>
            <a:r>
              <a:rPr lang="en-US" altLang="zh-CN" dirty="0">
                <a:solidFill>
                  <a:schemeClr val="tx1">
                    <a:lumMod val="75000"/>
                    <a:lumOff val="25000"/>
                  </a:schemeClr>
                </a:solidFill>
                <a:latin typeface="Times New Roman" pitchFamily="18" charset="0"/>
                <a:ea typeface="宋体" panose="02010600030101010101" pitchFamily="2" charset="-122"/>
              </a:rPr>
              <a:t>p&gt; 0.05</a:t>
            </a:r>
            <a:r>
              <a:rPr lang="zh-CN" altLang="en-US" dirty="0">
                <a:solidFill>
                  <a:schemeClr val="tx1">
                    <a:lumMod val="75000"/>
                    <a:lumOff val="25000"/>
                  </a:schemeClr>
                </a:solidFill>
                <a:latin typeface="Times New Roman" pitchFamily="18" charset="0"/>
                <a:ea typeface="宋体" panose="02010600030101010101" pitchFamily="2" charset="-122"/>
              </a:rPr>
              <a:t>）</a:t>
            </a:r>
          </a:p>
          <a:p>
            <a:pPr marL="91440" indent="-91440" defTabSz="914400" eaLnBrk="1" hangingPunct="1">
              <a:lnSpc>
                <a:spcPct val="120000"/>
              </a:lnSpc>
            </a:pPr>
            <a:r>
              <a:rPr lang="zh-CN" altLang="en-US" dirty="0">
                <a:solidFill>
                  <a:schemeClr val="tx1">
                    <a:lumMod val="75000"/>
                    <a:lumOff val="25000"/>
                  </a:schemeClr>
                </a:solidFill>
                <a:latin typeface="Times New Roman" pitchFamily="18" charset="0"/>
                <a:ea typeface="宋体" panose="02010600030101010101" pitchFamily="2" charset="-122"/>
              </a:rPr>
              <a:t>未能拒绝原假设</a:t>
            </a:r>
            <a:endParaRPr lang="en-US" altLang="zh-CN" dirty="0">
              <a:solidFill>
                <a:schemeClr val="tx1">
                  <a:lumMod val="75000"/>
                  <a:lumOff val="25000"/>
                </a:schemeClr>
              </a:solidFill>
              <a:latin typeface="Times New Roman" pitchFamily="18" charset="0"/>
              <a:ea typeface="宋体" panose="02010600030101010101"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C1979-8C47-47FB-8748-EC6840676352}"/>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置信区间</a:t>
            </a:r>
          </a:p>
        </p:txBody>
      </p:sp>
      <p:sp>
        <p:nvSpPr>
          <p:cNvPr id="165891" name="Date Placeholder 3">
            <a:extLst>
              <a:ext uri="{FF2B5EF4-FFF2-40B4-BE49-F238E27FC236}">
                <a16:creationId xmlns:a16="http://schemas.microsoft.com/office/drawing/2014/main" id="{11675C60-9B72-4335-8146-629D7BF7B50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65892" name="Footer Placeholder 4">
            <a:extLst>
              <a:ext uri="{FF2B5EF4-FFF2-40B4-BE49-F238E27FC236}">
                <a16:creationId xmlns:a16="http://schemas.microsoft.com/office/drawing/2014/main" id="{1915C706-6EF8-4720-804E-FEE4502FF40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65893" name="Slide Number Placeholder 5">
            <a:extLst>
              <a:ext uri="{FF2B5EF4-FFF2-40B4-BE49-F238E27FC236}">
                <a16:creationId xmlns:a16="http://schemas.microsoft.com/office/drawing/2014/main" id="{FB46AEF3-3DC9-4C60-BC82-BE3469850DE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79</a:t>
            </a:r>
          </a:p>
        </p:txBody>
      </p:sp>
      <p:sp>
        <p:nvSpPr>
          <p:cNvPr id="165894" name="Rectangle 3">
            <a:extLst>
              <a:ext uri="{FF2B5EF4-FFF2-40B4-BE49-F238E27FC236}">
                <a16:creationId xmlns:a16="http://schemas.microsoft.com/office/drawing/2014/main" id="{44812BB5-C1FB-4546-AD7C-81ECBD03EADD}"/>
              </a:ext>
            </a:extLst>
          </p:cNvPr>
          <p:cNvSpPr txBox="1">
            <a:spLocks noChangeArrowheads="1"/>
          </p:cNvSpPr>
          <p:nvPr/>
        </p:nvSpPr>
        <p:spPr bwMode="auto">
          <a:xfrm>
            <a:off x="1096963" y="1525588"/>
            <a:ext cx="10612437"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marL="91440" indent="-91440" defTabSz="914400" eaLnBrk="1" hangingPunct="1">
              <a:lnSpc>
                <a:spcPct val="120000"/>
              </a:lnSpc>
            </a:pPr>
            <a:r>
              <a:rPr lang="zh-CN" altLang="en-US" dirty="0">
                <a:solidFill>
                  <a:schemeClr val="tx1">
                    <a:lumMod val="75000"/>
                    <a:lumOff val="25000"/>
                  </a:schemeClr>
                </a:solidFill>
                <a:latin typeface="Times New Roman" pitchFamily="18" charset="0"/>
                <a:ea typeface="宋体" panose="02010600030101010101" pitchFamily="2" charset="-122"/>
              </a:rPr>
              <a:t>一个区间（值的范围），使得某个</a:t>
            </a:r>
            <a:r>
              <a:rPr lang="zh-CN" altLang="en-US" dirty="0">
                <a:solidFill>
                  <a:srgbClr val="006600"/>
                </a:solidFill>
                <a:latin typeface="宋体" panose="02010600030101010101" pitchFamily="2" charset="-122"/>
                <a:ea typeface="宋体" panose="02010600030101010101" pitchFamily="2" charset="-122"/>
              </a:rPr>
              <a:t>参数</a:t>
            </a:r>
            <a:r>
              <a:rPr lang="zh-CN" altLang="en-US" dirty="0">
                <a:solidFill>
                  <a:schemeClr val="tx1">
                    <a:lumMod val="75000"/>
                    <a:lumOff val="25000"/>
                  </a:schemeClr>
                </a:solidFill>
                <a:latin typeface="Times New Roman" pitchFamily="18" charset="0"/>
                <a:ea typeface="宋体" panose="02010600030101010101" pitchFamily="2" charset="-122"/>
              </a:rPr>
              <a:t>（如平均值）有特定概率存在于该区间内。</a:t>
            </a:r>
            <a:endParaRPr lang="en-US" altLang="zh-CN" dirty="0">
              <a:solidFill>
                <a:schemeClr val="tx1">
                  <a:lumMod val="75000"/>
                  <a:lumOff val="25000"/>
                </a:schemeClr>
              </a:solidFill>
              <a:latin typeface="Times New Roman" pitchFamily="18" charset="0"/>
              <a:ea typeface="宋体" panose="02010600030101010101" pitchFamily="2" charset="-122"/>
            </a:endParaRPr>
          </a:p>
          <a:p>
            <a:pPr marL="91440" indent="-91440" defTabSz="914400" eaLnBrk="1" hangingPunct="1">
              <a:lnSpc>
                <a:spcPct val="120000"/>
              </a:lnSpc>
            </a:pPr>
            <a:r>
              <a:rPr lang="zh-CN" altLang="en-US" dirty="0">
                <a:solidFill>
                  <a:schemeClr val="tx1">
                    <a:lumMod val="75000"/>
                    <a:lumOff val="25000"/>
                  </a:schemeClr>
                </a:solidFill>
                <a:latin typeface="Times New Roman" pitchFamily="18" charset="0"/>
                <a:ea typeface="宋体" panose="02010600030101010101" pitchFamily="2" charset="-122"/>
              </a:rPr>
              <a:t>最常用的是</a:t>
            </a:r>
            <a:r>
              <a:rPr lang="en-US" altLang="zh-CN" dirty="0">
                <a:solidFill>
                  <a:schemeClr val="tx1">
                    <a:lumMod val="75000"/>
                    <a:lumOff val="25000"/>
                  </a:schemeClr>
                </a:solidFill>
                <a:latin typeface="Times New Roman" pitchFamily="18" charset="0"/>
                <a:ea typeface="宋体" panose="02010600030101010101" pitchFamily="2" charset="-122"/>
              </a:rPr>
              <a:t>95%</a:t>
            </a:r>
            <a:r>
              <a:rPr lang="zh-CN" altLang="en-US" dirty="0">
                <a:solidFill>
                  <a:schemeClr val="tx1">
                    <a:lumMod val="75000"/>
                    <a:lumOff val="25000"/>
                  </a:schemeClr>
                </a:solidFill>
                <a:latin typeface="Times New Roman" pitchFamily="18" charset="0"/>
                <a:ea typeface="宋体" panose="02010600030101010101" pitchFamily="2" charset="-122"/>
              </a:rPr>
              <a:t>和</a:t>
            </a:r>
            <a:r>
              <a:rPr lang="en-US" altLang="zh-CN" dirty="0">
                <a:solidFill>
                  <a:schemeClr val="tx1">
                    <a:lumMod val="75000"/>
                    <a:lumOff val="25000"/>
                  </a:schemeClr>
                </a:solidFill>
                <a:latin typeface="Times New Roman" pitchFamily="18" charset="0"/>
                <a:ea typeface="宋体" panose="02010600030101010101" pitchFamily="2" charset="-122"/>
              </a:rPr>
              <a:t>99%</a:t>
            </a:r>
            <a:r>
              <a:rPr lang="zh-CN" altLang="en-US" dirty="0">
                <a:solidFill>
                  <a:schemeClr val="tx1">
                    <a:lumMod val="75000"/>
                    <a:lumOff val="25000"/>
                  </a:schemeClr>
                </a:solidFill>
                <a:latin typeface="Times New Roman" pitchFamily="18" charset="0"/>
                <a:ea typeface="宋体" panose="02010600030101010101" pitchFamily="2" charset="-122"/>
              </a:rPr>
              <a:t>；有时</a:t>
            </a:r>
            <a:r>
              <a:rPr lang="en-US" altLang="zh-CN" dirty="0">
                <a:solidFill>
                  <a:schemeClr val="tx1">
                    <a:lumMod val="75000"/>
                    <a:lumOff val="25000"/>
                  </a:schemeClr>
                </a:solidFill>
                <a:latin typeface="Times New Roman" pitchFamily="18" charset="0"/>
                <a:ea typeface="宋体" panose="02010600030101010101" pitchFamily="2" charset="-122"/>
              </a:rPr>
              <a:t>90%</a:t>
            </a:r>
          </a:p>
          <a:p>
            <a:pPr marL="91440" indent="-91440" defTabSz="914400" eaLnBrk="1" hangingPunct="1">
              <a:lnSpc>
                <a:spcPct val="120000"/>
              </a:lnSpc>
            </a:pPr>
            <a:r>
              <a:rPr lang="en-US" altLang="zh-CN" dirty="0">
                <a:solidFill>
                  <a:schemeClr val="tx1">
                    <a:lumMod val="75000"/>
                    <a:lumOff val="25000"/>
                  </a:schemeClr>
                </a:solidFill>
                <a:latin typeface="Times New Roman" pitchFamily="18" charset="0"/>
                <a:ea typeface="宋体" panose="02010600030101010101" pitchFamily="2" charset="-122"/>
              </a:rPr>
              <a:t>95%</a:t>
            </a:r>
            <a:r>
              <a:rPr lang="zh-CN" altLang="en-US" dirty="0">
                <a:solidFill>
                  <a:schemeClr val="tx1">
                    <a:lumMod val="75000"/>
                    <a:lumOff val="25000"/>
                  </a:schemeClr>
                </a:solidFill>
                <a:latin typeface="Times New Roman" pitchFamily="18" charset="0"/>
                <a:ea typeface="宋体" panose="02010600030101010101" pitchFamily="2" charset="-122"/>
              </a:rPr>
              <a:t>的概率该区间</a:t>
            </a:r>
            <a:r>
              <a:rPr lang="zh-CN" altLang="en-US" dirty="0">
                <a:solidFill>
                  <a:schemeClr val="tx1">
                    <a:lumMod val="75000"/>
                    <a:lumOff val="25000"/>
                  </a:schemeClr>
                </a:solidFill>
                <a:latin typeface="Times New Roman" pitchFamily="18" charset="0"/>
              </a:rPr>
              <a:t>（来自样本）包含实际总体值</a:t>
            </a:r>
            <a:endParaRPr lang="en-US" altLang="zh-CN" dirty="0">
              <a:solidFill>
                <a:schemeClr val="tx1">
                  <a:lumMod val="75000"/>
                  <a:lumOff val="25000"/>
                </a:schemeClr>
              </a:solidFill>
              <a:latin typeface="Times New Roman" pitchFamily="18"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C1BE9-B77B-496D-835D-2F9B611EDD54}"/>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随机变量</a:t>
            </a:r>
          </a:p>
        </p:txBody>
      </p:sp>
      <p:sp>
        <p:nvSpPr>
          <p:cNvPr id="25603" name="Content Placeholder 2">
            <a:extLst>
              <a:ext uri="{FF2B5EF4-FFF2-40B4-BE49-F238E27FC236}">
                <a16:creationId xmlns:a16="http://schemas.microsoft.com/office/drawing/2014/main" id="{7C4B2F74-0719-4E16-8D4A-56A27255B695}"/>
              </a:ext>
            </a:extLst>
          </p:cNvPr>
          <p:cNvSpPr>
            <a:spLocks noGrp="1"/>
          </p:cNvSpPr>
          <p:nvPr>
            <p:ph idx="1"/>
          </p:nvPr>
        </p:nvSpPr>
        <p:spPr/>
        <p:txBody>
          <a:bodyPr/>
          <a:lstStyle/>
          <a:p>
            <a:pPr eaLnBrk="1" hangingPunct="1"/>
            <a:endParaRPr lang="en-US" altLang="zh-CN"/>
          </a:p>
          <a:p>
            <a:pPr eaLnBrk="1" hangingPunct="1"/>
            <a:endParaRPr lang="en-US" altLang="zh-CN"/>
          </a:p>
        </p:txBody>
      </p:sp>
      <p:sp>
        <p:nvSpPr>
          <p:cNvPr id="25604" name="Date Placeholder 3">
            <a:extLst>
              <a:ext uri="{FF2B5EF4-FFF2-40B4-BE49-F238E27FC236}">
                <a16:creationId xmlns:a16="http://schemas.microsoft.com/office/drawing/2014/main" id="{BA2C0341-C160-48BC-B2C0-E340596D96B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25605" name="Footer Placeholder 4">
            <a:extLst>
              <a:ext uri="{FF2B5EF4-FFF2-40B4-BE49-F238E27FC236}">
                <a16:creationId xmlns:a16="http://schemas.microsoft.com/office/drawing/2014/main" id="{F609C1A0-8139-4997-80F2-FDDD753B8A1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25606" name="Slide Number Placeholder 5">
            <a:extLst>
              <a:ext uri="{FF2B5EF4-FFF2-40B4-BE49-F238E27FC236}">
                <a16:creationId xmlns:a16="http://schemas.microsoft.com/office/drawing/2014/main" id="{E2A8A44F-F93D-4F1C-A484-E3BDCA166D5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8</a:t>
            </a:r>
          </a:p>
        </p:txBody>
      </p:sp>
      <p:sp>
        <p:nvSpPr>
          <p:cNvPr id="25607" name="Text Box 3">
            <a:extLst>
              <a:ext uri="{FF2B5EF4-FFF2-40B4-BE49-F238E27FC236}">
                <a16:creationId xmlns:a16="http://schemas.microsoft.com/office/drawing/2014/main" id="{829C5F91-4EAE-453E-87A1-846925FFA74F}"/>
              </a:ext>
            </a:extLst>
          </p:cNvPr>
          <p:cNvSpPr txBox="1">
            <a:spLocks noChangeArrowheads="1"/>
          </p:cNvSpPr>
          <p:nvPr/>
        </p:nvSpPr>
        <p:spPr bwMode="auto">
          <a:xfrm>
            <a:off x="1096963" y="1441450"/>
            <a:ext cx="10612437"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Char char="Ø"/>
              <a:defRPr/>
            </a:pPr>
            <a:r>
              <a:rPr lang="zh-CN" altLang="en-US" sz="2400" b="1" dirty="0"/>
              <a:t>惯例：</a:t>
            </a:r>
          </a:p>
          <a:p>
            <a:pPr eaLnBrk="1" hangingPunct="1">
              <a:defRPr/>
            </a:pPr>
            <a:endParaRPr lang="zh-CN" altLang="en-US" sz="2400" b="1" dirty="0"/>
          </a:p>
          <a:p>
            <a:pPr marL="457200" lvl="1" indent="-342900" eaLnBrk="1" hangingPunct="1">
              <a:buFont typeface="Wingdings" pitchFamily="2" charset="2"/>
              <a:buChar char="Ø"/>
              <a:defRPr/>
            </a:pPr>
            <a:r>
              <a:rPr lang="zh-CN" altLang="en-US" sz="2000" dirty="0">
                <a:latin typeface="+mn-lt"/>
              </a:rPr>
              <a:t>大写字母表示随机变量</a:t>
            </a:r>
          </a:p>
          <a:p>
            <a:pPr marL="457200" lvl="1" indent="-342900" eaLnBrk="1" hangingPunct="1">
              <a:buFont typeface="Wingdings" pitchFamily="2" charset="2"/>
              <a:buChar char="Ø"/>
              <a:defRPr/>
            </a:pPr>
            <a:r>
              <a:rPr lang="zh-CN" altLang="en-US" sz="2000" dirty="0">
                <a:latin typeface="+mn-lt"/>
              </a:rPr>
              <a:t>小写字母表示随机变量值</a:t>
            </a:r>
          </a:p>
          <a:p>
            <a:pPr eaLnBrk="1" hangingPunct="1">
              <a:buFont typeface="Wingdings" panose="05000000000000000000" pitchFamily="2" charset="2"/>
              <a:buChar char="Ø"/>
              <a:defRPr/>
            </a:pPr>
            <a:endParaRPr lang="en-US" altLang="zh-CN" sz="2400" b="1" dirty="0"/>
          </a:p>
          <a:p>
            <a:pPr eaLnBrk="1" hangingPunct="1">
              <a:buFont typeface="Wingdings" panose="05000000000000000000" pitchFamily="2" charset="2"/>
              <a:buChar char="Ø"/>
              <a:defRPr/>
            </a:pPr>
            <a:r>
              <a:rPr lang="en-US" altLang="zh-CN" sz="2400" b="1" dirty="0"/>
              <a:t>X</a:t>
            </a:r>
            <a:r>
              <a:rPr lang="zh-CN" altLang="en-US" sz="2400" b="1" dirty="0"/>
              <a:t>的分布函数（也称为累积分布函数）定义为</a:t>
            </a:r>
          </a:p>
          <a:p>
            <a:pPr eaLnBrk="1" hangingPunct="1">
              <a:defRPr/>
            </a:pPr>
            <a:endParaRPr lang="zh-CN" altLang="en-US" sz="2400" b="1" dirty="0"/>
          </a:p>
          <a:p>
            <a:pPr eaLnBrk="1" hangingPunct="1">
              <a:defRPr/>
            </a:pPr>
            <a:endParaRPr lang="en-US" altLang="zh-CN" sz="2400" b="1" dirty="0"/>
          </a:p>
          <a:p>
            <a:pPr eaLnBrk="1" hangingPunct="1">
              <a:defRPr/>
            </a:pPr>
            <a:r>
              <a:rPr lang="en-US" altLang="zh-CN" sz="2400" b="1" dirty="0"/>
              <a:t>    </a:t>
            </a:r>
            <a:r>
              <a:rPr lang="zh-CN" altLang="en-US" sz="2400" b="1" dirty="0"/>
              <a:t>其中</a:t>
            </a:r>
            <a:r>
              <a:rPr lang="en-US" altLang="zh-CN" sz="2400" b="1" dirty="0"/>
              <a:t>P</a:t>
            </a:r>
            <a:r>
              <a:rPr lang="zh-CN" altLang="en-US" sz="2400" b="1" dirty="0"/>
              <a:t>（</a:t>
            </a:r>
            <a:r>
              <a:rPr lang="en-US" altLang="zh-CN" sz="2400" b="1" dirty="0" err="1"/>
              <a:t>X≤x</a:t>
            </a:r>
            <a:r>
              <a:rPr lang="zh-CN" altLang="en-US" sz="2400" b="1" dirty="0"/>
              <a:t>）表示与事件</a:t>
            </a:r>
            <a:r>
              <a:rPr lang="en-US" altLang="zh-CN" sz="2400" b="1" dirty="0"/>
              <a:t>{</a:t>
            </a:r>
            <a:r>
              <a:rPr lang="en-US" altLang="zh-CN" sz="2400" b="1" dirty="0" err="1"/>
              <a:t>X≤x</a:t>
            </a:r>
            <a:r>
              <a:rPr lang="en-US" altLang="zh-CN" sz="2400" b="1" dirty="0"/>
              <a:t>}</a:t>
            </a:r>
            <a:r>
              <a:rPr lang="zh-CN" altLang="en-US" sz="2400" b="1" dirty="0"/>
              <a:t>相关的概率。</a:t>
            </a:r>
            <a:endParaRPr lang="en-US" altLang="zh-CN" sz="2400" b="1" dirty="0"/>
          </a:p>
          <a:p>
            <a:pPr eaLnBrk="1" hangingPunct="1">
              <a:defRPr/>
            </a:pPr>
            <a:endParaRPr lang="zh-CN" altLang="en-US" sz="2400" b="1" dirty="0"/>
          </a:p>
          <a:p>
            <a:pPr eaLnBrk="1" hangingPunct="1">
              <a:defRPr/>
            </a:pPr>
            <a:r>
              <a:rPr lang="zh-CN" altLang="en-US" sz="2400" b="1" dirty="0">
                <a:solidFill>
                  <a:srgbClr val="0000FF"/>
                </a:solidFill>
                <a:latin typeface="+mn-lt"/>
              </a:rPr>
              <a:t> </a:t>
            </a:r>
            <a:r>
              <a:rPr lang="en-US" altLang="zh-CN" sz="2400" b="1" dirty="0">
                <a:solidFill>
                  <a:srgbClr val="0000FF"/>
                </a:solidFill>
                <a:latin typeface="+mn-lt"/>
              </a:rPr>
              <a:t>F</a:t>
            </a:r>
            <a:r>
              <a:rPr lang="zh-CN" altLang="en-US" sz="2400" b="1" dirty="0">
                <a:solidFill>
                  <a:srgbClr val="0000FF"/>
                </a:solidFill>
                <a:latin typeface="+mn-lt"/>
              </a:rPr>
              <a:t>（</a:t>
            </a:r>
            <a:r>
              <a:rPr lang="en-US" altLang="zh-CN" sz="2400" b="1" dirty="0">
                <a:solidFill>
                  <a:srgbClr val="0000FF"/>
                </a:solidFill>
                <a:latin typeface="+mn-lt"/>
              </a:rPr>
              <a:t>X</a:t>
            </a:r>
            <a:r>
              <a:rPr lang="zh-CN" altLang="en-US" sz="2400" b="1" dirty="0">
                <a:solidFill>
                  <a:srgbClr val="0000FF"/>
                </a:solidFill>
                <a:latin typeface="+mn-lt"/>
              </a:rPr>
              <a:t>）有什么特性？</a:t>
            </a:r>
            <a:endParaRPr lang="en-US" altLang="zh-CN" sz="2400" b="1" dirty="0">
              <a:solidFill>
                <a:srgbClr val="0000FF"/>
              </a:solidFill>
              <a:latin typeface="+mn-lt"/>
            </a:endParaRPr>
          </a:p>
        </p:txBody>
      </p:sp>
      <p:graphicFrame>
        <p:nvGraphicFramePr>
          <p:cNvPr id="25608" name="Object 5">
            <a:extLst>
              <a:ext uri="{FF2B5EF4-FFF2-40B4-BE49-F238E27FC236}">
                <a16:creationId xmlns:a16="http://schemas.microsoft.com/office/drawing/2014/main" id="{FC61D262-FABE-4A68-B6BD-00FA77CBBD10}"/>
              </a:ext>
            </a:extLst>
          </p:cNvPr>
          <p:cNvGraphicFramePr>
            <a:graphicFrameLocks noChangeAspect="1"/>
          </p:cNvGraphicFramePr>
          <p:nvPr/>
        </p:nvGraphicFramePr>
        <p:xfrm>
          <a:off x="2008188" y="3641725"/>
          <a:ext cx="3124200" cy="595313"/>
        </p:xfrm>
        <a:graphic>
          <a:graphicData uri="http://schemas.openxmlformats.org/presentationml/2006/ole">
            <mc:AlternateContent xmlns:mc="http://schemas.openxmlformats.org/markup-compatibility/2006">
              <mc:Choice xmlns:v="urn:schemas-microsoft-com:vml" Requires="v">
                <p:oleObj spid="_x0000_s25625" name="Equation" r:id="rId4" imgW="1066337" imgH="203112" progId="Equation.3">
                  <p:embed/>
                </p:oleObj>
              </mc:Choice>
              <mc:Fallback>
                <p:oleObj name="Equation" r:id="rId4" imgW="1066337" imgH="203112"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8188" y="3641725"/>
                        <a:ext cx="3124200"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E6D10-841B-4265-AAFD-415DA43F8BB3}"/>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置信区间与假设检验</a:t>
            </a:r>
          </a:p>
        </p:txBody>
      </p:sp>
      <p:sp>
        <p:nvSpPr>
          <p:cNvPr id="167939" name="Date Placeholder 3">
            <a:extLst>
              <a:ext uri="{FF2B5EF4-FFF2-40B4-BE49-F238E27FC236}">
                <a16:creationId xmlns:a16="http://schemas.microsoft.com/office/drawing/2014/main" id="{73026FEC-052F-4B37-908A-F016EA03BA7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67940" name="Footer Placeholder 4">
            <a:extLst>
              <a:ext uri="{FF2B5EF4-FFF2-40B4-BE49-F238E27FC236}">
                <a16:creationId xmlns:a16="http://schemas.microsoft.com/office/drawing/2014/main" id="{56D62EA2-2777-493A-9B2D-0D4021D3351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67941" name="Slide Number Placeholder 5">
            <a:extLst>
              <a:ext uri="{FF2B5EF4-FFF2-40B4-BE49-F238E27FC236}">
                <a16:creationId xmlns:a16="http://schemas.microsoft.com/office/drawing/2014/main" id="{7112E779-4DBF-44DB-A33A-FC667CB0DB3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80</a:t>
            </a:r>
          </a:p>
        </p:txBody>
      </p:sp>
      <p:sp>
        <p:nvSpPr>
          <p:cNvPr id="167942" name="Text Box 3">
            <a:extLst>
              <a:ext uri="{FF2B5EF4-FFF2-40B4-BE49-F238E27FC236}">
                <a16:creationId xmlns:a16="http://schemas.microsoft.com/office/drawing/2014/main" id="{04900D2A-6232-459F-9386-0F9B9C67B49F}"/>
              </a:ext>
            </a:extLst>
          </p:cNvPr>
          <p:cNvSpPr txBox="1">
            <a:spLocks noChangeArrowheads="1"/>
          </p:cNvSpPr>
          <p:nvPr/>
        </p:nvSpPr>
        <p:spPr bwMode="auto">
          <a:xfrm>
            <a:off x="1096963" y="1370013"/>
            <a:ext cx="8001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dirty="0"/>
              <a:t>设</a:t>
            </a:r>
            <a:r>
              <a:rPr lang="en-US" altLang="zh-CN" dirty="0"/>
              <a:t>Let X</a:t>
            </a:r>
            <a:r>
              <a:rPr lang="en-US" altLang="zh-CN" baseline="-25000" dirty="0"/>
              <a:t>1</a:t>
            </a:r>
            <a:r>
              <a:rPr lang="en-US" altLang="zh-CN" dirty="0"/>
              <a:t>, X</a:t>
            </a:r>
            <a:r>
              <a:rPr lang="en-US" altLang="zh-CN" baseline="-25000" dirty="0"/>
              <a:t>2</a:t>
            </a:r>
            <a:r>
              <a:rPr lang="en-US" altLang="zh-CN" dirty="0"/>
              <a:t>, …, </a:t>
            </a:r>
            <a:r>
              <a:rPr lang="en-US" altLang="zh-CN" dirty="0" err="1"/>
              <a:t>X</a:t>
            </a:r>
            <a:r>
              <a:rPr lang="en-US" altLang="zh-CN" baseline="-25000" dirty="0" err="1"/>
              <a:t>n</a:t>
            </a:r>
            <a:r>
              <a:rPr lang="zh-CN" altLang="en-US" dirty="0"/>
              <a:t>为</a:t>
            </a:r>
            <a:r>
              <a:rPr lang="en-US" altLang="zh-CN" dirty="0"/>
              <a:t>IID</a:t>
            </a:r>
            <a:r>
              <a:rPr lang="zh-CN" altLang="en-US" dirty="0"/>
              <a:t>随机变量，平均值为</a:t>
            </a:r>
            <a:r>
              <a:rPr lang="en-US" altLang="zh-CN" dirty="0"/>
              <a:t>µ</a:t>
            </a:r>
            <a:r>
              <a:rPr lang="zh-CN" altLang="en-US" dirty="0"/>
              <a:t>，方差为</a:t>
            </a:r>
            <a:r>
              <a:rPr lang="en-US" altLang="zh-CN" dirty="0">
                <a:sym typeface="Symbol" pitchFamily="18" charset="2"/>
              </a:rPr>
              <a:t></a:t>
            </a:r>
            <a:r>
              <a:rPr lang="en-US" altLang="zh-CN" baseline="30000" dirty="0">
                <a:sym typeface="Symbol" pitchFamily="18" charset="2"/>
              </a:rPr>
              <a:t>2 </a:t>
            </a:r>
            <a:r>
              <a:rPr lang="zh-CN" altLang="en-US" dirty="0"/>
              <a:t>。将变量</a:t>
            </a:r>
            <a:r>
              <a:rPr lang="en-US" altLang="zh-CN" dirty="0">
                <a:sym typeface="Symbol" pitchFamily="18" charset="2"/>
              </a:rPr>
              <a:t> Z</a:t>
            </a:r>
            <a:r>
              <a:rPr lang="en-US" altLang="zh-CN" baseline="-25000" dirty="0">
                <a:sym typeface="Symbol" pitchFamily="18" charset="2"/>
              </a:rPr>
              <a:t>n</a:t>
            </a:r>
            <a:r>
              <a:rPr lang="zh-CN" altLang="en-US" dirty="0"/>
              <a:t>定义为：</a:t>
            </a:r>
            <a:endParaRPr lang="en-US" altLang="zh-CN" dirty="0"/>
          </a:p>
        </p:txBody>
      </p:sp>
      <p:sp>
        <p:nvSpPr>
          <p:cNvPr id="167943" name="Text Box 4">
            <a:extLst>
              <a:ext uri="{FF2B5EF4-FFF2-40B4-BE49-F238E27FC236}">
                <a16:creationId xmlns:a16="http://schemas.microsoft.com/office/drawing/2014/main" id="{694716F5-0906-4E80-8455-DC180B6C7A8A}"/>
              </a:ext>
            </a:extLst>
          </p:cNvPr>
          <p:cNvSpPr txBox="1">
            <a:spLocks noChangeArrowheads="1"/>
          </p:cNvSpPr>
          <p:nvPr/>
        </p:nvSpPr>
        <p:spPr bwMode="auto">
          <a:xfrm>
            <a:off x="1096963" y="3732213"/>
            <a:ext cx="8001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b="1" dirty="0">
                <a:sym typeface="Symbol" pitchFamily="18" charset="2"/>
              </a:rPr>
              <a:t>当</a:t>
            </a:r>
            <a:r>
              <a:rPr lang="en-US" altLang="zh-CN" b="1" dirty="0">
                <a:sym typeface="Symbol" pitchFamily="18" charset="2"/>
              </a:rPr>
              <a:t> n   </a:t>
            </a:r>
            <a:r>
              <a:rPr lang="zh-CN" altLang="en-US" b="1" dirty="0">
                <a:sym typeface="Symbol" pitchFamily="18" charset="2"/>
              </a:rPr>
              <a:t>时，</a:t>
            </a:r>
            <a:r>
              <a:rPr lang="en-US" altLang="zh-CN" b="1" dirty="0" err="1">
                <a:sym typeface="Symbol" pitchFamily="18" charset="2"/>
              </a:rPr>
              <a:t>Fn</a:t>
            </a:r>
            <a:r>
              <a:rPr lang="en-US" altLang="zh-CN" b="1" dirty="0">
                <a:sym typeface="Symbol" pitchFamily="18" charset="2"/>
              </a:rPr>
              <a:t>(z)  (z) </a:t>
            </a:r>
            <a:r>
              <a:rPr lang="zh-CN" altLang="en-US" b="1" dirty="0">
                <a:sym typeface="Symbol" panose="05050102010706020507" pitchFamily="18" charset="2"/>
              </a:rPr>
              <a:t>，其中（</a:t>
            </a:r>
            <a:r>
              <a:rPr lang="en-US" altLang="zh-CN" b="1" dirty="0">
                <a:sym typeface="Symbol" panose="05050102010706020507" pitchFamily="18" charset="2"/>
              </a:rPr>
              <a:t>z</a:t>
            </a:r>
            <a:r>
              <a:rPr lang="zh-CN" altLang="en-US" b="1" dirty="0">
                <a:sym typeface="Symbol" panose="05050102010706020507" pitchFamily="18" charset="2"/>
              </a:rPr>
              <a:t>）是标准正态随机变量的分布函数。</a:t>
            </a:r>
            <a:endParaRPr lang="en-US" altLang="zh-CN" b="1" dirty="0">
              <a:sym typeface="Symbol" panose="05050102010706020507" pitchFamily="18" charset="2"/>
            </a:endParaRPr>
          </a:p>
        </p:txBody>
      </p:sp>
      <p:graphicFrame>
        <p:nvGraphicFramePr>
          <p:cNvPr id="167944" name="Object 5">
            <a:extLst>
              <a:ext uri="{FF2B5EF4-FFF2-40B4-BE49-F238E27FC236}">
                <a16:creationId xmlns:a16="http://schemas.microsoft.com/office/drawing/2014/main" id="{469E6F33-7D4B-48FA-AD94-6329018B6579}"/>
              </a:ext>
            </a:extLst>
          </p:cNvPr>
          <p:cNvGraphicFramePr>
            <a:graphicFrameLocks noChangeAspect="1"/>
          </p:cNvGraphicFramePr>
          <p:nvPr>
            <p:extLst>
              <p:ext uri="{D42A27DB-BD31-4B8C-83A1-F6EECF244321}">
                <p14:modId xmlns:p14="http://schemas.microsoft.com/office/powerpoint/2010/main" val="4022541780"/>
              </p:ext>
            </p:extLst>
          </p:nvPr>
        </p:nvGraphicFramePr>
        <p:xfrm>
          <a:off x="4144963" y="1924289"/>
          <a:ext cx="1905000" cy="927100"/>
        </p:xfrm>
        <a:graphic>
          <a:graphicData uri="http://schemas.openxmlformats.org/presentationml/2006/ole">
            <mc:AlternateContent xmlns:mc="http://schemas.openxmlformats.org/markup-compatibility/2006">
              <mc:Choice xmlns:v="urn:schemas-microsoft-com:vml" Requires="v">
                <p:oleObj spid="_x0000_s167980" name="Equation" r:id="rId4" imgW="939800" imgH="457200" progId="Equation.3">
                  <p:embed/>
                </p:oleObj>
              </mc:Choice>
              <mc:Fallback>
                <p:oleObj name="Equation" r:id="rId4" imgW="939800" imgH="457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4963" y="1924289"/>
                        <a:ext cx="19050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7945" name="Text Box 6">
            <a:extLst>
              <a:ext uri="{FF2B5EF4-FFF2-40B4-BE49-F238E27FC236}">
                <a16:creationId xmlns:a16="http://schemas.microsoft.com/office/drawing/2014/main" id="{E33C67E4-9EEE-496B-BEC0-CEB34FB438C1}"/>
              </a:ext>
            </a:extLst>
          </p:cNvPr>
          <p:cNvSpPr txBox="1">
            <a:spLocks noChangeArrowheads="1"/>
          </p:cNvSpPr>
          <p:nvPr/>
        </p:nvSpPr>
        <p:spPr bwMode="auto">
          <a:xfrm>
            <a:off x="1020763" y="3198813"/>
            <a:ext cx="815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dirty="0"/>
              <a:t>又</a:t>
            </a:r>
            <a:r>
              <a:rPr lang="en-US" altLang="zh-CN" dirty="0" err="1"/>
              <a:t>F</a:t>
            </a:r>
            <a:r>
              <a:rPr lang="en-US" altLang="zh-CN" baseline="-25000" dirty="0" err="1">
                <a:sym typeface="Symbol" pitchFamily="18" charset="2"/>
              </a:rPr>
              <a:t>n</a:t>
            </a:r>
            <a:r>
              <a:rPr lang="en-US" altLang="zh-CN" dirty="0">
                <a:sym typeface="Symbol" pitchFamily="18" charset="2"/>
              </a:rPr>
              <a:t>(z)=P(</a:t>
            </a:r>
            <a:r>
              <a:rPr lang="en-US" altLang="zh-CN" dirty="0" err="1">
                <a:sym typeface="Symbol" pitchFamily="18" charset="2"/>
              </a:rPr>
              <a:t>Z</a:t>
            </a:r>
            <a:r>
              <a:rPr lang="en-US" altLang="zh-CN" baseline="-25000" dirty="0" err="1">
                <a:sym typeface="Symbol" pitchFamily="18" charset="2"/>
              </a:rPr>
              <a:t>n</a:t>
            </a:r>
            <a:r>
              <a:rPr lang="en-US" altLang="zh-CN" dirty="0" err="1">
                <a:sym typeface="Symbol" pitchFamily="18" charset="2"/>
              </a:rPr>
              <a:t>z</a:t>
            </a:r>
            <a:r>
              <a:rPr lang="en-US" altLang="zh-CN" dirty="0">
                <a:sym typeface="Symbol" pitchFamily="18" charset="2"/>
              </a:rPr>
              <a:t>)</a:t>
            </a:r>
            <a:r>
              <a:rPr lang="zh-CN" altLang="en-US" dirty="0"/>
              <a:t>。然后我们得到以下定理：</a:t>
            </a:r>
            <a:endParaRPr lang="en-US" altLang="zh-CN" dirty="0"/>
          </a:p>
        </p:txBody>
      </p:sp>
      <p:graphicFrame>
        <p:nvGraphicFramePr>
          <p:cNvPr id="167946" name="Object 7">
            <a:extLst>
              <a:ext uri="{FF2B5EF4-FFF2-40B4-BE49-F238E27FC236}">
                <a16:creationId xmlns:a16="http://schemas.microsoft.com/office/drawing/2014/main" id="{6BE91604-EA47-4C6C-881F-15EB969277E6}"/>
              </a:ext>
            </a:extLst>
          </p:cNvPr>
          <p:cNvGraphicFramePr>
            <a:graphicFrameLocks noChangeAspect="1"/>
          </p:cNvGraphicFramePr>
          <p:nvPr>
            <p:extLst>
              <p:ext uri="{D42A27DB-BD31-4B8C-83A1-F6EECF244321}">
                <p14:modId xmlns:p14="http://schemas.microsoft.com/office/powerpoint/2010/main" val="2895437711"/>
              </p:ext>
            </p:extLst>
          </p:nvPr>
        </p:nvGraphicFramePr>
        <p:xfrm>
          <a:off x="3540125" y="4398408"/>
          <a:ext cx="3114675" cy="912813"/>
        </p:xfrm>
        <a:graphic>
          <a:graphicData uri="http://schemas.openxmlformats.org/presentationml/2006/ole">
            <mc:AlternateContent xmlns:mc="http://schemas.openxmlformats.org/markup-compatibility/2006">
              <mc:Choice xmlns:v="urn:schemas-microsoft-com:vml" Requires="v">
                <p:oleObj spid="_x0000_s167981" name="Equation" r:id="rId6" imgW="1345616" imgH="393529" progId="Equation.3">
                  <p:embed/>
                </p:oleObj>
              </mc:Choice>
              <mc:Fallback>
                <p:oleObj name="Equation" r:id="rId6" imgW="1345616" imgH="393529"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0125" y="4398408"/>
                        <a:ext cx="3114675"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7947" name="Text Box 8">
            <a:extLst>
              <a:ext uri="{FF2B5EF4-FFF2-40B4-BE49-F238E27FC236}">
                <a16:creationId xmlns:a16="http://schemas.microsoft.com/office/drawing/2014/main" id="{3216950F-9768-4C40-90CC-F4AF7AECDBAD}"/>
              </a:ext>
            </a:extLst>
          </p:cNvPr>
          <p:cNvSpPr txBox="1">
            <a:spLocks noChangeArrowheads="1"/>
          </p:cNvSpPr>
          <p:nvPr/>
        </p:nvSpPr>
        <p:spPr bwMode="auto">
          <a:xfrm>
            <a:off x="1096963" y="5487987"/>
            <a:ext cx="800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b="1" dirty="0">
                <a:solidFill>
                  <a:srgbClr val="0000FF"/>
                </a:solidFill>
              </a:rPr>
              <a:t>这个定理叫什么？</a:t>
            </a:r>
            <a:endParaRPr lang="en-US" altLang="zh-CN" b="1" dirty="0">
              <a:solidFill>
                <a:srgbClr val="0000FF"/>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1024-47A8-4855-BC19-CFCE2614F57B}"/>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sz="4300"/>
              <a:t>置信区间与假设检验</a:t>
            </a:r>
            <a:endParaRPr lang="en-US" altLang="zh-CN" sz="4300"/>
          </a:p>
        </p:txBody>
      </p:sp>
      <p:sp>
        <p:nvSpPr>
          <p:cNvPr id="169987" name="Date Placeholder 3">
            <a:extLst>
              <a:ext uri="{FF2B5EF4-FFF2-40B4-BE49-F238E27FC236}">
                <a16:creationId xmlns:a16="http://schemas.microsoft.com/office/drawing/2014/main" id="{3B66C345-58AB-4A4B-88DB-86E8DCBEF0E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69988" name="Footer Placeholder 4">
            <a:extLst>
              <a:ext uri="{FF2B5EF4-FFF2-40B4-BE49-F238E27FC236}">
                <a16:creationId xmlns:a16="http://schemas.microsoft.com/office/drawing/2014/main" id="{DDD590C7-488B-4FB3-807A-027FA20B0C3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69989" name="Slide Number Placeholder 5">
            <a:extLst>
              <a:ext uri="{FF2B5EF4-FFF2-40B4-BE49-F238E27FC236}">
                <a16:creationId xmlns:a16="http://schemas.microsoft.com/office/drawing/2014/main" id="{03A6FC7A-9651-461B-946B-4FE317322B3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81</a:t>
            </a:r>
          </a:p>
        </p:txBody>
      </p:sp>
      <p:sp>
        <p:nvSpPr>
          <p:cNvPr id="169990" name="Text Box 3">
            <a:extLst>
              <a:ext uri="{FF2B5EF4-FFF2-40B4-BE49-F238E27FC236}">
                <a16:creationId xmlns:a16="http://schemas.microsoft.com/office/drawing/2014/main" id="{8BD5CD17-1958-4D2D-9EBC-0799F43F8107}"/>
              </a:ext>
            </a:extLst>
          </p:cNvPr>
          <p:cNvSpPr txBox="1">
            <a:spLocks noChangeArrowheads="1"/>
          </p:cNvSpPr>
          <p:nvPr/>
        </p:nvSpPr>
        <p:spPr bwMode="auto">
          <a:xfrm>
            <a:off x="1096963" y="1479550"/>
            <a:ext cx="1047591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Char char="Ø"/>
            </a:pPr>
            <a:r>
              <a:rPr lang="zh-CN" altLang="en-US" b="1" dirty="0"/>
              <a:t>中心极限定理告诉我们，当</a:t>
            </a:r>
            <a:r>
              <a:rPr lang="en-US" altLang="zh-CN" b="1" dirty="0"/>
              <a:t>n</a:t>
            </a:r>
            <a:r>
              <a:rPr lang="zh-CN" altLang="en-US" b="1" dirty="0"/>
              <a:t>足够大时，样本均值可以看作是一个正态变量，其均值为</a:t>
            </a:r>
            <a:r>
              <a:rPr lang="en-US" altLang="zh-CN" b="1" dirty="0"/>
              <a:t>μ</a:t>
            </a:r>
            <a:r>
              <a:rPr lang="zh-CN" altLang="en-US" b="1" dirty="0"/>
              <a:t>，方差为</a:t>
            </a:r>
            <a:r>
              <a:rPr lang="en-US" altLang="zh-CN" b="1" dirty="0">
                <a:sym typeface="Symbol" pitchFamily="18" charset="2"/>
              </a:rPr>
              <a:t></a:t>
            </a:r>
            <a:r>
              <a:rPr lang="en-US" altLang="zh-CN" b="1" baseline="30000" dirty="0">
                <a:sym typeface="Symbol" pitchFamily="18" charset="2"/>
              </a:rPr>
              <a:t>2</a:t>
            </a:r>
            <a:r>
              <a:rPr lang="en-US" altLang="zh-CN" b="1" dirty="0">
                <a:sym typeface="Symbol" pitchFamily="18" charset="2"/>
              </a:rPr>
              <a:t>/n</a:t>
            </a:r>
            <a:r>
              <a:rPr lang="zh-CN" altLang="en-US" b="1" dirty="0">
                <a:sym typeface="Symbol" pitchFamily="18" charset="2"/>
              </a:rPr>
              <a:t>。</a:t>
            </a:r>
            <a:endParaRPr lang="en-US" altLang="zh-CN" b="1" dirty="0">
              <a:sym typeface="Symbol" pitchFamily="18" charset="2"/>
            </a:endParaRPr>
          </a:p>
          <a:p>
            <a:pPr eaLnBrk="1" hangingPunct="1"/>
            <a:r>
              <a:rPr lang="en-US" altLang="zh-CN" b="1" dirty="0"/>
              <a:t> </a:t>
            </a:r>
          </a:p>
          <a:p>
            <a:pPr eaLnBrk="1" hangingPunct="1">
              <a:buFont typeface="Wingdings" panose="05000000000000000000" pitchFamily="2" charset="2"/>
              <a:buChar char="Ø"/>
            </a:pPr>
            <a:r>
              <a:rPr lang="zh-CN" altLang="en-US" b="1" dirty="0"/>
              <a:t>由于方差未知，所以在实际应用中用</a:t>
            </a:r>
            <a:r>
              <a:rPr lang="en-US" altLang="zh-CN" b="1" dirty="0">
                <a:sym typeface="Symbol" pitchFamily="18" charset="2"/>
              </a:rPr>
              <a:t>S</a:t>
            </a:r>
            <a:r>
              <a:rPr lang="en-US" altLang="zh-CN" b="1" baseline="30000" dirty="0">
                <a:sym typeface="Symbol" pitchFamily="18" charset="2"/>
              </a:rPr>
              <a:t>2</a:t>
            </a:r>
            <a:r>
              <a:rPr lang="en-US" altLang="zh-CN" b="1" dirty="0">
                <a:sym typeface="Symbol" pitchFamily="18" charset="2"/>
              </a:rPr>
              <a:t>(n)</a:t>
            </a:r>
            <a:r>
              <a:rPr lang="zh-CN" altLang="en-US" b="1" dirty="0"/>
              <a:t>代替</a:t>
            </a:r>
            <a:r>
              <a:rPr lang="en-US" altLang="zh-CN" b="1" dirty="0">
                <a:sym typeface="Symbol" pitchFamily="18" charset="2"/>
              </a:rPr>
              <a:t></a:t>
            </a:r>
            <a:r>
              <a:rPr lang="en-US" altLang="zh-CN" b="1" baseline="30000" dirty="0">
                <a:sym typeface="Symbol" pitchFamily="18" charset="2"/>
              </a:rPr>
              <a:t>2</a:t>
            </a:r>
            <a:r>
              <a:rPr lang="zh-CN" altLang="en-US" b="1" dirty="0"/>
              <a:t>。</a:t>
            </a:r>
            <a:endParaRPr lang="en-US" altLang="zh-CN" b="1" dirty="0"/>
          </a:p>
          <a:p>
            <a:pPr eaLnBrk="1" hangingPunct="1">
              <a:buFont typeface="Wingdings" panose="05000000000000000000" pitchFamily="2" charset="2"/>
              <a:buChar char="Ø"/>
            </a:pPr>
            <a:endParaRPr lang="en-US" altLang="zh-CN" b="1" dirty="0"/>
          </a:p>
          <a:p>
            <a:pPr eaLnBrk="1" hangingPunct="1">
              <a:buFont typeface="Wingdings" panose="05000000000000000000" pitchFamily="2" charset="2"/>
              <a:buChar char="Ø"/>
            </a:pPr>
            <a:r>
              <a:rPr lang="zh-CN" altLang="en-US" b="1" dirty="0"/>
              <a:t>则随机变量可以写成</a:t>
            </a:r>
            <a:endParaRPr lang="en-US" altLang="zh-CN" b="1" dirty="0">
              <a:sym typeface="Symbol" panose="05050102010706020507" pitchFamily="18" charset="2"/>
            </a:endParaRPr>
          </a:p>
        </p:txBody>
      </p:sp>
      <p:graphicFrame>
        <p:nvGraphicFramePr>
          <p:cNvPr id="169991" name="Object 7">
            <a:extLst>
              <a:ext uri="{FF2B5EF4-FFF2-40B4-BE49-F238E27FC236}">
                <a16:creationId xmlns:a16="http://schemas.microsoft.com/office/drawing/2014/main" id="{8B4118C3-85BA-414A-A76B-2082A9C8F209}"/>
              </a:ext>
            </a:extLst>
          </p:cNvPr>
          <p:cNvGraphicFramePr>
            <a:graphicFrameLocks noChangeAspect="1"/>
          </p:cNvGraphicFramePr>
          <p:nvPr/>
        </p:nvGraphicFramePr>
        <p:xfrm>
          <a:off x="3570288" y="3641725"/>
          <a:ext cx="2233612" cy="1147763"/>
        </p:xfrm>
        <a:graphic>
          <a:graphicData uri="http://schemas.openxmlformats.org/presentationml/2006/ole">
            <mc:AlternateContent xmlns:mc="http://schemas.openxmlformats.org/markup-compatibility/2006">
              <mc:Choice xmlns:v="urn:schemas-microsoft-com:vml" Requires="v">
                <p:oleObj spid="_x0000_s170009" name="Equation" r:id="rId4" imgW="964781" imgH="495085" progId="Equation.3">
                  <p:embed/>
                </p:oleObj>
              </mc:Choice>
              <mc:Fallback>
                <p:oleObj name="Equation" r:id="rId4" imgW="964781" imgH="495085"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0288" y="3641725"/>
                        <a:ext cx="2233612" cy="114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9992" name="Text Box 8">
            <a:extLst>
              <a:ext uri="{FF2B5EF4-FFF2-40B4-BE49-F238E27FC236}">
                <a16:creationId xmlns:a16="http://schemas.microsoft.com/office/drawing/2014/main" id="{D86BC9E6-A0B6-4936-AE2A-6D3A1D09E058}"/>
              </a:ext>
            </a:extLst>
          </p:cNvPr>
          <p:cNvSpPr txBox="1">
            <a:spLocks noChangeArrowheads="1"/>
          </p:cNvSpPr>
          <p:nvPr/>
        </p:nvSpPr>
        <p:spPr bwMode="auto">
          <a:xfrm>
            <a:off x="1096963" y="5149850"/>
            <a:ext cx="800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b="1">
                <a:solidFill>
                  <a:srgbClr val="0000FF"/>
                </a:solidFill>
              </a:rPr>
              <a:t>这个变量遵循哪个分布？</a:t>
            </a:r>
            <a:endParaRPr lang="en-US" altLang="zh-CN" b="1">
              <a:solidFill>
                <a:srgbClr val="0000FF"/>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92399-0762-47B7-B5BA-2C38A6502E30}"/>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置信区间与假设检验</a:t>
            </a:r>
          </a:p>
        </p:txBody>
      </p:sp>
      <p:sp>
        <p:nvSpPr>
          <p:cNvPr id="172035" name="Date Placeholder 3">
            <a:extLst>
              <a:ext uri="{FF2B5EF4-FFF2-40B4-BE49-F238E27FC236}">
                <a16:creationId xmlns:a16="http://schemas.microsoft.com/office/drawing/2014/main" id="{0148D89A-CBB1-43DA-8C22-A1A4FADA0E0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72036" name="Footer Placeholder 4">
            <a:extLst>
              <a:ext uri="{FF2B5EF4-FFF2-40B4-BE49-F238E27FC236}">
                <a16:creationId xmlns:a16="http://schemas.microsoft.com/office/drawing/2014/main" id="{8FBBD2B8-7235-4F83-96AE-75628733EBE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72037" name="Slide Number Placeholder 5">
            <a:extLst>
              <a:ext uri="{FF2B5EF4-FFF2-40B4-BE49-F238E27FC236}">
                <a16:creationId xmlns:a16="http://schemas.microsoft.com/office/drawing/2014/main" id="{3E23B904-1C95-48AF-9E59-2C1995E3672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82</a:t>
            </a:r>
          </a:p>
        </p:txBody>
      </p:sp>
      <p:sp>
        <p:nvSpPr>
          <p:cNvPr id="172038" name="Text Box 3">
            <a:extLst>
              <a:ext uri="{FF2B5EF4-FFF2-40B4-BE49-F238E27FC236}">
                <a16:creationId xmlns:a16="http://schemas.microsoft.com/office/drawing/2014/main" id="{5139CEDD-7697-498E-86F6-549B0DB8B53D}"/>
              </a:ext>
            </a:extLst>
          </p:cNvPr>
          <p:cNvSpPr txBox="1">
            <a:spLocks noChangeArrowheads="1"/>
          </p:cNvSpPr>
          <p:nvPr/>
        </p:nvSpPr>
        <p:spPr bwMode="auto">
          <a:xfrm>
            <a:off x="1096963" y="1406525"/>
            <a:ext cx="10115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Char char="Ø"/>
            </a:pPr>
            <a:r>
              <a:rPr lang="zh-CN" altLang="en-US" b="1" dirty="0"/>
              <a:t>如果</a:t>
            </a:r>
            <a:r>
              <a:rPr lang="en-US" altLang="zh-CN" b="1" dirty="0"/>
              <a:t>n</a:t>
            </a:r>
            <a:r>
              <a:rPr lang="zh-CN" altLang="en-US" b="1" dirty="0"/>
              <a:t>足够大，</a:t>
            </a:r>
            <a:r>
              <a:rPr lang="en-US" altLang="zh-CN" b="1" dirty="0"/>
              <a:t> </a:t>
            </a:r>
            <a:r>
              <a:rPr lang="en-US" altLang="zh-CN" b="1" dirty="0" err="1"/>
              <a:t>t</a:t>
            </a:r>
            <a:r>
              <a:rPr lang="en-US" altLang="zh-CN" b="1" baseline="-25000" dirty="0" err="1"/>
              <a:t>n</a:t>
            </a:r>
            <a:r>
              <a:rPr lang="zh-CN" altLang="en-US" b="1" dirty="0"/>
              <a:t>近似于标准正态分布。</a:t>
            </a:r>
            <a:endParaRPr lang="en-US" altLang="zh-CN" b="1" dirty="0">
              <a:sym typeface="Symbol" panose="05050102010706020507" pitchFamily="18" charset="2"/>
            </a:endParaRPr>
          </a:p>
        </p:txBody>
      </p:sp>
      <p:graphicFrame>
        <p:nvGraphicFramePr>
          <p:cNvPr id="172039" name="Object 4">
            <a:extLst>
              <a:ext uri="{FF2B5EF4-FFF2-40B4-BE49-F238E27FC236}">
                <a16:creationId xmlns:a16="http://schemas.microsoft.com/office/drawing/2014/main" id="{D5FA1425-FF34-4AB0-A2C0-6D31F0E0171C}"/>
              </a:ext>
            </a:extLst>
          </p:cNvPr>
          <p:cNvGraphicFramePr>
            <a:graphicFrameLocks noChangeAspect="1"/>
          </p:cNvGraphicFramePr>
          <p:nvPr/>
        </p:nvGraphicFramePr>
        <p:xfrm>
          <a:off x="1325563" y="2168525"/>
          <a:ext cx="6858000" cy="2209800"/>
        </p:xfrm>
        <a:graphic>
          <a:graphicData uri="http://schemas.openxmlformats.org/presentationml/2006/ole">
            <mc:AlternateContent xmlns:mc="http://schemas.openxmlformats.org/markup-compatibility/2006">
              <mc:Choice xmlns:v="urn:schemas-microsoft-com:vml" Requires="v">
                <p:oleObj spid="_x0000_s172074" name="Equation" r:id="rId4" imgW="3302000" imgH="1168400" progId="Equation.3">
                  <p:embed/>
                </p:oleObj>
              </mc:Choice>
              <mc:Fallback>
                <p:oleObj name="Equation" r:id="rId4" imgW="3302000" imgH="1168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5563" y="2168525"/>
                        <a:ext cx="68580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2040" name="Text Box 44">
            <a:extLst>
              <a:ext uri="{FF2B5EF4-FFF2-40B4-BE49-F238E27FC236}">
                <a16:creationId xmlns:a16="http://schemas.microsoft.com/office/drawing/2014/main" id="{080AA20A-9234-444B-828E-6D98E8C7EBD3}"/>
              </a:ext>
            </a:extLst>
          </p:cNvPr>
          <p:cNvSpPr txBox="1">
            <a:spLocks noChangeArrowheads="1"/>
          </p:cNvSpPr>
          <p:nvPr/>
        </p:nvSpPr>
        <p:spPr bwMode="auto">
          <a:xfrm>
            <a:off x="1096963" y="4530725"/>
            <a:ext cx="800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Char char="Ø"/>
            </a:pPr>
            <a:r>
              <a:rPr lang="en-US" altLang="zh-CN" b="1" dirty="0"/>
              <a:t> µ </a:t>
            </a:r>
            <a:r>
              <a:rPr lang="zh-CN" altLang="en-US" b="1" dirty="0"/>
              <a:t>的近似</a:t>
            </a:r>
            <a:r>
              <a:rPr lang="en-US" altLang="zh-CN" b="1" dirty="0"/>
              <a:t>100(1-α) %</a:t>
            </a:r>
            <a:r>
              <a:rPr lang="zh-CN" altLang="en-US" b="1" dirty="0"/>
              <a:t>置信区间可计算为</a:t>
            </a:r>
            <a:endParaRPr lang="en-US" altLang="zh-CN" b="1" dirty="0">
              <a:sym typeface="Symbol" panose="05050102010706020507" pitchFamily="18" charset="2"/>
            </a:endParaRPr>
          </a:p>
        </p:txBody>
      </p:sp>
      <p:graphicFrame>
        <p:nvGraphicFramePr>
          <p:cNvPr id="172041" name="Object 49">
            <a:extLst>
              <a:ext uri="{FF2B5EF4-FFF2-40B4-BE49-F238E27FC236}">
                <a16:creationId xmlns:a16="http://schemas.microsoft.com/office/drawing/2014/main" id="{D3D81BC3-2B65-469D-8C02-D2C310356003}"/>
              </a:ext>
            </a:extLst>
          </p:cNvPr>
          <p:cNvGraphicFramePr>
            <a:graphicFrameLocks noChangeAspect="1"/>
          </p:cNvGraphicFramePr>
          <p:nvPr/>
        </p:nvGraphicFramePr>
        <p:xfrm>
          <a:off x="1495425" y="5127625"/>
          <a:ext cx="5908675" cy="950913"/>
        </p:xfrm>
        <a:graphic>
          <a:graphicData uri="http://schemas.openxmlformats.org/presentationml/2006/ole">
            <mc:AlternateContent xmlns:mc="http://schemas.openxmlformats.org/markup-compatibility/2006">
              <mc:Choice xmlns:v="urn:schemas-microsoft-com:vml" Requires="v">
                <p:oleObj spid="_x0000_s172075" name="Equation" r:id="rId6" imgW="2844800" imgH="457200" progId="Equation.3">
                  <p:embed/>
                </p:oleObj>
              </mc:Choice>
              <mc:Fallback>
                <p:oleObj name="Equation" r:id="rId6" imgW="2844800" imgH="457200" progId="Equation.3">
                  <p:embed/>
                  <p:pic>
                    <p:nvPicPr>
                      <p:cNvPr id="0" name="Object 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95425" y="5127625"/>
                        <a:ext cx="5908675"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46A1F-4B05-4674-84FA-E23640F7678C}"/>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sz="4300"/>
              <a:t>置信区间与假设检验</a:t>
            </a:r>
            <a:endParaRPr lang="en-US" altLang="zh-CN" sz="4300"/>
          </a:p>
        </p:txBody>
      </p:sp>
      <p:sp>
        <p:nvSpPr>
          <p:cNvPr id="174083" name="Date Placeholder 3">
            <a:extLst>
              <a:ext uri="{FF2B5EF4-FFF2-40B4-BE49-F238E27FC236}">
                <a16:creationId xmlns:a16="http://schemas.microsoft.com/office/drawing/2014/main" id="{7DC8F89A-03C8-4DAF-AEFD-77AE8049C7B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74084" name="Footer Placeholder 4">
            <a:extLst>
              <a:ext uri="{FF2B5EF4-FFF2-40B4-BE49-F238E27FC236}">
                <a16:creationId xmlns:a16="http://schemas.microsoft.com/office/drawing/2014/main" id="{16BBE8B1-B299-4D18-9A0F-D0F272851CB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74085" name="Slide Number Placeholder 5">
            <a:extLst>
              <a:ext uri="{FF2B5EF4-FFF2-40B4-BE49-F238E27FC236}">
                <a16:creationId xmlns:a16="http://schemas.microsoft.com/office/drawing/2014/main" id="{8B2142D4-A88C-4260-8839-05441157A37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83</a:t>
            </a:r>
          </a:p>
        </p:txBody>
      </p:sp>
      <p:pic>
        <p:nvPicPr>
          <p:cNvPr id="174086" name="Picture 5">
            <a:extLst>
              <a:ext uri="{FF2B5EF4-FFF2-40B4-BE49-F238E27FC236}">
                <a16:creationId xmlns:a16="http://schemas.microsoft.com/office/drawing/2014/main" id="{4F2F9FC9-7346-47C0-9FFF-2457366411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4138" y="1674813"/>
            <a:ext cx="76200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Group 6">
            <a:extLst>
              <a:ext uri="{FF2B5EF4-FFF2-40B4-BE49-F238E27FC236}">
                <a16:creationId xmlns:a16="http://schemas.microsoft.com/office/drawing/2014/main" id="{88A5EA4D-AFF4-401A-898D-B0F93DF9FC86}"/>
              </a:ext>
            </a:extLst>
          </p:cNvPr>
          <p:cNvGraphicFramePr>
            <a:graphicFrameLocks noGrp="1"/>
          </p:cNvGraphicFramePr>
          <p:nvPr/>
        </p:nvGraphicFramePr>
        <p:xfrm>
          <a:off x="1125538" y="5338763"/>
          <a:ext cx="8077200" cy="792308"/>
        </p:xfrm>
        <a:graphic>
          <a:graphicData uri="http://schemas.openxmlformats.org/drawingml/2006/table">
            <a:tbl>
              <a:tblPr/>
              <a:tblGrid>
                <a:gridCol w="914400">
                  <a:extLst>
                    <a:ext uri="{9D8B030D-6E8A-4147-A177-3AD203B41FA5}">
                      <a16:colId xmlns:a16="http://schemas.microsoft.com/office/drawing/2014/main" val="20000"/>
                    </a:ext>
                  </a:extLst>
                </a:gridCol>
                <a:gridCol w="993775">
                  <a:extLst>
                    <a:ext uri="{9D8B030D-6E8A-4147-A177-3AD203B41FA5}">
                      <a16:colId xmlns:a16="http://schemas.microsoft.com/office/drawing/2014/main" val="20001"/>
                    </a:ext>
                  </a:extLst>
                </a:gridCol>
                <a:gridCol w="1250950">
                  <a:extLst>
                    <a:ext uri="{9D8B030D-6E8A-4147-A177-3AD203B41FA5}">
                      <a16:colId xmlns:a16="http://schemas.microsoft.com/office/drawing/2014/main" val="20002"/>
                    </a:ext>
                  </a:extLst>
                </a:gridCol>
                <a:gridCol w="1254125">
                  <a:extLst>
                    <a:ext uri="{9D8B030D-6E8A-4147-A177-3AD203B41FA5}">
                      <a16:colId xmlns:a16="http://schemas.microsoft.com/office/drawing/2014/main" val="20003"/>
                    </a:ext>
                  </a:extLst>
                </a:gridCol>
                <a:gridCol w="1249362">
                  <a:extLst>
                    <a:ext uri="{9D8B030D-6E8A-4147-A177-3AD203B41FA5}">
                      <a16:colId xmlns:a16="http://schemas.microsoft.com/office/drawing/2014/main" val="20004"/>
                    </a:ext>
                  </a:extLst>
                </a:gridCol>
                <a:gridCol w="1250950">
                  <a:extLst>
                    <a:ext uri="{9D8B030D-6E8A-4147-A177-3AD203B41FA5}">
                      <a16:colId xmlns:a16="http://schemas.microsoft.com/office/drawing/2014/main" val="20005"/>
                    </a:ext>
                  </a:extLst>
                </a:gridCol>
                <a:gridCol w="1163638">
                  <a:extLst>
                    <a:ext uri="{9D8B030D-6E8A-4147-A177-3AD203B41FA5}">
                      <a16:colId xmlns:a16="http://schemas.microsoft.com/office/drawing/2014/main" val="20006"/>
                    </a:ext>
                  </a:extLst>
                </a:gridCol>
              </a:tblGrid>
              <a:tr h="396081">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p>
                  </a:txBody>
                  <a:tcPr marT="45677" marB="45677" anchor="ctr" horzOverflow="overflow">
                    <a:lnL>
                      <a:noFill/>
                    </a:lnL>
                    <a:lnR>
                      <a:noFill/>
                    </a:lnR>
                    <a:lnT>
                      <a:noFill/>
                    </a:lnT>
                    <a:lnB>
                      <a:noFill/>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0.001 </a:t>
                      </a:r>
                    </a:p>
                  </a:txBody>
                  <a:tcPr marT="45677" marB="45677" anchor="ctr" horzOverflow="overflow">
                    <a:lnL>
                      <a:noFill/>
                    </a:lnL>
                    <a:lnR>
                      <a:noFill/>
                    </a:lnR>
                    <a:lnT>
                      <a:noFill/>
                    </a:lnT>
                    <a:lnB>
                      <a:noFill/>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0.005 </a:t>
                      </a:r>
                    </a:p>
                  </a:txBody>
                  <a:tcPr marT="45677" marB="45677" anchor="ctr" horzOverflow="overflow">
                    <a:lnL>
                      <a:noFill/>
                    </a:lnL>
                    <a:lnR>
                      <a:noFill/>
                    </a:lnR>
                    <a:lnT>
                      <a:noFill/>
                    </a:lnT>
                    <a:lnB>
                      <a:noFill/>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0.010 </a:t>
                      </a:r>
                    </a:p>
                  </a:txBody>
                  <a:tcPr marT="45677" marB="45677" anchor="ctr" horzOverflow="overflow">
                    <a:lnL>
                      <a:noFill/>
                    </a:lnL>
                    <a:lnR>
                      <a:noFill/>
                    </a:lnR>
                    <a:lnT>
                      <a:noFill/>
                    </a:lnT>
                    <a:lnB>
                      <a:noFill/>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0.025 </a:t>
                      </a:r>
                    </a:p>
                  </a:txBody>
                  <a:tcPr marT="45677" marB="45677" anchor="ctr" horzOverflow="overflow">
                    <a:lnL>
                      <a:noFill/>
                    </a:lnL>
                    <a:lnR>
                      <a:noFill/>
                    </a:lnR>
                    <a:lnT>
                      <a:noFill/>
                    </a:lnT>
                    <a:lnB>
                      <a:noFill/>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0.050 </a:t>
                      </a:r>
                    </a:p>
                  </a:txBody>
                  <a:tcPr marT="45677" marB="45677" anchor="ctr" horzOverflow="overflow">
                    <a:lnL>
                      <a:noFill/>
                    </a:lnL>
                    <a:lnR>
                      <a:noFill/>
                    </a:lnR>
                    <a:lnT>
                      <a:noFill/>
                    </a:lnT>
                    <a:lnB>
                      <a:noFill/>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0.100 </a:t>
                      </a:r>
                    </a:p>
                  </a:txBody>
                  <a:tcPr marT="45677" marB="45677"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96081">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-Z</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1-</a:t>
                      </a:r>
                      <a:r>
                        <a:rPr kumimoji="0" lang="en-US" altLang="zh-CN" sz="2000" b="0" i="0" u="none" strike="noStrike" cap="none" normalizeH="0" baseline="-25000">
                          <a:ln>
                            <a:noFill/>
                          </a:ln>
                          <a:solidFill>
                            <a:schemeClr val="tx1"/>
                          </a:solidFill>
                          <a:effectLst/>
                          <a:latin typeface="Comic Sans MS" panose="030F0702030302020204" pitchFamily="66" charset="0"/>
                          <a:ea typeface="宋体" panose="02010600030101010101" pitchFamily="2" charset="-122"/>
                          <a:sym typeface="Symbol" panose="05050102010706020507" pitchFamily="18" charset="2"/>
                        </a:rPr>
                        <a:t>/2</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p>
                  </a:txBody>
                  <a:tcPr marT="45677" marB="45677" anchor="ctr" horzOverflow="overflow">
                    <a:lnL>
                      <a:noFill/>
                    </a:lnL>
                    <a:lnR>
                      <a:noFill/>
                    </a:lnR>
                    <a:lnT>
                      <a:noFill/>
                    </a:lnT>
                    <a:lnB>
                      <a:noFill/>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-3.090 </a:t>
                      </a:r>
                    </a:p>
                  </a:txBody>
                  <a:tcPr marT="45677" marB="45677" anchor="ctr" horzOverflow="overflow">
                    <a:lnL>
                      <a:noFill/>
                    </a:lnL>
                    <a:lnR>
                      <a:noFill/>
                    </a:lnR>
                    <a:lnT>
                      <a:noFill/>
                    </a:lnT>
                    <a:lnB>
                      <a:noFill/>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-2.576 </a:t>
                      </a:r>
                    </a:p>
                  </a:txBody>
                  <a:tcPr marT="45677" marB="45677" anchor="ctr" horzOverflow="overflow">
                    <a:lnL>
                      <a:noFill/>
                    </a:lnL>
                    <a:lnR>
                      <a:noFill/>
                    </a:lnR>
                    <a:lnT>
                      <a:noFill/>
                    </a:lnT>
                    <a:lnB>
                      <a:noFill/>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-2.326 </a:t>
                      </a:r>
                    </a:p>
                  </a:txBody>
                  <a:tcPr marT="45677" marB="45677" anchor="ctr" horzOverflow="overflow">
                    <a:lnL>
                      <a:noFill/>
                    </a:lnL>
                    <a:lnR>
                      <a:noFill/>
                    </a:lnR>
                    <a:lnT>
                      <a:noFill/>
                    </a:lnT>
                    <a:lnB>
                      <a:noFill/>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-1.960 </a:t>
                      </a:r>
                    </a:p>
                  </a:txBody>
                  <a:tcPr marT="45677" marB="45677" anchor="ctr" horzOverflow="overflow">
                    <a:lnL>
                      <a:noFill/>
                    </a:lnL>
                    <a:lnR>
                      <a:noFill/>
                    </a:lnR>
                    <a:lnT>
                      <a:noFill/>
                    </a:lnT>
                    <a:lnB>
                      <a:noFill/>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-1.645 </a:t>
                      </a:r>
                    </a:p>
                  </a:txBody>
                  <a:tcPr marT="45677" marB="45677" anchor="ctr" horzOverflow="overflow">
                    <a:lnL>
                      <a:noFill/>
                    </a:lnL>
                    <a:lnR>
                      <a:noFill/>
                    </a:lnR>
                    <a:lnT>
                      <a:noFill/>
                    </a:lnT>
                    <a:lnB>
                      <a:noFill/>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-1.282</a:t>
                      </a:r>
                    </a:p>
                  </a:txBody>
                  <a:tcPr marT="45677" marB="45677"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F8219-3C78-4747-BE4E-2679BA87724B}"/>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置信区间与假设检验</a:t>
            </a:r>
          </a:p>
        </p:txBody>
      </p:sp>
      <p:sp>
        <p:nvSpPr>
          <p:cNvPr id="176131" name="Date Placeholder 3">
            <a:extLst>
              <a:ext uri="{FF2B5EF4-FFF2-40B4-BE49-F238E27FC236}">
                <a16:creationId xmlns:a16="http://schemas.microsoft.com/office/drawing/2014/main" id="{9CC4D2C7-246B-4DB8-A4F0-9B7EA323232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76132" name="Footer Placeholder 4">
            <a:extLst>
              <a:ext uri="{FF2B5EF4-FFF2-40B4-BE49-F238E27FC236}">
                <a16:creationId xmlns:a16="http://schemas.microsoft.com/office/drawing/2014/main" id="{C9A48F3F-4C05-41E0-B0B3-B9B0C4AF644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76133" name="Slide Number Placeholder 5">
            <a:extLst>
              <a:ext uri="{FF2B5EF4-FFF2-40B4-BE49-F238E27FC236}">
                <a16:creationId xmlns:a16="http://schemas.microsoft.com/office/drawing/2014/main" id="{0FADD39D-941A-4CE2-AAA7-8DAEC30F8BE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84</a:t>
            </a:r>
          </a:p>
        </p:txBody>
      </p:sp>
      <p:sp>
        <p:nvSpPr>
          <p:cNvPr id="176134" name="Text Box 3">
            <a:extLst>
              <a:ext uri="{FF2B5EF4-FFF2-40B4-BE49-F238E27FC236}">
                <a16:creationId xmlns:a16="http://schemas.microsoft.com/office/drawing/2014/main" id="{62014A25-6DE9-4CB6-8F2F-632B0A1063DD}"/>
              </a:ext>
            </a:extLst>
          </p:cNvPr>
          <p:cNvSpPr txBox="1">
            <a:spLocks noChangeArrowheads="1"/>
          </p:cNvSpPr>
          <p:nvPr/>
        </p:nvSpPr>
        <p:spPr bwMode="auto">
          <a:xfrm>
            <a:off x="1096963" y="1511300"/>
            <a:ext cx="99171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Char char="Ø"/>
            </a:pPr>
            <a:r>
              <a:rPr lang="zh-CN" altLang="en-US" b="1" dirty="0"/>
              <a:t>如果</a:t>
            </a:r>
            <a:r>
              <a:rPr lang="en-US" altLang="zh-CN" b="1" dirty="0"/>
              <a:t>X</a:t>
            </a:r>
            <a:r>
              <a:rPr lang="zh-CN" altLang="en-US" b="1" dirty="0"/>
              <a:t>是正态随机变量，</a:t>
            </a:r>
            <a:r>
              <a:rPr lang="en-US" altLang="zh-CN" b="1" dirty="0"/>
              <a:t> </a:t>
            </a:r>
            <a:r>
              <a:rPr lang="en-US" altLang="zh-CN" b="1" dirty="0" err="1"/>
              <a:t>t</a:t>
            </a:r>
            <a:r>
              <a:rPr lang="en-US" altLang="zh-CN" b="1" baseline="-25000" dirty="0" err="1"/>
              <a:t>n</a:t>
            </a:r>
            <a:r>
              <a:rPr lang="zh-CN" altLang="en-US" b="1" dirty="0"/>
              <a:t>具有</a:t>
            </a:r>
            <a:r>
              <a:rPr lang="en-US" altLang="zh-CN" b="1" dirty="0"/>
              <a:t>n-1</a:t>
            </a:r>
            <a:r>
              <a:rPr lang="zh-CN" altLang="en-US" b="1" dirty="0"/>
              <a:t>个自由度（</a:t>
            </a:r>
            <a:r>
              <a:rPr lang="en-US" altLang="zh-CN" b="1" dirty="0"/>
              <a:t>df</a:t>
            </a:r>
            <a:r>
              <a:rPr lang="zh-CN" altLang="en-US" b="1" dirty="0"/>
              <a:t>）的 </a:t>
            </a:r>
            <a:r>
              <a:rPr lang="en-US" altLang="zh-CN" b="1" dirty="0"/>
              <a:t>t</a:t>
            </a:r>
            <a:r>
              <a:rPr lang="zh-CN" altLang="en-US" b="1" dirty="0"/>
              <a:t>分布。</a:t>
            </a:r>
          </a:p>
          <a:p>
            <a:pPr eaLnBrk="1" hangingPunct="1"/>
            <a:endParaRPr lang="zh-CN" altLang="en-US" b="1" dirty="0"/>
          </a:p>
          <a:p>
            <a:pPr eaLnBrk="1" hangingPunct="1">
              <a:buFont typeface="Wingdings" panose="05000000000000000000" pitchFamily="2" charset="2"/>
              <a:buChar char="Ø"/>
            </a:pPr>
            <a:r>
              <a:rPr lang="zh-CN" altLang="en-US" b="1" dirty="0"/>
              <a:t>对于</a:t>
            </a:r>
            <a:r>
              <a:rPr lang="en-US" altLang="zh-CN" b="1" dirty="0"/>
              <a:t>n≥2</a:t>
            </a:r>
            <a:r>
              <a:rPr lang="zh-CN" altLang="en-US" b="1" dirty="0"/>
              <a:t>，它的 </a:t>
            </a:r>
            <a:r>
              <a:rPr lang="en-US" altLang="zh-CN" b="1" dirty="0"/>
              <a:t>µ </a:t>
            </a:r>
            <a:r>
              <a:rPr lang="zh-CN" altLang="en-US" b="1" dirty="0"/>
              <a:t>的</a:t>
            </a:r>
            <a:r>
              <a:rPr lang="en-US" altLang="zh-CN" b="1" dirty="0"/>
              <a:t>100(1-α) %</a:t>
            </a:r>
            <a:r>
              <a:rPr lang="zh-CN" altLang="en-US" b="1" dirty="0"/>
              <a:t>置信区间由下式确定</a:t>
            </a:r>
            <a:endParaRPr lang="en-US" altLang="zh-CN" b="1" dirty="0">
              <a:sym typeface="Symbol" panose="05050102010706020507" pitchFamily="18" charset="2"/>
            </a:endParaRPr>
          </a:p>
        </p:txBody>
      </p:sp>
      <p:graphicFrame>
        <p:nvGraphicFramePr>
          <p:cNvPr id="176135" name="Object 4">
            <a:extLst>
              <a:ext uri="{FF2B5EF4-FFF2-40B4-BE49-F238E27FC236}">
                <a16:creationId xmlns:a16="http://schemas.microsoft.com/office/drawing/2014/main" id="{0C149F24-26FB-48CA-B438-92021A04B590}"/>
              </a:ext>
            </a:extLst>
          </p:cNvPr>
          <p:cNvGraphicFramePr>
            <a:graphicFrameLocks noChangeAspect="1"/>
          </p:cNvGraphicFramePr>
          <p:nvPr/>
        </p:nvGraphicFramePr>
        <p:xfrm>
          <a:off x="1581150" y="2822575"/>
          <a:ext cx="6488113" cy="950913"/>
        </p:xfrm>
        <a:graphic>
          <a:graphicData uri="http://schemas.openxmlformats.org/presentationml/2006/ole">
            <mc:AlternateContent xmlns:mc="http://schemas.openxmlformats.org/markup-compatibility/2006">
              <mc:Choice xmlns:v="urn:schemas-microsoft-com:vml" Requires="v">
                <p:oleObj spid="_x0000_s176153" name="Equation" r:id="rId4" imgW="3124200" imgH="457200" progId="Equation.3">
                  <p:embed/>
                </p:oleObj>
              </mc:Choice>
              <mc:Fallback>
                <p:oleObj name="Equation" r:id="rId4" imgW="312420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1150" y="2822575"/>
                        <a:ext cx="6488113"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6136" name="Text Box 5">
            <a:extLst>
              <a:ext uri="{FF2B5EF4-FFF2-40B4-BE49-F238E27FC236}">
                <a16:creationId xmlns:a16="http://schemas.microsoft.com/office/drawing/2014/main" id="{98D8D001-C710-44E4-9F2D-A6215BFD6EEA}"/>
              </a:ext>
            </a:extLst>
          </p:cNvPr>
          <p:cNvSpPr txBox="1">
            <a:spLocks noChangeArrowheads="1"/>
          </p:cNvSpPr>
          <p:nvPr/>
        </p:nvSpPr>
        <p:spPr bwMode="auto">
          <a:xfrm>
            <a:off x="1096963" y="4162425"/>
            <a:ext cx="10115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Char char="Ø"/>
            </a:pPr>
            <a:r>
              <a:rPr lang="en-US" altLang="zh-CN" b="1" dirty="0"/>
              <a:t>t</a:t>
            </a:r>
            <a:r>
              <a:rPr lang="en-US" altLang="zh-CN" b="1" baseline="-25000" dirty="0"/>
              <a:t>n-1, 1-</a:t>
            </a:r>
            <a:r>
              <a:rPr lang="en-US" altLang="zh-CN" b="1" baseline="-25000" dirty="0">
                <a:sym typeface="Symbol" pitchFamily="18" charset="2"/>
              </a:rPr>
              <a:t>/2 </a:t>
            </a:r>
            <a:r>
              <a:rPr lang="zh-CN" altLang="en-US" b="1" dirty="0"/>
              <a:t>是具有</a:t>
            </a:r>
            <a:r>
              <a:rPr lang="en-US" altLang="zh-CN" b="1" dirty="0"/>
              <a:t>n-1 </a:t>
            </a:r>
            <a:r>
              <a:rPr lang="zh-CN" altLang="en-US" b="1" dirty="0"/>
              <a:t>自由度的</a:t>
            </a:r>
            <a:r>
              <a:rPr lang="en-US" altLang="zh-CN" b="1" dirty="0"/>
              <a:t>t</a:t>
            </a:r>
            <a:r>
              <a:rPr lang="zh-CN" altLang="en-US" b="1" dirty="0"/>
              <a:t>分布的上</a:t>
            </a:r>
            <a:r>
              <a:rPr lang="en-US" altLang="zh-CN" b="1" dirty="0"/>
              <a:t>1-α/2</a:t>
            </a:r>
            <a:r>
              <a:rPr lang="zh-CN" altLang="en-US" b="1" dirty="0"/>
              <a:t>临界点。这个值可以从</a:t>
            </a:r>
            <a:r>
              <a:rPr lang="en-US" altLang="zh-CN" b="1" dirty="0"/>
              <a:t>t</a:t>
            </a:r>
            <a:r>
              <a:rPr lang="zh-CN" altLang="en-US" b="1" dirty="0"/>
              <a:t>分布表中找到。</a:t>
            </a:r>
            <a:endParaRPr lang="en-US" altLang="zh-CN" b="1" dirty="0">
              <a:sym typeface="Symbol" panose="05050102010706020507" pitchFamily="18" charset="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7461-1FAE-42D8-9F29-DA0612BBA18D}"/>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置信区间与假设检验</a:t>
            </a:r>
          </a:p>
        </p:txBody>
      </p:sp>
      <p:sp>
        <p:nvSpPr>
          <p:cNvPr id="178179" name="Date Placeholder 3">
            <a:extLst>
              <a:ext uri="{FF2B5EF4-FFF2-40B4-BE49-F238E27FC236}">
                <a16:creationId xmlns:a16="http://schemas.microsoft.com/office/drawing/2014/main" id="{55D5867F-206E-4D46-8DD8-8A828A307B4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178180" name="Footer Placeholder 4">
            <a:extLst>
              <a:ext uri="{FF2B5EF4-FFF2-40B4-BE49-F238E27FC236}">
                <a16:creationId xmlns:a16="http://schemas.microsoft.com/office/drawing/2014/main" id="{8D366D95-633D-424F-8357-A52EA439FDE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78181" name="Slide Number Placeholder 5">
            <a:extLst>
              <a:ext uri="{FF2B5EF4-FFF2-40B4-BE49-F238E27FC236}">
                <a16:creationId xmlns:a16="http://schemas.microsoft.com/office/drawing/2014/main" id="{98B860AA-8AA6-4466-BD15-BF0AE2F2FA6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85</a:t>
            </a:r>
          </a:p>
        </p:txBody>
      </p:sp>
      <p:sp>
        <p:nvSpPr>
          <p:cNvPr id="178182" name="Text Box 3">
            <a:extLst>
              <a:ext uri="{FF2B5EF4-FFF2-40B4-BE49-F238E27FC236}">
                <a16:creationId xmlns:a16="http://schemas.microsoft.com/office/drawing/2014/main" id="{348C6FC1-56EB-481F-9540-70D7DFEBA384}"/>
              </a:ext>
            </a:extLst>
          </p:cNvPr>
          <p:cNvSpPr txBox="1">
            <a:spLocks noChangeArrowheads="1"/>
          </p:cNvSpPr>
          <p:nvPr/>
        </p:nvSpPr>
        <p:spPr bwMode="auto">
          <a:xfrm>
            <a:off x="1096963" y="1339850"/>
            <a:ext cx="10448925" cy="80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20000"/>
              </a:lnSpc>
              <a:buFont typeface="Wingdings" panose="05000000000000000000" pitchFamily="2" charset="2"/>
              <a:buNone/>
            </a:pPr>
            <a:r>
              <a:rPr lang="zh-CN" altLang="en-US" sz="2000" dirty="0"/>
              <a:t>例</a:t>
            </a:r>
            <a:r>
              <a:rPr lang="en-US" altLang="zh-CN" sz="2000" dirty="0"/>
              <a:t>5</a:t>
            </a:r>
            <a:r>
              <a:rPr lang="zh-CN" altLang="en-US" sz="2000" dirty="0"/>
              <a:t>：假设有</a:t>
            </a:r>
            <a:r>
              <a:rPr lang="en-US" altLang="zh-CN" sz="2000" dirty="0"/>
              <a:t>10</a:t>
            </a:r>
            <a:r>
              <a:rPr lang="zh-CN" altLang="en-US" sz="2000" dirty="0"/>
              <a:t>个观测值</a:t>
            </a:r>
            <a:r>
              <a:rPr lang="en-US" altLang="zh-CN" sz="2000" dirty="0"/>
              <a:t>1.2</a:t>
            </a:r>
            <a:r>
              <a:rPr lang="zh-CN" altLang="en-US" sz="2000" dirty="0"/>
              <a:t>、</a:t>
            </a:r>
            <a:r>
              <a:rPr lang="en-US" altLang="zh-CN" sz="2000" dirty="0"/>
              <a:t>1.5</a:t>
            </a:r>
            <a:r>
              <a:rPr lang="zh-CN" altLang="en-US" sz="2000" dirty="0"/>
              <a:t>、</a:t>
            </a:r>
            <a:r>
              <a:rPr lang="en-US" altLang="zh-CN" sz="2000" dirty="0"/>
              <a:t>1.68</a:t>
            </a:r>
            <a:r>
              <a:rPr lang="zh-CN" altLang="en-US" sz="2000" dirty="0"/>
              <a:t>、</a:t>
            </a:r>
            <a:r>
              <a:rPr lang="en-US" altLang="zh-CN" sz="2000" dirty="0"/>
              <a:t>1.89</a:t>
            </a:r>
            <a:r>
              <a:rPr lang="zh-CN" altLang="en-US" sz="2000" dirty="0"/>
              <a:t>、</a:t>
            </a:r>
            <a:r>
              <a:rPr lang="en-US" altLang="zh-CN" sz="2000" dirty="0"/>
              <a:t>0.95</a:t>
            </a:r>
            <a:r>
              <a:rPr lang="zh-CN" altLang="en-US" sz="2000" dirty="0"/>
              <a:t>、</a:t>
            </a:r>
            <a:r>
              <a:rPr lang="en-US" altLang="zh-CN" sz="2000" dirty="0"/>
              <a:t>1.49</a:t>
            </a:r>
            <a:r>
              <a:rPr lang="zh-CN" altLang="en-US" sz="2000" dirty="0"/>
              <a:t>、</a:t>
            </a:r>
            <a:r>
              <a:rPr lang="en-US" altLang="zh-CN" sz="2000" dirty="0"/>
              <a:t>1.58</a:t>
            </a:r>
            <a:r>
              <a:rPr lang="zh-CN" altLang="en-US" sz="2000" dirty="0"/>
              <a:t>、</a:t>
            </a:r>
            <a:r>
              <a:rPr lang="en-US" altLang="zh-CN" sz="2000" dirty="0"/>
              <a:t>1.55</a:t>
            </a:r>
            <a:r>
              <a:rPr lang="zh-CN" altLang="en-US" sz="2000" dirty="0"/>
              <a:t>、</a:t>
            </a:r>
            <a:r>
              <a:rPr lang="en-US" altLang="zh-CN" sz="2000" dirty="0"/>
              <a:t>0.50</a:t>
            </a:r>
            <a:r>
              <a:rPr lang="zh-CN" altLang="en-US" sz="2000" dirty="0"/>
              <a:t>和</a:t>
            </a:r>
            <a:r>
              <a:rPr lang="en-US" altLang="zh-CN" sz="2000" dirty="0"/>
              <a:t>1.09</a:t>
            </a:r>
            <a:r>
              <a:rPr lang="zh-CN" altLang="en-US" sz="2000" dirty="0"/>
              <a:t>来自均值未知的正态分布。 我们的目标是构造 </a:t>
            </a:r>
            <a:r>
              <a:rPr lang="en-US" altLang="zh-CN" sz="2000" dirty="0"/>
              <a:t>µ </a:t>
            </a:r>
            <a:r>
              <a:rPr lang="zh-CN" altLang="en-US" sz="2000" dirty="0"/>
              <a:t>的</a:t>
            </a:r>
            <a:r>
              <a:rPr lang="en-US" altLang="zh-CN" sz="2000" dirty="0"/>
              <a:t>90</a:t>
            </a:r>
            <a:r>
              <a:rPr lang="zh-CN" altLang="en-US" sz="2000" dirty="0"/>
              <a:t>％置信区间。</a:t>
            </a:r>
            <a:endParaRPr lang="en-US" altLang="zh-CN" sz="2000" dirty="0"/>
          </a:p>
        </p:txBody>
      </p:sp>
      <p:sp>
        <p:nvSpPr>
          <p:cNvPr id="8" name="Text Box 13">
            <a:extLst>
              <a:ext uri="{FF2B5EF4-FFF2-40B4-BE49-F238E27FC236}">
                <a16:creationId xmlns:a16="http://schemas.microsoft.com/office/drawing/2014/main" id="{E6438083-28AE-43F8-BEC3-C5AED1F7C7F6}"/>
              </a:ext>
            </a:extLst>
          </p:cNvPr>
          <p:cNvSpPr txBox="1">
            <a:spLocks noChangeArrowheads="1"/>
          </p:cNvSpPr>
          <p:nvPr/>
        </p:nvSpPr>
        <p:spPr bwMode="auto">
          <a:xfrm>
            <a:off x="1096963" y="2413000"/>
            <a:ext cx="800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sz="2000" dirty="0"/>
              <a:t>根据观测值，我们得到</a:t>
            </a:r>
            <a:endParaRPr lang="en-US" altLang="zh-CN" sz="2000" dirty="0"/>
          </a:p>
        </p:txBody>
      </p:sp>
      <p:grpSp>
        <p:nvGrpSpPr>
          <p:cNvPr id="9" name="Group 16">
            <a:extLst>
              <a:ext uri="{FF2B5EF4-FFF2-40B4-BE49-F238E27FC236}">
                <a16:creationId xmlns:a16="http://schemas.microsoft.com/office/drawing/2014/main" id="{CDFD4D8C-F249-4FE4-B889-90DFCC330997}"/>
              </a:ext>
            </a:extLst>
          </p:cNvPr>
          <p:cNvGrpSpPr>
            <a:grpSpLocks/>
          </p:cNvGrpSpPr>
          <p:nvPr/>
        </p:nvGrpSpPr>
        <p:grpSpPr bwMode="auto">
          <a:xfrm>
            <a:off x="1096963" y="2914650"/>
            <a:ext cx="4002087" cy="520700"/>
            <a:chOff x="1056" y="2256"/>
            <a:chExt cx="2521" cy="328"/>
          </a:xfrm>
        </p:grpSpPr>
        <p:graphicFrame>
          <p:nvGraphicFramePr>
            <p:cNvPr id="178188" name="Object 14">
              <a:extLst>
                <a:ext uri="{FF2B5EF4-FFF2-40B4-BE49-F238E27FC236}">
                  <a16:creationId xmlns:a16="http://schemas.microsoft.com/office/drawing/2014/main" id="{B04398DE-752C-4CD8-B121-57E43A23C8A2}"/>
                </a:ext>
              </a:extLst>
            </p:cNvPr>
            <p:cNvGraphicFramePr>
              <a:graphicFrameLocks noChangeAspect="1"/>
            </p:cNvGraphicFramePr>
            <p:nvPr/>
          </p:nvGraphicFramePr>
          <p:xfrm>
            <a:off x="1056" y="2256"/>
            <a:ext cx="1080" cy="316"/>
          </p:xfrm>
          <a:graphic>
            <a:graphicData uri="http://schemas.openxmlformats.org/presentationml/2006/ole">
              <mc:AlternateContent xmlns:mc="http://schemas.openxmlformats.org/markup-compatibility/2006">
                <mc:Choice xmlns:v="urn:schemas-microsoft-com:vml" Requires="v">
                  <p:oleObj spid="_x0000_s178238" name="Equation" r:id="rId4" imgW="825500" imgH="241300" progId="Equation.3">
                    <p:embed/>
                  </p:oleObj>
                </mc:Choice>
                <mc:Fallback>
                  <p:oleObj name="Equation" r:id="rId4" imgW="825500" imgH="241300"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6" y="2256"/>
                          <a:ext cx="1080"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8189" name="Object 15">
              <a:extLst>
                <a:ext uri="{FF2B5EF4-FFF2-40B4-BE49-F238E27FC236}">
                  <a16:creationId xmlns:a16="http://schemas.microsoft.com/office/drawing/2014/main" id="{6504A9DC-6861-40F4-B50A-67858501FBFD}"/>
                </a:ext>
              </a:extLst>
            </p:cNvPr>
            <p:cNvGraphicFramePr>
              <a:graphicFrameLocks noChangeAspect="1"/>
            </p:cNvGraphicFramePr>
            <p:nvPr/>
          </p:nvGraphicFramePr>
          <p:xfrm>
            <a:off x="2447" y="2284"/>
            <a:ext cx="1130" cy="300"/>
          </p:xfrm>
          <a:graphic>
            <a:graphicData uri="http://schemas.openxmlformats.org/presentationml/2006/ole">
              <mc:AlternateContent xmlns:mc="http://schemas.openxmlformats.org/markup-compatibility/2006">
                <mc:Choice xmlns:v="urn:schemas-microsoft-com:vml" Requires="v">
                  <p:oleObj spid="_x0000_s178239" name="Equation" r:id="rId6" imgW="863225" imgH="228501" progId="Equation.3">
                    <p:embed/>
                  </p:oleObj>
                </mc:Choice>
                <mc:Fallback>
                  <p:oleObj name="Equation" r:id="rId6" imgW="863225" imgH="228501"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7" y="2284"/>
                          <a:ext cx="1130"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2" name="Text Box 17">
            <a:extLst>
              <a:ext uri="{FF2B5EF4-FFF2-40B4-BE49-F238E27FC236}">
                <a16:creationId xmlns:a16="http://schemas.microsoft.com/office/drawing/2014/main" id="{ADDEAD0C-BED2-4B71-969B-0878B6514C22}"/>
              </a:ext>
            </a:extLst>
          </p:cNvPr>
          <p:cNvSpPr txBox="1">
            <a:spLocks noChangeArrowheads="1"/>
          </p:cNvSpPr>
          <p:nvPr/>
        </p:nvSpPr>
        <p:spPr bwMode="auto">
          <a:xfrm>
            <a:off x="1096963" y="3586163"/>
            <a:ext cx="800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sz="2000" dirty="0"/>
              <a:t>利用</a:t>
            </a:r>
            <a:r>
              <a:rPr lang="en-US" altLang="zh-CN" sz="2000" dirty="0"/>
              <a:t>t</a:t>
            </a:r>
            <a:r>
              <a:rPr lang="zh-CN" altLang="en-US" sz="2000" dirty="0"/>
              <a:t>分布表可以得到 </a:t>
            </a:r>
            <a:r>
              <a:rPr lang="en-US" altLang="zh-CN" sz="2000" dirty="0"/>
              <a:t>t</a:t>
            </a:r>
            <a:r>
              <a:rPr lang="en-US" altLang="zh-CN" sz="2000" baseline="-25000" dirty="0"/>
              <a:t>9,0.95</a:t>
            </a:r>
            <a:r>
              <a:rPr lang="en-US" altLang="zh-CN" sz="2000" dirty="0"/>
              <a:t> =1.833</a:t>
            </a:r>
            <a:r>
              <a:rPr lang="zh-CN" altLang="en-US" sz="2000" dirty="0"/>
              <a:t>。</a:t>
            </a:r>
            <a:endParaRPr lang="en-US" altLang="zh-CN" sz="2000" dirty="0"/>
          </a:p>
        </p:txBody>
      </p:sp>
      <p:graphicFrame>
        <p:nvGraphicFramePr>
          <p:cNvPr id="13" name="Object 18">
            <a:extLst>
              <a:ext uri="{FF2B5EF4-FFF2-40B4-BE49-F238E27FC236}">
                <a16:creationId xmlns:a16="http://schemas.microsoft.com/office/drawing/2014/main" id="{18F46CB9-9BEF-4C69-8979-7018BC75F179}"/>
              </a:ext>
            </a:extLst>
          </p:cNvPr>
          <p:cNvGraphicFramePr>
            <a:graphicFrameLocks noChangeAspect="1"/>
          </p:cNvGraphicFramePr>
          <p:nvPr/>
        </p:nvGraphicFramePr>
        <p:xfrm>
          <a:off x="1096963" y="4065588"/>
          <a:ext cx="4667250" cy="950912"/>
        </p:xfrm>
        <a:graphic>
          <a:graphicData uri="http://schemas.openxmlformats.org/presentationml/2006/ole">
            <mc:AlternateContent xmlns:mc="http://schemas.openxmlformats.org/markup-compatibility/2006">
              <mc:Choice xmlns:v="urn:schemas-microsoft-com:vml" Requires="v">
                <p:oleObj spid="_x0000_s178240" name="Equation" r:id="rId8" imgW="2247900" imgH="457200" progId="Equation.3">
                  <p:embed/>
                </p:oleObj>
              </mc:Choice>
              <mc:Fallback>
                <p:oleObj name="Equation" r:id="rId8" imgW="2247900" imgH="457200" progId="Equation.3">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6963" y="4065588"/>
                        <a:ext cx="4667250" cy="95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19">
            <a:extLst>
              <a:ext uri="{FF2B5EF4-FFF2-40B4-BE49-F238E27FC236}">
                <a16:creationId xmlns:a16="http://schemas.microsoft.com/office/drawing/2014/main" id="{1AF4D711-F1D2-4598-8D53-E76D23987D82}"/>
              </a:ext>
            </a:extLst>
          </p:cNvPr>
          <p:cNvSpPr txBox="1">
            <a:spLocks noChangeArrowheads="1"/>
          </p:cNvSpPr>
          <p:nvPr/>
        </p:nvSpPr>
        <p:spPr bwMode="auto">
          <a:xfrm>
            <a:off x="1096963" y="5319713"/>
            <a:ext cx="800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None/>
            </a:pPr>
            <a:r>
              <a:rPr lang="zh-CN" altLang="en-US" sz="2000" dirty="0"/>
              <a:t>这给出了</a:t>
            </a:r>
            <a:r>
              <a:rPr lang="en-US" altLang="zh-CN" sz="2000" dirty="0"/>
              <a:t>90%</a:t>
            </a:r>
            <a:r>
              <a:rPr lang="zh-CN" altLang="en-US" sz="2000" dirty="0"/>
              <a:t>置信区间为</a:t>
            </a:r>
            <a:r>
              <a:rPr lang="en-US" altLang="zh-CN" sz="2000" dirty="0"/>
              <a:t>[1.10,1.58]</a:t>
            </a:r>
            <a:r>
              <a:rPr lang="zh-CN" altLang="en-US" sz="2000" dirty="0"/>
              <a:t>。</a:t>
            </a:r>
            <a:endParaRPr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C3C29-C85B-48F3-A4FC-E62C4C5F377C}"/>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随机变量</a:t>
            </a:r>
          </a:p>
        </p:txBody>
      </p:sp>
      <p:sp>
        <p:nvSpPr>
          <p:cNvPr id="27651" name="Date Placeholder 3">
            <a:extLst>
              <a:ext uri="{FF2B5EF4-FFF2-40B4-BE49-F238E27FC236}">
                <a16:creationId xmlns:a16="http://schemas.microsoft.com/office/drawing/2014/main" id="{6507B32F-1CD7-4311-A54E-7E7038C4EAC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27652" name="Footer Placeholder 4">
            <a:extLst>
              <a:ext uri="{FF2B5EF4-FFF2-40B4-BE49-F238E27FC236}">
                <a16:creationId xmlns:a16="http://schemas.microsoft.com/office/drawing/2014/main" id="{C7DF7937-103D-4FF7-86D4-9407FFF03BC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27653" name="Slide Number Placeholder 5">
            <a:extLst>
              <a:ext uri="{FF2B5EF4-FFF2-40B4-BE49-F238E27FC236}">
                <a16:creationId xmlns:a16="http://schemas.microsoft.com/office/drawing/2014/main" id="{0F1BCCD0-C8CB-4019-9AC6-5882B69B205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9</a:t>
            </a:r>
          </a:p>
        </p:txBody>
      </p:sp>
      <p:sp>
        <p:nvSpPr>
          <p:cNvPr id="27654" name="Text Box 3">
            <a:extLst>
              <a:ext uri="{FF2B5EF4-FFF2-40B4-BE49-F238E27FC236}">
                <a16:creationId xmlns:a16="http://schemas.microsoft.com/office/drawing/2014/main" id="{BF4D2BBD-BA78-4193-B4EA-97D8015EDA08}"/>
              </a:ext>
            </a:extLst>
          </p:cNvPr>
          <p:cNvSpPr txBox="1">
            <a:spLocks noChangeArrowheads="1"/>
          </p:cNvSpPr>
          <p:nvPr/>
        </p:nvSpPr>
        <p:spPr bwMode="auto">
          <a:xfrm>
            <a:off x="1096963" y="1544638"/>
            <a:ext cx="10115550"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Char char="Ø"/>
            </a:pPr>
            <a:r>
              <a:rPr lang="zh-CN" altLang="en-US" sz="2400" b="1"/>
              <a:t>离散变量：随机变量如果取一个可数的值，如离散的</a:t>
            </a:r>
            <a:r>
              <a:rPr lang="en-US" altLang="zh-CN" sz="2400" b="1"/>
              <a:t>x1</a:t>
            </a:r>
            <a:r>
              <a:rPr lang="zh-CN" altLang="en-US" sz="2400" b="1"/>
              <a:t>，</a:t>
            </a:r>
            <a:r>
              <a:rPr lang="en-US" altLang="zh-CN" sz="2400" b="1"/>
              <a:t>x2</a:t>
            </a:r>
            <a:r>
              <a:rPr lang="zh-CN" altLang="en-US" sz="2400" b="1"/>
              <a:t>，</a:t>
            </a:r>
            <a:r>
              <a:rPr lang="en-US" altLang="zh-CN" sz="2400" b="1"/>
              <a:t>……</a:t>
            </a:r>
            <a:r>
              <a:rPr lang="zh-CN" altLang="en-US" sz="2400" b="1"/>
              <a:t>，则</a:t>
            </a:r>
            <a:r>
              <a:rPr lang="en-US" altLang="zh-CN" sz="2400" b="1"/>
              <a:t>x</a:t>
            </a:r>
            <a:r>
              <a:rPr lang="zh-CN" altLang="en-US" sz="2400" b="1"/>
              <a:t>是离散的，</a:t>
            </a:r>
            <a:endParaRPr lang="en-US" altLang="zh-CN" sz="2400" b="1"/>
          </a:p>
          <a:p>
            <a:pPr eaLnBrk="1" hangingPunct="1">
              <a:buFont typeface="Wingdings" panose="05000000000000000000" pitchFamily="2" charset="2"/>
              <a:buChar char="Ø"/>
            </a:pPr>
            <a:endParaRPr lang="en-US" altLang="zh-CN" sz="2400" b="1"/>
          </a:p>
          <a:p>
            <a:pPr eaLnBrk="1" hangingPunct="1">
              <a:buFont typeface="Wingdings" panose="05000000000000000000" pitchFamily="2" charset="2"/>
              <a:buChar char="Ø"/>
            </a:pPr>
            <a:r>
              <a:rPr lang="en-US" altLang="zh-CN" sz="2400" b="1"/>
              <a:t>X</a:t>
            </a:r>
            <a:r>
              <a:rPr lang="zh-CN" altLang="en-US" sz="2400" b="1"/>
              <a:t>为</a:t>
            </a:r>
            <a:r>
              <a:rPr lang="en-US" altLang="zh-CN" sz="2400" b="1"/>
              <a:t>x</a:t>
            </a:r>
            <a:r>
              <a:rPr lang="en-US" altLang="zh-CN" sz="2400" b="1" baseline="-25000"/>
              <a:t>i</a:t>
            </a:r>
            <a:r>
              <a:rPr lang="zh-CN" altLang="en-US" sz="2400" b="1"/>
              <a:t>的概率为</a:t>
            </a:r>
            <a:endParaRPr lang="en-US" altLang="zh-CN" sz="2400" b="1"/>
          </a:p>
          <a:p>
            <a:pPr eaLnBrk="1" hangingPunct="1">
              <a:buFont typeface="Wingdings" panose="05000000000000000000" pitchFamily="2" charset="2"/>
              <a:buChar char="Ø"/>
            </a:pPr>
            <a:endParaRPr lang="en-US" altLang="zh-CN" sz="2400" b="1"/>
          </a:p>
          <a:p>
            <a:pPr eaLnBrk="1" hangingPunct="1"/>
            <a:r>
              <a:rPr lang="en-US" altLang="zh-CN" sz="2400" b="1"/>
              <a:t> 	p(x</a:t>
            </a:r>
            <a:r>
              <a:rPr lang="en-US" altLang="zh-CN" sz="2400" b="1" baseline="-25000"/>
              <a:t>i</a:t>
            </a:r>
            <a:r>
              <a:rPr lang="en-US" altLang="zh-CN" sz="2400" b="1"/>
              <a:t>) = P(X=x</a:t>
            </a:r>
            <a:r>
              <a:rPr lang="en-US" altLang="zh-CN" sz="2400" b="1" baseline="-25000"/>
              <a:t>i</a:t>
            </a:r>
            <a:r>
              <a:rPr lang="en-US" altLang="zh-CN" sz="2400" b="1"/>
              <a:t>)     i</a:t>
            </a:r>
            <a:r>
              <a:rPr lang="zh-CN" altLang="en-US" sz="2400" b="1"/>
              <a:t>＝</a:t>
            </a:r>
            <a:r>
              <a:rPr lang="en-US" altLang="zh-CN" sz="2400" b="1"/>
              <a:t>1, 2</a:t>
            </a:r>
            <a:r>
              <a:rPr lang="zh-CN" altLang="en-US" sz="2400" b="1"/>
              <a:t>，</a:t>
            </a:r>
            <a:r>
              <a:rPr lang="en-US" altLang="zh-CN" sz="2400" b="1"/>
              <a:t>…</a:t>
            </a:r>
          </a:p>
          <a:p>
            <a:pPr eaLnBrk="1" hangingPunct="1"/>
            <a:endParaRPr lang="en-US" altLang="zh-CN" sz="2400" b="1"/>
          </a:p>
          <a:p>
            <a:pPr eaLnBrk="1" hangingPunct="1"/>
            <a:r>
              <a:rPr lang="zh-CN" altLang="en-US" sz="2400" b="1"/>
              <a:t>其中 </a:t>
            </a:r>
            <a:r>
              <a:rPr lang="en-US" altLang="zh-CN" sz="2400" b="1"/>
              <a:t>p(x</a:t>
            </a:r>
            <a:r>
              <a:rPr lang="en-US" altLang="zh-CN" sz="2400" b="1" baseline="-25000"/>
              <a:t>i</a:t>
            </a:r>
            <a:r>
              <a:rPr lang="en-US" altLang="zh-CN" sz="2400" b="1"/>
              <a:t>) </a:t>
            </a:r>
            <a:r>
              <a:rPr lang="zh-CN" altLang="en-US" sz="2400" b="1"/>
              <a:t>称为概率质量函数。</a:t>
            </a:r>
            <a:endParaRPr lang="en-US" altLang="zh-CN" sz="2400" b="1"/>
          </a:p>
        </p:txBody>
      </p:sp>
      <p:graphicFrame>
        <p:nvGraphicFramePr>
          <p:cNvPr id="27655" name="Object 5">
            <a:extLst>
              <a:ext uri="{FF2B5EF4-FFF2-40B4-BE49-F238E27FC236}">
                <a16:creationId xmlns:a16="http://schemas.microsoft.com/office/drawing/2014/main" id="{A5017E9C-562C-4D24-B3F7-3669F4993F65}"/>
              </a:ext>
            </a:extLst>
          </p:cNvPr>
          <p:cNvGraphicFramePr>
            <a:graphicFrameLocks noChangeAspect="1"/>
          </p:cNvGraphicFramePr>
          <p:nvPr/>
        </p:nvGraphicFramePr>
        <p:xfrm>
          <a:off x="8880475" y="4141788"/>
          <a:ext cx="1676400" cy="966787"/>
        </p:xfrm>
        <a:graphic>
          <a:graphicData uri="http://schemas.openxmlformats.org/presentationml/2006/ole">
            <mc:AlternateContent xmlns:mc="http://schemas.openxmlformats.org/markup-compatibility/2006">
              <mc:Choice xmlns:v="urn:schemas-microsoft-com:vml" Requires="v">
                <p:oleObj spid="_x0000_s27690" name="Equation" r:id="rId4" imgW="748975" imgH="431613" progId="Equation.3">
                  <p:embed/>
                </p:oleObj>
              </mc:Choice>
              <mc:Fallback>
                <p:oleObj name="Equation" r:id="rId4" imgW="748975" imgH="431613"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80475" y="4141788"/>
                        <a:ext cx="1676400" cy="96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6" name="Text Box 8">
            <a:extLst>
              <a:ext uri="{FF2B5EF4-FFF2-40B4-BE49-F238E27FC236}">
                <a16:creationId xmlns:a16="http://schemas.microsoft.com/office/drawing/2014/main" id="{F52B75B7-0F17-46F1-B771-44852FEBD22C}"/>
              </a:ext>
            </a:extLst>
          </p:cNvPr>
          <p:cNvSpPr txBox="1">
            <a:spLocks noChangeArrowheads="1"/>
          </p:cNvSpPr>
          <p:nvPr/>
        </p:nvSpPr>
        <p:spPr bwMode="auto">
          <a:xfrm>
            <a:off x="1096963" y="5013325"/>
            <a:ext cx="17319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400" b="1"/>
              <a:t>分布函数：</a:t>
            </a:r>
            <a:endParaRPr lang="en-US" altLang="zh-CN" sz="2400" b="1"/>
          </a:p>
        </p:txBody>
      </p:sp>
      <p:graphicFrame>
        <p:nvGraphicFramePr>
          <p:cNvPr id="27657" name="Object 6">
            <a:extLst>
              <a:ext uri="{FF2B5EF4-FFF2-40B4-BE49-F238E27FC236}">
                <a16:creationId xmlns:a16="http://schemas.microsoft.com/office/drawing/2014/main" id="{EACCA8FF-CCB8-4798-99DF-87054129A27B}"/>
              </a:ext>
            </a:extLst>
          </p:cNvPr>
          <p:cNvGraphicFramePr>
            <a:graphicFrameLocks noGrp="1" noChangeAspect="1"/>
          </p:cNvGraphicFramePr>
          <p:nvPr>
            <p:ph idx="1"/>
          </p:nvPr>
        </p:nvGraphicFramePr>
        <p:xfrm>
          <a:off x="3068638" y="4995863"/>
          <a:ext cx="2133600" cy="960437"/>
        </p:xfrm>
        <a:graphic>
          <a:graphicData uri="http://schemas.openxmlformats.org/presentationml/2006/ole">
            <mc:AlternateContent xmlns:mc="http://schemas.openxmlformats.org/markup-compatibility/2006">
              <mc:Choice xmlns:v="urn:schemas-microsoft-com:vml" Requires="v">
                <p:oleObj spid="_x0000_s27691" name="Equation" r:id="rId6" imgW="1016000" imgH="457200" progId="Equation.DSMT4">
                  <p:embed/>
                </p:oleObj>
              </mc:Choice>
              <mc:Fallback>
                <p:oleObj name="Equation" r:id="rId6" imgW="1016000" imgH="457200" progId="Equation.DSMT4">
                  <p:embed/>
                  <p:pic>
                    <p:nvPicPr>
                      <p:cNvPr id="0" name="Object 6"/>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68638" y="4995863"/>
                        <a:ext cx="2133600" cy="9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38579</TotalTime>
  <Words>6443</Words>
  <Application>Microsoft Office PowerPoint</Application>
  <PresentationFormat>宽屏</PresentationFormat>
  <Paragraphs>1021</Paragraphs>
  <Slides>85</Slides>
  <Notes>80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85</vt:i4>
      </vt:variant>
    </vt:vector>
  </HeadingPairs>
  <TitlesOfParts>
    <vt:vector size="100" baseType="lpstr">
      <vt:lpstr>MS PGothic</vt:lpstr>
      <vt:lpstr>MS PGothic</vt:lpstr>
      <vt:lpstr>等线</vt:lpstr>
      <vt:lpstr>宋体</vt:lpstr>
      <vt:lpstr>Arial</vt:lpstr>
      <vt:lpstr>Calibri</vt:lpstr>
      <vt:lpstr>Calibri Light</vt:lpstr>
      <vt:lpstr>Cambria Math</vt:lpstr>
      <vt:lpstr>Comic Sans MS</vt:lpstr>
      <vt:lpstr>Symbol</vt:lpstr>
      <vt:lpstr>Times New Roman</vt:lpstr>
      <vt:lpstr>Wingdings</vt:lpstr>
      <vt:lpstr>Retrospect</vt:lpstr>
      <vt:lpstr>Equation</vt:lpstr>
      <vt:lpstr>公式</vt:lpstr>
      <vt:lpstr>统计学基础</vt:lpstr>
      <vt:lpstr>分析方法</vt:lpstr>
      <vt:lpstr>数据</vt:lpstr>
      <vt:lpstr>数据</vt:lpstr>
      <vt:lpstr>描述数据</vt:lpstr>
      <vt:lpstr>随机变量</vt:lpstr>
      <vt:lpstr>随机变量</vt:lpstr>
      <vt:lpstr>随机变量</vt:lpstr>
      <vt:lpstr>随机变量</vt:lpstr>
      <vt:lpstr>随机变量</vt:lpstr>
      <vt:lpstr>随机变量</vt:lpstr>
      <vt:lpstr>随机变量</vt:lpstr>
      <vt:lpstr>随机变量</vt:lpstr>
      <vt:lpstr>常用概率分布</vt:lpstr>
      <vt:lpstr>常用概率分布</vt:lpstr>
      <vt:lpstr>常用概率分布</vt:lpstr>
      <vt:lpstr>常用概率分布</vt:lpstr>
      <vt:lpstr>例子</vt:lpstr>
      <vt:lpstr>解决方案</vt:lpstr>
      <vt:lpstr>解决方案</vt:lpstr>
      <vt:lpstr>常用概率分布</vt:lpstr>
      <vt:lpstr>排队论</vt:lpstr>
      <vt:lpstr>排队论</vt:lpstr>
      <vt:lpstr>先进先出原则</vt:lpstr>
      <vt:lpstr>后进先出原则</vt:lpstr>
      <vt:lpstr>离开通道</vt:lpstr>
      <vt:lpstr>队列表示</vt:lpstr>
      <vt:lpstr>D/D/1队列</vt:lpstr>
      <vt:lpstr>M/D/1队列</vt:lpstr>
      <vt:lpstr>M/M/1队列</vt:lpstr>
      <vt:lpstr>排队分析示例</vt:lpstr>
      <vt:lpstr>例子</vt:lpstr>
      <vt:lpstr>例子</vt:lpstr>
      <vt:lpstr>例子</vt:lpstr>
      <vt:lpstr>随机变量的矩</vt:lpstr>
      <vt:lpstr>随机变量的矩</vt:lpstr>
      <vt:lpstr>随机变量的矩</vt:lpstr>
      <vt:lpstr>随机变量矩</vt:lpstr>
      <vt:lpstr>例子</vt:lpstr>
      <vt:lpstr>例子</vt:lpstr>
      <vt:lpstr>随机变量的矩</vt:lpstr>
      <vt:lpstr>随机变量的矩</vt:lpstr>
      <vt:lpstr>随机变量的矩</vt:lpstr>
      <vt:lpstr>随机变量的矩</vt:lpstr>
      <vt:lpstr>随机变量的矩</vt:lpstr>
      <vt:lpstr>随机变量的矩</vt:lpstr>
      <vt:lpstr>随机变量的矩</vt:lpstr>
      <vt:lpstr>随机变量的矩</vt:lpstr>
      <vt:lpstr>随机变量的矩</vt:lpstr>
      <vt:lpstr>随机变量的矩</vt:lpstr>
      <vt:lpstr>随机变量的矩</vt:lpstr>
      <vt:lpstr>总体和样本</vt:lpstr>
      <vt:lpstr>描述性统计</vt:lpstr>
      <vt:lpstr>均值估计</vt:lpstr>
      <vt:lpstr>方差估计</vt:lpstr>
      <vt:lpstr>方差估计</vt:lpstr>
      <vt:lpstr>方差估计</vt:lpstr>
      <vt:lpstr>方差估计</vt:lpstr>
      <vt:lpstr>估计有多接近？</vt:lpstr>
      <vt:lpstr>估计有多接近？</vt:lpstr>
      <vt:lpstr>估计值有多接近？</vt:lpstr>
      <vt:lpstr>估计值有多接近？</vt:lpstr>
      <vt:lpstr>仿真输出解释</vt:lpstr>
      <vt:lpstr>仿真输出解释</vt:lpstr>
      <vt:lpstr>仿真输出解释</vt:lpstr>
      <vt:lpstr>仿真输出解释</vt:lpstr>
      <vt:lpstr>仿真输出解释</vt:lpstr>
      <vt:lpstr>仿真输出解释</vt:lpstr>
      <vt:lpstr>仿真输出解释</vt:lpstr>
      <vt:lpstr>仿真输出解释</vt:lpstr>
      <vt:lpstr>统计推断</vt:lpstr>
      <vt:lpstr>假设检验</vt:lpstr>
      <vt:lpstr>假设检验</vt:lpstr>
      <vt:lpstr>假设检验</vt:lpstr>
      <vt:lpstr>假设检验</vt:lpstr>
      <vt:lpstr>错误类型</vt:lpstr>
      <vt:lpstr>p-values</vt:lpstr>
      <vt:lpstr>例子</vt:lpstr>
      <vt:lpstr>置信区间</vt:lpstr>
      <vt:lpstr>置信区间与假设检验</vt:lpstr>
      <vt:lpstr>置信区间与假设检验</vt:lpstr>
      <vt:lpstr>置信区间与假设检验</vt:lpstr>
      <vt:lpstr>置信区间与假设检验</vt:lpstr>
      <vt:lpstr>置信区间与假设检验</vt:lpstr>
      <vt:lpstr>置信区间与假设检验</vt:lpstr>
    </vt:vector>
  </TitlesOfParts>
  <Company>UW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IV</dc:title>
  <dc:creator>Wenbo Zhu</dc:creator>
  <cp:lastModifiedBy>LYJ</cp:lastModifiedBy>
  <cp:revision>954</cp:revision>
  <dcterms:created xsi:type="dcterms:W3CDTF">2016-12-05T18:51:00Z</dcterms:created>
  <dcterms:modified xsi:type="dcterms:W3CDTF">2021-01-24T08:15:12Z</dcterms:modified>
</cp:coreProperties>
</file>