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7"/>
  </p:notesMasterIdLst>
  <p:sldIdLst>
    <p:sldId id="256" r:id="rId2"/>
    <p:sldId id="280" r:id="rId3"/>
    <p:sldId id="296" r:id="rId4"/>
    <p:sldId id="312" r:id="rId5"/>
    <p:sldId id="313" r:id="rId6"/>
    <p:sldId id="314" r:id="rId7"/>
    <p:sldId id="299" r:id="rId8"/>
    <p:sldId id="298" r:id="rId9"/>
    <p:sldId id="316" r:id="rId10"/>
    <p:sldId id="300" r:id="rId11"/>
    <p:sldId id="302" r:id="rId12"/>
    <p:sldId id="303" r:id="rId13"/>
    <p:sldId id="317" r:id="rId14"/>
    <p:sldId id="318" r:id="rId15"/>
    <p:sldId id="319" r:id="rId16"/>
    <p:sldId id="320" r:id="rId17"/>
    <p:sldId id="321" r:id="rId18"/>
    <p:sldId id="304" r:id="rId19"/>
    <p:sldId id="322" r:id="rId20"/>
    <p:sldId id="323" r:id="rId21"/>
    <p:sldId id="324" r:id="rId22"/>
    <p:sldId id="325" r:id="rId23"/>
    <p:sldId id="326" r:id="rId24"/>
    <p:sldId id="327" r:id="rId25"/>
    <p:sldId id="32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 autoAdjust="0"/>
    <p:restoredTop sz="91908" autoAdjust="0"/>
  </p:normalViewPr>
  <p:slideViewPr>
    <p:cSldViewPr snapToGrid="0">
      <p:cViewPr varScale="1">
        <p:scale>
          <a:sx n="105" d="100"/>
          <a:sy n="105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3/21/2024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3/21/2024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1_Dictionary.doc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数据库设计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10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 </a:t>
            </a:r>
            <a:r>
              <a:rPr lang="en-US" altLang="zh-CN" sz="2800" dirty="0">
                <a:latin typeface="+mn-ea"/>
              </a:rPr>
              <a:t>E/R </a:t>
            </a:r>
            <a:r>
              <a:rPr lang="zh-CN" altLang="en-US" sz="2800" dirty="0">
                <a:latin typeface="+mn-ea"/>
              </a:rPr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04FDBC-3443-4120-9212-C35DD24A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2" y="1586980"/>
            <a:ext cx="6552698" cy="46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11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 关系模型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3833C-CDAC-4AC6-99AB-5FAF4BEE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44" y="2216763"/>
            <a:ext cx="1003809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12</a:t>
            </a:fld>
            <a:endParaRPr lang="en-US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8FEEE-9D04-463F-AD8A-7F79931B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51" y="1984248"/>
            <a:ext cx="6139966" cy="41042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B21541-6208-4525-B54B-D938D8B10FAD}"/>
              </a:ext>
            </a:extLst>
          </p:cNvPr>
          <p:cNvSpPr txBox="1"/>
          <p:nvPr/>
        </p:nvSpPr>
        <p:spPr>
          <a:xfrm>
            <a:off x="364799" y="1318598"/>
            <a:ext cx="3193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+mn-ea"/>
              </a:rPr>
              <a:t>实体 </a:t>
            </a:r>
            <a:r>
              <a:rPr lang="en-US" altLang="zh-CN" sz="3000" dirty="0">
                <a:latin typeface="+mn-ea"/>
              </a:rPr>
              <a:t>ACCIDENT: 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54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13</a:t>
            </a:fld>
            <a:endParaRPr 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21541-6208-4525-B54B-D938D8B10FAD}"/>
              </a:ext>
            </a:extLst>
          </p:cNvPr>
          <p:cNvSpPr txBox="1"/>
          <p:nvPr/>
        </p:nvSpPr>
        <p:spPr>
          <a:xfrm>
            <a:off x="364799" y="1318598"/>
            <a:ext cx="2395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+mn-ea"/>
              </a:rPr>
              <a:t>实体 </a:t>
            </a:r>
            <a:r>
              <a:rPr lang="en-US" altLang="zh-CN" sz="3000" dirty="0">
                <a:latin typeface="+mn-ea"/>
              </a:rPr>
              <a:t>ROAD: 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A69F1C-80D9-4406-A5BD-810A4D7F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34" y="1962215"/>
            <a:ext cx="8217086" cy="90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31736E-C1D4-43F8-927F-03494003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40" y="2700996"/>
            <a:ext cx="8117719" cy="34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14</a:t>
            </a:fld>
            <a:endParaRPr 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21541-6208-4525-B54B-D938D8B10FAD}"/>
              </a:ext>
            </a:extLst>
          </p:cNvPr>
          <p:cNvSpPr txBox="1"/>
          <p:nvPr/>
        </p:nvSpPr>
        <p:spPr>
          <a:xfrm>
            <a:off x="364799" y="1318598"/>
            <a:ext cx="2824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+mn-ea"/>
              </a:rPr>
              <a:t>实体 </a:t>
            </a:r>
            <a:r>
              <a:rPr lang="en-US" altLang="zh-CN" sz="3000" dirty="0">
                <a:latin typeface="+mn-ea"/>
              </a:rPr>
              <a:t>VEHICLE: 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A3E64-74AF-4F27-8BC1-9EFA56AB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5" y="2376619"/>
            <a:ext cx="9276190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0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15</a:t>
            </a:fld>
            <a:endParaRPr 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21541-6208-4525-B54B-D938D8B10FAD}"/>
              </a:ext>
            </a:extLst>
          </p:cNvPr>
          <p:cNvSpPr txBox="1"/>
          <p:nvPr/>
        </p:nvSpPr>
        <p:spPr>
          <a:xfrm>
            <a:off x="364799" y="1318598"/>
            <a:ext cx="2404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+mn-ea"/>
              </a:rPr>
              <a:t>实体 </a:t>
            </a:r>
            <a:r>
              <a:rPr lang="en-US" altLang="zh-CN" sz="3000" dirty="0">
                <a:latin typeface="+mn-ea"/>
              </a:rPr>
              <a:t>DRIVE: 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7C739C-4125-4181-8473-FF113DE8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42" y="2625026"/>
            <a:ext cx="8371428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9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3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16</a:t>
            </a:fld>
            <a:endParaRPr 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EB097E-517C-4D68-A9BB-F1AEF7A2DB74}"/>
              </a:ext>
            </a:extLst>
          </p:cNvPr>
          <p:cNvSpPr txBox="1"/>
          <p:nvPr/>
        </p:nvSpPr>
        <p:spPr>
          <a:xfrm>
            <a:off x="841248" y="1545336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 SQL </a:t>
            </a:r>
            <a:r>
              <a:rPr lang="zh-CN" altLang="en-US" dirty="0"/>
              <a:t>里面：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1D820D-6E9A-4D84-90E8-E5AB8479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0" y="2365877"/>
            <a:ext cx="3933333" cy="24857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B55340-647B-4CEC-A3CA-3B8494CDAAF2}"/>
              </a:ext>
            </a:extLst>
          </p:cNvPr>
          <p:cNvSpPr txBox="1"/>
          <p:nvPr/>
        </p:nvSpPr>
        <p:spPr>
          <a:xfrm>
            <a:off x="1545336" y="49334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新建数据库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60FC0E8-4FD7-4221-A467-8161D7FB12BE}"/>
              </a:ext>
            </a:extLst>
          </p:cNvPr>
          <p:cNvSpPr/>
          <p:nvPr/>
        </p:nvSpPr>
        <p:spPr>
          <a:xfrm>
            <a:off x="4800600" y="3608734"/>
            <a:ext cx="722376" cy="3651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A4676A-3974-439E-89FE-AC7A62E6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637160"/>
            <a:ext cx="2732166" cy="39431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3FBFF92-CD02-408C-8352-519D812E676C}"/>
              </a:ext>
            </a:extLst>
          </p:cNvPr>
          <p:cNvSpPr txBox="1"/>
          <p:nvPr/>
        </p:nvSpPr>
        <p:spPr>
          <a:xfrm>
            <a:off x="7077455" y="5733288"/>
            <a:ext cx="143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新建数据表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267E9DD-1C79-4E52-8DE8-BAB6C873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647" y="2851590"/>
            <a:ext cx="2676190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4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3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17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462A1-9347-4E6C-A7BC-24D7545BC02E}"/>
              </a:ext>
            </a:extLst>
          </p:cNvPr>
          <p:cNvSpPr txBox="1"/>
          <p:nvPr/>
        </p:nvSpPr>
        <p:spPr>
          <a:xfrm>
            <a:off x="475488" y="1389888"/>
            <a:ext cx="5317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创建</a:t>
            </a:r>
            <a:r>
              <a:rPr lang="en-US" altLang="zh-CN" sz="2800" dirty="0"/>
              <a:t>Road-Accident </a:t>
            </a:r>
            <a:r>
              <a:rPr lang="zh-CN" altLang="en-US" sz="2800" dirty="0"/>
              <a:t>之间的关系：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20871B-A722-4D29-B067-47177A23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91" y="2405978"/>
            <a:ext cx="970476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18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 统计每一个城市追尾事故总数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EE97D5-B6CB-4D8C-AF2C-22A398D4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2390499"/>
            <a:ext cx="10647619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19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统计肇事者的年龄分布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0936BA-2289-458F-8DA0-6223D8E1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84" y="2356636"/>
            <a:ext cx="10219048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443438" y="1351149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实验内容：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BF7CB-350D-4BE2-A0C6-9722BEE6A474}"/>
              </a:ext>
            </a:extLst>
          </p:cNvPr>
          <p:cNvSpPr txBox="1"/>
          <p:nvPr/>
        </p:nvSpPr>
        <p:spPr>
          <a:xfrm>
            <a:off x="1517904" y="2340563"/>
            <a:ext cx="1019221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n-ea"/>
              </a:rPr>
              <a:t> 根据追尾事故的特点和提供的数据，设计</a:t>
            </a:r>
            <a:r>
              <a:rPr lang="en-US" altLang="zh-CN" sz="2600" dirty="0">
                <a:latin typeface="+mn-ea"/>
              </a:rPr>
              <a:t>E/R</a:t>
            </a:r>
            <a:r>
              <a:rPr lang="zh-CN" altLang="en-US" sz="2600" dirty="0">
                <a:latin typeface="+mn-ea"/>
              </a:rPr>
              <a:t>图和数据关系模型；</a:t>
            </a: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n-ea"/>
              </a:rPr>
              <a:t> 根据</a:t>
            </a:r>
            <a:r>
              <a:rPr lang="en-US" altLang="zh-CN" sz="2600" dirty="0">
                <a:latin typeface="+mn-ea"/>
              </a:rPr>
              <a:t>E/R</a:t>
            </a:r>
            <a:r>
              <a:rPr lang="zh-CN" altLang="en-US" sz="2600" dirty="0">
                <a:latin typeface="+mn-ea"/>
              </a:rPr>
              <a:t>图和实体之间的关系，创建数据库</a:t>
            </a: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n-ea"/>
              </a:rPr>
              <a:t> 查询并分析追尾事故致因</a:t>
            </a:r>
            <a:endParaRPr lang="en-US" altLang="zh-CN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47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20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统计肇事者发生事故时的状态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272083-03EC-4A41-8C22-169BE6C4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14" y="2248047"/>
            <a:ext cx="1002857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7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21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统计涉事车辆的类型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9EF04D-B237-4CE2-AA39-759707E2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7" y="2148047"/>
            <a:ext cx="10161905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22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571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统计事故发生时间内的天气状况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16F47BD-63FC-467E-8DB9-4D5AF5B6DB9C}"/>
              </a:ext>
            </a:extLst>
          </p:cNvPr>
          <p:cNvGrpSpPr/>
          <p:nvPr/>
        </p:nvGrpSpPr>
        <p:grpSpPr>
          <a:xfrm>
            <a:off x="1097280" y="2305583"/>
            <a:ext cx="10323576" cy="2396494"/>
            <a:chOff x="1097280" y="2305583"/>
            <a:chExt cx="9929200" cy="239649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D90C00F-CE26-4F27-A980-1A2802D0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480" y="2305583"/>
              <a:ext cx="9800000" cy="14857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D62718A-12A7-406F-8FC1-D2A1952DF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250"/>
            <a:stretch/>
          </p:blipFill>
          <p:spPr>
            <a:xfrm>
              <a:off x="1097280" y="3689104"/>
              <a:ext cx="9800000" cy="1012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05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23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统计事故发生的路况可见程度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DCD059-9E49-4352-AA00-712FAC29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30" y="2440891"/>
            <a:ext cx="9971428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24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661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分析事故严重程度与天气之间的关系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70E352-4CAE-4EF8-9915-12893B56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77" y="1931396"/>
            <a:ext cx="8513065" cy="19301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2915EB-A851-4F85-919B-71BD9678A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14" y="3861562"/>
            <a:ext cx="9106315" cy="22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5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4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数据库查询及事件致因分析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25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661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分析事故严重程度与天气之间的关系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F16028-D32D-4043-A304-2D69A230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8" y="1931396"/>
            <a:ext cx="8050872" cy="1916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BDC633-C48A-423C-B08A-66F5856A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63" y="3867028"/>
            <a:ext cx="9273481" cy="21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3</a:t>
            </a:fld>
            <a:endParaRPr lang="en-US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6DBCAA-B400-421B-9B58-D307B4A8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98" y="1959772"/>
            <a:ext cx="6766560" cy="41707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3A6755-0ECF-4C06-9FB2-1682292BB7E9}"/>
              </a:ext>
            </a:extLst>
          </p:cNvPr>
          <p:cNvSpPr txBox="1"/>
          <p:nvPr/>
        </p:nvSpPr>
        <p:spPr>
          <a:xfrm>
            <a:off x="416006" y="1368917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数据介绍：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D677CF-31D5-49A5-80FA-3A8BF3498400}"/>
              </a:ext>
            </a:extLst>
          </p:cNvPr>
          <p:cNvSpPr txBox="1"/>
          <p:nvPr/>
        </p:nvSpPr>
        <p:spPr>
          <a:xfrm>
            <a:off x="132542" y="3728027"/>
            <a:ext cx="90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Vehicle </a:t>
            </a:r>
            <a:r>
              <a:rPr lang="zh-CN" altLang="en-US" dirty="0"/>
              <a:t>表格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683B48-71D5-4807-A7F6-D61D41769D81}"/>
              </a:ext>
            </a:extLst>
          </p:cNvPr>
          <p:cNvSpPr txBox="1"/>
          <p:nvPr/>
        </p:nvSpPr>
        <p:spPr>
          <a:xfrm>
            <a:off x="7919076" y="1697595"/>
            <a:ext cx="3856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字段信息：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CASENO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（事件编号）</a:t>
            </a:r>
            <a:r>
              <a:rPr lang="en-US" altLang="zh-CN" dirty="0">
                <a:latin typeface="+mn-ea"/>
              </a:rPr>
              <a:t>;</a:t>
            </a:r>
          </a:p>
          <a:p>
            <a:r>
              <a:rPr lang="zh-CN" altLang="en-US" dirty="0">
                <a:latin typeface="+mn-ea"/>
              </a:rPr>
              <a:t>    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DRV_SEX </a:t>
            </a:r>
            <a:r>
              <a:rPr lang="zh-CN" altLang="en-US" dirty="0">
                <a:latin typeface="+mn-ea"/>
              </a:rPr>
              <a:t>（性别）</a:t>
            </a:r>
            <a:r>
              <a:rPr lang="en-US" altLang="zh-CN" dirty="0">
                <a:latin typeface="+mn-ea"/>
              </a:rPr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DRV_AGE</a:t>
            </a:r>
            <a:r>
              <a:rPr lang="zh-CN" altLang="en-US" dirty="0">
                <a:latin typeface="+mn-ea"/>
              </a:rPr>
              <a:t>（年龄</a:t>
            </a:r>
            <a:r>
              <a:rPr lang="en-US" altLang="zh-CN" dirty="0">
                <a:latin typeface="+mn-ea"/>
              </a:rPr>
              <a:t>);	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VEHTYPE</a:t>
            </a:r>
            <a:r>
              <a:rPr lang="zh-CN" altLang="en-US" dirty="0">
                <a:latin typeface="+mn-ea"/>
              </a:rPr>
              <a:t>（车辆类型）</a:t>
            </a:r>
            <a:r>
              <a:rPr lang="en-US" altLang="zh-CN" dirty="0">
                <a:latin typeface="+mn-ea"/>
              </a:rPr>
              <a:t>	SPD_LIMT</a:t>
            </a:r>
            <a:r>
              <a:rPr lang="zh-CN" altLang="en-US" dirty="0">
                <a:latin typeface="+mn-ea"/>
              </a:rPr>
              <a:t>（速度限制）</a:t>
            </a:r>
            <a:r>
              <a:rPr lang="en-US" altLang="zh-CN" dirty="0">
                <a:latin typeface="+mn-ea"/>
              </a:rPr>
              <a:t>	SURF_TYP	</a:t>
            </a:r>
          </a:p>
          <a:p>
            <a:r>
              <a:rPr lang="en-US" altLang="zh-CN" dirty="0">
                <a:latin typeface="+mn-ea"/>
              </a:rPr>
              <a:t>      DRV_ACTN 	</a:t>
            </a:r>
          </a:p>
          <a:p>
            <a:r>
              <a:rPr lang="en-US" altLang="zh-CN" dirty="0">
                <a:latin typeface="+mn-ea"/>
              </a:rPr>
              <a:t>      MISCACT1	</a:t>
            </a:r>
          </a:p>
          <a:p>
            <a:r>
              <a:rPr lang="en-US" altLang="zh-CN" dirty="0">
                <a:latin typeface="+mn-ea"/>
              </a:rPr>
              <a:t>      MISCACT2	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    CONTRIB1</a:t>
            </a:r>
            <a:r>
              <a:rPr lang="en-US" altLang="zh-CN" dirty="0">
                <a:latin typeface="+mn-ea"/>
              </a:rPr>
              <a:t>	</a:t>
            </a:r>
          </a:p>
          <a:p>
            <a:r>
              <a:rPr lang="en-US" altLang="zh-CN" dirty="0">
                <a:latin typeface="+mn-ea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CONTRIB2 (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事故致因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zh-CN" dirty="0">
                <a:latin typeface="+mn-ea"/>
              </a:rPr>
              <a:t>	TRF_CNTL	</a:t>
            </a:r>
          </a:p>
          <a:p>
            <a:r>
              <a:rPr lang="en-US" altLang="zh-CN" dirty="0">
                <a:latin typeface="+mn-ea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VEHCOND1</a:t>
            </a:r>
            <a:r>
              <a:rPr lang="en-US" altLang="zh-CN" b="1" dirty="0">
                <a:latin typeface="+mn-ea"/>
              </a:rPr>
              <a:t>	</a:t>
            </a:r>
          </a:p>
          <a:p>
            <a:r>
              <a:rPr lang="en-US" altLang="zh-CN" b="1" dirty="0">
                <a:latin typeface="+mn-ea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VEHCOND2 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车辆状况</a:t>
            </a:r>
            <a:r>
              <a:rPr lang="en-US" altLang="zh-CN" dirty="0">
                <a:latin typeface="+mn-ea"/>
              </a:rPr>
              <a:t>)	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VEHNO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（车辆编号）</a:t>
            </a:r>
          </a:p>
        </p:txBody>
      </p:sp>
    </p:spTree>
    <p:extLst>
      <p:ext uri="{BB962C8B-B14F-4D97-AF65-F5344CB8AC3E}">
        <p14:creationId xmlns:p14="http://schemas.microsoft.com/office/powerpoint/2010/main" val="313698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4</a:t>
            </a:fld>
            <a:endParaRPr 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3A6755-0ECF-4C06-9FB2-1682292BB7E9}"/>
              </a:ext>
            </a:extLst>
          </p:cNvPr>
          <p:cNvSpPr txBox="1"/>
          <p:nvPr/>
        </p:nvSpPr>
        <p:spPr>
          <a:xfrm>
            <a:off x="416006" y="1253541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数据介绍：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D677CF-31D5-49A5-80FA-3A8BF3498400}"/>
              </a:ext>
            </a:extLst>
          </p:cNvPr>
          <p:cNvSpPr txBox="1"/>
          <p:nvPr/>
        </p:nvSpPr>
        <p:spPr>
          <a:xfrm>
            <a:off x="132542" y="3728027"/>
            <a:ext cx="90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Road </a:t>
            </a:r>
            <a:r>
              <a:rPr lang="zh-CN" altLang="en-US" dirty="0"/>
              <a:t>表格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C30969-3CAD-49FA-B365-C498F79F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98" y="1826007"/>
            <a:ext cx="6124369" cy="437369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11A20E1-CB52-42FF-B395-BA616B00827A}"/>
              </a:ext>
            </a:extLst>
          </p:cNvPr>
          <p:cNvSpPr/>
          <p:nvPr/>
        </p:nvSpPr>
        <p:spPr>
          <a:xfrm>
            <a:off x="7162168" y="1267529"/>
            <a:ext cx="482280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字段信息：</a:t>
            </a:r>
            <a:r>
              <a:rPr lang="en-US" altLang="zh-CN" sz="1400" b="1" dirty="0"/>
              <a:t>      </a:t>
            </a:r>
          </a:p>
          <a:p>
            <a:r>
              <a:rPr lang="en-US" altLang="zh-CN" sz="1400" dirty="0"/>
              <a:t>           ACLL_LG1	    ACLL_LG2	ACLL_WD1	ACLL_WD2	ACLR_DT1	ACLR_DT2	ACLR_LG1	ACLR_LG2	ACLR_WD1	ACLR_WD2	</a:t>
            </a:r>
            <a:r>
              <a:rPr lang="en-US" altLang="zh-CN" sz="1400" b="1" dirty="0">
                <a:solidFill>
                  <a:srgbClr val="C00000"/>
                </a:solidFill>
              </a:rPr>
              <a:t>BEGMP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CITY</a:t>
            </a:r>
            <a:r>
              <a:rPr lang="en-US" altLang="zh-CN" sz="1400" dirty="0"/>
              <a:t>	COMP_DIR	DEVCD	DEVCD_DT	DIR_DT	DISCONTY	DISTRICT	DOMAIN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ENDMP</a:t>
            </a:r>
            <a:r>
              <a:rPr lang="en-US" altLang="zh-CN" sz="1400" dirty="0"/>
              <a:t>	EW_DTE	EW_IND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FUNC_CLS</a:t>
            </a:r>
            <a:r>
              <a:rPr lang="en-US" altLang="zh-CN" sz="1400" dirty="0"/>
              <a:t>	FUNC_DT	LSHLDWID	LSHL_TY2	LSHL_TYP	LSHL_WD2	MEDBARTY	MEDWID	MEDXNGTY	MNTSC_DT	MNTSEC	MNT_DTE	MTPAS_DT	NO_LANE1	NO_LANE2	</a:t>
            </a:r>
            <a:r>
              <a:rPr lang="en-US" altLang="zh-CN" sz="1400" b="1" dirty="0">
                <a:solidFill>
                  <a:srgbClr val="C00000"/>
                </a:solidFill>
              </a:rPr>
              <a:t>NO_LANES</a:t>
            </a:r>
            <a:r>
              <a:rPr lang="en-US" altLang="zh-CN" sz="1400" dirty="0"/>
              <a:t>	NO_LNDT1	NO_LNDT2	PGRP_DT	POP_GRP	PRK_ZNE	RDAC_MGC	RDAC_MGS	RD_LIGHT	RD_QUAL	RD_RARM	</a:t>
            </a:r>
            <a:r>
              <a:rPr lang="en-US" altLang="zh-CN" sz="1400" b="1" dirty="0">
                <a:solidFill>
                  <a:srgbClr val="C00000"/>
                </a:solidFill>
              </a:rPr>
              <a:t>RD_SRMP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RD_TYPE</a:t>
            </a:r>
            <a:r>
              <a:rPr lang="en-US" altLang="zh-CN" sz="1400" dirty="0"/>
              <a:t>	REC_TYPE	</a:t>
            </a:r>
            <a:r>
              <a:rPr lang="en-US" altLang="zh-CN" sz="1400" b="1" dirty="0">
                <a:solidFill>
                  <a:srgbClr val="C00000"/>
                </a:solidFill>
              </a:rPr>
              <a:t>ROAD_INV</a:t>
            </a:r>
            <a:r>
              <a:rPr lang="en-US" altLang="zh-CN" sz="1400" dirty="0"/>
              <a:t>	RSHLDWID	RSHL_DT2	RSHL_TY2	RSHL_TYP	RSHL_WD2	</a:t>
            </a:r>
            <a:r>
              <a:rPr lang="en-US" altLang="zh-CN" sz="1400" b="1" dirty="0">
                <a:solidFill>
                  <a:srgbClr val="C00000"/>
                </a:solidFill>
              </a:rPr>
              <a:t>RTE_NBR</a:t>
            </a:r>
            <a:r>
              <a:rPr lang="en-US" altLang="zh-CN" sz="1400" b="1" dirty="0"/>
              <a:t>	</a:t>
            </a:r>
            <a:r>
              <a:rPr lang="en-US" altLang="zh-CN" sz="1400" dirty="0"/>
              <a:t>RURURB	ST_FUNC	SURFWDD1	SURFWDD2	SURF_AVG	</a:t>
            </a:r>
            <a:r>
              <a:rPr lang="en-US" altLang="zh-CN" sz="1400" b="1" dirty="0">
                <a:solidFill>
                  <a:srgbClr val="C00000"/>
                </a:solidFill>
              </a:rPr>
              <a:t>SURF_TYP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SURF_TY2</a:t>
            </a:r>
            <a:r>
              <a:rPr lang="en-US" altLang="zh-CN" sz="1400" dirty="0"/>
              <a:t>	SURF_WD1	SURF_WD2	SURF_WID	TERRAIN	TRF_CNTL	TRLL_LG1	TRLL_LG2	TRLL_WD1	TRLL_WD2	TRLR_LG1	TRLR_LG2	TRLR_WD1	TRLR_WD2	URB_NBR	URB_REG	WSP_DIST	</a:t>
            </a:r>
            <a:r>
              <a:rPr lang="en-US" altLang="zh-CN" sz="1400" b="1" dirty="0">
                <a:solidFill>
                  <a:srgbClr val="C00000"/>
                </a:solidFill>
              </a:rPr>
              <a:t>SPD_LIMT</a:t>
            </a:r>
            <a:r>
              <a:rPr lang="en-US" altLang="zh-CN" sz="1400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>
                <a:solidFill>
                  <a:srgbClr val="C00000"/>
                </a:solidFill>
              </a:rPr>
              <a:t>AADT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5</a:t>
            </a:fld>
            <a:endParaRPr 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3A6755-0ECF-4C06-9FB2-1682292BB7E9}"/>
              </a:ext>
            </a:extLst>
          </p:cNvPr>
          <p:cNvSpPr txBox="1"/>
          <p:nvPr/>
        </p:nvSpPr>
        <p:spPr>
          <a:xfrm>
            <a:off x="416006" y="1253541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数据介绍：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D677CF-31D5-49A5-80FA-3A8BF3498400}"/>
              </a:ext>
            </a:extLst>
          </p:cNvPr>
          <p:cNvSpPr txBox="1"/>
          <p:nvPr/>
        </p:nvSpPr>
        <p:spPr>
          <a:xfrm>
            <a:off x="132542" y="3728027"/>
            <a:ext cx="122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Accident</a:t>
            </a:r>
          </a:p>
          <a:p>
            <a:pPr algn="ctr"/>
            <a:r>
              <a:rPr lang="en-US" altLang="zh-CN" dirty="0"/>
              <a:t> </a:t>
            </a:r>
            <a:r>
              <a:rPr lang="zh-CN" altLang="en-US" dirty="0"/>
              <a:t>表格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70C726-BA56-4CA4-BC10-D230448F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2" y="1900999"/>
            <a:ext cx="6031931" cy="430038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A52A32-2EA0-4006-9579-7750EABB96B8}"/>
              </a:ext>
            </a:extLst>
          </p:cNvPr>
          <p:cNvSpPr/>
          <p:nvPr/>
        </p:nvSpPr>
        <p:spPr>
          <a:xfrm>
            <a:off x="7543800" y="1900999"/>
            <a:ext cx="43891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字段信息：</a:t>
            </a:r>
            <a:endParaRPr lang="en-US" altLang="zh-CN" sz="1600" b="1" dirty="0"/>
          </a:p>
          <a:p>
            <a:r>
              <a:rPr lang="en-US" altLang="zh-CN" sz="1600" dirty="0"/>
              <a:t>       </a:t>
            </a:r>
          </a:p>
          <a:p>
            <a:r>
              <a:rPr lang="en-US" altLang="zh-CN" sz="1600" dirty="0"/>
              <a:t>       RD_INV	</a:t>
            </a:r>
            <a:r>
              <a:rPr lang="en-US" altLang="zh-CN" sz="1600" b="1" dirty="0">
                <a:solidFill>
                  <a:srgbClr val="C00000"/>
                </a:solidFill>
              </a:rPr>
              <a:t>MILEPOST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CASENO	RTE_NBR	</a:t>
            </a:r>
            <a:r>
              <a:rPr lang="en-US" altLang="zh-CN" sz="1600" dirty="0"/>
              <a:t>RD_TYPE	RDQUAL	FUNC_CLS	</a:t>
            </a:r>
            <a:r>
              <a:rPr lang="en-US" altLang="zh-CN" sz="1600" b="1" dirty="0">
                <a:solidFill>
                  <a:srgbClr val="C00000"/>
                </a:solidFill>
              </a:rPr>
              <a:t>ACCYR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MONTH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DAYMTH   WEEKDAY	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TIME</a:t>
            </a:r>
            <a:r>
              <a:rPr lang="en-US" altLang="zh-CN" sz="1600" dirty="0"/>
              <a:t>	PREFX_CD	RD_QUAL	V1CMPDIR	V1DIRCDE	V1EVENT1</a:t>
            </a:r>
            <a:r>
              <a:rPr lang="en-US" altLang="zh-CN" sz="1600" b="1" dirty="0">
                <a:solidFill>
                  <a:srgbClr val="C00000"/>
                </a:solidFill>
              </a:rPr>
              <a:t>	V1EVENT2</a:t>
            </a:r>
            <a:r>
              <a:rPr lang="en-US" altLang="zh-CN" sz="1600" dirty="0"/>
              <a:t>	V2CMPDIR	V2DIRCDE	V2EVENT1	IMPACT	</a:t>
            </a:r>
            <a:r>
              <a:rPr lang="en-US" altLang="zh-CN" sz="1600" b="1" dirty="0">
                <a:solidFill>
                  <a:srgbClr val="C00000"/>
                </a:solidFill>
              </a:rPr>
              <a:t>SEVERITY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NUMVEHS</a:t>
            </a:r>
            <a:r>
              <a:rPr lang="en-US" altLang="zh-CN" sz="1600" dirty="0"/>
              <a:t>	LOC_TYPE	LOC_CHAR	</a:t>
            </a:r>
            <a:r>
              <a:rPr lang="en-US" altLang="zh-CN" sz="1600" b="1" dirty="0">
                <a:solidFill>
                  <a:srgbClr val="C00000"/>
                </a:solidFill>
              </a:rPr>
              <a:t>RDSURF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WEATHE</a:t>
            </a:r>
            <a:r>
              <a:rPr lang="en-US" altLang="zh-CN" sz="1600" dirty="0">
                <a:solidFill>
                  <a:srgbClr val="C00000"/>
                </a:solidFill>
              </a:rPr>
              <a:t>R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LIGHT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ACCTYPE1</a:t>
            </a: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ACCTYPE2</a:t>
            </a:r>
            <a:r>
              <a:rPr lang="en-US" altLang="zh-CN" sz="1600" dirty="0"/>
              <a:t>	OBJECT1	OBJECT2	HAZMAT	FIRE	</a:t>
            </a:r>
            <a:r>
              <a:rPr lang="en-US" altLang="zh-CN" sz="1600" b="1" dirty="0">
                <a:solidFill>
                  <a:srgbClr val="C00000"/>
                </a:solidFill>
              </a:rPr>
              <a:t>AC_SRMP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7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1 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数据库设计实验简介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6</a:t>
            </a:fld>
            <a:endParaRPr 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3A6755-0ECF-4C06-9FB2-1682292BB7E9}"/>
              </a:ext>
            </a:extLst>
          </p:cNvPr>
          <p:cNvSpPr txBox="1"/>
          <p:nvPr/>
        </p:nvSpPr>
        <p:spPr>
          <a:xfrm>
            <a:off x="416006" y="1253541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数据介绍：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B8B374-F148-4F88-9C27-4BF18BB8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04" y="1577708"/>
            <a:ext cx="5318161" cy="46594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BB29E39-BE6F-4320-B8FA-DFE83CA2520F}"/>
              </a:ext>
            </a:extLst>
          </p:cNvPr>
          <p:cNvSpPr txBox="1"/>
          <p:nvPr/>
        </p:nvSpPr>
        <p:spPr>
          <a:xfrm>
            <a:off x="74847" y="2744856"/>
            <a:ext cx="46891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600" dirty="0"/>
              <a:t>参照</a:t>
            </a:r>
            <a:r>
              <a:rPr lang="en-US" altLang="zh-CN" sz="2600" dirty="0">
                <a:hlinkClick r:id="rId3" action="ppaction://hlinkfile"/>
              </a:rPr>
              <a:t>P1_Dictionary</a:t>
            </a:r>
            <a:r>
              <a:rPr lang="en-US" altLang="zh-CN" sz="2600" dirty="0"/>
              <a:t> </a:t>
            </a:r>
            <a:r>
              <a:rPr lang="zh-CN" altLang="en-US" sz="2600" dirty="0"/>
              <a:t>文件找到对应字段的详细解释；</a:t>
            </a:r>
            <a:endParaRPr lang="en-US" altLang="zh-CN" sz="26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600" dirty="0"/>
              <a:t>明确各字段、各数据之间的关联关系</a:t>
            </a:r>
          </a:p>
        </p:txBody>
      </p:sp>
    </p:spTree>
    <p:extLst>
      <p:ext uri="{BB962C8B-B14F-4D97-AF65-F5344CB8AC3E}">
        <p14:creationId xmlns:p14="http://schemas.microsoft.com/office/powerpoint/2010/main" val="4806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7</a:t>
            </a:fld>
            <a:endParaRPr 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D96D27-6EFF-424B-99EB-52F874FCC8B0}"/>
              </a:ext>
            </a:extLst>
          </p:cNvPr>
          <p:cNvSpPr txBox="1"/>
          <p:nvPr/>
        </p:nvSpPr>
        <p:spPr>
          <a:xfrm>
            <a:off x="164592" y="1370211"/>
            <a:ext cx="11512296" cy="13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      根据上述数据，和各字段的定义，思考如何关联实体，如何表征实体，明确实体类型、联系：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E25F7B-1BA2-4713-A42B-A5AE3ACD4431}"/>
              </a:ext>
            </a:extLst>
          </p:cNvPr>
          <p:cNvSpPr txBox="1"/>
          <p:nvPr/>
        </p:nvSpPr>
        <p:spPr>
          <a:xfrm>
            <a:off x="752164" y="2926241"/>
            <a:ext cx="113030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实体</a:t>
            </a:r>
            <a:r>
              <a:rPr lang="en-US" altLang="zh-CN" sz="2400" b="1" dirty="0">
                <a:sym typeface="Wingdings" panose="05000000000000000000" pitchFamily="2" charset="2"/>
              </a:rPr>
              <a:t>: </a:t>
            </a: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ym typeface="Wingdings" panose="05000000000000000000" pitchFamily="2" charset="2"/>
              </a:rPr>
              <a:t>车、事件、路</a:t>
            </a:r>
            <a:r>
              <a:rPr lang="en-US" altLang="zh-CN" sz="2400" dirty="0">
                <a:sym typeface="Wingdings" panose="05000000000000000000" pitchFamily="2" charset="2"/>
              </a:rPr>
              <a:t>)  </a:t>
            </a:r>
            <a:r>
              <a:rPr lang="en-US" altLang="zh-CN" sz="2400" b="1" dirty="0">
                <a:sym typeface="Wingdings" panose="05000000000000000000" pitchFamily="2" charset="2"/>
              </a:rPr>
              <a:t>OR</a:t>
            </a:r>
            <a:r>
              <a:rPr lang="en-US" altLang="zh-CN" sz="2400" dirty="0">
                <a:sym typeface="Wingdings" panose="05000000000000000000" pitchFamily="2" charset="2"/>
              </a:rPr>
              <a:t>  (</a:t>
            </a:r>
            <a:r>
              <a:rPr lang="zh-CN" altLang="en-US" sz="2400" dirty="0">
                <a:sym typeface="Wingdings" panose="05000000000000000000" pitchFamily="2" charset="2"/>
              </a:rPr>
              <a:t>人、事件、路、车</a:t>
            </a:r>
            <a:r>
              <a:rPr lang="en-US" altLang="zh-CN" sz="2400" dirty="0">
                <a:sym typeface="Wingdings" panose="05000000000000000000" pitchFamily="2" charset="2"/>
              </a:rPr>
              <a:t>)   </a:t>
            </a:r>
            <a:r>
              <a:rPr lang="zh-CN" altLang="en-US" sz="2400" dirty="0">
                <a:sym typeface="Wingdings" panose="05000000000000000000" pitchFamily="2" charset="2"/>
              </a:rPr>
              <a:t>？？？；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属性</a:t>
            </a:r>
            <a:r>
              <a:rPr lang="zh-CN" altLang="en-US" sz="2400" dirty="0"/>
              <a:t>： 如何根据已有信息和数据表征实体？以达到分析事故致因的目的   ？？？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联系</a:t>
            </a:r>
            <a:r>
              <a:rPr lang="zh-CN" altLang="en-US" sz="2400" dirty="0"/>
              <a:t>：实体与实体具备什么样的关系或数据查询逻辑？？？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键</a:t>
            </a:r>
            <a:r>
              <a:rPr lang="zh-CN" altLang="en-US" sz="2400" dirty="0"/>
              <a:t>：将哪些字段设计为键？（事件编号、车辆编号、道路编号？？？）</a:t>
            </a:r>
          </a:p>
        </p:txBody>
      </p:sp>
    </p:spTree>
    <p:extLst>
      <p:ext uri="{BB962C8B-B14F-4D97-AF65-F5344CB8AC3E}">
        <p14:creationId xmlns:p14="http://schemas.microsoft.com/office/powerpoint/2010/main" val="220287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8</a:t>
            </a:fld>
            <a:endParaRPr 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090046-F6F9-4E69-A98B-C24C820BEA35}"/>
              </a:ext>
            </a:extLst>
          </p:cNvPr>
          <p:cNvSpPr/>
          <p:nvPr/>
        </p:nvSpPr>
        <p:spPr>
          <a:xfrm>
            <a:off x="1776164" y="2503772"/>
            <a:ext cx="8639671" cy="1656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尝试编写并手动绘制</a:t>
            </a:r>
            <a:r>
              <a:rPr lang="en-US" altLang="zh-CN" sz="3600" b="1" dirty="0">
                <a:latin typeface="+mn-ea"/>
                <a:cs typeface="+mn-ea"/>
                <a:sym typeface="+mn-lt"/>
              </a:rPr>
              <a:t>E/R</a:t>
            </a:r>
            <a:r>
              <a:rPr lang="zh-CN" altLang="en-US" sz="3600" b="1" dirty="0">
                <a:latin typeface="+mn-ea"/>
                <a:cs typeface="+mn-ea"/>
                <a:sym typeface="+mn-lt"/>
              </a:rPr>
              <a:t>图，并写出关系模式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71E53E-F819-43E0-8C6D-C63945102C54}"/>
              </a:ext>
            </a:extLst>
          </p:cNvPr>
          <p:cNvSpPr txBox="1"/>
          <p:nvPr/>
        </p:nvSpPr>
        <p:spPr>
          <a:xfrm>
            <a:off x="6854525" y="3468131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(15 min) 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036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9CAC-CEB5-48AA-B01A-DCF5513B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2 E/R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图及数据关系模型设计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67AA2-55F8-4B42-85A9-DA02378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>
                <a:latin typeface="+mn-ea"/>
              </a:rPr>
              <a:t>3/21/2024</a:t>
            </a:fld>
            <a:endParaRPr lang="en-US" dirty="0">
              <a:latin typeface="+mn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75A0-F742-415B-A229-BA1E2CD7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ea"/>
              </a:rPr>
              <a:t>Transportation Big Data Analytics</a:t>
            </a:r>
            <a:endParaRPr lang="en-US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E036-9E95-4B5E-93D2-DBE3753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+mn-ea"/>
              </a:rPr>
              <a:pPr/>
              <a:t>9</a:t>
            </a:fld>
            <a:endParaRPr 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944F-F6D9-4A0A-8D36-E97F96759691}"/>
              </a:ext>
            </a:extLst>
          </p:cNvPr>
          <p:cNvSpPr txBox="1"/>
          <p:nvPr/>
        </p:nvSpPr>
        <p:spPr>
          <a:xfrm>
            <a:off x="836630" y="1408176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  事件关系假设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38D987-957A-4111-A88E-E58EDC279DFA}"/>
              </a:ext>
            </a:extLst>
          </p:cNvPr>
          <p:cNvSpPr/>
          <p:nvPr/>
        </p:nvSpPr>
        <p:spPr>
          <a:xfrm>
            <a:off x="1681387" y="2256823"/>
            <a:ext cx="9518904" cy="260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  事故可能涉及多辆车，但车辆只会涉及到一次事故。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  每条道路可以有多个事故记录，但一个事故不会发生在多条路上。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  每位司机拥有一辆车，每辆车只有一个车主。</a:t>
            </a:r>
          </a:p>
        </p:txBody>
      </p:sp>
    </p:spTree>
    <p:extLst>
      <p:ext uri="{BB962C8B-B14F-4D97-AF65-F5344CB8AC3E}">
        <p14:creationId xmlns:p14="http://schemas.microsoft.com/office/powerpoint/2010/main" val="2199083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15064</TotalTime>
  <Words>741</Words>
  <Application>Microsoft Office PowerPoint</Application>
  <PresentationFormat>宽屏</PresentationFormat>
  <Paragraphs>165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微软雅黑</vt:lpstr>
      <vt:lpstr>Arial</vt:lpstr>
      <vt:lpstr>Calibri</vt:lpstr>
      <vt:lpstr>Times New Roman</vt:lpstr>
      <vt:lpstr>Wingdings</vt:lpstr>
      <vt:lpstr>Retrospect</vt:lpstr>
      <vt:lpstr>SQL数据库设计</vt:lpstr>
      <vt:lpstr>1 数据库设计实验简介</vt:lpstr>
      <vt:lpstr>1 数据库设计实验简介</vt:lpstr>
      <vt:lpstr>1 数据库设计实验简介</vt:lpstr>
      <vt:lpstr>1 数据库设计实验简介</vt:lpstr>
      <vt:lpstr>1 数据库设计实验简介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2 E/R图及数据关系模型设计</vt:lpstr>
      <vt:lpstr>3 数据库设计</vt:lpstr>
      <vt:lpstr>3 数据库设计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  <vt:lpstr>4 数据库查询及事件致因分析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bing liu</cp:lastModifiedBy>
  <cp:revision>310</cp:revision>
  <dcterms:created xsi:type="dcterms:W3CDTF">2016-12-05T18:51:00Z</dcterms:created>
  <dcterms:modified xsi:type="dcterms:W3CDTF">2024-03-21T05:04:56Z</dcterms:modified>
</cp:coreProperties>
</file>