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25"/>
  </p:notesMasterIdLst>
  <p:sldIdLst>
    <p:sldId id="256" r:id="rId2"/>
    <p:sldId id="339" r:id="rId3"/>
    <p:sldId id="342" r:id="rId4"/>
    <p:sldId id="343" r:id="rId5"/>
    <p:sldId id="344" r:id="rId6"/>
    <p:sldId id="345" r:id="rId7"/>
    <p:sldId id="365" r:id="rId8"/>
    <p:sldId id="366" r:id="rId9"/>
    <p:sldId id="367" r:id="rId10"/>
    <p:sldId id="368" r:id="rId11"/>
    <p:sldId id="369" r:id="rId12"/>
    <p:sldId id="370" r:id="rId13"/>
    <p:sldId id="346" r:id="rId14"/>
    <p:sldId id="347" r:id="rId15"/>
    <p:sldId id="348" r:id="rId16"/>
    <p:sldId id="349" r:id="rId17"/>
    <p:sldId id="351" r:id="rId18"/>
    <p:sldId id="352" r:id="rId19"/>
    <p:sldId id="360" r:id="rId20"/>
    <p:sldId id="353" r:id="rId21"/>
    <p:sldId id="354" r:id="rId22"/>
    <p:sldId id="355" r:id="rId23"/>
    <p:sldId id="35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EC7434-3DE1-4BAD-A10E-6845105410B1}">
          <p14:sldIdLst>
            <p14:sldId id="256"/>
            <p14:sldId id="339"/>
          </p14:sldIdLst>
        </p14:section>
        <p14:section name="无标题节" id="{F6399732-318E-4D56-B91D-048C95C6C22C}">
          <p14:sldIdLst>
            <p14:sldId id="342"/>
            <p14:sldId id="343"/>
            <p14:sldId id="344"/>
            <p14:sldId id="345"/>
            <p14:sldId id="365"/>
            <p14:sldId id="366"/>
            <p14:sldId id="367"/>
            <p14:sldId id="368"/>
            <p14:sldId id="369"/>
            <p14:sldId id="370"/>
            <p14:sldId id="346"/>
            <p14:sldId id="347"/>
            <p14:sldId id="348"/>
            <p14:sldId id="349"/>
            <p14:sldId id="351"/>
            <p14:sldId id="352"/>
            <p14:sldId id="360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00FF"/>
    <a:srgbClr val="FF00FF"/>
    <a:srgbClr val="128989"/>
    <a:srgbClr val="FF43A1"/>
    <a:srgbClr val="FFFFFF"/>
    <a:srgbClr val="FF6803"/>
    <a:srgbClr val="F7A209"/>
    <a:srgbClr val="FF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1" autoAdjust="0"/>
    <p:restoredTop sz="95441" autoAdjust="0"/>
  </p:normalViewPr>
  <p:slideViewPr>
    <p:cSldViewPr snapToGrid="0">
      <p:cViewPr varScale="1">
        <p:scale>
          <a:sx n="99" d="100"/>
          <a:sy n="99" d="100"/>
        </p:scale>
        <p:origin x="75" y="42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82C-5BA8-4300-A740-CA47E73D5437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CC-F1ED-4684-B948-A26D043D26B0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FA0D-27E6-4A81-AC42-934487C687AD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50507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006A-0063-4FD2-A9F8-80D9BD990C3F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EAB-E0DB-4226-A2F5-C3125EE518E7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838B-E0E3-482E-B288-D6A336C5CB5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BF-06A4-4E79-B349-38C4602FA44E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FC02-4CC6-4477-A907-96B412508B2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301C8-46A6-4F23-82A7-C89D7FDC9B2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77F8-CECF-462C-9E87-97DD2CF11F2B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2767"/>
            <a:ext cx="10058400" cy="5078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0855B-983E-4DAC-B2AC-6EB9FD5BBE41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507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2468" y="1163782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vidia.com/Download/index.aspx?lang=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  <a:t>神经网络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PyTorch</a:t>
            </a:r>
            <a:endParaRPr 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Transportation Big Data Analytics</a:t>
            </a:r>
          </a:p>
          <a:p>
            <a:r>
              <a:rPr lang="en-US" altLang="zh-CN" dirty="0" err="1">
                <a:latin typeface="+mn-lt"/>
                <a:cs typeface="+mn-ea"/>
                <a:sym typeface="+mn-lt"/>
              </a:rPr>
              <a:t>Xiaolei</a:t>
            </a:r>
            <a:r>
              <a:rPr lang="en-US" altLang="zh-CN" dirty="0">
                <a:latin typeface="+mn-lt"/>
                <a:cs typeface="+mn-ea"/>
                <a:sym typeface="+mn-lt"/>
              </a:rPr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</a:t>
            </a:r>
            <a:r>
              <a:rPr lang="en-US" altLang="zh-CN" dirty="0"/>
              <a:t>reshape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49805-0524-486F-83E8-C9FC03DB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05" y="2127182"/>
            <a:ext cx="6853317" cy="34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 err="1"/>
              <a:t>himmelblau</a:t>
            </a:r>
            <a:r>
              <a:rPr lang="zh-CN" altLang="en-US" dirty="0"/>
              <a:t>函数（求极小值）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1EBA8B-582D-4643-8EC5-12B29528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7" y="1813311"/>
            <a:ext cx="5062014" cy="7885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85135C-0285-446B-A13C-6E0D0F28243A}"/>
              </a:ext>
            </a:extLst>
          </p:cNvPr>
          <p:cNvSpPr txBox="1"/>
          <p:nvPr/>
        </p:nvSpPr>
        <p:spPr>
          <a:xfrm>
            <a:off x="1233638" y="2660851"/>
            <a:ext cx="35553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import numpy as np</a:t>
            </a:r>
          </a:p>
          <a:p>
            <a:r>
              <a:rPr lang="zh-CN" altLang="en-US" sz="1000" dirty="0"/>
              <a:t>import matplotlib.pyplot as plt</a:t>
            </a:r>
          </a:p>
          <a:p>
            <a:endParaRPr lang="zh-CN" altLang="en-US" sz="1000" dirty="0"/>
          </a:p>
          <a:p>
            <a:endParaRPr lang="zh-CN" altLang="en-US" sz="1000" dirty="0"/>
          </a:p>
          <a:p>
            <a:r>
              <a:rPr lang="zh-CN" altLang="en-US" sz="1000" dirty="0"/>
              <a:t>def himmelblau(x):</a:t>
            </a:r>
          </a:p>
          <a:p>
            <a:r>
              <a:rPr lang="zh-CN" altLang="en-US" sz="1000" dirty="0"/>
              <a:t>    return (x[0] ** 2 + x[1] - 11) ** 2 + (x[0] + x[1] ** 2 - 7) ** 2</a:t>
            </a:r>
          </a:p>
          <a:p>
            <a:endParaRPr lang="zh-CN" altLang="en-US" sz="1000" dirty="0"/>
          </a:p>
          <a:p>
            <a:r>
              <a:rPr lang="zh-CN" altLang="en-US" sz="1000" dirty="0"/>
              <a:t>x=np.arange(-6,6,0.1)</a:t>
            </a:r>
          </a:p>
          <a:p>
            <a:r>
              <a:rPr lang="zh-CN" altLang="en-US" sz="1000" dirty="0"/>
              <a:t>y=np.arange(-6,6,0.1)</a:t>
            </a:r>
          </a:p>
          <a:p>
            <a:r>
              <a:rPr lang="zh-CN" altLang="en-US" sz="1000" dirty="0"/>
              <a:t>print('x,y range:',x.shape,y.shape)</a:t>
            </a:r>
          </a:p>
          <a:p>
            <a:r>
              <a:rPr lang="zh-CN" altLang="en-US" sz="1000" dirty="0"/>
              <a:t>X,Y=np.meshgrid(x,y)</a:t>
            </a:r>
          </a:p>
          <a:p>
            <a:r>
              <a:rPr lang="zh-CN" altLang="en-US" sz="1000" dirty="0"/>
              <a:t>print('X Y maps:',X.shape,Y.shape)</a:t>
            </a:r>
          </a:p>
          <a:p>
            <a:r>
              <a:rPr lang="zh-CN" altLang="en-US" sz="1000" dirty="0"/>
              <a:t>Z=himmelblau([X,Y])</a:t>
            </a:r>
          </a:p>
          <a:p>
            <a:endParaRPr lang="zh-CN" altLang="en-US" sz="1000" dirty="0"/>
          </a:p>
          <a:p>
            <a:r>
              <a:rPr lang="zh-CN" altLang="en-US" sz="1000" dirty="0"/>
              <a:t>fig=plt.figure('himmelblau')</a:t>
            </a:r>
          </a:p>
          <a:p>
            <a:r>
              <a:rPr lang="zh-CN" altLang="en-US" sz="1000" dirty="0"/>
              <a:t>ax=fig.add_subplot(projection='3d')</a:t>
            </a:r>
          </a:p>
          <a:p>
            <a:r>
              <a:rPr lang="zh-CN" altLang="en-US" sz="1000" dirty="0"/>
              <a:t>ax.plot_surface(X,Y,Z,cmap='RdYlBu')</a:t>
            </a:r>
          </a:p>
          <a:p>
            <a:r>
              <a:rPr lang="zh-CN" altLang="en-US" sz="1000" dirty="0"/>
              <a:t>ax.view_init(60,-30)</a:t>
            </a:r>
          </a:p>
          <a:p>
            <a:r>
              <a:rPr lang="zh-CN" altLang="en-US" sz="1000" dirty="0"/>
              <a:t>ax.set_xlabel('x')</a:t>
            </a:r>
          </a:p>
          <a:p>
            <a:r>
              <a:rPr lang="zh-CN" altLang="en-US" sz="1000" dirty="0"/>
              <a:t>ax.set_ylabel('y')</a:t>
            </a:r>
          </a:p>
          <a:p>
            <a:r>
              <a:rPr lang="zh-CN" altLang="en-US" sz="1000" dirty="0"/>
              <a:t>plt.show()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1F377-2BF5-4D94-B313-C32E9D2D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28" y="1222767"/>
            <a:ext cx="4974655" cy="48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梯度下降（反向传播）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85135C-0285-446B-A13C-6E0D0F28243A}"/>
              </a:ext>
            </a:extLst>
          </p:cNvPr>
          <p:cNvSpPr txBox="1"/>
          <p:nvPr/>
        </p:nvSpPr>
        <p:spPr>
          <a:xfrm>
            <a:off x="1233638" y="2141087"/>
            <a:ext cx="461852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x = </a:t>
            </a:r>
            <a:r>
              <a:rPr lang="en-US" altLang="zh-CN" sz="1600" dirty="0" err="1"/>
              <a:t>torch.tensor</a:t>
            </a:r>
            <a:r>
              <a:rPr lang="en-US" altLang="zh-CN" sz="1600" dirty="0"/>
              <a:t>([0., 0.], </a:t>
            </a:r>
            <a:r>
              <a:rPr lang="en-US" altLang="zh-CN" sz="1600" dirty="0" err="1"/>
              <a:t>requires_grad</a:t>
            </a:r>
            <a:r>
              <a:rPr lang="en-US" altLang="zh-CN" sz="1600" dirty="0"/>
              <a:t>=True)</a:t>
            </a:r>
          </a:p>
          <a:p>
            <a:r>
              <a:rPr lang="en-US" altLang="zh-CN" sz="1600" dirty="0"/>
              <a:t>optimizer = </a:t>
            </a:r>
            <a:r>
              <a:rPr lang="en-US" altLang="zh-CN" sz="1600" dirty="0" err="1"/>
              <a:t>torch.optim.SGD</a:t>
            </a:r>
            <a:r>
              <a:rPr lang="en-US" altLang="zh-CN" sz="1600" dirty="0"/>
              <a:t>([x], </a:t>
            </a:r>
            <a:r>
              <a:rPr lang="en-US" altLang="zh-CN" sz="1600" dirty="0" err="1"/>
              <a:t>lr</a:t>
            </a:r>
            <a:r>
              <a:rPr lang="en-US" altLang="zh-CN" sz="1600" dirty="0"/>
              <a:t>=1e-3)</a:t>
            </a:r>
          </a:p>
          <a:p>
            <a:r>
              <a:rPr lang="en-US" altLang="zh-CN" sz="1600" dirty="0"/>
              <a:t>for step in range(20000):</a:t>
            </a:r>
          </a:p>
          <a:p>
            <a:r>
              <a:rPr lang="en-US" altLang="zh-CN" sz="1600" dirty="0"/>
              <a:t>    pred = </a:t>
            </a:r>
            <a:r>
              <a:rPr lang="en-US" altLang="zh-CN" sz="1600" dirty="0" err="1"/>
              <a:t>himmelblau</a:t>
            </a:r>
            <a:r>
              <a:rPr lang="en-US" altLang="zh-CN" sz="1600" dirty="0"/>
              <a:t>(x)  # </a:t>
            </a:r>
            <a:r>
              <a:rPr lang="zh-CN" altLang="en-US" sz="1600" dirty="0"/>
              <a:t>得到预测值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optimizer.zero_grad</a:t>
            </a:r>
            <a:r>
              <a:rPr lang="en-US" altLang="zh-CN" sz="1600" dirty="0"/>
              <a:t>()  # </a:t>
            </a:r>
            <a:r>
              <a:rPr lang="zh-CN" altLang="en-US" sz="1600" dirty="0"/>
              <a:t>梯度清零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pred.backward</a:t>
            </a:r>
            <a:r>
              <a:rPr lang="en-US" altLang="zh-CN" sz="1600" dirty="0"/>
              <a:t>()  # </a:t>
            </a:r>
            <a:r>
              <a:rPr lang="zh-CN" altLang="en-US" sz="1600" dirty="0"/>
              <a:t>计算梯度大小，记录在参数的属性里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optimizer.step</a:t>
            </a:r>
            <a:r>
              <a:rPr lang="en-US" altLang="zh-CN" sz="1600" dirty="0"/>
              <a:t>()  # </a:t>
            </a:r>
            <a:r>
              <a:rPr lang="zh-CN" altLang="en-US" sz="1600" dirty="0"/>
              <a:t>根据之前定义的优化器更新梯度大小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if step % 2000 == 0:</a:t>
            </a:r>
          </a:p>
          <a:p>
            <a:r>
              <a:rPr lang="en-US" altLang="zh-CN" sz="1600" dirty="0"/>
              <a:t>        print('step {}: x={}, f(x)={}'</a:t>
            </a:r>
          </a:p>
          <a:p>
            <a:r>
              <a:rPr lang="en-US" altLang="zh-CN" sz="1600" dirty="0"/>
              <a:t>              .format(step, </a:t>
            </a:r>
            <a:r>
              <a:rPr lang="en-US" altLang="zh-CN" sz="1600" dirty="0" err="1"/>
              <a:t>x.tolist</a:t>
            </a:r>
            <a:r>
              <a:rPr lang="en-US" altLang="zh-CN" sz="1600" dirty="0"/>
              <a:t>(), </a:t>
            </a:r>
            <a:r>
              <a:rPr lang="en-US" altLang="zh-CN" sz="1600" dirty="0" err="1"/>
              <a:t>pred.item</a:t>
            </a:r>
            <a:r>
              <a:rPr lang="en-US" altLang="zh-CN" sz="1600" dirty="0"/>
              <a:t>()))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4D8802-A7F7-490D-A532-F783535B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43" y="1944304"/>
            <a:ext cx="5504323" cy="16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84" y="1450429"/>
            <a:ext cx="5441396" cy="46092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交通状态的预测是智能交通系统当中的基本问题之一，对于缓解城市交通拥堵、车辆优化与调度等都有着帮助。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交通状态来自于道路上的交通状态检测器（例如：地感线圈、摄像头、浮动车等），这些检测器实时采集对应路段的交通状态（例如：速度、车流量、车头时距等）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交通状态的复杂多变，我们通常将一个时间片内的交通状态进行集计分析，例如计算五分钟内速度的平均值作为这一时间片内的速度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我们将使用由北京市浮动车采集的北京北二环路段的速度数据 ，实现基于人工神经网络的交通速度预测。原始数据按照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分钟为单位进行了集计处理，总跨度为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天，所以共包含了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60/5×24×5=1440 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行；数据共包括了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列，代表了选择的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个路段（按照由西向东的顺序）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13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846FDE-E55D-4F5F-BD36-6FE4BEB09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4183" y="1863408"/>
            <a:ext cx="4726428" cy="36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选取一个检测器，按照时间顺序对速度作图，可以看出交通速度数据具有周期性的特点；同时，交通速度数据经常产生猛烈的变化，这对准确的预测带来了挑战。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我们将使用前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个时间片（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分钟）的交通状态作为输入，预测后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个时间片（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分钟）的交通状态作为输出。显然，这是一个典型的</a:t>
            </a:r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时间序列自回归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预测问题。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14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9155FC-4DAB-4A17-B38D-5D6C76B3A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7954" y="2890684"/>
            <a:ext cx="5917052" cy="31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让我们先从简单的全连接神经网络开始，实现基础的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训练流程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首先是导入基本的软件包：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D8B9F7-19B0-466F-8370-9D661762E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543422"/>
            <a:ext cx="5409708" cy="25485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matplotlib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pyplot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torch.nn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torch.nn.functional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torch.optim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Adam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torch.utils.data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655778" y="2643014"/>
            <a:ext cx="4636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经典的数据分析库：</a:t>
            </a:r>
            <a:r>
              <a:rPr lang="en-US" altLang="zh-CN" sz="1600" dirty="0"/>
              <a:t>pandas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matplotlib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949CBE-C2CF-4045-825D-9CD05EEF552E}"/>
              </a:ext>
            </a:extLst>
          </p:cNvPr>
          <p:cNvSpPr txBox="1"/>
          <p:nvPr/>
        </p:nvSpPr>
        <p:spPr>
          <a:xfrm>
            <a:off x="6655778" y="3204696"/>
            <a:ext cx="4636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CN" sz="1600" dirty="0"/>
              <a:t>torch</a:t>
            </a:r>
            <a:r>
              <a:rPr lang="zh-CN" altLang="en-US" sz="1600" dirty="0"/>
              <a:t>是主体模块，</a:t>
            </a:r>
            <a:r>
              <a:rPr lang="en-US" altLang="zh-CN" sz="1600" dirty="0" err="1"/>
              <a:t>torch.nn</a:t>
            </a:r>
            <a:r>
              <a:rPr lang="zh-CN" altLang="en-US" sz="1600" dirty="0"/>
              <a:t>包含了大部分网络层，</a:t>
            </a:r>
            <a:r>
              <a:rPr lang="en-US" altLang="zh-CN" sz="1600" dirty="0" err="1"/>
              <a:t>torch.nn.functional</a:t>
            </a:r>
            <a:r>
              <a:rPr lang="zh-CN" altLang="en-US" sz="1600" dirty="0"/>
              <a:t>包含了函数化网络</a:t>
            </a:r>
            <a:endParaRPr lang="en-US" altLang="zh-CN" sz="1600" dirty="0"/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en-US" sz="1600" dirty="0"/>
              <a:t>注意这个约定俗成的导入方法和缩写，推荐大家遵守</a:t>
            </a:r>
            <a:endParaRPr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528BE8-2C1A-4834-9D01-E0CC0402771E}"/>
              </a:ext>
            </a:extLst>
          </p:cNvPr>
          <p:cNvSpPr txBox="1"/>
          <p:nvPr/>
        </p:nvSpPr>
        <p:spPr>
          <a:xfrm>
            <a:off x="6655778" y="4505043"/>
            <a:ext cx="463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torch.optim</a:t>
            </a:r>
            <a:r>
              <a:rPr lang="en-US" altLang="zh-CN" sz="1600" dirty="0"/>
              <a:t> </a:t>
            </a:r>
            <a:r>
              <a:rPr lang="zh-CN" altLang="en-US" sz="1600" dirty="0"/>
              <a:t>中包含了有优化器，我们这次用</a:t>
            </a:r>
            <a:r>
              <a:rPr lang="en-US" altLang="zh-CN" sz="1600" dirty="0"/>
              <a:t>Adam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Torch.utils.data</a:t>
            </a:r>
            <a:r>
              <a:rPr lang="en-US" altLang="zh-CN" sz="1600" dirty="0"/>
              <a:t> </a:t>
            </a:r>
            <a:r>
              <a:rPr lang="zh-CN" altLang="en-US" sz="1600" dirty="0"/>
              <a:t>包含了数据读取划分的实用工具，我们这次用到</a:t>
            </a:r>
            <a:r>
              <a:rPr lang="en-US" altLang="zh-CN" sz="1600" dirty="0"/>
              <a:t>Dataset</a:t>
            </a:r>
            <a:r>
              <a:rPr lang="zh-CN" altLang="en-US" sz="1600" dirty="0"/>
              <a:t>构建数据集，</a:t>
            </a:r>
            <a:r>
              <a:rPr lang="en-US" altLang="zh-CN" sz="1600" dirty="0" err="1"/>
              <a:t>DataLoader</a:t>
            </a:r>
            <a:r>
              <a:rPr lang="zh-CN" altLang="en-US" sz="1600" dirty="0"/>
              <a:t>实现数据</a:t>
            </a:r>
            <a:r>
              <a:rPr lang="en-US" altLang="zh-CN" sz="1600" dirty="0"/>
              <a:t>batch</a:t>
            </a:r>
            <a:r>
              <a:rPr lang="zh-CN" altLang="en-US" sz="1600" dirty="0"/>
              <a:t>化训练，</a:t>
            </a:r>
            <a:r>
              <a:rPr lang="en-US" altLang="zh-CN" sz="1600" dirty="0"/>
              <a:t>Subset</a:t>
            </a:r>
            <a:r>
              <a:rPr lang="zh-CN" altLang="en-US" sz="1600" dirty="0"/>
              <a:t>实现数据集划分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2813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6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之后我们建立一个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TrafficDataset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类，用来读取和存储数据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693360" y="1986480"/>
            <a:ext cx="4636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我们的类需要继承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类的输入包含文件路径，输入时间片长度，输出时间片长度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使用</a:t>
            </a:r>
            <a:r>
              <a:rPr lang="en-US" altLang="zh-CN" sz="1200" dirty="0" err="1"/>
              <a:t>np.loadtxt</a:t>
            </a:r>
            <a:r>
              <a:rPr lang="zh-CN" altLang="en-US" sz="1200" dirty="0"/>
              <a:t>从文本中取数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tod</a:t>
            </a:r>
            <a:r>
              <a:rPr lang="zh-CN" altLang="en-US" sz="1200" dirty="0"/>
              <a:t>计算了时间在一天中的位置（</a:t>
            </a:r>
            <a:r>
              <a:rPr lang="en-US" altLang="zh-CN" sz="1200" dirty="0"/>
              <a:t>time of day</a:t>
            </a:r>
            <a:r>
              <a:rPr lang="zh-CN" altLang="en-US" sz="1200" dirty="0"/>
              <a:t>）并作为额外的输入和速度用</a:t>
            </a:r>
            <a:r>
              <a:rPr lang="en-US" altLang="zh-CN" sz="1200" dirty="0" err="1"/>
              <a:t>torch.stack</a:t>
            </a:r>
            <a:r>
              <a:rPr lang="zh-CN" altLang="en-US" sz="1200" dirty="0"/>
              <a:t>合并在一起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这个循环构建了输入和输出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类必须实现</a:t>
            </a:r>
            <a:r>
              <a:rPr lang="en-US" altLang="zh-CN" sz="1200" dirty="0"/>
              <a:t>__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__</a:t>
            </a:r>
            <a:r>
              <a:rPr lang="zh-CN" altLang="en-US" sz="1200" dirty="0"/>
              <a:t>方法，对应了使用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()</a:t>
            </a:r>
            <a:r>
              <a:rPr lang="zh-CN" altLang="en-US" sz="1200" dirty="0"/>
              <a:t>获得长度；这里直接返回输入第</a:t>
            </a:r>
            <a:r>
              <a:rPr lang="en-US" altLang="zh-CN" sz="1200" dirty="0"/>
              <a:t>0</a:t>
            </a:r>
            <a:r>
              <a:rPr lang="zh-CN" altLang="en-US" sz="1200" dirty="0"/>
              <a:t>维的长度即可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继承</a:t>
            </a:r>
            <a:r>
              <a:rPr lang="en-US" altLang="zh-CN" sz="1200" dirty="0"/>
              <a:t>Dataset</a:t>
            </a:r>
            <a:r>
              <a:rPr lang="zh-CN" altLang="en-US" sz="1200" dirty="0"/>
              <a:t>类必须实现</a:t>
            </a:r>
            <a:r>
              <a:rPr lang="en-US" altLang="zh-CN" sz="1200" dirty="0"/>
              <a:t>__</a:t>
            </a:r>
            <a:r>
              <a:rPr lang="en-US" altLang="zh-CN" sz="1200" dirty="0" err="1"/>
              <a:t>getitem</a:t>
            </a:r>
            <a:r>
              <a:rPr lang="en-US" altLang="zh-CN" sz="1200" dirty="0"/>
              <a:t>__</a:t>
            </a:r>
            <a:r>
              <a:rPr lang="zh-CN" altLang="en-US" sz="1200" dirty="0"/>
              <a:t>方法，对应了使用</a:t>
            </a:r>
            <a:r>
              <a:rPr lang="en-US" altLang="zh-CN" sz="1200" dirty="0"/>
              <a:t>[]</a:t>
            </a:r>
            <a:r>
              <a:rPr lang="zh-CN" altLang="en-US" sz="1200" dirty="0"/>
              <a:t>取数或切片；这里返回两个值，</a:t>
            </a:r>
            <a:r>
              <a:rPr lang="en-US" altLang="zh-CN" sz="1200" dirty="0"/>
              <a:t>x</a:t>
            </a:r>
            <a:r>
              <a:rPr lang="zh-CN" altLang="en-US" sz="1200" dirty="0"/>
              <a:t>和</a:t>
            </a:r>
            <a:r>
              <a:rPr lang="en-US" altLang="zh-CN" sz="1200" dirty="0"/>
              <a:t>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18DF9D-27D9-4933-B1A6-6B99C14B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47" y="1939285"/>
            <a:ext cx="5415608" cy="40099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TrafficDataset(Dataset):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x_offset=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y_offset=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._path =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df = torch.from_numpy(np.loadtxt(path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=np.float32))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torch.arange(df.shape[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%=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tod = tod.float() / 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tod.reshape(-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tod = tod.expand(df.shape)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df = torch.stack([df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tod]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(df)-x_offset-y_offset):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x = df[i:i+x_offset]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y = df[i+x_offset:i+x_offset+y_offset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xs.append(x)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ys.append(y)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 = torch.stack(xs)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.y_data = torch.stack(ys)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__len__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.x_data.shape[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__getitem__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.x_data[item]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.y_data[item]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35F246-87F5-49B4-979A-0EA874920673}"/>
              </a:ext>
            </a:extLst>
          </p:cNvPr>
          <p:cNvSpPr txBox="1"/>
          <p:nvPr/>
        </p:nvSpPr>
        <p:spPr>
          <a:xfrm>
            <a:off x="2740692" y="205297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127FEB-5ACA-4556-A3C2-B35D91B6B5A2}"/>
              </a:ext>
            </a:extLst>
          </p:cNvPr>
          <p:cNvSpPr txBox="1"/>
          <p:nvPr/>
        </p:nvSpPr>
        <p:spPr>
          <a:xfrm>
            <a:off x="4318990" y="22376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7AB493-E10A-4802-B633-E1CCAD6DD870}"/>
              </a:ext>
            </a:extLst>
          </p:cNvPr>
          <p:cNvSpPr txBox="1"/>
          <p:nvPr/>
        </p:nvSpPr>
        <p:spPr>
          <a:xfrm>
            <a:off x="5923394" y="2491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724023-F19D-4F0A-B5E7-9198674097C8}"/>
              </a:ext>
            </a:extLst>
          </p:cNvPr>
          <p:cNvSpPr txBox="1"/>
          <p:nvPr/>
        </p:nvSpPr>
        <p:spPr>
          <a:xfrm>
            <a:off x="950997" y="304732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487FB5-C5F7-470F-BA0A-1E4D3D9863D2}"/>
              </a:ext>
            </a:extLst>
          </p:cNvPr>
          <p:cNvSpPr txBox="1"/>
          <p:nvPr/>
        </p:nvSpPr>
        <p:spPr>
          <a:xfrm>
            <a:off x="4189743" y="3754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C6B10D-FBB3-4340-B501-45B714203801}"/>
              </a:ext>
            </a:extLst>
          </p:cNvPr>
          <p:cNvSpPr txBox="1"/>
          <p:nvPr/>
        </p:nvSpPr>
        <p:spPr>
          <a:xfrm>
            <a:off x="2333415" y="481029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D5828B-4D12-491D-B5D0-7E80FAC1ACF3}"/>
              </a:ext>
            </a:extLst>
          </p:cNvPr>
          <p:cNvSpPr txBox="1"/>
          <p:nvPr/>
        </p:nvSpPr>
        <p:spPr>
          <a:xfrm>
            <a:off x="2943777" y="527421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0985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427889" y="2351605"/>
            <a:ext cx="46368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实例化我们的类，传入数据文件路径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按照</a:t>
            </a:r>
            <a:r>
              <a:rPr lang="en-US" altLang="zh-CN" sz="1200" dirty="0"/>
              <a:t>60%</a:t>
            </a:r>
            <a:r>
              <a:rPr lang="zh-CN" altLang="en-US" sz="1200" dirty="0"/>
              <a:t>、</a:t>
            </a:r>
            <a:r>
              <a:rPr lang="en-US" altLang="zh-CN" sz="1200" dirty="0"/>
              <a:t>20%</a:t>
            </a:r>
            <a:r>
              <a:rPr lang="zh-CN" altLang="en-US" sz="1200" dirty="0"/>
              <a:t>、</a:t>
            </a:r>
            <a:r>
              <a:rPr lang="en-US" altLang="zh-CN" sz="1200" dirty="0"/>
              <a:t>20%</a:t>
            </a:r>
            <a:r>
              <a:rPr lang="zh-CN" altLang="en-US" sz="1200" dirty="0"/>
              <a:t>划分训练集、验证集、测试集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定义</a:t>
            </a:r>
            <a:r>
              <a:rPr lang="en-US" altLang="zh-CN" sz="1200" dirty="0" err="1"/>
              <a:t>DataLoader</a:t>
            </a:r>
            <a:r>
              <a:rPr lang="zh-CN" altLang="en-US" sz="1200" dirty="0"/>
              <a:t>对象，参数含义</a:t>
            </a:r>
            <a:r>
              <a:rPr lang="en-US" altLang="zh-CN" sz="1200" dirty="0" err="1"/>
              <a:t>batch_size</a:t>
            </a:r>
            <a:r>
              <a:rPr lang="zh-CN" altLang="en-US" sz="1200" dirty="0"/>
              <a:t>代表了一个</a:t>
            </a:r>
            <a:r>
              <a:rPr lang="en-US" altLang="zh-CN" sz="1200" dirty="0"/>
              <a:t>batch</a:t>
            </a:r>
            <a:r>
              <a:rPr lang="zh-CN" altLang="en-US" sz="1200" dirty="0"/>
              <a:t>的大小，</a:t>
            </a:r>
            <a:r>
              <a:rPr lang="en-US" altLang="zh-CN" sz="1200" dirty="0"/>
              <a:t>shuffle</a:t>
            </a:r>
            <a:r>
              <a:rPr lang="zh-CN" altLang="en-US" sz="1200" dirty="0"/>
              <a:t>代表了是否打乱数据顺序。（</a:t>
            </a:r>
            <a:r>
              <a:rPr lang="zh-CN" altLang="en-US" sz="1200" b="1" dirty="0">
                <a:solidFill>
                  <a:srgbClr val="FF0000"/>
                </a:solidFill>
              </a:rPr>
              <a:t>最终我们的输入格式为</a:t>
            </a: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12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21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zh-CN" altLang="en-US" sz="1200" b="1" dirty="0">
                <a:solidFill>
                  <a:srgbClr val="FF0000"/>
                </a:solidFill>
              </a:rPr>
              <a:t>；输出为</a:t>
            </a: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6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21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根据</a:t>
            </a:r>
            <a:r>
              <a:rPr lang="af-ZA" altLang="zh-CN" sz="1200" dirty="0"/>
              <a:t>torch.cuda.is_available(</a:t>
            </a:r>
            <a:r>
              <a:rPr lang="en-US" altLang="zh-CN" sz="1200" dirty="0"/>
              <a:t>)</a:t>
            </a:r>
            <a:r>
              <a:rPr lang="zh-CN" altLang="en-US" sz="1200" dirty="0"/>
              <a:t>的结果，选择使用</a:t>
            </a:r>
            <a:r>
              <a:rPr lang="en-US" altLang="zh-CN" sz="1200" dirty="0"/>
              <a:t>CPU</a:t>
            </a:r>
            <a:r>
              <a:rPr lang="zh-CN" altLang="en-US" sz="1200" dirty="0"/>
              <a:t>或</a:t>
            </a:r>
            <a:r>
              <a:rPr lang="en-US" altLang="zh-CN" sz="1200" dirty="0"/>
              <a:t>GPU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6EE3CA-4E17-4733-9967-87A0805A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26" y="2052975"/>
            <a:ext cx="5159528" cy="30152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 = TrafficDataset(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"traffic_speed_chap12&amp;13.csv"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train_len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 *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val_len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 *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(train_len))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(train_len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val_len))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test_data = Subset(data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(val_len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(data)))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datashape(batchsize, seq_len: 12, sensor_len: 21, size:2)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 = DataLoader(train_data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 = DataLoader(val_data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test_loader = DataLoader(test_data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 = torch.device(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"cuda"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torch.cuda.is_available()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"cpu"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9A44A7-07A4-4425-9597-F8DAD77C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14456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初始化数据集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B8A707-FD55-4BF9-B886-BF14E8B7380E}"/>
              </a:ext>
            </a:extLst>
          </p:cNvPr>
          <p:cNvSpPr txBox="1"/>
          <p:nvPr/>
        </p:nvSpPr>
        <p:spPr>
          <a:xfrm>
            <a:off x="4542503" y="235160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FD8CFF-8DBF-4206-8A1C-C52FA7A22DC4}"/>
              </a:ext>
            </a:extLst>
          </p:cNvPr>
          <p:cNvSpPr txBox="1"/>
          <p:nvPr/>
        </p:nvSpPr>
        <p:spPr>
          <a:xfrm>
            <a:off x="4542502" y="294592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B1D8F1-4554-4AAF-9D5E-CC17E92D59BC}"/>
              </a:ext>
            </a:extLst>
          </p:cNvPr>
          <p:cNvSpPr txBox="1"/>
          <p:nvPr/>
        </p:nvSpPr>
        <p:spPr>
          <a:xfrm>
            <a:off x="5480498" y="375431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48BF51-6C06-43DA-AB23-744B81A0BE2C}"/>
              </a:ext>
            </a:extLst>
          </p:cNvPr>
          <p:cNvSpPr txBox="1"/>
          <p:nvPr/>
        </p:nvSpPr>
        <p:spPr>
          <a:xfrm>
            <a:off x="5587131" y="438321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79783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18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427889" y="2351605"/>
            <a:ext cx="4636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我们定义的类需要继承</a:t>
            </a:r>
            <a:r>
              <a:rPr lang="en-US" altLang="zh-CN" sz="1200" dirty="0" err="1"/>
              <a:t>nn.Module</a:t>
            </a:r>
            <a:r>
              <a:rPr lang="zh-CN" altLang="en-US" sz="1200" dirty="0"/>
              <a:t>类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使用</a:t>
            </a:r>
            <a:r>
              <a:rPr lang="en-US" altLang="zh-CN" sz="1200" dirty="0"/>
              <a:t>super(</a:t>
            </a:r>
            <a:r>
              <a:rPr lang="en-US" altLang="zh-CN" sz="1200" dirty="0" err="1"/>
              <a:t>DenseNet</a:t>
            </a:r>
            <a:r>
              <a:rPr lang="en-US" altLang="zh-CN" sz="1200" dirty="0"/>
              <a:t>, self).__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  <a:r>
              <a:rPr lang="zh-CN" altLang="en-US" sz="1200" dirty="0"/>
              <a:t>初始化父类，也可以简写为</a:t>
            </a:r>
            <a:r>
              <a:rPr lang="en-US" altLang="zh-CN" sz="1200" dirty="0"/>
              <a:t>super().__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定义一个全连接神经网络；使用</a:t>
            </a:r>
            <a:r>
              <a:rPr lang="en-US" altLang="zh-CN" sz="1200" dirty="0" err="1"/>
              <a:t>nn.Sequential</a:t>
            </a:r>
            <a:r>
              <a:rPr lang="en-US" altLang="zh-CN" sz="1200" dirty="0"/>
              <a:t>()</a:t>
            </a:r>
            <a:r>
              <a:rPr lang="zh-CN" altLang="en-US" sz="1200" dirty="0"/>
              <a:t>进行串联；神经网络分别是从</a:t>
            </a:r>
            <a:r>
              <a:rPr lang="en-US" altLang="zh-CN" sz="1200" dirty="0"/>
              <a:t>21</a:t>
            </a:r>
            <a:r>
              <a:rPr lang="zh-CN" altLang="en-US" sz="1200" dirty="0"/>
              <a:t>*</a:t>
            </a:r>
            <a:r>
              <a:rPr lang="en-US" altLang="zh-CN" sz="1200" dirty="0"/>
              <a:t>12</a:t>
            </a:r>
            <a:r>
              <a:rPr lang="zh-CN" altLang="en-US" sz="1200" dirty="0"/>
              <a:t>*</a:t>
            </a:r>
            <a:r>
              <a:rPr lang="en-US" altLang="zh-CN" sz="1200" dirty="0"/>
              <a:t>2</a:t>
            </a:r>
            <a:r>
              <a:rPr lang="zh-CN" altLang="en-US" sz="1200" dirty="0"/>
              <a:t>的输入到</a:t>
            </a:r>
            <a:r>
              <a:rPr lang="en-US" altLang="zh-CN" sz="1200" dirty="0"/>
              <a:t>64</a:t>
            </a:r>
            <a:r>
              <a:rPr lang="zh-CN" altLang="en-US" sz="1200" dirty="0"/>
              <a:t>维的全连接层，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激活函数层，</a:t>
            </a:r>
            <a:r>
              <a:rPr lang="en-US" altLang="zh-CN" sz="1200" dirty="0"/>
              <a:t>64</a:t>
            </a:r>
            <a:r>
              <a:rPr lang="zh-CN" altLang="en-US" sz="1200" dirty="0"/>
              <a:t>维到</a:t>
            </a:r>
            <a:r>
              <a:rPr lang="en-US" altLang="zh-CN" sz="1200" dirty="0"/>
              <a:t>64</a:t>
            </a:r>
            <a:r>
              <a:rPr lang="zh-CN" altLang="en-US" sz="1200" dirty="0"/>
              <a:t>维的全连接层，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激活函数，从</a:t>
            </a:r>
            <a:r>
              <a:rPr lang="en-US" altLang="zh-CN" sz="1200" dirty="0"/>
              <a:t>64</a:t>
            </a:r>
            <a:r>
              <a:rPr lang="zh-CN" altLang="en-US" sz="1200" dirty="0"/>
              <a:t>维到</a:t>
            </a:r>
            <a:r>
              <a:rPr lang="en-US" altLang="zh-CN" sz="1200" dirty="0"/>
              <a:t>21</a:t>
            </a:r>
            <a:r>
              <a:rPr lang="zh-CN" altLang="en-US" sz="1200" dirty="0"/>
              <a:t>*</a:t>
            </a:r>
            <a:r>
              <a:rPr lang="en-US" altLang="zh-CN" sz="1200" dirty="0"/>
              <a:t>6</a:t>
            </a:r>
            <a:r>
              <a:rPr lang="zh-CN" altLang="en-US" sz="1200" dirty="0"/>
              <a:t>维的输出全连接层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在</a:t>
            </a:r>
            <a:r>
              <a:rPr lang="en-US" altLang="zh-CN" sz="1200" dirty="0"/>
              <a:t>forward</a:t>
            </a:r>
            <a:r>
              <a:rPr lang="zh-CN" altLang="en-US" sz="1200" dirty="0"/>
              <a:t>方法里定义神经网络的前向传播过程：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用</a:t>
            </a:r>
            <a:r>
              <a:rPr lang="en-US" altLang="zh-CN" sz="1200" dirty="0"/>
              <a:t>shape</a:t>
            </a:r>
            <a:r>
              <a:rPr lang="zh-CN" altLang="en-US" sz="1200" dirty="0"/>
              <a:t>记录输入的形式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通过</a:t>
            </a:r>
            <a:r>
              <a:rPr lang="en-US" altLang="zh-CN" sz="1200" dirty="0"/>
              <a:t>reshape</a:t>
            </a:r>
            <a:r>
              <a:rPr lang="zh-CN" altLang="en-US" sz="1200" dirty="0"/>
              <a:t>方法将后几个维度合并（</a:t>
            </a:r>
            <a:r>
              <a:rPr lang="en-US" altLang="zh-CN" sz="1200" dirty="0"/>
              <a:t>-1</a:t>
            </a:r>
            <a:r>
              <a:rPr lang="zh-CN" altLang="en-US" sz="1200" dirty="0"/>
              <a:t>代表自动推算）</a:t>
            </a:r>
            <a:endParaRPr lang="en-US" altLang="zh-CN" sz="1200" dirty="0"/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zh-CN" altLang="en-US" sz="1200" dirty="0"/>
              <a:t>返回神经网络计算后，再通过</a:t>
            </a:r>
            <a:r>
              <a:rPr lang="en-US" altLang="zh-CN" sz="1200" dirty="0"/>
              <a:t>reshape</a:t>
            </a:r>
            <a:r>
              <a:rPr lang="zh-CN" altLang="en-US" sz="1200" dirty="0"/>
              <a:t>转化为（</a:t>
            </a:r>
            <a:r>
              <a:rPr lang="en-US" altLang="zh-CN" sz="1200" dirty="0"/>
              <a:t>batch_size,6,21,1)</a:t>
            </a:r>
            <a:r>
              <a:rPr lang="zh-CN" altLang="en-US" sz="1200" dirty="0"/>
              <a:t>的输出形式的张量。</a:t>
            </a:r>
            <a:endParaRPr lang="en-US" altLang="zh-CN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D984C8-2E31-4BBA-A99F-5067D3BA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3693"/>
            <a:ext cx="4955458" cy="3887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DenseNet(nn.Module):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(DenseNet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57485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DenseNet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类，用来定义我们的神经网络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FD70F8-B20E-416D-8181-05E902785057}"/>
              </a:ext>
            </a:extLst>
          </p:cNvPr>
          <p:cNvSpPr txBox="1"/>
          <p:nvPr/>
        </p:nvSpPr>
        <p:spPr>
          <a:xfrm>
            <a:off x="3020469" y="250895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BF0989-633E-41B4-A940-103F77D10260}"/>
              </a:ext>
            </a:extLst>
          </p:cNvPr>
          <p:cNvSpPr txBox="1"/>
          <p:nvPr/>
        </p:nvSpPr>
        <p:spPr>
          <a:xfrm>
            <a:off x="4117970" y="283973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4735BB-E978-44BA-A3F3-CBAD03E32E66}"/>
              </a:ext>
            </a:extLst>
          </p:cNvPr>
          <p:cNvSpPr txBox="1"/>
          <p:nvPr/>
        </p:nvSpPr>
        <p:spPr>
          <a:xfrm>
            <a:off x="3701315" y="342900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BF1AAC-90BC-4474-9CE8-830569876F39}"/>
              </a:ext>
            </a:extLst>
          </p:cNvPr>
          <p:cNvSpPr txBox="1"/>
          <p:nvPr/>
        </p:nvSpPr>
        <p:spPr>
          <a:xfrm>
            <a:off x="2979173" y="438722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2006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D984C8-2E31-4BBA-A99F-5067D3BA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3693"/>
            <a:ext cx="4955458" cy="3887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DenseNet(nn.Module):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(DenseNet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.dense(x).reshape(shape[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57485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建立一个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DenseNet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类，用来定义我们的神经网络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FD70F8-B20E-416D-8181-05E902785057}"/>
              </a:ext>
            </a:extLst>
          </p:cNvPr>
          <p:cNvSpPr txBox="1"/>
          <p:nvPr/>
        </p:nvSpPr>
        <p:spPr>
          <a:xfrm>
            <a:off x="2890684" y="425404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BF0989-633E-41B4-A940-103F77D10260}"/>
              </a:ext>
            </a:extLst>
          </p:cNvPr>
          <p:cNvSpPr txBox="1"/>
          <p:nvPr/>
        </p:nvSpPr>
        <p:spPr>
          <a:xfrm>
            <a:off x="3715078" y="458035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4735BB-E978-44BA-A3F3-CBAD03E32E66}"/>
              </a:ext>
            </a:extLst>
          </p:cNvPr>
          <p:cNvSpPr txBox="1"/>
          <p:nvPr/>
        </p:nvSpPr>
        <p:spPr>
          <a:xfrm>
            <a:off x="2666508" y="511713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BF1AAC-90BC-4474-9CE8-830569876F39}"/>
              </a:ext>
            </a:extLst>
          </p:cNvPr>
          <p:cNvSpPr txBox="1"/>
          <p:nvPr/>
        </p:nvSpPr>
        <p:spPr>
          <a:xfrm>
            <a:off x="3940989" y="516593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4F863-33E2-4C01-B964-811002879C4C}"/>
              </a:ext>
            </a:extLst>
          </p:cNvPr>
          <p:cNvSpPr txBox="1"/>
          <p:nvPr/>
        </p:nvSpPr>
        <p:spPr>
          <a:xfrm>
            <a:off x="6659311" y="2693619"/>
            <a:ext cx="4636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504]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全连接网络后</a:t>
            </a:r>
            <a:r>
              <a:rPr lang="en-US" altLang="zh-CN" sz="1200" dirty="0"/>
              <a:t>: [32, 126]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6, 21, 1]</a:t>
            </a:r>
          </a:p>
        </p:txBody>
      </p:sp>
    </p:spTree>
    <p:extLst>
      <p:ext uri="{BB962C8B-B14F-4D97-AF65-F5344CB8AC3E}">
        <p14:creationId xmlns:p14="http://schemas.microsoft.com/office/powerpoint/2010/main" val="17257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ea typeface="+mn-ea"/>
                <a:cs typeface="+mn-ea"/>
                <a:sym typeface="+mn-lt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32300"/>
            <a:ext cx="10058400" cy="46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要实现深度学习中的神经网络，以及梯度下降、反向传播等算法，我们大可不必从零开始。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现有的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  <a:sym typeface="+mn-lt"/>
              </a:rPr>
              <a:t>深度学习框架</a:t>
            </a:r>
            <a:r>
              <a:rPr lang="zh-CN" altLang="en-US" sz="1600" dirty="0">
                <a:cs typeface="+mn-ea"/>
                <a:sym typeface="+mn-lt"/>
              </a:rPr>
              <a:t>可以帮我们轻松实现这一切。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b="1" dirty="0">
                <a:cs typeface="+mn-ea"/>
                <a:sym typeface="+mn-lt"/>
              </a:rPr>
              <a:t>目前主流的深度学习框架：</a:t>
            </a:r>
            <a:endParaRPr lang="en-US" altLang="zh-CN" sz="1600" b="1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  <a:sym typeface="+mn-lt"/>
              </a:rPr>
              <a:t>Google</a:t>
            </a:r>
            <a:r>
              <a:rPr lang="zh-CN" altLang="en-US" sz="1600" dirty="0">
                <a:cs typeface="+mn-ea"/>
                <a:sym typeface="+mn-lt"/>
              </a:rPr>
              <a:t>开发，功能强大但较难上手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：</a:t>
            </a:r>
            <a:r>
              <a:rPr lang="en-US" altLang="zh-CN" sz="1600" dirty="0">
                <a:cs typeface="+mn-ea"/>
                <a:sym typeface="+mn-lt"/>
              </a:rPr>
              <a:t>Facebook</a:t>
            </a:r>
            <a:r>
              <a:rPr lang="zh-CN" altLang="en-US" sz="1600" dirty="0">
                <a:cs typeface="+mn-ea"/>
                <a:sym typeface="+mn-lt"/>
              </a:rPr>
              <a:t>开发，易上手且代码逻辑清晰</a:t>
            </a:r>
            <a:endParaRPr lang="en-US" altLang="zh-CN" sz="1600" dirty="0">
              <a:cs typeface="+mn-ea"/>
              <a:sym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b="1" dirty="0" err="1">
                <a:cs typeface="+mn-ea"/>
                <a:sym typeface="+mn-lt"/>
              </a:rPr>
              <a:t>Keras</a:t>
            </a:r>
            <a:r>
              <a:rPr lang="zh-CN" altLang="en-US" sz="1600" dirty="0">
                <a:cs typeface="+mn-ea"/>
                <a:sym typeface="+mn-lt"/>
              </a:rPr>
              <a:t>：可以以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为后端的高级接口，可以简化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网络搭建复杂度，新版</a:t>
            </a:r>
            <a:r>
              <a:rPr lang="en-US" altLang="zh-CN" sz="1600" dirty="0" err="1">
                <a:cs typeface="+mn-ea"/>
                <a:sym typeface="+mn-lt"/>
              </a:rPr>
              <a:t>Tensorflow</a:t>
            </a:r>
            <a:r>
              <a:rPr lang="zh-CN" altLang="en-US" sz="1600" dirty="0">
                <a:cs typeface="+mn-ea"/>
                <a:sym typeface="+mn-lt"/>
              </a:rPr>
              <a:t>已自带</a:t>
            </a:r>
            <a:r>
              <a:rPr lang="en-US" altLang="zh-CN" sz="1600" dirty="0" err="1">
                <a:cs typeface="+mn-ea"/>
                <a:sym typeface="+mn-lt"/>
              </a:rPr>
              <a:t>Keras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 dirty="0">
                <a:cs typeface="+mn-ea"/>
                <a:sym typeface="+mn-lt"/>
              </a:rPr>
              <a:t>本次练习我们使用</a:t>
            </a:r>
            <a:r>
              <a:rPr lang="en-US" altLang="zh-CN" sz="1600" b="1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框架，</a:t>
            </a:r>
            <a:r>
              <a:rPr lang="en-US" altLang="zh-CN" sz="1600" dirty="0">
                <a:cs typeface="+mn-ea"/>
                <a:sym typeface="+mn-lt"/>
              </a:rPr>
              <a:t>Torch</a:t>
            </a:r>
            <a:r>
              <a:rPr lang="zh-CN" altLang="en-US" sz="1600" dirty="0">
                <a:cs typeface="+mn-ea"/>
                <a:sym typeface="+mn-lt"/>
              </a:rPr>
              <a:t>框架的</a:t>
            </a:r>
            <a:r>
              <a:rPr lang="en-US" altLang="zh-CN" sz="1600" dirty="0">
                <a:cs typeface="+mn-ea"/>
                <a:sym typeface="+mn-lt"/>
              </a:rPr>
              <a:t>python</a:t>
            </a:r>
            <a:r>
              <a:rPr lang="zh-CN" altLang="en-US" sz="1600" dirty="0">
                <a:cs typeface="+mn-ea"/>
                <a:sym typeface="+mn-lt"/>
              </a:rPr>
              <a:t>版本称为</a:t>
            </a:r>
            <a:r>
              <a:rPr lang="en-US" altLang="zh-CN" sz="1600" b="1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6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20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740556" y="1699015"/>
            <a:ext cx="46368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实例化刚刚定义的</a:t>
            </a:r>
            <a:r>
              <a:rPr lang="en-US" altLang="zh-CN" sz="1200" dirty="0" err="1"/>
              <a:t>DenseNet</a:t>
            </a:r>
            <a:r>
              <a:rPr lang="zh-CN" altLang="en-US" sz="1200" dirty="0"/>
              <a:t>类，并用</a:t>
            </a:r>
            <a:r>
              <a:rPr lang="en-US" altLang="zh-CN" sz="1200" dirty="0"/>
              <a:t>to</a:t>
            </a:r>
            <a:r>
              <a:rPr lang="zh-CN" altLang="en-US" sz="1200" dirty="0"/>
              <a:t>方法把它连到计算平台上（</a:t>
            </a:r>
            <a:r>
              <a:rPr lang="en-US" altLang="zh-CN" sz="1200" dirty="0"/>
              <a:t>GPU </a:t>
            </a:r>
            <a:r>
              <a:rPr lang="zh-CN" altLang="en-US" sz="1200" dirty="0"/>
              <a:t>或 </a:t>
            </a:r>
            <a:r>
              <a:rPr lang="en-US" altLang="zh-CN" sz="1200" dirty="0"/>
              <a:t>CPU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损失函数这里使用</a:t>
            </a:r>
            <a:r>
              <a:rPr lang="en-US" altLang="zh-CN" sz="1200" dirty="0"/>
              <a:t>MAE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nn</a:t>
            </a:r>
            <a:r>
              <a:rPr lang="zh-CN" altLang="en-US" sz="1200" dirty="0"/>
              <a:t>里面自带，叫</a:t>
            </a:r>
            <a:r>
              <a:rPr lang="en-US" altLang="zh-CN" sz="1200" dirty="0"/>
              <a:t>L1Loss</a:t>
            </a:r>
            <a:r>
              <a:rPr lang="zh-CN" altLang="en-US" sz="1200" dirty="0"/>
              <a:t>，存到变量</a:t>
            </a:r>
            <a:r>
              <a:rPr lang="en-US" altLang="zh-CN" sz="1200" dirty="0"/>
              <a:t>cretic</a:t>
            </a:r>
            <a:r>
              <a:rPr lang="zh-CN" altLang="en-US" sz="1200" dirty="0"/>
              <a:t>里面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optimizaer</a:t>
            </a:r>
            <a:r>
              <a:rPr lang="zh-CN" altLang="en-US" sz="1200" dirty="0"/>
              <a:t>用</a:t>
            </a:r>
            <a:r>
              <a:rPr lang="en-US" altLang="zh-CN" sz="1200" dirty="0"/>
              <a:t>Adam</a:t>
            </a:r>
            <a:r>
              <a:rPr lang="zh-CN" altLang="en-US" sz="1200" dirty="0"/>
              <a:t>，第一个参数是优化范围，</a:t>
            </a:r>
            <a:r>
              <a:rPr lang="af-ZA" altLang="zh-CN" sz="1200" dirty="0"/>
              <a:t>net.parameters()</a:t>
            </a:r>
            <a:r>
              <a:rPr lang="zh-CN" altLang="en-US" sz="1200" dirty="0"/>
              <a:t>表示</a:t>
            </a:r>
            <a:r>
              <a:rPr lang="en-US" altLang="zh-CN" sz="1200" dirty="0"/>
              <a:t>net</a:t>
            </a:r>
            <a:r>
              <a:rPr lang="zh-CN" altLang="en-US" sz="1200" dirty="0"/>
              <a:t>的所有参数；第二个参数</a:t>
            </a:r>
            <a:r>
              <a:rPr lang="en-US" altLang="zh-CN" sz="1200" dirty="0" err="1"/>
              <a:t>lr</a:t>
            </a:r>
            <a:r>
              <a:rPr lang="zh-CN" altLang="en-US" sz="1200" dirty="0"/>
              <a:t>是学习率，设置</a:t>
            </a:r>
            <a:r>
              <a:rPr lang="en-US" altLang="zh-CN" sz="1200" dirty="0"/>
              <a:t>3e-4</a:t>
            </a:r>
            <a:r>
              <a:rPr lang="zh-CN" altLang="en-US" sz="1200" dirty="0"/>
              <a:t>；第三个参数</a:t>
            </a:r>
            <a:r>
              <a:rPr lang="en-US" altLang="zh-CN" sz="1200" dirty="0" err="1"/>
              <a:t>weight_decay</a:t>
            </a:r>
            <a:r>
              <a:rPr lang="zh-CN" altLang="en-US" sz="1200" dirty="0"/>
              <a:t>是正则化系数，用于对抗过拟合，设置</a:t>
            </a:r>
            <a:r>
              <a:rPr lang="en-US" altLang="zh-CN" sz="1200" dirty="0"/>
              <a:t>1e-5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用一个变量</a:t>
            </a:r>
            <a:r>
              <a:rPr lang="en-US" altLang="zh-CN" sz="1200" dirty="0"/>
              <a:t>best</a:t>
            </a:r>
            <a:r>
              <a:rPr lang="zh-CN" altLang="en-US" sz="1200" dirty="0"/>
              <a:t>来储存最佳网络，初始化设置一个很大的数，这里设置</a:t>
            </a:r>
            <a:r>
              <a:rPr lang="en-US" altLang="zh-CN" sz="1200" dirty="0"/>
              <a:t>99999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For</a:t>
            </a:r>
            <a:r>
              <a:rPr lang="zh-CN" altLang="en-US" sz="1200" dirty="0"/>
              <a:t>循环循环</a:t>
            </a:r>
            <a:r>
              <a:rPr lang="en-US" altLang="zh-CN" sz="1200" dirty="0"/>
              <a:t>150</a:t>
            </a:r>
            <a:r>
              <a:rPr lang="zh-CN" altLang="en-US" sz="1200" dirty="0"/>
              <a:t>次，代表训练</a:t>
            </a:r>
            <a:r>
              <a:rPr lang="en-US" altLang="zh-CN" sz="1200" dirty="0"/>
              <a:t>150</a:t>
            </a:r>
            <a:r>
              <a:rPr lang="zh-CN" altLang="en-US" sz="1200" dirty="0"/>
              <a:t>个</a:t>
            </a:r>
            <a:r>
              <a:rPr lang="en-US" altLang="zh-CN" sz="1200" dirty="0"/>
              <a:t>epoch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先初始化两个空</a:t>
            </a:r>
            <a:r>
              <a:rPr lang="en-US" altLang="zh-CN" sz="1200" dirty="0"/>
              <a:t>list</a:t>
            </a:r>
            <a:r>
              <a:rPr lang="zh-CN" altLang="en-US" sz="1200" dirty="0"/>
              <a:t>储存训练集和验证集结果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用</a:t>
            </a:r>
            <a:r>
              <a:rPr lang="en-US" altLang="zh-CN" sz="1200" dirty="0" err="1"/>
              <a:t>train_loader</a:t>
            </a:r>
            <a:r>
              <a:rPr lang="zh-CN" altLang="en-US" sz="1200" dirty="0"/>
              <a:t>迭代，一个一个</a:t>
            </a:r>
            <a:r>
              <a:rPr lang="en-US" altLang="zh-CN" sz="1200" dirty="0"/>
              <a:t>batch</a:t>
            </a:r>
            <a:r>
              <a:rPr lang="zh-CN" altLang="en-US" sz="1200" dirty="0"/>
              <a:t>的取出</a:t>
            </a:r>
            <a:r>
              <a:rPr lang="en-US" altLang="zh-CN" sz="1200" dirty="0"/>
              <a:t>x</a:t>
            </a:r>
            <a:r>
              <a:rPr lang="zh-CN" altLang="en-US" sz="1200" dirty="0"/>
              <a:t>和</a:t>
            </a:r>
            <a:r>
              <a:rPr lang="en-US" altLang="zh-CN" sz="1200" dirty="0"/>
              <a:t>y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net.train</a:t>
            </a:r>
            <a:r>
              <a:rPr lang="en-US" altLang="zh-CN" sz="1200" dirty="0"/>
              <a:t>()</a:t>
            </a:r>
            <a:r>
              <a:rPr lang="zh-CN" altLang="en-US" sz="1200" dirty="0"/>
              <a:t>将网络处于训练状态，保持梯度记录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把</a:t>
            </a:r>
            <a:r>
              <a:rPr lang="en-US" altLang="zh-CN" sz="1200" dirty="0" err="1"/>
              <a:t>x,y</a:t>
            </a:r>
            <a:r>
              <a:rPr lang="zh-CN" altLang="en-US" sz="1200" dirty="0"/>
              <a:t>也连接到计算平台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定义训练迭代循环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AA98E6-F5D4-4AFD-9DFF-3CADF2DB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0" y="1575128"/>
            <a:ext cx="5796659" cy="4630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Net().to(device)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cretic = nn.L1Loss()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 = Adam(net.parameters()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3e-4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99999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train_loss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val_loss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train_loader: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net.train()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optimizer.zero_grad()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loss.backward()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optimizer.step()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train_loss.append(loss.item())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net.eval()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val_loss.append(loss.item())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"train_loss:{}, val_loss:{}"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.format(np.mean(train_loss)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np.mean(val_loss)&lt;best: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 = np.mean(val_loss)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best_state_dict = net.state_dict()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"best_val_loss:"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408136" y="153325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1947226" y="176863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4632081" y="202205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1454630" y="22974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2191059" y="257619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6158B-9686-48B9-A8E3-33011574D10B}"/>
              </a:ext>
            </a:extLst>
          </p:cNvPr>
          <p:cNvSpPr txBox="1"/>
          <p:nvPr/>
        </p:nvSpPr>
        <p:spPr>
          <a:xfrm>
            <a:off x="626529" y="281041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CE1016-3CBA-468C-AE73-9AFE52A580DA}"/>
              </a:ext>
            </a:extLst>
          </p:cNvPr>
          <p:cNvSpPr txBox="1"/>
          <p:nvPr/>
        </p:nvSpPr>
        <p:spPr>
          <a:xfrm>
            <a:off x="2569817" y="293697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7A2624-00EF-4759-8176-0C75CD0A7231}"/>
              </a:ext>
            </a:extLst>
          </p:cNvPr>
          <p:cNvSpPr txBox="1"/>
          <p:nvPr/>
        </p:nvSpPr>
        <p:spPr>
          <a:xfrm>
            <a:off x="1914437" y="317974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5F32E-3824-4C8F-B610-627FA05D1862}"/>
              </a:ext>
            </a:extLst>
          </p:cNvPr>
          <p:cNvSpPr txBox="1"/>
          <p:nvPr/>
        </p:nvSpPr>
        <p:spPr>
          <a:xfrm>
            <a:off x="2258998" y="343341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215275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740556" y="1699015"/>
            <a:ext cx="4636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清空优化器里的累积梯度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计算真值</a:t>
            </a:r>
            <a:r>
              <a:rPr lang="en-US" altLang="zh-CN" sz="1200" dirty="0"/>
              <a:t>y</a:t>
            </a:r>
            <a:r>
              <a:rPr lang="zh-CN" altLang="en-US" sz="1200" dirty="0"/>
              <a:t>与预测值</a:t>
            </a:r>
            <a:r>
              <a:rPr lang="en-US" altLang="zh-CN" sz="1200" dirty="0"/>
              <a:t>net(x)</a:t>
            </a:r>
            <a:r>
              <a:rPr lang="zh-CN" altLang="en-US" sz="1200" dirty="0"/>
              <a:t>之间的损失函数值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损失函数反向传播梯度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优化器优化各参数一个步长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记录本次的损失函数值</a:t>
            </a:r>
            <a:r>
              <a:rPr lang="en-US" altLang="zh-CN" sz="1200" dirty="0" err="1"/>
              <a:t>loss.item</a:t>
            </a:r>
            <a:r>
              <a:rPr lang="en-US" altLang="zh-CN" sz="1200" dirty="0"/>
              <a:t>()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训练集迭代结束后开始验证集迭代，与训练迭代相比比较简单，只需要计算损失函数值即可；需要注意使用</a:t>
            </a:r>
            <a:r>
              <a:rPr lang="en-US" altLang="zh-CN" sz="1200" dirty="0" err="1"/>
              <a:t>net.eval</a:t>
            </a:r>
            <a:r>
              <a:rPr lang="en-US" altLang="zh-CN" sz="1200" dirty="0"/>
              <a:t>()</a:t>
            </a:r>
            <a:r>
              <a:rPr lang="zh-CN" altLang="en-US" sz="1200" dirty="0"/>
              <a:t>切换验证模式，停止梯度记录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输出这个</a:t>
            </a:r>
            <a:r>
              <a:rPr lang="en-US" altLang="zh-CN" sz="1200" dirty="0"/>
              <a:t>epoch</a:t>
            </a:r>
            <a:r>
              <a:rPr lang="zh-CN" altLang="en-US" sz="1200" dirty="0"/>
              <a:t>的训练结果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如果本次的验证集结果好于</a:t>
            </a:r>
            <a:r>
              <a:rPr lang="en-US" altLang="zh-CN" sz="1200" dirty="0"/>
              <a:t>best</a:t>
            </a:r>
            <a:r>
              <a:rPr lang="zh-CN" altLang="en-US" sz="1200" dirty="0"/>
              <a:t>，则记录模型参数</a:t>
            </a:r>
            <a:r>
              <a:rPr lang="en-US" altLang="zh-CN" sz="1200" dirty="0" err="1"/>
              <a:t>net.state_dict</a:t>
            </a:r>
            <a:r>
              <a:rPr lang="en-US" altLang="zh-CN" sz="1200" dirty="0"/>
              <a:t>()</a:t>
            </a:r>
            <a:r>
              <a:rPr lang="zh-CN" altLang="en-US" sz="1200" dirty="0"/>
              <a:t>到变量</a:t>
            </a:r>
            <a:r>
              <a:rPr lang="en-US" altLang="zh-CN" sz="1200" dirty="0" err="1"/>
              <a:t>best_state_dict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所有</a:t>
            </a:r>
            <a:r>
              <a:rPr lang="en-US" altLang="zh-CN" sz="1200" dirty="0"/>
              <a:t>epoch</a:t>
            </a:r>
            <a:r>
              <a:rPr lang="zh-CN" altLang="en-US" sz="1200" dirty="0"/>
              <a:t>迭代结束后，输出最佳验证集损失函数值</a:t>
            </a: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定义训练迭代循环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AA98E6-F5D4-4AFD-9DFF-3CADF2DB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0" y="1575128"/>
            <a:ext cx="5796659" cy="47371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Net().to(device)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cretic = nn.L1Loss()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 = Adam(net.parameters()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3e-4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weight_decay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99999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6897B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train_loss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val_loss = []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train_loader: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net.train()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optimizer.zero_grad()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loss.backward()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optimizer.step()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train_loss.append(loss.item())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val_loader: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net.eval()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 = y.to(device)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loss = cretic(y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val_loss.append(loss.item())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"train_loss:{}, val_loss:{}"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.format(np.mean(train_loss)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np.mean(val_loss)&lt;best: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 = np.mean(val_loss)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best_state_dict = net.state_dict()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"best_val_loss:"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best)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603558" y="312164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2664853" y="342900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2079667" y="36198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2215856" y="3890624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3099559" y="4145424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16158B-9686-48B9-A8E3-33011574D10B}"/>
              </a:ext>
            </a:extLst>
          </p:cNvPr>
          <p:cNvSpPr txBox="1"/>
          <p:nvPr/>
        </p:nvSpPr>
        <p:spPr>
          <a:xfrm>
            <a:off x="2392836" y="447288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CE1016-3CBA-468C-AE73-9AFE52A580DA}"/>
              </a:ext>
            </a:extLst>
          </p:cNvPr>
          <p:cNvSpPr txBox="1"/>
          <p:nvPr/>
        </p:nvSpPr>
        <p:spPr>
          <a:xfrm>
            <a:off x="569935" y="527346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7A2624-00EF-4759-8176-0C75CD0A7231}"/>
              </a:ext>
            </a:extLst>
          </p:cNvPr>
          <p:cNvSpPr txBox="1"/>
          <p:nvPr/>
        </p:nvSpPr>
        <p:spPr>
          <a:xfrm>
            <a:off x="2745598" y="550383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5F32E-3824-4C8F-B610-627FA05D1862}"/>
              </a:ext>
            </a:extLst>
          </p:cNvPr>
          <p:cNvSpPr txBox="1"/>
          <p:nvPr/>
        </p:nvSpPr>
        <p:spPr>
          <a:xfrm>
            <a:off x="2472908" y="598454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80531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3A8E2A0-4F5E-4A9A-86AA-8A9C078D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62" y="2182272"/>
            <a:ext cx="6318209" cy="32101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net.load_state_dict(best_state_dict)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test_loss = []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test_loader: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net.eval()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 = x.to(device)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 = y.to(device)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loss = cretic(y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net(x))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test_loss.append(loss.item())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"test:{}"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.format(np.mean(test_loss)))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torch.save(net.state_dict()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'parameter_best_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_{:.6f}.pkl'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.format(np.mean(test_loss)))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218A7-06C9-41D4-91DF-C1CDC4A8912A}"/>
              </a:ext>
            </a:extLst>
          </p:cNvPr>
          <p:cNvSpPr txBox="1"/>
          <p:nvPr/>
        </p:nvSpPr>
        <p:spPr>
          <a:xfrm>
            <a:off x="6805449" y="2657549"/>
            <a:ext cx="463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加载最佳模型参数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记录测试集结果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测试集迭代过程和验证集完全相同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输出测试集结果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储存最佳模型</a:t>
            </a:r>
            <a:endParaRPr lang="en-US" altLang="zh-C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144874"/>
            <a:ext cx="10058400" cy="5730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开始测试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530032-4302-44D0-9206-DB9D477FEAF1}"/>
              </a:ext>
            </a:extLst>
          </p:cNvPr>
          <p:cNvSpPr txBox="1"/>
          <p:nvPr/>
        </p:nvSpPr>
        <p:spPr>
          <a:xfrm>
            <a:off x="2952516" y="256807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C29C1-544B-426A-A52F-F30DA0DA1A6C}"/>
              </a:ext>
            </a:extLst>
          </p:cNvPr>
          <p:cNvSpPr txBox="1"/>
          <p:nvPr/>
        </p:nvSpPr>
        <p:spPr>
          <a:xfrm>
            <a:off x="1561674" y="286780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07171-D978-49FE-978A-D627EA57CAE3}"/>
              </a:ext>
            </a:extLst>
          </p:cNvPr>
          <p:cNvSpPr txBox="1"/>
          <p:nvPr/>
        </p:nvSpPr>
        <p:spPr>
          <a:xfrm>
            <a:off x="2156434" y="323714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5C7E1C-01C6-40F6-8CA2-CC1D20C8B082}"/>
              </a:ext>
            </a:extLst>
          </p:cNvPr>
          <p:cNvSpPr txBox="1"/>
          <p:nvPr/>
        </p:nvSpPr>
        <p:spPr>
          <a:xfrm>
            <a:off x="3501266" y="42882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B8033-8487-446F-A0B8-6F4EF3623860}"/>
              </a:ext>
            </a:extLst>
          </p:cNvPr>
          <p:cNvSpPr txBox="1"/>
          <p:nvPr/>
        </p:nvSpPr>
        <p:spPr>
          <a:xfrm>
            <a:off x="569935" y="475853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52679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全连接神经网络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366012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运行代码可以看到我们的训练结果如图所示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可以看到验证集中的最好结果为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5.486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5.631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55847E-D050-4C2C-8B07-7E1BAB2EE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0684" y="2952540"/>
            <a:ext cx="4700905" cy="24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32300"/>
            <a:ext cx="10058400" cy="46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直接访问</a:t>
            </a:r>
            <a:r>
              <a:rPr lang="en-US" altLang="zh-CN" sz="1800" dirty="0" err="1">
                <a:cs typeface="+mn-ea"/>
                <a:sym typeface="+mn-lt"/>
              </a:rPr>
              <a:t>PyTorch</a:t>
            </a:r>
            <a:r>
              <a:rPr lang="zh-CN" altLang="en-US" sz="1800" dirty="0">
                <a:cs typeface="+mn-ea"/>
                <a:sym typeface="+mn-lt"/>
              </a:rPr>
              <a:t>的官方网站：</a:t>
            </a:r>
            <a:r>
              <a:rPr lang="af-ZA" altLang="zh-CN" sz="1800" dirty="0">
                <a:cs typeface="+mn-ea"/>
                <a:sym typeface="+mn-lt"/>
                <a:hlinkClick r:id="rId2"/>
              </a:rPr>
              <a:t>https://pytorch.org/</a:t>
            </a:r>
            <a:endParaRPr lang="af-ZA" altLang="zh-CN" sz="18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点击导航栏里的</a:t>
            </a:r>
            <a:r>
              <a:rPr lang="en-US" altLang="zh-CN" sz="1800" dirty="0">
                <a:cs typeface="+mn-ea"/>
                <a:sym typeface="+mn-lt"/>
              </a:rPr>
              <a:t>Get Started</a:t>
            </a:r>
          </a:p>
          <a:p>
            <a:pPr marL="0" indent="0">
              <a:buNone/>
            </a:pPr>
            <a:r>
              <a:rPr lang="zh-CN" altLang="en-US" sz="1800" dirty="0">
                <a:cs typeface="+mn-ea"/>
                <a:sym typeface="+mn-lt"/>
              </a:rPr>
              <a:t>此外，</a:t>
            </a:r>
            <a:r>
              <a:rPr lang="en-US" altLang="zh-CN" sz="1800" dirty="0">
                <a:cs typeface="+mn-ea"/>
                <a:sym typeface="+mn-lt"/>
              </a:rPr>
              <a:t>Tutorials</a:t>
            </a:r>
            <a:r>
              <a:rPr lang="zh-CN" altLang="en-US" sz="1800" dirty="0">
                <a:cs typeface="+mn-ea"/>
                <a:sym typeface="+mn-lt"/>
              </a:rPr>
              <a:t>是官方的基础教学，</a:t>
            </a:r>
            <a:r>
              <a:rPr lang="en-US" altLang="zh-CN" sz="1800" dirty="0">
                <a:cs typeface="+mn-ea"/>
                <a:sym typeface="+mn-lt"/>
              </a:rPr>
              <a:t>Docs</a:t>
            </a:r>
            <a:r>
              <a:rPr lang="zh-CN" altLang="en-US" sz="1800" dirty="0">
                <a:cs typeface="+mn-ea"/>
                <a:sym typeface="+mn-lt"/>
              </a:rPr>
              <a:t>是官方的文档，都十分详实和专业，遇到问题可以用于参考</a:t>
            </a:r>
            <a:endParaRPr lang="en-US" sz="24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E2C53-7AE9-4FFB-A177-C97B5A32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27" y="2814099"/>
            <a:ext cx="5713732" cy="34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5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85826"/>
            <a:ext cx="4601497" cy="4609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cs typeface="+mn-ea"/>
                <a:sym typeface="+mn-lt"/>
              </a:rPr>
              <a:t>进入 </a:t>
            </a:r>
            <a:r>
              <a:rPr lang="en-US" altLang="zh-CN" sz="1600" dirty="0">
                <a:cs typeface="+mn-ea"/>
                <a:sym typeface="+mn-lt"/>
              </a:rPr>
              <a:t>Get Started</a:t>
            </a:r>
            <a:r>
              <a:rPr lang="zh-CN" altLang="en-US" sz="1600" dirty="0">
                <a:cs typeface="+mn-ea"/>
                <a:sym typeface="+mn-lt"/>
              </a:rPr>
              <a:t>之后可以看到选择</a:t>
            </a:r>
            <a:r>
              <a:rPr lang="en-US" altLang="zh-CN" sz="1600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安装设置的页面。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cs typeface="+mn-ea"/>
                <a:sym typeface="+mn-lt"/>
              </a:rPr>
              <a:t>从上往下以此是：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en-US" altLang="zh-CN" sz="1600" dirty="0" err="1">
                <a:cs typeface="+mn-ea"/>
                <a:sym typeface="+mn-lt"/>
              </a:rPr>
              <a:t>Pytorch</a:t>
            </a:r>
            <a:r>
              <a:rPr lang="zh-CN" altLang="en-US" sz="1600" dirty="0">
                <a:cs typeface="+mn-ea"/>
                <a:sym typeface="+mn-lt"/>
              </a:rPr>
              <a:t>版本，这里选</a:t>
            </a:r>
            <a:r>
              <a:rPr lang="en-US" altLang="zh-CN" sz="1600" dirty="0">
                <a:cs typeface="+mn-ea"/>
                <a:sym typeface="+mn-lt"/>
              </a:rPr>
              <a:t>stable</a:t>
            </a:r>
            <a:r>
              <a:rPr lang="zh-CN" altLang="en-US" sz="1600" dirty="0">
                <a:cs typeface="+mn-ea"/>
                <a:sym typeface="+mn-lt"/>
              </a:rPr>
              <a:t>；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系统：选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windows</a:t>
            </a:r>
            <a:r>
              <a:rPr lang="zh-CN" altLang="en-US" sz="1600" dirty="0">
                <a:cs typeface="+mn-ea"/>
                <a:sym typeface="+mn-lt"/>
              </a:rPr>
              <a:t>，或者按照你的情况选择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安装方式：选</a:t>
            </a:r>
            <a:r>
              <a:rPr lang="en-US" altLang="zh-CN" sz="1600" b="1" dirty="0" err="1">
                <a:solidFill>
                  <a:srgbClr val="FF0000"/>
                </a:solidFill>
                <a:cs typeface="+mn-ea"/>
                <a:sym typeface="+mn-lt"/>
              </a:rPr>
              <a:t>Conda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r>
              <a:rPr lang="en-US" altLang="zh-CN" sz="1600" dirty="0">
                <a:cs typeface="+mn-ea"/>
                <a:sym typeface="+mn-lt"/>
              </a:rPr>
              <a:t> </a:t>
            </a:r>
            <a:r>
              <a:rPr lang="zh-CN" altLang="en-US" sz="1600" dirty="0">
                <a:cs typeface="+mn-ea"/>
                <a:sym typeface="+mn-lt"/>
              </a:rPr>
              <a:t>未安装</a:t>
            </a:r>
            <a:r>
              <a:rPr lang="en-US" altLang="zh-CN" sz="1600" dirty="0" err="1">
                <a:cs typeface="+mn-ea"/>
                <a:sym typeface="+mn-lt"/>
              </a:rPr>
              <a:t>conda</a:t>
            </a:r>
            <a:r>
              <a:rPr lang="zh-CN" altLang="en-US" sz="1600" dirty="0">
                <a:cs typeface="+mn-ea"/>
                <a:sym typeface="+mn-lt"/>
              </a:rPr>
              <a:t>请先安装</a:t>
            </a:r>
            <a:r>
              <a:rPr lang="en-US" altLang="zh-CN" sz="1600" dirty="0">
                <a:cs typeface="+mn-ea"/>
                <a:sym typeface="+mn-lt"/>
              </a:rPr>
              <a:t>anaconda</a:t>
            </a:r>
            <a:r>
              <a:rPr lang="zh-CN" altLang="en-US" sz="1600" dirty="0">
                <a:cs typeface="+mn-ea"/>
                <a:sym typeface="+mn-lt"/>
              </a:rPr>
              <a:t>或</a:t>
            </a:r>
            <a:r>
              <a:rPr lang="en-US" altLang="zh-CN" sz="1600" dirty="0" err="1">
                <a:cs typeface="+mn-ea"/>
                <a:sym typeface="+mn-lt"/>
              </a:rPr>
              <a:t>miniconda</a:t>
            </a:r>
            <a:endParaRPr lang="en-US" altLang="zh-CN" sz="1600" dirty="0">
              <a:cs typeface="+mn-ea"/>
              <a:sym typeface="+mn-lt"/>
            </a:endParaRP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cs typeface="+mn-ea"/>
                <a:sym typeface="+mn-lt"/>
              </a:rPr>
              <a:t>语言：选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Python</a:t>
            </a:r>
          </a:p>
          <a:p>
            <a:pPr marL="0" indent="-342900">
              <a:lnSpc>
                <a:spcPct val="150000"/>
              </a:lnSpc>
              <a:spcBef>
                <a:spcPts val="200"/>
              </a:spcBef>
              <a:buFont typeface="+mj-ea"/>
              <a:buAutoNum type="circleNumDbPlain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计算平台：如果有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NVIDIA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中高端显卡可以考虑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加速，选择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（见下页）；没有则选择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CPU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1B4804-6149-482F-8B00-F208F885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1" y="1704974"/>
            <a:ext cx="5473264" cy="40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Torch GPU</a:t>
            </a:r>
            <a:r>
              <a:rPr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版：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更新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NVIDIA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驱动到最新版 </a:t>
            </a:r>
            <a:r>
              <a:rPr lang="af-ZA" altLang="zh-CN" sz="1600" dirty="0">
                <a:solidFill>
                  <a:schemeClr val="tx1"/>
                </a:solidFill>
                <a:cs typeface="+mn-ea"/>
                <a:sym typeface="+mn-lt"/>
                <a:hlinkClick r:id="rId2"/>
              </a:rPr>
              <a:t>https://www.nvidia.com/Download/index.aspx?lang=cn</a:t>
            </a:r>
            <a:endParaRPr lang="af-ZA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在命令行里面使用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nvidia-smi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查看设备驱动的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CUDA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版本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直接安装对应的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13FCDF-56E9-4B0F-91B7-5FBA9BF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57" y="4006488"/>
            <a:ext cx="4215462" cy="2254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49B0C9-4484-409E-BD89-B27A831B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36" y="4334116"/>
            <a:ext cx="4461572" cy="13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Torch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214455"/>
            <a:ext cx="10058400" cy="4609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复制符合自己系统的安装命令进行安装，例如：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conda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install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torchvision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torchaudio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cpuonly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-c 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pytorch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保持网络畅通，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较大需要较长时间下载，推荐使用清华大学的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Conda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镜像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安装后好后进入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环境进行测试：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首先尝试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import torch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 未报错说明安装成功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之后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print(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torch.cuda.is_available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())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，若显示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代表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可用，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False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代表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不可用。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5/17/2023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</a:t>
            </a:r>
            <a:r>
              <a:rPr lang="en-US" dirty="0" err="1">
                <a:cs typeface="+mn-ea"/>
                <a:sym typeface="+mn-lt"/>
              </a:rPr>
              <a:t>eXERCISE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66E5E6-9703-4E17-BF88-D54311AB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13" y="4185426"/>
            <a:ext cx="6934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向量的定义与转置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91DD6D-59B0-4650-BF84-F8D72CEC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1" y="1973837"/>
            <a:ext cx="6248400" cy="29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基本运算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298FA7-8AF9-46CB-B43D-C4B2C7D7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97" y="1819187"/>
            <a:ext cx="5685436" cy="37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1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6BF2-D1C6-403B-AC5F-C1CBFF88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3DD4-BBD3-4BE9-B4A2-7CDF1F5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堆叠</a:t>
            </a:r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FB766-DDA4-4FE7-89C2-0A1F6402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9537F-08CE-4841-B89C-6B70DC1C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752B-95E2-4F03-A02B-2A5ADE09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48989F-C6A9-43A5-B736-0C770363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9" y="1793579"/>
            <a:ext cx="6264083" cy="40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3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bkfmzgo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26299</TotalTime>
  <Words>3752</Words>
  <Application>Microsoft Office PowerPoint</Application>
  <PresentationFormat>宽屏</PresentationFormat>
  <Paragraphs>336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Wingdings</vt:lpstr>
      <vt:lpstr>Retrospect</vt:lpstr>
      <vt:lpstr>神经网络——基于Python及PyTorch</vt:lpstr>
      <vt:lpstr>Getting Started</vt:lpstr>
      <vt:lpstr>Torch安装</vt:lpstr>
      <vt:lpstr>Torch安装</vt:lpstr>
      <vt:lpstr>Torch安装</vt:lpstr>
      <vt:lpstr>Torch安装</vt:lpstr>
      <vt:lpstr>Torch入门</vt:lpstr>
      <vt:lpstr>Torch入门</vt:lpstr>
      <vt:lpstr>Torch入门</vt:lpstr>
      <vt:lpstr>Torch入门</vt:lpstr>
      <vt:lpstr>Torch入门</vt:lpstr>
      <vt:lpstr>Torch入门</vt:lpstr>
      <vt:lpstr>问题描述</vt:lpstr>
      <vt:lpstr>问题描述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  <vt:lpstr>全连接神经网络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闫 昊阳</cp:lastModifiedBy>
  <cp:revision>565</cp:revision>
  <dcterms:created xsi:type="dcterms:W3CDTF">2016-12-05T18:51:00Z</dcterms:created>
  <dcterms:modified xsi:type="dcterms:W3CDTF">2023-05-17T09:05:13Z</dcterms:modified>
</cp:coreProperties>
</file>