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6" r:id="rId1"/>
  </p:sldMasterIdLst>
  <p:notesMasterIdLst>
    <p:notesMasterId r:id="rId10"/>
  </p:notesMasterIdLst>
  <p:sldIdLst>
    <p:sldId id="256" r:id="rId2"/>
    <p:sldId id="357" r:id="rId3"/>
    <p:sldId id="358" r:id="rId4"/>
    <p:sldId id="359" r:id="rId5"/>
    <p:sldId id="361" r:id="rId6"/>
    <p:sldId id="362" r:id="rId7"/>
    <p:sldId id="363" r:id="rId8"/>
    <p:sldId id="3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CEC7434-3DE1-4BAD-A10E-6845105410B1}">
          <p14:sldIdLst>
            <p14:sldId id="256"/>
            <p14:sldId id="357"/>
            <p14:sldId id="358"/>
            <p14:sldId id="359"/>
            <p14:sldId id="361"/>
            <p14:sldId id="362"/>
            <p14:sldId id="363"/>
            <p14:sldId id="364"/>
          </p14:sldIdLst>
        </p14:section>
        <p14:section name="无标题节" id="{F6399732-318E-4D56-B91D-048C95C6C22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00"/>
    <a:srgbClr val="0000FF"/>
    <a:srgbClr val="FF00FF"/>
    <a:srgbClr val="128989"/>
    <a:srgbClr val="FF43A1"/>
    <a:srgbClr val="FFFFFF"/>
    <a:srgbClr val="FF6803"/>
    <a:srgbClr val="F7A209"/>
    <a:srgbClr val="FF9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1" autoAdjust="0"/>
    <p:restoredTop sz="95441" autoAdjust="0"/>
  </p:normalViewPr>
  <p:slideViewPr>
    <p:cSldViewPr snapToGrid="0">
      <p:cViewPr varScale="1">
        <p:scale>
          <a:sx n="114" d="100"/>
          <a:sy n="114" d="100"/>
        </p:scale>
        <p:origin x="270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689-82C9-4491-8D53-64B69FF03B6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14FF-B8DD-4C86-8A6C-413D8D8D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A82C-5BA8-4300-A740-CA47E73D5437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69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30CC-F1ED-4684-B948-A26D043D26B0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9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FA0D-27E6-4A81-AC42-934487C687AD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6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22767"/>
            <a:ext cx="10058400" cy="50507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7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006A-0063-4FD2-A9F8-80D9BD990C3F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9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9EAB-E0DB-4226-A2F5-C3125EE518E7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2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838B-E0E3-482E-B288-D6A336C5CB5E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0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0CBF-06A4-4E79-B349-38C4602FA44E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FC02-4CC6-4477-A907-96B412508B22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6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2301C8-46A6-4F23-82A7-C89D7FDC9B22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2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77F8-CECF-462C-9E87-97DD2CF11F2B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1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22767"/>
            <a:ext cx="10058400" cy="50784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90855B-983E-4DAC-B2AC-6EB9FD5BBE41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5078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 </a:t>
            </a:r>
            <a:r>
              <a:rPr lang="en-US" dirty="0" err="1"/>
              <a:t>eXERCISE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2468" y="1163782"/>
            <a:ext cx="10063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7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latin typeface="+mn-lt"/>
                <a:ea typeface="+mn-ea"/>
                <a:cs typeface="+mn-ea"/>
                <a:sym typeface="+mn-lt"/>
              </a:rPr>
              <a:t>深度学习</a:t>
            </a: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基于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及</a:t>
            </a:r>
            <a:r>
              <a:rPr lang="en-US" altLang="zh-CN" sz="2400" dirty="0" err="1">
                <a:latin typeface="+mn-lt"/>
                <a:ea typeface="+mn-ea"/>
                <a:cs typeface="+mn-ea"/>
                <a:sym typeface="+mn-lt"/>
              </a:rPr>
              <a:t>PyTorch</a:t>
            </a:r>
            <a:endParaRPr 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0885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Transportation Big Data Analytics</a:t>
            </a:r>
          </a:p>
          <a:p>
            <a:r>
              <a:rPr lang="en-US" altLang="zh-CN" dirty="0" err="1">
                <a:latin typeface="+mn-lt"/>
                <a:cs typeface="+mn-ea"/>
                <a:sym typeface="+mn-lt"/>
              </a:rPr>
              <a:t>Xiaolei</a:t>
            </a:r>
            <a:r>
              <a:rPr lang="en-US" altLang="zh-CN" dirty="0">
                <a:latin typeface="+mn-lt"/>
                <a:cs typeface="+mn-ea"/>
                <a:sym typeface="+mn-lt"/>
              </a:rPr>
              <a:t> Ma</a:t>
            </a:r>
          </a:p>
        </p:txBody>
      </p:sp>
    </p:spTree>
    <p:extLst>
      <p:ext uri="{BB962C8B-B14F-4D97-AF65-F5344CB8AC3E}">
        <p14:creationId xmlns:p14="http://schemas.microsoft.com/office/powerpoint/2010/main" val="120633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卷积神经网络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5/25/2023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4714AE-F8A1-457D-928A-D17CD849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230327"/>
            <a:ext cx="10058400" cy="1586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之前我们构建的数据集和基本的训练流程，这些部分都是可以在这一节中重复利用的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我们的重点在于构建卷积神经网络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同样，我们定义名为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CNN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的类来表示神经网络：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AD757B-0344-4E27-B658-08DC93AE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053" y="2696005"/>
            <a:ext cx="5038049" cy="34157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CNN(nn.Module):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(CNN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.cnn = nn.Sequential(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nn.Conv1d(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nn.ReLU()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nn.Conv1d(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nn.ReLU()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.lin = nn.Conv1d(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x.permute(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x.reshape(x.shape[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x.shape[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.cnn(x)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.lin(x)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x.unsqueeze(-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70DE05-C63C-4C63-9B72-F4A1B36AACAC}"/>
              </a:ext>
            </a:extLst>
          </p:cNvPr>
          <p:cNvSpPr txBox="1"/>
          <p:nvPr/>
        </p:nvSpPr>
        <p:spPr>
          <a:xfrm>
            <a:off x="5286586" y="3455903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E8DC24-4E1D-415D-9D07-94B99DB39A2F}"/>
              </a:ext>
            </a:extLst>
          </p:cNvPr>
          <p:cNvSpPr txBox="1"/>
          <p:nvPr/>
        </p:nvSpPr>
        <p:spPr>
          <a:xfrm>
            <a:off x="3538096" y="4704378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7100B8-A935-458F-8073-00726701411A}"/>
              </a:ext>
            </a:extLst>
          </p:cNvPr>
          <p:cNvSpPr txBox="1"/>
          <p:nvPr/>
        </p:nvSpPr>
        <p:spPr>
          <a:xfrm>
            <a:off x="3215590" y="5421765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2DDCA6-3822-4824-AD21-6D6E7B91EAD2}"/>
              </a:ext>
            </a:extLst>
          </p:cNvPr>
          <p:cNvSpPr txBox="1"/>
          <p:nvPr/>
        </p:nvSpPr>
        <p:spPr>
          <a:xfrm>
            <a:off x="6781852" y="3242147"/>
            <a:ext cx="4636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/>
              <a:t>nn.Conv1d</a:t>
            </a:r>
            <a:r>
              <a:rPr lang="zh-CN" altLang="en-US" sz="1200" dirty="0"/>
              <a:t>代表了一维卷积层，第一个参数是输入的维度，第二个参数是输出的维度，</a:t>
            </a:r>
            <a:r>
              <a:rPr lang="en-US" altLang="zh-CN" sz="1200" dirty="0" err="1"/>
              <a:t>kernel_size</a:t>
            </a:r>
            <a:r>
              <a:rPr lang="zh-CN" altLang="en-US" sz="1200" dirty="0"/>
              <a:t>是卷积核大小，</a:t>
            </a:r>
            <a:r>
              <a:rPr lang="en-US" altLang="zh-CN" sz="1200" dirty="0"/>
              <a:t>padding</a:t>
            </a:r>
            <a:r>
              <a:rPr lang="zh-CN" altLang="en-US" sz="1200" dirty="0"/>
              <a:t>是填充大小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/>
              <a:t>permute</a:t>
            </a:r>
            <a:r>
              <a:rPr lang="zh-CN" altLang="en-US" sz="1200" dirty="0"/>
              <a:t>可以交换各维度的顺序，例子中的</a:t>
            </a:r>
            <a:r>
              <a:rPr lang="en-US" altLang="zh-CN" sz="1200" dirty="0"/>
              <a:t>permute(0,1,3,2)</a:t>
            </a:r>
            <a:r>
              <a:rPr lang="zh-CN" altLang="en-US" sz="1200" dirty="0"/>
              <a:t>就代表了：将第</a:t>
            </a:r>
            <a:r>
              <a:rPr lang="en-US" altLang="zh-CN" sz="1200" dirty="0"/>
              <a:t>0</a:t>
            </a:r>
            <a:r>
              <a:rPr lang="zh-CN" altLang="en-US" sz="1200" dirty="0"/>
              <a:t>维换为原来的第</a:t>
            </a:r>
            <a:r>
              <a:rPr lang="en-US" altLang="zh-CN" sz="1200" dirty="0"/>
              <a:t>0</a:t>
            </a:r>
            <a:r>
              <a:rPr lang="zh-CN" altLang="en-US" sz="1200" dirty="0"/>
              <a:t>维，将第</a:t>
            </a:r>
            <a:r>
              <a:rPr lang="en-US" altLang="zh-CN" sz="1200" dirty="0"/>
              <a:t>1</a:t>
            </a:r>
            <a:r>
              <a:rPr lang="zh-CN" altLang="en-US" sz="1200" dirty="0"/>
              <a:t>维换为原来的第</a:t>
            </a:r>
            <a:r>
              <a:rPr lang="en-US" altLang="zh-CN" sz="1200" dirty="0"/>
              <a:t>1</a:t>
            </a:r>
            <a:r>
              <a:rPr lang="zh-CN" altLang="en-US" sz="1200" dirty="0"/>
              <a:t>维，将第</a:t>
            </a:r>
            <a:r>
              <a:rPr lang="en-US" altLang="zh-CN" sz="1200" dirty="0"/>
              <a:t>2</a:t>
            </a:r>
            <a:r>
              <a:rPr lang="zh-CN" altLang="en-US" sz="1200" dirty="0"/>
              <a:t>维换为原来的第</a:t>
            </a:r>
            <a:r>
              <a:rPr lang="en-US" altLang="zh-CN" sz="1200" dirty="0"/>
              <a:t>3</a:t>
            </a:r>
            <a:r>
              <a:rPr lang="zh-CN" altLang="en-US" sz="1200" dirty="0"/>
              <a:t>维，将第</a:t>
            </a:r>
            <a:r>
              <a:rPr lang="en-US" altLang="zh-CN" sz="1200" dirty="0"/>
              <a:t>3</a:t>
            </a:r>
            <a:r>
              <a:rPr lang="zh-CN" altLang="en-US" sz="1200" dirty="0"/>
              <a:t>维换为原来的第</a:t>
            </a:r>
            <a:r>
              <a:rPr lang="en-US" altLang="zh-CN" sz="1200" dirty="0"/>
              <a:t>2</a:t>
            </a:r>
            <a:r>
              <a:rPr lang="zh-CN" altLang="en-US" sz="1200" dirty="0"/>
              <a:t>维。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 err="1"/>
              <a:t>unsqueeze</a:t>
            </a:r>
            <a:r>
              <a:rPr lang="en-US" altLang="zh-CN" sz="1200" dirty="0"/>
              <a:t>(-1)</a:t>
            </a:r>
            <a:r>
              <a:rPr lang="zh-CN" altLang="en-US" sz="1200" dirty="0"/>
              <a:t>方法在最后添加一个额外维度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24719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卷积神经网络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5/25/2023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AD757B-0344-4E27-B658-08DC93AE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053" y="1498436"/>
            <a:ext cx="5038049" cy="45149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CNN(nn.Module):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(CNN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.cnn = nn.Sequential(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nn.Conv1d(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nn.ReLU()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nn.Conv1d(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nn.ReLU()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.lin = nn.Conv1d(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05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x):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x.permute(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x.reshape(x.shape[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x.shape[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.cnn(x)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.lin(x)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x.unsqueeze(-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2DDCA6-3822-4824-AD21-6D6E7B91EAD2}"/>
              </a:ext>
            </a:extLst>
          </p:cNvPr>
          <p:cNvSpPr txBox="1"/>
          <p:nvPr/>
        </p:nvSpPr>
        <p:spPr>
          <a:xfrm>
            <a:off x="6746456" y="3148047"/>
            <a:ext cx="463689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b="1" dirty="0"/>
              <a:t>前向传播中张量维度变化过程</a:t>
            </a:r>
            <a:endParaRPr lang="en-US" altLang="zh-CN" sz="1400" b="1" dirty="0"/>
          </a:p>
          <a:p>
            <a:pPr algn="just"/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初始：</a:t>
            </a:r>
            <a:r>
              <a:rPr lang="en-US" altLang="zh-CN" sz="1200" dirty="0"/>
              <a:t>[32, 12, 21, 2]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交换维度后</a:t>
            </a:r>
            <a:r>
              <a:rPr lang="en-US" altLang="zh-CN" sz="1200" dirty="0"/>
              <a:t>: [32, 12, 2, 21]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/>
              <a:t>Reshape</a:t>
            </a:r>
            <a:r>
              <a:rPr lang="zh-CN" altLang="en-US" sz="1200" dirty="0"/>
              <a:t>后</a:t>
            </a:r>
            <a:r>
              <a:rPr lang="en-US" altLang="zh-CN" sz="1200" dirty="0"/>
              <a:t>: [32, 24, 21]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卷积后</a:t>
            </a:r>
            <a:r>
              <a:rPr lang="en-US" altLang="zh-CN" sz="1200" dirty="0"/>
              <a:t>: [32, 64, 21]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线性变化后</a:t>
            </a:r>
            <a:r>
              <a:rPr lang="en-US" altLang="zh-CN" sz="1200" dirty="0"/>
              <a:t>: [32, 6, 21]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 err="1"/>
              <a:t>Unsqueeze</a:t>
            </a:r>
            <a:r>
              <a:rPr lang="zh-CN" altLang="en-US" sz="1200" dirty="0"/>
              <a:t>后</a:t>
            </a:r>
            <a:r>
              <a:rPr lang="en-US" altLang="zh-CN" sz="1200" dirty="0"/>
              <a:t>: [32, 6, 21, 1]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02EA8B-D9D7-424E-B9FB-47297566AF2C}"/>
              </a:ext>
            </a:extLst>
          </p:cNvPr>
          <p:cNvSpPr txBox="1"/>
          <p:nvPr/>
        </p:nvSpPr>
        <p:spPr>
          <a:xfrm>
            <a:off x="1481179" y="3686501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9176FF-60DA-4A34-A283-209BEE858E97}"/>
              </a:ext>
            </a:extLst>
          </p:cNvPr>
          <p:cNvSpPr txBox="1"/>
          <p:nvPr/>
        </p:nvSpPr>
        <p:spPr>
          <a:xfrm>
            <a:off x="1481179" y="3977033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14F39C-8170-4DBC-8139-477C954C058D}"/>
              </a:ext>
            </a:extLst>
          </p:cNvPr>
          <p:cNvSpPr txBox="1"/>
          <p:nvPr/>
        </p:nvSpPr>
        <p:spPr>
          <a:xfrm>
            <a:off x="1481180" y="4317598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4CB674-E33B-41A9-9834-7FF95A16965E}"/>
              </a:ext>
            </a:extLst>
          </p:cNvPr>
          <p:cNvSpPr txBox="1"/>
          <p:nvPr/>
        </p:nvSpPr>
        <p:spPr>
          <a:xfrm>
            <a:off x="1481178" y="4625861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BC7FC9-E53D-43A2-91A9-D75FAD56AA03}"/>
              </a:ext>
            </a:extLst>
          </p:cNvPr>
          <p:cNvSpPr txBox="1"/>
          <p:nvPr/>
        </p:nvSpPr>
        <p:spPr>
          <a:xfrm>
            <a:off x="1481176" y="4960515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C365006-340D-4B4E-8BD6-8281E68D15DF}"/>
              </a:ext>
            </a:extLst>
          </p:cNvPr>
          <p:cNvSpPr txBox="1"/>
          <p:nvPr/>
        </p:nvSpPr>
        <p:spPr>
          <a:xfrm>
            <a:off x="1481174" y="5295169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133181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E73C1FA-60E8-46D0-AFE5-33C469D93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366011"/>
            <a:ext cx="10058400" cy="29582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将网络改成新的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CNN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类其他都不用更改即可开始训练：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验证集中的最好结果为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5.043</a:t>
            </a: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在测试集上测试结果为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5.368</a:t>
            </a: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相比于全连接神经网络，卷积神经网络的效果已经有了显著提升。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卷积神经网络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5/25/2023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AD757B-0344-4E27-B658-08DC93AE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273" y="1916657"/>
            <a:ext cx="5038049" cy="5191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50" dirty="0">
                <a:solidFill>
                  <a:srgbClr val="A9B7C6"/>
                </a:solidFill>
                <a:latin typeface="Consolas" panose="020B0609020204030204" pitchFamily="49" charset="0"/>
              </a:rPr>
              <a:t>net = </a:t>
            </a:r>
            <a:r>
              <a:rPr lang="en-US" altLang="zh-CN" sz="1050" dirty="0">
                <a:solidFill>
                  <a:srgbClr val="A9B7C6"/>
                </a:solidFill>
                <a:latin typeface="Consolas" panose="020B0609020204030204" pitchFamily="49" charset="0"/>
              </a:rPr>
              <a:t>CN</a:t>
            </a:r>
            <a:r>
              <a:rPr lang="zh-CN" altLang="zh-CN" sz="1050" dirty="0">
                <a:solidFill>
                  <a:srgbClr val="A9B7C6"/>
                </a:solidFill>
                <a:latin typeface="Consolas" panose="020B0609020204030204" pitchFamily="49" charset="0"/>
              </a:rPr>
              <a:t>N().to(device)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A64D542-64F5-42C8-B97F-B095D030C1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6177" y="3999761"/>
            <a:ext cx="4457106" cy="219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9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26396D00-C371-4747-9019-3A7936E54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74" y="2322957"/>
            <a:ext cx="6249478" cy="35927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LSTMNet(nn.Module):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(LSTMNet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.rnn = nn.LSTM(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input_size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hidden_size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num_layers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batch_first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.dense = nn.Sequential(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nn.Linear(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nn.ReLU()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nn.Linear(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shape = x.shape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x.permute(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x.reshape(-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x.shape[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x.shape[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.rnn(x)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x[: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.dense(x)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x.reshape(shape[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x.permute(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循环神经网络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5/25/2023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5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4714AE-F8A1-457D-928A-D17CD849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230327"/>
            <a:ext cx="10058400" cy="1586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我们定义名为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LSTMNet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的类来表示神经网络：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70DE05-C63C-4C63-9B72-F4A1B36AACAC}"/>
              </a:ext>
            </a:extLst>
          </p:cNvPr>
          <p:cNvSpPr txBox="1"/>
          <p:nvPr/>
        </p:nvSpPr>
        <p:spPr>
          <a:xfrm>
            <a:off x="808651" y="2904250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E8DC24-4E1D-415D-9D07-94B99DB39A2F}"/>
              </a:ext>
            </a:extLst>
          </p:cNvPr>
          <p:cNvSpPr txBox="1"/>
          <p:nvPr/>
        </p:nvSpPr>
        <p:spPr>
          <a:xfrm>
            <a:off x="773254" y="4541388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7100B8-A935-458F-8073-00726701411A}"/>
              </a:ext>
            </a:extLst>
          </p:cNvPr>
          <p:cNvSpPr txBox="1"/>
          <p:nvPr/>
        </p:nvSpPr>
        <p:spPr>
          <a:xfrm>
            <a:off x="773254" y="4859193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2DDCA6-3822-4824-AD21-6D6E7B91EAD2}"/>
              </a:ext>
            </a:extLst>
          </p:cNvPr>
          <p:cNvSpPr txBox="1"/>
          <p:nvPr/>
        </p:nvSpPr>
        <p:spPr>
          <a:xfrm>
            <a:off x="6941135" y="2883400"/>
            <a:ext cx="46368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 err="1"/>
              <a:t>nn.LSTM</a:t>
            </a:r>
            <a:r>
              <a:rPr lang="zh-CN" altLang="en-US" sz="1200" dirty="0"/>
              <a:t>代表了</a:t>
            </a:r>
            <a:r>
              <a:rPr lang="en-US" altLang="zh-CN" sz="1200" dirty="0"/>
              <a:t>LSTM</a:t>
            </a:r>
            <a:r>
              <a:rPr lang="zh-CN" altLang="en-US" sz="1200" dirty="0"/>
              <a:t>网络，第一个参数是输入的维度，第二个参数是隐藏层的维度，</a:t>
            </a:r>
            <a:r>
              <a:rPr lang="en-US" altLang="zh-CN" sz="1200" dirty="0" err="1"/>
              <a:t>num_layers</a:t>
            </a:r>
            <a:r>
              <a:rPr lang="zh-CN" altLang="en-US" sz="1200" dirty="0"/>
              <a:t>代表叠加</a:t>
            </a:r>
            <a:r>
              <a:rPr lang="en-US" altLang="zh-CN" sz="1200" dirty="0"/>
              <a:t>LSTM</a:t>
            </a:r>
            <a:r>
              <a:rPr lang="zh-CN" altLang="en-US" sz="1200" dirty="0"/>
              <a:t>的层数；</a:t>
            </a:r>
            <a:r>
              <a:rPr lang="en-US" altLang="zh-CN" sz="1200" dirty="0"/>
              <a:t>LSTM</a:t>
            </a:r>
            <a:r>
              <a:rPr lang="zh-CN" altLang="en-US" sz="1200" dirty="0"/>
              <a:t>默认的输入数据形式为：</a:t>
            </a:r>
            <a:r>
              <a:rPr lang="en-US" altLang="zh-CN" sz="1200" i="1" dirty="0"/>
              <a:t>[</a:t>
            </a:r>
            <a:r>
              <a:rPr lang="zh-CN" altLang="en-US" sz="1200" i="1" dirty="0"/>
              <a:t>序列维度、</a:t>
            </a:r>
            <a:r>
              <a:rPr lang="en-US" altLang="zh-CN" sz="1200" i="1" dirty="0"/>
              <a:t>batch</a:t>
            </a:r>
            <a:r>
              <a:rPr lang="zh-CN" altLang="en-US" sz="1200" i="1" dirty="0"/>
              <a:t>、通道</a:t>
            </a:r>
            <a:r>
              <a:rPr lang="en-US" altLang="zh-CN" sz="1200" i="1" dirty="0"/>
              <a:t>]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batch_first</a:t>
            </a:r>
            <a:r>
              <a:rPr lang="en-US" altLang="zh-CN" sz="1200" dirty="0"/>
              <a:t>=True</a:t>
            </a:r>
            <a:r>
              <a:rPr lang="zh-CN" altLang="en-US" sz="1200" dirty="0"/>
              <a:t>代表</a:t>
            </a:r>
            <a:r>
              <a:rPr lang="en-US" altLang="zh-CN" sz="1200" dirty="0"/>
              <a:t>batch</a:t>
            </a:r>
            <a:r>
              <a:rPr lang="zh-CN" altLang="en-US" sz="1200" dirty="0"/>
              <a:t>在最前面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 err="1"/>
              <a:t>Lstm</a:t>
            </a:r>
            <a:r>
              <a:rPr lang="zh-CN" altLang="en-US" sz="1200" dirty="0"/>
              <a:t>的输出为元组：</a:t>
            </a:r>
            <a:r>
              <a:rPr lang="en-US" altLang="zh-CN" sz="1200" dirty="0"/>
              <a:t>(output, (h, c)), </a:t>
            </a:r>
            <a:r>
              <a:rPr lang="zh-CN" altLang="en-US" sz="1200" dirty="0"/>
              <a:t>分别代表输出，（隐藏层输出、细胞状态）。我们只要</a:t>
            </a:r>
            <a:r>
              <a:rPr lang="en-US" altLang="zh-CN" sz="1200" dirty="0"/>
              <a:t>output</a:t>
            </a:r>
            <a:r>
              <a:rPr lang="zh-CN" altLang="en-US" sz="1200" dirty="0"/>
              <a:t>，所以使用</a:t>
            </a:r>
            <a:r>
              <a:rPr lang="en-US" altLang="zh-CN" sz="1200" dirty="0"/>
              <a:t>x,_ = </a:t>
            </a:r>
            <a:r>
              <a:rPr lang="zh-CN" altLang="en-US" sz="1200" dirty="0"/>
              <a:t>来赋值</a:t>
            </a: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我们一般只要最后一个</a:t>
            </a:r>
            <a:r>
              <a:rPr lang="en-US" altLang="zh-CN" sz="12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8326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26396D00-C371-4747-9019-3A7936E54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12" y="1585374"/>
            <a:ext cx="6249478" cy="45350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LSTMNet(nn.Module):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(LSTMNet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.rnn = nn.LSTM(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input_size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hidden_size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num_layers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batch_first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.dense = nn.Sequential(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nn.Linear(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nn.ReLU()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nn.Linear(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shape = x.shape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x.permute(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x.reshape(-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x.shape[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x.shape[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.rnn(x)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x[: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.dense(x)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x.reshape(shape[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x = x.permute(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循环神经网络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5/25/2023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6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70DE05-C63C-4C63-9B72-F4A1B36AACAC}"/>
              </a:ext>
            </a:extLst>
          </p:cNvPr>
          <p:cNvSpPr txBox="1"/>
          <p:nvPr/>
        </p:nvSpPr>
        <p:spPr>
          <a:xfrm>
            <a:off x="625732" y="3398722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E8DC24-4E1D-415D-9D07-94B99DB39A2F}"/>
              </a:ext>
            </a:extLst>
          </p:cNvPr>
          <p:cNvSpPr txBox="1"/>
          <p:nvPr/>
        </p:nvSpPr>
        <p:spPr>
          <a:xfrm>
            <a:off x="625732" y="3710001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7100B8-A935-458F-8073-00726701411A}"/>
              </a:ext>
            </a:extLst>
          </p:cNvPr>
          <p:cNvSpPr txBox="1"/>
          <p:nvPr/>
        </p:nvSpPr>
        <p:spPr>
          <a:xfrm>
            <a:off x="625732" y="4021280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D3FDF9-2BBA-4CCD-B8A7-2BBFA2FE641C}"/>
              </a:ext>
            </a:extLst>
          </p:cNvPr>
          <p:cNvSpPr txBox="1"/>
          <p:nvPr/>
        </p:nvSpPr>
        <p:spPr>
          <a:xfrm>
            <a:off x="625732" y="4332559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93D019-8412-4D12-8077-E45439589C33}"/>
              </a:ext>
            </a:extLst>
          </p:cNvPr>
          <p:cNvSpPr txBox="1"/>
          <p:nvPr/>
        </p:nvSpPr>
        <p:spPr>
          <a:xfrm>
            <a:off x="625732" y="4643838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BB547E-588F-4B37-9883-0F5BC2CEF84E}"/>
              </a:ext>
            </a:extLst>
          </p:cNvPr>
          <p:cNvSpPr txBox="1"/>
          <p:nvPr/>
        </p:nvSpPr>
        <p:spPr>
          <a:xfrm>
            <a:off x="625732" y="4955117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C49DC6-F46A-4541-8C25-136BE758940A}"/>
              </a:ext>
            </a:extLst>
          </p:cNvPr>
          <p:cNvSpPr txBox="1"/>
          <p:nvPr/>
        </p:nvSpPr>
        <p:spPr>
          <a:xfrm>
            <a:off x="625732" y="5266396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71FC15C-A585-428F-A37A-BEB62C61493D}"/>
              </a:ext>
            </a:extLst>
          </p:cNvPr>
          <p:cNvSpPr txBox="1"/>
          <p:nvPr/>
        </p:nvSpPr>
        <p:spPr>
          <a:xfrm>
            <a:off x="625732" y="5577677"/>
            <a:ext cx="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⑧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9733C2-E369-4886-989C-F1C29E6C6A41}"/>
              </a:ext>
            </a:extLst>
          </p:cNvPr>
          <p:cNvSpPr txBox="1"/>
          <p:nvPr/>
        </p:nvSpPr>
        <p:spPr>
          <a:xfrm>
            <a:off x="7082314" y="2457566"/>
            <a:ext cx="463689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b="1" dirty="0"/>
              <a:t>前向传播中张量维度变化过程</a:t>
            </a:r>
            <a:endParaRPr lang="en-US" altLang="zh-CN" sz="1400" b="1" dirty="0"/>
          </a:p>
          <a:p>
            <a:pPr algn="just"/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初始：</a:t>
            </a:r>
            <a:r>
              <a:rPr lang="en-US" altLang="zh-CN" sz="1200" dirty="0"/>
              <a:t>[32, 12, 21, 2]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交换维度后</a:t>
            </a:r>
            <a:r>
              <a:rPr lang="en-US" altLang="zh-CN" sz="1200" dirty="0"/>
              <a:t>: [32, 21, 12, 2]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/>
              <a:t>Reshape</a:t>
            </a:r>
            <a:r>
              <a:rPr lang="zh-CN" altLang="en-US" sz="1200" dirty="0"/>
              <a:t>后</a:t>
            </a:r>
            <a:r>
              <a:rPr lang="en-US" altLang="zh-CN" sz="1200" dirty="0"/>
              <a:t>: [672, 12, 2]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 err="1"/>
              <a:t>rnn</a:t>
            </a:r>
            <a:r>
              <a:rPr lang="zh-CN" altLang="en-US" sz="1200" dirty="0"/>
              <a:t>后</a:t>
            </a:r>
            <a:r>
              <a:rPr lang="en-US" altLang="zh-CN" sz="1200" dirty="0"/>
              <a:t>: [672, 12, 32]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切片后</a:t>
            </a:r>
            <a:r>
              <a:rPr lang="en-US" altLang="zh-CN" sz="1200" dirty="0"/>
              <a:t>: [672, 32]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全连接神经网络后</a:t>
            </a:r>
            <a:r>
              <a:rPr lang="en-US" altLang="zh-CN" sz="1200" dirty="0"/>
              <a:t>: [672, 6]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en-US" altLang="zh-CN" sz="1200" dirty="0"/>
              <a:t>Reshape</a:t>
            </a:r>
            <a:r>
              <a:rPr lang="zh-CN" altLang="en-US" sz="1200" dirty="0"/>
              <a:t>后：</a:t>
            </a:r>
            <a:r>
              <a:rPr lang="en-US" altLang="zh-CN" sz="1200" dirty="0"/>
              <a:t>[32, 21, 6, 1]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  <a:p>
            <a:pPr marL="228600" indent="-228600" algn="just">
              <a:buFont typeface="+mj-lt"/>
              <a:buAutoNum type="arabicPeriod"/>
            </a:pPr>
            <a:r>
              <a:rPr lang="zh-CN" altLang="en-US" sz="1200" dirty="0"/>
              <a:t>交换维度后：</a:t>
            </a:r>
            <a:r>
              <a:rPr lang="en-US" altLang="zh-CN" sz="1200" dirty="0"/>
              <a:t>[32, 6, 21, 1]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50192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E73C1FA-60E8-46D0-AFE5-33C469D93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228009"/>
            <a:ext cx="10058400" cy="29582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将网络改成新的</a:t>
            </a:r>
            <a:r>
              <a:rPr lang="en-US" altLang="zh-CN" sz="1600" dirty="0" err="1">
                <a:solidFill>
                  <a:schemeClr val="tx1"/>
                </a:solidFill>
                <a:cs typeface="+mn-ea"/>
                <a:sym typeface="+mn-lt"/>
              </a:rPr>
              <a:t>LSTMNet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类其他都不用更改即可开始训练：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验证集中的最好结果为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4.927</a:t>
            </a: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测试集上测试结果为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5.228</a:t>
            </a: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可以看到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LSTM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网络的预测精度有了更进一步的提升。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17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卷积神经网络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>
                <a:cs typeface="+mn-ea"/>
                <a:sym typeface="+mn-lt"/>
              </a:rPr>
              <a:t>5/25/2023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 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7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AD757B-0344-4E27-B658-08DC93AE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373" y="1824858"/>
            <a:ext cx="5038049" cy="5191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50" dirty="0">
                <a:solidFill>
                  <a:srgbClr val="A9B7C6"/>
                </a:solidFill>
                <a:latin typeface="Consolas" panose="020B0609020204030204" pitchFamily="49" charset="0"/>
              </a:rPr>
              <a:t>net = </a:t>
            </a:r>
            <a:r>
              <a:rPr lang="en-US" altLang="zh-CN" sz="1050" dirty="0" err="1">
                <a:solidFill>
                  <a:srgbClr val="A9B7C6"/>
                </a:solidFill>
                <a:latin typeface="Consolas" panose="020B0609020204030204" pitchFamily="49" charset="0"/>
              </a:rPr>
              <a:t>LSTMNet</a:t>
            </a:r>
            <a:r>
              <a:rPr lang="zh-CN" altLang="zh-CN" sz="1050" dirty="0">
                <a:solidFill>
                  <a:srgbClr val="A9B7C6"/>
                </a:solidFill>
                <a:latin typeface="Consolas" panose="020B0609020204030204" pitchFamily="49" charset="0"/>
              </a:rPr>
              <a:t>().to(device)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F7B7A7-F418-43B3-8323-19A34EF1AF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5149" y="3896544"/>
            <a:ext cx="4679858" cy="230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8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CA9BC-7053-4B6C-A38F-43A58C7E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1BC89-AEEC-4421-99AC-AC501FEDD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/>
              <a:t>实践中，我们使用</a:t>
            </a:r>
            <a:r>
              <a:rPr lang="en-US" altLang="zh-CN" sz="1800" b="1" dirty="0">
                <a:solidFill>
                  <a:srgbClr val="FF0000"/>
                </a:solidFill>
              </a:rPr>
              <a:t>CNN</a:t>
            </a:r>
            <a:r>
              <a:rPr lang="zh-CN" altLang="en-US" sz="1800" b="1" dirty="0">
                <a:solidFill>
                  <a:srgbClr val="FF0000"/>
                </a:solidFill>
              </a:rPr>
              <a:t>处理空间关系</a:t>
            </a:r>
            <a:r>
              <a:rPr lang="zh-CN" altLang="en-US" sz="1800" dirty="0"/>
              <a:t>、</a:t>
            </a:r>
            <a:r>
              <a:rPr lang="en-US" altLang="zh-CN" sz="1800" b="1" dirty="0">
                <a:solidFill>
                  <a:srgbClr val="FF0000"/>
                </a:solidFill>
              </a:rPr>
              <a:t>LSTM</a:t>
            </a:r>
            <a:r>
              <a:rPr lang="zh-CN" altLang="en-US" sz="1800" b="1" dirty="0">
                <a:solidFill>
                  <a:srgbClr val="FF0000"/>
                </a:solidFill>
              </a:rPr>
              <a:t>处理时序关系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/>
              <a:t>搭建同时结合</a:t>
            </a:r>
            <a:r>
              <a:rPr lang="en-US" altLang="zh-CN" sz="1800" dirty="0"/>
              <a:t>CNN</a:t>
            </a:r>
            <a:r>
              <a:rPr lang="zh-CN" altLang="en-US" sz="1800" dirty="0"/>
              <a:t>和</a:t>
            </a:r>
            <a:r>
              <a:rPr lang="en-US" altLang="zh-CN" sz="1800" dirty="0"/>
              <a:t>LSTM</a:t>
            </a:r>
            <a:r>
              <a:rPr lang="zh-CN" altLang="en-US" sz="1800" dirty="0"/>
              <a:t>的网络进行交通状态预测，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652F4-1206-451A-9F1D-7286BC79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662-6B0E-4176-8E51-463712369FEC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D3995-9624-4A0C-9EF6-CD8F9254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 eXERCISE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2DB3E-995A-4E0F-A150-E4EFFEB4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图片 6" descr="C:\Users\i\Desktop\结构.png">
            <a:extLst>
              <a:ext uri="{FF2B5EF4-FFF2-40B4-BE49-F238E27FC236}">
                <a16:creationId xmlns:a16="http://schemas.microsoft.com/office/drawing/2014/main" id="{E79068AF-F6AA-4CAB-8844-566935C261B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3"/>
          <a:stretch/>
        </p:blipFill>
        <p:spPr bwMode="auto">
          <a:xfrm>
            <a:off x="1433543" y="2247653"/>
            <a:ext cx="4931861" cy="39633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98AF3BD-3C34-4ABD-B865-65ED8CB1FF21}"/>
              </a:ext>
            </a:extLst>
          </p:cNvPr>
          <p:cNvSpPr/>
          <p:nvPr/>
        </p:nvSpPr>
        <p:spPr>
          <a:xfrm>
            <a:off x="1433543" y="2690105"/>
            <a:ext cx="831809" cy="312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Traffic speed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465D0A-EBBA-41C6-BCB0-C97A8FCB4138}"/>
              </a:ext>
            </a:extLst>
          </p:cNvPr>
          <p:cNvSpPr/>
          <p:nvPr/>
        </p:nvSpPr>
        <p:spPr>
          <a:xfrm>
            <a:off x="1433542" y="3272671"/>
            <a:ext cx="831809" cy="312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Traffic speed</a:t>
            </a:r>
            <a:endParaRPr lang="zh-CN" altLang="en-US" sz="9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D4307B-3F8E-4CDA-8205-CFF09776956D}"/>
              </a:ext>
            </a:extLst>
          </p:cNvPr>
          <p:cNvSpPr/>
          <p:nvPr/>
        </p:nvSpPr>
        <p:spPr>
          <a:xfrm>
            <a:off x="1433542" y="3916665"/>
            <a:ext cx="831809" cy="312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Traffic speed</a:t>
            </a:r>
            <a:endParaRPr lang="zh-CN" altLang="en-US" sz="9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3B1-A9F0-4B1C-B30B-4178D4E43466}"/>
              </a:ext>
            </a:extLst>
          </p:cNvPr>
          <p:cNvSpPr/>
          <p:nvPr/>
        </p:nvSpPr>
        <p:spPr>
          <a:xfrm>
            <a:off x="1433542" y="4560659"/>
            <a:ext cx="831809" cy="312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Traffic speed</a:t>
            </a:r>
            <a:endParaRPr lang="zh-CN" altLang="en-US" sz="900" dirty="0"/>
          </a:p>
        </p:txBody>
      </p:sp>
      <p:sp>
        <p:nvSpPr>
          <p:cNvPr id="12" name="梯形 11">
            <a:extLst>
              <a:ext uri="{FF2B5EF4-FFF2-40B4-BE49-F238E27FC236}">
                <a16:creationId xmlns:a16="http://schemas.microsoft.com/office/drawing/2014/main" id="{741C76F6-B8BD-4C84-B93A-98CE782BA9DA}"/>
              </a:ext>
            </a:extLst>
          </p:cNvPr>
          <p:cNvSpPr/>
          <p:nvPr/>
        </p:nvSpPr>
        <p:spPr>
          <a:xfrm>
            <a:off x="5633883" y="5203231"/>
            <a:ext cx="985193" cy="312666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Future traffic speed</a:t>
            </a:r>
            <a:endParaRPr lang="zh-CN" altLang="en-US" sz="800" dirty="0"/>
          </a:p>
        </p:txBody>
      </p:sp>
      <p:sp>
        <p:nvSpPr>
          <p:cNvPr id="13" name="梯形 12">
            <a:extLst>
              <a:ext uri="{FF2B5EF4-FFF2-40B4-BE49-F238E27FC236}">
                <a16:creationId xmlns:a16="http://schemas.microsoft.com/office/drawing/2014/main" id="{A78B3880-C2F8-48CB-ABBC-3155374493F8}"/>
              </a:ext>
            </a:extLst>
          </p:cNvPr>
          <p:cNvSpPr/>
          <p:nvPr/>
        </p:nvSpPr>
        <p:spPr>
          <a:xfrm>
            <a:off x="5633883" y="5800434"/>
            <a:ext cx="985193" cy="312666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Future traffic speed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07286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bkfmzgo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26343</TotalTime>
  <Words>1569</Words>
  <Application>Microsoft Office PowerPoint</Application>
  <PresentationFormat>宽屏</PresentationFormat>
  <Paragraphs>139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Times New Roman</vt:lpstr>
      <vt:lpstr>Wingdings</vt:lpstr>
      <vt:lpstr>Retrospect</vt:lpstr>
      <vt:lpstr>深度学习——基于Python及PyTorch</vt:lpstr>
      <vt:lpstr>卷积神经网络</vt:lpstr>
      <vt:lpstr>卷积神经网络</vt:lpstr>
      <vt:lpstr>卷积神经网络</vt:lpstr>
      <vt:lpstr>循环神经网络</vt:lpstr>
      <vt:lpstr>循环神经网络</vt:lpstr>
      <vt:lpstr>卷积神经网络</vt:lpstr>
      <vt:lpstr>Future works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IV</dc:title>
  <dc:creator>Wenbo Zhu</dc:creator>
  <cp:lastModifiedBy>闫 昊阳</cp:lastModifiedBy>
  <cp:revision>567</cp:revision>
  <dcterms:created xsi:type="dcterms:W3CDTF">2016-12-05T18:51:00Z</dcterms:created>
  <dcterms:modified xsi:type="dcterms:W3CDTF">2023-05-25T14:29:18Z</dcterms:modified>
</cp:coreProperties>
</file>