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343" r:id="rId4"/>
    <p:sldId id="340" r:id="rId5"/>
    <p:sldId id="341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803"/>
    <a:srgbClr val="F7A209"/>
    <a:srgbClr val="FF43A1"/>
    <a:srgbClr val="FF9DCE"/>
    <a:srgbClr val="FF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95441" autoAdjust="0"/>
  </p:normalViewPr>
  <p:slideViewPr>
    <p:cSldViewPr snapToGrid="0">
      <p:cViewPr varScale="1">
        <p:scale>
          <a:sx n="82" d="100"/>
          <a:sy n="82" d="100"/>
        </p:scale>
        <p:origin x="642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82C-5BA8-4300-A740-CA47E73D5437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9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0CC-F1ED-4684-B948-A26D043D26B0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FA0D-27E6-4A81-AC42-934487C687A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006A-0063-4FD2-A9F8-80D9BD990C3F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EAB-E0DB-4226-A2F5-C3125EE518E7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838B-E0E3-482E-B288-D6A336C5CB5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BF-06A4-4E79-B349-38C4602FA44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FC02-4CC6-4477-A907-96B412508B2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301C8-46A6-4F23-82A7-C89D7FDC9B2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2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77F8-CECF-462C-9E87-97DD2CF11F2B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22767"/>
            <a:ext cx="10058400" cy="46463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90855B-983E-4DAC-B2AC-6EB9FD5BBE41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5078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2468" y="1163782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Exercise II - SQL</a:t>
            </a:r>
            <a:br>
              <a:rPr lang="pt-BR" dirty="0"/>
            </a:br>
            <a:r>
              <a:rPr lang="pt-BR" sz="4800" dirty="0"/>
              <a:t>Part 1 – </a:t>
            </a:r>
            <a:r>
              <a:rPr lang="zh-CN" altLang="en-US" sz="4800" dirty="0"/>
              <a:t>数据导入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en-US" altLang="zh-CN" dirty="0"/>
              <a:t>Transportation Big Data Analytics</a:t>
            </a:r>
          </a:p>
          <a:p>
            <a:r>
              <a:rPr lang="en-US" altLang="zh-CN" dirty="0"/>
              <a:t>2023</a:t>
            </a:r>
          </a:p>
          <a:p>
            <a:r>
              <a:rPr lang="en-US" altLang="zh-CN" dirty="0" err="1"/>
              <a:t>Xiaolei</a:t>
            </a:r>
            <a:r>
              <a:rPr lang="en-US" altLang="zh-CN" dirty="0"/>
              <a:t> Ma</a:t>
            </a: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E920-20AA-4416-9D23-7639172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Keep Going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9BFEF-B31B-428E-9B9F-48ED8CE8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34" y="2148909"/>
            <a:ext cx="5214938" cy="3198482"/>
          </a:xfrm>
        </p:spPr>
        <p:txBody>
          <a:bodyPr vert="horz" lIns="0" tIns="45720" rIns="0" bIns="45720" rtlCol="0">
            <a:normAutofit/>
          </a:bodyPr>
          <a:lstStyle/>
          <a:p>
            <a:pPr lvl="2"/>
            <a:r>
              <a:rPr lang="zh-CN" altLang="en-US" dirty="0"/>
              <a:t>导入其他数据</a:t>
            </a:r>
            <a:endParaRPr lang="en-US" altLang="zh-CN" dirty="0"/>
          </a:p>
          <a:p>
            <a:pPr lvl="3"/>
            <a:r>
              <a:rPr lang="zh-CN" altLang="en-US" dirty="0"/>
              <a:t>优先导入</a:t>
            </a:r>
            <a:r>
              <a:rPr lang="en-US" altLang="zh-CN" dirty="0"/>
              <a:t>E2</a:t>
            </a:r>
            <a:r>
              <a:rPr lang="zh-CN" altLang="en-US" dirty="0"/>
              <a:t>开头的数据（下节课就要用）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练习不使用图形界面，直接写</a:t>
            </a:r>
            <a:r>
              <a:rPr lang="en-US" altLang="zh-CN" dirty="0"/>
              <a:t>SQL</a:t>
            </a:r>
            <a:r>
              <a:rPr lang="zh-CN" altLang="en-US" dirty="0"/>
              <a:t>语句（</a:t>
            </a:r>
            <a:r>
              <a:rPr lang="en-US" altLang="zh-CN" dirty="0"/>
              <a:t>CREATE TABLE</a:t>
            </a:r>
            <a:r>
              <a:rPr lang="zh-CN" altLang="en-US" dirty="0"/>
              <a:t>）的方式创建表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自行设计一个表，并向里面导入数据（使用</a:t>
            </a:r>
            <a:r>
              <a:rPr lang="en-US" altLang="zh-CN" dirty="0"/>
              <a:t>CSV</a:t>
            </a:r>
            <a:r>
              <a:rPr lang="zh-CN" altLang="en-US" dirty="0"/>
              <a:t>文件 或 使用</a:t>
            </a:r>
            <a:r>
              <a:rPr lang="en-US" altLang="zh-CN" dirty="0"/>
              <a:t>INSERT INTO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FB42-2772-4486-89C5-78B9F74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39A29-8225-4FCF-A6AE-A2EB95C7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72F0-BB32-429C-95AF-A25B933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C882A0-7C1C-4A34-ADEF-F24E63A5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7" y="1891672"/>
            <a:ext cx="5747053" cy="31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E920-20AA-4416-9D23-7639172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with Queries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FB42-2772-4486-89C5-78B9F74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39A29-8225-4FCF-A6AE-A2EB95C7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72F0-BB32-429C-95AF-A25B933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1DD01-9527-4BD5-8449-82B7B4A2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4869114"/>
          </a:xfrm>
        </p:spPr>
        <p:txBody>
          <a:bodyPr>
            <a:noAutofit/>
          </a:bodyPr>
          <a:lstStyle/>
          <a:p>
            <a:r>
              <a:rPr lang="en-US" dirty="0"/>
              <a:t>Now use your own SQL command to answer the following questions:</a:t>
            </a:r>
          </a:p>
          <a:p>
            <a:pPr lvl="1"/>
            <a:endParaRPr 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E2_Companies</a:t>
            </a:r>
            <a:r>
              <a:rPr lang="zh-CN" altLang="en-US" dirty="0"/>
              <a:t>中，查询麦当劳（</a:t>
            </a:r>
            <a:r>
              <a:rPr lang="af-ZA" altLang="zh-CN" dirty="0"/>
              <a:t>McDonald‘s</a:t>
            </a:r>
            <a:r>
              <a:rPr lang="zh-CN" altLang="en-US" dirty="0"/>
              <a:t>）的市值</a:t>
            </a:r>
            <a:r>
              <a:rPr lang="en-US" altLang="zh-CN" dirty="0" err="1"/>
              <a:t>MarketValue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查询</a:t>
            </a:r>
            <a:r>
              <a:rPr lang="en-US" altLang="zh-CN" dirty="0"/>
              <a:t>E2_Countries</a:t>
            </a:r>
            <a:r>
              <a:rPr lang="zh-CN" altLang="en-US" dirty="0"/>
              <a:t>所有数据，要求结果按照人口数降序排列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E2_Weather</a:t>
            </a:r>
            <a:r>
              <a:rPr lang="zh-CN" altLang="en-US" dirty="0"/>
              <a:t>中，查询</a:t>
            </a:r>
            <a:r>
              <a:rPr lang="en-US" altLang="zh-CN" dirty="0"/>
              <a:t>3-5</a:t>
            </a:r>
            <a:r>
              <a:rPr lang="zh-CN" altLang="en-US" dirty="0"/>
              <a:t>月的相关记录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DMS</a:t>
            </a:r>
            <a:r>
              <a:rPr lang="zh-CN" altLang="en-US" dirty="0"/>
              <a:t>或</a:t>
            </a:r>
            <a:r>
              <a:rPr lang="en-US" altLang="zh-CN" dirty="0"/>
              <a:t>PostgreSQL</a:t>
            </a:r>
            <a:r>
              <a:rPr lang="zh-CN" altLang="en-US" dirty="0"/>
              <a:t>的可视化工具，绘制一个折线图表示</a:t>
            </a:r>
            <a:r>
              <a:rPr lang="en-US" altLang="zh-CN" dirty="0"/>
              <a:t>3-5</a:t>
            </a:r>
            <a:r>
              <a:rPr lang="zh-CN" altLang="en-US" dirty="0"/>
              <a:t>月的平均气温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Check your results with my answers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14280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E920-20AA-4416-9D23-7639172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with Queries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FB42-2772-4486-89C5-78B9F74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39A29-8225-4FCF-A6AE-A2EB95C7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72F0-BB32-429C-95AF-A25B933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1DD01-9527-4BD5-8449-82B7B4A2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90671"/>
            <a:ext cx="10058400" cy="4869114"/>
          </a:xfrm>
        </p:spPr>
        <p:txBody>
          <a:bodyPr>
            <a:noAutofit/>
          </a:bodyPr>
          <a:lstStyle/>
          <a:p>
            <a:pPr lvl="1"/>
            <a:r>
              <a:rPr lang="zh-CN" altLang="en-US" dirty="0"/>
              <a:t>在</a:t>
            </a:r>
            <a:r>
              <a:rPr lang="en-US" altLang="zh-CN" dirty="0"/>
              <a:t>E2_Companies</a:t>
            </a:r>
            <a:r>
              <a:rPr lang="zh-CN" altLang="en-US" dirty="0"/>
              <a:t>中，查询麦当劳（</a:t>
            </a:r>
            <a:r>
              <a:rPr lang="af-ZA" altLang="zh-CN" dirty="0"/>
              <a:t> McDonald's </a:t>
            </a:r>
            <a:r>
              <a:rPr lang="zh-CN" altLang="en-US" dirty="0"/>
              <a:t>）的市值</a:t>
            </a:r>
            <a:r>
              <a:rPr lang="en-US" altLang="zh-CN" dirty="0" err="1"/>
              <a:t>MarketValue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08B173-2D41-4260-96EB-C148430D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505990"/>
            <a:ext cx="8572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5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E920-20AA-4416-9D23-7639172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with Queries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FB42-2772-4486-89C5-78B9F74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39A29-8225-4FCF-A6AE-A2EB95C7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72F0-BB32-429C-95AF-A25B933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1DD01-9527-4BD5-8449-82B7B4A2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90671"/>
            <a:ext cx="10058400" cy="4869114"/>
          </a:xfrm>
        </p:spPr>
        <p:txBody>
          <a:bodyPr>
            <a:noAutofit/>
          </a:bodyPr>
          <a:lstStyle/>
          <a:p>
            <a:pPr lvl="1"/>
            <a:r>
              <a:rPr lang="zh-CN" altLang="en-US" dirty="0"/>
              <a:t>查询</a:t>
            </a:r>
            <a:r>
              <a:rPr lang="en-US" altLang="zh-CN" dirty="0"/>
              <a:t>E2_Countries</a:t>
            </a:r>
            <a:r>
              <a:rPr lang="zh-CN" altLang="en-US" dirty="0"/>
              <a:t>所有数据，要求结果按照人口数降序排列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02EF94-0094-4141-B84E-8067678A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50" y="2377381"/>
            <a:ext cx="6444420" cy="77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E920-20AA-4416-9D23-7639172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with Queries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FB42-2772-4486-89C5-78B9F74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39A29-8225-4FCF-A6AE-A2EB95C7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72F0-BB32-429C-95AF-A25B933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1DD01-9527-4BD5-8449-82B7B4A2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90671"/>
            <a:ext cx="10058400" cy="4869114"/>
          </a:xfrm>
        </p:spPr>
        <p:txBody>
          <a:bodyPr>
            <a:noAutofit/>
          </a:bodyPr>
          <a:lstStyle/>
          <a:p>
            <a:pPr lvl="1"/>
            <a:r>
              <a:rPr lang="zh-CN" altLang="en-US" dirty="0"/>
              <a:t>在</a:t>
            </a:r>
            <a:r>
              <a:rPr lang="en-US" altLang="zh-CN" dirty="0"/>
              <a:t>E2_Weather</a:t>
            </a:r>
            <a:r>
              <a:rPr lang="zh-CN" altLang="en-US" dirty="0"/>
              <a:t>中，查询</a:t>
            </a:r>
            <a:r>
              <a:rPr lang="en-US" altLang="zh-CN" dirty="0"/>
              <a:t>3-5</a:t>
            </a:r>
            <a:r>
              <a:rPr lang="zh-CN" altLang="en-US" dirty="0"/>
              <a:t>月的相关记录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ECC588-332A-48B4-BCF6-10E3F4C9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5" y="2258290"/>
            <a:ext cx="7337058" cy="5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0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E920-20AA-4416-9D23-7639172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with Queries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FB42-2772-4486-89C5-78B9F74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39A29-8225-4FCF-A6AE-A2EB95C7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72F0-BB32-429C-95AF-A25B933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1DD01-9527-4BD5-8449-82B7B4A2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5871"/>
            <a:ext cx="10058400" cy="4869114"/>
          </a:xfrm>
        </p:spPr>
        <p:txBody>
          <a:bodyPr>
            <a:noAutofit/>
          </a:bodyPr>
          <a:lstStyle/>
          <a:p>
            <a:pPr lvl="1"/>
            <a:r>
              <a:rPr lang="zh-CN" altLang="en-US" dirty="0"/>
              <a:t>利用</a:t>
            </a:r>
            <a:r>
              <a:rPr lang="en-US" altLang="zh-CN" dirty="0"/>
              <a:t>DMS</a:t>
            </a:r>
            <a:r>
              <a:rPr lang="zh-CN" altLang="en-US" dirty="0"/>
              <a:t>或</a:t>
            </a:r>
            <a:r>
              <a:rPr lang="en-US" altLang="zh-CN" dirty="0"/>
              <a:t>PostgreSQL</a:t>
            </a:r>
            <a:r>
              <a:rPr lang="zh-CN" altLang="en-US" dirty="0"/>
              <a:t>的可视化工具，绘制一个折线图表示</a:t>
            </a:r>
            <a:r>
              <a:rPr lang="en-US" altLang="zh-CN" dirty="0"/>
              <a:t>3-5</a:t>
            </a:r>
            <a:r>
              <a:rPr lang="zh-CN" altLang="en-US" dirty="0"/>
              <a:t>月的平均气温</a:t>
            </a:r>
            <a:r>
              <a:rPr lang="en-US" altLang="zh-CN" dirty="0"/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5F5ACC-052B-4D85-B4BC-4F852F61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90" y="1855109"/>
            <a:ext cx="7776268" cy="44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objectives of this exercise include:</a:t>
            </a:r>
          </a:p>
          <a:p>
            <a:pPr lvl="1"/>
            <a:r>
              <a:rPr lang="zh-CN" altLang="en-US" dirty="0"/>
              <a:t>创建表：</a:t>
            </a:r>
            <a:r>
              <a:rPr lang="en-US" altLang="zh-CN" dirty="0"/>
              <a:t>CREATE TABLE</a:t>
            </a:r>
          </a:p>
          <a:p>
            <a:pPr lvl="1"/>
            <a:r>
              <a:rPr lang="zh-CN" altLang="en-US" dirty="0"/>
              <a:t>批量导入数据：导入</a:t>
            </a:r>
            <a:r>
              <a:rPr lang="en-US" altLang="zh-CN" dirty="0"/>
              <a:t>CSV</a:t>
            </a:r>
          </a:p>
          <a:p>
            <a:pPr lvl="1"/>
            <a:r>
              <a:rPr lang="en-US" dirty="0"/>
              <a:t>Query tables to answer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New </a:t>
            </a:r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10696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进入</a:t>
            </a:r>
            <a:r>
              <a:rPr lang="en-US" altLang="zh-CN" sz="2400" dirty="0"/>
              <a:t>pgadmin4</a:t>
            </a:r>
            <a:r>
              <a:rPr lang="zh-CN" altLang="en-US" sz="2400" dirty="0"/>
              <a:t>，连接到默认服务器（本机），然后右键</a:t>
            </a:r>
            <a:r>
              <a:rPr lang="en-US" altLang="zh-CN" sz="2400" dirty="0"/>
              <a:t>database</a:t>
            </a:r>
            <a:r>
              <a:rPr lang="zh-CN" altLang="en-US" sz="2400" dirty="0"/>
              <a:t>，创建一个新的数据库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49DA66-80D0-4C0D-AB62-0BBD4FDD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2241154"/>
            <a:ext cx="6986666" cy="34289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EDD613-7EFB-4D44-B319-3417C699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34" y="2049705"/>
            <a:ext cx="5014575" cy="38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New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10696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进入新创建的数据库，依次点开</a:t>
            </a:r>
            <a:r>
              <a:rPr lang="en-US" altLang="zh-CN" sz="2400" dirty="0"/>
              <a:t>Schemas——public——Tables</a:t>
            </a:r>
            <a:r>
              <a:rPr lang="zh-CN" altLang="en-US" sz="2400" dirty="0"/>
              <a:t>，右键</a:t>
            </a:r>
            <a:r>
              <a:rPr lang="en-US" altLang="zh-CN" sz="2400" dirty="0"/>
              <a:t>Tables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en-US" altLang="zh-CN" sz="2400" dirty="0"/>
              <a:t>Create——Table</a:t>
            </a:r>
            <a:r>
              <a:rPr lang="zh-CN" altLang="en-US" sz="2400" dirty="0"/>
              <a:t>，设置表名称（与</a:t>
            </a:r>
            <a:r>
              <a:rPr lang="en-US" altLang="zh-CN" sz="2400" dirty="0"/>
              <a:t>csv</a:t>
            </a:r>
            <a:r>
              <a:rPr lang="zh-CN" altLang="en-US" sz="2400" dirty="0"/>
              <a:t>文件一致，这里以</a:t>
            </a:r>
            <a:r>
              <a:rPr lang="en-US" altLang="zh-CN" sz="2400" dirty="0"/>
              <a:t>E2_Countries</a:t>
            </a:r>
            <a:r>
              <a:rPr lang="zh-CN" altLang="en-US" sz="2400" dirty="0"/>
              <a:t>为例）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E33DB-46F2-4829-884A-8FB01473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28" y="2238931"/>
            <a:ext cx="6456885" cy="40176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BBFA19-9705-42B5-8FEB-CB5B641D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" y="2950500"/>
            <a:ext cx="5304903" cy="26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New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10696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设置合适的列属性，</a:t>
            </a:r>
            <a:r>
              <a:rPr lang="en-US" altLang="zh-CN" sz="2400" dirty="0"/>
              <a:t>PostgreSQL</a:t>
            </a:r>
            <a:r>
              <a:rPr lang="zh-CN" altLang="en-US" sz="2400" dirty="0"/>
              <a:t>和</a:t>
            </a:r>
            <a:r>
              <a:rPr lang="en-US" altLang="zh-CN" sz="2400" dirty="0"/>
              <a:t>MySQL</a:t>
            </a:r>
            <a:r>
              <a:rPr lang="zh-CN" altLang="en-US" sz="2400" dirty="0"/>
              <a:t>的数据类型略有不同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F6D15A-4E9B-4494-AD22-8D3BE340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2" y="1757603"/>
            <a:ext cx="4242208" cy="41578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27B2B0-4477-4BFA-A1C5-9F4CB26D8FB2}"/>
              </a:ext>
            </a:extLst>
          </p:cNvPr>
          <p:cNvSpPr txBox="1"/>
          <p:nvPr/>
        </p:nvSpPr>
        <p:spPr>
          <a:xfrm>
            <a:off x="3807791" y="5914514"/>
            <a:ext cx="7695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详细可参看https://www.runoob.com/postgresql/postgresql-data-type.html</a:t>
            </a:r>
          </a:p>
        </p:txBody>
      </p:sp>
      <p:graphicFrame>
        <p:nvGraphicFramePr>
          <p:cNvPr id="9" name="表格 11">
            <a:extLst>
              <a:ext uri="{FF2B5EF4-FFF2-40B4-BE49-F238E27FC236}">
                <a16:creationId xmlns:a16="http://schemas.microsoft.com/office/drawing/2014/main" id="{E3F42D9A-2D12-485D-92DC-163A1F45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89976"/>
              </p:ext>
            </p:extLst>
          </p:nvPr>
        </p:nvGraphicFramePr>
        <p:xfrm>
          <a:off x="4792869" y="1996512"/>
          <a:ext cx="6804297" cy="338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99">
                  <a:extLst>
                    <a:ext uri="{9D8B030D-6E8A-4147-A177-3AD203B41FA5}">
                      <a16:colId xmlns:a16="http://schemas.microsoft.com/office/drawing/2014/main" val="1312713314"/>
                    </a:ext>
                  </a:extLst>
                </a:gridCol>
                <a:gridCol w="2268099">
                  <a:extLst>
                    <a:ext uri="{9D8B030D-6E8A-4147-A177-3AD203B41FA5}">
                      <a16:colId xmlns:a16="http://schemas.microsoft.com/office/drawing/2014/main" val="1892078837"/>
                    </a:ext>
                  </a:extLst>
                </a:gridCol>
                <a:gridCol w="2268099">
                  <a:extLst>
                    <a:ext uri="{9D8B030D-6E8A-4147-A177-3AD203B41FA5}">
                      <a16:colId xmlns:a16="http://schemas.microsoft.com/office/drawing/2014/main" val="4036292998"/>
                    </a:ext>
                  </a:extLst>
                </a:gridCol>
              </a:tblGrid>
              <a:tr h="484041"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PostgreSQL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5140"/>
                  </a:ext>
                </a:extLst>
              </a:tr>
              <a:tr h="484041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12649"/>
                  </a:ext>
                </a:extLst>
              </a:tr>
              <a:tr h="484041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9179"/>
                  </a:ext>
                </a:extLst>
              </a:tr>
              <a:tr h="484041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Numeric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10258"/>
                  </a:ext>
                </a:extLst>
              </a:tr>
              <a:tr h="484041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character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定长字符串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19141"/>
                  </a:ext>
                </a:extLst>
              </a:tr>
              <a:tr h="484041"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Character varying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不定长字符串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10358"/>
                  </a:ext>
                </a:extLst>
              </a:tr>
              <a:tr h="484041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5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3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9B05-F64C-46C5-A1F5-5A35685E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Import CSV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D0352-C7D4-45E7-AE1B-65F664C2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62565-2E30-45C4-816D-B5634DF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FA91-B6E5-4578-8E24-EB235704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170E99-757C-4630-B528-FF955674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91" y="1260197"/>
            <a:ext cx="3323446" cy="49655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D08C4F-5033-4D3C-ABE4-7BDF19C1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3252611"/>
            <a:ext cx="7629525" cy="20785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2681A3-ECEB-4BE7-83AC-38F63BD0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699" y="2338387"/>
            <a:ext cx="6326505" cy="52555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报错了！！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9B05-F64C-46C5-A1F5-5A35685E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Import CSV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D0352-C7D4-45E7-AE1B-65F664C2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62565-2E30-45C4-816D-B5634DF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FA91-B6E5-4578-8E24-EB235704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E30DAE-0B1D-4DAE-B773-3FC20301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3" y="2728913"/>
            <a:ext cx="5258095" cy="34864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14D2F7-0589-4ECA-8E0D-2C2A496B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41" y="2572035"/>
            <a:ext cx="6124661" cy="371951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4D054B-C680-4DF3-A4DB-1A150796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10696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在顶部的</a:t>
            </a:r>
            <a:r>
              <a:rPr lang="en-US" altLang="zh-CN" sz="2400" dirty="0"/>
              <a:t>File——Preferences</a:t>
            </a:r>
            <a:r>
              <a:rPr lang="zh-CN" altLang="en-US" sz="2400" dirty="0"/>
              <a:t>中找到</a:t>
            </a:r>
            <a:r>
              <a:rPr lang="en-US" altLang="zh-CN" sz="2400" dirty="0"/>
              <a:t>Binary paths</a:t>
            </a:r>
            <a:r>
              <a:rPr lang="zh-CN" altLang="en-US" sz="2400" dirty="0"/>
              <a:t>，设置</a:t>
            </a:r>
            <a:r>
              <a:rPr lang="en-US" altLang="zh-CN" sz="2400" dirty="0"/>
              <a:t>PostgreSQL14</a:t>
            </a:r>
            <a:r>
              <a:rPr lang="zh-CN" altLang="en-US" sz="2400" dirty="0"/>
              <a:t>的路径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一定要设置到</a:t>
            </a:r>
            <a:r>
              <a:rPr lang="en-US" altLang="zh-CN" sz="2400" dirty="0">
                <a:solidFill>
                  <a:srgbClr val="FF0000"/>
                </a:solidFill>
              </a:rPr>
              <a:t>\bin</a:t>
            </a:r>
            <a:r>
              <a:rPr lang="zh-CN" altLang="en-US" sz="2400" dirty="0">
                <a:solidFill>
                  <a:srgbClr val="FF0000"/>
                </a:solidFill>
              </a:rPr>
              <a:t>文件夹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6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9B05-F64C-46C5-A1F5-5A35685E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Import CSV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D0352-C7D4-45E7-AE1B-65F664C2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62565-2E30-45C4-816D-B5634DF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FA91-B6E5-4578-8E24-EB235704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170E99-757C-4630-B528-FF955674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1" y="2156161"/>
            <a:ext cx="2593092" cy="38743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A6FDB5-3F09-451B-BB8D-22F98C0A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90" y="2618748"/>
            <a:ext cx="4151769" cy="331113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B0637A-491A-4086-AA92-CF75A66B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10696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重新导入，注意设置编码为</a:t>
            </a:r>
            <a:r>
              <a:rPr lang="en-US" altLang="zh-CN" sz="2400" dirty="0"/>
              <a:t>UTF8</a:t>
            </a:r>
            <a:r>
              <a:rPr lang="zh-CN" altLang="en-US" sz="2400" dirty="0"/>
              <a:t>，在选项里开启标题（</a:t>
            </a:r>
            <a:r>
              <a:rPr lang="en-US" altLang="zh-CN" sz="2400" dirty="0"/>
              <a:t>header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tx1"/>
                </a:solidFill>
              </a:rPr>
              <a:t>之后点击</a:t>
            </a:r>
            <a:r>
              <a:rPr lang="en-US" altLang="zh-CN" sz="2400" dirty="0">
                <a:solidFill>
                  <a:schemeClr val="tx1"/>
                </a:solidFill>
              </a:rPr>
              <a:t>OK</a:t>
            </a:r>
            <a:r>
              <a:rPr lang="zh-CN" altLang="en-US" sz="2400" dirty="0">
                <a:solidFill>
                  <a:schemeClr val="tx1"/>
                </a:solidFill>
              </a:rPr>
              <a:t>导入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3625903-B174-4122-B60F-35768E88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669" y="2476472"/>
            <a:ext cx="4488047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2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9B05-F64C-46C5-A1F5-5A35685E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 Working with Queries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D0352-C7D4-45E7-AE1B-65F664C2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62565-2E30-45C4-816D-B5634DF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FA91-B6E5-4578-8E24-EB235704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B0637A-491A-4086-AA92-CF75A66B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22767"/>
            <a:ext cx="5579745" cy="10696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验证数据是否导入，可以使用选项查询（如图），也可以直接写</a:t>
            </a:r>
            <a:r>
              <a:rPr lang="en-US" altLang="zh-CN" sz="2400" dirty="0"/>
              <a:t>SQL</a:t>
            </a:r>
            <a:r>
              <a:rPr lang="zh-CN" altLang="en-US" sz="2400" dirty="0"/>
              <a:t>语句查询。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3B2E782-DFD7-4B5C-90E3-822EF42B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6" y="2597318"/>
            <a:ext cx="4953585" cy="3271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7F1E6E-75F6-40EA-BA18-1F99F206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19" y="1288524"/>
            <a:ext cx="3491206" cy="50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1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20406</TotalTime>
  <Words>593</Words>
  <Application>Microsoft Office PowerPoint</Application>
  <PresentationFormat>宽屏</PresentationFormat>
  <Paragraphs>118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Exercise II - SQL Part 1 – 数据导入</vt:lpstr>
      <vt:lpstr>Outline</vt:lpstr>
      <vt:lpstr>Step 1: Create A New Database</vt:lpstr>
      <vt:lpstr>Step 2: Create A New Table</vt:lpstr>
      <vt:lpstr>Step 2: Create A New Table</vt:lpstr>
      <vt:lpstr>Step 3: Import CSV</vt:lpstr>
      <vt:lpstr>Step 3: Import CSV</vt:lpstr>
      <vt:lpstr>Step 3: Import CSV</vt:lpstr>
      <vt:lpstr>Step 4: Working with Queries</vt:lpstr>
      <vt:lpstr>Keep Going</vt:lpstr>
      <vt:lpstr>Working with Queries</vt:lpstr>
      <vt:lpstr>Working with Queries</vt:lpstr>
      <vt:lpstr>Working with Queries</vt:lpstr>
      <vt:lpstr>Working with Queries</vt:lpstr>
      <vt:lpstr>Working with Queries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webuser</cp:lastModifiedBy>
  <cp:revision>378</cp:revision>
  <dcterms:created xsi:type="dcterms:W3CDTF">2016-12-05T18:51:00Z</dcterms:created>
  <dcterms:modified xsi:type="dcterms:W3CDTF">2024-03-18T11:21:44Z</dcterms:modified>
</cp:coreProperties>
</file>