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6" r:id="rId1"/>
  </p:sldMasterIdLst>
  <p:notesMasterIdLst>
    <p:notesMasterId r:id="rId46"/>
  </p:notesMasterIdLst>
  <p:sldIdLst>
    <p:sldId id="256" r:id="rId2"/>
    <p:sldId id="257" r:id="rId3"/>
    <p:sldId id="339" r:id="rId4"/>
    <p:sldId id="340" r:id="rId5"/>
    <p:sldId id="342" r:id="rId6"/>
    <p:sldId id="344" r:id="rId7"/>
    <p:sldId id="345" r:id="rId8"/>
    <p:sldId id="346" r:id="rId9"/>
    <p:sldId id="353" r:id="rId10"/>
    <p:sldId id="354" r:id="rId11"/>
    <p:sldId id="347" r:id="rId12"/>
    <p:sldId id="348" r:id="rId13"/>
    <p:sldId id="349" r:id="rId14"/>
    <p:sldId id="350" r:id="rId15"/>
    <p:sldId id="351" r:id="rId16"/>
    <p:sldId id="352" r:id="rId17"/>
    <p:sldId id="355" r:id="rId18"/>
    <p:sldId id="357" r:id="rId19"/>
    <p:sldId id="358" r:id="rId20"/>
    <p:sldId id="359" r:id="rId21"/>
    <p:sldId id="360" r:id="rId22"/>
    <p:sldId id="361" r:id="rId23"/>
    <p:sldId id="363" r:id="rId24"/>
    <p:sldId id="364" r:id="rId25"/>
    <p:sldId id="365" r:id="rId26"/>
    <p:sldId id="366" r:id="rId27"/>
    <p:sldId id="367" r:id="rId28"/>
    <p:sldId id="368" r:id="rId29"/>
    <p:sldId id="377" r:id="rId30"/>
    <p:sldId id="378" r:id="rId31"/>
    <p:sldId id="379" r:id="rId32"/>
    <p:sldId id="356" r:id="rId33"/>
    <p:sldId id="380" r:id="rId34"/>
    <p:sldId id="381" r:id="rId35"/>
    <p:sldId id="382" r:id="rId36"/>
    <p:sldId id="383" r:id="rId37"/>
    <p:sldId id="384" r:id="rId38"/>
    <p:sldId id="362" r:id="rId39"/>
    <p:sldId id="385" r:id="rId40"/>
    <p:sldId id="386" r:id="rId41"/>
    <p:sldId id="387" r:id="rId42"/>
    <p:sldId id="388" r:id="rId43"/>
    <p:sldId id="372" r:id="rId44"/>
    <p:sldId id="37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E547422-C3B6-45C7-A7EF-FA37DACD2E99}">
          <p14:sldIdLst>
            <p14:sldId id="256"/>
            <p14:sldId id="257"/>
          </p14:sldIdLst>
        </p14:section>
        <p14:section name="实验1" id="{D8CB313F-5DEC-452F-9E45-0367B384C684}">
          <p14:sldIdLst>
            <p14:sldId id="339"/>
            <p14:sldId id="340"/>
            <p14:sldId id="342"/>
            <p14:sldId id="344"/>
            <p14:sldId id="345"/>
            <p14:sldId id="346"/>
            <p14:sldId id="353"/>
            <p14:sldId id="354"/>
            <p14:sldId id="347"/>
            <p14:sldId id="348"/>
            <p14:sldId id="349"/>
            <p14:sldId id="350"/>
            <p14:sldId id="351"/>
            <p14:sldId id="352"/>
            <p14:sldId id="355"/>
            <p14:sldId id="357"/>
            <p14:sldId id="358"/>
            <p14:sldId id="359"/>
            <p14:sldId id="360"/>
            <p14:sldId id="361"/>
            <p14:sldId id="363"/>
            <p14:sldId id="364"/>
            <p14:sldId id="365"/>
            <p14:sldId id="366"/>
            <p14:sldId id="367"/>
          </p14:sldIdLst>
        </p14:section>
        <p14:section name="实验2" id="{19F2FCF1-BE75-4CD4-B5D2-6FA1129E4396}">
          <p14:sldIdLst>
            <p14:sldId id="368"/>
            <p14:sldId id="377"/>
            <p14:sldId id="378"/>
            <p14:sldId id="379"/>
            <p14:sldId id="356"/>
            <p14:sldId id="380"/>
            <p14:sldId id="381"/>
            <p14:sldId id="382"/>
            <p14:sldId id="383"/>
            <p14:sldId id="384"/>
            <p14:sldId id="362"/>
            <p14:sldId id="385"/>
            <p14:sldId id="386"/>
            <p14:sldId id="387"/>
            <p14:sldId id="388"/>
            <p14:sldId id="372"/>
            <p14:sldId id="3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6803"/>
    <a:srgbClr val="F7A209"/>
    <a:srgbClr val="FF43A1"/>
    <a:srgbClr val="FF9DCE"/>
    <a:srgbClr val="FF6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3" autoAdjust="0"/>
    <p:restoredTop sz="95441" autoAdjust="0"/>
  </p:normalViewPr>
  <p:slideViewPr>
    <p:cSldViewPr snapToGrid="0">
      <p:cViewPr varScale="1">
        <p:scale>
          <a:sx n="107" d="100"/>
          <a:sy n="107" d="100"/>
        </p:scale>
        <p:origin x="750" y="10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7E2689-82C9-4491-8D53-64B69FF03B67}"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A714FF-B8DD-4C86-8A6C-413D8D8DE891}" type="slidenum">
              <a:rPr lang="en-US" smtClean="0"/>
              <a:t>‹#›</a:t>
            </a:fld>
            <a:endParaRPr lang="en-US"/>
          </a:p>
        </p:txBody>
      </p:sp>
    </p:spTree>
    <p:extLst>
      <p:ext uri="{BB962C8B-B14F-4D97-AF65-F5344CB8AC3E}">
        <p14:creationId xmlns:p14="http://schemas.microsoft.com/office/powerpoint/2010/main" val="355406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1</a:t>
            </a:fld>
            <a:endParaRPr lang="en-US"/>
          </a:p>
        </p:txBody>
      </p:sp>
    </p:spTree>
    <p:extLst>
      <p:ext uri="{BB962C8B-B14F-4D97-AF65-F5344CB8AC3E}">
        <p14:creationId xmlns:p14="http://schemas.microsoft.com/office/powerpoint/2010/main" val="300432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5CA82C-5BA8-4300-A740-CA47E73D5437}"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692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EF30CC-F1ED-4684-B948-A26D043D26B0}"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4097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0FA0D-27E6-4A81-AC42-934487C687AD}"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876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177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8A006A-0063-4FD2-A9F8-80D9BD990C3F}"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19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FE9EAB-E0DB-4226-A2F5-C3125EE518E7}" type="datetime1">
              <a:rPr lang="en-US" smtClean="0"/>
              <a:t>1/31/2024</a:t>
            </a:fld>
            <a:endParaRPr lang="en-US" dirty="0"/>
          </a:p>
        </p:txBody>
      </p:sp>
      <p:sp>
        <p:nvSpPr>
          <p:cNvPr id="6" name="Footer Placeholder 5"/>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372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6D838B-E0E3-482E-B288-D6A336C5CB5E}" type="datetime1">
              <a:rPr lang="en-US" smtClean="0"/>
              <a:t>1/31/2024</a:t>
            </a:fld>
            <a:endParaRPr lang="en-US" dirty="0"/>
          </a:p>
        </p:txBody>
      </p:sp>
      <p:sp>
        <p:nvSpPr>
          <p:cNvPr id="8" name="Footer Placeholder 7"/>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620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A80CBF-06A4-4E79-B349-38C4602FA44E}" type="datetime1">
              <a:rPr lang="en-US" smtClean="0"/>
              <a:t>1/31/2024</a:t>
            </a:fld>
            <a:endParaRPr lang="en-US" dirty="0"/>
          </a:p>
        </p:txBody>
      </p:sp>
      <p:sp>
        <p:nvSpPr>
          <p:cNvPr id="4" name="Footer Placeholder 3"/>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69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65FC02-4CC6-4477-A907-96B412508B22}" type="datetime1">
              <a:rPr lang="en-US" smtClean="0"/>
              <a:t>1/31/2024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Transportation Big Data Analytics </a:t>
            </a:r>
            <a:r>
              <a:rPr lang="en-US" dirty="0" err="1"/>
              <a:t>eXERCISE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5368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2301C8-46A6-4F23-82A7-C89D7FDC9B22}" type="datetime1">
              <a:rPr lang="en-US" smtClean="0"/>
              <a:t>1/31/2024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Transportation Big Data Analytics </a:t>
            </a:r>
            <a:r>
              <a:rPr lang="en-US" dirty="0" err="1"/>
              <a:t>eXERCISE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782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8C77F8-CECF-462C-9E87-97DD2CF11F2B}" type="datetime1">
              <a:rPr lang="en-US" smtClean="0"/>
              <a:t>1/31/2024</a:t>
            </a:fld>
            <a:endParaRPr lang="en-US" dirty="0"/>
          </a:p>
        </p:txBody>
      </p:sp>
      <p:sp>
        <p:nvSpPr>
          <p:cNvPr id="6" name="Footer Placeholder 5"/>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231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87717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222767"/>
            <a:ext cx="10058400" cy="4646327"/>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290855B-983E-4DAC-B2AC-6EB9FD5BBE41}" type="datetime1">
              <a:rPr lang="en-US" smtClean="0"/>
              <a:t>1/31/2024</a:t>
            </a:fld>
            <a:endParaRPr lang="en-US" dirty="0"/>
          </a:p>
        </p:txBody>
      </p:sp>
      <p:sp>
        <p:nvSpPr>
          <p:cNvPr id="5" name="Footer Placeholder 4"/>
          <p:cNvSpPr>
            <a:spLocks noGrp="1"/>
          </p:cNvSpPr>
          <p:nvPr>
            <p:ph type="ftr" sz="quarter" idx="3"/>
          </p:nvPr>
        </p:nvSpPr>
        <p:spPr>
          <a:xfrm>
            <a:off x="3715078"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092468" y="1163782"/>
            <a:ext cx="1006321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57125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w3school.com.cn/sql/func_date_format.as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dirty="0"/>
              <a:t>Exercise II - SQL</a:t>
            </a:r>
            <a:br>
              <a:rPr lang="pt-BR" dirty="0"/>
            </a:br>
            <a:r>
              <a:rPr lang="pt-BR" sz="4800" dirty="0"/>
              <a:t>Part 2 – </a:t>
            </a:r>
            <a:r>
              <a:rPr lang="zh-CN" altLang="en-US" sz="4800" dirty="0"/>
              <a:t>数据查询</a:t>
            </a:r>
            <a:endParaRPr lang="en-US" sz="3200" dirty="0"/>
          </a:p>
        </p:txBody>
      </p:sp>
      <p:sp>
        <p:nvSpPr>
          <p:cNvPr id="3" name="Subtitle 2"/>
          <p:cNvSpPr>
            <a:spLocks noGrp="1"/>
          </p:cNvSpPr>
          <p:nvPr>
            <p:ph type="subTitle" idx="1"/>
          </p:nvPr>
        </p:nvSpPr>
        <p:spPr>
          <a:xfrm>
            <a:off x="1100051" y="4455620"/>
            <a:ext cx="10058400" cy="1608850"/>
          </a:xfrm>
        </p:spPr>
        <p:txBody>
          <a:bodyPr>
            <a:normAutofit/>
          </a:bodyPr>
          <a:lstStyle/>
          <a:p>
            <a:r>
              <a:rPr lang="en-US" altLang="zh-CN" dirty="0"/>
              <a:t>Transportation Big Data Analytics</a:t>
            </a:r>
          </a:p>
          <a:p>
            <a:r>
              <a:rPr lang="en-US" altLang="zh-CN" dirty="0"/>
              <a:t>2023</a:t>
            </a:r>
          </a:p>
          <a:p>
            <a:r>
              <a:rPr lang="en-US" altLang="zh-CN" dirty="0" err="1"/>
              <a:t>Xiaolei</a:t>
            </a:r>
            <a:r>
              <a:rPr lang="en-US" altLang="zh-CN" dirty="0"/>
              <a:t> Ma</a:t>
            </a:r>
          </a:p>
        </p:txBody>
      </p:sp>
    </p:spTree>
    <p:extLst>
      <p:ext uri="{BB962C8B-B14F-4D97-AF65-F5344CB8AC3E}">
        <p14:creationId xmlns:p14="http://schemas.microsoft.com/office/powerpoint/2010/main" val="120633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idx="1"/>
          </p:nvPr>
        </p:nvSpPr>
        <p:spPr/>
        <p:txBody>
          <a:bodyPr/>
          <a:lstStyle/>
          <a:p>
            <a:r>
              <a:rPr lang="en-US" sz="2400" dirty="0"/>
              <a:t>Possible solution:</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8" name="Picture 7"/>
          <p:cNvPicPr>
            <a:picLocks noChangeAspect="1"/>
          </p:cNvPicPr>
          <p:nvPr/>
        </p:nvPicPr>
        <p:blipFill>
          <a:blip r:embed="rId2"/>
          <a:stretch>
            <a:fillRect/>
          </a:stretch>
        </p:blipFill>
        <p:spPr>
          <a:xfrm>
            <a:off x="1097280" y="1977539"/>
            <a:ext cx="8596105" cy="2420322"/>
          </a:xfrm>
          <a:prstGeom prst="rect">
            <a:avLst/>
          </a:prstGeom>
        </p:spPr>
      </p:pic>
    </p:spTree>
    <p:extLst>
      <p:ext uri="{BB962C8B-B14F-4D97-AF65-F5344CB8AC3E}">
        <p14:creationId xmlns:p14="http://schemas.microsoft.com/office/powerpoint/2010/main" val="4085543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
        <p:nvSpPr>
          <p:cNvPr id="7" name="Content Placeholder 2"/>
          <p:cNvSpPr>
            <a:spLocks noGrp="1"/>
          </p:cNvSpPr>
          <p:nvPr>
            <p:ph idx="1"/>
          </p:nvPr>
        </p:nvSpPr>
        <p:spPr>
          <a:xfrm>
            <a:off x="1097280" y="1222767"/>
            <a:ext cx="10058400" cy="5050711"/>
          </a:xfrm>
        </p:spPr>
        <p:txBody>
          <a:bodyPr>
            <a:noAutofit/>
          </a:bodyPr>
          <a:lstStyle/>
          <a:p>
            <a:r>
              <a:rPr lang="en-US" dirty="0">
                <a:solidFill>
                  <a:srgbClr val="0070C0"/>
                </a:solidFill>
              </a:rPr>
              <a:t>Question: Find the number of top 500 companies that each country holds.</a:t>
            </a:r>
          </a:p>
          <a:p>
            <a:pPr lvl="1"/>
            <a:endParaRPr lang="en-US" dirty="0"/>
          </a:p>
          <a:p>
            <a:r>
              <a:rPr lang="en-US" dirty="0"/>
              <a:t>Tips:</a:t>
            </a:r>
          </a:p>
          <a:p>
            <a:pPr lvl="1"/>
            <a:r>
              <a:rPr lang="en-US" dirty="0"/>
              <a:t>Use the </a:t>
            </a:r>
            <a:r>
              <a:rPr lang="en-US" dirty="0">
                <a:solidFill>
                  <a:srgbClr val="FF43A1"/>
                </a:solidFill>
              </a:rPr>
              <a:t>COUNT</a:t>
            </a:r>
            <a:r>
              <a:rPr lang="en-US" dirty="0"/>
              <a:t>() aggregation function, and give the result a column name.</a:t>
            </a:r>
          </a:p>
          <a:p>
            <a:pPr lvl="1"/>
            <a:r>
              <a:rPr lang="en-US" dirty="0"/>
              <a:t>Group by Country.</a:t>
            </a:r>
          </a:p>
          <a:p>
            <a:pPr lvl="1"/>
            <a:r>
              <a:rPr lang="en-US" dirty="0"/>
              <a:t>Order your result in a way you like.</a:t>
            </a:r>
          </a:p>
          <a:p>
            <a:pPr marL="658368" lvl="1" indent="-457200">
              <a:buFont typeface="+mj-lt"/>
              <a:buAutoNum type="arabicPeriod"/>
            </a:pPr>
            <a:endParaRPr lang="en-US" dirty="0"/>
          </a:p>
          <a:p>
            <a:r>
              <a:rPr lang="en-US" dirty="0"/>
              <a:t>Develop your query, and then compare with my solution on the next slide.</a:t>
            </a:r>
          </a:p>
          <a:p>
            <a:endParaRPr lang="en-US" dirty="0"/>
          </a:p>
        </p:txBody>
      </p:sp>
    </p:spTree>
    <p:extLst>
      <p:ext uri="{BB962C8B-B14F-4D97-AF65-F5344CB8AC3E}">
        <p14:creationId xmlns:p14="http://schemas.microsoft.com/office/powerpoint/2010/main" val="3565603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sp>
        <p:nvSpPr>
          <p:cNvPr id="3" name="Content Placeholder 2"/>
          <p:cNvSpPr>
            <a:spLocks noGrp="1"/>
          </p:cNvSpPr>
          <p:nvPr>
            <p:ph idx="1"/>
          </p:nvPr>
        </p:nvSpPr>
        <p:spPr/>
        <p:txBody>
          <a:bodyPr>
            <a:normAutofit/>
          </a:bodyPr>
          <a:lstStyle/>
          <a:p>
            <a:r>
              <a:rPr lang="en-US" dirty="0"/>
              <a:t>Possible solution:</a:t>
            </a:r>
          </a:p>
          <a:p>
            <a:pPr lvl="1"/>
            <a:endParaRPr lang="en-US" sz="2600" dirty="0"/>
          </a:p>
          <a:p>
            <a:pPr lvl="1"/>
            <a:endParaRPr lang="en-US" sz="2600" dirty="0"/>
          </a:p>
          <a:p>
            <a:pPr lvl="1"/>
            <a:endParaRPr lang="en-US" sz="2600" dirty="0"/>
          </a:p>
          <a:p>
            <a:pPr lvl="1"/>
            <a:endParaRPr lang="en-US" sz="2600" dirty="0"/>
          </a:p>
          <a:p>
            <a:endParaRPr lang="en-US" dirty="0">
              <a:solidFill>
                <a:srgbClr val="0070C0"/>
              </a:solidFill>
            </a:endParaRPr>
          </a:p>
          <a:p>
            <a:r>
              <a:rPr lang="en-US" dirty="0">
                <a:solidFill>
                  <a:srgbClr val="0070C0"/>
                </a:solidFill>
              </a:rPr>
              <a:t>Follow up question: How would this query be changed to return only the countries that have more than 10 top companies?</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7" name="Picture 6"/>
          <p:cNvPicPr>
            <a:picLocks noChangeAspect="1"/>
          </p:cNvPicPr>
          <p:nvPr/>
        </p:nvPicPr>
        <p:blipFill>
          <a:blip r:embed="rId2"/>
          <a:stretch>
            <a:fillRect/>
          </a:stretch>
        </p:blipFill>
        <p:spPr>
          <a:xfrm>
            <a:off x="1097280" y="1863637"/>
            <a:ext cx="6139204" cy="1322947"/>
          </a:xfrm>
          <a:prstGeom prst="rect">
            <a:avLst/>
          </a:prstGeom>
        </p:spPr>
      </p:pic>
    </p:spTree>
    <p:extLst>
      <p:ext uri="{BB962C8B-B14F-4D97-AF65-F5344CB8AC3E}">
        <p14:creationId xmlns:p14="http://schemas.microsoft.com/office/powerpoint/2010/main" val="18537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sp>
        <p:nvSpPr>
          <p:cNvPr id="3" name="Content Placeholder 2"/>
          <p:cNvSpPr>
            <a:spLocks noGrp="1"/>
          </p:cNvSpPr>
          <p:nvPr>
            <p:ph idx="1"/>
          </p:nvPr>
        </p:nvSpPr>
        <p:spPr/>
        <p:txBody>
          <a:bodyPr>
            <a:normAutofit/>
          </a:bodyPr>
          <a:lstStyle/>
          <a:p>
            <a:r>
              <a:rPr lang="en-US" dirty="0"/>
              <a:t>Follow up solution (using </a:t>
            </a:r>
            <a:r>
              <a:rPr lang="en-US" dirty="0">
                <a:solidFill>
                  <a:srgbClr val="0000FF"/>
                </a:solidFill>
              </a:rPr>
              <a:t>HAVING</a:t>
            </a:r>
            <a:r>
              <a:rPr lang="en-US" dirty="0"/>
              <a:t> clause):</a:t>
            </a:r>
          </a:p>
          <a:p>
            <a:pPr lvl="1"/>
            <a:endParaRPr lang="en-US" sz="2600" dirty="0"/>
          </a:p>
          <a:p>
            <a:pPr lvl="1"/>
            <a:endParaRPr lang="en-US" dirty="0"/>
          </a:p>
          <a:p>
            <a:pPr lvl="1"/>
            <a:endParaRPr lang="en-US" dirty="0"/>
          </a:p>
          <a:p>
            <a:pPr lvl="1"/>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7" name="Picture 6"/>
          <p:cNvPicPr>
            <a:picLocks noChangeAspect="1"/>
          </p:cNvPicPr>
          <p:nvPr/>
        </p:nvPicPr>
        <p:blipFill>
          <a:blip r:embed="rId2"/>
          <a:stretch>
            <a:fillRect/>
          </a:stretch>
        </p:blipFill>
        <p:spPr>
          <a:xfrm>
            <a:off x="1097280" y="2297695"/>
            <a:ext cx="6157494" cy="1597290"/>
          </a:xfrm>
          <a:prstGeom prst="rect">
            <a:avLst/>
          </a:prstGeom>
        </p:spPr>
      </p:pic>
    </p:spTree>
    <p:extLst>
      <p:ext uri="{BB962C8B-B14F-4D97-AF65-F5344CB8AC3E}">
        <p14:creationId xmlns:p14="http://schemas.microsoft.com/office/powerpoint/2010/main" val="4199994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Content Placeholder 2"/>
          <p:cNvSpPr>
            <a:spLocks noGrp="1"/>
          </p:cNvSpPr>
          <p:nvPr>
            <p:ph idx="1"/>
          </p:nvPr>
        </p:nvSpPr>
        <p:spPr>
          <a:xfrm>
            <a:off x="1097280" y="1222767"/>
            <a:ext cx="10058400" cy="5050711"/>
          </a:xfrm>
        </p:spPr>
        <p:txBody>
          <a:bodyPr>
            <a:noAutofit/>
          </a:bodyPr>
          <a:lstStyle/>
          <a:p>
            <a:r>
              <a:rPr lang="en-US" dirty="0">
                <a:solidFill>
                  <a:srgbClr val="0070C0"/>
                </a:solidFill>
              </a:rPr>
              <a:t>Question: Find out how many top 500 companies are located in each country that has over 80,000,000 people.</a:t>
            </a:r>
          </a:p>
          <a:p>
            <a:pPr lvl="1"/>
            <a:endParaRPr lang="en-US" dirty="0"/>
          </a:p>
          <a:p>
            <a:r>
              <a:rPr lang="en-US" dirty="0"/>
              <a:t>Tips:</a:t>
            </a:r>
          </a:p>
          <a:p>
            <a:pPr lvl="1"/>
            <a:r>
              <a:rPr lang="en-US" dirty="0"/>
              <a:t>Try using a subquery to return a list of the countries with over 80 million people.</a:t>
            </a:r>
          </a:p>
          <a:p>
            <a:pPr marL="658368" lvl="1" indent="-457200">
              <a:buFont typeface="+mj-lt"/>
              <a:buAutoNum type="arabicPeriod"/>
            </a:pPr>
            <a:endParaRPr lang="en-US" dirty="0"/>
          </a:p>
          <a:p>
            <a:pPr marL="658368" lvl="1" indent="-457200">
              <a:buFont typeface="+mj-lt"/>
              <a:buAutoNum type="arabicPeriod"/>
            </a:pPr>
            <a:endParaRPr lang="en-US" dirty="0"/>
          </a:p>
          <a:p>
            <a:r>
              <a:rPr lang="en-US" dirty="0"/>
              <a:t>Develop your query, and then compare with my solution on the next slide.</a:t>
            </a:r>
          </a:p>
          <a:p>
            <a:endParaRPr lang="en-US" dirty="0"/>
          </a:p>
        </p:txBody>
      </p:sp>
    </p:spTree>
    <p:extLst>
      <p:ext uri="{BB962C8B-B14F-4D97-AF65-F5344CB8AC3E}">
        <p14:creationId xmlns:p14="http://schemas.microsoft.com/office/powerpoint/2010/main" val="697227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sp>
        <p:nvSpPr>
          <p:cNvPr id="3" name="Content Placeholder 2"/>
          <p:cNvSpPr>
            <a:spLocks noGrp="1"/>
          </p:cNvSpPr>
          <p:nvPr>
            <p:ph idx="1"/>
          </p:nvPr>
        </p:nvSpPr>
        <p:spPr/>
        <p:txBody>
          <a:bodyPr>
            <a:normAutofit lnSpcReduction="10000"/>
          </a:bodyPr>
          <a:lstStyle/>
          <a:p>
            <a:r>
              <a:rPr lang="en-US" dirty="0"/>
              <a:t>Possible solution:</a:t>
            </a:r>
          </a:p>
          <a:p>
            <a:endParaRPr lang="en-US" dirty="0"/>
          </a:p>
          <a:p>
            <a:endParaRPr lang="en-US" dirty="0"/>
          </a:p>
          <a:p>
            <a:pPr lvl="1"/>
            <a:endParaRPr lang="en-US" dirty="0"/>
          </a:p>
          <a:p>
            <a:pPr lvl="1"/>
            <a:endParaRPr lang="en-US" dirty="0"/>
          </a:p>
          <a:p>
            <a:endParaRPr lang="en-US" sz="2400" dirty="0">
              <a:solidFill>
                <a:srgbClr val="0070C0"/>
              </a:solidFill>
            </a:endParaRPr>
          </a:p>
          <a:p>
            <a:endParaRPr lang="en-US" sz="2400" dirty="0">
              <a:solidFill>
                <a:srgbClr val="0070C0"/>
              </a:solidFill>
            </a:endParaRPr>
          </a:p>
          <a:p>
            <a:r>
              <a:rPr lang="en-US" dirty="0">
                <a:solidFill>
                  <a:srgbClr val="0070C0"/>
                </a:solidFill>
              </a:rPr>
              <a:t>Follow up question: There are 16 countries that have over 80 million people, yet only 9 have a top 500 company. Which countries with over 80 million people do not have a top 500 company?</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graphicFrame>
        <p:nvGraphicFramePr>
          <p:cNvPr id="7" name="Table 6"/>
          <p:cNvGraphicFramePr>
            <a:graphicFrameLocks noGrp="1"/>
          </p:cNvGraphicFramePr>
          <p:nvPr/>
        </p:nvGraphicFramePr>
        <p:xfrm>
          <a:off x="8082280" y="1350089"/>
          <a:ext cx="3335020" cy="3074990"/>
        </p:xfrm>
        <a:graphic>
          <a:graphicData uri="http://schemas.openxmlformats.org/drawingml/2006/table">
            <a:tbl>
              <a:tblPr firstRow="1" bandRow="1">
                <a:tableStyleId>{5C22544A-7EE6-4342-B048-85BDC9FD1C3A}</a:tableStyleId>
              </a:tblPr>
              <a:tblGrid>
                <a:gridCol w="1366520">
                  <a:extLst>
                    <a:ext uri="{9D8B030D-6E8A-4147-A177-3AD203B41FA5}">
                      <a16:colId xmlns:a16="http://schemas.microsoft.com/office/drawing/2014/main" val="1372921445"/>
                    </a:ext>
                  </a:extLst>
                </a:gridCol>
                <a:gridCol w="1968500">
                  <a:extLst>
                    <a:ext uri="{9D8B030D-6E8A-4147-A177-3AD203B41FA5}">
                      <a16:colId xmlns:a16="http://schemas.microsoft.com/office/drawing/2014/main" val="964256654"/>
                    </a:ext>
                  </a:extLst>
                </a:gridCol>
              </a:tblGrid>
              <a:tr h="307499">
                <a:tc>
                  <a:txBody>
                    <a:bodyPr/>
                    <a:lstStyle/>
                    <a:p>
                      <a:pPr algn="l" fontAlgn="b"/>
                      <a:r>
                        <a:rPr lang="en-US" sz="1800" u="none" strike="noStrike">
                          <a:effectLst/>
                        </a:rPr>
                        <a:t>Country</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CountOfCompanies</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6423229"/>
                  </a:ext>
                </a:extLst>
              </a:tr>
              <a:tr h="307499">
                <a:tc>
                  <a:txBody>
                    <a:bodyPr/>
                    <a:lstStyle/>
                    <a:p>
                      <a:pPr algn="l" fontAlgn="b"/>
                      <a:r>
                        <a:rPr lang="en-US" sz="1800" u="none" strike="noStrike">
                          <a:effectLst/>
                        </a:rPr>
                        <a:t>Brazil</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9376826"/>
                  </a:ext>
                </a:extLst>
              </a:tr>
              <a:tr h="307499">
                <a:tc>
                  <a:txBody>
                    <a:bodyPr/>
                    <a:lstStyle/>
                    <a:p>
                      <a:pPr algn="l" fontAlgn="b"/>
                      <a:r>
                        <a:rPr lang="en-US" sz="1800" u="none" strike="noStrike">
                          <a:effectLst/>
                        </a:rPr>
                        <a:t>China</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30</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355790"/>
                  </a:ext>
                </a:extLst>
              </a:tr>
              <a:tr h="307499">
                <a:tc>
                  <a:txBody>
                    <a:bodyPr/>
                    <a:lstStyle/>
                    <a:p>
                      <a:pPr algn="l" fontAlgn="b"/>
                      <a:r>
                        <a:rPr lang="en-US" sz="1800" u="none" strike="noStrike">
                          <a:effectLst/>
                        </a:rPr>
                        <a:t>Germany</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20</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5351311"/>
                  </a:ext>
                </a:extLst>
              </a:tr>
              <a:tr h="307499">
                <a:tc>
                  <a:txBody>
                    <a:bodyPr/>
                    <a:lstStyle/>
                    <a:p>
                      <a:pPr algn="l" fontAlgn="b"/>
                      <a:r>
                        <a:rPr lang="en-US" sz="1800" u="none" strike="noStrike">
                          <a:effectLst/>
                        </a:rPr>
                        <a:t>India</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1859645"/>
                  </a:ext>
                </a:extLst>
              </a:tr>
              <a:tr h="307499">
                <a:tc>
                  <a:txBody>
                    <a:bodyPr/>
                    <a:lstStyle/>
                    <a:p>
                      <a:pPr algn="l" fontAlgn="b"/>
                      <a:r>
                        <a:rPr lang="en-US" sz="1800" u="none" strike="noStrike">
                          <a:effectLst/>
                        </a:rPr>
                        <a:t>Indonesia</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663024"/>
                  </a:ext>
                </a:extLst>
              </a:tr>
              <a:tr h="307499">
                <a:tc>
                  <a:txBody>
                    <a:bodyPr/>
                    <a:lstStyle/>
                    <a:p>
                      <a:pPr algn="l" fontAlgn="b"/>
                      <a:r>
                        <a:rPr lang="en-US" sz="1800" u="none" strike="noStrike">
                          <a:effectLst/>
                        </a:rPr>
                        <a:t>Japan</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51</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7674721"/>
                  </a:ext>
                </a:extLst>
              </a:tr>
              <a:tr h="307499">
                <a:tc>
                  <a:txBody>
                    <a:bodyPr/>
                    <a:lstStyle/>
                    <a:p>
                      <a:pPr algn="l" fontAlgn="b"/>
                      <a:r>
                        <a:rPr lang="en-US" sz="1800" u="none" strike="noStrike">
                          <a:effectLst/>
                        </a:rPr>
                        <a:t>Mexico</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01020278"/>
                  </a:ext>
                </a:extLst>
              </a:tr>
              <a:tr h="307499">
                <a:tc>
                  <a:txBody>
                    <a:bodyPr/>
                    <a:lstStyle/>
                    <a:p>
                      <a:pPr algn="l" fontAlgn="b"/>
                      <a:r>
                        <a:rPr lang="en-US" sz="1800" u="none" strike="noStrike">
                          <a:effectLst/>
                        </a:rPr>
                        <a:t>Russia</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611434"/>
                  </a:ext>
                </a:extLst>
              </a:tr>
              <a:tr h="307499">
                <a:tc>
                  <a:txBody>
                    <a:bodyPr/>
                    <a:lstStyle/>
                    <a:p>
                      <a:pPr algn="l" fontAlgn="b"/>
                      <a:r>
                        <a:rPr lang="en-US" sz="1800" u="none" strike="noStrike">
                          <a:effectLst/>
                        </a:rPr>
                        <a:t>United States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169</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5729261"/>
                  </a:ext>
                </a:extLst>
              </a:tr>
            </a:tbl>
          </a:graphicData>
        </a:graphic>
      </p:graphicFrame>
      <p:sp>
        <p:nvSpPr>
          <p:cNvPr id="11" name="Right Arrow 10"/>
          <p:cNvSpPr/>
          <p:nvPr/>
        </p:nvSpPr>
        <p:spPr>
          <a:xfrm>
            <a:off x="6407969" y="3851379"/>
            <a:ext cx="12065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stretch>
            <a:fillRect/>
          </a:stretch>
        </p:blipFill>
        <p:spPr>
          <a:xfrm>
            <a:off x="1097280" y="1793438"/>
            <a:ext cx="6517189" cy="1871634"/>
          </a:xfrm>
          <a:prstGeom prst="rect">
            <a:avLst/>
          </a:prstGeom>
        </p:spPr>
      </p:pic>
    </p:spTree>
    <p:extLst>
      <p:ext uri="{BB962C8B-B14F-4D97-AF65-F5344CB8AC3E}">
        <p14:creationId xmlns:p14="http://schemas.microsoft.com/office/powerpoint/2010/main" val="3170175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sp>
        <p:nvSpPr>
          <p:cNvPr id="3" name="Content Placeholder 2"/>
          <p:cNvSpPr>
            <a:spLocks noGrp="1"/>
          </p:cNvSpPr>
          <p:nvPr>
            <p:ph idx="1"/>
          </p:nvPr>
        </p:nvSpPr>
        <p:spPr/>
        <p:txBody>
          <a:bodyPr>
            <a:normAutofit/>
          </a:bodyPr>
          <a:lstStyle/>
          <a:p>
            <a:r>
              <a:rPr lang="en-US" dirty="0"/>
              <a:t>Follow up solution:</a:t>
            </a:r>
          </a:p>
          <a:p>
            <a:pPr lvl="1"/>
            <a:endParaRPr lang="en-US" dirty="0"/>
          </a:p>
          <a:p>
            <a:pPr lvl="1"/>
            <a:endParaRPr lang="en-US" dirty="0"/>
          </a:p>
          <a:p>
            <a:pPr lvl="1"/>
            <a:endParaRPr lang="en-US" dirty="0"/>
          </a:p>
          <a:p>
            <a:pPr lvl="1"/>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graphicFrame>
        <p:nvGraphicFramePr>
          <p:cNvPr id="8" name="Table 7"/>
          <p:cNvGraphicFramePr>
            <a:graphicFrameLocks noGrp="1"/>
          </p:cNvGraphicFramePr>
          <p:nvPr/>
        </p:nvGraphicFramePr>
        <p:xfrm>
          <a:off x="8153400" y="2131536"/>
          <a:ext cx="1574800" cy="2605568"/>
        </p:xfrm>
        <a:graphic>
          <a:graphicData uri="http://schemas.openxmlformats.org/drawingml/2006/table">
            <a:tbl>
              <a:tblPr firstRow="1" bandRow="1">
                <a:tableStyleId>{5C22544A-7EE6-4342-B048-85BDC9FD1C3A}</a:tableStyleId>
              </a:tblPr>
              <a:tblGrid>
                <a:gridCol w="1574800">
                  <a:extLst>
                    <a:ext uri="{9D8B030D-6E8A-4147-A177-3AD203B41FA5}">
                      <a16:colId xmlns:a16="http://schemas.microsoft.com/office/drawing/2014/main" val="1703901990"/>
                    </a:ext>
                  </a:extLst>
                </a:gridCol>
              </a:tblGrid>
              <a:tr h="325696">
                <a:tc>
                  <a:txBody>
                    <a:bodyPr/>
                    <a:lstStyle/>
                    <a:p>
                      <a:pPr algn="l" fontAlgn="b"/>
                      <a:r>
                        <a:rPr lang="en-US" sz="1800" u="none" strike="noStrike">
                          <a:effectLst/>
                        </a:rPr>
                        <a:t>Country</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3888647"/>
                  </a:ext>
                </a:extLst>
              </a:tr>
              <a:tr h="325696">
                <a:tc>
                  <a:txBody>
                    <a:bodyPr/>
                    <a:lstStyle/>
                    <a:p>
                      <a:pPr algn="l" fontAlgn="b"/>
                      <a:r>
                        <a:rPr lang="en-US" sz="1800" u="none" strike="noStrike">
                          <a:effectLst/>
                        </a:rPr>
                        <a:t>Egypt</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656706"/>
                  </a:ext>
                </a:extLst>
              </a:tr>
              <a:tr h="325696">
                <a:tc>
                  <a:txBody>
                    <a:bodyPr/>
                    <a:lstStyle/>
                    <a:p>
                      <a:pPr algn="l" fontAlgn="b"/>
                      <a:r>
                        <a:rPr lang="en-US" sz="1800" u="none" strike="noStrike">
                          <a:effectLst/>
                        </a:rPr>
                        <a:t>Philippines</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8948937"/>
                  </a:ext>
                </a:extLst>
              </a:tr>
              <a:tr h="325696">
                <a:tc>
                  <a:txBody>
                    <a:bodyPr/>
                    <a:lstStyle/>
                    <a:p>
                      <a:pPr algn="l" fontAlgn="b"/>
                      <a:r>
                        <a:rPr lang="en-US" sz="1800" u="none" strike="noStrike">
                          <a:effectLst/>
                        </a:rPr>
                        <a:t>Nigeria</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4364631"/>
                  </a:ext>
                </a:extLst>
              </a:tr>
              <a:tr h="325696">
                <a:tc>
                  <a:txBody>
                    <a:bodyPr/>
                    <a:lstStyle/>
                    <a:p>
                      <a:pPr algn="l" fontAlgn="b"/>
                      <a:r>
                        <a:rPr lang="en-US" sz="1800" u="none" strike="noStrike">
                          <a:effectLst/>
                        </a:rPr>
                        <a:t>Vietnam</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0077997"/>
                  </a:ext>
                </a:extLst>
              </a:tr>
              <a:tr h="325696">
                <a:tc>
                  <a:txBody>
                    <a:bodyPr/>
                    <a:lstStyle/>
                    <a:p>
                      <a:pPr algn="l" fontAlgn="b"/>
                      <a:r>
                        <a:rPr lang="en-US" sz="1800" u="none" strike="noStrike">
                          <a:effectLst/>
                        </a:rPr>
                        <a:t>Pakistan</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8753226"/>
                  </a:ext>
                </a:extLst>
              </a:tr>
              <a:tr h="325696">
                <a:tc>
                  <a:txBody>
                    <a:bodyPr/>
                    <a:lstStyle/>
                    <a:p>
                      <a:pPr algn="l" fontAlgn="b"/>
                      <a:r>
                        <a:rPr lang="en-US" sz="1800" u="none" strike="noStrike">
                          <a:effectLst/>
                        </a:rPr>
                        <a:t>Bangladesh</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7488434"/>
                  </a:ext>
                </a:extLst>
              </a:tr>
              <a:tr h="325696">
                <a:tc>
                  <a:txBody>
                    <a:bodyPr/>
                    <a:lstStyle/>
                    <a:p>
                      <a:pPr algn="l" fontAlgn="b"/>
                      <a:r>
                        <a:rPr lang="en-US" sz="1800" u="none" strike="noStrike" dirty="0">
                          <a:effectLst/>
                        </a:rPr>
                        <a:t>Ethiopia</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0211579"/>
                  </a:ext>
                </a:extLst>
              </a:tr>
            </a:tbl>
          </a:graphicData>
        </a:graphic>
      </p:graphicFrame>
      <p:sp>
        <p:nvSpPr>
          <p:cNvPr id="10" name="Right Arrow 9"/>
          <p:cNvSpPr/>
          <p:nvPr/>
        </p:nvSpPr>
        <p:spPr>
          <a:xfrm>
            <a:off x="6466840" y="4122358"/>
            <a:ext cx="12065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097280" y="2131536"/>
            <a:ext cx="6157494" cy="1597290"/>
          </a:xfrm>
          <a:prstGeom prst="rect">
            <a:avLst/>
          </a:prstGeom>
        </p:spPr>
      </p:pic>
    </p:spTree>
    <p:extLst>
      <p:ext uri="{BB962C8B-B14F-4D97-AF65-F5344CB8AC3E}">
        <p14:creationId xmlns:p14="http://schemas.microsoft.com/office/powerpoint/2010/main" val="483775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p:txBody>
          <a:bodyPr>
            <a:normAutofit lnSpcReduction="10000"/>
          </a:bodyPr>
          <a:lstStyle/>
          <a:p>
            <a:r>
              <a:rPr lang="en-US" dirty="0">
                <a:solidFill>
                  <a:srgbClr val="0070C0"/>
                </a:solidFill>
              </a:rPr>
              <a:t>Question: What is the average GDP per capita for the countries with top 500 companies, and how does it compare with countries that do not have top 500 companies?</a:t>
            </a:r>
          </a:p>
          <a:p>
            <a:endParaRPr lang="en-US" dirty="0"/>
          </a:p>
          <a:p>
            <a:r>
              <a:rPr lang="en-US" dirty="0"/>
              <a:t>Tips:</a:t>
            </a:r>
          </a:p>
          <a:p>
            <a:pPr lvl="1"/>
            <a:r>
              <a:rPr lang="en-US" dirty="0"/>
              <a:t>Write two queries, one to answer each half of the question.</a:t>
            </a:r>
          </a:p>
          <a:p>
            <a:pPr lvl="1"/>
            <a:r>
              <a:rPr lang="en-US" dirty="0"/>
              <a:t>Use a union operator to combine the results.</a:t>
            </a:r>
          </a:p>
          <a:p>
            <a:pPr marL="658368" lvl="1" indent="-457200">
              <a:buFont typeface="+mj-lt"/>
              <a:buAutoNum type="arabicPeriod"/>
            </a:pPr>
            <a:endParaRPr lang="en-US" dirty="0"/>
          </a:p>
          <a:p>
            <a:pPr marL="658368" lvl="1" indent="-457200">
              <a:buFont typeface="+mj-lt"/>
              <a:buAutoNum type="arabicPeriod"/>
            </a:pPr>
            <a:endParaRPr lang="en-US" dirty="0"/>
          </a:p>
          <a:p>
            <a:r>
              <a:rPr lang="en-US" dirty="0"/>
              <a:t>Develop your query, and then compare with my solution on the next slide.</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698588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094548" y="2144335"/>
            <a:ext cx="7273948" cy="313932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'Countries w/ Companies'</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CountryGroup</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ROUND</a:t>
            </a:r>
            <a:r>
              <a:rPr lang="en-US" dirty="0">
                <a:solidFill>
                  <a:srgbClr val="808080"/>
                </a:solidFill>
                <a:latin typeface="Consolas" panose="020B0609020204030204" pitchFamily="49" charset="0"/>
              </a:rPr>
              <a:t>(</a:t>
            </a:r>
            <a:r>
              <a:rPr lang="en-US" dirty="0">
                <a:solidFill>
                  <a:srgbClr val="FF00FF"/>
                </a:solidFill>
                <a:latin typeface="Consolas" panose="020B0609020204030204" pitchFamily="49" charset="0"/>
              </a:rPr>
              <a:t>AVG</a:t>
            </a:r>
            <a:r>
              <a:rPr lang="en-US" dirty="0">
                <a:solidFill>
                  <a:srgbClr val="808080"/>
                </a:solidFill>
                <a:latin typeface="Consolas" panose="020B0609020204030204" pitchFamily="49" charset="0"/>
              </a:rPr>
              <a:t>(</a:t>
            </a:r>
            <a:r>
              <a:rPr lang="en-US" dirty="0">
                <a:solidFill>
                  <a:srgbClr val="008080"/>
                </a:solidFill>
                <a:latin typeface="Consolas" panose="020B0609020204030204" pitchFamily="49" charset="0"/>
              </a:rPr>
              <a:t>GDPPC</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2</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AvgGDPPC</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Countries</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Country</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IN</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Country</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Companies</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UNION</a:t>
            </a:r>
            <a:endParaRPr lang="en-US" dirty="0">
              <a:solidFill>
                <a:prstClr val="black"/>
              </a:solidFill>
              <a:latin typeface="Consolas" panose="020B0609020204030204" pitchFamily="49" charset="0"/>
            </a:endParaRPr>
          </a:p>
          <a:p>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'Countries w/o Companies'</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CountryGroup</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ROUND</a:t>
            </a:r>
            <a:r>
              <a:rPr lang="en-US" dirty="0">
                <a:solidFill>
                  <a:srgbClr val="808080"/>
                </a:solidFill>
                <a:latin typeface="Consolas" panose="020B0609020204030204" pitchFamily="49" charset="0"/>
              </a:rPr>
              <a:t>(</a:t>
            </a:r>
            <a:r>
              <a:rPr lang="en-US" dirty="0">
                <a:solidFill>
                  <a:srgbClr val="FF00FF"/>
                </a:solidFill>
                <a:latin typeface="Consolas" panose="020B0609020204030204" pitchFamily="49" charset="0"/>
              </a:rPr>
              <a:t>AVG</a:t>
            </a:r>
            <a:r>
              <a:rPr lang="en-US" dirty="0">
                <a:solidFill>
                  <a:srgbClr val="808080"/>
                </a:solidFill>
                <a:latin typeface="Consolas" panose="020B0609020204030204" pitchFamily="49" charset="0"/>
              </a:rPr>
              <a:t>(</a:t>
            </a:r>
            <a:r>
              <a:rPr lang="en-US" dirty="0">
                <a:solidFill>
                  <a:srgbClr val="008080"/>
                </a:solidFill>
                <a:latin typeface="Consolas" panose="020B0609020204030204" pitchFamily="49" charset="0"/>
              </a:rPr>
              <a:t>GDPPC</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2</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AvgGDPPC</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Countries</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Country</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IN</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Country</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Companies</a:t>
            </a:r>
            <a:r>
              <a:rPr lang="en-US" dirty="0">
                <a:solidFill>
                  <a:srgbClr val="808080"/>
                </a:solidFill>
                <a:latin typeface="Consolas" panose="020B0609020204030204" pitchFamily="49" charset="0"/>
              </a:rPr>
              <a:t>))</a:t>
            </a:r>
          </a:p>
        </p:txBody>
      </p:sp>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a:xfrm>
            <a:off x="1097280" y="1222767"/>
            <a:ext cx="10058400" cy="1088633"/>
          </a:xfrm>
        </p:spPr>
        <p:txBody>
          <a:bodyPr>
            <a:normAutofit/>
          </a:bodyPr>
          <a:lstStyle/>
          <a:p>
            <a:r>
              <a:rPr lang="en-US" sz="2400" dirty="0"/>
              <a:t>Possible solution:</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18</a:t>
            </a:fld>
            <a:endParaRPr lang="en-US" dirty="0"/>
          </a:p>
        </p:txBody>
      </p:sp>
      <p:sp>
        <p:nvSpPr>
          <p:cNvPr id="9" name="TextBox 8"/>
          <p:cNvSpPr txBox="1"/>
          <p:nvPr/>
        </p:nvSpPr>
        <p:spPr>
          <a:xfrm>
            <a:off x="6096000" y="1248593"/>
            <a:ext cx="5473699" cy="923330"/>
          </a:xfrm>
          <a:prstGeom prst="rect">
            <a:avLst/>
          </a:prstGeom>
          <a:solidFill>
            <a:schemeClr val="bg1"/>
          </a:solidFill>
          <a:ln w="25400">
            <a:solidFill>
              <a:srgbClr val="FF0000"/>
            </a:solidFill>
          </a:ln>
        </p:spPr>
        <p:txBody>
          <a:bodyPr wrap="square" rtlCol="0">
            <a:spAutoFit/>
          </a:bodyPr>
          <a:lstStyle/>
          <a:p>
            <a:r>
              <a:rPr lang="en-US" dirty="0"/>
              <a:t>Here I have put named values in the place of attributes. You can regard it as a column with the text ‘Countries w/ Companies’ in all rows.</a:t>
            </a:r>
          </a:p>
        </p:txBody>
      </p:sp>
      <p:cxnSp>
        <p:nvCxnSpPr>
          <p:cNvPr id="10" name="Straight Arrow Connector 9"/>
          <p:cNvCxnSpPr>
            <a:stCxn id="9" idx="1"/>
          </p:cNvCxnSpPr>
          <p:nvPr/>
        </p:nvCxnSpPr>
        <p:spPr>
          <a:xfrm flipH="1">
            <a:off x="4953965" y="1710258"/>
            <a:ext cx="1142035" cy="48749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p:nvGraphicFramePr>
        <p:xfrm>
          <a:off x="7604567" y="5155684"/>
          <a:ext cx="3965132" cy="971190"/>
        </p:xfrm>
        <a:graphic>
          <a:graphicData uri="http://schemas.openxmlformats.org/drawingml/2006/table">
            <a:tbl>
              <a:tblPr firstRow="1" bandRow="1">
                <a:tableStyleId>{5C22544A-7EE6-4342-B048-85BDC9FD1C3A}</a:tableStyleId>
              </a:tblPr>
              <a:tblGrid>
                <a:gridCol w="2696901">
                  <a:extLst>
                    <a:ext uri="{9D8B030D-6E8A-4147-A177-3AD203B41FA5}">
                      <a16:colId xmlns:a16="http://schemas.microsoft.com/office/drawing/2014/main" val="3374563147"/>
                    </a:ext>
                  </a:extLst>
                </a:gridCol>
                <a:gridCol w="1268231">
                  <a:extLst>
                    <a:ext uri="{9D8B030D-6E8A-4147-A177-3AD203B41FA5}">
                      <a16:colId xmlns:a16="http://schemas.microsoft.com/office/drawing/2014/main" val="160822468"/>
                    </a:ext>
                  </a:extLst>
                </a:gridCol>
              </a:tblGrid>
              <a:tr h="323730">
                <a:tc>
                  <a:txBody>
                    <a:bodyPr/>
                    <a:lstStyle/>
                    <a:p>
                      <a:pPr algn="l" fontAlgn="b"/>
                      <a:r>
                        <a:rPr lang="en-US" sz="1800" u="none" strike="noStrike">
                          <a:effectLst/>
                        </a:rPr>
                        <a:t>CountryGroup</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err="1">
                          <a:effectLst/>
                        </a:rPr>
                        <a:t>AvgGDPPC</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6534391"/>
                  </a:ext>
                </a:extLst>
              </a:tr>
              <a:tr h="323730">
                <a:tc>
                  <a:txBody>
                    <a:bodyPr/>
                    <a:lstStyle/>
                    <a:p>
                      <a:pPr algn="l" fontAlgn="b"/>
                      <a:r>
                        <a:rPr lang="en-US" sz="1800" u="none" strike="noStrike" dirty="0">
                          <a:effectLst/>
                        </a:rPr>
                        <a:t>Countries w/ Companies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40069.45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2836350"/>
                  </a:ext>
                </a:extLst>
              </a:tr>
              <a:tr h="323730">
                <a:tc>
                  <a:txBody>
                    <a:bodyPr/>
                    <a:lstStyle/>
                    <a:p>
                      <a:pPr algn="l" fontAlgn="b"/>
                      <a:r>
                        <a:rPr lang="en-US" sz="1800" u="none" strike="noStrike">
                          <a:effectLst/>
                        </a:rPr>
                        <a:t>Countries w/o Companies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11824.74</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415247"/>
                  </a:ext>
                </a:extLst>
              </a:tr>
            </a:tbl>
          </a:graphicData>
        </a:graphic>
      </p:graphicFrame>
      <p:sp>
        <p:nvSpPr>
          <p:cNvPr id="24" name="TextBox 23"/>
          <p:cNvSpPr txBox="1"/>
          <p:nvPr/>
        </p:nvSpPr>
        <p:spPr>
          <a:xfrm>
            <a:off x="6096000" y="2910915"/>
            <a:ext cx="5473699" cy="369332"/>
          </a:xfrm>
          <a:prstGeom prst="rect">
            <a:avLst/>
          </a:prstGeom>
          <a:solidFill>
            <a:schemeClr val="bg1"/>
          </a:solidFill>
          <a:ln w="25400">
            <a:solidFill>
              <a:srgbClr val="FF0000"/>
            </a:solidFill>
          </a:ln>
        </p:spPr>
        <p:txBody>
          <a:bodyPr wrap="square" rtlCol="0">
            <a:spAutoFit/>
          </a:bodyPr>
          <a:lstStyle/>
          <a:p>
            <a:r>
              <a:rPr lang="en-US" dirty="0"/>
              <a:t>Round the data to keep 2 decimal places.</a:t>
            </a:r>
          </a:p>
        </p:txBody>
      </p:sp>
      <p:cxnSp>
        <p:nvCxnSpPr>
          <p:cNvPr id="25" name="Straight Arrow Connector 24"/>
          <p:cNvCxnSpPr>
            <a:stCxn id="24" idx="1"/>
          </p:cNvCxnSpPr>
          <p:nvPr/>
        </p:nvCxnSpPr>
        <p:spPr>
          <a:xfrm flipH="1" flipV="1">
            <a:off x="4502552" y="2754775"/>
            <a:ext cx="1593448" cy="34080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8537882" y="3521054"/>
            <a:ext cx="3031817" cy="1634630"/>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sz="2000" dirty="0"/>
              <a:t>The Average GDPPC of countries with top 500 companies is nearly four times that of other countries. </a:t>
            </a:r>
          </a:p>
        </p:txBody>
      </p:sp>
      <p:sp>
        <p:nvSpPr>
          <p:cNvPr id="29" name="Down Arrow 28"/>
          <p:cNvSpPr/>
          <p:nvPr/>
        </p:nvSpPr>
        <p:spPr>
          <a:xfrm>
            <a:off x="8537882" y="4057359"/>
            <a:ext cx="166280" cy="8575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79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Creative</a:t>
            </a:r>
          </a:p>
        </p:txBody>
      </p:sp>
      <p:sp>
        <p:nvSpPr>
          <p:cNvPr id="3" name="Content Placeholder 2"/>
          <p:cNvSpPr>
            <a:spLocks noGrp="1"/>
          </p:cNvSpPr>
          <p:nvPr>
            <p:ph idx="1"/>
          </p:nvPr>
        </p:nvSpPr>
        <p:spPr/>
        <p:txBody>
          <a:bodyPr>
            <a:normAutofit fontScale="92500" lnSpcReduction="20000"/>
          </a:bodyPr>
          <a:lstStyle/>
          <a:p>
            <a:r>
              <a:rPr lang="en-US" dirty="0">
                <a:solidFill>
                  <a:srgbClr val="0070C0"/>
                </a:solidFill>
              </a:rPr>
              <a:t>Question: Find the companies in each country which had the highest profits.</a:t>
            </a:r>
          </a:p>
          <a:p>
            <a:pPr lvl="1"/>
            <a:endParaRPr lang="en-US" dirty="0">
              <a:solidFill>
                <a:srgbClr val="0070C0"/>
              </a:solidFill>
            </a:endParaRPr>
          </a:p>
          <a:p>
            <a:r>
              <a:rPr lang="en-US" dirty="0"/>
              <a:t>How to do this? </a:t>
            </a:r>
          </a:p>
          <a:p>
            <a:pPr lvl="1"/>
            <a:r>
              <a:rPr lang="en-US" dirty="0"/>
              <a:t>Start by writing a query to find the highest profits in each country:</a:t>
            </a:r>
          </a:p>
          <a:p>
            <a:pPr lvl="1"/>
            <a:endParaRPr lang="en-US" dirty="0"/>
          </a:p>
          <a:p>
            <a:pPr lvl="1"/>
            <a:endParaRPr lang="en-US" dirty="0"/>
          </a:p>
          <a:p>
            <a:pPr lvl="1"/>
            <a:endParaRPr lang="en-US" dirty="0"/>
          </a:p>
          <a:p>
            <a:pPr lvl="1"/>
            <a:endParaRPr lang="en-US" dirty="0"/>
          </a:p>
          <a:p>
            <a:pPr lvl="1"/>
            <a:endParaRPr lang="en-US" dirty="0"/>
          </a:p>
          <a:p>
            <a:pPr lvl="1"/>
            <a:r>
              <a:rPr lang="en-US" dirty="0"/>
              <a:t>We can now join the output of this query with the companies table. The only problem is that “Profits” is a float value, which is stored as approximate values in your database. Thus, it’s not a good idea to evaluate whether two float values are equal.</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Rectangle 6"/>
          <p:cNvSpPr/>
          <p:nvPr/>
        </p:nvSpPr>
        <p:spPr>
          <a:xfrm>
            <a:off x="1097280" y="3350119"/>
            <a:ext cx="6096000" cy="923330"/>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Country</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MAX</a:t>
            </a:r>
            <a:r>
              <a:rPr lang="en-US" dirty="0">
                <a:solidFill>
                  <a:srgbClr val="808080"/>
                </a:solidFill>
                <a:latin typeface="Consolas" panose="020B0609020204030204" pitchFamily="49" charset="0"/>
              </a:rPr>
              <a:t>(</a:t>
            </a:r>
            <a:r>
              <a:rPr lang="en-US" dirty="0">
                <a:solidFill>
                  <a:srgbClr val="008080"/>
                </a:solidFill>
                <a:latin typeface="Consolas" panose="020B0609020204030204" pitchFamily="49" charset="0"/>
              </a:rPr>
              <a:t>Profits</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MaxProfits</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Companies</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GROUP</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Country</a:t>
            </a:r>
          </a:p>
        </p:txBody>
      </p:sp>
      <p:graphicFrame>
        <p:nvGraphicFramePr>
          <p:cNvPr id="9" name="Table 8"/>
          <p:cNvGraphicFramePr>
            <a:graphicFrameLocks noGrp="1"/>
          </p:cNvGraphicFramePr>
          <p:nvPr/>
        </p:nvGraphicFramePr>
        <p:xfrm>
          <a:off x="8203643" y="3113486"/>
          <a:ext cx="3008840" cy="1396595"/>
        </p:xfrm>
        <a:graphic>
          <a:graphicData uri="http://schemas.openxmlformats.org/drawingml/2006/table">
            <a:tbl>
              <a:tblPr firstRow="1" bandRow="1">
                <a:tableStyleId>{5C22544A-7EE6-4342-B048-85BDC9FD1C3A}</a:tableStyleId>
              </a:tblPr>
              <a:tblGrid>
                <a:gridCol w="1411533">
                  <a:extLst>
                    <a:ext uri="{9D8B030D-6E8A-4147-A177-3AD203B41FA5}">
                      <a16:colId xmlns:a16="http://schemas.microsoft.com/office/drawing/2014/main" val="1138431810"/>
                    </a:ext>
                  </a:extLst>
                </a:gridCol>
                <a:gridCol w="1597307">
                  <a:extLst>
                    <a:ext uri="{9D8B030D-6E8A-4147-A177-3AD203B41FA5}">
                      <a16:colId xmlns:a16="http://schemas.microsoft.com/office/drawing/2014/main" val="2087142759"/>
                    </a:ext>
                  </a:extLst>
                </a:gridCol>
              </a:tblGrid>
              <a:tr h="99988">
                <a:tc>
                  <a:txBody>
                    <a:bodyPr/>
                    <a:lstStyle/>
                    <a:p>
                      <a:pPr algn="l" fontAlgn="b"/>
                      <a:r>
                        <a:rPr lang="en-US" sz="1800" u="none" strike="noStrike" dirty="0">
                          <a:effectLst/>
                        </a:rPr>
                        <a:t>Country</a:t>
                      </a:r>
                      <a:endParaRPr lang="en-US" sz="1800" b="0" i="0" u="none" strike="noStrike" dirty="0">
                        <a:solidFill>
                          <a:srgbClr val="000000"/>
                        </a:solidFill>
                        <a:effectLst/>
                        <a:latin typeface="Calibri" panose="020F0502020204030204" pitchFamily="34" charset="0"/>
                      </a:endParaRPr>
                    </a:p>
                  </a:txBody>
                  <a:tcPr marL="4999" marR="4999" marT="4999" marB="0" anchor="b"/>
                </a:tc>
                <a:tc>
                  <a:txBody>
                    <a:bodyPr/>
                    <a:lstStyle/>
                    <a:p>
                      <a:pPr algn="l" fontAlgn="b"/>
                      <a:r>
                        <a:rPr lang="en-US" sz="1800" u="none" strike="noStrike">
                          <a:effectLst/>
                        </a:rPr>
                        <a:t>MaxProfits</a:t>
                      </a:r>
                      <a:endParaRPr lang="en-US" sz="1800" b="0" i="0" u="none" strike="noStrike">
                        <a:solidFill>
                          <a:srgbClr val="000000"/>
                        </a:solidFill>
                        <a:effectLst/>
                        <a:latin typeface="Calibri" panose="020F0502020204030204" pitchFamily="34" charset="0"/>
                      </a:endParaRPr>
                    </a:p>
                  </a:txBody>
                  <a:tcPr marL="4999" marR="4999" marT="4999" marB="0" anchor="b"/>
                </a:tc>
                <a:extLst>
                  <a:ext uri="{0D108BD9-81ED-4DB2-BD59-A6C34878D82A}">
                    <a16:rowId xmlns:a16="http://schemas.microsoft.com/office/drawing/2014/main" val="3574692040"/>
                  </a:ext>
                </a:extLst>
              </a:tr>
              <a:tr h="99988">
                <a:tc>
                  <a:txBody>
                    <a:bodyPr/>
                    <a:lstStyle/>
                    <a:p>
                      <a:pPr algn="l" fontAlgn="b"/>
                      <a:r>
                        <a:rPr lang="en-US" sz="1800" u="none" strike="noStrike">
                          <a:effectLst/>
                        </a:rPr>
                        <a:t>Australia</a:t>
                      </a:r>
                      <a:endParaRPr lang="en-US" sz="1800" b="0" i="0" u="none" strike="noStrike">
                        <a:solidFill>
                          <a:srgbClr val="000000"/>
                        </a:solidFill>
                        <a:effectLst/>
                        <a:latin typeface="Calibri" panose="020F0502020204030204" pitchFamily="34" charset="0"/>
                      </a:endParaRPr>
                    </a:p>
                  </a:txBody>
                  <a:tcPr marL="4999" marR="4999" marT="4999" marB="0" anchor="b"/>
                </a:tc>
                <a:tc>
                  <a:txBody>
                    <a:bodyPr/>
                    <a:lstStyle/>
                    <a:p>
                      <a:pPr algn="r" fontAlgn="b"/>
                      <a:r>
                        <a:rPr lang="en-US" sz="1800" u="none" strike="noStrike">
                          <a:effectLst/>
                        </a:rPr>
                        <a:t>14800000000</a:t>
                      </a:r>
                      <a:endParaRPr lang="en-US" sz="1800" b="0" i="0" u="none" strike="noStrike">
                        <a:solidFill>
                          <a:srgbClr val="000000"/>
                        </a:solidFill>
                        <a:effectLst/>
                        <a:latin typeface="Calibri" panose="020F0502020204030204" pitchFamily="34" charset="0"/>
                      </a:endParaRPr>
                    </a:p>
                  </a:txBody>
                  <a:tcPr marL="4999" marR="4999" marT="4999" marB="0" anchor="b"/>
                </a:tc>
                <a:extLst>
                  <a:ext uri="{0D108BD9-81ED-4DB2-BD59-A6C34878D82A}">
                    <a16:rowId xmlns:a16="http://schemas.microsoft.com/office/drawing/2014/main" val="3188294654"/>
                  </a:ext>
                </a:extLst>
              </a:tr>
              <a:tr h="99988">
                <a:tc>
                  <a:txBody>
                    <a:bodyPr/>
                    <a:lstStyle/>
                    <a:p>
                      <a:pPr algn="l" fontAlgn="b"/>
                      <a:r>
                        <a:rPr lang="en-US" sz="1800" u="none" strike="noStrike">
                          <a:effectLst/>
                        </a:rPr>
                        <a:t>Austria</a:t>
                      </a:r>
                      <a:endParaRPr lang="en-US" sz="1800" b="0" i="0" u="none" strike="noStrike">
                        <a:solidFill>
                          <a:srgbClr val="000000"/>
                        </a:solidFill>
                        <a:effectLst/>
                        <a:latin typeface="Calibri" panose="020F0502020204030204" pitchFamily="34" charset="0"/>
                      </a:endParaRPr>
                    </a:p>
                  </a:txBody>
                  <a:tcPr marL="4999" marR="4999" marT="4999" marB="0" anchor="b"/>
                </a:tc>
                <a:tc>
                  <a:txBody>
                    <a:bodyPr/>
                    <a:lstStyle/>
                    <a:p>
                      <a:pPr algn="r" fontAlgn="b"/>
                      <a:r>
                        <a:rPr lang="en-US" sz="1800" u="none" strike="noStrike">
                          <a:effectLst/>
                        </a:rPr>
                        <a:t>1500000000</a:t>
                      </a:r>
                      <a:endParaRPr lang="en-US" sz="1800" b="0" i="0" u="none" strike="noStrike">
                        <a:solidFill>
                          <a:srgbClr val="000000"/>
                        </a:solidFill>
                        <a:effectLst/>
                        <a:latin typeface="Calibri" panose="020F0502020204030204" pitchFamily="34" charset="0"/>
                      </a:endParaRPr>
                    </a:p>
                  </a:txBody>
                  <a:tcPr marL="4999" marR="4999" marT="4999" marB="0" anchor="b"/>
                </a:tc>
                <a:extLst>
                  <a:ext uri="{0D108BD9-81ED-4DB2-BD59-A6C34878D82A}">
                    <a16:rowId xmlns:a16="http://schemas.microsoft.com/office/drawing/2014/main" val="4243146264"/>
                  </a:ext>
                </a:extLst>
              </a:tr>
              <a:tr h="99988">
                <a:tc>
                  <a:txBody>
                    <a:bodyPr/>
                    <a:lstStyle/>
                    <a:p>
                      <a:pPr algn="l" fontAlgn="b"/>
                      <a:r>
                        <a:rPr lang="en-US" sz="1800" u="none" strike="noStrike">
                          <a:effectLst/>
                        </a:rPr>
                        <a:t>Belgium</a:t>
                      </a:r>
                      <a:endParaRPr lang="en-US" sz="1800" b="0" i="0" u="none" strike="noStrike">
                        <a:solidFill>
                          <a:srgbClr val="000000"/>
                        </a:solidFill>
                        <a:effectLst/>
                        <a:latin typeface="Calibri" panose="020F0502020204030204" pitchFamily="34" charset="0"/>
                      </a:endParaRPr>
                    </a:p>
                  </a:txBody>
                  <a:tcPr marL="4999" marR="4999" marT="4999" marB="0" anchor="b"/>
                </a:tc>
                <a:tc>
                  <a:txBody>
                    <a:bodyPr/>
                    <a:lstStyle/>
                    <a:p>
                      <a:pPr algn="r" fontAlgn="b"/>
                      <a:r>
                        <a:rPr lang="en-US" sz="1800" u="none" strike="noStrike">
                          <a:effectLst/>
                        </a:rPr>
                        <a:t>14500000000</a:t>
                      </a:r>
                      <a:endParaRPr lang="en-US" sz="1800" b="0" i="0" u="none" strike="noStrike">
                        <a:solidFill>
                          <a:srgbClr val="000000"/>
                        </a:solidFill>
                        <a:effectLst/>
                        <a:latin typeface="Calibri" panose="020F0502020204030204" pitchFamily="34" charset="0"/>
                      </a:endParaRPr>
                    </a:p>
                  </a:txBody>
                  <a:tcPr marL="4999" marR="4999" marT="4999" marB="0" anchor="b"/>
                </a:tc>
                <a:extLst>
                  <a:ext uri="{0D108BD9-81ED-4DB2-BD59-A6C34878D82A}">
                    <a16:rowId xmlns:a16="http://schemas.microsoft.com/office/drawing/2014/main" val="4108151554"/>
                  </a:ext>
                </a:extLst>
              </a:tr>
              <a:tr h="99988">
                <a:tc>
                  <a:txBody>
                    <a:bodyPr/>
                    <a:lstStyle/>
                    <a:p>
                      <a:pPr algn="l" fontAlgn="b"/>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4999" marR="4999" marT="4999" marB="0" anchor="b"/>
                </a:tc>
                <a:tc>
                  <a:txBody>
                    <a:bodyPr/>
                    <a:lstStyle/>
                    <a:p>
                      <a:pPr algn="r" fontAlgn="b"/>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4999" marR="4999" marT="4999" marB="0" anchor="b"/>
                </a:tc>
                <a:extLst>
                  <a:ext uri="{0D108BD9-81ED-4DB2-BD59-A6C34878D82A}">
                    <a16:rowId xmlns:a16="http://schemas.microsoft.com/office/drawing/2014/main" val="1576484335"/>
                  </a:ext>
                </a:extLst>
              </a:tr>
            </a:tbl>
          </a:graphicData>
        </a:graphic>
      </p:graphicFrame>
      <p:sp>
        <p:nvSpPr>
          <p:cNvPr id="10" name="Right Arrow 9"/>
          <p:cNvSpPr/>
          <p:nvPr/>
        </p:nvSpPr>
        <p:spPr>
          <a:xfrm>
            <a:off x="7507479" y="3730760"/>
            <a:ext cx="381965" cy="162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80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The objectives of this exercise include:</a:t>
            </a:r>
          </a:p>
          <a:p>
            <a:pPr lvl="1"/>
            <a:endParaRPr lang="en-US" altLang="zh-CN" dirty="0"/>
          </a:p>
          <a:p>
            <a:pPr lvl="1"/>
            <a:r>
              <a:rPr lang="en-US" altLang="zh-CN" sz="2400" dirty="0"/>
              <a:t>Investigate Big Earnings with SQL</a:t>
            </a:r>
          </a:p>
          <a:p>
            <a:pPr lvl="2"/>
            <a:r>
              <a:rPr lang="en-US" altLang="zh-CN" sz="2000" dirty="0"/>
              <a:t>E2_Companies</a:t>
            </a:r>
          </a:p>
          <a:p>
            <a:pPr lvl="2"/>
            <a:r>
              <a:rPr lang="en-US" altLang="zh-CN" sz="2000" dirty="0"/>
              <a:t>E2_CEOs</a:t>
            </a:r>
            <a:endParaRPr lang="en-US" altLang="zh-CN" dirty="0"/>
          </a:p>
          <a:p>
            <a:pPr lvl="2"/>
            <a:r>
              <a:rPr lang="en-US" altLang="zh-CN" sz="2000" dirty="0"/>
              <a:t>E2_Countries</a:t>
            </a:r>
          </a:p>
          <a:p>
            <a:pPr lvl="1"/>
            <a:r>
              <a:rPr lang="en-US" altLang="zh-CN" sz="2400" dirty="0"/>
              <a:t>Toronto Bicycle Counts Data</a:t>
            </a:r>
          </a:p>
          <a:p>
            <a:pPr lvl="2">
              <a:lnSpc>
                <a:spcPct val="100000"/>
              </a:lnSpc>
            </a:pPr>
            <a:r>
              <a:rPr lang="en-US" altLang="zh-CN" dirty="0"/>
              <a:t>E2_Cyclists </a:t>
            </a:r>
          </a:p>
          <a:p>
            <a:pPr lvl="2">
              <a:lnSpc>
                <a:spcPct val="100000"/>
              </a:lnSpc>
            </a:pPr>
            <a:r>
              <a:rPr lang="en-US" altLang="zh-CN" dirty="0"/>
              <a:t>E2_Locations </a:t>
            </a:r>
          </a:p>
          <a:p>
            <a:pPr lvl="2">
              <a:lnSpc>
                <a:spcPct val="100000"/>
              </a:lnSpc>
            </a:pPr>
            <a:r>
              <a:rPr lang="en-US" altLang="zh-CN" dirty="0"/>
              <a:t>E2_Weather</a:t>
            </a:r>
          </a:p>
          <a:p>
            <a:pPr lvl="1"/>
            <a:endParaRPr lang="en-US" altLang="zh-CN" dirty="0"/>
          </a:p>
          <a:p>
            <a:pPr marL="0" indent="0">
              <a:buNone/>
            </a:pPr>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85773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097279" y="3364829"/>
            <a:ext cx="10058401" cy="203132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solidFill>
                  <a:srgbClr val="0000FF"/>
                </a:solidFill>
                <a:latin typeface="Consolas" panose="020B0609020204030204" pitchFamily="49" charset="0"/>
              </a:rPr>
              <a:t>SELECT </a:t>
            </a:r>
            <a:r>
              <a:rPr lang="en-US" dirty="0" err="1">
                <a:solidFill>
                  <a:srgbClr val="0000FF"/>
                </a:solidFill>
                <a:latin typeface="Consolas" panose="020B0609020204030204" pitchFamily="49" charset="0"/>
              </a:rPr>
              <a:t>c.Country</a:t>
            </a:r>
            <a:r>
              <a:rPr lang="en-US" dirty="0">
                <a:solidFill>
                  <a:srgbClr val="0000FF"/>
                </a:solidFill>
                <a:latin typeface="Consolas" panose="020B0609020204030204" pitchFamily="49" charset="0"/>
              </a:rPr>
              <a:t>, Company, Profits</a:t>
            </a:r>
          </a:p>
          <a:p>
            <a:r>
              <a:rPr lang="en-US" dirty="0">
                <a:solidFill>
                  <a:srgbClr val="0000FF"/>
                </a:solidFill>
                <a:latin typeface="Consolas" panose="020B0609020204030204" pitchFamily="49" charset="0"/>
              </a:rPr>
              <a:t>  FROM Companies AS c JOIN (SELECT Country, </a:t>
            </a:r>
          </a:p>
          <a:p>
            <a:r>
              <a:rPr lang="en-US" dirty="0">
                <a:solidFill>
                  <a:srgbClr val="0000FF"/>
                </a:solidFill>
                <a:latin typeface="Consolas" panose="020B0609020204030204" pitchFamily="49" charset="0"/>
              </a:rPr>
              <a:t>                                   MAX(Profits) AS </a:t>
            </a:r>
            <a:r>
              <a:rPr lang="en-US" dirty="0" err="1">
                <a:solidFill>
                  <a:srgbClr val="0000FF"/>
                </a:solidFill>
                <a:latin typeface="Consolas" panose="020B0609020204030204" pitchFamily="49" charset="0"/>
              </a:rPr>
              <a:t>MaxProfits</a:t>
            </a:r>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                              FROM Companies</a:t>
            </a:r>
          </a:p>
          <a:p>
            <a:r>
              <a:rPr lang="en-US" dirty="0">
                <a:solidFill>
                  <a:srgbClr val="0000FF"/>
                </a:solidFill>
                <a:latin typeface="Consolas" panose="020B0609020204030204" pitchFamily="49" charset="0"/>
              </a:rPr>
              <a:t>                             GROUP BY Country) AS a</a:t>
            </a:r>
          </a:p>
          <a:p>
            <a:r>
              <a:rPr lang="en-US" dirty="0">
                <a:solidFill>
                  <a:srgbClr val="0000FF"/>
                </a:solidFill>
                <a:latin typeface="Consolas" panose="020B0609020204030204" pitchFamily="49" charset="0"/>
              </a:rPr>
              <a:t>    ON </a:t>
            </a:r>
            <a:r>
              <a:rPr lang="en-US" dirty="0" err="1">
                <a:solidFill>
                  <a:srgbClr val="0000FF"/>
                </a:solidFill>
                <a:latin typeface="Consolas" panose="020B0609020204030204" pitchFamily="49" charset="0"/>
              </a:rPr>
              <a:t>c.Country</a:t>
            </a:r>
            <a:r>
              <a:rPr lang="en-US" dirty="0">
                <a:solidFill>
                  <a:srgbClr val="0000FF"/>
                </a:solidFill>
                <a:latin typeface="Consolas" panose="020B0609020204030204" pitchFamily="49" charset="0"/>
              </a:rPr>
              <a:t> = </a:t>
            </a:r>
            <a:r>
              <a:rPr lang="en-US" dirty="0" err="1">
                <a:solidFill>
                  <a:srgbClr val="0000FF"/>
                </a:solidFill>
                <a:latin typeface="Consolas" panose="020B0609020204030204" pitchFamily="49" charset="0"/>
              </a:rPr>
              <a:t>a.Country</a:t>
            </a:r>
            <a:r>
              <a:rPr lang="en-US" dirty="0">
                <a:solidFill>
                  <a:srgbClr val="0000FF"/>
                </a:solidFill>
                <a:latin typeface="Consolas" panose="020B0609020204030204" pitchFamily="49" charset="0"/>
              </a:rPr>
              <a:t> </a:t>
            </a:r>
          </a:p>
          <a:p>
            <a:r>
              <a:rPr lang="en-US" dirty="0">
                <a:solidFill>
                  <a:srgbClr val="0000FF"/>
                </a:solidFill>
                <a:latin typeface="Consolas" panose="020B0609020204030204" pitchFamily="49" charset="0"/>
              </a:rPr>
              <a:t>       AND </a:t>
            </a:r>
            <a:r>
              <a:rPr lang="en-US" dirty="0" err="1">
                <a:solidFill>
                  <a:srgbClr val="0000FF"/>
                </a:solidFill>
                <a:latin typeface="Consolas" panose="020B0609020204030204" pitchFamily="49" charset="0"/>
              </a:rPr>
              <a:t>c.Profits</a:t>
            </a:r>
            <a:r>
              <a:rPr lang="en-US" dirty="0">
                <a:solidFill>
                  <a:srgbClr val="0000FF"/>
                </a:solidFill>
                <a:latin typeface="Consolas" panose="020B0609020204030204" pitchFamily="49" charset="0"/>
              </a:rPr>
              <a:t> = </a:t>
            </a:r>
            <a:r>
              <a:rPr lang="en-US" dirty="0" err="1">
                <a:solidFill>
                  <a:srgbClr val="0000FF"/>
                </a:solidFill>
                <a:latin typeface="Consolas" panose="020B0609020204030204" pitchFamily="49" charset="0"/>
              </a:rPr>
              <a:t>a.MaxProfits</a:t>
            </a:r>
            <a:r>
              <a:rPr lang="en-US" dirty="0">
                <a:solidFill>
                  <a:srgbClr val="0000FF"/>
                </a:solidFill>
                <a:latin typeface="Consolas" panose="020B0609020204030204" pitchFamily="49" charset="0"/>
              </a:rPr>
              <a:t>;</a:t>
            </a:r>
            <a:endParaRPr lang="en-US" dirty="0">
              <a:solidFill>
                <a:srgbClr val="008080"/>
              </a:solidFill>
              <a:latin typeface="Consolas" panose="020B0609020204030204" pitchFamily="49" charset="0"/>
            </a:endParaRPr>
          </a:p>
        </p:txBody>
      </p:sp>
      <p:sp>
        <p:nvSpPr>
          <p:cNvPr id="2" name="Title 1"/>
          <p:cNvSpPr>
            <a:spLocks noGrp="1"/>
          </p:cNvSpPr>
          <p:nvPr>
            <p:ph type="title"/>
          </p:nvPr>
        </p:nvSpPr>
        <p:spPr/>
        <p:txBody>
          <a:bodyPr/>
          <a:lstStyle/>
          <a:p>
            <a:r>
              <a:rPr lang="en-US" dirty="0"/>
              <a:t>Getting Creative</a:t>
            </a:r>
          </a:p>
        </p:txBody>
      </p:sp>
      <p:sp>
        <p:nvSpPr>
          <p:cNvPr id="3" name="Content Placeholder 2"/>
          <p:cNvSpPr>
            <a:spLocks noGrp="1"/>
          </p:cNvSpPr>
          <p:nvPr>
            <p:ph idx="1"/>
          </p:nvPr>
        </p:nvSpPr>
        <p:spPr>
          <a:xfrm>
            <a:off x="1097280" y="1222768"/>
            <a:ext cx="10058400" cy="2076018"/>
          </a:xfrm>
        </p:spPr>
        <p:txBody>
          <a:bodyPr/>
          <a:lstStyle/>
          <a:p>
            <a:pPr lvl="1"/>
            <a:r>
              <a:rPr lang="en-US" dirty="0"/>
              <a:t>Possible solution is given below:</a:t>
            </a:r>
          </a:p>
          <a:p>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dirty="0"/>
          </a:p>
        </p:txBody>
      </p:sp>
      <p:sp>
        <p:nvSpPr>
          <p:cNvPr id="22" name="TextBox 21"/>
          <p:cNvSpPr txBox="1"/>
          <p:nvPr/>
        </p:nvSpPr>
        <p:spPr>
          <a:xfrm>
            <a:off x="6032501" y="5510630"/>
            <a:ext cx="4356100" cy="646331"/>
          </a:xfrm>
          <a:prstGeom prst="rect">
            <a:avLst/>
          </a:prstGeom>
          <a:solidFill>
            <a:schemeClr val="bg1"/>
          </a:solidFill>
          <a:ln w="25400">
            <a:solidFill>
              <a:srgbClr val="FF0000"/>
            </a:solidFill>
          </a:ln>
        </p:spPr>
        <p:txBody>
          <a:bodyPr wrap="square" rtlCol="0">
            <a:spAutoFit/>
          </a:bodyPr>
          <a:lstStyle/>
          <a:p>
            <a:r>
              <a:rPr lang="en-US" dirty="0"/>
              <a:t>Don’t forget to name your subquery when using it as a relation.</a:t>
            </a:r>
          </a:p>
        </p:txBody>
      </p:sp>
      <p:cxnSp>
        <p:nvCxnSpPr>
          <p:cNvPr id="23" name="Straight Arrow Connector 22"/>
          <p:cNvCxnSpPr/>
          <p:nvPr/>
        </p:nvCxnSpPr>
        <p:spPr>
          <a:xfrm flipV="1">
            <a:off x="7537482" y="4745620"/>
            <a:ext cx="0" cy="76501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849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Creative</a:t>
            </a:r>
          </a:p>
        </p:txBody>
      </p:sp>
      <p:sp>
        <p:nvSpPr>
          <p:cNvPr id="3" name="Content Placeholder 2"/>
          <p:cNvSpPr>
            <a:spLocks noGrp="1"/>
          </p:cNvSpPr>
          <p:nvPr>
            <p:ph idx="1"/>
          </p:nvPr>
        </p:nvSpPr>
        <p:spPr>
          <a:xfrm>
            <a:off x="1097280" y="1222767"/>
            <a:ext cx="10058400" cy="5085436"/>
          </a:xfrm>
        </p:spPr>
        <p:txBody>
          <a:bodyPr>
            <a:normAutofit/>
          </a:bodyPr>
          <a:lstStyle/>
          <a:p>
            <a:r>
              <a:rPr lang="en-US" dirty="0"/>
              <a:t>Result:</a:t>
            </a:r>
          </a:p>
          <a:p>
            <a:endParaRPr lang="en-US" dirty="0"/>
          </a:p>
          <a:p>
            <a:endParaRPr lang="en-US" dirty="0"/>
          </a:p>
          <a:p>
            <a:endParaRPr lang="en-US" dirty="0"/>
          </a:p>
          <a:p>
            <a:endParaRPr lang="en-US" dirty="0"/>
          </a:p>
          <a:p>
            <a:r>
              <a:rPr lang="en-US" dirty="0"/>
              <a:t>Getting too many zeros?</a:t>
            </a:r>
          </a:p>
          <a:p>
            <a:r>
              <a:rPr lang="en-US" dirty="0"/>
              <a:t>Let’s make the table look better:</a:t>
            </a:r>
          </a:p>
          <a:p>
            <a:pPr lvl="1"/>
            <a:r>
              <a:rPr lang="en-US" dirty="0"/>
              <a:t>Order the result by Profits</a:t>
            </a:r>
          </a:p>
          <a:p>
            <a:pPr lvl="1"/>
            <a:r>
              <a:rPr lang="en-US" dirty="0"/>
              <a:t>Make the format of Profits more readable (e.g., $14.8 Billion)</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21</a:t>
            </a:fld>
            <a:endParaRPr lang="en-US" dirty="0"/>
          </a:p>
        </p:txBody>
      </p:sp>
      <p:graphicFrame>
        <p:nvGraphicFramePr>
          <p:cNvPr id="9" name="Table 8"/>
          <p:cNvGraphicFramePr>
            <a:graphicFrameLocks noGrp="1"/>
          </p:cNvGraphicFramePr>
          <p:nvPr/>
        </p:nvGraphicFramePr>
        <p:xfrm>
          <a:off x="1097280" y="1898978"/>
          <a:ext cx="6317970" cy="1885944"/>
        </p:xfrm>
        <a:graphic>
          <a:graphicData uri="http://schemas.openxmlformats.org/drawingml/2006/table">
            <a:tbl>
              <a:tblPr firstRow="1" bandRow="1">
                <a:tableStyleId>{5C22544A-7EE6-4342-B048-85BDC9FD1C3A}</a:tableStyleId>
              </a:tblPr>
              <a:tblGrid>
                <a:gridCol w="1722820">
                  <a:extLst>
                    <a:ext uri="{9D8B030D-6E8A-4147-A177-3AD203B41FA5}">
                      <a16:colId xmlns:a16="http://schemas.microsoft.com/office/drawing/2014/main" val="425758265"/>
                    </a:ext>
                  </a:extLst>
                </a:gridCol>
                <a:gridCol w="2453833">
                  <a:extLst>
                    <a:ext uri="{9D8B030D-6E8A-4147-A177-3AD203B41FA5}">
                      <a16:colId xmlns:a16="http://schemas.microsoft.com/office/drawing/2014/main" val="4284682365"/>
                    </a:ext>
                  </a:extLst>
                </a:gridCol>
                <a:gridCol w="2141317">
                  <a:extLst>
                    <a:ext uri="{9D8B030D-6E8A-4147-A177-3AD203B41FA5}">
                      <a16:colId xmlns:a16="http://schemas.microsoft.com/office/drawing/2014/main" val="1209206008"/>
                    </a:ext>
                  </a:extLst>
                </a:gridCol>
              </a:tblGrid>
              <a:tr h="314324">
                <a:tc>
                  <a:txBody>
                    <a:bodyPr/>
                    <a:lstStyle/>
                    <a:p>
                      <a:pPr algn="l" fontAlgn="b"/>
                      <a:r>
                        <a:rPr lang="en-US" sz="1800" u="none" strike="noStrike" dirty="0">
                          <a:effectLst/>
                        </a:rPr>
                        <a:t>Country</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Company</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Profits</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561986"/>
                  </a:ext>
                </a:extLst>
              </a:tr>
              <a:tr h="314324">
                <a:tc>
                  <a:txBody>
                    <a:bodyPr/>
                    <a:lstStyle/>
                    <a:p>
                      <a:pPr algn="l" fontAlgn="b"/>
                      <a:r>
                        <a:rPr lang="en-US" sz="1800" u="none" strike="noStrike" dirty="0">
                          <a:effectLst/>
                        </a:rPr>
                        <a:t>Australia</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BHP Billiton</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14800000000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6857903"/>
                  </a:ext>
                </a:extLst>
              </a:tr>
              <a:tr h="314324">
                <a:tc>
                  <a:txBody>
                    <a:bodyPr/>
                    <a:lstStyle/>
                    <a:p>
                      <a:pPr algn="l" fontAlgn="b"/>
                      <a:r>
                        <a:rPr lang="en-US" sz="1800" u="none" strike="noStrike">
                          <a:effectLst/>
                        </a:rPr>
                        <a:t>Austria</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OMV Group</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1500000000</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1647317"/>
                  </a:ext>
                </a:extLst>
              </a:tr>
              <a:tr h="314324">
                <a:tc>
                  <a:txBody>
                    <a:bodyPr/>
                    <a:lstStyle/>
                    <a:p>
                      <a:pPr algn="l" fontAlgn="b"/>
                      <a:r>
                        <a:rPr lang="en-US" sz="1800" u="none" strike="noStrike">
                          <a:effectLst/>
                        </a:rPr>
                        <a:t>Belgium</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Anheuser-Busch InBev</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14500000000</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0233113"/>
                  </a:ext>
                </a:extLst>
              </a:tr>
              <a:tr h="314324">
                <a:tc>
                  <a:txBody>
                    <a:bodyPr/>
                    <a:lstStyle/>
                    <a:p>
                      <a:pPr algn="l" fontAlgn="b"/>
                      <a:r>
                        <a:rPr lang="en-US" sz="1800" u="none" strike="noStrike" dirty="0">
                          <a:effectLst/>
                        </a:rPr>
                        <a:t>Brazil</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err="1">
                          <a:effectLst/>
                        </a:rPr>
                        <a:t>Petrobras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10900000000</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6092989"/>
                  </a:ext>
                </a:extLst>
              </a:tr>
              <a:tr h="314324">
                <a:tc>
                  <a:txBody>
                    <a:bodyPr/>
                    <a:lstStyle/>
                    <a:p>
                      <a:pPr algn="l" fontAlgn="b"/>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0212463"/>
                  </a:ext>
                </a:extLst>
              </a:tr>
            </a:tbl>
          </a:graphicData>
        </a:graphic>
      </p:graphicFrame>
    </p:spTree>
    <p:extLst>
      <p:ext uri="{BB962C8B-B14F-4D97-AF65-F5344CB8AC3E}">
        <p14:creationId xmlns:p14="http://schemas.microsoft.com/office/powerpoint/2010/main" val="1511157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Creative</a:t>
            </a:r>
          </a:p>
        </p:txBody>
      </p:sp>
      <p:sp>
        <p:nvSpPr>
          <p:cNvPr id="3" name="Content Placeholder 2"/>
          <p:cNvSpPr>
            <a:spLocks noGrp="1"/>
          </p:cNvSpPr>
          <p:nvPr>
            <p:ph idx="1"/>
          </p:nvPr>
        </p:nvSpPr>
        <p:spPr/>
        <p:txBody>
          <a:bodyPr/>
          <a:lstStyle/>
          <a:p>
            <a:pPr lvl="1"/>
            <a:r>
              <a:rPr lang="en-US" dirty="0"/>
              <a:t>You can use cast and string concatenation tools to change the format of the Profits column.</a:t>
            </a:r>
          </a:p>
          <a:p>
            <a:pPr lvl="1"/>
            <a:endParaRPr lang="en-US" dirty="0"/>
          </a:p>
          <a:p>
            <a:pPr lvl="1"/>
            <a:endParaRPr lang="en-US" dirty="0"/>
          </a:p>
          <a:p>
            <a:pPr lvl="1"/>
            <a:r>
              <a:rPr lang="en-US" altLang="zh-CN" dirty="0"/>
              <a:t>Thus, to format the Profits column in my query, I need to have something like this in my </a:t>
            </a:r>
            <a:r>
              <a:rPr lang="en-US" altLang="zh-CN" dirty="0">
                <a:solidFill>
                  <a:srgbClr val="0000FF"/>
                </a:solidFill>
              </a:rPr>
              <a:t>SELECT</a:t>
            </a:r>
            <a:r>
              <a:rPr lang="en-US" altLang="zh-CN" dirty="0"/>
              <a:t> clause:</a:t>
            </a:r>
          </a:p>
          <a:p>
            <a:pPr lvl="1"/>
            <a:endParaRPr lang="en-US" dirty="0"/>
          </a:p>
          <a:p>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22</a:t>
            </a:fld>
            <a:endParaRPr lang="en-US" dirty="0"/>
          </a:p>
        </p:txBody>
      </p:sp>
      <p:sp>
        <p:nvSpPr>
          <p:cNvPr id="11" name="Rectangle 8">
            <a:extLst>
              <a:ext uri="{FF2B5EF4-FFF2-40B4-BE49-F238E27FC236}">
                <a16:creationId xmlns:a16="http://schemas.microsoft.com/office/drawing/2014/main" id="{37F49C70-305A-4266-807F-A7E128198733}"/>
              </a:ext>
            </a:extLst>
          </p:cNvPr>
          <p:cNvSpPr/>
          <p:nvPr/>
        </p:nvSpPr>
        <p:spPr>
          <a:xfrm>
            <a:off x="1473234" y="2069740"/>
            <a:ext cx="3350597" cy="36933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dirty="0">
                <a:solidFill>
                  <a:srgbClr val="0000FF"/>
                </a:solidFill>
                <a:latin typeface="Consolas" panose="020B0609020204030204" pitchFamily="49" charset="0"/>
              </a:rPr>
              <a:t>SELECT </a:t>
            </a:r>
            <a:r>
              <a:rPr lang="en-US" dirty="0" err="1">
                <a:solidFill>
                  <a:srgbClr val="0000FF"/>
                </a:solidFill>
                <a:latin typeface="Consolas" panose="020B0609020204030204" pitchFamily="49" charset="0"/>
              </a:rPr>
              <a:t>concat</a:t>
            </a:r>
            <a:r>
              <a:rPr lang="en-US" dirty="0">
                <a:solidFill>
                  <a:srgbClr val="0000FF"/>
                </a:solidFill>
                <a:latin typeface="Consolas" panose="020B0609020204030204" pitchFamily="49" charset="0"/>
              </a:rPr>
              <a:t>('CEE', 412)</a:t>
            </a:r>
            <a:endParaRPr lang="en-US" dirty="0">
              <a:solidFill>
                <a:srgbClr val="808080"/>
              </a:solidFill>
              <a:latin typeface="Consolas" panose="020B0609020204030204" pitchFamily="49" charset="0"/>
            </a:endParaRPr>
          </a:p>
        </p:txBody>
      </p:sp>
      <p:sp>
        <p:nvSpPr>
          <p:cNvPr id="12" name="TextBox 10">
            <a:extLst>
              <a:ext uri="{FF2B5EF4-FFF2-40B4-BE49-F238E27FC236}">
                <a16:creationId xmlns:a16="http://schemas.microsoft.com/office/drawing/2014/main" id="{649BB263-0E8E-49DB-8246-3549F9BEAFA9}"/>
              </a:ext>
            </a:extLst>
          </p:cNvPr>
          <p:cNvSpPr txBox="1"/>
          <p:nvPr/>
        </p:nvSpPr>
        <p:spPr>
          <a:xfrm>
            <a:off x="6466158" y="2069740"/>
            <a:ext cx="2661498" cy="369332"/>
          </a:xfrm>
          <a:prstGeom prst="rect">
            <a:avLst/>
          </a:prstGeom>
          <a:noFill/>
        </p:spPr>
        <p:txBody>
          <a:bodyPr wrap="none" rtlCol="0">
            <a:spAutoFit/>
          </a:bodyPr>
          <a:lstStyle/>
          <a:p>
            <a:r>
              <a:rPr lang="en-US" dirty="0">
                <a:solidFill>
                  <a:schemeClr val="tx1">
                    <a:lumMod val="75000"/>
                    <a:lumOff val="25000"/>
                  </a:schemeClr>
                </a:solidFill>
                <a:sym typeface="Wingdings" panose="05000000000000000000" pitchFamily="2" charset="2"/>
              </a:rPr>
              <a:t> The result is </a:t>
            </a:r>
            <a:r>
              <a:rPr lang="en-US" dirty="0">
                <a:solidFill>
                  <a:srgbClr val="FF0000"/>
                </a:solidFill>
                <a:latin typeface="Consolas" panose="020B0609020204030204" pitchFamily="49" charset="0"/>
              </a:rPr>
              <a:t>'CEE412'</a:t>
            </a:r>
            <a:endParaRPr lang="en-US" dirty="0"/>
          </a:p>
        </p:txBody>
      </p:sp>
      <p:sp>
        <p:nvSpPr>
          <p:cNvPr id="13" name="Rectangle 11">
            <a:extLst>
              <a:ext uri="{FF2B5EF4-FFF2-40B4-BE49-F238E27FC236}">
                <a16:creationId xmlns:a16="http://schemas.microsoft.com/office/drawing/2014/main" id="{C2B56A5D-5377-4480-8FED-2F9373F863EB}"/>
              </a:ext>
            </a:extLst>
          </p:cNvPr>
          <p:cNvSpPr/>
          <p:nvPr/>
        </p:nvSpPr>
        <p:spPr>
          <a:xfrm>
            <a:off x="1473234" y="4342567"/>
            <a:ext cx="7654422" cy="36933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dirty="0" err="1">
                <a:solidFill>
                  <a:srgbClr val="0000FF"/>
                </a:solidFill>
                <a:latin typeface="Consolas" panose="020B0609020204030204" pitchFamily="49" charset="0"/>
              </a:rPr>
              <a:t>concat</a:t>
            </a:r>
            <a:r>
              <a:rPr lang="en-US" altLang="zh-CN" dirty="0">
                <a:solidFill>
                  <a:srgbClr val="0000FF"/>
                </a:solidFill>
                <a:latin typeface="Consolas" panose="020B0609020204030204" pitchFamily="49" charset="0"/>
              </a:rPr>
              <a:t>('$', Profits/1000000000, ' Billion')</a:t>
            </a:r>
            <a:endParaRPr lang="en-US" dirty="0">
              <a:solidFill>
                <a:srgbClr val="FF0000"/>
              </a:solidFill>
              <a:latin typeface="Consolas" panose="020B0609020204030204" pitchFamily="49" charset="0"/>
            </a:endParaRPr>
          </a:p>
        </p:txBody>
      </p:sp>
      <p:sp>
        <p:nvSpPr>
          <p:cNvPr id="14" name="TextBox 18">
            <a:extLst>
              <a:ext uri="{FF2B5EF4-FFF2-40B4-BE49-F238E27FC236}">
                <a16:creationId xmlns:a16="http://schemas.microsoft.com/office/drawing/2014/main" id="{171FFAFB-B1B1-4E7C-83C2-C854AD70CA79}"/>
              </a:ext>
            </a:extLst>
          </p:cNvPr>
          <p:cNvSpPr txBox="1"/>
          <p:nvPr/>
        </p:nvSpPr>
        <p:spPr>
          <a:xfrm>
            <a:off x="3186389" y="3482529"/>
            <a:ext cx="2903815" cy="369332"/>
          </a:xfrm>
          <a:prstGeom prst="rect">
            <a:avLst/>
          </a:prstGeom>
          <a:solidFill>
            <a:schemeClr val="bg1"/>
          </a:solidFill>
          <a:ln w="25400">
            <a:solidFill>
              <a:srgbClr val="FF0000"/>
            </a:solidFill>
          </a:ln>
        </p:spPr>
        <p:txBody>
          <a:bodyPr wrap="square" rtlCol="0">
            <a:spAutoFit/>
          </a:bodyPr>
          <a:lstStyle/>
          <a:p>
            <a:r>
              <a:rPr lang="en-US" dirty="0"/>
              <a:t>The concatenate operator</a:t>
            </a:r>
          </a:p>
        </p:txBody>
      </p:sp>
      <p:cxnSp>
        <p:nvCxnSpPr>
          <p:cNvPr id="15" name="Straight Arrow Connector 19">
            <a:extLst>
              <a:ext uri="{FF2B5EF4-FFF2-40B4-BE49-F238E27FC236}">
                <a16:creationId xmlns:a16="http://schemas.microsoft.com/office/drawing/2014/main" id="{5B0CA695-E843-4F03-B23F-C52898C2DA71}"/>
              </a:ext>
            </a:extLst>
          </p:cNvPr>
          <p:cNvCxnSpPr>
            <a:stCxn id="14" idx="1"/>
          </p:cNvCxnSpPr>
          <p:nvPr/>
        </p:nvCxnSpPr>
        <p:spPr>
          <a:xfrm flipH="1">
            <a:off x="2222339" y="3667195"/>
            <a:ext cx="964050" cy="67537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564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Creative</a:t>
            </a:r>
          </a:p>
        </p:txBody>
      </p:sp>
      <p:sp>
        <p:nvSpPr>
          <p:cNvPr id="3" name="Content Placeholder 2"/>
          <p:cNvSpPr>
            <a:spLocks noGrp="1"/>
          </p:cNvSpPr>
          <p:nvPr>
            <p:ph idx="1"/>
          </p:nvPr>
        </p:nvSpPr>
        <p:spPr/>
        <p:txBody>
          <a:bodyPr>
            <a:normAutofit/>
          </a:bodyPr>
          <a:lstStyle/>
          <a:p>
            <a:r>
              <a:rPr lang="en-US" sz="2400" dirty="0"/>
              <a:t>My final query:</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23</a:t>
            </a:fld>
            <a:endParaRPr lang="en-US" dirty="0"/>
          </a:p>
        </p:txBody>
      </p:sp>
      <p:graphicFrame>
        <p:nvGraphicFramePr>
          <p:cNvPr id="8" name="Table 7"/>
          <p:cNvGraphicFramePr>
            <a:graphicFrameLocks noGrp="1"/>
          </p:cNvGraphicFramePr>
          <p:nvPr/>
        </p:nvGraphicFramePr>
        <p:xfrm>
          <a:off x="4002526" y="4492865"/>
          <a:ext cx="7153154" cy="1773555"/>
        </p:xfrm>
        <a:graphic>
          <a:graphicData uri="http://schemas.openxmlformats.org/drawingml/2006/table">
            <a:tbl>
              <a:tblPr firstRow="1" bandRow="1">
                <a:tableStyleId>{5C22544A-7EE6-4342-B048-85BDC9FD1C3A}</a:tableStyleId>
              </a:tblPr>
              <a:tblGrid>
                <a:gridCol w="2023789">
                  <a:extLst>
                    <a:ext uri="{9D8B030D-6E8A-4147-A177-3AD203B41FA5}">
                      <a16:colId xmlns:a16="http://schemas.microsoft.com/office/drawing/2014/main" val="2080410013"/>
                    </a:ext>
                  </a:extLst>
                </a:gridCol>
                <a:gridCol w="2965794">
                  <a:extLst>
                    <a:ext uri="{9D8B030D-6E8A-4147-A177-3AD203B41FA5}">
                      <a16:colId xmlns:a16="http://schemas.microsoft.com/office/drawing/2014/main" val="3758648250"/>
                    </a:ext>
                  </a:extLst>
                </a:gridCol>
                <a:gridCol w="2163571">
                  <a:extLst>
                    <a:ext uri="{9D8B030D-6E8A-4147-A177-3AD203B41FA5}">
                      <a16:colId xmlns:a16="http://schemas.microsoft.com/office/drawing/2014/main" val="3410696124"/>
                    </a:ext>
                  </a:extLst>
                </a:gridCol>
              </a:tblGrid>
              <a:tr h="242798">
                <a:tc>
                  <a:txBody>
                    <a:bodyPr/>
                    <a:lstStyle/>
                    <a:p>
                      <a:pPr algn="l" fontAlgn="b"/>
                      <a:r>
                        <a:rPr lang="en-US" sz="1600" u="none" strike="noStrike">
                          <a:effectLst/>
                        </a:rPr>
                        <a:t>Country</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Company</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Profits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7106792"/>
                  </a:ext>
                </a:extLst>
              </a:tr>
              <a:tr h="242798">
                <a:tc>
                  <a:txBody>
                    <a:bodyPr/>
                    <a:lstStyle/>
                    <a:p>
                      <a:pPr algn="l" fontAlgn="b"/>
                      <a:r>
                        <a:rPr lang="en-US" sz="1600" u="none" strike="noStrike" dirty="0">
                          <a:effectLst/>
                        </a:rPr>
                        <a:t>United States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Fannie Mae</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$84 Billion</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8640071"/>
                  </a:ext>
                </a:extLst>
              </a:tr>
              <a:tr h="242798">
                <a:tc>
                  <a:txBody>
                    <a:bodyPr/>
                    <a:lstStyle/>
                    <a:p>
                      <a:pPr algn="l" fontAlgn="b"/>
                      <a:r>
                        <a:rPr lang="en-US" sz="1600" u="none" strike="noStrike">
                          <a:effectLst/>
                        </a:rPr>
                        <a:t>China</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ICBC</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$42.7 Billion</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4766669"/>
                  </a:ext>
                </a:extLst>
              </a:tr>
              <a:tr h="242798">
                <a:tc>
                  <a:txBody>
                    <a:bodyPr/>
                    <a:lstStyle/>
                    <a:p>
                      <a:pPr algn="l" fontAlgn="b"/>
                      <a:r>
                        <a:rPr lang="en-US" sz="1600" u="none" strike="noStrike">
                          <a:effectLst/>
                        </a:rPr>
                        <a:t>Russia</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Gazprom</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$39 Billion</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2638791"/>
                  </a:ext>
                </a:extLst>
              </a:tr>
              <a:tr h="242798">
                <a:tc>
                  <a:txBody>
                    <a:bodyPr/>
                    <a:lstStyle/>
                    <a:p>
                      <a:pPr algn="l" fontAlgn="b"/>
                      <a:r>
                        <a:rPr lang="en-US" sz="1600" u="none" strike="noStrike">
                          <a:effectLst/>
                        </a:rPr>
                        <a:t>United Kingdom</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Vodafone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$31.8 Billion</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902868"/>
                  </a:ext>
                </a:extLst>
              </a:tr>
              <a:tr h="242798">
                <a:tc>
                  <a:txBody>
                    <a:bodyPr/>
                    <a:lstStyle/>
                    <a:p>
                      <a:pPr algn="l" fontAlgn="b"/>
                      <a:r>
                        <a:rPr lang="en-US" sz="1600" u="none" strike="noStrike" dirty="0">
                          <a:effectLst/>
                        </a:rPr>
                        <a:t>South Korea</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Samsung Electronics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$27.2 Billion</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9731395"/>
                  </a:ext>
                </a:extLst>
              </a:tr>
              <a:tr h="242798">
                <a:tc>
                  <a:txBody>
                    <a:bodyPr/>
                    <a:lstStyle/>
                    <a:p>
                      <a:pPr algn="l" fontAlgn="b"/>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0273279"/>
                  </a:ext>
                </a:extLst>
              </a:tr>
            </a:tbl>
          </a:graphicData>
        </a:graphic>
      </p:graphicFrame>
      <p:grpSp>
        <p:nvGrpSpPr>
          <p:cNvPr id="18" name="Group 17"/>
          <p:cNvGrpSpPr/>
          <p:nvPr/>
        </p:nvGrpSpPr>
        <p:grpSpPr>
          <a:xfrm>
            <a:off x="1097280" y="1721235"/>
            <a:ext cx="10058400" cy="4004793"/>
            <a:chOff x="1097280" y="1802260"/>
            <a:chExt cx="10058400" cy="4004793"/>
          </a:xfrm>
        </p:grpSpPr>
        <p:sp>
          <p:nvSpPr>
            <p:cNvPr id="7" name="Rectangle 6"/>
            <p:cNvSpPr/>
            <p:nvPr/>
          </p:nvSpPr>
          <p:spPr>
            <a:xfrm>
              <a:off x="1097280" y="1802260"/>
              <a:ext cx="10058400" cy="258532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solidFill>
                    <a:srgbClr val="0000FF"/>
                  </a:solidFill>
                  <a:latin typeface="Consolas" panose="020B0609020204030204" pitchFamily="49" charset="0"/>
                </a:rPr>
                <a:t>SELECT </a:t>
              </a:r>
              <a:r>
                <a:rPr lang="en-US" dirty="0" err="1">
                  <a:solidFill>
                    <a:srgbClr val="0000FF"/>
                  </a:solidFill>
                  <a:latin typeface="Consolas" panose="020B0609020204030204" pitchFamily="49" charset="0"/>
                </a:rPr>
                <a:t>c.Country</a:t>
              </a:r>
              <a:r>
                <a:rPr lang="en-US" dirty="0">
                  <a:solidFill>
                    <a:srgbClr val="0000FF"/>
                  </a:solidFill>
                  <a:latin typeface="Consolas" panose="020B0609020204030204" pitchFamily="49" charset="0"/>
                </a:rPr>
                <a:t>, Company,  </a:t>
              </a:r>
            </a:p>
            <a:p>
              <a:r>
                <a:rPr lang="en-US" dirty="0" err="1">
                  <a:solidFill>
                    <a:srgbClr val="0000FF"/>
                  </a:solidFill>
                  <a:latin typeface="Consolas" panose="020B0609020204030204" pitchFamily="49" charset="0"/>
                </a:rPr>
                <a:t>concat</a:t>
              </a:r>
              <a:r>
                <a:rPr lang="en-US" dirty="0">
                  <a:solidFill>
                    <a:srgbClr val="0000FF"/>
                  </a:solidFill>
                  <a:latin typeface="Consolas" panose="020B0609020204030204" pitchFamily="49" charset="0"/>
                </a:rPr>
                <a:t>('$', Profits/1000000000, ' Billion') AS Profits</a:t>
              </a:r>
            </a:p>
            <a:p>
              <a:r>
                <a:rPr lang="en-US" dirty="0">
                  <a:solidFill>
                    <a:srgbClr val="0000FF"/>
                  </a:solidFill>
                  <a:latin typeface="Consolas" panose="020B0609020204030204" pitchFamily="49" charset="0"/>
                </a:rPr>
                <a:t>FROM Companies AS c JOIN (SELECT Country, </a:t>
              </a:r>
            </a:p>
            <a:p>
              <a:r>
                <a:rPr lang="en-US" dirty="0">
                  <a:solidFill>
                    <a:srgbClr val="0000FF"/>
                  </a:solidFill>
                  <a:latin typeface="Consolas" panose="020B0609020204030204" pitchFamily="49" charset="0"/>
                </a:rPr>
                <a:t>                                   MAX(Profits) AS </a:t>
              </a:r>
              <a:r>
                <a:rPr lang="en-US" dirty="0" err="1">
                  <a:solidFill>
                    <a:srgbClr val="0000FF"/>
                  </a:solidFill>
                  <a:latin typeface="Consolas" panose="020B0609020204030204" pitchFamily="49" charset="0"/>
                </a:rPr>
                <a:t>MaxProfits</a:t>
              </a:r>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                              FROM Companies</a:t>
              </a:r>
            </a:p>
            <a:p>
              <a:r>
                <a:rPr lang="en-US" dirty="0">
                  <a:solidFill>
                    <a:srgbClr val="0000FF"/>
                  </a:solidFill>
                  <a:latin typeface="Consolas" panose="020B0609020204030204" pitchFamily="49" charset="0"/>
                </a:rPr>
                <a:t>                             GROUP BY Country) AS a</a:t>
              </a:r>
            </a:p>
            <a:p>
              <a:r>
                <a:rPr lang="en-US" dirty="0">
                  <a:solidFill>
                    <a:srgbClr val="0000FF"/>
                  </a:solidFill>
                  <a:latin typeface="Consolas" panose="020B0609020204030204" pitchFamily="49" charset="0"/>
                </a:rPr>
                <a:t>    ON </a:t>
              </a:r>
              <a:r>
                <a:rPr lang="en-US" dirty="0" err="1">
                  <a:solidFill>
                    <a:srgbClr val="0000FF"/>
                  </a:solidFill>
                  <a:latin typeface="Consolas" panose="020B0609020204030204" pitchFamily="49" charset="0"/>
                </a:rPr>
                <a:t>c.Country</a:t>
              </a:r>
              <a:r>
                <a:rPr lang="en-US" dirty="0">
                  <a:solidFill>
                    <a:srgbClr val="0000FF"/>
                  </a:solidFill>
                  <a:latin typeface="Consolas" panose="020B0609020204030204" pitchFamily="49" charset="0"/>
                </a:rPr>
                <a:t> = </a:t>
              </a:r>
              <a:r>
                <a:rPr lang="en-US" dirty="0" err="1">
                  <a:solidFill>
                    <a:srgbClr val="0000FF"/>
                  </a:solidFill>
                  <a:latin typeface="Consolas" panose="020B0609020204030204" pitchFamily="49" charset="0"/>
                </a:rPr>
                <a:t>a.Country</a:t>
              </a:r>
              <a:r>
                <a:rPr lang="en-US" dirty="0">
                  <a:solidFill>
                    <a:srgbClr val="0000FF"/>
                  </a:solidFill>
                  <a:latin typeface="Consolas" panose="020B0609020204030204" pitchFamily="49" charset="0"/>
                </a:rPr>
                <a:t> </a:t>
              </a:r>
            </a:p>
            <a:p>
              <a:r>
                <a:rPr lang="en-US" dirty="0">
                  <a:solidFill>
                    <a:srgbClr val="0000FF"/>
                  </a:solidFill>
                  <a:latin typeface="Consolas" panose="020B0609020204030204" pitchFamily="49" charset="0"/>
                </a:rPr>
                <a:t>       AND </a:t>
              </a:r>
              <a:r>
                <a:rPr lang="en-US" dirty="0" err="1">
                  <a:solidFill>
                    <a:srgbClr val="0000FF"/>
                  </a:solidFill>
                  <a:latin typeface="Consolas" panose="020B0609020204030204" pitchFamily="49" charset="0"/>
                </a:rPr>
                <a:t>c.Profits</a:t>
              </a:r>
              <a:r>
                <a:rPr lang="en-US" dirty="0">
                  <a:solidFill>
                    <a:srgbClr val="0000FF"/>
                  </a:solidFill>
                  <a:latin typeface="Consolas" panose="020B0609020204030204" pitchFamily="49" charset="0"/>
                </a:rPr>
                <a:t> = </a:t>
              </a:r>
              <a:r>
                <a:rPr lang="en-US" dirty="0" err="1">
                  <a:solidFill>
                    <a:srgbClr val="0000FF"/>
                  </a:solidFill>
                  <a:latin typeface="Consolas" panose="020B0609020204030204" pitchFamily="49" charset="0"/>
                </a:rPr>
                <a:t>a.MaxProfits</a:t>
              </a:r>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 ORDER BY </a:t>
              </a:r>
              <a:r>
                <a:rPr lang="en-US" dirty="0" err="1">
                  <a:solidFill>
                    <a:srgbClr val="0000FF"/>
                  </a:solidFill>
                  <a:latin typeface="Consolas" panose="020B0609020204030204" pitchFamily="49" charset="0"/>
                </a:rPr>
                <a:t>c.Profits</a:t>
              </a:r>
              <a:r>
                <a:rPr lang="en-US" dirty="0">
                  <a:solidFill>
                    <a:srgbClr val="0000FF"/>
                  </a:solidFill>
                  <a:latin typeface="Consolas" panose="020B0609020204030204" pitchFamily="49" charset="0"/>
                </a:rPr>
                <a:t> DESC;</a:t>
              </a:r>
            </a:p>
          </p:txBody>
        </p:sp>
        <p:sp>
          <p:nvSpPr>
            <p:cNvPr id="9" name="TextBox 8"/>
            <p:cNvSpPr txBox="1"/>
            <p:nvPr/>
          </p:nvSpPr>
          <p:spPr>
            <a:xfrm>
              <a:off x="1097280" y="4606724"/>
              <a:ext cx="2710791" cy="1200329"/>
            </a:xfrm>
            <a:prstGeom prst="rect">
              <a:avLst/>
            </a:prstGeom>
            <a:solidFill>
              <a:schemeClr val="bg1"/>
            </a:solidFill>
            <a:ln w="25400">
              <a:solidFill>
                <a:srgbClr val="FF0000"/>
              </a:solidFill>
            </a:ln>
          </p:spPr>
          <p:txBody>
            <a:bodyPr wrap="square" rtlCol="0">
              <a:spAutoFit/>
            </a:bodyPr>
            <a:lstStyle/>
            <a:p>
              <a:r>
                <a:rPr lang="en-US" dirty="0"/>
                <a:t>I want to order by the original numeric values of Profits without data type conversion.</a:t>
              </a:r>
            </a:p>
          </p:txBody>
        </p:sp>
        <p:cxnSp>
          <p:nvCxnSpPr>
            <p:cNvPr id="10" name="Straight Arrow Connector 9"/>
            <p:cNvCxnSpPr/>
            <p:nvPr/>
          </p:nvCxnSpPr>
          <p:spPr>
            <a:xfrm flipV="1">
              <a:off x="2891974" y="4312921"/>
              <a:ext cx="0" cy="29380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Right Arrow 16"/>
          <p:cNvSpPr/>
          <p:nvPr/>
        </p:nvSpPr>
        <p:spPr>
          <a:xfrm>
            <a:off x="2986268" y="5959243"/>
            <a:ext cx="821803" cy="186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717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Creative</a:t>
            </a:r>
          </a:p>
        </p:txBody>
      </p:sp>
      <p:sp>
        <p:nvSpPr>
          <p:cNvPr id="3" name="Content Placeholder 2"/>
          <p:cNvSpPr>
            <a:spLocks noGrp="1"/>
          </p:cNvSpPr>
          <p:nvPr>
            <p:ph idx="1"/>
          </p:nvPr>
        </p:nvSpPr>
        <p:spPr/>
        <p:txBody>
          <a:bodyPr>
            <a:normAutofit lnSpcReduction="10000"/>
          </a:bodyPr>
          <a:lstStyle/>
          <a:p>
            <a:r>
              <a:rPr lang="en-US" sz="2400" dirty="0"/>
              <a:t>Answer the following questions:</a:t>
            </a:r>
          </a:p>
          <a:p>
            <a:pPr marL="658368" lvl="1" indent="-457200">
              <a:buFont typeface="+mj-lt"/>
              <a:buAutoNum type="arabicPeriod"/>
            </a:pPr>
            <a:r>
              <a:rPr lang="en-US" dirty="0">
                <a:solidFill>
                  <a:srgbClr val="0070C0"/>
                </a:solidFill>
              </a:rPr>
              <a:t>After classifying age in 10 year bins (i.e. 10-19, 20 – 29, etc.), how many top CEOs in each age group? </a:t>
            </a:r>
          </a:p>
          <a:p>
            <a:pPr marL="658368" lvl="1" indent="-457200">
              <a:buFont typeface="+mj-lt"/>
              <a:buAutoNum type="arabicPeriod"/>
            </a:pPr>
            <a:r>
              <a:rPr lang="en-US" dirty="0">
                <a:solidFill>
                  <a:srgbClr val="0070C0"/>
                </a:solidFill>
              </a:rPr>
              <a:t>What’s the average one year pay for CEOs in each age group?</a:t>
            </a:r>
            <a:endParaRPr lang="en-US" dirty="0"/>
          </a:p>
          <a:p>
            <a:pPr lvl="1"/>
            <a:endParaRPr lang="en-US" dirty="0"/>
          </a:p>
          <a:p>
            <a:r>
              <a:rPr lang="en-US" sz="2400" dirty="0"/>
              <a:t>Tips:</a:t>
            </a:r>
          </a:p>
          <a:p>
            <a:pPr lvl="1"/>
            <a:r>
              <a:rPr lang="en-US" sz="2000" dirty="0"/>
              <a:t>Create an age group column to help answer these questions.</a:t>
            </a:r>
          </a:p>
          <a:p>
            <a:pPr lvl="1"/>
            <a:r>
              <a:rPr lang="en-US" sz="2000" dirty="0"/>
              <a:t>You may create a view or temporary table that can be accessed in later steps.</a:t>
            </a:r>
          </a:p>
          <a:p>
            <a:pPr lvl="1"/>
            <a:r>
              <a:rPr lang="en-US" sz="2000" dirty="0"/>
              <a:t>Divide age by 10 and use </a:t>
            </a:r>
            <a:r>
              <a:rPr lang="en-US" sz="2000" dirty="0">
                <a:solidFill>
                  <a:srgbClr val="FF43A1"/>
                </a:solidFill>
              </a:rPr>
              <a:t>FLOOR</a:t>
            </a:r>
            <a:r>
              <a:rPr lang="en-US" sz="2000" dirty="0"/>
              <a:t> and </a:t>
            </a:r>
            <a:r>
              <a:rPr lang="en-US" sz="2000" dirty="0">
                <a:solidFill>
                  <a:srgbClr val="FF43A1"/>
                </a:solidFill>
              </a:rPr>
              <a:t>CEILING</a:t>
            </a:r>
            <a:r>
              <a:rPr lang="en-US" sz="2000" dirty="0"/>
              <a:t> functions to round to the nearest integer.</a:t>
            </a:r>
          </a:p>
          <a:p>
            <a:pPr lvl="1"/>
            <a:r>
              <a:rPr lang="en-US" sz="2000" dirty="0"/>
              <a:t>Note: </a:t>
            </a:r>
            <a:r>
              <a:rPr lang="en-US" sz="2000" dirty="0">
                <a:solidFill>
                  <a:srgbClr val="FF43A1"/>
                </a:solidFill>
              </a:rPr>
              <a:t>FLOOR</a:t>
            </a:r>
            <a:r>
              <a:rPr lang="en-US" sz="2000" dirty="0"/>
              <a:t> and </a:t>
            </a:r>
            <a:r>
              <a:rPr lang="en-US" sz="2000" dirty="0">
                <a:solidFill>
                  <a:srgbClr val="FF43A1"/>
                </a:solidFill>
              </a:rPr>
              <a:t>CEILING</a:t>
            </a:r>
            <a:r>
              <a:rPr lang="en-US" sz="2000" dirty="0"/>
              <a:t> functions round down or up to the nearest integers respectively.</a:t>
            </a:r>
          </a:p>
          <a:p>
            <a:pPr lvl="1"/>
            <a:endParaRPr lang="en-US" sz="2000" dirty="0"/>
          </a:p>
          <a:p>
            <a:r>
              <a:rPr lang="en-US" sz="2400" dirty="0"/>
              <a:t>Develop your query, and then compare with my solution on the next slide.</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391477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Creative</a:t>
            </a:r>
          </a:p>
        </p:txBody>
      </p:sp>
      <p:sp>
        <p:nvSpPr>
          <p:cNvPr id="3" name="Content Placeholder 2"/>
          <p:cNvSpPr>
            <a:spLocks noGrp="1"/>
          </p:cNvSpPr>
          <p:nvPr>
            <p:ph idx="1"/>
          </p:nvPr>
        </p:nvSpPr>
        <p:spPr/>
        <p:txBody>
          <a:bodyPr/>
          <a:lstStyle/>
          <a:p>
            <a:pPr lvl="1"/>
            <a:r>
              <a:rPr lang="en-US" dirty="0"/>
              <a:t>I want to create an attribute “</a:t>
            </a:r>
            <a:r>
              <a:rPr lang="en-US" dirty="0" err="1"/>
              <a:t>AgeGroup</a:t>
            </a:r>
            <a:r>
              <a:rPr lang="en-US" dirty="0"/>
              <a:t>” for the ease of my further analysis.</a:t>
            </a:r>
          </a:p>
          <a:p>
            <a:pPr lvl="1"/>
            <a:r>
              <a:rPr lang="en-US" dirty="0"/>
              <a:t>Consider the data format: values in the </a:t>
            </a:r>
            <a:r>
              <a:rPr lang="en-US" dirty="0" err="1"/>
              <a:t>AgeGroup</a:t>
            </a:r>
            <a:r>
              <a:rPr lang="en-US" dirty="0"/>
              <a:t> column should be something like “10-19”, “20-29”, “30-39”, etc.</a:t>
            </a:r>
          </a:p>
          <a:p>
            <a:pPr lvl="1"/>
            <a:r>
              <a:rPr lang="en-US" dirty="0"/>
              <a:t>If the age is 54, the following expression will give me 50:</a:t>
            </a:r>
          </a:p>
          <a:p>
            <a:pPr lvl="1"/>
            <a:endParaRPr lang="en-US" dirty="0"/>
          </a:p>
          <a:p>
            <a:pPr lvl="1"/>
            <a:r>
              <a:rPr lang="en-US" dirty="0"/>
              <a:t>And the following expression can give me 59:</a:t>
            </a:r>
          </a:p>
          <a:p>
            <a:pPr lvl="1"/>
            <a:endParaRPr lang="en-US" dirty="0"/>
          </a:p>
          <a:p>
            <a:pPr lvl="1"/>
            <a:r>
              <a:rPr lang="en-US" dirty="0"/>
              <a:t>Why I don’t use </a:t>
            </a:r>
            <a:r>
              <a:rPr lang="en-US" sz="2000" dirty="0">
                <a:solidFill>
                  <a:srgbClr val="FF00FF"/>
                </a:solidFill>
                <a:latin typeface="Consolas" panose="020B0609020204030204" pitchFamily="49" charset="0"/>
              </a:rPr>
              <a:t>CEILING</a:t>
            </a:r>
            <a:r>
              <a:rPr lang="en-US" sz="2000" dirty="0">
                <a:solidFill>
                  <a:srgbClr val="808080"/>
                </a:solidFill>
                <a:latin typeface="Consolas" panose="020B0609020204030204" pitchFamily="49" charset="0"/>
              </a:rPr>
              <a:t>(</a:t>
            </a:r>
            <a:r>
              <a:rPr lang="en-US" sz="2000" dirty="0">
                <a:solidFill>
                  <a:srgbClr val="008080"/>
                </a:solidFill>
                <a:latin typeface="Consolas" panose="020B0609020204030204" pitchFamily="49" charset="0"/>
              </a:rPr>
              <a:t>AGE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10</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10-1</a:t>
            </a:r>
            <a:r>
              <a:rPr lang="en-US" dirty="0"/>
              <a:t>? When age is exactly 50, </a:t>
            </a:r>
            <a:r>
              <a:rPr lang="en-US" sz="2000" dirty="0">
                <a:solidFill>
                  <a:srgbClr val="FF00FF"/>
                </a:solidFill>
                <a:latin typeface="Consolas" panose="020B0609020204030204" pitchFamily="49" charset="0"/>
              </a:rPr>
              <a:t>FLOOR</a:t>
            </a:r>
            <a:r>
              <a:rPr lang="en-US" sz="2000" dirty="0">
                <a:solidFill>
                  <a:srgbClr val="808080"/>
                </a:solidFill>
                <a:latin typeface="Consolas" panose="020B0609020204030204" pitchFamily="49" charset="0"/>
              </a:rPr>
              <a:t>(</a:t>
            </a:r>
            <a:r>
              <a:rPr lang="en-US" sz="2000" dirty="0">
                <a:solidFill>
                  <a:srgbClr val="008080"/>
                </a:solidFill>
                <a:latin typeface="Consolas" panose="020B0609020204030204" pitchFamily="49" charset="0"/>
              </a:rPr>
              <a:t>AGE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10</a:t>
            </a:r>
            <a:r>
              <a:rPr lang="en-US" sz="2000" dirty="0">
                <a:solidFill>
                  <a:srgbClr val="808080"/>
                </a:solidFill>
                <a:latin typeface="Consolas" panose="020B0609020204030204" pitchFamily="49" charset="0"/>
              </a:rPr>
              <a:t>)</a:t>
            </a:r>
            <a:r>
              <a:rPr lang="en-US" dirty="0">
                <a:solidFill>
                  <a:srgbClr val="808080"/>
                </a:solidFill>
              </a:rPr>
              <a:t> </a:t>
            </a:r>
            <a:r>
              <a:rPr lang="en-US" dirty="0"/>
              <a:t>and </a:t>
            </a:r>
            <a:r>
              <a:rPr lang="en-US" sz="2000" dirty="0">
                <a:solidFill>
                  <a:srgbClr val="FF00FF"/>
                </a:solidFill>
                <a:latin typeface="Consolas" panose="020B0609020204030204" pitchFamily="49" charset="0"/>
              </a:rPr>
              <a:t>CEILING</a:t>
            </a:r>
            <a:r>
              <a:rPr lang="en-US" sz="2000" dirty="0">
                <a:solidFill>
                  <a:srgbClr val="808080"/>
                </a:solidFill>
                <a:latin typeface="Consolas" panose="020B0609020204030204" pitchFamily="49" charset="0"/>
              </a:rPr>
              <a:t>(</a:t>
            </a:r>
            <a:r>
              <a:rPr lang="en-US" sz="2000" dirty="0">
                <a:solidFill>
                  <a:srgbClr val="008080"/>
                </a:solidFill>
                <a:latin typeface="Consolas" panose="020B0609020204030204" pitchFamily="49" charset="0"/>
              </a:rPr>
              <a:t>AGE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10</a:t>
            </a:r>
            <a:r>
              <a:rPr lang="en-US" sz="2000" dirty="0">
                <a:solidFill>
                  <a:srgbClr val="808080"/>
                </a:solidFill>
                <a:latin typeface="Consolas" panose="020B0609020204030204" pitchFamily="49" charset="0"/>
              </a:rPr>
              <a:t>)</a:t>
            </a:r>
            <a:r>
              <a:rPr lang="en-US" sz="2000" dirty="0">
                <a:solidFill>
                  <a:srgbClr val="808080"/>
                </a:solidFill>
              </a:rPr>
              <a:t> </a:t>
            </a:r>
            <a:r>
              <a:rPr lang="en-US" dirty="0"/>
              <a:t>will both give me 50, thus creating a age group of “50-49”.</a:t>
            </a:r>
          </a:p>
          <a:p>
            <a:pPr lvl="1"/>
            <a:r>
              <a:rPr lang="en-US" dirty="0"/>
              <a:t>After I get the bin numbers, I can convert them into the character type and then concatenate into a single string.</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25</a:t>
            </a:fld>
            <a:endParaRPr lang="en-US" dirty="0"/>
          </a:p>
        </p:txBody>
      </p:sp>
      <p:sp>
        <p:nvSpPr>
          <p:cNvPr id="7" name="Rectangle 6"/>
          <p:cNvSpPr/>
          <p:nvPr/>
        </p:nvSpPr>
        <p:spPr>
          <a:xfrm>
            <a:off x="1467133" y="2770573"/>
            <a:ext cx="2210862" cy="36933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dirty="0">
                <a:solidFill>
                  <a:srgbClr val="FF00FF"/>
                </a:solidFill>
                <a:latin typeface="Consolas" panose="020B0609020204030204" pitchFamily="49" charset="0"/>
              </a:rPr>
              <a:t>FLOOR</a:t>
            </a:r>
            <a:r>
              <a:rPr lang="en-US" dirty="0">
                <a:solidFill>
                  <a:srgbClr val="808080"/>
                </a:solidFill>
                <a:latin typeface="Consolas" panose="020B0609020204030204" pitchFamily="49" charset="0"/>
              </a:rPr>
              <a:t>(</a:t>
            </a:r>
            <a:r>
              <a:rPr lang="en-US" dirty="0">
                <a:solidFill>
                  <a:srgbClr val="008080"/>
                </a:solidFill>
                <a:latin typeface="Consolas" panose="020B0609020204030204" pitchFamily="49" charset="0"/>
              </a:rPr>
              <a:t>AGE</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10</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10</a:t>
            </a:r>
            <a:endParaRPr lang="en-US" dirty="0">
              <a:solidFill>
                <a:srgbClr val="808080"/>
              </a:solidFill>
              <a:latin typeface="Consolas" panose="020B0609020204030204" pitchFamily="49" charset="0"/>
            </a:endParaRPr>
          </a:p>
        </p:txBody>
      </p:sp>
      <p:sp>
        <p:nvSpPr>
          <p:cNvPr id="8" name="Rectangle 7"/>
          <p:cNvSpPr/>
          <p:nvPr/>
        </p:nvSpPr>
        <p:spPr>
          <a:xfrm>
            <a:off x="1467133" y="3545930"/>
            <a:ext cx="2717411" cy="36933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dirty="0">
                <a:solidFill>
                  <a:srgbClr val="FF00FF"/>
                </a:solidFill>
                <a:latin typeface="Consolas" panose="020B0609020204030204" pitchFamily="49" charset="0"/>
              </a:rPr>
              <a:t>FLOOR</a:t>
            </a:r>
            <a:r>
              <a:rPr lang="en-US" dirty="0">
                <a:solidFill>
                  <a:srgbClr val="808080"/>
                </a:solidFill>
                <a:latin typeface="Consolas" panose="020B0609020204030204" pitchFamily="49" charset="0"/>
              </a:rPr>
              <a:t>(</a:t>
            </a:r>
            <a:r>
              <a:rPr lang="en-US" dirty="0">
                <a:solidFill>
                  <a:srgbClr val="008080"/>
                </a:solidFill>
                <a:latin typeface="Consolas" panose="020B0609020204030204" pitchFamily="49" charset="0"/>
              </a:rPr>
              <a:t>AGE</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10+1</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10-1</a:t>
            </a:r>
            <a:endParaRPr lang="en-US" dirty="0">
              <a:solidFill>
                <a:srgbClr val="808080"/>
              </a:solidFill>
              <a:latin typeface="Consolas" panose="020B0609020204030204" pitchFamily="49" charset="0"/>
            </a:endParaRPr>
          </a:p>
        </p:txBody>
      </p:sp>
    </p:spTree>
    <p:extLst>
      <p:ext uri="{BB962C8B-B14F-4D97-AF65-F5344CB8AC3E}">
        <p14:creationId xmlns:p14="http://schemas.microsoft.com/office/powerpoint/2010/main" val="1461969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Creative</a:t>
            </a:r>
          </a:p>
        </p:txBody>
      </p:sp>
      <p:sp>
        <p:nvSpPr>
          <p:cNvPr id="3" name="Content Placeholder 2"/>
          <p:cNvSpPr>
            <a:spLocks noGrp="1"/>
          </p:cNvSpPr>
          <p:nvPr>
            <p:ph idx="1"/>
          </p:nvPr>
        </p:nvSpPr>
        <p:spPr>
          <a:xfrm>
            <a:off x="1097280" y="1222768"/>
            <a:ext cx="10058400" cy="5050710"/>
          </a:xfrm>
        </p:spPr>
        <p:txBody>
          <a:bodyPr/>
          <a:lstStyle/>
          <a:p>
            <a:r>
              <a:rPr lang="en-US" dirty="0"/>
              <a:t>Create the </a:t>
            </a:r>
            <a:r>
              <a:rPr lang="en-US" dirty="0" err="1"/>
              <a:t>AgeGroup</a:t>
            </a:r>
            <a:r>
              <a:rPr lang="en-US" dirty="0"/>
              <a:t> attribute:</a:t>
            </a:r>
          </a:p>
          <a:p>
            <a:endParaRPr lang="en-US" dirty="0"/>
          </a:p>
          <a:p>
            <a:endParaRPr lang="en-US" dirty="0"/>
          </a:p>
          <a:p>
            <a:endParaRPr lang="en-US" dirty="0"/>
          </a:p>
          <a:p>
            <a:endParaRPr lang="en-US" dirty="0"/>
          </a:p>
          <a:p>
            <a:r>
              <a:rPr lang="en-US" dirty="0"/>
              <a:t>With the </a:t>
            </a:r>
            <a:r>
              <a:rPr lang="en-US" dirty="0" err="1"/>
              <a:t>AgeGroup</a:t>
            </a:r>
            <a:r>
              <a:rPr lang="en-US" dirty="0"/>
              <a:t> column in my temporary table, it becomes very easy to answer these questions:</a:t>
            </a:r>
          </a:p>
          <a:p>
            <a:pPr marL="658368" lvl="1" indent="-457200">
              <a:buFont typeface="+mj-lt"/>
              <a:buAutoNum type="arabicPeriod"/>
            </a:pPr>
            <a:r>
              <a:rPr lang="en-US" dirty="0">
                <a:solidFill>
                  <a:srgbClr val="0070C0"/>
                </a:solidFill>
              </a:rPr>
              <a:t>How many top CEOs in each age group? </a:t>
            </a:r>
          </a:p>
          <a:p>
            <a:pPr marL="658368" lvl="1" indent="-457200">
              <a:buFont typeface="+mj-lt"/>
              <a:buAutoNum type="arabicPeriod"/>
            </a:pPr>
            <a:r>
              <a:rPr lang="en-US" dirty="0">
                <a:solidFill>
                  <a:srgbClr val="0070C0"/>
                </a:solidFill>
              </a:rPr>
              <a:t>What’s the average one year pay for CEOs in each age group?</a:t>
            </a:r>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26</a:t>
            </a:fld>
            <a:endParaRPr lang="en-US" dirty="0"/>
          </a:p>
        </p:txBody>
      </p:sp>
      <p:sp>
        <p:nvSpPr>
          <p:cNvPr id="7" name="Rectangle 6"/>
          <p:cNvSpPr/>
          <p:nvPr/>
        </p:nvSpPr>
        <p:spPr>
          <a:xfrm>
            <a:off x="1097280" y="1876212"/>
            <a:ext cx="8324512"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solidFill>
                  <a:srgbClr val="0000FF"/>
                </a:solidFill>
                <a:latin typeface="Consolas" panose="020B0609020204030204" pitchFamily="49" charset="0"/>
              </a:rPr>
              <a:t>CREATE TABLE </a:t>
            </a:r>
            <a:r>
              <a:rPr lang="en-US" dirty="0" err="1">
                <a:solidFill>
                  <a:srgbClr val="0000FF"/>
                </a:solidFill>
                <a:latin typeface="Consolas" panose="020B0609020204030204" pitchFamily="49" charset="0"/>
              </a:rPr>
              <a:t>ceos_age</a:t>
            </a:r>
            <a:r>
              <a:rPr lang="en-US" dirty="0">
                <a:solidFill>
                  <a:srgbClr val="0000FF"/>
                </a:solidFill>
                <a:latin typeface="Consolas" panose="020B0609020204030204" pitchFamily="49" charset="0"/>
              </a:rPr>
              <a:t> AS</a:t>
            </a:r>
          </a:p>
          <a:p>
            <a:r>
              <a:rPr lang="en-US" dirty="0">
                <a:solidFill>
                  <a:srgbClr val="0000FF"/>
                </a:solidFill>
                <a:latin typeface="Consolas" panose="020B0609020204030204" pitchFamily="49" charset="0"/>
              </a:rPr>
              <a:t>SELECT *, </a:t>
            </a:r>
            <a:r>
              <a:rPr lang="en-US" dirty="0" err="1">
                <a:solidFill>
                  <a:srgbClr val="0000FF"/>
                </a:solidFill>
                <a:latin typeface="Consolas" panose="020B0609020204030204" pitchFamily="49" charset="0"/>
              </a:rPr>
              <a:t>concat</a:t>
            </a:r>
            <a:r>
              <a:rPr lang="en-US" dirty="0">
                <a:solidFill>
                  <a:srgbClr val="0000FF"/>
                </a:solidFill>
                <a:latin typeface="Consolas" panose="020B0609020204030204" pitchFamily="49" charset="0"/>
              </a:rPr>
              <a:t>(FLOOR(AGE/10)*10, '-',FLOOR(AGE/10+1)*10-1) AS </a:t>
            </a:r>
            <a:r>
              <a:rPr lang="en-US" dirty="0" err="1">
                <a:solidFill>
                  <a:srgbClr val="0000FF"/>
                </a:solidFill>
                <a:latin typeface="Consolas" panose="020B0609020204030204" pitchFamily="49" charset="0"/>
              </a:rPr>
              <a:t>AgeGroup</a:t>
            </a:r>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  FROM CEOs;</a:t>
            </a:r>
          </a:p>
        </p:txBody>
      </p:sp>
    </p:spTree>
    <p:extLst>
      <p:ext uri="{BB962C8B-B14F-4D97-AF65-F5344CB8AC3E}">
        <p14:creationId xmlns:p14="http://schemas.microsoft.com/office/powerpoint/2010/main" val="97024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Creative</a:t>
            </a:r>
          </a:p>
        </p:txBody>
      </p:sp>
      <p:sp>
        <p:nvSpPr>
          <p:cNvPr id="3" name="Content Placeholder 2"/>
          <p:cNvSpPr>
            <a:spLocks noGrp="1"/>
          </p:cNvSpPr>
          <p:nvPr>
            <p:ph idx="1"/>
          </p:nvPr>
        </p:nvSpPr>
        <p:spPr>
          <a:xfrm>
            <a:off x="1097280" y="1222768"/>
            <a:ext cx="10058400" cy="3268210"/>
          </a:xfrm>
        </p:spPr>
        <p:txBody>
          <a:bodyPr/>
          <a:lstStyle/>
          <a:p>
            <a:r>
              <a:rPr lang="en-US" dirty="0"/>
              <a:t>Possible solutions:</a:t>
            </a:r>
          </a:p>
          <a:p>
            <a:pPr marL="658368" lvl="1" indent="-457200">
              <a:buFont typeface="+mj-lt"/>
              <a:buAutoNum type="arabicPeriod"/>
            </a:pPr>
            <a:r>
              <a:rPr lang="en-US" dirty="0">
                <a:solidFill>
                  <a:srgbClr val="0070C0"/>
                </a:solidFill>
              </a:rPr>
              <a:t>How many top CEOs in each age group? </a:t>
            </a:r>
          </a:p>
          <a:p>
            <a:pPr marL="658368" lvl="1" indent="-457200">
              <a:buFont typeface="+mj-lt"/>
              <a:buAutoNum type="arabicPeriod"/>
            </a:pPr>
            <a:endParaRPr lang="en-US" dirty="0">
              <a:solidFill>
                <a:srgbClr val="0070C0"/>
              </a:solidFill>
            </a:endParaRPr>
          </a:p>
          <a:p>
            <a:pPr marL="658368" lvl="1" indent="-457200">
              <a:buFont typeface="+mj-lt"/>
              <a:buAutoNum type="arabicPeriod"/>
            </a:pPr>
            <a:endParaRPr lang="en-US" dirty="0">
              <a:solidFill>
                <a:srgbClr val="0070C0"/>
              </a:solidFill>
            </a:endParaRPr>
          </a:p>
          <a:p>
            <a:pPr marL="658368" lvl="1" indent="-457200">
              <a:buFont typeface="+mj-lt"/>
              <a:buAutoNum type="arabicPeriod"/>
            </a:pPr>
            <a:endParaRPr lang="en-US" dirty="0">
              <a:solidFill>
                <a:srgbClr val="0070C0"/>
              </a:solidFill>
            </a:endParaRPr>
          </a:p>
          <a:p>
            <a:pPr marL="658368" lvl="1" indent="-457200">
              <a:buFont typeface="+mj-lt"/>
              <a:buAutoNum type="arabicPeriod"/>
            </a:pPr>
            <a:endParaRPr lang="en-US" dirty="0">
              <a:solidFill>
                <a:srgbClr val="0070C0"/>
              </a:solidFill>
            </a:endParaRPr>
          </a:p>
          <a:p>
            <a:pPr marL="658368" lvl="1" indent="-457200">
              <a:buFont typeface="+mj-lt"/>
              <a:buAutoNum type="arabicPeriod"/>
            </a:pPr>
            <a:r>
              <a:rPr lang="en-US" dirty="0">
                <a:solidFill>
                  <a:srgbClr val="0070C0"/>
                </a:solidFill>
              </a:rPr>
              <a:t>What’s the average one year pay for CEOs in each age group?</a:t>
            </a:r>
            <a:endParaRPr lang="en-US" dirty="0"/>
          </a:p>
          <a:p>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27</a:t>
            </a:fld>
            <a:endParaRPr lang="en-US" dirty="0"/>
          </a:p>
        </p:txBody>
      </p:sp>
      <p:sp>
        <p:nvSpPr>
          <p:cNvPr id="7" name="Rectangle 6"/>
          <p:cNvSpPr/>
          <p:nvPr/>
        </p:nvSpPr>
        <p:spPr>
          <a:xfrm>
            <a:off x="1257388" y="2360879"/>
            <a:ext cx="5007980"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AgeGroup</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CEOCount</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ceos_age</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GROUP</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AgeGroup</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ORDER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AgeGroup</a:t>
            </a:r>
            <a:endParaRPr lang="en-US" dirty="0">
              <a:solidFill>
                <a:srgbClr val="008080"/>
              </a:solidFill>
              <a:latin typeface="Consolas" panose="020B0609020204030204" pitchFamily="49" charset="0"/>
            </a:endParaRPr>
          </a:p>
        </p:txBody>
      </p:sp>
      <p:graphicFrame>
        <p:nvGraphicFramePr>
          <p:cNvPr id="8" name="Table 7"/>
          <p:cNvGraphicFramePr>
            <a:graphicFrameLocks noGrp="1"/>
          </p:cNvGraphicFramePr>
          <p:nvPr/>
        </p:nvGraphicFramePr>
        <p:xfrm>
          <a:off x="8314979" y="2036128"/>
          <a:ext cx="2840701" cy="1849830"/>
        </p:xfrm>
        <a:graphic>
          <a:graphicData uri="http://schemas.openxmlformats.org/drawingml/2006/table">
            <a:tbl>
              <a:tblPr firstRow="1" bandRow="1">
                <a:tableStyleId>{5C22544A-7EE6-4342-B048-85BDC9FD1C3A}</a:tableStyleId>
              </a:tblPr>
              <a:tblGrid>
                <a:gridCol w="1454242">
                  <a:extLst>
                    <a:ext uri="{9D8B030D-6E8A-4147-A177-3AD203B41FA5}">
                      <a16:colId xmlns:a16="http://schemas.microsoft.com/office/drawing/2014/main" val="1505261792"/>
                    </a:ext>
                  </a:extLst>
                </a:gridCol>
                <a:gridCol w="1386459">
                  <a:extLst>
                    <a:ext uri="{9D8B030D-6E8A-4147-A177-3AD203B41FA5}">
                      <a16:colId xmlns:a16="http://schemas.microsoft.com/office/drawing/2014/main" val="565960657"/>
                    </a:ext>
                  </a:extLst>
                </a:gridCol>
              </a:tblGrid>
              <a:tr h="308305">
                <a:tc>
                  <a:txBody>
                    <a:bodyPr/>
                    <a:lstStyle/>
                    <a:p>
                      <a:pPr algn="l" fontAlgn="b"/>
                      <a:r>
                        <a:rPr lang="en-US" sz="1800" u="none" strike="noStrike">
                          <a:effectLst/>
                        </a:rPr>
                        <a:t>AgeGroup</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CEOCount</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006364"/>
                  </a:ext>
                </a:extLst>
              </a:tr>
              <a:tr h="308305">
                <a:tc>
                  <a:txBody>
                    <a:bodyPr/>
                    <a:lstStyle/>
                    <a:p>
                      <a:pPr algn="l" fontAlgn="b"/>
                      <a:r>
                        <a:rPr lang="en-US" sz="1800" u="none" strike="noStrike">
                          <a:effectLst/>
                        </a:rPr>
                        <a:t>40-49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13</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0983078"/>
                  </a:ext>
                </a:extLst>
              </a:tr>
              <a:tr h="308305">
                <a:tc>
                  <a:txBody>
                    <a:bodyPr/>
                    <a:lstStyle/>
                    <a:p>
                      <a:pPr algn="l" fontAlgn="b"/>
                      <a:r>
                        <a:rPr lang="en-US" sz="1800" u="none" strike="noStrike">
                          <a:effectLst/>
                        </a:rPr>
                        <a:t>50-59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108</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202772"/>
                  </a:ext>
                </a:extLst>
              </a:tr>
              <a:tr h="308305">
                <a:tc>
                  <a:txBody>
                    <a:bodyPr/>
                    <a:lstStyle/>
                    <a:p>
                      <a:pPr algn="l" fontAlgn="b"/>
                      <a:r>
                        <a:rPr lang="en-US" sz="1800" u="none" strike="noStrike">
                          <a:effectLst/>
                        </a:rPr>
                        <a:t>60-69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73</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149437"/>
                  </a:ext>
                </a:extLst>
              </a:tr>
              <a:tr h="308305">
                <a:tc>
                  <a:txBody>
                    <a:bodyPr/>
                    <a:lstStyle/>
                    <a:p>
                      <a:pPr algn="l" fontAlgn="b"/>
                      <a:r>
                        <a:rPr lang="en-US" sz="1800" u="none" strike="noStrike">
                          <a:effectLst/>
                        </a:rPr>
                        <a:t>70-79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1684165"/>
                  </a:ext>
                </a:extLst>
              </a:tr>
              <a:tr h="308305">
                <a:tc>
                  <a:txBody>
                    <a:bodyPr/>
                    <a:lstStyle/>
                    <a:p>
                      <a:pPr algn="l" fontAlgn="b"/>
                      <a:r>
                        <a:rPr lang="en-US" sz="1800" u="none" strike="noStrike">
                          <a:effectLst/>
                        </a:rPr>
                        <a:t>80-89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0386497"/>
                  </a:ext>
                </a:extLst>
              </a:tr>
            </a:tbl>
          </a:graphicData>
        </a:graphic>
      </p:graphicFrame>
      <p:sp>
        <p:nvSpPr>
          <p:cNvPr id="9" name="Right Arrow 8"/>
          <p:cNvSpPr/>
          <p:nvPr/>
        </p:nvSpPr>
        <p:spPr>
          <a:xfrm>
            <a:off x="6825947" y="2867586"/>
            <a:ext cx="821803" cy="186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57388" y="4699318"/>
            <a:ext cx="6390362"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AgeGroup</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ROUND</a:t>
            </a:r>
            <a:r>
              <a:rPr lang="en-US" dirty="0">
                <a:solidFill>
                  <a:srgbClr val="808080"/>
                </a:solidFill>
                <a:latin typeface="Consolas" panose="020B0609020204030204" pitchFamily="49" charset="0"/>
              </a:rPr>
              <a:t>(</a:t>
            </a:r>
            <a:r>
              <a:rPr lang="en-US" dirty="0">
                <a:solidFill>
                  <a:srgbClr val="FF00FF"/>
                </a:solidFill>
                <a:latin typeface="Consolas" panose="020B0609020204030204" pitchFamily="49" charset="0"/>
              </a:rPr>
              <a:t>AVG</a:t>
            </a:r>
            <a:r>
              <a:rPr lang="en-US" dirty="0">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OneYrPay</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2</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AvgPay</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ceos_age</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GROUP</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AgeGroup</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ORDER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AgeGroup</a:t>
            </a:r>
            <a:endParaRPr lang="en-US" dirty="0">
              <a:solidFill>
                <a:srgbClr val="008080"/>
              </a:solidFill>
              <a:latin typeface="Consolas" panose="020B0609020204030204" pitchFamily="49" charset="0"/>
            </a:endParaRPr>
          </a:p>
        </p:txBody>
      </p:sp>
      <p:graphicFrame>
        <p:nvGraphicFramePr>
          <p:cNvPr id="11" name="Table 10"/>
          <p:cNvGraphicFramePr>
            <a:graphicFrameLocks noGrp="1"/>
          </p:cNvGraphicFramePr>
          <p:nvPr/>
        </p:nvGraphicFramePr>
        <p:xfrm>
          <a:off x="8314978" y="4399787"/>
          <a:ext cx="2840702" cy="1809102"/>
        </p:xfrm>
        <a:graphic>
          <a:graphicData uri="http://schemas.openxmlformats.org/drawingml/2006/table">
            <a:tbl>
              <a:tblPr firstRow="1" bandRow="1">
                <a:tableStyleId>{5C22544A-7EE6-4342-B048-85BDC9FD1C3A}</a:tableStyleId>
              </a:tblPr>
              <a:tblGrid>
                <a:gridCol w="1420351">
                  <a:extLst>
                    <a:ext uri="{9D8B030D-6E8A-4147-A177-3AD203B41FA5}">
                      <a16:colId xmlns:a16="http://schemas.microsoft.com/office/drawing/2014/main" val="3845145336"/>
                    </a:ext>
                  </a:extLst>
                </a:gridCol>
                <a:gridCol w="1420351">
                  <a:extLst>
                    <a:ext uri="{9D8B030D-6E8A-4147-A177-3AD203B41FA5}">
                      <a16:colId xmlns:a16="http://schemas.microsoft.com/office/drawing/2014/main" val="2822608267"/>
                    </a:ext>
                  </a:extLst>
                </a:gridCol>
              </a:tblGrid>
              <a:tr h="301517">
                <a:tc>
                  <a:txBody>
                    <a:bodyPr/>
                    <a:lstStyle/>
                    <a:p>
                      <a:pPr algn="l" fontAlgn="b"/>
                      <a:r>
                        <a:rPr lang="en-US" sz="1800" u="none" strike="noStrike">
                          <a:effectLst/>
                        </a:rPr>
                        <a:t>AgeGroup</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AvgPay</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2348548"/>
                  </a:ext>
                </a:extLst>
              </a:tr>
              <a:tr h="301517">
                <a:tc>
                  <a:txBody>
                    <a:bodyPr/>
                    <a:lstStyle/>
                    <a:p>
                      <a:pPr algn="l" fontAlgn="b"/>
                      <a:r>
                        <a:rPr lang="en-US" sz="1800" u="none" strike="noStrike">
                          <a:effectLst/>
                        </a:rPr>
                        <a:t>40-49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15.3</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8396612"/>
                  </a:ext>
                </a:extLst>
              </a:tr>
              <a:tr h="301517">
                <a:tc>
                  <a:txBody>
                    <a:bodyPr/>
                    <a:lstStyle/>
                    <a:p>
                      <a:pPr algn="l" fontAlgn="b"/>
                      <a:r>
                        <a:rPr lang="en-US" sz="1800" u="none" strike="noStrike">
                          <a:effectLst/>
                        </a:rPr>
                        <a:t>50-59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19.63</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7534261"/>
                  </a:ext>
                </a:extLst>
              </a:tr>
              <a:tr h="301517">
                <a:tc>
                  <a:txBody>
                    <a:bodyPr/>
                    <a:lstStyle/>
                    <a:p>
                      <a:pPr algn="l" fontAlgn="b"/>
                      <a:r>
                        <a:rPr lang="en-US" sz="1800" u="none" strike="noStrike">
                          <a:effectLst/>
                        </a:rPr>
                        <a:t>60-69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19.47</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9343658"/>
                  </a:ext>
                </a:extLst>
              </a:tr>
              <a:tr h="301517">
                <a:tc>
                  <a:txBody>
                    <a:bodyPr/>
                    <a:lstStyle/>
                    <a:p>
                      <a:pPr algn="l" fontAlgn="b"/>
                      <a:r>
                        <a:rPr lang="en-US" sz="1800" u="none" strike="noStrike">
                          <a:effectLst/>
                        </a:rPr>
                        <a:t>70-79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25.9</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8324604"/>
                  </a:ext>
                </a:extLst>
              </a:tr>
              <a:tr h="301517">
                <a:tc>
                  <a:txBody>
                    <a:bodyPr/>
                    <a:lstStyle/>
                    <a:p>
                      <a:pPr algn="l" fontAlgn="b"/>
                      <a:r>
                        <a:rPr lang="en-US" sz="1800" u="none" strike="noStrike">
                          <a:effectLst/>
                        </a:rPr>
                        <a:t>80-89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24.79</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8738498"/>
                  </a:ext>
                </a:extLst>
              </a:tr>
            </a:tbl>
          </a:graphicData>
        </a:graphic>
      </p:graphicFrame>
      <p:sp>
        <p:nvSpPr>
          <p:cNvPr id="12" name="Right Arrow 11"/>
          <p:cNvSpPr/>
          <p:nvPr/>
        </p:nvSpPr>
        <p:spPr>
          <a:xfrm>
            <a:off x="7801337" y="5206025"/>
            <a:ext cx="369203" cy="176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5605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 Getting Started</a:t>
            </a:r>
          </a:p>
        </p:txBody>
      </p:sp>
      <p:sp>
        <p:nvSpPr>
          <p:cNvPr id="3" name="Content Placeholder 2"/>
          <p:cNvSpPr>
            <a:spLocks noGrp="1"/>
          </p:cNvSpPr>
          <p:nvPr>
            <p:ph idx="1"/>
          </p:nvPr>
        </p:nvSpPr>
        <p:spPr>
          <a:xfrm>
            <a:off x="1097280" y="1222767"/>
            <a:ext cx="10058400" cy="5158983"/>
          </a:xfrm>
        </p:spPr>
        <p:txBody>
          <a:bodyPr>
            <a:normAutofit/>
          </a:bodyPr>
          <a:lstStyle/>
          <a:p>
            <a:r>
              <a:rPr lang="en-US" sz="2400" dirty="0"/>
              <a:t>In this exercise we will look at some tables describing manual bicycle counts and supporting data from the city of Toronto, Canada. Counts were conducted in single day events at each location.</a:t>
            </a:r>
          </a:p>
          <a:p>
            <a:pPr lvl="1"/>
            <a:endParaRPr lang="en-US" sz="2200" dirty="0"/>
          </a:p>
          <a:p>
            <a:r>
              <a:rPr lang="en-US" sz="2400" dirty="0"/>
              <a:t>You will find the following tables in your database:</a:t>
            </a:r>
          </a:p>
          <a:p>
            <a:pPr lvl="1">
              <a:lnSpc>
                <a:spcPct val="100000"/>
              </a:lnSpc>
            </a:pPr>
            <a:r>
              <a:rPr lang="en-US" sz="2000" dirty="0">
                <a:solidFill>
                  <a:srgbClr val="0070C0"/>
                </a:solidFill>
              </a:rPr>
              <a:t>E2_Cyclists (</a:t>
            </a:r>
            <a:r>
              <a:rPr lang="en-US" sz="2000" u="sng" dirty="0" err="1">
                <a:solidFill>
                  <a:srgbClr val="0070C0"/>
                </a:solidFill>
              </a:rPr>
              <a:t>PersonID</a:t>
            </a:r>
            <a:r>
              <a:rPr lang="en-US" sz="2000" dirty="0">
                <a:solidFill>
                  <a:srgbClr val="0070C0"/>
                </a:solidFill>
              </a:rPr>
              <a:t>, </a:t>
            </a:r>
            <a:r>
              <a:rPr lang="en-US" sz="2000" dirty="0" err="1">
                <a:solidFill>
                  <a:srgbClr val="0070C0"/>
                </a:solidFill>
              </a:rPr>
              <a:t>LocationID</a:t>
            </a:r>
            <a:r>
              <a:rPr lang="en-US" sz="2000" dirty="0">
                <a:solidFill>
                  <a:srgbClr val="0070C0"/>
                </a:solidFill>
              </a:rPr>
              <a:t>, </a:t>
            </a:r>
            <a:r>
              <a:rPr lang="en-US" sz="2000" dirty="0" err="1">
                <a:solidFill>
                  <a:srgbClr val="0070C0"/>
                </a:solidFill>
              </a:rPr>
              <a:t>TimeInt</a:t>
            </a:r>
            <a:r>
              <a:rPr lang="en-US" sz="2000" dirty="0">
                <a:solidFill>
                  <a:srgbClr val="0070C0"/>
                </a:solidFill>
              </a:rPr>
              <a:t>, Gender, Helmet, Passenger, </a:t>
            </a:r>
            <a:r>
              <a:rPr lang="en-US" sz="2000" dirty="0" err="1">
                <a:solidFill>
                  <a:srgbClr val="0070C0"/>
                </a:solidFill>
              </a:rPr>
              <a:t>OnSidewalk</a:t>
            </a:r>
            <a:r>
              <a:rPr lang="en-US" sz="2000" dirty="0">
                <a:solidFill>
                  <a:srgbClr val="0070C0"/>
                </a:solidFill>
              </a:rPr>
              <a:t>)</a:t>
            </a:r>
          </a:p>
          <a:p>
            <a:pPr lvl="1"/>
            <a:r>
              <a:rPr lang="en-US" sz="2000" dirty="0">
                <a:solidFill>
                  <a:srgbClr val="0070C0"/>
                </a:solidFill>
              </a:rPr>
              <a:t>E2_Locations (</a:t>
            </a:r>
            <a:r>
              <a:rPr lang="en-US" sz="2000" u="sng" dirty="0" err="1">
                <a:solidFill>
                  <a:srgbClr val="0070C0"/>
                </a:solidFill>
              </a:rPr>
              <a:t>LocationID</a:t>
            </a:r>
            <a:r>
              <a:rPr lang="en-US" sz="2000" dirty="0">
                <a:solidFill>
                  <a:srgbClr val="0070C0"/>
                </a:solidFill>
              </a:rPr>
              <a:t>, Road, Direction, Date)</a:t>
            </a:r>
          </a:p>
          <a:p>
            <a:pPr lvl="1"/>
            <a:r>
              <a:rPr lang="en-US" sz="2000" dirty="0">
                <a:solidFill>
                  <a:srgbClr val="0070C0"/>
                </a:solidFill>
              </a:rPr>
              <a:t>E2_Weather (</a:t>
            </a:r>
            <a:r>
              <a:rPr lang="en-US" sz="2000" u="sng" dirty="0">
                <a:solidFill>
                  <a:srgbClr val="0070C0"/>
                </a:solidFill>
              </a:rPr>
              <a:t>Date</a:t>
            </a:r>
            <a:r>
              <a:rPr lang="en-US" sz="2000" dirty="0">
                <a:solidFill>
                  <a:srgbClr val="0070C0"/>
                </a:solidFill>
              </a:rPr>
              <a:t>, </a:t>
            </a:r>
            <a:r>
              <a:rPr lang="en-US" sz="2000" dirty="0" err="1">
                <a:solidFill>
                  <a:srgbClr val="0070C0"/>
                </a:solidFill>
              </a:rPr>
              <a:t>MaxTemp</a:t>
            </a:r>
            <a:r>
              <a:rPr lang="en-US" sz="2000" dirty="0">
                <a:solidFill>
                  <a:srgbClr val="0070C0"/>
                </a:solidFill>
              </a:rPr>
              <a:t>, </a:t>
            </a:r>
            <a:r>
              <a:rPr lang="en-US" sz="2000" dirty="0" err="1">
                <a:solidFill>
                  <a:srgbClr val="0070C0"/>
                </a:solidFill>
              </a:rPr>
              <a:t>MinTemp</a:t>
            </a:r>
            <a:r>
              <a:rPr lang="en-US" sz="2000" dirty="0">
                <a:solidFill>
                  <a:srgbClr val="0070C0"/>
                </a:solidFill>
              </a:rPr>
              <a:t>, </a:t>
            </a:r>
            <a:r>
              <a:rPr lang="en-US" sz="2000" dirty="0" err="1">
                <a:solidFill>
                  <a:srgbClr val="0070C0"/>
                </a:solidFill>
              </a:rPr>
              <a:t>MeanTemp</a:t>
            </a:r>
            <a:r>
              <a:rPr lang="en-US" sz="2000" dirty="0">
                <a:solidFill>
                  <a:srgbClr val="0070C0"/>
                </a:solidFill>
              </a:rPr>
              <a:t>, </a:t>
            </a:r>
            <a:r>
              <a:rPr lang="en-US" sz="2000" dirty="0" err="1">
                <a:solidFill>
                  <a:srgbClr val="0070C0"/>
                </a:solidFill>
              </a:rPr>
              <a:t>TotalPrecip</a:t>
            </a:r>
            <a:r>
              <a:rPr lang="en-US" sz="2000" dirty="0">
                <a:solidFill>
                  <a:srgbClr val="0070C0"/>
                </a:solidFill>
              </a:rPr>
              <a:t>)</a:t>
            </a:r>
          </a:p>
          <a:p>
            <a:pPr lvl="1"/>
            <a:endParaRPr lang="en-US" sz="2000" dirty="0">
              <a:solidFill>
                <a:srgbClr val="0070C0"/>
              </a:solidFill>
            </a:endParaRPr>
          </a:p>
          <a:p>
            <a:r>
              <a:rPr lang="en-US" sz="2200" dirty="0"/>
              <a:t>The relationships in the database are as follows:</a:t>
            </a:r>
          </a:p>
          <a:p>
            <a:pPr lvl="1"/>
            <a:r>
              <a:rPr lang="en-US" sz="2000" dirty="0" err="1"/>
              <a:t>Cyclists.LocationID</a:t>
            </a:r>
            <a:r>
              <a:rPr lang="en-US" sz="2000" dirty="0"/>
              <a:t> = </a:t>
            </a:r>
            <a:r>
              <a:rPr lang="en-US" sz="2000" dirty="0" err="1"/>
              <a:t>Locations.LocationID</a:t>
            </a:r>
            <a:endParaRPr lang="en-US" sz="2000" dirty="0"/>
          </a:p>
          <a:p>
            <a:pPr lvl="1"/>
            <a:r>
              <a:rPr lang="en-US" sz="2000" dirty="0" err="1"/>
              <a:t>Locations.Date</a:t>
            </a:r>
            <a:r>
              <a:rPr lang="en-US" sz="2000" dirty="0"/>
              <a:t> = </a:t>
            </a:r>
            <a:r>
              <a:rPr lang="en-US" sz="2000" dirty="0" err="1"/>
              <a:t>Weather.Date</a:t>
            </a:r>
            <a:endParaRPr lang="en-US" sz="2000"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512283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a:xfrm>
            <a:off x="1097280" y="1222768"/>
            <a:ext cx="10058400" cy="700626"/>
          </a:xfrm>
        </p:spPr>
        <p:txBody>
          <a:bodyPr>
            <a:normAutofit/>
          </a:bodyPr>
          <a:lstStyle/>
          <a:p>
            <a:pPr>
              <a:lnSpc>
                <a:spcPct val="120000"/>
              </a:lnSpc>
            </a:pPr>
            <a:r>
              <a:rPr lang="en-US" dirty="0"/>
              <a:t>Write some queries to look at the data in each of the three tables.</a:t>
            </a:r>
          </a:p>
          <a:p>
            <a:pPr>
              <a:lnSpc>
                <a:spcPct val="120000"/>
              </a:lnSpc>
            </a:pPr>
            <a:endParaRPr lang="en-US" dirty="0"/>
          </a:p>
          <a:p>
            <a:pPr>
              <a:lnSpc>
                <a:spcPct val="120000"/>
              </a:lnSpc>
            </a:pPr>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29</a:t>
            </a:fld>
            <a:endParaRPr lang="en-US" dirty="0"/>
          </a:p>
        </p:txBody>
      </p:sp>
      <p:sp>
        <p:nvSpPr>
          <p:cNvPr id="7" name="Content Placeholder 2"/>
          <p:cNvSpPr txBox="1">
            <a:spLocks/>
          </p:cNvSpPr>
          <p:nvPr/>
        </p:nvSpPr>
        <p:spPr>
          <a:xfrm>
            <a:off x="1097280" y="1923394"/>
            <a:ext cx="4084320" cy="4225158"/>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sz="2200" dirty="0"/>
              <a:t>For example, this is part of the cyclists table. You will see that time is given in 15 minute intervals, and that each row corresponds to an individual cyclist. </a:t>
            </a:r>
          </a:p>
          <a:p>
            <a:pPr lvl="1"/>
            <a:endParaRPr lang="en-US" sz="2200" dirty="0"/>
          </a:p>
          <a:p>
            <a:pPr lvl="1"/>
            <a:r>
              <a:rPr lang="en-US" sz="2200" dirty="0"/>
              <a:t>Descriptive information is given for each cyclist, including whether or not the cyclist was wearing a helmet, whether the cyclist was on the sidewalk, etc. </a:t>
            </a:r>
          </a:p>
        </p:txBody>
      </p:sp>
      <p:graphicFrame>
        <p:nvGraphicFramePr>
          <p:cNvPr id="10" name="Table 9"/>
          <p:cNvGraphicFramePr>
            <a:graphicFrameLocks noGrp="1"/>
          </p:cNvGraphicFramePr>
          <p:nvPr/>
        </p:nvGraphicFramePr>
        <p:xfrm>
          <a:off x="5381297" y="1923394"/>
          <a:ext cx="5969876" cy="4225158"/>
        </p:xfrm>
        <a:graphic>
          <a:graphicData uri="http://schemas.openxmlformats.org/drawingml/2006/table">
            <a:tbl>
              <a:tblPr firstRow="1" bandRow="1">
                <a:tableStyleId>{5C22544A-7EE6-4342-B048-85BDC9FD1C3A}</a:tableStyleId>
              </a:tblPr>
              <a:tblGrid>
                <a:gridCol w="833928">
                  <a:extLst>
                    <a:ext uri="{9D8B030D-6E8A-4147-A177-3AD203B41FA5}">
                      <a16:colId xmlns:a16="http://schemas.microsoft.com/office/drawing/2014/main" val="223733123"/>
                    </a:ext>
                  </a:extLst>
                </a:gridCol>
                <a:gridCol w="953062">
                  <a:extLst>
                    <a:ext uri="{9D8B030D-6E8A-4147-A177-3AD203B41FA5}">
                      <a16:colId xmlns:a16="http://schemas.microsoft.com/office/drawing/2014/main" val="1978740633"/>
                    </a:ext>
                  </a:extLst>
                </a:gridCol>
                <a:gridCol w="758920">
                  <a:extLst>
                    <a:ext uri="{9D8B030D-6E8A-4147-A177-3AD203B41FA5}">
                      <a16:colId xmlns:a16="http://schemas.microsoft.com/office/drawing/2014/main" val="1974436816"/>
                    </a:ext>
                  </a:extLst>
                </a:gridCol>
                <a:gridCol w="705973">
                  <a:extLst>
                    <a:ext uri="{9D8B030D-6E8A-4147-A177-3AD203B41FA5}">
                      <a16:colId xmlns:a16="http://schemas.microsoft.com/office/drawing/2014/main" val="3328174892"/>
                    </a:ext>
                  </a:extLst>
                </a:gridCol>
                <a:gridCol w="705973">
                  <a:extLst>
                    <a:ext uri="{9D8B030D-6E8A-4147-A177-3AD203B41FA5}">
                      <a16:colId xmlns:a16="http://schemas.microsoft.com/office/drawing/2014/main" val="1527144463"/>
                    </a:ext>
                  </a:extLst>
                </a:gridCol>
                <a:gridCol w="935413">
                  <a:extLst>
                    <a:ext uri="{9D8B030D-6E8A-4147-A177-3AD203B41FA5}">
                      <a16:colId xmlns:a16="http://schemas.microsoft.com/office/drawing/2014/main" val="4258582547"/>
                    </a:ext>
                  </a:extLst>
                </a:gridCol>
                <a:gridCol w="1076607">
                  <a:extLst>
                    <a:ext uri="{9D8B030D-6E8A-4147-A177-3AD203B41FA5}">
                      <a16:colId xmlns:a16="http://schemas.microsoft.com/office/drawing/2014/main" val="984490957"/>
                    </a:ext>
                  </a:extLst>
                </a:gridCol>
              </a:tblGrid>
              <a:tr h="234731">
                <a:tc>
                  <a:txBody>
                    <a:bodyPr/>
                    <a:lstStyle/>
                    <a:p>
                      <a:pPr algn="l" fontAlgn="b"/>
                      <a:r>
                        <a:rPr lang="en-US" sz="1400" u="none" strike="noStrike" dirty="0" err="1">
                          <a:effectLst/>
                        </a:rPr>
                        <a:t>PersonID</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LocationID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TimeInt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Gender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Helmet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Passenger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OnSidewalk</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1822251"/>
                  </a:ext>
                </a:extLst>
              </a:tr>
              <a:tr h="234731">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7:30:00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Female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1822884"/>
                  </a:ext>
                </a:extLst>
              </a:tr>
              <a:tr h="234731">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7:30:00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Male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5822473"/>
                  </a:ext>
                </a:extLst>
              </a:tr>
              <a:tr h="234731">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7:45:00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Male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467259"/>
                  </a:ext>
                </a:extLst>
              </a:tr>
              <a:tr h="234731">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8:00:00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Male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9818169"/>
                  </a:ext>
                </a:extLst>
              </a:tr>
              <a:tr h="234731">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8:00:00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Female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6757883"/>
                  </a:ext>
                </a:extLst>
              </a:tr>
              <a:tr h="234731">
                <a:tc>
                  <a:txBody>
                    <a:bodyPr/>
                    <a:lstStyle/>
                    <a:p>
                      <a:pPr algn="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8:45:00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Female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4516946"/>
                  </a:ext>
                </a:extLst>
              </a:tr>
              <a:tr h="234731">
                <a:tc>
                  <a:txBody>
                    <a:bodyPr/>
                    <a:lstStyle/>
                    <a:p>
                      <a:pPr algn="r"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8:45:00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Female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No</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5595374"/>
                  </a:ext>
                </a:extLst>
              </a:tr>
              <a:tr h="234731">
                <a:tc>
                  <a:txBody>
                    <a:bodyPr/>
                    <a:lstStyle/>
                    <a:p>
                      <a:pPr algn="r" fontAlgn="b"/>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8:45:00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Male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9381023"/>
                  </a:ext>
                </a:extLst>
              </a:tr>
              <a:tr h="234731">
                <a:tc>
                  <a:txBody>
                    <a:bodyPr/>
                    <a:lstStyle/>
                    <a:p>
                      <a:pPr algn="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8:45:00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Male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4506323"/>
                  </a:ext>
                </a:extLst>
              </a:tr>
              <a:tr h="234731">
                <a:tc>
                  <a:txBody>
                    <a:bodyPr/>
                    <a:lstStyle/>
                    <a:p>
                      <a:pPr algn="r" fontAlgn="b"/>
                      <a:r>
                        <a:rPr lang="en-US" sz="1400" u="none" strike="noStrike">
                          <a:effectLst/>
                        </a:rPr>
                        <a:t>10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8:45:00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Female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5466511"/>
                  </a:ext>
                </a:extLst>
              </a:tr>
              <a:tr h="234731">
                <a:tc>
                  <a:txBody>
                    <a:bodyPr/>
                    <a:lstStyle/>
                    <a:p>
                      <a:pPr algn="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9:00:00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Female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8700522"/>
                  </a:ext>
                </a:extLst>
              </a:tr>
              <a:tr h="234731">
                <a:tc>
                  <a:txBody>
                    <a:bodyPr/>
                    <a:lstStyle/>
                    <a:p>
                      <a:pPr algn="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9:00:00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Male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4254323"/>
                  </a:ext>
                </a:extLst>
              </a:tr>
              <a:tr h="234731">
                <a:tc>
                  <a:txBody>
                    <a:bodyPr/>
                    <a:lstStyle/>
                    <a:p>
                      <a:pPr algn="r" fontAlgn="b"/>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9:00:00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Female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9184715"/>
                  </a:ext>
                </a:extLst>
              </a:tr>
              <a:tr h="234731">
                <a:tc>
                  <a:txBody>
                    <a:bodyPr/>
                    <a:lstStyle/>
                    <a:p>
                      <a:pPr algn="r" fontAlgn="b"/>
                      <a:r>
                        <a:rPr lang="en-US" sz="1400" u="none" strike="noStrike">
                          <a:effectLst/>
                        </a:rPr>
                        <a:t>14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9:00:00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Female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5477943"/>
                  </a:ext>
                </a:extLst>
              </a:tr>
              <a:tr h="234731">
                <a:tc>
                  <a:txBody>
                    <a:bodyPr/>
                    <a:lstStyle/>
                    <a:p>
                      <a:pPr algn="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9:15:00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Female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0145189"/>
                  </a:ext>
                </a:extLst>
              </a:tr>
              <a:tr h="234731">
                <a:tc>
                  <a:txBody>
                    <a:bodyPr/>
                    <a:lstStyle/>
                    <a:p>
                      <a:pPr algn="r" fontAlgn="b"/>
                      <a:r>
                        <a:rPr lang="en-US" sz="1400" u="none" strike="noStrike">
                          <a:effectLst/>
                        </a:rPr>
                        <a:t>16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9:30:00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Male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8792287"/>
                  </a:ext>
                </a:extLst>
              </a:tr>
              <a:tr h="234731">
                <a:tc>
                  <a:txBody>
                    <a:bodyPr/>
                    <a:lstStyle/>
                    <a:p>
                      <a:pPr algn="r" fontAlgn="b"/>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a:t>
                      </a:r>
                    </a:p>
                  </a:txBody>
                  <a:tcPr marL="9525" marR="9525" marT="9525" marB="0" anchor="b"/>
                </a:tc>
                <a:tc>
                  <a:txBody>
                    <a:bodyPr/>
                    <a:lstStyle/>
                    <a:p>
                      <a:pPr algn="r" fontAlgn="b"/>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2020416"/>
                  </a:ext>
                </a:extLst>
              </a:tr>
            </a:tbl>
          </a:graphicData>
        </a:graphic>
      </p:graphicFrame>
    </p:spTree>
    <p:extLst>
      <p:ext uri="{BB962C8B-B14F-4D97-AF65-F5344CB8AC3E}">
        <p14:creationId xmlns:p14="http://schemas.microsoft.com/office/powerpoint/2010/main" val="294193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Part1: Getting Started</a:t>
            </a:r>
          </a:p>
        </p:txBody>
      </p:sp>
      <p:sp>
        <p:nvSpPr>
          <p:cNvPr id="3" name="Content Placeholder 2"/>
          <p:cNvSpPr>
            <a:spLocks noGrp="1"/>
          </p:cNvSpPr>
          <p:nvPr>
            <p:ph idx="1"/>
          </p:nvPr>
        </p:nvSpPr>
        <p:spPr>
          <a:xfrm>
            <a:off x="1097280" y="1222767"/>
            <a:ext cx="10058400" cy="5158983"/>
          </a:xfrm>
        </p:spPr>
        <p:txBody>
          <a:bodyPr>
            <a:normAutofit/>
          </a:bodyPr>
          <a:lstStyle/>
          <a:p>
            <a:pPr>
              <a:lnSpc>
                <a:spcPct val="100000"/>
              </a:lnSpc>
            </a:pPr>
            <a:r>
              <a:rPr lang="en-US" sz="2400" dirty="0"/>
              <a:t>In this exercise we will look at some data describing top earning businesses and CEOs, including some data about the countries in which they are located. </a:t>
            </a:r>
          </a:p>
          <a:p>
            <a:pPr>
              <a:lnSpc>
                <a:spcPct val="100000"/>
              </a:lnSpc>
            </a:pPr>
            <a:r>
              <a:rPr lang="en-US" sz="2400" dirty="0"/>
              <a:t>The tables we are using are described below, all are contained in your</a:t>
            </a:r>
            <a:r>
              <a:rPr lang="zh-CN" altLang="en-US" sz="2400" dirty="0"/>
              <a:t> </a:t>
            </a:r>
            <a:r>
              <a:rPr lang="en-US" altLang="zh-CN" sz="2400" dirty="0"/>
              <a:t>local</a:t>
            </a:r>
            <a:r>
              <a:rPr lang="zh-CN" altLang="en-US" sz="2400" dirty="0"/>
              <a:t> </a:t>
            </a:r>
            <a:r>
              <a:rPr lang="en-US" sz="2400" dirty="0"/>
              <a:t>database:</a:t>
            </a:r>
          </a:p>
          <a:p>
            <a:pPr lvl="1">
              <a:lnSpc>
                <a:spcPct val="100000"/>
              </a:lnSpc>
            </a:pPr>
            <a:r>
              <a:rPr lang="en-US" sz="2000" dirty="0"/>
              <a:t>E2_Companies table describes the top 500 earning companies around the world in 2014:</a:t>
            </a:r>
          </a:p>
          <a:p>
            <a:pPr marL="201168" lvl="1" indent="0">
              <a:lnSpc>
                <a:spcPct val="100000"/>
              </a:lnSpc>
              <a:buNone/>
            </a:pPr>
            <a:r>
              <a:rPr lang="en-US" sz="2200" dirty="0">
                <a:solidFill>
                  <a:srgbClr val="0070C0"/>
                </a:solidFill>
              </a:rPr>
              <a:t>	</a:t>
            </a:r>
            <a:r>
              <a:rPr lang="en-US" sz="2000" dirty="0">
                <a:solidFill>
                  <a:srgbClr val="0070C0"/>
                </a:solidFill>
              </a:rPr>
              <a:t>Companies(Company, Country, Sales, Profits, Assets, </a:t>
            </a:r>
            <a:r>
              <a:rPr lang="en-US" sz="2000" dirty="0" err="1">
                <a:solidFill>
                  <a:srgbClr val="0070C0"/>
                </a:solidFill>
              </a:rPr>
              <a:t>MarketValue</a:t>
            </a:r>
            <a:r>
              <a:rPr lang="en-US" sz="2000" dirty="0">
                <a:solidFill>
                  <a:srgbClr val="0070C0"/>
                </a:solidFill>
              </a:rPr>
              <a:t>)</a:t>
            </a:r>
          </a:p>
          <a:p>
            <a:pPr lvl="1"/>
            <a:r>
              <a:rPr lang="en-US" sz="2000" dirty="0"/>
              <a:t>E2_CEOs table describes the top 200 highest payed CEOs in the USA for 2014:</a:t>
            </a:r>
          </a:p>
          <a:p>
            <a:pPr marL="201168" lvl="1" indent="0">
              <a:lnSpc>
                <a:spcPct val="100000"/>
              </a:lnSpc>
              <a:buNone/>
            </a:pPr>
            <a:r>
              <a:rPr lang="en-US" dirty="0"/>
              <a:t>	</a:t>
            </a:r>
            <a:r>
              <a:rPr lang="en-US" sz="2000" dirty="0">
                <a:solidFill>
                  <a:srgbClr val="0070C0"/>
                </a:solidFill>
              </a:rPr>
              <a:t>CEOs(Name, Company, </a:t>
            </a:r>
            <a:r>
              <a:rPr lang="en-US" sz="2000" dirty="0" err="1">
                <a:solidFill>
                  <a:srgbClr val="0070C0"/>
                </a:solidFill>
              </a:rPr>
              <a:t>OneYrP</a:t>
            </a:r>
            <a:r>
              <a:rPr lang="en-US" altLang="zh-CN" sz="2000" dirty="0" err="1">
                <a:solidFill>
                  <a:srgbClr val="0070C0"/>
                </a:solidFill>
              </a:rPr>
              <a:t>ay</a:t>
            </a:r>
            <a:r>
              <a:rPr lang="en-US" sz="2000" dirty="0">
                <a:solidFill>
                  <a:srgbClr val="0070C0"/>
                </a:solidFill>
              </a:rPr>
              <a:t>, </a:t>
            </a:r>
            <a:r>
              <a:rPr lang="en-US" sz="2000" dirty="0" err="1">
                <a:solidFill>
                  <a:srgbClr val="0070C0"/>
                </a:solidFill>
              </a:rPr>
              <a:t>FiveYrPay</a:t>
            </a:r>
            <a:r>
              <a:rPr lang="en-US" sz="2000" dirty="0">
                <a:solidFill>
                  <a:srgbClr val="0070C0"/>
                </a:solidFill>
              </a:rPr>
              <a:t>, Shares, Age)</a:t>
            </a:r>
          </a:p>
          <a:p>
            <a:pPr lvl="1">
              <a:lnSpc>
                <a:spcPct val="100000"/>
              </a:lnSpc>
            </a:pPr>
            <a:endParaRPr lang="en-US" sz="2000" dirty="0"/>
          </a:p>
          <a:p>
            <a:pPr lvl="1"/>
            <a:r>
              <a:rPr lang="en-US" sz="2000" dirty="0"/>
              <a:t>E2_Countries table describes nearly all countries and regions as of 2013:</a:t>
            </a:r>
          </a:p>
          <a:p>
            <a:pPr marL="201168" lvl="1" indent="0">
              <a:lnSpc>
                <a:spcPct val="100000"/>
              </a:lnSpc>
              <a:buNone/>
            </a:pPr>
            <a:r>
              <a:rPr lang="en-US" dirty="0"/>
              <a:t>	</a:t>
            </a:r>
            <a:r>
              <a:rPr lang="en-US" sz="2000" dirty="0">
                <a:solidFill>
                  <a:srgbClr val="0070C0"/>
                </a:solidFill>
              </a:rPr>
              <a:t>Countries(Country, GDPPC, Population, </a:t>
            </a:r>
            <a:r>
              <a:rPr lang="en-US" sz="2000" dirty="0" err="1">
                <a:solidFill>
                  <a:srgbClr val="0070C0"/>
                </a:solidFill>
              </a:rPr>
              <a:t>PercentWorld</a:t>
            </a:r>
            <a:r>
              <a:rPr lang="en-US" sz="2000" dirty="0">
                <a:solidFill>
                  <a:srgbClr val="0070C0"/>
                </a:solidFill>
              </a:rPr>
              <a:t>)</a:t>
            </a:r>
          </a:p>
          <a:p>
            <a:pPr>
              <a:lnSpc>
                <a:spcPct val="100000"/>
              </a:lnSpc>
            </a:pPr>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
        <p:nvSpPr>
          <p:cNvPr id="8" name="TextBox 7"/>
          <p:cNvSpPr txBox="1"/>
          <p:nvPr/>
        </p:nvSpPr>
        <p:spPr>
          <a:xfrm>
            <a:off x="2504551" y="4598879"/>
            <a:ext cx="1721753" cy="338554"/>
          </a:xfrm>
          <a:prstGeom prst="rect">
            <a:avLst/>
          </a:prstGeom>
          <a:noFill/>
          <a:ln w="19050">
            <a:solidFill>
              <a:srgbClr val="FF0000"/>
            </a:solidFill>
          </a:ln>
        </p:spPr>
        <p:txBody>
          <a:bodyPr wrap="none" rtlCol="0">
            <a:spAutoFit/>
          </a:bodyPr>
          <a:lstStyle/>
          <a:p>
            <a:r>
              <a:rPr lang="en-US" sz="1600" dirty="0"/>
              <a:t>One year payment</a:t>
            </a:r>
          </a:p>
        </p:txBody>
      </p:sp>
      <p:cxnSp>
        <p:nvCxnSpPr>
          <p:cNvPr id="10" name="Straight Arrow Connector 9"/>
          <p:cNvCxnSpPr>
            <a:stCxn id="8" idx="3"/>
          </p:cNvCxnSpPr>
          <p:nvPr/>
        </p:nvCxnSpPr>
        <p:spPr>
          <a:xfrm flipV="1">
            <a:off x="4226304" y="4460433"/>
            <a:ext cx="467616" cy="3077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34019" y="4598879"/>
            <a:ext cx="1710148" cy="338554"/>
          </a:xfrm>
          <a:prstGeom prst="rect">
            <a:avLst/>
          </a:prstGeom>
          <a:noFill/>
          <a:ln w="19050">
            <a:solidFill>
              <a:srgbClr val="FF0000"/>
            </a:solidFill>
          </a:ln>
        </p:spPr>
        <p:txBody>
          <a:bodyPr wrap="none" rtlCol="0">
            <a:spAutoFit/>
          </a:bodyPr>
          <a:lstStyle/>
          <a:p>
            <a:r>
              <a:rPr lang="en-US" sz="1600" dirty="0"/>
              <a:t>Five year payment</a:t>
            </a:r>
          </a:p>
        </p:txBody>
      </p:sp>
      <p:sp>
        <p:nvSpPr>
          <p:cNvPr id="14" name="TextBox 13"/>
          <p:cNvSpPr txBox="1"/>
          <p:nvPr/>
        </p:nvSpPr>
        <p:spPr>
          <a:xfrm>
            <a:off x="7563125" y="4598879"/>
            <a:ext cx="1153393" cy="338554"/>
          </a:xfrm>
          <a:prstGeom prst="rect">
            <a:avLst/>
          </a:prstGeom>
          <a:noFill/>
          <a:ln w="19050">
            <a:solidFill>
              <a:srgbClr val="FF0000"/>
            </a:solidFill>
          </a:ln>
        </p:spPr>
        <p:txBody>
          <a:bodyPr wrap="none" rtlCol="0">
            <a:spAutoFit/>
          </a:bodyPr>
          <a:lstStyle/>
          <a:p>
            <a:r>
              <a:rPr lang="en-US" sz="1600" dirty="0"/>
              <a:t>S</a:t>
            </a:r>
            <a:r>
              <a:rPr lang="en-US" altLang="zh-CN" sz="1600" dirty="0"/>
              <a:t>hares held</a:t>
            </a:r>
            <a:endParaRPr lang="en-US" sz="1600" dirty="0"/>
          </a:p>
        </p:txBody>
      </p:sp>
      <p:cxnSp>
        <p:nvCxnSpPr>
          <p:cNvPr id="15" name="Straight Arrow Connector 14"/>
          <p:cNvCxnSpPr>
            <a:stCxn id="14" idx="1"/>
          </p:cNvCxnSpPr>
          <p:nvPr/>
        </p:nvCxnSpPr>
        <p:spPr>
          <a:xfrm flipH="1" flipV="1">
            <a:off x="7086669" y="4460433"/>
            <a:ext cx="476456" cy="3077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057900" y="4424363"/>
            <a:ext cx="2308" cy="17451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086669" y="5749239"/>
            <a:ext cx="2560253" cy="338554"/>
          </a:xfrm>
          <a:prstGeom prst="rect">
            <a:avLst/>
          </a:prstGeom>
          <a:noFill/>
          <a:ln w="19050">
            <a:solidFill>
              <a:srgbClr val="FF0000"/>
            </a:solidFill>
          </a:ln>
        </p:spPr>
        <p:txBody>
          <a:bodyPr wrap="none" rtlCol="0">
            <a:spAutoFit/>
          </a:bodyPr>
          <a:lstStyle/>
          <a:p>
            <a:r>
              <a:rPr lang="en-US" sz="1600" dirty="0"/>
              <a:t>Fraction of world population</a:t>
            </a:r>
          </a:p>
        </p:txBody>
      </p:sp>
      <p:cxnSp>
        <p:nvCxnSpPr>
          <p:cNvPr id="28" name="Straight Arrow Connector 27"/>
          <p:cNvCxnSpPr>
            <a:stCxn id="27" idx="1"/>
          </p:cNvCxnSpPr>
          <p:nvPr/>
        </p:nvCxnSpPr>
        <p:spPr>
          <a:xfrm flipH="1" flipV="1">
            <a:off x="6718300" y="5690254"/>
            <a:ext cx="368369" cy="2282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04551" y="5749239"/>
            <a:ext cx="1436003" cy="338554"/>
          </a:xfrm>
          <a:prstGeom prst="rect">
            <a:avLst/>
          </a:prstGeom>
          <a:noFill/>
          <a:ln w="19050">
            <a:solidFill>
              <a:srgbClr val="FF0000"/>
            </a:solidFill>
          </a:ln>
        </p:spPr>
        <p:txBody>
          <a:bodyPr wrap="square" rtlCol="0">
            <a:spAutoFit/>
          </a:bodyPr>
          <a:lstStyle/>
          <a:p>
            <a:r>
              <a:rPr lang="en-US" sz="1600" dirty="0"/>
              <a:t>GDP Per Capita</a:t>
            </a:r>
          </a:p>
        </p:txBody>
      </p:sp>
      <p:cxnSp>
        <p:nvCxnSpPr>
          <p:cNvPr id="32" name="Straight Arrow Connector 31"/>
          <p:cNvCxnSpPr>
            <a:stCxn id="31" idx="3"/>
          </p:cNvCxnSpPr>
          <p:nvPr/>
        </p:nvCxnSpPr>
        <p:spPr>
          <a:xfrm flipV="1">
            <a:off x="3940554" y="5690254"/>
            <a:ext cx="402846" cy="2282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68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Practice</a:t>
            </a:r>
          </a:p>
        </p:txBody>
      </p:sp>
      <p:sp>
        <p:nvSpPr>
          <p:cNvPr id="3" name="Content Placeholder 2"/>
          <p:cNvSpPr>
            <a:spLocks noGrp="1"/>
          </p:cNvSpPr>
          <p:nvPr>
            <p:ph idx="1"/>
          </p:nvPr>
        </p:nvSpPr>
        <p:spPr>
          <a:xfrm>
            <a:off x="1097280" y="1222767"/>
            <a:ext cx="10058400" cy="5237018"/>
          </a:xfrm>
        </p:spPr>
        <p:txBody>
          <a:bodyPr>
            <a:normAutofit/>
          </a:bodyPr>
          <a:lstStyle/>
          <a:p>
            <a:r>
              <a:rPr lang="en-US" sz="2400" dirty="0">
                <a:solidFill>
                  <a:srgbClr val="0070C0"/>
                </a:solidFill>
              </a:rPr>
              <a:t>Question: Write a query to obtain cyclist counts for each combination of gender and day of week, considering only days for which the minimum temperature was below 12 degrees.</a:t>
            </a:r>
          </a:p>
          <a:p>
            <a:pPr lvl="1"/>
            <a:endParaRPr lang="en-US" sz="2200" dirty="0">
              <a:solidFill>
                <a:srgbClr val="0070C0"/>
              </a:solidFill>
            </a:endParaRP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30</a:t>
            </a:fld>
            <a:endParaRPr lang="en-US" dirty="0"/>
          </a:p>
        </p:txBody>
      </p:sp>
      <p:sp>
        <p:nvSpPr>
          <p:cNvPr id="7" name="Rectangle 6"/>
          <p:cNvSpPr/>
          <p:nvPr/>
        </p:nvSpPr>
        <p:spPr>
          <a:xfrm>
            <a:off x="1097280" y="2423320"/>
            <a:ext cx="3350597" cy="36933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altLang="zh-CN" b="0" dirty="0">
                <a:solidFill>
                  <a:srgbClr val="25B864"/>
                </a:solidFill>
                <a:effectLst/>
                <a:latin typeface="Consolas" panose="020B0609020204030204" pitchFamily="49" charset="0"/>
              </a:rPr>
              <a:t>DATE_FORMAT</a:t>
            </a:r>
            <a:r>
              <a:rPr lang="en-US" altLang="zh-CN" b="0" dirty="0">
                <a:solidFill>
                  <a:srgbClr val="171717"/>
                </a:solidFill>
                <a:effectLst/>
                <a:latin typeface="Consolas" panose="020B0609020204030204" pitchFamily="49" charset="0"/>
              </a:rPr>
              <a:t>(date, </a:t>
            </a:r>
            <a:r>
              <a:rPr lang="en-US" altLang="zh-CN" b="0" dirty="0">
                <a:solidFill>
                  <a:srgbClr val="AA1111"/>
                </a:solidFill>
                <a:effectLst/>
                <a:latin typeface="Consolas" panose="020B0609020204030204" pitchFamily="49" charset="0"/>
              </a:rPr>
              <a:t>format</a:t>
            </a:r>
            <a:r>
              <a:rPr lang="en-US" altLang="zh-CN" b="0" dirty="0">
                <a:solidFill>
                  <a:srgbClr val="171717"/>
                </a:solidFill>
                <a:effectLst/>
                <a:latin typeface="Consolas" panose="020B0609020204030204" pitchFamily="49" charset="0"/>
              </a:rPr>
              <a:t>)</a:t>
            </a:r>
          </a:p>
        </p:txBody>
      </p:sp>
      <p:sp>
        <p:nvSpPr>
          <p:cNvPr id="13" name="文本框 12">
            <a:extLst>
              <a:ext uri="{FF2B5EF4-FFF2-40B4-BE49-F238E27FC236}">
                <a16:creationId xmlns:a16="http://schemas.microsoft.com/office/drawing/2014/main" id="{C2ACB29E-C344-4390-8CFB-4B819DFBAACA}"/>
              </a:ext>
            </a:extLst>
          </p:cNvPr>
          <p:cNvSpPr txBox="1"/>
          <p:nvPr/>
        </p:nvSpPr>
        <p:spPr>
          <a:xfrm>
            <a:off x="1203538" y="3099732"/>
            <a:ext cx="3821468" cy="3323987"/>
          </a:xfrm>
          <a:prstGeom prst="rect">
            <a:avLst/>
          </a:prstGeom>
          <a:noFill/>
        </p:spPr>
        <p:txBody>
          <a:bodyPr wrap="square">
            <a:spAutoFit/>
          </a:bodyPr>
          <a:lstStyle/>
          <a:p>
            <a:r>
              <a:rPr lang="en-US" altLang="zh-CN" sz="1400" dirty="0"/>
              <a:t>%a	</a:t>
            </a:r>
            <a:r>
              <a:rPr lang="zh-CN" altLang="en-US" sz="1400" dirty="0"/>
              <a:t>缩写星期名</a:t>
            </a:r>
          </a:p>
          <a:p>
            <a:r>
              <a:rPr lang="en-US" altLang="zh-CN" sz="1400" dirty="0"/>
              <a:t>%b	</a:t>
            </a:r>
            <a:r>
              <a:rPr lang="zh-CN" altLang="en-US" sz="1400" dirty="0"/>
              <a:t>缩写月名</a:t>
            </a:r>
          </a:p>
          <a:p>
            <a:r>
              <a:rPr lang="en-US" altLang="zh-CN" sz="1400" dirty="0"/>
              <a:t>%c	</a:t>
            </a:r>
            <a:r>
              <a:rPr lang="zh-CN" altLang="en-US" sz="1400" dirty="0"/>
              <a:t>月，数值</a:t>
            </a:r>
          </a:p>
          <a:p>
            <a:r>
              <a:rPr lang="en-US" altLang="zh-CN" sz="1400" dirty="0"/>
              <a:t>%D	</a:t>
            </a:r>
            <a:r>
              <a:rPr lang="zh-CN" altLang="en-US" sz="1400" dirty="0"/>
              <a:t>带有英文前缀的月中的天</a:t>
            </a:r>
          </a:p>
          <a:p>
            <a:r>
              <a:rPr lang="en-US" altLang="zh-CN" sz="1400" dirty="0"/>
              <a:t>%d	</a:t>
            </a:r>
            <a:r>
              <a:rPr lang="zh-CN" altLang="en-US" sz="1400" dirty="0"/>
              <a:t>月的天，数值</a:t>
            </a:r>
            <a:r>
              <a:rPr lang="en-US" altLang="zh-CN" sz="1400" dirty="0"/>
              <a:t>(00-31)</a:t>
            </a:r>
          </a:p>
          <a:p>
            <a:r>
              <a:rPr lang="en-US" altLang="zh-CN" sz="1400" dirty="0"/>
              <a:t>%e	</a:t>
            </a:r>
            <a:r>
              <a:rPr lang="zh-CN" altLang="en-US" sz="1400" dirty="0"/>
              <a:t>月的天，数值</a:t>
            </a:r>
            <a:r>
              <a:rPr lang="en-US" altLang="zh-CN" sz="1400" dirty="0"/>
              <a:t>(0-31)</a:t>
            </a:r>
          </a:p>
          <a:p>
            <a:r>
              <a:rPr lang="en-US" altLang="zh-CN" sz="1400" dirty="0"/>
              <a:t>%f	</a:t>
            </a:r>
            <a:r>
              <a:rPr lang="zh-CN" altLang="en-US" sz="1400" dirty="0"/>
              <a:t>微秒</a:t>
            </a:r>
          </a:p>
          <a:p>
            <a:r>
              <a:rPr lang="en-US" altLang="zh-CN" sz="1400" dirty="0"/>
              <a:t>%H	</a:t>
            </a:r>
            <a:r>
              <a:rPr lang="zh-CN" altLang="en-US" sz="1400" dirty="0"/>
              <a:t>小时 </a:t>
            </a:r>
            <a:r>
              <a:rPr lang="en-US" altLang="zh-CN" sz="1400" dirty="0"/>
              <a:t>(00-23)</a:t>
            </a:r>
          </a:p>
          <a:p>
            <a:r>
              <a:rPr lang="en-US" altLang="zh-CN" sz="1400" dirty="0"/>
              <a:t>%h	</a:t>
            </a:r>
            <a:r>
              <a:rPr lang="zh-CN" altLang="en-US" sz="1400" dirty="0"/>
              <a:t>小时 </a:t>
            </a:r>
            <a:r>
              <a:rPr lang="en-US" altLang="zh-CN" sz="1400" dirty="0"/>
              <a:t>(01-12)</a:t>
            </a:r>
          </a:p>
          <a:p>
            <a:r>
              <a:rPr lang="en-US" altLang="zh-CN" sz="1400" dirty="0"/>
              <a:t>%I	</a:t>
            </a:r>
            <a:r>
              <a:rPr lang="zh-CN" altLang="en-US" sz="1400" dirty="0"/>
              <a:t>小时 </a:t>
            </a:r>
            <a:r>
              <a:rPr lang="en-US" altLang="zh-CN" sz="1400" dirty="0"/>
              <a:t>(01-12)</a:t>
            </a:r>
          </a:p>
          <a:p>
            <a:r>
              <a:rPr lang="en-US" altLang="zh-CN" sz="1400" dirty="0"/>
              <a:t>%</a:t>
            </a:r>
            <a:r>
              <a:rPr lang="en-US" altLang="zh-CN" sz="1400" dirty="0" err="1"/>
              <a:t>i</a:t>
            </a:r>
            <a:r>
              <a:rPr lang="en-US" altLang="zh-CN" sz="1400" dirty="0"/>
              <a:t>	</a:t>
            </a:r>
            <a:r>
              <a:rPr lang="zh-CN" altLang="en-US" sz="1400" dirty="0"/>
              <a:t>分钟，数值</a:t>
            </a:r>
            <a:r>
              <a:rPr lang="en-US" altLang="zh-CN" sz="1400" dirty="0"/>
              <a:t>(00-59)</a:t>
            </a:r>
          </a:p>
          <a:p>
            <a:r>
              <a:rPr lang="en-US" altLang="zh-CN" sz="1400" dirty="0"/>
              <a:t>%j	</a:t>
            </a:r>
            <a:r>
              <a:rPr lang="zh-CN" altLang="en-US" sz="1400" dirty="0"/>
              <a:t>年的天 </a:t>
            </a:r>
            <a:r>
              <a:rPr lang="en-US" altLang="zh-CN" sz="1400" dirty="0"/>
              <a:t>(001-366)</a:t>
            </a:r>
          </a:p>
          <a:p>
            <a:r>
              <a:rPr lang="en-US" altLang="zh-CN" sz="1400" dirty="0"/>
              <a:t>%k	</a:t>
            </a:r>
            <a:r>
              <a:rPr lang="zh-CN" altLang="en-US" sz="1400" dirty="0"/>
              <a:t>小时 </a:t>
            </a:r>
            <a:r>
              <a:rPr lang="en-US" altLang="zh-CN" sz="1400" dirty="0"/>
              <a:t>(0-23)</a:t>
            </a:r>
          </a:p>
          <a:p>
            <a:r>
              <a:rPr lang="en-US" altLang="zh-CN" sz="1400" dirty="0"/>
              <a:t>%l	</a:t>
            </a:r>
            <a:r>
              <a:rPr lang="zh-CN" altLang="en-US" sz="1400" dirty="0"/>
              <a:t>小时 </a:t>
            </a:r>
            <a:r>
              <a:rPr lang="en-US" altLang="zh-CN" sz="1400" dirty="0"/>
              <a:t>(1-12)</a:t>
            </a:r>
          </a:p>
          <a:p>
            <a:endParaRPr lang="zh-CN" altLang="en-US" sz="1400" dirty="0"/>
          </a:p>
        </p:txBody>
      </p:sp>
      <p:sp>
        <p:nvSpPr>
          <p:cNvPr id="16" name="文本框 15">
            <a:extLst>
              <a:ext uri="{FF2B5EF4-FFF2-40B4-BE49-F238E27FC236}">
                <a16:creationId xmlns:a16="http://schemas.microsoft.com/office/drawing/2014/main" id="{CF0D1B0E-5132-4577-8A21-B7CD3ED3A110}"/>
              </a:ext>
            </a:extLst>
          </p:cNvPr>
          <p:cNvSpPr txBox="1"/>
          <p:nvPr/>
        </p:nvSpPr>
        <p:spPr>
          <a:xfrm>
            <a:off x="5636315" y="2053897"/>
            <a:ext cx="6094602" cy="3754874"/>
          </a:xfrm>
          <a:prstGeom prst="rect">
            <a:avLst/>
          </a:prstGeom>
          <a:noFill/>
        </p:spPr>
        <p:txBody>
          <a:bodyPr wrap="square">
            <a:spAutoFit/>
          </a:bodyPr>
          <a:lstStyle/>
          <a:p>
            <a:r>
              <a:rPr lang="en-US" altLang="zh-CN" sz="1400" dirty="0"/>
              <a:t>%M	</a:t>
            </a:r>
            <a:r>
              <a:rPr lang="zh-CN" altLang="en-US" sz="1400" dirty="0"/>
              <a:t>月名</a:t>
            </a:r>
          </a:p>
          <a:p>
            <a:r>
              <a:rPr lang="en-US" altLang="zh-CN" sz="1400" dirty="0"/>
              <a:t>%m	</a:t>
            </a:r>
            <a:r>
              <a:rPr lang="zh-CN" altLang="en-US" sz="1400" dirty="0"/>
              <a:t>月，数值</a:t>
            </a:r>
            <a:r>
              <a:rPr lang="en-US" altLang="zh-CN" sz="1400" dirty="0"/>
              <a:t>(00-12)</a:t>
            </a:r>
          </a:p>
          <a:p>
            <a:r>
              <a:rPr lang="en-US" altLang="zh-CN" sz="1400" dirty="0"/>
              <a:t>%p	AM </a:t>
            </a:r>
            <a:r>
              <a:rPr lang="zh-CN" altLang="en-US" sz="1400" dirty="0"/>
              <a:t>或 </a:t>
            </a:r>
            <a:r>
              <a:rPr lang="en-US" altLang="zh-CN" sz="1400" dirty="0"/>
              <a:t>PM</a:t>
            </a:r>
          </a:p>
          <a:p>
            <a:r>
              <a:rPr lang="en-US" altLang="zh-CN" sz="1400" dirty="0"/>
              <a:t>%r	</a:t>
            </a:r>
            <a:r>
              <a:rPr lang="zh-CN" altLang="en-US" sz="1400" dirty="0"/>
              <a:t>时间，</a:t>
            </a:r>
            <a:r>
              <a:rPr lang="en-US" altLang="zh-CN" sz="1400" dirty="0"/>
              <a:t>12-</a:t>
            </a:r>
            <a:r>
              <a:rPr lang="zh-CN" altLang="en-US" sz="1400" dirty="0"/>
              <a:t>小时（</a:t>
            </a:r>
            <a:r>
              <a:rPr lang="en-US" altLang="zh-CN" sz="1400" dirty="0" err="1"/>
              <a:t>hh:mm:ss</a:t>
            </a:r>
            <a:r>
              <a:rPr lang="en-US" altLang="zh-CN" sz="1400" dirty="0"/>
              <a:t> AM </a:t>
            </a:r>
            <a:r>
              <a:rPr lang="zh-CN" altLang="en-US" sz="1400" dirty="0"/>
              <a:t>或 </a:t>
            </a:r>
            <a:r>
              <a:rPr lang="en-US" altLang="zh-CN" sz="1400" dirty="0"/>
              <a:t>PM</a:t>
            </a:r>
            <a:r>
              <a:rPr lang="zh-CN" altLang="en-US" sz="1400" dirty="0"/>
              <a:t>）</a:t>
            </a:r>
          </a:p>
          <a:p>
            <a:r>
              <a:rPr lang="en-US" altLang="zh-CN" sz="1400" dirty="0"/>
              <a:t>%S	</a:t>
            </a:r>
            <a:r>
              <a:rPr lang="zh-CN" altLang="en-US" sz="1400" dirty="0"/>
              <a:t>秒</a:t>
            </a:r>
            <a:r>
              <a:rPr lang="en-US" altLang="zh-CN" sz="1400" dirty="0"/>
              <a:t>(00-59)</a:t>
            </a:r>
          </a:p>
          <a:p>
            <a:r>
              <a:rPr lang="en-US" altLang="zh-CN" sz="1400" dirty="0"/>
              <a:t>%s	</a:t>
            </a:r>
            <a:r>
              <a:rPr lang="zh-CN" altLang="en-US" sz="1400" dirty="0"/>
              <a:t>秒</a:t>
            </a:r>
            <a:r>
              <a:rPr lang="en-US" altLang="zh-CN" sz="1400" dirty="0"/>
              <a:t>(00-59)</a:t>
            </a:r>
          </a:p>
          <a:p>
            <a:r>
              <a:rPr lang="en-US" altLang="zh-CN" sz="1400" dirty="0"/>
              <a:t>%T	</a:t>
            </a:r>
            <a:r>
              <a:rPr lang="zh-CN" altLang="en-US" sz="1400" dirty="0"/>
              <a:t>时间</a:t>
            </a:r>
            <a:r>
              <a:rPr lang="en-US" altLang="zh-CN" sz="1400" dirty="0"/>
              <a:t>, 24-</a:t>
            </a:r>
            <a:r>
              <a:rPr lang="zh-CN" altLang="en-US" sz="1400" dirty="0"/>
              <a:t>小时 </a:t>
            </a:r>
            <a:r>
              <a:rPr lang="en-US" altLang="zh-CN" sz="1400" dirty="0"/>
              <a:t>(</a:t>
            </a:r>
            <a:r>
              <a:rPr lang="en-US" altLang="zh-CN" sz="1400" dirty="0" err="1"/>
              <a:t>hh:mm:ss</a:t>
            </a:r>
            <a:r>
              <a:rPr lang="en-US" altLang="zh-CN" sz="1400" dirty="0"/>
              <a:t>)</a:t>
            </a:r>
          </a:p>
          <a:p>
            <a:r>
              <a:rPr lang="en-US" altLang="zh-CN" sz="1400" dirty="0"/>
              <a:t>%U	</a:t>
            </a:r>
            <a:r>
              <a:rPr lang="zh-CN" altLang="en-US" sz="1400" dirty="0"/>
              <a:t>周 </a:t>
            </a:r>
            <a:r>
              <a:rPr lang="en-US" altLang="zh-CN" sz="1400" dirty="0"/>
              <a:t>(00-53) </a:t>
            </a:r>
            <a:r>
              <a:rPr lang="zh-CN" altLang="en-US" sz="1400" dirty="0"/>
              <a:t>星期日是一周的第一天</a:t>
            </a:r>
          </a:p>
          <a:p>
            <a:r>
              <a:rPr lang="en-US" altLang="zh-CN" sz="1400" dirty="0"/>
              <a:t>%u	</a:t>
            </a:r>
            <a:r>
              <a:rPr lang="zh-CN" altLang="en-US" sz="1400" dirty="0"/>
              <a:t>周 </a:t>
            </a:r>
            <a:r>
              <a:rPr lang="en-US" altLang="zh-CN" sz="1400" dirty="0"/>
              <a:t>(00-53) </a:t>
            </a:r>
            <a:r>
              <a:rPr lang="zh-CN" altLang="en-US" sz="1400" dirty="0"/>
              <a:t>星期一是一周的第一天</a:t>
            </a:r>
          </a:p>
          <a:p>
            <a:r>
              <a:rPr lang="en-US" altLang="zh-CN" sz="1400" dirty="0"/>
              <a:t>%V	</a:t>
            </a:r>
            <a:r>
              <a:rPr lang="zh-CN" altLang="en-US" sz="1400" dirty="0"/>
              <a:t>周 </a:t>
            </a:r>
            <a:r>
              <a:rPr lang="en-US" altLang="zh-CN" sz="1400" dirty="0"/>
              <a:t>(01-53) </a:t>
            </a:r>
            <a:r>
              <a:rPr lang="zh-CN" altLang="en-US" sz="1400" dirty="0"/>
              <a:t>星期日是一周的第一天，与 </a:t>
            </a:r>
            <a:r>
              <a:rPr lang="en-US" altLang="zh-CN" sz="1400" dirty="0"/>
              <a:t>%X </a:t>
            </a:r>
            <a:r>
              <a:rPr lang="zh-CN" altLang="en-US" sz="1400" dirty="0"/>
              <a:t>使用</a:t>
            </a:r>
          </a:p>
          <a:p>
            <a:r>
              <a:rPr lang="en-US" altLang="zh-CN" sz="1400" dirty="0"/>
              <a:t>%v	</a:t>
            </a:r>
            <a:r>
              <a:rPr lang="zh-CN" altLang="en-US" sz="1400" dirty="0"/>
              <a:t>周 </a:t>
            </a:r>
            <a:r>
              <a:rPr lang="en-US" altLang="zh-CN" sz="1400" dirty="0"/>
              <a:t>(01-53) </a:t>
            </a:r>
            <a:r>
              <a:rPr lang="zh-CN" altLang="en-US" sz="1400" dirty="0"/>
              <a:t>星期一是一周的第一天，与 </a:t>
            </a:r>
            <a:r>
              <a:rPr lang="en-US" altLang="zh-CN" sz="1400" dirty="0"/>
              <a:t>%x </a:t>
            </a:r>
            <a:r>
              <a:rPr lang="zh-CN" altLang="en-US" sz="1400" dirty="0"/>
              <a:t>使用</a:t>
            </a:r>
          </a:p>
          <a:p>
            <a:r>
              <a:rPr lang="en-US" altLang="zh-CN" sz="1400" dirty="0"/>
              <a:t>%W	</a:t>
            </a:r>
            <a:r>
              <a:rPr lang="zh-CN" altLang="en-US" sz="1400" dirty="0"/>
              <a:t>星期名</a:t>
            </a:r>
          </a:p>
          <a:p>
            <a:r>
              <a:rPr lang="en-US" altLang="zh-CN" sz="1400" dirty="0"/>
              <a:t>%w	</a:t>
            </a:r>
            <a:r>
              <a:rPr lang="zh-CN" altLang="en-US" sz="1400" dirty="0"/>
              <a:t>周的天 （</a:t>
            </a:r>
            <a:r>
              <a:rPr lang="en-US" altLang="zh-CN" sz="1400" dirty="0"/>
              <a:t>0=</a:t>
            </a:r>
            <a:r>
              <a:rPr lang="zh-CN" altLang="en-US" sz="1400" dirty="0"/>
              <a:t>星期日</a:t>
            </a:r>
            <a:r>
              <a:rPr lang="en-US" altLang="zh-CN" sz="1400" dirty="0"/>
              <a:t>, 6=</a:t>
            </a:r>
            <a:r>
              <a:rPr lang="zh-CN" altLang="en-US" sz="1400" dirty="0"/>
              <a:t>星期六）</a:t>
            </a:r>
          </a:p>
          <a:p>
            <a:r>
              <a:rPr lang="en-US" altLang="zh-CN" sz="1400" dirty="0"/>
              <a:t>%X	</a:t>
            </a:r>
            <a:r>
              <a:rPr lang="zh-CN" altLang="en-US" sz="1400" dirty="0"/>
              <a:t>年，其中的星期日是周的第一天，</a:t>
            </a:r>
            <a:r>
              <a:rPr lang="en-US" altLang="zh-CN" sz="1400" dirty="0"/>
              <a:t>4 </a:t>
            </a:r>
            <a:r>
              <a:rPr lang="zh-CN" altLang="en-US" sz="1400" dirty="0"/>
              <a:t>位，与 </a:t>
            </a:r>
            <a:r>
              <a:rPr lang="en-US" altLang="zh-CN" sz="1400" dirty="0"/>
              <a:t>%V </a:t>
            </a:r>
            <a:r>
              <a:rPr lang="zh-CN" altLang="en-US" sz="1400" dirty="0"/>
              <a:t>使用</a:t>
            </a:r>
          </a:p>
          <a:p>
            <a:r>
              <a:rPr lang="en-US" altLang="zh-CN" sz="1400" dirty="0"/>
              <a:t>%x	</a:t>
            </a:r>
            <a:r>
              <a:rPr lang="zh-CN" altLang="en-US" sz="1400" dirty="0"/>
              <a:t>年，其中的星期一是周的第一天，</a:t>
            </a:r>
            <a:r>
              <a:rPr lang="en-US" altLang="zh-CN" sz="1400" dirty="0"/>
              <a:t>4 </a:t>
            </a:r>
            <a:r>
              <a:rPr lang="zh-CN" altLang="en-US" sz="1400" dirty="0"/>
              <a:t>位，与 </a:t>
            </a:r>
            <a:r>
              <a:rPr lang="en-US" altLang="zh-CN" sz="1400" dirty="0"/>
              <a:t>%v </a:t>
            </a:r>
            <a:r>
              <a:rPr lang="zh-CN" altLang="en-US" sz="1400" dirty="0"/>
              <a:t>使用</a:t>
            </a:r>
          </a:p>
          <a:p>
            <a:r>
              <a:rPr lang="en-US" altLang="zh-CN" sz="1400" dirty="0"/>
              <a:t>%Y	</a:t>
            </a:r>
            <a:r>
              <a:rPr lang="zh-CN" altLang="en-US" sz="1400" dirty="0"/>
              <a:t>年，</a:t>
            </a:r>
            <a:r>
              <a:rPr lang="en-US" altLang="zh-CN" sz="1400" dirty="0"/>
              <a:t>4 </a:t>
            </a:r>
            <a:r>
              <a:rPr lang="zh-CN" altLang="en-US" sz="1400" dirty="0"/>
              <a:t>位</a:t>
            </a:r>
          </a:p>
          <a:p>
            <a:r>
              <a:rPr lang="en-US" altLang="zh-CN" sz="1400" dirty="0"/>
              <a:t>%y	</a:t>
            </a:r>
            <a:r>
              <a:rPr lang="zh-CN" altLang="en-US" sz="1400" dirty="0"/>
              <a:t>年，</a:t>
            </a:r>
            <a:r>
              <a:rPr lang="en-US" altLang="zh-CN" sz="1400" dirty="0"/>
              <a:t>2 </a:t>
            </a:r>
            <a:r>
              <a:rPr lang="zh-CN" altLang="en-US" sz="1400" dirty="0"/>
              <a:t>位</a:t>
            </a:r>
          </a:p>
        </p:txBody>
      </p:sp>
      <p:sp>
        <p:nvSpPr>
          <p:cNvPr id="18" name="文本框 17">
            <a:extLst>
              <a:ext uri="{FF2B5EF4-FFF2-40B4-BE49-F238E27FC236}">
                <a16:creationId xmlns:a16="http://schemas.microsoft.com/office/drawing/2014/main" id="{82A09DBF-D04E-48CF-B6B9-8E8F361B52EC}"/>
              </a:ext>
            </a:extLst>
          </p:cNvPr>
          <p:cNvSpPr txBox="1"/>
          <p:nvPr/>
        </p:nvSpPr>
        <p:spPr>
          <a:xfrm>
            <a:off x="5490581" y="5949612"/>
            <a:ext cx="6094602" cy="369332"/>
          </a:xfrm>
          <a:prstGeom prst="rect">
            <a:avLst/>
          </a:prstGeom>
          <a:noFill/>
        </p:spPr>
        <p:txBody>
          <a:bodyPr wrap="square">
            <a:spAutoFit/>
          </a:bodyPr>
          <a:lstStyle/>
          <a:p>
            <a:r>
              <a:rPr lang="zh-CN" altLang="en-US" dirty="0">
                <a:hlinkClick r:id="rId2"/>
              </a:rPr>
              <a:t>https://www.w3school.com.cn/sql/func_date_format.asp</a:t>
            </a:r>
            <a:r>
              <a:rPr lang="zh-CN" altLang="en-US" dirty="0"/>
              <a:t> </a:t>
            </a:r>
          </a:p>
        </p:txBody>
      </p:sp>
    </p:spTree>
    <p:extLst>
      <p:ext uri="{BB962C8B-B14F-4D97-AF65-F5344CB8AC3E}">
        <p14:creationId xmlns:p14="http://schemas.microsoft.com/office/powerpoint/2010/main" val="273371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Practice</a:t>
            </a:r>
          </a:p>
        </p:txBody>
      </p:sp>
      <p:sp>
        <p:nvSpPr>
          <p:cNvPr id="3" name="Content Placeholder 2"/>
          <p:cNvSpPr>
            <a:spLocks noGrp="1"/>
          </p:cNvSpPr>
          <p:nvPr>
            <p:ph idx="1"/>
          </p:nvPr>
        </p:nvSpPr>
        <p:spPr/>
        <p:txBody>
          <a:bodyPr>
            <a:normAutofit/>
          </a:bodyPr>
          <a:lstStyle/>
          <a:p>
            <a:r>
              <a:rPr lang="en-US" dirty="0"/>
              <a:t>Possible solution:</a:t>
            </a:r>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sz="2400" dirty="0"/>
              <a:t>Note: You can include multiple </a:t>
            </a:r>
            <a:r>
              <a:rPr lang="en-US" sz="2400" dirty="0">
                <a:solidFill>
                  <a:schemeClr val="bg1">
                    <a:lumMod val="50000"/>
                  </a:schemeClr>
                </a:solidFill>
              </a:rPr>
              <a:t>JOIN</a:t>
            </a:r>
            <a:r>
              <a:rPr lang="en-US" sz="2400" dirty="0"/>
              <a:t> statements in the FROM clause. In this case, we are joining three tables all together using two inner joins. The condition for each join statement needs to be specified respectively.</a:t>
            </a:r>
          </a:p>
          <a:p>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31</a:t>
            </a:fld>
            <a:endParaRPr lang="en-US" dirty="0"/>
          </a:p>
        </p:txBody>
      </p:sp>
      <p:sp>
        <p:nvSpPr>
          <p:cNvPr id="7" name="Rectangle 6"/>
          <p:cNvSpPr/>
          <p:nvPr/>
        </p:nvSpPr>
        <p:spPr>
          <a:xfrm>
            <a:off x="1097280" y="1894601"/>
            <a:ext cx="7746124" cy="230832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b="0" dirty="0">
                <a:solidFill>
                  <a:srgbClr val="0000FF"/>
                </a:solidFill>
                <a:effectLst/>
                <a:latin typeface="Consolas" panose="020B0609020204030204" pitchFamily="49" charset="0"/>
              </a:rPr>
              <a:t>SELECT</a:t>
            </a:r>
            <a:r>
              <a:rPr lang="en-US" altLang="zh-CN" b="0" dirty="0">
                <a:solidFill>
                  <a:srgbClr val="171717"/>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COUNT</a:t>
            </a:r>
            <a:r>
              <a:rPr lang="en-US" altLang="zh-CN" b="0" dirty="0">
                <a:solidFill>
                  <a:srgbClr val="171717"/>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AS</a:t>
            </a:r>
            <a:r>
              <a:rPr lang="en-US" altLang="zh-CN" b="0" dirty="0">
                <a:solidFill>
                  <a:srgbClr val="171717"/>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Count</a:t>
            </a:r>
            <a:r>
              <a:rPr lang="en-US" altLang="zh-CN" b="0" dirty="0">
                <a:solidFill>
                  <a:srgbClr val="171717"/>
                </a:solidFill>
                <a:effectLst/>
                <a:latin typeface="Consolas" panose="020B0609020204030204" pitchFamily="49" charset="0"/>
              </a:rPr>
              <a:t>, Gender, </a:t>
            </a:r>
          </a:p>
          <a:p>
            <a:r>
              <a:rPr lang="en-US" altLang="zh-CN" b="0" dirty="0">
                <a:solidFill>
                  <a:srgbClr val="25B864"/>
                </a:solidFill>
                <a:effectLst/>
                <a:latin typeface="Consolas" panose="020B0609020204030204" pitchFamily="49" charset="0"/>
              </a:rPr>
              <a:t>DATE_FORMAT</a:t>
            </a:r>
            <a:r>
              <a:rPr lang="en-US" altLang="zh-CN" b="0" dirty="0">
                <a:solidFill>
                  <a:srgbClr val="171717"/>
                </a:solidFill>
                <a:effectLst/>
                <a:latin typeface="Consolas" panose="020B0609020204030204" pitchFamily="49" charset="0"/>
              </a:rPr>
              <a:t>(</a:t>
            </a:r>
            <a:r>
              <a:rPr lang="en-US" altLang="zh-CN" b="0" dirty="0" err="1">
                <a:solidFill>
                  <a:srgbClr val="171717"/>
                </a:solidFill>
                <a:effectLst/>
                <a:latin typeface="Consolas" panose="020B0609020204030204" pitchFamily="49" charset="0"/>
              </a:rPr>
              <a:t>w.Date</a:t>
            </a:r>
            <a:r>
              <a:rPr lang="en-US" altLang="zh-CN" b="0" dirty="0">
                <a:solidFill>
                  <a:srgbClr val="171717"/>
                </a:solidFill>
                <a:effectLst/>
                <a:latin typeface="Consolas" panose="020B0609020204030204" pitchFamily="49" charset="0"/>
              </a:rPr>
              <a:t>, </a:t>
            </a:r>
            <a:r>
              <a:rPr lang="en-US" altLang="zh-CN" b="0" dirty="0">
                <a:solidFill>
                  <a:srgbClr val="AA1111"/>
                </a:solidFill>
                <a:effectLst/>
                <a:latin typeface="Consolas" panose="020B0609020204030204" pitchFamily="49" charset="0"/>
              </a:rPr>
              <a:t>'%W'</a:t>
            </a:r>
            <a:r>
              <a:rPr lang="en-US" altLang="zh-CN" b="0" dirty="0">
                <a:solidFill>
                  <a:srgbClr val="171717"/>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AS</a:t>
            </a:r>
            <a:r>
              <a:rPr lang="en-US" altLang="zh-CN" b="0" dirty="0">
                <a:solidFill>
                  <a:srgbClr val="171717"/>
                </a:solidFill>
                <a:effectLst/>
                <a:latin typeface="Consolas" panose="020B0609020204030204" pitchFamily="49" charset="0"/>
              </a:rPr>
              <a:t> </a:t>
            </a:r>
            <a:r>
              <a:rPr lang="en-US" altLang="zh-CN" b="0" dirty="0" err="1">
                <a:solidFill>
                  <a:srgbClr val="25B864"/>
                </a:solidFill>
                <a:effectLst/>
                <a:latin typeface="Consolas" panose="020B0609020204030204" pitchFamily="49" charset="0"/>
              </a:rPr>
              <a:t>DayOfWeek</a:t>
            </a:r>
            <a:endParaRPr lang="en-US" altLang="zh-CN" b="0" dirty="0">
              <a:solidFill>
                <a:srgbClr val="171717"/>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FROM</a:t>
            </a:r>
            <a:r>
              <a:rPr lang="en-US" altLang="zh-CN" b="0" dirty="0">
                <a:solidFill>
                  <a:srgbClr val="171717"/>
                </a:solidFill>
                <a:effectLst/>
                <a:latin typeface="Consolas" panose="020B0609020204030204" pitchFamily="49" charset="0"/>
              </a:rPr>
              <a:t> Cyclists </a:t>
            </a:r>
            <a:r>
              <a:rPr lang="en-US" altLang="zh-CN" b="0" dirty="0">
                <a:solidFill>
                  <a:srgbClr val="0000FF"/>
                </a:solidFill>
                <a:effectLst/>
                <a:latin typeface="Consolas" panose="020B0609020204030204" pitchFamily="49" charset="0"/>
              </a:rPr>
              <a:t>AS</a:t>
            </a:r>
            <a:r>
              <a:rPr lang="en-US" altLang="zh-CN" b="0" dirty="0">
                <a:solidFill>
                  <a:srgbClr val="171717"/>
                </a:solidFill>
                <a:effectLst/>
                <a:latin typeface="Consolas" panose="020B0609020204030204" pitchFamily="49" charset="0"/>
              </a:rPr>
              <a:t> c </a:t>
            </a:r>
          </a:p>
          <a:p>
            <a:r>
              <a:rPr lang="en-US" altLang="zh-CN" b="0" dirty="0">
                <a:solidFill>
                  <a:srgbClr val="0000FF"/>
                </a:solidFill>
                <a:effectLst/>
                <a:latin typeface="Consolas" panose="020B0609020204030204" pitchFamily="49" charset="0"/>
              </a:rPr>
              <a:t>JOIN</a:t>
            </a:r>
            <a:r>
              <a:rPr lang="en-US" altLang="zh-CN" b="0" dirty="0">
                <a:solidFill>
                  <a:srgbClr val="171717"/>
                </a:solidFill>
                <a:effectLst/>
                <a:latin typeface="Consolas" panose="020B0609020204030204" pitchFamily="49" charset="0"/>
              </a:rPr>
              <a:t> Locations </a:t>
            </a:r>
            <a:r>
              <a:rPr lang="en-US" altLang="zh-CN" b="0" dirty="0">
                <a:solidFill>
                  <a:srgbClr val="0000FF"/>
                </a:solidFill>
                <a:effectLst/>
                <a:latin typeface="Consolas" panose="020B0609020204030204" pitchFamily="49" charset="0"/>
              </a:rPr>
              <a:t>AS</a:t>
            </a:r>
            <a:r>
              <a:rPr lang="en-US" altLang="zh-CN" b="0" dirty="0">
                <a:solidFill>
                  <a:srgbClr val="171717"/>
                </a:solidFill>
                <a:effectLst/>
                <a:latin typeface="Consolas" panose="020B0609020204030204" pitchFamily="49" charset="0"/>
              </a:rPr>
              <a:t> l </a:t>
            </a:r>
            <a:r>
              <a:rPr lang="en-US" altLang="zh-CN" b="0" dirty="0">
                <a:solidFill>
                  <a:srgbClr val="0000FF"/>
                </a:solidFill>
                <a:effectLst/>
                <a:latin typeface="Consolas" panose="020B0609020204030204" pitchFamily="49" charset="0"/>
              </a:rPr>
              <a:t>ON</a:t>
            </a:r>
            <a:r>
              <a:rPr lang="en-US" altLang="zh-CN" b="0" dirty="0">
                <a:solidFill>
                  <a:srgbClr val="171717"/>
                </a:solidFill>
                <a:effectLst/>
                <a:latin typeface="Consolas" panose="020B0609020204030204" pitchFamily="49" charset="0"/>
              </a:rPr>
              <a:t> </a:t>
            </a:r>
            <a:r>
              <a:rPr lang="en-US" altLang="zh-CN" b="0" dirty="0" err="1">
                <a:solidFill>
                  <a:srgbClr val="171717"/>
                </a:solidFill>
                <a:effectLst/>
                <a:latin typeface="Consolas" panose="020B0609020204030204" pitchFamily="49" charset="0"/>
              </a:rPr>
              <a:t>c.LocationID</a:t>
            </a:r>
            <a:r>
              <a:rPr lang="en-US" altLang="zh-CN" b="0" dirty="0">
                <a:solidFill>
                  <a:srgbClr val="171717"/>
                </a:solidFill>
                <a:effectLst/>
                <a:latin typeface="Consolas" panose="020B0609020204030204" pitchFamily="49" charset="0"/>
              </a:rPr>
              <a:t> </a:t>
            </a:r>
            <a:r>
              <a:rPr lang="en-US" altLang="zh-CN" b="0" dirty="0">
                <a:solidFill>
                  <a:srgbClr val="778899"/>
                </a:solidFill>
                <a:effectLst/>
                <a:latin typeface="Consolas" panose="020B0609020204030204" pitchFamily="49" charset="0"/>
              </a:rPr>
              <a:t>=</a:t>
            </a:r>
            <a:r>
              <a:rPr lang="en-US" altLang="zh-CN" b="0" dirty="0">
                <a:solidFill>
                  <a:srgbClr val="171717"/>
                </a:solidFill>
                <a:effectLst/>
                <a:latin typeface="Consolas" panose="020B0609020204030204" pitchFamily="49" charset="0"/>
              </a:rPr>
              <a:t> </a:t>
            </a:r>
            <a:r>
              <a:rPr lang="en-US" altLang="zh-CN" b="0" dirty="0" err="1">
                <a:solidFill>
                  <a:srgbClr val="171717"/>
                </a:solidFill>
                <a:effectLst/>
                <a:latin typeface="Consolas" panose="020B0609020204030204" pitchFamily="49" charset="0"/>
              </a:rPr>
              <a:t>l.LocationID</a:t>
            </a:r>
            <a:endParaRPr lang="en-US" altLang="zh-CN" b="0" dirty="0">
              <a:solidFill>
                <a:srgbClr val="171717"/>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JOIN</a:t>
            </a:r>
            <a:r>
              <a:rPr lang="en-US" altLang="zh-CN" b="0" dirty="0">
                <a:solidFill>
                  <a:srgbClr val="171717"/>
                </a:solidFill>
                <a:effectLst/>
                <a:latin typeface="Consolas" panose="020B0609020204030204" pitchFamily="49" charset="0"/>
              </a:rPr>
              <a:t> Weather </a:t>
            </a:r>
            <a:r>
              <a:rPr lang="en-US" altLang="zh-CN" b="0" dirty="0">
                <a:solidFill>
                  <a:srgbClr val="0000FF"/>
                </a:solidFill>
                <a:effectLst/>
                <a:latin typeface="Consolas" panose="020B0609020204030204" pitchFamily="49" charset="0"/>
              </a:rPr>
              <a:t>AS</a:t>
            </a:r>
            <a:r>
              <a:rPr lang="en-US" altLang="zh-CN" b="0" dirty="0">
                <a:solidFill>
                  <a:srgbClr val="171717"/>
                </a:solidFill>
                <a:effectLst/>
                <a:latin typeface="Consolas" panose="020B0609020204030204" pitchFamily="49" charset="0"/>
              </a:rPr>
              <a:t> w </a:t>
            </a:r>
            <a:r>
              <a:rPr lang="en-US" altLang="zh-CN" b="0" dirty="0">
                <a:solidFill>
                  <a:srgbClr val="0000FF"/>
                </a:solidFill>
                <a:effectLst/>
                <a:latin typeface="Consolas" panose="020B0609020204030204" pitchFamily="49" charset="0"/>
              </a:rPr>
              <a:t>ON</a:t>
            </a:r>
            <a:r>
              <a:rPr lang="en-US" altLang="zh-CN" b="0" dirty="0">
                <a:solidFill>
                  <a:srgbClr val="171717"/>
                </a:solidFill>
                <a:effectLst/>
                <a:latin typeface="Consolas" panose="020B0609020204030204" pitchFamily="49" charset="0"/>
              </a:rPr>
              <a:t> </a:t>
            </a:r>
            <a:r>
              <a:rPr lang="en-US" altLang="zh-CN" b="0" dirty="0" err="1">
                <a:solidFill>
                  <a:srgbClr val="171717"/>
                </a:solidFill>
                <a:effectLst/>
                <a:latin typeface="Consolas" panose="020B0609020204030204" pitchFamily="49" charset="0"/>
              </a:rPr>
              <a:t>l.Date</a:t>
            </a:r>
            <a:r>
              <a:rPr lang="en-US" altLang="zh-CN" b="0" dirty="0">
                <a:solidFill>
                  <a:srgbClr val="171717"/>
                </a:solidFill>
                <a:effectLst/>
                <a:latin typeface="Consolas" panose="020B0609020204030204" pitchFamily="49" charset="0"/>
              </a:rPr>
              <a:t> </a:t>
            </a:r>
            <a:r>
              <a:rPr lang="en-US" altLang="zh-CN" b="0" dirty="0">
                <a:solidFill>
                  <a:srgbClr val="778899"/>
                </a:solidFill>
                <a:effectLst/>
                <a:latin typeface="Consolas" panose="020B0609020204030204" pitchFamily="49" charset="0"/>
              </a:rPr>
              <a:t>=</a:t>
            </a:r>
            <a:r>
              <a:rPr lang="en-US" altLang="zh-CN" b="0" dirty="0">
                <a:solidFill>
                  <a:srgbClr val="171717"/>
                </a:solidFill>
                <a:effectLst/>
                <a:latin typeface="Consolas" panose="020B0609020204030204" pitchFamily="49" charset="0"/>
              </a:rPr>
              <a:t> </a:t>
            </a:r>
            <a:r>
              <a:rPr lang="en-US" altLang="zh-CN" b="0" dirty="0" err="1">
                <a:solidFill>
                  <a:srgbClr val="171717"/>
                </a:solidFill>
                <a:effectLst/>
                <a:latin typeface="Consolas" panose="020B0609020204030204" pitchFamily="49" charset="0"/>
              </a:rPr>
              <a:t>w.Date</a:t>
            </a:r>
            <a:r>
              <a:rPr lang="en-US" altLang="zh-CN" b="0" dirty="0">
                <a:solidFill>
                  <a:srgbClr val="171717"/>
                </a:solidFill>
                <a:effectLst/>
                <a:latin typeface="Consolas" panose="020B0609020204030204" pitchFamily="49" charset="0"/>
              </a:rPr>
              <a:t> </a:t>
            </a:r>
          </a:p>
          <a:p>
            <a:r>
              <a:rPr lang="en-US" altLang="zh-CN" b="0" dirty="0">
                <a:solidFill>
                  <a:srgbClr val="0000FF"/>
                </a:solidFill>
                <a:effectLst/>
                <a:latin typeface="Consolas" panose="020B0609020204030204" pitchFamily="49" charset="0"/>
              </a:rPr>
              <a:t>WHERE</a:t>
            </a:r>
            <a:r>
              <a:rPr lang="en-US" altLang="zh-CN" b="0" dirty="0">
                <a:solidFill>
                  <a:srgbClr val="171717"/>
                </a:solidFill>
                <a:effectLst/>
                <a:latin typeface="Consolas" panose="020B0609020204030204" pitchFamily="49" charset="0"/>
              </a:rPr>
              <a:t> </a:t>
            </a:r>
            <a:r>
              <a:rPr lang="en-US" altLang="zh-CN" b="0" dirty="0" err="1">
                <a:solidFill>
                  <a:srgbClr val="171717"/>
                </a:solidFill>
                <a:effectLst/>
                <a:latin typeface="Consolas" panose="020B0609020204030204" pitchFamily="49" charset="0"/>
              </a:rPr>
              <a:t>w.MinTemp</a:t>
            </a:r>
            <a:r>
              <a:rPr lang="en-US" altLang="zh-CN" b="0" dirty="0">
                <a:solidFill>
                  <a:srgbClr val="171717"/>
                </a:solidFill>
                <a:effectLst/>
                <a:latin typeface="Consolas" panose="020B0609020204030204" pitchFamily="49" charset="0"/>
              </a:rPr>
              <a:t> </a:t>
            </a:r>
            <a:r>
              <a:rPr lang="en-US" altLang="zh-CN" b="0" dirty="0">
                <a:solidFill>
                  <a:srgbClr val="778899"/>
                </a:solidFill>
                <a:effectLst/>
                <a:latin typeface="Consolas" panose="020B0609020204030204" pitchFamily="49" charset="0"/>
              </a:rPr>
              <a:t>&lt;</a:t>
            </a:r>
            <a:r>
              <a:rPr lang="en-US" altLang="zh-CN" b="0" dirty="0">
                <a:solidFill>
                  <a:srgbClr val="171717"/>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12</a:t>
            </a:r>
            <a:endParaRPr lang="en-US" altLang="zh-CN" b="0" dirty="0">
              <a:solidFill>
                <a:srgbClr val="171717"/>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GROUP</a:t>
            </a:r>
            <a:r>
              <a:rPr lang="en-US" altLang="zh-CN" b="0" dirty="0">
                <a:solidFill>
                  <a:srgbClr val="171717"/>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BY</a:t>
            </a:r>
            <a:r>
              <a:rPr lang="en-US" altLang="zh-CN" b="0" dirty="0">
                <a:solidFill>
                  <a:srgbClr val="171717"/>
                </a:solidFill>
                <a:effectLst/>
                <a:latin typeface="Consolas" panose="020B0609020204030204" pitchFamily="49" charset="0"/>
              </a:rPr>
              <a:t> </a:t>
            </a:r>
            <a:r>
              <a:rPr lang="en-US" altLang="zh-CN" b="0" dirty="0" err="1">
                <a:solidFill>
                  <a:srgbClr val="25B864"/>
                </a:solidFill>
                <a:effectLst/>
                <a:latin typeface="Consolas" panose="020B0609020204030204" pitchFamily="49" charset="0"/>
              </a:rPr>
              <a:t>DayOfWeek</a:t>
            </a:r>
            <a:r>
              <a:rPr lang="en-US" altLang="zh-CN" b="0" dirty="0">
                <a:solidFill>
                  <a:srgbClr val="171717"/>
                </a:solidFill>
                <a:effectLst/>
                <a:latin typeface="Consolas" panose="020B0609020204030204" pitchFamily="49" charset="0"/>
              </a:rPr>
              <a:t>, Gender</a:t>
            </a:r>
          </a:p>
          <a:p>
            <a:r>
              <a:rPr lang="en-US" altLang="zh-CN" b="0" dirty="0">
                <a:solidFill>
                  <a:srgbClr val="0000FF"/>
                </a:solidFill>
                <a:effectLst/>
                <a:latin typeface="Consolas" panose="020B0609020204030204" pitchFamily="49" charset="0"/>
              </a:rPr>
              <a:t>ORDER</a:t>
            </a:r>
            <a:r>
              <a:rPr lang="en-US" altLang="zh-CN" b="0" dirty="0">
                <a:solidFill>
                  <a:srgbClr val="171717"/>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BY</a:t>
            </a:r>
            <a:r>
              <a:rPr lang="en-US" altLang="zh-CN" b="0" dirty="0">
                <a:solidFill>
                  <a:srgbClr val="171717"/>
                </a:solidFill>
                <a:effectLst/>
                <a:latin typeface="Consolas" panose="020B0609020204030204" pitchFamily="49" charset="0"/>
              </a:rPr>
              <a:t> </a:t>
            </a:r>
            <a:r>
              <a:rPr lang="en-US" altLang="zh-CN" b="0" dirty="0" err="1">
                <a:solidFill>
                  <a:srgbClr val="25B864"/>
                </a:solidFill>
                <a:effectLst/>
                <a:latin typeface="Consolas" panose="020B0609020204030204" pitchFamily="49" charset="0"/>
              </a:rPr>
              <a:t>DayOfWeek</a:t>
            </a:r>
            <a:r>
              <a:rPr lang="en-US" altLang="zh-CN" b="0" dirty="0">
                <a:solidFill>
                  <a:srgbClr val="171717"/>
                </a:solidFill>
                <a:effectLst/>
                <a:latin typeface="Consolas" panose="020B0609020204030204" pitchFamily="49" charset="0"/>
              </a:rPr>
              <a:t>, Gender</a:t>
            </a:r>
          </a:p>
        </p:txBody>
      </p:sp>
    </p:spTree>
    <p:extLst>
      <p:ext uri="{BB962C8B-B14F-4D97-AF65-F5344CB8AC3E}">
        <p14:creationId xmlns:p14="http://schemas.microsoft.com/office/powerpoint/2010/main" val="649044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Practice</a:t>
            </a:r>
          </a:p>
        </p:txBody>
      </p:sp>
      <p:sp>
        <p:nvSpPr>
          <p:cNvPr id="3" name="Content Placeholder 2"/>
          <p:cNvSpPr>
            <a:spLocks noGrp="1"/>
          </p:cNvSpPr>
          <p:nvPr>
            <p:ph idx="1"/>
          </p:nvPr>
        </p:nvSpPr>
        <p:spPr>
          <a:xfrm>
            <a:off x="1097280" y="1222767"/>
            <a:ext cx="10058400" cy="5237018"/>
          </a:xfrm>
        </p:spPr>
        <p:txBody>
          <a:bodyPr>
            <a:normAutofit/>
          </a:bodyPr>
          <a:lstStyle/>
          <a:p>
            <a:r>
              <a:rPr lang="en-US" dirty="0">
                <a:solidFill>
                  <a:srgbClr val="0070C0"/>
                </a:solidFill>
              </a:rPr>
              <a:t>Question: For each road segment, what is the fraction of cyclists using helmets for each gender?</a:t>
            </a:r>
          </a:p>
          <a:p>
            <a:endParaRPr lang="en-US" dirty="0">
              <a:solidFill>
                <a:srgbClr val="0070C0"/>
              </a:solidFill>
            </a:endParaRPr>
          </a:p>
          <a:p>
            <a:r>
              <a:rPr lang="en-US" dirty="0"/>
              <a:t>Tips:</a:t>
            </a:r>
          </a:p>
          <a:p>
            <a:pPr lvl="1"/>
            <a:r>
              <a:rPr lang="en-US" dirty="0"/>
              <a:t>To estimate the fraction of cyclists for each road segment and gender we need an overall count of cyclist as well as a helmet user count. </a:t>
            </a:r>
          </a:p>
          <a:p>
            <a:pPr lvl="1"/>
            <a:r>
              <a:rPr lang="en-US" dirty="0"/>
              <a:t>This will likely require two queries, both are not very complicated.</a:t>
            </a:r>
          </a:p>
          <a:p>
            <a:pPr lvl="1"/>
            <a:r>
              <a:rPr lang="en-US" dirty="0"/>
              <a:t>Let’s try develop these two queries first.</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72128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Practice</a:t>
            </a:r>
          </a:p>
        </p:txBody>
      </p:sp>
      <p:sp>
        <p:nvSpPr>
          <p:cNvPr id="3" name="Content Placeholder 2"/>
          <p:cNvSpPr>
            <a:spLocks noGrp="1"/>
          </p:cNvSpPr>
          <p:nvPr>
            <p:ph idx="1"/>
          </p:nvPr>
        </p:nvSpPr>
        <p:spPr>
          <a:xfrm>
            <a:off x="1097280" y="1222767"/>
            <a:ext cx="10058400" cy="5356709"/>
          </a:xfrm>
        </p:spPr>
        <p:txBody>
          <a:bodyPr>
            <a:normAutofit/>
          </a:bodyPr>
          <a:lstStyle/>
          <a:p>
            <a:pPr lvl="1"/>
            <a:r>
              <a:rPr lang="en-US" dirty="0"/>
              <a:t>First, try writing a query to return the overall count for each gender in each road segment.</a:t>
            </a:r>
          </a:p>
          <a:p>
            <a:pPr lvl="1"/>
            <a:endParaRPr lang="en-US" dirty="0"/>
          </a:p>
          <a:p>
            <a:pPr lvl="1"/>
            <a:endParaRPr lang="en-US" dirty="0"/>
          </a:p>
          <a:p>
            <a:pPr lvl="1"/>
            <a:endParaRPr lang="en-US" dirty="0"/>
          </a:p>
          <a:p>
            <a:pPr lvl="1"/>
            <a:r>
              <a:rPr lang="en-US" dirty="0"/>
              <a:t>Then, write another query to calculate the helmet users for each gender in each road segment</a:t>
            </a:r>
          </a:p>
          <a:p>
            <a:pPr lvl="1"/>
            <a:endParaRPr lang="en-US" dirty="0"/>
          </a:p>
          <a:p>
            <a:pPr lvl="1"/>
            <a:endParaRPr lang="en-US" dirty="0"/>
          </a:p>
          <a:p>
            <a:pPr lvl="1"/>
            <a:endParaRPr lang="en-US" dirty="0"/>
          </a:p>
          <a:p>
            <a:pPr lvl="1"/>
            <a:endParaRPr lang="en-US" dirty="0"/>
          </a:p>
          <a:p>
            <a:pPr lvl="1"/>
            <a:r>
              <a:rPr lang="en-US" dirty="0"/>
              <a:t>If we can somehow combine the results from these two queries, we will be able to calculate the helmet user fractions.</a:t>
            </a:r>
          </a:p>
          <a:p>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33</a:t>
            </a:fld>
            <a:endParaRPr lang="en-US" dirty="0"/>
          </a:p>
        </p:txBody>
      </p:sp>
      <p:sp>
        <p:nvSpPr>
          <p:cNvPr id="7" name="Rectangle 6"/>
          <p:cNvSpPr/>
          <p:nvPr/>
        </p:nvSpPr>
        <p:spPr>
          <a:xfrm>
            <a:off x="1465142" y="1960734"/>
            <a:ext cx="6096000" cy="1200329"/>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TotCount</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Road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Gender</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Cyclists</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Locations</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l</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LocationID</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l</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LocationID</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GROUP</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Road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Gender</a:t>
            </a:r>
          </a:p>
        </p:txBody>
      </p:sp>
      <p:sp>
        <p:nvSpPr>
          <p:cNvPr id="8" name="Rectangle 7"/>
          <p:cNvSpPr/>
          <p:nvPr/>
        </p:nvSpPr>
        <p:spPr>
          <a:xfrm>
            <a:off x="1465142" y="3972600"/>
            <a:ext cx="6096000" cy="1477328"/>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HelmetCount</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Road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Gender</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Cyclists</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Locations</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l</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LocationID</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l</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LocationID</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Helmet</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'yes'</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GROUP</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Road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Gender</a:t>
            </a:r>
          </a:p>
        </p:txBody>
      </p:sp>
    </p:spTree>
    <p:extLst>
      <p:ext uri="{BB962C8B-B14F-4D97-AF65-F5344CB8AC3E}">
        <p14:creationId xmlns:p14="http://schemas.microsoft.com/office/powerpoint/2010/main" val="1248579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Practice</a:t>
            </a:r>
          </a:p>
        </p:txBody>
      </p:sp>
      <p:sp>
        <p:nvSpPr>
          <p:cNvPr id="3" name="Content Placeholder 2"/>
          <p:cNvSpPr>
            <a:spLocks noGrp="1"/>
          </p:cNvSpPr>
          <p:nvPr>
            <p:ph idx="1"/>
          </p:nvPr>
        </p:nvSpPr>
        <p:spPr/>
        <p:txBody>
          <a:bodyPr/>
          <a:lstStyle/>
          <a:p>
            <a:pPr lvl="1"/>
            <a:r>
              <a:rPr lang="en-US" dirty="0"/>
              <a:t>There are multiple ways that we can combine the results from the previous two queries. We may change one query into a subquery and use the other as the outer query, or we can make use of views or temporary tables.</a:t>
            </a:r>
          </a:p>
          <a:p>
            <a:pPr lvl="1"/>
            <a:endParaRPr lang="en-US" dirty="0"/>
          </a:p>
          <a:p>
            <a:pPr lvl="1"/>
            <a:r>
              <a:rPr lang="en-US" dirty="0"/>
              <a:t>Try develop a subquery to calculate the helmet user fractions.</a:t>
            </a:r>
            <a:endParaRPr lang="en-US" altLang="zh-CN" dirty="0"/>
          </a:p>
          <a:p>
            <a:pPr lvl="1"/>
            <a:endParaRPr lang="en-US" dirty="0"/>
          </a:p>
          <a:p>
            <a:pPr lvl="1"/>
            <a:r>
              <a:rPr lang="en-US" dirty="0"/>
              <a:t>Note that you may not want to use the same table name in your outer query and inner query, as it can give you error because of correlated references.</a:t>
            </a:r>
          </a:p>
          <a:p>
            <a:pPr lvl="1"/>
            <a:endParaRPr lang="en-US" dirty="0"/>
          </a:p>
          <a:p>
            <a:pPr lvl="1"/>
            <a:r>
              <a:rPr lang="en-US" dirty="0"/>
              <a:t>Be careful about data types. In SQL, if you divide an integer by another integer, the result data type will also be integer (you will lose the fractional part). But if you involve a float in your calculation, the result will be a float.</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964103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Practice</a:t>
            </a:r>
          </a:p>
        </p:txBody>
      </p:sp>
      <p:sp>
        <p:nvSpPr>
          <p:cNvPr id="3" name="Content Placeholder 2"/>
          <p:cNvSpPr>
            <a:spLocks noGrp="1"/>
          </p:cNvSpPr>
          <p:nvPr>
            <p:ph idx="1"/>
          </p:nvPr>
        </p:nvSpPr>
        <p:spPr>
          <a:xfrm>
            <a:off x="1097280" y="1222768"/>
            <a:ext cx="10058400" cy="637564"/>
          </a:xfrm>
        </p:spPr>
        <p:txBody>
          <a:bodyPr/>
          <a:lstStyle/>
          <a:p>
            <a:r>
              <a:rPr lang="en-US" dirty="0"/>
              <a:t>Possible solution:</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35</a:t>
            </a:fld>
            <a:endParaRPr lang="en-US" dirty="0"/>
          </a:p>
        </p:txBody>
      </p:sp>
      <p:sp>
        <p:nvSpPr>
          <p:cNvPr id="7" name="Rectangle 6"/>
          <p:cNvSpPr/>
          <p:nvPr/>
        </p:nvSpPr>
        <p:spPr>
          <a:xfrm>
            <a:off x="1097280" y="2857158"/>
            <a:ext cx="9003161" cy="341632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l</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Road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Gender</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1.0</a:t>
            </a:r>
            <a:r>
              <a:rPr lang="en-US" dirty="0">
                <a:solidFill>
                  <a:srgbClr val="808080"/>
                </a:solidFill>
                <a:latin typeface="Consolas" panose="020B0609020204030204" pitchFamily="49" charset="0"/>
              </a:rPr>
              <a:t>/</a:t>
            </a:r>
            <a:r>
              <a:rPr lang="en-US" dirty="0">
                <a:solidFill>
                  <a:srgbClr val="FF00FF"/>
                </a:solidFill>
                <a:latin typeface="Consolas" panose="020B0609020204030204" pitchFamily="49" charset="0"/>
              </a:rPr>
              <a:t>AVG</a:t>
            </a:r>
            <a:r>
              <a:rPr lang="en-US" dirty="0">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TotCount</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'Helmet User Fraction'</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Cyclists</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Locations</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l</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LocationID</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l</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LocationID</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TotCount</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Road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Gender</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Cyclists</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cc</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Locations</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ll</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cc</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LocationID</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ll</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LocationID</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GROUP</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Road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Gender</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t</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l</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Road</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t</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Road</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AND</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Gender</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t</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Gender</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Helmet</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'yes'</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GROUP</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l</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Road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Gender</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ORDER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l</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Road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Gender</a:t>
            </a:r>
            <a:endParaRPr lang="en-US" dirty="0">
              <a:solidFill>
                <a:srgbClr val="008080"/>
              </a:solidFill>
              <a:latin typeface="Consolas" panose="020B0609020204030204" pitchFamily="49" charset="0"/>
            </a:endParaRPr>
          </a:p>
        </p:txBody>
      </p:sp>
      <p:sp>
        <p:nvSpPr>
          <p:cNvPr id="8" name="TextBox 7"/>
          <p:cNvSpPr txBox="1"/>
          <p:nvPr/>
        </p:nvSpPr>
        <p:spPr>
          <a:xfrm>
            <a:off x="1097280" y="1723473"/>
            <a:ext cx="5187773" cy="646331"/>
          </a:xfrm>
          <a:prstGeom prst="rect">
            <a:avLst/>
          </a:prstGeom>
          <a:ln w="25400">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By multiplying 1.0, I can change a integer into a float. This can help me keep the fractional part in my result.</a:t>
            </a:r>
          </a:p>
        </p:txBody>
      </p:sp>
      <p:cxnSp>
        <p:nvCxnSpPr>
          <p:cNvPr id="10" name="Straight Arrow Connector 9"/>
          <p:cNvCxnSpPr/>
          <p:nvPr/>
        </p:nvCxnSpPr>
        <p:spPr>
          <a:xfrm>
            <a:off x="3320777" y="2369804"/>
            <a:ext cx="1" cy="89425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54906" y="2470862"/>
            <a:ext cx="5900774" cy="646331"/>
          </a:xfrm>
          <a:prstGeom prst="rect">
            <a:avLst/>
          </a:prstGeom>
          <a:ln w="25400">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The average function here actually does nothing. But as I used group by, I must have some aggregation for </a:t>
            </a:r>
            <a:r>
              <a:rPr lang="en-US" dirty="0" err="1"/>
              <a:t>TotalCount</a:t>
            </a:r>
            <a:r>
              <a:rPr lang="en-US" dirty="0"/>
              <a:t>.</a:t>
            </a:r>
          </a:p>
        </p:txBody>
      </p:sp>
      <p:cxnSp>
        <p:nvCxnSpPr>
          <p:cNvPr id="14" name="Straight Arrow Connector 13"/>
          <p:cNvCxnSpPr>
            <a:stCxn id="13" idx="1"/>
          </p:cNvCxnSpPr>
          <p:nvPr/>
        </p:nvCxnSpPr>
        <p:spPr>
          <a:xfrm flipH="1">
            <a:off x="4386263" y="2794028"/>
            <a:ext cx="868643" cy="41589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859520" y="3310340"/>
            <a:ext cx="2887980" cy="923330"/>
          </a:xfrm>
          <a:prstGeom prst="rect">
            <a:avLst/>
          </a:prstGeom>
          <a:ln w="25400">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Use a string to rename the column if you want a space in your column name.</a:t>
            </a:r>
          </a:p>
        </p:txBody>
      </p:sp>
      <p:cxnSp>
        <p:nvCxnSpPr>
          <p:cNvPr id="20" name="Straight Arrow Connector 19"/>
          <p:cNvCxnSpPr>
            <a:stCxn id="19" idx="1"/>
          </p:cNvCxnSpPr>
          <p:nvPr/>
        </p:nvCxnSpPr>
        <p:spPr>
          <a:xfrm flipH="1" flipV="1">
            <a:off x="7956550" y="3448050"/>
            <a:ext cx="902970" cy="32395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812649" y="4004613"/>
            <a:ext cx="5324354" cy="1111398"/>
          </a:xfrm>
          <a:prstGeom prst="rect">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859520" y="4881643"/>
            <a:ext cx="2887980" cy="369332"/>
          </a:xfrm>
          <a:prstGeom prst="rect">
            <a:avLst/>
          </a:prstGeom>
          <a:ln w="25400">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This is the subquery.</a:t>
            </a:r>
          </a:p>
        </p:txBody>
      </p:sp>
      <p:cxnSp>
        <p:nvCxnSpPr>
          <p:cNvPr id="26" name="Straight Arrow Connector 25"/>
          <p:cNvCxnSpPr>
            <a:stCxn id="25" idx="1"/>
          </p:cNvCxnSpPr>
          <p:nvPr/>
        </p:nvCxnSpPr>
        <p:spPr>
          <a:xfrm flipH="1" flipV="1">
            <a:off x="7956550" y="4881643"/>
            <a:ext cx="902970" cy="18466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451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Practice</a:t>
            </a:r>
          </a:p>
        </p:txBody>
      </p:sp>
      <p:sp>
        <p:nvSpPr>
          <p:cNvPr id="3" name="Content Placeholder 2"/>
          <p:cNvSpPr>
            <a:spLocks noGrp="1"/>
          </p:cNvSpPr>
          <p:nvPr>
            <p:ph idx="1"/>
          </p:nvPr>
        </p:nvSpPr>
        <p:spPr>
          <a:xfrm>
            <a:off x="1097280" y="1222767"/>
            <a:ext cx="10058400" cy="917539"/>
          </a:xfrm>
        </p:spPr>
        <p:txBody>
          <a:bodyPr>
            <a:normAutofit/>
          </a:bodyPr>
          <a:lstStyle/>
          <a:p>
            <a:pPr lvl="1"/>
            <a:r>
              <a:rPr lang="en-US" dirty="0"/>
              <a:t>The previous solution may not look something readable. Can we make a better solution using views/temporary tables?</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36</a:t>
            </a:fld>
            <a:endParaRPr lang="en-US" dirty="0"/>
          </a:p>
        </p:txBody>
      </p:sp>
      <p:sp>
        <p:nvSpPr>
          <p:cNvPr id="7" name="Rectangle 6"/>
          <p:cNvSpPr/>
          <p:nvPr/>
        </p:nvSpPr>
        <p:spPr>
          <a:xfrm>
            <a:off x="5285001" y="2140306"/>
            <a:ext cx="5870679" cy="397031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a:solidFill>
                  <a:srgbClr val="0000FF"/>
                </a:solidFill>
                <a:latin typeface="Consolas" panose="020B0609020204030204" pitchFamily="49" charset="0"/>
              </a:rPr>
              <a:t>CREATE</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VIEW</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Total</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COUNT</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srgbClr val="008080"/>
                </a:solidFill>
                <a:latin typeface="Consolas" panose="020B0609020204030204" pitchFamily="49" charset="0"/>
              </a:rPr>
              <a:t>TotCount</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Road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Gender</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FROM</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Cyclists</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c</a:t>
            </a:r>
            <a:r>
              <a:rPr lang="en-US" sz="1400" dirty="0">
                <a:solidFill>
                  <a:prstClr val="black"/>
                </a:solidFill>
                <a:latin typeface="Consolas" panose="020B0609020204030204" pitchFamily="49" charset="0"/>
              </a:rPr>
              <a:t> </a:t>
            </a:r>
            <a:r>
              <a:rPr lang="en-US" sz="1400" dirty="0">
                <a:solidFill>
                  <a:srgbClr val="808080"/>
                </a:solidFill>
                <a:latin typeface="Consolas" panose="020B0609020204030204" pitchFamily="49" charset="0"/>
              </a:rPr>
              <a:t>JOIN</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Locations</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l</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ON</a:t>
            </a:r>
            <a:r>
              <a:rPr lang="en-US" sz="1400" dirty="0">
                <a:solidFill>
                  <a:prstClr val="black"/>
                </a:solidFill>
                <a:latin typeface="Consolas" panose="020B0609020204030204" pitchFamily="49" charset="0"/>
              </a:rPr>
              <a:t> </a:t>
            </a:r>
            <a:r>
              <a:rPr lang="en-US" sz="1400" dirty="0" err="1">
                <a:solidFill>
                  <a:srgbClr val="008080"/>
                </a:solidFill>
                <a:latin typeface="Consolas" panose="020B0609020204030204" pitchFamily="49" charset="0"/>
              </a:rPr>
              <a:t>c</a:t>
            </a:r>
            <a:r>
              <a:rPr lang="en-US" sz="1400" dirty="0" err="1">
                <a:solidFill>
                  <a:srgbClr val="808080"/>
                </a:solidFill>
                <a:latin typeface="Consolas" panose="020B0609020204030204" pitchFamily="49" charset="0"/>
              </a:rPr>
              <a:t>.</a:t>
            </a:r>
            <a:r>
              <a:rPr lang="en-US" sz="1400" dirty="0" err="1">
                <a:solidFill>
                  <a:srgbClr val="008080"/>
                </a:solidFill>
                <a:latin typeface="Consolas" panose="020B0609020204030204" pitchFamily="49" charset="0"/>
              </a:rPr>
              <a:t>LocationID</a:t>
            </a:r>
            <a:r>
              <a:rPr lang="en-US" sz="1400" dirty="0">
                <a:solidFill>
                  <a:prstClr val="black"/>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err="1">
                <a:solidFill>
                  <a:srgbClr val="008080"/>
                </a:solidFill>
                <a:latin typeface="Consolas" panose="020B0609020204030204" pitchFamily="49" charset="0"/>
              </a:rPr>
              <a:t>l</a:t>
            </a:r>
            <a:r>
              <a:rPr lang="en-US" sz="1400" dirty="0" err="1">
                <a:solidFill>
                  <a:srgbClr val="808080"/>
                </a:solidFill>
                <a:latin typeface="Consolas" panose="020B0609020204030204" pitchFamily="49" charset="0"/>
              </a:rPr>
              <a:t>.</a:t>
            </a:r>
            <a:r>
              <a:rPr lang="en-US" sz="1400" dirty="0" err="1">
                <a:solidFill>
                  <a:srgbClr val="008080"/>
                </a:solidFill>
                <a:latin typeface="Consolas" panose="020B0609020204030204" pitchFamily="49" charset="0"/>
              </a:rPr>
              <a:t>LocationID</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GROUP</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BY</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Road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Gender</a:t>
            </a:r>
            <a:endParaRPr lang="en-US" sz="1400" dirty="0">
              <a:solidFill>
                <a:prstClr val="black"/>
              </a:solidFill>
              <a:latin typeface="Consolas" panose="020B0609020204030204" pitchFamily="49" charset="0"/>
            </a:endParaRPr>
          </a:p>
          <a:p>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CREATE</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VIEW</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Helmet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COUNT</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srgbClr val="008080"/>
                </a:solidFill>
                <a:latin typeface="Consolas" panose="020B0609020204030204" pitchFamily="49" charset="0"/>
              </a:rPr>
              <a:t>HelmetCount</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Road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Gender</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FROM</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Cyclists</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c</a:t>
            </a:r>
            <a:r>
              <a:rPr lang="en-US" sz="1400" dirty="0">
                <a:solidFill>
                  <a:prstClr val="black"/>
                </a:solidFill>
                <a:latin typeface="Consolas" panose="020B0609020204030204" pitchFamily="49" charset="0"/>
              </a:rPr>
              <a:t> </a:t>
            </a:r>
            <a:r>
              <a:rPr lang="en-US" sz="1400" dirty="0">
                <a:solidFill>
                  <a:srgbClr val="808080"/>
                </a:solidFill>
                <a:latin typeface="Consolas" panose="020B0609020204030204" pitchFamily="49" charset="0"/>
              </a:rPr>
              <a:t>JOIN</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Locations</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l</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ON</a:t>
            </a:r>
            <a:r>
              <a:rPr lang="en-US" sz="1400" dirty="0">
                <a:solidFill>
                  <a:prstClr val="black"/>
                </a:solidFill>
                <a:latin typeface="Consolas" panose="020B0609020204030204" pitchFamily="49" charset="0"/>
              </a:rPr>
              <a:t> </a:t>
            </a:r>
            <a:r>
              <a:rPr lang="en-US" sz="1400" dirty="0" err="1">
                <a:solidFill>
                  <a:srgbClr val="008080"/>
                </a:solidFill>
                <a:latin typeface="Consolas" panose="020B0609020204030204" pitchFamily="49" charset="0"/>
              </a:rPr>
              <a:t>c</a:t>
            </a:r>
            <a:r>
              <a:rPr lang="en-US" sz="1400" dirty="0" err="1">
                <a:solidFill>
                  <a:srgbClr val="808080"/>
                </a:solidFill>
                <a:latin typeface="Consolas" panose="020B0609020204030204" pitchFamily="49" charset="0"/>
              </a:rPr>
              <a:t>.</a:t>
            </a:r>
            <a:r>
              <a:rPr lang="en-US" sz="1400" dirty="0" err="1">
                <a:solidFill>
                  <a:srgbClr val="008080"/>
                </a:solidFill>
                <a:latin typeface="Consolas" panose="020B0609020204030204" pitchFamily="49" charset="0"/>
              </a:rPr>
              <a:t>LocationID</a:t>
            </a:r>
            <a:r>
              <a:rPr lang="en-US" sz="1400" dirty="0">
                <a:solidFill>
                  <a:prstClr val="black"/>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err="1">
                <a:solidFill>
                  <a:srgbClr val="008080"/>
                </a:solidFill>
                <a:latin typeface="Consolas" panose="020B0609020204030204" pitchFamily="49" charset="0"/>
              </a:rPr>
              <a:t>l</a:t>
            </a:r>
            <a:r>
              <a:rPr lang="en-US" sz="1400" dirty="0" err="1">
                <a:solidFill>
                  <a:srgbClr val="808080"/>
                </a:solidFill>
                <a:latin typeface="Consolas" panose="020B0609020204030204" pitchFamily="49" charset="0"/>
              </a:rPr>
              <a:t>.</a:t>
            </a:r>
            <a:r>
              <a:rPr lang="en-US" sz="1400" dirty="0" err="1">
                <a:solidFill>
                  <a:srgbClr val="008080"/>
                </a:solidFill>
                <a:latin typeface="Consolas" panose="020B0609020204030204" pitchFamily="49" charset="0"/>
              </a:rPr>
              <a:t>LocationID</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WHERE</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Helmet</a:t>
            </a:r>
            <a:r>
              <a:rPr lang="en-US" sz="1400" dirty="0">
                <a:solidFill>
                  <a:prstClr val="black"/>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'yes'</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GROUP</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BY</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Road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Gender</a:t>
            </a:r>
            <a:endParaRPr lang="en-US" sz="1400" dirty="0">
              <a:solidFill>
                <a:prstClr val="black"/>
              </a:solidFill>
              <a:latin typeface="Consolas" panose="020B0609020204030204" pitchFamily="49" charset="0"/>
            </a:endParaRPr>
          </a:p>
          <a:p>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err="1">
                <a:solidFill>
                  <a:srgbClr val="008080"/>
                </a:solidFill>
                <a:latin typeface="Consolas" panose="020B0609020204030204" pitchFamily="49" charset="0"/>
              </a:rPr>
              <a:t>h</a:t>
            </a:r>
            <a:r>
              <a:rPr lang="en-US" sz="1400" dirty="0" err="1">
                <a:solidFill>
                  <a:srgbClr val="808080"/>
                </a:solidFill>
                <a:latin typeface="Consolas" panose="020B0609020204030204" pitchFamily="49" charset="0"/>
              </a:rPr>
              <a:t>.</a:t>
            </a:r>
            <a:r>
              <a:rPr lang="en-US" sz="1400" dirty="0" err="1">
                <a:solidFill>
                  <a:srgbClr val="008080"/>
                </a:solidFill>
                <a:latin typeface="Consolas" panose="020B0609020204030204" pitchFamily="49" charset="0"/>
              </a:rPr>
              <a:t>Road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err="1">
                <a:solidFill>
                  <a:srgbClr val="008080"/>
                </a:solidFill>
                <a:latin typeface="Consolas" panose="020B0609020204030204" pitchFamily="49" charset="0"/>
              </a:rPr>
              <a:t>h</a:t>
            </a:r>
            <a:r>
              <a:rPr lang="en-US" sz="1400" dirty="0" err="1">
                <a:solidFill>
                  <a:srgbClr val="808080"/>
                </a:solidFill>
                <a:latin typeface="Consolas" panose="020B0609020204030204" pitchFamily="49" charset="0"/>
              </a:rPr>
              <a:t>.</a:t>
            </a:r>
            <a:r>
              <a:rPr lang="en-US" sz="1400" dirty="0" err="1">
                <a:solidFill>
                  <a:srgbClr val="008080"/>
                </a:solidFill>
                <a:latin typeface="Consolas" panose="020B0609020204030204" pitchFamily="49" charset="0"/>
              </a:rPr>
              <a:t>Gender</a:t>
            </a:r>
            <a:r>
              <a:rPr lang="en-US" sz="1400" dirty="0">
                <a:solidFill>
                  <a:srgbClr val="808080"/>
                </a:solidFill>
                <a:latin typeface="Consolas" panose="020B0609020204030204" pitchFamily="49" charset="0"/>
              </a:rPr>
              <a:t>,</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err="1">
                <a:solidFill>
                  <a:srgbClr val="008080"/>
                </a:solidFill>
                <a:latin typeface="Consolas" panose="020B0609020204030204" pitchFamily="49" charset="0"/>
              </a:rPr>
              <a:t>HelmetCount</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1.0</a:t>
            </a:r>
            <a:r>
              <a:rPr lang="en-US" sz="1400" dirty="0">
                <a:solidFill>
                  <a:srgbClr val="808080"/>
                </a:solidFill>
                <a:latin typeface="Consolas" panose="020B0609020204030204" pitchFamily="49" charset="0"/>
              </a:rPr>
              <a:t>/</a:t>
            </a:r>
            <a:r>
              <a:rPr lang="en-US" sz="1400" dirty="0" err="1">
                <a:solidFill>
                  <a:srgbClr val="008080"/>
                </a:solidFill>
                <a:latin typeface="Consolas" panose="020B0609020204030204" pitchFamily="49" charset="0"/>
              </a:rPr>
              <a:t>TotCount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'Helmet User Fraction'</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FROM</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Helmet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Total</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008080"/>
                </a:solidFill>
                <a:latin typeface="Consolas" panose="020B0609020204030204" pitchFamily="49" charset="0"/>
              </a:rPr>
              <a:t>t</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WHERE</a:t>
            </a:r>
            <a:r>
              <a:rPr lang="en-US" sz="1400" dirty="0">
                <a:solidFill>
                  <a:prstClr val="black"/>
                </a:solidFill>
                <a:latin typeface="Consolas" panose="020B0609020204030204" pitchFamily="49" charset="0"/>
              </a:rPr>
              <a:t> </a:t>
            </a:r>
            <a:r>
              <a:rPr lang="en-US" sz="1400" dirty="0" err="1">
                <a:solidFill>
                  <a:srgbClr val="008080"/>
                </a:solidFill>
                <a:latin typeface="Consolas" panose="020B0609020204030204" pitchFamily="49" charset="0"/>
              </a:rPr>
              <a:t>h</a:t>
            </a:r>
            <a:r>
              <a:rPr lang="en-US" sz="1400" dirty="0" err="1">
                <a:solidFill>
                  <a:srgbClr val="808080"/>
                </a:solidFill>
                <a:latin typeface="Consolas" panose="020B0609020204030204" pitchFamily="49" charset="0"/>
              </a:rPr>
              <a:t>.</a:t>
            </a:r>
            <a:r>
              <a:rPr lang="en-US" sz="1400" dirty="0" err="1">
                <a:solidFill>
                  <a:srgbClr val="008080"/>
                </a:solidFill>
                <a:latin typeface="Consolas" panose="020B0609020204030204" pitchFamily="49" charset="0"/>
              </a:rPr>
              <a:t>Road</a:t>
            </a:r>
            <a:r>
              <a:rPr lang="en-US" sz="1400" dirty="0">
                <a:solidFill>
                  <a:prstClr val="black"/>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err="1">
                <a:solidFill>
                  <a:srgbClr val="008080"/>
                </a:solidFill>
                <a:latin typeface="Consolas" panose="020B0609020204030204" pitchFamily="49" charset="0"/>
              </a:rPr>
              <a:t>t</a:t>
            </a:r>
            <a:r>
              <a:rPr lang="en-US" sz="1400" dirty="0" err="1">
                <a:solidFill>
                  <a:srgbClr val="808080"/>
                </a:solidFill>
                <a:latin typeface="Consolas" panose="020B0609020204030204" pitchFamily="49" charset="0"/>
              </a:rPr>
              <a:t>.</a:t>
            </a:r>
            <a:r>
              <a:rPr lang="en-US" sz="1400" dirty="0" err="1">
                <a:solidFill>
                  <a:srgbClr val="008080"/>
                </a:solidFill>
                <a:latin typeface="Consolas" panose="020B0609020204030204" pitchFamily="49" charset="0"/>
              </a:rPr>
              <a:t>Road</a:t>
            </a:r>
            <a:r>
              <a:rPr lang="en-US" sz="1400" dirty="0">
                <a:solidFill>
                  <a:prstClr val="black"/>
                </a:solidFill>
                <a:latin typeface="Consolas" panose="020B0609020204030204" pitchFamily="49" charset="0"/>
              </a:rPr>
              <a:t> </a:t>
            </a:r>
            <a:r>
              <a:rPr lang="en-US" sz="1400" dirty="0">
                <a:solidFill>
                  <a:srgbClr val="808080"/>
                </a:solidFill>
                <a:latin typeface="Consolas" panose="020B0609020204030204" pitchFamily="49" charset="0"/>
              </a:rPr>
              <a:t>AND</a:t>
            </a:r>
            <a:r>
              <a:rPr lang="en-US" sz="1400" dirty="0">
                <a:solidFill>
                  <a:prstClr val="black"/>
                </a:solidFill>
                <a:latin typeface="Consolas" panose="020B0609020204030204" pitchFamily="49" charset="0"/>
              </a:rPr>
              <a:t> </a:t>
            </a:r>
            <a:r>
              <a:rPr lang="en-US" sz="1400" dirty="0" err="1">
                <a:solidFill>
                  <a:srgbClr val="008080"/>
                </a:solidFill>
                <a:latin typeface="Consolas" panose="020B0609020204030204" pitchFamily="49" charset="0"/>
              </a:rPr>
              <a:t>h</a:t>
            </a:r>
            <a:r>
              <a:rPr lang="en-US" sz="1400" dirty="0" err="1">
                <a:solidFill>
                  <a:srgbClr val="808080"/>
                </a:solidFill>
                <a:latin typeface="Consolas" panose="020B0609020204030204" pitchFamily="49" charset="0"/>
              </a:rPr>
              <a:t>.</a:t>
            </a:r>
            <a:r>
              <a:rPr lang="en-US" sz="1400" dirty="0" err="1">
                <a:solidFill>
                  <a:srgbClr val="008080"/>
                </a:solidFill>
                <a:latin typeface="Consolas" panose="020B0609020204030204" pitchFamily="49" charset="0"/>
              </a:rPr>
              <a:t>Gender</a:t>
            </a:r>
            <a:r>
              <a:rPr lang="en-US" sz="1400" dirty="0">
                <a:solidFill>
                  <a:prstClr val="black"/>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err="1">
                <a:solidFill>
                  <a:srgbClr val="008080"/>
                </a:solidFill>
                <a:latin typeface="Consolas" panose="020B0609020204030204" pitchFamily="49" charset="0"/>
              </a:rPr>
              <a:t>t</a:t>
            </a:r>
            <a:r>
              <a:rPr lang="en-US" sz="1400" dirty="0" err="1">
                <a:solidFill>
                  <a:srgbClr val="808080"/>
                </a:solidFill>
                <a:latin typeface="Consolas" panose="020B0609020204030204" pitchFamily="49" charset="0"/>
              </a:rPr>
              <a:t>.</a:t>
            </a:r>
            <a:r>
              <a:rPr lang="en-US" sz="1400" dirty="0" err="1">
                <a:solidFill>
                  <a:srgbClr val="008080"/>
                </a:solidFill>
                <a:latin typeface="Consolas" panose="020B0609020204030204" pitchFamily="49" charset="0"/>
              </a:rPr>
              <a:t>Gender</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ORDER</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BY</a:t>
            </a:r>
            <a:r>
              <a:rPr lang="en-US" sz="1400" dirty="0">
                <a:solidFill>
                  <a:prstClr val="black"/>
                </a:solidFill>
                <a:latin typeface="Consolas" panose="020B0609020204030204" pitchFamily="49" charset="0"/>
              </a:rPr>
              <a:t> </a:t>
            </a:r>
            <a:r>
              <a:rPr lang="en-US" sz="1400" dirty="0" err="1">
                <a:solidFill>
                  <a:srgbClr val="008080"/>
                </a:solidFill>
                <a:latin typeface="Consolas" panose="020B0609020204030204" pitchFamily="49" charset="0"/>
              </a:rPr>
              <a:t>h</a:t>
            </a:r>
            <a:r>
              <a:rPr lang="en-US" sz="1400" dirty="0" err="1">
                <a:solidFill>
                  <a:srgbClr val="808080"/>
                </a:solidFill>
                <a:latin typeface="Consolas" panose="020B0609020204030204" pitchFamily="49" charset="0"/>
              </a:rPr>
              <a:t>.</a:t>
            </a:r>
            <a:r>
              <a:rPr lang="en-US" sz="1400" dirty="0" err="1">
                <a:solidFill>
                  <a:srgbClr val="008080"/>
                </a:solidFill>
                <a:latin typeface="Consolas" panose="020B0609020204030204" pitchFamily="49" charset="0"/>
              </a:rPr>
              <a:t>Road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err="1">
                <a:solidFill>
                  <a:srgbClr val="008080"/>
                </a:solidFill>
                <a:latin typeface="Consolas" panose="020B0609020204030204" pitchFamily="49" charset="0"/>
              </a:rPr>
              <a:t>h</a:t>
            </a:r>
            <a:r>
              <a:rPr lang="en-US" sz="1400" dirty="0" err="1">
                <a:solidFill>
                  <a:srgbClr val="808080"/>
                </a:solidFill>
                <a:latin typeface="Consolas" panose="020B0609020204030204" pitchFamily="49" charset="0"/>
              </a:rPr>
              <a:t>.</a:t>
            </a:r>
            <a:r>
              <a:rPr lang="en-US" sz="1400" dirty="0" err="1">
                <a:solidFill>
                  <a:srgbClr val="008080"/>
                </a:solidFill>
                <a:latin typeface="Consolas" panose="020B0609020204030204" pitchFamily="49" charset="0"/>
              </a:rPr>
              <a:t>Gender</a:t>
            </a:r>
            <a:endParaRPr lang="en-US" sz="1400" dirty="0">
              <a:solidFill>
                <a:srgbClr val="008080"/>
              </a:solidFill>
              <a:latin typeface="Consolas" panose="020B0609020204030204" pitchFamily="49" charset="0"/>
            </a:endParaRPr>
          </a:p>
        </p:txBody>
      </p:sp>
      <p:sp>
        <p:nvSpPr>
          <p:cNvPr id="8" name="Content Placeholder 2"/>
          <p:cNvSpPr txBox="1">
            <a:spLocks/>
          </p:cNvSpPr>
          <p:nvPr/>
        </p:nvSpPr>
        <p:spPr>
          <a:xfrm>
            <a:off x="1097280" y="2140306"/>
            <a:ext cx="4053454" cy="397031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The right side query is slightly longer than what we have before, but the logic is much more straightforward.</a:t>
            </a:r>
          </a:p>
          <a:p>
            <a:pPr lvl="1"/>
            <a:r>
              <a:rPr lang="en-US" dirty="0"/>
              <a:t>I used views rather than temporary tables as I don’t really need to save the intermediate results.</a:t>
            </a:r>
          </a:p>
        </p:txBody>
      </p:sp>
    </p:spTree>
    <p:extLst>
      <p:ext uri="{BB962C8B-B14F-4D97-AF65-F5344CB8AC3E}">
        <p14:creationId xmlns:p14="http://schemas.microsoft.com/office/powerpoint/2010/main" val="2571070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Statements</a:t>
            </a:r>
          </a:p>
        </p:txBody>
      </p:sp>
      <p:sp>
        <p:nvSpPr>
          <p:cNvPr id="3" name="Content Placeholder 2"/>
          <p:cNvSpPr>
            <a:spLocks noGrp="1"/>
          </p:cNvSpPr>
          <p:nvPr>
            <p:ph idx="1"/>
          </p:nvPr>
        </p:nvSpPr>
        <p:spPr/>
        <p:txBody>
          <a:bodyPr>
            <a:normAutofit/>
          </a:bodyPr>
          <a:lstStyle/>
          <a:p>
            <a:r>
              <a:rPr lang="en-US" sz="2400" dirty="0">
                <a:solidFill>
                  <a:srgbClr val="FF0000"/>
                </a:solidFill>
              </a:rPr>
              <a:t>With the same question, can we further improve the solution?</a:t>
            </a:r>
          </a:p>
          <a:p>
            <a:pPr lvl="1"/>
            <a:endParaRPr lang="en-US" sz="2000" dirty="0"/>
          </a:p>
          <a:p>
            <a:r>
              <a:rPr lang="en-US" sz="2400" dirty="0"/>
              <a:t>Here we introduce another SQL expression: </a:t>
            </a:r>
            <a:r>
              <a:rPr lang="en-US" sz="2400" dirty="0">
                <a:solidFill>
                  <a:srgbClr val="0000FF"/>
                </a:solidFill>
              </a:rPr>
              <a:t>CASE</a:t>
            </a:r>
          </a:p>
          <a:p>
            <a:pPr lvl="1"/>
            <a:r>
              <a:rPr lang="en-US" sz="2000" dirty="0">
                <a:solidFill>
                  <a:srgbClr val="0000FF"/>
                </a:solidFill>
              </a:rPr>
              <a:t>CASE</a:t>
            </a:r>
            <a:r>
              <a:rPr lang="en-US" sz="2000" dirty="0"/>
              <a:t> statements in SQL are one way to return conditional values in a query. </a:t>
            </a:r>
          </a:p>
          <a:p>
            <a:pPr lvl="1"/>
            <a:r>
              <a:rPr lang="en-US" sz="2000" dirty="0"/>
              <a:t>They can be slow compared to regular set-based operations, but can be very useful in some situations. The basic form of a </a:t>
            </a:r>
            <a:r>
              <a:rPr lang="en-US" sz="2000" dirty="0">
                <a:solidFill>
                  <a:srgbClr val="0000FF"/>
                </a:solidFill>
              </a:rPr>
              <a:t>CASE</a:t>
            </a:r>
            <a:r>
              <a:rPr lang="en-US" sz="2000" dirty="0"/>
              <a:t> statement is as follows:</a:t>
            </a:r>
          </a:p>
          <a:p>
            <a:pPr lvl="1"/>
            <a:endParaRPr lang="en-US" sz="2000" dirty="0"/>
          </a:p>
          <a:p>
            <a:pPr lvl="1"/>
            <a:endParaRPr lang="en-US" sz="2000" dirty="0"/>
          </a:p>
          <a:p>
            <a:pPr lvl="1"/>
            <a:endParaRPr lang="en-US" sz="2000" dirty="0"/>
          </a:p>
          <a:p>
            <a:pPr lvl="1"/>
            <a:endParaRPr lang="en-US" sz="2000" dirty="0"/>
          </a:p>
          <a:p>
            <a:pPr lvl="1"/>
            <a:endParaRPr lang="en-US" sz="2000" dirty="0"/>
          </a:p>
          <a:p>
            <a:pPr lvl="1"/>
            <a:r>
              <a:rPr lang="en-US" sz="2000" dirty="0"/>
              <a:t>To be interpreted as: when the column is &lt;</a:t>
            </a:r>
            <a:r>
              <a:rPr lang="en-US" sz="2000" dirty="0">
                <a:solidFill>
                  <a:srgbClr val="128989"/>
                </a:solidFill>
              </a:rPr>
              <a:t>condition 1</a:t>
            </a:r>
            <a:r>
              <a:rPr lang="en-US" sz="2000" dirty="0"/>
              <a:t>&gt;, return &lt;</a:t>
            </a:r>
            <a:r>
              <a:rPr lang="en-US" sz="2000" dirty="0">
                <a:solidFill>
                  <a:srgbClr val="128989"/>
                </a:solidFill>
              </a:rPr>
              <a:t>value 1</a:t>
            </a:r>
            <a:r>
              <a:rPr lang="en-US" sz="2000" dirty="0"/>
              <a:t>&gt;, when the column is &lt;</a:t>
            </a:r>
            <a:r>
              <a:rPr lang="en-US" sz="2000" dirty="0">
                <a:solidFill>
                  <a:srgbClr val="128989"/>
                </a:solidFill>
              </a:rPr>
              <a:t>condition 2</a:t>
            </a:r>
            <a:r>
              <a:rPr lang="en-US" sz="2000" dirty="0"/>
              <a:t>&gt;, then return &lt;</a:t>
            </a:r>
            <a:r>
              <a:rPr lang="en-US" sz="2000" dirty="0">
                <a:solidFill>
                  <a:srgbClr val="128989"/>
                </a:solidFill>
              </a:rPr>
              <a:t>value 2</a:t>
            </a:r>
            <a:r>
              <a:rPr lang="en-US" sz="2000" dirty="0"/>
              <a:t>&gt;, …, else, return &lt;</a:t>
            </a:r>
            <a:r>
              <a:rPr lang="en-US" sz="2000" dirty="0">
                <a:solidFill>
                  <a:srgbClr val="128989"/>
                </a:solidFill>
              </a:rPr>
              <a:t>value x</a:t>
            </a:r>
            <a:r>
              <a:rPr lang="en-US" sz="2000" dirty="0"/>
              <a:t>&gt;. </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37</a:t>
            </a:fld>
            <a:endParaRPr lang="en-US" dirty="0"/>
          </a:p>
        </p:txBody>
      </p:sp>
      <p:sp>
        <p:nvSpPr>
          <p:cNvPr id="7" name="Rectangle 6"/>
          <p:cNvSpPr/>
          <p:nvPr/>
        </p:nvSpPr>
        <p:spPr>
          <a:xfrm>
            <a:off x="1323372" y="3711993"/>
            <a:ext cx="6096000" cy="1754326"/>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128989"/>
                </a:solidFill>
                <a:latin typeface="Consolas" panose="020B0609020204030204" pitchFamily="49" charset="0"/>
              </a:rPr>
              <a:t>column name</a:t>
            </a:r>
            <a:r>
              <a:rPr lang="en-US" dirty="0">
                <a:solidFill>
                  <a:srgbClr val="808080"/>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			WHEN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008080"/>
                </a:solidFill>
                <a:latin typeface="Consolas" panose="020B0609020204030204" pitchFamily="49" charset="0"/>
              </a:rPr>
              <a:t>condition</a:t>
            </a:r>
            <a:r>
              <a:rPr lang="en-US" dirty="0">
                <a:solidFill>
                  <a:prstClr val="black"/>
                </a:solidFill>
                <a:latin typeface="Consolas" panose="020B0609020204030204" pitchFamily="49" charset="0"/>
              </a:rPr>
              <a:t> </a:t>
            </a:r>
            <a:r>
              <a:rPr lang="en-US" dirty="0">
                <a:solidFill>
                  <a:srgbClr val="128989"/>
                </a:solidFill>
                <a:latin typeface="Consolas" panose="020B0609020204030204" pitchFamily="49" charset="0"/>
              </a:rPr>
              <a:t>1</a:t>
            </a:r>
            <a:r>
              <a:rPr lang="en-US" dirty="0">
                <a:solidFill>
                  <a:srgbClr val="808080"/>
                </a:solidFill>
                <a:latin typeface="Consolas" panose="020B0609020204030204" pitchFamily="49" charset="0"/>
              </a:rPr>
              <a:t>&gt;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THEN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008080"/>
                </a:solidFill>
                <a:latin typeface="Consolas" panose="020B0609020204030204" pitchFamily="49" charset="0"/>
              </a:rPr>
              <a:t>value</a:t>
            </a:r>
            <a:r>
              <a:rPr lang="en-US" dirty="0">
                <a:solidFill>
                  <a:prstClr val="black"/>
                </a:solidFill>
                <a:latin typeface="Consolas" panose="020B0609020204030204" pitchFamily="49" charset="0"/>
              </a:rPr>
              <a:t> </a:t>
            </a:r>
            <a:r>
              <a:rPr lang="en-US" dirty="0">
                <a:solidFill>
                  <a:srgbClr val="128989"/>
                </a:solidFill>
                <a:latin typeface="Consolas" panose="020B0609020204030204" pitchFamily="49" charset="0"/>
              </a:rPr>
              <a:t>1</a:t>
            </a:r>
            <a:r>
              <a:rPr lang="en-US" dirty="0">
                <a:solidFill>
                  <a:srgbClr val="808080"/>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			WHEN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008080"/>
                </a:solidFill>
                <a:latin typeface="Consolas" panose="020B0609020204030204" pitchFamily="49" charset="0"/>
              </a:rPr>
              <a:t>condition</a:t>
            </a:r>
            <a:r>
              <a:rPr lang="en-US" dirty="0">
                <a:solidFill>
                  <a:prstClr val="black"/>
                </a:solidFill>
                <a:latin typeface="Consolas" panose="020B0609020204030204" pitchFamily="49" charset="0"/>
              </a:rPr>
              <a:t> </a:t>
            </a:r>
            <a:r>
              <a:rPr lang="en-US" dirty="0">
                <a:solidFill>
                  <a:srgbClr val="128989"/>
                </a:solidFill>
                <a:latin typeface="Consolas" panose="020B0609020204030204" pitchFamily="49" charset="0"/>
              </a:rPr>
              <a:t>1</a:t>
            </a:r>
            <a:r>
              <a:rPr lang="en-US" dirty="0">
                <a:solidFill>
                  <a:srgbClr val="808080"/>
                </a:solidFill>
                <a:latin typeface="Consolas" panose="020B0609020204030204" pitchFamily="49" charset="0"/>
              </a:rPr>
              <a:t>&gt;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THEN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008080"/>
                </a:solidFill>
                <a:latin typeface="Consolas" panose="020B0609020204030204" pitchFamily="49" charset="0"/>
              </a:rPr>
              <a:t>value</a:t>
            </a:r>
            <a:r>
              <a:rPr lang="en-US" dirty="0">
                <a:solidFill>
                  <a:prstClr val="black"/>
                </a:solidFill>
                <a:latin typeface="Consolas" panose="020B0609020204030204" pitchFamily="49" charset="0"/>
              </a:rPr>
              <a:t> </a:t>
            </a:r>
            <a:r>
              <a:rPr lang="en-US" dirty="0">
                <a:solidFill>
                  <a:srgbClr val="128989"/>
                </a:solidFill>
                <a:latin typeface="Consolas" panose="020B0609020204030204" pitchFamily="49" charset="0"/>
              </a:rPr>
              <a:t>1</a:t>
            </a:r>
            <a:r>
              <a:rPr lang="en-US" dirty="0">
                <a:solidFill>
                  <a:srgbClr val="808080"/>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808080"/>
                </a:solidFill>
                <a:latin typeface="Consolas" panose="020B0609020204030204" pitchFamily="49" charset="0"/>
              </a:rPr>
              <a:t>			...</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			ELSE</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008080"/>
                </a:solidFill>
                <a:latin typeface="Consolas" panose="020B0609020204030204" pitchFamily="49" charset="0"/>
              </a:rPr>
              <a:t>valune</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x</a:t>
            </a:r>
            <a:r>
              <a:rPr lang="en-US" dirty="0">
                <a:solidFill>
                  <a:srgbClr val="808080"/>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END</a:t>
            </a:r>
          </a:p>
        </p:txBody>
      </p:sp>
    </p:spTree>
    <p:extLst>
      <p:ext uri="{BB962C8B-B14F-4D97-AF65-F5344CB8AC3E}">
        <p14:creationId xmlns:p14="http://schemas.microsoft.com/office/powerpoint/2010/main" val="4281902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Statements</a:t>
            </a:r>
          </a:p>
        </p:txBody>
      </p:sp>
      <p:sp>
        <p:nvSpPr>
          <p:cNvPr id="3" name="Content Placeholder 2"/>
          <p:cNvSpPr>
            <a:spLocks noGrp="1"/>
          </p:cNvSpPr>
          <p:nvPr>
            <p:ph idx="1"/>
          </p:nvPr>
        </p:nvSpPr>
        <p:spPr/>
        <p:txBody>
          <a:bodyPr/>
          <a:lstStyle/>
          <a:p>
            <a:r>
              <a:rPr lang="en-US" dirty="0"/>
              <a:t>Let’s look at an example:</a:t>
            </a:r>
          </a:p>
          <a:p>
            <a:pPr lvl="1"/>
            <a:r>
              <a:rPr lang="en-US" dirty="0"/>
              <a:t>The following statement will return two columns from the Cyclists table. The first column is just the </a:t>
            </a:r>
            <a:r>
              <a:rPr lang="en-US" dirty="0" err="1"/>
              <a:t>PersonID</a:t>
            </a:r>
            <a:r>
              <a:rPr lang="en-US" dirty="0"/>
              <a:t> field, and the second one will take the value 1.0 if Helmet = ‘yes’, and 0.0 otherwise. Note that the column associated with the case statement will be named “Hel”.</a:t>
            </a:r>
          </a:p>
          <a:p>
            <a:pPr lvl="1"/>
            <a:endParaRPr lang="en-US" dirty="0"/>
          </a:p>
          <a:p>
            <a:pPr lvl="1"/>
            <a:endParaRPr lang="en-US" dirty="0"/>
          </a:p>
          <a:p>
            <a:pPr lvl="1"/>
            <a:endParaRPr lang="en-US" dirty="0"/>
          </a:p>
          <a:p>
            <a:pPr lvl="1"/>
            <a:endParaRPr lang="en-US" dirty="0"/>
          </a:p>
          <a:p>
            <a:pPr lvl="1"/>
            <a:endParaRPr lang="en-US" dirty="0"/>
          </a:p>
          <a:p>
            <a:pPr lvl="1"/>
            <a:r>
              <a:rPr lang="en-US" dirty="0"/>
              <a:t>Let’s look at how this can be used to compute the fraction of helmet users by road segment and gender.</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38</a:t>
            </a:fld>
            <a:endParaRPr lang="en-US" dirty="0"/>
          </a:p>
        </p:txBody>
      </p:sp>
      <p:sp>
        <p:nvSpPr>
          <p:cNvPr id="7" name="Rectangle 6"/>
          <p:cNvSpPr/>
          <p:nvPr/>
        </p:nvSpPr>
        <p:spPr>
          <a:xfrm>
            <a:off x="1305624" y="3341604"/>
            <a:ext cx="6096000" cy="1754326"/>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PersonID</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Helmet</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WHEN</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'yes'</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THEN</a:t>
            </a:r>
            <a:r>
              <a:rPr lang="en-US" dirty="0">
                <a:solidFill>
                  <a:prstClr val="black"/>
                </a:solidFill>
                <a:latin typeface="Consolas" panose="020B0609020204030204" pitchFamily="49" charset="0"/>
              </a:rPr>
              <a:t> 1.0</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prstClr val="black"/>
                </a:solidFill>
                <a:latin typeface="Consolas" panose="020B0609020204030204" pitchFamily="49" charset="0"/>
              </a:rPr>
              <a:t> 0.0</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END</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Hel</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Cyclists</a:t>
            </a:r>
          </a:p>
        </p:txBody>
      </p:sp>
    </p:spTree>
    <p:extLst>
      <p:ext uri="{BB962C8B-B14F-4D97-AF65-F5344CB8AC3E}">
        <p14:creationId xmlns:p14="http://schemas.microsoft.com/office/powerpoint/2010/main" val="2319700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Statements</a:t>
            </a:r>
          </a:p>
        </p:txBody>
      </p:sp>
      <p:sp>
        <p:nvSpPr>
          <p:cNvPr id="3" name="Content Placeholder 2"/>
          <p:cNvSpPr>
            <a:spLocks noGrp="1"/>
          </p:cNvSpPr>
          <p:nvPr>
            <p:ph idx="1"/>
          </p:nvPr>
        </p:nvSpPr>
        <p:spPr>
          <a:xfrm>
            <a:off x="1097280" y="1296365"/>
            <a:ext cx="10058400" cy="5393802"/>
          </a:xfrm>
        </p:spPr>
        <p:txBody>
          <a:bodyPr>
            <a:normAutofit/>
          </a:bodyPr>
          <a:lstStyle/>
          <a:p>
            <a:r>
              <a:rPr lang="en-US" sz="2400" dirty="0"/>
              <a:t>Final solution:</a:t>
            </a:r>
          </a:p>
          <a:p>
            <a:endParaRPr lang="en-US" sz="2400" dirty="0"/>
          </a:p>
          <a:p>
            <a:endParaRPr lang="en-US" sz="2400" dirty="0"/>
          </a:p>
          <a:p>
            <a:endParaRPr lang="en-US" sz="2400" dirty="0"/>
          </a:p>
          <a:p>
            <a:endParaRPr lang="en-US" sz="2400" dirty="0"/>
          </a:p>
          <a:p>
            <a:endParaRPr lang="en-US" sz="2400" dirty="0"/>
          </a:p>
          <a:p>
            <a:pPr lvl="1"/>
            <a:r>
              <a:rPr lang="en-US" sz="2200" dirty="0"/>
              <a:t>The case statement will return 1 for helmet users and 0 for non-helmet users. Thus, taking the average of the case statement and grouping by location and gender, we get the fraction of helmet users in each group. </a:t>
            </a:r>
          </a:p>
          <a:p>
            <a:pPr lvl="1"/>
            <a:r>
              <a:rPr lang="en-US" sz="2200" dirty="0"/>
              <a:t>Note that we have used values 1.0 and 0.0, rather than integer values 1 and 0. In this way I can keep the fractional part in my results.</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39</a:t>
            </a:fld>
            <a:endParaRPr lang="en-US" dirty="0"/>
          </a:p>
        </p:txBody>
      </p:sp>
      <p:sp>
        <p:nvSpPr>
          <p:cNvPr id="7" name="Rectangle 6"/>
          <p:cNvSpPr/>
          <p:nvPr/>
        </p:nvSpPr>
        <p:spPr>
          <a:xfrm>
            <a:off x="1260879" y="1801481"/>
            <a:ext cx="7303625" cy="258532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solidFill>
                  <a:srgbClr val="0000FF"/>
                </a:solidFill>
                <a:latin typeface="Consolas" panose="020B0609020204030204" pitchFamily="49" charset="0"/>
              </a:rPr>
              <a:t>SELECT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Road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Gender</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AVG</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CASE</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Helmet</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WHEN</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'yes'</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THEN</a:t>
            </a:r>
            <a:r>
              <a:rPr lang="en-US" dirty="0">
                <a:solidFill>
                  <a:prstClr val="black"/>
                </a:solidFill>
                <a:latin typeface="Consolas" panose="020B0609020204030204" pitchFamily="49" charset="0"/>
              </a:rPr>
              <a:t> 1.0</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prstClr val="black"/>
                </a:solidFill>
                <a:latin typeface="Consolas" panose="020B0609020204030204" pitchFamily="49" charset="0"/>
              </a:rPr>
              <a:t> 0.0</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END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'Helmet User Fraction'</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Cyclists</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c</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Locations</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l</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LocationID</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l</a:t>
            </a:r>
            <a:r>
              <a:rPr lang="en-US" dirty="0" err="1">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LocationID</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GROUP</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Road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Gender</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ORDER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Road</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Gender</a:t>
            </a:r>
          </a:p>
        </p:txBody>
      </p:sp>
    </p:spTree>
    <p:extLst>
      <p:ext uri="{BB962C8B-B14F-4D97-AF65-F5344CB8AC3E}">
        <p14:creationId xmlns:p14="http://schemas.microsoft.com/office/powerpoint/2010/main" val="364117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p:txBody>
          <a:bodyPr>
            <a:normAutofit fontScale="85000" lnSpcReduction="20000"/>
          </a:bodyPr>
          <a:lstStyle/>
          <a:p>
            <a:pPr>
              <a:lnSpc>
                <a:spcPct val="120000"/>
              </a:lnSpc>
            </a:pPr>
            <a:r>
              <a:rPr lang="en-US" sz="2800" dirty="0"/>
              <a:t>As might be expected, the following relationships can be defined between the tables:</a:t>
            </a:r>
          </a:p>
          <a:p>
            <a:pPr lvl="1">
              <a:lnSpc>
                <a:spcPct val="120000"/>
              </a:lnSpc>
            </a:pPr>
            <a:r>
              <a:rPr lang="en-US" sz="2600" dirty="0" err="1"/>
              <a:t>Companies.Company</a:t>
            </a:r>
            <a:r>
              <a:rPr lang="en-US" sz="2600" dirty="0"/>
              <a:t> </a:t>
            </a:r>
            <a:r>
              <a:rPr lang="en-US" altLang="zh-CN" sz="2600" dirty="0">
                <a:sym typeface="Wingdings" panose="05000000000000000000" pitchFamily="2" charset="2"/>
              </a:rPr>
              <a:t>=</a:t>
            </a:r>
            <a:r>
              <a:rPr lang="en-US" sz="2600" dirty="0"/>
              <a:t> </a:t>
            </a:r>
            <a:r>
              <a:rPr lang="en-US" sz="2600" dirty="0" err="1"/>
              <a:t>CEOs.Company</a:t>
            </a:r>
            <a:endParaRPr lang="en-US" sz="2600" dirty="0"/>
          </a:p>
          <a:p>
            <a:pPr lvl="1">
              <a:lnSpc>
                <a:spcPct val="120000"/>
              </a:lnSpc>
            </a:pPr>
            <a:r>
              <a:rPr lang="en-US" sz="2600" dirty="0" err="1"/>
              <a:t>Countries.Country</a:t>
            </a:r>
            <a:r>
              <a:rPr lang="en-US" sz="2600" dirty="0"/>
              <a:t> </a:t>
            </a:r>
            <a:r>
              <a:rPr lang="en-US" altLang="zh-CN" sz="2600" dirty="0">
                <a:sym typeface="Wingdings" panose="05000000000000000000" pitchFamily="2" charset="2"/>
              </a:rPr>
              <a:t>=</a:t>
            </a:r>
            <a:r>
              <a:rPr lang="en-US" sz="2600" dirty="0"/>
              <a:t> </a:t>
            </a:r>
            <a:r>
              <a:rPr lang="en-US" sz="2600" dirty="0" err="1"/>
              <a:t>Companies.Country</a:t>
            </a:r>
            <a:endParaRPr lang="en-US" sz="2600" dirty="0"/>
          </a:p>
          <a:p>
            <a:pPr lvl="1">
              <a:lnSpc>
                <a:spcPct val="120000"/>
              </a:lnSpc>
            </a:pPr>
            <a:endParaRPr lang="en-US" dirty="0"/>
          </a:p>
          <a:p>
            <a:pPr>
              <a:lnSpc>
                <a:spcPct val="120000"/>
              </a:lnSpc>
            </a:pPr>
            <a:r>
              <a:rPr lang="en-US" sz="2800" dirty="0"/>
              <a:t>Note: the top 200 highest paid CEOs in the USA do not necessarily all work for any of the global highest earning companies. Thus, there will be many companies which do not have their CEOs recorded in the CEOs table, and likewise a number of CEOs which do not have their companies recorded in the Companies tables. Also, there will be a number of countries in which none of the top 500 companies are based.</a:t>
            </a:r>
          </a:p>
          <a:p>
            <a:pPr>
              <a:lnSpc>
                <a:spcPct val="120000"/>
              </a:lnSpc>
            </a:pPr>
            <a:endParaRPr lang="en-US" dirty="0"/>
          </a:p>
          <a:p>
            <a:pPr>
              <a:lnSpc>
                <a:spcPct val="120000"/>
              </a:lnSpc>
            </a:pPr>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043868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Statements</a:t>
            </a:r>
          </a:p>
        </p:txBody>
      </p:sp>
      <p:sp>
        <p:nvSpPr>
          <p:cNvPr id="3" name="Content Placeholder 2"/>
          <p:cNvSpPr>
            <a:spLocks noGrp="1"/>
          </p:cNvSpPr>
          <p:nvPr>
            <p:ph idx="1"/>
          </p:nvPr>
        </p:nvSpPr>
        <p:spPr/>
        <p:txBody>
          <a:bodyPr/>
          <a:lstStyle/>
          <a:p>
            <a:r>
              <a:rPr lang="en-US" sz="2800" dirty="0"/>
              <a:t>Some final notes:</a:t>
            </a:r>
          </a:p>
          <a:p>
            <a:pPr lvl="1"/>
            <a:r>
              <a:rPr lang="en-US" sz="2600" dirty="0"/>
              <a:t>Case statements can be useful, but often a good idea to design a database such that they will not often be needed. </a:t>
            </a:r>
          </a:p>
          <a:p>
            <a:pPr lvl="1"/>
            <a:r>
              <a:rPr lang="en-US" sz="2600" dirty="0"/>
              <a:t>For example, if I were to design the cyclist count database for Toronto, I might indicate helmet usage and other true/false data using bit (0/1 values) data type. </a:t>
            </a:r>
          </a:p>
          <a:p>
            <a:pPr lvl="1"/>
            <a:r>
              <a:rPr lang="en-US" sz="2600" dirty="0"/>
              <a:t>Of course, how you represent these fields depends on how you expect the database to be used. </a:t>
            </a:r>
          </a:p>
          <a:p>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433067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Update</a:t>
            </a:r>
          </a:p>
        </p:txBody>
      </p:sp>
      <p:sp>
        <p:nvSpPr>
          <p:cNvPr id="3" name="Content Placeholder 2"/>
          <p:cNvSpPr>
            <a:spLocks noGrp="1"/>
          </p:cNvSpPr>
          <p:nvPr>
            <p:ph idx="1"/>
          </p:nvPr>
        </p:nvSpPr>
        <p:spPr>
          <a:xfrm>
            <a:off x="1097280" y="1222767"/>
            <a:ext cx="10058400" cy="4032139"/>
          </a:xfrm>
        </p:spPr>
        <p:txBody>
          <a:bodyPr/>
          <a:lstStyle/>
          <a:p>
            <a:pPr lvl="1"/>
            <a:r>
              <a:rPr lang="en-US" dirty="0"/>
              <a:t>Finally, let’s make some simple changes to database tables.</a:t>
            </a:r>
          </a:p>
          <a:p>
            <a:pPr lvl="1"/>
            <a:endParaRPr lang="en-US" dirty="0"/>
          </a:p>
          <a:p>
            <a:pPr lvl="1"/>
            <a:r>
              <a:rPr lang="en-US" dirty="0"/>
              <a:t>Add a new column to hold a cyclist count for each location in the Locations table. Consider this as a formatting step for some analysis, as it would be a bad idea for data management purposes (undesirable redundancy in the database).</a:t>
            </a:r>
          </a:p>
          <a:p>
            <a:pPr lvl="1"/>
            <a:endParaRPr lang="en-US" dirty="0"/>
          </a:p>
          <a:p>
            <a:pPr lvl="1"/>
            <a:r>
              <a:rPr lang="en-US" dirty="0"/>
              <a:t>To do this, use an </a:t>
            </a:r>
            <a:r>
              <a:rPr lang="en-US" dirty="0">
                <a:solidFill>
                  <a:srgbClr val="0000FF"/>
                </a:solidFill>
              </a:rPr>
              <a:t>ALTER TABLE</a:t>
            </a:r>
            <a:r>
              <a:rPr lang="en-US" dirty="0"/>
              <a:t> statement as follows to add a new empty column:</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41</a:t>
            </a:fld>
            <a:endParaRPr lang="en-US" dirty="0"/>
          </a:p>
        </p:txBody>
      </p:sp>
      <p:sp>
        <p:nvSpPr>
          <p:cNvPr id="7" name="Rectangle 6"/>
          <p:cNvSpPr/>
          <p:nvPr/>
        </p:nvSpPr>
        <p:spPr>
          <a:xfrm>
            <a:off x="1427544" y="4990725"/>
            <a:ext cx="6096000" cy="646331"/>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dirty="0">
                <a:solidFill>
                  <a:srgbClr val="0000FF"/>
                </a:solidFill>
                <a:latin typeface="Consolas" panose="020B0609020204030204" pitchFamily="49" charset="0"/>
              </a:rPr>
              <a:t>ALTER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Locations</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ADD</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CyclistCount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INT</a:t>
            </a:r>
          </a:p>
        </p:txBody>
      </p:sp>
    </p:spTree>
    <p:extLst>
      <p:ext uri="{BB962C8B-B14F-4D97-AF65-F5344CB8AC3E}">
        <p14:creationId xmlns:p14="http://schemas.microsoft.com/office/powerpoint/2010/main" val="30908846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Update</a:t>
            </a:r>
          </a:p>
        </p:txBody>
      </p:sp>
      <p:sp>
        <p:nvSpPr>
          <p:cNvPr id="3" name="Content Placeholder 2"/>
          <p:cNvSpPr>
            <a:spLocks noGrp="1"/>
          </p:cNvSpPr>
          <p:nvPr>
            <p:ph idx="1"/>
          </p:nvPr>
        </p:nvSpPr>
        <p:spPr/>
        <p:txBody>
          <a:bodyPr/>
          <a:lstStyle/>
          <a:p>
            <a:pPr lvl="1"/>
            <a:r>
              <a:rPr lang="en-US" dirty="0"/>
              <a:t>Updating the new column will require data from both the Locations table and the Cyclists table. You can use a join and a subquery in the update statement as follows:</a:t>
            </a:r>
          </a:p>
          <a:p>
            <a:pPr lvl="1"/>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42</a:t>
            </a:fld>
            <a:endParaRPr lang="en-US" dirty="0"/>
          </a:p>
        </p:txBody>
      </p:sp>
      <p:sp>
        <p:nvSpPr>
          <p:cNvPr id="7" name="Rectangle 6"/>
          <p:cNvSpPr/>
          <p:nvPr/>
        </p:nvSpPr>
        <p:spPr>
          <a:xfrm>
            <a:off x="1381244" y="2732459"/>
            <a:ext cx="6558987" cy="17543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b="0" dirty="0">
                <a:solidFill>
                  <a:srgbClr val="0000FF"/>
                </a:solidFill>
                <a:effectLst/>
                <a:latin typeface="Consolas" panose="020B0609020204030204" pitchFamily="49" charset="0"/>
              </a:rPr>
              <a:t>UPDATE</a:t>
            </a:r>
            <a:r>
              <a:rPr lang="en-US" altLang="zh-CN" b="0" dirty="0">
                <a:solidFill>
                  <a:srgbClr val="171717"/>
                </a:solidFill>
                <a:effectLst/>
                <a:latin typeface="Consolas" panose="020B0609020204030204" pitchFamily="49" charset="0"/>
              </a:rPr>
              <a:t> Locations </a:t>
            </a:r>
            <a:r>
              <a:rPr lang="en-US" altLang="zh-CN" b="0" dirty="0">
                <a:solidFill>
                  <a:srgbClr val="0000FF"/>
                </a:solidFill>
                <a:effectLst/>
                <a:latin typeface="Consolas" panose="020B0609020204030204" pitchFamily="49" charset="0"/>
              </a:rPr>
              <a:t>AS</a:t>
            </a:r>
            <a:r>
              <a:rPr lang="en-US" altLang="zh-CN" b="0" dirty="0">
                <a:solidFill>
                  <a:srgbClr val="171717"/>
                </a:solidFill>
                <a:effectLst/>
                <a:latin typeface="Consolas" panose="020B0609020204030204" pitchFamily="49" charset="0"/>
              </a:rPr>
              <a:t> l </a:t>
            </a:r>
            <a:r>
              <a:rPr lang="en-US" altLang="zh-CN" b="0" dirty="0">
                <a:solidFill>
                  <a:srgbClr val="0000FF"/>
                </a:solidFill>
                <a:effectLst/>
                <a:latin typeface="Consolas" panose="020B0609020204030204" pitchFamily="49" charset="0"/>
              </a:rPr>
              <a:t>JOIN</a:t>
            </a:r>
            <a:r>
              <a:rPr lang="en-US" altLang="zh-CN" b="0" dirty="0">
                <a:solidFill>
                  <a:srgbClr val="171717"/>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SELECT</a:t>
            </a:r>
            <a:r>
              <a:rPr lang="en-US" altLang="zh-CN" b="0" dirty="0">
                <a:solidFill>
                  <a:srgbClr val="171717"/>
                </a:solidFill>
                <a:effectLst/>
                <a:latin typeface="Consolas" panose="020B0609020204030204" pitchFamily="49" charset="0"/>
              </a:rPr>
              <a:t> </a:t>
            </a:r>
            <a:r>
              <a:rPr lang="en-US" altLang="zh-CN" b="0" dirty="0" err="1">
                <a:solidFill>
                  <a:srgbClr val="171717"/>
                </a:solidFill>
                <a:effectLst/>
                <a:latin typeface="Consolas" panose="020B0609020204030204" pitchFamily="49" charset="0"/>
              </a:rPr>
              <a:t>LocationID</a:t>
            </a:r>
            <a:r>
              <a:rPr lang="en-US" altLang="zh-CN" b="0" dirty="0">
                <a:solidFill>
                  <a:srgbClr val="171717"/>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COUNT</a:t>
            </a:r>
            <a:r>
              <a:rPr lang="en-US" altLang="zh-CN" b="0" dirty="0">
                <a:solidFill>
                  <a:srgbClr val="171717"/>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AS</a:t>
            </a:r>
            <a:r>
              <a:rPr lang="en-US" altLang="zh-CN" b="0" dirty="0">
                <a:solidFill>
                  <a:srgbClr val="171717"/>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count</a:t>
            </a:r>
            <a:endParaRPr lang="en-US" altLang="zh-CN" b="0" dirty="0">
              <a:solidFill>
                <a:srgbClr val="171717"/>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FROM</a:t>
            </a:r>
            <a:r>
              <a:rPr lang="en-US" altLang="zh-CN" b="0" dirty="0">
                <a:solidFill>
                  <a:srgbClr val="171717"/>
                </a:solidFill>
                <a:effectLst/>
                <a:latin typeface="Consolas" panose="020B0609020204030204" pitchFamily="49" charset="0"/>
              </a:rPr>
              <a:t> Cyclists</a:t>
            </a:r>
          </a:p>
          <a:p>
            <a:r>
              <a:rPr lang="en-US" altLang="zh-CN" b="0" dirty="0">
                <a:solidFill>
                  <a:srgbClr val="0000FF"/>
                </a:solidFill>
                <a:effectLst/>
                <a:latin typeface="Consolas" panose="020B0609020204030204" pitchFamily="49" charset="0"/>
              </a:rPr>
              <a:t>GROUP</a:t>
            </a:r>
            <a:r>
              <a:rPr lang="en-US" altLang="zh-CN" b="0" dirty="0">
                <a:solidFill>
                  <a:srgbClr val="171717"/>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BY</a:t>
            </a:r>
            <a:r>
              <a:rPr lang="en-US" altLang="zh-CN" b="0" dirty="0">
                <a:solidFill>
                  <a:srgbClr val="171717"/>
                </a:solidFill>
                <a:effectLst/>
                <a:latin typeface="Consolas" panose="020B0609020204030204" pitchFamily="49" charset="0"/>
              </a:rPr>
              <a:t> </a:t>
            </a:r>
            <a:r>
              <a:rPr lang="en-US" altLang="zh-CN" b="0" dirty="0" err="1">
                <a:solidFill>
                  <a:srgbClr val="171717"/>
                </a:solidFill>
                <a:effectLst/>
                <a:latin typeface="Consolas" panose="020B0609020204030204" pitchFamily="49" charset="0"/>
              </a:rPr>
              <a:t>LocationID</a:t>
            </a:r>
            <a:r>
              <a:rPr lang="en-US" altLang="zh-CN" b="0" dirty="0">
                <a:solidFill>
                  <a:srgbClr val="171717"/>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AS</a:t>
            </a:r>
            <a:r>
              <a:rPr lang="en-US" altLang="zh-CN" b="0" dirty="0">
                <a:solidFill>
                  <a:srgbClr val="171717"/>
                </a:solidFill>
                <a:effectLst/>
                <a:latin typeface="Consolas" panose="020B0609020204030204" pitchFamily="49" charset="0"/>
              </a:rPr>
              <a:t> c</a:t>
            </a:r>
          </a:p>
          <a:p>
            <a:r>
              <a:rPr lang="en-US" altLang="zh-CN" b="0" dirty="0">
                <a:solidFill>
                  <a:srgbClr val="0000FF"/>
                </a:solidFill>
                <a:effectLst/>
                <a:latin typeface="Consolas" panose="020B0609020204030204" pitchFamily="49" charset="0"/>
              </a:rPr>
              <a:t>ON</a:t>
            </a:r>
            <a:r>
              <a:rPr lang="en-US" altLang="zh-CN" b="0" dirty="0">
                <a:solidFill>
                  <a:srgbClr val="171717"/>
                </a:solidFill>
                <a:effectLst/>
                <a:latin typeface="Consolas" panose="020B0609020204030204" pitchFamily="49" charset="0"/>
              </a:rPr>
              <a:t> </a:t>
            </a:r>
            <a:r>
              <a:rPr lang="en-US" altLang="zh-CN" b="0" dirty="0" err="1">
                <a:solidFill>
                  <a:srgbClr val="171717"/>
                </a:solidFill>
                <a:effectLst/>
                <a:latin typeface="Consolas" panose="020B0609020204030204" pitchFamily="49" charset="0"/>
              </a:rPr>
              <a:t>l.LocationID</a:t>
            </a:r>
            <a:r>
              <a:rPr lang="en-US" altLang="zh-CN" b="0" dirty="0">
                <a:solidFill>
                  <a:srgbClr val="171717"/>
                </a:solidFill>
                <a:effectLst/>
                <a:latin typeface="Consolas" panose="020B0609020204030204" pitchFamily="49" charset="0"/>
              </a:rPr>
              <a:t> </a:t>
            </a:r>
            <a:r>
              <a:rPr lang="en-US" altLang="zh-CN" b="0" dirty="0">
                <a:solidFill>
                  <a:srgbClr val="778899"/>
                </a:solidFill>
                <a:effectLst/>
                <a:latin typeface="Consolas" panose="020B0609020204030204" pitchFamily="49" charset="0"/>
              </a:rPr>
              <a:t>=</a:t>
            </a:r>
            <a:r>
              <a:rPr lang="en-US" altLang="zh-CN" b="0" dirty="0">
                <a:solidFill>
                  <a:srgbClr val="171717"/>
                </a:solidFill>
                <a:effectLst/>
                <a:latin typeface="Consolas" panose="020B0609020204030204" pitchFamily="49" charset="0"/>
              </a:rPr>
              <a:t> </a:t>
            </a:r>
            <a:r>
              <a:rPr lang="en-US" altLang="zh-CN" b="0" dirty="0" err="1">
                <a:solidFill>
                  <a:srgbClr val="171717"/>
                </a:solidFill>
                <a:effectLst/>
                <a:latin typeface="Consolas" panose="020B0609020204030204" pitchFamily="49" charset="0"/>
              </a:rPr>
              <a:t>c.LocationID</a:t>
            </a:r>
            <a:endParaRPr lang="en-US" altLang="zh-CN" b="0" dirty="0">
              <a:solidFill>
                <a:srgbClr val="171717"/>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SET</a:t>
            </a:r>
            <a:r>
              <a:rPr lang="en-US" altLang="zh-CN" b="0" dirty="0">
                <a:solidFill>
                  <a:srgbClr val="171717"/>
                </a:solidFill>
                <a:effectLst/>
                <a:latin typeface="Consolas" panose="020B0609020204030204" pitchFamily="49" charset="0"/>
              </a:rPr>
              <a:t> </a:t>
            </a:r>
            <a:r>
              <a:rPr lang="en-US" altLang="zh-CN" b="0" dirty="0" err="1">
                <a:solidFill>
                  <a:srgbClr val="171717"/>
                </a:solidFill>
                <a:effectLst/>
                <a:latin typeface="Consolas" panose="020B0609020204030204" pitchFamily="49" charset="0"/>
              </a:rPr>
              <a:t>l.CyclistCount</a:t>
            </a:r>
            <a:r>
              <a:rPr lang="en-US" altLang="zh-CN" b="0" dirty="0">
                <a:solidFill>
                  <a:srgbClr val="171717"/>
                </a:solidFill>
                <a:effectLst/>
                <a:latin typeface="Consolas" panose="020B0609020204030204" pitchFamily="49" charset="0"/>
              </a:rPr>
              <a:t> </a:t>
            </a:r>
            <a:r>
              <a:rPr lang="en-US" altLang="zh-CN" b="0" dirty="0">
                <a:solidFill>
                  <a:srgbClr val="778899"/>
                </a:solidFill>
                <a:effectLst/>
                <a:latin typeface="Consolas" panose="020B0609020204030204" pitchFamily="49" charset="0"/>
              </a:rPr>
              <a:t>=</a:t>
            </a:r>
            <a:r>
              <a:rPr lang="en-US" altLang="zh-CN" b="0" dirty="0">
                <a:solidFill>
                  <a:srgbClr val="171717"/>
                </a:solidFill>
                <a:effectLst/>
                <a:latin typeface="Consolas" panose="020B0609020204030204" pitchFamily="49" charset="0"/>
              </a:rPr>
              <a:t> </a:t>
            </a:r>
            <a:r>
              <a:rPr lang="en-US" altLang="zh-CN" b="0" dirty="0" err="1">
                <a:solidFill>
                  <a:srgbClr val="171717"/>
                </a:solidFill>
                <a:effectLst/>
                <a:latin typeface="Consolas" panose="020B0609020204030204" pitchFamily="49" charset="0"/>
              </a:rPr>
              <a:t>c.count</a:t>
            </a:r>
            <a:r>
              <a:rPr lang="en-US" altLang="zh-CN" b="0" dirty="0">
                <a:solidFill>
                  <a:srgbClr val="171717"/>
                </a:solidFill>
                <a:effectLst/>
                <a:latin typeface="Consolas" panose="020B0609020204030204" pitchFamily="49" charset="0"/>
              </a:rPr>
              <a:t>;</a:t>
            </a:r>
          </a:p>
        </p:txBody>
      </p:sp>
    </p:spTree>
    <p:extLst>
      <p:ext uri="{BB962C8B-B14F-4D97-AF65-F5344CB8AC3E}">
        <p14:creationId xmlns:p14="http://schemas.microsoft.com/office/powerpoint/2010/main" val="39039941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Delete</a:t>
            </a:r>
          </a:p>
        </p:txBody>
      </p:sp>
      <p:sp>
        <p:nvSpPr>
          <p:cNvPr id="3" name="Content Placeholder 2"/>
          <p:cNvSpPr>
            <a:spLocks noGrp="1"/>
          </p:cNvSpPr>
          <p:nvPr>
            <p:ph idx="1"/>
          </p:nvPr>
        </p:nvSpPr>
        <p:spPr/>
        <p:txBody>
          <a:bodyPr/>
          <a:lstStyle/>
          <a:p>
            <a:pPr lvl="1"/>
            <a:r>
              <a:rPr lang="en-US" dirty="0"/>
              <a:t>Now, delete the oldest data in the Cyclists and Locations tables (maybe it is out of date?).</a:t>
            </a:r>
          </a:p>
          <a:p>
            <a:pPr lvl="1"/>
            <a:endParaRPr lang="en-US" dirty="0"/>
          </a:p>
          <a:p>
            <a:pPr lvl="1"/>
            <a:r>
              <a:rPr lang="en-US" dirty="0"/>
              <a:t>To do this, we will start by deleting the oldest data in the Locations table. Here is one possible solution (you don’t have to run it, as it’s not recoverable):</a:t>
            </a:r>
          </a:p>
          <a:p>
            <a:pPr lvl="1"/>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43</a:t>
            </a:fld>
            <a:endParaRPr lang="en-US" dirty="0"/>
          </a:p>
        </p:txBody>
      </p:sp>
      <p:sp>
        <p:nvSpPr>
          <p:cNvPr id="10" name="文本框 9">
            <a:extLst>
              <a:ext uri="{FF2B5EF4-FFF2-40B4-BE49-F238E27FC236}">
                <a16:creationId xmlns:a16="http://schemas.microsoft.com/office/drawing/2014/main" id="{517AB64E-759E-42DB-8712-62CFD2DB3404}"/>
              </a:ext>
            </a:extLst>
          </p:cNvPr>
          <p:cNvSpPr txBox="1"/>
          <p:nvPr/>
        </p:nvSpPr>
        <p:spPr>
          <a:xfrm>
            <a:off x="1520505" y="4184009"/>
            <a:ext cx="6094602" cy="1200329"/>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DELETE</a:t>
            </a:r>
            <a:r>
              <a:rPr lang="en-US" altLang="zh-CN" b="0" dirty="0">
                <a:solidFill>
                  <a:srgbClr val="171717"/>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FROM</a:t>
            </a:r>
            <a:r>
              <a:rPr lang="en-US" altLang="zh-CN" b="0" dirty="0">
                <a:solidFill>
                  <a:srgbClr val="171717"/>
                </a:solidFill>
                <a:effectLst/>
                <a:latin typeface="Consolas" panose="020B0609020204030204" pitchFamily="49" charset="0"/>
              </a:rPr>
              <a:t> locations</a:t>
            </a:r>
          </a:p>
          <a:p>
            <a:r>
              <a:rPr lang="en-US" altLang="zh-CN" b="0" dirty="0">
                <a:solidFill>
                  <a:srgbClr val="0000FF"/>
                </a:solidFill>
                <a:effectLst/>
                <a:latin typeface="Consolas" panose="020B0609020204030204" pitchFamily="49" charset="0"/>
              </a:rPr>
              <a:t>WHERE</a:t>
            </a:r>
            <a:r>
              <a:rPr lang="en-US" altLang="zh-CN" b="0" dirty="0">
                <a:solidFill>
                  <a:srgbClr val="171717"/>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Date</a:t>
            </a:r>
            <a:r>
              <a:rPr lang="en-US" altLang="zh-CN" b="0" dirty="0">
                <a:solidFill>
                  <a:srgbClr val="171717"/>
                </a:solidFill>
                <a:effectLst/>
                <a:latin typeface="Consolas" panose="020B0609020204030204" pitchFamily="49" charset="0"/>
              </a:rPr>
              <a:t> </a:t>
            </a:r>
            <a:r>
              <a:rPr lang="en-US" altLang="zh-CN" b="0" dirty="0">
                <a:solidFill>
                  <a:srgbClr val="778899"/>
                </a:solidFill>
                <a:effectLst/>
                <a:latin typeface="Consolas" panose="020B0609020204030204" pitchFamily="49" charset="0"/>
              </a:rPr>
              <a:t>=</a:t>
            </a:r>
            <a:r>
              <a:rPr lang="en-US" altLang="zh-CN" b="0" dirty="0">
                <a:solidFill>
                  <a:srgbClr val="171717"/>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SELECT</a:t>
            </a:r>
            <a:r>
              <a:rPr lang="en-US" altLang="zh-CN" b="0" dirty="0">
                <a:solidFill>
                  <a:srgbClr val="171717"/>
                </a:solidFill>
                <a:effectLst/>
                <a:latin typeface="Consolas" panose="020B0609020204030204" pitchFamily="49" charset="0"/>
              </a:rPr>
              <a:t> </a:t>
            </a:r>
            <a:r>
              <a:rPr lang="en-US" altLang="zh-CN" b="0" dirty="0" err="1">
                <a:solidFill>
                  <a:srgbClr val="171717"/>
                </a:solidFill>
                <a:effectLst/>
                <a:latin typeface="Consolas" panose="020B0609020204030204" pitchFamily="49" charset="0"/>
              </a:rPr>
              <a:t>a.mindate</a:t>
            </a:r>
            <a:r>
              <a:rPr lang="en-US" altLang="zh-CN" b="0" dirty="0">
                <a:solidFill>
                  <a:srgbClr val="171717"/>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FROM</a:t>
            </a:r>
            <a:endParaRPr lang="en-US" altLang="zh-CN" b="0" dirty="0">
              <a:solidFill>
                <a:srgbClr val="171717"/>
              </a:solidFill>
              <a:effectLst/>
              <a:latin typeface="Consolas" panose="020B0609020204030204" pitchFamily="49" charset="0"/>
            </a:endParaRPr>
          </a:p>
          <a:p>
            <a:r>
              <a:rPr lang="en-US" altLang="zh-CN" b="0" dirty="0">
                <a:solidFill>
                  <a:srgbClr val="171717"/>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SELECT</a:t>
            </a:r>
            <a:r>
              <a:rPr lang="en-US" altLang="zh-CN" b="0" dirty="0">
                <a:solidFill>
                  <a:srgbClr val="171717"/>
                </a:solidFill>
                <a:effectLst/>
                <a:latin typeface="Consolas" panose="020B0609020204030204" pitchFamily="49" charset="0"/>
              </a:rPr>
              <a:t> </a:t>
            </a:r>
            <a:r>
              <a:rPr lang="en-US" altLang="zh-CN" b="0" dirty="0">
                <a:solidFill>
                  <a:srgbClr val="25B864"/>
                </a:solidFill>
                <a:effectLst/>
                <a:latin typeface="Consolas" panose="020B0609020204030204" pitchFamily="49" charset="0"/>
              </a:rPr>
              <a:t>MIN</a:t>
            </a:r>
            <a:r>
              <a:rPr lang="en-US" altLang="zh-CN" b="0" dirty="0">
                <a:solidFill>
                  <a:srgbClr val="171717"/>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Date</a:t>
            </a:r>
            <a:r>
              <a:rPr lang="en-US" altLang="zh-CN" b="0" dirty="0">
                <a:solidFill>
                  <a:srgbClr val="171717"/>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as</a:t>
            </a:r>
            <a:r>
              <a:rPr lang="en-US" altLang="zh-CN" b="0" dirty="0">
                <a:solidFill>
                  <a:srgbClr val="171717"/>
                </a:solidFill>
                <a:effectLst/>
                <a:latin typeface="Consolas" panose="020B0609020204030204" pitchFamily="49" charset="0"/>
              </a:rPr>
              <a:t> </a:t>
            </a:r>
            <a:r>
              <a:rPr lang="en-US" altLang="zh-CN" b="0" dirty="0" err="1">
                <a:solidFill>
                  <a:srgbClr val="171717"/>
                </a:solidFill>
                <a:effectLst/>
                <a:latin typeface="Consolas" panose="020B0609020204030204" pitchFamily="49" charset="0"/>
              </a:rPr>
              <a:t>mindate</a:t>
            </a:r>
            <a:endParaRPr lang="en-US" altLang="zh-CN" b="0" dirty="0">
              <a:solidFill>
                <a:srgbClr val="171717"/>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FROM</a:t>
            </a:r>
            <a:r>
              <a:rPr lang="en-US" altLang="zh-CN" b="0" dirty="0">
                <a:solidFill>
                  <a:srgbClr val="171717"/>
                </a:solidFill>
                <a:effectLst/>
                <a:latin typeface="Consolas" panose="020B0609020204030204" pitchFamily="49" charset="0"/>
              </a:rPr>
              <a:t> locations) a);</a:t>
            </a:r>
          </a:p>
        </p:txBody>
      </p:sp>
    </p:spTree>
    <p:extLst>
      <p:ext uri="{BB962C8B-B14F-4D97-AF65-F5344CB8AC3E}">
        <p14:creationId xmlns:p14="http://schemas.microsoft.com/office/powerpoint/2010/main" val="93411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Delete</a:t>
            </a:r>
          </a:p>
        </p:txBody>
      </p:sp>
      <p:sp>
        <p:nvSpPr>
          <p:cNvPr id="3" name="Content Placeholder 2"/>
          <p:cNvSpPr>
            <a:spLocks noGrp="1"/>
          </p:cNvSpPr>
          <p:nvPr>
            <p:ph idx="1"/>
          </p:nvPr>
        </p:nvSpPr>
        <p:spPr/>
        <p:txBody>
          <a:bodyPr/>
          <a:lstStyle/>
          <a:p>
            <a:pPr lvl="1"/>
            <a:r>
              <a:rPr lang="en-US" dirty="0"/>
              <a:t>Then, we need to delete the rows in Cyclists that no longer have a match in Locations as follows (again, you don’t have to run this):</a:t>
            </a:r>
          </a:p>
          <a:p>
            <a:pPr lvl="1"/>
            <a:endParaRPr lang="en-US" dirty="0"/>
          </a:p>
          <a:p>
            <a:pPr lvl="1"/>
            <a:endParaRPr lang="en-US" dirty="0"/>
          </a:p>
          <a:p>
            <a:pPr lvl="1"/>
            <a:endParaRPr lang="en-US" dirty="0"/>
          </a:p>
          <a:p>
            <a:pPr lvl="1"/>
            <a:endParaRPr lang="en-US" dirty="0"/>
          </a:p>
          <a:p>
            <a:pPr lvl="1"/>
            <a:endParaRPr lang="en-US" dirty="0"/>
          </a:p>
          <a:p>
            <a:pPr lvl="1"/>
            <a:r>
              <a:rPr lang="en-US" dirty="0"/>
              <a:t>If it is true that we do not want to save data in Cyclists that cannot be matched to the Locations table, we should have a foreign key set up with </a:t>
            </a:r>
            <a:r>
              <a:rPr lang="en-US" dirty="0">
                <a:solidFill>
                  <a:srgbClr val="0000FF"/>
                </a:solidFill>
              </a:rPr>
              <a:t>ON DELETE CASCADE</a:t>
            </a:r>
            <a:r>
              <a:rPr lang="en-US" dirty="0"/>
              <a:t>. This is shown in the next slide.</a:t>
            </a:r>
          </a:p>
          <a:p>
            <a:pPr lvl="1"/>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44</a:t>
            </a:fld>
            <a:endParaRPr lang="en-US" dirty="0"/>
          </a:p>
        </p:txBody>
      </p:sp>
      <p:pic>
        <p:nvPicPr>
          <p:cNvPr id="8" name="Picture 7"/>
          <p:cNvPicPr>
            <a:picLocks noChangeAspect="1"/>
          </p:cNvPicPr>
          <p:nvPr/>
        </p:nvPicPr>
        <p:blipFill>
          <a:blip r:embed="rId2"/>
          <a:stretch>
            <a:fillRect/>
          </a:stretch>
        </p:blipFill>
        <p:spPr>
          <a:xfrm>
            <a:off x="1234752" y="2347585"/>
            <a:ext cx="6157494" cy="1048603"/>
          </a:xfrm>
          <a:prstGeom prst="rect">
            <a:avLst/>
          </a:prstGeom>
        </p:spPr>
      </p:pic>
    </p:spTree>
    <p:extLst>
      <p:ext uri="{BB962C8B-B14F-4D97-AF65-F5344CB8AC3E}">
        <p14:creationId xmlns:p14="http://schemas.microsoft.com/office/powerpoint/2010/main" val="2868057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Queries</a:t>
            </a:r>
          </a:p>
        </p:txBody>
      </p:sp>
      <p:sp>
        <p:nvSpPr>
          <p:cNvPr id="3" name="Content Placeholder 2"/>
          <p:cNvSpPr>
            <a:spLocks noGrp="1"/>
          </p:cNvSpPr>
          <p:nvPr>
            <p:ph idx="1"/>
          </p:nvPr>
        </p:nvSpPr>
        <p:spPr>
          <a:xfrm>
            <a:off x="1097280" y="1222767"/>
            <a:ext cx="10058400" cy="5131733"/>
          </a:xfrm>
        </p:spPr>
        <p:txBody>
          <a:bodyPr>
            <a:noAutofit/>
          </a:bodyPr>
          <a:lstStyle/>
          <a:p>
            <a:r>
              <a:rPr lang="en-US" dirty="0">
                <a:solidFill>
                  <a:srgbClr val="0070C0"/>
                </a:solidFill>
              </a:rPr>
              <a:t>Question: Find the gross domestic product per capita (GDPPC) of all of the countries in which the top 500 companies are based.</a:t>
            </a:r>
          </a:p>
          <a:p>
            <a:pPr lvl="1"/>
            <a:endParaRPr lang="en-US" dirty="0"/>
          </a:p>
          <a:p>
            <a:r>
              <a:rPr lang="en-US" dirty="0"/>
              <a:t>Tips*:</a:t>
            </a:r>
          </a:p>
          <a:p>
            <a:pPr lvl="1"/>
            <a:r>
              <a:rPr lang="en-US" dirty="0"/>
              <a:t>Use an inner join between the tables.</a:t>
            </a:r>
          </a:p>
          <a:p>
            <a:pPr lvl="1"/>
            <a:r>
              <a:rPr lang="en-US" dirty="0"/>
              <a:t>In the </a:t>
            </a:r>
            <a:r>
              <a:rPr lang="en-US" dirty="0">
                <a:solidFill>
                  <a:srgbClr val="0000FF"/>
                </a:solidFill>
              </a:rPr>
              <a:t>SELECT</a:t>
            </a:r>
            <a:r>
              <a:rPr lang="en-US" dirty="0"/>
              <a:t> clause, list only the attributes we are interested in (e.g. country name, and country GDPPC).</a:t>
            </a:r>
          </a:p>
          <a:p>
            <a:pPr lvl="1"/>
            <a:endParaRPr lang="en-US" dirty="0"/>
          </a:p>
          <a:p>
            <a:pPr lvl="1"/>
            <a:endParaRPr lang="en-US" dirty="0"/>
          </a:p>
          <a:p>
            <a:r>
              <a:rPr lang="en-US" dirty="0"/>
              <a:t>Develop your query, and then compare with my solution on the next slide.</a:t>
            </a:r>
          </a:p>
          <a:p>
            <a:pPr lvl="1"/>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
        <p:nvSpPr>
          <p:cNvPr id="8" name="Rectangle 7"/>
          <p:cNvSpPr/>
          <p:nvPr/>
        </p:nvSpPr>
        <p:spPr>
          <a:xfrm>
            <a:off x="1097280" y="4345122"/>
            <a:ext cx="10058400" cy="923330"/>
          </a:xfrm>
          <a:prstGeom prst="rect">
            <a:avLst/>
          </a:prstGeom>
        </p:spPr>
        <p:txBody>
          <a:bodyPr wrap="square">
            <a:spAutoFit/>
          </a:bodyPr>
          <a:lstStyle/>
          <a:p>
            <a:pPr marL="285750" lvl="1" indent="-285750">
              <a:buFont typeface="Calibri" panose="020F0502020204030204" pitchFamily="34" charset="0"/>
              <a:buChar char="*"/>
            </a:pPr>
            <a:r>
              <a:rPr lang="en-US" dirty="0"/>
              <a:t>In this exercise, I will give you some tips that may help you develop your queries. Note that there are usually multiple queries that can answer the same question. You may choose whether you want to follow my tips.</a:t>
            </a:r>
          </a:p>
        </p:txBody>
      </p:sp>
    </p:spTree>
    <p:extLst>
      <p:ext uri="{BB962C8B-B14F-4D97-AF65-F5344CB8AC3E}">
        <p14:creationId xmlns:p14="http://schemas.microsoft.com/office/powerpoint/2010/main" val="378429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Queries</a:t>
            </a:r>
          </a:p>
        </p:txBody>
      </p:sp>
      <p:sp>
        <p:nvSpPr>
          <p:cNvPr id="3" name="Content Placeholder 2"/>
          <p:cNvSpPr>
            <a:spLocks noGrp="1"/>
          </p:cNvSpPr>
          <p:nvPr>
            <p:ph idx="1"/>
          </p:nvPr>
        </p:nvSpPr>
        <p:spPr/>
        <p:txBody>
          <a:bodyPr>
            <a:normAutofit/>
          </a:bodyPr>
          <a:lstStyle/>
          <a:p>
            <a:r>
              <a:rPr lang="en-US" sz="2400" dirty="0"/>
              <a:t>Possible solution:</a:t>
            </a:r>
          </a:p>
          <a:p>
            <a:pPr lvl="1"/>
            <a:endParaRPr lang="en-US" dirty="0"/>
          </a:p>
          <a:p>
            <a:pPr lvl="1"/>
            <a:endParaRPr lang="en-US" dirty="0"/>
          </a:p>
          <a:p>
            <a:pPr lvl="1"/>
            <a:endParaRPr lang="en-US" dirty="0"/>
          </a:p>
          <a:p>
            <a:r>
              <a:rPr lang="en-US" sz="2400" dirty="0"/>
              <a:t>What would happen in this case if we used a RIGHT outer join?</a:t>
            </a:r>
          </a:p>
          <a:p>
            <a:pPr lvl="1"/>
            <a:r>
              <a:rPr lang="en-US" sz="2200" dirty="0"/>
              <a:t>Answer: (give it a try) there should be no difference because there are no unmatched rows in the Companies table.</a:t>
            </a:r>
          </a:p>
          <a:p>
            <a:pPr marL="201168" lvl="1" indent="0">
              <a:buNone/>
            </a:pPr>
            <a:endParaRPr lang="en-US" sz="2200" dirty="0"/>
          </a:p>
          <a:p>
            <a:r>
              <a:rPr lang="en-US" sz="2400" dirty="0"/>
              <a:t>What would happen in this case if we used a LEFT outer join?</a:t>
            </a:r>
          </a:p>
          <a:p>
            <a:pPr lvl="1"/>
            <a:r>
              <a:rPr lang="en-US" sz="2200" dirty="0"/>
              <a:t>Answer: (give it a try) there should be a number of null values in the left column of the result, because there are a number of countries with no top 500 companies. </a:t>
            </a:r>
          </a:p>
          <a:p>
            <a:pPr lvl="1"/>
            <a:endParaRPr lang="en-US" dirty="0"/>
          </a:p>
          <a:p>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7" name="Picture 6"/>
          <p:cNvPicPr>
            <a:picLocks noChangeAspect="1"/>
          </p:cNvPicPr>
          <p:nvPr/>
        </p:nvPicPr>
        <p:blipFill>
          <a:blip r:embed="rId2"/>
          <a:stretch>
            <a:fillRect/>
          </a:stretch>
        </p:blipFill>
        <p:spPr>
          <a:xfrm>
            <a:off x="1169670" y="1774654"/>
            <a:ext cx="8449788" cy="1042506"/>
          </a:xfrm>
          <a:prstGeom prst="rect">
            <a:avLst/>
          </a:prstGeom>
        </p:spPr>
      </p:pic>
    </p:spTree>
    <p:extLst>
      <p:ext uri="{BB962C8B-B14F-4D97-AF65-F5344CB8AC3E}">
        <p14:creationId xmlns:p14="http://schemas.microsoft.com/office/powerpoint/2010/main" val="414970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Queries</a:t>
            </a:r>
          </a:p>
        </p:txBody>
      </p:sp>
      <p:sp>
        <p:nvSpPr>
          <p:cNvPr id="3" name="Content Placeholder 2"/>
          <p:cNvSpPr>
            <a:spLocks noGrp="1"/>
          </p:cNvSpPr>
          <p:nvPr>
            <p:ph idx="1"/>
          </p:nvPr>
        </p:nvSpPr>
        <p:spPr/>
        <p:txBody>
          <a:bodyPr>
            <a:noAutofit/>
          </a:bodyPr>
          <a:lstStyle/>
          <a:p>
            <a:r>
              <a:rPr lang="en-US" dirty="0">
                <a:solidFill>
                  <a:srgbClr val="0070C0"/>
                </a:solidFill>
              </a:rPr>
              <a:t>Question: Find out the names and populations for countries in which the companies employ their CEOs in the CEOs table.</a:t>
            </a:r>
          </a:p>
          <a:p>
            <a:pPr lvl="1"/>
            <a:r>
              <a:rPr lang="en-US" dirty="0"/>
              <a:t>Note: its mostly USA because the CEO table describes USA CEO’s only.</a:t>
            </a:r>
          </a:p>
          <a:p>
            <a:pPr lvl="1"/>
            <a:endParaRPr lang="en-US" dirty="0"/>
          </a:p>
          <a:p>
            <a:r>
              <a:rPr lang="en-US" dirty="0"/>
              <a:t>Tips:</a:t>
            </a:r>
          </a:p>
          <a:p>
            <a:pPr lvl="1"/>
            <a:r>
              <a:rPr lang="en-US" dirty="0"/>
              <a:t>Use the distinct keyword to make sure you list each country once.</a:t>
            </a:r>
          </a:p>
          <a:p>
            <a:pPr lvl="1"/>
            <a:r>
              <a:rPr lang="en-US" dirty="0"/>
              <a:t>Join three tables together to get the result.</a:t>
            </a:r>
          </a:p>
          <a:p>
            <a:pPr marL="658368" lvl="1" indent="-457200">
              <a:buFont typeface="+mj-lt"/>
              <a:buAutoNum type="arabicPeriod"/>
            </a:pPr>
            <a:endParaRPr lang="en-US" dirty="0"/>
          </a:p>
          <a:p>
            <a:r>
              <a:rPr lang="en-US" dirty="0"/>
              <a:t>Develop your query, and then compare with my solution on the next slide.</a:t>
            </a:r>
          </a:p>
          <a:p>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471236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Queries</a:t>
            </a:r>
          </a:p>
        </p:txBody>
      </p:sp>
      <p:sp>
        <p:nvSpPr>
          <p:cNvPr id="3" name="Content Placeholder 2"/>
          <p:cNvSpPr>
            <a:spLocks noGrp="1"/>
          </p:cNvSpPr>
          <p:nvPr>
            <p:ph idx="1"/>
          </p:nvPr>
        </p:nvSpPr>
        <p:spPr/>
        <p:txBody>
          <a:bodyPr>
            <a:normAutofit/>
          </a:bodyPr>
          <a:lstStyle/>
          <a:p>
            <a:r>
              <a:rPr lang="en-US" dirty="0"/>
              <a:t>Possible solution:</a:t>
            </a:r>
          </a:p>
          <a:p>
            <a:pPr lvl="1"/>
            <a:endParaRPr lang="en-US" sz="2600" dirty="0"/>
          </a:p>
          <a:p>
            <a:pPr lvl="1"/>
            <a:endParaRPr lang="en-US" sz="2600" dirty="0"/>
          </a:p>
          <a:p>
            <a:pPr lvl="1"/>
            <a:endParaRPr lang="en-US" sz="2600" dirty="0"/>
          </a:p>
          <a:p>
            <a:pPr lvl="1"/>
            <a:endParaRPr lang="en-US" sz="2600" dirty="0"/>
          </a:p>
          <a:p>
            <a:r>
              <a:rPr lang="en-US" dirty="0"/>
              <a:t>Result:</a:t>
            </a:r>
          </a:p>
          <a:p>
            <a:endParaRPr lang="en-US" dirty="0"/>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9" name="Table 8"/>
          <p:cNvGraphicFramePr>
            <a:graphicFrameLocks noGrp="1"/>
          </p:cNvGraphicFramePr>
          <p:nvPr/>
        </p:nvGraphicFramePr>
        <p:xfrm>
          <a:off x="1097280" y="4326466"/>
          <a:ext cx="4224020" cy="1483360"/>
        </p:xfrm>
        <a:graphic>
          <a:graphicData uri="http://schemas.openxmlformats.org/drawingml/2006/table">
            <a:tbl>
              <a:tblPr firstRow="1" bandRow="1">
                <a:tableStyleId>{5C22544A-7EE6-4342-B048-85BDC9FD1C3A}</a:tableStyleId>
              </a:tblPr>
              <a:tblGrid>
                <a:gridCol w="2112010">
                  <a:extLst>
                    <a:ext uri="{9D8B030D-6E8A-4147-A177-3AD203B41FA5}">
                      <a16:colId xmlns:a16="http://schemas.microsoft.com/office/drawing/2014/main" val="1661163556"/>
                    </a:ext>
                  </a:extLst>
                </a:gridCol>
                <a:gridCol w="2112010">
                  <a:extLst>
                    <a:ext uri="{9D8B030D-6E8A-4147-A177-3AD203B41FA5}">
                      <a16:colId xmlns:a16="http://schemas.microsoft.com/office/drawing/2014/main" val="791088274"/>
                    </a:ext>
                  </a:extLst>
                </a:gridCol>
              </a:tblGrid>
              <a:tr h="370840">
                <a:tc>
                  <a:txBody>
                    <a:bodyPr/>
                    <a:lstStyle/>
                    <a:p>
                      <a:r>
                        <a:rPr lang="en-US" dirty="0"/>
                        <a:t>Country</a:t>
                      </a:r>
                    </a:p>
                  </a:txBody>
                  <a:tcPr/>
                </a:tc>
                <a:tc>
                  <a:txBody>
                    <a:bodyPr/>
                    <a:lstStyle/>
                    <a:p>
                      <a:r>
                        <a:rPr lang="en-US" dirty="0"/>
                        <a:t>Population</a:t>
                      </a:r>
                    </a:p>
                  </a:txBody>
                  <a:tcPr/>
                </a:tc>
                <a:extLst>
                  <a:ext uri="{0D108BD9-81ED-4DB2-BD59-A6C34878D82A}">
                    <a16:rowId xmlns:a16="http://schemas.microsoft.com/office/drawing/2014/main" val="4257736717"/>
                  </a:ext>
                </a:extLst>
              </a:tr>
              <a:tr h="370840">
                <a:tc>
                  <a:txBody>
                    <a:bodyPr/>
                    <a:lstStyle/>
                    <a:p>
                      <a:r>
                        <a:rPr lang="en-US" dirty="0"/>
                        <a:t>Ireland</a:t>
                      </a:r>
                    </a:p>
                  </a:txBody>
                  <a:tcPr/>
                </a:tc>
                <a:tc>
                  <a:txBody>
                    <a:bodyPr/>
                    <a:lstStyle/>
                    <a:p>
                      <a:pPr algn="r"/>
                      <a:r>
                        <a:rPr lang="en-US" dirty="0"/>
                        <a:t>4609600</a:t>
                      </a:r>
                    </a:p>
                  </a:txBody>
                  <a:tcPr/>
                </a:tc>
                <a:extLst>
                  <a:ext uri="{0D108BD9-81ED-4DB2-BD59-A6C34878D82A}">
                    <a16:rowId xmlns:a16="http://schemas.microsoft.com/office/drawing/2014/main" val="1256764408"/>
                  </a:ext>
                </a:extLst>
              </a:tr>
              <a:tr h="370840">
                <a:tc>
                  <a:txBody>
                    <a:bodyPr/>
                    <a:lstStyle/>
                    <a:p>
                      <a:r>
                        <a:rPr lang="en-US" dirty="0"/>
                        <a:t>United Kingdom</a:t>
                      </a:r>
                    </a:p>
                  </a:txBody>
                  <a:tcPr/>
                </a:tc>
                <a:tc>
                  <a:txBody>
                    <a:bodyPr/>
                    <a:lstStyle/>
                    <a:p>
                      <a:pPr algn="r"/>
                      <a:r>
                        <a:rPr lang="en-US" dirty="0"/>
                        <a:t>64105654</a:t>
                      </a:r>
                    </a:p>
                  </a:txBody>
                  <a:tcPr/>
                </a:tc>
                <a:extLst>
                  <a:ext uri="{0D108BD9-81ED-4DB2-BD59-A6C34878D82A}">
                    <a16:rowId xmlns:a16="http://schemas.microsoft.com/office/drawing/2014/main" val="2776480464"/>
                  </a:ext>
                </a:extLst>
              </a:tr>
              <a:tr h="370840">
                <a:tc>
                  <a:txBody>
                    <a:bodyPr/>
                    <a:lstStyle/>
                    <a:p>
                      <a:r>
                        <a:rPr lang="en-US" dirty="0"/>
                        <a:t>United States</a:t>
                      </a:r>
                    </a:p>
                  </a:txBody>
                  <a:tcPr/>
                </a:tc>
                <a:tc>
                  <a:txBody>
                    <a:bodyPr/>
                    <a:lstStyle/>
                    <a:p>
                      <a:pPr algn="r"/>
                      <a:r>
                        <a:rPr lang="en-US" dirty="0"/>
                        <a:t>320314000</a:t>
                      </a:r>
                    </a:p>
                  </a:txBody>
                  <a:tcPr/>
                </a:tc>
                <a:extLst>
                  <a:ext uri="{0D108BD9-81ED-4DB2-BD59-A6C34878D82A}">
                    <a16:rowId xmlns:a16="http://schemas.microsoft.com/office/drawing/2014/main" val="655421841"/>
                  </a:ext>
                </a:extLst>
              </a:tr>
            </a:tbl>
          </a:graphicData>
        </a:graphic>
      </p:graphicFrame>
      <p:pic>
        <p:nvPicPr>
          <p:cNvPr id="8" name="Picture 7"/>
          <p:cNvPicPr>
            <a:picLocks noChangeAspect="1"/>
          </p:cNvPicPr>
          <p:nvPr/>
        </p:nvPicPr>
        <p:blipFill>
          <a:blip r:embed="rId2"/>
          <a:stretch>
            <a:fillRect/>
          </a:stretch>
        </p:blipFill>
        <p:spPr>
          <a:xfrm>
            <a:off x="1097280" y="1874146"/>
            <a:ext cx="8059611" cy="1322947"/>
          </a:xfrm>
          <a:prstGeom prst="rect">
            <a:avLst/>
          </a:prstGeom>
        </p:spPr>
      </p:pic>
    </p:spTree>
    <p:extLst>
      <p:ext uri="{BB962C8B-B14F-4D97-AF65-F5344CB8AC3E}">
        <p14:creationId xmlns:p14="http://schemas.microsoft.com/office/powerpoint/2010/main" val="3500661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4" name="Date Placeholder 3"/>
          <p:cNvSpPr>
            <a:spLocks noGrp="1"/>
          </p:cNvSpPr>
          <p:nvPr>
            <p:ph type="dt" sz="half" idx="10"/>
          </p:nvPr>
        </p:nvSpPr>
        <p:spPr/>
        <p:txBody>
          <a:bodyPr/>
          <a:lstStyle/>
          <a:p>
            <a:fld id="{5D309662-6B0E-4176-8E51-463712369FEC}"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dirty="0"/>
              <a:t>Transportation Big Data Analytics </a:t>
            </a:r>
            <a:r>
              <a:rPr lang="en-US" dirty="0" err="1"/>
              <a:t>eXERCISE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Content Placeholder 2"/>
          <p:cNvSpPr>
            <a:spLocks noGrp="1"/>
          </p:cNvSpPr>
          <p:nvPr>
            <p:ph idx="1"/>
          </p:nvPr>
        </p:nvSpPr>
        <p:spPr>
          <a:xfrm>
            <a:off x="1097280" y="1222767"/>
            <a:ext cx="10058400" cy="5050711"/>
          </a:xfrm>
        </p:spPr>
        <p:txBody>
          <a:bodyPr>
            <a:noAutofit/>
          </a:bodyPr>
          <a:lstStyle/>
          <a:p>
            <a:r>
              <a:rPr lang="en-US" sz="2600" dirty="0">
                <a:solidFill>
                  <a:srgbClr val="0070C0"/>
                </a:solidFill>
              </a:rPr>
              <a:t>Question: Find the CEOs for which at least one of the following is true:</a:t>
            </a:r>
          </a:p>
          <a:p>
            <a:pPr marL="658368" lvl="1" indent="-457200">
              <a:buFont typeface="+mj-lt"/>
              <a:buAutoNum type="arabicPeriod"/>
            </a:pPr>
            <a:r>
              <a:rPr lang="en-US" sz="2200" dirty="0"/>
              <a:t>Runs a company in China AND either over the age of 60 or under the age of 50.</a:t>
            </a:r>
          </a:p>
          <a:p>
            <a:pPr marL="658368" lvl="1" indent="-457200">
              <a:buFont typeface="+mj-lt"/>
              <a:buAutoNum type="arabicPeriod"/>
            </a:pPr>
            <a:r>
              <a:rPr lang="en-US" sz="2200" dirty="0"/>
              <a:t>Make between $20 million and $60 million in one year.</a:t>
            </a:r>
          </a:p>
          <a:p>
            <a:pPr marL="658368" lvl="1" indent="-457200">
              <a:buFont typeface="+mj-lt"/>
              <a:buAutoNum type="arabicPeriod"/>
            </a:pPr>
            <a:r>
              <a:rPr lang="en-US" sz="2200" dirty="0"/>
              <a:t>Work for a company that has over $100,000,000,000 in sales.</a:t>
            </a:r>
          </a:p>
          <a:p>
            <a:pPr marL="658368" lvl="1" indent="-457200">
              <a:buFont typeface="+mj-lt"/>
              <a:buAutoNum type="arabicPeriod"/>
            </a:pPr>
            <a:r>
              <a:rPr lang="en-US" sz="2200" dirty="0"/>
              <a:t>Hold no less than 100 shares in their company.</a:t>
            </a:r>
          </a:p>
          <a:p>
            <a:pPr lvl="1"/>
            <a:endParaRPr lang="en-US" sz="2000" dirty="0">
              <a:solidFill>
                <a:srgbClr val="0070C0"/>
              </a:solidFill>
            </a:endParaRPr>
          </a:p>
          <a:p>
            <a:r>
              <a:rPr lang="en-US" sz="2600" dirty="0"/>
              <a:t>Note: the CEO pay is in millions, so some conversion will be necessary</a:t>
            </a:r>
          </a:p>
          <a:p>
            <a:endParaRPr lang="en-US" sz="2600" dirty="0"/>
          </a:p>
          <a:p>
            <a:r>
              <a:rPr lang="en-US" dirty="0"/>
              <a:t>Develop your query, and then compare with my solution on the next slide.</a:t>
            </a:r>
          </a:p>
        </p:txBody>
      </p:sp>
    </p:spTree>
    <p:extLst>
      <p:ext uri="{BB962C8B-B14F-4D97-AF65-F5344CB8AC3E}">
        <p14:creationId xmlns:p14="http://schemas.microsoft.com/office/powerpoint/2010/main" val="9568883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自定义 1">
      <a:majorFont>
        <a:latin typeface="Calibri Light"/>
        <a:ea typeface="微软雅黑"/>
        <a:cs typeface=""/>
      </a:majorFont>
      <a:minorFont>
        <a:latin typeface="Calibri"/>
        <a:ea typeface="微软雅黑"/>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20539</TotalTime>
  <Words>4711</Words>
  <Application>Microsoft Office PowerPoint</Application>
  <PresentationFormat>宽屏</PresentationFormat>
  <Paragraphs>861</Paragraphs>
  <Slides>44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44</vt:i4>
      </vt:variant>
    </vt:vector>
  </HeadingPairs>
  <TitlesOfParts>
    <vt:vector size="50" baseType="lpstr">
      <vt:lpstr>微软雅黑</vt:lpstr>
      <vt:lpstr>Calibri</vt:lpstr>
      <vt:lpstr>Calibri Light</vt:lpstr>
      <vt:lpstr>Consolas</vt:lpstr>
      <vt:lpstr>Wingdings</vt:lpstr>
      <vt:lpstr>Retrospect</vt:lpstr>
      <vt:lpstr>Exercise II - SQL Part 2 – 数据查询</vt:lpstr>
      <vt:lpstr>Outline</vt:lpstr>
      <vt:lpstr>Part1: Getting Started</vt:lpstr>
      <vt:lpstr>Getting Started</vt:lpstr>
      <vt:lpstr>Simple Queries</vt:lpstr>
      <vt:lpstr>Simple Queries</vt:lpstr>
      <vt:lpstr>Simple Queries</vt:lpstr>
      <vt:lpstr>Simple Queries</vt:lpstr>
      <vt:lpstr>Logical Operators</vt:lpstr>
      <vt:lpstr>Logical Operators</vt:lpstr>
      <vt:lpstr>Aggregation</vt:lpstr>
      <vt:lpstr>Aggregation</vt:lpstr>
      <vt:lpstr>Aggregation</vt:lpstr>
      <vt:lpstr>Aggregation</vt:lpstr>
      <vt:lpstr>Aggregation</vt:lpstr>
      <vt:lpstr>Aggregation</vt:lpstr>
      <vt:lpstr>Union</vt:lpstr>
      <vt:lpstr>Union</vt:lpstr>
      <vt:lpstr>Getting Creative</vt:lpstr>
      <vt:lpstr>Getting Creative</vt:lpstr>
      <vt:lpstr>Getting Creative</vt:lpstr>
      <vt:lpstr>Getting Creative</vt:lpstr>
      <vt:lpstr>Getting Creative</vt:lpstr>
      <vt:lpstr>Getting Creative</vt:lpstr>
      <vt:lpstr>Getting Creative</vt:lpstr>
      <vt:lpstr>Getting Creative</vt:lpstr>
      <vt:lpstr>Getting Creative</vt:lpstr>
      <vt:lpstr>Part 2: Getting Started</vt:lpstr>
      <vt:lpstr>Getting Started</vt:lpstr>
      <vt:lpstr>Query Practice</vt:lpstr>
      <vt:lpstr>Query Practice</vt:lpstr>
      <vt:lpstr>Query Practice</vt:lpstr>
      <vt:lpstr>Query Practice</vt:lpstr>
      <vt:lpstr>Query Practice</vt:lpstr>
      <vt:lpstr>Query Practice</vt:lpstr>
      <vt:lpstr>Query Practice</vt:lpstr>
      <vt:lpstr>Case Statements</vt:lpstr>
      <vt:lpstr>Case Statements</vt:lpstr>
      <vt:lpstr>Case Statements</vt:lpstr>
      <vt:lpstr>Case Statements</vt:lpstr>
      <vt:lpstr>Database Update</vt:lpstr>
      <vt:lpstr>Database Update</vt:lpstr>
      <vt:lpstr>Conditional Delete</vt:lpstr>
      <vt:lpstr>Conditional Delete</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IV</dc:title>
  <dc:creator>Wenbo Zhu</dc:creator>
  <cp:lastModifiedBy>webuser</cp:lastModifiedBy>
  <cp:revision>386</cp:revision>
  <dcterms:created xsi:type="dcterms:W3CDTF">2016-12-05T18:51:00Z</dcterms:created>
  <dcterms:modified xsi:type="dcterms:W3CDTF">2024-01-31T07:52:46Z</dcterms:modified>
</cp:coreProperties>
</file>