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529" r:id="rId4"/>
    <p:sldId id="532" r:id="rId5"/>
    <p:sldId id="533" r:id="rId6"/>
    <p:sldId id="534" r:id="rId7"/>
    <p:sldId id="538" r:id="rId8"/>
    <p:sldId id="539" r:id="rId9"/>
    <p:sldId id="555" r:id="rId10"/>
    <p:sldId id="556" r:id="rId11"/>
    <p:sldId id="545" r:id="rId12"/>
    <p:sldId id="600" r:id="rId13"/>
    <p:sldId id="547" r:id="rId14"/>
    <p:sldId id="548" r:id="rId15"/>
    <p:sldId id="603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8C"/>
    <a:srgbClr val="5B9BD5"/>
    <a:srgbClr val="FFFFFF"/>
    <a:srgbClr val="0053CC"/>
    <a:srgbClr val="3A63A0"/>
    <a:srgbClr val="D24726"/>
    <a:srgbClr val="DD462F"/>
    <a:srgbClr val="D2B4A6"/>
    <a:srgbClr val="734F29"/>
    <a:srgbClr val="AEB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96165" autoAdjust="0"/>
  </p:normalViewPr>
  <p:slideViewPr>
    <p:cSldViewPr snapToGrid="0" showGuides="1">
      <p:cViewPr varScale="1">
        <p:scale>
          <a:sx n="129" d="100"/>
          <a:sy n="129" d="100"/>
        </p:scale>
        <p:origin x="1701" y="89"/>
      </p:cViewPr>
      <p:guideLst>
        <p:guide orient="horz" pos="219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7B444-58CA-41B4-97BA-3DEBBAA33B29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46206-0C24-4066-9322-0B6163942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t>2024/4/24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3531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2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1EA0F-A667-4B49-8422-0062BC55E24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287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1EA0F-A667-4B49-8422-0062BC55E24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165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1EA0F-A667-4B49-8422-0062BC55E24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61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0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yjzTempl_Fron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2" y="5110610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aseline="0">
                <a:solidFill>
                  <a:srgbClr val="00468C"/>
                </a:solidFill>
                <a:latin typeface="Book Antiqua" panose="02040602050305030304" pitchFamily="18" charset="0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EC1C-5386-425C-AE02-DE818399CA72}" type="datetime1">
              <a:rPr lang="zh-CN" altLang="en-US" smtClean="0"/>
              <a:t>2024/4/24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交通大数据技术</a:t>
            </a:r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yjzTempl_SectioinFron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6129" y="3415553"/>
            <a:ext cx="7409221" cy="2832850"/>
          </a:xfrm>
        </p:spPr>
        <p:txBody>
          <a:bodyPr>
            <a:normAutofit/>
          </a:bodyPr>
          <a:lstStyle>
            <a:lvl1pPr marL="257175" indent="-257175" algn="l" latinLnBrk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 lang="zh-CN" sz="1800" baseline="0">
                <a:solidFill>
                  <a:srgbClr val="00468C"/>
                </a:solidFill>
                <a:latin typeface="Book Antiqua" panose="02040602050305030304" pitchFamily="18" charset="0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DD78-B898-40D3-8172-582C259BCACB}" type="datetime1">
              <a:rPr lang="zh-CN" altLang="en-US" smtClean="0"/>
              <a:t>2024/4/24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交通大数据技术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309960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1637644"/>
            <a:ext cx="7886700" cy="1332000"/>
          </a:xfrm>
        </p:spPr>
        <p:txBody>
          <a:bodyPr anchor="b">
            <a:normAutofit/>
          </a:bodyPr>
          <a:lstStyle>
            <a:lvl1pPr algn="l" latinLnBrk="0">
              <a:defRPr lang="zh-CN" sz="3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zTempl_Titl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C0E0-A4B8-42E7-9E93-466CF7C4C178}" type="datetime1">
              <a:rPr lang="zh-CN" altLang="en-US" smtClean="0"/>
              <a:t>2024/4/24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交通大数据技术</a:t>
            </a:r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8040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628650" y="1717200"/>
            <a:ext cx="7886700" cy="44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5900" indent="-21590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054" y="-643854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zTempl_TitleContent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5774-3603-4C1E-ACC4-2798B6103178}" type="datetime1">
              <a:rPr lang="zh-CN" altLang="en-US" smtClean="0"/>
              <a:t>2024/4/24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交通大数据技术</a:t>
            </a:r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2"/>
            <a:ext cx="9144000" cy="58189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885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5900" indent="-21590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zh-CN" sz="1800" kern="1200" baseline="0" dirty="0">
                <a:solidFill>
                  <a:schemeClr val="tx1"/>
                </a:solidFill>
                <a:latin typeface="Book Antiqua" panose="02040602050305030304" pitchFamily="18" charset="0"/>
                <a:ea typeface="华文中宋" panose="02010600040101010101" pitchFamily="2" charset="-122"/>
                <a:cs typeface="+mn-cs"/>
              </a:defRPr>
            </a:lvl1pPr>
            <a:lvl2pPr marL="557530" indent="-214630">
              <a:lnSpc>
                <a:spcPct val="100000"/>
              </a:lnSpc>
              <a:spcBef>
                <a:spcPts val="0"/>
              </a:spcBef>
              <a:defRPr lang="zh-CN" sz="1500" kern="1200" baseline="0" dirty="0">
                <a:solidFill>
                  <a:schemeClr val="tx1"/>
                </a:solidFill>
                <a:latin typeface="Book Antiqua" panose="02040602050305030304" pitchFamily="18" charset="0"/>
                <a:ea typeface="华文中宋" panose="02010600040101010101" pitchFamily="2" charset="-122"/>
                <a:cs typeface="+mn-cs"/>
              </a:defRPr>
            </a:lvl2pPr>
            <a:lvl3pPr marL="900430" indent="-214630">
              <a:lnSpc>
                <a:spcPct val="100000"/>
              </a:lnSpc>
              <a:spcBef>
                <a:spcPts val="0"/>
              </a:spcBef>
              <a:defRPr lang="zh-CN" sz="1500" kern="1200" baseline="0" dirty="0">
                <a:solidFill>
                  <a:schemeClr val="tx1"/>
                </a:solidFill>
                <a:latin typeface="Book Antiqua" panose="02040602050305030304" pitchFamily="18" charset="0"/>
                <a:ea typeface="华文中宋" panose="02010600040101010101" pitchFamily="2" charset="-122"/>
                <a:cs typeface="+mn-cs"/>
              </a:defRPr>
            </a:lvl3pPr>
          </a:lstStyle>
          <a:p>
            <a:pPr marL="215900" lvl="0" indent="-21590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ct val="75000"/>
              <a:buFont typeface="Wingdings" panose="05000000000000000000" pitchFamily="2" charset="2"/>
              <a:buChar char="p"/>
            </a:pPr>
            <a:r>
              <a:rPr lang="zh-CN" altLang="en-US"/>
              <a:t>单击此处编辑母版文本样式</a:t>
            </a:r>
          </a:p>
          <a:p>
            <a:pPr marL="215900" lvl="1" indent="-21590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ct val="75000"/>
              <a:buFont typeface="Wingdings" panose="05000000000000000000" pitchFamily="2" charset="2"/>
              <a:buChar char="p"/>
            </a:pPr>
            <a:r>
              <a:rPr lang="zh-CN" altLang="en-US"/>
              <a:t>第二级</a:t>
            </a:r>
          </a:p>
          <a:p>
            <a:pPr marL="215900" lvl="2" indent="-21590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ct val="75000"/>
              <a:buFont typeface="Wingdings" panose="05000000000000000000" pitchFamily="2" charset="2"/>
              <a:buChar char="p"/>
            </a:pPr>
            <a:r>
              <a:rPr lang="zh-CN" altLang="en-US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475" y="-646544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9" name="文本占位符 2"/>
          <p:cNvSpPr>
            <a:spLocks noGrp="1"/>
          </p:cNvSpPr>
          <p:nvPr>
            <p:ph idx="13"/>
          </p:nvPr>
        </p:nvSpPr>
        <p:spPr>
          <a:xfrm>
            <a:off x="4630500" y="1825625"/>
            <a:ext cx="3885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5900" indent="-21590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zh-CN" sz="1800" kern="1200" baseline="0" dirty="0">
                <a:solidFill>
                  <a:schemeClr val="tx1"/>
                </a:solidFill>
                <a:latin typeface="Book Antiqua" panose="02040602050305030304" pitchFamily="18" charset="0"/>
                <a:ea typeface="华文中宋" panose="02010600040101010101" pitchFamily="2" charset="-122"/>
                <a:cs typeface="+mn-cs"/>
              </a:defRPr>
            </a:lvl1pPr>
            <a:lvl2pPr marL="557530" indent="-214630">
              <a:lnSpc>
                <a:spcPct val="100000"/>
              </a:lnSpc>
              <a:spcBef>
                <a:spcPts val="0"/>
              </a:spcBef>
              <a:defRPr lang="zh-CN" sz="1500" kern="1200" baseline="0" dirty="0">
                <a:solidFill>
                  <a:schemeClr val="tx1"/>
                </a:solidFill>
                <a:latin typeface="Book Antiqua" panose="02040602050305030304" pitchFamily="18" charset="0"/>
                <a:ea typeface="华文中宋" panose="02010600040101010101" pitchFamily="2" charset="-122"/>
                <a:cs typeface="+mn-cs"/>
              </a:defRPr>
            </a:lvl2pPr>
            <a:lvl3pPr marL="900430" indent="-214630">
              <a:lnSpc>
                <a:spcPct val="100000"/>
              </a:lnSpc>
              <a:spcBef>
                <a:spcPts val="0"/>
              </a:spcBef>
              <a:defRPr lang="zh-CN" sz="1500" kern="1200" baseline="0" dirty="0">
                <a:solidFill>
                  <a:schemeClr val="tx1"/>
                </a:solidFill>
                <a:latin typeface="Book Antiqua" panose="02040602050305030304" pitchFamily="18" charset="0"/>
                <a:ea typeface="华文中宋" panose="02010600040101010101" pitchFamily="2" charset="-122"/>
                <a:cs typeface="+mn-cs"/>
              </a:defRPr>
            </a:lvl3pPr>
          </a:lstStyle>
          <a:p>
            <a:pPr marL="215900" lvl="0" indent="-21590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ct val="75000"/>
              <a:buFont typeface="Wingdings" panose="05000000000000000000" pitchFamily="2" charset="2"/>
              <a:buChar char="p"/>
            </a:pPr>
            <a:r>
              <a:rPr lang="zh-CN" altLang="en-US"/>
              <a:t>单击此处编辑母版文本样式</a:t>
            </a:r>
          </a:p>
          <a:p>
            <a:pPr marL="215900" lvl="1" indent="-21590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ct val="75000"/>
              <a:buFont typeface="Wingdings" panose="05000000000000000000" pitchFamily="2" charset="2"/>
              <a:buChar char="p"/>
            </a:pPr>
            <a:r>
              <a:rPr lang="zh-CN" altLang="en-US"/>
              <a:t>第二级</a:t>
            </a:r>
          </a:p>
          <a:p>
            <a:pPr marL="215900" lvl="2" indent="-21590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ct val="75000"/>
              <a:buFont typeface="Wingdings" panose="05000000000000000000" pitchFamily="2" charset="2"/>
              <a:buChar char="p"/>
            </a:pPr>
            <a:r>
              <a:rPr lang="zh-CN" altLang="en-US"/>
              <a:t>第三级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jzTempl_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E300-11C3-4E48-A411-01BBA5B74051}" type="datetime1">
              <a:rPr lang="zh-CN" altLang="en-US" smtClean="0"/>
              <a:t>2024/4/24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交通大数据技术</a:t>
            </a:r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1"/>
            <a:ext cx="9144000" cy="614217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55" y="-614218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yjzTempl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9BC9-26C4-4872-93E1-6C6AFA3495BC}" type="datetime1">
              <a:rPr lang="zh-CN" altLang="en-US" smtClean="0"/>
              <a:t>2024/4/24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交通大数据技术</a:t>
            </a:r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yjzTempl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2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2400">
                <a:solidFill>
                  <a:srgbClr val="00468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E4D4-30DE-4D82-BB7C-9122104F50D2}" type="datetime1">
              <a:rPr lang="zh-CN" altLang="en-US" smtClean="0"/>
              <a:t>2024/4/24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交通大数据技术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2" y="1709738"/>
            <a:ext cx="4901339" cy="3575184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84512F-E42F-4F34-A201-E1DEDCA87768}" type="datetime1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交通大数据技术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685800" rtl="0" eaLnBrk="1" latinLnBrk="0" hangingPunct="1">
        <a:spcBef>
          <a:spcPct val="0"/>
        </a:spcBef>
        <a:buNone/>
        <a:defRPr lang="zh-CN" sz="2400" b="1" kern="1200" baseline="0">
          <a:solidFill>
            <a:srgbClr val="00468C"/>
          </a:solidFill>
          <a:latin typeface="Georgia" panose="02040502050405020303" pitchFamily="18" charset="0"/>
          <a:ea typeface="微软雅黑" panose="020B0503020204020204" pitchFamily="34" charset="-122"/>
          <a:cs typeface="+mj-cs"/>
        </a:defRPr>
      </a:lvl1pPr>
    </p:titleStyle>
    <p:bodyStyle>
      <a:lvl1pPr marL="215900" indent="-21590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SzPct val="75000"/>
        <a:buFont typeface="Wingdings" panose="05000000000000000000" pitchFamily="2" charset="2"/>
        <a:buChar char="p"/>
        <a:defRPr lang="zh-CN" sz="1800" kern="1200" baseline="0">
          <a:solidFill>
            <a:schemeClr val="tx1"/>
          </a:solidFill>
          <a:latin typeface="Book Antiqua" panose="02040602050305030304" pitchFamily="18" charset="0"/>
          <a:ea typeface="华文中宋" panose="02010600040101010101" pitchFamily="2" charset="-122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0"/>
        </a:spcBef>
        <a:buSzPct val="75000"/>
        <a:buFont typeface="Wingdings" panose="05000000000000000000" pitchFamily="2" charset="2"/>
        <a:buChar char="l"/>
        <a:defRPr lang="zh-CN" sz="1500" kern="1200" baseline="0">
          <a:solidFill>
            <a:schemeClr val="tx1"/>
          </a:solidFill>
          <a:latin typeface="Book Antiqua" panose="02040602050305030304" pitchFamily="18" charset="0"/>
          <a:ea typeface="华文中宋" panose="02010600040101010101" pitchFamily="2" charset="-122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0"/>
        </a:spcBef>
        <a:buSzPct val="75000"/>
        <a:buFont typeface="Wingdings" panose="05000000000000000000" pitchFamily="2" charset="2"/>
        <a:buChar char=""/>
        <a:defRPr lang="zh-CN" sz="1500" kern="1200" baseline="0">
          <a:solidFill>
            <a:schemeClr val="tx1"/>
          </a:solidFill>
          <a:latin typeface="Book Antiqua" panose="02040602050305030304" pitchFamily="18" charset="0"/>
          <a:ea typeface="华文中宋" panose="02010600040101010101" pitchFamily="2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 baseline="0">
          <a:solidFill>
            <a:schemeClr val="tx1"/>
          </a:solidFill>
          <a:latin typeface="Book Antiqua" panose="02040602050305030304" pitchFamily="18" charset="0"/>
          <a:ea typeface="华文中宋" panose="02010600040101010101" pitchFamily="2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 baseline="0">
          <a:solidFill>
            <a:schemeClr val="tx1"/>
          </a:solidFill>
          <a:latin typeface="Book Antiqua" panose="02040602050305030304" pitchFamily="18" charset="0"/>
          <a:ea typeface="华文中宋" panose="02010600040101010101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28650" y="2222649"/>
            <a:ext cx="7886700" cy="1122680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>
                <a:latin typeface="微软雅黑" panose="020B0503020204020204" pitchFamily="34" charset="-122"/>
              </a:rPr>
              <a:t>《</a:t>
            </a:r>
            <a:r>
              <a:rPr lang="zh-CN" altLang="en-US" sz="4400" dirty="0">
                <a:latin typeface="微软雅黑" panose="020B0503020204020204" pitchFamily="34" charset="-122"/>
              </a:rPr>
              <a:t>交通大数据技术</a:t>
            </a:r>
            <a:r>
              <a:rPr lang="en-US" altLang="zh-CN" sz="4400" dirty="0">
                <a:latin typeface="微软雅黑" panose="020B0503020204020204" pitchFamily="34" charset="-122"/>
              </a:rPr>
              <a:t>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81151" y="5167974"/>
            <a:ext cx="245964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马晓磊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ts val="900"/>
              </a:spcBef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交通科学与工程学院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ts val="900"/>
              </a:spcBef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2024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</a:p>
        </p:txBody>
      </p:sp>
      <p:pic>
        <p:nvPicPr>
          <p:cNvPr id="10" name="Picture 3" descr="C:\Users\fjy\Desktop\图片1_副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79" y="5308678"/>
            <a:ext cx="945432" cy="95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133F-920F-41B9-BF39-85271BE90006}" type="datetime1">
              <a:rPr lang="zh-CN" altLang="en-US" smtClean="0"/>
              <a:t>2024/4/24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交通大数据技术</a:t>
            </a: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82179" y="1638300"/>
            <a:ext cx="7886700" cy="291338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</a:rPr>
              <a:t>函数 </a:t>
            </a:r>
            <a:r>
              <a:rPr lang="en-US" altLang="zh-CN" sz="4000" dirty="0">
                <a:latin typeface="微软雅黑" panose="020B0503020204020204" pitchFamily="34" charset="-122"/>
              </a:rPr>
              <a:t>Function</a:t>
            </a:r>
          </a:p>
        </p:txBody>
      </p:sp>
      <p:pic>
        <p:nvPicPr>
          <p:cNvPr id="10" name="Picture 3" descr="C:\Users\fjy\Desktop\图片1_副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79" y="5308678"/>
            <a:ext cx="945432" cy="95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DB5F6B-9714-4B88-9B70-D57610D37A01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2024/4/24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交通大数据技术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60EDB8-5305-433F-BE41-D7A86D811DB3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10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86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700" dirty="0">
                <a:latin typeface="微软雅黑" panose="020B0503020204020204" pitchFamily="34" charset="-122"/>
              </a:rPr>
              <a:t>练习题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D9C4-AE86-4C77-9851-6CC10032062C}" type="datetime1">
              <a:rPr lang="zh-CN" altLang="en-US" smtClean="0"/>
              <a:t>2024/4/24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交通大数据技术</a:t>
            </a: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7725" y="1574364"/>
            <a:ext cx="80581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试将斐波那契数列封装为函数形式。使得：</a:t>
            </a:r>
          </a:p>
          <a:p>
            <a:endParaRPr lang="zh-CN" altLang="en-US" sz="2400" dirty="0"/>
          </a:p>
          <a:p>
            <a:r>
              <a:rPr lang="en-US" altLang="zh-CN" sz="2400" dirty="0"/>
              <a:t>Fibonacci(0) = 1</a:t>
            </a:r>
          </a:p>
          <a:p>
            <a:r>
              <a:rPr lang="en-US" altLang="zh-CN" sz="2400" dirty="0"/>
              <a:t>Fibonacci(1) = 1</a:t>
            </a:r>
          </a:p>
          <a:p>
            <a:r>
              <a:rPr lang="en-US" altLang="zh-CN" sz="2400" dirty="0"/>
              <a:t>Fibonacci(2) = 2</a:t>
            </a:r>
          </a:p>
          <a:p>
            <a:r>
              <a:rPr lang="en-US" altLang="zh-CN" sz="2400" dirty="0"/>
              <a:t>Fibonacci(3) = 3</a:t>
            </a:r>
          </a:p>
          <a:p>
            <a:r>
              <a:rPr lang="en-US" altLang="zh-CN" sz="2400" dirty="0"/>
              <a:t>Fibonacci(4) = 5</a:t>
            </a:r>
          </a:p>
          <a:p>
            <a:r>
              <a:rPr lang="en-US" altLang="zh-CN" sz="2400" dirty="0"/>
              <a:t>...</a:t>
            </a:r>
          </a:p>
          <a:p>
            <a:r>
              <a:rPr lang="zh-CN" altLang="en-US" sz="2400" dirty="0"/>
              <a:t>注：循环 </a:t>
            </a:r>
            <a:r>
              <a:rPr lang="en-US" altLang="zh-CN" sz="2400" dirty="0" err="1"/>
              <a:t>v.s</a:t>
            </a:r>
            <a:r>
              <a:rPr lang="en-US" altLang="zh-CN" sz="2400" dirty="0"/>
              <a:t>.</a:t>
            </a:r>
            <a:r>
              <a:rPr lang="zh-CN" altLang="en-US" sz="2400" dirty="0"/>
              <a:t>递归</a:t>
            </a:r>
          </a:p>
        </p:txBody>
      </p:sp>
    </p:spTree>
    <p:extLst>
      <p:ext uri="{BB962C8B-B14F-4D97-AF65-F5344CB8AC3E}">
        <p14:creationId xmlns:p14="http://schemas.microsoft.com/office/powerpoint/2010/main" val="27224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82179" y="1638300"/>
            <a:ext cx="7886700" cy="291338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</a:rPr>
              <a:t>类</a:t>
            </a:r>
            <a:endParaRPr lang="en-US" altLang="zh-CN" sz="4000" dirty="0">
              <a:latin typeface="微软雅黑" panose="020B0503020204020204" pitchFamily="34" charset="-122"/>
            </a:endParaRPr>
          </a:p>
        </p:txBody>
      </p:sp>
      <p:pic>
        <p:nvPicPr>
          <p:cNvPr id="10" name="Picture 3" descr="C:\Users\fjy\Desktop\图片1_副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79" y="5308678"/>
            <a:ext cx="945432" cy="95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DB5F6B-9714-4B88-9B70-D57610D37A01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2024/4/24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交通大数据技术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60EDB8-5305-433F-BE41-D7A86D811DB3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53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700" dirty="0"/>
              <a:t>本节大纲</a:t>
            </a:r>
            <a:endParaRPr lang="en-US" altLang="zh-CN" sz="27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76134" y="1329734"/>
            <a:ext cx="5820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类的继承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</a:p>
          <a:p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7A1A-40EE-487B-8014-253E45204053}" type="datetime1">
              <a:rPr lang="zh-CN" altLang="en-US" smtClean="0"/>
              <a:t>2024/4/24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交通大数据技术</a:t>
            </a: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1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700" dirty="0">
                <a:latin typeface="微软雅黑" panose="020B0503020204020204" pitchFamily="34" charset="-122"/>
              </a:rPr>
              <a:t>练习题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D9C4-AE86-4C77-9851-6CC10032062C}" type="datetime1">
              <a:rPr lang="zh-CN" altLang="en-US" smtClean="0"/>
              <a:t>2024/4/24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交通大数据技术</a:t>
            </a: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14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3386" y="1134007"/>
            <a:ext cx="82772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试实现子类</a:t>
            </a:r>
            <a:r>
              <a:rPr lang="en-US" altLang="zh-CN" sz="2000" dirty="0" err="1"/>
              <a:t>CreditAccount</a:t>
            </a:r>
            <a:r>
              <a:rPr lang="zh-CN" altLang="en-US" sz="2000" dirty="0"/>
              <a:t>（继承自</a:t>
            </a:r>
            <a:r>
              <a:rPr lang="en-US" altLang="zh-CN" sz="2000" dirty="0"/>
              <a:t>Account</a:t>
            </a:r>
            <a:r>
              <a:rPr lang="zh-CN" altLang="en-US" sz="2000" dirty="0"/>
              <a:t>父类），使账户拥有各自的信用额度属性</a:t>
            </a:r>
            <a:r>
              <a:rPr lang="en-US" altLang="zh-CN" sz="2000" dirty="0"/>
              <a:t>credit</a:t>
            </a:r>
            <a:r>
              <a:rPr lang="zh-CN" altLang="en-US" sz="2000" dirty="0"/>
              <a:t>，并重写父类的</a:t>
            </a:r>
            <a:r>
              <a:rPr lang="en-US" altLang="zh-CN" sz="2000" dirty="0"/>
              <a:t>transfer</a:t>
            </a:r>
            <a:r>
              <a:rPr lang="zh-CN" altLang="en-US" sz="2000" dirty="0"/>
              <a:t>方法，转账时允许账户透支相应的信用额度。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28685"/>
            <a:ext cx="7817072" cy="29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2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700" dirty="0" err="1">
                <a:latin typeface="微软雅黑" panose="020B0503020204020204" pitchFamily="34" charset="-122"/>
              </a:rPr>
              <a:t>jupyter</a:t>
            </a:r>
            <a:r>
              <a:rPr lang="en-US" altLang="zh-CN" sz="2700" dirty="0">
                <a:latin typeface="微软雅黑" panose="020B0503020204020204" pitchFamily="34" charset="-122"/>
              </a:rPr>
              <a:t> notebook</a:t>
            </a:r>
            <a:r>
              <a:rPr lang="zh-CN" altLang="en-US" sz="2700" dirty="0">
                <a:latin typeface="微软雅黑" panose="020B0503020204020204" pitchFamily="34" charset="-122"/>
              </a:rPr>
              <a:t>使用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D9C4-AE86-4C77-9851-6CC10032062C}" type="datetime1">
              <a:rPr lang="zh-CN" altLang="en-US" smtClean="0"/>
              <a:t>2024/4/24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交通大数据技术</a:t>
            </a: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35884" t="7886" r="29016" b="7873"/>
          <a:stretch/>
        </p:blipFill>
        <p:spPr>
          <a:xfrm>
            <a:off x="7667664" y="952500"/>
            <a:ext cx="1181100" cy="137007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55035" y="952500"/>
            <a:ext cx="6817290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 b="1" dirty="0"/>
              <a:t>简介</a:t>
            </a:r>
            <a:endParaRPr lang="en-US" altLang="zh-CN" sz="2100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Jupyter Notebook</a:t>
            </a:r>
            <a:r>
              <a:rPr lang="zh-CN" altLang="en-US" dirty="0"/>
              <a:t>是基于网页的用于交互计算的应用程序。其可被应用于全过程计算：开发、文档编写、运行代码和展示结果。</a:t>
            </a:r>
          </a:p>
        </p:txBody>
      </p:sp>
      <p:sp>
        <p:nvSpPr>
          <p:cNvPr id="11" name="矩形 10"/>
          <p:cNvSpPr/>
          <p:nvPr/>
        </p:nvSpPr>
        <p:spPr>
          <a:xfrm>
            <a:off x="355035" y="2523598"/>
            <a:ext cx="8738710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 b="1" dirty="0"/>
              <a:t>组成部分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网页应用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网页应用即基于网页形式的、结合了编写说明文档、数学公式、交互计算和其他富媒体形式的工具。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 文档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Jupyter Notebook</a:t>
            </a:r>
            <a:r>
              <a:rPr lang="zh-CN" altLang="en-US" dirty="0"/>
              <a:t>中所有交互计算、编写说明文档、数学公式、图片以及其他富媒体形式的输入和输出，都是以文档的形式体现的。保存为后缀名为</a:t>
            </a:r>
            <a:r>
              <a:rPr lang="en-US" altLang="zh-CN" dirty="0"/>
              <a:t>.</a:t>
            </a:r>
            <a:r>
              <a:rPr lang="en-US" altLang="zh-CN" dirty="0" err="1"/>
              <a:t>ipynb</a:t>
            </a:r>
            <a:r>
              <a:rPr lang="zh-CN" altLang="en-US" dirty="0"/>
              <a:t>的</a:t>
            </a:r>
            <a:r>
              <a:rPr lang="en-US" altLang="zh-CN" dirty="0"/>
              <a:t>JSON</a:t>
            </a:r>
            <a:r>
              <a:rPr lang="zh-CN" altLang="en-US" dirty="0"/>
              <a:t>格式文件，不仅便于版本控制，也方便与他人共享。此外，文档还可以导出为：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 err="1"/>
              <a:t>LaTeX</a:t>
            </a:r>
            <a:r>
              <a:rPr lang="zh-CN" altLang="en-US" dirty="0"/>
              <a:t>、</a:t>
            </a:r>
            <a:r>
              <a:rPr lang="en-US" altLang="zh-CN" dirty="0"/>
              <a:t>PDF</a:t>
            </a:r>
            <a:r>
              <a:rPr lang="zh-CN" altLang="en-US" dirty="0"/>
              <a:t>等格式。</a:t>
            </a:r>
          </a:p>
        </p:txBody>
      </p:sp>
    </p:spTree>
    <p:extLst>
      <p:ext uri="{BB962C8B-B14F-4D97-AF65-F5344CB8AC3E}">
        <p14:creationId xmlns:p14="http://schemas.microsoft.com/office/powerpoint/2010/main" val="411242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700" dirty="0" err="1">
                <a:latin typeface="微软雅黑" panose="020B0503020204020204" pitchFamily="34" charset="-122"/>
              </a:rPr>
              <a:t>jupyter</a:t>
            </a:r>
            <a:r>
              <a:rPr lang="en-US" altLang="zh-CN" sz="2700" dirty="0">
                <a:latin typeface="微软雅黑" panose="020B0503020204020204" pitchFamily="34" charset="-122"/>
              </a:rPr>
              <a:t> notebook</a:t>
            </a:r>
            <a:r>
              <a:rPr lang="zh-CN" altLang="en-US" sz="2700" dirty="0">
                <a:latin typeface="微软雅黑" panose="020B0503020204020204" pitchFamily="34" charset="-122"/>
              </a:rPr>
              <a:t>使用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D9C4-AE86-4C77-9851-6CC10032062C}" type="datetime1">
              <a:rPr lang="zh-CN" altLang="en-US" smtClean="0"/>
              <a:t>2024/4/24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交通大数据技术</a:t>
            </a: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5052" y="1081616"/>
            <a:ext cx="8633895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 b="1" dirty="0"/>
              <a:t>安装</a:t>
            </a:r>
            <a:r>
              <a:rPr lang="en-US" altLang="zh-CN" sz="2100" b="1" dirty="0" err="1"/>
              <a:t>jupyter</a:t>
            </a:r>
            <a:r>
              <a:rPr lang="en-US" altLang="zh-CN" sz="2100" b="1" dirty="0"/>
              <a:t> notebook</a:t>
            </a:r>
            <a:endParaRPr lang="zh-CN" altLang="en-US" sz="21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安装前提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安装</a:t>
            </a:r>
            <a:r>
              <a:rPr lang="en-US" altLang="zh-CN" dirty="0"/>
              <a:t>Jupyter Notebook</a:t>
            </a:r>
            <a:r>
              <a:rPr lang="zh-CN" altLang="en-US" dirty="0"/>
              <a:t>的前提是需要安装了</a:t>
            </a:r>
            <a:r>
              <a:rPr lang="en-US" altLang="zh-CN" dirty="0"/>
              <a:t>Python</a:t>
            </a:r>
            <a:r>
              <a:rPr lang="zh-CN" altLang="en-US" dirty="0"/>
              <a:t>（</a:t>
            </a:r>
            <a:r>
              <a:rPr lang="en-US" altLang="zh-CN" dirty="0"/>
              <a:t>3.3</a:t>
            </a:r>
            <a:r>
              <a:rPr lang="zh-CN" altLang="en-US" dirty="0"/>
              <a:t>版本及以上，或</a:t>
            </a:r>
            <a:r>
              <a:rPr lang="en-US" altLang="zh-CN" dirty="0"/>
              <a:t>2.7</a:t>
            </a:r>
            <a:r>
              <a:rPr lang="zh-CN" altLang="en-US" dirty="0"/>
              <a:t>版本）。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安装方式（任选其一）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①使用</a:t>
            </a:r>
            <a:r>
              <a:rPr lang="en-US" altLang="zh-CN" dirty="0"/>
              <a:t>Anaconda</a:t>
            </a:r>
            <a:r>
              <a:rPr lang="zh-CN" altLang="en-US" dirty="0"/>
              <a:t>安装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通过安装</a:t>
            </a:r>
            <a:r>
              <a:rPr lang="en-US" altLang="zh-CN" dirty="0"/>
              <a:t>Anaconda</a:t>
            </a:r>
            <a:r>
              <a:rPr lang="zh-CN" altLang="en-US" dirty="0"/>
              <a:t>来解决</a:t>
            </a:r>
            <a:r>
              <a:rPr lang="en-US" altLang="zh-CN" dirty="0"/>
              <a:t>Jupyter Notebook</a:t>
            </a:r>
            <a:r>
              <a:rPr lang="zh-CN" altLang="en-US" dirty="0"/>
              <a:t>的安装问题，因为</a:t>
            </a:r>
            <a:r>
              <a:rPr lang="en-US" altLang="zh-CN" dirty="0"/>
              <a:t>Anaconda</a:t>
            </a:r>
            <a:r>
              <a:rPr lang="zh-CN" altLang="en-US" dirty="0"/>
              <a:t>已经自动安装了</a:t>
            </a:r>
            <a:r>
              <a:rPr lang="en-US" altLang="zh-CN" dirty="0" err="1"/>
              <a:t>Jupter</a:t>
            </a:r>
            <a:r>
              <a:rPr lang="en-US" altLang="zh-CN" dirty="0"/>
              <a:t> Notebook</a:t>
            </a:r>
            <a:r>
              <a:rPr lang="zh-CN" altLang="en-US" dirty="0"/>
              <a:t>及其他工具，还有</a:t>
            </a:r>
            <a:r>
              <a:rPr lang="en-US" altLang="zh-CN" dirty="0"/>
              <a:t>python</a:t>
            </a:r>
            <a:r>
              <a:rPr lang="zh-CN" altLang="en-US" dirty="0"/>
              <a:t>中超过</a:t>
            </a:r>
            <a:r>
              <a:rPr lang="en-US" altLang="zh-CN" dirty="0"/>
              <a:t>180</a:t>
            </a:r>
            <a:r>
              <a:rPr lang="zh-CN" altLang="en-US" dirty="0"/>
              <a:t>个科学包及其依赖项。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②使用</a:t>
            </a:r>
            <a:r>
              <a:rPr lang="en-US" altLang="zh-CN" dirty="0"/>
              <a:t>pip</a:t>
            </a:r>
            <a:r>
              <a:rPr lang="zh-CN" altLang="en-US" dirty="0"/>
              <a:t>命令安装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）把</a:t>
            </a:r>
            <a:r>
              <a:rPr lang="en-US" altLang="zh-CN" dirty="0"/>
              <a:t>pip</a:t>
            </a:r>
            <a:r>
              <a:rPr lang="zh-CN" altLang="en-US" dirty="0"/>
              <a:t>升级到最新版本</a:t>
            </a:r>
            <a:r>
              <a:rPr lang="en-US" altLang="zh-CN" dirty="0"/>
              <a:t>pip install --upgrade pip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）安装</a:t>
            </a:r>
            <a:r>
              <a:rPr lang="en-US" altLang="zh-CN" dirty="0"/>
              <a:t>Jupyter </a:t>
            </a:r>
            <a:r>
              <a:rPr lang="en-US" altLang="zh-CN" dirty="0" err="1"/>
              <a:t>Notebookpip</a:t>
            </a:r>
            <a:r>
              <a:rPr lang="en-US" altLang="zh-CN" dirty="0"/>
              <a:t> install </a:t>
            </a:r>
            <a:r>
              <a:rPr lang="en-US" altLang="zh-CN" dirty="0" err="1"/>
              <a:t>jupyter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38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700" dirty="0" err="1">
                <a:latin typeface="微软雅黑" panose="020B0503020204020204" pitchFamily="34" charset="-122"/>
              </a:rPr>
              <a:t>jupyter</a:t>
            </a:r>
            <a:r>
              <a:rPr lang="en-US" altLang="zh-CN" sz="2700" dirty="0">
                <a:latin typeface="微软雅黑" panose="020B0503020204020204" pitchFamily="34" charset="-122"/>
              </a:rPr>
              <a:t> notebook</a:t>
            </a:r>
            <a:r>
              <a:rPr lang="zh-CN" altLang="en-US" sz="2700" dirty="0">
                <a:latin typeface="微软雅黑" panose="020B0503020204020204" pitchFamily="34" charset="-122"/>
              </a:rPr>
              <a:t>使用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D9C4-AE86-4C77-9851-6CC10032062C}" type="datetime1">
              <a:rPr lang="zh-CN" altLang="en-US" smtClean="0"/>
              <a:t>2024/4/24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交通大数据技术</a:t>
            </a: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5052" y="948266"/>
            <a:ext cx="8633895" cy="4732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 b="1" dirty="0"/>
              <a:t>运行</a:t>
            </a:r>
            <a:r>
              <a:rPr lang="en-US" altLang="zh-CN" sz="2100" b="1" dirty="0" err="1"/>
              <a:t>jupyter</a:t>
            </a:r>
            <a:r>
              <a:rPr lang="en-US" altLang="zh-CN" sz="2100" b="1" dirty="0"/>
              <a:t> notebook</a:t>
            </a:r>
            <a:endParaRPr lang="zh-CN" altLang="en-US" sz="21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帮助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如果有任何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命令的疑问，可以考虑查看官方帮助文档，命令如下：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jupyter</a:t>
            </a:r>
            <a:r>
              <a:rPr lang="en-US" altLang="zh-CN" dirty="0"/>
              <a:t> notebook –help</a:t>
            </a:r>
            <a:r>
              <a:rPr lang="zh-CN" altLang="en-US" dirty="0"/>
              <a:t>或</a:t>
            </a:r>
            <a:r>
              <a:rPr lang="en-US" altLang="zh-CN" dirty="0" err="1"/>
              <a:t>jupyter</a:t>
            </a:r>
            <a:r>
              <a:rPr lang="en-US" altLang="zh-CN" dirty="0"/>
              <a:t> notebook –h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启动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①默认端口启动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在终端中输入以下命令：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执行命令之后，在终端中将会显示一系列</a:t>
            </a:r>
            <a:r>
              <a:rPr lang="en-US" altLang="zh-CN" dirty="0"/>
              <a:t>notebook</a:t>
            </a:r>
            <a:r>
              <a:rPr lang="zh-CN" altLang="en-US" dirty="0"/>
              <a:t>的服务器信息，同时浏览器将会自动启动</a:t>
            </a:r>
            <a:r>
              <a:rPr lang="en-US" altLang="zh-CN" dirty="0"/>
              <a:t>Jupyter Notebook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②指定端口启动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如果想自定义端口号来启动</a:t>
            </a:r>
            <a:r>
              <a:rPr lang="en-US" altLang="zh-CN" dirty="0"/>
              <a:t>Jupyter Notebook</a:t>
            </a:r>
            <a:r>
              <a:rPr lang="zh-CN" altLang="en-US" dirty="0"/>
              <a:t>，可以在终端中输入以下命令：</a:t>
            </a:r>
            <a:r>
              <a:rPr lang="en-US" altLang="zh-CN" dirty="0" err="1"/>
              <a:t>jupyter</a:t>
            </a:r>
            <a:r>
              <a:rPr lang="en-US" altLang="zh-CN" dirty="0"/>
              <a:t> notebook --port &lt;</a:t>
            </a:r>
            <a:r>
              <a:rPr lang="en-US" altLang="zh-CN" dirty="0" err="1"/>
              <a:t>port_number</a:t>
            </a:r>
            <a:r>
              <a:rPr lang="en-US" altLang="zh-C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1523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700" dirty="0" err="1">
                <a:latin typeface="微软雅黑" panose="020B0503020204020204" pitchFamily="34" charset="-122"/>
              </a:rPr>
              <a:t>jupyter</a:t>
            </a:r>
            <a:r>
              <a:rPr lang="en-US" altLang="zh-CN" sz="2700" dirty="0">
                <a:latin typeface="微软雅黑" panose="020B0503020204020204" pitchFamily="34" charset="-122"/>
              </a:rPr>
              <a:t> notebook</a:t>
            </a:r>
            <a:r>
              <a:rPr lang="zh-CN" altLang="en-US" sz="2700" dirty="0">
                <a:latin typeface="微软雅黑" panose="020B0503020204020204" pitchFamily="34" charset="-122"/>
              </a:rPr>
              <a:t>使用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D9C4-AE86-4C77-9851-6CC10032062C}" type="datetime1">
              <a:rPr lang="zh-CN" altLang="en-US" smtClean="0"/>
              <a:t>2024/4/24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交通大数据技术</a:t>
            </a: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5052" y="1024466"/>
            <a:ext cx="8633895" cy="4732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 b="1" dirty="0"/>
              <a:t>修改工作路径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Jupyter </a:t>
            </a:r>
            <a:r>
              <a:rPr lang="zh-CN" altLang="en-US" dirty="0"/>
              <a:t>初始的工作路径为</a:t>
            </a:r>
            <a:r>
              <a:rPr lang="en-US" altLang="zh-CN" dirty="0"/>
              <a:t>【C:\Users\</a:t>
            </a:r>
            <a:r>
              <a:rPr lang="zh-CN" altLang="en-US" dirty="0"/>
              <a:t>用户名</a:t>
            </a:r>
            <a:r>
              <a:rPr lang="en-US" altLang="zh-CN" dirty="0"/>
              <a:t>】</a:t>
            </a:r>
            <a:r>
              <a:rPr lang="zh-CN" altLang="en-US" dirty="0"/>
              <a:t>，需要进行修正，将其转移到新建的</a:t>
            </a:r>
            <a:r>
              <a:rPr lang="en-US" altLang="zh-CN" dirty="0"/>
              <a:t>【D:\Jupyter】</a:t>
            </a:r>
            <a:r>
              <a:rPr lang="zh-CN" altLang="en-US" dirty="0"/>
              <a:t>位置。步骤如下：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① 新建 </a:t>
            </a:r>
            <a:r>
              <a:rPr lang="en-US" altLang="zh-CN" dirty="0"/>
              <a:t>D:\Jupyter</a:t>
            </a:r>
            <a:r>
              <a:rPr lang="zh-CN" altLang="en-US" dirty="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② 打开桌面快捷方式中的 </a:t>
            </a:r>
            <a:r>
              <a:rPr lang="en-US" altLang="zh-CN" dirty="0"/>
              <a:t>Prompt</a:t>
            </a:r>
            <a:r>
              <a:rPr lang="zh-CN" altLang="en-US" dirty="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③ 输入 </a:t>
            </a:r>
            <a:r>
              <a:rPr lang="en-US" altLang="zh-CN" dirty="0" err="1"/>
              <a:t>jupyter</a:t>
            </a:r>
            <a:r>
              <a:rPr lang="en-US" altLang="zh-CN" dirty="0"/>
              <a:t> notebook --generate-</a:t>
            </a:r>
            <a:r>
              <a:rPr lang="en-US" altLang="zh-CN" dirty="0" err="1"/>
              <a:t>config</a:t>
            </a:r>
            <a:r>
              <a:rPr lang="en-US" altLang="zh-CN" dirty="0"/>
              <a:t> </a:t>
            </a:r>
            <a:r>
              <a:rPr lang="zh-CN" altLang="en-US" dirty="0"/>
              <a:t>命令并执行；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④ 打开上一步生成的配置文件地址，即</a:t>
            </a:r>
            <a:r>
              <a:rPr lang="en-US" altLang="zh-CN" dirty="0"/>
              <a:t>C:\Users\</a:t>
            </a:r>
            <a:r>
              <a:rPr lang="zh-CN" altLang="en-US" dirty="0"/>
              <a:t>用户名</a:t>
            </a:r>
            <a:r>
              <a:rPr lang="en-US" altLang="zh-CN" dirty="0"/>
              <a:t>\.Jupyter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⑤ 在 </a:t>
            </a:r>
            <a:r>
              <a:rPr lang="en-US" altLang="zh-CN" dirty="0"/>
              <a:t>jupyter_notebook_config.py</a:t>
            </a:r>
            <a:r>
              <a:rPr lang="zh-CN" altLang="en-US" dirty="0"/>
              <a:t>（以记事本方式打开）中使用 </a:t>
            </a:r>
            <a:r>
              <a:rPr lang="en-US" altLang="zh-CN" dirty="0"/>
              <a:t>Ctrl + F </a:t>
            </a:r>
            <a:r>
              <a:rPr lang="zh-CN" altLang="en-US" dirty="0"/>
              <a:t>查找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并且修改如下配置项：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修改前：</a:t>
            </a:r>
            <a:r>
              <a:rPr lang="en-US" altLang="zh-CN" dirty="0"/>
              <a:t># </a:t>
            </a:r>
            <a:r>
              <a:rPr lang="en-US" altLang="zh-CN" dirty="0" err="1"/>
              <a:t>c.NotebookApp.notebook_dir</a:t>
            </a:r>
            <a:r>
              <a:rPr lang="en-US" altLang="zh-CN" dirty="0"/>
              <a:t> = ''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修改后：</a:t>
            </a:r>
            <a:r>
              <a:rPr lang="en-US" altLang="zh-CN" dirty="0" err="1"/>
              <a:t>c.NotebookApp.notebook_dir</a:t>
            </a:r>
            <a:r>
              <a:rPr lang="en-US" altLang="zh-CN" dirty="0"/>
              <a:t> = 'D:\Jupyter'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18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700" dirty="0">
                <a:latin typeface="微软雅黑" panose="020B0503020204020204" pitchFamily="34" charset="-122"/>
              </a:rPr>
              <a:t>练习题：熟悉</a:t>
            </a:r>
            <a:r>
              <a:rPr lang="en-US" altLang="zh-CN" sz="2700" dirty="0">
                <a:latin typeface="微软雅黑" panose="020B0503020204020204" pitchFamily="34" charset="-122"/>
              </a:rPr>
              <a:t>Jupyter notebook</a:t>
            </a:r>
            <a:r>
              <a:rPr lang="zh-CN" altLang="en-US" sz="2700" dirty="0">
                <a:latin typeface="微软雅黑" panose="020B0503020204020204" pitchFamily="34" charset="-122"/>
              </a:rPr>
              <a:t>操作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D9C4-AE86-4C77-9851-6CC10032062C}" type="datetime1">
              <a:rPr lang="zh-CN" altLang="en-US" smtClean="0"/>
              <a:t>2024/4/24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交通大数据技术</a:t>
            </a: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8650" y="2026864"/>
            <a:ext cx="8003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练习题要求：</a:t>
            </a:r>
            <a:endParaRPr lang="en-US" altLang="zh-C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鼠标单击代码块，快捷键</a:t>
            </a:r>
            <a:r>
              <a:rPr lang="en-US" altLang="zh-CN" sz="2400" dirty="0"/>
              <a:t>shift + enter</a:t>
            </a:r>
            <a:r>
              <a:rPr lang="zh-CN" altLang="en-US" sz="2400" dirty="0"/>
              <a:t>执行该代码块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自由使用快捷键和命令，尝试增加</a:t>
            </a:r>
            <a:r>
              <a:rPr lang="en-US" altLang="zh-CN" sz="2400" dirty="0"/>
              <a:t>cell</a:t>
            </a:r>
            <a:r>
              <a:rPr lang="zh-CN" altLang="en-US" sz="2400" dirty="0"/>
              <a:t>、复制</a:t>
            </a:r>
            <a:r>
              <a:rPr lang="en-US" altLang="zh-CN" sz="2400" dirty="0"/>
              <a:t>cell</a:t>
            </a:r>
            <a:r>
              <a:rPr lang="zh-CN" altLang="en-US" sz="2400" dirty="0"/>
              <a:t>、切换</a:t>
            </a:r>
            <a:r>
              <a:rPr lang="en-US" altLang="zh-CN" sz="2400" dirty="0"/>
              <a:t>cell</a:t>
            </a:r>
            <a:r>
              <a:rPr lang="zh-CN" altLang="en-US" sz="2400" dirty="0"/>
              <a:t>、删除</a:t>
            </a:r>
            <a:r>
              <a:rPr lang="en-US" altLang="zh-CN" sz="2400" dirty="0"/>
              <a:t>cell</a:t>
            </a:r>
            <a:r>
              <a:rPr lang="zh-CN" altLang="en-US" sz="2400" dirty="0"/>
              <a:t>等各种操作</a:t>
            </a:r>
          </a:p>
        </p:txBody>
      </p:sp>
    </p:spTree>
    <p:extLst>
      <p:ext uri="{BB962C8B-B14F-4D97-AF65-F5344CB8AC3E}">
        <p14:creationId xmlns:p14="http://schemas.microsoft.com/office/powerpoint/2010/main" val="409839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82179" y="1638300"/>
            <a:ext cx="7886700" cy="291338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</a:rPr>
              <a:t>基础语法</a:t>
            </a:r>
            <a:endParaRPr lang="en-US" altLang="zh-CN" sz="4000" dirty="0">
              <a:latin typeface="微软雅黑" panose="020B0503020204020204" pitchFamily="34" charset="-122"/>
            </a:endParaRPr>
          </a:p>
        </p:txBody>
      </p:sp>
      <p:pic>
        <p:nvPicPr>
          <p:cNvPr id="10" name="Picture 3" descr="C:\Users\fjy\Desktop\图片1_副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79" y="5308678"/>
            <a:ext cx="945432" cy="95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DB5F6B-9714-4B88-9B70-D57610D37A01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2024/4/24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交通大数据技术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60EDB8-5305-433F-BE41-D7A86D811DB3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92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700" dirty="0">
                <a:latin typeface="微软雅黑" panose="020B0503020204020204" pitchFamily="34" charset="-122"/>
              </a:rPr>
              <a:t>练习题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D9C4-AE86-4C77-9851-6CC10032062C}" type="datetime1">
              <a:rPr lang="zh-CN" altLang="en-US" smtClean="0"/>
              <a:t>2024/4/24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交通大数据技术</a:t>
            </a: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86" y="1174639"/>
            <a:ext cx="8769252" cy="380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9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700" dirty="0">
                <a:latin typeface="微软雅黑" panose="020B0503020204020204" pitchFamily="34" charset="-122"/>
              </a:rPr>
              <a:t>练习题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D9C4-AE86-4C77-9851-6CC10032062C}" type="datetime1">
              <a:rPr lang="zh-CN" altLang="en-US" smtClean="0"/>
              <a:t>2024/4/24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交通大数据技术</a:t>
            </a: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0049" y="1125679"/>
            <a:ext cx="860107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[1.9, 4.0, 3.6, 5.0, 2.7, 0.7, 1.9]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= [1.0, 1.6, 2.5, 3.5, 4.7, 2.3, 1.0]</a:t>
            </a:r>
          </a:p>
          <a:p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S_1 = 0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(X)-1):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S_1 += X[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]*Y[i+1]-Y[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]*X[i+1]     #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公式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方法求面积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S_2 = 0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(X)-1):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S_2 += (X[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]+X[i+1])*(Y[i+1]-Y[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 #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公式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方法求面积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########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在此行以下输入代码，完成题目要求</a:t>
            </a:r>
          </a:p>
          <a:p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#print("S_1 = ",S_1)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#print("S_2 = ",S_2)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#print(S_1 == S_2) # S_1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S_2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很相近，但不严格相等，这与计算机保存变量的精度有关。</a:t>
            </a:r>
          </a:p>
          <a:p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########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输入代码结束</a:t>
            </a:r>
          </a:p>
        </p:txBody>
      </p:sp>
    </p:spTree>
    <p:extLst>
      <p:ext uri="{BB962C8B-B14F-4D97-AF65-F5344CB8AC3E}">
        <p14:creationId xmlns:p14="http://schemas.microsoft.com/office/powerpoint/2010/main" val="3775231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BmOGExZTVjY2RmZGVmNjM3MGNkZjUwMDY0YzM2NzgifQ=="/>
</p:tagLst>
</file>

<file path=ppt/theme/theme1.xml><?xml version="1.0" encoding="utf-8"?>
<a:theme xmlns:a="http://schemas.openxmlformats.org/drawingml/2006/main" name="yjzTempl_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rgbClr val="00468C"/>
          </a:solidFill>
        </a:ln>
      </a:spPr>
      <a:bodyPr rtlCol="0" anchor="ctr"/>
      <a:lstStyle>
        <a:defPPr>
          <a:defRPr dirty="0">
            <a:solidFill>
              <a:schemeClr val="tx1"/>
            </a:solidFill>
            <a:latin typeface="Book Antiqua" panose="02040602050305030304" pitchFamily="18" charset="0"/>
            <a:ea typeface="华文中宋" panose="02010600040101010101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00468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Book Antiqua" panose="02040602050305030304" pitchFamily="18" charset="0"/>
            <a:ea typeface="华文中宋" panose="0201060004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yjzTempl_Beta2Alpha</Template>
  <TotalTime>0</TotalTime>
  <Words>932</Words>
  <Application>Microsoft Office PowerPoint</Application>
  <PresentationFormat>全屏显示(4:3)</PresentationFormat>
  <Paragraphs>135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Microsoft YaHei UI</vt:lpstr>
      <vt:lpstr>等线</vt:lpstr>
      <vt:lpstr>华文中宋</vt:lpstr>
      <vt:lpstr>宋体</vt:lpstr>
      <vt:lpstr>微软雅黑</vt:lpstr>
      <vt:lpstr>Arial</vt:lpstr>
      <vt:lpstr>Book Antiqua</vt:lpstr>
      <vt:lpstr>Calibri</vt:lpstr>
      <vt:lpstr>Georgia</vt:lpstr>
      <vt:lpstr>Segoe UI</vt:lpstr>
      <vt:lpstr>Segoe UI Light</vt:lpstr>
      <vt:lpstr>Times New Roman</vt:lpstr>
      <vt:lpstr>Wingdings</vt:lpstr>
      <vt:lpstr>yjzTempl_Basic</vt:lpstr>
      <vt:lpstr>《交通大数据技术》</vt:lpstr>
      <vt:lpstr>jupyter notebook使用</vt:lpstr>
      <vt:lpstr>jupyter notebook使用</vt:lpstr>
      <vt:lpstr>jupyter notebook使用</vt:lpstr>
      <vt:lpstr>jupyter notebook使用</vt:lpstr>
      <vt:lpstr>练习题：熟悉Jupyter notebook操作</vt:lpstr>
      <vt:lpstr>python基础语法</vt:lpstr>
      <vt:lpstr>练习题</vt:lpstr>
      <vt:lpstr>练习题</vt:lpstr>
      <vt:lpstr>函数 Function</vt:lpstr>
      <vt:lpstr>练习题</vt:lpstr>
      <vt:lpstr>类</vt:lpstr>
      <vt:lpstr>本节大纲</vt:lpstr>
      <vt:lpstr>练习题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created xsi:type="dcterms:W3CDTF">2016-06-30T07:01:00Z</dcterms:created>
  <dcterms:modified xsi:type="dcterms:W3CDTF">2024-04-24T07:27:40Z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ICV">
    <vt:lpwstr>51D48AB992674449B821AFE6F0F6AF5C_12</vt:lpwstr>
  </property>
  <property fmtid="{D5CDD505-2E9C-101B-9397-08002B2CF9AE}" pid="4" name="KSOProductBuildVer">
    <vt:lpwstr>2052-12.1.0.15374</vt:lpwstr>
  </property>
</Properties>
</file>