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72" r:id="rId1"/>
  </p:sldMasterIdLst>
  <p:notesMasterIdLst>
    <p:notesMasterId r:id="rId20"/>
  </p:notesMasterIdLst>
  <p:sldIdLst>
    <p:sldId id="256" r:id="rId2"/>
    <p:sldId id="258" r:id="rId3"/>
    <p:sldId id="314" r:id="rId4"/>
    <p:sldId id="311" r:id="rId5"/>
    <p:sldId id="294" r:id="rId6"/>
    <p:sldId id="306" r:id="rId7"/>
    <p:sldId id="320" r:id="rId8"/>
    <p:sldId id="307" r:id="rId9"/>
    <p:sldId id="326" r:id="rId10"/>
    <p:sldId id="325" r:id="rId11"/>
    <p:sldId id="324" r:id="rId12"/>
    <p:sldId id="315" r:id="rId13"/>
    <p:sldId id="317" r:id="rId14"/>
    <p:sldId id="313" r:id="rId15"/>
    <p:sldId id="318" r:id="rId16"/>
    <p:sldId id="327" r:id="rId17"/>
    <p:sldId id="328" r:id="rId18"/>
    <p:sldId id="329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4F6C2BB9-F06F-4D49-B473-36B172F27804}">
          <p14:sldIdLst>
            <p14:sldId id="256"/>
            <p14:sldId id="258"/>
            <p14:sldId id="314"/>
            <p14:sldId id="311"/>
          </p14:sldIdLst>
        </p14:section>
        <p14:section name="LR" id="{F6B15769-EF0A-4EDA-946C-CEF3BF577610}">
          <p14:sldIdLst>
            <p14:sldId id="294"/>
            <p14:sldId id="306"/>
            <p14:sldId id="320"/>
            <p14:sldId id="307"/>
            <p14:sldId id="326"/>
          </p14:sldIdLst>
        </p14:section>
        <p14:section name="logit" id="{237B64DA-6AC2-452B-A40C-02D1771FDED0}">
          <p14:sldIdLst>
            <p14:sldId id="325"/>
            <p14:sldId id="324"/>
            <p14:sldId id="315"/>
            <p14:sldId id="317"/>
            <p14:sldId id="313"/>
            <p14:sldId id="318"/>
          </p14:sldIdLst>
        </p14:section>
        <p14:section name="预测" id="{BF6D618B-2EFF-457E-B1ED-5083FABA6416}">
          <p14:sldIdLst>
            <p14:sldId id="327"/>
            <p14:sldId id="328"/>
            <p14:sldId id="32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68" autoAdjust="0"/>
    <p:restoredTop sz="91908" autoAdjust="0"/>
  </p:normalViewPr>
  <p:slideViewPr>
    <p:cSldViewPr snapToGrid="0">
      <p:cViewPr varScale="1">
        <p:scale>
          <a:sx n="81" d="100"/>
          <a:sy n="81" d="100"/>
        </p:scale>
        <p:origin x="579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7E2689-82C9-4491-8D53-64B69FF03B67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A714FF-B8DD-4C86-8A6C-413D8D8DE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06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Today I will just do a</a:t>
            </a:r>
            <a:r>
              <a:rPr lang="en-US" baseline="0" dirty="0"/>
              <a:t>n overview of this course.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A714FF-B8DD-4C86-8A6C-413D8D8DE89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1415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5BC94DB-F98B-4B65-A997-383292CB8195}" type="slidenum">
              <a:rPr lang="en-US" altLang="en-US" sz="1300"/>
              <a:pPr>
                <a:spcBef>
                  <a:spcPct val="0"/>
                </a:spcBef>
              </a:pPr>
              <a:t>10</a:t>
            </a:fld>
            <a:endParaRPr lang="en-US" altLang="en-US" sz="130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56044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5BC94DB-F98B-4B65-A997-383292CB8195}" type="slidenum">
              <a:rPr lang="en-US" altLang="en-US" sz="1300"/>
              <a:pPr>
                <a:spcBef>
                  <a:spcPct val="0"/>
                </a:spcBef>
              </a:pPr>
              <a:t>11</a:t>
            </a:fld>
            <a:endParaRPr lang="en-US" altLang="en-US" sz="130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0809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6678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BC94DB-F98B-4B65-A997-383292CB8195}" type="slidenum">
              <a:rPr kumimoji="0" lang="en-US" alt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66788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4526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6678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BC94DB-F98B-4B65-A997-383292CB8195}" type="slidenum">
              <a:rPr kumimoji="0" lang="en-US" alt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66788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16002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5BC94DB-F98B-4B65-A997-383292CB8195}" type="slidenum">
              <a:rPr lang="en-US" altLang="en-US" sz="1300"/>
              <a:pPr>
                <a:spcBef>
                  <a:spcPct val="0"/>
                </a:spcBef>
              </a:pPr>
              <a:t>14</a:t>
            </a:fld>
            <a:endParaRPr lang="en-US" altLang="en-US" sz="130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87373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6678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BC94DB-F98B-4B65-A997-383292CB8195}" type="slidenum">
              <a:rPr kumimoji="0" lang="en-US" alt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66788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89051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5BC94DB-F98B-4B65-A997-383292CB8195}" type="slidenum">
              <a:rPr lang="en-US" altLang="en-US" sz="1300"/>
              <a:pPr>
                <a:spcBef>
                  <a:spcPct val="0"/>
                </a:spcBef>
              </a:pPr>
              <a:t>16</a:t>
            </a:fld>
            <a:endParaRPr lang="en-US" altLang="en-US" sz="130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77623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5BC94DB-F98B-4B65-A997-383292CB8195}" type="slidenum">
              <a:rPr lang="en-US" altLang="en-US" sz="1300"/>
              <a:pPr>
                <a:spcBef>
                  <a:spcPct val="0"/>
                </a:spcBef>
              </a:pPr>
              <a:t>17</a:t>
            </a:fld>
            <a:endParaRPr lang="en-US" altLang="en-US" sz="130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95207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5BC94DB-F98B-4B65-A997-383292CB8195}" type="slidenum">
              <a:rPr lang="en-US" altLang="en-US" sz="1300"/>
              <a:pPr>
                <a:spcBef>
                  <a:spcPct val="0"/>
                </a:spcBef>
              </a:pPr>
              <a:t>18</a:t>
            </a:fld>
            <a:endParaRPr lang="en-US" altLang="en-US" sz="130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41671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5BC94DB-F98B-4B65-A997-383292CB8195}" type="slidenum">
              <a:rPr lang="en-US" altLang="en-US" sz="1300"/>
              <a:pPr>
                <a:spcBef>
                  <a:spcPct val="0"/>
                </a:spcBef>
              </a:pPr>
              <a:t>2</a:t>
            </a:fld>
            <a:endParaRPr lang="en-US" altLang="en-US" sz="130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95856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6678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BC94DB-F98B-4B65-A997-383292CB8195}" type="slidenum">
              <a:rPr kumimoji="0" lang="en-US" alt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66788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8293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5BC94DB-F98B-4B65-A997-383292CB8195}" type="slidenum">
              <a:rPr lang="en-US" altLang="en-US" sz="1300"/>
              <a:pPr>
                <a:spcBef>
                  <a:spcPct val="0"/>
                </a:spcBef>
              </a:pPr>
              <a:t>4</a:t>
            </a:fld>
            <a:endParaRPr lang="en-US" altLang="en-US" sz="130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9123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5BC94DB-F98B-4B65-A997-383292CB8195}" type="slidenum">
              <a:rPr lang="en-US" altLang="en-US" sz="1300"/>
              <a:pPr>
                <a:spcBef>
                  <a:spcPct val="0"/>
                </a:spcBef>
              </a:pPr>
              <a:t>5</a:t>
            </a:fld>
            <a:endParaRPr lang="en-US" altLang="en-US" sz="130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16256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5BC94DB-F98B-4B65-A997-383292CB8195}" type="slidenum">
              <a:rPr lang="en-US" altLang="en-US" sz="1300"/>
              <a:pPr>
                <a:spcBef>
                  <a:spcPct val="0"/>
                </a:spcBef>
              </a:pPr>
              <a:t>6</a:t>
            </a:fld>
            <a:endParaRPr lang="en-US" altLang="en-US" sz="130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31140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5BC94DB-F98B-4B65-A997-383292CB8195}" type="slidenum">
              <a:rPr lang="en-US" altLang="en-US" sz="1300"/>
              <a:pPr>
                <a:spcBef>
                  <a:spcPct val="0"/>
                </a:spcBef>
              </a:pPr>
              <a:t>7</a:t>
            </a:fld>
            <a:endParaRPr lang="en-US" altLang="en-US" sz="130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62594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5BC94DB-F98B-4B65-A997-383292CB8195}" type="slidenum">
              <a:rPr lang="en-US" altLang="en-US" sz="1300"/>
              <a:pPr>
                <a:spcBef>
                  <a:spcPct val="0"/>
                </a:spcBef>
              </a:pPr>
              <a:t>8</a:t>
            </a:fld>
            <a:endParaRPr lang="en-US" altLang="en-US" sz="130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64639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5BC94DB-F98B-4B65-A997-383292CB8195}" type="slidenum">
              <a:rPr lang="en-US" altLang="en-US" sz="1300"/>
              <a:pPr>
                <a:spcBef>
                  <a:spcPct val="0"/>
                </a:spcBef>
              </a:pPr>
              <a:t>9</a:t>
            </a:fld>
            <a:endParaRPr lang="en-US" altLang="en-US" sz="130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8096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401B6-A9E1-4C87-B3DF-9FAEB2191447}" type="datetime1">
              <a:rPr lang="en-US" smtClean="0"/>
              <a:t>4/28/2023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Transportation Big Data Analytics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6394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EE021-A22D-4704-A5B5-FE094DC75E2A}" type="datetime1">
              <a:rPr lang="en-US" smtClean="0"/>
              <a:t>4/28/2023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Transportation Big Data Analytics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13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7B321-BFD9-4DD3-B357-3AD707444D1D}" type="datetime1">
              <a:rPr lang="en-US" smtClean="0"/>
              <a:t>4/28/2023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Transportation Big Data Analytics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5221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914400" y="609600"/>
            <a:ext cx="10363200" cy="5486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C2876BF-DBE8-4F3F-9C51-FA391AB908E8}" type="datetime1">
              <a:rPr lang="en-US" altLang="en-US" smtClean="0"/>
              <a:t>4/28/2023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en-US" dirty="0"/>
              <a:t>Transportation Big Data Analytics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EB663E8-88FD-4048-9075-AFEE1936E59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49740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4E88C5B-14AA-41D5-A8EE-7998D922D955}" type="datetime1">
              <a:rPr lang="en-US" altLang="en-US" smtClean="0"/>
              <a:t>4/28/2023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en-US" dirty="0"/>
              <a:t>Transportation Big Data Analytics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625C99B-E222-49FE-9B47-420BE7C3291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1155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5E78E-DE56-405D-A5C6-9BC2838F62A2}" type="datetime1">
              <a:rPr lang="en-US" smtClean="0"/>
              <a:t>4/28/2023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Transportation Big Data Analytics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973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755D5-5E31-4493-869E-273AF56E6A83}" type="datetime1">
              <a:rPr lang="en-US" smtClean="0"/>
              <a:t>4/28/2023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Transportation Big Data Analytics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069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4436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244155"/>
            <a:ext cx="4937760" cy="50242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244155"/>
            <a:ext cx="4937760" cy="502429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DBB73-2C86-488A-83F6-8668F12E59C3}" type="datetime1">
              <a:rPr lang="en-US" smtClean="0"/>
              <a:t>4/28/2023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Transportation Big Data Analytics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300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2030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25651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1992795"/>
            <a:ext cx="4937760" cy="426362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25651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1992793"/>
            <a:ext cx="4937760" cy="426362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A2361-83C5-4354-88C9-CCDBF1F6D58A}" type="datetime1">
              <a:rPr lang="en-US" smtClean="0"/>
              <a:t>4/28/2023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Transportation Big Data Analytics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475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32A0E-8A73-4CBE-8357-A8907B7BE568}" type="datetime1">
              <a:rPr lang="en-US" smtClean="0"/>
              <a:t>4/28/2023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Transportation Big Data Analytics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417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61547-7697-458E-8F6E-4C5A39971040}" type="datetime1">
              <a:rPr lang="en-US" smtClean="0"/>
              <a:t>4/28/2023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Transportation Big Data Analytics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097280" y="123091"/>
            <a:ext cx="10058400" cy="999718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5317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2A1FB63-6CD3-43BC-87EC-E40A92877696}" type="datetime1">
              <a:rPr lang="en-US" smtClean="0"/>
              <a:t>4/28/2023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Transportation Big Data Analytics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609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9C99C-C6A4-4DE1-AF40-D4597DE37567}" type="datetime1">
              <a:rPr lang="en-US" smtClean="0"/>
              <a:t>4/28/2023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Transportation Big Data Analytics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488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123091"/>
            <a:ext cx="10058400" cy="9997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240778"/>
            <a:ext cx="10058400" cy="506044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0668ED8-D8EA-48DB-B17C-320A0075102C}" type="datetime1">
              <a:rPr lang="en-US" smtClean="0"/>
              <a:t>4/28/2023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Transportation Big Data Analytics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097280" y="1181793"/>
            <a:ext cx="10063212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5266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172.17.37.80:8501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7200" dirty="0">
                <a:latin typeface="+mn-lt"/>
                <a:ea typeface="+mn-ea"/>
                <a:cs typeface="+mn-ea"/>
                <a:sym typeface="+mn-lt"/>
              </a:rPr>
              <a:t>回归模型</a:t>
            </a:r>
            <a:endParaRPr lang="en-US" sz="36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608850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+mn-lt"/>
                <a:cs typeface="+mn-ea"/>
                <a:sym typeface="+mn-lt"/>
              </a:rPr>
              <a:t>交通大数据分析</a:t>
            </a:r>
            <a:endParaRPr lang="en-US" altLang="zh-CN" dirty="0">
              <a:latin typeface="+mn-lt"/>
              <a:cs typeface="+mn-ea"/>
              <a:sym typeface="+mn-lt"/>
            </a:endParaRPr>
          </a:p>
          <a:p>
            <a:r>
              <a:rPr lang="en-US" altLang="zh-CN" dirty="0">
                <a:latin typeface="+mn-lt"/>
                <a:cs typeface="+mn-ea"/>
                <a:sym typeface="+mn-lt"/>
              </a:rPr>
              <a:t>2023</a:t>
            </a:r>
          </a:p>
          <a:p>
            <a:r>
              <a:rPr lang="zh-CN" altLang="en-US" dirty="0">
                <a:latin typeface="+mn-lt"/>
                <a:cs typeface="+mn-ea"/>
                <a:sym typeface="+mn-lt"/>
              </a:rPr>
              <a:t>马晓磊</a:t>
            </a:r>
            <a:endParaRPr lang="en-US" altLang="zh-CN" dirty="0">
              <a:latin typeface="+mn-lt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063318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Logit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模型</a:t>
            </a:r>
            <a:endParaRPr lang="en-US" altLang="en-US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6D23D-B3F6-4718-8874-5FE5B57D7584}" type="datetime1">
              <a:rPr lang="en-US" smtClean="0">
                <a:cs typeface="+mn-ea"/>
                <a:sym typeface="+mn-lt"/>
              </a:rPr>
              <a:t>4/28/2023</a:t>
            </a:fld>
            <a:endParaRPr lang="en-US" dirty="0">
              <a:cs typeface="+mn-ea"/>
              <a:sym typeface="+mn-lt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cs typeface="+mn-ea"/>
                <a:sym typeface="+mn-lt"/>
              </a:rPr>
              <a:t>Transportation Big Data Analytics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cs typeface="+mn-ea"/>
                <a:sym typeface="+mn-lt"/>
              </a:rPr>
              <a:pPr/>
              <a:t>10</a:t>
            </a:fld>
            <a:endParaRPr lang="en-US" dirty="0">
              <a:cs typeface="+mn-ea"/>
              <a:sym typeface="+mn-lt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31E02B1-A85C-44ED-B36B-012E61185E41}"/>
              </a:ext>
            </a:extLst>
          </p:cNvPr>
          <p:cNvSpPr/>
          <p:nvPr/>
        </p:nvSpPr>
        <p:spPr>
          <a:xfrm>
            <a:off x="1097280" y="1122809"/>
            <a:ext cx="1021079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/>
              <a:t>数据读取：</a:t>
            </a:r>
            <a:endParaRPr lang="en-US" altLang="zh-CN" sz="2400" b="1" dirty="0"/>
          </a:p>
          <a:p>
            <a:pPr>
              <a:lnSpc>
                <a:spcPct val="150000"/>
              </a:lnSpc>
            </a:pPr>
            <a:r>
              <a:rPr lang="zh-CN" altLang="en-US" sz="1600" dirty="0"/>
              <a:t>读取“A4_AccidentCount”数据表，代码如下：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endParaRPr lang="en-US" altLang="zh-CN" sz="1600" dirty="0"/>
          </a:p>
          <a:p>
            <a:r>
              <a:rPr lang="en-US" altLang="zh-CN" sz="1600" dirty="0"/>
              <a:t>import </a:t>
            </a:r>
            <a:r>
              <a:rPr lang="en-US" altLang="zh-CN" sz="1600" dirty="0" err="1"/>
              <a:t>numpy</a:t>
            </a:r>
            <a:r>
              <a:rPr lang="en-US" altLang="zh-CN" sz="1600" dirty="0"/>
              <a:t> as np</a:t>
            </a:r>
          </a:p>
          <a:p>
            <a:r>
              <a:rPr lang="en-US" altLang="zh-CN" sz="1600" dirty="0"/>
              <a:t>import pandas as pd</a:t>
            </a:r>
          </a:p>
          <a:p>
            <a:r>
              <a:rPr lang="en-US" altLang="zh-CN" sz="1600" dirty="0"/>
              <a:t>import </a:t>
            </a:r>
            <a:r>
              <a:rPr lang="en-US" altLang="zh-CN" sz="1600" dirty="0" err="1"/>
              <a:t>statsmodels.api</a:t>
            </a:r>
            <a:r>
              <a:rPr lang="en-US" altLang="zh-CN" sz="1600" dirty="0"/>
              <a:t> as </a:t>
            </a:r>
            <a:r>
              <a:rPr lang="en-US" altLang="zh-CN" sz="1600" dirty="0" err="1"/>
              <a:t>sm</a:t>
            </a:r>
            <a:endParaRPr lang="en-US" altLang="zh-CN" sz="1600" dirty="0"/>
          </a:p>
          <a:p>
            <a:r>
              <a:rPr lang="en-US" altLang="zh-CN" sz="1600" dirty="0"/>
              <a:t>import </a:t>
            </a:r>
            <a:r>
              <a:rPr lang="en-US" altLang="zh-CN" sz="1600" dirty="0" err="1"/>
              <a:t>statsmodels.formula.api</a:t>
            </a:r>
            <a:r>
              <a:rPr lang="en-US" altLang="zh-CN" sz="1600" dirty="0"/>
              <a:t> as </a:t>
            </a:r>
            <a:r>
              <a:rPr lang="en-US" altLang="zh-CN" sz="1600" dirty="0" err="1"/>
              <a:t>smf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en-US" altLang="zh-CN" sz="1600" dirty="0"/>
              <a:t>df = </a:t>
            </a:r>
            <a:r>
              <a:rPr lang="en-US" altLang="zh-CN" sz="1600" dirty="0" err="1"/>
              <a:t>pd.read_csv</a:t>
            </a:r>
            <a:r>
              <a:rPr lang="en-US" altLang="zh-CN" sz="1600" dirty="0"/>
              <a:t>('A4_AccidentCount.csv')</a:t>
            </a:r>
          </a:p>
        </p:txBody>
      </p:sp>
    </p:spTree>
    <p:extLst>
      <p:ext uri="{BB962C8B-B14F-4D97-AF65-F5344CB8AC3E}">
        <p14:creationId xmlns:p14="http://schemas.microsoft.com/office/powerpoint/2010/main" val="42856636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tx1"/>
                </a:solidFill>
                <a:cs typeface="+mn-ea"/>
                <a:sym typeface="+mn-lt"/>
              </a:rPr>
              <a:t>Logit</a:t>
            </a:r>
            <a:r>
              <a:rPr lang="zh-CN" altLang="en-US" dirty="0">
                <a:solidFill>
                  <a:schemeClr val="tx1"/>
                </a:solidFill>
                <a:cs typeface="+mn-ea"/>
                <a:sym typeface="+mn-lt"/>
              </a:rPr>
              <a:t>模型</a:t>
            </a:r>
            <a:endParaRPr lang="en-US" altLang="en-US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6D23D-B3F6-4718-8874-5FE5B57D7584}" type="datetime1">
              <a:rPr lang="en-US" smtClean="0">
                <a:cs typeface="+mn-ea"/>
                <a:sym typeface="+mn-lt"/>
              </a:rPr>
              <a:t>4/28/2023</a:t>
            </a:fld>
            <a:endParaRPr lang="en-US" dirty="0">
              <a:cs typeface="+mn-ea"/>
              <a:sym typeface="+mn-lt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cs typeface="+mn-ea"/>
                <a:sym typeface="+mn-lt"/>
              </a:rPr>
              <a:t>Transportation Big Data Analytics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cs typeface="+mn-ea"/>
                <a:sym typeface="+mn-lt"/>
              </a:rPr>
              <a:pPr/>
              <a:t>11</a:t>
            </a:fld>
            <a:endParaRPr lang="en-US" dirty="0">
              <a:cs typeface="+mn-ea"/>
              <a:sym typeface="+mn-lt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A3B2CA-ED95-43EB-BF78-93F0C15A0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278881"/>
            <a:ext cx="9671239" cy="49072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b="1" dirty="0"/>
              <a:t>生成新列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000" dirty="0"/>
              <a:t>根据数据表中</a:t>
            </a:r>
            <a:r>
              <a:rPr lang="en-US" altLang="zh-CN" sz="2000" dirty="0" err="1"/>
              <a:t>AccCount</a:t>
            </a:r>
            <a:r>
              <a:rPr lang="zh-CN" altLang="en-US" sz="2000" dirty="0"/>
              <a:t>数值是否为</a:t>
            </a:r>
            <a:r>
              <a:rPr lang="en-US" altLang="zh-CN" sz="2000" dirty="0"/>
              <a:t>0</a:t>
            </a:r>
            <a:r>
              <a:rPr lang="zh-CN" altLang="en-US" sz="2000" dirty="0"/>
              <a:t>，生成新列</a:t>
            </a:r>
            <a:r>
              <a:rPr lang="en-US" altLang="zh-CN" sz="2000" dirty="0" err="1"/>
              <a:t>is_acc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 err="1"/>
              <a:t>AccCount</a:t>
            </a:r>
            <a:r>
              <a:rPr lang="en-US" altLang="zh-CN" sz="2000" dirty="0"/>
              <a:t>&gt;0</a:t>
            </a:r>
            <a:r>
              <a:rPr lang="zh-CN" altLang="en-US" sz="2000" dirty="0"/>
              <a:t>则</a:t>
            </a:r>
            <a:r>
              <a:rPr lang="en-US" altLang="zh-CN" sz="2000" dirty="0" err="1"/>
              <a:t>is_acc</a:t>
            </a:r>
            <a:r>
              <a:rPr lang="zh-CN" altLang="en-US" sz="2000" dirty="0"/>
              <a:t>列值为</a:t>
            </a:r>
            <a:r>
              <a:rPr lang="en-US" altLang="zh-CN" sz="2000" dirty="0"/>
              <a:t>True</a:t>
            </a:r>
            <a:r>
              <a:rPr lang="zh-CN" altLang="en-US" sz="2000" dirty="0"/>
              <a:t>，否则为</a:t>
            </a:r>
            <a:r>
              <a:rPr lang="en-US" altLang="zh-CN" sz="2000" dirty="0"/>
              <a:t>False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代码如下：</a:t>
            </a:r>
            <a:endParaRPr lang="en-US" altLang="zh-CN" sz="2400" dirty="0"/>
          </a:p>
          <a:p>
            <a:r>
              <a:rPr lang="en-US" altLang="zh-CN" sz="2000" dirty="0"/>
              <a:t>df['</a:t>
            </a:r>
            <a:r>
              <a:rPr lang="en-US" altLang="zh-CN" sz="2000" dirty="0" err="1"/>
              <a:t>is_acc</a:t>
            </a:r>
            <a:r>
              <a:rPr lang="en-US" altLang="zh-CN" sz="2000" dirty="0"/>
              <a:t>'] = df['</a:t>
            </a:r>
            <a:r>
              <a:rPr lang="en-US" altLang="zh-CN" sz="2000" dirty="0" err="1"/>
              <a:t>AccCount</a:t>
            </a:r>
            <a:r>
              <a:rPr lang="en-US" altLang="zh-CN" sz="2000" dirty="0"/>
              <a:t>'] &gt; 0</a:t>
            </a:r>
          </a:p>
          <a:p>
            <a:r>
              <a:rPr lang="en-US" altLang="zh-CN" sz="2000" dirty="0"/>
              <a:t>df['</a:t>
            </a:r>
            <a:r>
              <a:rPr lang="en-US" altLang="zh-CN" sz="2000" dirty="0" err="1"/>
              <a:t>is_acc</a:t>
            </a:r>
            <a:r>
              <a:rPr lang="en-US" altLang="zh-CN" sz="2000" dirty="0"/>
              <a:t>'] = df['</a:t>
            </a:r>
            <a:r>
              <a:rPr lang="en-US" altLang="zh-CN" sz="2000" dirty="0" err="1"/>
              <a:t>is_acc</a:t>
            </a:r>
            <a:r>
              <a:rPr lang="en-US" altLang="zh-CN" sz="2000" dirty="0"/>
              <a:t>'].</a:t>
            </a:r>
            <a:r>
              <a:rPr lang="en-US" altLang="zh-CN" sz="2000" dirty="0" err="1"/>
              <a:t>astype</a:t>
            </a:r>
            <a:r>
              <a:rPr lang="en-US" altLang="zh-CN" sz="2000" dirty="0"/>
              <a:t>(int)</a:t>
            </a:r>
          </a:p>
          <a:p>
            <a:r>
              <a:rPr lang="en-US" altLang="zh-CN" sz="2000" dirty="0" err="1"/>
              <a:t>df.head</a:t>
            </a:r>
            <a:r>
              <a:rPr lang="en-US" altLang="zh-CN" sz="2000" dirty="0"/>
              <a:t>()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zh-CN" altLang="en-US" sz="2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417C5DB-88BB-487A-9879-FF36360559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3456" y="3354696"/>
            <a:ext cx="6471276" cy="1619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9523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Logit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模型</a:t>
            </a:r>
            <a:endParaRPr lang="en-US" altLang="en-US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D56D23D-B3F6-4718-8874-5FE5B57D7584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F0502020204030204"/>
                <a:ea typeface="微软雅黑"/>
                <a:cs typeface="+mn-ea"/>
                <a:sym typeface="+mn-lt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4/28/2023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F0502020204030204"/>
                <a:ea typeface="微软雅黑"/>
                <a:cs typeface="+mn-ea"/>
                <a:sym typeface="+mn-lt"/>
              </a:rPr>
              <a:t>Transportation Big Data Analytics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F0502020204030204"/>
                <a:ea typeface="微软雅黑"/>
                <a:cs typeface="+mn-ea"/>
                <a:sym typeface="+mn-lt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E86D10-1E0E-4934-8F82-632DDFF1F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240778"/>
            <a:ext cx="9758788" cy="4391537"/>
          </a:xfrm>
        </p:spPr>
        <p:txBody>
          <a:bodyPr>
            <a:normAutofit/>
          </a:bodyPr>
          <a:lstStyle/>
          <a:p>
            <a:r>
              <a:rPr lang="zh-CN" altLang="en-US" sz="2400" b="1" dirty="0"/>
              <a:t>构建</a:t>
            </a:r>
            <a:r>
              <a:rPr lang="en-US" altLang="zh-CN" sz="2400" b="1" dirty="0"/>
              <a:t>logit</a:t>
            </a:r>
            <a:r>
              <a:rPr lang="zh-CN" altLang="en-US" sz="2400" b="1" dirty="0"/>
              <a:t>模型：</a:t>
            </a:r>
            <a:endParaRPr lang="en-US" altLang="zh-CN" sz="2400" b="1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将数据表中</a:t>
            </a:r>
            <a:r>
              <a:rPr lang="en-US" altLang="zh-CN" sz="2000" dirty="0"/>
              <a:t>ST_MP</a:t>
            </a:r>
            <a:r>
              <a:rPr lang="zh-CN" altLang="en-US" sz="2000" dirty="0"/>
              <a:t>、</a:t>
            </a:r>
            <a:r>
              <a:rPr lang="en-US" altLang="zh-CN" sz="2000" dirty="0"/>
              <a:t>Length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Nlane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LaneWidth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LShoulderWidth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RShoulderWidth</a:t>
            </a:r>
            <a:r>
              <a:rPr lang="zh-CN" altLang="en-US" sz="2000" dirty="0"/>
              <a:t>、</a:t>
            </a:r>
            <a:r>
              <a:rPr lang="en-US" altLang="zh-CN" sz="2000" dirty="0"/>
              <a:t>AADT</a:t>
            </a:r>
            <a:r>
              <a:rPr lang="zh-CN" altLang="en-US" sz="2000" dirty="0"/>
              <a:t>作为因变量，</a:t>
            </a:r>
            <a:r>
              <a:rPr lang="en-US" altLang="zh-CN" sz="2000" dirty="0"/>
              <a:t> </a:t>
            </a:r>
            <a:r>
              <a:rPr lang="en-US" altLang="zh-CN" sz="2000" dirty="0" err="1"/>
              <a:t>is_acc</a:t>
            </a:r>
            <a:r>
              <a:rPr lang="zh-CN" altLang="en-US" sz="2000" dirty="0"/>
              <a:t>作为自变量，构建</a:t>
            </a:r>
            <a:r>
              <a:rPr lang="en-US" altLang="zh-CN" sz="2000" dirty="0"/>
              <a:t>logit</a:t>
            </a:r>
            <a:r>
              <a:rPr lang="zh-CN" altLang="en-US" sz="2000" dirty="0"/>
              <a:t>模型</a:t>
            </a:r>
            <a:endParaRPr lang="en-US" altLang="zh-CN" sz="2000" dirty="0"/>
          </a:p>
          <a:p>
            <a:endParaRPr lang="en-US" altLang="zh-CN" sz="2400" b="1" dirty="0"/>
          </a:p>
          <a:p>
            <a:r>
              <a:rPr lang="zh-CN" altLang="en-US" sz="2000" dirty="0"/>
              <a:t>代码如下：</a:t>
            </a:r>
            <a:endParaRPr lang="en-US" altLang="zh-CN" sz="2000" dirty="0"/>
          </a:p>
          <a:p>
            <a:r>
              <a:rPr lang="en-US" altLang="zh-CN" sz="1600" dirty="0"/>
              <a:t>model = </a:t>
            </a:r>
            <a:r>
              <a:rPr lang="en-US" altLang="zh-CN" sz="1600" dirty="0" err="1"/>
              <a:t>smf.logit</a:t>
            </a:r>
            <a:r>
              <a:rPr lang="en-US" altLang="zh-CN" sz="1600" dirty="0"/>
              <a:t>(</a:t>
            </a:r>
          </a:p>
          <a:p>
            <a:r>
              <a:rPr lang="en-US" altLang="zh-CN" sz="1600" dirty="0"/>
              <a:t>    'is_acc~ST_MP+Length+NLane+LaneWidth+LShoulderWidth+RShoulderWidth+AADT',</a:t>
            </a:r>
          </a:p>
          <a:p>
            <a:r>
              <a:rPr lang="en-US" altLang="zh-CN" sz="1600" dirty="0"/>
              <a:t>    data=df)</a:t>
            </a:r>
          </a:p>
          <a:p>
            <a:r>
              <a:rPr lang="en-US" altLang="zh-CN" sz="1600" dirty="0"/>
              <a:t>result = </a:t>
            </a:r>
            <a:r>
              <a:rPr lang="en-US" altLang="zh-CN" sz="1600" dirty="0" err="1"/>
              <a:t>model.fit</a:t>
            </a:r>
            <a:r>
              <a:rPr lang="en-US" altLang="zh-CN" sz="16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9737997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D56D23D-B3F6-4718-8874-5FE5B57D7584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F0502020204030204"/>
                <a:ea typeface="微软雅黑"/>
                <a:cs typeface="+mn-ea"/>
                <a:sym typeface="+mn-lt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4/28/2023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F0502020204030204"/>
                <a:ea typeface="微软雅黑"/>
                <a:cs typeface="+mn-ea"/>
                <a:sym typeface="+mn-lt"/>
              </a:rPr>
              <a:t>Transportation Big Data Analytics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F0502020204030204"/>
                <a:ea typeface="微软雅黑"/>
                <a:cs typeface="+mn-ea"/>
                <a:sym typeface="+mn-lt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E86D10-1E0E-4934-8F82-632DDFF1F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240778"/>
            <a:ext cx="10682917" cy="4391537"/>
          </a:xfrm>
        </p:spPr>
        <p:txBody>
          <a:bodyPr>
            <a:normAutofit/>
          </a:bodyPr>
          <a:lstStyle/>
          <a:p>
            <a:r>
              <a:rPr lang="en-US" altLang="zh-CN" sz="2400" b="1" dirty="0"/>
              <a:t> </a:t>
            </a:r>
            <a:r>
              <a:rPr lang="zh-CN" altLang="en-US" sz="2400" b="1" dirty="0"/>
              <a:t>输出结果：</a:t>
            </a:r>
            <a:endParaRPr lang="en-US" altLang="zh-CN" sz="2400" b="1" dirty="0"/>
          </a:p>
          <a:p>
            <a:r>
              <a:rPr lang="en-US" altLang="zh-CN" sz="2000" dirty="0"/>
              <a:t>print(</a:t>
            </a:r>
            <a:r>
              <a:rPr lang="en-US" altLang="zh-CN" sz="2000" dirty="0" err="1"/>
              <a:t>result.summary</a:t>
            </a:r>
            <a:r>
              <a:rPr lang="en-US" altLang="zh-CN" sz="2000" dirty="0"/>
              <a:t>())</a:t>
            </a:r>
          </a:p>
          <a:p>
            <a:r>
              <a:rPr lang="en-US" altLang="zh-CN" sz="2000" dirty="0"/>
              <a:t>print('AIC:', </a:t>
            </a:r>
            <a:r>
              <a:rPr lang="en-US" altLang="zh-CN" sz="2000" dirty="0" err="1"/>
              <a:t>result.aic</a:t>
            </a:r>
            <a:r>
              <a:rPr lang="en-US" altLang="zh-CN" sz="2000" dirty="0"/>
              <a:t>)</a:t>
            </a:r>
            <a:endParaRPr lang="zh-CN" altLang="en-US" sz="3200" dirty="0"/>
          </a:p>
          <a:p>
            <a:endParaRPr lang="en-US" altLang="zh-CN" sz="2400" b="1" dirty="0"/>
          </a:p>
          <a:p>
            <a:endParaRPr lang="zh-CN" altLang="en-US" sz="24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7CA95CF-0036-4BF0-B881-F42EE363074E}"/>
              </a:ext>
            </a:extLst>
          </p:cNvPr>
          <p:cNvSpPr/>
          <p:nvPr/>
        </p:nvSpPr>
        <p:spPr>
          <a:xfrm>
            <a:off x="1097279" y="5275967"/>
            <a:ext cx="7469916" cy="874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模型回归</a:t>
            </a:r>
            <a:r>
              <a:rPr lang="en-US" altLang="zh-CN" dirty="0"/>
              <a:t>AIC=4709.2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除车道宽度、左路肩宽度、右路肩宽度外，其他变量较为显著</a:t>
            </a:r>
            <a:endParaRPr lang="en-US" altLang="zh-CN" dirty="0"/>
          </a:p>
        </p:txBody>
      </p:sp>
      <p:sp>
        <p:nvSpPr>
          <p:cNvPr id="11" name="标题 10">
            <a:extLst>
              <a:ext uri="{FF2B5EF4-FFF2-40B4-BE49-F238E27FC236}">
                <a16:creationId xmlns:a16="http://schemas.microsoft.com/office/drawing/2014/main" id="{F7F2CE2E-87FD-4D89-A77C-6ADC8BF97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cs typeface="+mn-ea"/>
                <a:sym typeface="+mn-lt"/>
              </a:rPr>
              <a:t>Logit</a:t>
            </a:r>
            <a:r>
              <a:rPr lang="zh-CN" altLang="en-US" dirty="0">
                <a:solidFill>
                  <a:schemeClr val="tx1"/>
                </a:solidFill>
                <a:cs typeface="+mn-ea"/>
                <a:sym typeface="+mn-lt"/>
              </a:rPr>
              <a:t>模型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0A53839-66E0-4532-AFBB-64B61D68C9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2364" y="956580"/>
            <a:ext cx="6191240" cy="4756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2868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tx1"/>
                </a:solidFill>
                <a:cs typeface="+mn-ea"/>
                <a:sym typeface="+mn-lt"/>
              </a:rPr>
              <a:t>Logit</a:t>
            </a:r>
            <a:r>
              <a:rPr lang="zh-CN" altLang="en-US" dirty="0">
                <a:solidFill>
                  <a:schemeClr val="tx1"/>
                </a:solidFill>
                <a:cs typeface="+mn-ea"/>
                <a:sym typeface="+mn-lt"/>
              </a:rPr>
              <a:t>模型</a:t>
            </a:r>
            <a:endParaRPr lang="en-US" altLang="en-US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6D23D-B3F6-4718-8874-5FE5B57D7584}" type="datetime1">
              <a:rPr lang="en-US" smtClean="0">
                <a:cs typeface="+mn-ea"/>
                <a:sym typeface="+mn-lt"/>
              </a:rPr>
              <a:t>4/28/2023</a:t>
            </a:fld>
            <a:endParaRPr lang="en-US" dirty="0">
              <a:cs typeface="+mn-ea"/>
              <a:sym typeface="+mn-lt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cs typeface="+mn-ea"/>
                <a:sym typeface="+mn-lt"/>
              </a:rPr>
              <a:t>Transportation Big Data Analytics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cs typeface="+mn-ea"/>
                <a:sym typeface="+mn-lt"/>
              </a:rPr>
              <a:pPr/>
              <a:t>14</a:t>
            </a:fld>
            <a:endParaRPr lang="en-US" dirty="0">
              <a:cs typeface="+mn-ea"/>
              <a:sym typeface="+mn-lt"/>
            </a:endParaRP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4B38225E-04DC-4B13-9942-F768591A8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240778"/>
            <a:ext cx="10254900" cy="4391537"/>
          </a:xfrm>
        </p:spPr>
        <p:txBody>
          <a:bodyPr>
            <a:normAutofit/>
          </a:bodyPr>
          <a:lstStyle/>
          <a:p>
            <a:r>
              <a:rPr lang="zh-CN" altLang="en-US" sz="2400" b="1" dirty="0"/>
              <a:t>模型优化：</a:t>
            </a:r>
            <a:endParaRPr lang="en-US" altLang="zh-CN" sz="2400" b="1" dirty="0"/>
          </a:p>
          <a:p>
            <a:r>
              <a:rPr lang="zh-CN" altLang="en-US" sz="1800" dirty="0"/>
              <a:t>去除不显著变量车道宽度、左路肩宽度、右路肩宽度</a:t>
            </a:r>
            <a:endParaRPr lang="en-US" altLang="zh-CN" sz="1800" dirty="0"/>
          </a:p>
          <a:p>
            <a:endParaRPr lang="en-US" altLang="zh-CN" sz="1800" dirty="0"/>
          </a:p>
          <a:p>
            <a:r>
              <a:rPr lang="zh-CN" altLang="en-US" sz="2000" dirty="0"/>
              <a:t>代码如下：</a:t>
            </a:r>
            <a:endParaRPr lang="en-US" altLang="zh-CN" sz="2000" dirty="0"/>
          </a:p>
          <a:p>
            <a:pPr>
              <a:lnSpc>
                <a:spcPct val="100000"/>
              </a:lnSpc>
            </a:pPr>
            <a:r>
              <a:rPr lang="en-US" altLang="zh-CN" sz="1600" dirty="0"/>
              <a:t>model = </a:t>
            </a:r>
            <a:r>
              <a:rPr lang="en-US" altLang="zh-CN" sz="1600" dirty="0" err="1"/>
              <a:t>smf.logit</a:t>
            </a:r>
            <a:r>
              <a:rPr lang="en-US" altLang="zh-CN" sz="1600" dirty="0"/>
              <a:t>(</a:t>
            </a:r>
          </a:p>
          <a:p>
            <a:pPr>
              <a:lnSpc>
                <a:spcPct val="100000"/>
              </a:lnSpc>
            </a:pPr>
            <a:r>
              <a:rPr lang="en-US" altLang="zh-CN" sz="1600" dirty="0"/>
              <a:t>    '</a:t>
            </a:r>
            <a:r>
              <a:rPr lang="en-US" altLang="zh-CN" sz="1600" dirty="0" err="1"/>
              <a:t>is_acc~ST_MP+Length+NLane+AADT</a:t>
            </a:r>
            <a:r>
              <a:rPr lang="en-US" altLang="zh-CN" sz="1600" dirty="0"/>
              <a:t>',</a:t>
            </a:r>
          </a:p>
          <a:p>
            <a:pPr>
              <a:lnSpc>
                <a:spcPct val="100000"/>
              </a:lnSpc>
            </a:pPr>
            <a:r>
              <a:rPr lang="en-US" altLang="zh-CN" sz="1600" dirty="0"/>
              <a:t>    data=df)</a:t>
            </a:r>
          </a:p>
          <a:p>
            <a:pPr>
              <a:lnSpc>
                <a:spcPct val="100000"/>
              </a:lnSpc>
            </a:pPr>
            <a:r>
              <a:rPr lang="en-US" altLang="zh-CN" sz="1600" dirty="0"/>
              <a:t>result = </a:t>
            </a:r>
            <a:r>
              <a:rPr lang="en-US" altLang="zh-CN" sz="1600" dirty="0" err="1"/>
              <a:t>model.fit</a:t>
            </a:r>
            <a:r>
              <a:rPr lang="en-US" altLang="zh-CN" sz="1600" dirty="0"/>
              <a:t>()</a:t>
            </a:r>
          </a:p>
          <a:p>
            <a:pPr>
              <a:lnSpc>
                <a:spcPct val="100000"/>
              </a:lnSpc>
            </a:pPr>
            <a:r>
              <a:rPr lang="en-US" altLang="zh-CN" sz="1600" dirty="0"/>
              <a:t>print(</a:t>
            </a:r>
            <a:r>
              <a:rPr lang="en-US" altLang="zh-CN" sz="1600" dirty="0" err="1"/>
              <a:t>result.summary</a:t>
            </a:r>
            <a:r>
              <a:rPr lang="en-US" altLang="zh-CN" sz="1600" dirty="0"/>
              <a:t>())</a:t>
            </a:r>
          </a:p>
          <a:p>
            <a:pPr>
              <a:lnSpc>
                <a:spcPct val="100000"/>
              </a:lnSpc>
            </a:pPr>
            <a:r>
              <a:rPr lang="en-US" altLang="zh-CN" sz="1600" dirty="0"/>
              <a:t>print('AIC:', </a:t>
            </a:r>
            <a:r>
              <a:rPr lang="en-US" altLang="zh-CN" sz="1600" dirty="0" err="1"/>
              <a:t>result.aic</a:t>
            </a:r>
            <a:r>
              <a:rPr lang="en-US" altLang="zh-CN" sz="1600" dirty="0"/>
              <a:t>)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45786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D56D23D-B3F6-4718-8874-5FE5B57D7584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F0502020204030204"/>
                <a:ea typeface="微软雅黑"/>
                <a:cs typeface="+mn-ea"/>
                <a:sym typeface="+mn-lt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4/28/2023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F0502020204030204"/>
                <a:ea typeface="微软雅黑"/>
                <a:cs typeface="+mn-ea"/>
                <a:sym typeface="+mn-lt"/>
              </a:rPr>
              <a:t>Transportation Big Data Analytics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F0502020204030204"/>
                <a:ea typeface="微软雅黑"/>
                <a:cs typeface="+mn-ea"/>
                <a:sym typeface="+mn-lt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E86D10-1E0E-4934-8F82-632DDFF1F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240778"/>
            <a:ext cx="10682917" cy="4391537"/>
          </a:xfrm>
        </p:spPr>
        <p:txBody>
          <a:bodyPr>
            <a:normAutofit/>
          </a:bodyPr>
          <a:lstStyle/>
          <a:p>
            <a:r>
              <a:rPr lang="en-US" altLang="zh-CN" sz="2400" b="1" dirty="0"/>
              <a:t> </a:t>
            </a:r>
            <a:r>
              <a:rPr lang="zh-CN" altLang="en-US" sz="2400" b="1" dirty="0"/>
              <a:t>输出结果：</a:t>
            </a:r>
            <a:endParaRPr lang="en-US" altLang="zh-CN" sz="2400" b="1" dirty="0"/>
          </a:p>
          <a:p>
            <a:endParaRPr lang="en-US" altLang="zh-CN" sz="2000" dirty="0"/>
          </a:p>
          <a:p>
            <a:endParaRPr lang="en-US" altLang="zh-CN" sz="2400" b="1" dirty="0"/>
          </a:p>
          <a:p>
            <a:endParaRPr lang="zh-CN" altLang="en-US" sz="24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7CA95CF-0036-4BF0-B881-F42EE363074E}"/>
              </a:ext>
            </a:extLst>
          </p:cNvPr>
          <p:cNvSpPr/>
          <p:nvPr/>
        </p:nvSpPr>
        <p:spPr>
          <a:xfrm>
            <a:off x="1097278" y="5399718"/>
            <a:ext cx="10332722" cy="874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模型回归</a:t>
            </a:r>
            <a:r>
              <a:rPr lang="en-US" altLang="zh-CN" dirty="0"/>
              <a:t>AIC=4708</a:t>
            </a:r>
            <a:r>
              <a:rPr lang="zh-CN" altLang="en-US" dirty="0"/>
              <a:t>，略低于原模型，即优化后模型略优于原模型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说明车道宽度、左</a:t>
            </a:r>
            <a:r>
              <a:rPr lang="en-US" altLang="zh-CN" dirty="0"/>
              <a:t>/</a:t>
            </a:r>
            <a:r>
              <a:rPr lang="zh-CN" altLang="en-US" dirty="0"/>
              <a:t>右路肩宽度对路段是否发生事故的影响再该数据集中不显著</a:t>
            </a:r>
            <a:endParaRPr lang="en-US" altLang="zh-CN" dirty="0"/>
          </a:p>
        </p:txBody>
      </p:sp>
      <p:sp>
        <p:nvSpPr>
          <p:cNvPr id="11" name="标题 10">
            <a:extLst>
              <a:ext uri="{FF2B5EF4-FFF2-40B4-BE49-F238E27FC236}">
                <a16:creationId xmlns:a16="http://schemas.microsoft.com/office/drawing/2014/main" id="{F7F2CE2E-87FD-4D89-A77C-6ADC8BF97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cs typeface="+mn-ea"/>
                <a:sym typeface="+mn-lt"/>
              </a:rPr>
              <a:t>Logit</a:t>
            </a:r>
            <a:r>
              <a:rPr lang="zh-CN" altLang="en-US" dirty="0">
                <a:solidFill>
                  <a:schemeClr val="tx1"/>
                </a:solidFill>
                <a:cs typeface="+mn-ea"/>
                <a:sym typeface="+mn-lt"/>
              </a:rPr>
              <a:t>模型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DF7D453-F7AA-4935-B19E-99ADA8BBF7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4347" y="363316"/>
            <a:ext cx="7277100" cy="49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8703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线性回归模型</a:t>
            </a:r>
            <a:endParaRPr lang="en-US" altLang="en-US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6D23D-B3F6-4718-8874-5FE5B57D7584}" type="datetime1">
              <a:rPr lang="en-US" smtClean="0">
                <a:cs typeface="+mn-ea"/>
                <a:sym typeface="+mn-lt"/>
              </a:rPr>
              <a:t>4/28/2023</a:t>
            </a:fld>
            <a:endParaRPr lang="en-US" dirty="0">
              <a:cs typeface="+mn-ea"/>
              <a:sym typeface="+mn-lt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cs typeface="+mn-ea"/>
                <a:sym typeface="+mn-lt"/>
              </a:rPr>
              <a:t>Transportation Big Data Analytics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cs typeface="+mn-ea"/>
                <a:sym typeface="+mn-lt"/>
              </a:rPr>
              <a:pPr/>
              <a:t>16</a:t>
            </a:fld>
            <a:endParaRPr lang="en-US" dirty="0">
              <a:cs typeface="+mn-ea"/>
              <a:sym typeface="+mn-lt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31E02B1-A85C-44ED-B36B-012E61185E41}"/>
              </a:ext>
            </a:extLst>
          </p:cNvPr>
          <p:cNvSpPr/>
          <p:nvPr/>
        </p:nvSpPr>
        <p:spPr>
          <a:xfrm>
            <a:off x="1225393" y="1215958"/>
            <a:ext cx="4201186" cy="30895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/>
              <a:t>读取测试集并预测：</a:t>
            </a:r>
            <a:endParaRPr lang="en-US" altLang="zh-CN" sz="2400" b="1" dirty="0"/>
          </a:p>
          <a:p>
            <a:pPr>
              <a:lnSpc>
                <a:spcPct val="150000"/>
              </a:lnSpc>
            </a:pPr>
            <a:r>
              <a:rPr lang="en-US" altLang="zh-CN" dirty="0" err="1"/>
              <a:t>df_test</a:t>
            </a:r>
            <a:r>
              <a:rPr lang="en-US" altLang="zh-CN" dirty="0"/>
              <a:t> = </a:t>
            </a:r>
            <a:r>
              <a:rPr lang="en-US" altLang="zh-CN" dirty="0" err="1"/>
              <a:t>pd.read_csv</a:t>
            </a:r>
            <a:r>
              <a:rPr lang="en-US" altLang="zh-CN" dirty="0"/>
              <a:t>('./21</a:t>
            </a:r>
            <a:r>
              <a:rPr lang="zh-CN" altLang="en-US" dirty="0"/>
              <a:t>年</a:t>
            </a:r>
            <a:r>
              <a:rPr lang="en-US" altLang="zh-CN" dirty="0"/>
              <a:t>6</a:t>
            </a:r>
            <a:r>
              <a:rPr lang="zh-CN" altLang="en-US" dirty="0"/>
              <a:t>月实时数据</a:t>
            </a:r>
            <a:r>
              <a:rPr lang="en-US" altLang="zh-CN" dirty="0"/>
              <a:t>NJ-S122</a:t>
            </a:r>
            <a:r>
              <a:rPr lang="zh-CN" altLang="en-US" dirty="0"/>
              <a:t>其林门</a:t>
            </a:r>
            <a:r>
              <a:rPr lang="en-US" altLang="zh-CN" dirty="0"/>
              <a:t>_test.csv')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predict = </a:t>
            </a:r>
            <a:r>
              <a:rPr lang="en-US" altLang="zh-CN" dirty="0" err="1"/>
              <a:t>result.predict</a:t>
            </a:r>
            <a:r>
              <a:rPr lang="en-US" altLang="zh-CN" dirty="0"/>
              <a:t>(</a:t>
            </a:r>
            <a:r>
              <a:rPr lang="en-US" altLang="zh-CN" dirty="0" err="1"/>
              <a:t>df_test</a:t>
            </a:r>
            <a:r>
              <a:rPr lang="en-US" altLang="zh-CN" dirty="0"/>
              <a:t>[['PJCTJJ', 'SJZYL']])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predict = </a:t>
            </a:r>
            <a:r>
              <a:rPr lang="en-US" altLang="zh-CN" dirty="0" err="1"/>
              <a:t>np.exp</a:t>
            </a:r>
            <a:r>
              <a:rPr lang="en-US" altLang="zh-CN" dirty="0"/>
              <a:t>(predict)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predict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EF3A226-FD7D-4D6E-9300-BF6A921544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4808" y="1821767"/>
            <a:ext cx="3295650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2239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线性回归模型</a:t>
            </a:r>
            <a:endParaRPr lang="en-US" altLang="en-US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6D23D-B3F6-4718-8874-5FE5B57D7584}" type="datetime1">
              <a:rPr lang="en-US" smtClean="0">
                <a:cs typeface="+mn-ea"/>
                <a:sym typeface="+mn-lt"/>
              </a:rPr>
              <a:t>4/28/2023</a:t>
            </a:fld>
            <a:endParaRPr lang="en-US" dirty="0">
              <a:cs typeface="+mn-ea"/>
              <a:sym typeface="+mn-lt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cs typeface="+mn-ea"/>
                <a:sym typeface="+mn-lt"/>
              </a:rPr>
              <a:t>Transportation Big Data Analytics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cs typeface="+mn-ea"/>
                <a:sym typeface="+mn-lt"/>
              </a:rPr>
              <a:pPr/>
              <a:t>17</a:t>
            </a:fld>
            <a:endParaRPr lang="en-US" dirty="0">
              <a:cs typeface="+mn-ea"/>
              <a:sym typeface="+mn-lt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31E02B1-A85C-44ED-B36B-012E61185E41}"/>
              </a:ext>
            </a:extLst>
          </p:cNvPr>
          <p:cNvSpPr/>
          <p:nvPr/>
        </p:nvSpPr>
        <p:spPr>
          <a:xfrm>
            <a:off x="1225393" y="1215958"/>
            <a:ext cx="4201186" cy="1012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/>
              <a:t>储存结果：</a:t>
            </a:r>
            <a:endParaRPr lang="en-US" altLang="zh-CN" sz="2400" b="1" dirty="0"/>
          </a:p>
          <a:p>
            <a:pPr>
              <a:lnSpc>
                <a:spcPct val="150000"/>
              </a:lnSpc>
            </a:pPr>
            <a:r>
              <a:rPr lang="en-US" altLang="zh-CN" dirty="0" err="1"/>
              <a:t>predict.to_csv</a:t>
            </a:r>
            <a:r>
              <a:rPr lang="en-US" altLang="zh-CN" dirty="0"/>
              <a:t>('pred.csv', index=False)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A2F535B-D71A-4213-9DD1-EB50DBB4728D}"/>
              </a:ext>
            </a:extLst>
          </p:cNvPr>
          <p:cNvSpPr/>
          <p:nvPr/>
        </p:nvSpPr>
        <p:spPr>
          <a:xfrm>
            <a:off x="1225393" y="2617272"/>
            <a:ext cx="4201186" cy="1012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/>
              <a:t>上传至线上测试平台：</a:t>
            </a:r>
            <a:endParaRPr lang="en-US" altLang="zh-CN" sz="2400" b="1" dirty="0"/>
          </a:p>
          <a:p>
            <a:pPr>
              <a:lnSpc>
                <a:spcPct val="150000"/>
              </a:lnSpc>
            </a:pPr>
            <a:r>
              <a:rPr lang="en-US" altLang="zh-CN" dirty="0">
                <a:hlinkClick r:id="rId3"/>
              </a:rPr>
              <a:t>http://172.17.37.80:8501</a:t>
            </a:r>
            <a:r>
              <a:rPr lang="en-US" altLang="zh-CN" dirty="0"/>
              <a:t> 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AB90B32-B348-4A82-A928-2D7A0B68E8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0774" y="799032"/>
            <a:ext cx="5365883" cy="525993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A80667A-6C92-42CB-9420-9CA8D82267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6609" y="4201667"/>
            <a:ext cx="5365883" cy="193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7308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线性回归模型</a:t>
            </a:r>
            <a:endParaRPr lang="en-US" altLang="en-US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6D23D-B3F6-4718-8874-5FE5B57D7584}" type="datetime1">
              <a:rPr lang="en-US" smtClean="0">
                <a:cs typeface="+mn-ea"/>
                <a:sym typeface="+mn-lt"/>
              </a:rPr>
              <a:t>4/28/2023</a:t>
            </a:fld>
            <a:endParaRPr lang="en-US" dirty="0">
              <a:cs typeface="+mn-ea"/>
              <a:sym typeface="+mn-lt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cs typeface="+mn-ea"/>
                <a:sym typeface="+mn-lt"/>
              </a:rPr>
              <a:t>Transportation Big Data Analytics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cs typeface="+mn-ea"/>
                <a:sym typeface="+mn-lt"/>
              </a:rPr>
              <a:pPr/>
              <a:t>18</a:t>
            </a:fld>
            <a:endParaRPr lang="en-US" dirty="0">
              <a:cs typeface="+mn-ea"/>
              <a:sym typeface="+mn-lt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31E02B1-A85C-44ED-B36B-012E61185E41}"/>
              </a:ext>
            </a:extLst>
          </p:cNvPr>
          <p:cNvSpPr/>
          <p:nvPr/>
        </p:nvSpPr>
        <p:spPr>
          <a:xfrm>
            <a:off x="1225392" y="1215958"/>
            <a:ext cx="9815773" cy="39205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/>
              <a:t>课堂练习：</a:t>
            </a:r>
            <a:endParaRPr lang="en-US" altLang="zh-CN" sz="2400" b="1" dirty="0"/>
          </a:p>
          <a:p>
            <a:pPr>
              <a:lnSpc>
                <a:spcPct val="150000"/>
              </a:lnSpc>
            </a:pPr>
            <a:r>
              <a:rPr lang="zh-CN" altLang="en-US" dirty="0"/>
              <a:t>思考各种提升预测准确度的方法并实验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提示：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1</a:t>
            </a:r>
            <a:r>
              <a:rPr lang="zh-CN" altLang="en-US" dirty="0"/>
              <a:t>、数据清洗：调整输入数据，去除部分可能存在问题的输入。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2</a:t>
            </a:r>
            <a:r>
              <a:rPr lang="zh-CN" altLang="en-US" dirty="0"/>
              <a:t>、特征工程：寻找新的输入特征，以及构造新的特征（例：</a:t>
            </a:r>
            <a:r>
              <a:rPr lang="en-US" altLang="zh-CN" dirty="0"/>
              <a:t>log</a:t>
            </a:r>
            <a:r>
              <a:rPr lang="zh-CN" altLang="en-US" dirty="0"/>
              <a:t>、</a:t>
            </a:r>
            <a:r>
              <a:rPr lang="en-US" altLang="zh-CN" dirty="0"/>
              <a:t>sin</a:t>
            </a:r>
            <a:r>
              <a:rPr lang="zh-CN" altLang="en-US" dirty="0"/>
              <a:t>等非线性运算，两个变量之间相乘</a:t>
            </a:r>
            <a:r>
              <a:rPr lang="en-US" altLang="zh-CN" dirty="0"/>
              <a:t>/</a:t>
            </a:r>
            <a:r>
              <a:rPr lang="zh-CN" altLang="en-US" dirty="0"/>
              <a:t>相除的相互关系）。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58656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数据说明</a:t>
            </a:r>
            <a:endParaRPr lang="en-US" altLang="en-US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6D23D-B3F6-4718-8874-5FE5B57D7584}" type="datetime1">
              <a:rPr lang="en-US" smtClean="0">
                <a:cs typeface="+mn-ea"/>
                <a:sym typeface="+mn-lt"/>
              </a:rPr>
              <a:t>4/28/2023</a:t>
            </a:fld>
            <a:endParaRPr lang="en-US" dirty="0">
              <a:cs typeface="+mn-ea"/>
              <a:sym typeface="+mn-lt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cs typeface="+mn-ea"/>
                <a:sym typeface="+mn-lt"/>
              </a:rPr>
              <a:t>Transportation Big Data Analytics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cs typeface="+mn-ea"/>
                <a:sym typeface="+mn-lt"/>
              </a:rPr>
              <a:pPr/>
              <a:t>2</a:t>
            </a:fld>
            <a:endParaRPr lang="en-US" dirty="0">
              <a:cs typeface="+mn-ea"/>
              <a:sym typeface="+mn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E86D10-1E0E-4934-8F82-632DDFF1F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240778"/>
            <a:ext cx="10058400" cy="1191137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数据文件</a:t>
            </a:r>
            <a:r>
              <a:rPr lang="en-US" altLang="zh-CN" sz="2400" dirty="0"/>
              <a:t>1</a:t>
            </a:r>
            <a:r>
              <a:rPr lang="zh-CN" altLang="en-US" sz="2400" dirty="0"/>
              <a:t>：</a:t>
            </a:r>
            <a:r>
              <a:rPr lang="en-US" altLang="zh-CN" sz="2400" dirty="0"/>
              <a:t>21</a:t>
            </a:r>
            <a:r>
              <a:rPr lang="zh-CN" altLang="en-US" sz="2400" dirty="0"/>
              <a:t>年</a:t>
            </a:r>
            <a:r>
              <a:rPr lang="en-US" altLang="zh-CN" sz="2400" dirty="0"/>
              <a:t>6</a:t>
            </a:r>
            <a:r>
              <a:rPr lang="zh-CN" altLang="en-US" sz="2400" dirty="0"/>
              <a:t>月实时数据南京</a:t>
            </a:r>
            <a:r>
              <a:rPr lang="en-US" altLang="zh-CN" sz="2400" dirty="0"/>
              <a:t>S122</a:t>
            </a:r>
            <a:r>
              <a:rPr lang="zh-CN" altLang="en-US" sz="2400" dirty="0"/>
              <a:t>其林门</a:t>
            </a:r>
            <a:r>
              <a:rPr lang="en-US" altLang="zh-CN" sz="2400" dirty="0"/>
              <a:t>.csv</a:t>
            </a:r>
          </a:p>
          <a:p>
            <a:r>
              <a:rPr lang="zh-CN" altLang="en-US" sz="2400" dirty="0"/>
              <a:t>交调动态采集数据表</a:t>
            </a:r>
            <a:r>
              <a:rPr lang="en-US" altLang="zh-CN" sz="2400" dirty="0"/>
              <a:t>--</a:t>
            </a:r>
            <a:r>
              <a:rPr lang="zh-CN" altLang="en-US" sz="2400" dirty="0"/>
              <a:t>站点实时数据</a:t>
            </a: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7AB3D76B-E143-4C49-9096-B4439A5266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5000856"/>
              </p:ext>
            </p:extLst>
          </p:nvPr>
        </p:nvGraphicFramePr>
        <p:xfrm>
          <a:off x="2062264" y="2431915"/>
          <a:ext cx="8128216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216">
                  <a:extLst>
                    <a:ext uri="{9D8B030D-6E8A-4147-A177-3AD203B41FA5}">
                      <a16:colId xmlns:a16="http://schemas.microsoft.com/office/drawing/2014/main" val="396573033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67491426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85453717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8684728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9842237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00888837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47162052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122448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zh-CN" altLang="en-US" sz="1400" b="1" dirty="0">
                          <a:solidFill>
                            <a:schemeClr val="tx1"/>
                          </a:solidFill>
                        </a:rPr>
                        <a:t>字段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="1" dirty="0">
                          <a:solidFill>
                            <a:schemeClr val="tx1"/>
                          </a:solidFill>
                        </a:rPr>
                        <a:t>含义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="1" dirty="0">
                          <a:solidFill>
                            <a:schemeClr val="tx1"/>
                          </a:solidFill>
                        </a:rPr>
                        <a:t>字段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="1" dirty="0">
                          <a:solidFill>
                            <a:schemeClr val="tx1"/>
                          </a:solidFill>
                        </a:rPr>
                        <a:t>含义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="1" dirty="0">
                          <a:solidFill>
                            <a:schemeClr val="tx1"/>
                          </a:solidFill>
                        </a:rPr>
                        <a:t>字段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="1" dirty="0">
                          <a:solidFill>
                            <a:schemeClr val="tx1"/>
                          </a:solidFill>
                        </a:rPr>
                        <a:t>含义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="1" dirty="0">
                          <a:solidFill>
                            <a:schemeClr val="tx1"/>
                          </a:solidFill>
                        </a:rPr>
                        <a:t>字段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="1" dirty="0">
                          <a:solidFill>
                            <a:schemeClr val="tx1"/>
                          </a:solidFill>
                        </a:rPr>
                        <a:t>含义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948884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YEAR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年份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DCSJLX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调查数据类型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TDH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特大货车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DHCS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大货车速度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12755622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GCRQ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观测日期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SJXH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时间序号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JZX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集装箱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TDHS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特大货车速度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1021390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GCZBS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观测站标识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CLZQ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车辆周期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MTC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摩托车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JZXS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集装箱速度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8428641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HOUR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小时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XKC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小客车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TLJ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拖拉机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MTCS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摩托车速度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5450498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MINUTE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分钟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DKC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大客车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XKCS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小客车速度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TLJS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拖拉机速度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5939711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CDH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车道号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XHC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小货车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DKCS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大客车速度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GCBFB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跟车百分比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3178776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XSFX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行驶方向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ZHC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中货车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XHCS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小货车速度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PJCTJJ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平均车头间距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4626251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SBSBM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设备识别码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DHC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大货车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ZHCS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中货车速度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SJZYL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时间占有率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641220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9870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数据说明</a:t>
            </a:r>
            <a:endParaRPr lang="en-US" altLang="en-US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D56D23D-B3F6-4718-8874-5FE5B57D7584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F0502020204030204"/>
                <a:ea typeface="微软雅黑"/>
                <a:cs typeface="+mn-ea"/>
                <a:sym typeface="+mn-lt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4/28/2023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F0502020204030204"/>
                <a:ea typeface="微软雅黑"/>
                <a:cs typeface="+mn-ea"/>
                <a:sym typeface="+mn-lt"/>
              </a:rPr>
              <a:t>Transportation Big Data Analytics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F0502020204030204"/>
                <a:ea typeface="微软雅黑"/>
                <a:cs typeface="+mn-ea"/>
                <a:sym typeface="+mn-lt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E86D10-1E0E-4934-8F82-632DDFF1F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240778"/>
            <a:ext cx="10058400" cy="1191137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数据文件</a:t>
            </a:r>
            <a:r>
              <a:rPr lang="en-US" altLang="zh-CN" sz="2400" dirty="0"/>
              <a:t>2</a:t>
            </a:r>
            <a:r>
              <a:rPr lang="zh-CN" altLang="en-US" sz="2400" dirty="0"/>
              <a:t>：</a:t>
            </a:r>
            <a:r>
              <a:rPr lang="en-US" altLang="zh-CN" sz="2400" dirty="0"/>
              <a:t>A4_AccidentCount.csv</a:t>
            </a:r>
          </a:p>
          <a:p>
            <a:r>
              <a:rPr lang="zh-CN" altLang="en-US" sz="2400" dirty="0"/>
              <a:t>高速路段道路设施及事故数据</a:t>
            </a:r>
            <a:endParaRPr lang="en-US" altLang="zh-CN" sz="2400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73F4C70C-305B-4A08-8306-D969745630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5798162"/>
              </p:ext>
            </p:extLst>
          </p:nvPr>
        </p:nvGraphicFramePr>
        <p:xfrm>
          <a:off x="1097280" y="2580484"/>
          <a:ext cx="1004824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255">
                  <a:extLst>
                    <a:ext uri="{9D8B030D-6E8A-4147-A177-3AD203B41FA5}">
                      <a16:colId xmlns:a16="http://schemas.microsoft.com/office/drawing/2014/main" val="1027143411"/>
                    </a:ext>
                  </a:extLst>
                </a:gridCol>
                <a:gridCol w="807571">
                  <a:extLst>
                    <a:ext uri="{9D8B030D-6E8A-4147-A177-3AD203B41FA5}">
                      <a16:colId xmlns:a16="http://schemas.microsoft.com/office/drawing/2014/main" val="2030548132"/>
                    </a:ext>
                  </a:extLst>
                </a:gridCol>
                <a:gridCol w="938530">
                  <a:extLst>
                    <a:ext uri="{9D8B030D-6E8A-4147-A177-3AD203B41FA5}">
                      <a16:colId xmlns:a16="http://schemas.microsoft.com/office/drawing/2014/main" val="3244728358"/>
                    </a:ext>
                  </a:extLst>
                </a:gridCol>
                <a:gridCol w="760730">
                  <a:extLst>
                    <a:ext uri="{9D8B030D-6E8A-4147-A177-3AD203B41FA5}">
                      <a16:colId xmlns:a16="http://schemas.microsoft.com/office/drawing/2014/main" val="1207239661"/>
                    </a:ext>
                  </a:extLst>
                </a:gridCol>
                <a:gridCol w="938530">
                  <a:extLst>
                    <a:ext uri="{9D8B030D-6E8A-4147-A177-3AD203B41FA5}">
                      <a16:colId xmlns:a16="http://schemas.microsoft.com/office/drawing/2014/main" val="3052479431"/>
                    </a:ext>
                  </a:extLst>
                </a:gridCol>
                <a:gridCol w="1348677">
                  <a:extLst>
                    <a:ext uri="{9D8B030D-6E8A-4147-A177-3AD203B41FA5}">
                      <a16:colId xmlns:a16="http://schemas.microsoft.com/office/drawing/2014/main" val="1560092355"/>
                    </a:ext>
                  </a:extLst>
                </a:gridCol>
                <a:gridCol w="1358202">
                  <a:extLst>
                    <a:ext uri="{9D8B030D-6E8A-4147-A177-3AD203B41FA5}">
                      <a16:colId xmlns:a16="http://schemas.microsoft.com/office/drawing/2014/main" val="727002549"/>
                    </a:ext>
                  </a:extLst>
                </a:gridCol>
                <a:gridCol w="1294130">
                  <a:extLst>
                    <a:ext uri="{9D8B030D-6E8A-4147-A177-3AD203B41FA5}">
                      <a16:colId xmlns:a16="http://schemas.microsoft.com/office/drawing/2014/main" val="2829087032"/>
                    </a:ext>
                  </a:extLst>
                </a:gridCol>
                <a:gridCol w="820103">
                  <a:extLst>
                    <a:ext uri="{9D8B030D-6E8A-4147-A177-3AD203B41FA5}">
                      <a16:colId xmlns:a16="http://schemas.microsoft.com/office/drawing/2014/main" val="2717001273"/>
                    </a:ext>
                  </a:extLst>
                </a:gridCol>
                <a:gridCol w="1011520">
                  <a:extLst>
                    <a:ext uri="{9D8B030D-6E8A-4147-A177-3AD203B41FA5}">
                      <a16:colId xmlns:a16="http://schemas.microsoft.com/office/drawing/2014/main" val="30713493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Link_ID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ST_MP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Length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NLane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LaneWidth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LShoulderWidth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RShoulderWidth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AADT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AccCount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RouteNo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08537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路段</a:t>
                      </a:r>
                      <a:r>
                        <a:rPr lang="en-US" altLang="zh-CN" sz="1400" dirty="0"/>
                        <a:t>ID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/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路段长度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车道数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车道宽度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左路肩宽度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右路肩宽度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年日均交通量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事故数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道路号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6862150"/>
                  </a:ext>
                </a:extLst>
              </a:tr>
            </a:tbl>
          </a:graphicData>
        </a:graphic>
      </p:graphicFrame>
      <p:pic>
        <p:nvPicPr>
          <p:cNvPr id="9" name="图片 8">
            <a:extLst>
              <a:ext uri="{FF2B5EF4-FFF2-40B4-BE49-F238E27FC236}">
                <a16:creationId xmlns:a16="http://schemas.microsoft.com/office/drawing/2014/main" id="{D745324A-CE10-4B2E-8B5A-A0228AE5DF5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6205"/>
          <a:stretch/>
        </p:blipFill>
        <p:spPr>
          <a:xfrm>
            <a:off x="1071876" y="3607113"/>
            <a:ext cx="10048248" cy="2567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812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模型说明</a:t>
            </a:r>
            <a:endParaRPr lang="en-US" altLang="en-US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6D23D-B3F6-4718-8874-5FE5B57D7584}" type="datetime1">
              <a:rPr lang="en-US" smtClean="0">
                <a:cs typeface="+mn-ea"/>
                <a:sym typeface="+mn-lt"/>
              </a:rPr>
              <a:t>4/28/2023</a:t>
            </a:fld>
            <a:endParaRPr lang="en-US" dirty="0">
              <a:cs typeface="+mn-ea"/>
              <a:sym typeface="+mn-lt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cs typeface="+mn-ea"/>
                <a:sym typeface="+mn-lt"/>
              </a:rPr>
              <a:t>Transportation Big Data Analytics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cs typeface="+mn-ea"/>
                <a:sym typeface="+mn-lt"/>
              </a:rPr>
              <a:pPr/>
              <a:t>4</a:t>
            </a:fld>
            <a:endParaRPr lang="en-US" dirty="0">
              <a:cs typeface="+mn-ea"/>
              <a:sym typeface="+mn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E86D10-1E0E-4934-8F82-632DDFF1F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240778"/>
            <a:ext cx="10058400" cy="49557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zh-CN" altLang="en-US" sz="2400" b="1" dirty="0"/>
              <a:t>线性回归模型</a:t>
            </a:r>
            <a:r>
              <a:rPr lang="zh-CN" altLang="en-US" sz="2400" b="1" dirty="0">
                <a:sym typeface="Wingdings" panose="05000000000000000000" pitchFamily="2" charset="2"/>
              </a:rPr>
              <a:t>：</a:t>
            </a:r>
            <a:endParaRPr lang="en-US" altLang="zh-CN" sz="2400" b="1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zh-CN" altLang="en-US" sz="2400" dirty="0"/>
              <a:t> 根据数据文件</a:t>
            </a:r>
            <a:r>
              <a:rPr lang="en-US" altLang="zh-CN" sz="2400" dirty="0"/>
              <a:t>1</a:t>
            </a:r>
            <a:r>
              <a:rPr lang="zh-CN" altLang="en-US" sz="2400" dirty="0"/>
              <a:t>，利用线性回归模型</a:t>
            </a:r>
            <a:endParaRPr lang="en-US" altLang="zh-CN" sz="2400" dirty="0"/>
          </a:p>
          <a:p>
            <a:r>
              <a:rPr lang="zh-CN" altLang="en-US" sz="2400" dirty="0"/>
              <a:t>验证平均车头间距、时间占有率、以及车流量之间的关系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b="1" dirty="0"/>
              <a:t>logit</a:t>
            </a:r>
            <a:r>
              <a:rPr lang="zh-CN" altLang="en-US" sz="2400" b="1" dirty="0"/>
              <a:t>模型：</a:t>
            </a:r>
            <a:endParaRPr lang="en-US" altLang="zh-CN" sz="2400" b="1" dirty="0"/>
          </a:p>
          <a:p>
            <a:r>
              <a:rPr lang="zh-CN" altLang="en-US" sz="2400" dirty="0"/>
              <a:t> 根据数据文件</a:t>
            </a:r>
            <a:r>
              <a:rPr lang="en-US" altLang="zh-CN" sz="2400" dirty="0"/>
              <a:t>2</a:t>
            </a:r>
            <a:r>
              <a:rPr lang="zh-CN" altLang="en-US" sz="2400" dirty="0"/>
              <a:t>，利用</a:t>
            </a:r>
            <a:r>
              <a:rPr lang="en-US" altLang="zh-CN" sz="2400" dirty="0"/>
              <a:t>logit</a:t>
            </a:r>
            <a:r>
              <a:rPr lang="zh-CN" altLang="en-US" sz="2400" dirty="0"/>
              <a:t>模型分析路段发生事故与道路设施参数之间的关系</a:t>
            </a:r>
            <a:endParaRPr lang="en-US" altLang="zh-CN" sz="2400" dirty="0"/>
          </a:p>
          <a:p>
            <a:endParaRPr lang="en-US" altLang="zh-CN" sz="2400" dirty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13017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latin typeface="+mn-ea"/>
              </a:rPr>
              <a:t>模型构建</a:t>
            </a:r>
            <a:endParaRPr lang="en-US" altLang="zh-CN" b="1" dirty="0">
              <a:latin typeface="+mn-ea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6D23D-B3F6-4718-8874-5FE5B57D7584}" type="datetime1">
              <a:rPr lang="en-US" smtClean="0">
                <a:cs typeface="+mn-ea"/>
                <a:sym typeface="+mn-lt"/>
              </a:rPr>
              <a:t>4/28/2023</a:t>
            </a:fld>
            <a:endParaRPr lang="en-US" dirty="0">
              <a:cs typeface="+mn-ea"/>
              <a:sym typeface="+mn-lt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cs typeface="+mn-ea"/>
                <a:sym typeface="+mn-lt"/>
              </a:rPr>
              <a:t>Transportation Big Data Analytics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cs typeface="+mn-ea"/>
                <a:sym typeface="+mn-lt"/>
              </a:rPr>
              <a:pPr/>
              <a:t>5</a:t>
            </a:fld>
            <a:endParaRPr lang="en-US" dirty="0">
              <a:cs typeface="+mn-ea"/>
              <a:sym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33A3B2CA-ED95-43EB-BF78-93F0C15A0D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27243"/>
                <a:ext cx="10058400" cy="465888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sz="1800" dirty="0">
                    <a:latin typeface="+mn-ea"/>
                  </a:rPr>
                  <a:t>根据 交通流理论</a:t>
                </a:r>
                <a:r>
                  <a:rPr lang="en-US" altLang="zh-CN" sz="1800" dirty="0">
                    <a:latin typeface="+mn-ea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𝑘𝑣</m:t>
                      </m:r>
                    </m:oMath>
                  </m:oMathPara>
                </a14:m>
                <a:endParaRPr lang="en-US" altLang="zh-CN" sz="1800" b="0" dirty="0">
                  <a:latin typeface="+mn-ea"/>
                </a:endParaRPr>
              </a:p>
              <a:p>
                <a:pPr marL="0" indent="0">
                  <a:buNone/>
                </a:pPr>
                <a:r>
                  <a:rPr lang="zh-CN" altLang="en-US" sz="1800" dirty="0">
                    <a:latin typeface="+mn-ea"/>
                  </a:rPr>
                  <a:t>其中平均车头间距具有关系：</a:t>
                </a:r>
                <a:endParaRPr lang="en-US" altLang="zh-CN" sz="1800" dirty="0">
                  <a:latin typeface="+mn-ea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~</m:t>
                      </m:r>
                      <m:f>
                        <m:fPr>
                          <m:ctrlPr>
                            <a:rPr lang="en-US" altLang="zh-CN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h𝑒𝑎𝑑𝑤𝑎𝑦</m:t>
                          </m:r>
                        </m:den>
                      </m:f>
                    </m:oMath>
                  </m:oMathPara>
                </a14:m>
                <a:endParaRPr lang="en-US" altLang="zh-CN" sz="18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zh-CN" altLang="en-US" sz="1800" dirty="0">
                    <a:latin typeface="+mn-ea"/>
                  </a:rPr>
                  <a:t>时间占有率具有关系：</a:t>
                </a:r>
                <a:endParaRPr lang="en-US" altLang="zh-CN" sz="1800" dirty="0">
                  <a:latin typeface="+mn-ea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~</m:t>
                      </m:r>
                      <m:f>
                        <m:f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𝑡𝑖𝑚𝑒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𝑜𝑐𝑐𝑢𝑝𝑎𝑛𝑐𝑦</m:t>
                          </m:r>
                        </m:den>
                      </m:f>
                    </m:oMath>
                  </m:oMathPara>
                </a14:m>
                <a:endParaRPr lang="en-US" altLang="zh-CN" sz="1800" dirty="0">
                  <a:latin typeface="+mn-ea"/>
                </a:endParaRPr>
              </a:p>
              <a:p>
                <a:pPr marL="0" indent="0">
                  <a:buNone/>
                </a:pPr>
                <a:r>
                  <a:rPr lang="zh-CN" altLang="en-US" sz="1800" dirty="0">
                    <a:latin typeface="+mn-ea"/>
                  </a:rPr>
                  <a:t>则：</a:t>
                </a:r>
                <a:endParaRPr lang="en-US" altLang="zh-CN" sz="1800" dirty="0">
                  <a:latin typeface="+mn-ea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~</m:t>
                      </m:r>
                      <m:f>
                        <m:f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h𝑒𝑎𝑑𝑤𝑎𝑦</m:t>
                          </m:r>
                        </m:den>
                      </m:f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𝑡𝑖𝑚𝑒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𝑜𝑐𝑐𝑢𝑝𝑎𝑛𝑐𝑦</m:t>
                          </m:r>
                        </m:den>
                      </m:f>
                    </m:oMath>
                  </m:oMathPara>
                </a14:m>
                <a:endParaRPr lang="en-US" altLang="zh-CN" sz="1800" b="0" dirty="0">
                  <a:latin typeface="+mn-ea"/>
                </a:endParaRPr>
              </a:p>
              <a:p>
                <a:pPr marL="0" indent="0">
                  <a:buNone/>
                </a:pPr>
                <a:r>
                  <a:rPr lang="zh-CN" altLang="en-US" sz="1800" dirty="0">
                    <a:latin typeface="+mn-ea"/>
                  </a:rPr>
                  <a:t>即：</a:t>
                </a:r>
                <a:endParaRPr lang="en-US" altLang="zh-CN" sz="1800" dirty="0">
                  <a:latin typeface="+mn-ea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1800" b="0" i="0" smtClean="0">
                              <a:latin typeface="Cambria Math" panose="02040503050406030204" pitchFamily="18" charset="0"/>
                            </a:rPr>
                            <m:t>lg</m:t>
                          </m:r>
                        </m:fName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func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~</m:t>
                      </m:r>
                      <m:func>
                        <m:func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1800" b="0" i="0" smtClean="0">
                              <a:latin typeface="Cambria Math" panose="02040503050406030204" pitchFamily="18" charset="0"/>
                            </a:rPr>
                            <m:t>lg</m:t>
                          </m:r>
                        </m:fName>
                        <m:e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h𝑒𝑎𝑑𝑤𝑎𝑦</m:t>
                          </m:r>
                        </m:e>
                      </m:func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1800" b="0" i="0" smtClean="0">
                              <a:latin typeface="Cambria Math" panose="02040503050406030204" pitchFamily="18" charset="0"/>
                            </a:rPr>
                            <m:t>lg</m:t>
                          </m:r>
                        </m:fName>
                        <m:e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𝑡𝑖𝑚𝑒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𝑜𝑐𝑐𝑢𝑝𝑎𝑛𝑐𝑦</m:t>
                          </m:r>
                        </m:e>
                      </m:func>
                    </m:oMath>
                  </m:oMathPara>
                </a14:m>
                <a:endParaRPr lang="en-US" altLang="zh-CN" sz="1800" dirty="0">
                  <a:latin typeface="+mn-ea"/>
                </a:endParaRPr>
              </a:p>
            </p:txBody>
          </p:sp>
        </mc:Choice>
        <mc:Fallback xmlns="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33A3B2CA-ED95-43EB-BF78-93F0C15A0D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27243"/>
                <a:ext cx="10058400" cy="4658883"/>
              </a:xfrm>
              <a:blipFill>
                <a:blip r:embed="rId3"/>
                <a:stretch>
                  <a:fillRect l="-1394" t="-13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0143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线性回归模型</a:t>
            </a:r>
            <a:endParaRPr lang="en-US" altLang="en-US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6D23D-B3F6-4718-8874-5FE5B57D7584}" type="datetime1">
              <a:rPr lang="en-US" smtClean="0">
                <a:cs typeface="+mn-ea"/>
                <a:sym typeface="+mn-lt"/>
              </a:rPr>
              <a:t>4/28/2023</a:t>
            </a:fld>
            <a:endParaRPr lang="en-US" dirty="0">
              <a:cs typeface="+mn-ea"/>
              <a:sym typeface="+mn-lt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cs typeface="+mn-ea"/>
                <a:sym typeface="+mn-lt"/>
              </a:rPr>
              <a:t>Transportation Big Data Analytics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cs typeface="+mn-ea"/>
                <a:sym typeface="+mn-lt"/>
              </a:rPr>
              <a:pPr/>
              <a:t>6</a:t>
            </a:fld>
            <a:endParaRPr lang="en-US" dirty="0">
              <a:cs typeface="+mn-ea"/>
              <a:sym typeface="+mn-lt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31E02B1-A85C-44ED-B36B-012E61185E41}"/>
              </a:ext>
            </a:extLst>
          </p:cNvPr>
          <p:cNvSpPr/>
          <p:nvPr/>
        </p:nvSpPr>
        <p:spPr>
          <a:xfrm>
            <a:off x="1097280" y="1122809"/>
            <a:ext cx="10210798" cy="45116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/>
              <a:t>数据读取：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en-US" altLang="zh-CN" sz="1600" dirty="0"/>
              <a:t>import </a:t>
            </a:r>
            <a:r>
              <a:rPr lang="en-US" altLang="zh-CN" sz="1600" dirty="0" err="1"/>
              <a:t>numpy</a:t>
            </a:r>
            <a:r>
              <a:rPr lang="en-US" altLang="zh-CN" sz="1600" dirty="0"/>
              <a:t> as np</a:t>
            </a:r>
          </a:p>
          <a:p>
            <a:pPr>
              <a:lnSpc>
                <a:spcPct val="150000"/>
              </a:lnSpc>
            </a:pPr>
            <a:r>
              <a:rPr lang="en-US" altLang="zh-CN" sz="1600" dirty="0"/>
              <a:t>import pandas as pd</a:t>
            </a:r>
          </a:p>
          <a:p>
            <a:pPr>
              <a:lnSpc>
                <a:spcPct val="150000"/>
              </a:lnSpc>
            </a:pPr>
            <a:r>
              <a:rPr lang="en-US" altLang="zh-CN" sz="1600" dirty="0"/>
              <a:t>import </a:t>
            </a:r>
            <a:r>
              <a:rPr lang="en-US" altLang="zh-CN" sz="1600" dirty="0" err="1"/>
              <a:t>statsmodels.api</a:t>
            </a:r>
            <a:r>
              <a:rPr lang="en-US" altLang="zh-CN" sz="1600" dirty="0"/>
              <a:t> as </a:t>
            </a:r>
            <a:r>
              <a:rPr lang="en-US" altLang="zh-CN" sz="1600" dirty="0" err="1"/>
              <a:t>sm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en-US" altLang="zh-CN" sz="1600" dirty="0"/>
              <a:t>df = </a:t>
            </a:r>
            <a:r>
              <a:rPr lang="en-US" altLang="zh-CN" sz="1600" dirty="0" err="1"/>
              <a:t>pd.read_csv</a:t>
            </a:r>
            <a:r>
              <a:rPr lang="en-US" altLang="zh-CN" sz="1600" dirty="0"/>
              <a:t>('21</a:t>
            </a:r>
            <a:r>
              <a:rPr lang="zh-CN" altLang="en-US" sz="1600" dirty="0"/>
              <a:t>年</a:t>
            </a:r>
            <a:r>
              <a:rPr lang="en-US" altLang="zh-CN" sz="1600" dirty="0"/>
              <a:t>6</a:t>
            </a:r>
            <a:r>
              <a:rPr lang="zh-CN" altLang="en-US" sz="1600" dirty="0"/>
              <a:t>月实时数据</a:t>
            </a:r>
            <a:r>
              <a:rPr lang="en-US" altLang="zh-CN" sz="1600" dirty="0"/>
              <a:t>NJ-S122</a:t>
            </a:r>
            <a:r>
              <a:rPr lang="zh-CN" altLang="en-US" sz="1600" dirty="0"/>
              <a:t>其林门</a:t>
            </a:r>
            <a:r>
              <a:rPr lang="en-US" altLang="zh-CN" sz="1600" dirty="0"/>
              <a:t>_train.csv’)</a:t>
            </a:r>
          </a:p>
          <a:p>
            <a:pPr>
              <a:lnSpc>
                <a:spcPct val="150000"/>
              </a:lnSpc>
            </a:pPr>
            <a:endParaRPr lang="en-US" altLang="zh-CN" sz="2400" b="1" dirty="0"/>
          </a:p>
          <a:p>
            <a:pPr>
              <a:lnSpc>
                <a:spcPct val="150000"/>
              </a:lnSpc>
            </a:pPr>
            <a:r>
              <a:rPr lang="zh-CN" altLang="en-US" sz="2400" b="1" dirty="0"/>
              <a:t>数据处理：</a:t>
            </a:r>
            <a:endParaRPr lang="en-US" altLang="zh-CN" sz="2400" b="1" dirty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+mn-ea"/>
              </a:rPr>
              <a:t>统计各车道的</a:t>
            </a:r>
            <a:r>
              <a:rPr lang="zh-CN" altLang="en-US" sz="1600" dirty="0"/>
              <a:t>的小客车、大客车、小货车、中货车、大货车、特大货车数量总和</a:t>
            </a:r>
            <a:endParaRPr lang="en-US" altLang="zh-CN" sz="1600" dirty="0">
              <a:latin typeface="+mn-ea"/>
            </a:endParaRP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+mn-ea"/>
              </a:rPr>
              <a:t>保留流量、车头间距、时间占有率不为零的数据</a:t>
            </a:r>
            <a:endParaRPr lang="en-US" altLang="zh-CN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5737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线性回归模型</a:t>
            </a:r>
            <a:endParaRPr lang="en-US" altLang="en-US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6D23D-B3F6-4718-8874-5FE5B57D7584}" type="datetime1">
              <a:rPr lang="en-US" smtClean="0">
                <a:cs typeface="+mn-ea"/>
                <a:sym typeface="+mn-lt"/>
              </a:rPr>
              <a:t>4/28/2023</a:t>
            </a:fld>
            <a:endParaRPr lang="en-US" dirty="0">
              <a:cs typeface="+mn-ea"/>
              <a:sym typeface="+mn-lt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cs typeface="+mn-ea"/>
                <a:sym typeface="+mn-lt"/>
              </a:rPr>
              <a:t>Transportation Big Data Analytics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cs typeface="+mn-ea"/>
                <a:sym typeface="+mn-lt"/>
              </a:rPr>
              <a:pPr/>
              <a:t>7</a:t>
            </a:fld>
            <a:endParaRPr lang="en-US" dirty="0">
              <a:cs typeface="+mn-ea"/>
              <a:sym typeface="+mn-lt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31E02B1-A85C-44ED-B36B-012E61185E41}"/>
              </a:ext>
            </a:extLst>
          </p:cNvPr>
          <p:cNvSpPr/>
          <p:nvPr/>
        </p:nvSpPr>
        <p:spPr>
          <a:xfrm>
            <a:off x="1180290" y="1228395"/>
            <a:ext cx="11115471" cy="19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/>
              <a:t>查询语句：</a:t>
            </a:r>
            <a:endParaRPr lang="en-US" altLang="zh-CN" sz="2400" b="1" dirty="0"/>
          </a:p>
          <a:p>
            <a:pPr>
              <a:lnSpc>
                <a:spcPct val="150000"/>
              </a:lnSpc>
            </a:pPr>
            <a:endParaRPr lang="en-US" altLang="zh-CN" sz="1400" dirty="0"/>
          </a:p>
          <a:p>
            <a:pPr>
              <a:lnSpc>
                <a:spcPct val="150000"/>
              </a:lnSpc>
            </a:pPr>
            <a:r>
              <a:rPr lang="en-US" altLang="zh-CN" sz="1400" dirty="0"/>
              <a:t>df['volume'] = df[['XKC', 'DKC', 'XHC', 'ZHC', 'DHC', 'TDH']].sum(axis=1)</a:t>
            </a:r>
          </a:p>
          <a:p>
            <a:pPr>
              <a:lnSpc>
                <a:spcPct val="150000"/>
              </a:lnSpc>
            </a:pPr>
            <a:r>
              <a:rPr lang="en-US" altLang="zh-CN" sz="1400" dirty="0"/>
              <a:t>df = df[(df['volume']&gt;0) &amp; (df['PJCTJJ']&gt;0) &amp; (df['SJZYL']&gt;0)]</a:t>
            </a:r>
          </a:p>
          <a:p>
            <a:pPr>
              <a:lnSpc>
                <a:spcPct val="150000"/>
              </a:lnSpc>
            </a:pPr>
            <a:r>
              <a:rPr lang="en-US" altLang="zh-CN" sz="1400" dirty="0" err="1"/>
              <a:t>df.head</a:t>
            </a:r>
            <a:r>
              <a:rPr lang="en-US" altLang="zh-CN" sz="1400" dirty="0"/>
              <a:t>()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CAD8FC3-8FA1-417B-A70A-0566CC34F0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6931" y="3004760"/>
            <a:ext cx="5759420" cy="3191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478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线性回归模型</a:t>
            </a:r>
            <a:endParaRPr lang="en-US" altLang="en-US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6D23D-B3F6-4718-8874-5FE5B57D7584}" type="datetime1">
              <a:rPr lang="en-US" smtClean="0">
                <a:cs typeface="+mn-ea"/>
                <a:sym typeface="+mn-lt"/>
              </a:rPr>
              <a:t>4/28/2023</a:t>
            </a:fld>
            <a:endParaRPr lang="en-US" dirty="0">
              <a:cs typeface="+mn-ea"/>
              <a:sym typeface="+mn-lt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cs typeface="+mn-ea"/>
                <a:sym typeface="+mn-lt"/>
              </a:rPr>
              <a:t>Transportation Big Data Analytics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cs typeface="+mn-ea"/>
                <a:sym typeface="+mn-lt"/>
              </a:rPr>
              <a:pPr/>
              <a:t>8</a:t>
            </a:fld>
            <a:endParaRPr lang="en-US" dirty="0">
              <a:cs typeface="+mn-ea"/>
              <a:sym typeface="+mn-lt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31E02B1-A85C-44ED-B36B-012E61185E41}"/>
              </a:ext>
            </a:extLst>
          </p:cNvPr>
          <p:cNvSpPr/>
          <p:nvPr/>
        </p:nvSpPr>
        <p:spPr>
          <a:xfrm>
            <a:off x="1225393" y="1215958"/>
            <a:ext cx="7953982" cy="30895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/>
              <a:t>构建模型并输出结果：</a:t>
            </a:r>
            <a:endParaRPr lang="en-US" altLang="zh-CN" sz="2400" b="1" dirty="0"/>
          </a:p>
          <a:p>
            <a:pPr>
              <a:lnSpc>
                <a:spcPct val="150000"/>
              </a:lnSpc>
            </a:pPr>
            <a:r>
              <a:rPr lang="en-US" altLang="zh-CN" dirty="0"/>
              <a:t>X = np.log(df[['PJCTJJ', 'SJZYL']])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X = </a:t>
            </a:r>
            <a:r>
              <a:rPr lang="en-US" altLang="zh-CN" dirty="0" err="1"/>
              <a:t>sm.add_constant</a:t>
            </a:r>
            <a:r>
              <a:rPr lang="en-US" altLang="zh-CN" dirty="0"/>
              <a:t>(X)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y = np.log(df['volume'])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model = </a:t>
            </a:r>
            <a:r>
              <a:rPr lang="en-US" altLang="zh-CN" dirty="0" err="1"/>
              <a:t>sm.OLS</a:t>
            </a:r>
            <a:r>
              <a:rPr lang="en-US" altLang="zh-CN" dirty="0"/>
              <a:t>(y, X)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result = </a:t>
            </a:r>
            <a:r>
              <a:rPr lang="en-US" altLang="zh-CN" dirty="0" err="1"/>
              <a:t>model.fit</a:t>
            </a:r>
            <a:r>
              <a:rPr lang="en-US" altLang="zh-CN" dirty="0"/>
              <a:t>()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print(</a:t>
            </a:r>
            <a:r>
              <a:rPr lang="en-US" altLang="zh-CN" dirty="0" err="1"/>
              <a:t>result.summary</a:t>
            </a:r>
            <a:r>
              <a:rPr lang="en-US" altLang="zh-CN" dirty="0"/>
              <a:t>())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F9A1261C-E780-4EA2-94F7-15C52E7DE624}"/>
                  </a:ext>
                </a:extLst>
              </p:cNvPr>
              <p:cNvSpPr/>
              <p:nvPr/>
            </p:nvSpPr>
            <p:spPr>
              <a:xfrm>
                <a:off x="1491576" y="5691884"/>
                <a:ext cx="7953982" cy="45807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调整</a:t>
                </a:r>
                <a:r>
                  <a:rPr lang="en-US" altLang="zh-CN" dirty="0"/>
                  <a:t>R</a:t>
                </a:r>
                <a:r>
                  <a:rPr lang="zh-CN" altLang="en-US" dirty="0"/>
                  <a:t>方</a:t>
                </a:r>
                <a:r>
                  <a:rPr lang="en-US" altLang="zh-CN" dirty="0"/>
                  <a:t>=0.818</a:t>
                </a:r>
                <a:r>
                  <a:rPr lang="zh-CN" altLang="en-US" dirty="0"/>
                  <a:t>，各变量均十分显著（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𝑣𝑎𝑙𝑢𝑒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&lt;0.001</m:t>
                    </m:r>
                  </m:oMath>
                </a14:m>
                <a:r>
                  <a:rPr lang="zh-CN" altLang="en-US" dirty="0"/>
                  <a:t>）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F9A1261C-E780-4EA2-94F7-15C52E7DE6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1576" y="5691884"/>
                <a:ext cx="7953982" cy="458074"/>
              </a:xfrm>
              <a:prstGeom prst="rect">
                <a:avLst/>
              </a:prstGeom>
              <a:blipFill>
                <a:blip r:embed="rId3"/>
                <a:stretch>
                  <a:fillRect l="-690" b="-2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图片 11">
            <a:extLst>
              <a:ext uri="{FF2B5EF4-FFF2-40B4-BE49-F238E27FC236}">
                <a16:creationId xmlns:a16="http://schemas.microsoft.com/office/drawing/2014/main" id="{58988A39-6375-4E58-911F-3D1677CCD2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9691" y="1512917"/>
            <a:ext cx="5498596" cy="3832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935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线性回归模型</a:t>
            </a:r>
            <a:endParaRPr lang="en-US" altLang="en-US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6D23D-B3F6-4718-8874-5FE5B57D7584}" type="datetime1">
              <a:rPr lang="en-US" smtClean="0">
                <a:cs typeface="+mn-ea"/>
                <a:sym typeface="+mn-lt"/>
              </a:rPr>
              <a:t>4/28/2023</a:t>
            </a:fld>
            <a:endParaRPr lang="en-US" dirty="0">
              <a:cs typeface="+mn-ea"/>
              <a:sym typeface="+mn-lt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cs typeface="+mn-ea"/>
                <a:sym typeface="+mn-lt"/>
              </a:rPr>
              <a:t>Transportation Big Data Analytics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cs typeface="+mn-ea"/>
                <a:sym typeface="+mn-lt"/>
              </a:rPr>
              <a:pPr/>
              <a:t>9</a:t>
            </a:fld>
            <a:endParaRPr lang="en-US" dirty="0">
              <a:cs typeface="+mn-ea"/>
              <a:sym typeface="+mn-lt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31E02B1-A85C-44ED-B36B-012E61185E41}"/>
              </a:ext>
            </a:extLst>
          </p:cNvPr>
          <p:cNvSpPr/>
          <p:nvPr/>
        </p:nvSpPr>
        <p:spPr>
          <a:xfrm>
            <a:off x="1225393" y="1215958"/>
            <a:ext cx="4209492" cy="30895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/>
              <a:t>使用公式回归：</a:t>
            </a:r>
            <a:endParaRPr lang="en-US" altLang="zh-CN" sz="2400" b="1" dirty="0"/>
          </a:p>
          <a:p>
            <a:pPr>
              <a:lnSpc>
                <a:spcPct val="150000"/>
              </a:lnSpc>
            </a:pPr>
            <a:r>
              <a:rPr lang="en-US" altLang="zh-CN" dirty="0"/>
              <a:t>import </a:t>
            </a:r>
            <a:r>
              <a:rPr lang="en-US" altLang="zh-CN" dirty="0" err="1"/>
              <a:t>statsmodels.formula.api</a:t>
            </a:r>
            <a:r>
              <a:rPr lang="en-US" altLang="zh-CN" dirty="0"/>
              <a:t> as </a:t>
            </a:r>
            <a:r>
              <a:rPr lang="en-US" altLang="zh-CN" dirty="0" err="1"/>
              <a:t>smf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model = </a:t>
            </a:r>
            <a:r>
              <a:rPr lang="en-US" altLang="zh-CN" dirty="0" err="1"/>
              <a:t>smf.ols</a:t>
            </a:r>
            <a:r>
              <a:rPr lang="en-US" altLang="zh-CN" dirty="0"/>
              <a:t>('np.log(volume) ~ np.log(PJCTJJ) + np.log(SJZYL)', df)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result = </a:t>
            </a:r>
            <a:r>
              <a:rPr lang="en-US" altLang="zh-CN" dirty="0" err="1"/>
              <a:t>model.fit</a:t>
            </a:r>
            <a:r>
              <a:rPr lang="en-US" altLang="zh-CN" dirty="0"/>
              <a:t>()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print(</a:t>
            </a:r>
            <a:r>
              <a:rPr lang="en-US" altLang="zh-CN" dirty="0" err="1"/>
              <a:t>result.summary</a:t>
            </a:r>
            <a:r>
              <a:rPr lang="en-US" altLang="zh-CN" dirty="0"/>
              <a:t>())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9A1261C-E780-4EA2-94F7-15C52E7DE624}"/>
              </a:ext>
            </a:extLst>
          </p:cNvPr>
          <p:cNvSpPr/>
          <p:nvPr/>
        </p:nvSpPr>
        <p:spPr>
          <a:xfrm>
            <a:off x="1491576" y="5691884"/>
            <a:ext cx="7953982" cy="4580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结果一致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7DB68A2-34CB-4056-ABA1-0B12270EC7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4347" y="1276444"/>
            <a:ext cx="6665061" cy="4709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26060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4vgdb4lt">
      <a:majorFont>
        <a:latin typeface="Times New Roman" panose="020F0302020204030204"/>
        <a:ea typeface="微软雅黑"/>
        <a:cs typeface=""/>
      </a:majorFont>
      <a:minorFont>
        <a:latin typeface="Times New Roman" panose="020F0502020204030204"/>
        <a:ea typeface="微软雅黑"/>
        <a:cs typeface="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16476</TotalTime>
  <Words>1196</Words>
  <Application>Microsoft Office PowerPoint</Application>
  <PresentationFormat>宽屏</PresentationFormat>
  <Paragraphs>295</Paragraphs>
  <Slides>18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7" baseType="lpstr">
      <vt:lpstr>等线</vt:lpstr>
      <vt:lpstr>宋体</vt:lpstr>
      <vt:lpstr>微软雅黑</vt:lpstr>
      <vt:lpstr>Arial</vt:lpstr>
      <vt:lpstr>Calibri</vt:lpstr>
      <vt:lpstr>Cambria Math</vt:lpstr>
      <vt:lpstr>Times New Roman</vt:lpstr>
      <vt:lpstr>Wingdings</vt:lpstr>
      <vt:lpstr>Retrospect</vt:lpstr>
      <vt:lpstr>回归模型</vt:lpstr>
      <vt:lpstr>数据说明</vt:lpstr>
      <vt:lpstr>数据说明</vt:lpstr>
      <vt:lpstr>模型说明</vt:lpstr>
      <vt:lpstr>模型构建</vt:lpstr>
      <vt:lpstr>线性回归模型</vt:lpstr>
      <vt:lpstr>线性回归模型</vt:lpstr>
      <vt:lpstr>线性回归模型</vt:lpstr>
      <vt:lpstr>线性回归模型</vt:lpstr>
      <vt:lpstr>Logit模型</vt:lpstr>
      <vt:lpstr>Logit模型</vt:lpstr>
      <vt:lpstr>Logit模型</vt:lpstr>
      <vt:lpstr>Logit模型</vt:lpstr>
      <vt:lpstr>Logit模型</vt:lpstr>
      <vt:lpstr>Logit模型</vt:lpstr>
      <vt:lpstr>线性回归模型</vt:lpstr>
      <vt:lpstr>线性回归模型</vt:lpstr>
      <vt:lpstr>线性回归模型</vt:lpstr>
    </vt:vector>
  </TitlesOfParts>
  <Company>UW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 IV</dc:title>
  <dc:creator>Wenbo Zhu</dc:creator>
  <cp:lastModifiedBy>闫 昊阳</cp:lastModifiedBy>
  <cp:revision>317</cp:revision>
  <dcterms:created xsi:type="dcterms:W3CDTF">2016-12-05T18:51:00Z</dcterms:created>
  <dcterms:modified xsi:type="dcterms:W3CDTF">2023-04-28T05:34:27Z</dcterms:modified>
</cp:coreProperties>
</file>