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311" r:id="rId4"/>
    <p:sldId id="306" r:id="rId5"/>
    <p:sldId id="320" r:id="rId6"/>
    <p:sldId id="307" r:id="rId7"/>
    <p:sldId id="326" r:id="rId8"/>
    <p:sldId id="330" r:id="rId9"/>
    <p:sldId id="331" r:id="rId10"/>
    <p:sldId id="332" r:id="rId11"/>
    <p:sldId id="325" r:id="rId12"/>
    <p:sldId id="315" r:id="rId13"/>
    <p:sldId id="333" r:id="rId14"/>
    <p:sldId id="334" r:id="rId15"/>
    <p:sldId id="335" r:id="rId16"/>
    <p:sldId id="336" r:id="rId17"/>
    <p:sldId id="337" r:id="rId18"/>
    <p:sldId id="338" r:id="rId19"/>
    <p:sldId id="32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F6C2BB9-F06F-4D49-B473-36B172F27804}">
          <p14:sldIdLst>
            <p14:sldId id="256"/>
            <p14:sldId id="258"/>
            <p14:sldId id="311"/>
          </p14:sldIdLst>
        </p14:section>
        <p14:section name="LR" id="{F6B15769-EF0A-4EDA-946C-CEF3BF577610}">
          <p14:sldIdLst>
            <p14:sldId id="306"/>
            <p14:sldId id="320"/>
            <p14:sldId id="307"/>
            <p14:sldId id="326"/>
            <p14:sldId id="330"/>
            <p14:sldId id="331"/>
            <p14:sldId id="332"/>
          </p14:sldIdLst>
        </p14:section>
        <p14:section name="KNN" id="{237B64DA-6AC2-452B-A40C-02D1771FDED0}">
          <p14:sldIdLst>
            <p14:sldId id="325"/>
            <p14:sldId id="315"/>
            <p14:sldId id="333"/>
            <p14:sldId id="334"/>
            <p14:sldId id="335"/>
          </p14:sldIdLst>
        </p14:section>
        <p14:section name="SVM" id="{BF6D618B-2EFF-457E-B1ED-5083FABA6416}">
          <p14:sldIdLst>
            <p14:sldId id="336"/>
            <p14:sldId id="337"/>
            <p14:sldId id="338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8" autoAdjust="0"/>
    <p:restoredTop sz="91908" autoAdjust="0"/>
  </p:normalViewPr>
  <p:slideViewPr>
    <p:cSldViewPr snapToGrid="0">
      <p:cViewPr varScale="1">
        <p:scale>
          <a:sx n="106" d="100"/>
          <a:sy n="106" d="100"/>
        </p:scale>
        <p:origin x="5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689-82C9-4491-8D53-64B69FF03B6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14FF-B8DD-4C86-8A6C-413D8D8D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 will just do a</a:t>
            </a:r>
            <a:r>
              <a:rPr lang="en-US" baseline="0" dirty="0"/>
              <a:t>n overview of this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714FF-B8DD-4C86-8A6C-413D8D8DE8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1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C94DB-F98B-4B65-A997-383292CB8195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459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C94DB-F98B-4B65-A997-383292CB8195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101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C94DB-F98B-4B65-A997-383292CB8195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57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C94DB-F98B-4B65-A997-383292CB8195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645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C94DB-F98B-4B65-A997-383292CB8195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200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C94DB-F98B-4B65-A997-383292CB8195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67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16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8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2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14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59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63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96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94DB-F98B-4B65-A997-383292CB8195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60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C94DB-F98B-4B65-A997-383292CB8195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5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01B6-A9E1-4C87-B3DF-9FAEB2191447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E021-A22D-4704-A5B5-FE094DC75E2A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B321-BFD9-4DD3-B357-3AD707444D1D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2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2876BF-DBE8-4F3F-9C51-FA391AB908E8}" type="datetime1">
              <a:rPr lang="en-US" altLang="en-US" smtClean="0"/>
              <a:t>5/10/2023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663E8-88FD-4048-9075-AFEE1936E5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74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E88C5B-14AA-41D5-A8EE-7998D922D955}" type="datetime1">
              <a:rPr lang="en-US" altLang="en-US" smtClean="0"/>
              <a:t>5/10/2023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25C99B-E222-49FE-9B47-420BE7C3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15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55D5-5E31-4493-869E-273AF56E6A83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0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43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244155"/>
            <a:ext cx="4937760" cy="50242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44155"/>
            <a:ext cx="4937760" cy="50242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B73-2C86-488A-83F6-8668F12E59C3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92795"/>
            <a:ext cx="4937760" cy="42636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5651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92793"/>
            <a:ext cx="4937760" cy="42636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2361-83C5-4354-88C9-CCDBF1F6D58A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7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A0E-8A73-4CBE-8357-A8907B7BE568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1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1547-7697-458E-8F6E-4C5A39971040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1FB63-6CD3-43BC-87EC-E40A92877696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C99C-C6A4-4DE1-AF40-D4597DE37567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Transportation Big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23091"/>
            <a:ext cx="10058400" cy="9997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40778"/>
            <a:ext cx="10058400" cy="50604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668ED8-D8EA-48DB-B17C-320A0075102C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Transportation Big Data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181793"/>
            <a:ext cx="100632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6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ElasticNetCV.html#sklearn.linear_model.ElasticNetCV" TargetMode="External"/><Relationship Id="rId2" Type="http://schemas.openxmlformats.org/officeDocument/2006/relationships/hyperlink" Target="https://scikit-learn.org/stable/modules/generated/sklearn.linear_model.ElasticNet.html#sklearn.linear_model.ElasticNe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7.37.80:8501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>
                <a:latin typeface="+mn-lt"/>
                <a:ea typeface="+mn-ea"/>
                <a:cs typeface="+mn-ea"/>
                <a:sym typeface="+mn-lt"/>
              </a:rPr>
              <a:t>Norms, KNN, and SVM</a:t>
            </a:r>
            <a:endParaRPr 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088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交通大数据分析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2023</a:t>
            </a: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马晓磊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33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9380F-59D7-4291-80F2-AF58C40A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岭回归、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lasso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elasticnet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6EFDC-ADDF-4734-B375-12D4C554A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弹性网络：</a:t>
            </a:r>
            <a:endParaRPr lang="en-US" altLang="zh-CN" b="1" dirty="0"/>
          </a:p>
          <a:p>
            <a:r>
              <a:rPr lang="zh-CN" altLang="en-US" sz="1800" dirty="0">
                <a:solidFill>
                  <a:schemeClr val="tx1"/>
                </a:solidFill>
              </a:rPr>
              <a:t>自行完成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Helvetica Neue"/>
              </a:rPr>
              <a:t>可参考</a:t>
            </a:r>
            <a:r>
              <a:rPr lang="en-US" altLang="zh-CN" sz="1800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Elastic-Net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altLang="zh-CN" sz="1800" b="0" i="0" u="sng" dirty="0" err="1">
                <a:solidFill>
                  <a:srgbClr val="296EAA"/>
                </a:solidFill>
                <a:effectLst/>
                <a:latin typeface="Helvetica Neue"/>
                <a:hlinkClick r:id="rId3"/>
              </a:rPr>
              <a:t>ElasticNetCV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Helvetica Neue"/>
              </a:rPr>
              <a:t>官方文档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from </a:t>
            </a:r>
            <a:r>
              <a:rPr lang="en-US" altLang="zh-CN" sz="1800" dirty="0" err="1">
                <a:solidFill>
                  <a:schemeClr val="tx1"/>
                </a:solidFill>
              </a:rPr>
              <a:t>sklearn.linear_model</a:t>
            </a:r>
            <a:r>
              <a:rPr lang="en-US" altLang="zh-CN" sz="1800" dirty="0">
                <a:solidFill>
                  <a:schemeClr val="tx1"/>
                </a:solidFill>
              </a:rPr>
              <a:t> import </a:t>
            </a:r>
            <a:r>
              <a:rPr lang="en-US" altLang="zh-CN" sz="1800" dirty="0" err="1">
                <a:solidFill>
                  <a:schemeClr val="tx1"/>
                </a:solidFill>
              </a:rPr>
              <a:t>ElasticNet</a:t>
            </a:r>
            <a:r>
              <a:rPr lang="en-US" altLang="zh-CN" sz="1800" dirty="0">
                <a:solidFill>
                  <a:schemeClr val="tx1"/>
                </a:solidFill>
              </a:rPr>
              <a:t>, </a:t>
            </a:r>
            <a:r>
              <a:rPr lang="en-US" altLang="zh-CN" sz="1800" dirty="0" err="1">
                <a:solidFill>
                  <a:schemeClr val="tx1"/>
                </a:solidFill>
              </a:rPr>
              <a:t>ElasticNetCV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E6BA8-E59A-446E-9497-91F34D9C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0397F-9E3F-4920-96A5-64E37E2F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AA305-D70A-4029-91C6-27E4F4D1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KNN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5/10/2023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11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097280" y="1122809"/>
            <a:ext cx="565486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数据读取预处理：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读取“A4_AccidentCount”数据表，代码如下：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r>
              <a:rPr lang="en-US" altLang="zh-CN" sz="1600" dirty="0"/>
              <a:t>import </a:t>
            </a:r>
            <a:r>
              <a:rPr lang="en-US" altLang="zh-CN" sz="1600" dirty="0" err="1"/>
              <a:t>numpy</a:t>
            </a:r>
            <a:r>
              <a:rPr lang="en-US" altLang="zh-CN" sz="1600" dirty="0"/>
              <a:t> as np</a:t>
            </a:r>
          </a:p>
          <a:p>
            <a:r>
              <a:rPr lang="en-US" altLang="zh-CN" sz="1600" dirty="0"/>
              <a:t>import pandas as pd</a:t>
            </a:r>
          </a:p>
          <a:p>
            <a:endParaRPr lang="en-US" altLang="zh-CN" sz="1600" dirty="0"/>
          </a:p>
          <a:p>
            <a:r>
              <a:rPr lang="en-US" altLang="zh-CN" sz="1600" dirty="0"/>
              <a:t>df = </a:t>
            </a:r>
            <a:r>
              <a:rPr lang="en-US" altLang="zh-CN" sz="1600" dirty="0" err="1"/>
              <a:t>pd.read_csv</a:t>
            </a:r>
            <a:r>
              <a:rPr lang="en-US" altLang="zh-CN" sz="1600" dirty="0"/>
              <a:t>('21</a:t>
            </a:r>
            <a:r>
              <a:rPr lang="zh-CN" altLang="en-US" sz="1600" dirty="0"/>
              <a:t>年</a:t>
            </a:r>
            <a:r>
              <a:rPr lang="en-US" altLang="zh-CN" sz="1600" dirty="0"/>
              <a:t>6</a:t>
            </a:r>
            <a:r>
              <a:rPr lang="zh-CN" altLang="en-US" sz="1600" dirty="0"/>
              <a:t>月实时数据</a:t>
            </a:r>
            <a:r>
              <a:rPr lang="en-US" altLang="zh-CN" sz="1600" dirty="0"/>
              <a:t>NJ-S122</a:t>
            </a:r>
            <a:r>
              <a:rPr lang="zh-CN" altLang="en-US" sz="1600" dirty="0"/>
              <a:t>其林门</a:t>
            </a:r>
            <a:r>
              <a:rPr lang="en-US" altLang="zh-CN" sz="1600" dirty="0"/>
              <a:t>_train.csv')</a:t>
            </a:r>
          </a:p>
          <a:p>
            <a:r>
              <a:rPr lang="en-US" altLang="zh-CN" sz="1600" dirty="0"/>
              <a:t>df['volume'] = df[['XKC', 'DKC', 'XHC', 'ZHC', 'DHC', 'TDH']].sum(axis=1)</a:t>
            </a:r>
          </a:p>
          <a:p>
            <a:r>
              <a:rPr lang="en-US" altLang="zh-CN" sz="1600" dirty="0"/>
              <a:t>df = df[(df['volume']&gt;0) &amp; (df['PJCTJJ']&gt;0) &amp; (df['SJZYL']&gt;0)]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df = </a:t>
            </a:r>
            <a:r>
              <a:rPr lang="en-US" altLang="zh-CN" sz="1600" dirty="0" err="1">
                <a:solidFill>
                  <a:srgbClr val="FF0000"/>
                </a:solidFill>
              </a:rPr>
              <a:t>df.reset_index</a:t>
            </a:r>
            <a:r>
              <a:rPr lang="en-US" altLang="zh-CN" sz="1600" dirty="0">
                <a:solidFill>
                  <a:srgbClr val="FF0000"/>
                </a:solidFill>
              </a:rPr>
              <a:t>(drop=True)</a:t>
            </a:r>
          </a:p>
          <a:p>
            <a:r>
              <a:rPr lang="en-US" altLang="zh-CN" sz="1600" dirty="0" err="1"/>
              <a:t>df.head</a:t>
            </a:r>
            <a:r>
              <a:rPr lang="en-US" altLang="zh-CN" sz="1600" dirty="0"/>
              <a:t>()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BC676E-9E17-464F-917E-731DB1CAD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454" y="1941819"/>
            <a:ext cx="5358879" cy="267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KNN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56D23D-B3F6-4718-8874-5FE5B57D758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86D10-1E0E-4934-8F82-632DDFF1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27" y="1233231"/>
            <a:ext cx="9758788" cy="439153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400" b="1" dirty="0"/>
              <a:t>构建</a:t>
            </a:r>
            <a:r>
              <a:rPr lang="en-US" altLang="zh-CN" sz="2400" b="1" dirty="0"/>
              <a:t>KNN</a:t>
            </a:r>
            <a:r>
              <a:rPr lang="zh-CN" altLang="en-US" sz="2400" b="1" dirty="0"/>
              <a:t>模型：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将数据表中</a:t>
            </a:r>
            <a:r>
              <a:rPr lang="en-US" altLang="zh-CN" sz="2000" dirty="0"/>
              <a:t>'PJCTJJ', 'SJZYL','HOUR','MINUTE', 'CDH', 'OFF_MINS','GCBFB','DHCS'</a:t>
            </a:r>
            <a:r>
              <a:rPr lang="zh-CN" altLang="en-US" sz="2000" dirty="0"/>
              <a:t>作为自变量，构建</a:t>
            </a:r>
            <a:r>
              <a:rPr lang="en-US" altLang="zh-CN" sz="2000" dirty="0"/>
              <a:t>KNN</a:t>
            </a:r>
            <a:r>
              <a:rPr lang="zh-CN" altLang="en-US" sz="2000" dirty="0"/>
              <a:t>模型</a:t>
            </a:r>
            <a:endParaRPr lang="en-US" altLang="zh-CN" sz="2000" dirty="0"/>
          </a:p>
          <a:p>
            <a:endParaRPr lang="en-US" altLang="zh-CN" sz="2400" b="1" dirty="0"/>
          </a:p>
          <a:p>
            <a:r>
              <a:rPr lang="zh-CN" altLang="en-US" sz="2000" dirty="0"/>
              <a:t>代码如下：</a:t>
            </a:r>
            <a:endParaRPr lang="en-US" altLang="zh-CN" sz="2000" dirty="0"/>
          </a:p>
          <a:p>
            <a:r>
              <a:rPr lang="en-US" altLang="zh-CN" sz="1600" dirty="0"/>
              <a:t>from </a:t>
            </a:r>
            <a:r>
              <a:rPr lang="en-US" altLang="zh-CN" sz="1600" dirty="0" err="1"/>
              <a:t>sklearn.neighbors</a:t>
            </a:r>
            <a:r>
              <a:rPr lang="en-US" altLang="zh-CN" sz="1600" dirty="0"/>
              <a:t> import </a:t>
            </a:r>
            <a:r>
              <a:rPr lang="en-US" altLang="zh-CN" sz="1600" dirty="0" err="1"/>
              <a:t>KNeighborsRegressor</a:t>
            </a:r>
            <a:endParaRPr lang="en-US" altLang="zh-CN" sz="1600" dirty="0"/>
          </a:p>
          <a:p>
            <a:r>
              <a:rPr lang="en-US" altLang="zh-CN" sz="1600" dirty="0"/>
              <a:t>from </a:t>
            </a:r>
            <a:r>
              <a:rPr lang="en-US" altLang="zh-CN" sz="1600" dirty="0" err="1"/>
              <a:t>sklearn.metrics</a:t>
            </a:r>
            <a:r>
              <a:rPr lang="en-US" altLang="zh-CN" sz="1600" dirty="0"/>
              <a:t> import </a:t>
            </a:r>
            <a:r>
              <a:rPr lang="en-US" altLang="zh-CN" sz="1600" dirty="0" err="1"/>
              <a:t>mean_absolute_error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# </a:t>
            </a:r>
            <a:r>
              <a:rPr lang="zh-CN" altLang="en-US" sz="1600" dirty="0">
                <a:solidFill>
                  <a:srgbClr val="FF0000"/>
                </a:solidFill>
              </a:rPr>
              <a:t>过拟合的例子</a:t>
            </a:r>
          </a:p>
          <a:p>
            <a:r>
              <a:rPr lang="en-US" altLang="zh-CN" sz="1600" dirty="0"/>
              <a:t>X = df[['PJCTJJ', 'SJZYL','HOUR','MINUTE', 'CDH', 'OFF_MINS','GCBFB','DHCS']]</a:t>
            </a:r>
          </a:p>
          <a:p>
            <a:r>
              <a:rPr lang="en-US" altLang="zh-CN" sz="1600" dirty="0"/>
              <a:t>y = df['volume']</a:t>
            </a:r>
          </a:p>
          <a:p>
            <a:r>
              <a:rPr lang="en-US" altLang="zh-CN" sz="1600" dirty="0" err="1"/>
              <a:t>model_knn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KNeighborsRegressor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n_neighbors</a:t>
            </a:r>
            <a:r>
              <a:rPr lang="en-US" altLang="zh-CN" sz="1600" dirty="0"/>
              <a:t>=1)</a:t>
            </a:r>
          </a:p>
          <a:p>
            <a:r>
              <a:rPr lang="en-US" altLang="zh-CN" sz="1600" dirty="0" err="1"/>
              <a:t>model_knn.fit</a:t>
            </a:r>
            <a:r>
              <a:rPr lang="en-US" altLang="zh-CN" sz="1600" dirty="0"/>
              <a:t>(X, y)</a:t>
            </a:r>
          </a:p>
          <a:p>
            <a:r>
              <a:rPr lang="en-US" altLang="zh-CN" sz="1600" dirty="0" err="1"/>
              <a:t>mean_absolute_error</a:t>
            </a:r>
            <a:r>
              <a:rPr lang="en-US" altLang="zh-CN" sz="1600" dirty="0"/>
              <a:t>(y, </a:t>
            </a:r>
            <a:r>
              <a:rPr lang="en-US" altLang="zh-CN" sz="1600" dirty="0" err="1"/>
              <a:t>model_knn.predict</a:t>
            </a:r>
            <a:r>
              <a:rPr lang="en-US" altLang="zh-CN" sz="1600" dirty="0"/>
              <a:t>(X))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E7EF97-435A-4FA8-94B1-4AD35A923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409" y="2252215"/>
            <a:ext cx="5773499" cy="244074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D2FCFB3-54F0-4FEB-BD67-AF31F17754C3}"/>
              </a:ext>
            </a:extLst>
          </p:cNvPr>
          <p:cNvSpPr txBox="1"/>
          <p:nvPr/>
        </p:nvSpPr>
        <p:spPr>
          <a:xfrm>
            <a:off x="6965305" y="4618602"/>
            <a:ext cx="3235310" cy="1116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KNN</a:t>
            </a:r>
            <a:r>
              <a:rPr lang="zh-CN" altLang="en-US" sz="1800" dirty="0">
                <a:solidFill>
                  <a:srgbClr val="FF0000"/>
                </a:solidFill>
              </a:rPr>
              <a:t>在训练集上一定过拟合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需要构建验证集选择模型参数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79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KNN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56D23D-B3F6-4718-8874-5FE5B57D758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86D10-1E0E-4934-8F82-632DDFF1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156" y="1462957"/>
            <a:ext cx="9758788" cy="439153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b="1" dirty="0"/>
              <a:t>构建</a:t>
            </a:r>
            <a:r>
              <a:rPr lang="en-US" altLang="zh-CN" sz="2400" b="1" dirty="0"/>
              <a:t>K-</a:t>
            </a:r>
            <a:r>
              <a:rPr lang="zh-CN" altLang="en-US" sz="2400" b="1" dirty="0"/>
              <a:t>交折验证（</a:t>
            </a:r>
            <a:r>
              <a:rPr lang="en-US" altLang="zh-CN" sz="2400" b="1" dirty="0"/>
              <a:t>K-Folds</a:t>
            </a:r>
            <a:r>
              <a:rPr lang="zh-CN" altLang="en-US" sz="2400" b="1" dirty="0"/>
              <a:t>）模型：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000" dirty="0"/>
              <a:t>代码如下：</a:t>
            </a:r>
            <a:r>
              <a:rPr lang="en-US" altLang="zh-CN" sz="1600" dirty="0"/>
              <a:t>from </a:t>
            </a:r>
            <a:r>
              <a:rPr lang="en-US" altLang="zh-CN" sz="1600" dirty="0" err="1"/>
              <a:t>sklearn.model_selection</a:t>
            </a:r>
            <a:r>
              <a:rPr lang="en-US" altLang="zh-CN" sz="1600" dirty="0"/>
              <a:t> import </a:t>
            </a:r>
            <a:r>
              <a:rPr lang="en-US" altLang="zh-CN" sz="1600" dirty="0" err="1"/>
              <a:t>KFold</a:t>
            </a:r>
            <a:endParaRPr lang="en-US" altLang="zh-CN" sz="1600" dirty="0"/>
          </a:p>
          <a:p>
            <a:r>
              <a:rPr lang="en-US" altLang="zh-CN" sz="1600" dirty="0" err="1"/>
              <a:t>kf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KFold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n_splits</a:t>
            </a:r>
            <a:r>
              <a:rPr lang="en-US" altLang="zh-CN" sz="1600" dirty="0"/>
              <a:t>=5)</a:t>
            </a:r>
          </a:p>
          <a:p>
            <a:r>
              <a:rPr lang="en-US" altLang="zh-CN" sz="1600" dirty="0"/>
              <a:t>for train, </a:t>
            </a:r>
            <a:r>
              <a:rPr lang="en-US" altLang="zh-CN" sz="1600" dirty="0" err="1"/>
              <a:t>val</a:t>
            </a:r>
            <a:r>
              <a:rPr lang="en-US" altLang="zh-CN" sz="1600" dirty="0"/>
              <a:t> in </a:t>
            </a:r>
            <a:r>
              <a:rPr lang="en-US" altLang="zh-CN" sz="1600" dirty="0" err="1"/>
              <a:t>kf.split</a:t>
            </a:r>
            <a:r>
              <a:rPr lang="en-US" altLang="zh-CN" sz="1600" dirty="0"/>
              <a:t>(df):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X_train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df.loc</a:t>
            </a:r>
            <a:r>
              <a:rPr lang="en-US" altLang="zh-CN" sz="1600" dirty="0"/>
              <a:t>[train, ['PJCTJJ', 'SJZYL','HOUR','MINUTE', 'CDH', 'OFF_MINS','GCBFB','DHCS']]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y_train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df.loc</a:t>
            </a:r>
            <a:r>
              <a:rPr lang="en-US" altLang="zh-CN" sz="1600" dirty="0"/>
              <a:t>[train, 'volume']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X_val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df.loc</a:t>
            </a:r>
            <a:r>
              <a:rPr lang="en-US" altLang="zh-CN" sz="1600" dirty="0"/>
              <a:t>[</a:t>
            </a:r>
            <a:r>
              <a:rPr lang="en-US" altLang="zh-CN" sz="1600" dirty="0" err="1"/>
              <a:t>val</a:t>
            </a:r>
            <a:r>
              <a:rPr lang="en-US" altLang="zh-CN" sz="1600" dirty="0"/>
              <a:t>, ['PJCTJJ', 'SJZYL','HOUR','MINUTE', 'CDH', 'OFF_MINS','GCBFB','DHCS']]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y_val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df.loc</a:t>
            </a:r>
            <a:r>
              <a:rPr lang="en-US" altLang="zh-CN" sz="1600" dirty="0"/>
              <a:t>[</a:t>
            </a:r>
            <a:r>
              <a:rPr lang="en-US" altLang="zh-CN" sz="1600" dirty="0" err="1"/>
              <a:t>val</a:t>
            </a:r>
            <a:r>
              <a:rPr lang="en-US" altLang="zh-CN" sz="1600" dirty="0"/>
              <a:t>, 'volume']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model_knn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KNeighborsRegressor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n_neighbors</a:t>
            </a:r>
            <a:r>
              <a:rPr lang="en-US" altLang="zh-CN" sz="1600" dirty="0"/>
              <a:t>=1)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model_knn.fit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X_train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y_train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    print(</a:t>
            </a:r>
            <a:r>
              <a:rPr lang="en-US" altLang="zh-CN" sz="1600" dirty="0" err="1"/>
              <a:t>mean_absolute_error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y_val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model_knn.predict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X_val</a:t>
            </a:r>
            <a:r>
              <a:rPr lang="en-US" altLang="zh-CN" sz="1600" dirty="0"/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406023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5073717-C39A-4D92-B7C4-1AD8A8D31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604" y="1220701"/>
            <a:ext cx="5107487" cy="4002189"/>
          </a:xfrm>
          <a:prstGeom prst="rect">
            <a:avLst/>
          </a:prstGeom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KNN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56D23D-B3F6-4718-8874-5FE5B57D758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86D10-1E0E-4934-8F82-632DDFF1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682" y="1399895"/>
            <a:ext cx="9758788" cy="4391537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调整参数：</a:t>
            </a:r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364249-8747-4B0D-A6BD-A979164338A4}"/>
              </a:ext>
            </a:extLst>
          </p:cNvPr>
          <p:cNvSpPr txBox="1"/>
          <p:nvPr/>
        </p:nvSpPr>
        <p:spPr>
          <a:xfrm>
            <a:off x="489855" y="1736259"/>
            <a:ext cx="751001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def knn(n_neighbors):</a:t>
            </a:r>
          </a:p>
          <a:p>
            <a:r>
              <a:rPr lang="zh-CN" altLang="en-US" sz="1200" dirty="0"/>
              <a:t>    kf = KFold(n_splits=5)</a:t>
            </a:r>
          </a:p>
          <a:p>
            <a:r>
              <a:rPr lang="zh-CN" altLang="en-US" sz="1200" dirty="0"/>
              <a:t>    loss = 0</a:t>
            </a:r>
          </a:p>
          <a:p>
            <a:r>
              <a:rPr lang="zh-CN" altLang="en-US" sz="1200" dirty="0"/>
              <a:t>    for train, val in kf.split(df):</a:t>
            </a:r>
          </a:p>
          <a:p>
            <a:r>
              <a:rPr lang="zh-CN" altLang="en-US" sz="1200" dirty="0"/>
              <a:t>        X_train = df.loc[train, ['PJCTJJ', 'SJZYL','HOUR','MINUTE', 'CDH', 'OFF_MINS','GCBFB','DHCS']]</a:t>
            </a:r>
          </a:p>
          <a:p>
            <a:r>
              <a:rPr lang="zh-CN" altLang="en-US" sz="1200" dirty="0"/>
              <a:t>        y_train = df.loc[train, 'volume']</a:t>
            </a:r>
          </a:p>
          <a:p>
            <a:r>
              <a:rPr lang="zh-CN" altLang="en-US" sz="1200" dirty="0"/>
              <a:t>        X_val = df.loc[val, ['PJCTJJ', 'SJZYL','HOUR','MINUTE', 'CDH', 'OFF_MINS','GCBFB','DHCS']]</a:t>
            </a:r>
          </a:p>
          <a:p>
            <a:r>
              <a:rPr lang="zh-CN" altLang="en-US" sz="1200" dirty="0"/>
              <a:t>        y_val = df.loc[val, 'volume']</a:t>
            </a:r>
          </a:p>
          <a:p>
            <a:r>
              <a:rPr lang="zh-CN" altLang="en-US" sz="1200" dirty="0"/>
              <a:t>        model_knn = KNeighborsRegressor(n_neighbors=n_neighbors)</a:t>
            </a:r>
          </a:p>
          <a:p>
            <a:r>
              <a:rPr lang="zh-CN" altLang="en-US" sz="1200" dirty="0"/>
              <a:t>        model_knn.fit(X_train, y_train)</a:t>
            </a:r>
          </a:p>
          <a:p>
            <a:r>
              <a:rPr lang="zh-CN" altLang="en-US" sz="1200" dirty="0"/>
              <a:t>        loss += mean_absolute_error(y_val, model_knn.predict(X_val))</a:t>
            </a:r>
          </a:p>
          <a:p>
            <a:r>
              <a:rPr lang="zh-CN" altLang="en-US" sz="1200" dirty="0"/>
              <a:t>    return loss / 5</a:t>
            </a:r>
          </a:p>
          <a:p>
            <a:endParaRPr lang="zh-CN" altLang="en-US" sz="1200" dirty="0"/>
          </a:p>
          <a:p>
            <a:r>
              <a:rPr lang="zh-CN" altLang="en-US" sz="1200" dirty="0"/>
              <a:t>best_loss = 9999999</a:t>
            </a:r>
          </a:p>
          <a:p>
            <a:r>
              <a:rPr lang="zh-CN" altLang="en-US" sz="1200" dirty="0"/>
              <a:t>for i in range(1, 11):</a:t>
            </a:r>
          </a:p>
          <a:p>
            <a:r>
              <a:rPr lang="zh-CN" altLang="en-US" sz="1200" dirty="0"/>
              <a:t>    loss = knn(i)</a:t>
            </a:r>
          </a:p>
          <a:p>
            <a:r>
              <a:rPr lang="zh-CN" altLang="en-US" sz="1200" dirty="0"/>
              <a:t>    print(f'n_neighbors={i}, loss={loss}')</a:t>
            </a:r>
          </a:p>
          <a:p>
            <a:r>
              <a:rPr lang="zh-CN" altLang="en-US" sz="1200" dirty="0"/>
              <a:t>    if loss &lt; best_loss:</a:t>
            </a:r>
          </a:p>
          <a:p>
            <a:r>
              <a:rPr lang="zh-CN" altLang="en-US" sz="1200" dirty="0"/>
              <a:t>        best_i = i</a:t>
            </a:r>
          </a:p>
          <a:p>
            <a:r>
              <a:rPr lang="zh-CN" altLang="en-US" sz="1200" dirty="0"/>
              <a:t>        best_loss = loss</a:t>
            </a:r>
          </a:p>
          <a:p>
            <a:r>
              <a:rPr lang="zh-CN" altLang="en-US" sz="1200" dirty="0"/>
              <a:t>        </a:t>
            </a:r>
          </a:p>
          <a:p>
            <a:r>
              <a:rPr lang="zh-CN" altLang="en-US" sz="1200" dirty="0"/>
              <a:t>print(f'best_i={best_i}, best_loss={best_i}')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F0C35E-0FDF-4BFF-A26A-7EE552BDE9A3}"/>
              </a:ext>
            </a:extLst>
          </p:cNvPr>
          <p:cNvSpPr txBox="1"/>
          <p:nvPr/>
        </p:nvSpPr>
        <p:spPr>
          <a:xfrm>
            <a:off x="7231067" y="5159134"/>
            <a:ext cx="3235310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最佳参数（</a:t>
            </a:r>
            <a:r>
              <a:rPr lang="en-US" altLang="zh-CN" sz="1800" dirty="0">
                <a:solidFill>
                  <a:srgbClr val="FF0000"/>
                </a:solidFill>
              </a:rPr>
              <a:t>K-NN</a:t>
            </a:r>
            <a:r>
              <a:rPr lang="zh-CN" altLang="en-US" sz="1800" dirty="0">
                <a:solidFill>
                  <a:srgbClr val="FF0000"/>
                </a:solidFill>
              </a:rPr>
              <a:t>中的</a:t>
            </a:r>
            <a:r>
              <a:rPr lang="en-US" altLang="zh-CN" sz="1800" dirty="0">
                <a:solidFill>
                  <a:srgbClr val="FF0000"/>
                </a:solidFill>
              </a:rPr>
              <a:t>K</a:t>
            </a:r>
            <a:r>
              <a:rPr lang="zh-CN" altLang="en-US" sz="1800" dirty="0">
                <a:solidFill>
                  <a:srgbClr val="FF0000"/>
                </a:solidFill>
              </a:rPr>
              <a:t>）为</a:t>
            </a:r>
            <a:r>
              <a:rPr lang="en-US" altLang="zh-CN" sz="1800" dirty="0">
                <a:solidFill>
                  <a:srgbClr val="FF0000"/>
                </a:solidFill>
              </a:rPr>
              <a:t>6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60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KNN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56D23D-B3F6-4718-8874-5FE5B57D758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86D10-1E0E-4934-8F82-632DDFF1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682" y="1399895"/>
            <a:ext cx="9758788" cy="4391537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预测并保存结果：</a:t>
            </a:r>
            <a:endParaRPr lang="en-US" altLang="zh-CN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364249-8747-4B0D-A6BD-A979164338A4}"/>
              </a:ext>
            </a:extLst>
          </p:cNvPr>
          <p:cNvSpPr txBox="1"/>
          <p:nvPr/>
        </p:nvSpPr>
        <p:spPr>
          <a:xfrm>
            <a:off x="865249" y="1791162"/>
            <a:ext cx="102066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df_test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pd.read_csv</a:t>
            </a:r>
            <a:r>
              <a:rPr lang="en-US" altLang="zh-CN" sz="1600" dirty="0"/>
              <a:t>('./21</a:t>
            </a:r>
            <a:r>
              <a:rPr lang="zh-CN" altLang="en-US" sz="1600" dirty="0"/>
              <a:t>年</a:t>
            </a:r>
            <a:r>
              <a:rPr lang="en-US" altLang="zh-CN" sz="1600" dirty="0"/>
              <a:t>6</a:t>
            </a:r>
            <a:r>
              <a:rPr lang="zh-CN" altLang="en-US" sz="1600" dirty="0"/>
              <a:t>月实时数据</a:t>
            </a:r>
            <a:r>
              <a:rPr lang="en-US" altLang="zh-CN" sz="1600" dirty="0"/>
              <a:t>NJ-S122</a:t>
            </a:r>
            <a:r>
              <a:rPr lang="zh-CN" altLang="en-US" sz="1600" dirty="0"/>
              <a:t>其林门</a:t>
            </a:r>
            <a:r>
              <a:rPr lang="en-US" altLang="zh-CN" sz="1600" dirty="0"/>
              <a:t>_test.csv')</a:t>
            </a:r>
          </a:p>
          <a:p>
            <a:r>
              <a:rPr lang="en-US" altLang="zh-CN" sz="1600" dirty="0"/>
              <a:t>model = </a:t>
            </a:r>
            <a:r>
              <a:rPr lang="en-US" altLang="zh-CN" sz="1600" dirty="0" err="1"/>
              <a:t>KNeighborsRegressor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n_neighbors</a:t>
            </a:r>
            <a:r>
              <a:rPr lang="en-US" altLang="zh-CN" sz="1600" dirty="0"/>
              <a:t>=6)</a:t>
            </a:r>
          </a:p>
          <a:p>
            <a:r>
              <a:rPr lang="en-US" altLang="zh-CN" sz="1600" dirty="0" err="1"/>
              <a:t>X_train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df.loc</a:t>
            </a:r>
            <a:r>
              <a:rPr lang="en-US" altLang="zh-CN" sz="1600" dirty="0"/>
              <a:t>[:, ['PJCTJJ', 'SJZYL','HOUR','MINUTE', 'CDH', 'OFF_MINS','GCBFB','DHCS']]</a:t>
            </a:r>
          </a:p>
          <a:p>
            <a:r>
              <a:rPr lang="en-US" altLang="zh-CN" sz="1600" dirty="0" err="1"/>
              <a:t>y_train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df.loc</a:t>
            </a:r>
            <a:r>
              <a:rPr lang="en-US" altLang="zh-CN" sz="1600" dirty="0"/>
              <a:t>[:, 'volume']</a:t>
            </a:r>
          </a:p>
          <a:p>
            <a:r>
              <a:rPr lang="en-US" altLang="zh-CN" sz="1600" dirty="0" err="1"/>
              <a:t>model.fit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X_train,y_train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 err="1">
                <a:solidFill>
                  <a:srgbClr val="FF0000"/>
                </a:solidFill>
              </a:rPr>
              <a:t>model.predict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df_test.loc</a:t>
            </a:r>
            <a:r>
              <a:rPr lang="en-US" altLang="zh-CN" sz="1600" dirty="0">
                <a:solidFill>
                  <a:srgbClr val="FF0000"/>
                </a:solidFill>
              </a:rPr>
              <a:t>[:, ['PJCTJJ', 'SJZYL','HOUR','MINUTE', 'CDH', 'OFF_MINS','GCBFB','DHCS’]])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pd.Series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model.predict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df_test.loc</a:t>
            </a:r>
            <a:r>
              <a:rPr lang="en-US" altLang="zh-CN" sz="1600" dirty="0"/>
              <a:t>[:, ['PJCTJJ', 'SJZYL','HOUR','MINUTE', 'CDH', 'OFF_MINS','GCBFB','DHCS']])).</a:t>
            </a:r>
            <a:r>
              <a:rPr lang="en-US" altLang="zh-CN" sz="1600" dirty="0" err="1"/>
              <a:t>to_csv</a:t>
            </a:r>
            <a:r>
              <a:rPr lang="en-US" altLang="zh-CN" sz="1600" dirty="0"/>
              <a:t>('y_pred_knn.csv', index=False)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1405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SVM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56D23D-B3F6-4718-8874-5FE5B57D758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86D10-1E0E-4934-8F82-632DDFF1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682" y="1399895"/>
            <a:ext cx="4922949" cy="4391537"/>
          </a:xfrm>
        </p:spPr>
        <p:txBody>
          <a:bodyPr>
            <a:norm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SVM</a:t>
            </a:r>
            <a:r>
              <a:rPr lang="zh-CN" altLang="en-US" sz="1600" b="1" dirty="0">
                <a:solidFill>
                  <a:schemeClr val="tx1"/>
                </a:solidFill>
              </a:rPr>
              <a:t>模型的复杂度问题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364249-8747-4B0D-A6BD-A979164338A4}"/>
              </a:ext>
            </a:extLst>
          </p:cNvPr>
          <p:cNvSpPr txBox="1"/>
          <p:nvPr/>
        </p:nvSpPr>
        <p:spPr>
          <a:xfrm>
            <a:off x="865250" y="1791162"/>
            <a:ext cx="49229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from </a:t>
            </a:r>
            <a:r>
              <a:rPr lang="en-US" altLang="zh-CN" sz="1600" dirty="0" err="1"/>
              <a:t>sklearn.svm</a:t>
            </a:r>
            <a:r>
              <a:rPr lang="en-US" altLang="zh-CN" sz="1600" dirty="0"/>
              <a:t> import SVR</a:t>
            </a:r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# </a:t>
            </a:r>
            <a:r>
              <a:rPr lang="zh-CN" altLang="en-US" sz="1600" dirty="0">
                <a:solidFill>
                  <a:srgbClr val="FF0000"/>
                </a:solidFill>
              </a:rPr>
              <a:t>复杂度问题</a:t>
            </a:r>
          </a:p>
          <a:p>
            <a:r>
              <a:rPr lang="en-US" altLang="zh-CN" sz="1600" dirty="0"/>
              <a:t>def </a:t>
            </a:r>
            <a:r>
              <a:rPr lang="en-US" altLang="zh-CN" sz="1600" dirty="0" err="1"/>
              <a:t>svr_with_sample</a:t>
            </a:r>
            <a:r>
              <a:rPr lang="en-US" altLang="zh-CN" sz="1600" dirty="0"/>
              <a:t>(num):</a:t>
            </a:r>
          </a:p>
          <a:p>
            <a:r>
              <a:rPr lang="en-US" altLang="zh-CN" sz="1600" dirty="0"/>
              <a:t>    samples = </a:t>
            </a:r>
            <a:r>
              <a:rPr lang="en-US" altLang="zh-CN" sz="1600" dirty="0" err="1"/>
              <a:t>df.sample</a:t>
            </a:r>
            <a:r>
              <a:rPr lang="en-US" altLang="zh-CN" sz="1600" dirty="0"/>
              <a:t>(num).</a:t>
            </a:r>
            <a:r>
              <a:rPr lang="en-US" altLang="zh-CN" sz="1600" dirty="0" err="1"/>
              <a:t>reset_index</a:t>
            </a:r>
            <a:r>
              <a:rPr lang="en-US" altLang="zh-CN" sz="1600" dirty="0"/>
              <a:t>(drop=True)</a:t>
            </a:r>
          </a:p>
          <a:p>
            <a:r>
              <a:rPr lang="en-US" altLang="zh-CN" sz="1600" dirty="0"/>
              <a:t>    X = samples[['PJCTJJ', 'SJZYL']]</a:t>
            </a:r>
          </a:p>
          <a:p>
            <a:r>
              <a:rPr lang="en-US" altLang="zh-CN" sz="1600" dirty="0"/>
              <a:t>    y = samples['volume']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model_svr</a:t>
            </a:r>
            <a:r>
              <a:rPr lang="en-US" altLang="zh-CN" sz="1600" dirty="0"/>
              <a:t> = SVR(kernel='</a:t>
            </a:r>
            <a:r>
              <a:rPr lang="en-US" altLang="zh-CN" sz="1600" dirty="0" err="1"/>
              <a:t>rbf</a:t>
            </a:r>
            <a:r>
              <a:rPr lang="en-US" altLang="zh-CN" sz="1600" dirty="0"/>
              <a:t>')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model_svr.fit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X,y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    return </a:t>
            </a:r>
            <a:r>
              <a:rPr lang="en-US" altLang="zh-CN" sz="1600" dirty="0" err="1"/>
              <a:t>mean_absolute_error</a:t>
            </a:r>
            <a:r>
              <a:rPr lang="en-US" altLang="zh-CN" sz="1600" dirty="0"/>
              <a:t>(y, </a:t>
            </a:r>
            <a:r>
              <a:rPr lang="en-US" altLang="zh-CN" sz="1600" dirty="0" err="1"/>
              <a:t>model_svr.predict</a:t>
            </a:r>
            <a:r>
              <a:rPr lang="en-US" altLang="zh-CN" sz="1600" dirty="0"/>
              <a:t>(X))</a:t>
            </a:r>
          </a:p>
          <a:p>
            <a:endParaRPr lang="en-US" altLang="zh-CN" sz="1600" dirty="0"/>
          </a:p>
          <a:p>
            <a:r>
              <a:rPr lang="en-US" altLang="zh-CN" sz="1600" dirty="0"/>
              <a:t>%</a:t>
            </a:r>
            <a:r>
              <a:rPr lang="en-US" altLang="zh-CN" sz="1600" dirty="0" err="1"/>
              <a:t>timeit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svr_with_sample</a:t>
            </a:r>
            <a:r>
              <a:rPr lang="en-US" altLang="zh-CN" sz="1600" dirty="0"/>
              <a:t>(100)</a:t>
            </a:r>
          </a:p>
          <a:p>
            <a:r>
              <a:rPr lang="en-US" altLang="zh-CN" sz="1600" dirty="0"/>
              <a:t>%</a:t>
            </a:r>
            <a:r>
              <a:rPr lang="en-US" altLang="zh-CN" sz="1600" dirty="0" err="1"/>
              <a:t>timeit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svr_with_sample</a:t>
            </a:r>
            <a:r>
              <a:rPr lang="en-US" altLang="zh-CN" sz="1600" dirty="0"/>
              <a:t>(1000)</a:t>
            </a:r>
          </a:p>
          <a:p>
            <a:r>
              <a:rPr lang="en-US" altLang="zh-CN" sz="1600" dirty="0"/>
              <a:t>%</a:t>
            </a:r>
            <a:r>
              <a:rPr lang="en-US" altLang="zh-CN" sz="1600" dirty="0" err="1"/>
              <a:t>timeit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svr_with_sample</a:t>
            </a:r>
            <a:r>
              <a:rPr lang="en-US" altLang="zh-CN" sz="1600" dirty="0"/>
              <a:t>(2000)</a:t>
            </a:r>
            <a:endParaRPr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3BF504-25A4-4900-922D-9EB8310763A2}"/>
                  </a:ext>
                </a:extLst>
              </p:cNvPr>
              <p:cNvSpPr txBox="1"/>
              <p:nvPr/>
            </p:nvSpPr>
            <p:spPr>
              <a:xfrm>
                <a:off x="8067440" y="1544941"/>
                <a:ext cx="153601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3BF504-25A4-4900-922D-9EB831076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440" y="1544941"/>
                <a:ext cx="153601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7ABC72B-8E7F-4F84-8B68-7C3DEDEB80B1}"/>
              </a:ext>
            </a:extLst>
          </p:cNvPr>
          <p:cNvSpPr txBox="1"/>
          <p:nvPr/>
        </p:nvSpPr>
        <p:spPr>
          <a:xfrm>
            <a:off x="6289533" y="2183100"/>
            <a:ext cx="4922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n-</a:t>
            </a:r>
            <a:r>
              <a:rPr lang="zh-CN" altLang="en-US" sz="1600" dirty="0"/>
              <a:t>样本数 </a:t>
            </a:r>
            <a:r>
              <a:rPr lang="en-US" altLang="zh-CN" sz="1600" dirty="0"/>
              <a:t>m-</a:t>
            </a:r>
            <a:r>
              <a:rPr lang="zh-CN" altLang="en-US" sz="1600" dirty="0"/>
              <a:t>特征数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43C88F-650C-4C92-8AD1-55CD70277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533" y="2632244"/>
            <a:ext cx="5404376" cy="289603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8767DCF-379E-40F0-A8CC-B424F6817014}"/>
              </a:ext>
            </a:extLst>
          </p:cNvPr>
          <p:cNvSpPr txBox="1"/>
          <p:nvPr/>
        </p:nvSpPr>
        <p:spPr>
          <a:xfrm>
            <a:off x="5788200" y="5624700"/>
            <a:ext cx="6096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solidFill>
                  <a:srgbClr val="FF0000"/>
                </a:solidFill>
              </a:rPr>
              <a:t>计算时间随样本量增加二次方上涨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SVM</a:t>
            </a:r>
            <a:r>
              <a:rPr lang="zh-CN" altLang="en-US" dirty="0">
                <a:solidFill>
                  <a:srgbClr val="FF0000"/>
                </a:solidFill>
              </a:rPr>
              <a:t>只适合小样本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4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SVM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56D23D-B3F6-4718-8874-5FE5B57D758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86D10-1E0E-4934-8F82-632DDFF1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682" y="1399895"/>
            <a:ext cx="4922949" cy="4391537"/>
          </a:xfrm>
        </p:spPr>
        <p:txBody>
          <a:bodyPr>
            <a:norm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使用</a:t>
            </a:r>
            <a:r>
              <a:rPr lang="en-US" altLang="zh-CN" sz="1600" b="1" dirty="0" err="1">
                <a:solidFill>
                  <a:schemeClr val="tx1"/>
                </a:solidFill>
              </a:rPr>
              <a:t>GridSearchCV</a:t>
            </a:r>
            <a:r>
              <a:rPr lang="zh-CN" altLang="en-US" sz="1600" b="1" dirty="0">
                <a:solidFill>
                  <a:schemeClr val="tx1"/>
                </a:solidFill>
              </a:rPr>
              <a:t>调参：结合了搜索和</a:t>
            </a:r>
            <a:r>
              <a:rPr lang="en-US" altLang="zh-CN" sz="1600" b="1" dirty="0">
                <a:solidFill>
                  <a:schemeClr val="tx1"/>
                </a:solidFill>
              </a:rPr>
              <a:t>K-folds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364249-8747-4B0D-A6BD-A979164338A4}"/>
              </a:ext>
            </a:extLst>
          </p:cNvPr>
          <p:cNvSpPr txBox="1"/>
          <p:nvPr/>
        </p:nvSpPr>
        <p:spPr>
          <a:xfrm>
            <a:off x="865250" y="2180351"/>
            <a:ext cx="49229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from </a:t>
            </a:r>
            <a:r>
              <a:rPr lang="en-US" altLang="zh-CN" sz="1600" dirty="0" err="1"/>
              <a:t>sklearn.model_selection</a:t>
            </a:r>
            <a:r>
              <a:rPr lang="en-US" altLang="zh-CN" sz="1600" dirty="0"/>
              <a:t> import </a:t>
            </a:r>
            <a:r>
              <a:rPr lang="en-US" altLang="zh-CN" sz="1600" dirty="0" err="1"/>
              <a:t>GridSearchCV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samples = </a:t>
            </a:r>
            <a:r>
              <a:rPr lang="en-US" altLang="zh-CN" sz="1600" dirty="0" err="1"/>
              <a:t>df.sample</a:t>
            </a:r>
            <a:r>
              <a:rPr lang="en-US" altLang="zh-CN" sz="1600" dirty="0"/>
              <a:t>(1000).</a:t>
            </a:r>
            <a:r>
              <a:rPr lang="en-US" altLang="zh-CN" sz="1600" dirty="0" err="1"/>
              <a:t>reset_index</a:t>
            </a:r>
            <a:r>
              <a:rPr lang="en-US" altLang="zh-CN" sz="1600" dirty="0"/>
              <a:t>(drop=True)</a:t>
            </a:r>
          </a:p>
          <a:p>
            <a:r>
              <a:rPr lang="en-US" altLang="zh-CN" sz="1600" dirty="0"/>
              <a:t>X = samples[['PJCTJJ', 'SJZYL']]</a:t>
            </a:r>
          </a:p>
          <a:p>
            <a:r>
              <a:rPr lang="en-US" altLang="zh-CN" sz="1600" dirty="0"/>
              <a:t>y = samples['volume']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model_svr</a:t>
            </a:r>
            <a:r>
              <a:rPr lang="en-US" altLang="zh-CN" sz="1600" dirty="0"/>
              <a:t> = SVR()</a:t>
            </a:r>
          </a:p>
          <a:p>
            <a:r>
              <a:rPr lang="en-US" altLang="zh-CN" sz="1600" dirty="0" err="1"/>
              <a:t>param_grid</a:t>
            </a:r>
            <a:r>
              <a:rPr lang="en-US" altLang="zh-CN" sz="1600" dirty="0"/>
              <a:t> = [</a:t>
            </a:r>
          </a:p>
          <a:p>
            <a:r>
              <a:rPr lang="en-US" altLang="zh-CN" sz="1600" dirty="0"/>
              <a:t>  {'C': [1, 10,], 'kernel': ['linear']},</a:t>
            </a:r>
          </a:p>
          <a:p>
            <a:r>
              <a:rPr lang="en-US" altLang="zh-CN" sz="1600" dirty="0"/>
              <a:t>  {'C': [1, 10, 100, 1000], 'gamma': [0.001, 0.0001], 'kernel': ['</a:t>
            </a:r>
            <a:r>
              <a:rPr lang="en-US" altLang="zh-CN" sz="1600" dirty="0" err="1"/>
              <a:t>rbf</a:t>
            </a:r>
            <a:r>
              <a:rPr lang="en-US" altLang="zh-CN" sz="1600" dirty="0"/>
              <a:t>']},</a:t>
            </a:r>
          </a:p>
          <a:p>
            <a:r>
              <a:rPr lang="en-US" altLang="zh-CN" sz="1600" dirty="0"/>
              <a:t> ]</a:t>
            </a:r>
          </a:p>
          <a:p>
            <a:r>
              <a:rPr lang="en-US" altLang="zh-CN" sz="1600" dirty="0" err="1"/>
              <a:t>clf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GridSearchCV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model_svr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param_grid</a:t>
            </a:r>
            <a:r>
              <a:rPr lang="en-US" altLang="zh-CN" sz="1600" dirty="0"/>
              <a:t>, scoring='</a:t>
            </a:r>
            <a:r>
              <a:rPr lang="en-US" altLang="zh-CN" sz="1600" dirty="0" err="1"/>
              <a:t>neg_mean_absolute_error</a:t>
            </a:r>
            <a:r>
              <a:rPr lang="en-US" altLang="zh-CN" sz="1600" dirty="0"/>
              <a:t>', cv=3)</a:t>
            </a:r>
          </a:p>
          <a:p>
            <a:r>
              <a:rPr lang="en-US" altLang="zh-CN" sz="1600" dirty="0" err="1"/>
              <a:t>clf.fit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X,y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4527FC-BCE6-45CC-8FFA-343676075E9D}"/>
              </a:ext>
            </a:extLst>
          </p:cNvPr>
          <p:cNvSpPr txBox="1"/>
          <p:nvPr/>
        </p:nvSpPr>
        <p:spPr>
          <a:xfrm>
            <a:off x="5951531" y="1246115"/>
            <a:ext cx="4339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输出结果：</a:t>
            </a:r>
            <a:endParaRPr lang="en-US" altLang="zh-CN" dirty="0"/>
          </a:p>
          <a:p>
            <a:r>
              <a:rPr lang="zh-CN" altLang="en-US" dirty="0"/>
              <a:t>pd.DataFrame(clf.cv_results_)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B4A39A1-6C70-4CB5-B111-63D6E588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631" y="1897395"/>
            <a:ext cx="5950356" cy="438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49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SVM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56D23D-B3F6-4718-8874-5FE5B57D758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微软雅黑"/>
                <a:cs typeface="+mn-ea"/>
                <a:sym typeface="+mn-lt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86D10-1E0E-4934-8F82-632DDFF1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682" y="1399895"/>
            <a:ext cx="4922949" cy="4391537"/>
          </a:xfrm>
        </p:spPr>
        <p:txBody>
          <a:bodyPr>
            <a:norm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</a:rPr>
              <a:t>使用最优模型预测：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364249-8747-4B0D-A6BD-A979164338A4}"/>
              </a:ext>
            </a:extLst>
          </p:cNvPr>
          <p:cNvSpPr txBox="1"/>
          <p:nvPr/>
        </p:nvSpPr>
        <p:spPr>
          <a:xfrm>
            <a:off x="856240" y="1877144"/>
            <a:ext cx="77066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y_hat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clf.best_estimator_.predict</a:t>
            </a:r>
            <a:r>
              <a:rPr lang="en-US" altLang="zh-CN" sz="1600" dirty="0"/>
              <a:t>(df[['PJCTJJ', 'SJZYL']])</a:t>
            </a:r>
          </a:p>
          <a:p>
            <a:r>
              <a:rPr lang="en-US" altLang="zh-CN" sz="1600" dirty="0" err="1"/>
              <a:t>mean_absolute_error</a:t>
            </a:r>
            <a:r>
              <a:rPr lang="en-US" altLang="zh-CN" sz="1600" dirty="0"/>
              <a:t>(df['volume'], </a:t>
            </a:r>
            <a:r>
              <a:rPr lang="en-US" altLang="zh-CN" sz="1600" dirty="0" err="1"/>
              <a:t>y_hat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A2B3E2-E3CF-4413-BF00-56D2457B0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834" y="3130272"/>
            <a:ext cx="945011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1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课堂练习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5/10/2023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19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225392" y="1215958"/>
            <a:ext cx="9815773" cy="2674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课堂练习：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思考各种提升预测准确度的方法并实验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3"/>
              </a:rPr>
              <a:t>http://172.17.37.80:8501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上传结果时选择你的模型算法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8FF722-9ABC-4BF2-AA1A-8BC472CBA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347" y="1401335"/>
            <a:ext cx="4880599" cy="461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5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数据说明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5/10/2023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2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86D10-1E0E-4934-8F82-632DDFF1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40778"/>
            <a:ext cx="10058400" cy="11911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数据文件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21</a:t>
            </a:r>
            <a:r>
              <a:rPr lang="zh-CN" altLang="en-US" sz="2400" dirty="0"/>
              <a:t>年</a:t>
            </a:r>
            <a:r>
              <a:rPr lang="en-US" altLang="zh-CN" sz="2400" dirty="0"/>
              <a:t>6</a:t>
            </a:r>
            <a:r>
              <a:rPr lang="zh-CN" altLang="en-US" sz="2400" dirty="0"/>
              <a:t>月实时数据南京</a:t>
            </a:r>
            <a:r>
              <a:rPr lang="en-US" altLang="zh-CN" sz="2400" dirty="0"/>
              <a:t>S122</a:t>
            </a:r>
            <a:r>
              <a:rPr lang="zh-CN" altLang="en-US" sz="2400" dirty="0"/>
              <a:t>其林门</a:t>
            </a:r>
            <a:r>
              <a:rPr lang="en-US" altLang="zh-CN" sz="2400" dirty="0"/>
              <a:t>.csv</a:t>
            </a:r>
          </a:p>
          <a:p>
            <a:r>
              <a:rPr lang="zh-CN" altLang="en-US" sz="2400" dirty="0"/>
              <a:t>交调动态采集数据表</a:t>
            </a:r>
            <a:r>
              <a:rPr lang="en-US" altLang="zh-CN" sz="2400" dirty="0"/>
              <a:t>--</a:t>
            </a:r>
            <a:r>
              <a:rPr lang="zh-CN" altLang="en-US" sz="2400" dirty="0"/>
              <a:t>站点实时数据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AB3D76B-E143-4C49-9096-B4439A526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000856"/>
              </p:ext>
            </p:extLst>
          </p:nvPr>
        </p:nvGraphicFramePr>
        <p:xfrm>
          <a:off x="2062264" y="2431915"/>
          <a:ext cx="812821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216">
                  <a:extLst>
                    <a:ext uri="{9D8B030D-6E8A-4147-A177-3AD203B41FA5}">
                      <a16:colId xmlns:a16="http://schemas.microsoft.com/office/drawing/2014/main" val="39657303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49142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545371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6847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84223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8883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16205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2244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4888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DCSJLX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调查数据类型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TDH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特大货车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DHCS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大货车速度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755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GCRQ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观测日期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SJXH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时间序号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JZX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集装箱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TDHS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特大货车速度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02139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GCZBS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观测站标识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CLZQ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车辆周期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MTC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摩托车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JZXS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集装箱速度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42864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HOUR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小时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XKC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小客车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TLJ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拖拉机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MTCS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摩托车速度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45049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MINUTE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DKC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大客车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XKCS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小客车速度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TLJS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拖拉机速度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93971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CDH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车道号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XHC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小货车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DKCS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大客车速度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GCBFB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跟车百分比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17877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XSFX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行驶方向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ZHC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中货车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XHCS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小货车速度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PJCTJJ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平均车头间距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62625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SBSBM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设备识别码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DHC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大货车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ZHCS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中货车速度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SJZYL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时间占有率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4122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87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模型说明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5/10/2023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86D10-1E0E-4934-8F82-632DDFF1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40778"/>
            <a:ext cx="10058400" cy="4955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根据数据文件</a:t>
            </a:r>
            <a:r>
              <a:rPr lang="en-US" altLang="zh-CN" sz="2400" dirty="0"/>
              <a:t>1</a:t>
            </a:r>
          </a:p>
          <a:p>
            <a:r>
              <a:rPr lang="zh-CN" altLang="en-US" sz="2400" dirty="0"/>
              <a:t>构建特征，预测车流量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和线性回归的任务目标基本一致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301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岭回归、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lasso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elasticnet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5/10/2023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4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097280" y="1122809"/>
            <a:ext cx="10210798" cy="4696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数据读取：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import </a:t>
            </a:r>
            <a:r>
              <a:rPr lang="en-US" altLang="zh-CN" sz="1600" dirty="0" err="1"/>
              <a:t>numpy</a:t>
            </a:r>
            <a:r>
              <a:rPr lang="en-US" altLang="zh-CN" sz="1600" dirty="0"/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import pandas as pd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df = </a:t>
            </a:r>
            <a:r>
              <a:rPr lang="en-US" altLang="zh-CN" sz="1600" dirty="0" err="1"/>
              <a:t>pd.read_csv</a:t>
            </a:r>
            <a:r>
              <a:rPr lang="en-US" altLang="zh-CN" sz="1600" dirty="0"/>
              <a:t>('21</a:t>
            </a:r>
            <a:r>
              <a:rPr lang="zh-CN" altLang="en-US" sz="1600" dirty="0"/>
              <a:t>年</a:t>
            </a:r>
            <a:r>
              <a:rPr lang="en-US" altLang="zh-CN" sz="1600" dirty="0"/>
              <a:t>6</a:t>
            </a:r>
            <a:r>
              <a:rPr lang="zh-CN" altLang="en-US" sz="1600" dirty="0"/>
              <a:t>月实时数据</a:t>
            </a:r>
            <a:r>
              <a:rPr lang="en-US" altLang="zh-CN" sz="1600" dirty="0"/>
              <a:t>NJ-S122</a:t>
            </a:r>
            <a:r>
              <a:rPr lang="zh-CN" altLang="en-US" sz="1600" dirty="0"/>
              <a:t>其林门</a:t>
            </a:r>
            <a:r>
              <a:rPr lang="en-US" altLang="zh-CN" sz="1600" dirty="0"/>
              <a:t>_train.csv’)</a:t>
            </a:r>
          </a:p>
          <a:p>
            <a:pPr>
              <a:lnSpc>
                <a:spcPct val="150000"/>
              </a:lnSpc>
            </a:pP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数据处理：</a:t>
            </a:r>
            <a:endParaRPr lang="en-US" altLang="zh-CN" sz="2400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统计各车道的</a:t>
            </a:r>
            <a:r>
              <a:rPr lang="zh-CN" altLang="en-US" sz="1600" dirty="0"/>
              <a:t>的小客车、大客车、小货车、中货车、大货车、特大货车数量总和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保留流量、车头间距、时间占有率不为零的数据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73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岭回归、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lasso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elasticnet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5/10/2023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5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180290" y="1228395"/>
            <a:ext cx="11115471" cy="19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查询语句：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df['volume'] = df[['XKC', 'DKC', 'XHC', 'ZHC', 'DHC', 'TDH']].sum(axis=1)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df = df[(df['volume']&gt;0) &amp; (df['PJCTJJ']&gt;0) &amp; (df['SJZYL']&gt;0)]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df.head</a:t>
            </a:r>
            <a:r>
              <a:rPr lang="en-US" altLang="zh-CN" sz="1400" dirty="0"/>
              <a:t>()</a:t>
            </a:r>
            <a:endParaRPr lang="en-US" altLang="zh-CN" sz="20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AD8FC3-8FA1-417B-A70A-0566CC34F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931" y="3004760"/>
            <a:ext cx="5759420" cy="319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7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岭回归、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lasso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elasticnet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5/10/2023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6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225393" y="1215958"/>
            <a:ext cx="7953982" cy="3505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岭回归：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from </a:t>
            </a:r>
            <a:r>
              <a:rPr lang="en-US" altLang="zh-CN" dirty="0" err="1"/>
              <a:t>sklearn.linear_model</a:t>
            </a:r>
            <a:r>
              <a:rPr lang="en-US" altLang="zh-CN" dirty="0"/>
              <a:t> import Ridge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X = np.log(df[['PJCTJJ', 'SJZYL']])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y = np.log(df['volume'])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model_ridge</a:t>
            </a:r>
            <a:r>
              <a:rPr lang="en-US" altLang="zh-CN" dirty="0"/>
              <a:t> = Ridge(alpha=1)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model_ridge.fit</a:t>
            </a:r>
            <a:r>
              <a:rPr lang="en-US" altLang="zh-CN" dirty="0"/>
              <a:t>(X, y)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model_ridge.score</a:t>
            </a:r>
            <a:r>
              <a:rPr lang="en-US" altLang="zh-CN" dirty="0"/>
              <a:t>(X, y)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A1261C-E780-4EA2-94F7-15C52E7DE624}"/>
              </a:ext>
            </a:extLst>
          </p:cNvPr>
          <p:cNvSpPr/>
          <p:nvPr/>
        </p:nvSpPr>
        <p:spPr>
          <a:xfrm>
            <a:off x="1491576" y="5691884"/>
            <a:ext cx="7953982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可以看到结果的</a:t>
            </a:r>
            <a:r>
              <a:rPr lang="en-US" altLang="zh-CN" dirty="0"/>
              <a:t>R</a:t>
            </a:r>
            <a:r>
              <a:rPr lang="zh-CN" altLang="en-US" dirty="0"/>
              <a:t>方，以及参数与线性回归基本一致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F2CC45-601D-448B-B614-0FC00ADAE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826" y="1596544"/>
            <a:ext cx="5375389" cy="36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3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岭回归、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lasso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elasticnet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</a:t>
            </a:r>
            <a:endParaRPr lang="en-US" altLang="en-US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3D-B3F6-4718-8874-5FE5B57D7584}" type="datetime1">
              <a:rPr lang="en-US" smtClean="0">
                <a:cs typeface="+mn-ea"/>
                <a:sym typeface="+mn-lt"/>
              </a:rPr>
              <a:t>5/10/2023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ea"/>
                <a:sym typeface="+mn-lt"/>
              </a:rPr>
              <a:t>Transportation Big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cs typeface="+mn-ea"/>
                <a:sym typeface="+mn-lt"/>
              </a:rPr>
              <a:pPr/>
              <a:t>7</a:t>
            </a:fld>
            <a:endParaRPr 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02B1-A85C-44ED-B36B-012E61185E41}"/>
              </a:ext>
            </a:extLst>
          </p:cNvPr>
          <p:cNvSpPr/>
          <p:nvPr/>
        </p:nvSpPr>
        <p:spPr>
          <a:xfrm>
            <a:off x="1225393" y="1215958"/>
            <a:ext cx="4209492" cy="3643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岭回归参数调优：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from </a:t>
            </a:r>
            <a:r>
              <a:rPr lang="en-US" altLang="zh-CN" dirty="0" err="1"/>
              <a:t>sklearn.linear_model</a:t>
            </a:r>
            <a:r>
              <a:rPr lang="en-US" altLang="zh-CN" dirty="0"/>
              <a:t> import </a:t>
            </a:r>
            <a:r>
              <a:rPr lang="en-US" altLang="zh-CN" dirty="0" err="1"/>
              <a:t>RidgeCV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model_ridgecv</a:t>
            </a:r>
            <a:r>
              <a:rPr lang="en-US" altLang="zh-CN" dirty="0"/>
              <a:t> = </a:t>
            </a:r>
            <a:r>
              <a:rPr lang="en-US" altLang="zh-CN" dirty="0" err="1"/>
              <a:t>RidgeCV</a:t>
            </a:r>
            <a:r>
              <a:rPr lang="en-US" altLang="zh-CN" dirty="0"/>
              <a:t>(alphas=</a:t>
            </a:r>
            <a:r>
              <a:rPr lang="en-US" altLang="zh-CN" dirty="0" err="1"/>
              <a:t>np.logspace</a:t>
            </a:r>
            <a:r>
              <a:rPr lang="en-US" altLang="zh-CN" dirty="0"/>
              <a:t>(-6,6,13))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model_ridgecv.fit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model_ridgecv.alpha</a:t>
            </a:r>
            <a:r>
              <a:rPr lang="en-US" altLang="zh-CN" dirty="0"/>
              <a:t>_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A1261C-E780-4EA2-94F7-15C52E7DE624}"/>
              </a:ext>
            </a:extLst>
          </p:cNvPr>
          <p:cNvSpPr/>
          <p:nvPr/>
        </p:nvSpPr>
        <p:spPr>
          <a:xfrm>
            <a:off x="1491576" y="5691884"/>
            <a:ext cx="7953982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最佳</a:t>
            </a:r>
            <a:r>
              <a:rPr lang="en-US" altLang="zh-CN" dirty="0"/>
              <a:t>alpha</a:t>
            </a:r>
            <a:r>
              <a:rPr lang="zh-CN" altLang="en-US" dirty="0"/>
              <a:t>为</a:t>
            </a:r>
            <a:r>
              <a:rPr lang="en-US" altLang="zh-CN" dirty="0"/>
              <a:t>10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7C059E-F65A-4826-B55A-BBF74E6C3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400" y="2671164"/>
            <a:ext cx="5779105" cy="147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6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9380F-59D7-4291-80F2-AF58C40A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岭回归、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lasso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elasticnet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6EFDC-ADDF-4734-B375-12D4C554A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Lasso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en-US" altLang="zh-CN" sz="1800" dirty="0">
                <a:solidFill>
                  <a:schemeClr val="tx1"/>
                </a:solidFill>
              </a:rPr>
              <a:t>from </a:t>
            </a:r>
            <a:r>
              <a:rPr lang="en-US" altLang="zh-CN" sz="1800" dirty="0" err="1">
                <a:solidFill>
                  <a:schemeClr val="tx1"/>
                </a:solidFill>
              </a:rPr>
              <a:t>sklearn.linear_model</a:t>
            </a:r>
            <a:r>
              <a:rPr lang="en-US" altLang="zh-CN" sz="1800" dirty="0">
                <a:solidFill>
                  <a:schemeClr val="tx1"/>
                </a:solidFill>
              </a:rPr>
              <a:t> import Lasso, </a:t>
            </a:r>
            <a:r>
              <a:rPr lang="en-US" altLang="zh-CN" sz="1800" dirty="0" err="1">
                <a:solidFill>
                  <a:schemeClr val="tx1"/>
                </a:solidFill>
              </a:rPr>
              <a:t>LassoCV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err="1">
                <a:solidFill>
                  <a:schemeClr val="tx1"/>
                </a:solidFill>
              </a:rPr>
              <a:t>model_lasso</a:t>
            </a:r>
            <a:r>
              <a:rPr lang="en-US" altLang="zh-CN" sz="1800" dirty="0">
                <a:solidFill>
                  <a:schemeClr val="tx1"/>
                </a:solidFill>
              </a:rPr>
              <a:t> = Lasso(alpha=0.5)</a:t>
            </a:r>
          </a:p>
          <a:p>
            <a:r>
              <a:rPr lang="en-US" altLang="zh-CN" sz="1800" dirty="0" err="1">
                <a:solidFill>
                  <a:schemeClr val="tx1"/>
                </a:solidFill>
              </a:rPr>
              <a:t>model_lasso.fit</a:t>
            </a:r>
            <a:r>
              <a:rPr lang="en-US" altLang="zh-CN" sz="1800" dirty="0">
                <a:solidFill>
                  <a:schemeClr val="tx1"/>
                </a:solidFill>
              </a:rPr>
              <a:t>(X, y)</a:t>
            </a:r>
          </a:p>
          <a:p>
            <a:r>
              <a:rPr lang="en-US" altLang="zh-CN" sz="1800" dirty="0" err="1">
                <a:solidFill>
                  <a:schemeClr val="tx1"/>
                </a:solidFill>
              </a:rPr>
              <a:t>model_lasso.score</a:t>
            </a:r>
            <a:r>
              <a:rPr lang="en-US" altLang="zh-CN" sz="1800" dirty="0">
                <a:solidFill>
                  <a:schemeClr val="tx1"/>
                </a:solidFill>
              </a:rPr>
              <a:t>(X, y)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E6BA8-E59A-446E-9497-91F34D9C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0397F-9E3F-4920-96A5-64E37E2F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AA305-D70A-4029-91C6-27E4F4D1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EAAA6A-FBB2-4E07-93A9-51E9730AF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614" y="1904197"/>
            <a:ext cx="5237372" cy="204461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CE37B9D-FA51-4E0B-90EE-FA170DEAFEBE}"/>
              </a:ext>
            </a:extLst>
          </p:cNvPr>
          <p:cNvSpPr/>
          <p:nvPr/>
        </p:nvSpPr>
        <p:spPr>
          <a:xfrm>
            <a:off x="1491576" y="5691884"/>
            <a:ext cx="7953982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Lasso</a:t>
            </a:r>
            <a:r>
              <a:rPr lang="zh-CN" altLang="en-US" dirty="0">
                <a:solidFill>
                  <a:srgbClr val="FF0000"/>
                </a:solidFill>
              </a:rPr>
              <a:t>对超参数更加敏感，因为</a:t>
            </a:r>
            <a:r>
              <a:rPr lang="en-US" altLang="zh-CN" dirty="0">
                <a:solidFill>
                  <a:srgbClr val="FF0000"/>
                </a:solidFill>
              </a:rPr>
              <a:t>L1</a:t>
            </a:r>
            <a:r>
              <a:rPr lang="zh-CN" altLang="en-US" dirty="0">
                <a:solidFill>
                  <a:srgbClr val="FF0000"/>
                </a:solidFill>
              </a:rPr>
              <a:t>范数很容易导致特征被消除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B6199D4-3F16-47B1-AB15-D39F08D13D4A}"/>
              </a:ext>
            </a:extLst>
          </p:cNvPr>
          <p:cNvSpPr/>
          <p:nvPr/>
        </p:nvSpPr>
        <p:spPr>
          <a:xfrm>
            <a:off x="8225095" y="3494773"/>
            <a:ext cx="1161905" cy="6126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580D892-D2DF-4C86-9679-4F2A78A571A1}"/>
              </a:ext>
            </a:extLst>
          </p:cNvPr>
          <p:cNvCxnSpPr/>
          <p:nvPr/>
        </p:nvCxnSpPr>
        <p:spPr>
          <a:xfrm flipV="1">
            <a:off x="7693572" y="4184619"/>
            <a:ext cx="882869" cy="1382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8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9380F-59D7-4291-80F2-AF58C40A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岭回归、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lasso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elasticnet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6EFDC-ADDF-4734-B375-12D4C554A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寻找</a:t>
            </a:r>
            <a:r>
              <a:rPr lang="en-US" altLang="zh-CN" b="1" dirty="0"/>
              <a:t>lasso</a:t>
            </a:r>
            <a:r>
              <a:rPr lang="zh-CN" altLang="en-US" b="1" dirty="0"/>
              <a:t>超参数：</a:t>
            </a:r>
            <a:endParaRPr lang="en-US" altLang="zh-CN" b="1" dirty="0"/>
          </a:p>
          <a:p>
            <a:r>
              <a:rPr lang="en-US" altLang="zh-CN" sz="1800" dirty="0" err="1">
                <a:solidFill>
                  <a:schemeClr val="tx1"/>
                </a:solidFill>
              </a:rPr>
              <a:t>model_lassocv</a:t>
            </a:r>
            <a:r>
              <a:rPr lang="en-US" altLang="zh-CN" sz="1800" dirty="0">
                <a:solidFill>
                  <a:schemeClr val="tx1"/>
                </a:solidFill>
              </a:rPr>
              <a:t> = </a:t>
            </a:r>
            <a:r>
              <a:rPr lang="en-US" altLang="zh-CN" sz="1800" dirty="0" err="1">
                <a:solidFill>
                  <a:schemeClr val="tx1"/>
                </a:solidFill>
              </a:rPr>
              <a:t>LassoCV</a:t>
            </a:r>
            <a:r>
              <a:rPr lang="en-US" altLang="zh-CN" sz="1800" dirty="0">
                <a:solidFill>
                  <a:schemeClr val="tx1"/>
                </a:solidFill>
              </a:rPr>
              <a:t>(alphas=</a:t>
            </a:r>
            <a:r>
              <a:rPr lang="en-US" altLang="zh-CN" sz="1800" dirty="0" err="1">
                <a:solidFill>
                  <a:schemeClr val="tx1"/>
                </a:solidFill>
              </a:rPr>
              <a:t>np.logspace</a:t>
            </a:r>
            <a:r>
              <a:rPr lang="en-US" altLang="zh-CN" sz="1800" dirty="0">
                <a:solidFill>
                  <a:schemeClr val="tx1"/>
                </a:solidFill>
              </a:rPr>
              <a:t>(-13,1,15))</a:t>
            </a:r>
          </a:p>
          <a:p>
            <a:r>
              <a:rPr lang="en-US" altLang="zh-CN" sz="1800" dirty="0" err="1">
                <a:solidFill>
                  <a:schemeClr val="tx1"/>
                </a:solidFill>
              </a:rPr>
              <a:t>model_lassocv.fit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X,y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1800" dirty="0" err="1">
                <a:solidFill>
                  <a:schemeClr val="tx1"/>
                </a:solidFill>
              </a:rPr>
              <a:t>model_lassocv.alpha</a:t>
            </a:r>
            <a:r>
              <a:rPr lang="en-US" altLang="zh-CN" sz="1800" dirty="0">
                <a:solidFill>
                  <a:schemeClr val="tx1"/>
                </a:solidFill>
              </a:rPr>
              <a:t>_</a:t>
            </a: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it-IT" altLang="zh-CN" sz="1800" dirty="0">
                <a:solidFill>
                  <a:schemeClr val="tx1"/>
                </a:solidFill>
              </a:rPr>
              <a:t>model_lasso = Lasso(alpha=model_lassocv.alpha_)</a:t>
            </a:r>
          </a:p>
          <a:p>
            <a:r>
              <a:rPr lang="it-IT" altLang="zh-CN" sz="1800" dirty="0">
                <a:solidFill>
                  <a:schemeClr val="tx1"/>
                </a:solidFill>
              </a:rPr>
              <a:t>model_lasso.fit(X, y)</a:t>
            </a:r>
          </a:p>
          <a:p>
            <a:r>
              <a:rPr lang="it-IT" altLang="zh-CN" sz="1800" dirty="0">
                <a:solidFill>
                  <a:schemeClr val="tx1"/>
                </a:solidFill>
              </a:rPr>
              <a:t>model_lasso.score(X, y)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E6BA8-E59A-446E-9497-91F34D9C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E78E-DE56-405D-A5C6-9BC2838F62A2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0397F-9E3F-4920-96A5-64E37E2F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Transportation Big Data Analytics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AA305-D70A-4029-91C6-27E4F4D1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CE37B9D-FA51-4E0B-90EE-FA170DEAFEBE}"/>
                  </a:ext>
                </a:extLst>
              </p:cNvPr>
              <p:cNvSpPr/>
              <p:nvPr/>
            </p:nvSpPr>
            <p:spPr>
              <a:xfrm>
                <a:off x="1491576" y="5691884"/>
                <a:ext cx="7953982" cy="4580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最佳</a:t>
                </a:r>
                <a:r>
                  <a:rPr lang="en-US" altLang="zh-CN" dirty="0"/>
                  <a:t>alpha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1e-6</a:t>
                </a:r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CE37B9D-FA51-4E0B-90EE-FA170DEAF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576" y="5691884"/>
                <a:ext cx="7953982" cy="458074"/>
              </a:xfrm>
              <a:prstGeom prst="rect">
                <a:avLst/>
              </a:prstGeom>
              <a:blipFill>
                <a:blip r:embed="rId2"/>
                <a:stretch>
                  <a:fillRect l="-690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CBDD4406-0B63-41DC-8A7B-6138C842F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397" y="2376526"/>
            <a:ext cx="5332853" cy="217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422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4vgdb4lt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16534</TotalTime>
  <Words>1992</Words>
  <Application>Microsoft Office PowerPoint</Application>
  <PresentationFormat>宽屏</PresentationFormat>
  <Paragraphs>340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Helvetica Neue</vt:lpstr>
      <vt:lpstr>等线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Retrospect</vt:lpstr>
      <vt:lpstr>Norms, KNN, and SVM</vt:lpstr>
      <vt:lpstr>数据说明</vt:lpstr>
      <vt:lpstr>模型说明</vt:lpstr>
      <vt:lpstr>岭回归、lasso、elasticnet模型</vt:lpstr>
      <vt:lpstr>岭回归、lasso、elasticnet模型</vt:lpstr>
      <vt:lpstr>岭回归、lasso、elasticnet模型</vt:lpstr>
      <vt:lpstr>岭回归、lasso、elasticnet模型</vt:lpstr>
      <vt:lpstr>岭回归、lasso、elasticnet模型</vt:lpstr>
      <vt:lpstr>岭回归、lasso、elasticnet模型</vt:lpstr>
      <vt:lpstr>岭回归、lasso、elasticnet模型</vt:lpstr>
      <vt:lpstr>KNN模型</vt:lpstr>
      <vt:lpstr>KNN模型</vt:lpstr>
      <vt:lpstr>KNN模型</vt:lpstr>
      <vt:lpstr>KNN模型</vt:lpstr>
      <vt:lpstr>KNN模型</vt:lpstr>
      <vt:lpstr>SVM模型</vt:lpstr>
      <vt:lpstr>SVM模型</vt:lpstr>
      <vt:lpstr>SVM模型</vt:lpstr>
      <vt:lpstr>课堂练习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IV</dc:title>
  <dc:creator>Wenbo Zhu</dc:creator>
  <cp:lastModifiedBy>闫 昊阳</cp:lastModifiedBy>
  <cp:revision>322</cp:revision>
  <dcterms:created xsi:type="dcterms:W3CDTF">2016-12-05T18:51:00Z</dcterms:created>
  <dcterms:modified xsi:type="dcterms:W3CDTF">2023-05-10T08:24:23Z</dcterms:modified>
</cp:coreProperties>
</file>