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96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 autoAdjust="0"/>
    <p:restoredTop sz="91908" autoAdjust="0"/>
  </p:normalViewPr>
  <p:slideViewPr>
    <p:cSldViewPr snapToGrid="0">
      <p:cViewPr varScale="1">
        <p:scale>
          <a:sx n="77" d="100"/>
          <a:sy n="77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2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0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2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3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11/1/2021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11/1/2021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7200" dirty="0">
                <a:latin typeface="+mn-lt"/>
                <a:ea typeface="+mn-ea"/>
                <a:cs typeface="+mn-ea"/>
                <a:sym typeface="+mn-lt"/>
              </a:rPr>
              <a:t>集成学习实践</a:t>
            </a:r>
            <a:b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600" dirty="0">
                <a:cs typeface="+mn-ea"/>
                <a:sym typeface="+mn-lt"/>
              </a:rPr>
              <a:t>——Python</a:t>
            </a:r>
            <a:r>
              <a:rPr lang="zh-CN" altLang="en-US" sz="3600" dirty="0">
                <a:cs typeface="+mn-ea"/>
                <a:sym typeface="+mn-lt"/>
              </a:rPr>
              <a:t>语言篇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2021</a:t>
            </a:r>
            <a:r>
              <a:rPr lang="zh-CN" altLang="en-US" dirty="0">
                <a:latin typeface="+mn-lt"/>
                <a:cs typeface="+mn-ea"/>
                <a:sym typeface="+mn-lt"/>
              </a:rPr>
              <a:t>秋季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第三方依赖库安装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B2CA-ED95-43EB-BF78-93F0C15A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278881"/>
            <a:ext cx="10566957" cy="490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首先需要安装所需的</a:t>
            </a:r>
            <a:r>
              <a:rPr lang="en-US" altLang="zh-CN" sz="1800" b="1" dirty="0" err="1"/>
              <a:t>Scikit</a:t>
            </a:r>
            <a:r>
              <a:rPr lang="en-US" altLang="zh-CN" sz="1800" b="1" dirty="0"/>
              <a:t>-learn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matplotlib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sqlalchem</a:t>
            </a:r>
            <a:r>
              <a:rPr lang="zh-CN" altLang="en-US" sz="1800" dirty="0"/>
              <a:t>第三方包，如果</a:t>
            </a:r>
            <a:r>
              <a:rPr lang="en-US" altLang="zh-CN" sz="1800" dirty="0"/>
              <a:t>pandas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numpy</a:t>
            </a:r>
            <a:r>
              <a:rPr lang="zh-CN" altLang="en-US" sz="1800" dirty="0"/>
              <a:t>没有的话也需要一并安装。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安装成功显示：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82DDF2-CD32-4AF5-9B0D-8C3C9B6CD2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7287" y="2338759"/>
            <a:ext cx="5917204" cy="308428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B59B708-6FDB-4F91-8658-7881CF357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73" y="2338759"/>
            <a:ext cx="7332064" cy="26057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3706C5-1BB6-44CD-821E-6CE07E72217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396754" y="3429000"/>
            <a:ext cx="6609459" cy="275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集成学习程序编写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导入所需要的包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8A4EDE-F8D9-4D90-999A-5D5331335312}"/>
              </a:ext>
            </a:extLst>
          </p:cNvPr>
          <p:cNvSpPr/>
          <p:nvPr/>
        </p:nvSpPr>
        <p:spPr>
          <a:xfrm>
            <a:off x="1154083" y="2169638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sklearn.ensemble</a:t>
            </a:r>
            <a:r>
              <a:rPr lang="en-US" altLang="zh-CN" dirty="0"/>
              <a:t> import </a:t>
            </a:r>
            <a:r>
              <a:rPr lang="en-US" altLang="zh-CN" dirty="0" err="1"/>
              <a:t>AdaBoostClassifier,BaggingClassifier</a:t>
            </a:r>
            <a:r>
              <a:rPr lang="en-US" altLang="zh-CN" dirty="0"/>
              <a:t>   #</a:t>
            </a:r>
            <a:r>
              <a:rPr lang="zh-CN" altLang="en-US" dirty="0"/>
              <a:t>用于建立集成学习模型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sklearn.model_selection</a:t>
            </a:r>
            <a:r>
              <a:rPr lang="en-US" altLang="zh-CN" dirty="0"/>
              <a:t> import </a:t>
            </a:r>
            <a:r>
              <a:rPr lang="en-US" altLang="zh-CN" dirty="0" err="1"/>
              <a:t>train_test_split</a:t>
            </a:r>
            <a:r>
              <a:rPr lang="en-US" altLang="zh-CN" dirty="0"/>
              <a:t>                #</a:t>
            </a:r>
            <a:r>
              <a:rPr lang="zh-CN" altLang="en-US" dirty="0"/>
              <a:t>用于将将分割数据集为训练集和测试集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sklearn.metrics</a:t>
            </a:r>
            <a:r>
              <a:rPr lang="en-US" altLang="zh-CN" dirty="0"/>
              <a:t> import </a:t>
            </a:r>
            <a:r>
              <a:rPr lang="en-US" altLang="zh-CN" dirty="0" err="1"/>
              <a:t>confusion_matrix,ConfusionMatrixDisplay</a:t>
            </a:r>
            <a:r>
              <a:rPr lang="en-US" altLang="zh-CN" dirty="0"/>
              <a:t> #</a:t>
            </a:r>
            <a:r>
              <a:rPr lang="zh-CN" altLang="en-US" dirty="0"/>
              <a:t>混淆矩阵数据获取和展示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r>
              <a:rPr lang="en-US" altLang="zh-CN" dirty="0"/>
              <a:t>                                     #</a:t>
            </a:r>
            <a:r>
              <a:rPr lang="zh-CN" altLang="en-US" dirty="0"/>
              <a:t>可视化展示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matplotlib.pyplot</a:t>
            </a:r>
            <a:r>
              <a:rPr lang="en-US" altLang="zh-CN" dirty="0"/>
              <a:t> import </a:t>
            </a:r>
            <a:r>
              <a:rPr lang="en-US" altLang="zh-CN" dirty="0" err="1"/>
              <a:t>MultipleLocator</a:t>
            </a:r>
            <a:r>
              <a:rPr lang="en-US" altLang="zh-CN" dirty="0"/>
              <a:t>                       #</a:t>
            </a:r>
            <a:r>
              <a:rPr lang="zh-CN" altLang="en-US" dirty="0"/>
              <a:t>设置轴刻度间隔</a:t>
            </a:r>
          </a:p>
        </p:txBody>
      </p:sp>
    </p:spTree>
    <p:extLst>
      <p:ext uri="{BB962C8B-B14F-4D97-AF65-F5344CB8AC3E}">
        <p14:creationId xmlns:p14="http://schemas.microsoft.com/office/powerpoint/2010/main" val="334679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集成学习程序编写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导入数据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47DC25-996E-492A-BD21-32A7F39002FD}"/>
              </a:ext>
            </a:extLst>
          </p:cNvPr>
          <p:cNvSpPr/>
          <p:nvPr/>
        </p:nvSpPr>
        <p:spPr>
          <a:xfrm>
            <a:off x="1475114" y="1267529"/>
            <a:ext cx="1031048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</a:t>
            </a:r>
            <a:r>
              <a:rPr lang="zh-CN" altLang="en-US" sz="1400" dirty="0"/>
              <a:t>从数据库中获取所需数据</a:t>
            </a:r>
          </a:p>
          <a:p>
            <a:r>
              <a:rPr lang="en-US" altLang="zh-CN" sz="1400" dirty="0"/>
              <a:t>engine = </a:t>
            </a:r>
            <a:r>
              <a:rPr lang="en-US" altLang="zh-CN" sz="1400" dirty="0" err="1"/>
              <a:t>create_engine</a:t>
            </a:r>
            <a:r>
              <a:rPr lang="en-US" altLang="zh-CN" sz="1400" dirty="0"/>
              <a:t>('postgresql+psycopg2'+'://' +</a:t>
            </a:r>
          </a:p>
          <a:p>
            <a:r>
              <a:rPr lang="en-US" altLang="zh-CN" sz="1400" dirty="0"/>
              <a:t>                      '</a:t>
            </a:r>
            <a:r>
              <a:rPr lang="en-US" altLang="zh-CN" sz="1400" dirty="0" err="1"/>
              <a:t>ACME_Lab</a:t>
            </a:r>
            <a:r>
              <a:rPr lang="en-US" altLang="zh-CN" sz="1400" dirty="0"/>
              <a:t>' +':' +</a:t>
            </a:r>
          </a:p>
          <a:p>
            <a:r>
              <a:rPr lang="en-US" altLang="zh-CN" sz="1400" dirty="0"/>
              <a:t>                      '********' + "@" +</a:t>
            </a:r>
          </a:p>
          <a:p>
            <a:r>
              <a:rPr lang="en-US" altLang="zh-CN" sz="1400" dirty="0"/>
              <a:t>                      'localhost' + ':' +</a:t>
            </a:r>
          </a:p>
          <a:p>
            <a:r>
              <a:rPr lang="en-US" altLang="zh-CN" sz="1400" dirty="0"/>
              <a:t>                      '5432' + '/' +</a:t>
            </a:r>
          </a:p>
          <a:p>
            <a:r>
              <a:rPr lang="en-US" altLang="zh-CN" sz="1400" dirty="0"/>
              <a:t>                      'Transportation Big Data'</a:t>
            </a:r>
          </a:p>
          <a:p>
            <a:endParaRPr lang="en-US" altLang="zh-CN" sz="1400" dirty="0"/>
          </a:p>
          <a:p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data_or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pd.read_sql</a:t>
            </a:r>
            <a:r>
              <a:rPr lang="en-US" altLang="zh-CN" sz="1400" dirty="0"/>
              <a:t>('SELECT * FROM </a:t>
            </a:r>
            <a:r>
              <a:rPr lang="en-US" altLang="zh-CN" sz="1400" dirty="0" err="1"/>
              <a:t>limit_data',con</a:t>
            </a:r>
            <a:r>
              <a:rPr lang="en-US" altLang="zh-CN" sz="1400" dirty="0"/>
              <a:t>=engine)</a:t>
            </a:r>
          </a:p>
          <a:p>
            <a:endParaRPr lang="en-US" altLang="zh-CN" sz="1400" dirty="0"/>
          </a:p>
          <a:p>
            <a:r>
              <a:rPr lang="en-US" altLang="zh-CN" sz="1400" dirty="0"/>
              <a:t>X = </a:t>
            </a:r>
            <a:r>
              <a:rPr lang="en-US" altLang="zh-CN" sz="1400" dirty="0" err="1"/>
              <a:t>data.loc</a:t>
            </a:r>
            <a:r>
              <a:rPr lang="en-US" altLang="zh-CN" sz="1400" dirty="0"/>
              <a:t>[:,['vehicle_type','weight','alex_count','</a:t>
            </a:r>
            <a:r>
              <a:rPr lang="en-US" altLang="zh-CN" sz="1400" dirty="0" err="1"/>
              <a:t>limit_weight</a:t>
            </a:r>
            <a:r>
              <a:rPr lang="en-US" altLang="zh-CN" sz="1400" dirty="0"/>
              <a:t>']]   #</a:t>
            </a:r>
            <a:r>
              <a:rPr lang="zh-CN" altLang="en-US" sz="1400" dirty="0"/>
              <a:t>特征变量选取</a:t>
            </a:r>
          </a:p>
          <a:p>
            <a:r>
              <a:rPr lang="en-US" altLang="zh-CN" sz="1400" dirty="0"/>
              <a:t>Y = </a:t>
            </a:r>
            <a:r>
              <a:rPr lang="en-US" altLang="zh-CN" sz="1400" dirty="0" err="1"/>
              <a:t>data.loc</a:t>
            </a:r>
            <a:r>
              <a:rPr lang="en-US" altLang="zh-CN" sz="1400" dirty="0"/>
              <a:t>[:,['flag']]                                                #</a:t>
            </a:r>
            <a:r>
              <a:rPr lang="zh-CN" altLang="en-US" sz="1400" dirty="0"/>
              <a:t>标签变量选取</a:t>
            </a:r>
          </a:p>
          <a:p>
            <a:r>
              <a:rPr lang="en-US" altLang="zh-CN" sz="1400" dirty="0"/>
              <a:t>#</a:t>
            </a:r>
            <a:r>
              <a:rPr lang="zh-CN" altLang="en-US" sz="1400" dirty="0"/>
              <a:t>特征变量分割为训练集和测试集</a:t>
            </a:r>
          </a:p>
          <a:p>
            <a:r>
              <a:rPr lang="en-US" altLang="zh-CN" sz="1400" dirty="0" err="1"/>
              <a:t>X_train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X_test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train_test_split</a:t>
            </a:r>
            <a:r>
              <a:rPr lang="en-US" altLang="zh-CN" sz="1400" dirty="0"/>
              <a:t>(X,                #</a:t>
            </a:r>
            <a:r>
              <a:rPr lang="zh-CN" altLang="en-US" sz="1400" dirty="0"/>
              <a:t>特征变量数据集</a:t>
            </a:r>
          </a:p>
          <a:p>
            <a:r>
              <a:rPr lang="zh-CN" altLang="en-US" sz="1400" dirty="0"/>
              <a:t>                                  </a:t>
            </a:r>
            <a:r>
              <a:rPr lang="en-US" altLang="zh-CN" sz="1400" dirty="0" err="1"/>
              <a:t>random_state</a:t>
            </a:r>
            <a:r>
              <a:rPr lang="en-US" altLang="zh-CN" sz="1400" dirty="0"/>
              <a:t>=1,   #</a:t>
            </a:r>
            <a:r>
              <a:rPr lang="zh-CN" altLang="en-US" sz="1400" dirty="0"/>
              <a:t>获得可复制的结果</a:t>
            </a:r>
          </a:p>
          <a:p>
            <a:r>
              <a:rPr lang="zh-CN" altLang="en-US" sz="1400" dirty="0"/>
              <a:t>                                  </a:t>
            </a:r>
            <a:r>
              <a:rPr lang="en-US" altLang="zh-CN" sz="1400" dirty="0" err="1"/>
              <a:t>test_size</a:t>
            </a:r>
            <a:r>
              <a:rPr lang="en-US" altLang="zh-CN" sz="1400" dirty="0"/>
              <a:t>=0.25    #</a:t>
            </a:r>
            <a:r>
              <a:rPr lang="zh-CN" altLang="en-US" sz="1400" dirty="0"/>
              <a:t>测试集占比</a:t>
            </a:r>
          </a:p>
          <a:p>
            <a:r>
              <a:rPr lang="zh-CN" altLang="en-US" sz="1400" dirty="0"/>
              <a:t>                                  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#</a:t>
            </a:r>
            <a:r>
              <a:rPr lang="zh-CN" altLang="en-US" sz="1400" dirty="0"/>
              <a:t>标签变量分割为训练集和测试集</a:t>
            </a:r>
          </a:p>
          <a:p>
            <a:r>
              <a:rPr lang="en-US" altLang="zh-CN" sz="1400" dirty="0" err="1"/>
              <a:t>y_train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y_test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train_test_split</a:t>
            </a:r>
            <a:r>
              <a:rPr lang="en-US" altLang="zh-CN" sz="1400" dirty="0"/>
              <a:t>(Y,               #</a:t>
            </a:r>
            <a:r>
              <a:rPr lang="zh-CN" altLang="en-US" sz="1400" dirty="0"/>
              <a:t>标签变量数据集</a:t>
            </a:r>
          </a:p>
          <a:p>
            <a:r>
              <a:rPr lang="zh-CN" altLang="en-US" sz="1400" dirty="0"/>
              <a:t>                                   </a:t>
            </a:r>
            <a:r>
              <a:rPr lang="en-US" altLang="zh-CN" sz="1400" dirty="0" err="1"/>
              <a:t>random_state</a:t>
            </a:r>
            <a:r>
              <a:rPr lang="en-US" altLang="zh-CN" sz="1400" dirty="0"/>
              <a:t>=1,  #</a:t>
            </a:r>
            <a:r>
              <a:rPr lang="zh-CN" altLang="en-US" sz="1400" dirty="0"/>
              <a:t>获得可复制的结果</a:t>
            </a:r>
          </a:p>
          <a:p>
            <a:r>
              <a:rPr lang="zh-CN" altLang="en-US" sz="1400" dirty="0"/>
              <a:t>                                   </a:t>
            </a:r>
            <a:r>
              <a:rPr lang="en-US" altLang="zh-CN" sz="1400" dirty="0" err="1"/>
              <a:t>test_size</a:t>
            </a:r>
            <a:r>
              <a:rPr lang="en-US" altLang="zh-CN" sz="1400" dirty="0"/>
              <a:t>=0.25   #</a:t>
            </a:r>
            <a:r>
              <a:rPr lang="zh-CN" altLang="en-US" sz="1400" dirty="0"/>
              <a:t>测试集占比</a:t>
            </a:r>
          </a:p>
          <a:p>
            <a:r>
              <a:rPr lang="zh-CN" altLang="en-US" sz="1400" dirty="0"/>
              <a:t>                                   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36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集成学习程序编写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模型建立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D603CF-BC9D-4614-A3E6-7463C70D97F2}"/>
              </a:ext>
            </a:extLst>
          </p:cNvPr>
          <p:cNvSpPr/>
          <p:nvPr/>
        </p:nvSpPr>
        <p:spPr>
          <a:xfrm>
            <a:off x="1333500" y="1375251"/>
            <a:ext cx="85669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train_result</a:t>
            </a:r>
            <a:r>
              <a:rPr lang="en-US" altLang="zh-CN" sz="1400" dirty="0"/>
              <a:t> = []   #</a:t>
            </a:r>
            <a:r>
              <a:rPr lang="zh-CN" altLang="en-US" sz="1400" dirty="0"/>
              <a:t>存储训练集准确率</a:t>
            </a:r>
          </a:p>
          <a:p>
            <a:r>
              <a:rPr lang="en-US" altLang="zh-CN" sz="1400" dirty="0" err="1"/>
              <a:t>test_result</a:t>
            </a:r>
            <a:r>
              <a:rPr lang="en-US" altLang="zh-CN" sz="1400" dirty="0"/>
              <a:t> = []    #</a:t>
            </a:r>
            <a:r>
              <a:rPr lang="zh-CN" altLang="en-US" sz="1400" dirty="0"/>
              <a:t>存储测试集准确率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range(1,11):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clf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AdaBoostClassifier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n_estimators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 #</a:t>
            </a:r>
            <a:r>
              <a:rPr lang="zh-CN" altLang="en-US" sz="1400" dirty="0"/>
              <a:t>设定子学习器数目</a:t>
            </a:r>
          </a:p>
          <a:p>
            <a:r>
              <a:rPr lang="zh-CN" altLang="en-US" sz="1400" dirty="0"/>
              <a:t>                            </a:t>
            </a:r>
            <a:r>
              <a:rPr lang="en-US" altLang="zh-CN" sz="1400" dirty="0" err="1"/>
              <a:t>random_state</a:t>
            </a:r>
            <a:r>
              <a:rPr lang="en-US" altLang="zh-CN" sz="1400" dirty="0"/>
              <a:t>=1    #</a:t>
            </a:r>
            <a:r>
              <a:rPr lang="zh-CN" altLang="en-US" sz="1400" dirty="0"/>
              <a:t>随机种子，用于获取可复制的结果</a:t>
            </a:r>
          </a:p>
          <a:p>
            <a:r>
              <a:rPr lang="zh-CN" altLang="en-US" sz="1400" dirty="0"/>
              <a:t>                             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# </a:t>
            </a:r>
            <a:r>
              <a:rPr lang="en-US" altLang="zh-CN" sz="1400" dirty="0" err="1"/>
              <a:t>clf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BaggingClassifier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n_estimators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#</a:t>
            </a:r>
            <a:r>
              <a:rPr lang="zh-CN" altLang="en-US" sz="1400" dirty="0"/>
              <a:t>设定子学习器数目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#                         </a:t>
            </a:r>
            <a:r>
              <a:rPr lang="en-US" altLang="zh-CN" sz="1400" dirty="0" err="1"/>
              <a:t>n_jobs</a:t>
            </a:r>
            <a:r>
              <a:rPr lang="en-US" altLang="zh-CN" sz="1400" dirty="0"/>
              <a:t>=-1,      #</a:t>
            </a:r>
            <a:r>
              <a:rPr lang="zh-CN" altLang="en-US" sz="1400" dirty="0"/>
              <a:t>使用所有处理器训练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#                         </a:t>
            </a:r>
            <a:r>
              <a:rPr lang="en-US" altLang="zh-CN" sz="1400" dirty="0" err="1"/>
              <a:t>random_state</a:t>
            </a:r>
            <a:r>
              <a:rPr lang="en-US" altLang="zh-CN" sz="1400" dirty="0"/>
              <a:t>=1  #</a:t>
            </a:r>
            <a:r>
              <a:rPr lang="zh-CN" altLang="en-US" sz="1400" dirty="0"/>
              <a:t>随机种子，用于获取可复制的结果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#                         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clf.fit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X_train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y_train</a:t>
            </a:r>
            <a:r>
              <a:rPr lang="en-US" altLang="zh-CN" sz="1400" dirty="0"/>
              <a:t>)                 #</a:t>
            </a:r>
            <a:r>
              <a:rPr lang="zh-CN" altLang="en-US" sz="1400" dirty="0"/>
              <a:t>模型训练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train_score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clf.score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X_train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y_train</a:t>
            </a:r>
            <a:r>
              <a:rPr lang="en-US" altLang="zh-CN" sz="1400" dirty="0"/>
              <a:t>) #</a:t>
            </a:r>
            <a:r>
              <a:rPr lang="zh-CN" altLang="en-US" sz="1400" dirty="0"/>
              <a:t>训练集准确率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test_score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clf.score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X_test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y_test</a:t>
            </a:r>
            <a:r>
              <a:rPr lang="en-US" altLang="zh-CN" sz="1400" dirty="0"/>
              <a:t>)    #</a:t>
            </a:r>
            <a:r>
              <a:rPr lang="zh-CN" altLang="en-US" sz="1400" dirty="0"/>
              <a:t>测试集准确率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train_result.append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train_score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test_result.append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test_score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print(</a:t>
            </a:r>
            <a:r>
              <a:rPr lang="en-US" altLang="zh-CN" sz="1400" dirty="0" err="1"/>
              <a:t>clf.score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X_test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y_test</a:t>
            </a:r>
            <a:r>
              <a:rPr lang="en-US" altLang="zh-CN" sz="1400" dirty="0"/>
              <a:t>))</a:t>
            </a:r>
          </a:p>
          <a:p>
            <a:r>
              <a:rPr lang="en-US" altLang="zh-CN" sz="1400" dirty="0" err="1"/>
              <a:t>y_pre_train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clf.predict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X_train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y_train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np.array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y_train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y_train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y_train.reshape</a:t>
            </a:r>
            <a:r>
              <a:rPr lang="en-US" altLang="zh-CN" sz="1400" dirty="0"/>
              <a:t>(-1)</a:t>
            </a:r>
          </a:p>
          <a:p>
            <a:r>
              <a:rPr lang="en-US" altLang="zh-CN" sz="1400" dirty="0"/>
              <a:t>print(</a:t>
            </a:r>
            <a:r>
              <a:rPr lang="en-US" altLang="zh-CN" sz="1400" dirty="0" err="1"/>
              <a:t>np.mean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y_pre_train</a:t>
            </a:r>
            <a:r>
              <a:rPr lang="en-US" altLang="zh-CN" sz="1400" dirty="0"/>
              <a:t> == </a:t>
            </a:r>
            <a:r>
              <a:rPr lang="en-US" altLang="zh-CN" sz="1400" dirty="0" err="1"/>
              <a:t>y_train</a:t>
            </a:r>
            <a:r>
              <a:rPr lang="en-US" altLang="zh-CN" sz="1400" dirty="0"/>
              <a:t>))</a:t>
            </a:r>
          </a:p>
          <a:p>
            <a:r>
              <a:rPr lang="en-US" altLang="zh-CN" sz="1400" dirty="0"/>
              <a:t>print(</a:t>
            </a:r>
            <a:r>
              <a:rPr lang="en-US" altLang="zh-CN" sz="1400" dirty="0" err="1"/>
              <a:t>confusion_matrix</a:t>
            </a:r>
            <a:r>
              <a:rPr lang="en-US" altLang="zh-CN" sz="1400" dirty="0"/>
              <a:t>(</a:t>
            </a:r>
            <a:r>
              <a:rPr lang="en-US" altLang="zh-CN" sz="1400" dirty="0" err="1"/>
              <a:t>y_train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y_pre_train</a:t>
            </a:r>
            <a:r>
              <a:rPr lang="en-US" altLang="zh-CN" sz="1400" dirty="0"/>
              <a:t>))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677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集成学习程序编写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结果展示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11/1/2021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7B546D-D75E-49AF-8728-7B7986428BAB}"/>
              </a:ext>
            </a:extLst>
          </p:cNvPr>
          <p:cNvSpPr/>
          <p:nvPr/>
        </p:nvSpPr>
        <p:spPr>
          <a:xfrm>
            <a:off x="400962" y="1767006"/>
            <a:ext cx="84709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#=======</a:t>
            </a:r>
            <a:r>
              <a:rPr lang="zh-CN" altLang="en-US" sz="1400" dirty="0"/>
              <a:t>不同数量基学习器下的模型性能展示</a:t>
            </a:r>
            <a:r>
              <a:rPr lang="en-US" altLang="zh-CN" sz="1400" dirty="0"/>
              <a:t>============</a:t>
            </a:r>
          </a:p>
          <a:p>
            <a:r>
              <a:rPr lang="en-US" altLang="zh-CN" sz="1400" dirty="0"/>
              <a:t>def </a:t>
            </a:r>
            <a:r>
              <a:rPr lang="en-US" altLang="zh-CN" sz="1400" dirty="0" err="1"/>
              <a:t>plot_train_test_score_curve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train_result,test_result</a:t>
            </a:r>
            <a:r>
              <a:rPr lang="en-US" altLang="zh-CN" sz="1400" dirty="0"/>
              <a:t>):</a:t>
            </a:r>
          </a:p>
          <a:p>
            <a:r>
              <a:rPr lang="en-US" altLang="zh-CN" sz="1400" dirty="0"/>
              <a:t>    fig, ax = </a:t>
            </a:r>
            <a:r>
              <a:rPr lang="en-US" altLang="zh-CN" sz="1400" dirty="0" err="1"/>
              <a:t>plt.subplots</a:t>
            </a:r>
            <a:r>
              <a:rPr lang="en-US" altLang="zh-CN" sz="1400" dirty="0"/>
              <a:t>(1, 1, </a:t>
            </a:r>
            <a:r>
              <a:rPr lang="en-US" altLang="zh-CN" sz="1400" dirty="0" err="1"/>
              <a:t>figsize</a:t>
            </a:r>
            <a:r>
              <a:rPr lang="en-US" altLang="zh-CN" sz="1400" dirty="0"/>
              <a:t>=(7, 4))        #</a:t>
            </a:r>
            <a:r>
              <a:rPr lang="zh-CN" altLang="en-US" sz="1400" dirty="0"/>
              <a:t>设置绘图画布大小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x_value</a:t>
            </a:r>
            <a:r>
              <a:rPr lang="en-US" altLang="zh-CN" sz="1400" dirty="0"/>
              <a:t> = list(range(1,11))                         #X</a:t>
            </a:r>
            <a:r>
              <a:rPr lang="zh-CN" altLang="en-US" sz="1400" dirty="0"/>
              <a:t>轴刻度设置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plt.plot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x_value,train_result</a:t>
            </a:r>
            <a:r>
              <a:rPr lang="en-US" altLang="zh-CN" sz="1400" dirty="0"/>
              <a:t>)                      #</a:t>
            </a:r>
            <a:r>
              <a:rPr lang="zh-CN" altLang="en-US" sz="1400" dirty="0"/>
              <a:t>绘制训练集准确率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plt.plot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x_value,test_result</a:t>
            </a:r>
            <a:r>
              <a:rPr lang="en-US" altLang="zh-CN" sz="1400" dirty="0"/>
              <a:t>)                       #</a:t>
            </a:r>
            <a:r>
              <a:rPr lang="zh-CN" altLang="en-US" sz="1400" dirty="0"/>
              <a:t>绘制测试集准确率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plt.legend</a:t>
            </a:r>
            <a:r>
              <a:rPr lang="en-US" altLang="zh-CN" sz="1400" dirty="0"/>
              <a:t>(["Train </a:t>
            </a:r>
            <a:r>
              <a:rPr lang="en-US" altLang="zh-CN" sz="1400" dirty="0" err="1"/>
              <a:t>Result","Test</a:t>
            </a:r>
            <a:r>
              <a:rPr lang="en-US" altLang="zh-CN" sz="1400" dirty="0"/>
              <a:t> Result"])        		  #</a:t>
            </a:r>
            <a:r>
              <a:rPr lang="zh-CN" altLang="en-US" sz="1400" dirty="0"/>
              <a:t>设置</a:t>
            </a:r>
            <a:r>
              <a:rPr lang="en-US" altLang="zh-CN" sz="1400" dirty="0"/>
              <a:t>legend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fontdict</a:t>
            </a:r>
            <a:r>
              <a:rPr lang="en-US" altLang="zh-CN" sz="1400" dirty="0"/>
              <a:t> = {'</a:t>
            </a:r>
            <a:r>
              <a:rPr lang="en-US" altLang="zh-CN" sz="1400" dirty="0" err="1"/>
              <a:t>family':'Microsoft</a:t>
            </a:r>
            <a:r>
              <a:rPr lang="en-US" altLang="zh-CN" sz="1400" dirty="0"/>
              <a:t> YaHei','size':12}   	#</a:t>
            </a:r>
            <a:r>
              <a:rPr lang="zh-CN" altLang="en-US" sz="1400" dirty="0"/>
              <a:t>坐标轴字体格式设置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plt.xlabel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nEstimator</a:t>
            </a:r>
            <a:r>
              <a:rPr lang="en-US" altLang="zh-CN" sz="1400" dirty="0"/>
              <a:t>',</a:t>
            </a:r>
            <a:r>
              <a:rPr lang="en-US" altLang="zh-CN" sz="1400" dirty="0" err="1"/>
              <a:t>fontdict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fontdict</a:t>
            </a:r>
            <a:r>
              <a:rPr lang="en-US" altLang="zh-CN" sz="1400" dirty="0"/>
              <a:t>)         		 #X</a:t>
            </a:r>
            <a:r>
              <a:rPr lang="zh-CN" altLang="en-US" sz="1400" dirty="0"/>
              <a:t>坐标轴标签设置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plt.ylabel</a:t>
            </a:r>
            <a:r>
              <a:rPr lang="en-US" altLang="zh-CN" sz="1400" dirty="0"/>
              <a:t>('Score',</a:t>
            </a:r>
            <a:r>
              <a:rPr lang="en-US" altLang="zh-CN" sz="1400" dirty="0" err="1"/>
              <a:t>fontdict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fontdict</a:t>
            </a:r>
            <a:r>
              <a:rPr lang="en-US" altLang="zh-CN" sz="1400" dirty="0"/>
              <a:t>)              		 #Y</a:t>
            </a:r>
            <a:r>
              <a:rPr lang="zh-CN" altLang="en-US" sz="1400" dirty="0"/>
              <a:t>坐标轴标签设置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x_major_locator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MultipleLocator</a:t>
            </a:r>
            <a:r>
              <a:rPr lang="en-US" altLang="zh-CN" sz="1400" dirty="0"/>
              <a:t>(1)                 		 #X</a:t>
            </a:r>
            <a:r>
              <a:rPr lang="zh-CN" altLang="en-US" sz="1400" dirty="0"/>
              <a:t>轴刻度间隔设置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ax.xaxis.set_major_locator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x_major_locator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y_major_locator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MultipleLocator</a:t>
            </a:r>
            <a:r>
              <a:rPr lang="en-US" altLang="zh-CN" sz="1400" dirty="0"/>
              <a:t>(0.01)               	#Y</a:t>
            </a:r>
            <a:r>
              <a:rPr lang="zh-CN" altLang="en-US" sz="1400" dirty="0"/>
              <a:t>轴刻度间隔设置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ax.yaxis.set_major_locator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y_major_locator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plt.show</a:t>
            </a:r>
            <a:r>
              <a:rPr lang="en-US" altLang="zh-CN" sz="1400" dirty="0"/>
              <a:t>()                                          			#</a:t>
            </a:r>
            <a:r>
              <a:rPr lang="zh-CN" altLang="en-US" sz="1400" dirty="0"/>
              <a:t>图像显示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405BED-758D-4004-8663-692999C36D9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r="5643"/>
          <a:stretch/>
        </p:blipFill>
        <p:spPr bwMode="auto">
          <a:xfrm>
            <a:off x="6750580" y="1827141"/>
            <a:ext cx="5266055" cy="3086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DEF3EE0-A625-489C-9F8F-2299E6E8732A}"/>
              </a:ext>
            </a:extLst>
          </p:cNvPr>
          <p:cNvSpPr/>
          <p:nvPr/>
        </p:nvSpPr>
        <p:spPr>
          <a:xfrm>
            <a:off x="7555589" y="5030737"/>
            <a:ext cx="3639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Adaboost</a:t>
            </a:r>
            <a:r>
              <a:rPr lang="zh-CN" altLang="en-US" sz="1600" dirty="0"/>
              <a:t>随基学习器个数增加性能表现</a:t>
            </a:r>
          </a:p>
        </p:txBody>
      </p:sp>
    </p:spTree>
    <p:extLst>
      <p:ext uri="{BB962C8B-B14F-4D97-AF65-F5344CB8AC3E}">
        <p14:creationId xmlns:p14="http://schemas.microsoft.com/office/powerpoint/2010/main" val="2593020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14231</TotalTime>
  <Words>971</Words>
  <Application>Microsoft Office PowerPoint</Application>
  <PresentationFormat>宽屏</PresentationFormat>
  <Paragraphs>102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Times New Roman</vt:lpstr>
      <vt:lpstr>Retrospect</vt:lpstr>
      <vt:lpstr>集成学习实践 ——Python语言篇</vt:lpstr>
      <vt:lpstr>第三方依赖库安装</vt:lpstr>
      <vt:lpstr>集成学习程序编写-导入所需要的包</vt:lpstr>
      <vt:lpstr>集成学习程序编写-导入数据</vt:lpstr>
      <vt:lpstr>集成学习程序编写-模型建立</vt:lpstr>
      <vt:lpstr>集成学习程序编写-结果展示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eeltan</cp:lastModifiedBy>
  <cp:revision>280</cp:revision>
  <dcterms:created xsi:type="dcterms:W3CDTF">2016-12-05T18:51:00Z</dcterms:created>
  <dcterms:modified xsi:type="dcterms:W3CDTF">2021-11-01T07:55:08Z</dcterms:modified>
</cp:coreProperties>
</file>