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96" r:id="rId4"/>
    <p:sldId id="259" r:id="rId5"/>
    <p:sldId id="294" r:id="rId6"/>
    <p:sldId id="297" r:id="rId7"/>
    <p:sldId id="29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8" autoAdjust="0"/>
    <p:restoredTop sz="91908" autoAdjust="0"/>
  </p:normalViewPr>
  <p:slideViewPr>
    <p:cSldViewPr snapToGrid="0">
      <p:cViewPr varScale="1">
        <p:scale>
          <a:sx n="77" d="100"/>
          <a:sy n="77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689-82C9-4491-8D53-64B69FF03B6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14FF-B8DD-4C86-8A6C-413D8D8D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 will just do a</a:t>
            </a:r>
            <a:r>
              <a:rPr lang="en-US" baseline="0" dirty="0"/>
              <a:t>n overview of this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8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723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723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24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509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3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01B6-A9E1-4C87-B3DF-9FAEB2191447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E021-A22D-4704-A5B5-FE094DC75E2A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B321-BFD9-4DD3-B357-3AD707444D1D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2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2876BF-DBE8-4F3F-9C51-FA391AB908E8}" type="datetime1">
              <a:rPr lang="en-US" altLang="en-US" smtClean="0"/>
              <a:t>11/1/2021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663E8-88FD-4048-9075-AFEE1936E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74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E88C5B-14AA-41D5-A8EE-7998D922D955}" type="datetime1">
              <a:rPr lang="en-US" altLang="en-US" smtClean="0"/>
              <a:t>11/1/2021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5C99B-E222-49FE-9B47-420BE7C3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15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55D5-5E31-4493-869E-273AF56E6A83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3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244155"/>
            <a:ext cx="4937760" cy="50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4155"/>
            <a:ext cx="4937760" cy="50242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B73-2C86-488A-83F6-8668F12E59C3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92795"/>
            <a:ext cx="4937760" cy="4263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92793"/>
            <a:ext cx="4937760" cy="42636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361-83C5-4354-88C9-CCDBF1F6D58A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7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A0E-8A73-4CBE-8357-A8907B7BE568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1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1547-7697-458E-8F6E-4C5A39971040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1FB63-6CD3-43BC-87EC-E40A92877696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99C-C6A4-4DE1-AF40-D4597DE37567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0778"/>
            <a:ext cx="10058400" cy="50604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668ED8-D8EA-48DB-B17C-320A0075102C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181793"/>
            <a:ext cx="10063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7200" dirty="0">
                <a:latin typeface="+mn-lt"/>
                <a:ea typeface="+mn-ea"/>
                <a:cs typeface="+mn-ea"/>
                <a:sym typeface="+mn-lt"/>
              </a:rPr>
              <a:t>聚类实践</a:t>
            </a:r>
            <a:br>
              <a:rPr lang="en-US" altLang="zh-CN" sz="7200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600" dirty="0">
                <a:cs typeface="+mn-ea"/>
                <a:sym typeface="+mn-lt"/>
              </a:rPr>
              <a:t>——Python</a:t>
            </a:r>
            <a:r>
              <a:rPr lang="zh-CN" altLang="en-US" sz="3600" dirty="0">
                <a:cs typeface="+mn-ea"/>
                <a:sym typeface="+mn-lt"/>
              </a:rPr>
              <a:t>语言篇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088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交通大数据分析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2021</a:t>
            </a:r>
            <a:r>
              <a:rPr lang="zh-CN" altLang="en-US" dirty="0">
                <a:latin typeface="+mn-lt"/>
                <a:cs typeface="+mn-ea"/>
                <a:sym typeface="+mn-lt"/>
              </a:rPr>
              <a:t>秋季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马晓磊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33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第三方依赖库安装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11/1/2021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3" y="1278881"/>
            <a:ext cx="10566957" cy="4907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首先需要安装所需的</a:t>
            </a:r>
            <a:r>
              <a:rPr lang="en-US" altLang="zh-CN" sz="1800" b="1" dirty="0" err="1"/>
              <a:t>Scikit</a:t>
            </a:r>
            <a:r>
              <a:rPr lang="en-US" altLang="zh-CN" sz="1800" b="1" dirty="0"/>
              <a:t>-learn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matplotlib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sqlalchem</a:t>
            </a:r>
            <a:r>
              <a:rPr lang="zh-CN" altLang="en-US" sz="1800" dirty="0"/>
              <a:t>第三方包，如果</a:t>
            </a:r>
            <a:r>
              <a:rPr lang="en-US" altLang="zh-CN" sz="1800" dirty="0"/>
              <a:t>pandas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numpy</a:t>
            </a:r>
            <a:r>
              <a:rPr lang="zh-CN" altLang="en-US" sz="1800" dirty="0"/>
              <a:t>没有的话也需要一并安装。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安装成功显示：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B82DDF2-CD32-4AF5-9B0D-8C3C9B6CD2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7287" y="2338759"/>
            <a:ext cx="5917204" cy="308428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B59B708-6FDB-4F91-8658-7881CF357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473" y="2338759"/>
            <a:ext cx="7332064" cy="260572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83706C5-1BB6-44CD-821E-6CE07E72217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396754" y="3429000"/>
            <a:ext cx="6609459" cy="275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聚类程序编写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导入所需要的包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11/1/2021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0D351C-8C46-4543-B181-65F50581AAAC}"/>
              </a:ext>
            </a:extLst>
          </p:cNvPr>
          <p:cNvSpPr/>
          <p:nvPr/>
        </p:nvSpPr>
        <p:spPr>
          <a:xfrm>
            <a:off x="1594981" y="2402095"/>
            <a:ext cx="79623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from </a:t>
            </a:r>
            <a:r>
              <a:rPr lang="en-US" altLang="zh-CN" dirty="0" err="1"/>
              <a:t>sklearn.cluster</a:t>
            </a:r>
            <a:r>
              <a:rPr lang="en-US" altLang="zh-CN" dirty="0"/>
              <a:t> import </a:t>
            </a:r>
            <a:r>
              <a:rPr lang="en-US" altLang="zh-CN" dirty="0" err="1"/>
              <a:t>KMeans,AgglomerativeClustering</a:t>
            </a:r>
            <a:endParaRPr lang="en-US" altLang="zh-CN" dirty="0"/>
          </a:p>
          <a:p>
            <a:r>
              <a:rPr lang="en-US" altLang="zh-CN" dirty="0"/>
              <a:t>import pandas as pd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r>
              <a:rPr lang="en-US" altLang="zh-CN" dirty="0"/>
              <a:t>from  </a:t>
            </a:r>
            <a:r>
              <a:rPr lang="en-US" altLang="zh-CN" dirty="0" err="1"/>
              <a:t>sklearn.preprocessing</a:t>
            </a:r>
            <a:r>
              <a:rPr lang="en-US" altLang="zh-CN" dirty="0"/>
              <a:t> import </a:t>
            </a:r>
            <a:r>
              <a:rPr lang="en-US" altLang="zh-CN" dirty="0" err="1"/>
              <a:t>StandardScaler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sqlalchemy</a:t>
            </a:r>
            <a:r>
              <a:rPr lang="en-US" altLang="zh-CN" dirty="0"/>
              <a:t> import </a:t>
            </a:r>
            <a:r>
              <a:rPr lang="en-US" altLang="zh-CN" dirty="0" err="1"/>
              <a:t>create_engine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13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聚类程序编写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导入数据及处理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11/1/2021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AE205C-FD83-4646-8733-57B5AA8FDECB}"/>
              </a:ext>
            </a:extLst>
          </p:cNvPr>
          <p:cNvSpPr/>
          <p:nvPr/>
        </p:nvSpPr>
        <p:spPr>
          <a:xfrm>
            <a:off x="318761" y="1982450"/>
            <a:ext cx="468927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#</a:t>
            </a:r>
            <a:r>
              <a:rPr lang="zh-CN" altLang="en-US" sz="1400" dirty="0"/>
              <a:t>从数据库中获取所需数据</a:t>
            </a:r>
          </a:p>
          <a:p>
            <a:r>
              <a:rPr lang="en-US" altLang="zh-CN" sz="1400" dirty="0"/>
              <a:t>engine = </a:t>
            </a:r>
            <a:r>
              <a:rPr lang="en-US" altLang="zh-CN" sz="1400" dirty="0" err="1"/>
              <a:t>create_engine</a:t>
            </a:r>
            <a:r>
              <a:rPr lang="en-US" altLang="zh-CN" sz="1400" dirty="0"/>
              <a:t>('postgresql+psycopg2'+'://' +</a:t>
            </a:r>
          </a:p>
          <a:p>
            <a:r>
              <a:rPr lang="en-US" altLang="zh-CN" sz="1400" dirty="0"/>
              <a:t>                      '</a:t>
            </a:r>
            <a:r>
              <a:rPr lang="en-US" altLang="zh-CN" sz="1400" dirty="0" err="1"/>
              <a:t>ACME_Lab</a:t>
            </a:r>
            <a:r>
              <a:rPr lang="en-US" altLang="zh-CN" sz="1400" dirty="0"/>
              <a:t>' +':' +</a:t>
            </a:r>
          </a:p>
          <a:p>
            <a:r>
              <a:rPr lang="en-US" altLang="zh-CN" sz="1400" dirty="0"/>
              <a:t>                      '********' + "@" +</a:t>
            </a:r>
          </a:p>
          <a:p>
            <a:r>
              <a:rPr lang="en-US" altLang="zh-CN" sz="1400" dirty="0"/>
              <a:t>                      'localhost' + ':' +</a:t>
            </a:r>
          </a:p>
          <a:p>
            <a:r>
              <a:rPr lang="en-US" altLang="zh-CN" sz="1400" dirty="0"/>
              <a:t>                      '5432' + '/' +</a:t>
            </a:r>
          </a:p>
          <a:p>
            <a:r>
              <a:rPr lang="en-US" altLang="zh-CN" sz="1400" dirty="0"/>
              <a:t>                      'Transportation Big Data'</a:t>
            </a:r>
          </a:p>
          <a:p>
            <a:endParaRPr lang="en-US" altLang="zh-CN" sz="1400" dirty="0"/>
          </a:p>
          <a:p>
            <a:r>
              <a:rPr lang="en-US" altLang="zh-CN" sz="1400" dirty="0"/>
              <a:t>)</a:t>
            </a:r>
          </a:p>
          <a:p>
            <a:r>
              <a:rPr lang="en-US" altLang="zh-CN" sz="1400" dirty="0" err="1"/>
              <a:t>data_or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pd.read_sql</a:t>
            </a:r>
            <a:r>
              <a:rPr lang="en-US" altLang="zh-CN" sz="1400" dirty="0"/>
              <a:t>('SELECT * FROM g205_6',con=engine)</a:t>
            </a:r>
          </a:p>
          <a:p>
            <a:endParaRPr lang="en-US" altLang="zh-CN" sz="1400" dirty="0"/>
          </a:p>
          <a:p>
            <a:r>
              <a:rPr lang="en-US" altLang="zh-CN" sz="1400" dirty="0"/>
              <a:t>#</a:t>
            </a:r>
            <a:r>
              <a:rPr lang="zh-CN" altLang="en-US" sz="1400" dirty="0"/>
              <a:t>获取上层方向数据</a:t>
            </a:r>
            <a:r>
              <a:rPr lang="en-US" altLang="zh-CN" sz="1400" dirty="0"/>
              <a:t>:S</a:t>
            </a:r>
            <a:r>
              <a:rPr lang="zh-CN" altLang="en-US" sz="1400" dirty="0"/>
              <a:t>表示上层，</a:t>
            </a:r>
            <a:r>
              <a:rPr lang="en-US" altLang="zh-CN" sz="1400" dirty="0"/>
              <a:t>X</a:t>
            </a:r>
            <a:r>
              <a:rPr lang="zh-CN" altLang="en-US" sz="1400" dirty="0"/>
              <a:t>表示下层</a:t>
            </a:r>
          </a:p>
          <a:p>
            <a:r>
              <a:rPr lang="en-US" altLang="zh-CN" sz="1400" dirty="0"/>
              <a:t>data = </a:t>
            </a:r>
            <a:r>
              <a:rPr lang="en-US" altLang="zh-CN" sz="1400" dirty="0" err="1"/>
              <a:t>data_or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data_or</a:t>
            </a:r>
            <a:r>
              <a:rPr lang="en-US" altLang="zh-CN" sz="1400" dirty="0"/>
              <a:t>['XSFX']=='X'].</a:t>
            </a:r>
            <a:r>
              <a:rPr lang="en-US" altLang="zh-CN" sz="1400" dirty="0" err="1"/>
              <a:t>reset_index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FA7EBC-D40E-4E3A-A28D-E1547DB17908}"/>
              </a:ext>
            </a:extLst>
          </p:cNvPr>
          <p:cNvSpPr/>
          <p:nvPr/>
        </p:nvSpPr>
        <p:spPr>
          <a:xfrm>
            <a:off x="5299821" y="1122809"/>
            <a:ext cx="80467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#===========</a:t>
            </a:r>
            <a:r>
              <a:rPr lang="zh-CN" altLang="en-US" sz="1400" dirty="0"/>
              <a:t>获取跟车百分比和平均车头间距数据</a:t>
            </a:r>
            <a:r>
              <a:rPr lang="en-US" altLang="zh-CN" sz="1400" dirty="0"/>
              <a:t>=========</a:t>
            </a:r>
          </a:p>
          <a:p>
            <a:r>
              <a:rPr lang="en-US" altLang="zh-CN" sz="1400" dirty="0" err="1"/>
              <a:t>SJZYL_all</a:t>
            </a:r>
            <a:r>
              <a:rPr lang="en-US" altLang="zh-CN" sz="1400" dirty="0"/>
              <a:t> = []  #</a:t>
            </a:r>
            <a:r>
              <a:rPr lang="zh-CN" altLang="en-US" sz="1400" dirty="0"/>
              <a:t>用于存储最终时间占有率数据</a:t>
            </a:r>
          </a:p>
          <a:p>
            <a:r>
              <a:rPr lang="en-US" altLang="zh-CN" sz="1400" dirty="0" err="1"/>
              <a:t>PJCTJJ_all</a:t>
            </a:r>
            <a:r>
              <a:rPr lang="en-US" altLang="zh-CN" sz="1400" dirty="0"/>
              <a:t> = [] #</a:t>
            </a:r>
            <a:r>
              <a:rPr lang="zh-CN" altLang="en-US" sz="1400" dirty="0"/>
              <a:t>用于存储最终平均车头间距数据</a:t>
            </a:r>
          </a:p>
          <a:p>
            <a:r>
              <a:rPr lang="en-US" altLang="zh-CN" sz="1400" dirty="0"/>
              <a:t>for d in range(1,31):               #</a:t>
            </a:r>
            <a:r>
              <a:rPr lang="zh-CN" altLang="en-US" sz="1400" dirty="0"/>
              <a:t>条件筛选：日期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 err="1"/>
              <a:t>date_str</a:t>
            </a:r>
            <a:r>
              <a:rPr lang="en-US" altLang="zh-CN" sz="1400" dirty="0"/>
              <a:t> = str(d)+'-Jun-21'</a:t>
            </a:r>
          </a:p>
          <a:p>
            <a:r>
              <a:rPr lang="en-US" altLang="zh-CN" sz="1400" dirty="0"/>
              <a:t>    for h in range(1,25):           #</a:t>
            </a:r>
            <a:r>
              <a:rPr lang="zh-CN" altLang="en-US" sz="1400" dirty="0"/>
              <a:t>条件筛选：小时</a:t>
            </a:r>
          </a:p>
          <a:p>
            <a:r>
              <a:rPr lang="zh-CN" altLang="en-US" sz="1400" dirty="0"/>
              <a:t>        </a:t>
            </a:r>
            <a:r>
              <a:rPr lang="en-US" altLang="zh-CN" sz="1400" dirty="0" err="1"/>
              <a:t>temp_list_speed</a:t>
            </a:r>
            <a:r>
              <a:rPr lang="en-US" altLang="zh-CN" sz="1400" dirty="0"/>
              <a:t> = []</a:t>
            </a:r>
          </a:p>
          <a:p>
            <a:r>
              <a:rPr lang="en-US" altLang="zh-CN" sz="1400" dirty="0"/>
              <a:t>        for s in range(0,60,5):     #</a:t>
            </a:r>
            <a:r>
              <a:rPr lang="zh-CN" altLang="en-US" sz="1400" dirty="0"/>
              <a:t>条件筛选：分钟时段</a:t>
            </a:r>
          </a:p>
          <a:p>
            <a:r>
              <a:rPr lang="zh-CN" altLang="en-US" sz="1400" dirty="0"/>
              <a:t>            </a:t>
            </a:r>
            <a:r>
              <a:rPr lang="en-US" altLang="zh-CN" sz="1400" dirty="0"/>
              <a:t>#</a:t>
            </a:r>
            <a:r>
              <a:rPr lang="zh-CN" altLang="en-US" sz="1400" dirty="0"/>
              <a:t>筛选满足条件的时间占有率数据</a:t>
            </a:r>
          </a:p>
          <a:p>
            <a:r>
              <a:rPr lang="zh-CN" altLang="en-US" sz="1400" dirty="0"/>
              <a:t>            </a:t>
            </a:r>
            <a:r>
              <a:rPr lang="en-US" altLang="zh-CN" sz="1400" dirty="0" err="1"/>
              <a:t>SJZYL_temp</a:t>
            </a:r>
            <a:r>
              <a:rPr lang="en-US" altLang="zh-CN" sz="1400" dirty="0"/>
              <a:t> = data[(data['GCRQ'] == </a:t>
            </a:r>
            <a:r>
              <a:rPr lang="en-US" altLang="zh-CN" sz="1400" dirty="0" err="1"/>
              <a:t>date_str</a:t>
            </a:r>
            <a:r>
              <a:rPr lang="en-US" altLang="zh-CN" sz="1400" dirty="0"/>
              <a:t>) &amp; (data['HOUR'] == h) &amp;</a:t>
            </a:r>
          </a:p>
          <a:p>
            <a:r>
              <a:rPr lang="en-US" altLang="zh-CN" sz="1400" dirty="0"/>
              <a:t>                              (data['MINUTE'] == s)].loc[:,'SJZYL']</a:t>
            </a:r>
          </a:p>
          <a:p>
            <a:r>
              <a:rPr lang="en-US" altLang="zh-CN" sz="1400" dirty="0"/>
              <a:t>            # </a:t>
            </a:r>
            <a:r>
              <a:rPr lang="zh-CN" altLang="en-US" sz="1400" dirty="0"/>
              <a:t>筛选满足条件的平均车头间距数据</a:t>
            </a:r>
          </a:p>
          <a:p>
            <a:r>
              <a:rPr lang="zh-CN" altLang="en-US" sz="1400" dirty="0"/>
              <a:t>            </a:t>
            </a:r>
            <a:r>
              <a:rPr lang="en-US" altLang="zh-CN" sz="1400" dirty="0" err="1"/>
              <a:t>PJCTJJ_temp</a:t>
            </a:r>
            <a:r>
              <a:rPr lang="en-US" altLang="zh-CN" sz="1400" dirty="0"/>
              <a:t> =data[(data['GCRQ'] == </a:t>
            </a:r>
            <a:r>
              <a:rPr lang="en-US" altLang="zh-CN" sz="1400" dirty="0" err="1"/>
              <a:t>date_str</a:t>
            </a:r>
            <a:r>
              <a:rPr lang="en-US" altLang="zh-CN" sz="1400" dirty="0"/>
              <a:t>) &amp; (data['HOUR'] == h) &amp;</a:t>
            </a:r>
          </a:p>
          <a:p>
            <a:r>
              <a:rPr lang="en-US" altLang="zh-CN" sz="1400" dirty="0"/>
              <a:t>                              (data['MINUTE'] == s)].loc[:, 'PJCTJJ']</a:t>
            </a:r>
          </a:p>
          <a:p>
            <a:r>
              <a:rPr lang="en-US" altLang="zh-CN" sz="1400" dirty="0"/>
              <a:t>            #</a:t>
            </a:r>
            <a:r>
              <a:rPr lang="zh-CN" altLang="en-US" sz="1400" dirty="0"/>
              <a:t>判断是否有含</a:t>
            </a:r>
            <a:r>
              <a:rPr lang="en-US" altLang="zh-CN" sz="1400" dirty="0"/>
              <a:t>0</a:t>
            </a:r>
            <a:r>
              <a:rPr lang="zh-CN" altLang="en-US" sz="1400" dirty="0"/>
              <a:t>的数据</a:t>
            </a:r>
          </a:p>
          <a:p>
            <a:r>
              <a:rPr lang="zh-CN" altLang="en-US" sz="1400" dirty="0"/>
              <a:t>            </a:t>
            </a:r>
            <a:r>
              <a:rPr lang="en-US" altLang="zh-CN" sz="1400" dirty="0"/>
              <a:t>if </a:t>
            </a:r>
            <a:r>
              <a:rPr lang="en-US" altLang="zh-CN" sz="1400" dirty="0" err="1"/>
              <a:t>pd.isnull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np.mean</a:t>
            </a:r>
            <a:r>
              <a:rPr lang="en-US" altLang="zh-CN" sz="1400" dirty="0"/>
              <a:t>(list(filter((0).__ne__, </a:t>
            </a:r>
            <a:r>
              <a:rPr lang="en-US" altLang="zh-CN" sz="1400" dirty="0" err="1"/>
              <a:t>PJCTJJ_temp</a:t>
            </a:r>
            <a:r>
              <a:rPr lang="en-US" altLang="zh-CN" sz="1400" dirty="0"/>
              <a:t>)))) or \</a:t>
            </a:r>
          </a:p>
          <a:p>
            <a:r>
              <a:rPr lang="en-US" altLang="zh-CN" sz="1400" dirty="0"/>
              <a:t>                    </a:t>
            </a:r>
            <a:r>
              <a:rPr lang="en-US" altLang="zh-CN" sz="1400" dirty="0" err="1"/>
              <a:t>pd.isnull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np.mean</a:t>
            </a:r>
            <a:r>
              <a:rPr lang="en-US" altLang="zh-CN" sz="1400" dirty="0"/>
              <a:t>(list(filter((0).__ne__, </a:t>
            </a:r>
            <a:r>
              <a:rPr lang="en-US" altLang="zh-CN" sz="1400" dirty="0" err="1"/>
              <a:t>SJZYL_temp</a:t>
            </a:r>
            <a:r>
              <a:rPr lang="en-US" altLang="zh-CN" sz="1400" dirty="0"/>
              <a:t>)))):</a:t>
            </a:r>
          </a:p>
          <a:p>
            <a:r>
              <a:rPr lang="en-US" altLang="zh-CN" sz="1400" dirty="0"/>
              <a:t>                continue</a:t>
            </a:r>
          </a:p>
          <a:p>
            <a:r>
              <a:rPr lang="en-US" altLang="zh-CN" sz="1400" dirty="0"/>
              <a:t>            else: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err="1"/>
              <a:t>PJCTJJ_all.append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np.mean</a:t>
            </a:r>
            <a:r>
              <a:rPr lang="en-US" altLang="zh-CN" sz="1400" dirty="0"/>
              <a:t>(list(filter((0).__ne__, </a:t>
            </a:r>
            <a:r>
              <a:rPr lang="en-US" altLang="zh-CN" sz="1400" dirty="0" err="1"/>
              <a:t>PJCTJJ_temp</a:t>
            </a:r>
            <a:r>
              <a:rPr lang="en-US" altLang="zh-CN" sz="1400" dirty="0"/>
              <a:t>))))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err="1"/>
              <a:t>SJZYL_all.append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np.mean</a:t>
            </a:r>
            <a:r>
              <a:rPr lang="en-US" altLang="zh-CN" sz="1400" dirty="0"/>
              <a:t>(list(filter((0).__ne__, </a:t>
            </a:r>
            <a:r>
              <a:rPr lang="en-US" altLang="zh-CN" sz="1400" dirty="0" err="1"/>
              <a:t>SJZYL_temp</a:t>
            </a:r>
            <a:r>
              <a:rPr lang="en-US" altLang="zh-CN" sz="1400" dirty="0"/>
              <a:t>))))</a:t>
            </a:r>
          </a:p>
          <a:p>
            <a:r>
              <a:rPr lang="en-US" altLang="zh-CN" sz="1400" dirty="0"/>
              <a:t>PJCTJJ = </a:t>
            </a:r>
            <a:r>
              <a:rPr lang="en-US" altLang="zh-CN" sz="1400" dirty="0" err="1"/>
              <a:t>pd.Series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PJCTJJ_all,name</a:t>
            </a:r>
            <a:r>
              <a:rPr lang="en-US" altLang="zh-CN" sz="1400" dirty="0"/>
              <a:t>='PJCTJJ')</a:t>
            </a:r>
          </a:p>
          <a:p>
            <a:r>
              <a:rPr lang="en-US" altLang="zh-CN" sz="1400" dirty="0"/>
              <a:t>SJZYL = </a:t>
            </a:r>
            <a:r>
              <a:rPr lang="en-US" altLang="zh-CN" sz="1400" dirty="0" err="1"/>
              <a:t>pd.Series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SJZYL_all,name</a:t>
            </a:r>
            <a:r>
              <a:rPr lang="en-US" altLang="zh-CN" sz="1400" dirty="0"/>
              <a:t>='SJZYL')</a:t>
            </a:r>
          </a:p>
          <a:p>
            <a:r>
              <a:rPr lang="en-US" altLang="zh-CN" sz="1400" dirty="0"/>
              <a:t>result = </a:t>
            </a:r>
            <a:r>
              <a:rPr lang="en-US" altLang="zh-CN" sz="1400" dirty="0" err="1"/>
              <a:t>pd.concat</a:t>
            </a:r>
            <a:r>
              <a:rPr lang="en-US" altLang="zh-CN" sz="1400" dirty="0"/>
              <a:t>([PJCTJJ,SJZYL],axis=1)  #</a:t>
            </a:r>
            <a:r>
              <a:rPr lang="zh-CN" altLang="en-US" sz="1400" dirty="0"/>
              <a:t>将获取的数据组合成新的数据框</a:t>
            </a:r>
          </a:p>
        </p:txBody>
      </p:sp>
    </p:spTree>
    <p:extLst>
      <p:ext uri="{BB962C8B-B14F-4D97-AF65-F5344CB8AC3E}">
        <p14:creationId xmlns:p14="http://schemas.microsoft.com/office/powerpoint/2010/main" val="334679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0B962B0-41B5-494C-B3D2-C2DA31CC394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" t="6769" r="6200"/>
          <a:stretch/>
        </p:blipFill>
        <p:spPr bwMode="auto">
          <a:xfrm>
            <a:off x="6665099" y="2667864"/>
            <a:ext cx="5266055" cy="35172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聚类程序编写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聚类数目确定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11/1/2021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5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86FC5-F2D5-4BF0-8695-8F34C9FDF8EC}"/>
              </a:ext>
            </a:extLst>
          </p:cNvPr>
          <p:cNvSpPr/>
          <p:nvPr/>
        </p:nvSpPr>
        <p:spPr>
          <a:xfrm>
            <a:off x="542794" y="1601035"/>
            <a:ext cx="71857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#====</a:t>
            </a:r>
            <a:r>
              <a:rPr lang="zh-CN" altLang="en-US" sz="1400" dirty="0"/>
              <a:t>依次创建不同聚类数目的模型并保存每个模型的</a:t>
            </a:r>
            <a:r>
              <a:rPr lang="en-US" altLang="zh-CN" sz="1400" dirty="0"/>
              <a:t>SSE====</a:t>
            </a:r>
          </a:p>
          <a:p>
            <a:r>
              <a:rPr lang="en-US" altLang="zh-CN" sz="1400" dirty="0" err="1"/>
              <a:t>SSE_list</a:t>
            </a:r>
            <a:r>
              <a:rPr lang="en-US" altLang="zh-CN" sz="1400" dirty="0"/>
              <a:t> = [ ]</a:t>
            </a:r>
          </a:p>
          <a:p>
            <a:r>
              <a:rPr lang="en-US" altLang="zh-CN" sz="1400" dirty="0"/>
              <a:t>K = range(1, 11)                    #</a:t>
            </a:r>
            <a:r>
              <a:rPr lang="zh-CN" altLang="en-US" sz="1400" dirty="0"/>
              <a:t>设置拟聚类数目</a:t>
            </a:r>
          </a:p>
          <a:p>
            <a:r>
              <a:rPr lang="en-US" altLang="zh-CN" sz="1400" dirty="0"/>
              <a:t>for k in range(1,11):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km_model</a:t>
            </a:r>
            <a:r>
              <a:rPr lang="en-US" altLang="zh-CN" sz="1400" dirty="0"/>
              <a:t>=</a:t>
            </a:r>
            <a:r>
              <a:rPr lang="en-US" altLang="zh-CN" sz="1400" dirty="0" err="1"/>
              <a:t>KMeans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n_clusters</a:t>
            </a:r>
            <a:r>
              <a:rPr lang="en-US" altLang="zh-CN" sz="1400" dirty="0"/>
              <a:t>=k)   #</a:t>
            </a:r>
            <a:r>
              <a:rPr lang="zh-CN" altLang="en-US" sz="1400" dirty="0"/>
              <a:t>分别建立不同聚类数目下的</a:t>
            </a:r>
            <a:r>
              <a:rPr lang="en-US" altLang="zh-CN" sz="1400" dirty="0" err="1"/>
              <a:t>Kmeans</a:t>
            </a:r>
            <a:r>
              <a:rPr lang="zh-CN" altLang="en-US" sz="1400" dirty="0"/>
              <a:t>模型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 err="1"/>
              <a:t>km_model.fit</a:t>
            </a:r>
            <a:r>
              <a:rPr lang="en-US" altLang="zh-CN" sz="1400" dirty="0"/>
              <a:t>(result)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SSE_list.append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km_model.inertia</a:t>
            </a:r>
            <a:r>
              <a:rPr lang="en-US" altLang="zh-CN" sz="1400" dirty="0"/>
              <a:t>_)   #</a:t>
            </a:r>
            <a:r>
              <a:rPr lang="zh-CN" altLang="en-US" sz="1400" dirty="0"/>
              <a:t>将模型的误差平方和存入列表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print(</a:t>
            </a:r>
            <a:r>
              <a:rPr lang="en-US" altLang="zh-CN" sz="1400" dirty="0" err="1"/>
              <a:t>SSE_list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/>
              <a:t>#</a:t>
            </a:r>
            <a:r>
              <a:rPr lang="zh-CN" altLang="en-US" sz="1400" dirty="0"/>
              <a:t>绘制聚类数目与</a:t>
            </a:r>
            <a:r>
              <a:rPr lang="en-US" altLang="zh-CN" sz="1400" dirty="0"/>
              <a:t>SSE</a:t>
            </a:r>
            <a:r>
              <a:rPr lang="zh-CN" altLang="en-US" sz="1400" dirty="0"/>
              <a:t>的关系曲线</a:t>
            </a:r>
          </a:p>
          <a:p>
            <a:r>
              <a:rPr lang="en-US" altLang="zh-CN" sz="1400" dirty="0" err="1"/>
              <a:t>plt.figure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 err="1"/>
              <a:t>plt.plot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np.array</a:t>
            </a:r>
            <a:r>
              <a:rPr lang="en-US" altLang="zh-CN" sz="1400" dirty="0"/>
              <a:t>(K), </a:t>
            </a:r>
            <a:r>
              <a:rPr lang="en-US" altLang="zh-CN" sz="1400" dirty="0" err="1"/>
              <a:t>SSE_list</a:t>
            </a:r>
            <a:r>
              <a:rPr lang="en-US" altLang="zh-CN" sz="1400" dirty="0"/>
              <a:t>, 'bx-')</a:t>
            </a:r>
          </a:p>
          <a:p>
            <a:r>
              <a:rPr lang="en-US" altLang="zh-CN" sz="1400" dirty="0" err="1"/>
              <a:t>plt.rcParams</a:t>
            </a:r>
            <a:r>
              <a:rPr lang="en-US" altLang="zh-CN" sz="1400" dirty="0"/>
              <a:t>['</a:t>
            </a:r>
            <a:r>
              <a:rPr lang="en-US" altLang="zh-CN" sz="1400" dirty="0" err="1"/>
              <a:t>figure.figsize</a:t>
            </a:r>
            <a:r>
              <a:rPr lang="en-US" altLang="zh-CN" sz="1400" dirty="0"/>
              <a:t>'] = [12,8]</a:t>
            </a:r>
          </a:p>
          <a:p>
            <a:r>
              <a:rPr lang="en-US" altLang="zh-CN" sz="1400" dirty="0" err="1"/>
              <a:t>plt.xlabel</a:t>
            </a:r>
            <a:r>
              <a:rPr lang="en-US" altLang="zh-CN" sz="1400" dirty="0"/>
              <a:t>('K',</a:t>
            </a:r>
            <a:r>
              <a:rPr lang="en-US" altLang="zh-CN" sz="1400" dirty="0" err="1"/>
              <a:t>fontsize</a:t>
            </a:r>
            <a:r>
              <a:rPr lang="en-US" altLang="zh-CN" sz="1400" dirty="0"/>
              <a:t>=15)</a:t>
            </a:r>
          </a:p>
          <a:p>
            <a:r>
              <a:rPr lang="en-US" altLang="zh-CN" sz="1400" dirty="0" err="1"/>
              <a:t>plt.ylabel</a:t>
            </a:r>
            <a:r>
              <a:rPr lang="en-US" altLang="zh-CN" sz="1400" dirty="0"/>
              <a:t>('SSE',</a:t>
            </a:r>
            <a:r>
              <a:rPr lang="en-US" altLang="zh-CN" sz="1400" dirty="0" err="1"/>
              <a:t>fontsize</a:t>
            </a:r>
            <a:r>
              <a:rPr lang="en-US" altLang="zh-CN" sz="1400" dirty="0"/>
              <a:t>=15)</a:t>
            </a:r>
          </a:p>
          <a:p>
            <a:r>
              <a:rPr lang="en-US" altLang="zh-CN" sz="1400" dirty="0" err="1"/>
              <a:t>plt.xticks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fontsize</a:t>
            </a:r>
            <a:r>
              <a:rPr lang="en-US" altLang="zh-CN" sz="1400" dirty="0"/>
              <a:t>=14)</a:t>
            </a:r>
          </a:p>
          <a:p>
            <a:r>
              <a:rPr lang="en-US" altLang="zh-CN" sz="1400" dirty="0" err="1"/>
              <a:t>plt.yticks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fontsize</a:t>
            </a:r>
            <a:r>
              <a:rPr lang="en-US" altLang="zh-CN" sz="1400" dirty="0"/>
              <a:t>=14)</a:t>
            </a:r>
          </a:p>
          <a:p>
            <a:r>
              <a:rPr lang="en-US" altLang="zh-CN" sz="1400" dirty="0" err="1"/>
              <a:t>plt.show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677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聚类程序编写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模型建立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11/1/2021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6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FAA2E4-0A53-4DD7-B6E3-6753ABD498ED}"/>
              </a:ext>
            </a:extLst>
          </p:cNvPr>
          <p:cNvSpPr/>
          <p:nvPr/>
        </p:nvSpPr>
        <p:spPr>
          <a:xfrm>
            <a:off x="1415442" y="1653437"/>
            <a:ext cx="67929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#===============</a:t>
            </a:r>
            <a:r>
              <a:rPr lang="zh-CN" altLang="en-US" sz="1600" dirty="0"/>
              <a:t>数据标准化</a:t>
            </a:r>
            <a:r>
              <a:rPr lang="en-US" altLang="zh-CN" sz="1600" dirty="0"/>
              <a:t>===========</a:t>
            </a:r>
          </a:p>
          <a:p>
            <a:r>
              <a:rPr lang="en-US" altLang="zh-CN" sz="1600" dirty="0"/>
              <a:t>scaler = </a:t>
            </a:r>
            <a:r>
              <a:rPr lang="en-US" altLang="zh-CN" sz="1600" dirty="0" err="1"/>
              <a:t>StandardScaler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 err="1"/>
              <a:t>scaler.fit</a:t>
            </a:r>
            <a:r>
              <a:rPr lang="en-US" altLang="zh-CN" sz="1600" dirty="0"/>
              <a:t>(result)</a:t>
            </a:r>
          </a:p>
          <a:p>
            <a:r>
              <a:rPr lang="en-US" altLang="zh-CN" sz="1600" dirty="0" err="1"/>
              <a:t>result_nor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scaler.transform</a:t>
            </a:r>
            <a:r>
              <a:rPr lang="en-US" altLang="zh-CN" sz="1600" dirty="0"/>
              <a:t>(result)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#===========</a:t>
            </a:r>
            <a:r>
              <a:rPr lang="zh-CN" altLang="en-US" sz="1600" dirty="0"/>
              <a:t>模型建立及标签获取</a:t>
            </a:r>
            <a:r>
              <a:rPr lang="en-US" altLang="zh-CN" sz="1600" dirty="0"/>
              <a:t>=======</a:t>
            </a:r>
          </a:p>
          <a:p>
            <a:r>
              <a:rPr lang="en-US" altLang="zh-CN" sz="1600" dirty="0"/>
              <a:t>model = </a:t>
            </a:r>
            <a:r>
              <a:rPr lang="en-US" altLang="zh-CN" sz="1600" dirty="0" err="1"/>
              <a:t>KMeans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n_clusters</a:t>
            </a:r>
            <a:r>
              <a:rPr lang="en-US" altLang="zh-CN" sz="1600" dirty="0"/>
              <a:t>=3, </a:t>
            </a:r>
            <a:r>
              <a:rPr lang="en-US" altLang="zh-CN" sz="1600" dirty="0" err="1"/>
              <a:t>random_state</a:t>
            </a:r>
            <a:r>
              <a:rPr lang="en-US" altLang="zh-CN" sz="1600" dirty="0"/>
              <a:t>=1)    #</a:t>
            </a:r>
            <a:r>
              <a:rPr lang="zh-CN" altLang="en-US" sz="1600" dirty="0"/>
              <a:t>建立</a:t>
            </a:r>
            <a:r>
              <a:rPr lang="en-US" altLang="zh-CN" sz="1600" dirty="0"/>
              <a:t>K-means</a:t>
            </a:r>
            <a:r>
              <a:rPr lang="zh-CN" altLang="en-US" sz="1600" dirty="0"/>
              <a:t>模型</a:t>
            </a:r>
          </a:p>
          <a:p>
            <a:r>
              <a:rPr lang="en-US" altLang="zh-CN" sz="1600" dirty="0"/>
              <a:t>#model = </a:t>
            </a:r>
            <a:r>
              <a:rPr lang="en-US" altLang="zh-CN" sz="1600" dirty="0" err="1"/>
              <a:t>AgglomerativeClustering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n_clusters</a:t>
            </a:r>
            <a:r>
              <a:rPr lang="en-US" altLang="zh-CN" sz="1600" dirty="0"/>
              <a:t>=3)  #</a:t>
            </a:r>
            <a:r>
              <a:rPr lang="zh-CN" altLang="en-US" sz="1600" dirty="0"/>
              <a:t>建立层次聚类模型</a:t>
            </a:r>
          </a:p>
          <a:p>
            <a:r>
              <a:rPr lang="en-US" altLang="zh-CN" sz="1600" dirty="0" err="1"/>
              <a:t>y_pred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model.fit_predict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result_nor</a:t>
            </a:r>
            <a:r>
              <a:rPr lang="en-US" altLang="zh-CN" sz="1600" dirty="0"/>
              <a:t>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#==========</a:t>
            </a:r>
            <a:r>
              <a:rPr lang="zh-CN" altLang="en-US" sz="1600" dirty="0"/>
              <a:t>原始数据及标签合并</a:t>
            </a:r>
            <a:r>
              <a:rPr lang="en-US" altLang="zh-CN" sz="1600" dirty="0"/>
              <a:t>=========</a:t>
            </a:r>
          </a:p>
          <a:p>
            <a:r>
              <a:rPr lang="en-US" altLang="zh-CN" sz="1600" dirty="0" err="1"/>
              <a:t>cluster_output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pd.concat</a:t>
            </a:r>
            <a:r>
              <a:rPr lang="en-US" altLang="zh-CN" sz="1600" dirty="0"/>
              <a:t>((result,     #</a:t>
            </a:r>
            <a:r>
              <a:rPr lang="zh-CN" altLang="en-US" sz="1600" dirty="0"/>
              <a:t>愿式数据</a:t>
            </a:r>
          </a:p>
          <a:p>
            <a:r>
              <a:rPr lang="zh-CN" altLang="en-US" sz="1600" dirty="0"/>
              <a:t>                           </a:t>
            </a:r>
            <a:r>
              <a:rPr lang="en-US" altLang="zh-CN" sz="1600" dirty="0" err="1"/>
              <a:t>pd.DataFrame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y_pred,columns</a:t>
            </a:r>
            <a:r>
              <a:rPr lang="en-US" altLang="zh-CN" sz="1600" dirty="0"/>
              <a:t>=['labels'])),    #</a:t>
            </a:r>
            <a:r>
              <a:rPr lang="zh-CN" altLang="en-US" sz="1600" dirty="0"/>
              <a:t>标签数据</a:t>
            </a:r>
          </a:p>
          <a:p>
            <a:r>
              <a:rPr lang="zh-CN" altLang="en-US" sz="1600" dirty="0"/>
              <a:t>                           </a:t>
            </a:r>
            <a:r>
              <a:rPr lang="en-US" altLang="zh-CN" sz="1600" dirty="0"/>
              <a:t>axis=1       #</a:t>
            </a:r>
            <a:r>
              <a:rPr lang="zh-CN" altLang="en-US" sz="1600" dirty="0"/>
              <a:t>按列合并</a:t>
            </a:r>
          </a:p>
          <a:p>
            <a:r>
              <a:rPr lang="zh-CN" altLang="en-US" sz="1600" dirty="0"/>
              <a:t>                           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8933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聚类程序编写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结果展示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11/1/2021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7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76A1D9-0887-4DEB-95A7-EECCBA445970}"/>
              </a:ext>
            </a:extLst>
          </p:cNvPr>
          <p:cNvSpPr/>
          <p:nvPr/>
        </p:nvSpPr>
        <p:spPr>
          <a:xfrm>
            <a:off x="521551" y="178061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#==========</a:t>
            </a:r>
            <a:r>
              <a:rPr lang="zh-CN" altLang="en-US" sz="1400" dirty="0"/>
              <a:t>最终聚类结果展示</a:t>
            </a:r>
            <a:r>
              <a:rPr lang="en-US" altLang="zh-CN" sz="1400" dirty="0"/>
              <a:t>===========</a:t>
            </a:r>
          </a:p>
          <a:p>
            <a:r>
              <a:rPr lang="en-US" altLang="zh-CN" sz="1400" dirty="0" err="1"/>
              <a:t>plt.scatter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cluster_output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cluster_output</a:t>
            </a:r>
            <a:r>
              <a:rPr lang="en-US" altLang="zh-CN" sz="1400" dirty="0"/>
              <a:t>['labels']==2]['PJCTJJ'],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cluster_output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cluster_output</a:t>
            </a:r>
            <a:r>
              <a:rPr lang="en-US" altLang="zh-CN" sz="1400" dirty="0"/>
              <a:t>['labels']==2]['SJZYL'],</a:t>
            </a:r>
          </a:p>
          <a:p>
            <a:r>
              <a:rPr lang="en-US" altLang="zh-CN" sz="1400" dirty="0"/>
              <a:t>            c='</a:t>
            </a:r>
            <a:r>
              <a:rPr lang="en-US" altLang="zh-CN" sz="1400" dirty="0" err="1"/>
              <a:t>firebrick',label</a:t>
            </a:r>
            <a:r>
              <a:rPr lang="en-US" altLang="zh-CN" sz="1400" dirty="0"/>
              <a:t>='</a:t>
            </a:r>
            <a:r>
              <a:rPr lang="zh-CN" altLang="en-US" sz="1400" dirty="0"/>
              <a:t>拥堵</a:t>
            </a:r>
            <a:r>
              <a:rPr lang="en-US" altLang="zh-CN" sz="1400" dirty="0"/>
              <a:t>')</a:t>
            </a:r>
          </a:p>
          <a:p>
            <a:r>
              <a:rPr lang="en-US" altLang="zh-CN" sz="1400" dirty="0" err="1"/>
              <a:t>plt.scatter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cluster_output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cluster_output</a:t>
            </a:r>
            <a:r>
              <a:rPr lang="en-US" altLang="zh-CN" sz="1400" dirty="0"/>
              <a:t>['labels']==1]['PJCTJJ'],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cluster_output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cluster_output</a:t>
            </a:r>
            <a:r>
              <a:rPr lang="en-US" altLang="zh-CN" sz="1400" dirty="0"/>
              <a:t>['labels']==1]['SJZYL'],</a:t>
            </a:r>
          </a:p>
          <a:p>
            <a:r>
              <a:rPr lang="en-US" altLang="zh-CN" sz="1400" dirty="0"/>
              <a:t>            c='</a:t>
            </a:r>
            <a:r>
              <a:rPr lang="en-US" altLang="zh-CN" sz="1400" dirty="0" err="1"/>
              <a:t>blue',label</a:t>
            </a:r>
            <a:r>
              <a:rPr lang="en-US" altLang="zh-CN" sz="1400" dirty="0"/>
              <a:t>='</a:t>
            </a:r>
            <a:r>
              <a:rPr lang="zh-CN" altLang="en-US" sz="1400" dirty="0"/>
              <a:t>轻微拥堵</a:t>
            </a:r>
            <a:r>
              <a:rPr lang="en-US" altLang="zh-CN" sz="1400" dirty="0"/>
              <a:t>')</a:t>
            </a:r>
          </a:p>
          <a:p>
            <a:r>
              <a:rPr lang="en-US" altLang="zh-CN" sz="1400" dirty="0" err="1"/>
              <a:t>plt.scatter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cluster_output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cluster_output</a:t>
            </a:r>
            <a:r>
              <a:rPr lang="en-US" altLang="zh-CN" sz="1400" dirty="0"/>
              <a:t>['labels']==0]['PJCTJJ'],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cluster_output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cluster_output</a:t>
            </a:r>
            <a:r>
              <a:rPr lang="en-US" altLang="zh-CN" sz="1400" dirty="0"/>
              <a:t>['labels']==0]['SJZYL'],</a:t>
            </a:r>
          </a:p>
          <a:p>
            <a:r>
              <a:rPr lang="en-US" altLang="zh-CN" sz="1400" dirty="0"/>
              <a:t>            c='</a:t>
            </a:r>
            <a:r>
              <a:rPr lang="en-US" altLang="zh-CN" sz="1400" dirty="0" err="1"/>
              <a:t>orange',label</a:t>
            </a:r>
            <a:r>
              <a:rPr lang="en-US" altLang="zh-CN" sz="1400" dirty="0"/>
              <a:t>='</a:t>
            </a:r>
            <a:r>
              <a:rPr lang="zh-CN" altLang="en-US" sz="1400" dirty="0"/>
              <a:t>流畅</a:t>
            </a:r>
            <a:r>
              <a:rPr lang="en-US" altLang="zh-CN" sz="1400" dirty="0"/>
              <a:t>')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plt.rcParams</a:t>
            </a:r>
            <a:r>
              <a:rPr lang="en-US" altLang="zh-CN" sz="1400" dirty="0"/>
              <a:t>['</a:t>
            </a:r>
            <a:r>
              <a:rPr lang="en-US" altLang="zh-CN" sz="1400" dirty="0" err="1"/>
              <a:t>figure.figsize</a:t>
            </a:r>
            <a:r>
              <a:rPr lang="en-US" altLang="zh-CN" sz="1400" dirty="0"/>
              <a:t>'] = [12,8]</a:t>
            </a:r>
          </a:p>
          <a:p>
            <a:r>
              <a:rPr lang="en-US" altLang="zh-CN" sz="1400" dirty="0" err="1"/>
              <a:t>plt.xlabel</a:t>
            </a:r>
            <a:r>
              <a:rPr lang="en-US" altLang="zh-CN" sz="1400" dirty="0"/>
              <a:t>('</a:t>
            </a:r>
            <a:r>
              <a:rPr lang="zh-CN" altLang="en-US" sz="1400" dirty="0"/>
              <a:t>平均车头间距</a:t>
            </a:r>
            <a:r>
              <a:rPr lang="en-US" altLang="zh-CN" sz="1400" dirty="0"/>
              <a:t>',</a:t>
            </a:r>
            <a:r>
              <a:rPr lang="en-US" altLang="zh-CN" sz="1400" dirty="0" err="1"/>
              <a:t>fontsize</a:t>
            </a:r>
            <a:r>
              <a:rPr lang="en-US" altLang="zh-CN" sz="1400" dirty="0"/>
              <a:t>=14)</a:t>
            </a:r>
          </a:p>
          <a:p>
            <a:r>
              <a:rPr lang="en-US" altLang="zh-CN" sz="1400" dirty="0" err="1"/>
              <a:t>plt.ylabel</a:t>
            </a:r>
            <a:r>
              <a:rPr lang="en-US" altLang="zh-CN" sz="1400" dirty="0"/>
              <a:t>('</a:t>
            </a:r>
            <a:r>
              <a:rPr lang="zh-CN" altLang="en-US" sz="1400" dirty="0"/>
              <a:t>时间占有率</a:t>
            </a:r>
            <a:r>
              <a:rPr lang="en-US" altLang="zh-CN" sz="1400" dirty="0"/>
              <a:t>',</a:t>
            </a:r>
            <a:r>
              <a:rPr lang="en-US" altLang="zh-CN" sz="1400" dirty="0" err="1"/>
              <a:t>fontsize</a:t>
            </a:r>
            <a:r>
              <a:rPr lang="en-US" altLang="zh-CN" sz="1400" dirty="0"/>
              <a:t>=14)</a:t>
            </a:r>
          </a:p>
          <a:p>
            <a:r>
              <a:rPr lang="en-US" altLang="zh-CN" sz="1400" dirty="0" err="1"/>
              <a:t>plt.legend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 err="1"/>
              <a:t>plt.show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3F4527-A249-4DC9-AE2A-94D20FE32E1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" t="8675" r="6318"/>
          <a:stretch/>
        </p:blipFill>
        <p:spPr bwMode="auto">
          <a:xfrm>
            <a:off x="5903248" y="1537952"/>
            <a:ext cx="5309235" cy="4000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1187DEB-7403-44CA-A745-D4020CC00791}"/>
              </a:ext>
            </a:extLst>
          </p:cNvPr>
          <p:cNvSpPr/>
          <p:nvPr/>
        </p:nvSpPr>
        <p:spPr>
          <a:xfrm>
            <a:off x="7698458" y="5660564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黑体" panose="02010609060101010101" pitchFamily="49" charset="-122"/>
                <a:cs typeface="Times New Roman" panose="02020603050405020304" pitchFamily="18" charset="0"/>
              </a:rPr>
              <a:t>Kmeans</a:t>
            </a:r>
            <a:r>
              <a:rPr lang="zh-CN" altLang="zh-CN" sz="1600" dirty="0">
                <a:ea typeface="黑体" panose="02010609060101010101" pitchFamily="49" charset="-122"/>
                <a:cs typeface="Times New Roman" panose="02020603050405020304" pitchFamily="18" charset="0"/>
              </a:rPr>
              <a:t>聚类结果展示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30209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4vgdb4lt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14237</TotalTime>
  <Words>1105</Words>
  <Application>Microsoft Office PowerPoint</Application>
  <PresentationFormat>宽屏</PresentationFormat>
  <Paragraphs>131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黑体</vt:lpstr>
      <vt:lpstr>微软雅黑</vt:lpstr>
      <vt:lpstr>Arial</vt:lpstr>
      <vt:lpstr>Calibri</vt:lpstr>
      <vt:lpstr>Times New Roman</vt:lpstr>
      <vt:lpstr>Retrospect</vt:lpstr>
      <vt:lpstr>聚类实践 ——Python语言篇</vt:lpstr>
      <vt:lpstr>第三方依赖库安装</vt:lpstr>
      <vt:lpstr>聚类程序编写-导入所需要的包</vt:lpstr>
      <vt:lpstr>聚类程序编写-导入数据及处理</vt:lpstr>
      <vt:lpstr>聚类程序编写-聚类数目确定</vt:lpstr>
      <vt:lpstr>聚类程序编写-模型建立</vt:lpstr>
      <vt:lpstr>聚类程序编写-结果展示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IV</dc:title>
  <dc:creator>Wenbo Zhu</dc:creator>
  <cp:lastModifiedBy>eeltan</cp:lastModifiedBy>
  <cp:revision>282</cp:revision>
  <dcterms:created xsi:type="dcterms:W3CDTF">2016-12-05T18:51:00Z</dcterms:created>
  <dcterms:modified xsi:type="dcterms:W3CDTF">2021-11-01T07:57:40Z</dcterms:modified>
</cp:coreProperties>
</file>