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28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60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1" r:id="rId24"/>
    <p:sldId id="362" r:id="rId25"/>
    <p:sldId id="363" r:id="rId26"/>
    <p:sldId id="3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EC7434-3DE1-4BAD-A10E-6845105410B1}">
          <p14:sldIdLst>
            <p14:sldId id="256"/>
            <p14:sldId id="339"/>
          </p14:sldIdLst>
        </p14:section>
        <p14:section name="无标题节" id="{D8BC24BB-DCE9-42D6-8F52-330D2BEA4E33}">
          <p14:sldIdLst>
            <p14:sldId id="340"/>
            <p14:sldId id="341"/>
          </p14:sldIdLst>
        </p14:section>
        <p14:section name="无标题节" id="{F6399732-318E-4D56-B91D-048C95C6C22C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  <p14:sldId id="352"/>
            <p14:sldId id="360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00FF"/>
    <a:srgbClr val="FF00FF"/>
    <a:srgbClr val="128989"/>
    <a:srgbClr val="FF43A1"/>
    <a:srgbClr val="FFFFFF"/>
    <a:srgbClr val="FF6803"/>
    <a:srgbClr val="F7A209"/>
    <a:srgbClr val="FF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1" autoAdjust="0"/>
    <p:restoredTop sz="95441" autoAdjust="0"/>
  </p:normalViewPr>
  <p:slideViewPr>
    <p:cSldViewPr snapToGrid="0">
      <p:cViewPr varScale="1">
        <p:scale>
          <a:sx n="162" d="100"/>
          <a:sy n="162" d="100"/>
        </p:scale>
        <p:origin x="1572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82C-5BA8-4300-A740-CA47E73D543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CC-F1ED-4684-B948-A26D043D26B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FA0D-27E6-4A81-AC42-934487C687A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50507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006A-0063-4FD2-A9F8-80D9BD990C3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EAB-E0DB-4226-A2F5-C3125EE518E7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838B-E0E3-482E-B288-D6A336C5CB5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BF-06A4-4E79-B349-38C4602FA44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FC02-4CC6-4477-A907-96B412508B2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301C8-46A6-4F23-82A7-C89D7FDC9B2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77F8-CECF-462C-9E87-97DD2CF11F2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2767"/>
            <a:ext cx="10058400" cy="5078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0855B-983E-4DAC-B2AC-6EB9FD5BBE4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507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2468" y="1163782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irrors.tuna.tsinghua.edu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vidia.com/Download/index.aspx?lang=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  <a:t>深度学习交通预测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PyTorch</a:t>
            </a:r>
            <a:endParaRPr 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Transportation Big Data Analytics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Spring 2018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Xiaolei Ma</a:t>
            </a: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选取一个检测器，按照时间顺序对速度作图，可以看出交通速度数据具有周期性的特点；同时，交通速度数据经常产生猛烈的变化，这对准确的预测带来了挑战。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我们将使用前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个时间片（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分钟）的交通状态作为输入，预测后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个时间片（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分钟）的交通状态作为输出。显然，这是一个典型的</a:t>
            </a:r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时间序列自回归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预测问题。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10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9155FC-4DAB-4A17-B38D-5D6C76B3A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7954" y="2890684"/>
            <a:ext cx="5917052" cy="31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让我们先从简单的全连接神经网络开始，实现基础的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训练流程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首先是导入基本的软件包：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D8B9F7-19B0-466F-8370-9D661762E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543422"/>
            <a:ext cx="5409708" cy="25485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matplotlib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torch.nn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torch.nn.functional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torch.optim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Adam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torch.utils.data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655778" y="2643014"/>
            <a:ext cx="463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经典的数据分析库：</a:t>
            </a:r>
            <a:r>
              <a:rPr lang="en-US" altLang="zh-CN" sz="1600" dirty="0"/>
              <a:t>pandas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matplotlib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949CBE-C2CF-4045-825D-9CD05EEF552E}"/>
              </a:ext>
            </a:extLst>
          </p:cNvPr>
          <p:cNvSpPr txBox="1"/>
          <p:nvPr/>
        </p:nvSpPr>
        <p:spPr>
          <a:xfrm>
            <a:off x="6655778" y="3204696"/>
            <a:ext cx="4636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CN" sz="1600" dirty="0"/>
              <a:t>torch</a:t>
            </a:r>
            <a:r>
              <a:rPr lang="zh-CN" altLang="en-US" sz="1600" dirty="0"/>
              <a:t>是主体模块，</a:t>
            </a:r>
            <a:r>
              <a:rPr lang="en-US" altLang="zh-CN" sz="1600" dirty="0" err="1"/>
              <a:t>torch.nn</a:t>
            </a:r>
            <a:r>
              <a:rPr lang="zh-CN" altLang="en-US" sz="1600" dirty="0"/>
              <a:t>包含了大部分网络层，</a:t>
            </a:r>
            <a:r>
              <a:rPr lang="en-US" altLang="zh-CN" sz="1600" dirty="0" err="1"/>
              <a:t>torch.nn.functional</a:t>
            </a:r>
            <a:r>
              <a:rPr lang="zh-CN" altLang="en-US" sz="1600" dirty="0"/>
              <a:t>包含了函数化网络</a:t>
            </a:r>
            <a:endParaRPr lang="en-US" altLang="zh-CN" sz="1600" dirty="0"/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en-US" sz="1600" dirty="0"/>
              <a:t>注意这个约定俗成的导入方法和缩写，推荐大家遵守</a:t>
            </a:r>
            <a:endParaRPr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28BE8-2C1A-4834-9D01-E0CC0402771E}"/>
              </a:ext>
            </a:extLst>
          </p:cNvPr>
          <p:cNvSpPr txBox="1"/>
          <p:nvPr/>
        </p:nvSpPr>
        <p:spPr>
          <a:xfrm>
            <a:off x="6655778" y="4505043"/>
            <a:ext cx="463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torch.optim</a:t>
            </a:r>
            <a:r>
              <a:rPr lang="en-US" altLang="zh-CN" sz="1600" dirty="0"/>
              <a:t> </a:t>
            </a:r>
            <a:r>
              <a:rPr lang="zh-CN" altLang="en-US" sz="1600" dirty="0"/>
              <a:t>中包含了有优化器，我们这次用</a:t>
            </a:r>
            <a:r>
              <a:rPr lang="en-US" altLang="zh-CN" sz="1600" dirty="0"/>
              <a:t>Adam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Torch.utils.data</a:t>
            </a:r>
            <a:r>
              <a:rPr lang="en-US" altLang="zh-CN" sz="1600" dirty="0"/>
              <a:t> </a:t>
            </a:r>
            <a:r>
              <a:rPr lang="zh-CN" altLang="en-US" sz="1600" dirty="0"/>
              <a:t>包含了数据读取划分的实用工具，我们这次用到</a:t>
            </a:r>
            <a:r>
              <a:rPr lang="en-US" altLang="zh-CN" sz="1600" dirty="0"/>
              <a:t>Dataset</a:t>
            </a:r>
            <a:r>
              <a:rPr lang="zh-CN" altLang="en-US" sz="1600" dirty="0"/>
              <a:t>构建数据集，</a:t>
            </a:r>
            <a:r>
              <a:rPr lang="en-US" altLang="zh-CN" sz="1600" dirty="0" err="1"/>
              <a:t>DataLoader</a:t>
            </a:r>
            <a:r>
              <a:rPr lang="zh-CN" altLang="en-US" sz="1600" dirty="0"/>
              <a:t>实现数据</a:t>
            </a:r>
            <a:r>
              <a:rPr lang="en-US" altLang="zh-CN" sz="1600" dirty="0"/>
              <a:t>batch</a:t>
            </a:r>
            <a:r>
              <a:rPr lang="zh-CN" altLang="en-US" sz="1600" dirty="0"/>
              <a:t>化训练，</a:t>
            </a:r>
            <a:r>
              <a:rPr lang="en-US" altLang="zh-CN" sz="1600" dirty="0"/>
              <a:t>Subset</a:t>
            </a:r>
            <a:r>
              <a:rPr lang="zh-CN" altLang="en-US" sz="1600" dirty="0"/>
              <a:t>实现数据集划分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2813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6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之后我们建立一个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TrafficDataset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类，用来读取和存储数据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693360" y="1986480"/>
            <a:ext cx="4636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我们的类需要继承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类的输入包含文件路径，输入时间片长度，输出时间片长度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np.loadtxt</a:t>
            </a:r>
            <a:r>
              <a:rPr lang="zh-CN" altLang="en-US" sz="1200" dirty="0"/>
              <a:t>从文本中取数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tod</a:t>
            </a:r>
            <a:r>
              <a:rPr lang="zh-CN" altLang="en-US" sz="1200" dirty="0"/>
              <a:t>计算了时间在一天中的位置（</a:t>
            </a:r>
            <a:r>
              <a:rPr lang="en-US" altLang="zh-CN" sz="1200" dirty="0"/>
              <a:t>time of day</a:t>
            </a:r>
            <a:r>
              <a:rPr lang="zh-CN" altLang="en-US" sz="1200" dirty="0"/>
              <a:t>）并作为额外的输入和速度用</a:t>
            </a:r>
            <a:r>
              <a:rPr lang="en-US" altLang="zh-CN" sz="1200" dirty="0" err="1"/>
              <a:t>torch.stack</a:t>
            </a:r>
            <a:r>
              <a:rPr lang="zh-CN" altLang="en-US" sz="1200" dirty="0"/>
              <a:t>合并在一起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这个循环构建了输入和输出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类必须实现</a:t>
            </a:r>
            <a:r>
              <a:rPr lang="en-US" altLang="zh-CN" sz="1200" dirty="0"/>
              <a:t>__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__</a:t>
            </a:r>
            <a:r>
              <a:rPr lang="zh-CN" altLang="en-US" sz="1200" dirty="0"/>
              <a:t>方法，对应了使用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()</a:t>
            </a:r>
            <a:r>
              <a:rPr lang="zh-CN" altLang="en-US" sz="1200" dirty="0"/>
              <a:t>获得长度；这里直接返回输入第</a:t>
            </a:r>
            <a:r>
              <a:rPr lang="en-US" altLang="zh-CN" sz="1200" dirty="0"/>
              <a:t>0</a:t>
            </a:r>
            <a:r>
              <a:rPr lang="zh-CN" altLang="en-US" sz="1200" dirty="0"/>
              <a:t>维的长度即可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类必须实现</a:t>
            </a:r>
            <a:r>
              <a:rPr lang="en-US" altLang="zh-CN" sz="1200" dirty="0"/>
              <a:t>__</a:t>
            </a:r>
            <a:r>
              <a:rPr lang="en-US" altLang="zh-CN" sz="1200" dirty="0" err="1"/>
              <a:t>getitem</a:t>
            </a:r>
            <a:r>
              <a:rPr lang="en-US" altLang="zh-CN" sz="1200" dirty="0"/>
              <a:t>__</a:t>
            </a:r>
            <a:r>
              <a:rPr lang="zh-CN" altLang="en-US" sz="1200" dirty="0"/>
              <a:t>方法，对应了使用</a:t>
            </a:r>
            <a:r>
              <a:rPr lang="en-US" altLang="zh-CN" sz="1200" dirty="0"/>
              <a:t>[]</a:t>
            </a:r>
            <a:r>
              <a:rPr lang="zh-CN" altLang="en-US" sz="1200" dirty="0"/>
              <a:t>取数或切片；这里返回两个值，</a:t>
            </a:r>
            <a:r>
              <a:rPr lang="en-US" altLang="zh-CN" sz="1200" dirty="0"/>
              <a:t>x</a:t>
            </a:r>
            <a:r>
              <a:rPr lang="zh-CN" altLang="en-US" sz="1200" dirty="0"/>
              <a:t>和</a:t>
            </a:r>
            <a:r>
              <a:rPr lang="en-US" altLang="zh-CN" sz="1200" dirty="0"/>
              <a:t>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18DF9D-27D9-4933-B1A6-6B99C14B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47" y="1939285"/>
            <a:ext cx="5415608" cy="40099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TrafficDataset(Dataset):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x_offset=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y_offset=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._path =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df = torch.from_numpy(np.loadtxt(path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=np.float32))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torch.arange(df.shape[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%=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tod = tod.float() /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tod.reshape(-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tod.expand(df.shape)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df = torch.stack([df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tod]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(df)-x_offset-y_offset):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x = df[i:i+x_offset]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y = df[i+x_offset:i+x_offset+y_offset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xs.append(x)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ys.append(y)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 = torch.stack(xs)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.y_data = torch.stack(ys)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__len__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__getitem__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.x_data[item]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.y_data[item]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35F246-87F5-49B4-979A-0EA874920673}"/>
              </a:ext>
            </a:extLst>
          </p:cNvPr>
          <p:cNvSpPr txBox="1"/>
          <p:nvPr/>
        </p:nvSpPr>
        <p:spPr>
          <a:xfrm>
            <a:off x="2740692" y="205297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127FEB-5ACA-4556-A3C2-B35D91B6B5A2}"/>
              </a:ext>
            </a:extLst>
          </p:cNvPr>
          <p:cNvSpPr txBox="1"/>
          <p:nvPr/>
        </p:nvSpPr>
        <p:spPr>
          <a:xfrm>
            <a:off x="4318990" y="22376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7AB493-E10A-4802-B633-E1CCAD6DD870}"/>
              </a:ext>
            </a:extLst>
          </p:cNvPr>
          <p:cNvSpPr txBox="1"/>
          <p:nvPr/>
        </p:nvSpPr>
        <p:spPr>
          <a:xfrm>
            <a:off x="5923394" y="2491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724023-F19D-4F0A-B5E7-9198674097C8}"/>
              </a:ext>
            </a:extLst>
          </p:cNvPr>
          <p:cNvSpPr txBox="1"/>
          <p:nvPr/>
        </p:nvSpPr>
        <p:spPr>
          <a:xfrm>
            <a:off x="950997" y="304732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487FB5-C5F7-470F-BA0A-1E4D3D9863D2}"/>
              </a:ext>
            </a:extLst>
          </p:cNvPr>
          <p:cNvSpPr txBox="1"/>
          <p:nvPr/>
        </p:nvSpPr>
        <p:spPr>
          <a:xfrm>
            <a:off x="4189743" y="3754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C6B10D-FBB3-4340-B501-45B714203801}"/>
              </a:ext>
            </a:extLst>
          </p:cNvPr>
          <p:cNvSpPr txBox="1"/>
          <p:nvPr/>
        </p:nvSpPr>
        <p:spPr>
          <a:xfrm>
            <a:off x="2333415" y="481029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D5828B-4D12-491D-B5D0-7E80FAC1ACF3}"/>
              </a:ext>
            </a:extLst>
          </p:cNvPr>
          <p:cNvSpPr txBox="1"/>
          <p:nvPr/>
        </p:nvSpPr>
        <p:spPr>
          <a:xfrm>
            <a:off x="2943777" y="527421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09852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427889" y="2351605"/>
            <a:ext cx="46368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实例化我们的类，传入数据文件路径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按照</a:t>
            </a:r>
            <a:r>
              <a:rPr lang="en-US" altLang="zh-CN" sz="1200" dirty="0"/>
              <a:t>60%</a:t>
            </a:r>
            <a:r>
              <a:rPr lang="zh-CN" altLang="en-US" sz="1200" dirty="0"/>
              <a:t>、</a:t>
            </a:r>
            <a:r>
              <a:rPr lang="en-US" altLang="zh-CN" sz="1200" dirty="0"/>
              <a:t>20%</a:t>
            </a:r>
            <a:r>
              <a:rPr lang="zh-CN" altLang="en-US" sz="1200" dirty="0"/>
              <a:t>、</a:t>
            </a:r>
            <a:r>
              <a:rPr lang="en-US" altLang="zh-CN" sz="1200" dirty="0"/>
              <a:t>20%</a:t>
            </a:r>
            <a:r>
              <a:rPr lang="zh-CN" altLang="en-US" sz="1200" dirty="0"/>
              <a:t>划分训练集、验证集、测试集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定义</a:t>
            </a:r>
            <a:r>
              <a:rPr lang="en-US" altLang="zh-CN" sz="1200" dirty="0" err="1"/>
              <a:t>DataLoader</a:t>
            </a:r>
            <a:r>
              <a:rPr lang="zh-CN" altLang="en-US" sz="1200" dirty="0"/>
              <a:t>对象，参数含义</a:t>
            </a:r>
            <a:r>
              <a:rPr lang="en-US" altLang="zh-CN" sz="1200" dirty="0" err="1"/>
              <a:t>batch_size</a:t>
            </a:r>
            <a:r>
              <a:rPr lang="zh-CN" altLang="en-US" sz="1200" dirty="0"/>
              <a:t>代表了一个</a:t>
            </a:r>
            <a:r>
              <a:rPr lang="en-US" altLang="zh-CN" sz="1200" dirty="0"/>
              <a:t>batch</a:t>
            </a:r>
            <a:r>
              <a:rPr lang="zh-CN" altLang="en-US" sz="1200" dirty="0"/>
              <a:t>的大小，</a:t>
            </a:r>
            <a:r>
              <a:rPr lang="en-US" altLang="zh-CN" sz="1200" dirty="0"/>
              <a:t>shuffle</a:t>
            </a:r>
            <a:r>
              <a:rPr lang="zh-CN" altLang="en-US" sz="1200" dirty="0"/>
              <a:t>代表了是否打乱数据顺序。（</a:t>
            </a:r>
            <a:r>
              <a:rPr lang="zh-CN" altLang="en-US" sz="1200" b="1" dirty="0">
                <a:solidFill>
                  <a:srgbClr val="FF0000"/>
                </a:solidFill>
              </a:rPr>
              <a:t>最终我们的输入格式为</a:t>
            </a: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12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21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zh-CN" altLang="en-US" sz="1200" b="1" dirty="0">
                <a:solidFill>
                  <a:srgbClr val="FF0000"/>
                </a:solidFill>
              </a:rPr>
              <a:t>；输出为</a:t>
            </a: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6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21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根据</a:t>
            </a:r>
            <a:r>
              <a:rPr lang="af-ZA" altLang="zh-CN" sz="1200" dirty="0"/>
              <a:t>torch.cuda.is_available(</a:t>
            </a:r>
            <a:r>
              <a:rPr lang="en-US" altLang="zh-CN" sz="1200" dirty="0"/>
              <a:t>)</a:t>
            </a:r>
            <a:r>
              <a:rPr lang="zh-CN" altLang="en-US" sz="1200" dirty="0"/>
              <a:t>的结果，选择使用</a:t>
            </a:r>
            <a:r>
              <a:rPr lang="en-US" altLang="zh-CN" sz="1200" dirty="0"/>
              <a:t>CPU</a:t>
            </a:r>
            <a:r>
              <a:rPr lang="zh-CN" altLang="en-US" sz="1200" dirty="0"/>
              <a:t>或</a:t>
            </a:r>
            <a:r>
              <a:rPr lang="en-US" altLang="zh-CN" sz="1200" dirty="0"/>
              <a:t>GPU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6EE3CA-4E17-4733-9967-87A0805A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26" y="2052975"/>
            <a:ext cx="5159528" cy="30152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 = TrafficDataset(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"traffic_speed_chap12&amp;13.csv"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train_len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 *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val_len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 *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(train_len))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(train_len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val_len))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(val_len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datashape(batchsize, seq_len: 12, sensor_len: 21, size:2)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 = DataLoader(train_data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 = DataLoader(val_data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test_loader = DataLoader(test_data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 = torch.device(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"cuda"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torch.cuda.is_available()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9A44A7-07A4-4425-9597-F8DAD77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14456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初始化数据集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B8A707-FD55-4BF9-B886-BF14E8B7380E}"/>
              </a:ext>
            </a:extLst>
          </p:cNvPr>
          <p:cNvSpPr txBox="1"/>
          <p:nvPr/>
        </p:nvSpPr>
        <p:spPr>
          <a:xfrm>
            <a:off x="4542503" y="235160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FD8CFF-8DBF-4206-8A1C-C52FA7A22DC4}"/>
              </a:ext>
            </a:extLst>
          </p:cNvPr>
          <p:cNvSpPr txBox="1"/>
          <p:nvPr/>
        </p:nvSpPr>
        <p:spPr>
          <a:xfrm>
            <a:off x="4542502" y="294592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B1D8F1-4554-4AAF-9D5E-CC17E92D59BC}"/>
              </a:ext>
            </a:extLst>
          </p:cNvPr>
          <p:cNvSpPr txBox="1"/>
          <p:nvPr/>
        </p:nvSpPr>
        <p:spPr>
          <a:xfrm>
            <a:off x="5480498" y="3754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48BF51-6C06-43DA-AB23-744B81A0BE2C}"/>
              </a:ext>
            </a:extLst>
          </p:cNvPr>
          <p:cNvSpPr txBox="1"/>
          <p:nvPr/>
        </p:nvSpPr>
        <p:spPr>
          <a:xfrm>
            <a:off x="5587131" y="438321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79783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427889" y="2351605"/>
            <a:ext cx="4636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我们定义的类需要继承</a:t>
            </a:r>
            <a:r>
              <a:rPr lang="en-US" altLang="zh-CN" sz="1200" dirty="0" err="1"/>
              <a:t>nn.Module</a:t>
            </a:r>
            <a:r>
              <a:rPr lang="zh-CN" altLang="en-US" sz="1200" dirty="0"/>
              <a:t>类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使用</a:t>
            </a:r>
            <a:r>
              <a:rPr lang="en-US" altLang="zh-CN" sz="1200" dirty="0"/>
              <a:t>super(</a:t>
            </a:r>
            <a:r>
              <a:rPr lang="en-US" altLang="zh-CN" sz="1200" dirty="0" err="1"/>
              <a:t>DenseNet</a:t>
            </a:r>
            <a:r>
              <a:rPr lang="en-US" altLang="zh-CN" sz="1200" dirty="0"/>
              <a:t>, self).__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  <a:r>
              <a:rPr lang="zh-CN" altLang="en-US" sz="1200" dirty="0"/>
              <a:t>初始化父类，也可以简写为</a:t>
            </a:r>
            <a:r>
              <a:rPr lang="en-US" altLang="zh-CN" sz="1200" dirty="0"/>
              <a:t>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定义一个全连接神经网络；使用</a:t>
            </a:r>
            <a:r>
              <a:rPr lang="en-US" altLang="zh-CN" sz="1200" dirty="0" err="1"/>
              <a:t>nn.Sequential</a:t>
            </a:r>
            <a:r>
              <a:rPr lang="en-US" altLang="zh-CN" sz="1200" dirty="0"/>
              <a:t>()</a:t>
            </a:r>
            <a:r>
              <a:rPr lang="zh-CN" altLang="en-US" sz="1200" dirty="0"/>
              <a:t>进行串联；神经网络分别是从</a:t>
            </a:r>
            <a:r>
              <a:rPr lang="en-US" altLang="zh-CN" sz="1200" dirty="0"/>
              <a:t>21</a:t>
            </a:r>
            <a:r>
              <a:rPr lang="zh-CN" altLang="en-US" sz="1200" dirty="0"/>
              <a:t>*</a:t>
            </a:r>
            <a:r>
              <a:rPr lang="en-US" altLang="zh-CN" sz="1200" dirty="0"/>
              <a:t>12</a:t>
            </a:r>
            <a:r>
              <a:rPr lang="zh-CN" altLang="en-US" sz="1200" dirty="0"/>
              <a:t>*</a:t>
            </a:r>
            <a:r>
              <a:rPr lang="en-US" altLang="zh-CN" sz="1200" dirty="0"/>
              <a:t>2</a:t>
            </a:r>
            <a:r>
              <a:rPr lang="zh-CN" altLang="en-US" sz="1200" dirty="0"/>
              <a:t>的输入到</a:t>
            </a:r>
            <a:r>
              <a:rPr lang="en-US" altLang="zh-CN" sz="1200" dirty="0"/>
              <a:t>64</a:t>
            </a:r>
            <a:r>
              <a:rPr lang="zh-CN" altLang="en-US" sz="1200" dirty="0"/>
              <a:t>维的全连接层，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激活函数层，</a:t>
            </a:r>
            <a:r>
              <a:rPr lang="en-US" altLang="zh-CN" sz="1200" dirty="0"/>
              <a:t>64</a:t>
            </a:r>
            <a:r>
              <a:rPr lang="zh-CN" altLang="en-US" sz="1200" dirty="0"/>
              <a:t>维到</a:t>
            </a:r>
            <a:r>
              <a:rPr lang="en-US" altLang="zh-CN" sz="1200" dirty="0"/>
              <a:t>64</a:t>
            </a:r>
            <a:r>
              <a:rPr lang="zh-CN" altLang="en-US" sz="1200" dirty="0"/>
              <a:t>维的全连接层，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激活函数，从</a:t>
            </a:r>
            <a:r>
              <a:rPr lang="en-US" altLang="zh-CN" sz="1200" dirty="0"/>
              <a:t>64</a:t>
            </a:r>
            <a:r>
              <a:rPr lang="zh-CN" altLang="en-US" sz="1200" dirty="0"/>
              <a:t>维到</a:t>
            </a:r>
            <a:r>
              <a:rPr lang="en-US" altLang="zh-CN" sz="1200" dirty="0"/>
              <a:t>21</a:t>
            </a:r>
            <a:r>
              <a:rPr lang="zh-CN" altLang="en-US" sz="1200" dirty="0"/>
              <a:t>*</a:t>
            </a:r>
            <a:r>
              <a:rPr lang="en-US" altLang="zh-CN" sz="1200" dirty="0"/>
              <a:t>6</a:t>
            </a:r>
            <a:r>
              <a:rPr lang="zh-CN" altLang="en-US" sz="1200" dirty="0"/>
              <a:t>维的输出全连接层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forward</a:t>
            </a:r>
            <a:r>
              <a:rPr lang="zh-CN" altLang="en-US" sz="1200" dirty="0"/>
              <a:t>方法里定义神经网络的前向传播过程：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用</a:t>
            </a:r>
            <a:r>
              <a:rPr lang="en-US" altLang="zh-CN" sz="1200" dirty="0"/>
              <a:t>shape</a:t>
            </a:r>
            <a:r>
              <a:rPr lang="zh-CN" altLang="en-US" sz="1200" dirty="0"/>
              <a:t>记录输入的形式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通过</a:t>
            </a:r>
            <a:r>
              <a:rPr lang="en-US" altLang="zh-CN" sz="1200" dirty="0"/>
              <a:t>reshape</a:t>
            </a:r>
            <a:r>
              <a:rPr lang="zh-CN" altLang="en-US" sz="1200" dirty="0"/>
              <a:t>方法将后几个维度合并（</a:t>
            </a:r>
            <a:r>
              <a:rPr lang="en-US" altLang="zh-CN" sz="1200" dirty="0"/>
              <a:t>-1</a:t>
            </a:r>
            <a:r>
              <a:rPr lang="zh-CN" altLang="en-US" sz="1200" dirty="0"/>
              <a:t>代表自动推算）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返回神经网络计算后，再通过</a:t>
            </a:r>
            <a:r>
              <a:rPr lang="en-US" altLang="zh-CN" sz="1200" dirty="0"/>
              <a:t>reshape</a:t>
            </a:r>
            <a:r>
              <a:rPr lang="zh-CN" altLang="en-US" sz="1200" dirty="0"/>
              <a:t>转化为（</a:t>
            </a:r>
            <a:r>
              <a:rPr lang="en-US" altLang="zh-CN" sz="1200" dirty="0"/>
              <a:t>batch_size,6,21,1)</a:t>
            </a:r>
            <a:r>
              <a:rPr lang="zh-CN" altLang="en-US" sz="1200" dirty="0"/>
              <a:t>的输出形式的张量。</a:t>
            </a:r>
            <a:endParaRPr lang="en-US" altLang="zh-CN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D984C8-2E31-4BBA-A99F-5067D3BA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3693"/>
            <a:ext cx="4955458" cy="3887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DenseNet(nn.Module):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(DenseNet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57485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DenseNet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类，用来定义我们的神经网络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FD70F8-B20E-416D-8181-05E902785057}"/>
              </a:ext>
            </a:extLst>
          </p:cNvPr>
          <p:cNvSpPr txBox="1"/>
          <p:nvPr/>
        </p:nvSpPr>
        <p:spPr>
          <a:xfrm>
            <a:off x="3020469" y="250895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BF0989-633E-41B4-A940-103F77D10260}"/>
              </a:ext>
            </a:extLst>
          </p:cNvPr>
          <p:cNvSpPr txBox="1"/>
          <p:nvPr/>
        </p:nvSpPr>
        <p:spPr>
          <a:xfrm>
            <a:off x="4117970" y="283973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4735BB-E978-44BA-A3F3-CBAD03E32E66}"/>
              </a:ext>
            </a:extLst>
          </p:cNvPr>
          <p:cNvSpPr txBox="1"/>
          <p:nvPr/>
        </p:nvSpPr>
        <p:spPr>
          <a:xfrm>
            <a:off x="3701315" y="342900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BF1AAC-90BC-4474-9CE8-830569876F39}"/>
              </a:ext>
            </a:extLst>
          </p:cNvPr>
          <p:cNvSpPr txBox="1"/>
          <p:nvPr/>
        </p:nvSpPr>
        <p:spPr>
          <a:xfrm>
            <a:off x="2979173" y="438722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2006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D984C8-2E31-4BBA-A99F-5067D3BA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3693"/>
            <a:ext cx="4955458" cy="3887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DenseNet(nn.Module):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(DenseNet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57485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DenseNet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类，用来定义我们的神经网络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FD70F8-B20E-416D-8181-05E902785057}"/>
              </a:ext>
            </a:extLst>
          </p:cNvPr>
          <p:cNvSpPr txBox="1"/>
          <p:nvPr/>
        </p:nvSpPr>
        <p:spPr>
          <a:xfrm>
            <a:off x="2890684" y="425404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BF0989-633E-41B4-A940-103F77D10260}"/>
              </a:ext>
            </a:extLst>
          </p:cNvPr>
          <p:cNvSpPr txBox="1"/>
          <p:nvPr/>
        </p:nvSpPr>
        <p:spPr>
          <a:xfrm>
            <a:off x="3715078" y="458035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4735BB-E978-44BA-A3F3-CBAD03E32E66}"/>
              </a:ext>
            </a:extLst>
          </p:cNvPr>
          <p:cNvSpPr txBox="1"/>
          <p:nvPr/>
        </p:nvSpPr>
        <p:spPr>
          <a:xfrm>
            <a:off x="2666508" y="511713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BF1AAC-90BC-4474-9CE8-830569876F39}"/>
              </a:ext>
            </a:extLst>
          </p:cNvPr>
          <p:cNvSpPr txBox="1"/>
          <p:nvPr/>
        </p:nvSpPr>
        <p:spPr>
          <a:xfrm>
            <a:off x="3940989" y="516593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4F863-33E2-4C01-B964-811002879C4C}"/>
              </a:ext>
            </a:extLst>
          </p:cNvPr>
          <p:cNvSpPr txBox="1"/>
          <p:nvPr/>
        </p:nvSpPr>
        <p:spPr>
          <a:xfrm>
            <a:off x="6659311" y="2693619"/>
            <a:ext cx="4636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504]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全连接网络后</a:t>
            </a:r>
            <a:r>
              <a:rPr lang="en-US" altLang="zh-CN" sz="1200" dirty="0"/>
              <a:t>: [32, 126]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6, 21, 1]</a:t>
            </a:r>
          </a:p>
        </p:txBody>
      </p:sp>
    </p:spTree>
    <p:extLst>
      <p:ext uri="{BB962C8B-B14F-4D97-AF65-F5344CB8AC3E}">
        <p14:creationId xmlns:p14="http://schemas.microsoft.com/office/powerpoint/2010/main" val="172571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740556" y="1699015"/>
            <a:ext cx="46368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实例化刚刚定义的</a:t>
            </a:r>
            <a:r>
              <a:rPr lang="en-US" altLang="zh-CN" sz="1200" dirty="0" err="1"/>
              <a:t>DenseNet</a:t>
            </a:r>
            <a:r>
              <a:rPr lang="zh-CN" altLang="en-US" sz="1200" dirty="0"/>
              <a:t>类，并用</a:t>
            </a:r>
            <a:r>
              <a:rPr lang="en-US" altLang="zh-CN" sz="1200" dirty="0"/>
              <a:t>to</a:t>
            </a:r>
            <a:r>
              <a:rPr lang="zh-CN" altLang="en-US" sz="1200" dirty="0"/>
              <a:t>方法把它连到计算平台上（</a:t>
            </a:r>
            <a:r>
              <a:rPr lang="en-US" altLang="zh-CN" sz="1200" dirty="0"/>
              <a:t>GPU </a:t>
            </a:r>
            <a:r>
              <a:rPr lang="zh-CN" altLang="en-US" sz="1200" dirty="0"/>
              <a:t>或 </a:t>
            </a:r>
            <a:r>
              <a:rPr lang="en-US" altLang="zh-CN" sz="1200" dirty="0"/>
              <a:t>CPU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损失函数这里使用</a:t>
            </a:r>
            <a:r>
              <a:rPr lang="en-US" altLang="zh-CN" sz="1200" dirty="0"/>
              <a:t>MAE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nn</a:t>
            </a:r>
            <a:r>
              <a:rPr lang="zh-CN" altLang="en-US" sz="1200" dirty="0"/>
              <a:t>里面自带，叫</a:t>
            </a:r>
            <a:r>
              <a:rPr lang="en-US" altLang="zh-CN" sz="1200" dirty="0"/>
              <a:t>L1Loss</a:t>
            </a:r>
            <a:r>
              <a:rPr lang="zh-CN" altLang="en-US" sz="1200" dirty="0"/>
              <a:t>，存到变量</a:t>
            </a:r>
            <a:r>
              <a:rPr lang="en-US" altLang="zh-CN" sz="1200" dirty="0"/>
              <a:t>cretic</a:t>
            </a:r>
            <a:r>
              <a:rPr lang="zh-CN" altLang="en-US" sz="1200" dirty="0"/>
              <a:t>里面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optimizaer</a:t>
            </a:r>
            <a:r>
              <a:rPr lang="zh-CN" altLang="en-US" sz="1200" dirty="0"/>
              <a:t>用</a:t>
            </a:r>
            <a:r>
              <a:rPr lang="en-US" altLang="zh-CN" sz="1200" dirty="0"/>
              <a:t>Adam</a:t>
            </a:r>
            <a:r>
              <a:rPr lang="zh-CN" altLang="en-US" sz="1200" dirty="0"/>
              <a:t>，第一个参数是优化范围，</a:t>
            </a:r>
            <a:r>
              <a:rPr lang="af-ZA" altLang="zh-CN" sz="1200" dirty="0"/>
              <a:t>net.parameters()</a:t>
            </a:r>
            <a:r>
              <a:rPr lang="zh-CN" altLang="en-US" sz="1200" dirty="0"/>
              <a:t>表示</a:t>
            </a:r>
            <a:r>
              <a:rPr lang="en-US" altLang="zh-CN" sz="1200" dirty="0"/>
              <a:t>net</a:t>
            </a:r>
            <a:r>
              <a:rPr lang="zh-CN" altLang="en-US" sz="1200" dirty="0"/>
              <a:t>的所有参数；第二个参数</a:t>
            </a:r>
            <a:r>
              <a:rPr lang="en-US" altLang="zh-CN" sz="1200" dirty="0" err="1"/>
              <a:t>lr</a:t>
            </a:r>
            <a:r>
              <a:rPr lang="zh-CN" altLang="en-US" sz="1200" dirty="0"/>
              <a:t>是学习率，设置</a:t>
            </a:r>
            <a:r>
              <a:rPr lang="en-US" altLang="zh-CN" sz="1200" dirty="0"/>
              <a:t>3e-4</a:t>
            </a:r>
            <a:r>
              <a:rPr lang="zh-CN" altLang="en-US" sz="1200" dirty="0"/>
              <a:t>；第三个参数</a:t>
            </a:r>
            <a:r>
              <a:rPr lang="en-US" altLang="zh-CN" sz="1200" dirty="0" err="1"/>
              <a:t>weight_decay</a:t>
            </a:r>
            <a:r>
              <a:rPr lang="zh-CN" altLang="en-US" sz="1200" dirty="0"/>
              <a:t>是正则化系数，用于对抗过拟合，设置</a:t>
            </a:r>
            <a:r>
              <a:rPr lang="en-US" altLang="zh-CN" sz="1200" dirty="0"/>
              <a:t>1e-5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用一个变量</a:t>
            </a:r>
            <a:r>
              <a:rPr lang="en-US" altLang="zh-CN" sz="1200" dirty="0"/>
              <a:t>best</a:t>
            </a:r>
            <a:r>
              <a:rPr lang="zh-CN" altLang="en-US" sz="1200" dirty="0"/>
              <a:t>来储存最佳网络，初始化设置一个很大的数，这里设置</a:t>
            </a:r>
            <a:r>
              <a:rPr lang="en-US" altLang="zh-CN" sz="1200" dirty="0"/>
              <a:t>99999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For</a:t>
            </a:r>
            <a:r>
              <a:rPr lang="zh-CN" altLang="en-US" sz="1200" dirty="0"/>
              <a:t>循环循环</a:t>
            </a:r>
            <a:r>
              <a:rPr lang="en-US" altLang="zh-CN" sz="1200" dirty="0"/>
              <a:t>150</a:t>
            </a:r>
            <a:r>
              <a:rPr lang="zh-CN" altLang="en-US" sz="1200" dirty="0"/>
              <a:t>次，代表训练</a:t>
            </a:r>
            <a:r>
              <a:rPr lang="en-US" altLang="zh-CN" sz="1200" dirty="0"/>
              <a:t>150</a:t>
            </a:r>
            <a:r>
              <a:rPr lang="zh-CN" altLang="en-US" sz="1200" dirty="0"/>
              <a:t>个</a:t>
            </a:r>
            <a:r>
              <a:rPr lang="en-US" altLang="zh-CN" sz="1200" dirty="0"/>
              <a:t>epoch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先初始化两个空</a:t>
            </a:r>
            <a:r>
              <a:rPr lang="en-US" altLang="zh-CN" sz="1200" dirty="0"/>
              <a:t>list</a:t>
            </a:r>
            <a:r>
              <a:rPr lang="zh-CN" altLang="en-US" sz="1200" dirty="0"/>
              <a:t>储存训练集和验证集结果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用</a:t>
            </a:r>
            <a:r>
              <a:rPr lang="en-US" altLang="zh-CN" sz="1200" dirty="0" err="1"/>
              <a:t>train_loader</a:t>
            </a:r>
            <a:r>
              <a:rPr lang="zh-CN" altLang="en-US" sz="1200" dirty="0"/>
              <a:t>迭代，一个一个</a:t>
            </a:r>
            <a:r>
              <a:rPr lang="en-US" altLang="zh-CN" sz="1200" dirty="0"/>
              <a:t>batch</a:t>
            </a:r>
            <a:r>
              <a:rPr lang="zh-CN" altLang="en-US" sz="1200" dirty="0"/>
              <a:t>的取出</a:t>
            </a:r>
            <a:r>
              <a:rPr lang="en-US" altLang="zh-CN" sz="1200" dirty="0"/>
              <a:t>x</a:t>
            </a:r>
            <a:r>
              <a:rPr lang="zh-CN" altLang="en-US" sz="1200" dirty="0"/>
              <a:t>和</a:t>
            </a:r>
            <a:r>
              <a:rPr lang="en-US" altLang="zh-CN" sz="1200" dirty="0"/>
              <a:t>y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net.train</a:t>
            </a:r>
            <a:r>
              <a:rPr lang="en-US" altLang="zh-CN" sz="1200" dirty="0"/>
              <a:t>()</a:t>
            </a:r>
            <a:r>
              <a:rPr lang="zh-CN" altLang="en-US" sz="1200" dirty="0"/>
              <a:t>将网络处于训练状态，保持梯度记录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把</a:t>
            </a:r>
            <a:r>
              <a:rPr lang="en-US" altLang="zh-CN" sz="1200" dirty="0" err="1"/>
              <a:t>x,y</a:t>
            </a:r>
            <a:r>
              <a:rPr lang="zh-CN" altLang="en-US" sz="1200" dirty="0"/>
              <a:t>也连接到计算平台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定义训练迭代循环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AA98E6-F5D4-4AFD-9DFF-3CADF2DB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0" y="1575128"/>
            <a:ext cx="5796659" cy="4630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Net().to(device)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cretic = nn.L1Loss()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 = Adam(net.parameters()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3e-4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train_loss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val_loss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train_loader: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net.train()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optimizer.zero_grad()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loss.backward()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optimizer.step()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train_loss.append(loss.item())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net.eval()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val_loss.append(loss.item())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"train_loss:{}, val_loss:{}"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.format(np.mean(train_loss)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np.mean(val_loss)&lt;best: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 = np.mean(val_loss)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best_state_dict = net.state_dict()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"best_val_loss:"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408136" y="153325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1947226" y="176863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4632081" y="202205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1454630" y="22974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2191059" y="257619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6158B-9686-48B9-A8E3-33011574D10B}"/>
              </a:ext>
            </a:extLst>
          </p:cNvPr>
          <p:cNvSpPr txBox="1"/>
          <p:nvPr/>
        </p:nvSpPr>
        <p:spPr>
          <a:xfrm>
            <a:off x="626529" y="281041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CE1016-3CBA-468C-AE73-9AFE52A580DA}"/>
              </a:ext>
            </a:extLst>
          </p:cNvPr>
          <p:cNvSpPr txBox="1"/>
          <p:nvPr/>
        </p:nvSpPr>
        <p:spPr>
          <a:xfrm>
            <a:off x="2569817" y="293697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7A2624-00EF-4759-8176-0C75CD0A7231}"/>
              </a:ext>
            </a:extLst>
          </p:cNvPr>
          <p:cNvSpPr txBox="1"/>
          <p:nvPr/>
        </p:nvSpPr>
        <p:spPr>
          <a:xfrm>
            <a:off x="1914437" y="317974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5F32E-3824-4C8F-B610-627FA05D1862}"/>
              </a:ext>
            </a:extLst>
          </p:cNvPr>
          <p:cNvSpPr txBox="1"/>
          <p:nvPr/>
        </p:nvSpPr>
        <p:spPr>
          <a:xfrm>
            <a:off x="2258998" y="343341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215275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740556" y="1699015"/>
            <a:ext cx="4636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清空优化器里的累积梯度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计算真值</a:t>
            </a:r>
            <a:r>
              <a:rPr lang="en-US" altLang="zh-CN" sz="1200" dirty="0"/>
              <a:t>y</a:t>
            </a:r>
            <a:r>
              <a:rPr lang="zh-CN" altLang="en-US" sz="1200" dirty="0"/>
              <a:t>与预测值</a:t>
            </a:r>
            <a:r>
              <a:rPr lang="en-US" altLang="zh-CN" sz="1200" dirty="0"/>
              <a:t>net(x)</a:t>
            </a:r>
            <a:r>
              <a:rPr lang="zh-CN" altLang="en-US" sz="1200" dirty="0"/>
              <a:t>之间的损失函数值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损失函数反向传播梯度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优化器优化各参数一个步长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记录本次的损失函数值</a:t>
            </a:r>
            <a:r>
              <a:rPr lang="en-US" altLang="zh-CN" sz="1200" dirty="0" err="1"/>
              <a:t>loss.item</a:t>
            </a:r>
            <a:r>
              <a:rPr lang="en-US" altLang="zh-CN" sz="1200" dirty="0"/>
              <a:t>()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训练集迭代结束后开始验证集迭代，与训练迭代相比比较简单，只需要计算损失函数值即可；需要注意使用</a:t>
            </a:r>
            <a:r>
              <a:rPr lang="en-US" altLang="zh-CN" sz="1200" dirty="0" err="1"/>
              <a:t>net.eval</a:t>
            </a:r>
            <a:r>
              <a:rPr lang="en-US" altLang="zh-CN" sz="1200" dirty="0"/>
              <a:t>()</a:t>
            </a:r>
            <a:r>
              <a:rPr lang="zh-CN" altLang="en-US" sz="1200" dirty="0"/>
              <a:t>切换验证模式，停止梯度记录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输出这个</a:t>
            </a:r>
            <a:r>
              <a:rPr lang="en-US" altLang="zh-CN" sz="1200" dirty="0"/>
              <a:t>epoch</a:t>
            </a:r>
            <a:r>
              <a:rPr lang="zh-CN" altLang="en-US" sz="1200" dirty="0"/>
              <a:t>的训练结果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如果本次的验证集结果好于</a:t>
            </a:r>
            <a:r>
              <a:rPr lang="en-US" altLang="zh-CN" sz="1200" dirty="0"/>
              <a:t>best</a:t>
            </a:r>
            <a:r>
              <a:rPr lang="zh-CN" altLang="en-US" sz="1200" dirty="0"/>
              <a:t>，则记录模型参数</a:t>
            </a:r>
            <a:r>
              <a:rPr lang="en-US" altLang="zh-CN" sz="1200" dirty="0" err="1"/>
              <a:t>net.state_dict</a:t>
            </a:r>
            <a:r>
              <a:rPr lang="en-US" altLang="zh-CN" sz="1200" dirty="0"/>
              <a:t>()</a:t>
            </a:r>
            <a:r>
              <a:rPr lang="zh-CN" altLang="en-US" sz="1200" dirty="0"/>
              <a:t>到变量</a:t>
            </a:r>
            <a:r>
              <a:rPr lang="en-US" altLang="zh-CN" sz="1200" dirty="0" err="1"/>
              <a:t>best_state_dict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所有</a:t>
            </a:r>
            <a:r>
              <a:rPr lang="en-US" altLang="zh-CN" sz="1200" dirty="0"/>
              <a:t>epoch</a:t>
            </a:r>
            <a:r>
              <a:rPr lang="zh-CN" altLang="en-US" sz="1200" dirty="0"/>
              <a:t>迭代结束后，输出最佳验证集损失函数值</a:t>
            </a: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定义训练迭代循环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AA98E6-F5D4-4AFD-9DFF-3CADF2DB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0" y="1575128"/>
            <a:ext cx="5796659" cy="47371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Net().to(device)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cretic = nn.L1Loss()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 = Adam(net.parameters()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3e-4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99999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train_loss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val_loss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net.train()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optimizer.zero_grad()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loss.backward()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optimizer.step()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train_loss.append(loss.item())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net.eval()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val_loss.append(loss.item())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"train_loss:{}, val_loss:{}"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.format(np.mean(train_loss)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np.mean(val_loss)&lt;best: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 = np.mean(val_loss)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best_state_dict = net.state_dict()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"best_val_loss:"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603558" y="312164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2664853" y="342900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2079667" y="36198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2215856" y="3890624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3099559" y="4145424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6158B-9686-48B9-A8E3-33011574D10B}"/>
              </a:ext>
            </a:extLst>
          </p:cNvPr>
          <p:cNvSpPr txBox="1"/>
          <p:nvPr/>
        </p:nvSpPr>
        <p:spPr>
          <a:xfrm>
            <a:off x="2392836" y="447288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CE1016-3CBA-468C-AE73-9AFE52A580DA}"/>
              </a:ext>
            </a:extLst>
          </p:cNvPr>
          <p:cNvSpPr txBox="1"/>
          <p:nvPr/>
        </p:nvSpPr>
        <p:spPr>
          <a:xfrm>
            <a:off x="569935" y="527346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7A2624-00EF-4759-8176-0C75CD0A7231}"/>
              </a:ext>
            </a:extLst>
          </p:cNvPr>
          <p:cNvSpPr txBox="1"/>
          <p:nvPr/>
        </p:nvSpPr>
        <p:spPr>
          <a:xfrm>
            <a:off x="2745598" y="550383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5F32E-3824-4C8F-B610-627FA05D1862}"/>
              </a:ext>
            </a:extLst>
          </p:cNvPr>
          <p:cNvSpPr txBox="1"/>
          <p:nvPr/>
        </p:nvSpPr>
        <p:spPr>
          <a:xfrm>
            <a:off x="2472908" y="598454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80531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3A8E2A0-4F5E-4A9A-86AA-8A9C078D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62" y="2182272"/>
            <a:ext cx="6318209" cy="32101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net.load_state_dict(best_state_dict)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test_loss = []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test_loader: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net.eval()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 = x.to(device)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 = y.to(device)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loss = cretic(y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test_loss.append(loss.item())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"test:{}"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.format(np.mean(test_loss)))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torch.save(net.state_dict()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'parameter_best_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_{:.6f}.pkl'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.format(np.mean(test_loss)))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805449" y="2657549"/>
            <a:ext cx="463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加载最佳模型参数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记录测试集结果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测试集迭代过程和验证集完全相同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输出测试集结果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储存最佳模型</a:t>
            </a: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开始测试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952516" y="256807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1561674" y="286780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2156434" y="32371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3501266" y="42882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569935" y="475853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52679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366012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运行代码可以看到我们的训练结果如图所示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可以看到验证集中的最好结果为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5.486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5.631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55847E-D050-4C2C-8B07-7E1BAB2EE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0684" y="2952540"/>
            <a:ext cx="4700905" cy="24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ea"/>
                <a:sym typeface="+mn-lt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32300"/>
            <a:ext cx="10058400" cy="46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要实现深度学习中的神经网络，以及梯度下降、反向传播等算法，我们大可不必从零开始。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现有的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深度学习框架</a:t>
            </a:r>
            <a:r>
              <a:rPr lang="zh-CN" altLang="en-US" sz="1600" dirty="0">
                <a:cs typeface="+mn-ea"/>
                <a:sym typeface="+mn-lt"/>
              </a:rPr>
              <a:t>可以帮我们轻松实现这一切。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b="1" dirty="0">
                <a:cs typeface="+mn-ea"/>
                <a:sym typeface="+mn-lt"/>
              </a:rPr>
              <a:t>目前主流的深度学习框架：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  <a:sym typeface="+mn-lt"/>
              </a:rPr>
              <a:t>Google</a:t>
            </a:r>
            <a:r>
              <a:rPr lang="zh-CN" altLang="en-US" sz="1600" dirty="0">
                <a:cs typeface="+mn-ea"/>
                <a:sym typeface="+mn-lt"/>
              </a:rPr>
              <a:t>开发，功能强大但较难上手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  <a:sym typeface="+mn-lt"/>
              </a:rPr>
              <a:t>Facebook</a:t>
            </a:r>
            <a:r>
              <a:rPr lang="zh-CN" altLang="en-US" sz="1600" dirty="0">
                <a:cs typeface="+mn-ea"/>
                <a:sym typeface="+mn-lt"/>
              </a:rPr>
              <a:t>开发，易上手且代码逻辑清晰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 err="1">
                <a:cs typeface="+mn-ea"/>
                <a:sym typeface="+mn-lt"/>
              </a:rPr>
              <a:t>Keras</a:t>
            </a:r>
            <a:r>
              <a:rPr lang="zh-CN" altLang="en-US" sz="1600" dirty="0">
                <a:cs typeface="+mn-ea"/>
                <a:sym typeface="+mn-lt"/>
              </a:rPr>
              <a:t>：可以以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为后端的高级接口，可以简化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网络搭建复杂度，新版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已自带</a:t>
            </a:r>
            <a:r>
              <a:rPr lang="en-US" altLang="zh-CN" sz="1600" dirty="0" err="1">
                <a:cs typeface="+mn-ea"/>
                <a:sym typeface="+mn-lt"/>
              </a:rPr>
              <a:t>Keras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本次练习我们使用</a:t>
            </a:r>
            <a:r>
              <a:rPr lang="en-US" altLang="zh-CN" sz="1600" b="1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框架，</a:t>
            </a:r>
            <a:r>
              <a:rPr lang="en-US" altLang="zh-CN" sz="1600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框架的</a:t>
            </a:r>
            <a:r>
              <a:rPr lang="en-US" altLang="zh-CN" sz="1600" dirty="0">
                <a:cs typeface="+mn-ea"/>
                <a:sym typeface="+mn-lt"/>
              </a:rPr>
              <a:t>python</a:t>
            </a:r>
            <a:r>
              <a:rPr lang="zh-CN" altLang="en-US" sz="1600" dirty="0">
                <a:cs typeface="+mn-ea"/>
                <a:sym typeface="+mn-lt"/>
              </a:rPr>
              <a:t>版本称为</a:t>
            </a:r>
            <a:r>
              <a:rPr lang="en-US" altLang="zh-CN" sz="1600" b="1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6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30327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之前我们构建的数据集和基本的训练流程，这些部分都是可以在这一节中重复利用的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我们的重点在于构建卷积神经网络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同样，我们定义名为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的类来表示神经网络：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53" y="2696005"/>
            <a:ext cx="5038049" cy="34157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CNN(nn.Module):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(CNN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 =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.cnn(x)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.lin(x)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x.unsqueeze(-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5286586" y="345590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3538096" y="470437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3215590" y="542176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781852" y="3242147"/>
            <a:ext cx="463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nn.Conv1d</a:t>
            </a:r>
            <a:r>
              <a:rPr lang="zh-CN" altLang="en-US" sz="1200" dirty="0"/>
              <a:t>代表了一维卷积层，第一个参数是输入的维度，第二个参数是输出的维度，</a:t>
            </a:r>
            <a:r>
              <a:rPr lang="en-US" altLang="zh-CN" sz="1200" dirty="0" err="1"/>
              <a:t>kernel_size</a:t>
            </a:r>
            <a:r>
              <a:rPr lang="zh-CN" altLang="en-US" sz="1200" dirty="0"/>
              <a:t>是卷积核大小，</a:t>
            </a:r>
            <a:r>
              <a:rPr lang="en-US" altLang="zh-CN" sz="1200" dirty="0"/>
              <a:t>padding</a:t>
            </a:r>
            <a:r>
              <a:rPr lang="zh-CN" altLang="en-US" sz="1200" dirty="0"/>
              <a:t>是填充大小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permute</a:t>
            </a:r>
            <a:r>
              <a:rPr lang="zh-CN" altLang="en-US" sz="1200" dirty="0"/>
              <a:t>可以交换各维度的顺序，例子中的</a:t>
            </a:r>
            <a:r>
              <a:rPr lang="en-US" altLang="zh-CN" sz="1200" dirty="0"/>
              <a:t>permute(0,1,3,2)</a:t>
            </a:r>
            <a:r>
              <a:rPr lang="zh-CN" altLang="en-US" sz="1200" dirty="0"/>
              <a:t>就代表了：将第</a:t>
            </a:r>
            <a:r>
              <a:rPr lang="en-US" altLang="zh-CN" sz="1200" dirty="0"/>
              <a:t>0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0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1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1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2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3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3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2</a:t>
            </a:r>
            <a:r>
              <a:rPr lang="zh-CN" altLang="en-US" sz="1200" dirty="0"/>
              <a:t>维。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unsqueeze</a:t>
            </a:r>
            <a:r>
              <a:rPr lang="en-US" altLang="zh-CN" sz="1200" dirty="0"/>
              <a:t>(-1)</a:t>
            </a:r>
            <a:r>
              <a:rPr lang="zh-CN" altLang="en-US" sz="1200" dirty="0"/>
              <a:t>方法在最后添加一个额外维度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4719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53" y="1498436"/>
            <a:ext cx="5038049" cy="45149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CNN(nn.Module):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(CNN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 =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.cnn(x)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.lin(x)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x.unsqueeze(-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746456" y="3148047"/>
            <a:ext cx="46368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</a:t>
            </a:r>
            <a:r>
              <a:rPr lang="en-US" altLang="zh-CN" sz="1200" dirty="0"/>
              <a:t>: [32, 12, 2,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24,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卷积后</a:t>
            </a:r>
            <a:r>
              <a:rPr lang="en-US" altLang="zh-CN" sz="1200" dirty="0"/>
              <a:t>: [32, 64,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线性变化后</a:t>
            </a:r>
            <a:r>
              <a:rPr lang="en-US" altLang="zh-CN" sz="1200" dirty="0"/>
              <a:t>: [32, 6,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Unsqueeze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6, 21,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02EA8B-D9D7-424E-B9FB-47297566AF2C}"/>
              </a:ext>
            </a:extLst>
          </p:cNvPr>
          <p:cNvSpPr txBox="1"/>
          <p:nvPr/>
        </p:nvSpPr>
        <p:spPr>
          <a:xfrm>
            <a:off x="1481179" y="368650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9176FF-60DA-4A34-A283-209BEE858E97}"/>
              </a:ext>
            </a:extLst>
          </p:cNvPr>
          <p:cNvSpPr txBox="1"/>
          <p:nvPr/>
        </p:nvSpPr>
        <p:spPr>
          <a:xfrm>
            <a:off x="1481179" y="397703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14F39C-8170-4DBC-8139-477C954C058D}"/>
              </a:ext>
            </a:extLst>
          </p:cNvPr>
          <p:cNvSpPr txBox="1"/>
          <p:nvPr/>
        </p:nvSpPr>
        <p:spPr>
          <a:xfrm>
            <a:off x="1481180" y="431759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4CB674-E33B-41A9-9834-7FF95A16965E}"/>
              </a:ext>
            </a:extLst>
          </p:cNvPr>
          <p:cNvSpPr txBox="1"/>
          <p:nvPr/>
        </p:nvSpPr>
        <p:spPr>
          <a:xfrm>
            <a:off x="1481178" y="462586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BC7FC9-E53D-43A2-91A9-D75FAD56AA03}"/>
              </a:ext>
            </a:extLst>
          </p:cNvPr>
          <p:cNvSpPr txBox="1"/>
          <p:nvPr/>
        </p:nvSpPr>
        <p:spPr>
          <a:xfrm>
            <a:off x="1481176" y="496051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365006-340D-4B4E-8BD6-8281E68D15DF}"/>
              </a:ext>
            </a:extLst>
          </p:cNvPr>
          <p:cNvSpPr txBox="1"/>
          <p:nvPr/>
        </p:nvSpPr>
        <p:spPr>
          <a:xfrm>
            <a:off x="1481174" y="529516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3181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73C1FA-60E8-46D0-AFE5-33C469D9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366011"/>
            <a:ext cx="10058400" cy="2958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将网络改成新的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类其他都不用更改即可开始训练：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5.043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5.368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相比于全连接神经网络，卷积神经网络的效果已经有了显著提升。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73" y="1916657"/>
            <a:ext cx="5038049" cy="5191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net = </a:t>
            </a:r>
            <a:r>
              <a:rPr lang="en-US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CN</a:t>
            </a: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N().to(device)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A64D542-64F5-42C8-B97F-B095D030C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6177" y="3999761"/>
            <a:ext cx="4457106" cy="21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6396D00-C371-4747-9019-3A7936E5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74" y="2322957"/>
            <a:ext cx="6249478" cy="35927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LSTMNet(nn.Module):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(LSTMNet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 = nn.LSTM(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batch_first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.rnn(x)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x[: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循环神经网络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30327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我们定义名为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LSTMNet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的类来表示神经网络：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808651" y="290425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773254" y="454138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773254" y="485919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941135" y="2883400"/>
            <a:ext cx="4636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nn.LSTM</a:t>
            </a:r>
            <a:r>
              <a:rPr lang="zh-CN" altLang="en-US" sz="1200" dirty="0"/>
              <a:t>代表了</a:t>
            </a:r>
            <a:r>
              <a:rPr lang="en-US" altLang="zh-CN" sz="1200" dirty="0"/>
              <a:t>LSTM</a:t>
            </a:r>
            <a:r>
              <a:rPr lang="zh-CN" altLang="en-US" sz="1200" dirty="0"/>
              <a:t>网络，第一个参数是输入的维度，第二个参数是隐藏层的维度，</a:t>
            </a:r>
            <a:r>
              <a:rPr lang="en-US" altLang="zh-CN" sz="1200" dirty="0" err="1"/>
              <a:t>num_layers</a:t>
            </a:r>
            <a:r>
              <a:rPr lang="zh-CN" altLang="en-US" sz="1200" dirty="0"/>
              <a:t>代表叠加</a:t>
            </a:r>
            <a:r>
              <a:rPr lang="en-US" altLang="zh-CN" sz="1200" dirty="0"/>
              <a:t>LSTM</a:t>
            </a:r>
            <a:r>
              <a:rPr lang="zh-CN" altLang="en-US" sz="1200" dirty="0"/>
              <a:t>的层数；</a:t>
            </a:r>
            <a:r>
              <a:rPr lang="en-US" altLang="zh-CN" sz="1200" dirty="0"/>
              <a:t>LSTM</a:t>
            </a:r>
            <a:r>
              <a:rPr lang="zh-CN" altLang="en-US" sz="1200" dirty="0"/>
              <a:t>默认的输入数据形式为：</a:t>
            </a:r>
            <a:r>
              <a:rPr lang="en-US" altLang="zh-CN" sz="1200" i="1" dirty="0"/>
              <a:t>[</a:t>
            </a:r>
            <a:r>
              <a:rPr lang="zh-CN" altLang="en-US" sz="1200" i="1" dirty="0"/>
              <a:t>序列维度、</a:t>
            </a:r>
            <a:r>
              <a:rPr lang="en-US" altLang="zh-CN" sz="1200" i="1" dirty="0"/>
              <a:t>batch</a:t>
            </a:r>
            <a:r>
              <a:rPr lang="zh-CN" altLang="en-US" sz="1200" i="1" dirty="0"/>
              <a:t>、通道</a:t>
            </a:r>
            <a:r>
              <a:rPr lang="en-US" altLang="zh-CN" sz="1200" i="1" dirty="0"/>
              <a:t>]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batch_first</a:t>
            </a:r>
            <a:r>
              <a:rPr lang="en-US" altLang="zh-CN" sz="1200" dirty="0"/>
              <a:t>=True</a:t>
            </a:r>
            <a:r>
              <a:rPr lang="zh-CN" altLang="en-US" sz="1200" dirty="0"/>
              <a:t>代表</a:t>
            </a:r>
            <a:r>
              <a:rPr lang="en-US" altLang="zh-CN" sz="1200" dirty="0"/>
              <a:t>batch</a:t>
            </a:r>
            <a:r>
              <a:rPr lang="zh-CN" altLang="en-US" sz="1200" dirty="0"/>
              <a:t>在最前面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Lstm</a:t>
            </a:r>
            <a:r>
              <a:rPr lang="zh-CN" altLang="en-US" sz="1200" dirty="0"/>
              <a:t>的输出为元组：</a:t>
            </a:r>
            <a:r>
              <a:rPr lang="en-US" altLang="zh-CN" sz="1200" dirty="0"/>
              <a:t>(output, (h, c)), </a:t>
            </a:r>
            <a:r>
              <a:rPr lang="zh-CN" altLang="en-US" sz="1200" dirty="0"/>
              <a:t>分别代表输出，（隐藏层输出、细胞状态）。我们只要</a:t>
            </a:r>
            <a:r>
              <a:rPr lang="en-US" altLang="zh-CN" sz="1200" dirty="0"/>
              <a:t>output</a:t>
            </a:r>
            <a:r>
              <a:rPr lang="zh-CN" altLang="en-US" sz="1200" dirty="0"/>
              <a:t>，所以使用</a:t>
            </a:r>
            <a:r>
              <a:rPr lang="en-US" altLang="zh-CN" sz="1200" dirty="0"/>
              <a:t>x,_ = </a:t>
            </a:r>
            <a:r>
              <a:rPr lang="zh-CN" altLang="en-US" sz="1200" dirty="0"/>
              <a:t>来赋值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我们一般只要最后一个</a:t>
            </a:r>
            <a:r>
              <a:rPr lang="en-US" altLang="zh-CN" sz="1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326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6396D00-C371-4747-9019-3A7936E5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2" y="1585374"/>
            <a:ext cx="6249478" cy="45350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LSTMNet(nn.Module):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(LSTMNet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 = nn.LSTM(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batch_first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.rnn(x)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x[: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循环神经网络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625732" y="33987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625732" y="371000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625732" y="402128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D3FDF9-2BBA-4CCD-B8A7-2BBFA2FE641C}"/>
              </a:ext>
            </a:extLst>
          </p:cNvPr>
          <p:cNvSpPr txBox="1"/>
          <p:nvPr/>
        </p:nvSpPr>
        <p:spPr>
          <a:xfrm>
            <a:off x="625732" y="433255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93D019-8412-4D12-8077-E45439589C33}"/>
              </a:ext>
            </a:extLst>
          </p:cNvPr>
          <p:cNvSpPr txBox="1"/>
          <p:nvPr/>
        </p:nvSpPr>
        <p:spPr>
          <a:xfrm>
            <a:off x="625732" y="464383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B547E-588F-4B37-9883-0F5BC2CEF84E}"/>
              </a:ext>
            </a:extLst>
          </p:cNvPr>
          <p:cNvSpPr txBox="1"/>
          <p:nvPr/>
        </p:nvSpPr>
        <p:spPr>
          <a:xfrm>
            <a:off x="625732" y="495511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C49DC6-F46A-4541-8C25-136BE758940A}"/>
              </a:ext>
            </a:extLst>
          </p:cNvPr>
          <p:cNvSpPr txBox="1"/>
          <p:nvPr/>
        </p:nvSpPr>
        <p:spPr>
          <a:xfrm>
            <a:off x="625732" y="526639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1FC15C-A585-428F-A37A-BEB62C61493D}"/>
              </a:ext>
            </a:extLst>
          </p:cNvPr>
          <p:cNvSpPr txBox="1"/>
          <p:nvPr/>
        </p:nvSpPr>
        <p:spPr>
          <a:xfrm>
            <a:off x="625732" y="557767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9733C2-E369-4886-989C-F1C29E6C6A41}"/>
              </a:ext>
            </a:extLst>
          </p:cNvPr>
          <p:cNvSpPr txBox="1"/>
          <p:nvPr/>
        </p:nvSpPr>
        <p:spPr>
          <a:xfrm>
            <a:off x="7082314" y="2457566"/>
            <a:ext cx="46368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</a:t>
            </a:r>
            <a:r>
              <a:rPr lang="en-US" altLang="zh-CN" sz="1200" dirty="0"/>
              <a:t>: [32, 21, 12,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[672, 12,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rnn</a:t>
            </a:r>
            <a:r>
              <a:rPr lang="zh-CN" altLang="en-US" sz="1200" dirty="0"/>
              <a:t>后</a:t>
            </a:r>
            <a:r>
              <a:rPr lang="en-US" altLang="zh-CN" sz="1200" dirty="0"/>
              <a:t>: [672, 12, 32]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切片后</a:t>
            </a:r>
            <a:r>
              <a:rPr lang="en-US" altLang="zh-CN" sz="1200" dirty="0"/>
              <a:t>: [672, 32]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全连接神经网络后</a:t>
            </a:r>
            <a:r>
              <a:rPr lang="en-US" altLang="zh-CN" sz="1200" dirty="0"/>
              <a:t>: [672, 6]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后：</a:t>
            </a:r>
            <a:r>
              <a:rPr lang="en-US" altLang="zh-CN" sz="1200" dirty="0"/>
              <a:t>[32, 21, 6,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交换维度后：</a:t>
            </a:r>
            <a:r>
              <a:rPr lang="en-US" altLang="zh-CN" sz="1200" dirty="0"/>
              <a:t>[32, 6, 21,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0192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73C1FA-60E8-46D0-AFE5-33C469D9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28009"/>
            <a:ext cx="10058400" cy="2958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将网络改成新的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LSTMNet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类其他都不用更改即可开始训练：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4.927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5.228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可以看到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LSTM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网络的预测精度有了更进一步的提升。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73" y="1824858"/>
            <a:ext cx="5038049" cy="5191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net = </a:t>
            </a:r>
            <a:r>
              <a:rPr lang="en-US" altLang="zh-CN" sz="1050" dirty="0" err="1">
                <a:solidFill>
                  <a:srgbClr val="A9B7C6"/>
                </a:solidFill>
                <a:latin typeface="Consolas" panose="020B0609020204030204" pitchFamily="49" charset="0"/>
              </a:rPr>
              <a:t>LSTMNet</a:t>
            </a: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().to(device)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7A7-F418-43B3-8323-19A34EF1A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149" y="3896544"/>
            <a:ext cx="4679858" cy="23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8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CA9BC-7053-4B6C-A38F-43A58C7E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BC89-AEEC-4421-99AC-AC501FED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实践中，我们使用</a:t>
            </a:r>
            <a:r>
              <a:rPr lang="en-US" altLang="zh-CN" sz="1800" b="1" dirty="0">
                <a:solidFill>
                  <a:srgbClr val="FF0000"/>
                </a:solidFill>
              </a:rPr>
              <a:t>CNN</a:t>
            </a:r>
            <a:r>
              <a:rPr lang="zh-CN" altLang="en-US" sz="1800" b="1" dirty="0">
                <a:solidFill>
                  <a:srgbClr val="FF0000"/>
                </a:solidFill>
              </a:rPr>
              <a:t>处理空间关系</a:t>
            </a:r>
            <a:r>
              <a:rPr lang="zh-CN" altLang="en-US" sz="1800" dirty="0"/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LSTM</a:t>
            </a:r>
            <a:r>
              <a:rPr lang="zh-CN" altLang="en-US" sz="1800" b="1" dirty="0">
                <a:solidFill>
                  <a:srgbClr val="FF0000"/>
                </a:solidFill>
              </a:rPr>
              <a:t>处理时序关系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搭建同时结合</a:t>
            </a:r>
            <a:r>
              <a:rPr lang="en-US" altLang="zh-CN" sz="1800" dirty="0"/>
              <a:t>CNN</a:t>
            </a:r>
            <a:r>
              <a:rPr lang="zh-CN" altLang="en-US" sz="1800" dirty="0"/>
              <a:t>和</a:t>
            </a:r>
            <a:r>
              <a:rPr lang="en-US" altLang="zh-CN" sz="1800" dirty="0"/>
              <a:t>LSTM</a:t>
            </a:r>
            <a:r>
              <a:rPr lang="zh-CN" altLang="en-US" sz="1800" dirty="0"/>
              <a:t>的网络进行交通状态预测，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652F4-1206-451A-9F1D-7286BC79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D3995-9624-4A0C-9EF6-CD8F92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DB3E-995A-4E0F-A150-E4EFFEB4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图片 6" descr="C:\Users\i\Desktop\结构.png">
            <a:extLst>
              <a:ext uri="{FF2B5EF4-FFF2-40B4-BE49-F238E27FC236}">
                <a16:creationId xmlns:a16="http://schemas.microsoft.com/office/drawing/2014/main" id="{E79068AF-F6AA-4CAB-8844-566935C261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3"/>
          <a:stretch/>
        </p:blipFill>
        <p:spPr bwMode="auto">
          <a:xfrm>
            <a:off x="1433543" y="2247653"/>
            <a:ext cx="4931861" cy="3963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8AF3BD-3C34-4ABD-B865-65ED8CB1FF21}"/>
              </a:ext>
            </a:extLst>
          </p:cNvPr>
          <p:cNvSpPr/>
          <p:nvPr/>
        </p:nvSpPr>
        <p:spPr>
          <a:xfrm>
            <a:off x="1433543" y="2690105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465D0A-EBBA-41C6-BCB0-C97A8FCB4138}"/>
              </a:ext>
            </a:extLst>
          </p:cNvPr>
          <p:cNvSpPr/>
          <p:nvPr/>
        </p:nvSpPr>
        <p:spPr>
          <a:xfrm>
            <a:off x="1433542" y="3272671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4307B-3F8E-4CDA-8205-CFF09776956D}"/>
              </a:ext>
            </a:extLst>
          </p:cNvPr>
          <p:cNvSpPr/>
          <p:nvPr/>
        </p:nvSpPr>
        <p:spPr>
          <a:xfrm>
            <a:off x="1433542" y="3916665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3B1-A9F0-4B1C-B30B-4178D4E43466}"/>
              </a:ext>
            </a:extLst>
          </p:cNvPr>
          <p:cNvSpPr/>
          <p:nvPr/>
        </p:nvSpPr>
        <p:spPr>
          <a:xfrm>
            <a:off x="1433542" y="4560659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741C76F6-B8BD-4C84-B93A-98CE782BA9DA}"/>
              </a:ext>
            </a:extLst>
          </p:cNvPr>
          <p:cNvSpPr/>
          <p:nvPr/>
        </p:nvSpPr>
        <p:spPr>
          <a:xfrm>
            <a:off x="5633883" y="5203231"/>
            <a:ext cx="985193" cy="31266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Future traffic speed</a:t>
            </a:r>
            <a:endParaRPr lang="zh-CN" altLang="en-US" sz="800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A78B3880-C2F8-48CB-ABBC-3155374493F8}"/>
              </a:ext>
            </a:extLst>
          </p:cNvPr>
          <p:cNvSpPr/>
          <p:nvPr/>
        </p:nvSpPr>
        <p:spPr>
          <a:xfrm>
            <a:off x="5633883" y="5800434"/>
            <a:ext cx="985193" cy="31266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Future traffic speed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072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Anaconda</a:t>
            </a:r>
            <a:r>
              <a:rPr lang="zh-CN" altLang="en-US" sz="3600" dirty="0">
                <a:cs typeface="+mn-ea"/>
                <a:sym typeface="+mn-lt"/>
              </a:rPr>
              <a:t>的安装：</a:t>
            </a:r>
            <a:endParaRPr lang="en-US" altLang="zh-CN" sz="3600" dirty="0"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152" y="1403435"/>
            <a:ext cx="10058400" cy="395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不推荐在官网下载，国内很卡。推荐使用清华大学</a:t>
            </a:r>
            <a:r>
              <a:rPr lang="en-US" altLang="zh-CN" sz="1600" dirty="0">
                <a:cs typeface="+mn-ea"/>
                <a:sym typeface="+mn-lt"/>
              </a:rPr>
              <a:t>TUNA</a:t>
            </a:r>
            <a:r>
              <a:rPr lang="zh-CN" altLang="en-US" sz="1600" dirty="0">
                <a:cs typeface="+mn-ea"/>
                <a:sym typeface="+mn-lt"/>
              </a:rPr>
              <a:t>镜像网站下载 </a:t>
            </a:r>
            <a:r>
              <a:rPr lang="en-US" altLang="zh-CN" sz="1600" dirty="0">
                <a:cs typeface="+mn-ea"/>
                <a:sym typeface="+mn-lt"/>
                <a:hlinkClick r:id="rId2"/>
              </a:rPr>
              <a:t>https://mirrors.tuna.tsinghua.edu.cn/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进入后直接搜索</a:t>
            </a:r>
            <a:r>
              <a:rPr lang="en-US" altLang="zh-CN" sz="1600" dirty="0" err="1">
                <a:cs typeface="+mn-ea"/>
                <a:sym typeface="+mn-lt"/>
              </a:rPr>
              <a:t>conda</a:t>
            </a:r>
            <a:r>
              <a:rPr lang="zh-CN" altLang="en-US" sz="1600" dirty="0">
                <a:cs typeface="+mn-ea"/>
                <a:sym typeface="+mn-lt"/>
              </a:rPr>
              <a:t>，找到</a:t>
            </a:r>
            <a:r>
              <a:rPr lang="en-US" altLang="zh-CN" sz="1600" dirty="0">
                <a:cs typeface="+mn-ea"/>
                <a:sym typeface="+mn-lt"/>
              </a:rPr>
              <a:t>anaconda</a:t>
            </a:r>
            <a:r>
              <a:rPr lang="zh-CN" altLang="en-US" sz="1600" dirty="0">
                <a:cs typeface="+mn-ea"/>
                <a:sym typeface="+mn-lt"/>
              </a:rPr>
              <a:t>进入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1600" dirty="0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54B44C-98A5-4C12-80FF-4ED39D36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5" y="2418721"/>
            <a:ext cx="5110593" cy="3738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1A56C9-3FFB-4239-BA6F-047874C8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52" y="3382974"/>
            <a:ext cx="5110593" cy="1277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E86688EA-A7A6-4DEC-AB9C-795337812294}"/>
              </a:ext>
            </a:extLst>
          </p:cNvPr>
          <p:cNvSpPr/>
          <p:nvPr/>
        </p:nvSpPr>
        <p:spPr>
          <a:xfrm>
            <a:off x="4418617" y="2937879"/>
            <a:ext cx="1409946" cy="654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B60426-9503-4025-9562-446FB8762E7E}"/>
              </a:ext>
            </a:extLst>
          </p:cNvPr>
          <p:cNvCxnSpPr/>
          <p:nvPr/>
        </p:nvCxnSpPr>
        <p:spPr>
          <a:xfrm>
            <a:off x="5828563" y="3274142"/>
            <a:ext cx="4206240" cy="436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437A020-BDBF-4C59-9FFD-2D9E0B4B40ED}"/>
              </a:ext>
            </a:extLst>
          </p:cNvPr>
          <p:cNvSpPr/>
          <p:nvPr/>
        </p:nvSpPr>
        <p:spPr>
          <a:xfrm>
            <a:off x="6241518" y="4046956"/>
            <a:ext cx="1138575" cy="525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E34C58-3D6F-41BC-B01B-DF17DAD27C7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7380093" y="3887668"/>
            <a:ext cx="2949678" cy="421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3198-C8FE-49A9-AB4E-F75ABF6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Anaconda</a:t>
            </a:r>
            <a:r>
              <a:rPr lang="zh-CN" altLang="en-US" sz="3600" dirty="0">
                <a:cs typeface="+mn-ea"/>
                <a:sym typeface="+mn-lt"/>
              </a:rPr>
              <a:t>的安装：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8DCD6-ADF7-4375-9FBE-60F9E136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5050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点击</a:t>
            </a:r>
            <a:r>
              <a:rPr lang="en-US" altLang="zh-CN" sz="1800" dirty="0"/>
              <a:t>archive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点击</a:t>
            </a:r>
            <a:r>
              <a:rPr lang="en-US" altLang="zh-CN" sz="1800" dirty="0"/>
              <a:t>Date</a:t>
            </a:r>
            <a:r>
              <a:rPr lang="zh-CN" altLang="en-US" sz="1800" dirty="0"/>
              <a:t>按照日期排序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下载并安装最新的</a:t>
            </a:r>
            <a:r>
              <a:rPr lang="en-US" altLang="zh-CN" sz="1800" dirty="0"/>
              <a:t>windows 64</a:t>
            </a:r>
            <a:r>
              <a:rPr lang="zh-CN" altLang="en-US" sz="1800" dirty="0"/>
              <a:t>位版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DC5A4-F8B4-4233-BB93-BA564BB1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31E20-B179-4BD7-9AF0-E5F31208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9A839-4BF6-4A12-895A-3A68584F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BF7466-7D70-4A54-AD43-4C65884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93" y="1350089"/>
            <a:ext cx="5848387" cy="1980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6B28DA-5885-4E0D-A1CF-80FA672C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92" y="3817194"/>
            <a:ext cx="5964947" cy="142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141BD9FF-3A59-471A-B2FC-061A8027735F}"/>
              </a:ext>
            </a:extLst>
          </p:cNvPr>
          <p:cNvSpPr/>
          <p:nvPr/>
        </p:nvSpPr>
        <p:spPr>
          <a:xfrm>
            <a:off x="5307292" y="2029377"/>
            <a:ext cx="631231" cy="23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643663-89B9-4175-89C8-F1D7B3A734B8}"/>
              </a:ext>
            </a:extLst>
          </p:cNvPr>
          <p:cNvSpPr/>
          <p:nvPr/>
        </p:nvSpPr>
        <p:spPr>
          <a:xfrm>
            <a:off x="9649217" y="4105950"/>
            <a:ext cx="631231" cy="23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88F9ED9-FC84-4C6E-9747-5A5270BAD660}"/>
              </a:ext>
            </a:extLst>
          </p:cNvPr>
          <p:cNvSpPr/>
          <p:nvPr/>
        </p:nvSpPr>
        <p:spPr>
          <a:xfrm>
            <a:off x="5389883" y="4409923"/>
            <a:ext cx="1996109" cy="23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32300"/>
            <a:ext cx="10058400" cy="46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直接访问</a:t>
            </a:r>
            <a:r>
              <a:rPr lang="en-US" altLang="zh-CN" sz="1800" dirty="0" err="1">
                <a:cs typeface="+mn-ea"/>
                <a:sym typeface="+mn-lt"/>
              </a:rPr>
              <a:t>PyTorch</a:t>
            </a:r>
            <a:r>
              <a:rPr lang="zh-CN" altLang="en-US" sz="1800" dirty="0">
                <a:cs typeface="+mn-ea"/>
                <a:sym typeface="+mn-lt"/>
              </a:rPr>
              <a:t>的官方网站：</a:t>
            </a:r>
            <a:r>
              <a:rPr lang="af-ZA" altLang="zh-CN" sz="1800" dirty="0">
                <a:cs typeface="+mn-ea"/>
                <a:sym typeface="+mn-lt"/>
                <a:hlinkClick r:id="rId2"/>
              </a:rPr>
              <a:t>https://pytorch.org/</a:t>
            </a:r>
            <a:endParaRPr lang="af-ZA" altLang="zh-CN" sz="1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点击导航栏里的</a:t>
            </a:r>
            <a:r>
              <a:rPr lang="en-US" altLang="zh-CN" sz="1800" dirty="0">
                <a:cs typeface="+mn-ea"/>
                <a:sym typeface="+mn-lt"/>
              </a:rPr>
              <a:t>Get Started</a:t>
            </a:r>
          </a:p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此外，</a:t>
            </a:r>
            <a:r>
              <a:rPr lang="en-US" altLang="zh-CN" sz="1800" dirty="0">
                <a:cs typeface="+mn-ea"/>
                <a:sym typeface="+mn-lt"/>
              </a:rPr>
              <a:t>Tutorials</a:t>
            </a:r>
            <a:r>
              <a:rPr lang="zh-CN" altLang="en-US" sz="1800" dirty="0">
                <a:cs typeface="+mn-ea"/>
                <a:sym typeface="+mn-lt"/>
              </a:rPr>
              <a:t>是官方的基础教学，</a:t>
            </a:r>
            <a:r>
              <a:rPr lang="en-US" altLang="zh-CN" sz="1800" dirty="0">
                <a:cs typeface="+mn-ea"/>
                <a:sym typeface="+mn-lt"/>
              </a:rPr>
              <a:t>Docs</a:t>
            </a:r>
            <a:r>
              <a:rPr lang="zh-CN" altLang="en-US" sz="1800" dirty="0">
                <a:cs typeface="+mn-ea"/>
                <a:sym typeface="+mn-lt"/>
              </a:rPr>
              <a:t>是官方的文档，都十分详实和专业，遇到问题可以用于参考</a:t>
            </a:r>
            <a:endParaRPr lang="en-US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E2C53-7AE9-4FFB-A177-C97B5A32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27" y="2814099"/>
            <a:ext cx="5713732" cy="34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5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85826"/>
            <a:ext cx="4601497" cy="460927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cs typeface="+mn-ea"/>
                <a:sym typeface="+mn-lt"/>
              </a:rPr>
              <a:t>进入 </a:t>
            </a:r>
            <a:r>
              <a:rPr lang="en-US" altLang="zh-CN" sz="1600" dirty="0">
                <a:cs typeface="+mn-ea"/>
                <a:sym typeface="+mn-lt"/>
              </a:rPr>
              <a:t>Get Started</a:t>
            </a:r>
            <a:r>
              <a:rPr lang="zh-CN" altLang="en-US" sz="1600" dirty="0">
                <a:cs typeface="+mn-ea"/>
                <a:sym typeface="+mn-lt"/>
              </a:rPr>
              <a:t>之后可以看到选择</a:t>
            </a:r>
            <a:r>
              <a:rPr lang="en-US" altLang="zh-CN" sz="1600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安装设置的页面。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cs typeface="+mn-ea"/>
                <a:sym typeface="+mn-lt"/>
              </a:rPr>
              <a:t>从上往下以此是：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版本，从左往右分别是稳定版（</a:t>
            </a:r>
            <a:r>
              <a:rPr lang="en-US" altLang="zh-CN" sz="1600" dirty="0">
                <a:cs typeface="+mn-ea"/>
                <a:sym typeface="+mn-lt"/>
              </a:rPr>
              <a:t>1.10</a:t>
            </a:r>
            <a:r>
              <a:rPr lang="zh-CN" altLang="en-US" sz="1600" dirty="0">
                <a:cs typeface="+mn-ea"/>
                <a:sym typeface="+mn-lt"/>
              </a:rPr>
              <a:t>）、最新版、长期支持版（</a:t>
            </a:r>
            <a:r>
              <a:rPr lang="en-US" altLang="zh-CN" sz="1600" dirty="0">
                <a:cs typeface="+mn-ea"/>
                <a:sym typeface="+mn-lt"/>
              </a:rPr>
              <a:t>1.8.2</a:t>
            </a:r>
            <a:r>
              <a:rPr lang="zh-CN" altLang="en-US" sz="1600" dirty="0">
                <a:cs typeface="+mn-ea"/>
                <a:sym typeface="+mn-lt"/>
              </a:rPr>
              <a:t>）</a:t>
            </a:r>
            <a:r>
              <a:rPr lang="en-US" altLang="zh-CN" sz="1600" dirty="0">
                <a:cs typeface="+mn-ea"/>
                <a:sym typeface="+mn-lt"/>
              </a:rPr>
              <a:t>;</a:t>
            </a:r>
            <a:r>
              <a:rPr lang="zh-CN" altLang="en-US" sz="1600" b="1" dirty="0">
                <a:cs typeface="+mn-ea"/>
                <a:sym typeface="+mn-lt"/>
              </a:rPr>
              <a:t>这里推荐选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LTS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版</a:t>
            </a:r>
            <a:r>
              <a:rPr lang="zh-CN" altLang="en-US" sz="1600" dirty="0">
                <a:cs typeface="+mn-ea"/>
                <a:sym typeface="+mn-lt"/>
              </a:rPr>
              <a:t>；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系统：选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windows</a:t>
            </a:r>
            <a:r>
              <a:rPr lang="zh-CN" altLang="en-US" sz="1600" dirty="0">
                <a:cs typeface="+mn-ea"/>
                <a:sym typeface="+mn-lt"/>
              </a:rPr>
              <a:t>，或者按照你的情况选择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安装方式：选</a:t>
            </a:r>
            <a:r>
              <a:rPr lang="en-US" altLang="zh-CN" sz="1600" b="1" dirty="0" err="1">
                <a:solidFill>
                  <a:srgbClr val="FF0000"/>
                </a:solidFill>
                <a:cs typeface="+mn-ea"/>
                <a:sym typeface="+mn-lt"/>
              </a:rPr>
              <a:t>Conda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未安装</a:t>
            </a:r>
            <a:r>
              <a:rPr lang="en-US" altLang="zh-CN" sz="1600" dirty="0" err="1">
                <a:cs typeface="+mn-ea"/>
                <a:sym typeface="+mn-lt"/>
              </a:rPr>
              <a:t>conda</a:t>
            </a:r>
            <a:r>
              <a:rPr lang="zh-CN" altLang="en-US" sz="1600" dirty="0">
                <a:cs typeface="+mn-ea"/>
                <a:sym typeface="+mn-lt"/>
              </a:rPr>
              <a:t>请先安装</a:t>
            </a:r>
            <a:r>
              <a:rPr lang="en-US" altLang="zh-CN" sz="1600" dirty="0">
                <a:cs typeface="+mn-ea"/>
                <a:sym typeface="+mn-lt"/>
              </a:rPr>
              <a:t>anaconda</a:t>
            </a:r>
            <a:r>
              <a:rPr lang="zh-CN" altLang="en-US" sz="1600" dirty="0">
                <a:cs typeface="+mn-ea"/>
                <a:sym typeface="+mn-lt"/>
              </a:rPr>
              <a:t>或</a:t>
            </a:r>
            <a:r>
              <a:rPr lang="en-US" altLang="zh-CN" sz="1600" dirty="0" err="1">
                <a:cs typeface="+mn-ea"/>
                <a:sym typeface="+mn-lt"/>
              </a:rPr>
              <a:t>miniconda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语言：选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Python</a:t>
            </a: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计算平台：如果有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NVIDIA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中高端显卡可以考虑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加速，选择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（见下页）；没有则选择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76E806-9F5A-459B-9778-D877C1C8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68" y="1336836"/>
            <a:ext cx="5218503" cy="47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Torch GPU</a:t>
            </a:r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版：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更新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NVIDIA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驱动到最新版 </a:t>
            </a:r>
            <a:r>
              <a:rPr lang="af-ZA" altLang="zh-CN" sz="1600" dirty="0">
                <a:solidFill>
                  <a:schemeClr val="tx1"/>
                </a:solidFill>
                <a:cs typeface="+mn-ea"/>
                <a:sym typeface="+mn-lt"/>
                <a:hlinkClick r:id="rId2"/>
              </a:rPr>
              <a:t>https://www.nvidia.com/Download/index.aspx?lang=cn</a:t>
            </a:r>
            <a:endParaRPr lang="af-ZA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在命令行里面使用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nvidia-smi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查看设备驱动的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版本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直接安装对应的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现在网络上大部分的教程已经过时，他们会要求你手动下载和安装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CuDNN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，这个过程很麻烦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但是新版的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cudatoolkit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已经能直接通过驱动里的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调用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，十分方便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13FCDF-56E9-4B0F-91B7-5FBA9BF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57" y="4006488"/>
            <a:ext cx="4215462" cy="2254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9B0C9-4484-409E-BD89-B27A831B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36" y="4334116"/>
            <a:ext cx="4461572" cy="13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复制符合自己系统的安装命令进行安装，例如：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conda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install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torchvision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torchaudio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cudatoolkit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=11.1 -c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pytorch-lts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-c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conda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-forge</a:t>
            </a: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保持网络畅通，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较大需要较长时间下载，推荐使用清华大学的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Conda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镜像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安装后好后进入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环境进行测试：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首先尝试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import 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 未报错说明安装成功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之后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print(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torch.cuda.is_available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())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，若显示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代表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可用，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False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代表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不可用。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8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66E5E6-9703-4E17-BF88-D54311AB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13" y="4185426"/>
            <a:ext cx="6934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84" y="1450429"/>
            <a:ext cx="5441396" cy="4609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交通状态的预测是智能交通系统当中的基本问题之一，对于缓解城市交通拥堵、车辆优化与调度等都有着帮助。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交通状态来自于道路上的交通状态检测器（例如：地感线圈、摄像头、浮动车等），这些检测器实时采集对应路段的交通状态（例如：速度、车流量、车头时距等）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交通状态的复杂多变，我们通常将一个时间片内的交通状态进行集计分析，例如计算五分钟内速度的平均值作为这一时间片内的速度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我们将使用由北京市浮动车采集的北京北二环路段的速度数据 ，实现基于人工神经网络的交通速度预测。原始数据按照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分钟为单位进行了集计处理，总跨度为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天，所以共包含了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60/5×24×5=1440 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行；数据共包括了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列，代表了选择的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个路段（按照由西向东的顺序）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11/10/2021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9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846FDE-E55D-4F5F-BD36-6FE4BEB09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4183" y="1863408"/>
            <a:ext cx="4726428" cy="36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4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bkfmzgo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26229</TotalTime>
  <Words>5062</Words>
  <Application>Microsoft Office PowerPoint</Application>
  <PresentationFormat>宽屏</PresentationFormat>
  <Paragraphs>429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Consolas</vt:lpstr>
      <vt:lpstr>Times New Roman</vt:lpstr>
      <vt:lpstr>Wingdings</vt:lpstr>
      <vt:lpstr>Retrospect</vt:lpstr>
      <vt:lpstr>深度学习交通预测——基于Python及PyTorch</vt:lpstr>
      <vt:lpstr>Getting Started</vt:lpstr>
      <vt:lpstr>Anaconda的安装：</vt:lpstr>
      <vt:lpstr>Anaconda的安装：</vt:lpstr>
      <vt:lpstr>Torch安装</vt:lpstr>
      <vt:lpstr>Torch安装</vt:lpstr>
      <vt:lpstr>Torch安装</vt:lpstr>
      <vt:lpstr>Torch安装</vt:lpstr>
      <vt:lpstr>问题描述</vt:lpstr>
      <vt:lpstr>问题描述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卷积神经网络</vt:lpstr>
      <vt:lpstr>卷积神经网络</vt:lpstr>
      <vt:lpstr>卷积神经网络</vt:lpstr>
      <vt:lpstr>循环神经网络</vt:lpstr>
      <vt:lpstr>循环神经网络</vt:lpstr>
      <vt:lpstr>卷积神经网络</vt:lpstr>
      <vt:lpstr>Future works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YanHaoyang</cp:lastModifiedBy>
  <cp:revision>563</cp:revision>
  <dcterms:created xsi:type="dcterms:W3CDTF">2016-12-05T18:51:00Z</dcterms:created>
  <dcterms:modified xsi:type="dcterms:W3CDTF">2021-11-10T13:34:59Z</dcterms:modified>
</cp:coreProperties>
</file>