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9" r:id="rId13"/>
    <p:sldId id="270" r:id="rId14"/>
    <p:sldId id="271" r:id="rId15"/>
    <p:sldId id="273" r:id="rId16"/>
    <p:sldId id="272" r:id="rId17"/>
    <p:sldId id="274" r:id="rId18"/>
    <p:sldId id="275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pos="6984" userDrawn="1">
          <p15:clr>
            <a:srgbClr val="A4A3A4"/>
          </p15:clr>
        </p15:guide>
        <p15:guide id="4" orient="horz" pos="816" userDrawn="1">
          <p15:clr>
            <a:srgbClr val="A4A3A4"/>
          </p15:clr>
        </p15:guide>
        <p15:guide id="5" orient="horz" pos="904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853"/>
    <a:srgbClr val="FFC000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8" autoAdjust="0"/>
    <p:restoredTop sz="91908" autoAdjust="0"/>
  </p:normalViewPr>
  <p:slideViewPr>
    <p:cSldViewPr snapToGrid="0">
      <p:cViewPr>
        <p:scale>
          <a:sx n="150" d="100"/>
          <a:sy n="150" d="100"/>
        </p:scale>
        <p:origin x="2400" y="102"/>
      </p:cViewPr>
      <p:guideLst>
        <p:guide orient="horz" pos="168"/>
        <p:guide pos="688"/>
        <p:guide pos="6984"/>
        <p:guide orient="horz" pos="816"/>
        <p:guide orient="horz" pos="904"/>
        <p:guide orient="horz" pos="4020"/>
        <p:guide orient="horz" pos="3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1" cy="108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689-82C9-4491-8D53-64B69FF03B6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4FF-B8DD-4C86-8A6C-413D8D8D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 will just do a</a:t>
            </a:r>
            <a:r>
              <a:rPr lang="en-US" baseline="0" dirty="0"/>
              <a:t>n overview of this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1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64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91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72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81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96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91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29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62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14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8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02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8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58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617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4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01B6-A9E1-4C87-B3DF-9FAEB2191447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E021-A22D-4704-A5B5-FE094DC75E2A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B321-BFD9-4DD3-B357-3AD707444D1D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2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2876BF-DBE8-4F3F-9C51-FA391AB908E8}" type="datetime1">
              <a:rPr lang="en-US" altLang="en-US" smtClean="0"/>
              <a:t>11/25/2021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663E8-88FD-4048-9075-AFEE1936E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7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E88C5B-14AA-41D5-A8EE-7998D922D955}" type="datetime1">
              <a:rPr lang="en-US" altLang="en-US" smtClean="0"/>
              <a:t>11/25/2021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5C99B-E222-49FE-9B47-420BE7C3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5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55D5-5E31-4493-869E-273AF56E6A83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3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244155"/>
            <a:ext cx="4937760" cy="50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155"/>
            <a:ext cx="4937760" cy="5024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B73-2C86-488A-83F6-8668F12E59C3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92795"/>
            <a:ext cx="4937760" cy="4263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92793"/>
            <a:ext cx="4937760" cy="42636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361-83C5-4354-88C9-CCDBF1F6D58A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A0E-8A73-4CBE-8357-A8907B7BE568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1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1547-7697-458E-8F6E-4C5A39971040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1FB63-6CD3-43BC-87EC-E40A92877696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99C-C6A4-4DE1-AF40-D4597DE37567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0778"/>
            <a:ext cx="10058400" cy="50604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668ED8-D8EA-48DB-B17C-320A0075102C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81793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6984" userDrawn="1">
          <p15:clr>
            <a:srgbClr val="F26B43"/>
          </p15:clr>
        </p15:guide>
        <p15:guide id="4" orient="horz" pos="816" userDrawn="1">
          <p15:clr>
            <a:srgbClr val="F26B43"/>
          </p15:clr>
        </p15:guide>
        <p15:guide id="5" orient="horz" pos="904" userDrawn="1">
          <p15:clr>
            <a:srgbClr val="F26B43"/>
          </p15:clr>
        </p15:guide>
        <p15:guide id="6" orient="horz" pos="4016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geofabrik.de/asia/china-latest.osm.pb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java/java-environment-setup.html" TargetMode="External"/><Relationship Id="rId5" Type="http://schemas.openxmlformats.org/officeDocument/2006/relationships/hyperlink" Target="https://www.oracle.com/java/technologies/downloads/#jdk17-windows" TargetMode="External"/><Relationship Id="rId4" Type="http://schemas.openxmlformats.org/officeDocument/2006/relationships/hyperlink" Target="http://osm2po.de/releases/osm2po-4.7.7.zi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6000" dirty="0"/>
              <a:t>基于轨迹数据的地图匹配方法</a:t>
            </a:r>
            <a:endParaRPr 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88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交通大数据分析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2021</a:t>
            </a:r>
            <a:r>
              <a:rPr lang="zh-CN" altLang="en-US" dirty="0">
                <a:latin typeface="+mn-lt"/>
                <a:cs typeface="+mn-ea"/>
                <a:sym typeface="+mn-lt"/>
              </a:rPr>
              <a:t>秋季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马晓磊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33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66699"/>
            <a:ext cx="10058400" cy="91736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导入路网数据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11/28/2021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10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3BCE80-060F-4094-83BA-6073F67E8273}"/>
              </a:ext>
            </a:extLst>
          </p:cNvPr>
          <p:cNvSpPr>
            <a:spLocks/>
          </p:cNvSpPr>
          <p:nvPr/>
        </p:nvSpPr>
        <p:spPr>
          <a:xfrm>
            <a:off x="1092200" y="1435099"/>
            <a:ext cx="9994900" cy="4800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 err="1"/>
              <a:t>psql</a:t>
            </a:r>
            <a:r>
              <a:rPr lang="zh-CN" altLang="en-US" b="1" dirty="0"/>
              <a:t>导入刚刚生成的</a:t>
            </a:r>
            <a:r>
              <a:rPr lang="en-US" altLang="zh-CN" b="1" dirty="0" err="1"/>
              <a:t>sql</a:t>
            </a:r>
            <a:r>
              <a:rPr lang="zh-CN" altLang="en-US" b="1" dirty="0"/>
              <a:t>文件：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设置客户端编码：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set </a:t>
            </a:r>
            <a:r>
              <a:rPr lang="en-US" altLang="zh-CN" dirty="0" err="1"/>
              <a:t>client_encoding</a:t>
            </a:r>
            <a:r>
              <a:rPr lang="en-US" altLang="zh-CN" dirty="0"/>
              <a:t>=utf8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r>
              <a:rPr lang="en-US" altLang="zh-CN" dirty="0"/>
              <a:t>			(</a:t>
            </a:r>
            <a:r>
              <a:rPr lang="zh-CN" altLang="en-US" dirty="0"/>
              <a:t>注意</a:t>
            </a:r>
            <a:r>
              <a:rPr lang="zh-CN" altLang="en-US" dirty="0">
                <a:solidFill>
                  <a:srgbClr val="FF0000"/>
                </a:solidFill>
              </a:rPr>
              <a:t>分号</a:t>
            </a:r>
            <a:r>
              <a:rPr lang="zh-CN" altLang="en-US" dirty="0"/>
              <a:t>是必须的</a:t>
            </a:r>
            <a:r>
              <a:rPr lang="en-US" altLang="zh-CN" dirty="0"/>
              <a:t>)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B35245-ED49-43FB-8BB0-7DBC49175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50" y="3060701"/>
            <a:ext cx="4495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66699"/>
            <a:ext cx="10058400" cy="91736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导入路网数据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11/28/2021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3BCE80-060F-4094-83BA-6073F67E8273}"/>
              </a:ext>
            </a:extLst>
          </p:cNvPr>
          <p:cNvSpPr>
            <a:spLocks/>
          </p:cNvSpPr>
          <p:nvPr/>
        </p:nvSpPr>
        <p:spPr>
          <a:xfrm>
            <a:off x="1092200" y="1435099"/>
            <a:ext cx="9994900" cy="4800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 err="1"/>
              <a:t>psql</a:t>
            </a:r>
            <a:r>
              <a:rPr lang="zh-CN" altLang="en-US" b="1" dirty="0"/>
              <a:t>导入刚刚生成的</a:t>
            </a:r>
            <a:r>
              <a:rPr lang="en-US" altLang="zh-CN" b="1" dirty="0" err="1"/>
              <a:t>sql</a:t>
            </a:r>
            <a:r>
              <a:rPr lang="zh-CN" altLang="en-US" b="1" dirty="0"/>
              <a:t>文件：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导入文件：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D:/mapmatch/cn/cn_2po_4pgr.sql;	</a:t>
            </a:r>
            <a:r>
              <a:rPr lang="zh-CN" altLang="en-US" dirty="0">
                <a:solidFill>
                  <a:srgbClr val="FF0000"/>
                </a:solidFill>
              </a:rPr>
              <a:t>（注意斜杠方向、分号）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回车后耐心等待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1B3296-636F-4D46-BE9B-9C810D915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002" y="3203595"/>
            <a:ext cx="3287995" cy="29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4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66699"/>
            <a:ext cx="10058400" cy="91736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处理路网数据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11/28/2021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12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3BCE80-060F-4094-83BA-6073F67E8273}"/>
              </a:ext>
            </a:extLst>
          </p:cNvPr>
          <p:cNvSpPr>
            <a:spLocks/>
          </p:cNvSpPr>
          <p:nvPr/>
        </p:nvSpPr>
        <p:spPr>
          <a:xfrm>
            <a:off x="1092200" y="1435099"/>
            <a:ext cx="9994900" cy="4800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dirty="0"/>
              <a:t>为了提升计算精度，需要把原先笛卡尔坐标系（</a:t>
            </a:r>
            <a:r>
              <a:rPr lang="en-US" altLang="zh-CN" dirty="0"/>
              <a:t>4326</a:t>
            </a:r>
            <a:r>
              <a:rPr lang="zh-CN" altLang="en-US" dirty="0"/>
              <a:t>）转换为墨卡托投影坐标系（</a:t>
            </a:r>
            <a:r>
              <a:rPr lang="en-US" altLang="zh-CN" dirty="0"/>
              <a:t>3395</a:t>
            </a:r>
            <a:r>
              <a:rPr lang="zh-CN" altLang="en-US" dirty="0"/>
              <a:t>）：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937667-CAC6-41DD-B207-4FA11CED4D62}"/>
              </a:ext>
            </a:extLst>
          </p:cNvPr>
          <p:cNvSpPr/>
          <p:nvPr/>
        </p:nvSpPr>
        <p:spPr>
          <a:xfrm>
            <a:off x="1092200" y="187887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SELECT * FROM geometry_columns;</a:t>
            </a:r>
          </a:p>
          <a:p>
            <a:r>
              <a:rPr lang="zh-CN" altLang="en-US" dirty="0"/>
              <a:t>ALTER TABLE cn_2po_4pgr ALTER COLUMN geom_way TYPE Geometry(LineString, 3395) USING ST_Transform(geom_way, 3395);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EFAB59-F07E-424B-BB45-DCAA79CF4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3204723"/>
            <a:ext cx="5228559" cy="30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44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66699"/>
            <a:ext cx="10058400" cy="91736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处理路网数据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11/28/2021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3BCE80-060F-4094-83BA-6073F67E8273}"/>
              </a:ext>
            </a:extLst>
          </p:cNvPr>
          <p:cNvSpPr>
            <a:spLocks/>
          </p:cNvSpPr>
          <p:nvPr/>
        </p:nvSpPr>
        <p:spPr>
          <a:xfrm>
            <a:off x="1092200" y="1435099"/>
            <a:ext cx="9994900" cy="4800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dirty="0"/>
              <a:t>查看导入的数据：</a:t>
            </a:r>
            <a:endParaRPr lang="en-US" altLang="zh-CN" dirty="0"/>
          </a:p>
          <a:p>
            <a:r>
              <a:rPr lang="en-US" altLang="zh-CN" dirty="0"/>
              <a:t>SELECT * FROM cn_2po_4pgr</a:t>
            </a:r>
          </a:p>
          <a:p>
            <a:endParaRPr lang="en-US" altLang="zh-CN" dirty="0"/>
          </a:p>
          <a:p>
            <a:r>
              <a:rPr lang="zh-CN" altLang="en-US" dirty="0"/>
              <a:t>表格部分字段含义</a:t>
            </a:r>
            <a:r>
              <a:rPr lang="en-US" altLang="zh-CN" dirty="0"/>
              <a:t>: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B6D3396-53C8-45B7-BC84-1957E15E0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09287"/>
              </p:ext>
            </p:extLst>
          </p:nvPr>
        </p:nvGraphicFramePr>
        <p:xfrm>
          <a:off x="1092199" y="2762382"/>
          <a:ext cx="9994900" cy="347331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32751">
                  <a:extLst>
                    <a:ext uri="{9D8B030D-6E8A-4147-A177-3AD203B41FA5}">
                      <a16:colId xmlns:a16="http://schemas.microsoft.com/office/drawing/2014/main" val="4087164226"/>
                    </a:ext>
                  </a:extLst>
                </a:gridCol>
                <a:gridCol w="5995529">
                  <a:extLst>
                    <a:ext uri="{9D8B030D-6E8A-4147-A177-3AD203B41FA5}">
                      <a16:colId xmlns:a16="http://schemas.microsoft.com/office/drawing/2014/main" val="2341618564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1437344763"/>
                    </a:ext>
                  </a:extLst>
                </a:gridCol>
              </a:tblGrid>
              <a:tr h="3157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字段名称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字段含义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数据样例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2597430"/>
                  </a:ext>
                </a:extLst>
              </a:tr>
              <a:tr h="3157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道路段序号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5290136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217625"/>
                  </a:ext>
                </a:extLst>
              </a:tr>
              <a:tr h="3157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osm_name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道路段名称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S313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7083559"/>
                  </a:ext>
                </a:extLst>
              </a:tr>
              <a:tr h="3157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clazz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道路段等级，其中</a:t>
                      </a:r>
                      <a:r>
                        <a:rPr lang="en-US" sz="1200" kern="100">
                          <a:effectLst/>
                        </a:rPr>
                        <a:t>11</a:t>
                      </a:r>
                      <a:r>
                        <a:rPr lang="zh-CN" sz="1200" kern="100">
                          <a:effectLst/>
                        </a:rPr>
                        <a:t>、</a:t>
                      </a:r>
                      <a:r>
                        <a:rPr lang="en-US" sz="1200" kern="100">
                          <a:effectLst/>
                        </a:rPr>
                        <a:t>12</a:t>
                      </a:r>
                      <a:r>
                        <a:rPr lang="zh-CN" sz="1200" kern="100">
                          <a:effectLst/>
                        </a:rPr>
                        <a:t>为高速公路</a:t>
                      </a:r>
                      <a:r>
                        <a:rPr lang="en-US" sz="1200" kern="100">
                          <a:effectLst/>
                        </a:rPr>
                        <a:t>,13</a:t>
                      </a:r>
                      <a:r>
                        <a:rPr lang="zh-CN" sz="1200" kern="100">
                          <a:effectLst/>
                        </a:rPr>
                        <a:t>、</a:t>
                      </a:r>
                      <a:r>
                        <a:rPr lang="en-US" sz="1200" kern="100">
                          <a:effectLst/>
                        </a:rPr>
                        <a:t>14</a:t>
                      </a:r>
                      <a:r>
                        <a:rPr lang="zh-CN" sz="1200" kern="100">
                          <a:effectLst/>
                        </a:rPr>
                        <a:t>为国道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354494"/>
                  </a:ext>
                </a:extLst>
              </a:tr>
              <a:tr h="3157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source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道路段绘制的起始点序号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64426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6268209"/>
                  </a:ext>
                </a:extLst>
              </a:tr>
              <a:tr h="3157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target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道路段绘制的终止点序号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64427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2392555"/>
                  </a:ext>
                </a:extLst>
              </a:tr>
              <a:tr h="3157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km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道路段长度（</a:t>
                      </a:r>
                      <a:r>
                        <a:rPr lang="en-US" sz="1200" kern="100">
                          <a:effectLst/>
                        </a:rPr>
                        <a:t>km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27.360374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2027767"/>
                  </a:ext>
                </a:extLst>
              </a:tr>
              <a:tr h="3157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kmh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道路段限速（</a:t>
                      </a:r>
                      <a:r>
                        <a:rPr lang="en-US" sz="1200" kern="100">
                          <a:effectLst/>
                        </a:rPr>
                        <a:t>km/h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7060705"/>
                  </a:ext>
                </a:extLst>
              </a:tr>
              <a:tr h="3157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cost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沿默认行驶方向穿过道路段所用最短时间（</a:t>
                      </a:r>
                      <a:r>
                        <a:rPr lang="en-US" sz="1200" kern="100">
                          <a:effectLst/>
                        </a:rPr>
                        <a:t>h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0.3908625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2340027"/>
                  </a:ext>
                </a:extLst>
              </a:tr>
              <a:tr h="3157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reverse_cost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沿默认行驶方向反向穿过道路段所用最短时间（</a:t>
                      </a:r>
                      <a:r>
                        <a:rPr lang="en-US" sz="1200" kern="100">
                          <a:effectLst/>
                        </a:rPr>
                        <a:t>h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0.3908625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3866339"/>
                  </a:ext>
                </a:extLst>
              </a:tr>
              <a:tr h="3157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geom_way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道路段地理信息列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0102000020E61…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4932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41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66699"/>
            <a:ext cx="10058400" cy="91736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导入行政区数据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11/28/2021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3BCE80-060F-4094-83BA-6073F67E8273}"/>
              </a:ext>
            </a:extLst>
          </p:cNvPr>
          <p:cNvSpPr>
            <a:spLocks/>
          </p:cNvSpPr>
          <p:nvPr/>
        </p:nvSpPr>
        <p:spPr>
          <a:xfrm>
            <a:off x="1092200" y="1435099"/>
            <a:ext cx="9994900" cy="4800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postGIS</a:t>
            </a:r>
            <a:r>
              <a:rPr lang="en-US" altLang="zh-CN" dirty="0"/>
              <a:t> </a:t>
            </a:r>
            <a:r>
              <a:rPr lang="en-US" altLang="zh-CN" dirty="0" err="1"/>
              <a:t>shp</a:t>
            </a:r>
            <a:r>
              <a:rPr lang="zh-CN" altLang="en-US" dirty="0"/>
              <a:t>插件导入行政区数据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表名：</a:t>
            </a:r>
            <a:r>
              <a:rPr lang="en-US" altLang="zh-CN" b="1" dirty="0">
                <a:solidFill>
                  <a:srgbClr val="FF0000"/>
                </a:solidFill>
              </a:rPr>
              <a:t>town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3E5AD5-3B07-41FE-B70A-AA0B20A6F0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11" y="1960790"/>
            <a:ext cx="4235138" cy="4274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751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66699"/>
            <a:ext cx="10058400" cy="91736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设置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代码参数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11/28/2021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15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3BCE80-060F-4094-83BA-6073F67E8273}"/>
              </a:ext>
            </a:extLst>
          </p:cNvPr>
          <p:cNvSpPr>
            <a:spLocks/>
          </p:cNvSpPr>
          <p:nvPr/>
        </p:nvSpPr>
        <p:spPr>
          <a:xfrm>
            <a:off x="1097280" y="1435100"/>
            <a:ext cx="3835400" cy="4800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dirty="0"/>
              <a:t>打开“</a:t>
            </a:r>
            <a:r>
              <a:rPr lang="zh-CN" altLang="en-US" b="1" dirty="0">
                <a:solidFill>
                  <a:srgbClr val="FF0000"/>
                </a:solidFill>
              </a:rPr>
              <a:t>基于隐马尔可夫过程的地图匹配代码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</a:rPr>
              <a:t>py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设置下列参数：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数据库连接参数</a:t>
            </a:r>
            <a:r>
              <a:rPr lang="en-US" altLang="zh-CN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输入其中的数据库端口号、超级管理员名称、超级管理员密码等信息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87720B-B7A8-4691-AD66-B3FCA5736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420" y="1441477"/>
            <a:ext cx="5440680" cy="479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8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66699"/>
            <a:ext cx="10058400" cy="91736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设置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代码参数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11/28/2021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16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3BCE80-060F-4094-83BA-6073F67E8273}"/>
              </a:ext>
            </a:extLst>
          </p:cNvPr>
          <p:cNvSpPr>
            <a:spLocks/>
          </p:cNvSpPr>
          <p:nvPr/>
        </p:nvSpPr>
        <p:spPr>
          <a:xfrm>
            <a:off x="1092200" y="1435099"/>
            <a:ext cx="2923487" cy="4800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运行参数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C83D4B-C77A-43FC-9C80-76D107C25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018" y="1435100"/>
            <a:ext cx="743208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59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66699"/>
            <a:ext cx="10058400" cy="91736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设置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代码参数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11/28/2021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17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3BCE80-060F-4094-83BA-6073F67E8273}"/>
              </a:ext>
            </a:extLst>
          </p:cNvPr>
          <p:cNvSpPr>
            <a:spLocks/>
          </p:cNvSpPr>
          <p:nvPr/>
        </p:nvSpPr>
        <p:spPr>
          <a:xfrm>
            <a:off x="1092200" y="1435099"/>
            <a:ext cx="2923487" cy="4800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轨迹数据参数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D1ECBF-F55F-4EDB-8371-CF477C3E0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306" y="2431703"/>
            <a:ext cx="7291387" cy="343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26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66699"/>
            <a:ext cx="10058400" cy="91736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获取匹配结果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11/28/2021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18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3BCE80-060F-4094-83BA-6073F67E8273}"/>
              </a:ext>
            </a:extLst>
          </p:cNvPr>
          <p:cNvSpPr>
            <a:spLocks/>
          </p:cNvSpPr>
          <p:nvPr/>
        </p:nvSpPr>
        <p:spPr>
          <a:xfrm>
            <a:off x="1092200" y="1435099"/>
            <a:ext cx="9994900" cy="4800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运行</a:t>
            </a:r>
            <a:r>
              <a:rPr lang="en-US" altLang="zh-CN" dirty="0"/>
              <a:t>python</a:t>
            </a:r>
            <a:r>
              <a:rPr lang="zh-CN" altLang="en-US" dirty="0"/>
              <a:t>程序，获得结果。其中包括</a:t>
            </a:r>
            <a:r>
              <a:rPr lang="en-US" altLang="zh-CN" dirty="0"/>
              <a:t>csv</a:t>
            </a:r>
            <a:r>
              <a:rPr lang="zh-CN" altLang="en-US" dirty="0"/>
              <a:t>格式的文件输出，以及</a:t>
            </a:r>
            <a:r>
              <a:rPr lang="en-US" altLang="zh-CN" dirty="0" err="1"/>
              <a:t>postgreSQL</a:t>
            </a:r>
            <a:r>
              <a:rPr lang="zh-CN" altLang="en-US" dirty="0"/>
              <a:t>中的数据表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SQL</a:t>
            </a:r>
            <a:r>
              <a:rPr lang="zh-CN" altLang="en-US" dirty="0"/>
              <a:t>中查看匹配结果：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67A398-1899-4A47-965E-F24DBB71F7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54234" y="2554922"/>
            <a:ext cx="7246224" cy="299497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E539A4E-B168-44A9-A913-DF5BB3D277C3}"/>
              </a:ext>
            </a:extLst>
          </p:cNvPr>
          <p:cNvSpPr/>
          <p:nvPr/>
        </p:nvSpPr>
        <p:spPr>
          <a:xfrm>
            <a:off x="3299608" y="5708133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使用隐马尔可夫地图匹配算法获取的车辆途经道路结果图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01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66699"/>
            <a:ext cx="10058400" cy="91736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创建数据库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11/25/2021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</a:t>
            </a:fld>
            <a:endParaRPr lang="en-US" dirty="0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A45C0C-4A5A-4520-BFC4-2D5922203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1933762"/>
            <a:ext cx="5474043" cy="338740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CE86513-0BC5-4712-B4C7-9843BDC7E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242" y="2020632"/>
            <a:ext cx="4071422" cy="292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66699"/>
            <a:ext cx="10058400" cy="91736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添加扩展模块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11/25/2021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3</a:t>
            </a:fld>
            <a:endParaRPr lang="en-US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33D266-3C32-4750-98AD-A53B99C8A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99" y="1435100"/>
            <a:ext cx="9994900" cy="35996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8EE800C-F41F-4744-B4DC-A4C17491AC33}"/>
              </a:ext>
            </a:extLst>
          </p:cNvPr>
          <p:cNvSpPr/>
          <p:nvPr/>
        </p:nvSpPr>
        <p:spPr>
          <a:xfrm>
            <a:off x="1092200" y="55893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CREATE EXTENSION postgis;</a:t>
            </a:r>
          </a:p>
          <a:p>
            <a:r>
              <a:rPr lang="zh-CN" altLang="en-US" dirty="0"/>
              <a:t>CREATE EXTENSION pgrouting;</a:t>
            </a:r>
          </a:p>
        </p:txBody>
      </p:sp>
    </p:spTree>
    <p:extLst>
      <p:ext uri="{BB962C8B-B14F-4D97-AF65-F5344CB8AC3E}">
        <p14:creationId xmlns:p14="http://schemas.microsoft.com/office/powerpoint/2010/main" val="243234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66699"/>
            <a:ext cx="10058400" cy="91736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准备路网数据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11/28/2021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EAC13-13BD-4889-AE7B-BFAFF1595E09}"/>
              </a:ext>
            </a:extLst>
          </p:cNvPr>
          <p:cNvSpPr>
            <a:spLocks/>
          </p:cNvSpPr>
          <p:nvPr/>
        </p:nvSpPr>
        <p:spPr>
          <a:xfrm>
            <a:off x="1092200" y="1435100"/>
            <a:ext cx="99949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下载</a:t>
            </a:r>
            <a:r>
              <a:rPr lang="en-US" altLang="zh-CN" dirty="0"/>
              <a:t>OSM</a:t>
            </a:r>
            <a:r>
              <a:rPr lang="zh-CN" altLang="en-US" dirty="0"/>
              <a:t>地图：</a:t>
            </a:r>
          </a:p>
          <a:p>
            <a:r>
              <a:rPr lang="zh-CN" altLang="en-US" dirty="0">
                <a:hlinkClick r:id="rId3"/>
              </a:rPr>
              <a:t>https://download.geofabrik.de/asia/china-latest.osm.pbf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</a:t>
            </a:r>
            <a:r>
              <a:rPr lang="en-US" altLang="zh-CN" dirty="0"/>
              <a:t>osm2po</a:t>
            </a:r>
            <a:r>
              <a:rPr lang="zh-CN" altLang="en-US" dirty="0"/>
              <a:t>工具（</a:t>
            </a:r>
            <a:r>
              <a:rPr lang="en-US" altLang="zh-CN" dirty="0">
                <a:solidFill>
                  <a:srgbClr val="FF0000"/>
                </a:solidFill>
              </a:rPr>
              <a:t>4.7.7</a:t>
            </a:r>
            <a:r>
              <a:rPr lang="zh-CN" altLang="en-US" dirty="0">
                <a:solidFill>
                  <a:srgbClr val="FF0000"/>
                </a:solidFill>
              </a:rPr>
              <a:t>版本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af-ZA" altLang="zh-CN" dirty="0">
                <a:hlinkClick r:id="rId4"/>
              </a:rPr>
              <a:t>http://osm2po.de/releases/osm2po-4.7.7.zip</a:t>
            </a:r>
            <a:r>
              <a:rPr lang="af-ZA" altLang="zh-CN" dirty="0"/>
              <a:t> </a:t>
            </a:r>
          </a:p>
          <a:p>
            <a:endParaRPr lang="af-ZA" altLang="zh-CN" dirty="0"/>
          </a:p>
          <a:p>
            <a:r>
              <a:rPr lang="zh-CN" altLang="en-US" dirty="0"/>
              <a:t>安装</a:t>
            </a:r>
            <a:r>
              <a:rPr lang="en-US" altLang="zh-CN" dirty="0"/>
              <a:t>java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af-ZA" altLang="zh-CN" dirty="0">
                <a:hlinkClick r:id="rId5"/>
              </a:rPr>
              <a:t>https://www.oracle.com/java/technologies/downloads/#jdk17-windows</a:t>
            </a:r>
            <a:endParaRPr lang="af-ZA" altLang="zh-CN" dirty="0"/>
          </a:p>
          <a:p>
            <a:endParaRPr lang="af-ZA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安装及环境配置：</a:t>
            </a:r>
            <a:endParaRPr lang="en-US" altLang="zh-CN" dirty="0"/>
          </a:p>
          <a:p>
            <a:r>
              <a:rPr lang="af-ZA" altLang="zh-CN" dirty="0">
                <a:hlinkClick r:id="rId6"/>
              </a:rPr>
              <a:t>https://www.runoob.com/java/java-environment-setup.html</a:t>
            </a:r>
            <a:r>
              <a:rPr lang="af-ZA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29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66699"/>
            <a:ext cx="10058400" cy="91736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准备路网数据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11/28/2021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5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EAC13-13BD-4889-AE7B-BFAFF1595E09}"/>
              </a:ext>
            </a:extLst>
          </p:cNvPr>
          <p:cNvSpPr>
            <a:spLocks/>
          </p:cNvSpPr>
          <p:nvPr/>
        </p:nvSpPr>
        <p:spPr>
          <a:xfrm>
            <a:off x="1092200" y="1435100"/>
            <a:ext cx="9994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解压</a:t>
            </a:r>
            <a:r>
              <a:rPr lang="en-US" altLang="zh-CN" dirty="0"/>
              <a:t>osm2po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86D2E8-2049-4BF6-8D8B-D793A2B38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880" y="1939925"/>
            <a:ext cx="65532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9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66699"/>
            <a:ext cx="10058400" cy="91736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准备路网数据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11/28/2021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6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EAC13-13BD-4889-AE7B-BFAFF1595E09}"/>
              </a:ext>
            </a:extLst>
          </p:cNvPr>
          <p:cNvSpPr>
            <a:spLocks/>
          </p:cNvSpPr>
          <p:nvPr/>
        </p:nvSpPr>
        <p:spPr>
          <a:xfrm>
            <a:off x="1092200" y="1435100"/>
            <a:ext cx="99949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在命令行中切换到</a:t>
            </a:r>
            <a:r>
              <a:rPr lang="en-US" altLang="zh-CN" dirty="0"/>
              <a:t>osm2po</a:t>
            </a:r>
            <a:r>
              <a:rPr lang="zh-CN" altLang="en-US" dirty="0"/>
              <a:t>的路径，并输入：</a:t>
            </a:r>
            <a:endParaRPr lang="en-US" altLang="zh-CN" dirty="0"/>
          </a:p>
          <a:p>
            <a:endParaRPr lang="en-US" altLang="zh-CN" dirty="0"/>
          </a:p>
          <a:p>
            <a:r>
              <a:rPr lang="af-ZA" altLang="zh-CN" dirty="0">
                <a:solidFill>
                  <a:srgbClr val="FF0000"/>
                </a:solidFill>
              </a:rPr>
              <a:t>java -Xmx64g -jar osm2po-core-4.7.7-signed.jar prefix=cn postp.1.class = de.cm.osm2po.plugins.PgVertexWriter  “D:\mapmatch\china-latest.osm.pbf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命令解析：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：调用</a:t>
            </a:r>
            <a:r>
              <a:rPr lang="en-US" altLang="zh-CN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-Xmx64g</a:t>
            </a:r>
            <a:r>
              <a:rPr lang="zh-CN" altLang="en-US" dirty="0"/>
              <a:t>：设置</a:t>
            </a:r>
            <a:r>
              <a:rPr lang="en-US" altLang="zh-CN" dirty="0"/>
              <a:t>osm2po</a:t>
            </a:r>
            <a:r>
              <a:rPr lang="zh-CN" altLang="en-US" dirty="0"/>
              <a:t>最大使用内存，请根据实际电脑配置设置。例如</a:t>
            </a:r>
            <a:r>
              <a:rPr lang="en-US" altLang="zh-CN" dirty="0"/>
              <a:t>-Xmx64g</a:t>
            </a:r>
            <a:r>
              <a:rPr lang="zh-CN" altLang="en-US" dirty="0"/>
              <a:t>代表</a:t>
            </a:r>
            <a:r>
              <a:rPr lang="en-US" altLang="zh-CN" dirty="0"/>
              <a:t>64g</a:t>
            </a:r>
            <a:r>
              <a:rPr lang="zh-CN" altLang="en-US" dirty="0"/>
              <a:t>内存，</a:t>
            </a:r>
            <a:r>
              <a:rPr lang="en-US" altLang="zh-CN" dirty="0"/>
              <a:t> -Xmx8g </a:t>
            </a:r>
            <a:r>
              <a:rPr lang="zh-CN" altLang="en-US" dirty="0"/>
              <a:t>代表</a:t>
            </a:r>
            <a:r>
              <a:rPr lang="en-US" altLang="zh-CN" dirty="0"/>
              <a:t>8g</a:t>
            </a:r>
            <a:r>
              <a:rPr lang="zh-CN" altLang="en-US" dirty="0"/>
              <a:t>内存，</a:t>
            </a:r>
            <a:r>
              <a:rPr lang="en-US" altLang="zh-CN" dirty="0"/>
              <a:t> -Xmx512m </a:t>
            </a:r>
            <a:r>
              <a:rPr lang="zh-CN" altLang="en-US" dirty="0"/>
              <a:t>代表</a:t>
            </a:r>
            <a:r>
              <a:rPr lang="en-US" altLang="zh-CN" dirty="0"/>
              <a:t>512m</a:t>
            </a:r>
            <a:r>
              <a:rPr lang="zh-CN" altLang="en-US" dirty="0"/>
              <a:t>内存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f-ZA" altLang="zh-CN" dirty="0"/>
              <a:t>-jar osm2po-core-4.7.7-signed.jar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设置使用的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prefix=</a:t>
            </a:r>
            <a:r>
              <a:rPr lang="en-US" altLang="zh-CN" dirty="0" err="1"/>
              <a:t>cn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设置输出文件的前缀名为</a:t>
            </a:r>
            <a:r>
              <a:rPr lang="en-US" altLang="zh-CN" dirty="0" err="1"/>
              <a:t>cn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postp.1.class = de.cm.osm2po.plugins.PgVertexWriter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 err="1"/>
              <a:t>PgVertexWriter</a:t>
            </a:r>
            <a:r>
              <a:rPr lang="zh-CN" altLang="en-US" dirty="0"/>
              <a:t>插件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“D:\</a:t>
            </a:r>
            <a:r>
              <a:rPr lang="en-US" altLang="zh-CN" dirty="0" err="1"/>
              <a:t>mapmatch</a:t>
            </a:r>
            <a:r>
              <a:rPr lang="en-US" altLang="zh-CN" dirty="0"/>
              <a:t>\china-</a:t>
            </a:r>
            <a:r>
              <a:rPr lang="en-US" altLang="zh-CN" dirty="0" err="1"/>
              <a:t>latest.osm.pbf</a:t>
            </a:r>
            <a:r>
              <a:rPr lang="en-US" altLang="zh-CN" dirty="0"/>
              <a:t>”</a:t>
            </a:r>
            <a:r>
              <a:rPr lang="zh-CN" altLang="en-US" dirty="0"/>
              <a:t>：</a:t>
            </a:r>
            <a:r>
              <a:rPr lang="en-US" altLang="zh-CN" dirty="0" err="1"/>
              <a:t>osm</a:t>
            </a:r>
            <a:r>
              <a:rPr lang="zh-CN" altLang="en-US" dirty="0"/>
              <a:t>地图的路径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442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66699"/>
            <a:ext cx="10058400" cy="91736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准备路网数据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11/28/2021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7</a:t>
            </a:fld>
            <a:endParaRPr lang="en-US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96A777-A4DA-461E-9585-25F72FFA3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1447800"/>
            <a:ext cx="4822804" cy="32516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A3BCE80-060F-4094-83BA-6073F67E8273}"/>
              </a:ext>
            </a:extLst>
          </p:cNvPr>
          <p:cNvSpPr/>
          <p:nvPr/>
        </p:nvSpPr>
        <p:spPr>
          <a:xfrm>
            <a:off x="1092200" y="5040868"/>
            <a:ext cx="5339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yes</a:t>
            </a:r>
            <a:r>
              <a:rPr lang="zh-CN" altLang="en-US" dirty="0"/>
              <a:t>开始转化，这一步耗时较长，需要耐心等待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579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66699"/>
            <a:ext cx="10058400" cy="91736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准备路网数据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11/28/2021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8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3BCE80-060F-4094-83BA-6073F67E8273}"/>
              </a:ext>
            </a:extLst>
          </p:cNvPr>
          <p:cNvSpPr/>
          <p:nvPr/>
        </p:nvSpPr>
        <p:spPr>
          <a:xfrm>
            <a:off x="1092200" y="5040868"/>
            <a:ext cx="8206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转换完成后，在</a:t>
            </a:r>
            <a:r>
              <a:rPr lang="en-US" altLang="zh-CN" dirty="0"/>
              <a:t>osm2po</a:t>
            </a:r>
            <a:r>
              <a:rPr lang="zh-CN" altLang="en-US" dirty="0"/>
              <a:t>文件夹中生成了文件夹</a:t>
            </a:r>
            <a:r>
              <a:rPr lang="en-US" altLang="zh-CN" dirty="0" err="1"/>
              <a:t>cn</a:t>
            </a:r>
            <a:r>
              <a:rPr lang="zh-CN" altLang="en-US" dirty="0"/>
              <a:t>，且生成了文件</a:t>
            </a:r>
            <a:r>
              <a:rPr lang="af-ZA" altLang="zh-CN" dirty="0">
                <a:solidFill>
                  <a:srgbClr val="FF0000"/>
                </a:solidFill>
              </a:rPr>
              <a:t>cn_2po_4pgr.sql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716DDF-72A4-47DC-9EB0-024F73D0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1654837"/>
            <a:ext cx="6010275" cy="2828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BAAAB6-9951-49D6-BF0F-FAAF9E997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325" y="1654837"/>
            <a:ext cx="5919245" cy="27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3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66699"/>
            <a:ext cx="10058400" cy="91736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导入路网数据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11/28/2021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9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3BCE80-060F-4094-83BA-6073F67E8273}"/>
              </a:ext>
            </a:extLst>
          </p:cNvPr>
          <p:cNvSpPr>
            <a:spLocks/>
          </p:cNvSpPr>
          <p:nvPr/>
        </p:nvSpPr>
        <p:spPr>
          <a:xfrm>
            <a:off x="1092200" y="1435099"/>
            <a:ext cx="9994900" cy="4800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 err="1"/>
              <a:t>psql</a:t>
            </a:r>
            <a:r>
              <a:rPr lang="zh-CN" altLang="en-US" b="1" dirty="0"/>
              <a:t>导入刚刚生成的</a:t>
            </a:r>
            <a:r>
              <a:rPr lang="en-US" altLang="zh-CN" b="1" dirty="0" err="1"/>
              <a:t>sql</a:t>
            </a:r>
            <a:r>
              <a:rPr lang="zh-CN" altLang="en-US" b="1" dirty="0"/>
              <a:t>文件：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cmd</a:t>
            </a:r>
            <a:r>
              <a:rPr lang="zh-CN" altLang="en-US" dirty="0"/>
              <a:t>切换到</a:t>
            </a:r>
            <a:r>
              <a:rPr lang="en-US" altLang="zh-CN" dirty="0" err="1"/>
              <a:t>psql</a:t>
            </a:r>
            <a:r>
              <a:rPr lang="zh-CN" altLang="en-US" dirty="0"/>
              <a:t>的安装路径：一般是</a:t>
            </a:r>
            <a:r>
              <a:rPr lang="en-US" altLang="zh-CN" dirty="0"/>
              <a:t>bin</a:t>
            </a:r>
            <a:r>
              <a:rPr lang="zh-CN" altLang="en-US" dirty="0"/>
              <a:t>文件夹，例如：</a:t>
            </a:r>
            <a:r>
              <a:rPr lang="af-ZA" altLang="zh-CN" dirty="0">
                <a:solidFill>
                  <a:srgbClr val="FF0000"/>
                </a:solidFill>
              </a:rPr>
              <a:t>D:\Program Files\PostgreSQL\10\bin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 err="1"/>
              <a:t>psql</a:t>
            </a:r>
            <a:r>
              <a:rPr lang="en-US" altLang="zh-CN" dirty="0"/>
              <a:t> –U </a:t>
            </a:r>
            <a:r>
              <a:rPr lang="en-US" altLang="zh-CN" dirty="0" err="1"/>
              <a:t>postgres</a:t>
            </a:r>
            <a:r>
              <a:rPr lang="en-US" altLang="zh-CN" dirty="0"/>
              <a:t> –d </a:t>
            </a:r>
            <a:r>
              <a:rPr lang="en-US" altLang="zh-CN" dirty="0" err="1"/>
              <a:t>MapMatch</a:t>
            </a:r>
            <a:r>
              <a:rPr lang="en-US" altLang="zh-CN" dirty="0"/>
              <a:t> </a:t>
            </a:r>
            <a:r>
              <a:rPr lang="zh-CN" altLang="en-US" dirty="0"/>
              <a:t>进入</a:t>
            </a:r>
            <a:r>
              <a:rPr lang="en-US" altLang="zh-CN" dirty="0" err="1"/>
              <a:t>MapMatch</a:t>
            </a:r>
            <a:r>
              <a:rPr lang="zh-CN" altLang="en-US" dirty="0"/>
              <a:t>数据库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/>
              <a:t>-U </a:t>
            </a:r>
            <a:r>
              <a:rPr lang="zh-CN" altLang="en-US" sz="1600" dirty="0"/>
              <a:t>代表了</a:t>
            </a:r>
            <a:r>
              <a:rPr lang="en-US" altLang="zh-CN" sz="1600" dirty="0"/>
              <a:t>User</a:t>
            </a:r>
            <a:r>
              <a:rPr lang="zh-CN" altLang="en-US" sz="1600" dirty="0"/>
              <a:t>用户；</a:t>
            </a:r>
            <a:r>
              <a:rPr lang="en-US" altLang="zh-CN" sz="1600" dirty="0"/>
              <a:t>-d </a:t>
            </a:r>
            <a:r>
              <a:rPr lang="zh-CN" altLang="en-US" sz="1600" dirty="0"/>
              <a:t>代表了</a:t>
            </a:r>
            <a:r>
              <a:rPr lang="en-US" altLang="zh-CN" sz="1600" dirty="0"/>
              <a:t>database</a:t>
            </a:r>
            <a:r>
              <a:rPr lang="zh-CN" altLang="en-US" sz="1600" dirty="0"/>
              <a:t>数据库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如果安装时更改了默认端口（</a:t>
            </a:r>
            <a:r>
              <a:rPr lang="en-US" altLang="zh-CN" sz="1600" dirty="0"/>
              <a:t>5432</a:t>
            </a:r>
            <a:r>
              <a:rPr lang="zh-CN" altLang="en-US" sz="1600" dirty="0"/>
              <a:t>），此处还要加上</a:t>
            </a:r>
            <a:r>
              <a:rPr lang="en-US" altLang="zh-CN" sz="1600" dirty="0"/>
              <a:t>-p </a:t>
            </a:r>
            <a:r>
              <a:rPr lang="zh-CN" altLang="en-US" sz="1600" dirty="0"/>
              <a:t>****（你设置的端口）来指定端口号</a:t>
            </a:r>
            <a:endParaRPr lang="af-ZA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21FF51-DE2D-4E0B-B485-A434F9C49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310" y="3519986"/>
            <a:ext cx="5261379" cy="24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247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c1366256-3d99-4600-b444-ce27c5022eb9&quot;,&quot;Name&quot;:&quot;自定义&quot;,&quot;Kind&quot;:&quot;Custom&quot;,&quot;OldGuidesSetting&quot;:{&quot;HeaderHeight&quot;:15.0,&quot;FooterHeight&quot;:7.0,&quot;SideMargin&quot;:9.0,&quot;TopMargin&quot;:4.0,&quot;BottomMargin&quot;:0.0,&quot;IntervalMargin&quot;:2.0}}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vgdb4lt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18747</TotalTime>
  <Words>930</Words>
  <Application>Microsoft Office PowerPoint</Application>
  <PresentationFormat>宽屏</PresentationFormat>
  <Paragraphs>182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黑体</vt:lpstr>
      <vt:lpstr>宋体</vt:lpstr>
      <vt:lpstr>微软雅黑</vt:lpstr>
      <vt:lpstr>Arial</vt:lpstr>
      <vt:lpstr>Calibri</vt:lpstr>
      <vt:lpstr>Times New Roman</vt:lpstr>
      <vt:lpstr>Retrospect</vt:lpstr>
      <vt:lpstr>基于轨迹数据的地图匹配方法</vt:lpstr>
      <vt:lpstr>创建数据库</vt:lpstr>
      <vt:lpstr>添加扩展模块</vt:lpstr>
      <vt:lpstr>准备路网数据</vt:lpstr>
      <vt:lpstr>准备路网数据</vt:lpstr>
      <vt:lpstr>准备路网数据</vt:lpstr>
      <vt:lpstr>准备路网数据</vt:lpstr>
      <vt:lpstr>准备路网数据</vt:lpstr>
      <vt:lpstr>导入路网数据</vt:lpstr>
      <vt:lpstr>导入路网数据</vt:lpstr>
      <vt:lpstr>导入路网数据</vt:lpstr>
      <vt:lpstr>处理路网数据</vt:lpstr>
      <vt:lpstr>处理路网数据</vt:lpstr>
      <vt:lpstr>导入行政区数据</vt:lpstr>
      <vt:lpstr>设置python代码参数</vt:lpstr>
      <vt:lpstr>设置python代码参数</vt:lpstr>
      <vt:lpstr>设置python代码参数</vt:lpstr>
      <vt:lpstr>获取匹配结果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IV</dc:title>
  <dc:creator>Wenbo Zhu</dc:creator>
  <cp:lastModifiedBy>YanHaoyang</cp:lastModifiedBy>
  <cp:revision>297</cp:revision>
  <dcterms:created xsi:type="dcterms:W3CDTF">2016-12-05T18:51:00Z</dcterms:created>
  <dcterms:modified xsi:type="dcterms:W3CDTF">2021-11-28T05:44:20Z</dcterms:modified>
</cp:coreProperties>
</file>