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11"/>
  </p:notesMasterIdLst>
  <p:sldIdLst>
    <p:sldId id="256" r:id="rId2"/>
    <p:sldId id="258" r:id="rId3"/>
    <p:sldId id="295" r:id="rId4"/>
    <p:sldId id="294" r:id="rId5"/>
    <p:sldId id="296" r:id="rId6"/>
    <p:sldId id="297" r:id="rId7"/>
    <p:sldId id="298" r:id="rId8"/>
    <p:sldId id="301" r:id="rId9"/>
    <p:sldId id="30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8" autoAdjust="0"/>
    <p:restoredTop sz="91908" autoAdjust="0"/>
  </p:normalViewPr>
  <p:slideViewPr>
    <p:cSldViewPr snapToGrid="0">
      <p:cViewPr varScale="1">
        <p:scale>
          <a:sx n="109" d="100"/>
          <a:sy n="109" d="100"/>
        </p:scale>
        <p:origin x="3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E2689-82C9-4491-8D53-64B69FF03B67}"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714FF-B8DD-4C86-8A6C-413D8D8DE891}" type="slidenum">
              <a:rPr lang="en-US" smtClean="0"/>
              <a:t>‹#›</a:t>
            </a:fld>
            <a:endParaRPr lang="en-US"/>
          </a:p>
        </p:txBody>
      </p:sp>
    </p:spTree>
    <p:extLst>
      <p:ext uri="{BB962C8B-B14F-4D97-AF65-F5344CB8AC3E}">
        <p14:creationId xmlns:p14="http://schemas.microsoft.com/office/powerpoint/2010/main" val="35540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just do a</a:t>
            </a:r>
            <a:r>
              <a:rPr lang="en-US" baseline="0" dirty="0"/>
              <a:t>n overview of this course.</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a:t>
            </a:fld>
            <a:endParaRPr lang="en-US"/>
          </a:p>
        </p:txBody>
      </p:sp>
    </p:spTree>
    <p:extLst>
      <p:ext uri="{BB962C8B-B14F-4D97-AF65-F5344CB8AC3E}">
        <p14:creationId xmlns:p14="http://schemas.microsoft.com/office/powerpoint/2010/main" val="1026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2</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54958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3</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14268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4</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此外导入数据的过程中需设置编码格式，一般而言</a:t>
            </a:r>
            <a:r>
              <a:rPr lang="en-US" altLang="zh-CN" sz="1200" kern="1200" dirty="0">
                <a:solidFill>
                  <a:schemeClr val="tx1"/>
                </a:solidFill>
                <a:effectLst/>
                <a:latin typeface="+mn-lt"/>
                <a:ea typeface="+mn-ea"/>
                <a:cs typeface="+mn-cs"/>
              </a:rPr>
              <a:t>CSV</a:t>
            </a:r>
            <a:r>
              <a:rPr lang="zh-CN" altLang="zh-CN" sz="1200" kern="1200" dirty="0">
                <a:solidFill>
                  <a:schemeClr val="tx1"/>
                </a:solidFill>
                <a:effectLst/>
                <a:latin typeface="+mn-lt"/>
                <a:ea typeface="+mn-ea"/>
                <a:cs typeface="+mn-cs"/>
              </a:rPr>
              <a:t>格式的文件编码默认</a:t>
            </a:r>
            <a:r>
              <a:rPr lang="en-US" altLang="zh-CN" sz="1200" kern="1200" dirty="0">
                <a:solidFill>
                  <a:schemeClr val="tx1"/>
                </a:solidFill>
                <a:effectLst/>
                <a:latin typeface="+mn-lt"/>
                <a:ea typeface="+mn-ea"/>
                <a:cs typeface="+mn-cs"/>
              </a:rPr>
              <a:t>GBK</a:t>
            </a:r>
            <a:r>
              <a:rPr lang="zh-CN" altLang="zh-CN" sz="1200" kern="1200" dirty="0">
                <a:solidFill>
                  <a:schemeClr val="tx1"/>
                </a:solidFill>
                <a:effectLst/>
                <a:latin typeface="+mn-lt"/>
                <a:ea typeface="+mn-ea"/>
                <a:cs typeface="+mn-cs"/>
              </a:rPr>
              <a:t>，分隔符逗号。当数据导入成功后，可以进行最后一步，数据的查看。</a:t>
            </a:r>
          </a:p>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4988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5</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8573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6</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39460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7</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9425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8</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25446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BC94DB-F98B-4B65-A997-383292CB8195}" type="slidenum">
              <a:rPr lang="en-US" altLang="en-US" sz="1300"/>
              <a:pPr>
                <a:spcBef>
                  <a:spcPct val="0"/>
                </a:spcBef>
              </a:pPr>
              <a:t>9</a:t>
            </a:fld>
            <a:endParaRPr lang="en-US" altLang="en-US" sz="1300"/>
          </a:p>
        </p:txBody>
      </p:sp>
      <p:sp>
        <p:nvSpPr>
          <p:cNvPr id="10243" name="Rectangle 2"/>
          <p:cNvSpPr>
            <a:spLocks noGrp="1" noRot="1" noChangeAspect="1" noChangeArrowheads="1" noTextEdit="1"/>
          </p:cNvSpPr>
          <p:nvPr>
            <p:ph type="sldImg"/>
          </p:nvPr>
        </p:nvSpPr>
        <p:spPr>
          <a:xfrm>
            <a:off x="457200" y="720725"/>
            <a:ext cx="6400800" cy="3600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79554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401B6-A9E1-4C87-B3DF-9FAEB2191447}" type="datetime1">
              <a:rPr lang="en-US" smtClean="0"/>
              <a:t>11/19/2021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9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EE021-A22D-4704-A5B5-FE094DC75E2A}" type="datetime1">
              <a:rPr lang="en-US" smtClean="0"/>
              <a:t>11/19/2021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1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7B321-BFD9-4DD3-B357-3AD707444D1D}" type="datetime1">
              <a:rPr lang="en-US" smtClean="0"/>
              <a:t>11/19/2021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52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a:lstStyle>
            <a:lvl1pPr>
              <a:defRPr smtClean="0"/>
            </a:lvl1pPr>
          </a:lstStyle>
          <a:p>
            <a:pPr>
              <a:defRPr/>
            </a:pPr>
            <a:fld id="{5C2876BF-DBE8-4F3F-9C51-FA391AB908E8}" type="datetime1">
              <a:rPr lang="en-US" altLang="en-US" smtClean="0"/>
              <a:t>11/19/2021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a:lstStyle>
            <a:lvl1pPr>
              <a:defRPr smtClean="0"/>
            </a:lvl1pPr>
          </a:lstStyle>
          <a:p>
            <a:pPr>
              <a:defRPr/>
            </a:pPr>
            <a:fld id="{5EB663E8-88FD-4048-9075-AFEE1936E599}" type="slidenum">
              <a:rPr lang="en-US" altLang="en-US"/>
              <a:pPr>
                <a:defRPr/>
              </a:pPr>
              <a:t>‹#›</a:t>
            </a:fld>
            <a:endParaRPr lang="en-US" altLang="en-US"/>
          </a:p>
        </p:txBody>
      </p:sp>
    </p:spTree>
    <p:extLst>
      <p:ext uri="{BB962C8B-B14F-4D97-AF65-F5344CB8AC3E}">
        <p14:creationId xmlns:p14="http://schemas.microsoft.com/office/powerpoint/2010/main" val="75497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a:lstStyle>
            <a:lvl1pPr>
              <a:defRPr smtClean="0"/>
            </a:lvl1pPr>
          </a:lstStyle>
          <a:p>
            <a:pPr>
              <a:defRPr/>
            </a:pPr>
            <a:fld id="{E4E88C5B-14AA-41D5-A8EE-7998D922D955}" type="datetime1">
              <a:rPr lang="en-US" altLang="en-US" smtClean="0"/>
              <a:t>11/19/2021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a:lstStyle>
            <a:lvl1pPr>
              <a:defRPr smtClean="0"/>
            </a:lvl1pPr>
          </a:lstStyle>
          <a:p>
            <a:pPr>
              <a:defRPr/>
            </a:pPr>
            <a:fld id="{5625C99B-E222-49FE-9B47-420BE7C32914}" type="slidenum">
              <a:rPr lang="en-US" altLang="en-US"/>
              <a:pPr>
                <a:defRPr/>
              </a:pPr>
              <a:t>‹#›</a:t>
            </a:fld>
            <a:endParaRPr lang="en-US" altLang="en-US"/>
          </a:p>
        </p:txBody>
      </p:sp>
    </p:spTree>
    <p:extLst>
      <p:ext uri="{BB962C8B-B14F-4D97-AF65-F5344CB8AC3E}">
        <p14:creationId xmlns:p14="http://schemas.microsoft.com/office/powerpoint/2010/main" val="330115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6F5E78E-DE56-405D-A5C6-9BC2838F62A2}" type="datetime1">
              <a:rPr lang="en-US" smtClean="0"/>
              <a:t>11/19/2021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9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0755D5-5E31-4493-869E-273AF56E6A83}" type="datetime1">
              <a:rPr lang="en-US" smtClean="0"/>
              <a:t>11/19/2021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DBB73-2C86-488A-83F6-8668F12E59C3}" type="datetime1">
              <a:rPr lang="en-US" smtClean="0"/>
              <a:t>11/19/2021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30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2A2361-83C5-4354-88C9-CCDBF1F6D58A}" type="datetime1">
              <a:rPr lang="en-US" smtClean="0"/>
              <a:t>11/19/2021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47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B5332A0E-8A73-4CBE-8357-A8907B7BE568}" type="datetime1">
              <a:rPr lang="en-US" smtClean="0"/>
              <a:t>11/19/2021</a:t>
            </a:fld>
            <a:endParaRPr lang="en-US" dirty="0"/>
          </a:p>
        </p:txBody>
      </p:sp>
      <p:sp>
        <p:nvSpPr>
          <p:cNvPr id="4" name="Footer Placeholder 3"/>
          <p:cNvSpPr>
            <a:spLocks noGrp="1"/>
          </p:cNvSpPr>
          <p:nvPr>
            <p:ph type="ftr" sz="quarter" idx="11"/>
          </p:nvPr>
        </p:nvSpPr>
        <p:spPr/>
        <p:txBody>
          <a:bodyPr/>
          <a:lstStyle/>
          <a:p>
            <a:r>
              <a:rPr lang="en-US" dirty="0"/>
              <a:t>Transportation Big Data Analytics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41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461547-7697-458E-8F6E-4C5A39971040}" type="datetime1">
              <a:rPr lang="en-US" smtClean="0"/>
              <a:t>11/19/2021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1097280" y="123091"/>
            <a:ext cx="10058400" cy="999718"/>
          </a:xfrm>
        </p:spPr>
        <p:txBody>
          <a:bodyPr>
            <a:norm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36531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1FB63-6CD3-43BC-87EC-E40A92877696}" type="datetime1">
              <a:rPr lang="en-US" smtClean="0"/>
              <a:t>11/19/2021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Transportation Big Data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6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79C99C-C6A4-4DE1-AF40-D4597DE37567}" type="datetime1">
              <a:rPr lang="en-US" smtClean="0"/>
              <a:t>11/19/2021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48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23091"/>
            <a:ext cx="10058400" cy="99971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40778"/>
            <a:ext cx="10058400" cy="506044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668ED8-D8EA-48DB-B17C-320A0075102C}" type="datetime1">
              <a:rPr lang="en-US" smtClean="0"/>
              <a:t>11/19/2021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Transportation Big Data Analytics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bg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7280" y="1181793"/>
            <a:ext cx="100632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26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7200" dirty="0">
                <a:latin typeface="+mn-lt"/>
                <a:ea typeface="+mn-ea"/>
                <a:cs typeface="+mn-ea"/>
                <a:sym typeface="+mn-lt"/>
              </a:rPr>
              <a:t>数据库语言应用实践</a:t>
            </a:r>
            <a:endParaRPr lang="en-US" sz="3600" dirty="0">
              <a:latin typeface="+mn-lt"/>
              <a:ea typeface="+mn-ea"/>
              <a:cs typeface="+mn-ea"/>
              <a:sym typeface="+mn-lt"/>
            </a:endParaRPr>
          </a:p>
        </p:txBody>
      </p:sp>
      <p:sp>
        <p:nvSpPr>
          <p:cNvPr id="3" name="Subtitle 2"/>
          <p:cNvSpPr>
            <a:spLocks noGrp="1"/>
          </p:cNvSpPr>
          <p:nvPr>
            <p:ph type="subTitle" idx="1"/>
          </p:nvPr>
        </p:nvSpPr>
        <p:spPr>
          <a:xfrm>
            <a:off x="1100051" y="4455620"/>
            <a:ext cx="10058400" cy="1608850"/>
          </a:xfrm>
        </p:spPr>
        <p:txBody>
          <a:bodyPr>
            <a:normAutofit/>
          </a:bodyPr>
          <a:lstStyle/>
          <a:p>
            <a:r>
              <a:rPr lang="zh-CN" altLang="en-US" dirty="0">
                <a:latin typeface="+mn-lt"/>
                <a:cs typeface="+mn-ea"/>
                <a:sym typeface="+mn-lt"/>
              </a:rPr>
              <a:t>交通大数据分析</a:t>
            </a:r>
            <a:endParaRPr lang="en-US" altLang="zh-CN" dirty="0">
              <a:latin typeface="+mn-lt"/>
              <a:cs typeface="+mn-ea"/>
              <a:sym typeface="+mn-lt"/>
            </a:endParaRPr>
          </a:p>
          <a:p>
            <a:r>
              <a:rPr lang="en-US" altLang="zh-CN" dirty="0">
                <a:latin typeface="+mn-lt"/>
                <a:cs typeface="+mn-ea"/>
                <a:sym typeface="+mn-lt"/>
              </a:rPr>
              <a:t>2021</a:t>
            </a:r>
            <a:r>
              <a:rPr lang="zh-CN" altLang="en-US" dirty="0">
                <a:latin typeface="+mn-lt"/>
                <a:cs typeface="+mn-ea"/>
                <a:sym typeface="+mn-lt"/>
              </a:rPr>
              <a:t>秋季</a:t>
            </a:r>
            <a:endParaRPr lang="en-US" altLang="zh-CN" dirty="0">
              <a:latin typeface="+mn-lt"/>
              <a:cs typeface="+mn-ea"/>
              <a:sym typeface="+mn-lt"/>
            </a:endParaRPr>
          </a:p>
          <a:p>
            <a:r>
              <a:rPr lang="zh-CN" altLang="en-US" dirty="0">
                <a:latin typeface="+mn-lt"/>
                <a:cs typeface="+mn-ea"/>
                <a:sym typeface="+mn-lt"/>
              </a:rPr>
              <a:t>马晓磊</a:t>
            </a:r>
            <a:endParaRPr lang="en-US" altLang="zh-CN" dirty="0">
              <a:latin typeface="+mn-lt"/>
              <a:cs typeface="+mn-ea"/>
              <a:sym typeface="+mn-lt"/>
            </a:endParaRPr>
          </a:p>
        </p:txBody>
      </p:sp>
    </p:spTree>
    <p:extLst>
      <p:ext uri="{BB962C8B-B14F-4D97-AF65-F5344CB8AC3E}">
        <p14:creationId xmlns:p14="http://schemas.microsoft.com/office/powerpoint/2010/main" val="120633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zh-CN" altLang="en-US" b="1" dirty="0">
                <a:solidFill>
                  <a:schemeClr val="tx1"/>
                </a:solidFill>
                <a:latin typeface="+mn-lt"/>
                <a:ea typeface="+mn-ea"/>
                <a:cs typeface="+mn-ea"/>
                <a:sym typeface="+mn-lt"/>
              </a:rPr>
              <a:t>数据导入到</a:t>
            </a:r>
            <a:r>
              <a:rPr lang="en-US" altLang="zh-CN" b="1" dirty="0"/>
              <a:t>PostgreSQL</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2</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298938" y="1122809"/>
            <a:ext cx="11772900" cy="5063317"/>
          </a:xfrm>
        </p:spPr>
        <p:txBody>
          <a:bodyPr/>
          <a:lstStyle/>
          <a:p>
            <a:pPr marL="0" indent="0">
              <a:lnSpc>
                <a:spcPct val="150000"/>
              </a:lnSpc>
              <a:buNone/>
            </a:pPr>
            <a:r>
              <a:rPr lang="zh-CN" altLang="zh-CN" sz="2000" dirty="0">
                <a:latin typeface="+mj-ea"/>
                <a:ea typeface="+mj-ea"/>
              </a:rPr>
              <a:t>第一步，打开</a:t>
            </a:r>
            <a:r>
              <a:rPr lang="en-US" altLang="zh-CN" sz="2000" dirty="0" err="1">
                <a:latin typeface="+mj-ea"/>
                <a:ea typeface="+mj-ea"/>
              </a:rPr>
              <a:t>postgresql</a:t>
            </a:r>
            <a:r>
              <a:rPr lang="zh-CN" altLang="zh-CN" sz="2000" dirty="0">
                <a:latin typeface="+mj-ea"/>
                <a:ea typeface="+mj-ea"/>
              </a:rPr>
              <a:t>的可视化操作界面</a:t>
            </a:r>
            <a:r>
              <a:rPr lang="en-US" altLang="zh-CN" sz="2000" dirty="0" err="1">
                <a:latin typeface="+mj-ea"/>
                <a:ea typeface="+mj-ea"/>
              </a:rPr>
              <a:t>pgAdmin</a:t>
            </a:r>
            <a:r>
              <a:rPr lang="zh-CN" altLang="zh-CN" sz="2000" dirty="0">
                <a:latin typeface="+mj-ea"/>
                <a:ea typeface="+mj-ea"/>
              </a:rPr>
              <a:t>，连接服务器，首先创建数据库，填写基本配置信息。</a:t>
            </a:r>
            <a:endParaRPr lang="en-US" altLang="zh-CN" sz="2000" dirty="0">
              <a:latin typeface="+mj-ea"/>
              <a:ea typeface="+mj-ea"/>
            </a:endParaRPr>
          </a:p>
          <a:p>
            <a:pPr marL="0" indent="0">
              <a:buNone/>
            </a:pPr>
            <a:endParaRPr lang="zh-CN" altLang="en-US" dirty="0"/>
          </a:p>
        </p:txBody>
      </p:sp>
      <p:pic>
        <p:nvPicPr>
          <p:cNvPr id="12" name="图片 11">
            <a:extLst>
              <a:ext uri="{FF2B5EF4-FFF2-40B4-BE49-F238E27FC236}">
                <a16:creationId xmlns:a16="http://schemas.microsoft.com/office/drawing/2014/main" id="{FF0A44D5-1C88-44AB-A78D-A3F425ABDCE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39615" y="2373923"/>
            <a:ext cx="5899639" cy="3812203"/>
          </a:xfrm>
          <a:prstGeom prst="rect">
            <a:avLst/>
          </a:prstGeom>
        </p:spPr>
      </p:pic>
      <p:pic>
        <p:nvPicPr>
          <p:cNvPr id="13" name="图片 12">
            <a:extLst>
              <a:ext uri="{FF2B5EF4-FFF2-40B4-BE49-F238E27FC236}">
                <a16:creationId xmlns:a16="http://schemas.microsoft.com/office/drawing/2014/main" id="{A644D441-4CE3-4400-8DBD-5D0285568C8D}"/>
              </a:ext>
            </a:extLst>
          </p:cNvPr>
          <p:cNvPicPr/>
          <p:nvPr/>
        </p:nvPicPr>
        <p:blipFill>
          <a:blip r:embed="rId4">
            <a:extLst>
              <a:ext uri="{28A0092B-C50C-407E-A947-70E740481C1C}">
                <a14:useLocalDpi xmlns:a14="http://schemas.microsoft.com/office/drawing/2010/main" val="0"/>
              </a:ext>
            </a:extLst>
          </a:blip>
          <a:stretch>
            <a:fillRect/>
          </a:stretch>
        </p:blipFill>
        <p:spPr>
          <a:xfrm>
            <a:off x="7293220" y="2373923"/>
            <a:ext cx="4698294" cy="3812203"/>
          </a:xfrm>
          <a:prstGeom prst="rect">
            <a:avLst/>
          </a:prstGeom>
        </p:spPr>
      </p:pic>
      <p:sp>
        <p:nvSpPr>
          <p:cNvPr id="2" name="箭头: 右 1">
            <a:extLst>
              <a:ext uri="{FF2B5EF4-FFF2-40B4-BE49-F238E27FC236}">
                <a16:creationId xmlns:a16="http://schemas.microsoft.com/office/drawing/2014/main" id="{41F995F4-F1F8-4224-BA65-8857EF126387}"/>
              </a:ext>
            </a:extLst>
          </p:cNvPr>
          <p:cNvSpPr/>
          <p:nvPr/>
        </p:nvSpPr>
        <p:spPr>
          <a:xfrm>
            <a:off x="6468941" y="4112970"/>
            <a:ext cx="694592"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98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zh-CN" altLang="en-US" b="1" dirty="0">
                <a:solidFill>
                  <a:schemeClr val="tx1"/>
                </a:solidFill>
                <a:latin typeface="+mn-lt"/>
                <a:ea typeface="+mn-ea"/>
                <a:cs typeface="+mn-ea"/>
                <a:sym typeface="+mn-lt"/>
              </a:rPr>
              <a:t>数据导入到</a:t>
            </a:r>
            <a:r>
              <a:rPr lang="en-US" altLang="zh-CN" b="1" dirty="0"/>
              <a:t>PostgreSQL</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3</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1097280" y="1278881"/>
            <a:ext cx="10058400" cy="4907245"/>
          </a:xfrm>
        </p:spPr>
        <p:txBody>
          <a:bodyPr/>
          <a:lstStyle/>
          <a:p>
            <a:pPr marL="0" indent="0">
              <a:lnSpc>
                <a:spcPct val="150000"/>
              </a:lnSpc>
              <a:buNone/>
            </a:pPr>
            <a:r>
              <a:rPr lang="zh-CN" altLang="en-US" sz="2000" dirty="0">
                <a:latin typeface="+mj-ea"/>
                <a:ea typeface="+mj-ea"/>
              </a:rPr>
              <a:t>第二步，创建含有要导入的表格的字段的空表，用</a:t>
            </a:r>
            <a:r>
              <a:rPr lang="en-US" altLang="zh-CN" sz="2000" dirty="0">
                <a:latin typeface="+mj-ea"/>
                <a:ea typeface="+mj-ea"/>
              </a:rPr>
              <a:t>SQL</a:t>
            </a:r>
            <a:r>
              <a:rPr lang="zh-CN" altLang="en-US" sz="2000" dirty="0">
                <a:latin typeface="+mj-ea"/>
                <a:ea typeface="+mj-ea"/>
              </a:rPr>
              <a:t>语言在查询框里输入，主要用到</a:t>
            </a:r>
            <a:r>
              <a:rPr lang="en-US" altLang="zh-CN" sz="2000" dirty="0">
                <a:latin typeface="+mj-ea"/>
                <a:ea typeface="+mj-ea"/>
              </a:rPr>
              <a:t>CREATE</a:t>
            </a:r>
            <a:r>
              <a:rPr lang="zh-CN" altLang="en-US" sz="2000" dirty="0">
                <a:latin typeface="+mj-ea"/>
                <a:ea typeface="+mj-ea"/>
              </a:rPr>
              <a:t>语句。</a:t>
            </a:r>
            <a:endParaRPr lang="zh-CN" altLang="en-US" dirty="0"/>
          </a:p>
        </p:txBody>
      </p:sp>
      <p:pic>
        <p:nvPicPr>
          <p:cNvPr id="10" name="图片 9">
            <a:extLst>
              <a:ext uri="{FF2B5EF4-FFF2-40B4-BE49-F238E27FC236}">
                <a16:creationId xmlns:a16="http://schemas.microsoft.com/office/drawing/2014/main" id="{3655A5A4-4634-42F0-8900-BFF38B3984F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6862" y="2646484"/>
            <a:ext cx="6163408" cy="3381380"/>
          </a:xfrm>
          <a:prstGeom prst="rect">
            <a:avLst/>
          </a:prstGeom>
        </p:spPr>
      </p:pic>
      <p:pic>
        <p:nvPicPr>
          <p:cNvPr id="9" name="图片 8">
            <a:extLst>
              <a:ext uri="{FF2B5EF4-FFF2-40B4-BE49-F238E27FC236}">
                <a16:creationId xmlns:a16="http://schemas.microsoft.com/office/drawing/2014/main" id="{04636E1F-4103-4607-8E45-6108D7713EF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699860" y="1753622"/>
            <a:ext cx="3872230" cy="2093595"/>
          </a:xfrm>
          <a:prstGeom prst="rect">
            <a:avLst/>
          </a:prstGeom>
        </p:spPr>
      </p:pic>
      <p:pic>
        <p:nvPicPr>
          <p:cNvPr id="11" name="图片 10">
            <a:extLst>
              <a:ext uri="{FF2B5EF4-FFF2-40B4-BE49-F238E27FC236}">
                <a16:creationId xmlns:a16="http://schemas.microsoft.com/office/drawing/2014/main" id="{0AF82209-841F-43FB-82EF-C53D3B6F08E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699860" y="3920750"/>
            <a:ext cx="3841115" cy="2402205"/>
          </a:xfrm>
          <a:prstGeom prst="rect">
            <a:avLst/>
          </a:prstGeom>
        </p:spPr>
      </p:pic>
    </p:spTree>
    <p:extLst>
      <p:ext uri="{BB962C8B-B14F-4D97-AF65-F5344CB8AC3E}">
        <p14:creationId xmlns:p14="http://schemas.microsoft.com/office/powerpoint/2010/main" val="322196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zh-CN" altLang="en-US" b="1" dirty="0">
                <a:solidFill>
                  <a:schemeClr val="tx1"/>
                </a:solidFill>
                <a:latin typeface="+mn-lt"/>
                <a:ea typeface="+mn-ea"/>
                <a:cs typeface="+mn-ea"/>
                <a:sym typeface="+mn-lt"/>
              </a:rPr>
              <a:t>数据导入到</a:t>
            </a:r>
            <a:r>
              <a:rPr lang="en-US" altLang="zh-CN" b="1" dirty="0"/>
              <a:t>PostgreSQL</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4</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351692" y="1301262"/>
            <a:ext cx="10803988" cy="4884864"/>
          </a:xfrm>
        </p:spPr>
        <p:txBody>
          <a:bodyPr/>
          <a:lstStyle/>
          <a:p>
            <a:pPr marL="0" indent="0">
              <a:lnSpc>
                <a:spcPct val="150000"/>
              </a:lnSpc>
              <a:buNone/>
            </a:pPr>
            <a:r>
              <a:rPr lang="zh-CN" altLang="en-US" sz="2000" dirty="0">
                <a:latin typeface="+mj-ea"/>
                <a:ea typeface="+mj-ea"/>
              </a:rPr>
              <a:t>第三步，执行创建空表后，进行数据表的导入，值得注意的是表中每个字段都应正确对应实际要导入表的数据类型。具体过程如下图所示：</a:t>
            </a:r>
            <a:endParaRPr lang="zh-CN" altLang="en-US" dirty="0"/>
          </a:p>
        </p:txBody>
      </p:sp>
      <p:pic>
        <p:nvPicPr>
          <p:cNvPr id="11" name="图片 10">
            <a:extLst>
              <a:ext uri="{FF2B5EF4-FFF2-40B4-BE49-F238E27FC236}">
                <a16:creationId xmlns:a16="http://schemas.microsoft.com/office/drawing/2014/main" id="{3E3DD5DC-0568-46B0-9B2C-E26C380A8EC5}"/>
              </a:ext>
            </a:extLst>
          </p:cNvPr>
          <p:cNvPicPr/>
          <p:nvPr/>
        </p:nvPicPr>
        <p:blipFill>
          <a:blip r:embed="rId3">
            <a:extLst>
              <a:ext uri="{28A0092B-C50C-407E-A947-70E740481C1C}">
                <a14:useLocalDpi xmlns:a14="http://schemas.microsoft.com/office/drawing/2010/main" val="0"/>
              </a:ext>
            </a:extLst>
          </a:blip>
          <a:stretch>
            <a:fillRect/>
          </a:stretch>
        </p:blipFill>
        <p:spPr>
          <a:xfrm>
            <a:off x="703384" y="2441941"/>
            <a:ext cx="4396154" cy="3589582"/>
          </a:xfrm>
          <a:prstGeom prst="rect">
            <a:avLst/>
          </a:prstGeom>
        </p:spPr>
      </p:pic>
      <p:pic>
        <p:nvPicPr>
          <p:cNvPr id="14" name="图片 13">
            <a:extLst>
              <a:ext uri="{FF2B5EF4-FFF2-40B4-BE49-F238E27FC236}">
                <a16:creationId xmlns:a16="http://schemas.microsoft.com/office/drawing/2014/main" id="{DC67B9BB-D6B2-46AA-A827-E2F9DD88C921}"/>
              </a:ext>
            </a:extLst>
          </p:cNvPr>
          <p:cNvPicPr/>
          <p:nvPr/>
        </p:nvPicPr>
        <p:blipFill>
          <a:blip r:embed="rId4">
            <a:extLst>
              <a:ext uri="{28A0092B-C50C-407E-A947-70E740481C1C}">
                <a14:useLocalDpi xmlns:a14="http://schemas.microsoft.com/office/drawing/2010/main" val="0"/>
              </a:ext>
            </a:extLst>
          </a:blip>
          <a:stretch>
            <a:fillRect/>
          </a:stretch>
        </p:blipFill>
        <p:spPr>
          <a:xfrm>
            <a:off x="6688479" y="2441941"/>
            <a:ext cx="4600844" cy="3744185"/>
          </a:xfrm>
          <a:prstGeom prst="rect">
            <a:avLst/>
          </a:prstGeom>
        </p:spPr>
      </p:pic>
      <p:sp>
        <p:nvSpPr>
          <p:cNvPr id="15" name="箭头: 右 14">
            <a:extLst>
              <a:ext uri="{FF2B5EF4-FFF2-40B4-BE49-F238E27FC236}">
                <a16:creationId xmlns:a16="http://schemas.microsoft.com/office/drawing/2014/main" id="{36FEB432-0A08-481E-8200-D7ED5CE0D863}"/>
              </a:ext>
            </a:extLst>
          </p:cNvPr>
          <p:cNvSpPr/>
          <p:nvPr/>
        </p:nvSpPr>
        <p:spPr>
          <a:xfrm>
            <a:off x="5624879" y="3979925"/>
            <a:ext cx="694592"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371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zh-CN" altLang="en-US" b="1" dirty="0">
                <a:solidFill>
                  <a:schemeClr val="tx1"/>
                </a:solidFill>
                <a:latin typeface="+mn-lt"/>
                <a:ea typeface="+mn-ea"/>
                <a:cs typeface="+mn-ea"/>
                <a:sym typeface="+mn-lt"/>
              </a:rPr>
              <a:t>数据导入到</a:t>
            </a:r>
            <a:r>
              <a:rPr lang="en-US" altLang="zh-CN" b="1" dirty="0"/>
              <a:t>PostgreSQL</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5</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351692" y="1301262"/>
            <a:ext cx="10803988" cy="4884864"/>
          </a:xfrm>
        </p:spPr>
        <p:txBody>
          <a:bodyPr/>
          <a:lstStyle/>
          <a:p>
            <a:pPr marL="0" indent="0">
              <a:lnSpc>
                <a:spcPct val="150000"/>
              </a:lnSpc>
              <a:buNone/>
            </a:pPr>
            <a:r>
              <a:rPr lang="zh-CN" altLang="en-US" sz="2000" dirty="0">
                <a:latin typeface="+mj-ea"/>
                <a:ea typeface="+mj-ea"/>
              </a:rPr>
              <a:t>第四步，查看导入的数据，可以查看前几行或者全部行，可以右键功能栏中查看，也可以在查询框中用</a:t>
            </a:r>
            <a:r>
              <a:rPr lang="en-US" altLang="zh-CN" sz="2000" dirty="0">
                <a:latin typeface="+mj-ea"/>
                <a:ea typeface="+mj-ea"/>
              </a:rPr>
              <a:t>SELECT</a:t>
            </a:r>
            <a:r>
              <a:rPr lang="zh-CN" altLang="en-US" sz="2000" dirty="0">
                <a:latin typeface="+mj-ea"/>
                <a:ea typeface="+mj-ea"/>
              </a:rPr>
              <a:t>查看。</a:t>
            </a:r>
            <a:endParaRPr lang="zh-CN" altLang="en-US" dirty="0"/>
          </a:p>
        </p:txBody>
      </p:sp>
      <p:sp>
        <p:nvSpPr>
          <p:cNvPr id="15" name="箭头: 右 14">
            <a:extLst>
              <a:ext uri="{FF2B5EF4-FFF2-40B4-BE49-F238E27FC236}">
                <a16:creationId xmlns:a16="http://schemas.microsoft.com/office/drawing/2014/main" id="{36FEB432-0A08-481E-8200-D7ED5CE0D863}"/>
              </a:ext>
            </a:extLst>
          </p:cNvPr>
          <p:cNvSpPr/>
          <p:nvPr/>
        </p:nvSpPr>
        <p:spPr>
          <a:xfrm>
            <a:off x="5431888" y="3967609"/>
            <a:ext cx="694592"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AC79D5E-6F39-454F-B892-BFE191EACD1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1692" y="2537828"/>
            <a:ext cx="4624754" cy="3405771"/>
          </a:xfrm>
          <a:prstGeom prst="rect">
            <a:avLst/>
          </a:prstGeom>
        </p:spPr>
      </p:pic>
      <p:pic>
        <p:nvPicPr>
          <p:cNvPr id="12" name="图片 11">
            <a:extLst>
              <a:ext uri="{FF2B5EF4-FFF2-40B4-BE49-F238E27FC236}">
                <a16:creationId xmlns:a16="http://schemas.microsoft.com/office/drawing/2014/main" id="{0611F9A3-1CBA-42DC-958D-CB8986D84CC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488723" y="2664068"/>
            <a:ext cx="5122399" cy="3173479"/>
          </a:xfrm>
          <a:prstGeom prst="rect">
            <a:avLst/>
          </a:prstGeom>
        </p:spPr>
      </p:pic>
    </p:spTree>
    <p:extLst>
      <p:ext uri="{BB962C8B-B14F-4D97-AF65-F5344CB8AC3E}">
        <p14:creationId xmlns:p14="http://schemas.microsoft.com/office/powerpoint/2010/main" val="129794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en-US" altLang="zh-CN" b="1" dirty="0">
                <a:solidFill>
                  <a:schemeClr val="tx1"/>
                </a:solidFill>
                <a:latin typeface="+mn-lt"/>
                <a:ea typeface="+mn-ea"/>
                <a:cs typeface="+mn-ea"/>
                <a:sym typeface="+mn-lt"/>
              </a:rPr>
              <a:t>SQL</a:t>
            </a:r>
            <a:r>
              <a:rPr lang="zh-CN" altLang="en-US" b="1" dirty="0">
                <a:solidFill>
                  <a:schemeClr val="tx1"/>
                </a:solidFill>
                <a:latin typeface="+mn-lt"/>
                <a:ea typeface="+mn-ea"/>
                <a:cs typeface="+mn-ea"/>
                <a:sym typeface="+mn-lt"/>
              </a:rPr>
              <a:t>语句练习</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6</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1097280" y="1301262"/>
            <a:ext cx="10058400" cy="4884864"/>
          </a:xfrm>
        </p:spPr>
        <p:txBody>
          <a:bodyPr/>
          <a:lstStyle/>
          <a:p>
            <a:pPr marL="0" indent="0">
              <a:lnSpc>
                <a:spcPct val="150000"/>
              </a:lnSpc>
              <a:buNone/>
            </a:pPr>
            <a:r>
              <a:rPr lang="zh-CN" altLang="en-US" sz="2000" dirty="0">
                <a:latin typeface="+mj-ea"/>
                <a:ea typeface="+mj-ea"/>
              </a:rPr>
              <a:t>简单查询，根据前面导入数据库的名为</a:t>
            </a:r>
            <a:r>
              <a:rPr lang="en-US" altLang="zh-CN" sz="2000" dirty="0" err="1">
                <a:latin typeface="+mj-ea"/>
                <a:ea typeface="+mj-ea"/>
              </a:rPr>
              <a:t>zh_rs</a:t>
            </a:r>
            <a:r>
              <a:rPr lang="zh-CN" altLang="en-US" sz="2000" dirty="0">
                <a:latin typeface="+mj-ea"/>
                <a:ea typeface="+mj-ea"/>
              </a:rPr>
              <a:t>数据表进行操作，选择检查时间为</a:t>
            </a:r>
            <a:r>
              <a:rPr lang="en-US" altLang="zh-CN" sz="2000" dirty="0">
                <a:latin typeface="+mj-ea"/>
                <a:ea typeface="+mj-ea"/>
              </a:rPr>
              <a:t>2021</a:t>
            </a:r>
            <a:r>
              <a:rPr lang="zh-CN" altLang="en-US" sz="2000" dirty="0">
                <a:latin typeface="+mj-ea"/>
                <a:ea typeface="+mj-ea"/>
              </a:rPr>
              <a:t>年</a:t>
            </a:r>
            <a:r>
              <a:rPr lang="en-US" altLang="zh-CN" sz="2000" dirty="0">
                <a:latin typeface="+mj-ea"/>
                <a:ea typeface="+mj-ea"/>
              </a:rPr>
              <a:t>6</a:t>
            </a:r>
            <a:r>
              <a:rPr lang="zh-CN" altLang="en-US" sz="2000" dirty="0">
                <a:latin typeface="+mj-ea"/>
                <a:ea typeface="+mj-ea"/>
              </a:rPr>
              <a:t>月</a:t>
            </a:r>
            <a:r>
              <a:rPr lang="en-US" altLang="zh-CN" sz="2000" dirty="0">
                <a:latin typeface="+mj-ea"/>
                <a:ea typeface="+mj-ea"/>
              </a:rPr>
              <a:t>9</a:t>
            </a:r>
            <a:r>
              <a:rPr lang="zh-CN" altLang="en-US" sz="2000" dirty="0">
                <a:latin typeface="+mj-ea"/>
                <a:ea typeface="+mj-ea"/>
              </a:rPr>
              <a:t>日，</a:t>
            </a:r>
            <a:r>
              <a:rPr lang="en-US" altLang="zh-CN" sz="2000" dirty="0">
                <a:latin typeface="+mj-ea"/>
                <a:ea typeface="+mj-ea"/>
              </a:rPr>
              <a:t>22</a:t>
            </a:r>
            <a:r>
              <a:rPr lang="zh-CN" altLang="en-US" sz="2000" dirty="0">
                <a:latin typeface="+mj-ea"/>
                <a:ea typeface="+mj-ea"/>
              </a:rPr>
              <a:t>：</a:t>
            </a:r>
            <a:r>
              <a:rPr lang="en-US" altLang="zh-CN" sz="2000" dirty="0">
                <a:latin typeface="+mj-ea"/>
                <a:ea typeface="+mj-ea"/>
              </a:rPr>
              <a:t>53</a:t>
            </a:r>
            <a:r>
              <a:rPr lang="zh-CN" altLang="en-US" sz="2000" dirty="0">
                <a:latin typeface="+mj-ea"/>
                <a:ea typeface="+mj-ea"/>
              </a:rPr>
              <a:t>：</a:t>
            </a:r>
            <a:r>
              <a:rPr lang="en-US" altLang="zh-CN" sz="2000" dirty="0">
                <a:latin typeface="+mj-ea"/>
                <a:ea typeface="+mj-ea"/>
              </a:rPr>
              <a:t>38</a:t>
            </a:r>
            <a:r>
              <a:rPr lang="zh-CN" altLang="en-US" sz="2000" dirty="0">
                <a:latin typeface="+mj-ea"/>
                <a:ea typeface="+mj-ea"/>
              </a:rPr>
              <a:t>的所有记录。</a:t>
            </a:r>
            <a:endParaRPr lang="en-US" altLang="zh-CN" sz="2000" dirty="0">
              <a:latin typeface="+mj-ea"/>
              <a:ea typeface="+mj-ea"/>
            </a:endParaRPr>
          </a:p>
          <a:p>
            <a:pPr marL="0" indent="0">
              <a:lnSpc>
                <a:spcPct val="150000"/>
              </a:lnSpc>
              <a:buNone/>
            </a:pPr>
            <a:r>
              <a:rPr lang="zh-CN" altLang="en-US" sz="2000" dirty="0">
                <a:latin typeface="+mj-ea"/>
                <a:ea typeface="+mj-ea"/>
              </a:rPr>
              <a:t>提示：基本查询操作，用</a:t>
            </a:r>
            <a:r>
              <a:rPr lang="en-US" altLang="zh-CN" sz="2000" dirty="0">
                <a:latin typeface="+mj-ea"/>
                <a:ea typeface="+mj-ea"/>
              </a:rPr>
              <a:t>where</a:t>
            </a:r>
            <a:r>
              <a:rPr lang="zh-CN" altLang="en-US" sz="2000" dirty="0">
                <a:latin typeface="+mj-ea"/>
                <a:ea typeface="+mj-ea"/>
              </a:rPr>
              <a:t>进行条件的筛选，如下图所示。</a:t>
            </a:r>
            <a:endParaRPr lang="en-US" altLang="zh-CN" sz="2000" dirty="0">
              <a:latin typeface="+mj-ea"/>
              <a:ea typeface="+mj-ea"/>
            </a:endParaRPr>
          </a:p>
          <a:p>
            <a:pPr marL="0" indent="0">
              <a:lnSpc>
                <a:spcPct val="150000"/>
              </a:lnSpc>
              <a:buNone/>
            </a:pPr>
            <a:r>
              <a:rPr lang="zh-CN" altLang="en-US" sz="2000" dirty="0">
                <a:latin typeface="+mj-ea"/>
                <a:ea typeface="+mj-ea"/>
              </a:rPr>
              <a:t>思考：对所要查询的变量进行重命名如何操作？</a:t>
            </a:r>
          </a:p>
        </p:txBody>
      </p:sp>
      <p:pic>
        <p:nvPicPr>
          <p:cNvPr id="3" name="图片 2">
            <a:extLst>
              <a:ext uri="{FF2B5EF4-FFF2-40B4-BE49-F238E27FC236}">
                <a16:creationId xmlns:a16="http://schemas.microsoft.com/office/drawing/2014/main" id="{F00D798D-A8F6-428D-B9BF-591AFED1B158}"/>
              </a:ext>
            </a:extLst>
          </p:cNvPr>
          <p:cNvPicPr>
            <a:picLocks noChangeAspect="1"/>
          </p:cNvPicPr>
          <p:nvPr/>
        </p:nvPicPr>
        <p:blipFill>
          <a:blip r:embed="rId3"/>
          <a:stretch>
            <a:fillRect/>
          </a:stretch>
        </p:blipFill>
        <p:spPr>
          <a:xfrm>
            <a:off x="886584" y="3490751"/>
            <a:ext cx="9013874" cy="2770658"/>
          </a:xfrm>
          <a:prstGeom prst="rect">
            <a:avLst/>
          </a:prstGeom>
        </p:spPr>
      </p:pic>
    </p:spTree>
    <p:extLst>
      <p:ext uri="{BB962C8B-B14F-4D97-AF65-F5344CB8AC3E}">
        <p14:creationId xmlns:p14="http://schemas.microsoft.com/office/powerpoint/2010/main" val="420236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en-US" altLang="zh-CN" b="1" dirty="0">
                <a:solidFill>
                  <a:schemeClr val="tx1"/>
                </a:solidFill>
                <a:latin typeface="+mn-lt"/>
                <a:ea typeface="+mn-ea"/>
                <a:cs typeface="+mn-ea"/>
                <a:sym typeface="+mn-lt"/>
              </a:rPr>
              <a:t>SQL</a:t>
            </a:r>
            <a:r>
              <a:rPr lang="zh-CN" altLang="en-US" b="1" dirty="0">
                <a:solidFill>
                  <a:schemeClr val="tx1"/>
                </a:solidFill>
                <a:latin typeface="+mn-lt"/>
                <a:ea typeface="+mn-ea"/>
                <a:cs typeface="+mn-ea"/>
                <a:sym typeface="+mn-lt"/>
              </a:rPr>
              <a:t>语句练习</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7</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1097280" y="1301262"/>
            <a:ext cx="10058400" cy="4884864"/>
          </a:xfrm>
        </p:spPr>
        <p:txBody>
          <a:bodyPr/>
          <a:lstStyle/>
          <a:p>
            <a:pPr marL="0" indent="0">
              <a:lnSpc>
                <a:spcPct val="150000"/>
              </a:lnSpc>
              <a:buNone/>
            </a:pPr>
            <a:r>
              <a:rPr lang="zh-CN" altLang="en-US" sz="2000" dirty="0">
                <a:latin typeface="+mj-ea"/>
                <a:ea typeface="+mj-ea"/>
              </a:rPr>
              <a:t>模糊查询，</a:t>
            </a:r>
            <a:r>
              <a:rPr lang="en-US" altLang="zh-CN" sz="2000" dirty="0">
                <a:latin typeface="+mj-ea"/>
                <a:ea typeface="+mj-ea"/>
              </a:rPr>
              <a:t>LIKE</a:t>
            </a:r>
            <a:r>
              <a:rPr lang="zh-CN" altLang="en-US" sz="2000" dirty="0">
                <a:latin typeface="+mj-ea"/>
                <a:ea typeface="+mj-ea"/>
              </a:rPr>
              <a:t>语句练习示例，查询</a:t>
            </a:r>
            <a:r>
              <a:rPr lang="en-US" altLang="zh-CN" sz="2000" dirty="0" err="1">
                <a:latin typeface="+mj-ea"/>
                <a:ea typeface="+mj-ea"/>
              </a:rPr>
              <a:t>vehicle_type</a:t>
            </a:r>
            <a:r>
              <a:rPr lang="zh-CN" altLang="en-US" sz="2000" dirty="0">
                <a:latin typeface="+mj-ea"/>
                <a:ea typeface="+mj-ea"/>
              </a:rPr>
              <a:t>的值在</a:t>
            </a:r>
            <a:r>
              <a:rPr lang="en-US" altLang="zh-CN" sz="2000" dirty="0">
                <a:latin typeface="+mj-ea"/>
                <a:ea typeface="+mj-ea"/>
              </a:rPr>
              <a:t>20-30</a:t>
            </a:r>
            <a:r>
              <a:rPr lang="zh-CN" altLang="en-US" sz="2000" dirty="0">
                <a:latin typeface="+mj-ea"/>
                <a:ea typeface="+mj-ea"/>
              </a:rPr>
              <a:t>的指定记录类型，（</a:t>
            </a:r>
            <a:r>
              <a:rPr lang="en-US" altLang="zh-CN" sz="2000" dirty="0" err="1">
                <a:latin typeface="+mj-ea"/>
                <a:ea typeface="+mj-ea"/>
              </a:rPr>
              <a:t>check_time</a:t>
            </a:r>
            <a:r>
              <a:rPr lang="en-US" altLang="zh-CN" sz="2000" dirty="0">
                <a:latin typeface="+mj-ea"/>
                <a:ea typeface="+mj-ea"/>
              </a:rPr>
              <a:t>, </a:t>
            </a:r>
            <a:r>
              <a:rPr lang="en-US" altLang="zh-CN" sz="2000" dirty="0" err="1">
                <a:latin typeface="+mj-ea"/>
                <a:ea typeface="+mj-ea"/>
              </a:rPr>
              <a:t>vehicle_type</a:t>
            </a:r>
            <a:r>
              <a:rPr lang="en-US" altLang="zh-CN" sz="2000" dirty="0">
                <a:latin typeface="+mj-ea"/>
                <a:ea typeface="+mj-ea"/>
              </a:rPr>
              <a:t>, </a:t>
            </a:r>
            <a:r>
              <a:rPr lang="en-US" altLang="zh-CN" sz="2000" dirty="0" err="1">
                <a:latin typeface="+mj-ea"/>
                <a:ea typeface="+mj-ea"/>
              </a:rPr>
              <a:t>limit_weight</a:t>
            </a:r>
            <a:r>
              <a:rPr lang="zh-CN" altLang="en-US" sz="2000" dirty="0">
                <a:latin typeface="+mj-ea"/>
                <a:ea typeface="+mj-ea"/>
              </a:rPr>
              <a:t>）</a:t>
            </a:r>
            <a:r>
              <a:rPr lang="en-US" altLang="zh-CN" sz="2000" dirty="0">
                <a:latin typeface="+mj-ea"/>
                <a:ea typeface="+mj-ea"/>
              </a:rPr>
              <a:t>,</a:t>
            </a:r>
            <a:r>
              <a:rPr lang="zh-CN" altLang="en-US" sz="2000" dirty="0">
                <a:latin typeface="+mj-ea"/>
                <a:ea typeface="+mj-ea"/>
              </a:rPr>
              <a:t>可用</a:t>
            </a:r>
            <a:r>
              <a:rPr lang="en-US" altLang="zh-CN" sz="2000" dirty="0">
                <a:latin typeface="+mj-ea"/>
                <a:ea typeface="+mj-ea"/>
              </a:rPr>
              <a:t>LIKE</a:t>
            </a:r>
            <a:r>
              <a:rPr lang="zh-CN" altLang="en-US" sz="2000" dirty="0">
                <a:latin typeface="+mj-ea"/>
                <a:ea typeface="+mj-ea"/>
              </a:rPr>
              <a:t>语句提高查询效率。</a:t>
            </a:r>
            <a:endParaRPr lang="zh-CN" altLang="en-US" dirty="0"/>
          </a:p>
        </p:txBody>
      </p:sp>
      <p:pic>
        <p:nvPicPr>
          <p:cNvPr id="5" name="图片 4">
            <a:extLst>
              <a:ext uri="{FF2B5EF4-FFF2-40B4-BE49-F238E27FC236}">
                <a16:creationId xmlns:a16="http://schemas.microsoft.com/office/drawing/2014/main" id="{B55816F5-5A8B-4A49-909E-AF2593DFD429}"/>
              </a:ext>
            </a:extLst>
          </p:cNvPr>
          <p:cNvPicPr>
            <a:picLocks noChangeAspect="1"/>
          </p:cNvPicPr>
          <p:nvPr/>
        </p:nvPicPr>
        <p:blipFill>
          <a:blip r:embed="rId3"/>
          <a:stretch>
            <a:fillRect/>
          </a:stretch>
        </p:blipFill>
        <p:spPr>
          <a:xfrm>
            <a:off x="1097280" y="2580566"/>
            <a:ext cx="9249874" cy="3508843"/>
          </a:xfrm>
          <a:prstGeom prst="rect">
            <a:avLst/>
          </a:prstGeom>
        </p:spPr>
      </p:pic>
    </p:spTree>
    <p:extLst>
      <p:ext uri="{BB962C8B-B14F-4D97-AF65-F5344CB8AC3E}">
        <p14:creationId xmlns:p14="http://schemas.microsoft.com/office/powerpoint/2010/main" val="337563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en-US" altLang="zh-CN" b="1" dirty="0">
                <a:solidFill>
                  <a:schemeClr val="tx1"/>
                </a:solidFill>
                <a:latin typeface="+mn-lt"/>
                <a:ea typeface="+mn-ea"/>
                <a:cs typeface="+mn-ea"/>
                <a:sym typeface="+mn-lt"/>
              </a:rPr>
              <a:t>SQL</a:t>
            </a:r>
            <a:r>
              <a:rPr lang="zh-CN" altLang="en-US" b="1" dirty="0">
                <a:solidFill>
                  <a:schemeClr val="tx1"/>
                </a:solidFill>
                <a:latin typeface="+mn-lt"/>
                <a:ea typeface="+mn-ea"/>
                <a:cs typeface="+mn-ea"/>
                <a:sym typeface="+mn-lt"/>
              </a:rPr>
              <a:t>语句练习</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8</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1097280" y="1301262"/>
            <a:ext cx="10058400" cy="4884864"/>
          </a:xfrm>
        </p:spPr>
        <p:txBody>
          <a:bodyPr/>
          <a:lstStyle/>
          <a:p>
            <a:pPr marL="0" indent="0">
              <a:lnSpc>
                <a:spcPct val="150000"/>
              </a:lnSpc>
              <a:buNone/>
            </a:pPr>
            <a:r>
              <a:rPr lang="zh-CN" altLang="en-US" sz="2000" dirty="0">
                <a:latin typeface="+mj-ea"/>
                <a:ea typeface="+mj-ea"/>
              </a:rPr>
              <a:t>条件查询，请</a:t>
            </a:r>
            <a:r>
              <a:rPr lang="zh-CN" altLang="zh-CN" sz="2000" dirty="0">
                <a:latin typeface="+mj-ea"/>
                <a:ea typeface="+mj-ea"/>
              </a:rPr>
              <a:t>选择载重大于</a:t>
            </a:r>
            <a:r>
              <a:rPr lang="en-US" altLang="zh-CN" sz="2000" dirty="0">
                <a:latin typeface="+mj-ea"/>
                <a:ea typeface="+mj-ea"/>
              </a:rPr>
              <a:t>8000</a:t>
            </a:r>
            <a:r>
              <a:rPr lang="zh-CN" altLang="zh-CN" sz="2000" dirty="0">
                <a:latin typeface="+mj-ea"/>
                <a:ea typeface="+mj-ea"/>
              </a:rPr>
              <a:t>并且车轴数量大于</a:t>
            </a:r>
            <a:r>
              <a:rPr lang="en-US" altLang="zh-CN" sz="2000" dirty="0">
                <a:latin typeface="+mj-ea"/>
                <a:ea typeface="+mj-ea"/>
              </a:rPr>
              <a:t>2</a:t>
            </a:r>
            <a:r>
              <a:rPr lang="zh-CN" altLang="zh-CN" sz="2000" dirty="0">
                <a:latin typeface="+mj-ea"/>
                <a:ea typeface="+mj-ea"/>
              </a:rPr>
              <a:t>的记录，或者限重高于</a:t>
            </a:r>
            <a:r>
              <a:rPr lang="en-US" altLang="zh-CN" sz="2000" dirty="0">
                <a:latin typeface="+mj-ea"/>
                <a:ea typeface="+mj-ea"/>
              </a:rPr>
              <a:t>18000</a:t>
            </a:r>
            <a:r>
              <a:rPr lang="zh-CN" altLang="zh-CN" sz="2000" dirty="0">
                <a:latin typeface="+mj-ea"/>
                <a:ea typeface="+mj-ea"/>
              </a:rPr>
              <a:t>的记录。</a:t>
            </a:r>
            <a:endParaRPr lang="zh-CN" altLang="en-US" sz="2000" dirty="0">
              <a:latin typeface="+mj-ea"/>
              <a:ea typeface="+mj-ea"/>
            </a:endParaRPr>
          </a:p>
        </p:txBody>
      </p:sp>
      <p:pic>
        <p:nvPicPr>
          <p:cNvPr id="5" name="图片 4">
            <a:extLst>
              <a:ext uri="{FF2B5EF4-FFF2-40B4-BE49-F238E27FC236}">
                <a16:creationId xmlns:a16="http://schemas.microsoft.com/office/drawing/2014/main" id="{A72472AF-810D-4A30-8B84-976014B57485}"/>
              </a:ext>
            </a:extLst>
          </p:cNvPr>
          <p:cNvPicPr>
            <a:picLocks noChangeAspect="1"/>
          </p:cNvPicPr>
          <p:nvPr/>
        </p:nvPicPr>
        <p:blipFill>
          <a:blip r:embed="rId3"/>
          <a:stretch>
            <a:fillRect/>
          </a:stretch>
        </p:blipFill>
        <p:spPr>
          <a:xfrm>
            <a:off x="1036320" y="2483298"/>
            <a:ext cx="7536180" cy="3702828"/>
          </a:xfrm>
          <a:prstGeom prst="rect">
            <a:avLst/>
          </a:prstGeom>
        </p:spPr>
      </p:pic>
      <p:sp>
        <p:nvSpPr>
          <p:cNvPr id="2" name="文本框 1">
            <a:extLst>
              <a:ext uri="{FF2B5EF4-FFF2-40B4-BE49-F238E27FC236}">
                <a16:creationId xmlns:a16="http://schemas.microsoft.com/office/drawing/2014/main" id="{98FED4BB-DA12-44CA-894B-F270327FF4A4}"/>
              </a:ext>
            </a:extLst>
          </p:cNvPr>
          <p:cNvSpPr txBox="1"/>
          <p:nvPr/>
        </p:nvSpPr>
        <p:spPr>
          <a:xfrm>
            <a:off x="9530861" y="3042050"/>
            <a:ext cx="2268415" cy="2585323"/>
          </a:xfrm>
          <a:prstGeom prst="rect">
            <a:avLst/>
          </a:prstGeom>
          <a:noFill/>
        </p:spPr>
        <p:txBody>
          <a:bodyPr wrap="square" rtlCol="0">
            <a:spAutoFit/>
          </a:bodyPr>
          <a:lstStyle/>
          <a:p>
            <a:r>
              <a:rPr lang="zh-CN" altLang="zh-CN" dirty="0"/>
              <a:t>由于</a:t>
            </a:r>
            <a:r>
              <a:rPr lang="en-US" altLang="zh-CN" dirty="0"/>
              <a:t>AND</a:t>
            </a:r>
            <a:r>
              <a:rPr lang="zh-CN" altLang="zh-CN" dirty="0"/>
              <a:t>的优先级要高于</a:t>
            </a:r>
            <a:r>
              <a:rPr lang="en-US" altLang="zh-CN" dirty="0"/>
              <a:t>OR</a:t>
            </a:r>
            <a:r>
              <a:rPr lang="zh-CN" altLang="zh-CN" dirty="0"/>
              <a:t>，所以在本例中不需要加括号，不过在遇到此类条件时建议对不同的条件添加括号来区分不同的条件，这样也可以使得查询表达式更加直观。</a:t>
            </a:r>
            <a:endParaRPr lang="zh-CN" altLang="en-US" dirty="0"/>
          </a:p>
        </p:txBody>
      </p:sp>
    </p:spTree>
    <p:extLst>
      <p:ext uri="{BB962C8B-B14F-4D97-AF65-F5344CB8AC3E}">
        <p14:creationId xmlns:p14="http://schemas.microsoft.com/office/powerpoint/2010/main" val="44667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en-US" altLang="zh-CN" b="1" dirty="0">
                <a:solidFill>
                  <a:schemeClr val="tx1"/>
                </a:solidFill>
                <a:latin typeface="+mn-lt"/>
                <a:ea typeface="+mn-ea"/>
                <a:cs typeface="+mn-ea"/>
                <a:sym typeface="+mn-lt"/>
              </a:rPr>
              <a:t>SQL</a:t>
            </a:r>
            <a:r>
              <a:rPr lang="zh-CN" altLang="en-US" b="1" dirty="0">
                <a:solidFill>
                  <a:schemeClr val="tx1"/>
                </a:solidFill>
                <a:latin typeface="+mn-lt"/>
                <a:ea typeface="+mn-ea"/>
                <a:cs typeface="+mn-ea"/>
                <a:sym typeface="+mn-lt"/>
              </a:rPr>
              <a:t>语句练习</a:t>
            </a:r>
            <a:endParaRPr lang="en-US" altLang="en-US" dirty="0">
              <a:solidFill>
                <a:schemeClr val="tx1"/>
              </a:solidFill>
              <a:latin typeface="+mn-lt"/>
              <a:ea typeface="+mn-ea"/>
              <a:cs typeface="+mn-ea"/>
              <a:sym typeface="+mn-lt"/>
            </a:endParaRPr>
          </a:p>
        </p:txBody>
      </p:sp>
      <p:sp>
        <p:nvSpPr>
          <p:cNvPr id="6" name="Date Placeholder 5"/>
          <p:cNvSpPr>
            <a:spLocks noGrp="1"/>
          </p:cNvSpPr>
          <p:nvPr>
            <p:ph type="dt" sz="half" idx="10"/>
          </p:nvPr>
        </p:nvSpPr>
        <p:spPr/>
        <p:txBody>
          <a:bodyPr/>
          <a:lstStyle/>
          <a:p>
            <a:fld id="{FD56D23D-B3F6-4718-8874-5FE5B57D7584}" type="datetime1">
              <a:rPr lang="en-US" smtClean="0">
                <a:cs typeface="+mn-ea"/>
                <a:sym typeface="+mn-lt"/>
              </a:rPr>
              <a:t>11/19/2021</a:t>
            </a:fld>
            <a:endParaRPr lang="en-US" dirty="0">
              <a:cs typeface="+mn-ea"/>
              <a:sym typeface="+mn-lt"/>
            </a:endParaRPr>
          </a:p>
        </p:txBody>
      </p:sp>
      <p:sp>
        <p:nvSpPr>
          <p:cNvPr id="7" name="Footer Placeholder 6"/>
          <p:cNvSpPr>
            <a:spLocks noGrp="1"/>
          </p:cNvSpPr>
          <p:nvPr>
            <p:ph type="ftr" sz="quarter" idx="11"/>
          </p:nvPr>
        </p:nvSpPr>
        <p:spPr/>
        <p:txBody>
          <a:bodyPr/>
          <a:lstStyle/>
          <a:p>
            <a:r>
              <a:rPr lang="en-US" dirty="0">
                <a:cs typeface="+mn-ea"/>
                <a:sym typeface="+mn-lt"/>
              </a:rPr>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cs typeface="+mn-ea"/>
                <a:sym typeface="+mn-lt"/>
              </a:rPr>
              <a:pPr/>
              <a:t>9</a:t>
            </a:fld>
            <a:endParaRPr lang="en-US" dirty="0">
              <a:cs typeface="+mn-ea"/>
              <a:sym typeface="+mn-lt"/>
            </a:endParaRPr>
          </a:p>
        </p:txBody>
      </p:sp>
      <p:sp>
        <p:nvSpPr>
          <p:cNvPr id="4" name="内容占位符 3">
            <a:extLst>
              <a:ext uri="{FF2B5EF4-FFF2-40B4-BE49-F238E27FC236}">
                <a16:creationId xmlns:a16="http://schemas.microsoft.com/office/drawing/2014/main" id="{33A3B2CA-ED95-43EB-BF78-93F0C15A0DE8}"/>
              </a:ext>
            </a:extLst>
          </p:cNvPr>
          <p:cNvSpPr>
            <a:spLocks noGrp="1"/>
          </p:cNvSpPr>
          <p:nvPr>
            <p:ph idx="1"/>
          </p:nvPr>
        </p:nvSpPr>
        <p:spPr>
          <a:xfrm>
            <a:off x="1097280" y="1301262"/>
            <a:ext cx="10058400" cy="4884864"/>
          </a:xfrm>
        </p:spPr>
        <p:txBody>
          <a:bodyPr/>
          <a:lstStyle/>
          <a:p>
            <a:pPr marL="0" indent="0">
              <a:lnSpc>
                <a:spcPct val="150000"/>
              </a:lnSpc>
              <a:buNone/>
            </a:pPr>
            <a:r>
              <a:rPr lang="zh-CN" altLang="zh-CN" sz="2000" dirty="0">
                <a:latin typeface="+mj-ea"/>
                <a:ea typeface="+mj-ea"/>
              </a:rPr>
              <a:t>查找载重大于</a:t>
            </a:r>
            <a:r>
              <a:rPr lang="en-US" altLang="zh-CN" sz="2000" dirty="0">
                <a:latin typeface="+mj-ea"/>
                <a:ea typeface="+mj-ea"/>
              </a:rPr>
              <a:t>8000</a:t>
            </a:r>
            <a:r>
              <a:rPr lang="zh-CN" altLang="zh-CN" sz="2000" dirty="0">
                <a:latin typeface="+mj-ea"/>
                <a:ea typeface="+mj-ea"/>
              </a:rPr>
              <a:t>的记录，并按其分级对电影进行排序。根据前面对</a:t>
            </a:r>
            <a:r>
              <a:rPr lang="en-US" altLang="zh-CN" sz="2000" dirty="0">
                <a:latin typeface="+mj-ea"/>
                <a:ea typeface="+mj-ea"/>
              </a:rPr>
              <a:t>ORDER BY </a:t>
            </a:r>
            <a:r>
              <a:rPr lang="zh-CN" altLang="zh-CN" sz="2000" dirty="0">
                <a:latin typeface="+mj-ea"/>
                <a:ea typeface="+mj-ea"/>
              </a:rPr>
              <a:t>的介绍，在前面已有语法的基础上增加</a:t>
            </a:r>
            <a:r>
              <a:rPr lang="en-US" altLang="zh-CN" sz="2000" dirty="0">
                <a:latin typeface="+mj-ea"/>
                <a:ea typeface="+mj-ea"/>
              </a:rPr>
              <a:t>ORDER BY</a:t>
            </a:r>
            <a:r>
              <a:rPr lang="zh-CN" altLang="zh-CN" sz="2000" dirty="0">
                <a:latin typeface="+mj-ea"/>
                <a:ea typeface="+mj-ea"/>
              </a:rPr>
              <a:t>的语句即可。</a:t>
            </a:r>
            <a:endParaRPr lang="en-US" altLang="zh-CN" sz="2000" dirty="0">
              <a:latin typeface="+mj-ea"/>
              <a:ea typeface="+mj-ea"/>
            </a:endParaRPr>
          </a:p>
          <a:p>
            <a:pPr marL="0" indent="0">
              <a:lnSpc>
                <a:spcPct val="150000"/>
              </a:lnSpc>
              <a:buNone/>
            </a:pPr>
            <a:r>
              <a:rPr lang="zh-CN" altLang="en-US" sz="2000" dirty="0">
                <a:latin typeface="+mj-ea"/>
                <a:ea typeface="+mj-ea"/>
              </a:rPr>
              <a:t>思考：若按</a:t>
            </a:r>
            <a:r>
              <a:rPr lang="en-US" altLang="zh-CN" sz="2000" dirty="0" err="1">
                <a:latin typeface="+mj-ea"/>
                <a:ea typeface="+mj-ea"/>
              </a:rPr>
              <a:t>vehicle_type</a:t>
            </a:r>
            <a:r>
              <a:rPr lang="zh-CN" altLang="en-US" sz="2000" dirty="0">
                <a:latin typeface="+mj-ea"/>
                <a:ea typeface="+mj-ea"/>
              </a:rPr>
              <a:t>升序，</a:t>
            </a:r>
            <a:r>
              <a:rPr lang="en-US" altLang="zh-CN" sz="2000" dirty="0">
                <a:latin typeface="+mj-ea"/>
                <a:ea typeface="+mj-ea"/>
              </a:rPr>
              <a:t>weight </a:t>
            </a:r>
            <a:r>
              <a:rPr lang="zh-CN" altLang="en-US" sz="2000" dirty="0">
                <a:latin typeface="+mj-ea"/>
                <a:ea typeface="+mj-ea"/>
              </a:rPr>
              <a:t>降序如何筛选？</a:t>
            </a:r>
          </a:p>
        </p:txBody>
      </p:sp>
      <p:pic>
        <p:nvPicPr>
          <p:cNvPr id="9" name="图片 8">
            <a:extLst>
              <a:ext uri="{FF2B5EF4-FFF2-40B4-BE49-F238E27FC236}">
                <a16:creationId xmlns:a16="http://schemas.microsoft.com/office/drawing/2014/main" id="{5F3116AB-5E0A-47DC-8712-B82CF3A5A746}"/>
              </a:ext>
            </a:extLst>
          </p:cNvPr>
          <p:cNvPicPr>
            <a:picLocks noChangeAspect="1"/>
          </p:cNvPicPr>
          <p:nvPr/>
        </p:nvPicPr>
        <p:blipFill>
          <a:blip r:embed="rId3"/>
          <a:stretch>
            <a:fillRect/>
          </a:stretch>
        </p:blipFill>
        <p:spPr>
          <a:xfrm>
            <a:off x="1097280" y="3050283"/>
            <a:ext cx="7350689" cy="3065505"/>
          </a:xfrm>
          <a:prstGeom prst="rect">
            <a:avLst/>
          </a:prstGeom>
        </p:spPr>
      </p:pic>
    </p:spTree>
    <p:extLst>
      <p:ext uri="{BB962C8B-B14F-4D97-AF65-F5344CB8AC3E}">
        <p14:creationId xmlns:p14="http://schemas.microsoft.com/office/powerpoint/2010/main" val="10154147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4vgdb4lt">
      <a:majorFont>
        <a:latin typeface="Times New Roman" panose="020F0302020204030204"/>
        <a:ea typeface="微软雅黑"/>
        <a:cs typeface=""/>
      </a:majorFont>
      <a:minorFont>
        <a:latin typeface="Times New Roman" panose="020F0502020204030204"/>
        <a:ea typeface="微软雅黑"/>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14344</TotalTime>
  <Words>517</Words>
  <Application>Microsoft Office PowerPoint</Application>
  <PresentationFormat>宽屏</PresentationFormat>
  <Paragraphs>59</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微软雅黑</vt:lpstr>
      <vt:lpstr>Arial</vt:lpstr>
      <vt:lpstr>Calibri</vt:lpstr>
      <vt:lpstr>Times New Roman</vt:lpstr>
      <vt:lpstr>Retrospect</vt:lpstr>
      <vt:lpstr>数据库语言应用实践</vt:lpstr>
      <vt:lpstr>数据导入到PostgreSQL</vt:lpstr>
      <vt:lpstr>数据导入到PostgreSQL</vt:lpstr>
      <vt:lpstr>数据导入到PostgreSQL</vt:lpstr>
      <vt:lpstr>数据导入到PostgreSQL</vt:lpstr>
      <vt:lpstr>SQL语句练习</vt:lpstr>
      <vt:lpstr>SQL语句练习</vt:lpstr>
      <vt:lpstr>SQL语句练习</vt:lpstr>
      <vt:lpstr>SQL语句练习</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Xiaoffy</cp:lastModifiedBy>
  <cp:revision>286</cp:revision>
  <dcterms:created xsi:type="dcterms:W3CDTF">2016-12-05T18:51:00Z</dcterms:created>
  <dcterms:modified xsi:type="dcterms:W3CDTF">2021-11-19T04:12:43Z</dcterms:modified>
</cp:coreProperties>
</file>