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8" r:id="rId28"/>
    <p:sldId id="289" r:id="rId29"/>
    <p:sldId id="290" r:id="rId30"/>
    <p:sldId id="291" r:id="rId31"/>
    <p:sldId id="283" r:id="rId32"/>
    <p:sldId id="284" r:id="rId33"/>
    <p:sldId id="285" r:id="rId34"/>
    <p:sldId id="286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149" d="100"/>
          <a:sy n="149" d="100"/>
        </p:scale>
        <p:origin x="24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1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9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2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6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5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5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10/18/2021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10/18/2021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sgeo.org/postgis/windows/pg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err="1">
                <a:latin typeface="+mn-lt"/>
                <a:ea typeface="+mn-ea"/>
                <a:cs typeface="+mn-ea"/>
                <a:sym typeface="+mn-lt"/>
              </a:rPr>
              <a:t>postGIS</a:t>
            </a:r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空间数据库实践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87C25D-33FC-4BAC-BB3C-4FBF588C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7" y="1946997"/>
            <a:ext cx="5391150" cy="4181475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设置区域</a:t>
            </a:r>
            <a:endParaRPr lang="en-US" altLang="zh-CN" dirty="0"/>
          </a:p>
          <a:p>
            <a:r>
              <a:rPr lang="zh-CN" altLang="en-US" dirty="0"/>
              <a:t>推荐默认</a:t>
            </a:r>
          </a:p>
        </p:txBody>
      </p:sp>
    </p:spTree>
    <p:extLst>
      <p:ext uri="{BB962C8B-B14F-4D97-AF65-F5344CB8AC3E}">
        <p14:creationId xmlns:p14="http://schemas.microsoft.com/office/powerpoint/2010/main" val="407177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设置端口号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570421" y="4854951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点两次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CEAC9-FDE2-48A7-8722-83F136DC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90" y="1946997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508989" y="3486548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安装结束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取消勾选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F59BB-B464-4F08-9C39-CF6289A3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61" y="2004651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087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验证安装：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122FE5-1462-4E5F-8250-318691F7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55" y="1913797"/>
            <a:ext cx="5142234" cy="4208385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B7332808-359B-4417-ACDE-1E19BA258D17}"/>
              </a:ext>
            </a:extLst>
          </p:cNvPr>
          <p:cNvSpPr/>
          <p:nvPr/>
        </p:nvSpPr>
        <p:spPr>
          <a:xfrm>
            <a:off x="1097280" y="5812515"/>
            <a:ext cx="2588905" cy="405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9EC4BF-239B-4D9D-BD98-26020E7FDB02}"/>
              </a:ext>
            </a:extLst>
          </p:cNvPr>
          <p:cNvSpPr txBox="1"/>
          <p:nvPr/>
        </p:nvSpPr>
        <p:spPr>
          <a:xfrm>
            <a:off x="901981" y="3904556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pgAdmin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EC6933-21E2-4B51-84EB-DFA9AD33DE2D}"/>
              </a:ext>
            </a:extLst>
          </p:cNvPr>
          <p:cNvSpPr txBox="1"/>
          <p:nvPr/>
        </p:nvSpPr>
        <p:spPr>
          <a:xfrm>
            <a:off x="9226433" y="3904556"/>
            <a:ext cx="266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如果搜不到也可以在安装路径下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pgAdmin4/bin/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里面找到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文件运行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087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验证安装：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A1FCE-FDC6-49C6-B07B-A5668857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44" y="1950292"/>
            <a:ext cx="5257518" cy="40796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257544-295C-4D78-8599-A7BB183BA6D6}"/>
              </a:ext>
            </a:extLst>
          </p:cNvPr>
          <p:cNvSpPr/>
          <p:nvPr/>
        </p:nvSpPr>
        <p:spPr>
          <a:xfrm>
            <a:off x="8759056" y="2647615"/>
            <a:ext cx="2648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输入超级管理员密码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9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/>
              <a:t>PostgreSQL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000"/>
              <a:t>验证安装：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1D098-EA23-4C5A-9AB4-F5BE68A7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42" y="1822405"/>
            <a:ext cx="3652052" cy="41403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18D11F-7702-426B-B9C9-309DAD866DCB}"/>
              </a:ext>
            </a:extLst>
          </p:cNvPr>
          <p:cNvSpPr/>
          <p:nvPr/>
        </p:nvSpPr>
        <p:spPr>
          <a:xfrm>
            <a:off x="8196347" y="2692265"/>
            <a:ext cx="2859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点开左侧的数据库，没有报错顺利连接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说明我们的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安装顺利完成</a:t>
            </a:r>
          </a:p>
        </p:txBody>
      </p:sp>
    </p:spTree>
    <p:extLst>
      <p:ext uri="{BB962C8B-B14F-4D97-AF65-F5344CB8AC3E}">
        <p14:creationId xmlns:p14="http://schemas.microsoft.com/office/powerpoint/2010/main" val="34141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373C8-F437-4D53-9872-B25AE4FA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7" y="1981697"/>
            <a:ext cx="4939438" cy="38617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906030" y="2828835"/>
            <a:ext cx="285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Agree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勾选这一项会创建一个示例的空间数据库（推荐勾选）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E1030E-CB8F-498D-B107-5F083D5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05" y="2095642"/>
            <a:ext cx="5077892" cy="39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2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的安装路径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92341-5864-4536-959B-6AC3A17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15" y="1949495"/>
            <a:ext cx="5188576" cy="40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输入超级管理员密码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设置端口号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118A1C-BEDB-445C-A6C1-4D29A29A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7" y="1974217"/>
            <a:ext cx="5383029" cy="42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下载：</a:t>
            </a:r>
            <a:r>
              <a:rPr lang="af-ZA" altLang="zh-CN" sz="2000" dirty="0">
                <a:hlinkClick r:id="rId3"/>
              </a:rPr>
              <a:t>https://www.enterprisedb.com/downloads/postgres-postgresql-downloads</a:t>
            </a: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74F29-E2E6-4349-84C5-9FFA72B9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074" y="2263678"/>
            <a:ext cx="6175417" cy="407852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CDB3D02-47FD-4089-A010-C97E82800386}"/>
              </a:ext>
            </a:extLst>
          </p:cNvPr>
          <p:cNvSpPr/>
          <p:nvPr/>
        </p:nvSpPr>
        <p:spPr>
          <a:xfrm rot="3229180">
            <a:off x="7899583" y="2841872"/>
            <a:ext cx="264970" cy="2371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D3223B-CE61-4FDE-B9B8-2C3CDB2AB550}"/>
              </a:ext>
            </a:extLst>
          </p:cNvPr>
          <p:cNvSpPr txBox="1"/>
          <p:nvPr/>
        </p:nvSpPr>
        <p:spPr>
          <a:xfrm>
            <a:off x="9292839" y="2967335"/>
            <a:ext cx="269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PostgreSQL 10 Window 64</a:t>
            </a:r>
            <a:r>
              <a:rPr lang="zh-CN" altLang="en-US" dirty="0"/>
              <a:t>位版本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实例数据库的名字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3E416B-98D3-4B9D-9196-15E5CCF3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5" y="1822405"/>
            <a:ext cx="5805132" cy="44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8470669" y="3059668"/>
            <a:ext cx="268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开始安装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0707E8-848A-4D58-AF23-E0AA0648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02" y="1917254"/>
            <a:ext cx="5255313" cy="40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4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BAA195F-8E41-4A81-B5D1-21466BD2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541320"/>
            <a:ext cx="4362450" cy="1714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空间数据库安装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108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b="1" dirty="0" err="1"/>
              <a:t>PostGIS</a:t>
            </a:r>
            <a:r>
              <a:rPr lang="zh-CN" altLang="en-US" b="1" dirty="0"/>
              <a:t>安装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58ACCC-9C9E-40DD-B5B3-B036FF69291F}"/>
              </a:ext>
            </a:extLst>
          </p:cNvPr>
          <p:cNvSpPr/>
          <p:nvPr/>
        </p:nvSpPr>
        <p:spPr>
          <a:xfrm>
            <a:off x="6669406" y="5689369"/>
            <a:ext cx="448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安装过程中会有若干个弹窗，全部点是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74979-E7F8-4E91-90B6-CBC94695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5" y="1798245"/>
            <a:ext cx="4476750" cy="1743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36D7D3-2107-45C4-856C-8C95F5FD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5" y="3555607"/>
            <a:ext cx="4352925" cy="1714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854D98-00AD-4E78-B9EF-CE51F5C8E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55" y="1282045"/>
            <a:ext cx="4486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通过</a:t>
            </a:r>
            <a:r>
              <a:rPr lang="en-US" altLang="zh-CN" dirty="0"/>
              <a:t>pgAdmin4</a:t>
            </a:r>
            <a:r>
              <a:rPr lang="zh-CN" altLang="en-US" dirty="0"/>
              <a:t>创建数据库</a:t>
            </a:r>
          </a:p>
        </p:txBody>
      </p:sp>
      <p:pic>
        <p:nvPicPr>
          <p:cNvPr id="13" name="图片 12" descr="社交网站的手机截图&#10;&#10;描述已自动生成">
            <a:extLst>
              <a:ext uri="{FF2B5EF4-FFF2-40B4-BE49-F238E27FC236}">
                <a16:creationId xmlns:a16="http://schemas.microsoft.com/office/drawing/2014/main" id="{DFF080F2-C9C2-4654-BAE0-8600C21D6E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5" y="2098942"/>
            <a:ext cx="4559300" cy="3374758"/>
          </a:xfrm>
          <a:prstGeom prst="rect">
            <a:avLst/>
          </a:prstGeom>
        </p:spPr>
      </p:pic>
      <p:pic>
        <p:nvPicPr>
          <p:cNvPr id="14" name="图片 13" descr="社交网站的手机截图&#10;&#10;描述已自动生成">
            <a:extLst>
              <a:ext uri="{FF2B5EF4-FFF2-40B4-BE49-F238E27FC236}">
                <a16:creationId xmlns:a16="http://schemas.microsoft.com/office/drawing/2014/main" id="{B6BB0ECF-319B-4F0B-8A15-E81C5BDC27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2098942"/>
            <a:ext cx="3403599" cy="35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添加</a:t>
            </a:r>
            <a:r>
              <a:rPr lang="en-US" altLang="zh-CN" dirty="0" err="1"/>
              <a:t>postGIS</a:t>
            </a:r>
            <a:r>
              <a:rPr lang="zh-CN" altLang="en-US" dirty="0"/>
              <a:t>扩展</a:t>
            </a:r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C5B655BC-F23D-45C5-B9E4-515C2F3778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31" y="1778000"/>
            <a:ext cx="3796746" cy="4367162"/>
          </a:xfrm>
          <a:prstGeom prst="rect">
            <a:avLst/>
          </a:prstGeom>
        </p:spPr>
      </p:pic>
      <p:pic>
        <p:nvPicPr>
          <p:cNvPr id="10" name="图片 9" descr="社交网站的手机截图&#10;&#10;描述已自动生成">
            <a:extLst>
              <a:ext uri="{FF2B5EF4-FFF2-40B4-BE49-F238E27FC236}">
                <a16:creationId xmlns:a16="http://schemas.microsoft.com/office/drawing/2014/main" id="{651FFBD0-A316-456E-AAC6-3AFB830A89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96" y="1667370"/>
            <a:ext cx="6325585" cy="3683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6D1D3C-0528-437A-8F85-A5FC64809356}"/>
              </a:ext>
            </a:extLst>
          </p:cNvPr>
          <p:cNvSpPr/>
          <p:nvPr/>
        </p:nvSpPr>
        <p:spPr>
          <a:xfrm>
            <a:off x="7245137" y="2771204"/>
            <a:ext cx="4100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CREATE EXTENSION </a:t>
            </a:r>
            <a:r>
              <a:rPr lang="en-US" altLang="zh-CN" sz="2400" dirty="0" err="1"/>
              <a:t>postgis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747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通过</a:t>
            </a:r>
            <a:r>
              <a:rPr lang="en-US" altLang="zh-CN" dirty="0"/>
              <a:t>SQL</a:t>
            </a:r>
            <a:r>
              <a:rPr lang="zh-CN" altLang="en-US" dirty="0"/>
              <a:t>语句导入数据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048DA9-510A-4362-ACC4-E85CCEC6A2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7707" y="1951485"/>
            <a:ext cx="7730023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导入文本数据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6FA85C-3137-47D3-B8B3-A0C83FA1E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1402" y="1883689"/>
            <a:ext cx="4874303" cy="38152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46BA381-08C2-4281-9062-8BD0F3B4CEE9}"/>
              </a:ext>
            </a:extLst>
          </p:cNvPr>
          <p:cNvSpPr/>
          <p:nvPr/>
        </p:nvSpPr>
        <p:spPr>
          <a:xfrm>
            <a:off x="1619037" y="2374197"/>
            <a:ext cx="2966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按照文本数据对应的列数、字段特征创建表格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041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导入文本数据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6BA381-08C2-4281-9062-8BD0F3B4CEE9}"/>
              </a:ext>
            </a:extLst>
          </p:cNvPr>
          <p:cNvSpPr/>
          <p:nvPr/>
        </p:nvSpPr>
        <p:spPr>
          <a:xfrm>
            <a:off x="1606336" y="5670407"/>
            <a:ext cx="917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开放</a:t>
            </a:r>
            <a:r>
              <a:rPr lang="en-US" altLang="zh-CN" dirty="0"/>
              <a:t>csv</a:t>
            </a:r>
            <a:r>
              <a:rPr lang="zh-CN" altLang="en-US" dirty="0"/>
              <a:t>文件所属文件夹的权限给</a:t>
            </a:r>
            <a:r>
              <a:rPr lang="en-US" altLang="zh-CN" dirty="0"/>
              <a:t>everyone</a:t>
            </a:r>
            <a:r>
              <a:rPr lang="zh-CN" altLang="en-US" dirty="0"/>
              <a:t>，且保证</a:t>
            </a:r>
            <a:r>
              <a:rPr lang="zh-CN" altLang="zh-CN" dirty="0"/>
              <a:t>目录不含有中文字符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B3015B-7232-48C7-8966-33057DB6D4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47" y="1934072"/>
            <a:ext cx="2350135" cy="341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D224DC-167A-4783-BEE2-CB1C6DFCC9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16" y="1934072"/>
            <a:ext cx="2508250" cy="340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E1C4D5-3F7E-451E-AC15-1A2EFE5C9F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26" y="2023146"/>
            <a:ext cx="5251450" cy="3147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78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导入文本数据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6BA381-08C2-4281-9062-8BD0F3B4CEE9}"/>
              </a:ext>
            </a:extLst>
          </p:cNvPr>
          <p:cNvSpPr/>
          <p:nvPr/>
        </p:nvSpPr>
        <p:spPr>
          <a:xfrm>
            <a:off x="1508018" y="5851133"/>
            <a:ext cx="917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 使用</a:t>
            </a:r>
            <a:r>
              <a:rPr lang="en-US" altLang="zh-CN" dirty="0"/>
              <a:t>COPY</a:t>
            </a:r>
            <a:r>
              <a:rPr lang="zh-CN" altLang="zh-CN" dirty="0"/>
              <a:t>命令将文本数据导入数据库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CD8C95-6F7E-441D-8961-F69883943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9069" y="2009205"/>
            <a:ext cx="10201503" cy="37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导入文本数据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6BA381-08C2-4281-9062-8BD0F3B4CEE9}"/>
              </a:ext>
            </a:extLst>
          </p:cNvPr>
          <p:cNvSpPr/>
          <p:nvPr/>
        </p:nvSpPr>
        <p:spPr>
          <a:xfrm>
            <a:off x="642249" y="5851133"/>
            <a:ext cx="4450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新建包含地理信息列的表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8FBD67-8196-4545-A248-9198AD252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880" y="2241299"/>
            <a:ext cx="4861242" cy="30870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91704B-3B0A-42A5-B8F7-605612969E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2932" y="2193676"/>
            <a:ext cx="6152188" cy="28387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D17234-B60C-4938-AC25-7142BA6F7100}"/>
              </a:ext>
            </a:extLst>
          </p:cNvPr>
          <p:cNvSpPr/>
          <p:nvPr/>
        </p:nvSpPr>
        <p:spPr>
          <a:xfrm>
            <a:off x="5602932" y="5852913"/>
            <a:ext cx="615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使用</a:t>
            </a:r>
            <a:r>
              <a:rPr lang="af-ZA" altLang="zh-CN" dirty="0"/>
              <a:t>ST_Point</a:t>
            </a:r>
            <a:r>
              <a:rPr lang="zh-CN" altLang="en-US" dirty="0"/>
              <a:t>创建空间数据并设置</a:t>
            </a:r>
            <a:r>
              <a:rPr lang="af-ZA" altLang="zh-CN" dirty="0"/>
              <a:t>SRID</a:t>
            </a:r>
            <a:r>
              <a:rPr lang="zh-CN" altLang="en-US" dirty="0"/>
              <a:t>符号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27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PostgreGIS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下载：</a:t>
            </a:r>
            <a:r>
              <a:rPr lang="af-ZA" altLang="zh-CN" sz="2000" dirty="0">
                <a:hlinkClick r:id="rId3"/>
              </a:rPr>
              <a:t>http://download.osgeo.org/postgis/windows/pg10/</a:t>
            </a:r>
            <a:r>
              <a:rPr lang="af-ZA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D3223B-CE61-4FDE-B9B8-2C3CDB2AB550}"/>
              </a:ext>
            </a:extLst>
          </p:cNvPr>
          <p:cNvSpPr txBox="1"/>
          <p:nvPr/>
        </p:nvSpPr>
        <p:spPr>
          <a:xfrm>
            <a:off x="9578585" y="3900918"/>
            <a:ext cx="17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选择最新版本</a:t>
            </a:r>
            <a:endParaRPr lang="en-US" altLang="zh-CN" dirty="0"/>
          </a:p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exe</a:t>
            </a:r>
            <a:r>
              <a:rPr lang="zh-CN" altLang="en-US" dirty="0"/>
              <a:t>安装包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0E8EB1-30EB-4C8E-9BBF-A430EEC1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18" y="2538579"/>
            <a:ext cx="7740876" cy="3088498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CDB3D02-47FD-4089-A010-C97E82800386}"/>
              </a:ext>
            </a:extLst>
          </p:cNvPr>
          <p:cNvSpPr/>
          <p:nvPr/>
        </p:nvSpPr>
        <p:spPr>
          <a:xfrm rot="4879629">
            <a:off x="6441215" y="1704841"/>
            <a:ext cx="264970" cy="5801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3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导入文本数据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FE2451-43BA-482D-9980-92CE70A042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64" y="1876437"/>
            <a:ext cx="2848592" cy="419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CA8919-4FBD-4ED3-88C6-C04BC32578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67935" y="1876437"/>
            <a:ext cx="6349552" cy="33836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F1F52B3-477A-442E-9F78-60F28689B254}"/>
              </a:ext>
            </a:extLst>
          </p:cNvPr>
          <p:cNvSpPr/>
          <p:nvPr/>
        </p:nvSpPr>
        <p:spPr>
          <a:xfrm>
            <a:off x="5508629" y="5494534"/>
            <a:ext cx="5468164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PostgreSQL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数据库中可视化展示地理空间数据分布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8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30B0FA8-5BBF-42B1-9CD4-53873BFECE68}"/>
              </a:ext>
            </a:extLst>
          </p:cNvPr>
          <p:cNvSpPr txBox="1">
            <a:spLocks/>
          </p:cNvSpPr>
          <p:nvPr/>
        </p:nvSpPr>
        <p:spPr>
          <a:xfrm>
            <a:off x="1097280" y="1278881"/>
            <a:ext cx="10058400" cy="49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dirty="0"/>
              <a:t>导入</a:t>
            </a:r>
            <a:r>
              <a:rPr lang="en-US" altLang="zh-CN" dirty="0"/>
              <a:t>SHP</a:t>
            </a:r>
            <a:r>
              <a:rPr lang="zh-CN" altLang="en-US" dirty="0"/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4025F7-7ED0-4436-9784-E6E19E0B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28" y="1327497"/>
            <a:ext cx="6037742" cy="4927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35B996-0F02-4AE7-9F28-A75249F7C997}"/>
              </a:ext>
            </a:extLst>
          </p:cNvPr>
          <p:cNvSpPr/>
          <p:nvPr/>
        </p:nvSpPr>
        <p:spPr>
          <a:xfrm>
            <a:off x="1097280" y="2530360"/>
            <a:ext cx="2693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搜索</a:t>
            </a:r>
            <a:r>
              <a:rPr lang="en-US" altLang="zh-CN" dirty="0" err="1"/>
              <a:t>shp</a:t>
            </a:r>
            <a:r>
              <a:rPr lang="zh-CN" altLang="en-US" dirty="0"/>
              <a:t>，找到图中的应用，打开</a:t>
            </a:r>
          </a:p>
        </p:txBody>
      </p:sp>
    </p:spTree>
    <p:extLst>
      <p:ext uri="{BB962C8B-B14F-4D97-AF65-F5344CB8AC3E}">
        <p14:creationId xmlns:p14="http://schemas.microsoft.com/office/powerpoint/2010/main" val="230722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00BA25-6BE7-49BE-AF15-B1B1661FA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8651" y="1375830"/>
            <a:ext cx="3253237" cy="48309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F6AA394-1801-43FE-AE5F-079E96C2E6FD}"/>
              </a:ext>
            </a:extLst>
          </p:cNvPr>
          <p:cNvSpPr/>
          <p:nvPr/>
        </p:nvSpPr>
        <p:spPr>
          <a:xfrm>
            <a:off x="5948680" y="2123961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View connection details…</a:t>
            </a:r>
            <a:r>
              <a:rPr lang="zh-CN" altLang="en-US" dirty="0"/>
              <a:t>输入信息并连接</a:t>
            </a:r>
          </a:p>
        </p:txBody>
      </p:sp>
    </p:spTree>
    <p:extLst>
      <p:ext uri="{BB962C8B-B14F-4D97-AF65-F5344CB8AC3E}">
        <p14:creationId xmlns:p14="http://schemas.microsoft.com/office/powerpoint/2010/main" val="309043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FB7944-F362-4FC0-BC04-726129C36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596062"/>
            <a:ext cx="4957463" cy="40522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5F4E8C-8081-4EF1-A9CB-DC2A2AE5D524}"/>
              </a:ext>
            </a:extLst>
          </p:cNvPr>
          <p:cNvSpPr/>
          <p:nvPr/>
        </p:nvSpPr>
        <p:spPr>
          <a:xfrm>
            <a:off x="6485611" y="2123961"/>
            <a:ext cx="4109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Add File </a:t>
            </a:r>
            <a:r>
              <a:rPr lang="zh-CN" altLang="en-US" dirty="0"/>
              <a:t>添加</a:t>
            </a:r>
            <a:r>
              <a:rPr lang="en-US" altLang="zh-CN" dirty="0"/>
              <a:t>SHP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69541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F4E8C-8081-4EF1-A9CB-DC2A2AE5D524}"/>
              </a:ext>
            </a:extLst>
          </p:cNvPr>
          <p:cNvSpPr/>
          <p:nvPr/>
        </p:nvSpPr>
        <p:spPr>
          <a:xfrm>
            <a:off x="7409329" y="2301761"/>
            <a:ext cx="4109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SRID </a:t>
            </a:r>
            <a:r>
              <a:rPr lang="zh-CN" altLang="en-US" dirty="0"/>
              <a:t>为 </a:t>
            </a:r>
            <a:r>
              <a:rPr lang="en-US" altLang="zh-CN" dirty="0"/>
              <a:t>4326</a:t>
            </a:r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Import </a:t>
            </a:r>
            <a:r>
              <a:rPr lang="zh-CN" altLang="en-US" dirty="0"/>
              <a:t>导入完成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EC6ED3-C593-4215-91D5-49A4065ED8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2951" y="1441104"/>
            <a:ext cx="6026467" cy="47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E80E8A-B8FA-4D54-AADE-AD2D4A68A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169" y="1755015"/>
            <a:ext cx="5060563" cy="3679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5B4D2D-D6B1-49BC-8C43-CDEFA49D98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4232" y="1881821"/>
            <a:ext cx="6092168" cy="25279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8C9E88A-D14D-4A0F-BD96-ECEA631864F8}"/>
              </a:ext>
            </a:extLst>
          </p:cNvPr>
          <p:cNvSpPr/>
          <p:nvPr/>
        </p:nvSpPr>
        <p:spPr>
          <a:xfrm>
            <a:off x="2469452" y="55779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新建表格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5F3A1-EB80-4725-B162-64AB4DBB60EA}"/>
              </a:ext>
            </a:extLst>
          </p:cNvPr>
          <p:cNvSpPr/>
          <p:nvPr/>
        </p:nvSpPr>
        <p:spPr>
          <a:xfrm>
            <a:off x="6851323" y="557794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筛选高速公路数据并保留关键列字段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994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空间数据库建立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377DFF-D623-43FC-B32A-72D3B1E2B1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2" y="1669932"/>
            <a:ext cx="10522731" cy="35181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30F3877-C00F-447A-8A44-A27331FB3FAF}"/>
              </a:ext>
            </a:extLst>
          </p:cNvPr>
          <p:cNvSpPr/>
          <p:nvPr/>
        </p:nvSpPr>
        <p:spPr>
          <a:xfrm>
            <a:off x="3361918" y="5365858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PostgreSQL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数据库中可视化展示地理空间数据分布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4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91F910-1DC0-47CF-BFF4-0B0D5987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39" y="1881786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771676" y="5511978"/>
            <a:ext cx="89521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8625819" y="5045517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1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9821796" y="3074055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选择安装路径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13A7DF-F9C1-47A9-8DC4-E23FA1751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39" y="1862603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375223" y="3024788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61C0949-7921-4F4E-8495-FE78BD484B80}"/>
              </a:ext>
            </a:extLst>
          </p:cNvPr>
          <p:cNvSpPr/>
          <p:nvPr/>
        </p:nvSpPr>
        <p:spPr>
          <a:xfrm rot="5400000">
            <a:off x="8191002" y="2105345"/>
            <a:ext cx="237177" cy="2282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5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1202138" y="3300429"/>
            <a:ext cx="17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勾选所有组件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375223" y="3024788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2D6B-41B5-470A-BEE5-72CA1626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45" y="1982270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67799-3157-4EE0-BD0B-4FD03F6B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51" y="1956102"/>
            <a:ext cx="5391150" cy="41814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432773" y="3024787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7374840" y="3206739"/>
            <a:ext cx="1481412" cy="6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设置数据存储路径</a:t>
            </a:r>
          </a:p>
        </p:txBody>
      </p:sp>
    </p:spTree>
    <p:extLst>
      <p:ext uri="{BB962C8B-B14F-4D97-AF65-F5344CB8AC3E}">
        <p14:creationId xmlns:p14="http://schemas.microsoft.com/office/powerpoint/2010/main" val="23598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CB336D6-CBD5-4A29-8694-19F547C525DC}"/>
              </a:ext>
            </a:extLst>
          </p:cNvPr>
          <p:cNvSpPr/>
          <p:nvPr/>
        </p:nvSpPr>
        <p:spPr>
          <a:xfrm>
            <a:off x="6432773" y="3024787"/>
            <a:ext cx="792906" cy="551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1F548-33E9-4F15-927C-DDDE3C9B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57" y="2004651"/>
            <a:ext cx="5391150" cy="4181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7027577" y="3429000"/>
            <a:ext cx="148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设置超级管理员密码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9401489" y="3576070"/>
            <a:ext cx="148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务必牢记</a:t>
            </a:r>
          </a:p>
        </p:txBody>
      </p:sp>
    </p:spTree>
    <p:extLst>
      <p:ext uri="{BB962C8B-B14F-4D97-AF65-F5344CB8AC3E}">
        <p14:creationId xmlns:p14="http://schemas.microsoft.com/office/powerpoint/2010/main" val="13135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874974-A1BF-409E-AC22-5ED7D380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45" y="1984593"/>
            <a:ext cx="5391150" cy="4181475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空间数据库安装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10/18/2021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zh-CN" altLang="en-US" sz="2000" dirty="0"/>
              <a:t>安装：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38FEF-B40A-4523-BD5E-3EB6025BFD8D}"/>
              </a:ext>
            </a:extLst>
          </p:cNvPr>
          <p:cNvSpPr txBox="1"/>
          <p:nvPr/>
        </p:nvSpPr>
        <p:spPr>
          <a:xfrm>
            <a:off x="6776874" y="3492945"/>
            <a:ext cx="148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设置端口号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49C25-1E71-47F8-8EE0-2FB7547A9C35}"/>
              </a:ext>
            </a:extLst>
          </p:cNvPr>
          <p:cNvSpPr txBox="1"/>
          <p:nvPr/>
        </p:nvSpPr>
        <p:spPr>
          <a:xfrm>
            <a:off x="8798702" y="3576070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推荐默认（</a:t>
            </a:r>
            <a:r>
              <a:rPr lang="en-US" altLang="zh-CN" dirty="0">
                <a:solidFill>
                  <a:srgbClr val="FF0000"/>
                </a:solidFill>
              </a:rPr>
              <a:t>5432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除非</a:t>
            </a:r>
            <a:r>
              <a:rPr lang="en-US" altLang="zh-CN" dirty="0">
                <a:solidFill>
                  <a:srgbClr val="FF0000"/>
                </a:solidFill>
              </a:rPr>
              <a:t>5432</a:t>
            </a:r>
            <a:r>
              <a:rPr lang="zh-CN" altLang="en-US" dirty="0">
                <a:solidFill>
                  <a:srgbClr val="FF0000"/>
                </a:solidFill>
              </a:rPr>
              <a:t>端口被占用，不建议设置其他端口</a:t>
            </a:r>
          </a:p>
        </p:txBody>
      </p:sp>
    </p:spTree>
    <p:extLst>
      <p:ext uri="{BB962C8B-B14F-4D97-AF65-F5344CB8AC3E}">
        <p14:creationId xmlns:p14="http://schemas.microsoft.com/office/powerpoint/2010/main" val="768393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14212</TotalTime>
  <Words>770</Words>
  <Application>Microsoft Office PowerPoint</Application>
  <PresentationFormat>宽屏</PresentationFormat>
  <Paragraphs>256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微软雅黑</vt:lpstr>
      <vt:lpstr>Arial</vt:lpstr>
      <vt:lpstr>Calibri</vt:lpstr>
      <vt:lpstr>Times New Roman</vt:lpstr>
      <vt:lpstr>Retrospect</vt:lpstr>
      <vt:lpstr>postGIS空间数据库实践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空间数据库安装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  <vt:lpstr>空间数据库建立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YanHaoyang</cp:lastModifiedBy>
  <cp:revision>276</cp:revision>
  <dcterms:created xsi:type="dcterms:W3CDTF">2016-12-05T18:51:00Z</dcterms:created>
  <dcterms:modified xsi:type="dcterms:W3CDTF">2021-10-18T15:26:41Z</dcterms:modified>
</cp:coreProperties>
</file>