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314" r:id="rId4"/>
    <p:sldId id="311" r:id="rId5"/>
    <p:sldId id="294" r:id="rId6"/>
    <p:sldId id="306" r:id="rId7"/>
    <p:sldId id="320" r:id="rId8"/>
    <p:sldId id="307" r:id="rId9"/>
    <p:sldId id="309" r:id="rId10"/>
    <p:sldId id="298" r:id="rId11"/>
    <p:sldId id="321" r:id="rId12"/>
    <p:sldId id="322" r:id="rId13"/>
    <p:sldId id="299" r:id="rId14"/>
    <p:sldId id="300" r:id="rId15"/>
    <p:sldId id="310" r:id="rId16"/>
    <p:sldId id="301" r:id="rId17"/>
    <p:sldId id="303" r:id="rId18"/>
    <p:sldId id="304" r:id="rId19"/>
    <p:sldId id="305" r:id="rId20"/>
    <p:sldId id="323" r:id="rId21"/>
    <p:sldId id="325" r:id="rId22"/>
    <p:sldId id="324" r:id="rId23"/>
    <p:sldId id="315" r:id="rId24"/>
    <p:sldId id="317" r:id="rId25"/>
    <p:sldId id="313" r:id="rId26"/>
    <p:sldId id="318" r:id="rId27"/>
    <p:sldId id="31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F6C2BB9-F06F-4D49-B473-36B172F27804}">
          <p14:sldIdLst>
            <p14:sldId id="256"/>
            <p14:sldId id="258"/>
            <p14:sldId id="314"/>
            <p14:sldId id="311"/>
          </p14:sldIdLst>
        </p14:section>
        <p14:section name="LR" id="{F6B15769-EF0A-4EDA-946C-CEF3BF577610}">
          <p14:sldIdLst>
            <p14:sldId id="294"/>
            <p14:sldId id="306"/>
            <p14:sldId id="320"/>
            <p14:sldId id="307"/>
            <p14:sldId id="309"/>
          </p14:sldIdLst>
        </p14:section>
        <p14:section name="TS" id="{8C1DC64D-03D3-4E0A-9FA4-A6DAF54A739D}">
          <p14:sldIdLst>
            <p14:sldId id="298"/>
            <p14:sldId id="321"/>
            <p14:sldId id="322"/>
            <p14:sldId id="299"/>
            <p14:sldId id="300"/>
            <p14:sldId id="310"/>
            <p14:sldId id="301"/>
            <p14:sldId id="303"/>
            <p14:sldId id="304"/>
            <p14:sldId id="305"/>
            <p14:sldId id="323"/>
          </p14:sldIdLst>
        </p14:section>
        <p14:section name="logit" id="{237B64DA-6AC2-452B-A40C-02D1771FDED0}">
          <p14:sldIdLst>
            <p14:sldId id="325"/>
            <p14:sldId id="324"/>
            <p14:sldId id="315"/>
            <p14:sldId id="317"/>
            <p14:sldId id="313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8" autoAdjust="0"/>
    <p:restoredTop sz="91908" autoAdjust="0"/>
  </p:normalViewPr>
  <p:slideViewPr>
    <p:cSldViewPr snapToGrid="0">
      <p:cViewPr varScale="1">
        <p:scale>
          <a:sx n="79" d="100"/>
          <a:sy n="79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 will just do a</a:t>
            </a:r>
            <a:r>
              <a:rPr lang="en-US" baseline="0" dirty="0"/>
              <a:t>n overview of this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1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82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C94DB-F98B-4B65-A997-383292CB819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26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50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30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20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65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66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63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2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4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85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62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04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0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C94DB-F98B-4B65-A997-383292CB819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2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C94DB-F98B-4B65-A997-383292CB819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00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37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C94DB-F98B-4B65-A997-383292CB819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905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C94DB-F98B-4B65-A997-383292CB819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1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C94DB-F98B-4B65-A997-383292CB819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93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2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14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59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63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5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01B6-A9E1-4C87-B3DF-9FAEB2191447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E021-A22D-4704-A5B5-FE094DC75E2A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B321-BFD9-4DD3-B357-3AD707444D1D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876BF-DBE8-4F3F-9C51-FA391AB908E8}" type="datetime1">
              <a:rPr lang="en-US" altLang="en-US" smtClean="0"/>
              <a:t>10/24/2021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663E8-88FD-4048-9075-AFEE1936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7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E88C5B-14AA-41D5-A8EE-7998D922D955}" type="datetime1">
              <a:rPr lang="en-US" altLang="en-US" smtClean="0"/>
              <a:t>10/24/2021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5C99B-E222-49FE-9B47-420BE7C3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55D5-5E31-4493-869E-273AF56E6A83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B73-2C86-488A-83F6-8668F12E59C3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361-83C5-4354-88C9-CCDBF1F6D58A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A0E-8A73-4CBE-8357-A8907B7BE568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1547-7697-458E-8F6E-4C5A39971040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1FB63-6CD3-43BC-87EC-E40A92877696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99C-C6A4-4DE1-AF40-D4597DE37567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0778"/>
            <a:ext cx="10058400" cy="50604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68ED8-D8EA-48DB-B17C-320A0075102C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81793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>
                <a:latin typeface="+mn-lt"/>
                <a:ea typeface="+mn-ea"/>
                <a:cs typeface="+mn-ea"/>
                <a:sym typeface="+mn-lt"/>
              </a:rPr>
              <a:t>回归模型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交通大数据分析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2021</a:t>
            </a:r>
            <a:r>
              <a:rPr lang="zh-CN" altLang="en-US" dirty="0">
                <a:latin typeface="+mn-lt"/>
                <a:cs typeface="+mn-ea"/>
                <a:sym typeface="+mn-lt"/>
              </a:rPr>
              <a:t>秋季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马晓磊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时间序列预测模型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10/24/2021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10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491576" y="155913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/>
              <a:t>导入所需软件包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library(forecast)</a:t>
            </a:r>
          </a:p>
          <a:p>
            <a:r>
              <a:rPr lang="zh-CN" altLang="en-US" sz="2400" dirty="0"/>
              <a:t>library(zoo)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未安装可通过：</a:t>
            </a:r>
            <a:endParaRPr lang="en-US" altLang="zh-CN" sz="2400" dirty="0"/>
          </a:p>
          <a:p>
            <a:r>
              <a:rPr lang="en-US" altLang="zh-CN" sz="2400" dirty="0" err="1"/>
              <a:t>install.packages</a:t>
            </a:r>
            <a:r>
              <a:rPr lang="en-US" altLang="zh-CN" sz="2400" dirty="0"/>
              <a:t>(“forecast”)</a:t>
            </a:r>
          </a:p>
          <a:p>
            <a:r>
              <a:rPr lang="en-US" altLang="zh-CN" sz="2400" dirty="0" err="1"/>
              <a:t>install.packages</a:t>
            </a:r>
            <a:r>
              <a:rPr lang="en-US" altLang="zh-CN" sz="2400" dirty="0"/>
              <a:t>(“zoo”)</a:t>
            </a:r>
          </a:p>
          <a:p>
            <a:r>
              <a:rPr lang="zh-CN" altLang="en-US" sz="2400" dirty="0"/>
              <a:t>进行安装</a:t>
            </a:r>
          </a:p>
        </p:txBody>
      </p:sp>
    </p:spTree>
    <p:extLst>
      <p:ext uri="{BB962C8B-B14F-4D97-AF65-F5344CB8AC3E}">
        <p14:creationId xmlns:p14="http://schemas.microsoft.com/office/powerpoint/2010/main" val="277546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时间序列预测模型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6D23D-B3F6-4718-8874-5FE5B57D758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097280" y="1122809"/>
            <a:ext cx="10210798" cy="469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数据读取：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连接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PostgreSQL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library(DBI)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library(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RPostgreSQL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微软雅黑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con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dbDriver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("PostgreSQL")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connection&lt;-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dbConnect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(con, host="111.206.188.9",user="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ACME_Lab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", password=“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********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",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dbname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="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Transporation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 Big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Data",port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 = "5432")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微软雅黑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cs"/>
              </a:rPr>
              <a:t>数据处理：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微软雅黑"/>
              <a:cs typeface="+mn-cs"/>
            </a:endParaRP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选取 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2021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年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6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月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日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~6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月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10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日、行驶方向为上行（“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S”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）的数据</a:t>
            </a: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统计所有车道的小客车、大客车、小货车、中货车、大货车、特大货车数量总和</a:t>
            </a:r>
          </a:p>
        </p:txBody>
      </p:sp>
    </p:spTree>
    <p:extLst>
      <p:ext uri="{BB962C8B-B14F-4D97-AF65-F5344CB8AC3E}">
        <p14:creationId xmlns:p14="http://schemas.microsoft.com/office/powerpoint/2010/main" val="193234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时间序列预测模型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10/25/2021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180290" y="1228395"/>
            <a:ext cx="11115471" cy="3516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查询语句：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station= </a:t>
            </a:r>
            <a:r>
              <a:rPr lang="en-US" altLang="zh-CN" sz="1400" dirty="0" err="1"/>
              <a:t>dbSendQuery</a:t>
            </a:r>
            <a:r>
              <a:rPr lang="en-US" altLang="zh-CN" sz="1400" dirty="0"/>
              <a:t>(conn=connection,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	statement="</a:t>
            </a:r>
            <a:r>
              <a:rPr lang="en-US" altLang="zh-CN" sz="1400" dirty="0">
                <a:solidFill>
                  <a:srgbClr val="FF0000"/>
                </a:solidFill>
              </a:rPr>
              <a:t>SELECT</a:t>
            </a:r>
            <a:r>
              <a:rPr lang="en-US" altLang="zh-CN" sz="1400" dirty="0"/>
              <a:t>  *,(XKC+DKC+XHC+ZHC+DHC+TDH) AS volume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			</a:t>
            </a:r>
            <a:r>
              <a:rPr lang="en-US" altLang="zh-CN" sz="1400" dirty="0">
                <a:solidFill>
                  <a:srgbClr val="FF0000"/>
                </a:solidFill>
              </a:rPr>
              <a:t>FROM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SELECT</a:t>
            </a:r>
            <a:r>
              <a:rPr lang="en-US" altLang="zh-CN" sz="1400" dirty="0"/>
              <a:t> GCRQ,(hour1::int)as HOUR,(minute1::int)as MINUTE,</a:t>
            </a:r>
          </a:p>
          <a:p>
            <a:pPr lvl="8">
              <a:lnSpc>
                <a:spcPct val="150000"/>
              </a:lnSpc>
            </a:pPr>
            <a:r>
              <a:rPr lang="en-US" altLang="zh-CN" sz="1400" dirty="0"/>
              <a:t>	sum(XKC::int) as XKC, sum(DKC::int) as DKC, sum(XHC::int) as XHC,</a:t>
            </a:r>
          </a:p>
          <a:p>
            <a:pPr lvl="8">
              <a:lnSpc>
                <a:spcPct val="150000"/>
              </a:lnSpc>
            </a:pPr>
            <a:r>
              <a:rPr lang="en-US" altLang="zh-CN" sz="1400" dirty="0"/>
              <a:t>	sum(ZHC::int) as ZHC, sum(DHC::int) as DHC, sum(TDH::int) as TDH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				 </a:t>
            </a:r>
            <a:r>
              <a:rPr lang="en-US" altLang="zh-CN" sz="1400" dirty="0">
                <a:solidFill>
                  <a:srgbClr val="FF0000"/>
                </a:solidFill>
              </a:rPr>
              <a:t>FROM</a:t>
            </a:r>
            <a:r>
              <a:rPr lang="en-US" altLang="zh-CN" sz="1400" dirty="0"/>
              <a:t> s122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				</a:t>
            </a:r>
            <a:r>
              <a:rPr lang="en-US" altLang="zh-CN" sz="1400" dirty="0">
                <a:solidFill>
                  <a:srgbClr val="FF0000"/>
                </a:solidFill>
              </a:rPr>
              <a:t>WHERE</a:t>
            </a:r>
            <a:r>
              <a:rPr lang="en-US" altLang="zh-CN" sz="1400" dirty="0"/>
              <a:t> XSFX='S’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				</a:t>
            </a:r>
            <a:r>
              <a:rPr lang="en-US" altLang="zh-CN" sz="1400" dirty="0">
                <a:solidFill>
                  <a:srgbClr val="FF0000"/>
                </a:solidFill>
              </a:rPr>
              <a:t>GROUP BY </a:t>
            </a:r>
            <a:r>
              <a:rPr lang="en-US" altLang="zh-CN" sz="1400" dirty="0"/>
              <a:t>GCRQ,HOUR,MINUTE) a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			</a:t>
            </a:r>
            <a:r>
              <a:rPr lang="en-US" altLang="zh-CN" sz="1400" dirty="0">
                <a:solidFill>
                  <a:srgbClr val="FF0000"/>
                </a:solidFill>
              </a:rPr>
              <a:t>ORDER BY </a:t>
            </a:r>
            <a:r>
              <a:rPr lang="en-US" altLang="zh-CN" sz="1400" dirty="0"/>
              <a:t>GCRQ,HOUR,MINUTE;")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9DAF8D-EAD8-4226-BD6E-5EB0EBA4A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773"/>
          <a:stretch/>
        </p:blipFill>
        <p:spPr>
          <a:xfrm>
            <a:off x="2061040" y="4744550"/>
            <a:ext cx="6317527" cy="16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6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时间序列预测模型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10/24/2021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154084" y="1267306"/>
            <a:ext cx="10058399" cy="1669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设置时间标签：</a:t>
            </a:r>
            <a:endParaRPr lang="en-US" altLang="zh-CN" sz="2400" b="1" dirty="0"/>
          </a:p>
          <a:p>
            <a:pPr>
              <a:lnSpc>
                <a:spcPct val="200000"/>
              </a:lnSpc>
            </a:pPr>
            <a:r>
              <a:rPr lang="en-US" altLang="zh-CN" dirty="0"/>
              <a:t>x&lt;-</a:t>
            </a:r>
            <a:r>
              <a:rPr lang="en-US" altLang="zh-CN" dirty="0" err="1"/>
              <a:t>strptime</a:t>
            </a:r>
            <a:r>
              <a:rPr lang="en-US" altLang="zh-CN" dirty="0"/>
              <a:t>("2021-06-01 01:00:00","%Y-%m-%d %H:%M:%S")+300*1:NROW(station[,"volume"])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volume = zoo(station[,"volume"], 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872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时间序列预测模型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10/24/2021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501304" y="1374310"/>
            <a:ext cx="7953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观察数据分布</a:t>
            </a:r>
            <a:r>
              <a:rPr lang="en-US" altLang="zh-CN" sz="2400" b="1" dirty="0"/>
              <a:t>: </a:t>
            </a:r>
            <a:r>
              <a:rPr lang="en-US" altLang="zh-CN" sz="2400" dirty="0" err="1"/>
              <a:t>autoplot</a:t>
            </a:r>
            <a:r>
              <a:rPr lang="en-US" altLang="zh-CN" sz="2400" dirty="0"/>
              <a:t>(volume)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A435A8-C743-4C0F-A34E-74D27DD7B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73" y="1959394"/>
            <a:ext cx="8712090" cy="42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89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时间序列预测模型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10/24/2021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326206" y="1374310"/>
            <a:ext cx="7953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/>
              <a:t>观察</a:t>
            </a:r>
            <a:r>
              <a:rPr lang="en-US" altLang="zh-CN" sz="2400" b="1"/>
              <a:t>ACF</a:t>
            </a:r>
            <a:r>
              <a:rPr lang="zh-CN" altLang="en-US" sz="2400" b="1"/>
              <a:t>与</a:t>
            </a:r>
            <a:r>
              <a:rPr lang="en-US" altLang="zh-CN" sz="2400" b="1"/>
              <a:t>PACF</a:t>
            </a:r>
            <a:r>
              <a:rPr lang="zh-CN" altLang="en-US" sz="2400" b="1"/>
              <a:t>图确定模型阶数：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875F89-664F-4B0D-BB10-B21B2CC9808D}"/>
              </a:ext>
            </a:extLst>
          </p:cNvPr>
          <p:cNvSpPr/>
          <p:nvPr/>
        </p:nvSpPr>
        <p:spPr>
          <a:xfrm>
            <a:off x="1326206" y="20874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par(mfrow=c(1,2))</a:t>
            </a:r>
          </a:p>
          <a:p>
            <a:r>
              <a:rPr lang="zh-CN" altLang="en-US" dirty="0"/>
              <a:t>acf(volume)</a:t>
            </a:r>
          </a:p>
          <a:p>
            <a:r>
              <a:rPr lang="zh-CN" altLang="en-US" dirty="0"/>
              <a:t>pacf(volume)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3F135-1320-4006-98CA-385CD08B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45" y="407091"/>
            <a:ext cx="3698138" cy="573211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1835E01-973E-41E5-9333-644CB7B81B3D}"/>
              </a:ext>
            </a:extLst>
          </p:cNvPr>
          <p:cNvSpPr/>
          <p:nvPr/>
        </p:nvSpPr>
        <p:spPr>
          <a:xfrm>
            <a:off x="1326206" y="33296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ACF</a:t>
            </a:r>
            <a:r>
              <a:rPr lang="zh-CN" altLang="en-US" dirty="0"/>
              <a:t>与</a:t>
            </a:r>
            <a:r>
              <a:rPr lang="en-US" altLang="zh-CN" dirty="0"/>
              <a:t>PACF</a:t>
            </a:r>
            <a:r>
              <a:rPr lang="zh-CN" altLang="en-US" dirty="0"/>
              <a:t>都表现出拖尾的特征，故选择</a:t>
            </a:r>
            <a:r>
              <a:rPr lang="en-US" altLang="zh-CN" dirty="0"/>
              <a:t>ARMA</a:t>
            </a:r>
            <a:r>
              <a:rPr lang="zh-CN" altLang="en-US" dirty="0"/>
              <a:t>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但是通过图示的</a:t>
            </a:r>
            <a:r>
              <a:rPr lang="en-US" altLang="zh-CN" dirty="0"/>
              <a:t>ACF</a:t>
            </a:r>
            <a:r>
              <a:rPr lang="zh-CN" altLang="en-US" dirty="0"/>
              <a:t>和</a:t>
            </a:r>
            <a:r>
              <a:rPr lang="en-US" altLang="zh-CN" dirty="0"/>
              <a:t>PACF</a:t>
            </a:r>
            <a:r>
              <a:rPr lang="zh-CN" altLang="en-US" dirty="0"/>
              <a:t>定阶较为困难</a:t>
            </a:r>
          </a:p>
        </p:txBody>
      </p:sp>
    </p:spTree>
    <p:extLst>
      <p:ext uri="{BB962C8B-B14F-4D97-AF65-F5344CB8AC3E}">
        <p14:creationId xmlns:p14="http://schemas.microsoft.com/office/powerpoint/2010/main" val="88362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时间序列预测模型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10/24/2021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16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501304" y="1374310"/>
            <a:ext cx="79539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使用</a:t>
            </a:r>
            <a:r>
              <a:rPr lang="en-US" altLang="zh-CN" sz="2400" b="1" dirty="0" err="1"/>
              <a:t>auto.arima</a:t>
            </a:r>
            <a:r>
              <a:rPr lang="zh-CN" altLang="en-US" sz="2400" b="1" dirty="0"/>
              <a:t>确定</a:t>
            </a:r>
            <a:r>
              <a:rPr lang="en-US" altLang="zh-CN" sz="2400" b="1" dirty="0"/>
              <a:t>ARIMA</a:t>
            </a:r>
            <a:r>
              <a:rPr lang="zh-CN" altLang="en-US" sz="2400" b="1" dirty="0"/>
              <a:t>模型参数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q</a:t>
            </a:r>
          </a:p>
          <a:p>
            <a:endParaRPr lang="en-US" altLang="zh-CN" sz="2400" b="1" dirty="0"/>
          </a:p>
          <a:p>
            <a:r>
              <a:rPr lang="en-US" altLang="zh-CN" sz="2400" dirty="0" err="1"/>
              <a:t>model.arima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auto.arima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volume_train</a:t>
            </a:r>
            <a:r>
              <a:rPr lang="en-US" altLang="zh-CN" sz="2400" dirty="0"/>
              <a:t>, trace=TRUE, seasonal = </a:t>
            </a:r>
            <a:r>
              <a:rPr lang="en-US" altLang="zh-CN" sz="2400" dirty="0" err="1"/>
              <a:t>TRUE,allowmean</a:t>
            </a:r>
            <a:r>
              <a:rPr lang="en-US" altLang="zh-CN" sz="2400" dirty="0"/>
              <a:t> = FALSE)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2E123AD-8B69-41B8-99BF-BDF8D08CC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826724"/>
              </p:ext>
            </p:extLst>
          </p:nvPr>
        </p:nvGraphicFramePr>
        <p:xfrm>
          <a:off x="1876358" y="3352141"/>
          <a:ext cx="8128000" cy="2572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188256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14069146"/>
                    </a:ext>
                  </a:extLst>
                </a:gridCol>
              </a:tblGrid>
              <a:tr h="5145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参数名称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72618"/>
                  </a:ext>
                </a:extLst>
              </a:tr>
              <a:tr h="514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volume_train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用于分析的数据，时间序列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18866"/>
                  </a:ext>
                </a:extLst>
              </a:tr>
              <a:tr h="514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trace=TRUE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输出模型选择过程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48109"/>
                  </a:ext>
                </a:extLst>
              </a:tr>
              <a:tr h="514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seasonal = 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允许季节性影响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16854"/>
                  </a:ext>
                </a:extLst>
              </a:tr>
              <a:tr h="514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allowmean</a:t>
                      </a:r>
                      <a:r>
                        <a:rPr lang="en-US" altLang="zh-CN" sz="1800" dirty="0"/>
                        <a:t> = 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不允许均值变化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24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77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时间序列预测模型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10/24/2021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17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501304" y="1374310"/>
            <a:ext cx="7953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最佳模型参数为</a:t>
            </a:r>
            <a:r>
              <a:rPr lang="en-US" altLang="zh-CN" sz="2400" dirty="0"/>
              <a:t>ARIMA(1,0,2)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8FF72F-755B-4BF7-9E6B-B767F0955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897" y="2087476"/>
            <a:ext cx="8404206" cy="38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40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时间序列预测模型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10/24/2021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18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501304" y="1374310"/>
            <a:ext cx="7953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输出</a:t>
            </a:r>
            <a:r>
              <a:rPr lang="en-US" altLang="zh-CN" sz="2400" dirty="0"/>
              <a:t>ARIMA</a:t>
            </a:r>
            <a:r>
              <a:rPr lang="zh-CN" altLang="en-US" sz="2400" dirty="0"/>
              <a:t>模型结果</a:t>
            </a:r>
            <a:r>
              <a:rPr lang="en-US" altLang="zh-CN" sz="2400" dirty="0"/>
              <a:t>: summary(</a:t>
            </a:r>
            <a:r>
              <a:rPr lang="en-US" altLang="zh-CN" sz="2400" dirty="0" err="1"/>
              <a:t>model.arima</a:t>
            </a:r>
            <a:r>
              <a:rPr lang="en-US" altLang="zh-CN" sz="2400" dirty="0"/>
              <a:t>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C696FF-3C5F-4BCD-A66F-44B188995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13" y="2001009"/>
            <a:ext cx="8295945" cy="285598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2D320D7-ABA8-4A97-8857-8CE5DC4D74CF}"/>
              </a:ext>
            </a:extLst>
          </p:cNvPr>
          <p:cNvSpPr/>
          <p:nvPr/>
        </p:nvSpPr>
        <p:spPr>
          <a:xfrm>
            <a:off x="1501304" y="5022025"/>
            <a:ext cx="79539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模型回归</a:t>
            </a:r>
            <a:r>
              <a:rPr lang="en-US" altLang="zh-CN" sz="2400" dirty="0"/>
              <a:t>AIC=2694.45</a:t>
            </a:r>
          </a:p>
          <a:p>
            <a:r>
              <a:rPr lang="en-US" altLang="zh-CN" sz="2400" dirty="0"/>
              <a:t>MAE=19.23234</a:t>
            </a:r>
          </a:p>
        </p:txBody>
      </p:sp>
    </p:spTree>
    <p:extLst>
      <p:ext uri="{BB962C8B-B14F-4D97-AF65-F5344CB8AC3E}">
        <p14:creationId xmlns:p14="http://schemas.microsoft.com/office/powerpoint/2010/main" val="1118165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时间序列预测模型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10/25/2021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19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501304" y="1374310"/>
            <a:ext cx="7953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完整代码</a:t>
            </a:r>
            <a:endParaRPr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019BD0-429E-42AA-BE8D-738F2311AA09}"/>
              </a:ext>
            </a:extLst>
          </p:cNvPr>
          <p:cNvSpPr/>
          <p:nvPr/>
        </p:nvSpPr>
        <p:spPr>
          <a:xfrm>
            <a:off x="1501304" y="1832004"/>
            <a:ext cx="105123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library(forecast)</a:t>
            </a:r>
          </a:p>
          <a:p>
            <a:r>
              <a:rPr lang="en-US" altLang="zh-CN" sz="1400" dirty="0"/>
              <a:t>library(zoo)</a:t>
            </a:r>
          </a:p>
          <a:p>
            <a:r>
              <a:rPr lang="en-US" altLang="zh-CN" sz="1400" dirty="0"/>
              <a:t>library(DBI)</a:t>
            </a:r>
          </a:p>
          <a:p>
            <a:r>
              <a:rPr lang="en-US" altLang="zh-CN" sz="1400" dirty="0"/>
              <a:t>library(</a:t>
            </a:r>
            <a:r>
              <a:rPr lang="en-US" altLang="zh-CN" sz="1400" dirty="0" err="1"/>
              <a:t>RPostgreSQL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/>
              <a:t>con = </a:t>
            </a:r>
            <a:r>
              <a:rPr lang="en-US" altLang="zh-CN" sz="1400" dirty="0" err="1"/>
              <a:t>dbDriver</a:t>
            </a:r>
            <a:r>
              <a:rPr lang="en-US" altLang="zh-CN" sz="1400" dirty="0"/>
              <a:t>("PostgreSQL")</a:t>
            </a:r>
          </a:p>
          <a:p>
            <a:r>
              <a:rPr lang="en-US" altLang="zh-CN" sz="1400" dirty="0"/>
              <a:t>connection&lt;-</a:t>
            </a:r>
            <a:r>
              <a:rPr lang="en-US" altLang="zh-CN" sz="1400" dirty="0" err="1"/>
              <a:t>dbConnect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con,host</a:t>
            </a:r>
            <a:r>
              <a:rPr lang="en-US" altLang="zh-CN" sz="1400" dirty="0"/>
              <a:t>="111.206.188.9",user="</a:t>
            </a:r>
            <a:r>
              <a:rPr lang="en-US" altLang="zh-CN" sz="1400" dirty="0" err="1"/>
              <a:t>ACME_Lab",password</a:t>
            </a:r>
            <a:r>
              <a:rPr lang="en-US" altLang="zh-CN" sz="1400" dirty="0"/>
              <a:t>="</a:t>
            </a:r>
            <a:r>
              <a:rPr lang="en-US" altLang="zh-CN" sz="1400" dirty="0">
                <a:solidFill>
                  <a:srgbClr val="FF0000"/>
                </a:solidFill>
              </a:rPr>
              <a:t>***</a:t>
            </a:r>
            <a:r>
              <a:rPr lang="en-US" altLang="zh-CN" sz="1400" dirty="0"/>
              <a:t>",dbname="</a:t>
            </a:r>
            <a:r>
              <a:rPr lang="en-US" altLang="zh-CN" sz="1400" dirty="0" err="1"/>
              <a:t>Transporation</a:t>
            </a:r>
            <a:r>
              <a:rPr lang="en-US" altLang="zh-CN" sz="1400" dirty="0"/>
              <a:t> Big </a:t>
            </a:r>
            <a:r>
              <a:rPr lang="en-US" altLang="zh-CN" sz="1400" dirty="0" err="1"/>
              <a:t>Data",port</a:t>
            </a:r>
            <a:r>
              <a:rPr lang="en-US" altLang="zh-CN" sz="1400" dirty="0"/>
              <a:t>="5432")</a:t>
            </a:r>
          </a:p>
          <a:p>
            <a:endParaRPr lang="en-US" altLang="zh-CN" sz="1400" dirty="0"/>
          </a:p>
          <a:p>
            <a:r>
              <a:rPr lang="en-US" altLang="zh-CN" sz="1400" dirty="0"/>
              <a:t>station= </a:t>
            </a:r>
            <a:r>
              <a:rPr lang="en-US" altLang="zh-CN" sz="1400" dirty="0" err="1"/>
              <a:t>dbSendQuery</a:t>
            </a:r>
            <a:r>
              <a:rPr lang="en-US" altLang="zh-CN" sz="1400" dirty="0"/>
              <a:t>(conn=connection,</a:t>
            </a:r>
          </a:p>
          <a:p>
            <a:r>
              <a:rPr lang="en-US" altLang="zh-CN" sz="1400" dirty="0"/>
              <a:t>			     statement="SELECT  *,(XKC+DKC+XHC+ZHC+DHC+TDH) AS volume</a:t>
            </a:r>
          </a:p>
          <a:p>
            <a:r>
              <a:rPr lang="en-US" altLang="zh-CN" sz="1400" dirty="0"/>
              <a:t>				 	  FROM(SELECT GCRQ,(hour1::int)as HOUR,(minute1::int)as MINUTE,</a:t>
            </a:r>
          </a:p>
          <a:p>
            <a:r>
              <a:rPr lang="en-US" altLang="zh-CN" sz="1400" dirty="0"/>
              <a:t>								 sum(XKC::int) as XKC, sum(DKC::int) as DKC, sum(XHC::int) as XHC, </a:t>
            </a:r>
          </a:p>
          <a:p>
            <a:r>
              <a:rPr lang="en-US" altLang="zh-CN" sz="1400" dirty="0"/>
              <a:t>								 sum(ZHC::int) as ZHC, sum(DHC::int) as DHC, sum(TDH::int) as TDH</a:t>
            </a:r>
          </a:p>
          <a:p>
            <a:r>
              <a:rPr lang="en-US" altLang="zh-CN" sz="1400" dirty="0"/>
              <a:t>						    FROM s122</a:t>
            </a:r>
          </a:p>
          <a:p>
            <a:r>
              <a:rPr lang="en-US" altLang="zh-CN" sz="1400" dirty="0"/>
              <a:t>						    WHERE XSFX='S’</a:t>
            </a:r>
          </a:p>
          <a:p>
            <a:r>
              <a:rPr lang="en-US" altLang="zh-CN" sz="1400" dirty="0"/>
              <a:t>						    GROUP BY GCRQ,HOUR,MINUTE) a</a:t>
            </a:r>
          </a:p>
          <a:p>
            <a:r>
              <a:rPr lang="en-US" altLang="zh-CN" sz="1400" dirty="0"/>
              <a:t>          					 ORDER BY GCRQ,HOUR,MINUTE;") </a:t>
            </a:r>
          </a:p>
          <a:p>
            <a:r>
              <a:rPr lang="zh-CN" altLang="en-US" sz="1400" dirty="0"/>
              <a:t>（转下页）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39366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数据说明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10/24/2021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0778"/>
            <a:ext cx="10058400" cy="11911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数据文件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21</a:t>
            </a:r>
            <a:r>
              <a:rPr lang="zh-CN" altLang="en-US" sz="2400" dirty="0"/>
              <a:t>年</a:t>
            </a:r>
            <a:r>
              <a:rPr lang="en-US" altLang="zh-CN" sz="2400" dirty="0"/>
              <a:t>6</a:t>
            </a:r>
            <a:r>
              <a:rPr lang="zh-CN" altLang="en-US" sz="2400" dirty="0"/>
              <a:t>月实时数据南京</a:t>
            </a:r>
            <a:r>
              <a:rPr lang="en-US" altLang="zh-CN" sz="2400" dirty="0"/>
              <a:t>S122</a:t>
            </a:r>
            <a:r>
              <a:rPr lang="zh-CN" altLang="en-US" sz="2400" dirty="0"/>
              <a:t>其林门</a:t>
            </a:r>
            <a:r>
              <a:rPr lang="en-US" altLang="zh-CN" sz="2400" dirty="0"/>
              <a:t>.csv</a:t>
            </a:r>
          </a:p>
          <a:p>
            <a:r>
              <a:rPr lang="zh-CN" altLang="en-US" sz="2400" dirty="0"/>
              <a:t>交调动态采集数据表</a:t>
            </a:r>
            <a:r>
              <a:rPr lang="en-US" altLang="zh-CN" sz="2400" dirty="0"/>
              <a:t>--</a:t>
            </a:r>
            <a:r>
              <a:rPr lang="zh-CN" altLang="en-US" sz="2400" dirty="0"/>
              <a:t>站点实时数据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AB3D76B-E143-4C49-9096-B4439A526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00856"/>
              </p:ext>
            </p:extLst>
          </p:nvPr>
        </p:nvGraphicFramePr>
        <p:xfrm>
          <a:off x="2062264" y="2431915"/>
          <a:ext cx="812821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216">
                  <a:extLst>
                    <a:ext uri="{9D8B030D-6E8A-4147-A177-3AD203B41FA5}">
                      <a16:colId xmlns:a16="http://schemas.microsoft.com/office/drawing/2014/main" val="39657303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49142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54537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6847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84223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8883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16205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2244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4888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DCSJLX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调查数据类型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TDH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特大货车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DHCS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大货车速度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755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GCRQ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观测日期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SJXH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时间序号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JZX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集装箱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TDHS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特大货车速度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02139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GCZBS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观测站标识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CLZQ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车辆周期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MTC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摩托车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JZXS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集装箱速度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42864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HOUR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小时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XKC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小客车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TLJ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拖拉机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MTCS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摩托车速度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45049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MINUTE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DKC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大客车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XKCS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小客车速度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TLJS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拖拉机速度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93971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CDH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车道号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XHC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小货车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DKCS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大客车速度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GCBFB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跟车百分比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17877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XSFX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行驶方向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ZHC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中货车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XHCS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小货车速度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PJCTJJ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平均车头间距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62625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SBSBM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设备识别码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DHC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大货车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ZHCS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中货车速度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SJZYL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时间占有率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4122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870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时间序列预测模型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10/25/2021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20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501304" y="1374310"/>
            <a:ext cx="7953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完整代码</a:t>
            </a:r>
            <a:endParaRPr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019BD0-429E-42AA-BE8D-738F2311AA09}"/>
              </a:ext>
            </a:extLst>
          </p:cNvPr>
          <p:cNvSpPr/>
          <p:nvPr/>
        </p:nvSpPr>
        <p:spPr>
          <a:xfrm>
            <a:off x="1501304" y="1832004"/>
            <a:ext cx="105123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(</a:t>
            </a:r>
            <a:r>
              <a:rPr lang="zh-CN" altLang="en-US" sz="1400" dirty="0"/>
              <a:t>接上页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x&lt;-</a:t>
            </a:r>
            <a:r>
              <a:rPr lang="en-US" altLang="zh-CN" sz="1400" dirty="0" err="1"/>
              <a:t>strptime</a:t>
            </a:r>
            <a:r>
              <a:rPr lang="en-US" altLang="zh-CN" sz="1400" dirty="0"/>
              <a:t>("2021-06-01 01:00:00","%Y-%m-%d %H:%M:%S")+300*1:NROW(station[,"volume"])</a:t>
            </a:r>
          </a:p>
          <a:p>
            <a:r>
              <a:rPr lang="en-US" altLang="zh-CN" sz="1400" dirty="0"/>
              <a:t>volume = zoo(station[,"volume"], x)</a:t>
            </a:r>
          </a:p>
          <a:p>
            <a:r>
              <a:rPr lang="en-US" altLang="zh-CN" sz="1400" dirty="0" err="1"/>
              <a:t>autoplot</a:t>
            </a:r>
            <a:r>
              <a:rPr lang="en-US" altLang="zh-CN" sz="1400" dirty="0"/>
              <a:t>(volume)</a:t>
            </a:r>
          </a:p>
          <a:p>
            <a:endParaRPr lang="en-US" altLang="zh-CN" sz="1400" dirty="0"/>
          </a:p>
          <a:p>
            <a:r>
              <a:rPr lang="en-US" altLang="zh-CN" sz="1400" dirty="0"/>
              <a:t>par(</a:t>
            </a:r>
            <a:r>
              <a:rPr lang="en-US" altLang="zh-CN" sz="1400" dirty="0" err="1"/>
              <a:t>mfrow</a:t>
            </a:r>
            <a:r>
              <a:rPr lang="en-US" altLang="zh-CN" sz="1400" dirty="0"/>
              <a:t>=c(2,1))</a:t>
            </a:r>
          </a:p>
          <a:p>
            <a:r>
              <a:rPr lang="en-US" altLang="zh-CN" sz="1400" dirty="0" err="1"/>
              <a:t>acf</a:t>
            </a:r>
            <a:r>
              <a:rPr lang="en-US" altLang="zh-CN" sz="1400" dirty="0"/>
              <a:t>(volume)</a:t>
            </a:r>
          </a:p>
          <a:p>
            <a:r>
              <a:rPr lang="en-US" altLang="zh-CN" sz="1400" dirty="0" err="1"/>
              <a:t>pacf</a:t>
            </a:r>
            <a:r>
              <a:rPr lang="en-US" altLang="zh-CN" sz="1400" dirty="0"/>
              <a:t>(volume)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model.arima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auto.arima</a:t>
            </a:r>
            <a:r>
              <a:rPr lang="en-US" altLang="zh-CN" sz="1400" dirty="0"/>
              <a:t>(</a:t>
            </a:r>
            <a:r>
              <a:rPr lang="en-US" altLang="zh-CN" sz="1400" dirty="0" err="1"/>
              <a:t>volume_train</a:t>
            </a:r>
            <a:r>
              <a:rPr lang="en-US" altLang="zh-CN" sz="1400" dirty="0"/>
              <a:t>, trace=TRUE, seasonal = </a:t>
            </a:r>
            <a:r>
              <a:rPr lang="en-US" altLang="zh-CN" sz="1400" dirty="0" err="1"/>
              <a:t>TRUE,allowmean</a:t>
            </a:r>
            <a:r>
              <a:rPr lang="en-US" altLang="zh-CN" sz="1400" dirty="0"/>
              <a:t> = FALSE)</a:t>
            </a:r>
          </a:p>
          <a:p>
            <a:r>
              <a:rPr lang="en-US" altLang="zh-CN" sz="1400" dirty="0"/>
              <a:t>summary(</a:t>
            </a:r>
            <a:r>
              <a:rPr lang="en-US" altLang="zh-CN" sz="1400" dirty="0" err="1"/>
              <a:t>model.arima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540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Logit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10/25/2021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097280" y="1122809"/>
            <a:ext cx="10210798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数据读取：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连接</a:t>
            </a:r>
            <a:r>
              <a:rPr lang="en-US" altLang="zh-CN" sz="1600" dirty="0"/>
              <a:t>PostgreSQL</a:t>
            </a:r>
            <a:r>
              <a:rPr lang="zh-CN" altLang="en-US" sz="1600" dirty="0"/>
              <a:t>并读取“A4_AccidentCount”数据表，代码如下：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r>
              <a:rPr lang="zh-CN" altLang="en-US" sz="1600" dirty="0"/>
              <a:t>library(DBI)</a:t>
            </a:r>
          </a:p>
          <a:p>
            <a:r>
              <a:rPr lang="zh-CN" altLang="en-US" sz="1600" dirty="0"/>
              <a:t>library(RPostgreSQL)</a:t>
            </a:r>
          </a:p>
          <a:p>
            <a:endParaRPr lang="zh-CN" altLang="en-US" sz="1600" dirty="0"/>
          </a:p>
          <a:p>
            <a:r>
              <a:rPr lang="zh-CN" altLang="en-US" sz="1600" dirty="0"/>
              <a:t>con = dbDriver("PostgreSQL")</a:t>
            </a:r>
          </a:p>
          <a:p>
            <a:r>
              <a:rPr lang="zh-CN" altLang="en-US" sz="1600" dirty="0"/>
              <a:t>connection&lt;-dbConnect(con, host="111.206.188.9",user="ACME_Lab",password="</a:t>
            </a:r>
            <a:r>
              <a:rPr lang="en-US" altLang="zh-CN" sz="1600" dirty="0">
                <a:solidFill>
                  <a:srgbClr val="FF0000"/>
                </a:solidFill>
              </a:rPr>
              <a:t>***</a:t>
            </a:r>
            <a:r>
              <a:rPr lang="zh-CN" altLang="en-US" sz="1600" dirty="0"/>
              <a:t>",dbname="Transporation Big Data",port = "5432")</a:t>
            </a:r>
          </a:p>
          <a:p>
            <a:r>
              <a:rPr lang="zh-CN" altLang="en-US" sz="1600" dirty="0"/>
              <a:t>acc_data = dbReadTable(conn=connection,name="A4_AccidentCount",value=data)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85663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Logit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10/25/2021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78881"/>
            <a:ext cx="9671239" cy="4907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生成新列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根据数据表中</a:t>
            </a:r>
            <a:r>
              <a:rPr lang="en-US" altLang="zh-CN" sz="2000" dirty="0" err="1"/>
              <a:t>AccCount</a:t>
            </a:r>
            <a:r>
              <a:rPr lang="zh-CN" altLang="en-US" sz="2000" dirty="0"/>
              <a:t>数值是否为</a:t>
            </a:r>
            <a:r>
              <a:rPr lang="en-US" altLang="zh-CN" sz="2000" dirty="0"/>
              <a:t>0</a:t>
            </a:r>
            <a:r>
              <a:rPr lang="zh-CN" altLang="en-US" sz="2000" dirty="0"/>
              <a:t>，生成新列</a:t>
            </a:r>
            <a:r>
              <a:rPr lang="en-US" altLang="zh-CN" sz="2000" dirty="0" err="1"/>
              <a:t>is_acc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AccCount</a:t>
            </a:r>
            <a:r>
              <a:rPr lang="en-US" altLang="zh-CN" sz="2000" dirty="0"/>
              <a:t>&gt;0</a:t>
            </a:r>
            <a:r>
              <a:rPr lang="zh-CN" altLang="en-US" sz="2000" dirty="0"/>
              <a:t>则</a:t>
            </a:r>
            <a:r>
              <a:rPr lang="en-US" altLang="zh-CN" sz="2000" dirty="0" err="1"/>
              <a:t>is_acc</a:t>
            </a:r>
            <a:r>
              <a:rPr lang="zh-CN" altLang="en-US" sz="2000" dirty="0"/>
              <a:t>列值为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，否则为</a:t>
            </a:r>
            <a:r>
              <a:rPr lang="en-US" altLang="zh-CN" sz="2000" dirty="0"/>
              <a:t>False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代码如下：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 err="1"/>
              <a:t>acc_data$is_acc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acc_data$AccCount</a:t>
            </a:r>
            <a:r>
              <a:rPr lang="en-US" altLang="zh-CN" sz="2000" dirty="0"/>
              <a:t>&gt;0</a:t>
            </a:r>
          </a:p>
          <a:p>
            <a:pPr marL="0" indent="0">
              <a:buNone/>
            </a:pPr>
            <a:r>
              <a:rPr lang="en-US" altLang="zh-CN" sz="2000" dirty="0"/>
              <a:t>summary(</a:t>
            </a:r>
            <a:r>
              <a:rPr lang="en-US" altLang="zh-CN" sz="2000" dirty="0" err="1"/>
              <a:t>acc_data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A7F158-FDA1-4A52-847F-EEA24DD96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4312607"/>
            <a:ext cx="6840772" cy="16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52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Logit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6D23D-B3F6-4718-8874-5FE5B57D758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0778"/>
            <a:ext cx="9758788" cy="4391537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构建</a:t>
            </a:r>
            <a:r>
              <a:rPr lang="en-US" altLang="zh-CN" sz="2400" b="1" dirty="0"/>
              <a:t>logit</a:t>
            </a:r>
            <a:r>
              <a:rPr lang="zh-CN" altLang="en-US" sz="2400" b="1" dirty="0"/>
              <a:t>模型：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将数据表中</a:t>
            </a:r>
            <a:r>
              <a:rPr lang="en-US" altLang="zh-CN" sz="2000" dirty="0"/>
              <a:t>ST_MP</a:t>
            </a:r>
            <a:r>
              <a:rPr lang="zh-CN" altLang="en-US" sz="2000" dirty="0"/>
              <a:t>、</a:t>
            </a:r>
            <a:r>
              <a:rPr lang="en-US" altLang="zh-CN" sz="2000" dirty="0"/>
              <a:t>Length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Nlane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LaneWidth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LShoulderWidth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RShoulderWidth</a:t>
            </a:r>
            <a:r>
              <a:rPr lang="zh-CN" altLang="en-US" sz="2000" dirty="0"/>
              <a:t>、</a:t>
            </a:r>
            <a:r>
              <a:rPr lang="en-US" altLang="zh-CN" sz="2000" dirty="0"/>
              <a:t>AADT</a:t>
            </a:r>
            <a:r>
              <a:rPr lang="zh-CN" altLang="en-US" sz="2000" dirty="0"/>
              <a:t>作为因变量，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is_acc</a:t>
            </a:r>
            <a:r>
              <a:rPr lang="zh-CN" altLang="en-US" sz="2000" dirty="0"/>
              <a:t>作为自变量，构建</a:t>
            </a:r>
            <a:r>
              <a:rPr lang="en-US" altLang="zh-CN" sz="2000" dirty="0"/>
              <a:t>logit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endParaRPr lang="en-US" altLang="zh-CN" sz="2400" b="1" dirty="0"/>
          </a:p>
          <a:p>
            <a:r>
              <a:rPr lang="zh-CN" altLang="en-US" sz="2000" dirty="0"/>
              <a:t>代码如下：</a:t>
            </a:r>
            <a:endParaRPr lang="en-US" altLang="zh-CN" sz="2000" dirty="0"/>
          </a:p>
          <a:p>
            <a:r>
              <a:rPr lang="en-US" altLang="zh-CN" sz="1600" dirty="0" err="1"/>
              <a:t>model.logit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glm</a:t>
            </a:r>
            <a:r>
              <a:rPr lang="en-US" altLang="zh-CN" sz="1600" dirty="0"/>
              <a:t>(is_acc~ST_MP+Length+NLane+LaneWidth+LShoulderWidth+RShoulderWidth+AADT, 			data=</a:t>
            </a:r>
            <a:r>
              <a:rPr lang="en-US" altLang="zh-CN" sz="1600" dirty="0" err="1"/>
              <a:t>acc_data</a:t>
            </a:r>
            <a:r>
              <a:rPr lang="en-US" altLang="zh-CN" sz="1600" dirty="0"/>
              <a:t>,  family=binomial())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3799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6D23D-B3F6-4718-8874-5FE5B57D758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40778"/>
            <a:ext cx="10682917" cy="4391537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 </a:t>
            </a:r>
            <a:r>
              <a:rPr lang="zh-CN" altLang="en-US" sz="2400" b="1" dirty="0"/>
              <a:t>输出结果：</a:t>
            </a:r>
            <a:endParaRPr lang="en-US" altLang="zh-CN" sz="2400" b="1" dirty="0"/>
          </a:p>
          <a:p>
            <a:r>
              <a:rPr lang="en-US" altLang="zh-CN" sz="2000" dirty="0"/>
              <a:t>summary(</a:t>
            </a:r>
            <a:r>
              <a:rPr lang="en-US" altLang="zh-CN" sz="2000" dirty="0" err="1"/>
              <a:t>model.logit</a:t>
            </a:r>
            <a:r>
              <a:rPr lang="en-US" altLang="zh-CN" sz="2000" dirty="0"/>
              <a:t>)</a:t>
            </a:r>
          </a:p>
          <a:p>
            <a:endParaRPr lang="en-US" altLang="zh-CN" sz="2400" b="1" dirty="0"/>
          </a:p>
          <a:p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CA95CF-0036-4BF0-B881-F42EE363074E}"/>
              </a:ext>
            </a:extLst>
          </p:cNvPr>
          <p:cNvSpPr/>
          <p:nvPr/>
        </p:nvSpPr>
        <p:spPr>
          <a:xfrm>
            <a:off x="1097279" y="5275967"/>
            <a:ext cx="7469916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模型回归</a:t>
            </a:r>
            <a:r>
              <a:rPr lang="en-US" altLang="zh-CN" dirty="0"/>
              <a:t>AIC=4709.2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除车道宽度、左路肩宽度、右路肩宽度外，其他变量较为显著</a:t>
            </a:r>
            <a:endParaRPr lang="en-US" altLang="zh-CN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F7F2CE2E-87FD-4D89-A77C-6ADC8BF9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Logit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模型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E134384-30AE-424B-B35B-9487210CA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793" y="1639539"/>
            <a:ext cx="5713376" cy="383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86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Logit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10/25/2021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B38225E-04DC-4B13-9942-F768591A8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0778"/>
            <a:ext cx="10254900" cy="4391537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模型优化：</a:t>
            </a:r>
            <a:endParaRPr lang="en-US" altLang="zh-CN" sz="2400" b="1" dirty="0"/>
          </a:p>
          <a:p>
            <a:r>
              <a:rPr lang="zh-CN" altLang="en-US" sz="1800" dirty="0"/>
              <a:t>去除不显著变量车道宽度、左路肩宽度、右路肩宽度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2000" dirty="0"/>
              <a:t>代码如下：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1600" dirty="0" err="1"/>
              <a:t>model.new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glm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is_acc~ST_MP+Length+AADT</a:t>
            </a:r>
            <a:r>
              <a:rPr lang="en-US" altLang="zh-CN" sz="1600" dirty="0"/>
              <a:t>, data=</a:t>
            </a:r>
            <a:r>
              <a:rPr lang="en-US" altLang="zh-CN" sz="1600" dirty="0" err="1"/>
              <a:t>acc_data</a:t>
            </a:r>
            <a:r>
              <a:rPr lang="en-US" altLang="zh-CN" sz="1600" dirty="0"/>
              <a:t>, family=binomial())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summary(</a:t>
            </a:r>
            <a:r>
              <a:rPr lang="en-US" altLang="zh-CN" sz="1600" dirty="0" err="1"/>
              <a:t>model.new</a:t>
            </a:r>
            <a:r>
              <a:rPr lang="en-US" altLang="zh-CN" sz="1600" dirty="0"/>
              <a:t>)</a:t>
            </a:r>
            <a:endParaRPr lang="en-US" altLang="zh-CN" sz="1600" b="1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578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6D23D-B3F6-4718-8874-5FE5B57D758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40778"/>
            <a:ext cx="10682917" cy="4391537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 </a:t>
            </a:r>
            <a:r>
              <a:rPr lang="zh-CN" altLang="en-US" sz="2400" b="1" dirty="0"/>
              <a:t>输出结果：</a:t>
            </a:r>
            <a:endParaRPr lang="en-US" altLang="zh-CN" sz="2400" b="1" dirty="0"/>
          </a:p>
          <a:p>
            <a:r>
              <a:rPr lang="en-US" altLang="zh-CN" sz="2000" dirty="0"/>
              <a:t>summary(</a:t>
            </a:r>
            <a:r>
              <a:rPr lang="en-US" altLang="zh-CN" sz="2000" dirty="0" err="1"/>
              <a:t>model.new</a:t>
            </a:r>
            <a:r>
              <a:rPr lang="en-US" altLang="zh-CN" sz="2000" dirty="0"/>
              <a:t>)</a:t>
            </a:r>
          </a:p>
          <a:p>
            <a:endParaRPr lang="en-US" altLang="zh-CN" sz="2400" b="1" dirty="0"/>
          </a:p>
          <a:p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CA95CF-0036-4BF0-B881-F42EE363074E}"/>
              </a:ext>
            </a:extLst>
          </p:cNvPr>
          <p:cNvSpPr/>
          <p:nvPr/>
        </p:nvSpPr>
        <p:spPr>
          <a:xfrm>
            <a:off x="1097278" y="5399718"/>
            <a:ext cx="10332722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模型回归</a:t>
            </a:r>
            <a:r>
              <a:rPr lang="en-US" altLang="zh-CN" dirty="0"/>
              <a:t>AIC=4708</a:t>
            </a:r>
            <a:r>
              <a:rPr lang="zh-CN" altLang="en-US" dirty="0"/>
              <a:t>，略低于原模型，即优化后模型略优于原模型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说明车道宽度、左</a:t>
            </a:r>
            <a:r>
              <a:rPr lang="en-US" altLang="zh-CN" dirty="0"/>
              <a:t>/</a:t>
            </a:r>
            <a:r>
              <a:rPr lang="zh-CN" altLang="en-US" dirty="0"/>
              <a:t>右路肩宽度对路段是否发生事故的影响再该数据集中不显著</a:t>
            </a:r>
            <a:endParaRPr lang="en-US" altLang="zh-CN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F7F2CE2E-87FD-4D89-A77C-6ADC8BF9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Logit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模型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F8FA09-CDF1-47FC-BD42-E3457D3E2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306" y="1299114"/>
            <a:ext cx="62007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70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6D23D-B3F6-4718-8874-5FE5B57D758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58129"/>
            <a:ext cx="11003930" cy="5101656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 </a:t>
            </a:r>
            <a:r>
              <a:rPr lang="zh-CN" altLang="en-US" sz="2400" b="1" dirty="0"/>
              <a:t>完整代码：</a:t>
            </a:r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zh-CN" altLang="en-US" sz="2400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F7F2CE2E-87FD-4D89-A77C-6ADC8BF9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Logit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模型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BBA7FD-ADA6-4B50-966F-82DFD766BD79}"/>
              </a:ext>
            </a:extLst>
          </p:cNvPr>
          <p:cNvSpPr/>
          <p:nvPr/>
        </p:nvSpPr>
        <p:spPr>
          <a:xfrm>
            <a:off x="2892356" y="1316529"/>
            <a:ext cx="842091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library(DBI)</a:t>
            </a:r>
          </a:p>
          <a:p>
            <a:r>
              <a:rPr lang="zh-CN" altLang="en-US" sz="1600" dirty="0"/>
              <a:t>library(RPostgreSQL)</a:t>
            </a:r>
          </a:p>
          <a:p>
            <a:endParaRPr lang="zh-CN" altLang="en-US" sz="1600" dirty="0"/>
          </a:p>
          <a:p>
            <a:r>
              <a:rPr lang="zh-CN" altLang="en-US" sz="1600" dirty="0"/>
              <a:t>con = dbDriver("PostgreSQL")</a:t>
            </a:r>
          </a:p>
          <a:p>
            <a:r>
              <a:rPr lang="zh-CN" altLang="en-US" sz="1600" dirty="0"/>
              <a:t>connection&lt;-dbConnect(con, host="111.206.188.9",user="ACME_Lab",password=“</a:t>
            </a:r>
            <a:r>
              <a:rPr lang="en-US" altLang="zh-CN" sz="1600" dirty="0">
                <a:solidFill>
                  <a:srgbClr val="FF0000"/>
                </a:solidFill>
              </a:rPr>
              <a:t>********</a:t>
            </a:r>
            <a:r>
              <a:rPr lang="zh-CN" altLang="en-US" sz="1600" dirty="0"/>
              <a:t>",dbname="Transporation Big Data",port = "5432")</a:t>
            </a:r>
          </a:p>
          <a:p>
            <a:r>
              <a:rPr lang="zh-CN" altLang="en-US" sz="1600" dirty="0"/>
              <a:t>acc_data = dbReadTable(conn=connection,name="A4_AccidentCount",value=data)</a:t>
            </a:r>
          </a:p>
          <a:p>
            <a:endParaRPr lang="zh-CN" altLang="en-US" sz="1600" dirty="0"/>
          </a:p>
          <a:p>
            <a:r>
              <a:rPr lang="zh-CN" altLang="en-US" sz="1600" dirty="0"/>
              <a:t>acc_data$is_acc = acc_data$AccCount&gt;0</a:t>
            </a:r>
          </a:p>
          <a:p>
            <a:r>
              <a:rPr lang="zh-CN" altLang="en-US" sz="1600" dirty="0"/>
              <a:t>summary(acc_data)</a:t>
            </a:r>
          </a:p>
          <a:p>
            <a:endParaRPr lang="zh-CN" altLang="en-US" sz="1600" dirty="0"/>
          </a:p>
          <a:p>
            <a:r>
              <a:rPr lang="zh-CN" altLang="en-US" sz="1600" dirty="0"/>
              <a:t>model.logit = glm(is_acc~ST_MP+Length+NLane+LaneWidth+LShoulderWidth+RShoulderWidth+AADT, </a:t>
            </a:r>
            <a:r>
              <a:rPr lang="en-US" altLang="zh-CN" sz="1600" dirty="0"/>
              <a:t>		</a:t>
            </a:r>
            <a:r>
              <a:rPr lang="zh-CN" altLang="en-US" sz="1600" dirty="0"/>
              <a:t>data=acc_data</a:t>
            </a:r>
            <a:r>
              <a:rPr lang="en-US" altLang="zh-CN" sz="1600" dirty="0"/>
              <a:t>, family=binomial()</a:t>
            </a:r>
            <a:r>
              <a:rPr lang="zh-CN" altLang="en-US" sz="1600" dirty="0"/>
              <a:t>)</a:t>
            </a:r>
          </a:p>
          <a:p>
            <a:r>
              <a:rPr lang="zh-CN" altLang="en-US" sz="1600" dirty="0"/>
              <a:t>summary(model.logit)</a:t>
            </a:r>
          </a:p>
          <a:p>
            <a:endParaRPr lang="zh-CN" altLang="en-US" sz="1600" dirty="0"/>
          </a:p>
          <a:p>
            <a:r>
              <a:rPr lang="zh-CN" altLang="en-US" sz="1600" dirty="0"/>
              <a:t>model.new = glm(is_acc~ST_MP+Length+NLane+AADT,data=acc_data</a:t>
            </a:r>
            <a:r>
              <a:rPr lang="en-US" altLang="zh-CN" sz="1600" dirty="0"/>
              <a:t>, family=binomial()</a:t>
            </a:r>
            <a:r>
              <a:rPr lang="zh-CN" altLang="en-US" sz="1600" dirty="0"/>
              <a:t>)</a:t>
            </a:r>
          </a:p>
          <a:p>
            <a:r>
              <a:rPr lang="zh-CN" altLang="en-US" sz="1600" dirty="0"/>
              <a:t>summary(model.new)</a:t>
            </a:r>
          </a:p>
        </p:txBody>
      </p:sp>
    </p:spTree>
    <p:extLst>
      <p:ext uri="{BB962C8B-B14F-4D97-AF65-F5344CB8AC3E}">
        <p14:creationId xmlns:p14="http://schemas.microsoft.com/office/powerpoint/2010/main" val="213002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数据说明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6D23D-B3F6-4718-8874-5FE5B57D758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0778"/>
            <a:ext cx="10058400" cy="11911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数据文件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A4_AccidentCount.csv</a:t>
            </a:r>
          </a:p>
          <a:p>
            <a:r>
              <a:rPr lang="zh-CN" altLang="en-US" sz="2400" dirty="0"/>
              <a:t>高速路段道路设施及事故数据</a:t>
            </a:r>
            <a:endParaRPr lang="en-US" altLang="zh-CN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F4C70C-305B-4A08-8306-D96974563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98162"/>
              </p:ext>
            </p:extLst>
          </p:nvPr>
        </p:nvGraphicFramePr>
        <p:xfrm>
          <a:off x="1097280" y="2580484"/>
          <a:ext cx="10048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1027143411"/>
                    </a:ext>
                  </a:extLst>
                </a:gridCol>
                <a:gridCol w="807571">
                  <a:extLst>
                    <a:ext uri="{9D8B030D-6E8A-4147-A177-3AD203B41FA5}">
                      <a16:colId xmlns:a16="http://schemas.microsoft.com/office/drawing/2014/main" val="2030548132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3244728358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1207239661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3052479431"/>
                    </a:ext>
                  </a:extLst>
                </a:gridCol>
                <a:gridCol w="1348677">
                  <a:extLst>
                    <a:ext uri="{9D8B030D-6E8A-4147-A177-3AD203B41FA5}">
                      <a16:colId xmlns:a16="http://schemas.microsoft.com/office/drawing/2014/main" val="1560092355"/>
                    </a:ext>
                  </a:extLst>
                </a:gridCol>
                <a:gridCol w="1358202">
                  <a:extLst>
                    <a:ext uri="{9D8B030D-6E8A-4147-A177-3AD203B41FA5}">
                      <a16:colId xmlns:a16="http://schemas.microsoft.com/office/drawing/2014/main" val="727002549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2829087032"/>
                    </a:ext>
                  </a:extLst>
                </a:gridCol>
                <a:gridCol w="820103">
                  <a:extLst>
                    <a:ext uri="{9D8B030D-6E8A-4147-A177-3AD203B41FA5}">
                      <a16:colId xmlns:a16="http://schemas.microsoft.com/office/drawing/2014/main" val="2717001273"/>
                    </a:ext>
                  </a:extLst>
                </a:gridCol>
                <a:gridCol w="1011520">
                  <a:extLst>
                    <a:ext uri="{9D8B030D-6E8A-4147-A177-3AD203B41FA5}">
                      <a16:colId xmlns:a16="http://schemas.microsoft.com/office/drawing/2014/main" val="3071349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Link_ID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ST_MP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NLane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LaneWidth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LShoulderWidth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RShoulderWidth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AccCount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853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路段</a:t>
                      </a:r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/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路段长度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车道数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车道宽度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左路肩宽度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右路肩宽度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年日均交通量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事故数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道路号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86215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D745324A-CE10-4B2E-8B5A-A0228AE5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205"/>
          <a:stretch/>
        </p:blipFill>
        <p:spPr>
          <a:xfrm>
            <a:off x="1071876" y="3607113"/>
            <a:ext cx="10048248" cy="256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模型说明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10/25/2021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0778"/>
            <a:ext cx="10058400" cy="49557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zh-CN" altLang="en-US" sz="2400" b="1" dirty="0"/>
              <a:t>线性回归模型</a:t>
            </a:r>
            <a:r>
              <a:rPr lang="zh-CN" altLang="en-US" sz="2400" b="1" dirty="0">
                <a:sym typeface="Wingdings" panose="05000000000000000000" pitchFamily="2" charset="2"/>
              </a:rPr>
              <a:t>：</a:t>
            </a:r>
            <a:endParaRPr lang="en-US" altLang="zh-CN" sz="24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2400" dirty="0"/>
              <a:t> 根据数据文件</a:t>
            </a:r>
            <a:r>
              <a:rPr lang="en-US" altLang="zh-CN" sz="2400" dirty="0"/>
              <a:t>1</a:t>
            </a:r>
            <a:r>
              <a:rPr lang="zh-CN" altLang="en-US" sz="2400" dirty="0"/>
              <a:t>，利用线性回归模型</a:t>
            </a:r>
            <a:endParaRPr lang="en-US" altLang="zh-CN" sz="2400" dirty="0"/>
          </a:p>
          <a:p>
            <a:r>
              <a:rPr lang="zh-CN" altLang="en-US" sz="2400" dirty="0"/>
              <a:t>验证平均车头间距、时间占有率、以及车流量之间的关系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时间序列模型：</a:t>
            </a:r>
            <a:endParaRPr lang="en-US" altLang="zh-CN" sz="2400" b="1" dirty="0"/>
          </a:p>
          <a:p>
            <a:r>
              <a:rPr lang="zh-CN" altLang="en-US" sz="2400" dirty="0"/>
              <a:t>根据数据文件</a:t>
            </a:r>
            <a:r>
              <a:rPr lang="en-US" altLang="zh-CN" sz="2400" dirty="0"/>
              <a:t>1</a:t>
            </a:r>
            <a:r>
              <a:rPr lang="zh-CN" altLang="en-US" sz="2400" dirty="0"/>
              <a:t>，集计各车道的各车型数量，得到路段车流量随时间的变化曲线。</a:t>
            </a:r>
            <a:endParaRPr lang="en-US" altLang="zh-CN" sz="2400" dirty="0"/>
          </a:p>
          <a:p>
            <a:r>
              <a:rPr lang="zh-CN" altLang="en-US" sz="2400" dirty="0"/>
              <a:t>进一步进行时间序列分析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b="1" dirty="0"/>
              <a:t>logit</a:t>
            </a:r>
            <a:r>
              <a:rPr lang="zh-CN" altLang="en-US" sz="2400" b="1" dirty="0"/>
              <a:t>模型：</a:t>
            </a:r>
            <a:endParaRPr lang="en-US" altLang="zh-CN" sz="2400" b="1" dirty="0"/>
          </a:p>
          <a:p>
            <a:r>
              <a:rPr lang="zh-CN" altLang="en-US" sz="2400" dirty="0"/>
              <a:t> 根据数据文件</a:t>
            </a:r>
            <a:r>
              <a:rPr lang="en-US" altLang="zh-CN" sz="2400" dirty="0"/>
              <a:t>2</a:t>
            </a:r>
            <a:r>
              <a:rPr lang="zh-CN" altLang="en-US" sz="2400" dirty="0"/>
              <a:t>，利用</a:t>
            </a:r>
            <a:r>
              <a:rPr lang="en-US" altLang="zh-CN" sz="2400" dirty="0"/>
              <a:t>logit</a:t>
            </a:r>
            <a:r>
              <a:rPr lang="zh-CN" altLang="en-US" sz="2400" dirty="0"/>
              <a:t>模型分析路段发生事故与</a:t>
            </a:r>
            <a:r>
              <a:rPr lang="zh-CN" altLang="en-US" sz="2400"/>
              <a:t>道路设施参数</a:t>
            </a:r>
            <a:r>
              <a:rPr lang="zh-CN" altLang="en-US" sz="2400" dirty="0"/>
              <a:t>之间的关系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301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+mn-ea"/>
              </a:rPr>
              <a:t>模型构建</a:t>
            </a:r>
            <a:endParaRPr lang="en-US" altLang="zh-CN" b="1" dirty="0">
              <a:latin typeface="+mn-e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10/25/2021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5</a:t>
            </a:fld>
            <a:endParaRPr lang="en-US" dirty="0"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3A3B2CA-ED95-43EB-BF78-93F0C15A0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7243"/>
                <a:ext cx="10058400" cy="46588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800" dirty="0">
                    <a:latin typeface="+mn-ea"/>
                  </a:rPr>
                  <a:t>根据 交通流理论</a:t>
                </a:r>
                <a:r>
                  <a:rPr lang="en-US" altLang="zh-CN" sz="1800" dirty="0">
                    <a:latin typeface="+mn-ea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𝑘𝑣</m:t>
                      </m:r>
                    </m:oMath>
                  </m:oMathPara>
                </a14:m>
                <a:endParaRPr lang="en-US" altLang="zh-CN" sz="1800" b="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latin typeface="+mn-ea"/>
                  </a:rPr>
                  <a:t>其中平均车头间距具有关系：</a:t>
                </a:r>
                <a:endParaRPr lang="en-US" altLang="zh-CN" sz="18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h𝑒𝑎𝑑𝑤𝑎𝑦</m:t>
                          </m:r>
                        </m:den>
                      </m:f>
                    </m:oMath>
                  </m:oMathPara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latin typeface="+mn-ea"/>
                  </a:rPr>
                  <a:t>时间占有率具有关系：</a:t>
                </a:r>
                <a:endParaRPr lang="en-US" altLang="zh-CN" sz="18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𝑜𝑐𝑐𝑢𝑝𝑎𝑛𝑐𝑦</m:t>
                          </m:r>
                        </m:den>
                      </m:f>
                    </m:oMath>
                  </m:oMathPara>
                </a14:m>
                <a:endParaRPr lang="en-US" altLang="zh-CN" sz="18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latin typeface="+mn-ea"/>
                  </a:rPr>
                  <a:t>则：</a:t>
                </a:r>
                <a:endParaRPr lang="en-US" altLang="zh-CN" sz="18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h𝑒𝑎𝑑𝑤𝑎𝑦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𝑜𝑐𝑐𝑢𝑝𝑎𝑛𝑐𝑦</m:t>
                          </m:r>
                        </m:den>
                      </m:f>
                    </m:oMath>
                  </m:oMathPara>
                </a14:m>
                <a:endParaRPr lang="en-US" altLang="zh-CN" sz="1800" b="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latin typeface="+mn-ea"/>
                  </a:rPr>
                  <a:t>即：</a:t>
                </a:r>
                <a:endParaRPr lang="en-US" altLang="zh-CN" sz="18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h𝑒𝑎𝑑𝑤𝑎𝑦</m:t>
                          </m:r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𝑜𝑐𝑐𝑢𝑝𝑎𝑛𝑐𝑦</m:t>
                          </m:r>
                        </m:e>
                      </m:func>
                    </m:oMath>
                  </m:oMathPara>
                </a14:m>
                <a:endParaRPr lang="en-US" altLang="zh-CN" sz="1800" dirty="0">
                  <a:latin typeface="+mn-ea"/>
                </a:endParaRP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3A3B2CA-ED95-43EB-BF78-93F0C15A0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7243"/>
                <a:ext cx="10058400" cy="4658883"/>
              </a:xfrm>
              <a:blipFill>
                <a:blip r:embed="rId3"/>
                <a:stretch>
                  <a:fillRect l="-1394" t="-1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14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线性回归模型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10/25/2021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6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097280" y="1122809"/>
            <a:ext cx="10210798" cy="469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数据读取：</a:t>
            </a:r>
            <a:r>
              <a:rPr lang="zh-CN" altLang="en-US" sz="1600" dirty="0"/>
              <a:t>连接</a:t>
            </a:r>
            <a:r>
              <a:rPr lang="en-US" altLang="zh-CN" sz="1600" dirty="0"/>
              <a:t>PostgreSQL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library(DBI)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library(</a:t>
            </a:r>
            <a:r>
              <a:rPr lang="en-US" altLang="zh-CN" sz="1600" dirty="0" err="1"/>
              <a:t>RPostgreSQL</a:t>
            </a:r>
            <a:r>
              <a:rPr lang="en-US" altLang="zh-CN" sz="1600" dirty="0"/>
              <a:t>)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con = </a:t>
            </a:r>
            <a:r>
              <a:rPr lang="en-US" altLang="zh-CN" sz="1600" dirty="0" err="1"/>
              <a:t>dbDriver</a:t>
            </a:r>
            <a:r>
              <a:rPr lang="en-US" altLang="zh-CN" sz="1600" dirty="0"/>
              <a:t>("PostgreSQL")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connection&lt;-</a:t>
            </a:r>
            <a:r>
              <a:rPr lang="en-US" altLang="zh-CN" sz="1600" dirty="0" err="1"/>
              <a:t>dbConnect</a:t>
            </a:r>
            <a:r>
              <a:rPr lang="en-US" altLang="zh-CN" sz="1600" dirty="0"/>
              <a:t>(con, host="111.206.188.9",user="</a:t>
            </a:r>
            <a:r>
              <a:rPr lang="en-US" altLang="zh-CN" sz="1600" dirty="0" err="1"/>
              <a:t>ACME_Lab</a:t>
            </a:r>
            <a:r>
              <a:rPr lang="en-US" altLang="zh-CN" sz="1600" dirty="0"/>
              <a:t>", password=“</a:t>
            </a:r>
            <a:r>
              <a:rPr lang="en-US" altLang="zh-CN" sz="1600" dirty="0">
                <a:solidFill>
                  <a:srgbClr val="FF0000"/>
                </a:solidFill>
              </a:rPr>
              <a:t>********</a:t>
            </a:r>
            <a:r>
              <a:rPr lang="en-US" altLang="zh-CN" sz="1600" dirty="0"/>
              <a:t>",  </a:t>
            </a:r>
            <a:r>
              <a:rPr lang="en-US" altLang="zh-CN" sz="1600" dirty="0" err="1"/>
              <a:t>dbname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Transporation</a:t>
            </a:r>
            <a:r>
              <a:rPr lang="en-US" altLang="zh-CN" sz="1600" dirty="0"/>
              <a:t> Big </a:t>
            </a:r>
            <a:r>
              <a:rPr lang="en-US" altLang="zh-CN" sz="1600" dirty="0" err="1"/>
              <a:t>Data",port</a:t>
            </a:r>
            <a:r>
              <a:rPr lang="en-US" altLang="zh-CN" sz="1600" dirty="0"/>
              <a:t> = "5432")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数据处理：</a:t>
            </a:r>
            <a:endParaRPr lang="en-US" altLang="zh-CN" sz="24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统计各车道的</a:t>
            </a:r>
            <a:r>
              <a:rPr lang="zh-CN" altLang="en-US" sz="1600" dirty="0"/>
              <a:t>的小客车、大客车、小货车、中货车、大货车、特大货车数量总和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保留流量、车头间距、时间占有率不为零的数据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73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线性回归模型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10/25/2021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7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180290" y="1228395"/>
            <a:ext cx="11115471" cy="323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查询语句：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station= </a:t>
            </a:r>
            <a:r>
              <a:rPr lang="en-US" altLang="zh-CN" sz="1400" dirty="0" err="1"/>
              <a:t>dbSendQuery</a:t>
            </a:r>
            <a:r>
              <a:rPr lang="en-US" altLang="zh-CN" sz="1400" dirty="0"/>
              <a:t>(conn=connection, 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	statement="</a:t>
            </a:r>
            <a:r>
              <a:rPr lang="en-US" altLang="zh-CN" sz="1400" dirty="0">
                <a:solidFill>
                  <a:srgbClr val="FF0000"/>
                </a:solidFill>
              </a:rPr>
              <a:t>SELECT</a:t>
            </a:r>
            <a:r>
              <a:rPr lang="en-US" altLang="zh-CN" sz="1400" dirty="0"/>
              <a:t>*</a:t>
            </a:r>
            <a:r>
              <a:rPr lang="en-US" altLang="zh-CN" sz="1400" dirty="0">
                <a:solidFill>
                  <a:srgbClr val="FF0000"/>
                </a:solidFill>
              </a:rPr>
              <a:t>FROM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SELECT</a:t>
            </a:r>
            <a:r>
              <a:rPr lang="en-US" altLang="zh-CN" sz="1400" dirty="0"/>
              <a:t> GCRQ,hour1::int as HOUR,minute1::int as MINUTE,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	  					XKC::int as XKC,DKC::int as DKC,XHC::int as XHC,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	  					ZHC::int as ZHC,DHC::int as DHC,TDH::int as TDH,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	  					((XKC::int)+(DKC::int)+(XHC::int)+(ZHC::int)+(DHC::int)+(TDH::int)) as volume,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	  					PJCTJJ::int as </a:t>
            </a:r>
            <a:r>
              <a:rPr lang="en-US" altLang="zh-CN" sz="1400" dirty="0" err="1"/>
              <a:t>headway,SJZYL</a:t>
            </a:r>
            <a:r>
              <a:rPr lang="en-US" altLang="zh-CN" sz="1400" dirty="0"/>
              <a:t>::int as </a:t>
            </a:r>
            <a:r>
              <a:rPr lang="en-US" altLang="zh-CN" sz="1400" dirty="0" err="1"/>
              <a:t>time_ocp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FROM</a:t>
            </a:r>
            <a:r>
              <a:rPr lang="en-US" altLang="zh-CN" sz="1400" dirty="0"/>
              <a:t> s122) a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	 		</a:t>
            </a:r>
            <a:r>
              <a:rPr lang="en-US" altLang="zh-CN" sz="1400" dirty="0">
                <a:solidFill>
                  <a:srgbClr val="FF0000"/>
                </a:solidFill>
              </a:rPr>
              <a:t>WHERE</a:t>
            </a:r>
            <a:r>
              <a:rPr lang="en-US" altLang="zh-CN" sz="1400" dirty="0"/>
              <a:t> volume&gt;0 AND headway&gt;0 AND </a:t>
            </a:r>
            <a:r>
              <a:rPr lang="en-US" altLang="zh-CN" sz="1400" dirty="0" err="1"/>
              <a:t>time_ocp</a:t>
            </a:r>
            <a:r>
              <a:rPr lang="en-US" altLang="zh-CN" sz="1400" dirty="0"/>
              <a:t>&gt;0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				 	 	</a:t>
            </a:r>
            <a:r>
              <a:rPr lang="en-US" altLang="zh-CN" sz="1400" dirty="0">
                <a:solidFill>
                  <a:srgbClr val="FF0000"/>
                </a:solidFill>
              </a:rPr>
              <a:t>ORDER BY </a:t>
            </a:r>
            <a:r>
              <a:rPr lang="en-US" altLang="zh-CN" sz="1400" dirty="0"/>
              <a:t>GCRQ,HOUR,MINUTE;")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81B476-A865-4D0A-AD0B-089D20A1C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180290" y="4504421"/>
            <a:ext cx="9853070" cy="19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R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线性回归模型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10/25/2021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8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225393" y="1215958"/>
            <a:ext cx="7953982" cy="1427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构建模型并输出结果：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model.linear</a:t>
            </a:r>
            <a:r>
              <a:rPr lang="en-US" altLang="zh-CN" dirty="0"/>
              <a:t> = </a:t>
            </a:r>
            <a:r>
              <a:rPr lang="en-US" altLang="zh-CN" dirty="0" err="1"/>
              <a:t>lm</a:t>
            </a:r>
            <a:r>
              <a:rPr lang="en-US" altLang="zh-CN" dirty="0"/>
              <a:t>(log(volume)~log(PJCTJJ)+log(SJZYL), data = station) 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summary(</a:t>
            </a:r>
            <a:r>
              <a:rPr lang="en-US" altLang="zh-CN" dirty="0" err="1"/>
              <a:t>model.linear</a:t>
            </a:r>
            <a:r>
              <a:rPr lang="en-US" altLang="zh-CN" dirty="0"/>
              <a:t>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FB241F-62D7-47DB-A7D5-EDCE1B3FE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720" y="2344224"/>
            <a:ext cx="6166750" cy="3353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9A1261C-E780-4EA2-94F7-15C52E7DE624}"/>
                  </a:ext>
                </a:extLst>
              </p:cNvPr>
              <p:cNvSpPr/>
              <p:nvPr/>
            </p:nvSpPr>
            <p:spPr>
              <a:xfrm>
                <a:off x="1491576" y="5691884"/>
                <a:ext cx="7953982" cy="4580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调整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方</a:t>
                </a:r>
                <a:r>
                  <a:rPr lang="en-US" altLang="zh-CN" dirty="0"/>
                  <a:t>=0.8198</a:t>
                </a:r>
                <a:r>
                  <a:rPr lang="zh-CN" altLang="en-US" dirty="0"/>
                  <a:t>，各变量均十分显著（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&lt;0.001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9A1261C-E780-4EA2-94F7-15C52E7DE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576" y="5691884"/>
                <a:ext cx="7953982" cy="458074"/>
              </a:xfrm>
              <a:prstGeom prst="rect">
                <a:avLst/>
              </a:prstGeom>
              <a:blipFill>
                <a:blip r:embed="rId4"/>
                <a:stretch>
                  <a:fillRect l="-690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93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R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线性回归模型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10/25/2021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9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501304" y="1374310"/>
            <a:ext cx="7953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完整代码</a:t>
            </a:r>
            <a:endParaRPr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019BD0-429E-42AA-BE8D-738F2311AA09}"/>
              </a:ext>
            </a:extLst>
          </p:cNvPr>
          <p:cNvSpPr/>
          <p:nvPr/>
        </p:nvSpPr>
        <p:spPr>
          <a:xfrm>
            <a:off x="1501304" y="1975026"/>
            <a:ext cx="103664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library(DBI)</a:t>
            </a:r>
          </a:p>
          <a:p>
            <a:r>
              <a:rPr lang="en-US" altLang="zh-CN" sz="1400" dirty="0"/>
              <a:t>library(</a:t>
            </a:r>
            <a:r>
              <a:rPr lang="en-US" altLang="zh-CN" sz="1400" dirty="0" err="1"/>
              <a:t>RPostgreSQL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/>
              <a:t>con = </a:t>
            </a:r>
            <a:r>
              <a:rPr lang="en-US" altLang="zh-CN" sz="1400" dirty="0" err="1"/>
              <a:t>dbDriver</a:t>
            </a:r>
            <a:r>
              <a:rPr lang="en-US" altLang="zh-CN" sz="1400" dirty="0"/>
              <a:t>("PostgreSQL")</a:t>
            </a:r>
          </a:p>
          <a:p>
            <a:r>
              <a:rPr lang="en-US" altLang="zh-CN" sz="1400" dirty="0"/>
              <a:t>connection&lt;-</a:t>
            </a:r>
            <a:r>
              <a:rPr lang="en-US" altLang="zh-CN" sz="1400" dirty="0" err="1"/>
              <a:t>dbConnect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con,host</a:t>
            </a:r>
            <a:r>
              <a:rPr lang="en-US" altLang="zh-CN" sz="1400" dirty="0"/>
              <a:t>="111.206.188.9",user="</a:t>
            </a:r>
            <a:r>
              <a:rPr lang="en-US" altLang="zh-CN" sz="1400" dirty="0" err="1"/>
              <a:t>ACME_Lab",password</a:t>
            </a:r>
            <a:r>
              <a:rPr lang="en-US" altLang="zh-CN" sz="1400" dirty="0"/>
              <a:t>="</a:t>
            </a:r>
            <a:r>
              <a:rPr lang="en-US" altLang="zh-CN" sz="1400" dirty="0">
                <a:solidFill>
                  <a:srgbClr val="FF0000"/>
                </a:solidFill>
              </a:rPr>
              <a:t>***</a:t>
            </a:r>
            <a:r>
              <a:rPr lang="en-US" altLang="zh-CN" sz="1400" dirty="0"/>
              <a:t>",dbname="</a:t>
            </a:r>
            <a:r>
              <a:rPr lang="en-US" altLang="zh-CN" sz="1400" dirty="0" err="1"/>
              <a:t>Transporation</a:t>
            </a:r>
            <a:r>
              <a:rPr lang="en-US" altLang="zh-CN" sz="1400" dirty="0"/>
              <a:t> Big </a:t>
            </a:r>
            <a:r>
              <a:rPr lang="en-US" altLang="zh-CN" sz="1400" dirty="0" err="1"/>
              <a:t>Data",port</a:t>
            </a:r>
            <a:r>
              <a:rPr lang="en-US" altLang="zh-CN" sz="1400" dirty="0"/>
              <a:t>="5432")</a:t>
            </a:r>
          </a:p>
          <a:p>
            <a:endParaRPr lang="en-US" altLang="zh-CN" sz="1400" dirty="0"/>
          </a:p>
          <a:p>
            <a:r>
              <a:rPr lang="en-US" altLang="zh-CN" sz="1400" dirty="0"/>
              <a:t>station= </a:t>
            </a:r>
            <a:r>
              <a:rPr lang="en-US" altLang="zh-CN" sz="1400" dirty="0" err="1"/>
              <a:t>dbSendQuery</a:t>
            </a:r>
            <a:r>
              <a:rPr lang="en-US" altLang="zh-CN" sz="1400" dirty="0"/>
              <a:t>(conn=connection, </a:t>
            </a:r>
          </a:p>
          <a:p>
            <a:r>
              <a:rPr lang="en-US" altLang="zh-CN" sz="1400" dirty="0"/>
              <a:t>          statement="SELECT*FROM(SELECT GCRQ,hour1::int as HOUR,minute1::int as MINUTE,</a:t>
            </a:r>
          </a:p>
          <a:p>
            <a:r>
              <a:rPr lang="en-US" altLang="zh-CN" sz="1400" dirty="0"/>
              <a:t>				  XKC::int as XKC,DKC::int as DKC,XHC::int as XHC,</a:t>
            </a:r>
          </a:p>
          <a:p>
            <a:r>
              <a:rPr lang="en-US" altLang="zh-CN" sz="1400" dirty="0"/>
              <a:t>				  ZHC::int as ZHC,DHC::int as DHC,TDH::int as TDH,</a:t>
            </a:r>
          </a:p>
          <a:p>
            <a:r>
              <a:rPr lang="en-US" altLang="zh-CN" sz="1400" dirty="0"/>
              <a:t>				  ((XKC::int)+(DKC::int)+(XHC::int)+(ZHC::int)+(DHC::int)+(TDH::int)) as volume,</a:t>
            </a:r>
          </a:p>
          <a:p>
            <a:r>
              <a:rPr lang="en-US" altLang="zh-CN" sz="1400" dirty="0"/>
              <a:t>				  PJCTJJ::int as </a:t>
            </a:r>
            <a:r>
              <a:rPr lang="en-US" altLang="zh-CN" sz="1400" dirty="0" err="1"/>
              <a:t>headway,SJZYL</a:t>
            </a:r>
            <a:r>
              <a:rPr lang="en-US" altLang="zh-CN" sz="1400" dirty="0"/>
              <a:t>::int as </a:t>
            </a:r>
            <a:r>
              <a:rPr lang="en-US" altLang="zh-CN" sz="1400" dirty="0" err="1"/>
              <a:t>time_ocp</a:t>
            </a:r>
            <a:r>
              <a:rPr lang="en-US" altLang="zh-CN" sz="1400" dirty="0"/>
              <a:t> FROM s122) a</a:t>
            </a:r>
          </a:p>
          <a:p>
            <a:r>
              <a:rPr lang="en-US" altLang="zh-CN" sz="1400" dirty="0"/>
              <a:t>				  WHERE volume&gt;0 AND headway&gt;0 AND </a:t>
            </a:r>
            <a:r>
              <a:rPr lang="en-US" altLang="zh-CN" sz="1400" dirty="0" err="1"/>
              <a:t>time_ocp</a:t>
            </a:r>
            <a:r>
              <a:rPr lang="en-US" altLang="zh-CN" sz="1400" dirty="0"/>
              <a:t>&gt;0</a:t>
            </a:r>
          </a:p>
          <a:p>
            <a:r>
              <a:rPr lang="en-US" altLang="zh-CN" sz="1400" dirty="0"/>
              <a:t>				  ORDER BY GCRQ,HOUR,MINUTE;")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model.linear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lm</a:t>
            </a:r>
            <a:r>
              <a:rPr lang="en-US" altLang="zh-CN" sz="1400" dirty="0"/>
              <a:t>(log(volume)~log(PJCTJJ)+log(SJZYL), data = station)  </a:t>
            </a:r>
          </a:p>
          <a:p>
            <a:r>
              <a:rPr lang="en-US" altLang="zh-CN" sz="1400" dirty="0"/>
              <a:t>summary(</a:t>
            </a:r>
            <a:r>
              <a:rPr lang="en-US" altLang="zh-CN" sz="1400" dirty="0" err="1"/>
              <a:t>model.linear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6664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vgdb4lt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16138</TotalTime>
  <Words>2474</Words>
  <Application>Microsoft Office PowerPoint</Application>
  <PresentationFormat>宽屏</PresentationFormat>
  <Paragraphs>435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Retrospect</vt:lpstr>
      <vt:lpstr>回归模型</vt:lpstr>
      <vt:lpstr>数据说明</vt:lpstr>
      <vt:lpstr>数据说明</vt:lpstr>
      <vt:lpstr>模型说明</vt:lpstr>
      <vt:lpstr>模型构建</vt:lpstr>
      <vt:lpstr>R 线性回归模型</vt:lpstr>
      <vt:lpstr>R 线性回归模型</vt:lpstr>
      <vt:lpstr>R 线性回归模型</vt:lpstr>
      <vt:lpstr>R 线性回归模型</vt:lpstr>
      <vt:lpstr>R 时间序列预测模型</vt:lpstr>
      <vt:lpstr>R 时间序列预测模型</vt:lpstr>
      <vt:lpstr>R 时间序列预测模型</vt:lpstr>
      <vt:lpstr>R 时间序列预测模型</vt:lpstr>
      <vt:lpstr>R 时间序列预测模型</vt:lpstr>
      <vt:lpstr>R 时间序列预测模型</vt:lpstr>
      <vt:lpstr>R 时间序列预测模型</vt:lpstr>
      <vt:lpstr>R 时间序列预测模型</vt:lpstr>
      <vt:lpstr>R 时间序列预测模型</vt:lpstr>
      <vt:lpstr>R 时间序列预测模型</vt:lpstr>
      <vt:lpstr>R 时间序列预测模型</vt:lpstr>
      <vt:lpstr>Logit模型</vt:lpstr>
      <vt:lpstr>Logit模型</vt:lpstr>
      <vt:lpstr>Logit模型</vt:lpstr>
      <vt:lpstr>Logit模型</vt:lpstr>
      <vt:lpstr>Logit模型</vt:lpstr>
      <vt:lpstr>Logit模型</vt:lpstr>
      <vt:lpstr>Logit模型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LYJ</cp:lastModifiedBy>
  <cp:revision>309</cp:revision>
  <dcterms:created xsi:type="dcterms:W3CDTF">2016-12-05T18:51:00Z</dcterms:created>
  <dcterms:modified xsi:type="dcterms:W3CDTF">2021-10-25T10:46:16Z</dcterms:modified>
</cp:coreProperties>
</file>