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94" r:id="rId4"/>
    <p:sldId id="295" r:id="rId5"/>
    <p:sldId id="297" r:id="rId6"/>
    <p:sldId id="296" r:id="rId7"/>
    <p:sldId id="299" r:id="rId8"/>
    <p:sldId id="300" r:id="rId9"/>
    <p:sldId id="301" r:id="rId10"/>
    <p:sldId id="303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3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 autoAdjust="0"/>
    <p:restoredTop sz="91908" autoAdjust="0"/>
  </p:normalViewPr>
  <p:slideViewPr>
    <p:cSldViewPr snapToGrid="0">
      <p:cViewPr varScale="1">
        <p:scale>
          <a:sx n="105" d="100"/>
          <a:sy n="105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82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07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85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5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4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28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43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5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4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0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6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7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7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7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67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2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12/7/2021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12/7/2021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支持向量机模型实践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F7FAC7-4DB5-4E4B-8B0D-2EA386AC67A5}"/>
              </a:ext>
            </a:extLst>
          </p:cNvPr>
          <p:cNvSpPr txBox="1">
            <a:spLocks/>
          </p:cNvSpPr>
          <p:nvPr/>
        </p:nvSpPr>
        <p:spPr>
          <a:xfrm>
            <a:off x="1097280" y="4568046"/>
            <a:ext cx="4718904" cy="1750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  <a:cs typeface="+mn-ea"/>
                <a:sym typeface="+mn-lt"/>
              </a:rPr>
              <a:t>《</a:t>
            </a:r>
            <a:r>
              <a:rPr lang="zh-CN" altLang="en-US" dirty="0">
                <a:latin typeface="+mn-ea"/>
                <a:cs typeface="+mn-ea"/>
                <a:sym typeface="+mn-lt"/>
              </a:rPr>
              <a:t>交通大数据</a:t>
            </a:r>
            <a:r>
              <a:rPr lang="en-US" altLang="zh-CN" dirty="0">
                <a:latin typeface="+mn-ea"/>
                <a:cs typeface="+mn-ea"/>
                <a:sym typeface="+mn-lt"/>
              </a:rPr>
              <a:t>》</a:t>
            </a:r>
            <a:r>
              <a:rPr lang="zh-CN" altLang="en-US" dirty="0">
                <a:latin typeface="+mn-ea"/>
                <a:cs typeface="+mn-ea"/>
                <a:sym typeface="+mn-lt"/>
              </a:rPr>
              <a:t>第八章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2021</a:t>
            </a:r>
            <a:r>
              <a:rPr lang="zh-CN" altLang="en-US" dirty="0">
                <a:cs typeface="+mn-ea"/>
                <a:sym typeface="+mn-lt"/>
              </a:rPr>
              <a:t>秋季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马晓磊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实现支持向量机案例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2" y="1316981"/>
            <a:ext cx="10210603" cy="338564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案例介绍：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利用获取的平均车头间距数据预测总车流量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原始数据及详细数据预处理过程见第五章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3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导入支持向量机模型所需包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A1F185-A9F8-44F5-96A0-DFC754A7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58" y="2042272"/>
            <a:ext cx="7030431" cy="1686160"/>
          </a:xfrm>
          <a:prstGeom prst="rect">
            <a:avLst/>
          </a:prstGeom>
        </p:spPr>
      </p:pic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921AFAD7-8DEB-4690-B43B-F4E3C1E96495}"/>
              </a:ext>
            </a:extLst>
          </p:cNvPr>
          <p:cNvSpPr txBox="1">
            <a:spLocks/>
          </p:cNvSpPr>
          <p:nvPr/>
        </p:nvSpPr>
        <p:spPr>
          <a:xfrm>
            <a:off x="1223775" y="4131223"/>
            <a:ext cx="7992796" cy="28957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导入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pandas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numpy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matplotlib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sklearn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time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包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 代码块运行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单击运行键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键盘键入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shift+enter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25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导入支持向量机模型所需包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921AFAD7-8DEB-4690-B43B-F4E3C1E96495}"/>
              </a:ext>
            </a:extLst>
          </p:cNvPr>
          <p:cNvSpPr txBox="1">
            <a:spLocks/>
          </p:cNvSpPr>
          <p:nvPr/>
        </p:nvSpPr>
        <p:spPr>
          <a:xfrm>
            <a:off x="1154083" y="1341859"/>
            <a:ext cx="10058400" cy="462351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sklearn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scikit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-learn):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sklearn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是一个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第三方提供的非常强力的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机器学习库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，它包含了从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数据预处理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到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训练模型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的各个方面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sklearn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拥有可以用于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有监督和无监督学习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的方法，一般来说有监督学习使用的更多。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sklearn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中的大部分函数可以归为估计器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(Estimator)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和转化器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(Transformer)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两类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估计器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(Estimator)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就是模型，它用于对数据的预测或回归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转化器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(Transformer)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用于对数据的处理，例如标准化、降维以及特征选择等等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522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导入数据及数据预处理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3029D4FC-C8BD-45D6-B12E-E1C676191058}"/>
              </a:ext>
            </a:extLst>
          </p:cNvPr>
          <p:cNvSpPr txBox="1">
            <a:spLocks/>
          </p:cNvSpPr>
          <p:nvPr/>
        </p:nvSpPr>
        <p:spPr>
          <a:xfrm>
            <a:off x="7453981" y="2503881"/>
            <a:ext cx="4457497" cy="28957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从数据库中导入原始数据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删除无用数据列（仅留下流量数据和平均车头间距数据）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删除重复行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 重排索引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E0DD29-CBE7-4B6E-BDDF-6B003C33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35" y="1822072"/>
            <a:ext cx="6076391" cy="38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数据处理及准备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059C32-3952-4DA1-AB0B-C95BCF80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932" y="2178964"/>
            <a:ext cx="6887536" cy="2372056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B3B11279-48EF-4384-B6EE-2040DB7003FF}"/>
              </a:ext>
            </a:extLst>
          </p:cNvPr>
          <p:cNvSpPr txBox="1">
            <a:spLocks/>
          </p:cNvSpPr>
          <p:nvPr/>
        </p:nvSpPr>
        <p:spPr>
          <a:xfrm>
            <a:off x="1903591" y="4835227"/>
            <a:ext cx="10058400" cy="14043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计算各种车型流量之和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筛选行驶方向为上行且车道序号为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的数据行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1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变量设置及划分数据集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C5477C-7B22-4363-8192-F1249423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5" y="2255380"/>
            <a:ext cx="9600675" cy="1755398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44AC578E-013F-4F6E-9437-B53C338FA7A0}"/>
              </a:ext>
            </a:extLst>
          </p:cNvPr>
          <p:cNvSpPr txBox="1">
            <a:spLocks/>
          </p:cNvSpPr>
          <p:nvPr/>
        </p:nvSpPr>
        <p:spPr>
          <a:xfrm>
            <a:off x="1097280" y="4511804"/>
            <a:ext cx="10587974" cy="17553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自变量</a:t>
            </a:r>
            <a:r>
              <a:rPr lang="zh-CN" altLang="en-US" dirty="0">
                <a:solidFill>
                  <a:schemeClr val="tx1"/>
                </a:solidFill>
              </a:rPr>
              <a:t>为平均车头间距，</a:t>
            </a:r>
            <a:r>
              <a:rPr lang="zh-CN" altLang="en-US" b="1" dirty="0">
                <a:solidFill>
                  <a:schemeClr val="tx1"/>
                </a:solidFill>
              </a:rPr>
              <a:t>因变量</a:t>
            </a:r>
            <a:r>
              <a:rPr lang="zh-CN" altLang="en-US" dirty="0">
                <a:solidFill>
                  <a:schemeClr val="tx1"/>
                </a:solidFill>
              </a:rPr>
              <a:t>为流量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设定为</a:t>
            </a:r>
            <a:r>
              <a:rPr lang="en-US" altLang="zh-CN" b="1" dirty="0">
                <a:solidFill>
                  <a:schemeClr val="tx1"/>
                </a:solidFill>
              </a:rPr>
              <a:t>80%</a:t>
            </a:r>
            <a:r>
              <a:rPr lang="zh-CN" altLang="zh-CN" dirty="0">
                <a:solidFill>
                  <a:schemeClr val="tx1"/>
                </a:solidFill>
              </a:rPr>
              <a:t>的数据用作训练，剩余</a:t>
            </a:r>
            <a:r>
              <a:rPr lang="en-US" altLang="zh-CN" b="1" dirty="0">
                <a:solidFill>
                  <a:schemeClr val="tx1"/>
                </a:solidFill>
              </a:rPr>
              <a:t>20%</a:t>
            </a:r>
            <a:r>
              <a:rPr lang="zh-CN" altLang="zh-CN" dirty="0">
                <a:solidFill>
                  <a:schemeClr val="tx1"/>
                </a:solidFill>
              </a:rPr>
              <a:t>的数据用作测试模型效果</a:t>
            </a:r>
          </a:p>
        </p:txBody>
      </p:sp>
    </p:spTree>
    <p:extLst>
      <p:ext uri="{BB962C8B-B14F-4D97-AF65-F5344CB8AC3E}">
        <p14:creationId xmlns:p14="http://schemas.microsoft.com/office/powerpoint/2010/main" val="197614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数据类型转换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11F155-F109-4541-BB1A-F55501AA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56" y="1981060"/>
            <a:ext cx="6849431" cy="3010320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6CF6F2BA-6E8C-496E-A82F-1D9508788657}"/>
              </a:ext>
            </a:extLst>
          </p:cNvPr>
          <p:cNvSpPr txBox="1">
            <a:spLocks/>
          </p:cNvSpPr>
          <p:nvPr/>
        </p:nvSpPr>
        <p:spPr>
          <a:xfrm>
            <a:off x="2116183" y="5250432"/>
            <a:ext cx="7959634" cy="6573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将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的数据类型均转化为</a:t>
            </a:r>
            <a:r>
              <a:rPr lang="en-US" altLang="zh-CN" dirty="0">
                <a:solidFill>
                  <a:schemeClr val="tx1"/>
                </a:solidFill>
              </a:rPr>
              <a:t>array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0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自动调参及模型训练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41486-5D62-413A-8E75-4C227916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53" y="2199456"/>
            <a:ext cx="6887536" cy="23720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B8DDCE4-2FCE-48F6-B6F1-B3DCCB286E0A}"/>
              </a:ext>
            </a:extLst>
          </p:cNvPr>
          <p:cNvSpPr/>
          <p:nvPr/>
        </p:nvSpPr>
        <p:spPr>
          <a:xfrm>
            <a:off x="2806700" y="2318114"/>
            <a:ext cx="879486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D9B19D-6ED2-4C46-87DA-F97B1BB06CC9}"/>
              </a:ext>
            </a:extLst>
          </p:cNvPr>
          <p:cNvCxnSpPr>
            <a:cxnSpLocks/>
          </p:cNvCxnSpPr>
          <p:nvPr/>
        </p:nvCxnSpPr>
        <p:spPr>
          <a:xfrm flipH="1">
            <a:off x="3747263" y="1820565"/>
            <a:ext cx="926191" cy="4975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DE517A5E-8A40-44DB-8822-A28CDDB45072}"/>
              </a:ext>
            </a:extLst>
          </p:cNvPr>
          <p:cNvSpPr txBox="1">
            <a:spLocks/>
          </p:cNvSpPr>
          <p:nvPr/>
        </p:nvSpPr>
        <p:spPr>
          <a:xfrm>
            <a:off x="4974229" y="1645790"/>
            <a:ext cx="1616992" cy="553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网格搜索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1199FF6E-4DC0-463E-A7F5-40D0D738BF16}"/>
              </a:ext>
            </a:extLst>
          </p:cNvPr>
          <p:cNvSpPr txBox="1">
            <a:spLocks/>
          </p:cNvSpPr>
          <p:nvPr/>
        </p:nvSpPr>
        <p:spPr>
          <a:xfrm>
            <a:off x="2116183" y="4899355"/>
            <a:ext cx="7959634" cy="6573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此处的训练时间为</a:t>
            </a:r>
            <a:r>
              <a:rPr lang="en-US" altLang="zh-CN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212.76</a:t>
            </a:r>
            <a:r>
              <a:rPr lang="zh-CN" altLang="zh-CN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秒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5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自动调参及模型训练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F8156B-6E36-458C-B174-29FA60F42ADE}"/>
              </a:ext>
            </a:extLst>
          </p:cNvPr>
          <p:cNvSpPr/>
          <p:nvPr/>
        </p:nvSpPr>
        <p:spPr>
          <a:xfrm>
            <a:off x="747010" y="1122809"/>
            <a:ext cx="10465474" cy="588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利用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网格搜索算法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自动调参：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sklearn.model_selection.GridSearchCV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(estimator,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param_grid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, scoring=None,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fit_params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=None,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n_jobs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=1,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iid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=True, refit=True, cv=None, verbose=0,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pre_dispatch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=‘2*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n_jobs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’,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error_score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=’raise’,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return_train_score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=’warn’)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（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）</a:t>
            </a:r>
            <a:r>
              <a:rPr lang="en-US" altLang="zh-CN" sz="2000" b="1" dirty="0">
                <a:latin typeface="+mn-ea"/>
              </a:rPr>
              <a:t>estimator</a:t>
            </a:r>
            <a:endParaRPr lang="zh-CN" altLang="en-US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选择使用的分类器，并且传入除需要确定最佳的参数之外的其他参数。此处为</a:t>
            </a:r>
            <a:r>
              <a:rPr lang="en-US" altLang="zh-CN" sz="2000" dirty="0">
                <a:latin typeface="+mn-ea"/>
              </a:rPr>
              <a:t>SVR</a:t>
            </a:r>
            <a:r>
              <a:rPr lang="zh-CN" altLang="en-US" sz="2000" dirty="0">
                <a:latin typeface="+mn-ea"/>
              </a:rPr>
              <a:t>分类器，其他参数包括核函数（</a:t>
            </a:r>
            <a:r>
              <a:rPr lang="en-US" altLang="zh-CN" sz="2000" dirty="0" err="1">
                <a:latin typeface="+mn-ea"/>
              </a:rPr>
              <a:t>rbf</a:t>
            </a:r>
            <a:r>
              <a:rPr lang="zh-CN" altLang="en-US" sz="2000" dirty="0">
                <a:latin typeface="+mn-ea"/>
              </a:rPr>
              <a:t>径向基函数）及</a:t>
            </a:r>
            <a:r>
              <a:rPr lang="en-US" altLang="zh-CN" sz="2000" dirty="0">
                <a:latin typeface="+mn-ea"/>
              </a:rPr>
              <a:t>gamma</a:t>
            </a:r>
            <a:r>
              <a:rPr lang="zh-CN" altLang="en-US" sz="2000" dirty="0">
                <a:latin typeface="+mn-ea"/>
              </a:rPr>
              <a:t>值。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（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）</a:t>
            </a:r>
            <a:r>
              <a:rPr lang="en-US" altLang="zh-CN" sz="2000" b="1" dirty="0">
                <a:latin typeface="+mn-ea"/>
              </a:rPr>
              <a:t>cv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交叉验证参数，默认</a:t>
            </a:r>
            <a:r>
              <a:rPr lang="en-US" altLang="zh-CN" sz="2000" dirty="0">
                <a:latin typeface="+mn-ea"/>
              </a:rPr>
              <a:t>None</a:t>
            </a:r>
            <a:r>
              <a:rPr lang="zh-CN" altLang="en-US" sz="2000" dirty="0">
                <a:latin typeface="+mn-ea"/>
              </a:rPr>
              <a:t>，此处使用五折交叉验证。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（</a:t>
            </a: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）</a:t>
            </a:r>
            <a:r>
              <a:rPr lang="en-US" altLang="zh-CN" sz="2000" b="1" dirty="0" err="1">
                <a:latin typeface="+mn-ea"/>
              </a:rPr>
              <a:t>param_grid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需要最优化的参数的取值，值为字典或者列表。此处优化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gamma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2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模型预测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FAF52C-5092-4AE2-A0A3-36A7D49C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49202"/>
            <a:ext cx="9216303" cy="1809886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8341E2FD-527F-49CF-994A-CA6D4452E275}"/>
              </a:ext>
            </a:extLst>
          </p:cNvPr>
          <p:cNvSpPr txBox="1">
            <a:spLocks/>
          </p:cNvSpPr>
          <p:nvPr/>
        </p:nvSpPr>
        <p:spPr>
          <a:xfrm>
            <a:off x="2146663" y="4372035"/>
            <a:ext cx="7959634" cy="6573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模型预测并输出结果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 Notebook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安装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4907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</a:t>
            </a:r>
            <a:r>
              <a:rPr lang="zh-CN" altLang="en-US" dirty="0">
                <a:solidFill>
                  <a:schemeClr val="tx1"/>
                </a:solidFill>
              </a:rPr>
              <a:t>的前提：已安装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3.3</a:t>
            </a:r>
            <a:r>
              <a:rPr lang="zh-CN" altLang="en-US" dirty="0">
                <a:solidFill>
                  <a:schemeClr val="tx1"/>
                </a:solidFill>
              </a:rPr>
              <a:t>版本及以上，或</a:t>
            </a:r>
            <a:r>
              <a:rPr lang="en-US" altLang="zh-CN" dirty="0">
                <a:solidFill>
                  <a:schemeClr val="tx1"/>
                </a:solidFill>
              </a:rPr>
              <a:t>2.7</a:t>
            </a:r>
            <a:r>
              <a:rPr lang="zh-CN" altLang="en-US" dirty="0">
                <a:solidFill>
                  <a:schemeClr val="tx1"/>
                </a:solidFill>
              </a:rPr>
              <a:t>版本）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安装方法：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chemeClr val="tx1"/>
                </a:solidFill>
              </a:rPr>
              <a:t> 使用</a:t>
            </a:r>
            <a:r>
              <a:rPr lang="en-US" altLang="zh-CN" b="1" dirty="0">
                <a:solidFill>
                  <a:schemeClr val="tx1"/>
                </a:solidFill>
              </a:rPr>
              <a:t>Anaconda</a:t>
            </a:r>
            <a:r>
              <a:rPr lang="zh-CN" altLang="en-US" b="1" dirty="0">
                <a:solidFill>
                  <a:schemeClr val="tx1"/>
                </a:solidFill>
              </a:rPr>
              <a:t>安装（见第五章）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安装了</a:t>
            </a:r>
            <a:r>
              <a:rPr lang="en-US" altLang="zh-CN" dirty="0">
                <a:solidFill>
                  <a:schemeClr val="tx1"/>
                </a:solidFill>
              </a:rPr>
              <a:t>Anaconda</a:t>
            </a:r>
            <a:r>
              <a:rPr lang="zh-CN" altLang="en-US" dirty="0">
                <a:solidFill>
                  <a:schemeClr val="tx1"/>
                </a:solidFill>
              </a:rPr>
              <a:t>发行版时会自动安装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若没有自动安装，可在终端（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macOS</a:t>
            </a:r>
            <a:r>
              <a:rPr lang="zh-CN" altLang="en-US" dirty="0">
                <a:solidFill>
                  <a:schemeClr val="tx1"/>
                </a:solidFill>
              </a:rPr>
              <a:t>的“终端”，</a:t>
            </a:r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的“</a:t>
            </a:r>
            <a:r>
              <a:rPr lang="en-US" altLang="zh-CN" dirty="0">
                <a:solidFill>
                  <a:schemeClr val="tx1"/>
                </a:solidFill>
              </a:rPr>
              <a:t>Anaconda Prompt”</a:t>
            </a:r>
            <a:r>
              <a:rPr lang="zh-CN" altLang="en-US" dirty="0">
                <a:solidFill>
                  <a:schemeClr val="tx1"/>
                </a:solidFill>
              </a:rPr>
              <a:t> ）中输入以下命令安装：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conda</a:t>
            </a:r>
            <a:r>
              <a:rPr lang="en-US" altLang="zh-CN" dirty="0">
                <a:solidFill>
                  <a:schemeClr val="tx1"/>
                </a:solidFill>
              </a:rPr>
              <a:t> install 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模型评价（绘制散点图）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1247A-0A49-4081-8D64-F8EB337C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168" y="1981060"/>
            <a:ext cx="8698720" cy="3312664"/>
          </a:xfrm>
          <a:prstGeom prst="rect">
            <a:avLst/>
          </a:prstGeom>
        </p:spPr>
      </p:pic>
      <p:pic>
        <p:nvPicPr>
          <p:cNvPr id="15" name="图片 14" descr="C:\Users\11\AppData\Local\Microsoft\Windows\INetCache\Content.MSO\3BD70315.tmp">
            <a:extLst>
              <a:ext uri="{FF2B5EF4-FFF2-40B4-BE49-F238E27FC236}">
                <a16:creationId xmlns:a16="http://schemas.microsoft.com/office/drawing/2014/main" id="{01B925E1-81F5-4240-BB9F-7BFAE46A4A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401" y="1587623"/>
            <a:ext cx="3208078" cy="2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C:\Users\11\AppData\Local\Microsoft\Windows\INetCache\Content.MSO\55BDFAEB.tmp">
            <a:extLst>
              <a:ext uri="{FF2B5EF4-FFF2-40B4-BE49-F238E27FC236}">
                <a16:creationId xmlns:a16="http://schemas.microsoft.com/office/drawing/2014/main" id="{34F371BF-FA71-4199-AA1B-930EF70E56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805" y="3678973"/>
            <a:ext cx="3111270" cy="219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BDDD17B-EE7D-47A5-8B23-107D097172FC}"/>
              </a:ext>
            </a:extLst>
          </p:cNvPr>
          <p:cNvSpPr/>
          <p:nvPr/>
        </p:nvSpPr>
        <p:spPr>
          <a:xfrm>
            <a:off x="1097280" y="5400696"/>
            <a:ext cx="7151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可以看出自变量平均车头间距和因变量车流量之间存在较为显著的</a:t>
            </a:r>
            <a:r>
              <a:rPr lang="zh-CN" altLang="zh-CN" sz="2400" b="1" dirty="0">
                <a:latin typeface="+mn-ea"/>
                <a:cs typeface="Times New Roman" panose="02020603050405020304" pitchFamily="18" charset="0"/>
              </a:rPr>
              <a:t>反比例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关系，符合已知定理。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082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模型评价（计算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）</a:t>
                </a:r>
                <a:endParaRPr lang="en-US" altLang="en-US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21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7" b="-32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在代码块中输入代码：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D60FA8-3BE4-4A44-9EE3-5058CBEF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7" y="2083645"/>
            <a:ext cx="9879313" cy="1050700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E6CD37B0-6E3A-4DAB-B7F7-B44DC0CA25D0}"/>
              </a:ext>
            </a:extLst>
          </p:cNvPr>
          <p:cNvSpPr txBox="1">
            <a:spLocks/>
          </p:cNvSpPr>
          <p:nvPr/>
        </p:nvSpPr>
        <p:spPr>
          <a:xfrm>
            <a:off x="1749015" y="3100313"/>
            <a:ext cx="8938971" cy="6573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 此案例得分为</a:t>
            </a:r>
            <a:r>
              <a:rPr lang="en-US" altLang="zh-CN" sz="2400" b="1" dirty="0">
                <a:solidFill>
                  <a:schemeClr val="tx1"/>
                </a:solidFill>
              </a:rPr>
              <a:t>0.82</a:t>
            </a:r>
            <a:r>
              <a:rPr lang="zh-CN" altLang="en-US" sz="2400" dirty="0">
                <a:solidFill>
                  <a:schemeClr val="tx1"/>
                </a:solidFill>
              </a:rPr>
              <a:t>，此时的模型结果可能也并未达到最佳效果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 读者可自行根据期望效果，综合考虑泛化能力、模型准确性等多方面因素进行</a:t>
            </a:r>
            <a:r>
              <a:rPr lang="zh-CN" altLang="en-US" sz="2400" b="1" dirty="0">
                <a:solidFill>
                  <a:schemeClr val="tx1"/>
                </a:solidFill>
              </a:rPr>
              <a:t>进一步调整和调参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 模型使用的</a:t>
            </a:r>
            <a:r>
              <a:rPr lang="zh-CN" altLang="en-US" sz="2400" b="1" dirty="0">
                <a:solidFill>
                  <a:schemeClr val="tx1"/>
                </a:solidFill>
              </a:rPr>
              <a:t>核函数、</a:t>
            </a:r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</a:rPr>
              <a:t>gamma</a:t>
            </a:r>
            <a:r>
              <a:rPr lang="zh-CN" altLang="en-US" sz="2400" b="1" dirty="0">
                <a:solidFill>
                  <a:schemeClr val="tx1"/>
                </a:solidFill>
              </a:rPr>
              <a:t>值</a:t>
            </a:r>
            <a:r>
              <a:rPr lang="zh-CN" altLang="en-US" sz="2400" dirty="0">
                <a:solidFill>
                  <a:schemeClr val="tx1"/>
                </a:solidFill>
              </a:rPr>
              <a:t>等内容均可以根据实际情况进行调整和改进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0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 Notebook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安装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51809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chemeClr val="tx1"/>
                </a:solidFill>
              </a:rPr>
              <a:t> 使用</a:t>
            </a:r>
            <a:r>
              <a:rPr lang="en-US" altLang="zh-CN" b="1" dirty="0">
                <a:solidFill>
                  <a:schemeClr val="tx1"/>
                </a:solidFill>
              </a:rPr>
              <a:t>pip</a:t>
            </a:r>
            <a:r>
              <a:rPr lang="zh-CN" altLang="en-US" b="1" dirty="0">
                <a:solidFill>
                  <a:schemeClr val="tx1"/>
                </a:solidFill>
              </a:rPr>
              <a:t>命令安装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把</a:t>
            </a:r>
            <a:r>
              <a:rPr lang="en-US" altLang="zh-CN" dirty="0">
                <a:solidFill>
                  <a:schemeClr val="tx1"/>
                </a:solidFill>
              </a:rPr>
              <a:t>pip</a:t>
            </a:r>
            <a:r>
              <a:rPr lang="zh-CN" altLang="en-US" dirty="0">
                <a:solidFill>
                  <a:schemeClr val="tx1"/>
                </a:solidFill>
              </a:rPr>
              <a:t>升级到最新版本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zh-CN" altLang="en-US" dirty="0">
                <a:solidFill>
                  <a:schemeClr val="tx1"/>
                </a:solidFill>
              </a:rPr>
              <a:t>老版本的</a:t>
            </a:r>
            <a:r>
              <a:rPr lang="en-US" altLang="zh-CN" dirty="0">
                <a:solidFill>
                  <a:schemeClr val="tx1"/>
                </a:solidFill>
              </a:rPr>
              <a:t>pip</a:t>
            </a:r>
            <a:r>
              <a:rPr lang="zh-CN" altLang="en-US" dirty="0">
                <a:solidFill>
                  <a:schemeClr val="tx1"/>
                </a:solidFill>
              </a:rPr>
              <a:t>在安装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</a:t>
            </a:r>
            <a:r>
              <a:rPr lang="zh-CN" altLang="en-US" dirty="0">
                <a:solidFill>
                  <a:schemeClr val="tx1"/>
                </a:solidFill>
              </a:rPr>
              <a:t>过程中或面临依赖项无法同步安装的问题</a:t>
            </a:r>
            <a:r>
              <a:rPr lang="zh-CN" altLang="en-US" b="1" dirty="0">
                <a:solidFill>
                  <a:schemeClr val="tx1"/>
                </a:solidFill>
              </a:rPr>
              <a:t>）：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pip3 install --upgrade pip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 安装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pip3 install 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4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 Notebook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运行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00845"/>
            <a:ext cx="10396728" cy="296333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如果有任何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</a:t>
            </a:r>
            <a:r>
              <a:rPr lang="zh-CN" altLang="en-US" dirty="0">
                <a:solidFill>
                  <a:schemeClr val="tx1"/>
                </a:solidFill>
              </a:rPr>
              <a:t>命令的疑问，可以查看</a:t>
            </a:r>
            <a:r>
              <a:rPr lang="zh-CN" altLang="en-US" b="1" dirty="0">
                <a:solidFill>
                  <a:schemeClr val="tx1"/>
                </a:solidFill>
              </a:rPr>
              <a:t>官方帮助文档</a:t>
            </a:r>
            <a:r>
              <a:rPr lang="zh-CN" altLang="en-US" dirty="0">
                <a:solidFill>
                  <a:schemeClr val="tx1"/>
                </a:solidFill>
              </a:rPr>
              <a:t>，命令如下：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 –h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启动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、键盘上同时键入</a:t>
            </a:r>
            <a:r>
              <a:rPr lang="en-US" altLang="zh-CN" dirty="0" err="1">
                <a:solidFill>
                  <a:schemeClr val="tx1"/>
                </a:solidFill>
              </a:rPr>
              <a:t>windows+R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→ 输入</a:t>
            </a:r>
            <a:r>
              <a:rPr lang="en-US" altLang="zh-CN" dirty="0" err="1">
                <a:solidFill>
                  <a:schemeClr val="tx1"/>
                </a:solidFill>
              </a:rPr>
              <a:t>cmd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→ 输入</a:t>
            </a:r>
            <a:r>
              <a:rPr lang="en-US" altLang="zh-CN" dirty="0" err="1">
                <a:solidFill>
                  <a:schemeClr val="tx1"/>
                </a:solidFill>
              </a:rPr>
              <a:t>jupyter</a:t>
            </a:r>
            <a:r>
              <a:rPr lang="en-US" altLang="zh-CN" dirty="0">
                <a:solidFill>
                  <a:schemeClr val="tx1"/>
                </a:solidFill>
              </a:rPr>
              <a:t> notebook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48693-AFA3-4E1E-853F-D3D92900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4098288"/>
            <a:ext cx="3801005" cy="21815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36428D-1DCB-4D85-9B6C-CD4F6C55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745" y="4098288"/>
            <a:ext cx="475600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 Notebook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运行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217"/>
            <a:ext cx="10058400" cy="6998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启动过程中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终端显示内容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如下：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：之后在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Notebook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的所有操作，都请保持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终端不要关闭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，因为一旦关闭终端，就会断开与本地服务器的链接，将无法在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Notebook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中进行其他操作。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AC9510-7435-4144-A4A2-40831428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55" y="3188325"/>
            <a:ext cx="5378846" cy="28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 Notebook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运行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9318"/>
            <a:ext cx="10058400" cy="69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、在</a:t>
            </a:r>
            <a:r>
              <a:rPr lang="en-US" altLang="zh-CN" b="1" dirty="0">
                <a:solidFill>
                  <a:schemeClr val="tx1"/>
                </a:solidFill>
              </a:rPr>
              <a:t>Anaconda</a:t>
            </a:r>
            <a:r>
              <a:rPr lang="zh-CN" altLang="en-US" b="1" dirty="0">
                <a:solidFill>
                  <a:schemeClr val="tx1"/>
                </a:solidFill>
              </a:rPr>
              <a:t>下单击</a:t>
            </a:r>
            <a:r>
              <a:rPr lang="en-US" altLang="zh-CN" b="1" dirty="0" err="1">
                <a:solidFill>
                  <a:schemeClr val="tx1"/>
                </a:solidFill>
              </a:rPr>
              <a:t>Jupyter</a:t>
            </a:r>
            <a:r>
              <a:rPr lang="en-US" altLang="zh-CN" b="1" dirty="0">
                <a:solidFill>
                  <a:schemeClr val="tx1"/>
                </a:solidFill>
              </a:rPr>
              <a:t> Notebook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AFDBB5-8F34-429A-A102-0B444A466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15" r="83894" b="5807"/>
          <a:stretch/>
        </p:blipFill>
        <p:spPr>
          <a:xfrm>
            <a:off x="4373880" y="1978702"/>
            <a:ext cx="2681347" cy="38467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1E6CDD-1D73-43A3-B95F-D0BA2974D0DA}"/>
              </a:ext>
            </a:extLst>
          </p:cNvPr>
          <p:cNvSpPr/>
          <p:nvPr/>
        </p:nvSpPr>
        <p:spPr>
          <a:xfrm>
            <a:off x="4925518" y="3180788"/>
            <a:ext cx="2037267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626386-CFAC-4B92-B332-F3A3099D28BA}"/>
              </a:ext>
            </a:extLst>
          </p:cNvPr>
          <p:cNvCxnSpPr/>
          <p:nvPr/>
        </p:nvCxnSpPr>
        <p:spPr>
          <a:xfrm flipH="1">
            <a:off x="7055227" y="1757184"/>
            <a:ext cx="1632822" cy="1423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5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Jupyter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 Notebook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运行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9" y="1278880"/>
            <a:ext cx="11566071" cy="44996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 浏览器地址栏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中默认地将会显示：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http://localhost:8888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。其中，“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localhost”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指的是本机，“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8888”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则是端口号。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 如果你同时启动了多个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Notebook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，由于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默认端口“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8888”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被占用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，因此地址栏中的数字将从“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8888”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起，每多启动一个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Notebook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数字就加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，如“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8889”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、“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8890”……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57EB12-4DF5-4EF3-8476-80DBFC0B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15" y="3044634"/>
            <a:ext cx="5622333" cy="30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1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新建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lt"/>
              </a:rPr>
              <a:t>Notebook</a:t>
            </a:r>
            <a:endParaRPr lang="en-US" altLang="en-US" dirty="0">
              <a:solidFill>
                <a:schemeClr val="tx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08" y="1585790"/>
            <a:ext cx="10058400" cy="6303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单击右上角</a:t>
            </a:r>
            <a:r>
              <a:rPr lang="en-US" altLang="zh-CN" dirty="0">
                <a:solidFill>
                  <a:schemeClr val="tx1"/>
                </a:solidFill>
              </a:rPr>
              <a:t>New </a:t>
            </a:r>
            <a:r>
              <a:rPr lang="zh-CN" altLang="en-US" dirty="0">
                <a:solidFill>
                  <a:schemeClr val="tx1"/>
                </a:solidFill>
              </a:rPr>
              <a:t>→ 单击</a:t>
            </a:r>
            <a:r>
              <a:rPr lang="en-US" altLang="zh-CN" dirty="0">
                <a:solidFill>
                  <a:schemeClr val="tx1"/>
                </a:solidFill>
              </a:rPr>
              <a:t>Python3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5F0376-4647-4D42-9EC1-60442BA4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441522"/>
            <a:ext cx="2869468" cy="29249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E09A68-EB2C-4C58-A166-1DBB26A8EB53}"/>
              </a:ext>
            </a:extLst>
          </p:cNvPr>
          <p:cNvSpPr/>
          <p:nvPr/>
        </p:nvSpPr>
        <p:spPr>
          <a:xfrm>
            <a:off x="3947363" y="3146220"/>
            <a:ext cx="2037267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3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j-ea"/>
                <a:cs typeface="+mn-ea"/>
                <a:sym typeface="+mn-lt"/>
              </a:rPr>
              <a:t>新建</a:t>
            </a:r>
            <a:r>
              <a:rPr lang="en-US" altLang="zh-CN" dirty="0">
                <a:solidFill>
                  <a:schemeClr val="tx1"/>
                </a:solidFill>
                <a:latin typeface="+mj-ea"/>
                <a:cs typeface="+mn-ea"/>
                <a:sym typeface="+mn-lt"/>
              </a:rPr>
              <a:t>Notebook</a:t>
            </a:r>
            <a:endParaRPr lang="en-US" altLang="en-US" dirty="0">
              <a:solidFill>
                <a:schemeClr val="tx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12/7/2021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8881"/>
            <a:ext cx="10058400" cy="1404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 Notebook</a:t>
            </a:r>
            <a:r>
              <a:rPr lang="zh-CN" altLang="en-US" b="1" dirty="0">
                <a:solidFill>
                  <a:schemeClr val="tx1"/>
                </a:solidFill>
              </a:rPr>
              <a:t>主界面</a:t>
            </a:r>
            <a:r>
              <a:rPr lang="zh-CN" altLang="en-US" dirty="0">
                <a:solidFill>
                  <a:schemeClr val="tx1"/>
                </a:solidFill>
              </a:rPr>
              <a:t>如下所示：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C51E9F-276D-4DDE-99FE-4CAB554D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37" y="2477124"/>
            <a:ext cx="9185732" cy="28958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AD42A57-B6FB-4284-994C-F157C6B12439}"/>
              </a:ext>
            </a:extLst>
          </p:cNvPr>
          <p:cNvSpPr/>
          <p:nvPr/>
        </p:nvSpPr>
        <p:spPr>
          <a:xfrm>
            <a:off x="2667551" y="2582456"/>
            <a:ext cx="2037267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00627A-F610-4AA7-BBD8-EDD03178CCFE}"/>
              </a:ext>
            </a:extLst>
          </p:cNvPr>
          <p:cNvCxnSpPr>
            <a:cxnSpLocks/>
          </p:cNvCxnSpPr>
          <p:nvPr/>
        </p:nvCxnSpPr>
        <p:spPr>
          <a:xfrm flipH="1">
            <a:off x="4704818" y="2185690"/>
            <a:ext cx="926191" cy="4975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9FB8D5DC-4F4B-474F-B287-9DB9917437DE}"/>
              </a:ext>
            </a:extLst>
          </p:cNvPr>
          <p:cNvSpPr txBox="1">
            <a:spLocks/>
          </p:cNvSpPr>
          <p:nvPr/>
        </p:nvSpPr>
        <p:spPr>
          <a:xfrm>
            <a:off x="5818217" y="1936505"/>
            <a:ext cx="3745649" cy="553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可修改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Notebook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名字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C12D448A-780C-4D70-A78E-AE43A60B76F8}"/>
              </a:ext>
            </a:extLst>
          </p:cNvPr>
          <p:cNvSpPr txBox="1">
            <a:spLocks/>
          </p:cNvSpPr>
          <p:nvPr/>
        </p:nvSpPr>
        <p:spPr>
          <a:xfrm>
            <a:off x="1386089" y="3657530"/>
            <a:ext cx="437292" cy="368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100" dirty="0"/>
              <a:t>保存</a:t>
            </a:r>
            <a:endParaRPr lang="en-US" altLang="zh-CN" sz="1100" dirty="0"/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E0279F28-3E57-41BD-8436-D9F7B2DBC248}"/>
              </a:ext>
            </a:extLst>
          </p:cNvPr>
          <p:cNvSpPr txBox="1">
            <a:spLocks/>
          </p:cNvSpPr>
          <p:nvPr/>
        </p:nvSpPr>
        <p:spPr>
          <a:xfrm>
            <a:off x="1689664" y="3288813"/>
            <a:ext cx="709581" cy="36871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/>
              <a:t>新建代码块</a:t>
            </a:r>
            <a:endParaRPr lang="en-US" altLang="zh-CN" sz="1200" dirty="0"/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9189E268-CD07-421F-81B7-5F3A972EFB9E}"/>
              </a:ext>
            </a:extLst>
          </p:cNvPr>
          <p:cNvSpPr txBox="1">
            <a:spLocks/>
          </p:cNvSpPr>
          <p:nvPr/>
        </p:nvSpPr>
        <p:spPr>
          <a:xfrm>
            <a:off x="2044454" y="3697123"/>
            <a:ext cx="709581" cy="368717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剪切代码块</a:t>
            </a:r>
            <a:endParaRPr lang="en-US" altLang="zh-CN" sz="1800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BE491B90-7143-4A35-9B1A-2D330CD204AC}"/>
              </a:ext>
            </a:extLst>
          </p:cNvPr>
          <p:cNvSpPr txBox="1">
            <a:spLocks/>
          </p:cNvSpPr>
          <p:nvPr/>
        </p:nvSpPr>
        <p:spPr>
          <a:xfrm>
            <a:off x="3277820" y="3709735"/>
            <a:ext cx="583462" cy="368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100" dirty="0"/>
              <a:t>上下移动代码块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101211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14505</TotalTime>
  <Words>1160</Words>
  <Application>Microsoft Office PowerPoint</Application>
  <PresentationFormat>宽屏</PresentationFormat>
  <Paragraphs>178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Arial</vt:lpstr>
      <vt:lpstr>Calibri</vt:lpstr>
      <vt:lpstr>Cambria Math</vt:lpstr>
      <vt:lpstr>Times New Roman</vt:lpstr>
      <vt:lpstr>Wingdings</vt:lpstr>
      <vt:lpstr>Retrospect</vt:lpstr>
      <vt:lpstr>支持向量机模型实践</vt:lpstr>
      <vt:lpstr>Jupyter Notebook安装</vt:lpstr>
      <vt:lpstr>Jupyter Notebook安装</vt:lpstr>
      <vt:lpstr>Jupyter Notebook运行</vt:lpstr>
      <vt:lpstr>Jupyter Notebook运行</vt:lpstr>
      <vt:lpstr>Jupyter Notebook运行</vt:lpstr>
      <vt:lpstr>Jupyter Notebook运行</vt:lpstr>
      <vt:lpstr>新建Notebook</vt:lpstr>
      <vt:lpstr>新建Notebook</vt:lpstr>
      <vt:lpstr>实现支持向量机案例</vt:lpstr>
      <vt:lpstr>导入支持向量机模型所需包</vt:lpstr>
      <vt:lpstr>导入支持向量机模型所需包</vt:lpstr>
      <vt:lpstr>导入数据及数据预处理</vt:lpstr>
      <vt:lpstr>数据处理及准备</vt:lpstr>
      <vt:lpstr>变量设置及划分数据集</vt:lpstr>
      <vt:lpstr>数据类型转换</vt:lpstr>
      <vt:lpstr>自动调参及模型训练</vt:lpstr>
      <vt:lpstr>自动调参及模型训练</vt:lpstr>
      <vt:lpstr>模型预测</vt:lpstr>
      <vt:lpstr>模型评价（绘制散点图）</vt:lpstr>
      <vt:lpstr>模型评价（计算R^2）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11</cp:lastModifiedBy>
  <cp:revision>338</cp:revision>
  <dcterms:created xsi:type="dcterms:W3CDTF">2016-12-05T18:51:00Z</dcterms:created>
  <dcterms:modified xsi:type="dcterms:W3CDTF">2021-12-07T09:40:22Z</dcterms:modified>
</cp:coreProperties>
</file>