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314" r:id="rId4"/>
    <p:sldId id="302" r:id="rId5"/>
    <p:sldId id="305" r:id="rId6"/>
    <p:sldId id="307" r:id="rId7"/>
    <p:sldId id="309" r:id="rId8"/>
    <p:sldId id="310" r:id="rId9"/>
    <p:sldId id="311" r:id="rId10"/>
    <p:sldId id="315" r:id="rId11"/>
    <p:sldId id="316" r:id="rId12"/>
    <p:sldId id="317" r:id="rId13"/>
    <p:sldId id="318" r:id="rId14"/>
    <p:sldId id="319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3" autoAdjust="0"/>
    <p:restoredTop sz="91908" autoAdjust="0"/>
  </p:normalViewPr>
  <p:slideViewPr>
    <p:cSldViewPr snapToGrid="0">
      <p:cViewPr>
        <p:scale>
          <a:sx n="100" d="100"/>
          <a:sy n="100" d="100"/>
        </p:scale>
        <p:origin x="13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4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7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2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92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0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0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0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5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4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4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12/6/2021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12/6/2021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_pages/Download/Download_window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决策树模型实践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85600"/>
            <a:ext cx="4718904" cy="1750308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《</a:t>
            </a:r>
            <a:r>
              <a:rPr lang="zh-CN" altLang="en-US" dirty="0">
                <a:latin typeface="+mn-ea"/>
                <a:cs typeface="+mn-ea"/>
                <a:sym typeface="+mn-lt"/>
              </a:rPr>
              <a:t>交通大数据</a:t>
            </a:r>
            <a:r>
              <a:rPr lang="en-US" altLang="zh-CN" dirty="0">
                <a:latin typeface="+mn-ea"/>
                <a:cs typeface="+mn-ea"/>
                <a:sym typeface="+mn-lt"/>
              </a:rPr>
              <a:t>》</a:t>
            </a:r>
            <a:r>
              <a:rPr lang="zh-CN" altLang="en-US" dirty="0">
                <a:latin typeface="+mn-ea"/>
                <a:cs typeface="+mn-ea"/>
                <a:sym typeface="+mn-lt"/>
              </a:rPr>
              <a:t>第九章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2021</a:t>
            </a:r>
            <a:r>
              <a:rPr lang="zh-CN" altLang="en-US" dirty="0">
                <a:cs typeface="+mn-ea"/>
                <a:sym typeface="+mn-lt"/>
              </a:rPr>
              <a:t>秋季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马晓磊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5527270" y="1824508"/>
            <a:ext cx="5628410" cy="29423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Windows 64</a:t>
            </a:r>
            <a:r>
              <a:rPr lang="zh-CN" altLang="en-US" dirty="0">
                <a:solidFill>
                  <a:schemeClr val="tx1"/>
                </a:solidFill>
              </a:rPr>
              <a:t>位系统可下载该版本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b="1" dirty="0">
                <a:solidFill>
                  <a:schemeClr val="tx1"/>
                </a:solidFill>
              </a:rPr>
              <a:t>记住安装路径</a:t>
            </a:r>
            <a:r>
              <a:rPr lang="zh-CN" altLang="en-US" dirty="0">
                <a:solidFill>
                  <a:schemeClr val="tx1"/>
                </a:solidFill>
              </a:rPr>
              <a:t>（配置环境时会用到）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67C9D7-E1FA-4491-BF22-D9982ABB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3" y="1507779"/>
            <a:ext cx="4702243" cy="45670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1044020-D044-4288-B26B-52830CE20E47}"/>
              </a:ext>
            </a:extLst>
          </p:cNvPr>
          <p:cNvSpPr/>
          <p:nvPr/>
        </p:nvSpPr>
        <p:spPr>
          <a:xfrm>
            <a:off x="1229193" y="2586248"/>
            <a:ext cx="2833141" cy="2548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F653B0-BBAC-483B-9124-AE361CE1B6AE}"/>
              </a:ext>
            </a:extLst>
          </p:cNvPr>
          <p:cNvCxnSpPr>
            <a:cxnSpLocks/>
          </p:cNvCxnSpPr>
          <p:nvPr/>
        </p:nvCxnSpPr>
        <p:spPr>
          <a:xfrm flipH="1">
            <a:off x="4165215" y="2413416"/>
            <a:ext cx="1156293" cy="29650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1843215" y="4720617"/>
            <a:ext cx="11967723" cy="30785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配置环境变量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此电脑→属性→高级系统设置→高级→环境变量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g-blog.csdnimg.cn/20190207204500749.png?x-oss-process=image/watermark,type_ZmFuZ3poZW5naGVpdGk,shadow_10,text_aHR0cHM6Ly9ibG9nLmNzZG4ubmV0L0hOVUNTRUVfTEpL,size_16,color_FFFFFF,t_70">
            <a:extLst>
              <a:ext uri="{FF2B5EF4-FFF2-40B4-BE49-F238E27FC236}">
                <a16:creationId xmlns:a16="http://schemas.microsoft.com/office/drawing/2014/main" id="{B3FE85D0-F28F-47E9-8783-DBA8635B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15" y="1525000"/>
            <a:ext cx="6766296" cy="29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4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6837020" y="2395129"/>
            <a:ext cx="3626115" cy="3001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设置用户变量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双击进入用户变量的</a:t>
            </a:r>
            <a:r>
              <a:rPr lang="en-US" altLang="zh-CN" sz="2400" dirty="0">
                <a:solidFill>
                  <a:schemeClr val="tx1"/>
                </a:solidFill>
              </a:rPr>
              <a:t>Path </a:t>
            </a:r>
            <a:r>
              <a:rPr lang="zh-CN" altLang="en-US" sz="2400" dirty="0">
                <a:solidFill>
                  <a:schemeClr val="tx1"/>
                </a:solidFill>
              </a:rPr>
              <a:t>→ 新建 → 路径填写安装</a:t>
            </a:r>
            <a:r>
              <a:rPr lang="en-US" altLang="zh-CN" sz="2400" dirty="0" err="1">
                <a:solidFill>
                  <a:schemeClr val="tx1"/>
                </a:solidFill>
              </a:rPr>
              <a:t>graphviz</a:t>
            </a:r>
            <a:r>
              <a:rPr lang="zh-CN" altLang="en-US" sz="2400" dirty="0">
                <a:solidFill>
                  <a:schemeClr val="tx1"/>
                </a:solidFill>
              </a:rPr>
              <a:t>的路径再加上</a:t>
            </a:r>
            <a:r>
              <a:rPr lang="en-US" altLang="zh-CN" sz="2400" b="1" dirty="0">
                <a:solidFill>
                  <a:schemeClr val="tx1"/>
                </a:solidFill>
              </a:rPr>
              <a:t>\bin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s://img-blog.csdnimg.cn/20190207204544900.png?x-oss-process=image/watermark,type_ZmFuZ3poZW5naGVpdGk,shadow_10,text_aHR0cHM6Ly9ibG9nLmNzZG4ubmV0L0hOVUNTRUVfTEpL,size_16,color_FFFFFF,t_70">
            <a:extLst>
              <a:ext uri="{FF2B5EF4-FFF2-40B4-BE49-F238E27FC236}">
                <a16:creationId xmlns:a16="http://schemas.microsoft.com/office/drawing/2014/main" id="{421AE2BF-2098-4018-8505-FA5BB98D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44" y="1537416"/>
            <a:ext cx="4368213" cy="42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1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1484026" y="4414057"/>
            <a:ext cx="8857835" cy="32325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设置系统变量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双击进入系统变量的</a:t>
            </a:r>
            <a:r>
              <a:rPr lang="en-US" altLang="zh-CN" sz="2400" dirty="0">
                <a:solidFill>
                  <a:schemeClr val="tx1"/>
                </a:solidFill>
              </a:rPr>
              <a:t>Path</a:t>
            </a:r>
            <a:r>
              <a:rPr lang="zh-CN" altLang="en-US" sz="2400" dirty="0">
                <a:solidFill>
                  <a:schemeClr val="tx1"/>
                </a:solidFill>
              </a:rPr>
              <a:t> → 新建 → 路径填写</a:t>
            </a:r>
            <a:r>
              <a:rPr lang="en-US" altLang="zh-CN" sz="2400" dirty="0" err="1">
                <a:solidFill>
                  <a:schemeClr val="tx1"/>
                </a:solidFill>
              </a:rPr>
              <a:t>graphviz</a:t>
            </a:r>
            <a:r>
              <a:rPr lang="zh-CN" altLang="en-US" sz="2400" dirty="0">
                <a:solidFill>
                  <a:schemeClr val="tx1"/>
                </a:solidFill>
              </a:rPr>
              <a:t>的安装路径再加上</a:t>
            </a:r>
            <a:r>
              <a:rPr lang="en-US" altLang="zh-CN" sz="2400" b="1" dirty="0">
                <a:solidFill>
                  <a:schemeClr val="tx1"/>
                </a:solidFill>
              </a:rPr>
              <a:t>\bin\dot.exe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img-blog.csdnimg.cn/20190207204810220.png?x-oss-process=image/watermark,type_ZmFuZ3poZW5naGVpdGk,shadow_10,text_aHR0cHM6Ly9ibG9nLmNzZG4ubmV0L0hOVUNTRUVfTEpL,size_16,color_FFFFFF,t_70">
            <a:extLst>
              <a:ext uri="{FF2B5EF4-FFF2-40B4-BE49-F238E27FC236}">
                <a16:creationId xmlns:a16="http://schemas.microsoft.com/office/drawing/2014/main" id="{002834D6-E808-45B4-BE96-0D8AD0A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89" y="1394632"/>
            <a:ext cx="7467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0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6815852" y="1500474"/>
            <a:ext cx="4110625" cy="32325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检查是否配置成功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设置好后，打开命令提示符，执行</a:t>
            </a:r>
            <a:r>
              <a:rPr lang="en-US" altLang="zh-CN" sz="2400" dirty="0">
                <a:solidFill>
                  <a:schemeClr val="tx1"/>
                </a:solidFill>
              </a:rPr>
              <a:t>dot -version</a:t>
            </a:r>
            <a:r>
              <a:rPr lang="zh-CN" altLang="en-US" sz="2400" dirty="0">
                <a:solidFill>
                  <a:schemeClr val="tx1"/>
                </a:solidFill>
              </a:rPr>
              <a:t>可查看是否配置成功，若出现如图说明配置成功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安装到</a:t>
            </a:r>
            <a:r>
              <a:rPr lang="en-US" altLang="zh-CN" sz="2400" b="1" dirty="0">
                <a:solidFill>
                  <a:schemeClr val="tx1"/>
                </a:solidFill>
              </a:rPr>
              <a:t>python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打开命令提示符，执行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pip install </a:t>
            </a:r>
            <a:r>
              <a:rPr lang="en-US" altLang="zh-CN" sz="2400" dirty="0" err="1">
                <a:solidFill>
                  <a:schemeClr val="tx1"/>
                </a:solidFill>
              </a:rPr>
              <a:t>graphviz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img-blog.csdnimg.cn/20190207205146278.png?x-oss-process=image/watermark,type_ZmFuZ3poZW5naGVpdGk,shadow_10,text_aHR0cHM6Ly9ibG9nLmNzZG4ubmV0L0hOVUNTRUVfTEpL,size_16,color_FFFFFF,t_70">
            <a:extLst>
              <a:ext uri="{FF2B5EF4-FFF2-40B4-BE49-F238E27FC236}">
                <a16:creationId xmlns:a16="http://schemas.microsoft.com/office/drawing/2014/main" id="{38BF16F4-E039-4A5A-99B1-961F8AC85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2" y="1916312"/>
            <a:ext cx="5824537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7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导出决策树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E6CD37B0-6E3A-4DAB-B7F7-B44DC0CA25D0}"/>
              </a:ext>
            </a:extLst>
          </p:cNvPr>
          <p:cNvSpPr txBox="1">
            <a:spLocks/>
          </p:cNvSpPr>
          <p:nvPr/>
        </p:nvSpPr>
        <p:spPr>
          <a:xfrm>
            <a:off x="6512663" y="1991190"/>
            <a:ext cx="4699820" cy="1668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可以根据自身需求</a:t>
            </a:r>
            <a:r>
              <a:rPr lang="zh-CN" altLang="en-US" sz="2400" b="1" dirty="0">
                <a:solidFill>
                  <a:schemeClr val="tx1"/>
                </a:solidFill>
              </a:rPr>
              <a:t>调整各项参数</a:t>
            </a:r>
            <a:r>
              <a:rPr lang="zh-CN" altLang="en-US" sz="2400" dirty="0">
                <a:solidFill>
                  <a:schemeClr val="tx1"/>
                </a:solidFill>
              </a:rPr>
              <a:t>来提高模型的预测能力，例如更改划分标准，可以采用本章前面章节提到的基尼指数等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还可结合本章介绍的</a:t>
            </a:r>
            <a:r>
              <a:rPr lang="zh-CN" altLang="en-US" sz="2400" b="1" dirty="0">
                <a:solidFill>
                  <a:schemeClr val="tx1"/>
                </a:solidFill>
              </a:rPr>
              <a:t>剪枝方法</a:t>
            </a:r>
            <a:r>
              <a:rPr lang="zh-CN" altLang="en-US" sz="2400" dirty="0">
                <a:solidFill>
                  <a:schemeClr val="tx1"/>
                </a:solidFill>
              </a:rPr>
              <a:t>为决策树进行剪枝，减少决策树过拟合的风险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pic>
        <p:nvPicPr>
          <p:cNvPr id="11" name="图片 10" descr="C:\Users\11\AppData\Local\Temp\1638791548(1).png">
            <a:extLst>
              <a:ext uri="{FF2B5EF4-FFF2-40B4-BE49-F238E27FC236}">
                <a16:creationId xmlns:a16="http://schemas.microsoft.com/office/drawing/2014/main" id="{1278C0EC-C0C0-47A0-A740-B81F4C4EF0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5" y="1488330"/>
            <a:ext cx="4555173" cy="4125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3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2034"/>
            <a:ext cx="10058400" cy="17341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  <a:r>
              <a:rPr lang="zh-CN" altLang="en-US" dirty="0">
                <a:solidFill>
                  <a:schemeClr val="tx1"/>
                </a:solidFill>
              </a:rPr>
              <a:t>的安装及使用方法见第八章支持向量机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新建</a:t>
            </a:r>
            <a:r>
              <a:rPr lang="en-US" altLang="zh-CN" dirty="0">
                <a:solidFill>
                  <a:schemeClr val="tx1"/>
                </a:solidFill>
              </a:rPr>
              <a:t>Notebook</a:t>
            </a:r>
            <a:r>
              <a:rPr lang="zh-CN" altLang="en-US" dirty="0">
                <a:solidFill>
                  <a:schemeClr val="tx1"/>
                </a:solidFill>
              </a:rPr>
              <a:t>如图所示：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ACDE99-9342-4602-ADC1-21C5A21C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3" y="3844977"/>
            <a:ext cx="8421275" cy="1057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672A7-B37D-48C1-B0AF-0A78053D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67" y="2945710"/>
            <a:ext cx="810690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实现决策树案例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60" y="1736176"/>
            <a:ext cx="4512200" cy="3385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案例介绍：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利用获取的车辆类型、轴数、载重量数据判断车辆是否超重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原始数据及详细数据预处理过程见第五章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894DC1-EAF8-46D9-A29B-613FB7F45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8"/>
          <a:stretch/>
        </p:blipFill>
        <p:spPr>
          <a:xfrm>
            <a:off x="5348315" y="1637597"/>
            <a:ext cx="6321348" cy="41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导入决策树模型所需包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921AFAD7-8DEB-4690-B43B-F4E3C1E96495}"/>
              </a:ext>
            </a:extLst>
          </p:cNvPr>
          <p:cNvSpPr txBox="1">
            <a:spLocks/>
          </p:cNvSpPr>
          <p:nvPr/>
        </p:nvSpPr>
        <p:spPr>
          <a:xfrm>
            <a:off x="2101887" y="3906704"/>
            <a:ext cx="8843481" cy="228712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导入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pandas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numpy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train_test_split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等包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代码块运行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单击运行键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键盘键入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shift+enter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96246E-037B-448D-A0E3-5694B722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7" y="1766605"/>
            <a:ext cx="9836813" cy="21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导入并读取数据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029D4FC-C8BD-45D6-B12E-E1C676191058}"/>
              </a:ext>
            </a:extLst>
          </p:cNvPr>
          <p:cNvSpPr txBox="1">
            <a:spLocks/>
          </p:cNvSpPr>
          <p:nvPr/>
        </p:nvSpPr>
        <p:spPr>
          <a:xfrm>
            <a:off x="1396640" y="3985797"/>
            <a:ext cx="10058400" cy="25080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从数据库中导入数据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第二行是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数据库类型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，连接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PostgreSQL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postgresql+psycopg2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即可；第三行是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登录角色名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；第四行是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登录角色密码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；第五行是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主机名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，本地使用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localhost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即可；第六行是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端口号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；第七行是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连接数据库名称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D42DA2-2210-4FCD-9F77-470D8E8E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7" y="1773559"/>
            <a:ext cx="7013045" cy="23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变量设置及划分数据集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44AC578E-013F-4F6E-9437-B53C338FA7A0}"/>
              </a:ext>
            </a:extLst>
          </p:cNvPr>
          <p:cNvSpPr txBox="1">
            <a:spLocks/>
          </p:cNvSpPr>
          <p:nvPr/>
        </p:nvSpPr>
        <p:spPr>
          <a:xfrm>
            <a:off x="1097280" y="4511804"/>
            <a:ext cx="10587974" cy="17553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自变量</a:t>
            </a:r>
            <a:r>
              <a:rPr lang="zh-CN" altLang="en-US" dirty="0">
                <a:solidFill>
                  <a:schemeClr val="tx1"/>
                </a:solidFill>
              </a:rPr>
              <a:t>为车辆类型、轴数、载重量，</a:t>
            </a:r>
            <a:r>
              <a:rPr lang="zh-CN" altLang="en-US" b="1" dirty="0">
                <a:solidFill>
                  <a:schemeClr val="tx1"/>
                </a:solidFill>
              </a:rPr>
              <a:t>因变量</a:t>
            </a:r>
            <a:r>
              <a:rPr lang="zh-CN" altLang="en-US" dirty="0">
                <a:solidFill>
                  <a:schemeClr val="tx1"/>
                </a:solidFill>
              </a:rPr>
              <a:t>为是否超重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将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的数据类型转为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设定为</a:t>
            </a:r>
            <a:r>
              <a:rPr lang="en-US" altLang="zh-CN" b="1" dirty="0">
                <a:solidFill>
                  <a:schemeClr val="tx1"/>
                </a:solidFill>
              </a:rPr>
              <a:t>80%</a:t>
            </a:r>
            <a:r>
              <a:rPr lang="zh-CN" altLang="zh-CN" dirty="0">
                <a:solidFill>
                  <a:schemeClr val="tx1"/>
                </a:solidFill>
              </a:rPr>
              <a:t>的数据用作训练，剩余</a:t>
            </a:r>
            <a:r>
              <a:rPr lang="en-US" altLang="zh-CN" b="1" dirty="0">
                <a:solidFill>
                  <a:schemeClr val="tx1"/>
                </a:solidFill>
              </a:rPr>
              <a:t>20%</a:t>
            </a:r>
            <a:r>
              <a:rPr lang="zh-CN" altLang="zh-CN" dirty="0">
                <a:solidFill>
                  <a:schemeClr val="tx1"/>
                </a:solidFill>
              </a:rPr>
              <a:t>的数据用作测试模型效果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5016B0-7330-4554-AFA9-E3486270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88" y="1811193"/>
            <a:ext cx="8266670" cy="23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模型训练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1199FF6E-4DC0-463E-A7F5-40D0D738BF16}"/>
              </a:ext>
            </a:extLst>
          </p:cNvPr>
          <p:cNvSpPr txBox="1">
            <a:spLocks/>
          </p:cNvSpPr>
          <p:nvPr/>
        </p:nvSpPr>
        <p:spPr>
          <a:xfrm>
            <a:off x="2027730" y="3599952"/>
            <a:ext cx="7959634" cy="1481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划分标准：熵</a:t>
            </a:r>
            <a:endParaRPr lang="en-US" altLang="zh-CN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最大树深：</a:t>
            </a:r>
            <a:r>
              <a:rPr lang="en-US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4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61D4E7-5AF8-450B-B887-C2D20BD2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74" y="2025865"/>
            <a:ext cx="10174346" cy="9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模型预测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8341E2FD-527F-49CF-994A-CA6D4452E275}"/>
              </a:ext>
            </a:extLst>
          </p:cNvPr>
          <p:cNvSpPr txBox="1">
            <a:spLocks/>
          </p:cNvSpPr>
          <p:nvPr/>
        </p:nvSpPr>
        <p:spPr>
          <a:xfrm>
            <a:off x="6126480" y="1730408"/>
            <a:ext cx="5480783" cy="33971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分别在训练集和测试集上进行模型预测并输出正确率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</a:rPr>
              <a:t>正确率</a:t>
            </a:r>
            <a:r>
              <a:rPr lang="zh-CN" altLang="zh-CN" sz="2400" dirty="0">
                <a:solidFill>
                  <a:schemeClr val="tx1"/>
                </a:solidFill>
              </a:rPr>
              <a:t>是指该模型预测正确的个数与总样本个数的比值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训练集</a:t>
            </a:r>
            <a:r>
              <a:rPr lang="zh-CN" altLang="en-US" sz="2400" dirty="0">
                <a:solidFill>
                  <a:schemeClr val="tx1"/>
                </a:solidFill>
              </a:rPr>
              <a:t>上正确率：</a:t>
            </a:r>
            <a:r>
              <a:rPr lang="en-US" altLang="zh-CN" sz="2400" dirty="0">
                <a:solidFill>
                  <a:schemeClr val="tx1"/>
                </a:solidFill>
              </a:rPr>
              <a:t>98.74%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测试集</a:t>
            </a:r>
            <a:r>
              <a:rPr lang="zh-CN" altLang="en-US" sz="2400" dirty="0">
                <a:solidFill>
                  <a:schemeClr val="tx1"/>
                </a:solidFill>
              </a:rPr>
              <a:t>上正确率：</a:t>
            </a:r>
            <a:r>
              <a:rPr lang="en-US" altLang="zh-CN" sz="2400" dirty="0">
                <a:solidFill>
                  <a:schemeClr val="tx1"/>
                </a:solidFill>
              </a:rPr>
              <a:t>97.50%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EE527-8ED5-424C-98C1-3EEF736E0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49"/>
          <a:stretch/>
        </p:blipFill>
        <p:spPr>
          <a:xfrm>
            <a:off x="1325318" y="1730408"/>
            <a:ext cx="3988087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导出决策树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12/6/2021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FF411E2-F6B1-4E17-B440-6FFF9F7114FA}"/>
              </a:ext>
            </a:extLst>
          </p:cNvPr>
          <p:cNvSpPr txBox="1">
            <a:spLocks/>
          </p:cNvSpPr>
          <p:nvPr/>
        </p:nvSpPr>
        <p:spPr>
          <a:xfrm>
            <a:off x="1273196" y="4457535"/>
            <a:ext cx="10058400" cy="1404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在此之前需要</a:t>
            </a:r>
            <a:r>
              <a:rPr lang="zh-CN" altLang="en-US" b="1" dirty="0">
                <a:solidFill>
                  <a:schemeClr val="tx1"/>
                </a:solidFill>
              </a:rPr>
              <a:t>安装</a:t>
            </a:r>
            <a:r>
              <a:rPr lang="en-US" altLang="zh-CN" b="1" dirty="0" err="1">
                <a:solidFill>
                  <a:schemeClr val="tx1"/>
                </a:solidFill>
              </a:rPr>
              <a:t>graphviz</a:t>
            </a:r>
            <a:r>
              <a:rPr lang="zh-CN" altLang="en-US" b="1" dirty="0">
                <a:solidFill>
                  <a:schemeClr val="tx1"/>
                </a:solidFill>
              </a:rPr>
              <a:t>包：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官网下载地址：</a:t>
            </a:r>
            <a:r>
              <a:rPr lang="en-US" altLang="zh-CN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graphviz</a:t>
            </a:r>
            <a:r>
              <a:rPr lang="zh-CN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官网下载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E50C9B-405D-4F2D-98B5-14306B93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99" y="1880881"/>
            <a:ext cx="8852601" cy="24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3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14634</TotalTime>
  <Words>643</Words>
  <Application>Microsoft Office PowerPoint</Application>
  <PresentationFormat>宽屏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Times New Roman</vt:lpstr>
      <vt:lpstr>Wingdings</vt:lpstr>
      <vt:lpstr>Retrospect</vt:lpstr>
      <vt:lpstr>决策树模型实践</vt:lpstr>
      <vt:lpstr>Jupyter Notebook</vt:lpstr>
      <vt:lpstr>实现决策树案例</vt:lpstr>
      <vt:lpstr>导入决策树模型所需包</vt:lpstr>
      <vt:lpstr>导入并读取数据</vt:lpstr>
      <vt:lpstr>变量设置及划分数据集</vt:lpstr>
      <vt:lpstr>模型训练</vt:lpstr>
      <vt:lpstr>模型预测</vt:lpstr>
      <vt:lpstr>导出决策树</vt:lpstr>
      <vt:lpstr>安装graphviz包</vt:lpstr>
      <vt:lpstr>安装graphviz包</vt:lpstr>
      <vt:lpstr>安装graphviz包</vt:lpstr>
      <vt:lpstr>安装graphviz包</vt:lpstr>
      <vt:lpstr>安装graphviz包</vt:lpstr>
      <vt:lpstr>导出决策树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11</cp:lastModifiedBy>
  <cp:revision>375</cp:revision>
  <dcterms:created xsi:type="dcterms:W3CDTF">2016-12-05T18:51:00Z</dcterms:created>
  <dcterms:modified xsi:type="dcterms:W3CDTF">2021-12-06T15:03:05Z</dcterms:modified>
</cp:coreProperties>
</file>