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446" r:id="rId4"/>
    <p:sldId id="464" r:id="rId6"/>
    <p:sldId id="466" r:id="rId7"/>
    <p:sldId id="467" r:id="rId8"/>
    <p:sldId id="468" r:id="rId9"/>
    <p:sldId id="469" r:id="rId10"/>
    <p:sldId id="471" r:id="rId11"/>
    <p:sldId id="475" r:id="rId12"/>
    <p:sldId id="477" r:id="rId13"/>
    <p:sldId id="478" r:id="rId14"/>
    <p:sldId id="47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0A3D7-F274-493A-BCA4-69F5C6C22F7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7142E-B7DD-49C4-9662-14A85F3094B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6DE2B34-0941-462A-848B-25A0BB2580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04EAAC-6DE4-498D-A845-45B4074EC4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6DE2B34-0941-462A-848B-25A0BB2580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04EAAC-6DE4-498D-A845-45B4074EC4F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6DE2B34-0941-462A-848B-25A0BB2580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04EAAC-6DE4-498D-A845-45B4074EC4F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10" name="矩形 9"/>
          <p:cNvSpPr/>
          <p:nvPr userDrawn="1"/>
        </p:nvSpPr>
        <p:spPr>
          <a:xfrm>
            <a:off x="11084978" y="6595300"/>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6DE2B34-0941-462A-848B-25A0BB2580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04EAAC-6DE4-498D-A845-45B4074EC4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6DE2B34-0941-462A-848B-25A0BB2580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04EAAC-6DE4-498D-A845-45B4074EC4F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6DE2B34-0941-462A-848B-25A0BB2580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04EAAC-6DE4-498D-A845-45B4074EC4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6DE2B34-0941-462A-848B-25A0BB25804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04EAAC-6DE4-498D-A845-45B4074EC4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6DE2B34-0941-462A-848B-25A0BB25804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04EAAC-6DE4-498D-A845-45B4074EC4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DE2B34-0941-462A-848B-25A0BB25804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04EAAC-6DE4-498D-A845-45B4074EC4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6DE2B34-0941-462A-848B-25A0BB2580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04EAAC-6DE4-498D-A845-45B4074EC4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6DE2B34-0941-462A-848B-25A0BB2580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04EAAC-6DE4-498D-A845-45B4074EC4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E2B34-0941-462A-848B-25A0BB25804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4EAAC-6DE4-498D-A845-45B4074EC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194745" y="2133993"/>
            <a:ext cx="9851929" cy="65"/>
          </a:xfrm>
          <a:prstGeom prst="rect">
            <a:avLst/>
          </a:prstGeom>
          <a:noFill/>
        </p:spPr>
        <p:txBody>
          <a:bodyPr wrap="square" rtlCol="0">
            <a:spAutoFit/>
          </a:bodyPr>
          <a:lstStyle/>
          <a:p>
            <a:pPr algn="ctr"/>
            <a:r>
              <a:rPr lang="zh-CN" altLang="en-US" sz="4800" b="1" dirty="0">
                <a:solidFill>
                  <a:srgbClr val="C00000"/>
                </a:solidFill>
              </a:rPr>
              <a:t>强化学习</a:t>
            </a:r>
            <a:r>
              <a:rPr lang="en-US" altLang="zh-CN" sz="4800" b="1" dirty="0">
                <a:solidFill>
                  <a:srgbClr val="C00000"/>
                </a:solidFill>
              </a:rPr>
              <a:t>DP</a:t>
            </a:r>
            <a:r>
              <a:rPr lang="zh-CN" altLang="en-US" sz="4800" b="1" dirty="0">
                <a:solidFill>
                  <a:srgbClr val="C00000"/>
                </a:solidFill>
              </a:rPr>
              <a:t>、</a:t>
            </a:r>
            <a:r>
              <a:rPr lang="en-US" altLang="zh-CN" sz="4800" b="1" dirty="0">
                <a:solidFill>
                  <a:srgbClr val="C00000"/>
                </a:solidFill>
              </a:rPr>
              <a:t>MC</a:t>
            </a:r>
            <a:r>
              <a:rPr lang="zh-CN" altLang="en-US" sz="4800" b="1" dirty="0">
                <a:solidFill>
                  <a:srgbClr val="C00000"/>
                </a:solidFill>
              </a:rPr>
              <a:t>大作业</a:t>
            </a:r>
            <a:endParaRPr lang="zh-CN" altLang="en-US" sz="4800" b="1" dirty="0">
              <a:solidFill>
                <a:srgbClr val="C00000"/>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003396" y="5653804"/>
            <a:ext cx="2185214" cy="461665"/>
          </a:xfrm>
          <a:prstGeom prst="rect">
            <a:avLst/>
          </a:prstGeom>
        </p:spPr>
        <p:txBody>
          <a:bodyPr wrap="none">
            <a:spAutoFit/>
          </a:bodyPr>
          <a:lstStyle/>
          <a:p>
            <a:pPr algn="ctr">
              <a:lnSpc>
                <a:spcPct val="100000"/>
              </a:lnSpc>
            </a:pPr>
            <a:r>
              <a:rPr lang="en-US" altLang="zh-CN"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rPr>
              <a:t>2021</a:t>
            </a:r>
            <a:r>
              <a:rPr lang="zh-CN" altLang="en-US"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rPr>
              <a:t>日</a:t>
            </a:r>
            <a:endParaRPr lang="en-US" altLang="zh-CN"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p:cNvSpPr/>
          <p:nvPr/>
        </p:nvSpPr>
        <p:spPr>
          <a:xfrm>
            <a:off x="2600697" y="3191265"/>
            <a:ext cx="3982984" cy="1304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V="1">
            <a:off x="6578917" y="3191265"/>
            <a:ext cx="2885717" cy="52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图片 11" descr="C:\Users\len\Desktop\7-140129231040534.png"/>
          <p:cNvPicPr/>
          <p:nvPr/>
        </p:nvPicPr>
        <p:blipFill rotWithShape="1">
          <a:blip r:embed="rId1" cstate="email"/>
          <a:srcRect/>
          <a:stretch>
            <a:fillRect/>
          </a:stretch>
        </p:blipFill>
        <p:spPr bwMode="auto">
          <a:xfrm>
            <a:off x="0" y="0"/>
            <a:ext cx="4765813" cy="983898"/>
          </a:xfrm>
          <a:prstGeom prst="rect">
            <a:avLst/>
          </a:prstGeom>
          <a:noFill/>
          <a:ln>
            <a:noFill/>
          </a:ln>
        </p:spPr>
      </p:pic>
      <p:sp>
        <p:nvSpPr>
          <p:cNvPr id="14" name="矩形 13"/>
          <p:cNvSpPr/>
          <p:nvPr/>
        </p:nvSpPr>
        <p:spPr>
          <a:xfrm>
            <a:off x="2382906" y="3640338"/>
            <a:ext cx="7105650" cy="521970"/>
          </a:xfrm>
          <a:prstGeom prst="rect">
            <a:avLst/>
          </a:prstGeom>
        </p:spPr>
        <p:txBody>
          <a:bodyPr wrap="square">
            <a:spAutoFit/>
          </a:bodyPr>
          <a:lstStyle/>
          <a:p>
            <a:pPr algn="ctr">
              <a:lnSpc>
                <a:spcPct val="100000"/>
              </a:lnSpc>
            </a:pPr>
            <a:r>
              <a:rPr lang="zh-CN" altLang="en-US" sz="2800" b="1" dirty="0">
                <a:solidFill>
                  <a:srgbClr val="333399"/>
                </a:solidFill>
                <a:latin typeface="微软雅黑" panose="020B0503020204020204" pitchFamily="34" charset="-122"/>
                <a:ea typeface="微软雅黑" panose="020B0503020204020204" pitchFamily="34" charset="-122"/>
              </a:rPr>
              <a:t>分享人：</a:t>
            </a:r>
            <a:r>
              <a:rPr lang="en-US" altLang="zh-CN" sz="2800" b="1" dirty="0">
                <a:solidFill>
                  <a:srgbClr val="333399"/>
                </a:solidFill>
                <a:latin typeface="微软雅黑" panose="020B0503020204020204" pitchFamily="34" charset="-122"/>
                <a:ea typeface="微软雅黑" panose="020B0503020204020204" pitchFamily="34" charset="-122"/>
              </a:rPr>
              <a:t>Aries</a:t>
            </a:r>
            <a:endParaRPr lang="en-US" altLang="zh-CN" sz="2800" b="1" dirty="0">
              <a:solidFill>
                <a:srgbClr val="3333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蒙特卡罗</a:t>
            </a:r>
            <a:r>
              <a:rPr lang="en-US" altLang="zh-CN" sz="2800" dirty="0">
                <a:latin typeface="微软雅黑" panose="020B0503020204020204" pitchFamily="34" charset="-122"/>
              </a:rPr>
              <a:t>(</a:t>
            </a:r>
            <a:r>
              <a:rPr lang="en-US" altLang="zh-CN" sz="2800" b="0" i="0" dirty="0">
                <a:solidFill>
                  <a:srgbClr val="000000"/>
                </a:solidFill>
                <a:effectLst/>
                <a:latin typeface="Verdana" panose="020B0604030504040204" pitchFamily="34" charset="0"/>
              </a:rPr>
              <a:t>Monte-Carlo</a:t>
            </a:r>
            <a:r>
              <a:rPr lang="en-US" altLang="zh-CN" sz="2800" dirty="0">
                <a:solidFill>
                  <a:srgbClr val="000000"/>
                </a:solidFill>
                <a:latin typeface="Verdana" panose="020B0604030504040204" pitchFamily="34" charset="0"/>
              </a:rPr>
              <a:t>,</a:t>
            </a:r>
            <a:r>
              <a:rPr lang="zh-CN" altLang="en-US" sz="2800" dirty="0">
                <a:solidFill>
                  <a:srgbClr val="000000"/>
                </a:solidFill>
                <a:latin typeface="Verdana" panose="020B0604030504040204" pitchFamily="34" charset="0"/>
              </a:rPr>
              <a:t> </a:t>
            </a:r>
            <a:r>
              <a:rPr lang="en-US" altLang="zh-CN" sz="2800" b="0" i="0" dirty="0">
                <a:solidFill>
                  <a:srgbClr val="000000"/>
                </a:solidFill>
                <a:effectLst/>
                <a:latin typeface="Verdana" panose="020B0604030504040204" pitchFamily="34" charset="0"/>
              </a:rPr>
              <a:t>MC)</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7" name="矩形 3"/>
          <p:cNvSpPr>
            <a:spLocks noChangeArrowheads="1"/>
          </p:cNvSpPr>
          <p:nvPr/>
        </p:nvSpPr>
        <p:spPr bwMode="auto">
          <a:xfrm>
            <a:off x="476809" y="943243"/>
            <a:ext cx="11155643" cy="576568"/>
          </a:xfrm>
          <a:prstGeom prst="rect">
            <a:avLst/>
          </a:prstGeom>
          <a:solidFill>
            <a:schemeClr val="accent1">
              <a:lumMod val="20000"/>
              <a:lumOff val="80000"/>
            </a:schemeClr>
          </a:solidFill>
          <a:ln>
            <a:noFill/>
          </a:ln>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en-US" altLang="zh-CN" sz="2400" b="1" spc="200" dirty="0">
                <a:solidFill>
                  <a:srgbClr val="C00000"/>
                </a:solidFill>
                <a:latin typeface="微软雅黑" panose="020B0503020204020204" pitchFamily="34" charset="-122"/>
                <a:ea typeface="微软雅黑" panose="020B0503020204020204" pitchFamily="34" charset="-122"/>
              </a:rPr>
              <a:t>MC</a:t>
            </a:r>
            <a:r>
              <a:rPr kumimoji="1" lang="zh-CN" altLang="en-US" sz="2400" b="1" spc="200" dirty="0">
                <a:solidFill>
                  <a:srgbClr val="C00000"/>
                </a:solidFill>
                <a:latin typeface="微软雅黑" panose="020B0503020204020204" pitchFamily="34" charset="-122"/>
                <a:ea typeface="微软雅黑" panose="020B0503020204020204" pitchFamily="34" charset="-122"/>
              </a:rPr>
              <a:t>流程</a:t>
            </a:r>
            <a:endParaRPr kumimoji="1" lang="zh-CN" altLang="en-US" sz="2400" b="1" spc="200" dirty="0">
              <a:solidFill>
                <a:srgbClr val="C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74464" y="1652169"/>
            <a:ext cx="7235301" cy="4927034"/>
          </a:xfrm>
          <a:prstGeom prst="rect">
            <a:avLst/>
          </a:prstGeom>
          <a:ln w="38100" cap="sq">
            <a:solidFill>
              <a:schemeClr val="accent1">
                <a:lumMod val="20000"/>
                <a:lumOff val="80000"/>
              </a:schemeClr>
            </a:solidFill>
            <a:prstDash val="solid"/>
            <a:miter lim="800000"/>
            <a:headEnd/>
            <a:tailEnd/>
          </a:ln>
          <a:effectLst>
            <a:outerShdw blurRad="50800" dist="38100" dir="2700000" algn="tl" rotWithShape="0">
              <a:srgbClr val="000000">
                <a:alpha val="43000"/>
              </a:srgbClr>
            </a:outerShdw>
          </a:effectLst>
        </p:spPr>
      </p:pic>
      <p:pic>
        <p:nvPicPr>
          <p:cNvPr id="8" name="图片 7"/>
          <p:cNvPicPr>
            <a:picLocks noChangeAspect="1"/>
          </p:cNvPicPr>
          <p:nvPr/>
        </p:nvPicPr>
        <p:blipFill>
          <a:blip r:embed="rId2"/>
          <a:stretch>
            <a:fillRect/>
          </a:stretch>
        </p:blipFill>
        <p:spPr>
          <a:xfrm>
            <a:off x="8307049" y="1968702"/>
            <a:ext cx="2751058" cy="754445"/>
          </a:xfrm>
          <a:prstGeom prst="rect">
            <a:avLst/>
          </a:prstGeom>
          <a:ln w="38100" cap="sq">
            <a:solidFill>
              <a:schemeClr val="accent1">
                <a:lumMod val="20000"/>
                <a:lumOff val="80000"/>
              </a:schemeClr>
            </a:solidFill>
            <a:prstDash val="solid"/>
            <a:miter lim="800000"/>
            <a:headEnd/>
            <a:tailEnd/>
          </a:ln>
          <a:effectLst>
            <a:outerShdw blurRad="50800" dist="38100" dir="2700000" algn="tl" rotWithShape="0">
              <a:srgbClr val="000000">
                <a:alpha val="43000"/>
              </a:srgbClr>
            </a:outerShdw>
          </a:effectLst>
        </p:spPr>
      </p:pic>
      <p:cxnSp>
        <p:nvCxnSpPr>
          <p:cNvPr id="12" name="直接箭头连接符 11"/>
          <p:cNvCxnSpPr/>
          <p:nvPr/>
        </p:nvCxnSpPr>
        <p:spPr>
          <a:xfrm>
            <a:off x="5415300" y="1968702"/>
            <a:ext cx="2594279" cy="228595"/>
          </a:xfrm>
          <a:prstGeom prst="straightConnector1">
            <a:avLst/>
          </a:prstGeom>
          <a:ln w="38100">
            <a:solidFill>
              <a:srgbClr val="FF0000"/>
            </a:solidFill>
            <a:prstDash val="sysDash"/>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蒙特卡罗</a:t>
            </a:r>
            <a:r>
              <a:rPr lang="en-US" altLang="zh-CN" sz="2800" dirty="0">
                <a:latin typeface="微软雅黑" panose="020B0503020204020204" pitchFamily="34" charset="-122"/>
              </a:rPr>
              <a:t>(</a:t>
            </a:r>
            <a:r>
              <a:rPr lang="en-US" altLang="zh-CN" sz="2800" b="0" i="0" dirty="0">
                <a:solidFill>
                  <a:srgbClr val="000000"/>
                </a:solidFill>
                <a:effectLst/>
                <a:latin typeface="Verdana" panose="020B0604030504040204" pitchFamily="34" charset="0"/>
              </a:rPr>
              <a:t>Monte-Carlo</a:t>
            </a:r>
            <a:r>
              <a:rPr lang="en-US" altLang="zh-CN" sz="2800" dirty="0">
                <a:solidFill>
                  <a:srgbClr val="000000"/>
                </a:solidFill>
                <a:latin typeface="Verdana" panose="020B0604030504040204" pitchFamily="34" charset="0"/>
              </a:rPr>
              <a:t>,</a:t>
            </a:r>
            <a:r>
              <a:rPr lang="zh-CN" altLang="en-US" sz="2800" dirty="0">
                <a:solidFill>
                  <a:srgbClr val="000000"/>
                </a:solidFill>
                <a:latin typeface="Verdana" panose="020B0604030504040204" pitchFamily="34" charset="0"/>
              </a:rPr>
              <a:t> </a:t>
            </a:r>
            <a:r>
              <a:rPr lang="en-US" altLang="zh-CN" sz="2800" b="0" i="0" dirty="0">
                <a:solidFill>
                  <a:srgbClr val="000000"/>
                </a:solidFill>
                <a:effectLst/>
                <a:latin typeface="Verdana" panose="020B0604030504040204" pitchFamily="34" charset="0"/>
              </a:rPr>
              <a:t>MC)</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7" name="矩形 3"/>
          <p:cNvSpPr>
            <a:spLocks noChangeArrowheads="1"/>
          </p:cNvSpPr>
          <p:nvPr/>
        </p:nvSpPr>
        <p:spPr bwMode="auto">
          <a:xfrm>
            <a:off x="476809" y="943243"/>
            <a:ext cx="11155643" cy="576568"/>
          </a:xfrm>
          <a:prstGeom prst="rect">
            <a:avLst/>
          </a:prstGeom>
          <a:solidFill>
            <a:schemeClr val="accent1">
              <a:lumMod val="20000"/>
              <a:lumOff val="80000"/>
            </a:schemeClr>
          </a:solidFill>
          <a:ln>
            <a:noFill/>
          </a:ln>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en-US" altLang="zh-CN" sz="2400" b="1" spc="200" dirty="0">
                <a:solidFill>
                  <a:srgbClr val="C00000"/>
                </a:solidFill>
                <a:latin typeface="微软雅黑" panose="020B0503020204020204" pitchFamily="34" charset="-122"/>
                <a:ea typeface="微软雅黑" panose="020B0503020204020204" pitchFamily="34" charset="-122"/>
              </a:rPr>
              <a:t>episode</a:t>
            </a:r>
            <a:r>
              <a:rPr kumimoji="1" lang="zh-CN" altLang="en-US" sz="2400" b="1" spc="200" dirty="0">
                <a:solidFill>
                  <a:srgbClr val="C00000"/>
                </a:solidFill>
                <a:latin typeface="微软雅黑" panose="020B0503020204020204" pitchFamily="34" charset="-122"/>
                <a:ea typeface="微软雅黑" panose="020B0503020204020204" pitchFamily="34" charset="-122"/>
              </a:rPr>
              <a:t>采样</a:t>
            </a:r>
            <a:endParaRPr kumimoji="1" lang="zh-CN" altLang="en-US" sz="2400" b="1" spc="200" dirty="0">
              <a:solidFill>
                <a:srgbClr val="C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95324" y="1693112"/>
            <a:ext cx="6576630" cy="4877223"/>
          </a:xfrm>
          <a:prstGeom prst="rect">
            <a:avLst/>
          </a:prstGeom>
          <a:ln w="38100" cap="sq">
            <a:solidFill>
              <a:schemeClr val="accent1">
                <a:lumMod val="20000"/>
                <a:lumOff val="80000"/>
              </a:schemeClr>
            </a:solidFill>
            <a:prstDash val="solid"/>
            <a:miter lim="800000"/>
            <a:headEnd/>
            <a:tailEnd/>
          </a:ln>
          <a:effectLst>
            <a:outerShdw blurRad="50800" dist="38100" dir="2700000" algn="tl" rotWithShape="0">
              <a:srgbClr val="000000">
                <a:alpha val="43000"/>
              </a:srgbClr>
            </a:outerShdw>
          </a:effectLst>
        </p:spPr>
      </p:pic>
      <p:cxnSp>
        <p:nvCxnSpPr>
          <p:cNvPr id="9" name="直接箭头连接符 8"/>
          <p:cNvCxnSpPr/>
          <p:nvPr/>
        </p:nvCxnSpPr>
        <p:spPr>
          <a:xfrm flipV="1">
            <a:off x="5566221" y="2361460"/>
            <a:ext cx="1953165" cy="969885"/>
          </a:xfrm>
          <a:prstGeom prst="straightConnector1">
            <a:avLst/>
          </a:prstGeom>
          <a:ln w="38100">
            <a:solidFill>
              <a:srgbClr val="FF0000"/>
            </a:solidFill>
            <a:prstDash val="sysDash"/>
            <a:tailEnd type="triangle"/>
          </a:ln>
        </p:spPr>
        <p:style>
          <a:lnRef idx="1">
            <a:schemeClr val="accent6"/>
          </a:lnRef>
          <a:fillRef idx="0">
            <a:schemeClr val="accent6"/>
          </a:fillRef>
          <a:effectRef idx="0">
            <a:schemeClr val="accent6"/>
          </a:effectRef>
          <a:fontRef idx="minor">
            <a:schemeClr val="tx1"/>
          </a:fontRef>
        </p:style>
      </p:cxnSp>
      <p:pic>
        <p:nvPicPr>
          <p:cNvPr id="7" name="图片 6"/>
          <p:cNvPicPr>
            <a:picLocks noChangeAspect="1"/>
          </p:cNvPicPr>
          <p:nvPr/>
        </p:nvPicPr>
        <p:blipFill>
          <a:blip r:embed="rId2"/>
          <a:stretch>
            <a:fillRect/>
          </a:stretch>
        </p:blipFill>
        <p:spPr>
          <a:xfrm>
            <a:off x="7673074" y="1652169"/>
            <a:ext cx="3823601" cy="2223024"/>
          </a:xfrm>
          <a:prstGeom prst="rect">
            <a:avLst/>
          </a:prstGeom>
          <a:ln w="38100" cap="sq">
            <a:solidFill>
              <a:schemeClr val="accent1">
                <a:lumMod val="20000"/>
                <a:lumOff val="80000"/>
              </a:schemeClr>
            </a:solidFill>
            <a:prstDash val="solid"/>
            <a:miter lim="800000"/>
            <a:headEnd/>
            <a:tailEnd/>
          </a:ln>
          <a:effectLst>
            <a:outerShdw blurRad="50800" dist="38100" dir="2700000" algn="tl" rotWithShape="0">
              <a:srgbClr val="000000">
                <a:alpha val="43000"/>
              </a:srgbClr>
            </a:outerShdw>
          </a:effectLst>
        </p:spPr>
      </p:pic>
      <p:pic>
        <p:nvPicPr>
          <p:cNvPr id="14" name="图片 13"/>
          <p:cNvPicPr>
            <a:picLocks noChangeAspect="1"/>
          </p:cNvPicPr>
          <p:nvPr/>
        </p:nvPicPr>
        <p:blipFill>
          <a:blip r:embed="rId3"/>
          <a:stretch>
            <a:fillRect/>
          </a:stretch>
        </p:blipFill>
        <p:spPr>
          <a:xfrm>
            <a:off x="7673074" y="4160721"/>
            <a:ext cx="3823601" cy="2035894"/>
          </a:xfrm>
          <a:prstGeom prst="rect">
            <a:avLst/>
          </a:prstGeom>
          <a:ln w="38100" cap="sq">
            <a:solidFill>
              <a:schemeClr val="accent1">
                <a:lumMod val="20000"/>
                <a:lumOff val="80000"/>
              </a:schemeClr>
            </a:solidFill>
            <a:prstDash val="solid"/>
            <a:miter lim="800000"/>
            <a:headEnd/>
            <a:tailEnd/>
          </a:ln>
          <a:effectLst>
            <a:outerShdw blurRad="50800" dist="38100" dir="2700000" algn="tl" rotWithShape="0">
              <a:srgbClr val="000000">
                <a:alpha val="43000"/>
              </a:srgbClr>
            </a:outerShdw>
          </a:effectLst>
        </p:spPr>
      </p:pic>
      <p:cxnSp>
        <p:nvCxnSpPr>
          <p:cNvPr id="16" name="直接箭头连接符 15"/>
          <p:cNvCxnSpPr/>
          <p:nvPr/>
        </p:nvCxnSpPr>
        <p:spPr>
          <a:xfrm>
            <a:off x="6862439" y="5164888"/>
            <a:ext cx="810635" cy="217031"/>
          </a:xfrm>
          <a:prstGeom prst="straightConnector1">
            <a:avLst/>
          </a:prstGeom>
          <a:ln w="38100">
            <a:solidFill>
              <a:srgbClr val="FF0000"/>
            </a:solidFill>
            <a:prstDash val="sysDash"/>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蒙特卡罗</a:t>
            </a:r>
            <a:r>
              <a:rPr lang="en-US" altLang="zh-CN" sz="2800" dirty="0">
                <a:latin typeface="微软雅黑" panose="020B0503020204020204" pitchFamily="34" charset="-122"/>
              </a:rPr>
              <a:t>(</a:t>
            </a:r>
            <a:r>
              <a:rPr lang="en-US" altLang="zh-CN" sz="2800" b="0" i="0" dirty="0">
                <a:solidFill>
                  <a:srgbClr val="000000"/>
                </a:solidFill>
                <a:effectLst/>
                <a:latin typeface="Verdana" panose="020B0604030504040204" pitchFamily="34" charset="0"/>
              </a:rPr>
              <a:t>Monte-Carlo</a:t>
            </a:r>
            <a:r>
              <a:rPr lang="en-US" altLang="zh-CN" sz="2800" dirty="0">
                <a:solidFill>
                  <a:srgbClr val="000000"/>
                </a:solidFill>
                <a:latin typeface="Verdana" panose="020B0604030504040204" pitchFamily="34" charset="0"/>
              </a:rPr>
              <a:t>,</a:t>
            </a:r>
            <a:r>
              <a:rPr lang="zh-CN" altLang="en-US" sz="2800" dirty="0">
                <a:solidFill>
                  <a:srgbClr val="000000"/>
                </a:solidFill>
                <a:latin typeface="Verdana" panose="020B0604030504040204" pitchFamily="34" charset="0"/>
              </a:rPr>
              <a:t> </a:t>
            </a:r>
            <a:r>
              <a:rPr lang="en-US" altLang="zh-CN" sz="2800" b="0" i="0" dirty="0">
                <a:solidFill>
                  <a:srgbClr val="000000"/>
                </a:solidFill>
                <a:effectLst/>
                <a:latin typeface="Verdana" panose="020B0604030504040204" pitchFamily="34" charset="0"/>
              </a:rPr>
              <a:t>MC)</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7" name="矩形 3"/>
          <p:cNvSpPr>
            <a:spLocks noChangeArrowheads="1"/>
          </p:cNvSpPr>
          <p:nvPr/>
        </p:nvSpPr>
        <p:spPr bwMode="auto">
          <a:xfrm>
            <a:off x="476809" y="943243"/>
            <a:ext cx="11155643" cy="576568"/>
          </a:xfrm>
          <a:prstGeom prst="rect">
            <a:avLst/>
          </a:prstGeom>
          <a:solidFill>
            <a:schemeClr val="accent1">
              <a:lumMod val="20000"/>
              <a:lumOff val="80000"/>
            </a:schemeClr>
          </a:solidFill>
          <a:ln>
            <a:noFill/>
          </a:ln>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400" b="1" spc="200" dirty="0">
                <a:solidFill>
                  <a:srgbClr val="C00000"/>
                </a:solidFill>
                <a:latin typeface="微软雅黑" panose="020B0503020204020204" pitchFamily="34" charset="-122"/>
                <a:ea typeface="微软雅黑" panose="020B0503020204020204" pitchFamily="34" charset="-122"/>
              </a:rPr>
              <a:t>状态</a:t>
            </a:r>
            <a:r>
              <a:rPr kumimoji="1" lang="en-US" altLang="zh-CN" sz="2400" b="1" spc="200" dirty="0">
                <a:solidFill>
                  <a:srgbClr val="C00000"/>
                </a:solidFill>
                <a:latin typeface="微软雅黑" panose="020B0503020204020204" pitchFamily="34" charset="-122"/>
                <a:ea typeface="微软雅黑" panose="020B0503020204020204" pitchFamily="34" charset="-122"/>
              </a:rPr>
              <a:t>-</a:t>
            </a:r>
            <a:r>
              <a:rPr kumimoji="1" lang="zh-CN" altLang="en-US" sz="2400" b="1" spc="200" dirty="0">
                <a:solidFill>
                  <a:srgbClr val="C00000"/>
                </a:solidFill>
                <a:latin typeface="微软雅黑" panose="020B0503020204020204" pitchFamily="34" charset="-122"/>
                <a:ea typeface="微软雅黑" panose="020B0503020204020204" pitchFamily="34" charset="-122"/>
              </a:rPr>
              <a:t>动作值函数估计</a:t>
            </a:r>
            <a:endParaRPr kumimoji="1" lang="zh-CN" altLang="en-US" sz="2400" b="1" spc="200" dirty="0">
              <a:solidFill>
                <a:srgbClr val="C0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131217" y="1813853"/>
            <a:ext cx="9350550" cy="4366638"/>
          </a:xfrm>
          <a:prstGeom prst="rect">
            <a:avLst/>
          </a:prstGeom>
          <a:ln w="38100" cap="sq">
            <a:solidFill>
              <a:schemeClr val="accent1">
                <a:lumMod val="20000"/>
                <a:lumOff val="80000"/>
              </a:schemeClr>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2"/>
          <a:stretch>
            <a:fillRect/>
          </a:stretch>
        </p:blipFill>
        <p:spPr>
          <a:xfrm>
            <a:off x="6054630" y="3002243"/>
            <a:ext cx="3917019" cy="426757"/>
          </a:xfrm>
          <a:prstGeom prst="rect">
            <a:avLst/>
          </a:prstGeom>
        </p:spPr>
      </p:pic>
      <p:cxnSp>
        <p:nvCxnSpPr>
          <p:cNvPr id="13" name="直接箭头连接符 12"/>
          <p:cNvCxnSpPr/>
          <p:nvPr/>
        </p:nvCxnSpPr>
        <p:spPr>
          <a:xfrm flipV="1">
            <a:off x="4900454" y="3429000"/>
            <a:ext cx="1154176" cy="484943"/>
          </a:xfrm>
          <a:prstGeom prst="straightConnector1">
            <a:avLst/>
          </a:prstGeom>
          <a:ln w="38100">
            <a:solidFill>
              <a:srgbClr val="FF0000"/>
            </a:solidFill>
            <a:prstDash val="sysDash"/>
            <a:tailEnd type="triangle"/>
          </a:ln>
        </p:spPr>
        <p:style>
          <a:lnRef idx="1">
            <a:schemeClr val="accent6"/>
          </a:lnRef>
          <a:fillRef idx="0">
            <a:schemeClr val="accent6"/>
          </a:fillRef>
          <a:effectRef idx="0">
            <a:schemeClr val="accent6"/>
          </a:effectRef>
          <a:fontRef idx="minor">
            <a:schemeClr val="tx1"/>
          </a:fontRef>
        </p:style>
      </p:cxnSp>
      <p:pic>
        <p:nvPicPr>
          <p:cNvPr id="12" name="图片 11"/>
          <p:cNvPicPr>
            <a:picLocks noChangeAspect="1"/>
          </p:cNvPicPr>
          <p:nvPr/>
        </p:nvPicPr>
        <p:blipFill>
          <a:blip r:embed="rId3"/>
          <a:stretch>
            <a:fillRect/>
          </a:stretch>
        </p:blipFill>
        <p:spPr>
          <a:xfrm>
            <a:off x="5906552" y="4369718"/>
            <a:ext cx="4427604" cy="495343"/>
          </a:xfrm>
          <a:prstGeom prst="rect">
            <a:avLst/>
          </a:prstGeom>
        </p:spPr>
      </p:pic>
      <p:cxnSp>
        <p:nvCxnSpPr>
          <p:cNvPr id="18" name="直接箭头连接符 17"/>
          <p:cNvCxnSpPr/>
          <p:nvPr/>
        </p:nvCxnSpPr>
        <p:spPr>
          <a:xfrm flipV="1">
            <a:off x="9118826" y="4767309"/>
            <a:ext cx="424669" cy="523004"/>
          </a:xfrm>
          <a:prstGeom prst="straightConnector1">
            <a:avLst/>
          </a:prstGeom>
          <a:ln w="38100">
            <a:solidFill>
              <a:srgbClr val="FF0000"/>
            </a:solidFill>
            <a:prstDash val="sysDash"/>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1"/>
          <a:stretch>
            <a:fillRect/>
          </a:stretch>
        </p:blipFill>
        <p:spPr>
          <a:xfrm>
            <a:off x="5201042" y="1650192"/>
            <a:ext cx="2776977" cy="634112"/>
          </a:xfrm>
          <a:prstGeom prst="rect">
            <a:avLst/>
          </a:prstGeom>
        </p:spPr>
      </p:pic>
      <p:pic>
        <p:nvPicPr>
          <p:cNvPr id="37" name="图片 36"/>
          <p:cNvPicPr>
            <a:picLocks noChangeAspect="1"/>
          </p:cNvPicPr>
          <p:nvPr/>
        </p:nvPicPr>
        <p:blipFill>
          <a:blip r:embed="rId2"/>
          <a:stretch>
            <a:fillRect/>
          </a:stretch>
        </p:blipFill>
        <p:spPr>
          <a:xfrm>
            <a:off x="2297570" y="1683776"/>
            <a:ext cx="2903473" cy="600528"/>
          </a:xfrm>
          <a:prstGeom prst="rect">
            <a:avLst/>
          </a:prstGeom>
        </p:spPr>
      </p:pic>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动态规划</a:t>
            </a:r>
            <a:r>
              <a:rPr lang="en-US" altLang="zh-CN" sz="2800" dirty="0">
                <a:latin typeface="微软雅黑" panose="020B0503020204020204" pitchFamily="34" charset="-122"/>
              </a:rPr>
              <a:t>(</a:t>
            </a:r>
            <a:r>
              <a:rPr lang="en-US" altLang="zh-CN" sz="2800" b="0" i="0" dirty="0">
                <a:solidFill>
                  <a:srgbClr val="000000"/>
                </a:solidFill>
                <a:effectLst/>
                <a:latin typeface="Verdana" panose="020B0604030504040204" pitchFamily="34" charset="0"/>
              </a:rPr>
              <a:t>Dynamic Programming)</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7" name="矩形 3">
                <a:extLst>
                  <a:ext uri="{FF2B5EF4-FFF2-40B4-BE49-F238E27FC236}">
                    <ele attr="{6E621A8D-D149-4103-8328-DE86C9BD21E3}"/>
                  </a:ext>
                </a:extLst>
              </p:cNvPr>
              <p:cNvSpPr>
                <a:spLocks noChangeArrowheads="1"/>
              </p:cNvSpPr>
              <p:nvPr/>
            </p:nvSpPr>
            <p:spPr bwMode="auto">
              <a:xfrm>
                <a:off x="476809" y="936541"/>
                <a:ext cx="11155643" cy="589970"/>
              </a:xfrm>
              <a:prstGeom prst="rect">
                <a:avLst/>
              </a:prstGeom>
              <a:solidFill>
                <a:schemeClr val="accent1">
                  <a:lumMod val="20000"/>
                  <a:lumOff val="80000"/>
                </a:schemeClr>
              </a:solidFill>
              <a:ln>
                <a:noFill/>
              </a:ln>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en-US" altLang="zh-CN" sz="2400" b="1" spc="200" dirty="0">
                    <a:solidFill>
                      <a:srgbClr val="C00000"/>
                    </a:solidFill>
                    <a:latin typeface="微软雅黑" panose="020B0503020204020204" pitchFamily="34" charset="-122"/>
                    <a:ea typeface="微软雅黑" panose="020B0503020204020204" pitchFamily="34" charset="-122"/>
                  </a:rPr>
                  <a:t>DP</a:t>
                </a:r>
                <a:r>
                  <a:rPr kumimoji="1" lang="zh-CN" altLang="en-US" sz="2400" b="1" spc="200" dirty="0">
                    <a:solidFill>
                      <a:srgbClr val="C00000"/>
                    </a:solidFill>
                    <a:latin typeface="微软雅黑" panose="020B0503020204020204" pitchFamily="34" charset="-122"/>
                    <a:ea typeface="微软雅黑" panose="020B0503020204020204" pitchFamily="34" charset="-122"/>
                  </a:rPr>
                  <a:t>思想：用来</a:t>
                </a:r>
                <a14:m>
                  <m:oMath xmlns:m="http://schemas.openxmlformats.org/officeDocument/2006/math">
                    <m:sSup>
                      <m:sSupPr>
                        <m:ctrlPr>
                          <a:rPr kumimoji="1" lang="zh-CN" altLang="en-US" sz="2400" b="1" spc="200" dirty="0">
                            <a:solidFill>
                              <a:srgbClr val="C00000"/>
                            </a:solidFill>
                            <a:latin typeface="微软雅黑" panose="020B0503020204020204" pitchFamily="34" charset="-122"/>
                            <a:ea typeface="微软雅黑" panose="020B0503020204020204" pitchFamily="34" charset="-122"/>
                          </a:rPr>
                        </m:ctrlPr>
                      </m:sSupPr>
                      <m:e>
                        <m:r>
                          <a:rPr kumimoji="1" lang="zh-CN" altLang="en-US" sz="2400" b="1" spc="200" dirty="0">
                            <a:solidFill>
                              <a:srgbClr val="C00000"/>
                            </a:solidFill>
                            <a:latin typeface="微软雅黑" panose="020B0503020204020204" pitchFamily="34" charset="-122"/>
                            <a:ea typeface="微软雅黑" panose="020B0503020204020204" pitchFamily="34" charset="-122"/>
                          </a:rPr>
                          <m:t>𝑣</m:t>
                        </m:r>
                      </m:e>
                      <m:sup>
                        <m:r>
                          <a:rPr kumimoji="1" lang="zh-CN" altLang="en-US" sz="2400" b="1" spc="200" dirty="0">
                            <a:solidFill>
                              <a:srgbClr val="C00000"/>
                            </a:solidFill>
                            <a:latin typeface="微软雅黑" panose="020B0503020204020204" pitchFamily="34" charset="-122"/>
                            <a:ea typeface="微软雅黑" panose="020B0503020204020204" pitchFamily="34" charset="-122"/>
                          </a:rPr>
                          <m:t>∗</m:t>
                        </m:r>
                      </m:sup>
                    </m:sSup>
                  </m:oMath>
                </a14:m>
                <a:r>
                  <a:rPr kumimoji="1" lang="zh-CN" altLang="en-US" sz="2400" b="1" spc="200" dirty="0">
                    <a:solidFill>
                      <a:srgbClr val="C00000"/>
                    </a:solidFill>
                    <a:latin typeface="微软雅黑" panose="020B0503020204020204" pitchFamily="34" charset="-122"/>
                    <a:ea typeface="微软雅黑" panose="020B0503020204020204" pitchFamily="34" charset="-122"/>
                  </a:rPr>
                  <a:t>和</a:t>
                </a:r>
                <a14:m>
                  <m:oMath xmlns:m="http://schemas.openxmlformats.org/officeDocument/2006/math">
                    <m:sSup>
                      <m:sSupPr>
                        <m:ctrlPr>
                          <a:rPr kumimoji="1" lang="zh-CN" altLang="en-US" sz="2400" b="1" spc="200" dirty="0">
                            <a:solidFill>
                              <a:srgbClr val="C00000"/>
                            </a:solidFill>
                            <a:latin typeface="微软雅黑" panose="020B0503020204020204" pitchFamily="34" charset="-122"/>
                            <a:ea typeface="微软雅黑" panose="020B0503020204020204" pitchFamily="34" charset="-122"/>
                          </a:rPr>
                        </m:ctrlPr>
                      </m:sSupPr>
                      <m:e>
                        <m:r>
                          <a:rPr kumimoji="1" lang="zh-CN" altLang="en-US" sz="2400" b="1" spc="200" dirty="0">
                            <a:solidFill>
                              <a:srgbClr val="C00000"/>
                            </a:solidFill>
                            <a:latin typeface="微软雅黑" panose="020B0503020204020204" pitchFamily="34" charset="-122"/>
                            <a:ea typeface="微软雅黑" panose="020B0503020204020204" pitchFamily="34" charset="-122"/>
                          </a:rPr>
                          <m:t>𝑞</m:t>
                        </m:r>
                      </m:e>
                      <m:sup>
                        <m:r>
                          <a:rPr kumimoji="1" lang="zh-CN" altLang="en-US" sz="2400" b="1" spc="200" dirty="0">
                            <a:solidFill>
                              <a:srgbClr val="C00000"/>
                            </a:solidFill>
                            <a:latin typeface="微软雅黑" panose="020B0503020204020204" pitchFamily="34" charset="-122"/>
                            <a:ea typeface="微软雅黑" panose="020B0503020204020204" pitchFamily="34" charset="-122"/>
                          </a:rPr>
                          <m:t>∗</m:t>
                        </m:r>
                      </m:sup>
                    </m:sSup>
                  </m:oMath>
                </a14:m>
                <a:r>
                  <a:rPr kumimoji="1" lang="zh-CN" altLang="en-US" sz="2400" b="1" spc="200" dirty="0">
                    <a:solidFill>
                      <a:srgbClr val="C00000"/>
                    </a:solidFill>
                    <a:latin typeface="微软雅黑" panose="020B0503020204020204" pitchFamily="34" charset="-122"/>
                    <a:ea typeface="微软雅黑" panose="020B0503020204020204" pitchFamily="34" charset="-122"/>
                  </a:rPr>
                  <a:t>构建对最优策略</a:t>
                </a:r>
                <a14:m>
                  <m:oMath xmlns:m="http://schemas.openxmlformats.org/officeDocument/2006/math">
                    <m:sSup>
                      <m:sSupPr>
                        <m:ctrlPr>
                          <a:rPr kumimoji="1" lang="zh-CN" altLang="en-US" sz="2400" b="1" spc="200">
                            <a:solidFill>
                              <a:srgbClr val="C00000"/>
                            </a:solidFill>
                            <a:latin typeface="微软雅黑" panose="020B0503020204020204" pitchFamily="34" charset="-122"/>
                            <a:ea typeface="微软雅黑" panose="020B0503020204020204" pitchFamily="34" charset="-122"/>
                          </a:rPr>
                        </m:ctrlPr>
                      </m:sSupPr>
                      <m:e>
                        <m:r>
                          <a:rPr kumimoji="1" lang="zh-CN" altLang="en-US" sz="2400" b="1" spc="200">
                            <a:solidFill>
                              <a:srgbClr val="C00000"/>
                            </a:solidFill>
                            <a:latin typeface="微软雅黑" panose="020B0503020204020204" pitchFamily="34" charset="-122"/>
                            <a:ea typeface="微软雅黑" panose="020B0503020204020204" pitchFamily="34" charset="-122"/>
                          </a:rPr>
                          <m:t>𝜋</m:t>
                        </m:r>
                      </m:e>
                      <m:sup>
                        <m:r>
                          <a:rPr kumimoji="1" lang="zh-CN" altLang="en-US" sz="2400" b="1" spc="200">
                            <a:solidFill>
                              <a:srgbClr val="C00000"/>
                            </a:solidFill>
                            <a:latin typeface="微软雅黑" panose="020B0503020204020204" pitchFamily="34" charset="-122"/>
                            <a:ea typeface="微软雅黑" panose="020B0503020204020204" pitchFamily="34" charset="-122"/>
                          </a:rPr>
                          <m:t>∗</m:t>
                        </m:r>
                      </m:sup>
                    </m:sSup>
                  </m:oMath>
                </a14:m>
                <a:r>
                  <a:rPr kumimoji="1" lang="zh-CN" altLang="en-US" sz="2400" b="1" spc="200" dirty="0">
                    <a:solidFill>
                      <a:srgbClr val="C00000"/>
                    </a:solidFill>
                    <a:latin typeface="微软雅黑" panose="020B0503020204020204" pitchFamily="34" charset="-122"/>
                    <a:ea typeface="微软雅黑" panose="020B0503020204020204" pitchFamily="34" charset="-122"/>
                  </a:rPr>
                  <a:t>的搜索</a:t>
                </a:r>
              </a:p>
            </p:txBody>
          </p:sp>
        </mc:Choice>
        <mc:Fallback>
          <p:sp>
            <p:nvSpPr>
              <p:cNvPr id="17" name="矩形 3"/>
              <p:cNvSpPr>
                <a:spLocks noRot="1" noChangeAspect="1" noMove="1" noResize="1" noEditPoints="1" noAdjustHandles="1" noChangeArrowheads="1" noChangeShapeType="1" noTextEdit="1"/>
              </p:cNvSpPr>
              <p:nvPr/>
            </p:nvSpPr>
            <p:spPr bwMode="auto">
              <a:xfrm>
                <a:off x="476809" y="936541"/>
                <a:ext cx="11155643" cy="589970"/>
              </a:xfrm>
              <a:prstGeom prst="rect">
                <a:avLst/>
              </a:prstGeom>
              <a:blipFill rotWithShape="1">
                <a:blip r:embed="rId3"/>
                <a:stretch>
                  <a:fillRect l="-710" b="-22917"/>
                </a:stretch>
              </a:blipFill>
              <a:ln>
                <a:noFill/>
              </a:ln>
            </p:spPr>
            <p:txBody>
              <a:bodyPr/>
              <a:lstStyle/>
              <a:p>
                <a:r>
                  <a:rPr lang="zh-CN" altLang="en-US">
                    <a:noFill/>
                  </a:rPr>
                  <a:t> </a:t>
                </a:r>
                <a:endParaRPr lang="zh-CN" altLang="en-US">
                  <a:noFill/>
                </a:endParaRPr>
              </a:p>
            </p:txBody>
          </p:sp>
        </mc:Fallback>
      </mc:AlternateContent>
      <p:sp>
        <p:nvSpPr>
          <p:cNvPr id="12" name="Rectangle 2"/>
          <p:cNvSpPr txBox="1">
            <a:spLocks noChangeArrowheads="1"/>
          </p:cNvSpPr>
          <p:nvPr/>
        </p:nvSpPr>
        <p:spPr bwMode="auto">
          <a:xfrm>
            <a:off x="901202" y="1776456"/>
            <a:ext cx="9853795" cy="426720"/>
          </a:xfrm>
          <a:prstGeom prst="rect">
            <a:avLst/>
          </a:prstGeom>
          <a:noFill/>
          <a:ln w="28575">
            <a:solidFill>
              <a:srgbClr val="3333CC"/>
            </a:solidFill>
            <a:miter lim="800000"/>
          </a:ln>
        </p:spPr>
        <p:txBody>
          <a:bodyPr wrap="square">
            <a:spAutoFit/>
          </a:bodyPr>
          <a:lstStyle>
            <a:defPPr>
              <a:defRPr lang="zh-CN"/>
            </a:defPPr>
            <a:lvl1pPr marL="342900" indent="-342900">
              <a:lnSpc>
                <a:spcPts val="4200"/>
              </a:lnSpc>
              <a:buChar char="p"/>
              <a:defRPr sz="2800">
                <a:solidFill>
                  <a:schemeClr val="bg1"/>
                </a:solidFill>
              </a:defRPr>
            </a:lvl1pPr>
          </a:lstStyle>
          <a:p>
            <a:pPr marL="0" lvl="0" indent="0" eaLnBrk="0" fontAlgn="base" hangingPunct="0">
              <a:lnSpc>
                <a:spcPct val="130000"/>
              </a:lnSpc>
              <a:spcBef>
                <a:spcPct val="0"/>
              </a:spcBef>
              <a:buClr>
                <a:srgbClr val="FFFFFF"/>
              </a:buClr>
              <a:buNone/>
              <a:defRPr/>
            </a:pPr>
            <a:r>
              <a:rPr kumimoji="1" lang="zh-CN" altLang="en-US" sz="1800" b="1" dirty="0">
                <a:solidFill>
                  <a:srgbClr val="C00000"/>
                </a:solidFill>
                <a:latin typeface="华文楷体" panose="02010600040101010101" pitchFamily="2" charset="-122"/>
                <a:ea typeface="华文楷体" panose="02010600040101010101" pitchFamily="2" charset="-122"/>
              </a:rPr>
              <a:t>贝尔曼方程：</a:t>
            </a:r>
            <a:endParaRPr kumimoji="1" lang="en-US" altLang="zh-CN" sz="1800" b="1" dirty="0">
              <a:solidFill>
                <a:srgbClr val="C00000"/>
              </a:solidFill>
              <a:latin typeface="华文楷体" panose="02010600040101010101" pitchFamily="2" charset="-122"/>
              <a:ea typeface="华文楷体" panose="02010600040101010101" pitchFamily="2" charset="-122"/>
            </a:endParaRPr>
          </a:p>
        </p:txBody>
      </p:sp>
      <p:sp>
        <p:nvSpPr>
          <p:cNvPr id="14" name="Rectangle 2"/>
          <p:cNvSpPr txBox="1">
            <a:spLocks noChangeArrowheads="1"/>
          </p:cNvSpPr>
          <p:nvPr/>
        </p:nvSpPr>
        <p:spPr bwMode="auto">
          <a:xfrm>
            <a:off x="902594" y="2429400"/>
            <a:ext cx="9853099" cy="1678715"/>
          </a:xfrm>
          <a:prstGeom prst="rect">
            <a:avLst/>
          </a:prstGeom>
          <a:solidFill>
            <a:schemeClr val="bg1"/>
          </a:solidFill>
          <a:ln w="28575" cap="sq" algn="ctr">
            <a:solidFill>
              <a:srgbClr val="3333CC"/>
            </a:solidFill>
            <a:miter lim="800000"/>
          </a:ln>
          <a:effectLst/>
        </p:spPr>
        <p:txBody>
          <a:bodyPr wrap="square" tIns="54000" bIns="54000">
            <a:spAutoFit/>
          </a:bodyPr>
          <a:lstStyle>
            <a:lvl1pPr eaLnBrk="0" hangingPunct="0">
              <a:spcBef>
                <a:spcPct val="0"/>
              </a:spcBef>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spcBef>
                <a:spcPct val="0"/>
              </a:spcBef>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sz="1800" b="1" dirty="0">
                <a:solidFill>
                  <a:srgbClr val="C00000"/>
                </a:solidFill>
                <a:latin typeface="华文楷体" panose="02010600040101010101" pitchFamily="2" charset="-122"/>
                <a:ea typeface="华文楷体" panose="02010600040101010101" pitchFamily="2" charset="-122"/>
              </a:rPr>
              <a:t>动态规划与强化学习的联系：</a:t>
            </a:r>
            <a:endParaRPr lang="en-US" altLang="zh-CN" sz="1800" b="1" dirty="0">
              <a:solidFill>
                <a:srgbClr val="C00000"/>
              </a:solidFill>
              <a:latin typeface="华文楷体" panose="02010600040101010101" pitchFamily="2" charset="-122"/>
              <a:ea typeface="华文楷体" panose="02010600040101010101" pitchFamily="2" charset="-122"/>
            </a:endParaRPr>
          </a:p>
          <a:p>
            <a:r>
              <a:rPr lang="en-US" altLang="zh-CN" sz="1600" dirty="0"/>
              <a:t>1.</a:t>
            </a:r>
            <a:r>
              <a:rPr lang="zh-CN" altLang="en-US" sz="1600" dirty="0"/>
              <a:t>一个复杂问题的最优解由数个小问题的最优解构成，可以通过寻找子问题的最优解来得到复杂问题的最优解</a:t>
            </a:r>
            <a:endParaRPr lang="zh-CN" altLang="en-US" sz="1600" dirty="0"/>
          </a:p>
          <a:p>
            <a:r>
              <a:rPr lang="en-US" altLang="zh-CN" sz="1600" dirty="0"/>
              <a:t>2.</a:t>
            </a:r>
            <a:r>
              <a:rPr lang="zh-CN" altLang="en-US" sz="1600" dirty="0"/>
              <a:t>子问题在复杂问题内重复出现，使得子问题的解可以被存储起来重复利用</a:t>
            </a:r>
            <a:endParaRPr lang="en-US" altLang="zh-CN" sz="1600" dirty="0"/>
          </a:p>
          <a:p>
            <a:r>
              <a:rPr lang="en-US" altLang="zh-CN" sz="1600" dirty="0"/>
              <a:t>【</a:t>
            </a:r>
            <a:r>
              <a:rPr lang="zh-CN" altLang="en-US" sz="1600" dirty="0"/>
              <a:t>马尔科夫决策过程具有上述两个属性</a:t>
            </a:r>
            <a:r>
              <a:rPr lang="en-US" altLang="zh-CN" sz="1600" dirty="0"/>
              <a:t>】</a:t>
            </a:r>
            <a:r>
              <a:rPr lang="zh-CN" altLang="en-US" sz="1600" dirty="0"/>
              <a:t>：</a:t>
            </a:r>
            <a:r>
              <a:rPr lang="zh-CN" altLang="en-US" sz="1600" b="1" dirty="0"/>
              <a:t>贝尔曼方程</a:t>
            </a:r>
            <a:r>
              <a:rPr lang="zh-CN" altLang="en-US" sz="1600" dirty="0"/>
              <a:t>把问题递归为求解子问题，价值函数相当于存储了一些子问题的解，可以复用。</a:t>
            </a:r>
            <a:endParaRPr lang="en-US" altLang="zh-CN" sz="1600" dirty="0"/>
          </a:p>
        </p:txBody>
      </p:sp>
      <mc:AlternateContent xmlns:mc="http://schemas.openxmlformats.org/markup-compatibility/2006">
        <mc:Choice xmlns:a14="http://schemas.microsoft.com/office/drawing/2010/main" Requires="a14">
          <p:sp>
            <p:nvSpPr>
              <p:cNvPr id="27" name="Rectangle 2">
                <a:extLst>
                  <a:ext uri="{FF2B5EF4-FFF2-40B4-BE49-F238E27FC236}">
                    <ele attr="{ECDA7B27-91E1-47C1-B6C5-1DCC1AF96F19}"/>
                  </a:ext>
                </a:extLst>
              </p:cNvPr>
              <p:cNvSpPr txBox="1">
                <a:spLocks noChangeArrowheads="1"/>
              </p:cNvSpPr>
              <p:nvPr/>
            </p:nvSpPr>
            <p:spPr bwMode="auto">
              <a:xfrm>
                <a:off x="902594" y="4271501"/>
                <a:ext cx="9853099" cy="1454038"/>
              </a:xfrm>
              <a:prstGeom prst="rect">
                <a:avLst/>
              </a:prstGeom>
              <a:solidFill>
                <a:schemeClr val="bg1"/>
              </a:solidFill>
              <a:ln w="28575" cap="sq" algn="ctr">
                <a:solidFill>
                  <a:srgbClr val="3333CC"/>
                </a:solidFill>
                <a:miter lim="800000"/>
              </a:ln>
              <a:effectLst/>
            </p:spPr>
            <p:txBody>
              <a:bodyPr wrap="square" tIns="54000" bIns="54000">
                <a:spAutoFit/>
              </a:bodyPr>
              <a:lstStyle>
                <a:lvl1pPr eaLnBrk="0" hangingPunct="0">
                  <a:spcBef>
                    <a:spcPct val="0"/>
                  </a:spcBef>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spcBef>
                    <a:spcPct val="0"/>
                  </a:spcBef>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fontAlgn="base">
                  <a:lnSpc>
                    <a:spcPct val="130000"/>
                  </a:lnSpc>
                  <a:buClr>
                    <a:srgbClr val="FFFFFF"/>
                  </a:buClr>
                  <a:defRPr/>
                </a:pPr>
                <a:r>
                  <a:rPr lang="zh-CN" altLang="en-US" sz="1800" b="1" dirty="0">
                    <a:solidFill>
                      <a:srgbClr val="C00000"/>
                    </a:solidFill>
                    <a:latin typeface="华文楷体" panose="02010600040101010101" pitchFamily="2" charset="-122"/>
                    <a:ea typeface="华文楷体" panose="02010600040101010101" pitchFamily="2" charset="-122"/>
                  </a:rPr>
                  <a:t>马尔科夫决策过程需要解决的问题有两种：</a:t>
                </a:r>
                <a:endParaRPr lang="en-US" altLang="zh-CN" sz="1800" b="1" dirty="0">
                  <a:solidFill>
                    <a:srgbClr val="C00000"/>
                  </a:solidFill>
                  <a:latin typeface="华文楷体" panose="02010600040101010101" pitchFamily="2" charset="-122"/>
                  <a:ea typeface="华文楷体" panose="02010600040101010101" pitchFamily="2" charset="-122"/>
                </a:endParaRPr>
              </a:p>
              <a:p>
                <a:r>
                  <a:rPr lang="en-US" altLang="zh-CN" sz="1600" dirty="0"/>
                  <a:t>1.</a:t>
                </a:r>
                <a:r>
                  <a:rPr lang="zh-CN" altLang="en-US" sz="1600" dirty="0"/>
                  <a:t>预测</a:t>
                </a:r>
                <a:r>
                  <a:rPr lang="en-US" altLang="zh-CN" sz="1600" dirty="0"/>
                  <a:t>(Prediction)</a:t>
                </a:r>
                <a:r>
                  <a:rPr lang="zh-CN" altLang="en-US" sz="1600" dirty="0"/>
                  <a:t>：对给定</a:t>
                </a:r>
                <a:r>
                  <a:rPr lang="zh-CN" altLang="en-US" sz="1600" b="1" dirty="0"/>
                  <a:t>策略的评估过程</a:t>
                </a:r>
                <a:r>
                  <a:rPr lang="zh-CN" altLang="en-US" sz="1600" dirty="0"/>
                  <a:t>。已知一个马尔科夫决策过程以及策略，目标是求解基于该策略的价值函数</a:t>
                </a:r>
                <a14:m>
                  <m:oMath xmlns:m="http://schemas.openxmlformats.org/officeDocument/2006/math">
                    <m:sSub>
                      <m:sSubPr>
                        <m:ctrlPr>
                          <a:rPr lang="zh-CN" altLang="en-US" sz="1600" smtClean="0">
                            <a:solidFill>
                              <a:srgbClr val="836967"/>
                            </a:solidFill>
                            <a:latin typeface="Cambria Math" panose="02040503050406030204" pitchFamily="18" charset="0"/>
                          </a:rPr>
                        </m:ctrlPr>
                      </m:sSubPr>
                      <m:e>
                        <m:r>
                          <a:rPr lang="zh-CN" altLang="en-US" sz="1600" i="1" smtClean="0">
                            <a:latin typeface="Cambria Math" panose="02040503050406030204" pitchFamily="18" charset="0"/>
                          </a:rPr>
                          <m:t>𝜈</m:t>
                        </m:r>
                      </m:e>
                      <m:sub>
                        <m:r>
                          <a:rPr lang="zh-CN" altLang="en-US" sz="1600" i="1" smtClean="0">
                            <a:latin typeface="Cambria Math" panose="02040503050406030204" pitchFamily="18" charset="0"/>
                          </a:rPr>
                          <m:t>𝜋</m:t>
                        </m:r>
                      </m:sub>
                    </m:sSub>
                  </m:oMath>
                </a14:m>
                <a:r>
                  <a:rPr lang="zh-CN" altLang="en-US" sz="1600" dirty="0"/>
                  <a:t>，即处于每个状态下能够获得的奖励</a:t>
                </a:r>
                <a:r>
                  <a:rPr lang="en-US" altLang="zh-CN" sz="1600" dirty="0"/>
                  <a:t>(reward)</a:t>
                </a:r>
                <a:r>
                  <a:rPr lang="zh-CN" altLang="en-US" sz="1600" dirty="0"/>
                  <a:t>是多少。</a:t>
                </a:r>
                <a:endParaRPr lang="en-US" altLang="zh-CN" sz="1600" dirty="0"/>
              </a:p>
              <a:p>
                <a:r>
                  <a:rPr lang="en-US" altLang="zh-CN" sz="1600" dirty="0"/>
                  <a:t>2.</a:t>
                </a:r>
                <a:r>
                  <a:rPr lang="zh-CN" altLang="en-US" sz="1600" dirty="0"/>
                  <a:t>控制</a:t>
                </a:r>
                <a:r>
                  <a:rPr lang="en-US" altLang="zh-CN" sz="1600" dirty="0"/>
                  <a:t>(Control)</a:t>
                </a:r>
                <a:r>
                  <a:rPr lang="zh-CN" altLang="en-US" sz="1600" dirty="0"/>
                  <a:t>：寻找一个最优策略的过程。已知一个马尔科夫决策过程但是</a:t>
                </a:r>
                <a:r>
                  <a:rPr lang="zh-CN" altLang="en-US" sz="1600" b="1" dirty="0"/>
                  <a:t>策略未知</a:t>
                </a:r>
                <a:r>
                  <a:rPr lang="zh-CN" altLang="en-US" sz="1600" dirty="0"/>
                  <a:t>，求解最优价值函数</a:t>
                </a:r>
                <a14:m>
                  <m:oMath xmlns:m="http://schemas.openxmlformats.org/officeDocument/2006/math">
                    <m:sSup>
                      <m:sSupPr>
                        <m:ctrlPr>
                          <a:rPr lang="zh-CN" altLang="en-US" sz="1600" dirty="0" smtClean="0">
                            <a:solidFill>
                              <a:srgbClr val="836967"/>
                            </a:solidFill>
                            <a:latin typeface="Cambria Math" panose="02040503050406030204" pitchFamily="18" charset="0"/>
                          </a:rPr>
                        </m:ctrlPr>
                      </m:sSupPr>
                      <m:e>
                        <m:r>
                          <a:rPr lang="zh-CN" altLang="en-US" sz="1600" i="1" dirty="0">
                            <a:latin typeface="Cambria Math" panose="02040503050406030204" pitchFamily="18" charset="0"/>
                          </a:rPr>
                          <m:t>𝑣</m:t>
                        </m:r>
                      </m:e>
                      <m:sup>
                        <m:r>
                          <a:rPr lang="zh-CN" altLang="en-US" sz="1600" i="0" dirty="0">
                            <a:latin typeface="Cambria Math" panose="02040503050406030204" pitchFamily="18" charset="0"/>
                          </a:rPr>
                          <m:t>∗</m:t>
                        </m:r>
                      </m:sup>
                    </m:sSup>
                  </m:oMath>
                </a14:m>
                <a:r>
                  <a:rPr lang="zh-CN" altLang="en-US" sz="1600" dirty="0"/>
                  <a:t>和最优策略</a:t>
                </a:r>
                <a14:m>
                  <m:oMath xmlns:m="http://schemas.openxmlformats.org/officeDocument/2006/math">
                    <m:sSup>
                      <m:sSupPr>
                        <m:ctrlPr>
                          <a:rPr lang="zh-CN" altLang="en-US" sz="1600" i="1" smtClean="0">
                            <a:solidFill>
                              <a:srgbClr val="836967"/>
                            </a:solidFill>
                            <a:latin typeface="Cambria Math" panose="02040503050406030204" pitchFamily="18" charset="0"/>
                          </a:rPr>
                        </m:ctrlPr>
                      </m:sSupPr>
                      <m:e>
                        <m:r>
                          <a:rPr lang="zh-CN" altLang="en-US" sz="1600" i="1" smtClean="0">
                            <a:latin typeface="Cambria Math" panose="02040503050406030204" pitchFamily="18" charset="0"/>
                          </a:rPr>
                          <m:t>𝜋</m:t>
                        </m:r>
                      </m:e>
                      <m:sup>
                        <m:r>
                          <a:rPr lang="zh-CN" altLang="en-US" sz="1600" i="1" smtClean="0">
                            <a:latin typeface="Cambria Math" panose="02040503050406030204" pitchFamily="18" charset="0"/>
                          </a:rPr>
                          <m:t>∗</m:t>
                        </m:r>
                      </m:sup>
                    </m:sSup>
                  </m:oMath>
                </a14:m>
                <a:endParaRPr lang="en-US" altLang="zh-CN" sz="1600" dirty="0"/>
              </a:p>
            </p:txBody>
          </p:sp>
        </mc:Choice>
        <mc:Fallback>
          <p:sp>
            <p:nvSpPr>
              <p:cNvPr id="27" name="Rectangle 2"/>
              <p:cNvSpPr txBox="1">
                <a:spLocks noRot="1" noChangeAspect="1" noMove="1" noResize="1" noEditPoints="1" noAdjustHandles="1" noChangeArrowheads="1" noChangeShapeType="1" noTextEdit="1"/>
              </p:cNvSpPr>
              <p:nvPr/>
            </p:nvSpPr>
            <p:spPr bwMode="auto">
              <a:xfrm>
                <a:off x="902594" y="4271501"/>
                <a:ext cx="9853099" cy="1454038"/>
              </a:xfrm>
              <a:prstGeom prst="rect">
                <a:avLst/>
              </a:prstGeom>
              <a:blipFill rotWithShape="1">
                <a:blip r:embed="rId4"/>
                <a:stretch>
                  <a:fillRect l="-370" b="-2058"/>
                </a:stretch>
              </a:blipFill>
              <a:ln w="28575" cap="sq" algn="ctr">
                <a:solidFill>
                  <a:srgbClr val="3333CC"/>
                </a:solidFill>
                <a:miter lim="800000"/>
              </a:ln>
              <a:effec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500"/>
                                        <p:tgtEl>
                                          <p:spTgt spid="1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500"/>
                                        <p:tgtEl>
                                          <p:spTgt spid="14">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500"/>
                                        <p:tgtEl>
                                          <p:spTgt spid="14">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xEl>
                                              <p:pRg st="0" end="0"/>
                                            </p:txEl>
                                          </p:spTgt>
                                        </p:tgtEl>
                                        <p:attrNameLst>
                                          <p:attrName>style.visibility</p:attrName>
                                        </p:attrNameLst>
                                      </p:cBhvr>
                                      <p:to>
                                        <p:strVal val="visible"/>
                                      </p:to>
                                    </p:set>
                                    <p:animEffect transition="in" filter="fade">
                                      <p:cBhvr>
                                        <p:cTn id="28" dur="500"/>
                                        <p:tgtEl>
                                          <p:spTgt spid="27">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xEl>
                                              <p:pRg st="1" end="1"/>
                                            </p:txEl>
                                          </p:spTgt>
                                        </p:tgtEl>
                                        <p:attrNameLst>
                                          <p:attrName>style.visibility</p:attrName>
                                        </p:attrNameLst>
                                      </p:cBhvr>
                                      <p:to>
                                        <p:strVal val="visible"/>
                                      </p:to>
                                    </p:set>
                                    <p:animEffect transition="in" filter="fade">
                                      <p:cBhvr>
                                        <p:cTn id="31" dur="500"/>
                                        <p:tgtEl>
                                          <p:spTgt spid="27">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xEl>
                                              <p:pRg st="2" end="2"/>
                                            </p:txEl>
                                          </p:spTgt>
                                        </p:tgtEl>
                                        <p:attrNameLst>
                                          <p:attrName>style.visibility</p:attrName>
                                        </p:attrNameLst>
                                      </p:cBhvr>
                                      <p:to>
                                        <p:strVal val="visible"/>
                                      </p:to>
                                    </p:set>
                                    <p:animEffect transition="in" filter="fade">
                                      <p:cBhvr>
                                        <p:cTn id="34" dur="500"/>
                                        <p:tgtEl>
                                          <p:spTgt spid="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动态规划</a:t>
            </a:r>
            <a:r>
              <a:rPr lang="en-US" altLang="zh-CN" sz="2800" dirty="0">
                <a:latin typeface="微软雅黑" panose="020B0503020204020204" pitchFamily="34" charset="-122"/>
              </a:rPr>
              <a:t>(</a:t>
            </a:r>
            <a:r>
              <a:rPr lang="en-US" altLang="zh-CN" sz="2800" b="0" i="0" dirty="0">
                <a:solidFill>
                  <a:srgbClr val="000000"/>
                </a:solidFill>
                <a:effectLst/>
                <a:latin typeface="Verdana" panose="020B0604030504040204" pitchFamily="34" charset="0"/>
              </a:rPr>
              <a:t>Dynamic Programming)</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7" name="矩形 3"/>
          <p:cNvSpPr>
            <a:spLocks noChangeArrowheads="1"/>
          </p:cNvSpPr>
          <p:nvPr/>
        </p:nvSpPr>
        <p:spPr bwMode="auto">
          <a:xfrm>
            <a:off x="476809" y="940645"/>
            <a:ext cx="11155643" cy="581762"/>
          </a:xfrm>
          <a:prstGeom prst="rect">
            <a:avLst/>
          </a:prstGeom>
          <a:solidFill>
            <a:schemeClr val="accent1">
              <a:lumMod val="20000"/>
              <a:lumOff val="80000"/>
            </a:schemeClr>
          </a:solidFill>
          <a:ln>
            <a:noFill/>
          </a:ln>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en-US" altLang="zh-CN" sz="2800" b="1" spc="200" dirty="0">
                <a:solidFill>
                  <a:srgbClr val="C00000"/>
                </a:solidFill>
                <a:latin typeface="微软雅黑" panose="020B0503020204020204" pitchFamily="34" charset="-122"/>
                <a:ea typeface="微软雅黑" panose="020B0503020204020204" pitchFamily="34" charset="-122"/>
              </a:rPr>
              <a:t>DP</a:t>
            </a:r>
            <a:r>
              <a:rPr kumimoji="1" lang="zh-CN" altLang="en-US" sz="2800" b="1" spc="200" dirty="0">
                <a:solidFill>
                  <a:srgbClr val="C00000"/>
                </a:solidFill>
                <a:latin typeface="微软雅黑" panose="020B0503020204020204" pitchFamily="34" charset="-122"/>
                <a:ea typeface="微软雅黑" panose="020B0503020204020204" pitchFamily="34" charset="-122"/>
              </a:rPr>
              <a:t>流程图</a:t>
            </a:r>
            <a:endParaRPr kumimoji="1" lang="zh-CN" altLang="en-US" sz="2800" b="1" spc="200" dirty="0">
              <a:solidFill>
                <a:srgbClr val="C0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88863" y="2021630"/>
            <a:ext cx="8848725" cy="3895725"/>
          </a:xfrm>
          <a:prstGeom prst="rect">
            <a:avLst/>
          </a:prstGeom>
          <a:ln w="38100" cap="sq">
            <a:solidFill>
              <a:schemeClr val="tx2">
                <a:lumMod val="20000"/>
                <a:lumOff val="80000"/>
              </a:schemeClr>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动态规划</a:t>
            </a:r>
            <a:r>
              <a:rPr lang="en-US" altLang="zh-CN" sz="2800" dirty="0">
                <a:latin typeface="微软雅黑" panose="020B0503020204020204" pitchFamily="34" charset="-122"/>
              </a:rPr>
              <a:t>(</a:t>
            </a:r>
            <a:r>
              <a:rPr lang="en-US" altLang="zh-CN" sz="2800" b="0" i="0" dirty="0">
                <a:solidFill>
                  <a:srgbClr val="000000"/>
                </a:solidFill>
                <a:effectLst/>
                <a:latin typeface="Verdana" panose="020B0604030504040204" pitchFamily="34" charset="0"/>
              </a:rPr>
              <a:t>Dynamic Programming</a:t>
            </a:r>
            <a:r>
              <a:rPr lang="en-US" altLang="zh-CN" sz="2800" dirty="0">
                <a:latin typeface="微软雅黑" panose="020B0503020204020204" pitchFamily="34" charset="-122"/>
              </a:rPr>
              <a:t>)</a:t>
            </a:r>
            <a:endParaRPr lang="zh-CN" altLang="en-US" sz="2800" dirty="0">
              <a:latin typeface="微软雅黑" panose="020B0503020204020204" pitchFamily="34" charset="-122"/>
            </a:endParaRPr>
          </a:p>
        </p:txBody>
      </p:sp>
      <p:sp>
        <p:nvSpPr>
          <p:cNvPr id="17" name="矩形 3"/>
          <p:cNvSpPr>
            <a:spLocks noChangeArrowheads="1"/>
          </p:cNvSpPr>
          <p:nvPr/>
        </p:nvSpPr>
        <p:spPr bwMode="auto">
          <a:xfrm>
            <a:off x="476809" y="946769"/>
            <a:ext cx="11155643" cy="569515"/>
          </a:xfrm>
          <a:prstGeom prst="rect">
            <a:avLst/>
          </a:prstGeom>
          <a:solidFill>
            <a:schemeClr val="accent1">
              <a:lumMod val="20000"/>
              <a:lumOff val="80000"/>
            </a:schemeClr>
          </a:solidFill>
          <a:ln>
            <a:noFill/>
          </a:ln>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400" b="1" spc="200" dirty="0">
                <a:solidFill>
                  <a:srgbClr val="C00000"/>
                </a:solidFill>
                <a:latin typeface="微软雅黑" panose="020B0503020204020204" pitchFamily="34" charset="-122"/>
                <a:ea typeface="微软雅黑" panose="020B0503020204020204" pitchFamily="34" charset="-122"/>
              </a:rPr>
              <a:t>策略迭代函数</a:t>
            </a:r>
            <a:r>
              <a:rPr kumimoji="1" lang="en-US" altLang="zh-CN" sz="2400" b="1" spc="200" dirty="0">
                <a:solidFill>
                  <a:srgbClr val="C00000"/>
                </a:solidFill>
                <a:latin typeface="微软雅黑" panose="020B0503020204020204" pitchFamily="34" charset="-122"/>
                <a:ea typeface="微软雅黑" panose="020B0503020204020204" pitchFamily="34" charset="-122"/>
              </a:rPr>
              <a:t>:</a:t>
            </a:r>
            <a:r>
              <a:rPr kumimoji="1" lang="en-US" altLang="zh-CN" sz="2400" b="1" spc="200" dirty="0" err="1">
                <a:solidFill>
                  <a:srgbClr val="C00000"/>
                </a:solidFill>
                <a:latin typeface="微软雅黑" panose="020B0503020204020204" pitchFamily="34" charset="-122"/>
                <a:ea typeface="微软雅黑" panose="020B0503020204020204" pitchFamily="34" charset="-122"/>
              </a:rPr>
              <a:t>policy_iteration</a:t>
            </a:r>
            <a:r>
              <a:rPr kumimoji="1" lang="en-US" altLang="zh-CN" sz="2400" b="1" spc="200" dirty="0">
                <a:solidFill>
                  <a:srgbClr val="C00000"/>
                </a:solidFill>
                <a:latin typeface="微软雅黑" panose="020B0503020204020204" pitchFamily="34" charset="-122"/>
                <a:ea typeface="微软雅黑" panose="020B0503020204020204" pitchFamily="34" charset="-122"/>
              </a:rPr>
              <a:t>(</a:t>
            </a:r>
            <a:r>
              <a:rPr kumimoji="1" lang="en-US" altLang="zh-CN" sz="2400" b="1" spc="200" dirty="0" err="1">
                <a:solidFill>
                  <a:srgbClr val="C00000"/>
                </a:solidFill>
                <a:latin typeface="微软雅黑" panose="020B0503020204020204" pitchFamily="34" charset="-122"/>
                <a:ea typeface="微软雅黑" panose="020B0503020204020204" pitchFamily="34" charset="-122"/>
              </a:rPr>
              <a:t>random_policty,gamma,n</a:t>
            </a:r>
            <a:r>
              <a:rPr kumimoji="1" lang="en-US" altLang="zh-CN" sz="2400" b="1" spc="200" dirty="0">
                <a:solidFill>
                  <a:srgbClr val="C00000"/>
                </a:solidFill>
                <a:latin typeface="微软雅黑" panose="020B0503020204020204" pitchFamily="34" charset="-122"/>
                <a:ea typeface="微软雅黑" panose="020B0503020204020204" pitchFamily="34" charset="-122"/>
              </a:rPr>
              <a:t>)</a:t>
            </a:r>
            <a:endParaRPr kumimoji="1" lang="zh-CN" altLang="en-US" sz="2400" b="1" spc="200" dirty="0">
              <a:solidFill>
                <a:srgbClr val="C0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695324" y="2000694"/>
            <a:ext cx="6096528" cy="3657917"/>
          </a:xfrm>
          <a:prstGeom prst="rect">
            <a:avLst/>
          </a:prstGeom>
          <a:ln w="38100" cap="sq">
            <a:solidFill>
              <a:schemeClr val="accent1">
                <a:lumMod val="20000"/>
                <a:lumOff val="80000"/>
              </a:schemeClr>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动态规划</a:t>
            </a:r>
            <a:r>
              <a:rPr lang="en-US" altLang="zh-CN" sz="2800" dirty="0">
                <a:latin typeface="微软雅黑" panose="020B0503020204020204" pitchFamily="34" charset="-122"/>
              </a:rPr>
              <a:t>(</a:t>
            </a:r>
            <a:r>
              <a:rPr lang="en-US" altLang="zh-CN" sz="2800" b="0" i="0" dirty="0">
                <a:solidFill>
                  <a:srgbClr val="000000"/>
                </a:solidFill>
                <a:effectLst/>
                <a:latin typeface="Verdana" panose="020B0604030504040204" pitchFamily="34" charset="0"/>
              </a:rPr>
              <a:t>Dynamic Programming)</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7" name="矩形 3"/>
          <p:cNvSpPr>
            <a:spLocks noChangeArrowheads="1"/>
          </p:cNvSpPr>
          <p:nvPr/>
        </p:nvSpPr>
        <p:spPr bwMode="auto">
          <a:xfrm>
            <a:off x="476809" y="946769"/>
            <a:ext cx="11155643" cy="569515"/>
          </a:xfrm>
          <a:prstGeom prst="rect">
            <a:avLst/>
          </a:prstGeom>
          <a:solidFill>
            <a:schemeClr val="accent1">
              <a:lumMod val="20000"/>
              <a:lumOff val="80000"/>
            </a:schemeClr>
          </a:solidFill>
          <a:ln>
            <a:noFill/>
          </a:ln>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400" b="1" spc="200" dirty="0">
                <a:solidFill>
                  <a:srgbClr val="C00000"/>
                </a:solidFill>
                <a:latin typeface="微软雅黑" panose="020B0503020204020204" pitchFamily="34" charset="-122"/>
                <a:ea typeface="微软雅黑" panose="020B0503020204020204" pitchFamily="34" charset="-122"/>
              </a:rPr>
              <a:t>策略评估函数：</a:t>
            </a:r>
            <a:r>
              <a:rPr kumimoji="1" lang="en-US" altLang="zh-CN" sz="2400" b="1" spc="200" dirty="0" err="1">
                <a:solidFill>
                  <a:srgbClr val="C00000"/>
                </a:solidFill>
                <a:latin typeface="微软雅黑" panose="020B0503020204020204" pitchFamily="34" charset="-122"/>
                <a:ea typeface="微软雅黑" panose="020B0503020204020204" pitchFamily="34" charset="-122"/>
              </a:rPr>
              <a:t>compute_value_function</a:t>
            </a:r>
            <a:r>
              <a:rPr kumimoji="1" lang="en-US" altLang="zh-CN" sz="2400" b="1" spc="200" dirty="0">
                <a:solidFill>
                  <a:srgbClr val="C00000"/>
                </a:solidFill>
                <a:latin typeface="微软雅黑" panose="020B0503020204020204" pitchFamily="34" charset="-122"/>
                <a:ea typeface="微软雅黑" panose="020B0503020204020204" pitchFamily="34" charset="-122"/>
              </a:rPr>
              <a:t>(policy, gamma)</a:t>
            </a:r>
            <a:endParaRPr kumimoji="1" lang="en-US" altLang="zh-CN" sz="2400" b="1" spc="200" dirty="0">
              <a:solidFill>
                <a:srgbClr val="C0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541275" y="1773026"/>
            <a:ext cx="5684820" cy="4575283"/>
          </a:xfrm>
          <a:prstGeom prst="rect">
            <a:avLst/>
          </a:prstGeom>
          <a:ln w="38100" cap="sq">
            <a:solidFill>
              <a:schemeClr val="accent1">
                <a:lumMod val="20000"/>
                <a:lumOff val="80000"/>
              </a:schemeClr>
            </a:solidFill>
            <a:prstDash val="solid"/>
            <a:miter lim="800000"/>
            <a:headEnd/>
            <a:tailEnd/>
          </a:ln>
          <a:effectLst>
            <a:outerShdw blurRad="50800" dist="38100" dir="2700000" algn="tl" rotWithShape="0">
              <a:srgbClr val="000000">
                <a:alpha val="43000"/>
              </a:srgbClr>
            </a:outerShdw>
          </a:effectLst>
        </p:spPr>
      </p:pic>
      <p:pic>
        <p:nvPicPr>
          <p:cNvPr id="12" name="图片 11"/>
          <p:cNvPicPr>
            <a:picLocks noChangeAspect="1"/>
          </p:cNvPicPr>
          <p:nvPr/>
        </p:nvPicPr>
        <p:blipFill>
          <a:blip r:embed="rId2"/>
          <a:stretch>
            <a:fillRect/>
          </a:stretch>
        </p:blipFill>
        <p:spPr>
          <a:xfrm>
            <a:off x="6480855" y="1788470"/>
            <a:ext cx="5151597" cy="2865023"/>
          </a:xfrm>
          <a:prstGeom prst="rect">
            <a:avLst/>
          </a:prstGeom>
          <a:ln w="38100" cap="sq">
            <a:solidFill>
              <a:schemeClr val="accent1">
                <a:lumMod val="20000"/>
                <a:lumOff val="80000"/>
              </a:schemeClr>
            </a:solidFill>
            <a:prstDash val="solid"/>
            <a:miter lim="800000"/>
            <a:headEnd/>
            <a:tailEnd/>
          </a:ln>
          <a:effectLst>
            <a:outerShdw blurRad="50800" dist="38100" dir="2700000" algn="tl" rotWithShape="0">
              <a:srgbClr val="000000">
                <a:alpha val="43000"/>
              </a:srgbClr>
            </a:outerShdw>
          </a:effectLst>
        </p:spPr>
      </p:pic>
      <p:cxnSp>
        <p:nvCxnSpPr>
          <p:cNvPr id="18" name="直接箭头连接符 17"/>
          <p:cNvCxnSpPr/>
          <p:nvPr/>
        </p:nvCxnSpPr>
        <p:spPr>
          <a:xfrm flipV="1">
            <a:off x="5337402" y="3027285"/>
            <a:ext cx="1347483" cy="1429309"/>
          </a:xfrm>
          <a:prstGeom prst="straightConnector1">
            <a:avLst/>
          </a:prstGeom>
          <a:ln w="38100">
            <a:solidFill>
              <a:srgbClr val="FF000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5" name="直接箭头连接符 24"/>
          <p:cNvCxnSpPr/>
          <p:nvPr/>
        </p:nvCxnSpPr>
        <p:spPr>
          <a:xfrm>
            <a:off x="5196616" y="5222510"/>
            <a:ext cx="1568168" cy="343789"/>
          </a:xfrm>
          <a:prstGeom prst="straightConnector1">
            <a:avLst/>
          </a:prstGeom>
          <a:ln w="38100">
            <a:solidFill>
              <a:srgbClr val="FF0000"/>
            </a:solidFill>
            <a:prstDash val="sysDash"/>
            <a:tailEnd type="triangle"/>
          </a:ln>
        </p:spPr>
        <p:style>
          <a:lnRef idx="1">
            <a:schemeClr val="accent6"/>
          </a:lnRef>
          <a:fillRef idx="0">
            <a:schemeClr val="accent6"/>
          </a:fillRef>
          <a:effectRef idx="0">
            <a:schemeClr val="accent6"/>
          </a:effectRef>
          <a:fontRef idx="minor">
            <a:schemeClr val="tx1"/>
          </a:fontRef>
        </p:style>
      </p:cxnSp>
      <p:pic>
        <p:nvPicPr>
          <p:cNvPr id="31" name="图片 30"/>
          <p:cNvPicPr>
            <a:picLocks noChangeAspect="1"/>
          </p:cNvPicPr>
          <p:nvPr/>
        </p:nvPicPr>
        <p:blipFill>
          <a:blip r:embed="rId3"/>
          <a:stretch>
            <a:fillRect/>
          </a:stretch>
        </p:blipFill>
        <p:spPr>
          <a:xfrm>
            <a:off x="6684885" y="5075629"/>
            <a:ext cx="4225770" cy="1239559"/>
          </a:xfrm>
          <a:prstGeom prst="rect">
            <a:avLst/>
          </a:prstGeom>
          <a:ln w="38100" cap="sq">
            <a:solidFill>
              <a:schemeClr val="accent1">
                <a:lumMod val="20000"/>
                <a:lumOff val="80000"/>
              </a:schemeClr>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动态规划</a:t>
            </a:r>
            <a:r>
              <a:rPr lang="en-US" altLang="zh-CN" sz="2800" dirty="0">
                <a:latin typeface="微软雅黑" panose="020B0503020204020204" pitchFamily="34" charset="-122"/>
              </a:rPr>
              <a:t>(</a:t>
            </a:r>
            <a:r>
              <a:rPr lang="en-US" altLang="zh-CN" sz="2800" b="0" i="0" dirty="0">
                <a:solidFill>
                  <a:srgbClr val="000000"/>
                </a:solidFill>
                <a:effectLst/>
                <a:latin typeface="Verdana" panose="020B0604030504040204" pitchFamily="34" charset="0"/>
              </a:rPr>
              <a:t>Dynamic Programming)</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7" name="矩形 3"/>
          <p:cNvSpPr>
            <a:spLocks noChangeArrowheads="1"/>
          </p:cNvSpPr>
          <p:nvPr/>
        </p:nvSpPr>
        <p:spPr bwMode="auto">
          <a:xfrm>
            <a:off x="476809" y="944429"/>
            <a:ext cx="11155643" cy="574196"/>
          </a:xfrm>
          <a:prstGeom prst="rect">
            <a:avLst/>
          </a:prstGeom>
          <a:solidFill>
            <a:schemeClr val="accent1">
              <a:lumMod val="20000"/>
              <a:lumOff val="80000"/>
            </a:schemeClr>
          </a:solidFill>
          <a:ln>
            <a:noFill/>
          </a:ln>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400" b="1" spc="200" dirty="0">
                <a:solidFill>
                  <a:srgbClr val="C00000"/>
                </a:solidFill>
                <a:latin typeface="微软雅黑" panose="020B0503020204020204" pitchFamily="34" charset="-122"/>
                <a:ea typeface="微软雅黑" panose="020B0503020204020204" pitchFamily="34" charset="-122"/>
              </a:rPr>
              <a:t>策略提升函数：</a:t>
            </a:r>
            <a:r>
              <a:rPr kumimoji="1" lang="en-US" altLang="zh-CN" sz="2400" b="1" spc="200" dirty="0" err="1">
                <a:solidFill>
                  <a:srgbClr val="C00000"/>
                </a:solidFill>
                <a:latin typeface="微软雅黑" panose="020B0503020204020204" pitchFamily="34" charset="-122"/>
                <a:ea typeface="微软雅黑" panose="020B0503020204020204" pitchFamily="34" charset="-122"/>
              </a:rPr>
              <a:t>next_best_policy</a:t>
            </a:r>
            <a:r>
              <a:rPr kumimoji="1" lang="en-US" altLang="zh-CN" sz="2400" b="1" spc="200" dirty="0">
                <a:solidFill>
                  <a:srgbClr val="C00000"/>
                </a:solidFill>
                <a:latin typeface="微软雅黑" panose="020B0503020204020204" pitchFamily="34" charset="-122"/>
                <a:ea typeface="微软雅黑" panose="020B0503020204020204" pitchFamily="34" charset="-122"/>
              </a:rPr>
              <a:t>(</a:t>
            </a:r>
            <a:r>
              <a:rPr kumimoji="1" lang="en-US" altLang="zh-CN" sz="2400" b="1" spc="200" dirty="0" err="1">
                <a:solidFill>
                  <a:srgbClr val="C00000"/>
                </a:solidFill>
                <a:latin typeface="微软雅黑" panose="020B0503020204020204" pitchFamily="34" charset="-122"/>
                <a:ea typeface="微软雅黑" panose="020B0503020204020204" pitchFamily="34" charset="-122"/>
              </a:rPr>
              <a:t>value_table</a:t>
            </a:r>
            <a:r>
              <a:rPr kumimoji="1" lang="en-US" altLang="zh-CN" sz="2400" b="1" spc="200" dirty="0">
                <a:solidFill>
                  <a:srgbClr val="C00000"/>
                </a:solidFill>
                <a:latin typeface="微软雅黑" panose="020B0503020204020204" pitchFamily="34" charset="-122"/>
                <a:ea typeface="微软雅黑" panose="020B0503020204020204" pitchFamily="34" charset="-122"/>
              </a:rPr>
              <a:t>, gamma)</a:t>
            </a:r>
            <a:endParaRPr kumimoji="1" lang="en-US" altLang="zh-CN" sz="2400" b="1" spc="200" dirty="0">
              <a:solidFill>
                <a:srgbClr val="C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97670" y="1728649"/>
            <a:ext cx="5921253" cy="4679085"/>
          </a:xfrm>
          <a:prstGeom prst="rect">
            <a:avLst/>
          </a:prstGeom>
          <a:ln w="38100" cap="sq">
            <a:solidFill>
              <a:schemeClr val="accent1">
                <a:lumMod val="20000"/>
                <a:lumOff val="80000"/>
              </a:schemeClr>
            </a:solidFill>
            <a:prstDash val="solid"/>
            <a:miter lim="800000"/>
            <a:headEnd/>
            <a:tailEnd/>
          </a:ln>
          <a:effectLst>
            <a:outerShdw blurRad="50800" dist="38100" dir="2700000" algn="tl" rotWithShape="0">
              <a:srgbClr val="000000">
                <a:alpha val="43000"/>
              </a:srgbClr>
            </a:outerShdw>
          </a:effectLst>
        </p:spPr>
      </p:pic>
      <p:cxnSp>
        <p:nvCxnSpPr>
          <p:cNvPr id="13" name="直接箭头连接符 12"/>
          <p:cNvCxnSpPr/>
          <p:nvPr/>
        </p:nvCxnSpPr>
        <p:spPr>
          <a:xfrm flipV="1">
            <a:off x="5701386" y="3429000"/>
            <a:ext cx="1347483" cy="1429309"/>
          </a:xfrm>
          <a:prstGeom prst="straightConnector1">
            <a:avLst/>
          </a:prstGeom>
          <a:ln w="38100">
            <a:solidFill>
              <a:srgbClr val="FF000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14" name="直接箭头连接符 13"/>
          <p:cNvCxnSpPr/>
          <p:nvPr/>
        </p:nvCxnSpPr>
        <p:spPr>
          <a:xfrm flipV="1">
            <a:off x="5610687" y="5210459"/>
            <a:ext cx="1438182" cy="586659"/>
          </a:xfrm>
          <a:prstGeom prst="straightConnector1">
            <a:avLst/>
          </a:prstGeom>
          <a:ln w="38100">
            <a:solidFill>
              <a:srgbClr val="FF0000"/>
            </a:solidFill>
            <a:prstDash val="sysDash"/>
            <a:tailEnd type="triangle"/>
          </a:ln>
        </p:spPr>
        <p:style>
          <a:lnRef idx="1">
            <a:schemeClr val="accent6"/>
          </a:lnRef>
          <a:fillRef idx="0">
            <a:schemeClr val="accent6"/>
          </a:fillRef>
          <a:effectRef idx="0">
            <a:schemeClr val="accent6"/>
          </a:effectRef>
          <a:fontRef idx="minor">
            <a:schemeClr val="tx1"/>
          </a:fontRef>
        </p:style>
      </p:cxnSp>
      <p:pic>
        <p:nvPicPr>
          <p:cNvPr id="6" name="图片 5"/>
          <p:cNvPicPr>
            <a:picLocks noChangeAspect="1"/>
          </p:cNvPicPr>
          <p:nvPr/>
        </p:nvPicPr>
        <p:blipFill>
          <a:blip r:embed="rId2"/>
          <a:stretch>
            <a:fillRect/>
          </a:stretch>
        </p:blipFill>
        <p:spPr>
          <a:xfrm>
            <a:off x="7168820" y="5037646"/>
            <a:ext cx="4501905" cy="414418"/>
          </a:xfrm>
          <a:prstGeom prst="rect">
            <a:avLst/>
          </a:prstGeom>
          <a:ln w="38100" cap="sq">
            <a:solidFill>
              <a:schemeClr val="accent1">
                <a:lumMod val="20000"/>
                <a:lumOff val="80000"/>
              </a:schemeClr>
            </a:solidFill>
            <a:prstDash val="solid"/>
            <a:miter lim="800000"/>
            <a:headEnd/>
            <a:tailEnd/>
          </a:ln>
          <a:effectLst>
            <a:outerShdw blurRad="50800" dist="38100" dir="2700000" algn="tl" rotWithShape="0">
              <a:srgbClr val="000000">
                <a:alpha val="43000"/>
              </a:srgbClr>
            </a:outerShdw>
          </a:effectLst>
        </p:spPr>
      </p:pic>
      <p:pic>
        <p:nvPicPr>
          <p:cNvPr id="21" name="图片 20"/>
          <p:cNvPicPr>
            <a:picLocks noChangeAspect="1"/>
          </p:cNvPicPr>
          <p:nvPr/>
        </p:nvPicPr>
        <p:blipFill>
          <a:blip r:embed="rId3"/>
          <a:stretch>
            <a:fillRect/>
          </a:stretch>
        </p:blipFill>
        <p:spPr>
          <a:xfrm>
            <a:off x="7168821" y="2610035"/>
            <a:ext cx="4425510" cy="1219147"/>
          </a:xfrm>
          <a:prstGeom prst="rect">
            <a:avLst/>
          </a:prstGeom>
          <a:ln w="38100" cap="sq">
            <a:solidFill>
              <a:schemeClr val="accent1">
                <a:lumMod val="20000"/>
                <a:lumOff val="80000"/>
              </a:schemeClr>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蒙特卡罗</a:t>
            </a:r>
            <a:r>
              <a:rPr lang="en-US" altLang="zh-CN" sz="2800" dirty="0">
                <a:latin typeface="微软雅黑" panose="020B0503020204020204" pitchFamily="34" charset="-122"/>
              </a:rPr>
              <a:t>(</a:t>
            </a:r>
            <a:r>
              <a:rPr lang="en-US" altLang="zh-CN" sz="2800" b="0" i="0" dirty="0">
                <a:solidFill>
                  <a:srgbClr val="000000"/>
                </a:solidFill>
                <a:effectLst/>
                <a:latin typeface="Verdana" panose="020B0604030504040204" pitchFamily="34" charset="0"/>
              </a:rPr>
              <a:t>Monte-Carlo</a:t>
            </a:r>
            <a:r>
              <a:rPr lang="en-US" altLang="zh-CN" sz="2800" dirty="0">
                <a:solidFill>
                  <a:srgbClr val="000000"/>
                </a:solidFill>
                <a:latin typeface="Verdana" panose="020B0604030504040204" pitchFamily="34" charset="0"/>
              </a:rPr>
              <a:t>,</a:t>
            </a:r>
            <a:r>
              <a:rPr lang="zh-CN" altLang="en-US" sz="2800" dirty="0">
                <a:solidFill>
                  <a:srgbClr val="000000"/>
                </a:solidFill>
                <a:latin typeface="Verdana" panose="020B0604030504040204" pitchFamily="34" charset="0"/>
              </a:rPr>
              <a:t> </a:t>
            </a:r>
            <a:r>
              <a:rPr lang="en-US" altLang="zh-CN" sz="2800" b="0" i="0" dirty="0">
                <a:solidFill>
                  <a:srgbClr val="000000"/>
                </a:solidFill>
                <a:effectLst/>
                <a:latin typeface="Verdana" panose="020B0604030504040204" pitchFamily="34" charset="0"/>
              </a:rPr>
              <a:t>MC)</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7" name="矩形 3"/>
          <p:cNvSpPr>
            <a:spLocks noChangeArrowheads="1"/>
          </p:cNvSpPr>
          <p:nvPr/>
        </p:nvSpPr>
        <p:spPr bwMode="auto">
          <a:xfrm>
            <a:off x="341032" y="925907"/>
            <a:ext cx="11155643" cy="563424"/>
          </a:xfrm>
          <a:prstGeom prst="rect">
            <a:avLst/>
          </a:prstGeom>
          <a:solidFill>
            <a:schemeClr val="accent1">
              <a:lumMod val="20000"/>
              <a:lumOff val="80000"/>
            </a:schemeClr>
          </a:solidFill>
          <a:ln>
            <a:noFill/>
          </a:ln>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en-US" altLang="zh-CN" sz="2200" b="1" spc="200" dirty="0">
                <a:solidFill>
                  <a:srgbClr val="C00000"/>
                </a:solidFill>
                <a:latin typeface="微软雅黑" panose="020B0503020204020204" pitchFamily="34" charset="-122"/>
                <a:ea typeface="微软雅黑" panose="020B0503020204020204" pitchFamily="34" charset="-122"/>
              </a:rPr>
              <a:t>MC</a:t>
            </a:r>
            <a:r>
              <a:rPr kumimoji="1" lang="zh-CN" altLang="en-US" sz="2200" b="1" spc="200" dirty="0">
                <a:solidFill>
                  <a:srgbClr val="C00000"/>
                </a:solidFill>
                <a:latin typeface="微软雅黑" panose="020B0503020204020204" pitchFamily="34" charset="-122"/>
                <a:ea typeface="微软雅黑" panose="020B0503020204020204" pitchFamily="34" charset="-122"/>
              </a:rPr>
              <a:t>思想：用平均</a:t>
            </a:r>
            <a:r>
              <a:rPr kumimoji="1" lang="en-US" altLang="zh-CN" sz="2200" b="1" spc="200" dirty="0">
                <a:solidFill>
                  <a:srgbClr val="C00000"/>
                </a:solidFill>
                <a:latin typeface="微软雅黑" panose="020B0503020204020204" pitchFamily="34" charset="-122"/>
                <a:ea typeface="微软雅黑" panose="020B0503020204020204" pitchFamily="34" charset="-122"/>
              </a:rPr>
              <a:t>return</a:t>
            </a:r>
            <a:r>
              <a:rPr kumimoji="1" lang="zh-CN" altLang="en-US" sz="2200" b="1" spc="200" dirty="0">
                <a:solidFill>
                  <a:srgbClr val="C00000"/>
                </a:solidFill>
                <a:latin typeface="微软雅黑" panose="020B0503020204020204" pitchFamily="34" charset="-122"/>
                <a:ea typeface="微软雅黑" panose="020B0503020204020204" pitchFamily="34" charset="-122"/>
              </a:rPr>
              <a:t>代替价值，理论上完整的状态序列越多，结果正确</a:t>
            </a:r>
            <a:endParaRPr kumimoji="1" lang="zh-CN" altLang="en-US" sz="2200" b="1" spc="200" dirty="0">
              <a:solidFill>
                <a:srgbClr val="C00000"/>
              </a:solidFill>
              <a:latin typeface="微软雅黑" panose="020B0503020204020204" pitchFamily="34" charset="-122"/>
              <a:ea typeface="微软雅黑" panose="020B0503020204020204" pitchFamily="34" charset="-122"/>
            </a:endParaRPr>
          </a:p>
        </p:txBody>
      </p:sp>
      <p:sp>
        <p:nvSpPr>
          <p:cNvPr id="14" name="Rectangle 2"/>
          <p:cNvSpPr txBox="1">
            <a:spLocks noChangeArrowheads="1"/>
          </p:cNvSpPr>
          <p:nvPr/>
        </p:nvSpPr>
        <p:spPr bwMode="auto">
          <a:xfrm>
            <a:off x="840448" y="1985932"/>
            <a:ext cx="9853099" cy="1647938"/>
          </a:xfrm>
          <a:prstGeom prst="rect">
            <a:avLst/>
          </a:prstGeom>
          <a:solidFill>
            <a:schemeClr val="bg1"/>
          </a:solidFill>
          <a:ln w="28575" cap="sq" algn="ctr">
            <a:solidFill>
              <a:srgbClr val="3333CC"/>
            </a:solidFill>
            <a:miter lim="800000"/>
          </a:ln>
          <a:effectLst/>
        </p:spPr>
        <p:txBody>
          <a:bodyPr wrap="square" tIns="54000" bIns="54000">
            <a:spAutoFit/>
          </a:bodyPr>
          <a:lstStyle>
            <a:lvl1pPr eaLnBrk="0" hangingPunct="0">
              <a:spcBef>
                <a:spcPct val="0"/>
              </a:spcBef>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spcBef>
                <a:spcPct val="0"/>
              </a:spcBef>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sz="1800" b="1" dirty="0">
                <a:solidFill>
                  <a:srgbClr val="C00000"/>
                </a:solidFill>
                <a:latin typeface="华文楷体" panose="02010600040101010101" pitchFamily="2" charset="-122"/>
                <a:ea typeface="华文楷体" panose="02010600040101010101" pitchFamily="2" charset="-122"/>
              </a:rPr>
              <a:t>蒙特卡罗强化学习</a:t>
            </a:r>
            <a:r>
              <a:rPr lang="en-US" altLang="zh-CN" sz="1800" b="1" dirty="0">
                <a:solidFill>
                  <a:srgbClr val="C00000"/>
                </a:solidFill>
                <a:latin typeface="华文楷体" panose="02010600040101010101" pitchFamily="2" charset="-122"/>
                <a:ea typeface="华文楷体" panose="02010600040101010101" pitchFamily="2" charset="-122"/>
              </a:rPr>
              <a:t>(Monte Carlo reinforcement learning) </a:t>
            </a:r>
            <a:r>
              <a:rPr lang="zh-CN" altLang="en-US" sz="1800" b="1" dirty="0">
                <a:solidFill>
                  <a:srgbClr val="C00000"/>
                </a:solidFill>
                <a:latin typeface="华文楷体" panose="02010600040101010101" pitchFamily="2" charset="-122"/>
                <a:ea typeface="华文楷体" panose="02010600040101010101" pitchFamily="2" charset="-122"/>
              </a:rPr>
              <a:t>：</a:t>
            </a:r>
            <a:endParaRPr lang="en-US" altLang="zh-CN" sz="1800" b="1" dirty="0">
              <a:solidFill>
                <a:srgbClr val="C00000"/>
              </a:solidFill>
              <a:latin typeface="华文楷体" panose="02010600040101010101" pitchFamily="2" charset="-122"/>
              <a:ea typeface="华文楷体" panose="02010600040101010101" pitchFamily="2" charset="-122"/>
            </a:endParaRPr>
          </a:p>
          <a:p>
            <a:r>
              <a:rPr lang="zh-CN" altLang="en-US" sz="1600" dirty="0"/>
              <a:t>指在不清楚 </a:t>
            </a:r>
            <a:r>
              <a:rPr lang="en-US" altLang="zh-CN" sz="1600" dirty="0"/>
              <a:t>MDP </a:t>
            </a:r>
            <a:r>
              <a:rPr lang="zh-CN" altLang="en-US" sz="1600" dirty="0"/>
              <a:t>状态转移概率的情况下，直接从经历完整的状态序列 </a:t>
            </a:r>
            <a:r>
              <a:rPr lang="en-US" altLang="zh-CN" sz="1600" dirty="0"/>
              <a:t>(episode) </a:t>
            </a:r>
            <a:r>
              <a:rPr lang="zh-CN" altLang="en-US" sz="1600" dirty="0"/>
              <a:t>来估计状态的真实价值，并认为某状态的价值等于在多个状态序列中以该状态算得到的所有</a:t>
            </a:r>
            <a:r>
              <a:rPr lang="en-US" altLang="zh-CN" sz="1600" dirty="0"/>
              <a:t>return </a:t>
            </a:r>
            <a:r>
              <a:rPr lang="zh-CN" altLang="en-US" sz="1600" dirty="0"/>
              <a:t>的平均。</a:t>
            </a:r>
            <a:endParaRPr lang="en-US" altLang="zh-CN" sz="1600" dirty="0"/>
          </a:p>
          <a:p>
            <a:r>
              <a:rPr lang="zh-CN" altLang="en-US" sz="1800" b="1" dirty="0">
                <a:solidFill>
                  <a:srgbClr val="C00000"/>
                </a:solidFill>
                <a:latin typeface="华文楷体" panose="02010600040101010101" pitchFamily="2" charset="-122"/>
                <a:ea typeface="华文楷体" panose="02010600040101010101" pitchFamily="2" charset="-122"/>
              </a:rPr>
              <a:t>完整的状态序列 </a:t>
            </a:r>
            <a:r>
              <a:rPr lang="en-US" altLang="zh-CN" sz="1800" b="1" dirty="0">
                <a:solidFill>
                  <a:srgbClr val="C00000"/>
                </a:solidFill>
                <a:latin typeface="华文楷体" panose="02010600040101010101" pitchFamily="2" charset="-122"/>
                <a:ea typeface="华文楷体" panose="02010600040101010101" pitchFamily="2" charset="-122"/>
              </a:rPr>
              <a:t>(complete episode)</a:t>
            </a:r>
            <a:r>
              <a:rPr lang="zh-CN" altLang="en-US" sz="1800" b="1" dirty="0">
                <a:solidFill>
                  <a:srgbClr val="C00000"/>
                </a:solidFill>
                <a:latin typeface="华文楷体" panose="02010600040101010101" pitchFamily="2" charset="-122"/>
                <a:ea typeface="华文楷体" panose="02010600040101010101" pitchFamily="2" charset="-122"/>
              </a:rPr>
              <a:t>：</a:t>
            </a:r>
            <a:endParaRPr lang="en-US" altLang="zh-CN" sz="1800" b="1" dirty="0">
              <a:solidFill>
                <a:srgbClr val="C00000"/>
              </a:solidFill>
              <a:latin typeface="华文楷体" panose="02010600040101010101" pitchFamily="2" charset="-122"/>
              <a:ea typeface="华文楷体" panose="02010600040101010101" pitchFamily="2" charset="-122"/>
            </a:endParaRPr>
          </a:p>
          <a:p>
            <a:r>
              <a:rPr lang="zh-CN" altLang="en-US" sz="1600" dirty="0"/>
              <a:t>指从某一个状态开始，个体与环境交互直到终止状态，环境给出终止状态的奖励为止。完整的状态序列不要求起始状态一定是某一个特定的状态，但是要求个体最终进入环境认可的某一个终止状态。</a:t>
            </a:r>
            <a:endParaRPr lang="en-US" altLang="zh-CN" sz="1600" dirty="0"/>
          </a:p>
        </p:txBody>
      </p:sp>
      <p:sp>
        <p:nvSpPr>
          <p:cNvPr id="27" name="Rectangle 2"/>
          <p:cNvSpPr txBox="1">
            <a:spLocks noChangeArrowheads="1"/>
          </p:cNvSpPr>
          <p:nvPr/>
        </p:nvSpPr>
        <p:spPr bwMode="auto">
          <a:xfrm>
            <a:off x="840448" y="3868661"/>
            <a:ext cx="9853099" cy="1567916"/>
          </a:xfrm>
          <a:prstGeom prst="rect">
            <a:avLst/>
          </a:prstGeom>
          <a:solidFill>
            <a:schemeClr val="bg1"/>
          </a:solidFill>
          <a:ln w="28575" cap="sq" algn="ctr">
            <a:solidFill>
              <a:srgbClr val="3333CC"/>
            </a:solidFill>
            <a:miter lim="800000"/>
          </a:ln>
          <a:effectLst/>
        </p:spPr>
        <p:txBody>
          <a:bodyPr wrap="square" tIns="54000" bIns="54000">
            <a:spAutoFit/>
          </a:bodyPr>
          <a:lstStyle>
            <a:lvl1pPr eaLnBrk="0" hangingPunct="0">
              <a:spcBef>
                <a:spcPct val="0"/>
              </a:spcBef>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spcBef>
                <a:spcPct val="0"/>
              </a:spcBef>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fontAlgn="base">
              <a:lnSpc>
                <a:spcPct val="130000"/>
              </a:lnSpc>
              <a:buClr>
                <a:srgbClr val="FFFFFF"/>
              </a:buClr>
              <a:defRPr/>
            </a:pPr>
            <a:r>
              <a:rPr lang="zh-CN" altLang="en-US" sz="1800" b="1" dirty="0">
                <a:solidFill>
                  <a:srgbClr val="C00000"/>
                </a:solidFill>
                <a:latin typeface="华文楷体" panose="02010600040101010101" pitchFamily="2" charset="-122"/>
                <a:ea typeface="华文楷体" panose="02010600040101010101" pitchFamily="2" charset="-122"/>
              </a:rPr>
              <a:t>蒙特卡罗法的特点：</a:t>
            </a:r>
            <a:endParaRPr lang="en-US" altLang="zh-CN" sz="1800" b="1" dirty="0">
              <a:solidFill>
                <a:srgbClr val="C00000"/>
              </a:solidFill>
              <a:latin typeface="华文楷体" panose="02010600040101010101" pitchFamily="2" charset="-122"/>
              <a:ea typeface="华文楷体" panose="02010600040101010101" pitchFamily="2" charset="-122"/>
            </a:endParaRPr>
          </a:p>
          <a:p>
            <a:r>
              <a:rPr lang="zh-CN" altLang="en-US" sz="1600" b="1" dirty="0"/>
              <a:t>不依赖状态转移概率</a:t>
            </a:r>
            <a:r>
              <a:rPr lang="zh-CN" altLang="en-US" sz="1600" dirty="0"/>
              <a:t>，直接从经历过的</a:t>
            </a:r>
            <a:r>
              <a:rPr lang="zh-CN" altLang="en-US" sz="1600" b="1" dirty="0"/>
              <a:t>完整的状态序列</a:t>
            </a:r>
            <a:r>
              <a:rPr lang="zh-CN" altLang="en-US" sz="1600" dirty="0"/>
              <a:t>中学习。</a:t>
            </a:r>
            <a:r>
              <a:rPr lang="en-US" altLang="zh-CN" sz="1600" dirty="0"/>
              <a:t>(</a:t>
            </a:r>
            <a:r>
              <a:rPr lang="zh-CN" altLang="en-US" sz="1600" b="1" dirty="0"/>
              <a:t>不基于模型</a:t>
            </a:r>
            <a:r>
              <a:rPr lang="en-US" altLang="zh-CN" sz="1600" dirty="0"/>
              <a:t>)</a:t>
            </a:r>
            <a:endParaRPr lang="en-US" altLang="zh-CN" sz="1600" dirty="0"/>
          </a:p>
          <a:p>
            <a:pPr fontAlgn="base">
              <a:lnSpc>
                <a:spcPct val="130000"/>
              </a:lnSpc>
              <a:buClr>
                <a:srgbClr val="FFFFFF"/>
              </a:buClr>
              <a:defRPr/>
            </a:pPr>
            <a:r>
              <a:rPr lang="zh-CN" altLang="en-US" sz="1800" b="1" dirty="0">
                <a:solidFill>
                  <a:srgbClr val="C00000"/>
                </a:solidFill>
                <a:latin typeface="华文楷体" panose="02010600040101010101" pitchFamily="2" charset="-122"/>
                <a:ea typeface="华文楷体" panose="02010600040101010101" pitchFamily="2" charset="-122"/>
              </a:rPr>
              <a:t>蒙特卡罗法与动态规划法的异同：</a:t>
            </a:r>
            <a:endParaRPr lang="en-US" altLang="zh-CN" sz="1800" b="1" dirty="0">
              <a:solidFill>
                <a:srgbClr val="C00000"/>
              </a:solidFill>
              <a:latin typeface="华文楷体" panose="02010600040101010101" pitchFamily="2" charset="-122"/>
              <a:ea typeface="华文楷体" panose="02010600040101010101" pitchFamily="2" charset="-122"/>
            </a:endParaRPr>
          </a:p>
          <a:p>
            <a:r>
              <a:rPr lang="zh-CN" altLang="en-US" sz="1600" dirty="0"/>
              <a:t>动态规划是基于对 </a:t>
            </a:r>
            <a:r>
              <a:rPr lang="en-US" altLang="zh-CN" sz="1600" dirty="0"/>
              <a:t>MDP </a:t>
            </a:r>
            <a:r>
              <a:rPr lang="zh-CN" altLang="en-US" sz="1600" dirty="0"/>
              <a:t>的知识计算值函数，蒙特卡罗法通过采样得到的 </a:t>
            </a:r>
            <a:r>
              <a:rPr lang="en-US" altLang="zh-CN" sz="1600" dirty="0"/>
              <a:t>return </a:t>
            </a:r>
            <a:r>
              <a:rPr lang="zh-CN" altLang="en-US" sz="1600" dirty="0"/>
              <a:t>来学习值函数。仍然通过值函数和策略相互作用来达到最优。这些 </a:t>
            </a:r>
            <a:r>
              <a:rPr lang="en-US" altLang="zh-CN" sz="1600" dirty="0"/>
              <a:t>GPI </a:t>
            </a:r>
            <a:r>
              <a:rPr lang="zh-CN" altLang="en-US" sz="1600" dirty="0"/>
              <a:t>概念都从动态规划拓展到了蒙特卡罗法中。</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xEl>
                                              <p:pRg st="0" end="0"/>
                                            </p:txEl>
                                          </p:spTgt>
                                        </p:tgtEl>
                                        <p:attrNameLst>
                                          <p:attrName>style.visibility</p:attrName>
                                        </p:attrNameLst>
                                      </p:cBhvr>
                                      <p:to>
                                        <p:strVal val="visible"/>
                                      </p:to>
                                    </p:set>
                                    <p:animEffect transition="in" filter="fade">
                                      <p:cBhvr>
                                        <p:cTn id="16"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2323636" y="4904947"/>
            <a:ext cx="7011008" cy="1211685"/>
          </a:xfrm>
          <a:prstGeom prst="rect">
            <a:avLst/>
          </a:prstGeom>
        </p:spPr>
      </p:pic>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蒙特卡罗</a:t>
            </a:r>
            <a:r>
              <a:rPr lang="en-US" altLang="zh-CN" sz="2800" dirty="0">
                <a:latin typeface="微软雅黑" panose="020B0503020204020204" pitchFamily="34" charset="-122"/>
              </a:rPr>
              <a:t>(</a:t>
            </a:r>
            <a:r>
              <a:rPr lang="en-US" altLang="zh-CN" sz="2800" b="0" i="0" dirty="0">
                <a:solidFill>
                  <a:srgbClr val="000000"/>
                </a:solidFill>
                <a:effectLst/>
                <a:latin typeface="Verdana" panose="020B0604030504040204" pitchFamily="34" charset="0"/>
              </a:rPr>
              <a:t>Monte-Carlo</a:t>
            </a:r>
            <a:r>
              <a:rPr lang="en-US" altLang="zh-CN" sz="2800" dirty="0">
                <a:solidFill>
                  <a:srgbClr val="000000"/>
                </a:solidFill>
                <a:latin typeface="Verdana" panose="020B0604030504040204" pitchFamily="34" charset="0"/>
              </a:rPr>
              <a:t>,</a:t>
            </a:r>
            <a:r>
              <a:rPr lang="zh-CN" altLang="en-US" sz="2800" dirty="0">
                <a:solidFill>
                  <a:srgbClr val="000000"/>
                </a:solidFill>
                <a:latin typeface="Verdana" panose="020B0604030504040204" pitchFamily="34" charset="0"/>
              </a:rPr>
              <a:t> </a:t>
            </a:r>
            <a:r>
              <a:rPr lang="en-US" altLang="zh-CN" sz="2800" b="0" i="0" dirty="0">
                <a:solidFill>
                  <a:srgbClr val="000000"/>
                </a:solidFill>
                <a:effectLst/>
                <a:latin typeface="Verdana" panose="020B0604030504040204" pitchFamily="34" charset="0"/>
              </a:rPr>
              <a:t>MC)</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7" name="矩形 3"/>
          <p:cNvSpPr>
            <a:spLocks noChangeArrowheads="1"/>
          </p:cNvSpPr>
          <p:nvPr/>
        </p:nvSpPr>
        <p:spPr bwMode="auto">
          <a:xfrm>
            <a:off x="476809" y="943243"/>
            <a:ext cx="11155643" cy="576568"/>
          </a:xfrm>
          <a:prstGeom prst="rect">
            <a:avLst/>
          </a:prstGeom>
          <a:solidFill>
            <a:schemeClr val="accent1">
              <a:lumMod val="20000"/>
              <a:lumOff val="80000"/>
            </a:schemeClr>
          </a:solidFill>
          <a:ln>
            <a:noFill/>
          </a:ln>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en-US" altLang="zh-CN" sz="2400" b="1" spc="200" dirty="0">
                <a:solidFill>
                  <a:srgbClr val="C00000"/>
                </a:solidFill>
                <a:latin typeface="微软雅黑" panose="020B0503020204020204" pitchFamily="34" charset="-122"/>
                <a:ea typeface="微软雅黑" panose="020B0503020204020204" pitchFamily="34" charset="-122"/>
              </a:rPr>
              <a:t>MC</a:t>
            </a:r>
            <a:r>
              <a:rPr kumimoji="1" lang="zh-CN" altLang="en-US" sz="2400" b="1" spc="200" dirty="0">
                <a:solidFill>
                  <a:srgbClr val="C00000"/>
                </a:solidFill>
                <a:latin typeface="微软雅黑" panose="020B0503020204020204" pitchFamily="34" charset="-122"/>
                <a:ea typeface="微软雅黑" panose="020B0503020204020204" pitchFamily="34" charset="-122"/>
              </a:rPr>
              <a:t>预测：蒙特卡罗状态值函数估计、蒙特卡罗行为值函数估计</a:t>
            </a:r>
            <a:endParaRPr kumimoji="1" lang="zh-CN" altLang="en-US" sz="2400" b="1" spc="200"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4" name="Rectangle 2">
                <a:extLst>
                  <a:ext uri="{FF2B5EF4-FFF2-40B4-BE49-F238E27FC236}">
                    <ele attr="{7BBA4539-546F-4450-9BB2-46A8305AA032}"/>
                  </a:ext>
                </a:extLst>
              </p:cNvPr>
              <p:cNvSpPr txBox="1">
                <a:spLocks noChangeArrowheads="1"/>
              </p:cNvSpPr>
              <p:nvPr/>
            </p:nvSpPr>
            <p:spPr bwMode="auto">
              <a:xfrm>
                <a:off x="902592" y="1694796"/>
                <a:ext cx="9853099" cy="2109602"/>
              </a:xfrm>
              <a:prstGeom prst="rect">
                <a:avLst/>
              </a:prstGeom>
              <a:solidFill>
                <a:schemeClr val="bg1"/>
              </a:solidFill>
              <a:ln w="28575" cap="sq" algn="ctr">
                <a:solidFill>
                  <a:srgbClr val="3333CC"/>
                </a:solidFill>
                <a:miter lim="800000"/>
              </a:ln>
              <a:effectLst/>
            </p:spPr>
            <p:txBody>
              <a:bodyPr wrap="square" tIns="54000" bIns="54000">
                <a:spAutoFit/>
              </a:bodyPr>
              <a:lstStyle>
                <a:lvl1pPr eaLnBrk="0" hangingPunct="0">
                  <a:spcBef>
                    <a:spcPct val="0"/>
                  </a:spcBef>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spcBef>
                    <a:spcPct val="0"/>
                  </a:spcBef>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sz="1800" b="1" dirty="0">
                    <a:solidFill>
                      <a:srgbClr val="C00000"/>
                    </a:solidFill>
                    <a:latin typeface="华文楷体" panose="02010600040101010101" pitchFamily="2" charset="-122"/>
                    <a:ea typeface="华文楷体" panose="02010600040101010101" pitchFamily="2" charset="-122"/>
                  </a:rPr>
                  <a:t>蒙特卡罗状态值函数估计：</a:t>
                </a:r>
                <a:endParaRPr lang="en-US" altLang="zh-CN" sz="1800" b="1" dirty="0">
                  <a:solidFill>
                    <a:srgbClr val="C00000"/>
                  </a:solidFill>
                  <a:latin typeface="华文楷体" panose="02010600040101010101" pitchFamily="2" charset="-122"/>
                  <a:ea typeface="华文楷体" panose="02010600040101010101" pitchFamily="2" charset="-122"/>
                </a:endParaRPr>
              </a:p>
              <a:p>
                <a:r>
                  <a:rPr lang="zh-CN" altLang="en-US" sz="1600" dirty="0"/>
                  <a:t>对于给定的策略，首先考虑应用蒙特卡罗法计算状态值函数 </a:t>
                </a:r>
                <a14:m>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smtClean="0">
                            <a:latin typeface="Cambria Math" panose="02040503050406030204" pitchFamily="18" charset="0"/>
                          </a:rPr>
                          <m:t>𝑣</m:t>
                        </m:r>
                      </m:e>
                      <m:sub>
                        <m:r>
                          <a:rPr lang="zh-CN" altLang="en-US" sz="1600" i="1" smtClean="0">
                            <a:latin typeface="Cambria Math" panose="02040503050406030204" pitchFamily="18" charset="0"/>
                          </a:rPr>
                          <m:t>𝜋</m:t>
                        </m:r>
                      </m:sub>
                    </m:sSub>
                  </m:oMath>
                </a14:m>
                <a:r>
                  <a:rPr lang="zh-CN" altLang="en-US" sz="1600" dirty="0"/>
                  <a:t>。状态值函数是期望的 </a:t>
                </a:r>
                <a:r>
                  <a:rPr lang="en-US" altLang="zh-CN" sz="1600" dirty="0"/>
                  <a:t>return </a:t>
                </a:r>
                <a:r>
                  <a:rPr lang="zh-CN" altLang="en-US" sz="1600" dirty="0"/>
                  <a:t>，即从这个状态开始累加的 </a:t>
                </a:r>
                <a:r>
                  <a:rPr lang="en-US" altLang="zh-CN" sz="1600" dirty="0"/>
                  <a:t>discounted reward </a:t>
                </a:r>
                <a:r>
                  <a:rPr lang="zh-CN" altLang="en-US" sz="1600" dirty="0"/>
                  <a:t>的期望值。一种从经验中估计值函数的方法是对于那个状态之后观测到的 </a:t>
                </a:r>
                <a:r>
                  <a:rPr lang="en-US" altLang="zh-CN" sz="1600" dirty="0"/>
                  <a:t>return </a:t>
                </a:r>
                <a:r>
                  <a:rPr lang="zh-CN" altLang="en-US" sz="1600" dirty="0"/>
                  <a:t>求均值。随着观测到的 </a:t>
                </a:r>
                <a:r>
                  <a:rPr lang="en-US" altLang="zh-CN" sz="1600" dirty="0"/>
                  <a:t>return </a:t>
                </a:r>
                <a:r>
                  <a:rPr lang="zh-CN" altLang="en-US" sz="1600" dirty="0"/>
                  <a:t>越来越多，其均值会收敛到期望值，这是蒙特卡罗法暗含的思想。</a:t>
                </a:r>
                <a:endParaRPr lang="en-US" altLang="zh-CN" sz="1600" dirty="0"/>
              </a:p>
              <a:p>
                <a:endParaRPr lang="en-US" altLang="zh-CN" sz="1600" dirty="0"/>
              </a:p>
              <a:p>
                <a:endParaRPr lang="en-US" altLang="zh-CN" sz="1600" dirty="0"/>
              </a:p>
              <a:p>
                <a:endParaRPr lang="en-US" altLang="zh-CN" sz="1600" dirty="0"/>
              </a:p>
              <a:p>
                <a:endParaRPr lang="en-US" altLang="zh-CN" sz="1600" dirty="0"/>
              </a:p>
            </p:txBody>
          </p:sp>
        </mc:Choice>
        <mc:Fallback>
          <p:sp>
            <p:nvSpPr>
              <p:cNvPr id="14" name="Rectangle 2"/>
              <p:cNvSpPr txBox="1">
                <a:spLocks noRot="1" noChangeAspect="1" noMove="1" noResize="1" noEditPoints="1" noAdjustHandles="1" noChangeArrowheads="1" noChangeShapeType="1" noTextEdit="1"/>
              </p:cNvSpPr>
              <p:nvPr/>
            </p:nvSpPr>
            <p:spPr bwMode="auto">
              <a:xfrm>
                <a:off x="902592" y="1694796"/>
                <a:ext cx="9853099" cy="2109602"/>
              </a:xfrm>
              <a:prstGeom prst="rect">
                <a:avLst/>
              </a:prstGeom>
              <a:blipFill rotWithShape="1">
                <a:blip r:embed="rId2"/>
                <a:stretch>
                  <a:fillRect l="-370" t="-285"/>
                </a:stretch>
              </a:blipFill>
              <a:ln w="28575" cap="sq" algn="ctr">
                <a:solidFill>
                  <a:srgbClr val="3333CC"/>
                </a:solidFill>
                <a:miter lim="800000"/>
              </a:ln>
              <a:effec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7" name="Rectangle 2">
                <a:extLst>
                  <a:ext uri="{FF2B5EF4-FFF2-40B4-BE49-F238E27FC236}">
                    <ele attr="{ECDA7B27-91E1-47C1-B6C5-1DCC1AF96F19}"/>
                  </a:ext>
                </a:extLst>
              </p:cNvPr>
              <p:cNvSpPr txBox="1">
                <a:spLocks noChangeArrowheads="1"/>
              </p:cNvSpPr>
              <p:nvPr/>
            </p:nvSpPr>
            <p:spPr bwMode="auto">
              <a:xfrm>
                <a:off x="902592" y="3957086"/>
                <a:ext cx="9853099" cy="2685145"/>
              </a:xfrm>
              <a:prstGeom prst="rect">
                <a:avLst/>
              </a:prstGeom>
              <a:solidFill>
                <a:schemeClr val="bg1"/>
              </a:solidFill>
              <a:ln w="28575" cap="sq" algn="ctr">
                <a:solidFill>
                  <a:srgbClr val="3333CC"/>
                </a:solidFill>
                <a:miter lim="800000"/>
              </a:ln>
              <a:effectLst/>
            </p:spPr>
            <p:txBody>
              <a:bodyPr wrap="square" tIns="54000" bIns="54000">
                <a:spAutoFit/>
              </a:bodyPr>
              <a:lstStyle>
                <a:lvl1pPr eaLnBrk="0" hangingPunct="0">
                  <a:spcBef>
                    <a:spcPct val="0"/>
                  </a:spcBef>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spcBef>
                    <a:spcPct val="0"/>
                  </a:spcBef>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fontAlgn="base">
                  <a:lnSpc>
                    <a:spcPct val="130000"/>
                  </a:lnSpc>
                  <a:buClr>
                    <a:srgbClr val="FFFFFF"/>
                  </a:buClr>
                  <a:defRPr/>
                </a:pPr>
                <a:r>
                  <a:rPr lang="zh-CN" altLang="en-US" sz="1800" b="1" dirty="0">
                    <a:solidFill>
                      <a:srgbClr val="C00000"/>
                    </a:solidFill>
                    <a:latin typeface="华文楷体" panose="02010600040101010101" pitchFamily="2" charset="-122"/>
                    <a:ea typeface="华文楷体" panose="02010600040101010101" pitchFamily="2" charset="-122"/>
                  </a:rPr>
                  <a:t>蒙特卡罗行为值函数估计：</a:t>
                </a:r>
                <a:endParaRPr lang="en-US" altLang="zh-CN" sz="1800" b="1" dirty="0">
                  <a:solidFill>
                    <a:srgbClr val="C00000"/>
                  </a:solidFill>
                  <a:latin typeface="华文楷体" panose="02010600040101010101" pitchFamily="2" charset="-122"/>
                  <a:ea typeface="华文楷体" panose="02010600040101010101" pitchFamily="2" charset="-122"/>
                </a:endParaRPr>
              </a:p>
              <a:p>
                <a:r>
                  <a:rPr lang="zh-CN" altLang="en-US" sz="1600" dirty="0"/>
                  <a:t>模型已知时，仅状态估计就足够可以来决定一个策略。像 </a:t>
                </a:r>
                <a:r>
                  <a:rPr lang="en-US" altLang="zh-CN" sz="1600" dirty="0"/>
                  <a:t>DP </a:t>
                </a:r>
                <a:r>
                  <a:rPr lang="zh-CN" altLang="en-US" sz="1600" dirty="0"/>
                  <a:t>做的那样，只要向前看一步，选择导致最好的 </a:t>
                </a:r>
                <a:r>
                  <a:rPr lang="en-US" altLang="zh-CN" sz="1600" dirty="0"/>
                  <a:t>reward </a:t>
                </a:r>
                <a:r>
                  <a:rPr lang="zh-CN" altLang="en-US" sz="1600" dirty="0"/>
                  <a:t>组合和下一状态的行为即可。而无法获取模型时，只有状态值函数是不够的。必须要明确地估计出每个行为的值才能够得出一个策略。因此蒙特卡罗法首要的目标是估计</a:t>
                </a:r>
                <a14:m>
                  <m:oMath xmlns:m="http://schemas.openxmlformats.org/officeDocument/2006/math">
                    <m:sSup>
                      <m:sSupPr>
                        <m:ctrlPr>
                          <a:rPr lang="zh-CN" altLang="en-US" sz="1600" i="1" smtClean="0">
                            <a:solidFill>
                              <a:srgbClr val="836967"/>
                            </a:solidFill>
                            <a:latin typeface="Cambria Math" panose="02040503050406030204" pitchFamily="18" charset="0"/>
                          </a:rPr>
                        </m:ctrlPr>
                      </m:sSupPr>
                      <m:e>
                        <m:r>
                          <a:rPr lang="zh-CN" altLang="en-US" sz="1600" i="1" smtClean="0">
                            <a:latin typeface="Cambria Math" panose="02040503050406030204" pitchFamily="18" charset="0"/>
                          </a:rPr>
                          <m:t>𝑞</m:t>
                        </m:r>
                      </m:e>
                      <m:sup>
                        <m:r>
                          <a:rPr lang="zh-CN" altLang="en-US" sz="1600" i="1" smtClean="0">
                            <a:latin typeface="Cambria Math" panose="02040503050406030204" pitchFamily="18" charset="0"/>
                          </a:rPr>
                          <m:t>∗</m:t>
                        </m:r>
                      </m:sup>
                    </m:sSup>
                  </m:oMath>
                </a14:m>
                <a:r>
                  <a:rPr lang="zh-CN" altLang="en-US" sz="1600" dirty="0"/>
                  <a:t>。</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p:txBody>
          </p:sp>
        </mc:Choice>
        <mc:Fallback>
          <p:sp>
            <p:nvSpPr>
              <p:cNvPr id="27" name="Rectangle 2"/>
              <p:cNvSpPr txBox="1">
                <a:spLocks noRot="1" noChangeAspect="1" noMove="1" noResize="1" noEditPoints="1" noAdjustHandles="1" noChangeArrowheads="1" noChangeShapeType="1" noTextEdit="1"/>
              </p:cNvSpPr>
              <p:nvPr/>
            </p:nvSpPr>
            <p:spPr bwMode="auto">
              <a:xfrm>
                <a:off x="902592" y="3957086"/>
                <a:ext cx="9853099" cy="2685145"/>
              </a:xfrm>
              <a:prstGeom prst="rect">
                <a:avLst/>
              </a:prstGeom>
              <a:blipFill rotWithShape="1">
                <a:blip r:embed="rId3"/>
                <a:stretch>
                  <a:fillRect l="-370"/>
                </a:stretch>
              </a:blipFill>
              <a:ln w="28575" cap="sq" algn="ctr">
                <a:solidFill>
                  <a:srgbClr val="3333CC"/>
                </a:solidFill>
                <a:miter lim="800000"/>
              </a:ln>
              <a:effectLst/>
            </p:spPr>
            <p:txBody>
              <a:bodyPr/>
              <a:lstStyle/>
              <a:p>
                <a:r>
                  <a:rPr lang="zh-CN" altLang="en-US">
                    <a:noFill/>
                  </a:rPr>
                  <a:t> </a:t>
                </a:r>
                <a:endParaRPr lang="zh-CN" altLang="en-US">
                  <a:noFill/>
                </a:endParaRPr>
              </a:p>
            </p:txBody>
          </p:sp>
        </mc:Fallback>
      </mc:AlternateContent>
      <p:pic>
        <p:nvPicPr>
          <p:cNvPr id="7" name="图片 6"/>
          <p:cNvPicPr>
            <a:picLocks noChangeAspect="1"/>
          </p:cNvPicPr>
          <p:nvPr/>
        </p:nvPicPr>
        <p:blipFill>
          <a:blip r:embed="rId4"/>
          <a:stretch>
            <a:fillRect/>
          </a:stretch>
        </p:blipFill>
        <p:spPr>
          <a:xfrm>
            <a:off x="1941070" y="2832633"/>
            <a:ext cx="7118107" cy="761747"/>
          </a:xfrm>
          <a:prstGeom prst="rect">
            <a:avLst/>
          </a:prstGeom>
        </p:spPr>
      </p:pic>
      <p:pic>
        <p:nvPicPr>
          <p:cNvPr id="20" name="图片 19"/>
          <p:cNvPicPr>
            <a:picLocks noChangeAspect="1"/>
          </p:cNvPicPr>
          <p:nvPr/>
        </p:nvPicPr>
        <p:blipFill>
          <a:blip r:embed="rId1"/>
          <a:stretch>
            <a:fillRect/>
          </a:stretch>
        </p:blipFill>
        <p:spPr>
          <a:xfrm>
            <a:off x="1941070" y="5163204"/>
            <a:ext cx="7118107" cy="12301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xEl>
                                              <p:pRg st="0" end="0"/>
                                            </p:txEl>
                                          </p:spTgt>
                                        </p:tgtEl>
                                        <p:attrNameLst>
                                          <p:attrName>style.visibility</p:attrName>
                                        </p:attrNameLst>
                                      </p:cBhvr>
                                      <p:to>
                                        <p:strVal val="visible"/>
                                      </p:to>
                                    </p:set>
                                    <p:animEffect transition="in" filter="fade">
                                      <p:cBhvr>
                                        <p:cTn id="16"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蒙特卡罗</a:t>
            </a:r>
            <a:r>
              <a:rPr lang="en-US" altLang="zh-CN" sz="2800" dirty="0">
                <a:latin typeface="微软雅黑" panose="020B0503020204020204" pitchFamily="34" charset="-122"/>
              </a:rPr>
              <a:t>(</a:t>
            </a:r>
            <a:r>
              <a:rPr lang="en-US" altLang="zh-CN" sz="2800" b="0" i="0" dirty="0">
                <a:solidFill>
                  <a:srgbClr val="000000"/>
                </a:solidFill>
                <a:effectLst/>
                <a:latin typeface="Verdana" panose="020B0604030504040204" pitchFamily="34" charset="0"/>
              </a:rPr>
              <a:t>Monte-Carlo</a:t>
            </a:r>
            <a:r>
              <a:rPr lang="en-US" altLang="zh-CN" sz="2800" dirty="0">
                <a:solidFill>
                  <a:srgbClr val="000000"/>
                </a:solidFill>
                <a:latin typeface="Verdana" panose="020B0604030504040204" pitchFamily="34" charset="0"/>
              </a:rPr>
              <a:t>,</a:t>
            </a:r>
            <a:r>
              <a:rPr lang="zh-CN" altLang="en-US" sz="2800" dirty="0">
                <a:solidFill>
                  <a:srgbClr val="000000"/>
                </a:solidFill>
                <a:latin typeface="Verdana" panose="020B0604030504040204" pitchFamily="34" charset="0"/>
              </a:rPr>
              <a:t> </a:t>
            </a:r>
            <a:r>
              <a:rPr lang="en-US" altLang="zh-CN" sz="2800" b="0" i="0" dirty="0">
                <a:solidFill>
                  <a:srgbClr val="000000"/>
                </a:solidFill>
                <a:effectLst/>
                <a:latin typeface="Verdana" panose="020B0604030504040204" pitchFamily="34" charset="0"/>
              </a:rPr>
              <a:t>MC)</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7" name="矩形 3"/>
          <p:cNvSpPr>
            <a:spLocks noChangeArrowheads="1"/>
          </p:cNvSpPr>
          <p:nvPr/>
        </p:nvSpPr>
        <p:spPr bwMode="auto">
          <a:xfrm>
            <a:off x="476809" y="943243"/>
            <a:ext cx="11155643" cy="576568"/>
          </a:xfrm>
          <a:prstGeom prst="rect">
            <a:avLst/>
          </a:prstGeom>
          <a:solidFill>
            <a:schemeClr val="accent1">
              <a:lumMod val="20000"/>
              <a:lumOff val="80000"/>
            </a:schemeClr>
          </a:solidFill>
          <a:ln>
            <a:noFill/>
          </a:ln>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en-US" altLang="zh-CN" sz="2400" b="1" spc="200" dirty="0">
                <a:solidFill>
                  <a:srgbClr val="C00000"/>
                </a:solidFill>
                <a:latin typeface="微软雅黑" panose="020B0503020204020204" pitchFamily="34" charset="-122"/>
                <a:ea typeface="微软雅黑" panose="020B0503020204020204" pitchFamily="34" charset="-122"/>
              </a:rPr>
              <a:t>MC</a:t>
            </a:r>
            <a:r>
              <a:rPr kumimoji="1" lang="zh-CN" altLang="en-US" sz="2400" b="1" spc="200" dirty="0">
                <a:solidFill>
                  <a:srgbClr val="C00000"/>
                </a:solidFill>
                <a:latin typeface="微软雅黑" panose="020B0503020204020204" pitchFamily="34" charset="-122"/>
                <a:ea typeface="微软雅黑" panose="020B0503020204020204" pitchFamily="34" charset="-122"/>
              </a:rPr>
              <a:t>预测：蒙特卡罗状态值函数估计、蒙特卡罗行为值函数估计</a:t>
            </a:r>
            <a:endParaRPr kumimoji="1" lang="zh-CN" altLang="en-US" sz="2400" b="1" spc="200"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8" name="Rectangle 2">
                <a:extLst>
                  <a:ext uri="{FF2B5EF4-FFF2-40B4-BE49-F238E27FC236}">
                    <ele attr="{240ECDAF-0AFD-4891-A664-FF5DA174A4B1}"/>
                  </a:ext>
                </a:extLst>
              </p:cNvPr>
              <p:cNvSpPr txBox="1">
                <a:spLocks noChangeArrowheads="1"/>
              </p:cNvSpPr>
              <p:nvPr/>
            </p:nvSpPr>
            <p:spPr bwMode="auto">
              <a:xfrm>
                <a:off x="955856" y="1813962"/>
                <a:ext cx="9853099" cy="3833151"/>
              </a:xfrm>
              <a:prstGeom prst="rect">
                <a:avLst/>
              </a:prstGeom>
              <a:solidFill>
                <a:schemeClr val="bg1"/>
              </a:solidFill>
              <a:ln w="28575" cap="sq" algn="ctr">
                <a:solidFill>
                  <a:srgbClr val="3333CC"/>
                </a:solidFill>
                <a:miter lim="800000"/>
              </a:ln>
              <a:effectLst/>
            </p:spPr>
            <p:txBody>
              <a:bodyPr wrap="square" tIns="54000" bIns="54000">
                <a:spAutoFit/>
              </a:bodyPr>
              <a:lstStyle>
                <a:lvl1pPr eaLnBrk="0" hangingPunct="0">
                  <a:spcBef>
                    <a:spcPct val="0"/>
                  </a:spcBef>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spcBef>
                    <a:spcPct val="0"/>
                  </a:spcBef>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sz="1800" b="1" dirty="0">
                    <a:solidFill>
                      <a:srgbClr val="C00000"/>
                    </a:solidFill>
                    <a:latin typeface="华文楷体" panose="02010600040101010101" pitchFamily="2" charset="-122"/>
                    <a:ea typeface="华文楷体" panose="02010600040101010101" pitchFamily="2" charset="-122"/>
                  </a:rPr>
                  <a:t>两种估计方法带来的一些问题：</a:t>
                </a:r>
                <a:endParaRPr lang="en-US" altLang="zh-CN" sz="1800" b="1" dirty="0">
                  <a:solidFill>
                    <a:srgbClr val="C00000"/>
                  </a:solidFill>
                  <a:latin typeface="华文楷体" panose="02010600040101010101" pitchFamily="2" charset="-122"/>
                  <a:ea typeface="华文楷体" panose="02010600040101010101" pitchFamily="2" charset="-122"/>
                </a:endParaRPr>
              </a:p>
              <a:p>
                <a:r>
                  <a:rPr lang="zh-CN" altLang="en-US" sz="1600" dirty="0"/>
                  <a:t>该方法会出现的一个问题是有些状态行为对可能从来没有被访问到。那么对于这些状态行为就没有回报，就没法使用 </a:t>
                </a:r>
                <a:r>
                  <a:rPr lang="en-US" altLang="zh-CN" sz="1600" dirty="0"/>
                  <a:t>MC </a:t>
                </a:r>
                <a:r>
                  <a:rPr lang="zh-CN" altLang="en-US" sz="1600" dirty="0"/>
                  <a:t>方法完成其值函数的估计。这通常是一个维护探索</a:t>
                </a:r>
                <a:r>
                  <a:rPr lang="en-US" altLang="zh-CN" sz="1600" dirty="0"/>
                  <a:t>(maintaining exploration)</a:t>
                </a:r>
                <a:r>
                  <a:rPr lang="zh-CN" altLang="en-US" sz="1600" dirty="0"/>
                  <a:t>的问题。为了保证策略迭代对于所有行为值有效，我们必须保证持续的探索。一种解决的方法是在状态序列开始时，每个状态行为对被选到的概率都不为 </a:t>
                </a:r>
                <a:r>
                  <a:rPr lang="en-US" altLang="zh-CN" sz="1600" dirty="0"/>
                  <a:t>0</a:t>
                </a:r>
                <a:r>
                  <a:rPr lang="zh-CN" altLang="en-US" sz="1600" dirty="0"/>
                  <a:t>，这种方法称为探索初值假定</a:t>
                </a:r>
                <a:r>
                  <a:rPr lang="en-US" altLang="zh-CN" sz="1600" dirty="0"/>
                  <a:t>(exploring starts)</a:t>
                </a:r>
                <a:r>
                  <a:rPr lang="zh-CN" altLang="en-US" sz="1600" dirty="0"/>
                  <a:t>。探索初值假定有时是有用的，但是并不是一直很可靠，尤其是面临直接的环境交互时。一种常见的替代方法假设策略是在每个状态下所有行为的选择概率都不为 </a:t>
                </a:r>
                <a:r>
                  <a:rPr lang="en-US" altLang="zh-CN" sz="1600" dirty="0"/>
                  <a:t>0 </a:t>
                </a:r>
                <a:r>
                  <a:rPr lang="zh-CN" altLang="en-US" sz="1600" dirty="0"/>
                  <a:t>的随机策略。</a:t>
                </a:r>
                <a:endParaRPr lang="en-US" altLang="zh-CN" sz="1600" dirty="0"/>
              </a:p>
              <a:p>
                <a:r>
                  <a:rPr lang="zh-CN" altLang="en-US" sz="1800" b="1" dirty="0">
                    <a:solidFill>
                      <a:srgbClr val="C00000"/>
                    </a:solidFill>
                    <a:latin typeface="华文楷体" panose="02010600040101010101" pitchFamily="2" charset="-122"/>
                    <a:ea typeface="华文楷体" panose="02010600040101010101" pitchFamily="2" charset="-122"/>
                  </a:rPr>
                  <a:t>本实验采用</a:t>
                </a:r>
                <a14:m>
                  <m:oMath xmlns:m="http://schemas.openxmlformats.org/officeDocument/2006/math">
                    <m:r>
                      <a:rPr lang="zh-CN" altLang="en-US" sz="1800" b="1">
                        <a:solidFill>
                          <a:srgbClr val="C00000"/>
                        </a:solidFill>
                        <a:latin typeface="华文楷体" panose="02010600040101010101" pitchFamily="2" charset="-122"/>
                        <a:ea typeface="华文楷体" panose="02010600040101010101" pitchFamily="2" charset="-122"/>
                      </a:rPr>
                      <m:t>∈</m:t>
                    </m:r>
                    <m:r>
                      <a:rPr lang="en-US" altLang="zh-CN" sz="1800" b="1">
                        <a:solidFill>
                          <a:srgbClr val="C00000"/>
                        </a:solidFill>
                        <a:latin typeface="华文楷体" panose="02010600040101010101" pitchFamily="2" charset="-122"/>
                        <a:ea typeface="华文楷体" panose="02010600040101010101" pitchFamily="2" charset="-122"/>
                      </a:rPr>
                      <m:t>−</m:t>
                    </m:r>
                    <m:r>
                      <a:rPr lang="zh-CN" altLang="en-US" sz="1800" b="1">
                        <a:solidFill>
                          <a:srgbClr val="C00000"/>
                        </a:solidFill>
                        <a:latin typeface="华文楷体" panose="02010600040101010101" pitchFamily="2" charset="-122"/>
                        <a:ea typeface="华文楷体" panose="02010600040101010101" pitchFamily="2" charset="-122"/>
                      </a:rPr>
                      <m:t>贪婪</m:t>
                    </m:r>
                  </m:oMath>
                </a14:m>
                <a:r>
                  <a:rPr lang="zh-CN" altLang="en-US" sz="1800" b="1" dirty="0">
                    <a:solidFill>
                      <a:srgbClr val="C00000"/>
                    </a:solidFill>
                    <a:latin typeface="华文楷体" panose="02010600040101010101" pitchFamily="2" charset="-122"/>
                    <a:ea typeface="华文楷体" panose="02010600040101010101" pitchFamily="2" charset="-122"/>
                  </a:rPr>
                  <a:t>策略：</a:t>
                </a:r>
                <a:endParaRPr lang="en-US" altLang="zh-CN" sz="1800" b="1" dirty="0">
                  <a:solidFill>
                    <a:srgbClr val="C00000"/>
                  </a:solidFill>
                  <a:latin typeface="华文楷体" panose="02010600040101010101" pitchFamily="2" charset="-122"/>
                  <a:ea typeface="华文楷体" panose="02010600040101010101" pitchFamily="2" charset="-122"/>
                </a:endParaRPr>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en-US" altLang="zh-CN" sz="1600" dirty="0"/>
                  <a:t>【</a:t>
                </a:r>
                <a:r>
                  <a:rPr lang="zh-CN" altLang="en-US" sz="1600" dirty="0"/>
                  <a:t>注意</a:t>
                </a:r>
                <a:r>
                  <a:rPr lang="en-US" altLang="zh-CN" sz="1600" dirty="0"/>
                  <a:t>】</a:t>
                </a:r>
                <a:r>
                  <a:rPr lang="zh-CN" altLang="en-US" sz="1600" dirty="0"/>
                  <a:t>：</a:t>
                </a:r>
                <a:r>
                  <a:rPr lang="en-US" altLang="zh-CN" sz="1600" dirty="0"/>
                  <a:t>DP</a:t>
                </a:r>
                <a:r>
                  <a:rPr lang="zh-CN" altLang="en-US" sz="1600" dirty="0"/>
                  <a:t>用的是贪婪策略，直接选择能带来最大价值的动作</a:t>
                </a:r>
                <a:endParaRPr lang="en-US" altLang="zh-CN" sz="1600" dirty="0"/>
              </a:p>
            </p:txBody>
          </p:sp>
        </mc:Choice>
        <mc:Fallback>
          <p:sp>
            <p:nvSpPr>
              <p:cNvPr id="18" name="Rectangle 2"/>
              <p:cNvSpPr txBox="1">
                <a:spLocks noRot="1" noChangeAspect="1" noMove="1" noResize="1" noEditPoints="1" noAdjustHandles="1" noChangeArrowheads="1" noChangeShapeType="1" noTextEdit="1"/>
              </p:cNvSpPr>
              <p:nvPr/>
            </p:nvSpPr>
            <p:spPr bwMode="auto">
              <a:xfrm>
                <a:off x="955856" y="1813962"/>
                <a:ext cx="9853099" cy="3833151"/>
              </a:xfrm>
              <a:prstGeom prst="rect">
                <a:avLst/>
              </a:prstGeom>
              <a:blipFill rotWithShape="1">
                <a:blip r:embed="rId1"/>
                <a:stretch>
                  <a:fillRect l="-432" t="-316" b="-1264"/>
                </a:stretch>
              </a:blipFill>
              <a:ln w="28575" cap="sq" algn="ctr">
                <a:solidFill>
                  <a:srgbClr val="3333CC"/>
                </a:solidFill>
                <a:miter lim="800000"/>
              </a:ln>
              <a:effectLst/>
            </p:spPr>
            <p:txBody>
              <a:bodyPr/>
              <a:lstStyle/>
              <a:p>
                <a:r>
                  <a:rPr lang="zh-CN" altLang="en-US">
                    <a:noFill/>
                  </a:rPr>
                  <a:t> </a:t>
                </a:r>
                <a:endParaRPr lang="zh-CN" altLang="en-US">
                  <a:noFill/>
                </a:endParaRPr>
              </a:p>
            </p:txBody>
          </p:sp>
        </mc:Fallback>
      </mc:AlternateContent>
      <p:pic>
        <p:nvPicPr>
          <p:cNvPr id="3" name="图片 2"/>
          <p:cNvPicPr>
            <a:picLocks noChangeAspect="1"/>
          </p:cNvPicPr>
          <p:nvPr/>
        </p:nvPicPr>
        <p:blipFill>
          <a:blip r:embed="rId2"/>
          <a:stretch>
            <a:fillRect/>
          </a:stretch>
        </p:blipFill>
        <p:spPr>
          <a:xfrm>
            <a:off x="2696205" y="4060964"/>
            <a:ext cx="4686706" cy="12040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xEl>
                                              <p:pRg st="9" end="9"/>
                                            </p:txEl>
                                          </p:spTgt>
                                        </p:tgtEl>
                                        <p:attrNameLst>
                                          <p:attrName>style.visibility</p:attrName>
                                        </p:attrNameLst>
                                      </p:cBhvr>
                                      <p:to>
                                        <p:strVal val="visible"/>
                                      </p:to>
                                    </p:set>
                                    <p:animEffect transition="in" filter="fade">
                                      <p:cBhvr>
                                        <p:cTn id="19" dur="500"/>
                                        <p:tgtEl>
                                          <p:spTgt spid="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1111</Words>
  <Application>WPS 演示</Application>
  <PresentationFormat>宽屏</PresentationFormat>
  <Paragraphs>75</Paragraphs>
  <Slides>12</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Calibri</vt:lpstr>
      <vt:lpstr>Times New Roman</vt:lpstr>
      <vt:lpstr>微软雅黑</vt:lpstr>
      <vt:lpstr>Verdana</vt:lpstr>
      <vt:lpstr>华文楷体</vt:lpstr>
      <vt:lpstr>Tahoma</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86157</dc:creator>
  <cp:lastModifiedBy>creature</cp:lastModifiedBy>
  <cp:revision>5</cp:revision>
  <dcterms:created xsi:type="dcterms:W3CDTF">2021-10-07T06:35:00Z</dcterms:created>
  <dcterms:modified xsi:type="dcterms:W3CDTF">2022-03-08T02:15:17Z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2052-11.3.0.8858</vt:lpwstr>
  </property>
</Properties>
</file>