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9" r:id="rId2"/>
    <p:sldId id="389" r:id="rId3"/>
    <p:sldId id="386" r:id="rId4"/>
    <p:sldId id="1244" r:id="rId5"/>
    <p:sldId id="391" r:id="rId6"/>
    <p:sldId id="1212" r:id="rId7"/>
    <p:sldId id="1225" r:id="rId8"/>
    <p:sldId id="424" r:id="rId9"/>
    <p:sldId id="392" r:id="rId10"/>
    <p:sldId id="1245" r:id="rId11"/>
    <p:sldId id="1246" r:id="rId12"/>
    <p:sldId id="1247" r:id="rId13"/>
    <p:sldId id="398" r:id="rId14"/>
    <p:sldId id="1248" r:id="rId15"/>
    <p:sldId id="1249" r:id="rId16"/>
    <p:sldId id="1250" r:id="rId17"/>
    <p:sldId id="1251" r:id="rId18"/>
    <p:sldId id="1253" r:id="rId19"/>
    <p:sldId id="1254" r:id="rId20"/>
    <p:sldId id="1255" r:id="rId21"/>
    <p:sldId id="1256" r:id="rId22"/>
    <p:sldId id="1252" r:id="rId23"/>
    <p:sldId id="1257" r:id="rId24"/>
    <p:sldId id="420" r:id="rId25"/>
    <p:sldId id="1264" r:id="rId26"/>
    <p:sldId id="401" r:id="rId27"/>
    <p:sldId id="423" r:id="rId28"/>
    <p:sldId id="1258" r:id="rId29"/>
    <p:sldId id="1263" r:id="rId30"/>
    <p:sldId id="1259" r:id="rId31"/>
    <p:sldId id="1266" r:id="rId32"/>
    <p:sldId id="1267" r:id="rId33"/>
    <p:sldId id="1224" r:id="rId34"/>
    <p:sldId id="1261" r:id="rId35"/>
    <p:sldId id="1265" r:id="rId36"/>
    <p:sldId id="1260" r:id="rId37"/>
    <p:sldId id="2204" r:id="rId38"/>
    <p:sldId id="384" r:id="rId39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9" autoAdjust="0"/>
    <p:restoredTop sz="93769" autoAdjust="0"/>
  </p:normalViewPr>
  <p:slideViewPr>
    <p:cSldViewPr snapToGrid="0">
      <p:cViewPr varScale="1">
        <p:scale>
          <a:sx n="63" d="100"/>
          <a:sy n="63" d="100"/>
        </p:scale>
        <p:origin x="1168" y="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3627CF-0541-4927-977D-226264BF7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75331B-1415-4F11-9C2E-E96CC479B2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E524B-BAC0-441E-ABC9-FBE4989D83C0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5331B-1415-4F11-9C2E-E96CC479B2C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/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9161905" imgH="704948" progId="Paint.Picture">
                  <p:embed/>
                </p:oleObj>
              </mc:Choice>
              <mc:Fallback>
                <p:oleObj name="位图图像" r:id="rId3" imgW="9161905" imgH="704948" progId="Paint.Picture">
                  <p:embed/>
                  <p:pic>
                    <p:nvPicPr>
                      <p:cNvPr id="20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D8735E9-E6FB-4F3D-B581-6FDC326D0D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2321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72C1C94-9A46-49F9-AAF9-26A369FB1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22947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C2A8054-F1C4-4177-A49E-DABAB45C8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9196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1B663483-21AE-42DB-8760-54656DEA9E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6039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fma\Desktop\beihang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46C512AF-A090-48E3-A2CB-C0F99844B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107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20D942F-1292-4DD0-89E7-667E5C4EE6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88562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60D029C5-AF37-4159-8D20-7D1C958D66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69417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427FDF65-089C-46C6-96AF-89BAF8659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54DF3FFB-9B33-4E0B-8EEE-DDBEFB133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51925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531290A-88AC-4CC4-B5CA-080038CEB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8908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22571EA7-B672-4BA6-989C-7C969FAC01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25520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7E48D5C7-31DD-45E0-8C96-157DC5413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04693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C3212E98-A306-4B71-A454-4383B4D11ACA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/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/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/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0C70DBB4-95FD-477E-B019-137490B3B1DA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3" r:id="rId1"/>
    <p:sldLayoutId id="2147485394" r:id="rId2"/>
    <p:sldLayoutId id="2147485395" r:id="rId3"/>
    <p:sldLayoutId id="2147485396" r:id="rId4"/>
    <p:sldLayoutId id="2147485397" r:id="rId5"/>
    <p:sldLayoutId id="2147485398" r:id="rId6"/>
    <p:sldLayoutId id="2147485399" r:id="rId7"/>
    <p:sldLayoutId id="2147485400" r:id="rId8"/>
    <p:sldLayoutId id="2147485401" r:id="rId9"/>
    <p:sldLayoutId id="2147485402" r:id="rId10"/>
    <p:sldLayoutId id="2147485403" r:id="rId11"/>
    <p:sldLayoutId id="2147485404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/>
              <a:t>穿程问题</a:t>
            </a:r>
          </a:p>
        </p:txBody>
      </p:sp>
    </p:spTree>
  </p:cSld>
  <p:clrMapOvr>
    <a:masterClrMapping/>
  </p:clrMapOvr>
  <p:transition advTm="8042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——&gt;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）：</a:t>
            </a:r>
            <a:r>
              <a:rPr lang="zh-CN" altLang="zh-CN" sz="2400" dirty="0"/>
              <a:t>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是欧拉图，则所有</a:t>
            </a:r>
            <a:r>
              <a:rPr lang="zh-CN" altLang="zh-CN" sz="2400" dirty="0"/>
              <a:t>顶点</a:t>
            </a:r>
            <a:r>
              <a:rPr lang="zh-CN" altLang="en-US" sz="2400" dirty="0"/>
              <a:t>的度</a:t>
            </a:r>
            <a:r>
              <a:rPr lang="zh-CN" altLang="zh-CN" sz="2400" dirty="0"/>
              <a:t>都是偶</a:t>
            </a:r>
            <a:r>
              <a:rPr lang="zh-CN" altLang="en-US" sz="2400" dirty="0"/>
              <a:t>数。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G</a:t>
            </a:r>
            <a:r>
              <a:rPr lang="zh-CN" altLang="en-US" sz="2400" dirty="0"/>
              <a:t>有欧拉回路</a:t>
            </a:r>
            <a:r>
              <a:rPr lang="en-US" altLang="zh-CN" sz="2400" dirty="0"/>
              <a:t>C</a:t>
            </a:r>
            <a:r>
              <a:rPr lang="zh-CN" altLang="en-US" sz="2400" dirty="0"/>
              <a:t>，因此所有的边都出现在欧拉回路</a:t>
            </a:r>
            <a:r>
              <a:rPr lang="en-US" altLang="zh-CN" sz="2400" dirty="0"/>
              <a:t>C</a:t>
            </a:r>
            <a:r>
              <a:rPr lang="zh-CN" altLang="en-US" sz="2400" dirty="0"/>
              <a:t>中。对任意顶点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，假设</a:t>
            </a:r>
            <a:r>
              <a:rPr lang="en-US" altLang="zh-CN" sz="2400" dirty="0"/>
              <a:t>v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zh-CN" altLang="en-US" sz="2400" dirty="0"/>
              <a:t>中出现了</a:t>
            </a:r>
            <a:r>
              <a:rPr lang="en-US" altLang="zh-CN" sz="2400" dirty="0"/>
              <a:t>k</a:t>
            </a:r>
            <a:r>
              <a:rPr lang="zh-CN" altLang="en-US" sz="2400" dirty="0"/>
              <a:t>次，则</a:t>
            </a:r>
            <a:r>
              <a:rPr lang="en-US" altLang="zh-CN" sz="2400" dirty="0"/>
              <a:t>v</a:t>
            </a:r>
            <a:r>
              <a:rPr lang="zh-CN" altLang="en-US" sz="2400" dirty="0"/>
              <a:t>关联的边数为</a:t>
            </a:r>
            <a:r>
              <a:rPr lang="en-US" altLang="zh-CN" sz="2400" dirty="0"/>
              <a:t>2k</a:t>
            </a:r>
            <a:r>
              <a:rPr lang="zh-CN" altLang="en-US" sz="2400" dirty="0"/>
              <a:t>，因此其度为偶数。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5556833"/>
      </p:ext>
    </p:extLst>
  </p:cSld>
  <p:clrMapOvr>
    <a:masterClrMapping/>
  </p:clrMapOvr>
  <p:transition advTm="1479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——&gt;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）：</a:t>
            </a:r>
            <a:r>
              <a:rPr lang="zh-CN" altLang="zh-CN" sz="2400" dirty="0"/>
              <a:t>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是连通的，且所有</a:t>
            </a:r>
            <a:r>
              <a:rPr lang="zh-CN" altLang="zh-CN" sz="2400" dirty="0"/>
              <a:t>顶点</a:t>
            </a:r>
            <a:r>
              <a:rPr lang="zh-CN" altLang="en-US" sz="2400" dirty="0"/>
              <a:t>的度</a:t>
            </a:r>
            <a:r>
              <a:rPr lang="zh-CN" altLang="zh-CN" sz="2400" dirty="0"/>
              <a:t>都是偶</a:t>
            </a:r>
            <a:r>
              <a:rPr lang="zh-CN" altLang="en-US" sz="2400" dirty="0"/>
              <a:t>数，则图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的边集可以划分成若干个闭合链。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由于图</a:t>
            </a:r>
            <a:r>
              <a:rPr lang="en-US" altLang="zh-CN" sz="2400" dirty="0"/>
              <a:t>G</a:t>
            </a:r>
            <a:r>
              <a:rPr lang="zh-CN" altLang="en-US" sz="2400" dirty="0"/>
              <a:t>中所有顶点的度为偶数，且边集非空，因此必然可以找到一个闭合链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。对于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中出现过的顶点，在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中关联的边数都必然是偶数</a:t>
            </a:r>
            <a:r>
              <a:rPr lang="zh-CN" altLang="en-US" sz="2400" dirty="0">
                <a:solidFill>
                  <a:srgbClr val="FF0000"/>
                </a:solidFill>
              </a:rPr>
              <a:t>（为什么？） </a:t>
            </a:r>
            <a:r>
              <a:rPr lang="zh-CN" altLang="en-US" sz="2400" dirty="0"/>
              <a:t>。从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</a:t>
            </a:r>
            <a:r>
              <a:rPr lang="en-US" altLang="zh-CN" sz="2400" dirty="0"/>
              <a:t>E</a:t>
            </a:r>
            <a:r>
              <a:rPr lang="zh-CN" altLang="en-US" sz="2400" dirty="0"/>
              <a:t>中去掉闭合链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中的边，顶点全部保留，则</a:t>
            </a:r>
            <a:r>
              <a:rPr lang="en-US" altLang="zh-CN" sz="2400" dirty="0"/>
              <a:t>G-C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中顶点的度仍均为偶数。</a:t>
            </a:r>
            <a:endParaRPr lang="en-US" altLang="zh-CN" sz="2400" dirty="0"/>
          </a:p>
          <a:p>
            <a:r>
              <a:rPr lang="zh-CN" altLang="en-US" sz="2400" dirty="0"/>
              <a:t>如果此时</a:t>
            </a:r>
            <a:r>
              <a:rPr lang="en-US" altLang="zh-CN" sz="2400" dirty="0"/>
              <a:t>G-C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还有边，则重复上述过程，陆续找到闭合链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C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，直到图</a:t>
            </a:r>
            <a:r>
              <a:rPr lang="en-US" altLang="zh-CN" sz="2400" dirty="0"/>
              <a:t>G</a:t>
            </a:r>
            <a:r>
              <a:rPr lang="zh-CN" altLang="en-US" sz="2400" dirty="0"/>
              <a:t>变成一个零图为止（所有顶点都是孤立顶点，即边集为空）。容易看到，</a:t>
            </a:r>
            <a:r>
              <a:rPr lang="en-US" altLang="zh-CN" sz="2400" dirty="0"/>
              <a:t> 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C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构成了对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的边集的一个划分。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9038079"/>
      </p:ext>
    </p:extLst>
  </p:cSld>
  <p:clrMapOvr>
    <a:masterClrMapping/>
  </p:clrMapOvr>
  <p:transition advTm="1479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——&gt;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）：</a:t>
            </a:r>
            <a:r>
              <a:rPr lang="zh-CN" altLang="zh-CN" sz="2400" dirty="0"/>
              <a:t>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是连通的，且图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的边集可以划分成若干个闭合链，则图</a:t>
            </a:r>
            <a:r>
              <a:rPr lang="en-US" altLang="zh-CN" sz="2400" dirty="0"/>
              <a:t>G</a:t>
            </a:r>
            <a:r>
              <a:rPr lang="zh-CN" altLang="en-US" sz="2400" dirty="0"/>
              <a:t>为欧拉图。</a:t>
            </a:r>
            <a:endParaRPr lang="en-US" altLang="zh-CN" sz="2400" dirty="0"/>
          </a:p>
          <a:p>
            <a:r>
              <a:rPr lang="zh-CN" altLang="en-US" sz="2400" dirty="0"/>
              <a:t>证明：</a:t>
            </a:r>
            <a:endParaRPr lang="en-US" altLang="zh-CN" sz="2400" dirty="0"/>
          </a:p>
          <a:p>
            <a:r>
              <a:rPr lang="zh-CN" altLang="en-US" sz="2400" dirty="0"/>
              <a:t>假设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C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构成了对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的边集的一个划分。</a:t>
            </a:r>
            <a:endParaRPr lang="en-US" altLang="zh-CN" sz="2400" dirty="0"/>
          </a:p>
          <a:p>
            <a:r>
              <a:rPr lang="zh-CN" altLang="en-US" sz="2400" dirty="0"/>
              <a:t>接下来合并闭合链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C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。在这些闭合链中，其中必有两个闭合链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有公共顶点，否则与</a:t>
            </a:r>
            <a:r>
              <a:rPr lang="en-US" altLang="zh-CN" sz="2400" dirty="0"/>
              <a:t>G</a:t>
            </a:r>
            <a:r>
              <a:rPr lang="zh-CN" altLang="en-US" sz="2400" dirty="0"/>
              <a:t>的连通性矛盾。</a:t>
            </a:r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的公共顶点为</a:t>
            </a:r>
            <a:r>
              <a:rPr lang="en-US" altLang="zh-CN" sz="2400" dirty="0"/>
              <a:t>u</a:t>
            </a:r>
            <a:r>
              <a:rPr lang="zh-CN" altLang="en-US" sz="2400" dirty="0"/>
              <a:t>，则可以将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合并成</a:t>
            </a:r>
            <a:r>
              <a:rPr lang="en-US" altLang="zh-CN" sz="2400" dirty="0"/>
              <a:t>u-C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-u-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-u</a:t>
            </a:r>
            <a:r>
              <a:rPr lang="zh-CN" altLang="en-US" sz="2400" dirty="0"/>
              <a:t>，这是一个新的闭合链。此时剩下</a:t>
            </a:r>
            <a:r>
              <a:rPr lang="en-US" altLang="zh-CN" sz="2400" dirty="0"/>
              <a:t>k-1</a:t>
            </a:r>
            <a:r>
              <a:rPr lang="zh-CN" altLang="en-US" sz="2400" dirty="0"/>
              <a:t>个闭合链。</a:t>
            </a:r>
            <a:endParaRPr lang="en-US" altLang="zh-CN" sz="2400" dirty="0"/>
          </a:p>
          <a:p>
            <a:r>
              <a:rPr lang="zh-CN" altLang="en-US" sz="2400" dirty="0"/>
              <a:t>重复上述过程，直到仅剩一个闭合链</a:t>
            </a:r>
            <a:r>
              <a:rPr lang="en-US" altLang="zh-CN" sz="2400" dirty="0"/>
              <a:t>C</a:t>
            </a:r>
            <a:r>
              <a:rPr lang="zh-CN" altLang="en-US" sz="2400" dirty="0"/>
              <a:t>为止。该闭合链</a:t>
            </a:r>
            <a:r>
              <a:rPr lang="en-US" altLang="zh-CN" sz="2400" dirty="0"/>
              <a:t>C</a:t>
            </a:r>
            <a:r>
              <a:rPr lang="zh-CN" altLang="en-US" sz="2400" dirty="0"/>
              <a:t>即为欧拉回路。因此</a:t>
            </a:r>
            <a:r>
              <a:rPr lang="en-US" altLang="zh-CN" sz="2400" dirty="0"/>
              <a:t>G</a:t>
            </a:r>
            <a:r>
              <a:rPr lang="zh-CN" altLang="en-US" sz="2400" dirty="0"/>
              <a:t>为欧拉图。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3245008"/>
      </p:ext>
    </p:extLst>
  </p:cSld>
  <p:clrMapOvr>
    <a:masterClrMapping/>
  </p:clrMapOvr>
  <p:transition advTm="1479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欧拉</a:t>
            </a:r>
            <a:r>
              <a:rPr lang="zh-CN" altLang="en-US" dirty="0"/>
              <a:t>路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定理 </a:t>
            </a:r>
            <a:r>
              <a:rPr lang="zh-CN" altLang="en-US" dirty="0"/>
              <a:t>：</a:t>
            </a:r>
            <a:r>
              <a:rPr lang="zh-CN" altLang="zh-CN" dirty="0"/>
              <a:t>无向图</a:t>
            </a:r>
            <a:r>
              <a:rPr lang="en-US" altLang="zh-CN" dirty="0"/>
              <a:t>G</a:t>
            </a:r>
            <a:r>
              <a:rPr lang="zh-CN" altLang="zh-CN" dirty="0"/>
              <a:t>中有连接</a:t>
            </a:r>
            <a:r>
              <a:rPr lang="en-US" altLang="zh-CN" dirty="0"/>
              <a:t>u</a:t>
            </a:r>
            <a:r>
              <a:rPr lang="zh-CN" altLang="zh-CN" dirty="0"/>
              <a:t>和</a:t>
            </a:r>
            <a:r>
              <a:rPr lang="en-US" altLang="zh-CN" dirty="0"/>
              <a:t>v</a:t>
            </a:r>
            <a:r>
              <a:rPr lang="zh-CN" altLang="zh-CN" dirty="0"/>
              <a:t>的欧拉</a:t>
            </a:r>
            <a:r>
              <a:rPr lang="zh-CN" altLang="en-US" dirty="0"/>
              <a:t>路</a:t>
            </a:r>
            <a:r>
              <a:rPr lang="zh-CN" altLang="zh-CN" dirty="0"/>
              <a:t>，当且仅当</a:t>
            </a:r>
            <a:r>
              <a:rPr lang="en-US" altLang="zh-CN" dirty="0"/>
              <a:t>G</a:t>
            </a:r>
            <a:r>
              <a:rPr lang="zh-CN" altLang="zh-CN" dirty="0"/>
              <a:t>是连通图，</a:t>
            </a:r>
            <a:r>
              <a:rPr lang="zh-CN" altLang="en-US" dirty="0"/>
              <a:t>并且除了</a:t>
            </a:r>
            <a:r>
              <a:rPr lang="en-US" altLang="zh-CN" dirty="0"/>
              <a:t>u</a:t>
            </a:r>
            <a:r>
              <a:rPr lang="zh-CN" altLang="zh-CN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以外的其他顶点的度均为偶数。</a:t>
            </a:r>
            <a:endParaRPr lang="en-US" altLang="zh-CN" dirty="0"/>
          </a:p>
          <a:p>
            <a:r>
              <a:rPr lang="zh-CN" altLang="en-US" dirty="0"/>
              <a:t>证明：</a:t>
            </a:r>
            <a:endParaRPr lang="en-US" altLang="zh-CN" dirty="0"/>
          </a:p>
          <a:p>
            <a:r>
              <a:rPr lang="zh-CN" altLang="en-US" dirty="0"/>
              <a:t>向</a:t>
            </a:r>
            <a:r>
              <a:rPr lang="en-US" altLang="zh-CN" dirty="0"/>
              <a:t>G</a:t>
            </a:r>
            <a:r>
              <a:rPr lang="zh-CN" altLang="en-US" dirty="0"/>
              <a:t>中加入一条新的边</a:t>
            </a:r>
            <a:r>
              <a:rPr lang="en-US" altLang="zh-CN" dirty="0"/>
              <a:t>u-v</a:t>
            </a:r>
            <a:r>
              <a:rPr lang="zh-CN" altLang="en-US" dirty="0"/>
              <a:t>（有可能是重边），构成新的图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（必要性）由于图</a:t>
            </a:r>
            <a:r>
              <a:rPr lang="en-US" altLang="zh-CN" dirty="0"/>
              <a:t>G</a:t>
            </a:r>
            <a:r>
              <a:rPr lang="zh-CN" altLang="en-US" dirty="0"/>
              <a:t>存在连接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的欧拉路，因此可以加上边</a:t>
            </a:r>
            <a:r>
              <a:rPr lang="en-US" altLang="zh-CN" dirty="0"/>
              <a:t>u-v</a:t>
            </a:r>
            <a:r>
              <a:rPr lang="zh-CN" altLang="en-US" dirty="0"/>
              <a:t>，构成图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中的欧拉回路。所以图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中</a:t>
            </a:r>
            <a:r>
              <a:rPr lang="zh-CN" altLang="en-US" dirty="0"/>
              <a:t>所有顶点的度均为偶数。除了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以外，其他顶点的在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中的</a:t>
            </a:r>
            <a:r>
              <a:rPr lang="zh-CN" altLang="en-US" dirty="0"/>
              <a:t>度都未变，均为偶数。而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中的度数比在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中的度数少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Agency FB" panose="020B0503020202020204" pitchFamily="34" charset="0"/>
              </a:rPr>
              <a:t>，因此为奇数。</a:t>
            </a:r>
            <a:endParaRPr lang="en-US" altLang="zh-CN" dirty="0">
              <a:latin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</a:rPr>
              <a:t>（充分性）容易看出，图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中所有顶点的度均为偶数，因此</a:t>
            </a:r>
            <a:r>
              <a:rPr lang="en-US" altLang="zh-CN" dirty="0"/>
              <a:t>G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Agency FB" panose="020B0503020202020204" pitchFamily="34" charset="0"/>
              </a:rPr>
              <a:t>存在一条欧拉回路</a:t>
            </a:r>
            <a:r>
              <a:rPr lang="en-US" altLang="zh-CN" dirty="0"/>
              <a:t>C</a:t>
            </a:r>
            <a:r>
              <a:rPr lang="zh-CN" altLang="en-US" dirty="0"/>
              <a:t>。从</a:t>
            </a:r>
            <a:r>
              <a:rPr lang="en-US" altLang="zh-CN" dirty="0"/>
              <a:t>C</a:t>
            </a:r>
            <a:r>
              <a:rPr lang="zh-CN" altLang="en-US" dirty="0"/>
              <a:t>中删除边</a:t>
            </a:r>
            <a:r>
              <a:rPr lang="en-US" altLang="zh-CN" dirty="0"/>
              <a:t>u-v</a:t>
            </a:r>
            <a:r>
              <a:rPr lang="zh-CN" altLang="en-US" dirty="0"/>
              <a:t>，剩下的部分即构成图</a:t>
            </a:r>
            <a:r>
              <a:rPr lang="en-US" altLang="zh-CN" dirty="0"/>
              <a:t>G</a:t>
            </a:r>
            <a:r>
              <a:rPr lang="zh-CN" altLang="en-US" dirty="0"/>
              <a:t>中的欧拉路。</a:t>
            </a:r>
          </a:p>
        </p:txBody>
      </p:sp>
    </p:spTree>
    <p:extLst>
      <p:ext uri="{BB962C8B-B14F-4D97-AF65-F5344CB8AC3E}">
        <p14:creationId xmlns:p14="http://schemas.microsoft.com/office/powerpoint/2010/main" val="3814309562"/>
      </p:ext>
    </p:extLst>
  </p:cSld>
  <p:clrMapOvr>
    <a:masterClrMapping/>
  </p:clrMapOvr>
  <p:transition advTm="27382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在有向图上的推广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定义（有向图上的欧拉回路）：对于有向图</a:t>
            </a:r>
            <a:r>
              <a:rPr lang="en-US" altLang="zh-CN" dirty="0"/>
              <a:t>G</a:t>
            </a:r>
            <a:r>
              <a:rPr lang="zh-CN" altLang="en-US" dirty="0"/>
              <a:t>，如果存在一条回路，经过</a:t>
            </a:r>
            <a:r>
              <a:rPr lang="en-US" altLang="zh-CN" dirty="0"/>
              <a:t>G</a:t>
            </a:r>
            <a:r>
              <a:rPr lang="zh-CN" altLang="en-US" dirty="0"/>
              <a:t>的每条有向边恰好一次，则称该回路为图</a:t>
            </a:r>
            <a:r>
              <a:rPr lang="en-US" altLang="zh-CN" dirty="0"/>
              <a:t>G</a:t>
            </a:r>
            <a:r>
              <a:rPr lang="zh-CN" altLang="en-US" dirty="0"/>
              <a:t>的欧拉回路。图</a:t>
            </a:r>
            <a:r>
              <a:rPr lang="en-US" altLang="zh-CN" dirty="0"/>
              <a:t>G</a:t>
            </a:r>
            <a:r>
              <a:rPr lang="zh-CN" altLang="en-US" dirty="0"/>
              <a:t>被称为欧拉图。</a:t>
            </a:r>
            <a:endParaRPr lang="en-US" altLang="zh-CN" dirty="0"/>
          </a:p>
          <a:p>
            <a:r>
              <a:rPr lang="zh-CN" altLang="en-US" dirty="0"/>
              <a:t>定义（有向图上的欧拉路）：对于有向图</a:t>
            </a:r>
            <a:r>
              <a:rPr lang="en-US" altLang="zh-CN" dirty="0"/>
              <a:t>G</a:t>
            </a:r>
            <a:r>
              <a:rPr lang="zh-CN" altLang="en-US" dirty="0"/>
              <a:t>，如果存在一条通路（但不是回路），经过</a:t>
            </a:r>
            <a:r>
              <a:rPr lang="en-US" altLang="zh-CN" dirty="0"/>
              <a:t>G</a:t>
            </a:r>
            <a:r>
              <a:rPr lang="zh-CN" altLang="en-US" dirty="0"/>
              <a:t>的每条有向边恰好一次，则称该通路为图</a:t>
            </a:r>
            <a:r>
              <a:rPr lang="en-US" altLang="zh-CN" dirty="0"/>
              <a:t>G</a:t>
            </a:r>
            <a:r>
              <a:rPr lang="zh-CN" altLang="en-US" dirty="0"/>
              <a:t>的欧拉路。图</a:t>
            </a:r>
            <a:r>
              <a:rPr lang="en-US" altLang="zh-CN" dirty="0"/>
              <a:t>G</a:t>
            </a:r>
            <a:r>
              <a:rPr lang="zh-CN" altLang="en-US" dirty="0"/>
              <a:t>被称为欧拉图。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733051"/>
      </p:ext>
    </p:extLst>
  </p:cSld>
  <p:clrMapOvr>
    <a:masterClrMapping/>
  </p:clrMapOvr>
  <p:transition advTm="27382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在有向图上的推广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定理：有向强连通图</a:t>
            </a:r>
            <a:r>
              <a:rPr lang="en-US" altLang="zh-CN" dirty="0"/>
              <a:t>G</a:t>
            </a:r>
            <a:r>
              <a:rPr lang="zh-CN" altLang="en-US" dirty="0"/>
              <a:t>存在欧拉回路，当且仅当图</a:t>
            </a:r>
            <a:r>
              <a:rPr lang="en-US" altLang="zh-CN" dirty="0"/>
              <a:t>G</a:t>
            </a:r>
            <a:r>
              <a:rPr lang="zh-CN" altLang="en-US" dirty="0"/>
              <a:t>中所有顶点的出度和入度相等。</a:t>
            </a:r>
            <a:endParaRPr lang="en-US" altLang="zh-CN" dirty="0"/>
          </a:p>
          <a:p>
            <a:r>
              <a:rPr lang="zh-CN" altLang="en-US" sz="2000" dirty="0"/>
              <a:t>简要证明：</a:t>
            </a:r>
            <a:endParaRPr lang="en-US" altLang="zh-CN" sz="2000" dirty="0"/>
          </a:p>
          <a:p>
            <a:r>
              <a:rPr lang="zh-CN" altLang="en-US" sz="2000" dirty="0"/>
              <a:t>（必要性）如果</a:t>
            </a:r>
            <a:r>
              <a:rPr lang="en-US" altLang="zh-CN" sz="2000" dirty="0"/>
              <a:t>G</a:t>
            </a:r>
            <a:r>
              <a:rPr lang="zh-CN" altLang="en-US" sz="2000" dirty="0"/>
              <a:t>中有欧拉回路</a:t>
            </a:r>
            <a:r>
              <a:rPr lang="en-US" altLang="zh-CN" sz="2000" dirty="0"/>
              <a:t>C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包含了</a:t>
            </a:r>
            <a:r>
              <a:rPr lang="en-US" altLang="zh-CN" sz="2000" dirty="0"/>
              <a:t>G</a:t>
            </a:r>
            <a:r>
              <a:rPr lang="zh-CN" altLang="en-US" sz="2000" dirty="0"/>
              <a:t>中所有的边，而且每个顶点在</a:t>
            </a:r>
            <a:r>
              <a:rPr lang="en-US" altLang="zh-CN" sz="2000" dirty="0"/>
              <a:t>C</a:t>
            </a:r>
            <a:r>
              <a:rPr lang="zh-CN" altLang="en-US" sz="2000" dirty="0"/>
              <a:t>中的引出边和引入边的数量相等，即出度和入度相等；</a:t>
            </a:r>
            <a:endParaRPr lang="en-US" altLang="zh-CN" sz="2000" dirty="0"/>
          </a:p>
          <a:p>
            <a:r>
              <a:rPr lang="zh-CN" altLang="en-US" sz="2000" dirty="0"/>
              <a:t>（充分性）如果图</a:t>
            </a:r>
            <a:r>
              <a:rPr lang="en-US" altLang="zh-CN" sz="2000" dirty="0"/>
              <a:t>G</a:t>
            </a:r>
            <a:r>
              <a:rPr lang="zh-CN" altLang="en-US" sz="2000" dirty="0"/>
              <a:t>的所有顶点的出度和入度相等，则可以从任意顶点开始，在每个顶点处任意选择一条引出的边，直到在某个顶点处无法找到引出边为止，此时必然得到一条回路</a:t>
            </a:r>
            <a:r>
              <a:rPr lang="en-US" altLang="zh-CN" sz="2000" dirty="0"/>
              <a:t>C</a:t>
            </a:r>
            <a:r>
              <a:rPr lang="zh-CN" altLang="en-US" sz="2000" dirty="0"/>
              <a:t>（但不必是欧拉回路），否则终点处顶点在</a:t>
            </a:r>
            <a:r>
              <a:rPr lang="en-US" altLang="zh-CN" sz="2000" dirty="0"/>
              <a:t>C</a:t>
            </a:r>
            <a:r>
              <a:rPr lang="zh-CN" altLang="en-US" sz="2000" dirty="0"/>
              <a:t>中的引出边将多于引入边，这与过程停止条件矛盾。</a:t>
            </a:r>
            <a:endParaRPr lang="en-US" altLang="zh-CN" sz="2000" dirty="0"/>
          </a:p>
          <a:p>
            <a:r>
              <a:rPr lang="zh-CN" altLang="en-US" sz="2000" dirty="0"/>
              <a:t>在得到这样的回路</a:t>
            </a:r>
            <a:r>
              <a:rPr lang="en-US" altLang="zh-CN" sz="2000" dirty="0"/>
              <a:t>C</a:t>
            </a:r>
            <a:r>
              <a:rPr lang="zh-CN" altLang="en-US" sz="2000" dirty="0"/>
              <a:t>之后，从</a:t>
            </a:r>
            <a:r>
              <a:rPr lang="en-US" altLang="zh-CN" sz="2000" dirty="0"/>
              <a:t>G</a:t>
            </a:r>
            <a:r>
              <a:rPr lang="zh-CN" altLang="en-US" sz="2000" dirty="0"/>
              <a:t>中删去</a:t>
            </a:r>
            <a:r>
              <a:rPr lang="en-US" altLang="zh-CN" sz="2000" dirty="0"/>
              <a:t>C</a:t>
            </a:r>
            <a:r>
              <a:rPr lang="zh-CN" altLang="en-US" sz="2000" dirty="0"/>
              <a:t>中的边，得到的图（可能不再是强连通的）中的顶点的入度和出度仍然相等。再通过类似的过程，得到一系列的回路，直到图</a:t>
            </a:r>
            <a:r>
              <a:rPr lang="en-US" altLang="zh-CN" sz="2000" dirty="0"/>
              <a:t>G</a:t>
            </a:r>
            <a:r>
              <a:rPr lang="zh-CN" altLang="en-US" sz="2000" dirty="0"/>
              <a:t>不再含有边为止。这一系列的回路，其中必然有某两个回路之间有公共顶点</a:t>
            </a:r>
            <a:r>
              <a:rPr lang="en-US" altLang="zh-CN" sz="2000" dirty="0"/>
              <a:t>v</a:t>
            </a:r>
            <a:r>
              <a:rPr lang="zh-CN" altLang="en-US" sz="2000" dirty="0"/>
              <a:t>，否则将与</a:t>
            </a:r>
            <a:r>
              <a:rPr lang="en-US" altLang="zh-CN" sz="2000" dirty="0"/>
              <a:t>G</a:t>
            </a:r>
            <a:r>
              <a:rPr lang="zh-CN" altLang="en-US" sz="2000" dirty="0"/>
              <a:t>的强连通性矛盾。此时即可在这个公共顶点</a:t>
            </a:r>
            <a:r>
              <a:rPr lang="en-US" altLang="zh-CN" sz="2000" dirty="0"/>
              <a:t>v</a:t>
            </a:r>
            <a:r>
              <a:rPr lang="zh-CN" altLang="en-US" sz="2000" dirty="0"/>
              <a:t>处合并这两条回路，得到一条更大的回路。继续该合并过程，直到仅剩一个回路为止。此时该回路即为欧拉回路。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5946146"/>
      </p:ext>
    </p:extLst>
  </p:cSld>
  <p:clrMapOvr>
    <a:masterClrMapping/>
  </p:clrMapOvr>
  <p:transition advTm="27382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在有向图上的推广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定理：有向强连通图</a:t>
            </a:r>
            <a:r>
              <a:rPr lang="en-US" altLang="zh-CN" dirty="0"/>
              <a:t>G</a:t>
            </a:r>
            <a:r>
              <a:rPr lang="zh-CN" altLang="en-US" dirty="0"/>
              <a:t>存在欧拉路，当且仅当图</a:t>
            </a:r>
            <a:r>
              <a:rPr lang="en-US" altLang="zh-CN" dirty="0"/>
              <a:t>G</a:t>
            </a:r>
            <a:r>
              <a:rPr lang="zh-CN" altLang="en-US" dirty="0"/>
              <a:t>中除了两个顶点以外所有顶点的出度和入度相等，这两个顶点中一个顶点的出度比入度大</a:t>
            </a:r>
            <a:r>
              <a:rPr lang="en-US" altLang="zh-CN" dirty="0"/>
              <a:t>1</a:t>
            </a:r>
            <a:r>
              <a:rPr lang="zh-CN" altLang="en-US" dirty="0"/>
              <a:t>，另一个顶点的入度比出度大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简要证明：</a:t>
            </a:r>
            <a:endParaRPr lang="en-US" altLang="zh-CN" sz="2400" dirty="0"/>
          </a:p>
          <a:p>
            <a:r>
              <a:rPr lang="zh-CN" altLang="en-US" sz="2400" dirty="0"/>
              <a:t>（必要性）如果</a:t>
            </a:r>
            <a:r>
              <a:rPr lang="en-US" altLang="zh-CN" sz="2400" dirty="0"/>
              <a:t>G</a:t>
            </a:r>
            <a:r>
              <a:rPr lang="zh-CN" altLang="en-US" sz="2400" dirty="0"/>
              <a:t>中有欧拉路</a:t>
            </a:r>
            <a:r>
              <a:rPr lang="en-US" altLang="zh-CN" sz="2400" dirty="0"/>
              <a:t>P</a:t>
            </a:r>
            <a:r>
              <a:rPr lang="zh-CN" altLang="en-US" sz="2400" dirty="0"/>
              <a:t>，则</a:t>
            </a:r>
            <a:r>
              <a:rPr lang="en-US" altLang="zh-CN" sz="2400" dirty="0"/>
              <a:t>P</a:t>
            </a:r>
            <a:r>
              <a:rPr lang="zh-CN" altLang="en-US" sz="2400" dirty="0"/>
              <a:t>包含了</a:t>
            </a:r>
            <a:r>
              <a:rPr lang="en-US" altLang="zh-CN" sz="2400" dirty="0"/>
              <a:t>G</a:t>
            </a:r>
            <a:r>
              <a:rPr lang="zh-CN" altLang="en-US" sz="2400" dirty="0"/>
              <a:t>中所有的边，而且除了</a:t>
            </a:r>
            <a:r>
              <a:rPr lang="en-US" altLang="zh-CN" sz="2400" dirty="0"/>
              <a:t>P</a:t>
            </a:r>
            <a:r>
              <a:rPr lang="zh-CN" altLang="en-US" sz="2400" dirty="0"/>
              <a:t>的起点和终点以外，每个顶点在</a:t>
            </a:r>
            <a:r>
              <a:rPr lang="en-US" altLang="zh-CN" sz="2400" dirty="0"/>
              <a:t>P</a:t>
            </a:r>
            <a:r>
              <a:rPr lang="zh-CN" altLang="en-US" sz="2400" dirty="0"/>
              <a:t>中的引出边和引入边的数量相等，即出度和入度相等。在起点处，出度比入度大</a:t>
            </a:r>
            <a:r>
              <a:rPr lang="en-US" altLang="zh-CN" sz="2400" dirty="0"/>
              <a:t>1</a:t>
            </a:r>
            <a:r>
              <a:rPr lang="zh-CN" altLang="en-US" sz="2400" dirty="0"/>
              <a:t>；在终点处，入度比出度大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（充分性）对于这两个特殊的顶点，从入度大的顶点连一条边</a:t>
            </a:r>
            <a:r>
              <a:rPr lang="en-US" altLang="zh-CN" sz="2400" dirty="0"/>
              <a:t>e</a:t>
            </a:r>
            <a:r>
              <a:rPr lang="zh-CN" altLang="en-US" sz="2400" dirty="0"/>
              <a:t>到出度大的顶点。此时图</a:t>
            </a:r>
            <a:r>
              <a:rPr lang="en-US" altLang="zh-CN" sz="2400" dirty="0"/>
              <a:t>G</a:t>
            </a:r>
            <a:r>
              <a:rPr lang="zh-CN" altLang="en-US" sz="2400" dirty="0"/>
              <a:t>的所有顶点的出度和入度相等，因此存在一条欧拉回路</a:t>
            </a:r>
            <a:r>
              <a:rPr lang="en-US" altLang="zh-CN" sz="2400" dirty="0"/>
              <a:t>C</a:t>
            </a:r>
            <a:r>
              <a:rPr lang="zh-CN" altLang="en-US" sz="2400" dirty="0"/>
              <a:t>。从</a:t>
            </a:r>
            <a:r>
              <a:rPr lang="en-US" altLang="zh-CN" sz="2400" dirty="0"/>
              <a:t>C</a:t>
            </a:r>
            <a:r>
              <a:rPr lang="zh-CN" altLang="en-US" sz="2400" dirty="0"/>
              <a:t>中删去边</a:t>
            </a:r>
            <a:r>
              <a:rPr lang="en-US" altLang="zh-CN" sz="2400" dirty="0"/>
              <a:t>e</a:t>
            </a:r>
            <a:r>
              <a:rPr lang="zh-CN" altLang="en-US" sz="2400" dirty="0"/>
              <a:t>，将构成一条欧拉路。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4955909"/>
      </p:ext>
    </p:extLst>
  </p:cSld>
  <p:clrMapOvr>
    <a:masterClrMapping/>
  </p:clrMapOvr>
  <p:transition advTm="27382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应用：格雷码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240097"/>
          </a:xfrm>
        </p:spPr>
        <p:txBody>
          <a:bodyPr/>
          <a:lstStyle/>
          <a:p>
            <a:r>
              <a:rPr lang="zh-CN" altLang="en-US" dirty="0"/>
              <a:t>问题：在圆周上构建一个长度为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的二进制序列，使得每个长度为</a:t>
            </a:r>
            <a:r>
              <a:rPr lang="en-US" altLang="zh-CN" dirty="0"/>
              <a:t>N</a:t>
            </a:r>
            <a:r>
              <a:rPr lang="zh-CN" altLang="en-US" dirty="0"/>
              <a:t>的二进制串都将做为（顺时针）连续片段出现。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339AC0-BCFE-4D56-AD9C-BF8EA1D8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88" y="1812677"/>
            <a:ext cx="4123200" cy="39835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B92AF3-EAE8-406F-80F0-56BE3409ABB3}"/>
              </a:ext>
            </a:extLst>
          </p:cNvPr>
          <p:cNvSpPr/>
          <p:nvPr/>
        </p:nvSpPr>
        <p:spPr>
          <a:xfrm>
            <a:off x="415636" y="2138422"/>
            <a:ext cx="43273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分析：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）序列的总长度为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N</a:t>
            </a:r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）需要表示出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N</a:t>
            </a:r>
            <a:r>
              <a:rPr lang="zh-CN" altLang="en-US" sz="2400" b="1" dirty="0"/>
              <a:t>种</a:t>
            </a:r>
            <a:r>
              <a:rPr lang="en-US" altLang="zh-CN" sz="2400" b="1" dirty="0"/>
              <a:t>N-</a:t>
            </a:r>
            <a:r>
              <a:rPr lang="zh-CN" altLang="en-US" sz="2400" b="1" dirty="0"/>
              <a:t>序列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因此：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）每一个位置开始的连续片段都应当不同；</a:t>
            </a:r>
            <a:endParaRPr lang="en-US" altLang="zh-CN" sz="2400" b="1" dirty="0"/>
          </a:p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）每两个相邻的</a:t>
            </a:r>
            <a:r>
              <a:rPr lang="en-US" altLang="zh-CN" sz="2400" b="1" dirty="0"/>
              <a:t>N-</a:t>
            </a:r>
            <a:r>
              <a:rPr lang="zh-CN" altLang="en-US" sz="2400" b="1" dirty="0"/>
              <a:t>序列之间共享前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后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位子串</a:t>
            </a:r>
            <a:r>
              <a:rPr lang="zh-CN" altLang="en-US" sz="2400" b="1" dirty="0">
                <a:solidFill>
                  <a:srgbClr val="FF0000"/>
                </a:solidFill>
              </a:rPr>
              <a:t>（我们称之为合法相邻关系）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/>
          </a:p>
          <a:p>
            <a:r>
              <a:rPr lang="zh-CN" altLang="en-US" sz="2400" b="1" dirty="0"/>
              <a:t>问题：如何排列这些</a:t>
            </a:r>
            <a:r>
              <a:rPr lang="en-US" altLang="zh-CN" sz="2400" b="1" dirty="0"/>
              <a:t>N-</a:t>
            </a:r>
            <a:r>
              <a:rPr lang="zh-CN" altLang="en-US" sz="2400" b="1" dirty="0"/>
              <a:t>序列？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305748796"/>
      </p:ext>
    </p:extLst>
  </p:cSld>
  <p:clrMapOvr>
    <a:masterClrMapping/>
  </p:clrMapOvr>
  <p:transition advTm="27382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应用：格雷码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2079683"/>
          </a:xfrm>
        </p:spPr>
        <p:txBody>
          <a:bodyPr/>
          <a:lstStyle/>
          <a:p>
            <a:r>
              <a:rPr lang="zh-CN" altLang="en-US" dirty="0"/>
              <a:t>建模：有向图</a:t>
            </a:r>
            <a:r>
              <a:rPr lang="en-US" altLang="zh-CN" dirty="0"/>
              <a:t>G</a:t>
            </a:r>
            <a:r>
              <a:rPr lang="zh-CN" altLang="en-US" dirty="0"/>
              <a:t>，（</a:t>
            </a:r>
            <a:r>
              <a:rPr lang="en-US" altLang="zh-CN" dirty="0"/>
              <a:t>1</a:t>
            </a:r>
            <a:r>
              <a:rPr lang="zh-CN" altLang="en-US" dirty="0"/>
              <a:t>）每个</a:t>
            </a:r>
            <a:r>
              <a:rPr lang="en-US" altLang="zh-CN" dirty="0"/>
              <a:t>N-</a:t>
            </a:r>
            <a:r>
              <a:rPr lang="zh-CN" altLang="en-US" dirty="0"/>
              <a:t>序列作为一个顶点；（</a:t>
            </a:r>
            <a:r>
              <a:rPr lang="en-US" altLang="zh-CN" dirty="0"/>
              <a:t>2</a:t>
            </a:r>
            <a:r>
              <a:rPr lang="zh-CN" altLang="en-US" dirty="0"/>
              <a:t>）当两个</a:t>
            </a:r>
            <a:r>
              <a:rPr lang="en-US" altLang="zh-CN" dirty="0"/>
              <a:t>N</a:t>
            </a:r>
            <a:r>
              <a:rPr lang="zh-CN" altLang="en-US" dirty="0"/>
              <a:t>序列之前构成合法的相邻关系时，做一条边</a:t>
            </a:r>
            <a:endParaRPr lang="en-US" altLang="zh-CN" dirty="0"/>
          </a:p>
          <a:p>
            <a:r>
              <a:rPr lang="zh-CN" altLang="en-US" sz="2400" dirty="0"/>
              <a:t>问题：</a:t>
            </a:r>
            <a:r>
              <a:rPr lang="en-US" altLang="zh-CN" sz="2400" dirty="0"/>
              <a:t>G</a:t>
            </a:r>
            <a:r>
              <a:rPr lang="zh-CN" altLang="en-US" sz="2400" dirty="0"/>
              <a:t>是否存在一条回路</a:t>
            </a:r>
            <a:r>
              <a:rPr lang="en-US" altLang="zh-CN" sz="2400" dirty="0"/>
              <a:t>C</a:t>
            </a:r>
            <a:r>
              <a:rPr lang="zh-CN" altLang="en-US" sz="2400" dirty="0"/>
              <a:t>，恰好经过每个顶点一次？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B9B8E7-2880-410C-A9F0-22D93BC8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01" y="2375525"/>
            <a:ext cx="6442810" cy="44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7636"/>
      </p:ext>
    </p:extLst>
  </p:cSld>
  <p:clrMapOvr>
    <a:masterClrMapping/>
  </p:clrMapOvr>
  <p:transition advTm="27382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应用：格雷码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098781"/>
          </a:xfrm>
        </p:spPr>
        <p:txBody>
          <a:bodyPr/>
          <a:lstStyle/>
          <a:p>
            <a:r>
              <a:rPr lang="zh-CN" altLang="en-US" sz="2400" dirty="0"/>
              <a:t>问题：</a:t>
            </a:r>
            <a:r>
              <a:rPr lang="en-US" altLang="zh-CN" sz="2400" dirty="0"/>
              <a:t>G</a:t>
            </a:r>
            <a:r>
              <a:rPr lang="zh-CN" altLang="en-US" sz="2400" dirty="0"/>
              <a:t>是否存在一条回路</a:t>
            </a:r>
            <a:r>
              <a:rPr lang="en-US" altLang="zh-CN" sz="2400" dirty="0"/>
              <a:t>C</a:t>
            </a:r>
            <a:r>
              <a:rPr lang="zh-CN" altLang="en-US" sz="2400" dirty="0"/>
              <a:t>，恰好经过每个顶点一次？</a:t>
            </a:r>
            <a:endParaRPr lang="en-US" altLang="zh-CN" sz="2400" dirty="0"/>
          </a:p>
          <a:p>
            <a:r>
              <a:rPr lang="zh-CN" altLang="en-US" sz="2400" dirty="0"/>
              <a:t>哈密顿回路问题，往往难以解决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797A82-7DC2-4E71-A3CD-8701C20D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48" y="1923639"/>
            <a:ext cx="6084916" cy="42194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1F7F4E-DC91-4707-9D15-C826ABFA0519}"/>
              </a:ext>
            </a:extLst>
          </p:cNvPr>
          <p:cNvSpPr/>
          <p:nvPr/>
        </p:nvSpPr>
        <p:spPr>
          <a:xfrm>
            <a:off x="698269" y="6143106"/>
            <a:ext cx="7431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转换思路：不用顶点，而是用边表示</a:t>
            </a:r>
            <a:r>
              <a:rPr lang="en-US" altLang="zh-CN" sz="2400" b="1" dirty="0">
                <a:solidFill>
                  <a:srgbClr val="FF0000"/>
                </a:solidFill>
              </a:rPr>
              <a:t>N-</a:t>
            </a:r>
            <a:r>
              <a:rPr lang="zh-CN" altLang="en-US" sz="2400" b="1" dirty="0">
                <a:solidFill>
                  <a:srgbClr val="FF0000"/>
                </a:solidFill>
              </a:rPr>
              <a:t>序列？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40378"/>
      </p:ext>
    </p:extLst>
  </p:cSld>
  <p:clrMapOvr>
    <a:masterClrMapping/>
  </p:clrMapOvr>
  <p:transition advTm="27382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欧拉图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zh-CN" dirty="0"/>
              <a:t>哈密尔顿图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advTm="11096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应用：格雷码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697297"/>
          </a:xfrm>
        </p:spPr>
        <p:txBody>
          <a:bodyPr/>
          <a:lstStyle/>
          <a:p>
            <a:r>
              <a:rPr lang="zh-CN" altLang="en-US" sz="2400" dirty="0"/>
              <a:t>建模：有向图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，每条边表示一个</a:t>
            </a:r>
            <a:r>
              <a:rPr lang="en-US" altLang="zh-CN" sz="2400" dirty="0"/>
              <a:t>N-</a:t>
            </a:r>
            <a:r>
              <a:rPr lang="zh-CN" altLang="en-US" sz="2400" dirty="0"/>
              <a:t>序列，</a:t>
            </a:r>
            <a:endParaRPr lang="en-US" altLang="zh-CN" sz="2400" dirty="0"/>
          </a:p>
          <a:p>
            <a:pPr lvl="1"/>
            <a:r>
              <a:rPr lang="zh-CN" altLang="en-US" sz="2200" dirty="0"/>
              <a:t>有向边的起点：</a:t>
            </a:r>
            <a:r>
              <a:rPr lang="en-US" altLang="zh-CN" sz="2200" dirty="0"/>
              <a:t>N</a:t>
            </a:r>
            <a:r>
              <a:rPr lang="zh-CN" altLang="en-US" sz="2200" dirty="0"/>
              <a:t>序列的</a:t>
            </a:r>
            <a:r>
              <a:rPr lang="en-US" altLang="zh-CN" sz="2200" dirty="0"/>
              <a:t>N-1</a:t>
            </a:r>
            <a:r>
              <a:rPr lang="zh-CN" altLang="en-US" sz="2200" dirty="0"/>
              <a:t>前缀</a:t>
            </a:r>
            <a:endParaRPr lang="en-US" altLang="zh-CN" sz="2200" dirty="0"/>
          </a:p>
          <a:p>
            <a:pPr lvl="1"/>
            <a:r>
              <a:rPr lang="zh-CN" altLang="en-US" sz="2200" dirty="0"/>
              <a:t>有向边的终点：</a:t>
            </a:r>
            <a:r>
              <a:rPr lang="en-US" altLang="zh-CN" sz="2200" dirty="0"/>
              <a:t>N</a:t>
            </a:r>
            <a:r>
              <a:rPr lang="zh-CN" altLang="en-US" sz="2200" dirty="0"/>
              <a:t>序列的</a:t>
            </a:r>
            <a:r>
              <a:rPr lang="en-US" altLang="zh-CN" sz="2200" dirty="0"/>
              <a:t>N-1</a:t>
            </a:r>
            <a:r>
              <a:rPr lang="zh-CN" altLang="en-US" sz="2200" dirty="0"/>
              <a:t>后缀</a:t>
            </a:r>
            <a:endParaRPr lang="en-US" altLang="zh-CN" sz="2200" dirty="0"/>
          </a:p>
          <a:p>
            <a:pPr lvl="2"/>
            <a:r>
              <a:rPr lang="zh-CN" altLang="en-US" sz="1800" dirty="0"/>
              <a:t>两个顶点之间有连边，当且仅当其</a:t>
            </a:r>
            <a:r>
              <a:rPr lang="en-US" altLang="zh-CN" sz="1800" dirty="0"/>
              <a:t>N-1</a:t>
            </a:r>
            <a:r>
              <a:rPr lang="zh-CN" altLang="en-US" sz="1800" dirty="0"/>
              <a:t>序列的</a:t>
            </a:r>
            <a:r>
              <a:rPr lang="en-US" altLang="zh-CN" sz="1800" dirty="0"/>
              <a:t>N-2</a:t>
            </a:r>
            <a:r>
              <a:rPr lang="zh-CN" altLang="en-US" sz="1800" dirty="0"/>
              <a:t>前缀和</a:t>
            </a:r>
            <a:r>
              <a:rPr lang="en-US" altLang="zh-CN" sz="1800" dirty="0"/>
              <a:t>N-2</a:t>
            </a:r>
            <a:r>
              <a:rPr lang="zh-CN" altLang="en-US" sz="1800" dirty="0"/>
              <a:t>后缀一致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8105D-4FB5-43AA-A23B-FA215164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4" y="2643447"/>
            <a:ext cx="5336771" cy="40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5508"/>
      </p:ext>
    </p:extLst>
  </p:cSld>
  <p:clrMapOvr>
    <a:masterClrMapping/>
  </p:clrMapOvr>
  <p:transition advTm="27382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应用：格雷码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1913428"/>
          </a:xfrm>
        </p:spPr>
        <p:txBody>
          <a:bodyPr/>
          <a:lstStyle/>
          <a:p>
            <a:r>
              <a:rPr lang="zh-CN" altLang="en-US" sz="2400" dirty="0"/>
              <a:t>问题：在有向图</a:t>
            </a:r>
            <a:r>
              <a:rPr lang="en-US" altLang="zh-CN" sz="2400" dirty="0"/>
              <a:t>G</a:t>
            </a:r>
            <a:r>
              <a:rPr lang="zh-CN" altLang="en-US" sz="2400" dirty="0"/>
              <a:t>中，是否存在一条经过所有边的回路？</a:t>
            </a:r>
            <a:endParaRPr lang="en-US" altLang="zh-CN" sz="2400" dirty="0"/>
          </a:p>
          <a:p>
            <a:r>
              <a:rPr lang="zh-CN" altLang="en-US" sz="2400" dirty="0"/>
              <a:t>判断</a:t>
            </a:r>
            <a:r>
              <a:rPr lang="en-US" altLang="zh-CN" sz="2400" dirty="0"/>
              <a:t>G</a:t>
            </a:r>
            <a:r>
              <a:rPr lang="zh-CN" altLang="en-US" sz="2400" dirty="0"/>
              <a:t>是否是欧拉图，并且构造欧拉回路</a:t>
            </a:r>
            <a:endParaRPr lang="en-US" altLang="zh-CN" sz="2400" dirty="0"/>
          </a:p>
          <a:p>
            <a:pPr lvl="1"/>
            <a:r>
              <a:rPr lang="zh-CN" altLang="en-US" sz="2000" dirty="0"/>
              <a:t>顶点的度</a:t>
            </a:r>
            <a:endParaRPr lang="en-US" altLang="zh-CN" sz="2000" dirty="0"/>
          </a:p>
          <a:p>
            <a:pPr lvl="1"/>
            <a:r>
              <a:rPr lang="zh-CN" altLang="en-US" sz="2000" dirty="0"/>
              <a:t>欧拉回路的构造：回路合并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8105D-4FB5-43AA-A23B-FA215164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2673217"/>
            <a:ext cx="5237018" cy="39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4519"/>
      </p:ext>
    </p:extLst>
  </p:cSld>
  <p:clrMapOvr>
    <a:masterClrMapping/>
  </p:clrMapOvr>
  <p:transition advTm="27382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格雷码的扩展</a:t>
            </a:r>
            <a:r>
              <a:rPr lang="en-US" altLang="zh-CN" dirty="0"/>
              <a:t>—de </a:t>
            </a:r>
            <a:r>
              <a:rPr lang="en-US" altLang="zh-CN" dirty="0" err="1"/>
              <a:t>Bruijn</a:t>
            </a:r>
            <a:r>
              <a:rPr lang="zh-CN" altLang="en-US" dirty="0"/>
              <a:t>序列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5268364" cy="5716588"/>
          </a:xfrm>
        </p:spPr>
        <p:txBody>
          <a:bodyPr/>
          <a:lstStyle/>
          <a:p>
            <a:r>
              <a:rPr lang="zh-CN" altLang="en-US" sz="2400" dirty="0"/>
              <a:t>组合数学中的</a:t>
            </a:r>
            <a:r>
              <a:rPr lang="en-US" altLang="zh-CN" sz="2400" dirty="0"/>
              <a:t>de </a:t>
            </a:r>
            <a:r>
              <a:rPr lang="en-US" altLang="zh-CN" sz="2400" dirty="0" err="1"/>
              <a:t>Bruijn</a:t>
            </a:r>
            <a:r>
              <a:rPr lang="zh-CN" altLang="en-US" sz="2400" dirty="0"/>
              <a:t>序列是一个定义在 </a:t>
            </a:r>
            <a:r>
              <a:rPr lang="en-US" altLang="zh-CN" sz="2400" dirty="0"/>
              <a:t>k </a:t>
            </a:r>
            <a:r>
              <a:rPr lang="zh-CN" altLang="en-US" sz="2400" dirty="0"/>
              <a:t>个字母上的循环序列，使得每个</a:t>
            </a:r>
            <a:r>
              <a:rPr lang="en-US" altLang="zh-CN" sz="2400" dirty="0"/>
              <a:t>n</a:t>
            </a:r>
            <a:r>
              <a:rPr lang="zh-CN" altLang="en-US" sz="2400" dirty="0"/>
              <a:t>序列恰好有一次连续出现。这样的序列标识为</a:t>
            </a:r>
            <a:r>
              <a:rPr lang="en-US" altLang="zh-CN" sz="2400" dirty="0"/>
              <a:t>B(k, n)</a:t>
            </a:r>
            <a:r>
              <a:rPr lang="zh-CN" altLang="en-US" sz="2400" dirty="0"/>
              <a:t>，其长度为</a:t>
            </a:r>
            <a:r>
              <a:rPr lang="en-US" altLang="zh-CN" sz="2400" dirty="0" err="1"/>
              <a:t>k</a:t>
            </a:r>
            <a:r>
              <a:rPr lang="en-US" altLang="zh-CN" sz="2400" baseline="30000" dirty="0" err="1"/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所有可能的</a:t>
            </a:r>
            <a:r>
              <a:rPr lang="en-US" altLang="zh-CN" sz="2400" dirty="0"/>
              <a:t>de </a:t>
            </a:r>
            <a:r>
              <a:rPr lang="en-US" altLang="zh-CN" sz="2400" dirty="0" err="1"/>
              <a:t>Bruijn</a:t>
            </a:r>
            <a:r>
              <a:rPr lang="zh-CN" altLang="en-US" sz="2400" dirty="0"/>
              <a:t>序列</a:t>
            </a:r>
            <a:r>
              <a:rPr lang="en-US" altLang="zh-CN" sz="2400" dirty="0"/>
              <a:t> B(k, n)</a:t>
            </a:r>
            <a:r>
              <a:rPr lang="zh-CN" altLang="en-US" sz="2400" dirty="0"/>
              <a:t>的数量为：</a:t>
            </a:r>
            <a:endParaRPr lang="en-US" altLang="zh-CN" sz="2400" dirty="0"/>
          </a:p>
        </p:txBody>
      </p:sp>
      <p:pic>
        <p:nvPicPr>
          <p:cNvPr id="2050" name="Picture 2" descr="Nicolaas de Bruijn.jpg">
            <a:extLst>
              <a:ext uri="{FF2B5EF4-FFF2-40B4-BE49-F238E27FC236}">
                <a16:creationId xmlns:a16="http://schemas.microsoft.com/office/drawing/2014/main" id="{E325C47B-6A3B-4EAC-AAFB-3DF15320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98" y="1072833"/>
            <a:ext cx="2095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 descr="{\displaystyle {\dfrac {\left(k!\right)^{k^{n-1}}}{k^{n}}}.}">
            <a:extLst>
              <a:ext uri="{FF2B5EF4-FFF2-40B4-BE49-F238E27FC236}">
                <a16:creationId xmlns:a16="http://schemas.microsoft.com/office/drawing/2014/main" id="{2389F4F2-8025-400F-83CF-FEC0DA05AF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21AA958-2FCB-44E6-97D7-BDD13D6B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969" y="3491346"/>
            <a:ext cx="904875" cy="762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30C4D05-9E0F-4BCB-9BAD-18D8FCB9CAC6}"/>
              </a:ext>
            </a:extLst>
          </p:cNvPr>
          <p:cNvSpPr/>
          <p:nvPr/>
        </p:nvSpPr>
        <p:spPr>
          <a:xfrm>
            <a:off x="5544589" y="4185444"/>
            <a:ext cx="3599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 err="1"/>
              <a:t>Nicolaas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Govert</a:t>
            </a:r>
            <a:r>
              <a:rPr lang="en-US" altLang="zh-CN" sz="1800" b="1" dirty="0"/>
              <a:t> de </a:t>
            </a:r>
            <a:r>
              <a:rPr lang="en-US" altLang="zh-CN" sz="1800" b="1" dirty="0" err="1"/>
              <a:t>Bruijn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（</a:t>
            </a:r>
            <a:r>
              <a:rPr lang="en-US" altLang="zh-CN" sz="1800" b="1" dirty="0"/>
              <a:t>1918-2012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荷兰数学家</a:t>
            </a:r>
            <a:endParaRPr lang="en-US" altLang="zh-CN" sz="1800" b="1" dirty="0"/>
          </a:p>
          <a:p>
            <a:pPr algn="ctr"/>
            <a:r>
              <a:rPr lang="zh-CN" altLang="en-US" sz="1800" b="1" dirty="0"/>
              <a:t>因</a:t>
            </a:r>
            <a:r>
              <a:rPr lang="en-US" altLang="zh-CN" sz="1800" b="1" dirty="0"/>
              <a:t>de </a:t>
            </a:r>
            <a:r>
              <a:rPr lang="en-US" altLang="zh-CN" sz="1800" b="1" dirty="0" err="1"/>
              <a:t>Bruijn</a:t>
            </a:r>
            <a:r>
              <a:rPr lang="zh-CN" altLang="en-US" sz="1800" b="1" dirty="0"/>
              <a:t>序列闻名</a:t>
            </a:r>
          </a:p>
        </p:txBody>
      </p:sp>
    </p:spTree>
    <p:extLst>
      <p:ext uri="{BB962C8B-B14F-4D97-AF65-F5344CB8AC3E}">
        <p14:creationId xmlns:p14="http://schemas.microsoft.com/office/powerpoint/2010/main" val="1002554634"/>
      </p:ext>
    </p:extLst>
  </p:cSld>
  <p:clrMapOvr>
    <a:masterClrMapping/>
  </p:clrMapOvr>
  <p:transition advTm="27382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格雷码的扩展</a:t>
            </a: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问题：在圆周上构建一个二进制序列</a:t>
            </a:r>
            <a:r>
              <a:rPr lang="en-US" altLang="zh-CN" dirty="0"/>
              <a:t>S</a:t>
            </a:r>
            <a:r>
              <a:rPr lang="zh-CN" altLang="en-US" dirty="0"/>
              <a:t>，使得每个</a:t>
            </a:r>
            <a:r>
              <a:rPr lang="en-US" altLang="zh-CN" dirty="0"/>
              <a:t>N</a:t>
            </a:r>
            <a:r>
              <a:rPr lang="zh-CN" altLang="en-US" dirty="0"/>
              <a:t>序列都将（顺时针或逆时针地）连续出现。该</a:t>
            </a:r>
            <a:r>
              <a:rPr lang="en-US" altLang="zh-CN" dirty="0"/>
              <a:t>S</a:t>
            </a:r>
            <a:r>
              <a:rPr lang="zh-CN" altLang="en-US" dirty="0"/>
              <a:t>的最小长度是什么？应如何构建？</a:t>
            </a:r>
            <a:endParaRPr lang="en-US" altLang="zh-CN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D7DA4F-0BCA-4A10-A1C2-912EE914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61" y="2143451"/>
            <a:ext cx="5963689" cy="45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7551"/>
      </p:ext>
    </p:extLst>
  </p:cSld>
  <p:clrMapOvr>
    <a:masterClrMapping/>
  </p:clrMapOvr>
  <p:transition advTm="27382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欧拉图</a:t>
            </a:r>
            <a:endParaRPr lang="en-US" altLang="zh-CN" dirty="0"/>
          </a:p>
          <a:p>
            <a:r>
              <a:rPr lang="zh-CN" altLang="zh-CN" dirty="0">
                <a:solidFill>
                  <a:schemeClr val="accent2"/>
                </a:solidFill>
              </a:rPr>
              <a:t>哈密尔顿图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advTm="6992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哈密顿图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5409680" cy="3942842"/>
          </a:xfrm>
        </p:spPr>
        <p:txBody>
          <a:bodyPr/>
          <a:lstStyle/>
          <a:p>
            <a:r>
              <a:rPr lang="zh-CN" altLang="en-US" sz="2400" dirty="0"/>
              <a:t>本节的图全部为简单图</a:t>
            </a:r>
            <a:endParaRPr lang="en-US" altLang="zh-CN" sz="2400" dirty="0"/>
          </a:p>
          <a:p>
            <a:r>
              <a:rPr lang="zh-CN" altLang="zh-CN" sz="2400" dirty="0"/>
              <a:t>定义（哈密顿图）： </a:t>
            </a:r>
            <a:r>
              <a:rPr lang="zh-CN" altLang="en-US" sz="2400" dirty="0"/>
              <a:t>在无向</a:t>
            </a:r>
            <a:r>
              <a:rPr lang="zh-CN" altLang="zh-CN" sz="2400" dirty="0"/>
              <a:t>图</a:t>
            </a:r>
            <a:r>
              <a:rPr lang="zh-CN" altLang="en-US" sz="2400" dirty="0"/>
              <a:t>（有向图）</a:t>
            </a:r>
            <a:r>
              <a:rPr lang="en-US" altLang="zh-CN" sz="2400" dirty="0"/>
              <a:t>G</a:t>
            </a:r>
            <a:r>
              <a:rPr lang="zh-CN" altLang="zh-CN" sz="2400" dirty="0"/>
              <a:t>中</a:t>
            </a:r>
            <a:r>
              <a:rPr lang="zh-CN" altLang="en-US" sz="2400" dirty="0"/>
              <a:t>，经过</a:t>
            </a:r>
            <a:r>
              <a:rPr lang="zh-CN" altLang="zh-CN" sz="2400" dirty="0"/>
              <a:t>每个顶点</a:t>
            </a:r>
            <a:r>
              <a:rPr lang="zh-CN" altLang="en-US" sz="2400" dirty="0"/>
              <a:t>恰好</a:t>
            </a:r>
            <a:r>
              <a:rPr lang="zh-CN" altLang="zh-CN" sz="2400" dirty="0"/>
              <a:t>一次的圈称为哈密顿圈</a:t>
            </a:r>
            <a:r>
              <a:rPr lang="zh-CN" altLang="en-US" sz="2400" dirty="0"/>
              <a:t>。</a:t>
            </a:r>
            <a:r>
              <a:rPr lang="zh-CN" altLang="zh-CN" sz="2400" dirty="0"/>
              <a:t>具有哈密顿圈的图称为哈密顿图。</a:t>
            </a:r>
          </a:p>
        </p:txBody>
      </p:sp>
      <p:pic>
        <p:nvPicPr>
          <p:cNvPr id="37892" name="Picture 10" descr="1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4" y="2917571"/>
            <a:ext cx="4670142" cy="177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William Rowan Hamilton portrait oval combined.png">
            <a:extLst>
              <a:ext uri="{FF2B5EF4-FFF2-40B4-BE49-F238E27FC236}">
                <a16:creationId xmlns:a16="http://schemas.microsoft.com/office/drawing/2014/main" id="{361488D9-6002-4EB9-9B09-31F1D679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5" y="946150"/>
            <a:ext cx="20955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F98194-0110-41A0-BDE2-4ADA99C9A9AD}"/>
              </a:ext>
            </a:extLst>
          </p:cNvPr>
          <p:cNvSpPr/>
          <p:nvPr/>
        </p:nvSpPr>
        <p:spPr>
          <a:xfrm>
            <a:off x="5779197" y="3840132"/>
            <a:ext cx="33066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Sir William Rowan Hamilton</a:t>
            </a: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1805-1865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pitchFamily="18" charset="0"/>
              </a:rPr>
              <a:t>爱尔兰</a:t>
            </a:r>
            <a:endParaRPr lang="en-US" altLang="zh-CN" sz="20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dirty="0">
                <a:latin typeface="+mn-ea"/>
                <a:ea typeface="+mn-ea"/>
                <a:cs typeface="Times New Roman" panose="02020603050405020304" pitchFamily="18" charset="0"/>
              </a:rPr>
              <a:t>数学家、天文学家、物理学家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5BAA89-45FB-416C-A944-33A43CD1085E}"/>
              </a:ext>
            </a:extLst>
          </p:cNvPr>
          <p:cNvSpPr/>
          <p:nvPr/>
        </p:nvSpPr>
        <p:spPr>
          <a:xfrm>
            <a:off x="525744" y="4807550"/>
            <a:ext cx="51601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哈密尔顿在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1857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年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发明了“周游世界”玩具，用一个正十二面体的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个顶点表示世界上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个大城市，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条棱代表这些城市之间的道路。要求从任意一个城市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即顶点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出发，经过每个城市恰好一次。</a:t>
            </a:r>
            <a:endParaRPr lang="zh-CN" altLang="en-US" sz="2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29264"/>
      </p:ext>
    </p:extLst>
  </p:cSld>
  <p:clrMapOvr>
    <a:masterClrMapping/>
  </p:clrMapOvr>
  <p:transition advTm="14047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哈密顿</a:t>
            </a:r>
            <a:r>
              <a:rPr lang="zh-CN" altLang="en-US" dirty="0"/>
              <a:t>路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3418586"/>
          </a:xfrm>
        </p:spPr>
        <p:txBody>
          <a:bodyPr/>
          <a:lstStyle/>
          <a:p>
            <a:r>
              <a:rPr lang="zh-CN" altLang="zh-CN" dirty="0"/>
              <a:t>定义</a:t>
            </a:r>
            <a:r>
              <a:rPr lang="zh-CN" altLang="en-US" dirty="0"/>
              <a:t>：在</a:t>
            </a:r>
            <a:r>
              <a:rPr lang="zh-CN" altLang="zh-CN" dirty="0"/>
              <a:t>无向图中</a:t>
            </a:r>
            <a:r>
              <a:rPr lang="zh-CN" altLang="en-US" dirty="0"/>
              <a:t>，</a:t>
            </a:r>
            <a:r>
              <a:rPr lang="zh-CN" altLang="zh-CN" dirty="0"/>
              <a:t>穿过每个顶点一次且仅一次的非闭合链，称为哈密顿</a:t>
            </a:r>
            <a:r>
              <a:rPr lang="zh-CN" altLang="en-US" dirty="0"/>
              <a:t>路。在</a:t>
            </a:r>
            <a:r>
              <a:rPr lang="zh-CN" altLang="zh-CN" dirty="0"/>
              <a:t>有向图中</a:t>
            </a:r>
            <a:r>
              <a:rPr lang="zh-CN" altLang="en-US" dirty="0"/>
              <a:t>，</a:t>
            </a:r>
            <a:r>
              <a:rPr lang="zh-CN" altLang="zh-CN" dirty="0"/>
              <a:t>穿过每个顶点一次且仅一次的非闭合通路，称为哈密顿通路。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哈密顿图的判定是</a:t>
            </a:r>
            <a:r>
              <a:rPr lang="en-US" altLang="zh-CN" dirty="0"/>
              <a:t>NPC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应该不存在多项式算法</a:t>
            </a:r>
          </a:p>
        </p:txBody>
      </p:sp>
    </p:spTree>
    <p:extLst>
      <p:ext uri="{BB962C8B-B14F-4D97-AF65-F5344CB8AC3E}">
        <p14:creationId xmlns:p14="http://schemas.microsoft.com/office/powerpoint/2010/main" val="1764769427"/>
      </p:ext>
    </p:extLst>
  </p:cSld>
  <p:clrMapOvr>
    <a:masterClrMapping/>
  </p:clrMapOvr>
  <p:transition advTm="14047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129505"/>
            <a:ext cx="3317875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哈密尔顿图</a:t>
            </a:r>
            <a:r>
              <a:rPr lang="zh-CN" altLang="en-US" dirty="0"/>
              <a:t>的判定</a:t>
            </a: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292609" y="999744"/>
            <a:ext cx="5374766" cy="55407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/>
              <a:t>穷举法</a:t>
            </a:r>
            <a:endParaRPr lang="en-US" altLang="zh-CN" sz="2400" kern="0" dirty="0"/>
          </a:p>
          <a:p>
            <a:pPr lvl="1">
              <a:defRPr/>
            </a:pPr>
            <a:r>
              <a:rPr lang="zh-CN" altLang="en-US" kern="0" dirty="0"/>
              <a:t>构造所有可能的顶点排列</a:t>
            </a:r>
            <a:endParaRPr lang="en-US" altLang="zh-CN" kern="0" dirty="0"/>
          </a:p>
          <a:p>
            <a:pPr lvl="1">
              <a:defRPr/>
            </a:pPr>
            <a:r>
              <a:rPr lang="zh-CN" altLang="en-US" kern="0" dirty="0"/>
              <a:t>对每个排列</a:t>
            </a:r>
            <a:endParaRPr lang="en-US" altLang="zh-CN" kern="0" dirty="0"/>
          </a:p>
          <a:p>
            <a:pPr lvl="2">
              <a:defRPr/>
            </a:pPr>
            <a:r>
              <a:rPr lang="zh-CN" altLang="en-US" kern="0" dirty="0"/>
              <a:t>判断所有的相邻顶点对，是否都构成合法的边</a:t>
            </a:r>
            <a:endParaRPr lang="en-US" altLang="zh-CN" kern="0" dirty="0"/>
          </a:p>
          <a:p>
            <a:pPr lvl="2">
              <a:defRPr/>
            </a:pPr>
            <a:r>
              <a:rPr lang="zh-CN" altLang="en-US" kern="0" dirty="0"/>
              <a:t>如果所有边都合法，则为哈密顿通路（回路）</a:t>
            </a:r>
            <a:endParaRPr lang="en-US" altLang="zh-CN" kern="0" dirty="0"/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400" kern="0" dirty="0">
                <a:solidFill>
                  <a:schemeClr val="accent2"/>
                </a:solidFill>
              </a:rPr>
              <a:t>复杂度：</a:t>
            </a:r>
            <a:r>
              <a:rPr lang="en-US" altLang="zh-CN" sz="2400" kern="0" dirty="0">
                <a:solidFill>
                  <a:schemeClr val="accent2"/>
                </a:solidFill>
              </a:rPr>
              <a:t>O(</a:t>
            </a:r>
            <a:r>
              <a:rPr lang="en-US" altLang="zh-CN" sz="2400" kern="0" dirty="0" err="1">
                <a:solidFill>
                  <a:schemeClr val="accent2"/>
                </a:solidFill>
              </a:rPr>
              <a:t>n</a:t>
            </a:r>
            <a:r>
              <a:rPr lang="en-US" altLang="zh-CN" sz="2400" kern="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kern="0" dirty="0" err="1">
                <a:solidFill>
                  <a:schemeClr val="accent2"/>
                </a:solidFill>
              </a:rPr>
              <a:t>n</a:t>
            </a:r>
            <a:r>
              <a:rPr lang="en-US" altLang="zh-CN" sz="2400" kern="0" dirty="0">
                <a:solidFill>
                  <a:schemeClr val="accent2"/>
                </a:solidFill>
              </a:rPr>
              <a:t>!)</a:t>
            </a:r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endParaRPr lang="en-US" altLang="zh-CN" sz="2400" kern="0" dirty="0">
              <a:solidFill>
                <a:schemeClr val="accent2"/>
              </a:solidFill>
            </a:endParaRPr>
          </a:p>
          <a:p>
            <a:pPr marL="34290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400" kern="0" dirty="0">
                <a:solidFill>
                  <a:srgbClr val="FF0000"/>
                </a:solidFill>
              </a:rPr>
              <a:t>目前尚未找到哈密顿图的简洁的充分必要条件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ransition advTm="196171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zh-CN" altLang="zh-CN" dirty="0"/>
              <a:t>哈密顿链</a:t>
            </a:r>
            <a:r>
              <a:rPr lang="en-US" altLang="zh-CN" dirty="0"/>
              <a:t>——</a:t>
            </a:r>
            <a:r>
              <a:rPr lang="zh-CN" altLang="en-US" dirty="0"/>
              <a:t>必要条件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定理</a:t>
            </a:r>
            <a:r>
              <a:rPr lang="zh-CN" altLang="en-US" sz="2400" dirty="0"/>
              <a:t>：如果某个</a:t>
            </a:r>
            <a:r>
              <a:rPr lang="zh-CN" altLang="en-US" sz="2400" dirty="0">
                <a:solidFill>
                  <a:srgbClr val="FF0000"/>
                </a:solidFill>
              </a:rPr>
              <a:t>无向图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有哈密顿圈，则对任意非空的顶点真子集</a:t>
            </a:r>
            <a:r>
              <a:rPr lang="en-US" altLang="zh-CN" sz="2400" dirty="0"/>
              <a:t>S</a:t>
            </a:r>
            <a:r>
              <a:rPr lang="zh-CN" altLang="en-US" sz="2400" dirty="0"/>
              <a:t>，图</a:t>
            </a:r>
            <a:r>
              <a:rPr lang="en-US" altLang="zh-CN" sz="2400" dirty="0"/>
              <a:t>G – S</a:t>
            </a:r>
            <a:r>
              <a:rPr lang="zh-CN" altLang="en-US" sz="2400" dirty="0"/>
              <a:t>至多有</a:t>
            </a:r>
            <a:r>
              <a:rPr lang="en-US" altLang="zh-CN" sz="2400" dirty="0"/>
              <a:t>|S|</a:t>
            </a:r>
            <a:r>
              <a:rPr lang="zh-CN" altLang="en-US" sz="2400" dirty="0"/>
              <a:t>个连通分量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证明：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假设</a:t>
            </a:r>
            <a:r>
              <a:rPr lang="en-US" altLang="zh-CN" sz="2400" dirty="0"/>
              <a:t>G – S</a:t>
            </a:r>
            <a:r>
              <a:rPr lang="zh-CN" altLang="en-US" sz="2400" dirty="0"/>
              <a:t>有</a:t>
            </a:r>
            <a:r>
              <a:rPr lang="en-US" altLang="zh-CN" sz="2400" dirty="0"/>
              <a:t>p</a:t>
            </a:r>
            <a:r>
              <a:rPr lang="zh-CN" altLang="en-US" sz="2400" dirty="0"/>
              <a:t>个连通分量。</a:t>
            </a:r>
            <a:r>
              <a:rPr lang="en-US" altLang="zh-CN" sz="2400" dirty="0"/>
              <a:t> </a:t>
            </a:r>
          </a:p>
          <a:p>
            <a:pPr>
              <a:defRPr/>
            </a:pPr>
            <a:r>
              <a:rPr lang="zh-CN" altLang="en-US" sz="2400" dirty="0"/>
              <a:t>对于哈密顿圈</a:t>
            </a:r>
            <a:r>
              <a:rPr lang="en-US" altLang="zh-CN" sz="2400" dirty="0"/>
              <a:t>C</a:t>
            </a:r>
            <a:r>
              <a:rPr lang="zh-CN" altLang="en-US" sz="2400" dirty="0"/>
              <a:t>，除了有</a:t>
            </a:r>
            <a:r>
              <a:rPr lang="en-US" altLang="zh-CN" sz="2400" dirty="0"/>
              <a:t>|S|</a:t>
            </a:r>
            <a:r>
              <a:rPr lang="zh-CN" altLang="en-US" sz="2400" dirty="0"/>
              <a:t>个在</a:t>
            </a:r>
            <a:r>
              <a:rPr lang="en-US" altLang="zh-CN" sz="2400" dirty="0"/>
              <a:t>S</a:t>
            </a:r>
            <a:r>
              <a:rPr lang="zh-CN" altLang="en-US" sz="2400" dirty="0"/>
              <a:t>中的顶点以外，其他顶点均属于某个连通分量。将在</a:t>
            </a:r>
            <a:r>
              <a:rPr lang="en-US" altLang="zh-CN" sz="2400" dirty="0"/>
              <a:t>C</a:t>
            </a:r>
            <a:r>
              <a:rPr lang="zh-CN" altLang="en-US" sz="2400" dirty="0"/>
              <a:t>中连续出现、且在同一连通分量中、最大的顶点子序列，记为一个片段（这里的最大，意思是不存在另一个这样的序列，使得该序列为其子序列）。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很显然，不同的片段在</a:t>
            </a:r>
            <a:r>
              <a:rPr lang="en-US" altLang="zh-CN" sz="2400" dirty="0"/>
              <a:t>C</a:t>
            </a:r>
            <a:r>
              <a:rPr lang="zh-CN" altLang="en-US" sz="2400" dirty="0"/>
              <a:t>上不会直接相连，其中必然会有</a:t>
            </a:r>
            <a:r>
              <a:rPr lang="en-US" altLang="zh-CN" sz="2400" dirty="0"/>
              <a:t>S</a:t>
            </a:r>
            <a:r>
              <a:rPr lang="zh-CN" altLang="en-US" sz="2400" dirty="0"/>
              <a:t>中的顶点作为分隔。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此外，在</a:t>
            </a:r>
            <a:r>
              <a:rPr lang="en-US" altLang="zh-CN" sz="2400" dirty="0"/>
              <a:t>C</a:t>
            </a:r>
            <a:r>
              <a:rPr lang="zh-CN" altLang="en-US" sz="2400" dirty="0"/>
              <a:t>上的片段数将不少于</a:t>
            </a:r>
            <a:r>
              <a:rPr lang="en-US" altLang="zh-CN" sz="2400" dirty="0"/>
              <a:t>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对于</a:t>
            </a:r>
            <a:r>
              <a:rPr lang="en-US" altLang="zh-CN" sz="2400" dirty="0"/>
              <a:t>C</a:t>
            </a:r>
            <a:r>
              <a:rPr lang="zh-CN" altLang="en-US" sz="2400" dirty="0"/>
              <a:t>上的每个片段，都有紧邻的</a:t>
            </a:r>
            <a:r>
              <a:rPr lang="en-US" altLang="zh-CN" sz="2400" dirty="0"/>
              <a:t>S</a:t>
            </a:r>
            <a:r>
              <a:rPr lang="zh-CN" altLang="en-US" sz="2400" dirty="0"/>
              <a:t>中的顶点，而且这些顶点各不相同。因此</a:t>
            </a:r>
            <a:r>
              <a:rPr lang="en-US" altLang="zh-CN" sz="2400" dirty="0"/>
              <a:t>|S|</a:t>
            </a:r>
            <a:r>
              <a:rPr lang="zh-CN" altLang="en-US" sz="2400" dirty="0"/>
              <a:t>不少于片段数，也就不小于</a:t>
            </a:r>
            <a:r>
              <a:rPr lang="en-US" altLang="zh-CN" sz="2400" dirty="0"/>
              <a:t>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4820458"/>
      </p:ext>
    </p:extLst>
  </p:cSld>
  <p:clrMapOvr>
    <a:masterClrMapping/>
  </p:clrMapOvr>
  <p:transition advTm="158813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zh-CN" altLang="zh-CN" dirty="0"/>
              <a:t>哈密顿链</a:t>
            </a:r>
            <a:r>
              <a:rPr lang="en-US" altLang="zh-CN" dirty="0"/>
              <a:t>——</a:t>
            </a:r>
            <a:r>
              <a:rPr lang="zh-CN" altLang="en-US" dirty="0"/>
              <a:t>充分条件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定理</a:t>
            </a:r>
            <a:r>
              <a:rPr lang="zh-CN" altLang="en-US" sz="2400" dirty="0"/>
              <a:t>：对于有</a:t>
            </a:r>
            <a:r>
              <a:rPr lang="en-US" altLang="zh-CN" sz="2400" dirty="0"/>
              <a:t>n</a:t>
            </a:r>
            <a:r>
              <a:rPr lang="zh-CN" altLang="en-US" sz="2400" dirty="0"/>
              <a:t>个顶点的</a:t>
            </a:r>
            <a:r>
              <a:rPr lang="zh-CN" altLang="en-US" sz="2400" dirty="0">
                <a:solidFill>
                  <a:srgbClr val="FF0000"/>
                </a:solidFill>
              </a:rPr>
              <a:t>无向连通图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，如果</a:t>
            </a:r>
            <a:r>
              <a:rPr lang="zh-CN" altLang="zh-CN" sz="2400" dirty="0"/>
              <a:t>每对顶点的</a:t>
            </a:r>
            <a:r>
              <a:rPr lang="zh-CN" altLang="en-US" sz="2400" dirty="0"/>
              <a:t>度</a:t>
            </a:r>
            <a:r>
              <a:rPr lang="zh-CN" altLang="zh-CN" sz="2400" dirty="0"/>
              <a:t>之和</a:t>
            </a:r>
            <a:r>
              <a:rPr lang="zh-CN" altLang="en-US" sz="2400" dirty="0"/>
              <a:t>都不小于</a:t>
            </a:r>
            <a:r>
              <a:rPr lang="en-US" altLang="zh-CN" sz="2400" dirty="0"/>
              <a:t>n-1</a:t>
            </a:r>
            <a:r>
              <a:rPr lang="zh-CN" altLang="zh-CN" sz="2400" dirty="0"/>
              <a:t>，则</a:t>
            </a:r>
            <a:r>
              <a:rPr lang="en-US" altLang="zh-CN" sz="2400" dirty="0"/>
              <a:t>G</a:t>
            </a:r>
            <a:r>
              <a:rPr lang="zh-CN" altLang="zh-CN" sz="2400" dirty="0"/>
              <a:t>中存在一条哈密顿链。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思路：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/>
              <a:t>从只含部分顶点的基本链，构造包含全部顶点的基本链</a:t>
            </a:r>
            <a:endParaRPr lang="en-US" altLang="zh-CN" sz="2200" dirty="0"/>
          </a:p>
          <a:p>
            <a:pPr>
              <a:defRPr/>
            </a:pPr>
            <a:r>
              <a:rPr lang="zh-CN" altLang="en-US" sz="2400" dirty="0"/>
              <a:t>证明：</a:t>
            </a:r>
            <a:endParaRPr lang="en-US" altLang="zh-CN" sz="2400" dirty="0"/>
          </a:p>
          <a:p>
            <a:pPr>
              <a:defRPr/>
            </a:pPr>
            <a:r>
              <a:rPr lang="zh-CN" altLang="en-US" sz="2000" dirty="0"/>
              <a:t>在图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中必然存在一条基本链</a:t>
            </a:r>
            <a:r>
              <a:rPr lang="en-US" altLang="zh-CN" sz="2000" dirty="0"/>
              <a:t>P</a:t>
            </a:r>
            <a:r>
              <a:rPr lang="zh-CN" altLang="en-US" sz="2000" dirty="0"/>
              <a:t>。对于</a:t>
            </a:r>
            <a:r>
              <a:rPr lang="en-US" altLang="zh-CN" sz="2000" dirty="0"/>
              <a:t>P</a:t>
            </a:r>
            <a:r>
              <a:rPr lang="zh-CN" altLang="en-US" sz="2000" dirty="0"/>
              <a:t>的两个端点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，如果</a:t>
            </a:r>
            <a:r>
              <a:rPr lang="en-US" altLang="zh-CN" sz="2000" dirty="0"/>
              <a:t>u</a:t>
            </a:r>
            <a:r>
              <a:rPr lang="zh-CN" altLang="en-US" sz="2000" dirty="0"/>
              <a:t>或</a:t>
            </a:r>
            <a:r>
              <a:rPr lang="en-US" altLang="zh-CN" sz="2000" dirty="0"/>
              <a:t>v</a:t>
            </a:r>
            <a:r>
              <a:rPr lang="zh-CN" altLang="en-US" sz="2000" dirty="0"/>
              <a:t>还有某个邻接顶点</a:t>
            </a:r>
            <a:r>
              <a:rPr lang="en-US" altLang="zh-CN" sz="2000" dirty="0"/>
              <a:t>w</a:t>
            </a:r>
            <a:r>
              <a:rPr lang="zh-CN" altLang="en-US" sz="2000" dirty="0"/>
              <a:t>不在</a:t>
            </a:r>
            <a:r>
              <a:rPr lang="en-US" altLang="zh-CN" sz="2000" dirty="0"/>
              <a:t>P</a:t>
            </a:r>
            <a:r>
              <a:rPr lang="zh-CN" altLang="en-US" sz="2000" dirty="0"/>
              <a:t>中，则必然可以通过添加</a:t>
            </a:r>
            <a:r>
              <a:rPr lang="en-US" altLang="zh-CN" sz="2000" dirty="0"/>
              <a:t>w</a:t>
            </a:r>
            <a:r>
              <a:rPr lang="zh-CN" altLang="en-US" sz="2000" dirty="0"/>
              <a:t>来扩充</a:t>
            </a:r>
            <a:r>
              <a:rPr lang="en-US" altLang="zh-CN" sz="2000" dirty="0"/>
              <a:t>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因此，不妨设</a:t>
            </a:r>
            <a:r>
              <a:rPr lang="en-US" altLang="zh-CN" sz="2000" dirty="0"/>
              <a:t>P</a:t>
            </a:r>
            <a:r>
              <a:rPr lang="zh-CN" altLang="en-US" sz="2000" dirty="0"/>
              <a:t>是不可扩充的基本链，</a:t>
            </a:r>
            <a:r>
              <a:rPr lang="en-US" altLang="zh-CN" sz="2000" dirty="0"/>
              <a:t> </a:t>
            </a:r>
            <a:r>
              <a:rPr lang="zh-CN" altLang="en-US" sz="2000" dirty="0"/>
              <a:t>顶点数为</a:t>
            </a:r>
            <a:r>
              <a:rPr lang="en-US" altLang="zh-CN" sz="2000" dirty="0"/>
              <a:t>p</a:t>
            </a:r>
            <a:r>
              <a:rPr lang="zh-CN" altLang="en-US" sz="2000" dirty="0"/>
              <a:t>。此时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的邻接顶点必然全在</a:t>
            </a:r>
            <a:r>
              <a:rPr lang="en-US" altLang="zh-CN" sz="2000" dirty="0"/>
              <a:t>P</a:t>
            </a:r>
            <a:r>
              <a:rPr lang="zh-CN" altLang="en-US" sz="2000" dirty="0"/>
              <a:t>中。如果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邻接，则</a:t>
            </a:r>
            <a:r>
              <a:rPr lang="en-US" altLang="zh-CN" sz="2000" dirty="0"/>
              <a:t>P+(v, u)</a:t>
            </a:r>
            <a:r>
              <a:rPr lang="zh-CN" altLang="en-US" sz="2000" dirty="0"/>
              <a:t>构成一个圈</a:t>
            </a:r>
            <a:r>
              <a:rPr lang="en-US" altLang="zh-CN" sz="2000" dirty="0"/>
              <a:t>C</a:t>
            </a:r>
            <a:r>
              <a:rPr lang="zh-CN" altLang="en-US" sz="2000" dirty="0"/>
              <a:t>（不是基本圈）。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否则，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不邻接。假设</a:t>
            </a:r>
            <a:r>
              <a:rPr lang="en-US" altLang="zh-CN" sz="2000" dirty="0"/>
              <a:t>u</a:t>
            </a:r>
            <a:r>
              <a:rPr lang="zh-CN" altLang="en-US" sz="2000" dirty="0"/>
              <a:t>与</a:t>
            </a:r>
            <a:r>
              <a:rPr lang="en-US" altLang="zh-CN" sz="2000" dirty="0"/>
              <a:t>P-u-v</a:t>
            </a:r>
            <a:r>
              <a:rPr lang="zh-CN" altLang="en-US" sz="2000" dirty="0"/>
              <a:t>中的</a:t>
            </a:r>
            <a:r>
              <a:rPr lang="en-US" altLang="zh-CN" sz="2000" dirty="0"/>
              <a:t>k</a:t>
            </a:r>
            <a:r>
              <a:rPr lang="zh-CN" altLang="en-US" sz="2000" dirty="0"/>
              <a:t>个顶点邻接，显然</a:t>
            </a:r>
            <a:r>
              <a:rPr lang="en-US" altLang="zh-CN" sz="2000" dirty="0"/>
              <a:t>k</a:t>
            </a:r>
            <a:r>
              <a:rPr lang="zh-CN" altLang="en-US" sz="2000" dirty="0"/>
              <a:t>至少为</a:t>
            </a:r>
            <a:r>
              <a:rPr lang="en-US" altLang="zh-CN" sz="2000" dirty="0"/>
              <a:t>1</a:t>
            </a:r>
            <a:r>
              <a:rPr lang="zh-CN" altLang="en-US" sz="2000" dirty="0"/>
              <a:t>，至多为</a:t>
            </a:r>
            <a:r>
              <a:rPr lang="en-US" altLang="zh-CN" sz="2000" dirty="0"/>
              <a:t>p-2</a:t>
            </a:r>
            <a:r>
              <a:rPr lang="zh-CN" altLang="en-US" sz="2000" dirty="0"/>
              <a:t>。这</a:t>
            </a:r>
            <a:r>
              <a:rPr lang="en-US" altLang="zh-CN" sz="2000" dirty="0"/>
              <a:t>k</a:t>
            </a:r>
            <a:r>
              <a:rPr lang="zh-CN" altLang="en-US" sz="2000" dirty="0"/>
              <a:t>个顶点中，至少有一个顶点</a:t>
            </a:r>
            <a:r>
              <a:rPr lang="en-US" altLang="zh-CN" sz="2000" dirty="0"/>
              <a:t>w</a:t>
            </a:r>
            <a:r>
              <a:rPr lang="zh-CN" altLang="en-US" sz="2000" dirty="0"/>
              <a:t>，其在</a:t>
            </a:r>
            <a:r>
              <a:rPr lang="en-US" altLang="zh-CN" sz="2000" dirty="0"/>
              <a:t>P</a:t>
            </a:r>
            <a:r>
              <a:rPr lang="zh-CN" altLang="en-US" sz="2000" dirty="0"/>
              <a:t>上的前一个顶点</a:t>
            </a:r>
            <a:r>
              <a:rPr lang="en-US" altLang="zh-CN" sz="2000" dirty="0"/>
              <a:t>s</a:t>
            </a:r>
            <a:r>
              <a:rPr lang="zh-CN" altLang="en-US" sz="2000" dirty="0"/>
              <a:t>与</a:t>
            </a:r>
            <a:r>
              <a:rPr lang="en-US" altLang="zh-CN" sz="2000" dirty="0"/>
              <a:t>v</a:t>
            </a:r>
            <a:r>
              <a:rPr lang="zh-CN" altLang="en-US" sz="2000" dirty="0"/>
              <a:t>邻接。否则的话，这</a:t>
            </a:r>
            <a:r>
              <a:rPr lang="en-US" altLang="zh-CN" sz="2000" dirty="0"/>
              <a:t>k</a:t>
            </a:r>
            <a:r>
              <a:rPr lang="zh-CN" altLang="en-US" sz="2000" dirty="0"/>
              <a:t>个顶点的前一个顶点都不与</a:t>
            </a:r>
            <a:r>
              <a:rPr lang="en-US" altLang="zh-CN" sz="2000" dirty="0"/>
              <a:t>v</a:t>
            </a:r>
            <a:r>
              <a:rPr lang="zh-CN" altLang="en-US" sz="2000" dirty="0"/>
              <a:t>邻接，因此</a:t>
            </a:r>
            <a:r>
              <a:rPr lang="en-US" altLang="zh-CN" sz="2000" dirty="0"/>
              <a:t>v</a:t>
            </a:r>
            <a:r>
              <a:rPr lang="zh-CN" altLang="en-US" sz="2000" dirty="0"/>
              <a:t>（在</a:t>
            </a:r>
            <a:r>
              <a:rPr lang="en-US" altLang="zh-CN" sz="2000" dirty="0"/>
              <a:t>P</a:t>
            </a:r>
            <a:r>
              <a:rPr lang="zh-CN" altLang="en-US" sz="2000" dirty="0"/>
              <a:t>上，因此也是全部）的邻接顶点最多有</a:t>
            </a:r>
            <a:r>
              <a:rPr lang="en-US" altLang="zh-CN" sz="2000" dirty="0"/>
              <a:t>(p-1)-k</a:t>
            </a:r>
            <a:r>
              <a:rPr lang="zh-CN" altLang="en-US" sz="2000" dirty="0"/>
              <a:t>个。考察</a:t>
            </a:r>
            <a:r>
              <a:rPr lang="en-US" altLang="zh-CN" sz="2000" dirty="0"/>
              <a:t>u</a:t>
            </a:r>
            <a:r>
              <a:rPr lang="zh-CN" altLang="en-US" sz="2000" dirty="0"/>
              <a:t>和</a:t>
            </a:r>
            <a:r>
              <a:rPr lang="en-US" altLang="zh-CN" sz="2000" dirty="0"/>
              <a:t>v</a:t>
            </a:r>
            <a:r>
              <a:rPr lang="zh-CN" altLang="en-US" sz="2000" dirty="0"/>
              <a:t>的度之和，此时为</a:t>
            </a:r>
            <a:r>
              <a:rPr lang="en-US" altLang="zh-CN" sz="2000" dirty="0"/>
              <a:t>(p-1)-</a:t>
            </a:r>
            <a:r>
              <a:rPr lang="en-US" altLang="zh-CN" sz="2000" dirty="0" err="1"/>
              <a:t>k+k</a:t>
            </a:r>
            <a:r>
              <a:rPr lang="en-US" altLang="zh-CN" sz="2000" dirty="0"/>
              <a:t>=p-1&lt;n-1</a:t>
            </a:r>
            <a:r>
              <a:rPr lang="zh-CN" altLang="en-US" sz="2000" dirty="0"/>
              <a:t>，矛盾。因此，存在这样的顶点</a:t>
            </a:r>
            <a:r>
              <a:rPr lang="en-US" altLang="zh-CN" sz="2000" dirty="0"/>
              <a:t>w</a:t>
            </a:r>
            <a:r>
              <a:rPr lang="zh-CN" altLang="en-US" sz="2000" dirty="0"/>
              <a:t>。在</a:t>
            </a:r>
            <a:r>
              <a:rPr lang="en-US" altLang="zh-CN" sz="2000" dirty="0"/>
              <a:t>w</a:t>
            </a:r>
            <a:r>
              <a:rPr lang="zh-CN" altLang="en-US" sz="2000" dirty="0"/>
              <a:t>的基础上，构造一个圈</a:t>
            </a:r>
            <a:r>
              <a:rPr lang="en-US" altLang="zh-CN" sz="2000" dirty="0"/>
              <a:t>C</a:t>
            </a:r>
            <a:r>
              <a:rPr lang="zh-CN" altLang="en-US" sz="2000" dirty="0"/>
              <a:t>如下：</a:t>
            </a:r>
            <a:r>
              <a:rPr lang="en-US" altLang="zh-CN" sz="2000" dirty="0"/>
              <a:t>u——s-v——w-u</a:t>
            </a:r>
          </a:p>
          <a:p>
            <a:pPr>
              <a:defRPr/>
            </a:pPr>
            <a:endParaRPr lang="pt-BR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9840471"/>
      </p:ext>
    </p:extLst>
  </p:cSld>
  <p:clrMapOvr>
    <a:masterClrMapping/>
  </p:clrMapOvr>
  <p:transition advTm="158813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哥尼斯堡七桥问题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1485" y="5382257"/>
            <a:ext cx="8589963" cy="1280479"/>
          </a:xfrm>
        </p:spPr>
        <p:txBody>
          <a:bodyPr/>
          <a:lstStyle/>
          <a:p>
            <a:r>
              <a:rPr lang="zh-CN" altLang="en-US" sz="2400" dirty="0"/>
              <a:t>问题：有没有一条游览路线，可以经历每座桥恰好一次？</a:t>
            </a:r>
            <a:endParaRPr lang="en-US" altLang="zh-CN" sz="2400" dirty="0"/>
          </a:p>
          <a:p>
            <a:endParaRPr lang="en-US" altLang="zh-CN" sz="1400" dirty="0"/>
          </a:p>
          <a:p>
            <a:r>
              <a:rPr lang="zh-CN" altLang="en-US" sz="2400" dirty="0">
                <a:solidFill>
                  <a:srgbClr val="3333CC"/>
                </a:solidFill>
              </a:rPr>
              <a:t>注：哥尼斯堡七桥问题中的图，不是简单图</a:t>
            </a:r>
            <a:endParaRPr lang="zh-CN" altLang="zh-CN" sz="2400" dirty="0">
              <a:solidFill>
                <a:srgbClr val="3333CC"/>
              </a:solidFill>
            </a:endParaRPr>
          </a:p>
        </p:txBody>
      </p:sp>
      <p:pic>
        <p:nvPicPr>
          <p:cNvPr id="2048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53" y="2643345"/>
            <a:ext cx="2863919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1F19B4-B094-4935-8C36-9F7D62BC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34" y="2674206"/>
            <a:ext cx="4030635" cy="237096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DB7858-3907-4ED9-B1D4-A296E7E6F70D}"/>
              </a:ext>
            </a:extLst>
          </p:cNvPr>
          <p:cNvSpPr txBox="1">
            <a:spLocks/>
          </p:cNvSpPr>
          <p:nvPr/>
        </p:nvSpPr>
        <p:spPr bwMode="auto">
          <a:xfrm>
            <a:off x="276225" y="946150"/>
            <a:ext cx="8589963" cy="124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在</a:t>
            </a:r>
            <a:r>
              <a:rPr lang="en-US" altLang="zh-CN" kern="0" dirty="0"/>
              <a:t>18</a:t>
            </a:r>
            <a:r>
              <a:rPr lang="zh-CN" altLang="en-US" kern="0" dirty="0"/>
              <a:t>世纪，哥尼斯堡（</a:t>
            </a:r>
            <a:r>
              <a:rPr lang="en-US" altLang="zh-CN" kern="0" dirty="0" err="1"/>
              <a:t>Konigssberg</a:t>
            </a:r>
            <a:r>
              <a:rPr lang="zh-CN" altLang="en-US" kern="0" dirty="0"/>
              <a:t>）为东普鲁士的首府，有一条横贯全市的普雷格尔河，河中的两个岛与两岸用七座桥联结起来</a:t>
            </a:r>
            <a:endParaRPr lang="en-US" altLang="zh-CN" kern="0" dirty="0"/>
          </a:p>
          <a:p>
            <a:pPr lvl="1"/>
            <a:r>
              <a:rPr lang="zh-CN" altLang="en-US" kern="0" dirty="0"/>
              <a:t>哥尼斯堡现为俄罗斯的加里宁格勒</a:t>
            </a:r>
          </a:p>
        </p:txBody>
      </p:sp>
    </p:spTree>
  </p:cSld>
  <p:clrMapOvr>
    <a:masterClrMapping/>
  </p:clrMapOvr>
  <p:transition advTm="106207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zh-CN" altLang="zh-CN" dirty="0"/>
              <a:t>哈密顿链</a:t>
            </a:r>
            <a:r>
              <a:rPr lang="en-US" altLang="zh-CN" dirty="0"/>
              <a:t>——</a:t>
            </a:r>
            <a:r>
              <a:rPr lang="zh-CN" altLang="en-US" dirty="0"/>
              <a:t>充分条件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定理</a:t>
            </a:r>
            <a:r>
              <a:rPr lang="zh-CN" altLang="en-US" sz="2400" dirty="0"/>
              <a:t>：对于有</a:t>
            </a:r>
            <a:r>
              <a:rPr lang="en-US" altLang="zh-CN" sz="2400" dirty="0"/>
              <a:t>n</a:t>
            </a:r>
            <a:r>
              <a:rPr lang="zh-CN" altLang="en-US" sz="2400" dirty="0"/>
              <a:t>个顶点的无向连通图</a:t>
            </a:r>
            <a:r>
              <a:rPr lang="en-US" altLang="zh-CN" sz="2400" dirty="0"/>
              <a:t>G</a:t>
            </a:r>
            <a:r>
              <a:rPr lang="zh-CN" altLang="en-US" sz="2400" dirty="0"/>
              <a:t>，如果</a:t>
            </a:r>
            <a:r>
              <a:rPr lang="zh-CN" altLang="zh-CN" sz="2400" dirty="0"/>
              <a:t>每对顶点的</a:t>
            </a:r>
            <a:r>
              <a:rPr lang="zh-CN" altLang="en-US" sz="2400" dirty="0"/>
              <a:t>度</a:t>
            </a:r>
            <a:r>
              <a:rPr lang="zh-CN" altLang="zh-CN" sz="2400" dirty="0"/>
              <a:t>之和</a:t>
            </a:r>
            <a:r>
              <a:rPr lang="zh-CN" altLang="en-US" sz="2400" dirty="0"/>
              <a:t>都不小于</a:t>
            </a:r>
            <a:r>
              <a:rPr lang="en-US" altLang="zh-CN" sz="2400" dirty="0"/>
              <a:t>n-1</a:t>
            </a:r>
            <a:r>
              <a:rPr lang="zh-CN" altLang="zh-CN" sz="2400" dirty="0"/>
              <a:t>，则</a:t>
            </a:r>
            <a:r>
              <a:rPr lang="en-US" altLang="zh-CN" sz="2400" dirty="0"/>
              <a:t>G</a:t>
            </a:r>
            <a:r>
              <a:rPr lang="zh-CN" altLang="zh-CN" sz="2400" dirty="0"/>
              <a:t>中存在一条哈密顿链。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思路：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/>
              <a:t>从只含部分顶点的基本链，构造包含全部顶点的基本链</a:t>
            </a:r>
            <a:endParaRPr lang="en-US" altLang="zh-CN" sz="2200" dirty="0"/>
          </a:p>
          <a:p>
            <a:pPr>
              <a:defRPr/>
            </a:pPr>
            <a:r>
              <a:rPr lang="zh-CN" altLang="en-US" sz="2400" dirty="0"/>
              <a:t>证明（续）：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由于</a:t>
            </a:r>
            <a:r>
              <a:rPr lang="en-US" altLang="zh-CN" sz="2400" dirty="0"/>
              <a:t>C</a:t>
            </a:r>
            <a:r>
              <a:rPr lang="zh-CN" altLang="en-US" sz="2400" dirty="0"/>
              <a:t>没有包含</a:t>
            </a:r>
            <a:r>
              <a:rPr lang="en-US" altLang="zh-CN" sz="2400" dirty="0"/>
              <a:t>G</a:t>
            </a:r>
            <a:r>
              <a:rPr lang="zh-CN" altLang="en-US" sz="2400" dirty="0"/>
              <a:t>中所有的顶点，则此时</a:t>
            </a:r>
            <a:r>
              <a:rPr lang="en-US" altLang="zh-CN" sz="2400" dirty="0"/>
              <a:t>G</a:t>
            </a:r>
            <a:r>
              <a:rPr lang="zh-CN" altLang="en-US" sz="2400" dirty="0"/>
              <a:t>中必然在</a:t>
            </a:r>
            <a:r>
              <a:rPr lang="en-US" altLang="zh-CN" sz="2400" dirty="0"/>
              <a:t>C</a:t>
            </a:r>
            <a:r>
              <a:rPr lang="zh-CN" altLang="en-US" sz="2400" dirty="0"/>
              <a:t>以外、且与</a:t>
            </a:r>
            <a:r>
              <a:rPr lang="en-US" altLang="zh-CN" sz="2400" dirty="0"/>
              <a:t>C</a:t>
            </a:r>
            <a:r>
              <a:rPr lang="zh-CN" altLang="en-US" sz="2400" dirty="0"/>
              <a:t>上某个顶点</a:t>
            </a:r>
            <a:r>
              <a:rPr lang="en-US" altLang="zh-CN" sz="2400" dirty="0"/>
              <a:t>x</a:t>
            </a:r>
            <a:r>
              <a:rPr lang="zh-CN" altLang="en-US" sz="2400" dirty="0"/>
              <a:t>邻接的顶点</a:t>
            </a:r>
            <a:r>
              <a:rPr lang="en-US" altLang="zh-CN" sz="2400" dirty="0"/>
              <a:t>y</a:t>
            </a:r>
            <a:r>
              <a:rPr lang="zh-CN" altLang="en-US" sz="2400" dirty="0"/>
              <a:t>。此时将圈</a:t>
            </a:r>
            <a:r>
              <a:rPr lang="en-US" altLang="zh-CN" sz="2400" dirty="0"/>
              <a:t>C</a:t>
            </a:r>
            <a:r>
              <a:rPr lang="zh-CN" altLang="en-US" sz="2400" dirty="0"/>
              <a:t>在</a:t>
            </a:r>
            <a:r>
              <a:rPr lang="en-US" altLang="zh-CN" sz="2400" dirty="0"/>
              <a:t>x</a:t>
            </a:r>
            <a:r>
              <a:rPr lang="zh-CN" altLang="en-US" sz="2400" dirty="0"/>
              <a:t>处打开，再加上边</a:t>
            </a:r>
            <a:r>
              <a:rPr lang="en-US" altLang="zh-CN" sz="2400" dirty="0"/>
              <a:t>y-x</a:t>
            </a:r>
            <a:r>
              <a:rPr lang="zh-CN" altLang="en-US" sz="2400" dirty="0"/>
              <a:t>，即可构造出一个包含</a:t>
            </a:r>
            <a:r>
              <a:rPr lang="en-US" altLang="zh-CN" sz="2400" dirty="0"/>
              <a:t>p+1</a:t>
            </a:r>
            <a:r>
              <a:rPr lang="zh-CN" altLang="en-US" sz="2400" dirty="0"/>
              <a:t>个顶点的基本链。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可以看到，只要基本链</a:t>
            </a:r>
            <a:r>
              <a:rPr lang="en-US" altLang="zh-CN" sz="2400" dirty="0"/>
              <a:t>P</a:t>
            </a:r>
            <a:r>
              <a:rPr lang="zh-CN" altLang="en-US" sz="2400" dirty="0"/>
              <a:t>中包含的顶点数少于</a:t>
            </a:r>
            <a:r>
              <a:rPr lang="en-US" altLang="zh-CN" sz="2400" dirty="0"/>
              <a:t>n</a:t>
            </a:r>
            <a:r>
              <a:rPr lang="zh-CN" altLang="en-US" sz="2400" dirty="0"/>
              <a:t>，就可以不断地重复上述过程，直到包含所有顶点为止，此时将得到一条哈密顿链。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说明：在定理的前提条件中，</a:t>
            </a:r>
            <a:r>
              <a:rPr lang="en-US" altLang="zh-CN" sz="2400" dirty="0"/>
              <a:t>G</a:t>
            </a:r>
            <a:r>
              <a:rPr lang="zh-CN" altLang="en-US" sz="2400" dirty="0"/>
              <a:t>的连通性可以去掉。这可以由任意两个顶点的度之和不小于</a:t>
            </a:r>
            <a:r>
              <a:rPr lang="en-US" altLang="zh-CN" sz="2400" dirty="0"/>
              <a:t>n-1</a:t>
            </a:r>
            <a:r>
              <a:rPr lang="zh-CN" altLang="en-US" sz="2400" dirty="0"/>
              <a:t>来保证。</a:t>
            </a:r>
            <a:endParaRPr lang="pt-BR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7903077"/>
      </p:ext>
    </p:extLst>
  </p:cSld>
  <p:clrMapOvr>
    <a:masterClrMapping/>
  </p:clrMapOvr>
  <p:transition advTm="158813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zh-CN" altLang="zh-CN" dirty="0"/>
              <a:t>哈密顿</a:t>
            </a:r>
            <a:r>
              <a:rPr lang="zh-CN" altLang="en-US" dirty="0"/>
              <a:t>圈</a:t>
            </a:r>
            <a:r>
              <a:rPr lang="en-US" altLang="zh-CN" dirty="0"/>
              <a:t>——</a:t>
            </a:r>
            <a:r>
              <a:rPr lang="zh-CN" altLang="en-US" dirty="0"/>
              <a:t>充分条件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定理</a:t>
            </a:r>
            <a:r>
              <a:rPr lang="zh-CN" altLang="en-US" sz="2400" dirty="0"/>
              <a:t>：对于有</a:t>
            </a:r>
            <a:r>
              <a:rPr lang="en-US" altLang="zh-CN" sz="2400" dirty="0"/>
              <a:t>n</a:t>
            </a:r>
            <a:r>
              <a:rPr lang="zh-CN" altLang="en-US" sz="2400" dirty="0"/>
              <a:t>个顶点的</a:t>
            </a:r>
            <a:r>
              <a:rPr lang="zh-CN" altLang="en-US" sz="2400" dirty="0">
                <a:solidFill>
                  <a:srgbClr val="FF0000"/>
                </a:solidFill>
              </a:rPr>
              <a:t>无向连通图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zh-CN" altLang="en-US" sz="2400" dirty="0"/>
              <a:t>，如果</a:t>
            </a:r>
            <a:r>
              <a:rPr lang="zh-CN" altLang="zh-CN" sz="2400" dirty="0"/>
              <a:t>每对</a:t>
            </a:r>
            <a:r>
              <a:rPr lang="zh-CN" altLang="en-US" sz="2400" dirty="0">
                <a:solidFill>
                  <a:srgbClr val="FF0000"/>
                </a:solidFill>
              </a:rPr>
              <a:t>不相邻的</a:t>
            </a:r>
            <a:r>
              <a:rPr lang="zh-CN" altLang="zh-CN" sz="2400" dirty="0"/>
              <a:t>顶点的</a:t>
            </a:r>
            <a:r>
              <a:rPr lang="zh-CN" altLang="en-US" sz="2400" dirty="0"/>
              <a:t>度</a:t>
            </a:r>
            <a:r>
              <a:rPr lang="zh-CN" altLang="zh-CN" sz="2400" dirty="0"/>
              <a:t>之和</a:t>
            </a:r>
            <a:r>
              <a:rPr lang="zh-CN" altLang="en-US" sz="2400" dirty="0"/>
              <a:t>都不小于</a:t>
            </a:r>
            <a:r>
              <a:rPr lang="en-US" altLang="zh-CN" sz="2400" dirty="0"/>
              <a:t>n</a:t>
            </a:r>
            <a:r>
              <a:rPr lang="zh-CN" altLang="zh-CN" sz="2400" dirty="0"/>
              <a:t>，则</a:t>
            </a:r>
            <a:r>
              <a:rPr lang="en-US" altLang="zh-CN" sz="2400" dirty="0"/>
              <a:t>G</a:t>
            </a:r>
            <a:r>
              <a:rPr lang="zh-CN" altLang="zh-CN" sz="2400" dirty="0"/>
              <a:t>中存在一</a:t>
            </a:r>
            <a:r>
              <a:rPr lang="zh-CN" altLang="en-US" sz="2400" dirty="0"/>
              <a:t>个</a:t>
            </a:r>
            <a:r>
              <a:rPr lang="zh-CN" altLang="zh-CN" sz="2400" dirty="0"/>
              <a:t>哈密顿</a:t>
            </a:r>
            <a:r>
              <a:rPr lang="zh-CN" altLang="en-US" sz="2400" dirty="0"/>
              <a:t>圈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证明：</a:t>
            </a:r>
            <a:endParaRPr lang="en-US" altLang="zh-CN" sz="2400" dirty="0"/>
          </a:p>
          <a:p>
            <a:pPr>
              <a:defRPr/>
            </a:pPr>
            <a:r>
              <a:rPr lang="zh-CN" altLang="en-US" sz="2000" dirty="0"/>
              <a:t>当</a:t>
            </a:r>
            <a:r>
              <a:rPr lang="en-US" altLang="zh-CN" sz="2000" dirty="0"/>
              <a:t>n=3</a:t>
            </a:r>
            <a:r>
              <a:rPr lang="zh-CN" altLang="en-US" sz="2000" dirty="0"/>
              <a:t>时，</a:t>
            </a:r>
            <a:r>
              <a:rPr lang="en-US" altLang="zh-CN" sz="2000" dirty="0"/>
              <a:t>G</a:t>
            </a:r>
            <a:r>
              <a:rPr lang="zh-CN" altLang="en-US" sz="2000" dirty="0"/>
              <a:t>必然为完全图</a:t>
            </a:r>
            <a:r>
              <a:rPr lang="en-US" altLang="zh-CN" sz="2000" dirty="0"/>
              <a:t>K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，因此成立；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当</a:t>
            </a:r>
            <a:r>
              <a:rPr lang="en-US" altLang="zh-CN" sz="2000" dirty="0"/>
              <a:t>n&gt;3</a:t>
            </a:r>
            <a:r>
              <a:rPr lang="zh-CN" altLang="en-US" sz="2000" dirty="0"/>
              <a:t>时用反证法。设</a:t>
            </a:r>
            <a:r>
              <a:rPr lang="en-US" altLang="zh-CN" sz="2000" dirty="0"/>
              <a:t>G</a:t>
            </a:r>
            <a:r>
              <a:rPr lang="zh-CN" altLang="en-US" sz="2000" dirty="0"/>
              <a:t>没有哈密顿圈。不妨设</a:t>
            </a:r>
            <a:r>
              <a:rPr lang="en-US" altLang="zh-CN" sz="2000" dirty="0"/>
              <a:t>G</a:t>
            </a:r>
            <a:r>
              <a:rPr lang="zh-CN" altLang="en-US" sz="2000" dirty="0"/>
              <a:t>在满足前提假设、且无哈密顿圈的图中边数最多。也就是说，</a:t>
            </a:r>
            <a:r>
              <a:rPr lang="en-US" altLang="zh-CN" sz="2000" dirty="0"/>
              <a:t>G</a:t>
            </a:r>
            <a:r>
              <a:rPr lang="zh-CN" altLang="en-US" sz="2000" dirty="0"/>
              <a:t>再增加任意一条边（不破坏</a:t>
            </a:r>
            <a:r>
              <a:rPr lang="en-US" altLang="zh-CN" sz="2000" dirty="0"/>
              <a:t>G</a:t>
            </a:r>
            <a:r>
              <a:rPr lang="zh-CN" altLang="en-US" sz="2000" dirty="0"/>
              <a:t>的简单性）就会包含哈密顿圈。因此原来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中必然包含一条哈密顿链</a:t>
            </a:r>
            <a:r>
              <a:rPr lang="en-US" altLang="zh-CN" sz="2000" dirty="0"/>
              <a:t>P</a:t>
            </a:r>
            <a:r>
              <a:rPr lang="zh-CN" altLang="en-US" sz="2000" dirty="0"/>
              <a:t>，记为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...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，而且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在</a:t>
            </a:r>
            <a:r>
              <a:rPr lang="en-US" altLang="zh-CN" sz="2000" dirty="0"/>
              <a:t>G</a:t>
            </a:r>
            <a:r>
              <a:rPr lang="zh-CN" altLang="en-US" sz="2000" dirty="0"/>
              <a:t>中不相邻，所以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的度之和至少为</a:t>
            </a:r>
            <a:r>
              <a:rPr lang="en-US" altLang="zh-CN" sz="2000" dirty="0"/>
              <a:t>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对于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n-1</a:t>
            </a:r>
            <a:r>
              <a:rPr lang="zh-CN" altLang="en-US" sz="2000" dirty="0"/>
              <a:t>中的点，其中必然有某个点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与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相邻、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i-1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相邻，否则，假设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的度为</a:t>
            </a:r>
            <a:r>
              <a:rPr lang="en-US" altLang="zh-CN" sz="2000" dirty="0"/>
              <a:t>k</a:t>
            </a:r>
            <a:r>
              <a:rPr lang="zh-CN" altLang="en-US" sz="2000" dirty="0"/>
              <a:t>，且其邻接顶点的下标分别为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...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</a:t>
            </a:r>
            <a:r>
              <a:rPr lang="en-US" altLang="zh-CN" sz="2000" baseline="-25000" dirty="0" err="1"/>
              <a:t>k</a:t>
            </a:r>
            <a:r>
              <a:rPr lang="zh-CN" altLang="en-US" sz="2000" dirty="0"/>
              <a:t>，而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将与下标为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-1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-1</a:t>
            </a:r>
            <a:r>
              <a:rPr lang="zh-CN" altLang="en-US" sz="2000" dirty="0"/>
              <a:t>、</a:t>
            </a:r>
            <a:r>
              <a:rPr lang="en-US" altLang="zh-CN" sz="2000" dirty="0"/>
              <a:t>...</a:t>
            </a:r>
            <a:r>
              <a:rPr lang="zh-CN" altLang="en-US" sz="2000" dirty="0"/>
              <a:t>、</a:t>
            </a:r>
            <a:r>
              <a:rPr lang="en-US" altLang="zh-CN" sz="2000" dirty="0"/>
              <a:t>i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-1</a:t>
            </a:r>
            <a:r>
              <a:rPr lang="zh-CN" altLang="en-US" sz="2000" dirty="0"/>
              <a:t>的 </a:t>
            </a:r>
            <a:r>
              <a:rPr lang="en-US" altLang="zh-CN" sz="2000" dirty="0"/>
              <a:t>k </a:t>
            </a:r>
            <a:r>
              <a:rPr lang="zh-CN" altLang="en-US" sz="2000" dirty="0"/>
              <a:t>个顶点均不邻接，而且与自身也不邻接。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所以，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的度至多为</a:t>
            </a:r>
            <a:r>
              <a:rPr lang="en-US" altLang="zh-CN" sz="2000" dirty="0"/>
              <a:t>n - (k + 1)</a:t>
            </a:r>
            <a:r>
              <a:rPr lang="zh-CN" altLang="en-US" sz="2000" dirty="0"/>
              <a:t>，而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的度之和不大于</a:t>
            </a:r>
            <a:r>
              <a:rPr lang="en-US" altLang="zh-CN" sz="2000" dirty="0"/>
              <a:t>k + n - (k + 1) &lt; n</a:t>
            </a:r>
            <a:r>
              <a:rPr lang="zh-CN" altLang="en-US" sz="2000" dirty="0"/>
              <a:t>，矛盾。因此必然有某个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与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相邻、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i-1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相邻。此时可以构造出哈密顿圈：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——&gt; 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i+1</a:t>
            </a:r>
            <a:r>
              <a:rPr lang="en-US" altLang="zh-CN" sz="2000" dirty="0"/>
              <a:t>...v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——&gt;v</a:t>
            </a:r>
            <a:r>
              <a:rPr lang="en-US" altLang="zh-CN" sz="2000" baseline="-25000" dirty="0"/>
              <a:t>i-1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i-2</a:t>
            </a:r>
            <a:r>
              <a:rPr lang="en-US" altLang="zh-CN" sz="2000" dirty="0"/>
              <a:t>...v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，所以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中必然存在哈密顿圈，与前提假设矛盾。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75845442"/>
      </p:ext>
    </p:extLst>
  </p:cSld>
  <p:clrMapOvr>
    <a:masterClrMapping/>
  </p:clrMapOvr>
  <p:transition advTm="158813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</a:t>
            </a:r>
            <a:r>
              <a:rPr lang="zh-CN" altLang="zh-CN" dirty="0"/>
              <a:t>哈密顿</a:t>
            </a:r>
            <a:r>
              <a:rPr lang="zh-CN" altLang="en-US" dirty="0"/>
              <a:t>圈</a:t>
            </a:r>
            <a:r>
              <a:rPr lang="en-US" altLang="zh-CN" dirty="0"/>
              <a:t>——</a:t>
            </a:r>
            <a:r>
              <a:rPr lang="zh-CN" altLang="en-US" dirty="0"/>
              <a:t>充分条件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定义：（无向图的闭包）对于无向图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，对所有不相邻、且度之和不小于</a:t>
            </a:r>
            <a:r>
              <a:rPr lang="en-US" altLang="zh-CN" sz="2400" dirty="0"/>
              <a:t>|V|</a:t>
            </a:r>
            <a:r>
              <a:rPr lang="zh-CN" altLang="en-US" sz="2400" dirty="0"/>
              <a:t>的顶点对加入一条边，直到不存在这样的顶点对为止。这样得到的图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称为是</a:t>
            </a:r>
            <a:r>
              <a:rPr lang="en-US" altLang="zh-CN" sz="2400" dirty="0"/>
              <a:t>G</a:t>
            </a:r>
            <a:r>
              <a:rPr lang="zh-CN" altLang="en-US" sz="2400" dirty="0"/>
              <a:t>的闭包。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定理（</a:t>
            </a:r>
            <a:r>
              <a:rPr lang="en-US" altLang="zh-CN" sz="2400" dirty="0"/>
              <a:t>J. A. </a:t>
            </a:r>
            <a:r>
              <a:rPr lang="en-US" altLang="zh-CN" sz="2400" dirty="0" err="1"/>
              <a:t>Bondy</a:t>
            </a:r>
            <a:r>
              <a:rPr lang="zh-CN" altLang="en-US" sz="2400" dirty="0"/>
              <a:t>）：设</a:t>
            </a:r>
            <a:r>
              <a:rPr lang="en-US" altLang="zh-CN" sz="2400" dirty="0"/>
              <a:t>u</a:t>
            </a:r>
            <a:r>
              <a:rPr lang="zh-CN" altLang="en-US" sz="2400" dirty="0"/>
              <a:t>、</a:t>
            </a:r>
            <a:r>
              <a:rPr lang="en-US" altLang="zh-CN" sz="2400" dirty="0"/>
              <a:t>v</a:t>
            </a:r>
            <a:r>
              <a:rPr lang="zh-CN" altLang="en-US" sz="2400" dirty="0"/>
              <a:t>是无向图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的一对不相邻顶点，且其度之和不小于</a:t>
            </a:r>
            <a:r>
              <a:rPr lang="en-US" altLang="zh-CN" sz="2400" dirty="0"/>
              <a:t>|V|</a:t>
            </a:r>
            <a:r>
              <a:rPr lang="zh-CN" altLang="en-US" sz="2400" dirty="0"/>
              <a:t>，则</a:t>
            </a:r>
            <a:r>
              <a:rPr lang="en-US" altLang="zh-CN" sz="2400" dirty="0"/>
              <a:t>G</a:t>
            </a:r>
            <a:r>
              <a:rPr lang="zh-CN" altLang="en-US" sz="2400" dirty="0"/>
              <a:t>为哈密顿图，当且仅当</a:t>
            </a:r>
            <a:r>
              <a:rPr lang="en-US" altLang="zh-CN" sz="2400" dirty="0"/>
              <a:t>G + (u, v)</a:t>
            </a:r>
            <a:r>
              <a:rPr lang="zh-CN" altLang="en-US" sz="2400" dirty="0"/>
              <a:t>是哈密顿图。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/>
              <a:t>证明（略）：过程同前一定理。</a:t>
            </a:r>
            <a:endParaRPr lang="en-US" altLang="zh-CN" sz="2200" dirty="0"/>
          </a:p>
          <a:p>
            <a:pPr>
              <a:defRPr/>
            </a:pPr>
            <a:r>
              <a:rPr lang="zh-CN" altLang="en-US" sz="2400" dirty="0"/>
              <a:t>在此前的定理中，图</a:t>
            </a:r>
            <a:r>
              <a:rPr lang="en-US" altLang="zh-CN" sz="2400" dirty="0"/>
              <a:t>G</a:t>
            </a:r>
            <a:r>
              <a:rPr lang="zh-CN" altLang="en-US" sz="2400" dirty="0"/>
              <a:t>是“几乎完全图”，即其闭包就是完全图，因此</a:t>
            </a:r>
            <a:r>
              <a:rPr lang="en-US" altLang="zh-CN" sz="2400" dirty="0"/>
              <a:t>G</a:t>
            </a:r>
            <a:r>
              <a:rPr lang="zh-CN" altLang="en-US" sz="2400" dirty="0"/>
              <a:t>事实上是很稠密的，这限制了定理应用范围。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以下定理可以处理闭包不是完全图的情况，这就是图论研究史上著名的“范</a:t>
            </a:r>
            <a:r>
              <a:rPr lang="en-US" altLang="zh-CN" sz="2400" dirty="0"/>
              <a:t>——</a:t>
            </a:r>
            <a:r>
              <a:rPr lang="zh-CN" altLang="en-US" sz="2400" dirty="0"/>
              <a:t>条件” 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定理（范更华 </a:t>
            </a:r>
            <a:r>
              <a:rPr lang="en-US" altLang="zh-CN" sz="2400" dirty="0"/>
              <a:t>1984</a:t>
            </a:r>
            <a:r>
              <a:rPr lang="zh-CN" altLang="en-US" sz="2400" dirty="0"/>
              <a:t>）：设</a:t>
            </a:r>
            <a:r>
              <a:rPr lang="en-US" altLang="zh-CN" sz="2400" dirty="0"/>
              <a:t>G</a:t>
            </a:r>
            <a:r>
              <a:rPr lang="zh-CN" altLang="en-US" sz="2400" dirty="0"/>
              <a:t>是</a:t>
            </a:r>
            <a:r>
              <a:rPr lang="en-US" altLang="zh-CN" sz="2400" dirty="0"/>
              <a:t>2-</a:t>
            </a:r>
            <a:r>
              <a:rPr lang="zh-CN" altLang="en-US" sz="2400" dirty="0"/>
              <a:t>连通图。对任何距离为</a:t>
            </a:r>
            <a:r>
              <a:rPr lang="en-US" altLang="zh-CN" sz="2400" dirty="0"/>
              <a:t>2</a:t>
            </a:r>
            <a:r>
              <a:rPr lang="zh-CN" altLang="en-US" sz="2400" dirty="0"/>
              <a:t>的顶点对</a:t>
            </a:r>
            <a:r>
              <a:rPr lang="en-US" altLang="zh-CN" sz="2400" dirty="0"/>
              <a:t>u</a:t>
            </a:r>
            <a:r>
              <a:rPr lang="zh-CN" altLang="en-US" sz="2400" dirty="0"/>
              <a:t>、</a:t>
            </a:r>
            <a:r>
              <a:rPr lang="en-US" altLang="zh-CN" sz="2400" dirty="0"/>
              <a:t>v</a:t>
            </a:r>
            <a:r>
              <a:rPr lang="zh-CN" altLang="en-US" sz="2400" dirty="0"/>
              <a:t>，其度的最大值都不小于</a:t>
            </a:r>
            <a:r>
              <a:rPr lang="en-US" altLang="zh-CN" sz="2400" dirty="0"/>
              <a:t>|V|/2</a:t>
            </a:r>
            <a:r>
              <a:rPr lang="zh-CN" altLang="en-US" sz="2400" dirty="0"/>
              <a:t>，则</a:t>
            </a:r>
            <a:r>
              <a:rPr lang="en-US" altLang="zh-CN" sz="2400" dirty="0"/>
              <a:t>G</a:t>
            </a:r>
            <a:r>
              <a:rPr lang="zh-CN" altLang="en-US" sz="2400" dirty="0"/>
              <a:t>是哈密顿图。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1800" dirty="0"/>
              <a:t>注：</a:t>
            </a:r>
            <a:r>
              <a:rPr lang="en-US" altLang="zh-CN" sz="1800" dirty="0"/>
              <a:t>2-</a:t>
            </a:r>
            <a:r>
              <a:rPr lang="zh-CN" altLang="en-US" sz="1800" dirty="0"/>
              <a:t>连通图，其最小割集至少包括两条边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11032487"/>
      </p:ext>
    </p:extLst>
  </p:cSld>
  <p:clrMapOvr>
    <a:masterClrMapping/>
  </p:clrMapOvr>
  <p:transition advTm="158813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彼德森图（</a:t>
            </a:r>
            <a:r>
              <a:rPr lang="en-US" altLang="zh-CN" sz="3600" dirty="0" err="1"/>
              <a:t>Pertersen</a:t>
            </a:r>
            <a:r>
              <a:rPr lang="en-US" altLang="zh-CN" sz="3600" dirty="0"/>
              <a:t> graph</a:t>
            </a:r>
            <a:r>
              <a:rPr lang="zh-CN" altLang="en-US" sz="3600" dirty="0"/>
              <a:t>）</a:t>
            </a: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49"/>
            <a:ext cx="8589963" cy="5716587"/>
          </a:xfrm>
        </p:spPr>
        <p:txBody>
          <a:bodyPr/>
          <a:lstStyle/>
          <a:p>
            <a:r>
              <a:rPr lang="zh-CN" altLang="en-US" dirty="0"/>
              <a:t>彼德森图上的哈密顿路</a:t>
            </a:r>
            <a:endParaRPr lang="en-US" altLang="zh-CN" dirty="0"/>
          </a:p>
          <a:p>
            <a:pPr lvl="1"/>
            <a:r>
              <a:rPr lang="zh-CN" altLang="en-US" dirty="0"/>
              <a:t>从每个顶点出发，分别可以构造出</a:t>
            </a:r>
            <a:r>
              <a:rPr lang="en-US" altLang="zh-CN" dirty="0"/>
              <a:t>24</a:t>
            </a:r>
            <a:r>
              <a:rPr lang="zh-CN" altLang="en-US" dirty="0"/>
              <a:t>条哈密尔顿路，共</a:t>
            </a:r>
            <a:r>
              <a:rPr lang="en-US" altLang="zh-CN" dirty="0"/>
              <a:t>240</a:t>
            </a:r>
            <a:r>
              <a:rPr lang="zh-CN" altLang="en-US" dirty="0"/>
              <a:t>条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但是，彼得森图</a:t>
            </a:r>
            <a:endParaRPr lang="en-US" altLang="zh-CN" sz="2600" dirty="0">
              <a:cs typeface="+mn-cs"/>
            </a:endParaRPr>
          </a:p>
          <a:p>
            <a:pPr lvl="1"/>
            <a:r>
              <a:rPr lang="zh-CN" altLang="en-US" dirty="0"/>
              <a:t>不是哈密顿图</a:t>
            </a:r>
            <a:endParaRPr lang="en-US" altLang="zh-CN" dirty="0"/>
          </a:p>
          <a:p>
            <a:pPr lvl="1"/>
            <a:r>
              <a:rPr lang="zh-CN" altLang="en-US" dirty="0"/>
              <a:t>也不是欧拉图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solidFill>
                  <a:srgbClr val="FF0000"/>
                </a:solidFill>
                <a:cs typeface="+mn-cs"/>
              </a:rPr>
              <a:t>彼得森图满足无向图哈密顿链的必要条件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57" y="1990344"/>
            <a:ext cx="4113820" cy="370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291515"/>
      </p:ext>
    </p:extLst>
  </p:cSld>
  <p:clrMapOvr>
    <a:masterClrMapping/>
  </p:clrMapOvr>
  <p:transition advTm="65915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应用：课程考试安排</a:t>
            </a: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320538"/>
          </a:xfrm>
        </p:spPr>
        <p:txBody>
          <a:bodyPr/>
          <a:lstStyle/>
          <a:p>
            <a:r>
              <a:rPr lang="zh-CN" altLang="en-US" dirty="0"/>
              <a:t>问题：有七门课程，要在一周内考完，但是同一任课教师的课程不能连续考。如果每位老师最多教</a:t>
            </a:r>
            <a:r>
              <a:rPr lang="en-US" altLang="zh-CN" dirty="0"/>
              <a:t>4</a:t>
            </a:r>
            <a:r>
              <a:rPr lang="zh-CN" altLang="en-US" dirty="0"/>
              <a:t>门课，是否存在符合要求的考试安排？</a:t>
            </a:r>
            <a:endParaRPr lang="en-US" altLang="zh-CN" dirty="0"/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建模：无向图</a:t>
            </a:r>
            <a:r>
              <a:rPr lang="en-US" altLang="zh-CN" sz="2600" dirty="0">
                <a:cs typeface="+mn-cs"/>
              </a:rPr>
              <a:t>G</a:t>
            </a:r>
            <a:r>
              <a:rPr lang="zh-CN" altLang="en-US" sz="2600" dirty="0">
                <a:cs typeface="+mn-cs"/>
              </a:rPr>
              <a:t>，每门课做为一个顶点，如果两门课都是相同老师教的，则不连上边，否则连上一条无向边</a:t>
            </a:r>
            <a:endParaRPr lang="en-US" altLang="zh-CN" sz="2600" dirty="0">
              <a:cs typeface="+mn-cs"/>
            </a:endParaRPr>
          </a:p>
          <a:p>
            <a:pPr marL="342900" lvl="1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en-US" sz="2600" dirty="0">
                <a:cs typeface="+mn-cs"/>
              </a:rPr>
              <a:t>转化：</a:t>
            </a:r>
            <a:r>
              <a:rPr lang="en-US" altLang="zh-CN" sz="2600" dirty="0">
                <a:cs typeface="+mn-cs"/>
              </a:rPr>
              <a:t>G</a:t>
            </a:r>
            <a:r>
              <a:rPr lang="zh-CN" altLang="en-US" sz="2600" dirty="0">
                <a:cs typeface="+mn-cs"/>
              </a:rPr>
              <a:t>上是否存在一条哈密顿链，顶点在链中的顺序即为考试安排的时间（第几天）</a:t>
            </a:r>
            <a:endParaRPr lang="en-US" altLang="zh-CN" sz="2600" dirty="0">
              <a:cs typeface="+mn-cs"/>
            </a:endParaRPr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对于任意的一门课，其邻接顶点最少有</a:t>
            </a:r>
            <a:r>
              <a:rPr lang="en-US" altLang="zh-CN" dirty="0"/>
              <a:t>3</a:t>
            </a:r>
            <a:r>
              <a:rPr lang="zh-CN" altLang="en-US" dirty="0"/>
              <a:t>个。因此对于任意两门课，其度之和至少为</a:t>
            </a:r>
            <a:r>
              <a:rPr lang="en-US" altLang="zh-CN" dirty="0"/>
              <a:t>6=7-1</a:t>
            </a:r>
            <a:r>
              <a:rPr lang="zh-CN" altLang="en-US" dirty="0"/>
              <a:t>，因此图</a:t>
            </a:r>
            <a:r>
              <a:rPr lang="en-US" altLang="zh-CN" dirty="0"/>
              <a:t>G</a:t>
            </a:r>
            <a:r>
              <a:rPr lang="zh-CN" altLang="en-US" dirty="0"/>
              <a:t>上存在哈密顿链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699394"/>
      </p:ext>
    </p:extLst>
  </p:cSld>
  <p:clrMapOvr>
    <a:masterClrMapping/>
  </p:clrMapOvr>
  <p:transition advTm="65915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应用：联合国圆桌会议</a:t>
            </a:r>
            <a:endParaRPr lang="zh-CN" altLang="en-US" sz="3600" dirty="0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43579" cy="1946679"/>
          </a:xfrm>
        </p:spPr>
        <p:txBody>
          <a:bodyPr/>
          <a:lstStyle/>
          <a:p>
            <a:r>
              <a:rPr lang="zh-CN" altLang="en-US" dirty="0"/>
              <a:t>问题：联合国召开圆桌会议，有</a:t>
            </a:r>
            <a:r>
              <a:rPr lang="en-US" altLang="zh-CN" dirty="0"/>
              <a:t>7</a:t>
            </a:r>
            <a:r>
              <a:rPr lang="zh-CN" altLang="en-US" dirty="0"/>
              <a:t>名参会人员</a:t>
            </a:r>
            <a:r>
              <a:rPr lang="en-US" altLang="zh-CN" dirty="0"/>
              <a:t>A~G </a:t>
            </a:r>
            <a:r>
              <a:rPr lang="zh-CN" altLang="en-US" dirty="0"/>
              <a:t>。已知</a:t>
            </a:r>
            <a:r>
              <a:rPr lang="en-US" altLang="zh-CN" dirty="0"/>
              <a:t>A</a:t>
            </a:r>
            <a:r>
              <a:rPr lang="zh-CN" altLang="en-US" dirty="0"/>
              <a:t>会说英语，</a:t>
            </a:r>
            <a:r>
              <a:rPr lang="en-US" altLang="zh-CN" dirty="0"/>
              <a:t>B</a:t>
            </a:r>
            <a:r>
              <a:rPr lang="zh-CN" altLang="en-US" dirty="0"/>
              <a:t>会说中文和英语，</a:t>
            </a:r>
            <a:r>
              <a:rPr lang="en-US" altLang="zh-CN" dirty="0"/>
              <a:t>C</a:t>
            </a:r>
            <a:r>
              <a:rPr lang="zh-CN" altLang="en-US" dirty="0"/>
              <a:t>会说英语、意大利语、俄语，</a:t>
            </a:r>
            <a:r>
              <a:rPr lang="en-US" altLang="zh-CN" dirty="0"/>
              <a:t>D</a:t>
            </a:r>
            <a:r>
              <a:rPr lang="zh-CN" altLang="en-US" dirty="0"/>
              <a:t>会说中文和日语，</a:t>
            </a:r>
            <a:r>
              <a:rPr lang="en-US" altLang="zh-CN" dirty="0"/>
              <a:t>E</a:t>
            </a:r>
            <a:r>
              <a:rPr lang="zh-CN" altLang="en-US" dirty="0"/>
              <a:t>说德语和意大利语，</a:t>
            </a:r>
            <a:r>
              <a:rPr lang="en-US" altLang="zh-CN" dirty="0"/>
              <a:t>F</a:t>
            </a:r>
            <a:r>
              <a:rPr lang="zh-CN" altLang="en-US" dirty="0"/>
              <a:t>会说法语、日语和俄语，</a:t>
            </a:r>
            <a:r>
              <a:rPr lang="en-US" altLang="zh-CN" dirty="0"/>
              <a:t>G</a:t>
            </a:r>
            <a:r>
              <a:rPr lang="zh-CN" altLang="en-US" dirty="0"/>
              <a:t>会说德语和法语。能否合理地安排他们，使得相邻的人可以直接交流？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7E4A1-F8C3-462C-811C-718C2CCA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97" y="2892829"/>
            <a:ext cx="3852303" cy="29592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A1F66B-63A6-43B0-8785-1C4868557DD2}"/>
              </a:ext>
            </a:extLst>
          </p:cNvPr>
          <p:cNvSpPr/>
          <p:nvPr/>
        </p:nvSpPr>
        <p:spPr>
          <a:xfrm>
            <a:off x="490451" y="3713215"/>
            <a:ext cx="56277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建模：</a:t>
            </a:r>
            <a:endParaRPr lang="en-US" altLang="zh-CN" sz="2000" b="1" dirty="0"/>
          </a:p>
          <a:p>
            <a:r>
              <a:rPr lang="en-US" altLang="zh-CN" sz="2000" b="1" dirty="0"/>
              <a:t>	</a:t>
            </a:r>
            <a:r>
              <a:rPr lang="zh-CN" altLang="en-US" sz="2000" b="1" dirty="0"/>
              <a:t>顶点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参会人员</a:t>
            </a:r>
            <a:endParaRPr lang="en-US" altLang="zh-CN" sz="2000" b="1" dirty="0"/>
          </a:p>
          <a:p>
            <a:r>
              <a:rPr lang="en-US" altLang="zh-CN" sz="2000" b="1" dirty="0"/>
              <a:t>	</a:t>
            </a:r>
            <a:r>
              <a:rPr lang="zh-CN" altLang="en-US" sz="2000" b="1" dirty="0"/>
              <a:t>边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两个人可以讲同一种语言</a:t>
            </a:r>
            <a:endParaRPr lang="en-US" altLang="zh-CN" sz="2000" b="1" dirty="0"/>
          </a:p>
          <a:p>
            <a:r>
              <a:rPr lang="zh-CN" altLang="en-US" sz="2000" b="1" dirty="0"/>
              <a:t>目标：</a:t>
            </a:r>
            <a:endParaRPr lang="en-US" altLang="zh-CN" sz="2000" b="1" dirty="0"/>
          </a:p>
          <a:p>
            <a:r>
              <a:rPr lang="en-US" altLang="zh-CN" sz="2000" b="1" dirty="0"/>
              <a:t>	</a:t>
            </a:r>
            <a:r>
              <a:rPr lang="zh-CN" altLang="en-US" sz="2000" b="1" dirty="0"/>
              <a:t>是否存在经过每个顶点恰好一次的回路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35709360"/>
      </p:ext>
    </p:extLst>
  </p:cSld>
  <p:clrMapOvr>
    <a:masterClrMapping/>
  </p:clrMapOvr>
  <p:transition advTm="65915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</a:t>
            </a:r>
            <a:r>
              <a:rPr lang="zh-CN" altLang="zh-CN" dirty="0"/>
              <a:t>哈密顿</a:t>
            </a:r>
            <a:r>
              <a:rPr lang="zh-CN" altLang="en-US" dirty="0"/>
              <a:t>通路定理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5613146"/>
          </a:xfrm>
        </p:spPr>
        <p:txBody>
          <a:bodyPr/>
          <a:lstStyle/>
          <a:p>
            <a:pPr>
              <a:defRPr/>
            </a:pPr>
            <a:r>
              <a:rPr lang="zh-CN" altLang="zh-CN" sz="2400" dirty="0"/>
              <a:t>定理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有向完全图</a:t>
            </a:r>
            <a:r>
              <a:rPr lang="zh-CN" altLang="en-US" sz="2400" dirty="0"/>
              <a:t>中必然存在一条哈密顿通路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回顾：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200" dirty="0"/>
              <a:t>有向完全图，指的是底图为完全图的有向图</a:t>
            </a:r>
            <a:endParaRPr lang="en-US" altLang="zh-CN" sz="2200" dirty="0"/>
          </a:p>
          <a:p>
            <a:pPr>
              <a:defRPr/>
            </a:pPr>
            <a:r>
              <a:rPr lang="zh-CN" altLang="en-US" sz="2400" dirty="0"/>
              <a:t>证明：</a:t>
            </a:r>
            <a:endParaRPr lang="en-US" altLang="zh-CN" sz="2400" dirty="0"/>
          </a:p>
          <a:p>
            <a:pPr>
              <a:defRPr/>
            </a:pPr>
            <a:r>
              <a:rPr lang="zh-CN" altLang="en-US" sz="2000" dirty="0"/>
              <a:t>在图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中必然存在一条基本通路</a:t>
            </a:r>
            <a:r>
              <a:rPr lang="en-US" altLang="zh-CN" sz="2000" dirty="0"/>
              <a:t>P</a:t>
            </a:r>
            <a:r>
              <a:rPr lang="zh-CN" altLang="en-US" sz="2000" dirty="0"/>
              <a:t>。假设</a:t>
            </a:r>
            <a:r>
              <a:rPr lang="en-US" altLang="zh-CN" sz="2000" dirty="0"/>
              <a:t>P</a:t>
            </a:r>
            <a:r>
              <a:rPr lang="zh-CN" altLang="en-US" sz="2000" dirty="0"/>
              <a:t>的起始端点为</a:t>
            </a:r>
            <a:r>
              <a:rPr lang="en-US" altLang="zh-CN" sz="2000" dirty="0"/>
              <a:t>u</a:t>
            </a:r>
            <a:r>
              <a:rPr lang="zh-CN" altLang="en-US" sz="2000" dirty="0"/>
              <a:t>。对于不在</a:t>
            </a:r>
            <a:r>
              <a:rPr lang="en-US" altLang="zh-CN" sz="2000" dirty="0"/>
              <a:t>P</a:t>
            </a:r>
            <a:r>
              <a:rPr lang="zh-CN" altLang="en-US" sz="2000" dirty="0"/>
              <a:t>中的顶点</a:t>
            </a:r>
            <a:r>
              <a:rPr lang="en-US" altLang="zh-CN" sz="2000" dirty="0"/>
              <a:t>v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）如果</a:t>
            </a:r>
            <a:r>
              <a:rPr lang="en-US" altLang="zh-CN" sz="2000" dirty="0"/>
              <a:t>G</a:t>
            </a:r>
            <a:r>
              <a:rPr lang="zh-CN" altLang="en-US" sz="2000" dirty="0"/>
              <a:t>中有从</a:t>
            </a:r>
            <a:r>
              <a:rPr lang="en-US" altLang="zh-CN" sz="2000" dirty="0"/>
              <a:t>v</a:t>
            </a:r>
            <a:r>
              <a:rPr lang="zh-CN" altLang="en-US" sz="2000" dirty="0"/>
              <a:t>到</a:t>
            </a:r>
            <a:r>
              <a:rPr lang="en-US" altLang="zh-CN" sz="2000" dirty="0"/>
              <a:t>u</a:t>
            </a:r>
            <a:r>
              <a:rPr lang="zh-CN" altLang="en-US" sz="2000" dirty="0"/>
              <a:t>的边，则可以构造一条更长的通路</a:t>
            </a:r>
            <a:r>
              <a:rPr lang="en-US" altLang="zh-CN" sz="2000" dirty="0"/>
              <a:t>v-u-P</a:t>
            </a:r>
          </a:p>
          <a:p>
            <a:pPr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）如果不存在边</a:t>
            </a:r>
            <a:r>
              <a:rPr lang="en-US" altLang="zh-CN" sz="2000" dirty="0"/>
              <a:t>v-u</a:t>
            </a:r>
            <a:r>
              <a:rPr lang="zh-CN" altLang="en-US" sz="2000" dirty="0"/>
              <a:t>，则由于</a:t>
            </a:r>
            <a:r>
              <a:rPr lang="en-US" altLang="zh-CN" sz="2000" dirty="0"/>
              <a:t>G</a:t>
            </a:r>
            <a:r>
              <a:rPr lang="zh-CN" altLang="en-US" sz="2000" dirty="0"/>
              <a:t>是有向完全图，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中必然存在边</a:t>
            </a:r>
            <a:r>
              <a:rPr lang="en-US" altLang="zh-CN" sz="2000" dirty="0"/>
              <a:t>u-v</a:t>
            </a:r>
            <a:r>
              <a:rPr lang="zh-CN" altLang="en-US" sz="2000" dirty="0"/>
              <a:t>。再检查</a:t>
            </a:r>
            <a:r>
              <a:rPr lang="en-US" altLang="zh-CN" sz="2000" dirty="0"/>
              <a:t>v</a:t>
            </a:r>
            <a:r>
              <a:rPr lang="zh-CN" altLang="en-US" sz="2000" dirty="0"/>
              <a:t>与</a:t>
            </a:r>
            <a:r>
              <a:rPr lang="en-US" altLang="zh-CN" sz="2000" dirty="0"/>
              <a:t>u</a:t>
            </a:r>
            <a:r>
              <a:rPr lang="zh-CN" altLang="en-US" sz="2000" dirty="0"/>
              <a:t>在</a:t>
            </a:r>
            <a:r>
              <a:rPr lang="en-US" altLang="zh-CN" sz="2000" dirty="0"/>
              <a:t>P</a:t>
            </a:r>
            <a:r>
              <a:rPr lang="zh-CN" altLang="en-US" sz="2000" dirty="0"/>
              <a:t>中的下一个顶点</a:t>
            </a:r>
            <a:r>
              <a:rPr lang="en-US" altLang="zh-CN" sz="2000" dirty="0"/>
              <a:t>w</a:t>
            </a:r>
            <a:r>
              <a:rPr lang="zh-CN" altLang="en-US" sz="2000" dirty="0"/>
              <a:t>。如果</a:t>
            </a:r>
            <a:r>
              <a:rPr lang="en-US" altLang="zh-CN" sz="2000" dirty="0"/>
              <a:t>G</a:t>
            </a:r>
            <a:r>
              <a:rPr lang="zh-CN" altLang="en-US" sz="2000" dirty="0"/>
              <a:t>中有边</a:t>
            </a:r>
            <a:r>
              <a:rPr lang="en-US" altLang="zh-CN" sz="2000" dirty="0"/>
              <a:t>v-w</a:t>
            </a:r>
            <a:r>
              <a:rPr lang="zh-CN" altLang="en-US" sz="2000" dirty="0"/>
              <a:t>，则可以用</a:t>
            </a:r>
            <a:r>
              <a:rPr lang="en-US" altLang="zh-CN" sz="2000" dirty="0"/>
              <a:t>u-v-w</a:t>
            </a:r>
            <a:r>
              <a:rPr lang="zh-CN" altLang="en-US" sz="2000" dirty="0"/>
              <a:t>代替</a:t>
            </a:r>
            <a:r>
              <a:rPr lang="en-US" altLang="zh-CN" sz="2000" dirty="0"/>
              <a:t>P</a:t>
            </a:r>
            <a:r>
              <a:rPr lang="zh-CN" altLang="en-US" sz="2000" dirty="0"/>
              <a:t>中的</a:t>
            </a:r>
            <a:r>
              <a:rPr lang="en-US" altLang="zh-CN" sz="2000" dirty="0"/>
              <a:t>u-w</a:t>
            </a:r>
            <a:r>
              <a:rPr lang="zh-CN" altLang="en-US" sz="2000" dirty="0"/>
              <a:t>，构造一条更长的通路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）如果不存在</a:t>
            </a:r>
            <a:r>
              <a:rPr lang="en-US" altLang="zh-CN" sz="2000" dirty="0"/>
              <a:t>v-w</a:t>
            </a:r>
            <a:r>
              <a:rPr lang="zh-CN" altLang="en-US" sz="2000" dirty="0"/>
              <a:t>，则必然存在</a:t>
            </a:r>
            <a:r>
              <a:rPr lang="en-US" altLang="zh-CN" sz="2000" dirty="0"/>
              <a:t>w-v</a:t>
            </a:r>
            <a:r>
              <a:rPr lang="zh-CN" altLang="en-US" sz="2000" dirty="0"/>
              <a:t>；继续检查</a:t>
            </a:r>
            <a:r>
              <a:rPr lang="en-US" altLang="zh-CN" sz="2000" dirty="0"/>
              <a:t>P</a:t>
            </a:r>
            <a:r>
              <a:rPr lang="zh-CN" altLang="en-US" sz="2000" dirty="0"/>
              <a:t>上的下一顶点；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）如果该过程没有找到这样的一条从</a:t>
            </a:r>
            <a:r>
              <a:rPr lang="en-US" altLang="zh-CN" sz="2000" dirty="0"/>
              <a:t>v</a:t>
            </a:r>
            <a:r>
              <a:rPr lang="zh-CN" altLang="en-US" sz="2000" dirty="0"/>
              <a:t>引向</a:t>
            </a:r>
            <a:r>
              <a:rPr lang="en-US" altLang="zh-CN" sz="2000" dirty="0"/>
              <a:t>P</a:t>
            </a:r>
            <a:r>
              <a:rPr lang="zh-CN" altLang="en-US" sz="2000" dirty="0"/>
              <a:t>中顶点的边，则对于</a:t>
            </a:r>
            <a:r>
              <a:rPr lang="en-US" altLang="zh-CN" sz="2000" dirty="0"/>
              <a:t>P</a:t>
            </a:r>
            <a:r>
              <a:rPr lang="zh-CN" altLang="en-US" sz="2000" dirty="0"/>
              <a:t>的终点</a:t>
            </a:r>
            <a:r>
              <a:rPr lang="en-US" altLang="zh-CN" sz="2000" dirty="0"/>
              <a:t>s</a:t>
            </a:r>
            <a:r>
              <a:rPr lang="zh-CN" altLang="en-US" sz="2000" dirty="0"/>
              <a:t>，在</a:t>
            </a:r>
            <a:r>
              <a:rPr lang="en-US" altLang="zh-CN" sz="2000" dirty="0"/>
              <a:t>G</a:t>
            </a:r>
            <a:r>
              <a:rPr lang="zh-CN" altLang="en-US" sz="2000" dirty="0"/>
              <a:t>中必然存在边</a:t>
            </a:r>
            <a:r>
              <a:rPr lang="en-US" altLang="zh-CN" sz="2000" dirty="0"/>
              <a:t>s-v</a:t>
            </a:r>
            <a:r>
              <a:rPr lang="zh-CN" altLang="en-US" sz="2000" dirty="0"/>
              <a:t>。此时可以构造一条更长的通路</a:t>
            </a:r>
            <a:r>
              <a:rPr lang="en-US" altLang="zh-CN" sz="2000" dirty="0"/>
              <a:t>P-s-v</a:t>
            </a:r>
          </a:p>
          <a:p>
            <a:pPr>
              <a:defRPr/>
            </a:pPr>
            <a:r>
              <a:rPr lang="zh-CN" altLang="en-US" sz="2000" dirty="0"/>
              <a:t>只要</a:t>
            </a:r>
            <a:r>
              <a:rPr lang="en-US" altLang="zh-CN" sz="2000" dirty="0"/>
              <a:t>G</a:t>
            </a:r>
            <a:r>
              <a:rPr lang="zh-CN" altLang="en-US" sz="2000" dirty="0"/>
              <a:t>中还有不在</a:t>
            </a:r>
            <a:r>
              <a:rPr lang="en-US" altLang="zh-CN" sz="2000" dirty="0"/>
              <a:t>P</a:t>
            </a:r>
            <a:r>
              <a:rPr lang="zh-CN" altLang="en-US" sz="2000" dirty="0"/>
              <a:t>中的顶点，上述过程就可以一直继续下去，直到所有的顶点都在</a:t>
            </a:r>
            <a:r>
              <a:rPr lang="en-US" altLang="zh-CN" sz="2000" dirty="0"/>
              <a:t>P</a:t>
            </a:r>
            <a:r>
              <a:rPr lang="zh-CN" altLang="en-US" sz="2000" dirty="0"/>
              <a:t>中为止，此时得到一条哈密顿通路</a:t>
            </a:r>
          </a:p>
        </p:txBody>
      </p:sp>
    </p:spTree>
    <p:extLst>
      <p:ext uri="{BB962C8B-B14F-4D97-AF65-F5344CB8AC3E}">
        <p14:creationId xmlns:p14="http://schemas.microsoft.com/office/powerpoint/2010/main" val="3713590242"/>
      </p:ext>
    </p:extLst>
  </p:cSld>
  <p:clrMapOvr>
    <a:masterClrMapping/>
  </p:clrMapOvr>
  <p:transition advTm="158813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10997B7F-88E0-4140-9D2C-2B02AC2B1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4211" name="内容占位符 2">
            <a:extLst>
              <a:ext uri="{FF2B5EF4-FFF2-40B4-BE49-F238E27FC236}">
                <a16:creationId xmlns:a16="http://schemas.microsoft.com/office/drawing/2014/main" id="{DD1EFA1F-9E83-4852-A995-1FE22DAC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19163"/>
            <a:ext cx="8589963" cy="5716587"/>
          </a:xfrm>
        </p:spPr>
        <p:txBody>
          <a:bodyPr/>
          <a:lstStyle/>
          <a:p>
            <a:r>
              <a:rPr lang="zh-CN" altLang="en-US" dirty="0"/>
              <a:t>离散数学（尹宝林等编著）第三版</a:t>
            </a:r>
            <a:endParaRPr lang="en-US" altLang="zh-CN" dirty="0"/>
          </a:p>
          <a:p>
            <a:r>
              <a:rPr lang="zh-CN" altLang="en-US" dirty="0"/>
              <a:t>第十三章课后习题</a:t>
            </a:r>
            <a:endParaRPr lang="en-US" altLang="zh-CN" dirty="0"/>
          </a:p>
          <a:p>
            <a:pPr lvl="1"/>
            <a:r>
              <a:rPr lang="zh-CN" altLang="en-US" dirty="0"/>
              <a:t>必做：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/>
              <a:t>10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 descr="1"/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一笔画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1DB7858-3907-4ED9-B1D4-A296E7E6F70D}"/>
              </a:ext>
            </a:extLst>
          </p:cNvPr>
          <p:cNvSpPr txBox="1">
            <a:spLocks/>
          </p:cNvSpPr>
          <p:nvPr/>
        </p:nvSpPr>
        <p:spPr bwMode="auto">
          <a:xfrm>
            <a:off x="276225" y="946150"/>
            <a:ext cx="8589963" cy="202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平面上由曲线段构成的一个图形，能不能一笔画成，使得每一段线只画一次</a:t>
            </a:r>
            <a:endParaRPr lang="en-US" altLang="zh-CN" kern="0" dirty="0"/>
          </a:p>
          <a:p>
            <a:pPr lvl="1"/>
            <a:r>
              <a:rPr lang="zh-CN" altLang="en-US" kern="0" dirty="0"/>
              <a:t>汉字“日”和“中”都可以</a:t>
            </a:r>
            <a:endParaRPr lang="en-US" altLang="zh-CN" kern="0" dirty="0"/>
          </a:p>
          <a:p>
            <a:pPr lvl="1"/>
            <a:r>
              <a:rPr lang="zh-CN" altLang="en-US" kern="0" dirty="0"/>
              <a:t>汉字“田”和“目”不可以</a:t>
            </a: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r>
              <a:rPr lang="zh-CN" altLang="en-US" kern="0" dirty="0"/>
              <a:t>下面哪些图形可以一笔画？</a:t>
            </a:r>
            <a:endParaRPr lang="en-US" altLang="zh-CN" kern="0" dirty="0"/>
          </a:p>
        </p:txBody>
      </p:sp>
      <p:pic>
        <p:nvPicPr>
          <p:cNvPr id="3074" name="Picture 2" descr="https://bkimg.cdn.bcebos.com/pic/d01373f082025aafa40f900b07a4bc64034f79f0ac93?x-bce-process=image/watermark,image_d2F0ZXIvYmFpa2U5MzM=,g_7,xp_5,yp_5/format,f_auto">
            <a:extLst>
              <a:ext uri="{FF2B5EF4-FFF2-40B4-BE49-F238E27FC236}">
                <a16:creationId xmlns:a16="http://schemas.microsoft.com/office/drawing/2014/main" id="{B9755E3B-8E04-41B5-AF5C-E687FD46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44" y="3504862"/>
            <a:ext cx="5985311" cy="31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86101"/>
      </p:ext>
    </p:extLst>
  </p:cSld>
  <p:clrMapOvr>
    <a:masterClrMapping/>
  </p:clrMapOvr>
  <p:transition advTm="106207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欧拉图</a:t>
            </a: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5833630" cy="5716588"/>
          </a:xfrm>
        </p:spPr>
        <p:txBody>
          <a:bodyPr/>
          <a:lstStyle/>
          <a:p>
            <a:r>
              <a:rPr lang="zh-CN" altLang="zh-CN" dirty="0"/>
              <a:t>定义（欧拉链）：设</a:t>
            </a:r>
            <a:r>
              <a:rPr lang="en-US" altLang="zh-CN" dirty="0"/>
              <a:t>G</a:t>
            </a:r>
            <a:r>
              <a:rPr lang="zh-CN" altLang="zh-CN" dirty="0"/>
              <a:t>＝</a:t>
            </a:r>
            <a:r>
              <a:rPr lang="en-US" altLang="zh-CN" dirty="0"/>
              <a:t>&lt;V,E&gt;</a:t>
            </a:r>
            <a:r>
              <a:rPr lang="zh-CN" altLang="zh-CN" dirty="0"/>
              <a:t>是连通无向图，经过</a:t>
            </a:r>
            <a:r>
              <a:rPr lang="en-US" altLang="zh-CN" dirty="0"/>
              <a:t>G</a:t>
            </a:r>
            <a:r>
              <a:rPr lang="zh-CN" altLang="zh-CN" dirty="0"/>
              <a:t>中每条边</a:t>
            </a:r>
            <a:r>
              <a:rPr lang="zh-CN" altLang="en-US" dirty="0"/>
              <a:t>恰好</a:t>
            </a:r>
            <a:r>
              <a:rPr lang="zh-CN" altLang="zh-CN" dirty="0"/>
              <a:t>一次的非闭合链</a:t>
            </a:r>
            <a:r>
              <a:rPr lang="zh-CN" altLang="en-US" dirty="0"/>
              <a:t>，</a:t>
            </a:r>
            <a:r>
              <a:rPr lang="zh-CN" altLang="zh-CN" dirty="0"/>
              <a:t>称为欧拉链</a:t>
            </a:r>
            <a:r>
              <a:rPr lang="zh-CN" altLang="en-US" dirty="0"/>
              <a:t>（欧拉路）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zh-CN" altLang="zh-CN" dirty="0"/>
              <a:t>（欧拉圈） </a:t>
            </a:r>
            <a:r>
              <a:rPr lang="zh-CN" altLang="en-US" dirty="0"/>
              <a:t>：</a:t>
            </a:r>
            <a:r>
              <a:rPr lang="zh-CN" altLang="zh-CN" dirty="0"/>
              <a:t>经过</a:t>
            </a:r>
            <a:r>
              <a:rPr lang="en-US" altLang="zh-CN" dirty="0"/>
              <a:t>G</a:t>
            </a:r>
            <a:r>
              <a:rPr lang="zh-CN" altLang="zh-CN" dirty="0"/>
              <a:t>中每条边</a:t>
            </a:r>
            <a:r>
              <a:rPr lang="zh-CN" altLang="en-US" dirty="0"/>
              <a:t>恰好</a:t>
            </a:r>
            <a:r>
              <a:rPr lang="zh-CN" altLang="zh-CN" dirty="0"/>
              <a:t>一次的闭合链</a:t>
            </a:r>
            <a:r>
              <a:rPr lang="zh-CN" altLang="en-US" dirty="0"/>
              <a:t>，</a:t>
            </a:r>
            <a:r>
              <a:rPr lang="zh-CN" altLang="zh-CN" dirty="0"/>
              <a:t>称为欧拉圈</a:t>
            </a:r>
            <a:r>
              <a:rPr lang="zh-CN" altLang="en-US" dirty="0"/>
              <a:t>（欧拉回路）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zh-CN" altLang="zh-CN" dirty="0"/>
              <a:t>（欧拉图） </a:t>
            </a:r>
            <a:r>
              <a:rPr lang="zh-CN" altLang="en-US" dirty="0"/>
              <a:t>：</a:t>
            </a:r>
            <a:r>
              <a:rPr lang="zh-CN" altLang="zh-CN" dirty="0"/>
              <a:t>具有欧拉圈的图</a:t>
            </a:r>
            <a:r>
              <a:rPr lang="zh-CN" altLang="en-US" dirty="0"/>
              <a:t>，被</a:t>
            </a:r>
            <a:r>
              <a:rPr lang="zh-CN" altLang="zh-CN" dirty="0"/>
              <a:t>称为欧拉图。</a:t>
            </a:r>
          </a:p>
        </p:txBody>
      </p:sp>
      <p:pic>
        <p:nvPicPr>
          <p:cNvPr id="2050" name="Picture 2" descr="https://img2.baidu.com/it/u=2395045776,767277736&amp;fm=26&amp;fmt=auto">
            <a:extLst>
              <a:ext uri="{FF2B5EF4-FFF2-40B4-BE49-F238E27FC236}">
                <a16:creationId xmlns:a16="http://schemas.microsoft.com/office/drawing/2014/main" id="{08384C64-7CBE-433E-AF4E-33A8FB19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64" y="1071996"/>
            <a:ext cx="2435436" cy="317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B6F186-D358-4C78-829F-FCB3EF5B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006" y="4508357"/>
            <a:ext cx="2920769" cy="85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 dirty="0"/>
              <a:t>欧拉（</a:t>
            </a:r>
            <a:r>
              <a:rPr lang="en-US" altLang="zh-CN" sz="2000" b="0" dirty="0"/>
              <a:t>Leonhard Euler </a:t>
            </a:r>
            <a:r>
              <a:rPr lang="zh-CN" altLang="en-US" sz="2000" b="0" dirty="0"/>
              <a:t>）</a:t>
            </a:r>
            <a:endParaRPr lang="en-US" altLang="zh-CN" sz="2000" kern="0" dirty="0"/>
          </a:p>
          <a:p>
            <a:pPr marL="0" indent="0">
              <a:buNone/>
            </a:pPr>
            <a:r>
              <a:rPr lang="en-US" altLang="zh-CN" sz="2000" kern="0" dirty="0"/>
              <a:t>1707</a:t>
            </a:r>
            <a:r>
              <a:rPr lang="zh-CN" altLang="en-US" sz="2000" kern="0" dirty="0"/>
              <a:t>～</a:t>
            </a:r>
            <a:r>
              <a:rPr lang="en-US" altLang="zh-CN" sz="2000" kern="0" dirty="0"/>
              <a:t>1783</a:t>
            </a:r>
            <a:r>
              <a:rPr lang="zh-CN" altLang="en-US" sz="2000" kern="0" dirty="0"/>
              <a:t>，瑞士数学家</a:t>
            </a:r>
            <a:endParaRPr lang="zh-CN" altLang="zh-CN" sz="2000" kern="0" dirty="0"/>
          </a:p>
        </p:txBody>
      </p:sp>
    </p:spTree>
  </p:cSld>
  <p:clrMapOvr>
    <a:masterClrMapping/>
  </p:clrMapOvr>
  <p:transition advTm="93965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B6D70F5-1983-477A-AE15-5E9AD4F1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6" y="3357196"/>
            <a:ext cx="2378614" cy="1818136"/>
          </a:xfrm>
          <a:prstGeom prst="rect">
            <a:avLst/>
          </a:prstGeom>
        </p:spPr>
      </p:pic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更多的例子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9F48CB-E0E5-43DB-B02C-6E031013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38" y="1345085"/>
            <a:ext cx="1949776" cy="1445741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424761-1EAB-45C9-BCE5-B0261AC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521964"/>
            <a:ext cx="3283528" cy="4488137"/>
          </a:xfrm>
        </p:spPr>
        <p:txBody>
          <a:bodyPr/>
          <a:lstStyle/>
          <a:p>
            <a:r>
              <a:rPr lang="zh-CN" altLang="en-US" dirty="0"/>
              <a:t>哪个图有欧拉圈？</a:t>
            </a:r>
            <a:endParaRPr lang="en-US" altLang="zh-CN" dirty="0"/>
          </a:p>
          <a:p>
            <a:r>
              <a:rPr lang="zh-CN" altLang="en-US" dirty="0"/>
              <a:t>哪个图有欧拉通路？</a:t>
            </a:r>
            <a:endParaRPr lang="en-US" altLang="zh-CN" dirty="0"/>
          </a:p>
          <a:p>
            <a:r>
              <a:rPr lang="zh-CN" altLang="en-US" dirty="0"/>
              <a:t>哪个图既无欧拉圈也无欧拉通路？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思考：欧拉图的共性是什么？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126D7-FC03-4033-8640-FD92EC53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87" y="3593525"/>
            <a:ext cx="1949776" cy="146033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DF8F9E4-99F9-4E7B-9159-A6C784CEF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487" y="1332003"/>
            <a:ext cx="2132454" cy="16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9593"/>
      </p:ext>
    </p:extLst>
  </p:cSld>
  <p:clrMapOvr>
    <a:masterClrMapping/>
  </p:clrMapOvr>
  <p:transition advTm="48185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7AF1-957F-4103-A330-D072DE0B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欧拉图：顶点的度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DF85-38BB-4D18-8088-221DD7E3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46150"/>
            <a:ext cx="8589963" cy="146939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zh-CN" dirty="0"/>
              <a:t>中</a:t>
            </a:r>
            <a:r>
              <a:rPr lang="zh-CN" altLang="en-US" dirty="0"/>
              <a:t>，</a:t>
            </a:r>
            <a:r>
              <a:rPr lang="zh-CN" altLang="zh-CN" dirty="0"/>
              <a:t>经过每条边一次且仅一次</a:t>
            </a:r>
            <a:endParaRPr lang="en-US" altLang="zh-CN" dirty="0"/>
          </a:p>
          <a:p>
            <a:r>
              <a:rPr lang="zh-CN" altLang="en-US" dirty="0"/>
              <a:t>相同顶点可能通过多次</a:t>
            </a:r>
            <a:endParaRPr lang="en-US" altLang="zh-CN" dirty="0"/>
          </a:p>
          <a:p>
            <a:r>
              <a:rPr lang="zh-CN" altLang="en-US" dirty="0"/>
              <a:t>顶点的度有什么特点？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4EEDE1-14B2-4FAB-A215-A45C7597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45" y="2490522"/>
            <a:ext cx="4913122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71726"/>
      </p:ext>
    </p:extLst>
  </p:cSld>
  <p:clrMapOvr>
    <a:masterClrMapping/>
  </p:clrMapOvr>
  <p:transition advTm="59057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设</a:t>
            </a:r>
            <a:r>
              <a:rPr lang="en-US" altLang="zh-CN" sz="2400" dirty="0"/>
              <a:t>G</a:t>
            </a:r>
            <a:r>
              <a:rPr lang="zh-CN" altLang="en-US" sz="2400" dirty="0"/>
              <a:t>是无向连通图（可以有重边和自环），则下面三种说法是等价的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G</a:t>
            </a:r>
            <a:r>
              <a:rPr lang="zh-CN" altLang="en-US" sz="2400" dirty="0"/>
              <a:t>是欧拉图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G</a:t>
            </a:r>
            <a:r>
              <a:rPr lang="zh-CN" altLang="en-US" sz="2400" dirty="0"/>
              <a:t>中所有顶点的度是偶数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G</a:t>
            </a:r>
            <a:r>
              <a:rPr lang="zh-CN" altLang="en-US" sz="2400" dirty="0"/>
              <a:t>的边集可以划分成若干个闭合链</a:t>
            </a:r>
            <a:endParaRPr lang="en-US" altLang="zh-CN" sz="2400" dirty="0"/>
          </a:p>
        </p:txBody>
      </p:sp>
    </p:spTree>
  </p:cSld>
  <p:clrMapOvr>
    <a:masterClrMapping/>
  </p:clrMapOvr>
  <p:transition advTm="27061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引理</a:t>
            </a: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引理：如果图</a:t>
            </a:r>
            <a:r>
              <a:rPr lang="en-US" altLang="zh-CN" sz="2400" dirty="0"/>
              <a:t>G</a:t>
            </a:r>
            <a:r>
              <a:rPr lang="zh-CN" altLang="en-US" sz="2400" dirty="0"/>
              <a:t>中所有顶点的度为偶数，且边集非空，则必然可以找到一个闭合链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证明：设置一个边的集合</a:t>
            </a:r>
            <a:r>
              <a:rPr lang="en-US" altLang="zh-CN" sz="2400" dirty="0"/>
              <a:t>C</a:t>
            </a:r>
            <a:r>
              <a:rPr lang="zh-CN" altLang="en-US" sz="2400" dirty="0"/>
              <a:t>，初始为空。从任意度不为零的顶点</a:t>
            </a:r>
            <a:r>
              <a:rPr lang="en-US" altLang="zh-CN" sz="2400" dirty="0"/>
              <a:t>u</a:t>
            </a:r>
            <a:r>
              <a:rPr lang="zh-CN" altLang="en-US" sz="2400" dirty="0"/>
              <a:t>出发，任意选择一条与</a:t>
            </a:r>
            <a:r>
              <a:rPr lang="en-US" altLang="zh-CN" sz="2400" dirty="0"/>
              <a:t>u</a:t>
            </a:r>
            <a:r>
              <a:rPr lang="zh-CN" altLang="en-US" sz="2400" dirty="0"/>
              <a:t>关联的边</a:t>
            </a:r>
            <a:r>
              <a:rPr lang="en-US" altLang="zh-CN" sz="2400" dirty="0"/>
              <a:t>e</a:t>
            </a:r>
            <a:r>
              <a:rPr lang="zh-CN" altLang="en-US" sz="2400" dirty="0"/>
              <a:t>，并且将其加入到集合</a:t>
            </a:r>
            <a:r>
              <a:rPr lang="en-US" altLang="zh-CN" sz="2400" dirty="0"/>
              <a:t>C</a:t>
            </a:r>
            <a:r>
              <a:rPr lang="zh-CN" altLang="en-US" sz="2400" dirty="0"/>
              <a:t>中。记</a:t>
            </a:r>
            <a:r>
              <a:rPr lang="en-US" altLang="zh-CN" sz="2400" dirty="0"/>
              <a:t>e</a:t>
            </a:r>
            <a:r>
              <a:rPr lang="zh-CN" altLang="en-US" sz="2400" dirty="0"/>
              <a:t>对应的邻接顶点为</a:t>
            </a:r>
            <a:r>
              <a:rPr lang="en-US" altLang="zh-CN" sz="2400" dirty="0"/>
              <a:t>v</a:t>
            </a:r>
            <a:r>
              <a:rPr lang="zh-CN" altLang="en-US" sz="2400" dirty="0"/>
              <a:t>（当</a:t>
            </a:r>
            <a:r>
              <a:rPr lang="en-US" altLang="zh-CN" sz="2400" dirty="0"/>
              <a:t>e</a:t>
            </a:r>
            <a:r>
              <a:rPr lang="zh-CN" altLang="en-US" sz="2400" dirty="0"/>
              <a:t>为自环时</a:t>
            </a:r>
            <a:r>
              <a:rPr lang="en-US" altLang="zh-CN" sz="2400" dirty="0"/>
              <a:t>u=v</a:t>
            </a:r>
            <a:r>
              <a:rPr lang="zh-CN" altLang="en-US" sz="2400" dirty="0"/>
              <a:t>），接下来再从</a:t>
            </a:r>
            <a:r>
              <a:rPr lang="en-US" altLang="zh-CN" sz="2400" dirty="0"/>
              <a:t>v</a:t>
            </a:r>
            <a:r>
              <a:rPr lang="zh-CN" altLang="en-US" sz="2400" dirty="0"/>
              <a:t>开始，重复上述操作。继续上述过程，直到无法找到一条不在</a:t>
            </a:r>
            <a:r>
              <a:rPr lang="en-US" altLang="zh-CN" sz="2400" dirty="0"/>
              <a:t>C</a:t>
            </a:r>
            <a:r>
              <a:rPr lang="zh-CN" altLang="en-US" sz="2400" dirty="0"/>
              <a:t>中的边为止。</a:t>
            </a:r>
            <a:endParaRPr lang="en-US" altLang="zh-CN" sz="2400" dirty="0"/>
          </a:p>
          <a:p>
            <a:r>
              <a:rPr lang="zh-CN" altLang="en-US" sz="2400" dirty="0"/>
              <a:t>按照加入顺序，</a:t>
            </a:r>
            <a:r>
              <a:rPr lang="en-US" altLang="zh-CN" sz="2400" dirty="0"/>
              <a:t> C</a:t>
            </a:r>
            <a:r>
              <a:rPr lang="zh-CN" altLang="en-US" sz="2400" dirty="0"/>
              <a:t>中的边将构成一个闭合链，也就是最终回到</a:t>
            </a:r>
            <a:r>
              <a:rPr lang="en-US" altLang="zh-CN" sz="2400" dirty="0"/>
              <a:t>u</a:t>
            </a:r>
            <a:r>
              <a:rPr lang="zh-CN" altLang="en-US" sz="2400" dirty="0"/>
              <a:t>。否则，记</a:t>
            </a:r>
            <a:r>
              <a:rPr lang="en-US" altLang="zh-CN" sz="2400" dirty="0"/>
              <a:t>C</a:t>
            </a:r>
            <a:r>
              <a:rPr lang="zh-CN" altLang="en-US" sz="2400" dirty="0"/>
              <a:t>中最后一条边</a:t>
            </a:r>
            <a:r>
              <a:rPr lang="en-US" altLang="zh-CN" sz="2400" dirty="0"/>
              <a:t>f</a:t>
            </a:r>
            <a:r>
              <a:rPr lang="zh-CN" altLang="en-US" sz="2400" dirty="0"/>
              <a:t>的终点为</a:t>
            </a:r>
            <a:r>
              <a:rPr lang="en-US" altLang="zh-CN" sz="2400" dirty="0"/>
              <a:t>w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w≠u</a:t>
            </a:r>
            <a:r>
              <a:rPr lang="zh-CN" altLang="en-US" sz="2400" dirty="0"/>
              <a:t>），则</a:t>
            </a:r>
            <a:r>
              <a:rPr lang="en-US" altLang="zh-CN" sz="2400" dirty="0"/>
              <a:t>w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zh-CN" altLang="en-US" sz="2400" dirty="0"/>
              <a:t>中关联的边数必为奇数</a:t>
            </a:r>
            <a:r>
              <a:rPr lang="zh-CN" altLang="en-US" sz="2400" dirty="0">
                <a:solidFill>
                  <a:srgbClr val="FF0000"/>
                </a:solidFill>
              </a:rPr>
              <a:t>（为什么？）</a:t>
            </a:r>
            <a:r>
              <a:rPr lang="zh-CN" altLang="en-US" sz="2400" dirty="0"/>
              <a:t>。但</a:t>
            </a:r>
            <a:r>
              <a:rPr lang="en-US" altLang="zh-CN" sz="2400" dirty="0"/>
              <a:t>w</a:t>
            </a:r>
            <a:r>
              <a:rPr lang="zh-CN" altLang="en-US" sz="2400" dirty="0"/>
              <a:t>的度是偶数，因此上述过程不应在</a:t>
            </a:r>
            <a:r>
              <a:rPr lang="en-US" altLang="zh-CN" sz="2400" dirty="0"/>
              <a:t>w</a:t>
            </a:r>
            <a:r>
              <a:rPr lang="zh-CN" altLang="en-US" sz="2400" dirty="0"/>
              <a:t>处终止，矛盾。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注：该引理的结论也适用于非连通图。</a:t>
            </a:r>
            <a:endParaRPr lang="en-US" altLang="zh-CN" sz="2000" dirty="0"/>
          </a:p>
        </p:txBody>
      </p:sp>
    </p:spTree>
  </p:cSld>
  <p:clrMapOvr>
    <a:masterClrMapping/>
  </p:clrMapOvr>
  <p:transition advTm="1479"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29301</TotalTime>
  <Words>4248</Words>
  <Application>Microsoft Office PowerPoint</Application>
  <PresentationFormat>全屏显示(4:3)</PresentationFormat>
  <Paragraphs>223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华文仿宋</vt:lpstr>
      <vt:lpstr>华文行楷</vt:lpstr>
      <vt:lpstr>华文中宋</vt:lpstr>
      <vt:lpstr>宋体</vt:lpstr>
      <vt:lpstr>Agency FB</vt:lpstr>
      <vt:lpstr>Times New Roman</vt:lpstr>
      <vt:lpstr>Wingdings</vt:lpstr>
      <vt:lpstr>Grid</vt:lpstr>
      <vt:lpstr>位图图像</vt:lpstr>
      <vt:lpstr>穿程问题</vt:lpstr>
      <vt:lpstr>主要内容</vt:lpstr>
      <vt:lpstr>哥尼斯堡七桥问题</vt:lpstr>
      <vt:lpstr>一笔画</vt:lpstr>
      <vt:lpstr>欧拉图</vt:lpstr>
      <vt:lpstr>更多的例子</vt:lpstr>
      <vt:lpstr>欧拉图：顶点的度</vt:lpstr>
      <vt:lpstr>定理</vt:lpstr>
      <vt:lpstr>引理</vt:lpstr>
      <vt:lpstr>定理</vt:lpstr>
      <vt:lpstr>定理</vt:lpstr>
      <vt:lpstr>定理</vt:lpstr>
      <vt:lpstr>欧拉路</vt:lpstr>
      <vt:lpstr>在有向图上的推广</vt:lpstr>
      <vt:lpstr>在有向图上的推广</vt:lpstr>
      <vt:lpstr>在有向图上的推广</vt:lpstr>
      <vt:lpstr>应用：格雷码</vt:lpstr>
      <vt:lpstr>应用：格雷码</vt:lpstr>
      <vt:lpstr>应用：格雷码</vt:lpstr>
      <vt:lpstr>应用：格雷码</vt:lpstr>
      <vt:lpstr>应用：格雷码</vt:lpstr>
      <vt:lpstr>格雷码的扩展—de Bruijn序列</vt:lpstr>
      <vt:lpstr>格雷码的扩展</vt:lpstr>
      <vt:lpstr>主要内容</vt:lpstr>
      <vt:lpstr>哈密顿图</vt:lpstr>
      <vt:lpstr>哈密顿路</vt:lpstr>
      <vt:lpstr>哈密尔顿图的判定</vt:lpstr>
      <vt:lpstr>无向图哈密顿链——必要条件</vt:lpstr>
      <vt:lpstr>无向图哈密顿链——充分条件</vt:lpstr>
      <vt:lpstr>无向图哈密顿链——充分条件</vt:lpstr>
      <vt:lpstr>无向图哈密顿圈——充分条件</vt:lpstr>
      <vt:lpstr>无向图哈密顿圈——充分条件</vt:lpstr>
      <vt:lpstr>彼德森图（Pertersen graph）</vt:lpstr>
      <vt:lpstr>应用：课程考试安排</vt:lpstr>
      <vt:lpstr>应用：联合国圆桌会议</vt:lpstr>
      <vt:lpstr>有向图哈密顿通路定理</vt:lpstr>
      <vt:lpstr>作业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彭 兴宇</cp:lastModifiedBy>
  <cp:revision>2838</cp:revision>
  <dcterms:created xsi:type="dcterms:W3CDTF">2004-03-10T10:42:25Z</dcterms:created>
  <dcterms:modified xsi:type="dcterms:W3CDTF">2022-12-15T05:33:39Z</dcterms:modified>
</cp:coreProperties>
</file>