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404" r:id="rId3"/>
    <p:sldId id="386" r:id="rId4"/>
    <p:sldId id="614" r:id="rId5"/>
    <p:sldId id="388" r:id="rId6"/>
    <p:sldId id="615" r:id="rId7"/>
    <p:sldId id="616" r:id="rId8"/>
    <p:sldId id="390" r:id="rId9"/>
    <p:sldId id="617" r:id="rId10"/>
    <p:sldId id="398" r:id="rId11"/>
    <p:sldId id="596" r:id="rId12"/>
    <p:sldId id="625" r:id="rId13"/>
    <p:sldId id="618" r:id="rId14"/>
    <p:sldId id="400" r:id="rId15"/>
    <p:sldId id="619" r:id="rId16"/>
    <p:sldId id="620" r:id="rId17"/>
    <p:sldId id="621" r:id="rId18"/>
    <p:sldId id="622" r:id="rId19"/>
    <p:sldId id="623" r:id="rId20"/>
    <p:sldId id="604" r:id="rId21"/>
    <p:sldId id="402" r:id="rId22"/>
    <p:sldId id="626" r:id="rId23"/>
    <p:sldId id="401" r:id="rId24"/>
    <p:sldId id="628" r:id="rId25"/>
    <p:sldId id="629" r:id="rId26"/>
    <p:sldId id="627" r:id="rId27"/>
    <p:sldId id="630" r:id="rId28"/>
    <p:sldId id="2204" r:id="rId29"/>
    <p:sldId id="384" r:id="rId30"/>
  </p:sldIdLst>
  <p:sldSz cx="9144000" cy="6858000" type="screen4x3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C0C0C"/>
    <a:srgbClr val="9B9B9B"/>
    <a:srgbClr val="FFFFFF"/>
    <a:srgbClr val="FF0000"/>
    <a:srgbClr val="009999"/>
    <a:srgbClr val="0099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9" autoAdjust="0"/>
    <p:restoredTop sz="92563" autoAdjust="0"/>
  </p:normalViewPr>
  <p:slideViewPr>
    <p:cSldViewPr snapToGrid="0">
      <p:cViewPr varScale="1">
        <p:scale>
          <a:sx n="72" d="100"/>
          <a:sy n="72" d="100"/>
        </p:scale>
        <p:origin x="5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64" y="-64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8BEC41AF-D0EF-42F8-AC31-F38F9F5848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C5939089-A91F-4C6A-AC0D-7CE35F2C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FBA6A812-A172-48A5-AEAB-830C249AF7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A0CE8940-6C1C-4188-A0FE-63E826C24B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E443C7-C76F-4927-8800-182C4F6208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D86BCB5-37EC-4713-8110-AA99C3A4C8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818E3AA-40D2-4F29-902C-753E57246C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720CC2D-C2A4-4FFA-9031-95A36A3839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14ECF0EF-03B3-4811-AB36-0416A26295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C5818984-755F-49AE-B646-DA86AB082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04633051-F2BE-458B-9BA5-D4243FBA3E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EB79E9-51AE-488B-B712-0CEEC275F3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1176CAB-776D-4B94-A499-03EEF8533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767C2B-6F3F-441A-9C80-B06F98ABAA18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BC7BA0D-B67F-4081-94D4-B6D5472FB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0252B8A-A8E9-428B-BDAD-FCFEC1EF5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gif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>
            <a:extLst>
              <a:ext uri="{FF2B5EF4-FFF2-40B4-BE49-F238E27FC236}">
                <a16:creationId xmlns:a16="http://schemas.microsoft.com/office/drawing/2014/main" id="{42706406-BE71-494E-A06F-003EB85D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A901DFDD-AB18-4657-BC04-1FA02102D38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位图图像" r:id="rId4" imgW="9161905" imgH="704948" progId="Paint.Picture">
                  <p:embed/>
                </p:oleObj>
              </mc:Choice>
              <mc:Fallback>
                <p:oleObj name="位图图像" r:id="rId4" imgW="9161905" imgH="704948" progId="Paint.Picture">
                  <p:embed/>
                  <p:pic>
                    <p:nvPicPr>
                      <p:cNvPr id="2051" name="Object 10">
                        <a:extLst>
                          <a:ext uri="{FF2B5EF4-FFF2-40B4-BE49-F238E27FC236}">
                            <a16:creationId xmlns:a16="http://schemas.microsoft.com/office/drawing/2014/main" id="{4AB24061-8763-4FB4-964A-772CE95E9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>
            <a:extLst>
              <a:ext uri="{FF2B5EF4-FFF2-40B4-BE49-F238E27FC236}">
                <a16:creationId xmlns:a16="http://schemas.microsoft.com/office/drawing/2014/main" id="{4F124E44-114F-465E-8E7A-B4E6871059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11" descr="earth3_112k">
            <a:extLst>
              <a:ext uri="{FF2B5EF4-FFF2-40B4-BE49-F238E27FC236}">
                <a16:creationId xmlns:a16="http://schemas.microsoft.com/office/drawing/2014/main" id="{28E8AFDD-A61D-4894-80A4-A80A91AC90C1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677651AB-3295-4530-86F1-01A5E105D4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新主楼－2">
            <a:extLst>
              <a:ext uri="{FF2B5EF4-FFF2-40B4-BE49-F238E27FC236}">
                <a16:creationId xmlns:a16="http://schemas.microsoft.com/office/drawing/2014/main" id="{0A999F20-6DA8-485D-A82D-F2894A38B9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DDD48A1-49D1-4B10-BEDF-741AE6D183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B17E295-F21D-4108-BC23-AA347D3F9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2F64A76-0B1D-4C8B-806F-E81A52A2E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FF1116B1-1117-46B8-98B7-0DC269E6DB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1176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F0DB97-BF7B-4423-8E2B-173976A9DC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61C0F1-B2B5-41BB-9873-04CF27E692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D9D81C8-CF1A-4B83-B65B-178A81FC78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10427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462500-D925-49A9-B27D-B85A1B5B3F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B2E3DD-9E80-4DA5-8721-128CA23313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02340960-9D62-4B25-8F10-1DEAB33162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91525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20262-661D-4BC6-9C1A-3BC13DF8A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313B5-C08E-48FC-AE03-E9686CEF6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4901EE4A-2185-4DB8-9151-02ECB8831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28215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fma\Desktop\beihang.jpg">
            <a:extLst>
              <a:ext uri="{FF2B5EF4-FFF2-40B4-BE49-F238E27FC236}">
                <a16:creationId xmlns:a16="http://schemas.microsoft.com/office/drawing/2014/main" id="{1E7CEE39-5F49-456B-A86E-340868669C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4775"/>
            <a:ext cx="8175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B7CA07-1E3A-4BB6-9734-FE80FEE489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5B9918-DBF3-4FFC-A2DA-9C27C16997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/>
            </a:lvl1pPr>
          </a:lstStyle>
          <a:p>
            <a:pPr>
              <a:defRPr/>
            </a:pPr>
            <a:fld id="{1804524F-7757-4C69-AADD-F50E81496C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87475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ECF7EA-2787-401B-B04A-8E3A52D6D2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26AF09-E5A8-42D5-BAD9-15A2423598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0B75D8A-D490-499B-83ED-B929DAAF89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44283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617F46-C70D-4EFE-949D-5D9177D406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047628-CBDE-4FB8-940D-315587618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0A264A6A-0822-46A2-AAC2-07B1F366A3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2454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2A7B6B-1BBD-44A0-B260-B59789DF58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AD77AB9-071F-4671-845F-20FE43398D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37936F5-30E3-4E00-A49E-6B7824C214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02990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CB4ADE3-809F-4126-A519-3434FDC6EA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21A23F-A07D-4306-903E-93CBF94A45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6C79AED-0A32-47CE-BEEC-AFDA8C5F2A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09428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821F3F6-10F3-4120-B369-BB3D3115B3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BAD1889-BAB0-47EA-976F-0355110086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974B4FC6-E081-4757-903F-EF322B728D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66803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0F708D-0111-463E-8952-6D27B8B083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A3CDA-5F8A-413B-ADCF-50C3D6F489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AD93C68A-6497-41F4-96E1-CF70EADF4C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77135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EFAA30-4A66-4A69-BFE0-944FCADE4D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EBDEAB-2923-4F66-923F-AAFEA246F6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4C1E11EA-8DB0-4ECD-8F58-199EE9271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9785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C99827-A52C-415C-8529-C07A092E0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195263"/>
            <a:ext cx="7446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FEF538-4059-4D46-B652-872A287EF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B4DB949-85B6-41C3-A5A6-EDB603CF69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71A8D6DB-6B46-4ACA-9CB6-4239F52F32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B61193FF-B0A5-4881-BA21-6E7E5EC601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FF12EB17-5E71-4866-8D10-456700765FC6}" type="slidenum">
              <a:rPr lang="zh-CN" altLang="en-US" sz="1600" smtClean="0">
                <a:solidFill>
                  <a:schemeClr val="bg1"/>
                </a:solidFill>
                <a:ea typeface="宋体" panose="02010600030101010101" pitchFamily="2" charset="-122"/>
              </a:rPr>
              <a:pPr algn="ctr" eaLnBrk="1" hangingPunct="1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27">
            <a:extLst>
              <a:ext uri="{FF2B5EF4-FFF2-40B4-BE49-F238E27FC236}">
                <a16:creationId xmlns:a16="http://schemas.microsoft.com/office/drawing/2014/main" id="{72FBEF61-77CC-40F7-92F8-EA2C800604D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80963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28">
            <a:extLst>
              <a:ext uri="{FF2B5EF4-FFF2-40B4-BE49-F238E27FC236}">
                <a16:creationId xmlns:a16="http://schemas.microsoft.com/office/drawing/2014/main" id="{AD3BA90E-F2F2-4BC2-A426-4D7E7B0EC2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33">
            <a:extLst>
              <a:ext uri="{FF2B5EF4-FFF2-40B4-BE49-F238E27FC236}">
                <a16:creationId xmlns:a16="http://schemas.microsoft.com/office/drawing/2014/main" id="{0C4F3123-194A-41C3-AC91-9E6A8338E2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71788" y="6411913"/>
            <a:ext cx="2678112" cy="457200"/>
          </a:xfrm>
          <a:prstGeom prst="rect">
            <a:avLst/>
          </a:prstGeom>
          <a:noFill/>
          <a:ln>
            <a:noFill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FE6D0F93-EBC4-4EC5-AC73-E70D159CD2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5394EACC-7DD6-4E31-B825-B6E0EBC01C06}" type="slidenum">
              <a:rPr lang="zh-CN" altLang="en-US" sz="2400" smtClean="0"/>
              <a:pPr algn="ctr" eaLnBrk="1" hangingPunct="1">
                <a:defRPr/>
              </a:pPr>
              <a:t>‹#›</a:t>
            </a:fld>
            <a:endParaRPr lang="en-US" altLang="zh-CN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50" r:id="rId2"/>
    <p:sldLayoutId id="2147485251" r:id="rId3"/>
    <p:sldLayoutId id="2147485252" r:id="rId4"/>
    <p:sldLayoutId id="2147485253" r:id="rId5"/>
    <p:sldLayoutId id="2147485254" r:id="rId6"/>
    <p:sldLayoutId id="2147485255" r:id="rId7"/>
    <p:sldLayoutId id="2147485256" r:id="rId8"/>
    <p:sldLayoutId id="2147485257" r:id="rId9"/>
    <p:sldLayoutId id="2147485258" r:id="rId10"/>
    <p:sldLayoutId id="2147485259" r:id="rId11"/>
    <p:sldLayoutId id="2147485260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760C25A-277F-4765-B0D3-42D4936174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4800"/>
              <a:t>匹配问题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57ADF9-CC59-4658-82E3-87FB3AFD7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5DA8A156-6F38-4B59-B084-F04DF079A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极（最）大匹配，完全匹配和完美匹配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8BDB3-9D03-4EB0-942D-328E5AB5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定义：</a:t>
            </a:r>
            <a:r>
              <a:rPr lang="zh-CN" altLang="zh-CN" sz="2400" dirty="0"/>
              <a:t>设</a:t>
            </a:r>
            <a:r>
              <a:rPr lang="en-US" altLang="zh-CN" sz="2400" dirty="0"/>
              <a:t>G=&lt;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E&gt;</a:t>
            </a:r>
            <a:r>
              <a:rPr lang="zh-CN" altLang="zh-CN" sz="2400" dirty="0"/>
              <a:t>是</a:t>
            </a:r>
            <a:r>
              <a:rPr lang="zh-CN" altLang="en-US" sz="2400" dirty="0"/>
              <a:t>二分</a:t>
            </a:r>
            <a:r>
              <a:rPr lang="zh-CN" altLang="zh-CN" sz="2400" dirty="0"/>
              <a:t>图，</a:t>
            </a:r>
            <a:r>
              <a:rPr lang="en-US" altLang="zh-CN" sz="2400" dirty="0"/>
              <a:t>M</a:t>
            </a:r>
            <a:r>
              <a:rPr lang="zh-CN" altLang="en-US" sz="2400" dirty="0"/>
              <a:t>是匹配，若再加任意边，那么</a:t>
            </a:r>
            <a:r>
              <a:rPr lang="en-US" altLang="zh-CN" sz="2400" dirty="0"/>
              <a:t>M</a:t>
            </a:r>
            <a:r>
              <a:rPr lang="zh-CN" altLang="en-US" sz="2400" dirty="0"/>
              <a:t>不是匹配，则</a:t>
            </a:r>
            <a:r>
              <a:rPr lang="en-US" altLang="zh-CN" sz="2400" dirty="0"/>
              <a:t>M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极大匹配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定义：设</a:t>
            </a:r>
            <a:r>
              <a:rPr lang="en-US" altLang="zh-CN" sz="2400" dirty="0"/>
              <a:t>G=&lt;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E&gt;</a:t>
            </a:r>
            <a:r>
              <a:rPr lang="zh-CN" altLang="zh-CN" sz="2400" dirty="0"/>
              <a:t>是</a:t>
            </a:r>
            <a:r>
              <a:rPr lang="zh-CN" altLang="en-US" sz="2400" dirty="0"/>
              <a:t>二分</a:t>
            </a:r>
            <a:r>
              <a:rPr lang="zh-CN" altLang="zh-CN" sz="2400" dirty="0"/>
              <a:t>图，</a:t>
            </a:r>
            <a:r>
              <a:rPr lang="zh-CN" altLang="en-US" sz="2400" dirty="0"/>
              <a:t>并且</a:t>
            </a:r>
            <a:r>
              <a:rPr lang="en-US" altLang="zh-CN" sz="2400" dirty="0"/>
              <a:t>M</a:t>
            </a:r>
            <a:r>
              <a:rPr lang="zh-CN" altLang="en-US" sz="2400" dirty="0"/>
              <a:t>在所有匹配中是边数最多的，则称</a:t>
            </a:r>
            <a:r>
              <a:rPr lang="en-US" altLang="zh-CN" sz="2400" dirty="0"/>
              <a:t>M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最大匹配（</a:t>
            </a:r>
            <a:r>
              <a:rPr lang="en-US" altLang="zh-CN" sz="2400" dirty="0">
                <a:solidFill>
                  <a:schemeClr val="accent2"/>
                </a:solidFill>
              </a:rPr>
              <a:t>maximum match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定义：设</a:t>
            </a:r>
            <a:r>
              <a:rPr lang="en-US" altLang="zh-CN" sz="2400" dirty="0"/>
              <a:t>G=&lt;V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E&gt;</a:t>
            </a:r>
            <a:r>
              <a:rPr lang="zh-CN" altLang="zh-CN" sz="2400" dirty="0"/>
              <a:t>是</a:t>
            </a:r>
            <a:r>
              <a:rPr lang="zh-CN" altLang="en-US" sz="2400" dirty="0"/>
              <a:t>二分</a:t>
            </a:r>
            <a:r>
              <a:rPr lang="zh-CN" altLang="zh-CN" sz="2400" dirty="0"/>
              <a:t>图，</a:t>
            </a:r>
            <a:r>
              <a:rPr lang="en-US" altLang="zh-CN" sz="2400" dirty="0"/>
              <a:t>|V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|</a:t>
            </a:r>
            <a:r>
              <a:rPr lang="zh-CN" altLang="zh-CN" sz="2400" dirty="0"/>
              <a:t>≤</a:t>
            </a:r>
            <a:r>
              <a:rPr lang="en-US" altLang="zh-CN" sz="2400" dirty="0"/>
              <a:t>|V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|</a:t>
            </a:r>
            <a:r>
              <a:rPr lang="zh-CN" altLang="en-US" sz="2400" dirty="0"/>
              <a:t>，</a:t>
            </a:r>
            <a:r>
              <a:rPr lang="en-US" altLang="zh-CN" sz="2400" dirty="0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G</a:t>
            </a:r>
            <a:r>
              <a:rPr lang="zh-CN" altLang="en-US" sz="2400" dirty="0"/>
              <a:t>中一个最大匹配，并且</a:t>
            </a:r>
            <a:r>
              <a:rPr lang="en-US" altLang="zh-CN" sz="2400" dirty="0"/>
              <a:t>|M|= min{|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|, {|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|} </a:t>
            </a:r>
            <a:r>
              <a:rPr lang="zh-CN" altLang="en-US" sz="2400" dirty="0"/>
              <a:t>，则称</a:t>
            </a:r>
            <a:r>
              <a:rPr lang="en-US" altLang="zh-CN" sz="2400" dirty="0"/>
              <a:t>M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accent2"/>
                </a:solidFill>
              </a:rPr>
              <a:t>从</a:t>
            </a:r>
            <a:r>
              <a:rPr lang="en-US" altLang="zh-CN" sz="2400" dirty="0">
                <a:solidFill>
                  <a:schemeClr val="accent2"/>
                </a:solidFill>
              </a:rPr>
              <a:t>V1</a:t>
            </a:r>
            <a:r>
              <a:rPr lang="zh-CN" altLang="en-US" sz="2400" dirty="0">
                <a:solidFill>
                  <a:schemeClr val="accent2"/>
                </a:solidFill>
              </a:rPr>
              <a:t>到</a:t>
            </a:r>
            <a:r>
              <a:rPr lang="en-US" altLang="zh-CN" sz="2400" dirty="0">
                <a:solidFill>
                  <a:schemeClr val="accent2"/>
                </a:solidFill>
              </a:rPr>
              <a:t>V2</a:t>
            </a:r>
            <a:r>
              <a:rPr lang="zh-CN" altLang="en-US" sz="2400" dirty="0">
                <a:solidFill>
                  <a:schemeClr val="accent2"/>
                </a:solidFill>
              </a:rPr>
              <a:t>的匹配</a:t>
            </a:r>
            <a:r>
              <a:rPr lang="zh-CN" altLang="en-US" sz="2400" dirty="0"/>
              <a:t>，该匹配又称</a:t>
            </a:r>
            <a:r>
              <a:rPr lang="zh-CN" altLang="en-US" sz="2400" dirty="0">
                <a:solidFill>
                  <a:schemeClr val="accent2"/>
                </a:solidFill>
              </a:rPr>
              <a:t>完全匹配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</a:rPr>
              <a:t>完备匹配，</a:t>
            </a:r>
            <a:r>
              <a:rPr lang="en-US" altLang="zh-CN" sz="2400" dirty="0">
                <a:solidFill>
                  <a:schemeClr val="accent2"/>
                </a:solidFill>
              </a:rPr>
              <a:t>complete match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zh-CN" sz="2400" dirty="0"/>
              <a:t>定义：设</a:t>
            </a:r>
            <a:r>
              <a:rPr lang="en-US" altLang="zh-CN" sz="2400" dirty="0"/>
              <a:t>G=&lt;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E&gt;</a:t>
            </a:r>
            <a:r>
              <a:rPr lang="zh-CN" altLang="zh-CN" sz="2400" dirty="0"/>
              <a:t>是</a:t>
            </a:r>
            <a:r>
              <a:rPr lang="zh-CN" altLang="en-US" sz="2400" dirty="0"/>
              <a:t>二分</a:t>
            </a:r>
            <a:r>
              <a:rPr lang="zh-CN" altLang="zh-CN" sz="2400" dirty="0"/>
              <a:t>图，</a:t>
            </a:r>
            <a:r>
              <a:rPr lang="en-US" altLang="zh-CN" sz="2400" dirty="0"/>
              <a:t> M</a:t>
            </a:r>
            <a:r>
              <a:rPr lang="zh-CN" altLang="en-US" sz="2400" dirty="0"/>
              <a:t>为</a:t>
            </a:r>
            <a:r>
              <a:rPr lang="en-US" altLang="zh-CN" sz="2400" dirty="0"/>
              <a:t>G</a:t>
            </a:r>
            <a:r>
              <a:rPr lang="zh-CN" altLang="en-US" sz="2400" dirty="0"/>
              <a:t>中一个完备匹配，并且</a:t>
            </a:r>
            <a:r>
              <a:rPr lang="en-US" altLang="zh-CN" sz="2400" dirty="0"/>
              <a:t>|V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|= |V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| </a:t>
            </a:r>
            <a:r>
              <a:rPr lang="zh-CN" altLang="en-US" sz="2400" dirty="0"/>
              <a:t>，则称</a:t>
            </a:r>
            <a:r>
              <a:rPr lang="en-US" altLang="zh-CN" sz="2400" dirty="0"/>
              <a:t>M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accent2"/>
                </a:solidFill>
              </a:rPr>
              <a:t>完美匹配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匹配总结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200" dirty="0">
                <a:cs typeface="+mn-cs"/>
              </a:rPr>
              <a:t>匹配</a:t>
            </a:r>
            <a:r>
              <a:rPr lang="en-US" altLang="zh-CN" sz="2200" dirty="0">
                <a:cs typeface="+mn-cs"/>
              </a:rPr>
              <a:t>M</a:t>
            </a:r>
            <a:r>
              <a:rPr lang="zh-CN" altLang="en-US" sz="2200" dirty="0">
                <a:cs typeface="+mn-cs"/>
              </a:rPr>
              <a:t>有最多匹配边，是</a:t>
            </a:r>
            <a:r>
              <a:rPr lang="zh-CN" altLang="en-US" sz="2200" dirty="0"/>
              <a:t>最大匹配</a:t>
            </a:r>
            <a:endParaRPr lang="en-US" altLang="zh-CN" sz="2200" dirty="0">
              <a:cs typeface="+mn-cs"/>
            </a:endParaRPr>
          </a:p>
          <a:p>
            <a:pPr lvl="1">
              <a:defRPr/>
            </a:pPr>
            <a:r>
              <a:rPr lang="zh-CN" altLang="en-US" sz="2200" dirty="0">
                <a:cs typeface="+mn-cs"/>
              </a:rPr>
              <a:t>匹配</a:t>
            </a:r>
            <a:r>
              <a:rPr lang="en-US" altLang="zh-CN" sz="2200" dirty="0">
                <a:cs typeface="+mn-cs"/>
              </a:rPr>
              <a:t>M</a:t>
            </a:r>
            <a:r>
              <a:rPr lang="zh-CN" altLang="en-US" sz="2200" dirty="0">
                <a:cs typeface="+mn-cs"/>
              </a:rPr>
              <a:t>最大并且</a:t>
            </a:r>
            <a:r>
              <a:rPr lang="en-US" altLang="zh-CN" sz="2200" dirty="0">
                <a:cs typeface="+mn-cs"/>
              </a:rPr>
              <a:t>|M|=</a:t>
            </a:r>
            <a:r>
              <a:rPr lang="en-US" altLang="zh-CN" sz="2000" dirty="0"/>
              <a:t> |V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|</a:t>
            </a:r>
            <a:r>
              <a:rPr lang="zh-CN" altLang="en-US" sz="2000" dirty="0"/>
              <a:t>，</a:t>
            </a:r>
            <a:r>
              <a:rPr lang="zh-CN" altLang="en-US" sz="2200" dirty="0">
                <a:cs typeface="+mn-cs"/>
              </a:rPr>
              <a:t>是完备匹配</a:t>
            </a:r>
            <a:endParaRPr lang="en-US" altLang="zh-CN" sz="2200" dirty="0">
              <a:cs typeface="+mn-cs"/>
            </a:endParaRPr>
          </a:p>
          <a:p>
            <a:pPr lvl="1">
              <a:defRPr/>
            </a:pPr>
            <a:r>
              <a:rPr lang="zh-CN" altLang="en-US" sz="2200" dirty="0"/>
              <a:t>匹配</a:t>
            </a:r>
            <a:r>
              <a:rPr lang="en-US" altLang="zh-CN" sz="2200" dirty="0"/>
              <a:t>M</a:t>
            </a:r>
            <a:r>
              <a:rPr lang="zh-CN" altLang="en-US" sz="2200" dirty="0"/>
              <a:t>最大并且</a:t>
            </a:r>
            <a:r>
              <a:rPr lang="en-US" altLang="zh-CN" sz="2200" dirty="0"/>
              <a:t>|M|=</a:t>
            </a:r>
            <a:r>
              <a:rPr lang="en-US" altLang="zh-CN" sz="2000" dirty="0"/>
              <a:t> </a:t>
            </a:r>
            <a:r>
              <a:rPr lang="en-US" altLang="zh-CN" sz="2200" dirty="0"/>
              <a:t>|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 </a:t>
            </a:r>
            <a:r>
              <a:rPr lang="en-US" altLang="zh-CN" sz="2200" dirty="0"/>
              <a:t>=</a:t>
            </a:r>
            <a:r>
              <a:rPr lang="en-US" altLang="zh-CN" sz="2000" dirty="0"/>
              <a:t> |V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|</a:t>
            </a:r>
            <a:r>
              <a:rPr lang="zh-CN" altLang="en-US" sz="2000" dirty="0"/>
              <a:t>，</a:t>
            </a:r>
            <a:r>
              <a:rPr lang="zh-CN" altLang="en-US" sz="2200" dirty="0"/>
              <a:t>是完美匹配</a:t>
            </a:r>
            <a:endParaRPr lang="en-US" altLang="zh-CN" sz="2200" dirty="0"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20FA2B1-2335-4B61-92D1-54A719C73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极（最）大匹配，完备匹配和完美匹配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065B3678-AB60-471F-9E82-DE3DB8836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极大匹配与最大匹配：</a:t>
            </a:r>
            <a:endParaRPr lang="en-US" altLang="zh-CN" dirty="0"/>
          </a:p>
          <a:p>
            <a:pPr lvl="1"/>
            <a:r>
              <a:rPr lang="zh-CN" altLang="en-US" dirty="0"/>
              <a:t>极大匹配：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b="0" dirty="0"/>
              <a:t> </a:t>
            </a:r>
            <a:r>
              <a:rPr lang="zh-CN" altLang="en-US" dirty="0"/>
              <a:t>最大匹配显然都是极大匹配，但极大匹配不一定是最大匹配。以下均为最大匹配：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8676" name="Picture 2" descr="http://upload.wikimedia.org/wikipedia/commons/thumb/e/e1/Maximal-matching.svg/300px-Maximal-matching.svg.png">
            <a:extLst>
              <a:ext uri="{FF2B5EF4-FFF2-40B4-BE49-F238E27FC236}">
                <a16:creationId xmlns:a16="http://schemas.microsoft.com/office/drawing/2014/main" id="{BC32E761-7EA1-4FFB-A541-7A990D10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112963"/>
            <a:ext cx="653415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http://upload.wikimedia.org/wikipedia/commons/thumb/9/98/Maximum-matching-labels.svg/300px-Maximum-matching-labels.svg.png">
            <a:extLst>
              <a:ext uri="{FF2B5EF4-FFF2-40B4-BE49-F238E27FC236}">
                <a16:creationId xmlns:a16="http://schemas.microsoft.com/office/drawing/2014/main" id="{A0821698-0B6A-42DD-AA60-CED07C086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940300"/>
            <a:ext cx="617061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6557CEE-4CA8-4A0C-8322-A25533176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881A39F4-5BEB-48E8-8F5E-86DB724C7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二分图与匹配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最大匹配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完备匹配</a:t>
            </a:r>
          </a:p>
        </p:txBody>
      </p:sp>
    </p:spTree>
    <p:extLst>
      <p:ext uri="{BB962C8B-B14F-4D97-AF65-F5344CB8AC3E}">
        <p14:creationId xmlns:p14="http://schemas.microsoft.com/office/powerpoint/2010/main" val="1836203304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CA63DCB-BDA3-49F4-99AE-06A2BDAC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交错链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BC0C91C-0B16-4785-9B23-8A86B6561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4" y="946150"/>
            <a:ext cx="8699995" cy="5538540"/>
          </a:xfrm>
        </p:spPr>
        <p:txBody>
          <a:bodyPr/>
          <a:lstStyle/>
          <a:p>
            <a:r>
              <a:rPr lang="zh-CN" altLang="en-US" sz="2400" dirty="0"/>
              <a:t>定义（交替路径）：设</a:t>
            </a:r>
            <a:r>
              <a:rPr lang="en-US" altLang="zh-CN" sz="2400" dirty="0"/>
              <a:t>M</a:t>
            </a:r>
            <a:r>
              <a:rPr lang="zh-CN" altLang="en-US" sz="2400" dirty="0"/>
              <a:t>是二分图</a:t>
            </a:r>
            <a:r>
              <a:rPr lang="en-US" altLang="zh-CN" sz="2400" dirty="0"/>
              <a:t>G</a:t>
            </a:r>
            <a:r>
              <a:rPr lang="zh-CN" altLang="en-US" sz="2400" dirty="0"/>
              <a:t>中的一个匹配，如果</a:t>
            </a:r>
            <a:r>
              <a:rPr lang="en-US" altLang="zh-CN" sz="2400" dirty="0"/>
              <a:t>G</a:t>
            </a:r>
            <a:r>
              <a:rPr lang="zh-CN" altLang="en-US" sz="2400" dirty="0"/>
              <a:t>中有这样一条基本链，使得链中任何相邻的边中恰有一条属于</a:t>
            </a:r>
            <a:r>
              <a:rPr lang="en-US" altLang="zh-CN" sz="2400" dirty="0"/>
              <a:t>M</a:t>
            </a:r>
            <a:r>
              <a:rPr lang="zh-CN" altLang="en-US" sz="2400" dirty="0"/>
              <a:t>，则称这样的基本链为关于</a:t>
            </a:r>
            <a:r>
              <a:rPr lang="en-US" altLang="zh-CN" sz="2400" dirty="0"/>
              <a:t>M</a:t>
            </a:r>
            <a:r>
              <a:rPr lang="zh-CN" altLang="en-US" sz="2400" dirty="0"/>
              <a:t>的交错链。</a:t>
            </a:r>
            <a:endParaRPr lang="en-US" altLang="zh-CN" sz="2400" dirty="0"/>
          </a:p>
          <a:p>
            <a:pPr lvl="1"/>
            <a:r>
              <a:rPr lang="zh-CN" altLang="en-US" sz="2200" dirty="0"/>
              <a:t>链中的边，“属于</a:t>
            </a:r>
            <a:r>
              <a:rPr lang="en-US" altLang="zh-CN" sz="2200" dirty="0"/>
              <a:t>M</a:t>
            </a:r>
            <a:r>
              <a:rPr lang="zh-CN" altLang="en-US" sz="2200" dirty="0"/>
              <a:t>”和“不属于</a:t>
            </a:r>
            <a:r>
              <a:rPr lang="en-US" altLang="zh-CN" sz="2200" dirty="0"/>
              <a:t>M</a:t>
            </a:r>
            <a:r>
              <a:rPr lang="zh-CN" altLang="en-US" sz="2200" dirty="0"/>
              <a:t>”是交替出现的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018EBF-0DA2-4E39-B099-D81D94FC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1" y="3050501"/>
            <a:ext cx="7743039" cy="30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7405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CA63DCB-BDA3-49F4-99AE-06A2BDAC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可扩充链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BC0C91C-0B16-4785-9B23-8A86B6561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4" y="946150"/>
            <a:ext cx="8699995" cy="5538540"/>
          </a:xfrm>
        </p:spPr>
        <p:txBody>
          <a:bodyPr/>
          <a:lstStyle/>
          <a:p>
            <a:r>
              <a:rPr lang="zh-CN" altLang="en-US" sz="2400" dirty="0"/>
              <a:t>定义（可扩充链）：如果某个交错链的两个端点是非饱和顶点，则称该交错链为可扩充链。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19432E-6468-43F0-B257-CDD6E0CC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5" y="1690763"/>
            <a:ext cx="7977930" cy="497197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CA63DCB-BDA3-49F4-99AE-06A2BDAC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可扩充链的特点与调整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BC0C91C-0B16-4785-9B23-8A86B6561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4" y="946150"/>
            <a:ext cx="8699995" cy="5538540"/>
          </a:xfrm>
        </p:spPr>
        <p:txBody>
          <a:bodyPr/>
          <a:lstStyle/>
          <a:p>
            <a:r>
              <a:rPr lang="zh-CN" altLang="en-US" sz="2400" dirty="0"/>
              <a:t>可扩充链的特点</a:t>
            </a:r>
            <a:endParaRPr lang="en-US" altLang="zh-CN" sz="2400" dirty="0"/>
          </a:p>
          <a:p>
            <a:pPr lvl="1"/>
            <a:r>
              <a:rPr lang="zh-CN" altLang="en-US" sz="2200" dirty="0"/>
              <a:t>可扩充链的长度一定是奇数</a:t>
            </a:r>
            <a:endParaRPr lang="en-US" altLang="zh-CN" sz="2200" dirty="0"/>
          </a:p>
          <a:p>
            <a:pPr lvl="1"/>
            <a:r>
              <a:rPr lang="zh-CN" altLang="en-US" sz="2200" dirty="0"/>
              <a:t>可扩充链中不属于</a:t>
            </a:r>
            <a:r>
              <a:rPr lang="en-US" altLang="zh-CN" sz="2200" dirty="0"/>
              <a:t>M</a:t>
            </a:r>
            <a:r>
              <a:rPr lang="zh-CN" altLang="en-US" sz="2200" dirty="0"/>
              <a:t>的边一定比属于</a:t>
            </a:r>
            <a:r>
              <a:rPr lang="en-US" altLang="zh-CN" sz="2200" dirty="0"/>
              <a:t>M</a:t>
            </a:r>
            <a:r>
              <a:rPr lang="zh-CN" altLang="en-US" sz="2200" dirty="0"/>
              <a:t>的边多</a:t>
            </a:r>
            <a:r>
              <a:rPr lang="en-US" altLang="zh-CN" sz="2200" dirty="0"/>
              <a:t>1</a:t>
            </a:r>
          </a:p>
          <a:p>
            <a:pPr lvl="1"/>
            <a:r>
              <a:rPr lang="zh-CN" altLang="en-US" sz="2200" dirty="0"/>
              <a:t>可扩充链的两个端点中必然一个属于</a:t>
            </a:r>
            <a:r>
              <a:rPr lang="en-US" altLang="zh-CN" sz="2200" dirty="0"/>
              <a:t>X</a:t>
            </a:r>
            <a:r>
              <a:rPr lang="zh-CN" altLang="en-US" sz="2200" dirty="0"/>
              <a:t>，一个属于</a:t>
            </a:r>
            <a:r>
              <a:rPr lang="en-US" altLang="zh-CN" sz="2200" dirty="0"/>
              <a:t>Y</a:t>
            </a:r>
            <a:endParaRPr lang="zh-CN" altLang="en-US" sz="2200" dirty="0"/>
          </a:p>
          <a:p>
            <a:endParaRPr lang="en-US" altLang="zh-CN" sz="1800" dirty="0"/>
          </a:p>
          <a:p>
            <a:r>
              <a:rPr lang="zh-CN" altLang="en-US" sz="2400" dirty="0"/>
              <a:t>可扩充链的调整：对于可扩充链，调整匹配关系如下</a:t>
            </a:r>
            <a:endParaRPr lang="en-US" altLang="zh-CN" sz="2400" dirty="0"/>
          </a:p>
          <a:p>
            <a:pPr lvl="1"/>
            <a:r>
              <a:rPr lang="zh-CN" altLang="en-US" sz="2000" dirty="0"/>
              <a:t>将链上原来属于</a:t>
            </a:r>
            <a:r>
              <a:rPr lang="en-US" altLang="zh-CN" sz="2000" dirty="0"/>
              <a:t>M</a:t>
            </a:r>
            <a:r>
              <a:rPr lang="zh-CN" altLang="en-US" sz="2000" dirty="0"/>
              <a:t>的边从</a:t>
            </a:r>
            <a:r>
              <a:rPr lang="en-US" altLang="zh-CN" sz="2000" dirty="0"/>
              <a:t>M</a:t>
            </a:r>
            <a:r>
              <a:rPr lang="zh-CN" altLang="en-US" sz="2000" dirty="0"/>
              <a:t>中删去</a:t>
            </a:r>
            <a:endParaRPr lang="en-US" altLang="zh-CN" sz="2000" dirty="0"/>
          </a:p>
          <a:p>
            <a:pPr lvl="1"/>
            <a:r>
              <a:rPr lang="zh-CN" altLang="en-US" sz="2000" dirty="0"/>
              <a:t>再加上原来不属于</a:t>
            </a:r>
            <a:r>
              <a:rPr lang="en-US" altLang="zh-CN" sz="2000" dirty="0"/>
              <a:t>M</a:t>
            </a:r>
            <a:r>
              <a:rPr lang="zh-CN" altLang="en-US" sz="2000" dirty="0"/>
              <a:t>的边</a:t>
            </a:r>
            <a:endParaRPr lang="en-US" altLang="zh-CN" sz="2000" dirty="0"/>
          </a:p>
          <a:p>
            <a:r>
              <a:rPr lang="zh-CN" altLang="en-US" sz="2400" dirty="0"/>
              <a:t>这样，仍然得到一个匹配，而且比原匹配多</a:t>
            </a:r>
            <a:r>
              <a:rPr lang="en-US" altLang="zh-CN" sz="2400" dirty="0"/>
              <a:t>1</a:t>
            </a:r>
            <a:r>
              <a:rPr lang="zh-CN" altLang="en-US" sz="2400" dirty="0"/>
              <a:t>条边</a:t>
            </a:r>
            <a:endParaRPr lang="en-US" altLang="zh-CN" sz="2400" dirty="0"/>
          </a:p>
          <a:p>
            <a:endParaRPr lang="en-US" altLang="zh-CN" sz="1600" dirty="0"/>
          </a:p>
          <a:p>
            <a:r>
              <a:rPr lang="zh-CN" altLang="en-US" sz="2400" dirty="0"/>
              <a:t>从任意的匹配开始，可以通过上述方法增加匹配的边数，直到得到一个最大匹配为止</a:t>
            </a:r>
            <a:endParaRPr lang="en-US" altLang="zh-CN" sz="2400" dirty="0"/>
          </a:p>
          <a:p>
            <a:pPr lvl="1"/>
            <a:r>
              <a:rPr lang="zh-CN" altLang="en-US" sz="2200" dirty="0"/>
              <a:t>找到一条可扩充链</a:t>
            </a:r>
            <a:endParaRPr lang="en-US" altLang="zh-CN" sz="2200" dirty="0"/>
          </a:p>
          <a:p>
            <a:pPr lvl="1"/>
            <a:r>
              <a:rPr lang="zh-CN" altLang="en-US" sz="2200" dirty="0"/>
              <a:t>调整扩充链上的边</a:t>
            </a:r>
          </a:p>
        </p:txBody>
      </p:sp>
    </p:spTree>
    <p:extLst>
      <p:ext uri="{BB962C8B-B14F-4D97-AF65-F5344CB8AC3E}">
        <p14:creationId xmlns:p14="http://schemas.microsoft.com/office/powerpoint/2010/main" val="85389090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CA63DCB-BDA3-49F4-99AE-06A2BDAC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最大匹配的充要条件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BC0C91C-0B16-4785-9B23-8A86B6561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4" y="946150"/>
            <a:ext cx="8699995" cy="5538540"/>
          </a:xfrm>
        </p:spPr>
        <p:txBody>
          <a:bodyPr/>
          <a:lstStyle/>
          <a:p>
            <a:r>
              <a:rPr lang="zh-CN" altLang="en-US" sz="2400" dirty="0"/>
              <a:t>定理：</a:t>
            </a:r>
            <a:r>
              <a:rPr lang="en-US" altLang="zh-CN" sz="2400" dirty="0"/>
              <a:t>M</a:t>
            </a:r>
            <a:r>
              <a:rPr lang="zh-CN" altLang="en-US" sz="2400" dirty="0"/>
              <a:t>是二分图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的一个最大匹配，当且仅当</a:t>
            </a:r>
            <a:r>
              <a:rPr lang="en-US" altLang="zh-CN" sz="2400" dirty="0"/>
              <a:t>G</a:t>
            </a:r>
            <a:r>
              <a:rPr lang="zh-CN" altLang="en-US" sz="2400" dirty="0"/>
              <a:t>中不存在关于</a:t>
            </a:r>
            <a:r>
              <a:rPr lang="en-US" altLang="zh-CN" sz="2400" dirty="0"/>
              <a:t>M</a:t>
            </a:r>
            <a:r>
              <a:rPr lang="zh-CN" altLang="en-US" sz="2400" dirty="0"/>
              <a:t>的可扩充链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M</a:t>
            </a:r>
            <a:r>
              <a:rPr lang="zh-CN" altLang="en-US" sz="2400" dirty="0"/>
              <a:t>是最大匹配，用反证法证明</a:t>
            </a:r>
            <a:r>
              <a:rPr lang="en-US" altLang="zh-CN" sz="2400" dirty="0"/>
              <a:t>G</a:t>
            </a:r>
            <a:r>
              <a:rPr lang="zh-CN" altLang="en-US" sz="2400" dirty="0"/>
              <a:t>中不存在关于</a:t>
            </a:r>
            <a:r>
              <a:rPr lang="en-US" altLang="zh-CN" sz="2400" dirty="0"/>
              <a:t>M</a:t>
            </a:r>
            <a:r>
              <a:rPr lang="zh-CN" altLang="en-US" sz="2400" dirty="0"/>
              <a:t>的可扩充链。假设存在一条可扩充链</a:t>
            </a:r>
            <a:r>
              <a:rPr lang="en-US" altLang="zh-CN" sz="2400" dirty="0"/>
              <a:t>P = u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...u</a:t>
            </a:r>
            <a:r>
              <a:rPr lang="en-US" altLang="zh-CN" sz="2400" baseline="-25000" dirty="0"/>
              <a:t>2k+1</a:t>
            </a:r>
            <a:r>
              <a:rPr lang="zh-CN" altLang="en-US" sz="2400" dirty="0"/>
              <a:t>，链的长度为奇数</a:t>
            </a:r>
            <a:r>
              <a:rPr lang="en-US" altLang="zh-CN" sz="2400" dirty="0"/>
              <a:t>2k+1</a:t>
            </a:r>
            <a:r>
              <a:rPr lang="zh-CN" altLang="en-US" sz="2400" dirty="0"/>
              <a:t>，其中边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...</a:t>
            </a:r>
            <a:r>
              <a:rPr lang="zh-CN" altLang="en-US" sz="2400" dirty="0"/>
              <a:t>、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2k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2k+1</a:t>
            </a:r>
            <a:r>
              <a:rPr lang="zh-CN" altLang="en-US" sz="2400" dirty="0"/>
              <a:t>均不属于</a:t>
            </a:r>
            <a:r>
              <a:rPr lang="en-US" altLang="zh-CN" sz="2400" dirty="0"/>
              <a:t>M</a:t>
            </a:r>
            <a:r>
              <a:rPr lang="zh-CN" altLang="en-US" sz="2400" dirty="0"/>
              <a:t>，而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...</a:t>
            </a:r>
            <a:r>
              <a:rPr lang="zh-CN" altLang="en-US" sz="2400" dirty="0"/>
              <a:t>、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2k-1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2k</a:t>
            </a:r>
            <a:r>
              <a:rPr lang="zh-CN" altLang="en-US" sz="2400" dirty="0"/>
              <a:t>均为</a:t>
            </a:r>
            <a:r>
              <a:rPr lang="en-US" altLang="zh-CN" sz="2400" dirty="0"/>
              <a:t>M</a:t>
            </a:r>
            <a:r>
              <a:rPr lang="zh-CN" altLang="en-US" sz="2400" dirty="0"/>
              <a:t>中的边。</a:t>
            </a:r>
            <a:endParaRPr lang="en-US" altLang="zh-CN" sz="2400" dirty="0"/>
          </a:p>
          <a:p>
            <a:r>
              <a:rPr lang="zh-CN" altLang="en-US" sz="2400" dirty="0"/>
              <a:t>接下来，从</a:t>
            </a:r>
            <a:r>
              <a:rPr lang="en-US" altLang="zh-CN" sz="2400" dirty="0"/>
              <a:t>M</a:t>
            </a:r>
            <a:r>
              <a:rPr lang="zh-CN" altLang="en-US" sz="2400" dirty="0"/>
              <a:t>中删去</a:t>
            </a:r>
            <a:r>
              <a:rPr lang="en-US" altLang="zh-CN" sz="2400" dirty="0"/>
              <a:t>P</a:t>
            </a:r>
            <a:r>
              <a:rPr lang="zh-CN" altLang="en-US" sz="2400" dirty="0"/>
              <a:t>中的</a:t>
            </a:r>
            <a:r>
              <a:rPr lang="en-US" altLang="zh-CN" sz="2400" dirty="0"/>
              <a:t>M</a:t>
            </a:r>
            <a:r>
              <a:rPr lang="zh-CN" altLang="en-US" sz="2400" dirty="0"/>
              <a:t>边，增加非</a:t>
            </a:r>
            <a:r>
              <a:rPr lang="en-US" altLang="zh-CN" sz="2400" dirty="0"/>
              <a:t>M</a:t>
            </a:r>
            <a:r>
              <a:rPr lang="zh-CN" altLang="en-US" sz="2400" dirty="0"/>
              <a:t>边。容易看到，这样将构成一个新的匹配，而且比</a:t>
            </a:r>
            <a:r>
              <a:rPr lang="en-US" altLang="zh-CN" sz="2400" dirty="0"/>
              <a:t>M</a:t>
            </a:r>
            <a:r>
              <a:rPr lang="zh-CN" altLang="en-US" sz="2400" dirty="0"/>
              <a:t>的边数多</a:t>
            </a:r>
            <a:r>
              <a:rPr lang="en-US" altLang="zh-CN" sz="2400" dirty="0"/>
              <a:t>1</a:t>
            </a:r>
            <a:r>
              <a:rPr lang="zh-CN" altLang="en-US" sz="2400" dirty="0"/>
              <a:t>。这与</a:t>
            </a:r>
            <a:r>
              <a:rPr lang="en-US" altLang="zh-CN" sz="2400" dirty="0"/>
              <a:t>M</a:t>
            </a:r>
            <a:r>
              <a:rPr lang="zh-CN" altLang="en-US" sz="2400" dirty="0"/>
              <a:t>的最大性矛盾。</a:t>
            </a:r>
            <a:endParaRPr lang="en-US" altLang="zh-CN" sz="24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1541642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CA63DCB-BDA3-49F4-99AE-06A2BDAC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最大匹配的充要条件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BC0C91C-0B16-4785-9B23-8A86B6561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4" y="946150"/>
            <a:ext cx="8699995" cy="5538540"/>
          </a:xfrm>
        </p:spPr>
        <p:txBody>
          <a:bodyPr/>
          <a:lstStyle/>
          <a:p>
            <a:r>
              <a:rPr lang="zh-CN" altLang="en-US" sz="2400" dirty="0"/>
              <a:t>定理：</a:t>
            </a:r>
            <a:r>
              <a:rPr lang="en-US" altLang="zh-CN" sz="2400" dirty="0"/>
              <a:t>M</a:t>
            </a:r>
            <a:r>
              <a:rPr lang="zh-CN" altLang="en-US" sz="2400" dirty="0"/>
              <a:t>是二分图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的一个最大匹配，当且仅当</a:t>
            </a:r>
            <a:r>
              <a:rPr lang="en-US" altLang="zh-CN" sz="2400" dirty="0"/>
              <a:t>G</a:t>
            </a:r>
            <a:r>
              <a:rPr lang="zh-CN" altLang="en-US" sz="2400" dirty="0"/>
              <a:t>中不存在关于</a:t>
            </a:r>
            <a:r>
              <a:rPr lang="en-US" altLang="zh-CN" sz="2400" dirty="0"/>
              <a:t>M</a:t>
            </a:r>
            <a:r>
              <a:rPr lang="zh-CN" altLang="en-US" sz="2400" dirty="0"/>
              <a:t>的可扩充链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1800" dirty="0"/>
              <a:t>设</a:t>
            </a:r>
            <a:r>
              <a:rPr lang="en-US" altLang="zh-CN" sz="1800" dirty="0"/>
              <a:t>G</a:t>
            </a:r>
            <a:r>
              <a:rPr lang="zh-CN" altLang="en-US" sz="1800" dirty="0"/>
              <a:t>中不存在关于</a:t>
            </a:r>
            <a:r>
              <a:rPr lang="en-US" altLang="zh-CN" sz="1800" dirty="0"/>
              <a:t>M</a:t>
            </a:r>
            <a:r>
              <a:rPr lang="zh-CN" altLang="en-US" sz="1800" dirty="0"/>
              <a:t>的可扩充链，使用反证法证明</a:t>
            </a:r>
            <a:r>
              <a:rPr lang="en-US" altLang="zh-CN" sz="1800" dirty="0"/>
              <a:t>M</a:t>
            </a:r>
            <a:r>
              <a:rPr lang="zh-CN" altLang="en-US" sz="1800" dirty="0"/>
              <a:t>是最大匹配。假设</a:t>
            </a:r>
            <a:r>
              <a:rPr lang="en-US" altLang="zh-CN" sz="1800" dirty="0"/>
              <a:t>M</a:t>
            </a:r>
            <a:r>
              <a:rPr lang="zh-CN" altLang="en-US" sz="1800" dirty="0"/>
              <a:t>不是最大匹配，则一定存在另一个匹配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，其边数多于</a:t>
            </a:r>
            <a:r>
              <a:rPr lang="en-US" altLang="zh-CN" sz="1800" dirty="0"/>
              <a:t>M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构造另一个边集（不必是匹配）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如下：从</a:t>
            </a:r>
            <a:r>
              <a:rPr lang="en-US" altLang="zh-CN" sz="1800" dirty="0"/>
              <a:t>M</a:t>
            </a:r>
            <a:r>
              <a:rPr lang="zh-CN" altLang="en-US" sz="1800" dirty="0"/>
              <a:t>和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的并集中，删去那些同时出现在</a:t>
            </a:r>
            <a:r>
              <a:rPr lang="en-US" altLang="zh-CN" sz="1800" dirty="0"/>
              <a:t>M</a:t>
            </a:r>
            <a:r>
              <a:rPr lang="zh-CN" altLang="en-US" sz="1800" dirty="0"/>
              <a:t>和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中的边。易知在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中必然至少存在一条属于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的边，否则与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边数多于</a:t>
            </a:r>
            <a:r>
              <a:rPr lang="en-US" altLang="zh-CN" sz="1800" dirty="0"/>
              <a:t>M</a:t>
            </a:r>
            <a:r>
              <a:rPr lang="zh-CN" altLang="en-US" sz="1800" dirty="0"/>
              <a:t>矛盾。而且，</a:t>
            </a:r>
            <a:r>
              <a:rPr lang="en-US" altLang="zh-CN" sz="1800" dirty="0"/>
              <a:t> M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中属于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的边数必然多于属于</a:t>
            </a:r>
            <a:r>
              <a:rPr lang="en-US" altLang="zh-CN" sz="1800" dirty="0"/>
              <a:t>M</a:t>
            </a:r>
            <a:r>
              <a:rPr lang="zh-CN" altLang="en-US" sz="1800" dirty="0"/>
              <a:t>的边数，理由同此。</a:t>
            </a:r>
            <a:endParaRPr lang="en-US" altLang="zh-CN" sz="1800" dirty="0"/>
          </a:p>
          <a:p>
            <a:r>
              <a:rPr lang="zh-CN" altLang="en-US" sz="1800" dirty="0"/>
              <a:t>由于</a:t>
            </a:r>
            <a:r>
              <a:rPr lang="en-US" altLang="zh-CN" sz="1800" dirty="0"/>
              <a:t>M</a:t>
            </a:r>
            <a:r>
              <a:rPr lang="zh-CN" altLang="en-US" sz="1800" dirty="0"/>
              <a:t>和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都是</a:t>
            </a:r>
            <a:r>
              <a:rPr lang="en-US" altLang="zh-CN" sz="1800" dirty="0"/>
              <a:t>G</a:t>
            </a:r>
            <a:r>
              <a:rPr lang="zh-CN" altLang="en-US" sz="1800" dirty="0"/>
              <a:t>中的匹配，因此不存在两条具有公共顶点的边，同时属于</a:t>
            </a:r>
            <a:r>
              <a:rPr lang="en-US" altLang="zh-CN" sz="1800" dirty="0"/>
              <a:t>M</a:t>
            </a:r>
            <a:r>
              <a:rPr lang="zh-CN" altLang="en-US" sz="1800" dirty="0"/>
              <a:t>，或者同时属于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考察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中的边：从任一条边开始，将与其相邻的边连起来，在保持是一条基本链的前提下，继续连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中的边，直到无法扩充基本链的长度为止。从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中去掉这条基本链中的边，再重复上述过程，最后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中的边将连成若干条基本链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...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P</a:t>
            </a:r>
            <a:r>
              <a:rPr lang="en-US" altLang="zh-CN" sz="1800" baseline="-25000" dirty="0" err="1"/>
              <a:t>k</a:t>
            </a:r>
            <a:r>
              <a:rPr lang="zh-CN" altLang="en-US" sz="1800" dirty="0"/>
              <a:t>（有可能仅一条边）。这些基本链中的边必然都是“属于</a:t>
            </a:r>
            <a:r>
              <a:rPr lang="en-US" altLang="zh-CN" sz="1800" dirty="0"/>
              <a:t>M1</a:t>
            </a:r>
            <a:r>
              <a:rPr lang="zh-CN" altLang="en-US" sz="1800" dirty="0"/>
              <a:t>”、“属于</a:t>
            </a:r>
            <a:r>
              <a:rPr lang="en-US" altLang="zh-CN" sz="1800" dirty="0"/>
              <a:t>M</a:t>
            </a:r>
            <a:r>
              <a:rPr lang="zh-CN" altLang="en-US" sz="1800" dirty="0"/>
              <a:t>”交替的，否则将会出现某个顶点关联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或</a:t>
            </a:r>
            <a:r>
              <a:rPr lang="en-US" altLang="zh-CN" sz="1800" dirty="0"/>
              <a:t>M</a:t>
            </a:r>
            <a:r>
              <a:rPr lang="zh-CN" altLang="en-US" sz="1800" dirty="0"/>
              <a:t>中的至少两条边，矛盾。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8494253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CA63DCB-BDA3-49F4-99AE-06A2BDAC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最大匹配的充要条件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BC0C91C-0B16-4785-9B23-8A86B6561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4" y="946150"/>
            <a:ext cx="8699995" cy="5538540"/>
          </a:xfrm>
        </p:spPr>
        <p:txBody>
          <a:bodyPr/>
          <a:lstStyle/>
          <a:p>
            <a:r>
              <a:rPr lang="zh-CN" altLang="en-US" sz="2400" dirty="0"/>
              <a:t>定理：</a:t>
            </a:r>
            <a:r>
              <a:rPr lang="en-US" altLang="zh-CN" sz="2400" dirty="0"/>
              <a:t>M</a:t>
            </a:r>
            <a:r>
              <a:rPr lang="zh-CN" altLang="en-US" sz="2400" dirty="0"/>
              <a:t>是二分图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的一个最大匹配，当且仅当</a:t>
            </a:r>
            <a:r>
              <a:rPr lang="en-US" altLang="zh-CN" sz="2400" dirty="0"/>
              <a:t>G</a:t>
            </a:r>
            <a:r>
              <a:rPr lang="zh-CN" altLang="en-US" sz="2400" dirty="0"/>
              <a:t>中不存在关于</a:t>
            </a:r>
            <a:r>
              <a:rPr lang="en-US" altLang="zh-CN" sz="2400" dirty="0"/>
              <a:t>M</a:t>
            </a:r>
            <a:r>
              <a:rPr lang="zh-CN" altLang="en-US" sz="2400" dirty="0"/>
              <a:t>的可扩充链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1800" dirty="0"/>
              <a:t>此外，这些基本链将不会有公共顶点。否则，假设两条基本链</a:t>
            </a:r>
            <a:r>
              <a:rPr lang="en-US" altLang="zh-CN" sz="1800" dirty="0"/>
              <a:t>P</a:t>
            </a:r>
            <a:r>
              <a:rPr lang="zh-CN" altLang="en-US" sz="1800" dirty="0"/>
              <a:t>和</a:t>
            </a:r>
            <a:r>
              <a:rPr lang="en-US" altLang="zh-CN" sz="1800" dirty="0"/>
              <a:t>Q</a:t>
            </a:r>
            <a:r>
              <a:rPr lang="zh-CN" altLang="en-US" sz="1800" dirty="0"/>
              <a:t>有公共顶点</a:t>
            </a:r>
            <a:r>
              <a:rPr lang="en-US" altLang="zh-CN" sz="1800" dirty="0"/>
              <a:t>v</a:t>
            </a:r>
            <a:r>
              <a:rPr lang="zh-CN" altLang="en-US" sz="1800" dirty="0"/>
              <a:t>。如果</a:t>
            </a:r>
            <a:r>
              <a:rPr lang="en-US" altLang="zh-CN" sz="1800" dirty="0"/>
              <a:t>v</a:t>
            </a:r>
            <a:r>
              <a:rPr lang="zh-CN" altLang="en-US" sz="1800" dirty="0"/>
              <a:t>是两条基本链的端点，则</a:t>
            </a:r>
            <a:r>
              <a:rPr lang="en-US" altLang="zh-CN" sz="1800" dirty="0"/>
              <a:t>P</a:t>
            </a:r>
            <a:r>
              <a:rPr lang="zh-CN" altLang="en-US" sz="1800" dirty="0"/>
              <a:t>和</a:t>
            </a:r>
            <a:r>
              <a:rPr lang="en-US" altLang="zh-CN" sz="1800" dirty="0"/>
              <a:t>Q</a:t>
            </a:r>
            <a:r>
              <a:rPr lang="zh-CN" altLang="en-US" sz="1800" dirty="0"/>
              <a:t>必然可以在</a:t>
            </a:r>
            <a:r>
              <a:rPr lang="en-US" altLang="zh-CN" sz="1800" dirty="0"/>
              <a:t>v</a:t>
            </a:r>
            <a:r>
              <a:rPr lang="zh-CN" altLang="en-US" sz="1800" dirty="0"/>
              <a:t>处连起来，这与</a:t>
            </a:r>
            <a:r>
              <a:rPr lang="en-US" altLang="zh-CN" sz="1800" dirty="0"/>
              <a:t>P</a:t>
            </a:r>
            <a:r>
              <a:rPr lang="zh-CN" altLang="en-US" sz="1800" dirty="0"/>
              <a:t>和</a:t>
            </a:r>
            <a:r>
              <a:rPr lang="en-US" altLang="zh-CN" sz="1800" dirty="0"/>
              <a:t>Q</a:t>
            </a:r>
            <a:r>
              <a:rPr lang="zh-CN" altLang="en-US" sz="1800" dirty="0"/>
              <a:t>的最大性矛盾。如果</a:t>
            </a:r>
            <a:r>
              <a:rPr lang="en-US" altLang="zh-CN" sz="1800" dirty="0"/>
              <a:t>v</a:t>
            </a:r>
            <a:r>
              <a:rPr lang="zh-CN" altLang="en-US" sz="1800" dirty="0"/>
              <a:t>只是其中某个基本链的中间顶点，不妨设在</a:t>
            </a:r>
            <a:r>
              <a:rPr lang="en-US" altLang="zh-CN" sz="1800" dirty="0"/>
              <a:t>P</a:t>
            </a:r>
            <a:r>
              <a:rPr lang="zh-CN" altLang="en-US" sz="1800" dirty="0"/>
              <a:t>中连接</a:t>
            </a:r>
            <a:r>
              <a:rPr lang="en-US" altLang="zh-CN" sz="1800" dirty="0"/>
              <a:t>e</a:t>
            </a:r>
            <a:r>
              <a:rPr lang="zh-CN" altLang="en-US" sz="1800" dirty="0"/>
              <a:t>和</a:t>
            </a:r>
            <a:r>
              <a:rPr lang="en-US" altLang="zh-CN" sz="1800" dirty="0"/>
              <a:t>f</a:t>
            </a:r>
            <a:r>
              <a:rPr lang="zh-CN" altLang="en-US" sz="1800" dirty="0"/>
              <a:t>，而在</a:t>
            </a:r>
            <a:r>
              <a:rPr lang="en-US" altLang="zh-CN" sz="1800" dirty="0"/>
              <a:t>Q</a:t>
            </a:r>
            <a:r>
              <a:rPr lang="zh-CN" altLang="en-US" sz="1800" dirty="0"/>
              <a:t>中连接</a:t>
            </a:r>
            <a:r>
              <a:rPr lang="en-US" altLang="zh-CN" sz="1800" dirty="0"/>
              <a:t>g</a:t>
            </a:r>
            <a:r>
              <a:rPr lang="zh-CN" altLang="en-US" sz="1800" dirty="0"/>
              <a:t>，则其中必然有两条同在</a:t>
            </a:r>
            <a:r>
              <a:rPr lang="en-US" altLang="zh-CN" sz="1800" dirty="0"/>
              <a:t>M</a:t>
            </a:r>
            <a:r>
              <a:rPr lang="zh-CN" altLang="en-US" sz="1800" dirty="0"/>
              <a:t>或同在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的边同时关联</a:t>
            </a:r>
            <a:r>
              <a:rPr lang="en-US" altLang="zh-CN" sz="1800" dirty="0"/>
              <a:t>v</a:t>
            </a:r>
            <a:r>
              <a:rPr lang="zh-CN" altLang="en-US" sz="1800" dirty="0"/>
              <a:t>，矛盾。</a:t>
            </a:r>
            <a:endParaRPr lang="en-US" altLang="zh-CN" sz="1800" dirty="0"/>
          </a:p>
          <a:p>
            <a:r>
              <a:rPr lang="zh-CN" altLang="en-US" sz="1800" dirty="0"/>
              <a:t>在上述基本链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...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P</a:t>
            </a:r>
            <a:r>
              <a:rPr lang="en-US" altLang="zh-CN" sz="1800" baseline="-25000" dirty="0" err="1"/>
              <a:t>k</a:t>
            </a:r>
            <a:r>
              <a:rPr lang="zh-CN" altLang="en-US" sz="1800" dirty="0"/>
              <a:t>中，至少有一条基本链</a:t>
            </a:r>
            <a:r>
              <a:rPr lang="en-US" altLang="zh-CN" sz="1800" dirty="0"/>
              <a:t>P</a:t>
            </a:r>
            <a:r>
              <a:rPr lang="zh-CN" altLang="en-US" sz="1800" dirty="0"/>
              <a:t>中的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边数多于</a:t>
            </a:r>
            <a:r>
              <a:rPr lang="en-US" altLang="zh-CN" sz="1800" dirty="0"/>
              <a:t>M</a:t>
            </a:r>
            <a:r>
              <a:rPr lang="zh-CN" altLang="en-US" sz="1800" dirty="0"/>
              <a:t>边数。这仅在这条基本链的边数为奇数才能达到。</a:t>
            </a:r>
            <a:endParaRPr lang="en-US" altLang="zh-CN" sz="1800" dirty="0"/>
          </a:p>
          <a:p>
            <a:r>
              <a:rPr lang="zh-CN" altLang="en-US" sz="1800" dirty="0"/>
              <a:t>首先证明，</a:t>
            </a:r>
            <a:r>
              <a:rPr lang="en-US" altLang="zh-CN" sz="1800" dirty="0"/>
              <a:t>P</a:t>
            </a:r>
            <a:r>
              <a:rPr lang="zh-CN" altLang="en-US" sz="1800" dirty="0"/>
              <a:t>中的顶点都不会出现在</a:t>
            </a:r>
            <a:r>
              <a:rPr lang="en-US" altLang="zh-CN" sz="1800" dirty="0"/>
              <a:t>M</a:t>
            </a:r>
            <a:r>
              <a:rPr lang="zh-CN" altLang="en-US" sz="1800" dirty="0"/>
              <a:t>与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的交集中。否则必然会出现同在</a:t>
            </a:r>
            <a:r>
              <a:rPr lang="en-US" altLang="zh-CN" sz="1800" dirty="0"/>
              <a:t>M</a:t>
            </a:r>
            <a:r>
              <a:rPr lang="zh-CN" altLang="en-US" sz="1800" dirty="0"/>
              <a:t>或同在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中的两条边关联同一个顶点的情形，矛盾。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5868246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CA63DCB-BDA3-49F4-99AE-06A2BDAC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最大匹配的充要条件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BC0C91C-0B16-4785-9B23-8A86B6561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4" y="946150"/>
            <a:ext cx="8699995" cy="5538540"/>
          </a:xfrm>
        </p:spPr>
        <p:txBody>
          <a:bodyPr/>
          <a:lstStyle/>
          <a:p>
            <a:r>
              <a:rPr lang="zh-CN" altLang="en-US" sz="2400" dirty="0"/>
              <a:t>定理：</a:t>
            </a:r>
            <a:r>
              <a:rPr lang="en-US" altLang="zh-CN" sz="2400" dirty="0"/>
              <a:t>M</a:t>
            </a:r>
            <a:r>
              <a:rPr lang="zh-CN" altLang="en-US" sz="2400" dirty="0"/>
              <a:t>是二分图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的一个最大匹配，当且仅当</a:t>
            </a:r>
            <a:r>
              <a:rPr lang="en-US" altLang="zh-CN" sz="2400" dirty="0"/>
              <a:t>G</a:t>
            </a:r>
            <a:r>
              <a:rPr lang="zh-CN" altLang="en-US" sz="2400" dirty="0"/>
              <a:t>中不存在关于</a:t>
            </a:r>
            <a:r>
              <a:rPr lang="en-US" altLang="zh-CN" sz="2400" dirty="0"/>
              <a:t>M</a:t>
            </a:r>
            <a:r>
              <a:rPr lang="zh-CN" altLang="en-US" sz="2400" dirty="0"/>
              <a:t>的可扩充链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en-US" altLang="zh-CN" sz="1800" dirty="0"/>
              <a:t>P</a:t>
            </a:r>
            <a:r>
              <a:rPr lang="zh-CN" altLang="en-US" sz="1800" dirty="0"/>
              <a:t>的边数为</a:t>
            </a:r>
            <a:r>
              <a:rPr lang="en-US" altLang="zh-CN" sz="1800" dirty="0"/>
              <a:t>1</a:t>
            </a:r>
            <a:r>
              <a:rPr lang="zh-CN" altLang="en-US" sz="1800" dirty="0"/>
              <a:t>时，显然这条边</a:t>
            </a:r>
            <a:r>
              <a:rPr lang="en-US" altLang="zh-CN" sz="1800" dirty="0"/>
              <a:t>e</a:t>
            </a:r>
            <a:r>
              <a:rPr lang="zh-CN" altLang="en-US" sz="1800" dirty="0"/>
              <a:t>属于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，且其两个顶点都不会关联</a:t>
            </a:r>
            <a:r>
              <a:rPr lang="en-US" altLang="zh-CN" sz="1800" dirty="0"/>
              <a:t>M</a:t>
            </a:r>
            <a:r>
              <a:rPr lang="zh-CN" altLang="en-US" sz="1800" dirty="0"/>
              <a:t>的边。</a:t>
            </a:r>
            <a:endParaRPr lang="en-US" altLang="zh-CN" sz="1800" dirty="0"/>
          </a:p>
          <a:p>
            <a:pPr lvl="1"/>
            <a:r>
              <a:rPr lang="zh-CN" altLang="en-US" sz="1600" dirty="0"/>
              <a:t>用反证法证明。否则，假设</a:t>
            </a:r>
            <a:r>
              <a:rPr lang="en-US" altLang="zh-CN" sz="1600" dirty="0"/>
              <a:t>e</a:t>
            </a:r>
            <a:r>
              <a:rPr lang="zh-CN" altLang="en-US" sz="1600" dirty="0"/>
              <a:t>与</a:t>
            </a:r>
            <a:r>
              <a:rPr lang="en-US" altLang="zh-CN" sz="1600" dirty="0"/>
              <a:t>M</a:t>
            </a:r>
            <a:r>
              <a:rPr lang="zh-CN" altLang="en-US" sz="1600" dirty="0"/>
              <a:t>中的边</a:t>
            </a:r>
            <a:r>
              <a:rPr lang="en-US" altLang="zh-CN" sz="1600" dirty="0"/>
              <a:t>f</a:t>
            </a:r>
            <a:r>
              <a:rPr lang="zh-CN" altLang="en-US" sz="1600" dirty="0"/>
              <a:t>在顶点</a:t>
            </a:r>
            <a:r>
              <a:rPr lang="en-US" altLang="zh-CN" sz="1600" dirty="0"/>
              <a:t>v</a:t>
            </a:r>
            <a:r>
              <a:rPr lang="zh-CN" altLang="en-US" sz="1600" dirty="0"/>
              <a:t>处相邻。则</a:t>
            </a:r>
            <a:r>
              <a:rPr lang="en-US" altLang="zh-CN" sz="1600" dirty="0"/>
              <a:t>v</a:t>
            </a:r>
            <a:r>
              <a:rPr lang="zh-CN" altLang="en-US" sz="1600" dirty="0"/>
              <a:t>必然是某条基本链的中间顶点，否则</a:t>
            </a:r>
            <a:r>
              <a:rPr lang="en-US" altLang="zh-CN" sz="1600" dirty="0"/>
              <a:t>f</a:t>
            </a:r>
            <a:r>
              <a:rPr lang="zh-CN" altLang="en-US" sz="1600" dirty="0"/>
              <a:t>所在的基本链可以通过连接</a:t>
            </a:r>
            <a:r>
              <a:rPr lang="en-US" altLang="zh-CN" sz="1600" dirty="0"/>
              <a:t>e</a:t>
            </a:r>
            <a:r>
              <a:rPr lang="zh-CN" altLang="en-US" sz="1600" dirty="0"/>
              <a:t>扩充长度。矛盾。但是，如果</a:t>
            </a:r>
            <a:r>
              <a:rPr lang="en-US" altLang="zh-CN" sz="1600" dirty="0"/>
              <a:t>v</a:t>
            </a:r>
            <a:r>
              <a:rPr lang="zh-CN" altLang="en-US" sz="1600" dirty="0"/>
              <a:t>是某条基本链的中间顶点，则连接</a:t>
            </a:r>
            <a:r>
              <a:rPr lang="en-US" altLang="zh-CN" sz="1600" dirty="0"/>
              <a:t>v</a:t>
            </a:r>
            <a:r>
              <a:rPr lang="zh-CN" altLang="en-US" sz="1600" dirty="0"/>
              <a:t>的两条边中</a:t>
            </a:r>
            <a:r>
              <a:rPr lang="en-US" altLang="zh-CN" sz="1600" dirty="0"/>
              <a:t>f</a:t>
            </a:r>
            <a:r>
              <a:rPr lang="zh-CN" altLang="en-US" sz="1600" dirty="0"/>
              <a:t>是属于</a:t>
            </a:r>
            <a:r>
              <a:rPr lang="en-US" altLang="zh-CN" sz="1600" dirty="0"/>
              <a:t>M</a:t>
            </a:r>
            <a:r>
              <a:rPr lang="zh-CN" altLang="en-US" sz="1600" dirty="0"/>
              <a:t>的，因此另一条必然是属于</a:t>
            </a:r>
            <a:r>
              <a:rPr lang="en-US" altLang="zh-CN" sz="1600" dirty="0"/>
              <a:t>M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的，这意味着</a:t>
            </a:r>
            <a:r>
              <a:rPr lang="en-US" altLang="zh-CN" sz="1600" dirty="0"/>
              <a:t>v</a:t>
            </a:r>
            <a:r>
              <a:rPr lang="zh-CN" altLang="en-US" sz="1600" dirty="0"/>
              <a:t>关联了两条</a:t>
            </a:r>
            <a:r>
              <a:rPr lang="en-US" altLang="zh-CN" sz="1600" dirty="0"/>
              <a:t>M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中的边，矛盾。</a:t>
            </a:r>
            <a:endParaRPr lang="en-US" altLang="zh-CN" sz="1600" dirty="0"/>
          </a:p>
          <a:p>
            <a:r>
              <a:rPr lang="en-US" altLang="zh-CN" sz="1800" dirty="0"/>
              <a:t>P</a:t>
            </a:r>
            <a:r>
              <a:rPr lang="zh-CN" altLang="en-US" sz="1800" dirty="0"/>
              <a:t>的边数为不小于</a:t>
            </a:r>
            <a:r>
              <a:rPr lang="en-US" altLang="zh-CN" sz="1800" dirty="0"/>
              <a:t>3</a:t>
            </a:r>
            <a:r>
              <a:rPr lang="zh-CN" altLang="en-US" sz="1800" dirty="0"/>
              <a:t>的奇数时，则位于</a:t>
            </a:r>
            <a:r>
              <a:rPr lang="en-US" altLang="zh-CN" sz="1800" dirty="0"/>
              <a:t>P</a:t>
            </a:r>
            <a:r>
              <a:rPr lang="zh-CN" altLang="en-US" sz="1800" dirty="0"/>
              <a:t>的两端的边</a:t>
            </a:r>
            <a:r>
              <a:rPr lang="en-US" altLang="zh-CN" sz="1800" dirty="0"/>
              <a:t>e</a:t>
            </a:r>
            <a:r>
              <a:rPr lang="zh-CN" altLang="en-US" sz="1800" dirty="0"/>
              <a:t>和</a:t>
            </a:r>
            <a:r>
              <a:rPr lang="en-US" altLang="zh-CN" sz="1800" dirty="0"/>
              <a:t>f</a:t>
            </a:r>
            <a:r>
              <a:rPr lang="zh-CN" altLang="en-US" sz="1800" dirty="0"/>
              <a:t>均在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中，且</a:t>
            </a:r>
            <a:r>
              <a:rPr lang="en-US" altLang="zh-CN" sz="1800" dirty="0"/>
              <a:t>P</a:t>
            </a:r>
            <a:r>
              <a:rPr lang="zh-CN" altLang="en-US" sz="1800" dirty="0"/>
              <a:t>的两个端点（分别在</a:t>
            </a:r>
            <a:r>
              <a:rPr lang="en-US" altLang="zh-CN" sz="1800" dirty="0"/>
              <a:t>e</a:t>
            </a:r>
            <a:r>
              <a:rPr lang="zh-CN" altLang="en-US" sz="1800" dirty="0"/>
              <a:t>和</a:t>
            </a:r>
            <a:r>
              <a:rPr lang="en-US" altLang="zh-CN" sz="1800" dirty="0"/>
              <a:t>f</a:t>
            </a:r>
            <a:r>
              <a:rPr lang="zh-CN" altLang="en-US" sz="1800" dirty="0"/>
              <a:t>中）都不会关联</a:t>
            </a:r>
            <a:r>
              <a:rPr lang="en-US" altLang="zh-CN" sz="1800" dirty="0"/>
              <a:t>M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中的</a:t>
            </a:r>
            <a:r>
              <a:rPr lang="en-US" altLang="zh-CN" sz="1800" dirty="0"/>
              <a:t>M</a:t>
            </a:r>
            <a:r>
              <a:rPr lang="zh-CN" altLang="en-US" sz="1800" dirty="0"/>
              <a:t>边。</a:t>
            </a:r>
            <a:endParaRPr lang="en-US" altLang="zh-CN" sz="1800" dirty="0"/>
          </a:p>
          <a:p>
            <a:pPr lvl="1"/>
            <a:r>
              <a:rPr lang="zh-CN" altLang="en-US" sz="1600" dirty="0"/>
              <a:t>证明方法同上。如果某个端点</a:t>
            </a:r>
            <a:r>
              <a:rPr lang="en-US" altLang="zh-CN" sz="1600" dirty="0"/>
              <a:t>v</a:t>
            </a:r>
            <a:r>
              <a:rPr lang="zh-CN" altLang="en-US" sz="1600" dirty="0"/>
              <a:t>关联了</a:t>
            </a:r>
            <a:r>
              <a:rPr lang="en-US" altLang="zh-CN" sz="1600" dirty="0"/>
              <a:t>M</a:t>
            </a:r>
            <a:r>
              <a:rPr lang="en-US" altLang="zh-CN" sz="1600" baseline="-25000" dirty="0"/>
              <a:t>2</a:t>
            </a:r>
            <a:r>
              <a:rPr lang="zh-CN" altLang="en-US" sz="1600" dirty="0"/>
              <a:t>中的</a:t>
            </a:r>
            <a:r>
              <a:rPr lang="en-US" altLang="zh-CN" sz="1600" dirty="0"/>
              <a:t>M</a:t>
            </a:r>
            <a:r>
              <a:rPr lang="zh-CN" altLang="en-US" sz="1600" dirty="0"/>
              <a:t>边</a:t>
            </a:r>
            <a:r>
              <a:rPr lang="en-US" altLang="zh-CN" sz="1600" dirty="0"/>
              <a:t>g</a:t>
            </a:r>
            <a:r>
              <a:rPr lang="zh-CN" altLang="en-US" sz="1600" dirty="0"/>
              <a:t>，则</a:t>
            </a:r>
            <a:r>
              <a:rPr lang="en-US" altLang="zh-CN" sz="1600" dirty="0"/>
              <a:t>v</a:t>
            </a:r>
            <a:r>
              <a:rPr lang="zh-CN" altLang="en-US" sz="1600" dirty="0"/>
              <a:t>必然是</a:t>
            </a:r>
            <a:r>
              <a:rPr lang="en-US" altLang="zh-CN" sz="1600" dirty="0"/>
              <a:t>g</a:t>
            </a:r>
            <a:r>
              <a:rPr lang="zh-CN" altLang="en-US" sz="1600" dirty="0"/>
              <a:t>所在基本链的两端之一，否则</a:t>
            </a:r>
            <a:r>
              <a:rPr lang="en-US" altLang="zh-CN" sz="1600" dirty="0"/>
              <a:t>v</a:t>
            </a:r>
            <a:r>
              <a:rPr lang="zh-CN" altLang="en-US" sz="1600" dirty="0"/>
              <a:t>是中间顶点将会导致</a:t>
            </a:r>
            <a:r>
              <a:rPr lang="en-US" altLang="zh-CN" sz="1600" dirty="0"/>
              <a:t>v</a:t>
            </a:r>
            <a:r>
              <a:rPr lang="zh-CN" altLang="en-US" sz="1600" dirty="0"/>
              <a:t>同时关联两条</a:t>
            </a:r>
            <a:r>
              <a:rPr lang="en-US" altLang="zh-CN" sz="1600" dirty="0"/>
              <a:t>M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边，矛盾。那么就可以将</a:t>
            </a:r>
            <a:r>
              <a:rPr lang="en-US" altLang="zh-CN" sz="1600" dirty="0"/>
              <a:t>g</a:t>
            </a:r>
            <a:r>
              <a:rPr lang="zh-CN" altLang="en-US" sz="1600" dirty="0"/>
              <a:t>所在的基本链链上</a:t>
            </a:r>
            <a:r>
              <a:rPr lang="en-US" altLang="zh-CN" sz="1600" dirty="0"/>
              <a:t>P</a:t>
            </a:r>
            <a:r>
              <a:rPr lang="zh-CN" altLang="en-US" sz="1600" dirty="0"/>
              <a:t>，构成一条更长的基本链，这与</a:t>
            </a:r>
            <a:r>
              <a:rPr lang="en-US" altLang="zh-CN" sz="1600" dirty="0"/>
              <a:t>P</a:t>
            </a:r>
            <a:r>
              <a:rPr lang="zh-CN" altLang="en-US" sz="1600" dirty="0"/>
              <a:t>的最大性矛盾。</a:t>
            </a:r>
            <a:endParaRPr lang="en-US" altLang="zh-CN" sz="1600" dirty="0"/>
          </a:p>
          <a:p>
            <a:r>
              <a:rPr lang="zh-CN" altLang="en-US" sz="1800" dirty="0"/>
              <a:t>由于</a:t>
            </a:r>
            <a:r>
              <a:rPr lang="en-US" altLang="zh-CN" sz="1800" dirty="0"/>
              <a:t>P</a:t>
            </a:r>
            <a:r>
              <a:rPr lang="zh-CN" altLang="en-US" sz="1800" dirty="0"/>
              <a:t>的两端顶点都不会关联</a:t>
            </a:r>
            <a:r>
              <a:rPr lang="en-US" altLang="zh-CN" sz="1800" dirty="0"/>
              <a:t>M</a:t>
            </a:r>
            <a:r>
              <a:rPr lang="zh-CN" altLang="en-US" sz="1800" dirty="0"/>
              <a:t>边，因此都是不饱和顶点。所以</a:t>
            </a:r>
            <a:r>
              <a:rPr lang="en-US" altLang="zh-CN" sz="1800" dirty="0"/>
              <a:t>P</a:t>
            </a:r>
            <a:r>
              <a:rPr lang="zh-CN" altLang="en-US" sz="1800" dirty="0"/>
              <a:t>是关于</a:t>
            </a:r>
            <a:r>
              <a:rPr lang="en-US" altLang="zh-CN" sz="1800" dirty="0"/>
              <a:t>M</a:t>
            </a:r>
            <a:r>
              <a:rPr lang="zh-CN" altLang="en-US" sz="1800" dirty="0"/>
              <a:t>的可扩充链，这与不存在关于</a:t>
            </a:r>
            <a:r>
              <a:rPr lang="en-US" altLang="zh-CN" sz="1800" dirty="0"/>
              <a:t>M</a:t>
            </a:r>
            <a:r>
              <a:rPr lang="zh-CN" altLang="en-US" sz="1800" dirty="0"/>
              <a:t>的可扩充链矛盾，因此</a:t>
            </a:r>
            <a:r>
              <a:rPr lang="en-US" altLang="zh-CN" sz="1800" dirty="0"/>
              <a:t>M</a:t>
            </a:r>
            <a:r>
              <a:rPr lang="zh-CN" altLang="en-US" sz="1800" dirty="0"/>
              <a:t>是一个最大匹配。</a:t>
            </a:r>
          </a:p>
        </p:txBody>
      </p:sp>
    </p:spTree>
    <p:extLst>
      <p:ext uri="{BB962C8B-B14F-4D97-AF65-F5344CB8AC3E}">
        <p14:creationId xmlns:p14="http://schemas.microsoft.com/office/powerpoint/2010/main" val="419791500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6557CEE-4CA8-4A0C-8322-A25533176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881A39F4-5BEB-48E8-8F5E-86DB724C7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二分图与匹配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最大匹配</a:t>
            </a:r>
            <a:endParaRPr lang="en-US" altLang="zh-CN" dirty="0"/>
          </a:p>
          <a:p>
            <a:r>
              <a:rPr lang="zh-CN" altLang="en-US" dirty="0"/>
              <a:t>完备匹配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95A24C4F-4BAF-4791-8E13-868082954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最大匹配</a:t>
            </a:r>
          </a:p>
        </p:txBody>
      </p:sp>
      <p:grpSp>
        <p:nvGrpSpPr>
          <p:cNvPr id="32771" name="组合 37">
            <a:extLst>
              <a:ext uri="{FF2B5EF4-FFF2-40B4-BE49-F238E27FC236}">
                <a16:creationId xmlns:a16="http://schemas.microsoft.com/office/drawing/2014/main" id="{ECD323A4-B3C3-4756-93B6-E9DC60A17217}"/>
              </a:ext>
            </a:extLst>
          </p:cNvPr>
          <p:cNvGrpSpPr>
            <a:grpSpLocks/>
          </p:cNvGrpSpPr>
          <p:nvPr/>
        </p:nvGrpSpPr>
        <p:grpSpPr bwMode="auto">
          <a:xfrm>
            <a:off x="685603" y="1044554"/>
            <a:ext cx="5278437" cy="2843918"/>
            <a:chOff x="2752914" y="1886173"/>
            <a:chExt cx="3123845" cy="254643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4814C88-8F73-436F-AA39-B651949B1EE9}"/>
                </a:ext>
              </a:extLst>
            </p:cNvPr>
            <p:cNvSpPr/>
            <p:nvPr/>
          </p:nvSpPr>
          <p:spPr bwMode="auto">
            <a:xfrm>
              <a:off x="3205754" y="2378718"/>
              <a:ext cx="147502" cy="16966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F7E8F9C-D341-4C96-B93F-932A4B2465CF}"/>
                </a:ext>
              </a:extLst>
            </p:cNvPr>
            <p:cNvSpPr/>
            <p:nvPr/>
          </p:nvSpPr>
          <p:spPr bwMode="auto">
            <a:xfrm>
              <a:off x="3758182" y="2376186"/>
              <a:ext cx="148441" cy="17220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6F75CF3-EE7D-474D-8AF4-D73AFDDD60C2}"/>
                </a:ext>
              </a:extLst>
            </p:cNvPr>
            <p:cNvSpPr/>
            <p:nvPr/>
          </p:nvSpPr>
          <p:spPr bwMode="auto">
            <a:xfrm>
              <a:off x="4311548" y="2382516"/>
              <a:ext cx="148441" cy="17093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02F2B7-2A43-4877-8AEB-FF5ADA77AC71}"/>
                </a:ext>
              </a:extLst>
            </p:cNvPr>
            <p:cNvSpPr/>
            <p:nvPr/>
          </p:nvSpPr>
          <p:spPr bwMode="auto">
            <a:xfrm>
              <a:off x="4911890" y="2382516"/>
              <a:ext cx="147502" cy="17093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549AD1-D4F7-4B09-8AA3-1E8FA99B2EBC}"/>
                </a:ext>
              </a:extLst>
            </p:cNvPr>
            <p:cNvSpPr/>
            <p:nvPr/>
          </p:nvSpPr>
          <p:spPr bwMode="auto">
            <a:xfrm>
              <a:off x="5512232" y="2395178"/>
              <a:ext cx="147502" cy="17220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161BA17-61B6-4C1F-BFD0-0862011139C8}"/>
                </a:ext>
              </a:extLst>
            </p:cNvPr>
            <p:cNvSpPr/>
            <p:nvPr/>
          </p:nvSpPr>
          <p:spPr bwMode="auto">
            <a:xfrm>
              <a:off x="3205754" y="3994366"/>
              <a:ext cx="147502" cy="17093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A4B80D3-CDCB-43A2-B222-0347D2728FF0}"/>
                </a:ext>
              </a:extLst>
            </p:cNvPr>
            <p:cNvSpPr/>
            <p:nvPr/>
          </p:nvSpPr>
          <p:spPr bwMode="auto">
            <a:xfrm>
              <a:off x="3758182" y="3993099"/>
              <a:ext cx="148441" cy="17093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2350F8B-D94F-40AA-BBB1-E3B81DBA7571}"/>
                </a:ext>
              </a:extLst>
            </p:cNvPr>
            <p:cNvSpPr/>
            <p:nvPr/>
          </p:nvSpPr>
          <p:spPr bwMode="auto">
            <a:xfrm>
              <a:off x="4311548" y="3998164"/>
              <a:ext cx="148441" cy="17093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04135B4-8BF4-4837-9D07-142BE8BA6235}"/>
                </a:ext>
              </a:extLst>
            </p:cNvPr>
            <p:cNvSpPr/>
            <p:nvPr/>
          </p:nvSpPr>
          <p:spPr bwMode="auto">
            <a:xfrm>
              <a:off x="4911890" y="3998164"/>
              <a:ext cx="147502" cy="17093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23C759-B5AC-416C-A7E5-E2A7E2E2CD80}"/>
                </a:ext>
              </a:extLst>
            </p:cNvPr>
            <p:cNvSpPr/>
            <p:nvPr/>
          </p:nvSpPr>
          <p:spPr bwMode="auto">
            <a:xfrm>
              <a:off x="5512232" y="4013358"/>
              <a:ext cx="147502" cy="17093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4" name="文本框 13">
              <a:extLst>
                <a:ext uri="{FF2B5EF4-FFF2-40B4-BE49-F238E27FC236}">
                  <a16:creationId xmlns:a16="http://schemas.microsoft.com/office/drawing/2014/main" id="{2AE9F43E-BCE1-4F57-80EB-11A36383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914" y="2277589"/>
              <a:ext cx="461797" cy="468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5" name="文本框 14">
              <a:extLst>
                <a:ext uri="{FF2B5EF4-FFF2-40B4-BE49-F238E27FC236}">
                  <a16:creationId xmlns:a16="http://schemas.microsoft.com/office/drawing/2014/main" id="{D15FA70C-8A84-4A32-9B02-A630F98B6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523" y="3894507"/>
              <a:ext cx="542975" cy="468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6" name="文本框 15">
              <a:extLst>
                <a:ext uri="{FF2B5EF4-FFF2-40B4-BE49-F238E27FC236}">
                  <a16:creationId xmlns:a16="http://schemas.microsoft.com/office/drawing/2014/main" id="{DE09F42A-66C0-4B6D-891A-5DEE87020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171" y="4063278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7" name="文本框 16">
              <a:extLst>
                <a:ext uri="{FF2B5EF4-FFF2-40B4-BE49-F238E27FC236}">
                  <a16:creationId xmlns:a16="http://schemas.microsoft.com/office/drawing/2014/main" id="{A0ADC0A4-5062-4385-961D-20DA4854A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200" y="4063278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8" name="文本框 17">
              <a:extLst>
                <a:ext uri="{FF2B5EF4-FFF2-40B4-BE49-F238E27FC236}">
                  <a16:creationId xmlns:a16="http://schemas.microsoft.com/office/drawing/2014/main" id="{21ED43DF-57D8-4B22-894F-F0CC18712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611" y="4063278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9" name="文本框 18">
              <a:extLst>
                <a:ext uri="{FF2B5EF4-FFF2-40B4-BE49-F238E27FC236}">
                  <a16:creationId xmlns:a16="http://schemas.microsoft.com/office/drawing/2014/main" id="{6646ABA9-46BE-467F-B6C9-261C08395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048" y="4063278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0" name="文本框 19">
              <a:extLst>
                <a:ext uri="{FF2B5EF4-FFF2-40B4-BE49-F238E27FC236}">
                  <a16:creationId xmlns:a16="http://schemas.microsoft.com/office/drawing/2014/main" id="{D683A852-CC69-441F-9A73-52126909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0000" y="4063278"/>
              <a:ext cx="456759" cy="368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1" name="文本框 20">
              <a:extLst>
                <a:ext uri="{FF2B5EF4-FFF2-40B4-BE49-F238E27FC236}">
                  <a16:creationId xmlns:a16="http://schemas.microsoft.com/office/drawing/2014/main" id="{5473F90C-325F-4FEA-AA80-B9CC51A6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171" y="1886173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2" name="文本框 21">
              <a:extLst>
                <a:ext uri="{FF2B5EF4-FFF2-40B4-BE49-F238E27FC236}">
                  <a16:creationId xmlns:a16="http://schemas.microsoft.com/office/drawing/2014/main" id="{2BEB9F25-6A27-4406-91E2-3C01A6EA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200" y="1886173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3" name="文本框 22">
              <a:extLst>
                <a:ext uri="{FF2B5EF4-FFF2-40B4-BE49-F238E27FC236}">
                  <a16:creationId xmlns:a16="http://schemas.microsoft.com/office/drawing/2014/main" id="{34F0437D-9231-4052-85A9-5C6E3AAB8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611" y="1886173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4" name="文本框 23">
              <a:extLst>
                <a:ext uri="{FF2B5EF4-FFF2-40B4-BE49-F238E27FC236}">
                  <a16:creationId xmlns:a16="http://schemas.microsoft.com/office/drawing/2014/main" id="{10EE6A6E-8243-49D8-86C1-3CF240E64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048" y="1886173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95" name="文本框 24">
              <a:extLst>
                <a:ext uri="{FF2B5EF4-FFF2-40B4-BE49-F238E27FC236}">
                  <a16:creationId xmlns:a16="http://schemas.microsoft.com/office/drawing/2014/main" id="{638091C7-C1B8-40FA-9B6B-F11B92E8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0000" y="1886173"/>
              <a:ext cx="456759" cy="368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ADEBCE8-983A-4958-96F9-D562A659C68B}"/>
                </a:ext>
              </a:extLst>
            </p:cNvPr>
            <p:cNvCxnSpPr>
              <a:cxnSpLocks/>
              <a:endCxn id="11" idx="1"/>
            </p:cNvCxnSpPr>
            <p:nvPr/>
          </p:nvCxnSpPr>
          <p:spPr bwMode="auto">
            <a:xfrm>
              <a:off x="3828644" y="2493940"/>
              <a:ext cx="504513" cy="152954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D9FBF44-B3E9-476D-A7B6-6E747F5B7C83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 bwMode="auto">
            <a:xfrm>
              <a:off x="5586453" y="2567379"/>
              <a:ext cx="0" cy="144597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B3F341C-0B94-441E-B3A6-CAD06A7F7158}"/>
                </a:ext>
              </a:extLst>
            </p:cNvPr>
            <p:cNvCxnSpPr>
              <a:cxnSpLocks/>
              <a:endCxn id="10" idx="1"/>
            </p:cNvCxnSpPr>
            <p:nvPr/>
          </p:nvCxnSpPr>
          <p:spPr bwMode="auto">
            <a:xfrm>
              <a:off x="3287491" y="2517998"/>
              <a:ext cx="493239" cy="149915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29D905B-488B-4174-9B8B-3C6EDEEBFCE8}"/>
                </a:ext>
              </a:extLst>
            </p:cNvPr>
            <p:cNvCxnSpPr>
              <a:cxnSpLocks/>
              <a:endCxn id="10" idx="0"/>
            </p:cNvCxnSpPr>
            <p:nvPr/>
          </p:nvCxnSpPr>
          <p:spPr bwMode="auto">
            <a:xfrm>
              <a:off x="3823007" y="2495207"/>
              <a:ext cx="9395" cy="14978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0254230-D8DE-4E6E-ADFF-081DC2BFC57F}"/>
                </a:ext>
              </a:extLst>
            </p:cNvPr>
            <p:cNvCxnSpPr>
              <a:cxnSpLocks/>
              <a:stCxn id="4" idx="4"/>
            </p:cNvCxnSpPr>
            <p:nvPr/>
          </p:nvCxnSpPr>
          <p:spPr bwMode="auto">
            <a:xfrm flipH="1">
              <a:off x="3276217" y="2548386"/>
              <a:ext cx="2819" cy="15358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B7C7BF5-AFB7-4728-A847-4936A49AC39C}"/>
                </a:ext>
              </a:extLst>
            </p:cNvPr>
            <p:cNvCxnSpPr>
              <a:cxnSpLocks/>
              <a:endCxn id="10" idx="0"/>
            </p:cNvCxnSpPr>
            <p:nvPr/>
          </p:nvCxnSpPr>
          <p:spPr bwMode="auto">
            <a:xfrm flipH="1">
              <a:off x="3832402" y="2521796"/>
              <a:ext cx="548669" cy="147130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37342AB-132B-4261-A5D3-CA66FA48A385}"/>
                </a:ext>
              </a:extLst>
            </p:cNvPr>
            <p:cNvCxnSpPr>
              <a:cxnSpLocks/>
              <a:endCxn id="13" idx="1"/>
            </p:cNvCxnSpPr>
            <p:nvPr/>
          </p:nvCxnSpPr>
          <p:spPr bwMode="auto">
            <a:xfrm>
              <a:off x="4386708" y="2510401"/>
              <a:ext cx="1147133" cy="152701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948229-5AF0-4FC9-9F50-8E3D06D5309F}"/>
                </a:ext>
              </a:extLst>
            </p:cNvPr>
            <p:cNvCxnSpPr>
              <a:cxnSpLocks/>
              <a:stCxn id="7" idx="4"/>
              <a:endCxn id="11" idx="7"/>
            </p:cNvCxnSpPr>
            <p:nvPr/>
          </p:nvCxnSpPr>
          <p:spPr bwMode="auto">
            <a:xfrm flipH="1">
              <a:off x="4438381" y="2553451"/>
              <a:ext cx="547730" cy="147003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404EB4D-1110-4A35-9B99-4355A0F1267F}"/>
              </a:ext>
            </a:extLst>
          </p:cNvPr>
          <p:cNvCxnSpPr>
            <a:cxnSpLocks/>
            <a:endCxn id="11" idx="7"/>
          </p:cNvCxnSpPr>
          <p:nvPr/>
        </p:nvCxnSpPr>
        <p:spPr bwMode="auto">
          <a:xfrm flipH="1">
            <a:off x="3533357" y="1806554"/>
            <a:ext cx="1936971" cy="16246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5EBB2D1-68B7-4B60-BAB5-D356528C4F45}"/>
              </a:ext>
            </a:extLst>
          </p:cNvPr>
          <p:cNvCxnSpPr>
            <a:cxnSpLocks/>
            <a:endCxn id="12" idx="7"/>
          </p:cNvCxnSpPr>
          <p:nvPr/>
        </p:nvCxnSpPr>
        <p:spPr bwMode="auto">
          <a:xfrm flipH="1">
            <a:off x="4546415" y="1790679"/>
            <a:ext cx="923914" cy="16405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6" name="组合 37">
            <a:extLst>
              <a:ext uri="{FF2B5EF4-FFF2-40B4-BE49-F238E27FC236}">
                <a16:creationId xmlns:a16="http://schemas.microsoft.com/office/drawing/2014/main" id="{D40786CD-2AFB-4CB8-84EA-6861526CEB74}"/>
              </a:ext>
            </a:extLst>
          </p:cNvPr>
          <p:cNvGrpSpPr>
            <a:grpSpLocks/>
          </p:cNvGrpSpPr>
          <p:nvPr/>
        </p:nvGrpSpPr>
        <p:grpSpPr bwMode="auto">
          <a:xfrm>
            <a:off x="778996" y="4076606"/>
            <a:ext cx="5372100" cy="2586131"/>
            <a:chOff x="2736489" y="1886173"/>
            <a:chExt cx="3149099" cy="247547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1DE125A-02FE-4417-ABFD-88CA131B58CE}"/>
                </a:ext>
              </a:extLst>
            </p:cNvPr>
            <p:cNvSpPr/>
            <p:nvPr/>
          </p:nvSpPr>
          <p:spPr bwMode="auto">
            <a:xfrm>
              <a:off x="3205504" y="2378823"/>
              <a:ext cx="147963" cy="16970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2D27969-740D-4A49-B3AD-443586CF1BBA}"/>
                </a:ext>
              </a:extLst>
            </p:cNvPr>
            <p:cNvSpPr/>
            <p:nvPr/>
          </p:nvSpPr>
          <p:spPr bwMode="auto">
            <a:xfrm>
              <a:off x="3758271" y="2376290"/>
              <a:ext cx="147963" cy="1722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6C9BBF4-9F7C-4F01-8423-F6CC4F58D626}"/>
                </a:ext>
              </a:extLst>
            </p:cNvPr>
            <p:cNvSpPr/>
            <p:nvPr/>
          </p:nvSpPr>
          <p:spPr bwMode="auto">
            <a:xfrm>
              <a:off x="4311969" y="2382622"/>
              <a:ext cx="147963" cy="1709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70BEE48-4193-4615-A73C-6740B543DE05}"/>
                </a:ext>
              </a:extLst>
            </p:cNvPr>
            <p:cNvSpPr/>
            <p:nvPr/>
          </p:nvSpPr>
          <p:spPr bwMode="auto">
            <a:xfrm>
              <a:off x="4912196" y="2382622"/>
              <a:ext cx="147963" cy="1709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A89FEC8-1959-4E63-B1C7-47E9D3D22BF8}"/>
                </a:ext>
              </a:extLst>
            </p:cNvPr>
            <p:cNvSpPr/>
            <p:nvPr/>
          </p:nvSpPr>
          <p:spPr bwMode="auto">
            <a:xfrm>
              <a:off x="5512423" y="2395286"/>
              <a:ext cx="147032" cy="1709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BDB3DCF-D056-4302-929C-8EE848CD2F8D}"/>
                </a:ext>
              </a:extLst>
            </p:cNvPr>
            <p:cNvSpPr/>
            <p:nvPr/>
          </p:nvSpPr>
          <p:spPr bwMode="auto">
            <a:xfrm>
              <a:off x="3227838" y="3778250"/>
              <a:ext cx="147963" cy="1709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90E4AFA-9766-4CEF-82C4-54E990FAE33B}"/>
                </a:ext>
              </a:extLst>
            </p:cNvPr>
            <p:cNvSpPr/>
            <p:nvPr/>
          </p:nvSpPr>
          <p:spPr bwMode="auto">
            <a:xfrm>
              <a:off x="3795495" y="3737723"/>
              <a:ext cx="147032" cy="1709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B9D9A65-FDC1-439D-9A41-412A4C01935C}"/>
                </a:ext>
              </a:extLst>
            </p:cNvPr>
            <p:cNvSpPr/>
            <p:nvPr/>
          </p:nvSpPr>
          <p:spPr bwMode="auto">
            <a:xfrm>
              <a:off x="4354776" y="3714927"/>
              <a:ext cx="147963" cy="1722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3BA0E94-95D8-4E30-9D31-3597D658E75F}"/>
                </a:ext>
              </a:extLst>
            </p:cNvPr>
            <p:cNvSpPr/>
            <p:nvPr/>
          </p:nvSpPr>
          <p:spPr bwMode="auto">
            <a:xfrm>
              <a:off x="4927086" y="3727592"/>
              <a:ext cx="147963" cy="17223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BD3518C-B403-45E2-8344-F0144FF90705}"/>
                </a:ext>
              </a:extLst>
            </p:cNvPr>
            <p:cNvSpPr/>
            <p:nvPr/>
          </p:nvSpPr>
          <p:spPr bwMode="auto">
            <a:xfrm>
              <a:off x="5509632" y="3778250"/>
              <a:ext cx="147963" cy="1709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13">
              <a:extLst>
                <a:ext uri="{FF2B5EF4-FFF2-40B4-BE49-F238E27FC236}">
                  <a16:creationId xmlns:a16="http://schemas.microsoft.com/office/drawing/2014/main" id="{3B3FFF52-8457-4FAD-BA61-28FE2B1DB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914" y="2277589"/>
              <a:ext cx="461797" cy="47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14">
              <a:extLst>
                <a:ext uri="{FF2B5EF4-FFF2-40B4-BE49-F238E27FC236}">
                  <a16:creationId xmlns:a16="http://schemas.microsoft.com/office/drawing/2014/main" id="{D2F90437-6039-46AD-BA0B-85FA2B3A3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489" y="3887045"/>
              <a:ext cx="542975" cy="47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15">
              <a:extLst>
                <a:ext uri="{FF2B5EF4-FFF2-40B4-BE49-F238E27FC236}">
                  <a16:creationId xmlns:a16="http://schemas.microsoft.com/office/drawing/2014/main" id="{F245AD4C-1D4E-4D19-8980-0B688B8CA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171" y="3973521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16">
              <a:extLst>
                <a:ext uri="{FF2B5EF4-FFF2-40B4-BE49-F238E27FC236}">
                  <a16:creationId xmlns:a16="http://schemas.microsoft.com/office/drawing/2014/main" id="{D48604D2-0A49-4885-85B9-E1CD043E1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744" y="3943136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17">
              <a:extLst>
                <a:ext uri="{FF2B5EF4-FFF2-40B4-BE49-F238E27FC236}">
                  <a16:creationId xmlns:a16="http://schemas.microsoft.com/office/drawing/2014/main" id="{E632229D-61D9-4303-9E26-144DCDC93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831" y="3943136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18">
              <a:extLst>
                <a:ext uri="{FF2B5EF4-FFF2-40B4-BE49-F238E27FC236}">
                  <a16:creationId xmlns:a16="http://schemas.microsoft.com/office/drawing/2014/main" id="{0702FA32-266C-4AED-BAA0-A709CE6C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017" y="3934439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19">
              <a:extLst>
                <a:ext uri="{FF2B5EF4-FFF2-40B4-BE49-F238E27FC236}">
                  <a16:creationId xmlns:a16="http://schemas.microsoft.com/office/drawing/2014/main" id="{5859905C-EA80-4B69-8BCC-113D112B9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829" y="3975770"/>
              <a:ext cx="456759" cy="368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600" b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20">
              <a:extLst>
                <a:ext uri="{FF2B5EF4-FFF2-40B4-BE49-F238E27FC236}">
                  <a16:creationId xmlns:a16="http://schemas.microsoft.com/office/drawing/2014/main" id="{A7F3B4CE-B39A-4FC2-9E48-C255DC986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171" y="1886173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21">
              <a:extLst>
                <a:ext uri="{FF2B5EF4-FFF2-40B4-BE49-F238E27FC236}">
                  <a16:creationId xmlns:a16="http://schemas.microsoft.com/office/drawing/2014/main" id="{8836B90D-4014-4595-85B6-42279E63F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200" y="1886173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22">
              <a:extLst>
                <a:ext uri="{FF2B5EF4-FFF2-40B4-BE49-F238E27FC236}">
                  <a16:creationId xmlns:a16="http://schemas.microsoft.com/office/drawing/2014/main" id="{F447192B-9F75-44EB-A236-1767B13BF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611" y="1886173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23">
              <a:extLst>
                <a:ext uri="{FF2B5EF4-FFF2-40B4-BE49-F238E27FC236}">
                  <a16:creationId xmlns:a16="http://schemas.microsoft.com/office/drawing/2014/main" id="{337BC37F-4607-4ACE-9BCF-026AC48A8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048" y="1886173"/>
              <a:ext cx="673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24">
              <a:extLst>
                <a:ext uri="{FF2B5EF4-FFF2-40B4-BE49-F238E27FC236}">
                  <a16:creationId xmlns:a16="http://schemas.microsoft.com/office/drawing/2014/main" id="{C77B0F7B-1ECC-4B53-8DA5-036FE12DA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0000" y="1886173"/>
              <a:ext cx="456759" cy="368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25000"/>
                </a:spcBef>
                <a:spcAft>
                  <a:spcPct val="2000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2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•"/>
                <a:defRPr sz="24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–"/>
                <a:defRPr sz="20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Char char="»"/>
                <a:defRPr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5000"/>
                </a:spcBef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336699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3600" b="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600" b="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600" b="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AF9BC59-5B9C-4340-BF5F-B1B085A49E6E}"/>
                </a:ext>
              </a:extLst>
            </p:cNvPr>
            <p:cNvCxnSpPr>
              <a:cxnSpLocks/>
              <a:stCxn id="38" idx="4"/>
            </p:cNvCxnSpPr>
            <p:nvPr/>
          </p:nvCxnSpPr>
          <p:spPr bwMode="auto">
            <a:xfrm>
              <a:off x="3279020" y="2548527"/>
              <a:ext cx="2792" cy="144628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214BC10-FD2A-437E-8B31-2EB27322BBB6}"/>
                </a:ext>
              </a:extLst>
            </p:cNvPr>
            <p:cNvCxnSpPr>
              <a:cxnSpLocks/>
              <a:stCxn id="39" idx="5"/>
              <a:endCxn id="45" idx="1"/>
            </p:cNvCxnSpPr>
            <p:nvPr/>
          </p:nvCxnSpPr>
          <p:spPr bwMode="auto">
            <a:xfrm>
              <a:off x="3884831" y="2523198"/>
              <a:ext cx="492279" cy="121705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EE550EB-B9B4-483B-BD78-65CEFA5CA25C}"/>
                </a:ext>
              </a:extLst>
            </p:cNvPr>
            <p:cNvCxnSpPr>
              <a:cxnSpLocks/>
              <a:stCxn id="42" idx="4"/>
              <a:endCxn id="47" idx="0"/>
            </p:cNvCxnSpPr>
            <p:nvPr/>
          </p:nvCxnSpPr>
          <p:spPr bwMode="auto">
            <a:xfrm flipH="1">
              <a:off x="5583148" y="2566257"/>
              <a:ext cx="2792" cy="121199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2E59C3D-EEEF-4A73-9A8E-ECC030275E39}"/>
                </a:ext>
              </a:extLst>
            </p:cNvPr>
            <p:cNvCxnSpPr>
              <a:cxnSpLocks/>
              <a:stCxn id="38" idx="4"/>
              <a:endCxn id="44" idx="1"/>
            </p:cNvCxnSpPr>
            <p:nvPr/>
          </p:nvCxnSpPr>
          <p:spPr bwMode="auto">
            <a:xfrm>
              <a:off x="3279020" y="2548527"/>
              <a:ext cx="537878" cy="12145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DF3C680-204E-4DDE-BBB0-E45D8927AE1C}"/>
                </a:ext>
              </a:extLst>
            </p:cNvPr>
            <p:cNvCxnSpPr>
              <a:cxnSpLocks/>
              <a:stCxn id="41" idx="4"/>
              <a:endCxn id="45" idx="7"/>
            </p:cNvCxnSpPr>
            <p:nvPr/>
          </p:nvCxnSpPr>
          <p:spPr bwMode="auto">
            <a:xfrm flipH="1">
              <a:off x="4481335" y="2553593"/>
              <a:ext cx="504377" cy="118666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E65F654-E7AD-4766-8230-B2BFD178BF8A}"/>
                </a:ext>
              </a:extLst>
            </p:cNvPr>
            <p:cNvCxnSpPr>
              <a:cxnSpLocks/>
              <a:stCxn id="39" idx="4"/>
              <a:endCxn id="44" idx="0"/>
            </p:cNvCxnSpPr>
            <p:nvPr/>
          </p:nvCxnSpPr>
          <p:spPr bwMode="auto">
            <a:xfrm>
              <a:off x="3832718" y="2548527"/>
              <a:ext cx="36293" cy="118919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16E7E8A-2B61-412A-B59E-F85998899215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 bwMode="auto">
            <a:xfrm flipH="1">
              <a:off x="3869010" y="2553593"/>
              <a:ext cx="516475" cy="11841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45F8D7B-A115-4D13-9D70-9DF497F424AE}"/>
                </a:ext>
              </a:extLst>
            </p:cNvPr>
            <p:cNvCxnSpPr>
              <a:cxnSpLocks/>
              <a:stCxn id="40" idx="5"/>
              <a:endCxn id="47" idx="1"/>
            </p:cNvCxnSpPr>
            <p:nvPr/>
          </p:nvCxnSpPr>
          <p:spPr bwMode="auto">
            <a:xfrm>
              <a:off x="4438263" y="2528556"/>
              <a:ext cx="1093037" cy="1274732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5DB52E9A-1808-401C-89DF-681D293B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9689"/>
              </p:ext>
            </p:extLst>
          </p:nvPr>
        </p:nvGraphicFramePr>
        <p:xfrm>
          <a:off x="6232229" y="4095108"/>
          <a:ext cx="2259013" cy="2184399"/>
        </p:xfrm>
        <a:graphic>
          <a:graphicData uri="http://schemas.openxmlformats.org/drawingml/2006/table">
            <a:tbl>
              <a:tblPr/>
              <a:tblGrid>
                <a:gridCol w="225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('x1','y1')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('x2','y2')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('x3',’y5')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('x4','y3')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('x5',’y3')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9D348A2-3FF5-4EB9-B9C9-44C1739C4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最大匹配的</a:t>
            </a:r>
            <a:r>
              <a:rPr lang="zh-CN" altLang="zh-CN" dirty="0"/>
              <a:t>匈牙利</a:t>
            </a:r>
            <a:r>
              <a:rPr lang="zh-CN" altLang="en-US" dirty="0"/>
              <a:t>算法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31120608-9CF7-4D88-A029-19287125B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3498820" cy="3340624"/>
          </a:xfrm>
        </p:spPr>
        <p:txBody>
          <a:bodyPr/>
          <a:lstStyle/>
          <a:p>
            <a:r>
              <a:rPr lang="zh-CN" altLang="en-US" sz="2000" dirty="0"/>
              <a:t>美国数学家</a:t>
            </a:r>
            <a:r>
              <a:rPr lang="en-US" altLang="zh-CN" sz="2000" dirty="0"/>
              <a:t>Kuhn</a:t>
            </a:r>
            <a:r>
              <a:rPr lang="zh-CN" altLang="en-US" sz="2000" dirty="0"/>
              <a:t>在</a:t>
            </a:r>
            <a:r>
              <a:rPr lang="en-US" altLang="zh-CN" sz="2000" dirty="0"/>
              <a:t>1955</a:t>
            </a:r>
            <a:r>
              <a:rPr lang="zh-CN" altLang="en-US" sz="2000" dirty="0"/>
              <a:t>年提出并命名为匈牙利算法（因为算法参考了两位匈牙利数学家</a:t>
            </a:r>
            <a:r>
              <a:rPr lang="en-US" altLang="zh-CN" sz="2000" dirty="0" err="1"/>
              <a:t>Dénes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Kőnig</a:t>
            </a:r>
            <a:r>
              <a:rPr lang="en-US" altLang="zh-CN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Jenő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Egerváry</a:t>
            </a:r>
            <a:r>
              <a:rPr lang="zh-CN" altLang="en-US" sz="2000" dirty="0"/>
              <a:t>的工作）。</a:t>
            </a:r>
            <a:r>
              <a:rPr lang="en-US" altLang="zh-CN" sz="2000" dirty="0"/>
              <a:t>Edmonds</a:t>
            </a:r>
            <a:r>
              <a:rPr lang="zh-CN" altLang="zh-CN" sz="2000" dirty="0"/>
              <a:t>于</a:t>
            </a:r>
            <a:r>
              <a:rPr lang="en-US" altLang="zh-CN" sz="2000" dirty="0"/>
              <a:t>1965</a:t>
            </a:r>
            <a:r>
              <a:rPr lang="zh-CN" altLang="zh-CN" sz="2000" dirty="0"/>
              <a:t>年</a:t>
            </a:r>
            <a:r>
              <a:rPr lang="zh-CN" altLang="en-US" sz="2000" dirty="0"/>
              <a:t>提出了复杂度为</a:t>
            </a:r>
            <a:r>
              <a:rPr lang="en-US" altLang="zh-CN" sz="2000" dirty="0"/>
              <a:t>O(n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)</a:t>
            </a:r>
            <a:r>
              <a:rPr lang="zh-CN" altLang="en-US" sz="2000" dirty="0"/>
              <a:t>的改进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匈牙利算法是</a:t>
            </a:r>
            <a:r>
              <a:rPr lang="zh-CN" altLang="en-US" sz="2000" dirty="0"/>
              <a:t>求</a:t>
            </a:r>
            <a:r>
              <a:rPr lang="zh-CN" altLang="zh-CN" sz="2000" dirty="0"/>
              <a:t>二分图匹配</a:t>
            </a:r>
            <a:r>
              <a:rPr lang="zh-CN" altLang="en-US" sz="2000" dirty="0"/>
              <a:t>的</a:t>
            </a:r>
            <a:r>
              <a:rPr lang="zh-CN" altLang="zh-CN" sz="2000" dirty="0"/>
              <a:t>最常见算法，</a:t>
            </a:r>
            <a:r>
              <a:rPr lang="zh-CN" altLang="en-US" sz="2000" dirty="0"/>
              <a:t>核心思想</a:t>
            </a:r>
            <a:r>
              <a:rPr lang="zh-CN" altLang="zh-CN" sz="2000" dirty="0"/>
              <a:t>就是寻找</a:t>
            </a:r>
            <a:r>
              <a:rPr lang="zh-CN" altLang="en-US" sz="2000" dirty="0"/>
              <a:t>可扩充链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B76448F7-5244-431E-BE92-F8BB2A85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tabLst>
                <a:tab pos="735013" algn="l"/>
              </a:tabLst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tabLst>
                <a:tab pos="735013" algn="l"/>
              </a:tabLst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tabLst>
                <a:tab pos="735013" algn="l"/>
              </a:tabLst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735013" algn="l"/>
              </a:tabLst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3600" b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E7315B65-489B-4079-8834-18B7E85C0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586158"/>
              </p:ext>
            </p:extLst>
          </p:nvPr>
        </p:nvGraphicFramePr>
        <p:xfrm>
          <a:off x="519113" y="4495801"/>
          <a:ext cx="8347075" cy="1763777"/>
        </p:xfrm>
        <a:graphic>
          <a:graphicData uri="http://schemas.openxmlformats.org/drawingml/2006/table">
            <a:tbl>
              <a:tblPr/>
              <a:tblGrid>
                <a:gridCol w="83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算法</a:t>
                      </a: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4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sz="2200" b="1" kern="1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）置</a:t>
                      </a:r>
                      <a:r>
                        <a:rPr lang="en-US" sz="2200" b="1" kern="100" dirty="0"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为空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sz="2200" b="1" kern="100" dirty="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）找出一条增广路径</a:t>
                      </a:r>
                      <a:r>
                        <a:rPr lang="en-US" sz="2200" b="1" kern="100" dirty="0">
                          <a:latin typeface="+mn-ea"/>
                          <a:ea typeface="+mn-ea"/>
                          <a:cs typeface="Times New Roman"/>
                        </a:rPr>
                        <a:t>P</a:t>
                      </a: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，通过取反操作获得更大的匹配</a:t>
                      </a:r>
                      <a:r>
                        <a:rPr lang="en-US" sz="2200" b="1" kern="100" dirty="0"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代替</a:t>
                      </a:r>
                      <a:r>
                        <a:rPr lang="en-US" sz="2200" b="1" kern="100" dirty="0"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endParaRPr lang="zh-CN" sz="22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sz="2200" b="1" kern="100" dirty="0"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）重复</a:t>
                      </a:r>
                      <a:r>
                        <a:rPr lang="en-US" sz="2200" b="1" kern="100" dirty="0">
                          <a:latin typeface="+mn-ea"/>
                          <a:ea typeface="+mn-ea"/>
                          <a:cs typeface="Times New Roman"/>
                        </a:rPr>
                        <a:t>(2)</a:t>
                      </a:r>
                      <a:r>
                        <a:rPr lang="zh-CN" sz="2200" b="1" kern="100" dirty="0">
                          <a:latin typeface="+mn-ea"/>
                          <a:ea typeface="+mn-ea"/>
                          <a:cs typeface="Times New Roman"/>
                        </a:rPr>
                        <a:t>操作直到找不出增广路径为止</a:t>
                      </a: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 descr="Jack.Edmonds.jpg">
            <a:extLst>
              <a:ext uri="{FF2B5EF4-FFF2-40B4-BE49-F238E27FC236}">
                <a16:creationId xmlns:a16="http://schemas.microsoft.com/office/drawing/2014/main" id="{C6587CC9-BF7E-4F94-B085-6493E018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89" y="977609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A601199-1951-4032-B6A2-039E6FEA3CB5}"/>
              </a:ext>
            </a:extLst>
          </p:cNvPr>
          <p:cNvSpPr/>
          <p:nvPr/>
        </p:nvSpPr>
        <p:spPr>
          <a:xfrm>
            <a:off x="6108194" y="3746682"/>
            <a:ext cx="25973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John Robert Edmonds (1934-)</a:t>
            </a: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美国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计算机科学家、数学家</a:t>
            </a:r>
            <a:endParaRPr lang="zh-CN" altLang="en-US" sz="1400" dirty="0"/>
          </a:p>
        </p:txBody>
      </p:sp>
      <p:pic>
        <p:nvPicPr>
          <p:cNvPr id="2052" name="Picture 4" descr="Harold W. Kuhn.jpg">
            <a:extLst>
              <a:ext uri="{FF2B5EF4-FFF2-40B4-BE49-F238E27FC236}">
                <a16:creationId xmlns:a16="http://schemas.microsoft.com/office/drawing/2014/main" id="{5E6F4595-2E6E-4BBA-A4FD-AD38CE1C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94" y="1002873"/>
            <a:ext cx="15430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B410B6-7DFD-4664-942D-5A8E8C412551}"/>
              </a:ext>
            </a:extLst>
          </p:cNvPr>
          <p:cNvSpPr/>
          <p:nvPr/>
        </p:nvSpPr>
        <p:spPr>
          <a:xfrm>
            <a:off x="3613574" y="3245267"/>
            <a:ext cx="2597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Harold W. Kuhn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(1925-2014)</a:t>
            </a: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美国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计算机科学家、数学家</a:t>
            </a:r>
            <a:endParaRPr lang="zh-CN" altLang="en-US" sz="1600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6557CEE-4CA8-4A0C-8322-A25533176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881A39F4-5BEB-48E8-8F5E-86DB724C7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二分图与匹配</a:t>
            </a:r>
            <a:endParaRPr lang="en-US" altLang="zh-CN" dirty="0"/>
          </a:p>
          <a:p>
            <a:r>
              <a:rPr lang="zh-CN" altLang="en-US" dirty="0"/>
              <a:t>最大匹配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完备匹配</a:t>
            </a:r>
          </a:p>
        </p:txBody>
      </p:sp>
    </p:spTree>
    <p:extLst>
      <p:ext uri="{BB962C8B-B14F-4D97-AF65-F5344CB8AC3E}">
        <p14:creationId xmlns:p14="http://schemas.microsoft.com/office/powerpoint/2010/main" val="264377175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88EFCEC-C447-4A7A-A360-B1CDD5233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完备匹配定理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2494BD7-E8C2-4F35-A74D-90FEB4FEC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对于二分图</a:t>
            </a:r>
            <a:r>
              <a:rPr lang="en-US" altLang="zh-CN" sz="2400" dirty="0"/>
              <a:t>G</a:t>
            </a:r>
            <a:r>
              <a:rPr lang="zh-CN" altLang="en-US" sz="2400" dirty="0"/>
              <a:t>来说，如果存在从</a:t>
            </a:r>
            <a:r>
              <a:rPr lang="en-US" altLang="zh-CN" sz="2400" dirty="0"/>
              <a:t>X</a:t>
            </a:r>
            <a:r>
              <a:rPr lang="zh-CN" altLang="en-US" sz="2400" dirty="0"/>
              <a:t>到</a:t>
            </a:r>
            <a:r>
              <a:rPr lang="en-US" altLang="zh-CN" sz="2400" dirty="0"/>
              <a:t>Y</a:t>
            </a:r>
            <a:r>
              <a:rPr lang="zh-CN" altLang="en-US" sz="2400" dirty="0"/>
              <a:t>的（完备）匹配</a:t>
            </a:r>
            <a:r>
              <a:rPr lang="en-US" altLang="zh-CN" sz="2400" dirty="0"/>
              <a:t>M</a:t>
            </a:r>
            <a:r>
              <a:rPr lang="zh-CN" altLang="en-US" sz="2400" dirty="0"/>
              <a:t>，则显然有</a:t>
            </a:r>
            <a:endParaRPr lang="en-US" altLang="zh-CN" sz="2400" dirty="0"/>
          </a:p>
          <a:p>
            <a:pPr lvl="1"/>
            <a:r>
              <a:rPr lang="en-US" altLang="zh-CN" sz="2200" dirty="0"/>
              <a:t>|X| &lt;= |Y|</a:t>
            </a:r>
          </a:p>
          <a:p>
            <a:pPr lvl="1"/>
            <a:r>
              <a:rPr lang="zh-CN" altLang="en-US" sz="2200" dirty="0"/>
              <a:t>匹配</a:t>
            </a:r>
            <a:r>
              <a:rPr lang="en-US" altLang="zh-CN" sz="2200" dirty="0"/>
              <a:t>M</a:t>
            </a:r>
            <a:r>
              <a:rPr lang="zh-CN" altLang="en-US" sz="2200" dirty="0"/>
              <a:t>也是最大匹配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zh-CN" altLang="en-US" sz="2400" dirty="0"/>
              <a:t>定义（顶点集的邻域）：对于无向图</a:t>
            </a:r>
            <a:r>
              <a:rPr lang="en-US" altLang="zh-CN" sz="2400" dirty="0"/>
              <a:t>G = &lt;V, E&gt;</a:t>
            </a:r>
            <a:r>
              <a:rPr lang="zh-CN" altLang="en-US" sz="2400" dirty="0"/>
              <a:t>，而</a:t>
            </a:r>
            <a:r>
              <a:rPr lang="en-US" altLang="zh-CN" sz="2400" dirty="0"/>
              <a:t>U</a:t>
            </a:r>
            <a:r>
              <a:rPr lang="zh-CN" altLang="en-US" sz="2400" dirty="0"/>
              <a:t>是</a:t>
            </a:r>
            <a:r>
              <a:rPr lang="en-US" altLang="zh-CN" sz="2400" dirty="0"/>
              <a:t>V</a:t>
            </a:r>
            <a:r>
              <a:rPr lang="zh-CN" altLang="en-US" sz="2400" dirty="0"/>
              <a:t>的一个子集，则 </a:t>
            </a:r>
            <a:r>
              <a:rPr lang="en-US" altLang="zh-CN" sz="2400" dirty="0"/>
              <a:t>U </a:t>
            </a:r>
            <a:r>
              <a:rPr lang="zh-CN" altLang="en-US" sz="2400" dirty="0"/>
              <a:t>的邻域 </a:t>
            </a:r>
            <a:r>
              <a:rPr lang="el-GR" altLang="zh-CN" sz="2400" dirty="0"/>
              <a:t>Γ</a:t>
            </a:r>
            <a:r>
              <a:rPr lang="en-US" altLang="zh-CN" sz="2400" dirty="0"/>
              <a:t>(U) </a:t>
            </a:r>
            <a:r>
              <a:rPr lang="zh-CN" altLang="en-US" sz="2400" dirty="0"/>
              <a:t>被定义为与 </a:t>
            </a:r>
            <a:r>
              <a:rPr lang="en-US" altLang="zh-CN" sz="2400" dirty="0"/>
              <a:t>U </a:t>
            </a:r>
            <a:r>
              <a:rPr lang="zh-CN" altLang="en-US" sz="2400" dirty="0"/>
              <a:t>中顶点邻接的所有顶点的集合</a:t>
            </a:r>
            <a:endParaRPr lang="en-US" altLang="zh-CN" sz="2400" dirty="0"/>
          </a:p>
          <a:p>
            <a:pPr lvl="1"/>
            <a:r>
              <a:rPr lang="zh-CN" altLang="en-US" sz="2200" dirty="0"/>
              <a:t>对于二分图来说，如果</a:t>
            </a:r>
            <a:r>
              <a:rPr lang="en-US" altLang="zh-CN" sz="2200" dirty="0"/>
              <a:t>U</a:t>
            </a:r>
            <a:r>
              <a:rPr lang="zh-CN" altLang="en-US" sz="2200" dirty="0"/>
              <a:t>是</a:t>
            </a:r>
            <a:r>
              <a:rPr lang="en-US" altLang="zh-CN" sz="2200" dirty="0"/>
              <a:t>X</a:t>
            </a:r>
            <a:r>
              <a:rPr lang="zh-CN" altLang="en-US" sz="2200" dirty="0"/>
              <a:t>的子集，则显然</a:t>
            </a:r>
            <a:r>
              <a:rPr lang="el-GR" altLang="zh-CN" sz="2200" dirty="0"/>
              <a:t>Γ</a:t>
            </a:r>
            <a:r>
              <a:rPr lang="en-US" altLang="zh-CN" sz="2200" dirty="0"/>
              <a:t>(U)</a:t>
            </a:r>
            <a:r>
              <a:rPr lang="zh-CN" altLang="en-US" sz="2200" dirty="0"/>
              <a:t>是</a:t>
            </a:r>
            <a:r>
              <a:rPr lang="en-US" altLang="zh-CN" sz="2200" dirty="0"/>
              <a:t>Y</a:t>
            </a:r>
            <a:r>
              <a:rPr lang="zh-CN" altLang="en-US" sz="2200" dirty="0"/>
              <a:t>的子集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049514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88EFCEC-C447-4A7A-A360-B1CDD5233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完备匹配定理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2494BD7-E8C2-4F35-A74D-90FEB4FEC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定理</a:t>
            </a:r>
            <a:r>
              <a:rPr lang="zh-CN" altLang="en-US" sz="2400" dirty="0"/>
              <a:t>（</a:t>
            </a:r>
            <a:r>
              <a:rPr lang="en-US" altLang="zh-CN" sz="2400" dirty="0"/>
              <a:t>Hall</a:t>
            </a:r>
            <a:r>
              <a:rPr lang="zh-CN" altLang="en-US" sz="2400" dirty="0"/>
              <a:t>定理）</a:t>
            </a:r>
            <a:r>
              <a:rPr lang="zh-CN" altLang="zh-CN" sz="2400" dirty="0"/>
              <a:t>：设</a:t>
            </a:r>
            <a:r>
              <a:rPr lang="en-US" altLang="zh-CN" sz="2400" dirty="0"/>
              <a:t>G=&lt;V,E&gt;</a:t>
            </a:r>
            <a:r>
              <a:rPr lang="zh-CN" altLang="zh-CN" sz="2400" dirty="0"/>
              <a:t>是二分图， 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是互补顶点子集</a:t>
            </a:r>
            <a:r>
              <a:rPr lang="zh-CN" altLang="zh-CN" sz="2400" dirty="0"/>
              <a:t>。</a:t>
            </a:r>
            <a:r>
              <a:rPr lang="en-US" altLang="zh-CN" sz="2400" dirty="0"/>
              <a:t> </a:t>
            </a:r>
            <a:r>
              <a:rPr lang="zh-CN" altLang="en-US" sz="2400" dirty="0"/>
              <a:t>则</a:t>
            </a:r>
            <a:r>
              <a:rPr lang="en-US" altLang="zh-CN" sz="2400" dirty="0"/>
              <a:t>G</a:t>
            </a:r>
            <a:r>
              <a:rPr lang="zh-CN" altLang="zh-CN" sz="2400" dirty="0"/>
              <a:t>存在</a:t>
            </a:r>
            <a:r>
              <a:rPr lang="zh-CN" altLang="en-US" sz="2400" dirty="0"/>
              <a:t>从</a:t>
            </a:r>
            <a:r>
              <a:rPr lang="en-US" altLang="zh-CN" sz="2400" dirty="0"/>
              <a:t>X</a:t>
            </a:r>
            <a:r>
              <a:rPr lang="zh-CN" altLang="en-US" sz="2400" dirty="0"/>
              <a:t>到</a:t>
            </a:r>
            <a:r>
              <a:rPr lang="en-US" altLang="zh-CN" sz="2400" dirty="0"/>
              <a:t>Y</a:t>
            </a:r>
            <a:r>
              <a:rPr lang="zh-CN" altLang="en-US" sz="2400" dirty="0"/>
              <a:t>的（</a:t>
            </a:r>
            <a:r>
              <a:rPr lang="zh-CN" altLang="zh-CN" sz="2400" dirty="0"/>
              <a:t>完</a:t>
            </a:r>
            <a:r>
              <a:rPr lang="zh-CN" altLang="en-US" sz="2400" dirty="0"/>
              <a:t>备）</a:t>
            </a:r>
            <a:r>
              <a:rPr lang="zh-CN" altLang="zh-CN" sz="2400" dirty="0"/>
              <a:t>匹配</a:t>
            </a:r>
            <a:r>
              <a:rPr lang="zh-CN" altLang="en-US" sz="2400" dirty="0"/>
              <a:t>，</a:t>
            </a:r>
            <a:r>
              <a:rPr lang="zh-CN" altLang="zh-CN" sz="2400" dirty="0"/>
              <a:t>当且仅当对于任意</a:t>
            </a:r>
            <a:r>
              <a:rPr lang="en-US" altLang="zh-CN" sz="2400" dirty="0"/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X</a:t>
            </a:r>
            <a:r>
              <a:rPr lang="zh-CN" altLang="zh-CN" sz="2400" dirty="0"/>
              <a:t>，</a:t>
            </a:r>
            <a:r>
              <a:rPr lang="zh-CN" altLang="en-US" sz="2400" dirty="0"/>
              <a:t>都有</a:t>
            </a:r>
            <a:r>
              <a:rPr lang="en-US" altLang="zh-CN" sz="2400" dirty="0"/>
              <a:t>|S|</a:t>
            </a:r>
            <a:r>
              <a:rPr lang="zh-CN" altLang="zh-CN" sz="2400" dirty="0"/>
              <a:t>≤</a:t>
            </a:r>
            <a:r>
              <a:rPr lang="en-US" altLang="zh-CN" sz="2400" dirty="0"/>
              <a:t>|</a:t>
            </a:r>
            <a:r>
              <a:rPr lang="el-GR" altLang="zh-CN" sz="2400" dirty="0"/>
              <a:t>Γ</a:t>
            </a:r>
            <a:r>
              <a:rPr lang="en-US" altLang="zh-CN" sz="2400" dirty="0"/>
              <a:t>(S)|</a:t>
            </a:r>
            <a:r>
              <a:rPr lang="zh-CN" altLang="en-US" sz="2400" dirty="0">
                <a:solidFill>
                  <a:srgbClr val="3333CC"/>
                </a:solidFill>
              </a:rPr>
              <a:t>（该条件称为相异性条件）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200" dirty="0"/>
              <a:t>注意，定理中要求的是任意子集</a:t>
            </a:r>
            <a:r>
              <a:rPr lang="en-US" altLang="zh-CN" sz="2200" dirty="0"/>
              <a:t>S</a:t>
            </a:r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000" dirty="0"/>
              <a:t>如果存在从</a:t>
            </a:r>
            <a:r>
              <a:rPr lang="en-US" altLang="zh-CN" sz="2000" dirty="0"/>
              <a:t>X</a:t>
            </a:r>
            <a:r>
              <a:rPr lang="zh-CN" altLang="en-US" sz="2000" dirty="0"/>
              <a:t>到</a:t>
            </a:r>
            <a:r>
              <a:rPr lang="en-US" altLang="zh-CN" sz="2000" dirty="0"/>
              <a:t>Y</a:t>
            </a:r>
            <a:r>
              <a:rPr lang="zh-CN" altLang="en-US" sz="2000" dirty="0"/>
              <a:t>的匹配</a:t>
            </a:r>
            <a:r>
              <a:rPr lang="en-US" altLang="zh-CN" sz="2000" dirty="0"/>
              <a:t>M</a:t>
            </a:r>
            <a:r>
              <a:rPr lang="zh-CN" altLang="en-US" sz="2000" dirty="0"/>
              <a:t>，则对于</a:t>
            </a:r>
            <a:r>
              <a:rPr lang="en-US" altLang="zh-CN" sz="2000" dirty="0"/>
              <a:t>X</a:t>
            </a:r>
            <a:r>
              <a:rPr lang="zh-CN" altLang="en-US" sz="2000" dirty="0"/>
              <a:t>的任意子集</a:t>
            </a:r>
            <a:r>
              <a:rPr lang="en-US" altLang="zh-CN" sz="2000" dirty="0"/>
              <a:t>S</a:t>
            </a:r>
            <a:r>
              <a:rPr lang="zh-CN" altLang="en-US" sz="2000" dirty="0"/>
              <a:t>，都可以对</a:t>
            </a:r>
            <a:r>
              <a:rPr lang="en-US" altLang="zh-CN" sz="2000" dirty="0"/>
              <a:t>S</a:t>
            </a:r>
            <a:r>
              <a:rPr lang="zh-CN" altLang="en-US" sz="2000" dirty="0"/>
              <a:t>中的任意顶点</a:t>
            </a:r>
            <a:r>
              <a:rPr lang="en-US" altLang="zh-CN" sz="2000" dirty="0"/>
              <a:t>v</a:t>
            </a:r>
            <a:r>
              <a:rPr lang="zh-CN" altLang="en-US" sz="2000" dirty="0"/>
              <a:t>找到其在</a:t>
            </a:r>
            <a:r>
              <a:rPr lang="en-US" altLang="zh-CN" sz="2000" dirty="0"/>
              <a:t>M</a:t>
            </a:r>
            <a:r>
              <a:rPr lang="zh-CN" altLang="en-US" sz="2000" dirty="0"/>
              <a:t>中关联的边，而边的另外一个顶点就是</a:t>
            </a:r>
            <a:r>
              <a:rPr lang="en-US" altLang="zh-CN" sz="2000" dirty="0"/>
              <a:t>v</a:t>
            </a:r>
            <a:r>
              <a:rPr lang="zh-CN" altLang="en-US" sz="2000" dirty="0"/>
              <a:t>在</a:t>
            </a:r>
            <a:r>
              <a:rPr lang="en-US" altLang="zh-CN" sz="2000" dirty="0"/>
              <a:t>Y</a:t>
            </a:r>
            <a:r>
              <a:rPr lang="zh-CN" altLang="en-US" sz="2000" dirty="0"/>
              <a:t>中的邻接顶点。因此有</a:t>
            </a:r>
            <a:r>
              <a:rPr lang="en-US" altLang="zh-CN" sz="2000" dirty="0"/>
              <a:t>|S|</a:t>
            </a:r>
            <a:r>
              <a:rPr lang="zh-CN" altLang="zh-CN" sz="2000" dirty="0"/>
              <a:t>≤</a:t>
            </a:r>
            <a:r>
              <a:rPr lang="en-US" altLang="zh-CN" sz="2000" dirty="0"/>
              <a:t>|</a:t>
            </a:r>
            <a:r>
              <a:rPr lang="el-GR" altLang="zh-CN" sz="2000" dirty="0"/>
              <a:t>Γ</a:t>
            </a:r>
            <a:r>
              <a:rPr lang="en-US" altLang="zh-CN" sz="2000" dirty="0"/>
              <a:t>(S)|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84791078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88EFCEC-C447-4A7A-A360-B1CDD5233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完备匹配定理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2494BD7-E8C2-4F35-A74D-90FEB4FEC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000" dirty="0"/>
              <a:t>如果对于任意</a:t>
            </a:r>
            <a:r>
              <a:rPr lang="en-US" altLang="zh-CN" sz="2000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dirty="0"/>
              <a:t> X</a:t>
            </a:r>
            <a:r>
              <a:rPr lang="zh-CN" altLang="en-US" sz="2000" dirty="0"/>
              <a:t>都有</a:t>
            </a:r>
            <a:r>
              <a:rPr lang="en-US" altLang="zh-CN" sz="2000" dirty="0"/>
              <a:t>|S|</a:t>
            </a:r>
            <a:r>
              <a:rPr lang="zh-CN" altLang="zh-CN" sz="2000" dirty="0"/>
              <a:t>≤</a:t>
            </a:r>
            <a:r>
              <a:rPr lang="en-US" altLang="zh-CN" sz="2000" dirty="0"/>
              <a:t>|</a:t>
            </a:r>
            <a:r>
              <a:rPr lang="el-GR" altLang="zh-CN" sz="2000" dirty="0"/>
              <a:t>Γ</a:t>
            </a:r>
            <a:r>
              <a:rPr lang="en-US" altLang="zh-CN" sz="2000" dirty="0"/>
              <a:t>(S)|</a:t>
            </a:r>
            <a:r>
              <a:rPr lang="zh-CN" altLang="en-US" sz="2000" dirty="0"/>
              <a:t>，则可以构造从</a:t>
            </a:r>
            <a:r>
              <a:rPr lang="en-US" altLang="zh-CN" sz="2000" dirty="0"/>
              <a:t>X</a:t>
            </a:r>
            <a:r>
              <a:rPr lang="zh-CN" altLang="en-US" sz="2000" dirty="0"/>
              <a:t>到</a:t>
            </a:r>
            <a:r>
              <a:rPr lang="en-US" altLang="zh-CN" sz="2000" dirty="0"/>
              <a:t>Y</a:t>
            </a:r>
            <a:r>
              <a:rPr lang="zh-CN" altLang="en-US" sz="2000" dirty="0"/>
              <a:t>的匹配如下：</a:t>
            </a:r>
            <a:endParaRPr lang="en-US" altLang="zh-CN" sz="2000" dirty="0"/>
          </a:p>
          <a:p>
            <a:pPr lvl="1"/>
            <a:r>
              <a:rPr lang="zh-CN" altLang="en-US" sz="1800" dirty="0"/>
              <a:t>先找一个任意匹配</a:t>
            </a:r>
            <a:r>
              <a:rPr lang="en-US" altLang="zh-CN" sz="1800" dirty="0"/>
              <a:t>M</a:t>
            </a:r>
            <a:r>
              <a:rPr lang="zh-CN" altLang="en-US" sz="1800" dirty="0"/>
              <a:t>作为初始匹配；如果</a:t>
            </a:r>
            <a:r>
              <a:rPr lang="en-US" altLang="zh-CN" sz="1800" dirty="0"/>
              <a:t>M</a:t>
            </a:r>
            <a:r>
              <a:rPr lang="zh-CN" altLang="en-US" sz="1800" dirty="0"/>
              <a:t>是完备匹配则停止。否则，</a:t>
            </a:r>
            <a:r>
              <a:rPr lang="en-US" altLang="zh-CN" sz="1800" dirty="0"/>
              <a:t>X</a:t>
            </a:r>
            <a:r>
              <a:rPr lang="zh-CN" altLang="en-US" sz="1800" dirty="0"/>
              <a:t>中至少存在某个不饱和顶点</a:t>
            </a:r>
            <a:r>
              <a:rPr lang="en-US" altLang="zh-CN" sz="1800" dirty="0"/>
              <a:t>u</a:t>
            </a:r>
            <a:r>
              <a:rPr lang="zh-CN" altLang="en-US" sz="1800" dirty="0"/>
              <a:t>。根据相异性条件，</a:t>
            </a:r>
            <a:r>
              <a:rPr lang="en-US" altLang="zh-CN" sz="1800" dirty="0"/>
              <a:t>Y</a:t>
            </a:r>
            <a:r>
              <a:rPr lang="zh-CN" altLang="en-US" sz="1800" dirty="0"/>
              <a:t>中一定存在与</a:t>
            </a:r>
            <a:r>
              <a:rPr lang="en-US" altLang="zh-CN" sz="1800" dirty="0"/>
              <a:t>u</a:t>
            </a:r>
            <a:r>
              <a:rPr lang="zh-CN" altLang="en-US" sz="1800" dirty="0"/>
              <a:t>邻接的顶点</a:t>
            </a:r>
            <a:r>
              <a:rPr lang="en-US" altLang="zh-CN" sz="1800" dirty="0"/>
              <a:t>v</a:t>
            </a:r>
            <a:r>
              <a:rPr lang="zh-CN" altLang="en-US" sz="1800" dirty="0"/>
              <a:t>。如果</a:t>
            </a:r>
            <a:r>
              <a:rPr lang="en-US" altLang="zh-CN" sz="1800" dirty="0"/>
              <a:t>v</a:t>
            </a:r>
            <a:r>
              <a:rPr lang="zh-CN" altLang="en-US" sz="1800" dirty="0"/>
              <a:t>是不饱和的，则边</a:t>
            </a:r>
            <a:r>
              <a:rPr lang="en-US" altLang="zh-CN" sz="1800" dirty="0"/>
              <a:t>(u, v)</a:t>
            </a:r>
            <a:r>
              <a:rPr lang="zh-CN" altLang="en-US" sz="1800" dirty="0"/>
              <a:t>即为可扩充链。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</a:t>
            </a:r>
            <a:r>
              <a:rPr lang="en-US" altLang="zh-CN" sz="1800" dirty="0"/>
              <a:t>Y</a:t>
            </a:r>
            <a:r>
              <a:rPr lang="zh-CN" altLang="en-US" sz="1800" dirty="0"/>
              <a:t>中所有与</a:t>
            </a:r>
            <a:r>
              <a:rPr lang="en-US" altLang="zh-CN" sz="1800" dirty="0"/>
              <a:t>u</a:t>
            </a:r>
            <a:r>
              <a:rPr lang="zh-CN" altLang="en-US" sz="1800" dirty="0"/>
              <a:t>邻接的顶点都是饱和的。则考虑所有从</a:t>
            </a:r>
            <a:r>
              <a:rPr lang="en-US" altLang="zh-CN" sz="1800" dirty="0"/>
              <a:t>u</a:t>
            </a:r>
            <a:r>
              <a:rPr lang="zh-CN" altLang="en-US" sz="1800" dirty="0"/>
              <a:t>开始、且无法延长的交错链（也就是说，每条这样的交错链，都不是另一条更长的交错链的“前缀”）。这些交错链中，至少有一条终点在</a:t>
            </a:r>
            <a:r>
              <a:rPr lang="en-US" altLang="zh-CN" sz="1800" dirty="0"/>
              <a:t>Y</a:t>
            </a:r>
            <a:r>
              <a:rPr lang="zh-CN" altLang="en-US" sz="1800" dirty="0"/>
              <a:t>中。</a:t>
            </a:r>
            <a:endParaRPr lang="en-US" altLang="zh-CN" sz="1800" dirty="0"/>
          </a:p>
          <a:p>
            <a:pPr lvl="2"/>
            <a:r>
              <a:rPr lang="zh-CN" altLang="en-US" sz="1600" dirty="0"/>
              <a:t>否则，假设所有的终点都在</a:t>
            </a:r>
            <a:r>
              <a:rPr lang="en-US" altLang="zh-CN" sz="1600" dirty="0"/>
              <a:t>X</a:t>
            </a:r>
            <a:r>
              <a:rPr lang="zh-CN" altLang="en-US" sz="1600" dirty="0"/>
              <a:t>中。</a:t>
            </a:r>
            <a:endParaRPr lang="en-US" altLang="zh-CN" sz="1600" dirty="0"/>
          </a:p>
          <a:p>
            <a:pPr lvl="2"/>
            <a:r>
              <a:rPr lang="zh-CN" altLang="en-US" sz="1600" dirty="0"/>
              <a:t>取出这些交错链上的</a:t>
            </a:r>
            <a:r>
              <a:rPr lang="en-US" altLang="zh-CN" sz="1600" dirty="0"/>
              <a:t>X</a:t>
            </a:r>
            <a:r>
              <a:rPr lang="zh-CN" altLang="en-US" sz="1600" dirty="0"/>
              <a:t>顶点构成顶点子集</a:t>
            </a:r>
            <a:r>
              <a:rPr lang="en-US" altLang="zh-CN" sz="1600" dirty="0"/>
              <a:t>S</a:t>
            </a:r>
            <a:r>
              <a:rPr lang="zh-CN" altLang="en-US" sz="1600" dirty="0"/>
              <a:t>（显然</a:t>
            </a:r>
            <a:r>
              <a:rPr lang="en-US" altLang="zh-CN" sz="1600" dirty="0"/>
              <a:t>S</a:t>
            </a:r>
            <a:r>
              <a:rPr lang="zh-CN" altLang="en-US" sz="1600" dirty="0"/>
              <a:t>包括</a:t>
            </a:r>
            <a:r>
              <a:rPr lang="en-US" altLang="zh-CN" sz="1600" dirty="0"/>
              <a:t>u</a:t>
            </a:r>
            <a:r>
              <a:rPr lang="zh-CN" altLang="en-US" sz="1600" dirty="0"/>
              <a:t>）。显然</a:t>
            </a:r>
            <a:r>
              <a:rPr lang="en-US" altLang="zh-CN" sz="1600" dirty="0"/>
              <a:t>S</a:t>
            </a:r>
            <a:r>
              <a:rPr lang="zh-CN" altLang="en-US" sz="1600" dirty="0"/>
              <a:t>的邻接顶点</a:t>
            </a:r>
            <a:r>
              <a:rPr lang="el-GR" altLang="zh-CN" sz="1600" dirty="0"/>
              <a:t>Γ</a:t>
            </a:r>
            <a:r>
              <a:rPr lang="en-US" altLang="zh-CN" sz="1600" dirty="0"/>
              <a:t>(S)</a:t>
            </a:r>
            <a:r>
              <a:rPr lang="zh-CN" altLang="en-US" sz="1600" dirty="0"/>
              <a:t>全都在这些交错链中。否则，可以构造一条不同于这些交错链的交错链，矛盾。接下来，这些交错链上所有在</a:t>
            </a:r>
            <a:r>
              <a:rPr lang="en-US" altLang="zh-CN" sz="1600" dirty="0"/>
              <a:t>Y</a:t>
            </a:r>
            <a:r>
              <a:rPr lang="zh-CN" altLang="en-US" sz="1600" dirty="0"/>
              <a:t>中的顶点，也就是</a:t>
            </a:r>
            <a:r>
              <a:rPr lang="el-GR" altLang="zh-CN" sz="1600" dirty="0"/>
              <a:t>Γ</a:t>
            </a:r>
            <a:r>
              <a:rPr lang="en-US" altLang="zh-CN" sz="1600" dirty="0"/>
              <a:t>(S)</a:t>
            </a:r>
            <a:r>
              <a:rPr lang="zh-CN" altLang="en-US" sz="1600" dirty="0"/>
              <a:t>，在</a:t>
            </a:r>
            <a:r>
              <a:rPr lang="en-US" altLang="zh-CN" sz="1600" dirty="0"/>
              <a:t>S</a:t>
            </a:r>
            <a:r>
              <a:rPr lang="zh-CN" altLang="en-US" sz="1600" dirty="0"/>
              <a:t>中都有唯一的配对。而其中所有在</a:t>
            </a:r>
            <a:r>
              <a:rPr lang="en-US" altLang="zh-CN" sz="1600" dirty="0"/>
              <a:t>X</a:t>
            </a:r>
            <a:r>
              <a:rPr lang="zh-CN" altLang="en-US" sz="1600" dirty="0"/>
              <a:t>中的顶点，除了</a:t>
            </a:r>
            <a:r>
              <a:rPr lang="en-US" altLang="zh-CN" sz="1600" dirty="0"/>
              <a:t>u</a:t>
            </a:r>
            <a:r>
              <a:rPr lang="zh-CN" altLang="en-US" sz="1600" dirty="0"/>
              <a:t>以外也都在交错链上有唯一的配对（这些</a:t>
            </a:r>
            <a:r>
              <a:rPr lang="en-US" altLang="zh-CN" sz="1600" dirty="0"/>
              <a:t>X</a:t>
            </a:r>
            <a:r>
              <a:rPr lang="zh-CN" altLang="en-US" sz="1600" dirty="0"/>
              <a:t>中的顶点本身就是由</a:t>
            </a:r>
            <a:r>
              <a:rPr lang="en-US" altLang="zh-CN" sz="1600" dirty="0"/>
              <a:t>M</a:t>
            </a:r>
            <a:r>
              <a:rPr lang="zh-CN" altLang="en-US" sz="1600" dirty="0"/>
              <a:t>得到的）。因此有</a:t>
            </a:r>
            <a:r>
              <a:rPr lang="en-US" altLang="zh-CN" sz="1600" dirty="0"/>
              <a:t>|S|=|</a:t>
            </a:r>
            <a:r>
              <a:rPr lang="el-GR" altLang="zh-CN" sz="1600" dirty="0"/>
              <a:t>Γ</a:t>
            </a:r>
            <a:r>
              <a:rPr lang="en-US" altLang="zh-CN" sz="1600" dirty="0"/>
              <a:t>(S)|+1</a:t>
            </a:r>
            <a:r>
              <a:rPr lang="zh-CN" altLang="en-US" sz="1600" dirty="0"/>
              <a:t>，矛盾。</a:t>
            </a:r>
            <a:endParaRPr lang="en-US" altLang="zh-CN" sz="1600" dirty="0"/>
          </a:p>
          <a:p>
            <a:pPr lvl="1"/>
            <a:r>
              <a:rPr lang="zh-CN" altLang="en-US" sz="1800" dirty="0"/>
              <a:t>因此，在这些交错链中，至少有一条交错链的终点在</a:t>
            </a:r>
            <a:r>
              <a:rPr lang="en-US" altLang="zh-CN" sz="1800" dirty="0"/>
              <a:t>Y</a:t>
            </a:r>
            <a:r>
              <a:rPr lang="zh-CN" altLang="en-US" sz="1800" dirty="0"/>
              <a:t>中，而且该顶点是不饱和的（否则可以延长，与上面的构造原则矛盾）。这条交错链的两端都是不饱和的，因此构成了一条关于</a:t>
            </a:r>
            <a:r>
              <a:rPr lang="en-US" altLang="zh-CN" sz="1800" dirty="0"/>
              <a:t>M</a:t>
            </a:r>
            <a:r>
              <a:rPr lang="zh-CN" altLang="en-US" sz="1800" dirty="0"/>
              <a:t>的可扩充链。</a:t>
            </a:r>
            <a:endParaRPr lang="en-US" altLang="zh-CN" sz="1800" dirty="0"/>
          </a:p>
          <a:p>
            <a:pPr lvl="1"/>
            <a:r>
              <a:rPr lang="zh-CN" altLang="en-US" sz="1800" dirty="0"/>
              <a:t>对</a:t>
            </a:r>
            <a:r>
              <a:rPr lang="en-US" altLang="zh-CN" sz="1800" dirty="0"/>
              <a:t>M</a:t>
            </a:r>
            <a:r>
              <a:rPr lang="zh-CN" altLang="en-US" sz="1800" dirty="0"/>
              <a:t>进行调整，使得</a:t>
            </a:r>
            <a:r>
              <a:rPr lang="en-US" altLang="zh-CN" sz="1800" dirty="0"/>
              <a:t>u</a:t>
            </a:r>
            <a:r>
              <a:rPr lang="zh-CN" altLang="en-US" sz="1800" dirty="0"/>
              <a:t>成为饱和顶点。只要</a:t>
            </a:r>
            <a:r>
              <a:rPr lang="en-US" altLang="zh-CN" sz="1800" dirty="0"/>
              <a:t>X</a:t>
            </a:r>
            <a:r>
              <a:rPr lang="zh-CN" altLang="en-US" sz="1800" dirty="0"/>
              <a:t>中还有不饱和顶点，上面过程的前提就不会被破坏，也就是说可以重复上述过程，使之变成饱和</a:t>
            </a:r>
            <a:r>
              <a:rPr lang="zh-CN" altLang="en-US" sz="1800"/>
              <a:t>。因此，可以</a:t>
            </a:r>
            <a:r>
              <a:rPr lang="zh-CN" altLang="en-US" sz="1800" dirty="0"/>
              <a:t>构造出</a:t>
            </a:r>
            <a:r>
              <a:rPr lang="en-US" altLang="zh-CN" sz="1800" dirty="0"/>
              <a:t>X</a:t>
            </a:r>
            <a:r>
              <a:rPr lang="zh-CN" altLang="en-US" sz="1800" dirty="0"/>
              <a:t>顶点全部饱和的匹配，此时即为完备匹配。</a:t>
            </a:r>
            <a:endParaRPr lang="en-US" altLang="zh-CN" sz="1800" dirty="0"/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5308220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88EFCEC-C447-4A7A-A360-B1CDD5233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完备匹配定理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2494BD7-E8C2-4F35-A74D-90FEB4FEC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上面的定理提供了求从</a:t>
            </a:r>
            <a:r>
              <a:rPr lang="en-US" altLang="zh-CN" sz="2400" dirty="0"/>
              <a:t>X</a:t>
            </a:r>
            <a:r>
              <a:rPr lang="zh-CN" altLang="en-US" sz="2400" dirty="0"/>
              <a:t>到</a:t>
            </a:r>
            <a:r>
              <a:rPr lang="en-US" altLang="zh-CN" sz="2400" dirty="0"/>
              <a:t>Y</a:t>
            </a:r>
            <a:r>
              <a:rPr lang="zh-CN" altLang="en-US" sz="2400" dirty="0"/>
              <a:t>的匹配的算法：</a:t>
            </a:r>
            <a:endParaRPr lang="en-US" altLang="zh-CN" sz="2400" dirty="0"/>
          </a:p>
          <a:p>
            <a:pPr lvl="1"/>
            <a:r>
              <a:rPr lang="zh-CN" altLang="en-US" sz="2200" dirty="0"/>
              <a:t>找到任意一个匹配</a:t>
            </a:r>
            <a:endParaRPr lang="en-US" altLang="zh-CN" sz="2200" dirty="0"/>
          </a:p>
          <a:p>
            <a:pPr lvl="1"/>
            <a:r>
              <a:rPr lang="zh-CN" altLang="en-US" sz="2200" dirty="0"/>
              <a:t>对于</a:t>
            </a:r>
            <a:r>
              <a:rPr lang="en-US" altLang="zh-CN" sz="2200" dirty="0"/>
              <a:t>X</a:t>
            </a:r>
            <a:r>
              <a:rPr lang="zh-CN" altLang="en-US" sz="2200" dirty="0"/>
              <a:t>中的不饱和顶点</a:t>
            </a:r>
            <a:r>
              <a:rPr lang="en-US" altLang="zh-CN" sz="2200" dirty="0"/>
              <a:t>u</a:t>
            </a:r>
            <a:r>
              <a:rPr lang="zh-CN" altLang="en-US" sz="2200" dirty="0"/>
              <a:t>，找出所有从</a:t>
            </a:r>
            <a:r>
              <a:rPr lang="en-US" altLang="zh-CN" sz="2200" dirty="0"/>
              <a:t>u</a:t>
            </a:r>
            <a:r>
              <a:rPr lang="zh-CN" altLang="en-US" sz="2200" dirty="0"/>
              <a:t>开始的交错链</a:t>
            </a:r>
            <a:endParaRPr lang="en-US" altLang="zh-CN" sz="2200" dirty="0"/>
          </a:p>
          <a:p>
            <a:pPr lvl="1"/>
            <a:r>
              <a:rPr lang="zh-CN" altLang="en-US" sz="2200" dirty="0"/>
              <a:t>在这些交错链中，必然存在一条终点在</a:t>
            </a:r>
            <a:r>
              <a:rPr lang="en-US" altLang="zh-CN" sz="2200" dirty="0"/>
              <a:t>Y</a:t>
            </a:r>
            <a:r>
              <a:rPr lang="zh-CN" altLang="en-US" sz="2200" dirty="0"/>
              <a:t>中的可扩充链</a:t>
            </a:r>
            <a:endParaRPr lang="en-US" altLang="zh-CN" sz="2200" dirty="0"/>
          </a:p>
          <a:p>
            <a:pPr lvl="1"/>
            <a:r>
              <a:rPr lang="zh-CN" altLang="en-US" sz="2200" dirty="0"/>
              <a:t>对这条可扩充链进行调整，使得匹配得以扩充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1CDE5F-A79B-4C24-B99A-2DBF39E6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588391"/>
            <a:ext cx="9144000" cy="25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4355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88EFCEC-C447-4A7A-A360-B1CDD5233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完备匹配的</a:t>
            </a:r>
            <a:r>
              <a:rPr lang="en-US" altLang="zh-CN" dirty="0"/>
              <a:t>t</a:t>
            </a:r>
            <a:r>
              <a:rPr lang="zh-CN" altLang="en-US" dirty="0"/>
              <a:t>条件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2494BD7-E8C2-4F35-A74D-90FEB4FEC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在上面的定理中，相异性条件需要检查</a:t>
            </a:r>
            <a:r>
              <a:rPr lang="en-US" altLang="zh-CN" sz="2400" dirty="0"/>
              <a:t>X</a:t>
            </a:r>
            <a:r>
              <a:rPr lang="zh-CN" altLang="en-US" sz="2400" dirty="0"/>
              <a:t>的所有子集，因此需要检查的量比较大。下面给出一个更易于实现的条件。该条件是充分的，但不是必要的</a:t>
            </a:r>
            <a:endParaRPr lang="en-US" altLang="zh-CN" sz="2400" dirty="0"/>
          </a:p>
          <a:p>
            <a:r>
              <a:rPr lang="zh-CN" altLang="en-US" sz="2400" dirty="0"/>
              <a:t>定理（</a:t>
            </a:r>
            <a:r>
              <a:rPr lang="en-US" altLang="zh-CN" sz="2400" dirty="0"/>
              <a:t>t</a:t>
            </a:r>
            <a:r>
              <a:rPr lang="zh-CN" altLang="en-US" sz="2400" dirty="0"/>
              <a:t>条件）：</a:t>
            </a:r>
            <a:r>
              <a:rPr lang="zh-CN" altLang="zh-CN" sz="2400" dirty="0"/>
              <a:t>设</a:t>
            </a:r>
            <a:r>
              <a:rPr lang="en-US" altLang="zh-CN" sz="2400" dirty="0"/>
              <a:t>G=&lt; V, E&gt;</a:t>
            </a:r>
            <a:r>
              <a:rPr lang="zh-CN" altLang="zh-CN" sz="2400" dirty="0"/>
              <a:t>是</a:t>
            </a:r>
            <a:r>
              <a:rPr lang="zh-CN" altLang="en-US" sz="2400" dirty="0"/>
              <a:t>二分</a:t>
            </a:r>
            <a:r>
              <a:rPr lang="zh-CN" altLang="zh-CN" sz="2400" dirty="0"/>
              <a:t>图，</a:t>
            </a:r>
            <a:r>
              <a:rPr lang="zh-CN" altLang="en-US" sz="2400" dirty="0"/>
              <a:t>若</a:t>
            </a:r>
            <a:r>
              <a:rPr lang="en-US" altLang="zh-CN" sz="2400" dirty="0"/>
              <a:t>X</a:t>
            </a:r>
            <a:r>
              <a:rPr lang="zh-CN" altLang="en-US" sz="2400" dirty="0"/>
              <a:t>中每个顶点的度数至少为</a:t>
            </a:r>
            <a:r>
              <a:rPr lang="en-US" altLang="zh-CN" sz="2400" dirty="0"/>
              <a:t>t</a:t>
            </a:r>
            <a:r>
              <a:rPr lang="zh-CN" altLang="en-US" sz="2400" dirty="0"/>
              <a:t>，并且</a:t>
            </a:r>
            <a:r>
              <a:rPr lang="en-US" altLang="zh-CN" sz="2400" dirty="0"/>
              <a:t>Y</a:t>
            </a:r>
            <a:r>
              <a:rPr lang="zh-CN" altLang="en-US" sz="2400" dirty="0"/>
              <a:t>中每个顶点的度数至多为</a:t>
            </a:r>
            <a:r>
              <a:rPr lang="en-US" altLang="zh-CN" sz="2400" dirty="0"/>
              <a:t>t</a:t>
            </a:r>
            <a:r>
              <a:rPr lang="zh-CN" altLang="en-US" sz="2400" dirty="0"/>
              <a:t>，则图</a:t>
            </a:r>
            <a:r>
              <a:rPr lang="en-US" altLang="zh-CN" sz="2400" dirty="0"/>
              <a:t>G</a:t>
            </a:r>
            <a:r>
              <a:rPr lang="zh-CN" altLang="en-US" sz="2400" dirty="0"/>
              <a:t>存在从</a:t>
            </a:r>
            <a:r>
              <a:rPr lang="en-US" altLang="zh-CN" sz="2400" dirty="0"/>
              <a:t>X</a:t>
            </a:r>
            <a:r>
              <a:rPr lang="zh-CN" altLang="en-US" sz="2400" dirty="0"/>
              <a:t>到</a:t>
            </a:r>
            <a:r>
              <a:rPr lang="en-US" altLang="zh-CN" sz="2400" dirty="0"/>
              <a:t>Y</a:t>
            </a:r>
            <a:r>
              <a:rPr lang="zh-CN" altLang="en-US" sz="2400" dirty="0"/>
              <a:t>的（完备）匹配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X</a:t>
            </a:r>
            <a:r>
              <a:rPr lang="zh-CN" altLang="en-US" sz="2000" dirty="0"/>
              <a:t>的任意子集</a:t>
            </a:r>
            <a:r>
              <a:rPr lang="en-US" altLang="zh-CN" sz="2000" dirty="0"/>
              <a:t>S</a:t>
            </a:r>
            <a:r>
              <a:rPr lang="zh-CN" altLang="en-US" sz="2000" dirty="0"/>
              <a:t>，设</a:t>
            </a:r>
            <a:r>
              <a:rPr lang="en-US" altLang="zh-CN" sz="2000" dirty="0"/>
              <a:t>|S|=r</a:t>
            </a:r>
            <a:r>
              <a:rPr lang="zh-CN" altLang="en-US" sz="2000" dirty="0"/>
              <a:t>。由于对于</a:t>
            </a:r>
            <a:r>
              <a:rPr lang="en-US" altLang="zh-CN" sz="2000" dirty="0"/>
              <a:t>X</a:t>
            </a:r>
            <a:r>
              <a:rPr lang="zh-CN" altLang="en-US" sz="2000" dirty="0"/>
              <a:t>的任意顶点</a:t>
            </a:r>
            <a:r>
              <a:rPr lang="en-US" altLang="zh-CN" sz="2000" dirty="0"/>
              <a:t>u</a:t>
            </a:r>
            <a:r>
              <a:rPr lang="zh-CN" altLang="en-US" sz="2000" dirty="0"/>
              <a:t>，都有</a:t>
            </a:r>
            <a:r>
              <a:rPr lang="en-US" altLang="zh-CN" sz="2000" dirty="0"/>
              <a:t>u</a:t>
            </a:r>
            <a:r>
              <a:rPr lang="zh-CN" altLang="en-US" sz="2000" dirty="0"/>
              <a:t>的度不小于</a:t>
            </a:r>
            <a:r>
              <a:rPr lang="en-US" altLang="zh-CN" sz="2000" dirty="0"/>
              <a:t>t</a:t>
            </a:r>
            <a:r>
              <a:rPr lang="zh-CN" altLang="en-US" sz="2000" dirty="0"/>
              <a:t>，因此对于</a:t>
            </a:r>
            <a:r>
              <a:rPr lang="en-US" altLang="zh-CN" sz="2000" dirty="0"/>
              <a:t>S</a:t>
            </a:r>
            <a:r>
              <a:rPr lang="zh-CN" altLang="en-US" sz="2000" dirty="0"/>
              <a:t>，一定至少有 </a:t>
            </a:r>
            <a:r>
              <a:rPr lang="en-US" altLang="zh-CN" sz="2000" dirty="0"/>
              <a:t>rt </a:t>
            </a:r>
            <a:r>
              <a:rPr lang="zh-CN" altLang="en-US" sz="2000" dirty="0"/>
              <a:t>条边与</a:t>
            </a:r>
            <a:r>
              <a:rPr lang="en-US" altLang="zh-CN" sz="2000" dirty="0"/>
              <a:t>S</a:t>
            </a:r>
            <a:r>
              <a:rPr lang="zh-CN" altLang="en-US" sz="2000" dirty="0"/>
              <a:t>中的顶点相关联。而对于</a:t>
            </a:r>
            <a:r>
              <a:rPr lang="en-US" altLang="zh-CN" sz="2000" dirty="0"/>
              <a:t>Y</a:t>
            </a:r>
            <a:r>
              <a:rPr lang="zh-CN" altLang="en-US" sz="2000" dirty="0"/>
              <a:t>中的每个顶点</a:t>
            </a:r>
            <a:r>
              <a:rPr lang="en-US" altLang="zh-CN" sz="2000" dirty="0"/>
              <a:t>v</a:t>
            </a:r>
            <a:r>
              <a:rPr lang="zh-CN" altLang="en-US" sz="2000" dirty="0"/>
              <a:t>，由于</a:t>
            </a:r>
            <a:r>
              <a:rPr lang="en-US" altLang="zh-CN" sz="2000" dirty="0"/>
              <a:t>v</a:t>
            </a:r>
            <a:r>
              <a:rPr lang="zh-CN" altLang="en-US" sz="2000" dirty="0"/>
              <a:t>的度不大于</a:t>
            </a:r>
            <a:r>
              <a:rPr lang="en-US" altLang="zh-CN" sz="2000" dirty="0"/>
              <a:t>t</a:t>
            </a:r>
            <a:r>
              <a:rPr lang="zh-CN" altLang="en-US" sz="2000" dirty="0"/>
              <a:t>，因此</a:t>
            </a:r>
            <a:r>
              <a:rPr lang="en-US" altLang="zh-CN" sz="2000" dirty="0"/>
              <a:t>v</a:t>
            </a:r>
            <a:r>
              <a:rPr lang="zh-CN" altLang="en-US" sz="2000" dirty="0"/>
              <a:t>最多关联</a:t>
            </a:r>
            <a:r>
              <a:rPr lang="en-US" altLang="zh-CN" sz="2000" dirty="0"/>
              <a:t>t</a:t>
            </a:r>
            <a:r>
              <a:rPr lang="zh-CN" altLang="en-US" sz="2000" dirty="0"/>
              <a:t>条边。因此所有与</a:t>
            </a:r>
            <a:r>
              <a:rPr lang="en-US" altLang="zh-CN" sz="2000" dirty="0"/>
              <a:t>S</a:t>
            </a:r>
            <a:r>
              <a:rPr lang="zh-CN" altLang="en-US" sz="2000" dirty="0"/>
              <a:t>关联的至少</a:t>
            </a:r>
            <a:r>
              <a:rPr lang="en-US" altLang="zh-CN" sz="2000" dirty="0"/>
              <a:t>rt</a:t>
            </a:r>
            <a:r>
              <a:rPr lang="zh-CN" altLang="en-US" sz="2000" dirty="0"/>
              <a:t>条边中，至少将与</a:t>
            </a:r>
            <a:r>
              <a:rPr lang="en-US" altLang="zh-CN" sz="2000" dirty="0"/>
              <a:t>Y</a:t>
            </a:r>
            <a:r>
              <a:rPr lang="zh-CN" altLang="en-US" sz="2000" dirty="0"/>
              <a:t>中的</a:t>
            </a:r>
            <a:r>
              <a:rPr lang="en-US" altLang="zh-CN" sz="2000" dirty="0"/>
              <a:t>r</a:t>
            </a:r>
            <a:r>
              <a:rPr lang="zh-CN" altLang="en-US" sz="2000" dirty="0"/>
              <a:t>个顶点关联，因此有</a:t>
            </a:r>
            <a:r>
              <a:rPr lang="en-US" altLang="zh-CN" sz="2000" dirty="0"/>
              <a:t>|S|</a:t>
            </a:r>
            <a:r>
              <a:rPr lang="zh-CN" altLang="zh-CN" sz="2000" dirty="0"/>
              <a:t>≤</a:t>
            </a:r>
            <a:r>
              <a:rPr lang="en-US" altLang="zh-CN" sz="2000" dirty="0"/>
              <a:t>|</a:t>
            </a:r>
            <a:r>
              <a:rPr lang="el-GR" altLang="zh-CN" sz="2000" dirty="0"/>
              <a:t>Γ</a:t>
            </a:r>
            <a:r>
              <a:rPr lang="en-US" altLang="zh-CN" sz="2000" dirty="0"/>
              <a:t>(S)|</a:t>
            </a:r>
            <a:r>
              <a:rPr lang="zh-CN" altLang="en-US" sz="2000" dirty="0"/>
              <a:t>。根据前一定理，将存在从</a:t>
            </a:r>
            <a:r>
              <a:rPr lang="en-US" altLang="zh-CN" sz="2000" dirty="0"/>
              <a:t>X</a:t>
            </a:r>
            <a:r>
              <a:rPr lang="zh-CN" altLang="en-US" sz="2000" dirty="0"/>
              <a:t>到</a:t>
            </a:r>
            <a:r>
              <a:rPr lang="en-US" altLang="zh-CN" sz="2000" dirty="0"/>
              <a:t>Y</a:t>
            </a:r>
            <a:r>
              <a:rPr lang="zh-CN" altLang="en-US" sz="2000" dirty="0"/>
              <a:t>的（完备）匹配。</a:t>
            </a:r>
            <a:endParaRPr lang="en-US" altLang="zh-CN" sz="2000" dirty="0"/>
          </a:p>
          <a:p>
            <a:endParaRPr lang="en-US" altLang="zh-CN" sz="1050" dirty="0"/>
          </a:p>
          <a:p>
            <a:r>
              <a:rPr lang="zh-CN" altLang="en-US" sz="2400" dirty="0"/>
              <a:t>备注：</a:t>
            </a:r>
            <a:endParaRPr lang="en-US" altLang="zh-CN" sz="2400" dirty="0"/>
          </a:p>
          <a:p>
            <a:pPr lvl="1"/>
            <a:r>
              <a:rPr lang="zh-CN" altLang="en-US" sz="2200" dirty="0"/>
              <a:t>在检查二分图是否存在完备匹配时，可以先检查</a:t>
            </a:r>
            <a:r>
              <a:rPr lang="en-US" altLang="zh-CN" sz="2200" dirty="0"/>
              <a:t>t</a:t>
            </a:r>
            <a:r>
              <a:rPr lang="zh-CN" altLang="en-US" sz="2200" dirty="0"/>
              <a:t>条件。如果不满足，再检查相异性条件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0101609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10997B7F-88E0-4140-9D2C-2B02AC2B1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DD1EFA1F-9E83-4852-A995-1FE22DAC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19163"/>
            <a:ext cx="8589963" cy="5716587"/>
          </a:xfrm>
        </p:spPr>
        <p:txBody>
          <a:bodyPr/>
          <a:lstStyle/>
          <a:p>
            <a:r>
              <a:rPr lang="zh-CN" altLang="en-US" dirty="0"/>
              <a:t>离散数学（尹宝林等编著）第三版</a:t>
            </a:r>
            <a:endParaRPr lang="en-US" altLang="zh-CN" dirty="0"/>
          </a:p>
          <a:p>
            <a:r>
              <a:rPr lang="zh-CN" altLang="en-US" dirty="0"/>
              <a:t>第十四章课后习题</a:t>
            </a:r>
            <a:endParaRPr lang="en-US" altLang="zh-CN" dirty="0"/>
          </a:p>
          <a:p>
            <a:pPr lvl="1"/>
            <a:r>
              <a:rPr lang="zh-CN" altLang="en-US" dirty="0"/>
              <a:t>必做：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/>
              <a:t>7</a:t>
            </a:r>
            <a:endParaRPr lang="en-US" altLang="zh-CN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为什么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条件不是必要条件？构造一个具有完备匹配，但是不满足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条件的例子。</a:t>
            </a:r>
            <a:endParaRPr lang="en-US" altLang="zh-CN" sz="2600" dirty="0">
              <a:cs typeface="+mn-cs"/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 descr="1">
            <a:extLst>
              <a:ext uri="{FF2B5EF4-FFF2-40B4-BE49-F238E27FC236}">
                <a16:creationId xmlns:a16="http://schemas.microsoft.com/office/drawing/2014/main" id="{E06559C2-CE13-4FC5-8DDD-F0CF3357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WordArt 4">
            <a:extLst>
              <a:ext uri="{FF2B5EF4-FFF2-40B4-BE49-F238E27FC236}">
                <a16:creationId xmlns:a16="http://schemas.microsoft.com/office/drawing/2014/main" id="{81703995-A421-41C5-935B-212A64F53AA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E8634346-C907-4FA9-ADA7-EA7B03C3C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特殊的二元关系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D754E4B2-F81B-4328-A018-7CDF4F29C3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261703"/>
          </a:xfrm>
        </p:spPr>
        <p:txBody>
          <a:bodyPr/>
          <a:lstStyle/>
          <a:p>
            <a:r>
              <a:rPr lang="zh-CN" altLang="en-US" sz="2400" dirty="0"/>
              <a:t>图论主要研究对象之间的抽象二元关系</a:t>
            </a:r>
            <a:endParaRPr lang="en-US" altLang="zh-CN" sz="2400" dirty="0"/>
          </a:p>
          <a:p>
            <a:r>
              <a:rPr lang="zh-CN" altLang="en-US" sz="2400" dirty="0"/>
              <a:t>在有些实际问题中，对象可以分成两类</a:t>
            </a:r>
            <a:endParaRPr lang="en-US" altLang="zh-CN" sz="2400" dirty="0"/>
          </a:p>
          <a:p>
            <a:pPr lvl="1"/>
            <a:r>
              <a:rPr lang="zh-CN" altLang="en-US" sz="2200" dirty="0"/>
              <a:t>在各类内部，对象之间没有关系</a:t>
            </a:r>
            <a:endParaRPr lang="en-US" altLang="zh-CN" sz="2200" dirty="0"/>
          </a:p>
          <a:p>
            <a:pPr lvl="1"/>
            <a:r>
              <a:rPr lang="zh-CN" altLang="en-US" sz="2200" dirty="0"/>
              <a:t>只在不同类的对象之间存在关系</a:t>
            </a:r>
            <a:endParaRPr lang="en-US" altLang="zh-CN" sz="2200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cs typeface="+mn-cs"/>
              </a:rPr>
              <a:t>问题举例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en-US" sz="2200" dirty="0"/>
              <a:t>婚恋问题：男人 </a:t>
            </a:r>
            <a:r>
              <a:rPr lang="en-US" altLang="zh-CN" sz="2200" dirty="0"/>
              <a:t>vs </a:t>
            </a:r>
            <a:r>
              <a:rPr lang="zh-CN" altLang="en-US" sz="2200" dirty="0"/>
              <a:t>女人</a:t>
            </a:r>
            <a:endParaRPr lang="en-US" altLang="zh-CN" sz="2200" dirty="0"/>
          </a:p>
          <a:p>
            <a:pPr lvl="2"/>
            <a:r>
              <a:rPr lang="zh-CN" altLang="en-US" sz="1800" dirty="0"/>
              <a:t>如何找到稳定婚姻（所有的婚配中男女互相欣赏）</a:t>
            </a:r>
            <a:endParaRPr lang="en-US" altLang="zh-CN" sz="1800" dirty="0"/>
          </a:p>
          <a:p>
            <a:pPr lvl="1"/>
            <a:r>
              <a:rPr lang="zh-CN" altLang="en-US" sz="2200" dirty="0"/>
              <a:t>教学问题：教师 </a:t>
            </a:r>
            <a:r>
              <a:rPr lang="en-US" altLang="zh-CN" sz="2200" dirty="0"/>
              <a:t>vs </a:t>
            </a:r>
            <a:r>
              <a:rPr lang="zh-CN" altLang="en-US" sz="2200" dirty="0"/>
              <a:t>课程</a:t>
            </a:r>
            <a:endParaRPr lang="en-US" altLang="zh-CN" sz="2200" dirty="0"/>
          </a:p>
          <a:p>
            <a:pPr lvl="2"/>
            <a:r>
              <a:rPr lang="zh-CN" altLang="en-US" sz="1800" dirty="0"/>
              <a:t>如何合理地安排课程教师</a:t>
            </a:r>
            <a:endParaRPr lang="en-US" altLang="zh-CN" sz="1800" dirty="0"/>
          </a:p>
          <a:p>
            <a:pPr lvl="1"/>
            <a:r>
              <a:rPr lang="zh-CN" altLang="en-US" sz="2200" dirty="0"/>
              <a:t>招生问题：大学 </a:t>
            </a:r>
            <a:r>
              <a:rPr lang="en-US" altLang="zh-CN" sz="2200" dirty="0"/>
              <a:t>vs </a:t>
            </a:r>
            <a:r>
              <a:rPr lang="zh-CN" altLang="en-US" sz="2200" dirty="0"/>
              <a:t>学生</a:t>
            </a:r>
            <a:endParaRPr lang="en-US" altLang="zh-CN" sz="2200" dirty="0"/>
          </a:p>
          <a:p>
            <a:pPr lvl="2"/>
            <a:r>
              <a:rPr lang="zh-CN" altLang="en-US" sz="1800" dirty="0"/>
              <a:t>如何兼顾学生的志愿与大学的选择</a:t>
            </a:r>
            <a:endParaRPr lang="en-US" altLang="zh-CN" sz="1800" dirty="0"/>
          </a:p>
          <a:p>
            <a:pPr marL="34290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zh-CN" sz="2400" dirty="0">
              <a:cs typeface="+mn-cs"/>
            </a:endParaRPr>
          </a:p>
          <a:p>
            <a:pPr marL="34290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上述类型问题的图论模型，具有鲜明的结构特点：二分图</a:t>
            </a:r>
            <a:endParaRPr lang="en-US" altLang="zh-CN" sz="2400" dirty="0">
              <a:cs typeface="+mn-cs"/>
            </a:endParaRPr>
          </a:p>
          <a:p>
            <a:pPr lvl="2"/>
            <a:endParaRPr lang="en-US" altLang="zh-CN" sz="1800" dirty="0"/>
          </a:p>
          <a:p>
            <a:endParaRPr lang="en-US" altLang="zh-CN" sz="2400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E8634346-C907-4FA9-ADA7-EA7B03C3C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二分图</a:t>
            </a:r>
            <a:r>
              <a:rPr lang="zh-CN" altLang="en-US" dirty="0"/>
              <a:t>（</a:t>
            </a:r>
            <a:r>
              <a:rPr lang="en-US" altLang="zh-CN" dirty="0"/>
              <a:t>bipartite graph</a:t>
            </a:r>
            <a:r>
              <a:rPr lang="zh-CN" altLang="en-US" dirty="0"/>
              <a:t>）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D754E4B2-F81B-4328-A018-7CDF4F29C3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261703"/>
          </a:xfrm>
        </p:spPr>
        <p:txBody>
          <a:bodyPr/>
          <a:lstStyle/>
          <a:p>
            <a:r>
              <a:rPr lang="zh-CN" altLang="zh-CN" sz="2400" dirty="0"/>
              <a:t>定义</a:t>
            </a:r>
            <a:r>
              <a:rPr lang="zh-CN" altLang="en-US" sz="2400" dirty="0"/>
              <a:t>（二分图，</a:t>
            </a:r>
            <a:r>
              <a:rPr lang="en-US" altLang="zh-CN" sz="2400" dirty="0"/>
              <a:t>bipartite graph</a:t>
            </a:r>
            <a:r>
              <a:rPr lang="zh-CN" altLang="en-US" sz="2400" dirty="0"/>
              <a:t>）</a:t>
            </a:r>
            <a:r>
              <a:rPr lang="zh-CN" altLang="zh-CN" sz="2400" dirty="0"/>
              <a:t>：设</a:t>
            </a:r>
            <a:r>
              <a:rPr lang="en-US" altLang="zh-CN" sz="2400" dirty="0"/>
              <a:t>G=&lt;V,E&gt;</a:t>
            </a:r>
            <a:r>
              <a:rPr lang="zh-CN" altLang="zh-CN" sz="2400" dirty="0"/>
              <a:t>是一个无向图，如果将</a:t>
            </a:r>
            <a:r>
              <a:rPr lang="en-US" altLang="zh-CN" sz="2400" dirty="0"/>
              <a:t>V</a:t>
            </a:r>
            <a:r>
              <a:rPr lang="zh-CN" altLang="zh-CN" sz="2400" dirty="0"/>
              <a:t>划分为两个子集</a:t>
            </a:r>
            <a:r>
              <a:rPr lang="en-US" altLang="zh-CN" sz="2400" dirty="0"/>
              <a:t>X</a:t>
            </a:r>
            <a:r>
              <a:rPr lang="zh-CN" altLang="zh-CN" sz="2400" dirty="0"/>
              <a:t>和</a:t>
            </a:r>
            <a:r>
              <a:rPr lang="en-US" altLang="zh-CN" sz="2400" dirty="0"/>
              <a:t>Y</a:t>
            </a:r>
            <a:r>
              <a:rPr lang="zh-CN" altLang="zh-CN" sz="2400" dirty="0"/>
              <a:t>，</a:t>
            </a:r>
            <a:r>
              <a:rPr lang="zh-CN" altLang="en-US" sz="2400" dirty="0"/>
              <a:t>且</a:t>
            </a:r>
            <a:r>
              <a:rPr lang="zh-CN" altLang="zh-CN" sz="2400" dirty="0"/>
              <a:t>同一子集中的任何两个顶点都不邻接，则称图</a:t>
            </a:r>
            <a:r>
              <a:rPr lang="en-US" altLang="zh-CN" sz="2400" dirty="0"/>
              <a:t>G</a:t>
            </a:r>
            <a:r>
              <a:rPr lang="zh-CN" altLang="zh-CN" sz="2400" dirty="0"/>
              <a:t>为</a:t>
            </a:r>
            <a:r>
              <a:rPr lang="zh-CN" altLang="zh-CN" sz="2400" dirty="0">
                <a:solidFill>
                  <a:schemeClr val="accent2"/>
                </a:solidFill>
              </a:rPr>
              <a:t>二分图</a:t>
            </a:r>
            <a:r>
              <a:rPr lang="zh-CN" altLang="zh-CN" sz="2400" dirty="0"/>
              <a:t>，子集</a:t>
            </a:r>
            <a:r>
              <a:rPr lang="en-US" altLang="zh-CN" sz="2400" dirty="0"/>
              <a:t>X</a:t>
            </a:r>
            <a:r>
              <a:rPr lang="zh-CN" altLang="zh-CN" sz="2400" dirty="0"/>
              <a:t>和</a:t>
            </a:r>
            <a:r>
              <a:rPr lang="en-US" altLang="zh-CN" sz="2400" dirty="0"/>
              <a:t>Y</a:t>
            </a:r>
            <a:r>
              <a:rPr lang="zh-CN" altLang="zh-CN" sz="2400" dirty="0"/>
              <a:t>称为</a:t>
            </a:r>
            <a:r>
              <a:rPr lang="en-US" altLang="zh-CN" sz="2400" dirty="0"/>
              <a:t>G</a:t>
            </a:r>
            <a:r>
              <a:rPr lang="zh-CN" altLang="zh-CN" sz="2400" dirty="0"/>
              <a:t>的互补</a:t>
            </a:r>
            <a:r>
              <a:rPr lang="zh-CN" altLang="en-US" sz="2400" dirty="0"/>
              <a:t>顶点</a:t>
            </a:r>
            <a:r>
              <a:rPr lang="zh-CN" altLang="zh-CN" sz="2400" dirty="0"/>
              <a:t>子集。</a:t>
            </a:r>
            <a:endParaRPr lang="en-US" altLang="zh-CN" sz="2400" dirty="0"/>
          </a:p>
          <a:p>
            <a:pPr lvl="1"/>
            <a:r>
              <a:rPr lang="zh-CN" altLang="en-US" sz="2200" dirty="0"/>
              <a:t>又称二部图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zh-CN" altLang="zh-CN" sz="2400" dirty="0"/>
              <a:t>定义</a:t>
            </a:r>
            <a:r>
              <a:rPr lang="zh-CN" altLang="en-US" sz="2400" dirty="0"/>
              <a:t>（完全二分图，</a:t>
            </a:r>
            <a:r>
              <a:rPr lang="en-US" altLang="zh-CN" sz="2400" dirty="0"/>
              <a:t>complete bipartite graph</a:t>
            </a:r>
            <a:r>
              <a:rPr lang="zh-CN" altLang="en-US" sz="2400" dirty="0"/>
              <a:t>）</a:t>
            </a:r>
            <a:r>
              <a:rPr lang="zh-CN" altLang="zh-CN" sz="2400" dirty="0"/>
              <a:t>：设</a:t>
            </a:r>
            <a:r>
              <a:rPr lang="en-US" altLang="zh-CN" sz="2400" dirty="0"/>
              <a:t>G=&lt;V,E&gt;</a:t>
            </a:r>
            <a:r>
              <a:rPr lang="zh-CN" altLang="zh-CN" sz="2400" dirty="0"/>
              <a:t>是</a:t>
            </a:r>
            <a:r>
              <a:rPr lang="zh-CN" altLang="en-US" sz="2400" dirty="0"/>
              <a:t>二分</a:t>
            </a:r>
            <a:r>
              <a:rPr lang="zh-CN" altLang="zh-CN" sz="2400" dirty="0"/>
              <a:t>图，</a:t>
            </a:r>
            <a:r>
              <a:rPr lang="zh-CN" altLang="en-US" sz="2400" dirty="0"/>
              <a:t>互补顶点子集为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。如果</a:t>
            </a:r>
            <a:r>
              <a:rPr lang="en-US" altLang="zh-CN" sz="2400" dirty="0"/>
              <a:t>X</a:t>
            </a:r>
            <a:r>
              <a:rPr lang="zh-CN" altLang="en-US" sz="2400" dirty="0"/>
              <a:t>中的每个顶点都与</a:t>
            </a:r>
            <a:r>
              <a:rPr lang="en-US" altLang="zh-CN" sz="2400" dirty="0"/>
              <a:t>Y</a:t>
            </a:r>
            <a:r>
              <a:rPr lang="zh-CN" altLang="en-US" sz="2400" dirty="0"/>
              <a:t>中的每个顶点邻接，则称</a:t>
            </a:r>
            <a:r>
              <a:rPr lang="en-US" altLang="zh-CN" sz="2400" dirty="0"/>
              <a:t>G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accent2"/>
                </a:solidFill>
              </a:rPr>
              <a:t>完全二分图</a:t>
            </a:r>
            <a:r>
              <a:rPr lang="zh-CN" altLang="en-US" sz="2400" dirty="0"/>
              <a:t>，记作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m,</a:t>
            </a:r>
            <a:r>
              <a:rPr lang="zh-CN" altLang="en-US" sz="2400" baseline="-25000" dirty="0"/>
              <a:t> 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，这里</a:t>
            </a:r>
            <a:r>
              <a:rPr lang="en-US" altLang="zh-CN" sz="2400" dirty="0"/>
              <a:t>m=|X|</a:t>
            </a:r>
            <a:r>
              <a:rPr lang="zh-CN" altLang="en-US" sz="2400" dirty="0"/>
              <a:t>，</a:t>
            </a:r>
            <a:r>
              <a:rPr lang="en-US" altLang="zh-CN" sz="2400" dirty="0"/>
              <a:t>n=|Y|</a:t>
            </a:r>
          </a:p>
          <a:p>
            <a:pPr lvl="1"/>
            <a:r>
              <a:rPr lang="zh-CN" altLang="en-US" sz="2200" dirty="0"/>
              <a:t>在完全二分图</a:t>
            </a:r>
            <a:r>
              <a:rPr lang="en-US" altLang="zh-CN" sz="2000" dirty="0"/>
              <a:t>K</a:t>
            </a:r>
            <a:r>
              <a:rPr lang="en-US" altLang="zh-CN" sz="2000" baseline="-25000" dirty="0"/>
              <a:t>m,</a:t>
            </a:r>
            <a:r>
              <a:rPr lang="zh-CN" altLang="en-US" sz="2000" baseline="-25000" dirty="0"/>
              <a:t> </a:t>
            </a:r>
            <a:r>
              <a:rPr lang="en-US" altLang="zh-CN" sz="2000" baseline="-25000" dirty="0"/>
              <a:t>n</a:t>
            </a:r>
            <a:r>
              <a:rPr lang="zh-CN" altLang="en-US" sz="2000" dirty="0"/>
              <a:t>中，每个</a:t>
            </a:r>
            <a:r>
              <a:rPr lang="en-US" altLang="zh-CN" sz="2000" dirty="0"/>
              <a:t>X</a:t>
            </a:r>
            <a:r>
              <a:rPr lang="zh-CN" altLang="en-US" sz="2000" dirty="0"/>
              <a:t>中顶点的度为</a:t>
            </a:r>
            <a:r>
              <a:rPr lang="en-US" altLang="zh-CN" sz="2000" dirty="0"/>
              <a:t>n</a:t>
            </a:r>
            <a:r>
              <a:rPr lang="zh-CN" altLang="en-US" sz="2000" dirty="0"/>
              <a:t>，每个</a:t>
            </a:r>
            <a:r>
              <a:rPr lang="en-US" altLang="zh-CN" sz="2000" dirty="0"/>
              <a:t>Y</a:t>
            </a:r>
            <a:r>
              <a:rPr lang="zh-CN" altLang="en-US" sz="2000" dirty="0"/>
              <a:t>中顶点的度为</a:t>
            </a:r>
            <a:r>
              <a:rPr lang="en-US" altLang="zh-CN" sz="2000" dirty="0"/>
              <a:t>m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25357465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BEE7D65-8BAA-4456-96E6-14D51B22B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二分图的例子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8145DB9-3E8E-4357-8414-F66090963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哪些是二分图？哪些是完全二分图？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二分图的常用画法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68AE3C-9388-40AE-8EF4-C5956354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9" y="1583850"/>
            <a:ext cx="8036653" cy="391030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BEE7D65-8BAA-4456-96E6-14D51B22B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二分图的判定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8145DB9-3E8E-4357-8414-F66090963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定理：对于非平凡无向图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的所有圈的长度都是偶数，当且仅当</a:t>
            </a:r>
            <a:r>
              <a:rPr lang="en-US" altLang="zh-CN" dirty="0"/>
              <a:t>G</a:t>
            </a:r>
            <a:r>
              <a:rPr lang="zh-CN" altLang="en-US" dirty="0"/>
              <a:t>是二分图。</a:t>
            </a:r>
            <a:endParaRPr lang="en-US" altLang="zh-CN" dirty="0"/>
          </a:p>
          <a:p>
            <a:pPr lvl="1"/>
            <a:r>
              <a:rPr lang="zh-CN" altLang="en-US" dirty="0"/>
              <a:t>定义回顾：平凡图是仅包括一个孤立顶点的图</a:t>
            </a:r>
            <a:endParaRPr lang="en-US" altLang="zh-CN" dirty="0"/>
          </a:p>
          <a:p>
            <a:r>
              <a:rPr lang="zh-CN" altLang="en-US" dirty="0"/>
              <a:t>证明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G</a:t>
            </a:r>
            <a:r>
              <a:rPr lang="zh-CN" altLang="en-US" dirty="0"/>
              <a:t>是二分图，记其顶点集分为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。对于任意的圈</a:t>
            </a:r>
            <a:r>
              <a:rPr lang="en-US" altLang="zh-CN" dirty="0"/>
              <a:t>C</a:t>
            </a:r>
            <a:r>
              <a:rPr lang="zh-CN" altLang="en-US" dirty="0"/>
              <a:t>来说，不妨设</a:t>
            </a:r>
            <a:r>
              <a:rPr lang="en-US" altLang="zh-CN" dirty="0"/>
              <a:t>C</a:t>
            </a:r>
            <a:r>
              <a:rPr lang="zh-CN" altLang="en-US" dirty="0"/>
              <a:t>中某个顶点</a:t>
            </a:r>
            <a:r>
              <a:rPr lang="en-US" altLang="zh-CN" dirty="0"/>
              <a:t>u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中，并且从</a:t>
            </a:r>
            <a:r>
              <a:rPr lang="en-US" altLang="zh-CN" dirty="0"/>
              <a:t>u</a:t>
            </a:r>
            <a:r>
              <a:rPr lang="zh-CN" altLang="en-US" dirty="0"/>
              <a:t>开始任意选择某个方向遍历</a:t>
            </a:r>
            <a:r>
              <a:rPr lang="en-US" altLang="zh-CN" dirty="0"/>
              <a:t>C</a:t>
            </a:r>
            <a:r>
              <a:rPr lang="zh-CN" altLang="en-US" dirty="0"/>
              <a:t>中的顶点，直到返回</a:t>
            </a:r>
            <a:r>
              <a:rPr lang="en-US" altLang="zh-CN" dirty="0"/>
              <a:t>u</a:t>
            </a:r>
            <a:r>
              <a:rPr lang="zh-CN" altLang="en-US" dirty="0"/>
              <a:t>为止。记顶点的遍历顺序为</a:t>
            </a:r>
            <a:r>
              <a:rPr lang="en-US" altLang="zh-CN" dirty="0"/>
              <a:t>L</a:t>
            </a:r>
            <a:r>
              <a:rPr lang="zh-CN" altLang="en-US" dirty="0"/>
              <a:t>。则</a:t>
            </a:r>
            <a:r>
              <a:rPr lang="en-US" altLang="zh-CN" dirty="0"/>
              <a:t>L</a:t>
            </a:r>
            <a:r>
              <a:rPr lang="zh-CN" altLang="en-US" dirty="0"/>
              <a:t>中排在奇数位置的顶点必然都在</a:t>
            </a:r>
            <a:r>
              <a:rPr lang="en-US" altLang="zh-CN" dirty="0"/>
              <a:t>X</a:t>
            </a:r>
            <a:r>
              <a:rPr lang="zh-CN" altLang="en-US" dirty="0"/>
              <a:t>中，偶数位置的顶点都在</a:t>
            </a:r>
            <a:r>
              <a:rPr lang="en-US" altLang="zh-CN" dirty="0"/>
              <a:t>Y</a:t>
            </a:r>
            <a:r>
              <a:rPr lang="zh-CN" altLang="en-US" dirty="0"/>
              <a:t>中，而且最后一个顶点必然在偶数位置，因此</a:t>
            </a:r>
            <a:r>
              <a:rPr lang="en-US" altLang="zh-CN" dirty="0"/>
              <a:t>C</a:t>
            </a:r>
            <a:r>
              <a:rPr lang="zh-CN" altLang="en-US" dirty="0"/>
              <a:t>的长度是偶数。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296434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BEE7D65-8BAA-4456-96E6-14D51B22B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二分图的判定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8145DB9-3E8E-4357-8414-F66090963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定理：对于非平凡无向图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的所有圈的长度都是偶数，当且仅当</a:t>
            </a:r>
            <a:r>
              <a:rPr lang="en-US" altLang="zh-CN" dirty="0"/>
              <a:t>G</a:t>
            </a:r>
            <a:r>
              <a:rPr lang="zh-CN" altLang="en-US" dirty="0"/>
              <a:t>是二分图。</a:t>
            </a:r>
            <a:endParaRPr lang="en-US" altLang="zh-CN" dirty="0"/>
          </a:p>
          <a:p>
            <a:pPr lvl="1"/>
            <a:r>
              <a:rPr lang="zh-CN" altLang="en-US" dirty="0"/>
              <a:t>定义回顾：平凡图是仅包括一个孤立顶点的图</a:t>
            </a:r>
            <a:endParaRPr lang="en-US" altLang="zh-CN" dirty="0"/>
          </a:p>
          <a:p>
            <a:r>
              <a:rPr lang="zh-CN" altLang="en-US" dirty="0"/>
              <a:t>证明</a:t>
            </a:r>
            <a:endParaRPr lang="en-US" altLang="zh-CN" dirty="0"/>
          </a:p>
          <a:p>
            <a:pPr lvl="1"/>
            <a:r>
              <a:rPr lang="zh-CN" altLang="en-US" sz="2000" dirty="0"/>
              <a:t>假设</a:t>
            </a:r>
            <a:r>
              <a:rPr lang="en-US" altLang="zh-CN" sz="2000" dirty="0"/>
              <a:t>G</a:t>
            </a:r>
            <a:r>
              <a:rPr lang="zh-CN" altLang="en-US" sz="2000" dirty="0"/>
              <a:t>中所有圈的长度都是偶数。不妨设</a:t>
            </a:r>
            <a:r>
              <a:rPr lang="en-US" altLang="zh-CN" sz="2000" dirty="0"/>
              <a:t>G</a:t>
            </a:r>
            <a:r>
              <a:rPr lang="zh-CN" altLang="en-US" sz="2000" dirty="0"/>
              <a:t>是连通图。选取</a:t>
            </a:r>
            <a:r>
              <a:rPr lang="en-US" altLang="zh-CN" sz="2000" dirty="0"/>
              <a:t>G</a:t>
            </a:r>
            <a:r>
              <a:rPr lang="zh-CN" altLang="en-US" sz="2000" dirty="0"/>
              <a:t>中任意顶点</a:t>
            </a:r>
            <a:r>
              <a:rPr lang="en-US" altLang="zh-CN" sz="2000" dirty="0"/>
              <a:t>u</a:t>
            </a:r>
            <a:r>
              <a:rPr lang="zh-CN" altLang="en-US" sz="2000" dirty="0"/>
              <a:t>，随后按照距离对其他顶点分类：</a:t>
            </a:r>
            <a:endParaRPr lang="en-US" altLang="zh-CN" sz="2000" dirty="0"/>
          </a:p>
          <a:p>
            <a:pPr lvl="2"/>
            <a:r>
              <a:rPr lang="zh-CN" altLang="en-US" sz="1800" dirty="0"/>
              <a:t>到</a:t>
            </a:r>
            <a:r>
              <a:rPr lang="en-US" altLang="zh-CN" sz="1800" dirty="0"/>
              <a:t>u</a:t>
            </a:r>
            <a:r>
              <a:rPr lang="zh-CN" altLang="en-US" sz="1800" dirty="0"/>
              <a:t>的距离为奇数的顶点集合为</a:t>
            </a:r>
            <a:r>
              <a:rPr lang="en-US" altLang="zh-CN" sz="1800" dirty="0"/>
              <a:t>X</a:t>
            </a:r>
          </a:p>
          <a:p>
            <a:pPr lvl="2"/>
            <a:r>
              <a:rPr lang="zh-CN" altLang="en-US" sz="1800" dirty="0"/>
              <a:t>到</a:t>
            </a:r>
            <a:r>
              <a:rPr lang="en-US" altLang="zh-CN" sz="1800" dirty="0"/>
              <a:t>u</a:t>
            </a:r>
            <a:r>
              <a:rPr lang="zh-CN" altLang="en-US" sz="1800" dirty="0"/>
              <a:t>的距离为偶数的顶点集合为</a:t>
            </a:r>
            <a:r>
              <a:rPr lang="en-US" altLang="zh-CN" sz="1800" dirty="0"/>
              <a:t>Y</a:t>
            </a:r>
          </a:p>
          <a:p>
            <a:pPr marL="914400" lvl="2" indent="0">
              <a:buNone/>
            </a:pPr>
            <a:r>
              <a:rPr lang="zh-CN" altLang="en-US" dirty="0"/>
              <a:t>下面证明不存在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Y</a:t>
            </a:r>
            <a:r>
              <a:rPr lang="zh-CN" altLang="en-US" dirty="0"/>
              <a:t>中的边。否则，假设存在</a:t>
            </a:r>
            <a:r>
              <a:rPr lang="en-US" altLang="zh-CN" dirty="0"/>
              <a:t>X</a:t>
            </a:r>
            <a:r>
              <a:rPr lang="zh-CN" altLang="en-US" dirty="0"/>
              <a:t>中的边</a:t>
            </a:r>
            <a:r>
              <a:rPr lang="en-US" altLang="zh-CN" dirty="0" err="1"/>
              <a:t>vw</a:t>
            </a:r>
            <a:r>
              <a:rPr lang="zh-CN" altLang="en-US" dirty="0"/>
              <a:t>，则由于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的距离都是奇数，记其到</a:t>
            </a:r>
            <a:r>
              <a:rPr lang="en-US" altLang="zh-CN" dirty="0"/>
              <a:t>u</a:t>
            </a:r>
            <a:r>
              <a:rPr lang="zh-CN" altLang="en-US" dirty="0"/>
              <a:t>的链为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，并且记</a:t>
            </a:r>
            <a:r>
              <a:rPr lang="en-US" altLang="zh-CN" dirty="0"/>
              <a:t>Q</a:t>
            </a:r>
            <a:r>
              <a:rPr lang="zh-CN" altLang="en-US" dirty="0"/>
              <a:t>的倒排为</a:t>
            </a:r>
            <a:r>
              <a:rPr lang="en-US" altLang="zh-CN" dirty="0"/>
              <a:t>Q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/>
              <a:t>，则可以构造一个闭合链：</a:t>
            </a:r>
            <a:r>
              <a:rPr lang="en-US" altLang="zh-CN" dirty="0"/>
              <a:t>PQ</a:t>
            </a:r>
            <a:r>
              <a:rPr lang="zh-CN" altLang="en-US" dirty="0"/>
              <a:t>。该闭合链的长度显然为奇数。如果闭合链中经过某个顶点</a:t>
            </a:r>
            <a:r>
              <a:rPr lang="en-US" altLang="zh-CN" dirty="0"/>
              <a:t>z</a:t>
            </a:r>
            <a:r>
              <a:rPr lang="zh-CN" altLang="en-US" dirty="0"/>
              <a:t>两次（不会超过两次），则</a:t>
            </a:r>
            <a:r>
              <a:rPr lang="en-US" altLang="zh-CN" dirty="0"/>
              <a:t>z</a:t>
            </a:r>
            <a:r>
              <a:rPr lang="zh-CN" altLang="en-US" dirty="0"/>
              <a:t>必然出现在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中各一次，因此可以记</a:t>
            </a:r>
            <a:r>
              <a:rPr lang="en-US" altLang="zh-CN" dirty="0"/>
              <a:t>P = u —— z —— v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en-US" altLang="zh-CN" dirty="0"/>
              <a:t> = w —— z —— u</a:t>
            </a:r>
            <a:r>
              <a:rPr lang="zh-CN" altLang="en-US" dirty="0"/>
              <a:t>。则可以删去从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的两段（这两段必然长度相同），构成新的闭合链</a:t>
            </a:r>
            <a:r>
              <a:rPr lang="en-US" altLang="zh-CN" dirty="0"/>
              <a:t>z——v-w——z</a:t>
            </a:r>
            <a:r>
              <a:rPr lang="zh-CN" altLang="en-US" dirty="0"/>
              <a:t>，而且新的闭合链长度仍然是奇数。接下来以</a:t>
            </a:r>
            <a:r>
              <a:rPr lang="en-US" altLang="zh-CN" dirty="0"/>
              <a:t>z</a:t>
            </a:r>
            <a:r>
              <a:rPr lang="zh-CN" altLang="en-US" dirty="0"/>
              <a:t>做新的参考点，继续删去重复的顶点。最后将得到一个长度为奇数的圈。矛盾。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9805853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78697C62-04C3-4F9D-A141-61D3AAF8F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匹配</a:t>
            </a:r>
            <a:r>
              <a:rPr lang="zh-CN" altLang="en-US" dirty="0"/>
              <a:t>（</a:t>
            </a:r>
            <a:r>
              <a:rPr lang="en-US" altLang="zh-CN" dirty="0"/>
              <a:t>match</a:t>
            </a:r>
            <a:r>
              <a:rPr lang="zh-CN" altLang="en-US" dirty="0"/>
              <a:t>）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A254860-F70D-4B3E-9029-0CDB43B9C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437872"/>
          </a:xfrm>
        </p:spPr>
        <p:txBody>
          <a:bodyPr/>
          <a:lstStyle/>
          <a:p>
            <a:r>
              <a:rPr lang="zh-CN" altLang="zh-CN" sz="2400" dirty="0"/>
              <a:t>定义：设</a:t>
            </a:r>
            <a:r>
              <a:rPr lang="en-US" altLang="zh-CN" sz="2400" dirty="0"/>
              <a:t>G=&lt;V, E&gt;</a:t>
            </a:r>
            <a:r>
              <a:rPr lang="zh-CN" altLang="zh-CN" sz="2400" dirty="0"/>
              <a:t>是一个二分图，如果</a:t>
            </a:r>
            <a:r>
              <a:rPr lang="en-US" altLang="zh-CN" sz="2400" dirty="0"/>
              <a:t>E</a:t>
            </a:r>
            <a:r>
              <a:rPr lang="zh-CN" altLang="zh-CN" sz="2400" dirty="0"/>
              <a:t>的子集</a:t>
            </a:r>
            <a:r>
              <a:rPr lang="en-US" altLang="zh-CN" sz="2400" dirty="0"/>
              <a:t>M</a:t>
            </a:r>
            <a:r>
              <a:rPr lang="zh-CN" altLang="zh-CN" sz="2400" dirty="0"/>
              <a:t>中的任何两</a:t>
            </a:r>
            <a:r>
              <a:rPr lang="zh-CN" altLang="en-US" sz="2400" dirty="0"/>
              <a:t>条</a:t>
            </a:r>
            <a:r>
              <a:rPr lang="zh-CN" altLang="zh-CN" sz="2400" dirty="0"/>
              <a:t>边都</a:t>
            </a:r>
            <a:r>
              <a:rPr lang="zh-CN" altLang="en-US" sz="2400" dirty="0"/>
              <a:t>没有公共顶点</a:t>
            </a:r>
            <a:r>
              <a:rPr lang="zh-CN" altLang="zh-CN" sz="2400" dirty="0"/>
              <a:t>，则称</a:t>
            </a:r>
            <a:r>
              <a:rPr lang="en-US" altLang="zh-CN" sz="2400" dirty="0"/>
              <a:t>M</a:t>
            </a:r>
            <a:r>
              <a:rPr lang="zh-CN" altLang="zh-CN" sz="2400" dirty="0"/>
              <a:t>为二分图</a:t>
            </a:r>
            <a:r>
              <a:rPr lang="en-US" altLang="zh-CN" sz="2400" dirty="0"/>
              <a:t>G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chemeClr val="accent2"/>
                </a:solidFill>
              </a:rPr>
              <a:t>匹配</a:t>
            </a:r>
            <a:endParaRPr lang="zh-CN" altLang="zh-CN" sz="2400" dirty="0"/>
          </a:p>
          <a:p>
            <a:pPr lvl="1"/>
            <a:r>
              <a:rPr lang="zh-CN" altLang="en-US" sz="2200" dirty="0"/>
              <a:t>如果</a:t>
            </a:r>
            <a:r>
              <a:rPr lang="en-US" altLang="zh-CN" sz="2200" dirty="0"/>
              <a:t>X</a:t>
            </a:r>
            <a:r>
              <a:rPr lang="zh-CN" altLang="en-US" sz="2200" dirty="0"/>
              <a:t>、</a:t>
            </a:r>
            <a:r>
              <a:rPr lang="en-US" altLang="zh-CN" sz="2200" dirty="0"/>
              <a:t>Y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的互补顶点子集，则对于任一匹配</a:t>
            </a:r>
            <a:r>
              <a:rPr lang="en-US" altLang="zh-CN" sz="2200" dirty="0"/>
              <a:t>M</a:t>
            </a:r>
            <a:r>
              <a:rPr lang="zh-CN" altLang="en-US" sz="2200" dirty="0"/>
              <a:t>，</a:t>
            </a:r>
            <a:r>
              <a:rPr lang="en-US" altLang="zh-CN" sz="2200" dirty="0"/>
              <a:t>M</a:t>
            </a:r>
            <a:r>
              <a:rPr lang="zh-CN" altLang="en-US" sz="2200" dirty="0"/>
              <a:t>中的边必然有一个顶点属于</a:t>
            </a:r>
            <a:r>
              <a:rPr lang="en-US" altLang="zh-CN" sz="2200" dirty="0"/>
              <a:t>X</a:t>
            </a:r>
            <a:r>
              <a:rPr lang="zh-CN" altLang="en-US" sz="2200" dirty="0"/>
              <a:t>、另一个顶点属于</a:t>
            </a:r>
            <a:r>
              <a:rPr lang="en-US" altLang="zh-CN" sz="2200" dirty="0"/>
              <a:t>Y</a:t>
            </a:r>
            <a:r>
              <a:rPr lang="zh-CN" altLang="en-US" sz="2200" dirty="0"/>
              <a:t>。也就是</a:t>
            </a:r>
            <a:r>
              <a:rPr lang="en-US" altLang="zh-CN" sz="2200" dirty="0"/>
              <a:t>X</a:t>
            </a:r>
            <a:r>
              <a:rPr lang="zh-CN" altLang="en-US" sz="2200" dirty="0"/>
              <a:t>中的部分顶点和</a:t>
            </a:r>
            <a:r>
              <a:rPr lang="en-US" altLang="zh-CN" sz="2200" dirty="0"/>
              <a:t>Y</a:t>
            </a:r>
            <a:r>
              <a:rPr lang="zh-CN" altLang="en-US" sz="2200" dirty="0"/>
              <a:t>中的部分顶点，构成了配对</a:t>
            </a:r>
            <a:endParaRPr lang="en-US" altLang="zh-CN" sz="2200" dirty="0"/>
          </a:p>
          <a:p>
            <a:pPr lvl="1"/>
            <a:r>
              <a:rPr lang="zh-CN" altLang="en-US" sz="2200" dirty="0"/>
              <a:t>匹配</a:t>
            </a:r>
            <a:r>
              <a:rPr lang="en-US" altLang="zh-CN" sz="2200" dirty="0"/>
              <a:t>M</a:t>
            </a:r>
            <a:r>
              <a:rPr lang="zh-CN" altLang="en-US" sz="2200" dirty="0"/>
              <a:t>的关联顶点不必等于</a:t>
            </a:r>
            <a:r>
              <a:rPr lang="en-US" altLang="zh-CN" sz="2200" dirty="0"/>
              <a:t>V</a:t>
            </a:r>
          </a:p>
          <a:p>
            <a:endParaRPr lang="en-US" altLang="zh-CN" sz="1400" dirty="0"/>
          </a:p>
          <a:p>
            <a:r>
              <a:rPr lang="zh-CN" altLang="en-US" sz="2400" dirty="0"/>
              <a:t>匹配可以推广到一般的无向图：</a:t>
            </a:r>
            <a:endParaRPr lang="en-US" altLang="zh-CN" sz="2400" dirty="0"/>
          </a:p>
          <a:p>
            <a:r>
              <a:rPr lang="zh-CN" altLang="en-US" sz="2400" dirty="0"/>
              <a:t>定义：设</a:t>
            </a:r>
            <a:r>
              <a:rPr lang="en-US" altLang="zh-CN" sz="2400" dirty="0"/>
              <a:t>G=&lt;V, E&gt;</a:t>
            </a:r>
            <a:r>
              <a:rPr lang="zh-CN" altLang="en-US" sz="2400" dirty="0"/>
              <a:t>是一个无向图，如果</a:t>
            </a:r>
            <a:r>
              <a:rPr lang="en-US" altLang="zh-CN" sz="2400" dirty="0"/>
              <a:t>E</a:t>
            </a:r>
            <a:r>
              <a:rPr lang="zh-CN" altLang="en-US" sz="2400" dirty="0"/>
              <a:t>的子集</a:t>
            </a:r>
            <a:r>
              <a:rPr lang="en-US" altLang="zh-CN" sz="2400" dirty="0"/>
              <a:t>M</a:t>
            </a:r>
            <a:r>
              <a:rPr lang="zh-CN" altLang="en-US" sz="2400" dirty="0"/>
              <a:t>中的任何两条边都没有公共顶点，则称</a:t>
            </a:r>
            <a:r>
              <a:rPr lang="en-US" altLang="zh-CN" sz="2400" dirty="0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G</a:t>
            </a:r>
            <a:r>
              <a:rPr lang="zh-CN" altLang="en-US" sz="2400" dirty="0"/>
              <a:t>的匹配</a:t>
            </a:r>
            <a:endParaRPr lang="en-US" altLang="zh-CN" sz="2400" dirty="0"/>
          </a:p>
          <a:p>
            <a:endParaRPr lang="en-US" altLang="zh-CN" sz="1400" dirty="0"/>
          </a:p>
          <a:p>
            <a:r>
              <a:rPr lang="zh-CN" altLang="en-US" sz="2400" dirty="0"/>
              <a:t>定义：对于二分图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的一个匹配</a:t>
            </a:r>
            <a:r>
              <a:rPr lang="en-US" altLang="zh-CN" sz="2400" dirty="0"/>
              <a:t>M</a:t>
            </a:r>
            <a:r>
              <a:rPr lang="zh-CN" altLang="en-US" sz="2400" dirty="0"/>
              <a:t>，称</a:t>
            </a:r>
            <a:r>
              <a:rPr lang="en-US" altLang="zh-CN" sz="2400" dirty="0"/>
              <a:t>M</a:t>
            </a:r>
            <a:r>
              <a:rPr lang="zh-CN" altLang="en-US" sz="2400" dirty="0"/>
              <a:t>中的边所关联的顶点为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zh-CN" altLang="en-US" sz="2400" dirty="0">
                <a:solidFill>
                  <a:srgbClr val="FF0000"/>
                </a:solidFill>
              </a:rPr>
              <a:t>的饱和定点</a:t>
            </a:r>
            <a:r>
              <a:rPr lang="zh-CN" altLang="en-US" sz="2400" dirty="0"/>
              <a:t>，</a:t>
            </a:r>
            <a:r>
              <a:rPr lang="en-US" altLang="zh-CN" sz="2400" dirty="0"/>
              <a:t>G</a:t>
            </a:r>
            <a:r>
              <a:rPr lang="zh-CN" altLang="en-US" sz="2400" dirty="0"/>
              <a:t>中的其他顶点称为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zh-CN" altLang="en-US" sz="2400" dirty="0">
                <a:solidFill>
                  <a:srgbClr val="FF0000"/>
                </a:solidFill>
              </a:rPr>
              <a:t>的非饱和定点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0C0C0C"/>
                </a:solidFill>
              </a:rPr>
              <a:t>顶点的饱和、非饱和，</a:t>
            </a:r>
            <a:r>
              <a:rPr lang="zh-CN" altLang="en-US" sz="2200" dirty="0">
                <a:solidFill>
                  <a:srgbClr val="FF0000"/>
                </a:solidFill>
              </a:rPr>
              <a:t>是相对于具体匹配</a:t>
            </a:r>
            <a:r>
              <a:rPr lang="en-US" altLang="zh-CN" sz="2200" dirty="0">
                <a:solidFill>
                  <a:srgbClr val="FF0000"/>
                </a:solidFill>
              </a:rPr>
              <a:t>M</a:t>
            </a:r>
            <a:r>
              <a:rPr lang="zh-CN" altLang="en-US" sz="2200" dirty="0">
                <a:solidFill>
                  <a:srgbClr val="FF0000"/>
                </a:solidFill>
              </a:rPr>
              <a:t>的概念</a:t>
            </a:r>
            <a:endParaRPr lang="en-US" altLang="zh-CN" sz="22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78697C62-04C3-4F9D-A141-61D3AAF8F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匹配</a:t>
            </a:r>
            <a:r>
              <a:rPr lang="zh-CN" altLang="en-US" dirty="0"/>
              <a:t>的应用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A254860-F70D-4B3E-9029-0CDB43B9C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4611863" cy="5437872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位教师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~t</a:t>
            </a:r>
            <a:r>
              <a:rPr lang="en-US" altLang="zh-CN" baseline="-25000" dirty="0"/>
              <a:t>5</a:t>
            </a:r>
            <a:r>
              <a:rPr lang="zh-CN" altLang="en-US" dirty="0"/>
              <a:t>，打算开设</a:t>
            </a:r>
            <a:r>
              <a:rPr lang="en-US" altLang="zh-CN" dirty="0"/>
              <a:t>5</a:t>
            </a:r>
            <a:r>
              <a:rPr lang="zh-CN" altLang="en-US" dirty="0"/>
              <a:t>门课程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~c</a:t>
            </a:r>
            <a:r>
              <a:rPr lang="en-US" altLang="zh-CN" baseline="-25000" dirty="0"/>
              <a:t>5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教师</a:t>
            </a:r>
            <a:r>
              <a:rPr lang="en-US" altLang="zh-CN" dirty="0"/>
              <a:t>1</a:t>
            </a:r>
            <a:r>
              <a:rPr lang="zh-CN" altLang="en-US" dirty="0"/>
              <a:t>可以讲授课程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教师</a:t>
            </a:r>
            <a:r>
              <a:rPr lang="en-US" altLang="zh-CN" dirty="0"/>
              <a:t>2</a:t>
            </a:r>
            <a:r>
              <a:rPr lang="zh-CN" altLang="en-US" dirty="0"/>
              <a:t>可以讲授课程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教师</a:t>
            </a:r>
            <a:r>
              <a:rPr lang="en-US" altLang="zh-CN" dirty="0"/>
              <a:t>3</a:t>
            </a:r>
            <a:r>
              <a:rPr lang="zh-CN" altLang="en-US" dirty="0"/>
              <a:t>可以讲授课程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</a:p>
          <a:p>
            <a:pPr lvl="1"/>
            <a:r>
              <a:rPr lang="zh-CN" altLang="en-US" dirty="0"/>
              <a:t>教师</a:t>
            </a:r>
            <a:r>
              <a:rPr lang="en-US" altLang="zh-CN" dirty="0"/>
              <a:t>4</a:t>
            </a:r>
            <a:r>
              <a:rPr lang="zh-CN" altLang="en-US" dirty="0"/>
              <a:t>可以讲授课程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教师</a:t>
            </a:r>
            <a:r>
              <a:rPr lang="en-US" altLang="zh-CN" dirty="0"/>
              <a:t>4</a:t>
            </a:r>
            <a:r>
              <a:rPr lang="zh-CN" altLang="en-US" dirty="0"/>
              <a:t>可以讲授课程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问题：是否存在一个合理的排课计划，使得每门课都由一位教师讲授，而每位教师仅讲授一门课程？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60292-6FD4-4778-9124-E53A1374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1347787"/>
            <a:ext cx="37052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1308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25360</TotalTime>
  <Words>3858</Words>
  <Application>Microsoft Office PowerPoint</Application>
  <PresentationFormat>全屏显示(4:3)</PresentationFormat>
  <Paragraphs>222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华文仿宋</vt:lpstr>
      <vt:lpstr>华文行楷</vt:lpstr>
      <vt:lpstr>华文中宋</vt:lpstr>
      <vt:lpstr>宋体</vt:lpstr>
      <vt:lpstr>Agency FB</vt:lpstr>
      <vt:lpstr>Arial</vt:lpstr>
      <vt:lpstr>Symbol</vt:lpstr>
      <vt:lpstr>Times New Roman</vt:lpstr>
      <vt:lpstr>Wingdings</vt:lpstr>
      <vt:lpstr>Grid</vt:lpstr>
      <vt:lpstr>位图图像</vt:lpstr>
      <vt:lpstr>匹配问题</vt:lpstr>
      <vt:lpstr>主要内容</vt:lpstr>
      <vt:lpstr>特殊的二元关系</vt:lpstr>
      <vt:lpstr>二分图（bipartite graph）</vt:lpstr>
      <vt:lpstr>二分图的例子</vt:lpstr>
      <vt:lpstr>二分图的判定</vt:lpstr>
      <vt:lpstr>二分图的判定</vt:lpstr>
      <vt:lpstr>匹配（match）</vt:lpstr>
      <vt:lpstr>匹配的应用</vt:lpstr>
      <vt:lpstr>极（最）大匹配，完全匹配和完美匹配</vt:lpstr>
      <vt:lpstr>极（最）大匹配，完备匹配和完美匹配</vt:lpstr>
      <vt:lpstr>主要内容</vt:lpstr>
      <vt:lpstr>交错链</vt:lpstr>
      <vt:lpstr>可扩充链</vt:lpstr>
      <vt:lpstr>可扩充链的特点与调整</vt:lpstr>
      <vt:lpstr>最大匹配的充要条件</vt:lpstr>
      <vt:lpstr>最大匹配的充要条件</vt:lpstr>
      <vt:lpstr>最大匹配的充要条件</vt:lpstr>
      <vt:lpstr>最大匹配的充要条件</vt:lpstr>
      <vt:lpstr>最大匹配</vt:lpstr>
      <vt:lpstr>最大匹配的匈牙利算法</vt:lpstr>
      <vt:lpstr>主要内容</vt:lpstr>
      <vt:lpstr>完备匹配定理</vt:lpstr>
      <vt:lpstr>完备匹配定理</vt:lpstr>
      <vt:lpstr>完备匹配定理</vt:lpstr>
      <vt:lpstr>完备匹配定理</vt:lpstr>
      <vt:lpstr>完备匹配的t条件</vt:lpstr>
      <vt:lpstr>作业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ZhaoQY</cp:lastModifiedBy>
  <cp:revision>2621</cp:revision>
  <dcterms:created xsi:type="dcterms:W3CDTF">2004-03-10T10:42:25Z</dcterms:created>
  <dcterms:modified xsi:type="dcterms:W3CDTF">2022-09-10T06:51:11Z</dcterms:modified>
</cp:coreProperties>
</file>