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9" r:id="rId2"/>
    <p:sldId id="396" r:id="rId3"/>
    <p:sldId id="512" r:id="rId4"/>
    <p:sldId id="510" r:id="rId5"/>
    <p:sldId id="385" r:id="rId6"/>
    <p:sldId id="393" r:id="rId7"/>
    <p:sldId id="509" r:id="rId8"/>
    <p:sldId id="386" r:id="rId9"/>
    <p:sldId id="493" r:id="rId10"/>
    <p:sldId id="387" r:id="rId11"/>
    <p:sldId id="394" r:id="rId12"/>
    <p:sldId id="395" r:id="rId13"/>
    <p:sldId id="497" r:id="rId14"/>
    <p:sldId id="513" r:id="rId15"/>
    <p:sldId id="470" r:id="rId16"/>
    <p:sldId id="433" r:id="rId17"/>
    <p:sldId id="434" r:id="rId18"/>
    <p:sldId id="435" r:id="rId19"/>
    <p:sldId id="436" r:id="rId20"/>
    <p:sldId id="437" r:id="rId21"/>
    <p:sldId id="511" r:id="rId22"/>
    <p:sldId id="472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95" r:id="rId44"/>
    <p:sldId id="483" r:id="rId45"/>
    <p:sldId id="484" r:id="rId46"/>
    <p:sldId id="485" r:id="rId47"/>
    <p:sldId id="486" r:id="rId48"/>
    <p:sldId id="487" r:id="rId49"/>
    <p:sldId id="452" r:id="rId50"/>
    <p:sldId id="498" r:id="rId51"/>
    <p:sldId id="453" r:id="rId52"/>
    <p:sldId id="454" r:id="rId53"/>
    <p:sldId id="455" r:id="rId54"/>
    <p:sldId id="456" r:id="rId55"/>
    <p:sldId id="459" r:id="rId56"/>
    <p:sldId id="463" r:id="rId57"/>
    <p:sldId id="466" r:id="rId58"/>
    <p:sldId id="462" r:id="rId59"/>
    <p:sldId id="2204" r:id="rId60"/>
    <p:sldId id="384" r:id="rId61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9" autoAdjust="0"/>
    <p:restoredTop sz="94692" autoAdjust="0"/>
  </p:normalViewPr>
  <p:slideViewPr>
    <p:cSldViewPr snapToGrid="0">
      <p:cViewPr varScale="1">
        <p:scale>
          <a:sx n="72" d="100"/>
          <a:sy n="72" d="100"/>
        </p:scale>
        <p:origin x="5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76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324BD8DD-4F26-4BCD-8960-3CF90DE6E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49505A8E-DC90-4718-8F38-5FFF222CB2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CCB29D84-8CEB-416F-B5FD-E4B2C0FA5B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4373ED70-4B9A-485B-B2A3-B2F6DEB4E4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95504A-31DB-4088-B28E-01CAE1C402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194F3A2-79BB-4392-B8A5-358274576F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F45EC27-1403-4B67-88DA-8DC1E1AB78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934B702-7C0C-476C-9F3C-432BE682E5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7AABAF8-2086-4241-B770-B7ED1FCB57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F30304E-5291-4E44-BE43-4869C07B1A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49A3F09D-117A-43EF-87BE-6EA215A0F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00D7E4-470C-4D40-ADA3-6DDED16CC1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17069C9-084D-460F-87F8-756A72A73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0CF94E-5E8E-4861-8B46-04874CC2851A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70B52E9-E518-44F8-B1E6-64A81CD2F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95DF600-33A6-4FF3-BB5C-7A04EB733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139953F1-82DB-437C-B71A-39259970D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6E90604-EE6A-4D41-B5D9-1B041512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3A183DD-3426-4658-9B6E-012E416C3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B2E0D4-A73D-4D7A-AEC5-6B8D1C70ACB7}" type="slidenum">
              <a:rPr lang="zh-CN" altLang="en-US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>
            <a:extLst>
              <a:ext uri="{FF2B5EF4-FFF2-40B4-BE49-F238E27FC236}">
                <a16:creationId xmlns:a16="http://schemas.microsoft.com/office/drawing/2014/main" id="{E44B51FA-43A0-41F0-A316-42A9679F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BADA03EC-125E-4D36-8B40-F8B1C868CE9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位图图像" r:id="rId4" imgW="9161905" imgH="704948" progId="Paint.Picture">
                  <p:embed/>
                </p:oleObj>
              </mc:Choice>
              <mc:Fallback>
                <p:oleObj name="位图图像" r:id="rId4" imgW="9161905" imgH="704948" progId="Paint.Picture">
                  <p:embed/>
                  <p:pic>
                    <p:nvPicPr>
                      <p:cNvPr id="2051" name="Object 10">
                        <a:extLst>
                          <a:ext uri="{FF2B5EF4-FFF2-40B4-BE49-F238E27FC236}">
                            <a16:creationId xmlns:a16="http://schemas.microsoft.com/office/drawing/2014/main" id="{1BB9CD0B-D32E-445F-B581-C87708DCF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>
            <a:extLst>
              <a:ext uri="{FF2B5EF4-FFF2-40B4-BE49-F238E27FC236}">
                <a16:creationId xmlns:a16="http://schemas.microsoft.com/office/drawing/2014/main" id="{DD44B151-05DB-49DE-9558-84E699AB23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>
            <a:extLst>
              <a:ext uri="{FF2B5EF4-FFF2-40B4-BE49-F238E27FC236}">
                <a16:creationId xmlns:a16="http://schemas.microsoft.com/office/drawing/2014/main" id="{533FF37C-FEC3-403D-A157-EFB1B6DF4265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C6E0FFDB-E78D-4D44-B733-BE9ED80D86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>
            <a:extLst>
              <a:ext uri="{FF2B5EF4-FFF2-40B4-BE49-F238E27FC236}">
                <a16:creationId xmlns:a16="http://schemas.microsoft.com/office/drawing/2014/main" id="{CC2071BE-9C55-4BA7-AA5D-F5B9D7F81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91F3745-932F-4BF3-B792-819E37813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D211E17-E5C5-4CB9-A407-5D92F357F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827483E-7E59-4C90-8FEB-C1A5BEB16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3779BB4-B269-4C88-9D9A-56D6998C1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1250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715E4A-63AD-44C6-B27F-7760EF47A8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D2795E-0ADB-491E-9EEF-4B6A61F43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74F59782-045F-423B-8D17-2E5B9CD1D9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86630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AB6D5D-A94E-418B-85A2-28C81A5950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D0EE9E-F6D4-4DF1-A588-13678C451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BD91796-1D88-4112-8B9E-050E307B0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1716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E3487-DCF2-49D6-9A94-6E89F498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CF463-E23C-411B-8944-F4316361D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FD584A0-84DF-43C8-BF94-9B3655D27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7751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BD3E92-FBA4-49A4-99CB-8716D34C84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BB83FF-0C6F-4CF6-9B07-6B68A13159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386315-6855-47BB-B676-8AFC9DC51B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1708C5BA-71A0-44FD-B07D-3376EFC993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25947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44C75C-8642-45BD-870F-D36B80453D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87EEFC-74DE-4B27-8240-060328AFD0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2B30350F-58AA-4CB2-AEF3-2ABE5EFB01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8513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C8EEFB-99BA-4315-B803-8EF5D671F6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4B93F5-AD2C-43C0-99FC-8C1F58C203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A039EBF-01EB-4BDE-8568-4DA6EF47D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6876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28DEF2-6E8C-4C81-A030-C2B9192CBC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77D67B8-CE60-4D1F-B73B-D0E4A7A51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732A983-5EB7-4C3A-B0C2-67DA2024F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36495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59CCE4-9BC3-4363-AF75-D0A657E972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A8B896-191A-49CE-BF3A-D98E05DB1A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515B53E-7878-4D01-80A6-6609E466D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1403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E5A5EB-8BD8-4A71-9CF1-F68120D446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A02773E-D4F2-4981-9170-E9366376A2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922EE00-9820-4985-9E8D-E746E1B3A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35935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608346-0445-4FBF-B061-BFEFD5F4A9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8FE575-A31A-49DF-BB03-D6373EE9A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8DEBAEC-5ACE-464E-9ABE-1594D051D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34562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C599BB-E3E0-4828-BCC6-A655FD6CB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7E7B47-5350-40A5-91D7-2F079E1D2F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F5B06B2-14B2-420B-AC83-0179E7C2DC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9441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AC7985-0CE5-4795-978E-8A57C020E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A8EC3B-8F3D-4AA8-B7E4-1DC2CC7EB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F68BB7-4C0A-433B-BE9F-B38CEAFACD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5E63A5B3-7EF7-4320-93D3-765EB4A94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97EFA615-EB98-4E73-AFC3-E778AE556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94F16C07-58CE-4157-99BB-BBA3D68AC1FA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513AAA17-D5C0-48D2-9CA8-82AAB141EE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>
            <a:extLst>
              <a:ext uri="{FF2B5EF4-FFF2-40B4-BE49-F238E27FC236}">
                <a16:creationId xmlns:a16="http://schemas.microsoft.com/office/drawing/2014/main" id="{45F5DF74-7195-4F2A-854A-9AAA26B30F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>
            <a:extLst>
              <a:ext uri="{FF2B5EF4-FFF2-40B4-BE49-F238E27FC236}">
                <a16:creationId xmlns:a16="http://schemas.microsoft.com/office/drawing/2014/main" id="{F162BDCF-65FE-419A-A1DB-00BC0E7859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7EB8B99-D08C-414E-85B4-97AA4A2E89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9CCC088D-469A-4783-B98B-7DAF4840BAEA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7" r:id="rId1"/>
    <p:sldLayoutId id="2147485658" r:id="rId2"/>
    <p:sldLayoutId id="2147485659" r:id="rId3"/>
    <p:sldLayoutId id="2147485660" r:id="rId4"/>
    <p:sldLayoutId id="2147485661" r:id="rId5"/>
    <p:sldLayoutId id="2147485662" r:id="rId6"/>
    <p:sldLayoutId id="2147485663" r:id="rId7"/>
    <p:sldLayoutId id="2147485664" r:id="rId8"/>
    <p:sldLayoutId id="2147485665" r:id="rId9"/>
    <p:sldLayoutId id="2147485666" r:id="rId10"/>
    <p:sldLayoutId id="2147485667" r:id="rId11"/>
    <p:sldLayoutId id="214748566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CF1B9D-8F9C-40CC-BBCD-F12D2B57DA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/>
              <a:t>图的基本概念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D42CE-1D69-4CD3-9B28-DE474E11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5067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85FCFCF-259B-466A-8785-3162737A9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图判断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BDB7AE76-12C5-43C9-B5D9-D62EB3CEE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265238"/>
          </a:xfrm>
        </p:spPr>
        <p:txBody>
          <a:bodyPr/>
          <a:lstStyle/>
          <a:p>
            <a:r>
              <a:rPr lang="zh-CN" altLang="en-US"/>
              <a:t>图的判断问题：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给定顶点集合</a:t>
            </a:r>
            <a:r>
              <a:rPr lang="en-US" altLang="zh-CN"/>
              <a:t>V</a:t>
            </a:r>
            <a:r>
              <a:rPr lang="zh-CN" altLang="en-US"/>
              <a:t>和边集合</a:t>
            </a:r>
            <a:r>
              <a:rPr lang="en-US" altLang="zh-CN"/>
              <a:t>E</a:t>
            </a:r>
            <a:r>
              <a:rPr lang="zh-CN" altLang="en-US"/>
              <a:t>，对于任意</a:t>
            </a:r>
            <a:r>
              <a:rPr lang="en-US" altLang="zh-CN"/>
              <a:t>(u,v)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/>
              <a:t>E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en-US" altLang="zh-CN">
                <a:sym typeface="Symbol" panose="05050102010706020507" pitchFamily="18" charset="2"/>
              </a:rPr>
              <a:t> V</a:t>
            </a:r>
            <a:r>
              <a:rPr lang="zh-CN" altLang="en-US">
                <a:sym typeface="Symbol" panose="05050102010706020507" pitchFamily="18" charset="2"/>
              </a:rPr>
              <a:t>并且</a:t>
            </a:r>
            <a:r>
              <a:rPr lang="en-US" altLang="zh-CN">
                <a:sym typeface="Symbol" panose="05050102010706020507" pitchFamily="18" charset="2"/>
              </a:rPr>
              <a:t>vV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/>
              <a:t>(u,v)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/>
              <a:t>E</a:t>
            </a:r>
            <a:r>
              <a:rPr lang="en-US" altLang="zh-CN">
                <a:sym typeface="Symbol" panose="05050102010706020507" pitchFamily="18" charset="2"/>
              </a:rPr>
              <a:t> u VvV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21CF63-3F74-4E52-AB7B-C4932477E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99378"/>
              </p:ext>
            </p:extLst>
          </p:nvPr>
        </p:nvGraphicFramePr>
        <p:xfrm>
          <a:off x="601663" y="2897188"/>
          <a:ext cx="7891462" cy="1524000"/>
        </p:xfrm>
        <a:graphic>
          <a:graphicData uri="http://schemas.openxmlformats.org/drawingml/2006/table">
            <a:tbl>
              <a:tblPr/>
              <a:tblGrid>
                <a:gridCol w="789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isgraph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(V,E):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tv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=True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for (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u,v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tv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tv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and (u in V) and (v in 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return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tv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826208-BAB8-40DD-9986-00E7B0F2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5018088"/>
            <a:ext cx="8589962" cy="1362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依据图的性质判断，判断而不是依据观察</a:t>
            </a:r>
            <a:endParaRPr lang="en-US" altLang="zh-CN" sz="2400" kern="0" dirty="0"/>
          </a:p>
          <a:p>
            <a:pPr lvl="1">
              <a:defRPr/>
            </a:pPr>
            <a:r>
              <a:rPr lang="en-US" altLang="zh-CN" sz="2200" kern="0" dirty="0"/>
              <a:t>(</a:t>
            </a:r>
            <a:r>
              <a:rPr lang="en-US" altLang="zh-CN" sz="2200" kern="0" dirty="0" err="1"/>
              <a:t>u,v</a:t>
            </a:r>
            <a:r>
              <a:rPr lang="en-US" altLang="zh-CN" sz="2200" kern="0" dirty="0"/>
              <a:t>)</a:t>
            </a:r>
            <a:r>
              <a:rPr lang="en-US" altLang="zh-CN" sz="2200" kern="0" dirty="0">
                <a:sym typeface="Symbol" panose="05050102010706020507" pitchFamily="18" charset="2"/>
              </a:rPr>
              <a:t> </a:t>
            </a:r>
            <a:r>
              <a:rPr lang="en-US" altLang="zh-CN" sz="2200" kern="0" dirty="0"/>
              <a:t>E</a:t>
            </a:r>
            <a:r>
              <a:rPr lang="en-US" altLang="zh-CN" sz="2200" kern="0" dirty="0">
                <a:sym typeface="Symbol" panose="05050102010706020507" pitchFamily="18" charset="2"/>
              </a:rPr>
              <a:t> u</a:t>
            </a:r>
            <a:r>
              <a:rPr lang="en-US" altLang="zh-CN" sz="2200" kern="0" dirty="0" err="1">
                <a:sym typeface="Symbol" panose="05050102010706020507" pitchFamily="18" charset="2"/>
              </a:rPr>
              <a:t>vV</a:t>
            </a:r>
            <a:endParaRPr lang="en-US" altLang="zh-CN" sz="2200" kern="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chemeClr val="accent2"/>
                </a:solidFill>
                <a:sym typeface="Symbol" panose="05050102010706020507" pitchFamily="18" charset="2"/>
              </a:rPr>
              <a:t>如何构造非图？</a:t>
            </a:r>
            <a:endParaRPr lang="zh-CN" altLang="en-US" sz="2400" kern="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11702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D52E4036-A6F8-465F-A496-0CF3486B8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图判断（续）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A06FFC-4A6C-42B3-BF45-9389BF9E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69116"/>
              </p:ext>
            </p:extLst>
          </p:nvPr>
        </p:nvGraphicFramePr>
        <p:xfrm>
          <a:off x="519113" y="1485901"/>
          <a:ext cx="7927975" cy="3978812"/>
        </p:xfrm>
        <a:graphic>
          <a:graphicData uri="http://schemas.openxmlformats.org/drawingml/2006/table">
            <a:tbl>
              <a:tblPr/>
              <a:tblGrid>
                <a:gridCol w="792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dmath.graph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 as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</a:t>
                      </a: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V={1,2,3,4,5,6}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E= {(1,2),(2,3),(4,5),(5,6),(1,4),(2,5),(3,6),(1,5),(2,6),(3,4)}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tv=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gt.isgraph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(V,E)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(E)</a:t>
                      </a: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327448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V= {'a', 'b', 'c', 'd', 'e', 'f', 'g'}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 E= {('a', 'b'), ('a', 'f'), ('b', 'c'), ('b', 'e'), ('b', 'f'), ('c', 'd'), ('c', 'e'), ('c', 'f'), ('f',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8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V= {'a', 'b', 'c', 'd', 'e', 'f'}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 E= {('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a','a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a','b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a','c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a','e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b','d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c','c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c','b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'),('d', 'c'), ('d', 'e'), ('e', 'e'), ('e', 'a'), ('e', 'd')}</a:t>
                      </a: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7" name="内容占位符 2">
            <a:extLst>
              <a:ext uri="{FF2B5EF4-FFF2-40B4-BE49-F238E27FC236}">
                <a16:creationId xmlns:a16="http://schemas.microsoft.com/office/drawing/2014/main" id="{CD88A80E-CEA2-487E-96C3-E68759D84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20700"/>
          </a:xfrm>
        </p:spPr>
        <p:txBody>
          <a:bodyPr/>
          <a:lstStyle/>
          <a:p>
            <a:r>
              <a:rPr lang="zh-CN" altLang="en-US"/>
              <a:t>集合的集合结构</a:t>
            </a:r>
          </a:p>
        </p:txBody>
      </p:sp>
    </p:spTree>
  </p:cSld>
  <p:clrMapOvr>
    <a:masterClrMapping/>
  </p:clrMapOvr>
  <p:transition advTm="76875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C509A00-3874-456F-9CF6-FCEB29955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图判断（续）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B9239-2596-4C5D-AEF2-E0D3D439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32962"/>
              </p:ext>
            </p:extLst>
          </p:nvPr>
        </p:nvGraphicFramePr>
        <p:xfrm>
          <a:off x="555625" y="1616075"/>
          <a:ext cx="8089900" cy="2926080"/>
        </p:xfrm>
        <a:graphic>
          <a:graphicData uri="http://schemas.openxmlformats.org/drawingml/2006/table">
            <a:tbl>
              <a:tblPr/>
              <a:tblGrid>
                <a:gridCol w="80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V={1,2,3,4,5,6}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E= [[1,2],[2,3],[4,5],[5,6],[1,4],[2,5],[3,6],[1,5],[2,6],[3,4]]</a:t>
                      </a: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1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V= {'a', 'b', 'c', 'd', 'e', 'f', 'g'}    E=[['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a','b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a','f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b','c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b','e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b','f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c','d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c','e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c','f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f','e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1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 V= {'a', 'b', 'c', 'd', 'e', 'f'}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    E= [['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a','a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a','b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a','c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a','e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b','d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c','c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c','b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'],['d', 'c'], ['d', 'e'], ['e', 'e'], ['e', 'a'], ['e', 'd']]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61" name="内容占位符 2">
            <a:extLst>
              <a:ext uri="{FF2B5EF4-FFF2-40B4-BE49-F238E27FC236}">
                <a16:creationId xmlns:a16="http://schemas.microsoft.com/office/drawing/2014/main" id="{2F1F1B7C-9589-4F76-87F9-B3AF0F8AEF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20700"/>
          </a:xfrm>
        </p:spPr>
        <p:txBody>
          <a:bodyPr/>
          <a:lstStyle/>
          <a:p>
            <a:r>
              <a:rPr lang="zh-CN" altLang="en-US"/>
              <a:t>集合的表结构</a:t>
            </a:r>
          </a:p>
        </p:txBody>
      </p:sp>
    </p:spTree>
  </p:cSld>
  <p:clrMapOvr>
    <a:masterClrMapping/>
  </p:clrMapOvr>
  <p:transition advTm="41399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986797A-878C-463C-94EE-3C1DE7B85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图判断（续）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342613-0EF1-4CD3-8181-D30214ED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13155"/>
              </p:ext>
            </p:extLst>
          </p:nvPr>
        </p:nvGraphicFramePr>
        <p:xfrm>
          <a:off x="533400" y="946150"/>
          <a:ext cx="8089900" cy="4267200"/>
        </p:xfrm>
        <a:graphic>
          <a:graphicData uri="http://schemas.openxmlformats.org/drawingml/2006/table">
            <a:tbl>
              <a:tblPr/>
              <a:tblGrid>
                <a:gridCol w="80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0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dmath.graph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 as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</a:t>
                      </a: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m=10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n=20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[V, E] =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gt.creategraph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(m, 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tv =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gt.isgraph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(V, 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print(V)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print(E)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(E)</a:t>
                      </a: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{0, 1, 2, 3, 4, 5, 6, 7, 8, 9}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{(3, 4), (4, 3), (3, 1), (4, 9), (5, 4), (5, 1), (5, 7), (8, 0), (1, 6), (0, 8), (2, 5), (1, 3), (2, 8), (6, 5), (4, 2), (4, 5), (3, 9), (5, 6), (8, 2), (9, 7), (9, 4), (2, 4), (2, 7), (1, 5), (6, 1), (7, 9), (3, 2), (5, 2), (9, 3), (8, 7), (2, 3), (7, 2), (7, 5), (7, 8)}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3834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986797A-878C-463C-94EE-3C1DE7B85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7" y="195263"/>
            <a:ext cx="7775157" cy="533400"/>
          </a:xfrm>
        </p:spPr>
        <p:txBody>
          <a:bodyPr/>
          <a:lstStyle/>
          <a:p>
            <a:r>
              <a:rPr lang="zh-CN" altLang="en-US" dirty="0"/>
              <a:t>图的扩展</a:t>
            </a:r>
            <a:r>
              <a:rPr lang="en-US" altLang="zh-CN" dirty="0"/>
              <a:t>—</a:t>
            </a:r>
            <a:r>
              <a:rPr lang="zh-CN" altLang="en-US" dirty="0"/>
              <a:t>超图（</a:t>
            </a:r>
            <a:r>
              <a:rPr lang="en-US" altLang="zh-CN" dirty="0"/>
              <a:t>hypergraph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 descr="超图- 维基百科，自由的百科全书">
            <a:extLst>
              <a:ext uri="{FF2B5EF4-FFF2-40B4-BE49-F238E27FC236}">
                <a16:creationId xmlns:a16="http://schemas.microsoft.com/office/drawing/2014/main" id="{47B17047-B272-4E8C-BB93-19875CC9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32" y="2837675"/>
            <a:ext cx="5570621" cy="40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AE7816-0046-40B0-8DD7-CBA6D488E081}"/>
              </a:ext>
            </a:extLst>
          </p:cNvPr>
          <p:cNvSpPr/>
          <p:nvPr/>
        </p:nvSpPr>
        <p:spPr>
          <a:xfrm>
            <a:off x="409075" y="866870"/>
            <a:ext cx="8542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定义：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V</a:t>
            </a:r>
            <a:r>
              <a:rPr lang="zh-CN" altLang="zh-CN" sz="2800" b="1" dirty="0"/>
              <a:t>是一个非空顶点集合，</a:t>
            </a:r>
            <a:r>
              <a:rPr lang="en-US" altLang="zh-CN" sz="2800" b="1" dirty="0"/>
              <a:t>E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的幂集</a:t>
            </a:r>
            <a:r>
              <a:rPr lang="en-US" altLang="zh-CN" sz="2800" b="1" dirty="0"/>
              <a:t>2</a:t>
            </a:r>
            <a:r>
              <a:rPr lang="en-US" altLang="zh-CN" sz="2800" b="1" baseline="30000" dirty="0"/>
              <a:t>V</a:t>
            </a:r>
            <a:r>
              <a:rPr lang="zh-CN" altLang="en-US" sz="2800" b="1" dirty="0"/>
              <a:t>的子集</a:t>
            </a:r>
            <a:r>
              <a:rPr lang="zh-CN" altLang="zh-CN" sz="2800" b="1" dirty="0"/>
              <a:t>，</a:t>
            </a:r>
            <a:r>
              <a:rPr lang="zh-CN" altLang="en-US" sz="2800" b="1" dirty="0"/>
              <a:t>则称</a:t>
            </a:r>
            <a:r>
              <a:rPr lang="en-US" altLang="zh-CN" sz="2800" b="1" dirty="0"/>
              <a:t>G = &lt;V, E&gt;</a:t>
            </a:r>
            <a:r>
              <a:rPr lang="zh-CN" altLang="en-US" sz="2800" b="1" dirty="0"/>
              <a:t>为超图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例：</a:t>
            </a:r>
            <a:r>
              <a:rPr lang="en-US" altLang="zh-CN" sz="2800" b="1" dirty="0"/>
              <a:t>V = {v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v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…, v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003517"/>
      </p:ext>
    </p:extLst>
  </p:cSld>
  <p:clrMapOvr>
    <a:masterClrMapping/>
  </p:clrMapOvr>
  <p:transition advTm="33834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D123DBC-003E-48E9-8BB8-747AC4735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7B817986-37D0-430C-8D6A-0294E3384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基本结构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子图计算法</a:t>
            </a:r>
            <a:endParaRPr lang="en-US" altLang="zh-CN"/>
          </a:p>
          <a:p>
            <a:r>
              <a:rPr lang="zh-CN" altLang="en-US"/>
              <a:t>特殊图及算法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advTm="6082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94C5C84-E75C-4557-A6B7-6B3106E36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基本结构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7E31682-AFC5-4492-B4C6-12719C68B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图的基本结构是指图的顶点之间，边之间及边与顶点之间的连接关系。</a:t>
            </a:r>
            <a:endParaRPr lang="en-US" altLang="zh-CN" dirty="0"/>
          </a:p>
          <a:p>
            <a:pPr lvl="1"/>
            <a:r>
              <a:rPr lang="zh-CN" altLang="zh-CN" dirty="0"/>
              <a:t>顶点之间是邻接关系</a:t>
            </a:r>
            <a:endParaRPr lang="en-US" altLang="zh-CN" dirty="0"/>
          </a:p>
          <a:p>
            <a:pPr lvl="1"/>
            <a:r>
              <a:rPr lang="zh-CN" altLang="zh-CN" dirty="0"/>
              <a:t>顶点与边是关联关系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以及较少提到的：</a:t>
            </a:r>
            <a:endParaRPr lang="en-US" altLang="zh-CN" dirty="0"/>
          </a:p>
          <a:p>
            <a:pPr lvl="1"/>
            <a:r>
              <a:rPr lang="zh-CN" altLang="zh-CN" dirty="0"/>
              <a:t>边与边是相邻关系</a:t>
            </a:r>
            <a:endParaRPr lang="zh-CN" altLang="en-US" dirty="0"/>
          </a:p>
        </p:txBody>
      </p:sp>
    </p:spTree>
  </p:cSld>
  <p:clrMapOvr>
    <a:masterClrMapping/>
  </p:clrMapOvr>
  <p:transition advTm="51617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A346AA1-A376-4157-B907-C783C971A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邻接、关联及相邻关系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1B1CE46B-5D6F-4C49-BB13-8FBBC4121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顶点与顶点、顶点与边、边与边之间的关系。</a:t>
            </a:r>
            <a:endParaRPr lang="en-US" altLang="zh-CN"/>
          </a:p>
          <a:p>
            <a:r>
              <a:rPr lang="zh-CN" altLang="zh-CN"/>
              <a:t>定义：设</a:t>
            </a:r>
            <a:r>
              <a:rPr lang="en-US" altLang="zh-CN"/>
              <a:t>G= &lt;V, E&gt;</a:t>
            </a:r>
            <a:r>
              <a:rPr lang="zh-CN" altLang="zh-CN"/>
              <a:t>是无向图，</a:t>
            </a:r>
            <a:r>
              <a:rPr lang="en-US" altLang="zh-CN"/>
              <a:t>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</a:t>
            </a:r>
            <a:r>
              <a:rPr lang="zh-CN" altLang="zh-CN"/>
              <a:t>，则称顶点</a:t>
            </a:r>
            <a:r>
              <a:rPr lang="en-US" altLang="zh-CN"/>
              <a:t>u, v</a:t>
            </a:r>
            <a:r>
              <a:rPr lang="zh-CN" altLang="zh-CN">
                <a:solidFill>
                  <a:schemeClr val="accent2"/>
                </a:solidFill>
              </a:rPr>
              <a:t>邻接</a:t>
            </a:r>
            <a:r>
              <a:rPr lang="zh-CN" altLang="zh-CN"/>
              <a:t>，记为</a:t>
            </a:r>
            <a:r>
              <a:rPr lang="en-US" altLang="zh-CN"/>
              <a:t>u|v</a:t>
            </a:r>
            <a:r>
              <a:rPr lang="zh-CN" altLang="zh-CN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</a:t>
            </a:r>
            <a:r>
              <a:rPr lang="en-US" altLang="zh-CN"/>
              <a:t>u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v((u,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u|v)</a:t>
            </a:r>
            <a:endParaRPr lang="zh-CN" altLang="zh-CN"/>
          </a:p>
          <a:p>
            <a:r>
              <a:rPr lang="zh-CN" altLang="zh-CN"/>
              <a:t>定义：设</a:t>
            </a:r>
            <a:r>
              <a:rPr lang="en-US" altLang="zh-CN"/>
              <a:t>G= &lt;V, E&gt;</a:t>
            </a:r>
            <a:r>
              <a:rPr lang="zh-CN" altLang="zh-CN"/>
              <a:t>是无向图，</a:t>
            </a:r>
            <a:r>
              <a:rPr lang="en-US" altLang="zh-CN"/>
              <a:t>e=(u, v)</a:t>
            </a:r>
            <a:r>
              <a:rPr lang="zh-CN" altLang="zh-CN"/>
              <a:t>，</a:t>
            </a:r>
            <a:r>
              <a:rPr lang="en-US" altLang="zh-CN"/>
              <a:t>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</a:t>
            </a:r>
            <a:r>
              <a:rPr lang="zh-CN" altLang="zh-CN"/>
              <a:t>，则称顶点</a:t>
            </a:r>
            <a:r>
              <a:rPr lang="en-US" altLang="zh-CN"/>
              <a:t>u,v</a:t>
            </a:r>
            <a:r>
              <a:rPr lang="zh-CN" altLang="zh-CN"/>
              <a:t>与边</a:t>
            </a:r>
            <a:r>
              <a:rPr lang="en-US" altLang="zh-CN"/>
              <a:t>e</a:t>
            </a:r>
            <a:r>
              <a:rPr lang="zh-CN" altLang="zh-CN">
                <a:solidFill>
                  <a:schemeClr val="accent2"/>
                </a:solidFill>
              </a:rPr>
              <a:t>关联</a:t>
            </a:r>
            <a:r>
              <a:rPr lang="zh-CN" altLang="zh-CN"/>
              <a:t>，记为</a:t>
            </a:r>
            <a:r>
              <a:rPr lang="en-US" altLang="zh-CN"/>
              <a:t>u|e, v|e</a:t>
            </a:r>
            <a:r>
              <a:rPr lang="zh-CN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定义：设</a:t>
            </a:r>
            <a:r>
              <a:rPr lang="en-US" altLang="zh-CN"/>
              <a:t>G= &lt;V, E&gt;</a:t>
            </a:r>
            <a:r>
              <a:rPr lang="zh-CN" altLang="zh-CN"/>
              <a:t>是无向图，关联同一顶点的不同边称为是相邻的，即</a:t>
            </a:r>
            <a:r>
              <a:rPr lang="en-US" altLang="zh-CN"/>
              <a:t>e</a:t>
            </a:r>
            <a:r>
              <a:rPr lang="en-US" altLang="zh-CN" baseline="-25000"/>
              <a:t>0</a:t>
            </a:r>
            <a:r>
              <a:rPr lang="en-US" altLang="zh-CN"/>
              <a:t>=&lt;u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0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</a:t>
            </a:r>
            <a:r>
              <a:rPr lang="zh-CN" altLang="zh-CN"/>
              <a:t>，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en-US" altLang="zh-CN"/>
              <a:t>=&lt;u</a:t>
            </a:r>
            <a:r>
              <a:rPr lang="en-US" altLang="zh-CN" baseline="-25000"/>
              <a:t>1</a:t>
            </a:r>
            <a:r>
              <a:rPr lang="en-US" altLang="zh-CN"/>
              <a:t> v</a:t>
            </a:r>
            <a:r>
              <a:rPr lang="en-US" altLang="zh-CN" baseline="-25000"/>
              <a:t>1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</a:t>
            </a:r>
            <a:r>
              <a:rPr lang="zh-CN" altLang="zh-CN"/>
              <a:t>，</a:t>
            </a:r>
            <a:r>
              <a:rPr lang="en-US" altLang="zh-CN"/>
              <a:t> v</a:t>
            </a:r>
            <a:r>
              <a:rPr lang="en-US" altLang="zh-CN" baseline="-25000"/>
              <a:t>0</a:t>
            </a:r>
            <a:r>
              <a:rPr lang="en-US" altLang="zh-CN"/>
              <a:t>= u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zh-CN" altLang="zh-CN"/>
              <a:t>则称边</a:t>
            </a:r>
            <a:r>
              <a:rPr lang="en-US" altLang="zh-CN"/>
              <a:t>e</a:t>
            </a:r>
            <a:r>
              <a:rPr lang="en-US" altLang="zh-CN" baseline="-25000"/>
              <a:t>0</a:t>
            </a:r>
            <a:r>
              <a:rPr lang="en-US" altLang="zh-CN"/>
              <a:t>, e</a:t>
            </a:r>
            <a:r>
              <a:rPr lang="en-US" altLang="zh-CN" baseline="-25000"/>
              <a:t>1</a:t>
            </a:r>
            <a:r>
              <a:rPr lang="zh-CN" altLang="zh-CN">
                <a:solidFill>
                  <a:schemeClr val="accent2"/>
                </a:solidFill>
              </a:rPr>
              <a:t>相邻</a:t>
            </a:r>
            <a:r>
              <a:rPr lang="zh-CN" altLang="zh-CN"/>
              <a:t>，记为</a:t>
            </a:r>
            <a:r>
              <a:rPr lang="en-US" altLang="zh-CN"/>
              <a:t>e</a:t>
            </a:r>
            <a:r>
              <a:rPr lang="en-US" altLang="zh-CN" baseline="-25000"/>
              <a:t>0</a:t>
            </a:r>
            <a:r>
              <a:rPr lang="en-US" altLang="zh-CN"/>
              <a:t>|e</a:t>
            </a:r>
            <a:r>
              <a:rPr lang="en-US" altLang="zh-CN" baseline="-25000"/>
              <a:t>1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  <p:transition advTm="156085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C113286E-F988-477B-BB70-6273E2B30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图的度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8A77EF6C-3504-4DA1-ACC4-DC7580BF9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定义：设</a:t>
            </a:r>
            <a:r>
              <a:rPr lang="en-US" altLang="zh-CN"/>
              <a:t>G= &lt;V, E&gt;</a:t>
            </a:r>
            <a:r>
              <a:rPr lang="zh-CN" altLang="zh-CN"/>
              <a:t>是</a:t>
            </a:r>
            <a:r>
              <a:rPr lang="zh-CN" altLang="en-US"/>
              <a:t>有向</a:t>
            </a:r>
            <a:r>
              <a:rPr lang="zh-CN" altLang="zh-CN"/>
              <a:t>图，</a:t>
            </a:r>
            <a:r>
              <a:rPr lang="en-US" altLang="zh-CN"/>
              <a:t>u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zh-CN" altLang="zh-CN"/>
              <a:t>，以</a:t>
            </a:r>
            <a:r>
              <a:rPr lang="en-US" altLang="zh-CN"/>
              <a:t>u</a:t>
            </a:r>
            <a:r>
              <a:rPr lang="zh-CN" altLang="zh-CN"/>
              <a:t>为终点的边数称为</a:t>
            </a:r>
            <a:r>
              <a:rPr lang="en-US" altLang="zh-CN"/>
              <a:t>u</a:t>
            </a:r>
            <a:r>
              <a:rPr lang="zh-CN" altLang="zh-CN"/>
              <a:t>的</a:t>
            </a:r>
            <a:r>
              <a:rPr lang="zh-CN" altLang="zh-CN">
                <a:solidFill>
                  <a:schemeClr val="accent2"/>
                </a:solidFill>
              </a:rPr>
              <a:t>入度</a:t>
            </a:r>
            <a:r>
              <a:rPr lang="zh-CN" altLang="zh-CN"/>
              <a:t>，记作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en-US" altLang="zh-CN"/>
              <a:t>(u) </a:t>
            </a:r>
            <a:r>
              <a:rPr lang="zh-CN" altLang="zh-CN"/>
              <a:t>；以</a:t>
            </a:r>
            <a:r>
              <a:rPr lang="en-US" altLang="zh-CN"/>
              <a:t>u</a:t>
            </a:r>
            <a:r>
              <a:rPr lang="zh-CN" altLang="zh-CN"/>
              <a:t>为始点的边数称为</a:t>
            </a:r>
            <a:r>
              <a:rPr lang="en-US" altLang="zh-CN"/>
              <a:t>u</a:t>
            </a:r>
            <a:r>
              <a:rPr lang="zh-CN" altLang="zh-CN"/>
              <a:t>的</a:t>
            </a:r>
            <a:r>
              <a:rPr lang="zh-CN" altLang="zh-CN">
                <a:solidFill>
                  <a:schemeClr val="accent2"/>
                </a:solidFill>
              </a:rPr>
              <a:t>出度</a:t>
            </a:r>
            <a:r>
              <a:rPr lang="zh-CN" altLang="zh-CN"/>
              <a:t>，记作</a:t>
            </a:r>
            <a:r>
              <a:rPr lang="en-US" altLang="zh-CN"/>
              <a:t>d</a:t>
            </a:r>
            <a:r>
              <a:rPr lang="en-US" altLang="zh-CN" baseline="-25000"/>
              <a:t>o</a:t>
            </a:r>
            <a:r>
              <a:rPr lang="en-US" altLang="zh-CN"/>
              <a:t>(u) </a:t>
            </a:r>
            <a:r>
              <a:rPr lang="zh-CN" altLang="en-US"/>
              <a:t>。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d</a:t>
            </a:r>
            <a:r>
              <a:rPr lang="en-US" altLang="zh-CN" baseline="-25000"/>
              <a:t>i</a:t>
            </a:r>
            <a:r>
              <a:rPr lang="en-US" altLang="zh-CN"/>
              <a:t>(u) =|{u| &lt;v, u&gt;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E}|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d</a:t>
            </a:r>
            <a:r>
              <a:rPr lang="en-US" altLang="zh-CN" baseline="-25000"/>
              <a:t>o</a:t>
            </a:r>
            <a:r>
              <a:rPr lang="en-US" altLang="zh-CN"/>
              <a:t>(u) =|{v| &lt;u, v&gt;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E}|</a:t>
            </a:r>
          </a:p>
          <a:p>
            <a:endParaRPr lang="en-US" altLang="zh-CN"/>
          </a:p>
          <a:p>
            <a:r>
              <a:rPr lang="zh-CN" altLang="en-US"/>
              <a:t>定义：</a:t>
            </a:r>
            <a:r>
              <a:rPr lang="zh-CN" altLang="zh-CN"/>
              <a:t>设</a:t>
            </a:r>
            <a:r>
              <a:rPr lang="en-US" altLang="zh-CN"/>
              <a:t>G= &lt;V, E&gt;</a:t>
            </a:r>
            <a:r>
              <a:rPr lang="zh-CN" altLang="zh-CN"/>
              <a:t>是图，</a:t>
            </a:r>
            <a:r>
              <a:rPr lang="zh-CN" altLang="en-US"/>
              <a:t>若顶点</a:t>
            </a:r>
            <a:r>
              <a:rPr lang="en-US" altLang="zh-CN"/>
              <a:t>u</a:t>
            </a:r>
            <a:r>
              <a:rPr lang="zh-CN" altLang="en-US"/>
              <a:t>的入度为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en-US" altLang="zh-CN"/>
              <a:t>(u) </a:t>
            </a:r>
            <a:r>
              <a:rPr lang="zh-CN" altLang="en-US"/>
              <a:t>，出度为</a:t>
            </a:r>
            <a:r>
              <a:rPr lang="en-US" altLang="zh-CN"/>
              <a:t>d</a:t>
            </a:r>
            <a:r>
              <a:rPr lang="en-US" altLang="zh-CN" baseline="-25000"/>
              <a:t>o</a:t>
            </a:r>
            <a:r>
              <a:rPr lang="en-US" altLang="zh-CN"/>
              <a:t>(u) </a:t>
            </a:r>
            <a:r>
              <a:rPr lang="zh-CN" altLang="en-US"/>
              <a:t>，则顶点</a:t>
            </a:r>
            <a:r>
              <a:rPr lang="en-US" altLang="zh-CN"/>
              <a:t>u</a:t>
            </a:r>
            <a:r>
              <a:rPr lang="zh-CN" altLang="en-US"/>
              <a:t>的度为</a:t>
            </a:r>
            <a:r>
              <a:rPr lang="en-US" altLang="zh-CN"/>
              <a:t>deg (u) = d</a:t>
            </a:r>
            <a:r>
              <a:rPr lang="en-US" altLang="zh-CN" baseline="-25000"/>
              <a:t>o</a:t>
            </a:r>
            <a:r>
              <a:rPr lang="en-US" altLang="zh-CN"/>
              <a:t>(u)+d</a:t>
            </a:r>
            <a:r>
              <a:rPr lang="en-US" altLang="zh-CN" baseline="-25000"/>
              <a:t>i</a:t>
            </a:r>
            <a:r>
              <a:rPr lang="en-US" altLang="zh-CN"/>
              <a:t>(v)</a:t>
            </a:r>
            <a:r>
              <a:rPr lang="zh-CN" altLang="en-US"/>
              <a:t>，图的度记为</a:t>
            </a:r>
            <a:r>
              <a:rPr lang="en-US" altLang="zh-CN"/>
              <a:t>deg(V)</a:t>
            </a:r>
            <a:r>
              <a:rPr lang="zh-CN" altLang="en-US"/>
              <a:t>，其中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deg(V) =Σ</a:t>
            </a:r>
            <a:r>
              <a:rPr lang="en-US" altLang="zh-CN" baseline="-25000"/>
              <a:t>u</a:t>
            </a:r>
            <a:r>
              <a:rPr lang="en-US" altLang="zh-CN" baseline="-25000">
                <a:sym typeface="Symbol" panose="05050102010706020507" pitchFamily="18" charset="2"/>
              </a:rPr>
              <a:t> V</a:t>
            </a:r>
            <a:r>
              <a:rPr lang="en-US" altLang="zh-CN">
                <a:sym typeface="Symbol" panose="05050102010706020507" pitchFamily="18" charset="2"/>
              </a:rPr>
              <a:t>deg(u)</a:t>
            </a:r>
          </a:p>
          <a:p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  <p:transition advTm="11204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F461E9F-A011-4B40-A98B-DDB30A027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握手定理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6038882-698D-4FE9-B094-8B1E85F49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定理（握手定理）：设</a:t>
            </a:r>
            <a:r>
              <a:rPr lang="en-US" altLang="zh-CN" dirty="0"/>
              <a:t>G= &lt;V, E&gt;</a:t>
            </a:r>
            <a:r>
              <a:rPr lang="zh-CN" altLang="zh-CN" dirty="0"/>
              <a:t>是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zh-CN" dirty="0"/>
              <a:t>图，</a:t>
            </a:r>
            <a:r>
              <a:rPr lang="zh-CN" altLang="en-US" dirty="0"/>
              <a:t>则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</a:t>
            </a:r>
            <a:r>
              <a:rPr lang="en-US" altLang="zh-CN" baseline="-25000" dirty="0" err="1">
                <a:sym typeface="Symbol" panose="05050102010706020507" pitchFamily="18" charset="2"/>
              </a:rPr>
              <a:t>V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(u)=2m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证明：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ym typeface="Symbol" panose="05050102010706020507" pitchFamily="18" charset="2"/>
              </a:rPr>
              <a:t>m=1</a:t>
            </a:r>
            <a:r>
              <a:rPr lang="zh-CN" altLang="en-US" dirty="0">
                <a:sym typeface="Symbol" panose="05050102010706020507" pitchFamily="18" charset="2"/>
              </a:rPr>
              <a:t>，定理成立。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）假设</a:t>
            </a:r>
            <a:r>
              <a:rPr lang="en-US" altLang="zh-CN" dirty="0">
                <a:sym typeface="Symbol" panose="05050102010706020507" pitchFamily="18" charset="2"/>
              </a:rPr>
              <a:t>m=k</a:t>
            </a:r>
            <a:r>
              <a:rPr lang="zh-CN" altLang="en-US" dirty="0">
                <a:sym typeface="Symbol" panose="05050102010706020507" pitchFamily="18" charset="2"/>
              </a:rPr>
              <a:t>，并且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时，定理成立。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）当</a:t>
            </a:r>
            <a:r>
              <a:rPr lang="en-US" altLang="zh-CN" dirty="0">
                <a:sym typeface="Symbol" panose="05050102010706020507" pitchFamily="18" charset="2"/>
              </a:rPr>
              <a:t>m=k+1</a:t>
            </a:r>
            <a:r>
              <a:rPr lang="zh-CN" altLang="en-US" dirty="0">
                <a:sym typeface="Symbol" panose="05050102010706020507" pitchFamily="18" charset="2"/>
              </a:rPr>
              <a:t>，并且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de-DE" altLang="zh-CN" dirty="0"/>
              <a:t>'</a:t>
            </a:r>
            <a:r>
              <a:rPr lang="zh-CN" altLang="en-US" dirty="0">
                <a:sym typeface="Symbol" panose="05050102010706020507" pitchFamily="18" charset="2"/>
              </a:rPr>
              <a:t>时，增加边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de-DE" altLang="zh-CN" dirty="0"/>
              <a:t> '=n</a:t>
            </a:r>
            <a:r>
              <a:rPr lang="zh-CN" altLang="en-US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 2(m+1)=2m+2=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</a:t>
            </a:r>
            <a:r>
              <a:rPr lang="en-US" altLang="zh-CN" baseline="-25000" dirty="0" err="1">
                <a:sym typeface="Symbol" panose="05050102010706020507" pitchFamily="18" charset="2"/>
              </a:rPr>
              <a:t>V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(u)+2=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</a:t>
            </a:r>
            <a:r>
              <a:rPr lang="en-US" altLang="zh-CN" baseline="-25000" dirty="0" err="1">
                <a:sym typeface="Symbol" panose="05050102010706020507" pitchFamily="18" charset="2"/>
              </a:rPr>
              <a:t>V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(u)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de-DE" altLang="zh-CN" dirty="0"/>
              <a:t> '=n+1</a:t>
            </a:r>
            <a:r>
              <a:rPr lang="zh-CN" altLang="en-US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 2(m+1)=2m+2=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</a:t>
            </a:r>
            <a:r>
              <a:rPr lang="en-US" altLang="zh-CN" baseline="-25000" dirty="0" err="1">
                <a:sym typeface="Symbol" panose="05050102010706020507" pitchFamily="18" charset="2"/>
              </a:rPr>
              <a:t>V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(u)+2=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V</a:t>
            </a:r>
            <a:r>
              <a:rPr lang="en-US" altLang="zh-CN" baseline="-25000" dirty="0"/>
              <a:t>{x}</a:t>
            </a:r>
            <a:r>
              <a:rPr lang="en-US" altLang="zh-CN" dirty="0">
                <a:sym typeface="Symbol" panose="05050102010706020507" pitchFamily="18" charset="2"/>
              </a:rPr>
              <a:t>d(u)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de-DE" altLang="zh-CN" dirty="0"/>
              <a:t> '=n+2</a:t>
            </a:r>
            <a:r>
              <a:rPr lang="zh-CN" altLang="en-US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 2(m+1)=2m+2=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</a:t>
            </a:r>
            <a:r>
              <a:rPr lang="en-US" altLang="zh-CN" baseline="-25000" dirty="0" err="1">
                <a:sym typeface="Symbol" panose="05050102010706020507" pitchFamily="18" charset="2"/>
              </a:rPr>
              <a:t>V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(u)+2=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 V</a:t>
            </a:r>
            <a:r>
              <a:rPr lang="en-US" altLang="zh-CN" baseline="-25000" dirty="0"/>
              <a:t>{</a:t>
            </a:r>
            <a:r>
              <a:rPr lang="en-US" altLang="zh-CN" baseline="-25000" dirty="0" err="1"/>
              <a:t>x,y</a:t>
            </a:r>
            <a:r>
              <a:rPr lang="en-US" altLang="zh-CN" baseline="-25000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d(u)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4926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D0929AE-C773-46FD-AFD6-98451507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2C123D1-A64F-4019-958D-151B7CEB1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基本概念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基本结构</a:t>
            </a:r>
            <a:endParaRPr lang="en-US" altLang="zh-CN"/>
          </a:p>
          <a:p>
            <a:r>
              <a:rPr lang="zh-CN" altLang="en-US"/>
              <a:t>子图计算法</a:t>
            </a:r>
            <a:endParaRPr lang="en-US" altLang="zh-CN"/>
          </a:p>
          <a:p>
            <a:r>
              <a:rPr lang="zh-CN" altLang="en-US"/>
              <a:t>特殊图及算法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advTm="13661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3621ABB9-0BF9-4BA4-9688-C0E4AD6D8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同构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AAF04ECC-89AE-4279-A24B-247B3482B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271588"/>
          </a:xfrm>
        </p:spPr>
        <p:txBody>
          <a:bodyPr/>
          <a:lstStyle/>
          <a:p>
            <a:r>
              <a:rPr lang="zh-CN" altLang="zh-CN"/>
              <a:t>定义（同构</a:t>
            </a:r>
            <a:r>
              <a:rPr lang="de-DE" altLang="zh-CN"/>
              <a:t>isomorphism</a:t>
            </a:r>
            <a:r>
              <a:rPr lang="zh-CN" altLang="zh-CN"/>
              <a:t>）：设无向图</a:t>
            </a:r>
            <a:r>
              <a:rPr lang="de-DE" altLang="zh-CN"/>
              <a:t>G =&lt;V</a:t>
            </a:r>
            <a:r>
              <a:rPr lang="zh-CN" altLang="zh-CN"/>
              <a:t>，</a:t>
            </a:r>
            <a:r>
              <a:rPr lang="de-DE" altLang="zh-CN"/>
              <a:t>E&gt;</a:t>
            </a:r>
            <a:r>
              <a:rPr lang="zh-CN" altLang="zh-CN"/>
              <a:t>和</a:t>
            </a:r>
            <a:r>
              <a:rPr lang="de-DE" altLang="zh-CN"/>
              <a:t>G'=&lt;V'</a:t>
            </a:r>
            <a:r>
              <a:rPr lang="zh-CN" altLang="zh-CN"/>
              <a:t>，</a:t>
            </a:r>
            <a:r>
              <a:rPr lang="de-DE" altLang="zh-CN"/>
              <a:t>E'&gt;</a:t>
            </a:r>
            <a:r>
              <a:rPr lang="zh-CN" altLang="zh-CN"/>
              <a:t>，如果存在双射函数</a:t>
            </a:r>
            <a:r>
              <a:rPr lang="de-DE" altLang="zh-CN"/>
              <a:t> ƒ : v</a:t>
            </a:r>
            <a:r>
              <a:rPr lang="zh-CN" altLang="zh-CN"/>
              <a:t>→</a:t>
            </a:r>
            <a:r>
              <a:rPr lang="de-DE" altLang="zh-CN"/>
              <a:t>v',</a:t>
            </a:r>
            <a:r>
              <a:rPr lang="zh-CN" altLang="zh-CN"/>
              <a:t>并且当且仅当</a:t>
            </a:r>
            <a:r>
              <a:rPr lang="de-DE" altLang="zh-CN"/>
              <a:t> e =(u</a:t>
            </a:r>
            <a:r>
              <a:rPr lang="de-DE" altLang="zh-CN" baseline="-25000"/>
              <a:t>i</a:t>
            </a:r>
            <a:r>
              <a:rPr lang="de-DE" altLang="zh-CN"/>
              <a:t>, u</a:t>
            </a:r>
            <a:r>
              <a:rPr lang="de-DE" altLang="zh-CN" baseline="-25000"/>
              <a:t>j</a:t>
            </a:r>
            <a:r>
              <a:rPr lang="de-DE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de-DE" altLang="zh-CN"/>
              <a:t>E,</a:t>
            </a:r>
            <a:r>
              <a:rPr lang="zh-CN" altLang="zh-CN"/>
              <a:t>有</a:t>
            </a:r>
            <a:r>
              <a:rPr lang="de-DE" altLang="zh-CN"/>
              <a:t>e'=(ƒ(u</a:t>
            </a:r>
            <a:r>
              <a:rPr lang="de-DE" altLang="zh-CN" baseline="-25000"/>
              <a:t>i</a:t>
            </a:r>
            <a:r>
              <a:rPr lang="de-DE" altLang="zh-CN"/>
              <a:t>),</a:t>
            </a:r>
            <a:r>
              <a:rPr lang="zh-CN" altLang="zh-CN"/>
              <a:t>ƒ</a:t>
            </a:r>
            <a:r>
              <a:rPr lang="de-DE" altLang="zh-CN"/>
              <a:t>(u</a:t>
            </a:r>
            <a:r>
              <a:rPr lang="de-DE" altLang="zh-CN" baseline="-25000"/>
              <a:t>j</a:t>
            </a:r>
            <a:r>
              <a:rPr lang="de-DE" altLang="zh-CN"/>
              <a:t>))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de-DE" altLang="zh-CN"/>
              <a:t>E'</a:t>
            </a:r>
            <a:r>
              <a:rPr lang="zh-CN" altLang="zh-CN"/>
              <a:t>，则称</a:t>
            </a:r>
            <a:r>
              <a:rPr lang="de-DE" altLang="zh-CN"/>
              <a:t>G</a:t>
            </a:r>
            <a:r>
              <a:rPr lang="zh-CN" altLang="zh-CN"/>
              <a:t>和</a:t>
            </a:r>
            <a:r>
              <a:rPr lang="de-DE" altLang="zh-CN"/>
              <a:t>G'</a:t>
            </a:r>
            <a:r>
              <a:rPr lang="zh-CN" altLang="zh-CN"/>
              <a:t>同构。</a:t>
            </a:r>
          </a:p>
          <a:p>
            <a:endParaRPr lang="zh-CN" altLang="en-US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384C3E9-78E4-4B18-B3F0-49E4D89C8088}"/>
              </a:ext>
            </a:extLst>
          </p:cNvPr>
          <p:cNvSpPr txBox="1">
            <a:spLocks/>
          </p:cNvSpPr>
          <p:nvPr/>
        </p:nvSpPr>
        <p:spPr bwMode="auto">
          <a:xfrm>
            <a:off x="276225" y="2190750"/>
            <a:ext cx="78295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kern="0" dirty="0">
                <a:ea typeface="+mn-ea"/>
                <a:cs typeface="Times New Roman" panose="02020603050405020304" pitchFamily="18" charset="0"/>
              </a:rPr>
              <a:t>同构：</a:t>
            </a:r>
            <a:r>
              <a:rPr lang="en-US" altLang="zh-CN" sz="2400" kern="0" dirty="0">
                <a:cs typeface="Times New Roman" panose="02020603050405020304" pitchFamily="18" charset="0"/>
              </a:rPr>
              <a:t> G=&lt;V,E&gt; </a:t>
            </a:r>
            <a:r>
              <a:rPr lang="zh-CN" altLang="en-US" sz="2400" kern="0" dirty="0"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cs typeface="Times New Roman" panose="02020603050405020304" pitchFamily="18" charset="0"/>
              </a:rPr>
              <a:t>G</a:t>
            </a:r>
            <a:r>
              <a:rPr lang="de-DE" altLang="zh-CN" sz="2400" kern="0" dirty="0"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cs typeface="Times New Roman" panose="02020603050405020304" pitchFamily="18" charset="0"/>
              </a:rPr>
              <a:t>=&lt;V</a:t>
            </a:r>
            <a:r>
              <a:rPr lang="de-DE" altLang="zh-CN" sz="2400" kern="0" dirty="0"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cs typeface="Times New Roman" panose="02020603050405020304" pitchFamily="18" charset="0"/>
              </a:rPr>
              <a:t>,E</a:t>
            </a:r>
            <a:r>
              <a:rPr lang="de-DE" altLang="zh-CN" sz="2400" kern="0" dirty="0"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cs typeface="Times New Roman" panose="02020603050405020304" pitchFamily="18" charset="0"/>
              </a:rPr>
              <a:t>&gt;</a:t>
            </a:r>
            <a:endParaRPr lang="en-US" altLang="zh-CN" sz="2400" kern="0" dirty="0">
              <a:ea typeface="+mn-ea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400" kern="0" dirty="0">
                <a:ea typeface="+mn-ea"/>
                <a:cs typeface="Times New Roman" pitchFamily="18" charset="0"/>
              </a:rPr>
              <a:t>E=</a:t>
            </a:r>
            <a:r>
              <a:rPr lang="pl-PL" altLang="zh-CN" sz="2400" kern="0" dirty="0">
                <a:ea typeface="+mn-ea"/>
                <a:cs typeface="Times New Roman" panose="02020603050405020304" pitchFamily="18" charset="0"/>
              </a:rPr>
              <a:t>{('u1','u2'),('u2','u4'),('u4','u3'),('u3','u1')}</a:t>
            </a:r>
            <a:endParaRPr lang="en-US" altLang="zh-CN" sz="2400" kern="0" dirty="0">
              <a:ea typeface="+mn-ea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400" kern="0" dirty="0">
                <a:ea typeface="+mn-ea"/>
                <a:cs typeface="Times New Roman" pitchFamily="18" charset="0"/>
              </a:rPr>
              <a:t>E</a:t>
            </a:r>
            <a:r>
              <a:rPr lang="de-DE" altLang="zh-CN" sz="2400" kern="0" dirty="0">
                <a:ea typeface="+mn-ea"/>
                <a:cs typeface="Times New Roman" panose="02020603050405020304" pitchFamily="18" charset="0"/>
              </a:rPr>
              <a:t> '</a:t>
            </a:r>
            <a:r>
              <a:rPr lang="en-US" altLang="zh-CN" sz="2400" kern="0" dirty="0">
                <a:ea typeface="+mn-ea"/>
                <a:cs typeface="Times New Roman" panose="02020603050405020304" pitchFamily="18" charset="0"/>
              </a:rPr>
              <a:t>= {('v1','v3'),('v1','v4'),('v2','v3'),('v2','v4’)}</a:t>
            </a:r>
          </a:p>
          <a:p>
            <a:pPr marL="2857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400" kern="0" dirty="0">
                <a:ea typeface="+mn-ea"/>
                <a:cs typeface="Times New Roman" panose="02020603050405020304" pitchFamily="18" charset="0"/>
              </a:rPr>
              <a:t>双射函数</a:t>
            </a:r>
            <a:r>
              <a:rPr lang="de-DE" altLang="zh-CN" sz="2400" dirty="0">
                <a:cs typeface="Times New Roman" panose="02020603050405020304" pitchFamily="18" charset="0"/>
              </a:rPr>
              <a:t>ƒ :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de-DE" altLang="zh-CN" sz="2400" dirty="0"/>
              <a:t>u1</a:t>
            </a:r>
            <a:r>
              <a:rPr lang="zh-CN" altLang="zh-CN" sz="2400" dirty="0"/>
              <a:t> →</a:t>
            </a:r>
            <a:r>
              <a:rPr lang="en-US" altLang="zh-CN" sz="2400" dirty="0"/>
              <a:t>v1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400" dirty="0"/>
              <a:t>u2</a:t>
            </a:r>
            <a:r>
              <a:rPr lang="zh-CN" altLang="zh-CN" sz="2400" dirty="0"/>
              <a:t> →</a:t>
            </a:r>
            <a:r>
              <a:rPr lang="en-US" altLang="zh-CN" sz="2400" dirty="0"/>
              <a:t>v4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400" dirty="0"/>
              <a:t>u4</a:t>
            </a:r>
            <a:r>
              <a:rPr lang="zh-CN" altLang="zh-CN" sz="2400" dirty="0"/>
              <a:t> →</a:t>
            </a:r>
            <a:r>
              <a:rPr lang="en-US" altLang="zh-CN" sz="2400" dirty="0"/>
              <a:t>v2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400" dirty="0"/>
              <a:t>u3</a:t>
            </a:r>
            <a:r>
              <a:rPr lang="zh-CN" altLang="zh-CN" sz="2400" dirty="0"/>
              <a:t> →</a:t>
            </a:r>
            <a:r>
              <a:rPr lang="en-US" altLang="zh-CN" sz="2400" dirty="0"/>
              <a:t>v3</a:t>
            </a:r>
            <a:endParaRPr lang="de-DE" altLang="zh-CN" sz="2400" dirty="0"/>
          </a:p>
          <a:p>
            <a:pPr marL="2857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endParaRPr lang="en-US" altLang="zh-CN" sz="2400" b="1" kern="0" dirty="0">
              <a:ea typeface="+mn-ea"/>
              <a:cs typeface="Times New Roman" pitchFamily="18" charset="0"/>
            </a:endParaRP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00BF7211-7E94-429A-A264-FF791C0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675063"/>
            <a:ext cx="17684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>
            <a:extLst>
              <a:ext uri="{FF2B5EF4-FFF2-40B4-BE49-F238E27FC236}">
                <a16:creationId xmlns:a16="http://schemas.microsoft.com/office/drawing/2014/main" id="{71535F71-2675-4AC5-B75C-45066320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3833813"/>
            <a:ext cx="1589088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28799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78A3D07C-F63C-40A9-974D-D07389F17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95F1E-1F0F-42F9-98CA-2E741BEF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2044700"/>
          </a:xfrm>
        </p:spPr>
        <p:txBody>
          <a:bodyPr/>
          <a:lstStyle/>
          <a:p>
            <a:pPr marL="342900" lvl="1" indent="-342900"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dirty="0">
                <a:cs typeface="Times New Roman" pitchFamily="18" charset="0"/>
              </a:rPr>
              <a:t>不同构：</a:t>
            </a:r>
            <a:r>
              <a:rPr lang="en-US" altLang="zh-CN" dirty="0">
                <a:cs typeface="Times New Roman" pitchFamily="18" charset="0"/>
              </a:rPr>
              <a:t>G=&lt;V,E&gt;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en-US" altLang="zh-CN" dirty="0">
                <a:cs typeface="Times New Roman" pitchFamily="18" charset="0"/>
              </a:rPr>
              <a:t>G</a:t>
            </a:r>
            <a:r>
              <a:rPr lang="de-DE" altLang="zh-CN" dirty="0">
                <a:cs typeface="Times New Roman" pitchFamily="18" charset="0"/>
              </a:rPr>
              <a:t>'</a:t>
            </a:r>
            <a:r>
              <a:rPr lang="en-US" altLang="zh-CN" dirty="0">
                <a:cs typeface="Times New Roman" pitchFamily="18" charset="0"/>
              </a:rPr>
              <a:t>=&lt;V</a:t>
            </a:r>
            <a:r>
              <a:rPr lang="de-DE" altLang="zh-CN" dirty="0">
                <a:cs typeface="Times New Roman" pitchFamily="18" charset="0"/>
              </a:rPr>
              <a:t>'</a:t>
            </a:r>
            <a:r>
              <a:rPr lang="en-US" altLang="zh-CN" dirty="0">
                <a:cs typeface="Times New Roman" pitchFamily="18" charset="0"/>
              </a:rPr>
              <a:t>,E</a:t>
            </a:r>
            <a:r>
              <a:rPr lang="de-DE" altLang="zh-CN" dirty="0">
                <a:cs typeface="Times New Roman" pitchFamily="18" charset="0"/>
              </a:rPr>
              <a:t>'</a:t>
            </a:r>
            <a:r>
              <a:rPr lang="en-US" altLang="zh-CN" dirty="0">
                <a:cs typeface="Times New Roman" pitchFamily="18" charset="0"/>
              </a:rPr>
              <a:t>&gt;</a:t>
            </a:r>
          </a:p>
          <a:p>
            <a:pPr lvl="1">
              <a:defRPr/>
            </a:pPr>
            <a:r>
              <a:rPr lang="en-US" altLang="zh-CN" dirty="0">
                <a:cs typeface="Times New Roman" pitchFamily="18" charset="0"/>
              </a:rPr>
              <a:t>E= {('</a:t>
            </a:r>
            <a:r>
              <a:rPr lang="en-US" altLang="zh-CN" dirty="0" err="1">
                <a:cs typeface="Times New Roman" pitchFamily="18" charset="0"/>
              </a:rPr>
              <a:t>a','b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a','e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b','c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c','d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c','e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d','e</a:t>
            </a:r>
            <a:r>
              <a:rPr lang="en-US" altLang="zh-CN" dirty="0">
                <a:cs typeface="Times New Roman" pitchFamily="18" charset="0"/>
              </a:rPr>
              <a:t>')}</a:t>
            </a:r>
          </a:p>
          <a:p>
            <a:pPr lvl="1">
              <a:defRPr/>
            </a:pPr>
            <a:r>
              <a:rPr lang="en-US" altLang="zh-CN" dirty="0">
                <a:cs typeface="Times New Roman" pitchFamily="18" charset="0"/>
              </a:rPr>
              <a:t>E</a:t>
            </a:r>
            <a:r>
              <a:rPr lang="de-DE" altLang="zh-CN" dirty="0">
                <a:cs typeface="Times New Roman" pitchFamily="18" charset="0"/>
              </a:rPr>
              <a:t> '</a:t>
            </a:r>
            <a:r>
              <a:rPr lang="en-US" altLang="zh-CN" dirty="0">
                <a:cs typeface="Times New Roman" pitchFamily="18" charset="0"/>
              </a:rPr>
              <a:t>= {('</a:t>
            </a:r>
            <a:r>
              <a:rPr lang="en-US" altLang="zh-CN" dirty="0" err="1">
                <a:cs typeface="Times New Roman" pitchFamily="18" charset="0"/>
              </a:rPr>
              <a:t>a','b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a','c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a','c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a','e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b','c</a:t>
            </a:r>
            <a:r>
              <a:rPr lang="en-US" altLang="zh-CN" dirty="0">
                <a:cs typeface="Times New Roman" pitchFamily="18" charset="0"/>
              </a:rPr>
              <a:t>'),('</a:t>
            </a:r>
            <a:r>
              <a:rPr lang="en-US" altLang="zh-CN" dirty="0" err="1">
                <a:cs typeface="Times New Roman" pitchFamily="18" charset="0"/>
              </a:rPr>
              <a:t>c','d</a:t>
            </a:r>
            <a:r>
              <a:rPr lang="en-US" altLang="zh-CN" dirty="0">
                <a:cs typeface="Times New Roman" pitchFamily="18" charset="0"/>
              </a:rPr>
              <a:t>')}</a:t>
            </a:r>
            <a:endParaRPr lang="zh-CN" altLang="en-US" dirty="0"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35844" name="Picture 6">
            <a:extLst>
              <a:ext uri="{FF2B5EF4-FFF2-40B4-BE49-F238E27FC236}">
                <a16:creationId xmlns:a16="http://schemas.microsoft.com/office/drawing/2014/main" id="{1AAC9115-B2E0-4F34-984F-C9660EE3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3208338"/>
            <a:ext cx="44608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68734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8667F9E1-3A72-4D37-B1B8-B0E43A8B2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C8912BC6-868A-46C1-A35C-20F45DD2E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endParaRPr lang="en-US" altLang="zh-CN"/>
          </a:p>
          <a:p>
            <a:r>
              <a:rPr lang="zh-CN" altLang="en-US"/>
              <a:t>基本结构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子图及算法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特殊图及算法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advTm="10575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13CD222D-2465-47E1-816F-40C861AE8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子图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557BA980-59AF-498E-800E-90E62FB49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900113"/>
            <a:ext cx="8589963" cy="1671637"/>
          </a:xfrm>
        </p:spPr>
        <p:txBody>
          <a:bodyPr/>
          <a:lstStyle/>
          <a:p>
            <a:r>
              <a:rPr lang="zh-CN" altLang="zh-CN"/>
              <a:t>定义（子图</a:t>
            </a:r>
            <a:r>
              <a:rPr lang="en-US" altLang="zh-CN"/>
              <a:t>subgraph</a:t>
            </a:r>
            <a:r>
              <a:rPr lang="zh-CN" altLang="zh-CN"/>
              <a:t>）：设</a:t>
            </a:r>
            <a:r>
              <a:rPr lang="en-US" altLang="zh-CN"/>
              <a:t>G=&lt;V, E&gt;</a:t>
            </a:r>
            <a:r>
              <a:rPr lang="zh-CN" altLang="zh-CN"/>
              <a:t>和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/>
              <a:t>=&lt;V</a:t>
            </a:r>
            <a:r>
              <a:rPr lang="en-US" altLang="zh-CN" baseline="-25000"/>
              <a:t>S</a:t>
            </a:r>
            <a:r>
              <a:rPr lang="en-US" altLang="zh-CN"/>
              <a:t> , E</a:t>
            </a:r>
            <a:r>
              <a:rPr lang="en-US" altLang="zh-CN" baseline="-25000"/>
              <a:t>S</a:t>
            </a:r>
            <a:r>
              <a:rPr lang="en-US" altLang="zh-CN"/>
              <a:t>&gt;</a:t>
            </a:r>
            <a:r>
              <a:rPr lang="zh-CN" altLang="zh-CN"/>
              <a:t>是两个图。若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V</a:t>
            </a:r>
            <a:r>
              <a:rPr lang="zh-CN" altLang="zh-CN"/>
              <a:t>并且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E</a:t>
            </a:r>
            <a:r>
              <a:rPr lang="zh-CN" altLang="zh-CN"/>
              <a:t>则称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zh-CN" altLang="zh-CN"/>
              <a:t>是</a:t>
            </a:r>
            <a:r>
              <a:rPr lang="en-US" altLang="zh-CN"/>
              <a:t>G</a:t>
            </a:r>
            <a:r>
              <a:rPr lang="zh-CN" altLang="zh-CN"/>
              <a:t>的子图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zh-CN"/>
              <a:t>记为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G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逻辑表达式</a:t>
            </a:r>
            <a:endParaRPr lang="zh-CN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BF9183E-FD57-42CD-B506-84A8C788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tabLst>
                <a:tab pos="735013" algn="l"/>
              </a:tabLst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tabLst>
                <a:tab pos="735013" algn="l"/>
              </a:tabLst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tabLst>
                <a:tab pos="735013" algn="l"/>
              </a:tabLst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3600" b="0">
              <a:latin typeface="Times New Roman" panose="02020603050405020304" pitchFamily="18" charset="0"/>
            </a:endParaRPr>
          </a:p>
        </p:txBody>
      </p:sp>
      <p:pic>
        <p:nvPicPr>
          <p:cNvPr id="37893" name="Picture 13">
            <a:extLst>
              <a:ext uri="{FF2B5EF4-FFF2-40B4-BE49-F238E27FC236}">
                <a16:creationId xmlns:a16="http://schemas.microsoft.com/office/drawing/2014/main" id="{EDDA6401-F067-45E8-AA13-B332CC7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1838325"/>
            <a:ext cx="29067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EC49092-E74C-4E50-9E99-CD23E5A6B3B8}"/>
              </a:ext>
            </a:extLst>
          </p:cNvPr>
          <p:cNvGraphicFramePr>
            <a:graphicFrameLocks noGrp="1"/>
          </p:cNvGraphicFramePr>
          <p:nvPr/>
        </p:nvGraphicFramePr>
        <p:xfrm>
          <a:off x="565150" y="4638675"/>
          <a:ext cx="8108950" cy="1371600"/>
        </p:xfrm>
        <a:graphic>
          <a:graphicData uri="http://schemas.openxmlformats.org/drawingml/2006/table">
            <a:tbl>
              <a:tblPr/>
              <a:tblGrid>
                <a:gridCol w="151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G=&lt;V,E&gt;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V= {'a', 'c', 'b', 'd', 'e'}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E= {('b', 'c'), ('a', 'c'), ('a', 'b'), ('a', 'd'), ('a', 'e'), ('b', 'd'), ('c', 'd'), ('c', 'e'), ('b', 'e'), ('d',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Times New Roman"/>
                        </a:rPr>
                        <a:t>子图构造</a:t>
                      </a:r>
                      <a:endParaRPr lang="zh-CN" sz="2400" kern="100" dirty="0">
                        <a:latin typeface="华文仿宋" panose="02010600040101010101" pitchFamily="2" charset="-122"/>
                        <a:ea typeface="华文仿宋" panose="02010600040101010101" pitchFamily="2" charset="-122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E=E-{('a', 'b'),('b', 'c'),('c', 'd'),('d', 'e'),('a',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E520A50-DAC5-44BC-A486-DB34392D71C3}"/>
              </a:ext>
            </a:extLst>
          </p:cNvPr>
          <p:cNvSpPr txBox="1">
            <a:spLocks/>
          </p:cNvSpPr>
          <p:nvPr/>
        </p:nvSpPr>
        <p:spPr bwMode="auto">
          <a:xfrm>
            <a:off x="274638" y="2646363"/>
            <a:ext cx="46323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600" b="1" kern="0" dirty="0">
                <a:latin typeface="+mn-lt"/>
                <a:ea typeface="+mn-ea"/>
              </a:rPr>
              <a:t>G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</a:t>
            </a:r>
            <a:r>
              <a:rPr lang="en-US" altLang="zh-CN" sz="2600" b="1" kern="0" dirty="0">
                <a:latin typeface="+mn-lt"/>
                <a:ea typeface="+mn-ea"/>
              </a:rPr>
              <a:t>G 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</a:t>
            </a:r>
            <a:r>
              <a:rPr lang="en-US" altLang="zh-CN" sz="2600" b="1" kern="0" dirty="0">
                <a:latin typeface="+mn-lt"/>
                <a:ea typeface="+mn-ea"/>
              </a:rPr>
              <a:t>V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</a:t>
            </a:r>
            <a:r>
              <a:rPr lang="en-US" altLang="zh-CN" sz="2600" b="1" kern="0" dirty="0">
                <a:latin typeface="+mn-lt"/>
                <a:ea typeface="+mn-ea"/>
              </a:rPr>
              <a:t>V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</a:t>
            </a:r>
            <a:r>
              <a:rPr lang="en-US" altLang="zh-CN" sz="2600" b="1" kern="0" dirty="0">
                <a:latin typeface="+mn-lt"/>
                <a:ea typeface="+mn-ea"/>
              </a:rPr>
              <a:t>E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</a:t>
            </a:r>
            <a:r>
              <a:rPr lang="en-US" altLang="zh-CN" sz="2600" b="1" kern="0" dirty="0">
                <a:latin typeface="+mn-lt"/>
                <a:ea typeface="+mn-ea"/>
              </a:rPr>
              <a:t>E</a:t>
            </a:r>
            <a:endParaRPr lang="zh-CN" altLang="zh-CN" sz="2600" b="1" kern="0" dirty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Tm="95566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2DA804B-8206-4FE2-99E1-8AD8C7767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真子图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54E96010-D659-486C-9B78-67AA968E9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354138"/>
          </a:xfrm>
        </p:spPr>
        <p:txBody>
          <a:bodyPr/>
          <a:lstStyle/>
          <a:p>
            <a:r>
              <a:rPr lang="zh-CN" altLang="zh-CN"/>
              <a:t>定义（真子图</a:t>
            </a:r>
            <a:r>
              <a:rPr lang="en-US" altLang="zh-CN"/>
              <a:t>proper subgraph</a:t>
            </a:r>
            <a:r>
              <a:rPr lang="zh-CN" altLang="zh-CN"/>
              <a:t>）：如果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zh-CN" altLang="zh-CN"/>
              <a:t>是子图并且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V</a:t>
            </a:r>
            <a:r>
              <a:rPr lang="zh-CN" altLang="zh-CN"/>
              <a:t>或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E</a:t>
            </a:r>
            <a:r>
              <a:rPr lang="zh-CN" altLang="zh-CN"/>
              <a:t>，则称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zh-CN" altLang="zh-CN"/>
              <a:t>是</a:t>
            </a:r>
            <a:r>
              <a:rPr lang="en-US" altLang="zh-CN"/>
              <a:t>G</a:t>
            </a:r>
            <a:r>
              <a:rPr lang="zh-CN" altLang="zh-CN"/>
              <a:t>的真子图，记为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G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逻辑表达式</a:t>
            </a:r>
            <a:endParaRPr lang="en-US" altLang="zh-CN"/>
          </a:p>
        </p:txBody>
      </p:sp>
      <p:pic>
        <p:nvPicPr>
          <p:cNvPr id="38916" name="Picture 12">
            <a:extLst>
              <a:ext uri="{FF2B5EF4-FFF2-40B4-BE49-F238E27FC236}">
                <a16:creationId xmlns:a16="http://schemas.microsoft.com/office/drawing/2014/main" id="{A54C0B27-59CC-4E71-8C99-1B4599F7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2914650"/>
            <a:ext cx="25082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1BCCA2-CCFF-437F-845E-7A2AC0074674}"/>
              </a:ext>
            </a:extLst>
          </p:cNvPr>
          <p:cNvGraphicFramePr>
            <a:graphicFrameLocks noGrp="1"/>
          </p:cNvGraphicFramePr>
          <p:nvPr/>
        </p:nvGraphicFramePr>
        <p:xfrm>
          <a:off x="374650" y="5335588"/>
          <a:ext cx="8108950" cy="914400"/>
        </p:xfrm>
        <a:graphic>
          <a:graphicData uri="http://schemas.openxmlformats.org/drawingml/2006/table">
            <a:tbl>
              <a:tblPr/>
              <a:tblGrid>
                <a:gridCol w="151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Vs= {'a', 'c', 'b', 'd', 'e'}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Es= {('b', 'c'), ('a', 'c'), ('a', 'b'), ('a', 'd'), ('a', 'e'), ('b', 'd'), ('c', 'e'), ('b', 'e'), ('d', 'e')}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925" name="Picture 13">
            <a:extLst>
              <a:ext uri="{FF2B5EF4-FFF2-40B4-BE49-F238E27FC236}">
                <a16:creationId xmlns:a16="http://schemas.microsoft.com/office/drawing/2014/main" id="{22069840-EE32-4A20-8C0C-B9537F80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744788"/>
            <a:ext cx="26225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6730814-5223-4D9D-A0EA-82D5DC953174}"/>
              </a:ext>
            </a:extLst>
          </p:cNvPr>
          <p:cNvSpPr txBox="1">
            <a:spLocks/>
          </p:cNvSpPr>
          <p:nvPr/>
        </p:nvSpPr>
        <p:spPr bwMode="auto">
          <a:xfrm>
            <a:off x="246063" y="2374900"/>
            <a:ext cx="5783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600" b="1" kern="0" dirty="0">
                <a:latin typeface="+mn-lt"/>
                <a:ea typeface="+mn-ea"/>
              </a:rPr>
              <a:t>G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</a:t>
            </a:r>
            <a:r>
              <a:rPr lang="en-US" altLang="zh-CN" sz="2600" b="1" kern="0" dirty="0">
                <a:latin typeface="+mn-lt"/>
                <a:ea typeface="+mn-ea"/>
              </a:rPr>
              <a:t>G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</a:t>
            </a:r>
            <a:r>
              <a:rPr lang="en-US" altLang="zh-CN" sz="2600" b="1" kern="0" dirty="0">
                <a:latin typeface="+mn-lt"/>
                <a:ea typeface="+mn-ea"/>
              </a:rPr>
              <a:t>G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</a:t>
            </a:r>
            <a:r>
              <a:rPr lang="en-US" altLang="zh-CN" sz="2600" b="1" kern="0" dirty="0">
                <a:latin typeface="+mn-lt"/>
                <a:ea typeface="+mn-ea"/>
              </a:rPr>
              <a:t>G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</a:t>
            </a:r>
            <a:r>
              <a:rPr lang="en-US" altLang="zh-CN" sz="2600" b="1" kern="0" dirty="0">
                <a:latin typeface="+mn-lt"/>
                <a:ea typeface="+mn-ea"/>
              </a:rPr>
              <a:t>(V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</a:t>
            </a:r>
            <a:r>
              <a:rPr lang="en-US" altLang="zh-CN" sz="2600" b="1" kern="0" dirty="0">
                <a:latin typeface="+mn-lt"/>
                <a:ea typeface="+mn-ea"/>
              </a:rPr>
              <a:t>V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</a:t>
            </a:r>
            <a:r>
              <a:rPr lang="en-US" altLang="zh-CN" sz="2600" b="1" kern="0" dirty="0">
                <a:latin typeface="+mn-lt"/>
                <a:ea typeface="+mn-ea"/>
              </a:rPr>
              <a:t>E</a:t>
            </a:r>
            <a:r>
              <a:rPr lang="en-US" altLang="zh-CN" sz="2600" b="1" kern="0" baseline="-25000" dirty="0">
                <a:latin typeface="+mn-lt"/>
                <a:ea typeface="+mn-ea"/>
              </a:rPr>
              <a:t>S</a:t>
            </a:r>
            <a:r>
              <a:rPr lang="en-US" altLang="zh-CN" sz="2600" b="1" kern="0" dirty="0">
                <a:latin typeface="+mn-lt"/>
                <a:ea typeface="+mn-ea"/>
                <a:sym typeface="Symbol" pitchFamily="18" charset="2"/>
              </a:rPr>
              <a:t></a:t>
            </a:r>
            <a:r>
              <a:rPr lang="en-US" altLang="zh-CN" sz="2600" b="1" kern="0" dirty="0">
                <a:latin typeface="+mn-lt"/>
                <a:ea typeface="+mn-ea"/>
              </a:rPr>
              <a:t>E)</a:t>
            </a:r>
            <a:endParaRPr lang="zh-CN" altLang="zh-CN" sz="2600" b="1" kern="0" dirty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Tm="110525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75200C3E-0570-4322-9138-A13661136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生成子图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6DABC41E-88F2-4364-B6A7-D10286090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073150"/>
          </a:xfrm>
        </p:spPr>
        <p:txBody>
          <a:bodyPr/>
          <a:lstStyle/>
          <a:p>
            <a:r>
              <a:rPr lang="zh-CN" altLang="zh-CN"/>
              <a:t>定义（生成子图</a:t>
            </a:r>
            <a:r>
              <a:rPr lang="en-US" altLang="zh-CN"/>
              <a:t>spanning subgraph</a:t>
            </a:r>
            <a:r>
              <a:rPr lang="zh-CN" altLang="zh-CN"/>
              <a:t>）：设图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/>
              <a:t>=&lt;V</a:t>
            </a:r>
            <a:r>
              <a:rPr lang="en-US" altLang="zh-CN" baseline="-25000"/>
              <a:t>S</a:t>
            </a:r>
            <a:r>
              <a:rPr lang="en-US" altLang="zh-CN"/>
              <a:t>, E</a:t>
            </a:r>
            <a:r>
              <a:rPr lang="en-US" altLang="zh-CN" baseline="-25000"/>
              <a:t>S</a:t>
            </a:r>
            <a:r>
              <a:rPr lang="en-US" altLang="zh-CN"/>
              <a:t>&gt;</a:t>
            </a:r>
            <a:r>
              <a:rPr lang="zh-CN" altLang="zh-CN"/>
              <a:t>是图</a:t>
            </a:r>
            <a:r>
              <a:rPr lang="en-US" altLang="zh-CN"/>
              <a:t>G=&lt;V, E&gt;</a:t>
            </a:r>
            <a:r>
              <a:rPr lang="zh-CN" altLang="zh-CN"/>
              <a:t>的子图。如果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/>
              <a:t>=V</a:t>
            </a:r>
            <a:r>
              <a:rPr lang="zh-CN" altLang="zh-CN"/>
              <a:t>，则称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zh-CN" altLang="zh-CN"/>
              <a:t>为</a:t>
            </a:r>
            <a:r>
              <a:rPr lang="en-US" altLang="zh-CN"/>
              <a:t>G</a:t>
            </a:r>
            <a:r>
              <a:rPr lang="zh-CN" altLang="zh-CN"/>
              <a:t>的生成子图。</a:t>
            </a:r>
            <a:endParaRPr lang="en-US" altLang="zh-CN"/>
          </a:p>
          <a:p>
            <a:r>
              <a:rPr lang="zh-CN" altLang="en-US"/>
              <a:t>逻辑表达式</a:t>
            </a:r>
            <a:endParaRPr lang="zh-CN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2F9E30-5DB9-48F9-A6BE-0492B4EF1851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79788"/>
          <a:ext cx="8108950" cy="730250"/>
        </p:xfrm>
        <a:graphic>
          <a:graphicData uri="http://schemas.openxmlformats.org/drawingml/2006/table">
            <a:tbl>
              <a:tblPr/>
              <a:tblGrid>
                <a:gridCol w="151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Vs={'a', 'c', 'b', 'd', 'e'}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Es= {('a', 'd'), ('c', 'e'), ('b', 'e'), ('a', 'c'), ('b', 'd')}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48" name="Picture 4">
            <a:extLst>
              <a:ext uri="{FF2B5EF4-FFF2-40B4-BE49-F238E27FC236}">
                <a16:creationId xmlns:a16="http://schemas.microsoft.com/office/drawing/2014/main" id="{55495B31-67D6-4CE7-B69F-123088FA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4227513"/>
            <a:ext cx="267335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13">
            <a:extLst>
              <a:ext uri="{FF2B5EF4-FFF2-40B4-BE49-F238E27FC236}">
                <a16:creationId xmlns:a16="http://schemas.microsoft.com/office/drawing/2014/main" id="{0B65F18C-4015-4207-B0DC-8346E7AA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175125"/>
            <a:ext cx="26400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92C95CD-C1C7-4FBD-9E90-63A125043040}"/>
              </a:ext>
            </a:extLst>
          </p:cNvPr>
          <p:cNvSpPr txBox="1">
            <a:spLocks/>
          </p:cNvSpPr>
          <p:nvPr/>
        </p:nvSpPr>
        <p:spPr bwMode="auto">
          <a:xfrm>
            <a:off x="273050" y="2763838"/>
            <a:ext cx="4687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Times New Roman" charset="0"/>
              </a:rPr>
              <a:t> G</a:t>
            </a:r>
            <a:r>
              <a:rPr lang="en-US" altLang="zh-CN" sz="2400" baseline="-25000" dirty="0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</a:t>
            </a:r>
            <a:r>
              <a:rPr lang="en-US" altLang="zh-CN" sz="2400" dirty="0">
                <a:latin typeface="Times New Roman" charset="0"/>
              </a:rPr>
              <a:t>G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charset="0"/>
              </a:rPr>
              <a:t>E</a:t>
            </a:r>
            <a:r>
              <a:rPr lang="en-US" altLang="zh-CN" sz="2400" baseline="-25000" dirty="0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</a:t>
            </a:r>
            <a:r>
              <a:rPr lang="en-US" altLang="zh-CN" sz="2400" dirty="0">
                <a:latin typeface="Times New Roman" charset="0"/>
              </a:rPr>
              <a:t>E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Times New Roman" charset="0"/>
              </a:rPr>
              <a:t>V</a:t>
            </a:r>
            <a:r>
              <a:rPr lang="en-US" altLang="zh-CN" sz="2400" baseline="-25000" dirty="0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</a:rPr>
              <a:t>=V</a:t>
            </a:r>
            <a:endParaRPr lang="zh-CN" altLang="en-US" sz="2400" b="1" kern="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Tm="67055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949C5642-5D9C-4BFA-AB50-C4DD09DB1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导出子图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20F8B2A4-7151-457E-8DD6-DB08CC005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516063"/>
          </a:xfrm>
        </p:spPr>
        <p:txBody>
          <a:bodyPr/>
          <a:lstStyle/>
          <a:p>
            <a:r>
              <a:rPr lang="zh-CN" altLang="zh-CN"/>
              <a:t>定义（导出子图</a:t>
            </a:r>
            <a:r>
              <a:rPr lang="en-US" altLang="zh-CN"/>
              <a:t>induced subgraph</a:t>
            </a:r>
            <a:r>
              <a:rPr lang="zh-CN" altLang="zh-CN"/>
              <a:t>）：设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/>
              <a:t>=&lt;V</a:t>
            </a:r>
            <a:r>
              <a:rPr lang="en-US" altLang="zh-CN" baseline="-25000"/>
              <a:t>S</a:t>
            </a:r>
            <a:r>
              <a:rPr lang="en-US" altLang="zh-CN"/>
              <a:t> , E</a:t>
            </a:r>
            <a:r>
              <a:rPr lang="en-US" altLang="zh-CN" baseline="-25000"/>
              <a:t>S</a:t>
            </a:r>
            <a:r>
              <a:rPr lang="en-US" altLang="zh-CN"/>
              <a:t>&gt;</a:t>
            </a:r>
            <a:r>
              <a:rPr lang="zh-CN" altLang="zh-CN"/>
              <a:t>是</a:t>
            </a:r>
            <a:r>
              <a:rPr lang="en-US" altLang="zh-CN"/>
              <a:t>G=&lt;V, E&gt;</a:t>
            </a:r>
            <a:r>
              <a:rPr lang="zh-CN" altLang="zh-CN"/>
              <a:t>子图。如果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zh-CN" altLang="zh-CN"/>
              <a:t>是</a:t>
            </a:r>
            <a:r>
              <a:rPr lang="en-US" altLang="zh-CN"/>
              <a:t>E</a:t>
            </a:r>
            <a:r>
              <a:rPr lang="zh-CN" altLang="zh-CN"/>
              <a:t>中所有只关联于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zh-CN" altLang="zh-CN"/>
              <a:t>中的顶点的边的集合，则称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zh-CN" altLang="zh-CN"/>
              <a:t>为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zh-CN" altLang="zh-CN"/>
              <a:t>所导出的子图，简称图</a:t>
            </a:r>
            <a:r>
              <a:rPr lang="en-US" altLang="zh-CN"/>
              <a:t>G</a:t>
            </a:r>
            <a:r>
              <a:rPr lang="zh-CN" altLang="zh-CN"/>
              <a:t>的导出子图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逻辑表达式</a:t>
            </a:r>
            <a:endParaRPr lang="zh-CN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DB5718-5ED3-4A09-B4F1-599697755008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505200"/>
          <a:ext cx="8035925" cy="730250"/>
        </p:xfrm>
        <a:graphic>
          <a:graphicData uri="http://schemas.openxmlformats.org/drawingml/2006/table">
            <a:tbl>
              <a:tblPr/>
              <a:tblGrid>
                <a:gridCol w="150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Vs={'a', 'c', 'b', 'e'}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Es= {('b', 'c'), ('a', 'b'), ('a', 'c'), ('a', 'e'), ('c', 'e'), ('b',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72" name="Picture 13">
            <a:extLst>
              <a:ext uri="{FF2B5EF4-FFF2-40B4-BE49-F238E27FC236}">
                <a16:creationId xmlns:a16="http://schemas.microsoft.com/office/drawing/2014/main" id="{FD92A4E7-A69A-4AA5-A442-4E63F00C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337050"/>
            <a:ext cx="26606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3" name="Picture 4">
            <a:extLst>
              <a:ext uri="{FF2B5EF4-FFF2-40B4-BE49-F238E27FC236}">
                <a16:creationId xmlns:a16="http://schemas.microsoft.com/office/drawing/2014/main" id="{7EBB3DE9-37EA-4950-B6C4-941EB462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98950"/>
            <a:ext cx="2709862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07D844-4063-4ABD-B9C1-9DF1AB21EDE7}"/>
              </a:ext>
            </a:extLst>
          </p:cNvPr>
          <p:cNvSpPr txBox="1">
            <a:spLocks/>
          </p:cNvSpPr>
          <p:nvPr/>
        </p:nvSpPr>
        <p:spPr bwMode="auto">
          <a:xfrm>
            <a:off x="265113" y="3090863"/>
            <a:ext cx="79009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Times New Roman" charset="0"/>
              </a:rPr>
              <a:t>  E</a:t>
            </a:r>
            <a:r>
              <a:rPr lang="en-US" altLang="zh-CN" sz="2400" baseline="-25000" dirty="0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</a:rPr>
              <a:t>={(u, v)| </a:t>
            </a:r>
            <a:r>
              <a:rPr lang="en-US" altLang="zh-CN" sz="2400" dirty="0" err="1">
                <a:latin typeface="Times New Roman" charset="0"/>
              </a:rPr>
              <a:t>u</a:t>
            </a:r>
            <a:r>
              <a:rPr lang="en-US" altLang="zh-CN" sz="2400" dirty="0" err="1">
                <a:latin typeface="Times New Roman" charset="0"/>
                <a:sym typeface="Symbol" pitchFamily="18" charset="2"/>
              </a:rPr>
              <a:t></a:t>
            </a:r>
            <a:r>
              <a:rPr lang="en-US" altLang="zh-CN" sz="2400" dirty="0" err="1">
                <a:latin typeface="Times New Roman" charset="0"/>
              </a:rPr>
              <a:t>V</a:t>
            </a:r>
            <a:r>
              <a:rPr lang="en-US" altLang="zh-CN" sz="2400" baseline="-25000" dirty="0" err="1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</a:t>
            </a:r>
            <a:r>
              <a:rPr lang="en-US" altLang="zh-CN" sz="2400" dirty="0" err="1">
                <a:latin typeface="Times New Roman" charset="0"/>
              </a:rPr>
              <a:t>v</a:t>
            </a:r>
            <a:r>
              <a:rPr lang="en-US" altLang="zh-CN" sz="2400" dirty="0" err="1">
                <a:latin typeface="Times New Roman" charset="0"/>
                <a:sym typeface="Symbol" pitchFamily="18" charset="2"/>
              </a:rPr>
              <a:t></a:t>
            </a:r>
            <a:r>
              <a:rPr lang="en-US" altLang="zh-CN" sz="2400" dirty="0" err="1">
                <a:latin typeface="Times New Roman" charset="0"/>
              </a:rPr>
              <a:t>V</a:t>
            </a:r>
            <a:r>
              <a:rPr lang="en-US" altLang="zh-CN" sz="2400" baseline="-25000" dirty="0" err="1">
                <a:latin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Times New Roman" charset="0"/>
              </a:rPr>
              <a:t>(u, v)</a:t>
            </a:r>
            <a:r>
              <a:rPr lang="en-US" altLang="zh-CN" sz="2400" dirty="0">
                <a:latin typeface="Times New Roman" charset="0"/>
                <a:sym typeface="Symbol" pitchFamily="18" charset="2"/>
              </a:rPr>
              <a:t></a:t>
            </a:r>
            <a:r>
              <a:rPr lang="en-US" altLang="zh-CN" sz="2400" dirty="0">
                <a:latin typeface="Times New Roman" charset="0"/>
              </a:rPr>
              <a:t>E}</a:t>
            </a:r>
            <a:endParaRPr lang="zh-CN" altLang="en-US" sz="2400" b="1" kern="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Tm="18650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8213C6F3-1172-4A41-B701-CA23D28FE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补图</a:t>
            </a:r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2B42E59F-AF7F-43A3-9560-934FCE2D5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009650"/>
          </a:xfrm>
        </p:spPr>
        <p:txBody>
          <a:bodyPr/>
          <a:lstStyle/>
          <a:p>
            <a:r>
              <a:rPr lang="zh-CN" altLang="zh-CN" sz="2400"/>
              <a:t>定义（补图）：设</a:t>
            </a:r>
            <a:r>
              <a:rPr lang="en-US" altLang="zh-CN" sz="2400"/>
              <a:t>G=&lt;V,E&gt;</a:t>
            </a:r>
            <a:r>
              <a:rPr lang="zh-CN" altLang="zh-CN" sz="2400"/>
              <a:t>为</a:t>
            </a:r>
            <a:r>
              <a:rPr lang="en-US" altLang="zh-CN" sz="2400"/>
              <a:t>n</a:t>
            </a:r>
            <a:r>
              <a:rPr lang="zh-CN" altLang="zh-CN" sz="2400"/>
              <a:t>阶无向简单图，以</a:t>
            </a:r>
            <a:r>
              <a:rPr lang="en-US" altLang="zh-CN" sz="2400"/>
              <a:t>V</a:t>
            </a:r>
            <a:r>
              <a:rPr lang="zh-CN" altLang="zh-CN" sz="2400"/>
              <a:t>为顶点集，以所有使</a:t>
            </a:r>
            <a:r>
              <a:rPr lang="en-US" altLang="zh-CN" sz="2400"/>
              <a:t>G</a:t>
            </a:r>
            <a:r>
              <a:rPr lang="zh-CN" altLang="zh-CN" sz="2400"/>
              <a:t>成为完全图</a:t>
            </a:r>
            <a:r>
              <a:rPr lang="en-US" altLang="zh-CN" sz="2400"/>
              <a:t>K</a:t>
            </a:r>
            <a:r>
              <a:rPr lang="en-US" altLang="zh-CN" sz="2400" baseline="-25000"/>
              <a:t>n</a:t>
            </a:r>
            <a:r>
              <a:rPr lang="zh-CN" altLang="zh-CN" sz="2400"/>
              <a:t>的添加边组成的集合为边集的图，称为</a:t>
            </a:r>
            <a:r>
              <a:rPr lang="en-US" altLang="zh-CN" sz="2400"/>
              <a:t>G</a:t>
            </a:r>
            <a:r>
              <a:rPr lang="zh-CN" altLang="zh-CN" sz="2400"/>
              <a:t>的补图，记为</a:t>
            </a:r>
            <a:r>
              <a:rPr lang="en-US" altLang="zh-CN" sz="2400"/>
              <a:t>~G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逻辑表达式</a:t>
            </a:r>
            <a:endParaRPr lang="en-US" altLang="zh-CN" sz="2400"/>
          </a:p>
        </p:txBody>
      </p:sp>
      <p:pic>
        <p:nvPicPr>
          <p:cNvPr id="41988" name="Picture 12">
            <a:extLst>
              <a:ext uri="{FF2B5EF4-FFF2-40B4-BE49-F238E27FC236}">
                <a16:creationId xmlns:a16="http://schemas.microsoft.com/office/drawing/2014/main" id="{A6C2DF51-55CC-427C-90FF-D686FEB5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383088"/>
            <a:ext cx="2509838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3">
            <a:extLst>
              <a:ext uri="{FF2B5EF4-FFF2-40B4-BE49-F238E27FC236}">
                <a16:creationId xmlns:a16="http://schemas.microsoft.com/office/drawing/2014/main" id="{4FA053C8-E465-4C2D-8EF5-543D2FC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4311650"/>
            <a:ext cx="26225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>
            <a:extLst>
              <a:ext uri="{FF2B5EF4-FFF2-40B4-BE49-F238E27FC236}">
                <a16:creationId xmlns:a16="http://schemas.microsoft.com/office/drawing/2014/main" id="{8EAB10DD-C939-4324-8816-B5006653D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6221413"/>
            <a:ext cx="137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0B777-181A-42D0-B43C-B39159137491}"/>
              </a:ext>
            </a:extLst>
          </p:cNvPr>
          <p:cNvGraphicFramePr>
            <a:graphicFrameLocks noGrp="1"/>
          </p:cNvGraphicFramePr>
          <p:nvPr/>
        </p:nvGraphicFramePr>
        <p:xfrm>
          <a:off x="220663" y="2927350"/>
          <a:ext cx="8108950" cy="1587501"/>
        </p:xfrm>
        <a:graphic>
          <a:graphicData uri="http://schemas.openxmlformats.org/drawingml/2006/table">
            <a:tbl>
              <a:tblPr/>
              <a:tblGrid>
                <a:gridCol w="151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G=&lt;V,E&gt;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V= {'a', 'c', 'b', 'd', 'e'}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E= {('b', 'c'), ('a', 'c'), ('a', 'b'), ('a', 'd'), ('a', 'e'), ('b', 'd'), ('c', 'e'), ('b', 'e'), ('d', 'e')}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altLang="zh-CN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altLang="zh-CN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altLang="zh-CN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Vs= {'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c','d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'}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Es= {('d', 'c')}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D4AF1B-ED5D-43B3-BB6B-CB534839A0FB}"/>
              </a:ext>
            </a:extLst>
          </p:cNvPr>
          <p:cNvSpPr txBox="1">
            <a:spLocks/>
          </p:cNvSpPr>
          <p:nvPr/>
        </p:nvSpPr>
        <p:spPr bwMode="auto">
          <a:xfrm>
            <a:off x="273050" y="2511425"/>
            <a:ext cx="7902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</a:rPr>
              <a:t>~G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0">
                <a:latin typeface="Times New Roman" panose="02020603050405020304" pitchFamily="18" charset="0"/>
              </a:rPr>
              <a:t>G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K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latin typeface="Times New Roman" panose="02020603050405020304" pitchFamily="18" charset="0"/>
              </a:rPr>
              <a:t>E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c</a:t>
            </a:r>
            <a:r>
              <a:rPr lang="en-US" altLang="zh-CN" sz="2400" b="0">
                <a:latin typeface="Times New Roman" panose="02020603050405020304" pitchFamily="18" charset="0"/>
              </a:rPr>
              <a:t>=E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="0">
                <a:latin typeface="Times New Roman" panose="02020603050405020304" pitchFamily="18" charset="0"/>
              </a:rPr>
              <a:t>-E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0">
                <a:latin typeface="Times New Roman" panose="02020603050405020304" pitchFamily="18" charset="0"/>
              </a:rPr>
              <a:t>V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c</a:t>
            </a:r>
            <a:r>
              <a:rPr lang="en-US" altLang="zh-CN" sz="2400" b="0">
                <a:latin typeface="Times New Roman" panose="02020603050405020304" pitchFamily="18" charset="0"/>
              </a:rPr>
              <a:t>={u| (u, v) 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>
                <a:latin typeface="Times New Roman" panose="02020603050405020304" pitchFamily="18" charset="0"/>
              </a:rPr>
              <a:t> E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c</a:t>
            </a:r>
            <a:r>
              <a:rPr lang="en-US" altLang="zh-CN" sz="2400" b="0">
                <a:latin typeface="Times New Roman" panose="02020603050405020304" pitchFamily="18" charset="0"/>
              </a:rPr>
              <a:t>}</a:t>
            </a:r>
            <a:endParaRPr lang="zh-CN" altLang="en-US" sz="2800" b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130426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8B6A5592-4C62-42AB-B96D-2C44BF178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相对补图</a:t>
            </a:r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92ABB064-9CE8-4F20-82CC-72E711A91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2185988"/>
          </a:xfrm>
        </p:spPr>
        <p:txBody>
          <a:bodyPr/>
          <a:lstStyle/>
          <a:p>
            <a:r>
              <a:rPr lang="zh-CN" altLang="zh-CN" sz="2400"/>
              <a:t>定义（相对补图）</a:t>
            </a:r>
            <a:r>
              <a:rPr lang="en-US" altLang="zh-CN" sz="2400"/>
              <a:t>: </a:t>
            </a:r>
            <a:r>
              <a:rPr lang="zh-CN" altLang="zh-CN" sz="2400"/>
              <a:t>设</a:t>
            </a:r>
            <a:r>
              <a:rPr lang="en-US" altLang="zh-CN" sz="2400"/>
              <a:t>G</a:t>
            </a:r>
            <a:r>
              <a:rPr lang="en-US" altLang="zh-CN" sz="2400" baseline="-25000"/>
              <a:t>1</a:t>
            </a:r>
            <a:r>
              <a:rPr lang="en-US" altLang="zh-CN" sz="2400"/>
              <a:t>=&lt;V</a:t>
            </a:r>
            <a:r>
              <a:rPr lang="en-US" altLang="zh-CN" sz="2400" baseline="-25000"/>
              <a:t>1</a:t>
            </a:r>
            <a:r>
              <a:rPr lang="en-US" altLang="zh-CN" sz="2400"/>
              <a:t> , E</a:t>
            </a:r>
            <a:r>
              <a:rPr lang="en-US" altLang="zh-CN" sz="2400" baseline="-25000"/>
              <a:t>1</a:t>
            </a:r>
            <a:r>
              <a:rPr lang="en-US" altLang="zh-CN" sz="2400"/>
              <a:t>&gt;</a:t>
            </a:r>
            <a:r>
              <a:rPr lang="zh-CN" altLang="zh-CN" sz="2400"/>
              <a:t>和</a:t>
            </a:r>
            <a:r>
              <a:rPr lang="en-US" altLang="zh-CN" sz="2400"/>
              <a:t>G</a:t>
            </a:r>
            <a:r>
              <a:rPr lang="en-US" altLang="zh-CN" sz="2400" baseline="-25000"/>
              <a:t>2</a:t>
            </a:r>
            <a:r>
              <a:rPr lang="en-US" altLang="zh-CN" sz="2400"/>
              <a:t>=&lt;V</a:t>
            </a:r>
            <a:r>
              <a:rPr lang="en-US" altLang="zh-CN" sz="2400" baseline="-25000"/>
              <a:t>2</a:t>
            </a:r>
            <a:r>
              <a:rPr lang="en-US" altLang="zh-CN" sz="2400"/>
              <a:t> , E</a:t>
            </a:r>
            <a:r>
              <a:rPr lang="en-US" altLang="zh-CN" sz="2400" baseline="-25000"/>
              <a:t>2</a:t>
            </a:r>
            <a:r>
              <a:rPr lang="en-US" altLang="zh-CN" sz="2400"/>
              <a:t>&gt;</a:t>
            </a:r>
            <a:r>
              <a:rPr lang="zh-CN" altLang="zh-CN" sz="2400"/>
              <a:t>是</a:t>
            </a:r>
            <a:r>
              <a:rPr lang="en-US" altLang="zh-CN" sz="2400"/>
              <a:t>G=&lt;V, E&gt;</a:t>
            </a:r>
            <a:r>
              <a:rPr lang="zh-CN" altLang="zh-CN" sz="2400"/>
              <a:t>的两个子图。如果</a:t>
            </a: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 </a:t>
            </a:r>
            <a:r>
              <a:rPr lang="zh-CN" altLang="zh-CN" sz="2400"/>
              <a:t>是</a:t>
            </a: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r>
              <a:rPr lang="zh-CN" altLang="zh-CN" sz="2400"/>
              <a:t>相对于</a:t>
            </a:r>
            <a:r>
              <a:rPr lang="en-US" altLang="zh-CN" sz="2400"/>
              <a:t>E</a:t>
            </a:r>
            <a:r>
              <a:rPr lang="zh-CN" altLang="zh-CN" sz="2400"/>
              <a:t>的补集</a:t>
            </a:r>
            <a:r>
              <a:rPr lang="en-US" altLang="zh-CN" sz="2400"/>
              <a:t>(</a:t>
            </a:r>
            <a:r>
              <a:rPr lang="zh-CN" altLang="zh-CN" sz="2400"/>
              <a:t>即</a:t>
            </a: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=E</a:t>
            </a:r>
            <a:r>
              <a:rPr lang="zh-CN" altLang="zh-CN" sz="2400"/>
              <a:t>－</a:t>
            </a: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r>
              <a:rPr lang="en-US" altLang="zh-CN" sz="2400"/>
              <a:t>),</a:t>
            </a:r>
            <a:r>
              <a:rPr lang="zh-CN" altLang="zh-CN" sz="2400"/>
              <a:t>并且</a:t>
            </a: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r>
              <a:rPr lang="zh-CN" altLang="zh-CN" sz="2400"/>
              <a:t>是与</a:t>
            </a: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r>
              <a:rPr lang="zh-CN" altLang="zh-CN" sz="2400"/>
              <a:t>中的边关联的顶点的集合，则称</a:t>
            </a:r>
            <a:r>
              <a:rPr lang="en-US" altLang="zh-CN" sz="2400"/>
              <a:t>G</a:t>
            </a:r>
            <a:r>
              <a:rPr lang="en-US" altLang="zh-CN" sz="2400" baseline="-25000"/>
              <a:t>2</a:t>
            </a:r>
            <a:r>
              <a:rPr lang="zh-CN" altLang="zh-CN" sz="2400"/>
              <a:t>是</a:t>
            </a:r>
            <a:r>
              <a:rPr lang="en-US" altLang="zh-CN" sz="2400"/>
              <a:t>G</a:t>
            </a:r>
            <a:r>
              <a:rPr lang="en-US" altLang="zh-CN" sz="2400" baseline="-25000"/>
              <a:t>1</a:t>
            </a:r>
            <a:r>
              <a:rPr lang="zh-CN" altLang="zh-CN" sz="2400"/>
              <a:t>相对于</a:t>
            </a:r>
            <a:r>
              <a:rPr lang="en-US" altLang="zh-CN" sz="2400"/>
              <a:t>G</a:t>
            </a:r>
            <a:r>
              <a:rPr lang="zh-CN" altLang="zh-CN" sz="2400"/>
              <a:t>的补图，记为</a:t>
            </a:r>
            <a:r>
              <a:rPr lang="en-US" altLang="zh-CN" sz="2400"/>
              <a:t>G</a:t>
            </a:r>
            <a:r>
              <a:rPr lang="en-US" altLang="zh-CN" sz="2400" baseline="-25000"/>
              <a:t>2</a:t>
            </a:r>
            <a:r>
              <a:rPr lang="en-US" altLang="zh-CN" sz="2400"/>
              <a:t>=G- G</a:t>
            </a:r>
            <a:r>
              <a:rPr lang="en-US" altLang="zh-CN" sz="2400" baseline="-25000"/>
              <a:t>1</a:t>
            </a:r>
            <a:r>
              <a:rPr lang="zh-CN" altLang="zh-CN" sz="2400"/>
              <a:t>，即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G</a:t>
            </a:r>
            <a:r>
              <a:rPr lang="en-US" altLang="zh-CN" sz="2400" baseline="-25000"/>
              <a:t>2</a:t>
            </a:r>
            <a:r>
              <a:rPr lang="en-US" altLang="zh-CN" sz="2400"/>
              <a:t>=G-G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G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G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G</a:t>
            </a:r>
            <a:r>
              <a:rPr lang="en-US" altLang="zh-CN" sz="2400" baseline="-25000"/>
              <a:t>2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G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 E</a:t>
            </a:r>
            <a:r>
              <a:rPr lang="en-US" altLang="zh-CN" sz="2400" baseline="-25000"/>
              <a:t>2</a:t>
            </a:r>
            <a:r>
              <a:rPr lang="en-US" altLang="zh-CN" sz="2400"/>
              <a:t> =E-E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r>
              <a:rPr lang="en-US" altLang="zh-CN" sz="2400"/>
              <a:t>={u| (u, v)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E</a:t>
            </a:r>
            <a:r>
              <a:rPr lang="en-US" altLang="zh-CN" sz="2400" baseline="-25000"/>
              <a:t>1</a:t>
            </a:r>
            <a:r>
              <a:rPr lang="en-US" altLang="zh-CN" sz="2400"/>
              <a:t>} </a:t>
            </a:r>
            <a:r>
              <a:rPr lang="en-US" altLang="zh-CN" sz="2400">
                <a:sym typeface="Symbol" panose="05050102010706020507" pitchFamily="18" charset="2"/>
              </a:rPr>
              <a:t> </a:t>
            </a: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r>
              <a:rPr lang="en-US" altLang="zh-CN" sz="2400"/>
              <a:t>={v| (u, v)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E</a:t>
            </a:r>
            <a:r>
              <a:rPr lang="en-US" altLang="zh-CN" sz="2400" baseline="-25000"/>
              <a:t>2</a:t>
            </a:r>
            <a:r>
              <a:rPr lang="en-US" altLang="zh-CN" sz="2400"/>
              <a:t>}</a:t>
            </a:r>
            <a:endParaRPr lang="zh-CN" altLang="zh-CN" sz="2400"/>
          </a:p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ED7E187-BAF1-41A5-B077-E0EE23AFD682}"/>
              </a:ext>
            </a:extLst>
          </p:cNvPr>
          <p:cNvGraphicFramePr>
            <a:graphicFrameLocks/>
          </p:cNvGraphicFramePr>
          <p:nvPr/>
        </p:nvGraphicFramePr>
        <p:xfrm>
          <a:off x="742950" y="3217863"/>
          <a:ext cx="7723188" cy="1460500"/>
        </p:xfrm>
        <a:graphic>
          <a:graphicData uri="http://schemas.openxmlformats.org/drawingml/2006/table">
            <a:tbl>
              <a:tblPr/>
              <a:tblGrid>
                <a:gridCol w="145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V1={'a', 'c', 'b', 'd', 'e'}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E1= {('a', 'd'), ('c', 'e'), ('b', 'e'), ('a', 'c'), ('b', 'd')}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=&lt;V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,E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V2= {'a', 'c', 'b', 'd', 'e'}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E2= {('a', ‘b'), (‘b', ‘c'), (‘c', ‘d'), 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(‘d', ‘e’),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(‘e’, ‘a')}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023" name="Picture 4">
            <a:extLst>
              <a:ext uri="{FF2B5EF4-FFF2-40B4-BE49-F238E27FC236}">
                <a16:creationId xmlns:a16="http://schemas.microsoft.com/office/drawing/2014/main" id="{22230711-25CA-47FA-AB3E-AD8D99B3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762500"/>
            <a:ext cx="181451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13">
            <a:extLst>
              <a:ext uri="{FF2B5EF4-FFF2-40B4-BE49-F238E27FC236}">
                <a16:creationId xmlns:a16="http://schemas.microsoft.com/office/drawing/2014/main" id="{97415BA3-6CD6-4C4A-A657-3D3D2522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713288"/>
            <a:ext cx="18796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4">
            <a:extLst>
              <a:ext uri="{FF2B5EF4-FFF2-40B4-BE49-F238E27FC236}">
                <a16:creationId xmlns:a16="http://schemas.microsoft.com/office/drawing/2014/main" id="{916408BF-9F3D-473F-97E5-4D6C639B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4695825"/>
            <a:ext cx="199072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925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8BF5723-C4DC-4967-B4D3-9E337655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判断子图算法（</a:t>
            </a:r>
            <a:r>
              <a:rPr lang="en-US" altLang="zh-CN"/>
              <a:t>subgraph</a:t>
            </a:r>
            <a:r>
              <a:rPr lang="zh-CN" altLang="en-US"/>
              <a:t>）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A6DA4F55-F283-428B-AA24-09A6A406F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74675"/>
          </a:xfrm>
        </p:spPr>
        <p:txBody>
          <a:bodyPr/>
          <a:lstStyle/>
          <a:p>
            <a:r>
              <a:rPr lang="zh-CN" altLang="en-US"/>
              <a:t>子图（</a:t>
            </a:r>
            <a:r>
              <a:rPr lang="en-US" altLang="zh-CN"/>
              <a:t>subgraph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G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E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BC65C3-9440-4B38-9887-413384B4D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34779"/>
              </p:ext>
            </p:extLst>
          </p:nvPr>
        </p:nvGraphicFramePr>
        <p:xfrm>
          <a:off x="811213" y="1897063"/>
          <a:ext cx="7518400" cy="4876800"/>
        </p:xfrm>
        <a:graphic>
          <a:graphicData uri="http://schemas.openxmlformats.org/drawingml/2006/table">
            <a:tbl>
              <a:tblPr/>
              <a:tblGrid>
                <a:gridCol w="75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6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def  issubgraph(V,E,Vs,Es):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    tv=(Vs &lt;= V) and (Es &lt;= 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    return tv</a:t>
                      </a:r>
                      <a:endParaRPr lang="zh-CN" alt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import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dmath.graph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 as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</a:t>
                      </a:r>
                      <a:endParaRPr lang="en-US" altLang="zh-CN" sz="20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V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E = {('b', 'c'), ('a', 'c'), ('a', 'b'), ('a', 'd'), ('a', 'e'), ('b', 'd'), ('c', 'd'), ('c', 'e'), ('b', 'e'),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     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Vs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Es = {('b', 'c'), ('a', 'c'), ('a', 'b'), ('a', 'd'), ('a', 'e'), ('b', 'd'), ('c', 'd'), ('c', 'e'), ('b', 'e'),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      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tv =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gt.issubgraph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(V, E, Vs, 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(Es)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110947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58E4E95-7447-48F9-986F-3C249B2CC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什么是图？</a:t>
            </a:r>
          </a:p>
        </p:txBody>
      </p:sp>
      <p:pic>
        <p:nvPicPr>
          <p:cNvPr id="2050" name="Picture 2" descr="https://img0.baidu.com/it/u=3851766971,1738904970&amp;fm=26&amp;fmt=auto">
            <a:extLst>
              <a:ext uri="{FF2B5EF4-FFF2-40B4-BE49-F238E27FC236}">
                <a16:creationId xmlns:a16="http://schemas.microsoft.com/office/drawing/2014/main" id="{87865025-99BC-4042-9170-84396737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29" y="4737100"/>
            <a:ext cx="2245142" cy="20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iebapic.baidu.com/forum/pic/item/488e8495a4c27d1e504795850cd5ad6edcc43844.jpg">
            <a:extLst>
              <a:ext uri="{FF2B5EF4-FFF2-40B4-BE49-F238E27FC236}">
                <a16:creationId xmlns:a16="http://schemas.microsoft.com/office/drawing/2014/main" id="{403C14E0-6617-4159-A25E-54966C7A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38364"/>
      </p:ext>
    </p:extLst>
  </p:cSld>
  <p:clrMapOvr>
    <a:masterClrMapping/>
  </p:clrMapOvr>
  <p:transition advTm="27064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AC80F99F-07B5-4436-832A-55406D989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判断真子图算法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1B3363DF-1B13-437A-97AC-6CD668329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955675"/>
          </a:xfrm>
        </p:spPr>
        <p:txBody>
          <a:bodyPr/>
          <a:lstStyle/>
          <a:p>
            <a:r>
              <a:rPr lang="zh-CN" altLang="en-US"/>
              <a:t>真子图（</a:t>
            </a:r>
            <a:r>
              <a:rPr lang="en-US" altLang="zh-CN"/>
              <a:t>proper subgraph </a:t>
            </a:r>
            <a:r>
              <a:rPr lang="zh-CN" altLang="en-US"/>
              <a:t>）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G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G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(V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</a:t>
            </a:r>
            <a:r>
              <a:rPr lang="en-US" altLang="zh-CN"/>
              <a:t>E)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E89B45-9625-4944-A6AE-CFD52E20E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37092"/>
              </p:ext>
            </p:extLst>
          </p:nvPr>
        </p:nvGraphicFramePr>
        <p:xfrm>
          <a:off x="660400" y="2109788"/>
          <a:ext cx="7731125" cy="4572000"/>
        </p:xfrm>
        <a:graphic>
          <a:graphicData uri="http://schemas.openxmlformats.org/drawingml/2006/table">
            <a:tbl>
              <a:tblPr/>
              <a:tblGrid>
                <a:gridCol w="773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6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def  ispropersubgraph(V,E,Vs,Es):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    tv=((Vs &lt;= V) and (Es &lt;= E)) and ((Vs &lt; V) or (Es &lt; 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kern="100" dirty="0">
                          <a:latin typeface="Times New Roman"/>
                          <a:ea typeface="宋体"/>
                        </a:rPr>
                        <a:t>    return tv</a:t>
                      </a:r>
                      <a:endParaRPr lang="zh-CN" alt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import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dmath.graph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 as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</a:t>
                      </a:r>
                      <a:endParaRPr lang="en-US" altLang="zh-CN" sz="20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V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E = {('b', 'c'), ('a', 'c'), ('a', 'b'), ('a', 'd'), ('a', 'e'), ('b', 'd'), ('c', 'd'), ('c', 'e'), ('b', 'e'),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     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Vs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Es = {('b', 'c'), ('a', 'c'), ('a', 'b'), ('a', 'd'), ('a', 'e'), ('b', 'd'), ('c', 'e'), ('b', 'e'), 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tv = </a:t>
                      </a: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gt.ispropersubgraph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(V, E, Vs, 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(Es)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34995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80FD1EF-ED59-462E-85A4-DEBC2DA09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796212" cy="533400"/>
          </a:xfrm>
        </p:spPr>
        <p:txBody>
          <a:bodyPr/>
          <a:lstStyle/>
          <a:p>
            <a:r>
              <a:rPr lang="zh-CN" altLang="en-US" sz="3600"/>
              <a:t>判断</a:t>
            </a:r>
            <a:r>
              <a:rPr lang="zh-CN" altLang="zh-CN" sz="3600"/>
              <a:t>生成子图</a:t>
            </a:r>
            <a:r>
              <a:rPr lang="zh-CN" altLang="en-US" sz="3600"/>
              <a:t>算法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D1CC1BE7-018F-45AC-9ACB-599008FEB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090613"/>
          </a:xfrm>
        </p:spPr>
        <p:txBody>
          <a:bodyPr/>
          <a:lstStyle/>
          <a:p>
            <a:r>
              <a:rPr lang="zh-CN" altLang="zh-CN" sz="2800"/>
              <a:t>生成子图</a:t>
            </a:r>
            <a:r>
              <a:rPr lang="zh-CN" altLang="en-US" sz="2800"/>
              <a:t>（</a:t>
            </a:r>
            <a:r>
              <a:rPr lang="en-US" altLang="zh-CN" sz="2800"/>
              <a:t> spanning subgraph 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en-US" altLang="zh-CN"/>
              <a:t>G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G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E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/>
              <a:t>=V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3325A0-2423-4013-A96F-34F392F0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3470"/>
              </p:ext>
            </p:extLst>
          </p:nvPr>
        </p:nvGraphicFramePr>
        <p:xfrm>
          <a:off x="546100" y="2060575"/>
          <a:ext cx="7731125" cy="3962400"/>
        </p:xfrm>
        <a:graphic>
          <a:graphicData uri="http://schemas.openxmlformats.org/drawingml/2006/table">
            <a:tbl>
              <a:tblPr/>
              <a:tblGrid>
                <a:gridCol w="773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1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def  isspanningsubgraph(V,E,Vs,Es):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tv=((Vs &lt;= V) and (Es &lt;= E)) and ((Vs == V) and (Es &lt;= 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altLang="zh-CN" sz="20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return tv</a:t>
                      </a:r>
                      <a:endParaRPr lang="zh-CN" altLang="zh-CN" sz="2000" b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</a:t>
                      </a:r>
                      <a:endParaRPr lang="en-US" altLang="zh-CN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= {('b', 'c'), ('a', 'c'), ('a', 'b'), ('a', 'd'), ('a', 'e'), ('b', 'd'),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('c', 'd'), ('c', 'e'), ('b', 'e'),('d',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 = {('a', 'd'), ('c', 'e'), ('b', 'e'), ('a', 'c'), ('b', 'd')}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tv =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gt.isspanningsubgraph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(V, E, Vs, 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gt.drawgraph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gt.drawgraph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(Es)</a:t>
                      </a:r>
                      <a:endParaRPr lang="zh-CN" sz="2000" b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93233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A0C6A8CF-162B-4D46-A6D9-3989E9A84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967662" cy="533400"/>
          </a:xfrm>
        </p:spPr>
        <p:txBody>
          <a:bodyPr/>
          <a:lstStyle/>
          <a:p>
            <a:r>
              <a:rPr lang="zh-CN" altLang="en-US" sz="3600"/>
              <a:t>判断</a:t>
            </a:r>
            <a:r>
              <a:rPr lang="zh-CN" altLang="zh-CN" sz="3600"/>
              <a:t>导出子图</a:t>
            </a:r>
            <a:r>
              <a:rPr lang="zh-CN" altLang="en-US" sz="3600"/>
              <a:t>算法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78F1E7A-1407-4783-A9C8-576DCA10C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063625"/>
          </a:xfrm>
        </p:spPr>
        <p:txBody>
          <a:bodyPr/>
          <a:lstStyle/>
          <a:p>
            <a:r>
              <a:rPr lang="zh-CN" altLang="zh-CN" sz="2800"/>
              <a:t>导出子图</a:t>
            </a:r>
            <a:r>
              <a:rPr lang="zh-CN" altLang="en-US" sz="2800"/>
              <a:t>（</a:t>
            </a:r>
            <a:r>
              <a:rPr lang="en-US" altLang="zh-CN" sz="2800"/>
              <a:t> induced subgraph 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en-US" altLang="zh-CN"/>
              <a:t>E</a:t>
            </a:r>
            <a:r>
              <a:rPr lang="en-US" altLang="zh-CN" baseline="-25000"/>
              <a:t>S</a:t>
            </a:r>
            <a:r>
              <a:rPr lang="en-US" altLang="zh-CN"/>
              <a:t>={(u, v)| u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E}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809575-04CA-430C-9B47-2CD726997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12018"/>
              </p:ext>
            </p:extLst>
          </p:nvPr>
        </p:nvGraphicFramePr>
        <p:xfrm>
          <a:off x="873125" y="1981200"/>
          <a:ext cx="7731125" cy="4876800"/>
        </p:xfrm>
        <a:graphic>
          <a:graphicData uri="http://schemas.openxmlformats.org/drawingml/2006/table">
            <a:tbl>
              <a:tblPr/>
              <a:tblGrid>
                <a:gridCol w="773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6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def 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isinducedsubgraph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V,E,Vs,Es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tv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=((Vs &lt;= V) and (Es &lt;= 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for 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tv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tv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and ((not((u in Vs) and (v in Vs))) or ((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 in Es))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return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tv</a:t>
                      </a:r>
                      <a:endParaRPr lang="zh-CN" altLang="zh-CN" sz="2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</a:t>
                      </a:r>
                      <a:endParaRPr lang="en-US" altLang="zh-CN" sz="2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 = {'a', 'c', 'b', 'd',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E = {('b', 'c'), ('a', 'c'), ('a', 'b'), ('a', 'd'), ('a', 'e'), ('b', 'd'), ('c', 'd'), ('c', 'e'), ('b', 'e'),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('d',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Vs = {'a', 'c', 'b', 'e'}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Es = {('b', 'c'), ('a', 'b'), ('a', 'c'), ('a', 'e'), ('c', 'e'), ('b', 'e')}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tv =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gt.isinducedsubgraph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(V, E, Vs, 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print(tv)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gt.drawgraph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(Es)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42163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470F006D-EC9C-4205-946C-ACF9CF2B7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判断</a:t>
            </a:r>
            <a:r>
              <a:rPr lang="zh-CN" altLang="zh-CN" sz="3600" dirty="0"/>
              <a:t>补图</a:t>
            </a:r>
            <a:r>
              <a:rPr lang="zh-CN" altLang="en-US" sz="3600" dirty="0"/>
              <a:t>和相对补图算法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39CCDCD8-9F3F-48D2-A365-10D0C28E5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3473450"/>
          </a:xfrm>
        </p:spPr>
        <p:txBody>
          <a:bodyPr/>
          <a:lstStyle/>
          <a:p>
            <a:r>
              <a:rPr lang="zh-CN" altLang="zh-CN" sz="2400" dirty="0"/>
              <a:t>补图</a:t>
            </a:r>
            <a:r>
              <a:rPr lang="zh-CN" altLang="en-US" sz="2400" dirty="0"/>
              <a:t>（</a:t>
            </a:r>
            <a:r>
              <a:rPr lang="en-US" altLang="zh-CN" sz="2400" dirty="0"/>
              <a:t>complementary graph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~</a:t>
            </a:r>
            <a:r>
              <a:rPr lang="en-US" altLang="zh-CN" sz="2400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</a:t>
            </a:r>
            <a:r>
              <a:rPr lang="en-US" altLang="zh-CN" sz="2400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K</a:t>
            </a:r>
            <a:r>
              <a:rPr lang="en-US" altLang="zh-CN" sz="2400" baseline="-25000" dirty="0" err="1"/>
              <a:t>n</a:t>
            </a:r>
            <a:r>
              <a:rPr lang="en-US" altLang="zh-CN" sz="2400" dirty="0" err="1">
                <a:sym typeface="Symbol" panose="05050102010706020507" pitchFamily="18" charset="2"/>
              </a:rPr>
              <a:t>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=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-E</a:t>
            </a:r>
            <a:r>
              <a:rPr lang="en-US" altLang="zh-CN" sz="2400" dirty="0" err="1">
                <a:sym typeface="Symbol" panose="05050102010706020507" pitchFamily="18" charset="2"/>
              </a:rPr>
              <a:t>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={u| (u, v)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}</a:t>
            </a:r>
          </a:p>
          <a:p>
            <a:r>
              <a:rPr lang="zh-CN" altLang="zh-CN" sz="2400" dirty="0"/>
              <a:t>相对补图</a:t>
            </a:r>
            <a:r>
              <a:rPr lang="zh-CN" altLang="en-US" sz="2400" dirty="0"/>
              <a:t>（</a:t>
            </a:r>
            <a:r>
              <a:rPr lang="en-US" altLang="zh-CN" sz="2400" dirty="0"/>
              <a:t>relative complement graph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=G-G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=E-E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={u| (u, v)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{v| (u, v)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</a:t>
            </a:r>
            <a:endParaRPr lang="zh-CN" altLang="zh-CN" sz="2400" dirty="0"/>
          </a:p>
          <a:p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 advTm="14371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5FEA22B-8C37-44DC-B918-B22D8D6A7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06EEE225-38BF-4E05-8B67-58745F029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endParaRPr lang="en-US" altLang="zh-CN"/>
          </a:p>
          <a:p>
            <a:r>
              <a:rPr lang="zh-CN" altLang="en-US"/>
              <a:t>基本结构</a:t>
            </a:r>
            <a:endParaRPr lang="en-US" altLang="zh-CN"/>
          </a:p>
          <a:p>
            <a:r>
              <a:rPr lang="zh-CN" altLang="en-US"/>
              <a:t>子图及算法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特殊图及算法</a:t>
            </a:r>
            <a:endParaRPr lang="en-US" altLang="zh-CN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 advTm="6772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337692E-19D5-4746-BDB7-5E8ED4D89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特殊图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3BF4F6D-1669-4DD3-8B98-092A28795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特殊类型图（</a:t>
            </a:r>
            <a:r>
              <a:rPr lang="en-US" altLang="zh-CN"/>
              <a:t>Special Types of Graphs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完全图（</a:t>
            </a:r>
            <a:r>
              <a:rPr lang="en-US" altLang="zh-CN"/>
              <a:t>Complete Graphs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圈图（</a:t>
            </a:r>
            <a:r>
              <a:rPr lang="en-US" altLang="zh-CN"/>
              <a:t>Cyclic Graphs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轮图（</a:t>
            </a:r>
            <a:r>
              <a:rPr lang="en-US" altLang="zh-CN"/>
              <a:t>Wheel Graphs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完全二部图（</a:t>
            </a:r>
            <a:r>
              <a:rPr lang="en-US" altLang="zh-CN"/>
              <a:t>Complete Bipartite Graphs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</a:t>
            </a:r>
            <a:r>
              <a:rPr lang="zh-CN" altLang="en-US"/>
              <a:t>立方体图（</a:t>
            </a:r>
            <a:r>
              <a:rPr lang="en-US" altLang="zh-CN"/>
              <a:t>n-Cube Graphs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0-1</a:t>
            </a:r>
            <a:r>
              <a:rPr lang="zh-CN" altLang="en-US"/>
              <a:t>序列图（</a:t>
            </a:r>
            <a:r>
              <a:rPr lang="en-US" altLang="zh-CN"/>
              <a:t>0-1Sequnce Graph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彼德森图（</a:t>
            </a:r>
            <a:r>
              <a:rPr lang="en-US" altLang="zh-CN"/>
              <a:t> Pertersen graph </a:t>
            </a:r>
            <a:r>
              <a:rPr lang="zh-CN" altLang="en-US"/>
              <a:t>）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ransition advTm="39057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7821BCD-A5A8-4780-94C0-33B7A5987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完全图</a:t>
            </a:r>
            <a:r>
              <a:rPr lang="zh-CN" altLang="en-US"/>
              <a:t>（</a:t>
            </a:r>
            <a:r>
              <a:rPr lang="en-US" altLang="zh-CN"/>
              <a:t>complete graph</a:t>
            </a:r>
            <a:r>
              <a:rPr lang="zh-CN" altLang="en-US"/>
              <a:t>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F2FCC10A-CC99-4AFC-A76C-0D00BE599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696325" cy="1276350"/>
          </a:xfrm>
        </p:spPr>
        <p:txBody>
          <a:bodyPr/>
          <a:lstStyle/>
          <a:p>
            <a:r>
              <a:rPr lang="zh-CN" altLang="zh-CN"/>
              <a:t>定义：设</a:t>
            </a:r>
            <a:r>
              <a:rPr lang="el-GR" altLang="zh-CN"/>
              <a:t>G= &lt;V, E&gt;</a:t>
            </a:r>
            <a:r>
              <a:rPr lang="zh-CN" altLang="zh-CN"/>
              <a:t>是</a:t>
            </a:r>
            <a:r>
              <a:rPr lang="en-US" altLang="zh-CN"/>
              <a:t> (n,m)</a:t>
            </a:r>
            <a:r>
              <a:rPr lang="zh-CN" altLang="zh-CN"/>
              <a:t>图，</a:t>
            </a:r>
            <a:r>
              <a:rPr lang="en-US" altLang="zh-CN"/>
              <a:t>n</a:t>
            </a:r>
            <a:r>
              <a:rPr lang="zh-CN" altLang="zh-CN"/>
              <a:t>≥</a:t>
            </a:r>
            <a:r>
              <a:rPr lang="en-US" altLang="zh-CN"/>
              <a:t>2</a:t>
            </a:r>
            <a:r>
              <a:rPr lang="zh-CN" altLang="zh-CN"/>
              <a:t>，若任何两个不同顶点间都恰有一条边，则称图</a:t>
            </a:r>
            <a:r>
              <a:rPr lang="en-US" altLang="zh-CN"/>
              <a:t>G</a:t>
            </a:r>
            <a:r>
              <a:rPr lang="zh-CN" altLang="zh-CN"/>
              <a:t>为完全图，记为</a:t>
            </a:r>
            <a:r>
              <a:rPr lang="en-US" altLang="zh-CN"/>
              <a:t>K</a:t>
            </a:r>
            <a:r>
              <a:rPr lang="en-US" altLang="zh-CN" baseline="-25000"/>
              <a:t> n</a:t>
            </a:r>
            <a:r>
              <a:rPr lang="en-US" altLang="zh-CN"/>
              <a:t> (G)</a:t>
            </a:r>
            <a:r>
              <a:rPr lang="zh-CN" altLang="zh-CN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</a:t>
            </a:r>
            <a:r>
              <a:rPr lang="en-US" altLang="zh-CN"/>
              <a:t>u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v(u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v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E)</a:t>
            </a:r>
            <a:endParaRPr lang="zh-CN" altLang="zh-CN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5EC9DB67-8058-4ACD-9FC0-F9E5A581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665413"/>
            <a:ext cx="8331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94509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6105080-F165-465E-ACA9-6DA9A8BCD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完全图</a:t>
            </a:r>
            <a:r>
              <a:rPr lang="zh-CN" altLang="en-US"/>
              <a:t>（续）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96FE5E2-1543-421E-9B2F-10A4C594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21761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完全图构建：</a:t>
            </a:r>
            <a:r>
              <a:rPr lang="en-US" altLang="zh-CN" dirty="0"/>
              <a:t>n</a:t>
            </a:r>
            <a:r>
              <a:rPr lang="zh-CN" altLang="en-US" dirty="0"/>
              <a:t>阶完全图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sz="2800" kern="100" baseline="-25000" dirty="0">
                <a:latin typeface="Times New Roman"/>
                <a:ea typeface="宋体"/>
                <a:cs typeface="Times New Roman"/>
              </a:rPr>
              <a:t> n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(G)</a:t>
            </a:r>
            <a:endParaRPr lang="zh-CN" altLang="zh-CN" sz="2800" kern="100" dirty="0">
              <a:latin typeface="Times New Roman"/>
              <a:ea typeface="宋体"/>
              <a:cs typeface="Times New Roman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FD884B-CDD5-45CC-A441-0059A0248DEE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2303463"/>
          <a:ext cx="7666037" cy="4022726"/>
        </p:xfrm>
        <a:graphic>
          <a:graphicData uri="http://schemas.openxmlformats.org/drawingml/2006/table">
            <a:tbl>
              <a:tblPr/>
              <a:tblGrid>
                <a:gridCol w="130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 2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{('a', 'b')}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 3</a:t>
                      </a: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'b', 'c'}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[('a', 'b'), ('b', 'c'), ('c', 'a')]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 4</a:t>
                      </a: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'b', 'c', 'd’}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E=[('a', 'b'), ('a', 'c'), ('a', 'd'), ('b', 'c'), ('b', 'd'), ('c', 'd')]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4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 5</a:t>
                      </a: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{'a', 'b', 'c', 'd', 'e'}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E=[('a', 'b'), ('a', 'c'), ('a', 'd'), ('a', 'e'), ('b', 'c'), ('b', 'd'), ('b', 'e'), ('c', 'd'), ('c', 'e'), ('d', 'e')]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4475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768EAF4-21D6-4F4A-9B50-AA13B0E17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圈图（</a:t>
            </a:r>
            <a:r>
              <a:rPr lang="en-US" altLang="zh-CN"/>
              <a:t>cycle graph</a:t>
            </a:r>
            <a:r>
              <a:rPr lang="zh-CN" altLang="en-US"/>
              <a:t>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0D4ABAA-14D9-41BB-B94E-575BBCEAE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713788" cy="1020763"/>
          </a:xfrm>
        </p:spPr>
        <p:txBody>
          <a:bodyPr/>
          <a:lstStyle/>
          <a:p>
            <a:r>
              <a:rPr lang="zh-CN" altLang="en-US"/>
              <a:t>定义：</a:t>
            </a:r>
            <a:r>
              <a:rPr lang="zh-CN" altLang="zh-CN"/>
              <a:t>设</a:t>
            </a:r>
            <a:r>
              <a:rPr lang="el-GR" altLang="zh-CN"/>
              <a:t>G= &lt;V, E&gt;</a:t>
            </a:r>
            <a:r>
              <a:rPr lang="zh-CN" altLang="zh-CN"/>
              <a:t>是</a:t>
            </a:r>
            <a:r>
              <a:rPr lang="zh-CN" altLang="en-US"/>
              <a:t>图，</a:t>
            </a:r>
            <a:r>
              <a:rPr lang="en-US" altLang="zh-CN"/>
              <a:t>n</a:t>
            </a:r>
            <a:r>
              <a:rPr lang="zh-CN" altLang="zh-CN"/>
              <a:t>个顶点恰形成一条圈的简单图，记为</a:t>
            </a:r>
            <a:r>
              <a:rPr lang="en-US" altLang="zh-CN"/>
              <a:t>C</a:t>
            </a:r>
            <a:r>
              <a:rPr lang="en-US" altLang="zh-CN" baseline="-25000"/>
              <a:t>n</a:t>
            </a:r>
            <a:r>
              <a:rPr lang="zh-CN" altLang="zh-CN"/>
              <a:t>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E={(v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)|v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i=0,…,n-1}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n-1</a:t>
            </a:r>
            <a:r>
              <a:rPr lang="en-US" altLang="zh-CN"/>
              <a:t>,v</a:t>
            </a:r>
            <a:r>
              <a:rPr lang="en-US" altLang="zh-CN" baseline="-25000"/>
              <a:t>0</a:t>
            </a:r>
            <a:r>
              <a:rPr lang="en-US" altLang="zh-CN"/>
              <a:t>)}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92F140AD-0683-45E7-A26D-C4B93330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309813"/>
            <a:ext cx="78105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1006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B0B0248-3B87-4544-BF6A-CD0C0FB71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圈（续）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2A85BEFF-E5F6-4483-BD52-511BBECE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2636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圈图构建：</a:t>
            </a:r>
            <a:r>
              <a:rPr lang="en-US" altLang="zh-CN" dirty="0"/>
              <a:t>n</a:t>
            </a:r>
            <a:r>
              <a:rPr lang="zh-CN" altLang="en-US" dirty="0"/>
              <a:t>阶圈图</a:t>
            </a:r>
            <a:r>
              <a:rPr lang="en-US" altLang="zh-CN" sz="2800" kern="100" dirty="0" err="1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sz="2800" kern="100" baseline="-25000" dirty="0" err="1">
                <a:latin typeface="Times New Roman"/>
                <a:ea typeface="宋体"/>
                <a:cs typeface="Times New Roman"/>
              </a:rPr>
              <a:t>n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(G)</a:t>
            </a:r>
            <a:endParaRPr lang="zh-CN" altLang="zh-CN" sz="2800" kern="100" dirty="0">
              <a:latin typeface="Times New Roman"/>
              <a:ea typeface="宋体"/>
              <a:cs typeface="Times New Roman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CB7173-7F0A-4687-A828-6251EE89E9F9}"/>
              </a:ext>
            </a:extLst>
          </p:cNvPr>
          <p:cNvGraphicFramePr>
            <a:graphicFrameLocks noGrp="1"/>
          </p:cNvGraphicFramePr>
          <p:nvPr/>
        </p:nvGraphicFramePr>
        <p:xfrm>
          <a:off x="690563" y="2398713"/>
          <a:ext cx="7613650" cy="2926080"/>
        </p:xfrm>
        <a:graphic>
          <a:graphicData uri="http://schemas.openxmlformats.org/drawingml/2006/table">
            <a:tbl>
              <a:tblPr/>
              <a:tblGrid>
                <a:gridCol w="108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'b', 'c'}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E={('b', 'c'), ('a', 'b'), ('c', 'a')}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'b', 'c', 'd'}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[('a', 'b'), ('b', 'c'), ('c', 'd'), ('d', 'a')]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{'a', 'b', 'c', 'd', 'e'}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E=[('a', 'b'), ('b', 'c'), ('c', 'd'), ('d', 'e'), ('e', 'a')]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V={'a', 'b', 'c', 'd', 'e', 'f'}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[('a', 'b'), ('b', 'c'), ('c', 'd'), ('d', 'e'), ('e', 'f'), ('f', 'a')]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2178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58E4E95-7447-48F9-986F-3C249B2CC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绘图程序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343042-D96B-4E42-B09F-F61DB9D39B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938213"/>
          <a:ext cx="8064500" cy="5710237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02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def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drawgraph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(E):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    G=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nx.Graph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(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G.add_edges_from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nx.draw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G,node_size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=200,node_color='r',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with_labels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True,font_color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='w')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</a:rPr>
                        <a:t>plt.show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    return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02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def drawdigraph(E):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    G=nx.DiGraph(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    G.add_edges_from(E)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    nx.draw(G,node_size=200,node_color='r',with_labels=True,font_color='w')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    plt.show()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1800" kern="100" dirty="0">
                          <a:latin typeface="Times New Roman"/>
                          <a:ea typeface="宋体"/>
                        </a:rPr>
                        <a:t>    return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1" name="图片 4">
            <a:extLst>
              <a:ext uri="{FF2B5EF4-FFF2-40B4-BE49-F238E27FC236}">
                <a16:creationId xmlns:a16="http://schemas.microsoft.com/office/drawing/2014/main" id="{18AB65AE-78CA-4944-9434-476A0C6E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386263"/>
            <a:ext cx="26527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图片 5">
            <a:extLst>
              <a:ext uri="{FF2B5EF4-FFF2-40B4-BE49-F238E27FC236}">
                <a16:creationId xmlns:a16="http://schemas.microsoft.com/office/drawing/2014/main" id="{CCFAC97C-6664-4F94-8F08-E875C6BD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4419600"/>
            <a:ext cx="286226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7064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F875299B-5C8D-4D90-9D2E-D01558140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轮图（</a:t>
            </a:r>
            <a:r>
              <a:rPr lang="en-US" altLang="zh-CN"/>
              <a:t>wheel graph</a:t>
            </a:r>
            <a:r>
              <a:rPr lang="zh-CN" altLang="en-US"/>
              <a:t>）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626BB55D-3AEE-46D4-9265-81563C403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670050"/>
          </a:xfrm>
        </p:spPr>
        <p:txBody>
          <a:bodyPr/>
          <a:lstStyle/>
          <a:p>
            <a:r>
              <a:rPr lang="zh-CN" altLang="en-US"/>
              <a:t>定义：</a:t>
            </a:r>
            <a:r>
              <a:rPr lang="zh-CN" altLang="zh-CN"/>
              <a:t>设</a:t>
            </a:r>
            <a:r>
              <a:rPr lang="el-GR" altLang="zh-CN"/>
              <a:t>G= &lt;V, E&gt;</a:t>
            </a:r>
            <a:r>
              <a:rPr lang="zh-CN" altLang="zh-CN"/>
              <a:t>是</a:t>
            </a:r>
            <a:r>
              <a:rPr lang="zh-CN" altLang="en-US"/>
              <a:t>图，</a:t>
            </a:r>
            <a:r>
              <a:rPr lang="en-US" altLang="zh-CN"/>
              <a:t>n-1</a:t>
            </a:r>
            <a:r>
              <a:rPr lang="zh-CN" altLang="zh-CN"/>
              <a:t>个顶点的</a:t>
            </a:r>
            <a:r>
              <a:rPr lang="zh-CN" altLang="en-US"/>
              <a:t>构成</a:t>
            </a:r>
            <a:r>
              <a:rPr lang="zh-CN" altLang="zh-CN"/>
              <a:t>圈图</a:t>
            </a:r>
            <a:r>
              <a:rPr lang="zh-CN" altLang="en-US"/>
              <a:t>，有另一个顶点与圈图上</a:t>
            </a:r>
            <a:r>
              <a:rPr lang="zh-CN" altLang="zh-CN"/>
              <a:t>的每个顶点邻接的简单图，记为</a:t>
            </a:r>
            <a:r>
              <a:rPr lang="en-US" altLang="zh-CN"/>
              <a:t>W</a:t>
            </a:r>
            <a:r>
              <a:rPr lang="en-US" altLang="zh-CN" baseline="-25000"/>
              <a:t>n</a:t>
            </a:r>
            <a:r>
              <a:rPr lang="zh-CN" altLang="zh-CN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E={(v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)|v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i=1,…,n-1}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n-1</a:t>
            </a:r>
            <a:r>
              <a:rPr lang="en-US" altLang="zh-CN"/>
              <a:t>,v</a:t>
            </a:r>
            <a:r>
              <a:rPr lang="en-US" altLang="zh-CN" baseline="-25000"/>
              <a:t>1</a:t>
            </a:r>
            <a:r>
              <a:rPr lang="en-US" altLang="zh-CN"/>
              <a:t>)}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0</a:t>
            </a:r>
            <a:r>
              <a:rPr lang="en-US" altLang="zh-CN"/>
              <a:t>,v</a:t>
            </a:r>
            <a:r>
              <a:rPr lang="en-US" altLang="zh-CN" baseline="-25000"/>
              <a:t>i</a:t>
            </a:r>
            <a:r>
              <a:rPr lang="en-US" altLang="zh-CN"/>
              <a:t>)| 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i=1,…,n-1}</a:t>
            </a:r>
            <a:endParaRPr lang="zh-CN" altLang="zh-CN"/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BDA8BD7A-B857-4AC0-90A7-BCFE6219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262188"/>
            <a:ext cx="79438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41668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7461A74-EDAC-4F40-A6FD-E7D93CC2B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轮图（续）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68037C5-48C1-45B7-B3BE-CDEF17DD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4255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轮图构建：</a:t>
            </a:r>
            <a:r>
              <a:rPr lang="en-US" altLang="zh-CN" dirty="0"/>
              <a:t>n</a:t>
            </a:r>
            <a:r>
              <a:rPr lang="zh-CN" altLang="en-US" dirty="0"/>
              <a:t>阶轮图</a:t>
            </a:r>
            <a:r>
              <a:rPr lang="en-US" altLang="zh-CN" sz="2800" kern="100" dirty="0" err="1">
                <a:latin typeface="Times New Roman"/>
                <a:ea typeface="宋体"/>
                <a:cs typeface="Times New Roman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宋体"/>
                <a:cs typeface="Times New Roman"/>
              </a:rPr>
              <a:t>n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(G)</a:t>
            </a:r>
            <a:endParaRPr lang="zh-CN" altLang="zh-CN" sz="2800" kern="100" dirty="0">
              <a:latin typeface="Times New Roman"/>
              <a:ea typeface="宋体"/>
              <a:cs typeface="Times New Roman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448C51-B755-472C-8C2A-56476C3EDA4D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1552575"/>
          <a:ext cx="8116888" cy="4037013"/>
        </p:xfrm>
        <a:graphic>
          <a:graphicData uri="http://schemas.openxmlformats.org/drawingml/2006/table">
            <a:tbl>
              <a:tblPr/>
              <a:tblGrid>
                <a:gridCol w="1151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(G)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V= {'d', 'c', 'b', 'a'}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E= {('a', 'b'), ('b', 'c'), ('c', 'd'), ('a', 'd'), ('a', 'c'), ('d', 'b')}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7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V= {'e', 'd', 'c', 'b', 'a'}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E= {('a', 'b'), ('a', 'e'), ('e', 'b'), ('b', 'c'), ('c', 'd'), ('a', 'd'), ('a', 'c'), ('d',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7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V= {'f', 'e', 'd', 'c', 'b', 'a'}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E= {('f', 'b'), ('a', 'b'), ('a', 'e'), ('b', 'c'), ('a', 'f'), ('c', 'd'), ('e', 'f'), ('a', 'd'), ('a', 'c'), ('d', 'e')}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(G)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V= {'d', 'c', 'e', 'g', 'a', 'b'}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E= {('f', 'g'), ('a', 'g'), ('a', 'b'), ('a', 'e'), ('b', 'c'), ('c', 'd'), ('e', 'f'), ('a', 'f'), ('a', 'd'), ('a', 'c'), ('d', 'e'), ('g', 'b')}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7227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8AB9B24-1E23-4ED0-9DAD-BE2A21B90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完全偶图（二部图）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B5A7413A-B22D-4097-A4A1-58628CC36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563688"/>
          </a:xfrm>
        </p:spPr>
        <p:txBody>
          <a:bodyPr/>
          <a:lstStyle/>
          <a:p>
            <a:r>
              <a:rPr lang="zh-CN" altLang="zh-CN" sz="2400"/>
              <a:t>定义：设</a:t>
            </a:r>
            <a:r>
              <a:rPr lang="en-US" altLang="zh-CN" sz="2400"/>
              <a:t>G=&lt;V,E&gt;</a:t>
            </a:r>
            <a:r>
              <a:rPr lang="zh-CN" altLang="zh-CN" sz="2400"/>
              <a:t>是简单图，</a:t>
            </a:r>
            <a:r>
              <a:rPr lang="en-US" altLang="zh-CN" sz="2400"/>
              <a:t>V=V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pitchFamily="18" charset="2"/>
              </a:rPr>
              <a:t></a:t>
            </a: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r>
              <a:rPr lang="zh-CN" altLang="zh-CN" sz="2400"/>
              <a:t>，</a:t>
            </a: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Symbol" panose="05050102010706020507" pitchFamily="18" charset="2"/>
              </a:rPr>
              <a:t></a:t>
            </a:r>
            <a:r>
              <a:rPr lang="en-US" altLang="zh-CN" sz="2400"/>
              <a:t> V</a:t>
            </a:r>
            <a:r>
              <a:rPr lang="en-US" altLang="zh-CN" sz="2400" baseline="-25000"/>
              <a:t>2</a:t>
            </a:r>
            <a:r>
              <a:rPr lang="en-US" altLang="zh-CN" sz="2400"/>
              <a:t>=</a:t>
            </a:r>
            <a:r>
              <a:rPr lang="en-US" altLang="zh-CN" sz="2400">
                <a:sym typeface="Symbol" panose="05050102010706020507" pitchFamily="18" charset="2"/>
              </a:rPr>
              <a:t></a:t>
            </a:r>
            <a:r>
              <a:rPr lang="zh-CN" altLang="zh-CN" sz="2400"/>
              <a:t>，若对于任意边</a:t>
            </a:r>
            <a:r>
              <a:rPr lang="en-US" altLang="zh-CN" sz="2400"/>
              <a:t>(u,v)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E</a:t>
            </a:r>
            <a:r>
              <a:rPr lang="zh-CN" altLang="zh-CN" sz="2400"/>
              <a:t>，则有</a:t>
            </a:r>
            <a:r>
              <a:rPr lang="en-US" altLang="zh-CN" sz="2400"/>
              <a:t>u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V</a:t>
            </a:r>
            <a:r>
              <a:rPr lang="en-US" altLang="zh-CN" sz="2400" baseline="-25000"/>
              <a:t>1</a:t>
            </a:r>
            <a:r>
              <a:rPr lang="zh-CN" altLang="zh-CN" sz="2400"/>
              <a:t>并且</a:t>
            </a:r>
            <a:r>
              <a:rPr lang="en-US" altLang="zh-CN" sz="2400"/>
              <a:t>v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V</a:t>
            </a:r>
            <a:r>
              <a:rPr lang="en-US" altLang="zh-CN" sz="2400" baseline="-25000"/>
              <a:t>2</a:t>
            </a:r>
            <a:r>
              <a:rPr lang="zh-CN" altLang="zh-CN" sz="2400"/>
              <a:t>，称</a:t>
            </a:r>
            <a:r>
              <a:rPr lang="en-US" altLang="zh-CN" sz="2400"/>
              <a:t>G</a:t>
            </a:r>
            <a:r>
              <a:rPr lang="zh-CN" altLang="zh-CN" sz="2400"/>
              <a:t>是偶图。</a:t>
            </a:r>
          </a:p>
          <a:p>
            <a:r>
              <a:rPr lang="zh-CN" altLang="zh-CN" sz="2400"/>
              <a:t>完全偶图</a:t>
            </a:r>
            <a:r>
              <a:rPr lang="en-US" altLang="zh-CN" sz="2400"/>
              <a:t>K</a:t>
            </a:r>
            <a:r>
              <a:rPr lang="en-US" altLang="zh-CN" sz="2400" baseline="-25000"/>
              <a:t>m,n</a:t>
            </a:r>
            <a:r>
              <a:rPr lang="zh-CN" altLang="zh-CN" sz="2400"/>
              <a:t>是顶点集合分为</a:t>
            </a:r>
            <a:r>
              <a:rPr lang="en-US" altLang="zh-CN" sz="2400"/>
              <a:t>m</a:t>
            </a:r>
            <a:r>
              <a:rPr lang="zh-CN" altLang="zh-CN" sz="2400"/>
              <a:t>个顶点和</a:t>
            </a:r>
            <a:r>
              <a:rPr lang="en-US" altLang="zh-CN" sz="2400"/>
              <a:t>n</a:t>
            </a:r>
            <a:r>
              <a:rPr lang="zh-CN" altLang="zh-CN" sz="2400"/>
              <a:t>个顶点，并且每个顶点与另一个顶点集合的所有顶点链接的偶图。</a:t>
            </a:r>
            <a:endParaRPr lang="zh-CN" altLang="en-US" sz="2400"/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747EC945-B20B-4F72-9FEE-BC6941610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679700"/>
            <a:ext cx="8448675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44397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0C7A98E-33E1-42D5-BB9F-BB83E5374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完全偶图（续）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D57FF60-EFF0-4935-B20D-11658EC4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5525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完全偶图构建：</a:t>
            </a:r>
            <a:r>
              <a:rPr lang="en-US" altLang="zh-CN" dirty="0"/>
              <a:t>m*n</a:t>
            </a:r>
            <a:r>
              <a:rPr lang="zh-CN" altLang="en-US" dirty="0"/>
              <a:t>阶完全偶图</a:t>
            </a:r>
            <a:r>
              <a:rPr lang="en-US" altLang="zh-CN" sz="2800" kern="100" dirty="0" err="1"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sz="2800" kern="100" baseline="-25000" dirty="0" err="1">
                <a:latin typeface="Times New Roman"/>
                <a:ea typeface="宋体"/>
                <a:cs typeface="Times New Roman"/>
              </a:rPr>
              <a:t>m,n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(G)</a:t>
            </a:r>
            <a:endParaRPr lang="zh-CN" altLang="zh-CN" sz="2800" kern="100" dirty="0">
              <a:latin typeface="Times New Roman"/>
              <a:ea typeface="宋体"/>
              <a:cs typeface="Times New Roman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6BA0DD-91CE-4679-BF48-A9C6CB7A35A7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728788"/>
          <a:ext cx="7915275" cy="3657600"/>
        </p:xfrm>
        <a:graphic>
          <a:graphicData uri="http://schemas.openxmlformats.org/drawingml/2006/table">
            <a:tbl>
              <a:tblPr/>
              <a:tblGrid>
                <a:gridCol w="11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2,3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{'u0', 'v2', 'v1', 'u1', 'v0'}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{('u1', 'v0'), ('u1', 'v1'), ('u1', 'v2'), ('u0', 'v2'), ('u0', 'v1'), ('u0', 'v0')}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3,3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{'u1', 'v1', 'v2', 'u0', 'v0', 'u2'}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{('u2', 'v1'), ('u1', 'v0'), ('u1', 'v1'), ('u2', 'v2'), ('u1', 'v2'), ('u0', 'v2'), ('u0', 'v1'), ('u2', 'v0'), ('u0', 'v0')}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3,4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{'u1', 'v1', 'v2', 'v3', 'u0', 'v0', 'u2'}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{('u2', 'v1'), ('u1', 'v0'), ('u1', 'v1'), ('u2', 'v2'), ('u1', 'v2'), ('u1', 'v3'), ('u0', 'v2'), ('u0', 'v1'), ('u2', 'v0'), ('u2', 'v3'), ('u0', 'v3'), ('u0', 'v0')}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7699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761D140-163A-4050-B527-3F8500DF1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立方体图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8621D09-4547-4F26-94F8-3E8A320DF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2014538"/>
          </a:xfrm>
        </p:spPr>
        <p:txBody>
          <a:bodyPr/>
          <a:lstStyle/>
          <a:p>
            <a:r>
              <a:rPr lang="en-US" altLang="zh-CN" sz="2400"/>
              <a:t>n</a:t>
            </a:r>
            <a:r>
              <a:rPr lang="zh-CN" altLang="en-US" sz="2400"/>
              <a:t>立方体图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n-Cubes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  V  (k=0,1,…,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400" baseline="30000"/>
              <a:t> m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二进制表示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位二进制位不同，则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(i,j)</a:t>
            </a:r>
            <a:r>
              <a:rPr lang="en-US" altLang="zh-CN" sz="2400">
                <a:sym typeface="Symbol" panose="05050102010706020507" pitchFamily="18" charset="2"/>
              </a:rPr>
              <a:t> </a:t>
            </a:r>
            <a:r>
              <a:rPr lang="en-US" altLang="zh-CN" sz="2400"/>
              <a:t>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446206B5-3693-406C-A651-E292B3C8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3238500"/>
            <a:ext cx="73533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10395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06429EB-D1FC-40CE-9F1D-64D77C56E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立方体图（续）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CB86745E-6849-4462-B4C1-11931CA5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6065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立方图构建：</a:t>
            </a:r>
            <a:r>
              <a:rPr lang="en-US" altLang="zh-CN" dirty="0"/>
              <a:t>n</a:t>
            </a:r>
            <a:r>
              <a:rPr lang="zh-CN" altLang="en-US" dirty="0"/>
              <a:t>立方图</a:t>
            </a:r>
            <a:r>
              <a:rPr lang="en-US" altLang="zh-CN" sz="2400" kern="100" dirty="0">
                <a:latin typeface="Times New Roman"/>
                <a:ea typeface="宋体"/>
                <a:cs typeface="Times New Roman"/>
              </a:rPr>
              <a:t>Cu</a:t>
            </a:r>
            <a:r>
              <a:rPr lang="en-US" altLang="zh-CN" sz="2400" kern="100" baseline="-25000" dirty="0">
                <a:latin typeface="Times New Roman"/>
                <a:ea typeface="宋体"/>
                <a:cs typeface="Times New Roman"/>
              </a:rPr>
              <a:t>m</a:t>
            </a:r>
            <a:r>
              <a:rPr lang="en-US" altLang="zh-CN" sz="2400" kern="100" dirty="0">
                <a:latin typeface="Times New Roman"/>
                <a:ea typeface="宋体"/>
                <a:cs typeface="Times New Roman"/>
              </a:rPr>
              <a:t>(G)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9FEFEF-CD7D-4EE4-9C33-085AD83A50AE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744663"/>
          <a:ext cx="7915275" cy="3657600"/>
        </p:xfrm>
        <a:graphic>
          <a:graphicData uri="http://schemas.openxmlformats.org/drawingml/2006/table">
            <a:tbl>
              <a:tblPr/>
              <a:tblGrid>
                <a:gridCol w="11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latin typeface="Times New Roman"/>
                          <a:ea typeface="宋体"/>
                          <a:cs typeface="Times New Roman"/>
                        </a:rPr>
                        <a:t>Cu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E={(0,1),(1,0)}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>
                          <a:latin typeface="Times New Roman"/>
                          <a:ea typeface="宋体"/>
                          <a:cs typeface="Times New Roman"/>
                        </a:rPr>
                        <a:t>Cu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{0,1,2,3}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E={(0, 1), (0, 2), (1, 0), (1, 3), (2, 0), (2, 3), (3, 1), (3, 2)}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baseline="0">
                          <a:latin typeface="Times New Roman"/>
                          <a:ea typeface="宋体"/>
                          <a:cs typeface="Times New Roman"/>
                        </a:rPr>
                        <a:t>Cu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{0,1,2,3,4,5,6,7}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{(0, 1), (0, 2), (0, 4), (1, 0), (1, 3), (1, 5), (2, 0), (2, 3), (2, 6), (3, 1), (3, 2), (3, 7), (4, 0), (4, 5), (4, 6), (5, 1), (5, 4), (5, 7), (6, 2), (6, 4), (6, 7), (7, 3), (7, 5), (7, 6)}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4961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90A454F-9651-46F8-A655-739322777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序列图（格雷码）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058A471E-D35E-4E96-9B84-B2E01E60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925513"/>
            <a:ext cx="3017837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矩形 5">
            <a:extLst>
              <a:ext uri="{FF2B5EF4-FFF2-40B4-BE49-F238E27FC236}">
                <a16:creationId xmlns:a16="http://schemas.microsoft.com/office/drawing/2014/main" id="{42AA359B-A1BB-41F1-8F79-1E6AD249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912813"/>
            <a:ext cx="154305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0001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0011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0111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1111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1110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1100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1001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0010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:0101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:1011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:0110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:1101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:1010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:0100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:1000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内容占位符 6">
            <a:extLst>
              <a:ext uri="{FF2B5EF4-FFF2-40B4-BE49-F238E27FC236}">
                <a16:creationId xmlns:a16="http://schemas.microsoft.com/office/drawing/2014/main" id="{5852E5B0-AB7C-4B6B-A5D1-10A9461FF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946150"/>
            <a:ext cx="3814763" cy="57165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设图</a:t>
            </a:r>
            <a:r>
              <a:rPr lang="en-US" altLang="zh-CN" dirty="0"/>
              <a:t>G=&lt;V,E&gt;</a:t>
            </a:r>
          </a:p>
          <a:p>
            <a:pPr>
              <a:defRPr/>
            </a:pPr>
            <a:r>
              <a:rPr lang="en-US" altLang="zh-CN" dirty="0"/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dirty="0"/>
              <a:t>用</a:t>
            </a:r>
            <a:r>
              <a:rPr lang="en-US" altLang="zh-CN" dirty="0"/>
              <a:t>4</a:t>
            </a:r>
            <a:r>
              <a:rPr lang="zh-CN" altLang="en-US" dirty="0"/>
              <a:t>位二进制数表示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dirty="0"/>
              <a:t>的前</a:t>
            </a:r>
            <a:r>
              <a:rPr lang="en-US" altLang="zh-CN" dirty="0"/>
              <a:t>3</a:t>
            </a:r>
            <a:r>
              <a:rPr lang="zh-CN" altLang="en-US" dirty="0"/>
              <a:t>位二进制数表示顶点</a:t>
            </a:r>
            <a:r>
              <a:rPr lang="en-US" altLang="zh-CN" dirty="0"/>
              <a:t>u</a:t>
            </a:r>
            <a:r>
              <a:rPr lang="zh-CN" altLang="en-US" dirty="0"/>
              <a:t>，后</a:t>
            </a:r>
            <a:r>
              <a:rPr lang="en-US" altLang="zh-CN" dirty="0"/>
              <a:t>3</a:t>
            </a:r>
            <a:r>
              <a:rPr lang="zh-CN" altLang="en-US" dirty="0"/>
              <a:t>位二进制数表示顶点</a:t>
            </a:r>
            <a:r>
              <a:rPr lang="en-US" altLang="zh-CN" dirty="0"/>
              <a:t>v</a:t>
            </a:r>
            <a:r>
              <a:rPr lang="zh-CN" altLang="en-US" dirty="0"/>
              <a:t>，则有边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</a:t>
            </a:r>
            <a:r>
              <a:rPr lang="en-US" altLang="zh-CN" sz="2800" dirty="0"/>
              <a:t>E</a:t>
            </a:r>
          </a:p>
          <a:p>
            <a:pPr>
              <a:defRPr/>
            </a:pPr>
            <a:r>
              <a:rPr lang="en-US" altLang="zh-CN" sz="2800" dirty="0"/>
              <a:t>0-1</a:t>
            </a:r>
            <a:r>
              <a:rPr lang="zh-CN" altLang="en-US" sz="2800" dirty="0"/>
              <a:t>序列图记为</a:t>
            </a:r>
            <a:r>
              <a:rPr lang="en-US" altLang="zh-CN" sz="2800" kern="100" dirty="0">
                <a:latin typeface="Times New Roman"/>
                <a:ea typeface="宋体"/>
                <a:cs typeface="Times New Roman"/>
              </a:rPr>
              <a:t>S</a:t>
            </a:r>
            <a:r>
              <a:rPr lang="en-US" altLang="zh-CN" sz="2800" kern="100" baseline="-25000" dirty="0">
                <a:latin typeface="Times New Roman"/>
                <a:ea typeface="宋体"/>
                <a:cs typeface="Times New Roman"/>
              </a:rPr>
              <a:t>n</a:t>
            </a:r>
            <a:r>
              <a:rPr lang="zh-CN" altLang="en-US" sz="2800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advTm="83122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7558053-C4BC-407F-BDD1-A8DD16B7E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序列图（续）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52C8D8E1-6F06-430B-9E63-D8D3198B1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633538"/>
          </a:xfrm>
        </p:spPr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序列图构建：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9E80F3-7DE1-44AE-831A-E08FA66DE51B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636713"/>
          <a:ext cx="7915275" cy="3292475"/>
        </p:xfrm>
        <a:graphic>
          <a:graphicData uri="http://schemas.openxmlformats.org/drawingml/2006/table">
            <a:tbl>
              <a:tblPr/>
              <a:tblGrid>
                <a:gridCol w="11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E={(0, 0), (0, 1), (1, 0), (1, 1)}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{0,1,2,3}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E={(0, 0), (0, 1), (1, 2), (1, 3), (2, 0), (2, 1), (3, 2), (3, 3)}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3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{0,1,2,3,4,5,6,7}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{(0, 0), (0, 1), (1, 2), (1, 3), (2, 4), (2, 5), (3, 6), (3, 7), (4, 0), (4, 1), (5, 2), (5, 3), (6, 4), (6, 5), (7, 6), (7, 7)}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1840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6A4F47DE-919E-48C4-BB21-27426007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彼德森图（</a:t>
            </a:r>
            <a:r>
              <a:rPr lang="en-US" altLang="zh-CN" sz="3600"/>
              <a:t>Petersen graph</a:t>
            </a:r>
            <a:r>
              <a:rPr lang="zh-CN" altLang="en-US" sz="3600"/>
              <a:t>）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C0802F3-A6C7-4320-89F5-86F83FA76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488" y="977900"/>
            <a:ext cx="4281744" cy="584200"/>
          </a:xfrm>
        </p:spPr>
        <p:txBody>
          <a:bodyPr/>
          <a:lstStyle/>
          <a:p>
            <a:r>
              <a:rPr lang="zh-CN" altLang="en-US" dirty="0"/>
              <a:t>彼德森图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zh-CN" altLang="en-US" sz="2000" dirty="0"/>
              <a:t>是一个由</a:t>
            </a:r>
            <a:r>
              <a:rPr lang="en-US" altLang="zh-CN" sz="2000" dirty="0"/>
              <a:t>10</a:t>
            </a:r>
            <a:r>
              <a:rPr lang="zh-CN" altLang="en-US" sz="2000" dirty="0"/>
              <a:t>个顶点和</a:t>
            </a:r>
            <a:r>
              <a:rPr lang="en-US" altLang="zh-CN" sz="2000" dirty="0"/>
              <a:t>15</a:t>
            </a:r>
            <a:r>
              <a:rPr lang="zh-CN" altLang="en-US" sz="2000" dirty="0"/>
              <a:t>条边构成的连通简单图，它一般画作五边形中包含有五角星的造型</a:t>
            </a:r>
            <a:endParaRPr lang="en-US" altLang="zh-CN" sz="2000" dirty="0"/>
          </a:p>
          <a:p>
            <a:r>
              <a:rPr lang="en-US" altLang="zh-CN" sz="2000" dirty="0"/>
              <a:t>Petersen</a:t>
            </a:r>
            <a:r>
              <a:rPr lang="zh-CN" altLang="en-US" sz="2000" dirty="0"/>
              <a:t>图的同构多种多样，总共</a:t>
            </a:r>
            <a:r>
              <a:rPr lang="en-US" altLang="zh-CN" sz="2000" dirty="0"/>
              <a:t>120</a:t>
            </a:r>
            <a:r>
              <a:rPr lang="zh-CN" altLang="en-US" sz="2000" dirty="0"/>
              <a:t>多种样态，然而它不是可平面的，因而没有一种使得边与边没有交点</a:t>
            </a:r>
            <a:endParaRPr lang="en-US" altLang="zh-CN" sz="2000" dirty="0"/>
          </a:p>
          <a:p>
            <a:r>
              <a:rPr lang="zh-CN" altLang="en-US" sz="2000" dirty="0"/>
              <a:t>由于</a:t>
            </a:r>
            <a:r>
              <a:rPr lang="en-US" altLang="zh-CN" sz="2000" dirty="0"/>
              <a:t>Petersen</a:t>
            </a:r>
            <a:r>
              <a:rPr lang="zh-CN" altLang="en-US" sz="2000" dirty="0"/>
              <a:t>图的有趣性质，它常常被用于证明中的例子或反例。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95AB3DDD-0C74-4A01-84DE-DE6009D8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952500"/>
            <a:ext cx="356711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FB097A-FF9D-4C23-9403-96850D81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55722"/>
              </p:ext>
            </p:extLst>
          </p:nvPr>
        </p:nvGraphicFramePr>
        <p:xfrm>
          <a:off x="703519" y="4913947"/>
          <a:ext cx="8099425" cy="1097280"/>
        </p:xfrm>
        <a:graphic>
          <a:graphicData uri="http://schemas.openxmlformats.org/drawingml/2006/table">
            <a:tbl>
              <a:tblPr/>
              <a:tblGrid>
                <a:gridCol w="80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V= {'a', 'b', 'c', 'd', 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e','f','g','h','i','j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E= {('a', 'b'), ('b', 'c'), ('c', 'd'), ('d', 'e'), ('e', 'a'), ('a', 'f'), ('b', 'g'), ('c', 'h'), ('d', 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'), ('e', 'j'),('f', 'h'), ('g', 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'), ('h', 'j'), ('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', 'f'), ('j', 'g')}</a:t>
                      </a:r>
                      <a:endParaRPr lang="zh-CN" alt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9177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5ABB506-DE3C-478B-9334-B3D6D655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完全图集合构建算法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B7BC9F96-3EB3-4C91-B3D1-6ECC4A3A7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990600"/>
          </a:xfrm>
        </p:spPr>
        <p:txBody>
          <a:bodyPr/>
          <a:lstStyle/>
          <a:p>
            <a:r>
              <a:rPr lang="zh-CN" altLang="en-US"/>
              <a:t>完全图</a:t>
            </a:r>
            <a:endParaRPr lang="en-US" altLang="zh-CN"/>
          </a:p>
          <a:p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u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v(u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v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(u, v)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E)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76DC05-B29E-402C-AA07-161BD3D8409E}"/>
              </a:ext>
            </a:extLst>
          </p:cNvPr>
          <p:cNvGraphicFramePr>
            <a:graphicFrameLocks noGrp="1"/>
          </p:cNvGraphicFramePr>
          <p:nvPr/>
        </p:nvGraphicFramePr>
        <p:xfrm>
          <a:off x="528638" y="2149475"/>
          <a:ext cx="3462337" cy="2978150"/>
        </p:xfrm>
        <a:graphic>
          <a:graphicData uri="http://schemas.openxmlformats.org/drawingml/2006/table">
            <a:tbl>
              <a:tblPr/>
              <a:tblGrid>
                <a:gridCol w="346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8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completegraphset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for j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E=E | {(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i,j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FE1A49-3689-4FDB-99E8-621F3C6FA82E}"/>
              </a:ext>
            </a:extLst>
          </p:cNvPr>
          <p:cNvGraphicFramePr>
            <a:graphicFrameLocks noGrp="1"/>
          </p:cNvGraphicFramePr>
          <p:nvPr/>
        </p:nvGraphicFramePr>
        <p:xfrm>
          <a:off x="4479925" y="2066925"/>
          <a:ext cx="3973513" cy="2926080"/>
        </p:xfrm>
        <a:graphic>
          <a:graphicData uri="http://schemas.openxmlformats.org/drawingml/2006/table">
            <a:tbl>
              <a:tblPr/>
              <a:tblGrid>
                <a:gridCol w="397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completegraphsetfunc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V.add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for j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E.add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i,j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100061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41D0C2A2-0FC8-4F32-AFC9-12B16DAC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55F4B0C4-36FF-43CB-A83D-C92D67628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定义（无序偶）：设</a:t>
            </a:r>
            <a:r>
              <a:rPr lang="en-US" altLang="zh-CN" dirty="0"/>
              <a:t>V</a:t>
            </a:r>
            <a:r>
              <a:rPr lang="zh-CN" altLang="zh-CN" dirty="0"/>
              <a:t>是一个非空集合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zh-CN" altLang="zh-CN" dirty="0"/>
              <a:t>并且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zh-CN" altLang="zh-CN" dirty="0"/>
              <a:t>，称</a:t>
            </a:r>
            <a:r>
              <a:rPr lang="en-US" altLang="zh-CN" dirty="0"/>
              <a:t>    (x , y)</a:t>
            </a:r>
            <a:r>
              <a:rPr lang="zh-CN" altLang="zh-CN" dirty="0"/>
              <a:t>是无序偶。</a:t>
            </a:r>
          </a:p>
          <a:p>
            <a:r>
              <a:rPr lang="zh-CN" altLang="zh-CN" dirty="0"/>
              <a:t>定义（有序偶）：设</a:t>
            </a:r>
            <a:r>
              <a:rPr lang="en-US" altLang="zh-CN" dirty="0"/>
              <a:t>V</a:t>
            </a:r>
            <a:r>
              <a:rPr lang="zh-CN" altLang="zh-CN" dirty="0"/>
              <a:t>是一个非空集合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zh-CN" altLang="zh-CN" dirty="0"/>
              <a:t>并且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zh-CN" altLang="zh-CN" dirty="0"/>
              <a:t>，称</a:t>
            </a:r>
            <a:r>
              <a:rPr lang="en-US" altLang="zh-CN" dirty="0"/>
              <a:t>   &lt;x , y&gt;</a:t>
            </a:r>
            <a:r>
              <a:rPr lang="zh-CN" altLang="zh-CN" dirty="0"/>
              <a:t>是有序偶。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图是顶点集合以及连接这些顶点的边所组成的离散结构</a:t>
            </a:r>
            <a:endParaRPr lang="en-US" altLang="zh-CN" dirty="0"/>
          </a:p>
          <a:p>
            <a:r>
              <a:rPr lang="zh-CN" altLang="zh-CN" dirty="0"/>
              <a:t>图有无向图和有向图两种形式。</a:t>
            </a:r>
            <a:endParaRPr lang="en-US" altLang="zh-CN" dirty="0"/>
          </a:p>
          <a:p>
            <a:pPr lvl="1"/>
            <a:r>
              <a:rPr lang="zh-CN" altLang="zh-CN" dirty="0"/>
              <a:t>无向图由无序偶构成的</a:t>
            </a:r>
            <a:r>
              <a:rPr lang="zh-CN" altLang="en-US" dirty="0"/>
              <a:t>边</a:t>
            </a:r>
            <a:r>
              <a:rPr lang="zh-CN" altLang="zh-CN" dirty="0"/>
              <a:t>集合</a:t>
            </a:r>
            <a:endParaRPr lang="en-US" altLang="zh-CN" dirty="0"/>
          </a:p>
          <a:p>
            <a:pPr lvl="1"/>
            <a:r>
              <a:rPr lang="zh-CN" altLang="zh-CN" dirty="0"/>
              <a:t>有向图由有序偶构成的</a:t>
            </a:r>
            <a:r>
              <a:rPr lang="zh-CN" altLang="en-US" dirty="0"/>
              <a:t>边</a:t>
            </a:r>
            <a:r>
              <a:rPr lang="zh-CN" altLang="zh-CN" dirty="0"/>
              <a:t>集合。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python</a:t>
            </a:r>
            <a:r>
              <a:rPr lang="zh-CN" altLang="en-US" dirty="0">
                <a:solidFill>
                  <a:schemeClr val="accent2"/>
                </a:solidFill>
              </a:rPr>
              <a:t>用集合或列表表示集合与图</a:t>
            </a:r>
          </a:p>
        </p:txBody>
      </p:sp>
    </p:spTree>
  </p:cSld>
  <p:clrMapOvr>
    <a:masterClrMapping/>
  </p:clrMapOvr>
  <p:transition advTm="79193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871FCA7-8400-4BEF-AAA1-7FEE63261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完全图及绘制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D44D6E-94F5-42CF-8A3F-5ED3B9741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8906"/>
              </p:ext>
            </p:extLst>
          </p:nvPr>
        </p:nvGraphicFramePr>
        <p:xfrm>
          <a:off x="825500" y="893763"/>
          <a:ext cx="7639050" cy="3368675"/>
        </p:xfrm>
        <a:graphic>
          <a:graphicData uri="http://schemas.openxmlformats.org/drawingml/2006/table">
            <a:tbl>
              <a:tblPr/>
              <a:tblGrid>
                <a:gridCol w="763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dmath.graph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as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gt</a:t>
                      </a: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n=20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time_start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time.time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[V, E] =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gt.completegraphset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time_end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time.time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print("time {}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seconds".format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time_end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time_start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gt.drawgraph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(E)</a:t>
                      </a: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time 0.001993894577026367 seconds</a:t>
                      </a: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0FFD3-1611-4525-8283-52CC8639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4564063"/>
            <a:ext cx="8589963" cy="1400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计算时间统计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初始时间：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time.time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</a:t>
            </a:r>
          </a:p>
          <a:p>
            <a:pPr lvl="1">
              <a:defRPr/>
            </a:pPr>
            <a:r>
              <a:rPr lang="zh-CN" altLang="en-US" kern="100" dirty="0">
                <a:latin typeface="Times New Roman"/>
                <a:ea typeface="宋体"/>
                <a:cs typeface="Times New Roman"/>
              </a:rPr>
              <a:t>结束时间：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time.time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46538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8412703-7478-427E-A34E-9FBEA34E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完全图集合构建算法统计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C270F72-EDFE-4FA7-B722-649F6ED3B0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405813" cy="2058988"/>
          </a:xfrm>
        </p:spPr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完全图（</a:t>
            </a:r>
            <a:r>
              <a:rPr lang="en-US" altLang="zh-CN"/>
              <a:t>set,list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，统计生成完全图的边集合及时间</a:t>
            </a:r>
            <a:endParaRPr lang="en-US" altLang="zh-CN"/>
          </a:p>
          <a:p>
            <a:r>
              <a:rPr lang="zh-CN" altLang="en-US"/>
              <a:t>边集合存入文件</a:t>
            </a:r>
            <a:endParaRPr lang="en-US" altLang="zh-CN"/>
          </a:p>
          <a:p>
            <a:pPr lvl="1"/>
            <a:r>
              <a:rPr lang="en-US" altLang="zh-CN"/>
              <a:t>completegraph.txt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6FC94C-0DF7-4D00-875C-B033764D0108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3236913"/>
          <a:ext cx="3721101" cy="3111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12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顶点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/>
                        <a:t>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/>
                        <a:t>45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/>
                        <a:t>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4950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0, 0, 260015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0, 5, 202298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44850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0, 34, 863995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79800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0, 136, 522808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124750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0, 348, 308922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179700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0, 799, 725741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137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244650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0, 1564, 495484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319600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0, 2589, 139090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EB5FC6-62B5-4790-B172-821BFCCE4B81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3222625"/>
          <a:ext cx="3721100" cy="1866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40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顶点数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0, 0, 462000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0, 1, 698000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15996000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0, 8, 251000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22085300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0, 12, 154000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799A2C8-80AC-4AC8-9BDD-F7EDE13DDDD3}"/>
              </a:ext>
            </a:extLst>
          </p:cNvPr>
          <p:cNvSpPr txBox="1">
            <a:spLocks/>
          </p:cNvSpPr>
          <p:nvPr/>
        </p:nvSpPr>
        <p:spPr bwMode="auto">
          <a:xfrm>
            <a:off x="4530725" y="2068513"/>
            <a:ext cx="26209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b="1" kern="0">
                <a:latin typeface="+mn-lt"/>
                <a:ea typeface="+mn-ea"/>
              </a:rPr>
              <a:t>E=E | {(i,j)}</a:t>
            </a:r>
            <a:endParaRPr lang="zh-CN" altLang="en-US" sz="2400" b="1" kern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b="1" kern="0">
                <a:latin typeface="+mn-lt"/>
                <a:ea typeface="+mn-ea"/>
              </a:rPr>
              <a:t>E.add((i,j))</a:t>
            </a:r>
            <a:endParaRPr lang="en-US" altLang="zh-CN" sz="24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advTm="1127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5E0F1F2-3AD4-4B76-95D9-C072B853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完全图列表构建算法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3663DC2E-0291-42D4-9CDA-0DB95F545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806F182-F748-430E-9444-D2C48580AC28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1568450"/>
          <a:ext cx="3524250" cy="3003550"/>
        </p:xfrm>
        <a:graphic>
          <a:graphicData uri="http://schemas.openxmlformats.org/drawingml/2006/table">
            <a:tbl>
              <a:tblPr/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completegraphlist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for j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E=E + [[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i,j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[V,E]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B8E9B6-60A9-42A6-A1CF-0B431C95995E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558925"/>
          <a:ext cx="3852863" cy="3003550"/>
        </p:xfrm>
        <a:graphic>
          <a:graphicData uri="http://schemas.openxmlformats.org/drawingml/2006/table">
            <a:tbl>
              <a:tblPr/>
              <a:tblGrid>
                <a:gridCol w="3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completegraphlistfunc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V.add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for j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E.append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i,j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30863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82CBFC0-C7CD-4E16-9BB0-8CB3A6EBE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完全图列表构建算法统计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96C981-A8AF-4F2D-9E01-D97BFD86AC59}"/>
              </a:ext>
            </a:extLst>
          </p:cNvPr>
          <p:cNvGraphicFramePr>
            <a:graphicFrameLocks noGrp="1"/>
          </p:cNvGraphicFramePr>
          <p:nvPr/>
        </p:nvGraphicFramePr>
        <p:xfrm>
          <a:off x="795338" y="1079500"/>
          <a:ext cx="3721101" cy="3733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顶点数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249500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0, 0, 431000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2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359400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0, 0, 628000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37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489300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0, 1, 78000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639200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0, 1, 459000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0, 2, 352000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1438800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0, 3, 999000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2248500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0, 7, 345000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0, 16, 113000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8997000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0, 52, 842000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15996000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0, 116, 979000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24995000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0, 227, 615000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962080-CCFF-4855-B382-25161A81568F}"/>
              </a:ext>
            </a:extLst>
          </p:cNvPr>
          <p:cNvGraphicFramePr>
            <a:graphicFrameLocks noGrp="1"/>
          </p:cNvGraphicFramePr>
          <p:nvPr/>
        </p:nvGraphicFramePr>
        <p:xfrm>
          <a:off x="4813300" y="1141413"/>
          <a:ext cx="3721100" cy="2178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顶点数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3998000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0, 0, 612000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8997000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0, 1, 291000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15996000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0, 2, 326000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24995000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0, 3, 829000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120989000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0, 19, 399000</a:t>
                      </a:r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64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20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250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7908C470-D87A-4208-88AC-32995725E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圈图构建算法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1FB1EA2C-63A5-4049-8F2A-CBB94EA31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136650"/>
          </a:xfrm>
        </p:spPr>
        <p:txBody>
          <a:bodyPr/>
          <a:lstStyle/>
          <a:p>
            <a:r>
              <a:rPr lang="zh-CN" altLang="en-US"/>
              <a:t>圈图</a:t>
            </a:r>
            <a:endParaRPr lang="en-US" altLang="zh-CN"/>
          </a:p>
          <a:p>
            <a:r>
              <a:rPr lang="en-US" altLang="zh-CN"/>
              <a:t>E={(v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)|v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i=0,…,n-1}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n-1</a:t>
            </a:r>
            <a:r>
              <a:rPr lang="en-US" altLang="zh-CN"/>
              <a:t>,v</a:t>
            </a:r>
            <a:r>
              <a:rPr lang="en-US" altLang="zh-CN" baseline="-25000"/>
              <a:t>0</a:t>
            </a:r>
            <a:r>
              <a:rPr lang="en-US" altLang="zh-CN"/>
              <a:t>)}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0204A1-1F02-416E-85BA-C956CFADE71F}"/>
              </a:ext>
            </a:extLst>
          </p:cNvPr>
          <p:cNvGraphicFramePr>
            <a:graphicFrameLocks noGrp="1"/>
          </p:cNvGraphicFramePr>
          <p:nvPr/>
        </p:nvGraphicFramePr>
        <p:xfrm>
          <a:off x="528638" y="2112963"/>
          <a:ext cx="3789362" cy="2926080"/>
        </p:xfrm>
        <a:graphic>
          <a:graphicData uri="http://schemas.openxmlformats.org/drawingml/2006/table">
            <a:tbl>
              <a:tblPr/>
              <a:tblGrid>
                <a:gridCol w="378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cyclicgraphset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V={0}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k in range(1,n):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{k}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E=E | {(k-1,k)}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E=E | {(n-1,0)}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DFABA4-2A29-4C7A-9CD8-557C1CC9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74663"/>
              </p:ext>
            </p:extLst>
          </p:nvPr>
        </p:nvGraphicFramePr>
        <p:xfrm>
          <a:off x="4991100" y="2084388"/>
          <a:ext cx="3789363" cy="2926080"/>
        </p:xfrm>
        <a:graphic>
          <a:graphicData uri="http://schemas.openxmlformats.org/drawingml/2006/table">
            <a:tbl>
              <a:tblPr/>
              <a:tblGrid>
                <a:gridCol w="378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def cyclicgraphlist(n):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V={0}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E=[]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for k in range(1,n):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V=V | {k}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E=E + [[k-1,k]]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E=E +[[n-1,0]]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return (V,E)</a:t>
                      </a:r>
                      <a:endParaRPr lang="zh-CN" sz="24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7199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4E0DE8A-3999-4350-9B9B-9B1147F9D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轮图构建算法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B31322EB-5B13-4509-BA1C-B7443BEBF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389063"/>
          </a:xfrm>
        </p:spPr>
        <p:txBody>
          <a:bodyPr/>
          <a:lstStyle/>
          <a:p>
            <a:r>
              <a:rPr lang="zh-CN" altLang="en-US"/>
              <a:t>轮图</a:t>
            </a:r>
            <a:endParaRPr lang="en-US" altLang="zh-CN"/>
          </a:p>
          <a:p>
            <a:r>
              <a:rPr lang="en-US" altLang="zh-CN"/>
              <a:t>E={(v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)|v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i=1,…,n-1}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n-1</a:t>
            </a:r>
            <a:r>
              <a:rPr lang="en-US" altLang="zh-CN"/>
              <a:t>,v</a:t>
            </a:r>
            <a:r>
              <a:rPr lang="en-US" altLang="zh-CN" baseline="-25000"/>
              <a:t>1</a:t>
            </a:r>
            <a:r>
              <a:rPr lang="en-US" altLang="zh-CN"/>
              <a:t>)}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{(v</a:t>
            </a:r>
            <a:r>
              <a:rPr lang="en-US" altLang="zh-CN" baseline="-25000"/>
              <a:t>0</a:t>
            </a:r>
            <a:r>
              <a:rPr lang="en-US" altLang="zh-CN"/>
              <a:t>,v</a:t>
            </a:r>
            <a:r>
              <a:rPr lang="en-US" altLang="zh-CN" baseline="-25000"/>
              <a:t>i</a:t>
            </a:r>
            <a:r>
              <a:rPr lang="en-US" altLang="zh-CN"/>
              <a:t>)| v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i=1,…,n-1}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309B46-3ACA-4540-92F4-6F0D235F0E37}"/>
              </a:ext>
            </a:extLst>
          </p:cNvPr>
          <p:cNvGraphicFramePr>
            <a:graphicFrameLocks noGrp="1"/>
          </p:cNvGraphicFramePr>
          <p:nvPr/>
        </p:nvGraphicFramePr>
        <p:xfrm>
          <a:off x="528638" y="2347913"/>
          <a:ext cx="3463925" cy="3292475"/>
        </p:xfrm>
        <a:graphic>
          <a:graphicData uri="http://schemas.openxmlformats.org/drawingml/2006/table">
            <a:tbl>
              <a:tblPr/>
              <a:tblGrid>
                <a:gridCol w="346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2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wheelggraphset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V={0,1}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k in range(1,n):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{k}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E=E | {(0,k)}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E=E | {(k-1,k)}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E=E | {(n-1,1)}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D51047-1112-4D83-8159-C4AA01497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30040"/>
              </p:ext>
            </p:extLst>
          </p:nvPr>
        </p:nvGraphicFramePr>
        <p:xfrm>
          <a:off x="4664075" y="2174875"/>
          <a:ext cx="4035425" cy="3657600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def wheelggraphlist(n):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V={0,1}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E=[]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k in range(1,n):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{k}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E=E + [[k-1,k]]+[[0,k]]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E = E + [[n - 1, 1]]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e=[0,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E.remove(e)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4953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DCFEEC1-9425-4237-99B5-7D61E97D2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立方体图构建算法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263CA1-0CA1-44B0-8C09-5C26E0FE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26096"/>
              </p:ext>
            </p:extLst>
          </p:nvPr>
        </p:nvGraphicFramePr>
        <p:xfrm>
          <a:off x="1305878" y="1049706"/>
          <a:ext cx="3151822" cy="5181600"/>
        </p:xfrm>
        <a:graphic>
          <a:graphicData uri="http://schemas.openxmlformats.org/drawingml/2006/table">
            <a:tbl>
              <a:tblPr/>
              <a:tblGrid>
                <a:gridCol w="315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ncubegraphset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(m):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n=2**m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for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u=1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k=0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while(k &lt; m):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if(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&amp; u == 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j=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| u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else: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j=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- u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E=E | {(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i,j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u=u*2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k=k+1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37123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F8F2DE0-DA1F-4E19-8224-A0839789D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序列图构建算法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484FCC-379F-4F2D-BA72-B2554D3D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95055"/>
              </p:ext>
            </p:extLst>
          </p:nvPr>
        </p:nvGraphicFramePr>
        <p:xfrm>
          <a:off x="2309178" y="1070000"/>
          <a:ext cx="3177222" cy="3352800"/>
        </p:xfrm>
        <a:graphic>
          <a:graphicData uri="http://schemas.openxmlformats.org/drawingml/2006/table">
            <a:tbl>
              <a:tblPr/>
              <a:tblGrid>
                <a:gridCol w="317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def sequence01graphset(m):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V=set({})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n=2**m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V=V | {i}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j=(2*i)%n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E=E | {(i,j)}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j=(2*i + 1)%n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E=E | {(i,j)}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Times New Roman"/>
                          <a:ea typeface="宋体"/>
                          <a:cs typeface="Times New Roman"/>
                        </a:rPr>
                        <a:t>    return (V,E)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1685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B43086D-FA45-46D1-AD0F-EE04067CF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二部图构建算法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03402A8D-84BD-4112-9D4A-3F9D08A8E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11175"/>
          </a:xfrm>
        </p:spPr>
        <p:txBody>
          <a:bodyPr/>
          <a:lstStyle/>
          <a:p>
            <a:r>
              <a:rPr lang="zh-CN" altLang="zh-CN" sz="2400"/>
              <a:t>完全偶图</a:t>
            </a:r>
            <a:r>
              <a:rPr lang="en-US" altLang="zh-CN" sz="2400"/>
              <a:t>K</a:t>
            </a:r>
            <a:r>
              <a:rPr lang="en-US" altLang="zh-CN" sz="2400" baseline="-25000"/>
              <a:t>m,n</a:t>
            </a: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01A784-95AD-4DFA-87BA-7E8EEBC9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20342"/>
              </p:ext>
            </p:extLst>
          </p:nvPr>
        </p:nvGraphicFramePr>
        <p:xfrm>
          <a:off x="2441258" y="1457325"/>
          <a:ext cx="3913822" cy="5120640"/>
        </p:xfrm>
        <a:graphic>
          <a:graphicData uri="http://schemas.openxmlformats.org/drawingml/2006/table">
            <a:tbl>
              <a:tblPr/>
              <a:tblGrid>
                <a:gridCol w="391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completebigraphset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m,n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Vx=set(range(m))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Vy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=set(range(n))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V0=set({})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V1=set({})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for u in Vx: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for v in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Vy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x='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x'+str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(u)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y='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y'+str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V0=V0|{x}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V1=V1|{y}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       E=E | {(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x,y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return [V0,V1,E]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5960743"/>
      </p:ext>
    </p:extLst>
  </p:cSld>
  <p:clrMapOvr>
    <a:masterClrMapping/>
  </p:clrMapOvr>
  <p:transition advTm="5738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10997B7F-88E0-4140-9D2C-2B02AC2B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DD1EFA1F-9E83-4852-A995-1FE22DAC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19163"/>
            <a:ext cx="8589963" cy="5716587"/>
          </a:xfrm>
        </p:spPr>
        <p:txBody>
          <a:bodyPr/>
          <a:lstStyle/>
          <a:p>
            <a:r>
              <a:rPr lang="zh-CN" altLang="en-US" dirty="0"/>
              <a:t>离散数学（尹宝林等编著）第三版</a:t>
            </a:r>
            <a:endParaRPr lang="en-US" altLang="zh-CN" dirty="0"/>
          </a:p>
          <a:p>
            <a:r>
              <a:rPr lang="zh-CN" altLang="en-US" dirty="0"/>
              <a:t>第九章课后习题</a:t>
            </a:r>
            <a:endParaRPr lang="en-US" altLang="zh-CN" dirty="0"/>
          </a:p>
          <a:p>
            <a:pPr lvl="1"/>
            <a:r>
              <a:rPr lang="zh-CN" altLang="en-US" dirty="0"/>
              <a:t>必做：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/>
              <a:t>9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46DBB20-4356-4543-B5E4-73693F538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无向图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A84690CB-1431-480B-9B7C-DDC75EBE2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408113"/>
          </a:xfrm>
        </p:spPr>
        <p:txBody>
          <a:bodyPr/>
          <a:lstStyle/>
          <a:p>
            <a:r>
              <a:rPr lang="zh-CN" altLang="en-US" dirty="0"/>
              <a:t>定义：</a:t>
            </a:r>
            <a:r>
              <a:rPr lang="zh-CN" altLang="zh-CN" dirty="0"/>
              <a:t>设</a:t>
            </a:r>
            <a:r>
              <a:rPr lang="en-US" altLang="zh-CN" dirty="0"/>
              <a:t>V</a:t>
            </a:r>
            <a:r>
              <a:rPr lang="zh-CN" altLang="zh-CN" dirty="0"/>
              <a:t>是一个非空顶点集合，</a:t>
            </a:r>
            <a:r>
              <a:rPr lang="en-US" altLang="zh-CN" dirty="0"/>
              <a:t>E</a:t>
            </a:r>
            <a:r>
              <a:rPr lang="zh-CN" altLang="zh-CN" dirty="0"/>
              <a:t>是无向边集合，</a:t>
            </a:r>
            <a:r>
              <a:rPr lang="zh-CN" altLang="en-US" dirty="0"/>
              <a:t>则称</a:t>
            </a:r>
            <a:r>
              <a:rPr lang="zh-CN" altLang="zh-CN" dirty="0"/>
              <a:t>有序偶</a:t>
            </a:r>
            <a:r>
              <a:rPr lang="en-US" altLang="zh-CN" dirty="0"/>
              <a:t>&lt;V, E&gt;</a:t>
            </a:r>
            <a:r>
              <a:rPr lang="zh-CN" altLang="en-US" dirty="0"/>
              <a:t>为</a:t>
            </a:r>
            <a:r>
              <a:rPr lang="zh-CN" altLang="zh-CN" dirty="0"/>
              <a:t>无向图</a:t>
            </a:r>
            <a:r>
              <a:rPr lang="zh-CN" altLang="en-US" dirty="0"/>
              <a:t>，</a:t>
            </a:r>
            <a:r>
              <a:rPr lang="zh-CN" altLang="zh-CN" dirty="0"/>
              <a:t>记为</a:t>
            </a:r>
            <a:r>
              <a:rPr lang="en-US" altLang="zh-CN" dirty="0"/>
              <a:t>G= &lt;V, E&gt;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E={(x, y)|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/>
              <a:t>}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8BA651F5-A0E7-4367-BAA4-6C598F86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3770313"/>
            <a:ext cx="5214938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92D6BB-0957-4FC2-9C64-352ACE1F1864}"/>
              </a:ext>
            </a:extLst>
          </p:cNvPr>
          <p:cNvGraphicFramePr>
            <a:graphicFrameLocks noGrp="1"/>
          </p:cNvGraphicFramePr>
          <p:nvPr/>
        </p:nvGraphicFramePr>
        <p:xfrm>
          <a:off x="555625" y="2671763"/>
          <a:ext cx="7891463" cy="1098550"/>
        </p:xfrm>
        <a:graphic>
          <a:graphicData uri="http://schemas.openxmlformats.org/drawingml/2006/table">
            <a:tbl>
              <a:tblPr/>
              <a:tblGrid>
                <a:gridCol w="789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8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V= {'a', 'b', 'c', 'd', 'e', 'f', 'g'}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E= [('a', 'b'), ('a', 'f'), ('b', 'c'), ('b', 'e'), ('b', 'f'), ('c', 'd'), ('c', 'e'), ('c', 'f'), ('f', 'e')]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DFAC4F-EFFE-462D-97E9-12C7887598FF}"/>
              </a:ext>
            </a:extLst>
          </p:cNvPr>
          <p:cNvSpPr txBox="1">
            <a:spLocks/>
          </p:cNvSpPr>
          <p:nvPr/>
        </p:nvSpPr>
        <p:spPr bwMode="auto">
          <a:xfrm>
            <a:off x="317500" y="4275138"/>
            <a:ext cx="320357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chemeClr val="accent2"/>
                </a:solidFill>
              </a:rPr>
              <a:t>如何构建无向图？</a:t>
            </a:r>
          </a:p>
        </p:txBody>
      </p:sp>
    </p:spTree>
  </p:cSld>
  <p:clrMapOvr>
    <a:masterClrMapping/>
  </p:clrMapOvr>
  <p:transition advTm="92441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1">
            <a:extLst>
              <a:ext uri="{FF2B5EF4-FFF2-40B4-BE49-F238E27FC236}">
                <a16:creationId xmlns:a16="http://schemas.microsoft.com/office/drawing/2014/main" id="{BEFB9A4A-3C9C-4E4D-9ABC-26CE4DD3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WordArt 4">
            <a:extLst>
              <a:ext uri="{FF2B5EF4-FFF2-40B4-BE49-F238E27FC236}">
                <a16:creationId xmlns:a16="http://schemas.microsoft.com/office/drawing/2014/main" id="{AD9A5E43-6031-4258-9088-0A6CD6EE86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E0602D8-468D-4DB9-8A04-AE9959740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无向图（实例）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D338668-B92B-4D77-BE98-613E94899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408113"/>
          </a:xfrm>
        </p:spPr>
        <p:txBody>
          <a:bodyPr/>
          <a:lstStyle/>
          <a:p>
            <a:r>
              <a:rPr lang="zh-CN" altLang="en-US"/>
              <a:t>随机生成图</a:t>
            </a:r>
            <a:endParaRPr lang="en-US" altLang="zh-CN"/>
          </a:p>
          <a:p>
            <a:pPr lvl="1"/>
            <a:r>
              <a:rPr lang="en-US" altLang="zh-CN"/>
              <a:t>m</a:t>
            </a:r>
            <a:r>
              <a:rPr lang="zh-CN" altLang="en-US"/>
              <a:t>顶点</a:t>
            </a:r>
            <a:endParaRPr lang="en-US" altLang="zh-CN"/>
          </a:p>
          <a:p>
            <a:pPr lvl="1"/>
            <a:r>
              <a:rPr lang="en-US" altLang="zh-CN"/>
              <a:t>n</a:t>
            </a:r>
            <a:r>
              <a:rPr lang="zh-CN" altLang="en-US"/>
              <a:t>边</a:t>
            </a:r>
            <a:endParaRPr lang="en-US" altLang="zh-CN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214C257B-87BF-4F26-BA03-14E6C02BF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477605"/>
              </p:ext>
            </p:extLst>
          </p:nvPr>
        </p:nvGraphicFramePr>
        <p:xfrm>
          <a:off x="668020" y="2309114"/>
          <a:ext cx="7667625" cy="4084638"/>
        </p:xfrm>
        <a:graphic>
          <a:graphicData uri="http://schemas.openxmlformats.org/drawingml/2006/table">
            <a:tbl>
              <a:tblPr/>
              <a:tblGrid>
                <a:gridCol w="391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6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def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Cartesianproduct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 X,Y):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XY=set({})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for x in X: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for y in Y: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XY.add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return  XY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def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creategraph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m,n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):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global V,XY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V=range(m)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XY=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Cartesianproduct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 V,V)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random.sample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(XY, n)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return [V,E]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import dmath.graph as gt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m=10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n=20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[V,E]=gt.creategraph(m,n)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print(V)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print(E)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altLang="zh-CN" sz="2000" kern="100" dirty="0">
                          <a:latin typeface="Times New Roman"/>
                          <a:ea typeface="宋体"/>
                        </a:rPr>
                        <a:t>gt.drawgraph(E)</a:t>
                      </a:r>
                      <a:endParaRPr lang="zh-CN" alt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{0, 1, 2, 3, 4, 5, 6, 7, 8, 9}</a:t>
                      </a:r>
                    </a:p>
                    <a:p>
                      <a:r>
                        <a:rPr lang="en-US" altLang="zh-CN" sz="2000" b="1" dirty="0"/>
                        <a:t>{(3, 4), (4, 3), (9, 2), (9, 5), (8, 3), (0, 5), (2, 5), (2, 8), (4, 2), (3, 0), (5, 0), (3, 9), (4, 8), (5, 3), (5, 9), (8, 2), (8, 8), (2, 4), (1, 2), (2, 1), (2, 7), (4, 1), (3, 5), (5, 2), (9, 0), (3, 8), (8, 4), (9, 3), (9, 6), (0, 3), (0, 9), (1, 4), (2, 9), (7, 2), (6, 9)}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87251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B205584-1449-4029-A5BD-3CB314A69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有向图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6A8D5C7-3777-473F-958F-4199C46DC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543050"/>
          </a:xfrm>
        </p:spPr>
        <p:txBody>
          <a:bodyPr/>
          <a:lstStyle/>
          <a:p>
            <a:r>
              <a:rPr lang="zh-CN" altLang="zh-CN"/>
              <a:t>定义：设</a:t>
            </a:r>
            <a:r>
              <a:rPr lang="en-US" altLang="zh-CN"/>
              <a:t>V</a:t>
            </a:r>
            <a:r>
              <a:rPr lang="zh-CN" altLang="zh-CN"/>
              <a:t>是一个非空顶点集合，</a:t>
            </a:r>
            <a:r>
              <a:rPr lang="en-US" altLang="zh-CN"/>
              <a:t>E</a:t>
            </a:r>
            <a:r>
              <a:rPr lang="zh-CN" altLang="zh-CN"/>
              <a:t>是有向边集合，</a:t>
            </a:r>
            <a:r>
              <a:rPr lang="zh-CN" altLang="en-US"/>
              <a:t>则称</a:t>
            </a:r>
            <a:r>
              <a:rPr lang="zh-CN" altLang="zh-CN"/>
              <a:t>有序偶</a:t>
            </a:r>
            <a:r>
              <a:rPr lang="en-US" altLang="zh-CN"/>
              <a:t>&lt;V, E&gt;</a:t>
            </a:r>
            <a:r>
              <a:rPr lang="zh-CN" altLang="en-US"/>
              <a:t>为有</a:t>
            </a:r>
            <a:r>
              <a:rPr lang="zh-CN" altLang="zh-CN"/>
              <a:t>向图</a:t>
            </a:r>
            <a:r>
              <a:rPr lang="zh-CN" altLang="en-US"/>
              <a:t>，</a:t>
            </a:r>
            <a:r>
              <a:rPr lang="zh-CN" altLang="zh-CN"/>
              <a:t>记为</a:t>
            </a:r>
            <a:r>
              <a:rPr lang="en-US" altLang="zh-CN"/>
              <a:t>G= &lt;V, E&gt;</a:t>
            </a:r>
            <a:r>
              <a:rPr lang="zh-CN" altLang="zh-CN"/>
              <a:t>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E={&lt;x, y&gt;|x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5FC0F3E2-ABF3-4012-952C-D2652E5D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938588"/>
            <a:ext cx="45751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2D2C8B-104B-4073-96DB-93E0D1AF2516}"/>
              </a:ext>
            </a:extLst>
          </p:cNvPr>
          <p:cNvGraphicFramePr>
            <a:graphicFrameLocks noGrp="1"/>
          </p:cNvGraphicFramePr>
          <p:nvPr/>
        </p:nvGraphicFramePr>
        <p:xfrm>
          <a:off x="555625" y="2665413"/>
          <a:ext cx="7891463" cy="1097280"/>
        </p:xfrm>
        <a:graphic>
          <a:graphicData uri="http://schemas.openxmlformats.org/drawingml/2006/table">
            <a:tbl>
              <a:tblPr/>
              <a:tblGrid>
                <a:gridCol w="789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V= {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a', 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b', 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c', 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d', 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 'f'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E= [('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a','a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a','b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a','c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a','e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b','d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c','c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c','b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'),('d', 'c'), ('d', 'e'), ('e', 'e'), ('e', 'a'), ('e', 'd’)]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DDA837B-FEEF-4AEE-BF52-EF299F0B7793}"/>
              </a:ext>
            </a:extLst>
          </p:cNvPr>
          <p:cNvSpPr txBox="1">
            <a:spLocks/>
          </p:cNvSpPr>
          <p:nvPr/>
        </p:nvSpPr>
        <p:spPr bwMode="auto">
          <a:xfrm>
            <a:off x="334963" y="4243388"/>
            <a:ext cx="320357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chemeClr val="accent2"/>
                </a:solidFill>
              </a:rPr>
              <a:t>如何构建有向图？</a:t>
            </a:r>
          </a:p>
        </p:txBody>
      </p:sp>
    </p:spTree>
  </p:cSld>
  <p:clrMapOvr>
    <a:masterClrMapping/>
  </p:clrMapOvr>
  <p:transition advTm="98472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FFBBBE9-553D-41C7-9223-F63F01F12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权图的构建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157F93-A4F3-457F-9E04-1D0EC10A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20743"/>
              </p:ext>
            </p:extLst>
          </p:nvPr>
        </p:nvGraphicFramePr>
        <p:xfrm>
          <a:off x="874713" y="881063"/>
          <a:ext cx="7446962" cy="5868986"/>
        </p:xfrm>
        <a:graphic>
          <a:graphicData uri="http://schemas.openxmlformats.org/drawingml/2006/table">
            <a:tbl>
              <a:tblPr/>
              <a:tblGrid>
                <a:gridCol w="412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9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def 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Cartesianproductweight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 X,Y):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XY=set({})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for x in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for y in Y: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    weight=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random.randint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(1, 100)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XY.add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x,y,weight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return  XY</a:t>
                      </a:r>
                      <a:endParaRPr lang="zh-CN" altLang="zh-CN" sz="2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m=10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n=20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[V,E]=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gt.creategraph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#print(V)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#print(E)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gt.drawgraph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Vw,Ew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gt.weightedgraph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(V,E,100)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Ew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zh-CN" sz="2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weightedgraph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(V0,E0,W0):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V=V0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E=set({})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for 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 in E0: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w=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random.randint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(1, W0)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 E=E|{(</a:t>
                      </a:r>
                      <a:r>
                        <a:rPr lang="en-US" altLang="zh-CN" sz="200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w,u,v</a:t>
                      </a: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return [V,E]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39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{(63, 7, 4), (56, 0, 7), (98, 5, 7), (10, 4, 0), (27, 2, 7), (64, 3, 6), (85, 4, 3), (51, 0, 4), (15, 4, 1), (34, 1, 2), (17, 3, 4), (4, 9, 6), (55, 3, 2), (50, 3, 5), (46, 7, 0), (37, 2, 1), (50, 1, 4), (65, 0, 8), (24, 4, 7), (25, 7, 9), (22, 5, 3), (63, 2, 3), (64, 2, 0), (88, 8, 0), (99, 7, 5), (6, 5, 0), (87, 7, 2), (46, 7, 8), (74, 6, 3), (28, 0, 5), (80, 6, 9), (100, 9, 7), (60, 8, 7), (46, 0, 2)}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7224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|2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7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"/>
</p:tagLst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21012</TotalTime>
  <Words>7919</Words>
  <Application>Microsoft Office PowerPoint</Application>
  <PresentationFormat>全屏显示(4:3)</PresentationFormat>
  <Paragraphs>707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华文仿宋</vt:lpstr>
      <vt:lpstr>华文行楷</vt:lpstr>
      <vt:lpstr>华文中宋</vt:lpstr>
      <vt:lpstr>宋体</vt:lpstr>
      <vt:lpstr>Symbol</vt:lpstr>
      <vt:lpstr>Times New Roman</vt:lpstr>
      <vt:lpstr>Wingdings</vt:lpstr>
      <vt:lpstr>Grid</vt:lpstr>
      <vt:lpstr>位图图像</vt:lpstr>
      <vt:lpstr>图的基本概念</vt:lpstr>
      <vt:lpstr>主要内容</vt:lpstr>
      <vt:lpstr>什么是图？</vt:lpstr>
      <vt:lpstr>绘图程序</vt:lpstr>
      <vt:lpstr>基本概念</vt:lpstr>
      <vt:lpstr>无向图</vt:lpstr>
      <vt:lpstr>无向图（实例）</vt:lpstr>
      <vt:lpstr>有向图</vt:lpstr>
      <vt:lpstr>权图的构建</vt:lpstr>
      <vt:lpstr>图判断</vt:lpstr>
      <vt:lpstr>图判断（续）</vt:lpstr>
      <vt:lpstr>图判断（续）</vt:lpstr>
      <vt:lpstr>图判断（续）</vt:lpstr>
      <vt:lpstr>图的扩展—超图（hypergraph）</vt:lpstr>
      <vt:lpstr>主要内容</vt:lpstr>
      <vt:lpstr>基本结构</vt:lpstr>
      <vt:lpstr>邻接、关联及相邻关系</vt:lpstr>
      <vt:lpstr>图的度</vt:lpstr>
      <vt:lpstr>握手定理</vt:lpstr>
      <vt:lpstr>同构</vt:lpstr>
      <vt:lpstr>同构（续）</vt:lpstr>
      <vt:lpstr>主要内容</vt:lpstr>
      <vt:lpstr>子图</vt:lpstr>
      <vt:lpstr>真子图</vt:lpstr>
      <vt:lpstr>生成子图</vt:lpstr>
      <vt:lpstr>导出子图</vt:lpstr>
      <vt:lpstr>补图</vt:lpstr>
      <vt:lpstr>相对补图</vt:lpstr>
      <vt:lpstr>判断子图算法（subgraph）</vt:lpstr>
      <vt:lpstr>判断真子图算法</vt:lpstr>
      <vt:lpstr>判断生成子图算法</vt:lpstr>
      <vt:lpstr>判断导出子图算法</vt:lpstr>
      <vt:lpstr>判断补图和相对补图算法</vt:lpstr>
      <vt:lpstr>主要内容</vt:lpstr>
      <vt:lpstr>特殊图</vt:lpstr>
      <vt:lpstr>完全图（complete graph）</vt:lpstr>
      <vt:lpstr>完全图（续）</vt:lpstr>
      <vt:lpstr>圈图（cycle graph）</vt:lpstr>
      <vt:lpstr>圈（续）</vt:lpstr>
      <vt:lpstr>轮图（wheel graph）</vt:lpstr>
      <vt:lpstr>轮图（续）</vt:lpstr>
      <vt:lpstr>完全偶图（二部图）</vt:lpstr>
      <vt:lpstr>完全偶图（续）</vt:lpstr>
      <vt:lpstr>n立方体图</vt:lpstr>
      <vt:lpstr>n立方体图（续）</vt:lpstr>
      <vt:lpstr>0-1序列图（格雷码）</vt:lpstr>
      <vt:lpstr>0-1序列图（续）</vt:lpstr>
      <vt:lpstr>彼德森图（Petersen graph）</vt:lpstr>
      <vt:lpstr>完全图集合构建算法</vt:lpstr>
      <vt:lpstr>完全图及绘制</vt:lpstr>
      <vt:lpstr>完全图集合构建算法统计</vt:lpstr>
      <vt:lpstr>完全图列表构建算法</vt:lpstr>
      <vt:lpstr>完全图列表构建算法统计</vt:lpstr>
      <vt:lpstr>圈图构建算法</vt:lpstr>
      <vt:lpstr>轮图构建算法</vt:lpstr>
      <vt:lpstr>n立方体图构建算法</vt:lpstr>
      <vt:lpstr>0-1序列图构建算法</vt:lpstr>
      <vt:lpstr>二部图构建算法</vt:lpstr>
      <vt:lpstr>作业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ZhaoQY</cp:lastModifiedBy>
  <cp:revision>2299</cp:revision>
  <dcterms:created xsi:type="dcterms:W3CDTF">2004-03-10T10:42:25Z</dcterms:created>
  <dcterms:modified xsi:type="dcterms:W3CDTF">2022-09-10T06:43:44Z</dcterms:modified>
</cp:coreProperties>
</file>