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9" r:id="rId2"/>
    <p:sldId id="386" r:id="rId3"/>
    <p:sldId id="385" r:id="rId4"/>
    <p:sldId id="387" r:id="rId5"/>
    <p:sldId id="418" r:id="rId6"/>
    <p:sldId id="1251" r:id="rId7"/>
    <p:sldId id="1253" r:id="rId8"/>
    <p:sldId id="1254" r:id="rId9"/>
    <p:sldId id="1255" r:id="rId10"/>
    <p:sldId id="1256" r:id="rId11"/>
    <p:sldId id="1252" r:id="rId12"/>
    <p:sldId id="1257" r:id="rId13"/>
    <p:sldId id="1258" r:id="rId14"/>
    <p:sldId id="1259" r:id="rId15"/>
    <p:sldId id="1260" r:id="rId16"/>
    <p:sldId id="1261" r:id="rId17"/>
    <p:sldId id="1262" r:id="rId18"/>
    <p:sldId id="1263" r:id="rId19"/>
    <p:sldId id="388" r:id="rId20"/>
    <p:sldId id="1265" r:id="rId21"/>
    <p:sldId id="1266" r:id="rId22"/>
    <p:sldId id="1267" r:id="rId23"/>
    <p:sldId id="390" r:id="rId24"/>
    <p:sldId id="412" r:id="rId25"/>
    <p:sldId id="391" r:id="rId26"/>
    <p:sldId id="1244" r:id="rId27"/>
    <p:sldId id="392" r:id="rId28"/>
    <p:sldId id="417" r:id="rId29"/>
    <p:sldId id="420" r:id="rId30"/>
    <p:sldId id="395" r:id="rId31"/>
    <p:sldId id="396" r:id="rId32"/>
    <p:sldId id="397" r:id="rId33"/>
    <p:sldId id="398" r:id="rId34"/>
    <p:sldId id="399" r:id="rId35"/>
    <p:sldId id="389" r:id="rId36"/>
    <p:sldId id="1268" r:id="rId37"/>
    <p:sldId id="1245" r:id="rId38"/>
    <p:sldId id="400" r:id="rId39"/>
    <p:sldId id="1249" r:id="rId40"/>
    <p:sldId id="401" r:id="rId41"/>
    <p:sldId id="415" r:id="rId42"/>
    <p:sldId id="421" r:id="rId43"/>
    <p:sldId id="416" r:id="rId44"/>
    <p:sldId id="422" r:id="rId45"/>
    <p:sldId id="1246" r:id="rId46"/>
    <p:sldId id="1248" r:id="rId47"/>
    <p:sldId id="2204" r:id="rId48"/>
    <p:sldId id="384" r:id="rId49"/>
  </p:sldIdLst>
  <p:sldSz cx="9144000" cy="6858000" type="screen4x3"/>
  <p:notesSz cx="68580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CC"/>
    <a:srgbClr val="FF0000"/>
    <a:srgbClr val="009999"/>
    <a:srgbClr val="0099CC"/>
    <a:srgbClr val="99CCFF"/>
    <a:srgbClr val="C0C0C0"/>
    <a:srgbClr val="FFFF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22" autoAdjust="0"/>
    <p:restoredTop sz="94692" autoAdjust="0"/>
  </p:normalViewPr>
  <p:slideViewPr>
    <p:cSldViewPr snapToGrid="0">
      <p:cViewPr varScale="1">
        <p:scale>
          <a:sx n="67" d="100"/>
          <a:sy n="67" d="100"/>
        </p:scale>
        <p:origin x="1124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2664" y="-64"/>
      </p:cViewPr>
      <p:guideLst>
        <p:guide orient="horz" pos="290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>
            <a:extLst>
              <a:ext uri="{FF2B5EF4-FFF2-40B4-BE49-F238E27FC236}">
                <a16:creationId xmlns:a16="http://schemas.microsoft.com/office/drawing/2014/main" id="{96839C24-F798-4B31-B09B-F0CA7B0B1AA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7555" name="Rectangle 3">
            <a:extLst>
              <a:ext uri="{FF2B5EF4-FFF2-40B4-BE49-F238E27FC236}">
                <a16:creationId xmlns:a16="http://schemas.microsoft.com/office/drawing/2014/main" id="{ADD8B385-FC4F-4ABC-AEC8-9F861A2219C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6" name="Rectangle 4">
            <a:extLst>
              <a:ext uri="{FF2B5EF4-FFF2-40B4-BE49-F238E27FC236}">
                <a16:creationId xmlns:a16="http://schemas.microsoft.com/office/drawing/2014/main" id="{50777C7E-F997-49B0-8D72-1C6D717CC42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7" name="Rectangle 5">
            <a:extLst>
              <a:ext uri="{FF2B5EF4-FFF2-40B4-BE49-F238E27FC236}">
                <a16:creationId xmlns:a16="http://schemas.microsoft.com/office/drawing/2014/main" id="{AA760835-548B-4053-84AC-8D2C732EA44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D4D381-9F9C-4F32-A25C-B3A8DEDF60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E96681C4-EE81-40F1-AA63-5ECCB213276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FF61E206-04B2-4FC6-A046-6F6810F3C08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4918BDBA-119E-45A5-A989-A6E82FC0AC3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1" name="Rectangle 5">
            <a:extLst>
              <a:ext uri="{FF2B5EF4-FFF2-40B4-BE49-F238E27FC236}">
                <a16:creationId xmlns:a16="http://schemas.microsoft.com/office/drawing/2014/main" id="{C0451BD1-613D-4203-A136-E4C5D31E623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79913"/>
            <a:ext cx="548640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16742" name="Rectangle 6">
            <a:extLst>
              <a:ext uri="{FF2B5EF4-FFF2-40B4-BE49-F238E27FC236}">
                <a16:creationId xmlns:a16="http://schemas.microsoft.com/office/drawing/2014/main" id="{C45763C5-4798-4FA7-B2AF-C8622885182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>
            <a:extLst>
              <a:ext uri="{FF2B5EF4-FFF2-40B4-BE49-F238E27FC236}">
                <a16:creationId xmlns:a16="http://schemas.microsoft.com/office/drawing/2014/main" id="{141238F6-221E-437B-9C3E-C214E6B74C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799991D-F704-4159-AD9F-D34AD65B11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16627412-E0D7-4C97-9B56-0C88301FF2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A1FD9F1-4F93-4D46-BEA9-43A17410DCD3}" type="slidenum">
              <a:rPr lang="zh-CN" altLang="en-US" smtClean="0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AE0E625-6431-4E03-B4E2-7874877FC6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EEE0F073-95C3-4BAD-9126-C59F078E92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bottom bar">
            <a:extLst>
              <a:ext uri="{FF2B5EF4-FFF2-40B4-BE49-F238E27FC236}">
                <a16:creationId xmlns:a16="http://schemas.microsoft.com/office/drawing/2014/main" id="{D3885F5E-F19A-49FE-8030-BF3C1E135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3488"/>
            <a:ext cx="914400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10">
            <a:extLst>
              <a:ext uri="{FF2B5EF4-FFF2-40B4-BE49-F238E27FC236}">
                <a16:creationId xmlns:a16="http://schemas.microsoft.com/office/drawing/2014/main" id="{89B4EA32-971C-4D44-966E-A4550981560E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0" y="0"/>
          <a:ext cx="91440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3" imgW="9161905" imgH="704948" progId="Paint.Picture">
                  <p:embed/>
                </p:oleObj>
              </mc:Choice>
              <mc:Fallback>
                <p:oleObj name="位图图像" r:id="rId3" imgW="9161905" imgH="704948" progId="Paint.Picture">
                  <p:embed/>
                  <p:pic>
                    <p:nvPicPr>
                      <p:cNvPr id="2051" name="Object 10">
                        <a:extLst>
                          <a:ext uri="{FF2B5EF4-FFF2-40B4-BE49-F238E27FC236}">
                            <a16:creationId xmlns:a16="http://schemas.microsoft.com/office/drawing/2014/main" id="{5111BAD5-12D0-4FA6-ADEE-4920FD7A21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13">
            <a:extLst>
              <a:ext uri="{FF2B5EF4-FFF2-40B4-BE49-F238E27FC236}">
                <a16:creationId xmlns:a16="http://schemas.microsoft.com/office/drawing/2014/main" id="{630EC451-54DA-4C3D-ACC9-56ABDA31906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23900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" name="Picture 11" descr="earth3_112k">
            <a:extLst>
              <a:ext uri="{FF2B5EF4-FFF2-40B4-BE49-F238E27FC236}">
                <a16:creationId xmlns:a16="http://schemas.microsoft.com/office/drawing/2014/main" id="{A1549F54-E4BB-475A-9ED0-D71B304F1286}"/>
              </a:ext>
            </a:extLst>
          </p:cNvPr>
          <p:cNvPicPr>
            <a:picLocks noChangeAspect="1" noChangeArrowheads="1" noCrop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888" y="0"/>
            <a:ext cx="6572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4">
            <a:extLst>
              <a:ext uri="{FF2B5EF4-FFF2-40B4-BE49-F238E27FC236}">
                <a16:creationId xmlns:a16="http://schemas.microsoft.com/office/drawing/2014/main" id="{9CB1DD16-5C0B-4402-8338-BA28098BDB6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76238" y="1296988"/>
            <a:ext cx="8767762" cy="14287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" name="Picture 8" descr="新主楼－2">
            <a:extLst>
              <a:ext uri="{FF2B5EF4-FFF2-40B4-BE49-F238E27FC236}">
                <a16:creationId xmlns:a16="http://schemas.microsoft.com/office/drawing/2014/main" id="{650F7F4E-C485-4DD9-9056-5B396DD341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81BCA6AC-5434-4C6C-839E-6A653EEC92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DC7B3FBC-03D5-4E73-BC9F-DA16A606A9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85CEBEB8-7A25-4FB6-BD6E-8AC1640811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C234553C-3329-41A7-8930-980624B643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7443327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035247A-0387-4ACD-8841-34445DA602F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B93CDE0-651D-4054-BC31-1D1FBE79E8D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B204C5C0-3C5C-44A7-8881-B9000BE732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4313923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195263"/>
            <a:ext cx="2159000" cy="59959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95263"/>
            <a:ext cx="6326188" cy="59959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82A89D3-2C8A-4C10-B2D8-FC61E1CBE01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B395A66-904A-4943-A2A4-B64CDF2E772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72AF39DA-6C19-4848-B5A8-CCF3DA3ADC3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6260979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95263"/>
            <a:ext cx="83947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305C96-A0FD-4CDD-A5E7-31BD2AFE21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D8A09C-F369-4B8D-BE12-9C054D98A6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C153A05C-F633-4722-976E-3E1D7646E1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5719677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fma\Desktop\beihang.jpg">
            <a:extLst>
              <a:ext uri="{FF2B5EF4-FFF2-40B4-BE49-F238E27FC236}">
                <a16:creationId xmlns:a16="http://schemas.microsoft.com/office/drawing/2014/main" id="{9D5D4DAE-B910-4B3D-B046-A04A191CFC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4775"/>
            <a:ext cx="817562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2AA0253-4B1D-4BB5-9420-690C4C8FFB5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008F4FA-9C8B-4EF7-BA0D-DFD8994167C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0400" y="6265863"/>
            <a:ext cx="205105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b="1"/>
            </a:lvl1pPr>
          </a:lstStyle>
          <a:p>
            <a:pPr>
              <a:defRPr/>
            </a:pPr>
            <a:fld id="{BC0BBECC-EA79-41AD-9B93-CFC84F86AD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3292288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B9B5ABD-54E3-4B59-B8A1-5DFDA23772F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1B3B8FB-F745-4D4C-9FD3-9A134EDDF7E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1AA3CE8D-4998-4DFE-AB4F-E891E61678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5489659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1DF8C84-1B2F-4A70-B00B-BB54C2DFBB5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ABC33EB-7D74-47B1-B382-43E5B3B6AD6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6722B748-529E-42FE-8DDE-FD5B057ECE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2020526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E40DCDF-E7C7-43D2-AEBE-12B7AADF022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06296F6-8277-4F19-865A-3DF25CD0051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56CC53E0-6FDF-4ED1-84B5-BDBC7D3216E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822306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2278F67-CC6E-477C-8E5E-386D1B473FE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0E22A95-1050-473A-9271-2DF75FAB13B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8687B825-707F-4EF9-A7B4-B506872456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5111398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049575B1-ADF4-4C63-87D8-F8BBEC75326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CC6FBBB6-9C50-4C64-828C-8F152268691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F332F84D-BF11-4399-AE41-C645E5A35C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5274812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3C81C25-DB9B-4B74-BA70-A7E58D7553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E223E9-CF01-4CE5-A029-B758661B4C5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0F7540A1-EE01-4988-B5C6-BA343841C29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5191482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B7F98C-CD46-4D5E-91FD-466EA403872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FE1CB1-EF31-4367-A88A-2EE1DC3835F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BF89E70A-B685-4B6E-84BC-0036FFB5D2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9190530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D7A5630-B8BE-4004-ADD6-A4D16CDFB7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76338" y="195263"/>
            <a:ext cx="74469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95A2D87-1281-4E5F-ABDC-F88F661B3C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946150"/>
            <a:ext cx="8589963" cy="571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2042955-2021-4E79-8A32-6CE101C625D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" name="Text Box 19">
            <a:extLst>
              <a:ext uri="{FF2B5EF4-FFF2-40B4-BE49-F238E27FC236}">
                <a16:creationId xmlns:a16="http://schemas.microsoft.com/office/drawing/2014/main" id="{3959BA58-5A7A-4294-B38F-D75D687980F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03788" y="4256088"/>
            <a:ext cx="24098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algn="ctr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>
                <a:solidFill>
                  <a:schemeClr val="bg1"/>
                </a:solidFill>
                <a:ea typeface="华文行楷" panose="02010800040101010101" pitchFamily="2" charset="-122"/>
              </a:rPr>
              <a:t>计算机学院</a:t>
            </a:r>
          </a:p>
        </p:txBody>
      </p:sp>
      <p:sp>
        <p:nvSpPr>
          <p:cNvPr id="1044" name="Rectangle 20">
            <a:extLst>
              <a:ext uri="{FF2B5EF4-FFF2-40B4-BE49-F238E27FC236}">
                <a16:creationId xmlns:a16="http://schemas.microsoft.com/office/drawing/2014/main" id="{89DBBAA6-9D4E-474E-ACC0-236F3385702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394700" y="6488113"/>
            <a:ext cx="5397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ctr" eaLnBrk="1" hangingPunct="1">
              <a:defRPr/>
            </a:pPr>
            <a:fld id="{5C2A5EE9-D84B-4468-ACB6-1C9B0EDE60A5}" type="slidenum">
              <a:rPr lang="zh-CN" altLang="en-US" sz="1600" smtClean="0">
                <a:solidFill>
                  <a:schemeClr val="bg1"/>
                </a:solidFill>
                <a:ea typeface="宋体" panose="02010600030101010101" pitchFamily="2" charset="-122"/>
              </a:rPr>
              <a:pPr algn="ctr" eaLnBrk="1" hangingPunct="1">
                <a:defRPr/>
              </a:pPr>
              <a:t>‹#›</a:t>
            </a:fld>
            <a:endParaRPr lang="en-US" altLang="zh-CN" sz="16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031" name="Line 27">
            <a:extLst>
              <a:ext uri="{FF2B5EF4-FFF2-40B4-BE49-F238E27FC236}">
                <a16:creationId xmlns:a16="http://schemas.microsoft.com/office/drawing/2014/main" id="{43A4965B-9C66-402C-9E4D-7C8C709946A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80963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Line 28">
            <a:extLst>
              <a:ext uri="{FF2B5EF4-FFF2-40B4-BE49-F238E27FC236}">
                <a16:creationId xmlns:a16="http://schemas.microsoft.com/office/drawing/2014/main" id="{97CA43CE-9A8C-4E89-967D-C719892055E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3388" y="796925"/>
            <a:ext cx="87106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Text Box 33">
            <a:extLst>
              <a:ext uri="{FF2B5EF4-FFF2-40B4-BE49-F238E27FC236}">
                <a16:creationId xmlns:a16="http://schemas.microsoft.com/office/drawing/2014/main" id="{17FB8B98-9458-4FAC-AF68-033897A9E76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71788" y="6411913"/>
            <a:ext cx="2678112" cy="457200"/>
          </a:xfrm>
          <a:prstGeom prst="rect">
            <a:avLst/>
          </a:prstGeom>
          <a:noFill/>
          <a:ln>
            <a:noFill/>
          </a:ln>
          <a:effectLst>
            <a:prstShdw prst="shdw13" dist="74053" dir="7257825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>
            <a:lvl1pPr algn="ctr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algn="ctr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计算机学院</a:t>
            </a:r>
          </a:p>
        </p:txBody>
      </p:sp>
      <p:sp>
        <p:nvSpPr>
          <p:cNvPr id="12" name="Rectangle 20">
            <a:extLst>
              <a:ext uri="{FF2B5EF4-FFF2-40B4-BE49-F238E27FC236}">
                <a16:creationId xmlns:a16="http://schemas.microsoft.com/office/drawing/2014/main" id="{43C04F34-1BB0-4678-A9DC-39CD0EAEE08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355013" y="6257925"/>
            <a:ext cx="788987" cy="460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ctr" eaLnBrk="1" hangingPunct="1">
              <a:defRPr/>
            </a:pPr>
            <a:fld id="{8724CDC7-A492-4B67-8A80-5BCFBC925DEF}" type="slidenum">
              <a:rPr lang="zh-CN" altLang="en-US" sz="2400" smtClean="0"/>
              <a:pPr algn="ctr" eaLnBrk="1" hangingPunct="1">
                <a:defRPr/>
              </a:pPr>
              <a:t>‹#›</a:t>
            </a:fld>
            <a:endParaRPr lang="en-US" altLang="zh-CN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73" r:id="rId1"/>
    <p:sldLayoutId id="2147485274" r:id="rId2"/>
    <p:sldLayoutId id="2147485275" r:id="rId3"/>
    <p:sldLayoutId id="2147485276" r:id="rId4"/>
    <p:sldLayoutId id="2147485277" r:id="rId5"/>
    <p:sldLayoutId id="2147485278" r:id="rId6"/>
    <p:sldLayoutId id="2147485279" r:id="rId7"/>
    <p:sldLayoutId id="2147485280" r:id="rId8"/>
    <p:sldLayoutId id="2147485281" r:id="rId9"/>
    <p:sldLayoutId id="2147485282" r:id="rId10"/>
    <p:sldLayoutId id="2147485283" r:id="rId11"/>
    <p:sldLayoutId id="2147485284" r:id="rId12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anose="05000000000000000000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../../&#23398;&#26415;&#35770;&#33879;/&#30693;&#35782;&#22270;&#35889;/&#20844;&#20849;&#20132;&#36890;/&#20844;&#36335;&#20132;&#36890;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952B20A-C658-41FF-BF19-B6B97A8294D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23888" y="217488"/>
            <a:ext cx="8266112" cy="1876425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zh-CN" altLang="en-US" sz="4800"/>
              <a:t>通路问题</a:t>
            </a:r>
          </a:p>
        </p:txBody>
      </p:sp>
    </p:spTree>
  </p:cSld>
  <p:clrMapOvr>
    <a:masterClrMapping/>
  </p:clrMapOvr>
  <p:transition advTm="6252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831918BC-BB78-4204-BF02-20B41F6DF3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DAG</a:t>
            </a:r>
            <a:r>
              <a:rPr lang="zh-CN" altLang="en-US" dirty="0"/>
              <a:t>最短路</a:t>
            </a:r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5FA102CA-1251-4F11-BE3D-638229F5DD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5" y="946150"/>
            <a:ext cx="8240093" cy="5485647"/>
          </a:xfrm>
        </p:spPr>
        <p:txBody>
          <a:bodyPr/>
          <a:lstStyle/>
          <a:p>
            <a:r>
              <a:rPr lang="zh-CN" altLang="en-US" sz="2400" dirty="0"/>
              <a:t>有向无环图上最短路的求解</a:t>
            </a:r>
            <a:endParaRPr lang="en-US" altLang="zh-CN" sz="2400" dirty="0"/>
          </a:p>
          <a:p>
            <a:pPr lvl="1"/>
            <a:r>
              <a:rPr lang="zh-CN" altLang="en-US" dirty="0"/>
              <a:t>算法是按照一定的顺序求解一系列的子问题</a:t>
            </a:r>
            <a:endParaRPr lang="en-US" altLang="zh-CN" dirty="0"/>
          </a:p>
          <a:p>
            <a:pPr lvl="1"/>
            <a:r>
              <a:rPr lang="zh-CN" altLang="en-US" dirty="0"/>
              <a:t>子问题的“规模”是从小到大的</a:t>
            </a:r>
            <a:endParaRPr lang="en-US" altLang="zh-CN" dirty="0"/>
          </a:p>
          <a:p>
            <a:r>
              <a:rPr lang="zh-CN" altLang="en-US" dirty="0"/>
              <a:t>基于线性序的有向无环图最短路的扩展</a:t>
            </a:r>
            <a:endParaRPr lang="en-US" altLang="zh-CN" dirty="0"/>
          </a:p>
          <a:p>
            <a:pPr lvl="1"/>
            <a:r>
              <a:rPr lang="zh-CN" altLang="en-US" dirty="0"/>
              <a:t>最长路径</a:t>
            </a:r>
            <a:endParaRPr lang="en-US" altLang="zh-CN" dirty="0"/>
          </a:p>
          <a:p>
            <a:pPr lvl="1"/>
            <a:r>
              <a:rPr lang="zh-CN" altLang="en-US" dirty="0"/>
              <a:t>边权之和</a:t>
            </a:r>
            <a:r>
              <a:rPr lang="en-US" altLang="zh-CN" dirty="0"/>
              <a:t>——&gt;</a:t>
            </a:r>
            <a:r>
              <a:rPr lang="zh-CN" altLang="en-US" dirty="0"/>
              <a:t>边权之积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/>
              <a:t>DAG</a:t>
            </a:r>
            <a:r>
              <a:rPr lang="zh-CN" altLang="en-US" dirty="0"/>
              <a:t>最短路看动态规划</a:t>
            </a:r>
            <a:endParaRPr lang="en-US" altLang="zh-CN" dirty="0"/>
          </a:p>
          <a:p>
            <a:pPr lvl="1"/>
            <a:r>
              <a:rPr lang="zh-CN" altLang="en-US" dirty="0"/>
              <a:t>一般的动态规划不会明确给出</a:t>
            </a:r>
            <a:r>
              <a:rPr lang="en-US" altLang="zh-CN" dirty="0"/>
              <a:t>DAG</a:t>
            </a:r>
          </a:p>
          <a:p>
            <a:pPr lvl="2"/>
            <a:r>
              <a:rPr lang="en-US" altLang="zh-CN" dirty="0"/>
              <a:t>DAG</a:t>
            </a:r>
            <a:r>
              <a:rPr lang="zh-CN" altLang="en-US" dirty="0"/>
              <a:t>要自己找</a:t>
            </a:r>
            <a:endParaRPr lang="en-US" altLang="zh-CN" dirty="0"/>
          </a:p>
          <a:p>
            <a:pPr lvl="1"/>
            <a:r>
              <a:rPr lang="en-US" altLang="zh-CN" sz="2400" dirty="0"/>
              <a:t>DAG</a:t>
            </a:r>
            <a:r>
              <a:rPr lang="zh-CN" altLang="en-US" dirty="0"/>
              <a:t>中的顶点是各个子问题，而有向边则代表着子问题之间的依赖关系（附以转移代价）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5709083"/>
      </p:ext>
    </p:extLst>
  </p:cSld>
  <p:clrMapOvr>
    <a:masterClrMapping/>
  </p:clrMapOvr>
  <p:transition advTm="195728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831918BC-BB78-4204-BF02-20B41F6DF3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DAG</a:t>
            </a:r>
            <a:r>
              <a:rPr lang="zh-CN" altLang="en-US" dirty="0"/>
              <a:t>到一般的有向带权图</a:t>
            </a:r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5FA102CA-1251-4F11-BE3D-638229F5DD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5" y="946150"/>
            <a:ext cx="8240093" cy="5485647"/>
          </a:xfrm>
        </p:spPr>
        <p:txBody>
          <a:bodyPr/>
          <a:lstStyle/>
          <a:p>
            <a:r>
              <a:rPr lang="zh-CN" altLang="en-US" sz="2400" dirty="0"/>
              <a:t>基于线性序的有向无环图最短路方法，能用在一般的有向带权图吗？</a:t>
            </a:r>
            <a:endParaRPr lang="en-US" altLang="zh-CN" sz="2400" dirty="0"/>
          </a:p>
          <a:p>
            <a:pPr lvl="1"/>
            <a:r>
              <a:rPr lang="zh-CN" altLang="en-US" sz="2200" dirty="0"/>
              <a:t>一般有向图如果有环，无法排出线性序</a:t>
            </a:r>
            <a:endParaRPr lang="en-US" altLang="zh-CN" sz="2200" dirty="0"/>
          </a:p>
          <a:p>
            <a:pPr lvl="1"/>
            <a:r>
              <a:rPr lang="zh-CN" altLang="en-US" sz="2200" dirty="0"/>
              <a:t>例：前面的图加上新边（红边）</a:t>
            </a:r>
            <a:endParaRPr lang="en-US" altLang="zh-CN" sz="22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EC37843-519B-4A43-B4A5-41C8231A8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481" y="2632711"/>
            <a:ext cx="5253038" cy="368954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37111655"/>
      </p:ext>
    </p:extLst>
  </p:cSld>
  <p:clrMapOvr>
    <a:masterClrMapping/>
  </p:clrMapOvr>
  <p:transition advTm="195728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831918BC-BB78-4204-BF02-20B41F6DF3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一般无向图的宽度优先遍历</a:t>
            </a:r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5FA102CA-1251-4F11-BE3D-638229F5DD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6" y="946150"/>
            <a:ext cx="8557808" cy="5485647"/>
          </a:xfrm>
        </p:spPr>
        <p:txBody>
          <a:bodyPr/>
          <a:lstStyle/>
          <a:p>
            <a:r>
              <a:rPr lang="zh-CN" altLang="en-US" sz="2200" dirty="0"/>
              <a:t>简称宽搜</a:t>
            </a:r>
            <a:endParaRPr lang="en-US" altLang="zh-CN" sz="2200" dirty="0"/>
          </a:p>
          <a:p>
            <a:r>
              <a:rPr lang="zh-CN" altLang="en-US" sz="2200" dirty="0"/>
              <a:t>一个形象的例子：线球图</a:t>
            </a:r>
            <a:endParaRPr lang="en-US" altLang="zh-CN" sz="2200" dirty="0"/>
          </a:p>
          <a:p>
            <a:pPr lvl="1"/>
            <a:r>
              <a:rPr lang="zh-CN" altLang="en-US" sz="2000" dirty="0"/>
              <a:t>假设每条线的长度相等</a:t>
            </a:r>
            <a:endParaRPr lang="en-US" altLang="zh-CN" sz="2000" dirty="0"/>
          </a:p>
          <a:p>
            <a:pPr lvl="1"/>
            <a:r>
              <a:rPr lang="zh-CN" altLang="en-US" sz="2000" dirty="0"/>
              <a:t>想求出从球</a:t>
            </a:r>
            <a:r>
              <a:rPr lang="en-US" altLang="zh-CN" sz="2000" dirty="0"/>
              <a:t>S</a:t>
            </a:r>
            <a:r>
              <a:rPr lang="zh-CN" altLang="en-US" sz="2000" dirty="0"/>
              <a:t>到其他球的距离，怎么做？</a:t>
            </a:r>
            <a:endParaRPr lang="en-US" altLang="zh-CN" sz="2000" dirty="0"/>
          </a:p>
          <a:p>
            <a:pPr lvl="2"/>
            <a:endParaRPr lang="en-US" altLang="zh-CN" sz="1800" dirty="0"/>
          </a:p>
          <a:p>
            <a:pPr lvl="2"/>
            <a:r>
              <a:rPr lang="zh-CN" altLang="en-US" sz="1800" dirty="0"/>
              <a:t>物理大法（拿着球</a:t>
            </a:r>
            <a:r>
              <a:rPr lang="en-US" altLang="zh-CN" sz="1800" dirty="0"/>
              <a:t>S</a:t>
            </a:r>
            <a:r>
              <a:rPr lang="zh-CN" altLang="en-US" sz="1800" dirty="0"/>
              <a:t>提起来，测量其他球的高度）</a:t>
            </a:r>
            <a:endParaRPr lang="en-US" altLang="zh-CN" sz="18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2FC5581-0A62-4931-B7E4-40CC79156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741" y="3603356"/>
            <a:ext cx="3380714" cy="236357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185A96F-7144-4CBD-A68C-902D0AA9A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7715" y="3223485"/>
            <a:ext cx="2493544" cy="3123313"/>
          </a:xfrm>
          <a:prstGeom prst="rect">
            <a:avLst/>
          </a:prstGeom>
        </p:spPr>
      </p:pic>
      <p:sp>
        <p:nvSpPr>
          <p:cNvPr id="4" name="箭头: 右 3">
            <a:extLst>
              <a:ext uri="{FF2B5EF4-FFF2-40B4-BE49-F238E27FC236}">
                <a16:creationId xmlns:a16="http://schemas.microsoft.com/office/drawing/2014/main" id="{36831CA7-D0CE-4AF2-8FB5-D2291E27F8DE}"/>
              </a:ext>
            </a:extLst>
          </p:cNvPr>
          <p:cNvSpPr/>
          <p:nvPr/>
        </p:nvSpPr>
        <p:spPr bwMode="auto">
          <a:xfrm rot="16200000">
            <a:off x="7850266" y="3115173"/>
            <a:ext cx="1278610" cy="216624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74053" dir="7257825" algn="ctr" rotWithShape="0">
              <a:schemeClr val="bg2">
                <a:alpha val="50000"/>
              </a:scheme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2781197"/>
      </p:ext>
    </p:extLst>
  </p:cSld>
  <p:clrMapOvr>
    <a:masterClrMapping/>
  </p:clrMapOvr>
  <p:transition advTm="195728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831918BC-BB78-4204-BF02-20B41F6DF3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一般无向图的宽度优先遍历</a:t>
            </a:r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5FA102CA-1251-4F11-BE3D-638229F5DD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6" y="946150"/>
            <a:ext cx="5504642" cy="5485647"/>
          </a:xfrm>
        </p:spPr>
        <p:txBody>
          <a:bodyPr/>
          <a:lstStyle/>
          <a:p>
            <a:r>
              <a:rPr lang="zh-CN" altLang="en-US" sz="2200" dirty="0"/>
              <a:t>提起的线球图，</a:t>
            </a:r>
            <a:r>
              <a:rPr lang="zh-CN" altLang="en-US" sz="2000" dirty="0"/>
              <a:t>具有明显的层次性</a:t>
            </a:r>
            <a:endParaRPr lang="en-US" altLang="zh-CN" sz="2000" dirty="0"/>
          </a:p>
          <a:p>
            <a:pPr lvl="1"/>
            <a:r>
              <a:rPr lang="zh-CN" altLang="en-US" sz="2000" dirty="0"/>
              <a:t>第一层是与</a:t>
            </a:r>
            <a:r>
              <a:rPr lang="en-US" altLang="zh-CN" sz="2000" dirty="0"/>
              <a:t>S</a:t>
            </a:r>
            <a:r>
              <a:rPr lang="zh-CN" altLang="en-US" sz="2000" dirty="0"/>
              <a:t>邻接的顶点</a:t>
            </a:r>
            <a:endParaRPr lang="en-US" altLang="zh-CN" sz="2000" dirty="0"/>
          </a:p>
          <a:p>
            <a:pPr lvl="1"/>
            <a:r>
              <a:rPr lang="zh-CN" altLang="en-US" sz="2000" dirty="0"/>
              <a:t>第二层是与第一层顶点邻接的（未访问）顶点</a:t>
            </a:r>
            <a:endParaRPr lang="en-US" altLang="zh-CN" sz="2000" dirty="0"/>
          </a:p>
          <a:p>
            <a:pPr lvl="1"/>
            <a:r>
              <a:rPr lang="en-US" altLang="zh-CN" sz="2000" dirty="0"/>
              <a:t>......</a:t>
            </a:r>
          </a:p>
          <a:p>
            <a:r>
              <a:rPr lang="zh-CN" altLang="en-US" sz="2200" dirty="0"/>
              <a:t>以上过程的正式表述就是宽搜算法</a:t>
            </a:r>
            <a:endParaRPr lang="en-US" altLang="zh-CN" sz="2200" dirty="0"/>
          </a:p>
          <a:p>
            <a:pPr lvl="1"/>
            <a:r>
              <a:rPr lang="en-US" altLang="zh-CN" sz="2000" dirty="0"/>
              <a:t>1</a:t>
            </a:r>
            <a:r>
              <a:rPr lang="zh-CN" altLang="en-US" sz="2000" dirty="0"/>
              <a:t>、将所有顶点到</a:t>
            </a:r>
            <a:r>
              <a:rPr lang="en-US" altLang="zh-CN" sz="2000" dirty="0"/>
              <a:t>S</a:t>
            </a:r>
            <a:r>
              <a:rPr lang="zh-CN" altLang="en-US" sz="2000" dirty="0"/>
              <a:t>的距离</a:t>
            </a:r>
            <a:r>
              <a:rPr lang="en-US" altLang="zh-CN" sz="2000" dirty="0" err="1"/>
              <a:t>dist</a:t>
            </a:r>
            <a:r>
              <a:rPr lang="zh-CN" altLang="en-US" sz="2000" dirty="0"/>
              <a:t>置为∞</a:t>
            </a:r>
            <a:endParaRPr lang="en-US" altLang="zh-CN" sz="2000" dirty="0"/>
          </a:p>
          <a:p>
            <a:pPr lvl="1"/>
            <a:r>
              <a:rPr lang="en-US" altLang="zh-CN" sz="2000" dirty="0"/>
              <a:t>2</a:t>
            </a:r>
            <a:r>
              <a:rPr lang="zh-CN" altLang="en-US" sz="2000" dirty="0"/>
              <a:t>、置</a:t>
            </a:r>
            <a:r>
              <a:rPr lang="en-US" altLang="zh-CN" sz="2000" dirty="0" err="1"/>
              <a:t>dist</a:t>
            </a:r>
            <a:r>
              <a:rPr lang="en-US" altLang="zh-CN" sz="2000" dirty="0"/>
              <a:t>(S) = 0</a:t>
            </a:r>
          </a:p>
          <a:p>
            <a:pPr lvl="1"/>
            <a:r>
              <a:rPr lang="en-US" altLang="zh-CN" sz="2000" dirty="0"/>
              <a:t>3</a:t>
            </a:r>
            <a:r>
              <a:rPr lang="zh-CN" altLang="en-US" sz="2000" dirty="0"/>
              <a:t>、将</a:t>
            </a:r>
            <a:r>
              <a:rPr lang="en-US" altLang="zh-CN" sz="2000" dirty="0"/>
              <a:t>S</a:t>
            </a:r>
            <a:r>
              <a:rPr lang="zh-CN" altLang="en-US" sz="2000" dirty="0"/>
              <a:t>放进一个空的队列</a:t>
            </a:r>
            <a:r>
              <a:rPr lang="en-US" altLang="zh-CN" sz="2000" dirty="0"/>
              <a:t>Q</a:t>
            </a:r>
          </a:p>
          <a:p>
            <a:pPr lvl="1"/>
            <a:r>
              <a:rPr lang="en-US" altLang="zh-CN" sz="2000" dirty="0"/>
              <a:t>4</a:t>
            </a:r>
            <a:r>
              <a:rPr lang="zh-CN" altLang="en-US" sz="2000" dirty="0"/>
              <a:t>、当队列</a:t>
            </a:r>
            <a:r>
              <a:rPr lang="en-US" altLang="zh-CN" sz="2000" dirty="0"/>
              <a:t>Q</a:t>
            </a:r>
            <a:r>
              <a:rPr lang="zh-CN" altLang="en-US" sz="2000" dirty="0"/>
              <a:t>非空时</a:t>
            </a:r>
            <a:endParaRPr lang="en-US" altLang="zh-CN" sz="2000" dirty="0"/>
          </a:p>
          <a:p>
            <a:pPr lvl="2"/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）从</a:t>
            </a:r>
            <a:r>
              <a:rPr lang="en-US" altLang="zh-CN" sz="1600" dirty="0"/>
              <a:t>Q</a:t>
            </a:r>
            <a:r>
              <a:rPr lang="zh-CN" altLang="en-US" sz="1600" dirty="0"/>
              <a:t>的队首取出一个元素</a:t>
            </a:r>
            <a:r>
              <a:rPr lang="en-US" altLang="zh-CN" sz="1600" dirty="0"/>
              <a:t>X</a:t>
            </a:r>
          </a:p>
          <a:p>
            <a:pPr lvl="2"/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）遍历</a:t>
            </a:r>
            <a:r>
              <a:rPr lang="en-US" altLang="zh-CN" sz="1600" dirty="0"/>
              <a:t>X</a:t>
            </a:r>
            <a:r>
              <a:rPr lang="zh-CN" altLang="en-US" sz="1600" dirty="0"/>
              <a:t>的所有邻接顶点</a:t>
            </a:r>
            <a:r>
              <a:rPr lang="en-US" altLang="zh-CN" sz="1600" dirty="0"/>
              <a:t>Y</a:t>
            </a:r>
          </a:p>
          <a:p>
            <a:pPr lvl="3"/>
            <a:r>
              <a:rPr lang="zh-CN" altLang="en-US" sz="1400" dirty="0"/>
              <a:t>如果</a:t>
            </a:r>
            <a:r>
              <a:rPr lang="en-US" altLang="zh-CN" sz="1400" dirty="0" err="1"/>
              <a:t>dist</a:t>
            </a:r>
            <a:r>
              <a:rPr lang="en-US" altLang="zh-CN" sz="1400" dirty="0"/>
              <a:t>(Y)</a:t>
            </a:r>
            <a:r>
              <a:rPr lang="zh-CN" altLang="en-US" sz="1400" dirty="0"/>
              <a:t> </a:t>
            </a:r>
            <a:r>
              <a:rPr lang="en-US" altLang="zh-CN" sz="1400" dirty="0"/>
              <a:t>=</a:t>
            </a:r>
            <a:r>
              <a:rPr lang="zh-CN" altLang="en-US" sz="1400" dirty="0"/>
              <a:t> ∞，则将</a:t>
            </a:r>
            <a:r>
              <a:rPr lang="en-US" altLang="zh-CN" sz="1400" dirty="0"/>
              <a:t>Y</a:t>
            </a:r>
            <a:r>
              <a:rPr lang="zh-CN" altLang="en-US" sz="1400" dirty="0"/>
              <a:t>放到</a:t>
            </a:r>
            <a:r>
              <a:rPr lang="en-US" altLang="zh-CN" sz="1400" dirty="0"/>
              <a:t>Q</a:t>
            </a:r>
            <a:r>
              <a:rPr lang="zh-CN" altLang="en-US" sz="1400" dirty="0"/>
              <a:t>的队尾并且置</a:t>
            </a:r>
            <a:r>
              <a:rPr lang="en-US" altLang="zh-CN" sz="1400" dirty="0" err="1"/>
              <a:t>dist</a:t>
            </a:r>
            <a:r>
              <a:rPr lang="en-US" altLang="zh-CN" sz="1400" dirty="0"/>
              <a:t>(Y)=</a:t>
            </a:r>
            <a:r>
              <a:rPr lang="en-US" altLang="zh-CN" sz="1400" dirty="0" err="1"/>
              <a:t>dist</a:t>
            </a:r>
            <a:r>
              <a:rPr lang="en-US" altLang="zh-CN" sz="1400" dirty="0"/>
              <a:t>(X)+1</a:t>
            </a:r>
          </a:p>
          <a:p>
            <a:r>
              <a:rPr lang="zh-CN" altLang="en-US" sz="2200" dirty="0"/>
              <a:t>宽度优先搜索树上，从</a:t>
            </a:r>
            <a:r>
              <a:rPr lang="en-US" altLang="zh-CN" sz="2200" dirty="0"/>
              <a:t>S</a:t>
            </a:r>
            <a:r>
              <a:rPr lang="zh-CN" altLang="en-US" sz="2200" dirty="0"/>
              <a:t>出发的所有路径都是最短路径</a:t>
            </a:r>
            <a:endParaRPr lang="en-US" altLang="zh-CN" sz="2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85A96F-7144-4CBD-A68C-902D0AA9A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615" y="2127316"/>
            <a:ext cx="2493544" cy="3123313"/>
          </a:xfrm>
          <a:prstGeom prst="rect">
            <a:avLst/>
          </a:prstGeom>
        </p:spPr>
      </p:pic>
      <p:sp>
        <p:nvSpPr>
          <p:cNvPr id="4" name="箭头: 右 3">
            <a:extLst>
              <a:ext uri="{FF2B5EF4-FFF2-40B4-BE49-F238E27FC236}">
                <a16:creationId xmlns:a16="http://schemas.microsoft.com/office/drawing/2014/main" id="{36831CA7-D0CE-4AF2-8FB5-D2291E27F8DE}"/>
              </a:ext>
            </a:extLst>
          </p:cNvPr>
          <p:cNvSpPr/>
          <p:nvPr/>
        </p:nvSpPr>
        <p:spPr bwMode="auto">
          <a:xfrm rot="16200000">
            <a:off x="7956756" y="2138364"/>
            <a:ext cx="1278610" cy="216624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74053" dir="7257825" algn="ctr" rotWithShape="0">
              <a:schemeClr val="bg2">
                <a:alpha val="50000"/>
              </a:scheme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8490628"/>
      </p:ext>
    </p:extLst>
  </p:cSld>
  <p:clrMapOvr>
    <a:masterClrMapping/>
  </p:clrMapOvr>
  <p:transition advTm="195728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831918BC-BB78-4204-BF02-20B41F6DF3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基于虚顶点的无向图最短距离</a:t>
            </a:r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5FA102CA-1251-4F11-BE3D-638229F5DD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6" y="946150"/>
            <a:ext cx="8347074" cy="5485647"/>
          </a:xfrm>
        </p:spPr>
        <p:txBody>
          <a:bodyPr/>
          <a:lstStyle/>
          <a:p>
            <a:r>
              <a:rPr lang="zh-CN" altLang="en-US" sz="2200" dirty="0"/>
              <a:t>如何改进宽搜，求解带权图的最短路？</a:t>
            </a:r>
            <a:endParaRPr lang="en-US" altLang="zh-CN" sz="2200" dirty="0"/>
          </a:p>
          <a:p>
            <a:r>
              <a:rPr lang="zh-CN" altLang="en-US" sz="2000" dirty="0"/>
              <a:t>考虑边权全部为正整数的情形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对于每条边权为</a:t>
            </a:r>
            <a:r>
              <a:rPr lang="en-US" altLang="zh-CN" sz="2000" dirty="0"/>
              <a:t>w</a:t>
            </a:r>
            <a:r>
              <a:rPr lang="zh-CN" altLang="en-US" sz="2000" dirty="0"/>
              <a:t>的边</a:t>
            </a:r>
            <a:r>
              <a:rPr lang="en-US" altLang="zh-CN" sz="2000" dirty="0"/>
              <a:t>e</a:t>
            </a:r>
            <a:r>
              <a:rPr lang="zh-CN" altLang="en-US" sz="2000" dirty="0"/>
              <a:t>，增加</a:t>
            </a:r>
            <a:r>
              <a:rPr lang="en-US" altLang="zh-CN" sz="2000" dirty="0"/>
              <a:t>w-1</a:t>
            </a:r>
            <a:r>
              <a:rPr lang="zh-CN" altLang="en-US" sz="2000" dirty="0"/>
              <a:t>个新的“虚顶点”</a:t>
            </a:r>
            <a:endParaRPr lang="en-US" altLang="zh-CN" sz="2000" dirty="0"/>
          </a:p>
          <a:p>
            <a:r>
              <a:rPr lang="zh-CN" altLang="en-US" sz="2000" dirty="0"/>
              <a:t>边</a:t>
            </a:r>
            <a:r>
              <a:rPr lang="en-US" altLang="zh-CN" sz="2000" dirty="0"/>
              <a:t>e</a:t>
            </a:r>
            <a:r>
              <a:rPr lang="zh-CN" altLang="en-US" sz="2000" dirty="0"/>
              <a:t>被替换成</a:t>
            </a:r>
            <a:r>
              <a:rPr lang="en-US" altLang="zh-CN" sz="2000" dirty="0"/>
              <a:t>w</a:t>
            </a:r>
            <a:r>
              <a:rPr lang="zh-CN" altLang="en-US" sz="2000" dirty="0"/>
              <a:t>条边权为</a:t>
            </a:r>
            <a:r>
              <a:rPr lang="en-US" altLang="zh-CN" sz="2000" dirty="0"/>
              <a:t>1</a:t>
            </a:r>
            <a:r>
              <a:rPr lang="zh-CN" altLang="en-US" sz="2000" dirty="0"/>
              <a:t>的边</a:t>
            </a:r>
            <a:endParaRPr lang="en-US" altLang="zh-CN" sz="2000" dirty="0"/>
          </a:p>
          <a:p>
            <a:r>
              <a:rPr lang="zh-CN" altLang="en-US" sz="2000" dirty="0"/>
              <a:t>接下来使用</a:t>
            </a:r>
            <a:r>
              <a:rPr lang="en-US" altLang="zh-CN" sz="2000" dirty="0"/>
              <a:t>BFS</a:t>
            </a:r>
            <a:r>
              <a:rPr lang="zh-CN" altLang="en-US" sz="2000" dirty="0"/>
              <a:t>，计算</a:t>
            </a:r>
            <a:r>
              <a:rPr lang="en-US" altLang="zh-CN" sz="2000" dirty="0"/>
              <a:t>G</a:t>
            </a:r>
            <a:r>
              <a:rPr lang="zh-CN" altLang="en-US" sz="2000" dirty="0"/>
              <a:t>中各个原顶点的距离</a:t>
            </a:r>
            <a:endParaRPr lang="en-US" altLang="zh-CN" sz="2000" dirty="0"/>
          </a:p>
          <a:p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讨论：算法有什么隐患？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边权大、边权取实数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D6EE348-830F-45B6-9766-A1DA78A27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38" y="1775939"/>
            <a:ext cx="6706891" cy="2176085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5E99D358-D3EC-4AFF-9D77-E5C18516603B}"/>
              </a:ext>
            </a:extLst>
          </p:cNvPr>
          <p:cNvSpPr/>
          <p:nvPr/>
        </p:nvSpPr>
        <p:spPr bwMode="auto">
          <a:xfrm>
            <a:off x="4199684" y="2548538"/>
            <a:ext cx="660198" cy="630885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74053" dir="7257825" algn="ctr" rotWithShape="0">
              <a:schemeClr val="bg2">
                <a:alpha val="50000"/>
              </a:scheme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8698475"/>
      </p:ext>
    </p:extLst>
  </p:cSld>
  <p:clrMapOvr>
    <a:masterClrMapping/>
  </p:clrMapOvr>
  <p:transition advTm="195728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831918BC-BB78-4204-BF02-20B41F6DF3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基于虚顶点的无向图最短距离</a:t>
            </a:r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5FA102CA-1251-4F11-BE3D-638229F5DD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6" y="946150"/>
            <a:ext cx="8347074" cy="5485647"/>
          </a:xfrm>
        </p:spPr>
        <p:txBody>
          <a:bodyPr/>
          <a:lstStyle/>
          <a:p>
            <a:r>
              <a:rPr lang="en-US" altLang="zh-CN" sz="2200" dirty="0"/>
              <a:t>1</a:t>
            </a:r>
            <a:r>
              <a:rPr lang="zh-CN" altLang="en-US" sz="2200" dirty="0"/>
              <a:t>、边权取无理数，无法插入恰好数量的虚顶点</a:t>
            </a:r>
            <a:endParaRPr lang="en-US" altLang="zh-CN" sz="2200" dirty="0"/>
          </a:p>
          <a:p>
            <a:r>
              <a:rPr lang="en-US" altLang="zh-CN" sz="2200" dirty="0"/>
              <a:t>2</a:t>
            </a:r>
            <a:r>
              <a:rPr lang="zh-CN" altLang="en-US" sz="2200" dirty="0"/>
              <a:t>、边权非常大，会有非常多的虚顶点</a:t>
            </a:r>
            <a:endParaRPr lang="en-US" altLang="zh-CN" sz="2200" dirty="0"/>
          </a:p>
          <a:p>
            <a:endParaRPr lang="en-US" altLang="zh-CN" sz="2000" dirty="0"/>
          </a:p>
          <a:p>
            <a:r>
              <a:rPr lang="zh-CN" altLang="en-US" sz="2000" dirty="0"/>
              <a:t>先看如何解决第</a:t>
            </a:r>
            <a:r>
              <a:rPr lang="en-US" altLang="zh-CN" sz="2000" dirty="0"/>
              <a:t>2</a:t>
            </a:r>
            <a:r>
              <a:rPr lang="zh-CN" altLang="en-US" sz="2000" dirty="0"/>
              <a:t>个问题？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在从</a:t>
            </a:r>
            <a:r>
              <a:rPr lang="en-US" altLang="zh-CN" sz="2000" dirty="0"/>
              <a:t>A</a:t>
            </a:r>
            <a:r>
              <a:rPr lang="zh-CN" altLang="en-US" sz="2000" dirty="0"/>
              <a:t>开始往外一层层扫的过程中，假设每秒钟扫一层</a:t>
            </a:r>
            <a:endParaRPr lang="en-US" altLang="zh-CN" sz="2000" dirty="0"/>
          </a:p>
          <a:p>
            <a:r>
              <a:rPr lang="zh-CN" altLang="en-US" sz="2000" dirty="0"/>
              <a:t>前</a:t>
            </a:r>
            <a:r>
              <a:rPr lang="en-US" altLang="zh-CN" sz="2000" dirty="0"/>
              <a:t>99</a:t>
            </a:r>
            <a:r>
              <a:rPr lang="zh-CN" altLang="en-US" sz="2000" dirty="0"/>
              <a:t>秒遇到的都只是虚顶点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D33FCB-9DB5-4535-9B81-2C218F9D2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961" y="2597329"/>
            <a:ext cx="7175715" cy="28045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23243688"/>
      </p:ext>
    </p:extLst>
  </p:cSld>
  <p:clrMapOvr>
    <a:masterClrMapping/>
  </p:clrMapOvr>
  <p:transition advTm="195728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831918BC-BB78-4204-BF02-20B41F6DF3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基于虚顶点的无向图最短距离</a:t>
            </a:r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5FA102CA-1251-4F11-BE3D-638229F5DD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6" y="946150"/>
            <a:ext cx="8347074" cy="5485647"/>
          </a:xfrm>
        </p:spPr>
        <p:txBody>
          <a:bodyPr/>
          <a:lstStyle/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对顶点</a:t>
            </a:r>
            <a:r>
              <a:rPr lang="en-US" altLang="zh-CN" sz="2000" dirty="0"/>
              <a:t>B</a:t>
            </a:r>
            <a:r>
              <a:rPr lang="zh-CN" altLang="en-US" sz="2000" dirty="0"/>
              <a:t>和</a:t>
            </a:r>
            <a:r>
              <a:rPr lang="en-US" altLang="zh-CN" sz="2000" dirty="0"/>
              <a:t>C</a:t>
            </a:r>
            <a:r>
              <a:rPr lang="zh-CN" altLang="en-US" sz="2000" dirty="0"/>
              <a:t>设定两个闹钟</a:t>
            </a:r>
            <a:endParaRPr lang="en-US" altLang="zh-CN" sz="2000" dirty="0"/>
          </a:p>
          <a:p>
            <a:r>
              <a:rPr lang="zh-CN" altLang="en-US" sz="2000" dirty="0"/>
              <a:t>闹钟只在“有意义”的事情发生时响起，其余时间我们去做别的事情</a:t>
            </a:r>
            <a:endParaRPr lang="en-US" altLang="zh-CN" sz="2000" dirty="0"/>
          </a:p>
          <a:p>
            <a:r>
              <a:rPr lang="zh-CN" altLang="en-US" sz="2000" dirty="0"/>
              <a:t>当闹钟响起时唤醒我们，记录非虚的“真实”顶点的距离</a:t>
            </a:r>
            <a:endParaRPr lang="en-US" altLang="zh-CN" sz="2000" dirty="0"/>
          </a:p>
          <a:p>
            <a:pPr lvl="1"/>
            <a:r>
              <a:rPr lang="zh-CN" altLang="en-US" sz="1800" dirty="0"/>
              <a:t>初始设置</a:t>
            </a:r>
            <a:r>
              <a:rPr lang="en-US" altLang="zh-CN" sz="1800" dirty="0"/>
              <a:t>B</a:t>
            </a:r>
            <a:r>
              <a:rPr lang="zh-CN" altLang="en-US" sz="1800" dirty="0"/>
              <a:t>闹钟为</a:t>
            </a:r>
            <a:r>
              <a:rPr lang="en-US" altLang="zh-CN" sz="1800" dirty="0"/>
              <a:t>100s</a:t>
            </a:r>
            <a:r>
              <a:rPr lang="zh-CN" altLang="en-US" sz="1800" dirty="0"/>
              <a:t>，</a:t>
            </a:r>
            <a:r>
              <a:rPr lang="en-US" altLang="zh-CN" sz="1800" dirty="0"/>
              <a:t>C</a:t>
            </a:r>
            <a:r>
              <a:rPr lang="zh-CN" altLang="en-US" sz="1800" dirty="0"/>
              <a:t>闹钟为</a:t>
            </a:r>
            <a:r>
              <a:rPr lang="en-US" altLang="zh-CN" sz="1800" dirty="0"/>
              <a:t>200s</a:t>
            </a:r>
          </a:p>
          <a:p>
            <a:pPr lvl="1"/>
            <a:r>
              <a:rPr lang="zh-CN" altLang="en-US" sz="1800" dirty="0"/>
              <a:t>在</a:t>
            </a:r>
            <a:r>
              <a:rPr lang="en-US" altLang="zh-CN" sz="1800" dirty="0"/>
              <a:t>B</a:t>
            </a:r>
            <a:r>
              <a:rPr lang="zh-CN" altLang="en-US" sz="1800" dirty="0"/>
              <a:t>闹钟响起时，我们发现了更近的道路</a:t>
            </a:r>
            <a:r>
              <a:rPr lang="en-US" altLang="zh-CN" sz="1800" dirty="0"/>
              <a:t>A-B-C</a:t>
            </a:r>
            <a:r>
              <a:rPr lang="zh-CN" altLang="en-US" sz="1800" dirty="0"/>
              <a:t>（</a:t>
            </a:r>
            <a:r>
              <a:rPr lang="en-US" altLang="zh-CN" sz="1800" dirty="0"/>
              <a:t>150</a:t>
            </a:r>
            <a:r>
              <a:rPr lang="zh-CN" altLang="en-US" sz="1800" dirty="0"/>
              <a:t>），因此</a:t>
            </a:r>
            <a:r>
              <a:rPr lang="en-US" altLang="zh-CN" sz="1800" dirty="0"/>
              <a:t>C</a:t>
            </a:r>
            <a:r>
              <a:rPr lang="zh-CN" altLang="en-US" sz="1800" dirty="0"/>
              <a:t>闹钟需要设置成</a:t>
            </a:r>
            <a:r>
              <a:rPr lang="en-US" altLang="zh-CN" sz="1800" dirty="0"/>
              <a:t>150s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D33FCB-9DB5-4535-9B81-2C218F9D2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961" y="884380"/>
            <a:ext cx="7175715" cy="28045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60194943"/>
      </p:ext>
    </p:extLst>
  </p:cSld>
  <p:clrMapOvr>
    <a:masterClrMapping/>
  </p:clrMapOvr>
  <p:transition advTm="195728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831918BC-BB78-4204-BF02-20B41F6DF3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基于虚顶点的无向图最短距离</a:t>
            </a:r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5FA102CA-1251-4F11-BE3D-638229F5DD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6" y="946150"/>
            <a:ext cx="8347074" cy="5485647"/>
          </a:xfrm>
        </p:spPr>
        <p:txBody>
          <a:bodyPr/>
          <a:lstStyle/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800" dirty="0"/>
              <a:t>闹钟算法 </a:t>
            </a:r>
            <a:r>
              <a:rPr lang="en-US" altLang="zh-CN" sz="2800" dirty="0"/>
              <a:t>= </a:t>
            </a:r>
            <a:r>
              <a:rPr lang="zh-CN" altLang="en-US" sz="2800" dirty="0"/>
              <a:t>原</a:t>
            </a:r>
            <a:r>
              <a:rPr lang="en-US" altLang="zh-CN" sz="2800" dirty="0"/>
              <a:t>BFS</a:t>
            </a:r>
            <a:r>
              <a:rPr lang="zh-CN" altLang="en-US" sz="2800" dirty="0"/>
              <a:t>过程 </a:t>
            </a:r>
            <a:r>
              <a:rPr lang="en-US" altLang="zh-CN" sz="2800" dirty="0"/>
              <a:t>+ </a:t>
            </a:r>
            <a:r>
              <a:rPr lang="zh-CN" altLang="en-US" sz="2800" dirty="0"/>
              <a:t>闹钟</a:t>
            </a:r>
            <a:endParaRPr lang="en-US" altLang="zh-CN" sz="2800" dirty="0"/>
          </a:p>
          <a:p>
            <a:r>
              <a:rPr lang="zh-CN" altLang="en-US" sz="2000" dirty="0"/>
              <a:t>在时刻</a:t>
            </a:r>
            <a:r>
              <a:rPr lang="en-US" altLang="zh-CN" sz="2000" dirty="0"/>
              <a:t>0</a:t>
            </a:r>
            <a:r>
              <a:rPr lang="zh-CN" altLang="en-US" sz="2000" dirty="0"/>
              <a:t>为顶点</a:t>
            </a:r>
            <a:r>
              <a:rPr lang="en-US" altLang="zh-CN" sz="2000" dirty="0"/>
              <a:t>s</a:t>
            </a:r>
            <a:r>
              <a:rPr lang="zh-CN" altLang="en-US" sz="2000" dirty="0"/>
              <a:t>设定闹钟</a:t>
            </a:r>
            <a:endParaRPr lang="en-US" altLang="zh-CN" sz="2000" dirty="0"/>
          </a:p>
          <a:p>
            <a:r>
              <a:rPr lang="zh-CN" altLang="en-US" sz="2000" dirty="0"/>
              <a:t>重复以下过程直到所有闹钟都响过为止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1800" dirty="0"/>
              <a:t>假设下一个要响的是顶点</a:t>
            </a:r>
            <a:r>
              <a:rPr lang="en-US" altLang="zh-CN" sz="1800" dirty="0"/>
              <a:t>u</a:t>
            </a:r>
            <a:r>
              <a:rPr lang="zh-CN" altLang="en-US" sz="1800" dirty="0"/>
              <a:t>的闹钟，时刻为</a:t>
            </a:r>
            <a:r>
              <a:rPr lang="en-US" altLang="zh-CN" sz="1800" dirty="0"/>
              <a:t>T</a:t>
            </a:r>
            <a:r>
              <a:rPr lang="zh-CN" altLang="en-US" sz="1800" dirty="0"/>
              <a:t>，则</a:t>
            </a:r>
            <a:endParaRPr lang="en-US" altLang="zh-CN" sz="1800" dirty="0"/>
          </a:p>
          <a:p>
            <a:pPr lvl="1"/>
            <a:r>
              <a:rPr lang="zh-CN" altLang="en-US" sz="1800" dirty="0"/>
              <a:t>将顶点</a:t>
            </a:r>
            <a:r>
              <a:rPr lang="en-US" altLang="zh-CN" sz="1800" dirty="0"/>
              <a:t>u</a:t>
            </a:r>
            <a:r>
              <a:rPr lang="zh-CN" altLang="en-US" sz="1800" dirty="0"/>
              <a:t>的距离设为</a:t>
            </a:r>
            <a:r>
              <a:rPr lang="en-US" altLang="zh-CN" sz="1800" dirty="0"/>
              <a:t>T</a:t>
            </a:r>
          </a:p>
          <a:p>
            <a:pPr lvl="1"/>
            <a:r>
              <a:rPr lang="zh-CN" altLang="en-US" sz="1800" dirty="0"/>
              <a:t>对于</a:t>
            </a:r>
            <a:r>
              <a:rPr lang="en-US" altLang="zh-CN" sz="1800" dirty="0"/>
              <a:t>G</a:t>
            </a:r>
            <a:r>
              <a:rPr lang="zh-CN" altLang="en-US" sz="1800" dirty="0"/>
              <a:t>中的</a:t>
            </a:r>
            <a:r>
              <a:rPr lang="en-US" altLang="zh-CN" sz="1800" dirty="0"/>
              <a:t>u</a:t>
            </a:r>
            <a:r>
              <a:rPr lang="zh-CN" altLang="en-US" sz="1800" dirty="0"/>
              <a:t>的每个邻居</a:t>
            </a:r>
            <a:r>
              <a:rPr lang="en-US" altLang="zh-CN" sz="1800" dirty="0"/>
              <a:t>v</a:t>
            </a:r>
          </a:p>
          <a:p>
            <a:pPr lvl="2"/>
            <a:r>
              <a:rPr lang="zh-CN" altLang="en-US" sz="1400" dirty="0"/>
              <a:t>如果还未给</a:t>
            </a:r>
            <a:r>
              <a:rPr lang="en-US" altLang="zh-CN" sz="1400" dirty="0"/>
              <a:t>v</a:t>
            </a:r>
            <a:r>
              <a:rPr lang="zh-CN" altLang="en-US" sz="1400" dirty="0"/>
              <a:t>设定闹钟，则设为</a:t>
            </a:r>
            <a:r>
              <a:rPr lang="en-US" altLang="zh-CN" sz="1400" dirty="0"/>
              <a:t>T + w(u, v)</a:t>
            </a:r>
          </a:p>
          <a:p>
            <a:pPr lvl="2"/>
            <a:r>
              <a:rPr lang="zh-CN" altLang="en-US" sz="1400" dirty="0"/>
              <a:t>如果</a:t>
            </a:r>
            <a:r>
              <a:rPr lang="en-US" altLang="zh-CN" sz="1400" dirty="0"/>
              <a:t>v</a:t>
            </a:r>
            <a:r>
              <a:rPr lang="zh-CN" altLang="en-US" sz="1400" dirty="0"/>
              <a:t>的闹钟比</a:t>
            </a:r>
            <a:r>
              <a:rPr lang="en-US" altLang="zh-CN" sz="1400" dirty="0"/>
              <a:t>T + w(u, v)</a:t>
            </a:r>
            <a:r>
              <a:rPr lang="zh-CN" altLang="en-US" sz="1400" dirty="0"/>
              <a:t>要晚，则将其闹钟设置为</a:t>
            </a:r>
            <a:r>
              <a:rPr lang="en-US" altLang="zh-CN" sz="1400" dirty="0"/>
              <a:t>T + w(u, v)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D33FCB-9DB5-4535-9B81-2C218F9D2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640" y="876630"/>
            <a:ext cx="5798720" cy="22664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64655087"/>
      </p:ext>
    </p:extLst>
  </p:cSld>
  <p:clrMapOvr>
    <a:masterClrMapping/>
  </p:clrMapOvr>
  <p:transition advTm="195728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831918BC-BB78-4204-BF02-20B41F6DF3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基于虚顶点的无向图最短距离</a:t>
            </a:r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5FA102CA-1251-4F11-BE3D-638229F5DD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6" y="946150"/>
            <a:ext cx="8347074" cy="5485647"/>
          </a:xfrm>
        </p:spPr>
        <p:txBody>
          <a:bodyPr/>
          <a:lstStyle/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800" dirty="0"/>
              <a:t>闹钟算法中的（优先）队列</a:t>
            </a:r>
            <a:endParaRPr lang="en-US" altLang="zh-CN" sz="2800" dirty="0"/>
          </a:p>
          <a:p>
            <a:r>
              <a:rPr lang="zh-CN" altLang="en-US" sz="2000" dirty="0"/>
              <a:t>存放每个顶点的闹钟时刻的队列，需要能够</a:t>
            </a:r>
            <a:endParaRPr lang="en-US" altLang="zh-CN" sz="2000" dirty="0"/>
          </a:p>
          <a:p>
            <a:pPr lvl="1"/>
            <a:r>
              <a:rPr lang="zh-CN" altLang="en-US" sz="1800" dirty="0"/>
              <a:t>插入新值</a:t>
            </a:r>
            <a:endParaRPr lang="en-US" altLang="zh-CN" sz="1800" dirty="0"/>
          </a:p>
          <a:p>
            <a:pPr lvl="1"/>
            <a:r>
              <a:rPr lang="zh-CN" altLang="en-US" sz="1800" dirty="0"/>
              <a:t>减小某值</a:t>
            </a:r>
            <a:endParaRPr lang="en-US" altLang="zh-CN" sz="1800" dirty="0"/>
          </a:p>
          <a:p>
            <a:pPr lvl="1"/>
            <a:r>
              <a:rPr lang="zh-CN" altLang="en-US" sz="1800" dirty="0"/>
              <a:t>取出（删除）最小元素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pPr marL="342900" lvl="1" indent="-342900">
              <a:spcAft>
                <a:spcPct val="200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cs typeface="+mn-cs"/>
              </a:rPr>
              <a:t>简单地说，</a:t>
            </a:r>
            <a:r>
              <a:rPr lang="en-US" altLang="zh-CN" sz="2800" dirty="0">
                <a:solidFill>
                  <a:srgbClr val="3333CC"/>
                </a:solidFill>
                <a:cs typeface="+mn-cs"/>
              </a:rPr>
              <a:t>Dijkstra</a:t>
            </a:r>
            <a:r>
              <a:rPr lang="zh-CN" altLang="en-US" sz="2800" dirty="0">
                <a:solidFill>
                  <a:srgbClr val="3333CC"/>
                </a:solidFill>
                <a:cs typeface="+mn-cs"/>
              </a:rPr>
              <a:t>算法</a:t>
            </a:r>
            <a:r>
              <a:rPr lang="zh-CN" altLang="en-US" sz="2800" dirty="0">
                <a:cs typeface="+mn-cs"/>
              </a:rPr>
              <a:t>实质上就是闹钟算法</a:t>
            </a:r>
            <a:endParaRPr lang="en-US" altLang="zh-CN" sz="2800" dirty="0">
              <a:cs typeface="+mn-cs"/>
            </a:endParaRPr>
          </a:p>
          <a:p>
            <a:pPr marL="742950" lvl="2" indent="-342900">
              <a:spcAft>
                <a:spcPct val="20000"/>
              </a:spcAft>
              <a:buFont typeface="Wingdings" panose="05000000000000000000" pitchFamily="2" charset="2"/>
              <a:buChar char="§"/>
            </a:pPr>
            <a:r>
              <a:rPr lang="en-US" altLang="zh-CN" sz="2400" dirty="0">
                <a:cs typeface="+mn-cs"/>
              </a:rPr>
              <a:t>BFS</a:t>
            </a:r>
            <a:r>
              <a:rPr lang="zh-CN" altLang="en-US" sz="2400" dirty="0">
                <a:cs typeface="+mn-cs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cs typeface="+mn-cs"/>
              </a:rPr>
              <a:t>优先队列版</a:t>
            </a:r>
            <a:endParaRPr lang="en-US" altLang="zh-CN" sz="2400" dirty="0">
              <a:solidFill>
                <a:srgbClr val="FF0000"/>
              </a:solidFill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D33FCB-9DB5-4535-9B81-2C218F9D2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806" y="876630"/>
            <a:ext cx="6530388" cy="25523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52735354"/>
      </p:ext>
    </p:extLst>
  </p:cSld>
  <p:clrMapOvr>
    <a:masterClrMapping/>
  </p:clrMapOvr>
  <p:transition advTm="195728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831918BC-BB78-4204-BF02-20B41F6DF3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Dijkstra</a:t>
            </a:r>
            <a:r>
              <a:rPr lang="zh-CN" altLang="en-US" dirty="0"/>
              <a:t>算法</a:t>
            </a:r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5FA102CA-1251-4F11-BE3D-638229F5DD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6" y="946150"/>
            <a:ext cx="6496048" cy="5485647"/>
          </a:xfrm>
        </p:spPr>
        <p:txBody>
          <a:bodyPr/>
          <a:lstStyle/>
          <a:p>
            <a:r>
              <a:rPr lang="en-US" altLang="zh-CN" dirty="0" err="1"/>
              <a:t>Edsger</a:t>
            </a:r>
            <a:r>
              <a:rPr lang="en-US" altLang="zh-CN" dirty="0"/>
              <a:t> </a:t>
            </a:r>
            <a:r>
              <a:rPr lang="en-US" altLang="zh-CN" dirty="0" err="1"/>
              <a:t>Wybe</a:t>
            </a:r>
            <a:r>
              <a:rPr lang="en-US" altLang="zh-CN" dirty="0"/>
              <a:t> Dijkstra</a:t>
            </a:r>
            <a:r>
              <a:rPr lang="zh-CN" altLang="en-US" dirty="0"/>
              <a:t>（</a:t>
            </a:r>
            <a:r>
              <a:rPr lang="en-US" altLang="zh-CN" dirty="0"/>
              <a:t>1930-2002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Dijkstra </a:t>
            </a:r>
            <a:r>
              <a:rPr lang="zh-CN" altLang="en-US" dirty="0"/>
              <a:t>读音正本清源：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en-US" altLang="zh-CN" b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daɪkstrə</a:t>
            </a:r>
            <a:r>
              <a:rPr lang="en-US" altLang="zh-CN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</a:p>
          <a:p>
            <a:pPr lvl="2"/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重要的事情说三遍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3"/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读音没有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！没有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！没有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！</a:t>
            </a:r>
            <a:endParaRPr lang="en-US" altLang="zh-CN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3" indent="0">
              <a:buNone/>
            </a:pPr>
            <a:endParaRPr lang="en-US" altLang="zh-CN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sz="2400" dirty="0"/>
              <a:t>荷兰籍计算机科学家，</a:t>
            </a:r>
            <a:r>
              <a:rPr lang="en-US" altLang="zh-CN" sz="2400" dirty="0"/>
              <a:t>1972</a:t>
            </a:r>
            <a:r>
              <a:rPr lang="zh-CN" altLang="en-US" sz="2400" dirty="0"/>
              <a:t>年获得图灵奖。发明了</a:t>
            </a:r>
            <a:r>
              <a:rPr lang="en-US" altLang="zh-CN" sz="2400" dirty="0"/>
              <a:t>Dijkstra</a:t>
            </a:r>
            <a:r>
              <a:rPr lang="zh-CN" altLang="en-US" sz="2400" dirty="0"/>
              <a:t>最短路算法，以及面向操作系统资源分配的银行家算法。</a:t>
            </a:r>
            <a:endParaRPr lang="en-US" altLang="zh-CN" sz="2400" dirty="0"/>
          </a:p>
          <a:p>
            <a:endParaRPr lang="en-US" altLang="zh-CN" sz="900" dirty="0"/>
          </a:p>
          <a:p>
            <a:r>
              <a:rPr lang="en-US" altLang="zh-CN" sz="2400" dirty="0"/>
              <a:t>Dijkstra</a:t>
            </a:r>
            <a:r>
              <a:rPr lang="zh-CN" altLang="en-US" sz="2400" dirty="0"/>
              <a:t>算法的适用范围</a:t>
            </a:r>
            <a:endParaRPr lang="en-US" altLang="zh-CN" sz="2400" dirty="0"/>
          </a:p>
          <a:p>
            <a:pPr lvl="1"/>
            <a:r>
              <a:rPr lang="zh-CN" altLang="en-US" sz="2200" dirty="0"/>
              <a:t>无向图</a:t>
            </a:r>
            <a:r>
              <a:rPr lang="en-US" altLang="zh-CN" sz="2200" dirty="0"/>
              <a:t>/</a:t>
            </a:r>
            <a:r>
              <a:rPr lang="zh-CN" altLang="en-US" sz="2200" dirty="0"/>
              <a:t>有向图</a:t>
            </a:r>
            <a:endParaRPr lang="en-US" altLang="zh-CN" sz="2200" dirty="0"/>
          </a:p>
          <a:p>
            <a:pPr lvl="1"/>
            <a:r>
              <a:rPr lang="zh-CN" altLang="en-US" sz="2200" dirty="0"/>
              <a:t>无负权边</a:t>
            </a:r>
            <a:endParaRPr lang="en-US" altLang="zh-CN" sz="2200" dirty="0"/>
          </a:p>
          <a:p>
            <a:r>
              <a:rPr lang="zh-CN" altLang="en-US" sz="2400" dirty="0"/>
              <a:t>算法的前提基础</a:t>
            </a:r>
            <a:endParaRPr lang="en-US" altLang="zh-CN" sz="2400" dirty="0"/>
          </a:p>
          <a:p>
            <a:pPr lvl="1"/>
            <a:r>
              <a:rPr lang="zh-CN" altLang="en-US" sz="2200" dirty="0"/>
              <a:t>在</a:t>
            </a:r>
            <a:r>
              <a:rPr lang="en-US" altLang="zh-CN" sz="2200" dirty="0"/>
              <a:t>s</a:t>
            </a:r>
            <a:r>
              <a:rPr lang="zh-CN" altLang="en-US" sz="2200" dirty="0"/>
              <a:t>到</a:t>
            </a:r>
            <a:r>
              <a:rPr lang="en-US" altLang="zh-CN" sz="2200" dirty="0"/>
              <a:t>v</a:t>
            </a:r>
            <a:r>
              <a:rPr lang="zh-CN" altLang="en-US" sz="2200" dirty="0"/>
              <a:t>的最短路径上，部分路径</a:t>
            </a:r>
            <a:r>
              <a:rPr lang="en-US" altLang="zh-CN" sz="2200" dirty="0"/>
              <a:t>s-u</a:t>
            </a:r>
            <a:r>
              <a:rPr lang="zh-CN" altLang="en-US" sz="2200" dirty="0"/>
              <a:t>也是从</a:t>
            </a:r>
            <a:r>
              <a:rPr lang="en-US" altLang="zh-CN" sz="2200" dirty="0"/>
              <a:t>s</a:t>
            </a:r>
            <a:r>
              <a:rPr lang="zh-CN" altLang="en-US" sz="2200" dirty="0"/>
              <a:t>到</a:t>
            </a:r>
            <a:r>
              <a:rPr lang="en-US" altLang="zh-CN" sz="2200" dirty="0"/>
              <a:t>u</a:t>
            </a:r>
            <a:r>
              <a:rPr lang="zh-CN" altLang="en-US" sz="2200" dirty="0"/>
              <a:t>的最短路径</a:t>
            </a:r>
            <a:endParaRPr lang="en-US" altLang="zh-CN" sz="2200" dirty="0"/>
          </a:p>
          <a:p>
            <a:endParaRPr lang="en-US" altLang="zh-CN" sz="2400" dirty="0"/>
          </a:p>
        </p:txBody>
      </p:sp>
      <p:pic>
        <p:nvPicPr>
          <p:cNvPr id="2050" name="Picture 2" descr="Edsger Wybe Dijkstra.jpg">
            <a:extLst>
              <a:ext uri="{FF2B5EF4-FFF2-40B4-BE49-F238E27FC236}">
                <a16:creationId xmlns:a16="http://schemas.microsoft.com/office/drawing/2014/main" id="{2FCAC95C-E78E-4269-97E3-2907834C5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274" y="946150"/>
            <a:ext cx="20955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44104221"/>
      </p:ext>
    </p:extLst>
  </p:cSld>
  <p:clrMapOvr>
    <a:masterClrMapping/>
  </p:clrMapOvr>
  <p:transition advTm="195728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71D7DC83-C597-4816-B251-3DFA34D9C7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D2AB2DEF-844D-441A-BB5A-E9B12EDDEA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accent2"/>
                </a:solidFill>
              </a:rPr>
              <a:t>最短路径</a:t>
            </a:r>
            <a:endParaRPr lang="en-US" altLang="zh-CN">
              <a:solidFill>
                <a:schemeClr val="accent2"/>
              </a:solidFill>
            </a:endParaRPr>
          </a:p>
          <a:p>
            <a:r>
              <a:rPr lang="zh-CN" altLang="en-US"/>
              <a:t>关键路径</a:t>
            </a:r>
          </a:p>
        </p:txBody>
      </p:sp>
    </p:spTree>
  </p:cSld>
  <p:clrMapOvr>
    <a:masterClrMapping/>
  </p:clrMapOvr>
  <p:transition advTm="10592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831918BC-BB78-4204-BF02-20B41F6DF3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Dijkstra</a:t>
            </a:r>
            <a:r>
              <a:rPr lang="zh-CN" altLang="en-US" dirty="0"/>
              <a:t>算法</a:t>
            </a:r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5FA102CA-1251-4F11-BE3D-638229F5DD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5" y="946150"/>
            <a:ext cx="8550059" cy="5485647"/>
          </a:xfrm>
        </p:spPr>
        <p:txBody>
          <a:bodyPr/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算法约定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(u)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代表顶点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当前的距离（当前设置的闹钟时刻）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代表顶点的距离（闹钟时刻）还未设定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(u)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记录从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的最短路径上，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的前驱顶点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算法流程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设置顶点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 = 0</a:t>
            </a:r>
          </a:p>
          <a:p>
            <a:pPr lvl="1"/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对于其他所有顶点，设置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为空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创建优先队列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，并将所有顶点都放到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非空时：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最小的顶点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对于所有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的邻接顶点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  <a:p>
            <a:pPr lvl="3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 &gt;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(u) + w(u, v)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(u) + w(u, v)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 = u</a:t>
            </a:r>
          </a:p>
          <a:p>
            <a:pPr lvl="4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更新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在优先队列中的值（也就是更新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在队列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中的排序）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2317450"/>
      </p:ext>
    </p:extLst>
  </p:cSld>
  <p:clrMapOvr>
    <a:masterClrMapping/>
  </p:clrMapOvr>
  <p:transition advTm="195728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831918BC-BB78-4204-BF02-20B41F6DF3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Dijkstra</a:t>
            </a:r>
            <a:r>
              <a:rPr lang="zh-CN" altLang="en-US" dirty="0"/>
              <a:t>算法</a:t>
            </a:r>
            <a:r>
              <a:rPr lang="en-US" altLang="zh-CN" dirty="0"/>
              <a:t>——</a:t>
            </a:r>
            <a:r>
              <a:rPr lang="zh-CN" altLang="en-US" dirty="0"/>
              <a:t>另一种解释</a:t>
            </a:r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5FA102CA-1251-4F11-BE3D-638229F5DD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5" y="946150"/>
            <a:ext cx="8550059" cy="5485647"/>
          </a:xfrm>
        </p:spPr>
        <p:txBody>
          <a:bodyPr/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算法的另一种解释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从起始顶点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开始对外扩张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持续地在“已探索区域”中加入已知距离和最短路径的顶点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先加入最近的顶点，再加入远一些的顶点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若已探索区域是包含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的顶点集合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，下一个顶点应该是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之外距离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最近的顶点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已探索区域为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，如何确定下一个要加入的顶点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是从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的最短路径上、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的前驱顶点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必定在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中，否则与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是最近的顶点矛盾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如何确定与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中顶点邻接的最短距离顶点？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每次加入新的顶点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后，更新与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邻接的顶点的距离，更新优先队列中的值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取出优先队列中的最小值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921258"/>
      </p:ext>
    </p:extLst>
  </p:cSld>
  <p:clrMapOvr>
    <a:masterClrMapping/>
  </p:clrMapOvr>
  <p:transition advTm="195728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831918BC-BB78-4204-BF02-20B41F6DF3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图上的最短路径：其他情形</a:t>
            </a:r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5FA102CA-1251-4F11-BE3D-638229F5DD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5" y="946150"/>
            <a:ext cx="8550059" cy="5485647"/>
          </a:xfrm>
        </p:spPr>
        <p:txBody>
          <a:bodyPr/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延伸阅读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对于有负权边的图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Bellman-Ford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Floyd-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Warshall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对于有负圈的图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如果能够保证在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之间有一条有限的最短路径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可以使用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Bellman-Ford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Floyd-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Warshall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注意负圈对算法的影响，避免死循环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4071056"/>
      </p:ext>
    </p:extLst>
  </p:cSld>
  <p:clrMapOvr>
    <a:masterClrMapping/>
  </p:clrMapOvr>
  <p:transition advTm="195728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1DAE9824-E427-4869-85D7-F4D5E22F5C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Djikstra </a:t>
            </a:r>
            <a:r>
              <a:rPr lang="zh-CN" altLang="en-US"/>
              <a:t>最短通路算法（续）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782B700-E82F-4DB5-A96C-5B0AF813FF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8400928"/>
              </p:ext>
            </p:extLst>
          </p:nvPr>
        </p:nvGraphicFramePr>
        <p:xfrm>
          <a:off x="4670425" y="847090"/>
          <a:ext cx="3952875" cy="6035040"/>
        </p:xfrm>
        <a:graphic>
          <a:graphicData uri="http://schemas.openxmlformats.org/drawingml/2006/table">
            <a:tbl>
              <a:tblPr/>
              <a:tblGrid>
                <a:gridCol w="395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10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def 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shortpath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V,E,di,Hx,path,zn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   V=sorted(V)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   Pm=[]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   for p in path: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       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vn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=p[-1]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       if 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vn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==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zn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           Pm=Pm + [p]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           continue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       if di[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V.index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vn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)] != 0: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           Pm=Pm + [p]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           continue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       for (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w,u,v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) in E: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           if u==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vn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               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kv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=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V.index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(v)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               if di[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kv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]&gt;0: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                   di[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kv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]=di[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kv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]-1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               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vw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=p[0]+w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               if 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vw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&lt;=Hx[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kv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]: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                   Hx[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kv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]=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vw</a:t>
                      </a:r>
                      <a:endParaRPr lang="en-US" sz="1800" kern="100" dirty="0">
                        <a:latin typeface="Times New Roman"/>
                        <a:ea typeface="宋体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                   e=[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vw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] + p[1:] +[v]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                   Pm=Pm +[e]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   return [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di,Hx,Pm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]</a:t>
                      </a:r>
                    </a:p>
                  </a:txBody>
                  <a:tcPr marL="68548" marR="685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A4EB28D-EC1B-48D9-BE20-400B8BE67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5" y="946150"/>
            <a:ext cx="4402138" cy="571658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n-ea"/>
                <a:cs typeface="Times New Roman" panose="02020603050405020304" pitchFamily="18" charset="0"/>
              </a:rPr>
              <a:t>对于所有路径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p</a:t>
            </a:r>
          </a:p>
          <a:p>
            <a:pPr>
              <a:defRPr/>
            </a:pPr>
            <a:r>
              <a:rPr lang="en-US" altLang="zh-CN" dirty="0" err="1">
                <a:latin typeface="+mn-ea"/>
                <a:cs typeface="Times New Roman" panose="02020603050405020304" pitchFamily="18" charset="0"/>
              </a:rPr>
              <a:t>vn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是路径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的最后顶点</a:t>
            </a:r>
            <a:endParaRPr lang="en-US" altLang="zh-CN" dirty="0">
              <a:latin typeface="+mn-ea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dirty="0">
                <a:latin typeface="+mn-ea"/>
                <a:cs typeface="Times New Roman" panose="02020603050405020304" pitchFamily="18" charset="0"/>
              </a:rPr>
              <a:t>若</a:t>
            </a:r>
            <a:r>
              <a:rPr lang="en-US" altLang="zh-CN" dirty="0" err="1">
                <a:latin typeface="+mn-ea"/>
                <a:cs typeface="Times New Roman" panose="02020603050405020304" pitchFamily="18" charset="0"/>
              </a:rPr>
              <a:t>vn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不是终止顶点</a:t>
            </a:r>
            <a:endParaRPr lang="en-US" altLang="zh-CN" dirty="0">
              <a:latin typeface="+mn-ea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dirty="0">
                <a:latin typeface="+mn-ea"/>
                <a:cs typeface="Times New Roman" panose="02020603050405020304" pitchFamily="18" charset="0"/>
              </a:rPr>
              <a:t>对于所有边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zh-CN" sz="2800" kern="100" dirty="0" err="1">
                <a:latin typeface="+mn-ea"/>
                <a:cs typeface="Times New Roman" panose="02020603050405020304" pitchFamily="18" charset="0"/>
              </a:rPr>
              <a:t>u,v,d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)</a:t>
            </a:r>
            <a:r>
              <a:rPr lang="zh-CN" altLang="zh-CN" dirty="0">
                <a:latin typeface="+mn-ea"/>
                <a:cs typeface="Times New Roman" panose="02020603050405020304" pitchFamily="18" charset="0"/>
              </a:rPr>
              <a:t>∈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E</a:t>
            </a:r>
          </a:p>
          <a:p>
            <a:pPr>
              <a:defRPr/>
            </a:pP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若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u==</a:t>
            </a:r>
            <a:r>
              <a:rPr lang="en-US" altLang="zh-CN" sz="2800" kern="100" dirty="0" err="1">
                <a:latin typeface="+mn-ea"/>
                <a:cs typeface="Times New Roman" panose="02020603050405020304" pitchFamily="18" charset="0"/>
              </a:rPr>
              <a:t>vn</a:t>
            </a:r>
            <a:endParaRPr lang="en-US" altLang="zh-CN" sz="2800" kern="100" dirty="0">
              <a:latin typeface="+mn-ea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800" kern="100" dirty="0">
                <a:latin typeface="+mn-ea"/>
              </a:rPr>
              <a:t>求新顶点距离</a:t>
            </a:r>
            <a:r>
              <a:rPr lang="en-US" altLang="zh-CN" sz="2800" kern="100" dirty="0" err="1">
                <a:latin typeface="+mn-ea"/>
              </a:rPr>
              <a:t>vd</a:t>
            </a:r>
            <a:endParaRPr lang="en-US" altLang="zh-CN" sz="2800" kern="100" dirty="0">
              <a:latin typeface="+mn-ea"/>
            </a:endParaRPr>
          </a:p>
          <a:p>
            <a:pPr>
              <a:defRPr/>
            </a:pPr>
            <a:r>
              <a:rPr lang="en-US" altLang="zh-CN" sz="2800" kern="100" dirty="0">
                <a:latin typeface="+mn-ea"/>
              </a:rPr>
              <a:t>if </a:t>
            </a:r>
            <a:r>
              <a:rPr lang="en-US" altLang="zh-CN" sz="2800" kern="100" dirty="0" err="1">
                <a:latin typeface="+mn-ea"/>
              </a:rPr>
              <a:t>vd</a:t>
            </a:r>
            <a:r>
              <a:rPr lang="en-US" altLang="zh-CN" sz="2800" kern="100" dirty="0">
                <a:latin typeface="+mn-ea"/>
              </a:rPr>
              <a:t>&lt;=Hx[</a:t>
            </a:r>
            <a:r>
              <a:rPr lang="en-US" altLang="zh-CN" sz="2800" kern="100" dirty="0" err="1">
                <a:latin typeface="+mn-ea"/>
              </a:rPr>
              <a:t>kv</a:t>
            </a:r>
            <a:r>
              <a:rPr lang="en-US" altLang="zh-CN" sz="2800" kern="100" dirty="0">
                <a:latin typeface="+mn-ea"/>
              </a:rPr>
              <a:t>]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800" kern="100" dirty="0">
                <a:latin typeface="+mn-ea"/>
              </a:rPr>
              <a:t>        增加新顶点</a:t>
            </a:r>
            <a:r>
              <a:rPr lang="en-US" altLang="zh-CN" sz="2800" kern="100" dirty="0">
                <a:latin typeface="+mn-ea"/>
              </a:rPr>
              <a:t>v</a:t>
            </a:r>
          </a:p>
          <a:p>
            <a:pPr>
              <a:defRPr/>
            </a:pPr>
            <a:endParaRPr lang="en-US" altLang="zh-CN" sz="2800" kern="100" dirty="0">
              <a:latin typeface="Times New Roman"/>
              <a:ea typeface="宋体"/>
            </a:endParaRPr>
          </a:p>
          <a:p>
            <a:pPr>
              <a:defRPr/>
            </a:pPr>
            <a:endParaRPr lang="en-US" altLang="zh-CN" sz="28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196801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B89B19D5-9305-4E51-A268-BC2DB16FEC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Djikstra</a:t>
            </a:r>
            <a:r>
              <a:rPr lang="en-US" altLang="zh-CN" dirty="0"/>
              <a:t> </a:t>
            </a:r>
            <a:r>
              <a:rPr lang="zh-CN" altLang="en-US" dirty="0"/>
              <a:t>最短通路算法（续）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DA5CC90B-6FB7-4F4A-AE01-E609B51093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0523549"/>
              </p:ext>
            </p:extLst>
          </p:nvPr>
        </p:nvGraphicFramePr>
        <p:xfrm>
          <a:off x="455613" y="966788"/>
          <a:ext cx="8410575" cy="5364480"/>
        </p:xfrm>
        <a:graphic>
          <a:graphicData uri="http://schemas.openxmlformats.org/drawingml/2006/table">
            <a:tbl>
              <a:tblPr/>
              <a:tblGrid>
                <a:gridCol w="841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212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 </a:t>
                      </a:r>
                      <a:r>
                        <a:rPr lang="en-US" altLang="zh-CN" sz="2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dmath.graph</a:t>
                      </a:r>
                      <a:r>
                        <a:rPr lang="en-US" altLang="zh-CN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as </a:t>
                      </a:r>
                      <a:r>
                        <a:rPr lang="en-US" altLang="zh-CN" sz="2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gt</a:t>
                      </a:r>
                      <a:endParaRPr lang="en-US" altLang="zh-CN" sz="2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V=['</a:t>
                      </a:r>
                      <a:r>
                        <a:rPr lang="en-US" altLang="zh-CN" sz="2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a','b','c','d','e','z</a:t>
                      </a:r>
                      <a:r>
                        <a:rPr lang="en-US" altLang="zh-CN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E={(4,'a','b'),(2,'a','d'),(3,'b','c'),(3,'b','e'),(2,'c','z'),(3,'d','e'),(1,'e','z')}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altLang="zh-CN" sz="2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d,di,do</a:t>
                      </a:r>
                      <a:r>
                        <a:rPr lang="en-US" altLang="zh-CN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]=</a:t>
                      </a:r>
                      <a:r>
                        <a:rPr lang="en-US" altLang="zh-CN" sz="2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gt.degreesetw</a:t>
                      </a:r>
                      <a:r>
                        <a:rPr lang="en-US" altLang="zh-CN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(V,E)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print(</a:t>
                      </a:r>
                      <a:r>
                        <a:rPr lang="en-US" altLang="zh-CN" sz="2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d,di,do</a:t>
                      </a:r>
                      <a:r>
                        <a:rPr lang="en-US" altLang="zh-CN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inf=10000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Hx= [inf for x in range(</a:t>
                      </a:r>
                      <a:r>
                        <a:rPr lang="en-US" altLang="zh-CN" sz="2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altLang="zh-CN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(V))]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Hx[0]=0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path=[[0,'a']]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print(</a:t>
                      </a:r>
                      <a:r>
                        <a:rPr lang="en-US" altLang="zh-CN" sz="2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di,Hx,path</a:t>
                      </a:r>
                      <a:r>
                        <a:rPr lang="en-US" altLang="zh-CN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altLang="zh-CN" sz="2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di,Hx,path</a:t>
                      </a:r>
                      <a:r>
                        <a:rPr lang="en-US" altLang="zh-CN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]=</a:t>
                      </a:r>
                      <a:r>
                        <a:rPr lang="en-US" altLang="zh-CN" sz="2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gt.shortpath</a:t>
                      </a:r>
                      <a:r>
                        <a:rPr lang="en-US" altLang="zh-CN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V,E,di,Hx,path,'z</a:t>
                      </a:r>
                      <a:r>
                        <a:rPr lang="en-US" altLang="zh-CN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print(</a:t>
                      </a:r>
                      <a:r>
                        <a:rPr lang="en-US" altLang="zh-CN" sz="2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di,Hx,path</a:t>
                      </a:r>
                      <a:r>
                        <a:rPr lang="en-US" altLang="zh-CN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altLang="zh-CN" sz="2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di,Hx,path</a:t>
                      </a:r>
                      <a:r>
                        <a:rPr lang="en-US" altLang="zh-CN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]=</a:t>
                      </a:r>
                      <a:r>
                        <a:rPr lang="en-US" altLang="zh-CN" sz="2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gt.shortpath</a:t>
                      </a:r>
                      <a:r>
                        <a:rPr lang="en-US" altLang="zh-CN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V,E,di,Hx,path,'z</a:t>
                      </a:r>
                      <a:r>
                        <a:rPr lang="en-US" altLang="zh-CN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print(</a:t>
                      </a:r>
                      <a:r>
                        <a:rPr lang="en-US" altLang="zh-CN" sz="2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di,Hx,path</a:t>
                      </a:r>
                      <a:r>
                        <a:rPr lang="en-US" altLang="zh-CN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altLang="zh-CN" sz="2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di,Hx,path</a:t>
                      </a:r>
                      <a:r>
                        <a:rPr lang="en-US" altLang="zh-CN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]=</a:t>
                      </a:r>
                      <a:r>
                        <a:rPr lang="en-US" altLang="zh-CN" sz="2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gt.shortpath</a:t>
                      </a:r>
                      <a:r>
                        <a:rPr lang="en-US" altLang="zh-CN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V,E,di,Hx,path,'z</a:t>
                      </a:r>
                      <a:r>
                        <a:rPr lang="en-US" altLang="zh-CN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print(</a:t>
                      </a:r>
                      <a:r>
                        <a:rPr lang="en-US" altLang="zh-CN" sz="2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di,Hx,path</a:t>
                      </a:r>
                      <a:r>
                        <a:rPr lang="en-US" altLang="zh-CN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200" b="0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Tm="54812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D21E379F-7DA3-4A75-B126-B274543023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Djikstra</a:t>
            </a:r>
            <a:r>
              <a:rPr lang="en-US" altLang="zh-CN" dirty="0"/>
              <a:t> </a:t>
            </a:r>
            <a:r>
              <a:rPr lang="zh-CN" altLang="en-US" dirty="0"/>
              <a:t>最短通路算法（续）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D59F33E5-D37C-4C5F-9C4B-A4B1BDDC51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8936816"/>
              </p:ext>
            </p:extLst>
          </p:nvPr>
        </p:nvGraphicFramePr>
        <p:xfrm>
          <a:off x="503238" y="914401"/>
          <a:ext cx="8120062" cy="4754880"/>
        </p:xfrm>
        <a:graphic>
          <a:graphicData uri="http://schemas.openxmlformats.org/drawingml/2006/table">
            <a:tbl>
              <a:tblPr/>
              <a:tblGrid>
                <a:gridCol w="8120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28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def </a:t>
                      </a:r>
                      <a:r>
                        <a:rPr lang="en-US" sz="2400" kern="100" dirty="0" err="1">
                          <a:latin typeface="Times New Roman"/>
                          <a:ea typeface="宋体"/>
                        </a:rPr>
                        <a:t>shortestpath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(V,E,v0,vn):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    V=sorted(V)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    [</a:t>
                      </a:r>
                      <a:r>
                        <a:rPr lang="en-US" sz="2400" kern="100" dirty="0" err="1">
                          <a:latin typeface="Times New Roman"/>
                          <a:ea typeface="宋体"/>
                        </a:rPr>
                        <a:t>d,di,do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]=</a:t>
                      </a:r>
                      <a:r>
                        <a:rPr lang="en-US" sz="2400" kern="100" dirty="0" err="1">
                          <a:latin typeface="Times New Roman"/>
                          <a:ea typeface="宋体"/>
                        </a:rPr>
                        <a:t>degreesetw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(V,E)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    Pm0=[]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    Pm=[[0,v0]]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    inf=10000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    Hx= [inf for x in range(</a:t>
                      </a:r>
                      <a:r>
                        <a:rPr lang="en-US" sz="2400" kern="100" dirty="0" err="1">
                          <a:latin typeface="Times New Roman"/>
                          <a:ea typeface="宋体"/>
                        </a:rPr>
                        <a:t>len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(V))]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    Hx[0]=0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    while Pm0!=Pm: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        Pm0=Pm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        [</a:t>
                      </a:r>
                      <a:r>
                        <a:rPr lang="en-US" sz="2400" kern="100" dirty="0" err="1">
                          <a:latin typeface="Times New Roman"/>
                          <a:ea typeface="宋体"/>
                        </a:rPr>
                        <a:t>di,Hx,Pm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]=</a:t>
                      </a:r>
                      <a:r>
                        <a:rPr lang="en-US" sz="2400" kern="100" dirty="0" err="1">
                          <a:latin typeface="Times New Roman"/>
                          <a:ea typeface="宋体"/>
                        </a:rPr>
                        <a:t>shortpath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(V,E,di,Hx,Pm0,vn)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    Pm=sorted(Pm)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    return [</a:t>
                      </a:r>
                      <a:r>
                        <a:rPr lang="en-US" sz="2400" kern="100" dirty="0" err="1">
                          <a:latin typeface="Times New Roman"/>
                          <a:ea typeface="宋体"/>
                        </a:rPr>
                        <a:t>Hx,Pm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]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Tm="122867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B89B19D5-9305-4E51-A268-BC2DB16FEC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Djikstra</a:t>
            </a:r>
            <a:r>
              <a:rPr lang="en-US" altLang="zh-CN" dirty="0"/>
              <a:t> </a:t>
            </a:r>
            <a:r>
              <a:rPr lang="zh-CN" altLang="en-US" dirty="0"/>
              <a:t>最短通路算法（续）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DA5CC90B-6FB7-4F4A-AE01-E609B51093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4929628"/>
              </p:ext>
            </p:extLst>
          </p:nvPr>
        </p:nvGraphicFramePr>
        <p:xfrm>
          <a:off x="365761" y="966789"/>
          <a:ext cx="8500428" cy="3688080"/>
        </p:xfrm>
        <a:graphic>
          <a:graphicData uri="http://schemas.openxmlformats.org/drawingml/2006/table">
            <a:tbl>
              <a:tblPr/>
              <a:tblGrid>
                <a:gridCol w="8500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435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import </a:t>
                      </a:r>
                      <a:r>
                        <a:rPr lang="en-US" sz="2200" b="0" kern="100" dirty="0" err="1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dmath.graph</a:t>
                      </a:r>
                      <a:r>
                        <a:rPr lang="en-US" sz="2200" b="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 as </a:t>
                      </a:r>
                      <a:r>
                        <a:rPr lang="en-US" sz="2200" b="0" kern="100" dirty="0" err="1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gt</a:t>
                      </a:r>
                      <a:endParaRPr lang="en-US" sz="2200" b="0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V=['</a:t>
                      </a:r>
                      <a:r>
                        <a:rPr lang="en-US" sz="2200" b="0" kern="100" dirty="0" err="1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a','b','c','d','e','z</a:t>
                      </a:r>
                      <a:r>
                        <a:rPr lang="en-US" sz="2200" b="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']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E={(4,'a','b'),(2,'a','d'),(3,'b','c'),(3,'b','e'),(2,'c','z'),(3,'d','e'),(1,'e','z')}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2200" b="0" kern="100" dirty="0" err="1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Hx,Pm</a:t>
                      </a:r>
                      <a:r>
                        <a:rPr lang="en-US" sz="2200" b="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]=</a:t>
                      </a:r>
                      <a:r>
                        <a:rPr lang="en-US" sz="2200" b="0" kern="100" dirty="0" err="1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gt.shortestpath</a:t>
                      </a:r>
                      <a:r>
                        <a:rPr lang="en-US" sz="2200" b="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(V,E,V[0],V[-1])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print(V)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print(E)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print(</a:t>
                      </a:r>
                      <a:r>
                        <a:rPr lang="en-US" sz="2200" b="0" kern="100" dirty="0" err="1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Hx,Pm</a:t>
                      </a:r>
                      <a:r>
                        <a:rPr lang="en-US" sz="2200" b="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76" marR="68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97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['a', 'b', 'c', 'd', 'e', 'z']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{(4, 'a', 'b'), (2, 'c', 'z'), (1, 'e', 'z'), (3, 'b', 'c'), (3, 'd', 'e'), (3, 'b', 'e'), (2, 'a', 'd')}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[0, 4, 7, 2, 5, 6] [[6, 'a', 'd', 'e', 'z'], [8, 'a', 'b', 'e', 'z'], [9, 'a', 'b', 'c', 'z']]</a:t>
                      </a:r>
                    </a:p>
                  </a:txBody>
                  <a:tcPr marL="68576" marR="68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8614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125774"/>
      </p:ext>
    </p:extLst>
  </p:cSld>
  <p:clrMapOvr>
    <a:masterClrMapping/>
  </p:clrMapOvr>
  <p:transition advTm="54812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3977E5B3-9B45-4A34-9B13-69246F6436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最短路径图示例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7FE8FDC-78AE-4402-BFAD-226DDEDCCE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9696013"/>
              </p:ext>
            </p:extLst>
          </p:nvPr>
        </p:nvGraphicFramePr>
        <p:xfrm>
          <a:off x="607695" y="1070293"/>
          <a:ext cx="8293100" cy="5486400"/>
        </p:xfrm>
        <a:graphic>
          <a:graphicData uri="http://schemas.openxmlformats.org/drawingml/2006/table">
            <a:tbl>
              <a:tblPr/>
              <a:tblGrid>
                <a:gridCol w="829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8569">
                <a:tc>
                  <a:txBody>
                    <a:bodyPr/>
                    <a:lstStyle/>
                    <a:p>
                      <a:r>
                        <a:rPr lang="en-US" altLang="zh-CN" sz="24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import </a:t>
                      </a:r>
                      <a:r>
                        <a:rPr lang="en-US" altLang="zh-CN" sz="2400" b="0" kern="1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dmath.graph</a:t>
                      </a:r>
                      <a:r>
                        <a:rPr lang="en-US" altLang="zh-CN" sz="24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 as </a:t>
                      </a:r>
                      <a:r>
                        <a:rPr lang="en-US" altLang="zh-CN" sz="2400" b="0" kern="1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gt</a:t>
                      </a:r>
                      <a:endParaRPr lang="en-US" altLang="zh-CN" sz="2400" b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4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V=['</a:t>
                      </a:r>
                      <a:r>
                        <a:rPr lang="en-US" altLang="zh-CN" sz="2400" b="0" kern="1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a','b','c','d','z</a:t>
                      </a:r>
                      <a:r>
                        <a:rPr lang="en-US" altLang="zh-CN" sz="24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']</a:t>
                      </a:r>
                    </a:p>
                    <a:p>
                      <a:r>
                        <a:rPr lang="en-US" altLang="zh-CN" sz="24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E=[(2,'a', 'b'), (4,'a', 'c'), (5,'b', 'd'), (6,'c', 'd'), (8,'d', 'z')]</a:t>
                      </a:r>
                    </a:p>
                    <a:p>
                      <a:r>
                        <a:rPr lang="en-US" altLang="zh-CN" sz="24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altLang="zh-CN" sz="2400" b="0" kern="1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Hx,Pm</a:t>
                      </a:r>
                      <a:r>
                        <a:rPr lang="en-US" altLang="zh-CN" sz="24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]=</a:t>
                      </a:r>
                      <a:r>
                        <a:rPr lang="en-US" altLang="zh-CN" sz="2400" b="0" kern="1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gt.shortestpath</a:t>
                      </a:r>
                      <a:r>
                        <a:rPr lang="en-US" altLang="zh-CN" sz="24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(V,E,V[0],V[-1])</a:t>
                      </a:r>
                    </a:p>
                    <a:p>
                      <a:r>
                        <a:rPr lang="en-US" altLang="zh-CN" sz="24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print(V)</a:t>
                      </a:r>
                    </a:p>
                    <a:p>
                      <a:r>
                        <a:rPr lang="en-US" altLang="zh-CN" sz="24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print(E)</a:t>
                      </a:r>
                    </a:p>
                    <a:p>
                      <a:r>
                        <a:rPr lang="en-US" altLang="zh-CN" sz="24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print(</a:t>
                      </a:r>
                      <a:r>
                        <a:rPr lang="en-US" altLang="zh-CN" sz="2400" b="0" kern="1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Hx,Pm</a:t>
                      </a:r>
                      <a:r>
                        <a:rPr lang="en-US" altLang="zh-CN" sz="2400" b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1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altLang="zh-CN" sz="2400" b="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import dmath.graph as gt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altLang="zh-CN" sz="2400" b="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V=['a','b','c','d','e','z']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altLang="zh-CN" sz="2400" b="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E=[(2,'a', 'b'), (5,'a', 'd'), (8,'b', 'c'), (8,'b', 'e'), (7,'c', 'z'), (1,'d', 'e'), (9,'e', 'z')]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altLang="zh-CN" sz="2400" b="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[Hx,Pm]=gt.shortestpath(V,E,V[0],V[-1])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altLang="zh-CN" sz="2400" b="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print(V)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altLang="zh-CN" sz="2400" b="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print(E)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altLang="zh-CN" sz="2400" b="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print(Hx,Pm)</a:t>
                      </a:r>
                      <a:endPara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Tm="2143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0B5C5CCA-B0B9-4974-8EC6-883B9E093E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431723E1-2E8A-4879-876A-2F56FFE997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3152734"/>
              </p:ext>
            </p:extLst>
          </p:nvPr>
        </p:nvGraphicFramePr>
        <p:xfrm>
          <a:off x="737870" y="937260"/>
          <a:ext cx="7969250" cy="4023360"/>
        </p:xfrm>
        <a:graphic>
          <a:graphicData uri="http://schemas.openxmlformats.org/drawingml/2006/table">
            <a:tbl>
              <a:tblPr/>
              <a:tblGrid>
                <a:gridCol w="4605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60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import </a:t>
                      </a:r>
                      <a:r>
                        <a:rPr lang="en-US" sz="2400" kern="100" dirty="0" err="1">
                          <a:latin typeface="Times New Roman"/>
                          <a:ea typeface="宋体"/>
                        </a:rPr>
                        <a:t>dmath.graph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 as </a:t>
                      </a:r>
                      <a:r>
                        <a:rPr lang="en-US" sz="2400" kern="100" dirty="0" err="1">
                          <a:latin typeface="Times New Roman"/>
                          <a:ea typeface="宋体"/>
                        </a:rPr>
                        <a:t>gt</a:t>
                      </a:r>
                      <a:endParaRPr lang="en-US" sz="2400" kern="100" dirty="0">
                        <a:latin typeface="Times New Roman"/>
                        <a:ea typeface="宋体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latin typeface="Times New Roman"/>
                          <a:ea typeface="宋体"/>
                        </a:rPr>
                        <a:t>m,n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=5,6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[V,E0]=</a:t>
                      </a:r>
                      <a:r>
                        <a:rPr lang="en-US" sz="2400" kern="100" dirty="0" err="1">
                          <a:latin typeface="Times New Roman"/>
                          <a:ea typeface="宋体"/>
                        </a:rPr>
                        <a:t>gt.MNgraph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en-US" sz="2400" kern="100" dirty="0" err="1">
                          <a:latin typeface="Times New Roman"/>
                          <a:ea typeface="宋体"/>
                        </a:rPr>
                        <a:t>m,n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latin typeface="Times New Roman"/>
                          <a:ea typeface="宋体"/>
                        </a:rPr>
                        <a:t>gt.drawgraph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(E0)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[V,E]=</a:t>
                      </a:r>
                      <a:r>
                        <a:rPr lang="en-US" sz="2400" kern="100" dirty="0" err="1">
                          <a:latin typeface="Times New Roman"/>
                          <a:ea typeface="宋体"/>
                        </a:rPr>
                        <a:t>gt.weightedgraph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(V,E0,100)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V=sorted(V)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[</a:t>
                      </a:r>
                      <a:r>
                        <a:rPr lang="en-US" sz="2400" kern="100" dirty="0" err="1">
                          <a:latin typeface="Times New Roman"/>
                          <a:ea typeface="宋体"/>
                        </a:rPr>
                        <a:t>Hx,Pm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]=</a:t>
                      </a:r>
                      <a:r>
                        <a:rPr lang="en-US" sz="2400" kern="100" dirty="0" err="1">
                          <a:latin typeface="Times New Roman"/>
                          <a:ea typeface="宋体"/>
                        </a:rPr>
                        <a:t>gt.shortestpath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(V,E,V[0],V[-1])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print(V)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print(E)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print(</a:t>
                      </a:r>
                      <a:r>
                        <a:rPr lang="en-US" sz="2400" kern="100" dirty="0" err="1">
                          <a:latin typeface="Times New Roman"/>
                          <a:ea typeface="宋体"/>
                        </a:rPr>
                        <a:t>Hx,Pm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)</a:t>
                      </a: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宋体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7659" name="图片 4">
            <a:extLst>
              <a:ext uri="{FF2B5EF4-FFF2-40B4-BE49-F238E27FC236}">
                <a16:creationId xmlns:a16="http://schemas.microsoft.com/office/drawing/2014/main" id="{EEF70B9B-A396-452C-9FCD-6EA02F5FF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350" y="1152525"/>
            <a:ext cx="3149600" cy="239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542DDA4-2D96-421C-939B-17D4E885FB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54037" y="5342255"/>
            <a:ext cx="8589963" cy="1156970"/>
          </a:xfrm>
        </p:spPr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全国高速公路网</a:t>
            </a:r>
            <a:r>
              <a:rPr lang="en-US" altLang="zh-CN" dirty="0"/>
              <a:t>》</a:t>
            </a:r>
          </a:p>
          <a:p>
            <a:pPr lvl="1"/>
            <a:r>
              <a:rPr lang="en-US" altLang="zh-CN" dirty="0"/>
              <a:t>http://tools.2345.com/jiaotong/lc.htm</a:t>
            </a:r>
            <a:endParaRPr lang="en-US" altLang="zh-CN" dirty="0">
              <a:hlinkClick r:id="rId3" action="ppaction://hlinkfile"/>
            </a:endParaRPr>
          </a:p>
        </p:txBody>
      </p:sp>
    </p:spTree>
  </p:cSld>
  <p:clrMapOvr>
    <a:masterClrMapping/>
  </p:clrMapOvr>
  <p:transition advTm="41895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A07C1CC8-DB36-4306-8689-0025792E9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</a:p>
        </p:txBody>
      </p:sp>
      <p:sp>
        <p:nvSpPr>
          <p:cNvPr id="28675" name="内容占位符 2">
            <a:extLst>
              <a:ext uri="{FF2B5EF4-FFF2-40B4-BE49-F238E27FC236}">
                <a16:creationId xmlns:a16="http://schemas.microsoft.com/office/drawing/2014/main" id="{DF11FC34-FCEA-4491-B2C5-CC2B95C9CE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最短路径</a:t>
            </a:r>
            <a:endParaRPr lang="en-US" altLang="zh-CN"/>
          </a:p>
          <a:p>
            <a:r>
              <a:rPr lang="zh-CN" altLang="en-US">
                <a:solidFill>
                  <a:schemeClr val="accent2"/>
                </a:solidFill>
              </a:rPr>
              <a:t>关键路径</a:t>
            </a:r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C067031A-6E9A-4719-8CDE-66F2C2AE7E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带权图及通路的长度</a:t>
            </a:r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8660FFA8-131F-4BC7-989A-EF7BC5AFD9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对有向图</a:t>
            </a:r>
            <a:r>
              <a:rPr lang="en-US" altLang="zh-CN" dirty="0"/>
              <a:t>G=&lt;V, E&gt;</a:t>
            </a:r>
            <a:r>
              <a:rPr lang="zh-CN" altLang="en-US" dirty="0"/>
              <a:t>，对</a:t>
            </a:r>
            <a:r>
              <a:rPr lang="en-US" altLang="zh-CN" dirty="0"/>
              <a:t>E</a:t>
            </a:r>
            <a:r>
              <a:rPr lang="zh-CN" altLang="en-US" dirty="0"/>
              <a:t>中的每一条边</a:t>
            </a:r>
            <a:r>
              <a:rPr lang="en-US" altLang="zh-CN" dirty="0"/>
              <a:t>e</a:t>
            </a:r>
            <a:r>
              <a:rPr lang="zh-CN" altLang="en-US" dirty="0"/>
              <a:t>都给定一个</a:t>
            </a:r>
            <a:r>
              <a:rPr lang="zh-CN" altLang="en-US" dirty="0">
                <a:solidFill>
                  <a:srgbClr val="FF0000"/>
                </a:solidFill>
              </a:rPr>
              <a:t>非负实数</a:t>
            </a:r>
            <a:r>
              <a:rPr lang="en-US" altLang="zh-CN" dirty="0"/>
              <a:t>w(e)</a:t>
            </a:r>
            <a:r>
              <a:rPr lang="zh-CN" altLang="en-US" dirty="0"/>
              <a:t>或者</a:t>
            </a:r>
            <a:r>
              <a:rPr lang="en-US" altLang="zh-CN" dirty="0"/>
              <a:t>w</a:t>
            </a:r>
            <a:r>
              <a:rPr lang="en-US" altLang="zh-CN" baseline="-25000" dirty="0"/>
              <a:t>e</a:t>
            </a:r>
            <a:r>
              <a:rPr lang="zh-CN" altLang="en-US" dirty="0"/>
              <a:t>作为边</a:t>
            </a:r>
            <a:r>
              <a:rPr lang="en-US" altLang="zh-CN" dirty="0"/>
              <a:t>e</a:t>
            </a:r>
            <a:r>
              <a:rPr lang="zh-CN" altLang="en-US" dirty="0"/>
              <a:t>的权，而对于不在</a:t>
            </a:r>
            <a:r>
              <a:rPr lang="en-US" altLang="zh-CN" dirty="0"/>
              <a:t>E</a:t>
            </a:r>
            <a:r>
              <a:rPr lang="zh-CN" altLang="en-US" dirty="0"/>
              <a:t>中的边则给定权值为</a:t>
            </a:r>
            <a:r>
              <a:rPr lang="en-US" altLang="zh-CN" dirty="0"/>
              <a:t>+∞</a:t>
            </a:r>
            <a:r>
              <a:rPr lang="zh-CN" altLang="en-US" dirty="0"/>
              <a:t>，这样的图</a:t>
            </a:r>
            <a:r>
              <a:rPr lang="en-US" altLang="zh-CN" dirty="0"/>
              <a:t>G</a:t>
            </a:r>
            <a:r>
              <a:rPr lang="zh-CN" altLang="en-US" dirty="0"/>
              <a:t>被称为是带权图。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通路的长度：对于有向带权图</a:t>
            </a:r>
            <a:r>
              <a:rPr lang="en-US" altLang="zh-CN" dirty="0"/>
              <a:t>G</a:t>
            </a:r>
            <a:r>
              <a:rPr lang="zh-CN" altLang="en-US" dirty="0"/>
              <a:t>，其某条通道</a:t>
            </a:r>
            <a:r>
              <a:rPr lang="en-US" altLang="zh-CN" dirty="0"/>
              <a:t>P</a:t>
            </a:r>
            <a:r>
              <a:rPr lang="zh-CN" altLang="en-US" dirty="0"/>
              <a:t>的长度被定义为</a:t>
            </a:r>
            <a:r>
              <a:rPr lang="en-US" altLang="zh-CN" dirty="0"/>
              <a:t>P</a:t>
            </a:r>
            <a:r>
              <a:rPr lang="zh-CN" altLang="en-US" dirty="0"/>
              <a:t>中所有边的边权之和。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带权图中的通路长度，是对无权图中通路长度的推广</a:t>
            </a:r>
            <a:endParaRPr lang="en-US" altLang="zh-CN" dirty="0"/>
          </a:p>
          <a:p>
            <a:pPr lvl="1"/>
            <a:r>
              <a:rPr lang="zh-CN" altLang="en-US" dirty="0"/>
              <a:t>原长度等价于将无权图所有边权均设置为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</p:cSld>
  <p:clrMapOvr>
    <a:masterClrMapping/>
  </p:clrMapOvr>
  <p:transition advTm="51672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4BA4467F-BC8D-431B-BBD3-5F01365215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问题提出</a:t>
            </a:r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83F1F67B-F210-472B-AF07-32A76DFB1D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在复杂的大型工程中，不同的环节之间有先后依赖关系，每个环节有需要的时间</a:t>
            </a:r>
            <a:endParaRPr lang="en-US" altLang="zh-CN" sz="2400" dirty="0"/>
          </a:p>
          <a:p>
            <a:r>
              <a:rPr lang="zh-CN" altLang="en-US" sz="2400" dirty="0"/>
              <a:t>环节之间的关系可以用</a:t>
            </a:r>
            <a:r>
              <a:rPr lang="zh-CN" altLang="en-US" sz="2400" dirty="0">
                <a:solidFill>
                  <a:srgbClr val="FF0000"/>
                </a:solidFill>
              </a:rPr>
              <a:t>有向带权图</a:t>
            </a:r>
            <a:r>
              <a:rPr lang="zh-CN" altLang="en-US" sz="2400" dirty="0"/>
              <a:t>表示，成为工序流线图</a:t>
            </a:r>
            <a:endParaRPr lang="en-US" altLang="zh-CN" sz="2400" dirty="0"/>
          </a:p>
          <a:p>
            <a:r>
              <a:rPr lang="zh-CN" altLang="en-US" sz="2400" dirty="0"/>
              <a:t>如何确定的关键活动，以保证尽可能地缩短工期或按时完成</a:t>
            </a:r>
            <a:endParaRPr lang="en-US" altLang="zh-CN" sz="2400" dirty="0"/>
          </a:p>
          <a:p>
            <a:r>
              <a:rPr lang="zh-CN" altLang="en-US" sz="2400" dirty="0"/>
              <a:t>称为</a:t>
            </a:r>
            <a:r>
              <a:rPr lang="zh-CN" altLang="en-US" sz="2400" dirty="0">
                <a:solidFill>
                  <a:srgbClr val="3333CC"/>
                </a:solidFill>
              </a:rPr>
              <a:t>关键通路法</a:t>
            </a:r>
            <a:r>
              <a:rPr lang="zh-CN" altLang="en-US" sz="2400" dirty="0"/>
              <a:t>，或者</a:t>
            </a:r>
            <a:r>
              <a:rPr lang="zh-CN" altLang="en-US" sz="2400" dirty="0">
                <a:solidFill>
                  <a:srgbClr val="3333CC"/>
                </a:solidFill>
              </a:rPr>
              <a:t>统筹法</a:t>
            </a:r>
          </a:p>
        </p:txBody>
      </p:sp>
    </p:spTree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99526421-4D18-4530-A46C-E332B52F2F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工序流线图</a:t>
            </a:r>
          </a:p>
        </p:txBody>
      </p:sp>
      <p:sp>
        <p:nvSpPr>
          <p:cNvPr id="30723" name="内容占位符 2">
            <a:extLst>
              <a:ext uri="{FF2B5EF4-FFF2-40B4-BE49-F238E27FC236}">
                <a16:creationId xmlns:a16="http://schemas.microsoft.com/office/drawing/2014/main" id="{2CC933A6-4330-4373-8EBE-807D017CAB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7" y="946150"/>
            <a:ext cx="8588804" cy="3122155"/>
          </a:xfrm>
        </p:spPr>
        <p:txBody>
          <a:bodyPr/>
          <a:lstStyle/>
          <a:p>
            <a:r>
              <a:rPr lang="zh-CN" altLang="en-US" sz="2000" dirty="0"/>
              <a:t>在工序流线图中</a:t>
            </a:r>
            <a:endParaRPr lang="en-US" altLang="zh-CN" sz="2000" dirty="0"/>
          </a:p>
          <a:p>
            <a:pPr lvl="1"/>
            <a:r>
              <a:rPr lang="zh-CN" altLang="en-US" sz="2000" dirty="0"/>
              <a:t>有向边表示作业，边权表示完成</a:t>
            </a:r>
            <a:r>
              <a:rPr lang="zh-CN" altLang="en-US" sz="2000" dirty="0">
                <a:solidFill>
                  <a:srgbClr val="FF0000"/>
                </a:solidFill>
              </a:rPr>
              <a:t>作业所需时间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/>
              <a:t>顶点表示</a:t>
            </a:r>
            <a:r>
              <a:rPr lang="zh-CN" altLang="en-US" sz="2000" dirty="0">
                <a:solidFill>
                  <a:srgbClr val="FF0000"/>
                </a:solidFill>
              </a:rPr>
              <a:t>状态事件</a:t>
            </a:r>
            <a:r>
              <a:rPr lang="zh-CN" altLang="en-US" sz="2000" dirty="0"/>
              <a:t>（引入边代表的作业全部完成）</a:t>
            </a:r>
            <a:endParaRPr lang="en-US" altLang="zh-CN" sz="2000" dirty="0"/>
          </a:p>
          <a:p>
            <a:pPr lvl="1"/>
            <a:r>
              <a:rPr lang="zh-CN" altLang="en-US" sz="2000" dirty="0"/>
              <a:t>每个顶点的引出作业必须在引入作业全部完成后才可以开始</a:t>
            </a:r>
            <a:endParaRPr lang="en-US" altLang="zh-CN" sz="2000" dirty="0"/>
          </a:p>
          <a:p>
            <a:pPr lvl="1"/>
            <a:r>
              <a:rPr lang="zh-CN" altLang="en-US" sz="2000" dirty="0"/>
              <a:t>作业</a:t>
            </a:r>
            <a:r>
              <a:rPr lang="zh-CN" altLang="en-US" sz="2000" dirty="0">
                <a:solidFill>
                  <a:srgbClr val="FF0000"/>
                </a:solidFill>
              </a:rPr>
              <a:t>可以并行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/>
              <a:t>约定</a:t>
            </a:r>
            <a:endParaRPr lang="en-US" altLang="zh-CN" sz="2000" dirty="0"/>
          </a:p>
          <a:p>
            <a:pPr lvl="1"/>
            <a:r>
              <a:rPr lang="zh-CN" altLang="en-US" sz="2000" dirty="0"/>
              <a:t>工序流线图不包含平行边和回路</a:t>
            </a:r>
            <a:r>
              <a:rPr lang="zh-CN" altLang="en-US" sz="2000" dirty="0">
                <a:solidFill>
                  <a:srgbClr val="FF0000"/>
                </a:solidFill>
              </a:rPr>
              <a:t>（有向、无环、带权）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/>
              <a:t>入度为０的顶点称为</a:t>
            </a:r>
            <a:r>
              <a:rPr lang="zh-CN" altLang="en-US" sz="2000" dirty="0">
                <a:solidFill>
                  <a:srgbClr val="FF0000"/>
                </a:solidFill>
              </a:rPr>
              <a:t>始点，</a:t>
            </a:r>
            <a:r>
              <a:rPr lang="zh-CN" altLang="en-US" sz="2000" dirty="0"/>
              <a:t>出度为０的顶点称为</a:t>
            </a:r>
            <a:r>
              <a:rPr lang="zh-CN" altLang="en-US" sz="2000" dirty="0">
                <a:solidFill>
                  <a:srgbClr val="FF0000"/>
                </a:solidFill>
              </a:rPr>
              <a:t>终点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/>
              <a:t>仅有一个始点和终点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394FF69-F81C-46C0-AA03-45EC09463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667" y="4208301"/>
            <a:ext cx="5683923" cy="2529997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3F3159A7-3D7C-4320-B350-2486FBCA0B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最早完成时间</a:t>
            </a:r>
            <a:endParaRPr lang="zh-CN" altLang="en-US"/>
          </a:p>
        </p:txBody>
      </p:sp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C5E3853B-A278-49C7-B5CD-25CD6F37E2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定义</a:t>
            </a:r>
            <a:r>
              <a:rPr lang="zh-CN" altLang="en-US" dirty="0"/>
              <a:t>：</a:t>
            </a:r>
            <a:r>
              <a:rPr lang="zh-CN" altLang="zh-CN" dirty="0"/>
              <a:t>在一给定的工序流线图中</a:t>
            </a:r>
            <a:endParaRPr lang="en-US" altLang="zh-CN" dirty="0"/>
          </a:p>
          <a:p>
            <a:r>
              <a:rPr lang="zh-CN" altLang="zh-CN" dirty="0"/>
              <a:t>设从开始点</a:t>
            </a:r>
            <a:r>
              <a:rPr lang="en-US" altLang="zh-CN" dirty="0"/>
              <a:t>u</a:t>
            </a:r>
            <a:r>
              <a:rPr lang="en-US" altLang="zh-CN" baseline="-25000" dirty="0"/>
              <a:t>1</a:t>
            </a:r>
            <a:r>
              <a:rPr lang="zh-CN" altLang="zh-CN" dirty="0"/>
              <a:t>到完成点</a:t>
            </a:r>
            <a:r>
              <a:rPr lang="en-US" altLang="zh-CN" dirty="0" err="1"/>
              <a:t>u</a:t>
            </a:r>
            <a:r>
              <a:rPr lang="en-US" altLang="zh-CN" baseline="-25000" dirty="0" err="1"/>
              <a:t>i</a:t>
            </a:r>
            <a:r>
              <a:rPr lang="zh-CN" altLang="zh-CN" dirty="0"/>
              <a:t>有</a:t>
            </a:r>
            <a:r>
              <a:rPr lang="en-US" altLang="zh-CN" dirty="0"/>
              <a:t>m</a:t>
            </a:r>
            <a:r>
              <a:rPr lang="zh-CN" altLang="zh-CN" dirty="0"/>
              <a:t>条通路</a:t>
            </a:r>
            <a:r>
              <a:rPr lang="en-US" altLang="zh-CN" dirty="0"/>
              <a:t>p</a:t>
            </a:r>
            <a:r>
              <a:rPr lang="en-US" altLang="zh-CN" baseline="-25000" dirty="0"/>
              <a:t>1</a:t>
            </a:r>
            <a:r>
              <a:rPr lang="en-US" altLang="zh-CN" dirty="0"/>
              <a:t>,p</a:t>
            </a:r>
            <a:r>
              <a:rPr lang="en-US" altLang="zh-CN" baseline="-25000" dirty="0"/>
              <a:t>2</a:t>
            </a:r>
            <a:r>
              <a:rPr lang="en-US" altLang="zh-CN" dirty="0"/>
              <a:t>,……,p</a:t>
            </a:r>
            <a:r>
              <a:rPr lang="en-US" altLang="zh-CN" baseline="-25000" dirty="0"/>
              <a:t>m</a:t>
            </a:r>
            <a:r>
              <a:rPr lang="en-US" altLang="zh-CN" dirty="0"/>
              <a:t>(m</a:t>
            </a:r>
            <a:r>
              <a:rPr lang="zh-CN" altLang="zh-CN" dirty="0"/>
              <a:t>≥</a:t>
            </a:r>
            <a:r>
              <a:rPr lang="en-US" altLang="zh-CN" dirty="0"/>
              <a:t>1)</a:t>
            </a:r>
          </a:p>
          <a:p>
            <a:r>
              <a:rPr lang="en-US" altLang="zh-CN" dirty="0"/>
              <a:t>t(p</a:t>
            </a:r>
            <a:r>
              <a:rPr lang="en-US" altLang="zh-CN" baseline="-25000" dirty="0"/>
              <a:t>i</a:t>
            </a:r>
            <a:r>
              <a:rPr lang="en-US" altLang="zh-CN" dirty="0"/>
              <a:t>)</a:t>
            </a:r>
            <a:r>
              <a:rPr lang="zh-CN" altLang="zh-CN" dirty="0"/>
              <a:t>表示通路</a:t>
            </a:r>
            <a:r>
              <a:rPr lang="en-US" altLang="zh-CN" dirty="0"/>
              <a:t>p</a:t>
            </a:r>
            <a:r>
              <a:rPr lang="en-US" altLang="zh-CN" baseline="-25000" dirty="0"/>
              <a:t>i</a:t>
            </a:r>
            <a:r>
              <a:rPr lang="zh-CN" altLang="zh-CN" dirty="0"/>
              <a:t>上各个作业所用的时间之和（即构成通路</a:t>
            </a:r>
            <a:r>
              <a:rPr lang="en-US" altLang="zh-CN" dirty="0"/>
              <a:t>p</a:t>
            </a:r>
            <a:r>
              <a:rPr lang="en-US" altLang="zh-CN" baseline="-25000" dirty="0"/>
              <a:t>i</a:t>
            </a:r>
            <a:r>
              <a:rPr lang="zh-CN" altLang="zh-CN" dirty="0"/>
              <a:t>的各条</a:t>
            </a:r>
            <a:r>
              <a:rPr lang="zh-CN" altLang="en-US" dirty="0"/>
              <a:t>边</a:t>
            </a:r>
            <a:r>
              <a:rPr lang="zh-CN" altLang="zh-CN" dirty="0"/>
              <a:t>上的权值之和</a:t>
            </a:r>
            <a:r>
              <a:rPr lang="en-US" altLang="zh-CN" dirty="0"/>
              <a:t>)</a:t>
            </a:r>
            <a:r>
              <a:rPr lang="zh-CN" altLang="zh-CN" dirty="0"/>
              <a:t>，</a:t>
            </a:r>
            <a:endParaRPr lang="en-US" altLang="zh-CN" dirty="0"/>
          </a:p>
          <a:p>
            <a:r>
              <a:rPr lang="zh-CN" altLang="zh-CN" dirty="0"/>
              <a:t>则称</a:t>
            </a:r>
            <a:r>
              <a:rPr lang="en-US" altLang="zh-CN" dirty="0"/>
              <a:t>t(p</a:t>
            </a:r>
            <a:r>
              <a:rPr lang="en-US" altLang="zh-CN" baseline="-25000" dirty="0"/>
              <a:t>1</a:t>
            </a:r>
            <a:r>
              <a:rPr lang="en-US" altLang="zh-CN" dirty="0"/>
              <a:t>),t(p</a:t>
            </a:r>
            <a:r>
              <a:rPr lang="en-US" altLang="zh-CN" baseline="-25000" dirty="0"/>
              <a:t>2</a:t>
            </a:r>
            <a:r>
              <a:rPr lang="en-US" altLang="zh-CN" dirty="0"/>
              <a:t>),</a:t>
            </a:r>
            <a:r>
              <a:rPr lang="zh-CN" altLang="zh-CN" dirty="0"/>
              <a:t>···</a:t>
            </a:r>
            <a:r>
              <a:rPr lang="en-US" altLang="zh-CN" dirty="0"/>
              <a:t>,t(p</a:t>
            </a:r>
            <a:r>
              <a:rPr lang="en-US" altLang="zh-CN" baseline="-25000" dirty="0"/>
              <a:t>m</a:t>
            </a:r>
            <a:r>
              <a:rPr lang="en-US" altLang="zh-CN" dirty="0"/>
              <a:t>)</a:t>
            </a:r>
            <a:r>
              <a:rPr lang="zh-CN" altLang="zh-CN" dirty="0"/>
              <a:t>中的最大值为</a:t>
            </a:r>
            <a:r>
              <a:rPr lang="zh-CN" altLang="zh-CN" dirty="0">
                <a:solidFill>
                  <a:srgbClr val="FF0000"/>
                </a:solidFill>
              </a:rPr>
              <a:t>事件</a:t>
            </a:r>
            <a:r>
              <a:rPr lang="en-US" altLang="zh-CN" dirty="0" err="1">
                <a:solidFill>
                  <a:srgbClr val="FF0000"/>
                </a:solidFill>
              </a:rPr>
              <a:t>u</a:t>
            </a:r>
            <a:r>
              <a:rPr lang="en-US" altLang="zh-CN" baseline="-25000" dirty="0" err="1">
                <a:solidFill>
                  <a:srgbClr val="FF0000"/>
                </a:solidFill>
              </a:rPr>
              <a:t>i</a:t>
            </a:r>
            <a:r>
              <a:rPr lang="zh-CN" altLang="zh-CN" dirty="0"/>
              <a:t>的最早完成时间</a:t>
            </a:r>
            <a:r>
              <a:rPr lang="zh-CN" altLang="en-US" dirty="0">
                <a:solidFill>
                  <a:srgbClr val="3333CC"/>
                </a:solidFill>
              </a:rPr>
              <a:t>（或者工程开展到状态</a:t>
            </a:r>
            <a:r>
              <a:rPr lang="en-US" altLang="zh-CN" dirty="0" err="1">
                <a:solidFill>
                  <a:srgbClr val="3333CC"/>
                </a:solidFill>
              </a:rPr>
              <a:t>u</a:t>
            </a:r>
            <a:r>
              <a:rPr lang="en-US" altLang="zh-CN" baseline="-25000" dirty="0" err="1">
                <a:solidFill>
                  <a:srgbClr val="3333CC"/>
                </a:solidFill>
              </a:rPr>
              <a:t>i</a:t>
            </a:r>
            <a:r>
              <a:rPr lang="zh-CN" altLang="en-US" dirty="0">
                <a:solidFill>
                  <a:srgbClr val="3333CC"/>
                </a:solidFill>
              </a:rPr>
              <a:t>的最早时间）</a:t>
            </a:r>
            <a:r>
              <a:rPr lang="zh-CN" altLang="zh-CN" dirty="0"/>
              <a:t>，表示为</a:t>
            </a:r>
            <a:r>
              <a:rPr lang="en-US" altLang="zh-CN" dirty="0"/>
              <a:t>TE(</a:t>
            </a:r>
            <a:r>
              <a:rPr lang="en-US" altLang="zh-CN" dirty="0" err="1"/>
              <a:t>u</a:t>
            </a:r>
            <a:r>
              <a:rPr lang="en-US" altLang="zh-CN" baseline="-25000" dirty="0" err="1"/>
              <a:t>i</a:t>
            </a:r>
            <a:r>
              <a:rPr lang="zh-CN" altLang="zh-CN" dirty="0"/>
              <a:t> </a:t>
            </a:r>
            <a:r>
              <a:rPr lang="en-US" altLang="zh-CN" dirty="0"/>
              <a:t>)</a:t>
            </a:r>
            <a:r>
              <a:rPr lang="zh-CN" altLang="zh-CN" dirty="0"/>
              <a:t>（即</a:t>
            </a:r>
            <a:r>
              <a:rPr lang="en-US" altLang="zh-CN" dirty="0"/>
              <a:t>u</a:t>
            </a:r>
            <a:r>
              <a:rPr lang="en-US" altLang="zh-CN" baseline="-25000" dirty="0"/>
              <a:t>1</a:t>
            </a:r>
            <a:r>
              <a:rPr lang="zh-CN" altLang="zh-CN" dirty="0"/>
              <a:t>到</a:t>
            </a:r>
            <a:r>
              <a:rPr lang="en-US" altLang="zh-CN" dirty="0" err="1"/>
              <a:t>u</a:t>
            </a:r>
            <a:r>
              <a:rPr lang="en-US" altLang="zh-CN" baseline="-25000" dirty="0" err="1"/>
              <a:t>j</a:t>
            </a:r>
            <a:r>
              <a:rPr lang="zh-CN" altLang="zh-CN" dirty="0"/>
              <a:t>的</a:t>
            </a:r>
            <a:r>
              <a:rPr lang="zh-CN" altLang="en-US" dirty="0"/>
              <a:t>时间</a:t>
            </a:r>
            <a:r>
              <a:rPr lang="zh-CN" altLang="zh-CN" dirty="0"/>
              <a:t>最长通路）</a:t>
            </a:r>
          </a:p>
          <a:p>
            <a:r>
              <a:rPr lang="zh-CN" altLang="en-US" dirty="0">
                <a:solidFill>
                  <a:srgbClr val="3333CC"/>
                </a:solidFill>
              </a:rPr>
              <a:t>始点：</a:t>
            </a:r>
            <a:r>
              <a:rPr lang="en-US" altLang="zh-CN" dirty="0"/>
              <a:t>TE(u</a:t>
            </a:r>
            <a:r>
              <a:rPr lang="en-US" altLang="zh-CN" baseline="-25000" dirty="0"/>
              <a:t>1</a:t>
            </a:r>
            <a:r>
              <a:rPr lang="en-US" altLang="zh-CN" dirty="0"/>
              <a:t>)=0</a:t>
            </a:r>
          </a:p>
          <a:p>
            <a:r>
              <a:rPr lang="zh-CN" altLang="en-US" dirty="0">
                <a:solidFill>
                  <a:srgbClr val="3333CC"/>
                </a:solidFill>
              </a:rPr>
              <a:t>终点：</a:t>
            </a:r>
            <a:r>
              <a:rPr lang="en-US" altLang="zh-CN" dirty="0"/>
              <a:t>TE(u</a:t>
            </a:r>
            <a:r>
              <a:rPr lang="en-US" altLang="zh-CN" baseline="-25000" dirty="0"/>
              <a:t>n</a:t>
            </a:r>
            <a:r>
              <a:rPr lang="en-US" altLang="zh-CN" dirty="0"/>
              <a:t>)</a:t>
            </a:r>
            <a:r>
              <a:rPr lang="zh-CN" altLang="en-US" dirty="0"/>
              <a:t>是整个工程的最早完成时间</a:t>
            </a:r>
            <a:endParaRPr lang="zh-CN" altLang="zh-CN" dirty="0"/>
          </a:p>
          <a:p>
            <a:r>
              <a:rPr lang="en-US" altLang="zh-CN" dirty="0"/>
              <a:t>TE(</a:t>
            </a:r>
            <a:r>
              <a:rPr lang="en-US" altLang="zh-CN" dirty="0" err="1"/>
              <a:t>u</a:t>
            </a:r>
            <a:r>
              <a:rPr lang="en-US" altLang="zh-CN" baseline="-25000" dirty="0" err="1"/>
              <a:t>k</a:t>
            </a:r>
            <a:r>
              <a:rPr lang="en-US" altLang="zh-CN" dirty="0"/>
              <a:t>)=max{TE(</a:t>
            </a:r>
            <a:r>
              <a:rPr lang="en-US" altLang="zh-CN" dirty="0" err="1"/>
              <a:t>u</a:t>
            </a:r>
            <a:r>
              <a:rPr lang="en-US" altLang="zh-CN" baseline="-25000" dirty="0" err="1"/>
              <a:t>j</a:t>
            </a:r>
            <a:r>
              <a:rPr lang="en-US" altLang="zh-CN" dirty="0"/>
              <a:t>)+w(</a:t>
            </a:r>
            <a:r>
              <a:rPr lang="en-US" altLang="zh-CN" dirty="0" err="1"/>
              <a:t>u</a:t>
            </a:r>
            <a:r>
              <a:rPr lang="en-US" altLang="zh-CN" baseline="-25000" dirty="0" err="1"/>
              <a:t>j</a:t>
            </a:r>
            <a:r>
              <a:rPr lang="en-US" altLang="zh-CN" dirty="0"/>
              <a:t>, </a:t>
            </a:r>
            <a:r>
              <a:rPr lang="en-US" altLang="zh-CN" dirty="0" err="1"/>
              <a:t>u</a:t>
            </a:r>
            <a:r>
              <a:rPr lang="en-US" altLang="zh-CN" baseline="-25000" dirty="0" err="1"/>
              <a:t>k</a:t>
            </a:r>
            <a:r>
              <a:rPr lang="en-US" altLang="zh-CN" dirty="0"/>
              <a:t>)}</a:t>
            </a:r>
          </a:p>
          <a:p>
            <a:endParaRPr lang="en-US" altLang="zh-CN" sz="1400" dirty="0"/>
          </a:p>
          <a:p>
            <a:r>
              <a:rPr lang="zh-CN" altLang="en-US" dirty="0">
                <a:solidFill>
                  <a:srgbClr val="FF0000"/>
                </a:solidFill>
              </a:rPr>
              <a:t>思考：某个状态事件</a:t>
            </a:r>
            <a:r>
              <a:rPr lang="en-US" altLang="zh-CN" dirty="0" err="1">
                <a:solidFill>
                  <a:srgbClr val="FF0000"/>
                </a:solidFill>
              </a:rPr>
              <a:t>u</a:t>
            </a:r>
            <a:r>
              <a:rPr lang="en-US" altLang="zh-CN" baseline="-25000" dirty="0" err="1">
                <a:solidFill>
                  <a:srgbClr val="FF0000"/>
                </a:solidFill>
              </a:rPr>
              <a:t>i</a:t>
            </a:r>
            <a:r>
              <a:rPr lang="zh-CN" altLang="en-US" dirty="0">
                <a:solidFill>
                  <a:srgbClr val="FF0000"/>
                </a:solidFill>
              </a:rPr>
              <a:t>，能否在</a:t>
            </a:r>
            <a:r>
              <a:rPr lang="en-US" altLang="zh-CN" dirty="0">
                <a:solidFill>
                  <a:srgbClr val="FF0000"/>
                </a:solidFill>
              </a:rPr>
              <a:t>TE(</a:t>
            </a:r>
            <a:r>
              <a:rPr lang="en-US" altLang="zh-CN" dirty="0" err="1">
                <a:solidFill>
                  <a:srgbClr val="FF0000"/>
                </a:solidFill>
              </a:rPr>
              <a:t>u</a:t>
            </a:r>
            <a:r>
              <a:rPr lang="en-US" altLang="zh-CN" baseline="-25000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前完成？</a:t>
            </a:r>
            <a:endParaRPr lang="zh-CN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81B31F95-7282-47EF-BA18-49BA48EF16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最迟完成时间</a:t>
            </a:r>
            <a:endParaRPr lang="zh-CN" altLang="en-US"/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5FA43AC7-050A-43E3-A477-18D59512F0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定义</a:t>
            </a:r>
            <a:r>
              <a:rPr lang="zh-CN" altLang="en-US" dirty="0"/>
              <a:t>：</a:t>
            </a:r>
            <a:r>
              <a:rPr lang="zh-CN" altLang="zh-CN" dirty="0"/>
              <a:t>在一给定的工序流线图中，事件</a:t>
            </a:r>
            <a:r>
              <a:rPr lang="en-US" altLang="zh-CN" dirty="0" err="1"/>
              <a:t>u</a:t>
            </a:r>
            <a:r>
              <a:rPr lang="en-US" altLang="zh-CN" baseline="-25000" dirty="0" err="1"/>
              <a:t>j</a:t>
            </a:r>
            <a:r>
              <a:rPr lang="zh-CN" altLang="zh-CN" dirty="0"/>
              <a:t>的最迟完成时间，是完成该事件所需时间的一个最大值，使得用这个最大完成时间完成该事件后，不会增加整个计划的最早完成时间。</a:t>
            </a:r>
            <a:endParaRPr lang="en-US" altLang="zh-CN" dirty="0"/>
          </a:p>
          <a:p>
            <a:r>
              <a:rPr lang="zh-CN" altLang="en-US" dirty="0"/>
              <a:t>状态</a:t>
            </a:r>
            <a:r>
              <a:rPr lang="zh-CN" altLang="zh-CN" dirty="0"/>
              <a:t>事件</a:t>
            </a:r>
            <a:r>
              <a:rPr lang="en-US" altLang="zh-CN" dirty="0" err="1"/>
              <a:t>u</a:t>
            </a:r>
            <a:r>
              <a:rPr lang="en-US" altLang="zh-CN" baseline="-25000" dirty="0" err="1"/>
              <a:t>j</a:t>
            </a:r>
            <a:r>
              <a:rPr lang="zh-CN" altLang="zh-CN" dirty="0"/>
              <a:t>的最迟完成时间表示为</a:t>
            </a:r>
            <a:r>
              <a:rPr lang="en-US" altLang="zh-CN" dirty="0"/>
              <a:t>TL(</a:t>
            </a:r>
            <a:r>
              <a:rPr lang="en-US" altLang="zh-CN" dirty="0" err="1"/>
              <a:t>u</a:t>
            </a:r>
            <a:r>
              <a:rPr lang="en-US" altLang="zh-CN" baseline="-25000" dirty="0" err="1"/>
              <a:t>j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显然，</a:t>
            </a:r>
            <a:r>
              <a:rPr lang="en-US" altLang="zh-CN" dirty="0"/>
              <a:t>TL(u</a:t>
            </a:r>
            <a:r>
              <a:rPr lang="en-US" altLang="zh-CN" baseline="-25000" dirty="0"/>
              <a:t>n</a:t>
            </a:r>
            <a:r>
              <a:rPr lang="en-US" altLang="zh-CN" dirty="0"/>
              <a:t>)= TE(u</a:t>
            </a:r>
            <a:r>
              <a:rPr lang="en-US" altLang="zh-CN" baseline="-25000" dirty="0"/>
              <a:t>n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zh-CN" altLang="en-US" dirty="0"/>
              <a:t>记</a:t>
            </a:r>
            <a:r>
              <a:rPr lang="en-US" altLang="zh-CN" dirty="0"/>
              <a:t>t(P</a:t>
            </a:r>
            <a:r>
              <a:rPr lang="en-US" altLang="zh-CN" baseline="-25000" dirty="0"/>
              <a:t>i</a:t>
            </a:r>
            <a:r>
              <a:rPr lang="en-US" altLang="zh-CN" dirty="0"/>
              <a:t>)</a:t>
            </a:r>
            <a:r>
              <a:rPr lang="zh-CN" altLang="zh-CN" dirty="0"/>
              <a:t>为</a:t>
            </a:r>
            <a:r>
              <a:rPr lang="en-US" altLang="zh-CN" dirty="0" err="1"/>
              <a:t>u</a:t>
            </a:r>
            <a:r>
              <a:rPr lang="en-US" altLang="zh-CN" baseline="-25000" dirty="0" err="1"/>
              <a:t>j</a:t>
            </a:r>
            <a:r>
              <a:rPr lang="zh-CN" altLang="zh-CN" dirty="0"/>
              <a:t>到</a:t>
            </a:r>
            <a:r>
              <a:rPr lang="en-US" altLang="zh-CN" dirty="0"/>
              <a:t>u</a:t>
            </a:r>
            <a:r>
              <a:rPr lang="en-US" altLang="zh-CN" baseline="-25000" dirty="0"/>
              <a:t>n</a:t>
            </a:r>
            <a:r>
              <a:rPr lang="zh-CN" altLang="zh-CN" dirty="0"/>
              <a:t>的通路</a:t>
            </a:r>
            <a:r>
              <a:rPr lang="en-US" altLang="zh-CN" dirty="0"/>
              <a:t>P</a:t>
            </a:r>
            <a:r>
              <a:rPr lang="en-US" altLang="zh-CN" baseline="-25000" dirty="0"/>
              <a:t>i</a:t>
            </a:r>
            <a:r>
              <a:rPr lang="zh-CN" altLang="zh-CN" dirty="0"/>
              <a:t>上的各个作业所用的时间之和</a:t>
            </a:r>
          </a:p>
          <a:p>
            <a:endParaRPr lang="en-US" altLang="zh-CN" dirty="0"/>
          </a:p>
          <a:p>
            <a:r>
              <a:rPr lang="zh-CN" altLang="en-US" dirty="0"/>
              <a:t>结论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TL(</a:t>
            </a:r>
            <a:r>
              <a:rPr lang="en-US" altLang="zh-CN" dirty="0" err="1"/>
              <a:t>u</a:t>
            </a:r>
            <a:r>
              <a:rPr lang="en-US" altLang="zh-CN" baseline="-25000" dirty="0" err="1"/>
              <a:t>j</a:t>
            </a:r>
            <a:r>
              <a:rPr lang="en-US" altLang="zh-CN" dirty="0"/>
              <a:t>) = TE(u</a:t>
            </a:r>
            <a:r>
              <a:rPr lang="en-US" altLang="zh-CN" baseline="-25000" dirty="0"/>
              <a:t>n</a:t>
            </a:r>
            <a:r>
              <a:rPr lang="en-US" altLang="zh-CN" dirty="0"/>
              <a:t>) - max{t(P</a:t>
            </a:r>
            <a:r>
              <a:rPr lang="en-US" altLang="zh-CN" baseline="-25000" dirty="0"/>
              <a:t>i</a:t>
            </a:r>
            <a:r>
              <a:rPr lang="en-US" altLang="zh-CN" dirty="0"/>
              <a:t>)}</a:t>
            </a:r>
          </a:p>
          <a:p>
            <a:pPr lvl="1"/>
            <a:r>
              <a:rPr lang="zh-CN" altLang="en-US" dirty="0"/>
              <a:t>证明：反证法。</a:t>
            </a:r>
            <a:endParaRPr lang="en-US" altLang="zh-CN" dirty="0"/>
          </a:p>
          <a:p>
            <a:r>
              <a:rPr lang="zh-CN" altLang="en-US" dirty="0"/>
              <a:t>结论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TL(u</a:t>
            </a:r>
            <a:r>
              <a:rPr lang="en-US" altLang="zh-CN" baseline="-25000" dirty="0"/>
              <a:t>1</a:t>
            </a:r>
            <a:r>
              <a:rPr lang="en-US" altLang="zh-CN" dirty="0"/>
              <a:t>) = TE(u</a:t>
            </a:r>
            <a:r>
              <a:rPr lang="en-US" altLang="zh-CN" baseline="-25000" dirty="0"/>
              <a:t>1</a:t>
            </a:r>
            <a:r>
              <a:rPr lang="en-US" altLang="zh-CN" dirty="0"/>
              <a:t>) = 0</a:t>
            </a:r>
          </a:p>
          <a:p>
            <a:pPr lvl="1"/>
            <a:r>
              <a:rPr lang="zh-CN" altLang="en-US" dirty="0"/>
              <a:t>证明：考虑最长通路。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59FFBD13-B0A6-471C-84F6-51C43BF0B5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3795" name="内容占位符 2">
            <a:extLst>
              <a:ext uri="{FF2B5EF4-FFF2-40B4-BE49-F238E27FC236}">
                <a16:creationId xmlns:a16="http://schemas.microsoft.com/office/drawing/2014/main" id="{6AE2DB52-F011-4833-872F-8826CC1F50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6" y="3835831"/>
            <a:ext cx="3466616" cy="2826907"/>
          </a:xfrm>
        </p:spPr>
        <p:txBody>
          <a:bodyPr/>
          <a:lstStyle/>
          <a:p>
            <a:r>
              <a:rPr lang="en-US" altLang="zh-CN" sz="2400" dirty="0"/>
              <a:t>TE(1) = 0</a:t>
            </a:r>
            <a:r>
              <a:rPr lang="zh-CN" altLang="en-US" sz="2400" dirty="0"/>
              <a:t>，</a:t>
            </a:r>
            <a:r>
              <a:rPr lang="en-US" altLang="zh-CN" sz="2400" dirty="0"/>
              <a:t>TL(1)</a:t>
            </a:r>
            <a:r>
              <a:rPr lang="zh-CN" altLang="en-US" sz="24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dirty="0"/>
              <a:t>0</a:t>
            </a:r>
          </a:p>
          <a:p>
            <a:r>
              <a:rPr lang="en-US" altLang="zh-CN" sz="2400" dirty="0"/>
              <a:t>TE(2) = 1</a:t>
            </a:r>
            <a:r>
              <a:rPr lang="zh-CN" altLang="en-US" sz="2400" dirty="0"/>
              <a:t>，</a:t>
            </a:r>
            <a:r>
              <a:rPr lang="en-US" altLang="zh-CN" sz="2400" dirty="0"/>
              <a:t>TL(2) = 3</a:t>
            </a:r>
          </a:p>
          <a:p>
            <a:r>
              <a:rPr lang="en-US" altLang="zh-CN" sz="2400" dirty="0"/>
              <a:t>TE(3) = 3</a:t>
            </a:r>
            <a:r>
              <a:rPr lang="zh-CN" altLang="en-US" sz="2400" dirty="0"/>
              <a:t>，</a:t>
            </a:r>
            <a:r>
              <a:rPr lang="en-US" altLang="zh-CN" sz="2400" dirty="0"/>
              <a:t>TL(3) = 4</a:t>
            </a:r>
          </a:p>
          <a:p>
            <a:r>
              <a:rPr lang="en-US" altLang="zh-CN" sz="2400" dirty="0"/>
              <a:t>TE(4) = 5</a:t>
            </a:r>
            <a:r>
              <a:rPr lang="zh-CN" altLang="en-US" sz="2400" dirty="0"/>
              <a:t>，</a:t>
            </a:r>
            <a:r>
              <a:rPr lang="en-US" altLang="zh-CN" sz="2400" dirty="0"/>
              <a:t>TL(4) = 5</a:t>
            </a:r>
          </a:p>
          <a:p>
            <a:r>
              <a:rPr lang="en-US" altLang="zh-CN" sz="2400" dirty="0"/>
              <a:t>TE(5) = 6</a:t>
            </a:r>
            <a:r>
              <a:rPr lang="zh-CN" altLang="en-US" sz="2400" dirty="0"/>
              <a:t>，</a:t>
            </a:r>
            <a:r>
              <a:rPr lang="en-US" altLang="zh-CN" sz="2400" dirty="0"/>
              <a:t>TL(5) = 6</a:t>
            </a:r>
          </a:p>
          <a:p>
            <a:r>
              <a:rPr lang="en-US" altLang="zh-CN" sz="2400" dirty="0"/>
              <a:t>TE(6) = 8</a:t>
            </a:r>
            <a:r>
              <a:rPr lang="zh-CN" altLang="en-US" sz="2400" dirty="0"/>
              <a:t>，</a:t>
            </a:r>
            <a:r>
              <a:rPr lang="en-US" altLang="zh-CN" sz="2400" dirty="0"/>
              <a:t>TL(6) = 8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DC13E3-B4BA-4143-9345-B8ADC635B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864" y="860399"/>
            <a:ext cx="6388683" cy="2843696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A29FEFB-1D21-426B-B676-74B3FB322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7052" y="3835830"/>
            <a:ext cx="4516248" cy="2826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2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哪些状态事件的最早开始时间和最晚开始时间相同？意味着什么？</a:t>
            </a:r>
            <a:endParaRPr lang="en-US" altLang="zh-CN" kern="0" dirty="0"/>
          </a:p>
          <a:p>
            <a:r>
              <a:rPr lang="zh-CN" altLang="en-US" kern="0" dirty="0"/>
              <a:t>哪些状态事件的最早开始时间小于最晚开始时间？意味着什么？</a:t>
            </a:r>
            <a:endParaRPr lang="en-US" altLang="zh-CN" kern="0" dirty="0"/>
          </a:p>
          <a:p>
            <a:endParaRPr lang="zh-CN" altLang="en-US" kern="0" dirty="0"/>
          </a:p>
        </p:txBody>
      </p:sp>
    </p:spTree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F4EBF896-509D-4066-8FE7-6DEBAD1C3F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关键通路</a:t>
            </a:r>
            <a:endParaRPr lang="zh-CN" altLang="en-US"/>
          </a:p>
        </p:txBody>
      </p:sp>
      <p:sp>
        <p:nvSpPr>
          <p:cNvPr id="34819" name="内容占位符 2">
            <a:extLst>
              <a:ext uri="{FF2B5EF4-FFF2-40B4-BE49-F238E27FC236}">
                <a16:creationId xmlns:a16="http://schemas.microsoft.com/office/drawing/2014/main" id="{DB4858EF-FE19-466B-8615-1B4D414D1D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/>
              <a:t>定义</a:t>
            </a:r>
            <a:r>
              <a:rPr lang="zh-CN" altLang="en-US" sz="2400" dirty="0"/>
              <a:t>：</a:t>
            </a:r>
            <a:r>
              <a:rPr lang="zh-CN" altLang="zh-CN" sz="2400" dirty="0"/>
              <a:t>在一个给定的工序流程图中，从发点到收点的这样一条通路称为关键通路，在这条通路的各个顶点上，其</a:t>
            </a:r>
            <a:r>
              <a:rPr lang="en-US" altLang="zh-CN" sz="2400" dirty="0"/>
              <a:t>TE</a:t>
            </a:r>
            <a:r>
              <a:rPr lang="zh-CN" altLang="zh-CN" sz="2400" dirty="0"/>
              <a:t>值与</a:t>
            </a:r>
            <a:r>
              <a:rPr lang="en-US" altLang="zh-CN" sz="2400" dirty="0"/>
              <a:t>TL</a:t>
            </a:r>
            <a:r>
              <a:rPr lang="zh-CN" altLang="zh-CN" sz="2400" dirty="0"/>
              <a:t>值相等，并且各</a:t>
            </a:r>
            <a:r>
              <a:rPr lang="zh-CN" altLang="en-US" sz="2400" dirty="0"/>
              <a:t>边</a:t>
            </a:r>
            <a:r>
              <a:rPr lang="zh-CN" altLang="zh-CN" sz="2400" dirty="0"/>
              <a:t>的权值之和为最大值。</a:t>
            </a:r>
          </a:p>
          <a:p>
            <a:r>
              <a:rPr lang="zh-CN" altLang="zh-CN" sz="2400" dirty="0"/>
              <a:t>关键通路可能不止一条，关键通路上任何事件耽误时间</a:t>
            </a:r>
            <a:r>
              <a:rPr lang="en-US" altLang="zh-CN" sz="2400" dirty="0"/>
              <a:t>t</a:t>
            </a:r>
            <a:r>
              <a:rPr lang="zh-CN" altLang="zh-CN" sz="2400" dirty="0"/>
              <a:t>，则整个计划就耽误时间</a:t>
            </a:r>
            <a:r>
              <a:rPr lang="en-US" altLang="zh-CN" sz="2400" dirty="0"/>
              <a:t>t</a:t>
            </a:r>
            <a:r>
              <a:rPr lang="zh-CN" altLang="zh-CN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TE(</a:t>
            </a:r>
            <a:r>
              <a:rPr lang="en-US" altLang="zh-CN" sz="2400" dirty="0" err="1"/>
              <a:t>u</a:t>
            </a:r>
            <a:r>
              <a:rPr lang="en-US" altLang="zh-CN" sz="2400" baseline="-25000" dirty="0" err="1"/>
              <a:t>k</a:t>
            </a:r>
            <a:r>
              <a:rPr lang="en-US" altLang="zh-CN" sz="2400" dirty="0"/>
              <a:t>) = TL(</a:t>
            </a:r>
            <a:r>
              <a:rPr lang="en-US" altLang="zh-CN" sz="2400" dirty="0" err="1"/>
              <a:t>u</a:t>
            </a:r>
            <a:r>
              <a:rPr lang="en-US" altLang="zh-CN" sz="2400" baseline="-25000" dirty="0" err="1"/>
              <a:t>k</a:t>
            </a:r>
            <a:r>
              <a:rPr lang="en-US" altLang="zh-CN" sz="2400" dirty="0"/>
              <a:t>)</a:t>
            </a:r>
          </a:p>
          <a:p>
            <a:endParaRPr lang="en-US" altLang="zh-CN" sz="2400" dirty="0"/>
          </a:p>
          <a:p>
            <a:r>
              <a:rPr lang="zh-CN" altLang="en-US" sz="2400" dirty="0"/>
              <a:t>关键通路的找法</a:t>
            </a:r>
            <a:endParaRPr lang="en-US" altLang="zh-CN" sz="2400" dirty="0"/>
          </a:p>
          <a:p>
            <a:pPr lvl="1"/>
            <a:r>
              <a:rPr lang="zh-CN" altLang="en-US" sz="2200" dirty="0"/>
              <a:t>最长通路</a:t>
            </a:r>
            <a:endParaRPr lang="en-US" altLang="zh-CN" sz="2200" dirty="0"/>
          </a:p>
        </p:txBody>
      </p:sp>
    </p:spTree>
  </p:cSld>
  <p:clrMapOvr>
    <a:masterClrMapping/>
  </p:clrMapOvr>
  <p:transition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F4EBF896-509D-4066-8FE7-6DEBAD1C3F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关键通路</a:t>
            </a:r>
            <a:endParaRPr lang="zh-CN" altLang="en-US"/>
          </a:p>
        </p:txBody>
      </p:sp>
      <p:sp>
        <p:nvSpPr>
          <p:cNvPr id="34819" name="内容占位符 2">
            <a:extLst>
              <a:ext uri="{FF2B5EF4-FFF2-40B4-BE49-F238E27FC236}">
                <a16:creationId xmlns:a16="http://schemas.microsoft.com/office/drawing/2014/main" id="{DB4858EF-FE19-466B-8615-1B4D414D1D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spcAft>
                <a:spcPct val="20000"/>
              </a:spcAft>
              <a:buFont typeface="Wingdings" panose="05000000000000000000" pitchFamily="2" charset="2"/>
              <a:buChar char="§"/>
            </a:pPr>
            <a:r>
              <a:rPr lang="zh-CN" altLang="en-US" dirty="0">
                <a:cs typeface="+mn-cs"/>
              </a:rPr>
              <a:t>定理：最长通路必然是关键通路</a:t>
            </a:r>
            <a:endParaRPr lang="en-US" altLang="zh-CN" dirty="0">
              <a:cs typeface="+mn-cs"/>
            </a:endParaRPr>
          </a:p>
          <a:p>
            <a:pPr marL="342900" lvl="1" indent="-342900">
              <a:spcAft>
                <a:spcPct val="20000"/>
              </a:spcAft>
              <a:buFont typeface="Wingdings" panose="05000000000000000000" pitchFamily="2" charset="2"/>
              <a:buChar char="§"/>
            </a:pPr>
            <a:r>
              <a:rPr lang="zh-CN" altLang="en-US" dirty="0">
                <a:cs typeface="+mn-cs"/>
              </a:rPr>
              <a:t>证明：</a:t>
            </a:r>
            <a:endParaRPr lang="en-US" altLang="zh-CN" dirty="0">
              <a:cs typeface="+mn-cs"/>
            </a:endParaRPr>
          </a:p>
          <a:p>
            <a:pPr marL="342900" lvl="1" indent="-342900">
              <a:spcAft>
                <a:spcPct val="20000"/>
              </a:spcAft>
              <a:buFont typeface="Wingdings" panose="05000000000000000000" pitchFamily="2" charset="2"/>
              <a:buChar char="§"/>
            </a:pPr>
            <a:r>
              <a:rPr lang="zh-CN" altLang="en-US" sz="2000" dirty="0">
                <a:cs typeface="+mn-cs"/>
              </a:rPr>
              <a:t>设</a:t>
            </a:r>
            <a:r>
              <a:rPr lang="en-US" altLang="zh-CN" sz="2000" dirty="0">
                <a:cs typeface="+mn-cs"/>
              </a:rPr>
              <a:t>P</a:t>
            </a:r>
            <a:r>
              <a:rPr lang="zh-CN" altLang="en-US" sz="2000" dirty="0">
                <a:cs typeface="+mn-cs"/>
              </a:rPr>
              <a:t>是最长通路，则上面的各个定点必然有</a:t>
            </a:r>
            <a:r>
              <a:rPr lang="en-US" altLang="zh-CN" sz="2000" dirty="0">
                <a:cs typeface="+mn-cs"/>
              </a:rPr>
              <a:t>TE=TL</a:t>
            </a:r>
            <a:r>
              <a:rPr lang="zh-CN" altLang="en-US" sz="2000" dirty="0">
                <a:cs typeface="+mn-cs"/>
              </a:rPr>
              <a:t>。否则，假设有顶点</a:t>
            </a:r>
            <a:r>
              <a:rPr lang="en-US" altLang="zh-CN" sz="2000" dirty="0" err="1">
                <a:cs typeface="+mn-cs"/>
              </a:rPr>
              <a:t>i</a:t>
            </a:r>
            <a:r>
              <a:rPr lang="zh-CN" altLang="en-US" sz="2000" dirty="0">
                <a:cs typeface="+mn-cs"/>
              </a:rPr>
              <a:t>使得</a:t>
            </a:r>
            <a:r>
              <a:rPr lang="en-US" altLang="zh-CN" sz="2000" dirty="0">
                <a:cs typeface="+mn-cs"/>
              </a:rPr>
              <a:t>TE(</a:t>
            </a:r>
            <a:r>
              <a:rPr lang="en-US" altLang="zh-CN" sz="2000" dirty="0" err="1">
                <a:cs typeface="+mn-cs"/>
              </a:rPr>
              <a:t>i</a:t>
            </a:r>
            <a:r>
              <a:rPr lang="en-US" altLang="zh-CN" sz="2000" dirty="0">
                <a:cs typeface="+mn-cs"/>
              </a:rPr>
              <a:t>) &lt; TL(</a:t>
            </a:r>
            <a:r>
              <a:rPr lang="en-US" altLang="zh-CN" sz="2000" dirty="0" err="1">
                <a:cs typeface="+mn-cs"/>
              </a:rPr>
              <a:t>i</a:t>
            </a:r>
            <a:r>
              <a:rPr lang="en-US" altLang="zh-CN" sz="2000" dirty="0">
                <a:cs typeface="+mn-cs"/>
              </a:rPr>
              <a:t>)</a:t>
            </a:r>
            <a:r>
              <a:rPr lang="zh-CN" altLang="en-US" sz="2000" dirty="0">
                <a:cs typeface="+mn-cs"/>
              </a:rPr>
              <a:t>，并设从顶点</a:t>
            </a:r>
            <a:r>
              <a:rPr lang="en-US" altLang="zh-CN" sz="2000" dirty="0" err="1">
                <a:cs typeface="+mn-cs"/>
              </a:rPr>
              <a:t>i</a:t>
            </a:r>
            <a:r>
              <a:rPr lang="zh-CN" altLang="en-US" sz="2000" dirty="0">
                <a:cs typeface="+mn-cs"/>
              </a:rPr>
              <a:t>到终点</a:t>
            </a:r>
            <a:r>
              <a:rPr lang="en-US" altLang="zh-CN" sz="2000" dirty="0">
                <a:cs typeface="+mn-cs"/>
              </a:rPr>
              <a:t>n</a:t>
            </a:r>
            <a:r>
              <a:rPr lang="zh-CN" altLang="en-US" sz="2000" dirty="0">
                <a:cs typeface="+mn-cs"/>
              </a:rPr>
              <a:t>总共有</a:t>
            </a:r>
            <a:r>
              <a:rPr lang="en-US" altLang="zh-CN" sz="2000" dirty="0">
                <a:cs typeface="+mn-cs"/>
              </a:rPr>
              <a:t>m</a:t>
            </a:r>
            <a:r>
              <a:rPr lang="zh-CN" altLang="en-US" sz="2000" dirty="0">
                <a:cs typeface="+mn-cs"/>
              </a:rPr>
              <a:t>条通路：</a:t>
            </a:r>
            <a:r>
              <a:rPr lang="en-US" altLang="zh-CN" sz="2000" dirty="0">
                <a:cs typeface="+mn-cs"/>
              </a:rPr>
              <a:t>P</a:t>
            </a:r>
            <a:r>
              <a:rPr lang="en-US" altLang="zh-CN" sz="2000" baseline="-25000" dirty="0">
                <a:cs typeface="+mn-cs"/>
              </a:rPr>
              <a:t>1</a:t>
            </a:r>
            <a:r>
              <a:rPr lang="en-US" altLang="zh-CN" sz="2000" dirty="0">
                <a:cs typeface="+mn-cs"/>
              </a:rPr>
              <a:t>,</a:t>
            </a:r>
            <a:r>
              <a:rPr lang="zh-CN" altLang="en-US" sz="2000" dirty="0">
                <a:cs typeface="+mn-cs"/>
              </a:rPr>
              <a:t> </a:t>
            </a:r>
            <a:r>
              <a:rPr lang="en-US" altLang="zh-CN" sz="2000" dirty="0">
                <a:cs typeface="+mn-cs"/>
              </a:rPr>
              <a:t>P</a:t>
            </a:r>
            <a:r>
              <a:rPr lang="en-US" altLang="zh-CN" sz="2000" baseline="-25000" dirty="0">
                <a:cs typeface="+mn-cs"/>
              </a:rPr>
              <a:t>2</a:t>
            </a:r>
            <a:r>
              <a:rPr lang="en-US" altLang="zh-CN" sz="2000" dirty="0">
                <a:cs typeface="+mn-cs"/>
              </a:rPr>
              <a:t>,</a:t>
            </a:r>
            <a:r>
              <a:rPr lang="zh-CN" altLang="en-US" sz="2000" dirty="0">
                <a:cs typeface="+mn-cs"/>
              </a:rPr>
              <a:t> </a:t>
            </a:r>
            <a:r>
              <a:rPr lang="en-US" altLang="zh-CN" sz="2000" dirty="0">
                <a:cs typeface="+mn-cs"/>
              </a:rPr>
              <a:t>...,</a:t>
            </a:r>
            <a:r>
              <a:rPr lang="zh-CN" altLang="en-US" sz="2000" dirty="0">
                <a:cs typeface="+mn-cs"/>
              </a:rPr>
              <a:t> </a:t>
            </a:r>
            <a:r>
              <a:rPr lang="en-US" altLang="zh-CN" sz="2000" dirty="0">
                <a:cs typeface="+mn-cs"/>
              </a:rPr>
              <a:t>P</a:t>
            </a:r>
            <a:r>
              <a:rPr lang="en-US" altLang="zh-CN" sz="2000" baseline="-25000" dirty="0">
                <a:cs typeface="+mn-cs"/>
              </a:rPr>
              <a:t>m</a:t>
            </a:r>
            <a:r>
              <a:rPr lang="zh-CN" altLang="en-US" sz="2000" dirty="0">
                <a:cs typeface="+mn-cs"/>
              </a:rPr>
              <a:t>。由</a:t>
            </a:r>
            <a:r>
              <a:rPr lang="en-US" altLang="zh-CN" sz="2000" dirty="0">
                <a:cs typeface="+mn-cs"/>
              </a:rPr>
              <a:t>TL</a:t>
            </a:r>
            <a:r>
              <a:rPr lang="zh-CN" altLang="en-US" sz="2000" dirty="0">
                <a:cs typeface="+mn-cs"/>
              </a:rPr>
              <a:t>的定义有：</a:t>
            </a:r>
            <a:endParaRPr lang="en-US" altLang="zh-CN" sz="2000" dirty="0">
              <a:cs typeface="+mn-cs"/>
            </a:endParaRPr>
          </a:p>
          <a:p>
            <a:pPr marL="400050" lvl="2" indent="0">
              <a:spcAft>
                <a:spcPct val="20000"/>
              </a:spcAft>
              <a:buNone/>
            </a:pPr>
            <a:r>
              <a:rPr lang="en-US" altLang="zh-CN" sz="1800" dirty="0">
                <a:cs typeface="+mn-cs"/>
              </a:rPr>
              <a:t>	</a:t>
            </a:r>
            <a:r>
              <a:rPr lang="en-US" altLang="zh-CN" dirty="0">
                <a:cs typeface="+mn-cs"/>
              </a:rPr>
              <a:t>TL(</a:t>
            </a:r>
            <a:r>
              <a:rPr lang="en-US" altLang="zh-CN" dirty="0" err="1">
                <a:cs typeface="+mn-cs"/>
              </a:rPr>
              <a:t>i</a:t>
            </a:r>
            <a:r>
              <a:rPr lang="en-US" altLang="zh-CN" dirty="0">
                <a:cs typeface="+mn-cs"/>
              </a:rPr>
              <a:t>) = TE(n) – max{t(</a:t>
            </a:r>
            <a:r>
              <a:rPr lang="en-US" altLang="zh-CN" dirty="0" err="1">
                <a:cs typeface="+mn-cs"/>
              </a:rPr>
              <a:t>P</a:t>
            </a:r>
            <a:r>
              <a:rPr lang="en-US" altLang="zh-CN" baseline="-25000" dirty="0" err="1">
                <a:cs typeface="+mn-cs"/>
              </a:rPr>
              <a:t>k</a:t>
            </a:r>
            <a:r>
              <a:rPr lang="en-US" altLang="zh-CN" dirty="0">
                <a:cs typeface="+mn-cs"/>
              </a:rPr>
              <a:t>)}</a:t>
            </a:r>
          </a:p>
          <a:p>
            <a:pPr marL="400050" lvl="2" indent="0">
              <a:spcAft>
                <a:spcPct val="20000"/>
              </a:spcAft>
              <a:buNone/>
            </a:pPr>
            <a:r>
              <a:rPr lang="zh-CN" altLang="en-US" dirty="0">
                <a:cs typeface="+mn-cs"/>
              </a:rPr>
              <a:t>因此有</a:t>
            </a:r>
            <a:endParaRPr lang="en-US" altLang="zh-CN" dirty="0">
              <a:cs typeface="+mn-cs"/>
            </a:endParaRPr>
          </a:p>
          <a:p>
            <a:pPr marL="400050" lvl="2" indent="0">
              <a:spcAft>
                <a:spcPct val="20000"/>
              </a:spcAft>
              <a:buNone/>
            </a:pPr>
            <a:r>
              <a:rPr lang="en-US" altLang="zh-CN" dirty="0">
                <a:cs typeface="+mn-cs"/>
              </a:rPr>
              <a:t>	</a:t>
            </a:r>
            <a:r>
              <a:rPr lang="en-US" altLang="zh-CN" dirty="0"/>
              <a:t>TE(</a:t>
            </a:r>
            <a:r>
              <a:rPr lang="en-US" altLang="zh-CN" dirty="0" err="1"/>
              <a:t>i</a:t>
            </a:r>
            <a:r>
              <a:rPr lang="en-US" altLang="zh-CN" dirty="0"/>
              <a:t>) &lt; TE(n) – max{t(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k</a:t>
            </a:r>
            <a:r>
              <a:rPr lang="en-US" altLang="zh-CN" dirty="0"/>
              <a:t>)}</a:t>
            </a:r>
          </a:p>
          <a:p>
            <a:pPr marL="400050" lvl="2" indent="0">
              <a:spcAft>
                <a:spcPct val="20000"/>
              </a:spcAft>
              <a:buNone/>
            </a:pPr>
            <a:r>
              <a:rPr lang="zh-CN" altLang="en-US" dirty="0">
                <a:cs typeface="+mn-cs"/>
              </a:rPr>
              <a:t>所以有</a:t>
            </a:r>
            <a:endParaRPr lang="en-US" altLang="zh-CN" dirty="0">
              <a:cs typeface="+mn-cs"/>
            </a:endParaRPr>
          </a:p>
          <a:p>
            <a:pPr marL="400050" lvl="2" indent="0">
              <a:spcAft>
                <a:spcPct val="20000"/>
              </a:spcAft>
              <a:buNone/>
            </a:pPr>
            <a:r>
              <a:rPr lang="en-US" altLang="zh-CN" dirty="0">
                <a:cs typeface="+mn-cs"/>
              </a:rPr>
              <a:t>	TE(</a:t>
            </a:r>
            <a:r>
              <a:rPr lang="en-US" altLang="zh-CN" dirty="0" err="1">
                <a:cs typeface="+mn-cs"/>
              </a:rPr>
              <a:t>i</a:t>
            </a:r>
            <a:r>
              <a:rPr lang="en-US" altLang="zh-CN" dirty="0">
                <a:cs typeface="+mn-cs"/>
              </a:rPr>
              <a:t>) + </a:t>
            </a:r>
            <a:r>
              <a:rPr lang="en-US" altLang="zh-CN" dirty="0"/>
              <a:t>max{t(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k</a:t>
            </a:r>
            <a:r>
              <a:rPr lang="en-US" altLang="zh-CN" dirty="0"/>
              <a:t>)} &lt; TE(n)</a:t>
            </a:r>
          </a:p>
          <a:p>
            <a:pPr marL="400050" lvl="2" indent="0">
              <a:spcAft>
                <a:spcPct val="20000"/>
              </a:spcAft>
              <a:buNone/>
            </a:pPr>
            <a:r>
              <a:rPr lang="zh-CN" altLang="en-US" dirty="0">
                <a:cs typeface="+mn-cs"/>
              </a:rPr>
              <a:t>注意到，</a:t>
            </a:r>
            <a:r>
              <a:rPr lang="en-US" altLang="zh-CN" dirty="0">
                <a:cs typeface="+mn-cs"/>
              </a:rPr>
              <a:t>TE(</a:t>
            </a:r>
            <a:r>
              <a:rPr lang="en-US" altLang="zh-CN" dirty="0" err="1">
                <a:cs typeface="+mn-cs"/>
              </a:rPr>
              <a:t>i</a:t>
            </a:r>
            <a:r>
              <a:rPr lang="en-US" altLang="zh-CN" dirty="0">
                <a:cs typeface="+mn-cs"/>
              </a:rPr>
              <a:t>)</a:t>
            </a:r>
            <a:r>
              <a:rPr lang="zh-CN" altLang="en-US" dirty="0">
                <a:cs typeface="+mn-cs"/>
              </a:rPr>
              <a:t>是从起点</a:t>
            </a:r>
            <a:r>
              <a:rPr lang="en-US" altLang="zh-CN" dirty="0">
                <a:cs typeface="+mn-cs"/>
              </a:rPr>
              <a:t>0</a:t>
            </a:r>
            <a:r>
              <a:rPr lang="zh-CN" altLang="en-US" dirty="0">
                <a:cs typeface="+mn-cs"/>
              </a:rPr>
              <a:t>到</a:t>
            </a:r>
            <a:r>
              <a:rPr lang="en-US" altLang="zh-CN" dirty="0" err="1">
                <a:cs typeface="+mn-cs"/>
              </a:rPr>
              <a:t>i</a:t>
            </a:r>
            <a:r>
              <a:rPr lang="zh-CN" altLang="en-US" dirty="0">
                <a:cs typeface="+mn-cs"/>
              </a:rPr>
              <a:t>的最长通路的长度，</a:t>
            </a:r>
            <a:r>
              <a:rPr lang="en-US" altLang="zh-CN" dirty="0"/>
              <a:t> max{t(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k</a:t>
            </a:r>
            <a:r>
              <a:rPr lang="en-US" altLang="zh-CN" dirty="0"/>
              <a:t>)} </a:t>
            </a:r>
            <a:r>
              <a:rPr lang="zh-CN" altLang="en-US" dirty="0"/>
              <a:t>是从</a:t>
            </a:r>
            <a:r>
              <a:rPr lang="en-US" altLang="zh-CN" dirty="0" err="1"/>
              <a:t>i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的最长通路的长度。而</a:t>
            </a:r>
            <a:r>
              <a:rPr lang="en-US" altLang="zh-CN" dirty="0"/>
              <a:t>TE(n)</a:t>
            </a:r>
            <a:r>
              <a:rPr lang="zh-CN" altLang="en-US" dirty="0"/>
              <a:t>是整个图中最长通路的长度，这就意味着经过顶点</a:t>
            </a:r>
            <a:r>
              <a:rPr lang="en-US" altLang="zh-CN" dirty="0" err="1"/>
              <a:t>i</a:t>
            </a:r>
            <a:r>
              <a:rPr lang="zh-CN" altLang="en-US" dirty="0"/>
              <a:t>的通路长度都不是最大的，矛盾。</a:t>
            </a:r>
            <a:endParaRPr lang="en-US" altLang="zh-CN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4950265"/>
      </p:ext>
    </p:extLst>
  </p:cSld>
  <p:clrMapOvr>
    <a:masterClrMapping/>
  </p:clrMapOvr>
  <p:transition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50F31-0C86-40C4-A6B0-16677682A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16531AA-9C7A-4F21-B342-2CAD90FAE0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3200195"/>
              </p:ext>
            </p:extLst>
          </p:nvPr>
        </p:nvGraphicFramePr>
        <p:xfrm>
          <a:off x="607695" y="914543"/>
          <a:ext cx="8293100" cy="1463040"/>
        </p:xfrm>
        <a:graphic>
          <a:graphicData uri="http://schemas.openxmlformats.org/drawingml/2006/table">
            <a:tbl>
              <a:tblPr/>
              <a:tblGrid>
                <a:gridCol w="829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55278">
                <a:tc>
                  <a:txBody>
                    <a:bodyPr/>
                    <a:lstStyle/>
                    <a:p>
                      <a:r>
                        <a:rPr lang="it-IT" altLang="zh-CN" sz="2400" dirty="0"/>
                        <a:t>V=[0,1,2,3,4,5]</a:t>
                      </a:r>
                    </a:p>
                    <a:p>
                      <a:r>
                        <a:rPr lang="it-IT" altLang="zh-CN" sz="2400" dirty="0"/>
                        <a:t>E={(0,1),(0,2),(0,3),(1,2),(1,4),(2,3),(2,5),(3,4),(3,5),(4,5)}</a:t>
                      </a:r>
                    </a:p>
                    <a:p>
                      <a:r>
                        <a:rPr lang="it-IT" altLang="zh-CN" sz="2400" dirty="0"/>
                        <a:t>Ew={(1,0,1),(3,0,2),(5,0,3),(1,1,2),(2,1,4),(1,2,3),(2,2,5),(1,3,4),(3,3,5),(2,4,5)}</a:t>
                      </a:r>
                      <a:endParaRPr lang="pl-PL" altLang="zh-CN" sz="2400" b="1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01FFC4A2-A9F0-4092-83DF-4F339DEC0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656" y="2915913"/>
            <a:ext cx="4442688" cy="337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69051"/>
      </p:ext>
    </p:extLst>
  </p:cSld>
  <p:clrMapOvr>
    <a:masterClrMapping/>
  </p:clrMapOvr>
  <p:transition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439E43B9-1A56-4D87-9011-76BE7D8927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关键路径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8CE85A0A-F621-4BB1-A805-31E757CFE51A}"/>
              </a:ext>
            </a:extLst>
          </p:cNvPr>
          <p:cNvSpPr txBox="1">
            <a:spLocks/>
          </p:cNvSpPr>
          <p:nvPr/>
        </p:nvSpPr>
        <p:spPr bwMode="auto">
          <a:xfrm>
            <a:off x="420688" y="946150"/>
            <a:ext cx="4532312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en-US" altLang="zh-CN" sz="2400" dirty="0">
                <a:latin typeface="Times New Roman" charset="0"/>
              </a:rPr>
              <a:t>TE(u</a:t>
            </a:r>
            <a:r>
              <a:rPr lang="en-US" altLang="zh-CN" sz="2400" baseline="-25000" dirty="0">
                <a:latin typeface="Times New Roman" charset="0"/>
              </a:rPr>
              <a:t>1</a:t>
            </a:r>
            <a:r>
              <a:rPr lang="en-US" altLang="zh-CN" sz="2400" dirty="0">
                <a:latin typeface="Times New Roman" charset="0"/>
              </a:rPr>
              <a:t>)=0</a:t>
            </a:r>
            <a:endParaRPr lang="zh-CN" altLang="zh-CN" sz="2400" dirty="0">
              <a:latin typeface="Times New Roman" charset="0"/>
            </a:endParaRPr>
          </a:p>
          <a:p>
            <a:pPr marL="342900" indent="-34290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en-US" altLang="zh-CN" sz="2400" b="1" kern="0" dirty="0">
                <a:latin typeface="+mn-lt"/>
                <a:ea typeface="+mn-ea"/>
              </a:rPr>
              <a:t>TE(</a:t>
            </a:r>
            <a:r>
              <a:rPr lang="en-US" altLang="zh-CN" sz="2400" b="1" kern="0" dirty="0" err="1">
                <a:latin typeface="+mn-lt"/>
                <a:ea typeface="+mn-ea"/>
              </a:rPr>
              <a:t>u</a:t>
            </a:r>
            <a:r>
              <a:rPr lang="en-US" altLang="zh-CN" sz="2400" b="1" kern="0" baseline="-25000" dirty="0" err="1">
                <a:latin typeface="+mn-lt"/>
                <a:ea typeface="+mn-ea"/>
              </a:rPr>
              <a:t>k</a:t>
            </a:r>
            <a:r>
              <a:rPr lang="en-US" altLang="zh-CN" sz="2400" b="1" kern="0" dirty="0">
                <a:latin typeface="+mn-lt"/>
                <a:ea typeface="+mn-ea"/>
              </a:rPr>
              <a:t>)=max{TE(</a:t>
            </a:r>
            <a:r>
              <a:rPr lang="en-US" altLang="zh-CN" sz="2400" b="1" kern="0" dirty="0" err="1">
                <a:latin typeface="+mn-lt"/>
                <a:ea typeface="+mn-ea"/>
              </a:rPr>
              <a:t>u</a:t>
            </a:r>
            <a:r>
              <a:rPr lang="en-US" altLang="zh-CN" sz="2400" b="1" kern="0" baseline="-25000" dirty="0" err="1">
                <a:latin typeface="+mn-lt"/>
                <a:ea typeface="+mn-ea"/>
              </a:rPr>
              <a:t>i</a:t>
            </a:r>
            <a:r>
              <a:rPr lang="en-US" altLang="zh-CN" sz="2400" b="1" kern="0" dirty="0">
                <a:latin typeface="+mn-lt"/>
                <a:ea typeface="+mn-ea"/>
              </a:rPr>
              <a:t>)+w(</a:t>
            </a:r>
            <a:r>
              <a:rPr lang="en-US" altLang="zh-CN" sz="2400" b="1" kern="0" dirty="0" err="1">
                <a:latin typeface="+mn-lt"/>
                <a:ea typeface="+mn-ea"/>
              </a:rPr>
              <a:t>u</a:t>
            </a:r>
            <a:r>
              <a:rPr lang="en-US" altLang="zh-CN" sz="2400" b="1" kern="0" baseline="-25000" dirty="0" err="1">
                <a:latin typeface="+mn-lt"/>
                <a:ea typeface="+mn-ea"/>
              </a:rPr>
              <a:t>i</a:t>
            </a:r>
            <a:r>
              <a:rPr lang="en-US" altLang="zh-CN" sz="2400" b="1" kern="0" dirty="0">
                <a:latin typeface="+mn-lt"/>
                <a:ea typeface="+mn-ea"/>
              </a:rPr>
              <a:t>, </a:t>
            </a:r>
            <a:r>
              <a:rPr lang="en-US" altLang="zh-CN" sz="2400" b="1" kern="0" dirty="0" err="1">
                <a:latin typeface="+mn-lt"/>
                <a:ea typeface="+mn-ea"/>
              </a:rPr>
              <a:t>u</a:t>
            </a:r>
            <a:r>
              <a:rPr lang="en-US" altLang="zh-CN" sz="2400" b="1" kern="0" baseline="-25000" dirty="0" err="1">
                <a:latin typeface="+mn-lt"/>
                <a:ea typeface="+mn-ea"/>
              </a:rPr>
              <a:t>k</a:t>
            </a:r>
            <a:r>
              <a:rPr lang="en-US" altLang="zh-CN" sz="2400" b="1" kern="0" dirty="0">
                <a:latin typeface="+mn-lt"/>
                <a:ea typeface="+mn-ea"/>
              </a:rPr>
              <a:t>)}</a:t>
            </a:r>
            <a:endParaRPr lang="zh-CN" altLang="zh-CN" sz="2400" b="1" kern="0" dirty="0">
              <a:latin typeface="+mn-lt"/>
              <a:ea typeface="+mn-ea"/>
            </a:endParaRPr>
          </a:p>
          <a:p>
            <a:pPr marL="342900" indent="-34290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en-US" altLang="zh-CN" sz="2400" dirty="0">
                <a:latin typeface="Times New Roman" charset="0"/>
              </a:rPr>
              <a:t>TL(u</a:t>
            </a:r>
            <a:r>
              <a:rPr lang="en-US" altLang="zh-CN" sz="2400" baseline="-25000" dirty="0">
                <a:latin typeface="Times New Roman" charset="0"/>
              </a:rPr>
              <a:t>n</a:t>
            </a:r>
            <a:r>
              <a:rPr lang="en-US" altLang="zh-CN" sz="2400" dirty="0">
                <a:latin typeface="Times New Roman" charset="0"/>
              </a:rPr>
              <a:t>)= TE(u</a:t>
            </a:r>
            <a:r>
              <a:rPr lang="en-US" altLang="zh-CN" sz="2400" baseline="-25000" dirty="0">
                <a:latin typeface="Times New Roman" charset="0"/>
              </a:rPr>
              <a:t>n</a:t>
            </a:r>
            <a:r>
              <a:rPr lang="en-US" altLang="zh-CN" sz="2400" dirty="0">
                <a:latin typeface="Times New Roman" charset="0"/>
              </a:rPr>
              <a:t>)</a:t>
            </a:r>
            <a:endParaRPr lang="zh-CN" altLang="zh-CN" sz="2400" dirty="0">
              <a:latin typeface="Times New Roman" charset="0"/>
            </a:endParaRPr>
          </a:p>
          <a:p>
            <a:pPr marL="342900" indent="-34290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en-US" altLang="zh-CN" sz="2400" b="1" kern="0" dirty="0">
                <a:latin typeface="+mn-lt"/>
                <a:ea typeface="+mn-ea"/>
              </a:rPr>
              <a:t>TL(</a:t>
            </a:r>
            <a:r>
              <a:rPr lang="en-US" altLang="zh-CN" sz="2400" b="1" kern="0" dirty="0" err="1">
                <a:latin typeface="+mn-lt"/>
                <a:ea typeface="+mn-ea"/>
              </a:rPr>
              <a:t>u</a:t>
            </a:r>
            <a:r>
              <a:rPr lang="en-US" altLang="zh-CN" sz="2400" b="1" kern="0" baseline="-25000" dirty="0" err="1">
                <a:latin typeface="+mn-lt"/>
                <a:ea typeface="+mn-ea"/>
              </a:rPr>
              <a:t>k</a:t>
            </a:r>
            <a:r>
              <a:rPr lang="en-US" altLang="zh-CN" sz="2400" b="1" kern="0" dirty="0">
                <a:latin typeface="+mn-lt"/>
                <a:ea typeface="+mn-ea"/>
              </a:rPr>
              <a:t>)=min{w(</a:t>
            </a:r>
            <a:r>
              <a:rPr lang="en-US" altLang="zh-CN" sz="2400" b="1" kern="0" dirty="0" err="1">
                <a:latin typeface="+mn-lt"/>
                <a:ea typeface="+mn-ea"/>
              </a:rPr>
              <a:t>u</a:t>
            </a:r>
            <a:r>
              <a:rPr lang="en-US" altLang="zh-CN" sz="2400" b="1" kern="0" baseline="-25000" dirty="0" err="1">
                <a:latin typeface="+mn-lt"/>
                <a:ea typeface="+mn-ea"/>
              </a:rPr>
              <a:t>k</a:t>
            </a:r>
            <a:r>
              <a:rPr lang="en-US" altLang="zh-CN" sz="2400" b="1" kern="0" dirty="0">
                <a:latin typeface="+mn-lt"/>
                <a:ea typeface="+mn-ea"/>
              </a:rPr>
              <a:t>, </a:t>
            </a:r>
            <a:r>
              <a:rPr lang="en-US" altLang="zh-CN" sz="2400" b="1" kern="0" dirty="0" err="1">
                <a:latin typeface="+mn-lt"/>
                <a:ea typeface="+mn-ea"/>
              </a:rPr>
              <a:t>u</a:t>
            </a:r>
            <a:r>
              <a:rPr lang="en-US" altLang="zh-CN" sz="2400" b="1" kern="0" baseline="-25000" dirty="0" err="1">
                <a:latin typeface="+mn-lt"/>
                <a:ea typeface="+mn-ea"/>
              </a:rPr>
              <a:t>j</a:t>
            </a:r>
            <a:r>
              <a:rPr lang="en-US" altLang="zh-CN" sz="2400" b="1" kern="0" dirty="0">
                <a:latin typeface="+mn-lt"/>
                <a:ea typeface="+mn-ea"/>
              </a:rPr>
              <a:t>)+TL(</a:t>
            </a:r>
            <a:r>
              <a:rPr lang="en-US" altLang="zh-CN" sz="2400" b="1" kern="0" dirty="0" err="1">
                <a:latin typeface="+mn-lt"/>
                <a:ea typeface="+mn-ea"/>
              </a:rPr>
              <a:t>u</a:t>
            </a:r>
            <a:r>
              <a:rPr lang="en-US" altLang="zh-CN" sz="2400" b="1" kern="0" baseline="-25000" dirty="0" err="1">
                <a:latin typeface="+mn-lt"/>
                <a:ea typeface="+mn-ea"/>
              </a:rPr>
              <a:t>j</a:t>
            </a:r>
            <a:r>
              <a:rPr lang="en-US" altLang="zh-CN" sz="2400" b="1" kern="0" dirty="0">
                <a:latin typeface="+mn-lt"/>
                <a:ea typeface="+mn-ea"/>
              </a:rPr>
              <a:t>)}</a:t>
            </a:r>
            <a:endParaRPr lang="zh-CN" altLang="zh-CN" sz="2400" b="1" kern="0" dirty="0">
              <a:latin typeface="+mn-lt"/>
              <a:ea typeface="+mn-ea"/>
            </a:endParaRPr>
          </a:p>
          <a:p>
            <a:pPr marL="342900" indent="-34290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endParaRPr lang="zh-CN" altLang="en-US" sz="2400" b="1" kern="0" dirty="0">
              <a:latin typeface="+mn-lt"/>
              <a:ea typeface="+mn-ea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1564A59-9B81-4BA8-B192-87D6CE317262}"/>
              </a:ext>
            </a:extLst>
          </p:cNvPr>
          <p:cNvSpPr txBox="1">
            <a:spLocks/>
          </p:cNvSpPr>
          <p:nvPr/>
        </p:nvSpPr>
        <p:spPr bwMode="auto">
          <a:xfrm>
            <a:off x="492125" y="4899025"/>
            <a:ext cx="7950835" cy="148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it-IT" altLang="zh-CN" sz="2400" dirty="0"/>
              <a:t>Ew={(1,0,1),(3,0,2),(5,0,3),(1,1,2),(2,1,4),(1,2,3),(2,2,5),(1,3,4),(3,3,5),(2,4,5)}</a:t>
            </a:r>
            <a:endParaRPr lang="pl-PL" altLang="zh-CN" sz="24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F397642-3CC4-4D82-B788-67BBEB8DE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597" y="914321"/>
            <a:ext cx="2447883" cy="1862295"/>
          </a:xfrm>
          <a:prstGeom prst="rect">
            <a:avLst/>
          </a:prstGeom>
        </p:spPr>
      </p:pic>
      <p:graphicFrame>
        <p:nvGraphicFramePr>
          <p:cNvPr id="11" name="内容占位符 4">
            <a:extLst>
              <a:ext uri="{FF2B5EF4-FFF2-40B4-BE49-F238E27FC236}">
                <a16:creationId xmlns:a16="http://schemas.microsoft.com/office/drawing/2014/main" id="{9D3B9357-00AF-4303-91A2-E37A4F865E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8277549"/>
              </p:ext>
            </p:extLst>
          </p:nvPr>
        </p:nvGraphicFramePr>
        <p:xfrm>
          <a:off x="563296" y="2919411"/>
          <a:ext cx="7224928" cy="1900240"/>
        </p:xfrm>
        <a:graphic>
          <a:graphicData uri="http://schemas.openxmlformats.org/drawingml/2006/table">
            <a:tbl>
              <a:tblPr/>
              <a:tblGrid>
                <a:gridCol w="615659">
                  <a:extLst>
                    <a:ext uri="{9D8B030D-6E8A-4147-A177-3AD203B41FA5}">
                      <a16:colId xmlns:a16="http://schemas.microsoft.com/office/drawing/2014/main" val="1894445416"/>
                    </a:ext>
                  </a:extLst>
                </a:gridCol>
                <a:gridCol w="1107045">
                  <a:extLst>
                    <a:ext uri="{9D8B030D-6E8A-4147-A177-3AD203B41FA5}">
                      <a16:colId xmlns:a16="http://schemas.microsoft.com/office/drawing/2014/main" val="1036885433"/>
                    </a:ext>
                  </a:extLst>
                </a:gridCol>
                <a:gridCol w="2529047">
                  <a:extLst>
                    <a:ext uri="{9D8B030D-6E8A-4147-A177-3AD203B41FA5}">
                      <a16:colId xmlns:a16="http://schemas.microsoft.com/office/drawing/2014/main" val="2171540432"/>
                    </a:ext>
                  </a:extLst>
                </a:gridCol>
                <a:gridCol w="1337143">
                  <a:extLst>
                    <a:ext uri="{9D8B030D-6E8A-4147-A177-3AD203B41FA5}">
                      <a16:colId xmlns:a16="http://schemas.microsoft.com/office/drawing/2014/main" val="3706707200"/>
                    </a:ext>
                  </a:extLst>
                </a:gridCol>
                <a:gridCol w="1636034">
                  <a:extLst>
                    <a:ext uri="{9D8B030D-6E8A-4147-A177-3AD203B41FA5}">
                      <a16:colId xmlns:a16="http://schemas.microsoft.com/office/drawing/2014/main" val="21537413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TE(0)=0</a:t>
                      </a:r>
                      <a:endParaRPr lang="zh-CN" alt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[0]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TL(0)=0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[0,3,5]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468986"/>
                  </a:ext>
                </a:extLst>
              </a:tr>
              <a:tr h="2928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TE(1)=1</a:t>
                      </a:r>
                      <a:endParaRPr lang="zh-CN" alt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[0, 1]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TL(1)=3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[1,2,3,5]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331796"/>
                  </a:ext>
                </a:extLst>
              </a:tr>
              <a:tr h="2809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TE(2)=3</a:t>
                      </a:r>
                      <a:endParaRPr lang="zh-CN" alt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[0, 2]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TL(2)=4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[2,3,5]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6933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TE(3)=5</a:t>
                      </a:r>
                      <a:endParaRPr lang="zh-CN" alt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[0,3]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TL(3)=5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[3,5]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35355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TE(4)=6</a:t>
                      </a:r>
                      <a:endParaRPr lang="zh-CN" alt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[0,3,4]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TL(4)=6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[4,5]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735053"/>
                  </a:ext>
                </a:extLst>
              </a:tr>
              <a:tr h="3762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TE(5)=8</a:t>
                      </a:r>
                      <a:endParaRPr lang="zh-CN" alt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[[0,3,5],[0,3,4,5]]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TL(5)=8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[5]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02089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07334-E5C5-4A68-A08F-1AB710036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关键路径（续）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ECAE66-5134-458A-BA95-DDA4C3309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5" y="946150"/>
            <a:ext cx="4295775" cy="172085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en-US" sz="2400" b="1" kern="0" dirty="0">
                <a:latin typeface="+mn-lt"/>
                <a:ea typeface="+mn-ea"/>
              </a:rPr>
              <a:t>关键路径</a:t>
            </a:r>
            <a:endParaRPr lang="en-US" altLang="zh-CN" sz="2400" b="1" kern="0" dirty="0">
              <a:latin typeface="+mn-lt"/>
              <a:ea typeface="+mn-ea"/>
            </a:endParaRPr>
          </a:p>
          <a:p>
            <a:pPr marL="742950" lvl="1" indent="-28575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FontTx/>
              <a:buChar char="•"/>
              <a:defRPr/>
            </a:pPr>
            <a:r>
              <a:rPr lang="en-US" altLang="zh-CN" sz="2200" b="1" kern="0" dirty="0">
                <a:latin typeface="+mn-lt"/>
                <a:ea typeface="+mn-ea"/>
              </a:rPr>
              <a:t>[0,3,5]</a:t>
            </a:r>
          </a:p>
          <a:p>
            <a:pPr marL="742950" lvl="1" indent="-28575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FontTx/>
              <a:buChar char="•"/>
              <a:defRPr/>
            </a:pPr>
            <a:r>
              <a:rPr lang="en-US" altLang="zh-CN" sz="2200" b="1" kern="0" dirty="0">
                <a:latin typeface="+mn-lt"/>
                <a:ea typeface="+mn-ea"/>
              </a:rPr>
              <a:t>[0,3, 4,5]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33ACD5-3465-47A3-B216-79D4C1CA8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20" y="1333500"/>
            <a:ext cx="4736033" cy="352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74734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8C321031-57BD-4E63-9736-2D8F145807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最短路径</a:t>
            </a:r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7D3868AE-D404-410E-9AF5-CED445B7A3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/>
              <a:t>定义（最短通路）：在带权有向图</a:t>
            </a:r>
            <a:r>
              <a:rPr lang="en-US" altLang="zh-CN" sz="2400" dirty="0"/>
              <a:t>G</a:t>
            </a:r>
            <a:r>
              <a:rPr lang="zh-CN" altLang="zh-CN" sz="2400" dirty="0"/>
              <a:t>中，给定一个称为始点的顶点</a:t>
            </a:r>
            <a:r>
              <a:rPr lang="en-US" altLang="zh-CN" sz="2400" dirty="0"/>
              <a:t>u</a:t>
            </a:r>
            <a:r>
              <a:rPr lang="zh-CN" altLang="zh-CN" sz="2400" dirty="0"/>
              <a:t>和一个称为终点的顶点</a:t>
            </a:r>
            <a:r>
              <a:rPr lang="en-US" altLang="zh-CN" sz="2400" dirty="0"/>
              <a:t>v</a:t>
            </a:r>
            <a:r>
              <a:rPr lang="zh-CN" altLang="zh-CN" sz="2400" dirty="0"/>
              <a:t>，如果</a:t>
            </a:r>
            <a:r>
              <a:rPr lang="en-US" altLang="zh-CN" sz="2400" dirty="0"/>
              <a:t>P</a:t>
            </a:r>
            <a:r>
              <a:rPr lang="zh-CN" altLang="zh-CN" sz="2400" dirty="0"/>
              <a:t>是从</a:t>
            </a:r>
            <a:r>
              <a:rPr lang="en-US" altLang="zh-CN" sz="2400" dirty="0"/>
              <a:t>u</a:t>
            </a:r>
            <a:r>
              <a:rPr lang="zh-CN" altLang="zh-CN" sz="2400" dirty="0"/>
              <a:t>到</a:t>
            </a:r>
            <a:r>
              <a:rPr lang="en-US" altLang="zh-CN" sz="2400" dirty="0"/>
              <a:t>v</a:t>
            </a:r>
            <a:r>
              <a:rPr lang="zh-CN" altLang="zh-CN" sz="2400" dirty="0"/>
              <a:t>的通路中</a:t>
            </a:r>
            <a:r>
              <a:rPr lang="zh-CN" altLang="en-US" sz="2400" dirty="0"/>
              <a:t>权值</a:t>
            </a:r>
            <a:r>
              <a:rPr lang="zh-CN" altLang="zh-CN" sz="2400" dirty="0"/>
              <a:t>最小的通路，则称</a:t>
            </a:r>
            <a:r>
              <a:rPr lang="en-US" altLang="zh-CN" sz="2400" dirty="0"/>
              <a:t>P</a:t>
            </a:r>
            <a:r>
              <a:rPr lang="zh-CN" altLang="zh-CN" sz="2400" dirty="0"/>
              <a:t>为从</a:t>
            </a:r>
            <a:r>
              <a:rPr lang="en-US" altLang="zh-CN" sz="2400" dirty="0"/>
              <a:t>u</a:t>
            </a:r>
            <a:r>
              <a:rPr lang="zh-CN" altLang="zh-CN" sz="2400" dirty="0"/>
              <a:t>到</a:t>
            </a:r>
            <a:r>
              <a:rPr lang="en-US" altLang="zh-CN" sz="2400" dirty="0"/>
              <a:t>v</a:t>
            </a:r>
            <a:r>
              <a:rPr lang="zh-CN" altLang="zh-CN" sz="2400" dirty="0"/>
              <a:t>的最短通路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37ACFA82-670C-44CE-988A-9ED70ABD2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25" y="2293621"/>
            <a:ext cx="858996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2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/>
              <a:t>[(2,'a', 'b'), (4,'a', 'c'), (5,'b', 'd'), (6,'c', 'd'), (8,'d', 'z')]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9889826-52CA-4645-AC2F-DA026DA2E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" y="3067204"/>
            <a:ext cx="5844540" cy="3250914"/>
          </a:xfrm>
          <a:prstGeom prst="rect">
            <a:avLst/>
          </a:prstGeom>
        </p:spPr>
      </p:pic>
    </p:spTree>
  </p:cSld>
  <p:clrMapOvr>
    <a:masterClrMapping/>
  </p:clrMapOvr>
  <p:transition advTm="106705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>
            <a:extLst>
              <a:ext uri="{FF2B5EF4-FFF2-40B4-BE49-F238E27FC236}">
                <a16:creationId xmlns:a16="http://schemas.microsoft.com/office/drawing/2014/main" id="{CA6B6B6F-5395-4D54-9CC1-0088F7C21D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关键路径算法</a:t>
            </a:r>
          </a:p>
        </p:txBody>
      </p:sp>
      <p:sp>
        <p:nvSpPr>
          <p:cNvPr id="38915" name="内容占位符 2">
            <a:extLst>
              <a:ext uri="{FF2B5EF4-FFF2-40B4-BE49-F238E27FC236}">
                <a16:creationId xmlns:a16="http://schemas.microsoft.com/office/drawing/2014/main" id="{4EECE8E9-13C8-4F41-B3C6-A5CA3F64AD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最早完成时间</a:t>
            </a:r>
            <a:r>
              <a:rPr lang="zh-CN" altLang="en-US"/>
              <a:t>算法</a:t>
            </a:r>
            <a:endParaRPr lang="en-US" altLang="zh-CN"/>
          </a:p>
          <a:p>
            <a:r>
              <a:rPr lang="zh-CN" altLang="zh-CN"/>
              <a:t>最</a:t>
            </a:r>
            <a:r>
              <a:rPr lang="zh-CN" altLang="en-US"/>
              <a:t>晚</a:t>
            </a:r>
            <a:r>
              <a:rPr lang="zh-CN" altLang="zh-CN"/>
              <a:t>完成时间</a:t>
            </a:r>
            <a:r>
              <a:rPr lang="zh-CN" altLang="en-US"/>
              <a:t>算法</a:t>
            </a:r>
            <a:endParaRPr lang="en-US" altLang="zh-CN"/>
          </a:p>
          <a:p>
            <a:r>
              <a:rPr lang="zh-CN" altLang="en-US"/>
              <a:t>关键路径算法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A2C5B56C-0E9C-4C59-84D1-C9D1E69F6B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入度为</a:t>
            </a:r>
            <a:r>
              <a:rPr lang="en-US" altLang="zh-CN"/>
              <a:t>0</a:t>
            </a:r>
            <a:r>
              <a:rPr lang="zh-CN" altLang="en-US"/>
              <a:t>和出度为</a:t>
            </a:r>
            <a:r>
              <a:rPr lang="en-US" altLang="zh-CN"/>
              <a:t>0</a:t>
            </a:r>
            <a:endParaRPr lang="zh-CN" altLang="en-US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8B9DAC60-F3F1-42C4-8644-75EDF44957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8468256"/>
              </p:ext>
            </p:extLst>
          </p:nvPr>
        </p:nvGraphicFramePr>
        <p:xfrm>
          <a:off x="503238" y="914400"/>
          <a:ext cx="8120062" cy="5121275"/>
        </p:xfrm>
        <a:graphic>
          <a:graphicData uri="http://schemas.openxmlformats.org/drawingml/2006/table">
            <a:tbl>
              <a:tblPr/>
              <a:tblGrid>
                <a:gridCol w="3909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0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12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def stepu0v(di0,E):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    S=set({})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    for u0 in di0: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        for (</a:t>
                      </a:r>
                      <a:r>
                        <a:rPr lang="en-US" sz="2400" kern="100" dirty="0" err="1">
                          <a:latin typeface="Times New Roman"/>
                          <a:ea typeface="宋体"/>
                        </a:rPr>
                        <a:t>w,u,v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) in E: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            if u == u0: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                S=S|{(</a:t>
                      </a:r>
                      <a:r>
                        <a:rPr lang="en-US" sz="2400" kern="100" dirty="0" err="1">
                          <a:latin typeface="Times New Roman"/>
                          <a:ea typeface="宋体"/>
                        </a:rPr>
                        <a:t>w,u,v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)}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    return S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latin typeface="Times New Roman"/>
                          <a:ea typeface="宋体"/>
                        </a:rPr>
                        <a:t>def stepuv0(do0,E):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latin typeface="Times New Roman"/>
                          <a:ea typeface="宋体"/>
                        </a:rPr>
                        <a:t>    S=set({})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latin typeface="Times New Roman"/>
                          <a:ea typeface="宋体"/>
                        </a:rPr>
                        <a:t>    for v0 in do0: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latin typeface="Times New Roman"/>
                          <a:ea typeface="宋体"/>
                        </a:rPr>
                        <a:t>        for (</a:t>
                      </a:r>
                      <a:r>
                        <a:rPr lang="en-US" altLang="zh-CN" sz="2400" kern="100" dirty="0" err="1">
                          <a:latin typeface="Times New Roman"/>
                          <a:ea typeface="宋体"/>
                        </a:rPr>
                        <a:t>w,u,v</a:t>
                      </a:r>
                      <a:r>
                        <a:rPr lang="en-US" altLang="zh-CN" sz="2400" kern="100" dirty="0">
                          <a:latin typeface="Times New Roman"/>
                          <a:ea typeface="宋体"/>
                        </a:rPr>
                        <a:t>) in E: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latin typeface="Times New Roman"/>
                          <a:ea typeface="宋体"/>
                        </a:rPr>
                        <a:t>            if v == v0: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latin typeface="Times New Roman"/>
                          <a:ea typeface="宋体"/>
                        </a:rPr>
                        <a:t>                S=S|{(</a:t>
                      </a:r>
                      <a:r>
                        <a:rPr lang="en-US" altLang="zh-CN" sz="2400" kern="100" dirty="0" err="1">
                          <a:latin typeface="Times New Roman"/>
                          <a:ea typeface="宋体"/>
                        </a:rPr>
                        <a:t>w,u,v</a:t>
                      </a:r>
                      <a:r>
                        <a:rPr lang="en-US" altLang="zh-CN" sz="2400" kern="100" dirty="0">
                          <a:latin typeface="Times New Roman"/>
                          <a:ea typeface="宋体"/>
                        </a:rPr>
                        <a:t>)}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latin typeface="Times New Roman"/>
                          <a:ea typeface="宋体"/>
                        </a:rPr>
                        <a:t>    return S</a:t>
                      </a:r>
                      <a:endParaRPr lang="en-US" sz="1800" kern="100" dirty="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>
            <a:extLst>
              <a:ext uri="{FF2B5EF4-FFF2-40B4-BE49-F238E27FC236}">
                <a16:creationId xmlns:a16="http://schemas.microsoft.com/office/drawing/2014/main" id="{E49B1B17-00F7-402C-AE3B-E3E3EE2C3A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最早时间路径和最晚时间路径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472F788A-AA29-4FEC-B329-EDEF7FDE51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2865970"/>
              </p:ext>
            </p:extLst>
          </p:nvPr>
        </p:nvGraphicFramePr>
        <p:xfrm>
          <a:off x="503238" y="914400"/>
          <a:ext cx="8415337" cy="5121275"/>
        </p:xfrm>
        <a:graphic>
          <a:graphicData uri="http://schemas.openxmlformats.org/drawingml/2006/table">
            <a:tbl>
              <a:tblPr/>
              <a:tblGrid>
                <a:gridCol w="4386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8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12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400" kern="100" dirty="0">
                          <a:latin typeface="Times New Roman"/>
                          <a:ea typeface="宋体"/>
                        </a:rPr>
                        <a:t>def TEpath(S,Hx,di):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400" kern="100" dirty="0">
                          <a:latin typeface="Times New Roman"/>
                          <a:ea typeface="宋体"/>
                        </a:rPr>
                        <a:t>    di0=set({})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400" kern="100" dirty="0">
                          <a:latin typeface="Times New Roman"/>
                          <a:ea typeface="宋体"/>
                        </a:rPr>
                        <a:t>    for (w,u,v) in S: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400" kern="100" dirty="0">
                          <a:latin typeface="Times New Roman"/>
                          <a:ea typeface="宋体"/>
                        </a:rPr>
                        <a:t>        if Hx[v] &lt; Hx[u]+w: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400" kern="100" dirty="0">
                          <a:latin typeface="Times New Roman"/>
                          <a:ea typeface="宋体"/>
                        </a:rPr>
                        <a:t>            Hx[v]=Hx[u]+w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400" kern="100" dirty="0">
                          <a:latin typeface="Times New Roman"/>
                          <a:ea typeface="宋体"/>
                        </a:rPr>
                        <a:t>        if di[v]&gt;0: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400" kern="100" dirty="0">
                          <a:latin typeface="Times New Roman"/>
                          <a:ea typeface="宋体"/>
                        </a:rPr>
                        <a:t>            di[v]=di[v]-1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400" kern="100" dirty="0">
                          <a:latin typeface="Times New Roman"/>
                          <a:ea typeface="宋体"/>
                        </a:rPr>
                        <a:t>        if di[v] == 0: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400" kern="100" dirty="0">
                          <a:latin typeface="Times New Roman"/>
                          <a:ea typeface="宋体"/>
                        </a:rPr>
                        <a:t>            di0=di0 | {v}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400" kern="100" dirty="0">
                          <a:latin typeface="Times New Roman"/>
                          <a:ea typeface="宋体"/>
                        </a:rPr>
                        <a:t>    return [Hx,di,di0]</a:t>
                      </a:r>
                      <a:endParaRPr lang="en-US" sz="2400" kern="100" dirty="0">
                        <a:latin typeface="Times New Roman"/>
                        <a:ea typeface="宋体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altLang="zh-CN" sz="2400" kern="100" dirty="0">
                          <a:latin typeface="Times New Roman"/>
                          <a:ea typeface="宋体"/>
                        </a:rPr>
                        <a:t>def TLpath(S,Hy,do):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l-PL" altLang="zh-CN" sz="2400" kern="100" dirty="0">
                          <a:latin typeface="Times New Roman"/>
                          <a:ea typeface="宋体"/>
                        </a:rPr>
                        <a:t>    do0=set({})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l-PL" altLang="zh-CN" sz="2400" kern="100" dirty="0">
                          <a:latin typeface="Times New Roman"/>
                          <a:ea typeface="宋体"/>
                        </a:rPr>
                        <a:t>    for (w,u,v) in S: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l-PL" altLang="zh-CN" sz="2400" kern="100" dirty="0">
                          <a:latin typeface="Times New Roman"/>
                          <a:ea typeface="宋体"/>
                        </a:rPr>
                        <a:t>        if Hy[u] &gt; Hy[v]-w: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l-PL" altLang="zh-CN" sz="2400" kern="100" dirty="0">
                          <a:latin typeface="Times New Roman"/>
                          <a:ea typeface="宋体"/>
                        </a:rPr>
                        <a:t>            Hy[u]=Hy[v]-w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l-PL" altLang="zh-CN" sz="2400" kern="100" dirty="0">
                          <a:latin typeface="Times New Roman"/>
                          <a:ea typeface="宋体"/>
                        </a:rPr>
                        <a:t>        if do[u]&gt;0: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l-PL" altLang="zh-CN" sz="2400" kern="100" dirty="0">
                          <a:latin typeface="Times New Roman"/>
                          <a:ea typeface="宋体"/>
                        </a:rPr>
                        <a:t>            do[u]=do[u]-1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l-PL" altLang="zh-CN" sz="2400" kern="100" dirty="0">
                          <a:latin typeface="Times New Roman"/>
                          <a:ea typeface="宋体"/>
                        </a:rPr>
                        <a:t>        if do[u] == 0: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l-PL" altLang="zh-CN" sz="2400" kern="100" dirty="0">
                          <a:latin typeface="Times New Roman"/>
                          <a:ea typeface="宋体"/>
                        </a:rPr>
                        <a:t>            do0=do0 | {u}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l-PL" altLang="zh-CN" sz="2400" kern="100" dirty="0">
                          <a:latin typeface="Times New Roman"/>
                          <a:ea typeface="宋体"/>
                        </a:rPr>
                        <a:t>    return [Hy,do,do0]</a:t>
                      </a:r>
                      <a:endParaRPr lang="en-US" sz="1800" kern="100" dirty="0">
                        <a:latin typeface="Times New Roman"/>
                        <a:ea typeface="宋体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>
            <a:extLst>
              <a:ext uri="{FF2B5EF4-FFF2-40B4-BE49-F238E27FC236}">
                <a16:creationId xmlns:a16="http://schemas.microsoft.com/office/drawing/2014/main" id="{9E6BC65B-F155-4569-B866-FF5F13C378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最早时间路径和最晚时间路径（续）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82225481-A669-4D5D-BA89-6BAC52114D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9645129"/>
              </p:ext>
            </p:extLst>
          </p:nvPr>
        </p:nvGraphicFramePr>
        <p:xfrm>
          <a:off x="503238" y="914400"/>
          <a:ext cx="8415337" cy="5121275"/>
        </p:xfrm>
        <a:graphic>
          <a:graphicData uri="http://schemas.openxmlformats.org/drawingml/2006/table">
            <a:tbl>
              <a:tblPr/>
              <a:tblGrid>
                <a:gridCol w="4386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8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12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400" kern="100" dirty="0">
                          <a:latin typeface="Times New Roman"/>
                          <a:ea typeface="宋体"/>
                        </a:rPr>
                        <a:t>def craticalTE(V,E,di,v0,vn):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400" kern="100" dirty="0">
                          <a:latin typeface="Times New Roman"/>
                          <a:ea typeface="宋体"/>
                        </a:rPr>
                        <a:t>    Hx= [0]*len(V)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400" kern="100" dirty="0">
                          <a:latin typeface="Times New Roman"/>
                          <a:ea typeface="宋体"/>
                        </a:rPr>
                        <a:t>   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400" kern="100" dirty="0">
                          <a:latin typeface="Times New Roman"/>
                          <a:ea typeface="宋体"/>
                        </a:rPr>
                        <a:t>    di0={v0}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400" kern="100" dirty="0">
                          <a:latin typeface="Times New Roman"/>
                          <a:ea typeface="宋体"/>
                        </a:rPr>
                        <a:t>    while vn not in di0: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400" kern="100" dirty="0">
                          <a:latin typeface="Times New Roman"/>
                          <a:ea typeface="宋体"/>
                        </a:rPr>
                        <a:t>        S=stepu0v(di0,E)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400" kern="100" dirty="0">
                          <a:latin typeface="Times New Roman"/>
                          <a:ea typeface="宋体"/>
                        </a:rPr>
                        <a:t>        [Hx,di,di0]=TEpath(S,Hx,di)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400" kern="100" dirty="0">
                          <a:latin typeface="Times New Roman"/>
                          <a:ea typeface="宋体"/>
                        </a:rPr>
                        <a:t>        E=E-S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400" kern="100" dirty="0">
                          <a:latin typeface="Times New Roman"/>
                          <a:ea typeface="宋体"/>
                        </a:rPr>
                        <a:t>    return Hx</a:t>
                      </a:r>
                      <a:endParaRPr lang="en-US" sz="2400" kern="100" dirty="0">
                        <a:latin typeface="Times New Roman"/>
                        <a:ea typeface="宋体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altLang="zh-CN" sz="2400" kern="100" dirty="0">
                          <a:latin typeface="Times New Roman"/>
                          <a:ea typeface="宋体"/>
                        </a:rPr>
                        <a:t>def craticalTL(V,E,do,Hn,v0,vn):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l-PL" altLang="zh-CN" sz="2400" kern="100" dirty="0">
                          <a:latin typeface="Times New Roman"/>
                          <a:ea typeface="宋体"/>
                        </a:rPr>
                        <a:t>    Hy= [1000]*len(V)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l-PL" altLang="zh-CN" sz="2400" kern="100" dirty="0">
                          <a:latin typeface="Times New Roman"/>
                          <a:ea typeface="宋体"/>
                        </a:rPr>
                        <a:t>    Hy[len(V)-1]=Hn  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l-PL" altLang="zh-CN" sz="2400" kern="100" dirty="0">
                          <a:latin typeface="Times New Roman"/>
                          <a:ea typeface="宋体"/>
                        </a:rPr>
                        <a:t>    do0={vn}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l-PL" altLang="zh-CN" sz="2400" kern="100" dirty="0">
                          <a:latin typeface="Times New Roman"/>
                          <a:ea typeface="宋体"/>
                        </a:rPr>
                        <a:t>    while v0 not in do0: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l-PL" altLang="zh-CN" sz="2400" kern="100" dirty="0">
                          <a:latin typeface="Times New Roman"/>
                          <a:ea typeface="宋体"/>
                        </a:rPr>
                        <a:t>        S=stepuv0(do0,E)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l-PL" altLang="zh-CN" sz="2400" kern="100" dirty="0">
                          <a:latin typeface="Times New Roman"/>
                          <a:ea typeface="宋体"/>
                        </a:rPr>
                        <a:t>        [Hy,do,do0]=TLpath(S,Hy,do)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l-PL" altLang="zh-CN" sz="2400" kern="100" dirty="0">
                          <a:latin typeface="Times New Roman"/>
                          <a:ea typeface="宋体"/>
                        </a:rPr>
                        <a:t>        E=E-S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l-PL" altLang="zh-CN" sz="2400" kern="100" dirty="0">
                          <a:latin typeface="Times New Roman"/>
                          <a:ea typeface="宋体"/>
                        </a:rPr>
                        <a:t>    return Hy</a:t>
                      </a:r>
                      <a:endParaRPr lang="en-US" sz="1800" kern="100" dirty="0">
                        <a:latin typeface="Times New Roman"/>
                        <a:ea typeface="宋体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>
            <a:extLst>
              <a:ext uri="{FF2B5EF4-FFF2-40B4-BE49-F238E27FC236}">
                <a16:creationId xmlns:a16="http://schemas.microsoft.com/office/drawing/2014/main" id="{D0E9BF7C-47DB-40F0-95D8-E087F1E0EE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关键路径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93E0B4B6-5981-4833-8534-6336669AA2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4559745"/>
              </p:ext>
            </p:extLst>
          </p:nvPr>
        </p:nvGraphicFramePr>
        <p:xfrm>
          <a:off x="503238" y="914401"/>
          <a:ext cx="8415337" cy="5486400"/>
        </p:xfrm>
        <a:graphic>
          <a:graphicData uri="http://schemas.openxmlformats.org/drawingml/2006/table">
            <a:tbl>
              <a:tblPr/>
              <a:tblGrid>
                <a:gridCol w="8415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06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400" kern="100" dirty="0">
                          <a:latin typeface="Times New Roman"/>
                          <a:ea typeface="宋体"/>
                        </a:rPr>
                        <a:t>def craticalpath(V,E,di,do,v0,vn):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400" kern="100" dirty="0">
                          <a:latin typeface="Times New Roman"/>
                          <a:ea typeface="宋体"/>
                        </a:rPr>
                        <a:t>    Hx=craticalTE(V,E,di,v0,vn)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400" kern="100" dirty="0">
                          <a:latin typeface="Times New Roman"/>
                          <a:ea typeface="宋体"/>
                        </a:rPr>
                        <a:t>    Hn=Hx[len(V)-1]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400" kern="100" dirty="0">
                          <a:latin typeface="Times New Roman"/>
                          <a:ea typeface="宋体"/>
                        </a:rPr>
                        <a:t>    Hy=craticalTL(V,E,do,Hn,v0,vn)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400" kern="100" dirty="0">
                          <a:latin typeface="Times New Roman"/>
                          <a:ea typeface="宋体"/>
                        </a:rPr>
                        <a:t>    V=list(V)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400" kern="100" dirty="0">
                          <a:latin typeface="Times New Roman"/>
                          <a:ea typeface="宋体"/>
                        </a:rPr>
                        <a:t>    N=len(V)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400" kern="100" dirty="0">
                          <a:latin typeface="Times New Roman"/>
                          <a:ea typeface="宋体"/>
                        </a:rPr>
                        <a:t>    C=set({})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400" kern="100" dirty="0">
                          <a:latin typeface="Times New Roman"/>
                          <a:ea typeface="宋体"/>
                        </a:rPr>
                        <a:t>    for k in range(N):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400" kern="100" dirty="0">
                          <a:latin typeface="Times New Roman"/>
                          <a:ea typeface="宋体"/>
                        </a:rPr>
                        <a:t>        if Hx[k] == Hy[k]: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400" kern="100" dirty="0">
                          <a:latin typeface="Times New Roman"/>
                          <a:ea typeface="宋体"/>
                        </a:rPr>
                        <a:t>            C=C|{V[k]}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400" kern="100" dirty="0">
                          <a:latin typeface="Times New Roman"/>
                          <a:ea typeface="宋体"/>
                        </a:rPr>
                        <a:t>    Pc=set({})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400" kern="100" dirty="0">
                          <a:latin typeface="Times New Roman"/>
                          <a:ea typeface="宋体"/>
                        </a:rPr>
                        <a:t>    for (w,u,v) in E: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400" kern="100" dirty="0">
                          <a:latin typeface="Times New Roman"/>
                          <a:ea typeface="宋体"/>
                        </a:rPr>
                        <a:t>        if u in C and v in C: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400" kern="100" dirty="0">
                          <a:latin typeface="Times New Roman"/>
                          <a:ea typeface="宋体"/>
                        </a:rPr>
                        <a:t>            Pc=Pc|{(w,u,v)}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400" kern="100" dirty="0">
                          <a:latin typeface="Times New Roman"/>
                          <a:ea typeface="宋体"/>
                        </a:rPr>
                        <a:t>    return Pc</a:t>
                      </a:r>
                      <a:endParaRPr lang="en-US" sz="2400" kern="100" dirty="0">
                        <a:latin typeface="Times New Roman"/>
                        <a:ea typeface="宋体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>
            <a:extLst>
              <a:ext uri="{FF2B5EF4-FFF2-40B4-BE49-F238E27FC236}">
                <a16:creationId xmlns:a16="http://schemas.microsoft.com/office/drawing/2014/main" id="{D0E9BF7C-47DB-40F0-95D8-E087F1E0EE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关键路径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93E0B4B6-5981-4833-8534-6336669AA2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448584"/>
              </p:ext>
            </p:extLst>
          </p:nvPr>
        </p:nvGraphicFramePr>
        <p:xfrm>
          <a:off x="503238" y="914401"/>
          <a:ext cx="8415337" cy="3680459"/>
        </p:xfrm>
        <a:graphic>
          <a:graphicData uri="http://schemas.openxmlformats.org/drawingml/2006/table">
            <a:tbl>
              <a:tblPr/>
              <a:tblGrid>
                <a:gridCol w="8415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04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000" kern="100" dirty="0">
                          <a:latin typeface="Times New Roman"/>
                          <a:ea typeface="宋体"/>
                        </a:rPr>
                        <a:t>import dmath.graph as gt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000" kern="100" dirty="0">
                          <a:latin typeface="Times New Roman"/>
                          <a:ea typeface="宋体"/>
                        </a:rPr>
                        <a:t>V=[0,1,2,3,4,5]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000" kern="100" dirty="0">
                          <a:latin typeface="Times New Roman"/>
                          <a:ea typeface="宋体"/>
                        </a:rPr>
                        <a:t>E={(0,1),(0,2),(0,3),(1,2),(1,4),(2,3),(2,5),(3,4),(3,5),(4,5)}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000" kern="100" dirty="0">
                          <a:latin typeface="Times New Roman"/>
                          <a:ea typeface="宋体"/>
                        </a:rPr>
                        <a:t>Ew={(1,0,1),(3,0,2),(5,0,3),(1,1,2),(2,1,4),(1,2,3),(2,2,5),(1,3,4),(3,3,5),(2,4,5)}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000" kern="100" dirty="0">
                          <a:latin typeface="Times New Roman"/>
                          <a:ea typeface="宋体"/>
                        </a:rPr>
                        <a:t>gt.drawdigraph(E)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000" kern="100" dirty="0">
                          <a:latin typeface="Times New Roman"/>
                          <a:ea typeface="宋体"/>
                        </a:rPr>
                        <a:t>[d,di,do]=gt.degreesetw(V,Ew)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000" kern="100" dirty="0">
                          <a:latin typeface="Times New Roman"/>
                          <a:ea typeface="宋体"/>
                        </a:rPr>
                        <a:t>[Pc,Hx,Hy]=gt.craticalpath(V,Ew,di,do,V[0],V[-1])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000" kern="100" dirty="0">
                          <a:latin typeface="Times New Roman"/>
                          <a:ea typeface="宋体"/>
                        </a:rPr>
                        <a:t>[V,Ec]=gt.graphw2graph(V,Pc)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000" kern="100" dirty="0">
                          <a:latin typeface="Times New Roman"/>
                          <a:ea typeface="宋体"/>
                        </a:rPr>
                        <a:t>gt.drawdigraph(Ec)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000" kern="100" dirty="0">
                          <a:latin typeface="Times New Roman"/>
                          <a:ea typeface="宋体"/>
                        </a:rPr>
                        <a:t>print("Hx",Hx)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000" kern="100" dirty="0">
                          <a:latin typeface="Times New Roman"/>
                          <a:ea typeface="宋体"/>
                        </a:rPr>
                        <a:t>print("Hy",Hy)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000" kern="100" dirty="0">
                          <a:latin typeface="Times New Roman"/>
                          <a:ea typeface="宋体"/>
                        </a:rPr>
                        <a:t>print(Pc)</a:t>
                      </a: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877677"/>
      </p:ext>
    </p:extLst>
  </p:cSld>
  <p:clrMapOvr>
    <a:masterClrMapping/>
  </p:clrMapOvr>
  <p:transition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>
            <a:extLst>
              <a:ext uri="{FF2B5EF4-FFF2-40B4-BE49-F238E27FC236}">
                <a16:creationId xmlns:a16="http://schemas.microsoft.com/office/drawing/2014/main" id="{D0E9BF7C-47DB-40F0-95D8-E087F1E0EE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关键路径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93E0B4B6-5981-4833-8534-6336669AA2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9299142"/>
              </p:ext>
            </p:extLst>
          </p:nvPr>
        </p:nvGraphicFramePr>
        <p:xfrm>
          <a:off x="503238" y="914401"/>
          <a:ext cx="8415337" cy="4373879"/>
        </p:xfrm>
        <a:graphic>
          <a:graphicData uri="http://schemas.openxmlformats.org/drawingml/2006/table">
            <a:tbl>
              <a:tblPr/>
              <a:tblGrid>
                <a:gridCol w="8415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738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000" kern="100" dirty="0">
                          <a:latin typeface="Times New Roman"/>
                          <a:ea typeface="宋体"/>
                        </a:rPr>
                        <a:t>import dmath.graph as gt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000" kern="100" dirty="0">
                          <a:latin typeface="Times New Roman"/>
                          <a:ea typeface="宋体"/>
                        </a:rPr>
                        <a:t>m,n=4,5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000" kern="100" dirty="0">
                          <a:latin typeface="Times New Roman"/>
                          <a:ea typeface="宋体"/>
                        </a:rPr>
                        <a:t>[V, E] = gt.MNgraph(m, n)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000" kern="100" dirty="0">
                          <a:latin typeface="Times New Roman"/>
                          <a:ea typeface="宋体"/>
                        </a:rPr>
                        <a:t>[V, Ew] = gt.weightedgraph(V, E, 20)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000" kern="100" dirty="0">
                          <a:latin typeface="Times New Roman"/>
                          <a:ea typeface="宋体"/>
                        </a:rPr>
                        <a:t>[d, di, do] = gt.degreesetw(V, Ew)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000" kern="100" dirty="0">
                          <a:latin typeface="Times New Roman"/>
                          <a:ea typeface="宋体"/>
                        </a:rPr>
                        <a:t>V=sorted(V)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000" kern="100" dirty="0">
                          <a:latin typeface="Times New Roman"/>
                          <a:ea typeface="宋体"/>
                        </a:rPr>
                        <a:t>[Pc,Hx,Hy] = gt.craticalpath(V, Ew, di, do, V[0], V[-1])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000" kern="100" dirty="0">
                          <a:latin typeface="Times New Roman"/>
                          <a:ea typeface="宋体"/>
                        </a:rPr>
                        <a:t>[V,Ec]= gt.graphw2graph(V,Pc)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000" kern="100" dirty="0">
                          <a:latin typeface="Times New Roman"/>
                          <a:ea typeface="宋体"/>
                        </a:rPr>
                        <a:t>gt.drawdigraph(E)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000" kern="100" dirty="0">
                          <a:latin typeface="Times New Roman"/>
                          <a:ea typeface="宋体"/>
                        </a:rPr>
                        <a:t>gt.drawdigraph(Ec)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000" kern="100" dirty="0">
                          <a:latin typeface="Times New Roman"/>
                          <a:ea typeface="宋体"/>
                        </a:rPr>
                        <a:t>print("Ew",Ew)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000" kern="100" dirty="0">
                          <a:latin typeface="Times New Roman"/>
                          <a:ea typeface="宋体"/>
                        </a:rPr>
                        <a:t>print("Hx",Hx)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000" kern="100" dirty="0">
                          <a:latin typeface="Times New Roman"/>
                          <a:ea typeface="宋体"/>
                        </a:rPr>
                        <a:t>print("Hy",Hy)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000" kern="100" dirty="0">
                          <a:latin typeface="Times New Roman"/>
                          <a:ea typeface="宋体"/>
                        </a:rPr>
                        <a:t>print(Pc)</a:t>
                      </a: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831331"/>
      </p:ext>
    </p:extLst>
  </p:cSld>
  <p:clrMapOvr>
    <a:masterClrMapping/>
  </p:clrMapOvr>
  <p:transition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1">
            <a:extLst>
              <a:ext uri="{FF2B5EF4-FFF2-40B4-BE49-F238E27FC236}">
                <a16:creationId xmlns:a16="http://schemas.microsoft.com/office/drawing/2014/main" id="{10997B7F-88E0-4140-9D2C-2B02AC2B17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  <p:sp>
        <p:nvSpPr>
          <p:cNvPr id="94211" name="内容占位符 2">
            <a:extLst>
              <a:ext uri="{FF2B5EF4-FFF2-40B4-BE49-F238E27FC236}">
                <a16:creationId xmlns:a16="http://schemas.microsoft.com/office/drawing/2014/main" id="{DD1EFA1F-9E83-4852-A995-1FE22DAC9C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5" y="919163"/>
            <a:ext cx="8589963" cy="5716587"/>
          </a:xfrm>
        </p:spPr>
        <p:txBody>
          <a:bodyPr/>
          <a:lstStyle/>
          <a:p>
            <a:r>
              <a:rPr lang="zh-CN" altLang="en-US" dirty="0"/>
              <a:t>离散数学（尹宝林等编著）第三版</a:t>
            </a:r>
            <a:endParaRPr lang="en-US" altLang="zh-CN" dirty="0"/>
          </a:p>
          <a:p>
            <a:r>
              <a:rPr lang="zh-CN" altLang="en-US" dirty="0"/>
              <a:t>第十章课后习题</a:t>
            </a:r>
            <a:endParaRPr lang="en-US" altLang="zh-CN" dirty="0"/>
          </a:p>
          <a:p>
            <a:pPr lvl="1"/>
            <a:r>
              <a:rPr lang="zh-CN" altLang="en-US" dirty="0"/>
              <a:t>必做：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/>
              <a:t>3</a:t>
            </a:r>
            <a:endParaRPr lang="en-US" altLang="zh-CN" dirty="0"/>
          </a:p>
        </p:txBody>
      </p:sp>
    </p:spTree>
  </p:cSld>
  <p:clrMapOvr>
    <a:masterClrMapping/>
  </p:clrMapOvr>
  <p:transition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5" descr="1">
            <a:extLst>
              <a:ext uri="{FF2B5EF4-FFF2-40B4-BE49-F238E27FC236}">
                <a16:creationId xmlns:a16="http://schemas.microsoft.com/office/drawing/2014/main" id="{3D9064CF-1484-4CE3-BBDA-20742207F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36000" contrast="-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9" b="548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WordArt 4">
            <a:extLst>
              <a:ext uri="{FF2B5EF4-FFF2-40B4-BE49-F238E27FC236}">
                <a16:creationId xmlns:a16="http://schemas.microsoft.com/office/drawing/2014/main" id="{B731CA04-D073-47D7-ADB6-BC5371499AB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540125" y="4511675"/>
            <a:ext cx="5073650" cy="196532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zh-CN" altLang="en-US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 panose="02010600030101010101" pitchFamily="2" charset="-122"/>
                <a:ea typeface="宋体" panose="02010600030101010101" pitchFamily="2" charset="-122"/>
              </a:rPr>
              <a:t>谢谢</a:t>
            </a:r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38E30AEC-F312-4B76-9BCE-E25918ACEF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</a:p>
        </p:txBody>
      </p:sp>
      <p:pic>
        <p:nvPicPr>
          <p:cNvPr id="5" name="图片 1">
            <a:extLst>
              <a:ext uri="{FF2B5EF4-FFF2-40B4-BE49-F238E27FC236}">
                <a16:creationId xmlns:a16="http://schemas.microsoft.com/office/drawing/2014/main" id="{849C80EB-E20D-4622-8728-525089183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665" y="2310765"/>
            <a:ext cx="5184775" cy="392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0FBE46A-53A3-42BF-A0F9-812666B50306}"/>
              </a:ext>
            </a:extLst>
          </p:cNvPr>
          <p:cNvSpPr txBox="1">
            <a:spLocks/>
          </p:cNvSpPr>
          <p:nvPr/>
        </p:nvSpPr>
        <p:spPr bwMode="auto">
          <a:xfrm>
            <a:off x="396875" y="1266508"/>
            <a:ext cx="8035925" cy="95091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2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sz="2400" kern="0" dirty="0"/>
              <a:t>[(2,'a', 'b'), (5,'a', 'd'), (8,'b', 'c'), (8,'b', 'e'), (7,'c', 'z'), (1,'d', 'e'), (9,'e', 'z')]</a:t>
            </a:r>
          </a:p>
          <a:p>
            <a:pPr>
              <a:defRPr/>
            </a:pPr>
            <a:endParaRPr lang="zh-CN" altLang="en-US" kern="0" dirty="0"/>
          </a:p>
        </p:txBody>
      </p:sp>
    </p:spTree>
  </p:cSld>
  <p:clrMapOvr>
    <a:masterClrMapping/>
  </p:clrMapOvr>
  <p:transition advTm="215154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831918BC-BB78-4204-BF02-20B41F6DF3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DAG</a:t>
            </a:r>
            <a:r>
              <a:rPr lang="zh-CN" altLang="en-US" dirty="0"/>
              <a:t>最短路</a:t>
            </a:r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5FA102CA-1251-4F11-BE3D-638229F5DD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5" y="946150"/>
            <a:ext cx="8240093" cy="5485647"/>
          </a:xfrm>
        </p:spPr>
        <p:txBody>
          <a:bodyPr/>
          <a:lstStyle/>
          <a:p>
            <a:r>
              <a:rPr lang="zh-CN" altLang="en-US" dirty="0"/>
              <a:t>从动态规划的角度看有向图最短路</a:t>
            </a:r>
            <a:endParaRPr lang="en-US" altLang="zh-CN" dirty="0"/>
          </a:p>
          <a:p>
            <a:pPr lvl="1"/>
            <a:r>
              <a:rPr lang="zh-CN" altLang="en-US" dirty="0"/>
              <a:t>所有的动态规划模型都是一个有向无环图</a:t>
            </a:r>
            <a:endParaRPr lang="en-US" altLang="zh-CN" dirty="0"/>
          </a:p>
          <a:p>
            <a:endParaRPr lang="en-US" altLang="zh-CN" sz="2400" dirty="0"/>
          </a:p>
          <a:p>
            <a:r>
              <a:rPr lang="zh-CN" altLang="en-US" sz="2400" dirty="0"/>
              <a:t>有向无环图上的最短路</a:t>
            </a:r>
            <a:endParaRPr lang="en-US" alt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E06BCC-6389-47EB-83FE-E08122B01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055" y="3109962"/>
            <a:ext cx="5606432" cy="3227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62801318"/>
      </p:ext>
    </p:extLst>
  </p:cSld>
  <p:clrMapOvr>
    <a:masterClrMapping/>
  </p:clrMapOvr>
  <p:transition advTm="195728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831918BC-BB78-4204-BF02-20B41F6DF3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DAG</a:t>
            </a:r>
            <a:r>
              <a:rPr lang="zh-CN" altLang="en-US" dirty="0"/>
              <a:t>最短路</a:t>
            </a:r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5FA102CA-1251-4F11-BE3D-638229F5DD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5" y="946150"/>
            <a:ext cx="8240093" cy="5485647"/>
          </a:xfrm>
        </p:spPr>
        <p:txBody>
          <a:bodyPr/>
          <a:lstStyle/>
          <a:p>
            <a:r>
              <a:rPr lang="zh-CN" altLang="en-US" sz="2400" dirty="0"/>
              <a:t>有向无环图上的最短路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可以将</a:t>
            </a:r>
            <a:r>
              <a:rPr lang="en-US" altLang="zh-CN" sz="2400" dirty="0"/>
              <a:t>DAG</a:t>
            </a:r>
            <a:r>
              <a:rPr lang="zh-CN" altLang="en-US" sz="2400" dirty="0"/>
              <a:t>的所有顶点排成一个线性序列（拓扑排序）</a:t>
            </a:r>
            <a:endParaRPr lang="en-US" altLang="zh-CN" sz="2400" dirty="0"/>
          </a:p>
          <a:p>
            <a:pPr lvl="1"/>
            <a:r>
              <a:rPr lang="zh-CN" altLang="en-US" sz="2200" dirty="0"/>
              <a:t>所有的边都是从前面的顶点引向后面的顶点</a:t>
            </a:r>
            <a:endParaRPr lang="en-US" altLang="zh-CN" sz="2200" dirty="0"/>
          </a:p>
          <a:p>
            <a:endParaRPr lang="en-US" alt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E06BCC-6389-47EB-83FE-E08122B01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564" y="1397209"/>
            <a:ext cx="3273413" cy="188455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978BFB9-776E-4560-B4AE-EF2435E8D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596" y="4377050"/>
            <a:ext cx="6106332" cy="20058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19495062"/>
      </p:ext>
    </p:extLst>
  </p:cSld>
  <p:clrMapOvr>
    <a:masterClrMapping/>
  </p:clrMapOvr>
  <p:transition advTm="195728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831918BC-BB78-4204-BF02-20B41F6DF3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DAG</a:t>
            </a:r>
            <a:r>
              <a:rPr lang="zh-CN" altLang="en-US" dirty="0"/>
              <a:t>最短路</a:t>
            </a:r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5FA102CA-1251-4F11-BE3D-638229F5DD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5" y="946150"/>
            <a:ext cx="8240093" cy="5485647"/>
          </a:xfrm>
        </p:spPr>
        <p:txBody>
          <a:bodyPr/>
          <a:lstStyle/>
          <a:p>
            <a:r>
              <a:rPr lang="zh-CN" altLang="en-US" sz="2400" dirty="0"/>
              <a:t>有向无环图上的最短路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在</a:t>
            </a:r>
            <a:r>
              <a:rPr lang="en-US" altLang="zh-CN" sz="2400" dirty="0"/>
              <a:t>DAG</a:t>
            </a:r>
            <a:r>
              <a:rPr lang="zh-CN" altLang="en-US" sz="2400" dirty="0"/>
              <a:t>顶点线性序的基础上计算最短路</a:t>
            </a:r>
            <a:endParaRPr lang="en-US" altLang="zh-CN" sz="2400" dirty="0"/>
          </a:p>
          <a:p>
            <a:pPr lvl="1"/>
            <a:r>
              <a:rPr lang="zh-CN" altLang="en-US" sz="2000" dirty="0"/>
              <a:t>以顶点</a:t>
            </a:r>
            <a:r>
              <a:rPr lang="en-US" altLang="zh-CN" sz="2000" dirty="0"/>
              <a:t>S</a:t>
            </a:r>
            <a:r>
              <a:rPr lang="zh-CN" altLang="en-US" sz="2000" dirty="0"/>
              <a:t>到</a:t>
            </a:r>
            <a:r>
              <a:rPr lang="en-US" altLang="zh-CN" sz="2000" dirty="0"/>
              <a:t>D</a:t>
            </a:r>
            <a:r>
              <a:rPr lang="zh-CN" altLang="en-US" sz="2000" dirty="0"/>
              <a:t>的最短路为例</a:t>
            </a:r>
            <a:endParaRPr lang="en-US" altLang="zh-CN" sz="2000" dirty="0"/>
          </a:p>
          <a:p>
            <a:pPr lvl="1"/>
            <a:r>
              <a:rPr lang="zh-CN" altLang="en-US" sz="2000" dirty="0"/>
              <a:t>定义</a:t>
            </a:r>
            <a:r>
              <a:rPr lang="en-US" altLang="zh-CN" sz="2000" dirty="0" err="1"/>
              <a:t>dist</a:t>
            </a:r>
            <a:r>
              <a:rPr lang="en-US" altLang="zh-CN" sz="2000" dirty="0"/>
              <a:t>(X)</a:t>
            </a:r>
            <a:r>
              <a:rPr lang="zh-CN" altLang="en-US" sz="2000" dirty="0"/>
              <a:t>为从</a:t>
            </a:r>
            <a:r>
              <a:rPr lang="en-US" altLang="zh-CN" sz="2000" dirty="0"/>
              <a:t>S</a:t>
            </a:r>
            <a:r>
              <a:rPr lang="zh-CN" altLang="en-US" sz="2000" dirty="0"/>
              <a:t>到</a:t>
            </a:r>
            <a:r>
              <a:rPr lang="en-US" altLang="zh-CN" sz="2000" dirty="0"/>
              <a:t>X</a:t>
            </a:r>
            <a:r>
              <a:rPr lang="zh-CN" altLang="en-US" sz="2000" dirty="0"/>
              <a:t>的最短距离</a:t>
            </a:r>
            <a:endParaRPr lang="en-US" altLang="zh-CN" sz="2000" dirty="0"/>
          </a:p>
          <a:p>
            <a:pPr lvl="1"/>
            <a:r>
              <a:rPr lang="zh-CN" altLang="en-US" sz="2000" dirty="0"/>
              <a:t>为了求</a:t>
            </a:r>
            <a:r>
              <a:rPr lang="en-US" altLang="zh-CN" sz="2000" dirty="0" err="1"/>
              <a:t>dist</a:t>
            </a:r>
            <a:r>
              <a:rPr lang="en-US" altLang="zh-CN" sz="2000" dirty="0"/>
              <a:t>(D)</a:t>
            </a:r>
            <a:r>
              <a:rPr lang="zh-CN" altLang="en-US" sz="2000" dirty="0"/>
              <a:t>，只需要先算出</a:t>
            </a:r>
            <a:r>
              <a:rPr lang="en-US" altLang="zh-CN" sz="2000" dirty="0" err="1"/>
              <a:t>dist</a:t>
            </a:r>
            <a:r>
              <a:rPr lang="en-US" altLang="zh-CN" sz="2000" dirty="0"/>
              <a:t>(B)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dist</a:t>
            </a:r>
            <a:r>
              <a:rPr lang="en-US" altLang="zh-CN" sz="2000" dirty="0"/>
              <a:t>(C)</a:t>
            </a:r>
          </a:p>
          <a:p>
            <a:pPr lvl="2"/>
            <a:r>
              <a:rPr lang="en-US" altLang="zh-CN" sz="1600" dirty="0" err="1"/>
              <a:t>dist</a:t>
            </a:r>
            <a:r>
              <a:rPr lang="en-US" altLang="zh-CN" sz="1600" dirty="0"/>
              <a:t>(D) = min(</a:t>
            </a:r>
            <a:r>
              <a:rPr lang="en-US" altLang="zh-CN" sz="1600" dirty="0" err="1"/>
              <a:t>dist</a:t>
            </a:r>
            <a:r>
              <a:rPr lang="en-US" altLang="zh-CN" sz="1600" dirty="0"/>
              <a:t>(C)+3, </a:t>
            </a:r>
            <a:r>
              <a:rPr lang="en-US" altLang="zh-CN" sz="1600" dirty="0" err="1"/>
              <a:t>dist</a:t>
            </a:r>
            <a:r>
              <a:rPr lang="en-US" altLang="zh-CN" sz="1600" dirty="0"/>
              <a:t>(B)+1)</a:t>
            </a:r>
          </a:p>
          <a:p>
            <a:r>
              <a:rPr lang="zh-CN" altLang="en-US" sz="2400" dirty="0"/>
              <a:t>为了计算目标顶点的</a:t>
            </a:r>
            <a:r>
              <a:rPr lang="en-US" altLang="zh-CN" sz="2400" dirty="0" err="1"/>
              <a:t>dist</a:t>
            </a:r>
            <a:r>
              <a:rPr lang="zh-CN" altLang="en-US" sz="2400" dirty="0"/>
              <a:t>，只需要从左往右依次计算出</a:t>
            </a:r>
            <a:r>
              <a:rPr lang="en-US" altLang="zh-CN" sz="2400" dirty="0" err="1"/>
              <a:t>dist</a:t>
            </a:r>
            <a:endParaRPr lang="en-US" altLang="zh-CN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978BFB9-776E-4560-B4AE-EF2435E8D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861" y="1423109"/>
            <a:ext cx="6106332" cy="20058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47851087"/>
      </p:ext>
    </p:extLst>
  </p:cSld>
  <p:clrMapOvr>
    <a:masterClrMapping/>
  </p:clrMapOvr>
  <p:transition advTm="195728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831918BC-BB78-4204-BF02-20B41F6DF3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DAG</a:t>
            </a:r>
            <a:r>
              <a:rPr lang="zh-CN" altLang="en-US" dirty="0"/>
              <a:t>最短路</a:t>
            </a:r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5FA102CA-1251-4F11-BE3D-638229F5DD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5" y="946150"/>
            <a:ext cx="8240093" cy="5485647"/>
          </a:xfrm>
        </p:spPr>
        <p:txBody>
          <a:bodyPr/>
          <a:lstStyle/>
          <a:p>
            <a:r>
              <a:rPr lang="zh-CN" altLang="en-US" sz="2400" dirty="0"/>
              <a:t>有向无环图上的最短路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为了计算目标顶点的</a:t>
            </a:r>
            <a:r>
              <a:rPr lang="en-US" altLang="zh-CN" sz="2400" dirty="0" err="1"/>
              <a:t>dist</a:t>
            </a:r>
            <a:r>
              <a:rPr lang="zh-CN" altLang="en-US" sz="2400" dirty="0"/>
              <a:t>，只需要从左往右依次计算出</a:t>
            </a:r>
            <a:r>
              <a:rPr lang="en-US" altLang="zh-CN" sz="2400" dirty="0" err="1"/>
              <a:t>dist</a:t>
            </a:r>
            <a:endParaRPr lang="en-US" altLang="zh-CN" sz="2400" dirty="0"/>
          </a:p>
          <a:p>
            <a:pPr lvl="1"/>
            <a:r>
              <a:rPr lang="zh-CN" altLang="en-US" sz="2200" dirty="0"/>
              <a:t>将所有顶点的</a:t>
            </a:r>
            <a:r>
              <a:rPr lang="en-US" altLang="zh-CN" sz="2200" dirty="0" err="1"/>
              <a:t>dist</a:t>
            </a:r>
            <a:r>
              <a:rPr lang="zh-CN" altLang="en-US" sz="2200" dirty="0"/>
              <a:t>都初始化为∞</a:t>
            </a:r>
            <a:endParaRPr lang="en-US" altLang="zh-CN" sz="2200" dirty="0"/>
          </a:p>
          <a:p>
            <a:pPr lvl="1"/>
            <a:r>
              <a:rPr lang="zh-CN" altLang="en-US" sz="2200" dirty="0"/>
              <a:t>将起点</a:t>
            </a:r>
            <a:r>
              <a:rPr lang="en-US" altLang="zh-CN" sz="2200" dirty="0"/>
              <a:t>S</a:t>
            </a:r>
            <a:r>
              <a:rPr lang="zh-CN" altLang="en-US" sz="2200" dirty="0"/>
              <a:t>的</a:t>
            </a:r>
            <a:r>
              <a:rPr lang="en-US" altLang="zh-CN" sz="2200" dirty="0" err="1"/>
              <a:t>dist</a:t>
            </a:r>
            <a:r>
              <a:rPr lang="zh-CN" altLang="en-US" sz="2200" dirty="0"/>
              <a:t>置为</a:t>
            </a:r>
            <a:r>
              <a:rPr lang="en-US" altLang="zh-CN" sz="2200" dirty="0"/>
              <a:t>0</a:t>
            </a:r>
          </a:p>
          <a:p>
            <a:pPr lvl="1"/>
            <a:r>
              <a:rPr lang="zh-CN" altLang="en-US" sz="2200" dirty="0"/>
              <a:t>对从</a:t>
            </a:r>
            <a:r>
              <a:rPr lang="en-US" altLang="zh-CN" sz="2200" dirty="0"/>
              <a:t>S</a:t>
            </a:r>
            <a:r>
              <a:rPr lang="zh-CN" altLang="en-US" sz="2200" dirty="0"/>
              <a:t>开始的线性序，从做往右开始计算：</a:t>
            </a:r>
            <a:endParaRPr lang="en-US" altLang="zh-CN" sz="2200" dirty="0"/>
          </a:p>
          <a:p>
            <a:pPr lvl="2"/>
            <a:r>
              <a:rPr lang="en-US" altLang="zh-CN" sz="1800" dirty="0" err="1"/>
              <a:t>dist</a:t>
            </a:r>
            <a:r>
              <a:rPr lang="en-US" altLang="zh-CN" sz="1800" dirty="0"/>
              <a:t>(v) = </a:t>
            </a:r>
            <a:r>
              <a:rPr lang="en-US" altLang="zh-CN" sz="1800" dirty="0" err="1"/>
              <a:t>min</a:t>
            </a:r>
            <a:r>
              <a:rPr lang="en-US" altLang="zh-CN" sz="1800" baseline="-25000" dirty="0" err="1"/>
              <a:t>E</a:t>
            </a:r>
            <a:r>
              <a:rPr lang="zh-CN" altLang="en-US" sz="1800" baseline="-25000" dirty="0"/>
              <a:t>中有边</a:t>
            </a:r>
            <a:r>
              <a:rPr lang="en-US" altLang="zh-CN" sz="1800" baseline="-25000" dirty="0"/>
              <a:t>(u, v)</a:t>
            </a:r>
            <a:r>
              <a:rPr lang="en-US" altLang="zh-CN" sz="1800" dirty="0"/>
              <a:t>{</a:t>
            </a:r>
            <a:r>
              <a:rPr lang="en-US" altLang="zh-CN" sz="1800" dirty="0" err="1"/>
              <a:t>dist</a:t>
            </a:r>
            <a:r>
              <a:rPr lang="en-US" altLang="zh-CN" sz="1800" dirty="0"/>
              <a:t>(u)</a:t>
            </a:r>
            <a:r>
              <a:rPr lang="zh-CN" altLang="en-US" sz="1800" dirty="0"/>
              <a:t> </a:t>
            </a:r>
            <a:r>
              <a:rPr lang="en-US" altLang="zh-CN" sz="1800" dirty="0"/>
              <a:t>+</a:t>
            </a:r>
            <a:r>
              <a:rPr lang="zh-CN" altLang="en-US" sz="1800" dirty="0"/>
              <a:t> </a:t>
            </a:r>
            <a:r>
              <a:rPr lang="en-US" altLang="zh-CN" sz="1800" dirty="0"/>
              <a:t>w</a:t>
            </a:r>
            <a:r>
              <a:rPr lang="en-US" altLang="zh-CN" sz="1800" baseline="-25000" dirty="0"/>
              <a:t>(u, v)</a:t>
            </a:r>
            <a:r>
              <a:rPr lang="en-US" altLang="zh-CN" sz="1800" dirty="0"/>
              <a:t>}</a:t>
            </a:r>
          </a:p>
          <a:p>
            <a:pPr lvl="1"/>
            <a:r>
              <a:rPr lang="zh-CN" altLang="en-US" sz="2200" dirty="0"/>
              <a:t>算到顶点</a:t>
            </a:r>
            <a:r>
              <a:rPr lang="en-US" altLang="zh-CN" sz="2200" dirty="0"/>
              <a:t>D</a:t>
            </a:r>
            <a:r>
              <a:rPr lang="zh-CN" altLang="en-US" sz="2200" dirty="0"/>
              <a:t>结束</a:t>
            </a:r>
            <a:endParaRPr lang="en-US" altLang="zh-CN" sz="22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978BFB9-776E-4560-B4AE-EF2435E8D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861" y="1423109"/>
            <a:ext cx="6106332" cy="20058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58009094"/>
      </p:ext>
    </p:extLst>
  </p:cSld>
  <p:clrMapOvr>
    <a:masterClrMapping/>
  </p:clrMapOvr>
  <p:transition advTm="195728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"/>
</p:tagLst>
</file>

<file path=ppt/theme/theme1.xml><?xml version="1.0" encoding="utf-8"?>
<a:theme xmlns:a="http://schemas.openxmlformats.org/drawingml/2006/main" name="Grid">
  <a:themeElements>
    <a:clrScheme name="Grid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rid">
      <a:majorFont>
        <a:latin typeface="华文中宋"/>
        <a:ea typeface="华文中宋"/>
        <a:cs typeface=""/>
      </a:majorFont>
      <a:minorFont>
        <a:latin typeface="华文仿宋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/>
      <a:lstStyle/>
    </a:lnDef>
  </a:objectDefaults>
  <a:extraClrSchemeLst>
    <a:extraClrScheme>
      <a:clrScheme name="Grid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id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27330</TotalTime>
  <Words>4956</Words>
  <Application>Microsoft Office PowerPoint</Application>
  <PresentationFormat>全屏显示(4:3)</PresentationFormat>
  <Paragraphs>536</Paragraphs>
  <Slides>48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7" baseType="lpstr">
      <vt:lpstr>华文仿宋</vt:lpstr>
      <vt:lpstr>华文行楷</vt:lpstr>
      <vt:lpstr>华文中宋</vt:lpstr>
      <vt:lpstr>宋体</vt:lpstr>
      <vt:lpstr>Calibri</vt:lpstr>
      <vt:lpstr>Times New Roman</vt:lpstr>
      <vt:lpstr>Wingdings</vt:lpstr>
      <vt:lpstr>Grid</vt:lpstr>
      <vt:lpstr>位图图像</vt:lpstr>
      <vt:lpstr>通路问题</vt:lpstr>
      <vt:lpstr>主要内容</vt:lpstr>
      <vt:lpstr>带权图及通路的长度</vt:lpstr>
      <vt:lpstr>最短路径</vt:lpstr>
      <vt:lpstr>示例</vt:lpstr>
      <vt:lpstr>DAG最短路</vt:lpstr>
      <vt:lpstr>DAG最短路</vt:lpstr>
      <vt:lpstr>DAG最短路</vt:lpstr>
      <vt:lpstr>DAG最短路</vt:lpstr>
      <vt:lpstr>DAG最短路</vt:lpstr>
      <vt:lpstr>从DAG到一般的有向带权图</vt:lpstr>
      <vt:lpstr>一般无向图的宽度优先遍历</vt:lpstr>
      <vt:lpstr>一般无向图的宽度优先遍历</vt:lpstr>
      <vt:lpstr>基于虚顶点的无向图最短距离</vt:lpstr>
      <vt:lpstr>基于虚顶点的无向图最短距离</vt:lpstr>
      <vt:lpstr>基于虚顶点的无向图最短距离</vt:lpstr>
      <vt:lpstr>基于虚顶点的无向图最短距离</vt:lpstr>
      <vt:lpstr>基于虚顶点的无向图最短距离</vt:lpstr>
      <vt:lpstr>Dijkstra算法</vt:lpstr>
      <vt:lpstr>Dijkstra算法</vt:lpstr>
      <vt:lpstr>Dijkstra算法——另一种解释</vt:lpstr>
      <vt:lpstr>图上的最短路径：其他情形</vt:lpstr>
      <vt:lpstr>Djikstra 最短通路算法（续）</vt:lpstr>
      <vt:lpstr>Djikstra 最短通路算法（续）</vt:lpstr>
      <vt:lpstr>Djikstra 最短通路算法（续）</vt:lpstr>
      <vt:lpstr>Djikstra 最短通路算法（续）</vt:lpstr>
      <vt:lpstr>最短路径图示例</vt:lpstr>
      <vt:lpstr>5×6图</vt:lpstr>
      <vt:lpstr>主要内容</vt:lpstr>
      <vt:lpstr>问题提出</vt:lpstr>
      <vt:lpstr>工序流线图</vt:lpstr>
      <vt:lpstr>最早完成时间</vt:lpstr>
      <vt:lpstr>最迟完成时间</vt:lpstr>
      <vt:lpstr>示例</vt:lpstr>
      <vt:lpstr>关键通路</vt:lpstr>
      <vt:lpstr>关键通路</vt:lpstr>
      <vt:lpstr>PowerPoint 演示文稿</vt:lpstr>
      <vt:lpstr>关键路径</vt:lpstr>
      <vt:lpstr>关键路径（续）</vt:lpstr>
      <vt:lpstr>关键路径算法</vt:lpstr>
      <vt:lpstr>入度为0和出度为0</vt:lpstr>
      <vt:lpstr>最早时间路径和最晚时间路径</vt:lpstr>
      <vt:lpstr>最早时间路径和最晚时间路径（续）</vt:lpstr>
      <vt:lpstr>关键路径</vt:lpstr>
      <vt:lpstr>关键路径</vt:lpstr>
      <vt:lpstr>关键路径</vt:lpstr>
      <vt:lpstr>作业</vt:lpstr>
      <vt:lpstr>PowerPoint 演示文稿</vt:lpstr>
    </vt:vector>
  </TitlesOfParts>
  <Company>BUAA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863课题“网络环境的系统软件核心技术 及运行平台”成果汇报</dc:title>
  <dc:creator>Ma Dian Fu</dc:creator>
  <cp:lastModifiedBy>彭 兴宇</cp:lastModifiedBy>
  <cp:revision>2501</cp:revision>
  <dcterms:created xsi:type="dcterms:W3CDTF">2004-03-10T10:42:25Z</dcterms:created>
  <dcterms:modified xsi:type="dcterms:W3CDTF">2022-12-14T12:22:36Z</dcterms:modified>
</cp:coreProperties>
</file>